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0" r:id="rId1"/>
  </p:sldMasterIdLst>
  <p:notesMasterIdLst>
    <p:notesMasterId r:id="rId65"/>
  </p:notesMasterIdLst>
  <p:handoutMasterIdLst>
    <p:handoutMasterId r:id="rId66"/>
  </p:handoutMasterIdLst>
  <p:sldIdLst>
    <p:sldId id="455" r:id="rId2"/>
    <p:sldId id="460" r:id="rId3"/>
    <p:sldId id="461" r:id="rId4"/>
    <p:sldId id="514" r:id="rId5"/>
    <p:sldId id="512" r:id="rId6"/>
    <p:sldId id="473" r:id="rId7"/>
    <p:sldId id="496" r:id="rId8"/>
    <p:sldId id="508" r:id="rId9"/>
    <p:sldId id="537" r:id="rId10"/>
    <p:sldId id="513" r:id="rId11"/>
    <p:sldId id="503" r:id="rId12"/>
    <p:sldId id="498" r:id="rId13"/>
    <p:sldId id="535" r:id="rId14"/>
    <p:sldId id="468" r:id="rId15"/>
    <p:sldId id="469" r:id="rId16"/>
    <p:sldId id="471" r:id="rId17"/>
    <p:sldId id="538" r:id="rId18"/>
    <p:sldId id="536" r:id="rId19"/>
    <p:sldId id="509" r:id="rId20"/>
    <p:sldId id="481" r:id="rId21"/>
    <p:sldId id="507" r:id="rId22"/>
    <p:sldId id="506" r:id="rId23"/>
    <p:sldId id="504" r:id="rId24"/>
    <p:sldId id="505" r:id="rId25"/>
    <p:sldId id="457" r:id="rId26"/>
    <p:sldId id="458" r:id="rId27"/>
    <p:sldId id="459" r:id="rId28"/>
    <p:sldId id="510" r:id="rId29"/>
    <p:sldId id="466" r:id="rId30"/>
    <p:sldId id="467" r:id="rId31"/>
    <p:sldId id="474" r:id="rId32"/>
    <p:sldId id="475" r:id="rId33"/>
    <p:sldId id="476" r:id="rId34"/>
    <p:sldId id="477" r:id="rId35"/>
    <p:sldId id="539" r:id="rId36"/>
    <p:sldId id="453" r:id="rId37"/>
    <p:sldId id="488" r:id="rId38"/>
    <p:sldId id="515" r:id="rId39"/>
    <p:sldId id="516" r:id="rId40"/>
    <p:sldId id="517" r:id="rId41"/>
    <p:sldId id="518" r:id="rId42"/>
    <p:sldId id="519" r:id="rId43"/>
    <p:sldId id="520" r:id="rId44"/>
    <p:sldId id="521" r:id="rId45"/>
    <p:sldId id="522" r:id="rId46"/>
    <p:sldId id="523" r:id="rId47"/>
    <p:sldId id="524" r:id="rId48"/>
    <p:sldId id="525" r:id="rId49"/>
    <p:sldId id="526" r:id="rId50"/>
    <p:sldId id="527" r:id="rId51"/>
    <p:sldId id="528" r:id="rId52"/>
    <p:sldId id="529" r:id="rId53"/>
    <p:sldId id="530" r:id="rId54"/>
    <p:sldId id="531" r:id="rId55"/>
    <p:sldId id="532" r:id="rId56"/>
    <p:sldId id="533" r:id="rId57"/>
    <p:sldId id="482" r:id="rId58"/>
    <p:sldId id="483" r:id="rId59"/>
    <p:sldId id="484" r:id="rId60"/>
    <p:sldId id="485" r:id="rId61"/>
    <p:sldId id="486" r:id="rId62"/>
    <p:sldId id="487" r:id="rId63"/>
    <p:sldId id="540" r:id="rId6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FFA"/>
    <a:srgbClr val="AB0810"/>
    <a:srgbClr val="FDBE24"/>
    <a:srgbClr val="FA661C"/>
    <a:srgbClr val="90BDDB"/>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13" autoAdjust="0"/>
  </p:normalViewPr>
  <p:slideViewPr>
    <p:cSldViewPr snapToGrid="0" snapToObjects="1" showGuides="1">
      <p:cViewPr>
        <p:scale>
          <a:sx n="100" d="100"/>
          <a:sy n="100" d="100"/>
        </p:scale>
        <p:origin x="-702" y="-360"/>
      </p:cViewPr>
      <p:guideLst>
        <p:guide orient="horz" pos="1681"/>
        <p:guide orient="horz" pos="3053"/>
        <p:guide pos="2735"/>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12/22/2015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160550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684213"/>
            <a:ext cx="6099175" cy="3430587"/>
          </a:xfrm>
        </p:spPr>
      </p:sp>
      <p:sp>
        <p:nvSpPr>
          <p:cNvPr id="3" name="ノート プレースホルダー 2"/>
          <p:cNvSpPr>
            <a:spLocks noGrp="1"/>
          </p:cNvSpPr>
          <p:nvPr>
            <p:ph type="body" idx="1"/>
          </p:nvPr>
        </p:nvSpPr>
        <p:spPr/>
        <p:txBody>
          <a:bodyPr/>
          <a:lstStyle/>
          <a:p>
            <a:endParaRPr lang="nl-NL"/>
          </a:p>
        </p:txBody>
      </p:sp>
    </p:spTree>
    <p:extLst>
      <p:ext uri="{BB962C8B-B14F-4D97-AF65-F5344CB8AC3E}">
        <p14:creationId xmlns:p14="http://schemas.microsoft.com/office/powerpoint/2010/main" val="228081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9413" y="684213"/>
            <a:ext cx="6099175" cy="3430587"/>
          </a:xfrm>
        </p:spPr>
      </p:sp>
      <p:sp>
        <p:nvSpPr>
          <p:cNvPr id="3" name="ノート プレースホルダー 2"/>
          <p:cNvSpPr>
            <a:spLocks noGrp="1"/>
          </p:cNvSpPr>
          <p:nvPr>
            <p:ph type="body" idx="1"/>
          </p:nvPr>
        </p:nvSpPr>
        <p:spPr/>
        <p:txBody>
          <a:bodyPr/>
          <a:lstStyle/>
          <a:p>
            <a:endParaRPr lang="nl-NL"/>
          </a:p>
        </p:txBody>
      </p:sp>
    </p:spTree>
    <p:extLst>
      <p:ext uri="{BB962C8B-B14F-4D97-AF65-F5344CB8AC3E}">
        <p14:creationId xmlns:p14="http://schemas.microsoft.com/office/powerpoint/2010/main" val="425101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C18138D-8DDD-433A-9AE9-22C3817FECAB}" type="slidenum">
              <a:rPr kumimoji="1" lang="ja-JP" altLang="en-US" smtClean="0"/>
              <a:t>38</a:t>
            </a:fld>
            <a:endParaRPr kumimoji="1" lang="ja-JP" altLang="en-US"/>
          </a:p>
        </p:txBody>
      </p:sp>
    </p:spTree>
    <p:extLst>
      <p:ext uri="{BB962C8B-B14F-4D97-AF65-F5344CB8AC3E}">
        <p14:creationId xmlns:p14="http://schemas.microsoft.com/office/powerpoint/2010/main" val="237740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39688" y="398463"/>
            <a:ext cx="6772275" cy="5080000"/>
          </a:xfrm>
          <a:ln/>
        </p:spPr>
      </p:sp>
      <p:sp>
        <p:nvSpPr>
          <p:cNvPr id="27651" name="Rectangle 3"/>
          <p:cNvSpPr>
            <a:spLocks noGrp="1" noChangeArrowheads="1"/>
          </p:cNvSpPr>
          <p:nvPr>
            <p:ph type="body" idx="1"/>
          </p:nvPr>
        </p:nvSpPr>
        <p:spPr>
          <a:xfrm>
            <a:off x="900734" y="6290877"/>
            <a:ext cx="17713394" cy="276999"/>
          </a:xfrm>
          <a:noFill/>
          <a:ln/>
        </p:spPr>
        <p:txBody>
          <a:bodyPr anchor="ctr">
            <a:spAutoFit/>
          </a:bodyPr>
          <a:lstStyle/>
          <a:p>
            <a:pPr defTabSz="905772"/>
            <a:endParaRPr lang="en-US"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43000" y="687388"/>
            <a:ext cx="4572000" cy="3429000"/>
          </a:xfrm>
          <a:ln/>
        </p:spPr>
      </p:sp>
      <p:sp>
        <p:nvSpPr>
          <p:cNvPr id="28675" name="Rectangle 3"/>
          <p:cNvSpPr>
            <a:spLocks noGrp="1" noChangeArrowheads="1"/>
          </p:cNvSpPr>
          <p:nvPr>
            <p:ph type="body" idx="1"/>
          </p:nvPr>
        </p:nvSpPr>
        <p:spPr>
          <a:xfrm>
            <a:off x="913159" y="4344025"/>
            <a:ext cx="5031685" cy="4112926"/>
          </a:xfrm>
          <a:noFill/>
          <a:ln/>
        </p:spPr>
        <p:txBody>
          <a:bodyPr lIns="88546" tIns="44273" rIns="88546" bIns="44273"/>
          <a:lstStyle/>
          <a:p>
            <a:pPr defTabSz="905772"/>
            <a:endParaRPr lang="en-US" altLang="ja-JP" dirty="0" smtClean="0">
              <a:latin typeface="Arial" charset="0"/>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3752" y="228600"/>
            <a:ext cx="7435849" cy="62865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a:xfrm>
            <a:off x="229702" y="1004809"/>
            <a:ext cx="8551441" cy="3724274"/>
          </a:xfrm>
          <a:prstGeom prst="rect">
            <a:avLst/>
          </a:prstGeom>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793752" y="889907"/>
            <a:ext cx="7435849" cy="285750"/>
          </a:xfrm>
          <a:prstGeom prst="rect">
            <a:avLst/>
          </a:prstGeom>
        </p:spPr>
        <p:txBody>
          <a:bodyPr anchor="ctr" anchorCtr="0">
            <a:noAutofit/>
          </a:bodyPr>
          <a:lstStyle>
            <a:lvl1pPr>
              <a:buFontTx/>
              <a:buNone/>
              <a:defRPr sz="2400"/>
            </a:lvl1pPr>
            <a:lvl2pPr>
              <a:defRPr sz="2400"/>
            </a:lvl2pPr>
            <a:lvl3pPr>
              <a:defRPr sz="2400"/>
            </a:lvl3pPr>
            <a:lvl4pPr>
              <a:defRPr sz="2400"/>
            </a:lvl4pPr>
            <a:lvl5pPr>
              <a:defRPr sz="2400"/>
            </a:lvl5pPr>
          </a:lstStyle>
          <a:p>
            <a:pPr lvl="0"/>
            <a:r>
              <a:rPr lang="en-US" dirty="0" smtClean="0"/>
              <a:t>Subtitle Goes Here</a:t>
            </a:r>
            <a:endParaRPr lang="en-US" dirty="0"/>
          </a:p>
        </p:txBody>
      </p:sp>
      <p:sp>
        <p:nvSpPr>
          <p:cNvPr id="10" name="Text Placeholder 9"/>
          <p:cNvSpPr>
            <a:spLocks noGrp="1"/>
          </p:cNvSpPr>
          <p:nvPr>
            <p:ph type="body" sz="quarter" idx="11" hasCustomPrompt="1"/>
          </p:nvPr>
        </p:nvSpPr>
        <p:spPr>
          <a:xfrm>
            <a:off x="793750" y="4702374"/>
            <a:ext cx="7461250" cy="307777"/>
          </a:xfrm>
          <a:prstGeom prst="rect">
            <a:avLst/>
          </a:prstGeom>
        </p:spPr>
        <p:txBody>
          <a:bodyPr wrap="square" anchor="b" anchorCtr="0">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14 Points</a:t>
            </a:r>
          </a:p>
        </p:txBody>
      </p:sp>
      <p:sp>
        <p:nvSpPr>
          <p:cNvPr id="42" name="Rectangle 7"/>
          <p:cNvSpPr>
            <a:spLocks noChangeArrowheads="1"/>
          </p:cNvSpPr>
          <p:nvPr userDrawn="1"/>
        </p:nvSpPr>
        <p:spPr bwMode="ltGray">
          <a:xfrm>
            <a:off x="8594043" y="4909070"/>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
        <p:nvSpPr>
          <p:cNvPr id="43" name="Rectangle 7"/>
          <p:cNvSpPr>
            <a:spLocks noChangeArrowheads="1"/>
          </p:cNvSpPr>
          <p:nvPr userDrawn="1"/>
        </p:nvSpPr>
        <p:spPr bwMode="ltGray">
          <a:xfrm>
            <a:off x="8594043" y="4909070"/>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Tree>
    <p:extLst>
      <p:ext uri="{BB962C8B-B14F-4D97-AF65-F5344CB8AC3E}">
        <p14:creationId xmlns:p14="http://schemas.microsoft.com/office/powerpoint/2010/main" val="27603252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
        <p:nvSpPr>
          <p:cNvPr id="5" name="Rectangle 7"/>
          <p:cNvSpPr>
            <a:spLocks noChangeArrowheads="1"/>
          </p:cNvSpPr>
          <p:nvPr userDrawn="1"/>
        </p:nvSpPr>
        <p:spPr bwMode="ltGray">
          <a:xfrm>
            <a:off x="8594043" y="4909070"/>
            <a:ext cx="322946" cy="236812"/>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8E8E95"/>
                </a:solidFill>
              </a:rPr>
              <a:pPr algn="r" defTabSz="814388">
                <a:lnSpc>
                  <a:spcPct val="100000"/>
                </a:lnSpc>
              </a:pPr>
              <a:t>‹#›</a:t>
            </a:fld>
            <a:endParaRPr lang="en-US" sz="1000" dirty="0">
              <a:solidFill>
                <a:srgbClr val="8E8E95"/>
              </a:solidFill>
            </a:endParaRPr>
          </a:p>
        </p:txBody>
      </p:sp>
    </p:spTree>
    <p:extLst>
      <p:ext uri="{BB962C8B-B14F-4D97-AF65-F5344CB8AC3E}">
        <p14:creationId xmlns:p14="http://schemas.microsoft.com/office/powerpoint/2010/main" val="314144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5638" y="1200151"/>
            <a:ext cx="3938587"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626" y="1200151"/>
            <a:ext cx="3940175"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7977370"/>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19" r:id="rId1"/>
    <p:sldLayoutId id="2147483877" r:id="rId2"/>
    <p:sldLayoutId id="2147483876" r:id="rId3"/>
    <p:sldLayoutId id="2147483881" r:id="rId4"/>
    <p:sldLayoutId id="2147483880" r:id="rId5"/>
    <p:sldLayoutId id="2147483879" r:id="rId6"/>
    <p:sldLayoutId id="2147483885" r:id="rId7"/>
    <p:sldLayoutId id="2147483891" r:id="rId8"/>
    <p:sldLayoutId id="2147483920" r:id="rId9"/>
    <p:sldLayoutId id="2147483921" r:id="rId10"/>
    <p:sldLayoutId id="2147483922" r:id="rId11"/>
    <p:sldLayoutId id="2147483923"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developer.cisco.com/site/webex-developer/web-conferencing/"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wmf"/><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57.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64.wm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77.pn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05.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05.png"/><Relationship Id="rId9"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05.png"/><Relationship Id="rId9"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hyperlink" Target="https://developer.cisco.com/site/webex-developer/web-conferencing/"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hyperlink" Target="https://yourcompany.webex.com/m.php?AT=JM&amp;MK=123456&amp;AE=johndoe@company.com&amp;AN=John_Doe&amp;BU=http://www.company.com" TargetMode="External"/><Relationship Id="rId2" Type="http://schemas.openxmlformats.org/officeDocument/2006/relationships/hyperlink" Target="https://yourcompany.webex.com/%3cpage%3e?AT=%3cactionCode%3e&amp;%3cparam1%3e=%3cvalue1%3e&amp;%3cparam2%3e=%3cvalue2%3e...&amp;BU=%3cURL" TargetMode="External"/><Relationship Id="rId1" Type="http://schemas.openxmlformats.org/officeDocument/2006/relationships/slideLayout" Target="../slideLayouts/slideLayout10.xml"/><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3292" y="3363863"/>
            <a:ext cx="8302625" cy="299001"/>
          </a:xfrm>
        </p:spPr>
        <p:txBody>
          <a:bodyPr/>
          <a:lstStyle/>
          <a:p>
            <a:r>
              <a:rPr lang="ja-JP" altLang="en-US" sz="2000" dirty="0"/>
              <a:t>導入決定者に伝えたい</a:t>
            </a:r>
            <a:r>
              <a:rPr lang="en-US" altLang="ja-JP" sz="2000" smtClean="0"/>
              <a:t>WebEx </a:t>
            </a:r>
            <a:r>
              <a:rPr lang="ja-JP" altLang="en-US" sz="2000" dirty="0"/>
              <a:t>の機能</a:t>
            </a:r>
            <a:r>
              <a:rPr lang="en-US" altLang="ja-JP" sz="2000" dirty="0"/>
              <a:t>TOP10</a:t>
            </a:r>
            <a:r>
              <a:rPr lang="ja-JP" altLang="en-US" sz="2000" dirty="0" err="1"/>
              <a:t>、</a:t>
            </a:r>
            <a:r>
              <a:rPr lang="ja-JP" altLang="en-US" sz="2000" dirty="0"/>
              <a:t>円滑に運用し、利用頻度、利用ユーザーを</a:t>
            </a:r>
            <a:r>
              <a:rPr lang="ja-JP" altLang="en-US" sz="2000" dirty="0" smtClean="0"/>
              <a:t>増やす</a:t>
            </a:r>
            <a:r>
              <a:rPr lang="ja-JP" altLang="en-US" sz="2000" dirty="0"/>
              <a:t>ための</a:t>
            </a:r>
            <a:r>
              <a:rPr lang="en-US" altLang="ja-JP" sz="2000" dirty="0"/>
              <a:t>Tip </a:t>
            </a:r>
            <a:r>
              <a:rPr lang="ja-JP" altLang="en-US" sz="2000" dirty="0"/>
              <a:t>をご説明致します。</a:t>
            </a:r>
            <a:r>
              <a:rPr lang="en-US" sz="2000" dirty="0" smtClean="0"/>
              <a:t> </a:t>
            </a:r>
            <a:endParaRPr lang="en-US" sz="2000" dirty="0"/>
          </a:p>
        </p:txBody>
      </p:sp>
      <p:sp>
        <p:nvSpPr>
          <p:cNvPr id="3" name="Title 2"/>
          <p:cNvSpPr>
            <a:spLocks noGrp="1"/>
          </p:cNvSpPr>
          <p:nvPr>
            <p:ph type="ctrTitle"/>
          </p:nvPr>
        </p:nvSpPr>
        <p:spPr>
          <a:xfrm>
            <a:off x="425765" y="1943100"/>
            <a:ext cx="8340152" cy="1341607"/>
          </a:xfrm>
        </p:spPr>
        <p:txBody>
          <a:bodyPr/>
          <a:lstStyle/>
          <a:p>
            <a:r>
              <a:rPr lang="en-US" altLang="ja-JP" sz="4000" dirty="0" smtClean="0"/>
              <a:t>WebEx </a:t>
            </a:r>
            <a:r>
              <a:rPr lang="ja-JP" altLang="en-US" sz="4000" dirty="0" smtClean="0"/>
              <a:t>の</a:t>
            </a:r>
            <a:r>
              <a:rPr lang="ja-JP" altLang="en-US" sz="4000" dirty="0"/>
              <a:t>使える</a:t>
            </a:r>
            <a:r>
              <a:rPr lang="ja-JP" altLang="en-US" sz="4000" dirty="0" smtClean="0"/>
              <a:t>デモンストレーションノウハウまるわかり</a:t>
            </a:r>
            <a:endParaRPr lang="en-US" sz="4000" dirty="0"/>
          </a:p>
        </p:txBody>
      </p:sp>
      <p:sp>
        <p:nvSpPr>
          <p:cNvPr id="4" name="Subtitle 3"/>
          <p:cNvSpPr>
            <a:spLocks noGrp="1"/>
          </p:cNvSpPr>
          <p:nvPr>
            <p:ph type="subTitle" idx="1"/>
          </p:nvPr>
        </p:nvSpPr>
        <p:spPr>
          <a:xfrm>
            <a:off x="469496" y="4069423"/>
            <a:ext cx="8296421" cy="288131"/>
          </a:xfrm>
        </p:spPr>
        <p:txBody>
          <a:bodyPr/>
          <a:lstStyle/>
          <a:p>
            <a:r>
              <a:rPr lang="ja-JP" altLang="en-US" dirty="0" smtClean="0">
                <a:latin typeface="Arial" charset="0"/>
              </a:rPr>
              <a:t>岩坂　秀明</a:t>
            </a:r>
            <a:endParaRPr lang="en-US" dirty="0">
              <a:latin typeface="Arial" charset="0"/>
            </a:endParaRPr>
          </a:p>
        </p:txBody>
      </p:sp>
      <p:sp>
        <p:nvSpPr>
          <p:cNvPr id="6" name="Text Placeholder 5"/>
          <p:cNvSpPr>
            <a:spLocks noGrp="1"/>
          </p:cNvSpPr>
          <p:nvPr>
            <p:ph type="body" sz="quarter" idx="12"/>
          </p:nvPr>
        </p:nvSpPr>
        <p:spPr>
          <a:xfrm>
            <a:off x="469496" y="4549417"/>
            <a:ext cx="8296421" cy="288131"/>
          </a:xfrm>
        </p:spPr>
        <p:txBody>
          <a:bodyPr/>
          <a:lstStyle/>
          <a:p>
            <a:r>
              <a:rPr lang="en-US" dirty="0" smtClean="0">
                <a:latin typeface="Arial" charset="0"/>
                <a:ea typeface="ＭＳ Ｐゴシック" charset="0"/>
              </a:rPr>
              <a:t>2015</a:t>
            </a:r>
            <a:r>
              <a:rPr lang="ja-JP" altLang="en-US" dirty="0" smtClean="0">
                <a:latin typeface="Arial" charset="0"/>
                <a:ea typeface="ＭＳ Ｐゴシック" charset="0"/>
              </a:rPr>
              <a:t>年</a:t>
            </a:r>
            <a:r>
              <a:rPr lang="en-US" dirty="0" smtClean="0">
                <a:latin typeface="Arial" charset="0"/>
                <a:ea typeface="ＭＳ Ｐゴシック" charset="0"/>
              </a:rPr>
              <a:t> 12</a:t>
            </a:r>
            <a:r>
              <a:rPr lang="ja-JP" altLang="en-US" dirty="0" smtClean="0">
                <a:latin typeface="Arial" charset="0"/>
                <a:ea typeface="ＭＳ Ｐゴシック" charset="0"/>
              </a:rPr>
              <a:t>月</a:t>
            </a:r>
            <a:r>
              <a:rPr lang="en-US" dirty="0" smtClean="0">
                <a:latin typeface="Arial" charset="0"/>
                <a:ea typeface="ＭＳ Ｐゴシック" charset="0"/>
              </a:rPr>
              <a:t> 8</a:t>
            </a:r>
            <a:r>
              <a:rPr lang="ja-JP" altLang="en-US" dirty="0" smtClean="0">
                <a:latin typeface="Arial" charset="0"/>
                <a:ea typeface="ＭＳ Ｐゴシック" charset="0"/>
              </a:rPr>
              <a:t>日</a:t>
            </a:r>
            <a:r>
              <a:rPr lang="en-US" dirty="0" smtClean="0">
                <a:latin typeface="Arial" charset="0"/>
                <a:ea typeface="ＭＳ Ｐゴシック" charset="0"/>
              </a:rPr>
              <a:t> </a:t>
            </a:r>
            <a:endParaRPr lang="en-US" dirty="0">
              <a:latin typeface="Arial" charset="0"/>
              <a:ea typeface="ＭＳ Ｐゴシック" charset="0"/>
            </a:endParaRPr>
          </a:p>
        </p:txBody>
      </p:sp>
      <p:sp>
        <p:nvSpPr>
          <p:cNvPr id="7" name="テキスト プレースホルダー 6"/>
          <p:cNvSpPr>
            <a:spLocks noGrp="1"/>
          </p:cNvSpPr>
          <p:nvPr>
            <p:ph type="body" sz="quarter" idx="11"/>
          </p:nvPr>
        </p:nvSpPr>
        <p:spPr>
          <a:xfrm>
            <a:off x="469496" y="4309420"/>
            <a:ext cx="8296421" cy="288131"/>
          </a:xfrm>
        </p:spPr>
        <p:txBody>
          <a:bodyPr/>
          <a:lstStyle/>
          <a:p>
            <a:r>
              <a:rPr lang="ja-JP" altLang="en-US" dirty="0" smtClean="0"/>
              <a:t>コラボレーションシステムズエンジニアリング部　システムズエンジニア</a:t>
            </a:r>
            <a:endParaRPr kumimoji="1" lang="ja-JP" altLang="en-US" dirty="0"/>
          </a:p>
        </p:txBody>
      </p:sp>
    </p:spTree>
    <p:extLst>
      <p:ext uri="{BB962C8B-B14F-4D97-AF65-F5344CB8AC3E}">
        <p14:creationId xmlns:p14="http://schemas.microsoft.com/office/powerpoint/2010/main" val="320840392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lang="ja-JP" altLang="en-US" dirty="0" smtClean="0"/>
              <a:t>会議予約をより簡便に</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608" y="1192213"/>
            <a:ext cx="3391646" cy="18018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2668586"/>
            <a:ext cx="2943971" cy="208294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テキスト プレースホルダー 1"/>
          <p:cNvSpPr>
            <a:spLocks noGrp="1"/>
          </p:cNvSpPr>
          <p:nvPr>
            <p:ph type="body" sz="quarter" idx="10"/>
          </p:nvPr>
        </p:nvSpPr>
        <p:spPr>
          <a:xfrm>
            <a:off x="437766" y="1254233"/>
            <a:ext cx="4857750" cy="3184525"/>
          </a:xfrm>
        </p:spPr>
        <p:txBody>
          <a:bodyPr/>
          <a:lstStyle/>
          <a:p>
            <a:pPr marL="57136" indent="0">
              <a:buNone/>
            </a:pPr>
            <a:r>
              <a:rPr lang="en-US" altLang="ja-JP" sz="1800" b="1" dirty="0" smtClean="0">
                <a:solidFill>
                  <a:schemeClr val="accent5"/>
                </a:solidFill>
              </a:rPr>
              <a:t>Q.</a:t>
            </a:r>
            <a:r>
              <a:rPr lang="en-US" altLang="ja-JP" sz="1800" dirty="0" smtClean="0">
                <a:solidFill>
                  <a:schemeClr val="tx2"/>
                </a:solidFill>
              </a:rPr>
              <a:t> </a:t>
            </a:r>
            <a:r>
              <a:rPr kumimoji="1" lang="ja-JP" altLang="en-US" sz="1800" dirty="0" smtClean="0"/>
              <a:t>ブラウザで</a:t>
            </a:r>
            <a:r>
              <a:rPr kumimoji="1" lang="en-US" altLang="ja-JP" sz="1800" dirty="0" smtClean="0"/>
              <a:t>Web</a:t>
            </a:r>
            <a:r>
              <a:rPr lang="ja-JP" altLang="en-US" sz="1800" dirty="0" smtClean="0"/>
              <a:t>会議サイトにアクセスするのが面倒。</a:t>
            </a:r>
            <a:r>
              <a:rPr kumimoji="1" lang="ja-JP" altLang="en-US" sz="1800" dirty="0" smtClean="0"/>
              <a:t>アクセス普段使っているスケジューラーから</a:t>
            </a:r>
            <a:r>
              <a:rPr kumimoji="1" lang="en-US" altLang="ja-JP" sz="1800" dirty="0" smtClean="0"/>
              <a:t>Web</a:t>
            </a:r>
            <a:r>
              <a:rPr kumimoji="1" lang="ja-JP" altLang="en-US" sz="1800" dirty="0" smtClean="0"/>
              <a:t>会議も予約できるといいのに。</a:t>
            </a:r>
            <a:endParaRPr kumimoji="1" lang="en-US" altLang="ja-JP" sz="1800" dirty="0" smtClean="0"/>
          </a:p>
          <a:p>
            <a:pPr marL="57136" indent="0">
              <a:buNone/>
            </a:pPr>
            <a:endParaRPr kumimoji="1" lang="en-US" altLang="ja-JP" sz="700" dirty="0" smtClean="0"/>
          </a:p>
          <a:p>
            <a:pPr marL="57136" indent="0">
              <a:buNone/>
            </a:pPr>
            <a:r>
              <a:rPr lang="en-US" altLang="ja-JP" sz="1800" b="1" dirty="0" smtClean="0">
                <a:solidFill>
                  <a:schemeClr val="accent4"/>
                </a:solidFill>
              </a:rPr>
              <a:t>A.</a:t>
            </a:r>
            <a:r>
              <a:rPr lang="en-US" altLang="ja-JP" sz="1800" dirty="0" smtClean="0"/>
              <a:t> Outlook, Lotus Notes, </a:t>
            </a:r>
            <a:r>
              <a:rPr lang="ja-JP" altLang="en-US" sz="1800" dirty="0" smtClean="0"/>
              <a:t>各ブラウザ等にプラグインツール（生産性向上ツー</a:t>
            </a:r>
            <a:r>
              <a:rPr lang="ja-JP" altLang="en-US" sz="1800" dirty="0"/>
              <a:t>ル</a:t>
            </a:r>
            <a:r>
              <a:rPr lang="ja-JP" altLang="en-US" sz="1800" dirty="0" smtClean="0"/>
              <a:t>）を提供。会議室予約と同時に</a:t>
            </a:r>
            <a:r>
              <a:rPr lang="en-US" altLang="ja-JP" sz="1800" dirty="0" smtClean="0"/>
              <a:t>Web</a:t>
            </a:r>
            <a:r>
              <a:rPr lang="ja-JP" altLang="en-US" sz="1800" dirty="0" smtClean="0"/>
              <a:t>会議も予約可能。</a:t>
            </a:r>
            <a:endParaRPr lang="en-US" altLang="ja-JP" sz="1800" dirty="0" smtClean="0"/>
          </a:p>
          <a:p>
            <a:pPr marL="57136" indent="0">
              <a:buNone/>
            </a:pPr>
            <a:r>
              <a:rPr lang="ja-JP" altLang="en-US" sz="1800" dirty="0"/>
              <a:t>普段使っているスケジューラーからも</a:t>
            </a:r>
            <a:r>
              <a:rPr lang="en-US" altLang="ja-JP" sz="1800" dirty="0"/>
              <a:t>Web</a:t>
            </a:r>
            <a:r>
              <a:rPr lang="ja-JP" altLang="en-US" sz="1800" dirty="0"/>
              <a:t>会議を予約可能に。</a:t>
            </a:r>
            <a:endParaRPr lang="en-US" altLang="ja-JP" sz="1800" dirty="0"/>
          </a:p>
          <a:p>
            <a:pPr marL="57136" indent="0">
              <a:buNone/>
            </a:pPr>
            <a:endParaRPr lang="en-US" altLang="ja-JP" sz="1800" dirty="0" smtClean="0"/>
          </a:p>
        </p:txBody>
      </p:sp>
      <p:sp>
        <p:nvSpPr>
          <p:cNvPr id="9" name="正方形/長方形 8"/>
          <p:cNvSpPr/>
          <p:nvPr/>
        </p:nvSpPr>
        <p:spPr>
          <a:xfrm>
            <a:off x="6072955" y="2786664"/>
            <a:ext cx="585839" cy="280386"/>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 name="正方形/長方形 9"/>
          <p:cNvSpPr/>
          <p:nvPr/>
        </p:nvSpPr>
        <p:spPr>
          <a:xfrm>
            <a:off x="5715716" y="1262664"/>
            <a:ext cx="433439" cy="280386"/>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 name="正方形/長方形 10"/>
          <p:cNvSpPr/>
          <p:nvPr/>
        </p:nvSpPr>
        <p:spPr>
          <a:xfrm>
            <a:off x="5760985" y="3819525"/>
            <a:ext cx="1464100" cy="809625"/>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264258186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106" y="1136272"/>
            <a:ext cx="3248025" cy="2026028"/>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テキスト プレースホルダー 1"/>
          <p:cNvSpPr>
            <a:spLocks noGrp="1"/>
          </p:cNvSpPr>
          <p:nvPr>
            <p:ph type="body" sz="quarter" idx="10"/>
          </p:nvPr>
        </p:nvSpPr>
        <p:spPr>
          <a:xfrm>
            <a:off x="361950" y="930275"/>
            <a:ext cx="4857750" cy="2232025"/>
          </a:xfrm>
        </p:spPr>
        <p:txBody>
          <a:bodyPr/>
          <a:lstStyle/>
          <a:p>
            <a:pPr marL="57136" indent="0">
              <a:buNone/>
            </a:pPr>
            <a:r>
              <a:rPr lang="en-US" altLang="ja-JP" sz="1800" b="1" dirty="0" smtClean="0">
                <a:solidFill>
                  <a:schemeClr val="accent5"/>
                </a:solidFill>
              </a:rPr>
              <a:t>Q.</a:t>
            </a:r>
            <a:r>
              <a:rPr lang="en-US" altLang="ja-JP" sz="1800" b="1" dirty="0" smtClean="0"/>
              <a:t> </a:t>
            </a:r>
            <a:r>
              <a:rPr kumimoji="1" lang="ja-JP" altLang="en-US" sz="1800" dirty="0" smtClean="0"/>
              <a:t>顧客向けにポータルサイトを用意しており、そのポータルから会議参加させたい</a:t>
            </a:r>
            <a:endParaRPr kumimoji="1" lang="en-US" altLang="ja-JP" sz="1800" dirty="0" smtClean="0"/>
          </a:p>
          <a:p>
            <a:pPr marL="57136" indent="0">
              <a:buNone/>
            </a:pPr>
            <a:r>
              <a:rPr lang="en-US" altLang="ja-JP" sz="1800" b="1" dirty="0" smtClean="0">
                <a:solidFill>
                  <a:schemeClr val="accent4"/>
                </a:solidFill>
              </a:rPr>
              <a:t>A. </a:t>
            </a:r>
            <a:r>
              <a:rPr lang="en-US" altLang="ja-JP" sz="1800" dirty="0" smtClean="0"/>
              <a:t>API</a:t>
            </a:r>
            <a:r>
              <a:rPr lang="ja-JP" altLang="en-US" sz="1800" dirty="0" smtClean="0"/>
              <a:t>を使用し</a:t>
            </a:r>
            <a:r>
              <a:rPr lang="en-US" altLang="ja-JP" sz="1800" dirty="0" smtClean="0"/>
              <a:t>Form</a:t>
            </a:r>
            <a:r>
              <a:rPr lang="ja-JP" altLang="en-US" sz="1800" dirty="0" smtClean="0"/>
              <a:t>を埋め込む事でお客様のポータルサイトから会議参加可能</a:t>
            </a:r>
            <a:endParaRPr lang="en-US" altLang="ja-JP" sz="1800" dirty="0" smtClean="0"/>
          </a:p>
          <a:p>
            <a:pPr marL="57136" indent="0">
              <a:buNone/>
            </a:pPr>
            <a:r>
              <a:rPr lang="en-US" altLang="ja-JP" sz="1800" dirty="0"/>
              <a:t>API</a:t>
            </a:r>
            <a:r>
              <a:rPr lang="ja-JP" altLang="en-US" sz="1800" dirty="0"/>
              <a:t>を使う事でニーズに合った参加方法を提供する事も可能に</a:t>
            </a:r>
            <a:r>
              <a:rPr lang="ja-JP" altLang="en-US" sz="1800" dirty="0" smtClean="0"/>
              <a:t>。</a:t>
            </a:r>
            <a:endParaRPr lang="en-US" altLang="ja-JP" sz="1800" dirty="0"/>
          </a:p>
        </p:txBody>
      </p:sp>
      <p:sp>
        <p:nvSpPr>
          <p:cNvPr id="3" name="タイトル 2"/>
          <p:cNvSpPr>
            <a:spLocks noGrp="1"/>
          </p:cNvSpPr>
          <p:nvPr>
            <p:ph type="title"/>
          </p:nvPr>
        </p:nvSpPr>
        <p:spPr>
          <a:xfrm>
            <a:off x="437766" y="198438"/>
            <a:ext cx="8345488" cy="731837"/>
          </a:xfrm>
        </p:spPr>
        <p:txBody>
          <a:bodyPr/>
          <a:lstStyle/>
          <a:p>
            <a:r>
              <a:rPr lang="ja-JP" altLang="en-US" dirty="0" smtClean="0"/>
              <a:t>会議参加方法の</a:t>
            </a:r>
            <a:r>
              <a:rPr lang="ja-JP" altLang="en-US" dirty="0"/>
              <a:t>カスタマイズ</a:t>
            </a:r>
            <a:endParaRPr kumimoji="1" lang="ja-JP" altLang="en-US" dirty="0"/>
          </a:p>
        </p:txBody>
      </p:sp>
      <p:grpSp>
        <p:nvGrpSpPr>
          <p:cNvPr id="7" name="グループ化 6"/>
          <p:cNvGrpSpPr/>
          <p:nvPr/>
        </p:nvGrpSpPr>
        <p:grpSpPr>
          <a:xfrm>
            <a:off x="5384293" y="1419911"/>
            <a:ext cx="2091244" cy="1036637"/>
            <a:chOff x="5128417" y="551051"/>
            <a:chExt cx="2401889" cy="1190625"/>
          </a:xfrm>
        </p:grpSpPr>
        <p:sp>
          <p:nvSpPr>
            <p:cNvPr id="5" name="角丸四角形吹き出し 4"/>
            <p:cNvSpPr/>
            <p:nvPr/>
          </p:nvSpPr>
          <p:spPr>
            <a:xfrm>
              <a:off x="5128417" y="551051"/>
              <a:ext cx="2401889" cy="1190625"/>
            </a:xfrm>
            <a:prstGeom prst="wedgeRoundRectCallout">
              <a:avLst>
                <a:gd name="adj1" fmla="val 82312"/>
                <a:gd name="adj2" fmla="val -19488"/>
                <a:gd name="adj3" fmla="val 16667"/>
              </a:avLst>
            </a:prstGeom>
            <a:solidFill>
              <a:schemeClr val="bg1"/>
            </a:solidFill>
            <a:ln>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23" y="632014"/>
              <a:ext cx="22002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テキスト ボックス 5"/>
          <p:cNvSpPr txBox="1"/>
          <p:nvPr/>
        </p:nvSpPr>
        <p:spPr>
          <a:xfrm>
            <a:off x="1995815" y="3433445"/>
            <a:ext cx="6827510" cy="1477328"/>
          </a:xfrm>
          <a:prstGeom prst="rect">
            <a:avLst/>
          </a:prstGeom>
          <a:solidFill>
            <a:schemeClr val="bg1"/>
          </a:solidFill>
          <a:ln w="28575">
            <a:solidFill>
              <a:schemeClr val="tx2"/>
            </a:solidFill>
          </a:ln>
        </p:spPr>
        <p:txBody>
          <a:bodyPr wrap="none" rtlCol="0">
            <a:spAutoFit/>
          </a:bodyPr>
          <a:lstStyle/>
          <a:p>
            <a:r>
              <a:rPr kumimoji="1" lang="en-US" altLang="ja-JP" sz="1000" dirty="0"/>
              <a:t>&lt;form name="</a:t>
            </a:r>
            <a:r>
              <a:rPr kumimoji="1" lang="en-US" altLang="ja-JP" sz="1000" dirty="0" err="1"/>
              <a:t>joinsupport</a:t>
            </a:r>
            <a:r>
              <a:rPr kumimoji="1" lang="en-US" altLang="ja-JP" sz="1000" dirty="0"/>
              <a:t>" METHOD="POST" action="https://apj-demo.webex.com/apj-demo-jp/m.php"&gt;</a:t>
            </a:r>
          </a:p>
          <a:p>
            <a:r>
              <a:rPr kumimoji="1" lang="en-US" altLang="ja-JP" sz="1000" dirty="0"/>
              <a:t>&lt;input type="text" name="MK" size="20"&gt;</a:t>
            </a:r>
          </a:p>
          <a:p>
            <a:r>
              <a:rPr kumimoji="1" lang="en-US" altLang="ja-JP" sz="1000" dirty="0"/>
              <a:t>&lt;input type="hidden" name="AT" size="20" value="JM" &gt;</a:t>
            </a:r>
          </a:p>
          <a:p>
            <a:r>
              <a:rPr kumimoji="1" lang="en-US" altLang="ja-JP" sz="1000" dirty="0"/>
              <a:t>&lt;input type="hidden" name="AN" size="20" value="</a:t>
            </a:r>
            <a:r>
              <a:rPr kumimoji="1" lang="ja-JP" altLang="en-US" sz="1000" dirty="0"/>
              <a:t>山田　太郎</a:t>
            </a:r>
            <a:r>
              <a:rPr kumimoji="1" lang="en-US" altLang="ja-JP" sz="1000" dirty="0"/>
              <a:t>"&gt;</a:t>
            </a:r>
          </a:p>
          <a:p>
            <a:r>
              <a:rPr kumimoji="1" lang="en-US" altLang="ja-JP" sz="1000" dirty="0"/>
              <a:t>&lt;input type="hidden" name="AE" size="20" value="taro@yamada.com"&gt;</a:t>
            </a:r>
          </a:p>
          <a:p>
            <a:r>
              <a:rPr kumimoji="1" lang="en-US" altLang="ja-JP" sz="1000" dirty="0"/>
              <a:t>&lt;input type="hidden" name="PW" size="20" value="111111"&gt;</a:t>
            </a:r>
          </a:p>
          <a:p>
            <a:r>
              <a:rPr kumimoji="1" lang="en-US" altLang="ja-JP" sz="1000" dirty="0"/>
              <a:t>&lt;input type="hidden" name="BU" size="20" value="http://www.cisco.com/web/JP/campaign/141/tokutoku/index.html"&gt;</a:t>
            </a:r>
          </a:p>
          <a:p>
            <a:r>
              <a:rPr kumimoji="1" lang="en-US" altLang="ja-JP" sz="1000" dirty="0"/>
              <a:t>&lt;input type="submit" value="</a:t>
            </a:r>
            <a:r>
              <a:rPr kumimoji="1" lang="ja-JP" altLang="en-US" sz="1000" dirty="0"/>
              <a:t>接続</a:t>
            </a:r>
            <a:r>
              <a:rPr kumimoji="1" lang="en-US" altLang="ja-JP" sz="1000" dirty="0"/>
              <a:t>" name="B1" </a:t>
            </a:r>
            <a:r>
              <a:rPr kumimoji="1" lang="en-US" altLang="ja-JP" sz="1000" dirty="0" err="1"/>
              <a:t>tabindex</a:t>
            </a:r>
            <a:r>
              <a:rPr kumimoji="1" lang="en-US" altLang="ja-JP" sz="1000" dirty="0"/>
              <a:t>="4" class="</a:t>
            </a:r>
            <a:r>
              <a:rPr kumimoji="1" lang="en-US" altLang="ja-JP" sz="1000" dirty="0" err="1"/>
              <a:t>button_image</a:t>
            </a:r>
            <a:r>
              <a:rPr kumimoji="1" lang="en-US" altLang="ja-JP" sz="1000" dirty="0" smtClean="0"/>
              <a:t>"&gt;</a:t>
            </a:r>
          </a:p>
          <a:p>
            <a:r>
              <a:rPr kumimoji="1" lang="ja-JP" altLang="en-US" sz="1000" dirty="0"/>
              <a:t>＜</a:t>
            </a:r>
            <a:r>
              <a:rPr kumimoji="1" lang="en-US" altLang="ja-JP" sz="1000" dirty="0"/>
              <a:t>form&gt;</a:t>
            </a:r>
            <a:endParaRPr kumimoji="1" lang="ja-JP" altLang="en-US" sz="1000" dirty="0"/>
          </a:p>
        </p:txBody>
      </p:sp>
      <p:sp>
        <p:nvSpPr>
          <p:cNvPr id="11" name="テキスト プレースホルダー 1"/>
          <p:cNvSpPr txBox="1">
            <a:spLocks/>
          </p:cNvSpPr>
          <p:nvPr/>
        </p:nvSpPr>
        <p:spPr>
          <a:xfrm>
            <a:off x="5472060" y="856874"/>
            <a:ext cx="2224139" cy="302001"/>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400" b="1" dirty="0" smtClean="0"/>
              <a:t>&lt;</a:t>
            </a:r>
            <a:r>
              <a:rPr lang="ja-JP" altLang="en-US" sz="1400" b="1" dirty="0" smtClean="0"/>
              <a:t>ポータルサイトイメージ</a:t>
            </a:r>
            <a:r>
              <a:rPr lang="en-US" altLang="ja-JP" sz="1400" b="1" dirty="0" smtClean="0"/>
              <a:t>&gt;</a:t>
            </a:r>
            <a:endParaRPr lang="ja-JP" altLang="en-US" sz="1400" b="1" dirty="0"/>
          </a:p>
        </p:txBody>
      </p:sp>
      <p:sp>
        <p:nvSpPr>
          <p:cNvPr id="12" name="テキスト プレースホルダー 1"/>
          <p:cNvSpPr txBox="1">
            <a:spLocks/>
          </p:cNvSpPr>
          <p:nvPr/>
        </p:nvSpPr>
        <p:spPr>
          <a:xfrm>
            <a:off x="228600" y="3447415"/>
            <a:ext cx="2224139" cy="302001"/>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400" b="1" dirty="0" smtClean="0"/>
              <a:t>&lt;</a:t>
            </a:r>
            <a:r>
              <a:rPr lang="ja-JP" altLang="en-US" sz="1400" b="1" dirty="0" smtClean="0"/>
              <a:t>参加用の</a:t>
            </a:r>
            <a:r>
              <a:rPr lang="en-US" altLang="ja-JP" sz="1400" b="1" dirty="0" smtClean="0"/>
              <a:t>Form </a:t>
            </a:r>
            <a:r>
              <a:rPr lang="ja-JP" altLang="en-US" sz="1400" b="1" dirty="0" smtClean="0"/>
              <a:t>例</a:t>
            </a:r>
            <a:r>
              <a:rPr lang="en-US" altLang="ja-JP" sz="1400" b="1" dirty="0" smtClean="0"/>
              <a:t>&gt;</a:t>
            </a:r>
            <a:endParaRPr lang="ja-JP" altLang="en-US" sz="1400" b="1" dirty="0"/>
          </a:p>
        </p:txBody>
      </p:sp>
    </p:spTree>
    <p:extLst>
      <p:ext uri="{BB962C8B-B14F-4D97-AF65-F5344CB8AC3E}">
        <p14:creationId xmlns:p14="http://schemas.microsoft.com/office/powerpoint/2010/main" val="189763177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2" y="190500"/>
            <a:ext cx="7435849" cy="628650"/>
          </a:xfrm>
        </p:spPr>
        <p:txBody>
          <a:bodyPr/>
          <a:lstStyle/>
          <a:p>
            <a:r>
              <a:rPr lang="en-US" dirty="0" smtClean="0">
                <a:latin typeface="+mn-ea"/>
                <a:ea typeface="+mn-ea"/>
              </a:rPr>
              <a:t>API </a:t>
            </a:r>
            <a:r>
              <a:rPr lang="ja-JP" altLang="en-US" dirty="0" smtClean="0">
                <a:latin typeface="+mn-ea"/>
                <a:ea typeface="+mn-ea"/>
              </a:rPr>
              <a:t>の種類</a:t>
            </a:r>
            <a:endParaRPr lang="en-US" dirty="0">
              <a:latin typeface="+mn-ea"/>
              <a:ea typeface="+mn-ea"/>
            </a:endParaRPr>
          </a:p>
        </p:txBody>
      </p:sp>
      <p:sp>
        <p:nvSpPr>
          <p:cNvPr id="61" name="Rectangle 4"/>
          <p:cNvSpPr>
            <a:spLocks noChangeArrowheads="1"/>
          </p:cNvSpPr>
          <p:nvPr/>
        </p:nvSpPr>
        <p:spPr bwMode="auto">
          <a:xfrm>
            <a:off x="928366" y="1444191"/>
            <a:ext cx="7338951" cy="2529764"/>
          </a:xfrm>
          <a:prstGeom prst="rect">
            <a:avLst/>
          </a:prstGeom>
          <a:noFill/>
          <a:ln w="9525">
            <a:noFill/>
            <a:miter lim="800000"/>
            <a:headEnd/>
            <a:tailEnd/>
          </a:ln>
        </p:spPr>
        <p:txBody>
          <a:bodyPr/>
          <a:lstStyle/>
          <a:p>
            <a:pPr marL="288925" indent="-288925" eaLnBrk="0" hangingPunct="0">
              <a:lnSpc>
                <a:spcPct val="90000"/>
              </a:lnSpc>
              <a:spcBef>
                <a:spcPct val="50000"/>
              </a:spcBef>
              <a:buClr>
                <a:schemeClr val="accent1"/>
              </a:buClr>
              <a:buFont typeface="Wingdings" pitchFamily="2" charset="2"/>
              <a:buChar char="§"/>
            </a:pPr>
            <a:r>
              <a:rPr lang="en-US" altLang="ja-JP" sz="2000" dirty="0">
                <a:solidFill>
                  <a:srgbClr val="333333"/>
                </a:solidFill>
                <a:latin typeface="+mn-ea"/>
              </a:rPr>
              <a:t>URL API</a:t>
            </a:r>
          </a:p>
          <a:p>
            <a:pPr marL="682625" lvl="1" indent="-279400" eaLnBrk="0" hangingPunct="0">
              <a:lnSpc>
                <a:spcPct val="90000"/>
              </a:lnSpc>
              <a:spcBef>
                <a:spcPct val="50000"/>
              </a:spcBef>
              <a:buFontTx/>
              <a:buChar char="–"/>
            </a:pPr>
            <a:r>
              <a:rPr lang="ja-JP" altLang="en-US" sz="1600" dirty="0" smtClean="0">
                <a:solidFill>
                  <a:srgbClr val="333333"/>
                </a:solidFill>
                <a:latin typeface="+mn-ea"/>
              </a:rPr>
              <a:t>最も簡易的なものです。</a:t>
            </a:r>
            <a:r>
              <a:rPr lang="en-US" altLang="ja-JP" sz="1600" dirty="0" smtClean="0">
                <a:solidFill>
                  <a:srgbClr val="333333"/>
                </a:solidFill>
                <a:latin typeface="+mn-ea"/>
              </a:rPr>
              <a:t>WebEx</a:t>
            </a:r>
            <a:r>
              <a:rPr lang="ja-JP" altLang="en-US" sz="1600" dirty="0" smtClean="0">
                <a:solidFill>
                  <a:srgbClr val="333333"/>
                </a:solidFill>
                <a:latin typeface="+mn-ea"/>
              </a:rPr>
              <a:t>指定の</a:t>
            </a:r>
            <a:r>
              <a:rPr lang="en-US" altLang="ja-JP" sz="1600" dirty="0" smtClean="0">
                <a:solidFill>
                  <a:srgbClr val="333333"/>
                </a:solidFill>
                <a:latin typeface="+mn-ea"/>
              </a:rPr>
              <a:t>URL</a:t>
            </a:r>
            <a:r>
              <a:rPr lang="ja-JP" altLang="en-US" sz="1600" dirty="0" smtClean="0">
                <a:solidFill>
                  <a:srgbClr val="333333"/>
                </a:solidFill>
                <a:latin typeface="+mn-ea"/>
              </a:rPr>
              <a:t>に必要なパラメタを転送することでやり取りを行うものです。</a:t>
            </a:r>
          </a:p>
          <a:p>
            <a:pPr marL="288925" indent="-288925" eaLnBrk="0" hangingPunct="0">
              <a:lnSpc>
                <a:spcPct val="90000"/>
              </a:lnSpc>
              <a:spcBef>
                <a:spcPct val="50000"/>
              </a:spcBef>
              <a:buClr>
                <a:schemeClr val="accent1"/>
              </a:buClr>
              <a:buFont typeface="Wingdings" pitchFamily="2" charset="2"/>
              <a:buChar char="§"/>
            </a:pPr>
            <a:r>
              <a:rPr lang="en-US" altLang="ja-JP" sz="2000" dirty="0" smtClean="0">
                <a:solidFill>
                  <a:srgbClr val="333333"/>
                </a:solidFill>
                <a:latin typeface="+mn-ea"/>
              </a:rPr>
              <a:t>XML </a:t>
            </a:r>
            <a:r>
              <a:rPr lang="en-US" altLang="ja-JP" sz="2000" dirty="0">
                <a:solidFill>
                  <a:srgbClr val="333333"/>
                </a:solidFill>
                <a:latin typeface="+mn-ea"/>
              </a:rPr>
              <a:t>API</a:t>
            </a:r>
          </a:p>
          <a:p>
            <a:pPr marL="682625" lvl="1" indent="-279400" eaLnBrk="0" hangingPunct="0">
              <a:lnSpc>
                <a:spcPct val="90000"/>
              </a:lnSpc>
              <a:spcBef>
                <a:spcPct val="50000"/>
              </a:spcBef>
              <a:buFontTx/>
              <a:buChar char="–"/>
            </a:pPr>
            <a:r>
              <a:rPr lang="en-US" altLang="ja-JP" sz="1600" dirty="0" smtClean="0">
                <a:solidFill>
                  <a:srgbClr val="333333"/>
                </a:solidFill>
                <a:latin typeface="+mn-ea"/>
              </a:rPr>
              <a:t>XML</a:t>
            </a:r>
            <a:r>
              <a:rPr lang="ja-JP" altLang="en-US" sz="1600" dirty="0" smtClean="0">
                <a:solidFill>
                  <a:srgbClr val="333333"/>
                </a:solidFill>
                <a:latin typeface="+mn-ea"/>
              </a:rPr>
              <a:t>形式の電文</a:t>
            </a:r>
            <a:r>
              <a:rPr lang="en-US" altLang="ja-JP" sz="1600" dirty="0" smtClean="0">
                <a:solidFill>
                  <a:srgbClr val="333333"/>
                </a:solidFill>
                <a:latin typeface="+mn-ea"/>
              </a:rPr>
              <a:t>(SOAP)</a:t>
            </a:r>
            <a:r>
              <a:rPr lang="ja-JP" altLang="en-US" sz="1600" dirty="0" smtClean="0">
                <a:solidFill>
                  <a:srgbClr val="333333"/>
                </a:solidFill>
                <a:latin typeface="+mn-ea"/>
              </a:rPr>
              <a:t>で必要なパラメタを設定し、</a:t>
            </a:r>
            <a:r>
              <a:rPr lang="en-US" altLang="ja-JP" sz="1600" dirty="0" smtClean="0">
                <a:solidFill>
                  <a:srgbClr val="333333"/>
                </a:solidFill>
                <a:latin typeface="+mn-ea"/>
              </a:rPr>
              <a:t>Cisco WebEx XML</a:t>
            </a:r>
            <a:r>
              <a:rPr lang="ja-JP" altLang="en-US" sz="1600" dirty="0" smtClean="0">
                <a:solidFill>
                  <a:srgbClr val="333333"/>
                </a:solidFill>
                <a:latin typeface="+mn-ea"/>
              </a:rPr>
              <a:t>サーバに転送することでやり取りを行うものです</a:t>
            </a:r>
          </a:p>
        </p:txBody>
      </p:sp>
      <p:sp>
        <p:nvSpPr>
          <p:cNvPr id="36" name="テキスト ボックス 35"/>
          <p:cNvSpPr txBox="1"/>
          <p:nvPr/>
        </p:nvSpPr>
        <p:spPr>
          <a:xfrm>
            <a:off x="704827" y="993065"/>
            <a:ext cx="7786030" cy="338554"/>
          </a:xfrm>
          <a:prstGeom prst="rect">
            <a:avLst/>
          </a:prstGeom>
          <a:noFill/>
        </p:spPr>
        <p:txBody>
          <a:bodyPr wrap="square" rtlCol="0">
            <a:spAutoFit/>
          </a:bodyPr>
          <a:lstStyle/>
          <a:p>
            <a:r>
              <a:rPr kumimoji="1" lang="en-US" altLang="ja-JP" sz="1600" dirty="0" smtClean="0">
                <a:solidFill>
                  <a:srgbClr val="333333"/>
                </a:solidFill>
                <a:latin typeface="+mn-ea"/>
              </a:rPr>
              <a:t>API</a:t>
            </a:r>
            <a:r>
              <a:rPr kumimoji="1" lang="ja-JP" altLang="en-US" sz="1600" dirty="0" smtClean="0">
                <a:solidFill>
                  <a:srgbClr val="333333"/>
                </a:solidFill>
                <a:latin typeface="+mn-ea"/>
              </a:rPr>
              <a:t>を使用して主催者ログイン、会議予約、会議参加等が可能。</a:t>
            </a:r>
            <a:endParaRPr kumimoji="1" lang="en-US" altLang="ja-JP" sz="1600" dirty="0" smtClean="0">
              <a:solidFill>
                <a:srgbClr val="333333"/>
              </a:solidFill>
              <a:latin typeface="+mn-ea"/>
            </a:endParaRPr>
          </a:p>
        </p:txBody>
      </p:sp>
      <p:sp>
        <p:nvSpPr>
          <p:cNvPr id="5" name="テキスト ボックス 4"/>
          <p:cNvSpPr txBox="1"/>
          <p:nvPr/>
        </p:nvSpPr>
        <p:spPr>
          <a:xfrm>
            <a:off x="793752" y="3650540"/>
            <a:ext cx="7786030" cy="1015663"/>
          </a:xfrm>
          <a:prstGeom prst="rect">
            <a:avLst/>
          </a:prstGeom>
          <a:noFill/>
        </p:spPr>
        <p:txBody>
          <a:bodyPr wrap="square" rtlCol="0">
            <a:spAutoFit/>
          </a:bodyPr>
          <a:lstStyle/>
          <a:p>
            <a:r>
              <a:rPr kumimoji="1" lang="en-US" altLang="ja-JP" sz="1600" dirty="0" smtClean="0">
                <a:solidFill>
                  <a:srgbClr val="333333"/>
                </a:solidFill>
                <a:latin typeface="+mn-ea"/>
              </a:rPr>
              <a:t>API</a:t>
            </a:r>
            <a:r>
              <a:rPr kumimoji="1" lang="ja-JP" altLang="en-US" sz="1600" dirty="0" smtClean="0">
                <a:solidFill>
                  <a:srgbClr val="333333"/>
                </a:solidFill>
                <a:latin typeface="+mn-ea"/>
              </a:rPr>
              <a:t>の情報は</a:t>
            </a:r>
            <a:r>
              <a:rPr kumimoji="1" lang="en-US" altLang="ja-JP" sz="1600" dirty="0" smtClean="0">
                <a:solidFill>
                  <a:srgbClr val="333333"/>
                </a:solidFill>
                <a:latin typeface="+mn-ea"/>
              </a:rPr>
              <a:t>Cisco DevNet</a:t>
            </a:r>
            <a:r>
              <a:rPr kumimoji="1" lang="ja-JP" altLang="en-US" sz="1600" dirty="0" smtClean="0">
                <a:solidFill>
                  <a:srgbClr val="333333"/>
                </a:solidFill>
                <a:latin typeface="+mn-ea"/>
              </a:rPr>
              <a:t>のページで公開。</a:t>
            </a:r>
            <a:endParaRPr kumimoji="1" lang="en-US" altLang="ja-JP" sz="1600" dirty="0" smtClean="0">
              <a:solidFill>
                <a:srgbClr val="333333"/>
              </a:solidFill>
              <a:latin typeface="+mn-ea"/>
            </a:endParaRPr>
          </a:p>
          <a:p>
            <a:r>
              <a:rPr kumimoji="1" lang="en-US" altLang="ja-JP" sz="1600" dirty="0">
                <a:solidFill>
                  <a:srgbClr val="333333"/>
                </a:solidFill>
                <a:latin typeface="+mn-ea"/>
                <a:hlinkClick r:id="rId2"/>
              </a:rPr>
              <a:t>https://developer.cisco.com/site/webex-developer/web-conferencing</a:t>
            </a:r>
            <a:r>
              <a:rPr kumimoji="1" lang="en-US" altLang="ja-JP" sz="1600" dirty="0" smtClean="0">
                <a:solidFill>
                  <a:srgbClr val="333333"/>
                </a:solidFill>
                <a:latin typeface="+mn-ea"/>
                <a:hlinkClick r:id="rId2"/>
              </a:rPr>
              <a:t>/</a:t>
            </a:r>
            <a:endParaRPr kumimoji="1" lang="en-US" altLang="ja-JP" sz="1600" dirty="0" smtClean="0">
              <a:solidFill>
                <a:srgbClr val="333333"/>
              </a:solidFill>
              <a:latin typeface="+mn-ea"/>
            </a:endParaRPr>
          </a:p>
          <a:p>
            <a:endParaRPr kumimoji="1" lang="en-US" altLang="ja-JP" sz="1600" dirty="0" smtClean="0">
              <a:solidFill>
                <a:srgbClr val="333333"/>
              </a:solidFill>
              <a:latin typeface="+mn-ea"/>
            </a:endParaRPr>
          </a:p>
          <a:p>
            <a:r>
              <a:rPr kumimoji="1" lang="ja-JP" altLang="en-US" sz="1200" dirty="0" smtClean="0">
                <a:solidFill>
                  <a:srgbClr val="FF0000"/>
                </a:solidFill>
                <a:latin typeface="+mn-ea"/>
              </a:rPr>
              <a:t>注意）</a:t>
            </a:r>
            <a:r>
              <a:rPr kumimoji="1" lang="en-US" altLang="ja-JP" sz="1200" dirty="0" smtClean="0">
                <a:solidFill>
                  <a:srgbClr val="FF0000"/>
                </a:solidFill>
                <a:latin typeface="+mn-ea"/>
              </a:rPr>
              <a:t>API</a:t>
            </a:r>
            <a:r>
              <a:rPr kumimoji="1" lang="ja-JP" altLang="en-US" sz="1200" dirty="0" smtClean="0">
                <a:solidFill>
                  <a:srgbClr val="FF0000"/>
                </a:solidFill>
                <a:latin typeface="+mn-ea"/>
              </a:rPr>
              <a:t>を利用するには</a:t>
            </a:r>
            <a:r>
              <a:rPr kumimoji="1" lang="en-US" altLang="ja-JP" sz="1200" dirty="0" smtClean="0">
                <a:solidFill>
                  <a:srgbClr val="FF0000"/>
                </a:solidFill>
                <a:latin typeface="+mn-ea"/>
              </a:rPr>
              <a:t>Cisco WebEx</a:t>
            </a:r>
            <a:r>
              <a:rPr kumimoji="1" lang="ja-JP" altLang="en-US" sz="1200" dirty="0" smtClean="0">
                <a:solidFill>
                  <a:srgbClr val="FF0000"/>
                </a:solidFill>
                <a:latin typeface="+mn-ea"/>
              </a:rPr>
              <a:t>の</a:t>
            </a:r>
            <a:r>
              <a:rPr kumimoji="1" lang="en-US" altLang="ja-JP" sz="1200" dirty="0" smtClean="0">
                <a:solidFill>
                  <a:srgbClr val="FF0000"/>
                </a:solidFill>
                <a:latin typeface="+mn-ea"/>
              </a:rPr>
              <a:t>Gold Developer Program</a:t>
            </a:r>
            <a:r>
              <a:rPr kumimoji="1" lang="ja-JP" altLang="en-US" sz="1200" dirty="0" err="1" smtClean="0">
                <a:solidFill>
                  <a:srgbClr val="FF0000"/>
                </a:solidFill>
                <a:latin typeface="+mn-ea"/>
              </a:rPr>
              <a:t>への</a:t>
            </a:r>
            <a:r>
              <a:rPr kumimoji="1" lang="ja-JP" altLang="en-US" sz="1200" dirty="0" smtClean="0">
                <a:solidFill>
                  <a:srgbClr val="FF0000"/>
                </a:solidFill>
                <a:latin typeface="+mn-ea"/>
              </a:rPr>
              <a:t>参加が必要</a:t>
            </a:r>
            <a:endParaRPr kumimoji="1" lang="en-US" altLang="ja-JP" sz="1200" dirty="0" smtClean="0">
              <a:solidFill>
                <a:srgbClr val="FF0000"/>
              </a:solidFill>
              <a:latin typeface="+mn-ea"/>
            </a:endParaRPr>
          </a:p>
        </p:txBody>
      </p:sp>
    </p:spTree>
    <p:extLst>
      <p:ext uri="{BB962C8B-B14F-4D97-AF65-F5344CB8AC3E}">
        <p14:creationId xmlns:p14="http://schemas.microsoft.com/office/powerpoint/2010/main" val="526005562"/>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24126" y="198438"/>
            <a:ext cx="8345488" cy="731837"/>
          </a:xfrm>
        </p:spPr>
        <p:txBody>
          <a:bodyPr/>
          <a:lstStyle/>
          <a:p>
            <a:r>
              <a:rPr lang="ja-JP" altLang="en-US" dirty="0"/>
              <a:t>固定</a:t>
            </a:r>
            <a:r>
              <a:rPr lang="en-US" altLang="ja-JP" dirty="0" smtClean="0"/>
              <a:t>URL</a:t>
            </a:r>
            <a:r>
              <a:rPr lang="ja-JP" altLang="en-US" dirty="0" smtClean="0"/>
              <a:t>で利用できる個人の会議室</a:t>
            </a:r>
            <a:endParaRPr kumimoji="1" lang="ja-JP" altLang="en-US" dirty="0"/>
          </a:p>
        </p:txBody>
      </p:sp>
      <p:pic>
        <p:nvPicPr>
          <p:cNvPr id="5" name="Picture 3" descr="Personal 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00" y="1107938"/>
            <a:ext cx="3080414" cy="2273438"/>
          </a:xfrm>
          <a:prstGeom prst="rect">
            <a:avLst/>
          </a:prstGeom>
          <a:ln>
            <a:solidFill>
              <a:schemeClr val="accent1"/>
            </a:solidFill>
          </a:ln>
          <a:effectLst>
            <a:outerShdw blurRad="50800" dist="38100" dir="2700000" algn="tl" rotWithShape="0">
              <a:prstClr val="black">
                <a:alpha val="40000"/>
              </a:prstClr>
            </a:outerShdw>
          </a:effectLst>
        </p:spPr>
      </p:pic>
      <p:sp>
        <p:nvSpPr>
          <p:cNvPr id="6" name="テキスト プレースホルダー 1"/>
          <p:cNvSpPr>
            <a:spLocks noGrp="1"/>
          </p:cNvSpPr>
          <p:nvPr>
            <p:ph type="body" sz="quarter" idx="10"/>
          </p:nvPr>
        </p:nvSpPr>
        <p:spPr>
          <a:xfrm>
            <a:off x="352425" y="1031875"/>
            <a:ext cx="4857750" cy="2193925"/>
          </a:xfrm>
        </p:spPr>
        <p:txBody>
          <a:bodyPr/>
          <a:lstStyle/>
          <a:p>
            <a:pPr marL="57136" indent="0">
              <a:buNone/>
            </a:pPr>
            <a:r>
              <a:rPr kumimoji="1" lang="en-US" altLang="ja-JP" sz="1800" b="1" dirty="0" smtClean="0">
                <a:solidFill>
                  <a:schemeClr val="accent5"/>
                </a:solidFill>
              </a:rPr>
              <a:t>Q. </a:t>
            </a:r>
            <a:r>
              <a:rPr kumimoji="1" lang="ja-JP" altLang="en-US" sz="1800" dirty="0" smtClean="0"/>
              <a:t>会議情報を忘れてしまうので、いつも同じ</a:t>
            </a:r>
            <a:r>
              <a:rPr kumimoji="1" lang="en-US" altLang="ja-JP" sz="1800" dirty="0" smtClean="0"/>
              <a:t>URL</a:t>
            </a:r>
            <a:r>
              <a:rPr kumimoji="1" lang="ja-JP" altLang="en-US" sz="1800" dirty="0" smtClean="0"/>
              <a:t>で会議をしたい</a:t>
            </a:r>
            <a:endParaRPr kumimoji="1" lang="en-US" altLang="ja-JP" sz="1800" dirty="0" smtClean="0"/>
          </a:p>
          <a:p>
            <a:pPr marL="57136" indent="0">
              <a:buNone/>
            </a:pPr>
            <a:endParaRPr kumimoji="1" lang="en-US" altLang="ja-JP" sz="800" dirty="0" smtClean="0"/>
          </a:p>
          <a:p>
            <a:pPr marL="57136" indent="0">
              <a:buNone/>
            </a:pPr>
            <a:r>
              <a:rPr lang="en-US" altLang="ja-JP" sz="1800" b="1" dirty="0" smtClean="0">
                <a:solidFill>
                  <a:schemeClr val="accent4"/>
                </a:solidFill>
              </a:rPr>
              <a:t>A. </a:t>
            </a:r>
            <a:r>
              <a:rPr lang="ja-JP" altLang="en-US" sz="1800" dirty="0" smtClean="0"/>
              <a:t>各主催者毎に固定の</a:t>
            </a:r>
            <a:r>
              <a:rPr lang="en-US" altLang="ja-JP" sz="1800" dirty="0" smtClean="0"/>
              <a:t>URL</a:t>
            </a:r>
            <a:r>
              <a:rPr lang="ja-JP" altLang="en-US" sz="1800" dirty="0" smtClean="0"/>
              <a:t>で利用できる</a:t>
            </a:r>
            <a:r>
              <a:rPr lang="en-US" altLang="ja-JP" sz="1800" dirty="0" smtClean="0"/>
              <a:t>Personal Meeting Room(PMR)</a:t>
            </a:r>
            <a:r>
              <a:rPr lang="ja-JP" altLang="en-US" sz="1800" dirty="0" smtClean="0"/>
              <a:t>が利用可能</a:t>
            </a:r>
            <a:endParaRPr lang="en-US" altLang="ja-JP" sz="1800" dirty="0" smtClean="0"/>
          </a:p>
          <a:p>
            <a:pPr marL="57136" indent="0">
              <a:buNone/>
            </a:pPr>
            <a:endParaRPr lang="en-US" altLang="ja-JP" sz="1800" dirty="0" smtClean="0"/>
          </a:p>
        </p:txBody>
      </p:sp>
      <p:sp>
        <p:nvSpPr>
          <p:cNvPr id="2" name="テキスト ボックス 1"/>
          <p:cNvSpPr txBox="1"/>
          <p:nvPr/>
        </p:nvSpPr>
        <p:spPr>
          <a:xfrm>
            <a:off x="703263" y="2952750"/>
            <a:ext cx="3152775" cy="1169551"/>
          </a:xfrm>
          <a:prstGeom prst="rect">
            <a:avLst/>
          </a:prstGeom>
          <a:noFill/>
        </p:spPr>
        <p:txBody>
          <a:bodyPr wrap="square" rtlCol="0">
            <a:spAutoFit/>
          </a:bodyPr>
          <a:lstStyle/>
          <a:p>
            <a:pPr marL="57136" indent="0">
              <a:buNone/>
            </a:pPr>
            <a:r>
              <a:rPr lang="ja-JP" altLang="en-US" sz="1400" dirty="0"/>
              <a:t>主催用</a:t>
            </a:r>
            <a:r>
              <a:rPr lang="en-US" altLang="ja-JP" sz="1400" dirty="0"/>
              <a:t>URL</a:t>
            </a:r>
            <a:r>
              <a:rPr lang="ja-JP" altLang="en-US" sz="1400" dirty="0"/>
              <a:t>例）</a:t>
            </a:r>
            <a:endParaRPr lang="en-US" altLang="ja-JP" sz="1400" dirty="0"/>
          </a:p>
          <a:p>
            <a:pPr marL="57136" indent="0">
              <a:buNone/>
            </a:pPr>
            <a:r>
              <a:rPr lang="en-US" altLang="ja-JP" sz="1400" dirty="0"/>
              <a:t> xxx.webex.com/meet/</a:t>
            </a:r>
            <a:r>
              <a:rPr lang="ja-JP" altLang="en-US" sz="1400" dirty="0"/>
              <a:t>ユーザー</a:t>
            </a:r>
            <a:r>
              <a:rPr lang="en-US" altLang="ja-JP" sz="1400" dirty="0" smtClean="0"/>
              <a:t>ID</a:t>
            </a:r>
          </a:p>
          <a:p>
            <a:pPr marL="57136" indent="0">
              <a:buNone/>
            </a:pPr>
            <a:endParaRPr lang="en-US" altLang="ja-JP" sz="1400" dirty="0"/>
          </a:p>
          <a:p>
            <a:pPr marL="57136" indent="0">
              <a:buNone/>
            </a:pPr>
            <a:r>
              <a:rPr lang="ja-JP" altLang="en-US" sz="1400" dirty="0" smtClean="0"/>
              <a:t>参加用</a:t>
            </a:r>
            <a:r>
              <a:rPr lang="en-US" altLang="ja-JP" sz="1400" dirty="0" smtClean="0"/>
              <a:t>URL</a:t>
            </a:r>
            <a:r>
              <a:rPr lang="ja-JP" altLang="en-US" sz="1400" dirty="0" smtClean="0"/>
              <a:t>例）</a:t>
            </a:r>
            <a:endParaRPr lang="en-US" altLang="ja-JP" sz="1400" dirty="0" smtClean="0"/>
          </a:p>
          <a:p>
            <a:pPr marL="57136" indent="0">
              <a:buNone/>
            </a:pPr>
            <a:r>
              <a:rPr lang="en-US" altLang="ja-JP" sz="1400" dirty="0"/>
              <a:t> </a:t>
            </a:r>
            <a:r>
              <a:rPr lang="en-US" altLang="ja-JP" sz="1400" dirty="0" smtClean="0"/>
              <a:t>xxx.webex.com/join/</a:t>
            </a:r>
            <a:r>
              <a:rPr lang="ja-JP" altLang="en-US" sz="1400" dirty="0"/>
              <a:t>ユーザー</a:t>
            </a:r>
            <a:r>
              <a:rPr lang="en-US" altLang="ja-JP" sz="1400" dirty="0"/>
              <a:t>ID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2544763"/>
            <a:ext cx="2908150" cy="21764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テキスト ボックス 6"/>
          <p:cNvSpPr txBox="1"/>
          <p:nvPr/>
        </p:nvSpPr>
        <p:spPr>
          <a:xfrm>
            <a:off x="160395" y="4292262"/>
            <a:ext cx="5168403" cy="307777"/>
          </a:xfrm>
          <a:prstGeom prst="rect">
            <a:avLst/>
          </a:prstGeom>
          <a:noFill/>
        </p:spPr>
        <p:txBody>
          <a:bodyPr wrap="none" rtlCol="0">
            <a:spAutoFit/>
          </a:bodyPr>
          <a:lstStyle/>
          <a:p>
            <a:r>
              <a:rPr kumimoji="1" lang="en-US" altLang="ja-JP" sz="1400" dirty="0" smtClean="0">
                <a:solidFill>
                  <a:srgbClr val="FF0000"/>
                </a:solidFill>
              </a:rPr>
              <a:t>※CMR Cloud</a:t>
            </a:r>
            <a:r>
              <a:rPr kumimoji="1" lang="ja-JP" altLang="en-US" sz="1400" dirty="0" smtClean="0">
                <a:solidFill>
                  <a:srgbClr val="FF0000"/>
                </a:solidFill>
              </a:rPr>
              <a:t>利用時はビデオ端末からも固定</a:t>
            </a:r>
            <a:r>
              <a:rPr kumimoji="1" lang="en-US" altLang="ja-JP" sz="1400" dirty="0" smtClean="0">
                <a:solidFill>
                  <a:srgbClr val="FF0000"/>
                </a:solidFill>
              </a:rPr>
              <a:t>URI</a:t>
            </a:r>
            <a:r>
              <a:rPr kumimoji="1" lang="ja-JP" altLang="en-US" sz="1400" dirty="0" smtClean="0">
                <a:solidFill>
                  <a:srgbClr val="FF0000"/>
                </a:solidFill>
              </a:rPr>
              <a:t>で参加可能に。</a:t>
            </a:r>
            <a:endParaRPr kumimoji="1" lang="ja-JP" altLang="en-US" sz="1400" dirty="0">
              <a:solidFill>
                <a:srgbClr val="FF0000"/>
              </a:solidFill>
            </a:endParaRPr>
          </a:p>
        </p:txBody>
      </p:sp>
    </p:spTree>
    <p:extLst>
      <p:ext uri="{BB962C8B-B14F-4D97-AF65-F5344CB8AC3E}">
        <p14:creationId xmlns:p14="http://schemas.microsoft.com/office/powerpoint/2010/main" val="15144426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lang="ja-JP" altLang="en-US" dirty="0" smtClean="0"/>
              <a:t>会議中に</a:t>
            </a:r>
            <a:r>
              <a:rPr lang="ja-JP" altLang="en-US" dirty="0"/>
              <a:t>ムービー</a:t>
            </a:r>
            <a:r>
              <a:rPr lang="ja-JP" altLang="en-US" dirty="0" smtClean="0"/>
              <a:t>を流す</a:t>
            </a:r>
            <a:endParaRPr kumimoji="1" lang="ja-JP" altLang="en-US" dirty="0"/>
          </a:p>
        </p:txBody>
      </p:sp>
      <p:grpSp>
        <p:nvGrpSpPr>
          <p:cNvPr id="89" name="Group 6"/>
          <p:cNvGrpSpPr/>
          <p:nvPr/>
        </p:nvGrpSpPr>
        <p:grpSpPr>
          <a:xfrm>
            <a:off x="5329366" y="1082675"/>
            <a:ext cx="3392420" cy="2256503"/>
            <a:chOff x="6833667" y="2011565"/>
            <a:chExt cx="4522049" cy="3008670"/>
          </a:xfrm>
          <a:effectLst>
            <a:reflection blurRad="6350" stA="52000" endA="300" endPos="35000" dir="5400000" sy="-100000" algn="bl" rotWithShape="0"/>
          </a:effectLst>
        </p:grpSpPr>
        <p:pic>
          <p:nvPicPr>
            <p:cNvPr id="90" name="Picture 2" descr="MC-PC-Content2-Speaker-PListImage.Chat.3000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3667" y="2011565"/>
              <a:ext cx="4522049" cy="3008670"/>
            </a:xfrm>
            <a:prstGeom prst="rect">
              <a:avLst/>
            </a:prstGeom>
            <a:ln>
              <a:solidFill>
                <a:schemeClr val="tx1">
                  <a:lumMod val="50000"/>
                </a:schemeClr>
              </a:solidFill>
            </a:ln>
          </p:spPr>
        </p:pic>
        <p:pic>
          <p:nvPicPr>
            <p:cNvPr id="91" name="Picture 4"/>
            <p:cNvPicPr>
              <a:picLocks noChangeAspect="1"/>
            </p:cNvPicPr>
            <p:nvPr/>
          </p:nvPicPr>
          <p:blipFill>
            <a:blip r:embed="rId3"/>
            <a:stretch>
              <a:fillRect/>
            </a:stretch>
          </p:blipFill>
          <p:spPr>
            <a:xfrm>
              <a:off x="6866465" y="2493932"/>
              <a:ext cx="2861748" cy="2210841"/>
            </a:xfrm>
            <a:prstGeom prst="rect">
              <a:avLst/>
            </a:prstGeom>
            <a:ln>
              <a:solidFill>
                <a:schemeClr val="tx1">
                  <a:lumMod val="50000"/>
                </a:schemeClr>
              </a:solidFill>
            </a:ln>
          </p:spPr>
        </p:pic>
      </p:grpSp>
      <p:sp>
        <p:nvSpPr>
          <p:cNvPr id="8" name="テキスト プレースホルダー 1"/>
          <p:cNvSpPr>
            <a:spLocks noGrp="1"/>
          </p:cNvSpPr>
          <p:nvPr>
            <p:ph type="body" sz="quarter" idx="10"/>
          </p:nvPr>
        </p:nvSpPr>
        <p:spPr>
          <a:xfrm>
            <a:off x="352425" y="1187451"/>
            <a:ext cx="4857750" cy="2317750"/>
          </a:xfrm>
        </p:spPr>
        <p:txBody>
          <a:bodyPr/>
          <a:lstStyle/>
          <a:p>
            <a:pPr marL="57136" indent="0">
              <a:buNone/>
            </a:pPr>
            <a:r>
              <a:rPr lang="en-US" altLang="ja-JP" sz="1800" b="1" dirty="0" smtClean="0">
                <a:solidFill>
                  <a:schemeClr val="accent5"/>
                </a:solidFill>
              </a:rPr>
              <a:t>Q. </a:t>
            </a:r>
            <a:r>
              <a:rPr kumimoji="1" lang="ja-JP" altLang="en-US" sz="1800" dirty="0" smtClean="0"/>
              <a:t>ムービーを使った商品説明をしたい。デスクトップ</a:t>
            </a:r>
            <a:r>
              <a:rPr kumimoji="1" lang="en-US" altLang="ja-JP" sz="1800" dirty="0" smtClean="0"/>
              <a:t>/</a:t>
            </a:r>
            <a:r>
              <a:rPr kumimoji="1" lang="ja-JP" altLang="en-US" sz="1800" dirty="0" smtClean="0"/>
              <a:t>アプリ共有では、音声が共有されない</a:t>
            </a:r>
            <a:endParaRPr kumimoji="1" lang="en-US" altLang="ja-JP" sz="1800" dirty="0" smtClean="0"/>
          </a:p>
          <a:p>
            <a:pPr marL="57136" indent="0">
              <a:buNone/>
            </a:pPr>
            <a:endParaRPr kumimoji="1" lang="en-US" altLang="ja-JP" sz="800" dirty="0" smtClean="0"/>
          </a:p>
          <a:p>
            <a:pPr marL="57136" indent="0">
              <a:buNone/>
            </a:pPr>
            <a:r>
              <a:rPr lang="en-US" altLang="ja-JP" sz="1800" b="1" dirty="0" smtClean="0">
                <a:solidFill>
                  <a:schemeClr val="accent4"/>
                </a:solidFill>
              </a:rPr>
              <a:t>A. </a:t>
            </a:r>
            <a:r>
              <a:rPr lang="ja-JP" altLang="en-US" sz="1800" dirty="0" smtClean="0"/>
              <a:t>ファイル共有機能を利用する事で、各参加者の</a:t>
            </a:r>
            <a:r>
              <a:rPr lang="en-US" altLang="ja-JP" sz="1800" dirty="0" smtClean="0"/>
              <a:t>PC</a:t>
            </a:r>
            <a:r>
              <a:rPr lang="ja-JP" altLang="en-US" sz="1800" dirty="0" smtClean="0"/>
              <a:t>でムービーを再生可能。音声も</a:t>
            </a:r>
            <a:r>
              <a:rPr lang="en-US" altLang="ja-JP" sz="1800" dirty="0" smtClean="0"/>
              <a:t>PC</a:t>
            </a:r>
            <a:r>
              <a:rPr lang="ja-JP" altLang="en-US" sz="1800" dirty="0" smtClean="0"/>
              <a:t>のデバイスで再生される</a:t>
            </a:r>
            <a:endParaRPr lang="en-US" altLang="ja-JP" sz="1800" dirty="0" smtClean="0"/>
          </a:p>
          <a:p>
            <a:pPr marL="57136" indent="0">
              <a:buNone/>
            </a:pPr>
            <a:endParaRPr lang="en-US" altLang="ja-JP" sz="1800" dirty="0"/>
          </a:p>
          <a:p>
            <a:pPr marL="57136" indent="0">
              <a:buNone/>
            </a:pPr>
            <a:endParaRPr lang="en-US" altLang="ja-JP" sz="1800" dirty="0" smtClean="0"/>
          </a:p>
          <a:p>
            <a:pPr marL="57136" indent="0">
              <a:buNone/>
            </a:pPr>
            <a:endParaRPr lang="en-US" altLang="ja-JP" sz="1200" dirty="0" smtClean="0"/>
          </a:p>
          <a:p>
            <a:pPr marL="57136" indent="0">
              <a:buNone/>
            </a:pPr>
            <a:r>
              <a:rPr lang="ja-JP" altLang="en-US" sz="1200" dirty="0" smtClean="0">
                <a:solidFill>
                  <a:srgbClr val="FF0000"/>
                </a:solidFill>
              </a:rPr>
              <a:t>注意）モバイルデバイス、</a:t>
            </a:r>
            <a:r>
              <a:rPr lang="en-US" altLang="ja-JP" sz="1200" dirty="0" smtClean="0">
                <a:solidFill>
                  <a:srgbClr val="FF0000"/>
                </a:solidFill>
              </a:rPr>
              <a:t>CMR</a:t>
            </a:r>
            <a:r>
              <a:rPr lang="ja-JP" altLang="en-US" sz="1200" dirty="0">
                <a:solidFill>
                  <a:srgbClr val="FF0000"/>
                </a:solidFill>
              </a:rPr>
              <a:t>の</a:t>
            </a:r>
            <a:r>
              <a:rPr lang="ja-JP" altLang="en-US" sz="1200" dirty="0" smtClean="0">
                <a:solidFill>
                  <a:srgbClr val="FF0000"/>
                </a:solidFill>
              </a:rPr>
              <a:t>ビデオ端末はサポート対象外</a:t>
            </a:r>
            <a:endParaRPr kumimoji="1" lang="ja-JP" altLang="en-US" sz="1200" dirty="0">
              <a:solidFill>
                <a:srgbClr val="FF0000"/>
              </a:solidFill>
            </a:endParaRPr>
          </a:p>
        </p:txBody>
      </p:sp>
    </p:spTree>
    <p:extLst>
      <p:ext uri="{BB962C8B-B14F-4D97-AF65-F5344CB8AC3E}">
        <p14:creationId xmlns:p14="http://schemas.microsoft.com/office/powerpoint/2010/main" val="42608100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keng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519" y="2793782"/>
            <a:ext cx="2689556" cy="1789164"/>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下矢印 5"/>
          <p:cNvSpPr/>
          <p:nvPr/>
        </p:nvSpPr>
        <p:spPr>
          <a:xfrm>
            <a:off x="6156372" y="2799430"/>
            <a:ext cx="1609725" cy="1684885"/>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lang="ja-JP" altLang="en-US" dirty="0" smtClean="0"/>
              <a:t>共有された資料の先読み</a:t>
            </a:r>
            <a:endParaRPr kumimoji="1" lang="ja-JP" altLang="en-US" dirty="0"/>
          </a:p>
        </p:txBody>
      </p:sp>
      <p:sp>
        <p:nvSpPr>
          <p:cNvPr id="7" name="テキスト プレースホルダー 1"/>
          <p:cNvSpPr>
            <a:spLocks noGrp="1"/>
          </p:cNvSpPr>
          <p:nvPr>
            <p:ph type="body" sz="quarter" idx="10"/>
          </p:nvPr>
        </p:nvSpPr>
        <p:spPr>
          <a:xfrm>
            <a:off x="352424" y="1073150"/>
            <a:ext cx="8067676" cy="1831975"/>
          </a:xfrm>
        </p:spPr>
        <p:txBody>
          <a:bodyPr/>
          <a:lstStyle/>
          <a:p>
            <a:pPr marL="57136" indent="0">
              <a:buNone/>
            </a:pPr>
            <a:r>
              <a:rPr lang="en-US" altLang="ja-JP" sz="1800" b="1" dirty="0" smtClean="0">
                <a:solidFill>
                  <a:schemeClr val="accent5"/>
                </a:solidFill>
              </a:rPr>
              <a:t>Q. </a:t>
            </a:r>
            <a:r>
              <a:rPr lang="ja-JP" altLang="en-US" sz="1800" dirty="0" smtClean="0"/>
              <a:t>共有されている資料で、自分の見たいページを参照したい</a:t>
            </a:r>
            <a:endParaRPr kumimoji="1" lang="en-US" altLang="ja-JP" sz="1800" dirty="0" smtClean="0"/>
          </a:p>
          <a:p>
            <a:pPr marL="57136" indent="0">
              <a:buNone/>
            </a:pPr>
            <a:r>
              <a:rPr lang="en-US" altLang="ja-JP" sz="1800" b="1" dirty="0" smtClean="0">
                <a:solidFill>
                  <a:schemeClr val="accent4"/>
                </a:solidFill>
              </a:rPr>
              <a:t>A. </a:t>
            </a:r>
            <a:r>
              <a:rPr lang="ja-JP" altLang="en-US" sz="1800" dirty="0" smtClean="0"/>
              <a:t>「任意のページ」の権限を参加者にアサインする事で、参加者毎に見たい</a:t>
            </a:r>
            <a:r>
              <a:rPr lang="ja-JP" altLang="en-US" sz="1800" dirty="0"/>
              <a:t>ページ</a:t>
            </a:r>
            <a:r>
              <a:rPr lang="ja-JP" altLang="en-US" sz="1800" dirty="0" smtClean="0"/>
              <a:t>を参照する事が可能。（発表者が資料を操作すると画面は同期）</a:t>
            </a:r>
            <a:endParaRPr lang="en-US" altLang="ja-JP" sz="1200" dirty="0" smtClean="0"/>
          </a:p>
          <a:p>
            <a:pPr marL="57136" indent="0">
              <a:buNone/>
            </a:pPr>
            <a:r>
              <a:rPr lang="ja-JP" altLang="en-US" sz="1200" dirty="0" smtClean="0">
                <a:solidFill>
                  <a:srgbClr val="FF0000"/>
                </a:solidFill>
              </a:rPr>
              <a:t>注意）モバイルデバイス、</a:t>
            </a:r>
            <a:r>
              <a:rPr lang="en-US" altLang="ja-JP" sz="1200" dirty="0" smtClean="0">
                <a:solidFill>
                  <a:srgbClr val="FF0000"/>
                </a:solidFill>
              </a:rPr>
              <a:t>CMR</a:t>
            </a:r>
            <a:r>
              <a:rPr lang="ja-JP" altLang="en-US" sz="1200" dirty="0" smtClean="0">
                <a:solidFill>
                  <a:srgbClr val="FF0000"/>
                </a:solidFill>
              </a:rPr>
              <a:t>のビデオ端末はサポート対象外</a:t>
            </a:r>
            <a:endParaRPr kumimoji="1" lang="ja-JP" altLang="en-US" sz="1200" dirty="0">
              <a:solidFill>
                <a:srgbClr val="FF0000"/>
              </a:solidFill>
            </a:endParaRPr>
          </a:p>
        </p:txBody>
      </p:sp>
      <p:sp>
        <p:nvSpPr>
          <p:cNvPr id="8" name="テキスト プレースホルダー 1"/>
          <p:cNvSpPr txBox="1">
            <a:spLocks/>
          </p:cNvSpPr>
          <p:nvPr/>
        </p:nvSpPr>
        <p:spPr>
          <a:xfrm>
            <a:off x="1095374" y="2491781"/>
            <a:ext cx="1643115" cy="302001"/>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400" b="1" dirty="0" smtClean="0"/>
              <a:t>&lt;</a:t>
            </a:r>
            <a:r>
              <a:rPr lang="ja-JP" altLang="en-US" sz="1400" b="1" dirty="0" smtClean="0"/>
              <a:t>参加者の権限</a:t>
            </a:r>
            <a:r>
              <a:rPr lang="en-US" altLang="ja-JP" sz="1400" b="1" dirty="0" smtClean="0"/>
              <a:t>&gt;</a:t>
            </a:r>
            <a:endParaRPr lang="ja-JP" altLang="en-US" sz="1400" b="1" dirty="0"/>
          </a:p>
        </p:txBody>
      </p:sp>
      <p:sp>
        <p:nvSpPr>
          <p:cNvPr id="9" name="正方形/長方形 8"/>
          <p:cNvSpPr/>
          <p:nvPr/>
        </p:nvSpPr>
        <p:spPr>
          <a:xfrm>
            <a:off x="2200275" y="3564539"/>
            <a:ext cx="585839" cy="171450"/>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245" y="2799430"/>
            <a:ext cx="2688000" cy="75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390" y="3892638"/>
            <a:ext cx="2977710" cy="720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角丸四角形吹き出し 9"/>
          <p:cNvSpPr/>
          <p:nvPr/>
        </p:nvSpPr>
        <p:spPr>
          <a:xfrm>
            <a:off x="3314699" y="3177430"/>
            <a:ext cx="2272545" cy="715207"/>
          </a:xfrm>
          <a:prstGeom prst="wedgeRoundRectCallout">
            <a:avLst>
              <a:gd name="adj1" fmla="val 96904"/>
              <a:gd name="adj2" fmla="val 73394"/>
              <a:gd name="adj3" fmla="val 16667"/>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テキスト プレースホルダー 1"/>
          <p:cNvSpPr txBox="1">
            <a:spLocks/>
          </p:cNvSpPr>
          <p:nvPr/>
        </p:nvSpPr>
        <p:spPr>
          <a:xfrm>
            <a:off x="3314700" y="3312014"/>
            <a:ext cx="2194365" cy="486831"/>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ja-JP" altLang="en-US" sz="1200" dirty="0" smtClean="0"/>
              <a:t>任意のページにチェックすると、参加者もページ</a:t>
            </a:r>
            <a:r>
              <a:rPr lang="ja-JP" altLang="en-US" sz="1200" dirty="0"/>
              <a:t>を</a:t>
            </a:r>
            <a:r>
              <a:rPr lang="ja-JP" altLang="en-US" sz="1200" dirty="0" smtClean="0"/>
              <a:t>選択可能に</a:t>
            </a:r>
            <a:endParaRPr lang="ja-JP" altLang="en-US" sz="1200" dirty="0"/>
          </a:p>
        </p:txBody>
      </p:sp>
    </p:spTree>
    <p:extLst>
      <p:ext uri="{BB962C8B-B14F-4D97-AF65-F5344CB8AC3E}">
        <p14:creationId xmlns:p14="http://schemas.microsoft.com/office/powerpoint/2010/main" val="173713054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265113"/>
            <a:ext cx="8345488" cy="731837"/>
          </a:xfrm>
        </p:spPr>
        <p:txBody>
          <a:bodyPr/>
          <a:lstStyle/>
          <a:p>
            <a:r>
              <a:rPr lang="ja-JP" altLang="en-US" dirty="0" smtClean="0"/>
              <a:t>会議録画を自動で開始</a:t>
            </a:r>
            <a:endParaRPr kumimoji="1" lang="ja-JP" altLang="en-US" dirty="0"/>
          </a:p>
        </p:txBody>
      </p:sp>
      <p:sp>
        <p:nvSpPr>
          <p:cNvPr id="7" name="Rectangle 31"/>
          <p:cNvSpPr>
            <a:spLocks noChangeArrowheads="1"/>
          </p:cNvSpPr>
          <p:nvPr/>
        </p:nvSpPr>
        <p:spPr bwMode="auto">
          <a:xfrm>
            <a:off x="5510382" y="1062706"/>
            <a:ext cx="3312942" cy="290859"/>
          </a:xfrm>
          <a:prstGeom prst="rect">
            <a:avLst/>
          </a:prstGeom>
          <a:noFill/>
          <a:ln w="9525">
            <a:noFill/>
            <a:miter lim="800000"/>
            <a:headEnd/>
            <a:tailEnd/>
          </a:ln>
        </p:spPr>
        <p:txBody>
          <a:bodyPr wrap="square" lIns="68589" tIns="34295" rIns="68589" bIns="3429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lnSpc>
                <a:spcPct val="90000"/>
              </a:lnSpc>
              <a:spcBef>
                <a:spcPts val="113"/>
              </a:spcBef>
            </a:pPr>
            <a:r>
              <a:rPr lang="ja-JP" altLang="en-US" sz="1600" dirty="0" smtClean="0">
                <a:solidFill>
                  <a:srgbClr val="52526D"/>
                </a:solidFill>
              </a:rPr>
              <a:t>＜</a:t>
            </a:r>
            <a:r>
              <a:rPr lang="en-US" sz="1600" dirty="0" smtClean="0">
                <a:solidFill>
                  <a:srgbClr val="52526D"/>
                </a:solidFill>
              </a:rPr>
              <a:t>Network-Based Recording</a:t>
            </a:r>
            <a:r>
              <a:rPr lang="ja-JP" altLang="en-US" sz="1600" dirty="0" smtClean="0">
                <a:solidFill>
                  <a:srgbClr val="52526D"/>
                </a:solidFill>
              </a:rPr>
              <a:t>＞</a:t>
            </a:r>
            <a:endParaRPr lang="en-US" sz="1600" dirty="0" smtClean="0">
              <a:solidFill>
                <a:srgbClr val="52526D"/>
              </a:solidFill>
            </a:endParaRPr>
          </a:p>
        </p:txBody>
      </p:sp>
      <p:pic>
        <p:nvPicPr>
          <p:cNvPr id="8" name="Picture 3" descr="Recording Bar - Presen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667" y="1483772"/>
            <a:ext cx="2689213" cy="324000"/>
          </a:xfrm>
          <a:prstGeom prst="rect">
            <a:avLst/>
          </a:prstGeom>
          <a:ln>
            <a:solidFill>
              <a:schemeClr val="tx2"/>
            </a:solidFill>
          </a:ln>
          <a:effectLst>
            <a:outerShdw blurRad="50800" dist="38100" dir="2700000" algn="tl" rotWithShape="0">
              <a:prstClr val="black">
                <a:alpha val="40000"/>
              </a:prstClr>
            </a:outerShdw>
          </a:effectLst>
        </p:spPr>
      </p:pic>
      <p:pic>
        <p:nvPicPr>
          <p:cNvPr id="9" name="Picture 4" descr="MC-PC-DesktopShare-ActiveSpeaker.300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34" y="1958775"/>
            <a:ext cx="3361519" cy="2089200"/>
          </a:xfrm>
          <a:prstGeom prst="rect">
            <a:avLst/>
          </a:prstGeom>
          <a:ln>
            <a:solidFill>
              <a:schemeClr val="tx2"/>
            </a:solidFill>
          </a:ln>
          <a:effectLst>
            <a:outerShdw blurRad="50800" dist="38100" dir="2700000" algn="tl" rotWithShape="0">
              <a:prstClr val="black">
                <a:alpha val="40000"/>
              </a:prstClr>
            </a:outerShdw>
          </a:effectLst>
        </p:spPr>
      </p:pic>
      <p:sp>
        <p:nvSpPr>
          <p:cNvPr id="14" name="テキスト プレースホルダー 1"/>
          <p:cNvSpPr>
            <a:spLocks noGrp="1"/>
          </p:cNvSpPr>
          <p:nvPr>
            <p:ph type="body" sz="quarter" idx="10"/>
          </p:nvPr>
        </p:nvSpPr>
        <p:spPr>
          <a:xfrm>
            <a:off x="352425" y="1187450"/>
            <a:ext cx="4857750" cy="3184525"/>
          </a:xfrm>
        </p:spPr>
        <p:txBody>
          <a:bodyPr/>
          <a:lstStyle/>
          <a:p>
            <a:pPr marL="57136" indent="0">
              <a:buNone/>
            </a:pPr>
            <a:r>
              <a:rPr lang="en-US" altLang="ja-JP" sz="1800" b="1" dirty="0" smtClean="0">
                <a:solidFill>
                  <a:schemeClr val="accent5"/>
                </a:solidFill>
              </a:rPr>
              <a:t>Q. </a:t>
            </a:r>
            <a:r>
              <a:rPr kumimoji="1" lang="ja-JP" altLang="en-US" sz="1800" dirty="0" smtClean="0"/>
              <a:t>お客様とのやり取りに使うので録画が必須。忘れてしまわないか不安。</a:t>
            </a:r>
            <a:endParaRPr kumimoji="1" lang="en-US" altLang="ja-JP" sz="1800" dirty="0" smtClean="0"/>
          </a:p>
          <a:p>
            <a:pPr marL="57136" indent="0">
              <a:buNone/>
            </a:pPr>
            <a:endParaRPr kumimoji="1" lang="en-US" altLang="ja-JP" sz="800" dirty="0" smtClean="0"/>
          </a:p>
          <a:p>
            <a:pPr marL="57136" indent="0">
              <a:buNone/>
            </a:pPr>
            <a:r>
              <a:rPr lang="en-US" altLang="ja-JP" sz="1800" b="1" dirty="0" smtClean="0">
                <a:solidFill>
                  <a:schemeClr val="accent4"/>
                </a:solidFill>
              </a:rPr>
              <a:t>A. </a:t>
            </a:r>
            <a:r>
              <a:rPr lang="ja-JP" altLang="en-US" sz="1800" dirty="0" smtClean="0"/>
              <a:t>会議開始と同時に自動で録画を始める事が可能。</a:t>
            </a:r>
            <a:endParaRPr lang="en-US" altLang="ja-JP" sz="1800" dirty="0" smtClean="0"/>
          </a:p>
          <a:p>
            <a:pPr marL="57136" indent="0">
              <a:buNone/>
            </a:pPr>
            <a:r>
              <a:rPr lang="ja-JP" altLang="en-US" sz="1200" dirty="0" smtClean="0">
                <a:solidFill>
                  <a:srgbClr val="FF0000"/>
                </a:solidFill>
              </a:rPr>
              <a:t>注意）</a:t>
            </a:r>
            <a:r>
              <a:rPr lang="en-US" altLang="ja-JP" sz="1200" dirty="0">
                <a:solidFill>
                  <a:srgbClr val="FF0000"/>
                </a:solidFill>
              </a:rPr>
              <a:t>Network Based </a:t>
            </a:r>
            <a:r>
              <a:rPr lang="en-US" altLang="ja-JP" sz="1200" dirty="0" smtClean="0">
                <a:solidFill>
                  <a:srgbClr val="FF0000"/>
                </a:solidFill>
              </a:rPr>
              <a:t>Recording(</a:t>
            </a:r>
            <a:r>
              <a:rPr lang="ja-JP" altLang="en-US" sz="1200" dirty="0" smtClean="0">
                <a:solidFill>
                  <a:srgbClr val="FF0000"/>
                </a:solidFill>
              </a:rPr>
              <a:t>サーバ録画</a:t>
            </a:r>
            <a:r>
              <a:rPr lang="en-US" altLang="ja-JP" sz="1200" dirty="0" smtClean="0">
                <a:solidFill>
                  <a:srgbClr val="FF0000"/>
                </a:solidFill>
              </a:rPr>
              <a:t>)</a:t>
            </a:r>
            <a:r>
              <a:rPr lang="ja-JP" altLang="en-US" sz="1200" dirty="0" smtClean="0">
                <a:solidFill>
                  <a:srgbClr val="FF0000"/>
                </a:solidFill>
              </a:rPr>
              <a:t>のみ対応</a:t>
            </a:r>
            <a:endParaRPr kumimoji="1" lang="ja-JP" altLang="en-US" sz="1200" dirty="0">
              <a:solidFill>
                <a:srgbClr val="FF0000"/>
              </a:solidFill>
            </a:endParaRPr>
          </a:p>
        </p:txBody>
      </p:sp>
    </p:spTree>
    <p:extLst>
      <p:ext uri="{BB962C8B-B14F-4D97-AF65-F5344CB8AC3E}">
        <p14:creationId xmlns:p14="http://schemas.microsoft.com/office/powerpoint/2010/main" val="187069148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265113"/>
            <a:ext cx="8345488" cy="731837"/>
          </a:xfrm>
        </p:spPr>
        <p:txBody>
          <a:bodyPr/>
          <a:lstStyle/>
          <a:p>
            <a:r>
              <a:rPr lang="ja-JP" altLang="en-US" dirty="0" smtClean="0"/>
              <a:t>録画ファイルの配信</a:t>
            </a:r>
            <a:endParaRPr kumimoji="1" lang="ja-JP" altLang="en-US" dirty="0"/>
          </a:p>
        </p:txBody>
      </p:sp>
      <p:sp>
        <p:nvSpPr>
          <p:cNvPr id="14" name="テキスト プレースホルダー 1"/>
          <p:cNvSpPr>
            <a:spLocks noGrp="1"/>
          </p:cNvSpPr>
          <p:nvPr>
            <p:ph type="body" sz="quarter" idx="10"/>
          </p:nvPr>
        </p:nvSpPr>
        <p:spPr>
          <a:xfrm>
            <a:off x="352425" y="1187450"/>
            <a:ext cx="4857750" cy="3184525"/>
          </a:xfrm>
        </p:spPr>
        <p:txBody>
          <a:bodyPr/>
          <a:lstStyle/>
          <a:p>
            <a:pPr marL="57136" indent="0">
              <a:buNone/>
            </a:pPr>
            <a:r>
              <a:rPr lang="en-US" altLang="ja-JP" sz="1800" b="1" dirty="0" smtClean="0">
                <a:solidFill>
                  <a:schemeClr val="accent5"/>
                </a:solidFill>
              </a:rPr>
              <a:t>Q. </a:t>
            </a:r>
            <a:r>
              <a:rPr lang="ja-JP" altLang="en-US" sz="1800" dirty="0" smtClean="0"/>
              <a:t>欠席した会議の内容を確認したい。トレーニングをオンデマンドで配信したい。</a:t>
            </a:r>
            <a:endParaRPr kumimoji="1" lang="en-US" altLang="ja-JP" sz="1800" dirty="0" smtClean="0"/>
          </a:p>
          <a:p>
            <a:pPr marL="57136" indent="0">
              <a:buNone/>
            </a:pPr>
            <a:endParaRPr kumimoji="1" lang="en-US" altLang="ja-JP" sz="800" dirty="0" smtClean="0"/>
          </a:p>
          <a:p>
            <a:pPr marL="57136" indent="0">
              <a:buNone/>
            </a:pPr>
            <a:r>
              <a:rPr lang="en-US" altLang="ja-JP" sz="1800" b="1" dirty="0" smtClean="0">
                <a:solidFill>
                  <a:schemeClr val="accent4"/>
                </a:solidFill>
              </a:rPr>
              <a:t>A. </a:t>
            </a:r>
            <a:r>
              <a:rPr lang="ja-JP" altLang="en-US" sz="1800" dirty="0" smtClean="0"/>
              <a:t>録画ファイル毎に</a:t>
            </a:r>
            <a:r>
              <a:rPr lang="en-US" altLang="ja-JP" sz="1800" dirty="0" smtClean="0"/>
              <a:t>URL</a:t>
            </a:r>
            <a:r>
              <a:rPr lang="ja-JP" altLang="en-US" sz="1800" dirty="0" smtClean="0"/>
              <a:t>が発行され、アクセスする事で録画を閲覧する事が可能。（閲覧には専用プレーヤーが必要）</a:t>
            </a:r>
            <a:endParaRPr lang="en-US" altLang="ja-JP" sz="1800" dirty="0" smtClean="0"/>
          </a:p>
          <a:p>
            <a:pPr marL="57136" indent="0">
              <a:buNone/>
            </a:pPr>
            <a:r>
              <a:rPr lang="ja-JP" altLang="en-US" sz="1800" dirty="0"/>
              <a:t>録画した会議をストリーミングで配信可能</a:t>
            </a:r>
            <a:r>
              <a:rPr lang="ja-JP" altLang="en-US" sz="1800" dirty="0" smtClean="0"/>
              <a:t>。会議</a:t>
            </a:r>
            <a:r>
              <a:rPr lang="ja-JP" altLang="en-US" sz="1800" dirty="0"/>
              <a:t>の議事録、トレーニングの再利用が可能に。</a:t>
            </a:r>
            <a:endParaRPr lang="en-US" altLang="ja-JP" sz="1800" dirty="0"/>
          </a:p>
          <a:p>
            <a:pPr marL="57136" indent="0">
              <a:buNone/>
            </a:pPr>
            <a:endParaRPr lang="en-US" altLang="ja-JP" sz="1800" dirty="0" smtClean="0"/>
          </a:p>
          <a:p>
            <a:pPr marL="57136" indent="0">
              <a:buNone/>
            </a:pPr>
            <a:r>
              <a:rPr lang="ja-JP" altLang="en-US" sz="1200" dirty="0">
                <a:solidFill>
                  <a:srgbClr val="FF0000"/>
                </a:solidFill>
              </a:rPr>
              <a:t>注意）モバイルデバイス、</a:t>
            </a:r>
            <a:r>
              <a:rPr lang="en-US" altLang="ja-JP" sz="1200" dirty="0">
                <a:solidFill>
                  <a:srgbClr val="FF0000"/>
                </a:solidFill>
              </a:rPr>
              <a:t>CMR</a:t>
            </a:r>
            <a:r>
              <a:rPr lang="ja-JP" altLang="en-US" sz="1200" dirty="0">
                <a:solidFill>
                  <a:srgbClr val="FF0000"/>
                </a:solidFill>
              </a:rPr>
              <a:t>のビデオ端末はサポート</a:t>
            </a:r>
            <a:r>
              <a:rPr lang="ja-JP" altLang="en-US" sz="1200" dirty="0" smtClean="0">
                <a:solidFill>
                  <a:srgbClr val="FF0000"/>
                </a:solidFill>
              </a:rPr>
              <a:t>対象外</a:t>
            </a:r>
            <a:endParaRPr lang="ja-JP" altLang="en-US" sz="1200" dirty="0">
              <a:solidFill>
                <a:srgbClr val="FF0000"/>
              </a:solidFill>
            </a:endParaRPr>
          </a:p>
          <a:p>
            <a:pPr marL="57136" indent="0">
              <a:buNone/>
            </a:pPr>
            <a:endParaRPr lang="en-US" altLang="ja-JP"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229" y="746416"/>
            <a:ext cx="3248025" cy="18443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2271664"/>
            <a:ext cx="2890837" cy="223366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927473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右矢印 9"/>
          <p:cNvSpPr/>
          <p:nvPr/>
        </p:nvSpPr>
        <p:spPr>
          <a:xfrm>
            <a:off x="0" y="1393575"/>
            <a:ext cx="9144000" cy="3006975"/>
          </a:xfrm>
          <a:prstGeom prst="rightArrow">
            <a:avLst>
              <a:gd name="adj1" fmla="val 60882"/>
              <a:gd name="adj2" fmla="val 105048"/>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lang="ja-JP" altLang="en-US" dirty="0" smtClean="0"/>
              <a:t>エンドユーザー向け</a:t>
            </a:r>
            <a:r>
              <a:rPr lang="en-US" altLang="ja-JP" dirty="0" smtClean="0"/>
              <a:t>Tips</a:t>
            </a:r>
            <a:r>
              <a:rPr lang="ja-JP" altLang="en-US" dirty="0" smtClean="0"/>
              <a:t>のまとめ</a:t>
            </a:r>
            <a:endParaRPr kumimoji="1" lang="ja-JP" altLang="en-US" dirty="0"/>
          </a:p>
        </p:txBody>
      </p:sp>
      <p:sp>
        <p:nvSpPr>
          <p:cNvPr id="4" name="正方形/長方形 3"/>
          <p:cNvSpPr/>
          <p:nvPr/>
        </p:nvSpPr>
        <p:spPr>
          <a:xfrm>
            <a:off x="504441" y="2066925"/>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正方形/長方形 6"/>
          <p:cNvSpPr/>
          <p:nvPr/>
        </p:nvSpPr>
        <p:spPr>
          <a:xfrm>
            <a:off x="504441" y="1526923"/>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予約、参加</a:t>
            </a:r>
          </a:p>
        </p:txBody>
      </p:sp>
      <p:sp>
        <p:nvSpPr>
          <p:cNvPr id="11" name="テキスト ボックス 10"/>
          <p:cNvSpPr txBox="1"/>
          <p:nvPr/>
        </p:nvSpPr>
        <p:spPr>
          <a:xfrm>
            <a:off x="552450" y="2322990"/>
            <a:ext cx="2121093" cy="1323439"/>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ブラウザで会議予約</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メールから参加</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rgbClr val="C00000"/>
                </a:solidFill>
              </a:rPr>
              <a:t>スケジューラー連携</a:t>
            </a:r>
            <a:endParaRPr kumimoji="1" lang="en-US" altLang="ja-JP" sz="1600" dirty="0" smtClean="0">
              <a:solidFill>
                <a:srgbClr val="C00000"/>
              </a:solidFill>
            </a:endParaRPr>
          </a:p>
          <a:p>
            <a:pPr marL="180975" indent="-180975">
              <a:buFont typeface="Arial" panose="020B0604020202020204" pitchFamily="34" charset="0"/>
              <a:buChar char="•"/>
            </a:pPr>
            <a:r>
              <a:rPr kumimoji="1" lang="en-US" altLang="ja-JP" sz="1600" dirty="0" smtClean="0">
                <a:solidFill>
                  <a:srgbClr val="C00000"/>
                </a:solidFill>
              </a:rPr>
              <a:t>API</a:t>
            </a:r>
            <a:r>
              <a:rPr kumimoji="1" lang="ja-JP" altLang="en-US" sz="1600" dirty="0" smtClean="0">
                <a:solidFill>
                  <a:srgbClr val="C00000"/>
                </a:solidFill>
              </a:rPr>
              <a:t>で参加</a:t>
            </a:r>
            <a:endParaRPr kumimoji="1" lang="en-US" altLang="ja-JP" sz="1600" dirty="0" smtClean="0">
              <a:solidFill>
                <a:srgbClr val="C00000"/>
              </a:solidFill>
            </a:endParaRPr>
          </a:p>
          <a:p>
            <a:pPr marL="180975" indent="-180975">
              <a:buFont typeface="Arial" panose="020B0604020202020204" pitchFamily="34" charset="0"/>
              <a:buChar char="•"/>
            </a:pPr>
            <a:r>
              <a:rPr kumimoji="1" lang="ja-JP" altLang="en-US" sz="1600" dirty="0" smtClean="0">
                <a:solidFill>
                  <a:srgbClr val="C00000"/>
                </a:solidFill>
              </a:rPr>
              <a:t>固定</a:t>
            </a:r>
            <a:r>
              <a:rPr kumimoji="1" lang="en-US" altLang="ja-JP" sz="1600" dirty="0" smtClean="0">
                <a:solidFill>
                  <a:srgbClr val="C00000"/>
                </a:solidFill>
              </a:rPr>
              <a:t>URL</a:t>
            </a:r>
            <a:r>
              <a:rPr kumimoji="1" lang="ja-JP" altLang="en-US" sz="1600" dirty="0" smtClean="0">
                <a:solidFill>
                  <a:srgbClr val="C00000"/>
                </a:solidFill>
              </a:rPr>
              <a:t>で参加</a:t>
            </a:r>
            <a:endParaRPr kumimoji="1" lang="ja-JP" altLang="en-US" sz="1600" dirty="0">
              <a:solidFill>
                <a:srgbClr val="C00000"/>
              </a:solidFill>
            </a:endParaRPr>
          </a:p>
        </p:txBody>
      </p:sp>
      <p:sp>
        <p:nvSpPr>
          <p:cNvPr id="12" name="正方形/長方形 11"/>
          <p:cNvSpPr/>
          <p:nvPr/>
        </p:nvSpPr>
        <p:spPr>
          <a:xfrm>
            <a:off x="3379882" y="2066925"/>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 name="正方形/長方形 12"/>
          <p:cNvSpPr/>
          <p:nvPr/>
        </p:nvSpPr>
        <p:spPr>
          <a:xfrm>
            <a:off x="3379882" y="1526923"/>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会議中</a:t>
            </a:r>
          </a:p>
        </p:txBody>
      </p:sp>
      <p:sp>
        <p:nvSpPr>
          <p:cNvPr id="14" name="テキスト ボックス 13"/>
          <p:cNvSpPr txBox="1"/>
          <p:nvPr/>
        </p:nvSpPr>
        <p:spPr>
          <a:xfrm>
            <a:off x="3456466" y="2313465"/>
            <a:ext cx="2420459" cy="1815882"/>
          </a:xfrm>
          <a:prstGeom prst="rect">
            <a:avLst/>
          </a:prstGeom>
          <a:noFill/>
        </p:spPr>
        <p:txBody>
          <a:bodyPr wrap="squar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ファイル</a:t>
            </a:r>
            <a:r>
              <a:rPr kumimoji="1" lang="ja-JP" altLang="en-US" sz="1600" dirty="0">
                <a:solidFill>
                  <a:schemeClr val="tx1">
                    <a:lumMod val="50000"/>
                  </a:schemeClr>
                </a:solidFill>
              </a:rPr>
              <a:t>共有</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デスクトップ</a:t>
            </a:r>
            <a:r>
              <a:rPr kumimoji="1" lang="en-US" altLang="ja-JP" sz="1600" dirty="0" smtClean="0">
                <a:solidFill>
                  <a:schemeClr val="tx1">
                    <a:lumMod val="50000"/>
                  </a:schemeClr>
                </a:solidFill>
              </a:rPr>
              <a:t>/</a:t>
            </a:r>
            <a:r>
              <a:rPr kumimoji="1" lang="ja-JP" altLang="en-US" sz="1600" dirty="0" smtClean="0">
                <a:solidFill>
                  <a:schemeClr val="tx1">
                    <a:lumMod val="50000"/>
                  </a:schemeClr>
                </a:solidFill>
              </a:rPr>
              <a:t>アプリ共有</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リモート</a:t>
            </a:r>
            <a:r>
              <a:rPr kumimoji="1" lang="ja-JP" altLang="en-US" sz="1600" dirty="0">
                <a:solidFill>
                  <a:schemeClr val="tx1">
                    <a:lumMod val="50000"/>
                  </a:schemeClr>
                </a:solidFill>
              </a:rPr>
              <a:t>コントロール</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音声</a:t>
            </a:r>
            <a:r>
              <a:rPr kumimoji="1" lang="en-US" altLang="ja-JP" sz="1600" dirty="0" smtClean="0">
                <a:solidFill>
                  <a:schemeClr val="tx1">
                    <a:lumMod val="50000"/>
                  </a:schemeClr>
                </a:solidFill>
              </a:rPr>
              <a:t>/</a:t>
            </a:r>
            <a:r>
              <a:rPr kumimoji="1" lang="ja-JP" altLang="en-US" sz="1600" dirty="0" smtClean="0">
                <a:solidFill>
                  <a:schemeClr val="tx1">
                    <a:lumMod val="50000"/>
                  </a:schemeClr>
                </a:solidFill>
              </a:rPr>
              <a:t>ビデオ</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rgbClr val="C00000"/>
                </a:solidFill>
              </a:rPr>
              <a:t>ムービーの共有</a:t>
            </a:r>
            <a:endParaRPr kumimoji="1" lang="en-US" altLang="ja-JP" sz="1600" dirty="0" smtClean="0">
              <a:solidFill>
                <a:srgbClr val="C00000"/>
              </a:solidFill>
            </a:endParaRPr>
          </a:p>
          <a:p>
            <a:pPr marL="180975" indent="-180975">
              <a:buFont typeface="Arial" panose="020B0604020202020204" pitchFamily="34" charset="0"/>
              <a:buChar char="•"/>
            </a:pPr>
            <a:r>
              <a:rPr kumimoji="1" lang="ja-JP" altLang="en-US" sz="1600" dirty="0" smtClean="0">
                <a:solidFill>
                  <a:srgbClr val="C00000"/>
                </a:solidFill>
              </a:rPr>
              <a:t>資料の先読み</a:t>
            </a:r>
            <a:endParaRPr kumimoji="1" lang="en-US" altLang="ja-JP" sz="1600" dirty="0" smtClean="0">
              <a:solidFill>
                <a:srgbClr val="C00000"/>
              </a:solidFill>
            </a:endParaRPr>
          </a:p>
          <a:p>
            <a:pPr marL="180975" indent="-180975">
              <a:buFont typeface="Arial" panose="020B0604020202020204" pitchFamily="34" charset="0"/>
              <a:buChar char="•"/>
            </a:pPr>
            <a:r>
              <a:rPr kumimoji="1" lang="ja-JP" altLang="en-US" sz="1600" dirty="0" smtClean="0">
                <a:solidFill>
                  <a:srgbClr val="C00000"/>
                </a:solidFill>
              </a:rPr>
              <a:t>録画の自動開始</a:t>
            </a:r>
            <a:endParaRPr kumimoji="1" lang="en-US" altLang="ja-JP" sz="1600" dirty="0" smtClean="0">
              <a:solidFill>
                <a:srgbClr val="C00000"/>
              </a:solidFill>
            </a:endParaRPr>
          </a:p>
        </p:txBody>
      </p:sp>
      <p:sp>
        <p:nvSpPr>
          <p:cNvPr id="15" name="正方形/長方形 14"/>
          <p:cNvSpPr/>
          <p:nvPr/>
        </p:nvSpPr>
        <p:spPr>
          <a:xfrm>
            <a:off x="6256432" y="2066927"/>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正方形/長方形 15"/>
          <p:cNvSpPr/>
          <p:nvPr/>
        </p:nvSpPr>
        <p:spPr>
          <a:xfrm>
            <a:off x="6256432" y="1526925"/>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終了後</a:t>
            </a:r>
            <a:endParaRPr kumimoji="1" lang="ja-JP" altLang="en-US" dirty="0" smtClean="0"/>
          </a:p>
        </p:txBody>
      </p:sp>
      <p:sp>
        <p:nvSpPr>
          <p:cNvPr id="17" name="テキスト ボックス 16"/>
          <p:cNvSpPr txBox="1"/>
          <p:nvPr/>
        </p:nvSpPr>
        <p:spPr>
          <a:xfrm>
            <a:off x="6304441" y="2322992"/>
            <a:ext cx="1709122" cy="584775"/>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議事録をメール</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rgbClr val="C00000"/>
                </a:solidFill>
              </a:rPr>
              <a:t>録画の共有</a:t>
            </a:r>
            <a:endParaRPr kumimoji="1" lang="en-US" altLang="ja-JP" sz="1600" dirty="0" smtClean="0">
              <a:solidFill>
                <a:srgbClr val="C00000"/>
              </a:solidFill>
            </a:endParaRPr>
          </a:p>
        </p:txBody>
      </p:sp>
    </p:spTree>
    <p:extLst>
      <p:ext uri="{BB962C8B-B14F-4D97-AF65-F5344CB8AC3E}">
        <p14:creationId xmlns:p14="http://schemas.microsoft.com/office/powerpoint/2010/main" val="78923310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対象：</a:t>
            </a:r>
            <a:r>
              <a:rPr lang="en-US" altLang="ja-JP" dirty="0" smtClean="0"/>
              <a:t>IT</a:t>
            </a:r>
            <a:r>
              <a:rPr lang="ja-JP" altLang="en-US" dirty="0" smtClean="0"/>
              <a:t>部門、管理部門</a:t>
            </a:r>
            <a:endParaRPr kumimoji="1" lang="ja-JP" altLang="en-US" dirty="0"/>
          </a:p>
        </p:txBody>
      </p:sp>
    </p:spTree>
    <p:extLst>
      <p:ext uri="{BB962C8B-B14F-4D97-AF65-F5344CB8AC3E}">
        <p14:creationId xmlns:p14="http://schemas.microsoft.com/office/powerpoint/2010/main" val="201879843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2"/>
          <p:cNvSpPr/>
          <p:nvPr/>
        </p:nvSpPr>
        <p:spPr>
          <a:xfrm rot="5400000" flipV="1">
            <a:off x="898094" y="247873"/>
            <a:ext cx="3654353" cy="5450540"/>
          </a:xfrm>
          <a:prstGeom prst="roundRect">
            <a:avLst>
              <a:gd name="adj" fmla="val 0"/>
            </a:avLst>
          </a:prstGeom>
          <a:gradFill flip="none" rotWithShape="1">
            <a:gsLst>
              <a:gs pos="98667">
                <a:schemeClr val="bg1">
                  <a:lumMod val="75000"/>
                  <a:alpha val="44000"/>
                </a:schemeClr>
              </a:gs>
              <a:gs pos="93000">
                <a:schemeClr val="bg1">
                  <a:lumMod val="85000"/>
                  <a:alpha val="58000"/>
                </a:schemeClr>
              </a:gs>
              <a:gs pos="35000">
                <a:srgbClr val="09938C">
                  <a:shade val="67500"/>
                  <a:satMod val="115000"/>
                  <a:lumMod val="32000"/>
                  <a:lumOff val="68000"/>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85771"/>
            <a:endParaRPr lang="en-US" sz="1400" dirty="0">
              <a:solidFill>
                <a:srgbClr val="FFFFFF"/>
              </a:solidFill>
              <a:latin typeface="Arial"/>
            </a:endParaRPr>
          </a:p>
        </p:txBody>
      </p:sp>
      <p:cxnSp>
        <p:nvCxnSpPr>
          <p:cNvPr id="6" name="Straight Connector 21"/>
          <p:cNvCxnSpPr/>
          <p:nvPr/>
        </p:nvCxnSpPr>
        <p:spPr>
          <a:xfrm>
            <a:off x="298200" y="1955771"/>
            <a:ext cx="489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プレースホルダー 1"/>
          <p:cNvSpPr>
            <a:spLocks noGrp="1"/>
          </p:cNvSpPr>
          <p:nvPr>
            <p:ph type="body" sz="quarter" idx="10"/>
          </p:nvPr>
        </p:nvSpPr>
        <p:spPr>
          <a:xfrm>
            <a:off x="352041" y="1347788"/>
            <a:ext cx="4972434" cy="3168210"/>
          </a:xfrm>
        </p:spPr>
        <p:txBody>
          <a:bodyPr/>
          <a:lstStyle/>
          <a:p>
            <a:r>
              <a:rPr lang="en-US" altLang="ja-JP" sz="2400" b="1" dirty="0" smtClean="0">
                <a:solidFill>
                  <a:schemeClr val="tx1">
                    <a:lumMod val="50000"/>
                  </a:schemeClr>
                </a:solidFill>
                <a:latin typeface="+mn-ea"/>
                <a:ea typeface="+mn-ea"/>
              </a:rPr>
              <a:t>WebEx</a:t>
            </a:r>
            <a:r>
              <a:rPr lang="ja-JP" altLang="en-US" sz="2400" b="1" dirty="0" smtClean="0">
                <a:solidFill>
                  <a:schemeClr val="tx1">
                    <a:lumMod val="50000"/>
                  </a:schemeClr>
                </a:solidFill>
                <a:latin typeface="+mn-ea"/>
                <a:ea typeface="+mn-ea"/>
              </a:rPr>
              <a:t>の概要、機能のおさらい</a:t>
            </a:r>
            <a:endParaRPr kumimoji="1" lang="en-US" altLang="ja-JP" sz="2400" b="1" dirty="0" smtClean="0">
              <a:solidFill>
                <a:schemeClr val="tx1">
                  <a:lumMod val="50000"/>
                </a:schemeClr>
              </a:solidFill>
              <a:latin typeface="+mn-ea"/>
              <a:ea typeface="+mn-ea"/>
            </a:endParaRPr>
          </a:p>
          <a:p>
            <a:endParaRPr lang="en-US" altLang="ja-JP" sz="900" b="1" dirty="0" smtClean="0">
              <a:solidFill>
                <a:schemeClr val="tx1">
                  <a:lumMod val="50000"/>
                </a:schemeClr>
              </a:solidFill>
              <a:latin typeface="+mn-ea"/>
              <a:ea typeface="+mn-ea"/>
            </a:endParaRPr>
          </a:p>
          <a:p>
            <a:r>
              <a:rPr lang="en-US" altLang="ja-JP" sz="2400" b="1" dirty="0" smtClean="0">
                <a:solidFill>
                  <a:schemeClr val="tx1">
                    <a:lumMod val="50000"/>
                  </a:schemeClr>
                </a:solidFill>
                <a:latin typeface="+mn-ea"/>
                <a:ea typeface="+mn-ea"/>
              </a:rPr>
              <a:t>WebEx</a:t>
            </a:r>
            <a:r>
              <a:rPr lang="ja-JP" altLang="en-US" sz="2400" b="1" dirty="0" smtClean="0">
                <a:solidFill>
                  <a:schemeClr val="tx1">
                    <a:lumMod val="50000"/>
                  </a:schemeClr>
                </a:solidFill>
                <a:latin typeface="+mn-ea"/>
                <a:ea typeface="+mn-ea"/>
              </a:rPr>
              <a:t>提案時の</a:t>
            </a:r>
            <a:r>
              <a:rPr lang="en-US" altLang="ja-JP" sz="2400" b="1" dirty="0" smtClean="0">
                <a:solidFill>
                  <a:schemeClr val="tx1">
                    <a:lumMod val="50000"/>
                  </a:schemeClr>
                </a:solidFill>
                <a:latin typeface="+mn-ea"/>
                <a:ea typeface="+mn-ea"/>
              </a:rPr>
              <a:t>Tips</a:t>
            </a:r>
            <a:r>
              <a:rPr lang="ja-JP" altLang="en-US" sz="2400" b="1" dirty="0" smtClean="0">
                <a:solidFill>
                  <a:schemeClr val="tx1">
                    <a:lumMod val="50000"/>
                  </a:schemeClr>
                </a:solidFill>
                <a:latin typeface="+mn-ea"/>
                <a:ea typeface="+mn-ea"/>
              </a:rPr>
              <a:t>集</a:t>
            </a:r>
            <a:endParaRPr kumimoji="1" lang="en-US" altLang="ja-JP" sz="800" b="1" dirty="0" smtClean="0">
              <a:solidFill>
                <a:schemeClr val="tx1">
                  <a:lumMod val="50000"/>
                </a:schemeClr>
              </a:solidFill>
              <a:latin typeface="+mn-ea"/>
              <a:ea typeface="+mn-ea"/>
            </a:endParaRPr>
          </a:p>
          <a:p>
            <a:pPr lvl="1"/>
            <a:r>
              <a:rPr lang="ja-JP" altLang="en-US" sz="2000" b="1" dirty="0" smtClean="0">
                <a:solidFill>
                  <a:schemeClr val="tx1">
                    <a:lumMod val="50000"/>
                  </a:schemeClr>
                </a:solidFill>
                <a:latin typeface="+mn-ea"/>
                <a:ea typeface="+mn-ea"/>
              </a:rPr>
              <a:t>対象：エンドユーザー</a:t>
            </a:r>
            <a:endParaRPr lang="en-US" altLang="ja-JP" sz="2000" b="1" dirty="0" smtClean="0">
              <a:solidFill>
                <a:schemeClr val="tx1">
                  <a:lumMod val="50000"/>
                </a:schemeClr>
              </a:solidFill>
              <a:latin typeface="+mn-ea"/>
              <a:ea typeface="+mn-ea"/>
            </a:endParaRPr>
          </a:p>
          <a:p>
            <a:pPr lvl="1"/>
            <a:r>
              <a:rPr lang="ja-JP" altLang="en-US" sz="2000" b="1" dirty="0" smtClean="0">
                <a:solidFill>
                  <a:schemeClr val="tx1">
                    <a:lumMod val="50000"/>
                  </a:schemeClr>
                </a:solidFill>
                <a:latin typeface="+mn-ea"/>
                <a:ea typeface="+mn-ea"/>
              </a:rPr>
              <a:t>対象：</a:t>
            </a:r>
            <a:r>
              <a:rPr lang="en-US" altLang="ja-JP" sz="2000" b="1" dirty="0" smtClean="0">
                <a:solidFill>
                  <a:schemeClr val="tx1">
                    <a:lumMod val="50000"/>
                  </a:schemeClr>
                </a:solidFill>
                <a:latin typeface="+mn-ea"/>
                <a:ea typeface="+mn-ea"/>
              </a:rPr>
              <a:t>IT</a:t>
            </a:r>
            <a:r>
              <a:rPr lang="ja-JP" altLang="en-US" sz="2000" b="1" dirty="0" smtClean="0">
                <a:solidFill>
                  <a:schemeClr val="tx1">
                    <a:lumMod val="50000"/>
                  </a:schemeClr>
                </a:solidFill>
                <a:latin typeface="+mn-ea"/>
                <a:ea typeface="+mn-ea"/>
              </a:rPr>
              <a:t>部門、管理部門</a:t>
            </a:r>
            <a:endParaRPr lang="en-US" altLang="ja-JP" sz="2000" b="1" dirty="0" smtClean="0">
              <a:solidFill>
                <a:schemeClr val="tx1">
                  <a:lumMod val="50000"/>
                </a:schemeClr>
              </a:solidFill>
              <a:latin typeface="+mn-ea"/>
              <a:ea typeface="+mn-ea"/>
            </a:endParaRPr>
          </a:p>
          <a:p>
            <a:pPr lvl="1"/>
            <a:r>
              <a:rPr lang="ja-JP" altLang="en-US" sz="2000" b="1" dirty="0" smtClean="0">
                <a:solidFill>
                  <a:schemeClr val="tx1">
                    <a:lumMod val="50000"/>
                  </a:schemeClr>
                </a:solidFill>
                <a:latin typeface="+mn-ea"/>
                <a:ea typeface="+mn-ea"/>
              </a:rPr>
              <a:t>安全性に関して</a:t>
            </a:r>
            <a:endParaRPr lang="en-US" altLang="ja-JP" sz="2000" b="1" dirty="0" smtClean="0">
              <a:solidFill>
                <a:schemeClr val="tx1">
                  <a:lumMod val="50000"/>
                </a:schemeClr>
              </a:solidFill>
              <a:latin typeface="+mn-ea"/>
              <a:ea typeface="+mn-ea"/>
            </a:endParaRPr>
          </a:p>
          <a:p>
            <a:pPr lvl="1"/>
            <a:endParaRPr lang="en-US" altLang="ja-JP" b="1" dirty="0">
              <a:solidFill>
                <a:schemeClr val="tx1">
                  <a:lumMod val="50000"/>
                </a:schemeClr>
              </a:solidFill>
              <a:latin typeface="+mn-ea"/>
              <a:ea typeface="+mn-ea"/>
            </a:endParaRPr>
          </a:p>
          <a:p>
            <a:r>
              <a:rPr lang="en-US" altLang="ja-JP" sz="2400" b="1" dirty="0">
                <a:solidFill>
                  <a:schemeClr val="tx1">
                    <a:lumMod val="50000"/>
                  </a:schemeClr>
                </a:solidFill>
                <a:latin typeface="+mn-ea"/>
                <a:ea typeface="+mn-ea"/>
              </a:rPr>
              <a:t>Q and A</a:t>
            </a:r>
            <a:endParaRPr lang="en-US" altLang="ja-JP" sz="2400" b="1" dirty="0" smtClean="0">
              <a:solidFill>
                <a:schemeClr val="tx1">
                  <a:lumMod val="50000"/>
                </a:schemeClr>
              </a:solidFill>
              <a:latin typeface="+mn-ea"/>
              <a:ea typeface="+mn-ea"/>
            </a:endParaRPr>
          </a:p>
        </p:txBody>
      </p:sp>
      <p:sp>
        <p:nvSpPr>
          <p:cNvPr id="3" name="タイトル 2"/>
          <p:cNvSpPr>
            <a:spLocks noGrp="1"/>
          </p:cNvSpPr>
          <p:nvPr>
            <p:ph type="title"/>
          </p:nvPr>
        </p:nvSpPr>
        <p:spPr/>
        <p:txBody>
          <a:bodyPr/>
          <a:lstStyle/>
          <a:p>
            <a:r>
              <a:rPr lang="ja-JP" altLang="en-US" dirty="0">
                <a:solidFill>
                  <a:schemeClr val="tx1">
                    <a:lumMod val="50000"/>
                  </a:schemeClr>
                </a:solidFill>
              </a:rPr>
              <a:t>アジェンダ</a:t>
            </a:r>
            <a:endParaRPr kumimoji="1" lang="ja-JP" altLang="en-US" dirty="0">
              <a:solidFill>
                <a:schemeClr val="tx1">
                  <a:lumMod val="50000"/>
                </a:schemeClr>
              </a:solidFill>
            </a:endParaRPr>
          </a:p>
        </p:txBody>
      </p:sp>
      <p:cxnSp>
        <p:nvCxnSpPr>
          <p:cNvPr id="7" name="Straight Connector 21"/>
          <p:cNvCxnSpPr/>
          <p:nvPr/>
        </p:nvCxnSpPr>
        <p:spPr>
          <a:xfrm>
            <a:off x="288675" y="3775046"/>
            <a:ext cx="489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12659" y="1143280"/>
            <a:ext cx="4231340" cy="365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73011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3"/>
          <p:cNvGrpSpPr>
            <a:grpSpLocks/>
          </p:cNvGrpSpPr>
          <p:nvPr/>
        </p:nvGrpSpPr>
        <p:grpSpPr bwMode="auto">
          <a:xfrm>
            <a:off x="2935288" y="3343219"/>
            <a:ext cx="2986087" cy="1005681"/>
            <a:chOff x="612" y="1525"/>
            <a:chExt cx="5035" cy="2177"/>
          </a:xfrm>
        </p:grpSpPr>
        <p:sp>
          <p:nvSpPr>
            <p:cNvPr id="43" name="Oval 4"/>
            <p:cNvSpPr>
              <a:spLocks noChangeArrowheads="1"/>
            </p:cNvSpPr>
            <p:nvPr/>
          </p:nvSpPr>
          <p:spPr bwMode="auto">
            <a:xfrm>
              <a:off x="612" y="1525"/>
              <a:ext cx="5035" cy="2177"/>
            </a:xfrm>
            <a:prstGeom prst="ellipse">
              <a:avLst/>
            </a:prstGeom>
            <a:solidFill>
              <a:schemeClr val="accent1">
                <a:alpha val="27843"/>
              </a:schemeClr>
            </a:solidFill>
            <a:ln>
              <a:noFill/>
            </a:ln>
            <a:extLst>
              <a:ext uri="{91240B29-F687-4F45-9708-019B960494DF}">
                <a14:hiddenLine xmlns:a14="http://schemas.microsoft.com/office/drawing/2010/main" w="19050">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44" name="Oval 5"/>
            <p:cNvSpPr>
              <a:spLocks noChangeArrowheads="1"/>
            </p:cNvSpPr>
            <p:nvPr/>
          </p:nvSpPr>
          <p:spPr bwMode="auto">
            <a:xfrm>
              <a:off x="1111" y="1575"/>
              <a:ext cx="4037" cy="1746"/>
            </a:xfrm>
            <a:prstGeom prst="ellipse">
              <a:avLst/>
            </a:prstGeom>
            <a:solidFill>
              <a:schemeClr val="bg1">
                <a:alpha val="27843"/>
              </a:schemeClr>
            </a:solidFill>
            <a:ln>
              <a:noFill/>
            </a:ln>
            <a:extLst>
              <a:ext uri="{91240B29-F687-4F45-9708-019B960494DF}">
                <a14:hiddenLine xmlns:a14="http://schemas.microsoft.com/office/drawing/2010/main" w="19050">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45" name="Oval 6"/>
            <p:cNvSpPr>
              <a:spLocks noChangeArrowheads="1"/>
            </p:cNvSpPr>
            <p:nvPr/>
          </p:nvSpPr>
          <p:spPr bwMode="auto">
            <a:xfrm>
              <a:off x="1520" y="1603"/>
              <a:ext cx="3175" cy="1373"/>
            </a:xfrm>
            <a:prstGeom prst="ellipse">
              <a:avLst/>
            </a:prstGeom>
            <a:solidFill>
              <a:schemeClr val="accent1">
                <a:alpha val="59999"/>
              </a:schemeClr>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46" name="Oval 7"/>
            <p:cNvSpPr>
              <a:spLocks noChangeArrowheads="1"/>
            </p:cNvSpPr>
            <p:nvPr/>
          </p:nvSpPr>
          <p:spPr bwMode="auto">
            <a:xfrm>
              <a:off x="1928" y="1639"/>
              <a:ext cx="2359" cy="1020"/>
            </a:xfrm>
            <a:prstGeom prst="ellipse">
              <a:avLst/>
            </a:prstGeom>
            <a:solidFill>
              <a:schemeClr val="bg1">
                <a:alpha val="27843"/>
              </a:schemeClr>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grpSp>
      <p:sp>
        <p:nvSpPr>
          <p:cNvPr id="3" name="タイトル 2"/>
          <p:cNvSpPr>
            <a:spLocks noGrp="1"/>
          </p:cNvSpPr>
          <p:nvPr>
            <p:ph type="title"/>
          </p:nvPr>
        </p:nvSpPr>
        <p:spPr>
          <a:xfrm>
            <a:off x="380616" y="122238"/>
            <a:ext cx="8345488" cy="731837"/>
          </a:xfrm>
        </p:spPr>
        <p:txBody>
          <a:bodyPr/>
          <a:lstStyle/>
          <a:p>
            <a:r>
              <a:rPr kumimoji="1" lang="ja-JP" altLang="en-US" dirty="0" smtClean="0"/>
              <a:t>使用させる機能を制限</a:t>
            </a:r>
            <a:endParaRPr kumimoji="1" lang="ja-JP" altLang="en-US" dirty="0"/>
          </a:p>
        </p:txBody>
      </p:sp>
      <p:sp>
        <p:nvSpPr>
          <p:cNvPr id="57" name="角丸四角形 56"/>
          <p:cNvSpPr/>
          <p:nvPr/>
        </p:nvSpPr>
        <p:spPr>
          <a:xfrm>
            <a:off x="6416675" y="1827875"/>
            <a:ext cx="1235075" cy="927100"/>
          </a:xfrm>
          <a:prstGeom prst="roundRect">
            <a:avLst>
              <a:gd name="adj" fmla="val 9220"/>
            </a:avLst>
          </a:prstGeom>
          <a:ln>
            <a:solidFill>
              <a:schemeClr val="accent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sz="1600">
              <a:solidFill>
                <a:srgbClr val="333333"/>
              </a:solidFill>
              <a:latin typeface="+mn-ea"/>
            </a:endParaRPr>
          </a:p>
        </p:txBody>
      </p:sp>
      <p:grpSp>
        <p:nvGrpSpPr>
          <p:cNvPr id="58" name="Group 3"/>
          <p:cNvGrpSpPr>
            <a:grpSpLocks/>
          </p:cNvGrpSpPr>
          <p:nvPr/>
        </p:nvGrpSpPr>
        <p:grpSpPr bwMode="auto">
          <a:xfrm>
            <a:off x="2925763" y="1171519"/>
            <a:ext cx="2986087" cy="1005681"/>
            <a:chOff x="612" y="1525"/>
            <a:chExt cx="5035" cy="2177"/>
          </a:xfrm>
        </p:grpSpPr>
        <p:sp>
          <p:nvSpPr>
            <p:cNvPr id="59" name="Oval 4"/>
            <p:cNvSpPr>
              <a:spLocks noChangeArrowheads="1"/>
            </p:cNvSpPr>
            <p:nvPr/>
          </p:nvSpPr>
          <p:spPr bwMode="auto">
            <a:xfrm>
              <a:off x="612" y="1525"/>
              <a:ext cx="5035" cy="2177"/>
            </a:xfrm>
            <a:prstGeom prst="ellipse">
              <a:avLst/>
            </a:prstGeom>
            <a:solidFill>
              <a:schemeClr val="accent1">
                <a:alpha val="27843"/>
              </a:schemeClr>
            </a:solidFill>
            <a:ln>
              <a:noFill/>
            </a:ln>
            <a:extLst>
              <a:ext uri="{91240B29-F687-4F45-9708-019B960494DF}">
                <a14:hiddenLine xmlns:a14="http://schemas.microsoft.com/office/drawing/2010/main" w="19050">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60" name="Oval 5"/>
            <p:cNvSpPr>
              <a:spLocks noChangeArrowheads="1"/>
            </p:cNvSpPr>
            <p:nvPr/>
          </p:nvSpPr>
          <p:spPr bwMode="auto">
            <a:xfrm>
              <a:off x="1111" y="1575"/>
              <a:ext cx="4037" cy="1746"/>
            </a:xfrm>
            <a:prstGeom prst="ellipse">
              <a:avLst/>
            </a:prstGeom>
            <a:solidFill>
              <a:schemeClr val="bg1">
                <a:alpha val="27843"/>
              </a:schemeClr>
            </a:solidFill>
            <a:ln>
              <a:noFill/>
            </a:ln>
            <a:extLst>
              <a:ext uri="{91240B29-F687-4F45-9708-019B960494DF}">
                <a14:hiddenLine xmlns:a14="http://schemas.microsoft.com/office/drawing/2010/main" w="19050">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61" name="Oval 6"/>
            <p:cNvSpPr>
              <a:spLocks noChangeArrowheads="1"/>
            </p:cNvSpPr>
            <p:nvPr/>
          </p:nvSpPr>
          <p:spPr bwMode="auto">
            <a:xfrm>
              <a:off x="1520" y="1603"/>
              <a:ext cx="3175" cy="1373"/>
            </a:xfrm>
            <a:prstGeom prst="ellipse">
              <a:avLst/>
            </a:prstGeom>
            <a:solidFill>
              <a:schemeClr val="accent1">
                <a:alpha val="59999"/>
              </a:schemeClr>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sp>
          <p:nvSpPr>
            <p:cNvPr id="62" name="Oval 7"/>
            <p:cNvSpPr>
              <a:spLocks noChangeArrowheads="1"/>
            </p:cNvSpPr>
            <p:nvPr/>
          </p:nvSpPr>
          <p:spPr bwMode="auto">
            <a:xfrm>
              <a:off x="1928" y="1639"/>
              <a:ext cx="2359" cy="1020"/>
            </a:xfrm>
            <a:prstGeom prst="ellipse">
              <a:avLst/>
            </a:prstGeom>
            <a:solidFill>
              <a:schemeClr val="bg1">
                <a:alpha val="27843"/>
              </a:schemeClr>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lIns="0" tIns="0" rIns="0" bIns="0" anchor="ctr"/>
            <a:lstStyle/>
            <a:p>
              <a:pPr algn="r"/>
              <a:endParaRPr kumimoji="0" lang="ja-JP" altLang="en-US" sz="1600">
                <a:solidFill>
                  <a:srgbClr val="333333"/>
                </a:solidFill>
                <a:latin typeface="+mn-ea"/>
              </a:endParaRPr>
            </a:p>
          </p:txBody>
        </p:sp>
      </p:grpSp>
      <p:pic>
        <p:nvPicPr>
          <p:cNvPr id="63" name="Picture 12" descr="mtg_pers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329400"/>
            <a:ext cx="8048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1" descr="BasicMeeting-manL"/>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964400"/>
            <a:ext cx="5365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 descr="BasicMeeting-woman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3600"/>
            <a:ext cx="506222"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テキスト ボックス 12"/>
          <p:cNvSpPr txBox="1">
            <a:spLocks noChangeArrowheads="1"/>
          </p:cNvSpPr>
          <p:nvPr/>
        </p:nvSpPr>
        <p:spPr bwMode="auto">
          <a:xfrm>
            <a:off x="492004" y="911887"/>
            <a:ext cx="27703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400" dirty="0">
                <a:solidFill>
                  <a:srgbClr val="333333"/>
                </a:solidFill>
                <a:latin typeface="+mn-ea"/>
                <a:ea typeface="+mn-ea"/>
              </a:rPr>
              <a:t>1</a:t>
            </a:r>
            <a:r>
              <a:rPr lang="ja-JP" altLang="en-US" sz="1400" dirty="0" err="1">
                <a:solidFill>
                  <a:srgbClr val="333333"/>
                </a:solidFill>
                <a:latin typeface="+mn-ea"/>
                <a:ea typeface="+mn-ea"/>
              </a:rPr>
              <a:t>．</a:t>
            </a:r>
            <a:r>
              <a:rPr lang="ja-JP" altLang="en-US" sz="1400" dirty="0">
                <a:solidFill>
                  <a:srgbClr val="333333"/>
                </a:solidFill>
                <a:latin typeface="+mn-ea"/>
                <a:ea typeface="+mn-ea"/>
              </a:rPr>
              <a:t>サイト管理者が行える機能制限</a:t>
            </a:r>
          </a:p>
        </p:txBody>
      </p:sp>
      <p:sp>
        <p:nvSpPr>
          <p:cNvPr id="68" name="テキスト ボックス 67"/>
          <p:cNvSpPr txBox="1"/>
          <p:nvPr/>
        </p:nvSpPr>
        <p:spPr>
          <a:xfrm>
            <a:off x="1305004" y="2062051"/>
            <a:ext cx="1107996" cy="276999"/>
          </a:xfrm>
          <a:prstGeom prst="rect">
            <a:avLst/>
          </a:prstGeom>
          <a:noFill/>
        </p:spPr>
        <p:txBody>
          <a:bodyPr wrap="none">
            <a:spAutoFit/>
          </a:bodyPr>
          <a:lstStyle/>
          <a:p>
            <a:pPr algn="r">
              <a:defRPr/>
            </a:pPr>
            <a:r>
              <a:rPr lang="ja-JP" altLang="en-US" sz="1200" dirty="0">
                <a:solidFill>
                  <a:srgbClr val="333333"/>
                </a:solidFill>
                <a:latin typeface="+mn-ea"/>
                <a:cs typeface="ＭＳ Ｐゴシック" pitchFamily="-65" charset="-128"/>
              </a:rPr>
              <a:t>サイト管理者</a:t>
            </a:r>
          </a:p>
        </p:txBody>
      </p:sp>
      <p:sp>
        <p:nvSpPr>
          <p:cNvPr id="69" name="テキスト ボックス 68"/>
          <p:cNvSpPr txBox="1"/>
          <p:nvPr/>
        </p:nvSpPr>
        <p:spPr>
          <a:xfrm>
            <a:off x="6783169" y="2583525"/>
            <a:ext cx="646331" cy="276999"/>
          </a:xfrm>
          <a:prstGeom prst="rect">
            <a:avLst/>
          </a:prstGeom>
          <a:solidFill>
            <a:schemeClr val="bg1"/>
          </a:solidFill>
        </p:spPr>
        <p:txBody>
          <a:bodyPr wrap="none">
            <a:spAutoFit/>
          </a:bodyPr>
          <a:lstStyle/>
          <a:p>
            <a:pPr algn="r">
              <a:defRPr/>
            </a:pPr>
            <a:r>
              <a:rPr lang="ja-JP" altLang="en-US" sz="1200" dirty="0">
                <a:solidFill>
                  <a:srgbClr val="333333"/>
                </a:solidFill>
                <a:latin typeface="+mn-ea"/>
                <a:cs typeface="ＭＳ Ｐゴシック" pitchFamily="-65" charset="-128"/>
              </a:rPr>
              <a:t>主催者</a:t>
            </a:r>
          </a:p>
        </p:txBody>
      </p:sp>
      <p:sp>
        <p:nvSpPr>
          <p:cNvPr id="70" name="テキスト ボックス 69"/>
          <p:cNvSpPr txBox="1"/>
          <p:nvPr/>
        </p:nvSpPr>
        <p:spPr>
          <a:xfrm>
            <a:off x="6485017" y="1418300"/>
            <a:ext cx="1107996" cy="276999"/>
          </a:xfrm>
          <a:prstGeom prst="rect">
            <a:avLst/>
          </a:prstGeom>
          <a:noFill/>
        </p:spPr>
        <p:txBody>
          <a:bodyPr wrap="none">
            <a:spAutoFit/>
          </a:bodyPr>
          <a:lstStyle/>
          <a:p>
            <a:pPr algn="r">
              <a:defRPr/>
            </a:pPr>
            <a:r>
              <a:rPr lang="ja-JP" altLang="en-US" sz="1200" dirty="0">
                <a:solidFill>
                  <a:srgbClr val="333333"/>
                </a:solidFill>
                <a:latin typeface="+mn-ea"/>
                <a:cs typeface="ＭＳ Ｐゴシック" pitchFamily="-65" charset="-128"/>
              </a:rPr>
              <a:t>ご契約サイト</a:t>
            </a:r>
          </a:p>
        </p:txBody>
      </p:sp>
      <p:sp>
        <p:nvSpPr>
          <p:cNvPr id="71" name="テキスト ボックス 16"/>
          <p:cNvSpPr txBox="1">
            <a:spLocks noChangeArrowheads="1"/>
          </p:cNvSpPr>
          <p:nvPr/>
        </p:nvSpPr>
        <p:spPr bwMode="auto">
          <a:xfrm>
            <a:off x="540248" y="2733511"/>
            <a:ext cx="23262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1400" dirty="0">
                <a:solidFill>
                  <a:srgbClr val="333333"/>
                </a:solidFill>
                <a:latin typeface="+mn-ea"/>
                <a:ea typeface="+mn-ea"/>
              </a:rPr>
              <a:t>2</a:t>
            </a:r>
            <a:r>
              <a:rPr lang="ja-JP" altLang="en-US" sz="1400" dirty="0" err="1">
                <a:solidFill>
                  <a:srgbClr val="333333"/>
                </a:solidFill>
                <a:latin typeface="+mn-ea"/>
                <a:ea typeface="+mn-ea"/>
              </a:rPr>
              <a:t>．</a:t>
            </a:r>
            <a:r>
              <a:rPr lang="ja-JP" altLang="en-US" sz="1400" dirty="0">
                <a:solidFill>
                  <a:srgbClr val="333333"/>
                </a:solidFill>
                <a:latin typeface="+mn-ea"/>
                <a:ea typeface="+mn-ea"/>
              </a:rPr>
              <a:t>主催者が行える機能制限</a:t>
            </a:r>
          </a:p>
        </p:txBody>
      </p:sp>
      <p:sp>
        <p:nvSpPr>
          <p:cNvPr id="72" name="テキスト ボックス 17"/>
          <p:cNvSpPr txBox="1">
            <a:spLocks noChangeArrowheads="1"/>
          </p:cNvSpPr>
          <p:nvPr/>
        </p:nvSpPr>
        <p:spPr bwMode="auto">
          <a:xfrm>
            <a:off x="3598802" y="2137536"/>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1400" dirty="0">
                <a:solidFill>
                  <a:srgbClr val="333333"/>
                </a:solidFill>
                <a:latin typeface="+mn-ea"/>
                <a:ea typeface="+mn-ea"/>
              </a:rPr>
              <a:t>サイト管理ツール</a:t>
            </a:r>
          </a:p>
        </p:txBody>
      </p:sp>
      <p:sp>
        <p:nvSpPr>
          <p:cNvPr id="73" name="角丸四角形 72"/>
          <p:cNvSpPr/>
          <p:nvPr/>
        </p:nvSpPr>
        <p:spPr>
          <a:xfrm>
            <a:off x="1344613" y="3280437"/>
            <a:ext cx="1235075" cy="927100"/>
          </a:xfrm>
          <a:prstGeom prst="roundRect">
            <a:avLst>
              <a:gd name="adj" fmla="val 922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333333"/>
              </a:solidFill>
              <a:latin typeface="+mn-ea"/>
            </a:endParaRPr>
          </a:p>
        </p:txBody>
      </p:sp>
      <p:pic>
        <p:nvPicPr>
          <p:cNvPr id="74" name="Picture 11" descr="BasicMeeting-manL"/>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8" y="3416962"/>
            <a:ext cx="5381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 descr="BasicMeeting-woman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367750"/>
            <a:ext cx="53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テキスト ボックス 75"/>
          <p:cNvSpPr txBox="1"/>
          <p:nvPr/>
        </p:nvSpPr>
        <p:spPr>
          <a:xfrm>
            <a:off x="1709519" y="4036087"/>
            <a:ext cx="646331" cy="276999"/>
          </a:xfrm>
          <a:prstGeom prst="rect">
            <a:avLst/>
          </a:prstGeom>
          <a:solidFill>
            <a:schemeClr val="bg1"/>
          </a:solidFill>
        </p:spPr>
        <p:txBody>
          <a:bodyPr wrap="none">
            <a:spAutoFit/>
          </a:bodyPr>
          <a:lstStyle/>
          <a:p>
            <a:pPr algn="r">
              <a:defRPr/>
            </a:pPr>
            <a:r>
              <a:rPr lang="ja-JP" altLang="en-US" sz="1200" dirty="0">
                <a:solidFill>
                  <a:srgbClr val="333333"/>
                </a:solidFill>
                <a:latin typeface="+mn-ea"/>
                <a:cs typeface="ＭＳ Ｐゴシック" pitchFamily="-65" charset="-128"/>
              </a:rPr>
              <a:t>主催者</a:t>
            </a:r>
          </a:p>
        </p:txBody>
      </p:sp>
      <p:pic>
        <p:nvPicPr>
          <p:cNvPr id="77" name="Picture 7" descr="cross platform person-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300" y="3183600"/>
            <a:ext cx="499135"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6" descr="cross platform perso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3588" y="3251862"/>
            <a:ext cx="476136"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8" descr="cross platform person-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0576" y="3783675"/>
            <a:ext cx="490829"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9" descr="cross platform person-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1763" y="3770975"/>
            <a:ext cx="457491"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角丸四角形 80"/>
          <p:cNvSpPr/>
          <p:nvPr/>
        </p:nvSpPr>
        <p:spPr>
          <a:xfrm>
            <a:off x="6357938" y="3060337"/>
            <a:ext cx="1408170" cy="1350399"/>
          </a:xfrm>
          <a:prstGeom prst="roundRect">
            <a:avLst>
              <a:gd name="adj" fmla="val 922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srgbClr val="333333"/>
              </a:solidFill>
              <a:latin typeface="+mn-ea"/>
            </a:endParaRPr>
          </a:p>
        </p:txBody>
      </p:sp>
      <p:sp>
        <p:nvSpPr>
          <p:cNvPr id="82" name="テキスト ボックス 81"/>
          <p:cNvSpPr txBox="1"/>
          <p:nvPr/>
        </p:nvSpPr>
        <p:spPr>
          <a:xfrm>
            <a:off x="6802219" y="4296437"/>
            <a:ext cx="646331" cy="276999"/>
          </a:xfrm>
          <a:prstGeom prst="rect">
            <a:avLst/>
          </a:prstGeom>
          <a:solidFill>
            <a:schemeClr val="bg1"/>
          </a:solidFill>
        </p:spPr>
        <p:txBody>
          <a:bodyPr wrap="none">
            <a:spAutoFit/>
          </a:bodyPr>
          <a:lstStyle/>
          <a:p>
            <a:pPr algn="r">
              <a:defRPr/>
            </a:pPr>
            <a:r>
              <a:rPr lang="ja-JP" altLang="en-US" sz="1200" dirty="0">
                <a:solidFill>
                  <a:srgbClr val="333333"/>
                </a:solidFill>
                <a:latin typeface="+mn-ea"/>
                <a:cs typeface="ＭＳ Ｐゴシック" pitchFamily="-65" charset="-128"/>
              </a:rPr>
              <a:t>出席者</a:t>
            </a:r>
          </a:p>
        </p:txBody>
      </p:sp>
      <p:sp>
        <p:nvSpPr>
          <p:cNvPr id="83" name="テキスト ボックス 31"/>
          <p:cNvSpPr txBox="1">
            <a:spLocks noChangeArrowheads="1"/>
          </p:cNvSpPr>
          <p:nvPr/>
        </p:nvSpPr>
        <p:spPr bwMode="auto">
          <a:xfrm>
            <a:off x="3281154" y="4298025"/>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1400">
                <a:solidFill>
                  <a:srgbClr val="333333"/>
                </a:solidFill>
                <a:latin typeface="+mn-ea"/>
                <a:ea typeface="+mn-ea"/>
              </a:rPr>
              <a:t>スケジューラー</a:t>
            </a:r>
            <a:endParaRPr lang="en-US" altLang="ja-JP" sz="1400">
              <a:solidFill>
                <a:srgbClr val="333333"/>
              </a:solidFill>
              <a:latin typeface="+mn-ea"/>
              <a:ea typeface="+mn-ea"/>
            </a:endParaRPr>
          </a:p>
          <a:p>
            <a:pPr algn="ctr" eaLnBrk="1" hangingPunct="1"/>
            <a:r>
              <a:rPr lang="ja-JP" altLang="en-US" sz="1400">
                <a:solidFill>
                  <a:srgbClr val="333333"/>
                </a:solidFill>
                <a:latin typeface="+mn-ea"/>
                <a:ea typeface="+mn-ea"/>
              </a:rPr>
              <a:t>参加者の権限メニュー</a:t>
            </a:r>
          </a:p>
        </p:txBody>
      </p:sp>
      <p:cxnSp>
        <p:nvCxnSpPr>
          <p:cNvPr id="84" name="カギ線コネクタ 83"/>
          <p:cNvCxnSpPr/>
          <p:nvPr/>
        </p:nvCxnSpPr>
        <p:spPr>
          <a:xfrm>
            <a:off x="2522538" y="1685000"/>
            <a:ext cx="3787775" cy="654050"/>
          </a:xfrm>
          <a:prstGeom prst="bentConnector3">
            <a:avLst>
              <a:gd name="adj1" fmla="val 76332"/>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カギ線コネクタ 84"/>
          <p:cNvCxnSpPr/>
          <p:nvPr/>
        </p:nvCxnSpPr>
        <p:spPr>
          <a:xfrm flipV="1">
            <a:off x="2533650" y="1080162"/>
            <a:ext cx="3763963" cy="593725"/>
          </a:xfrm>
          <a:prstGeom prst="bentConnector3">
            <a:avLst>
              <a:gd name="adj1" fmla="val 76498"/>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a:stCxn id="73" idx="3"/>
          </p:cNvCxnSpPr>
          <p:nvPr/>
        </p:nvCxnSpPr>
        <p:spPr>
          <a:xfrm flipV="1">
            <a:off x="2579688" y="3740812"/>
            <a:ext cx="3778250" cy="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88" name="Picture 3" descr="D:\documents\00_wip\091028_docomo_systems\scheduler.PNG"/>
          <p:cNvPicPr>
            <a:picLocks noChangeAspect="1" noChangeArrowheads="1"/>
          </p:cNvPicPr>
          <p:nvPr/>
        </p:nvPicPr>
        <p:blipFill>
          <a:blip r:embed="rId10"/>
          <a:srcRect/>
          <a:stretch>
            <a:fillRect/>
          </a:stretch>
        </p:blipFill>
        <p:spPr bwMode="auto">
          <a:xfrm>
            <a:off x="3359150" y="2975637"/>
            <a:ext cx="1703388" cy="828675"/>
          </a:xfrm>
          <a:prstGeom prst="rect">
            <a:avLst/>
          </a:prstGeom>
          <a:noFill/>
          <a:ln w="28575">
            <a:solidFill>
              <a:schemeClr val="accent1"/>
            </a:solidFill>
          </a:ln>
          <a:effectLst>
            <a:outerShdw blurRad="50800" dist="38100" dir="2700000" algn="tl" rotWithShape="0">
              <a:prstClr val="black">
                <a:alpha val="40000"/>
              </a:prstClr>
            </a:outerShdw>
          </a:effectLst>
        </p:spPr>
      </p:pic>
      <p:pic>
        <p:nvPicPr>
          <p:cNvPr id="89" name="Picture 4" descr="D:\documents\00_wip\091028_docomo_systems\attendee_privillages.PNG"/>
          <p:cNvPicPr>
            <a:picLocks noChangeAspect="1" noChangeArrowheads="1"/>
          </p:cNvPicPr>
          <p:nvPr/>
        </p:nvPicPr>
        <p:blipFill>
          <a:blip r:embed="rId11"/>
          <a:srcRect/>
          <a:stretch>
            <a:fillRect/>
          </a:stretch>
        </p:blipFill>
        <p:spPr bwMode="auto">
          <a:xfrm>
            <a:off x="3963988" y="3397912"/>
            <a:ext cx="1384300" cy="903288"/>
          </a:xfrm>
          <a:prstGeom prst="rect">
            <a:avLst/>
          </a:prstGeom>
          <a:noFill/>
          <a:ln w="19050">
            <a:solidFill>
              <a:schemeClr val="accent1"/>
            </a:solidFill>
          </a:ln>
          <a:effectLst>
            <a:outerShdw blurRad="50800" dist="38100" dir="2700000" algn="tl" rotWithShape="0">
              <a:prstClr val="black">
                <a:alpha val="40000"/>
              </a:prstClr>
            </a:outerShdw>
          </a:effectLst>
        </p:spPr>
      </p:pic>
      <p:pic>
        <p:nvPicPr>
          <p:cNvPr id="90" name="Picture 7" descr="AdminWelco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6681" y="1124799"/>
            <a:ext cx="1593998" cy="864000"/>
          </a:xfrm>
          <a:prstGeom prst="rect">
            <a:avLst/>
          </a:prstGeom>
          <a:ln w="28575">
            <a:solidFill>
              <a:schemeClr val="tx2"/>
            </a:solidFill>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8472" y="665999"/>
            <a:ext cx="1399709" cy="756000"/>
          </a:xfrm>
          <a:prstGeom prst="rect">
            <a:avLst/>
          </a:prstGeom>
          <a:noFill/>
          <a:ln w="2857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344780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ユーザー毎に制限できる機能</a:t>
            </a:r>
            <a:endParaRPr kumimoji="1" lang="ja-JP" altLang="en-US" dirty="0"/>
          </a:p>
        </p:txBody>
      </p:sp>
      <p:graphicFrame>
        <p:nvGraphicFramePr>
          <p:cNvPr id="4" name="表プレースホルダ 5"/>
          <p:cNvGraphicFramePr>
            <a:graphicFrameLocks/>
          </p:cNvGraphicFramePr>
          <p:nvPr>
            <p:extLst>
              <p:ext uri="{D42A27DB-BD31-4B8C-83A1-F6EECF244321}">
                <p14:modId xmlns:p14="http://schemas.microsoft.com/office/powerpoint/2010/main" val="1444146967"/>
              </p:ext>
            </p:extLst>
          </p:nvPr>
        </p:nvGraphicFramePr>
        <p:xfrm>
          <a:off x="214312" y="1193045"/>
          <a:ext cx="8609013" cy="3732238"/>
        </p:xfrm>
        <a:graphic>
          <a:graphicData uri="http://schemas.openxmlformats.org/drawingml/2006/table">
            <a:tbl>
              <a:tblPr firstRow="1" bandRow="1">
                <a:tableStyleId>{5C22544A-7EE6-4342-B048-85BDC9FD1C3A}</a:tableStyleId>
              </a:tblPr>
              <a:tblGrid>
                <a:gridCol w="1765970"/>
                <a:gridCol w="6843043"/>
              </a:tblGrid>
              <a:tr h="245371">
                <a:tc>
                  <a:txBody>
                    <a:bodyPr/>
                    <a:lstStyle/>
                    <a:p>
                      <a:r>
                        <a:rPr kumimoji="1" lang="ja-JP" altLang="en-US" sz="1000" b="0" dirty="0" smtClean="0">
                          <a:solidFill>
                            <a:schemeClr val="bg1"/>
                          </a:solidFill>
                          <a:latin typeface="+mn-ea"/>
                          <a:ea typeface="+mn-ea"/>
                        </a:rPr>
                        <a:t>項目</a:t>
                      </a:r>
                      <a:endParaRPr kumimoji="1" lang="ja-JP" altLang="en-US" sz="1000" b="0" dirty="0">
                        <a:solidFill>
                          <a:schemeClr val="bg1"/>
                        </a:solidFill>
                        <a:latin typeface="+mn-ea"/>
                        <a:ea typeface="+mn-ea"/>
                      </a:endParaRPr>
                    </a:p>
                  </a:txBody>
                  <a:tcPr marL="91434" marR="91434" marT="45715" marB="45715"/>
                </a:tc>
                <a:tc>
                  <a:txBody>
                    <a:bodyPr/>
                    <a:lstStyle/>
                    <a:p>
                      <a:r>
                        <a:rPr kumimoji="1" lang="ja-JP" altLang="en-US" sz="1000" b="0" dirty="0" smtClean="0">
                          <a:solidFill>
                            <a:schemeClr val="bg1"/>
                          </a:solidFill>
                          <a:latin typeface="+mn-ea"/>
                          <a:ea typeface="+mn-ea"/>
                        </a:rPr>
                        <a:t>備考</a:t>
                      </a:r>
                      <a:endParaRPr kumimoji="1" lang="ja-JP" altLang="en-US" sz="1000" b="0" dirty="0">
                        <a:solidFill>
                          <a:schemeClr val="bg1"/>
                        </a:solidFill>
                        <a:latin typeface="+mn-ea"/>
                        <a:ea typeface="+mn-ea"/>
                      </a:endParaRPr>
                    </a:p>
                  </a:txBody>
                  <a:tcPr marL="91434" marR="91434" marT="45715" marB="45715"/>
                </a:tc>
              </a:tr>
              <a:tr h="245902">
                <a:tc>
                  <a:txBody>
                    <a:bodyPr/>
                    <a:lstStyle/>
                    <a:p>
                      <a:r>
                        <a:rPr kumimoji="1" lang="ja-JP" altLang="en-US" sz="1000" b="0" dirty="0" smtClean="0">
                          <a:solidFill>
                            <a:srgbClr val="08252E"/>
                          </a:solidFill>
                          <a:latin typeface="+mn-ea"/>
                          <a:ea typeface="+mn-ea"/>
                        </a:rPr>
                        <a:t>アカウントの種類</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「主催者」「サイト管理者」「サイト管理者</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表示のみ」「出席者」より</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1</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つ選択し権限を付与</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3828">
                <a:tc>
                  <a:txBody>
                    <a:bodyPr/>
                    <a:lstStyle/>
                    <a:p>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プレゼンテーションとドキュメント共有</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「ドキュメント共有」機能を利用可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不可の設定。共有するドキュメントの最大サイズを決めることも可能</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初期値：</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100MB)</a:t>
                      </a:r>
                    </a:p>
                  </a:txBody>
                  <a:tcPr marL="91434" marR="91434" marT="45715" marB="45715"/>
                </a:tc>
              </a:tr>
              <a:tr h="243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アプリケーション共有</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「アプリケーション共有」機能を利用可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不可の設定。共有中に「リモートコントロール」機能を利用可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不可の設定も可能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3828">
                <a:tc>
                  <a:txBody>
                    <a:bodyPr/>
                    <a:lstStyle/>
                    <a:p>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デスクトップ共有</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「デスクトップ共有」機能を利用可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不可の設定。共有中に「リモートコントロール」機能を利用可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不可の設定も可能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38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Web</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ブラウザ共有</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Web</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ブラウザ共有」機能を利用可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不可の設定。共有中に「リモートコントロール」機能を利用可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不可の設定も可能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5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Web</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コンテンツ共有</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Web</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コンテンツ共有」機能を利用可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5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参加者リスト</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「参加者リスト」パネルの利用可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5371">
                <a:tc>
                  <a:txBody>
                    <a:bodyPr/>
                    <a:lstStyle/>
                    <a:p>
                      <a:r>
                        <a:rPr kumimoji="1" lang="ja-JP" altLang="en-US" sz="1000" b="0" dirty="0" smtClean="0">
                          <a:solidFill>
                            <a:srgbClr val="08252E"/>
                          </a:solidFill>
                          <a:latin typeface="+mn-ea"/>
                          <a:ea typeface="+mn-ea"/>
                        </a:rPr>
                        <a:t>チャット</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「チャット」機能の利用可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0">
                <a:tc>
                  <a:txBody>
                    <a:bodyPr/>
                    <a:lstStyle/>
                    <a:p>
                      <a:r>
                        <a:rPr kumimoji="1" lang="ja-JP" altLang="en-US" sz="1000" b="0" dirty="0" smtClean="0">
                          <a:solidFill>
                            <a:srgbClr val="08252E"/>
                          </a:solidFill>
                          <a:latin typeface="+mn-ea"/>
                          <a:ea typeface="+mn-ea"/>
                        </a:rPr>
                        <a:t>ビデオ</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「ビデオ」機能の利用可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不可の設定。マルチポイントビデオの利用可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不可も設定可能。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398730">
                <a:tc>
                  <a:txBody>
                    <a:bodyPr/>
                    <a:lstStyle/>
                    <a:p>
                      <a:r>
                        <a:rPr kumimoji="1" lang="ja-JP" altLang="en-US" sz="1000" b="0" dirty="0" smtClean="0">
                          <a:solidFill>
                            <a:srgbClr val="08252E"/>
                          </a:solidFill>
                          <a:latin typeface="+mn-ea"/>
                          <a:ea typeface="+mn-ea"/>
                        </a:rPr>
                        <a:t>ファイル転送</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「ファイル転送」機能を利用できる</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err="1" smtClean="0">
                          <a:ln>
                            <a:noFill/>
                          </a:ln>
                          <a:solidFill>
                            <a:srgbClr val="08252E"/>
                          </a:solidFill>
                          <a:effectLst/>
                          <a:latin typeface="+mn-ea"/>
                          <a:ea typeface="+mn-ea"/>
                          <a:cs typeface="ＭＳ Ｐゴシック" charset="-128"/>
                        </a:rPr>
                        <a:t>できないを</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設定することが可能。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マッピングしているネットワークドライブを利用できる</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できないも設定可能。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5371">
                <a:tc>
                  <a:txBody>
                    <a:bodyPr/>
                    <a:lstStyle/>
                    <a:p>
                      <a:r>
                        <a:rPr kumimoji="1" lang="ja-JP" altLang="en-US" sz="1000" b="0" dirty="0" smtClean="0">
                          <a:solidFill>
                            <a:srgbClr val="08252E"/>
                          </a:solidFill>
                          <a:latin typeface="+mn-ea"/>
                          <a:ea typeface="+mn-ea"/>
                        </a:rPr>
                        <a:t>記録</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「記録」機能を利用できる</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err="1" smtClean="0">
                          <a:ln>
                            <a:noFill/>
                          </a:ln>
                          <a:solidFill>
                            <a:srgbClr val="08252E"/>
                          </a:solidFill>
                          <a:effectLst/>
                          <a:latin typeface="+mn-ea"/>
                          <a:ea typeface="+mn-ea"/>
                          <a:cs typeface="ＭＳ Ｐゴシック" charset="-128"/>
                        </a:rPr>
                        <a:t>できないを</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設定することが可能。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3828">
                <a:tc>
                  <a:txBody>
                    <a:bodyPr/>
                    <a:lstStyle/>
                    <a:p>
                      <a:r>
                        <a:rPr kumimoji="1" lang="ja-JP" altLang="en-US" sz="1000" b="0" dirty="0" smtClean="0">
                          <a:solidFill>
                            <a:srgbClr val="08252E"/>
                          </a:solidFill>
                          <a:latin typeface="+mn-ea"/>
                          <a:ea typeface="+mn-ea"/>
                        </a:rPr>
                        <a:t>投票</a:t>
                      </a:r>
                      <a:endParaRPr kumimoji="1" lang="ja-JP" altLang="en-US" sz="1000" b="0" dirty="0">
                        <a:solidFill>
                          <a:srgbClr val="08252E"/>
                        </a:solidFill>
                        <a:latin typeface="+mn-ea"/>
                        <a:ea typeface="+mn-ea"/>
                      </a:endParaRPr>
                    </a:p>
                  </a:txBody>
                  <a:tcPr marL="91434" marR="91434" marT="45715" marB="45715"/>
                </a:tc>
                <a:tc>
                  <a:txBody>
                    <a:bodyPr/>
                    <a:lstStyle/>
                    <a:p>
                      <a:r>
                        <a:rPr kumimoji="0" lang="ja-JP" altLang="en-US" sz="1000" b="0" i="0" u="none" strike="noStrike" cap="none" normalizeH="0" baseline="0" dirty="0" smtClean="0">
                          <a:ln>
                            <a:noFill/>
                          </a:ln>
                          <a:solidFill>
                            <a:srgbClr val="08252E"/>
                          </a:solidFill>
                          <a:effectLst/>
                          <a:latin typeface="+mn-ea"/>
                          <a:ea typeface="+mn-ea"/>
                          <a:cs typeface="ＭＳ Ｐゴシック" charset="-128"/>
                        </a:rPr>
                        <a:t>「投票」機能の利用可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不可の設定。結果を参加者に表示</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非表示や、結果を保存可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不可の設定をすることが可能。</a:t>
                      </a:r>
                      <a:endParaRPr kumimoji="1" lang="ja-JP" altLang="en-US" sz="1000" b="0" dirty="0">
                        <a:solidFill>
                          <a:srgbClr val="08252E"/>
                        </a:solidFill>
                        <a:latin typeface="+mn-ea"/>
                        <a:ea typeface="+mn-ea"/>
                      </a:endParaRPr>
                    </a:p>
                  </a:txBody>
                  <a:tcPr marL="91434" marR="91434" marT="45715" marB="45715"/>
                </a:tc>
              </a:tr>
              <a:tr h="245371">
                <a:tc>
                  <a:txBody>
                    <a:bodyPr/>
                    <a:lstStyle/>
                    <a:p>
                      <a:r>
                        <a:rPr kumimoji="1" lang="ja-JP" altLang="en-US" sz="1000" b="0" dirty="0" smtClean="0">
                          <a:solidFill>
                            <a:srgbClr val="08252E"/>
                          </a:solidFill>
                          <a:latin typeface="+mn-ea"/>
                          <a:ea typeface="+mn-ea"/>
                        </a:rPr>
                        <a:t>ノート</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「ノート」機能の利用可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bl>
          </a:graphicData>
        </a:graphic>
      </p:graphicFrame>
    </p:spTree>
    <p:extLst>
      <p:ext uri="{BB962C8B-B14F-4D97-AF65-F5344CB8AC3E}">
        <p14:creationId xmlns:p14="http://schemas.microsoft.com/office/powerpoint/2010/main" val="336562030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ユーザー毎に制限できる</a:t>
            </a:r>
            <a:r>
              <a:rPr lang="ja-JP" altLang="en-US" dirty="0" smtClean="0"/>
              <a:t>機能　（続き</a:t>
            </a:r>
            <a:endParaRPr kumimoji="1" lang="ja-JP" altLang="en-US" dirty="0"/>
          </a:p>
        </p:txBody>
      </p:sp>
      <p:graphicFrame>
        <p:nvGraphicFramePr>
          <p:cNvPr id="4" name="表プレースホルダ 5"/>
          <p:cNvGraphicFramePr>
            <a:graphicFrameLocks/>
          </p:cNvGraphicFramePr>
          <p:nvPr>
            <p:extLst>
              <p:ext uri="{D42A27DB-BD31-4B8C-83A1-F6EECF244321}">
                <p14:modId xmlns:p14="http://schemas.microsoft.com/office/powerpoint/2010/main" val="2187799887"/>
              </p:ext>
            </p:extLst>
          </p:nvPr>
        </p:nvGraphicFramePr>
        <p:xfrm>
          <a:off x="214312" y="1393070"/>
          <a:ext cx="8609013" cy="2267186"/>
        </p:xfrm>
        <a:graphic>
          <a:graphicData uri="http://schemas.openxmlformats.org/drawingml/2006/table">
            <a:tbl>
              <a:tblPr firstRow="1" bandRow="1">
                <a:tableStyleId>{5C22544A-7EE6-4342-B048-85BDC9FD1C3A}</a:tableStyleId>
              </a:tblPr>
              <a:tblGrid>
                <a:gridCol w="1765970"/>
                <a:gridCol w="6843043"/>
              </a:tblGrid>
              <a:tr h="245371">
                <a:tc>
                  <a:txBody>
                    <a:bodyPr/>
                    <a:lstStyle/>
                    <a:p>
                      <a:r>
                        <a:rPr kumimoji="1" lang="ja-JP" altLang="en-US" sz="1000" b="0" dirty="0" smtClean="0">
                          <a:solidFill>
                            <a:schemeClr val="bg1"/>
                          </a:solidFill>
                          <a:latin typeface="+mn-ea"/>
                          <a:ea typeface="+mn-ea"/>
                        </a:rPr>
                        <a:t>項目</a:t>
                      </a:r>
                      <a:endParaRPr kumimoji="1" lang="ja-JP" altLang="en-US" sz="1000" b="0" dirty="0">
                        <a:solidFill>
                          <a:schemeClr val="bg1"/>
                        </a:solidFill>
                        <a:latin typeface="+mn-ea"/>
                        <a:ea typeface="+mn-ea"/>
                      </a:endParaRPr>
                    </a:p>
                  </a:txBody>
                  <a:tcPr marL="91434" marR="91434" marT="45715" marB="45715"/>
                </a:tc>
                <a:tc>
                  <a:txBody>
                    <a:bodyPr/>
                    <a:lstStyle/>
                    <a:p>
                      <a:r>
                        <a:rPr kumimoji="1" lang="ja-JP" altLang="en-US" sz="1000" b="0" dirty="0" smtClean="0">
                          <a:solidFill>
                            <a:schemeClr val="bg1"/>
                          </a:solidFill>
                          <a:latin typeface="+mn-ea"/>
                          <a:ea typeface="+mn-ea"/>
                        </a:rPr>
                        <a:t>備考</a:t>
                      </a:r>
                      <a:endParaRPr kumimoji="1" lang="ja-JP" altLang="en-US" sz="1000" b="0" dirty="0">
                        <a:solidFill>
                          <a:schemeClr val="bg1"/>
                        </a:solidFill>
                        <a:latin typeface="+mn-ea"/>
                        <a:ea typeface="+mn-ea"/>
                      </a:endParaRPr>
                    </a:p>
                  </a:txBody>
                  <a:tcPr marL="91434" marR="91434" marT="45715" marB="45715"/>
                </a:tc>
              </a:tr>
              <a:tr h="245371">
                <a:tc>
                  <a:txBody>
                    <a:bodyPr/>
                    <a:lstStyle/>
                    <a:p>
                      <a:r>
                        <a:rPr kumimoji="1" lang="ja-JP" altLang="en-US" sz="1000" b="0" dirty="0" smtClean="0">
                          <a:solidFill>
                            <a:srgbClr val="08252E"/>
                          </a:solidFill>
                          <a:latin typeface="+mn-ea"/>
                          <a:ea typeface="+mn-ea"/>
                        </a:rPr>
                        <a:t>ノート</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「ノート」機能の利用可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245371">
                <a:tc>
                  <a:txBody>
                    <a:bodyPr/>
                    <a:lstStyle/>
                    <a:p>
                      <a:r>
                        <a:rPr kumimoji="1" lang="ja-JP" altLang="en-US" sz="1000" b="0" dirty="0" smtClean="0">
                          <a:solidFill>
                            <a:srgbClr val="08252E"/>
                          </a:solidFill>
                          <a:latin typeface="+mn-ea"/>
                          <a:ea typeface="+mn-ea"/>
                        </a:rPr>
                        <a:t>クローズドキャプション</a:t>
                      </a:r>
                      <a:endParaRPr kumimoji="1" lang="ja-JP" altLang="en-US" sz="1000" b="0" dirty="0">
                        <a:solidFill>
                          <a:srgbClr val="08252E"/>
                        </a:solidFill>
                        <a:latin typeface="+mn-ea"/>
                        <a:ea typeface="+mn-ea"/>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「クローズドキャプション」機能の利用可</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不可の設定</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398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Outlook/Lotus Notes </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インテグレーション</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MS Outlook </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や </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Lotus Notes </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とのインテグレーションをサポートする「生産性向上ツール」を利用できる</a:t>
                      </a:r>
                      <a:r>
                        <a:rPr kumimoji="0" lang="en-US" altLang="ja-JP" sz="1000" b="0" i="0" u="none" strike="noStrike" cap="none" normalizeH="0" baseline="0" dirty="0" smtClean="0">
                          <a:ln>
                            <a:noFill/>
                          </a:ln>
                          <a:solidFill>
                            <a:srgbClr val="08252E"/>
                          </a:solidFill>
                          <a:effectLst/>
                          <a:latin typeface="+mn-ea"/>
                          <a:ea typeface="+mn-ea"/>
                          <a:cs typeface="ＭＳ Ｐゴシック" charset="-128"/>
                        </a:rPr>
                        <a:t>/</a:t>
                      </a:r>
                      <a:r>
                        <a:rPr kumimoji="0" lang="ja-JP" altLang="en-US" sz="1000" b="0" i="0" u="none" strike="noStrike" cap="none" normalizeH="0" baseline="0" dirty="0" err="1" smtClean="0">
                          <a:ln>
                            <a:noFill/>
                          </a:ln>
                          <a:solidFill>
                            <a:srgbClr val="08252E"/>
                          </a:solidFill>
                          <a:effectLst/>
                          <a:latin typeface="+mn-ea"/>
                          <a:ea typeface="+mn-ea"/>
                          <a:cs typeface="ＭＳ Ｐゴシック" charset="-128"/>
                        </a:rPr>
                        <a:t>できないを</a:t>
                      </a:r>
                      <a:r>
                        <a:rPr kumimoji="0" lang="ja-JP" altLang="en-US" sz="1000" b="0" i="0" u="none" strike="noStrike" cap="none" normalizeH="0" baseline="0" dirty="0" smtClean="0">
                          <a:ln>
                            <a:noFill/>
                          </a:ln>
                          <a:solidFill>
                            <a:srgbClr val="08252E"/>
                          </a:solidFill>
                          <a:effectLst/>
                          <a:latin typeface="+mn-ea"/>
                          <a:ea typeface="+mn-ea"/>
                          <a:cs typeface="ＭＳ Ｐゴシック" charset="-128"/>
                        </a:rPr>
                        <a:t>設定することが可能。</a:t>
                      </a:r>
                      <a:endParaRPr kumimoji="0" lang="en-US" altLang="ja-JP" sz="1000" b="0" i="0" u="none" strike="noStrike" cap="none" normalizeH="0" baseline="0" dirty="0" smtClean="0">
                        <a:ln>
                          <a:noFill/>
                        </a:ln>
                        <a:solidFill>
                          <a:srgbClr val="08252E"/>
                        </a:solidFill>
                        <a:effectLst/>
                        <a:latin typeface="+mn-ea"/>
                        <a:ea typeface="+mn-ea"/>
                        <a:cs typeface="ＭＳ Ｐゴシック" charset="-128"/>
                      </a:endParaRPr>
                    </a:p>
                  </a:txBody>
                  <a:tcPr marL="91434" marR="91434" marT="45715" marB="45715"/>
                </a:tc>
              </a:tr>
              <a:tr h="396226">
                <a:tc>
                  <a:txBody>
                    <a:bodyPr/>
                    <a:lstStyle/>
                    <a:p>
                      <a:r>
                        <a:rPr kumimoji="1" lang="ja-JP" altLang="en-US" sz="1000" b="0" dirty="0" smtClean="0">
                          <a:solidFill>
                            <a:srgbClr val="08252E"/>
                          </a:solidFill>
                          <a:latin typeface="+mn-ea"/>
                          <a:ea typeface="+mn-ea"/>
                        </a:rPr>
                        <a:t>コールイン電話会議</a:t>
                      </a:r>
                      <a:endParaRPr kumimoji="1" lang="ja-JP" altLang="en-US" sz="1000" b="0" dirty="0">
                        <a:solidFill>
                          <a:srgbClr val="08252E"/>
                        </a:solidFill>
                        <a:latin typeface="+mn-ea"/>
                        <a:ea typeface="+mn-ea"/>
                      </a:endParaRPr>
                    </a:p>
                  </a:txBody>
                  <a:tcPr marL="91434" marR="91434" marT="45715" marB="45715"/>
                </a:tc>
                <a:tc>
                  <a:txBody>
                    <a:bodyPr/>
                    <a:lstStyle/>
                    <a:p>
                      <a:r>
                        <a:rPr kumimoji="1" lang="ja-JP" altLang="en-US" sz="1000" b="0" dirty="0" smtClean="0">
                          <a:solidFill>
                            <a:srgbClr val="08252E"/>
                          </a:solidFill>
                          <a:latin typeface="+mn-ea"/>
                          <a:ea typeface="+mn-ea"/>
                        </a:rPr>
                        <a:t>コールインで</a:t>
                      </a:r>
                      <a:r>
                        <a:rPr kumimoji="1" lang="en-US" altLang="ja-JP" sz="1000" b="0" dirty="0" smtClean="0">
                          <a:solidFill>
                            <a:srgbClr val="08252E"/>
                          </a:solidFill>
                          <a:latin typeface="+mn-ea"/>
                          <a:ea typeface="+mn-ea"/>
                        </a:rPr>
                        <a:t>WebEx</a:t>
                      </a:r>
                      <a:r>
                        <a:rPr kumimoji="1" lang="ja-JP" altLang="en-US" sz="1000" b="0" dirty="0" smtClean="0">
                          <a:solidFill>
                            <a:srgbClr val="08252E"/>
                          </a:solidFill>
                          <a:latin typeface="+mn-ea"/>
                          <a:ea typeface="+mn-ea"/>
                        </a:rPr>
                        <a:t>の電話会議を利用可</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不可の設定。グローバルコールイン番号の表示</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非表示やトールフリーの可否も設定可能。</a:t>
                      </a:r>
                      <a:endParaRPr kumimoji="1" lang="ja-JP" altLang="en-US" sz="1000" b="0" dirty="0">
                        <a:solidFill>
                          <a:srgbClr val="08252E"/>
                        </a:solidFill>
                        <a:latin typeface="+mn-ea"/>
                        <a:ea typeface="+mn-ea"/>
                      </a:endParaRPr>
                    </a:p>
                  </a:txBody>
                  <a:tcPr marL="91434" marR="91434" marT="45715" marB="45715"/>
                </a:tc>
              </a:tr>
              <a:tr h="245371">
                <a:tc>
                  <a:txBody>
                    <a:bodyPr/>
                    <a:lstStyle/>
                    <a:p>
                      <a:r>
                        <a:rPr kumimoji="1" lang="ja-JP" altLang="en-US" sz="1000" b="0" dirty="0" smtClean="0">
                          <a:solidFill>
                            <a:srgbClr val="08252E"/>
                          </a:solidFill>
                          <a:latin typeface="+mn-ea"/>
                          <a:ea typeface="+mn-ea"/>
                        </a:rPr>
                        <a:t>コールバック電話会議</a:t>
                      </a:r>
                      <a:endParaRPr kumimoji="1" lang="ja-JP" altLang="en-US" sz="1000" b="0" dirty="0">
                        <a:solidFill>
                          <a:srgbClr val="08252E"/>
                        </a:solidFill>
                        <a:latin typeface="+mn-ea"/>
                        <a:ea typeface="+mn-ea"/>
                      </a:endParaRPr>
                    </a:p>
                  </a:txBody>
                  <a:tcPr marL="91434" marR="91434" marT="45715" marB="45715"/>
                </a:tc>
                <a:tc>
                  <a:txBody>
                    <a:bodyPr/>
                    <a:lstStyle/>
                    <a:p>
                      <a:r>
                        <a:rPr kumimoji="1" lang="ja-JP" altLang="en-US" sz="1000" b="0" dirty="0" smtClean="0">
                          <a:solidFill>
                            <a:srgbClr val="08252E"/>
                          </a:solidFill>
                          <a:latin typeface="+mn-ea"/>
                          <a:ea typeface="+mn-ea"/>
                        </a:rPr>
                        <a:t>コールバックで</a:t>
                      </a:r>
                      <a:r>
                        <a:rPr kumimoji="1" lang="en-US" altLang="ja-JP" sz="1000" b="0" dirty="0" smtClean="0">
                          <a:solidFill>
                            <a:srgbClr val="08252E"/>
                          </a:solidFill>
                          <a:latin typeface="+mn-ea"/>
                          <a:ea typeface="+mn-ea"/>
                        </a:rPr>
                        <a:t>WebEx</a:t>
                      </a:r>
                      <a:r>
                        <a:rPr kumimoji="1" lang="ja-JP" altLang="en-US" sz="1000" b="0" dirty="0" smtClean="0">
                          <a:solidFill>
                            <a:srgbClr val="08252E"/>
                          </a:solidFill>
                          <a:latin typeface="+mn-ea"/>
                          <a:ea typeface="+mn-ea"/>
                        </a:rPr>
                        <a:t>の電話会議を利用可</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不可の設定。グローバルでのコールバックを利用可</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不可の設定も可能</a:t>
                      </a:r>
                      <a:endParaRPr kumimoji="1" lang="ja-JP" altLang="en-US" sz="1000" b="0" dirty="0">
                        <a:solidFill>
                          <a:srgbClr val="08252E"/>
                        </a:solidFill>
                        <a:latin typeface="+mn-ea"/>
                        <a:ea typeface="+mn-ea"/>
                      </a:endParaRPr>
                    </a:p>
                  </a:txBody>
                  <a:tcPr marL="91434" marR="91434" marT="45715" marB="45715"/>
                </a:tc>
              </a:tr>
              <a:tr h="245371">
                <a:tc>
                  <a:txBody>
                    <a:bodyPr/>
                    <a:lstStyle/>
                    <a:p>
                      <a:r>
                        <a:rPr kumimoji="1" lang="ja-JP" altLang="en-US" sz="1000" b="0" dirty="0" smtClean="0">
                          <a:solidFill>
                            <a:srgbClr val="08252E"/>
                          </a:solidFill>
                          <a:latin typeface="+mn-ea"/>
                          <a:ea typeface="+mn-ea"/>
                        </a:rPr>
                        <a:t>他社の電話会議サービス</a:t>
                      </a:r>
                      <a:endParaRPr kumimoji="1" lang="ja-JP" altLang="en-US" sz="1000" b="0" dirty="0">
                        <a:solidFill>
                          <a:srgbClr val="08252E"/>
                        </a:solidFill>
                        <a:latin typeface="+mn-ea"/>
                        <a:ea typeface="+mn-ea"/>
                      </a:endParaRPr>
                    </a:p>
                  </a:txBody>
                  <a:tcPr marL="91434" marR="91434" marT="45715" marB="45715"/>
                </a:tc>
                <a:tc>
                  <a:txBody>
                    <a:bodyPr/>
                    <a:lstStyle/>
                    <a:p>
                      <a:r>
                        <a:rPr kumimoji="1" lang="en-US" altLang="ja-JP" sz="1000" b="0" dirty="0" smtClean="0">
                          <a:solidFill>
                            <a:srgbClr val="08252E"/>
                          </a:solidFill>
                          <a:latin typeface="+mn-ea"/>
                          <a:ea typeface="+mn-ea"/>
                        </a:rPr>
                        <a:t>WebEx</a:t>
                      </a:r>
                      <a:r>
                        <a:rPr kumimoji="1" lang="ja-JP" altLang="en-US" sz="1000" b="0" dirty="0" smtClean="0">
                          <a:solidFill>
                            <a:srgbClr val="08252E"/>
                          </a:solidFill>
                          <a:latin typeface="+mn-ea"/>
                          <a:ea typeface="+mn-ea"/>
                        </a:rPr>
                        <a:t>の電話会議以外の他社の電話会議を利用時に、その電話会議を利用可能</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不可の設定。</a:t>
                      </a:r>
                      <a:endParaRPr kumimoji="1" lang="ja-JP" altLang="en-US" sz="1000" b="0" dirty="0">
                        <a:solidFill>
                          <a:srgbClr val="08252E"/>
                        </a:solidFill>
                        <a:latin typeface="+mn-ea"/>
                        <a:ea typeface="+mn-ea"/>
                      </a:endParaRPr>
                    </a:p>
                  </a:txBody>
                  <a:tcPr marL="91434" marR="91434" marT="45715" marB="45715"/>
                </a:tc>
              </a:tr>
              <a:tr h="245371">
                <a:tc>
                  <a:txBody>
                    <a:bodyPr/>
                    <a:lstStyle/>
                    <a:p>
                      <a:r>
                        <a:rPr kumimoji="1" lang="ja-JP" altLang="en-US" sz="1000" b="0" dirty="0" smtClean="0">
                          <a:solidFill>
                            <a:srgbClr val="08252E"/>
                          </a:solidFill>
                          <a:latin typeface="+mn-ea"/>
                          <a:ea typeface="+mn-ea"/>
                        </a:rPr>
                        <a:t>統合型</a:t>
                      </a:r>
                      <a:r>
                        <a:rPr kumimoji="1" lang="en-US" altLang="ja-JP" sz="1000" b="0" dirty="0" smtClean="0">
                          <a:solidFill>
                            <a:srgbClr val="08252E"/>
                          </a:solidFill>
                          <a:latin typeface="+mn-ea"/>
                          <a:ea typeface="+mn-ea"/>
                        </a:rPr>
                        <a:t>VoIP</a:t>
                      </a:r>
                      <a:endParaRPr kumimoji="1" lang="ja-JP" altLang="en-US" sz="1000" b="0" dirty="0">
                        <a:solidFill>
                          <a:srgbClr val="08252E"/>
                        </a:solidFill>
                        <a:latin typeface="+mn-ea"/>
                        <a:ea typeface="+mn-ea"/>
                      </a:endParaRPr>
                    </a:p>
                  </a:txBody>
                  <a:tcPr marL="91434" marR="91434" marT="45715" marB="45715"/>
                </a:tc>
                <a:tc>
                  <a:txBody>
                    <a:bodyPr/>
                    <a:lstStyle/>
                    <a:p>
                      <a:r>
                        <a:rPr kumimoji="1" lang="en-US" altLang="ja-JP" sz="1000" b="0" dirty="0" smtClean="0">
                          <a:solidFill>
                            <a:srgbClr val="08252E"/>
                          </a:solidFill>
                          <a:latin typeface="+mn-ea"/>
                          <a:ea typeface="+mn-ea"/>
                        </a:rPr>
                        <a:t>VoIP</a:t>
                      </a:r>
                      <a:r>
                        <a:rPr kumimoji="1" lang="ja-JP" altLang="en-US" sz="1000" b="0" dirty="0" smtClean="0">
                          <a:solidFill>
                            <a:srgbClr val="08252E"/>
                          </a:solidFill>
                          <a:latin typeface="+mn-ea"/>
                          <a:ea typeface="+mn-ea"/>
                        </a:rPr>
                        <a:t>の利用可</a:t>
                      </a:r>
                      <a:r>
                        <a:rPr kumimoji="1" lang="en-US" altLang="ja-JP" sz="1000" b="0" dirty="0" smtClean="0">
                          <a:solidFill>
                            <a:srgbClr val="08252E"/>
                          </a:solidFill>
                          <a:latin typeface="+mn-ea"/>
                          <a:ea typeface="+mn-ea"/>
                        </a:rPr>
                        <a:t>/</a:t>
                      </a:r>
                      <a:r>
                        <a:rPr kumimoji="1" lang="ja-JP" altLang="en-US" sz="1000" b="0" dirty="0" smtClean="0">
                          <a:solidFill>
                            <a:srgbClr val="08252E"/>
                          </a:solidFill>
                          <a:latin typeface="+mn-ea"/>
                          <a:ea typeface="+mn-ea"/>
                        </a:rPr>
                        <a:t>不可の設定</a:t>
                      </a:r>
                      <a:endParaRPr kumimoji="1" lang="ja-JP" altLang="en-US" sz="1000" b="0" dirty="0">
                        <a:solidFill>
                          <a:srgbClr val="08252E"/>
                        </a:solidFill>
                        <a:latin typeface="+mn-ea"/>
                        <a:ea typeface="+mn-ea"/>
                      </a:endParaRPr>
                    </a:p>
                  </a:txBody>
                  <a:tcPr marL="91434" marR="91434" marT="45715" marB="45715"/>
                </a:tc>
              </a:tr>
            </a:tbl>
          </a:graphicData>
        </a:graphic>
      </p:graphicFrame>
    </p:spTree>
    <p:extLst>
      <p:ext uri="{BB962C8B-B14F-4D97-AF65-F5344CB8AC3E}">
        <p14:creationId xmlns:p14="http://schemas.microsoft.com/office/powerpoint/2010/main" val="107652876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ユーザー管理の負荷を軽減</a:t>
            </a:r>
            <a:endParaRPr kumimoji="1" lang="ja-JP" altLang="en-US" dirty="0"/>
          </a:p>
        </p:txBody>
      </p:sp>
      <p:sp>
        <p:nvSpPr>
          <p:cNvPr id="6" name="テキスト プレースホルダー 1"/>
          <p:cNvSpPr>
            <a:spLocks noGrp="1"/>
          </p:cNvSpPr>
          <p:nvPr>
            <p:ph type="body" sz="quarter" idx="10"/>
          </p:nvPr>
        </p:nvSpPr>
        <p:spPr>
          <a:xfrm>
            <a:off x="352425" y="1165225"/>
            <a:ext cx="4857750" cy="2980424"/>
          </a:xfrm>
        </p:spPr>
        <p:txBody>
          <a:bodyPr/>
          <a:lstStyle/>
          <a:p>
            <a:pPr marL="57136" indent="0">
              <a:buNone/>
            </a:pPr>
            <a:r>
              <a:rPr lang="en-US" altLang="ja-JP" sz="1800" b="1" dirty="0" smtClean="0">
                <a:solidFill>
                  <a:schemeClr val="accent5"/>
                </a:solidFill>
              </a:rPr>
              <a:t>Q</a:t>
            </a:r>
            <a:r>
              <a:rPr lang="en-US" altLang="ja-JP" sz="1800" b="1" dirty="0">
                <a:solidFill>
                  <a:schemeClr val="accent5"/>
                </a:solidFill>
              </a:rPr>
              <a:t>.</a:t>
            </a:r>
            <a:r>
              <a:rPr lang="en-US" altLang="ja-JP" sz="1800" dirty="0"/>
              <a:t> </a:t>
            </a:r>
            <a:r>
              <a:rPr lang="ja-JP" altLang="en-US" sz="1800" dirty="0" smtClean="0"/>
              <a:t>毎年、新人向けのユーザーアカウント作成が面倒。</a:t>
            </a:r>
            <a:r>
              <a:rPr lang="en-US" altLang="ja-JP" sz="1800" dirty="0" smtClean="0"/>
              <a:t>Directory</a:t>
            </a:r>
            <a:r>
              <a:rPr lang="ja-JP" altLang="en-US" sz="1800" dirty="0" smtClean="0"/>
              <a:t>と連動できないの？</a:t>
            </a:r>
            <a:endParaRPr kumimoji="1" lang="en-US" altLang="ja-JP" sz="1800" dirty="0" smtClean="0"/>
          </a:p>
          <a:p>
            <a:pPr marL="57136" indent="0">
              <a:buNone/>
            </a:pPr>
            <a:endParaRPr lang="en-US" altLang="ja-JP" sz="700" dirty="0" smtClean="0"/>
          </a:p>
          <a:p>
            <a:pPr marL="57136" indent="0">
              <a:buNone/>
            </a:pPr>
            <a:r>
              <a:rPr lang="en-US" altLang="ja-JP" sz="1800" b="1" dirty="0" smtClean="0">
                <a:solidFill>
                  <a:schemeClr val="accent4"/>
                </a:solidFill>
              </a:rPr>
              <a:t>A.</a:t>
            </a:r>
            <a:r>
              <a:rPr lang="en-US" altLang="ja-JP" sz="1800" dirty="0" smtClean="0"/>
              <a:t> SSO</a:t>
            </a:r>
            <a:r>
              <a:rPr lang="ja-JP" altLang="en-US" sz="1800" dirty="0" smtClean="0"/>
              <a:t>を利用してユーザーアカウントの自動作成、更新が可能。</a:t>
            </a:r>
            <a:r>
              <a:rPr lang="en-US" altLang="ja-JP" sz="1800" dirty="0" smtClean="0"/>
              <a:t>WebEx</a:t>
            </a:r>
            <a:r>
              <a:rPr lang="ja-JP" altLang="en-US" sz="1800" dirty="0" smtClean="0"/>
              <a:t>に初回ログイン時にユーザーアカウント作成。</a:t>
            </a:r>
            <a:r>
              <a:rPr lang="en-US" altLang="ja-JP" sz="1800" dirty="0" smtClean="0"/>
              <a:t>Directory</a:t>
            </a:r>
            <a:r>
              <a:rPr lang="ja-JP" altLang="en-US" sz="1800" dirty="0" smtClean="0"/>
              <a:t>で情報に更新があった場合、次回ログイン時に情報を更新。</a:t>
            </a:r>
            <a:endParaRPr lang="en-US" altLang="ja-JP" sz="1800" dirty="0" smtClean="0"/>
          </a:p>
        </p:txBody>
      </p:sp>
      <p:sp>
        <p:nvSpPr>
          <p:cNvPr id="7" name="正方形/長方形 6"/>
          <p:cNvSpPr/>
          <p:nvPr/>
        </p:nvSpPr>
        <p:spPr>
          <a:xfrm>
            <a:off x="5629274" y="1109233"/>
            <a:ext cx="3262723" cy="3138917"/>
          </a:xfrm>
          <a:prstGeom prst="rect">
            <a:avLst/>
          </a:prstGeom>
          <a:solidFill>
            <a:srgbClr val="FFFFE5"/>
          </a:solidFill>
          <a:ln>
            <a:solidFill>
              <a:srgbClr val="FFC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8" name="Picture 39" descr="Device_cloud_white_3041_RGB.png"/>
          <p:cNvPicPr>
            <a:picLocks noChangeAspect="1"/>
          </p:cNvPicPr>
          <p:nvPr/>
        </p:nvPicPr>
        <p:blipFill>
          <a:blip r:embed="rId2" cstate="print"/>
          <a:stretch>
            <a:fillRect/>
          </a:stretch>
        </p:blipFill>
        <p:spPr>
          <a:xfrm>
            <a:off x="7698242" y="1712689"/>
            <a:ext cx="905724" cy="544850"/>
          </a:xfrm>
          <a:prstGeom prst="rect">
            <a:avLst/>
          </a:prstGeom>
        </p:spPr>
      </p:pic>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955" y="2257539"/>
            <a:ext cx="878011" cy="32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6033" y="1541281"/>
            <a:ext cx="612000" cy="61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テキスト ボックス 31"/>
          <p:cNvSpPr txBox="1"/>
          <p:nvPr/>
        </p:nvSpPr>
        <p:spPr>
          <a:xfrm>
            <a:off x="6640908" y="3579239"/>
            <a:ext cx="1140556" cy="261610"/>
          </a:xfrm>
          <a:prstGeom prst="rect">
            <a:avLst/>
          </a:prstGeom>
          <a:noFill/>
        </p:spPr>
        <p:txBody>
          <a:bodyPr wrap="square" rtlCol="0">
            <a:spAutoFit/>
          </a:bodyPr>
          <a:lstStyle/>
          <a:p>
            <a:pPr algn="ctr"/>
            <a:r>
              <a:rPr kumimoji="1" lang="en-US" altLang="ja-JP" sz="1100" b="1" dirty="0" smtClean="0">
                <a:solidFill>
                  <a:srgbClr val="333333"/>
                </a:solidFill>
              </a:rPr>
              <a:t>IdP(IAM)</a:t>
            </a:r>
            <a:endParaRPr kumimoji="1" lang="ja-JP" altLang="en-US" sz="1100" b="1" dirty="0">
              <a:solidFill>
                <a:srgbClr val="333333"/>
              </a:solidFill>
            </a:endParaRPr>
          </a:p>
        </p:txBody>
      </p:sp>
      <p:cxnSp>
        <p:nvCxnSpPr>
          <p:cNvPr id="33" name="直線矢印コネクタ 32"/>
          <p:cNvCxnSpPr/>
          <p:nvPr/>
        </p:nvCxnSpPr>
        <p:spPr>
          <a:xfrm flipV="1">
            <a:off x="5903287" y="3094231"/>
            <a:ext cx="540060" cy="227239"/>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7055415" y="2042436"/>
            <a:ext cx="897731" cy="655242"/>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7" name="グループ化 36"/>
          <p:cNvGrpSpPr/>
          <p:nvPr/>
        </p:nvGrpSpPr>
        <p:grpSpPr>
          <a:xfrm>
            <a:off x="6409960" y="2306379"/>
            <a:ext cx="1187753" cy="743072"/>
            <a:chOff x="575935" y="2708920"/>
            <a:chExt cx="1187753" cy="743072"/>
          </a:xfrm>
        </p:grpSpPr>
        <p:sp>
          <p:nvSpPr>
            <p:cNvPr id="38" name="正方形/長方形 37"/>
            <p:cNvSpPr/>
            <p:nvPr/>
          </p:nvSpPr>
          <p:spPr>
            <a:xfrm>
              <a:off x="611560" y="2713189"/>
              <a:ext cx="1152128" cy="715811"/>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9" name="テキスト ボックス 38"/>
            <p:cNvSpPr txBox="1"/>
            <p:nvPr/>
          </p:nvSpPr>
          <p:spPr>
            <a:xfrm>
              <a:off x="575935" y="2990327"/>
              <a:ext cx="429926" cy="461665"/>
            </a:xfrm>
            <a:prstGeom prst="rect">
              <a:avLst/>
            </a:prstGeom>
            <a:noFill/>
          </p:spPr>
          <p:txBody>
            <a:bodyPr wrap="none" rtlCol="0">
              <a:spAutoFit/>
            </a:bodyPr>
            <a:lstStyle/>
            <a:p>
              <a:r>
                <a:rPr kumimoji="1" lang="en-US" altLang="ja-JP" sz="1200" dirty="0" smtClean="0">
                  <a:solidFill>
                    <a:schemeClr val="bg1"/>
                  </a:solidFill>
                </a:rPr>
                <a:t>ID</a:t>
              </a:r>
            </a:p>
            <a:p>
              <a:r>
                <a:rPr kumimoji="1" lang="en-US" altLang="ja-JP" sz="1200" dirty="0">
                  <a:solidFill>
                    <a:schemeClr val="bg1"/>
                  </a:solidFill>
                </a:rPr>
                <a:t>PW</a:t>
              </a:r>
              <a:endParaRPr kumimoji="1" lang="ja-JP" altLang="en-US" sz="1200" dirty="0">
                <a:solidFill>
                  <a:schemeClr val="bg1"/>
                </a:solidFill>
              </a:endParaRPr>
            </a:p>
          </p:txBody>
        </p:sp>
        <p:sp>
          <p:nvSpPr>
            <p:cNvPr id="40" name="正方形/長方形 39"/>
            <p:cNvSpPr/>
            <p:nvPr/>
          </p:nvSpPr>
          <p:spPr>
            <a:xfrm>
              <a:off x="958360" y="3047212"/>
              <a:ext cx="684000" cy="144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1" name="正方形/長方形 40"/>
            <p:cNvSpPr/>
            <p:nvPr/>
          </p:nvSpPr>
          <p:spPr>
            <a:xfrm>
              <a:off x="960483" y="3223362"/>
              <a:ext cx="684000" cy="144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テキスト ボックス 41"/>
            <p:cNvSpPr txBox="1"/>
            <p:nvPr/>
          </p:nvSpPr>
          <p:spPr>
            <a:xfrm>
              <a:off x="613682" y="2708920"/>
              <a:ext cx="800219" cy="276999"/>
            </a:xfrm>
            <a:prstGeom prst="rect">
              <a:avLst/>
            </a:prstGeom>
            <a:noFill/>
          </p:spPr>
          <p:txBody>
            <a:bodyPr wrap="none" rtlCol="0">
              <a:spAutoFit/>
            </a:bodyPr>
            <a:lstStyle/>
            <a:p>
              <a:r>
                <a:rPr kumimoji="1" lang="ja-JP" altLang="en-US" sz="1200" dirty="0" smtClean="0">
                  <a:solidFill>
                    <a:schemeClr val="bg1"/>
                  </a:solidFill>
                </a:rPr>
                <a:t>ログイン</a:t>
              </a:r>
              <a:endParaRPr kumimoji="1" lang="ja-JP" altLang="en-US" sz="1200" dirty="0">
                <a:solidFill>
                  <a:schemeClr val="bg1"/>
                </a:solidFill>
              </a:endParaRPr>
            </a:p>
          </p:txBody>
        </p:sp>
      </p:grpSp>
      <p:grpSp>
        <p:nvGrpSpPr>
          <p:cNvPr id="44" name="グループ化 43"/>
          <p:cNvGrpSpPr/>
          <p:nvPr/>
        </p:nvGrpSpPr>
        <p:grpSpPr>
          <a:xfrm>
            <a:off x="7163427" y="2899955"/>
            <a:ext cx="540000" cy="684000"/>
            <a:chOff x="6948264" y="5289663"/>
            <a:chExt cx="463691" cy="587609"/>
          </a:xfrm>
        </p:grpSpPr>
        <p:pic>
          <p:nvPicPr>
            <p:cNvPr id="45" name="Picture 77" descr="Device_server_3107_RGB.png"/>
            <p:cNvPicPr>
              <a:picLocks noChangeAspect="1"/>
            </p:cNvPicPr>
            <p:nvPr/>
          </p:nvPicPr>
          <p:blipFill>
            <a:blip r:embed="rId5" cstate="print"/>
            <a:stretch>
              <a:fillRect/>
            </a:stretch>
          </p:blipFill>
          <p:spPr>
            <a:xfrm>
              <a:off x="6948264" y="5289663"/>
              <a:ext cx="372916" cy="540000"/>
            </a:xfrm>
            <a:prstGeom prst="rect">
              <a:avLst/>
            </a:prstGeom>
          </p:spPr>
        </p:pic>
        <p:pic>
          <p:nvPicPr>
            <p:cNvPr id="4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7155" y="5639147"/>
              <a:ext cx="304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8" name="Picture 2" descr="new_webex_logo_1024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960" y="1898578"/>
            <a:ext cx="288000" cy="287716"/>
          </a:xfrm>
          <a:prstGeom prst="rect">
            <a:avLst/>
          </a:prstGeom>
        </p:spPr>
      </p:pic>
      <p:sp>
        <p:nvSpPr>
          <p:cNvPr id="49" name="テキスト ボックス 48"/>
          <p:cNvSpPr txBox="1"/>
          <p:nvPr/>
        </p:nvSpPr>
        <p:spPr>
          <a:xfrm>
            <a:off x="5663410" y="1195490"/>
            <a:ext cx="3074254" cy="584775"/>
          </a:xfrm>
          <a:prstGeom prst="rect">
            <a:avLst/>
          </a:prstGeom>
          <a:noFill/>
        </p:spPr>
        <p:txBody>
          <a:bodyPr wrap="square" rtlCol="0">
            <a:spAutoFit/>
          </a:bodyPr>
          <a:lstStyle/>
          <a:p>
            <a:r>
              <a:rPr lang="en-US" altLang="ja-JP" sz="1600" b="1" dirty="0" smtClean="0">
                <a:solidFill>
                  <a:schemeClr val="tx1">
                    <a:lumMod val="50000"/>
                  </a:schemeClr>
                </a:solidFill>
              </a:rPr>
              <a:t>SSO</a:t>
            </a:r>
            <a:r>
              <a:rPr lang="ja-JP" altLang="en-US" sz="1600" b="1" dirty="0" smtClean="0">
                <a:solidFill>
                  <a:schemeClr val="tx1">
                    <a:lumMod val="50000"/>
                  </a:schemeClr>
                </a:solidFill>
              </a:rPr>
              <a:t>認証時にユーザーアカウントを作成、更新</a:t>
            </a:r>
            <a:endParaRPr kumimoji="1" lang="ja-JP" altLang="en-US" sz="1600" b="1" dirty="0">
              <a:solidFill>
                <a:schemeClr val="tx1">
                  <a:lumMod val="50000"/>
                </a:schemeClr>
              </a:solidFill>
            </a:endParaRPr>
          </a:p>
        </p:txBody>
      </p:sp>
      <p:pic>
        <p:nvPicPr>
          <p:cNvPr id="26" name="Picture 7" descr="BasicMeeting-womanR"/>
          <p:cNvPicPr>
            <a:picLocks noChangeAspect="1" noChangeArrowheads="1"/>
          </p:cNvPicPr>
          <p:nvPr/>
        </p:nvPicPr>
        <p:blipFill>
          <a:blip r:embed="rId8" cstate="print"/>
          <a:stretch>
            <a:fillRect/>
          </a:stretch>
        </p:blipFill>
        <p:spPr bwMode="auto">
          <a:xfrm flipH="1">
            <a:off x="5777307" y="3015730"/>
            <a:ext cx="648072" cy="783088"/>
          </a:xfrm>
          <a:prstGeom prst="rect">
            <a:avLst/>
          </a:prstGeom>
          <a:noFill/>
          <a:ln>
            <a:noFill/>
          </a:ln>
        </p:spPr>
      </p:pic>
      <p:sp>
        <p:nvSpPr>
          <p:cNvPr id="50" name="テキスト ボックス 49"/>
          <p:cNvSpPr txBox="1"/>
          <p:nvPr/>
        </p:nvSpPr>
        <p:spPr>
          <a:xfrm>
            <a:off x="5686089" y="3748144"/>
            <a:ext cx="1295547" cy="461665"/>
          </a:xfrm>
          <a:prstGeom prst="rect">
            <a:avLst/>
          </a:prstGeom>
          <a:noFill/>
        </p:spPr>
        <p:txBody>
          <a:bodyPr wrap="none" rtlCol="0">
            <a:spAutoFit/>
          </a:bodyPr>
          <a:lstStyle/>
          <a:p>
            <a:r>
              <a:rPr kumimoji="1" lang="en-US" altLang="ja-JP" sz="1200" dirty="0" smtClean="0"/>
              <a:t>ID: </a:t>
            </a:r>
            <a:r>
              <a:rPr kumimoji="1" lang="en-US" altLang="ja-JP" sz="1200" dirty="0" err="1" smtClean="0"/>
              <a:t>hyamada</a:t>
            </a:r>
            <a:endParaRPr kumimoji="1" lang="en-US" altLang="ja-JP" sz="1200" dirty="0" smtClean="0"/>
          </a:p>
          <a:p>
            <a:r>
              <a:rPr kumimoji="1" lang="en-US" altLang="ja-JP" sz="1200" dirty="0" smtClean="0"/>
              <a:t>Name: </a:t>
            </a:r>
            <a:r>
              <a:rPr kumimoji="1" lang="ja-JP" altLang="en-US" sz="1200" dirty="0" smtClean="0"/>
              <a:t>山田花子</a:t>
            </a:r>
            <a:endParaRPr kumimoji="1" lang="ja-JP" altLang="en-US" sz="1200" dirty="0"/>
          </a:p>
        </p:txBody>
      </p:sp>
      <p:sp>
        <p:nvSpPr>
          <p:cNvPr id="51" name="テキスト ボックス 50"/>
          <p:cNvSpPr txBox="1"/>
          <p:nvPr/>
        </p:nvSpPr>
        <p:spPr>
          <a:xfrm>
            <a:off x="7642136" y="2540543"/>
            <a:ext cx="1295547" cy="461665"/>
          </a:xfrm>
          <a:prstGeom prst="rect">
            <a:avLst/>
          </a:prstGeom>
          <a:noFill/>
        </p:spPr>
        <p:txBody>
          <a:bodyPr wrap="none" rtlCol="0">
            <a:spAutoFit/>
          </a:bodyPr>
          <a:lstStyle/>
          <a:p>
            <a:r>
              <a:rPr kumimoji="1" lang="en-US" altLang="ja-JP" sz="1200" dirty="0" smtClean="0"/>
              <a:t>ID: </a:t>
            </a:r>
            <a:r>
              <a:rPr kumimoji="1" lang="en-US" altLang="ja-JP" sz="1200" dirty="0" err="1" smtClean="0"/>
              <a:t>hyamada</a:t>
            </a:r>
            <a:endParaRPr kumimoji="1" lang="en-US" altLang="ja-JP" sz="1200" dirty="0" smtClean="0"/>
          </a:p>
          <a:p>
            <a:r>
              <a:rPr kumimoji="1" lang="en-US" altLang="ja-JP" sz="1200" dirty="0" smtClean="0"/>
              <a:t>Name: </a:t>
            </a:r>
            <a:r>
              <a:rPr kumimoji="1" lang="ja-JP" altLang="en-US" sz="1200" dirty="0" smtClean="0"/>
              <a:t>山田花子</a:t>
            </a:r>
            <a:endParaRPr kumimoji="1" lang="ja-JP" altLang="en-US" sz="1200" dirty="0"/>
          </a:p>
        </p:txBody>
      </p:sp>
      <p:sp>
        <p:nvSpPr>
          <p:cNvPr id="52" name="テキスト ボックス 51"/>
          <p:cNvSpPr txBox="1"/>
          <p:nvPr/>
        </p:nvSpPr>
        <p:spPr>
          <a:xfrm>
            <a:off x="437766" y="3626270"/>
            <a:ext cx="4830168" cy="307777"/>
          </a:xfrm>
          <a:prstGeom prst="rect">
            <a:avLst/>
          </a:prstGeom>
          <a:noFill/>
        </p:spPr>
        <p:txBody>
          <a:bodyPr wrap="none" rtlCol="0">
            <a:spAutoFit/>
          </a:bodyPr>
          <a:lstStyle/>
          <a:p>
            <a:r>
              <a:rPr kumimoji="1" lang="en-US" altLang="ja-JP" sz="1400" dirty="0" smtClean="0">
                <a:solidFill>
                  <a:srgbClr val="FF0000"/>
                </a:solidFill>
              </a:rPr>
              <a:t>※</a:t>
            </a:r>
            <a:r>
              <a:rPr kumimoji="1" lang="ja-JP" altLang="en-US" sz="1400" dirty="0" smtClean="0">
                <a:solidFill>
                  <a:srgbClr val="FF0000"/>
                </a:solidFill>
              </a:rPr>
              <a:t>ユーザーの無効化には非対応。認証がトリガーとなるため。</a:t>
            </a:r>
            <a:endParaRPr kumimoji="1" lang="en-US" altLang="ja-JP" sz="1400" dirty="0" smtClean="0">
              <a:solidFill>
                <a:srgbClr val="FF0000"/>
              </a:solidFill>
            </a:endParaRPr>
          </a:p>
        </p:txBody>
      </p:sp>
    </p:spTree>
    <p:extLst>
      <p:ext uri="{BB962C8B-B14F-4D97-AF65-F5344CB8AC3E}">
        <p14:creationId xmlns:p14="http://schemas.microsoft.com/office/powerpoint/2010/main" val="14929778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アプリ</a:t>
            </a:r>
            <a:r>
              <a:rPr kumimoji="1" lang="ja-JP" altLang="en-US" dirty="0" smtClean="0"/>
              <a:t>をインストールできない環境で会議参加</a:t>
            </a:r>
            <a:endParaRPr kumimoji="1" lang="ja-JP" altLang="en-US" dirty="0"/>
          </a:p>
        </p:txBody>
      </p:sp>
      <p:sp>
        <p:nvSpPr>
          <p:cNvPr id="5" name="テキスト プレースホルダー 1"/>
          <p:cNvSpPr>
            <a:spLocks noGrp="1"/>
          </p:cNvSpPr>
          <p:nvPr>
            <p:ph type="body" sz="quarter" idx="10"/>
          </p:nvPr>
        </p:nvSpPr>
        <p:spPr>
          <a:xfrm>
            <a:off x="437766" y="1254233"/>
            <a:ext cx="4857750" cy="3184525"/>
          </a:xfrm>
        </p:spPr>
        <p:txBody>
          <a:bodyPr/>
          <a:lstStyle/>
          <a:p>
            <a:pPr marL="57136" indent="0">
              <a:buNone/>
            </a:pPr>
            <a:r>
              <a:rPr lang="ja-JP" altLang="en-US" sz="1800" dirty="0"/>
              <a:t>アプリケーション</a:t>
            </a:r>
            <a:r>
              <a:rPr lang="ja-JP" altLang="en-US" sz="1800" dirty="0" smtClean="0"/>
              <a:t>をインストールできない環境（管理者権限を持たないユーザー）で</a:t>
            </a:r>
            <a:r>
              <a:rPr lang="en-US" altLang="ja-JP" sz="1800" dirty="0" smtClean="0"/>
              <a:t>Web</a:t>
            </a:r>
            <a:r>
              <a:rPr lang="ja-JP" altLang="en-US" sz="1800" dirty="0" smtClean="0"/>
              <a:t>会議に参加する方法について</a:t>
            </a:r>
            <a:endParaRPr kumimoji="1" lang="en-US" altLang="ja-JP" sz="1800" dirty="0" smtClean="0"/>
          </a:p>
          <a:p>
            <a:pPr marL="57136" indent="0">
              <a:buNone/>
            </a:pPr>
            <a:endParaRPr kumimoji="1" lang="en-US" altLang="ja-JP" sz="700" dirty="0" smtClean="0"/>
          </a:p>
          <a:p>
            <a:pPr marL="57136" indent="0">
              <a:buNone/>
            </a:pPr>
            <a:r>
              <a:rPr lang="en-US" altLang="ja-JP" sz="1800" b="1" dirty="0">
                <a:solidFill>
                  <a:schemeClr val="accent5"/>
                </a:solidFill>
              </a:rPr>
              <a:t>Q</a:t>
            </a:r>
            <a:r>
              <a:rPr lang="en-US" altLang="ja-JP" sz="1800" b="1" dirty="0" smtClean="0">
                <a:solidFill>
                  <a:schemeClr val="accent5"/>
                </a:solidFill>
              </a:rPr>
              <a:t>.</a:t>
            </a:r>
            <a:r>
              <a:rPr lang="en-US" altLang="ja-JP" sz="1800" dirty="0" smtClean="0">
                <a:solidFill>
                  <a:schemeClr val="tx2"/>
                </a:solidFill>
              </a:rPr>
              <a:t> </a:t>
            </a:r>
            <a:r>
              <a:rPr kumimoji="1" lang="ja-JP" altLang="en-US" sz="1800" dirty="0" smtClean="0"/>
              <a:t>アプリケーションをインストールできない</a:t>
            </a:r>
            <a:r>
              <a:rPr kumimoji="1" lang="en-US" altLang="ja-JP" sz="1800" dirty="0" smtClean="0"/>
              <a:t>PC</a:t>
            </a:r>
            <a:r>
              <a:rPr kumimoji="1" lang="ja-JP" altLang="en-US" sz="1800" dirty="0" smtClean="0"/>
              <a:t>から</a:t>
            </a:r>
            <a:r>
              <a:rPr kumimoji="1" lang="en-US" altLang="ja-JP" sz="1800" dirty="0" smtClean="0"/>
              <a:t>Web</a:t>
            </a:r>
            <a:r>
              <a:rPr lang="ja-JP" altLang="en-US" sz="1800" dirty="0" smtClean="0"/>
              <a:t>会議に参加できる？</a:t>
            </a:r>
            <a:endParaRPr kumimoji="1" lang="en-US" altLang="ja-JP" sz="1800" dirty="0" smtClean="0"/>
          </a:p>
          <a:p>
            <a:pPr marL="57136" indent="0">
              <a:buNone/>
            </a:pPr>
            <a:endParaRPr kumimoji="1" lang="en-US" altLang="ja-JP" sz="700" dirty="0" smtClean="0"/>
          </a:p>
          <a:p>
            <a:pPr marL="57136" indent="0">
              <a:buNone/>
            </a:pPr>
            <a:r>
              <a:rPr lang="en-US" altLang="ja-JP" sz="1800" b="1" dirty="0">
                <a:solidFill>
                  <a:schemeClr val="accent4"/>
                </a:solidFill>
              </a:rPr>
              <a:t>A</a:t>
            </a:r>
            <a:r>
              <a:rPr lang="en-US" altLang="ja-JP" sz="1800" b="1" dirty="0" smtClean="0">
                <a:solidFill>
                  <a:schemeClr val="accent4"/>
                </a:solidFill>
              </a:rPr>
              <a:t>.</a:t>
            </a:r>
            <a:r>
              <a:rPr lang="en-US" altLang="ja-JP" sz="1800" dirty="0" smtClean="0"/>
              <a:t> </a:t>
            </a:r>
            <a:r>
              <a:rPr lang="ja-JP" altLang="en-US" sz="1800" dirty="0" smtClean="0"/>
              <a:t>インストール不要の実行ファイル</a:t>
            </a:r>
            <a:r>
              <a:rPr lang="en-US" altLang="ja-JP" sz="1800" dirty="0" smtClean="0"/>
              <a:t>(</a:t>
            </a:r>
            <a:r>
              <a:rPr lang="en-US" altLang="ja-JP" sz="1800" dirty="0"/>
              <a:t>.exe</a:t>
            </a:r>
            <a:r>
              <a:rPr lang="en-US" altLang="ja-JP" sz="1800" dirty="0" smtClean="0"/>
              <a:t>)</a:t>
            </a:r>
            <a:r>
              <a:rPr lang="ja-JP" altLang="en-US" sz="1800" dirty="0" smtClean="0"/>
              <a:t>をダウンロード、実行する事で会議参加可能。この実行ファイルは会議毎に用意され、終了後には無効となり再利用不可。</a:t>
            </a:r>
            <a:endParaRPr lang="en-US" altLang="ja-JP" sz="1800" dirty="0" smtClean="0"/>
          </a:p>
        </p:txBody>
      </p:sp>
      <p:pic>
        <p:nvPicPr>
          <p:cNvPr id="6" name="Picture 2" descr="E:\TFS_images\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912" y="1671738"/>
            <a:ext cx="3173413" cy="199369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0613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FS_images\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1" y="990598"/>
            <a:ext cx="6074007" cy="381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809875" y="4400550"/>
            <a:ext cx="1000125" cy="17145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 name="タイトル 2"/>
          <p:cNvSpPr>
            <a:spLocks noGrp="1"/>
          </p:cNvSpPr>
          <p:nvPr>
            <p:ph type="title"/>
          </p:nvPr>
        </p:nvSpPr>
        <p:spPr>
          <a:xfrm>
            <a:off x="437766" y="122238"/>
            <a:ext cx="8345488" cy="731837"/>
          </a:xfrm>
        </p:spPr>
        <p:txBody>
          <a:bodyPr/>
          <a:lstStyle/>
          <a:p>
            <a:r>
              <a:rPr lang="ja-JP" altLang="en-US" dirty="0" smtClean="0"/>
              <a:t>インストールなしで</a:t>
            </a:r>
            <a:r>
              <a:rPr lang="en-US" altLang="ja-JP" dirty="0" smtClean="0"/>
              <a:t>WebEx</a:t>
            </a:r>
            <a:r>
              <a:rPr lang="ja-JP" altLang="en-US" dirty="0" smtClean="0"/>
              <a:t>会議に参加</a:t>
            </a:r>
            <a:endParaRPr kumimoji="1" lang="ja-JP" altLang="en-US" dirty="0"/>
          </a:p>
        </p:txBody>
      </p:sp>
    </p:spTree>
    <p:extLst>
      <p:ext uri="{BB962C8B-B14F-4D97-AF65-F5344CB8AC3E}">
        <p14:creationId xmlns:p14="http://schemas.microsoft.com/office/powerpoint/2010/main" val="3815462554"/>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TFS_images\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30638"/>
            <a:ext cx="6074008" cy="381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5068888" y="4638674"/>
            <a:ext cx="407987" cy="123825"/>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4" name="直線コネクタ 3"/>
          <p:cNvCxnSpPr/>
          <p:nvPr/>
        </p:nvCxnSpPr>
        <p:spPr>
          <a:xfrm>
            <a:off x="1790700" y="4572000"/>
            <a:ext cx="367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2309812" y="3700462"/>
            <a:ext cx="500063" cy="538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85825" y="3463766"/>
            <a:ext cx="2541080" cy="246221"/>
          </a:xfrm>
          <a:prstGeom prst="rect">
            <a:avLst/>
          </a:prstGeom>
          <a:solidFill>
            <a:schemeClr val="bg1"/>
          </a:solidFill>
        </p:spPr>
        <p:txBody>
          <a:bodyPr wrap="none" rtlCol="0">
            <a:spAutoFit/>
          </a:bodyPr>
          <a:lstStyle/>
          <a:p>
            <a:r>
              <a:rPr kumimoji="1" lang="ja-JP" altLang="en-US" sz="1000" dirty="0" smtClean="0">
                <a:solidFill>
                  <a:srgbClr val="FF0000"/>
                </a:solidFill>
              </a:rPr>
              <a:t>会議毎に異なる実行ファイルが用意される。</a:t>
            </a:r>
            <a:endParaRPr kumimoji="1" lang="ja-JP" altLang="en-US" sz="1000" dirty="0">
              <a:solidFill>
                <a:srgbClr val="FF0000"/>
              </a:solidFill>
            </a:endParaRPr>
          </a:p>
        </p:txBody>
      </p:sp>
      <p:sp>
        <p:nvSpPr>
          <p:cNvPr id="7" name="タイトル 2"/>
          <p:cNvSpPr>
            <a:spLocks noGrp="1"/>
          </p:cNvSpPr>
          <p:nvPr>
            <p:ph type="title"/>
          </p:nvPr>
        </p:nvSpPr>
        <p:spPr>
          <a:xfrm>
            <a:off x="437766" y="122238"/>
            <a:ext cx="8345488" cy="731837"/>
          </a:xfrm>
        </p:spPr>
        <p:txBody>
          <a:bodyPr/>
          <a:lstStyle/>
          <a:p>
            <a:r>
              <a:rPr lang="ja-JP" altLang="en-US" dirty="0" smtClean="0"/>
              <a:t>インストールなしで</a:t>
            </a:r>
            <a:r>
              <a:rPr lang="en-US" altLang="ja-JP" dirty="0" smtClean="0"/>
              <a:t>WebEx</a:t>
            </a:r>
            <a:r>
              <a:rPr lang="ja-JP" altLang="en-US" dirty="0" smtClean="0"/>
              <a:t>会議に参加　（続き</a:t>
            </a:r>
            <a:endParaRPr kumimoji="1" lang="ja-JP" altLang="en-US" dirty="0"/>
          </a:p>
        </p:txBody>
      </p:sp>
    </p:spTree>
    <p:extLst>
      <p:ext uri="{BB962C8B-B14F-4D97-AF65-F5344CB8AC3E}">
        <p14:creationId xmlns:p14="http://schemas.microsoft.com/office/powerpoint/2010/main" val="212100408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FS_images\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181" y="1014613"/>
            <a:ext cx="6599264" cy="370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a:xfrm>
            <a:off x="437766" y="122238"/>
            <a:ext cx="8345488" cy="731837"/>
          </a:xfrm>
        </p:spPr>
        <p:txBody>
          <a:bodyPr/>
          <a:lstStyle/>
          <a:p>
            <a:r>
              <a:rPr lang="ja-JP" altLang="en-US" dirty="0" smtClean="0"/>
              <a:t>インストールなしで</a:t>
            </a:r>
            <a:r>
              <a:rPr lang="en-US" altLang="ja-JP" dirty="0" smtClean="0"/>
              <a:t>WebEx</a:t>
            </a:r>
            <a:r>
              <a:rPr lang="ja-JP" altLang="en-US" dirty="0" smtClean="0"/>
              <a:t>会議に参加　（続き</a:t>
            </a:r>
            <a:endParaRPr kumimoji="1" lang="ja-JP" altLang="en-US" dirty="0"/>
          </a:p>
        </p:txBody>
      </p:sp>
    </p:spTree>
    <p:extLst>
      <p:ext uri="{BB962C8B-B14F-4D97-AF65-F5344CB8AC3E}">
        <p14:creationId xmlns:p14="http://schemas.microsoft.com/office/powerpoint/2010/main" val="406317526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安全性</a:t>
            </a:r>
            <a:r>
              <a:rPr lang="ja-JP" altLang="en-US" dirty="0"/>
              <a:t>について</a:t>
            </a:r>
            <a:endParaRPr kumimoji="1" lang="ja-JP" altLang="en-US" dirty="0"/>
          </a:p>
        </p:txBody>
      </p:sp>
    </p:spTree>
    <p:extLst>
      <p:ext uri="{BB962C8B-B14F-4D97-AF65-F5344CB8AC3E}">
        <p14:creationId xmlns:p14="http://schemas.microsoft.com/office/powerpoint/2010/main" val="281282671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kumimoji="1" lang="ja-JP" altLang="en-US" dirty="0" smtClean="0"/>
              <a:t>アプリケーション</a:t>
            </a:r>
            <a:r>
              <a:rPr kumimoji="1" lang="en-US" altLang="ja-JP" dirty="0" smtClean="0"/>
              <a:t>/</a:t>
            </a:r>
            <a:r>
              <a:rPr kumimoji="1" lang="ja-JP" altLang="en-US" dirty="0" smtClean="0"/>
              <a:t>デスクトップ共有 の安全性</a:t>
            </a:r>
            <a:endParaRPr kumimoji="1" lang="ja-JP" altLang="en-US" dirty="0"/>
          </a:p>
        </p:txBody>
      </p:sp>
      <p:grpSp>
        <p:nvGrpSpPr>
          <p:cNvPr id="4" name="Group 55"/>
          <p:cNvGrpSpPr>
            <a:grpSpLocks/>
          </p:cNvGrpSpPr>
          <p:nvPr/>
        </p:nvGrpSpPr>
        <p:grpSpPr bwMode="auto">
          <a:xfrm>
            <a:off x="3081338" y="1206500"/>
            <a:ext cx="2919412" cy="1440000"/>
            <a:chOff x="3227" y="3240"/>
            <a:chExt cx="1461" cy="882"/>
          </a:xfrm>
        </p:grpSpPr>
        <p:sp>
          <p:nvSpPr>
            <p:cNvPr id="5" name="AutoShape 56"/>
            <p:cNvSpPr>
              <a:spLocks noChangeAspect="1" noChangeArrowheads="1" noTextEdit="1"/>
            </p:cNvSpPr>
            <p:nvPr/>
          </p:nvSpPr>
          <p:spPr bwMode="auto">
            <a:xfrm>
              <a:off x="3227" y="3240"/>
              <a:ext cx="1461"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mn-ea"/>
              </a:endParaRPr>
            </a:p>
          </p:txBody>
        </p:sp>
        <p:sp>
          <p:nvSpPr>
            <p:cNvPr id="6" name="Oval 57"/>
            <p:cNvSpPr>
              <a:spLocks noChangeArrowheads="1"/>
            </p:cNvSpPr>
            <p:nvPr/>
          </p:nvSpPr>
          <p:spPr bwMode="auto">
            <a:xfrm>
              <a:off x="3728" y="3251"/>
              <a:ext cx="630" cy="357"/>
            </a:xfrm>
            <a:prstGeom prst="ellipse">
              <a:avLst/>
            </a:prstGeom>
            <a:solidFill>
              <a:srgbClr val="D2E8E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7" name="Oval 58"/>
            <p:cNvSpPr>
              <a:spLocks noChangeArrowheads="1"/>
            </p:cNvSpPr>
            <p:nvPr/>
          </p:nvSpPr>
          <p:spPr bwMode="auto">
            <a:xfrm>
              <a:off x="3381" y="3344"/>
              <a:ext cx="483" cy="356"/>
            </a:xfrm>
            <a:prstGeom prst="ellipse">
              <a:avLst/>
            </a:prstGeom>
            <a:solidFill>
              <a:srgbClr val="D2E8E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8" name="Oval 59"/>
            <p:cNvSpPr>
              <a:spLocks noChangeArrowheads="1"/>
            </p:cNvSpPr>
            <p:nvPr/>
          </p:nvSpPr>
          <p:spPr bwMode="auto">
            <a:xfrm>
              <a:off x="3233" y="3559"/>
              <a:ext cx="329" cy="291"/>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 name="Oval 60"/>
            <p:cNvSpPr>
              <a:spLocks noChangeArrowheads="1"/>
            </p:cNvSpPr>
            <p:nvPr/>
          </p:nvSpPr>
          <p:spPr bwMode="auto">
            <a:xfrm>
              <a:off x="3332" y="3685"/>
              <a:ext cx="488" cy="316"/>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10" name="Oval 61"/>
            <p:cNvSpPr>
              <a:spLocks noChangeArrowheads="1"/>
            </p:cNvSpPr>
            <p:nvPr/>
          </p:nvSpPr>
          <p:spPr bwMode="auto">
            <a:xfrm>
              <a:off x="3678" y="3738"/>
              <a:ext cx="731" cy="37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11" name="Oval 62"/>
            <p:cNvSpPr>
              <a:spLocks noChangeArrowheads="1"/>
            </p:cNvSpPr>
            <p:nvPr/>
          </p:nvSpPr>
          <p:spPr bwMode="auto">
            <a:xfrm>
              <a:off x="4142" y="3355"/>
              <a:ext cx="468" cy="28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12" name="Oval 63"/>
            <p:cNvSpPr>
              <a:spLocks noChangeArrowheads="1"/>
            </p:cNvSpPr>
            <p:nvPr/>
          </p:nvSpPr>
          <p:spPr bwMode="auto">
            <a:xfrm>
              <a:off x="4214" y="3534"/>
              <a:ext cx="462" cy="28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13" name="Oval 64"/>
            <p:cNvSpPr>
              <a:spLocks noChangeArrowheads="1"/>
            </p:cNvSpPr>
            <p:nvPr/>
          </p:nvSpPr>
          <p:spPr bwMode="auto">
            <a:xfrm>
              <a:off x="4081" y="3703"/>
              <a:ext cx="571" cy="369"/>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14" name="Oval 65"/>
            <p:cNvSpPr>
              <a:spLocks noChangeArrowheads="1"/>
            </p:cNvSpPr>
            <p:nvPr/>
          </p:nvSpPr>
          <p:spPr bwMode="auto">
            <a:xfrm>
              <a:off x="3464" y="3454"/>
              <a:ext cx="937" cy="461"/>
            </a:xfrm>
            <a:prstGeom prst="ellipse">
              <a:avLst/>
            </a:prstGeom>
            <a:solidFill>
              <a:srgbClr val="D2E8E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grpSp>
          <p:nvGrpSpPr>
            <p:cNvPr id="15" name="Group 66"/>
            <p:cNvGrpSpPr>
              <a:grpSpLocks/>
            </p:cNvGrpSpPr>
            <p:nvPr/>
          </p:nvGrpSpPr>
          <p:grpSpPr bwMode="auto">
            <a:xfrm>
              <a:off x="3232" y="3250"/>
              <a:ext cx="1449" cy="870"/>
              <a:chOff x="3060" y="3378"/>
              <a:chExt cx="1212" cy="726"/>
            </a:xfrm>
          </p:grpSpPr>
          <p:sp>
            <p:nvSpPr>
              <p:cNvPr id="16" name="Freeform 67"/>
              <p:cNvSpPr>
                <a:spLocks/>
              </p:cNvSpPr>
              <p:nvPr/>
            </p:nvSpPr>
            <p:spPr bwMode="auto">
              <a:xfrm>
                <a:off x="3486" y="3378"/>
                <a:ext cx="500" cy="153"/>
              </a:xfrm>
              <a:custGeom>
                <a:avLst/>
                <a:gdLst>
                  <a:gd name="T0" fmla="*/ 2147483647 w 171"/>
                  <a:gd name="T1" fmla="*/ 2147483647 h 53"/>
                  <a:gd name="T2" fmla="*/ 2147483647 w 171"/>
                  <a:gd name="T3" fmla="*/ 1747168723 h 53"/>
                  <a:gd name="T4" fmla="*/ 0 w 171"/>
                  <a:gd name="T5" fmla="*/ 2147483647 h 53"/>
                  <a:gd name="T6" fmla="*/ 2147483647 w 171"/>
                  <a:gd name="T7" fmla="*/ 2147483647 h 53"/>
                  <a:gd name="T8" fmla="*/ 2147483647 w 171"/>
                  <a:gd name="T9" fmla="*/ 2147483647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7" name="Arc 68"/>
              <p:cNvSpPr>
                <a:spLocks/>
              </p:cNvSpPr>
              <p:nvPr/>
            </p:nvSpPr>
            <p:spPr bwMode="auto">
              <a:xfrm>
                <a:off x="3492" y="3384"/>
                <a:ext cx="492" cy="147"/>
              </a:xfrm>
              <a:custGeom>
                <a:avLst/>
                <a:gdLst>
                  <a:gd name="T0" fmla="*/ 0 w 40475"/>
                  <a:gd name="T1" fmla="*/ 0 h 21600"/>
                  <a:gd name="T2" fmla="*/ 0 w 40475"/>
                  <a:gd name="T3" fmla="*/ 0 h 21600"/>
                  <a:gd name="T4" fmla="*/ 0 w 40475"/>
                  <a:gd name="T5" fmla="*/ 0 h 21600"/>
                  <a:gd name="T6" fmla="*/ 0 60000 65536"/>
                  <a:gd name="T7" fmla="*/ 0 60000 65536"/>
                  <a:gd name="T8" fmla="*/ 0 60000 65536"/>
                  <a:gd name="T9" fmla="*/ 0 w 40475"/>
                  <a:gd name="T10" fmla="*/ 0 h 21600"/>
                  <a:gd name="T11" fmla="*/ 40475 w 40475"/>
                  <a:gd name="T12" fmla="*/ 21600 h 21600"/>
                </a:gdLst>
                <a:ahLst/>
                <a:cxnLst>
                  <a:cxn ang="T6">
                    <a:pos x="T0" y="T1"/>
                  </a:cxn>
                  <a:cxn ang="T7">
                    <a:pos x="T2" y="T3"/>
                  </a:cxn>
                  <a:cxn ang="T8">
                    <a:pos x="T4" y="T5"/>
                  </a:cxn>
                </a:cxnLst>
                <a:rect l="T9" t="T10" r="T11" b="T12"/>
                <a:pathLst>
                  <a:path w="40475" h="21600" fill="none" extrusionOk="0">
                    <a:moveTo>
                      <a:pt x="0" y="14690"/>
                    </a:moveTo>
                    <a:cubicBezTo>
                      <a:pt x="2964" y="5910"/>
                      <a:pt x="11198" y="-1"/>
                      <a:pt x="20465" y="0"/>
                    </a:cubicBezTo>
                    <a:cubicBezTo>
                      <a:pt x="29253" y="0"/>
                      <a:pt x="37166" y="5325"/>
                      <a:pt x="40475" y="13466"/>
                    </a:cubicBezTo>
                  </a:path>
                  <a:path w="40475" h="21600" stroke="0" extrusionOk="0">
                    <a:moveTo>
                      <a:pt x="0" y="14690"/>
                    </a:moveTo>
                    <a:cubicBezTo>
                      <a:pt x="2964" y="5910"/>
                      <a:pt x="11198" y="-1"/>
                      <a:pt x="20465" y="0"/>
                    </a:cubicBezTo>
                    <a:cubicBezTo>
                      <a:pt x="29253" y="0"/>
                      <a:pt x="37166" y="5325"/>
                      <a:pt x="40475" y="13466"/>
                    </a:cubicBezTo>
                    <a:lnTo>
                      <a:pt x="20465" y="21600"/>
                    </a:lnTo>
                    <a:lnTo>
                      <a:pt x="0" y="146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8" name="Freeform 69"/>
              <p:cNvSpPr>
                <a:spLocks/>
              </p:cNvSpPr>
              <p:nvPr/>
            </p:nvSpPr>
            <p:spPr bwMode="auto">
              <a:xfrm>
                <a:off x="3183" y="3459"/>
                <a:ext cx="312" cy="182"/>
              </a:xfrm>
              <a:custGeom>
                <a:avLst/>
                <a:gdLst>
                  <a:gd name="T0" fmla="*/ 2147483647 w 107"/>
                  <a:gd name="T1" fmla="*/ 2147483647 h 63"/>
                  <a:gd name="T2" fmla="*/ 2147483647 w 107"/>
                  <a:gd name="T3" fmla="*/ 0 h 63"/>
                  <a:gd name="T4" fmla="*/ 2078582294 w 107"/>
                  <a:gd name="T5" fmla="*/ 2147483647 h 63"/>
                  <a:gd name="T6" fmla="*/ 2147483647 w 107"/>
                  <a:gd name="T7" fmla="*/ 2147483647 h 63"/>
                  <a:gd name="T8" fmla="*/ 2147483647 w 107"/>
                  <a:gd name="T9" fmla="*/ 2147483647 h 63"/>
                  <a:gd name="T10" fmla="*/ 2147483647 w 107"/>
                  <a:gd name="T11" fmla="*/ 214748364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9" name="Arc 70"/>
              <p:cNvSpPr>
                <a:spLocks/>
              </p:cNvSpPr>
              <p:nvPr/>
            </p:nvSpPr>
            <p:spPr bwMode="auto">
              <a:xfrm>
                <a:off x="3189" y="3462"/>
                <a:ext cx="305" cy="179"/>
              </a:xfrm>
              <a:custGeom>
                <a:avLst/>
                <a:gdLst>
                  <a:gd name="T0" fmla="*/ 0 w 32928"/>
                  <a:gd name="T1" fmla="*/ 0 h 26233"/>
                  <a:gd name="T2" fmla="*/ 0 w 32928"/>
                  <a:gd name="T3" fmla="*/ 0 h 26233"/>
                  <a:gd name="T4" fmla="*/ 0 w 32928"/>
                  <a:gd name="T5" fmla="*/ 0 h 26233"/>
                  <a:gd name="T6" fmla="*/ 0 60000 65536"/>
                  <a:gd name="T7" fmla="*/ 0 60000 65536"/>
                  <a:gd name="T8" fmla="*/ 0 60000 65536"/>
                  <a:gd name="T9" fmla="*/ 0 w 32928"/>
                  <a:gd name="T10" fmla="*/ 0 h 26233"/>
                  <a:gd name="T11" fmla="*/ 32928 w 32928"/>
                  <a:gd name="T12" fmla="*/ 26233 h 26233"/>
                </a:gdLst>
                <a:ahLst/>
                <a:cxnLst>
                  <a:cxn ang="T6">
                    <a:pos x="T0" y="T1"/>
                  </a:cxn>
                  <a:cxn ang="T7">
                    <a:pos x="T2" y="T3"/>
                  </a:cxn>
                  <a:cxn ang="T8">
                    <a:pos x="T4" y="T5"/>
                  </a:cxn>
                </a:cxnLst>
                <a:rect l="T9" t="T10" r="T11" b="T12"/>
                <a:pathLst>
                  <a:path w="32928" h="26233" fill="none" extrusionOk="0">
                    <a:moveTo>
                      <a:pt x="502" y="26233"/>
                    </a:moveTo>
                    <a:cubicBezTo>
                      <a:pt x="168" y="24711"/>
                      <a:pt x="0" y="23157"/>
                      <a:pt x="0" y="21600"/>
                    </a:cubicBezTo>
                    <a:cubicBezTo>
                      <a:pt x="0" y="9670"/>
                      <a:pt x="9670" y="0"/>
                      <a:pt x="21600" y="0"/>
                    </a:cubicBezTo>
                    <a:cubicBezTo>
                      <a:pt x="25600" y="-1"/>
                      <a:pt x="29522" y="1110"/>
                      <a:pt x="32928" y="3208"/>
                    </a:cubicBezTo>
                  </a:path>
                  <a:path w="32928" h="26233" stroke="0" extrusionOk="0">
                    <a:moveTo>
                      <a:pt x="502" y="26233"/>
                    </a:moveTo>
                    <a:cubicBezTo>
                      <a:pt x="168" y="24711"/>
                      <a:pt x="0" y="23157"/>
                      <a:pt x="0" y="21600"/>
                    </a:cubicBezTo>
                    <a:cubicBezTo>
                      <a:pt x="0" y="9670"/>
                      <a:pt x="9670" y="0"/>
                      <a:pt x="21600" y="0"/>
                    </a:cubicBezTo>
                    <a:cubicBezTo>
                      <a:pt x="25600" y="-1"/>
                      <a:pt x="29522" y="1110"/>
                      <a:pt x="32928" y="3208"/>
                    </a:cubicBezTo>
                    <a:lnTo>
                      <a:pt x="21600" y="21600"/>
                    </a:lnTo>
                    <a:lnTo>
                      <a:pt x="502" y="262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0" name="Freeform 71"/>
              <p:cNvSpPr>
                <a:spLocks/>
              </p:cNvSpPr>
              <p:nvPr/>
            </p:nvSpPr>
            <p:spPr bwMode="auto">
              <a:xfrm>
                <a:off x="3142" y="3869"/>
                <a:ext cx="312" cy="145"/>
              </a:xfrm>
              <a:custGeom>
                <a:avLst/>
                <a:gdLst>
                  <a:gd name="T0" fmla="*/ 0 w 107"/>
                  <a:gd name="T1" fmla="*/ 0 h 50"/>
                  <a:gd name="T2" fmla="*/ 0 w 107"/>
                  <a:gd name="T3" fmla="*/ 2147483647 h 50"/>
                  <a:gd name="T4" fmla="*/ 2147483647 w 107"/>
                  <a:gd name="T5" fmla="*/ 2147483647 h 50"/>
                  <a:gd name="T6" fmla="*/ 2147483647 w 107"/>
                  <a:gd name="T7" fmla="*/ 2147483647 h 50"/>
                  <a:gd name="T8" fmla="*/ 2147483647 w 107"/>
                  <a:gd name="T9" fmla="*/ 2147483647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1" name="Arc 72"/>
              <p:cNvSpPr>
                <a:spLocks/>
              </p:cNvSpPr>
              <p:nvPr/>
            </p:nvSpPr>
            <p:spPr bwMode="auto">
              <a:xfrm>
                <a:off x="3145" y="3872"/>
                <a:ext cx="307" cy="139"/>
              </a:xfrm>
              <a:custGeom>
                <a:avLst/>
                <a:gdLst>
                  <a:gd name="T0" fmla="*/ 0 w 32086"/>
                  <a:gd name="T1" fmla="*/ 0 h 22646"/>
                  <a:gd name="T2" fmla="*/ 0 w 32086"/>
                  <a:gd name="T3" fmla="*/ 0 h 22646"/>
                  <a:gd name="T4" fmla="*/ 0 w 32086"/>
                  <a:gd name="T5" fmla="*/ 0 h 22646"/>
                  <a:gd name="T6" fmla="*/ 0 60000 65536"/>
                  <a:gd name="T7" fmla="*/ 0 60000 65536"/>
                  <a:gd name="T8" fmla="*/ 0 60000 65536"/>
                  <a:gd name="T9" fmla="*/ 0 w 32086"/>
                  <a:gd name="T10" fmla="*/ 0 h 22646"/>
                  <a:gd name="T11" fmla="*/ 32086 w 32086"/>
                  <a:gd name="T12" fmla="*/ 22646 h 22646"/>
                </a:gdLst>
                <a:ahLst/>
                <a:cxnLst>
                  <a:cxn ang="T6">
                    <a:pos x="T0" y="T1"/>
                  </a:cxn>
                  <a:cxn ang="T7">
                    <a:pos x="T2" y="T3"/>
                  </a:cxn>
                  <a:cxn ang="T8">
                    <a:pos x="T4" y="T5"/>
                  </a:cxn>
                </a:cxnLst>
                <a:rect l="T9" t="T10" r="T11" b="T12"/>
                <a:pathLst>
                  <a:path w="32086" h="22646" fill="none" extrusionOk="0">
                    <a:moveTo>
                      <a:pt x="32085" y="19929"/>
                    </a:moveTo>
                    <a:cubicBezTo>
                      <a:pt x="28878" y="21711"/>
                      <a:pt x="25269" y="22645"/>
                      <a:pt x="21600" y="22646"/>
                    </a:cubicBezTo>
                    <a:cubicBezTo>
                      <a:pt x="9670" y="22646"/>
                      <a:pt x="0" y="12975"/>
                      <a:pt x="0" y="1046"/>
                    </a:cubicBezTo>
                    <a:cubicBezTo>
                      <a:pt x="-1" y="697"/>
                      <a:pt x="8" y="348"/>
                      <a:pt x="25" y="0"/>
                    </a:cubicBezTo>
                  </a:path>
                  <a:path w="32086" h="22646" stroke="0" extrusionOk="0">
                    <a:moveTo>
                      <a:pt x="32085" y="19929"/>
                    </a:moveTo>
                    <a:cubicBezTo>
                      <a:pt x="28878" y="21711"/>
                      <a:pt x="25269" y="22645"/>
                      <a:pt x="21600" y="22646"/>
                    </a:cubicBezTo>
                    <a:cubicBezTo>
                      <a:pt x="9670" y="22646"/>
                      <a:pt x="0" y="12975"/>
                      <a:pt x="0" y="1046"/>
                    </a:cubicBezTo>
                    <a:cubicBezTo>
                      <a:pt x="-1" y="697"/>
                      <a:pt x="8" y="348"/>
                      <a:pt x="25" y="0"/>
                    </a:cubicBezTo>
                    <a:lnTo>
                      <a:pt x="21600" y="1046"/>
                    </a:lnTo>
                    <a:lnTo>
                      <a:pt x="32085" y="1992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2" name="Freeform 73"/>
              <p:cNvSpPr>
                <a:spLocks/>
              </p:cNvSpPr>
              <p:nvPr/>
            </p:nvSpPr>
            <p:spPr bwMode="auto">
              <a:xfrm>
                <a:off x="3980" y="3465"/>
                <a:ext cx="237" cy="176"/>
              </a:xfrm>
              <a:custGeom>
                <a:avLst/>
                <a:gdLst>
                  <a:gd name="T0" fmla="*/ 2147483647 w 81"/>
                  <a:gd name="T1" fmla="*/ 2147483647 h 61"/>
                  <a:gd name="T2" fmla="*/ 2147483647 w 81"/>
                  <a:gd name="T3" fmla="*/ 2147483647 h 61"/>
                  <a:gd name="T4" fmla="*/ 2147483647 w 81"/>
                  <a:gd name="T5" fmla="*/ 1726637270 h 61"/>
                  <a:gd name="T6" fmla="*/ 0 w 81"/>
                  <a:gd name="T7" fmla="*/ 1726637270 h 61"/>
                  <a:gd name="T8" fmla="*/ 2147483647 w 81"/>
                  <a:gd name="T9" fmla="*/ 2147483647 h 61"/>
                  <a:gd name="T10" fmla="*/ 2147483647 w 81"/>
                  <a:gd name="T11" fmla="*/ 2147483647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3" name="Arc 74"/>
              <p:cNvSpPr>
                <a:spLocks/>
              </p:cNvSpPr>
              <p:nvPr/>
            </p:nvSpPr>
            <p:spPr bwMode="auto">
              <a:xfrm>
                <a:off x="3983" y="3470"/>
                <a:ext cx="231" cy="172"/>
              </a:xfrm>
              <a:custGeom>
                <a:avLst/>
                <a:gdLst>
                  <a:gd name="T0" fmla="*/ 0 w 25885"/>
                  <a:gd name="T1" fmla="*/ 0 h 32405"/>
                  <a:gd name="T2" fmla="*/ 0 w 25885"/>
                  <a:gd name="T3" fmla="*/ 0 h 32405"/>
                  <a:gd name="T4" fmla="*/ 0 w 25885"/>
                  <a:gd name="T5" fmla="*/ 0 h 32405"/>
                  <a:gd name="T6" fmla="*/ 0 60000 65536"/>
                  <a:gd name="T7" fmla="*/ 0 60000 65536"/>
                  <a:gd name="T8" fmla="*/ 0 60000 65536"/>
                  <a:gd name="T9" fmla="*/ 0 w 25885"/>
                  <a:gd name="T10" fmla="*/ 0 h 32405"/>
                  <a:gd name="T11" fmla="*/ 25885 w 25885"/>
                  <a:gd name="T12" fmla="*/ 32405 h 32405"/>
                </a:gdLst>
                <a:ahLst/>
                <a:cxnLst>
                  <a:cxn ang="T6">
                    <a:pos x="T0" y="T1"/>
                  </a:cxn>
                  <a:cxn ang="T7">
                    <a:pos x="T2" y="T3"/>
                  </a:cxn>
                  <a:cxn ang="T8">
                    <a:pos x="T4" y="T5"/>
                  </a:cxn>
                </a:cxnLst>
                <a:rect l="T9" t="T10" r="T11" b="T12"/>
                <a:pathLst>
                  <a:path w="25885" h="32405" fill="none" extrusionOk="0">
                    <a:moveTo>
                      <a:pt x="0" y="429"/>
                    </a:moveTo>
                    <a:cubicBezTo>
                      <a:pt x="1410" y="143"/>
                      <a:pt x="2845" y="-1"/>
                      <a:pt x="4285" y="0"/>
                    </a:cubicBezTo>
                    <a:cubicBezTo>
                      <a:pt x="16214" y="0"/>
                      <a:pt x="25885" y="9670"/>
                      <a:pt x="25885" y="21600"/>
                    </a:cubicBezTo>
                    <a:cubicBezTo>
                      <a:pt x="25885" y="25393"/>
                      <a:pt x="24885" y="29120"/>
                      <a:pt x="22988" y="32405"/>
                    </a:cubicBezTo>
                  </a:path>
                  <a:path w="25885" h="32405" stroke="0" extrusionOk="0">
                    <a:moveTo>
                      <a:pt x="0" y="429"/>
                    </a:moveTo>
                    <a:cubicBezTo>
                      <a:pt x="1410" y="143"/>
                      <a:pt x="2845" y="-1"/>
                      <a:pt x="4285" y="0"/>
                    </a:cubicBezTo>
                    <a:cubicBezTo>
                      <a:pt x="16214" y="0"/>
                      <a:pt x="25885" y="9670"/>
                      <a:pt x="25885" y="21600"/>
                    </a:cubicBezTo>
                    <a:cubicBezTo>
                      <a:pt x="25885" y="25393"/>
                      <a:pt x="24885" y="29120"/>
                      <a:pt x="22988" y="32405"/>
                    </a:cubicBezTo>
                    <a:lnTo>
                      <a:pt x="4285" y="21600"/>
                    </a:lnTo>
                    <a:lnTo>
                      <a:pt x="0" y="42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4" name="Freeform 75"/>
              <p:cNvSpPr>
                <a:spLocks/>
              </p:cNvSpPr>
              <p:nvPr/>
            </p:nvSpPr>
            <p:spPr bwMode="auto">
              <a:xfrm>
                <a:off x="4047" y="3638"/>
                <a:ext cx="225" cy="173"/>
              </a:xfrm>
              <a:custGeom>
                <a:avLst/>
                <a:gdLst>
                  <a:gd name="T0" fmla="*/ 2147483647 w 77"/>
                  <a:gd name="T1" fmla="*/ 2147483647 h 60"/>
                  <a:gd name="T2" fmla="*/ 2147483647 w 77"/>
                  <a:gd name="T3" fmla="*/ 2147483647 h 60"/>
                  <a:gd name="T4" fmla="*/ 2147483647 w 77"/>
                  <a:gd name="T5" fmla="*/ 0 h 60"/>
                  <a:gd name="T6" fmla="*/ 0 w 77"/>
                  <a:gd name="T7" fmla="*/ 2147483647 h 60"/>
                  <a:gd name="T8" fmla="*/ 2147483647 w 77"/>
                  <a:gd name="T9" fmla="*/ 2147483647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5" name="Arc 76"/>
              <p:cNvSpPr>
                <a:spLocks/>
              </p:cNvSpPr>
              <p:nvPr/>
            </p:nvSpPr>
            <p:spPr bwMode="auto">
              <a:xfrm>
                <a:off x="4047" y="3642"/>
                <a:ext cx="222" cy="170"/>
              </a:xfrm>
              <a:custGeom>
                <a:avLst/>
                <a:gdLst>
                  <a:gd name="T0" fmla="*/ 0 w 21600"/>
                  <a:gd name="T1" fmla="*/ 0 h 29686"/>
                  <a:gd name="T2" fmla="*/ 0 w 21600"/>
                  <a:gd name="T3" fmla="*/ 0 h 29686"/>
                  <a:gd name="T4" fmla="*/ 0 w 21600"/>
                  <a:gd name="T5" fmla="*/ 0 h 29686"/>
                  <a:gd name="T6" fmla="*/ 0 60000 65536"/>
                  <a:gd name="T7" fmla="*/ 0 60000 65536"/>
                  <a:gd name="T8" fmla="*/ 0 60000 65536"/>
                  <a:gd name="T9" fmla="*/ 0 w 21600"/>
                  <a:gd name="T10" fmla="*/ 0 h 29686"/>
                  <a:gd name="T11" fmla="*/ 21600 w 21600"/>
                  <a:gd name="T12" fmla="*/ 29686 h 29686"/>
                </a:gdLst>
                <a:ahLst/>
                <a:cxnLst>
                  <a:cxn ang="T6">
                    <a:pos x="T0" y="T1"/>
                  </a:cxn>
                  <a:cxn ang="T7">
                    <a:pos x="T2" y="T3"/>
                  </a:cxn>
                  <a:cxn ang="T8">
                    <a:pos x="T4" y="T5"/>
                  </a:cxn>
                </a:cxnLst>
                <a:rect l="T9" t="T10" r="T11" b="T12"/>
                <a:pathLst>
                  <a:path w="21600" h="29686" fill="none" extrusionOk="0">
                    <a:moveTo>
                      <a:pt x="13453" y="-1"/>
                    </a:moveTo>
                    <a:cubicBezTo>
                      <a:pt x="18600" y="4098"/>
                      <a:pt x="21600" y="10319"/>
                      <a:pt x="21600" y="16899"/>
                    </a:cubicBezTo>
                    <a:cubicBezTo>
                      <a:pt x="21600" y="21498"/>
                      <a:pt x="20131" y="25978"/>
                      <a:pt x="17408" y="29685"/>
                    </a:cubicBezTo>
                  </a:path>
                  <a:path w="21600" h="29686" stroke="0" extrusionOk="0">
                    <a:moveTo>
                      <a:pt x="13453" y="-1"/>
                    </a:moveTo>
                    <a:cubicBezTo>
                      <a:pt x="18600" y="4098"/>
                      <a:pt x="21600" y="10319"/>
                      <a:pt x="21600" y="16899"/>
                    </a:cubicBezTo>
                    <a:cubicBezTo>
                      <a:pt x="21600" y="21498"/>
                      <a:pt x="20131" y="25978"/>
                      <a:pt x="17408" y="29685"/>
                    </a:cubicBezTo>
                    <a:lnTo>
                      <a:pt x="0" y="16899"/>
                    </a:lnTo>
                    <a:lnTo>
                      <a:pt x="13453"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6" name="Freeform 77"/>
              <p:cNvSpPr>
                <a:spLocks/>
              </p:cNvSpPr>
              <p:nvPr/>
            </p:nvSpPr>
            <p:spPr bwMode="auto">
              <a:xfrm>
                <a:off x="3971" y="3809"/>
                <a:ext cx="266" cy="251"/>
              </a:xfrm>
              <a:custGeom>
                <a:avLst/>
                <a:gdLst>
                  <a:gd name="T0" fmla="*/ 0 w 91"/>
                  <a:gd name="T1" fmla="*/ 2147483647 h 87"/>
                  <a:gd name="T2" fmla="*/ 2147483647 w 91"/>
                  <a:gd name="T3" fmla="*/ 2147483647 h 87"/>
                  <a:gd name="T4" fmla="*/ 2147483647 w 91"/>
                  <a:gd name="T5" fmla="*/ 2147483647 h 87"/>
                  <a:gd name="T6" fmla="*/ 2147483647 w 91"/>
                  <a:gd name="T7" fmla="*/ 0 h 87"/>
                  <a:gd name="T8" fmla="*/ 2147483647 w 91"/>
                  <a:gd name="T9" fmla="*/ 2147483647 h 87"/>
                  <a:gd name="T10" fmla="*/ 0 w 91"/>
                  <a:gd name="T11" fmla="*/ 2147483647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7" name="Arc 78"/>
              <p:cNvSpPr>
                <a:spLocks/>
              </p:cNvSpPr>
              <p:nvPr/>
            </p:nvSpPr>
            <p:spPr bwMode="auto">
              <a:xfrm>
                <a:off x="3975" y="3812"/>
                <a:ext cx="259" cy="246"/>
              </a:xfrm>
              <a:custGeom>
                <a:avLst/>
                <a:gdLst>
                  <a:gd name="T0" fmla="*/ 0 w 28656"/>
                  <a:gd name="T1" fmla="*/ 0 h 27879"/>
                  <a:gd name="T2" fmla="*/ 0 w 28656"/>
                  <a:gd name="T3" fmla="*/ 0 h 27879"/>
                  <a:gd name="T4" fmla="*/ 0 w 28656"/>
                  <a:gd name="T5" fmla="*/ 0 h 27879"/>
                  <a:gd name="T6" fmla="*/ 0 60000 65536"/>
                  <a:gd name="T7" fmla="*/ 0 60000 65536"/>
                  <a:gd name="T8" fmla="*/ 0 60000 65536"/>
                  <a:gd name="T9" fmla="*/ 0 w 28656"/>
                  <a:gd name="T10" fmla="*/ 0 h 27879"/>
                  <a:gd name="T11" fmla="*/ 28656 w 28656"/>
                  <a:gd name="T12" fmla="*/ 27879 h 27879"/>
                </a:gdLst>
                <a:ahLst/>
                <a:cxnLst>
                  <a:cxn ang="T6">
                    <a:pos x="T0" y="T1"/>
                  </a:cxn>
                  <a:cxn ang="T7">
                    <a:pos x="T2" y="T3"/>
                  </a:cxn>
                  <a:cxn ang="T8">
                    <a:pos x="T4" y="T5"/>
                  </a:cxn>
                </a:cxnLst>
                <a:rect l="T9" t="T10" r="T11" b="T12"/>
                <a:pathLst>
                  <a:path w="28656" h="27879" fill="none" extrusionOk="0">
                    <a:moveTo>
                      <a:pt x="27723" y="-1"/>
                    </a:moveTo>
                    <a:cubicBezTo>
                      <a:pt x="28341" y="2035"/>
                      <a:pt x="28656" y="4151"/>
                      <a:pt x="28656" y="6279"/>
                    </a:cubicBezTo>
                    <a:cubicBezTo>
                      <a:pt x="28656" y="18208"/>
                      <a:pt x="18985" y="27879"/>
                      <a:pt x="7056" y="27879"/>
                    </a:cubicBezTo>
                    <a:cubicBezTo>
                      <a:pt x="4654" y="27879"/>
                      <a:pt x="2269" y="27478"/>
                      <a:pt x="-1" y="26694"/>
                    </a:cubicBezTo>
                  </a:path>
                  <a:path w="28656" h="27879" stroke="0" extrusionOk="0">
                    <a:moveTo>
                      <a:pt x="27723" y="-1"/>
                    </a:moveTo>
                    <a:cubicBezTo>
                      <a:pt x="28341" y="2035"/>
                      <a:pt x="28656" y="4151"/>
                      <a:pt x="28656" y="6279"/>
                    </a:cubicBezTo>
                    <a:cubicBezTo>
                      <a:pt x="28656" y="18208"/>
                      <a:pt x="18985" y="27879"/>
                      <a:pt x="7056" y="27879"/>
                    </a:cubicBezTo>
                    <a:cubicBezTo>
                      <a:pt x="4654" y="27879"/>
                      <a:pt x="2269" y="27478"/>
                      <a:pt x="-1" y="26694"/>
                    </a:cubicBezTo>
                    <a:lnTo>
                      <a:pt x="7056" y="6279"/>
                    </a:lnTo>
                    <a:lnTo>
                      <a:pt x="27723"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8" name="Freeform 79"/>
              <p:cNvSpPr>
                <a:spLocks/>
              </p:cNvSpPr>
              <p:nvPr/>
            </p:nvSpPr>
            <p:spPr bwMode="auto">
              <a:xfrm>
                <a:off x="3060" y="3638"/>
                <a:ext cx="146" cy="237"/>
              </a:xfrm>
              <a:custGeom>
                <a:avLst/>
                <a:gdLst>
                  <a:gd name="T0" fmla="*/ 2147483647 w 50"/>
                  <a:gd name="T1" fmla="*/ 0 h 82"/>
                  <a:gd name="T2" fmla="*/ 2122863407 w 50"/>
                  <a:gd name="T3" fmla="*/ 2147483647 h 82"/>
                  <a:gd name="T4" fmla="*/ 2147483647 w 50"/>
                  <a:gd name="T5" fmla="*/ 2147483647 h 82"/>
                  <a:gd name="T6" fmla="*/ 2147483647 w 50"/>
                  <a:gd name="T7" fmla="*/ 2147483647 h 82"/>
                  <a:gd name="T8" fmla="*/ 21474836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29" name="Arc 80"/>
              <p:cNvSpPr>
                <a:spLocks/>
              </p:cNvSpPr>
              <p:nvPr/>
            </p:nvSpPr>
            <p:spPr bwMode="auto">
              <a:xfrm>
                <a:off x="3066" y="3642"/>
                <a:ext cx="140" cy="232"/>
              </a:xfrm>
              <a:custGeom>
                <a:avLst/>
                <a:gdLst>
                  <a:gd name="T0" fmla="*/ 0 w 21600"/>
                  <a:gd name="T1" fmla="*/ 0 h 41290"/>
                  <a:gd name="T2" fmla="*/ 0 w 21600"/>
                  <a:gd name="T3" fmla="*/ 0 h 41290"/>
                  <a:gd name="T4" fmla="*/ 0 w 21600"/>
                  <a:gd name="T5" fmla="*/ 0 h 41290"/>
                  <a:gd name="T6" fmla="*/ 0 60000 65536"/>
                  <a:gd name="T7" fmla="*/ 0 60000 65536"/>
                  <a:gd name="T8" fmla="*/ 0 60000 65536"/>
                  <a:gd name="T9" fmla="*/ 0 w 21600"/>
                  <a:gd name="T10" fmla="*/ 0 h 41290"/>
                  <a:gd name="T11" fmla="*/ 21600 w 21600"/>
                  <a:gd name="T12" fmla="*/ 41290 h 41290"/>
                </a:gdLst>
                <a:ahLst/>
                <a:cxnLst>
                  <a:cxn ang="T6">
                    <a:pos x="T0" y="T1"/>
                  </a:cxn>
                  <a:cxn ang="T7">
                    <a:pos x="T2" y="T3"/>
                  </a:cxn>
                  <a:cxn ang="T8">
                    <a:pos x="T4" y="T5"/>
                  </a:cxn>
                </a:cxnLst>
                <a:rect l="T9" t="T10" r="T11" b="T12"/>
                <a:pathLst>
                  <a:path w="21600" h="41290" fill="none" extrusionOk="0">
                    <a:moveTo>
                      <a:pt x="12813" y="41289"/>
                    </a:moveTo>
                    <a:cubicBezTo>
                      <a:pt x="5020" y="37819"/>
                      <a:pt x="0" y="30088"/>
                      <a:pt x="0" y="21558"/>
                    </a:cubicBezTo>
                    <a:cubicBezTo>
                      <a:pt x="-1" y="10153"/>
                      <a:pt x="8865" y="714"/>
                      <a:pt x="20248" y="0"/>
                    </a:cubicBezTo>
                  </a:path>
                  <a:path w="21600" h="41290" stroke="0" extrusionOk="0">
                    <a:moveTo>
                      <a:pt x="12813" y="41289"/>
                    </a:moveTo>
                    <a:cubicBezTo>
                      <a:pt x="5020" y="37819"/>
                      <a:pt x="0" y="30088"/>
                      <a:pt x="0" y="21558"/>
                    </a:cubicBezTo>
                    <a:cubicBezTo>
                      <a:pt x="-1" y="10153"/>
                      <a:pt x="8865" y="714"/>
                      <a:pt x="20248" y="0"/>
                    </a:cubicBezTo>
                    <a:lnTo>
                      <a:pt x="21600" y="21558"/>
                    </a:lnTo>
                    <a:lnTo>
                      <a:pt x="12813" y="4128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30" name="Freeform 81"/>
              <p:cNvSpPr>
                <a:spLocks/>
              </p:cNvSpPr>
              <p:nvPr/>
            </p:nvSpPr>
            <p:spPr bwMode="auto">
              <a:xfrm>
                <a:off x="3443" y="3962"/>
                <a:ext cx="537" cy="141"/>
              </a:xfrm>
              <a:custGeom>
                <a:avLst/>
                <a:gdLst>
                  <a:gd name="T0" fmla="*/ 0 w 184"/>
                  <a:gd name="T1" fmla="*/ 2147483647 h 49"/>
                  <a:gd name="T2" fmla="*/ 2147483647 w 184"/>
                  <a:gd name="T3" fmla="*/ 2147483647 h 49"/>
                  <a:gd name="T4" fmla="*/ 2147483647 w 184"/>
                  <a:gd name="T5" fmla="*/ 2147483647 h 49"/>
                  <a:gd name="T6" fmla="*/ 2147483647 w 184"/>
                  <a:gd name="T7" fmla="*/ 0 h 49"/>
                  <a:gd name="T8" fmla="*/ 0 w 184"/>
                  <a:gd name="T9" fmla="*/ 2147483647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31" name="Arc 82"/>
              <p:cNvSpPr>
                <a:spLocks/>
              </p:cNvSpPr>
              <p:nvPr/>
            </p:nvSpPr>
            <p:spPr bwMode="auto">
              <a:xfrm>
                <a:off x="3447" y="3962"/>
                <a:ext cx="532" cy="142"/>
              </a:xfrm>
              <a:custGeom>
                <a:avLst/>
                <a:gdLst>
                  <a:gd name="T0" fmla="*/ 0 w 38780"/>
                  <a:gd name="T1" fmla="*/ 0 h 21600"/>
                  <a:gd name="T2" fmla="*/ 0 w 38780"/>
                  <a:gd name="T3" fmla="*/ 0 h 21600"/>
                  <a:gd name="T4" fmla="*/ 0 w 38780"/>
                  <a:gd name="T5" fmla="*/ 0 h 21600"/>
                  <a:gd name="T6" fmla="*/ 0 60000 65536"/>
                  <a:gd name="T7" fmla="*/ 0 60000 65536"/>
                  <a:gd name="T8" fmla="*/ 0 60000 65536"/>
                  <a:gd name="T9" fmla="*/ 0 w 38780"/>
                  <a:gd name="T10" fmla="*/ 0 h 21600"/>
                  <a:gd name="T11" fmla="*/ 38780 w 38780"/>
                  <a:gd name="T12" fmla="*/ 21600 h 21600"/>
                </a:gdLst>
                <a:ahLst/>
                <a:cxnLst>
                  <a:cxn ang="T6">
                    <a:pos x="T0" y="T1"/>
                  </a:cxn>
                  <a:cxn ang="T7">
                    <a:pos x="T2" y="T3"/>
                  </a:cxn>
                  <a:cxn ang="T8">
                    <a:pos x="T4" y="T5"/>
                  </a:cxn>
                </a:cxnLst>
                <a:rect l="T9" t="T10" r="T11" b="T12"/>
                <a:pathLst>
                  <a:path w="38780" h="21600" fill="none" extrusionOk="0">
                    <a:moveTo>
                      <a:pt x="38779" y="12471"/>
                    </a:moveTo>
                    <a:cubicBezTo>
                      <a:pt x="34731" y="18196"/>
                      <a:pt x="28155" y="21599"/>
                      <a:pt x="21144" y="21600"/>
                    </a:cubicBezTo>
                    <a:cubicBezTo>
                      <a:pt x="10916" y="21600"/>
                      <a:pt x="2090" y="14426"/>
                      <a:pt x="0" y="4414"/>
                    </a:cubicBezTo>
                  </a:path>
                  <a:path w="38780" h="21600" stroke="0" extrusionOk="0">
                    <a:moveTo>
                      <a:pt x="38779" y="12471"/>
                    </a:moveTo>
                    <a:cubicBezTo>
                      <a:pt x="34731" y="18196"/>
                      <a:pt x="28155" y="21599"/>
                      <a:pt x="21144" y="21600"/>
                    </a:cubicBezTo>
                    <a:cubicBezTo>
                      <a:pt x="10916" y="21600"/>
                      <a:pt x="2090" y="14426"/>
                      <a:pt x="0" y="4414"/>
                    </a:cubicBezTo>
                    <a:lnTo>
                      <a:pt x="21144" y="0"/>
                    </a:lnTo>
                    <a:lnTo>
                      <a:pt x="38779" y="1247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grpSp>
      </p:grpSp>
      <p:cxnSp>
        <p:nvCxnSpPr>
          <p:cNvPr id="32" name="直線矢印コネクタ 86"/>
          <p:cNvCxnSpPr>
            <a:cxnSpLocks noChangeShapeType="1"/>
          </p:cNvCxnSpPr>
          <p:nvPr/>
        </p:nvCxnSpPr>
        <p:spPr bwMode="auto">
          <a:xfrm flipV="1">
            <a:off x="2395538" y="1949450"/>
            <a:ext cx="4351337" cy="12700"/>
          </a:xfrm>
          <a:prstGeom prst="straightConnector1">
            <a:avLst/>
          </a:prstGeom>
          <a:noFill/>
          <a:ln w="76200" algn="ctr">
            <a:solidFill>
              <a:schemeClr val="accent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33" name="Picture 150" descr="j04315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15684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descr="webexCompu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354138"/>
            <a:ext cx="11938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263" y="1457325"/>
            <a:ext cx="6731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0" descr="webexCompu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788" y="1354138"/>
            <a:ext cx="11938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50" descr="j04315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288" y="1570038"/>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220"/>
          <p:cNvSpPr txBox="1">
            <a:spLocks noChangeArrowheads="1"/>
          </p:cNvSpPr>
          <p:nvPr/>
        </p:nvSpPr>
        <p:spPr bwMode="auto">
          <a:xfrm>
            <a:off x="5149309" y="1074738"/>
            <a:ext cx="994183"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ja-JP" altLang="en-US" sz="1100" dirty="0">
                <a:solidFill>
                  <a:srgbClr val="666666"/>
                </a:solidFill>
                <a:latin typeface="+mn-ea"/>
                <a:cs typeface="ＭＳ Ｐゴシック" pitchFamily="-65" charset="-128"/>
              </a:rPr>
              <a:t>インターネット</a:t>
            </a:r>
          </a:p>
        </p:txBody>
      </p:sp>
      <p:sp>
        <p:nvSpPr>
          <p:cNvPr id="40" name="Text Box 220"/>
          <p:cNvSpPr txBox="1">
            <a:spLocks noChangeArrowheads="1"/>
          </p:cNvSpPr>
          <p:nvPr/>
        </p:nvSpPr>
        <p:spPr bwMode="auto">
          <a:xfrm>
            <a:off x="4008300" y="1168400"/>
            <a:ext cx="1130438"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1100">
                <a:solidFill>
                  <a:schemeClr val="accent1"/>
                </a:solidFill>
                <a:latin typeface="+mn-ea"/>
                <a:cs typeface="ＭＳ Ｐゴシック" pitchFamily="-65" charset="-128"/>
              </a:rPr>
              <a:t>WebEx </a:t>
            </a:r>
            <a:r>
              <a:rPr kumimoji="0" lang="ja-JP" altLang="en-US" sz="1100">
                <a:solidFill>
                  <a:schemeClr val="accent1"/>
                </a:solidFill>
                <a:latin typeface="+mn-ea"/>
                <a:cs typeface="ＭＳ Ｐゴシック" pitchFamily="-65" charset="-128"/>
              </a:rPr>
              <a:t>サーバ</a:t>
            </a:r>
          </a:p>
        </p:txBody>
      </p:sp>
      <p:sp>
        <p:nvSpPr>
          <p:cNvPr id="41" name="Text Box 220"/>
          <p:cNvSpPr txBox="1">
            <a:spLocks noChangeArrowheads="1"/>
          </p:cNvSpPr>
          <p:nvPr/>
        </p:nvSpPr>
        <p:spPr bwMode="auto">
          <a:xfrm>
            <a:off x="1107851" y="1111250"/>
            <a:ext cx="1303562"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a:solidFill>
                  <a:srgbClr val="666666"/>
                </a:solidFill>
                <a:latin typeface="+mn-ea"/>
                <a:cs typeface="ＭＳ Ｐゴシック" pitchFamily="-65" charset="-128"/>
              </a:rPr>
              <a:t>プレゼンター</a:t>
            </a:r>
            <a:r>
              <a:rPr kumimoji="0" lang="en-US" altLang="ja-JP" sz="1200">
                <a:solidFill>
                  <a:srgbClr val="666666"/>
                </a:solidFill>
                <a:latin typeface="+mn-ea"/>
                <a:cs typeface="ＭＳ Ｐゴシック" pitchFamily="-65" charset="-128"/>
              </a:rPr>
              <a:t>PC</a:t>
            </a:r>
          </a:p>
        </p:txBody>
      </p:sp>
      <p:sp>
        <p:nvSpPr>
          <p:cNvPr id="42" name="Text Box 220"/>
          <p:cNvSpPr txBox="1">
            <a:spLocks noChangeArrowheads="1"/>
          </p:cNvSpPr>
          <p:nvPr/>
        </p:nvSpPr>
        <p:spPr bwMode="auto">
          <a:xfrm>
            <a:off x="7153296" y="1073150"/>
            <a:ext cx="785792"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100">
                <a:solidFill>
                  <a:srgbClr val="666666"/>
                </a:solidFill>
                <a:latin typeface="+mn-ea"/>
                <a:cs typeface="ＭＳ Ｐゴシック" pitchFamily="-65" charset="-128"/>
              </a:rPr>
              <a:t>参加者</a:t>
            </a:r>
            <a:r>
              <a:rPr kumimoji="0" lang="en-US" altLang="ja-JP" sz="1100">
                <a:solidFill>
                  <a:srgbClr val="666666"/>
                </a:solidFill>
                <a:latin typeface="+mn-ea"/>
                <a:cs typeface="ＭＳ Ｐゴシック" pitchFamily="-65" charset="-128"/>
              </a:rPr>
              <a:t>PC</a:t>
            </a:r>
          </a:p>
        </p:txBody>
      </p:sp>
      <p:pic>
        <p:nvPicPr>
          <p:cNvPr id="44" name="Picture 46" descr="j043259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88" y="3814763"/>
            <a:ext cx="611187"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49"/>
          <p:cNvSpPr>
            <a:spLocks noChangeShapeType="1"/>
          </p:cNvSpPr>
          <p:nvPr/>
        </p:nvSpPr>
        <p:spPr bwMode="auto">
          <a:xfrm>
            <a:off x="1257300" y="3914775"/>
            <a:ext cx="509588" cy="0"/>
          </a:xfrm>
          <a:prstGeom prst="line">
            <a:avLst/>
          </a:prstGeom>
          <a:noFill/>
          <a:ln w="50800">
            <a:solidFill>
              <a:schemeClr val="accent2"/>
            </a:solidFill>
            <a:round/>
            <a:headEnd/>
            <a:tailEnd type="arrow" w="med" len="med"/>
          </a:ln>
          <a:effectLst>
            <a:prstShdw prst="shdw17" dist="17961" dir="2700000">
              <a:schemeClr val="accent2">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47" name="Line 50"/>
          <p:cNvSpPr>
            <a:spLocks noChangeShapeType="1"/>
          </p:cNvSpPr>
          <p:nvPr/>
        </p:nvSpPr>
        <p:spPr bwMode="auto">
          <a:xfrm>
            <a:off x="2363788" y="3916363"/>
            <a:ext cx="539750" cy="0"/>
          </a:xfrm>
          <a:prstGeom prst="line">
            <a:avLst/>
          </a:prstGeom>
          <a:noFill/>
          <a:ln w="50800">
            <a:solidFill>
              <a:schemeClr val="hlink"/>
            </a:solidFill>
            <a:round/>
            <a:headEnd/>
            <a:tailEnd type="arrow" w="med" len="med"/>
          </a:ln>
          <a:effectLst>
            <a:prstShdw prst="shdw17" dist="17961" dir="2700000">
              <a:schemeClr val="hlink">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48" name="Text Box 52"/>
          <p:cNvSpPr txBox="1">
            <a:spLocks noChangeArrowheads="1"/>
          </p:cNvSpPr>
          <p:nvPr/>
        </p:nvSpPr>
        <p:spPr bwMode="auto">
          <a:xfrm>
            <a:off x="337383" y="4283075"/>
            <a:ext cx="1107996" cy="50783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kumimoji="0" lang="ja-JP" altLang="en-US" sz="900" dirty="0">
                <a:latin typeface="+mn-ea"/>
                <a:cs typeface="ＭＳ Ｐゴシック" pitchFamily="-65" charset="-128"/>
              </a:rPr>
              <a:t>共有する</a:t>
            </a:r>
          </a:p>
          <a:p>
            <a:pPr algn="ctr">
              <a:defRPr/>
            </a:pPr>
            <a:r>
              <a:rPr kumimoji="0" lang="ja-JP" altLang="en-US" sz="900" dirty="0">
                <a:latin typeface="+mn-ea"/>
                <a:cs typeface="ＭＳ Ｐゴシック" pitchFamily="-65" charset="-128"/>
              </a:rPr>
              <a:t>アプリケーション</a:t>
            </a:r>
          </a:p>
          <a:p>
            <a:pPr algn="ctr">
              <a:defRPr/>
            </a:pPr>
            <a:r>
              <a:rPr kumimoji="0" lang="ja-JP" altLang="en-US" sz="900" dirty="0">
                <a:latin typeface="+mn-ea"/>
                <a:cs typeface="ＭＳ Ｐゴシック" pitchFamily="-65" charset="-128"/>
              </a:rPr>
              <a:t>デスクトップ</a:t>
            </a:r>
          </a:p>
        </p:txBody>
      </p:sp>
      <p:sp>
        <p:nvSpPr>
          <p:cNvPr id="49" name="Text Box 53"/>
          <p:cNvSpPr txBox="1">
            <a:spLocks noChangeArrowheads="1"/>
          </p:cNvSpPr>
          <p:nvPr/>
        </p:nvSpPr>
        <p:spPr bwMode="auto">
          <a:xfrm>
            <a:off x="1450975" y="4235450"/>
            <a:ext cx="1149350" cy="2308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ja-JP" altLang="en-US" sz="900" dirty="0" smtClean="0">
                <a:latin typeface="+mn-ea"/>
                <a:cs typeface="ＭＳ Ｐゴシック" pitchFamily="-65" charset="-128"/>
              </a:rPr>
              <a:t>・</a:t>
            </a:r>
            <a:r>
              <a:rPr lang="ja-JP" altLang="en-US" sz="900" dirty="0">
                <a:latin typeface="+mn-ea"/>
                <a:cs typeface="ＭＳ Ｐゴシック" pitchFamily="-65" charset="-128"/>
              </a:rPr>
              <a:t>ベクトル</a:t>
            </a:r>
            <a:r>
              <a:rPr kumimoji="0" lang="ja-JP" altLang="en-US" sz="900" dirty="0" smtClean="0">
                <a:latin typeface="+mn-ea"/>
                <a:cs typeface="ＭＳ Ｐゴシック" pitchFamily="-65" charset="-128"/>
              </a:rPr>
              <a:t>に</a:t>
            </a:r>
            <a:r>
              <a:rPr kumimoji="0" lang="ja-JP" altLang="en-US" sz="900" dirty="0">
                <a:latin typeface="+mn-ea"/>
                <a:cs typeface="ＭＳ Ｐゴシック" pitchFamily="-65" charset="-128"/>
              </a:rPr>
              <a:t>変換</a:t>
            </a:r>
          </a:p>
        </p:txBody>
      </p:sp>
      <p:pic>
        <p:nvPicPr>
          <p:cNvPr id="53" name="Picture 56" descr="j043259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899" y="3635375"/>
            <a:ext cx="6111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60"/>
          <p:cNvSpPr txBox="1">
            <a:spLocks noChangeArrowheads="1"/>
          </p:cNvSpPr>
          <p:nvPr/>
        </p:nvSpPr>
        <p:spPr bwMode="auto">
          <a:xfrm>
            <a:off x="2868613" y="4217988"/>
            <a:ext cx="647700" cy="2308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r">
              <a:defRPr/>
            </a:pPr>
            <a:r>
              <a:rPr kumimoji="0" lang="ja-JP" altLang="en-US" sz="900">
                <a:latin typeface="+mn-ea"/>
                <a:cs typeface="ＭＳ Ｐゴシック" pitchFamily="-65" charset="-128"/>
              </a:rPr>
              <a:t>・圧縮</a:t>
            </a:r>
          </a:p>
        </p:txBody>
      </p:sp>
      <p:sp>
        <p:nvSpPr>
          <p:cNvPr id="56" name="Line 71"/>
          <p:cNvSpPr>
            <a:spLocks noChangeShapeType="1"/>
          </p:cNvSpPr>
          <p:nvPr/>
        </p:nvSpPr>
        <p:spPr bwMode="auto">
          <a:xfrm>
            <a:off x="7381875" y="3933825"/>
            <a:ext cx="387350" cy="0"/>
          </a:xfrm>
          <a:prstGeom prst="line">
            <a:avLst/>
          </a:prstGeom>
          <a:noFill/>
          <a:ln w="50800">
            <a:solidFill>
              <a:schemeClr val="hlink"/>
            </a:solidFill>
            <a:round/>
            <a:headEnd/>
            <a:tailEnd type="arrow" w="med" len="med"/>
          </a:ln>
          <a:effectLst>
            <a:prstShdw prst="shdw17" dist="17961" dir="2700000">
              <a:schemeClr val="hlink">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57" name="Text Box 73"/>
          <p:cNvSpPr txBox="1">
            <a:spLocks noChangeArrowheads="1"/>
          </p:cNvSpPr>
          <p:nvPr/>
        </p:nvSpPr>
        <p:spPr bwMode="auto">
          <a:xfrm>
            <a:off x="7601675" y="4352925"/>
            <a:ext cx="877163"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900">
                <a:latin typeface="+mn-ea"/>
                <a:cs typeface="ＭＳ Ｐゴシック" pitchFamily="-65" charset="-128"/>
              </a:rPr>
              <a:t>・画面に表示</a:t>
            </a:r>
          </a:p>
        </p:txBody>
      </p:sp>
      <p:sp>
        <p:nvSpPr>
          <p:cNvPr id="58" name="Text Box 76"/>
          <p:cNvSpPr txBox="1">
            <a:spLocks noChangeArrowheads="1"/>
          </p:cNvSpPr>
          <p:nvPr/>
        </p:nvSpPr>
        <p:spPr bwMode="auto">
          <a:xfrm>
            <a:off x="6779868" y="4367213"/>
            <a:ext cx="530915"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kumimoji="0" lang="ja-JP" altLang="en-US" sz="900">
                <a:latin typeface="+mn-ea"/>
                <a:cs typeface="ＭＳ Ｐゴシック" pitchFamily="-65" charset="-128"/>
              </a:rPr>
              <a:t>・解凍</a:t>
            </a:r>
          </a:p>
        </p:txBody>
      </p:sp>
      <p:sp>
        <p:nvSpPr>
          <p:cNvPr id="59" name="Text Box 220"/>
          <p:cNvSpPr txBox="1">
            <a:spLocks noChangeArrowheads="1"/>
          </p:cNvSpPr>
          <p:nvPr/>
        </p:nvSpPr>
        <p:spPr bwMode="auto">
          <a:xfrm>
            <a:off x="3211676" y="2106613"/>
            <a:ext cx="442749"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1100">
                <a:solidFill>
                  <a:srgbClr val="666666"/>
                </a:solidFill>
                <a:latin typeface="+mn-ea"/>
                <a:cs typeface="ＭＳ Ｐゴシック" pitchFamily="-65" charset="-128"/>
              </a:rPr>
              <a:t>SSL</a:t>
            </a:r>
            <a:endParaRPr kumimoji="0" lang="ja-JP" altLang="en-US" sz="1100">
              <a:solidFill>
                <a:srgbClr val="666666"/>
              </a:solidFill>
              <a:latin typeface="+mn-ea"/>
              <a:cs typeface="ＭＳ Ｐゴシック" pitchFamily="-65" charset="-128"/>
            </a:endParaRPr>
          </a:p>
        </p:txBody>
      </p:sp>
      <p:sp>
        <p:nvSpPr>
          <p:cNvPr id="60" name="Text Box 79"/>
          <p:cNvSpPr txBox="1">
            <a:spLocks noChangeArrowheads="1"/>
          </p:cNvSpPr>
          <p:nvPr/>
        </p:nvSpPr>
        <p:spPr bwMode="auto">
          <a:xfrm>
            <a:off x="4019550" y="3233738"/>
            <a:ext cx="1680268"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ja-JP" altLang="en-US" sz="900" dirty="0">
                <a:solidFill>
                  <a:schemeClr val="accent4">
                    <a:lumMod val="50000"/>
                  </a:schemeClr>
                </a:solidFill>
                <a:latin typeface="+mn-ea"/>
                <a:cs typeface="ＭＳ Ｐゴシック" pitchFamily="-65" charset="-128"/>
              </a:rPr>
              <a:t>・独自形式の圧縮データのまま</a:t>
            </a:r>
          </a:p>
          <a:p>
            <a:pPr>
              <a:defRPr/>
            </a:pPr>
            <a:r>
              <a:rPr kumimoji="0" lang="ja-JP" altLang="en-US" sz="900" dirty="0">
                <a:solidFill>
                  <a:schemeClr val="accent4">
                    <a:lumMod val="50000"/>
                  </a:schemeClr>
                </a:solidFill>
                <a:latin typeface="+mn-ea"/>
                <a:cs typeface="ＭＳ Ｐゴシック" pitchFamily="-65" charset="-128"/>
              </a:rPr>
              <a:t> 参加者の</a:t>
            </a:r>
            <a:r>
              <a:rPr kumimoji="0" lang="en-US" altLang="ja-JP" sz="900" dirty="0">
                <a:solidFill>
                  <a:schemeClr val="accent4">
                    <a:lumMod val="50000"/>
                  </a:schemeClr>
                </a:solidFill>
                <a:latin typeface="+mn-ea"/>
                <a:cs typeface="ＭＳ Ｐゴシック" pitchFamily="-65" charset="-128"/>
              </a:rPr>
              <a:t>PC</a:t>
            </a:r>
            <a:r>
              <a:rPr kumimoji="0" lang="ja-JP" altLang="en-US" sz="900" dirty="0">
                <a:solidFill>
                  <a:schemeClr val="accent4">
                    <a:lumMod val="50000"/>
                  </a:schemeClr>
                </a:solidFill>
                <a:latin typeface="+mn-ea"/>
                <a:cs typeface="ＭＳ Ｐゴシック" pitchFamily="-65" charset="-128"/>
              </a:rPr>
              <a:t>へ配布</a:t>
            </a:r>
          </a:p>
        </p:txBody>
      </p:sp>
      <p:pic>
        <p:nvPicPr>
          <p:cNvPr id="61" name="Picture 83" descr="ap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571875"/>
            <a:ext cx="647700" cy="688975"/>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2" name="AutoShape 85"/>
          <p:cNvSpPr>
            <a:spLocks noChangeArrowheads="1"/>
          </p:cNvSpPr>
          <p:nvPr/>
        </p:nvSpPr>
        <p:spPr bwMode="auto">
          <a:xfrm>
            <a:off x="2946400" y="4067175"/>
            <a:ext cx="417513" cy="53975"/>
          </a:xfrm>
          <a:custGeom>
            <a:avLst/>
            <a:gdLst>
              <a:gd name="T0" fmla="*/ 2147483647 w 21600"/>
              <a:gd name="T1" fmla="*/ 421102 h 21600"/>
              <a:gd name="T2" fmla="*/ 1507611682 w 21600"/>
              <a:gd name="T3" fmla="*/ 842187 h 21600"/>
              <a:gd name="T4" fmla="*/ 376901065 w 21600"/>
              <a:gd name="T5" fmla="*/ 421102 h 21600"/>
              <a:gd name="T6" fmla="*/ 150761168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lumMod val="50000"/>
            </a:schemeClr>
          </a:solidFill>
          <a:ln w="9525">
            <a:solidFill>
              <a:schemeClr val="tx1"/>
            </a:solidFill>
            <a:miter lim="800000"/>
            <a:headEnd/>
            <a:tailEnd/>
          </a:ln>
        </p:spPr>
        <p:txBody>
          <a:bodyPr wrap="none" anchor="ctr"/>
          <a:lstStyle/>
          <a:p>
            <a:pPr>
              <a:defRPr/>
            </a:pPr>
            <a:endParaRPr lang="ja-JP" altLang="en-US" sz="1600">
              <a:latin typeface="+mn-ea"/>
            </a:endParaRPr>
          </a:p>
        </p:txBody>
      </p:sp>
      <p:sp>
        <p:nvSpPr>
          <p:cNvPr id="63" name="AutoShape 86"/>
          <p:cNvSpPr>
            <a:spLocks noChangeArrowheads="1"/>
          </p:cNvSpPr>
          <p:nvPr/>
        </p:nvSpPr>
        <p:spPr bwMode="auto">
          <a:xfrm flipV="1">
            <a:off x="2947988" y="3741738"/>
            <a:ext cx="417512" cy="47625"/>
          </a:xfrm>
          <a:custGeom>
            <a:avLst/>
            <a:gdLst>
              <a:gd name="T0" fmla="*/ 2147483647 w 21600"/>
              <a:gd name="T1" fmla="*/ 255244 h 21600"/>
              <a:gd name="T2" fmla="*/ 1507593226 w 21600"/>
              <a:gd name="T3" fmla="*/ 510483 h 21600"/>
              <a:gd name="T4" fmla="*/ 376898616 w 21600"/>
              <a:gd name="T5" fmla="*/ 255244 h 21600"/>
              <a:gd name="T6" fmla="*/ 150759322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lumMod val="50000"/>
            </a:schemeClr>
          </a:solidFill>
          <a:ln w="9525">
            <a:solidFill>
              <a:schemeClr val="tx1"/>
            </a:solidFill>
            <a:miter lim="800000"/>
            <a:headEnd/>
            <a:tailEnd/>
          </a:ln>
        </p:spPr>
        <p:txBody>
          <a:bodyPr wrap="none" anchor="ctr"/>
          <a:lstStyle/>
          <a:p>
            <a:pPr>
              <a:defRPr/>
            </a:pPr>
            <a:endParaRPr lang="ja-JP" altLang="en-US" sz="1600">
              <a:latin typeface="+mn-ea"/>
            </a:endParaRPr>
          </a:p>
        </p:txBody>
      </p:sp>
      <p:sp>
        <p:nvSpPr>
          <p:cNvPr id="64" name="AutoShape 88"/>
          <p:cNvSpPr>
            <a:spLocks noChangeArrowheads="1"/>
          </p:cNvSpPr>
          <p:nvPr/>
        </p:nvSpPr>
        <p:spPr bwMode="auto">
          <a:xfrm>
            <a:off x="3365500" y="3787775"/>
            <a:ext cx="114300" cy="539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65" name="AutoShape 89"/>
          <p:cNvSpPr>
            <a:spLocks noChangeArrowheads="1"/>
          </p:cNvSpPr>
          <p:nvPr/>
        </p:nvSpPr>
        <p:spPr bwMode="auto">
          <a:xfrm>
            <a:off x="3367088" y="4005263"/>
            <a:ext cx="114300" cy="539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66" name="Line 90"/>
          <p:cNvSpPr>
            <a:spLocks noChangeShapeType="1"/>
          </p:cNvSpPr>
          <p:nvPr/>
        </p:nvSpPr>
        <p:spPr bwMode="auto">
          <a:xfrm>
            <a:off x="3416300" y="385127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mn-ea"/>
            </a:endParaRPr>
          </a:p>
        </p:txBody>
      </p:sp>
      <p:sp>
        <p:nvSpPr>
          <p:cNvPr id="67" name="AutoShape 91"/>
          <p:cNvSpPr>
            <a:spLocks noChangeArrowheads="1"/>
          </p:cNvSpPr>
          <p:nvPr/>
        </p:nvSpPr>
        <p:spPr bwMode="auto">
          <a:xfrm>
            <a:off x="3378200" y="3889375"/>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sp>
        <p:nvSpPr>
          <p:cNvPr id="68" name="AutoShape 92"/>
          <p:cNvSpPr>
            <a:spLocks noChangeArrowheads="1"/>
          </p:cNvSpPr>
          <p:nvPr/>
        </p:nvSpPr>
        <p:spPr bwMode="auto">
          <a:xfrm>
            <a:off x="3379788" y="3840163"/>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sp>
        <p:nvSpPr>
          <p:cNvPr id="69" name="AutoShape 93"/>
          <p:cNvSpPr>
            <a:spLocks noChangeArrowheads="1"/>
          </p:cNvSpPr>
          <p:nvPr/>
        </p:nvSpPr>
        <p:spPr bwMode="auto">
          <a:xfrm>
            <a:off x="3379788" y="3929063"/>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pic>
        <p:nvPicPr>
          <p:cNvPr id="71" name="Picture 95" descr="j043259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1475" y="3679825"/>
            <a:ext cx="611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AutoShape 97"/>
          <p:cNvSpPr>
            <a:spLocks noChangeArrowheads="1"/>
          </p:cNvSpPr>
          <p:nvPr/>
        </p:nvSpPr>
        <p:spPr bwMode="auto">
          <a:xfrm>
            <a:off x="6808788" y="4173538"/>
            <a:ext cx="417512" cy="53975"/>
          </a:xfrm>
          <a:custGeom>
            <a:avLst/>
            <a:gdLst>
              <a:gd name="T0" fmla="*/ 2147483647 w 21600"/>
              <a:gd name="T1" fmla="*/ 421102 h 21600"/>
              <a:gd name="T2" fmla="*/ 1507593226 w 21600"/>
              <a:gd name="T3" fmla="*/ 842187 h 21600"/>
              <a:gd name="T4" fmla="*/ 376898616 w 21600"/>
              <a:gd name="T5" fmla="*/ 421102 h 21600"/>
              <a:gd name="T6" fmla="*/ 150759322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lumMod val="50000"/>
            </a:schemeClr>
          </a:solidFill>
          <a:ln w="9525">
            <a:solidFill>
              <a:schemeClr val="tx1"/>
            </a:solidFill>
            <a:miter lim="800000"/>
            <a:headEnd/>
            <a:tailEnd/>
          </a:ln>
        </p:spPr>
        <p:txBody>
          <a:bodyPr wrap="none" anchor="ctr"/>
          <a:lstStyle/>
          <a:p>
            <a:pPr>
              <a:defRPr/>
            </a:pPr>
            <a:endParaRPr lang="ja-JP" altLang="en-US" sz="1600">
              <a:latin typeface="+mn-ea"/>
            </a:endParaRPr>
          </a:p>
        </p:txBody>
      </p:sp>
      <p:sp>
        <p:nvSpPr>
          <p:cNvPr id="74" name="AutoShape 98"/>
          <p:cNvSpPr>
            <a:spLocks noChangeArrowheads="1"/>
          </p:cNvSpPr>
          <p:nvPr/>
        </p:nvSpPr>
        <p:spPr bwMode="auto">
          <a:xfrm flipV="1">
            <a:off x="6797675" y="3695700"/>
            <a:ext cx="417513" cy="47625"/>
          </a:xfrm>
          <a:custGeom>
            <a:avLst/>
            <a:gdLst>
              <a:gd name="T0" fmla="*/ 2147483647 w 21600"/>
              <a:gd name="T1" fmla="*/ 255244 h 21600"/>
              <a:gd name="T2" fmla="*/ 1507611682 w 21600"/>
              <a:gd name="T3" fmla="*/ 510483 h 21600"/>
              <a:gd name="T4" fmla="*/ 376901065 w 21600"/>
              <a:gd name="T5" fmla="*/ 255244 h 21600"/>
              <a:gd name="T6" fmla="*/ 150761168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lumMod val="50000"/>
            </a:schemeClr>
          </a:solidFill>
          <a:ln w="9525">
            <a:solidFill>
              <a:schemeClr val="tx1"/>
            </a:solidFill>
            <a:miter lim="800000"/>
            <a:headEnd/>
            <a:tailEnd/>
          </a:ln>
        </p:spPr>
        <p:txBody>
          <a:bodyPr wrap="none" anchor="ctr"/>
          <a:lstStyle/>
          <a:p>
            <a:pPr>
              <a:defRPr/>
            </a:pPr>
            <a:endParaRPr lang="ja-JP" altLang="en-US" sz="1600">
              <a:latin typeface="+mn-ea"/>
            </a:endParaRPr>
          </a:p>
        </p:txBody>
      </p:sp>
      <p:sp>
        <p:nvSpPr>
          <p:cNvPr id="75" name="AutoShape 99"/>
          <p:cNvSpPr>
            <a:spLocks noChangeArrowheads="1"/>
          </p:cNvSpPr>
          <p:nvPr/>
        </p:nvSpPr>
        <p:spPr bwMode="auto">
          <a:xfrm>
            <a:off x="7215188" y="3741738"/>
            <a:ext cx="114300" cy="539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76" name="AutoShape 100"/>
          <p:cNvSpPr>
            <a:spLocks noChangeArrowheads="1"/>
          </p:cNvSpPr>
          <p:nvPr/>
        </p:nvSpPr>
        <p:spPr bwMode="auto">
          <a:xfrm>
            <a:off x="7229475" y="4124325"/>
            <a:ext cx="114300" cy="539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77" name="Line 101"/>
          <p:cNvSpPr>
            <a:spLocks noChangeShapeType="1"/>
          </p:cNvSpPr>
          <p:nvPr/>
        </p:nvSpPr>
        <p:spPr bwMode="auto">
          <a:xfrm>
            <a:off x="7283450" y="3792538"/>
            <a:ext cx="0" cy="338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1600">
              <a:latin typeface="+mn-ea"/>
            </a:endParaRPr>
          </a:p>
        </p:txBody>
      </p:sp>
      <p:sp>
        <p:nvSpPr>
          <p:cNvPr id="78" name="AutoShape 102"/>
          <p:cNvSpPr>
            <a:spLocks noChangeArrowheads="1"/>
          </p:cNvSpPr>
          <p:nvPr/>
        </p:nvSpPr>
        <p:spPr bwMode="auto">
          <a:xfrm>
            <a:off x="7240588" y="3906838"/>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sp>
        <p:nvSpPr>
          <p:cNvPr id="79" name="AutoShape 103"/>
          <p:cNvSpPr>
            <a:spLocks noChangeArrowheads="1"/>
          </p:cNvSpPr>
          <p:nvPr/>
        </p:nvSpPr>
        <p:spPr bwMode="auto">
          <a:xfrm>
            <a:off x="7242175" y="3794125"/>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sp>
        <p:nvSpPr>
          <p:cNvPr id="80" name="AutoShape 104"/>
          <p:cNvSpPr>
            <a:spLocks noChangeArrowheads="1"/>
          </p:cNvSpPr>
          <p:nvPr/>
        </p:nvSpPr>
        <p:spPr bwMode="auto">
          <a:xfrm>
            <a:off x="7242175" y="4022725"/>
            <a:ext cx="88900" cy="53975"/>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kumimoji="0" lang="ja-JP" altLang="en-US" sz="1600">
              <a:latin typeface="+mn-ea"/>
            </a:endParaRPr>
          </a:p>
        </p:txBody>
      </p:sp>
      <p:pic>
        <p:nvPicPr>
          <p:cNvPr id="81" name="Picture 110" descr="ap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788" y="3602038"/>
            <a:ext cx="647700" cy="688975"/>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 name="AutoShape 117"/>
          <p:cNvSpPr>
            <a:spLocks noChangeArrowheads="1"/>
          </p:cNvSpPr>
          <p:nvPr/>
        </p:nvSpPr>
        <p:spPr bwMode="auto">
          <a:xfrm flipV="1">
            <a:off x="368300" y="2822575"/>
            <a:ext cx="3454400" cy="2187575"/>
          </a:xfrm>
          <a:prstGeom prst="wedgeRectCallout">
            <a:avLst>
              <a:gd name="adj1" fmla="val -28541"/>
              <a:gd name="adj2" fmla="val 67923"/>
            </a:avLst>
          </a:prstGeom>
          <a:noFill/>
          <a:ln w="254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rot="10800000"/>
          <a:lstStyle/>
          <a:p>
            <a:pPr algn="ctr"/>
            <a:endParaRPr kumimoji="0" lang="ja-JP" altLang="en-US" sz="1600">
              <a:latin typeface="+mn-ea"/>
            </a:endParaRPr>
          </a:p>
        </p:txBody>
      </p:sp>
      <p:sp>
        <p:nvSpPr>
          <p:cNvPr id="84" name="AutoShape 118"/>
          <p:cNvSpPr>
            <a:spLocks noChangeArrowheads="1"/>
          </p:cNvSpPr>
          <p:nvPr/>
        </p:nvSpPr>
        <p:spPr bwMode="auto">
          <a:xfrm flipV="1">
            <a:off x="6338888" y="2789238"/>
            <a:ext cx="2387600" cy="2212975"/>
          </a:xfrm>
          <a:prstGeom prst="wedgeRectCallout">
            <a:avLst>
              <a:gd name="adj1" fmla="val 21207"/>
              <a:gd name="adj2" fmla="val 66283"/>
            </a:avLst>
          </a:prstGeom>
          <a:noFill/>
          <a:ln w="254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rot="10800000"/>
          <a:lstStyle/>
          <a:p>
            <a:pPr algn="ctr"/>
            <a:endParaRPr kumimoji="0" lang="ja-JP" altLang="en-US" sz="1600">
              <a:latin typeface="+mn-ea"/>
            </a:endParaRPr>
          </a:p>
        </p:txBody>
      </p:sp>
      <p:sp>
        <p:nvSpPr>
          <p:cNvPr id="85" name="AutoShape 119"/>
          <p:cNvSpPr>
            <a:spLocks noChangeArrowheads="1"/>
          </p:cNvSpPr>
          <p:nvPr/>
        </p:nvSpPr>
        <p:spPr bwMode="auto">
          <a:xfrm>
            <a:off x="3949700" y="2828926"/>
            <a:ext cx="2260600" cy="2181224"/>
          </a:xfrm>
          <a:prstGeom prst="wedgeRectCallout">
            <a:avLst>
              <a:gd name="adj1" fmla="val -34132"/>
              <a:gd name="adj2" fmla="val -72345"/>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kumimoji="0" lang="ja-JP" altLang="en-US" sz="1600">
              <a:latin typeface="+mn-ea"/>
            </a:endParaRPr>
          </a:p>
        </p:txBody>
      </p:sp>
      <p:sp>
        <p:nvSpPr>
          <p:cNvPr id="86" name="Text Box 220"/>
          <p:cNvSpPr txBox="1">
            <a:spLocks noChangeArrowheads="1"/>
          </p:cNvSpPr>
          <p:nvPr/>
        </p:nvSpPr>
        <p:spPr bwMode="auto">
          <a:xfrm>
            <a:off x="4033919" y="2897188"/>
            <a:ext cx="1111202"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1200" dirty="0">
                <a:solidFill>
                  <a:schemeClr val="accent4">
                    <a:lumMod val="50000"/>
                  </a:schemeClr>
                </a:solidFill>
                <a:latin typeface="+mn-ea"/>
                <a:cs typeface="ＭＳ Ｐゴシック" pitchFamily="-65" charset="-128"/>
              </a:rPr>
              <a:t>WebEx </a:t>
            </a:r>
            <a:r>
              <a:rPr kumimoji="0" lang="ja-JP" altLang="en-US" sz="1200" dirty="0">
                <a:solidFill>
                  <a:schemeClr val="accent4">
                    <a:lumMod val="50000"/>
                  </a:schemeClr>
                </a:solidFill>
                <a:latin typeface="+mn-ea"/>
                <a:cs typeface="ＭＳ Ｐゴシック" pitchFamily="-65" charset="-128"/>
              </a:rPr>
              <a:t>サーバ</a:t>
            </a:r>
          </a:p>
        </p:txBody>
      </p:sp>
      <p:sp>
        <p:nvSpPr>
          <p:cNvPr id="87" name="Text Box 220"/>
          <p:cNvSpPr txBox="1">
            <a:spLocks noChangeArrowheads="1"/>
          </p:cNvSpPr>
          <p:nvPr/>
        </p:nvSpPr>
        <p:spPr bwMode="auto">
          <a:xfrm>
            <a:off x="519713" y="2886074"/>
            <a:ext cx="889987"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dirty="0" smtClean="0">
                <a:solidFill>
                  <a:schemeClr val="accent1"/>
                </a:solidFill>
                <a:latin typeface="+mn-ea"/>
                <a:cs typeface="ＭＳ Ｐゴシック" pitchFamily="-65" charset="-128"/>
              </a:rPr>
              <a:t>発表者 </a:t>
            </a:r>
            <a:r>
              <a:rPr kumimoji="0" lang="en-US" altLang="ja-JP" sz="1200" dirty="0" smtClean="0">
                <a:solidFill>
                  <a:schemeClr val="accent1"/>
                </a:solidFill>
                <a:latin typeface="+mn-ea"/>
                <a:cs typeface="ＭＳ Ｐゴシック" pitchFamily="-65" charset="-128"/>
              </a:rPr>
              <a:t>PC</a:t>
            </a:r>
            <a:endParaRPr kumimoji="0" lang="ja-JP" altLang="en-US" sz="1200" dirty="0">
              <a:solidFill>
                <a:schemeClr val="accent1"/>
              </a:solidFill>
              <a:latin typeface="+mn-ea"/>
              <a:cs typeface="ＭＳ Ｐゴシック" pitchFamily="-65" charset="-128"/>
            </a:endParaRPr>
          </a:p>
        </p:txBody>
      </p:sp>
      <p:sp>
        <p:nvSpPr>
          <p:cNvPr id="88" name="Text Box 220"/>
          <p:cNvSpPr txBox="1">
            <a:spLocks noChangeArrowheads="1"/>
          </p:cNvSpPr>
          <p:nvPr/>
        </p:nvSpPr>
        <p:spPr bwMode="auto">
          <a:xfrm>
            <a:off x="6465366" y="2801938"/>
            <a:ext cx="841897"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dirty="0">
                <a:solidFill>
                  <a:schemeClr val="accent1"/>
                </a:solidFill>
                <a:latin typeface="+mn-ea"/>
                <a:cs typeface="ＭＳ Ｐゴシック" pitchFamily="-65" charset="-128"/>
              </a:rPr>
              <a:t>参加者</a:t>
            </a:r>
            <a:r>
              <a:rPr kumimoji="0" lang="en-US" altLang="ja-JP" sz="1200" dirty="0">
                <a:solidFill>
                  <a:schemeClr val="accent1"/>
                </a:solidFill>
                <a:latin typeface="+mn-ea"/>
                <a:cs typeface="ＭＳ Ｐゴシック" pitchFamily="-65" charset="-128"/>
              </a:rPr>
              <a:t>PC</a:t>
            </a:r>
            <a:endParaRPr kumimoji="0" lang="ja-JP" altLang="en-US" sz="1200" dirty="0">
              <a:solidFill>
                <a:schemeClr val="accent1"/>
              </a:solidFill>
              <a:latin typeface="+mn-ea"/>
              <a:cs typeface="ＭＳ Ｐゴシック" pitchFamily="-65" charset="-128"/>
            </a:endParaRPr>
          </a:p>
        </p:txBody>
      </p:sp>
      <p:sp>
        <p:nvSpPr>
          <p:cNvPr id="89" name="Rectangle 123"/>
          <p:cNvSpPr>
            <a:spLocks noChangeArrowheads="1"/>
          </p:cNvSpPr>
          <p:nvPr/>
        </p:nvSpPr>
        <p:spPr bwMode="auto">
          <a:xfrm>
            <a:off x="1409700" y="3241675"/>
            <a:ext cx="2241550" cy="1619250"/>
          </a:xfrm>
          <a:prstGeom prst="rect">
            <a:avLst/>
          </a:prstGeom>
          <a:noFill/>
          <a:ln w="25400">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90" name="Text Box 220"/>
          <p:cNvSpPr txBox="1">
            <a:spLocks noChangeArrowheads="1"/>
          </p:cNvSpPr>
          <p:nvPr/>
        </p:nvSpPr>
        <p:spPr bwMode="auto">
          <a:xfrm>
            <a:off x="1417638" y="3225800"/>
            <a:ext cx="1619354"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900" dirty="0">
                <a:solidFill>
                  <a:schemeClr val="accent1"/>
                </a:solidFill>
                <a:latin typeface="+mn-ea"/>
                <a:cs typeface="ＭＳ Ｐゴシック" pitchFamily="-65" charset="-128"/>
              </a:rPr>
              <a:t>Meeting Manager</a:t>
            </a:r>
            <a:r>
              <a:rPr kumimoji="0" lang="ja-JP" altLang="en-US" sz="900" dirty="0">
                <a:solidFill>
                  <a:schemeClr val="accent1"/>
                </a:solidFill>
                <a:latin typeface="+mn-ea"/>
                <a:cs typeface="ＭＳ Ｐゴシック" pitchFamily="-65" charset="-128"/>
              </a:rPr>
              <a:t>プロセス</a:t>
            </a:r>
          </a:p>
        </p:txBody>
      </p:sp>
      <p:sp>
        <p:nvSpPr>
          <p:cNvPr id="91" name="Rectangle 125"/>
          <p:cNvSpPr>
            <a:spLocks noChangeArrowheads="1"/>
          </p:cNvSpPr>
          <p:nvPr/>
        </p:nvSpPr>
        <p:spPr bwMode="auto">
          <a:xfrm>
            <a:off x="6554788" y="3233738"/>
            <a:ext cx="2044700" cy="1619250"/>
          </a:xfrm>
          <a:prstGeom prst="rect">
            <a:avLst/>
          </a:prstGeom>
          <a:noFill/>
          <a:ln w="25400">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92" name="Text Box 220"/>
          <p:cNvSpPr txBox="1">
            <a:spLocks noChangeArrowheads="1"/>
          </p:cNvSpPr>
          <p:nvPr/>
        </p:nvSpPr>
        <p:spPr bwMode="auto">
          <a:xfrm>
            <a:off x="6548438" y="3232150"/>
            <a:ext cx="1619354"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900" dirty="0">
                <a:solidFill>
                  <a:schemeClr val="accent1"/>
                </a:solidFill>
                <a:latin typeface="+mn-ea"/>
                <a:cs typeface="ＭＳ Ｐゴシック" pitchFamily="-65" charset="-128"/>
              </a:rPr>
              <a:t>Meeting Manager</a:t>
            </a:r>
            <a:r>
              <a:rPr kumimoji="0" lang="ja-JP" altLang="en-US" sz="900" dirty="0">
                <a:solidFill>
                  <a:schemeClr val="accent1"/>
                </a:solidFill>
                <a:latin typeface="+mn-ea"/>
                <a:cs typeface="ＭＳ Ｐゴシック" pitchFamily="-65" charset="-128"/>
              </a:rPr>
              <a:t>プロセス</a:t>
            </a:r>
          </a:p>
        </p:txBody>
      </p:sp>
      <p:sp>
        <p:nvSpPr>
          <p:cNvPr id="93" name="Text Box 129"/>
          <p:cNvSpPr txBox="1">
            <a:spLocks noChangeArrowheads="1"/>
          </p:cNvSpPr>
          <p:nvPr/>
        </p:nvSpPr>
        <p:spPr bwMode="auto">
          <a:xfrm>
            <a:off x="1693863" y="4541838"/>
            <a:ext cx="1631950" cy="2308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r">
              <a:defRPr/>
            </a:pPr>
            <a:r>
              <a:rPr kumimoji="0" lang="en-US" altLang="ja-JP" sz="900" dirty="0">
                <a:latin typeface="+mn-ea"/>
                <a:cs typeface="ＭＳ Ｐゴシック" pitchFamily="-65" charset="-128"/>
              </a:rPr>
              <a:t>※</a:t>
            </a:r>
            <a:r>
              <a:rPr kumimoji="0" lang="ja-JP" altLang="en-US" sz="900" dirty="0">
                <a:latin typeface="+mn-ea"/>
                <a:cs typeface="ＭＳ Ｐゴシック" pitchFamily="-65" charset="-128"/>
              </a:rPr>
              <a:t>画像の差分のみを送信</a:t>
            </a:r>
          </a:p>
        </p:txBody>
      </p:sp>
      <p:pic>
        <p:nvPicPr>
          <p:cNvPr id="94" name="Picture 2" descr="new_webex_logo_1024px_R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7676" y="2030654"/>
            <a:ext cx="468000" cy="467539"/>
          </a:xfrm>
          <a:prstGeom prst="rect">
            <a:avLst/>
          </a:prstGeom>
        </p:spPr>
      </p:pic>
      <p:pic>
        <p:nvPicPr>
          <p:cNvPr id="95" name="Picture 2" descr="new_webex_logo_1024px_R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590" y="3803575"/>
            <a:ext cx="288284" cy="288000"/>
          </a:xfrm>
          <a:prstGeom prst="rect">
            <a:avLst/>
          </a:prstGeom>
        </p:spPr>
      </p:pic>
      <p:sp>
        <p:nvSpPr>
          <p:cNvPr id="52" name="Text Box 58"/>
          <p:cNvSpPr txBox="1">
            <a:spLocks noChangeArrowheads="1"/>
          </p:cNvSpPr>
          <p:nvPr/>
        </p:nvSpPr>
        <p:spPr bwMode="auto">
          <a:xfrm>
            <a:off x="1737594" y="3765079"/>
            <a:ext cx="607859"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lang="en-US" altLang="ja-JP" sz="900" dirty="0" smtClean="0">
                <a:solidFill>
                  <a:schemeClr val="tx1">
                    <a:lumMod val="50000"/>
                  </a:schemeClr>
                </a:solidFill>
                <a:latin typeface="+mn-ea"/>
                <a:cs typeface="ＭＳ Ｐゴシック" pitchFamily="-65" charset="-128"/>
              </a:rPr>
              <a:t>Vector</a:t>
            </a:r>
          </a:p>
          <a:p>
            <a:pPr algn="ctr">
              <a:defRPr/>
            </a:pPr>
            <a:r>
              <a:rPr lang="en-US" altLang="ja-JP" sz="900" dirty="0" smtClean="0">
                <a:solidFill>
                  <a:schemeClr val="tx1">
                    <a:lumMod val="50000"/>
                  </a:schemeClr>
                </a:solidFill>
                <a:latin typeface="+mn-ea"/>
                <a:cs typeface="ＭＳ Ｐゴシック" pitchFamily="-65" charset="-128"/>
              </a:rPr>
              <a:t>Graphics</a:t>
            </a:r>
            <a:endParaRPr kumimoji="0" lang="en-US" altLang="ja-JP" sz="900" dirty="0">
              <a:solidFill>
                <a:schemeClr val="tx1">
                  <a:lumMod val="50000"/>
                </a:schemeClr>
              </a:solidFill>
              <a:latin typeface="+mn-ea"/>
              <a:cs typeface="ＭＳ Ｐゴシック" pitchFamily="-65" charset="-128"/>
            </a:endParaRPr>
          </a:p>
        </p:txBody>
      </p:sp>
      <p:pic>
        <p:nvPicPr>
          <p:cNvPr id="96" name="Picture 2" descr="new_webex_logo_1024px_R0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1111" y="3860800"/>
            <a:ext cx="253585" cy="144000"/>
          </a:xfrm>
          <a:prstGeom prst="rect">
            <a:avLst/>
          </a:prstGeom>
        </p:spPr>
      </p:pic>
      <p:pic>
        <p:nvPicPr>
          <p:cNvPr id="97" name="Picture 2" descr="new_webex_logo_1024px_R0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6706" y="3849306"/>
            <a:ext cx="288284" cy="288000"/>
          </a:xfrm>
          <a:prstGeom prst="rect">
            <a:avLst/>
          </a:prstGeom>
        </p:spPr>
      </p:pic>
      <p:sp>
        <p:nvSpPr>
          <p:cNvPr id="82" name="Text Box 115"/>
          <p:cNvSpPr txBox="1">
            <a:spLocks noChangeArrowheads="1"/>
          </p:cNvSpPr>
          <p:nvPr/>
        </p:nvSpPr>
        <p:spPr bwMode="auto">
          <a:xfrm>
            <a:off x="6741395" y="3779450"/>
            <a:ext cx="607859"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kumimoji="0" lang="en-US" altLang="ja-JP" sz="900" dirty="0">
                <a:solidFill>
                  <a:schemeClr val="tx1">
                    <a:lumMod val="50000"/>
                  </a:schemeClr>
                </a:solidFill>
                <a:latin typeface="+mn-ea"/>
                <a:cs typeface="ＭＳ Ｐゴシック" pitchFamily="-65" charset="-128"/>
              </a:rPr>
              <a:t>Vector</a:t>
            </a:r>
          </a:p>
          <a:p>
            <a:pPr algn="ctr">
              <a:defRPr/>
            </a:pPr>
            <a:r>
              <a:rPr kumimoji="0" lang="en-US" altLang="ja-JP" sz="900" dirty="0">
                <a:solidFill>
                  <a:schemeClr val="tx1">
                    <a:lumMod val="50000"/>
                  </a:schemeClr>
                </a:solidFill>
                <a:latin typeface="+mn-ea"/>
                <a:cs typeface="ＭＳ Ｐゴシック" pitchFamily="-65" charset="-128"/>
              </a:rPr>
              <a:t>Graphics</a:t>
            </a:r>
          </a:p>
        </p:txBody>
      </p:sp>
    </p:spTree>
    <p:extLst>
      <p:ext uri="{BB962C8B-B14F-4D97-AF65-F5344CB8AC3E}">
        <p14:creationId xmlns:p14="http://schemas.microsoft.com/office/powerpoint/2010/main" val="184960146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000" dirty="0" smtClean="0"/>
              <a:t>WebEx</a:t>
            </a:r>
            <a:r>
              <a:rPr lang="ja-JP" altLang="en-US" sz="4000" dirty="0" smtClean="0"/>
              <a:t>の概要、機能のおさらい</a:t>
            </a:r>
            <a:endParaRPr kumimoji="1" lang="ja-JP" altLang="en-US" sz="4000" dirty="0"/>
          </a:p>
        </p:txBody>
      </p:sp>
    </p:spTree>
    <p:extLst>
      <p:ext uri="{BB962C8B-B14F-4D97-AF65-F5344CB8AC3E}">
        <p14:creationId xmlns:p14="http://schemas.microsoft.com/office/powerpoint/2010/main" val="1341155907"/>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kumimoji="1" lang="ja-JP" altLang="en-US" dirty="0" smtClean="0"/>
              <a:t>ファイル共有</a:t>
            </a:r>
            <a:r>
              <a:rPr lang="ja-JP" altLang="en-US" dirty="0" smtClean="0"/>
              <a:t>の安全性</a:t>
            </a:r>
            <a:endParaRPr kumimoji="1" lang="ja-JP" altLang="en-US" dirty="0"/>
          </a:p>
        </p:txBody>
      </p:sp>
      <p:pic>
        <p:nvPicPr>
          <p:cNvPr id="43" name="Picture 103" descr="MCj0432599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13" y="3797300"/>
            <a:ext cx="463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AutoShape 107"/>
          <p:cNvSpPr>
            <a:spLocks noChangeArrowheads="1"/>
          </p:cNvSpPr>
          <p:nvPr/>
        </p:nvSpPr>
        <p:spPr bwMode="auto">
          <a:xfrm flipV="1">
            <a:off x="368300" y="2832100"/>
            <a:ext cx="3454400" cy="2187575"/>
          </a:xfrm>
          <a:prstGeom prst="wedgeRectCallout">
            <a:avLst>
              <a:gd name="adj1" fmla="val -25784"/>
              <a:gd name="adj2" fmla="val 69229"/>
            </a:avLst>
          </a:prstGeom>
          <a:noFill/>
          <a:ln w="254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rot="10800000"/>
          <a:lstStyle/>
          <a:p>
            <a:pPr algn="ctr"/>
            <a:endParaRPr kumimoji="0" lang="ja-JP" altLang="en-US" sz="1600">
              <a:latin typeface="+mn-ea"/>
            </a:endParaRPr>
          </a:p>
        </p:txBody>
      </p:sp>
      <p:sp>
        <p:nvSpPr>
          <p:cNvPr id="45" name="Rectangle 108"/>
          <p:cNvSpPr>
            <a:spLocks noChangeArrowheads="1"/>
          </p:cNvSpPr>
          <p:nvPr/>
        </p:nvSpPr>
        <p:spPr bwMode="auto">
          <a:xfrm>
            <a:off x="1168400" y="3251200"/>
            <a:ext cx="2482850" cy="1619250"/>
          </a:xfrm>
          <a:prstGeom prst="rect">
            <a:avLst/>
          </a:prstGeom>
          <a:noFill/>
          <a:ln w="25400">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50" name="Line 129"/>
          <p:cNvSpPr>
            <a:spLocks noChangeShapeType="1"/>
          </p:cNvSpPr>
          <p:nvPr/>
        </p:nvSpPr>
        <p:spPr bwMode="auto">
          <a:xfrm>
            <a:off x="965200" y="4025900"/>
            <a:ext cx="593725" cy="0"/>
          </a:xfrm>
          <a:prstGeom prst="line">
            <a:avLst/>
          </a:prstGeom>
          <a:noFill/>
          <a:ln w="50800">
            <a:solidFill>
              <a:schemeClr val="accent1"/>
            </a:solidFill>
            <a:round/>
            <a:headEnd/>
            <a:tailEnd type="arrow" w="med" len="med"/>
          </a:ln>
          <a:effectLst>
            <a:prstShdw prst="shdw17" dist="17961" dir="2700000">
              <a:schemeClr val="accent1">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51" name="Line 131"/>
          <p:cNvSpPr>
            <a:spLocks noChangeShapeType="1"/>
          </p:cNvSpPr>
          <p:nvPr/>
        </p:nvSpPr>
        <p:spPr bwMode="auto">
          <a:xfrm>
            <a:off x="2084388" y="4014788"/>
            <a:ext cx="679450" cy="0"/>
          </a:xfrm>
          <a:prstGeom prst="line">
            <a:avLst/>
          </a:prstGeom>
          <a:noFill/>
          <a:ln w="50800">
            <a:solidFill>
              <a:schemeClr val="hlink"/>
            </a:solidFill>
            <a:round/>
            <a:headEnd/>
            <a:tailEnd type="arrow" w="med" len="med"/>
          </a:ln>
          <a:effectLst>
            <a:prstShdw prst="shdw17" dist="17961" dir="2700000">
              <a:schemeClr val="hlink">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52" name="Text Box 220"/>
          <p:cNvSpPr txBox="1">
            <a:spLocks noChangeArrowheads="1"/>
          </p:cNvSpPr>
          <p:nvPr/>
        </p:nvSpPr>
        <p:spPr bwMode="auto">
          <a:xfrm>
            <a:off x="1179513" y="3297238"/>
            <a:ext cx="1619354"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900" dirty="0">
                <a:solidFill>
                  <a:schemeClr val="accent1"/>
                </a:solidFill>
                <a:latin typeface="+mn-ea"/>
                <a:cs typeface="ＭＳ Ｐゴシック" pitchFamily="-65" charset="-128"/>
              </a:rPr>
              <a:t>Meeting Manager</a:t>
            </a:r>
            <a:r>
              <a:rPr kumimoji="0" lang="ja-JP" altLang="en-US" sz="900" dirty="0">
                <a:solidFill>
                  <a:schemeClr val="accent1"/>
                </a:solidFill>
                <a:latin typeface="+mn-ea"/>
                <a:cs typeface="ＭＳ Ｐゴシック" pitchFamily="-65" charset="-128"/>
              </a:rPr>
              <a:t>プロセス</a:t>
            </a:r>
          </a:p>
        </p:txBody>
      </p:sp>
      <p:sp>
        <p:nvSpPr>
          <p:cNvPr id="53" name="Text Box 133"/>
          <p:cNvSpPr txBox="1">
            <a:spLocks noChangeArrowheads="1"/>
          </p:cNvSpPr>
          <p:nvPr/>
        </p:nvSpPr>
        <p:spPr bwMode="auto">
          <a:xfrm>
            <a:off x="318656" y="4343400"/>
            <a:ext cx="877163"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kumimoji="0" lang="ja-JP" altLang="en-US" sz="900" dirty="0">
                <a:latin typeface="+mn-ea"/>
                <a:cs typeface="ＭＳ Ｐゴシック" pitchFamily="-65" charset="-128"/>
              </a:rPr>
              <a:t>オリジナル</a:t>
            </a:r>
          </a:p>
          <a:p>
            <a:pPr algn="ctr">
              <a:defRPr/>
            </a:pPr>
            <a:r>
              <a:rPr kumimoji="0" lang="ja-JP" altLang="en-US" sz="900" dirty="0">
                <a:latin typeface="+mn-ea"/>
                <a:cs typeface="ＭＳ Ｐゴシック" pitchFamily="-65" charset="-128"/>
              </a:rPr>
              <a:t>ドキュメント</a:t>
            </a:r>
          </a:p>
        </p:txBody>
      </p:sp>
      <p:sp>
        <p:nvSpPr>
          <p:cNvPr id="54" name="Text Box 134"/>
          <p:cNvSpPr txBox="1">
            <a:spLocks noChangeArrowheads="1"/>
          </p:cNvSpPr>
          <p:nvPr/>
        </p:nvSpPr>
        <p:spPr bwMode="auto">
          <a:xfrm>
            <a:off x="1171575" y="4333875"/>
            <a:ext cx="168275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ja-JP" altLang="en-US" sz="900" dirty="0">
                <a:latin typeface="+mn-ea"/>
                <a:cs typeface="ＭＳ Ｐゴシック" pitchFamily="-65" charset="-128"/>
              </a:rPr>
              <a:t>・独自形式に変換・圧縮</a:t>
            </a:r>
          </a:p>
          <a:p>
            <a:pPr>
              <a:defRPr/>
            </a:pPr>
            <a:r>
              <a:rPr kumimoji="0" lang="ja-JP" altLang="en-US" sz="900" dirty="0">
                <a:latin typeface="+mn-ea"/>
                <a:cs typeface="ＭＳ Ｐゴシック" pitchFamily="-65" charset="-128"/>
              </a:rPr>
              <a:t>・画面に表示</a:t>
            </a:r>
          </a:p>
        </p:txBody>
      </p:sp>
      <p:pic>
        <p:nvPicPr>
          <p:cNvPr id="56" name="Picture 123" descr="j043259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700" y="3771900"/>
            <a:ext cx="4921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37"/>
          <p:cNvSpPr txBox="1">
            <a:spLocks noChangeArrowheads="1"/>
          </p:cNvSpPr>
          <p:nvPr/>
        </p:nvSpPr>
        <p:spPr bwMode="auto">
          <a:xfrm>
            <a:off x="2716213" y="4354513"/>
            <a:ext cx="96520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ja-JP" altLang="en-US" sz="900" dirty="0">
                <a:latin typeface="+mn-ea"/>
                <a:cs typeface="ＭＳ Ｐゴシック" pitchFamily="-65" charset="-128"/>
              </a:rPr>
              <a:t>・</a:t>
            </a:r>
            <a:r>
              <a:rPr kumimoji="0" lang="en-US" altLang="ja-JP" sz="900" dirty="0">
                <a:latin typeface="+mn-ea"/>
                <a:cs typeface="ＭＳ Ｐゴシック" pitchFamily="-65" charset="-128"/>
              </a:rPr>
              <a:t>AES256bit </a:t>
            </a:r>
          </a:p>
          <a:p>
            <a:pPr>
              <a:defRPr/>
            </a:pPr>
            <a:r>
              <a:rPr kumimoji="0" lang="ja-JP" altLang="en-US" sz="900" dirty="0">
                <a:latin typeface="+mn-ea"/>
                <a:cs typeface="ＭＳ Ｐゴシック" pitchFamily="-65" charset="-128"/>
              </a:rPr>
              <a:t>　暗号化</a:t>
            </a:r>
          </a:p>
        </p:txBody>
      </p:sp>
      <p:sp>
        <p:nvSpPr>
          <p:cNvPr id="61" name="AutoShape 139"/>
          <p:cNvSpPr>
            <a:spLocks noChangeArrowheads="1"/>
          </p:cNvSpPr>
          <p:nvPr/>
        </p:nvSpPr>
        <p:spPr bwMode="auto">
          <a:xfrm flipV="1">
            <a:off x="6338888" y="2808288"/>
            <a:ext cx="2387600" cy="2212975"/>
          </a:xfrm>
          <a:prstGeom prst="wedgeRectCallout">
            <a:avLst>
              <a:gd name="adj1" fmla="val 17617"/>
              <a:gd name="adj2" fmla="val 69727"/>
            </a:avLst>
          </a:prstGeom>
          <a:noFill/>
          <a:ln w="25400">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rot="10800000"/>
          <a:lstStyle/>
          <a:p>
            <a:pPr algn="ctr"/>
            <a:endParaRPr kumimoji="0" lang="ja-JP" altLang="en-US" sz="1600">
              <a:latin typeface="+mn-ea"/>
            </a:endParaRPr>
          </a:p>
        </p:txBody>
      </p:sp>
      <p:sp>
        <p:nvSpPr>
          <p:cNvPr id="62" name="Rectangle 140"/>
          <p:cNvSpPr>
            <a:spLocks noChangeArrowheads="1"/>
          </p:cNvSpPr>
          <p:nvPr/>
        </p:nvSpPr>
        <p:spPr bwMode="auto">
          <a:xfrm>
            <a:off x="6554788" y="3252788"/>
            <a:ext cx="2044700" cy="1619250"/>
          </a:xfrm>
          <a:prstGeom prst="rect">
            <a:avLst/>
          </a:prstGeom>
          <a:noFill/>
          <a:ln w="25400">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latin typeface="+mn-ea"/>
            </a:endParaRPr>
          </a:p>
        </p:txBody>
      </p:sp>
      <p:sp>
        <p:nvSpPr>
          <p:cNvPr id="71" name="Line 150"/>
          <p:cNvSpPr>
            <a:spLocks noChangeShapeType="1"/>
          </p:cNvSpPr>
          <p:nvPr/>
        </p:nvSpPr>
        <p:spPr bwMode="auto">
          <a:xfrm>
            <a:off x="7343775" y="3940175"/>
            <a:ext cx="539750" cy="0"/>
          </a:xfrm>
          <a:prstGeom prst="line">
            <a:avLst/>
          </a:prstGeom>
          <a:noFill/>
          <a:ln w="50800">
            <a:solidFill>
              <a:schemeClr val="hlink"/>
            </a:solidFill>
            <a:round/>
            <a:headEnd/>
            <a:tailEnd type="arrow" w="med" len="med"/>
          </a:ln>
          <a:effectLst>
            <a:prstShdw prst="shdw17" dist="17961" dir="2700000">
              <a:schemeClr val="hlink">
                <a:gamma/>
                <a:shade val="60000"/>
                <a:invGamma/>
              </a:schemeClr>
            </a:prstShdw>
          </a:effectLst>
        </p:spPr>
        <p:txBody>
          <a:bodyPr/>
          <a:lstStyle/>
          <a:p>
            <a:pPr algn="r">
              <a:defRPr/>
            </a:pPr>
            <a:endParaRPr kumimoji="0" lang="ja-JP" altLang="en-US" sz="1600">
              <a:latin typeface="+mn-ea"/>
              <a:cs typeface="ＭＳ Ｐゴシック" pitchFamily="-65" charset="-128"/>
            </a:endParaRPr>
          </a:p>
        </p:txBody>
      </p:sp>
      <p:sp>
        <p:nvSpPr>
          <p:cNvPr id="72" name="Text Box 153"/>
          <p:cNvSpPr txBox="1">
            <a:spLocks noChangeArrowheads="1"/>
          </p:cNvSpPr>
          <p:nvPr/>
        </p:nvSpPr>
        <p:spPr bwMode="auto">
          <a:xfrm>
            <a:off x="7639775" y="4359275"/>
            <a:ext cx="877163"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900">
                <a:latin typeface="+mn-ea"/>
                <a:cs typeface="ＭＳ Ｐゴシック" pitchFamily="-65" charset="-128"/>
              </a:rPr>
              <a:t>・画面に表示</a:t>
            </a:r>
          </a:p>
        </p:txBody>
      </p:sp>
      <p:sp>
        <p:nvSpPr>
          <p:cNvPr id="75" name="Text Box 156"/>
          <p:cNvSpPr txBox="1">
            <a:spLocks noChangeArrowheads="1"/>
          </p:cNvSpPr>
          <p:nvPr/>
        </p:nvSpPr>
        <p:spPr bwMode="auto">
          <a:xfrm>
            <a:off x="6776693" y="4373563"/>
            <a:ext cx="530915"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a:defRPr/>
            </a:pPr>
            <a:r>
              <a:rPr kumimoji="0" lang="ja-JP" altLang="en-US" sz="900">
                <a:latin typeface="+mn-ea"/>
                <a:cs typeface="ＭＳ Ｐゴシック" pitchFamily="-65" charset="-128"/>
              </a:rPr>
              <a:t>・復号</a:t>
            </a:r>
          </a:p>
        </p:txBody>
      </p:sp>
      <p:sp>
        <p:nvSpPr>
          <p:cNvPr id="78" name="Text Box 160"/>
          <p:cNvSpPr txBox="1">
            <a:spLocks noChangeArrowheads="1"/>
          </p:cNvSpPr>
          <p:nvPr/>
        </p:nvSpPr>
        <p:spPr bwMode="auto">
          <a:xfrm>
            <a:off x="4127500" y="3941763"/>
            <a:ext cx="1680268" cy="507831"/>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ja-JP" altLang="en-US" sz="900" dirty="0">
                <a:solidFill>
                  <a:schemeClr val="accent4">
                    <a:lumMod val="50000"/>
                  </a:schemeClr>
                </a:solidFill>
                <a:latin typeface="+mn-ea"/>
                <a:cs typeface="ＭＳ Ｐゴシック" pitchFamily="-65" charset="-128"/>
              </a:rPr>
              <a:t>・会議情報は暗号化されたまま</a:t>
            </a:r>
          </a:p>
          <a:p>
            <a:pPr>
              <a:defRPr/>
            </a:pPr>
            <a:r>
              <a:rPr kumimoji="0" lang="ja-JP" altLang="en-US" sz="900" dirty="0">
                <a:solidFill>
                  <a:schemeClr val="accent4">
                    <a:lumMod val="50000"/>
                  </a:schemeClr>
                </a:solidFill>
                <a:latin typeface="+mn-ea"/>
                <a:cs typeface="ＭＳ Ｐゴシック" pitchFamily="-65" charset="-128"/>
              </a:rPr>
              <a:t> </a:t>
            </a:r>
            <a:r>
              <a:rPr lang="ja-JP" altLang="en-US" sz="900" dirty="0">
                <a:solidFill>
                  <a:schemeClr val="accent4">
                    <a:lumMod val="50000"/>
                  </a:schemeClr>
                </a:solidFill>
                <a:latin typeface="+mn-ea"/>
                <a:cs typeface="ＭＳ Ｐゴシック" pitchFamily="-65" charset="-128"/>
              </a:rPr>
              <a:t>キャッシュ</a:t>
            </a:r>
            <a:endParaRPr kumimoji="0" lang="ja-JP" altLang="en-US" sz="900" dirty="0">
              <a:solidFill>
                <a:schemeClr val="accent4">
                  <a:lumMod val="50000"/>
                </a:schemeClr>
              </a:solidFill>
              <a:latin typeface="+mn-ea"/>
              <a:cs typeface="ＭＳ Ｐゴシック" pitchFamily="-65" charset="-128"/>
            </a:endParaRPr>
          </a:p>
          <a:p>
            <a:pPr>
              <a:defRPr/>
            </a:pPr>
            <a:r>
              <a:rPr kumimoji="0" lang="en-US" altLang="ja-JP" sz="900" dirty="0">
                <a:solidFill>
                  <a:schemeClr val="accent4">
                    <a:lumMod val="50000"/>
                  </a:schemeClr>
                </a:solidFill>
                <a:latin typeface="+mn-ea"/>
                <a:cs typeface="ＭＳ Ｐゴシック" pitchFamily="-65" charset="-128"/>
              </a:rPr>
              <a:t>(</a:t>
            </a:r>
            <a:r>
              <a:rPr kumimoji="0" lang="ja-JP" altLang="en-US" sz="900" dirty="0">
                <a:solidFill>
                  <a:schemeClr val="accent4">
                    <a:lumMod val="50000"/>
                  </a:schemeClr>
                </a:solidFill>
                <a:latin typeface="+mn-ea"/>
                <a:cs typeface="ＭＳ Ｐゴシック" pitchFamily="-65" charset="-128"/>
              </a:rPr>
              <a:t>遅れた参加者へ配布のため</a:t>
            </a:r>
            <a:r>
              <a:rPr kumimoji="0" lang="en-US" altLang="ja-JP" sz="900" dirty="0">
                <a:solidFill>
                  <a:schemeClr val="accent4">
                    <a:lumMod val="50000"/>
                  </a:schemeClr>
                </a:solidFill>
                <a:latin typeface="+mn-ea"/>
                <a:cs typeface="ＭＳ Ｐゴシック" pitchFamily="-65" charset="-128"/>
              </a:rPr>
              <a:t>)</a:t>
            </a:r>
          </a:p>
        </p:txBody>
      </p:sp>
      <p:sp>
        <p:nvSpPr>
          <p:cNvPr id="81" name="Text Box 163"/>
          <p:cNvSpPr txBox="1">
            <a:spLocks noChangeArrowheads="1"/>
          </p:cNvSpPr>
          <p:nvPr/>
        </p:nvSpPr>
        <p:spPr bwMode="auto">
          <a:xfrm>
            <a:off x="3248530" y="3989388"/>
            <a:ext cx="407483"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900" dirty="0">
                <a:latin typeface="+mn-ea"/>
                <a:cs typeface="ＭＳ Ｐゴシック" pitchFamily="-65" charset="-128"/>
              </a:rPr>
              <a:t>AES</a:t>
            </a:r>
          </a:p>
        </p:txBody>
      </p:sp>
      <p:sp>
        <p:nvSpPr>
          <p:cNvPr id="83" name="Rectangle 165"/>
          <p:cNvSpPr>
            <a:spLocks noChangeArrowheads="1"/>
          </p:cNvSpPr>
          <p:nvPr/>
        </p:nvSpPr>
        <p:spPr bwMode="auto">
          <a:xfrm>
            <a:off x="4103688" y="3709988"/>
            <a:ext cx="1962150" cy="1162050"/>
          </a:xfrm>
          <a:prstGeom prst="rect">
            <a:avLst/>
          </a:prstGeom>
          <a:noFill/>
          <a:ln w="25400">
            <a:solidFill>
              <a:srgbClr val="92D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a:endParaRPr kumimoji="0" lang="ja-JP" altLang="en-US" sz="1600">
              <a:solidFill>
                <a:srgbClr val="92D050"/>
              </a:solidFill>
              <a:latin typeface="+mn-ea"/>
            </a:endParaRPr>
          </a:p>
        </p:txBody>
      </p:sp>
      <p:sp>
        <p:nvSpPr>
          <p:cNvPr id="84" name="Text Box 220"/>
          <p:cNvSpPr txBox="1">
            <a:spLocks noChangeArrowheads="1"/>
          </p:cNvSpPr>
          <p:nvPr/>
        </p:nvSpPr>
        <p:spPr bwMode="auto">
          <a:xfrm>
            <a:off x="4254806" y="3743325"/>
            <a:ext cx="920444"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900" dirty="0">
                <a:solidFill>
                  <a:schemeClr val="accent4">
                    <a:lumMod val="50000"/>
                  </a:schemeClr>
                </a:solidFill>
                <a:latin typeface="+mn-ea"/>
                <a:cs typeface="ＭＳ Ｐゴシック" pitchFamily="-65" charset="-128"/>
              </a:rPr>
              <a:t>一時メモリ領域</a:t>
            </a:r>
          </a:p>
        </p:txBody>
      </p:sp>
      <p:sp>
        <p:nvSpPr>
          <p:cNvPr id="86" name="Text Box 220"/>
          <p:cNvSpPr txBox="1">
            <a:spLocks noChangeArrowheads="1"/>
          </p:cNvSpPr>
          <p:nvPr/>
        </p:nvSpPr>
        <p:spPr bwMode="auto">
          <a:xfrm>
            <a:off x="6667500" y="3298825"/>
            <a:ext cx="1619354"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900" dirty="0">
                <a:solidFill>
                  <a:schemeClr val="accent1"/>
                </a:solidFill>
                <a:latin typeface="+mn-ea"/>
                <a:cs typeface="ＭＳ Ｐゴシック" pitchFamily="-65" charset="-128"/>
              </a:rPr>
              <a:t>Meeting Manager</a:t>
            </a:r>
            <a:r>
              <a:rPr kumimoji="0" lang="ja-JP" altLang="en-US" sz="900" dirty="0">
                <a:solidFill>
                  <a:schemeClr val="accent1"/>
                </a:solidFill>
                <a:latin typeface="+mn-ea"/>
                <a:cs typeface="ＭＳ Ｐゴシック" pitchFamily="-65" charset="-128"/>
              </a:rPr>
              <a:t>プロセス</a:t>
            </a:r>
          </a:p>
        </p:txBody>
      </p:sp>
      <p:sp>
        <p:nvSpPr>
          <p:cNvPr id="87" name="Text Box 169"/>
          <p:cNvSpPr txBox="1">
            <a:spLocks noChangeArrowheads="1"/>
          </p:cNvSpPr>
          <p:nvPr/>
        </p:nvSpPr>
        <p:spPr bwMode="auto">
          <a:xfrm>
            <a:off x="4002088" y="3146425"/>
            <a:ext cx="153760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900" dirty="0">
                <a:solidFill>
                  <a:schemeClr val="accent4">
                    <a:lumMod val="50000"/>
                  </a:schemeClr>
                </a:solidFill>
                <a:latin typeface="+mn-ea"/>
                <a:cs typeface="ＭＳ Ｐゴシック" pitchFamily="-65" charset="-128"/>
              </a:rPr>
              <a:t>AES256bit</a:t>
            </a:r>
            <a:r>
              <a:rPr kumimoji="0" lang="ja-JP" altLang="en-US" sz="900" dirty="0">
                <a:solidFill>
                  <a:schemeClr val="accent4">
                    <a:lumMod val="50000"/>
                  </a:schemeClr>
                </a:solidFill>
                <a:latin typeface="+mn-ea"/>
                <a:cs typeface="ＭＳ Ｐゴシック" pitchFamily="-65" charset="-128"/>
              </a:rPr>
              <a:t>で暗号化したまま</a:t>
            </a:r>
          </a:p>
          <a:p>
            <a:pPr>
              <a:defRPr/>
            </a:pPr>
            <a:r>
              <a:rPr kumimoji="0" lang="ja-JP" altLang="en-US" sz="900" dirty="0">
                <a:solidFill>
                  <a:schemeClr val="accent4">
                    <a:lumMod val="50000"/>
                  </a:schemeClr>
                </a:solidFill>
                <a:latin typeface="+mn-ea"/>
                <a:cs typeface="ＭＳ Ｐゴシック" pitchFamily="-65" charset="-128"/>
              </a:rPr>
              <a:t>参加者</a:t>
            </a:r>
            <a:r>
              <a:rPr kumimoji="0" lang="en-US" altLang="ja-JP" sz="900" dirty="0">
                <a:solidFill>
                  <a:schemeClr val="accent4">
                    <a:lumMod val="50000"/>
                  </a:schemeClr>
                </a:solidFill>
                <a:latin typeface="+mn-ea"/>
                <a:cs typeface="ＭＳ Ｐゴシック" pitchFamily="-65" charset="-128"/>
              </a:rPr>
              <a:t>PC</a:t>
            </a:r>
            <a:r>
              <a:rPr kumimoji="0" lang="ja-JP" altLang="en-US" sz="900" dirty="0">
                <a:solidFill>
                  <a:schemeClr val="accent4">
                    <a:lumMod val="50000"/>
                  </a:schemeClr>
                </a:solidFill>
                <a:latin typeface="+mn-ea"/>
                <a:cs typeface="ＭＳ Ｐゴシック" pitchFamily="-65" charset="-128"/>
              </a:rPr>
              <a:t>に配布</a:t>
            </a:r>
          </a:p>
        </p:txBody>
      </p:sp>
      <p:grpSp>
        <p:nvGrpSpPr>
          <p:cNvPr id="88" name="Group 55"/>
          <p:cNvGrpSpPr>
            <a:grpSpLocks/>
          </p:cNvGrpSpPr>
          <p:nvPr/>
        </p:nvGrpSpPr>
        <p:grpSpPr bwMode="auto">
          <a:xfrm>
            <a:off x="3081338" y="1206500"/>
            <a:ext cx="2919412" cy="1440000"/>
            <a:chOff x="3227" y="3240"/>
            <a:chExt cx="1461" cy="882"/>
          </a:xfrm>
        </p:grpSpPr>
        <p:sp>
          <p:nvSpPr>
            <p:cNvPr id="89" name="AutoShape 56"/>
            <p:cNvSpPr>
              <a:spLocks noChangeAspect="1" noChangeArrowheads="1" noTextEdit="1"/>
            </p:cNvSpPr>
            <p:nvPr/>
          </p:nvSpPr>
          <p:spPr bwMode="auto">
            <a:xfrm>
              <a:off x="3227" y="3240"/>
              <a:ext cx="1461"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mn-ea"/>
              </a:endParaRPr>
            </a:p>
          </p:txBody>
        </p:sp>
        <p:sp>
          <p:nvSpPr>
            <p:cNvPr id="90" name="Oval 57"/>
            <p:cNvSpPr>
              <a:spLocks noChangeArrowheads="1"/>
            </p:cNvSpPr>
            <p:nvPr/>
          </p:nvSpPr>
          <p:spPr bwMode="auto">
            <a:xfrm>
              <a:off x="3728" y="3251"/>
              <a:ext cx="630" cy="357"/>
            </a:xfrm>
            <a:prstGeom prst="ellipse">
              <a:avLst/>
            </a:prstGeom>
            <a:solidFill>
              <a:srgbClr val="D2E8ED"/>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1" name="Oval 58"/>
            <p:cNvSpPr>
              <a:spLocks noChangeArrowheads="1"/>
            </p:cNvSpPr>
            <p:nvPr/>
          </p:nvSpPr>
          <p:spPr bwMode="auto">
            <a:xfrm>
              <a:off x="3381" y="3344"/>
              <a:ext cx="483" cy="356"/>
            </a:xfrm>
            <a:prstGeom prst="ellipse">
              <a:avLst/>
            </a:prstGeom>
            <a:solidFill>
              <a:srgbClr val="D2E8E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2" name="Oval 59"/>
            <p:cNvSpPr>
              <a:spLocks noChangeArrowheads="1"/>
            </p:cNvSpPr>
            <p:nvPr/>
          </p:nvSpPr>
          <p:spPr bwMode="auto">
            <a:xfrm>
              <a:off x="3233" y="3559"/>
              <a:ext cx="329" cy="291"/>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3" name="Oval 60"/>
            <p:cNvSpPr>
              <a:spLocks noChangeArrowheads="1"/>
            </p:cNvSpPr>
            <p:nvPr/>
          </p:nvSpPr>
          <p:spPr bwMode="auto">
            <a:xfrm>
              <a:off x="3332" y="3685"/>
              <a:ext cx="488" cy="316"/>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4" name="Oval 61"/>
            <p:cNvSpPr>
              <a:spLocks noChangeArrowheads="1"/>
            </p:cNvSpPr>
            <p:nvPr/>
          </p:nvSpPr>
          <p:spPr bwMode="auto">
            <a:xfrm>
              <a:off x="3678" y="3738"/>
              <a:ext cx="731" cy="37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5" name="Oval 62"/>
            <p:cNvSpPr>
              <a:spLocks noChangeArrowheads="1"/>
            </p:cNvSpPr>
            <p:nvPr/>
          </p:nvSpPr>
          <p:spPr bwMode="auto">
            <a:xfrm>
              <a:off x="4142" y="3355"/>
              <a:ext cx="468" cy="28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6" name="Oval 63"/>
            <p:cNvSpPr>
              <a:spLocks noChangeArrowheads="1"/>
            </p:cNvSpPr>
            <p:nvPr/>
          </p:nvSpPr>
          <p:spPr bwMode="auto">
            <a:xfrm>
              <a:off x="4214" y="3534"/>
              <a:ext cx="462" cy="280"/>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7" name="Oval 64"/>
            <p:cNvSpPr>
              <a:spLocks noChangeArrowheads="1"/>
            </p:cNvSpPr>
            <p:nvPr/>
          </p:nvSpPr>
          <p:spPr bwMode="auto">
            <a:xfrm>
              <a:off x="4081" y="3703"/>
              <a:ext cx="571" cy="369"/>
            </a:xfrm>
            <a:prstGeom prst="ellipse">
              <a:avLst/>
            </a:prstGeom>
            <a:solidFill>
              <a:srgbClr val="D2E8ED"/>
            </a:solidFill>
            <a:ln>
              <a:noFill/>
            </a:ln>
            <a:effectLst>
              <a:outerShdw dist="35921" dir="2700000" algn="ctr" rotWithShape="0">
                <a:schemeClr val="accent1"/>
              </a:outerShdw>
            </a:effectLst>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sp>
          <p:nvSpPr>
            <p:cNvPr id="98" name="Oval 65"/>
            <p:cNvSpPr>
              <a:spLocks noChangeArrowheads="1"/>
            </p:cNvSpPr>
            <p:nvPr/>
          </p:nvSpPr>
          <p:spPr bwMode="auto">
            <a:xfrm>
              <a:off x="3464" y="3454"/>
              <a:ext cx="937" cy="461"/>
            </a:xfrm>
            <a:prstGeom prst="ellipse">
              <a:avLst/>
            </a:prstGeom>
            <a:solidFill>
              <a:srgbClr val="D2E8E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73025" tIns="36512" rIns="73025" bIns="36512" anchor="ctr"/>
            <a:lstStyle/>
            <a:p>
              <a:pPr algn="r"/>
              <a:endParaRPr kumimoji="0" lang="ja-JP" altLang="en-US" sz="1600">
                <a:latin typeface="+mn-ea"/>
              </a:endParaRPr>
            </a:p>
          </p:txBody>
        </p:sp>
        <p:grpSp>
          <p:nvGrpSpPr>
            <p:cNvPr id="99" name="Group 66"/>
            <p:cNvGrpSpPr>
              <a:grpSpLocks/>
            </p:cNvGrpSpPr>
            <p:nvPr/>
          </p:nvGrpSpPr>
          <p:grpSpPr bwMode="auto">
            <a:xfrm>
              <a:off x="3232" y="3250"/>
              <a:ext cx="1449" cy="870"/>
              <a:chOff x="3060" y="3378"/>
              <a:chExt cx="1212" cy="726"/>
            </a:xfrm>
          </p:grpSpPr>
          <p:sp>
            <p:nvSpPr>
              <p:cNvPr id="100" name="Freeform 67"/>
              <p:cNvSpPr>
                <a:spLocks/>
              </p:cNvSpPr>
              <p:nvPr/>
            </p:nvSpPr>
            <p:spPr bwMode="auto">
              <a:xfrm>
                <a:off x="3486" y="3378"/>
                <a:ext cx="500" cy="153"/>
              </a:xfrm>
              <a:custGeom>
                <a:avLst/>
                <a:gdLst>
                  <a:gd name="T0" fmla="*/ 2147483647 w 171"/>
                  <a:gd name="T1" fmla="*/ 2147483647 h 53"/>
                  <a:gd name="T2" fmla="*/ 2147483647 w 171"/>
                  <a:gd name="T3" fmla="*/ 1747168723 h 53"/>
                  <a:gd name="T4" fmla="*/ 0 w 171"/>
                  <a:gd name="T5" fmla="*/ 2147483647 h 53"/>
                  <a:gd name="T6" fmla="*/ 2147483647 w 171"/>
                  <a:gd name="T7" fmla="*/ 2147483647 h 53"/>
                  <a:gd name="T8" fmla="*/ 2147483647 w 171"/>
                  <a:gd name="T9" fmla="*/ 2147483647 h 53"/>
                  <a:gd name="T10" fmla="*/ 0 60000 65536"/>
                  <a:gd name="T11" fmla="*/ 0 60000 65536"/>
                  <a:gd name="T12" fmla="*/ 0 60000 65536"/>
                  <a:gd name="T13" fmla="*/ 0 60000 65536"/>
                  <a:gd name="T14" fmla="*/ 0 60000 65536"/>
                  <a:gd name="T15" fmla="*/ 0 w 171"/>
                  <a:gd name="T16" fmla="*/ 0 h 53"/>
                  <a:gd name="T17" fmla="*/ 171 w 171"/>
                  <a:gd name="T18" fmla="*/ 53 h 53"/>
                </a:gdLst>
                <a:ahLst/>
                <a:cxnLst>
                  <a:cxn ang="T10">
                    <a:pos x="T0" y="T1"/>
                  </a:cxn>
                  <a:cxn ang="T11">
                    <a:pos x="T2" y="T3"/>
                  </a:cxn>
                  <a:cxn ang="T12">
                    <a:pos x="T4" y="T5"/>
                  </a:cxn>
                  <a:cxn ang="T13">
                    <a:pos x="T6" y="T7"/>
                  </a:cxn>
                  <a:cxn ang="T14">
                    <a:pos x="T8" y="T9"/>
                  </a:cxn>
                </a:cxnLst>
                <a:rect l="T15" t="T16" r="T17" b="T18"/>
                <a:pathLst>
                  <a:path w="171" h="53">
                    <a:moveTo>
                      <a:pt x="171" y="33"/>
                    </a:moveTo>
                    <a:cubicBezTo>
                      <a:pt x="157" y="13"/>
                      <a:pt x="124" y="1"/>
                      <a:pt x="87" y="1"/>
                    </a:cubicBezTo>
                    <a:cubicBezTo>
                      <a:pt x="47" y="0"/>
                      <a:pt x="13" y="15"/>
                      <a:pt x="0" y="36"/>
                    </a:cubicBezTo>
                    <a:lnTo>
                      <a:pt x="87" y="53"/>
                    </a:lnTo>
                    <a:lnTo>
                      <a:pt x="171" y="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1" name="Arc 68"/>
              <p:cNvSpPr>
                <a:spLocks/>
              </p:cNvSpPr>
              <p:nvPr/>
            </p:nvSpPr>
            <p:spPr bwMode="auto">
              <a:xfrm>
                <a:off x="3492" y="3384"/>
                <a:ext cx="492" cy="147"/>
              </a:xfrm>
              <a:custGeom>
                <a:avLst/>
                <a:gdLst>
                  <a:gd name="T0" fmla="*/ 0 w 40475"/>
                  <a:gd name="T1" fmla="*/ 0 h 21600"/>
                  <a:gd name="T2" fmla="*/ 0 w 40475"/>
                  <a:gd name="T3" fmla="*/ 0 h 21600"/>
                  <a:gd name="T4" fmla="*/ 0 w 40475"/>
                  <a:gd name="T5" fmla="*/ 0 h 21600"/>
                  <a:gd name="T6" fmla="*/ 0 60000 65536"/>
                  <a:gd name="T7" fmla="*/ 0 60000 65536"/>
                  <a:gd name="T8" fmla="*/ 0 60000 65536"/>
                  <a:gd name="T9" fmla="*/ 0 w 40475"/>
                  <a:gd name="T10" fmla="*/ 0 h 21600"/>
                  <a:gd name="T11" fmla="*/ 40475 w 40475"/>
                  <a:gd name="T12" fmla="*/ 21600 h 21600"/>
                </a:gdLst>
                <a:ahLst/>
                <a:cxnLst>
                  <a:cxn ang="T6">
                    <a:pos x="T0" y="T1"/>
                  </a:cxn>
                  <a:cxn ang="T7">
                    <a:pos x="T2" y="T3"/>
                  </a:cxn>
                  <a:cxn ang="T8">
                    <a:pos x="T4" y="T5"/>
                  </a:cxn>
                </a:cxnLst>
                <a:rect l="T9" t="T10" r="T11" b="T12"/>
                <a:pathLst>
                  <a:path w="40475" h="21600" fill="none" extrusionOk="0">
                    <a:moveTo>
                      <a:pt x="0" y="14690"/>
                    </a:moveTo>
                    <a:cubicBezTo>
                      <a:pt x="2964" y="5910"/>
                      <a:pt x="11198" y="-1"/>
                      <a:pt x="20465" y="0"/>
                    </a:cubicBezTo>
                    <a:cubicBezTo>
                      <a:pt x="29253" y="0"/>
                      <a:pt x="37166" y="5325"/>
                      <a:pt x="40475" y="13466"/>
                    </a:cubicBezTo>
                  </a:path>
                  <a:path w="40475" h="21600" stroke="0" extrusionOk="0">
                    <a:moveTo>
                      <a:pt x="0" y="14690"/>
                    </a:moveTo>
                    <a:cubicBezTo>
                      <a:pt x="2964" y="5910"/>
                      <a:pt x="11198" y="-1"/>
                      <a:pt x="20465" y="0"/>
                    </a:cubicBezTo>
                    <a:cubicBezTo>
                      <a:pt x="29253" y="0"/>
                      <a:pt x="37166" y="5325"/>
                      <a:pt x="40475" y="13466"/>
                    </a:cubicBezTo>
                    <a:lnTo>
                      <a:pt x="20465" y="21600"/>
                    </a:lnTo>
                    <a:lnTo>
                      <a:pt x="0" y="146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2" name="Freeform 69"/>
              <p:cNvSpPr>
                <a:spLocks/>
              </p:cNvSpPr>
              <p:nvPr/>
            </p:nvSpPr>
            <p:spPr bwMode="auto">
              <a:xfrm>
                <a:off x="3183" y="3459"/>
                <a:ext cx="312" cy="182"/>
              </a:xfrm>
              <a:custGeom>
                <a:avLst/>
                <a:gdLst>
                  <a:gd name="T0" fmla="*/ 2147483647 w 107"/>
                  <a:gd name="T1" fmla="*/ 2147483647 h 63"/>
                  <a:gd name="T2" fmla="*/ 2147483647 w 107"/>
                  <a:gd name="T3" fmla="*/ 0 h 63"/>
                  <a:gd name="T4" fmla="*/ 2078582294 w 107"/>
                  <a:gd name="T5" fmla="*/ 2147483647 h 63"/>
                  <a:gd name="T6" fmla="*/ 2147483647 w 107"/>
                  <a:gd name="T7" fmla="*/ 2147483647 h 63"/>
                  <a:gd name="T8" fmla="*/ 2147483647 w 107"/>
                  <a:gd name="T9" fmla="*/ 2147483647 h 63"/>
                  <a:gd name="T10" fmla="*/ 2147483647 w 107"/>
                  <a:gd name="T11" fmla="*/ 2147483647 h 63"/>
                  <a:gd name="T12" fmla="*/ 0 60000 65536"/>
                  <a:gd name="T13" fmla="*/ 0 60000 65536"/>
                  <a:gd name="T14" fmla="*/ 0 60000 65536"/>
                  <a:gd name="T15" fmla="*/ 0 60000 65536"/>
                  <a:gd name="T16" fmla="*/ 0 60000 65536"/>
                  <a:gd name="T17" fmla="*/ 0 60000 65536"/>
                  <a:gd name="T18" fmla="*/ 0 w 107"/>
                  <a:gd name="T19" fmla="*/ 0 h 63"/>
                  <a:gd name="T20" fmla="*/ 107 w 10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107" h="63">
                    <a:moveTo>
                      <a:pt x="107" y="7"/>
                    </a:moveTo>
                    <a:cubicBezTo>
                      <a:pt x="96" y="2"/>
                      <a:pt x="83" y="0"/>
                      <a:pt x="70" y="0"/>
                    </a:cubicBezTo>
                    <a:cubicBezTo>
                      <a:pt x="32" y="0"/>
                      <a:pt x="1" y="23"/>
                      <a:pt x="1" y="52"/>
                    </a:cubicBezTo>
                    <a:cubicBezTo>
                      <a:pt x="0" y="55"/>
                      <a:pt x="1" y="59"/>
                      <a:pt x="2" y="63"/>
                    </a:cubicBezTo>
                    <a:lnTo>
                      <a:pt x="70" y="52"/>
                    </a:lnTo>
                    <a:lnTo>
                      <a:pt x="107" y="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3" name="Arc 70"/>
              <p:cNvSpPr>
                <a:spLocks/>
              </p:cNvSpPr>
              <p:nvPr/>
            </p:nvSpPr>
            <p:spPr bwMode="auto">
              <a:xfrm>
                <a:off x="3189" y="3462"/>
                <a:ext cx="305" cy="179"/>
              </a:xfrm>
              <a:custGeom>
                <a:avLst/>
                <a:gdLst>
                  <a:gd name="T0" fmla="*/ 0 w 32928"/>
                  <a:gd name="T1" fmla="*/ 0 h 26233"/>
                  <a:gd name="T2" fmla="*/ 0 w 32928"/>
                  <a:gd name="T3" fmla="*/ 0 h 26233"/>
                  <a:gd name="T4" fmla="*/ 0 w 32928"/>
                  <a:gd name="T5" fmla="*/ 0 h 26233"/>
                  <a:gd name="T6" fmla="*/ 0 60000 65536"/>
                  <a:gd name="T7" fmla="*/ 0 60000 65536"/>
                  <a:gd name="T8" fmla="*/ 0 60000 65536"/>
                  <a:gd name="T9" fmla="*/ 0 w 32928"/>
                  <a:gd name="T10" fmla="*/ 0 h 26233"/>
                  <a:gd name="T11" fmla="*/ 32928 w 32928"/>
                  <a:gd name="T12" fmla="*/ 26233 h 26233"/>
                </a:gdLst>
                <a:ahLst/>
                <a:cxnLst>
                  <a:cxn ang="T6">
                    <a:pos x="T0" y="T1"/>
                  </a:cxn>
                  <a:cxn ang="T7">
                    <a:pos x="T2" y="T3"/>
                  </a:cxn>
                  <a:cxn ang="T8">
                    <a:pos x="T4" y="T5"/>
                  </a:cxn>
                </a:cxnLst>
                <a:rect l="T9" t="T10" r="T11" b="T12"/>
                <a:pathLst>
                  <a:path w="32928" h="26233" fill="none" extrusionOk="0">
                    <a:moveTo>
                      <a:pt x="502" y="26233"/>
                    </a:moveTo>
                    <a:cubicBezTo>
                      <a:pt x="168" y="24711"/>
                      <a:pt x="0" y="23157"/>
                      <a:pt x="0" y="21600"/>
                    </a:cubicBezTo>
                    <a:cubicBezTo>
                      <a:pt x="0" y="9670"/>
                      <a:pt x="9670" y="0"/>
                      <a:pt x="21600" y="0"/>
                    </a:cubicBezTo>
                    <a:cubicBezTo>
                      <a:pt x="25600" y="-1"/>
                      <a:pt x="29522" y="1110"/>
                      <a:pt x="32928" y="3208"/>
                    </a:cubicBezTo>
                  </a:path>
                  <a:path w="32928" h="26233" stroke="0" extrusionOk="0">
                    <a:moveTo>
                      <a:pt x="502" y="26233"/>
                    </a:moveTo>
                    <a:cubicBezTo>
                      <a:pt x="168" y="24711"/>
                      <a:pt x="0" y="23157"/>
                      <a:pt x="0" y="21600"/>
                    </a:cubicBezTo>
                    <a:cubicBezTo>
                      <a:pt x="0" y="9670"/>
                      <a:pt x="9670" y="0"/>
                      <a:pt x="21600" y="0"/>
                    </a:cubicBezTo>
                    <a:cubicBezTo>
                      <a:pt x="25600" y="-1"/>
                      <a:pt x="29522" y="1110"/>
                      <a:pt x="32928" y="3208"/>
                    </a:cubicBezTo>
                    <a:lnTo>
                      <a:pt x="21600" y="21600"/>
                    </a:lnTo>
                    <a:lnTo>
                      <a:pt x="502" y="2623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4" name="Freeform 71"/>
              <p:cNvSpPr>
                <a:spLocks/>
              </p:cNvSpPr>
              <p:nvPr/>
            </p:nvSpPr>
            <p:spPr bwMode="auto">
              <a:xfrm>
                <a:off x="3142" y="3869"/>
                <a:ext cx="312" cy="145"/>
              </a:xfrm>
              <a:custGeom>
                <a:avLst/>
                <a:gdLst>
                  <a:gd name="T0" fmla="*/ 0 w 107"/>
                  <a:gd name="T1" fmla="*/ 0 h 50"/>
                  <a:gd name="T2" fmla="*/ 0 w 107"/>
                  <a:gd name="T3" fmla="*/ 2147483647 h 50"/>
                  <a:gd name="T4" fmla="*/ 2147483647 w 107"/>
                  <a:gd name="T5" fmla="*/ 2147483647 h 50"/>
                  <a:gd name="T6" fmla="*/ 2147483647 w 107"/>
                  <a:gd name="T7" fmla="*/ 2147483647 h 50"/>
                  <a:gd name="T8" fmla="*/ 2147483647 w 107"/>
                  <a:gd name="T9" fmla="*/ 2147483647 h 50"/>
                  <a:gd name="T10" fmla="*/ 0 w 107"/>
                  <a:gd name="T11" fmla="*/ 0 h 50"/>
                  <a:gd name="T12" fmla="*/ 0 60000 65536"/>
                  <a:gd name="T13" fmla="*/ 0 60000 65536"/>
                  <a:gd name="T14" fmla="*/ 0 60000 65536"/>
                  <a:gd name="T15" fmla="*/ 0 60000 65536"/>
                  <a:gd name="T16" fmla="*/ 0 60000 65536"/>
                  <a:gd name="T17" fmla="*/ 0 60000 65536"/>
                  <a:gd name="T18" fmla="*/ 0 w 107"/>
                  <a:gd name="T19" fmla="*/ 0 h 50"/>
                  <a:gd name="T20" fmla="*/ 107 w 107"/>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07" h="50">
                    <a:moveTo>
                      <a:pt x="0" y="0"/>
                    </a:moveTo>
                    <a:cubicBezTo>
                      <a:pt x="0" y="1"/>
                      <a:pt x="0" y="2"/>
                      <a:pt x="0" y="2"/>
                    </a:cubicBezTo>
                    <a:cubicBezTo>
                      <a:pt x="0" y="28"/>
                      <a:pt x="32" y="50"/>
                      <a:pt x="72" y="50"/>
                    </a:cubicBezTo>
                    <a:cubicBezTo>
                      <a:pt x="84" y="49"/>
                      <a:pt x="96" y="47"/>
                      <a:pt x="107" y="44"/>
                    </a:cubicBezTo>
                    <a:lnTo>
                      <a:pt x="72"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5" name="Arc 72"/>
              <p:cNvSpPr>
                <a:spLocks/>
              </p:cNvSpPr>
              <p:nvPr/>
            </p:nvSpPr>
            <p:spPr bwMode="auto">
              <a:xfrm>
                <a:off x="3145" y="3872"/>
                <a:ext cx="307" cy="139"/>
              </a:xfrm>
              <a:custGeom>
                <a:avLst/>
                <a:gdLst>
                  <a:gd name="T0" fmla="*/ 0 w 32086"/>
                  <a:gd name="T1" fmla="*/ 0 h 22646"/>
                  <a:gd name="T2" fmla="*/ 0 w 32086"/>
                  <a:gd name="T3" fmla="*/ 0 h 22646"/>
                  <a:gd name="T4" fmla="*/ 0 w 32086"/>
                  <a:gd name="T5" fmla="*/ 0 h 22646"/>
                  <a:gd name="T6" fmla="*/ 0 60000 65536"/>
                  <a:gd name="T7" fmla="*/ 0 60000 65536"/>
                  <a:gd name="T8" fmla="*/ 0 60000 65536"/>
                  <a:gd name="T9" fmla="*/ 0 w 32086"/>
                  <a:gd name="T10" fmla="*/ 0 h 22646"/>
                  <a:gd name="T11" fmla="*/ 32086 w 32086"/>
                  <a:gd name="T12" fmla="*/ 22646 h 22646"/>
                </a:gdLst>
                <a:ahLst/>
                <a:cxnLst>
                  <a:cxn ang="T6">
                    <a:pos x="T0" y="T1"/>
                  </a:cxn>
                  <a:cxn ang="T7">
                    <a:pos x="T2" y="T3"/>
                  </a:cxn>
                  <a:cxn ang="T8">
                    <a:pos x="T4" y="T5"/>
                  </a:cxn>
                </a:cxnLst>
                <a:rect l="T9" t="T10" r="T11" b="T12"/>
                <a:pathLst>
                  <a:path w="32086" h="22646" fill="none" extrusionOk="0">
                    <a:moveTo>
                      <a:pt x="32085" y="19929"/>
                    </a:moveTo>
                    <a:cubicBezTo>
                      <a:pt x="28878" y="21711"/>
                      <a:pt x="25269" y="22645"/>
                      <a:pt x="21600" y="22646"/>
                    </a:cubicBezTo>
                    <a:cubicBezTo>
                      <a:pt x="9670" y="22646"/>
                      <a:pt x="0" y="12975"/>
                      <a:pt x="0" y="1046"/>
                    </a:cubicBezTo>
                    <a:cubicBezTo>
                      <a:pt x="-1" y="697"/>
                      <a:pt x="8" y="348"/>
                      <a:pt x="25" y="0"/>
                    </a:cubicBezTo>
                  </a:path>
                  <a:path w="32086" h="22646" stroke="0" extrusionOk="0">
                    <a:moveTo>
                      <a:pt x="32085" y="19929"/>
                    </a:moveTo>
                    <a:cubicBezTo>
                      <a:pt x="28878" y="21711"/>
                      <a:pt x="25269" y="22645"/>
                      <a:pt x="21600" y="22646"/>
                    </a:cubicBezTo>
                    <a:cubicBezTo>
                      <a:pt x="9670" y="22646"/>
                      <a:pt x="0" y="12975"/>
                      <a:pt x="0" y="1046"/>
                    </a:cubicBezTo>
                    <a:cubicBezTo>
                      <a:pt x="-1" y="697"/>
                      <a:pt x="8" y="348"/>
                      <a:pt x="25" y="0"/>
                    </a:cubicBezTo>
                    <a:lnTo>
                      <a:pt x="21600" y="1046"/>
                    </a:lnTo>
                    <a:lnTo>
                      <a:pt x="32085" y="1992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6" name="Freeform 73"/>
              <p:cNvSpPr>
                <a:spLocks/>
              </p:cNvSpPr>
              <p:nvPr/>
            </p:nvSpPr>
            <p:spPr bwMode="auto">
              <a:xfrm>
                <a:off x="3980" y="3465"/>
                <a:ext cx="237" cy="176"/>
              </a:xfrm>
              <a:custGeom>
                <a:avLst/>
                <a:gdLst>
                  <a:gd name="T0" fmla="*/ 2147483647 w 81"/>
                  <a:gd name="T1" fmla="*/ 2147483647 h 61"/>
                  <a:gd name="T2" fmla="*/ 2147483647 w 81"/>
                  <a:gd name="T3" fmla="*/ 2147483647 h 61"/>
                  <a:gd name="T4" fmla="*/ 2147483647 w 81"/>
                  <a:gd name="T5" fmla="*/ 1726637270 h 61"/>
                  <a:gd name="T6" fmla="*/ 0 w 81"/>
                  <a:gd name="T7" fmla="*/ 1726637270 h 61"/>
                  <a:gd name="T8" fmla="*/ 2147483647 w 81"/>
                  <a:gd name="T9" fmla="*/ 2147483647 h 61"/>
                  <a:gd name="T10" fmla="*/ 2147483647 w 81"/>
                  <a:gd name="T11" fmla="*/ 2147483647 h 61"/>
                  <a:gd name="T12" fmla="*/ 0 60000 65536"/>
                  <a:gd name="T13" fmla="*/ 0 60000 65536"/>
                  <a:gd name="T14" fmla="*/ 0 60000 65536"/>
                  <a:gd name="T15" fmla="*/ 0 60000 65536"/>
                  <a:gd name="T16" fmla="*/ 0 60000 65536"/>
                  <a:gd name="T17" fmla="*/ 0 60000 65536"/>
                  <a:gd name="T18" fmla="*/ 0 w 81"/>
                  <a:gd name="T19" fmla="*/ 0 h 61"/>
                  <a:gd name="T20" fmla="*/ 81 w 8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81" h="61">
                    <a:moveTo>
                      <a:pt x="72" y="61"/>
                    </a:moveTo>
                    <a:cubicBezTo>
                      <a:pt x="77" y="55"/>
                      <a:pt x="81" y="48"/>
                      <a:pt x="81" y="41"/>
                    </a:cubicBezTo>
                    <a:cubicBezTo>
                      <a:pt x="81" y="19"/>
                      <a:pt x="51" y="1"/>
                      <a:pt x="14" y="1"/>
                    </a:cubicBezTo>
                    <a:cubicBezTo>
                      <a:pt x="9" y="0"/>
                      <a:pt x="4" y="1"/>
                      <a:pt x="0" y="1"/>
                    </a:cubicBezTo>
                    <a:lnTo>
                      <a:pt x="14" y="41"/>
                    </a:lnTo>
                    <a:lnTo>
                      <a:pt x="72" y="6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7" name="Arc 74"/>
              <p:cNvSpPr>
                <a:spLocks/>
              </p:cNvSpPr>
              <p:nvPr/>
            </p:nvSpPr>
            <p:spPr bwMode="auto">
              <a:xfrm>
                <a:off x="3983" y="3470"/>
                <a:ext cx="231" cy="172"/>
              </a:xfrm>
              <a:custGeom>
                <a:avLst/>
                <a:gdLst>
                  <a:gd name="T0" fmla="*/ 0 w 25885"/>
                  <a:gd name="T1" fmla="*/ 0 h 32405"/>
                  <a:gd name="T2" fmla="*/ 0 w 25885"/>
                  <a:gd name="T3" fmla="*/ 0 h 32405"/>
                  <a:gd name="T4" fmla="*/ 0 w 25885"/>
                  <a:gd name="T5" fmla="*/ 0 h 32405"/>
                  <a:gd name="T6" fmla="*/ 0 60000 65536"/>
                  <a:gd name="T7" fmla="*/ 0 60000 65536"/>
                  <a:gd name="T8" fmla="*/ 0 60000 65536"/>
                  <a:gd name="T9" fmla="*/ 0 w 25885"/>
                  <a:gd name="T10" fmla="*/ 0 h 32405"/>
                  <a:gd name="T11" fmla="*/ 25885 w 25885"/>
                  <a:gd name="T12" fmla="*/ 32405 h 32405"/>
                </a:gdLst>
                <a:ahLst/>
                <a:cxnLst>
                  <a:cxn ang="T6">
                    <a:pos x="T0" y="T1"/>
                  </a:cxn>
                  <a:cxn ang="T7">
                    <a:pos x="T2" y="T3"/>
                  </a:cxn>
                  <a:cxn ang="T8">
                    <a:pos x="T4" y="T5"/>
                  </a:cxn>
                </a:cxnLst>
                <a:rect l="T9" t="T10" r="T11" b="T12"/>
                <a:pathLst>
                  <a:path w="25885" h="32405" fill="none" extrusionOk="0">
                    <a:moveTo>
                      <a:pt x="0" y="429"/>
                    </a:moveTo>
                    <a:cubicBezTo>
                      <a:pt x="1410" y="143"/>
                      <a:pt x="2845" y="-1"/>
                      <a:pt x="4285" y="0"/>
                    </a:cubicBezTo>
                    <a:cubicBezTo>
                      <a:pt x="16214" y="0"/>
                      <a:pt x="25885" y="9670"/>
                      <a:pt x="25885" y="21600"/>
                    </a:cubicBezTo>
                    <a:cubicBezTo>
                      <a:pt x="25885" y="25393"/>
                      <a:pt x="24885" y="29120"/>
                      <a:pt x="22988" y="32405"/>
                    </a:cubicBezTo>
                  </a:path>
                  <a:path w="25885" h="32405" stroke="0" extrusionOk="0">
                    <a:moveTo>
                      <a:pt x="0" y="429"/>
                    </a:moveTo>
                    <a:cubicBezTo>
                      <a:pt x="1410" y="143"/>
                      <a:pt x="2845" y="-1"/>
                      <a:pt x="4285" y="0"/>
                    </a:cubicBezTo>
                    <a:cubicBezTo>
                      <a:pt x="16214" y="0"/>
                      <a:pt x="25885" y="9670"/>
                      <a:pt x="25885" y="21600"/>
                    </a:cubicBezTo>
                    <a:cubicBezTo>
                      <a:pt x="25885" y="25393"/>
                      <a:pt x="24885" y="29120"/>
                      <a:pt x="22988" y="32405"/>
                    </a:cubicBezTo>
                    <a:lnTo>
                      <a:pt x="4285" y="21600"/>
                    </a:lnTo>
                    <a:lnTo>
                      <a:pt x="0" y="42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8" name="Freeform 75"/>
              <p:cNvSpPr>
                <a:spLocks/>
              </p:cNvSpPr>
              <p:nvPr/>
            </p:nvSpPr>
            <p:spPr bwMode="auto">
              <a:xfrm>
                <a:off x="4047" y="3638"/>
                <a:ext cx="225" cy="173"/>
              </a:xfrm>
              <a:custGeom>
                <a:avLst/>
                <a:gdLst>
                  <a:gd name="T0" fmla="*/ 2147483647 w 77"/>
                  <a:gd name="T1" fmla="*/ 2147483647 h 60"/>
                  <a:gd name="T2" fmla="*/ 2147483647 w 77"/>
                  <a:gd name="T3" fmla="*/ 2147483647 h 60"/>
                  <a:gd name="T4" fmla="*/ 2147483647 w 77"/>
                  <a:gd name="T5" fmla="*/ 0 h 60"/>
                  <a:gd name="T6" fmla="*/ 0 w 77"/>
                  <a:gd name="T7" fmla="*/ 2147483647 h 60"/>
                  <a:gd name="T8" fmla="*/ 2147483647 w 77"/>
                  <a:gd name="T9" fmla="*/ 2147483647 h 60"/>
                  <a:gd name="T10" fmla="*/ 0 60000 65536"/>
                  <a:gd name="T11" fmla="*/ 0 60000 65536"/>
                  <a:gd name="T12" fmla="*/ 0 60000 65536"/>
                  <a:gd name="T13" fmla="*/ 0 60000 65536"/>
                  <a:gd name="T14" fmla="*/ 0 60000 65536"/>
                  <a:gd name="T15" fmla="*/ 0 w 77"/>
                  <a:gd name="T16" fmla="*/ 0 h 60"/>
                  <a:gd name="T17" fmla="*/ 77 w 77"/>
                  <a:gd name="T18" fmla="*/ 60 h 60"/>
                </a:gdLst>
                <a:ahLst/>
                <a:cxnLst>
                  <a:cxn ang="T10">
                    <a:pos x="T0" y="T1"/>
                  </a:cxn>
                  <a:cxn ang="T11">
                    <a:pos x="T2" y="T3"/>
                  </a:cxn>
                  <a:cxn ang="T12">
                    <a:pos x="T4" y="T5"/>
                  </a:cxn>
                  <a:cxn ang="T13">
                    <a:pos x="T6" y="T7"/>
                  </a:cxn>
                  <a:cxn ang="T14">
                    <a:pos x="T8" y="T9"/>
                  </a:cxn>
                </a:cxnLst>
                <a:rect l="T15" t="T16" r="T17" b="T18"/>
                <a:pathLst>
                  <a:path w="77" h="60">
                    <a:moveTo>
                      <a:pt x="62" y="60"/>
                    </a:moveTo>
                    <a:cubicBezTo>
                      <a:pt x="71" y="53"/>
                      <a:pt x="77" y="44"/>
                      <a:pt x="77" y="35"/>
                    </a:cubicBezTo>
                    <a:cubicBezTo>
                      <a:pt x="77" y="21"/>
                      <a:pt x="66" y="9"/>
                      <a:pt x="48" y="0"/>
                    </a:cubicBezTo>
                    <a:lnTo>
                      <a:pt x="0" y="35"/>
                    </a:lnTo>
                    <a:lnTo>
                      <a:pt x="62" y="6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09" name="Arc 76"/>
              <p:cNvSpPr>
                <a:spLocks/>
              </p:cNvSpPr>
              <p:nvPr/>
            </p:nvSpPr>
            <p:spPr bwMode="auto">
              <a:xfrm>
                <a:off x="4047" y="3642"/>
                <a:ext cx="222" cy="170"/>
              </a:xfrm>
              <a:custGeom>
                <a:avLst/>
                <a:gdLst>
                  <a:gd name="T0" fmla="*/ 0 w 21600"/>
                  <a:gd name="T1" fmla="*/ 0 h 29686"/>
                  <a:gd name="T2" fmla="*/ 0 w 21600"/>
                  <a:gd name="T3" fmla="*/ 0 h 29686"/>
                  <a:gd name="T4" fmla="*/ 0 w 21600"/>
                  <a:gd name="T5" fmla="*/ 0 h 29686"/>
                  <a:gd name="T6" fmla="*/ 0 60000 65536"/>
                  <a:gd name="T7" fmla="*/ 0 60000 65536"/>
                  <a:gd name="T8" fmla="*/ 0 60000 65536"/>
                  <a:gd name="T9" fmla="*/ 0 w 21600"/>
                  <a:gd name="T10" fmla="*/ 0 h 29686"/>
                  <a:gd name="T11" fmla="*/ 21600 w 21600"/>
                  <a:gd name="T12" fmla="*/ 29686 h 29686"/>
                </a:gdLst>
                <a:ahLst/>
                <a:cxnLst>
                  <a:cxn ang="T6">
                    <a:pos x="T0" y="T1"/>
                  </a:cxn>
                  <a:cxn ang="T7">
                    <a:pos x="T2" y="T3"/>
                  </a:cxn>
                  <a:cxn ang="T8">
                    <a:pos x="T4" y="T5"/>
                  </a:cxn>
                </a:cxnLst>
                <a:rect l="T9" t="T10" r="T11" b="T12"/>
                <a:pathLst>
                  <a:path w="21600" h="29686" fill="none" extrusionOk="0">
                    <a:moveTo>
                      <a:pt x="13453" y="-1"/>
                    </a:moveTo>
                    <a:cubicBezTo>
                      <a:pt x="18600" y="4098"/>
                      <a:pt x="21600" y="10319"/>
                      <a:pt x="21600" y="16899"/>
                    </a:cubicBezTo>
                    <a:cubicBezTo>
                      <a:pt x="21600" y="21498"/>
                      <a:pt x="20131" y="25978"/>
                      <a:pt x="17408" y="29685"/>
                    </a:cubicBezTo>
                  </a:path>
                  <a:path w="21600" h="29686" stroke="0" extrusionOk="0">
                    <a:moveTo>
                      <a:pt x="13453" y="-1"/>
                    </a:moveTo>
                    <a:cubicBezTo>
                      <a:pt x="18600" y="4098"/>
                      <a:pt x="21600" y="10319"/>
                      <a:pt x="21600" y="16899"/>
                    </a:cubicBezTo>
                    <a:cubicBezTo>
                      <a:pt x="21600" y="21498"/>
                      <a:pt x="20131" y="25978"/>
                      <a:pt x="17408" y="29685"/>
                    </a:cubicBezTo>
                    <a:lnTo>
                      <a:pt x="0" y="16899"/>
                    </a:lnTo>
                    <a:lnTo>
                      <a:pt x="13453"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0" name="Freeform 77"/>
              <p:cNvSpPr>
                <a:spLocks/>
              </p:cNvSpPr>
              <p:nvPr/>
            </p:nvSpPr>
            <p:spPr bwMode="auto">
              <a:xfrm>
                <a:off x="3971" y="3809"/>
                <a:ext cx="266" cy="251"/>
              </a:xfrm>
              <a:custGeom>
                <a:avLst/>
                <a:gdLst>
                  <a:gd name="T0" fmla="*/ 0 w 91"/>
                  <a:gd name="T1" fmla="*/ 2147483647 h 87"/>
                  <a:gd name="T2" fmla="*/ 2147483647 w 91"/>
                  <a:gd name="T3" fmla="*/ 2147483647 h 87"/>
                  <a:gd name="T4" fmla="*/ 2147483647 w 91"/>
                  <a:gd name="T5" fmla="*/ 2147483647 h 87"/>
                  <a:gd name="T6" fmla="*/ 2147483647 w 91"/>
                  <a:gd name="T7" fmla="*/ 0 h 87"/>
                  <a:gd name="T8" fmla="*/ 2147483647 w 91"/>
                  <a:gd name="T9" fmla="*/ 2147483647 h 87"/>
                  <a:gd name="T10" fmla="*/ 0 w 91"/>
                  <a:gd name="T11" fmla="*/ 2147483647 h 87"/>
                  <a:gd name="T12" fmla="*/ 0 60000 65536"/>
                  <a:gd name="T13" fmla="*/ 0 60000 65536"/>
                  <a:gd name="T14" fmla="*/ 0 60000 65536"/>
                  <a:gd name="T15" fmla="*/ 0 60000 65536"/>
                  <a:gd name="T16" fmla="*/ 0 60000 65536"/>
                  <a:gd name="T17" fmla="*/ 0 60000 65536"/>
                  <a:gd name="T18" fmla="*/ 0 w 91"/>
                  <a:gd name="T19" fmla="*/ 0 h 87"/>
                  <a:gd name="T20" fmla="*/ 91 w 91"/>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91" h="87">
                    <a:moveTo>
                      <a:pt x="0" y="83"/>
                    </a:moveTo>
                    <a:cubicBezTo>
                      <a:pt x="8" y="85"/>
                      <a:pt x="15" y="86"/>
                      <a:pt x="23" y="86"/>
                    </a:cubicBezTo>
                    <a:cubicBezTo>
                      <a:pt x="60" y="87"/>
                      <a:pt x="91" y="57"/>
                      <a:pt x="91" y="20"/>
                    </a:cubicBezTo>
                    <a:cubicBezTo>
                      <a:pt x="91" y="13"/>
                      <a:pt x="90" y="7"/>
                      <a:pt x="88" y="0"/>
                    </a:cubicBezTo>
                    <a:lnTo>
                      <a:pt x="23" y="20"/>
                    </a:lnTo>
                    <a:lnTo>
                      <a:pt x="0" y="8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1" name="Arc 78"/>
              <p:cNvSpPr>
                <a:spLocks/>
              </p:cNvSpPr>
              <p:nvPr/>
            </p:nvSpPr>
            <p:spPr bwMode="auto">
              <a:xfrm>
                <a:off x="3975" y="3812"/>
                <a:ext cx="259" cy="246"/>
              </a:xfrm>
              <a:custGeom>
                <a:avLst/>
                <a:gdLst>
                  <a:gd name="T0" fmla="*/ 0 w 28656"/>
                  <a:gd name="T1" fmla="*/ 0 h 27879"/>
                  <a:gd name="T2" fmla="*/ 0 w 28656"/>
                  <a:gd name="T3" fmla="*/ 0 h 27879"/>
                  <a:gd name="T4" fmla="*/ 0 w 28656"/>
                  <a:gd name="T5" fmla="*/ 0 h 27879"/>
                  <a:gd name="T6" fmla="*/ 0 60000 65536"/>
                  <a:gd name="T7" fmla="*/ 0 60000 65536"/>
                  <a:gd name="T8" fmla="*/ 0 60000 65536"/>
                  <a:gd name="T9" fmla="*/ 0 w 28656"/>
                  <a:gd name="T10" fmla="*/ 0 h 27879"/>
                  <a:gd name="T11" fmla="*/ 28656 w 28656"/>
                  <a:gd name="T12" fmla="*/ 27879 h 27879"/>
                </a:gdLst>
                <a:ahLst/>
                <a:cxnLst>
                  <a:cxn ang="T6">
                    <a:pos x="T0" y="T1"/>
                  </a:cxn>
                  <a:cxn ang="T7">
                    <a:pos x="T2" y="T3"/>
                  </a:cxn>
                  <a:cxn ang="T8">
                    <a:pos x="T4" y="T5"/>
                  </a:cxn>
                </a:cxnLst>
                <a:rect l="T9" t="T10" r="T11" b="T12"/>
                <a:pathLst>
                  <a:path w="28656" h="27879" fill="none" extrusionOk="0">
                    <a:moveTo>
                      <a:pt x="27723" y="-1"/>
                    </a:moveTo>
                    <a:cubicBezTo>
                      <a:pt x="28341" y="2035"/>
                      <a:pt x="28656" y="4151"/>
                      <a:pt x="28656" y="6279"/>
                    </a:cubicBezTo>
                    <a:cubicBezTo>
                      <a:pt x="28656" y="18208"/>
                      <a:pt x="18985" y="27879"/>
                      <a:pt x="7056" y="27879"/>
                    </a:cubicBezTo>
                    <a:cubicBezTo>
                      <a:pt x="4654" y="27879"/>
                      <a:pt x="2269" y="27478"/>
                      <a:pt x="-1" y="26694"/>
                    </a:cubicBezTo>
                  </a:path>
                  <a:path w="28656" h="27879" stroke="0" extrusionOk="0">
                    <a:moveTo>
                      <a:pt x="27723" y="-1"/>
                    </a:moveTo>
                    <a:cubicBezTo>
                      <a:pt x="28341" y="2035"/>
                      <a:pt x="28656" y="4151"/>
                      <a:pt x="28656" y="6279"/>
                    </a:cubicBezTo>
                    <a:cubicBezTo>
                      <a:pt x="28656" y="18208"/>
                      <a:pt x="18985" y="27879"/>
                      <a:pt x="7056" y="27879"/>
                    </a:cubicBezTo>
                    <a:cubicBezTo>
                      <a:pt x="4654" y="27879"/>
                      <a:pt x="2269" y="27478"/>
                      <a:pt x="-1" y="26694"/>
                    </a:cubicBezTo>
                    <a:lnTo>
                      <a:pt x="7056" y="6279"/>
                    </a:lnTo>
                    <a:lnTo>
                      <a:pt x="27723" y="-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2" name="Freeform 79"/>
              <p:cNvSpPr>
                <a:spLocks/>
              </p:cNvSpPr>
              <p:nvPr/>
            </p:nvSpPr>
            <p:spPr bwMode="auto">
              <a:xfrm>
                <a:off x="3060" y="3638"/>
                <a:ext cx="146" cy="237"/>
              </a:xfrm>
              <a:custGeom>
                <a:avLst/>
                <a:gdLst>
                  <a:gd name="T0" fmla="*/ 2147483647 w 50"/>
                  <a:gd name="T1" fmla="*/ 0 h 82"/>
                  <a:gd name="T2" fmla="*/ 2122863407 w 50"/>
                  <a:gd name="T3" fmla="*/ 2147483647 h 82"/>
                  <a:gd name="T4" fmla="*/ 2147483647 w 50"/>
                  <a:gd name="T5" fmla="*/ 2147483647 h 82"/>
                  <a:gd name="T6" fmla="*/ 2147483647 w 50"/>
                  <a:gd name="T7" fmla="*/ 2147483647 h 82"/>
                  <a:gd name="T8" fmla="*/ 2147483647 w 50"/>
                  <a:gd name="T9" fmla="*/ 0 h 82"/>
                  <a:gd name="T10" fmla="*/ 0 60000 65536"/>
                  <a:gd name="T11" fmla="*/ 0 60000 65536"/>
                  <a:gd name="T12" fmla="*/ 0 60000 65536"/>
                  <a:gd name="T13" fmla="*/ 0 60000 65536"/>
                  <a:gd name="T14" fmla="*/ 0 60000 65536"/>
                  <a:gd name="T15" fmla="*/ 0 w 50"/>
                  <a:gd name="T16" fmla="*/ 0 h 82"/>
                  <a:gd name="T17" fmla="*/ 50 w 50"/>
                  <a:gd name="T18" fmla="*/ 82 h 82"/>
                </a:gdLst>
                <a:ahLst/>
                <a:cxnLst>
                  <a:cxn ang="T10">
                    <a:pos x="T0" y="T1"/>
                  </a:cxn>
                  <a:cxn ang="T11">
                    <a:pos x="T2" y="T3"/>
                  </a:cxn>
                  <a:cxn ang="T12">
                    <a:pos x="T4" y="T5"/>
                  </a:cxn>
                  <a:cxn ang="T13">
                    <a:pos x="T6" y="T7"/>
                  </a:cxn>
                  <a:cxn ang="T14">
                    <a:pos x="T8" y="T9"/>
                  </a:cxn>
                </a:cxnLst>
                <a:rect l="T15" t="T16" r="T17" b="T18"/>
                <a:pathLst>
                  <a:path w="50" h="82">
                    <a:moveTo>
                      <a:pt x="47" y="0"/>
                    </a:moveTo>
                    <a:cubicBezTo>
                      <a:pt x="21" y="1"/>
                      <a:pt x="1" y="20"/>
                      <a:pt x="1" y="42"/>
                    </a:cubicBezTo>
                    <a:cubicBezTo>
                      <a:pt x="0" y="59"/>
                      <a:pt x="12" y="75"/>
                      <a:pt x="30" y="82"/>
                    </a:cubicBezTo>
                    <a:lnTo>
                      <a:pt x="50" y="43"/>
                    </a:lnTo>
                    <a:lnTo>
                      <a:pt x="4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3" name="Arc 80"/>
              <p:cNvSpPr>
                <a:spLocks/>
              </p:cNvSpPr>
              <p:nvPr/>
            </p:nvSpPr>
            <p:spPr bwMode="auto">
              <a:xfrm>
                <a:off x="3066" y="3642"/>
                <a:ext cx="140" cy="232"/>
              </a:xfrm>
              <a:custGeom>
                <a:avLst/>
                <a:gdLst>
                  <a:gd name="T0" fmla="*/ 0 w 21600"/>
                  <a:gd name="T1" fmla="*/ 0 h 41290"/>
                  <a:gd name="T2" fmla="*/ 0 w 21600"/>
                  <a:gd name="T3" fmla="*/ 0 h 41290"/>
                  <a:gd name="T4" fmla="*/ 0 w 21600"/>
                  <a:gd name="T5" fmla="*/ 0 h 41290"/>
                  <a:gd name="T6" fmla="*/ 0 60000 65536"/>
                  <a:gd name="T7" fmla="*/ 0 60000 65536"/>
                  <a:gd name="T8" fmla="*/ 0 60000 65536"/>
                  <a:gd name="T9" fmla="*/ 0 w 21600"/>
                  <a:gd name="T10" fmla="*/ 0 h 41290"/>
                  <a:gd name="T11" fmla="*/ 21600 w 21600"/>
                  <a:gd name="T12" fmla="*/ 41290 h 41290"/>
                </a:gdLst>
                <a:ahLst/>
                <a:cxnLst>
                  <a:cxn ang="T6">
                    <a:pos x="T0" y="T1"/>
                  </a:cxn>
                  <a:cxn ang="T7">
                    <a:pos x="T2" y="T3"/>
                  </a:cxn>
                  <a:cxn ang="T8">
                    <a:pos x="T4" y="T5"/>
                  </a:cxn>
                </a:cxnLst>
                <a:rect l="T9" t="T10" r="T11" b="T12"/>
                <a:pathLst>
                  <a:path w="21600" h="41290" fill="none" extrusionOk="0">
                    <a:moveTo>
                      <a:pt x="12813" y="41289"/>
                    </a:moveTo>
                    <a:cubicBezTo>
                      <a:pt x="5020" y="37819"/>
                      <a:pt x="0" y="30088"/>
                      <a:pt x="0" y="21558"/>
                    </a:cubicBezTo>
                    <a:cubicBezTo>
                      <a:pt x="-1" y="10153"/>
                      <a:pt x="8865" y="714"/>
                      <a:pt x="20248" y="0"/>
                    </a:cubicBezTo>
                  </a:path>
                  <a:path w="21600" h="41290" stroke="0" extrusionOk="0">
                    <a:moveTo>
                      <a:pt x="12813" y="41289"/>
                    </a:moveTo>
                    <a:cubicBezTo>
                      <a:pt x="5020" y="37819"/>
                      <a:pt x="0" y="30088"/>
                      <a:pt x="0" y="21558"/>
                    </a:cubicBezTo>
                    <a:cubicBezTo>
                      <a:pt x="-1" y="10153"/>
                      <a:pt x="8865" y="714"/>
                      <a:pt x="20248" y="0"/>
                    </a:cubicBezTo>
                    <a:lnTo>
                      <a:pt x="21600" y="21558"/>
                    </a:lnTo>
                    <a:lnTo>
                      <a:pt x="12813" y="4128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4" name="Freeform 81"/>
              <p:cNvSpPr>
                <a:spLocks/>
              </p:cNvSpPr>
              <p:nvPr/>
            </p:nvSpPr>
            <p:spPr bwMode="auto">
              <a:xfrm>
                <a:off x="3443" y="3962"/>
                <a:ext cx="537" cy="141"/>
              </a:xfrm>
              <a:custGeom>
                <a:avLst/>
                <a:gdLst>
                  <a:gd name="T0" fmla="*/ 0 w 184"/>
                  <a:gd name="T1" fmla="*/ 2147483647 h 49"/>
                  <a:gd name="T2" fmla="*/ 2147483647 w 184"/>
                  <a:gd name="T3" fmla="*/ 2147483647 h 49"/>
                  <a:gd name="T4" fmla="*/ 2147483647 w 184"/>
                  <a:gd name="T5" fmla="*/ 2147483647 h 49"/>
                  <a:gd name="T6" fmla="*/ 2147483647 w 184"/>
                  <a:gd name="T7" fmla="*/ 0 h 49"/>
                  <a:gd name="T8" fmla="*/ 0 w 184"/>
                  <a:gd name="T9" fmla="*/ 2147483647 h 49"/>
                  <a:gd name="T10" fmla="*/ 0 60000 65536"/>
                  <a:gd name="T11" fmla="*/ 0 60000 65536"/>
                  <a:gd name="T12" fmla="*/ 0 60000 65536"/>
                  <a:gd name="T13" fmla="*/ 0 60000 65536"/>
                  <a:gd name="T14" fmla="*/ 0 60000 65536"/>
                  <a:gd name="T15" fmla="*/ 0 w 184"/>
                  <a:gd name="T16" fmla="*/ 0 h 49"/>
                  <a:gd name="T17" fmla="*/ 184 w 184"/>
                  <a:gd name="T18" fmla="*/ 49 h 49"/>
                </a:gdLst>
                <a:ahLst/>
                <a:cxnLst>
                  <a:cxn ang="T10">
                    <a:pos x="T0" y="T1"/>
                  </a:cxn>
                  <a:cxn ang="T11">
                    <a:pos x="T2" y="T3"/>
                  </a:cxn>
                  <a:cxn ang="T12">
                    <a:pos x="T4" y="T5"/>
                  </a:cxn>
                  <a:cxn ang="T13">
                    <a:pos x="T6" y="T7"/>
                  </a:cxn>
                  <a:cxn ang="T14">
                    <a:pos x="T8" y="T9"/>
                  </a:cxn>
                </a:cxnLst>
                <a:rect l="T15" t="T16" r="T17" b="T18"/>
                <a:pathLst>
                  <a:path w="184" h="49">
                    <a:moveTo>
                      <a:pt x="0" y="10"/>
                    </a:moveTo>
                    <a:cubicBezTo>
                      <a:pt x="9" y="33"/>
                      <a:pt x="51" y="49"/>
                      <a:pt x="100" y="49"/>
                    </a:cubicBezTo>
                    <a:cubicBezTo>
                      <a:pt x="134" y="49"/>
                      <a:pt x="165" y="41"/>
                      <a:pt x="184" y="28"/>
                    </a:cubicBezTo>
                    <a:lnTo>
                      <a:pt x="100" y="0"/>
                    </a:lnTo>
                    <a:lnTo>
                      <a:pt x="0" y="1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sp>
            <p:nvSpPr>
              <p:cNvPr id="115" name="Arc 82"/>
              <p:cNvSpPr>
                <a:spLocks/>
              </p:cNvSpPr>
              <p:nvPr/>
            </p:nvSpPr>
            <p:spPr bwMode="auto">
              <a:xfrm>
                <a:off x="3447" y="3962"/>
                <a:ext cx="532" cy="142"/>
              </a:xfrm>
              <a:custGeom>
                <a:avLst/>
                <a:gdLst>
                  <a:gd name="T0" fmla="*/ 0 w 38780"/>
                  <a:gd name="T1" fmla="*/ 0 h 21600"/>
                  <a:gd name="T2" fmla="*/ 0 w 38780"/>
                  <a:gd name="T3" fmla="*/ 0 h 21600"/>
                  <a:gd name="T4" fmla="*/ 0 w 38780"/>
                  <a:gd name="T5" fmla="*/ 0 h 21600"/>
                  <a:gd name="T6" fmla="*/ 0 60000 65536"/>
                  <a:gd name="T7" fmla="*/ 0 60000 65536"/>
                  <a:gd name="T8" fmla="*/ 0 60000 65536"/>
                  <a:gd name="T9" fmla="*/ 0 w 38780"/>
                  <a:gd name="T10" fmla="*/ 0 h 21600"/>
                  <a:gd name="T11" fmla="*/ 38780 w 38780"/>
                  <a:gd name="T12" fmla="*/ 21600 h 21600"/>
                </a:gdLst>
                <a:ahLst/>
                <a:cxnLst>
                  <a:cxn ang="T6">
                    <a:pos x="T0" y="T1"/>
                  </a:cxn>
                  <a:cxn ang="T7">
                    <a:pos x="T2" y="T3"/>
                  </a:cxn>
                  <a:cxn ang="T8">
                    <a:pos x="T4" y="T5"/>
                  </a:cxn>
                </a:cxnLst>
                <a:rect l="T9" t="T10" r="T11" b="T12"/>
                <a:pathLst>
                  <a:path w="38780" h="21600" fill="none" extrusionOk="0">
                    <a:moveTo>
                      <a:pt x="38779" y="12471"/>
                    </a:moveTo>
                    <a:cubicBezTo>
                      <a:pt x="34731" y="18196"/>
                      <a:pt x="28155" y="21599"/>
                      <a:pt x="21144" y="21600"/>
                    </a:cubicBezTo>
                    <a:cubicBezTo>
                      <a:pt x="10916" y="21600"/>
                      <a:pt x="2090" y="14426"/>
                      <a:pt x="0" y="4414"/>
                    </a:cubicBezTo>
                  </a:path>
                  <a:path w="38780" h="21600" stroke="0" extrusionOk="0">
                    <a:moveTo>
                      <a:pt x="38779" y="12471"/>
                    </a:moveTo>
                    <a:cubicBezTo>
                      <a:pt x="34731" y="18196"/>
                      <a:pt x="28155" y="21599"/>
                      <a:pt x="21144" y="21600"/>
                    </a:cubicBezTo>
                    <a:cubicBezTo>
                      <a:pt x="10916" y="21600"/>
                      <a:pt x="2090" y="14426"/>
                      <a:pt x="0" y="4414"/>
                    </a:cubicBezTo>
                    <a:lnTo>
                      <a:pt x="21144" y="0"/>
                    </a:lnTo>
                    <a:lnTo>
                      <a:pt x="38779" y="1247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600">
                  <a:latin typeface="+mn-ea"/>
                </a:endParaRPr>
              </a:p>
            </p:txBody>
          </p:sp>
        </p:grpSp>
      </p:grpSp>
      <p:cxnSp>
        <p:nvCxnSpPr>
          <p:cNvPr id="116" name="直線矢印コネクタ 86"/>
          <p:cNvCxnSpPr>
            <a:cxnSpLocks noChangeShapeType="1"/>
          </p:cNvCxnSpPr>
          <p:nvPr/>
        </p:nvCxnSpPr>
        <p:spPr bwMode="auto">
          <a:xfrm flipV="1">
            <a:off x="2395538" y="1949450"/>
            <a:ext cx="4351337" cy="12700"/>
          </a:xfrm>
          <a:prstGeom prst="straightConnector1">
            <a:avLst/>
          </a:prstGeom>
          <a:noFill/>
          <a:ln w="76200" algn="ctr">
            <a:solidFill>
              <a:schemeClr val="accent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17" name="Picture 150" descr="j04315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700" y="156845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30" descr="webexCompu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0" y="1354138"/>
            <a:ext cx="11938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263" y="1457325"/>
            <a:ext cx="6731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30" descr="webexCompu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788" y="1354138"/>
            <a:ext cx="119380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50" descr="j04315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288" y="1570038"/>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Text Box 220"/>
          <p:cNvSpPr txBox="1">
            <a:spLocks noChangeArrowheads="1"/>
          </p:cNvSpPr>
          <p:nvPr/>
        </p:nvSpPr>
        <p:spPr bwMode="auto">
          <a:xfrm>
            <a:off x="5120734" y="1036638"/>
            <a:ext cx="994183"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ja-JP" altLang="en-US" sz="1100" dirty="0">
                <a:solidFill>
                  <a:srgbClr val="666666"/>
                </a:solidFill>
                <a:latin typeface="+mn-ea"/>
                <a:cs typeface="ＭＳ Ｐゴシック" pitchFamily="-65" charset="-128"/>
              </a:rPr>
              <a:t>インターネット</a:t>
            </a:r>
          </a:p>
        </p:txBody>
      </p:sp>
      <p:sp>
        <p:nvSpPr>
          <p:cNvPr id="123" name="Text Box 220"/>
          <p:cNvSpPr txBox="1">
            <a:spLocks noChangeArrowheads="1"/>
          </p:cNvSpPr>
          <p:nvPr/>
        </p:nvSpPr>
        <p:spPr bwMode="auto">
          <a:xfrm>
            <a:off x="4008300" y="1168400"/>
            <a:ext cx="1130438"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1100">
                <a:solidFill>
                  <a:schemeClr val="accent1"/>
                </a:solidFill>
                <a:latin typeface="+mn-ea"/>
                <a:cs typeface="ＭＳ Ｐゴシック" pitchFamily="-65" charset="-128"/>
              </a:rPr>
              <a:t>WebEx </a:t>
            </a:r>
            <a:r>
              <a:rPr kumimoji="0" lang="ja-JP" altLang="en-US" sz="1100">
                <a:solidFill>
                  <a:schemeClr val="accent1"/>
                </a:solidFill>
                <a:latin typeface="+mn-ea"/>
                <a:cs typeface="ＭＳ Ｐゴシック" pitchFamily="-65" charset="-128"/>
              </a:rPr>
              <a:t>サーバ</a:t>
            </a:r>
          </a:p>
        </p:txBody>
      </p:sp>
      <p:sp>
        <p:nvSpPr>
          <p:cNvPr id="124" name="Text Box 220"/>
          <p:cNvSpPr txBox="1">
            <a:spLocks noChangeArrowheads="1"/>
          </p:cNvSpPr>
          <p:nvPr/>
        </p:nvSpPr>
        <p:spPr bwMode="auto">
          <a:xfrm>
            <a:off x="1107851" y="1111250"/>
            <a:ext cx="1303562"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a:solidFill>
                  <a:srgbClr val="666666"/>
                </a:solidFill>
                <a:latin typeface="+mn-ea"/>
                <a:cs typeface="ＭＳ Ｐゴシック" pitchFamily="-65" charset="-128"/>
              </a:rPr>
              <a:t>プレゼンター</a:t>
            </a:r>
            <a:r>
              <a:rPr kumimoji="0" lang="en-US" altLang="ja-JP" sz="1200">
                <a:solidFill>
                  <a:srgbClr val="666666"/>
                </a:solidFill>
                <a:latin typeface="+mn-ea"/>
                <a:cs typeface="ＭＳ Ｐゴシック" pitchFamily="-65" charset="-128"/>
              </a:rPr>
              <a:t>PC</a:t>
            </a:r>
          </a:p>
        </p:txBody>
      </p:sp>
      <p:sp>
        <p:nvSpPr>
          <p:cNvPr id="125" name="Text Box 220"/>
          <p:cNvSpPr txBox="1">
            <a:spLocks noChangeArrowheads="1"/>
          </p:cNvSpPr>
          <p:nvPr/>
        </p:nvSpPr>
        <p:spPr bwMode="auto">
          <a:xfrm>
            <a:off x="7153296" y="1073150"/>
            <a:ext cx="785792"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100">
                <a:solidFill>
                  <a:srgbClr val="666666"/>
                </a:solidFill>
                <a:latin typeface="+mn-ea"/>
                <a:cs typeface="ＭＳ Ｐゴシック" pitchFamily="-65" charset="-128"/>
              </a:rPr>
              <a:t>参加者</a:t>
            </a:r>
            <a:r>
              <a:rPr kumimoji="0" lang="en-US" altLang="ja-JP" sz="1100">
                <a:solidFill>
                  <a:srgbClr val="666666"/>
                </a:solidFill>
                <a:latin typeface="+mn-ea"/>
                <a:cs typeface="ＭＳ Ｐゴシック" pitchFamily="-65" charset="-128"/>
              </a:rPr>
              <a:t>PC</a:t>
            </a:r>
          </a:p>
        </p:txBody>
      </p:sp>
      <p:sp>
        <p:nvSpPr>
          <p:cNvPr id="126" name="Text Box 220"/>
          <p:cNvSpPr txBox="1">
            <a:spLocks noChangeArrowheads="1"/>
          </p:cNvSpPr>
          <p:nvPr/>
        </p:nvSpPr>
        <p:spPr bwMode="auto">
          <a:xfrm>
            <a:off x="3211676" y="2106613"/>
            <a:ext cx="442749" cy="26161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1100">
                <a:solidFill>
                  <a:srgbClr val="666666"/>
                </a:solidFill>
                <a:latin typeface="+mn-ea"/>
                <a:cs typeface="ＭＳ Ｐゴシック" pitchFamily="-65" charset="-128"/>
              </a:rPr>
              <a:t>SSL</a:t>
            </a:r>
            <a:endParaRPr kumimoji="0" lang="ja-JP" altLang="en-US" sz="1100">
              <a:solidFill>
                <a:srgbClr val="666666"/>
              </a:solidFill>
              <a:latin typeface="+mn-ea"/>
              <a:cs typeface="ＭＳ Ｐゴシック" pitchFamily="-65" charset="-128"/>
            </a:endParaRPr>
          </a:p>
        </p:txBody>
      </p:sp>
      <p:sp>
        <p:nvSpPr>
          <p:cNvPr id="127" name="Text Box 220"/>
          <p:cNvSpPr txBox="1">
            <a:spLocks noChangeArrowheads="1"/>
          </p:cNvSpPr>
          <p:nvPr/>
        </p:nvSpPr>
        <p:spPr bwMode="auto">
          <a:xfrm>
            <a:off x="4033919" y="2897188"/>
            <a:ext cx="1111202"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defRPr/>
            </a:pPr>
            <a:r>
              <a:rPr kumimoji="0" lang="en-US" altLang="ja-JP" sz="1200" dirty="0">
                <a:solidFill>
                  <a:schemeClr val="accent4">
                    <a:lumMod val="50000"/>
                  </a:schemeClr>
                </a:solidFill>
                <a:latin typeface="+mn-ea"/>
                <a:cs typeface="ＭＳ Ｐゴシック" pitchFamily="-65" charset="-128"/>
              </a:rPr>
              <a:t>WebEx </a:t>
            </a:r>
            <a:r>
              <a:rPr kumimoji="0" lang="ja-JP" altLang="en-US" sz="1200" dirty="0">
                <a:solidFill>
                  <a:schemeClr val="accent4">
                    <a:lumMod val="50000"/>
                  </a:schemeClr>
                </a:solidFill>
                <a:latin typeface="+mn-ea"/>
                <a:cs typeface="ＭＳ Ｐゴシック" pitchFamily="-65" charset="-128"/>
              </a:rPr>
              <a:t>サーバ</a:t>
            </a:r>
          </a:p>
        </p:txBody>
      </p:sp>
      <p:sp>
        <p:nvSpPr>
          <p:cNvPr id="128" name="Text Box 220"/>
          <p:cNvSpPr txBox="1">
            <a:spLocks noChangeArrowheads="1"/>
          </p:cNvSpPr>
          <p:nvPr/>
        </p:nvSpPr>
        <p:spPr bwMode="auto">
          <a:xfrm>
            <a:off x="519713" y="2886074"/>
            <a:ext cx="889987"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dirty="0" smtClean="0">
                <a:solidFill>
                  <a:schemeClr val="accent1"/>
                </a:solidFill>
                <a:latin typeface="+mn-ea"/>
                <a:cs typeface="ＭＳ Ｐゴシック" pitchFamily="-65" charset="-128"/>
              </a:rPr>
              <a:t>発表者 </a:t>
            </a:r>
            <a:r>
              <a:rPr kumimoji="0" lang="en-US" altLang="ja-JP" sz="1200" dirty="0" smtClean="0">
                <a:solidFill>
                  <a:schemeClr val="accent1"/>
                </a:solidFill>
                <a:latin typeface="+mn-ea"/>
                <a:cs typeface="ＭＳ Ｐゴシック" pitchFamily="-65" charset="-128"/>
              </a:rPr>
              <a:t>PC</a:t>
            </a:r>
            <a:endParaRPr kumimoji="0" lang="ja-JP" altLang="en-US" sz="1200" dirty="0">
              <a:solidFill>
                <a:schemeClr val="accent1"/>
              </a:solidFill>
              <a:latin typeface="+mn-ea"/>
              <a:cs typeface="ＭＳ Ｐゴシック" pitchFamily="-65" charset="-128"/>
            </a:endParaRPr>
          </a:p>
        </p:txBody>
      </p:sp>
      <p:sp>
        <p:nvSpPr>
          <p:cNvPr id="129" name="Text Box 220"/>
          <p:cNvSpPr txBox="1">
            <a:spLocks noChangeArrowheads="1"/>
          </p:cNvSpPr>
          <p:nvPr/>
        </p:nvSpPr>
        <p:spPr bwMode="auto">
          <a:xfrm>
            <a:off x="6465366" y="2801938"/>
            <a:ext cx="841897"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ja-JP" altLang="en-US" sz="1200" dirty="0">
                <a:solidFill>
                  <a:schemeClr val="accent1"/>
                </a:solidFill>
                <a:latin typeface="+mn-ea"/>
                <a:cs typeface="ＭＳ Ｐゴシック" pitchFamily="-65" charset="-128"/>
              </a:rPr>
              <a:t>参加者</a:t>
            </a:r>
            <a:r>
              <a:rPr kumimoji="0" lang="en-US" altLang="ja-JP" sz="1200" dirty="0">
                <a:solidFill>
                  <a:schemeClr val="accent1"/>
                </a:solidFill>
                <a:latin typeface="+mn-ea"/>
                <a:cs typeface="ＭＳ Ｐゴシック" pitchFamily="-65" charset="-128"/>
              </a:rPr>
              <a:t>PC</a:t>
            </a:r>
            <a:endParaRPr kumimoji="0" lang="ja-JP" altLang="en-US" sz="1200" dirty="0">
              <a:solidFill>
                <a:schemeClr val="accent1"/>
              </a:solidFill>
              <a:latin typeface="+mn-ea"/>
              <a:cs typeface="ＭＳ Ｐゴシック" pitchFamily="-65" charset="-128"/>
            </a:endParaRPr>
          </a:p>
        </p:txBody>
      </p:sp>
      <p:pic>
        <p:nvPicPr>
          <p:cNvPr id="130" name="Picture 2" descr="new_webex_logo_1024px_R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7676" y="2030654"/>
            <a:ext cx="468000" cy="467539"/>
          </a:xfrm>
          <a:prstGeom prst="rect">
            <a:avLst/>
          </a:prstGeom>
        </p:spPr>
      </p:pic>
      <p:sp>
        <p:nvSpPr>
          <p:cNvPr id="77" name="AutoShape 159"/>
          <p:cNvSpPr>
            <a:spLocks noChangeArrowheads="1"/>
          </p:cNvSpPr>
          <p:nvPr/>
        </p:nvSpPr>
        <p:spPr bwMode="auto">
          <a:xfrm>
            <a:off x="3949700" y="2819400"/>
            <a:ext cx="2260600" cy="2200275"/>
          </a:xfrm>
          <a:prstGeom prst="wedgeRectCallout">
            <a:avLst>
              <a:gd name="adj1" fmla="val -37503"/>
              <a:gd name="adj2" fmla="val -68543"/>
            </a:avLst>
          </a:prstGeom>
          <a:noFill/>
          <a:ln w="25400">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kumimoji="0" lang="ja-JP" altLang="en-US" sz="1600">
              <a:solidFill>
                <a:srgbClr val="92D050"/>
              </a:solidFill>
              <a:latin typeface="+mn-ea"/>
            </a:endParaRPr>
          </a:p>
        </p:txBody>
      </p:sp>
      <p:pic>
        <p:nvPicPr>
          <p:cNvPr id="131" name="Picture 2" descr="new_webex_logo_1024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450" y="3908204"/>
            <a:ext cx="252249" cy="252000"/>
          </a:xfrm>
          <a:prstGeom prst="rect">
            <a:avLst/>
          </a:prstGeom>
        </p:spPr>
      </p:pic>
      <p:sp>
        <p:nvSpPr>
          <p:cNvPr id="58" name="Text Box 135"/>
          <p:cNvSpPr txBox="1">
            <a:spLocks noChangeArrowheads="1"/>
          </p:cNvSpPr>
          <p:nvPr/>
        </p:nvSpPr>
        <p:spPr bwMode="auto">
          <a:xfrm>
            <a:off x="1558925" y="3883968"/>
            <a:ext cx="410689"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900" dirty="0">
                <a:solidFill>
                  <a:schemeClr val="tx1">
                    <a:lumMod val="50000"/>
                  </a:schemeClr>
                </a:solidFill>
                <a:latin typeface="+mn-ea"/>
                <a:cs typeface="ＭＳ Ｐゴシック" pitchFamily="-65" charset="-128"/>
              </a:rPr>
              <a:t>UCF</a:t>
            </a:r>
          </a:p>
        </p:txBody>
      </p:sp>
      <p:pic>
        <p:nvPicPr>
          <p:cNvPr id="132" name="Picture 123" descr="j043259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5" y="3732857"/>
            <a:ext cx="4921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2" descr="new_webex_logo_1024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2297" y="3870093"/>
            <a:ext cx="252249" cy="252000"/>
          </a:xfrm>
          <a:prstGeom prst="rect">
            <a:avLst/>
          </a:prstGeom>
        </p:spPr>
      </p:pic>
      <p:sp>
        <p:nvSpPr>
          <p:cNvPr id="133" name="Text Box 135"/>
          <p:cNvSpPr txBox="1">
            <a:spLocks noChangeArrowheads="1"/>
          </p:cNvSpPr>
          <p:nvPr/>
        </p:nvSpPr>
        <p:spPr bwMode="auto">
          <a:xfrm>
            <a:off x="7905750" y="3844925"/>
            <a:ext cx="410689"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900" dirty="0">
                <a:solidFill>
                  <a:schemeClr val="tx1">
                    <a:lumMod val="50000"/>
                  </a:schemeClr>
                </a:solidFill>
                <a:latin typeface="+mn-ea"/>
                <a:cs typeface="ＭＳ Ｐゴシック" pitchFamily="-65" charset="-128"/>
              </a:rPr>
              <a:t>UCF</a:t>
            </a:r>
          </a:p>
        </p:txBody>
      </p:sp>
      <p:pic>
        <p:nvPicPr>
          <p:cNvPr id="135" name="Picture 123" descr="j043259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803" y="3782301"/>
            <a:ext cx="4921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 descr="new_webex_logo_1024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575" y="3919537"/>
            <a:ext cx="252249" cy="252000"/>
          </a:xfrm>
          <a:prstGeom prst="rect">
            <a:avLst/>
          </a:prstGeom>
        </p:spPr>
      </p:pic>
      <p:sp>
        <p:nvSpPr>
          <p:cNvPr id="137" name="Text Box 135"/>
          <p:cNvSpPr txBox="1">
            <a:spLocks noChangeArrowheads="1"/>
          </p:cNvSpPr>
          <p:nvPr/>
        </p:nvSpPr>
        <p:spPr bwMode="auto">
          <a:xfrm>
            <a:off x="2858028" y="3894369"/>
            <a:ext cx="410689"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900" dirty="0">
                <a:solidFill>
                  <a:schemeClr val="tx1">
                    <a:lumMod val="50000"/>
                  </a:schemeClr>
                </a:solidFill>
                <a:latin typeface="+mn-ea"/>
                <a:cs typeface="ＭＳ Ｐゴシック" pitchFamily="-65" charset="-128"/>
              </a:rPr>
              <a:t>UCF</a:t>
            </a:r>
          </a:p>
        </p:txBody>
      </p:sp>
      <p:pic>
        <p:nvPicPr>
          <p:cNvPr id="49" name="Picture 150" descr="j04315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38475" y="3978275"/>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23" descr="j043259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7037" y="3580457"/>
            <a:ext cx="4921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 descr="new_webex_logo_1024px_R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5809" y="3717693"/>
            <a:ext cx="252249" cy="252000"/>
          </a:xfrm>
          <a:prstGeom prst="rect">
            <a:avLst/>
          </a:prstGeom>
        </p:spPr>
      </p:pic>
      <p:sp>
        <p:nvSpPr>
          <p:cNvPr id="140" name="Text Box 135"/>
          <p:cNvSpPr txBox="1">
            <a:spLocks noChangeArrowheads="1"/>
          </p:cNvSpPr>
          <p:nvPr/>
        </p:nvSpPr>
        <p:spPr bwMode="auto">
          <a:xfrm>
            <a:off x="6799262" y="3692525"/>
            <a:ext cx="410689" cy="23083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r">
              <a:defRPr/>
            </a:pPr>
            <a:r>
              <a:rPr kumimoji="0" lang="en-US" altLang="ja-JP" sz="900" dirty="0">
                <a:solidFill>
                  <a:schemeClr val="tx1">
                    <a:lumMod val="50000"/>
                  </a:schemeClr>
                </a:solidFill>
                <a:latin typeface="+mn-ea"/>
                <a:cs typeface="ＭＳ Ｐゴシック" pitchFamily="-65" charset="-128"/>
              </a:rPr>
              <a:t>UCF</a:t>
            </a:r>
          </a:p>
        </p:txBody>
      </p:sp>
      <p:pic>
        <p:nvPicPr>
          <p:cNvPr id="68" name="Picture 150" descr="j04315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5163" y="3929063"/>
            <a:ext cx="360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62" descr="MCj043259300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9100" y="3987800"/>
            <a:ext cx="25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379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kumimoji="1" lang="en-US" altLang="ja-JP" dirty="0" smtClean="0"/>
              <a:t>Global Distributed Meeting</a:t>
            </a:r>
            <a:r>
              <a:rPr kumimoji="1" lang="ja-JP" altLang="en-US" dirty="0" smtClean="0"/>
              <a:t>（</a:t>
            </a:r>
            <a:r>
              <a:rPr kumimoji="1" lang="en-US" altLang="ja-JP" dirty="0" smtClean="0"/>
              <a:t>GDM</a:t>
            </a:r>
            <a:r>
              <a:rPr kumimoji="1" lang="ja-JP" altLang="en-US" dirty="0" smtClean="0"/>
              <a:t>）機能</a:t>
            </a:r>
            <a:endParaRPr kumimoji="1" lang="ja-JP" altLang="en-US" dirty="0"/>
          </a:p>
        </p:txBody>
      </p:sp>
      <p:grpSp>
        <p:nvGrpSpPr>
          <p:cNvPr id="398" name="Group 562"/>
          <p:cNvGrpSpPr/>
          <p:nvPr/>
        </p:nvGrpSpPr>
        <p:grpSpPr>
          <a:xfrm>
            <a:off x="4229721" y="1676079"/>
            <a:ext cx="1677338" cy="1379858"/>
            <a:chOff x="4054302" y="1656782"/>
            <a:chExt cx="1999710" cy="1839810"/>
          </a:xfrm>
          <a:solidFill>
            <a:srgbClr val="E2CEEF"/>
          </a:solidFill>
        </p:grpSpPr>
        <p:pic>
          <p:nvPicPr>
            <p:cNvPr id="645" name="Picture 570" descr="eurasia1.png"/>
            <p:cNvPicPr>
              <a:picLocks noChangeAspect="1"/>
            </p:cNvPicPr>
            <p:nvPr/>
          </p:nvPicPr>
          <p:blipFill>
            <a:blip r:embed="rId2" cstate="print">
              <a:alphaModFix amt="27000"/>
            </a:blip>
            <a:srcRect r="79581"/>
            <a:stretch>
              <a:fillRect/>
            </a:stretch>
          </p:blipFill>
          <p:spPr>
            <a:xfrm>
              <a:off x="4792519" y="1872713"/>
              <a:ext cx="884950" cy="1420251"/>
            </a:xfrm>
            <a:prstGeom prst="rect">
              <a:avLst/>
            </a:prstGeom>
            <a:noFill/>
            <a:ln>
              <a:noFill/>
            </a:ln>
          </p:spPr>
        </p:pic>
        <p:sp>
          <p:nvSpPr>
            <p:cNvPr id="646" name="Freeform 133"/>
            <p:cNvSpPr>
              <a:spLocks/>
            </p:cNvSpPr>
            <p:nvPr/>
          </p:nvSpPr>
          <p:spPr bwMode="auto">
            <a:xfrm>
              <a:off x="5484495" y="1686377"/>
              <a:ext cx="127981" cy="55901"/>
            </a:xfrm>
            <a:custGeom>
              <a:avLst/>
              <a:gdLst/>
              <a:ahLst/>
              <a:cxnLst>
                <a:cxn ang="0">
                  <a:pos x="0" y="25"/>
                </a:cxn>
                <a:cxn ang="0">
                  <a:pos x="17" y="17"/>
                </a:cxn>
                <a:cxn ang="0">
                  <a:pos x="4" y="10"/>
                </a:cxn>
                <a:cxn ang="0">
                  <a:pos x="63" y="0"/>
                </a:cxn>
                <a:cxn ang="0">
                  <a:pos x="72" y="1"/>
                </a:cxn>
                <a:cxn ang="0">
                  <a:pos x="61" y="9"/>
                </a:cxn>
                <a:cxn ang="0">
                  <a:pos x="82" y="9"/>
                </a:cxn>
                <a:cxn ang="0">
                  <a:pos x="29" y="29"/>
                </a:cxn>
                <a:cxn ang="0">
                  <a:pos x="17" y="35"/>
                </a:cxn>
                <a:cxn ang="0">
                  <a:pos x="20" y="26"/>
                </a:cxn>
                <a:cxn ang="0">
                  <a:pos x="0" y="25"/>
                </a:cxn>
              </a:cxnLst>
              <a:rect l="0" t="0" r="r" b="b"/>
              <a:pathLst>
                <a:path w="83" h="36">
                  <a:moveTo>
                    <a:pt x="0" y="25"/>
                  </a:moveTo>
                  <a:lnTo>
                    <a:pt x="17" y="17"/>
                  </a:lnTo>
                  <a:lnTo>
                    <a:pt x="4" y="10"/>
                  </a:lnTo>
                  <a:lnTo>
                    <a:pt x="63" y="0"/>
                  </a:lnTo>
                  <a:lnTo>
                    <a:pt x="72" y="1"/>
                  </a:lnTo>
                  <a:lnTo>
                    <a:pt x="61" y="9"/>
                  </a:lnTo>
                  <a:lnTo>
                    <a:pt x="82" y="9"/>
                  </a:lnTo>
                  <a:lnTo>
                    <a:pt x="29" y="29"/>
                  </a:lnTo>
                  <a:lnTo>
                    <a:pt x="17" y="35"/>
                  </a:lnTo>
                  <a:lnTo>
                    <a:pt x="20" y="26"/>
                  </a:lnTo>
                  <a:lnTo>
                    <a:pt x="0" y="2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7" name="Freeform 134"/>
            <p:cNvSpPr>
              <a:spLocks/>
            </p:cNvSpPr>
            <p:nvPr/>
          </p:nvSpPr>
          <p:spPr bwMode="auto">
            <a:xfrm>
              <a:off x="5524489" y="2274985"/>
              <a:ext cx="51193" cy="34527"/>
            </a:xfrm>
            <a:custGeom>
              <a:avLst/>
              <a:gdLst/>
              <a:ahLst/>
              <a:cxnLst>
                <a:cxn ang="0">
                  <a:pos x="0" y="21"/>
                </a:cxn>
                <a:cxn ang="0">
                  <a:pos x="9" y="0"/>
                </a:cxn>
                <a:cxn ang="0">
                  <a:pos x="32" y="11"/>
                </a:cxn>
                <a:cxn ang="0">
                  <a:pos x="0" y="21"/>
                </a:cxn>
              </a:cxnLst>
              <a:rect l="0" t="0" r="r" b="b"/>
              <a:pathLst>
                <a:path w="33" h="22">
                  <a:moveTo>
                    <a:pt x="0" y="21"/>
                  </a:moveTo>
                  <a:lnTo>
                    <a:pt x="9" y="0"/>
                  </a:lnTo>
                  <a:lnTo>
                    <a:pt x="32" y="11"/>
                  </a:lnTo>
                  <a:lnTo>
                    <a:pt x="0" y="21"/>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8" name="Freeform 135"/>
            <p:cNvSpPr>
              <a:spLocks/>
            </p:cNvSpPr>
            <p:nvPr/>
          </p:nvSpPr>
          <p:spPr bwMode="auto">
            <a:xfrm>
              <a:off x="5609277" y="2099060"/>
              <a:ext cx="156777" cy="118379"/>
            </a:xfrm>
            <a:custGeom>
              <a:avLst/>
              <a:gdLst/>
              <a:ahLst/>
              <a:cxnLst>
                <a:cxn ang="0">
                  <a:pos x="0" y="36"/>
                </a:cxn>
                <a:cxn ang="0">
                  <a:pos x="8" y="52"/>
                </a:cxn>
                <a:cxn ang="0">
                  <a:pos x="18" y="47"/>
                </a:cxn>
                <a:cxn ang="0">
                  <a:pos x="31" y="57"/>
                </a:cxn>
                <a:cxn ang="0">
                  <a:pos x="40" y="52"/>
                </a:cxn>
                <a:cxn ang="0">
                  <a:pos x="36" y="71"/>
                </a:cxn>
                <a:cxn ang="0">
                  <a:pos x="100" y="74"/>
                </a:cxn>
                <a:cxn ang="0">
                  <a:pos x="75" y="60"/>
                </a:cxn>
                <a:cxn ang="0">
                  <a:pos x="63" y="37"/>
                </a:cxn>
                <a:cxn ang="0">
                  <a:pos x="64" y="13"/>
                </a:cxn>
                <a:cxn ang="0">
                  <a:pos x="79" y="0"/>
                </a:cxn>
                <a:cxn ang="0">
                  <a:pos x="25" y="4"/>
                </a:cxn>
                <a:cxn ang="0">
                  <a:pos x="13" y="36"/>
                </a:cxn>
                <a:cxn ang="0">
                  <a:pos x="0" y="36"/>
                </a:cxn>
              </a:cxnLst>
              <a:rect l="0" t="0" r="r" b="b"/>
              <a:pathLst>
                <a:path w="101" h="75">
                  <a:moveTo>
                    <a:pt x="0" y="36"/>
                  </a:moveTo>
                  <a:lnTo>
                    <a:pt x="8" y="52"/>
                  </a:lnTo>
                  <a:lnTo>
                    <a:pt x="18" y="47"/>
                  </a:lnTo>
                  <a:lnTo>
                    <a:pt x="31" y="57"/>
                  </a:lnTo>
                  <a:lnTo>
                    <a:pt x="40" y="52"/>
                  </a:lnTo>
                  <a:lnTo>
                    <a:pt x="36" y="71"/>
                  </a:lnTo>
                  <a:lnTo>
                    <a:pt x="100" y="74"/>
                  </a:lnTo>
                  <a:lnTo>
                    <a:pt x="75" y="60"/>
                  </a:lnTo>
                  <a:lnTo>
                    <a:pt x="63" y="37"/>
                  </a:lnTo>
                  <a:lnTo>
                    <a:pt x="64" y="13"/>
                  </a:lnTo>
                  <a:lnTo>
                    <a:pt x="79" y="0"/>
                  </a:lnTo>
                  <a:lnTo>
                    <a:pt x="25" y="4"/>
                  </a:lnTo>
                  <a:lnTo>
                    <a:pt x="13" y="36"/>
                  </a:lnTo>
                  <a:lnTo>
                    <a:pt x="0" y="3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9" name="Freeform 136"/>
            <p:cNvSpPr>
              <a:spLocks/>
            </p:cNvSpPr>
            <p:nvPr/>
          </p:nvSpPr>
          <p:spPr bwMode="auto">
            <a:xfrm>
              <a:off x="5663669" y="1906694"/>
              <a:ext cx="390343" cy="192366"/>
            </a:xfrm>
            <a:custGeom>
              <a:avLst/>
              <a:gdLst/>
              <a:ahLst/>
              <a:cxnLst>
                <a:cxn ang="0">
                  <a:pos x="0" y="104"/>
                </a:cxn>
                <a:cxn ang="0">
                  <a:pos x="22" y="108"/>
                </a:cxn>
                <a:cxn ang="0">
                  <a:pos x="8" y="119"/>
                </a:cxn>
                <a:cxn ang="0">
                  <a:pos x="49" y="122"/>
                </a:cxn>
                <a:cxn ang="0">
                  <a:pos x="51" y="108"/>
                </a:cxn>
                <a:cxn ang="0">
                  <a:pos x="62" y="111"/>
                </a:cxn>
                <a:cxn ang="0">
                  <a:pos x="49" y="103"/>
                </a:cxn>
                <a:cxn ang="0">
                  <a:pos x="67" y="105"/>
                </a:cxn>
                <a:cxn ang="0">
                  <a:pos x="63" y="89"/>
                </a:cxn>
                <a:cxn ang="0">
                  <a:pos x="71" y="98"/>
                </a:cxn>
                <a:cxn ang="0">
                  <a:pos x="83" y="90"/>
                </a:cxn>
                <a:cxn ang="0">
                  <a:pos x="75" y="79"/>
                </a:cxn>
                <a:cxn ang="0">
                  <a:pos x="101" y="81"/>
                </a:cxn>
                <a:cxn ang="0">
                  <a:pos x="94" y="75"/>
                </a:cxn>
                <a:cxn ang="0">
                  <a:pos x="106" y="77"/>
                </a:cxn>
                <a:cxn ang="0">
                  <a:pos x="113" y="65"/>
                </a:cxn>
                <a:cxn ang="0">
                  <a:pos x="237" y="25"/>
                </a:cxn>
                <a:cxn ang="0">
                  <a:pos x="251" y="10"/>
                </a:cxn>
                <a:cxn ang="0">
                  <a:pos x="226" y="0"/>
                </a:cxn>
                <a:cxn ang="0">
                  <a:pos x="174" y="24"/>
                </a:cxn>
                <a:cxn ang="0">
                  <a:pos x="118" y="24"/>
                </a:cxn>
                <a:cxn ang="0">
                  <a:pos x="62" y="58"/>
                </a:cxn>
                <a:cxn ang="0">
                  <a:pos x="29" y="61"/>
                </a:cxn>
                <a:cxn ang="0">
                  <a:pos x="31" y="75"/>
                </a:cxn>
                <a:cxn ang="0">
                  <a:pos x="48" y="77"/>
                </a:cxn>
                <a:cxn ang="0">
                  <a:pos x="29" y="77"/>
                </a:cxn>
                <a:cxn ang="0">
                  <a:pos x="37" y="84"/>
                </a:cxn>
                <a:cxn ang="0">
                  <a:pos x="22" y="90"/>
                </a:cxn>
                <a:cxn ang="0">
                  <a:pos x="40" y="97"/>
                </a:cxn>
                <a:cxn ang="0">
                  <a:pos x="0" y="104"/>
                </a:cxn>
              </a:cxnLst>
              <a:rect l="0" t="0" r="r" b="b"/>
              <a:pathLst>
                <a:path w="252" h="123">
                  <a:moveTo>
                    <a:pt x="0" y="104"/>
                  </a:moveTo>
                  <a:lnTo>
                    <a:pt x="22" y="108"/>
                  </a:lnTo>
                  <a:lnTo>
                    <a:pt x="8" y="119"/>
                  </a:lnTo>
                  <a:lnTo>
                    <a:pt x="49" y="122"/>
                  </a:lnTo>
                  <a:lnTo>
                    <a:pt x="51" y="108"/>
                  </a:lnTo>
                  <a:lnTo>
                    <a:pt x="62" y="111"/>
                  </a:lnTo>
                  <a:lnTo>
                    <a:pt x="49" y="103"/>
                  </a:lnTo>
                  <a:lnTo>
                    <a:pt x="67" y="105"/>
                  </a:lnTo>
                  <a:lnTo>
                    <a:pt x="63" y="89"/>
                  </a:lnTo>
                  <a:lnTo>
                    <a:pt x="71" y="98"/>
                  </a:lnTo>
                  <a:lnTo>
                    <a:pt x="83" y="90"/>
                  </a:lnTo>
                  <a:lnTo>
                    <a:pt x="75" y="79"/>
                  </a:lnTo>
                  <a:lnTo>
                    <a:pt x="101" y="81"/>
                  </a:lnTo>
                  <a:lnTo>
                    <a:pt x="94" y="75"/>
                  </a:lnTo>
                  <a:lnTo>
                    <a:pt x="106" y="77"/>
                  </a:lnTo>
                  <a:lnTo>
                    <a:pt x="113" y="65"/>
                  </a:lnTo>
                  <a:lnTo>
                    <a:pt x="237" y="25"/>
                  </a:lnTo>
                  <a:lnTo>
                    <a:pt x="251" y="10"/>
                  </a:lnTo>
                  <a:lnTo>
                    <a:pt x="226" y="0"/>
                  </a:lnTo>
                  <a:lnTo>
                    <a:pt x="174" y="24"/>
                  </a:lnTo>
                  <a:lnTo>
                    <a:pt x="118" y="24"/>
                  </a:lnTo>
                  <a:lnTo>
                    <a:pt x="62" y="58"/>
                  </a:lnTo>
                  <a:lnTo>
                    <a:pt x="29" y="61"/>
                  </a:lnTo>
                  <a:lnTo>
                    <a:pt x="31" y="75"/>
                  </a:lnTo>
                  <a:lnTo>
                    <a:pt x="48" y="77"/>
                  </a:lnTo>
                  <a:lnTo>
                    <a:pt x="29" y="77"/>
                  </a:lnTo>
                  <a:lnTo>
                    <a:pt x="37" y="84"/>
                  </a:lnTo>
                  <a:lnTo>
                    <a:pt x="22" y="90"/>
                  </a:lnTo>
                  <a:lnTo>
                    <a:pt x="40" y="97"/>
                  </a:lnTo>
                  <a:lnTo>
                    <a:pt x="0" y="10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0" name="Freeform 137"/>
            <p:cNvSpPr>
              <a:spLocks/>
            </p:cNvSpPr>
            <p:nvPr/>
          </p:nvSpPr>
          <p:spPr bwMode="auto">
            <a:xfrm>
              <a:off x="5884437" y="1656782"/>
              <a:ext cx="76789" cy="41104"/>
            </a:xfrm>
            <a:custGeom>
              <a:avLst/>
              <a:gdLst/>
              <a:ahLst/>
              <a:cxnLst>
                <a:cxn ang="0">
                  <a:pos x="0" y="17"/>
                </a:cxn>
                <a:cxn ang="0">
                  <a:pos x="14" y="26"/>
                </a:cxn>
                <a:cxn ang="0">
                  <a:pos x="49" y="16"/>
                </a:cxn>
                <a:cxn ang="0">
                  <a:pos x="28" y="0"/>
                </a:cxn>
                <a:cxn ang="0">
                  <a:pos x="0" y="17"/>
                </a:cxn>
              </a:cxnLst>
              <a:rect l="0" t="0" r="r" b="b"/>
              <a:pathLst>
                <a:path w="50" h="27">
                  <a:moveTo>
                    <a:pt x="0" y="17"/>
                  </a:moveTo>
                  <a:lnTo>
                    <a:pt x="14" y="26"/>
                  </a:lnTo>
                  <a:lnTo>
                    <a:pt x="49" y="16"/>
                  </a:lnTo>
                  <a:lnTo>
                    <a:pt x="28"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nvGrpSpPr>
            <p:cNvPr id="651" name="Group 286"/>
            <p:cNvGrpSpPr/>
            <p:nvPr/>
          </p:nvGrpSpPr>
          <p:grpSpPr>
            <a:xfrm>
              <a:off x="4054302" y="1706107"/>
              <a:ext cx="1257418" cy="1790485"/>
              <a:chOff x="4054302" y="1706107"/>
              <a:chExt cx="1257418" cy="1790485"/>
            </a:xfrm>
            <a:grpFill/>
          </p:grpSpPr>
          <p:sp>
            <p:nvSpPr>
              <p:cNvPr id="652" name="Freeform 5"/>
              <p:cNvSpPr>
                <a:spLocks/>
              </p:cNvSpPr>
              <p:nvPr/>
            </p:nvSpPr>
            <p:spPr bwMode="auto">
              <a:xfrm>
                <a:off x="4794995" y="3249969"/>
                <a:ext cx="44794" cy="90429"/>
              </a:xfrm>
              <a:custGeom>
                <a:avLst/>
                <a:gdLst/>
                <a:ahLst/>
                <a:cxnLst>
                  <a:cxn ang="0">
                    <a:pos x="0" y="42"/>
                  </a:cxn>
                  <a:cxn ang="0">
                    <a:pos x="1" y="13"/>
                  </a:cxn>
                  <a:cxn ang="0">
                    <a:pos x="13" y="0"/>
                  </a:cxn>
                  <a:cxn ang="0">
                    <a:pos x="28" y="32"/>
                  </a:cxn>
                  <a:cxn ang="0">
                    <a:pos x="14" y="56"/>
                  </a:cxn>
                  <a:cxn ang="0">
                    <a:pos x="0" y="42"/>
                  </a:cxn>
                </a:cxnLst>
                <a:rect l="0" t="0" r="r" b="b"/>
                <a:pathLst>
                  <a:path w="29" h="57">
                    <a:moveTo>
                      <a:pt x="0" y="42"/>
                    </a:moveTo>
                    <a:lnTo>
                      <a:pt x="1" y="13"/>
                    </a:lnTo>
                    <a:lnTo>
                      <a:pt x="13" y="0"/>
                    </a:lnTo>
                    <a:lnTo>
                      <a:pt x="28" y="32"/>
                    </a:lnTo>
                    <a:lnTo>
                      <a:pt x="14" y="56"/>
                    </a:lnTo>
                    <a:lnTo>
                      <a:pt x="0" y="4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3" name="Freeform 11"/>
              <p:cNvSpPr>
                <a:spLocks/>
              </p:cNvSpPr>
              <p:nvPr/>
            </p:nvSpPr>
            <p:spPr bwMode="auto">
              <a:xfrm>
                <a:off x="4547031" y="3054315"/>
                <a:ext cx="195172" cy="77275"/>
              </a:xfrm>
              <a:custGeom>
                <a:avLst/>
                <a:gdLst/>
                <a:ahLst/>
                <a:cxnLst>
                  <a:cxn ang="0">
                    <a:pos x="0" y="26"/>
                  </a:cxn>
                  <a:cxn ang="0">
                    <a:pos x="2" y="28"/>
                  </a:cxn>
                  <a:cxn ang="0">
                    <a:pos x="2" y="37"/>
                  </a:cxn>
                  <a:cxn ang="0">
                    <a:pos x="16" y="39"/>
                  </a:cxn>
                  <a:cxn ang="0">
                    <a:pos x="42" y="34"/>
                  </a:cxn>
                  <a:cxn ang="0">
                    <a:pos x="69" y="48"/>
                  </a:cxn>
                  <a:cxn ang="0">
                    <a:pos x="108" y="38"/>
                  </a:cxn>
                  <a:cxn ang="0">
                    <a:pos x="126" y="13"/>
                  </a:cxn>
                  <a:cxn ang="0">
                    <a:pos x="119" y="0"/>
                  </a:cxn>
                  <a:cxn ang="0">
                    <a:pos x="70" y="0"/>
                  </a:cxn>
                  <a:cxn ang="0">
                    <a:pos x="55" y="26"/>
                  </a:cxn>
                  <a:cxn ang="0">
                    <a:pos x="0" y="26"/>
                  </a:cxn>
                </a:cxnLst>
                <a:rect l="0" t="0" r="r" b="b"/>
                <a:pathLst>
                  <a:path w="127" h="49">
                    <a:moveTo>
                      <a:pt x="0" y="26"/>
                    </a:moveTo>
                    <a:lnTo>
                      <a:pt x="2" y="28"/>
                    </a:lnTo>
                    <a:lnTo>
                      <a:pt x="2" y="37"/>
                    </a:lnTo>
                    <a:lnTo>
                      <a:pt x="16" y="39"/>
                    </a:lnTo>
                    <a:lnTo>
                      <a:pt x="42" y="34"/>
                    </a:lnTo>
                    <a:lnTo>
                      <a:pt x="69" y="48"/>
                    </a:lnTo>
                    <a:lnTo>
                      <a:pt x="108" y="38"/>
                    </a:lnTo>
                    <a:lnTo>
                      <a:pt x="126" y="13"/>
                    </a:lnTo>
                    <a:lnTo>
                      <a:pt x="119" y="0"/>
                    </a:lnTo>
                    <a:lnTo>
                      <a:pt x="70" y="0"/>
                    </a:lnTo>
                    <a:lnTo>
                      <a:pt x="55" y="26"/>
                    </a:lnTo>
                    <a:lnTo>
                      <a:pt x="0" y="2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4" name="Freeform 13"/>
              <p:cNvSpPr>
                <a:spLocks/>
              </p:cNvSpPr>
              <p:nvPr/>
            </p:nvSpPr>
            <p:spPr bwMode="auto">
              <a:xfrm>
                <a:off x="4382255" y="2967174"/>
                <a:ext cx="81588" cy="62478"/>
              </a:xfrm>
              <a:custGeom>
                <a:avLst/>
                <a:gdLst/>
                <a:ahLst/>
                <a:cxnLst>
                  <a:cxn ang="0">
                    <a:pos x="0" y="8"/>
                  </a:cxn>
                  <a:cxn ang="0">
                    <a:pos x="12" y="2"/>
                  </a:cxn>
                  <a:cxn ang="0">
                    <a:pos x="34" y="0"/>
                  </a:cxn>
                  <a:cxn ang="0">
                    <a:pos x="50" y="16"/>
                  </a:cxn>
                  <a:cxn ang="0">
                    <a:pos x="52" y="28"/>
                  </a:cxn>
                  <a:cxn ang="0">
                    <a:pos x="45" y="39"/>
                  </a:cxn>
                  <a:cxn ang="0">
                    <a:pos x="0" y="8"/>
                  </a:cxn>
                </a:cxnLst>
                <a:rect l="0" t="0" r="r" b="b"/>
                <a:pathLst>
                  <a:path w="53" h="40">
                    <a:moveTo>
                      <a:pt x="0" y="8"/>
                    </a:moveTo>
                    <a:lnTo>
                      <a:pt x="12" y="2"/>
                    </a:lnTo>
                    <a:lnTo>
                      <a:pt x="34" y="0"/>
                    </a:lnTo>
                    <a:lnTo>
                      <a:pt x="50" y="16"/>
                    </a:lnTo>
                    <a:lnTo>
                      <a:pt x="52" y="28"/>
                    </a:lnTo>
                    <a:lnTo>
                      <a:pt x="45" y="39"/>
                    </a:lnTo>
                    <a:lnTo>
                      <a:pt x="0" y="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5" name="Freeform 19"/>
              <p:cNvSpPr>
                <a:spLocks/>
              </p:cNvSpPr>
              <p:nvPr/>
            </p:nvSpPr>
            <p:spPr bwMode="auto">
              <a:xfrm>
                <a:off x="4874983" y="3199000"/>
                <a:ext cx="156777" cy="92073"/>
              </a:xfrm>
              <a:custGeom>
                <a:avLst/>
                <a:gdLst/>
                <a:ahLst/>
                <a:cxnLst>
                  <a:cxn ang="0">
                    <a:pos x="0" y="39"/>
                  </a:cxn>
                  <a:cxn ang="0">
                    <a:pos x="5" y="0"/>
                  </a:cxn>
                  <a:cxn ang="0">
                    <a:pos x="101" y="9"/>
                  </a:cxn>
                  <a:cxn ang="0">
                    <a:pos x="83" y="33"/>
                  </a:cxn>
                  <a:cxn ang="0">
                    <a:pos x="91" y="46"/>
                  </a:cxn>
                  <a:cxn ang="0">
                    <a:pos x="65" y="47"/>
                  </a:cxn>
                  <a:cxn ang="0">
                    <a:pos x="49" y="57"/>
                  </a:cxn>
                  <a:cxn ang="0">
                    <a:pos x="9" y="57"/>
                  </a:cxn>
                  <a:cxn ang="0">
                    <a:pos x="0" y="39"/>
                  </a:cxn>
                </a:cxnLst>
                <a:rect l="0" t="0" r="r" b="b"/>
                <a:pathLst>
                  <a:path w="102" h="58">
                    <a:moveTo>
                      <a:pt x="0" y="39"/>
                    </a:moveTo>
                    <a:lnTo>
                      <a:pt x="5" y="0"/>
                    </a:lnTo>
                    <a:lnTo>
                      <a:pt x="101" y="9"/>
                    </a:lnTo>
                    <a:lnTo>
                      <a:pt x="83" y="33"/>
                    </a:lnTo>
                    <a:lnTo>
                      <a:pt x="91" y="46"/>
                    </a:lnTo>
                    <a:lnTo>
                      <a:pt x="65" y="47"/>
                    </a:lnTo>
                    <a:lnTo>
                      <a:pt x="49" y="57"/>
                    </a:lnTo>
                    <a:lnTo>
                      <a:pt x="9" y="57"/>
                    </a:lnTo>
                    <a:lnTo>
                      <a:pt x="0" y="39"/>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6" name="Freeform 57"/>
              <p:cNvSpPr>
                <a:spLocks/>
              </p:cNvSpPr>
              <p:nvPr/>
            </p:nvSpPr>
            <p:spPr bwMode="auto">
              <a:xfrm>
                <a:off x="4609422" y="2977039"/>
                <a:ext cx="267161" cy="111803"/>
              </a:xfrm>
              <a:custGeom>
                <a:avLst/>
                <a:gdLst/>
                <a:ahLst/>
                <a:cxnLst>
                  <a:cxn ang="0">
                    <a:pos x="0" y="17"/>
                  </a:cxn>
                  <a:cxn ang="0">
                    <a:pos x="29" y="50"/>
                  </a:cxn>
                  <a:cxn ang="0">
                    <a:pos x="78" y="50"/>
                  </a:cxn>
                  <a:cxn ang="0">
                    <a:pos x="84" y="64"/>
                  </a:cxn>
                  <a:cxn ang="0">
                    <a:pos x="106" y="71"/>
                  </a:cxn>
                  <a:cxn ang="0">
                    <a:pos x="144" y="54"/>
                  </a:cxn>
                  <a:cxn ang="0">
                    <a:pos x="165" y="58"/>
                  </a:cxn>
                  <a:cxn ang="0">
                    <a:pos x="171" y="43"/>
                  </a:cxn>
                  <a:cxn ang="0">
                    <a:pos x="130" y="39"/>
                  </a:cxn>
                  <a:cxn ang="0">
                    <a:pos x="44" y="6"/>
                  </a:cxn>
                  <a:cxn ang="0">
                    <a:pos x="36" y="0"/>
                  </a:cxn>
                  <a:cxn ang="0">
                    <a:pos x="0" y="17"/>
                  </a:cxn>
                </a:cxnLst>
                <a:rect l="0" t="0" r="r" b="b"/>
                <a:pathLst>
                  <a:path w="172" h="72">
                    <a:moveTo>
                      <a:pt x="0" y="17"/>
                    </a:moveTo>
                    <a:lnTo>
                      <a:pt x="29" y="50"/>
                    </a:lnTo>
                    <a:lnTo>
                      <a:pt x="78" y="50"/>
                    </a:lnTo>
                    <a:lnTo>
                      <a:pt x="84" y="64"/>
                    </a:lnTo>
                    <a:lnTo>
                      <a:pt x="106" y="71"/>
                    </a:lnTo>
                    <a:lnTo>
                      <a:pt x="144" y="54"/>
                    </a:lnTo>
                    <a:lnTo>
                      <a:pt x="165" y="58"/>
                    </a:lnTo>
                    <a:lnTo>
                      <a:pt x="171" y="43"/>
                    </a:lnTo>
                    <a:lnTo>
                      <a:pt x="130" y="39"/>
                    </a:lnTo>
                    <a:lnTo>
                      <a:pt x="44" y="6"/>
                    </a:lnTo>
                    <a:lnTo>
                      <a:pt x="36"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7" name="Freeform 58"/>
              <p:cNvSpPr>
                <a:spLocks/>
              </p:cNvSpPr>
              <p:nvPr/>
            </p:nvSpPr>
            <p:spPr bwMode="auto">
              <a:xfrm>
                <a:off x="4515035" y="2748502"/>
                <a:ext cx="68790" cy="101938"/>
              </a:xfrm>
              <a:custGeom>
                <a:avLst/>
                <a:gdLst/>
                <a:ahLst/>
                <a:cxnLst>
                  <a:cxn ang="0">
                    <a:pos x="0" y="48"/>
                  </a:cxn>
                  <a:cxn ang="0">
                    <a:pos x="2" y="17"/>
                  </a:cxn>
                  <a:cxn ang="0">
                    <a:pos x="36" y="0"/>
                  </a:cxn>
                  <a:cxn ang="0">
                    <a:pos x="30" y="25"/>
                  </a:cxn>
                  <a:cxn ang="0">
                    <a:pos x="43" y="32"/>
                  </a:cxn>
                  <a:cxn ang="0">
                    <a:pos x="21" y="45"/>
                  </a:cxn>
                  <a:cxn ang="0">
                    <a:pos x="20" y="64"/>
                  </a:cxn>
                  <a:cxn ang="0">
                    <a:pos x="8" y="64"/>
                  </a:cxn>
                  <a:cxn ang="0">
                    <a:pos x="0" y="48"/>
                  </a:cxn>
                </a:cxnLst>
                <a:rect l="0" t="0" r="r" b="b"/>
                <a:pathLst>
                  <a:path w="44" h="65">
                    <a:moveTo>
                      <a:pt x="0" y="48"/>
                    </a:moveTo>
                    <a:lnTo>
                      <a:pt x="2" y="17"/>
                    </a:lnTo>
                    <a:lnTo>
                      <a:pt x="36" y="0"/>
                    </a:lnTo>
                    <a:lnTo>
                      <a:pt x="30" y="25"/>
                    </a:lnTo>
                    <a:lnTo>
                      <a:pt x="43" y="32"/>
                    </a:lnTo>
                    <a:lnTo>
                      <a:pt x="21" y="45"/>
                    </a:lnTo>
                    <a:lnTo>
                      <a:pt x="20" y="64"/>
                    </a:lnTo>
                    <a:lnTo>
                      <a:pt x="8" y="64"/>
                    </a:lnTo>
                    <a:lnTo>
                      <a:pt x="0" y="4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8" name="Freeform 59"/>
              <p:cNvSpPr>
                <a:spLocks/>
              </p:cNvSpPr>
              <p:nvPr/>
            </p:nvSpPr>
            <p:spPr bwMode="auto">
              <a:xfrm>
                <a:off x="4558229" y="2824133"/>
                <a:ext cx="36795" cy="36171"/>
              </a:xfrm>
              <a:custGeom>
                <a:avLst/>
                <a:gdLst/>
                <a:ahLst/>
                <a:cxnLst>
                  <a:cxn ang="0">
                    <a:pos x="0" y="22"/>
                  </a:cxn>
                  <a:cxn ang="0">
                    <a:pos x="16" y="0"/>
                  </a:cxn>
                  <a:cxn ang="0">
                    <a:pos x="22" y="14"/>
                  </a:cxn>
                  <a:cxn ang="0">
                    <a:pos x="0" y="22"/>
                  </a:cxn>
                </a:cxnLst>
                <a:rect l="0" t="0" r="r" b="b"/>
                <a:pathLst>
                  <a:path w="23" h="23">
                    <a:moveTo>
                      <a:pt x="0" y="22"/>
                    </a:moveTo>
                    <a:lnTo>
                      <a:pt x="16" y="0"/>
                    </a:lnTo>
                    <a:lnTo>
                      <a:pt x="22" y="14"/>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59" name="Freeform 60"/>
              <p:cNvSpPr>
                <a:spLocks/>
              </p:cNvSpPr>
              <p:nvPr/>
            </p:nvSpPr>
            <p:spPr bwMode="auto">
              <a:xfrm>
                <a:off x="4591824" y="2802759"/>
                <a:ext cx="38394" cy="44392"/>
              </a:xfrm>
              <a:custGeom>
                <a:avLst/>
                <a:gdLst/>
                <a:ahLst/>
                <a:cxnLst>
                  <a:cxn ang="0">
                    <a:pos x="0" y="13"/>
                  </a:cxn>
                  <a:cxn ang="0">
                    <a:pos x="17" y="27"/>
                  </a:cxn>
                  <a:cxn ang="0">
                    <a:pos x="24" y="12"/>
                  </a:cxn>
                  <a:cxn ang="0">
                    <a:pos x="20" y="0"/>
                  </a:cxn>
                  <a:cxn ang="0">
                    <a:pos x="0" y="13"/>
                  </a:cxn>
                </a:cxnLst>
                <a:rect l="0" t="0" r="r" b="b"/>
                <a:pathLst>
                  <a:path w="25" h="28">
                    <a:moveTo>
                      <a:pt x="0" y="13"/>
                    </a:moveTo>
                    <a:lnTo>
                      <a:pt x="17" y="27"/>
                    </a:lnTo>
                    <a:lnTo>
                      <a:pt x="24" y="12"/>
                    </a:lnTo>
                    <a:lnTo>
                      <a:pt x="20" y="0"/>
                    </a:lnTo>
                    <a:lnTo>
                      <a:pt x="0" y="1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0" name="Freeform 66"/>
              <p:cNvSpPr>
                <a:spLocks/>
              </p:cNvSpPr>
              <p:nvPr/>
            </p:nvSpPr>
            <p:spPr bwMode="auto">
              <a:xfrm>
                <a:off x="4828590" y="2247034"/>
                <a:ext cx="275160" cy="420904"/>
              </a:xfrm>
              <a:custGeom>
                <a:avLst/>
                <a:gdLst/>
                <a:ahLst/>
                <a:cxnLst>
                  <a:cxn ang="0">
                    <a:pos x="0" y="27"/>
                  </a:cxn>
                  <a:cxn ang="0">
                    <a:pos x="10" y="18"/>
                  </a:cxn>
                  <a:cxn ang="0">
                    <a:pos x="29" y="35"/>
                  </a:cxn>
                  <a:cxn ang="0">
                    <a:pos x="64" y="37"/>
                  </a:cxn>
                  <a:cxn ang="0">
                    <a:pos x="83" y="28"/>
                  </a:cxn>
                  <a:cxn ang="0">
                    <a:pos x="89" y="5"/>
                  </a:cxn>
                  <a:cxn ang="0">
                    <a:pos x="121" y="0"/>
                  </a:cxn>
                  <a:cxn ang="0">
                    <a:pos x="139" y="8"/>
                  </a:cxn>
                  <a:cxn ang="0">
                    <a:pos x="136" y="27"/>
                  </a:cxn>
                  <a:cxn ang="0">
                    <a:pos x="129" y="45"/>
                  </a:cxn>
                  <a:cxn ang="0">
                    <a:pos x="152" y="68"/>
                  </a:cxn>
                  <a:cxn ang="0">
                    <a:pos x="139" y="85"/>
                  </a:cxn>
                  <a:cxn ang="0">
                    <a:pos x="156" y="114"/>
                  </a:cxn>
                  <a:cxn ang="0">
                    <a:pos x="149" y="140"/>
                  </a:cxn>
                  <a:cxn ang="0">
                    <a:pos x="177" y="197"/>
                  </a:cxn>
                  <a:cxn ang="0">
                    <a:pos x="114" y="248"/>
                  </a:cxn>
                  <a:cxn ang="0">
                    <a:pos x="39" y="266"/>
                  </a:cxn>
                  <a:cxn ang="0">
                    <a:pos x="35" y="255"/>
                  </a:cxn>
                  <a:cxn ang="0">
                    <a:pos x="10" y="247"/>
                  </a:cxn>
                  <a:cxn ang="0">
                    <a:pos x="8" y="195"/>
                  </a:cxn>
                  <a:cxn ang="0">
                    <a:pos x="79" y="139"/>
                  </a:cxn>
                  <a:cxn ang="0">
                    <a:pos x="56" y="112"/>
                  </a:cxn>
                  <a:cxn ang="0">
                    <a:pos x="47" y="56"/>
                  </a:cxn>
                  <a:cxn ang="0">
                    <a:pos x="0" y="27"/>
                  </a:cxn>
                </a:cxnLst>
                <a:rect l="0" t="0" r="r" b="b"/>
                <a:pathLst>
                  <a:path w="178" h="267">
                    <a:moveTo>
                      <a:pt x="0" y="27"/>
                    </a:moveTo>
                    <a:lnTo>
                      <a:pt x="10" y="18"/>
                    </a:lnTo>
                    <a:lnTo>
                      <a:pt x="29" y="35"/>
                    </a:lnTo>
                    <a:lnTo>
                      <a:pt x="64" y="37"/>
                    </a:lnTo>
                    <a:lnTo>
                      <a:pt x="83" y="28"/>
                    </a:lnTo>
                    <a:lnTo>
                      <a:pt x="89" y="5"/>
                    </a:lnTo>
                    <a:lnTo>
                      <a:pt x="121" y="0"/>
                    </a:lnTo>
                    <a:lnTo>
                      <a:pt x="139" y="8"/>
                    </a:lnTo>
                    <a:lnTo>
                      <a:pt x="136" y="27"/>
                    </a:lnTo>
                    <a:lnTo>
                      <a:pt x="129" y="45"/>
                    </a:lnTo>
                    <a:lnTo>
                      <a:pt x="152" y="68"/>
                    </a:lnTo>
                    <a:lnTo>
                      <a:pt x="139" y="85"/>
                    </a:lnTo>
                    <a:lnTo>
                      <a:pt x="156" y="114"/>
                    </a:lnTo>
                    <a:lnTo>
                      <a:pt x="149" y="140"/>
                    </a:lnTo>
                    <a:lnTo>
                      <a:pt x="177" y="197"/>
                    </a:lnTo>
                    <a:lnTo>
                      <a:pt x="114" y="248"/>
                    </a:lnTo>
                    <a:lnTo>
                      <a:pt x="39" y="266"/>
                    </a:lnTo>
                    <a:lnTo>
                      <a:pt x="35" y="255"/>
                    </a:lnTo>
                    <a:lnTo>
                      <a:pt x="10" y="247"/>
                    </a:lnTo>
                    <a:lnTo>
                      <a:pt x="8" y="195"/>
                    </a:lnTo>
                    <a:lnTo>
                      <a:pt x="79" y="139"/>
                    </a:lnTo>
                    <a:lnTo>
                      <a:pt x="56" y="112"/>
                    </a:lnTo>
                    <a:lnTo>
                      <a:pt x="47" y="56"/>
                    </a:lnTo>
                    <a:lnTo>
                      <a:pt x="0" y="2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1" name="Freeform 67"/>
              <p:cNvSpPr>
                <a:spLocks/>
              </p:cNvSpPr>
              <p:nvPr/>
            </p:nvSpPr>
            <p:spPr bwMode="auto">
              <a:xfrm>
                <a:off x="4196681" y="2978683"/>
                <a:ext cx="318354" cy="279506"/>
              </a:xfrm>
              <a:custGeom>
                <a:avLst/>
                <a:gdLst/>
                <a:ahLst/>
                <a:cxnLst>
                  <a:cxn ang="0">
                    <a:pos x="0" y="53"/>
                  </a:cxn>
                  <a:cxn ang="0">
                    <a:pos x="5" y="68"/>
                  </a:cxn>
                  <a:cxn ang="0">
                    <a:pos x="48" y="79"/>
                  </a:cxn>
                  <a:cxn ang="0">
                    <a:pos x="41" y="88"/>
                  </a:cxn>
                  <a:cxn ang="0">
                    <a:pos x="56" y="99"/>
                  </a:cxn>
                  <a:cxn ang="0">
                    <a:pos x="63" y="119"/>
                  </a:cxn>
                  <a:cxn ang="0">
                    <a:pos x="45" y="157"/>
                  </a:cxn>
                  <a:cxn ang="0">
                    <a:pos x="97" y="171"/>
                  </a:cxn>
                  <a:cxn ang="0">
                    <a:pos x="102" y="173"/>
                  </a:cxn>
                  <a:cxn ang="0">
                    <a:pos x="126" y="176"/>
                  </a:cxn>
                  <a:cxn ang="0">
                    <a:pos x="126" y="161"/>
                  </a:cxn>
                  <a:cxn ang="0">
                    <a:pos x="138" y="153"/>
                  </a:cxn>
                  <a:cxn ang="0">
                    <a:pos x="173" y="162"/>
                  </a:cxn>
                  <a:cxn ang="0">
                    <a:pos x="195" y="147"/>
                  </a:cxn>
                  <a:cxn ang="0">
                    <a:pos x="182" y="126"/>
                  </a:cxn>
                  <a:cxn ang="0">
                    <a:pos x="187" y="106"/>
                  </a:cxn>
                  <a:cxn ang="0">
                    <a:pos x="171" y="95"/>
                  </a:cxn>
                  <a:cxn ang="0">
                    <a:pos x="195" y="71"/>
                  </a:cxn>
                  <a:cxn ang="0">
                    <a:pos x="205" y="44"/>
                  </a:cxn>
                  <a:cxn ang="0">
                    <a:pos x="173" y="33"/>
                  </a:cxn>
                  <a:cxn ang="0">
                    <a:pos x="165" y="30"/>
                  </a:cxn>
                  <a:cxn ang="0">
                    <a:pos x="120" y="0"/>
                  </a:cxn>
                  <a:cxn ang="0">
                    <a:pos x="103" y="5"/>
                  </a:cxn>
                  <a:cxn ang="0">
                    <a:pos x="84" y="34"/>
                  </a:cxn>
                  <a:cxn ang="0">
                    <a:pos x="44" y="29"/>
                  </a:cxn>
                  <a:cxn ang="0">
                    <a:pos x="51" y="52"/>
                  </a:cxn>
                  <a:cxn ang="0">
                    <a:pos x="0" y="53"/>
                  </a:cxn>
                </a:cxnLst>
                <a:rect l="0" t="0" r="r" b="b"/>
                <a:pathLst>
                  <a:path w="206" h="177">
                    <a:moveTo>
                      <a:pt x="0" y="53"/>
                    </a:moveTo>
                    <a:lnTo>
                      <a:pt x="5" y="68"/>
                    </a:lnTo>
                    <a:lnTo>
                      <a:pt x="48" y="79"/>
                    </a:lnTo>
                    <a:lnTo>
                      <a:pt x="41" y="88"/>
                    </a:lnTo>
                    <a:lnTo>
                      <a:pt x="56" y="99"/>
                    </a:lnTo>
                    <a:lnTo>
                      <a:pt x="63" y="119"/>
                    </a:lnTo>
                    <a:lnTo>
                      <a:pt x="45" y="157"/>
                    </a:lnTo>
                    <a:lnTo>
                      <a:pt x="97" y="171"/>
                    </a:lnTo>
                    <a:lnTo>
                      <a:pt x="102" y="173"/>
                    </a:lnTo>
                    <a:lnTo>
                      <a:pt x="126" y="176"/>
                    </a:lnTo>
                    <a:lnTo>
                      <a:pt x="126" y="161"/>
                    </a:lnTo>
                    <a:lnTo>
                      <a:pt x="138" y="153"/>
                    </a:lnTo>
                    <a:lnTo>
                      <a:pt x="173" y="162"/>
                    </a:lnTo>
                    <a:lnTo>
                      <a:pt x="195" y="147"/>
                    </a:lnTo>
                    <a:lnTo>
                      <a:pt x="182" y="126"/>
                    </a:lnTo>
                    <a:lnTo>
                      <a:pt x="187" y="106"/>
                    </a:lnTo>
                    <a:lnTo>
                      <a:pt x="171" y="95"/>
                    </a:lnTo>
                    <a:lnTo>
                      <a:pt x="195" y="71"/>
                    </a:lnTo>
                    <a:lnTo>
                      <a:pt x="205" y="44"/>
                    </a:lnTo>
                    <a:lnTo>
                      <a:pt x="173" y="33"/>
                    </a:lnTo>
                    <a:lnTo>
                      <a:pt x="165" y="30"/>
                    </a:lnTo>
                    <a:lnTo>
                      <a:pt x="120" y="0"/>
                    </a:lnTo>
                    <a:lnTo>
                      <a:pt x="103" y="5"/>
                    </a:lnTo>
                    <a:lnTo>
                      <a:pt x="84" y="34"/>
                    </a:lnTo>
                    <a:lnTo>
                      <a:pt x="44" y="29"/>
                    </a:lnTo>
                    <a:lnTo>
                      <a:pt x="51" y="52"/>
                    </a:lnTo>
                    <a:lnTo>
                      <a:pt x="0" y="5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2" name="Freeform 68"/>
              <p:cNvSpPr>
                <a:spLocks/>
              </p:cNvSpPr>
              <p:nvPr/>
            </p:nvSpPr>
            <p:spPr bwMode="auto">
              <a:xfrm>
                <a:off x="4526234" y="3235172"/>
                <a:ext cx="33595" cy="55901"/>
              </a:xfrm>
              <a:custGeom>
                <a:avLst/>
                <a:gdLst/>
                <a:ahLst/>
                <a:cxnLst>
                  <a:cxn ang="0">
                    <a:pos x="0" y="17"/>
                  </a:cxn>
                  <a:cxn ang="0">
                    <a:pos x="18" y="34"/>
                  </a:cxn>
                  <a:cxn ang="0">
                    <a:pos x="21" y="0"/>
                  </a:cxn>
                  <a:cxn ang="0">
                    <a:pos x="0" y="17"/>
                  </a:cxn>
                </a:cxnLst>
                <a:rect l="0" t="0" r="r" b="b"/>
                <a:pathLst>
                  <a:path w="22" h="35">
                    <a:moveTo>
                      <a:pt x="0" y="17"/>
                    </a:moveTo>
                    <a:lnTo>
                      <a:pt x="18" y="34"/>
                    </a:lnTo>
                    <a:lnTo>
                      <a:pt x="21" y="0"/>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3" name="Freeform 70"/>
              <p:cNvSpPr>
                <a:spLocks/>
              </p:cNvSpPr>
              <p:nvPr/>
            </p:nvSpPr>
            <p:spPr bwMode="auto">
              <a:xfrm>
                <a:off x="4459043" y="2848795"/>
                <a:ext cx="220768" cy="248268"/>
              </a:xfrm>
              <a:custGeom>
                <a:avLst/>
                <a:gdLst/>
                <a:ahLst/>
                <a:cxnLst>
                  <a:cxn ang="0">
                    <a:pos x="0" y="64"/>
                  </a:cxn>
                  <a:cxn ang="0">
                    <a:pos x="1" y="90"/>
                  </a:cxn>
                  <a:cxn ang="0">
                    <a:pos x="2" y="102"/>
                  </a:cxn>
                  <a:cxn ang="0">
                    <a:pos x="4" y="116"/>
                  </a:cxn>
                  <a:cxn ang="0">
                    <a:pos x="34" y="127"/>
                  </a:cxn>
                  <a:cxn ang="0">
                    <a:pos x="25" y="154"/>
                  </a:cxn>
                  <a:cxn ang="0">
                    <a:pos x="56" y="157"/>
                  </a:cxn>
                  <a:cxn ang="0">
                    <a:pos x="111" y="157"/>
                  </a:cxn>
                  <a:cxn ang="0">
                    <a:pos x="126" y="131"/>
                  </a:cxn>
                  <a:cxn ang="0">
                    <a:pos x="96" y="98"/>
                  </a:cxn>
                  <a:cxn ang="0">
                    <a:pos x="131" y="81"/>
                  </a:cxn>
                  <a:cxn ang="0">
                    <a:pos x="141" y="86"/>
                  </a:cxn>
                  <a:cxn ang="0">
                    <a:pos x="131" y="24"/>
                  </a:cxn>
                  <a:cxn ang="0">
                    <a:pos x="106" y="8"/>
                  </a:cxn>
                  <a:cxn ang="0">
                    <a:pos x="77" y="18"/>
                  </a:cxn>
                  <a:cxn ang="0">
                    <a:pos x="81" y="12"/>
                  </a:cxn>
                  <a:cxn ang="0">
                    <a:pos x="56" y="0"/>
                  </a:cxn>
                  <a:cxn ang="0">
                    <a:pos x="44" y="0"/>
                  </a:cxn>
                  <a:cxn ang="0">
                    <a:pos x="42" y="35"/>
                  </a:cxn>
                  <a:cxn ang="0">
                    <a:pos x="28" y="25"/>
                  </a:cxn>
                  <a:cxn ang="0">
                    <a:pos x="20" y="36"/>
                  </a:cxn>
                  <a:cxn ang="0">
                    <a:pos x="17" y="56"/>
                  </a:cxn>
                  <a:cxn ang="0">
                    <a:pos x="0" y="64"/>
                  </a:cxn>
                </a:cxnLst>
                <a:rect l="0" t="0" r="r" b="b"/>
                <a:pathLst>
                  <a:path w="142" h="158">
                    <a:moveTo>
                      <a:pt x="0" y="64"/>
                    </a:moveTo>
                    <a:lnTo>
                      <a:pt x="1" y="90"/>
                    </a:lnTo>
                    <a:lnTo>
                      <a:pt x="2" y="102"/>
                    </a:lnTo>
                    <a:lnTo>
                      <a:pt x="4" y="116"/>
                    </a:lnTo>
                    <a:lnTo>
                      <a:pt x="34" y="127"/>
                    </a:lnTo>
                    <a:lnTo>
                      <a:pt x="25" y="154"/>
                    </a:lnTo>
                    <a:lnTo>
                      <a:pt x="56" y="157"/>
                    </a:lnTo>
                    <a:lnTo>
                      <a:pt x="111" y="157"/>
                    </a:lnTo>
                    <a:lnTo>
                      <a:pt x="126" y="131"/>
                    </a:lnTo>
                    <a:lnTo>
                      <a:pt x="96" y="98"/>
                    </a:lnTo>
                    <a:lnTo>
                      <a:pt x="131" y="81"/>
                    </a:lnTo>
                    <a:lnTo>
                      <a:pt x="141" y="86"/>
                    </a:lnTo>
                    <a:lnTo>
                      <a:pt x="131" y="24"/>
                    </a:lnTo>
                    <a:lnTo>
                      <a:pt x="106" y="8"/>
                    </a:lnTo>
                    <a:lnTo>
                      <a:pt x="77" y="18"/>
                    </a:lnTo>
                    <a:lnTo>
                      <a:pt x="81" y="12"/>
                    </a:lnTo>
                    <a:lnTo>
                      <a:pt x="56" y="0"/>
                    </a:lnTo>
                    <a:lnTo>
                      <a:pt x="44" y="0"/>
                    </a:lnTo>
                    <a:lnTo>
                      <a:pt x="42" y="35"/>
                    </a:lnTo>
                    <a:lnTo>
                      <a:pt x="28" y="25"/>
                    </a:lnTo>
                    <a:lnTo>
                      <a:pt x="20" y="36"/>
                    </a:lnTo>
                    <a:lnTo>
                      <a:pt x="17" y="56"/>
                    </a:lnTo>
                    <a:lnTo>
                      <a:pt x="0" y="6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4" name="Freeform 71"/>
              <p:cNvSpPr>
                <a:spLocks/>
              </p:cNvSpPr>
              <p:nvPr/>
            </p:nvSpPr>
            <p:spPr bwMode="auto">
              <a:xfrm>
                <a:off x="4818991" y="3272987"/>
                <a:ext cx="158377" cy="161127"/>
              </a:xfrm>
              <a:custGeom>
                <a:avLst/>
                <a:gdLst/>
                <a:ahLst/>
                <a:cxnLst>
                  <a:cxn ang="0">
                    <a:pos x="0" y="40"/>
                  </a:cxn>
                  <a:cxn ang="0">
                    <a:pos x="13" y="17"/>
                  </a:cxn>
                  <a:cxn ang="0">
                    <a:pos x="45" y="9"/>
                  </a:cxn>
                  <a:cxn ang="0">
                    <a:pos x="85" y="9"/>
                  </a:cxn>
                  <a:cxn ang="0">
                    <a:pos x="102" y="0"/>
                  </a:cxn>
                  <a:cxn ang="0">
                    <a:pos x="96" y="21"/>
                  </a:cxn>
                  <a:cxn ang="0">
                    <a:pos x="68" y="16"/>
                  </a:cxn>
                  <a:cxn ang="0">
                    <a:pos x="55" y="35"/>
                  </a:cxn>
                  <a:cxn ang="0">
                    <a:pos x="40" y="24"/>
                  </a:cxn>
                  <a:cxn ang="0">
                    <a:pos x="51" y="51"/>
                  </a:cxn>
                  <a:cxn ang="0">
                    <a:pos x="37" y="56"/>
                  </a:cxn>
                  <a:cxn ang="0">
                    <a:pos x="63" y="68"/>
                  </a:cxn>
                  <a:cxn ang="0">
                    <a:pos x="63" y="79"/>
                  </a:cxn>
                  <a:cxn ang="0">
                    <a:pos x="41" y="82"/>
                  </a:cxn>
                  <a:cxn ang="0">
                    <a:pos x="48" y="101"/>
                  </a:cxn>
                  <a:cxn ang="0">
                    <a:pos x="24" y="94"/>
                  </a:cxn>
                  <a:cxn ang="0">
                    <a:pos x="16" y="76"/>
                  </a:cxn>
                  <a:cxn ang="0">
                    <a:pos x="49" y="70"/>
                  </a:cxn>
                  <a:cxn ang="0">
                    <a:pos x="16" y="67"/>
                  </a:cxn>
                  <a:cxn ang="0">
                    <a:pos x="0" y="40"/>
                  </a:cxn>
                </a:cxnLst>
                <a:rect l="0" t="0" r="r" b="b"/>
                <a:pathLst>
                  <a:path w="103" h="102">
                    <a:moveTo>
                      <a:pt x="0" y="40"/>
                    </a:moveTo>
                    <a:lnTo>
                      <a:pt x="13" y="17"/>
                    </a:lnTo>
                    <a:lnTo>
                      <a:pt x="45" y="9"/>
                    </a:lnTo>
                    <a:lnTo>
                      <a:pt x="85" y="9"/>
                    </a:lnTo>
                    <a:lnTo>
                      <a:pt x="102" y="0"/>
                    </a:lnTo>
                    <a:lnTo>
                      <a:pt x="96" y="21"/>
                    </a:lnTo>
                    <a:lnTo>
                      <a:pt x="68" y="16"/>
                    </a:lnTo>
                    <a:lnTo>
                      <a:pt x="55" y="35"/>
                    </a:lnTo>
                    <a:lnTo>
                      <a:pt x="40" y="24"/>
                    </a:lnTo>
                    <a:lnTo>
                      <a:pt x="51" y="51"/>
                    </a:lnTo>
                    <a:lnTo>
                      <a:pt x="37" y="56"/>
                    </a:lnTo>
                    <a:lnTo>
                      <a:pt x="63" y="68"/>
                    </a:lnTo>
                    <a:lnTo>
                      <a:pt x="63" y="79"/>
                    </a:lnTo>
                    <a:lnTo>
                      <a:pt x="41" y="82"/>
                    </a:lnTo>
                    <a:lnTo>
                      <a:pt x="48" y="101"/>
                    </a:lnTo>
                    <a:lnTo>
                      <a:pt x="24" y="94"/>
                    </a:lnTo>
                    <a:lnTo>
                      <a:pt x="16" y="76"/>
                    </a:lnTo>
                    <a:lnTo>
                      <a:pt x="49" y="70"/>
                    </a:lnTo>
                    <a:lnTo>
                      <a:pt x="16" y="67"/>
                    </a:lnTo>
                    <a:lnTo>
                      <a:pt x="0" y="4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5" name="Freeform 72"/>
              <p:cNvSpPr>
                <a:spLocks/>
              </p:cNvSpPr>
              <p:nvPr/>
            </p:nvSpPr>
            <p:spPr bwMode="auto">
              <a:xfrm>
                <a:off x="4902179" y="3460421"/>
                <a:ext cx="75189" cy="36171"/>
              </a:xfrm>
              <a:custGeom>
                <a:avLst/>
                <a:gdLst/>
                <a:ahLst/>
                <a:cxnLst>
                  <a:cxn ang="0">
                    <a:pos x="0" y="22"/>
                  </a:cxn>
                  <a:cxn ang="0">
                    <a:pos x="4" y="0"/>
                  </a:cxn>
                  <a:cxn ang="0">
                    <a:pos x="48" y="22"/>
                  </a:cxn>
                  <a:cxn ang="0">
                    <a:pos x="16" y="22"/>
                  </a:cxn>
                  <a:cxn ang="0">
                    <a:pos x="0" y="22"/>
                  </a:cxn>
                </a:cxnLst>
                <a:rect l="0" t="0" r="r" b="b"/>
                <a:pathLst>
                  <a:path w="49" h="23">
                    <a:moveTo>
                      <a:pt x="0" y="22"/>
                    </a:moveTo>
                    <a:lnTo>
                      <a:pt x="4" y="0"/>
                    </a:lnTo>
                    <a:lnTo>
                      <a:pt x="48" y="22"/>
                    </a:lnTo>
                    <a:lnTo>
                      <a:pt x="16" y="22"/>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6" name="Freeform 78"/>
              <p:cNvSpPr>
                <a:spLocks/>
              </p:cNvSpPr>
              <p:nvPr/>
            </p:nvSpPr>
            <p:spPr bwMode="auto">
              <a:xfrm>
                <a:off x="4713407" y="3060891"/>
                <a:ext cx="171175" cy="93717"/>
              </a:xfrm>
              <a:custGeom>
                <a:avLst/>
                <a:gdLst/>
                <a:ahLst/>
                <a:cxnLst>
                  <a:cxn ang="0">
                    <a:pos x="0" y="33"/>
                  </a:cxn>
                  <a:cxn ang="0">
                    <a:pos x="17" y="9"/>
                  </a:cxn>
                  <a:cxn ang="0">
                    <a:pos x="39" y="16"/>
                  </a:cxn>
                  <a:cxn ang="0">
                    <a:pos x="77" y="0"/>
                  </a:cxn>
                  <a:cxn ang="0">
                    <a:pos x="99" y="4"/>
                  </a:cxn>
                  <a:cxn ang="0">
                    <a:pos x="110" y="12"/>
                  </a:cxn>
                  <a:cxn ang="0">
                    <a:pos x="67" y="51"/>
                  </a:cxn>
                  <a:cxn ang="0">
                    <a:pos x="32" y="58"/>
                  </a:cxn>
                  <a:cxn ang="0">
                    <a:pos x="0" y="33"/>
                  </a:cxn>
                </a:cxnLst>
                <a:rect l="0" t="0" r="r" b="b"/>
                <a:pathLst>
                  <a:path w="111" h="59">
                    <a:moveTo>
                      <a:pt x="0" y="33"/>
                    </a:moveTo>
                    <a:lnTo>
                      <a:pt x="17" y="9"/>
                    </a:lnTo>
                    <a:lnTo>
                      <a:pt x="39" y="16"/>
                    </a:lnTo>
                    <a:lnTo>
                      <a:pt x="77" y="0"/>
                    </a:lnTo>
                    <a:lnTo>
                      <a:pt x="99" y="4"/>
                    </a:lnTo>
                    <a:lnTo>
                      <a:pt x="110" y="12"/>
                    </a:lnTo>
                    <a:lnTo>
                      <a:pt x="67" y="51"/>
                    </a:lnTo>
                    <a:lnTo>
                      <a:pt x="32" y="58"/>
                    </a:lnTo>
                    <a:lnTo>
                      <a:pt x="0" y="3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7" name="Freeform 93"/>
              <p:cNvSpPr>
                <a:spLocks/>
              </p:cNvSpPr>
              <p:nvPr/>
            </p:nvSpPr>
            <p:spPr bwMode="auto">
              <a:xfrm>
                <a:off x="4478241" y="3108572"/>
                <a:ext cx="297557" cy="282795"/>
              </a:xfrm>
              <a:custGeom>
                <a:avLst/>
                <a:gdLst/>
                <a:ahLst/>
                <a:cxnLst>
                  <a:cxn ang="0">
                    <a:pos x="0" y="44"/>
                  </a:cxn>
                  <a:cxn ang="0">
                    <a:pos x="5" y="24"/>
                  </a:cxn>
                  <a:cxn ang="0">
                    <a:pos x="28" y="14"/>
                  </a:cxn>
                  <a:cxn ang="0">
                    <a:pos x="37" y="24"/>
                  </a:cxn>
                  <a:cxn ang="0">
                    <a:pos x="60" y="5"/>
                  </a:cxn>
                  <a:cxn ang="0">
                    <a:pos x="86" y="0"/>
                  </a:cxn>
                  <a:cxn ang="0">
                    <a:pos x="112" y="13"/>
                  </a:cxn>
                  <a:cxn ang="0">
                    <a:pos x="112" y="32"/>
                  </a:cxn>
                  <a:cxn ang="0">
                    <a:pos x="91" y="36"/>
                  </a:cxn>
                  <a:cxn ang="0">
                    <a:pos x="92" y="59"/>
                  </a:cxn>
                  <a:cxn ang="0">
                    <a:pos x="129" y="99"/>
                  </a:cxn>
                  <a:cxn ang="0">
                    <a:pos x="151" y="102"/>
                  </a:cxn>
                  <a:cxn ang="0">
                    <a:pos x="150" y="111"/>
                  </a:cxn>
                  <a:cxn ang="0">
                    <a:pos x="191" y="137"/>
                  </a:cxn>
                  <a:cxn ang="0">
                    <a:pos x="162" y="133"/>
                  </a:cxn>
                  <a:cxn ang="0">
                    <a:pos x="169" y="158"/>
                  </a:cxn>
                  <a:cxn ang="0">
                    <a:pos x="151" y="179"/>
                  </a:cxn>
                  <a:cxn ang="0">
                    <a:pos x="145" y="137"/>
                  </a:cxn>
                  <a:cxn ang="0">
                    <a:pos x="73" y="92"/>
                  </a:cxn>
                  <a:cxn ang="0">
                    <a:pos x="56" y="63"/>
                  </a:cxn>
                  <a:cxn ang="0">
                    <a:pos x="33" y="53"/>
                  </a:cxn>
                  <a:cxn ang="0">
                    <a:pos x="13" y="65"/>
                  </a:cxn>
                  <a:cxn ang="0">
                    <a:pos x="0" y="44"/>
                  </a:cxn>
                </a:cxnLst>
                <a:rect l="0" t="0" r="r" b="b"/>
                <a:pathLst>
                  <a:path w="192" h="180">
                    <a:moveTo>
                      <a:pt x="0" y="44"/>
                    </a:moveTo>
                    <a:lnTo>
                      <a:pt x="5" y="24"/>
                    </a:lnTo>
                    <a:lnTo>
                      <a:pt x="28" y="14"/>
                    </a:lnTo>
                    <a:lnTo>
                      <a:pt x="37" y="24"/>
                    </a:lnTo>
                    <a:lnTo>
                      <a:pt x="60" y="5"/>
                    </a:lnTo>
                    <a:lnTo>
                      <a:pt x="86" y="0"/>
                    </a:lnTo>
                    <a:lnTo>
                      <a:pt x="112" y="13"/>
                    </a:lnTo>
                    <a:lnTo>
                      <a:pt x="112" y="32"/>
                    </a:lnTo>
                    <a:lnTo>
                      <a:pt x="91" y="36"/>
                    </a:lnTo>
                    <a:lnTo>
                      <a:pt x="92" y="59"/>
                    </a:lnTo>
                    <a:lnTo>
                      <a:pt x="129" y="99"/>
                    </a:lnTo>
                    <a:lnTo>
                      <a:pt x="151" y="102"/>
                    </a:lnTo>
                    <a:lnTo>
                      <a:pt x="150" y="111"/>
                    </a:lnTo>
                    <a:lnTo>
                      <a:pt x="191" y="137"/>
                    </a:lnTo>
                    <a:lnTo>
                      <a:pt x="162" y="133"/>
                    </a:lnTo>
                    <a:lnTo>
                      <a:pt x="169" y="158"/>
                    </a:lnTo>
                    <a:lnTo>
                      <a:pt x="151" y="179"/>
                    </a:lnTo>
                    <a:lnTo>
                      <a:pt x="145" y="137"/>
                    </a:lnTo>
                    <a:lnTo>
                      <a:pt x="73" y="92"/>
                    </a:lnTo>
                    <a:lnTo>
                      <a:pt x="56" y="63"/>
                    </a:lnTo>
                    <a:lnTo>
                      <a:pt x="33" y="53"/>
                    </a:lnTo>
                    <a:lnTo>
                      <a:pt x="13" y="6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8" name="Freeform 94"/>
              <p:cNvSpPr>
                <a:spLocks/>
              </p:cNvSpPr>
              <p:nvPr/>
            </p:nvSpPr>
            <p:spPr bwMode="auto">
              <a:xfrm>
                <a:off x="4516635" y="3289429"/>
                <a:ext cx="36795" cy="70699"/>
              </a:xfrm>
              <a:custGeom>
                <a:avLst/>
                <a:gdLst/>
                <a:ahLst/>
                <a:cxnLst>
                  <a:cxn ang="0">
                    <a:pos x="0" y="6"/>
                  </a:cxn>
                  <a:cxn ang="0">
                    <a:pos x="4" y="40"/>
                  </a:cxn>
                  <a:cxn ang="0">
                    <a:pos x="13" y="44"/>
                  </a:cxn>
                  <a:cxn ang="0">
                    <a:pos x="23" y="17"/>
                  </a:cxn>
                  <a:cxn ang="0">
                    <a:pos x="14" y="0"/>
                  </a:cxn>
                  <a:cxn ang="0">
                    <a:pos x="0" y="6"/>
                  </a:cxn>
                </a:cxnLst>
                <a:rect l="0" t="0" r="r" b="b"/>
                <a:pathLst>
                  <a:path w="24" h="45">
                    <a:moveTo>
                      <a:pt x="0" y="6"/>
                    </a:moveTo>
                    <a:lnTo>
                      <a:pt x="4" y="40"/>
                    </a:lnTo>
                    <a:lnTo>
                      <a:pt x="13" y="44"/>
                    </a:lnTo>
                    <a:lnTo>
                      <a:pt x="23" y="17"/>
                    </a:lnTo>
                    <a:lnTo>
                      <a:pt x="14" y="0"/>
                    </a:lnTo>
                    <a:lnTo>
                      <a:pt x="0"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69" name="Freeform 95"/>
              <p:cNvSpPr>
                <a:spLocks/>
              </p:cNvSpPr>
              <p:nvPr/>
            </p:nvSpPr>
            <p:spPr bwMode="auto">
              <a:xfrm>
                <a:off x="4623820" y="3379857"/>
                <a:ext cx="79988" cy="46036"/>
              </a:xfrm>
              <a:custGeom>
                <a:avLst/>
                <a:gdLst/>
                <a:ahLst/>
                <a:cxnLst>
                  <a:cxn ang="0">
                    <a:pos x="0" y="6"/>
                  </a:cxn>
                  <a:cxn ang="0">
                    <a:pos x="42" y="28"/>
                  </a:cxn>
                  <a:cxn ang="0">
                    <a:pos x="51" y="0"/>
                  </a:cxn>
                  <a:cxn ang="0">
                    <a:pos x="0" y="6"/>
                  </a:cxn>
                </a:cxnLst>
                <a:rect l="0" t="0" r="r" b="b"/>
                <a:pathLst>
                  <a:path w="52" h="29">
                    <a:moveTo>
                      <a:pt x="0" y="6"/>
                    </a:moveTo>
                    <a:lnTo>
                      <a:pt x="42" y="28"/>
                    </a:lnTo>
                    <a:lnTo>
                      <a:pt x="51" y="0"/>
                    </a:lnTo>
                    <a:lnTo>
                      <a:pt x="0"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0" name="Freeform 103"/>
              <p:cNvSpPr>
                <a:spLocks/>
              </p:cNvSpPr>
              <p:nvPr/>
            </p:nvSpPr>
            <p:spPr bwMode="auto">
              <a:xfrm>
                <a:off x="4454244" y="3011567"/>
                <a:ext cx="33595" cy="36171"/>
              </a:xfrm>
              <a:custGeom>
                <a:avLst/>
                <a:gdLst/>
                <a:ahLst/>
                <a:cxnLst>
                  <a:cxn ang="0">
                    <a:pos x="0" y="17"/>
                  </a:cxn>
                  <a:cxn ang="0">
                    <a:pos x="17" y="0"/>
                  </a:cxn>
                  <a:cxn ang="0">
                    <a:pos x="21" y="22"/>
                  </a:cxn>
                  <a:cxn ang="0">
                    <a:pos x="0" y="17"/>
                  </a:cxn>
                </a:cxnLst>
                <a:rect l="0" t="0" r="r" b="b"/>
                <a:pathLst>
                  <a:path w="22" h="23">
                    <a:moveTo>
                      <a:pt x="0" y="17"/>
                    </a:moveTo>
                    <a:lnTo>
                      <a:pt x="17" y="0"/>
                    </a:lnTo>
                    <a:lnTo>
                      <a:pt x="21" y="22"/>
                    </a:lnTo>
                    <a:lnTo>
                      <a:pt x="0" y="1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1" name="Freeform 110"/>
              <p:cNvSpPr>
                <a:spLocks/>
              </p:cNvSpPr>
              <p:nvPr/>
            </p:nvSpPr>
            <p:spPr bwMode="auto">
              <a:xfrm>
                <a:off x="4401452" y="2906341"/>
                <a:ext cx="91187" cy="87140"/>
              </a:xfrm>
              <a:custGeom>
                <a:avLst/>
                <a:gdLst/>
                <a:ahLst/>
                <a:cxnLst>
                  <a:cxn ang="0">
                    <a:pos x="0" y="40"/>
                  </a:cxn>
                  <a:cxn ang="0">
                    <a:pos x="21" y="33"/>
                  </a:cxn>
                  <a:cxn ang="0">
                    <a:pos x="9" y="27"/>
                  </a:cxn>
                  <a:cxn ang="0">
                    <a:pos x="21" y="8"/>
                  </a:cxn>
                  <a:cxn ang="0">
                    <a:pos x="29" y="20"/>
                  </a:cxn>
                  <a:cxn ang="0">
                    <a:pos x="31" y="0"/>
                  </a:cxn>
                  <a:cxn ang="0">
                    <a:pos x="58" y="0"/>
                  </a:cxn>
                  <a:cxn ang="0">
                    <a:pos x="55" y="20"/>
                  </a:cxn>
                  <a:cxn ang="0">
                    <a:pos x="37" y="28"/>
                  </a:cxn>
                  <a:cxn ang="0">
                    <a:pos x="39" y="54"/>
                  </a:cxn>
                  <a:cxn ang="0">
                    <a:pos x="22" y="37"/>
                  </a:cxn>
                  <a:cxn ang="0">
                    <a:pos x="0" y="40"/>
                  </a:cxn>
                </a:cxnLst>
                <a:rect l="0" t="0" r="r" b="b"/>
                <a:pathLst>
                  <a:path w="59" h="55">
                    <a:moveTo>
                      <a:pt x="0" y="40"/>
                    </a:moveTo>
                    <a:lnTo>
                      <a:pt x="21" y="33"/>
                    </a:lnTo>
                    <a:lnTo>
                      <a:pt x="9" y="27"/>
                    </a:lnTo>
                    <a:lnTo>
                      <a:pt x="21" y="8"/>
                    </a:lnTo>
                    <a:lnTo>
                      <a:pt x="29" y="20"/>
                    </a:lnTo>
                    <a:lnTo>
                      <a:pt x="31" y="0"/>
                    </a:lnTo>
                    <a:lnTo>
                      <a:pt x="58" y="0"/>
                    </a:lnTo>
                    <a:lnTo>
                      <a:pt x="55" y="20"/>
                    </a:lnTo>
                    <a:lnTo>
                      <a:pt x="37" y="28"/>
                    </a:lnTo>
                    <a:lnTo>
                      <a:pt x="39" y="54"/>
                    </a:lnTo>
                    <a:lnTo>
                      <a:pt x="22" y="37"/>
                    </a:lnTo>
                    <a:lnTo>
                      <a:pt x="0" y="4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2" name="Freeform 114"/>
              <p:cNvSpPr>
                <a:spLocks/>
              </p:cNvSpPr>
              <p:nvPr/>
            </p:nvSpPr>
            <p:spPr bwMode="auto">
              <a:xfrm>
                <a:off x="4436647" y="2199354"/>
                <a:ext cx="654305" cy="532706"/>
              </a:xfrm>
              <a:custGeom>
                <a:avLst/>
                <a:gdLst/>
                <a:ahLst/>
                <a:cxnLst>
                  <a:cxn ang="0">
                    <a:pos x="1" y="266"/>
                  </a:cxn>
                  <a:cxn ang="0">
                    <a:pos x="41" y="262"/>
                  </a:cxn>
                  <a:cxn ang="0">
                    <a:pos x="10" y="278"/>
                  </a:cxn>
                  <a:cxn ang="0">
                    <a:pos x="33" y="281"/>
                  </a:cxn>
                  <a:cxn ang="0">
                    <a:pos x="21" y="306"/>
                  </a:cxn>
                  <a:cxn ang="0">
                    <a:pos x="51" y="338"/>
                  </a:cxn>
                  <a:cxn ang="0">
                    <a:pos x="90" y="297"/>
                  </a:cxn>
                  <a:cxn ang="0">
                    <a:pos x="118" y="292"/>
                  </a:cxn>
                  <a:cxn ang="0">
                    <a:pos x="124" y="260"/>
                  </a:cxn>
                  <a:cxn ang="0">
                    <a:pos x="117" y="202"/>
                  </a:cxn>
                  <a:cxn ang="0">
                    <a:pos x="141" y="177"/>
                  </a:cxn>
                  <a:cxn ang="0">
                    <a:pos x="183" y="113"/>
                  </a:cxn>
                  <a:cxn ang="0">
                    <a:pos x="208" y="87"/>
                  </a:cxn>
                  <a:cxn ang="0">
                    <a:pos x="245" y="77"/>
                  </a:cxn>
                  <a:cxn ang="0">
                    <a:pos x="253" y="58"/>
                  </a:cxn>
                  <a:cxn ang="0">
                    <a:pos x="283" y="66"/>
                  </a:cxn>
                  <a:cxn ang="0">
                    <a:pos x="337" y="59"/>
                  </a:cxn>
                  <a:cxn ang="0">
                    <a:pos x="374" y="31"/>
                  </a:cxn>
                  <a:cxn ang="0">
                    <a:pos x="389" y="58"/>
                  </a:cxn>
                  <a:cxn ang="0">
                    <a:pos x="400" y="40"/>
                  </a:cxn>
                  <a:cxn ang="0">
                    <a:pos x="384" y="28"/>
                  </a:cxn>
                  <a:cxn ang="0">
                    <a:pos x="392" y="6"/>
                  </a:cxn>
                  <a:cxn ang="0">
                    <a:pos x="382" y="2"/>
                  </a:cxn>
                  <a:cxn ang="0">
                    <a:pos x="357" y="18"/>
                  </a:cxn>
                  <a:cxn ang="0">
                    <a:pos x="351" y="4"/>
                  </a:cxn>
                  <a:cxn ang="0">
                    <a:pos x="339" y="6"/>
                  </a:cxn>
                  <a:cxn ang="0">
                    <a:pos x="296" y="32"/>
                  </a:cxn>
                  <a:cxn ang="0">
                    <a:pos x="276" y="39"/>
                  </a:cxn>
                  <a:cxn ang="0">
                    <a:pos x="245" y="51"/>
                  </a:cxn>
                  <a:cxn ang="0">
                    <a:pos x="238" y="48"/>
                  </a:cxn>
                  <a:cxn ang="0">
                    <a:pos x="235" y="52"/>
                  </a:cxn>
                  <a:cxn ang="0">
                    <a:pos x="207" y="67"/>
                  </a:cxn>
                  <a:cxn ang="0">
                    <a:pos x="206" y="75"/>
                  </a:cxn>
                  <a:cxn ang="0">
                    <a:pos x="165" y="100"/>
                  </a:cxn>
                  <a:cxn ang="0">
                    <a:pos x="134" y="123"/>
                  </a:cxn>
                  <a:cxn ang="0">
                    <a:pos x="75" y="197"/>
                  </a:cxn>
                  <a:cxn ang="0">
                    <a:pos x="103" y="200"/>
                  </a:cxn>
                  <a:cxn ang="0">
                    <a:pos x="33" y="223"/>
                  </a:cxn>
                  <a:cxn ang="0">
                    <a:pos x="22" y="231"/>
                  </a:cxn>
                  <a:cxn ang="0">
                    <a:pos x="2" y="242"/>
                  </a:cxn>
                  <a:cxn ang="0">
                    <a:pos x="0" y="252"/>
                  </a:cxn>
                </a:cxnLst>
                <a:rect l="0" t="0" r="r" b="b"/>
                <a:pathLst>
                  <a:path w="423" h="339">
                    <a:moveTo>
                      <a:pt x="0" y="252"/>
                    </a:moveTo>
                    <a:lnTo>
                      <a:pt x="1" y="266"/>
                    </a:lnTo>
                    <a:lnTo>
                      <a:pt x="40" y="256"/>
                    </a:lnTo>
                    <a:lnTo>
                      <a:pt x="41" y="262"/>
                    </a:lnTo>
                    <a:lnTo>
                      <a:pt x="1" y="273"/>
                    </a:lnTo>
                    <a:lnTo>
                      <a:pt x="10" y="278"/>
                    </a:lnTo>
                    <a:lnTo>
                      <a:pt x="6" y="296"/>
                    </a:lnTo>
                    <a:lnTo>
                      <a:pt x="33" y="281"/>
                    </a:lnTo>
                    <a:lnTo>
                      <a:pt x="4" y="306"/>
                    </a:lnTo>
                    <a:lnTo>
                      <a:pt x="21" y="306"/>
                    </a:lnTo>
                    <a:lnTo>
                      <a:pt x="10" y="328"/>
                    </a:lnTo>
                    <a:lnTo>
                      <a:pt x="51" y="338"/>
                    </a:lnTo>
                    <a:lnTo>
                      <a:pt x="83" y="316"/>
                    </a:lnTo>
                    <a:lnTo>
                      <a:pt x="90" y="297"/>
                    </a:lnTo>
                    <a:lnTo>
                      <a:pt x="101" y="316"/>
                    </a:lnTo>
                    <a:lnTo>
                      <a:pt x="118" y="292"/>
                    </a:lnTo>
                    <a:lnTo>
                      <a:pt x="115" y="270"/>
                    </a:lnTo>
                    <a:lnTo>
                      <a:pt x="124" y="260"/>
                    </a:lnTo>
                    <a:lnTo>
                      <a:pt x="115" y="251"/>
                    </a:lnTo>
                    <a:lnTo>
                      <a:pt x="117" y="202"/>
                    </a:lnTo>
                    <a:lnTo>
                      <a:pt x="146" y="191"/>
                    </a:lnTo>
                    <a:lnTo>
                      <a:pt x="141" y="177"/>
                    </a:lnTo>
                    <a:lnTo>
                      <a:pt x="155" y="140"/>
                    </a:lnTo>
                    <a:lnTo>
                      <a:pt x="183" y="113"/>
                    </a:lnTo>
                    <a:lnTo>
                      <a:pt x="188" y="91"/>
                    </a:lnTo>
                    <a:lnTo>
                      <a:pt x="208" y="87"/>
                    </a:lnTo>
                    <a:lnTo>
                      <a:pt x="215" y="73"/>
                    </a:lnTo>
                    <a:lnTo>
                      <a:pt x="245" y="77"/>
                    </a:lnTo>
                    <a:lnTo>
                      <a:pt x="245" y="58"/>
                    </a:lnTo>
                    <a:lnTo>
                      <a:pt x="253" y="58"/>
                    </a:lnTo>
                    <a:lnTo>
                      <a:pt x="264" y="50"/>
                    </a:lnTo>
                    <a:lnTo>
                      <a:pt x="283" y="66"/>
                    </a:lnTo>
                    <a:lnTo>
                      <a:pt x="318" y="68"/>
                    </a:lnTo>
                    <a:lnTo>
                      <a:pt x="337" y="59"/>
                    </a:lnTo>
                    <a:lnTo>
                      <a:pt x="342" y="36"/>
                    </a:lnTo>
                    <a:lnTo>
                      <a:pt x="374" y="31"/>
                    </a:lnTo>
                    <a:lnTo>
                      <a:pt x="392" y="39"/>
                    </a:lnTo>
                    <a:lnTo>
                      <a:pt x="389" y="58"/>
                    </a:lnTo>
                    <a:lnTo>
                      <a:pt x="420" y="36"/>
                    </a:lnTo>
                    <a:lnTo>
                      <a:pt x="400" y="40"/>
                    </a:lnTo>
                    <a:lnTo>
                      <a:pt x="405" y="35"/>
                    </a:lnTo>
                    <a:lnTo>
                      <a:pt x="384" y="28"/>
                    </a:lnTo>
                    <a:lnTo>
                      <a:pt x="422" y="18"/>
                    </a:lnTo>
                    <a:lnTo>
                      <a:pt x="392" y="6"/>
                    </a:lnTo>
                    <a:lnTo>
                      <a:pt x="373" y="18"/>
                    </a:lnTo>
                    <a:lnTo>
                      <a:pt x="382" y="2"/>
                    </a:lnTo>
                    <a:lnTo>
                      <a:pt x="368" y="0"/>
                    </a:lnTo>
                    <a:lnTo>
                      <a:pt x="357" y="18"/>
                    </a:lnTo>
                    <a:lnTo>
                      <a:pt x="351" y="20"/>
                    </a:lnTo>
                    <a:lnTo>
                      <a:pt x="351" y="4"/>
                    </a:lnTo>
                    <a:lnTo>
                      <a:pt x="324" y="31"/>
                    </a:lnTo>
                    <a:lnTo>
                      <a:pt x="339" y="6"/>
                    </a:lnTo>
                    <a:lnTo>
                      <a:pt x="324" y="2"/>
                    </a:lnTo>
                    <a:lnTo>
                      <a:pt x="296" y="32"/>
                    </a:lnTo>
                    <a:lnTo>
                      <a:pt x="268" y="22"/>
                    </a:lnTo>
                    <a:lnTo>
                      <a:pt x="276" y="39"/>
                    </a:lnTo>
                    <a:lnTo>
                      <a:pt x="264" y="31"/>
                    </a:lnTo>
                    <a:lnTo>
                      <a:pt x="245" y="51"/>
                    </a:lnTo>
                    <a:lnTo>
                      <a:pt x="248" y="33"/>
                    </a:lnTo>
                    <a:lnTo>
                      <a:pt x="238" y="48"/>
                    </a:lnTo>
                    <a:lnTo>
                      <a:pt x="229" y="37"/>
                    </a:lnTo>
                    <a:lnTo>
                      <a:pt x="235" y="52"/>
                    </a:lnTo>
                    <a:lnTo>
                      <a:pt x="213" y="47"/>
                    </a:lnTo>
                    <a:lnTo>
                      <a:pt x="207" y="67"/>
                    </a:lnTo>
                    <a:lnTo>
                      <a:pt x="187" y="74"/>
                    </a:lnTo>
                    <a:lnTo>
                      <a:pt x="206" y="75"/>
                    </a:lnTo>
                    <a:lnTo>
                      <a:pt x="172" y="86"/>
                    </a:lnTo>
                    <a:lnTo>
                      <a:pt x="165" y="100"/>
                    </a:lnTo>
                    <a:lnTo>
                      <a:pt x="176" y="100"/>
                    </a:lnTo>
                    <a:lnTo>
                      <a:pt x="134" y="123"/>
                    </a:lnTo>
                    <a:lnTo>
                      <a:pt x="119" y="163"/>
                    </a:lnTo>
                    <a:lnTo>
                      <a:pt x="75" y="197"/>
                    </a:lnTo>
                    <a:lnTo>
                      <a:pt x="83" y="205"/>
                    </a:lnTo>
                    <a:lnTo>
                      <a:pt x="103" y="200"/>
                    </a:lnTo>
                    <a:lnTo>
                      <a:pt x="57" y="209"/>
                    </a:lnTo>
                    <a:lnTo>
                      <a:pt x="33" y="223"/>
                    </a:lnTo>
                    <a:lnTo>
                      <a:pt x="40" y="231"/>
                    </a:lnTo>
                    <a:lnTo>
                      <a:pt x="22" y="231"/>
                    </a:lnTo>
                    <a:lnTo>
                      <a:pt x="24" y="242"/>
                    </a:lnTo>
                    <a:lnTo>
                      <a:pt x="2" y="242"/>
                    </a:lnTo>
                    <a:lnTo>
                      <a:pt x="22" y="246"/>
                    </a:lnTo>
                    <a:lnTo>
                      <a:pt x="0" y="25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3" name="Freeform 128"/>
              <p:cNvSpPr>
                <a:spLocks/>
              </p:cNvSpPr>
              <p:nvPr/>
            </p:nvSpPr>
            <p:spPr bwMode="auto">
              <a:xfrm>
                <a:off x="4663814" y="2852083"/>
                <a:ext cx="254363" cy="195655"/>
              </a:xfrm>
              <a:custGeom>
                <a:avLst/>
                <a:gdLst/>
                <a:ahLst/>
                <a:cxnLst>
                  <a:cxn ang="0">
                    <a:pos x="0" y="22"/>
                  </a:cxn>
                  <a:cxn ang="0">
                    <a:pos x="9" y="86"/>
                  </a:cxn>
                  <a:cxn ang="0">
                    <a:pos x="95" y="118"/>
                  </a:cxn>
                  <a:cxn ang="0">
                    <a:pos x="136" y="123"/>
                  </a:cxn>
                  <a:cxn ang="0">
                    <a:pos x="163" y="90"/>
                  </a:cxn>
                  <a:cxn ang="0">
                    <a:pos x="149" y="54"/>
                  </a:cxn>
                  <a:cxn ang="0">
                    <a:pos x="158" y="44"/>
                  </a:cxn>
                  <a:cxn ang="0">
                    <a:pos x="152" y="16"/>
                  </a:cxn>
                  <a:cxn ang="0">
                    <a:pos x="91" y="6"/>
                  </a:cxn>
                  <a:cxn ang="0">
                    <a:pos x="51" y="0"/>
                  </a:cxn>
                  <a:cxn ang="0">
                    <a:pos x="0" y="22"/>
                  </a:cxn>
                </a:cxnLst>
                <a:rect l="0" t="0" r="r" b="b"/>
                <a:pathLst>
                  <a:path w="164" h="124">
                    <a:moveTo>
                      <a:pt x="0" y="22"/>
                    </a:moveTo>
                    <a:lnTo>
                      <a:pt x="9" y="86"/>
                    </a:lnTo>
                    <a:lnTo>
                      <a:pt x="95" y="118"/>
                    </a:lnTo>
                    <a:lnTo>
                      <a:pt x="136" y="123"/>
                    </a:lnTo>
                    <a:lnTo>
                      <a:pt x="163" y="90"/>
                    </a:lnTo>
                    <a:lnTo>
                      <a:pt x="149" y="54"/>
                    </a:lnTo>
                    <a:lnTo>
                      <a:pt x="158" y="44"/>
                    </a:lnTo>
                    <a:lnTo>
                      <a:pt x="152" y="16"/>
                    </a:lnTo>
                    <a:lnTo>
                      <a:pt x="91" y="6"/>
                    </a:lnTo>
                    <a:lnTo>
                      <a:pt x="51" y="0"/>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4" name="Freeform 129"/>
              <p:cNvSpPr>
                <a:spLocks/>
              </p:cNvSpPr>
              <p:nvPr/>
            </p:nvSpPr>
            <p:spPr bwMode="auto">
              <a:xfrm>
                <a:off x="4078299" y="3272987"/>
                <a:ext cx="79988" cy="144686"/>
              </a:xfrm>
              <a:custGeom>
                <a:avLst/>
                <a:gdLst/>
                <a:ahLst/>
                <a:cxnLst>
                  <a:cxn ang="0">
                    <a:pos x="0" y="59"/>
                  </a:cxn>
                  <a:cxn ang="0">
                    <a:pos x="9" y="0"/>
                  </a:cxn>
                  <a:cxn ang="0">
                    <a:pos x="51" y="4"/>
                  </a:cxn>
                  <a:cxn ang="0">
                    <a:pos x="32" y="42"/>
                  </a:cxn>
                  <a:cxn ang="0">
                    <a:pos x="32" y="88"/>
                  </a:cxn>
                  <a:cxn ang="0">
                    <a:pos x="8" y="91"/>
                  </a:cxn>
                  <a:cxn ang="0">
                    <a:pos x="10" y="62"/>
                  </a:cxn>
                  <a:cxn ang="0">
                    <a:pos x="0" y="59"/>
                  </a:cxn>
                </a:cxnLst>
                <a:rect l="0" t="0" r="r" b="b"/>
                <a:pathLst>
                  <a:path w="52" h="92">
                    <a:moveTo>
                      <a:pt x="0" y="59"/>
                    </a:moveTo>
                    <a:lnTo>
                      <a:pt x="9" y="0"/>
                    </a:lnTo>
                    <a:lnTo>
                      <a:pt x="51" y="4"/>
                    </a:lnTo>
                    <a:lnTo>
                      <a:pt x="32" y="42"/>
                    </a:lnTo>
                    <a:lnTo>
                      <a:pt x="32" y="88"/>
                    </a:lnTo>
                    <a:lnTo>
                      <a:pt x="8" y="91"/>
                    </a:lnTo>
                    <a:lnTo>
                      <a:pt x="10" y="62"/>
                    </a:lnTo>
                    <a:lnTo>
                      <a:pt x="0" y="59"/>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5" name="Freeform 130"/>
              <p:cNvSpPr>
                <a:spLocks/>
              </p:cNvSpPr>
              <p:nvPr/>
            </p:nvSpPr>
            <p:spPr bwMode="auto">
              <a:xfrm>
                <a:off x="4818991" y="3072400"/>
                <a:ext cx="241565" cy="143042"/>
              </a:xfrm>
              <a:custGeom>
                <a:avLst/>
                <a:gdLst/>
                <a:ahLst/>
                <a:cxnLst>
                  <a:cxn ang="0">
                    <a:pos x="0" y="44"/>
                  </a:cxn>
                  <a:cxn ang="0">
                    <a:pos x="41" y="80"/>
                  </a:cxn>
                  <a:cxn ang="0">
                    <a:pos x="137" y="90"/>
                  </a:cxn>
                  <a:cxn ang="0">
                    <a:pos x="155" y="59"/>
                  </a:cxn>
                  <a:cxn ang="0">
                    <a:pos x="130" y="56"/>
                  </a:cxn>
                  <a:cxn ang="0">
                    <a:pos x="128" y="29"/>
                  </a:cxn>
                  <a:cxn ang="0">
                    <a:pos x="106" y="0"/>
                  </a:cxn>
                  <a:cxn ang="0">
                    <a:pos x="41" y="5"/>
                  </a:cxn>
                  <a:cxn ang="0">
                    <a:pos x="0" y="44"/>
                  </a:cxn>
                </a:cxnLst>
                <a:rect l="0" t="0" r="r" b="b"/>
                <a:pathLst>
                  <a:path w="156" h="91">
                    <a:moveTo>
                      <a:pt x="0" y="44"/>
                    </a:moveTo>
                    <a:lnTo>
                      <a:pt x="41" y="80"/>
                    </a:lnTo>
                    <a:lnTo>
                      <a:pt x="137" y="90"/>
                    </a:lnTo>
                    <a:lnTo>
                      <a:pt x="155" y="59"/>
                    </a:lnTo>
                    <a:lnTo>
                      <a:pt x="130" y="56"/>
                    </a:lnTo>
                    <a:lnTo>
                      <a:pt x="128" y="29"/>
                    </a:lnTo>
                    <a:lnTo>
                      <a:pt x="106" y="0"/>
                    </a:lnTo>
                    <a:lnTo>
                      <a:pt x="41" y="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6" name="Freeform 146"/>
              <p:cNvSpPr>
                <a:spLocks/>
              </p:cNvSpPr>
              <p:nvPr/>
            </p:nvSpPr>
            <p:spPr bwMode="auto">
              <a:xfrm>
                <a:off x="4081498" y="3218730"/>
                <a:ext cx="311955" cy="226894"/>
              </a:xfrm>
              <a:custGeom>
                <a:avLst/>
                <a:gdLst/>
                <a:ahLst/>
                <a:cxnLst>
                  <a:cxn ang="0">
                    <a:pos x="0" y="12"/>
                  </a:cxn>
                  <a:cxn ang="0">
                    <a:pos x="6" y="35"/>
                  </a:cxn>
                  <a:cxn ang="0">
                    <a:pos x="48" y="39"/>
                  </a:cxn>
                  <a:cxn ang="0">
                    <a:pos x="29" y="76"/>
                  </a:cxn>
                  <a:cxn ang="0">
                    <a:pos x="29" y="122"/>
                  </a:cxn>
                  <a:cxn ang="0">
                    <a:pos x="60" y="143"/>
                  </a:cxn>
                  <a:cxn ang="0">
                    <a:pos x="118" y="129"/>
                  </a:cxn>
                  <a:cxn ang="0">
                    <a:pos x="151" y="95"/>
                  </a:cxn>
                  <a:cxn ang="0">
                    <a:pos x="144" y="80"/>
                  </a:cxn>
                  <a:cxn ang="0">
                    <a:pos x="161" y="55"/>
                  </a:cxn>
                  <a:cxn ang="0">
                    <a:pos x="199" y="36"/>
                  </a:cxn>
                  <a:cxn ang="0">
                    <a:pos x="201" y="24"/>
                  </a:cxn>
                  <a:cxn ang="0">
                    <a:pos x="176" y="21"/>
                  </a:cxn>
                  <a:cxn ang="0">
                    <a:pos x="171" y="20"/>
                  </a:cxn>
                  <a:cxn ang="0">
                    <a:pos x="120" y="5"/>
                  </a:cxn>
                  <a:cxn ang="0">
                    <a:pos x="17" y="0"/>
                  </a:cxn>
                  <a:cxn ang="0">
                    <a:pos x="0" y="12"/>
                  </a:cxn>
                </a:cxnLst>
                <a:rect l="0" t="0" r="r" b="b"/>
                <a:pathLst>
                  <a:path w="202" h="144">
                    <a:moveTo>
                      <a:pt x="0" y="12"/>
                    </a:moveTo>
                    <a:lnTo>
                      <a:pt x="6" y="35"/>
                    </a:lnTo>
                    <a:lnTo>
                      <a:pt x="48" y="39"/>
                    </a:lnTo>
                    <a:lnTo>
                      <a:pt x="29" y="76"/>
                    </a:lnTo>
                    <a:lnTo>
                      <a:pt x="29" y="122"/>
                    </a:lnTo>
                    <a:lnTo>
                      <a:pt x="60" y="143"/>
                    </a:lnTo>
                    <a:lnTo>
                      <a:pt x="118" y="129"/>
                    </a:lnTo>
                    <a:lnTo>
                      <a:pt x="151" y="95"/>
                    </a:lnTo>
                    <a:lnTo>
                      <a:pt x="144" y="80"/>
                    </a:lnTo>
                    <a:lnTo>
                      <a:pt x="161" y="55"/>
                    </a:lnTo>
                    <a:lnTo>
                      <a:pt x="199" y="36"/>
                    </a:lnTo>
                    <a:lnTo>
                      <a:pt x="201" y="24"/>
                    </a:lnTo>
                    <a:lnTo>
                      <a:pt x="176" y="21"/>
                    </a:lnTo>
                    <a:lnTo>
                      <a:pt x="171" y="20"/>
                    </a:lnTo>
                    <a:lnTo>
                      <a:pt x="120" y="5"/>
                    </a:lnTo>
                    <a:lnTo>
                      <a:pt x="17" y="0"/>
                    </a:lnTo>
                    <a:lnTo>
                      <a:pt x="0" y="1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7" name="Freeform 148"/>
              <p:cNvSpPr>
                <a:spLocks/>
              </p:cNvSpPr>
              <p:nvPr/>
            </p:nvSpPr>
            <p:spPr bwMode="auto">
              <a:xfrm>
                <a:off x="4582226" y="1734057"/>
                <a:ext cx="267161" cy="192366"/>
              </a:xfrm>
              <a:custGeom>
                <a:avLst/>
                <a:gdLst/>
                <a:ahLst/>
                <a:cxnLst>
                  <a:cxn ang="0">
                    <a:pos x="0" y="14"/>
                  </a:cxn>
                  <a:cxn ang="0">
                    <a:pos x="1" y="29"/>
                  </a:cxn>
                  <a:cxn ang="0">
                    <a:pos x="17" y="29"/>
                  </a:cxn>
                  <a:cxn ang="0">
                    <a:pos x="13" y="36"/>
                  </a:cxn>
                  <a:cxn ang="0">
                    <a:pos x="25" y="41"/>
                  </a:cxn>
                  <a:cxn ang="0">
                    <a:pos x="9" y="40"/>
                  </a:cxn>
                  <a:cxn ang="0">
                    <a:pos x="39" y="53"/>
                  </a:cxn>
                  <a:cxn ang="0">
                    <a:pos x="25" y="57"/>
                  </a:cxn>
                  <a:cxn ang="0">
                    <a:pos x="35" y="67"/>
                  </a:cxn>
                  <a:cxn ang="0">
                    <a:pos x="62" y="61"/>
                  </a:cxn>
                  <a:cxn ang="0">
                    <a:pos x="62" y="49"/>
                  </a:cxn>
                  <a:cxn ang="0">
                    <a:pos x="75" y="44"/>
                  </a:cxn>
                  <a:cxn ang="0">
                    <a:pos x="78" y="59"/>
                  </a:cxn>
                  <a:cxn ang="0">
                    <a:pos x="94" y="49"/>
                  </a:cxn>
                  <a:cxn ang="0">
                    <a:pos x="92" y="59"/>
                  </a:cxn>
                  <a:cxn ang="0">
                    <a:pos x="106" y="59"/>
                  </a:cxn>
                  <a:cxn ang="0">
                    <a:pos x="47" y="73"/>
                  </a:cxn>
                  <a:cxn ang="0">
                    <a:pos x="50" y="84"/>
                  </a:cxn>
                  <a:cxn ang="0">
                    <a:pos x="98" y="76"/>
                  </a:cxn>
                  <a:cxn ang="0">
                    <a:pos x="65" y="86"/>
                  </a:cxn>
                  <a:cxn ang="0">
                    <a:pos x="85" y="92"/>
                  </a:cxn>
                  <a:cxn ang="0">
                    <a:pos x="51" y="96"/>
                  </a:cxn>
                  <a:cxn ang="0">
                    <a:pos x="101" y="121"/>
                  </a:cxn>
                  <a:cxn ang="0">
                    <a:pos x="134" y="59"/>
                  </a:cxn>
                  <a:cxn ang="0">
                    <a:pos x="172" y="44"/>
                  </a:cxn>
                  <a:cxn ang="0">
                    <a:pos x="130" y="33"/>
                  </a:cxn>
                  <a:cxn ang="0">
                    <a:pos x="124" y="17"/>
                  </a:cxn>
                  <a:cxn ang="0">
                    <a:pos x="112" y="26"/>
                  </a:cxn>
                  <a:cxn ang="0">
                    <a:pos x="117" y="12"/>
                  </a:cxn>
                  <a:cxn ang="0">
                    <a:pos x="88" y="0"/>
                  </a:cxn>
                  <a:cxn ang="0">
                    <a:pos x="78" y="12"/>
                  </a:cxn>
                  <a:cxn ang="0">
                    <a:pos x="92" y="41"/>
                  </a:cxn>
                  <a:cxn ang="0">
                    <a:pos x="59" y="12"/>
                  </a:cxn>
                  <a:cxn ang="0">
                    <a:pos x="50" y="17"/>
                  </a:cxn>
                  <a:cxn ang="0">
                    <a:pos x="56" y="32"/>
                  </a:cxn>
                  <a:cxn ang="0">
                    <a:pos x="24" y="18"/>
                  </a:cxn>
                  <a:cxn ang="0">
                    <a:pos x="47" y="10"/>
                  </a:cxn>
                  <a:cxn ang="0">
                    <a:pos x="0" y="14"/>
                  </a:cxn>
                </a:cxnLst>
                <a:rect l="0" t="0" r="r" b="b"/>
                <a:pathLst>
                  <a:path w="173" h="122">
                    <a:moveTo>
                      <a:pt x="0" y="14"/>
                    </a:moveTo>
                    <a:lnTo>
                      <a:pt x="1" y="29"/>
                    </a:lnTo>
                    <a:lnTo>
                      <a:pt x="17" y="29"/>
                    </a:lnTo>
                    <a:lnTo>
                      <a:pt x="13" y="36"/>
                    </a:lnTo>
                    <a:lnTo>
                      <a:pt x="25" y="41"/>
                    </a:lnTo>
                    <a:lnTo>
                      <a:pt x="9" y="40"/>
                    </a:lnTo>
                    <a:lnTo>
                      <a:pt x="39" y="53"/>
                    </a:lnTo>
                    <a:lnTo>
                      <a:pt x="25" y="57"/>
                    </a:lnTo>
                    <a:lnTo>
                      <a:pt x="35" y="67"/>
                    </a:lnTo>
                    <a:lnTo>
                      <a:pt x="62" y="61"/>
                    </a:lnTo>
                    <a:lnTo>
                      <a:pt x="62" y="49"/>
                    </a:lnTo>
                    <a:lnTo>
                      <a:pt x="75" y="44"/>
                    </a:lnTo>
                    <a:lnTo>
                      <a:pt x="78" y="59"/>
                    </a:lnTo>
                    <a:lnTo>
                      <a:pt x="94" y="49"/>
                    </a:lnTo>
                    <a:lnTo>
                      <a:pt x="92" y="59"/>
                    </a:lnTo>
                    <a:lnTo>
                      <a:pt x="106" y="59"/>
                    </a:lnTo>
                    <a:lnTo>
                      <a:pt x="47" y="73"/>
                    </a:lnTo>
                    <a:lnTo>
                      <a:pt x="50" y="84"/>
                    </a:lnTo>
                    <a:lnTo>
                      <a:pt x="98" y="76"/>
                    </a:lnTo>
                    <a:lnTo>
                      <a:pt x="65" y="86"/>
                    </a:lnTo>
                    <a:lnTo>
                      <a:pt x="85" y="92"/>
                    </a:lnTo>
                    <a:lnTo>
                      <a:pt x="51" y="96"/>
                    </a:lnTo>
                    <a:lnTo>
                      <a:pt x="101" y="121"/>
                    </a:lnTo>
                    <a:lnTo>
                      <a:pt x="134" y="59"/>
                    </a:lnTo>
                    <a:lnTo>
                      <a:pt x="172" y="44"/>
                    </a:lnTo>
                    <a:lnTo>
                      <a:pt x="130" y="33"/>
                    </a:lnTo>
                    <a:lnTo>
                      <a:pt x="124" y="17"/>
                    </a:lnTo>
                    <a:lnTo>
                      <a:pt x="112" y="26"/>
                    </a:lnTo>
                    <a:lnTo>
                      <a:pt x="117" y="12"/>
                    </a:lnTo>
                    <a:lnTo>
                      <a:pt x="88" y="0"/>
                    </a:lnTo>
                    <a:lnTo>
                      <a:pt x="78" y="12"/>
                    </a:lnTo>
                    <a:lnTo>
                      <a:pt x="92" y="41"/>
                    </a:lnTo>
                    <a:lnTo>
                      <a:pt x="59" y="12"/>
                    </a:lnTo>
                    <a:lnTo>
                      <a:pt x="50" y="17"/>
                    </a:lnTo>
                    <a:lnTo>
                      <a:pt x="56" y="32"/>
                    </a:lnTo>
                    <a:lnTo>
                      <a:pt x="24" y="18"/>
                    </a:lnTo>
                    <a:lnTo>
                      <a:pt x="47" y="10"/>
                    </a:lnTo>
                    <a:lnTo>
                      <a:pt x="0" y="1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8" name="Freeform 149"/>
              <p:cNvSpPr>
                <a:spLocks/>
              </p:cNvSpPr>
              <p:nvPr/>
            </p:nvSpPr>
            <p:spPr bwMode="auto">
              <a:xfrm>
                <a:off x="4753401" y="1706107"/>
                <a:ext cx="243165" cy="83852"/>
              </a:xfrm>
              <a:custGeom>
                <a:avLst/>
                <a:gdLst/>
                <a:ahLst/>
                <a:cxnLst>
                  <a:cxn ang="0">
                    <a:pos x="0" y="15"/>
                  </a:cxn>
                  <a:cxn ang="0">
                    <a:pos x="22" y="19"/>
                  </a:cxn>
                  <a:cxn ang="0">
                    <a:pos x="8" y="24"/>
                  </a:cxn>
                  <a:cxn ang="0">
                    <a:pos x="13" y="30"/>
                  </a:cxn>
                  <a:cxn ang="0">
                    <a:pos x="71" y="28"/>
                  </a:cxn>
                  <a:cxn ang="0">
                    <a:pos x="34" y="36"/>
                  </a:cxn>
                  <a:cxn ang="0">
                    <a:pos x="92" y="52"/>
                  </a:cxn>
                  <a:cxn ang="0">
                    <a:pos x="130" y="42"/>
                  </a:cxn>
                  <a:cxn ang="0">
                    <a:pos x="156" y="24"/>
                  </a:cxn>
                  <a:cxn ang="0">
                    <a:pos x="149" y="16"/>
                  </a:cxn>
                  <a:cxn ang="0">
                    <a:pos x="111" y="16"/>
                  </a:cxn>
                  <a:cxn ang="0">
                    <a:pos x="118" y="6"/>
                  </a:cxn>
                  <a:cxn ang="0">
                    <a:pos x="87" y="16"/>
                  </a:cxn>
                  <a:cxn ang="0">
                    <a:pos x="83" y="0"/>
                  </a:cxn>
                  <a:cxn ang="0">
                    <a:pos x="76" y="21"/>
                  </a:cxn>
                  <a:cxn ang="0">
                    <a:pos x="34" y="0"/>
                  </a:cxn>
                  <a:cxn ang="0">
                    <a:pos x="36" y="13"/>
                  </a:cxn>
                  <a:cxn ang="0">
                    <a:pos x="24" y="6"/>
                  </a:cxn>
                  <a:cxn ang="0">
                    <a:pos x="29" y="19"/>
                  </a:cxn>
                  <a:cxn ang="0">
                    <a:pos x="0" y="15"/>
                  </a:cxn>
                </a:cxnLst>
                <a:rect l="0" t="0" r="r" b="b"/>
                <a:pathLst>
                  <a:path w="157" h="53">
                    <a:moveTo>
                      <a:pt x="0" y="15"/>
                    </a:moveTo>
                    <a:lnTo>
                      <a:pt x="22" y="19"/>
                    </a:lnTo>
                    <a:lnTo>
                      <a:pt x="8" y="24"/>
                    </a:lnTo>
                    <a:lnTo>
                      <a:pt x="13" y="30"/>
                    </a:lnTo>
                    <a:lnTo>
                      <a:pt x="71" y="28"/>
                    </a:lnTo>
                    <a:lnTo>
                      <a:pt x="34" y="36"/>
                    </a:lnTo>
                    <a:lnTo>
                      <a:pt x="92" y="52"/>
                    </a:lnTo>
                    <a:lnTo>
                      <a:pt x="130" y="42"/>
                    </a:lnTo>
                    <a:lnTo>
                      <a:pt x="156" y="24"/>
                    </a:lnTo>
                    <a:lnTo>
                      <a:pt x="149" y="16"/>
                    </a:lnTo>
                    <a:lnTo>
                      <a:pt x="111" y="16"/>
                    </a:lnTo>
                    <a:lnTo>
                      <a:pt x="118" y="6"/>
                    </a:lnTo>
                    <a:lnTo>
                      <a:pt x="87" y="16"/>
                    </a:lnTo>
                    <a:lnTo>
                      <a:pt x="83" y="0"/>
                    </a:lnTo>
                    <a:lnTo>
                      <a:pt x="76" y="21"/>
                    </a:lnTo>
                    <a:lnTo>
                      <a:pt x="34" y="0"/>
                    </a:lnTo>
                    <a:lnTo>
                      <a:pt x="36" y="13"/>
                    </a:lnTo>
                    <a:lnTo>
                      <a:pt x="24" y="6"/>
                    </a:lnTo>
                    <a:lnTo>
                      <a:pt x="29" y="19"/>
                    </a:lnTo>
                    <a:lnTo>
                      <a:pt x="0" y="1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79" name="Freeform 150"/>
              <p:cNvSpPr>
                <a:spLocks/>
              </p:cNvSpPr>
              <p:nvPr/>
            </p:nvSpPr>
            <p:spPr bwMode="auto">
              <a:xfrm>
                <a:off x="4834989" y="1839283"/>
                <a:ext cx="105585" cy="54257"/>
              </a:xfrm>
              <a:custGeom>
                <a:avLst/>
                <a:gdLst/>
                <a:ahLst/>
                <a:cxnLst>
                  <a:cxn ang="0">
                    <a:pos x="0" y="27"/>
                  </a:cxn>
                  <a:cxn ang="0">
                    <a:pos x="5" y="9"/>
                  </a:cxn>
                  <a:cxn ang="0">
                    <a:pos x="34" y="0"/>
                  </a:cxn>
                  <a:cxn ang="0">
                    <a:pos x="38" y="9"/>
                  </a:cxn>
                  <a:cxn ang="0">
                    <a:pos x="68" y="17"/>
                  </a:cxn>
                  <a:cxn ang="0">
                    <a:pos x="27" y="34"/>
                  </a:cxn>
                  <a:cxn ang="0">
                    <a:pos x="34" y="25"/>
                  </a:cxn>
                  <a:cxn ang="0">
                    <a:pos x="0" y="27"/>
                  </a:cxn>
                </a:cxnLst>
                <a:rect l="0" t="0" r="r" b="b"/>
                <a:pathLst>
                  <a:path w="69" h="35">
                    <a:moveTo>
                      <a:pt x="0" y="27"/>
                    </a:moveTo>
                    <a:lnTo>
                      <a:pt x="5" y="9"/>
                    </a:lnTo>
                    <a:lnTo>
                      <a:pt x="34" y="0"/>
                    </a:lnTo>
                    <a:lnTo>
                      <a:pt x="38" y="9"/>
                    </a:lnTo>
                    <a:lnTo>
                      <a:pt x="68" y="17"/>
                    </a:lnTo>
                    <a:lnTo>
                      <a:pt x="27" y="34"/>
                    </a:lnTo>
                    <a:lnTo>
                      <a:pt x="34" y="25"/>
                    </a:lnTo>
                    <a:lnTo>
                      <a:pt x="0" y="2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0" name="Freeform 151"/>
              <p:cNvSpPr>
                <a:spLocks/>
              </p:cNvSpPr>
              <p:nvPr/>
            </p:nvSpPr>
            <p:spPr bwMode="auto">
              <a:xfrm>
                <a:off x="4593424" y="2289782"/>
                <a:ext cx="324753" cy="540927"/>
              </a:xfrm>
              <a:custGeom>
                <a:avLst/>
                <a:gdLst/>
                <a:ahLst/>
                <a:cxnLst>
                  <a:cxn ang="0">
                    <a:pos x="0" y="257"/>
                  </a:cxn>
                  <a:cxn ang="0">
                    <a:pos x="8" y="297"/>
                  </a:cxn>
                  <a:cxn ang="0">
                    <a:pos x="25" y="315"/>
                  </a:cxn>
                  <a:cxn ang="0">
                    <a:pos x="24" y="343"/>
                  </a:cxn>
                  <a:cxn ang="0">
                    <a:pos x="75" y="325"/>
                  </a:cxn>
                  <a:cxn ang="0">
                    <a:pos x="88" y="270"/>
                  </a:cxn>
                  <a:cxn ang="0">
                    <a:pos x="78" y="268"/>
                  </a:cxn>
                  <a:cxn ang="0">
                    <a:pos x="117" y="252"/>
                  </a:cxn>
                  <a:cxn ang="0">
                    <a:pos x="80" y="248"/>
                  </a:cxn>
                  <a:cxn ang="0">
                    <a:pos x="107" y="252"/>
                  </a:cxn>
                  <a:cxn ang="0">
                    <a:pos x="122" y="237"/>
                  </a:cxn>
                  <a:cxn ang="0">
                    <a:pos x="101" y="220"/>
                  </a:cxn>
                  <a:cxn ang="0">
                    <a:pos x="79" y="232"/>
                  </a:cxn>
                  <a:cxn ang="0">
                    <a:pos x="97" y="221"/>
                  </a:cxn>
                  <a:cxn ang="0">
                    <a:pos x="97" y="172"/>
                  </a:cxn>
                  <a:cxn ang="0">
                    <a:pos x="167" y="125"/>
                  </a:cxn>
                  <a:cxn ang="0">
                    <a:pos x="161" y="114"/>
                  </a:cxn>
                  <a:cxn ang="0">
                    <a:pos x="173" y="91"/>
                  </a:cxn>
                  <a:cxn ang="0">
                    <a:pos x="209" y="85"/>
                  </a:cxn>
                  <a:cxn ang="0">
                    <a:pos x="199" y="29"/>
                  </a:cxn>
                  <a:cxn ang="0">
                    <a:pos x="152" y="0"/>
                  </a:cxn>
                  <a:cxn ang="0">
                    <a:pos x="144" y="0"/>
                  </a:cxn>
                  <a:cxn ang="0">
                    <a:pos x="144" y="18"/>
                  </a:cxn>
                  <a:cxn ang="0">
                    <a:pos x="114" y="14"/>
                  </a:cxn>
                  <a:cxn ang="0">
                    <a:pos x="107" y="29"/>
                  </a:cxn>
                  <a:cxn ang="0">
                    <a:pos x="87" y="33"/>
                  </a:cxn>
                  <a:cxn ang="0">
                    <a:pos x="82" y="55"/>
                  </a:cxn>
                  <a:cxn ang="0">
                    <a:pos x="53" y="82"/>
                  </a:cxn>
                  <a:cxn ang="0">
                    <a:pos x="40" y="118"/>
                  </a:cxn>
                  <a:cxn ang="0">
                    <a:pos x="45" y="133"/>
                  </a:cxn>
                  <a:cxn ang="0">
                    <a:pos x="16" y="144"/>
                  </a:cxn>
                  <a:cxn ang="0">
                    <a:pos x="14" y="193"/>
                  </a:cxn>
                  <a:cxn ang="0">
                    <a:pos x="22" y="202"/>
                  </a:cxn>
                  <a:cxn ang="0">
                    <a:pos x="14" y="212"/>
                  </a:cxn>
                  <a:cxn ang="0">
                    <a:pos x="17" y="233"/>
                  </a:cxn>
                  <a:cxn ang="0">
                    <a:pos x="0" y="257"/>
                  </a:cxn>
                </a:cxnLst>
                <a:rect l="0" t="0" r="r" b="b"/>
                <a:pathLst>
                  <a:path w="210" h="344">
                    <a:moveTo>
                      <a:pt x="0" y="257"/>
                    </a:moveTo>
                    <a:lnTo>
                      <a:pt x="8" y="297"/>
                    </a:lnTo>
                    <a:lnTo>
                      <a:pt x="25" y="315"/>
                    </a:lnTo>
                    <a:lnTo>
                      <a:pt x="24" y="343"/>
                    </a:lnTo>
                    <a:lnTo>
                      <a:pt x="75" y="325"/>
                    </a:lnTo>
                    <a:lnTo>
                      <a:pt x="88" y="270"/>
                    </a:lnTo>
                    <a:lnTo>
                      <a:pt x="78" y="268"/>
                    </a:lnTo>
                    <a:lnTo>
                      <a:pt x="117" y="252"/>
                    </a:lnTo>
                    <a:lnTo>
                      <a:pt x="80" y="248"/>
                    </a:lnTo>
                    <a:lnTo>
                      <a:pt x="107" y="252"/>
                    </a:lnTo>
                    <a:lnTo>
                      <a:pt x="122" y="237"/>
                    </a:lnTo>
                    <a:lnTo>
                      <a:pt x="101" y="220"/>
                    </a:lnTo>
                    <a:lnTo>
                      <a:pt x="79" y="232"/>
                    </a:lnTo>
                    <a:lnTo>
                      <a:pt x="97" y="221"/>
                    </a:lnTo>
                    <a:lnTo>
                      <a:pt x="97" y="172"/>
                    </a:lnTo>
                    <a:lnTo>
                      <a:pt x="167" y="125"/>
                    </a:lnTo>
                    <a:lnTo>
                      <a:pt x="161" y="114"/>
                    </a:lnTo>
                    <a:lnTo>
                      <a:pt x="173" y="91"/>
                    </a:lnTo>
                    <a:lnTo>
                      <a:pt x="209" y="85"/>
                    </a:lnTo>
                    <a:lnTo>
                      <a:pt x="199" y="29"/>
                    </a:lnTo>
                    <a:lnTo>
                      <a:pt x="152" y="0"/>
                    </a:lnTo>
                    <a:lnTo>
                      <a:pt x="144" y="0"/>
                    </a:lnTo>
                    <a:lnTo>
                      <a:pt x="144" y="18"/>
                    </a:lnTo>
                    <a:lnTo>
                      <a:pt x="114" y="14"/>
                    </a:lnTo>
                    <a:lnTo>
                      <a:pt x="107" y="29"/>
                    </a:lnTo>
                    <a:lnTo>
                      <a:pt x="87" y="33"/>
                    </a:lnTo>
                    <a:lnTo>
                      <a:pt x="82" y="55"/>
                    </a:lnTo>
                    <a:lnTo>
                      <a:pt x="53" y="82"/>
                    </a:lnTo>
                    <a:lnTo>
                      <a:pt x="40" y="118"/>
                    </a:lnTo>
                    <a:lnTo>
                      <a:pt x="45" y="133"/>
                    </a:lnTo>
                    <a:lnTo>
                      <a:pt x="16" y="144"/>
                    </a:lnTo>
                    <a:lnTo>
                      <a:pt x="14" y="193"/>
                    </a:lnTo>
                    <a:lnTo>
                      <a:pt x="22" y="202"/>
                    </a:lnTo>
                    <a:lnTo>
                      <a:pt x="14" y="212"/>
                    </a:lnTo>
                    <a:lnTo>
                      <a:pt x="17" y="233"/>
                    </a:lnTo>
                    <a:lnTo>
                      <a:pt x="0" y="257"/>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1" name="Freeform 152"/>
              <p:cNvSpPr>
                <a:spLocks/>
              </p:cNvSpPr>
              <p:nvPr/>
            </p:nvSpPr>
            <p:spPr bwMode="auto">
              <a:xfrm>
                <a:off x="4460643" y="3090486"/>
                <a:ext cx="111984" cy="57545"/>
              </a:xfrm>
              <a:custGeom>
                <a:avLst/>
                <a:gdLst/>
                <a:ahLst/>
                <a:cxnLst>
                  <a:cxn ang="0">
                    <a:pos x="0" y="24"/>
                  </a:cxn>
                  <a:cxn ang="0">
                    <a:pos x="16" y="35"/>
                  </a:cxn>
                  <a:cxn ang="0">
                    <a:pos x="38" y="25"/>
                  </a:cxn>
                  <a:cxn ang="0">
                    <a:pos x="48" y="35"/>
                  </a:cxn>
                  <a:cxn ang="0">
                    <a:pos x="71" y="16"/>
                  </a:cxn>
                  <a:cxn ang="0">
                    <a:pos x="57" y="13"/>
                  </a:cxn>
                  <a:cxn ang="0">
                    <a:pos x="57" y="5"/>
                  </a:cxn>
                  <a:cxn ang="0">
                    <a:pos x="54" y="2"/>
                  </a:cxn>
                  <a:cxn ang="0">
                    <a:pos x="24" y="0"/>
                  </a:cxn>
                  <a:cxn ang="0">
                    <a:pos x="0" y="24"/>
                  </a:cxn>
                </a:cxnLst>
                <a:rect l="0" t="0" r="r" b="b"/>
                <a:pathLst>
                  <a:path w="72" h="36">
                    <a:moveTo>
                      <a:pt x="0" y="24"/>
                    </a:moveTo>
                    <a:lnTo>
                      <a:pt x="16" y="35"/>
                    </a:lnTo>
                    <a:lnTo>
                      <a:pt x="38" y="25"/>
                    </a:lnTo>
                    <a:lnTo>
                      <a:pt x="48" y="35"/>
                    </a:lnTo>
                    <a:lnTo>
                      <a:pt x="71" y="16"/>
                    </a:lnTo>
                    <a:lnTo>
                      <a:pt x="57" y="13"/>
                    </a:lnTo>
                    <a:lnTo>
                      <a:pt x="57" y="5"/>
                    </a:lnTo>
                    <a:lnTo>
                      <a:pt x="54" y="2"/>
                    </a:lnTo>
                    <a:lnTo>
                      <a:pt x="24" y="0"/>
                    </a:lnTo>
                    <a:lnTo>
                      <a:pt x="0" y="2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2" name="Freeform 158"/>
              <p:cNvSpPr>
                <a:spLocks/>
              </p:cNvSpPr>
              <p:nvPr/>
            </p:nvSpPr>
            <p:spPr bwMode="auto">
              <a:xfrm>
                <a:off x="4969369" y="3271343"/>
                <a:ext cx="68790" cy="55901"/>
              </a:xfrm>
              <a:custGeom>
                <a:avLst/>
                <a:gdLst/>
                <a:ahLst/>
                <a:cxnLst>
                  <a:cxn ang="0">
                    <a:pos x="0" y="23"/>
                  </a:cxn>
                  <a:cxn ang="0">
                    <a:pos x="5" y="1"/>
                  </a:cxn>
                  <a:cxn ang="0">
                    <a:pos x="30" y="0"/>
                  </a:cxn>
                  <a:cxn ang="0">
                    <a:pos x="44" y="16"/>
                  </a:cxn>
                  <a:cxn ang="0">
                    <a:pos x="24" y="17"/>
                  </a:cxn>
                  <a:cxn ang="0">
                    <a:pos x="1" y="34"/>
                  </a:cxn>
                  <a:cxn ang="0">
                    <a:pos x="12" y="24"/>
                  </a:cxn>
                  <a:cxn ang="0">
                    <a:pos x="0" y="23"/>
                  </a:cxn>
                </a:cxnLst>
                <a:rect l="0" t="0" r="r" b="b"/>
                <a:pathLst>
                  <a:path w="45" h="35">
                    <a:moveTo>
                      <a:pt x="0" y="23"/>
                    </a:moveTo>
                    <a:lnTo>
                      <a:pt x="5" y="1"/>
                    </a:lnTo>
                    <a:lnTo>
                      <a:pt x="30" y="0"/>
                    </a:lnTo>
                    <a:lnTo>
                      <a:pt x="44" y="16"/>
                    </a:lnTo>
                    <a:lnTo>
                      <a:pt x="24" y="17"/>
                    </a:lnTo>
                    <a:lnTo>
                      <a:pt x="1" y="34"/>
                    </a:lnTo>
                    <a:lnTo>
                      <a:pt x="12" y="24"/>
                    </a:lnTo>
                    <a:lnTo>
                      <a:pt x="0" y="2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3" name="Freeform 160"/>
              <p:cNvSpPr>
                <a:spLocks/>
              </p:cNvSpPr>
              <p:nvPr/>
            </p:nvSpPr>
            <p:spPr bwMode="auto">
              <a:xfrm>
                <a:off x="4054302" y="2840574"/>
                <a:ext cx="103985" cy="123312"/>
              </a:xfrm>
              <a:custGeom>
                <a:avLst/>
                <a:gdLst/>
                <a:ahLst/>
                <a:cxnLst>
                  <a:cxn ang="0">
                    <a:pos x="0" y="63"/>
                  </a:cxn>
                  <a:cxn ang="0">
                    <a:pos x="8" y="70"/>
                  </a:cxn>
                  <a:cxn ang="0">
                    <a:pos x="1" y="77"/>
                  </a:cxn>
                  <a:cxn ang="0">
                    <a:pos x="61" y="64"/>
                  </a:cxn>
                  <a:cxn ang="0">
                    <a:pos x="66" y="24"/>
                  </a:cxn>
                  <a:cxn ang="0">
                    <a:pos x="57" y="14"/>
                  </a:cxn>
                  <a:cxn ang="0">
                    <a:pos x="40" y="20"/>
                  </a:cxn>
                  <a:cxn ang="0">
                    <a:pos x="35" y="13"/>
                  </a:cxn>
                  <a:cxn ang="0">
                    <a:pos x="41" y="4"/>
                  </a:cxn>
                  <a:cxn ang="0">
                    <a:pos x="35" y="0"/>
                  </a:cxn>
                  <a:cxn ang="0">
                    <a:pos x="26" y="18"/>
                  </a:cxn>
                  <a:cxn ang="0">
                    <a:pos x="1" y="24"/>
                  </a:cxn>
                  <a:cxn ang="0">
                    <a:pos x="9" y="29"/>
                  </a:cxn>
                  <a:cxn ang="0">
                    <a:pos x="5" y="40"/>
                  </a:cxn>
                  <a:cxn ang="0">
                    <a:pos x="21" y="43"/>
                  </a:cxn>
                  <a:cxn ang="0">
                    <a:pos x="6" y="58"/>
                  </a:cxn>
                  <a:cxn ang="0">
                    <a:pos x="24" y="54"/>
                  </a:cxn>
                  <a:cxn ang="0">
                    <a:pos x="0" y="63"/>
                  </a:cxn>
                </a:cxnLst>
                <a:rect l="0" t="0" r="r" b="b"/>
                <a:pathLst>
                  <a:path w="67" h="78">
                    <a:moveTo>
                      <a:pt x="0" y="63"/>
                    </a:moveTo>
                    <a:lnTo>
                      <a:pt x="8" y="70"/>
                    </a:lnTo>
                    <a:lnTo>
                      <a:pt x="1" y="77"/>
                    </a:lnTo>
                    <a:lnTo>
                      <a:pt x="61" y="64"/>
                    </a:lnTo>
                    <a:lnTo>
                      <a:pt x="66" y="24"/>
                    </a:lnTo>
                    <a:lnTo>
                      <a:pt x="57" y="14"/>
                    </a:lnTo>
                    <a:lnTo>
                      <a:pt x="40" y="20"/>
                    </a:lnTo>
                    <a:lnTo>
                      <a:pt x="35" y="13"/>
                    </a:lnTo>
                    <a:lnTo>
                      <a:pt x="41" y="4"/>
                    </a:lnTo>
                    <a:lnTo>
                      <a:pt x="35" y="0"/>
                    </a:lnTo>
                    <a:lnTo>
                      <a:pt x="26" y="18"/>
                    </a:lnTo>
                    <a:lnTo>
                      <a:pt x="1" y="24"/>
                    </a:lnTo>
                    <a:lnTo>
                      <a:pt x="9" y="29"/>
                    </a:lnTo>
                    <a:lnTo>
                      <a:pt x="5" y="40"/>
                    </a:lnTo>
                    <a:lnTo>
                      <a:pt x="21" y="43"/>
                    </a:lnTo>
                    <a:lnTo>
                      <a:pt x="6" y="58"/>
                    </a:lnTo>
                    <a:lnTo>
                      <a:pt x="24" y="54"/>
                    </a:lnTo>
                    <a:lnTo>
                      <a:pt x="0" y="63"/>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4" name="Freeform 161"/>
              <p:cNvSpPr>
                <a:spLocks/>
              </p:cNvSpPr>
              <p:nvPr/>
            </p:nvSpPr>
            <p:spPr bwMode="auto">
              <a:xfrm>
                <a:off x="4108694" y="2832354"/>
                <a:ext cx="67190" cy="47681"/>
              </a:xfrm>
              <a:custGeom>
                <a:avLst/>
                <a:gdLst/>
                <a:ahLst/>
                <a:cxnLst>
                  <a:cxn ang="0">
                    <a:pos x="0" y="18"/>
                  </a:cxn>
                  <a:cxn ang="0">
                    <a:pos x="5" y="25"/>
                  </a:cxn>
                  <a:cxn ang="0">
                    <a:pos x="23" y="19"/>
                  </a:cxn>
                  <a:cxn ang="0">
                    <a:pos x="31" y="29"/>
                  </a:cxn>
                  <a:cxn ang="0">
                    <a:pos x="42" y="18"/>
                  </a:cxn>
                  <a:cxn ang="0">
                    <a:pos x="32" y="3"/>
                  </a:cxn>
                  <a:cxn ang="0">
                    <a:pos x="12" y="0"/>
                  </a:cxn>
                  <a:cxn ang="0">
                    <a:pos x="6" y="9"/>
                  </a:cxn>
                  <a:cxn ang="0">
                    <a:pos x="0" y="18"/>
                  </a:cxn>
                </a:cxnLst>
                <a:rect l="0" t="0" r="r" b="b"/>
                <a:pathLst>
                  <a:path w="43" h="30">
                    <a:moveTo>
                      <a:pt x="0" y="18"/>
                    </a:moveTo>
                    <a:lnTo>
                      <a:pt x="5" y="25"/>
                    </a:lnTo>
                    <a:lnTo>
                      <a:pt x="23" y="19"/>
                    </a:lnTo>
                    <a:lnTo>
                      <a:pt x="31" y="29"/>
                    </a:lnTo>
                    <a:lnTo>
                      <a:pt x="42" y="18"/>
                    </a:lnTo>
                    <a:lnTo>
                      <a:pt x="32" y="3"/>
                    </a:lnTo>
                    <a:lnTo>
                      <a:pt x="12" y="0"/>
                    </a:lnTo>
                    <a:lnTo>
                      <a:pt x="6" y="9"/>
                    </a:lnTo>
                    <a:lnTo>
                      <a:pt x="0" y="1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5" name="Freeform 162"/>
              <p:cNvSpPr>
                <a:spLocks/>
              </p:cNvSpPr>
              <p:nvPr/>
            </p:nvSpPr>
            <p:spPr bwMode="auto">
              <a:xfrm>
                <a:off x="4134290" y="2725483"/>
                <a:ext cx="36795" cy="36171"/>
              </a:xfrm>
              <a:custGeom>
                <a:avLst/>
                <a:gdLst/>
                <a:ahLst/>
                <a:cxnLst>
                  <a:cxn ang="0">
                    <a:pos x="0" y="22"/>
                  </a:cxn>
                  <a:cxn ang="0">
                    <a:pos x="0" y="4"/>
                  </a:cxn>
                  <a:cxn ang="0">
                    <a:pos x="22" y="0"/>
                  </a:cxn>
                  <a:cxn ang="0">
                    <a:pos x="0" y="22"/>
                  </a:cxn>
                </a:cxnLst>
                <a:rect l="0" t="0" r="r" b="b"/>
                <a:pathLst>
                  <a:path w="23" h="23">
                    <a:moveTo>
                      <a:pt x="0" y="22"/>
                    </a:moveTo>
                    <a:lnTo>
                      <a:pt x="0" y="4"/>
                    </a:lnTo>
                    <a:lnTo>
                      <a:pt x="22" y="0"/>
                    </a:lnTo>
                    <a:lnTo>
                      <a:pt x="0" y="22"/>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6" name="Freeform 163"/>
              <p:cNvSpPr>
                <a:spLocks/>
              </p:cNvSpPr>
              <p:nvPr/>
            </p:nvSpPr>
            <p:spPr bwMode="auto">
              <a:xfrm>
                <a:off x="4143889" y="2748502"/>
                <a:ext cx="33595" cy="34527"/>
              </a:xfrm>
              <a:custGeom>
                <a:avLst/>
                <a:gdLst/>
                <a:ahLst/>
                <a:cxnLst>
                  <a:cxn ang="0">
                    <a:pos x="0" y="15"/>
                  </a:cxn>
                  <a:cxn ang="0">
                    <a:pos x="12" y="0"/>
                  </a:cxn>
                  <a:cxn ang="0">
                    <a:pos x="21" y="21"/>
                  </a:cxn>
                  <a:cxn ang="0">
                    <a:pos x="0" y="15"/>
                  </a:cxn>
                </a:cxnLst>
                <a:rect l="0" t="0" r="r" b="b"/>
                <a:pathLst>
                  <a:path w="22" h="22">
                    <a:moveTo>
                      <a:pt x="0" y="15"/>
                    </a:moveTo>
                    <a:lnTo>
                      <a:pt x="12" y="0"/>
                    </a:lnTo>
                    <a:lnTo>
                      <a:pt x="21" y="21"/>
                    </a:lnTo>
                    <a:lnTo>
                      <a:pt x="0" y="15"/>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7" name="Freeform 164"/>
              <p:cNvSpPr>
                <a:spLocks/>
              </p:cNvSpPr>
              <p:nvPr/>
            </p:nvSpPr>
            <p:spPr bwMode="auto">
              <a:xfrm>
                <a:off x="4158287" y="2715619"/>
                <a:ext cx="198371" cy="302525"/>
              </a:xfrm>
              <a:custGeom>
                <a:avLst/>
                <a:gdLst/>
                <a:ahLst/>
                <a:cxnLst>
                  <a:cxn ang="0">
                    <a:pos x="0" y="44"/>
                  </a:cxn>
                  <a:cxn ang="0">
                    <a:pos x="5" y="18"/>
                  </a:cxn>
                  <a:cxn ang="0">
                    <a:pos x="18" y="0"/>
                  </a:cxn>
                  <a:cxn ang="0">
                    <a:pos x="47" y="0"/>
                  </a:cxn>
                  <a:cxn ang="0">
                    <a:pos x="31" y="22"/>
                  </a:cxn>
                  <a:cxn ang="0">
                    <a:pos x="68" y="27"/>
                  </a:cxn>
                  <a:cxn ang="0">
                    <a:pos x="44" y="59"/>
                  </a:cxn>
                  <a:cxn ang="0">
                    <a:pos x="74" y="68"/>
                  </a:cxn>
                  <a:cxn ang="0">
                    <a:pos x="101" y="109"/>
                  </a:cxn>
                  <a:cxn ang="0">
                    <a:pos x="93" y="112"/>
                  </a:cxn>
                  <a:cxn ang="0">
                    <a:pos x="105" y="121"/>
                  </a:cxn>
                  <a:cxn ang="0">
                    <a:pos x="98" y="131"/>
                  </a:cxn>
                  <a:cxn ang="0">
                    <a:pos x="127" y="133"/>
                  </a:cxn>
                  <a:cxn ang="0">
                    <a:pos x="109" y="159"/>
                  </a:cxn>
                  <a:cxn ang="0">
                    <a:pos x="121" y="166"/>
                  </a:cxn>
                  <a:cxn ang="0">
                    <a:pos x="8" y="192"/>
                  </a:cxn>
                  <a:cxn ang="0">
                    <a:pos x="58" y="155"/>
                  </a:cxn>
                  <a:cxn ang="0">
                    <a:pos x="43" y="160"/>
                  </a:cxn>
                  <a:cxn ang="0">
                    <a:pos x="14" y="150"/>
                  </a:cxn>
                  <a:cxn ang="0">
                    <a:pos x="35" y="137"/>
                  </a:cxn>
                  <a:cxn ang="0">
                    <a:pos x="22" y="131"/>
                  </a:cxn>
                  <a:cxn ang="0">
                    <a:pos x="51" y="117"/>
                  </a:cxn>
                  <a:cxn ang="0">
                    <a:pos x="54" y="100"/>
                  </a:cxn>
                  <a:cxn ang="0">
                    <a:pos x="39" y="94"/>
                  </a:cxn>
                  <a:cxn ang="0">
                    <a:pos x="47" y="83"/>
                  </a:cxn>
                  <a:cxn ang="0">
                    <a:pos x="18" y="89"/>
                  </a:cxn>
                  <a:cxn ang="0">
                    <a:pos x="18" y="62"/>
                  </a:cxn>
                  <a:cxn ang="0">
                    <a:pos x="5" y="74"/>
                  </a:cxn>
                  <a:cxn ang="0">
                    <a:pos x="13" y="45"/>
                  </a:cxn>
                  <a:cxn ang="0">
                    <a:pos x="0" y="44"/>
                  </a:cxn>
                </a:cxnLst>
                <a:rect l="0" t="0" r="r" b="b"/>
                <a:pathLst>
                  <a:path w="128" h="193">
                    <a:moveTo>
                      <a:pt x="0" y="44"/>
                    </a:moveTo>
                    <a:lnTo>
                      <a:pt x="5" y="18"/>
                    </a:lnTo>
                    <a:lnTo>
                      <a:pt x="18" y="0"/>
                    </a:lnTo>
                    <a:lnTo>
                      <a:pt x="47" y="0"/>
                    </a:lnTo>
                    <a:lnTo>
                      <a:pt x="31" y="22"/>
                    </a:lnTo>
                    <a:lnTo>
                      <a:pt x="68" y="27"/>
                    </a:lnTo>
                    <a:lnTo>
                      <a:pt x="44" y="59"/>
                    </a:lnTo>
                    <a:lnTo>
                      <a:pt x="74" y="68"/>
                    </a:lnTo>
                    <a:lnTo>
                      <a:pt x="101" y="109"/>
                    </a:lnTo>
                    <a:lnTo>
                      <a:pt x="93" y="112"/>
                    </a:lnTo>
                    <a:lnTo>
                      <a:pt x="105" y="121"/>
                    </a:lnTo>
                    <a:lnTo>
                      <a:pt x="98" y="131"/>
                    </a:lnTo>
                    <a:lnTo>
                      <a:pt x="127" y="133"/>
                    </a:lnTo>
                    <a:lnTo>
                      <a:pt x="109" y="159"/>
                    </a:lnTo>
                    <a:lnTo>
                      <a:pt x="121" y="166"/>
                    </a:lnTo>
                    <a:lnTo>
                      <a:pt x="8" y="192"/>
                    </a:lnTo>
                    <a:lnTo>
                      <a:pt x="58" y="155"/>
                    </a:lnTo>
                    <a:lnTo>
                      <a:pt x="43" y="160"/>
                    </a:lnTo>
                    <a:lnTo>
                      <a:pt x="14" y="150"/>
                    </a:lnTo>
                    <a:lnTo>
                      <a:pt x="35" y="137"/>
                    </a:lnTo>
                    <a:lnTo>
                      <a:pt x="22" y="131"/>
                    </a:lnTo>
                    <a:lnTo>
                      <a:pt x="51" y="117"/>
                    </a:lnTo>
                    <a:lnTo>
                      <a:pt x="54" y="100"/>
                    </a:lnTo>
                    <a:lnTo>
                      <a:pt x="39" y="94"/>
                    </a:lnTo>
                    <a:lnTo>
                      <a:pt x="47" y="83"/>
                    </a:lnTo>
                    <a:lnTo>
                      <a:pt x="18" y="89"/>
                    </a:lnTo>
                    <a:lnTo>
                      <a:pt x="18" y="62"/>
                    </a:lnTo>
                    <a:lnTo>
                      <a:pt x="5" y="74"/>
                    </a:lnTo>
                    <a:lnTo>
                      <a:pt x="13" y="45"/>
                    </a:lnTo>
                    <a:lnTo>
                      <a:pt x="0" y="44"/>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8" name="Freeform 181"/>
              <p:cNvSpPr>
                <a:spLocks/>
              </p:cNvSpPr>
              <p:nvPr/>
            </p:nvSpPr>
            <p:spPr bwMode="auto">
              <a:xfrm>
                <a:off x="4652615" y="3115148"/>
                <a:ext cx="238365" cy="189078"/>
              </a:xfrm>
              <a:custGeom>
                <a:avLst/>
                <a:gdLst/>
                <a:ahLst/>
                <a:cxnLst>
                  <a:cxn ang="0">
                    <a:pos x="0" y="28"/>
                  </a:cxn>
                  <a:cxn ang="0">
                    <a:pos x="0" y="9"/>
                  </a:cxn>
                  <a:cxn ang="0">
                    <a:pos x="39" y="0"/>
                  </a:cxn>
                  <a:cxn ang="0">
                    <a:pos x="71" y="24"/>
                  </a:cxn>
                  <a:cxn ang="0">
                    <a:pos x="106" y="17"/>
                  </a:cxn>
                  <a:cxn ang="0">
                    <a:pos x="148" y="54"/>
                  </a:cxn>
                  <a:cxn ang="0">
                    <a:pos x="143" y="93"/>
                  </a:cxn>
                  <a:cxn ang="0">
                    <a:pos x="153" y="110"/>
                  </a:cxn>
                  <a:cxn ang="0">
                    <a:pos x="120" y="119"/>
                  </a:cxn>
                  <a:cxn ang="0">
                    <a:pos x="105" y="86"/>
                  </a:cxn>
                  <a:cxn ang="0">
                    <a:pos x="93" y="100"/>
                  </a:cxn>
                  <a:cxn ang="0">
                    <a:pos x="39" y="67"/>
                  </a:cxn>
                  <a:cxn ang="0">
                    <a:pos x="14" y="33"/>
                  </a:cxn>
                  <a:cxn ang="0">
                    <a:pos x="1" y="40"/>
                  </a:cxn>
                  <a:cxn ang="0">
                    <a:pos x="0" y="28"/>
                  </a:cxn>
                </a:cxnLst>
                <a:rect l="0" t="0" r="r" b="b"/>
                <a:pathLst>
                  <a:path w="154" h="120">
                    <a:moveTo>
                      <a:pt x="0" y="28"/>
                    </a:moveTo>
                    <a:lnTo>
                      <a:pt x="0" y="9"/>
                    </a:lnTo>
                    <a:lnTo>
                      <a:pt x="39" y="0"/>
                    </a:lnTo>
                    <a:lnTo>
                      <a:pt x="71" y="24"/>
                    </a:lnTo>
                    <a:lnTo>
                      <a:pt x="106" y="17"/>
                    </a:lnTo>
                    <a:lnTo>
                      <a:pt x="148" y="54"/>
                    </a:lnTo>
                    <a:lnTo>
                      <a:pt x="143" y="93"/>
                    </a:lnTo>
                    <a:lnTo>
                      <a:pt x="153" y="110"/>
                    </a:lnTo>
                    <a:lnTo>
                      <a:pt x="120" y="119"/>
                    </a:lnTo>
                    <a:lnTo>
                      <a:pt x="105" y="86"/>
                    </a:lnTo>
                    <a:lnTo>
                      <a:pt x="93" y="100"/>
                    </a:lnTo>
                    <a:lnTo>
                      <a:pt x="39" y="67"/>
                    </a:lnTo>
                    <a:lnTo>
                      <a:pt x="14" y="33"/>
                    </a:lnTo>
                    <a:lnTo>
                      <a:pt x="1" y="40"/>
                    </a:lnTo>
                    <a:lnTo>
                      <a:pt x="0" y="28"/>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89" name="Freeform 236"/>
              <p:cNvSpPr>
                <a:spLocks/>
              </p:cNvSpPr>
              <p:nvPr/>
            </p:nvSpPr>
            <p:spPr bwMode="auto">
              <a:xfrm>
                <a:off x="4895780" y="2822489"/>
                <a:ext cx="201571" cy="159483"/>
              </a:xfrm>
              <a:custGeom>
                <a:avLst/>
                <a:gdLst/>
                <a:ahLst/>
                <a:cxnLst>
                  <a:cxn ang="0">
                    <a:pos x="43" y="0"/>
                  </a:cxn>
                  <a:cxn ang="0">
                    <a:pos x="53" y="2"/>
                  </a:cxn>
                  <a:cxn ang="0">
                    <a:pos x="64" y="9"/>
                  </a:cxn>
                  <a:cxn ang="0">
                    <a:pos x="81" y="9"/>
                  </a:cxn>
                  <a:cxn ang="0">
                    <a:pos x="99" y="12"/>
                  </a:cxn>
                  <a:cxn ang="0">
                    <a:pos x="107" y="24"/>
                  </a:cxn>
                  <a:cxn ang="0">
                    <a:pos x="115" y="41"/>
                  </a:cxn>
                  <a:cxn ang="0">
                    <a:pos x="118" y="47"/>
                  </a:cxn>
                  <a:cxn ang="0">
                    <a:pos x="124" y="52"/>
                  </a:cxn>
                  <a:cxn ang="0">
                    <a:pos x="129" y="57"/>
                  </a:cxn>
                  <a:cxn ang="0">
                    <a:pos x="129" y="63"/>
                  </a:cxn>
                  <a:cxn ang="0">
                    <a:pos x="120" y="63"/>
                  </a:cxn>
                  <a:cxn ang="0">
                    <a:pos x="110" y="63"/>
                  </a:cxn>
                  <a:cxn ang="0">
                    <a:pos x="115" y="70"/>
                  </a:cxn>
                  <a:cxn ang="0">
                    <a:pos x="119" y="74"/>
                  </a:cxn>
                  <a:cxn ang="0">
                    <a:pos x="120" y="82"/>
                  </a:cxn>
                  <a:cxn ang="0">
                    <a:pos x="115" y="86"/>
                  </a:cxn>
                  <a:cxn ang="0">
                    <a:pos x="104" y="86"/>
                  </a:cxn>
                  <a:cxn ang="0">
                    <a:pos x="103" y="86"/>
                  </a:cxn>
                  <a:cxn ang="0">
                    <a:pos x="99" y="90"/>
                  </a:cxn>
                  <a:cxn ang="0">
                    <a:pos x="99" y="98"/>
                  </a:cxn>
                  <a:cxn ang="0">
                    <a:pos x="92" y="101"/>
                  </a:cxn>
                  <a:cxn ang="0">
                    <a:pos x="86" y="96"/>
                  </a:cxn>
                  <a:cxn ang="0">
                    <a:pos x="76" y="94"/>
                  </a:cxn>
                  <a:cxn ang="0">
                    <a:pos x="67" y="90"/>
                  </a:cxn>
                  <a:cxn ang="0">
                    <a:pos x="57" y="92"/>
                  </a:cxn>
                  <a:cxn ang="0">
                    <a:pos x="30" y="82"/>
                  </a:cxn>
                  <a:cxn ang="0">
                    <a:pos x="20" y="84"/>
                  </a:cxn>
                  <a:cxn ang="0">
                    <a:pos x="10" y="82"/>
                  </a:cxn>
                  <a:cxn ang="0">
                    <a:pos x="6" y="90"/>
                  </a:cxn>
                  <a:cxn ang="0">
                    <a:pos x="0" y="72"/>
                  </a:cxn>
                  <a:cxn ang="0">
                    <a:pos x="12" y="63"/>
                  </a:cxn>
                  <a:cxn ang="0">
                    <a:pos x="4" y="41"/>
                  </a:cxn>
                  <a:cxn ang="0">
                    <a:pos x="10" y="44"/>
                  </a:cxn>
                  <a:cxn ang="0">
                    <a:pos x="12" y="39"/>
                  </a:cxn>
                  <a:cxn ang="0">
                    <a:pos x="14" y="30"/>
                  </a:cxn>
                  <a:cxn ang="0">
                    <a:pos x="18" y="26"/>
                  </a:cxn>
                  <a:cxn ang="0">
                    <a:pos x="20" y="17"/>
                  </a:cxn>
                  <a:cxn ang="0">
                    <a:pos x="29" y="8"/>
                  </a:cxn>
                  <a:cxn ang="0">
                    <a:pos x="34" y="0"/>
                  </a:cxn>
                  <a:cxn ang="0">
                    <a:pos x="43" y="0"/>
                  </a:cxn>
                </a:cxnLst>
                <a:rect l="0" t="0" r="r" b="b"/>
                <a:pathLst>
                  <a:path w="130" h="102">
                    <a:moveTo>
                      <a:pt x="43" y="0"/>
                    </a:moveTo>
                    <a:lnTo>
                      <a:pt x="53" y="2"/>
                    </a:lnTo>
                    <a:lnTo>
                      <a:pt x="64" y="9"/>
                    </a:lnTo>
                    <a:lnTo>
                      <a:pt x="81" y="9"/>
                    </a:lnTo>
                    <a:lnTo>
                      <a:pt x="99" y="12"/>
                    </a:lnTo>
                    <a:lnTo>
                      <a:pt x="107" y="24"/>
                    </a:lnTo>
                    <a:lnTo>
                      <a:pt x="115" y="41"/>
                    </a:lnTo>
                    <a:lnTo>
                      <a:pt x="118" y="47"/>
                    </a:lnTo>
                    <a:lnTo>
                      <a:pt x="124" y="52"/>
                    </a:lnTo>
                    <a:lnTo>
                      <a:pt x="129" y="57"/>
                    </a:lnTo>
                    <a:lnTo>
                      <a:pt x="129" y="63"/>
                    </a:lnTo>
                    <a:lnTo>
                      <a:pt x="120" y="63"/>
                    </a:lnTo>
                    <a:lnTo>
                      <a:pt x="110" y="63"/>
                    </a:lnTo>
                    <a:lnTo>
                      <a:pt x="115" y="70"/>
                    </a:lnTo>
                    <a:lnTo>
                      <a:pt x="119" y="74"/>
                    </a:lnTo>
                    <a:lnTo>
                      <a:pt x="120" y="82"/>
                    </a:lnTo>
                    <a:lnTo>
                      <a:pt x="115" y="86"/>
                    </a:lnTo>
                    <a:lnTo>
                      <a:pt x="104" y="86"/>
                    </a:lnTo>
                    <a:lnTo>
                      <a:pt x="103" y="86"/>
                    </a:lnTo>
                    <a:lnTo>
                      <a:pt x="99" y="90"/>
                    </a:lnTo>
                    <a:lnTo>
                      <a:pt x="99" y="98"/>
                    </a:lnTo>
                    <a:lnTo>
                      <a:pt x="92" y="101"/>
                    </a:lnTo>
                    <a:lnTo>
                      <a:pt x="86" y="96"/>
                    </a:lnTo>
                    <a:lnTo>
                      <a:pt x="76" y="94"/>
                    </a:lnTo>
                    <a:lnTo>
                      <a:pt x="67" y="90"/>
                    </a:lnTo>
                    <a:lnTo>
                      <a:pt x="57" y="92"/>
                    </a:lnTo>
                    <a:lnTo>
                      <a:pt x="30" y="82"/>
                    </a:lnTo>
                    <a:lnTo>
                      <a:pt x="20" y="84"/>
                    </a:lnTo>
                    <a:lnTo>
                      <a:pt x="10" y="82"/>
                    </a:lnTo>
                    <a:lnTo>
                      <a:pt x="6" y="90"/>
                    </a:lnTo>
                    <a:lnTo>
                      <a:pt x="0" y="72"/>
                    </a:lnTo>
                    <a:lnTo>
                      <a:pt x="12" y="63"/>
                    </a:lnTo>
                    <a:lnTo>
                      <a:pt x="4" y="41"/>
                    </a:lnTo>
                    <a:lnTo>
                      <a:pt x="10" y="44"/>
                    </a:lnTo>
                    <a:lnTo>
                      <a:pt x="12" y="39"/>
                    </a:lnTo>
                    <a:lnTo>
                      <a:pt x="14" y="30"/>
                    </a:lnTo>
                    <a:lnTo>
                      <a:pt x="18" y="26"/>
                    </a:lnTo>
                    <a:lnTo>
                      <a:pt x="20" y="17"/>
                    </a:lnTo>
                    <a:lnTo>
                      <a:pt x="29" y="8"/>
                    </a:lnTo>
                    <a:lnTo>
                      <a:pt x="34" y="0"/>
                    </a:lnTo>
                    <a:lnTo>
                      <a:pt x="43" y="0"/>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90" name="Freeform 237"/>
              <p:cNvSpPr>
                <a:spLocks/>
              </p:cNvSpPr>
              <p:nvPr/>
            </p:nvSpPr>
            <p:spPr bwMode="auto">
              <a:xfrm>
                <a:off x="4866984" y="2937580"/>
                <a:ext cx="444736" cy="258132"/>
              </a:xfrm>
              <a:custGeom>
                <a:avLst/>
                <a:gdLst/>
                <a:ahLst/>
                <a:cxnLst>
                  <a:cxn ang="0">
                    <a:pos x="146" y="5"/>
                  </a:cxn>
                  <a:cxn ang="0">
                    <a:pos x="161" y="0"/>
                  </a:cxn>
                  <a:cxn ang="0">
                    <a:pos x="179" y="9"/>
                  </a:cxn>
                  <a:cxn ang="0">
                    <a:pos x="185" y="22"/>
                  </a:cxn>
                  <a:cxn ang="0">
                    <a:pos x="206" y="35"/>
                  </a:cxn>
                  <a:cxn ang="0">
                    <a:pos x="233" y="52"/>
                  </a:cxn>
                  <a:cxn ang="0">
                    <a:pos x="251" y="52"/>
                  </a:cxn>
                  <a:cxn ang="0">
                    <a:pos x="278" y="60"/>
                  </a:cxn>
                  <a:cxn ang="0">
                    <a:pos x="272" y="88"/>
                  </a:cxn>
                  <a:cxn ang="0">
                    <a:pos x="247" y="113"/>
                  </a:cxn>
                  <a:cxn ang="0">
                    <a:pos x="211" y="133"/>
                  </a:cxn>
                  <a:cxn ang="0">
                    <a:pos x="212" y="144"/>
                  </a:cxn>
                  <a:cxn ang="0">
                    <a:pos x="194" y="163"/>
                  </a:cxn>
                  <a:cxn ang="0">
                    <a:pos x="189" y="130"/>
                  </a:cxn>
                  <a:cxn ang="0">
                    <a:pos x="160" y="127"/>
                  </a:cxn>
                  <a:cxn ang="0">
                    <a:pos x="158" y="117"/>
                  </a:cxn>
                  <a:cxn ang="0">
                    <a:pos x="122" y="145"/>
                  </a:cxn>
                  <a:cxn ang="0">
                    <a:pos x="109" y="129"/>
                  </a:cxn>
                  <a:cxn ang="0">
                    <a:pos x="119" y="118"/>
                  </a:cxn>
                  <a:cxn ang="0">
                    <a:pos x="126" y="110"/>
                  </a:cxn>
                  <a:cxn ang="0">
                    <a:pos x="113" y="92"/>
                  </a:cxn>
                  <a:cxn ang="0">
                    <a:pos x="87" y="83"/>
                  </a:cxn>
                  <a:cxn ang="0">
                    <a:pos x="44" y="88"/>
                  </a:cxn>
                  <a:cxn ang="0">
                    <a:pos x="10" y="91"/>
                  </a:cxn>
                  <a:cxn ang="0">
                    <a:pos x="6" y="67"/>
                  </a:cxn>
                  <a:cxn ang="0">
                    <a:pos x="30" y="36"/>
                  </a:cxn>
                  <a:cxn ang="0">
                    <a:pos x="25" y="13"/>
                  </a:cxn>
                  <a:cxn ang="0">
                    <a:pos x="39" y="12"/>
                  </a:cxn>
                  <a:cxn ang="0">
                    <a:pos x="63" y="14"/>
                  </a:cxn>
                  <a:cxn ang="0">
                    <a:pos x="86" y="17"/>
                  </a:cxn>
                  <a:cxn ang="0">
                    <a:pos x="105" y="24"/>
                  </a:cxn>
                  <a:cxn ang="0">
                    <a:pos x="118" y="25"/>
                  </a:cxn>
                  <a:cxn ang="0">
                    <a:pos x="122" y="13"/>
                  </a:cxn>
                  <a:cxn ang="0">
                    <a:pos x="138" y="12"/>
                  </a:cxn>
                </a:cxnLst>
                <a:rect l="0" t="0" r="r" b="b"/>
                <a:pathLst>
                  <a:path w="288" h="164">
                    <a:moveTo>
                      <a:pt x="142" y="6"/>
                    </a:moveTo>
                    <a:lnTo>
                      <a:pt x="146" y="5"/>
                    </a:lnTo>
                    <a:lnTo>
                      <a:pt x="154" y="1"/>
                    </a:lnTo>
                    <a:lnTo>
                      <a:pt x="161" y="0"/>
                    </a:lnTo>
                    <a:lnTo>
                      <a:pt x="173" y="1"/>
                    </a:lnTo>
                    <a:lnTo>
                      <a:pt x="179" y="9"/>
                    </a:lnTo>
                    <a:lnTo>
                      <a:pt x="181" y="20"/>
                    </a:lnTo>
                    <a:lnTo>
                      <a:pt x="185" y="22"/>
                    </a:lnTo>
                    <a:lnTo>
                      <a:pt x="192" y="21"/>
                    </a:lnTo>
                    <a:lnTo>
                      <a:pt x="206" y="35"/>
                    </a:lnTo>
                    <a:lnTo>
                      <a:pt x="214" y="45"/>
                    </a:lnTo>
                    <a:lnTo>
                      <a:pt x="233" y="52"/>
                    </a:lnTo>
                    <a:lnTo>
                      <a:pt x="245" y="55"/>
                    </a:lnTo>
                    <a:lnTo>
                      <a:pt x="251" y="52"/>
                    </a:lnTo>
                    <a:lnTo>
                      <a:pt x="264" y="57"/>
                    </a:lnTo>
                    <a:lnTo>
                      <a:pt x="278" y="60"/>
                    </a:lnTo>
                    <a:lnTo>
                      <a:pt x="287" y="84"/>
                    </a:lnTo>
                    <a:lnTo>
                      <a:pt x="272" y="88"/>
                    </a:lnTo>
                    <a:lnTo>
                      <a:pt x="269" y="101"/>
                    </a:lnTo>
                    <a:lnTo>
                      <a:pt x="247" y="113"/>
                    </a:lnTo>
                    <a:lnTo>
                      <a:pt x="214" y="122"/>
                    </a:lnTo>
                    <a:lnTo>
                      <a:pt x="211" y="133"/>
                    </a:lnTo>
                    <a:lnTo>
                      <a:pt x="196" y="129"/>
                    </a:lnTo>
                    <a:lnTo>
                      <a:pt x="212" y="144"/>
                    </a:lnTo>
                    <a:lnTo>
                      <a:pt x="231" y="146"/>
                    </a:lnTo>
                    <a:lnTo>
                      <a:pt x="194" y="163"/>
                    </a:lnTo>
                    <a:lnTo>
                      <a:pt x="172" y="145"/>
                    </a:lnTo>
                    <a:lnTo>
                      <a:pt x="189" y="130"/>
                    </a:lnTo>
                    <a:lnTo>
                      <a:pt x="172" y="127"/>
                    </a:lnTo>
                    <a:lnTo>
                      <a:pt x="160" y="127"/>
                    </a:lnTo>
                    <a:lnTo>
                      <a:pt x="163" y="115"/>
                    </a:lnTo>
                    <a:lnTo>
                      <a:pt x="158" y="117"/>
                    </a:lnTo>
                    <a:lnTo>
                      <a:pt x="132" y="123"/>
                    </a:lnTo>
                    <a:lnTo>
                      <a:pt x="122" y="145"/>
                    </a:lnTo>
                    <a:lnTo>
                      <a:pt x="105" y="144"/>
                    </a:lnTo>
                    <a:lnTo>
                      <a:pt x="109" y="129"/>
                    </a:lnTo>
                    <a:lnTo>
                      <a:pt x="110" y="122"/>
                    </a:lnTo>
                    <a:lnTo>
                      <a:pt x="119" y="118"/>
                    </a:lnTo>
                    <a:lnTo>
                      <a:pt x="125" y="114"/>
                    </a:lnTo>
                    <a:lnTo>
                      <a:pt x="126" y="110"/>
                    </a:lnTo>
                    <a:lnTo>
                      <a:pt x="119" y="107"/>
                    </a:lnTo>
                    <a:lnTo>
                      <a:pt x="113" y="92"/>
                    </a:lnTo>
                    <a:lnTo>
                      <a:pt x="101" y="83"/>
                    </a:lnTo>
                    <a:lnTo>
                      <a:pt x="87" y="83"/>
                    </a:lnTo>
                    <a:lnTo>
                      <a:pt x="70" y="87"/>
                    </a:lnTo>
                    <a:lnTo>
                      <a:pt x="44" y="88"/>
                    </a:lnTo>
                    <a:lnTo>
                      <a:pt x="30" y="91"/>
                    </a:lnTo>
                    <a:lnTo>
                      <a:pt x="10" y="91"/>
                    </a:lnTo>
                    <a:lnTo>
                      <a:pt x="0" y="82"/>
                    </a:lnTo>
                    <a:lnTo>
                      <a:pt x="6" y="67"/>
                    </a:lnTo>
                    <a:lnTo>
                      <a:pt x="18" y="52"/>
                    </a:lnTo>
                    <a:lnTo>
                      <a:pt x="30" y="36"/>
                    </a:lnTo>
                    <a:lnTo>
                      <a:pt x="25" y="17"/>
                    </a:lnTo>
                    <a:lnTo>
                      <a:pt x="25" y="13"/>
                    </a:lnTo>
                    <a:lnTo>
                      <a:pt x="29" y="9"/>
                    </a:lnTo>
                    <a:lnTo>
                      <a:pt x="39" y="12"/>
                    </a:lnTo>
                    <a:lnTo>
                      <a:pt x="49" y="9"/>
                    </a:lnTo>
                    <a:lnTo>
                      <a:pt x="63" y="14"/>
                    </a:lnTo>
                    <a:lnTo>
                      <a:pt x="76" y="20"/>
                    </a:lnTo>
                    <a:lnTo>
                      <a:pt x="86" y="17"/>
                    </a:lnTo>
                    <a:lnTo>
                      <a:pt x="95" y="21"/>
                    </a:lnTo>
                    <a:lnTo>
                      <a:pt x="105" y="24"/>
                    </a:lnTo>
                    <a:lnTo>
                      <a:pt x="111" y="28"/>
                    </a:lnTo>
                    <a:lnTo>
                      <a:pt x="118" y="25"/>
                    </a:lnTo>
                    <a:lnTo>
                      <a:pt x="118" y="17"/>
                    </a:lnTo>
                    <a:lnTo>
                      <a:pt x="122" y="13"/>
                    </a:lnTo>
                    <a:lnTo>
                      <a:pt x="134" y="13"/>
                    </a:lnTo>
                    <a:lnTo>
                      <a:pt x="138" y="12"/>
                    </a:lnTo>
                    <a:lnTo>
                      <a:pt x="142" y="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91" name="Freeform 238"/>
              <p:cNvSpPr>
                <a:spLocks/>
              </p:cNvSpPr>
              <p:nvPr/>
            </p:nvSpPr>
            <p:spPr bwMode="auto">
              <a:xfrm>
                <a:off x="4980568" y="3067468"/>
                <a:ext cx="86387" cy="95361"/>
              </a:xfrm>
              <a:custGeom>
                <a:avLst/>
                <a:gdLst/>
                <a:ahLst/>
                <a:cxnLst>
                  <a:cxn ang="0">
                    <a:pos x="12" y="16"/>
                  </a:cxn>
                  <a:cxn ang="0">
                    <a:pos x="18" y="24"/>
                  </a:cxn>
                  <a:cxn ang="0">
                    <a:pos x="22" y="31"/>
                  </a:cxn>
                  <a:cxn ang="0">
                    <a:pos x="25" y="60"/>
                  </a:cxn>
                  <a:cxn ang="0">
                    <a:pos x="31" y="60"/>
                  </a:cxn>
                  <a:cxn ang="0">
                    <a:pos x="35" y="46"/>
                  </a:cxn>
                  <a:cxn ang="0">
                    <a:pos x="36" y="38"/>
                  </a:cxn>
                  <a:cxn ang="0">
                    <a:pos x="49" y="34"/>
                  </a:cxn>
                  <a:cxn ang="0">
                    <a:pos x="54" y="27"/>
                  </a:cxn>
                  <a:cxn ang="0">
                    <a:pos x="47" y="25"/>
                  </a:cxn>
                  <a:cxn ang="0">
                    <a:pos x="39" y="9"/>
                  </a:cxn>
                  <a:cxn ang="0">
                    <a:pos x="28" y="0"/>
                  </a:cxn>
                  <a:cxn ang="0">
                    <a:pos x="13" y="0"/>
                  </a:cxn>
                  <a:cxn ang="0">
                    <a:pos x="0" y="1"/>
                  </a:cxn>
                  <a:cxn ang="0">
                    <a:pos x="12" y="16"/>
                  </a:cxn>
                </a:cxnLst>
                <a:rect l="0" t="0" r="r" b="b"/>
                <a:pathLst>
                  <a:path w="55" h="61">
                    <a:moveTo>
                      <a:pt x="12" y="16"/>
                    </a:moveTo>
                    <a:lnTo>
                      <a:pt x="18" y="24"/>
                    </a:lnTo>
                    <a:lnTo>
                      <a:pt x="22" y="31"/>
                    </a:lnTo>
                    <a:lnTo>
                      <a:pt x="25" y="60"/>
                    </a:lnTo>
                    <a:lnTo>
                      <a:pt x="31" y="60"/>
                    </a:lnTo>
                    <a:lnTo>
                      <a:pt x="35" y="46"/>
                    </a:lnTo>
                    <a:lnTo>
                      <a:pt x="36" y="38"/>
                    </a:lnTo>
                    <a:lnTo>
                      <a:pt x="49" y="34"/>
                    </a:lnTo>
                    <a:lnTo>
                      <a:pt x="54" y="27"/>
                    </a:lnTo>
                    <a:lnTo>
                      <a:pt x="47" y="25"/>
                    </a:lnTo>
                    <a:lnTo>
                      <a:pt x="39" y="9"/>
                    </a:lnTo>
                    <a:lnTo>
                      <a:pt x="28" y="0"/>
                    </a:lnTo>
                    <a:lnTo>
                      <a:pt x="13" y="0"/>
                    </a:lnTo>
                    <a:lnTo>
                      <a:pt x="0" y="1"/>
                    </a:lnTo>
                    <a:lnTo>
                      <a:pt x="12" y="16"/>
                    </a:lnTo>
                  </a:path>
                </a:pathLst>
              </a:custGeom>
              <a:grpFill/>
              <a:ln w="9525" cap="flat" cmpd="sng">
                <a:solidFill>
                  <a:schemeClr val="accent6">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grpSp>
        <p:nvGrpSpPr>
          <p:cNvPr id="399" name="Group 611"/>
          <p:cNvGrpSpPr/>
          <p:nvPr/>
        </p:nvGrpSpPr>
        <p:grpSpPr>
          <a:xfrm>
            <a:off x="6828438" y="3782239"/>
            <a:ext cx="1383470" cy="911275"/>
            <a:chOff x="7162652" y="4465000"/>
            <a:chExt cx="1649361" cy="1215032"/>
          </a:xfrm>
          <a:solidFill>
            <a:schemeClr val="accent5">
              <a:lumMod val="20000"/>
              <a:lumOff val="80000"/>
            </a:schemeClr>
          </a:solidFill>
          <a:effectLst/>
        </p:grpSpPr>
        <p:sp>
          <p:nvSpPr>
            <p:cNvPr id="638" name="Freeform 9"/>
            <p:cNvSpPr>
              <a:spLocks/>
            </p:cNvSpPr>
            <p:nvPr/>
          </p:nvSpPr>
          <p:spPr bwMode="auto">
            <a:xfrm>
              <a:off x="7162652" y="4673808"/>
              <a:ext cx="1019052" cy="776042"/>
            </a:xfrm>
            <a:custGeom>
              <a:avLst/>
              <a:gdLst/>
              <a:ahLst/>
              <a:cxnLst>
                <a:cxn ang="0">
                  <a:pos x="10" y="262"/>
                </a:cxn>
                <a:cxn ang="0">
                  <a:pos x="17" y="256"/>
                </a:cxn>
                <a:cxn ang="0">
                  <a:pos x="12" y="184"/>
                </a:cxn>
                <a:cxn ang="0">
                  <a:pos x="57" y="163"/>
                </a:cxn>
                <a:cxn ang="0">
                  <a:pos x="149" y="121"/>
                </a:cxn>
                <a:cxn ang="0">
                  <a:pos x="157" y="93"/>
                </a:cxn>
                <a:cxn ang="0">
                  <a:pos x="168" y="90"/>
                </a:cxn>
                <a:cxn ang="0">
                  <a:pos x="184" y="79"/>
                </a:cxn>
                <a:cxn ang="0">
                  <a:pos x="234" y="56"/>
                </a:cxn>
                <a:cxn ang="0">
                  <a:pos x="250" y="67"/>
                </a:cxn>
                <a:cxn ang="0">
                  <a:pos x="262" y="59"/>
                </a:cxn>
                <a:cxn ang="0">
                  <a:pos x="316" y="22"/>
                </a:cxn>
                <a:cxn ang="0">
                  <a:pos x="381" y="26"/>
                </a:cxn>
                <a:cxn ang="0">
                  <a:pos x="439" y="115"/>
                </a:cxn>
                <a:cxn ang="0">
                  <a:pos x="466" y="22"/>
                </a:cxn>
                <a:cxn ang="0">
                  <a:pos x="498" y="57"/>
                </a:cxn>
                <a:cxn ang="0">
                  <a:pos x="542" y="137"/>
                </a:cxn>
                <a:cxn ang="0">
                  <a:pos x="595" y="196"/>
                </a:cxn>
                <a:cxn ang="0">
                  <a:pos x="614" y="214"/>
                </a:cxn>
                <a:cxn ang="0">
                  <a:pos x="658" y="295"/>
                </a:cxn>
                <a:cxn ang="0">
                  <a:pos x="621" y="388"/>
                </a:cxn>
                <a:cxn ang="0">
                  <a:pos x="563" y="469"/>
                </a:cxn>
                <a:cxn ang="0">
                  <a:pos x="542" y="492"/>
                </a:cxn>
                <a:cxn ang="0">
                  <a:pos x="493" y="485"/>
                </a:cxn>
                <a:cxn ang="0">
                  <a:pos x="438" y="459"/>
                </a:cxn>
                <a:cxn ang="0">
                  <a:pos x="407" y="425"/>
                </a:cxn>
                <a:cxn ang="0">
                  <a:pos x="400" y="417"/>
                </a:cxn>
                <a:cxn ang="0">
                  <a:pos x="401" y="370"/>
                </a:cxn>
                <a:cxn ang="0">
                  <a:pos x="358" y="405"/>
                </a:cxn>
                <a:cxn ang="0">
                  <a:pos x="296" y="350"/>
                </a:cxn>
                <a:cxn ang="0">
                  <a:pos x="172" y="392"/>
                </a:cxn>
                <a:cxn ang="0">
                  <a:pos x="78" y="416"/>
                </a:cxn>
                <a:cxn ang="0">
                  <a:pos x="41" y="353"/>
                </a:cxn>
              </a:cxnLst>
              <a:rect l="0" t="0" r="r" b="b"/>
              <a:pathLst>
                <a:path w="659" h="493">
                  <a:moveTo>
                    <a:pt x="0" y="258"/>
                  </a:moveTo>
                  <a:lnTo>
                    <a:pt x="10" y="262"/>
                  </a:lnTo>
                  <a:lnTo>
                    <a:pt x="4" y="248"/>
                  </a:lnTo>
                  <a:lnTo>
                    <a:pt x="17" y="256"/>
                  </a:lnTo>
                  <a:lnTo>
                    <a:pt x="4" y="229"/>
                  </a:lnTo>
                  <a:lnTo>
                    <a:pt x="12" y="184"/>
                  </a:lnTo>
                  <a:lnTo>
                    <a:pt x="16" y="196"/>
                  </a:lnTo>
                  <a:lnTo>
                    <a:pt x="57" y="163"/>
                  </a:lnTo>
                  <a:lnTo>
                    <a:pt x="125" y="146"/>
                  </a:lnTo>
                  <a:lnTo>
                    <a:pt x="149" y="121"/>
                  </a:lnTo>
                  <a:lnTo>
                    <a:pt x="148" y="105"/>
                  </a:lnTo>
                  <a:lnTo>
                    <a:pt x="157" y="93"/>
                  </a:lnTo>
                  <a:lnTo>
                    <a:pt x="168" y="111"/>
                  </a:lnTo>
                  <a:lnTo>
                    <a:pt x="168" y="90"/>
                  </a:lnTo>
                  <a:lnTo>
                    <a:pt x="183" y="95"/>
                  </a:lnTo>
                  <a:lnTo>
                    <a:pt x="184" y="79"/>
                  </a:lnTo>
                  <a:lnTo>
                    <a:pt x="208" y="55"/>
                  </a:lnTo>
                  <a:lnTo>
                    <a:pt x="234" y="56"/>
                  </a:lnTo>
                  <a:lnTo>
                    <a:pt x="240" y="80"/>
                  </a:lnTo>
                  <a:lnTo>
                    <a:pt x="250" y="67"/>
                  </a:lnTo>
                  <a:lnTo>
                    <a:pt x="269" y="75"/>
                  </a:lnTo>
                  <a:lnTo>
                    <a:pt x="262" y="59"/>
                  </a:lnTo>
                  <a:lnTo>
                    <a:pt x="277" y="33"/>
                  </a:lnTo>
                  <a:lnTo>
                    <a:pt x="316" y="22"/>
                  </a:lnTo>
                  <a:lnTo>
                    <a:pt x="307" y="6"/>
                  </a:lnTo>
                  <a:lnTo>
                    <a:pt x="381" y="26"/>
                  </a:lnTo>
                  <a:lnTo>
                    <a:pt x="365" y="71"/>
                  </a:lnTo>
                  <a:lnTo>
                    <a:pt x="439" y="115"/>
                  </a:lnTo>
                  <a:lnTo>
                    <a:pt x="458" y="98"/>
                  </a:lnTo>
                  <a:lnTo>
                    <a:pt x="466" y="22"/>
                  </a:lnTo>
                  <a:lnTo>
                    <a:pt x="484" y="0"/>
                  </a:lnTo>
                  <a:lnTo>
                    <a:pt x="498" y="57"/>
                  </a:lnTo>
                  <a:lnTo>
                    <a:pt x="524" y="71"/>
                  </a:lnTo>
                  <a:lnTo>
                    <a:pt x="542" y="137"/>
                  </a:lnTo>
                  <a:lnTo>
                    <a:pt x="582" y="159"/>
                  </a:lnTo>
                  <a:lnTo>
                    <a:pt x="595" y="196"/>
                  </a:lnTo>
                  <a:lnTo>
                    <a:pt x="612" y="194"/>
                  </a:lnTo>
                  <a:lnTo>
                    <a:pt x="614" y="214"/>
                  </a:lnTo>
                  <a:lnTo>
                    <a:pt x="647" y="242"/>
                  </a:lnTo>
                  <a:lnTo>
                    <a:pt x="658" y="295"/>
                  </a:lnTo>
                  <a:lnTo>
                    <a:pt x="651" y="345"/>
                  </a:lnTo>
                  <a:lnTo>
                    <a:pt x="621" y="388"/>
                  </a:lnTo>
                  <a:lnTo>
                    <a:pt x="601" y="462"/>
                  </a:lnTo>
                  <a:lnTo>
                    <a:pt x="563" y="469"/>
                  </a:lnTo>
                  <a:lnTo>
                    <a:pt x="540" y="482"/>
                  </a:lnTo>
                  <a:lnTo>
                    <a:pt x="542" y="492"/>
                  </a:lnTo>
                  <a:lnTo>
                    <a:pt x="519" y="466"/>
                  </a:lnTo>
                  <a:lnTo>
                    <a:pt x="493" y="485"/>
                  </a:lnTo>
                  <a:lnTo>
                    <a:pt x="462" y="477"/>
                  </a:lnTo>
                  <a:lnTo>
                    <a:pt x="438" y="459"/>
                  </a:lnTo>
                  <a:lnTo>
                    <a:pt x="426" y="421"/>
                  </a:lnTo>
                  <a:lnTo>
                    <a:pt x="407" y="425"/>
                  </a:lnTo>
                  <a:lnTo>
                    <a:pt x="407" y="401"/>
                  </a:lnTo>
                  <a:lnTo>
                    <a:pt x="400" y="417"/>
                  </a:lnTo>
                  <a:lnTo>
                    <a:pt x="386" y="417"/>
                  </a:lnTo>
                  <a:lnTo>
                    <a:pt x="401" y="370"/>
                  </a:lnTo>
                  <a:lnTo>
                    <a:pt x="372" y="415"/>
                  </a:lnTo>
                  <a:lnTo>
                    <a:pt x="358" y="405"/>
                  </a:lnTo>
                  <a:lnTo>
                    <a:pt x="345" y="370"/>
                  </a:lnTo>
                  <a:lnTo>
                    <a:pt x="296" y="350"/>
                  </a:lnTo>
                  <a:lnTo>
                    <a:pt x="208" y="366"/>
                  </a:lnTo>
                  <a:lnTo>
                    <a:pt x="172" y="392"/>
                  </a:lnTo>
                  <a:lnTo>
                    <a:pt x="111" y="393"/>
                  </a:lnTo>
                  <a:lnTo>
                    <a:pt x="78" y="416"/>
                  </a:lnTo>
                  <a:lnTo>
                    <a:pt x="32" y="400"/>
                  </a:lnTo>
                  <a:lnTo>
                    <a:pt x="41" y="353"/>
                  </a:lnTo>
                  <a:lnTo>
                    <a:pt x="0" y="258"/>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9" name="Freeform 10"/>
            <p:cNvSpPr>
              <a:spLocks/>
            </p:cNvSpPr>
            <p:nvPr/>
          </p:nvSpPr>
          <p:spPr bwMode="auto">
            <a:xfrm>
              <a:off x="7962536" y="5492598"/>
              <a:ext cx="87987" cy="88784"/>
            </a:xfrm>
            <a:custGeom>
              <a:avLst/>
              <a:gdLst/>
              <a:ahLst/>
              <a:cxnLst>
                <a:cxn ang="0">
                  <a:pos x="0" y="9"/>
                </a:cxn>
                <a:cxn ang="0">
                  <a:pos x="0" y="0"/>
                </a:cxn>
                <a:cxn ang="0">
                  <a:pos x="29" y="8"/>
                </a:cxn>
                <a:cxn ang="0">
                  <a:pos x="50" y="1"/>
                </a:cxn>
                <a:cxn ang="0">
                  <a:pos x="56" y="15"/>
                </a:cxn>
                <a:cxn ang="0">
                  <a:pos x="56" y="31"/>
                </a:cxn>
                <a:cxn ang="0">
                  <a:pos x="34" y="56"/>
                </a:cxn>
                <a:cxn ang="0">
                  <a:pos x="20" y="54"/>
                </a:cxn>
                <a:cxn ang="0">
                  <a:pos x="0" y="9"/>
                </a:cxn>
              </a:cxnLst>
              <a:rect l="0" t="0" r="r" b="b"/>
              <a:pathLst>
                <a:path w="57" h="57">
                  <a:moveTo>
                    <a:pt x="0" y="9"/>
                  </a:moveTo>
                  <a:lnTo>
                    <a:pt x="0" y="0"/>
                  </a:lnTo>
                  <a:lnTo>
                    <a:pt x="29" y="8"/>
                  </a:lnTo>
                  <a:lnTo>
                    <a:pt x="50" y="1"/>
                  </a:lnTo>
                  <a:lnTo>
                    <a:pt x="56" y="15"/>
                  </a:lnTo>
                  <a:lnTo>
                    <a:pt x="56" y="31"/>
                  </a:lnTo>
                  <a:lnTo>
                    <a:pt x="34" y="56"/>
                  </a:lnTo>
                  <a:lnTo>
                    <a:pt x="20" y="54"/>
                  </a:lnTo>
                  <a:lnTo>
                    <a:pt x="0" y="9"/>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0" name="Freeform 111"/>
            <p:cNvSpPr>
              <a:spLocks/>
            </p:cNvSpPr>
            <p:nvPr/>
          </p:nvSpPr>
          <p:spPr bwMode="auto">
            <a:xfrm>
              <a:off x="8511257" y="5492598"/>
              <a:ext cx="195172" cy="187434"/>
            </a:xfrm>
            <a:custGeom>
              <a:avLst/>
              <a:gdLst/>
              <a:ahLst/>
              <a:cxnLst>
                <a:cxn ang="0">
                  <a:pos x="0" y="103"/>
                </a:cxn>
                <a:cxn ang="0">
                  <a:pos x="25" y="67"/>
                </a:cxn>
                <a:cxn ang="0">
                  <a:pos x="71" y="40"/>
                </a:cxn>
                <a:cxn ang="0">
                  <a:pos x="94" y="0"/>
                </a:cxn>
                <a:cxn ang="0">
                  <a:pos x="107" y="12"/>
                </a:cxn>
                <a:cxn ang="0">
                  <a:pos x="123" y="6"/>
                </a:cxn>
                <a:cxn ang="0">
                  <a:pos x="125" y="20"/>
                </a:cxn>
                <a:cxn ang="0">
                  <a:pos x="100" y="48"/>
                </a:cxn>
                <a:cxn ang="0">
                  <a:pos x="106" y="62"/>
                </a:cxn>
                <a:cxn ang="0">
                  <a:pos x="79" y="66"/>
                </a:cxn>
                <a:cxn ang="0">
                  <a:pos x="67" y="105"/>
                </a:cxn>
                <a:cxn ang="0">
                  <a:pos x="38" y="118"/>
                </a:cxn>
                <a:cxn ang="0">
                  <a:pos x="0" y="103"/>
                </a:cxn>
              </a:cxnLst>
              <a:rect l="0" t="0" r="r" b="b"/>
              <a:pathLst>
                <a:path w="126" h="119">
                  <a:moveTo>
                    <a:pt x="0" y="103"/>
                  </a:moveTo>
                  <a:lnTo>
                    <a:pt x="25" y="67"/>
                  </a:lnTo>
                  <a:lnTo>
                    <a:pt x="71" y="40"/>
                  </a:lnTo>
                  <a:lnTo>
                    <a:pt x="94" y="0"/>
                  </a:lnTo>
                  <a:lnTo>
                    <a:pt x="107" y="12"/>
                  </a:lnTo>
                  <a:lnTo>
                    <a:pt x="123" y="6"/>
                  </a:lnTo>
                  <a:lnTo>
                    <a:pt x="125" y="20"/>
                  </a:lnTo>
                  <a:lnTo>
                    <a:pt x="100" y="48"/>
                  </a:lnTo>
                  <a:lnTo>
                    <a:pt x="106" y="62"/>
                  </a:lnTo>
                  <a:lnTo>
                    <a:pt x="79" y="66"/>
                  </a:lnTo>
                  <a:lnTo>
                    <a:pt x="67" y="105"/>
                  </a:lnTo>
                  <a:lnTo>
                    <a:pt x="38" y="118"/>
                  </a:lnTo>
                  <a:lnTo>
                    <a:pt x="0" y="103"/>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1" name="Freeform 112"/>
            <p:cNvSpPr>
              <a:spLocks/>
            </p:cNvSpPr>
            <p:nvPr/>
          </p:nvSpPr>
          <p:spPr bwMode="auto">
            <a:xfrm>
              <a:off x="8663235" y="5310096"/>
              <a:ext cx="148778" cy="207164"/>
            </a:xfrm>
            <a:custGeom>
              <a:avLst/>
              <a:gdLst/>
              <a:ahLst/>
              <a:cxnLst>
                <a:cxn ang="0">
                  <a:pos x="0" y="0"/>
                </a:cxn>
                <a:cxn ang="0">
                  <a:pos x="27" y="14"/>
                </a:cxn>
                <a:cxn ang="0">
                  <a:pos x="33" y="44"/>
                </a:cxn>
                <a:cxn ang="0">
                  <a:pos x="44" y="52"/>
                </a:cxn>
                <a:cxn ang="0">
                  <a:pos x="51" y="40"/>
                </a:cxn>
                <a:cxn ang="0">
                  <a:pos x="57" y="59"/>
                </a:cxn>
                <a:cxn ang="0">
                  <a:pos x="95" y="59"/>
                </a:cxn>
                <a:cxn ang="0">
                  <a:pos x="86" y="87"/>
                </a:cxn>
                <a:cxn ang="0">
                  <a:pos x="67" y="91"/>
                </a:cxn>
                <a:cxn ang="0">
                  <a:pos x="51" y="129"/>
                </a:cxn>
                <a:cxn ang="0">
                  <a:pos x="33" y="131"/>
                </a:cxn>
                <a:cxn ang="0">
                  <a:pos x="42" y="117"/>
                </a:cxn>
                <a:cxn ang="0">
                  <a:pos x="19" y="90"/>
                </a:cxn>
                <a:cxn ang="0">
                  <a:pos x="38" y="66"/>
                </a:cxn>
                <a:cxn ang="0">
                  <a:pos x="33" y="47"/>
                </a:cxn>
                <a:cxn ang="0">
                  <a:pos x="0" y="0"/>
                </a:cxn>
              </a:cxnLst>
              <a:rect l="0" t="0" r="r" b="b"/>
              <a:pathLst>
                <a:path w="96" h="132">
                  <a:moveTo>
                    <a:pt x="0" y="0"/>
                  </a:moveTo>
                  <a:lnTo>
                    <a:pt x="27" y="14"/>
                  </a:lnTo>
                  <a:lnTo>
                    <a:pt x="33" y="44"/>
                  </a:lnTo>
                  <a:lnTo>
                    <a:pt x="44" y="52"/>
                  </a:lnTo>
                  <a:lnTo>
                    <a:pt x="51" y="40"/>
                  </a:lnTo>
                  <a:lnTo>
                    <a:pt x="57" y="59"/>
                  </a:lnTo>
                  <a:lnTo>
                    <a:pt x="95" y="59"/>
                  </a:lnTo>
                  <a:lnTo>
                    <a:pt x="86" y="87"/>
                  </a:lnTo>
                  <a:lnTo>
                    <a:pt x="67" y="91"/>
                  </a:lnTo>
                  <a:lnTo>
                    <a:pt x="51" y="129"/>
                  </a:lnTo>
                  <a:lnTo>
                    <a:pt x="33" y="131"/>
                  </a:lnTo>
                  <a:lnTo>
                    <a:pt x="42" y="117"/>
                  </a:lnTo>
                  <a:lnTo>
                    <a:pt x="19" y="90"/>
                  </a:lnTo>
                  <a:lnTo>
                    <a:pt x="38" y="66"/>
                  </a:lnTo>
                  <a:lnTo>
                    <a:pt x="33" y="47"/>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2" name="Freeform 117"/>
            <p:cNvSpPr>
              <a:spLocks/>
            </p:cNvSpPr>
            <p:nvPr/>
          </p:nvSpPr>
          <p:spPr bwMode="auto">
            <a:xfrm>
              <a:off x="7869750" y="4465000"/>
              <a:ext cx="251164" cy="200587"/>
            </a:xfrm>
            <a:custGeom>
              <a:avLst/>
              <a:gdLst/>
              <a:ahLst/>
              <a:cxnLst>
                <a:cxn ang="0">
                  <a:pos x="0" y="0"/>
                </a:cxn>
                <a:cxn ang="0">
                  <a:pos x="2" y="105"/>
                </a:cxn>
                <a:cxn ang="0">
                  <a:pos x="28" y="109"/>
                </a:cxn>
                <a:cxn ang="0">
                  <a:pos x="55" y="79"/>
                </a:cxn>
                <a:cxn ang="0">
                  <a:pos x="83" y="93"/>
                </a:cxn>
                <a:cxn ang="0">
                  <a:pos x="110" y="121"/>
                </a:cxn>
                <a:cxn ang="0">
                  <a:pos x="162" y="127"/>
                </a:cxn>
                <a:cxn ang="0">
                  <a:pos x="103" y="79"/>
                </a:cxn>
                <a:cxn ang="0">
                  <a:pos x="108" y="56"/>
                </a:cxn>
                <a:cxn ang="0">
                  <a:pos x="79" y="48"/>
                </a:cxn>
                <a:cxn ang="0">
                  <a:pos x="54" y="20"/>
                </a:cxn>
                <a:cxn ang="0">
                  <a:pos x="0" y="0"/>
                </a:cxn>
              </a:cxnLst>
              <a:rect l="0" t="0" r="r" b="b"/>
              <a:pathLst>
                <a:path w="163" h="128">
                  <a:moveTo>
                    <a:pt x="0" y="0"/>
                  </a:moveTo>
                  <a:lnTo>
                    <a:pt x="2" y="105"/>
                  </a:lnTo>
                  <a:lnTo>
                    <a:pt x="28" y="109"/>
                  </a:lnTo>
                  <a:lnTo>
                    <a:pt x="55" y="79"/>
                  </a:lnTo>
                  <a:lnTo>
                    <a:pt x="83" y="93"/>
                  </a:lnTo>
                  <a:lnTo>
                    <a:pt x="110" y="121"/>
                  </a:lnTo>
                  <a:lnTo>
                    <a:pt x="162" y="127"/>
                  </a:lnTo>
                  <a:lnTo>
                    <a:pt x="103" y="79"/>
                  </a:lnTo>
                  <a:lnTo>
                    <a:pt x="108" y="56"/>
                  </a:lnTo>
                  <a:lnTo>
                    <a:pt x="79" y="48"/>
                  </a:lnTo>
                  <a:lnTo>
                    <a:pt x="54" y="20"/>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3" name="Freeform 118"/>
            <p:cNvSpPr>
              <a:spLocks/>
            </p:cNvSpPr>
            <p:nvPr/>
          </p:nvSpPr>
          <p:spPr bwMode="auto">
            <a:xfrm>
              <a:off x="8053723" y="4507748"/>
              <a:ext cx="103985" cy="54257"/>
            </a:xfrm>
            <a:custGeom>
              <a:avLst/>
              <a:gdLst/>
              <a:ahLst/>
              <a:cxnLst>
                <a:cxn ang="0">
                  <a:pos x="0" y="21"/>
                </a:cxn>
                <a:cxn ang="0">
                  <a:pos x="39" y="34"/>
                </a:cxn>
                <a:cxn ang="0">
                  <a:pos x="66" y="10"/>
                </a:cxn>
                <a:cxn ang="0">
                  <a:pos x="55" y="0"/>
                </a:cxn>
                <a:cxn ang="0">
                  <a:pos x="47" y="13"/>
                </a:cxn>
                <a:cxn ang="0">
                  <a:pos x="0" y="21"/>
                </a:cxn>
              </a:cxnLst>
              <a:rect l="0" t="0" r="r" b="b"/>
              <a:pathLst>
                <a:path w="67" h="35">
                  <a:moveTo>
                    <a:pt x="0" y="21"/>
                  </a:moveTo>
                  <a:lnTo>
                    <a:pt x="39" y="34"/>
                  </a:lnTo>
                  <a:lnTo>
                    <a:pt x="66" y="10"/>
                  </a:lnTo>
                  <a:lnTo>
                    <a:pt x="55" y="0"/>
                  </a:lnTo>
                  <a:lnTo>
                    <a:pt x="47" y="13"/>
                  </a:lnTo>
                  <a:lnTo>
                    <a:pt x="0" y="21"/>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44" name="Freeform 119"/>
            <p:cNvSpPr>
              <a:spLocks/>
            </p:cNvSpPr>
            <p:nvPr/>
          </p:nvSpPr>
          <p:spPr bwMode="auto">
            <a:xfrm>
              <a:off x="8117714" y="4469933"/>
              <a:ext cx="54392" cy="50969"/>
            </a:xfrm>
            <a:custGeom>
              <a:avLst/>
              <a:gdLst/>
              <a:ahLst/>
              <a:cxnLst>
                <a:cxn ang="0">
                  <a:pos x="0" y="0"/>
                </a:cxn>
                <a:cxn ang="0">
                  <a:pos x="26" y="14"/>
                </a:cxn>
                <a:cxn ang="0">
                  <a:pos x="35" y="32"/>
                </a:cxn>
                <a:cxn ang="0">
                  <a:pos x="35" y="18"/>
                </a:cxn>
                <a:cxn ang="0">
                  <a:pos x="0" y="0"/>
                </a:cxn>
              </a:cxnLst>
              <a:rect l="0" t="0" r="r" b="b"/>
              <a:pathLst>
                <a:path w="36" h="33">
                  <a:moveTo>
                    <a:pt x="0" y="0"/>
                  </a:moveTo>
                  <a:lnTo>
                    <a:pt x="26" y="14"/>
                  </a:lnTo>
                  <a:lnTo>
                    <a:pt x="35" y="32"/>
                  </a:lnTo>
                  <a:lnTo>
                    <a:pt x="35" y="18"/>
                  </a:lnTo>
                  <a:lnTo>
                    <a:pt x="0" y="0"/>
                  </a:lnTo>
                </a:path>
              </a:pathLst>
            </a:custGeom>
            <a:grpFill/>
            <a:ln w="9525" cap="flat" cmpd="sng">
              <a:solidFill>
                <a:schemeClr val="accent5">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nvGrpSpPr>
          <p:cNvPr id="400" name="Group 619"/>
          <p:cNvGrpSpPr/>
          <p:nvPr/>
        </p:nvGrpSpPr>
        <p:grpSpPr>
          <a:xfrm>
            <a:off x="520823" y="1579879"/>
            <a:ext cx="3298307" cy="1996391"/>
            <a:chOff x="69279" y="1528538"/>
            <a:chExt cx="3932231" cy="2661889"/>
          </a:xfrm>
          <a:solidFill>
            <a:schemeClr val="accent3"/>
          </a:solidFill>
        </p:grpSpPr>
        <p:sp>
          <p:nvSpPr>
            <p:cNvPr id="595" name="Freeform 55"/>
            <p:cNvSpPr>
              <a:spLocks/>
            </p:cNvSpPr>
            <p:nvPr/>
          </p:nvSpPr>
          <p:spPr bwMode="auto">
            <a:xfrm>
              <a:off x="2147378" y="4121372"/>
              <a:ext cx="79988" cy="69055"/>
            </a:xfrm>
            <a:custGeom>
              <a:avLst/>
              <a:gdLst/>
              <a:ahLst/>
              <a:cxnLst>
                <a:cxn ang="0">
                  <a:pos x="0" y="0"/>
                </a:cxn>
                <a:cxn ang="0">
                  <a:pos x="1" y="16"/>
                </a:cxn>
                <a:cxn ang="0">
                  <a:pos x="12" y="13"/>
                </a:cxn>
                <a:cxn ang="0">
                  <a:pos x="44" y="43"/>
                </a:cxn>
                <a:cxn ang="0">
                  <a:pos x="51" y="21"/>
                </a:cxn>
                <a:cxn ang="0">
                  <a:pos x="33" y="1"/>
                </a:cxn>
                <a:cxn ang="0">
                  <a:pos x="0" y="0"/>
                </a:cxn>
              </a:cxnLst>
              <a:rect l="0" t="0" r="r" b="b"/>
              <a:pathLst>
                <a:path w="52" h="44">
                  <a:moveTo>
                    <a:pt x="0" y="0"/>
                  </a:moveTo>
                  <a:lnTo>
                    <a:pt x="1" y="16"/>
                  </a:lnTo>
                  <a:lnTo>
                    <a:pt x="12" y="13"/>
                  </a:lnTo>
                  <a:lnTo>
                    <a:pt x="44" y="43"/>
                  </a:lnTo>
                  <a:lnTo>
                    <a:pt x="51" y="21"/>
                  </a:lnTo>
                  <a:lnTo>
                    <a:pt x="33" y="1"/>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6" name="Freeform 63"/>
            <p:cNvSpPr>
              <a:spLocks/>
            </p:cNvSpPr>
            <p:nvPr/>
          </p:nvSpPr>
          <p:spPr bwMode="auto">
            <a:xfrm>
              <a:off x="2036994" y="4032587"/>
              <a:ext cx="60791" cy="36171"/>
            </a:xfrm>
            <a:custGeom>
              <a:avLst/>
              <a:gdLst/>
              <a:ahLst/>
              <a:cxnLst>
                <a:cxn ang="0">
                  <a:pos x="0" y="16"/>
                </a:cxn>
                <a:cxn ang="0">
                  <a:pos x="10" y="0"/>
                </a:cxn>
                <a:cxn ang="0">
                  <a:pos x="38" y="22"/>
                </a:cxn>
                <a:cxn ang="0">
                  <a:pos x="0" y="16"/>
                </a:cxn>
              </a:cxnLst>
              <a:rect l="0" t="0" r="r" b="b"/>
              <a:pathLst>
                <a:path w="39" h="23">
                  <a:moveTo>
                    <a:pt x="0" y="16"/>
                  </a:moveTo>
                  <a:lnTo>
                    <a:pt x="10" y="0"/>
                  </a:lnTo>
                  <a:lnTo>
                    <a:pt x="38" y="22"/>
                  </a:lnTo>
                  <a:lnTo>
                    <a:pt x="0" y="16"/>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7" name="Freeform 74"/>
            <p:cNvSpPr>
              <a:spLocks/>
            </p:cNvSpPr>
            <p:nvPr/>
          </p:nvSpPr>
          <p:spPr bwMode="auto">
            <a:xfrm>
              <a:off x="1981002" y="3940515"/>
              <a:ext cx="102385" cy="111803"/>
            </a:xfrm>
            <a:custGeom>
              <a:avLst/>
              <a:gdLst/>
              <a:ahLst/>
              <a:cxnLst>
                <a:cxn ang="0">
                  <a:pos x="0" y="56"/>
                </a:cxn>
                <a:cxn ang="0">
                  <a:pos x="13" y="30"/>
                </a:cxn>
                <a:cxn ang="0">
                  <a:pos x="29" y="30"/>
                </a:cxn>
                <a:cxn ang="0">
                  <a:pos x="12" y="9"/>
                </a:cxn>
                <a:cxn ang="0">
                  <a:pos x="50" y="0"/>
                </a:cxn>
                <a:cxn ang="0">
                  <a:pos x="55" y="33"/>
                </a:cxn>
                <a:cxn ang="0">
                  <a:pos x="65" y="36"/>
                </a:cxn>
                <a:cxn ang="0">
                  <a:pos x="47" y="57"/>
                </a:cxn>
                <a:cxn ang="0">
                  <a:pos x="36" y="70"/>
                </a:cxn>
                <a:cxn ang="0">
                  <a:pos x="0" y="56"/>
                </a:cxn>
              </a:cxnLst>
              <a:rect l="0" t="0" r="r" b="b"/>
              <a:pathLst>
                <a:path w="66" h="71">
                  <a:moveTo>
                    <a:pt x="0" y="56"/>
                  </a:moveTo>
                  <a:lnTo>
                    <a:pt x="13" y="30"/>
                  </a:lnTo>
                  <a:lnTo>
                    <a:pt x="29" y="30"/>
                  </a:lnTo>
                  <a:lnTo>
                    <a:pt x="12" y="9"/>
                  </a:lnTo>
                  <a:lnTo>
                    <a:pt x="50" y="0"/>
                  </a:lnTo>
                  <a:lnTo>
                    <a:pt x="55" y="33"/>
                  </a:lnTo>
                  <a:lnTo>
                    <a:pt x="65" y="36"/>
                  </a:lnTo>
                  <a:lnTo>
                    <a:pt x="47" y="57"/>
                  </a:lnTo>
                  <a:lnTo>
                    <a:pt x="36" y="70"/>
                  </a:lnTo>
                  <a:lnTo>
                    <a:pt x="0" y="56"/>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8" name="Freeform 77"/>
            <p:cNvSpPr>
              <a:spLocks/>
            </p:cNvSpPr>
            <p:nvPr/>
          </p:nvSpPr>
          <p:spPr bwMode="auto">
            <a:xfrm>
              <a:off x="2054592" y="3994772"/>
              <a:ext cx="153578" cy="77275"/>
            </a:xfrm>
            <a:custGeom>
              <a:avLst/>
              <a:gdLst/>
              <a:ahLst/>
              <a:cxnLst>
                <a:cxn ang="0">
                  <a:pos x="0" y="24"/>
                </a:cxn>
                <a:cxn ang="0">
                  <a:pos x="17" y="2"/>
                </a:cxn>
                <a:cxn ang="0">
                  <a:pos x="70" y="0"/>
                </a:cxn>
                <a:cxn ang="0">
                  <a:pos x="99" y="14"/>
                </a:cxn>
                <a:cxn ang="0">
                  <a:pos x="75" y="17"/>
                </a:cxn>
                <a:cxn ang="0">
                  <a:pos x="33" y="48"/>
                </a:cxn>
                <a:cxn ang="0">
                  <a:pos x="27" y="40"/>
                </a:cxn>
                <a:cxn ang="0">
                  <a:pos x="0" y="24"/>
                </a:cxn>
              </a:cxnLst>
              <a:rect l="0" t="0" r="r" b="b"/>
              <a:pathLst>
                <a:path w="100" h="49">
                  <a:moveTo>
                    <a:pt x="0" y="24"/>
                  </a:moveTo>
                  <a:lnTo>
                    <a:pt x="17" y="2"/>
                  </a:lnTo>
                  <a:lnTo>
                    <a:pt x="70" y="0"/>
                  </a:lnTo>
                  <a:lnTo>
                    <a:pt x="99" y="14"/>
                  </a:lnTo>
                  <a:lnTo>
                    <a:pt x="75" y="17"/>
                  </a:lnTo>
                  <a:lnTo>
                    <a:pt x="33" y="48"/>
                  </a:lnTo>
                  <a:lnTo>
                    <a:pt x="27" y="40"/>
                  </a:lnTo>
                  <a:lnTo>
                    <a:pt x="0" y="24"/>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9" name="Freeform 113"/>
            <p:cNvSpPr>
              <a:spLocks/>
            </p:cNvSpPr>
            <p:nvPr/>
          </p:nvSpPr>
          <p:spPr bwMode="auto">
            <a:xfrm>
              <a:off x="2107384" y="4017790"/>
              <a:ext cx="100785" cy="106870"/>
            </a:xfrm>
            <a:custGeom>
              <a:avLst/>
              <a:gdLst/>
              <a:ahLst/>
              <a:cxnLst>
                <a:cxn ang="0">
                  <a:pos x="0" y="33"/>
                </a:cxn>
                <a:cxn ang="0">
                  <a:pos x="25" y="65"/>
                </a:cxn>
                <a:cxn ang="0">
                  <a:pos x="59" y="67"/>
                </a:cxn>
                <a:cxn ang="0">
                  <a:pos x="65" y="0"/>
                </a:cxn>
                <a:cxn ang="0">
                  <a:pos x="41" y="2"/>
                </a:cxn>
                <a:cxn ang="0">
                  <a:pos x="0" y="33"/>
                </a:cxn>
              </a:cxnLst>
              <a:rect l="0" t="0" r="r" b="b"/>
              <a:pathLst>
                <a:path w="66" h="68">
                  <a:moveTo>
                    <a:pt x="0" y="33"/>
                  </a:moveTo>
                  <a:lnTo>
                    <a:pt x="25" y="65"/>
                  </a:lnTo>
                  <a:lnTo>
                    <a:pt x="59" y="67"/>
                  </a:lnTo>
                  <a:lnTo>
                    <a:pt x="65" y="0"/>
                  </a:lnTo>
                  <a:lnTo>
                    <a:pt x="41" y="2"/>
                  </a:lnTo>
                  <a:lnTo>
                    <a:pt x="0" y="33"/>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nvGrpSpPr>
            <p:cNvPr id="600" name="Group 287"/>
            <p:cNvGrpSpPr/>
            <p:nvPr/>
          </p:nvGrpSpPr>
          <p:grpSpPr>
            <a:xfrm>
              <a:off x="69279" y="1528538"/>
              <a:ext cx="3932231" cy="2504050"/>
              <a:chOff x="69279" y="1528538"/>
              <a:chExt cx="3932231" cy="2504050"/>
            </a:xfrm>
            <a:grpFill/>
          </p:grpSpPr>
          <p:sp>
            <p:nvSpPr>
              <p:cNvPr id="601" name="Freeform 3"/>
              <p:cNvSpPr>
                <a:spLocks/>
              </p:cNvSpPr>
              <p:nvPr/>
            </p:nvSpPr>
            <p:spPr bwMode="auto">
              <a:xfrm>
                <a:off x="2614510" y="3927361"/>
                <a:ext cx="38394" cy="34527"/>
              </a:xfrm>
              <a:custGeom>
                <a:avLst/>
                <a:gdLst/>
                <a:ahLst/>
                <a:cxnLst>
                  <a:cxn ang="0">
                    <a:pos x="0" y="0"/>
                  </a:cxn>
                  <a:cxn ang="0">
                    <a:pos x="1" y="21"/>
                  </a:cxn>
                  <a:cxn ang="0">
                    <a:pos x="24" y="14"/>
                  </a:cxn>
                  <a:cxn ang="0">
                    <a:pos x="0" y="0"/>
                  </a:cxn>
                </a:cxnLst>
                <a:rect l="0" t="0" r="r" b="b"/>
                <a:pathLst>
                  <a:path w="25" h="22">
                    <a:moveTo>
                      <a:pt x="0" y="0"/>
                    </a:moveTo>
                    <a:lnTo>
                      <a:pt x="1" y="21"/>
                    </a:lnTo>
                    <a:lnTo>
                      <a:pt x="24" y="14"/>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2" name="Freeform 17"/>
              <p:cNvSpPr>
                <a:spLocks/>
              </p:cNvSpPr>
              <p:nvPr/>
            </p:nvSpPr>
            <p:spPr bwMode="auto">
              <a:xfrm>
                <a:off x="2059391" y="3927361"/>
                <a:ext cx="33595" cy="69055"/>
              </a:xfrm>
              <a:custGeom>
                <a:avLst/>
                <a:gdLst/>
                <a:ahLst/>
                <a:cxnLst>
                  <a:cxn ang="0">
                    <a:pos x="0" y="9"/>
                  </a:cxn>
                  <a:cxn ang="0">
                    <a:pos x="8" y="43"/>
                  </a:cxn>
                  <a:cxn ang="0">
                    <a:pos x="21" y="0"/>
                  </a:cxn>
                  <a:cxn ang="0">
                    <a:pos x="0" y="9"/>
                  </a:cxn>
                </a:cxnLst>
                <a:rect l="0" t="0" r="r" b="b"/>
                <a:pathLst>
                  <a:path w="22" h="44">
                    <a:moveTo>
                      <a:pt x="0" y="9"/>
                    </a:moveTo>
                    <a:lnTo>
                      <a:pt x="8" y="43"/>
                    </a:lnTo>
                    <a:lnTo>
                      <a:pt x="21" y="0"/>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3" name="Freeform 22"/>
              <p:cNvSpPr>
                <a:spLocks/>
              </p:cNvSpPr>
              <p:nvPr/>
            </p:nvSpPr>
            <p:spPr bwMode="auto">
              <a:xfrm>
                <a:off x="750780" y="2156606"/>
                <a:ext cx="2158088" cy="1114738"/>
              </a:xfrm>
              <a:custGeom>
                <a:avLst/>
                <a:gdLst/>
                <a:ahLst/>
                <a:cxnLst>
                  <a:cxn ang="0">
                    <a:pos x="103" y="85"/>
                  </a:cxn>
                  <a:cxn ang="0">
                    <a:pos x="161" y="74"/>
                  </a:cxn>
                  <a:cxn ang="0">
                    <a:pos x="247" y="77"/>
                  </a:cxn>
                  <a:cxn ang="0">
                    <a:pos x="380" y="87"/>
                  </a:cxn>
                  <a:cxn ang="0">
                    <a:pos x="429" y="120"/>
                  </a:cxn>
                  <a:cxn ang="0">
                    <a:pos x="549" y="137"/>
                  </a:cxn>
                  <a:cxn ang="0">
                    <a:pos x="525" y="104"/>
                  </a:cxn>
                  <a:cxn ang="0">
                    <a:pos x="630" y="122"/>
                  </a:cxn>
                  <a:cxn ang="0">
                    <a:pos x="714" y="114"/>
                  </a:cxn>
                  <a:cxn ang="0">
                    <a:pos x="723" y="113"/>
                  </a:cxn>
                  <a:cxn ang="0">
                    <a:pos x="741" y="112"/>
                  </a:cxn>
                  <a:cxn ang="0">
                    <a:pos x="772" y="72"/>
                  </a:cxn>
                  <a:cxn ang="0">
                    <a:pos x="747" y="0"/>
                  </a:cxn>
                  <a:cxn ang="0">
                    <a:pos x="792" y="52"/>
                  </a:cxn>
                  <a:cxn ang="0">
                    <a:pos x="809" y="77"/>
                  </a:cxn>
                  <a:cxn ang="0">
                    <a:pos x="867" y="109"/>
                  </a:cxn>
                  <a:cxn ang="0">
                    <a:pos x="901" y="97"/>
                  </a:cxn>
                  <a:cxn ang="0">
                    <a:pos x="971" y="83"/>
                  </a:cxn>
                  <a:cxn ang="0">
                    <a:pos x="971" y="139"/>
                  </a:cxn>
                  <a:cxn ang="0">
                    <a:pos x="888" y="154"/>
                  </a:cxn>
                  <a:cxn ang="0">
                    <a:pos x="849" y="186"/>
                  </a:cxn>
                  <a:cxn ang="0">
                    <a:pos x="822" y="235"/>
                  </a:cxn>
                  <a:cxn ang="0">
                    <a:pos x="792" y="254"/>
                  </a:cxn>
                  <a:cxn ang="0">
                    <a:pos x="757" y="287"/>
                  </a:cxn>
                  <a:cxn ang="0">
                    <a:pos x="788" y="393"/>
                  </a:cxn>
                  <a:cxn ang="0">
                    <a:pos x="901" y="440"/>
                  </a:cxn>
                  <a:cxn ang="0">
                    <a:pos x="970" y="497"/>
                  </a:cxn>
                  <a:cxn ang="0">
                    <a:pos x="998" y="524"/>
                  </a:cxn>
                  <a:cxn ang="0">
                    <a:pos x="1056" y="408"/>
                  </a:cxn>
                  <a:cxn ang="0">
                    <a:pos x="1042" y="331"/>
                  </a:cxn>
                  <a:cxn ang="0">
                    <a:pos x="1036" y="283"/>
                  </a:cxn>
                  <a:cxn ang="0">
                    <a:pos x="1094" y="260"/>
                  </a:cxn>
                  <a:cxn ang="0">
                    <a:pos x="1167" y="318"/>
                  </a:cxn>
                  <a:cxn ang="0">
                    <a:pos x="1145" y="358"/>
                  </a:cxn>
                  <a:cxn ang="0">
                    <a:pos x="1191" y="354"/>
                  </a:cxn>
                  <a:cxn ang="0">
                    <a:pos x="1236" y="333"/>
                  </a:cxn>
                  <a:cxn ang="0">
                    <a:pos x="1251" y="347"/>
                  </a:cxn>
                  <a:cxn ang="0">
                    <a:pos x="1280" y="359"/>
                  </a:cxn>
                  <a:cxn ang="0">
                    <a:pos x="1283" y="382"/>
                  </a:cxn>
                  <a:cxn ang="0">
                    <a:pos x="1289" y="410"/>
                  </a:cxn>
                  <a:cxn ang="0">
                    <a:pos x="1364" y="447"/>
                  </a:cxn>
                  <a:cxn ang="0">
                    <a:pos x="1367" y="472"/>
                  </a:cxn>
                  <a:cxn ang="0">
                    <a:pos x="1393" y="498"/>
                  </a:cxn>
                  <a:cxn ang="0">
                    <a:pos x="1141" y="612"/>
                  </a:cxn>
                  <a:cxn ang="0">
                    <a:pos x="1216" y="586"/>
                  </a:cxn>
                  <a:cxn ang="0">
                    <a:pos x="1301" y="637"/>
                  </a:cxn>
                  <a:cxn ang="0">
                    <a:pos x="1303" y="643"/>
                  </a:cxn>
                  <a:cxn ang="0">
                    <a:pos x="1268" y="641"/>
                  </a:cxn>
                  <a:cxn ang="0">
                    <a:pos x="1194" y="635"/>
                  </a:cxn>
                  <a:cxn ang="0">
                    <a:pos x="1064" y="658"/>
                  </a:cxn>
                  <a:cxn ang="0">
                    <a:pos x="1015" y="690"/>
                  </a:cxn>
                  <a:cxn ang="0">
                    <a:pos x="955" y="686"/>
                  </a:cxn>
                  <a:cxn ang="0">
                    <a:pos x="1000" y="651"/>
                  </a:cxn>
                  <a:cxn ang="0">
                    <a:pos x="913" y="587"/>
                  </a:cxn>
                  <a:cxn ang="0">
                    <a:pos x="878" y="582"/>
                  </a:cxn>
                  <a:cxn ang="0">
                    <a:pos x="747" y="558"/>
                  </a:cxn>
                  <a:cxn ang="0">
                    <a:pos x="267" y="547"/>
                  </a:cxn>
                  <a:cxn ang="0">
                    <a:pos x="213" y="494"/>
                  </a:cxn>
                  <a:cxn ang="0">
                    <a:pos x="178" y="413"/>
                  </a:cxn>
                  <a:cxn ang="0">
                    <a:pos x="48" y="337"/>
                  </a:cxn>
                </a:cxnLst>
                <a:rect l="0" t="0" r="r" b="b"/>
                <a:pathLst>
                  <a:path w="1394" h="709">
                    <a:moveTo>
                      <a:pt x="0" y="314"/>
                    </a:moveTo>
                    <a:lnTo>
                      <a:pt x="0" y="66"/>
                    </a:lnTo>
                    <a:lnTo>
                      <a:pt x="110" y="98"/>
                    </a:lnTo>
                    <a:lnTo>
                      <a:pt x="103" y="85"/>
                    </a:lnTo>
                    <a:lnTo>
                      <a:pt x="116" y="77"/>
                    </a:lnTo>
                    <a:lnTo>
                      <a:pt x="183" y="49"/>
                    </a:lnTo>
                    <a:lnTo>
                      <a:pt x="130" y="83"/>
                    </a:lnTo>
                    <a:lnTo>
                      <a:pt x="161" y="74"/>
                    </a:lnTo>
                    <a:lnTo>
                      <a:pt x="161" y="81"/>
                    </a:lnTo>
                    <a:lnTo>
                      <a:pt x="218" y="51"/>
                    </a:lnTo>
                    <a:lnTo>
                      <a:pt x="210" y="41"/>
                    </a:lnTo>
                    <a:lnTo>
                      <a:pt x="247" y="77"/>
                    </a:lnTo>
                    <a:lnTo>
                      <a:pt x="271" y="55"/>
                    </a:lnTo>
                    <a:lnTo>
                      <a:pt x="268" y="77"/>
                    </a:lnTo>
                    <a:lnTo>
                      <a:pt x="298" y="62"/>
                    </a:lnTo>
                    <a:lnTo>
                      <a:pt x="380" y="87"/>
                    </a:lnTo>
                    <a:lnTo>
                      <a:pt x="418" y="86"/>
                    </a:lnTo>
                    <a:lnTo>
                      <a:pt x="440" y="101"/>
                    </a:lnTo>
                    <a:lnTo>
                      <a:pt x="414" y="114"/>
                    </a:lnTo>
                    <a:lnTo>
                      <a:pt x="429" y="120"/>
                    </a:lnTo>
                    <a:lnTo>
                      <a:pt x="503" y="113"/>
                    </a:lnTo>
                    <a:lnTo>
                      <a:pt x="537" y="133"/>
                    </a:lnTo>
                    <a:lnTo>
                      <a:pt x="541" y="147"/>
                    </a:lnTo>
                    <a:lnTo>
                      <a:pt x="549" y="137"/>
                    </a:lnTo>
                    <a:lnTo>
                      <a:pt x="537" y="120"/>
                    </a:lnTo>
                    <a:lnTo>
                      <a:pt x="572" y="95"/>
                    </a:lnTo>
                    <a:lnTo>
                      <a:pt x="537" y="110"/>
                    </a:lnTo>
                    <a:lnTo>
                      <a:pt x="525" y="104"/>
                    </a:lnTo>
                    <a:lnTo>
                      <a:pt x="568" y="86"/>
                    </a:lnTo>
                    <a:lnTo>
                      <a:pt x="591" y="112"/>
                    </a:lnTo>
                    <a:lnTo>
                      <a:pt x="615" y="110"/>
                    </a:lnTo>
                    <a:lnTo>
                      <a:pt x="630" y="122"/>
                    </a:lnTo>
                    <a:lnTo>
                      <a:pt x="695" y="120"/>
                    </a:lnTo>
                    <a:lnTo>
                      <a:pt x="693" y="112"/>
                    </a:lnTo>
                    <a:lnTo>
                      <a:pt x="711" y="125"/>
                    </a:lnTo>
                    <a:lnTo>
                      <a:pt x="714" y="114"/>
                    </a:lnTo>
                    <a:lnTo>
                      <a:pt x="700" y="118"/>
                    </a:lnTo>
                    <a:lnTo>
                      <a:pt x="689" y="104"/>
                    </a:lnTo>
                    <a:lnTo>
                      <a:pt x="714" y="101"/>
                    </a:lnTo>
                    <a:lnTo>
                      <a:pt x="723" y="113"/>
                    </a:lnTo>
                    <a:lnTo>
                      <a:pt x="732" y="109"/>
                    </a:lnTo>
                    <a:lnTo>
                      <a:pt x="728" y="127"/>
                    </a:lnTo>
                    <a:lnTo>
                      <a:pt x="746" y="136"/>
                    </a:lnTo>
                    <a:lnTo>
                      <a:pt x="741" y="112"/>
                    </a:lnTo>
                    <a:lnTo>
                      <a:pt x="773" y="97"/>
                    </a:lnTo>
                    <a:lnTo>
                      <a:pt x="765" y="85"/>
                    </a:lnTo>
                    <a:lnTo>
                      <a:pt x="755" y="94"/>
                    </a:lnTo>
                    <a:lnTo>
                      <a:pt x="772" y="72"/>
                    </a:lnTo>
                    <a:lnTo>
                      <a:pt x="724" y="56"/>
                    </a:lnTo>
                    <a:lnTo>
                      <a:pt x="730" y="21"/>
                    </a:lnTo>
                    <a:lnTo>
                      <a:pt x="741" y="21"/>
                    </a:lnTo>
                    <a:lnTo>
                      <a:pt x="747" y="0"/>
                    </a:lnTo>
                    <a:lnTo>
                      <a:pt x="782" y="21"/>
                    </a:lnTo>
                    <a:lnTo>
                      <a:pt x="782" y="35"/>
                    </a:lnTo>
                    <a:lnTo>
                      <a:pt x="807" y="52"/>
                    </a:lnTo>
                    <a:lnTo>
                      <a:pt x="792" y="52"/>
                    </a:lnTo>
                    <a:lnTo>
                      <a:pt x="799" y="59"/>
                    </a:lnTo>
                    <a:lnTo>
                      <a:pt x="789" y="67"/>
                    </a:lnTo>
                    <a:lnTo>
                      <a:pt x="817" y="72"/>
                    </a:lnTo>
                    <a:lnTo>
                      <a:pt x="809" y="77"/>
                    </a:lnTo>
                    <a:lnTo>
                      <a:pt x="826" y="108"/>
                    </a:lnTo>
                    <a:lnTo>
                      <a:pt x="840" y="79"/>
                    </a:lnTo>
                    <a:lnTo>
                      <a:pt x="862" y="90"/>
                    </a:lnTo>
                    <a:lnTo>
                      <a:pt x="867" y="109"/>
                    </a:lnTo>
                    <a:lnTo>
                      <a:pt x="857" y="114"/>
                    </a:lnTo>
                    <a:lnTo>
                      <a:pt x="876" y="136"/>
                    </a:lnTo>
                    <a:lnTo>
                      <a:pt x="888" y="131"/>
                    </a:lnTo>
                    <a:lnTo>
                      <a:pt x="901" y="97"/>
                    </a:lnTo>
                    <a:lnTo>
                      <a:pt x="919" y="93"/>
                    </a:lnTo>
                    <a:lnTo>
                      <a:pt x="905" y="63"/>
                    </a:lnTo>
                    <a:lnTo>
                      <a:pt x="952" y="66"/>
                    </a:lnTo>
                    <a:lnTo>
                      <a:pt x="971" y="83"/>
                    </a:lnTo>
                    <a:lnTo>
                      <a:pt x="965" y="91"/>
                    </a:lnTo>
                    <a:lnTo>
                      <a:pt x="973" y="97"/>
                    </a:lnTo>
                    <a:lnTo>
                      <a:pt x="952" y="102"/>
                    </a:lnTo>
                    <a:lnTo>
                      <a:pt x="971" y="139"/>
                    </a:lnTo>
                    <a:lnTo>
                      <a:pt x="940" y="159"/>
                    </a:lnTo>
                    <a:lnTo>
                      <a:pt x="930" y="149"/>
                    </a:lnTo>
                    <a:lnTo>
                      <a:pt x="935" y="163"/>
                    </a:lnTo>
                    <a:lnTo>
                      <a:pt x="888" y="154"/>
                    </a:lnTo>
                    <a:lnTo>
                      <a:pt x="897" y="167"/>
                    </a:lnTo>
                    <a:lnTo>
                      <a:pt x="878" y="186"/>
                    </a:lnTo>
                    <a:lnTo>
                      <a:pt x="831" y="171"/>
                    </a:lnTo>
                    <a:lnTo>
                      <a:pt x="849" y="186"/>
                    </a:lnTo>
                    <a:lnTo>
                      <a:pt x="882" y="190"/>
                    </a:lnTo>
                    <a:lnTo>
                      <a:pt x="859" y="220"/>
                    </a:lnTo>
                    <a:lnTo>
                      <a:pt x="834" y="218"/>
                    </a:lnTo>
                    <a:lnTo>
                      <a:pt x="822" y="235"/>
                    </a:lnTo>
                    <a:lnTo>
                      <a:pt x="776" y="221"/>
                    </a:lnTo>
                    <a:lnTo>
                      <a:pt x="817" y="235"/>
                    </a:lnTo>
                    <a:lnTo>
                      <a:pt x="823" y="248"/>
                    </a:lnTo>
                    <a:lnTo>
                      <a:pt x="792" y="254"/>
                    </a:lnTo>
                    <a:lnTo>
                      <a:pt x="799" y="256"/>
                    </a:lnTo>
                    <a:lnTo>
                      <a:pt x="789" y="258"/>
                    </a:lnTo>
                    <a:lnTo>
                      <a:pt x="789" y="270"/>
                    </a:lnTo>
                    <a:lnTo>
                      <a:pt x="757" y="287"/>
                    </a:lnTo>
                    <a:lnTo>
                      <a:pt x="750" y="344"/>
                    </a:lnTo>
                    <a:lnTo>
                      <a:pt x="762" y="356"/>
                    </a:lnTo>
                    <a:lnTo>
                      <a:pt x="780" y="349"/>
                    </a:lnTo>
                    <a:lnTo>
                      <a:pt x="788" y="393"/>
                    </a:lnTo>
                    <a:lnTo>
                      <a:pt x="813" y="385"/>
                    </a:lnTo>
                    <a:lnTo>
                      <a:pt x="844" y="397"/>
                    </a:lnTo>
                    <a:lnTo>
                      <a:pt x="907" y="428"/>
                    </a:lnTo>
                    <a:lnTo>
                      <a:pt x="901" y="440"/>
                    </a:lnTo>
                    <a:lnTo>
                      <a:pt x="908" y="431"/>
                    </a:lnTo>
                    <a:lnTo>
                      <a:pt x="955" y="433"/>
                    </a:lnTo>
                    <a:lnTo>
                      <a:pt x="955" y="482"/>
                    </a:lnTo>
                    <a:lnTo>
                      <a:pt x="970" y="497"/>
                    </a:lnTo>
                    <a:lnTo>
                      <a:pt x="959" y="501"/>
                    </a:lnTo>
                    <a:lnTo>
                      <a:pt x="984" y="509"/>
                    </a:lnTo>
                    <a:lnTo>
                      <a:pt x="977" y="524"/>
                    </a:lnTo>
                    <a:lnTo>
                      <a:pt x="998" y="524"/>
                    </a:lnTo>
                    <a:lnTo>
                      <a:pt x="1029" y="498"/>
                    </a:lnTo>
                    <a:lnTo>
                      <a:pt x="1016" y="493"/>
                    </a:lnTo>
                    <a:lnTo>
                      <a:pt x="998" y="447"/>
                    </a:lnTo>
                    <a:lnTo>
                      <a:pt x="1056" y="408"/>
                    </a:lnTo>
                    <a:lnTo>
                      <a:pt x="1048" y="408"/>
                    </a:lnTo>
                    <a:lnTo>
                      <a:pt x="1035" y="360"/>
                    </a:lnTo>
                    <a:lnTo>
                      <a:pt x="1015" y="349"/>
                    </a:lnTo>
                    <a:lnTo>
                      <a:pt x="1042" y="331"/>
                    </a:lnTo>
                    <a:lnTo>
                      <a:pt x="1032" y="320"/>
                    </a:lnTo>
                    <a:lnTo>
                      <a:pt x="1036" y="304"/>
                    </a:lnTo>
                    <a:lnTo>
                      <a:pt x="1025" y="301"/>
                    </a:lnTo>
                    <a:lnTo>
                      <a:pt x="1036" y="283"/>
                    </a:lnTo>
                    <a:lnTo>
                      <a:pt x="1024" y="272"/>
                    </a:lnTo>
                    <a:lnTo>
                      <a:pt x="1031" y="258"/>
                    </a:lnTo>
                    <a:lnTo>
                      <a:pt x="1075" y="268"/>
                    </a:lnTo>
                    <a:lnTo>
                      <a:pt x="1094" y="260"/>
                    </a:lnTo>
                    <a:lnTo>
                      <a:pt x="1132" y="283"/>
                    </a:lnTo>
                    <a:lnTo>
                      <a:pt x="1132" y="293"/>
                    </a:lnTo>
                    <a:lnTo>
                      <a:pt x="1164" y="295"/>
                    </a:lnTo>
                    <a:lnTo>
                      <a:pt x="1167" y="318"/>
                    </a:lnTo>
                    <a:lnTo>
                      <a:pt x="1139" y="320"/>
                    </a:lnTo>
                    <a:lnTo>
                      <a:pt x="1163" y="324"/>
                    </a:lnTo>
                    <a:lnTo>
                      <a:pt x="1171" y="337"/>
                    </a:lnTo>
                    <a:lnTo>
                      <a:pt x="1145" y="358"/>
                    </a:lnTo>
                    <a:lnTo>
                      <a:pt x="1183" y="347"/>
                    </a:lnTo>
                    <a:lnTo>
                      <a:pt x="1185" y="364"/>
                    </a:lnTo>
                    <a:lnTo>
                      <a:pt x="1168" y="372"/>
                    </a:lnTo>
                    <a:lnTo>
                      <a:pt x="1191" y="354"/>
                    </a:lnTo>
                    <a:lnTo>
                      <a:pt x="1194" y="366"/>
                    </a:lnTo>
                    <a:lnTo>
                      <a:pt x="1217" y="348"/>
                    </a:lnTo>
                    <a:lnTo>
                      <a:pt x="1221" y="358"/>
                    </a:lnTo>
                    <a:lnTo>
                      <a:pt x="1236" y="333"/>
                    </a:lnTo>
                    <a:lnTo>
                      <a:pt x="1231" y="328"/>
                    </a:lnTo>
                    <a:lnTo>
                      <a:pt x="1248" y="314"/>
                    </a:lnTo>
                    <a:lnTo>
                      <a:pt x="1268" y="340"/>
                    </a:lnTo>
                    <a:lnTo>
                      <a:pt x="1251" y="347"/>
                    </a:lnTo>
                    <a:lnTo>
                      <a:pt x="1270" y="343"/>
                    </a:lnTo>
                    <a:lnTo>
                      <a:pt x="1276" y="354"/>
                    </a:lnTo>
                    <a:lnTo>
                      <a:pt x="1264" y="356"/>
                    </a:lnTo>
                    <a:lnTo>
                      <a:pt x="1280" y="359"/>
                    </a:lnTo>
                    <a:lnTo>
                      <a:pt x="1270" y="367"/>
                    </a:lnTo>
                    <a:lnTo>
                      <a:pt x="1280" y="364"/>
                    </a:lnTo>
                    <a:lnTo>
                      <a:pt x="1290" y="376"/>
                    </a:lnTo>
                    <a:lnTo>
                      <a:pt x="1283" y="382"/>
                    </a:lnTo>
                    <a:lnTo>
                      <a:pt x="1299" y="391"/>
                    </a:lnTo>
                    <a:lnTo>
                      <a:pt x="1274" y="401"/>
                    </a:lnTo>
                    <a:lnTo>
                      <a:pt x="1293" y="401"/>
                    </a:lnTo>
                    <a:lnTo>
                      <a:pt x="1289" y="410"/>
                    </a:lnTo>
                    <a:lnTo>
                      <a:pt x="1316" y="418"/>
                    </a:lnTo>
                    <a:lnTo>
                      <a:pt x="1326" y="440"/>
                    </a:lnTo>
                    <a:lnTo>
                      <a:pt x="1336" y="432"/>
                    </a:lnTo>
                    <a:lnTo>
                      <a:pt x="1364" y="447"/>
                    </a:lnTo>
                    <a:lnTo>
                      <a:pt x="1303" y="466"/>
                    </a:lnTo>
                    <a:lnTo>
                      <a:pt x="1316" y="475"/>
                    </a:lnTo>
                    <a:lnTo>
                      <a:pt x="1367" y="455"/>
                    </a:lnTo>
                    <a:lnTo>
                      <a:pt x="1367" y="472"/>
                    </a:lnTo>
                    <a:lnTo>
                      <a:pt x="1390" y="468"/>
                    </a:lnTo>
                    <a:lnTo>
                      <a:pt x="1393" y="478"/>
                    </a:lnTo>
                    <a:lnTo>
                      <a:pt x="1382" y="478"/>
                    </a:lnTo>
                    <a:lnTo>
                      <a:pt x="1393" y="498"/>
                    </a:lnTo>
                    <a:lnTo>
                      <a:pt x="1321" y="540"/>
                    </a:lnTo>
                    <a:lnTo>
                      <a:pt x="1220" y="540"/>
                    </a:lnTo>
                    <a:lnTo>
                      <a:pt x="1177" y="570"/>
                    </a:lnTo>
                    <a:lnTo>
                      <a:pt x="1141" y="612"/>
                    </a:lnTo>
                    <a:lnTo>
                      <a:pt x="1177" y="579"/>
                    </a:lnTo>
                    <a:lnTo>
                      <a:pt x="1232" y="560"/>
                    </a:lnTo>
                    <a:lnTo>
                      <a:pt x="1251" y="575"/>
                    </a:lnTo>
                    <a:lnTo>
                      <a:pt x="1216" y="586"/>
                    </a:lnTo>
                    <a:lnTo>
                      <a:pt x="1244" y="593"/>
                    </a:lnTo>
                    <a:lnTo>
                      <a:pt x="1236" y="605"/>
                    </a:lnTo>
                    <a:lnTo>
                      <a:pt x="1258" y="629"/>
                    </a:lnTo>
                    <a:lnTo>
                      <a:pt x="1301" y="637"/>
                    </a:lnTo>
                    <a:lnTo>
                      <a:pt x="1312" y="608"/>
                    </a:lnTo>
                    <a:lnTo>
                      <a:pt x="1312" y="626"/>
                    </a:lnTo>
                    <a:lnTo>
                      <a:pt x="1324" y="624"/>
                    </a:lnTo>
                    <a:lnTo>
                      <a:pt x="1303" y="643"/>
                    </a:lnTo>
                    <a:lnTo>
                      <a:pt x="1253" y="655"/>
                    </a:lnTo>
                    <a:lnTo>
                      <a:pt x="1235" y="678"/>
                    </a:lnTo>
                    <a:lnTo>
                      <a:pt x="1221" y="658"/>
                    </a:lnTo>
                    <a:lnTo>
                      <a:pt x="1268" y="641"/>
                    </a:lnTo>
                    <a:lnTo>
                      <a:pt x="1244" y="641"/>
                    </a:lnTo>
                    <a:lnTo>
                      <a:pt x="1248" y="629"/>
                    </a:lnTo>
                    <a:lnTo>
                      <a:pt x="1206" y="644"/>
                    </a:lnTo>
                    <a:lnTo>
                      <a:pt x="1194" y="635"/>
                    </a:lnTo>
                    <a:lnTo>
                      <a:pt x="1194" y="608"/>
                    </a:lnTo>
                    <a:lnTo>
                      <a:pt x="1167" y="599"/>
                    </a:lnTo>
                    <a:lnTo>
                      <a:pt x="1148" y="643"/>
                    </a:lnTo>
                    <a:lnTo>
                      <a:pt x="1064" y="658"/>
                    </a:lnTo>
                    <a:lnTo>
                      <a:pt x="1008" y="674"/>
                    </a:lnTo>
                    <a:lnTo>
                      <a:pt x="998" y="682"/>
                    </a:lnTo>
                    <a:lnTo>
                      <a:pt x="1011" y="685"/>
                    </a:lnTo>
                    <a:lnTo>
                      <a:pt x="1015" y="690"/>
                    </a:lnTo>
                    <a:lnTo>
                      <a:pt x="944" y="708"/>
                    </a:lnTo>
                    <a:lnTo>
                      <a:pt x="948" y="699"/>
                    </a:lnTo>
                    <a:lnTo>
                      <a:pt x="952" y="694"/>
                    </a:lnTo>
                    <a:lnTo>
                      <a:pt x="955" y="686"/>
                    </a:lnTo>
                    <a:lnTo>
                      <a:pt x="966" y="680"/>
                    </a:lnTo>
                    <a:lnTo>
                      <a:pt x="967" y="643"/>
                    </a:lnTo>
                    <a:lnTo>
                      <a:pt x="979" y="655"/>
                    </a:lnTo>
                    <a:lnTo>
                      <a:pt x="1000" y="651"/>
                    </a:lnTo>
                    <a:lnTo>
                      <a:pt x="982" y="629"/>
                    </a:lnTo>
                    <a:lnTo>
                      <a:pt x="923" y="618"/>
                    </a:lnTo>
                    <a:lnTo>
                      <a:pt x="920" y="618"/>
                    </a:lnTo>
                    <a:lnTo>
                      <a:pt x="913" y="587"/>
                    </a:lnTo>
                    <a:lnTo>
                      <a:pt x="901" y="590"/>
                    </a:lnTo>
                    <a:lnTo>
                      <a:pt x="892" y="572"/>
                    </a:lnTo>
                    <a:lnTo>
                      <a:pt x="878" y="571"/>
                    </a:lnTo>
                    <a:lnTo>
                      <a:pt x="878" y="582"/>
                    </a:lnTo>
                    <a:lnTo>
                      <a:pt x="863" y="567"/>
                    </a:lnTo>
                    <a:lnTo>
                      <a:pt x="835" y="587"/>
                    </a:lnTo>
                    <a:lnTo>
                      <a:pt x="758" y="572"/>
                    </a:lnTo>
                    <a:lnTo>
                      <a:pt x="747" y="558"/>
                    </a:lnTo>
                    <a:lnTo>
                      <a:pt x="747" y="567"/>
                    </a:lnTo>
                    <a:lnTo>
                      <a:pt x="298" y="567"/>
                    </a:lnTo>
                    <a:lnTo>
                      <a:pt x="291" y="551"/>
                    </a:lnTo>
                    <a:lnTo>
                      <a:pt x="267" y="547"/>
                    </a:lnTo>
                    <a:lnTo>
                      <a:pt x="268" y="536"/>
                    </a:lnTo>
                    <a:lnTo>
                      <a:pt x="218" y="521"/>
                    </a:lnTo>
                    <a:lnTo>
                      <a:pt x="224" y="514"/>
                    </a:lnTo>
                    <a:lnTo>
                      <a:pt x="213" y="494"/>
                    </a:lnTo>
                    <a:lnTo>
                      <a:pt x="199" y="493"/>
                    </a:lnTo>
                    <a:lnTo>
                      <a:pt x="172" y="449"/>
                    </a:lnTo>
                    <a:lnTo>
                      <a:pt x="176" y="436"/>
                    </a:lnTo>
                    <a:lnTo>
                      <a:pt x="178" y="413"/>
                    </a:lnTo>
                    <a:lnTo>
                      <a:pt x="147" y="401"/>
                    </a:lnTo>
                    <a:lnTo>
                      <a:pt x="90" y="325"/>
                    </a:lnTo>
                    <a:lnTo>
                      <a:pt x="56" y="347"/>
                    </a:lnTo>
                    <a:lnTo>
                      <a:pt x="48" y="337"/>
                    </a:lnTo>
                    <a:lnTo>
                      <a:pt x="45" y="335"/>
                    </a:lnTo>
                    <a:lnTo>
                      <a:pt x="29" y="314"/>
                    </a:lnTo>
                    <a:lnTo>
                      <a:pt x="0" y="314"/>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4" name="Freeform 23"/>
              <p:cNvSpPr>
                <a:spLocks/>
              </p:cNvSpPr>
              <p:nvPr/>
            </p:nvSpPr>
            <p:spPr bwMode="auto">
              <a:xfrm>
                <a:off x="1073934" y="2988548"/>
                <a:ext cx="126382" cy="77275"/>
              </a:xfrm>
              <a:custGeom>
                <a:avLst/>
                <a:gdLst/>
                <a:ahLst/>
                <a:cxnLst>
                  <a:cxn ang="0">
                    <a:pos x="0" y="0"/>
                  </a:cxn>
                  <a:cxn ang="0">
                    <a:pos x="43" y="9"/>
                  </a:cxn>
                  <a:cxn ang="0">
                    <a:pos x="81" y="48"/>
                  </a:cxn>
                  <a:cxn ang="0">
                    <a:pos x="59" y="41"/>
                  </a:cxn>
                  <a:cxn ang="0">
                    <a:pos x="0" y="0"/>
                  </a:cxn>
                </a:cxnLst>
                <a:rect l="0" t="0" r="r" b="b"/>
                <a:pathLst>
                  <a:path w="82" h="49">
                    <a:moveTo>
                      <a:pt x="0" y="0"/>
                    </a:moveTo>
                    <a:lnTo>
                      <a:pt x="43" y="9"/>
                    </a:lnTo>
                    <a:lnTo>
                      <a:pt x="81" y="48"/>
                    </a:lnTo>
                    <a:lnTo>
                      <a:pt x="59" y="41"/>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5" name="Freeform 24"/>
              <p:cNvSpPr>
                <a:spLocks/>
              </p:cNvSpPr>
              <p:nvPr/>
            </p:nvSpPr>
            <p:spPr bwMode="auto">
              <a:xfrm>
                <a:off x="1131525" y="2031650"/>
                <a:ext cx="267161" cy="167704"/>
              </a:xfrm>
              <a:custGeom>
                <a:avLst/>
                <a:gdLst/>
                <a:ahLst/>
                <a:cxnLst>
                  <a:cxn ang="0">
                    <a:pos x="0" y="79"/>
                  </a:cxn>
                  <a:cxn ang="0">
                    <a:pos x="8" y="65"/>
                  </a:cxn>
                  <a:cxn ang="0">
                    <a:pos x="32" y="21"/>
                  </a:cxn>
                  <a:cxn ang="0">
                    <a:pos x="20" y="4"/>
                  </a:cxn>
                  <a:cxn ang="0">
                    <a:pos x="74" y="0"/>
                  </a:cxn>
                  <a:cxn ang="0">
                    <a:pos x="110" y="17"/>
                  </a:cxn>
                  <a:cxn ang="0">
                    <a:pos x="133" y="6"/>
                  </a:cxn>
                  <a:cxn ang="0">
                    <a:pos x="171" y="32"/>
                  </a:cxn>
                  <a:cxn ang="0">
                    <a:pos x="92" y="70"/>
                  </a:cxn>
                  <a:cxn ang="0">
                    <a:pos x="86" y="94"/>
                  </a:cxn>
                  <a:cxn ang="0">
                    <a:pos x="47" y="105"/>
                  </a:cxn>
                  <a:cxn ang="0">
                    <a:pos x="29" y="86"/>
                  </a:cxn>
                  <a:cxn ang="0">
                    <a:pos x="0" y="79"/>
                  </a:cxn>
                </a:cxnLst>
                <a:rect l="0" t="0" r="r" b="b"/>
                <a:pathLst>
                  <a:path w="172" h="106">
                    <a:moveTo>
                      <a:pt x="0" y="79"/>
                    </a:moveTo>
                    <a:lnTo>
                      <a:pt x="8" y="65"/>
                    </a:lnTo>
                    <a:lnTo>
                      <a:pt x="32" y="21"/>
                    </a:lnTo>
                    <a:lnTo>
                      <a:pt x="20" y="4"/>
                    </a:lnTo>
                    <a:lnTo>
                      <a:pt x="74" y="0"/>
                    </a:lnTo>
                    <a:lnTo>
                      <a:pt x="110" y="17"/>
                    </a:lnTo>
                    <a:lnTo>
                      <a:pt x="133" y="6"/>
                    </a:lnTo>
                    <a:lnTo>
                      <a:pt x="171" y="32"/>
                    </a:lnTo>
                    <a:lnTo>
                      <a:pt x="92" y="70"/>
                    </a:lnTo>
                    <a:lnTo>
                      <a:pt x="86" y="94"/>
                    </a:lnTo>
                    <a:lnTo>
                      <a:pt x="47" y="105"/>
                    </a:lnTo>
                    <a:lnTo>
                      <a:pt x="29" y="86"/>
                    </a:lnTo>
                    <a:lnTo>
                      <a:pt x="0" y="7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6" name="Freeform 25"/>
              <p:cNvSpPr>
                <a:spLocks/>
              </p:cNvSpPr>
              <p:nvPr/>
            </p:nvSpPr>
            <p:spPr bwMode="auto">
              <a:xfrm>
                <a:off x="1209914" y="1877099"/>
                <a:ext cx="183973" cy="95361"/>
              </a:xfrm>
              <a:custGeom>
                <a:avLst/>
                <a:gdLst/>
                <a:ahLst/>
                <a:cxnLst>
                  <a:cxn ang="0">
                    <a:pos x="0" y="45"/>
                  </a:cxn>
                  <a:cxn ang="0">
                    <a:pos x="26" y="54"/>
                  </a:cxn>
                  <a:cxn ang="0">
                    <a:pos x="33" y="45"/>
                  </a:cxn>
                  <a:cxn ang="0">
                    <a:pos x="40" y="60"/>
                  </a:cxn>
                  <a:cxn ang="0">
                    <a:pos x="52" y="53"/>
                  </a:cxn>
                  <a:cxn ang="0">
                    <a:pos x="50" y="39"/>
                  </a:cxn>
                  <a:cxn ang="0">
                    <a:pos x="63" y="47"/>
                  </a:cxn>
                  <a:cxn ang="0">
                    <a:pos x="69" y="25"/>
                  </a:cxn>
                  <a:cxn ang="0">
                    <a:pos x="80" y="24"/>
                  </a:cxn>
                  <a:cxn ang="0">
                    <a:pos x="84" y="43"/>
                  </a:cxn>
                  <a:cxn ang="0">
                    <a:pos x="109" y="28"/>
                  </a:cxn>
                  <a:cxn ang="0">
                    <a:pos x="101" y="12"/>
                  </a:cxn>
                  <a:cxn ang="0">
                    <a:pos x="118" y="8"/>
                  </a:cxn>
                  <a:cxn ang="0">
                    <a:pos x="101" y="0"/>
                  </a:cxn>
                  <a:cxn ang="0">
                    <a:pos x="59" y="8"/>
                  </a:cxn>
                  <a:cxn ang="0">
                    <a:pos x="0" y="45"/>
                  </a:cxn>
                </a:cxnLst>
                <a:rect l="0" t="0" r="r" b="b"/>
                <a:pathLst>
                  <a:path w="119" h="61">
                    <a:moveTo>
                      <a:pt x="0" y="45"/>
                    </a:moveTo>
                    <a:lnTo>
                      <a:pt x="26" y="54"/>
                    </a:lnTo>
                    <a:lnTo>
                      <a:pt x="33" y="45"/>
                    </a:lnTo>
                    <a:lnTo>
                      <a:pt x="40" y="60"/>
                    </a:lnTo>
                    <a:lnTo>
                      <a:pt x="52" y="53"/>
                    </a:lnTo>
                    <a:lnTo>
                      <a:pt x="50" y="39"/>
                    </a:lnTo>
                    <a:lnTo>
                      <a:pt x="63" y="47"/>
                    </a:lnTo>
                    <a:lnTo>
                      <a:pt x="69" y="25"/>
                    </a:lnTo>
                    <a:lnTo>
                      <a:pt x="80" y="24"/>
                    </a:lnTo>
                    <a:lnTo>
                      <a:pt x="84" y="43"/>
                    </a:lnTo>
                    <a:lnTo>
                      <a:pt x="109" y="28"/>
                    </a:lnTo>
                    <a:lnTo>
                      <a:pt x="101" y="12"/>
                    </a:lnTo>
                    <a:lnTo>
                      <a:pt x="118" y="8"/>
                    </a:lnTo>
                    <a:lnTo>
                      <a:pt x="101" y="0"/>
                    </a:lnTo>
                    <a:lnTo>
                      <a:pt x="59" y="8"/>
                    </a:lnTo>
                    <a:lnTo>
                      <a:pt x="0" y="45"/>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7" name="Freeform 26"/>
              <p:cNvSpPr>
                <a:spLocks/>
              </p:cNvSpPr>
              <p:nvPr/>
            </p:nvSpPr>
            <p:spPr bwMode="auto">
              <a:xfrm>
                <a:off x="1307500" y="2092483"/>
                <a:ext cx="455934" cy="225249"/>
              </a:xfrm>
              <a:custGeom>
                <a:avLst/>
                <a:gdLst/>
                <a:ahLst/>
                <a:cxnLst>
                  <a:cxn ang="0">
                    <a:pos x="0" y="45"/>
                  </a:cxn>
                  <a:cxn ang="0">
                    <a:pos x="14" y="33"/>
                  </a:cxn>
                  <a:cxn ang="0">
                    <a:pos x="6" y="28"/>
                  </a:cxn>
                  <a:cxn ang="0">
                    <a:pos x="41" y="8"/>
                  </a:cxn>
                  <a:cxn ang="0">
                    <a:pos x="71" y="0"/>
                  </a:cxn>
                  <a:cxn ang="0">
                    <a:pos x="80" y="14"/>
                  </a:cxn>
                  <a:cxn ang="0">
                    <a:pos x="70" y="22"/>
                  </a:cxn>
                  <a:cxn ang="0">
                    <a:pos x="97" y="10"/>
                  </a:cxn>
                  <a:cxn ang="0">
                    <a:pos x="125" y="20"/>
                  </a:cxn>
                  <a:cxn ang="0">
                    <a:pos x="114" y="31"/>
                  </a:cxn>
                  <a:cxn ang="0">
                    <a:pos x="148" y="24"/>
                  </a:cxn>
                  <a:cxn ang="0">
                    <a:pos x="138" y="12"/>
                  </a:cxn>
                  <a:cxn ang="0">
                    <a:pos x="152" y="13"/>
                  </a:cxn>
                  <a:cxn ang="0">
                    <a:pos x="178" y="52"/>
                  </a:cxn>
                  <a:cxn ang="0">
                    <a:pos x="187" y="43"/>
                  </a:cxn>
                  <a:cxn ang="0">
                    <a:pos x="176" y="1"/>
                  </a:cxn>
                  <a:cxn ang="0">
                    <a:pos x="198" y="1"/>
                  </a:cxn>
                  <a:cxn ang="0">
                    <a:pos x="222" y="16"/>
                  </a:cxn>
                  <a:cxn ang="0">
                    <a:pos x="236" y="68"/>
                  </a:cxn>
                  <a:cxn ang="0">
                    <a:pos x="294" y="94"/>
                  </a:cxn>
                  <a:cxn ang="0">
                    <a:pos x="292" y="107"/>
                  </a:cxn>
                  <a:cxn ang="0">
                    <a:pos x="276" y="102"/>
                  </a:cxn>
                  <a:cxn ang="0">
                    <a:pos x="260" y="111"/>
                  </a:cxn>
                  <a:cxn ang="0">
                    <a:pos x="284" y="122"/>
                  </a:cxn>
                  <a:cxn ang="0">
                    <a:pos x="261" y="134"/>
                  </a:cxn>
                  <a:cxn ang="0">
                    <a:pos x="223" y="129"/>
                  </a:cxn>
                  <a:cxn ang="0">
                    <a:pos x="202" y="114"/>
                  </a:cxn>
                  <a:cxn ang="0">
                    <a:pos x="153" y="138"/>
                  </a:cxn>
                  <a:cxn ang="0">
                    <a:pos x="93" y="143"/>
                  </a:cxn>
                  <a:cxn ang="0">
                    <a:pos x="80" y="120"/>
                  </a:cxn>
                  <a:cxn ang="0">
                    <a:pos x="47" y="118"/>
                  </a:cxn>
                  <a:cxn ang="0">
                    <a:pos x="25" y="99"/>
                  </a:cxn>
                  <a:cxn ang="0">
                    <a:pos x="111" y="87"/>
                  </a:cxn>
                  <a:cxn ang="0">
                    <a:pos x="22" y="82"/>
                  </a:cxn>
                  <a:cxn ang="0">
                    <a:pos x="10" y="70"/>
                  </a:cxn>
                  <a:cxn ang="0">
                    <a:pos x="56" y="56"/>
                  </a:cxn>
                  <a:cxn ang="0">
                    <a:pos x="14" y="58"/>
                  </a:cxn>
                  <a:cxn ang="0">
                    <a:pos x="17" y="52"/>
                  </a:cxn>
                  <a:cxn ang="0">
                    <a:pos x="0" y="45"/>
                  </a:cxn>
                </a:cxnLst>
                <a:rect l="0" t="0" r="r" b="b"/>
                <a:pathLst>
                  <a:path w="295" h="144">
                    <a:moveTo>
                      <a:pt x="0" y="45"/>
                    </a:moveTo>
                    <a:lnTo>
                      <a:pt x="14" y="33"/>
                    </a:lnTo>
                    <a:lnTo>
                      <a:pt x="6" y="28"/>
                    </a:lnTo>
                    <a:lnTo>
                      <a:pt x="41" y="8"/>
                    </a:lnTo>
                    <a:lnTo>
                      <a:pt x="71" y="0"/>
                    </a:lnTo>
                    <a:lnTo>
                      <a:pt x="80" y="14"/>
                    </a:lnTo>
                    <a:lnTo>
                      <a:pt x="70" y="22"/>
                    </a:lnTo>
                    <a:lnTo>
                      <a:pt x="97" y="10"/>
                    </a:lnTo>
                    <a:lnTo>
                      <a:pt x="125" y="20"/>
                    </a:lnTo>
                    <a:lnTo>
                      <a:pt x="114" y="31"/>
                    </a:lnTo>
                    <a:lnTo>
                      <a:pt x="148" y="24"/>
                    </a:lnTo>
                    <a:lnTo>
                      <a:pt x="138" y="12"/>
                    </a:lnTo>
                    <a:lnTo>
                      <a:pt x="152" y="13"/>
                    </a:lnTo>
                    <a:lnTo>
                      <a:pt x="178" y="52"/>
                    </a:lnTo>
                    <a:lnTo>
                      <a:pt x="187" y="43"/>
                    </a:lnTo>
                    <a:lnTo>
                      <a:pt x="176" y="1"/>
                    </a:lnTo>
                    <a:lnTo>
                      <a:pt x="198" y="1"/>
                    </a:lnTo>
                    <a:lnTo>
                      <a:pt x="222" y="16"/>
                    </a:lnTo>
                    <a:lnTo>
                      <a:pt x="236" y="68"/>
                    </a:lnTo>
                    <a:lnTo>
                      <a:pt x="294" y="94"/>
                    </a:lnTo>
                    <a:lnTo>
                      <a:pt x="292" y="107"/>
                    </a:lnTo>
                    <a:lnTo>
                      <a:pt x="276" y="102"/>
                    </a:lnTo>
                    <a:lnTo>
                      <a:pt x="260" y="111"/>
                    </a:lnTo>
                    <a:lnTo>
                      <a:pt x="284" y="122"/>
                    </a:lnTo>
                    <a:lnTo>
                      <a:pt x="261" y="134"/>
                    </a:lnTo>
                    <a:lnTo>
                      <a:pt x="223" y="129"/>
                    </a:lnTo>
                    <a:lnTo>
                      <a:pt x="202" y="114"/>
                    </a:lnTo>
                    <a:lnTo>
                      <a:pt x="153" y="138"/>
                    </a:lnTo>
                    <a:lnTo>
                      <a:pt x="93" y="143"/>
                    </a:lnTo>
                    <a:lnTo>
                      <a:pt x="80" y="120"/>
                    </a:lnTo>
                    <a:lnTo>
                      <a:pt x="47" y="118"/>
                    </a:lnTo>
                    <a:lnTo>
                      <a:pt x="25" y="99"/>
                    </a:lnTo>
                    <a:lnTo>
                      <a:pt x="111" y="87"/>
                    </a:lnTo>
                    <a:lnTo>
                      <a:pt x="22" y="82"/>
                    </a:lnTo>
                    <a:lnTo>
                      <a:pt x="10" y="70"/>
                    </a:lnTo>
                    <a:lnTo>
                      <a:pt x="56" y="56"/>
                    </a:lnTo>
                    <a:lnTo>
                      <a:pt x="14" y="58"/>
                    </a:lnTo>
                    <a:lnTo>
                      <a:pt x="17" y="52"/>
                    </a:lnTo>
                    <a:lnTo>
                      <a:pt x="0" y="45"/>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8" name="Freeform 27"/>
              <p:cNvSpPr>
                <a:spLocks/>
              </p:cNvSpPr>
              <p:nvPr/>
            </p:nvSpPr>
            <p:spPr bwMode="auto">
              <a:xfrm>
                <a:off x="1341095" y="1911626"/>
                <a:ext cx="308755" cy="126600"/>
              </a:xfrm>
              <a:custGeom>
                <a:avLst/>
                <a:gdLst/>
                <a:ahLst/>
                <a:cxnLst>
                  <a:cxn ang="0">
                    <a:pos x="0" y="52"/>
                  </a:cxn>
                  <a:cxn ang="0">
                    <a:pos x="6" y="47"/>
                  </a:cxn>
                  <a:cxn ang="0">
                    <a:pos x="41" y="39"/>
                  </a:cxn>
                  <a:cxn ang="0">
                    <a:pos x="6" y="40"/>
                  </a:cxn>
                  <a:cxn ang="0">
                    <a:pos x="47" y="32"/>
                  </a:cxn>
                  <a:cxn ang="0">
                    <a:pos x="14" y="32"/>
                  </a:cxn>
                  <a:cxn ang="0">
                    <a:pos x="17" y="24"/>
                  </a:cxn>
                  <a:cxn ang="0">
                    <a:pos x="48" y="23"/>
                  </a:cxn>
                  <a:cxn ang="0">
                    <a:pos x="26" y="21"/>
                  </a:cxn>
                  <a:cxn ang="0">
                    <a:pos x="43" y="13"/>
                  </a:cxn>
                  <a:cxn ang="0">
                    <a:pos x="83" y="23"/>
                  </a:cxn>
                  <a:cxn ang="0">
                    <a:pos x="103" y="43"/>
                  </a:cxn>
                  <a:cxn ang="0">
                    <a:pos x="141" y="44"/>
                  </a:cxn>
                  <a:cxn ang="0">
                    <a:pos x="126" y="32"/>
                  </a:cxn>
                  <a:cxn ang="0">
                    <a:pos x="134" y="24"/>
                  </a:cxn>
                  <a:cxn ang="0">
                    <a:pos x="118" y="14"/>
                  </a:cxn>
                  <a:cxn ang="0">
                    <a:pos x="143" y="0"/>
                  </a:cxn>
                  <a:cxn ang="0">
                    <a:pos x="155" y="17"/>
                  </a:cxn>
                  <a:cxn ang="0">
                    <a:pos x="147" y="25"/>
                  </a:cxn>
                  <a:cxn ang="0">
                    <a:pos x="162" y="28"/>
                  </a:cxn>
                  <a:cxn ang="0">
                    <a:pos x="157" y="37"/>
                  </a:cxn>
                  <a:cxn ang="0">
                    <a:pos x="176" y="40"/>
                  </a:cxn>
                  <a:cxn ang="0">
                    <a:pos x="185" y="28"/>
                  </a:cxn>
                  <a:cxn ang="0">
                    <a:pos x="199" y="42"/>
                  </a:cxn>
                  <a:cxn ang="0">
                    <a:pos x="188" y="59"/>
                  </a:cxn>
                  <a:cxn ang="0">
                    <a:pos x="145" y="58"/>
                  </a:cxn>
                  <a:cxn ang="0">
                    <a:pos x="80" y="80"/>
                  </a:cxn>
                  <a:cxn ang="0">
                    <a:pos x="53" y="69"/>
                  </a:cxn>
                  <a:cxn ang="0">
                    <a:pos x="108" y="51"/>
                  </a:cxn>
                  <a:cxn ang="0">
                    <a:pos x="61" y="62"/>
                  </a:cxn>
                  <a:cxn ang="0">
                    <a:pos x="69" y="47"/>
                  </a:cxn>
                  <a:cxn ang="0">
                    <a:pos x="45" y="62"/>
                  </a:cxn>
                  <a:cxn ang="0">
                    <a:pos x="17" y="58"/>
                  </a:cxn>
                  <a:cxn ang="0">
                    <a:pos x="0" y="52"/>
                  </a:cxn>
                </a:cxnLst>
                <a:rect l="0" t="0" r="r" b="b"/>
                <a:pathLst>
                  <a:path w="200" h="81">
                    <a:moveTo>
                      <a:pt x="0" y="52"/>
                    </a:moveTo>
                    <a:lnTo>
                      <a:pt x="6" y="47"/>
                    </a:lnTo>
                    <a:lnTo>
                      <a:pt x="41" y="39"/>
                    </a:lnTo>
                    <a:lnTo>
                      <a:pt x="6" y="40"/>
                    </a:lnTo>
                    <a:lnTo>
                      <a:pt x="47" y="32"/>
                    </a:lnTo>
                    <a:lnTo>
                      <a:pt x="14" y="32"/>
                    </a:lnTo>
                    <a:lnTo>
                      <a:pt x="17" y="24"/>
                    </a:lnTo>
                    <a:lnTo>
                      <a:pt x="48" y="23"/>
                    </a:lnTo>
                    <a:lnTo>
                      <a:pt x="26" y="21"/>
                    </a:lnTo>
                    <a:lnTo>
                      <a:pt x="43" y="13"/>
                    </a:lnTo>
                    <a:lnTo>
                      <a:pt x="83" y="23"/>
                    </a:lnTo>
                    <a:lnTo>
                      <a:pt x="103" y="43"/>
                    </a:lnTo>
                    <a:lnTo>
                      <a:pt x="141" y="44"/>
                    </a:lnTo>
                    <a:lnTo>
                      <a:pt x="126" y="32"/>
                    </a:lnTo>
                    <a:lnTo>
                      <a:pt x="134" y="24"/>
                    </a:lnTo>
                    <a:lnTo>
                      <a:pt x="118" y="14"/>
                    </a:lnTo>
                    <a:lnTo>
                      <a:pt x="143" y="0"/>
                    </a:lnTo>
                    <a:lnTo>
                      <a:pt x="155" y="17"/>
                    </a:lnTo>
                    <a:lnTo>
                      <a:pt x="147" y="25"/>
                    </a:lnTo>
                    <a:lnTo>
                      <a:pt x="162" y="28"/>
                    </a:lnTo>
                    <a:lnTo>
                      <a:pt x="157" y="37"/>
                    </a:lnTo>
                    <a:lnTo>
                      <a:pt x="176" y="40"/>
                    </a:lnTo>
                    <a:lnTo>
                      <a:pt x="185" y="28"/>
                    </a:lnTo>
                    <a:lnTo>
                      <a:pt x="199" y="42"/>
                    </a:lnTo>
                    <a:lnTo>
                      <a:pt x="188" y="59"/>
                    </a:lnTo>
                    <a:lnTo>
                      <a:pt x="145" y="58"/>
                    </a:lnTo>
                    <a:lnTo>
                      <a:pt x="80" y="80"/>
                    </a:lnTo>
                    <a:lnTo>
                      <a:pt x="53" y="69"/>
                    </a:lnTo>
                    <a:lnTo>
                      <a:pt x="108" y="51"/>
                    </a:lnTo>
                    <a:lnTo>
                      <a:pt x="61" y="62"/>
                    </a:lnTo>
                    <a:lnTo>
                      <a:pt x="69" y="47"/>
                    </a:lnTo>
                    <a:lnTo>
                      <a:pt x="45" y="62"/>
                    </a:lnTo>
                    <a:lnTo>
                      <a:pt x="17" y="58"/>
                    </a:lnTo>
                    <a:lnTo>
                      <a:pt x="0" y="52"/>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09" name="Freeform 28"/>
              <p:cNvSpPr>
                <a:spLocks/>
              </p:cNvSpPr>
              <p:nvPr/>
            </p:nvSpPr>
            <p:spPr bwMode="auto">
              <a:xfrm>
                <a:off x="1646651" y="1781738"/>
                <a:ext cx="163176" cy="80564"/>
              </a:xfrm>
              <a:custGeom>
                <a:avLst/>
                <a:gdLst/>
                <a:ahLst/>
                <a:cxnLst>
                  <a:cxn ang="0">
                    <a:pos x="0" y="0"/>
                  </a:cxn>
                  <a:cxn ang="0">
                    <a:pos x="9" y="17"/>
                  </a:cxn>
                  <a:cxn ang="0">
                    <a:pos x="33" y="17"/>
                  </a:cxn>
                  <a:cxn ang="0">
                    <a:pos x="25" y="21"/>
                  </a:cxn>
                  <a:cxn ang="0">
                    <a:pos x="32" y="27"/>
                  </a:cxn>
                  <a:cxn ang="0">
                    <a:pos x="9" y="29"/>
                  </a:cxn>
                  <a:cxn ang="0">
                    <a:pos x="45" y="36"/>
                  </a:cxn>
                  <a:cxn ang="0">
                    <a:pos x="104" y="50"/>
                  </a:cxn>
                  <a:cxn ang="0">
                    <a:pos x="94" y="20"/>
                  </a:cxn>
                  <a:cxn ang="0">
                    <a:pos x="52" y="4"/>
                  </a:cxn>
                  <a:cxn ang="0">
                    <a:pos x="40" y="10"/>
                  </a:cxn>
                  <a:cxn ang="0">
                    <a:pos x="36" y="0"/>
                  </a:cxn>
                  <a:cxn ang="0">
                    <a:pos x="0" y="0"/>
                  </a:cxn>
                </a:cxnLst>
                <a:rect l="0" t="0" r="r" b="b"/>
                <a:pathLst>
                  <a:path w="105" h="51">
                    <a:moveTo>
                      <a:pt x="0" y="0"/>
                    </a:moveTo>
                    <a:lnTo>
                      <a:pt x="9" y="17"/>
                    </a:lnTo>
                    <a:lnTo>
                      <a:pt x="33" y="17"/>
                    </a:lnTo>
                    <a:lnTo>
                      <a:pt x="25" y="21"/>
                    </a:lnTo>
                    <a:lnTo>
                      <a:pt x="32" y="27"/>
                    </a:lnTo>
                    <a:lnTo>
                      <a:pt x="9" y="29"/>
                    </a:lnTo>
                    <a:lnTo>
                      <a:pt x="45" y="36"/>
                    </a:lnTo>
                    <a:lnTo>
                      <a:pt x="104" y="50"/>
                    </a:lnTo>
                    <a:lnTo>
                      <a:pt x="94" y="20"/>
                    </a:lnTo>
                    <a:lnTo>
                      <a:pt x="52" y="4"/>
                    </a:lnTo>
                    <a:lnTo>
                      <a:pt x="40" y="10"/>
                    </a:lnTo>
                    <a:lnTo>
                      <a:pt x="36" y="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0" name="Freeform 29"/>
              <p:cNvSpPr>
                <a:spLocks/>
              </p:cNvSpPr>
              <p:nvPr/>
            </p:nvSpPr>
            <p:spPr bwMode="auto">
              <a:xfrm>
                <a:off x="1723439" y="1929712"/>
                <a:ext cx="127981" cy="80564"/>
              </a:xfrm>
              <a:custGeom>
                <a:avLst/>
                <a:gdLst/>
                <a:ahLst/>
                <a:cxnLst>
                  <a:cxn ang="0">
                    <a:pos x="0" y="32"/>
                  </a:cxn>
                  <a:cxn ang="0">
                    <a:pos x="8" y="20"/>
                  </a:cxn>
                  <a:cxn ang="0">
                    <a:pos x="24" y="22"/>
                  </a:cxn>
                  <a:cxn ang="0">
                    <a:pos x="4" y="10"/>
                  </a:cxn>
                  <a:cxn ang="0">
                    <a:pos x="9" y="2"/>
                  </a:cxn>
                  <a:cxn ang="0">
                    <a:pos x="43" y="18"/>
                  </a:cxn>
                  <a:cxn ang="0">
                    <a:pos x="24" y="1"/>
                  </a:cxn>
                  <a:cxn ang="0">
                    <a:pos x="73" y="0"/>
                  </a:cxn>
                  <a:cxn ang="0">
                    <a:pos x="82" y="36"/>
                  </a:cxn>
                  <a:cxn ang="0">
                    <a:pos x="72" y="31"/>
                  </a:cxn>
                  <a:cxn ang="0">
                    <a:pos x="71" y="50"/>
                  </a:cxn>
                  <a:cxn ang="0">
                    <a:pos x="30" y="47"/>
                  </a:cxn>
                  <a:cxn ang="0">
                    <a:pos x="38" y="43"/>
                  </a:cxn>
                  <a:cxn ang="0">
                    <a:pos x="28" y="35"/>
                  </a:cxn>
                  <a:cxn ang="0">
                    <a:pos x="57" y="25"/>
                  </a:cxn>
                  <a:cxn ang="0">
                    <a:pos x="0" y="32"/>
                  </a:cxn>
                </a:cxnLst>
                <a:rect l="0" t="0" r="r" b="b"/>
                <a:pathLst>
                  <a:path w="83" h="51">
                    <a:moveTo>
                      <a:pt x="0" y="32"/>
                    </a:moveTo>
                    <a:lnTo>
                      <a:pt x="8" y="20"/>
                    </a:lnTo>
                    <a:lnTo>
                      <a:pt x="24" y="22"/>
                    </a:lnTo>
                    <a:lnTo>
                      <a:pt x="4" y="10"/>
                    </a:lnTo>
                    <a:lnTo>
                      <a:pt x="9" y="2"/>
                    </a:lnTo>
                    <a:lnTo>
                      <a:pt x="43" y="18"/>
                    </a:lnTo>
                    <a:lnTo>
                      <a:pt x="24" y="1"/>
                    </a:lnTo>
                    <a:lnTo>
                      <a:pt x="73" y="0"/>
                    </a:lnTo>
                    <a:lnTo>
                      <a:pt x="82" y="36"/>
                    </a:lnTo>
                    <a:lnTo>
                      <a:pt x="72" y="31"/>
                    </a:lnTo>
                    <a:lnTo>
                      <a:pt x="71" y="50"/>
                    </a:lnTo>
                    <a:lnTo>
                      <a:pt x="30" y="47"/>
                    </a:lnTo>
                    <a:lnTo>
                      <a:pt x="38" y="43"/>
                    </a:lnTo>
                    <a:lnTo>
                      <a:pt x="28" y="35"/>
                    </a:lnTo>
                    <a:lnTo>
                      <a:pt x="57" y="25"/>
                    </a:lnTo>
                    <a:lnTo>
                      <a:pt x="0" y="32"/>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1" name="Freeform 30"/>
              <p:cNvSpPr>
                <a:spLocks/>
              </p:cNvSpPr>
              <p:nvPr/>
            </p:nvSpPr>
            <p:spPr bwMode="auto">
              <a:xfrm>
                <a:off x="1725039" y="2064533"/>
                <a:ext cx="151978" cy="126600"/>
              </a:xfrm>
              <a:custGeom>
                <a:avLst/>
                <a:gdLst/>
                <a:ahLst/>
                <a:cxnLst>
                  <a:cxn ang="0">
                    <a:pos x="0" y="39"/>
                  </a:cxn>
                  <a:cxn ang="0">
                    <a:pos x="5" y="29"/>
                  </a:cxn>
                  <a:cxn ang="0">
                    <a:pos x="37" y="35"/>
                  </a:cxn>
                  <a:cxn ang="0">
                    <a:pos x="32" y="23"/>
                  </a:cxn>
                  <a:cxn ang="0">
                    <a:pos x="41" y="23"/>
                  </a:cxn>
                  <a:cxn ang="0">
                    <a:pos x="20" y="16"/>
                  </a:cxn>
                  <a:cxn ang="0">
                    <a:pos x="29" y="13"/>
                  </a:cxn>
                  <a:cxn ang="0">
                    <a:pos x="20" y="6"/>
                  </a:cxn>
                  <a:cxn ang="0">
                    <a:pos x="82" y="0"/>
                  </a:cxn>
                  <a:cxn ang="0">
                    <a:pos x="84" y="17"/>
                  </a:cxn>
                  <a:cxn ang="0">
                    <a:pos x="66" y="31"/>
                  </a:cxn>
                  <a:cxn ang="0">
                    <a:pos x="94" y="35"/>
                  </a:cxn>
                  <a:cxn ang="0">
                    <a:pos x="97" y="64"/>
                  </a:cxn>
                  <a:cxn ang="0">
                    <a:pos x="55" y="79"/>
                  </a:cxn>
                  <a:cxn ang="0">
                    <a:pos x="37" y="57"/>
                  </a:cxn>
                  <a:cxn ang="0">
                    <a:pos x="0" y="39"/>
                  </a:cxn>
                </a:cxnLst>
                <a:rect l="0" t="0" r="r" b="b"/>
                <a:pathLst>
                  <a:path w="98" h="80">
                    <a:moveTo>
                      <a:pt x="0" y="39"/>
                    </a:moveTo>
                    <a:lnTo>
                      <a:pt x="5" y="29"/>
                    </a:lnTo>
                    <a:lnTo>
                      <a:pt x="37" y="35"/>
                    </a:lnTo>
                    <a:lnTo>
                      <a:pt x="32" y="23"/>
                    </a:lnTo>
                    <a:lnTo>
                      <a:pt x="41" y="23"/>
                    </a:lnTo>
                    <a:lnTo>
                      <a:pt x="20" y="16"/>
                    </a:lnTo>
                    <a:lnTo>
                      <a:pt x="29" y="13"/>
                    </a:lnTo>
                    <a:lnTo>
                      <a:pt x="20" y="6"/>
                    </a:lnTo>
                    <a:lnTo>
                      <a:pt x="82" y="0"/>
                    </a:lnTo>
                    <a:lnTo>
                      <a:pt x="84" y="17"/>
                    </a:lnTo>
                    <a:lnTo>
                      <a:pt x="66" y="31"/>
                    </a:lnTo>
                    <a:lnTo>
                      <a:pt x="94" y="35"/>
                    </a:lnTo>
                    <a:lnTo>
                      <a:pt x="97" y="64"/>
                    </a:lnTo>
                    <a:lnTo>
                      <a:pt x="55" y="79"/>
                    </a:lnTo>
                    <a:lnTo>
                      <a:pt x="37" y="57"/>
                    </a:lnTo>
                    <a:lnTo>
                      <a:pt x="0" y="3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2" name="Freeform 31"/>
              <p:cNvSpPr>
                <a:spLocks/>
              </p:cNvSpPr>
              <p:nvPr/>
            </p:nvSpPr>
            <p:spPr bwMode="auto">
              <a:xfrm>
                <a:off x="1830624" y="1801468"/>
                <a:ext cx="92787" cy="64122"/>
              </a:xfrm>
              <a:custGeom>
                <a:avLst/>
                <a:gdLst/>
                <a:ahLst/>
                <a:cxnLst>
                  <a:cxn ang="0">
                    <a:pos x="0" y="0"/>
                  </a:cxn>
                  <a:cxn ang="0">
                    <a:pos x="6" y="24"/>
                  </a:cxn>
                  <a:cxn ang="0">
                    <a:pos x="24" y="25"/>
                  </a:cxn>
                  <a:cxn ang="0">
                    <a:pos x="9" y="29"/>
                  </a:cxn>
                  <a:cxn ang="0">
                    <a:pos x="16" y="40"/>
                  </a:cxn>
                  <a:cxn ang="0">
                    <a:pos x="52" y="33"/>
                  </a:cxn>
                  <a:cxn ang="0">
                    <a:pos x="58" y="20"/>
                  </a:cxn>
                  <a:cxn ang="0">
                    <a:pos x="0" y="0"/>
                  </a:cxn>
                </a:cxnLst>
                <a:rect l="0" t="0" r="r" b="b"/>
                <a:pathLst>
                  <a:path w="59" h="41">
                    <a:moveTo>
                      <a:pt x="0" y="0"/>
                    </a:moveTo>
                    <a:lnTo>
                      <a:pt x="6" y="24"/>
                    </a:lnTo>
                    <a:lnTo>
                      <a:pt x="24" y="25"/>
                    </a:lnTo>
                    <a:lnTo>
                      <a:pt x="9" y="29"/>
                    </a:lnTo>
                    <a:lnTo>
                      <a:pt x="16" y="40"/>
                    </a:lnTo>
                    <a:lnTo>
                      <a:pt x="52" y="33"/>
                    </a:lnTo>
                    <a:lnTo>
                      <a:pt x="58" y="2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3" name="Freeform 32"/>
              <p:cNvSpPr>
                <a:spLocks/>
              </p:cNvSpPr>
              <p:nvPr/>
            </p:nvSpPr>
            <p:spPr bwMode="auto">
              <a:xfrm>
                <a:off x="1862619" y="1898473"/>
                <a:ext cx="436737" cy="139753"/>
              </a:xfrm>
              <a:custGeom>
                <a:avLst/>
                <a:gdLst/>
                <a:ahLst/>
                <a:cxnLst>
                  <a:cxn ang="0">
                    <a:pos x="0" y="13"/>
                  </a:cxn>
                  <a:cxn ang="0">
                    <a:pos x="17" y="0"/>
                  </a:cxn>
                  <a:cxn ang="0">
                    <a:pos x="41" y="6"/>
                  </a:cxn>
                  <a:cxn ang="0">
                    <a:pos x="59" y="13"/>
                  </a:cxn>
                  <a:cxn ang="0">
                    <a:pos x="54" y="24"/>
                  </a:cxn>
                  <a:cxn ang="0">
                    <a:pos x="86" y="14"/>
                  </a:cxn>
                  <a:cxn ang="0">
                    <a:pos x="106" y="24"/>
                  </a:cxn>
                  <a:cxn ang="0">
                    <a:pos x="89" y="24"/>
                  </a:cxn>
                  <a:cxn ang="0">
                    <a:pos x="125" y="31"/>
                  </a:cxn>
                  <a:cxn ang="0">
                    <a:pos x="86" y="33"/>
                  </a:cxn>
                  <a:cxn ang="0">
                    <a:pos x="106" y="39"/>
                  </a:cxn>
                  <a:cxn ang="0">
                    <a:pos x="91" y="47"/>
                  </a:cxn>
                  <a:cxn ang="0">
                    <a:pos x="110" y="40"/>
                  </a:cxn>
                  <a:cxn ang="0">
                    <a:pos x="128" y="58"/>
                  </a:cxn>
                  <a:cxn ang="0">
                    <a:pos x="132" y="50"/>
                  </a:cxn>
                  <a:cxn ang="0">
                    <a:pos x="183" y="58"/>
                  </a:cxn>
                  <a:cxn ang="0">
                    <a:pos x="237" y="41"/>
                  </a:cxn>
                  <a:cxn ang="0">
                    <a:pos x="281" y="60"/>
                  </a:cxn>
                  <a:cxn ang="0">
                    <a:pos x="267" y="70"/>
                  </a:cxn>
                  <a:cxn ang="0">
                    <a:pos x="272" y="85"/>
                  </a:cxn>
                  <a:cxn ang="0">
                    <a:pos x="247" y="88"/>
                  </a:cxn>
                  <a:cxn ang="0">
                    <a:pos x="217" y="74"/>
                  </a:cxn>
                  <a:cxn ang="0">
                    <a:pos x="217" y="85"/>
                  </a:cxn>
                  <a:cxn ang="0">
                    <a:pos x="202" y="86"/>
                  </a:cxn>
                  <a:cxn ang="0">
                    <a:pos x="139" y="88"/>
                  </a:cxn>
                  <a:cxn ang="0">
                    <a:pos x="132" y="75"/>
                  </a:cxn>
                  <a:cxn ang="0">
                    <a:pos x="117" y="86"/>
                  </a:cxn>
                  <a:cxn ang="0">
                    <a:pos x="97" y="75"/>
                  </a:cxn>
                  <a:cxn ang="0">
                    <a:pos x="85" y="83"/>
                  </a:cxn>
                  <a:cxn ang="0">
                    <a:pos x="60" y="25"/>
                  </a:cxn>
                  <a:cxn ang="0">
                    <a:pos x="32" y="31"/>
                  </a:cxn>
                  <a:cxn ang="0">
                    <a:pos x="0" y="13"/>
                  </a:cxn>
                </a:cxnLst>
                <a:rect l="0" t="0" r="r" b="b"/>
                <a:pathLst>
                  <a:path w="282" h="89">
                    <a:moveTo>
                      <a:pt x="0" y="13"/>
                    </a:moveTo>
                    <a:lnTo>
                      <a:pt x="17" y="0"/>
                    </a:lnTo>
                    <a:lnTo>
                      <a:pt x="41" y="6"/>
                    </a:lnTo>
                    <a:lnTo>
                      <a:pt x="59" y="13"/>
                    </a:lnTo>
                    <a:lnTo>
                      <a:pt x="54" y="24"/>
                    </a:lnTo>
                    <a:lnTo>
                      <a:pt x="86" y="14"/>
                    </a:lnTo>
                    <a:lnTo>
                      <a:pt x="106" y="24"/>
                    </a:lnTo>
                    <a:lnTo>
                      <a:pt x="89" y="24"/>
                    </a:lnTo>
                    <a:lnTo>
                      <a:pt x="125" y="31"/>
                    </a:lnTo>
                    <a:lnTo>
                      <a:pt x="86" y="33"/>
                    </a:lnTo>
                    <a:lnTo>
                      <a:pt x="106" y="39"/>
                    </a:lnTo>
                    <a:lnTo>
                      <a:pt x="91" y="47"/>
                    </a:lnTo>
                    <a:lnTo>
                      <a:pt x="110" y="40"/>
                    </a:lnTo>
                    <a:lnTo>
                      <a:pt x="128" y="58"/>
                    </a:lnTo>
                    <a:lnTo>
                      <a:pt x="132" y="50"/>
                    </a:lnTo>
                    <a:lnTo>
                      <a:pt x="183" y="58"/>
                    </a:lnTo>
                    <a:lnTo>
                      <a:pt x="237" y="41"/>
                    </a:lnTo>
                    <a:lnTo>
                      <a:pt x="281" y="60"/>
                    </a:lnTo>
                    <a:lnTo>
                      <a:pt x="267" y="70"/>
                    </a:lnTo>
                    <a:lnTo>
                      <a:pt x="272" y="85"/>
                    </a:lnTo>
                    <a:lnTo>
                      <a:pt x="247" y="88"/>
                    </a:lnTo>
                    <a:lnTo>
                      <a:pt x="217" y="74"/>
                    </a:lnTo>
                    <a:lnTo>
                      <a:pt x="217" y="85"/>
                    </a:lnTo>
                    <a:lnTo>
                      <a:pt x="202" y="86"/>
                    </a:lnTo>
                    <a:lnTo>
                      <a:pt x="139" y="88"/>
                    </a:lnTo>
                    <a:lnTo>
                      <a:pt x="132" y="75"/>
                    </a:lnTo>
                    <a:lnTo>
                      <a:pt x="117" y="86"/>
                    </a:lnTo>
                    <a:lnTo>
                      <a:pt x="97" y="75"/>
                    </a:lnTo>
                    <a:lnTo>
                      <a:pt x="85" y="83"/>
                    </a:lnTo>
                    <a:lnTo>
                      <a:pt x="60" y="25"/>
                    </a:lnTo>
                    <a:lnTo>
                      <a:pt x="32" y="31"/>
                    </a:lnTo>
                    <a:lnTo>
                      <a:pt x="0" y="13"/>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4" name="Freeform 33"/>
              <p:cNvSpPr>
                <a:spLocks/>
              </p:cNvSpPr>
              <p:nvPr/>
            </p:nvSpPr>
            <p:spPr bwMode="auto">
              <a:xfrm>
                <a:off x="1880217" y="1660070"/>
                <a:ext cx="283159" cy="185790"/>
              </a:xfrm>
              <a:custGeom>
                <a:avLst/>
                <a:gdLst/>
                <a:ahLst/>
                <a:cxnLst>
                  <a:cxn ang="0">
                    <a:pos x="0" y="36"/>
                  </a:cxn>
                  <a:cxn ang="0">
                    <a:pos x="43" y="29"/>
                  </a:cxn>
                  <a:cxn ang="0">
                    <a:pos x="20" y="13"/>
                  </a:cxn>
                  <a:cxn ang="0">
                    <a:pos x="59" y="6"/>
                  </a:cxn>
                  <a:cxn ang="0">
                    <a:pos x="28" y="0"/>
                  </a:cxn>
                  <a:cxn ang="0">
                    <a:pos x="76" y="8"/>
                  </a:cxn>
                  <a:cxn ang="0">
                    <a:pos x="91" y="30"/>
                  </a:cxn>
                  <a:cxn ang="0">
                    <a:pos x="117" y="30"/>
                  </a:cxn>
                  <a:cxn ang="0">
                    <a:pos x="126" y="47"/>
                  </a:cxn>
                  <a:cxn ang="0">
                    <a:pos x="128" y="36"/>
                  </a:cxn>
                  <a:cxn ang="0">
                    <a:pos x="141" y="36"/>
                  </a:cxn>
                  <a:cxn ang="0">
                    <a:pos x="136" y="47"/>
                  </a:cxn>
                  <a:cxn ang="0">
                    <a:pos x="149" y="53"/>
                  </a:cxn>
                  <a:cxn ang="0">
                    <a:pos x="141" y="64"/>
                  </a:cxn>
                  <a:cxn ang="0">
                    <a:pos x="169" y="63"/>
                  </a:cxn>
                  <a:cxn ang="0">
                    <a:pos x="182" y="78"/>
                  </a:cxn>
                  <a:cxn ang="0">
                    <a:pos x="148" y="83"/>
                  </a:cxn>
                  <a:cxn ang="0">
                    <a:pos x="138" y="98"/>
                  </a:cxn>
                  <a:cxn ang="0">
                    <a:pos x="132" y="83"/>
                  </a:cxn>
                  <a:cxn ang="0">
                    <a:pos x="122" y="117"/>
                  </a:cxn>
                  <a:cxn ang="0">
                    <a:pos x="99" y="99"/>
                  </a:cxn>
                  <a:cxn ang="0">
                    <a:pos x="111" y="117"/>
                  </a:cxn>
                  <a:cxn ang="0">
                    <a:pos x="68" y="114"/>
                  </a:cxn>
                  <a:cxn ang="0">
                    <a:pos x="55" y="104"/>
                  </a:cxn>
                  <a:cxn ang="0">
                    <a:pos x="75" y="103"/>
                  </a:cxn>
                  <a:cxn ang="0">
                    <a:pos x="53" y="100"/>
                  </a:cxn>
                  <a:cxn ang="0">
                    <a:pos x="47" y="95"/>
                  </a:cxn>
                  <a:cxn ang="0">
                    <a:pos x="59" y="94"/>
                  </a:cxn>
                  <a:cxn ang="0">
                    <a:pos x="40" y="87"/>
                  </a:cxn>
                  <a:cxn ang="0">
                    <a:pos x="98" y="76"/>
                  </a:cxn>
                  <a:cxn ang="0">
                    <a:pos x="28" y="78"/>
                  </a:cxn>
                  <a:cxn ang="0">
                    <a:pos x="16" y="67"/>
                  </a:cxn>
                  <a:cxn ang="0">
                    <a:pos x="40" y="61"/>
                  </a:cxn>
                  <a:cxn ang="0">
                    <a:pos x="2" y="53"/>
                  </a:cxn>
                  <a:cxn ang="0">
                    <a:pos x="10" y="53"/>
                  </a:cxn>
                  <a:cxn ang="0">
                    <a:pos x="0" y="45"/>
                  </a:cxn>
                  <a:cxn ang="0">
                    <a:pos x="43" y="45"/>
                  </a:cxn>
                  <a:cxn ang="0">
                    <a:pos x="0" y="36"/>
                  </a:cxn>
                </a:cxnLst>
                <a:rect l="0" t="0" r="r" b="b"/>
                <a:pathLst>
                  <a:path w="183" h="118">
                    <a:moveTo>
                      <a:pt x="0" y="36"/>
                    </a:moveTo>
                    <a:lnTo>
                      <a:pt x="43" y="29"/>
                    </a:lnTo>
                    <a:lnTo>
                      <a:pt x="20" y="13"/>
                    </a:lnTo>
                    <a:lnTo>
                      <a:pt x="59" y="6"/>
                    </a:lnTo>
                    <a:lnTo>
                      <a:pt x="28" y="0"/>
                    </a:lnTo>
                    <a:lnTo>
                      <a:pt x="76" y="8"/>
                    </a:lnTo>
                    <a:lnTo>
                      <a:pt x="91" y="30"/>
                    </a:lnTo>
                    <a:lnTo>
                      <a:pt x="117" y="30"/>
                    </a:lnTo>
                    <a:lnTo>
                      <a:pt x="126" y="47"/>
                    </a:lnTo>
                    <a:lnTo>
                      <a:pt x="128" y="36"/>
                    </a:lnTo>
                    <a:lnTo>
                      <a:pt x="141" y="36"/>
                    </a:lnTo>
                    <a:lnTo>
                      <a:pt x="136" y="47"/>
                    </a:lnTo>
                    <a:lnTo>
                      <a:pt x="149" y="53"/>
                    </a:lnTo>
                    <a:lnTo>
                      <a:pt x="141" y="64"/>
                    </a:lnTo>
                    <a:lnTo>
                      <a:pt x="169" y="63"/>
                    </a:lnTo>
                    <a:lnTo>
                      <a:pt x="182" y="78"/>
                    </a:lnTo>
                    <a:lnTo>
                      <a:pt x="148" y="83"/>
                    </a:lnTo>
                    <a:lnTo>
                      <a:pt x="138" y="98"/>
                    </a:lnTo>
                    <a:lnTo>
                      <a:pt x="132" y="83"/>
                    </a:lnTo>
                    <a:lnTo>
                      <a:pt x="122" y="117"/>
                    </a:lnTo>
                    <a:lnTo>
                      <a:pt x="99" y="99"/>
                    </a:lnTo>
                    <a:lnTo>
                      <a:pt x="111" y="117"/>
                    </a:lnTo>
                    <a:lnTo>
                      <a:pt x="68" y="114"/>
                    </a:lnTo>
                    <a:lnTo>
                      <a:pt x="55" y="104"/>
                    </a:lnTo>
                    <a:lnTo>
                      <a:pt x="75" y="103"/>
                    </a:lnTo>
                    <a:lnTo>
                      <a:pt x="53" y="100"/>
                    </a:lnTo>
                    <a:lnTo>
                      <a:pt x="47" y="95"/>
                    </a:lnTo>
                    <a:lnTo>
                      <a:pt x="59" y="94"/>
                    </a:lnTo>
                    <a:lnTo>
                      <a:pt x="40" y="87"/>
                    </a:lnTo>
                    <a:lnTo>
                      <a:pt x="98" y="76"/>
                    </a:lnTo>
                    <a:lnTo>
                      <a:pt x="28" y="78"/>
                    </a:lnTo>
                    <a:lnTo>
                      <a:pt x="16" y="67"/>
                    </a:lnTo>
                    <a:lnTo>
                      <a:pt x="40" y="61"/>
                    </a:lnTo>
                    <a:lnTo>
                      <a:pt x="2" y="53"/>
                    </a:lnTo>
                    <a:lnTo>
                      <a:pt x="10" y="53"/>
                    </a:lnTo>
                    <a:lnTo>
                      <a:pt x="0" y="45"/>
                    </a:lnTo>
                    <a:lnTo>
                      <a:pt x="43" y="45"/>
                    </a:lnTo>
                    <a:lnTo>
                      <a:pt x="0" y="36"/>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5" name="Freeform 34"/>
              <p:cNvSpPr>
                <a:spLocks/>
              </p:cNvSpPr>
              <p:nvPr/>
            </p:nvSpPr>
            <p:spPr bwMode="auto">
              <a:xfrm>
                <a:off x="1880217" y="1979037"/>
                <a:ext cx="68790" cy="47681"/>
              </a:xfrm>
              <a:custGeom>
                <a:avLst/>
                <a:gdLst/>
                <a:ahLst/>
                <a:cxnLst>
                  <a:cxn ang="0">
                    <a:pos x="0" y="20"/>
                  </a:cxn>
                  <a:cxn ang="0">
                    <a:pos x="6" y="0"/>
                  </a:cxn>
                  <a:cxn ang="0">
                    <a:pos x="34" y="6"/>
                  </a:cxn>
                  <a:cxn ang="0">
                    <a:pos x="43" y="30"/>
                  </a:cxn>
                  <a:cxn ang="0">
                    <a:pos x="0" y="20"/>
                  </a:cxn>
                </a:cxnLst>
                <a:rect l="0" t="0" r="r" b="b"/>
                <a:pathLst>
                  <a:path w="44" h="31">
                    <a:moveTo>
                      <a:pt x="0" y="20"/>
                    </a:moveTo>
                    <a:lnTo>
                      <a:pt x="6" y="0"/>
                    </a:lnTo>
                    <a:lnTo>
                      <a:pt x="34" y="6"/>
                    </a:lnTo>
                    <a:lnTo>
                      <a:pt x="43" y="30"/>
                    </a:lnTo>
                    <a:lnTo>
                      <a:pt x="0" y="2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6" name="Freeform 35"/>
              <p:cNvSpPr>
                <a:spLocks/>
              </p:cNvSpPr>
              <p:nvPr/>
            </p:nvSpPr>
            <p:spPr bwMode="auto">
              <a:xfrm>
                <a:off x="1880217" y="1863946"/>
                <a:ext cx="79988" cy="36171"/>
              </a:xfrm>
              <a:custGeom>
                <a:avLst/>
                <a:gdLst/>
                <a:ahLst/>
                <a:cxnLst>
                  <a:cxn ang="0">
                    <a:pos x="0" y="8"/>
                  </a:cxn>
                  <a:cxn ang="0">
                    <a:pos x="12" y="22"/>
                  </a:cxn>
                  <a:cxn ang="0">
                    <a:pos x="50" y="8"/>
                  </a:cxn>
                  <a:cxn ang="0">
                    <a:pos x="13" y="0"/>
                  </a:cxn>
                  <a:cxn ang="0">
                    <a:pos x="0" y="8"/>
                  </a:cxn>
                </a:cxnLst>
                <a:rect l="0" t="0" r="r" b="b"/>
                <a:pathLst>
                  <a:path w="51" h="23">
                    <a:moveTo>
                      <a:pt x="0" y="8"/>
                    </a:moveTo>
                    <a:lnTo>
                      <a:pt x="12" y="22"/>
                    </a:lnTo>
                    <a:lnTo>
                      <a:pt x="50" y="8"/>
                    </a:lnTo>
                    <a:lnTo>
                      <a:pt x="13" y="0"/>
                    </a:lnTo>
                    <a:lnTo>
                      <a:pt x="0" y="8"/>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7" name="Freeform 36"/>
              <p:cNvSpPr>
                <a:spLocks/>
              </p:cNvSpPr>
              <p:nvPr/>
            </p:nvSpPr>
            <p:spPr bwMode="auto">
              <a:xfrm>
                <a:off x="1896214" y="2059600"/>
                <a:ext cx="134381" cy="98649"/>
              </a:xfrm>
              <a:custGeom>
                <a:avLst/>
                <a:gdLst/>
                <a:ahLst/>
                <a:cxnLst>
                  <a:cxn ang="0">
                    <a:pos x="0" y="9"/>
                  </a:cxn>
                  <a:cxn ang="0">
                    <a:pos x="1" y="39"/>
                  </a:cxn>
                  <a:cxn ang="0">
                    <a:pos x="10" y="44"/>
                  </a:cxn>
                  <a:cxn ang="0">
                    <a:pos x="8" y="60"/>
                  </a:cxn>
                  <a:cxn ang="0">
                    <a:pos x="20" y="62"/>
                  </a:cxn>
                  <a:cxn ang="0">
                    <a:pos x="34" y="48"/>
                  </a:cxn>
                  <a:cxn ang="0">
                    <a:pos x="20" y="39"/>
                  </a:cxn>
                  <a:cxn ang="0">
                    <a:pos x="56" y="39"/>
                  </a:cxn>
                  <a:cxn ang="0">
                    <a:pos x="86" y="4"/>
                  </a:cxn>
                  <a:cxn ang="0">
                    <a:pos x="6" y="0"/>
                  </a:cxn>
                  <a:cxn ang="0">
                    <a:pos x="17" y="10"/>
                  </a:cxn>
                  <a:cxn ang="0">
                    <a:pos x="0" y="9"/>
                  </a:cxn>
                </a:cxnLst>
                <a:rect l="0" t="0" r="r" b="b"/>
                <a:pathLst>
                  <a:path w="87" h="63">
                    <a:moveTo>
                      <a:pt x="0" y="9"/>
                    </a:moveTo>
                    <a:lnTo>
                      <a:pt x="1" y="39"/>
                    </a:lnTo>
                    <a:lnTo>
                      <a:pt x="10" y="44"/>
                    </a:lnTo>
                    <a:lnTo>
                      <a:pt x="8" y="60"/>
                    </a:lnTo>
                    <a:lnTo>
                      <a:pt x="20" y="62"/>
                    </a:lnTo>
                    <a:lnTo>
                      <a:pt x="34" y="48"/>
                    </a:lnTo>
                    <a:lnTo>
                      <a:pt x="20" y="39"/>
                    </a:lnTo>
                    <a:lnTo>
                      <a:pt x="56" y="39"/>
                    </a:lnTo>
                    <a:lnTo>
                      <a:pt x="86" y="4"/>
                    </a:lnTo>
                    <a:lnTo>
                      <a:pt x="6" y="0"/>
                    </a:lnTo>
                    <a:lnTo>
                      <a:pt x="17" y="10"/>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8" name="Freeform 37"/>
              <p:cNvSpPr>
                <a:spLocks/>
              </p:cNvSpPr>
              <p:nvPr/>
            </p:nvSpPr>
            <p:spPr bwMode="auto">
              <a:xfrm>
                <a:off x="1987401" y="1548268"/>
                <a:ext cx="777487" cy="404462"/>
              </a:xfrm>
              <a:custGeom>
                <a:avLst/>
                <a:gdLst/>
                <a:ahLst/>
                <a:cxnLst>
                  <a:cxn ang="0">
                    <a:pos x="28" y="70"/>
                  </a:cxn>
                  <a:cxn ang="0">
                    <a:pos x="52" y="74"/>
                  </a:cxn>
                  <a:cxn ang="0">
                    <a:pos x="121" y="71"/>
                  </a:cxn>
                  <a:cxn ang="0">
                    <a:pos x="108" y="81"/>
                  </a:cxn>
                  <a:cxn ang="0">
                    <a:pos x="93" y="100"/>
                  </a:cxn>
                  <a:cxn ang="0">
                    <a:pos x="136" y="100"/>
                  </a:cxn>
                  <a:cxn ang="0">
                    <a:pos x="193" y="75"/>
                  </a:cxn>
                  <a:cxn ang="0">
                    <a:pos x="268" y="83"/>
                  </a:cxn>
                  <a:cxn ang="0">
                    <a:pos x="194" y="132"/>
                  </a:cxn>
                  <a:cxn ang="0">
                    <a:pos x="89" y="108"/>
                  </a:cxn>
                  <a:cxn ang="0">
                    <a:pos x="89" y="128"/>
                  </a:cxn>
                  <a:cxn ang="0">
                    <a:pos x="170" y="158"/>
                  </a:cxn>
                  <a:cxn ang="0">
                    <a:pos x="110" y="159"/>
                  </a:cxn>
                  <a:cxn ang="0">
                    <a:pos x="98" y="181"/>
                  </a:cxn>
                  <a:cxn ang="0">
                    <a:pos x="120" y="172"/>
                  </a:cxn>
                  <a:cxn ang="0">
                    <a:pos x="101" y="195"/>
                  </a:cxn>
                  <a:cxn ang="0">
                    <a:pos x="116" y="209"/>
                  </a:cxn>
                  <a:cxn ang="0">
                    <a:pos x="121" y="216"/>
                  </a:cxn>
                  <a:cxn ang="0">
                    <a:pos x="85" y="220"/>
                  </a:cxn>
                  <a:cxn ang="0">
                    <a:pos x="54" y="234"/>
                  </a:cxn>
                  <a:cxn ang="0">
                    <a:pos x="105" y="253"/>
                  </a:cxn>
                  <a:cxn ang="0">
                    <a:pos x="139" y="246"/>
                  </a:cxn>
                  <a:cxn ang="0">
                    <a:pos x="157" y="245"/>
                  </a:cxn>
                  <a:cxn ang="0">
                    <a:pos x="178" y="256"/>
                  </a:cxn>
                  <a:cxn ang="0">
                    <a:pos x="209" y="234"/>
                  </a:cxn>
                  <a:cxn ang="0">
                    <a:pos x="224" y="216"/>
                  </a:cxn>
                  <a:cxn ang="0">
                    <a:pos x="260" y="195"/>
                  </a:cxn>
                  <a:cxn ang="0">
                    <a:pos x="275" y="184"/>
                  </a:cxn>
                  <a:cxn ang="0">
                    <a:pos x="279" y="163"/>
                  </a:cxn>
                  <a:cxn ang="0">
                    <a:pos x="229" y="151"/>
                  </a:cxn>
                  <a:cxn ang="0">
                    <a:pos x="229" y="147"/>
                  </a:cxn>
                  <a:cxn ang="0">
                    <a:pos x="329" y="132"/>
                  </a:cxn>
                  <a:cxn ang="0">
                    <a:pos x="352" y="116"/>
                  </a:cxn>
                  <a:cxn ang="0">
                    <a:pos x="448" y="66"/>
                  </a:cxn>
                  <a:cxn ang="0">
                    <a:pos x="375" y="65"/>
                  </a:cxn>
                  <a:cxn ang="0">
                    <a:pos x="501" y="39"/>
                  </a:cxn>
                  <a:cxn ang="0">
                    <a:pos x="461" y="10"/>
                  </a:cxn>
                  <a:cxn ang="0">
                    <a:pos x="298" y="0"/>
                  </a:cxn>
                  <a:cxn ang="0">
                    <a:pos x="275" y="5"/>
                  </a:cxn>
                  <a:cxn ang="0">
                    <a:pos x="248" y="28"/>
                  </a:cxn>
                  <a:cxn ang="0">
                    <a:pos x="193" y="16"/>
                  </a:cxn>
                  <a:cxn ang="0">
                    <a:pos x="147" y="18"/>
                  </a:cxn>
                  <a:cxn ang="0">
                    <a:pos x="175" y="46"/>
                  </a:cxn>
                  <a:cxn ang="0">
                    <a:pos x="108" y="46"/>
                  </a:cxn>
                </a:cxnLst>
                <a:rect l="0" t="0" r="r" b="b"/>
                <a:pathLst>
                  <a:path w="502" h="257">
                    <a:moveTo>
                      <a:pt x="0" y="60"/>
                    </a:moveTo>
                    <a:lnTo>
                      <a:pt x="43" y="60"/>
                    </a:lnTo>
                    <a:lnTo>
                      <a:pt x="28" y="70"/>
                    </a:lnTo>
                    <a:lnTo>
                      <a:pt x="90" y="63"/>
                    </a:lnTo>
                    <a:lnTo>
                      <a:pt x="36" y="70"/>
                    </a:lnTo>
                    <a:lnTo>
                      <a:pt x="52" y="74"/>
                    </a:lnTo>
                    <a:lnTo>
                      <a:pt x="35" y="75"/>
                    </a:lnTo>
                    <a:lnTo>
                      <a:pt x="41" y="82"/>
                    </a:lnTo>
                    <a:lnTo>
                      <a:pt x="121" y="71"/>
                    </a:lnTo>
                    <a:lnTo>
                      <a:pt x="43" y="88"/>
                    </a:lnTo>
                    <a:lnTo>
                      <a:pt x="78" y="100"/>
                    </a:lnTo>
                    <a:lnTo>
                      <a:pt x="108" y="81"/>
                    </a:lnTo>
                    <a:lnTo>
                      <a:pt x="160" y="78"/>
                    </a:lnTo>
                    <a:lnTo>
                      <a:pt x="105" y="85"/>
                    </a:lnTo>
                    <a:lnTo>
                      <a:pt x="93" y="100"/>
                    </a:lnTo>
                    <a:lnTo>
                      <a:pt x="125" y="101"/>
                    </a:lnTo>
                    <a:lnTo>
                      <a:pt x="160" y="86"/>
                    </a:lnTo>
                    <a:lnTo>
                      <a:pt x="136" y="100"/>
                    </a:lnTo>
                    <a:lnTo>
                      <a:pt x="160" y="100"/>
                    </a:lnTo>
                    <a:lnTo>
                      <a:pt x="198" y="90"/>
                    </a:lnTo>
                    <a:lnTo>
                      <a:pt x="193" y="75"/>
                    </a:lnTo>
                    <a:lnTo>
                      <a:pt x="233" y="65"/>
                    </a:lnTo>
                    <a:lnTo>
                      <a:pt x="205" y="89"/>
                    </a:lnTo>
                    <a:lnTo>
                      <a:pt x="268" y="83"/>
                    </a:lnTo>
                    <a:lnTo>
                      <a:pt x="139" y="108"/>
                    </a:lnTo>
                    <a:lnTo>
                      <a:pt x="168" y="132"/>
                    </a:lnTo>
                    <a:lnTo>
                      <a:pt x="194" y="132"/>
                    </a:lnTo>
                    <a:lnTo>
                      <a:pt x="180" y="138"/>
                    </a:lnTo>
                    <a:lnTo>
                      <a:pt x="130" y="112"/>
                    </a:lnTo>
                    <a:lnTo>
                      <a:pt x="89" y="108"/>
                    </a:lnTo>
                    <a:lnTo>
                      <a:pt x="87" y="119"/>
                    </a:lnTo>
                    <a:lnTo>
                      <a:pt x="106" y="124"/>
                    </a:lnTo>
                    <a:lnTo>
                      <a:pt x="89" y="128"/>
                    </a:lnTo>
                    <a:lnTo>
                      <a:pt x="139" y="155"/>
                    </a:lnTo>
                    <a:lnTo>
                      <a:pt x="118" y="157"/>
                    </a:lnTo>
                    <a:lnTo>
                      <a:pt x="170" y="158"/>
                    </a:lnTo>
                    <a:lnTo>
                      <a:pt x="140" y="165"/>
                    </a:lnTo>
                    <a:lnTo>
                      <a:pt x="156" y="174"/>
                    </a:lnTo>
                    <a:lnTo>
                      <a:pt x="110" y="159"/>
                    </a:lnTo>
                    <a:lnTo>
                      <a:pt x="83" y="165"/>
                    </a:lnTo>
                    <a:lnTo>
                      <a:pt x="72" y="188"/>
                    </a:lnTo>
                    <a:lnTo>
                      <a:pt x="98" y="181"/>
                    </a:lnTo>
                    <a:lnTo>
                      <a:pt x="94" y="189"/>
                    </a:lnTo>
                    <a:lnTo>
                      <a:pt x="103" y="189"/>
                    </a:lnTo>
                    <a:lnTo>
                      <a:pt x="120" y="172"/>
                    </a:lnTo>
                    <a:lnTo>
                      <a:pt x="114" y="185"/>
                    </a:lnTo>
                    <a:lnTo>
                      <a:pt x="129" y="188"/>
                    </a:lnTo>
                    <a:lnTo>
                      <a:pt x="101" y="195"/>
                    </a:lnTo>
                    <a:lnTo>
                      <a:pt x="118" y="195"/>
                    </a:lnTo>
                    <a:lnTo>
                      <a:pt x="103" y="200"/>
                    </a:lnTo>
                    <a:lnTo>
                      <a:pt x="116" y="209"/>
                    </a:lnTo>
                    <a:lnTo>
                      <a:pt x="136" y="209"/>
                    </a:lnTo>
                    <a:lnTo>
                      <a:pt x="156" y="190"/>
                    </a:lnTo>
                    <a:lnTo>
                      <a:pt x="121" y="216"/>
                    </a:lnTo>
                    <a:lnTo>
                      <a:pt x="89" y="197"/>
                    </a:lnTo>
                    <a:lnTo>
                      <a:pt x="59" y="201"/>
                    </a:lnTo>
                    <a:lnTo>
                      <a:pt x="85" y="220"/>
                    </a:lnTo>
                    <a:lnTo>
                      <a:pt x="41" y="232"/>
                    </a:lnTo>
                    <a:lnTo>
                      <a:pt x="45" y="247"/>
                    </a:lnTo>
                    <a:lnTo>
                      <a:pt x="54" y="234"/>
                    </a:lnTo>
                    <a:lnTo>
                      <a:pt x="55" y="247"/>
                    </a:lnTo>
                    <a:lnTo>
                      <a:pt x="85" y="241"/>
                    </a:lnTo>
                    <a:lnTo>
                      <a:pt x="105" y="253"/>
                    </a:lnTo>
                    <a:lnTo>
                      <a:pt x="120" y="253"/>
                    </a:lnTo>
                    <a:lnTo>
                      <a:pt x="109" y="242"/>
                    </a:lnTo>
                    <a:lnTo>
                      <a:pt x="139" y="246"/>
                    </a:lnTo>
                    <a:lnTo>
                      <a:pt x="136" y="237"/>
                    </a:lnTo>
                    <a:lnTo>
                      <a:pt x="149" y="247"/>
                    </a:lnTo>
                    <a:lnTo>
                      <a:pt x="157" y="245"/>
                    </a:lnTo>
                    <a:lnTo>
                      <a:pt x="153" y="238"/>
                    </a:lnTo>
                    <a:lnTo>
                      <a:pt x="176" y="245"/>
                    </a:lnTo>
                    <a:lnTo>
                      <a:pt x="178" y="256"/>
                    </a:lnTo>
                    <a:lnTo>
                      <a:pt x="220" y="245"/>
                    </a:lnTo>
                    <a:lnTo>
                      <a:pt x="228" y="230"/>
                    </a:lnTo>
                    <a:lnTo>
                      <a:pt x="209" y="234"/>
                    </a:lnTo>
                    <a:lnTo>
                      <a:pt x="209" y="220"/>
                    </a:lnTo>
                    <a:lnTo>
                      <a:pt x="160" y="219"/>
                    </a:lnTo>
                    <a:lnTo>
                      <a:pt x="224" y="216"/>
                    </a:lnTo>
                    <a:lnTo>
                      <a:pt x="233" y="207"/>
                    </a:lnTo>
                    <a:lnTo>
                      <a:pt x="224" y="193"/>
                    </a:lnTo>
                    <a:lnTo>
                      <a:pt x="260" y="195"/>
                    </a:lnTo>
                    <a:lnTo>
                      <a:pt x="267" y="189"/>
                    </a:lnTo>
                    <a:lnTo>
                      <a:pt x="243" y="185"/>
                    </a:lnTo>
                    <a:lnTo>
                      <a:pt x="275" y="184"/>
                    </a:lnTo>
                    <a:lnTo>
                      <a:pt x="253" y="176"/>
                    </a:lnTo>
                    <a:lnTo>
                      <a:pt x="280" y="170"/>
                    </a:lnTo>
                    <a:lnTo>
                      <a:pt x="279" y="163"/>
                    </a:lnTo>
                    <a:lnTo>
                      <a:pt x="230" y="159"/>
                    </a:lnTo>
                    <a:lnTo>
                      <a:pt x="257" y="154"/>
                    </a:lnTo>
                    <a:lnTo>
                      <a:pt x="229" y="151"/>
                    </a:lnTo>
                    <a:lnTo>
                      <a:pt x="280" y="157"/>
                    </a:lnTo>
                    <a:lnTo>
                      <a:pt x="282" y="150"/>
                    </a:lnTo>
                    <a:lnTo>
                      <a:pt x="229" y="147"/>
                    </a:lnTo>
                    <a:lnTo>
                      <a:pt x="298" y="138"/>
                    </a:lnTo>
                    <a:lnTo>
                      <a:pt x="279" y="130"/>
                    </a:lnTo>
                    <a:lnTo>
                      <a:pt x="329" y="132"/>
                    </a:lnTo>
                    <a:lnTo>
                      <a:pt x="345" y="119"/>
                    </a:lnTo>
                    <a:lnTo>
                      <a:pt x="320" y="117"/>
                    </a:lnTo>
                    <a:lnTo>
                      <a:pt x="352" y="116"/>
                    </a:lnTo>
                    <a:lnTo>
                      <a:pt x="348" y="105"/>
                    </a:lnTo>
                    <a:lnTo>
                      <a:pt x="363" y="108"/>
                    </a:lnTo>
                    <a:lnTo>
                      <a:pt x="448" y="66"/>
                    </a:lnTo>
                    <a:lnTo>
                      <a:pt x="355" y="81"/>
                    </a:lnTo>
                    <a:lnTo>
                      <a:pt x="406" y="63"/>
                    </a:lnTo>
                    <a:lnTo>
                      <a:pt x="375" y="65"/>
                    </a:lnTo>
                    <a:lnTo>
                      <a:pt x="367" y="56"/>
                    </a:lnTo>
                    <a:lnTo>
                      <a:pt x="426" y="60"/>
                    </a:lnTo>
                    <a:lnTo>
                      <a:pt x="501" y="39"/>
                    </a:lnTo>
                    <a:lnTo>
                      <a:pt x="499" y="28"/>
                    </a:lnTo>
                    <a:lnTo>
                      <a:pt x="468" y="28"/>
                    </a:lnTo>
                    <a:lnTo>
                      <a:pt x="461" y="10"/>
                    </a:lnTo>
                    <a:lnTo>
                      <a:pt x="375" y="18"/>
                    </a:lnTo>
                    <a:lnTo>
                      <a:pt x="411" y="6"/>
                    </a:lnTo>
                    <a:lnTo>
                      <a:pt x="298" y="0"/>
                    </a:lnTo>
                    <a:lnTo>
                      <a:pt x="288" y="9"/>
                    </a:lnTo>
                    <a:lnTo>
                      <a:pt x="297" y="13"/>
                    </a:lnTo>
                    <a:lnTo>
                      <a:pt x="275" y="5"/>
                    </a:lnTo>
                    <a:lnTo>
                      <a:pt x="225" y="5"/>
                    </a:lnTo>
                    <a:lnTo>
                      <a:pt x="260" y="23"/>
                    </a:lnTo>
                    <a:lnTo>
                      <a:pt x="248" y="28"/>
                    </a:lnTo>
                    <a:lnTo>
                      <a:pt x="229" y="10"/>
                    </a:lnTo>
                    <a:lnTo>
                      <a:pt x="183" y="8"/>
                    </a:lnTo>
                    <a:lnTo>
                      <a:pt x="193" y="16"/>
                    </a:lnTo>
                    <a:lnTo>
                      <a:pt x="156" y="13"/>
                    </a:lnTo>
                    <a:lnTo>
                      <a:pt x="174" y="25"/>
                    </a:lnTo>
                    <a:lnTo>
                      <a:pt x="147" y="18"/>
                    </a:lnTo>
                    <a:lnTo>
                      <a:pt x="155" y="25"/>
                    </a:lnTo>
                    <a:lnTo>
                      <a:pt x="139" y="28"/>
                    </a:lnTo>
                    <a:lnTo>
                      <a:pt x="175" y="46"/>
                    </a:lnTo>
                    <a:lnTo>
                      <a:pt x="95" y="27"/>
                    </a:lnTo>
                    <a:lnTo>
                      <a:pt x="76" y="40"/>
                    </a:lnTo>
                    <a:lnTo>
                      <a:pt x="108" y="46"/>
                    </a:lnTo>
                    <a:lnTo>
                      <a:pt x="55" y="41"/>
                    </a:lnTo>
                    <a:lnTo>
                      <a:pt x="0" y="6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19" name="Freeform 38"/>
              <p:cNvSpPr>
                <a:spLocks/>
              </p:cNvSpPr>
              <p:nvPr/>
            </p:nvSpPr>
            <p:spPr bwMode="auto">
              <a:xfrm>
                <a:off x="2035394" y="2067821"/>
                <a:ext cx="726295" cy="519553"/>
              </a:xfrm>
              <a:custGeom>
                <a:avLst/>
                <a:gdLst/>
                <a:ahLst/>
                <a:cxnLst>
                  <a:cxn ang="0">
                    <a:pos x="4" y="37"/>
                  </a:cxn>
                  <a:cxn ang="0">
                    <a:pos x="56" y="0"/>
                  </a:cxn>
                  <a:cxn ang="0">
                    <a:pos x="53" y="37"/>
                  </a:cxn>
                  <a:cxn ang="0">
                    <a:pos x="82" y="78"/>
                  </a:cxn>
                  <a:cxn ang="0">
                    <a:pos x="83" y="84"/>
                  </a:cxn>
                  <a:cxn ang="0">
                    <a:pos x="66" y="56"/>
                  </a:cxn>
                  <a:cxn ang="0">
                    <a:pos x="70" y="29"/>
                  </a:cxn>
                  <a:cxn ang="0">
                    <a:pos x="72" y="25"/>
                  </a:cxn>
                  <a:cxn ang="0">
                    <a:pos x="82" y="16"/>
                  </a:cxn>
                  <a:cxn ang="0">
                    <a:pos x="120" y="4"/>
                  </a:cxn>
                  <a:cxn ang="0">
                    <a:pos x="140" y="18"/>
                  </a:cxn>
                  <a:cxn ang="0">
                    <a:pos x="148" y="57"/>
                  </a:cxn>
                  <a:cxn ang="0">
                    <a:pos x="178" y="48"/>
                  </a:cxn>
                  <a:cxn ang="0">
                    <a:pos x="241" y="41"/>
                  </a:cxn>
                  <a:cxn ang="0">
                    <a:pos x="246" y="67"/>
                  </a:cxn>
                  <a:cxn ang="0">
                    <a:pos x="261" y="72"/>
                  </a:cxn>
                  <a:cxn ang="0">
                    <a:pos x="287" y="66"/>
                  </a:cxn>
                  <a:cxn ang="0">
                    <a:pos x="308" y="82"/>
                  </a:cxn>
                  <a:cxn ang="0">
                    <a:pos x="316" y="84"/>
                  </a:cxn>
                  <a:cxn ang="0">
                    <a:pos x="329" y="90"/>
                  </a:cxn>
                  <a:cxn ang="0">
                    <a:pos x="352" y="98"/>
                  </a:cxn>
                  <a:cxn ang="0">
                    <a:pos x="349" y="109"/>
                  </a:cxn>
                  <a:cxn ang="0">
                    <a:pos x="358" y="106"/>
                  </a:cxn>
                  <a:cxn ang="0">
                    <a:pos x="346" y="126"/>
                  </a:cxn>
                  <a:cxn ang="0">
                    <a:pos x="352" y="137"/>
                  </a:cxn>
                  <a:cxn ang="0">
                    <a:pos x="354" y="153"/>
                  </a:cxn>
                  <a:cxn ang="0">
                    <a:pos x="412" y="169"/>
                  </a:cxn>
                  <a:cxn ang="0">
                    <a:pos x="441" y="191"/>
                  </a:cxn>
                  <a:cxn ang="0">
                    <a:pos x="468" y="206"/>
                  </a:cxn>
                  <a:cxn ang="0">
                    <a:pos x="450" y="217"/>
                  </a:cxn>
                  <a:cxn ang="0">
                    <a:pos x="449" y="237"/>
                  </a:cxn>
                  <a:cxn ang="0">
                    <a:pos x="432" y="254"/>
                  </a:cxn>
                  <a:cxn ang="0">
                    <a:pos x="358" y="215"/>
                  </a:cxn>
                  <a:cxn ang="0">
                    <a:pos x="362" y="237"/>
                  </a:cxn>
                  <a:cxn ang="0">
                    <a:pos x="383" y="257"/>
                  </a:cxn>
                  <a:cxn ang="0">
                    <a:pos x="405" y="273"/>
                  </a:cxn>
                  <a:cxn ang="0">
                    <a:pos x="412" y="314"/>
                  </a:cxn>
                  <a:cxn ang="0">
                    <a:pos x="391" y="329"/>
                  </a:cxn>
                  <a:cxn ang="0">
                    <a:pos x="295" y="288"/>
                  </a:cxn>
                  <a:cxn ang="0">
                    <a:pos x="279" y="277"/>
                  </a:cxn>
                  <a:cxn ang="0">
                    <a:pos x="250" y="254"/>
                  </a:cxn>
                  <a:cxn ang="0">
                    <a:pos x="236" y="260"/>
                  </a:cxn>
                  <a:cxn ang="0">
                    <a:pos x="195" y="260"/>
                  </a:cxn>
                  <a:cxn ang="0">
                    <a:pos x="269" y="241"/>
                  </a:cxn>
                  <a:cxn ang="0">
                    <a:pos x="289" y="191"/>
                  </a:cxn>
                  <a:cxn ang="0">
                    <a:pos x="248" y="149"/>
                  </a:cxn>
                  <a:cxn ang="0">
                    <a:pos x="218" y="153"/>
                  </a:cxn>
                  <a:cxn ang="0">
                    <a:pos x="231" y="134"/>
                  </a:cxn>
                  <a:cxn ang="0">
                    <a:pos x="202" y="107"/>
                  </a:cxn>
                  <a:cxn ang="0">
                    <a:pos x="183" y="118"/>
                  </a:cxn>
                  <a:cxn ang="0">
                    <a:pos x="149" y="121"/>
                  </a:cxn>
                  <a:cxn ang="0">
                    <a:pos x="10" y="84"/>
                  </a:cxn>
                  <a:cxn ang="0">
                    <a:pos x="0" y="72"/>
                  </a:cxn>
                </a:cxnLst>
                <a:rect l="0" t="0" r="r" b="b"/>
                <a:pathLst>
                  <a:path w="469" h="330">
                    <a:moveTo>
                      <a:pt x="0" y="72"/>
                    </a:moveTo>
                    <a:lnTo>
                      <a:pt x="4" y="37"/>
                    </a:lnTo>
                    <a:lnTo>
                      <a:pt x="22" y="12"/>
                    </a:lnTo>
                    <a:lnTo>
                      <a:pt x="56" y="0"/>
                    </a:lnTo>
                    <a:lnTo>
                      <a:pt x="82" y="4"/>
                    </a:lnTo>
                    <a:lnTo>
                      <a:pt x="53" y="37"/>
                    </a:lnTo>
                    <a:lnTo>
                      <a:pt x="62" y="57"/>
                    </a:lnTo>
                    <a:lnTo>
                      <a:pt x="82" y="78"/>
                    </a:lnTo>
                    <a:lnTo>
                      <a:pt x="56" y="84"/>
                    </a:lnTo>
                    <a:lnTo>
                      <a:pt x="83" y="84"/>
                    </a:lnTo>
                    <a:lnTo>
                      <a:pt x="87" y="67"/>
                    </a:lnTo>
                    <a:lnTo>
                      <a:pt x="66" y="56"/>
                    </a:lnTo>
                    <a:lnTo>
                      <a:pt x="83" y="44"/>
                    </a:lnTo>
                    <a:lnTo>
                      <a:pt x="70" y="29"/>
                    </a:lnTo>
                    <a:lnTo>
                      <a:pt x="98" y="32"/>
                    </a:lnTo>
                    <a:lnTo>
                      <a:pt x="72" y="25"/>
                    </a:lnTo>
                    <a:lnTo>
                      <a:pt x="101" y="26"/>
                    </a:lnTo>
                    <a:lnTo>
                      <a:pt x="82" y="16"/>
                    </a:lnTo>
                    <a:lnTo>
                      <a:pt x="105" y="16"/>
                    </a:lnTo>
                    <a:lnTo>
                      <a:pt x="120" y="4"/>
                    </a:lnTo>
                    <a:lnTo>
                      <a:pt x="138" y="4"/>
                    </a:lnTo>
                    <a:lnTo>
                      <a:pt x="140" y="18"/>
                    </a:lnTo>
                    <a:lnTo>
                      <a:pt x="153" y="25"/>
                    </a:lnTo>
                    <a:lnTo>
                      <a:pt x="148" y="57"/>
                    </a:lnTo>
                    <a:lnTo>
                      <a:pt x="167" y="41"/>
                    </a:lnTo>
                    <a:lnTo>
                      <a:pt x="178" y="48"/>
                    </a:lnTo>
                    <a:lnTo>
                      <a:pt x="202" y="33"/>
                    </a:lnTo>
                    <a:lnTo>
                      <a:pt x="241" y="41"/>
                    </a:lnTo>
                    <a:lnTo>
                      <a:pt x="257" y="57"/>
                    </a:lnTo>
                    <a:lnTo>
                      <a:pt x="246" y="67"/>
                    </a:lnTo>
                    <a:lnTo>
                      <a:pt x="269" y="63"/>
                    </a:lnTo>
                    <a:lnTo>
                      <a:pt x="261" y="72"/>
                    </a:lnTo>
                    <a:lnTo>
                      <a:pt x="276" y="78"/>
                    </a:lnTo>
                    <a:lnTo>
                      <a:pt x="287" y="66"/>
                    </a:lnTo>
                    <a:lnTo>
                      <a:pt x="304" y="71"/>
                    </a:lnTo>
                    <a:lnTo>
                      <a:pt x="308" y="82"/>
                    </a:lnTo>
                    <a:lnTo>
                      <a:pt x="294" y="84"/>
                    </a:lnTo>
                    <a:lnTo>
                      <a:pt x="316" y="84"/>
                    </a:lnTo>
                    <a:lnTo>
                      <a:pt x="314" y="97"/>
                    </a:lnTo>
                    <a:lnTo>
                      <a:pt x="329" y="90"/>
                    </a:lnTo>
                    <a:lnTo>
                      <a:pt x="319" y="101"/>
                    </a:lnTo>
                    <a:lnTo>
                      <a:pt x="352" y="98"/>
                    </a:lnTo>
                    <a:lnTo>
                      <a:pt x="334" y="109"/>
                    </a:lnTo>
                    <a:lnTo>
                      <a:pt x="349" y="109"/>
                    </a:lnTo>
                    <a:lnTo>
                      <a:pt x="343" y="117"/>
                    </a:lnTo>
                    <a:lnTo>
                      <a:pt x="358" y="106"/>
                    </a:lnTo>
                    <a:lnTo>
                      <a:pt x="373" y="117"/>
                    </a:lnTo>
                    <a:lnTo>
                      <a:pt x="346" y="126"/>
                    </a:lnTo>
                    <a:lnTo>
                      <a:pt x="385" y="134"/>
                    </a:lnTo>
                    <a:lnTo>
                      <a:pt x="352" y="137"/>
                    </a:lnTo>
                    <a:lnTo>
                      <a:pt x="364" y="142"/>
                    </a:lnTo>
                    <a:lnTo>
                      <a:pt x="354" y="153"/>
                    </a:lnTo>
                    <a:lnTo>
                      <a:pt x="393" y="173"/>
                    </a:lnTo>
                    <a:lnTo>
                      <a:pt x="412" y="169"/>
                    </a:lnTo>
                    <a:lnTo>
                      <a:pt x="422" y="192"/>
                    </a:lnTo>
                    <a:lnTo>
                      <a:pt x="441" y="191"/>
                    </a:lnTo>
                    <a:lnTo>
                      <a:pt x="438" y="200"/>
                    </a:lnTo>
                    <a:lnTo>
                      <a:pt x="468" y="206"/>
                    </a:lnTo>
                    <a:lnTo>
                      <a:pt x="463" y="219"/>
                    </a:lnTo>
                    <a:lnTo>
                      <a:pt x="450" y="217"/>
                    </a:lnTo>
                    <a:lnTo>
                      <a:pt x="455" y="225"/>
                    </a:lnTo>
                    <a:lnTo>
                      <a:pt x="449" y="237"/>
                    </a:lnTo>
                    <a:lnTo>
                      <a:pt x="435" y="231"/>
                    </a:lnTo>
                    <a:lnTo>
                      <a:pt x="432" y="254"/>
                    </a:lnTo>
                    <a:lnTo>
                      <a:pt x="378" y="211"/>
                    </a:lnTo>
                    <a:lnTo>
                      <a:pt x="358" y="215"/>
                    </a:lnTo>
                    <a:lnTo>
                      <a:pt x="373" y="226"/>
                    </a:lnTo>
                    <a:lnTo>
                      <a:pt x="362" y="237"/>
                    </a:lnTo>
                    <a:lnTo>
                      <a:pt x="370" y="235"/>
                    </a:lnTo>
                    <a:lnTo>
                      <a:pt x="383" y="257"/>
                    </a:lnTo>
                    <a:lnTo>
                      <a:pt x="408" y="261"/>
                    </a:lnTo>
                    <a:lnTo>
                      <a:pt x="405" y="273"/>
                    </a:lnTo>
                    <a:lnTo>
                      <a:pt x="420" y="284"/>
                    </a:lnTo>
                    <a:lnTo>
                      <a:pt x="412" y="314"/>
                    </a:lnTo>
                    <a:lnTo>
                      <a:pt x="346" y="284"/>
                    </a:lnTo>
                    <a:lnTo>
                      <a:pt x="391" y="329"/>
                    </a:lnTo>
                    <a:lnTo>
                      <a:pt x="307" y="304"/>
                    </a:lnTo>
                    <a:lnTo>
                      <a:pt x="295" y="288"/>
                    </a:lnTo>
                    <a:lnTo>
                      <a:pt x="306" y="287"/>
                    </a:lnTo>
                    <a:lnTo>
                      <a:pt x="279" y="277"/>
                    </a:lnTo>
                    <a:lnTo>
                      <a:pt x="271" y="260"/>
                    </a:lnTo>
                    <a:lnTo>
                      <a:pt x="250" y="254"/>
                    </a:lnTo>
                    <a:lnTo>
                      <a:pt x="249" y="266"/>
                    </a:lnTo>
                    <a:lnTo>
                      <a:pt x="236" y="260"/>
                    </a:lnTo>
                    <a:lnTo>
                      <a:pt x="218" y="272"/>
                    </a:lnTo>
                    <a:lnTo>
                      <a:pt x="195" y="260"/>
                    </a:lnTo>
                    <a:lnTo>
                      <a:pt x="207" y="241"/>
                    </a:lnTo>
                    <a:lnTo>
                      <a:pt x="269" y="241"/>
                    </a:lnTo>
                    <a:lnTo>
                      <a:pt x="254" y="221"/>
                    </a:lnTo>
                    <a:lnTo>
                      <a:pt x="289" y="191"/>
                    </a:lnTo>
                    <a:lnTo>
                      <a:pt x="264" y="152"/>
                    </a:lnTo>
                    <a:lnTo>
                      <a:pt x="248" y="149"/>
                    </a:lnTo>
                    <a:lnTo>
                      <a:pt x="257" y="142"/>
                    </a:lnTo>
                    <a:lnTo>
                      <a:pt x="218" y="153"/>
                    </a:lnTo>
                    <a:lnTo>
                      <a:pt x="218" y="141"/>
                    </a:lnTo>
                    <a:lnTo>
                      <a:pt x="231" y="134"/>
                    </a:lnTo>
                    <a:lnTo>
                      <a:pt x="203" y="120"/>
                    </a:lnTo>
                    <a:lnTo>
                      <a:pt x="202" y="107"/>
                    </a:lnTo>
                    <a:lnTo>
                      <a:pt x="176" y="102"/>
                    </a:lnTo>
                    <a:lnTo>
                      <a:pt x="183" y="118"/>
                    </a:lnTo>
                    <a:lnTo>
                      <a:pt x="137" y="111"/>
                    </a:lnTo>
                    <a:lnTo>
                      <a:pt x="149" y="121"/>
                    </a:lnTo>
                    <a:lnTo>
                      <a:pt x="31" y="105"/>
                    </a:lnTo>
                    <a:lnTo>
                      <a:pt x="10" y="84"/>
                    </a:lnTo>
                    <a:lnTo>
                      <a:pt x="47" y="86"/>
                    </a:lnTo>
                    <a:lnTo>
                      <a:pt x="0" y="72"/>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0" name="Freeform 39"/>
              <p:cNvSpPr>
                <a:spLocks/>
              </p:cNvSpPr>
              <p:nvPr/>
            </p:nvSpPr>
            <p:spPr bwMode="auto">
              <a:xfrm>
                <a:off x="2108984" y="2426247"/>
                <a:ext cx="171175" cy="113447"/>
              </a:xfrm>
              <a:custGeom>
                <a:avLst/>
                <a:gdLst/>
                <a:ahLst/>
                <a:cxnLst>
                  <a:cxn ang="0">
                    <a:pos x="0" y="57"/>
                  </a:cxn>
                  <a:cxn ang="0">
                    <a:pos x="16" y="44"/>
                  </a:cxn>
                  <a:cxn ang="0">
                    <a:pos x="25" y="0"/>
                  </a:cxn>
                  <a:cxn ang="0">
                    <a:pos x="35" y="16"/>
                  </a:cxn>
                  <a:cxn ang="0">
                    <a:pos x="61" y="20"/>
                  </a:cxn>
                  <a:cxn ang="0">
                    <a:pos x="110" y="52"/>
                  </a:cxn>
                  <a:cxn ang="0">
                    <a:pos x="103" y="62"/>
                  </a:cxn>
                  <a:cxn ang="0">
                    <a:pos x="58" y="48"/>
                  </a:cxn>
                  <a:cxn ang="0">
                    <a:pos x="31" y="71"/>
                  </a:cxn>
                  <a:cxn ang="0">
                    <a:pos x="24" y="52"/>
                  </a:cxn>
                  <a:cxn ang="0">
                    <a:pos x="0" y="57"/>
                  </a:cxn>
                </a:cxnLst>
                <a:rect l="0" t="0" r="r" b="b"/>
                <a:pathLst>
                  <a:path w="111" h="72">
                    <a:moveTo>
                      <a:pt x="0" y="57"/>
                    </a:moveTo>
                    <a:lnTo>
                      <a:pt x="16" y="44"/>
                    </a:lnTo>
                    <a:lnTo>
                      <a:pt x="25" y="0"/>
                    </a:lnTo>
                    <a:lnTo>
                      <a:pt x="35" y="16"/>
                    </a:lnTo>
                    <a:lnTo>
                      <a:pt x="61" y="20"/>
                    </a:lnTo>
                    <a:lnTo>
                      <a:pt x="110" y="52"/>
                    </a:lnTo>
                    <a:lnTo>
                      <a:pt x="103" y="62"/>
                    </a:lnTo>
                    <a:lnTo>
                      <a:pt x="58" y="48"/>
                    </a:lnTo>
                    <a:lnTo>
                      <a:pt x="31" y="71"/>
                    </a:lnTo>
                    <a:lnTo>
                      <a:pt x="24" y="52"/>
                    </a:lnTo>
                    <a:lnTo>
                      <a:pt x="0" y="57"/>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1" name="Freeform 40"/>
              <p:cNvSpPr>
                <a:spLocks/>
              </p:cNvSpPr>
              <p:nvPr/>
            </p:nvSpPr>
            <p:spPr bwMode="auto">
              <a:xfrm>
                <a:off x="2812882" y="2962242"/>
                <a:ext cx="169575" cy="164416"/>
              </a:xfrm>
              <a:custGeom>
                <a:avLst/>
                <a:gdLst/>
                <a:ahLst/>
                <a:cxnLst>
                  <a:cxn ang="0">
                    <a:pos x="0" y="81"/>
                  </a:cxn>
                  <a:cxn ang="0">
                    <a:pos x="44" y="5"/>
                  </a:cxn>
                  <a:cxn ang="0">
                    <a:pos x="61" y="0"/>
                  </a:cxn>
                  <a:cxn ang="0">
                    <a:pos x="41" y="40"/>
                  </a:cxn>
                  <a:cxn ang="0">
                    <a:pos x="55" y="31"/>
                  </a:cxn>
                  <a:cxn ang="0">
                    <a:pos x="64" y="48"/>
                  </a:cxn>
                  <a:cxn ang="0">
                    <a:pos x="94" y="48"/>
                  </a:cxn>
                  <a:cxn ang="0">
                    <a:pos x="87" y="64"/>
                  </a:cxn>
                  <a:cxn ang="0">
                    <a:pos x="102" y="63"/>
                  </a:cxn>
                  <a:cxn ang="0">
                    <a:pos x="92" y="79"/>
                  </a:cxn>
                  <a:cxn ang="0">
                    <a:pos x="104" y="70"/>
                  </a:cxn>
                  <a:cxn ang="0">
                    <a:pos x="109" y="86"/>
                  </a:cxn>
                  <a:cxn ang="0">
                    <a:pos x="94" y="104"/>
                  </a:cxn>
                  <a:cxn ang="0">
                    <a:pos x="94" y="91"/>
                  </a:cxn>
                  <a:cxn ang="0">
                    <a:pos x="87" y="98"/>
                  </a:cxn>
                  <a:cxn ang="0">
                    <a:pos x="87" y="78"/>
                  </a:cxn>
                  <a:cxn ang="0">
                    <a:pos x="60" y="98"/>
                  </a:cxn>
                  <a:cxn ang="0">
                    <a:pos x="75" y="85"/>
                  </a:cxn>
                  <a:cxn ang="0">
                    <a:pos x="53" y="86"/>
                  </a:cxn>
                  <a:cxn ang="0">
                    <a:pos x="59" y="78"/>
                  </a:cxn>
                  <a:cxn ang="0">
                    <a:pos x="0" y="81"/>
                  </a:cxn>
                </a:cxnLst>
                <a:rect l="0" t="0" r="r" b="b"/>
                <a:pathLst>
                  <a:path w="110" h="105">
                    <a:moveTo>
                      <a:pt x="0" y="81"/>
                    </a:moveTo>
                    <a:lnTo>
                      <a:pt x="44" y="5"/>
                    </a:lnTo>
                    <a:lnTo>
                      <a:pt x="61" y="0"/>
                    </a:lnTo>
                    <a:lnTo>
                      <a:pt x="41" y="40"/>
                    </a:lnTo>
                    <a:lnTo>
                      <a:pt x="55" y="31"/>
                    </a:lnTo>
                    <a:lnTo>
                      <a:pt x="64" y="48"/>
                    </a:lnTo>
                    <a:lnTo>
                      <a:pt x="94" y="48"/>
                    </a:lnTo>
                    <a:lnTo>
                      <a:pt x="87" y="64"/>
                    </a:lnTo>
                    <a:lnTo>
                      <a:pt x="102" y="63"/>
                    </a:lnTo>
                    <a:lnTo>
                      <a:pt x="92" y="79"/>
                    </a:lnTo>
                    <a:lnTo>
                      <a:pt x="104" y="70"/>
                    </a:lnTo>
                    <a:lnTo>
                      <a:pt x="109" y="86"/>
                    </a:lnTo>
                    <a:lnTo>
                      <a:pt x="94" y="104"/>
                    </a:lnTo>
                    <a:lnTo>
                      <a:pt x="94" y="91"/>
                    </a:lnTo>
                    <a:lnTo>
                      <a:pt x="87" y="98"/>
                    </a:lnTo>
                    <a:lnTo>
                      <a:pt x="87" y="78"/>
                    </a:lnTo>
                    <a:lnTo>
                      <a:pt x="60" y="98"/>
                    </a:lnTo>
                    <a:lnTo>
                      <a:pt x="75" y="85"/>
                    </a:lnTo>
                    <a:lnTo>
                      <a:pt x="53" y="86"/>
                    </a:lnTo>
                    <a:lnTo>
                      <a:pt x="59" y="78"/>
                    </a:lnTo>
                    <a:lnTo>
                      <a:pt x="0" y="81"/>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2" name="Freeform 56"/>
              <p:cNvSpPr>
                <a:spLocks/>
              </p:cNvSpPr>
              <p:nvPr/>
            </p:nvSpPr>
            <p:spPr bwMode="auto">
              <a:xfrm>
                <a:off x="2164976" y="3805694"/>
                <a:ext cx="273560" cy="87140"/>
              </a:xfrm>
              <a:custGeom>
                <a:avLst/>
                <a:gdLst/>
                <a:ahLst/>
                <a:cxnLst>
                  <a:cxn ang="0">
                    <a:pos x="0" y="21"/>
                  </a:cxn>
                  <a:cxn ang="0">
                    <a:pos x="24" y="2"/>
                  </a:cxn>
                  <a:cxn ang="0">
                    <a:pos x="68" y="0"/>
                  </a:cxn>
                  <a:cxn ang="0">
                    <a:pos x="175" y="45"/>
                  </a:cxn>
                  <a:cxn ang="0">
                    <a:pos x="118" y="54"/>
                  </a:cxn>
                  <a:cxn ang="0">
                    <a:pos x="127" y="44"/>
                  </a:cxn>
                  <a:cxn ang="0">
                    <a:pos x="100" y="27"/>
                  </a:cxn>
                  <a:cxn ang="0">
                    <a:pos x="48" y="16"/>
                  </a:cxn>
                  <a:cxn ang="0">
                    <a:pos x="51" y="8"/>
                  </a:cxn>
                  <a:cxn ang="0">
                    <a:pos x="0" y="21"/>
                  </a:cxn>
                </a:cxnLst>
                <a:rect l="0" t="0" r="r" b="b"/>
                <a:pathLst>
                  <a:path w="176" h="55">
                    <a:moveTo>
                      <a:pt x="0" y="21"/>
                    </a:moveTo>
                    <a:lnTo>
                      <a:pt x="24" y="2"/>
                    </a:lnTo>
                    <a:lnTo>
                      <a:pt x="68" y="0"/>
                    </a:lnTo>
                    <a:lnTo>
                      <a:pt x="175" y="45"/>
                    </a:lnTo>
                    <a:lnTo>
                      <a:pt x="118" y="54"/>
                    </a:lnTo>
                    <a:lnTo>
                      <a:pt x="127" y="44"/>
                    </a:lnTo>
                    <a:lnTo>
                      <a:pt x="100" y="27"/>
                    </a:lnTo>
                    <a:lnTo>
                      <a:pt x="48" y="16"/>
                    </a:lnTo>
                    <a:lnTo>
                      <a:pt x="51" y="8"/>
                    </a:lnTo>
                    <a:lnTo>
                      <a:pt x="0" y="21"/>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3" name="Freeform 61"/>
              <p:cNvSpPr>
                <a:spLocks/>
              </p:cNvSpPr>
              <p:nvPr/>
            </p:nvSpPr>
            <p:spPr bwMode="auto">
              <a:xfrm>
                <a:off x="2496128" y="3891190"/>
                <a:ext cx="87987" cy="49325"/>
              </a:xfrm>
              <a:custGeom>
                <a:avLst/>
                <a:gdLst/>
                <a:ahLst/>
                <a:cxnLst>
                  <a:cxn ang="0">
                    <a:pos x="0" y="0"/>
                  </a:cxn>
                  <a:cxn ang="0">
                    <a:pos x="0" y="31"/>
                  </a:cxn>
                  <a:cxn ang="0">
                    <a:pos x="56" y="21"/>
                  </a:cxn>
                  <a:cxn ang="0">
                    <a:pos x="31" y="4"/>
                  </a:cxn>
                  <a:cxn ang="0">
                    <a:pos x="0" y="0"/>
                  </a:cxn>
                </a:cxnLst>
                <a:rect l="0" t="0" r="r" b="b"/>
                <a:pathLst>
                  <a:path w="57" h="32">
                    <a:moveTo>
                      <a:pt x="0" y="0"/>
                    </a:moveTo>
                    <a:lnTo>
                      <a:pt x="0" y="31"/>
                    </a:lnTo>
                    <a:lnTo>
                      <a:pt x="56" y="21"/>
                    </a:lnTo>
                    <a:lnTo>
                      <a:pt x="31" y="4"/>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4" name="Freeform 73"/>
              <p:cNvSpPr>
                <a:spLocks/>
              </p:cNvSpPr>
              <p:nvPr/>
            </p:nvSpPr>
            <p:spPr bwMode="auto">
              <a:xfrm>
                <a:off x="2467332" y="1528538"/>
                <a:ext cx="1534178" cy="1129535"/>
              </a:xfrm>
              <a:custGeom>
                <a:avLst/>
                <a:gdLst/>
                <a:ahLst/>
                <a:cxnLst>
                  <a:cxn ang="0">
                    <a:pos x="110" y="167"/>
                  </a:cxn>
                  <a:cxn ang="0">
                    <a:pos x="129" y="136"/>
                  </a:cxn>
                  <a:cxn ang="0">
                    <a:pos x="86" y="121"/>
                  </a:cxn>
                  <a:cxn ang="0">
                    <a:pos x="184" y="64"/>
                  </a:cxn>
                  <a:cxn ang="0">
                    <a:pos x="286" y="43"/>
                  </a:cxn>
                  <a:cxn ang="0">
                    <a:pos x="364" y="71"/>
                  </a:cxn>
                  <a:cxn ang="0">
                    <a:pos x="345" y="39"/>
                  </a:cxn>
                  <a:cxn ang="0">
                    <a:pos x="464" y="56"/>
                  </a:cxn>
                  <a:cxn ang="0">
                    <a:pos x="525" y="39"/>
                  </a:cxn>
                  <a:cxn ang="0">
                    <a:pos x="434" y="12"/>
                  </a:cxn>
                  <a:cxn ang="0">
                    <a:pos x="544" y="27"/>
                  </a:cxn>
                  <a:cxn ang="0">
                    <a:pos x="540" y="1"/>
                  </a:cxn>
                  <a:cxn ang="0">
                    <a:pos x="747" y="10"/>
                  </a:cxn>
                  <a:cxn ang="0">
                    <a:pos x="764" y="12"/>
                  </a:cxn>
                  <a:cxn ang="0">
                    <a:pos x="833" y="35"/>
                  </a:cxn>
                  <a:cxn ang="0">
                    <a:pos x="634" y="64"/>
                  </a:cxn>
                  <a:cxn ang="0">
                    <a:pos x="739" y="79"/>
                  </a:cxn>
                  <a:cxn ang="0">
                    <a:pos x="858" y="72"/>
                  </a:cxn>
                  <a:cxn ang="0">
                    <a:pos x="943" y="62"/>
                  </a:cxn>
                  <a:cxn ang="0">
                    <a:pos x="839" y="113"/>
                  </a:cxn>
                  <a:cxn ang="0">
                    <a:pos x="907" y="130"/>
                  </a:cxn>
                  <a:cxn ang="0">
                    <a:pos x="846" y="178"/>
                  </a:cxn>
                  <a:cxn ang="0">
                    <a:pos x="854" y="214"/>
                  </a:cxn>
                  <a:cxn ang="0">
                    <a:pos x="837" y="240"/>
                  </a:cxn>
                  <a:cxn ang="0">
                    <a:pos x="865" y="266"/>
                  </a:cxn>
                  <a:cxn ang="0">
                    <a:pos x="828" y="290"/>
                  </a:cxn>
                  <a:cxn ang="0">
                    <a:pos x="849" y="317"/>
                  </a:cxn>
                  <a:cxn ang="0">
                    <a:pos x="858" y="341"/>
                  </a:cxn>
                  <a:cxn ang="0">
                    <a:pos x="752" y="359"/>
                  </a:cxn>
                  <a:cxn ang="0">
                    <a:pos x="774" y="396"/>
                  </a:cxn>
                  <a:cxn ang="0">
                    <a:pos x="831" y="407"/>
                  </a:cxn>
                  <a:cxn ang="0">
                    <a:pos x="822" y="434"/>
                  </a:cxn>
                  <a:cxn ang="0">
                    <a:pos x="739" y="405"/>
                  </a:cxn>
                  <a:cxn ang="0">
                    <a:pos x="757" y="448"/>
                  </a:cxn>
                  <a:cxn ang="0">
                    <a:pos x="760" y="495"/>
                  </a:cxn>
                  <a:cxn ang="0">
                    <a:pos x="666" y="513"/>
                  </a:cxn>
                  <a:cxn ang="0">
                    <a:pos x="600" y="571"/>
                  </a:cxn>
                  <a:cxn ang="0">
                    <a:pos x="572" y="559"/>
                  </a:cxn>
                  <a:cxn ang="0">
                    <a:pos x="518" y="596"/>
                  </a:cxn>
                  <a:cxn ang="0">
                    <a:pos x="514" y="626"/>
                  </a:cxn>
                  <a:cxn ang="0">
                    <a:pos x="513" y="649"/>
                  </a:cxn>
                  <a:cxn ang="0">
                    <a:pos x="477" y="707"/>
                  </a:cxn>
                  <a:cxn ang="0">
                    <a:pos x="405" y="700"/>
                  </a:cxn>
                  <a:cxn ang="0">
                    <a:pos x="386" y="683"/>
                  </a:cxn>
                  <a:cxn ang="0">
                    <a:pos x="351" y="617"/>
                  </a:cxn>
                  <a:cxn ang="0">
                    <a:pos x="341" y="584"/>
                  </a:cxn>
                  <a:cxn ang="0">
                    <a:pos x="330" y="514"/>
                  </a:cxn>
                  <a:cxn ang="0">
                    <a:pos x="328" y="503"/>
                  </a:cxn>
                  <a:cxn ang="0">
                    <a:pos x="336" y="456"/>
                  </a:cxn>
                  <a:cxn ang="0">
                    <a:pos x="364" y="438"/>
                  </a:cxn>
                  <a:cxn ang="0">
                    <a:pos x="342" y="415"/>
                  </a:cxn>
                  <a:cxn ang="0">
                    <a:pos x="310" y="415"/>
                  </a:cxn>
                  <a:cxn ang="0">
                    <a:pos x="284" y="399"/>
                  </a:cxn>
                  <a:cxn ang="0">
                    <a:pos x="264" y="322"/>
                  </a:cxn>
                  <a:cxn ang="0">
                    <a:pos x="197" y="268"/>
                  </a:cxn>
                  <a:cxn ang="0">
                    <a:pos x="109" y="276"/>
                  </a:cxn>
                  <a:cxn ang="0">
                    <a:pos x="25" y="240"/>
                  </a:cxn>
                  <a:cxn ang="0">
                    <a:pos x="108" y="224"/>
                  </a:cxn>
                </a:cxnLst>
                <a:rect l="0" t="0" r="r" b="b"/>
                <a:pathLst>
                  <a:path w="992" h="718">
                    <a:moveTo>
                      <a:pt x="0" y="198"/>
                    </a:moveTo>
                    <a:lnTo>
                      <a:pt x="5" y="187"/>
                    </a:lnTo>
                    <a:lnTo>
                      <a:pt x="70" y="167"/>
                    </a:lnTo>
                    <a:lnTo>
                      <a:pt x="110" y="167"/>
                    </a:lnTo>
                    <a:lnTo>
                      <a:pt x="133" y="151"/>
                    </a:lnTo>
                    <a:lnTo>
                      <a:pt x="126" y="145"/>
                    </a:lnTo>
                    <a:lnTo>
                      <a:pt x="141" y="140"/>
                    </a:lnTo>
                    <a:lnTo>
                      <a:pt x="129" y="136"/>
                    </a:lnTo>
                    <a:lnTo>
                      <a:pt x="151" y="129"/>
                    </a:lnTo>
                    <a:lnTo>
                      <a:pt x="143" y="124"/>
                    </a:lnTo>
                    <a:lnTo>
                      <a:pt x="114" y="135"/>
                    </a:lnTo>
                    <a:lnTo>
                      <a:pt x="86" y="121"/>
                    </a:lnTo>
                    <a:lnTo>
                      <a:pt x="122" y="113"/>
                    </a:lnTo>
                    <a:lnTo>
                      <a:pt x="143" y="90"/>
                    </a:lnTo>
                    <a:lnTo>
                      <a:pt x="186" y="89"/>
                    </a:lnTo>
                    <a:lnTo>
                      <a:pt x="184" y="64"/>
                    </a:lnTo>
                    <a:lnTo>
                      <a:pt x="217" y="64"/>
                    </a:lnTo>
                    <a:lnTo>
                      <a:pt x="251" y="81"/>
                    </a:lnTo>
                    <a:lnTo>
                      <a:pt x="211" y="59"/>
                    </a:lnTo>
                    <a:lnTo>
                      <a:pt x="286" y="43"/>
                    </a:lnTo>
                    <a:lnTo>
                      <a:pt x="305" y="54"/>
                    </a:lnTo>
                    <a:lnTo>
                      <a:pt x="307" y="75"/>
                    </a:lnTo>
                    <a:lnTo>
                      <a:pt x="317" y="58"/>
                    </a:lnTo>
                    <a:lnTo>
                      <a:pt x="364" y="71"/>
                    </a:lnTo>
                    <a:lnTo>
                      <a:pt x="348" y="60"/>
                    </a:lnTo>
                    <a:lnTo>
                      <a:pt x="371" y="62"/>
                    </a:lnTo>
                    <a:lnTo>
                      <a:pt x="351" y="49"/>
                    </a:lnTo>
                    <a:lnTo>
                      <a:pt x="345" y="39"/>
                    </a:lnTo>
                    <a:lnTo>
                      <a:pt x="356" y="37"/>
                    </a:lnTo>
                    <a:lnTo>
                      <a:pt x="450" y="67"/>
                    </a:lnTo>
                    <a:lnTo>
                      <a:pt x="444" y="58"/>
                    </a:lnTo>
                    <a:lnTo>
                      <a:pt x="464" y="56"/>
                    </a:lnTo>
                    <a:lnTo>
                      <a:pt x="450" y="47"/>
                    </a:lnTo>
                    <a:lnTo>
                      <a:pt x="483" y="49"/>
                    </a:lnTo>
                    <a:lnTo>
                      <a:pt x="433" y="27"/>
                    </a:lnTo>
                    <a:lnTo>
                      <a:pt x="525" y="39"/>
                    </a:lnTo>
                    <a:lnTo>
                      <a:pt x="504" y="27"/>
                    </a:lnTo>
                    <a:lnTo>
                      <a:pt x="450" y="24"/>
                    </a:lnTo>
                    <a:lnTo>
                      <a:pt x="468" y="22"/>
                    </a:lnTo>
                    <a:lnTo>
                      <a:pt x="434" y="12"/>
                    </a:lnTo>
                    <a:lnTo>
                      <a:pt x="473" y="14"/>
                    </a:lnTo>
                    <a:lnTo>
                      <a:pt x="457" y="10"/>
                    </a:lnTo>
                    <a:lnTo>
                      <a:pt x="475" y="6"/>
                    </a:lnTo>
                    <a:lnTo>
                      <a:pt x="544" y="27"/>
                    </a:lnTo>
                    <a:lnTo>
                      <a:pt x="536" y="20"/>
                    </a:lnTo>
                    <a:lnTo>
                      <a:pt x="567" y="12"/>
                    </a:lnTo>
                    <a:lnTo>
                      <a:pt x="541" y="10"/>
                    </a:lnTo>
                    <a:lnTo>
                      <a:pt x="540" y="1"/>
                    </a:lnTo>
                    <a:lnTo>
                      <a:pt x="557" y="0"/>
                    </a:lnTo>
                    <a:lnTo>
                      <a:pt x="739" y="1"/>
                    </a:lnTo>
                    <a:lnTo>
                      <a:pt x="753" y="6"/>
                    </a:lnTo>
                    <a:lnTo>
                      <a:pt x="747" y="10"/>
                    </a:lnTo>
                    <a:lnTo>
                      <a:pt x="625" y="12"/>
                    </a:lnTo>
                    <a:lnTo>
                      <a:pt x="638" y="17"/>
                    </a:lnTo>
                    <a:lnTo>
                      <a:pt x="591" y="22"/>
                    </a:lnTo>
                    <a:lnTo>
                      <a:pt x="764" y="12"/>
                    </a:lnTo>
                    <a:lnTo>
                      <a:pt x="770" y="21"/>
                    </a:lnTo>
                    <a:lnTo>
                      <a:pt x="747" y="28"/>
                    </a:lnTo>
                    <a:lnTo>
                      <a:pt x="787" y="24"/>
                    </a:lnTo>
                    <a:lnTo>
                      <a:pt x="833" y="35"/>
                    </a:lnTo>
                    <a:lnTo>
                      <a:pt x="764" y="54"/>
                    </a:lnTo>
                    <a:lnTo>
                      <a:pt x="654" y="52"/>
                    </a:lnTo>
                    <a:lnTo>
                      <a:pt x="680" y="56"/>
                    </a:lnTo>
                    <a:lnTo>
                      <a:pt x="634" y="64"/>
                    </a:lnTo>
                    <a:lnTo>
                      <a:pt x="634" y="74"/>
                    </a:lnTo>
                    <a:lnTo>
                      <a:pt x="754" y="59"/>
                    </a:lnTo>
                    <a:lnTo>
                      <a:pt x="765" y="64"/>
                    </a:lnTo>
                    <a:lnTo>
                      <a:pt x="739" y="79"/>
                    </a:lnTo>
                    <a:lnTo>
                      <a:pt x="818" y="56"/>
                    </a:lnTo>
                    <a:lnTo>
                      <a:pt x="822" y="78"/>
                    </a:lnTo>
                    <a:lnTo>
                      <a:pt x="784" y="117"/>
                    </a:lnTo>
                    <a:lnTo>
                      <a:pt x="858" y="72"/>
                    </a:lnTo>
                    <a:lnTo>
                      <a:pt x="857" y="79"/>
                    </a:lnTo>
                    <a:lnTo>
                      <a:pt x="893" y="78"/>
                    </a:lnTo>
                    <a:lnTo>
                      <a:pt x="904" y="64"/>
                    </a:lnTo>
                    <a:lnTo>
                      <a:pt x="943" y="62"/>
                    </a:lnTo>
                    <a:lnTo>
                      <a:pt x="991" y="74"/>
                    </a:lnTo>
                    <a:lnTo>
                      <a:pt x="945" y="94"/>
                    </a:lnTo>
                    <a:lnTo>
                      <a:pt x="947" y="102"/>
                    </a:lnTo>
                    <a:lnTo>
                      <a:pt x="839" y="113"/>
                    </a:lnTo>
                    <a:lnTo>
                      <a:pt x="926" y="114"/>
                    </a:lnTo>
                    <a:lnTo>
                      <a:pt x="854" y="130"/>
                    </a:lnTo>
                    <a:lnTo>
                      <a:pt x="860" y="143"/>
                    </a:lnTo>
                    <a:lnTo>
                      <a:pt x="907" y="130"/>
                    </a:lnTo>
                    <a:lnTo>
                      <a:pt x="872" y="145"/>
                    </a:lnTo>
                    <a:lnTo>
                      <a:pt x="868" y="164"/>
                    </a:lnTo>
                    <a:lnTo>
                      <a:pt x="878" y="160"/>
                    </a:lnTo>
                    <a:lnTo>
                      <a:pt x="846" y="178"/>
                    </a:lnTo>
                    <a:lnTo>
                      <a:pt x="834" y="214"/>
                    </a:lnTo>
                    <a:lnTo>
                      <a:pt x="851" y="206"/>
                    </a:lnTo>
                    <a:lnTo>
                      <a:pt x="877" y="214"/>
                    </a:lnTo>
                    <a:lnTo>
                      <a:pt x="854" y="214"/>
                    </a:lnTo>
                    <a:lnTo>
                      <a:pt x="854" y="225"/>
                    </a:lnTo>
                    <a:lnTo>
                      <a:pt x="892" y="229"/>
                    </a:lnTo>
                    <a:lnTo>
                      <a:pt x="893" y="243"/>
                    </a:lnTo>
                    <a:lnTo>
                      <a:pt x="837" y="240"/>
                    </a:lnTo>
                    <a:lnTo>
                      <a:pt x="851" y="247"/>
                    </a:lnTo>
                    <a:lnTo>
                      <a:pt x="820" y="251"/>
                    </a:lnTo>
                    <a:lnTo>
                      <a:pt x="837" y="266"/>
                    </a:lnTo>
                    <a:lnTo>
                      <a:pt x="865" y="266"/>
                    </a:lnTo>
                    <a:lnTo>
                      <a:pt x="849" y="275"/>
                    </a:lnTo>
                    <a:lnTo>
                      <a:pt x="870" y="283"/>
                    </a:lnTo>
                    <a:lnTo>
                      <a:pt x="870" y="301"/>
                    </a:lnTo>
                    <a:lnTo>
                      <a:pt x="828" y="290"/>
                    </a:lnTo>
                    <a:lnTo>
                      <a:pt x="853" y="299"/>
                    </a:lnTo>
                    <a:lnTo>
                      <a:pt x="838" y="306"/>
                    </a:lnTo>
                    <a:lnTo>
                      <a:pt x="851" y="305"/>
                    </a:lnTo>
                    <a:lnTo>
                      <a:pt x="849" y="317"/>
                    </a:lnTo>
                    <a:lnTo>
                      <a:pt x="878" y="324"/>
                    </a:lnTo>
                    <a:lnTo>
                      <a:pt x="831" y="320"/>
                    </a:lnTo>
                    <a:lnTo>
                      <a:pt x="822" y="326"/>
                    </a:lnTo>
                    <a:lnTo>
                      <a:pt x="858" y="341"/>
                    </a:lnTo>
                    <a:lnTo>
                      <a:pt x="853" y="355"/>
                    </a:lnTo>
                    <a:lnTo>
                      <a:pt x="824" y="361"/>
                    </a:lnTo>
                    <a:lnTo>
                      <a:pt x="795" y="344"/>
                    </a:lnTo>
                    <a:lnTo>
                      <a:pt x="752" y="359"/>
                    </a:lnTo>
                    <a:lnTo>
                      <a:pt x="783" y="368"/>
                    </a:lnTo>
                    <a:lnTo>
                      <a:pt x="753" y="376"/>
                    </a:lnTo>
                    <a:lnTo>
                      <a:pt x="785" y="378"/>
                    </a:lnTo>
                    <a:lnTo>
                      <a:pt x="774" y="396"/>
                    </a:lnTo>
                    <a:lnTo>
                      <a:pt x="787" y="386"/>
                    </a:lnTo>
                    <a:lnTo>
                      <a:pt x="822" y="401"/>
                    </a:lnTo>
                    <a:lnTo>
                      <a:pt x="811" y="413"/>
                    </a:lnTo>
                    <a:lnTo>
                      <a:pt x="831" y="407"/>
                    </a:lnTo>
                    <a:lnTo>
                      <a:pt x="822" y="421"/>
                    </a:lnTo>
                    <a:lnTo>
                      <a:pt x="835" y="414"/>
                    </a:lnTo>
                    <a:lnTo>
                      <a:pt x="838" y="445"/>
                    </a:lnTo>
                    <a:lnTo>
                      <a:pt x="822" y="434"/>
                    </a:lnTo>
                    <a:lnTo>
                      <a:pt x="822" y="445"/>
                    </a:lnTo>
                    <a:lnTo>
                      <a:pt x="807" y="445"/>
                    </a:lnTo>
                    <a:lnTo>
                      <a:pt x="787" y="419"/>
                    </a:lnTo>
                    <a:lnTo>
                      <a:pt x="739" y="405"/>
                    </a:lnTo>
                    <a:lnTo>
                      <a:pt x="773" y="422"/>
                    </a:lnTo>
                    <a:lnTo>
                      <a:pt x="729" y="430"/>
                    </a:lnTo>
                    <a:lnTo>
                      <a:pt x="718" y="445"/>
                    </a:lnTo>
                    <a:lnTo>
                      <a:pt x="757" y="448"/>
                    </a:lnTo>
                    <a:lnTo>
                      <a:pt x="723" y="457"/>
                    </a:lnTo>
                    <a:lnTo>
                      <a:pt x="774" y="446"/>
                    </a:lnTo>
                    <a:lnTo>
                      <a:pt x="826" y="460"/>
                    </a:lnTo>
                    <a:lnTo>
                      <a:pt x="760" y="495"/>
                    </a:lnTo>
                    <a:lnTo>
                      <a:pt x="698" y="511"/>
                    </a:lnTo>
                    <a:lnTo>
                      <a:pt x="675" y="513"/>
                    </a:lnTo>
                    <a:lnTo>
                      <a:pt x="660" y="496"/>
                    </a:lnTo>
                    <a:lnTo>
                      <a:pt x="666" y="513"/>
                    </a:lnTo>
                    <a:lnTo>
                      <a:pt x="648" y="522"/>
                    </a:lnTo>
                    <a:lnTo>
                      <a:pt x="625" y="560"/>
                    </a:lnTo>
                    <a:lnTo>
                      <a:pt x="604" y="559"/>
                    </a:lnTo>
                    <a:lnTo>
                      <a:pt x="600" y="571"/>
                    </a:lnTo>
                    <a:lnTo>
                      <a:pt x="583" y="572"/>
                    </a:lnTo>
                    <a:lnTo>
                      <a:pt x="573" y="568"/>
                    </a:lnTo>
                    <a:lnTo>
                      <a:pt x="585" y="560"/>
                    </a:lnTo>
                    <a:lnTo>
                      <a:pt x="572" y="559"/>
                    </a:lnTo>
                    <a:lnTo>
                      <a:pt x="565" y="579"/>
                    </a:lnTo>
                    <a:lnTo>
                      <a:pt x="536" y="580"/>
                    </a:lnTo>
                    <a:lnTo>
                      <a:pt x="536" y="596"/>
                    </a:lnTo>
                    <a:lnTo>
                      <a:pt x="518" y="596"/>
                    </a:lnTo>
                    <a:lnTo>
                      <a:pt x="534" y="610"/>
                    </a:lnTo>
                    <a:lnTo>
                      <a:pt x="513" y="613"/>
                    </a:lnTo>
                    <a:lnTo>
                      <a:pt x="529" y="626"/>
                    </a:lnTo>
                    <a:lnTo>
                      <a:pt x="514" y="626"/>
                    </a:lnTo>
                    <a:lnTo>
                      <a:pt x="526" y="630"/>
                    </a:lnTo>
                    <a:lnTo>
                      <a:pt x="514" y="645"/>
                    </a:lnTo>
                    <a:lnTo>
                      <a:pt x="504" y="642"/>
                    </a:lnTo>
                    <a:lnTo>
                      <a:pt x="513" y="649"/>
                    </a:lnTo>
                    <a:lnTo>
                      <a:pt x="492" y="656"/>
                    </a:lnTo>
                    <a:lnTo>
                      <a:pt x="504" y="676"/>
                    </a:lnTo>
                    <a:lnTo>
                      <a:pt x="492" y="706"/>
                    </a:lnTo>
                    <a:lnTo>
                      <a:pt x="477" y="707"/>
                    </a:lnTo>
                    <a:lnTo>
                      <a:pt x="488" y="717"/>
                    </a:lnTo>
                    <a:lnTo>
                      <a:pt x="454" y="717"/>
                    </a:lnTo>
                    <a:lnTo>
                      <a:pt x="450" y="698"/>
                    </a:lnTo>
                    <a:lnTo>
                      <a:pt x="405" y="700"/>
                    </a:lnTo>
                    <a:lnTo>
                      <a:pt x="415" y="695"/>
                    </a:lnTo>
                    <a:lnTo>
                      <a:pt x="391" y="687"/>
                    </a:lnTo>
                    <a:lnTo>
                      <a:pt x="403" y="683"/>
                    </a:lnTo>
                    <a:lnTo>
                      <a:pt x="386" y="683"/>
                    </a:lnTo>
                    <a:lnTo>
                      <a:pt x="392" y="668"/>
                    </a:lnTo>
                    <a:lnTo>
                      <a:pt x="382" y="672"/>
                    </a:lnTo>
                    <a:lnTo>
                      <a:pt x="351" y="630"/>
                    </a:lnTo>
                    <a:lnTo>
                      <a:pt x="351" y="617"/>
                    </a:lnTo>
                    <a:lnTo>
                      <a:pt x="373" y="603"/>
                    </a:lnTo>
                    <a:lnTo>
                      <a:pt x="364" y="599"/>
                    </a:lnTo>
                    <a:lnTo>
                      <a:pt x="341" y="615"/>
                    </a:lnTo>
                    <a:lnTo>
                      <a:pt x="341" y="584"/>
                    </a:lnTo>
                    <a:lnTo>
                      <a:pt x="319" y="568"/>
                    </a:lnTo>
                    <a:lnTo>
                      <a:pt x="325" y="544"/>
                    </a:lnTo>
                    <a:lnTo>
                      <a:pt x="313" y="534"/>
                    </a:lnTo>
                    <a:lnTo>
                      <a:pt x="330" y="514"/>
                    </a:lnTo>
                    <a:lnTo>
                      <a:pt x="319" y="511"/>
                    </a:lnTo>
                    <a:lnTo>
                      <a:pt x="359" y="511"/>
                    </a:lnTo>
                    <a:lnTo>
                      <a:pt x="355" y="503"/>
                    </a:lnTo>
                    <a:lnTo>
                      <a:pt x="328" y="503"/>
                    </a:lnTo>
                    <a:lnTo>
                      <a:pt x="368" y="484"/>
                    </a:lnTo>
                    <a:lnTo>
                      <a:pt x="359" y="478"/>
                    </a:lnTo>
                    <a:lnTo>
                      <a:pt x="368" y="457"/>
                    </a:lnTo>
                    <a:lnTo>
                      <a:pt x="336" y="456"/>
                    </a:lnTo>
                    <a:lnTo>
                      <a:pt x="299" y="440"/>
                    </a:lnTo>
                    <a:lnTo>
                      <a:pt x="364" y="448"/>
                    </a:lnTo>
                    <a:lnTo>
                      <a:pt x="353" y="441"/>
                    </a:lnTo>
                    <a:lnTo>
                      <a:pt x="364" y="438"/>
                    </a:lnTo>
                    <a:lnTo>
                      <a:pt x="338" y="425"/>
                    </a:lnTo>
                    <a:lnTo>
                      <a:pt x="348" y="419"/>
                    </a:lnTo>
                    <a:lnTo>
                      <a:pt x="334" y="423"/>
                    </a:lnTo>
                    <a:lnTo>
                      <a:pt x="342" y="415"/>
                    </a:lnTo>
                    <a:lnTo>
                      <a:pt x="326" y="415"/>
                    </a:lnTo>
                    <a:lnTo>
                      <a:pt x="345" y="409"/>
                    </a:lnTo>
                    <a:lnTo>
                      <a:pt x="317" y="399"/>
                    </a:lnTo>
                    <a:lnTo>
                      <a:pt x="310" y="415"/>
                    </a:lnTo>
                    <a:lnTo>
                      <a:pt x="286" y="415"/>
                    </a:lnTo>
                    <a:lnTo>
                      <a:pt x="282" y="409"/>
                    </a:lnTo>
                    <a:lnTo>
                      <a:pt x="298" y="399"/>
                    </a:lnTo>
                    <a:lnTo>
                      <a:pt x="284" y="399"/>
                    </a:lnTo>
                    <a:lnTo>
                      <a:pt x="299" y="372"/>
                    </a:lnTo>
                    <a:lnTo>
                      <a:pt x="283" y="368"/>
                    </a:lnTo>
                    <a:lnTo>
                      <a:pt x="291" y="356"/>
                    </a:lnTo>
                    <a:lnTo>
                      <a:pt x="264" y="322"/>
                    </a:lnTo>
                    <a:lnTo>
                      <a:pt x="272" y="322"/>
                    </a:lnTo>
                    <a:lnTo>
                      <a:pt x="236" y="294"/>
                    </a:lnTo>
                    <a:lnTo>
                      <a:pt x="236" y="283"/>
                    </a:lnTo>
                    <a:lnTo>
                      <a:pt x="197" y="268"/>
                    </a:lnTo>
                    <a:lnTo>
                      <a:pt x="160" y="260"/>
                    </a:lnTo>
                    <a:lnTo>
                      <a:pt x="126" y="274"/>
                    </a:lnTo>
                    <a:lnTo>
                      <a:pt x="98" y="266"/>
                    </a:lnTo>
                    <a:lnTo>
                      <a:pt x="109" y="276"/>
                    </a:lnTo>
                    <a:lnTo>
                      <a:pt x="79" y="271"/>
                    </a:lnTo>
                    <a:lnTo>
                      <a:pt x="55" y="260"/>
                    </a:lnTo>
                    <a:lnTo>
                      <a:pt x="79" y="251"/>
                    </a:lnTo>
                    <a:lnTo>
                      <a:pt x="25" y="240"/>
                    </a:lnTo>
                    <a:lnTo>
                      <a:pt x="45" y="230"/>
                    </a:lnTo>
                    <a:lnTo>
                      <a:pt x="110" y="233"/>
                    </a:lnTo>
                    <a:lnTo>
                      <a:pt x="118" y="230"/>
                    </a:lnTo>
                    <a:lnTo>
                      <a:pt x="108" y="224"/>
                    </a:lnTo>
                    <a:lnTo>
                      <a:pt x="118" y="220"/>
                    </a:lnTo>
                    <a:lnTo>
                      <a:pt x="59" y="224"/>
                    </a:lnTo>
                    <a:lnTo>
                      <a:pt x="0" y="198"/>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5" name="Freeform 76"/>
              <p:cNvSpPr>
                <a:spLocks/>
              </p:cNvSpPr>
              <p:nvPr/>
            </p:nvSpPr>
            <p:spPr bwMode="auto">
              <a:xfrm>
                <a:off x="2432137" y="3891190"/>
                <a:ext cx="65591" cy="49325"/>
              </a:xfrm>
              <a:custGeom>
                <a:avLst/>
                <a:gdLst/>
                <a:ahLst/>
                <a:cxnLst>
                  <a:cxn ang="0">
                    <a:pos x="0" y="22"/>
                  </a:cxn>
                  <a:cxn ang="0">
                    <a:pos x="32" y="22"/>
                  </a:cxn>
                  <a:cxn ang="0">
                    <a:pos x="16" y="2"/>
                  </a:cxn>
                  <a:cxn ang="0">
                    <a:pos x="42" y="0"/>
                  </a:cxn>
                  <a:cxn ang="0">
                    <a:pos x="42" y="31"/>
                  </a:cxn>
                  <a:cxn ang="0">
                    <a:pos x="0" y="22"/>
                  </a:cxn>
                </a:cxnLst>
                <a:rect l="0" t="0" r="r" b="b"/>
                <a:pathLst>
                  <a:path w="43" h="32">
                    <a:moveTo>
                      <a:pt x="0" y="22"/>
                    </a:moveTo>
                    <a:lnTo>
                      <a:pt x="32" y="22"/>
                    </a:lnTo>
                    <a:lnTo>
                      <a:pt x="16" y="2"/>
                    </a:lnTo>
                    <a:lnTo>
                      <a:pt x="42" y="0"/>
                    </a:lnTo>
                    <a:lnTo>
                      <a:pt x="42" y="31"/>
                    </a:lnTo>
                    <a:lnTo>
                      <a:pt x="0" y="22"/>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6" name="Freeform 79"/>
              <p:cNvSpPr>
                <a:spLocks/>
              </p:cNvSpPr>
              <p:nvPr/>
            </p:nvSpPr>
            <p:spPr bwMode="auto">
              <a:xfrm>
                <a:off x="3691155" y="2401585"/>
                <a:ext cx="279959" cy="131532"/>
              </a:xfrm>
              <a:custGeom>
                <a:avLst/>
                <a:gdLst/>
                <a:ahLst/>
                <a:cxnLst>
                  <a:cxn ang="0">
                    <a:pos x="0" y="29"/>
                  </a:cxn>
                  <a:cxn ang="0">
                    <a:pos x="12" y="25"/>
                  </a:cxn>
                  <a:cxn ang="0">
                    <a:pos x="5" y="17"/>
                  </a:cxn>
                  <a:cxn ang="0">
                    <a:pos x="20" y="22"/>
                  </a:cxn>
                  <a:cxn ang="0">
                    <a:pos x="13" y="9"/>
                  </a:cxn>
                  <a:cxn ang="0">
                    <a:pos x="31" y="17"/>
                  </a:cxn>
                  <a:cxn ang="0">
                    <a:pos x="23" y="1"/>
                  </a:cxn>
                  <a:cxn ang="0">
                    <a:pos x="51" y="13"/>
                  </a:cxn>
                  <a:cxn ang="0">
                    <a:pos x="52" y="34"/>
                  </a:cxn>
                  <a:cxn ang="0">
                    <a:pos x="67" y="10"/>
                  </a:cxn>
                  <a:cxn ang="0">
                    <a:pos x="82" y="20"/>
                  </a:cxn>
                  <a:cxn ang="0">
                    <a:pos x="93" y="8"/>
                  </a:cxn>
                  <a:cxn ang="0">
                    <a:pos x="104" y="22"/>
                  </a:cxn>
                  <a:cxn ang="0">
                    <a:pos x="101" y="9"/>
                  </a:cxn>
                  <a:cxn ang="0">
                    <a:pos x="131" y="9"/>
                  </a:cxn>
                  <a:cxn ang="0">
                    <a:pos x="135" y="0"/>
                  </a:cxn>
                  <a:cxn ang="0">
                    <a:pos x="147" y="8"/>
                  </a:cxn>
                  <a:cxn ang="0">
                    <a:pos x="163" y="5"/>
                  </a:cxn>
                  <a:cxn ang="0">
                    <a:pos x="152" y="10"/>
                  </a:cxn>
                  <a:cxn ang="0">
                    <a:pos x="180" y="37"/>
                  </a:cxn>
                  <a:cxn ang="0">
                    <a:pos x="156" y="59"/>
                  </a:cxn>
                  <a:cxn ang="0">
                    <a:pos x="89" y="82"/>
                  </a:cxn>
                  <a:cxn ang="0">
                    <a:pos x="31" y="71"/>
                  </a:cxn>
                  <a:cxn ang="0">
                    <a:pos x="44" y="49"/>
                  </a:cxn>
                  <a:cxn ang="0">
                    <a:pos x="9" y="43"/>
                  </a:cxn>
                  <a:cxn ang="0">
                    <a:pos x="43" y="41"/>
                  </a:cxn>
                  <a:cxn ang="0">
                    <a:pos x="31" y="34"/>
                  </a:cxn>
                  <a:cxn ang="0">
                    <a:pos x="44" y="29"/>
                  </a:cxn>
                  <a:cxn ang="0">
                    <a:pos x="0" y="29"/>
                  </a:cxn>
                </a:cxnLst>
                <a:rect l="0" t="0" r="r" b="b"/>
                <a:pathLst>
                  <a:path w="181" h="83">
                    <a:moveTo>
                      <a:pt x="0" y="29"/>
                    </a:moveTo>
                    <a:lnTo>
                      <a:pt x="12" y="25"/>
                    </a:lnTo>
                    <a:lnTo>
                      <a:pt x="5" y="17"/>
                    </a:lnTo>
                    <a:lnTo>
                      <a:pt x="20" y="22"/>
                    </a:lnTo>
                    <a:lnTo>
                      <a:pt x="13" y="9"/>
                    </a:lnTo>
                    <a:lnTo>
                      <a:pt x="31" y="17"/>
                    </a:lnTo>
                    <a:lnTo>
                      <a:pt x="23" y="1"/>
                    </a:lnTo>
                    <a:lnTo>
                      <a:pt x="51" y="13"/>
                    </a:lnTo>
                    <a:lnTo>
                      <a:pt x="52" y="34"/>
                    </a:lnTo>
                    <a:lnTo>
                      <a:pt x="67" y="10"/>
                    </a:lnTo>
                    <a:lnTo>
                      <a:pt x="82" y="20"/>
                    </a:lnTo>
                    <a:lnTo>
                      <a:pt x="93" y="8"/>
                    </a:lnTo>
                    <a:lnTo>
                      <a:pt x="104" y="22"/>
                    </a:lnTo>
                    <a:lnTo>
                      <a:pt x="101" y="9"/>
                    </a:lnTo>
                    <a:lnTo>
                      <a:pt x="131" y="9"/>
                    </a:lnTo>
                    <a:lnTo>
                      <a:pt x="135" y="0"/>
                    </a:lnTo>
                    <a:lnTo>
                      <a:pt x="147" y="8"/>
                    </a:lnTo>
                    <a:lnTo>
                      <a:pt x="163" y="5"/>
                    </a:lnTo>
                    <a:lnTo>
                      <a:pt x="152" y="10"/>
                    </a:lnTo>
                    <a:lnTo>
                      <a:pt x="180" y="37"/>
                    </a:lnTo>
                    <a:lnTo>
                      <a:pt x="156" y="59"/>
                    </a:lnTo>
                    <a:lnTo>
                      <a:pt x="89" y="82"/>
                    </a:lnTo>
                    <a:lnTo>
                      <a:pt x="31" y="71"/>
                    </a:lnTo>
                    <a:lnTo>
                      <a:pt x="44" y="49"/>
                    </a:lnTo>
                    <a:lnTo>
                      <a:pt x="9" y="43"/>
                    </a:lnTo>
                    <a:lnTo>
                      <a:pt x="43" y="41"/>
                    </a:lnTo>
                    <a:lnTo>
                      <a:pt x="31" y="34"/>
                    </a:lnTo>
                    <a:lnTo>
                      <a:pt x="44" y="29"/>
                    </a:lnTo>
                    <a:lnTo>
                      <a:pt x="0" y="2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7" name="Freeform 106"/>
              <p:cNvSpPr>
                <a:spLocks/>
              </p:cNvSpPr>
              <p:nvPr/>
            </p:nvSpPr>
            <p:spPr bwMode="auto">
              <a:xfrm>
                <a:off x="1358692" y="3540985"/>
                <a:ext cx="761490" cy="491603"/>
              </a:xfrm>
              <a:custGeom>
                <a:avLst/>
                <a:gdLst/>
                <a:ahLst/>
                <a:cxnLst>
                  <a:cxn ang="0">
                    <a:pos x="0" y="4"/>
                  </a:cxn>
                  <a:cxn ang="0">
                    <a:pos x="22" y="52"/>
                  </a:cxn>
                  <a:cxn ang="0">
                    <a:pos x="51" y="74"/>
                  </a:cxn>
                  <a:cxn ang="0">
                    <a:pos x="48" y="87"/>
                  </a:cxn>
                  <a:cxn ang="0">
                    <a:pos x="35" y="90"/>
                  </a:cxn>
                  <a:cxn ang="0">
                    <a:pos x="66" y="101"/>
                  </a:cxn>
                  <a:cxn ang="0">
                    <a:pos x="82" y="123"/>
                  </a:cxn>
                  <a:cxn ang="0">
                    <a:pos x="80" y="140"/>
                  </a:cxn>
                  <a:cxn ang="0">
                    <a:pos x="115" y="171"/>
                  </a:cxn>
                  <a:cxn ang="0">
                    <a:pos x="124" y="160"/>
                  </a:cxn>
                  <a:cxn ang="0">
                    <a:pos x="41" y="44"/>
                  </a:cxn>
                  <a:cxn ang="0">
                    <a:pos x="36" y="13"/>
                  </a:cxn>
                  <a:cxn ang="0">
                    <a:pos x="53" y="21"/>
                  </a:cxn>
                  <a:cxn ang="0">
                    <a:pos x="84" y="71"/>
                  </a:cxn>
                  <a:cxn ang="0">
                    <a:pos x="128" y="110"/>
                  </a:cxn>
                  <a:cxn ang="0">
                    <a:pos x="126" y="125"/>
                  </a:cxn>
                  <a:cxn ang="0">
                    <a:pos x="187" y="177"/>
                  </a:cxn>
                  <a:cxn ang="0">
                    <a:pos x="195" y="200"/>
                  </a:cxn>
                  <a:cxn ang="0">
                    <a:pos x="187" y="213"/>
                  </a:cxn>
                  <a:cxn ang="0">
                    <a:pos x="202" y="233"/>
                  </a:cxn>
                  <a:cxn ang="0">
                    <a:pos x="318" y="288"/>
                  </a:cxn>
                  <a:cxn ang="0">
                    <a:pos x="369" y="285"/>
                  </a:cxn>
                  <a:cxn ang="0">
                    <a:pos x="403" y="311"/>
                  </a:cxn>
                  <a:cxn ang="0">
                    <a:pos x="416" y="285"/>
                  </a:cxn>
                  <a:cxn ang="0">
                    <a:pos x="432" y="285"/>
                  </a:cxn>
                  <a:cxn ang="0">
                    <a:pos x="415" y="263"/>
                  </a:cxn>
                  <a:cxn ang="0">
                    <a:pos x="452" y="254"/>
                  </a:cxn>
                  <a:cxn ang="0">
                    <a:pos x="466" y="244"/>
                  </a:cxn>
                  <a:cxn ang="0">
                    <a:pos x="471" y="239"/>
                  </a:cxn>
                  <a:cxn ang="0">
                    <a:pos x="475" y="251"/>
                  </a:cxn>
                  <a:cxn ang="0">
                    <a:pos x="492" y="200"/>
                  </a:cxn>
                  <a:cxn ang="0">
                    <a:pos x="470" y="192"/>
                  </a:cxn>
                  <a:cxn ang="0">
                    <a:pos x="434" y="200"/>
                  </a:cxn>
                  <a:cxn ang="0">
                    <a:pos x="413" y="244"/>
                  </a:cxn>
                  <a:cxn ang="0">
                    <a:pos x="366" y="250"/>
                  </a:cxn>
                  <a:cxn ang="0">
                    <a:pos x="347" y="237"/>
                  </a:cxn>
                  <a:cxn ang="0">
                    <a:pos x="315" y="183"/>
                  </a:cxn>
                  <a:cxn ang="0">
                    <a:pos x="314" y="140"/>
                  </a:cxn>
                  <a:cxn ang="0">
                    <a:pos x="324" y="120"/>
                  </a:cxn>
                  <a:cxn ang="0">
                    <a:pos x="292" y="109"/>
                  </a:cxn>
                  <a:cxn ang="0">
                    <a:pos x="252" y="51"/>
                  </a:cxn>
                  <a:cxn ang="0">
                    <a:pos x="218" y="63"/>
                  </a:cxn>
                  <a:cxn ang="0">
                    <a:pos x="172" y="16"/>
                  </a:cxn>
                  <a:cxn ang="0">
                    <a:pos x="99" y="25"/>
                  </a:cxn>
                  <a:cxn ang="0">
                    <a:pos x="37" y="0"/>
                  </a:cxn>
                  <a:cxn ang="0">
                    <a:pos x="0" y="4"/>
                  </a:cxn>
                </a:cxnLst>
                <a:rect l="0" t="0" r="r" b="b"/>
                <a:pathLst>
                  <a:path w="493" h="312">
                    <a:moveTo>
                      <a:pt x="0" y="4"/>
                    </a:moveTo>
                    <a:lnTo>
                      <a:pt x="22" y="52"/>
                    </a:lnTo>
                    <a:lnTo>
                      <a:pt x="51" y="74"/>
                    </a:lnTo>
                    <a:lnTo>
                      <a:pt x="48" y="87"/>
                    </a:lnTo>
                    <a:lnTo>
                      <a:pt x="35" y="90"/>
                    </a:lnTo>
                    <a:lnTo>
                      <a:pt x="66" y="101"/>
                    </a:lnTo>
                    <a:lnTo>
                      <a:pt x="82" y="123"/>
                    </a:lnTo>
                    <a:lnTo>
                      <a:pt x="80" y="140"/>
                    </a:lnTo>
                    <a:lnTo>
                      <a:pt x="115" y="171"/>
                    </a:lnTo>
                    <a:lnTo>
                      <a:pt x="124" y="160"/>
                    </a:lnTo>
                    <a:lnTo>
                      <a:pt x="41" y="44"/>
                    </a:lnTo>
                    <a:lnTo>
                      <a:pt x="36" y="13"/>
                    </a:lnTo>
                    <a:lnTo>
                      <a:pt x="53" y="21"/>
                    </a:lnTo>
                    <a:lnTo>
                      <a:pt x="84" y="71"/>
                    </a:lnTo>
                    <a:lnTo>
                      <a:pt x="128" y="110"/>
                    </a:lnTo>
                    <a:lnTo>
                      <a:pt x="126" y="125"/>
                    </a:lnTo>
                    <a:lnTo>
                      <a:pt x="187" y="177"/>
                    </a:lnTo>
                    <a:lnTo>
                      <a:pt x="195" y="200"/>
                    </a:lnTo>
                    <a:lnTo>
                      <a:pt x="187" y="213"/>
                    </a:lnTo>
                    <a:lnTo>
                      <a:pt x="202" y="233"/>
                    </a:lnTo>
                    <a:lnTo>
                      <a:pt x="318" y="288"/>
                    </a:lnTo>
                    <a:lnTo>
                      <a:pt x="369" y="285"/>
                    </a:lnTo>
                    <a:lnTo>
                      <a:pt x="403" y="311"/>
                    </a:lnTo>
                    <a:lnTo>
                      <a:pt x="416" y="285"/>
                    </a:lnTo>
                    <a:lnTo>
                      <a:pt x="432" y="285"/>
                    </a:lnTo>
                    <a:lnTo>
                      <a:pt x="415" y="263"/>
                    </a:lnTo>
                    <a:lnTo>
                      <a:pt x="452" y="254"/>
                    </a:lnTo>
                    <a:lnTo>
                      <a:pt x="466" y="244"/>
                    </a:lnTo>
                    <a:lnTo>
                      <a:pt x="471" y="239"/>
                    </a:lnTo>
                    <a:lnTo>
                      <a:pt x="475" y="251"/>
                    </a:lnTo>
                    <a:lnTo>
                      <a:pt x="492" y="200"/>
                    </a:lnTo>
                    <a:lnTo>
                      <a:pt x="470" y="192"/>
                    </a:lnTo>
                    <a:lnTo>
                      <a:pt x="434" y="200"/>
                    </a:lnTo>
                    <a:lnTo>
                      <a:pt x="413" y="244"/>
                    </a:lnTo>
                    <a:lnTo>
                      <a:pt x="366" y="250"/>
                    </a:lnTo>
                    <a:lnTo>
                      <a:pt x="347" y="237"/>
                    </a:lnTo>
                    <a:lnTo>
                      <a:pt x="315" y="183"/>
                    </a:lnTo>
                    <a:lnTo>
                      <a:pt x="314" y="140"/>
                    </a:lnTo>
                    <a:lnTo>
                      <a:pt x="324" y="120"/>
                    </a:lnTo>
                    <a:lnTo>
                      <a:pt x="292" y="109"/>
                    </a:lnTo>
                    <a:lnTo>
                      <a:pt x="252" y="51"/>
                    </a:lnTo>
                    <a:lnTo>
                      <a:pt x="218" y="63"/>
                    </a:lnTo>
                    <a:lnTo>
                      <a:pt x="172" y="16"/>
                    </a:lnTo>
                    <a:lnTo>
                      <a:pt x="99" y="25"/>
                    </a:lnTo>
                    <a:lnTo>
                      <a:pt x="37" y="0"/>
                    </a:lnTo>
                    <a:lnTo>
                      <a:pt x="0" y="4"/>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8" name="Freeform 165"/>
              <p:cNvSpPr>
                <a:spLocks/>
              </p:cNvSpPr>
              <p:nvPr/>
            </p:nvSpPr>
            <p:spPr bwMode="auto">
              <a:xfrm>
                <a:off x="69279" y="2184556"/>
                <a:ext cx="755091" cy="665883"/>
              </a:xfrm>
              <a:custGeom>
                <a:avLst/>
                <a:gdLst/>
                <a:ahLst/>
                <a:cxnLst>
                  <a:cxn ang="0">
                    <a:pos x="31" y="169"/>
                  </a:cxn>
                  <a:cxn ang="0">
                    <a:pos x="32" y="187"/>
                  </a:cxn>
                  <a:cxn ang="0">
                    <a:pos x="89" y="196"/>
                  </a:cxn>
                  <a:cxn ang="0">
                    <a:pos x="109" y="188"/>
                  </a:cxn>
                  <a:cxn ang="0">
                    <a:pos x="48" y="239"/>
                  </a:cxn>
                  <a:cxn ang="0">
                    <a:pos x="45" y="262"/>
                  </a:cxn>
                  <a:cxn ang="0">
                    <a:pos x="45" y="279"/>
                  </a:cxn>
                  <a:cxn ang="0">
                    <a:pos x="56" y="296"/>
                  </a:cxn>
                  <a:cxn ang="0">
                    <a:pos x="80" y="311"/>
                  </a:cxn>
                  <a:cxn ang="0">
                    <a:pos x="91" y="296"/>
                  </a:cxn>
                  <a:cxn ang="0">
                    <a:pos x="98" y="335"/>
                  </a:cxn>
                  <a:cxn ang="0">
                    <a:pos x="148" y="339"/>
                  </a:cxn>
                  <a:cxn ang="0">
                    <a:pos x="161" y="335"/>
                  </a:cxn>
                  <a:cxn ang="0">
                    <a:pos x="152" y="377"/>
                  </a:cxn>
                  <a:cxn ang="0">
                    <a:pos x="128" y="400"/>
                  </a:cxn>
                  <a:cxn ang="0">
                    <a:pos x="76" y="422"/>
                  </a:cxn>
                  <a:cxn ang="0">
                    <a:pos x="136" y="405"/>
                  </a:cxn>
                  <a:cxn ang="0">
                    <a:pos x="145" y="382"/>
                  </a:cxn>
                  <a:cxn ang="0">
                    <a:pos x="226" y="345"/>
                  </a:cxn>
                  <a:cxn ang="0">
                    <a:pos x="227" y="319"/>
                  </a:cxn>
                  <a:cxn ang="0">
                    <a:pos x="288" y="246"/>
                  </a:cxn>
                  <a:cxn ang="0">
                    <a:pos x="304" y="265"/>
                  </a:cxn>
                  <a:cxn ang="0">
                    <a:pos x="310" y="281"/>
                  </a:cxn>
                  <a:cxn ang="0">
                    <a:pos x="264" y="307"/>
                  </a:cxn>
                  <a:cxn ang="0">
                    <a:pos x="265" y="323"/>
                  </a:cxn>
                  <a:cxn ang="0">
                    <a:pos x="323" y="289"/>
                  </a:cxn>
                  <a:cxn ang="0">
                    <a:pos x="327" y="270"/>
                  </a:cxn>
                  <a:cxn ang="0">
                    <a:pos x="352" y="275"/>
                  </a:cxn>
                  <a:cxn ang="0">
                    <a:pos x="389" y="302"/>
                  </a:cxn>
                  <a:cxn ang="0">
                    <a:pos x="462" y="300"/>
                  </a:cxn>
                  <a:cxn ang="0">
                    <a:pos x="460" y="315"/>
                  </a:cxn>
                  <a:cxn ang="0">
                    <a:pos x="487" y="316"/>
                  </a:cxn>
                  <a:cxn ang="0">
                    <a:pos x="441" y="296"/>
                  </a:cxn>
                  <a:cxn ang="0">
                    <a:pos x="267" y="28"/>
                  </a:cxn>
                  <a:cxn ang="0">
                    <a:pos x="211" y="8"/>
                  </a:cxn>
                  <a:cxn ang="0">
                    <a:pos x="191" y="16"/>
                  </a:cxn>
                  <a:cxn ang="0">
                    <a:pos x="184" y="0"/>
                  </a:cxn>
                  <a:cxn ang="0">
                    <a:pos x="133" y="18"/>
                  </a:cxn>
                  <a:cxn ang="0">
                    <a:pos x="129" y="24"/>
                  </a:cxn>
                  <a:cxn ang="0">
                    <a:pos x="105" y="43"/>
                  </a:cxn>
                  <a:cxn ang="0">
                    <a:pos x="72" y="63"/>
                  </a:cxn>
                  <a:cxn ang="0">
                    <a:pos x="32" y="83"/>
                  </a:cxn>
                  <a:cxn ang="0">
                    <a:pos x="71" y="121"/>
                  </a:cxn>
                  <a:cxn ang="0">
                    <a:pos x="98" y="133"/>
                  </a:cxn>
                  <a:cxn ang="0">
                    <a:pos x="117" y="144"/>
                  </a:cxn>
                  <a:cxn ang="0">
                    <a:pos x="71" y="149"/>
                  </a:cxn>
                  <a:cxn ang="0">
                    <a:pos x="55" y="136"/>
                  </a:cxn>
                </a:cxnLst>
                <a:rect l="0" t="0" r="r" b="b"/>
                <a:pathLst>
                  <a:path w="488" h="423">
                    <a:moveTo>
                      <a:pt x="0" y="161"/>
                    </a:moveTo>
                    <a:lnTo>
                      <a:pt x="31" y="169"/>
                    </a:lnTo>
                    <a:lnTo>
                      <a:pt x="18" y="172"/>
                    </a:lnTo>
                    <a:lnTo>
                      <a:pt x="32" y="187"/>
                    </a:lnTo>
                    <a:lnTo>
                      <a:pt x="80" y="186"/>
                    </a:lnTo>
                    <a:lnTo>
                      <a:pt x="89" y="196"/>
                    </a:lnTo>
                    <a:lnTo>
                      <a:pt x="120" y="183"/>
                    </a:lnTo>
                    <a:lnTo>
                      <a:pt x="109" y="188"/>
                    </a:lnTo>
                    <a:lnTo>
                      <a:pt x="114" y="215"/>
                    </a:lnTo>
                    <a:lnTo>
                      <a:pt x="48" y="239"/>
                    </a:lnTo>
                    <a:lnTo>
                      <a:pt x="29" y="266"/>
                    </a:lnTo>
                    <a:lnTo>
                      <a:pt x="45" y="262"/>
                    </a:lnTo>
                    <a:lnTo>
                      <a:pt x="33" y="269"/>
                    </a:lnTo>
                    <a:lnTo>
                      <a:pt x="45" y="279"/>
                    </a:lnTo>
                    <a:lnTo>
                      <a:pt x="71" y="281"/>
                    </a:lnTo>
                    <a:lnTo>
                      <a:pt x="56" y="296"/>
                    </a:lnTo>
                    <a:lnTo>
                      <a:pt x="68" y="310"/>
                    </a:lnTo>
                    <a:lnTo>
                      <a:pt x="80" y="311"/>
                    </a:lnTo>
                    <a:lnTo>
                      <a:pt x="107" y="281"/>
                    </a:lnTo>
                    <a:lnTo>
                      <a:pt x="91" y="296"/>
                    </a:lnTo>
                    <a:lnTo>
                      <a:pt x="105" y="324"/>
                    </a:lnTo>
                    <a:lnTo>
                      <a:pt x="98" y="335"/>
                    </a:lnTo>
                    <a:lnTo>
                      <a:pt x="128" y="319"/>
                    </a:lnTo>
                    <a:lnTo>
                      <a:pt x="148" y="339"/>
                    </a:lnTo>
                    <a:lnTo>
                      <a:pt x="155" y="327"/>
                    </a:lnTo>
                    <a:lnTo>
                      <a:pt x="161" y="335"/>
                    </a:lnTo>
                    <a:lnTo>
                      <a:pt x="184" y="324"/>
                    </a:lnTo>
                    <a:lnTo>
                      <a:pt x="152" y="377"/>
                    </a:lnTo>
                    <a:lnTo>
                      <a:pt x="129" y="388"/>
                    </a:lnTo>
                    <a:lnTo>
                      <a:pt x="128" y="400"/>
                    </a:lnTo>
                    <a:lnTo>
                      <a:pt x="98" y="400"/>
                    </a:lnTo>
                    <a:lnTo>
                      <a:pt x="76" y="422"/>
                    </a:lnTo>
                    <a:lnTo>
                      <a:pt x="105" y="405"/>
                    </a:lnTo>
                    <a:lnTo>
                      <a:pt x="136" y="405"/>
                    </a:lnTo>
                    <a:lnTo>
                      <a:pt x="153" y="393"/>
                    </a:lnTo>
                    <a:lnTo>
                      <a:pt x="145" y="382"/>
                    </a:lnTo>
                    <a:lnTo>
                      <a:pt x="164" y="385"/>
                    </a:lnTo>
                    <a:lnTo>
                      <a:pt x="226" y="345"/>
                    </a:lnTo>
                    <a:lnTo>
                      <a:pt x="238" y="330"/>
                    </a:lnTo>
                    <a:lnTo>
                      <a:pt x="227" y="319"/>
                    </a:lnTo>
                    <a:lnTo>
                      <a:pt x="280" y="270"/>
                    </a:lnTo>
                    <a:lnTo>
                      <a:pt x="288" y="246"/>
                    </a:lnTo>
                    <a:lnTo>
                      <a:pt x="283" y="270"/>
                    </a:lnTo>
                    <a:lnTo>
                      <a:pt x="304" y="265"/>
                    </a:lnTo>
                    <a:lnTo>
                      <a:pt x="292" y="276"/>
                    </a:lnTo>
                    <a:lnTo>
                      <a:pt x="310" y="281"/>
                    </a:lnTo>
                    <a:lnTo>
                      <a:pt x="271" y="284"/>
                    </a:lnTo>
                    <a:lnTo>
                      <a:pt x="264" y="307"/>
                    </a:lnTo>
                    <a:lnTo>
                      <a:pt x="277" y="307"/>
                    </a:lnTo>
                    <a:lnTo>
                      <a:pt x="265" y="323"/>
                    </a:lnTo>
                    <a:lnTo>
                      <a:pt x="317" y="302"/>
                    </a:lnTo>
                    <a:lnTo>
                      <a:pt x="323" y="289"/>
                    </a:lnTo>
                    <a:lnTo>
                      <a:pt x="315" y="283"/>
                    </a:lnTo>
                    <a:lnTo>
                      <a:pt x="327" y="270"/>
                    </a:lnTo>
                    <a:lnTo>
                      <a:pt x="326" y="281"/>
                    </a:lnTo>
                    <a:lnTo>
                      <a:pt x="352" y="275"/>
                    </a:lnTo>
                    <a:lnTo>
                      <a:pt x="346" y="285"/>
                    </a:lnTo>
                    <a:lnTo>
                      <a:pt x="389" y="302"/>
                    </a:lnTo>
                    <a:lnTo>
                      <a:pt x="451" y="310"/>
                    </a:lnTo>
                    <a:lnTo>
                      <a:pt x="462" y="300"/>
                    </a:lnTo>
                    <a:lnTo>
                      <a:pt x="472" y="306"/>
                    </a:lnTo>
                    <a:lnTo>
                      <a:pt x="460" y="315"/>
                    </a:lnTo>
                    <a:lnTo>
                      <a:pt x="478" y="324"/>
                    </a:lnTo>
                    <a:lnTo>
                      <a:pt x="487" y="316"/>
                    </a:lnTo>
                    <a:lnTo>
                      <a:pt x="470" y="296"/>
                    </a:lnTo>
                    <a:lnTo>
                      <a:pt x="441" y="296"/>
                    </a:lnTo>
                    <a:lnTo>
                      <a:pt x="441" y="48"/>
                    </a:lnTo>
                    <a:lnTo>
                      <a:pt x="267" y="28"/>
                    </a:lnTo>
                    <a:lnTo>
                      <a:pt x="260" y="16"/>
                    </a:lnTo>
                    <a:lnTo>
                      <a:pt x="211" y="8"/>
                    </a:lnTo>
                    <a:lnTo>
                      <a:pt x="206" y="18"/>
                    </a:lnTo>
                    <a:lnTo>
                      <a:pt x="191" y="16"/>
                    </a:lnTo>
                    <a:lnTo>
                      <a:pt x="205" y="6"/>
                    </a:lnTo>
                    <a:lnTo>
                      <a:pt x="184" y="0"/>
                    </a:lnTo>
                    <a:lnTo>
                      <a:pt x="165" y="16"/>
                    </a:lnTo>
                    <a:lnTo>
                      <a:pt x="133" y="18"/>
                    </a:lnTo>
                    <a:lnTo>
                      <a:pt x="133" y="32"/>
                    </a:lnTo>
                    <a:lnTo>
                      <a:pt x="129" y="24"/>
                    </a:lnTo>
                    <a:lnTo>
                      <a:pt x="99" y="32"/>
                    </a:lnTo>
                    <a:lnTo>
                      <a:pt x="105" y="43"/>
                    </a:lnTo>
                    <a:lnTo>
                      <a:pt x="91" y="40"/>
                    </a:lnTo>
                    <a:lnTo>
                      <a:pt x="72" y="63"/>
                    </a:lnTo>
                    <a:lnTo>
                      <a:pt x="29" y="72"/>
                    </a:lnTo>
                    <a:lnTo>
                      <a:pt x="32" y="83"/>
                    </a:lnTo>
                    <a:lnTo>
                      <a:pt x="20" y="86"/>
                    </a:lnTo>
                    <a:lnTo>
                      <a:pt x="71" y="121"/>
                    </a:lnTo>
                    <a:lnTo>
                      <a:pt x="140" y="137"/>
                    </a:lnTo>
                    <a:lnTo>
                      <a:pt x="98" y="133"/>
                    </a:lnTo>
                    <a:lnTo>
                      <a:pt x="99" y="142"/>
                    </a:lnTo>
                    <a:lnTo>
                      <a:pt x="117" y="144"/>
                    </a:lnTo>
                    <a:lnTo>
                      <a:pt x="102" y="151"/>
                    </a:lnTo>
                    <a:lnTo>
                      <a:pt x="71" y="149"/>
                    </a:lnTo>
                    <a:lnTo>
                      <a:pt x="71" y="134"/>
                    </a:lnTo>
                    <a:lnTo>
                      <a:pt x="55" y="136"/>
                    </a:lnTo>
                    <a:lnTo>
                      <a:pt x="0" y="161"/>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29" name="Freeform 166"/>
              <p:cNvSpPr>
                <a:spLocks/>
              </p:cNvSpPr>
              <p:nvPr/>
            </p:nvSpPr>
            <p:spPr bwMode="auto">
              <a:xfrm>
                <a:off x="403631" y="2743569"/>
                <a:ext cx="67190" cy="39460"/>
              </a:xfrm>
              <a:custGeom>
                <a:avLst/>
                <a:gdLst/>
                <a:ahLst/>
                <a:cxnLst>
                  <a:cxn ang="0">
                    <a:pos x="0" y="9"/>
                  </a:cxn>
                  <a:cxn ang="0">
                    <a:pos x="12" y="24"/>
                  </a:cxn>
                  <a:cxn ang="0">
                    <a:pos x="43" y="4"/>
                  </a:cxn>
                  <a:cxn ang="0">
                    <a:pos x="13" y="0"/>
                  </a:cxn>
                  <a:cxn ang="0">
                    <a:pos x="17" y="9"/>
                  </a:cxn>
                  <a:cxn ang="0">
                    <a:pos x="0" y="9"/>
                  </a:cxn>
                </a:cxnLst>
                <a:rect l="0" t="0" r="r" b="b"/>
                <a:pathLst>
                  <a:path w="44" h="25">
                    <a:moveTo>
                      <a:pt x="0" y="9"/>
                    </a:moveTo>
                    <a:lnTo>
                      <a:pt x="12" y="24"/>
                    </a:lnTo>
                    <a:lnTo>
                      <a:pt x="43" y="4"/>
                    </a:lnTo>
                    <a:lnTo>
                      <a:pt x="13" y="0"/>
                    </a:lnTo>
                    <a:lnTo>
                      <a:pt x="17" y="9"/>
                    </a:lnTo>
                    <a:lnTo>
                      <a:pt x="0" y="9"/>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0" name="Freeform 167"/>
              <p:cNvSpPr>
                <a:spLocks/>
              </p:cNvSpPr>
              <p:nvPr/>
            </p:nvSpPr>
            <p:spPr bwMode="auto">
              <a:xfrm>
                <a:off x="827569" y="2669582"/>
                <a:ext cx="201571" cy="184145"/>
              </a:xfrm>
              <a:custGeom>
                <a:avLst/>
                <a:gdLst/>
                <a:ahLst/>
                <a:cxnLst>
                  <a:cxn ang="0">
                    <a:pos x="0" y="12"/>
                  </a:cxn>
                  <a:cxn ang="0">
                    <a:pos x="5" y="28"/>
                  </a:cxn>
                  <a:cxn ang="0">
                    <a:pos x="22" y="35"/>
                  </a:cxn>
                  <a:cxn ang="0">
                    <a:pos x="30" y="29"/>
                  </a:cxn>
                  <a:cxn ang="0">
                    <a:pos x="16" y="21"/>
                  </a:cxn>
                  <a:cxn ang="0">
                    <a:pos x="30" y="21"/>
                  </a:cxn>
                  <a:cxn ang="0">
                    <a:pos x="44" y="36"/>
                  </a:cxn>
                  <a:cxn ang="0">
                    <a:pos x="40" y="10"/>
                  </a:cxn>
                  <a:cxn ang="0">
                    <a:pos x="51" y="32"/>
                  </a:cxn>
                  <a:cxn ang="0">
                    <a:pos x="77" y="45"/>
                  </a:cxn>
                  <a:cxn ang="0">
                    <a:pos x="72" y="62"/>
                  </a:cxn>
                  <a:cxn ang="0">
                    <a:pos x="104" y="82"/>
                  </a:cxn>
                  <a:cxn ang="0">
                    <a:pos x="95" y="98"/>
                  </a:cxn>
                  <a:cxn ang="0">
                    <a:pos x="112" y="86"/>
                  </a:cxn>
                  <a:cxn ang="0">
                    <a:pos x="115" y="116"/>
                  </a:cxn>
                  <a:cxn ang="0">
                    <a:pos x="127" y="110"/>
                  </a:cxn>
                  <a:cxn ang="0">
                    <a:pos x="129" y="87"/>
                  </a:cxn>
                  <a:cxn ang="0">
                    <a:pos x="98" y="75"/>
                  </a:cxn>
                  <a:cxn ang="0">
                    <a:pos x="41" y="0"/>
                  </a:cxn>
                  <a:cxn ang="0">
                    <a:pos x="8" y="21"/>
                  </a:cxn>
                  <a:cxn ang="0">
                    <a:pos x="0" y="12"/>
                  </a:cxn>
                </a:cxnLst>
                <a:rect l="0" t="0" r="r" b="b"/>
                <a:pathLst>
                  <a:path w="130" h="117">
                    <a:moveTo>
                      <a:pt x="0" y="12"/>
                    </a:moveTo>
                    <a:lnTo>
                      <a:pt x="5" y="28"/>
                    </a:lnTo>
                    <a:lnTo>
                      <a:pt x="22" y="35"/>
                    </a:lnTo>
                    <a:lnTo>
                      <a:pt x="30" y="29"/>
                    </a:lnTo>
                    <a:lnTo>
                      <a:pt x="16" y="21"/>
                    </a:lnTo>
                    <a:lnTo>
                      <a:pt x="30" y="21"/>
                    </a:lnTo>
                    <a:lnTo>
                      <a:pt x="44" y="36"/>
                    </a:lnTo>
                    <a:lnTo>
                      <a:pt x="40" y="10"/>
                    </a:lnTo>
                    <a:lnTo>
                      <a:pt x="51" y="32"/>
                    </a:lnTo>
                    <a:lnTo>
                      <a:pt x="77" y="45"/>
                    </a:lnTo>
                    <a:lnTo>
                      <a:pt x="72" y="62"/>
                    </a:lnTo>
                    <a:lnTo>
                      <a:pt x="104" y="82"/>
                    </a:lnTo>
                    <a:lnTo>
                      <a:pt x="95" y="98"/>
                    </a:lnTo>
                    <a:lnTo>
                      <a:pt x="112" y="86"/>
                    </a:lnTo>
                    <a:lnTo>
                      <a:pt x="115" y="116"/>
                    </a:lnTo>
                    <a:lnTo>
                      <a:pt x="127" y="110"/>
                    </a:lnTo>
                    <a:lnTo>
                      <a:pt x="129" y="87"/>
                    </a:lnTo>
                    <a:lnTo>
                      <a:pt x="98" y="75"/>
                    </a:lnTo>
                    <a:lnTo>
                      <a:pt x="41" y="0"/>
                    </a:lnTo>
                    <a:lnTo>
                      <a:pt x="8" y="21"/>
                    </a:lnTo>
                    <a:lnTo>
                      <a:pt x="0" y="12"/>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1" name="Freeform 168"/>
              <p:cNvSpPr>
                <a:spLocks/>
              </p:cNvSpPr>
              <p:nvPr/>
            </p:nvSpPr>
            <p:spPr bwMode="auto">
              <a:xfrm>
                <a:off x="870763" y="2727128"/>
                <a:ext cx="35195" cy="36171"/>
              </a:xfrm>
              <a:custGeom>
                <a:avLst/>
                <a:gdLst/>
                <a:ahLst/>
                <a:cxnLst>
                  <a:cxn ang="0">
                    <a:pos x="0" y="0"/>
                  </a:cxn>
                  <a:cxn ang="0">
                    <a:pos x="6" y="22"/>
                  </a:cxn>
                  <a:cxn ang="0">
                    <a:pos x="8" y="11"/>
                  </a:cxn>
                  <a:cxn ang="0">
                    <a:pos x="22" y="20"/>
                  </a:cxn>
                  <a:cxn ang="0">
                    <a:pos x="9" y="11"/>
                  </a:cxn>
                  <a:cxn ang="0">
                    <a:pos x="20" y="3"/>
                  </a:cxn>
                  <a:cxn ang="0">
                    <a:pos x="0" y="0"/>
                  </a:cxn>
                </a:cxnLst>
                <a:rect l="0" t="0" r="r" b="b"/>
                <a:pathLst>
                  <a:path w="23" h="23">
                    <a:moveTo>
                      <a:pt x="0" y="0"/>
                    </a:moveTo>
                    <a:lnTo>
                      <a:pt x="6" y="22"/>
                    </a:lnTo>
                    <a:lnTo>
                      <a:pt x="8" y="11"/>
                    </a:lnTo>
                    <a:lnTo>
                      <a:pt x="22" y="20"/>
                    </a:lnTo>
                    <a:lnTo>
                      <a:pt x="9" y="11"/>
                    </a:lnTo>
                    <a:lnTo>
                      <a:pt x="20" y="3"/>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2" name="Freeform 169"/>
              <p:cNvSpPr>
                <a:spLocks/>
              </p:cNvSpPr>
              <p:nvPr/>
            </p:nvSpPr>
            <p:spPr bwMode="auto">
              <a:xfrm>
                <a:off x="888360" y="2755078"/>
                <a:ext cx="35195" cy="44392"/>
              </a:xfrm>
              <a:custGeom>
                <a:avLst/>
                <a:gdLst/>
                <a:ahLst/>
                <a:cxnLst>
                  <a:cxn ang="0">
                    <a:pos x="0" y="0"/>
                  </a:cxn>
                  <a:cxn ang="0">
                    <a:pos x="19" y="5"/>
                  </a:cxn>
                  <a:cxn ang="0">
                    <a:pos x="22" y="28"/>
                  </a:cxn>
                  <a:cxn ang="0">
                    <a:pos x="0" y="0"/>
                  </a:cxn>
                </a:cxnLst>
                <a:rect l="0" t="0" r="r" b="b"/>
                <a:pathLst>
                  <a:path w="23" h="29">
                    <a:moveTo>
                      <a:pt x="0" y="0"/>
                    </a:moveTo>
                    <a:lnTo>
                      <a:pt x="19" y="5"/>
                    </a:lnTo>
                    <a:lnTo>
                      <a:pt x="22" y="28"/>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3" name="Freeform 170"/>
              <p:cNvSpPr>
                <a:spLocks/>
              </p:cNvSpPr>
              <p:nvPr/>
            </p:nvSpPr>
            <p:spPr bwMode="auto">
              <a:xfrm>
                <a:off x="907558" y="2730416"/>
                <a:ext cx="35195" cy="34527"/>
              </a:xfrm>
              <a:custGeom>
                <a:avLst/>
                <a:gdLst/>
                <a:ahLst/>
                <a:cxnLst>
                  <a:cxn ang="0">
                    <a:pos x="0" y="0"/>
                  </a:cxn>
                  <a:cxn ang="0">
                    <a:pos x="3" y="21"/>
                  </a:cxn>
                  <a:cxn ang="0">
                    <a:pos x="18" y="21"/>
                  </a:cxn>
                  <a:cxn ang="0">
                    <a:pos x="11" y="3"/>
                  </a:cxn>
                  <a:cxn ang="0">
                    <a:pos x="22" y="16"/>
                  </a:cxn>
                  <a:cxn ang="0">
                    <a:pos x="12" y="0"/>
                  </a:cxn>
                  <a:cxn ang="0">
                    <a:pos x="0" y="0"/>
                  </a:cxn>
                </a:cxnLst>
                <a:rect l="0" t="0" r="r" b="b"/>
                <a:pathLst>
                  <a:path w="23" h="22">
                    <a:moveTo>
                      <a:pt x="0" y="0"/>
                    </a:moveTo>
                    <a:lnTo>
                      <a:pt x="3" y="21"/>
                    </a:lnTo>
                    <a:lnTo>
                      <a:pt x="18" y="21"/>
                    </a:lnTo>
                    <a:lnTo>
                      <a:pt x="11" y="3"/>
                    </a:lnTo>
                    <a:lnTo>
                      <a:pt x="22" y="16"/>
                    </a:lnTo>
                    <a:lnTo>
                      <a:pt x="12" y="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4" name="Freeform 171"/>
              <p:cNvSpPr>
                <a:spLocks/>
              </p:cNvSpPr>
              <p:nvPr/>
            </p:nvSpPr>
            <p:spPr bwMode="auto">
              <a:xfrm>
                <a:off x="929954" y="2769876"/>
                <a:ext cx="35195" cy="36171"/>
              </a:xfrm>
              <a:custGeom>
                <a:avLst/>
                <a:gdLst/>
                <a:ahLst/>
                <a:cxnLst>
                  <a:cxn ang="0">
                    <a:pos x="0" y="0"/>
                  </a:cxn>
                  <a:cxn ang="0">
                    <a:pos x="22" y="22"/>
                  </a:cxn>
                  <a:cxn ang="0">
                    <a:pos x="22" y="2"/>
                  </a:cxn>
                  <a:cxn ang="0">
                    <a:pos x="0" y="0"/>
                  </a:cxn>
                </a:cxnLst>
                <a:rect l="0" t="0" r="r" b="b"/>
                <a:pathLst>
                  <a:path w="23" h="23">
                    <a:moveTo>
                      <a:pt x="0" y="0"/>
                    </a:moveTo>
                    <a:lnTo>
                      <a:pt x="22" y="22"/>
                    </a:lnTo>
                    <a:lnTo>
                      <a:pt x="22" y="2"/>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5" name="Freeform 172"/>
              <p:cNvSpPr>
                <a:spLocks/>
              </p:cNvSpPr>
              <p:nvPr/>
            </p:nvSpPr>
            <p:spPr bwMode="auto">
              <a:xfrm>
                <a:off x="936353" y="2797826"/>
                <a:ext cx="35195" cy="49325"/>
              </a:xfrm>
              <a:custGeom>
                <a:avLst/>
                <a:gdLst/>
                <a:ahLst/>
                <a:cxnLst>
                  <a:cxn ang="0">
                    <a:pos x="0" y="0"/>
                  </a:cxn>
                  <a:cxn ang="0">
                    <a:pos x="17" y="10"/>
                  </a:cxn>
                  <a:cxn ang="0">
                    <a:pos x="22" y="30"/>
                  </a:cxn>
                  <a:cxn ang="0">
                    <a:pos x="0" y="0"/>
                  </a:cxn>
                </a:cxnLst>
                <a:rect l="0" t="0" r="r" b="b"/>
                <a:pathLst>
                  <a:path w="23" h="31">
                    <a:moveTo>
                      <a:pt x="0" y="0"/>
                    </a:moveTo>
                    <a:lnTo>
                      <a:pt x="17" y="10"/>
                    </a:lnTo>
                    <a:lnTo>
                      <a:pt x="22" y="30"/>
                    </a:lnTo>
                    <a:lnTo>
                      <a:pt x="0" y="0"/>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6" name="Freeform 173"/>
              <p:cNvSpPr>
                <a:spLocks/>
              </p:cNvSpPr>
              <p:nvPr/>
            </p:nvSpPr>
            <p:spPr bwMode="auto">
              <a:xfrm>
                <a:off x="989146" y="2810980"/>
                <a:ext cx="36795" cy="36171"/>
              </a:xfrm>
              <a:custGeom>
                <a:avLst/>
                <a:gdLst/>
                <a:ahLst/>
                <a:cxnLst>
                  <a:cxn ang="0">
                    <a:pos x="0" y="11"/>
                  </a:cxn>
                  <a:cxn ang="0">
                    <a:pos x="11" y="0"/>
                  </a:cxn>
                  <a:cxn ang="0">
                    <a:pos x="22" y="22"/>
                  </a:cxn>
                  <a:cxn ang="0">
                    <a:pos x="0" y="11"/>
                  </a:cxn>
                </a:cxnLst>
                <a:rect l="0" t="0" r="r" b="b"/>
                <a:pathLst>
                  <a:path w="23" h="23">
                    <a:moveTo>
                      <a:pt x="0" y="11"/>
                    </a:moveTo>
                    <a:lnTo>
                      <a:pt x="11" y="0"/>
                    </a:lnTo>
                    <a:lnTo>
                      <a:pt x="22" y="22"/>
                    </a:lnTo>
                    <a:lnTo>
                      <a:pt x="0" y="11"/>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637" name="Freeform 174"/>
              <p:cNvSpPr>
                <a:spLocks/>
              </p:cNvSpPr>
              <p:nvPr/>
            </p:nvSpPr>
            <p:spPr bwMode="auto">
              <a:xfrm>
                <a:off x="1165120" y="3034585"/>
                <a:ext cx="1455789" cy="716852"/>
              </a:xfrm>
              <a:custGeom>
                <a:avLst/>
                <a:gdLst/>
                <a:ahLst/>
                <a:cxnLst>
                  <a:cxn ang="0">
                    <a:pos x="10" y="62"/>
                  </a:cxn>
                  <a:cxn ang="0">
                    <a:pos x="13" y="68"/>
                  </a:cxn>
                  <a:cxn ang="0">
                    <a:pos x="28" y="224"/>
                  </a:cxn>
                  <a:cxn ang="0">
                    <a:pos x="37" y="240"/>
                  </a:cxn>
                  <a:cxn ang="0">
                    <a:pos x="98" y="299"/>
                  </a:cxn>
                  <a:cxn ang="0">
                    <a:pos x="162" y="322"/>
                  </a:cxn>
                  <a:cxn ang="0">
                    <a:pos x="297" y="338"/>
                  </a:cxn>
                  <a:cxn ang="0">
                    <a:pos x="376" y="373"/>
                  </a:cxn>
                  <a:cxn ang="0">
                    <a:pos x="449" y="442"/>
                  </a:cxn>
                  <a:cxn ang="0">
                    <a:pos x="480" y="390"/>
                  </a:cxn>
                  <a:cxn ang="0">
                    <a:pos x="532" y="373"/>
                  </a:cxn>
                  <a:cxn ang="0">
                    <a:pos x="575" y="367"/>
                  </a:cxn>
                  <a:cxn ang="0">
                    <a:pos x="594" y="364"/>
                  </a:cxn>
                  <a:cxn ang="0">
                    <a:pos x="599" y="365"/>
                  </a:cxn>
                  <a:cxn ang="0">
                    <a:pos x="683" y="386"/>
                  </a:cxn>
                  <a:cxn ang="0">
                    <a:pos x="707" y="455"/>
                  </a:cxn>
                  <a:cxn ang="0">
                    <a:pos x="725" y="423"/>
                  </a:cxn>
                  <a:cxn ang="0">
                    <a:pos x="717" y="325"/>
                  </a:cxn>
                  <a:cxn ang="0">
                    <a:pos x="783" y="263"/>
                  </a:cxn>
                  <a:cxn ang="0">
                    <a:pos x="786" y="243"/>
                  </a:cxn>
                  <a:cxn ang="0">
                    <a:pos x="772" y="214"/>
                  </a:cxn>
                  <a:cxn ang="0">
                    <a:pos x="783" y="202"/>
                  </a:cxn>
                  <a:cxn ang="0">
                    <a:pos x="798" y="240"/>
                  </a:cxn>
                  <a:cxn ang="0">
                    <a:pos x="802" y="194"/>
                  </a:cxn>
                  <a:cxn ang="0">
                    <a:pos x="827" y="170"/>
                  </a:cxn>
                  <a:cxn ang="0">
                    <a:pos x="877" y="144"/>
                  </a:cxn>
                  <a:cxn ang="0">
                    <a:pos x="938" y="97"/>
                  </a:cxn>
                  <a:cxn ang="0">
                    <a:pos x="927" y="76"/>
                  </a:cxn>
                  <a:cxn ang="0">
                    <a:pos x="900" y="41"/>
                  </a:cxn>
                  <a:cxn ang="0">
                    <a:pos x="798" y="99"/>
                  </a:cxn>
                  <a:cxn ang="0">
                    <a:pos x="744" y="126"/>
                  </a:cxn>
                  <a:cxn ang="0">
                    <a:pos x="699" y="159"/>
                  </a:cxn>
                  <a:cxn ang="0">
                    <a:pos x="677" y="149"/>
                  </a:cxn>
                  <a:cxn ang="0">
                    <a:pos x="686" y="136"/>
                  </a:cxn>
                  <a:cxn ang="0">
                    <a:pos x="682" y="109"/>
                  </a:cxn>
                  <a:cxn ang="0">
                    <a:pos x="671" y="85"/>
                  </a:cxn>
                  <a:cxn ang="0">
                    <a:pos x="626" y="97"/>
                  </a:cxn>
                  <a:cxn ang="0">
                    <a:pos x="605" y="152"/>
                  </a:cxn>
                  <a:cxn ang="0">
                    <a:pos x="611" y="86"/>
                  </a:cxn>
                  <a:cxn ang="0">
                    <a:pos x="621" y="71"/>
                  </a:cxn>
                  <a:cxn ang="0">
                    <a:pos x="656" y="60"/>
                  </a:cxn>
                  <a:cxn ang="0">
                    <a:pos x="590" y="54"/>
                  </a:cxn>
                  <a:cxn ang="0">
                    <a:pos x="561" y="58"/>
                  </a:cxn>
                  <a:cxn ang="0">
                    <a:pos x="568" y="29"/>
                  </a:cxn>
                  <a:cxn ang="0">
                    <a:pos x="480" y="0"/>
                  </a:cxn>
                  <a:cxn ang="0">
                    <a:pos x="31" y="9"/>
                  </a:cxn>
                  <a:cxn ang="0">
                    <a:pos x="28" y="41"/>
                  </a:cxn>
                  <a:cxn ang="0">
                    <a:pos x="0" y="25"/>
                  </a:cxn>
                </a:cxnLst>
                <a:rect l="0" t="0" r="r" b="b"/>
                <a:pathLst>
                  <a:path w="941" h="456">
                    <a:moveTo>
                      <a:pt x="0" y="25"/>
                    </a:moveTo>
                    <a:lnTo>
                      <a:pt x="10" y="62"/>
                    </a:lnTo>
                    <a:lnTo>
                      <a:pt x="24" y="66"/>
                    </a:lnTo>
                    <a:lnTo>
                      <a:pt x="13" y="68"/>
                    </a:lnTo>
                    <a:lnTo>
                      <a:pt x="5" y="180"/>
                    </a:lnTo>
                    <a:lnTo>
                      <a:pt x="28" y="224"/>
                    </a:lnTo>
                    <a:lnTo>
                      <a:pt x="44" y="224"/>
                    </a:lnTo>
                    <a:lnTo>
                      <a:pt x="37" y="240"/>
                    </a:lnTo>
                    <a:lnTo>
                      <a:pt x="68" y="288"/>
                    </a:lnTo>
                    <a:lnTo>
                      <a:pt x="98" y="299"/>
                    </a:lnTo>
                    <a:lnTo>
                      <a:pt x="124" y="326"/>
                    </a:lnTo>
                    <a:lnTo>
                      <a:pt x="162" y="322"/>
                    </a:lnTo>
                    <a:lnTo>
                      <a:pt x="224" y="348"/>
                    </a:lnTo>
                    <a:lnTo>
                      <a:pt x="297" y="338"/>
                    </a:lnTo>
                    <a:lnTo>
                      <a:pt x="343" y="386"/>
                    </a:lnTo>
                    <a:lnTo>
                      <a:pt x="376" y="373"/>
                    </a:lnTo>
                    <a:lnTo>
                      <a:pt x="417" y="432"/>
                    </a:lnTo>
                    <a:lnTo>
                      <a:pt x="449" y="442"/>
                    </a:lnTo>
                    <a:lnTo>
                      <a:pt x="447" y="410"/>
                    </a:lnTo>
                    <a:lnTo>
                      <a:pt x="480" y="390"/>
                    </a:lnTo>
                    <a:lnTo>
                      <a:pt x="483" y="375"/>
                    </a:lnTo>
                    <a:lnTo>
                      <a:pt x="532" y="373"/>
                    </a:lnTo>
                    <a:lnTo>
                      <a:pt x="575" y="386"/>
                    </a:lnTo>
                    <a:lnTo>
                      <a:pt x="575" y="367"/>
                    </a:lnTo>
                    <a:lnTo>
                      <a:pt x="559" y="364"/>
                    </a:lnTo>
                    <a:lnTo>
                      <a:pt x="594" y="364"/>
                    </a:lnTo>
                    <a:lnTo>
                      <a:pt x="596" y="355"/>
                    </a:lnTo>
                    <a:lnTo>
                      <a:pt x="599" y="365"/>
                    </a:lnTo>
                    <a:lnTo>
                      <a:pt x="665" y="369"/>
                    </a:lnTo>
                    <a:lnTo>
                      <a:pt x="683" y="386"/>
                    </a:lnTo>
                    <a:lnTo>
                      <a:pt x="686" y="415"/>
                    </a:lnTo>
                    <a:lnTo>
                      <a:pt x="707" y="455"/>
                    </a:lnTo>
                    <a:lnTo>
                      <a:pt x="719" y="453"/>
                    </a:lnTo>
                    <a:lnTo>
                      <a:pt x="725" y="423"/>
                    </a:lnTo>
                    <a:lnTo>
                      <a:pt x="703" y="355"/>
                    </a:lnTo>
                    <a:lnTo>
                      <a:pt x="717" y="325"/>
                    </a:lnTo>
                    <a:lnTo>
                      <a:pt x="799" y="270"/>
                    </a:lnTo>
                    <a:lnTo>
                      <a:pt x="783" y="263"/>
                    </a:lnTo>
                    <a:lnTo>
                      <a:pt x="798" y="261"/>
                    </a:lnTo>
                    <a:lnTo>
                      <a:pt x="786" y="243"/>
                    </a:lnTo>
                    <a:lnTo>
                      <a:pt x="788" y="226"/>
                    </a:lnTo>
                    <a:lnTo>
                      <a:pt x="772" y="214"/>
                    </a:lnTo>
                    <a:lnTo>
                      <a:pt x="788" y="222"/>
                    </a:lnTo>
                    <a:lnTo>
                      <a:pt x="783" y="202"/>
                    </a:lnTo>
                    <a:lnTo>
                      <a:pt x="795" y="197"/>
                    </a:lnTo>
                    <a:lnTo>
                      <a:pt x="798" y="240"/>
                    </a:lnTo>
                    <a:lnTo>
                      <a:pt x="810" y="214"/>
                    </a:lnTo>
                    <a:lnTo>
                      <a:pt x="802" y="194"/>
                    </a:lnTo>
                    <a:lnTo>
                      <a:pt x="811" y="206"/>
                    </a:lnTo>
                    <a:lnTo>
                      <a:pt x="827" y="170"/>
                    </a:lnTo>
                    <a:lnTo>
                      <a:pt x="894" y="155"/>
                    </a:lnTo>
                    <a:lnTo>
                      <a:pt x="877" y="144"/>
                    </a:lnTo>
                    <a:lnTo>
                      <a:pt x="890" y="117"/>
                    </a:lnTo>
                    <a:lnTo>
                      <a:pt x="938" y="97"/>
                    </a:lnTo>
                    <a:lnTo>
                      <a:pt x="940" y="86"/>
                    </a:lnTo>
                    <a:lnTo>
                      <a:pt x="927" y="76"/>
                    </a:lnTo>
                    <a:lnTo>
                      <a:pt x="927" y="49"/>
                    </a:lnTo>
                    <a:lnTo>
                      <a:pt x="900" y="41"/>
                    </a:lnTo>
                    <a:lnTo>
                      <a:pt x="881" y="85"/>
                    </a:lnTo>
                    <a:lnTo>
                      <a:pt x="798" y="99"/>
                    </a:lnTo>
                    <a:lnTo>
                      <a:pt x="791" y="118"/>
                    </a:lnTo>
                    <a:lnTo>
                      <a:pt x="744" y="126"/>
                    </a:lnTo>
                    <a:lnTo>
                      <a:pt x="748" y="132"/>
                    </a:lnTo>
                    <a:lnTo>
                      <a:pt x="699" y="159"/>
                    </a:lnTo>
                    <a:lnTo>
                      <a:pt x="679" y="157"/>
                    </a:lnTo>
                    <a:lnTo>
                      <a:pt x="677" y="149"/>
                    </a:lnTo>
                    <a:lnTo>
                      <a:pt x="682" y="141"/>
                    </a:lnTo>
                    <a:lnTo>
                      <a:pt x="686" y="136"/>
                    </a:lnTo>
                    <a:lnTo>
                      <a:pt x="688" y="128"/>
                    </a:lnTo>
                    <a:lnTo>
                      <a:pt x="682" y="109"/>
                    </a:lnTo>
                    <a:lnTo>
                      <a:pt x="664" y="116"/>
                    </a:lnTo>
                    <a:lnTo>
                      <a:pt x="671" y="85"/>
                    </a:lnTo>
                    <a:lnTo>
                      <a:pt x="645" y="76"/>
                    </a:lnTo>
                    <a:lnTo>
                      <a:pt x="626" y="97"/>
                    </a:lnTo>
                    <a:lnTo>
                      <a:pt x="619" y="151"/>
                    </a:lnTo>
                    <a:lnTo>
                      <a:pt x="605" y="152"/>
                    </a:lnTo>
                    <a:lnTo>
                      <a:pt x="599" y="126"/>
                    </a:lnTo>
                    <a:lnTo>
                      <a:pt x="611" y="86"/>
                    </a:lnTo>
                    <a:lnTo>
                      <a:pt x="601" y="93"/>
                    </a:lnTo>
                    <a:lnTo>
                      <a:pt x="621" y="71"/>
                    </a:lnTo>
                    <a:lnTo>
                      <a:pt x="664" y="71"/>
                    </a:lnTo>
                    <a:lnTo>
                      <a:pt x="656" y="60"/>
                    </a:lnTo>
                    <a:lnTo>
                      <a:pt x="653" y="60"/>
                    </a:lnTo>
                    <a:lnTo>
                      <a:pt x="590" y="54"/>
                    </a:lnTo>
                    <a:lnTo>
                      <a:pt x="601" y="40"/>
                    </a:lnTo>
                    <a:lnTo>
                      <a:pt x="561" y="58"/>
                    </a:lnTo>
                    <a:lnTo>
                      <a:pt x="532" y="58"/>
                    </a:lnTo>
                    <a:lnTo>
                      <a:pt x="568" y="29"/>
                    </a:lnTo>
                    <a:lnTo>
                      <a:pt x="491" y="14"/>
                    </a:lnTo>
                    <a:lnTo>
                      <a:pt x="480" y="0"/>
                    </a:lnTo>
                    <a:lnTo>
                      <a:pt x="480" y="9"/>
                    </a:lnTo>
                    <a:lnTo>
                      <a:pt x="31" y="9"/>
                    </a:lnTo>
                    <a:lnTo>
                      <a:pt x="39" y="27"/>
                    </a:lnTo>
                    <a:lnTo>
                      <a:pt x="28" y="41"/>
                    </a:lnTo>
                    <a:lnTo>
                      <a:pt x="32" y="27"/>
                    </a:lnTo>
                    <a:lnTo>
                      <a:pt x="0" y="25"/>
                    </a:lnTo>
                  </a:path>
                </a:pathLst>
              </a:custGeom>
              <a:grpFill/>
              <a:ln w="9525" cap="flat" cmpd="sng">
                <a:solidFill>
                  <a:schemeClr val="accent3">
                    <a:lumMod val="9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grpSp>
        <p:nvGrpSpPr>
          <p:cNvPr id="401" name="Group 663"/>
          <p:cNvGrpSpPr/>
          <p:nvPr/>
        </p:nvGrpSpPr>
        <p:grpSpPr>
          <a:xfrm>
            <a:off x="2326805" y="3497393"/>
            <a:ext cx="1019823" cy="1437817"/>
            <a:chOff x="2214568" y="4085200"/>
            <a:chExt cx="1215825" cy="1917086"/>
          </a:xfrm>
          <a:solidFill>
            <a:schemeClr val="tx2">
              <a:lumMod val="20000"/>
              <a:lumOff val="80000"/>
            </a:schemeClr>
          </a:solidFill>
        </p:grpSpPr>
        <p:sp>
          <p:nvSpPr>
            <p:cNvPr id="569" name="Freeform 7"/>
            <p:cNvSpPr>
              <a:spLocks/>
            </p:cNvSpPr>
            <p:nvPr/>
          </p:nvSpPr>
          <p:spPr bwMode="auto">
            <a:xfrm>
              <a:off x="2459333" y="4961535"/>
              <a:ext cx="497528" cy="902642"/>
            </a:xfrm>
            <a:custGeom>
              <a:avLst/>
              <a:gdLst/>
              <a:ahLst/>
              <a:cxnLst>
                <a:cxn ang="0">
                  <a:pos x="0" y="528"/>
                </a:cxn>
                <a:cxn ang="0">
                  <a:pos x="2" y="540"/>
                </a:cxn>
                <a:cxn ang="0">
                  <a:pos x="16" y="536"/>
                </a:cxn>
                <a:cxn ang="0">
                  <a:pos x="21" y="566"/>
                </a:cxn>
                <a:cxn ang="0">
                  <a:pos x="79" y="572"/>
                </a:cxn>
                <a:cxn ang="0">
                  <a:pos x="63" y="557"/>
                </a:cxn>
                <a:cxn ang="0">
                  <a:pos x="75" y="518"/>
                </a:cxn>
                <a:cxn ang="0">
                  <a:pos x="87" y="526"/>
                </a:cxn>
                <a:cxn ang="0">
                  <a:pos x="124" y="472"/>
                </a:cxn>
                <a:cxn ang="0">
                  <a:pos x="95" y="441"/>
                </a:cxn>
                <a:cxn ang="0">
                  <a:pos x="128" y="422"/>
                </a:cxn>
                <a:cxn ang="0">
                  <a:pos x="132" y="393"/>
                </a:cxn>
                <a:cxn ang="0">
                  <a:pos x="147" y="381"/>
                </a:cxn>
                <a:cxn ang="0">
                  <a:pos x="134" y="376"/>
                </a:cxn>
                <a:cxn ang="0">
                  <a:pos x="159" y="376"/>
                </a:cxn>
                <a:cxn ang="0">
                  <a:pos x="156" y="362"/>
                </a:cxn>
                <a:cxn ang="0">
                  <a:pos x="145" y="372"/>
                </a:cxn>
                <a:cxn ang="0">
                  <a:pos x="134" y="361"/>
                </a:cxn>
                <a:cxn ang="0">
                  <a:pos x="133" y="341"/>
                </a:cxn>
                <a:cxn ang="0">
                  <a:pos x="176" y="344"/>
                </a:cxn>
                <a:cxn ang="0">
                  <a:pos x="180" y="300"/>
                </a:cxn>
                <a:cxn ang="0">
                  <a:pos x="249" y="294"/>
                </a:cxn>
                <a:cxn ang="0">
                  <a:pos x="269" y="265"/>
                </a:cxn>
                <a:cxn ang="0">
                  <a:pos x="242" y="211"/>
                </a:cxn>
                <a:cxn ang="0">
                  <a:pos x="256" y="145"/>
                </a:cxn>
                <a:cxn ang="0">
                  <a:pos x="321" y="90"/>
                </a:cxn>
                <a:cxn ang="0">
                  <a:pos x="318" y="66"/>
                </a:cxn>
                <a:cxn ang="0">
                  <a:pos x="304" y="64"/>
                </a:cxn>
                <a:cxn ang="0">
                  <a:pos x="288" y="94"/>
                </a:cxn>
                <a:cxn ang="0">
                  <a:pos x="244" y="93"/>
                </a:cxn>
                <a:cxn ang="0">
                  <a:pos x="253" y="59"/>
                </a:cxn>
                <a:cxn ang="0">
                  <a:pos x="175" y="8"/>
                </a:cxn>
                <a:cxn ang="0">
                  <a:pos x="148" y="4"/>
                </a:cxn>
                <a:cxn ang="0">
                  <a:pos x="147" y="14"/>
                </a:cxn>
                <a:cxn ang="0">
                  <a:pos x="115" y="0"/>
                </a:cxn>
                <a:cxn ang="0">
                  <a:pos x="98" y="18"/>
                </a:cxn>
                <a:cxn ang="0">
                  <a:pos x="97" y="39"/>
                </a:cxn>
                <a:cxn ang="0">
                  <a:pos x="79" y="47"/>
                </a:cxn>
                <a:cxn ang="0">
                  <a:pos x="79" y="86"/>
                </a:cxn>
                <a:cxn ang="0">
                  <a:pos x="60" y="109"/>
                </a:cxn>
                <a:cxn ang="0">
                  <a:pos x="45" y="164"/>
                </a:cxn>
                <a:cxn ang="0">
                  <a:pos x="56" y="217"/>
                </a:cxn>
                <a:cxn ang="0">
                  <a:pos x="36" y="261"/>
                </a:cxn>
                <a:cxn ang="0">
                  <a:pos x="21" y="373"/>
                </a:cxn>
                <a:cxn ang="0">
                  <a:pos x="32" y="414"/>
                </a:cxn>
                <a:cxn ang="0">
                  <a:pos x="21" y="418"/>
                </a:cxn>
                <a:cxn ang="0">
                  <a:pos x="26" y="453"/>
                </a:cxn>
                <a:cxn ang="0">
                  <a:pos x="0" y="528"/>
                </a:cxn>
              </a:cxnLst>
              <a:rect l="0" t="0" r="r" b="b"/>
              <a:pathLst>
                <a:path w="322" h="573">
                  <a:moveTo>
                    <a:pt x="0" y="528"/>
                  </a:moveTo>
                  <a:lnTo>
                    <a:pt x="2" y="540"/>
                  </a:lnTo>
                  <a:lnTo>
                    <a:pt x="16" y="536"/>
                  </a:lnTo>
                  <a:lnTo>
                    <a:pt x="21" y="566"/>
                  </a:lnTo>
                  <a:lnTo>
                    <a:pt x="79" y="572"/>
                  </a:lnTo>
                  <a:lnTo>
                    <a:pt x="63" y="557"/>
                  </a:lnTo>
                  <a:lnTo>
                    <a:pt x="75" y="518"/>
                  </a:lnTo>
                  <a:lnTo>
                    <a:pt x="87" y="526"/>
                  </a:lnTo>
                  <a:lnTo>
                    <a:pt x="124" y="472"/>
                  </a:lnTo>
                  <a:lnTo>
                    <a:pt x="95" y="441"/>
                  </a:lnTo>
                  <a:lnTo>
                    <a:pt x="128" y="422"/>
                  </a:lnTo>
                  <a:lnTo>
                    <a:pt x="132" y="393"/>
                  </a:lnTo>
                  <a:lnTo>
                    <a:pt x="147" y="381"/>
                  </a:lnTo>
                  <a:lnTo>
                    <a:pt x="134" y="376"/>
                  </a:lnTo>
                  <a:lnTo>
                    <a:pt x="159" y="376"/>
                  </a:lnTo>
                  <a:lnTo>
                    <a:pt x="156" y="362"/>
                  </a:lnTo>
                  <a:lnTo>
                    <a:pt x="145" y="372"/>
                  </a:lnTo>
                  <a:lnTo>
                    <a:pt x="134" y="361"/>
                  </a:lnTo>
                  <a:lnTo>
                    <a:pt x="133" y="341"/>
                  </a:lnTo>
                  <a:lnTo>
                    <a:pt x="176" y="344"/>
                  </a:lnTo>
                  <a:lnTo>
                    <a:pt x="180" y="300"/>
                  </a:lnTo>
                  <a:lnTo>
                    <a:pt x="249" y="294"/>
                  </a:lnTo>
                  <a:lnTo>
                    <a:pt x="269" y="265"/>
                  </a:lnTo>
                  <a:lnTo>
                    <a:pt x="242" y="211"/>
                  </a:lnTo>
                  <a:lnTo>
                    <a:pt x="256" y="145"/>
                  </a:lnTo>
                  <a:lnTo>
                    <a:pt x="321" y="90"/>
                  </a:lnTo>
                  <a:lnTo>
                    <a:pt x="318" y="66"/>
                  </a:lnTo>
                  <a:lnTo>
                    <a:pt x="304" y="64"/>
                  </a:lnTo>
                  <a:lnTo>
                    <a:pt x="288" y="94"/>
                  </a:lnTo>
                  <a:lnTo>
                    <a:pt x="244" y="93"/>
                  </a:lnTo>
                  <a:lnTo>
                    <a:pt x="253" y="59"/>
                  </a:lnTo>
                  <a:lnTo>
                    <a:pt x="175" y="8"/>
                  </a:lnTo>
                  <a:lnTo>
                    <a:pt x="148" y="4"/>
                  </a:lnTo>
                  <a:lnTo>
                    <a:pt x="147" y="14"/>
                  </a:lnTo>
                  <a:lnTo>
                    <a:pt x="115" y="0"/>
                  </a:lnTo>
                  <a:lnTo>
                    <a:pt x="98" y="18"/>
                  </a:lnTo>
                  <a:lnTo>
                    <a:pt x="97" y="39"/>
                  </a:lnTo>
                  <a:lnTo>
                    <a:pt x="79" y="47"/>
                  </a:lnTo>
                  <a:lnTo>
                    <a:pt x="79" y="86"/>
                  </a:lnTo>
                  <a:lnTo>
                    <a:pt x="60" y="109"/>
                  </a:lnTo>
                  <a:lnTo>
                    <a:pt x="45" y="164"/>
                  </a:lnTo>
                  <a:lnTo>
                    <a:pt x="56" y="217"/>
                  </a:lnTo>
                  <a:lnTo>
                    <a:pt x="36" y="261"/>
                  </a:lnTo>
                  <a:lnTo>
                    <a:pt x="21" y="373"/>
                  </a:lnTo>
                  <a:lnTo>
                    <a:pt x="32" y="414"/>
                  </a:lnTo>
                  <a:lnTo>
                    <a:pt x="21" y="418"/>
                  </a:lnTo>
                  <a:lnTo>
                    <a:pt x="26" y="453"/>
                  </a:lnTo>
                  <a:lnTo>
                    <a:pt x="0" y="528"/>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0" name="Freeform 8"/>
            <p:cNvSpPr>
              <a:spLocks/>
            </p:cNvSpPr>
            <p:nvPr/>
          </p:nvSpPr>
          <p:spPr bwMode="auto">
            <a:xfrm>
              <a:off x="2577716" y="5874042"/>
              <a:ext cx="91187" cy="80564"/>
            </a:xfrm>
            <a:custGeom>
              <a:avLst/>
              <a:gdLst/>
              <a:ahLst/>
              <a:cxnLst>
                <a:cxn ang="0">
                  <a:pos x="0" y="0"/>
                </a:cxn>
                <a:cxn ang="0">
                  <a:pos x="1" y="50"/>
                </a:cxn>
                <a:cxn ang="0">
                  <a:pos x="58" y="44"/>
                </a:cxn>
                <a:cxn ang="0">
                  <a:pos x="13" y="24"/>
                </a:cxn>
                <a:cxn ang="0">
                  <a:pos x="0" y="0"/>
                </a:cxn>
              </a:cxnLst>
              <a:rect l="0" t="0" r="r" b="b"/>
              <a:pathLst>
                <a:path w="59" h="51">
                  <a:moveTo>
                    <a:pt x="0" y="0"/>
                  </a:moveTo>
                  <a:lnTo>
                    <a:pt x="1" y="50"/>
                  </a:lnTo>
                  <a:lnTo>
                    <a:pt x="58" y="44"/>
                  </a:lnTo>
                  <a:lnTo>
                    <a:pt x="13" y="24"/>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1" name="Freeform 15"/>
            <p:cNvSpPr>
              <a:spLocks/>
            </p:cNvSpPr>
            <p:nvPr/>
          </p:nvSpPr>
          <p:spPr bwMode="auto">
            <a:xfrm>
              <a:off x="2550520" y="4645857"/>
              <a:ext cx="305556" cy="348561"/>
            </a:xfrm>
            <a:custGeom>
              <a:avLst/>
              <a:gdLst/>
              <a:ahLst/>
              <a:cxnLst>
                <a:cxn ang="0">
                  <a:pos x="0" y="21"/>
                </a:cxn>
                <a:cxn ang="0">
                  <a:pos x="14" y="44"/>
                </a:cxn>
                <a:cxn ang="0">
                  <a:pos x="4" y="95"/>
                </a:cxn>
                <a:cxn ang="0">
                  <a:pos x="14" y="101"/>
                </a:cxn>
                <a:cxn ang="0">
                  <a:pos x="9" y="107"/>
                </a:cxn>
                <a:cxn ang="0">
                  <a:pos x="1" y="128"/>
                </a:cxn>
                <a:cxn ang="0">
                  <a:pos x="17" y="157"/>
                </a:cxn>
                <a:cxn ang="0">
                  <a:pos x="28" y="218"/>
                </a:cxn>
                <a:cxn ang="0">
                  <a:pos x="39" y="220"/>
                </a:cxn>
                <a:cxn ang="0">
                  <a:pos x="56" y="201"/>
                </a:cxn>
                <a:cxn ang="0">
                  <a:pos x="87" y="215"/>
                </a:cxn>
                <a:cxn ang="0">
                  <a:pos x="89" y="205"/>
                </a:cxn>
                <a:cxn ang="0">
                  <a:pos x="116" y="209"/>
                </a:cxn>
                <a:cxn ang="0">
                  <a:pos x="125" y="166"/>
                </a:cxn>
                <a:cxn ang="0">
                  <a:pos x="173" y="157"/>
                </a:cxn>
                <a:cxn ang="0">
                  <a:pos x="189" y="172"/>
                </a:cxn>
                <a:cxn ang="0">
                  <a:pos x="196" y="139"/>
                </a:cxn>
                <a:cxn ang="0">
                  <a:pos x="185" y="110"/>
                </a:cxn>
                <a:cxn ang="0">
                  <a:pos x="156" y="107"/>
                </a:cxn>
                <a:cxn ang="0">
                  <a:pos x="145" y="64"/>
                </a:cxn>
                <a:cxn ang="0">
                  <a:pos x="72" y="36"/>
                </a:cxn>
                <a:cxn ang="0">
                  <a:pos x="68" y="0"/>
                </a:cxn>
                <a:cxn ang="0">
                  <a:pos x="20" y="22"/>
                </a:cxn>
                <a:cxn ang="0">
                  <a:pos x="0" y="21"/>
                </a:cxn>
              </a:cxnLst>
              <a:rect l="0" t="0" r="r" b="b"/>
              <a:pathLst>
                <a:path w="197" h="221">
                  <a:moveTo>
                    <a:pt x="0" y="21"/>
                  </a:moveTo>
                  <a:lnTo>
                    <a:pt x="14" y="44"/>
                  </a:lnTo>
                  <a:lnTo>
                    <a:pt x="4" y="95"/>
                  </a:lnTo>
                  <a:lnTo>
                    <a:pt x="14" y="101"/>
                  </a:lnTo>
                  <a:lnTo>
                    <a:pt x="9" y="107"/>
                  </a:lnTo>
                  <a:lnTo>
                    <a:pt x="1" y="128"/>
                  </a:lnTo>
                  <a:lnTo>
                    <a:pt x="17" y="157"/>
                  </a:lnTo>
                  <a:lnTo>
                    <a:pt x="28" y="218"/>
                  </a:lnTo>
                  <a:lnTo>
                    <a:pt x="39" y="220"/>
                  </a:lnTo>
                  <a:lnTo>
                    <a:pt x="56" y="201"/>
                  </a:lnTo>
                  <a:lnTo>
                    <a:pt x="87" y="215"/>
                  </a:lnTo>
                  <a:lnTo>
                    <a:pt x="89" y="205"/>
                  </a:lnTo>
                  <a:lnTo>
                    <a:pt x="116" y="209"/>
                  </a:lnTo>
                  <a:lnTo>
                    <a:pt x="125" y="166"/>
                  </a:lnTo>
                  <a:lnTo>
                    <a:pt x="173" y="157"/>
                  </a:lnTo>
                  <a:lnTo>
                    <a:pt x="189" y="172"/>
                  </a:lnTo>
                  <a:lnTo>
                    <a:pt x="196" y="139"/>
                  </a:lnTo>
                  <a:lnTo>
                    <a:pt x="185" y="110"/>
                  </a:lnTo>
                  <a:lnTo>
                    <a:pt x="156" y="107"/>
                  </a:lnTo>
                  <a:lnTo>
                    <a:pt x="145" y="64"/>
                  </a:lnTo>
                  <a:lnTo>
                    <a:pt x="72" y="36"/>
                  </a:lnTo>
                  <a:lnTo>
                    <a:pt x="68" y="0"/>
                  </a:lnTo>
                  <a:lnTo>
                    <a:pt x="20" y="22"/>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2" name="Freeform 16"/>
            <p:cNvSpPr>
              <a:spLocks/>
            </p:cNvSpPr>
            <p:nvPr/>
          </p:nvSpPr>
          <p:spPr bwMode="auto">
            <a:xfrm>
              <a:off x="2446535" y="4269346"/>
              <a:ext cx="983858" cy="1021021"/>
            </a:xfrm>
            <a:custGeom>
              <a:avLst/>
              <a:gdLst/>
              <a:ahLst/>
              <a:cxnLst>
                <a:cxn ang="0">
                  <a:pos x="13" y="234"/>
                </a:cxn>
                <a:cxn ang="0">
                  <a:pos x="53" y="233"/>
                </a:cxn>
                <a:cxn ang="0">
                  <a:pos x="67" y="260"/>
                </a:cxn>
                <a:cxn ang="0">
                  <a:pos x="136" y="238"/>
                </a:cxn>
                <a:cxn ang="0">
                  <a:pos x="213" y="303"/>
                </a:cxn>
                <a:cxn ang="0">
                  <a:pos x="252" y="349"/>
                </a:cxn>
                <a:cxn ang="0">
                  <a:pos x="256" y="411"/>
                </a:cxn>
                <a:cxn ang="0">
                  <a:pos x="293" y="449"/>
                </a:cxn>
                <a:cxn ang="0">
                  <a:pos x="315" y="476"/>
                </a:cxn>
                <a:cxn ang="0">
                  <a:pos x="326" y="506"/>
                </a:cxn>
                <a:cxn ang="0">
                  <a:pos x="264" y="585"/>
                </a:cxn>
                <a:cxn ang="0">
                  <a:pos x="326" y="616"/>
                </a:cxn>
                <a:cxn ang="0">
                  <a:pos x="331" y="648"/>
                </a:cxn>
                <a:cxn ang="0">
                  <a:pos x="413" y="502"/>
                </a:cxn>
                <a:cxn ang="0">
                  <a:pos x="515" y="459"/>
                </a:cxn>
                <a:cxn ang="0">
                  <a:pos x="563" y="369"/>
                </a:cxn>
                <a:cxn ang="0">
                  <a:pos x="629" y="228"/>
                </a:cxn>
                <a:cxn ang="0">
                  <a:pos x="625" y="168"/>
                </a:cxn>
                <a:cxn ang="0">
                  <a:pos x="559" y="133"/>
                </a:cxn>
                <a:cxn ang="0">
                  <a:pos x="471" y="108"/>
                </a:cxn>
                <a:cxn ang="0">
                  <a:pos x="420" y="94"/>
                </a:cxn>
                <a:cxn ang="0">
                  <a:pos x="399" y="113"/>
                </a:cxn>
                <a:cxn ang="0">
                  <a:pos x="378" y="112"/>
                </a:cxn>
                <a:cxn ang="0">
                  <a:pos x="390" y="58"/>
                </a:cxn>
                <a:cxn ang="0">
                  <a:pos x="339" y="49"/>
                </a:cxn>
                <a:cxn ang="0">
                  <a:pos x="283" y="52"/>
                </a:cxn>
                <a:cxn ang="0">
                  <a:pos x="227" y="43"/>
                </a:cxn>
                <a:cxn ang="0">
                  <a:pos x="215" y="0"/>
                </a:cxn>
                <a:cxn ang="0">
                  <a:pos x="148" y="13"/>
                </a:cxn>
                <a:cxn ang="0">
                  <a:pos x="171" y="48"/>
                </a:cxn>
                <a:cxn ang="0">
                  <a:pos x="113" y="62"/>
                </a:cxn>
                <a:cxn ang="0">
                  <a:pos x="64" y="56"/>
                </a:cxn>
                <a:cxn ang="0">
                  <a:pos x="62" y="75"/>
                </a:cxn>
                <a:cxn ang="0">
                  <a:pos x="63" y="151"/>
                </a:cxn>
                <a:cxn ang="0">
                  <a:pos x="0" y="205"/>
                </a:cxn>
              </a:cxnLst>
              <a:rect l="0" t="0" r="r" b="b"/>
              <a:pathLst>
                <a:path w="636" h="649">
                  <a:moveTo>
                    <a:pt x="0" y="205"/>
                  </a:moveTo>
                  <a:lnTo>
                    <a:pt x="13" y="234"/>
                  </a:lnTo>
                  <a:lnTo>
                    <a:pt x="36" y="245"/>
                  </a:lnTo>
                  <a:lnTo>
                    <a:pt x="53" y="233"/>
                  </a:lnTo>
                  <a:lnTo>
                    <a:pt x="53" y="260"/>
                  </a:lnTo>
                  <a:lnTo>
                    <a:pt x="67" y="260"/>
                  </a:lnTo>
                  <a:lnTo>
                    <a:pt x="87" y="261"/>
                  </a:lnTo>
                  <a:lnTo>
                    <a:pt x="136" y="238"/>
                  </a:lnTo>
                  <a:lnTo>
                    <a:pt x="140" y="275"/>
                  </a:lnTo>
                  <a:lnTo>
                    <a:pt x="213" y="303"/>
                  </a:lnTo>
                  <a:lnTo>
                    <a:pt x="223" y="346"/>
                  </a:lnTo>
                  <a:lnTo>
                    <a:pt x="252" y="349"/>
                  </a:lnTo>
                  <a:lnTo>
                    <a:pt x="262" y="378"/>
                  </a:lnTo>
                  <a:lnTo>
                    <a:pt x="256" y="411"/>
                  </a:lnTo>
                  <a:lnTo>
                    <a:pt x="260" y="444"/>
                  </a:lnTo>
                  <a:lnTo>
                    <a:pt x="293" y="449"/>
                  </a:lnTo>
                  <a:lnTo>
                    <a:pt x="299" y="472"/>
                  </a:lnTo>
                  <a:lnTo>
                    <a:pt x="315" y="476"/>
                  </a:lnTo>
                  <a:lnTo>
                    <a:pt x="312" y="504"/>
                  </a:lnTo>
                  <a:lnTo>
                    <a:pt x="326" y="506"/>
                  </a:lnTo>
                  <a:lnTo>
                    <a:pt x="328" y="530"/>
                  </a:lnTo>
                  <a:lnTo>
                    <a:pt x="264" y="585"/>
                  </a:lnTo>
                  <a:lnTo>
                    <a:pt x="276" y="581"/>
                  </a:lnTo>
                  <a:lnTo>
                    <a:pt x="326" y="616"/>
                  </a:lnTo>
                  <a:lnTo>
                    <a:pt x="335" y="630"/>
                  </a:lnTo>
                  <a:lnTo>
                    <a:pt x="331" y="648"/>
                  </a:lnTo>
                  <a:lnTo>
                    <a:pt x="409" y="552"/>
                  </a:lnTo>
                  <a:lnTo>
                    <a:pt x="413" y="502"/>
                  </a:lnTo>
                  <a:lnTo>
                    <a:pt x="475" y="459"/>
                  </a:lnTo>
                  <a:lnTo>
                    <a:pt x="515" y="459"/>
                  </a:lnTo>
                  <a:lnTo>
                    <a:pt x="531" y="442"/>
                  </a:lnTo>
                  <a:lnTo>
                    <a:pt x="563" y="369"/>
                  </a:lnTo>
                  <a:lnTo>
                    <a:pt x="567" y="297"/>
                  </a:lnTo>
                  <a:lnTo>
                    <a:pt x="629" y="228"/>
                  </a:lnTo>
                  <a:lnTo>
                    <a:pt x="635" y="198"/>
                  </a:lnTo>
                  <a:lnTo>
                    <a:pt x="625" y="168"/>
                  </a:lnTo>
                  <a:lnTo>
                    <a:pt x="599" y="164"/>
                  </a:lnTo>
                  <a:lnTo>
                    <a:pt x="559" y="133"/>
                  </a:lnTo>
                  <a:lnTo>
                    <a:pt x="478" y="126"/>
                  </a:lnTo>
                  <a:lnTo>
                    <a:pt x="471" y="108"/>
                  </a:lnTo>
                  <a:lnTo>
                    <a:pt x="435" y="94"/>
                  </a:lnTo>
                  <a:lnTo>
                    <a:pt x="420" y="94"/>
                  </a:lnTo>
                  <a:lnTo>
                    <a:pt x="399" y="122"/>
                  </a:lnTo>
                  <a:lnTo>
                    <a:pt x="399" y="113"/>
                  </a:lnTo>
                  <a:lnTo>
                    <a:pt x="364" y="117"/>
                  </a:lnTo>
                  <a:lnTo>
                    <a:pt x="378" y="112"/>
                  </a:lnTo>
                  <a:lnTo>
                    <a:pt x="365" y="90"/>
                  </a:lnTo>
                  <a:lnTo>
                    <a:pt x="390" y="58"/>
                  </a:lnTo>
                  <a:lnTo>
                    <a:pt x="364" y="18"/>
                  </a:lnTo>
                  <a:lnTo>
                    <a:pt x="339" y="49"/>
                  </a:lnTo>
                  <a:lnTo>
                    <a:pt x="316" y="48"/>
                  </a:lnTo>
                  <a:lnTo>
                    <a:pt x="283" y="52"/>
                  </a:lnTo>
                  <a:lnTo>
                    <a:pt x="235" y="59"/>
                  </a:lnTo>
                  <a:lnTo>
                    <a:pt x="227" y="43"/>
                  </a:lnTo>
                  <a:lnTo>
                    <a:pt x="230" y="12"/>
                  </a:lnTo>
                  <a:lnTo>
                    <a:pt x="215" y="0"/>
                  </a:lnTo>
                  <a:lnTo>
                    <a:pt x="176" y="20"/>
                  </a:lnTo>
                  <a:lnTo>
                    <a:pt x="148" y="13"/>
                  </a:lnTo>
                  <a:lnTo>
                    <a:pt x="156" y="44"/>
                  </a:lnTo>
                  <a:lnTo>
                    <a:pt x="171" y="48"/>
                  </a:lnTo>
                  <a:lnTo>
                    <a:pt x="132" y="70"/>
                  </a:lnTo>
                  <a:lnTo>
                    <a:pt x="113" y="62"/>
                  </a:lnTo>
                  <a:lnTo>
                    <a:pt x="103" y="51"/>
                  </a:lnTo>
                  <a:lnTo>
                    <a:pt x="64" y="56"/>
                  </a:lnTo>
                  <a:lnTo>
                    <a:pt x="76" y="74"/>
                  </a:lnTo>
                  <a:lnTo>
                    <a:pt x="62" y="75"/>
                  </a:lnTo>
                  <a:lnTo>
                    <a:pt x="70" y="103"/>
                  </a:lnTo>
                  <a:lnTo>
                    <a:pt x="63" y="151"/>
                  </a:lnTo>
                  <a:lnTo>
                    <a:pt x="22" y="167"/>
                  </a:lnTo>
                  <a:lnTo>
                    <a:pt x="0" y="205"/>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3" name="Freeform 42"/>
            <p:cNvSpPr>
              <a:spLocks/>
            </p:cNvSpPr>
            <p:nvPr/>
          </p:nvSpPr>
          <p:spPr bwMode="auto">
            <a:xfrm>
              <a:off x="2403341" y="4846444"/>
              <a:ext cx="209570" cy="1070345"/>
            </a:xfrm>
            <a:custGeom>
              <a:avLst/>
              <a:gdLst/>
              <a:ahLst/>
              <a:cxnLst>
                <a:cxn ang="0">
                  <a:pos x="0" y="530"/>
                </a:cxn>
                <a:cxn ang="0">
                  <a:pos x="10" y="511"/>
                </a:cxn>
                <a:cxn ang="0">
                  <a:pos x="28" y="525"/>
                </a:cxn>
                <a:cxn ang="0">
                  <a:pos x="45" y="491"/>
                </a:cxn>
                <a:cxn ang="0">
                  <a:pos x="38" y="477"/>
                </a:cxn>
                <a:cxn ang="0">
                  <a:pos x="53" y="429"/>
                </a:cxn>
                <a:cxn ang="0">
                  <a:pos x="28" y="425"/>
                </a:cxn>
                <a:cxn ang="0">
                  <a:pos x="32" y="348"/>
                </a:cxn>
                <a:cxn ang="0">
                  <a:pos x="65" y="267"/>
                </a:cxn>
                <a:cxn ang="0">
                  <a:pos x="64" y="198"/>
                </a:cxn>
                <a:cxn ang="0">
                  <a:pos x="88" y="68"/>
                </a:cxn>
                <a:cxn ang="0">
                  <a:pos x="80" y="12"/>
                </a:cxn>
                <a:cxn ang="0">
                  <a:pos x="96" y="0"/>
                </a:cxn>
                <a:cxn ang="0">
                  <a:pos x="112" y="29"/>
                </a:cxn>
                <a:cxn ang="0">
                  <a:pos x="123" y="90"/>
                </a:cxn>
                <a:cxn ang="0">
                  <a:pos x="134" y="91"/>
                </a:cxn>
                <a:cxn ang="0">
                  <a:pos x="132" y="112"/>
                </a:cxn>
                <a:cxn ang="0">
                  <a:pos x="115" y="120"/>
                </a:cxn>
                <a:cxn ang="0">
                  <a:pos x="115" y="159"/>
                </a:cxn>
                <a:cxn ang="0">
                  <a:pos x="96" y="182"/>
                </a:cxn>
                <a:cxn ang="0">
                  <a:pos x="81" y="237"/>
                </a:cxn>
                <a:cxn ang="0">
                  <a:pos x="92" y="290"/>
                </a:cxn>
                <a:cxn ang="0">
                  <a:pos x="72" y="334"/>
                </a:cxn>
                <a:cxn ang="0">
                  <a:pos x="57" y="446"/>
                </a:cxn>
                <a:cxn ang="0">
                  <a:pos x="68" y="487"/>
                </a:cxn>
                <a:cxn ang="0">
                  <a:pos x="57" y="491"/>
                </a:cxn>
                <a:cxn ang="0">
                  <a:pos x="62" y="526"/>
                </a:cxn>
                <a:cxn ang="0">
                  <a:pos x="36" y="602"/>
                </a:cxn>
                <a:cxn ang="0">
                  <a:pos x="38" y="614"/>
                </a:cxn>
                <a:cxn ang="0">
                  <a:pos x="52" y="610"/>
                </a:cxn>
                <a:cxn ang="0">
                  <a:pos x="57" y="639"/>
                </a:cxn>
                <a:cxn ang="0">
                  <a:pos x="115" y="645"/>
                </a:cxn>
                <a:cxn ang="0">
                  <a:pos x="76" y="656"/>
                </a:cxn>
                <a:cxn ang="0">
                  <a:pos x="72" y="679"/>
                </a:cxn>
                <a:cxn ang="0">
                  <a:pos x="54" y="672"/>
                </a:cxn>
                <a:cxn ang="0">
                  <a:pos x="73" y="658"/>
                </a:cxn>
                <a:cxn ang="0">
                  <a:pos x="45" y="652"/>
                </a:cxn>
                <a:cxn ang="0">
                  <a:pos x="41" y="629"/>
                </a:cxn>
                <a:cxn ang="0">
                  <a:pos x="34" y="639"/>
                </a:cxn>
                <a:cxn ang="0">
                  <a:pos x="24" y="618"/>
                </a:cxn>
                <a:cxn ang="0">
                  <a:pos x="29" y="611"/>
                </a:cxn>
                <a:cxn ang="0">
                  <a:pos x="16" y="600"/>
                </a:cxn>
                <a:cxn ang="0">
                  <a:pos x="28" y="588"/>
                </a:cxn>
                <a:cxn ang="0">
                  <a:pos x="17" y="556"/>
                </a:cxn>
                <a:cxn ang="0">
                  <a:pos x="37" y="558"/>
                </a:cxn>
                <a:cxn ang="0">
                  <a:pos x="17" y="542"/>
                </a:cxn>
                <a:cxn ang="0">
                  <a:pos x="21" y="529"/>
                </a:cxn>
                <a:cxn ang="0">
                  <a:pos x="0" y="530"/>
                </a:cxn>
              </a:cxnLst>
              <a:rect l="0" t="0" r="r" b="b"/>
              <a:pathLst>
                <a:path w="135" h="680">
                  <a:moveTo>
                    <a:pt x="0" y="530"/>
                  </a:moveTo>
                  <a:lnTo>
                    <a:pt x="10" y="511"/>
                  </a:lnTo>
                  <a:lnTo>
                    <a:pt x="28" y="525"/>
                  </a:lnTo>
                  <a:lnTo>
                    <a:pt x="45" y="491"/>
                  </a:lnTo>
                  <a:lnTo>
                    <a:pt x="38" y="477"/>
                  </a:lnTo>
                  <a:lnTo>
                    <a:pt x="53" y="429"/>
                  </a:lnTo>
                  <a:lnTo>
                    <a:pt x="28" y="425"/>
                  </a:lnTo>
                  <a:lnTo>
                    <a:pt x="32" y="348"/>
                  </a:lnTo>
                  <a:lnTo>
                    <a:pt x="65" y="267"/>
                  </a:lnTo>
                  <a:lnTo>
                    <a:pt x="64" y="198"/>
                  </a:lnTo>
                  <a:lnTo>
                    <a:pt x="88" y="68"/>
                  </a:lnTo>
                  <a:lnTo>
                    <a:pt x="80" y="12"/>
                  </a:lnTo>
                  <a:lnTo>
                    <a:pt x="96" y="0"/>
                  </a:lnTo>
                  <a:lnTo>
                    <a:pt x="112" y="29"/>
                  </a:lnTo>
                  <a:lnTo>
                    <a:pt x="123" y="90"/>
                  </a:lnTo>
                  <a:lnTo>
                    <a:pt x="134" y="91"/>
                  </a:lnTo>
                  <a:lnTo>
                    <a:pt x="132" y="112"/>
                  </a:lnTo>
                  <a:lnTo>
                    <a:pt x="115" y="120"/>
                  </a:lnTo>
                  <a:lnTo>
                    <a:pt x="115" y="159"/>
                  </a:lnTo>
                  <a:lnTo>
                    <a:pt x="96" y="182"/>
                  </a:lnTo>
                  <a:lnTo>
                    <a:pt x="81" y="237"/>
                  </a:lnTo>
                  <a:lnTo>
                    <a:pt x="92" y="290"/>
                  </a:lnTo>
                  <a:lnTo>
                    <a:pt x="72" y="334"/>
                  </a:lnTo>
                  <a:lnTo>
                    <a:pt x="57" y="446"/>
                  </a:lnTo>
                  <a:lnTo>
                    <a:pt x="68" y="487"/>
                  </a:lnTo>
                  <a:lnTo>
                    <a:pt x="57" y="491"/>
                  </a:lnTo>
                  <a:lnTo>
                    <a:pt x="62" y="526"/>
                  </a:lnTo>
                  <a:lnTo>
                    <a:pt x="36" y="602"/>
                  </a:lnTo>
                  <a:lnTo>
                    <a:pt x="38" y="614"/>
                  </a:lnTo>
                  <a:lnTo>
                    <a:pt x="52" y="610"/>
                  </a:lnTo>
                  <a:lnTo>
                    <a:pt x="57" y="639"/>
                  </a:lnTo>
                  <a:lnTo>
                    <a:pt x="115" y="645"/>
                  </a:lnTo>
                  <a:lnTo>
                    <a:pt x="76" y="656"/>
                  </a:lnTo>
                  <a:lnTo>
                    <a:pt x="72" y="679"/>
                  </a:lnTo>
                  <a:lnTo>
                    <a:pt x="54" y="672"/>
                  </a:lnTo>
                  <a:lnTo>
                    <a:pt x="73" y="658"/>
                  </a:lnTo>
                  <a:lnTo>
                    <a:pt x="45" y="652"/>
                  </a:lnTo>
                  <a:lnTo>
                    <a:pt x="41" y="629"/>
                  </a:lnTo>
                  <a:lnTo>
                    <a:pt x="34" y="639"/>
                  </a:lnTo>
                  <a:lnTo>
                    <a:pt x="24" y="618"/>
                  </a:lnTo>
                  <a:lnTo>
                    <a:pt x="29" y="611"/>
                  </a:lnTo>
                  <a:lnTo>
                    <a:pt x="16" y="600"/>
                  </a:lnTo>
                  <a:lnTo>
                    <a:pt x="28" y="588"/>
                  </a:lnTo>
                  <a:lnTo>
                    <a:pt x="17" y="556"/>
                  </a:lnTo>
                  <a:lnTo>
                    <a:pt x="37" y="558"/>
                  </a:lnTo>
                  <a:lnTo>
                    <a:pt x="17" y="542"/>
                  </a:lnTo>
                  <a:lnTo>
                    <a:pt x="21" y="529"/>
                  </a:lnTo>
                  <a:lnTo>
                    <a:pt x="0" y="53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4" name="Freeform 43"/>
            <p:cNvSpPr>
              <a:spLocks/>
            </p:cNvSpPr>
            <p:nvPr/>
          </p:nvSpPr>
          <p:spPr bwMode="auto">
            <a:xfrm>
              <a:off x="2412940" y="5744154"/>
              <a:ext cx="35195" cy="39460"/>
            </a:xfrm>
            <a:custGeom>
              <a:avLst/>
              <a:gdLst/>
              <a:ahLst/>
              <a:cxnLst>
                <a:cxn ang="0">
                  <a:pos x="0" y="10"/>
                </a:cxn>
                <a:cxn ang="0">
                  <a:pos x="8" y="0"/>
                </a:cxn>
                <a:cxn ang="0">
                  <a:pos x="22" y="24"/>
                </a:cxn>
                <a:cxn ang="0">
                  <a:pos x="0" y="10"/>
                </a:cxn>
              </a:cxnLst>
              <a:rect l="0" t="0" r="r" b="b"/>
              <a:pathLst>
                <a:path w="23" h="25">
                  <a:moveTo>
                    <a:pt x="0" y="10"/>
                  </a:moveTo>
                  <a:lnTo>
                    <a:pt x="8" y="0"/>
                  </a:lnTo>
                  <a:lnTo>
                    <a:pt x="22" y="24"/>
                  </a:lnTo>
                  <a:lnTo>
                    <a:pt x="0" y="1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5" name="Freeform 44"/>
            <p:cNvSpPr>
              <a:spLocks/>
            </p:cNvSpPr>
            <p:nvPr/>
          </p:nvSpPr>
          <p:spPr bwMode="auto">
            <a:xfrm>
              <a:off x="2432137" y="5527125"/>
              <a:ext cx="35195" cy="52613"/>
            </a:xfrm>
            <a:custGeom>
              <a:avLst/>
              <a:gdLst/>
              <a:ahLst/>
              <a:cxnLst>
                <a:cxn ang="0">
                  <a:pos x="0" y="26"/>
                </a:cxn>
                <a:cxn ang="0">
                  <a:pos x="22" y="0"/>
                </a:cxn>
                <a:cxn ang="0">
                  <a:pos x="22" y="32"/>
                </a:cxn>
                <a:cxn ang="0">
                  <a:pos x="0" y="26"/>
                </a:cxn>
              </a:cxnLst>
              <a:rect l="0" t="0" r="r" b="b"/>
              <a:pathLst>
                <a:path w="23" h="33">
                  <a:moveTo>
                    <a:pt x="0" y="26"/>
                  </a:moveTo>
                  <a:lnTo>
                    <a:pt x="22" y="0"/>
                  </a:lnTo>
                  <a:lnTo>
                    <a:pt x="22" y="32"/>
                  </a:lnTo>
                  <a:lnTo>
                    <a:pt x="0" y="26"/>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6" name="Freeform 45"/>
            <p:cNvSpPr>
              <a:spLocks/>
            </p:cNvSpPr>
            <p:nvPr/>
          </p:nvSpPr>
          <p:spPr bwMode="auto">
            <a:xfrm>
              <a:off x="2448135" y="5903637"/>
              <a:ext cx="36795" cy="36171"/>
            </a:xfrm>
            <a:custGeom>
              <a:avLst/>
              <a:gdLst/>
              <a:ahLst/>
              <a:cxnLst>
                <a:cxn ang="0">
                  <a:pos x="0" y="0"/>
                </a:cxn>
                <a:cxn ang="0">
                  <a:pos x="22" y="4"/>
                </a:cxn>
                <a:cxn ang="0">
                  <a:pos x="22" y="22"/>
                </a:cxn>
                <a:cxn ang="0">
                  <a:pos x="0" y="0"/>
                </a:cxn>
              </a:cxnLst>
              <a:rect l="0" t="0" r="r" b="b"/>
              <a:pathLst>
                <a:path w="23" h="23">
                  <a:moveTo>
                    <a:pt x="0" y="0"/>
                  </a:moveTo>
                  <a:lnTo>
                    <a:pt x="22" y="4"/>
                  </a:lnTo>
                  <a:lnTo>
                    <a:pt x="22" y="22"/>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7" name="Freeform 46"/>
            <p:cNvSpPr>
              <a:spLocks/>
            </p:cNvSpPr>
            <p:nvPr/>
          </p:nvSpPr>
          <p:spPr bwMode="auto">
            <a:xfrm>
              <a:off x="2454534" y="5854312"/>
              <a:ext cx="52792" cy="50969"/>
            </a:xfrm>
            <a:custGeom>
              <a:avLst/>
              <a:gdLst/>
              <a:ahLst/>
              <a:cxnLst>
                <a:cxn ang="0">
                  <a:pos x="0" y="5"/>
                </a:cxn>
                <a:cxn ang="0">
                  <a:pos x="9" y="0"/>
                </a:cxn>
                <a:cxn ang="0">
                  <a:pos x="8" y="13"/>
                </a:cxn>
                <a:cxn ang="0">
                  <a:pos x="33" y="18"/>
                </a:cxn>
                <a:cxn ang="0">
                  <a:pos x="17" y="31"/>
                </a:cxn>
                <a:cxn ang="0">
                  <a:pos x="0" y="5"/>
                </a:cxn>
              </a:cxnLst>
              <a:rect l="0" t="0" r="r" b="b"/>
              <a:pathLst>
                <a:path w="34" h="32">
                  <a:moveTo>
                    <a:pt x="0" y="5"/>
                  </a:moveTo>
                  <a:lnTo>
                    <a:pt x="9" y="0"/>
                  </a:lnTo>
                  <a:lnTo>
                    <a:pt x="8" y="13"/>
                  </a:lnTo>
                  <a:lnTo>
                    <a:pt x="33" y="18"/>
                  </a:lnTo>
                  <a:lnTo>
                    <a:pt x="17" y="31"/>
                  </a:lnTo>
                  <a:lnTo>
                    <a:pt x="0" y="5"/>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8" name="Freeform 47"/>
            <p:cNvSpPr>
              <a:spLocks/>
            </p:cNvSpPr>
            <p:nvPr/>
          </p:nvSpPr>
          <p:spPr bwMode="auto">
            <a:xfrm>
              <a:off x="2492928" y="5920078"/>
              <a:ext cx="35195" cy="34527"/>
            </a:xfrm>
            <a:custGeom>
              <a:avLst/>
              <a:gdLst/>
              <a:ahLst/>
              <a:cxnLst>
                <a:cxn ang="0">
                  <a:pos x="0" y="14"/>
                </a:cxn>
                <a:cxn ang="0">
                  <a:pos x="4" y="0"/>
                </a:cxn>
                <a:cxn ang="0">
                  <a:pos x="21" y="21"/>
                </a:cxn>
                <a:cxn ang="0">
                  <a:pos x="0" y="14"/>
                </a:cxn>
              </a:cxnLst>
              <a:rect l="0" t="0" r="r" b="b"/>
              <a:pathLst>
                <a:path w="22" h="22">
                  <a:moveTo>
                    <a:pt x="0" y="14"/>
                  </a:moveTo>
                  <a:lnTo>
                    <a:pt x="4" y="0"/>
                  </a:lnTo>
                  <a:lnTo>
                    <a:pt x="21" y="21"/>
                  </a:lnTo>
                  <a:lnTo>
                    <a:pt x="0" y="14"/>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79" name="Freeform 48"/>
            <p:cNvSpPr>
              <a:spLocks/>
            </p:cNvSpPr>
            <p:nvPr/>
          </p:nvSpPr>
          <p:spPr bwMode="auto">
            <a:xfrm>
              <a:off x="2508926" y="5874042"/>
              <a:ext cx="71990" cy="80564"/>
            </a:xfrm>
            <a:custGeom>
              <a:avLst/>
              <a:gdLst/>
              <a:ahLst/>
              <a:cxnLst>
                <a:cxn ang="0">
                  <a:pos x="0" y="40"/>
                </a:cxn>
                <a:cxn ang="0">
                  <a:pos x="8" y="33"/>
                </a:cxn>
                <a:cxn ang="0">
                  <a:pos x="31" y="37"/>
                </a:cxn>
                <a:cxn ang="0">
                  <a:pos x="21" y="25"/>
                </a:cxn>
                <a:cxn ang="0">
                  <a:pos x="32" y="17"/>
                </a:cxn>
                <a:cxn ang="0">
                  <a:pos x="15" y="14"/>
                </a:cxn>
                <a:cxn ang="0">
                  <a:pos x="15" y="2"/>
                </a:cxn>
                <a:cxn ang="0">
                  <a:pos x="43" y="0"/>
                </a:cxn>
                <a:cxn ang="0">
                  <a:pos x="45" y="50"/>
                </a:cxn>
                <a:cxn ang="0">
                  <a:pos x="0" y="40"/>
                </a:cxn>
              </a:cxnLst>
              <a:rect l="0" t="0" r="r" b="b"/>
              <a:pathLst>
                <a:path w="46" h="51">
                  <a:moveTo>
                    <a:pt x="0" y="40"/>
                  </a:moveTo>
                  <a:lnTo>
                    <a:pt x="8" y="33"/>
                  </a:lnTo>
                  <a:lnTo>
                    <a:pt x="31" y="37"/>
                  </a:lnTo>
                  <a:lnTo>
                    <a:pt x="21" y="25"/>
                  </a:lnTo>
                  <a:lnTo>
                    <a:pt x="32" y="17"/>
                  </a:lnTo>
                  <a:lnTo>
                    <a:pt x="15" y="14"/>
                  </a:lnTo>
                  <a:lnTo>
                    <a:pt x="15" y="2"/>
                  </a:lnTo>
                  <a:lnTo>
                    <a:pt x="43" y="0"/>
                  </a:lnTo>
                  <a:lnTo>
                    <a:pt x="45" y="50"/>
                  </a:lnTo>
                  <a:lnTo>
                    <a:pt x="0" y="4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0" name="Freeform 49"/>
            <p:cNvSpPr>
              <a:spLocks/>
            </p:cNvSpPr>
            <p:nvPr/>
          </p:nvSpPr>
          <p:spPr bwMode="auto">
            <a:xfrm>
              <a:off x="2544121" y="5966115"/>
              <a:ext cx="54392" cy="36171"/>
            </a:xfrm>
            <a:custGeom>
              <a:avLst/>
              <a:gdLst/>
              <a:ahLst/>
              <a:cxnLst>
                <a:cxn ang="0">
                  <a:pos x="0" y="0"/>
                </a:cxn>
                <a:cxn ang="0">
                  <a:pos x="29" y="6"/>
                </a:cxn>
                <a:cxn ang="0">
                  <a:pos x="34" y="22"/>
                </a:cxn>
                <a:cxn ang="0">
                  <a:pos x="0" y="0"/>
                </a:cxn>
              </a:cxnLst>
              <a:rect l="0" t="0" r="r" b="b"/>
              <a:pathLst>
                <a:path w="35" h="23">
                  <a:moveTo>
                    <a:pt x="0" y="0"/>
                  </a:moveTo>
                  <a:lnTo>
                    <a:pt x="29" y="6"/>
                  </a:lnTo>
                  <a:lnTo>
                    <a:pt x="34" y="22"/>
                  </a:lnTo>
                  <a:lnTo>
                    <a:pt x="0" y="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1" name="Freeform 50"/>
            <p:cNvSpPr>
              <a:spLocks/>
            </p:cNvSpPr>
            <p:nvPr/>
          </p:nvSpPr>
          <p:spPr bwMode="auto">
            <a:xfrm>
              <a:off x="2595313" y="5956250"/>
              <a:ext cx="33595" cy="34527"/>
            </a:xfrm>
            <a:custGeom>
              <a:avLst/>
              <a:gdLst/>
              <a:ahLst/>
              <a:cxnLst>
                <a:cxn ang="0">
                  <a:pos x="0" y="21"/>
                </a:cxn>
                <a:cxn ang="0">
                  <a:pos x="3" y="0"/>
                </a:cxn>
                <a:cxn ang="0">
                  <a:pos x="21" y="21"/>
                </a:cxn>
                <a:cxn ang="0">
                  <a:pos x="0" y="21"/>
                </a:cxn>
              </a:cxnLst>
              <a:rect l="0" t="0" r="r" b="b"/>
              <a:pathLst>
                <a:path w="22" h="22">
                  <a:moveTo>
                    <a:pt x="0" y="21"/>
                  </a:moveTo>
                  <a:lnTo>
                    <a:pt x="3" y="0"/>
                  </a:lnTo>
                  <a:lnTo>
                    <a:pt x="21" y="21"/>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2" name="Freeform 54"/>
            <p:cNvSpPr>
              <a:spLocks/>
            </p:cNvSpPr>
            <p:nvPr/>
          </p:nvSpPr>
          <p:spPr bwMode="auto">
            <a:xfrm>
              <a:off x="2321753" y="4085200"/>
              <a:ext cx="302356" cy="424192"/>
            </a:xfrm>
            <a:custGeom>
              <a:avLst/>
              <a:gdLst/>
              <a:ahLst/>
              <a:cxnLst>
                <a:cxn ang="0">
                  <a:pos x="0" y="177"/>
                </a:cxn>
                <a:cxn ang="0">
                  <a:pos x="22" y="197"/>
                </a:cxn>
                <a:cxn ang="0">
                  <a:pos x="57" y="202"/>
                </a:cxn>
                <a:cxn ang="0">
                  <a:pos x="92" y="238"/>
                </a:cxn>
                <a:cxn ang="0">
                  <a:pos x="140" y="241"/>
                </a:cxn>
                <a:cxn ang="0">
                  <a:pos x="133" y="261"/>
                </a:cxn>
                <a:cxn ang="0">
                  <a:pos x="144" y="268"/>
                </a:cxn>
                <a:cxn ang="0">
                  <a:pos x="150" y="220"/>
                </a:cxn>
                <a:cxn ang="0">
                  <a:pos x="142" y="192"/>
                </a:cxn>
                <a:cxn ang="0">
                  <a:pos x="157" y="191"/>
                </a:cxn>
                <a:cxn ang="0">
                  <a:pos x="145" y="173"/>
                </a:cxn>
                <a:cxn ang="0">
                  <a:pos x="184" y="168"/>
                </a:cxn>
                <a:cxn ang="0">
                  <a:pos x="194" y="179"/>
                </a:cxn>
                <a:cxn ang="0">
                  <a:pos x="179" y="156"/>
                </a:cxn>
                <a:cxn ang="0">
                  <a:pos x="184" y="99"/>
                </a:cxn>
                <a:cxn ang="0">
                  <a:pos x="152" y="102"/>
                </a:cxn>
                <a:cxn ang="0">
                  <a:pos x="142" y="88"/>
                </a:cxn>
                <a:cxn ang="0">
                  <a:pos x="110" y="84"/>
                </a:cxn>
                <a:cxn ang="0">
                  <a:pos x="90" y="52"/>
                </a:cxn>
                <a:cxn ang="0">
                  <a:pos x="121" y="10"/>
                </a:cxn>
                <a:cxn ang="0">
                  <a:pos x="117" y="0"/>
                </a:cxn>
                <a:cxn ang="0">
                  <a:pos x="61" y="22"/>
                </a:cxn>
                <a:cxn ang="0">
                  <a:pos x="32" y="71"/>
                </a:cxn>
                <a:cxn ang="0">
                  <a:pos x="22" y="60"/>
                </a:cxn>
                <a:cxn ang="0">
                  <a:pos x="14" y="83"/>
                </a:cxn>
                <a:cxn ang="0">
                  <a:pos x="22" y="137"/>
                </a:cxn>
                <a:cxn ang="0">
                  <a:pos x="29" y="137"/>
                </a:cxn>
                <a:cxn ang="0">
                  <a:pos x="0" y="177"/>
                </a:cxn>
              </a:cxnLst>
              <a:rect l="0" t="0" r="r" b="b"/>
              <a:pathLst>
                <a:path w="195" h="269">
                  <a:moveTo>
                    <a:pt x="0" y="177"/>
                  </a:moveTo>
                  <a:lnTo>
                    <a:pt x="22" y="197"/>
                  </a:lnTo>
                  <a:lnTo>
                    <a:pt x="57" y="202"/>
                  </a:lnTo>
                  <a:lnTo>
                    <a:pt x="92" y="238"/>
                  </a:lnTo>
                  <a:lnTo>
                    <a:pt x="140" y="241"/>
                  </a:lnTo>
                  <a:lnTo>
                    <a:pt x="133" y="261"/>
                  </a:lnTo>
                  <a:lnTo>
                    <a:pt x="144" y="268"/>
                  </a:lnTo>
                  <a:lnTo>
                    <a:pt x="150" y="220"/>
                  </a:lnTo>
                  <a:lnTo>
                    <a:pt x="142" y="192"/>
                  </a:lnTo>
                  <a:lnTo>
                    <a:pt x="157" y="191"/>
                  </a:lnTo>
                  <a:lnTo>
                    <a:pt x="145" y="173"/>
                  </a:lnTo>
                  <a:lnTo>
                    <a:pt x="184" y="168"/>
                  </a:lnTo>
                  <a:lnTo>
                    <a:pt x="194" y="179"/>
                  </a:lnTo>
                  <a:lnTo>
                    <a:pt x="179" y="156"/>
                  </a:lnTo>
                  <a:lnTo>
                    <a:pt x="184" y="99"/>
                  </a:lnTo>
                  <a:lnTo>
                    <a:pt x="152" y="102"/>
                  </a:lnTo>
                  <a:lnTo>
                    <a:pt x="142" y="88"/>
                  </a:lnTo>
                  <a:lnTo>
                    <a:pt x="110" y="84"/>
                  </a:lnTo>
                  <a:lnTo>
                    <a:pt x="90" y="52"/>
                  </a:lnTo>
                  <a:lnTo>
                    <a:pt x="121" y="10"/>
                  </a:lnTo>
                  <a:lnTo>
                    <a:pt x="117" y="0"/>
                  </a:lnTo>
                  <a:lnTo>
                    <a:pt x="61" y="22"/>
                  </a:lnTo>
                  <a:lnTo>
                    <a:pt x="32" y="71"/>
                  </a:lnTo>
                  <a:lnTo>
                    <a:pt x="22" y="60"/>
                  </a:lnTo>
                  <a:lnTo>
                    <a:pt x="14" y="83"/>
                  </a:lnTo>
                  <a:lnTo>
                    <a:pt x="22" y="137"/>
                  </a:lnTo>
                  <a:lnTo>
                    <a:pt x="29" y="137"/>
                  </a:lnTo>
                  <a:lnTo>
                    <a:pt x="0" y="177"/>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3" name="Freeform 62"/>
            <p:cNvSpPr>
              <a:spLocks/>
            </p:cNvSpPr>
            <p:nvPr/>
          </p:nvSpPr>
          <p:spPr bwMode="auto">
            <a:xfrm>
              <a:off x="2272160" y="4366351"/>
              <a:ext cx="140780" cy="159483"/>
            </a:xfrm>
            <a:custGeom>
              <a:avLst/>
              <a:gdLst/>
              <a:ahLst/>
              <a:cxnLst>
                <a:cxn ang="0">
                  <a:pos x="0" y="39"/>
                </a:cxn>
                <a:cxn ang="0">
                  <a:pos x="0" y="59"/>
                </a:cxn>
                <a:cxn ang="0">
                  <a:pos x="16" y="63"/>
                </a:cxn>
                <a:cxn ang="0">
                  <a:pos x="8" y="79"/>
                </a:cxn>
                <a:cxn ang="0">
                  <a:pos x="5" y="96"/>
                </a:cxn>
                <a:cxn ang="0">
                  <a:pos x="26" y="101"/>
                </a:cxn>
                <a:cxn ang="0">
                  <a:pos x="44" y="72"/>
                </a:cxn>
                <a:cxn ang="0">
                  <a:pos x="81" y="51"/>
                </a:cxn>
                <a:cxn ang="0">
                  <a:pos x="90" y="24"/>
                </a:cxn>
                <a:cxn ang="0">
                  <a:pos x="55" y="20"/>
                </a:cxn>
                <a:cxn ang="0">
                  <a:pos x="32" y="0"/>
                </a:cxn>
                <a:cxn ang="0">
                  <a:pos x="10" y="10"/>
                </a:cxn>
                <a:cxn ang="0">
                  <a:pos x="0" y="39"/>
                </a:cxn>
              </a:cxnLst>
              <a:rect l="0" t="0" r="r" b="b"/>
              <a:pathLst>
                <a:path w="91" h="102">
                  <a:moveTo>
                    <a:pt x="0" y="39"/>
                  </a:moveTo>
                  <a:lnTo>
                    <a:pt x="0" y="59"/>
                  </a:lnTo>
                  <a:lnTo>
                    <a:pt x="16" y="63"/>
                  </a:lnTo>
                  <a:lnTo>
                    <a:pt x="8" y="79"/>
                  </a:lnTo>
                  <a:lnTo>
                    <a:pt x="5" y="96"/>
                  </a:lnTo>
                  <a:lnTo>
                    <a:pt x="26" y="101"/>
                  </a:lnTo>
                  <a:lnTo>
                    <a:pt x="44" y="72"/>
                  </a:lnTo>
                  <a:lnTo>
                    <a:pt x="81" y="51"/>
                  </a:lnTo>
                  <a:lnTo>
                    <a:pt x="90" y="24"/>
                  </a:lnTo>
                  <a:lnTo>
                    <a:pt x="55" y="20"/>
                  </a:lnTo>
                  <a:lnTo>
                    <a:pt x="32" y="0"/>
                  </a:lnTo>
                  <a:lnTo>
                    <a:pt x="10" y="10"/>
                  </a:lnTo>
                  <a:lnTo>
                    <a:pt x="0" y="3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4" name="Freeform 64"/>
            <p:cNvSpPr>
              <a:spLocks/>
            </p:cNvSpPr>
            <p:nvPr/>
          </p:nvSpPr>
          <p:spPr bwMode="auto">
            <a:xfrm>
              <a:off x="2771288" y="5832938"/>
              <a:ext cx="43194" cy="36171"/>
            </a:xfrm>
            <a:custGeom>
              <a:avLst/>
              <a:gdLst/>
              <a:ahLst/>
              <a:cxnLst>
                <a:cxn ang="0">
                  <a:pos x="0" y="22"/>
                </a:cxn>
                <a:cxn ang="0">
                  <a:pos x="15" y="10"/>
                </a:cxn>
                <a:cxn ang="0">
                  <a:pos x="8" y="0"/>
                </a:cxn>
                <a:cxn ang="0">
                  <a:pos x="26" y="2"/>
                </a:cxn>
                <a:cxn ang="0">
                  <a:pos x="0" y="22"/>
                </a:cxn>
              </a:cxnLst>
              <a:rect l="0" t="0" r="r" b="b"/>
              <a:pathLst>
                <a:path w="27" h="23">
                  <a:moveTo>
                    <a:pt x="0" y="22"/>
                  </a:moveTo>
                  <a:lnTo>
                    <a:pt x="15" y="10"/>
                  </a:lnTo>
                  <a:lnTo>
                    <a:pt x="8" y="0"/>
                  </a:lnTo>
                  <a:lnTo>
                    <a:pt x="26" y="2"/>
                  </a:lnTo>
                  <a:lnTo>
                    <a:pt x="0" y="22"/>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5" name="Freeform 65"/>
            <p:cNvSpPr>
              <a:spLocks/>
            </p:cNvSpPr>
            <p:nvPr/>
          </p:nvSpPr>
          <p:spPr bwMode="auto">
            <a:xfrm>
              <a:off x="2804883" y="5831294"/>
              <a:ext cx="46393" cy="36171"/>
            </a:xfrm>
            <a:custGeom>
              <a:avLst/>
              <a:gdLst/>
              <a:ahLst/>
              <a:cxnLst>
                <a:cxn ang="0">
                  <a:pos x="0" y="22"/>
                </a:cxn>
                <a:cxn ang="0">
                  <a:pos x="13" y="0"/>
                </a:cxn>
                <a:cxn ang="0">
                  <a:pos x="29" y="6"/>
                </a:cxn>
                <a:cxn ang="0">
                  <a:pos x="0" y="22"/>
                </a:cxn>
              </a:cxnLst>
              <a:rect l="0" t="0" r="r" b="b"/>
              <a:pathLst>
                <a:path w="30" h="23">
                  <a:moveTo>
                    <a:pt x="0" y="22"/>
                  </a:moveTo>
                  <a:lnTo>
                    <a:pt x="13" y="0"/>
                  </a:lnTo>
                  <a:lnTo>
                    <a:pt x="29" y="6"/>
                  </a:lnTo>
                  <a:lnTo>
                    <a:pt x="0" y="22"/>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6" name="Freeform 69"/>
            <p:cNvSpPr>
              <a:spLocks/>
            </p:cNvSpPr>
            <p:nvPr/>
          </p:nvSpPr>
          <p:spPr bwMode="auto">
            <a:xfrm>
              <a:off x="2937664" y="4261125"/>
              <a:ext cx="73589" cy="88784"/>
            </a:xfrm>
            <a:custGeom>
              <a:avLst/>
              <a:gdLst/>
              <a:ahLst/>
              <a:cxnLst>
                <a:cxn ang="0">
                  <a:pos x="0" y="53"/>
                </a:cxn>
                <a:cxn ang="0">
                  <a:pos x="6" y="0"/>
                </a:cxn>
                <a:cxn ang="0">
                  <a:pos x="47" y="24"/>
                </a:cxn>
                <a:cxn ang="0">
                  <a:pos x="22" y="55"/>
                </a:cxn>
                <a:cxn ang="0">
                  <a:pos x="0" y="53"/>
                </a:cxn>
              </a:cxnLst>
              <a:rect l="0" t="0" r="r" b="b"/>
              <a:pathLst>
                <a:path w="48" h="56">
                  <a:moveTo>
                    <a:pt x="0" y="53"/>
                  </a:moveTo>
                  <a:lnTo>
                    <a:pt x="6" y="0"/>
                  </a:lnTo>
                  <a:lnTo>
                    <a:pt x="47" y="24"/>
                  </a:lnTo>
                  <a:lnTo>
                    <a:pt x="22" y="55"/>
                  </a:lnTo>
                  <a:lnTo>
                    <a:pt x="0" y="53"/>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7" name="Freeform 75"/>
            <p:cNvSpPr>
              <a:spLocks/>
            </p:cNvSpPr>
            <p:nvPr/>
          </p:nvSpPr>
          <p:spPr bwMode="auto">
            <a:xfrm>
              <a:off x="2764889" y="4188782"/>
              <a:ext cx="121582" cy="177569"/>
            </a:xfrm>
            <a:custGeom>
              <a:avLst/>
              <a:gdLst/>
              <a:ahLst/>
              <a:cxnLst>
                <a:cxn ang="0">
                  <a:pos x="0" y="36"/>
                </a:cxn>
                <a:cxn ang="0">
                  <a:pos x="10" y="51"/>
                </a:cxn>
                <a:cxn ang="0">
                  <a:pos x="25" y="63"/>
                </a:cxn>
                <a:cxn ang="0">
                  <a:pos x="22" y="94"/>
                </a:cxn>
                <a:cxn ang="0">
                  <a:pos x="30" y="111"/>
                </a:cxn>
                <a:cxn ang="0">
                  <a:pos x="78" y="104"/>
                </a:cxn>
                <a:cxn ang="0">
                  <a:pos x="51" y="70"/>
                </a:cxn>
                <a:cxn ang="0">
                  <a:pos x="69" y="40"/>
                </a:cxn>
                <a:cxn ang="0">
                  <a:pos x="22" y="0"/>
                </a:cxn>
                <a:cxn ang="0">
                  <a:pos x="8" y="12"/>
                </a:cxn>
                <a:cxn ang="0">
                  <a:pos x="13" y="23"/>
                </a:cxn>
                <a:cxn ang="0">
                  <a:pos x="0" y="36"/>
                </a:cxn>
              </a:cxnLst>
              <a:rect l="0" t="0" r="r" b="b"/>
              <a:pathLst>
                <a:path w="79" h="112">
                  <a:moveTo>
                    <a:pt x="0" y="36"/>
                  </a:moveTo>
                  <a:lnTo>
                    <a:pt x="10" y="51"/>
                  </a:lnTo>
                  <a:lnTo>
                    <a:pt x="25" y="63"/>
                  </a:lnTo>
                  <a:lnTo>
                    <a:pt x="22" y="94"/>
                  </a:lnTo>
                  <a:lnTo>
                    <a:pt x="30" y="111"/>
                  </a:lnTo>
                  <a:lnTo>
                    <a:pt x="78" y="104"/>
                  </a:lnTo>
                  <a:lnTo>
                    <a:pt x="51" y="70"/>
                  </a:lnTo>
                  <a:lnTo>
                    <a:pt x="69" y="40"/>
                  </a:lnTo>
                  <a:lnTo>
                    <a:pt x="22" y="0"/>
                  </a:lnTo>
                  <a:lnTo>
                    <a:pt x="8" y="12"/>
                  </a:lnTo>
                  <a:lnTo>
                    <a:pt x="13" y="23"/>
                  </a:lnTo>
                  <a:lnTo>
                    <a:pt x="0" y="36"/>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8" name="Freeform 116"/>
            <p:cNvSpPr>
              <a:spLocks/>
            </p:cNvSpPr>
            <p:nvPr/>
          </p:nvSpPr>
          <p:spPr bwMode="auto">
            <a:xfrm>
              <a:off x="2214568" y="4154255"/>
              <a:ext cx="143979" cy="67410"/>
            </a:xfrm>
            <a:custGeom>
              <a:avLst/>
              <a:gdLst/>
              <a:ahLst/>
              <a:cxnLst>
                <a:cxn ang="0">
                  <a:pos x="0" y="21"/>
                </a:cxn>
                <a:cxn ang="0">
                  <a:pos x="6" y="0"/>
                </a:cxn>
                <a:cxn ang="0">
                  <a:pos x="27" y="13"/>
                </a:cxn>
                <a:cxn ang="0">
                  <a:pos x="62" y="0"/>
                </a:cxn>
                <a:cxn ang="0">
                  <a:pos x="92" y="16"/>
                </a:cxn>
                <a:cxn ang="0">
                  <a:pos x="83" y="39"/>
                </a:cxn>
                <a:cxn ang="0">
                  <a:pos x="81" y="20"/>
                </a:cxn>
                <a:cxn ang="0">
                  <a:pos x="62" y="12"/>
                </a:cxn>
                <a:cxn ang="0">
                  <a:pos x="43" y="24"/>
                </a:cxn>
                <a:cxn ang="0">
                  <a:pos x="47" y="35"/>
                </a:cxn>
                <a:cxn ang="0">
                  <a:pos x="39" y="41"/>
                </a:cxn>
                <a:cxn ang="0">
                  <a:pos x="0" y="21"/>
                </a:cxn>
              </a:cxnLst>
              <a:rect l="0" t="0" r="r" b="b"/>
              <a:pathLst>
                <a:path w="93" h="42">
                  <a:moveTo>
                    <a:pt x="0" y="21"/>
                  </a:moveTo>
                  <a:lnTo>
                    <a:pt x="6" y="0"/>
                  </a:lnTo>
                  <a:lnTo>
                    <a:pt x="27" y="13"/>
                  </a:lnTo>
                  <a:lnTo>
                    <a:pt x="62" y="0"/>
                  </a:lnTo>
                  <a:lnTo>
                    <a:pt x="92" y="16"/>
                  </a:lnTo>
                  <a:lnTo>
                    <a:pt x="83" y="39"/>
                  </a:lnTo>
                  <a:lnTo>
                    <a:pt x="81" y="20"/>
                  </a:lnTo>
                  <a:lnTo>
                    <a:pt x="62" y="12"/>
                  </a:lnTo>
                  <a:lnTo>
                    <a:pt x="43" y="24"/>
                  </a:lnTo>
                  <a:lnTo>
                    <a:pt x="47" y="35"/>
                  </a:lnTo>
                  <a:lnTo>
                    <a:pt x="39" y="41"/>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89" name="Freeform 120"/>
            <p:cNvSpPr>
              <a:spLocks/>
            </p:cNvSpPr>
            <p:nvPr/>
          </p:nvSpPr>
          <p:spPr bwMode="auto">
            <a:xfrm>
              <a:off x="2729694" y="4894125"/>
              <a:ext cx="207970" cy="218673"/>
            </a:xfrm>
            <a:custGeom>
              <a:avLst/>
              <a:gdLst/>
              <a:ahLst/>
              <a:cxnLst>
                <a:cxn ang="0">
                  <a:pos x="0" y="51"/>
                </a:cxn>
                <a:cxn ang="0">
                  <a:pos x="9" y="8"/>
                </a:cxn>
                <a:cxn ang="0">
                  <a:pos x="57" y="0"/>
                </a:cxn>
                <a:cxn ang="0">
                  <a:pos x="73" y="14"/>
                </a:cxn>
                <a:cxn ang="0">
                  <a:pos x="77" y="47"/>
                </a:cxn>
                <a:cxn ang="0">
                  <a:pos x="111" y="52"/>
                </a:cxn>
                <a:cxn ang="0">
                  <a:pos x="116" y="75"/>
                </a:cxn>
                <a:cxn ang="0">
                  <a:pos x="133" y="79"/>
                </a:cxn>
                <a:cxn ang="0">
                  <a:pos x="130" y="108"/>
                </a:cxn>
                <a:cxn ang="0">
                  <a:pos x="114" y="138"/>
                </a:cxn>
                <a:cxn ang="0">
                  <a:pos x="69" y="136"/>
                </a:cxn>
                <a:cxn ang="0">
                  <a:pos x="78" y="102"/>
                </a:cxn>
                <a:cxn ang="0">
                  <a:pos x="0" y="51"/>
                </a:cxn>
              </a:cxnLst>
              <a:rect l="0" t="0" r="r" b="b"/>
              <a:pathLst>
                <a:path w="134" h="139">
                  <a:moveTo>
                    <a:pt x="0" y="51"/>
                  </a:moveTo>
                  <a:lnTo>
                    <a:pt x="9" y="8"/>
                  </a:lnTo>
                  <a:lnTo>
                    <a:pt x="57" y="0"/>
                  </a:lnTo>
                  <a:lnTo>
                    <a:pt x="73" y="14"/>
                  </a:lnTo>
                  <a:lnTo>
                    <a:pt x="77" y="47"/>
                  </a:lnTo>
                  <a:lnTo>
                    <a:pt x="111" y="52"/>
                  </a:lnTo>
                  <a:lnTo>
                    <a:pt x="116" y="75"/>
                  </a:lnTo>
                  <a:lnTo>
                    <a:pt x="133" y="79"/>
                  </a:lnTo>
                  <a:lnTo>
                    <a:pt x="130" y="108"/>
                  </a:lnTo>
                  <a:lnTo>
                    <a:pt x="114" y="138"/>
                  </a:lnTo>
                  <a:lnTo>
                    <a:pt x="69" y="136"/>
                  </a:lnTo>
                  <a:lnTo>
                    <a:pt x="78" y="102"/>
                  </a:lnTo>
                  <a:lnTo>
                    <a:pt x="0" y="5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0" name="Freeform 121"/>
            <p:cNvSpPr>
              <a:spLocks/>
            </p:cNvSpPr>
            <p:nvPr/>
          </p:nvSpPr>
          <p:spPr bwMode="auto">
            <a:xfrm>
              <a:off x="2256162" y="4404167"/>
              <a:ext cx="319954" cy="463652"/>
            </a:xfrm>
            <a:custGeom>
              <a:avLst/>
              <a:gdLst/>
              <a:ahLst/>
              <a:cxnLst>
                <a:cxn ang="0">
                  <a:pos x="0" y="68"/>
                </a:cxn>
                <a:cxn ang="0">
                  <a:pos x="4" y="93"/>
                </a:cxn>
                <a:cxn ang="0">
                  <a:pos x="41" y="133"/>
                </a:cxn>
                <a:cxn ang="0">
                  <a:pos x="82" y="229"/>
                </a:cxn>
                <a:cxn ang="0">
                  <a:pos x="175" y="294"/>
                </a:cxn>
                <a:cxn ang="0">
                  <a:pos x="191" y="281"/>
                </a:cxn>
                <a:cxn ang="0">
                  <a:pos x="199" y="261"/>
                </a:cxn>
                <a:cxn ang="0">
                  <a:pos x="186" y="254"/>
                </a:cxn>
                <a:cxn ang="0">
                  <a:pos x="194" y="249"/>
                </a:cxn>
                <a:cxn ang="0">
                  <a:pos x="205" y="198"/>
                </a:cxn>
                <a:cxn ang="0">
                  <a:pos x="190" y="175"/>
                </a:cxn>
                <a:cxn ang="0">
                  <a:pos x="176" y="175"/>
                </a:cxn>
                <a:cxn ang="0">
                  <a:pos x="176" y="148"/>
                </a:cxn>
                <a:cxn ang="0">
                  <a:pos x="159" y="160"/>
                </a:cxn>
                <a:cxn ang="0">
                  <a:pos x="136" y="149"/>
                </a:cxn>
                <a:cxn ang="0">
                  <a:pos x="122" y="120"/>
                </a:cxn>
                <a:cxn ang="0">
                  <a:pos x="145" y="82"/>
                </a:cxn>
                <a:cxn ang="0">
                  <a:pos x="186" y="66"/>
                </a:cxn>
                <a:cxn ang="0">
                  <a:pos x="175" y="59"/>
                </a:cxn>
                <a:cxn ang="0">
                  <a:pos x="182" y="39"/>
                </a:cxn>
                <a:cxn ang="0">
                  <a:pos x="134" y="36"/>
                </a:cxn>
                <a:cxn ang="0">
                  <a:pos x="99" y="0"/>
                </a:cxn>
                <a:cxn ang="0">
                  <a:pos x="91" y="26"/>
                </a:cxn>
                <a:cxn ang="0">
                  <a:pos x="53" y="48"/>
                </a:cxn>
                <a:cxn ang="0">
                  <a:pos x="36" y="76"/>
                </a:cxn>
                <a:cxn ang="0">
                  <a:pos x="14" y="72"/>
                </a:cxn>
                <a:cxn ang="0">
                  <a:pos x="17" y="55"/>
                </a:cxn>
                <a:cxn ang="0">
                  <a:pos x="0" y="68"/>
                </a:cxn>
              </a:cxnLst>
              <a:rect l="0" t="0" r="r" b="b"/>
              <a:pathLst>
                <a:path w="206" h="295">
                  <a:moveTo>
                    <a:pt x="0" y="68"/>
                  </a:moveTo>
                  <a:lnTo>
                    <a:pt x="4" y="93"/>
                  </a:lnTo>
                  <a:lnTo>
                    <a:pt x="41" y="133"/>
                  </a:lnTo>
                  <a:lnTo>
                    <a:pt x="82" y="229"/>
                  </a:lnTo>
                  <a:lnTo>
                    <a:pt x="175" y="294"/>
                  </a:lnTo>
                  <a:lnTo>
                    <a:pt x="191" y="281"/>
                  </a:lnTo>
                  <a:lnTo>
                    <a:pt x="199" y="261"/>
                  </a:lnTo>
                  <a:lnTo>
                    <a:pt x="186" y="254"/>
                  </a:lnTo>
                  <a:lnTo>
                    <a:pt x="194" y="249"/>
                  </a:lnTo>
                  <a:lnTo>
                    <a:pt x="205" y="198"/>
                  </a:lnTo>
                  <a:lnTo>
                    <a:pt x="190" y="175"/>
                  </a:lnTo>
                  <a:lnTo>
                    <a:pt x="176" y="175"/>
                  </a:lnTo>
                  <a:lnTo>
                    <a:pt x="176" y="148"/>
                  </a:lnTo>
                  <a:lnTo>
                    <a:pt x="159" y="160"/>
                  </a:lnTo>
                  <a:lnTo>
                    <a:pt x="136" y="149"/>
                  </a:lnTo>
                  <a:lnTo>
                    <a:pt x="122" y="120"/>
                  </a:lnTo>
                  <a:lnTo>
                    <a:pt x="145" y="82"/>
                  </a:lnTo>
                  <a:lnTo>
                    <a:pt x="186" y="66"/>
                  </a:lnTo>
                  <a:lnTo>
                    <a:pt x="175" y="59"/>
                  </a:lnTo>
                  <a:lnTo>
                    <a:pt x="182" y="39"/>
                  </a:lnTo>
                  <a:lnTo>
                    <a:pt x="134" y="36"/>
                  </a:lnTo>
                  <a:lnTo>
                    <a:pt x="99" y="0"/>
                  </a:lnTo>
                  <a:lnTo>
                    <a:pt x="91" y="26"/>
                  </a:lnTo>
                  <a:lnTo>
                    <a:pt x="53" y="48"/>
                  </a:lnTo>
                  <a:lnTo>
                    <a:pt x="36" y="76"/>
                  </a:lnTo>
                  <a:lnTo>
                    <a:pt x="14" y="72"/>
                  </a:lnTo>
                  <a:lnTo>
                    <a:pt x="17" y="55"/>
                  </a:lnTo>
                  <a:lnTo>
                    <a:pt x="0" y="68"/>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1" name="Freeform 147"/>
            <p:cNvSpPr>
              <a:spLocks/>
            </p:cNvSpPr>
            <p:nvPr/>
          </p:nvSpPr>
          <p:spPr bwMode="auto">
            <a:xfrm>
              <a:off x="2843277" y="4252904"/>
              <a:ext cx="107184" cy="101938"/>
            </a:xfrm>
            <a:custGeom>
              <a:avLst/>
              <a:gdLst/>
              <a:ahLst/>
              <a:cxnLst>
                <a:cxn ang="0">
                  <a:pos x="0" y="29"/>
                </a:cxn>
                <a:cxn ang="0">
                  <a:pos x="19" y="0"/>
                </a:cxn>
                <a:cxn ang="0">
                  <a:pos x="68" y="5"/>
                </a:cxn>
                <a:cxn ang="0">
                  <a:pos x="61" y="59"/>
                </a:cxn>
                <a:cxn ang="0">
                  <a:pos x="27" y="64"/>
                </a:cxn>
                <a:cxn ang="0">
                  <a:pos x="0" y="29"/>
                </a:cxn>
              </a:cxnLst>
              <a:rect l="0" t="0" r="r" b="b"/>
              <a:pathLst>
                <a:path w="69" h="65">
                  <a:moveTo>
                    <a:pt x="0" y="29"/>
                  </a:moveTo>
                  <a:lnTo>
                    <a:pt x="19" y="0"/>
                  </a:lnTo>
                  <a:lnTo>
                    <a:pt x="68" y="5"/>
                  </a:lnTo>
                  <a:lnTo>
                    <a:pt x="61" y="59"/>
                  </a:lnTo>
                  <a:lnTo>
                    <a:pt x="27" y="64"/>
                  </a:lnTo>
                  <a:lnTo>
                    <a:pt x="0" y="2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2" name="Freeform 155"/>
            <p:cNvSpPr>
              <a:spLocks/>
            </p:cNvSpPr>
            <p:nvPr/>
          </p:nvSpPr>
          <p:spPr bwMode="auto">
            <a:xfrm>
              <a:off x="2745691" y="4127948"/>
              <a:ext cx="33595" cy="34527"/>
            </a:xfrm>
            <a:custGeom>
              <a:avLst/>
              <a:gdLst/>
              <a:ahLst/>
              <a:cxnLst>
                <a:cxn ang="0">
                  <a:pos x="0" y="21"/>
                </a:cxn>
                <a:cxn ang="0">
                  <a:pos x="19" y="18"/>
                </a:cxn>
                <a:cxn ang="0">
                  <a:pos x="21" y="0"/>
                </a:cxn>
                <a:cxn ang="0">
                  <a:pos x="0" y="21"/>
                </a:cxn>
              </a:cxnLst>
              <a:rect l="0" t="0" r="r" b="b"/>
              <a:pathLst>
                <a:path w="22" h="22">
                  <a:moveTo>
                    <a:pt x="0" y="21"/>
                  </a:moveTo>
                  <a:lnTo>
                    <a:pt x="19" y="18"/>
                  </a:lnTo>
                  <a:lnTo>
                    <a:pt x="21" y="0"/>
                  </a:lnTo>
                  <a:lnTo>
                    <a:pt x="0" y="21"/>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3" name="Freeform 176"/>
            <p:cNvSpPr>
              <a:spLocks/>
            </p:cNvSpPr>
            <p:nvPr/>
          </p:nvSpPr>
          <p:spPr bwMode="auto">
            <a:xfrm>
              <a:off x="2835278" y="5185141"/>
              <a:ext cx="132781" cy="139753"/>
            </a:xfrm>
            <a:custGeom>
              <a:avLst/>
              <a:gdLst/>
              <a:ahLst/>
              <a:cxnLst>
                <a:cxn ang="0">
                  <a:pos x="0" y="70"/>
                </a:cxn>
                <a:cxn ang="0">
                  <a:pos x="13" y="4"/>
                </a:cxn>
                <a:cxn ang="0">
                  <a:pos x="25" y="0"/>
                </a:cxn>
                <a:cxn ang="0">
                  <a:pos x="75" y="35"/>
                </a:cxn>
                <a:cxn ang="0">
                  <a:pos x="85" y="48"/>
                </a:cxn>
                <a:cxn ang="0">
                  <a:pos x="80" y="66"/>
                </a:cxn>
                <a:cxn ang="0">
                  <a:pos x="58" y="88"/>
                </a:cxn>
                <a:cxn ang="0">
                  <a:pos x="0" y="70"/>
                </a:cxn>
              </a:cxnLst>
              <a:rect l="0" t="0" r="r" b="b"/>
              <a:pathLst>
                <a:path w="86" h="89">
                  <a:moveTo>
                    <a:pt x="0" y="70"/>
                  </a:moveTo>
                  <a:lnTo>
                    <a:pt x="13" y="4"/>
                  </a:lnTo>
                  <a:lnTo>
                    <a:pt x="25" y="0"/>
                  </a:lnTo>
                  <a:lnTo>
                    <a:pt x="75" y="35"/>
                  </a:lnTo>
                  <a:lnTo>
                    <a:pt x="85" y="48"/>
                  </a:lnTo>
                  <a:lnTo>
                    <a:pt x="80" y="66"/>
                  </a:lnTo>
                  <a:lnTo>
                    <a:pt x="58" y="88"/>
                  </a:lnTo>
                  <a:lnTo>
                    <a:pt x="0" y="70"/>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94" name="Freeform 177"/>
            <p:cNvSpPr>
              <a:spLocks/>
            </p:cNvSpPr>
            <p:nvPr/>
          </p:nvSpPr>
          <p:spPr bwMode="auto">
            <a:xfrm>
              <a:off x="2460933" y="4088489"/>
              <a:ext cx="340751" cy="292660"/>
            </a:xfrm>
            <a:custGeom>
              <a:avLst/>
              <a:gdLst/>
              <a:ahLst/>
              <a:cxnLst>
                <a:cxn ang="0">
                  <a:pos x="0" y="49"/>
                </a:cxn>
                <a:cxn ang="0">
                  <a:pos x="20" y="82"/>
                </a:cxn>
                <a:cxn ang="0">
                  <a:pos x="52" y="86"/>
                </a:cxn>
                <a:cxn ang="0">
                  <a:pos x="62" y="99"/>
                </a:cxn>
                <a:cxn ang="0">
                  <a:pos x="94" y="97"/>
                </a:cxn>
                <a:cxn ang="0">
                  <a:pos x="89" y="153"/>
                </a:cxn>
                <a:cxn ang="0">
                  <a:pos x="104" y="176"/>
                </a:cxn>
                <a:cxn ang="0">
                  <a:pos x="123" y="185"/>
                </a:cxn>
                <a:cxn ang="0">
                  <a:pos x="162" y="163"/>
                </a:cxn>
                <a:cxn ang="0">
                  <a:pos x="147" y="159"/>
                </a:cxn>
                <a:cxn ang="0">
                  <a:pos x="139" y="128"/>
                </a:cxn>
                <a:cxn ang="0">
                  <a:pos x="167" y="135"/>
                </a:cxn>
                <a:cxn ang="0">
                  <a:pos x="206" y="114"/>
                </a:cxn>
                <a:cxn ang="0">
                  <a:pos x="196" y="99"/>
                </a:cxn>
                <a:cxn ang="0">
                  <a:pos x="209" y="86"/>
                </a:cxn>
                <a:cxn ang="0">
                  <a:pos x="204" y="75"/>
                </a:cxn>
                <a:cxn ang="0">
                  <a:pos x="219" y="63"/>
                </a:cxn>
                <a:cxn ang="0">
                  <a:pos x="200" y="60"/>
                </a:cxn>
                <a:cxn ang="0">
                  <a:pos x="200" y="45"/>
                </a:cxn>
                <a:cxn ang="0">
                  <a:pos x="168" y="29"/>
                </a:cxn>
                <a:cxn ang="0">
                  <a:pos x="182" y="25"/>
                </a:cxn>
                <a:cxn ang="0">
                  <a:pos x="86" y="28"/>
                </a:cxn>
                <a:cxn ang="0">
                  <a:pos x="54" y="0"/>
                </a:cxn>
                <a:cxn ang="0">
                  <a:pos x="55" y="13"/>
                </a:cxn>
                <a:cxn ang="0">
                  <a:pos x="29" y="24"/>
                </a:cxn>
                <a:cxn ang="0">
                  <a:pos x="37" y="45"/>
                </a:cxn>
                <a:cxn ang="0">
                  <a:pos x="27" y="54"/>
                </a:cxn>
                <a:cxn ang="0">
                  <a:pos x="20" y="33"/>
                </a:cxn>
                <a:cxn ang="0">
                  <a:pos x="31" y="8"/>
                </a:cxn>
                <a:cxn ang="0">
                  <a:pos x="0" y="49"/>
                </a:cxn>
              </a:cxnLst>
              <a:rect l="0" t="0" r="r" b="b"/>
              <a:pathLst>
                <a:path w="220" h="186">
                  <a:moveTo>
                    <a:pt x="0" y="49"/>
                  </a:moveTo>
                  <a:lnTo>
                    <a:pt x="20" y="82"/>
                  </a:lnTo>
                  <a:lnTo>
                    <a:pt x="52" y="86"/>
                  </a:lnTo>
                  <a:lnTo>
                    <a:pt x="62" y="99"/>
                  </a:lnTo>
                  <a:lnTo>
                    <a:pt x="94" y="97"/>
                  </a:lnTo>
                  <a:lnTo>
                    <a:pt x="89" y="153"/>
                  </a:lnTo>
                  <a:lnTo>
                    <a:pt x="104" y="176"/>
                  </a:lnTo>
                  <a:lnTo>
                    <a:pt x="123" y="185"/>
                  </a:lnTo>
                  <a:lnTo>
                    <a:pt x="162" y="163"/>
                  </a:lnTo>
                  <a:lnTo>
                    <a:pt x="147" y="159"/>
                  </a:lnTo>
                  <a:lnTo>
                    <a:pt x="139" y="128"/>
                  </a:lnTo>
                  <a:lnTo>
                    <a:pt x="167" y="135"/>
                  </a:lnTo>
                  <a:lnTo>
                    <a:pt x="206" y="114"/>
                  </a:lnTo>
                  <a:lnTo>
                    <a:pt x="196" y="99"/>
                  </a:lnTo>
                  <a:lnTo>
                    <a:pt x="209" y="86"/>
                  </a:lnTo>
                  <a:lnTo>
                    <a:pt x="204" y="75"/>
                  </a:lnTo>
                  <a:lnTo>
                    <a:pt x="219" y="63"/>
                  </a:lnTo>
                  <a:lnTo>
                    <a:pt x="200" y="60"/>
                  </a:lnTo>
                  <a:lnTo>
                    <a:pt x="200" y="45"/>
                  </a:lnTo>
                  <a:lnTo>
                    <a:pt x="168" y="29"/>
                  </a:lnTo>
                  <a:lnTo>
                    <a:pt x="182" y="25"/>
                  </a:lnTo>
                  <a:lnTo>
                    <a:pt x="86" y="28"/>
                  </a:lnTo>
                  <a:lnTo>
                    <a:pt x="54" y="0"/>
                  </a:lnTo>
                  <a:lnTo>
                    <a:pt x="55" y="13"/>
                  </a:lnTo>
                  <a:lnTo>
                    <a:pt x="29" y="24"/>
                  </a:lnTo>
                  <a:lnTo>
                    <a:pt x="37" y="45"/>
                  </a:lnTo>
                  <a:lnTo>
                    <a:pt x="27" y="54"/>
                  </a:lnTo>
                  <a:lnTo>
                    <a:pt x="20" y="33"/>
                  </a:lnTo>
                  <a:lnTo>
                    <a:pt x="31" y="8"/>
                  </a:lnTo>
                  <a:lnTo>
                    <a:pt x="0" y="49"/>
                  </a:lnTo>
                </a:path>
              </a:pathLst>
            </a:custGeom>
            <a:grpFill/>
            <a:ln w="9525" cap="flat" cmpd="sng">
              <a:solidFill>
                <a:schemeClr val="tx2">
                  <a:lumMod val="40000"/>
                  <a:lumOff val="60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nvGrpSpPr>
          <p:cNvPr id="402" name="Group 690"/>
          <p:cNvGrpSpPr/>
          <p:nvPr/>
        </p:nvGrpSpPr>
        <p:grpSpPr>
          <a:xfrm>
            <a:off x="4035579" y="3006271"/>
            <a:ext cx="1455930" cy="1418082"/>
            <a:chOff x="3868729" y="3417673"/>
            <a:chExt cx="1735749" cy="1890779"/>
          </a:xfrm>
          <a:solidFill>
            <a:srgbClr val="F6D8BF"/>
          </a:solidFill>
          <a:effectLst/>
        </p:grpSpPr>
        <p:sp>
          <p:nvSpPr>
            <p:cNvPr id="521" name="Freeform 6"/>
            <p:cNvSpPr>
              <a:spLocks/>
            </p:cNvSpPr>
            <p:nvPr/>
          </p:nvSpPr>
          <p:spPr bwMode="auto">
            <a:xfrm>
              <a:off x="4091097" y="3417673"/>
              <a:ext cx="515125" cy="496535"/>
            </a:xfrm>
            <a:custGeom>
              <a:avLst/>
              <a:gdLst/>
              <a:ahLst/>
              <a:cxnLst>
                <a:cxn ang="0">
                  <a:pos x="0" y="167"/>
                </a:cxn>
                <a:cxn ang="0">
                  <a:pos x="1" y="173"/>
                </a:cxn>
                <a:cxn ang="0">
                  <a:pos x="62" y="212"/>
                </a:cxn>
                <a:cxn ang="0">
                  <a:pos x="192" y="299"/>
                </a:cxn>
                <a:cxn ang="0">
                  <a:pos x="194" y="314"/>
                </a:cxn>
                <a:cxn ang="0">
                  <a:pos x="206" y="311"/>
                </a:cxn>
                <a:cxn ang="0">
                  <a:pos x="232" y="304"/>
                </a:cxn>
                <a:cxn ang="0">
                  <a:pos x="332" y="237"/>
                </a:cxn>
                <a:cxn ang="0">
                  <a:pos x="292" y="192"/>
                </a:cxn>
                <a:cxn ang="0">
                  <a:pos x="294" y="121"/>
                </a:cxn>
                <a:cxn ang="0">
                  <a:pos x="288" y="87"/>
                </a:cxn>
                <a:cxn ang="0">
                  <a:pos x="261" y="55"/>
                </a:cxn>
                <a:cxn ang="0">
                  <a:pos x="275" y="44"/>
                </a:cxn>
                <a:cxn ang="0">
                  <a:pos x="282" y="0"/>
                </a:cxn>
                <a:cxn ang="0">
                  <a:pos x="166" y="6"/>
                </a:cxn>
                <a:cxn ang="0">
                  <a:pos x="105" y="33"/>
                </a:cxn>
                <a:cxn ang="0">
                  <a:pos x="120" y="86"/>
                </a:cxn>
                <a:cxn ang="0">
                  <a:pos x="94" y="87"/>
                </a:cxn>
                <a:cxn ang="0">
                  <a:pos x="79" y="94"/>
                </a:cxn>
                <a:cxn ang="0">
                  <a:pos x="82" y="107"/>
                </a:cxn>
                <a:cxn ang="0">
                  <a:pos x="9" y="140"/>
                </a:cxn>
                <a:cxn ang="0">
                  <a:pos x="0" y="167"/>
                </a:cxn>
              </a:cxnLst>
              <a:rect l="0" t="0" r="r" b="b"/>
              <a:pathLst>
                <a:path w="333" h="315">
                  <a:moveTo>
                    <a:pt x="0" y="167"/>
                  </a:moveTo>
                  <a:lnTo>
                    <a:pt x="1" y="173"/>
                  </a:lnTo>
                  <a:lnTo>
                    <a:pt x="62" y="212"/>
                  </a:lnTo>
                  <a:lnTo>
                    <a:pt x="192" y="299"/>
                  </a:lnTo>
                  <a:lnTo>
                    <a:pt x="194" y="314"/>
                  </a:lnTo>
                  <a:lnTo>
                    <a:pt x="206" y="311"/>
                  </a:lnTo>
                  <a:lnTo>
                    <a:pt x="232" y="304"/>
                  </a:lnTo>
                  <a:lnTo>
                    <a:pt x="332" y="237"/>
                  </a:lnTo>
                  <a:lnTo>
                    <a:pt x="292" y="192"/>
                  </a:lnTo>
                  <a:lnTo>
                    <a:pt x="294" y="121"/>
                  </a:lnTo>
                  <a:lnTo>
                    <a:pt x="288" y="87"/>
                  </a:lnTo>
                  <a:lnTo>
                    <a:pt x="261" y="55"/>
                  </a:lnTo>
                  <a:lnTo>
                    <a:pt x="275" y="44"/>
                  </a:lnTo>
                  <a:lnTo>
                    <a:pt x="282" y="0"/>
                  </a:lnTo>
                  <a:lnTo>
                    <a:pt x="166" y="6"/>
                  </a:lnTo>
                  <a:lnTo>
                    <a:pt x="105" y="33"/>
                  </a:lnTo>
                  <a:lnTo>
                    <a:pt x="120" y="86"/>
                  </a:lnTo>
                  <a:lnTo>
                    <a:pt x="94" y="87"/>
                  </a:lnTo>
                  <a:lnTo>
                    <a:pt x="79" y="94"/>
                  </a:lnTo>
                  <a:lnTo>
                    <a:pt x="82" y="107"/>
                  </a:lnTo>
                  <a:lnTo>
                    <a:pt x="9" y="140"/>
                  </a:lnTo>
                  <a:lnTo>
                    <a:pt x="0" y="167"/>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2" name="Freeform 157"/>
            <p:cNvSpPr>
              <a:spLocks/>
            </p:cNvSpPr>
            <p:nvPr/>
          </p:nvSpPr>
          <p:spPr bwMode="auto">
            <a:xfrm>
              <a:off x="4497438" y="3417673"/>
              <a:ext cx="102385" cy="192366"/>
            </a:xfrm>
            <a:custGeom>
              <a:avLst/>
              <a:gdLst/>
              <a:ahLst/>
              <a:cxnLst>
                <a:cxn ang="0">
                  <a:pos x="0" y="56"/>
                </a:cxn>
                <a:cxn ang="0">
                  <a:pos x="13" y="45"/>
                </a:cxn>
                <a:cxn ang="0">
                  <a:pos x="20" y="1"/>
                </a:cxn>
                <a:cxn ang="0">
                  <a:pos x="60" y="0"/>
                </a:cxn>
                <a:cxn ang="0">
                  <a:pos x="50" y="14"/>
                </a:cxn>
                <a:cxn ang="0">
                  <a:pos x="62" y="33"/>
                </a:cxn>
                <a:cxn ang="0">
                  <a:pos x="39" y="56"/>
                </a:cxn>
                <a:cxn ang="0">
                  <a:pos x="65" y="71"/>
                </a:cxn>
                <a:cxn ang="0">
                  <a:pos x="32" y="122"/>
                </a:cxn>
                <a:cxn ang="0">
                  <a:pos x="27" y="88"/>
                </a:cxn>
                <a:cxn ang="0">
                  <a:pos x="0" y="56"/>
                </a:cxn>
              </a:cxnLst>
              <a:rect l="0" t="0" r="r" b="b"/>
              <a:pathLst>
                <a:path w="66" h="123">
                  <a:moveTo>
                    <a:pt x="0" y="56"/>
                  </a:moveTo>
                  <a:lnTo>
                    <a:pt x="13" y="45"/>
                  </a:lnTo>
                  <a:lnTo>
                    <a:pt x="20" y="1"/>
                  </a:lnTo>
                  <a:lnTo>
                    <a:pt x="60" y="0"/>
                  </a:lnTo>
                  <a:lnTo>
                    <a:pt x="50" y="14"/>
                  </a:lnTo>
                  <a:lnTo>
                    <a:pt x="62" y="33"/>
                  </a:lnTo>
                  <a:lnTo>
                    <a:pt x="39" y="56"/>
                  </a:lnTo>
                  <a:lnTo>
                    <a:pt x="65" y="71"/>
                  </a:lnTo>
                  <a:lnTo>
                    <a:pt x="32" y="122"/>
                  </a:lnTo>
                  <a:lnTo>
                    <a:pt x="27" y="88"/>
                  </a:lnTo>
                  <a:lnTo>
                    <a:pt x="0" y="5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3" name="Freeform 182"/>
            <p:cNvSpPr>
              <a:spLocks/>
            </p:cNvSpPr>
            <p:nvPr/>
          </p:nvSpPr>
          <p:spPr bwMode="auto">
            <a:xfrm>
              <a:off x="4599823" y="4548852"/>
              <a:ext cx="323153" cy="317322"/>
            </a:xfrm>
            <a:custGeom>
              <a:avLst/>
              <a:gdLst/>
              <a:ahLst/>
              <a:cxnLst>
                <a:cxn ang="0">
                  <a:pos x="0" y="187"/>
                </a:cxn>
                <a:cxn ang="0">
                  <a:pos x="27" y="180"/>
                </a:cxn>
                <a:cxn ang="0">
                  <a:pos x="159" y="201"/>
                </a:cxn>
                <a:cxn ang="0">
                  <a:pos x="190" y="191"/>
                </a:cxn>
                <a:cxn ang="0">
                  <a:pos x="170" y="176"/>
                </a:cxn>
                <a:cxn ang="0">
                  <a:pos x="170" y="116"/>
                </a:cxn>
                <a:cxn ang="0">
                  <a:pos x="207" y="116"/>
                </a:cxn>
                <a:cxn ang="0">
                  <a:pos x="204" y="82"/>
                </a:cxn>
                <a:cxn ang="0">
                  <a:pos x="170" y="86"/>
                </a:cxn>
                <a:cxn ang="0">
                  <a:pos x="166" y="26"/>
                </a:cxn>
                <a:cxn ang="0">
                  <a:pos x="151" y="17"/>
                </a:cxn>
                <a:cxn ang="0">
                  <a:pos x="131" y="18"/>
                </a:cxn>
                <a:cxn ang="0">
                  <a:pos x="125" y="35"/>
                </a:cxn>
                <a:cxn ang="0">
                  <a:pos x="102" y="36"/>
                </a:cxn>
                <a:cxn ang="0">
                  <a:pos x="75" y="0"/>
                </a:cxn>
                <a:cxn ang="0">
                  <a:pos x="12" y="8"/>
                </a:cxn>
                <a:cxn ang="0">
                  <a:pos x="35" y="83"/>
                </a:cxn>
                <a:cxn ang="0">
                  <a:pos x="0" y="187"/>
                </a:cxn>
              </a:cxnLst>
              <a:rect l="0" t="0" r="r" b="b"/>
              <a:pathLst>
                <a:path w="208" h="202">
                  <a:moveTo>
                    <a:pt x="0" y="187"/>
                  </a:moveTo>
                  <a:lnTo>
                    <a:pt x="27" y="180"/>
                  </a:lnTo>
                  <a:lnTo>
                    <a:pt x="159" y="201"/>
                  </a:lnTo>
                  <a:lnTo>
                    <a:pt x="190" y="191"/>
                  </a:lnTo>
                  <a:lnTo>
                    <a:pt x="170" y="176"/>
                  </a:lnTo>
                  <a:lnTo>
                    <a:pt x="170" y="116"/>
                  </a:lnTo>
                  <a:lnTo>
                    <a:pt x="207" y="116"/>
                  </a:lnTo>
                  <a:lnTo>
                    <a:pt x="204" y="82"/>
                  </a:lnTo>
                  <a:lnTo>
                    <a:pt x="170" y="86"/>
                  </a:lnTo>
                  <a:lnTo>
                    <a:pt x="166" y="26"/>
                  </a:lnTo>
                  <a:lnTo>
                    <a:pt x="151" y="17"/>
                  </a:lnTo>
                  <a:lnTo>
                    <a:pt x="131" y="18"/>
                  </a:lnTo>
                  <a:lnTo>
                    <a:pt x="125" y="35"/>
                  </a:lnTo>
                  <a:lnTo>
                    <a:pt x="102" y="36"/>
                  </a:lnTo>
                  <a:lnTo>
                    <a:pt x="75" y="0"/>
                  </a:lnTo>
                  <a:lnTo>
                    <a:pt x="12" y="8"/>
                  </a:lnTo>
                  <a:lnTo>
                    <a:pt x="35" y="83"/>
                  </a:lnTo>
                  <a:lnTo>
                    <a:pt x="0" y="187"/>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4" name="Freeform 183"/>
            <p:cNvSpPr>
              <a:spLocks/>
            </p:cNvSpPr>
            <p:nvPr/>
          </p:nvSpPr>
          <p:spPr bwMode="auto">
            <a:xfrm>
              <a:off x="4609422" y="4519257"/>
              <a:ext cx="35195" cy="36171"/>
            </a:xfrm>
            <a:custGeom>
              <a:avLst/>
              <a:gdLst/>
              <a:ahLst/>
              <a:cxnLst>
                <a:cxn ang="0">
                  <a:pos x="0" y="6"/>
                </a:cxn>
                <a:cxn ang="0">
                  <a:pos x="8" y="22"/>
                </a:cxn>
                <a:cxn ang="0">
                  <a:pos x="21" y="0"/>
                </a:cxn>
                <a:cxn ang="0">
                  <a:pos x="0" y="6"/>
                </a:cxn>
              </a:cxnLst>
              <a:rect l="0" t="0" r="r" b="b"/>
              <a:pathLst>
                <a:path w="22" h="23">
                  <a:moveTo>
                    <a:pt x="0" y="6"/>
                  </a:moveTo>
                  <a:lnTo>
                    <a:pt x="8" y="22"/>
                  </a:lnTo>
                  <a:lnTo>
                    <a:pt x="21" y="0"/>
                  </a:lnTo>
                  <a:lnTo>
                    <a:pt x="0" y="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5" name="Freeform 184"/>
            <p:cNvSpPr>
              <a:spLocks/>
            </p:cNvSpPr>
            <p:nvPr/>
          </p:nvSpPr>
          <p:spPr bwMode="auto">
            <a:xfrm>
              <a:off x="4812592" y="4856309"/>
              <a:ext cx="236766" cy="240047"/>
            </a:xfrm>
            <a:custGeom>
              <a:avLst/>
              <a:gdLst/>
              <a:ahLst/>
              <a:cxnLst>
                <a:cxn ang="0">
                  <a:pos x="0" y="115"/>
                </a:cxn>
                <a:cxn ang="0">
                  <a:pos x="0" y="70"/>
                </a:cxn>
                <a:cxn ang="0">
                  <a:pos x="16" y="70"/>
                </a:cxn>
                <a:cxn ang="0">
                  <a:pos x="16" y="12"/>
                </a:cxn>
                <a:cxn ang="0">
                  <a:pos x="47" y="5"/>
                </a:cxn>
                <a:cxn ang="0">
                  <a:pos x="57" y="14"/>
                </a:cxn>
                <a:cxn ang="0">
                  <a:pos x="84" y="0"/>
                </a:cxn>
                <a:cxn ang="0">
                  <a:pos x="130" y="62"/>
                </a:cxn>
                <a:cxn ang="0">
                  <a:pos x="152" y="72"/>
                </a:cxn>
                <a:cxn ang="0">
                  <a:pos x="90" y="129"/>
                </a:cxn>
                <a:cxn ang="0">
                  <a:pos x="55" y="129"/>
                </a:cxn>
                <a:cxn ang="0">
                  <a:pos x="34" y="149"/>
                </a:cxn>
                <a:cxn ang="0">
                  <a:pos x="12" y="151"/>
                </a:cxn>
                <a:cxn ang="0">
                  <a:pos x="13" y="132"/>
                </a:cxn>
                <a:cxn ang="0">
                  <a:pos x="0" y="115"/>
                </a:cxn>
              </a:cxnLst>
              <a:rect l="0" t="0" r="r" b="b"/>
              <a:pathLst>
                <a:path w="153" h="152">
                  <a:moveTo>
                    <a:pt x="0" y="115"/>
                  </a:moveTo>
                  <a:lnTo>
                    <a:pt x="0" y="70"/>
                  </a:lnTo>
                  <a:lnTo>
                    <a:pt x="16" y="70"/>
                  </a:lnTo>
                  <a:lnTo>
                    <a:pt x="16" y="12"/>
                  </a:lnTo>
                  <a:lnTo>
                    <a:pt x="47" y="5"/>
                  </a:lnTo>
                  <a:lnTo>
                    <a:pt x="57" y="14"/>
                  </a:lnTo>
                  <a:lnTo>
                    <a:pt x="84" y="0"/>
                  </a:lnTo>
                  <a:lnTo>
                    <a:pt x="130" y="62"/>
                  </a:lnTo>
                  <a:lnTo>
                    <a:pt x="152" y="72"/>
                  </a:lnTo>
                  <a:lnTo>
                    <a:pt x="90" y="129"/>
                  </a:lnTo>
                  <a:lnTo>
                    <a:pt x="55" y="129"/>
                  </a:lnTo>
                  <a:lnTo>
                    <a:pt x="34" y="149"/>
                  </a:lnTo>
                  <a:lnTo>
                    <a:pt x="12" y="151"/>
                  </a:lnTo>
                  <a:lnTo>
                    <a:pt x="13" y="132"/>
                  </a:lnTo>
                  <a:lnTo>
                    <a:pt x="0" y="11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6" name="Freeform 185"/>
            <p:cNvSpPr>
              <a:spLocks/>
            </p:cNvSpPr>
            <p:nvPr/>
          </p:nvSpPr>
          <p:spPr bwMode="auto">
            <a:xfrm>
              <a:off x="5042959" y="4461712"/>
              <a:ext cx="46393" cy="50969"/>
            </a:xfrm>
            <a:custGeom>
              <a:avLst/>
              <a:gdLst/>
              <a:ahLst/>
              <a:cxnLst>
                <a:cxn ang="0">
                  <a:pos x="0" y="4"/>
                </a:cxn>
                <a:cxn ang="0">
                  <a:pos x="2" y="16"/>
                </a:cxn>
                <a:cxn ang="0">
                  <a:pos x="9" y="31"/>
                </a:cxn>
                <a:cxn ang="0">
                  <a:pos x="29" y="12"/>
                </a:cxn>
                <a:cxn ang="0">
                  <a:pos x="27" y="0"/>
                </a:cxn>
                <a:cxn ang="0">
                  <a:pos x="0" y="4"/>
                </a:cxn>
              </a:cxnLst>
              <a:rect l="0" t="0" r="r" b="b"/>
              <a:pathLst>
                <a:path w="30" h="32">
                  <a:moveTo>
                    <a:pt x="0" y="4"/>
                  </a:moveTo>
                  <a:lnTo>
                    <a:pt x="2" y="16"/>
                  </a:lnTo>
                  <a:lnTo>
                    <a:pt x="9" y="31"/>
                  </a:lnTo>
                  <a:lnTo>
                    <a:pt x="29" y="12"/>
                  </a:lnTo>
                  <a:lnTo>
                    <a:pt x="27" y="0"/>
                  </a:lnTo>
                  <a:lnTo>
                    <a:pt x="0" y="4"/>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7" name="Freeform 186"/>
            <p:cNvSpPr>
              <a:spLocks/>
            </p:cNvSpPr>
            <p:nvPr/>
          </p:nvSpPr>
          <p:spPr bwMode="auto">
            <a:xfrm>
              <a:off x="4521434" y="4076980"/>
              <a:ext cx="196772" cy="286083"/>
            </a:xfrm>
            <a:custGeom>
              <a:avLst/>
              <a:gdLst/>
              <a:ahLst/>
              <a:cxnLst>
                <a:cxn ang="0">
                  <a:pos x="0" y="129"/>
                </a:cxn>
                <a:cxn ang="0">
                  <a:pos x="17" y="95"/>
                </a:cxn>
                <a:cxn ang="0">
                  <a:pos x="48" y="99"/>
                </a:cxn>
                <a:cxn ang="0">
                  <a:pos x="81" y="28"/>
                </a:cxn>
                <a:cxn ang="0">
                  <a:pos x="98" y="16"/>
                </a:cxn>
                <a:cxn ang="0">
                  <a:pos x="92" y="2"/>
                </a:cxn>
                <a:cxn ang="0">
                  <a:pos x="100" y="0"/>
                </a:cxn>
                <a:cxn ang="0">
                  <a:pos x="112" y="43"/>
                </a:cxn>
                <a:cxn ang="0">
                  <a:pos x="92" y="51"/>
                </a:cxn>
                <a:cxn ang="0">
                  <a:pos x="115" y="86"/>
                </a:cxn>
                <a:cxn ang="0">
                  <a:pos x="100" y="128"/>
                </a:cxn>
                <a:cxn ang="0">
                  <a:pos x="126" y="159"/>
                </a:cxn>
                <a:cxn ang="0">
                  <a:pos x="123" y="181"/>
                </a:cxn>
                <a:cxn ang="0">
                  <a:pos x="79" y="171"/>
                </a:cxn>
                <a:cxn ang="0">
                  <a:pos x="47" y="171"/>
                </a:cxn>
                <a:cxn ang="0">
                  <a:pos x="20" y="171"/>
                </a:cxn>
                <a:cxn ang="0">
                  <a:pos x="18" y="141"/>
                </a:cxn>
                <a:cxn ang="0">
                  <a:pos x="0" y="129"/>
                </a:cxn>
              </a:cxnLst>
              <a:rect l="0" t="0" r="r" b="b"/>
              <a:pathLst>
                <a:path w="127" h="182">
                  <a:moveTo>
                    <a:pt x="0" y="129"/>
                  </a:moveTo>
                  <a:lnTo>
                    <a:pt x="17" y="95"/>
                  </a:lnTo>
                  <a:lnTo>
                    <a:pt x="48" y="99"/>
                  </a:lnTo>
                  <a:lnTo>
                    <a:pt x="81" y="28"/>
                  </a:lnTo>
                  <a:lnTo>
                    <a:pt x="98" y="16"/>
                  </a:lnTo>
                  <a:lnTo>
                    <a:pt x="92" y="2"/>
                  </a:lnTo>
                  <a:lnTo>
                    <a:pt x="100" y="0"/>
                  </a:lnTo>
                  <a:lnTo>
                    <a:pt x="112" y="43"/>
                  </a:lnTo>
                  <a:lnTo>
                    <a:pt x="92" y="51"/>
                  </a:lnTo>
                  <a:lnTo>
                    <a:pt x="115" y="86"/>
                  </a:lnTo>
                  <a:lnTo>
                    <a:pt x="100" y="128"/>
                  </a:lnTo>
                  <a:lnTo>
                    <a:pt x="126" y="159"/>
                  </a:lnTo>
                  <a:lnTo>
                    <a:pt x="123" y="181"/>
                  </a:lnTo>
                  <a:lnTo>
                    <a:pt x="79" y="171"/>
                  </a:lnTo>
                  <a:lnTo>
                    <a:pt x="47" y="171"/>
                  </a:lnTo>
                  <a:lnTo>
                    <a:pt x="20" y="171"/>
                  </a:lnTo>
                  <a:lnTo>
                    <a:pt x="18" y="141"/>
                  </a:lnTo>
                  <a:lnTo>
                    <a:pt x="0" y="129"/>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8" name="Freeform 187"/>
            <p:cNvSpPr>
              <a:spLocks/>
            </p:cNvSpPr>
            <p:nvPr/>
          </p:nvSpPr>
          <p:spPr bwMode="auto">
            <a:xfrm>
              <a:off x="4676612" y="4121372"/>
              <a:ext cx="331152" cy="208808"/>
            </a:xfrm>
            <a:custGeom>
              <a:avLst/>
              <a:gdLst/>
              <a:ahLst/>
              <a:cxnLst>
                <a:cxn ang="0">
                  <a:pos x="0" y="99"/>
                </a:cxn>
                <a:cxn ang="0">
                  <a:pos x="14" y="58"/>
                </a:cxn>
                <a:cxn ang="0">
                  <a:pos x="67" y="47"/>
                </a:cxn>
                <a:cxn ang="0">
                  <a:pos x="72" y="33"/>
                </a:cxn>
                <a:cxn ang="0">
                  <a:pos x="97" y="29"/>
                </a:cxn>
                <a:cxn ang="0">
                  <a:pos x="133" y="0"/>
                </a:cxn>
                <a:cxn ang="0">
                  <a:pos x="145" y="35"/>
                </a:cxn>
                <a:cxn ang="0">
                  <a:pos x="172" y="47"/>
                </a:cxn>
                <a:cxn ang="0">
                  <a:pos x="213" y="94"/>
                </a:cxn>
                <a:cxn ang="0">
                  <a:pos x="113" y="108"/>
                </a:cxn>
                <a:cxn ang="0">
                  <a:pos x="82" y="94"/>
                </a:cxn>
                <a:cxn ang="0">
                  <a:pos x="67" y="118"/>
                </a:cxn>
                <a:cxn ang="0">
                  <a:pos x="39" y="118"/>
                </a:cxn>
                <a:cxn ang="0">
                  <a:pos x="25" y="131"/>
                </a:cxn>
                <a:cxn ang="0">
                  <a:pos x="0" y="99"/>
                </a:cxn>
              </a:cxnLst>
              <a:rect l="0" t="0" r="r" b="b"/>
              <a:pathLst>
                <a:path w="214" h="132">
                  <a:moveTo>
                    <a:pt x="0" y="99"/>
                  </a:moveTo>
                  <a:lnTo>
                    <a:pt x="14" y="58"/>
                  </a:lnTo>
                  <a:lnTo>
                    <a:pt x="67" y="47"/>
                  </a:lnTo>
                  <a:lnTo>
                    <a:pt x="72" y="33"/>
                  </a:lnTo>
                  <a:lnTo>
                    <a:pt x="97" y="29"/>
                  </a:lnTo>
                  <a:lnTo>
                    <a:pt x="133" y="0"/>
                  </a:lnTo>
                  <a:lnTo>
                    <a:pt x="145" y="35"/>
                  </a:lnTo>
                  <a:lnTo>
                    <a:pt x="172" y="47"/>
                  </a:lnTo>
                  <a:lnTo>
                    <a:pt x="213" y="94"/>
                  </a:lnTo>
                  <a:lnTo>
                    <a:pt x="113" y="108"/>
                  </a:lnTo>
                  <a:lnTo>
                    <a:pt x="82" y="94"/>
                  </a:lnTo>
                  <a:lnTo>
                    <a:pt x="67" y="118"/>
                  </a:lnTo>
                  <a:lnTo>
                    <a:pt x="39" y="118"/>
                  </a:lnTo>
                  <a:lnTo>
                    <a:pt x="25" y="131"/>
                  </a:lnTo>
                  <a:lnTo>
                    <a:pt x="0" y="99"/>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9" name="Freeform 188"/>
            <p:cNvSpPr>
              <a:spLocks/>
            </p:cNvSpPr>
            <p:nvPr/>
          </p:nvSpPr>
          <p:spPr bwMode="auto">
            <a:xfrm>
              <a:off x="4646216" y="3794185"/>
              <a:ext cx="271961" cy="420904"/>
            </a:xfrm>
            <a:custGeom>
              <a:avLst/>
              <a:gdLst/>
              <a:ahLst/>
              <a:cxnLst>
                <a:cxn ang="0">
                  <a:pos x="0" y="152"/>
                </a:cxn>
                <a:cxn ang="0">
                  <a:pos x="25" y="166"/>
                </a:cxn>
                <a:cxn ang="0">
                  <a:pos x="18" y="179"/>
                </a:cxn>
                <a:cxn ang="0">
                  <a:pos x="31" y="222"/>
                </a:cxn>
                <a:cxn ang="0">
                  <a:pos x="10" y="230"/>
                </a:cxn>
                <a:cxn ang="0">
                  <a:pos x="33" y="266"/>
                </a:cxn>
                <a:cxn ang="0">
                  <a:pos x="86" y="255"/>
                </a:cxn>
                <a:cxn ang="0">
                  <a:pos x="91" y="241"/>
                </a:cxn>
                <a:cxn ang="0">
                  <a:pos x="116" y="237"/>
                </a:cxn>
                <a:cxn ang="0">
                  <a:pos x="152" y="207"/>
                </a:cxn>
                <a:cxn ang="0">
                  <a:pos x="138" y="175"/>
                </a:cxn>
                <a:cxn ang="0">
                  <a:pos x="156" y="132"/>
                </a:cxn>
                <a:cxn ang="0">
                  <a:pos x="174" y="128"/>
                </a:cxn>
                <a:cxn ang="0">
                  <a:pos x="174" y="67"/>
                </a:cxn>
                <a:cxn ang="0">
                  <a:pos x="43" y="0"/>
                </a:cxn>
                <a:cxn ang="0">
                  <a:pos x="26" y="6"/>
                </a:cxn>
                <a:cxn ang="0">
                  <a:pos x="26" y="33"/>
                </a:cxn>
                <a:cxn ang="0">
                  <a:pos x="43" y="51"/>
                </a:cxn>
                <a:cxn ang="0">
                  <a:pos x="33" y="109"/>
                </a:cxn>
                <a:cxn ang="0">
                  <a:pos x="0" y="152"/>
                </a:cxn>
              </a:cxnLst>
              <a:rect l="0" t="0" r="r" b="b"/>
              <a:pathLst>
                <a:path w="175" h="267">
                  <a:moveTo>
                    <a:pt x="0" y="152"/>
                  </a:moveTo>
                  <a:lnTo>
                    <a:pt x="25" y="166"/>
                  </a:lnTo>
                  <a:lnTo>
                    <a:pt x="18" y="179"/>
                  </a:lnTo>
                  <a:lnTo>
                    <a:pt x="31" y="222"/>
                  </a:lnTo>
                  <a:lnTo>
                    <a:pt x="10" y="230"/>
                  </a:lnTo>
                  <a:lnTo>
                    <a:pt x="33" y="266"/>
                  </a:lnTo>
                  <a:lnTo>
                    <a:pt x="86" y="255"/>
                  </a:lnTo>
                  <a:lnTo>
                    <a:pt x="91" y="241"/>
                  </a:lnTo>
                  <a:lnTo>
                    <a:pt x="116" y="237"/>
                  </a:lnTo>
                  <a:lnTo>
                    <a:pt x="152" y="207"/>
                  </a:lnTo>
                  <a:lnTo>
                    <a:pt x="138" y="175"/>
                  </a:lnTo>
                  <a:lnTo>
                    <a:pt x="156" y="132"/>
                  </a:lnTo>
                  <a:lnTo>
                    <a:pt x="174" y="128"/>
                  </a:lnTo>
                  <a:lnTo>
                    <a:pt x="174" y="67"/>
                  </a:lnTo>
                  <a:lnTo>
                    <a:pt x="43" y="0"/>
                  </a:lnTo>
                  <a:lnTo>
                    <a:pt x="26" y="6"/>
                  </a:lnTo>
                  <a:lnTo>
                    <a:pt x="26" y="33"/>
                  </a:lnTo>
                  <a:lnTo>
                    <a:pt x="43" y="51"/>
                  </a:lnTo>
                  <a:lnTo>
                    <a:pt x="33" y="109"/>
                  </a:lnTo>
                  <a:lnTo>
                    <a:pt x="0" y="152"/>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0" name="Freeform 189"/>
            <p:cNvSpPr>
              <a:spLocks/>
            </p:cNvSpPr>
            <p:nvPr/>
          </p:nvSpPr>
          <p:spPr bwMode="auto">
            <a:xfrm>
              <a:off x="4591824" y="4307161"/>
              <a:ext cx="190372" cy="223605"/>
            </a:xfrm>
            <a:custGeom>
              <a:avLst/>
              <a:gdLst/>
              <a:ahLst/>
              <a:cxnLst>
                <a:cxn ang="0">
                  <a:pos x="0" y="123"/>
                </a:cxn>
                <a:cxn ang="0">
                  <a:pos x="12" y="141"/>
                </a:cxn>
                <a:cxn ang="0">
                  <a:pos x="29" y="135"/>
                </a:cxn>
                <a:cxn ang="0">
                  <a:pos x="53" y="136"/>
                </a:cxn>
                <a:cxn ang="0">
                  <a:pos x="76" y="122"/>
                </a:cxn>
                <a:cxn ang="0">
                  <a:pos x="83" y="93"/>
                </a:cxn>
                <a:cxn ang="0">
                  <a:pos x="107" y="70"/>
                </a:cxn>
                <a:cxn ang="0">
                  <a:pos x="122" y="0"/>
                </a:cxn>
                <a:cxn ang="0">
                  <a:pos x="93" y="0"/>
                </a:cxn>
                <a:cxn ang="0">
                  <a:pos x="80" y="12"/>
                </a:cxn>
                <a:cxn ang="0">
                  <a:pos x="77" y="33"/>
                </a:cxn>
                <a:cxn ang="0">
                  <a:pos x="34" y="24"/>
                </a:cxn>
                <a:cxn ang="0">
                  <a:pos x="33" y="39"/>
                </a:cxn>
                <a:cxn ang="0">
                  <a:pos x="50" y="40"/>
                </a:cxn>
                <a:cxn ang="0">
                  <a:pos x="45" y="96"/>
                </a:cxn>
                <a:cxn ang="0">
                  <a:pos x="24" y="89"/>
                </a:cxn>
                <a:cxn ang="0">
                  <a:pos x="0" y="123"/>
                </a:cxn>
              </a:cxnLst>
              <a:rect l="0" t="0" r="r" b="b"/>
              <a:pathLst>
                <a:path w="123" h="142">
                  <a:moveTo>
                    <a:pt x="0" y="123"/>
                  </a:moveTo>
                  <a:lnTo>
                    <a:pt x="12" y="141"/>
                  </a:lnTo>
                  <a:lnTo>
                    <a:pt x="29" y="135"/>
                  </a:lnTo>
                  <a:lnTo>
                    <a:pt x="53" y="136"/>
                  </a:lnTo>
                  <a:lnTo>
                    <a:pt x="76" y="122"/>
                  </a:lnTo>
                  <a:lnTo>
                    <a:pt x="83" y="93"/>
                  </a:lnTo>
                  <a:lnTo>
                    <a:pt x="107" y="70"/>
                  </a:lnTo>
                  <a:lnTo>
                    <a:pt x="122" y="0"/>
                  </a:lnTo>
                  <a:lnTo>
                    <a:pt x="93" y="0"/>
                  </a:lnTo>
                  <a:lnTo>
                    <a:pt x="80" y="12"/>
                  </a:lnTo>
                  <a:lnTo>
                    <a:pt x="77" y="33"/>
                  </a:lnTo>
                  <a:lnTo>
                    <a:pt x="34" y="24"/>
                  </a:lnTo>
                  <a:lnTo>
                    <a:pt x="33" y="39"/>
                  </a:lnTo>
                  <a:lnTo>
                    <a:pt x="50" y="40"/>
                  </a:lnTo>
                  <a:lnTo>
                    <a:pt x="45" y="96"/>
                  </a:lnTo>
                  <a:lnTo>
                    <a:pt x="24" y="89"/>
                  </a:lnTo>
                  <a:lnTo>
                    <a:pt x="0" y="123"/>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1" name="Freeform 190"/>
            <p:cNvSpPr>
              <a:spLocks/>
            </p:cNvSpPr>
            <p:nvPr/>
          </p:nvSpPr>
          <p:spPr bwMode="auto">
            <a:xfrm>
              <a:off x="4619020" y="4269346"/>
              <a:ext cx="479931" cy="468584"/>
            </a:xfrm>
            <a:custGeom>
              <a:avLst/>
              <a:gdLst/>
              <a:ahLst/>
              <a:cxnLst>
                <a:cxn ang="0">
                  <a:pos x="0" y="176"/>
                </a:cxn>
                <a:cxn ang="0">
                  <a:pos x="0" y="184"/>
                </a:cxn>
                <a:cxn ang="0">
                  <a:pos x="63" y="176"/>
                </a:cxn>
                <a:cxn ang="0">
                  <a:pos x="90" y="213"/>
                </a:cxn>
                <a:cxn ang="0">
                  <a:pos x="113" y="211"/>
                </a:cxn>
                <a:cxn ang="0">
                  <a:pos x="118" y="195"/>
                </a:cxn>
                <a:cxn ang="0">
                  <a:pos x="138" y="194"/>
                </a:cxn>
                <a:cxn ang="0">
                  <a:pos x="153" y="203"/>
                </a:cxn>
                <a:cxn ang="0">
                  <a:pos x="157" y="263"/>
                </a:cxn>
                <a:cxn ang="0">
                  <a:pos x="191" y="259"/>
                </a:cxn>
                <a:cxn ang="0">
                  <a:pos x="284" y="297"/>
                </a:cxn>
                <a:cxn ang="0">
                  <a:pos x="283" y="279"/>
                </a:cxn>
                <a:cxn ang="0">
                  <a:pos x="265" y="272"/>
                </a:cxn>
                <a:cxn ang="0">
                  <a:pos x="268" y="229"/>
                </a:cxn>
                <a:cxn ang="0">
                  <a:pos x="298" y="214"/>
                </a:cxn>
                <a:cxn ang="0">
                  <a:pos x="279" y="186"/>
                </a:cxn>
                <a:cxn ang="0">
                  <a:pos x="276" y="137"/>
                </a:cxn>
                <a:cxn ang="0">
                  <a:pos x="273" y="125"/>
                </a:cxn>
                <a:cxn ang="0">
                  <a:pos x="284" y="103"/>
                </a:cxn>
                <a:cxn ang="0">
                  <a:pos x="298" y="63"/>
                </a:cxn>
                <a:cxn ang="0">
                  <a:pos x="309" y="48"/>
                </a:cxn>
                <a:cxn ang="0">
                  <a:pos x="303" y="24"/>
                </a:cxn>
                <a:cxn ang="0">
                  <a:pos x="249" y="0"/>
                </a:cxn>
                <a:cxn ang="0">
                  <a:pos x="149" y="13"/>
                </a:cxn>
                <a:cxn ang="0">
                  <a:pos x="118" y="0"/>
                </a:cxn>
                <a:cxn ang="0">
                  <a:pos x="103" y="24"/>
                </a:cxn>
                <a:cxn ang="0">
                  <a:pos x="89" y="94"/>
                </a:cxn>
                <a:cxn ang="0">
                  <a:pos x="64" y="117"/>
                </a:cxn>
                <a:cxn ang="0">
                  <a:pos x="58" y="145"/>
                </a:cxn>
                <a:cxn ang="0">
                  <a:pos x="35" y="160"/>
                </a:cxn>
                <a:cxn ang="0">
                  <a:pos x="10" y="159"/>
                </a:cxn>
                <a:cxn ang="0">
                  <a:pos x="0" y="176"/>
                </a:cxn>
              </a:cxnLst>
              <a:rect l="0" t="0" r="r" b="b"/>
              <a:pathLst>
                <a:path w="310" h="298">
                  <a:moveTo>
                    <a:pt x="0" y="176"/>
                  </a:moveTo>
                  <a:lnTo>
                    <a:pt x="0" y="184"/>
                  </a:lnTo>
                  <a:lnTo>
                    <a:pt x="63" y="176"/>
                  </a:lnTo>
                  <a:lnTo>
                    <a:pt x="90" y="213"/>
                  </a:lnTo>
                  <a:lnTo>
                    <a:pt x="113" y="211"/>
                  </a:lnTo>
                  <a:lnTo>
                    <a:pt x="118" y="195"/>
                  </a:lnTo>
                  <a:lnTo>
                    <a:pt x="138" y="194"/>
                  </a:lnTo>
                  <a:lnTo>
                    <a:pt x="153" y="203"/>
                  </a:lnTo>
                  <a:lnTo>
                    <a:pt x="157" y="263"/>
                  </a:lnTo>
                  <a:lnTo>
                    <a:pt x="191" y="259"/>
                  </a:lnTo>
                  <a:lnTo>
                    <a:pt x="284" y="297"/>
                  </a:lnTo>
                  <a:lnTo>
                    <a:pt x="283" y="279"/>
                  </a:lnTo>
                  <a:lnTo>
                    <a:pt x="265" y="272"/>
                  </a:lnTo>
                  <a:lnTo>
                    <a:pt x="268" y="229"/>
                  </a:lnTo>
                  <a:lnTo>
                    <a:pt x="298" y="214"/>
                  </a:lnTo>
                  <a:lnTo>
                    <a:pt x="279" y="186"/>
                  </a:lnTo>
                  <a:lnTo>
                    <a:pt x="276" y="137"/>
                  </a:lnTo>
                  <a:lnTo>
                    <a:pt x="273" y="125"/>
                  </a:lnTo>
                  <a:lnTo>
                    <a:pt x="284" y="103"/>
                  </a:lnTo>
                  <a:lnTo>
                    <a:pt x="298" y="63"/>
                  </a:lnTo>
                  <a:lnTo>
                    <a:pt x="309" y="48"/>
                  </a:lnTo>
                  <a:lnTo>
                    <a:pt x="303" y="24"/>
                  </a:lnTo>
                  <a:lnTo>
                    <a:pt x="249" y="0"/>
                  </a:lnTo>
                  <a:lnTo>
                    <a:pt x="149" y="13"/>
                  </a:lnTo>
                  <a:lnTo>
                    <a:pt x="118" y="0"/>
                  </a:lnTo>
                  <a:lnTo>
                    <a:pt x="103" y="24"/>
                  </a:lnTo>
                  <a:lnTo>
                    <a:pt x="89" y="94"/>
                  </a:lnTo>
                  <a:lnTo>
                    <a:pt x="64" y="117"/>
                  </a:lnTo>
                  <a:lnTo>
                    <a:pt x="58" y="145"/>
                  </a:lnTo>
                  <a:lnTo>
                    <a:pt x="35" y="160"/>
                  </a:lnTo>
                  <a:lnTo>
                    <a:pt x="10" y="159"/>
                  </a:lnTo>
                  <a:lnTo>
                    <a:pt x="0" y="17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2" name="Freeform 192"/>
            <p:cNvSpPr>
              <a:spLocks/>
            </p:cNvSpPr>
            <p:nvPr/>
          </p:nvSpPr>
          <p:spPr bwMode="auto">
            <a:xfrm>
              <a:off x="4331062" y="4085200"/>
              <a:ext cx="71990" cy="156195"/>
            </a:xfrm>
            <a:custGeom>
              <a:avLst/>
              <a:gdLst/>
              <a:ahLst/>
              <a:cxnLst>
                <a:cxn ang="0">
                  <a:pos x="0" y="22"/>
                </a:cxn>
                <a:cxn ang="0">
                  <a:pos x="17" y="98"/>
                </a:cxn>
                <a:cxn ang="0">
                  <a:pos x="32" y="98"/>
                </a:cxn>
                <a:cxn ang="0">
                  <a:pos x="45" y="10"/>
                </a:cxn>
                <a:cxn ang="0">
                  <a:pos x="32" y="0"/>
                </a:cxn>
                <a:cxn ang="0">
                  <a:pos x="24" y="6"/>
                </a:cxn>
                <a:cxn ang="0">
                  <a:pos x="0" y="22"/>
                </a:cxn>
              </a:cxnLst>
              <a:rect l="0" t="0" r="r" b="b"/>
              <a:pathLst>
                <a:path w="46" h="99">
                  <a:moveTo>
                    <a:pt x="0" y="22"/>
                  </a:moveTo>
                  <a:lnTo>
                    <a:pt x="17" y="98"/>
                  </a:lnTo>
                  <a:lnTo>
                    <a:pt x="32" y="98"/>
                  </a:lnTo>
                  <a:lnTo>
                    <a:pt x="45" y="10"/>
                  </a:lnTo>
                  <a:lnTo>
                    <a:pt x="32" y="0"/>
                  </a:lnTo>
                  <a:lnTo>
                    <a:pt x="24" y="6"/>
                  </a:lnTo>
                  <a:lnTo>
                    <a:pt x="0" y="22"/>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3" name="Freeform 193"/>
            <p:cNvSpPr>
              <a:spLocks/>
            </p:cNvSpPr>
            <p:nvPr/>
          </p:nvSpPr>
          <p:spPr bwMode="auto">
            <a:xfrm>
              <a:off x="4550230" y="4346621"/>
              <a:ext cx="46393" cy="34527"/>
            </a:xfrm>
            <a:custGeom>
              <a:avLst/>
              <a:gdLst/>
              <a:ahLst/>
              <a:cxnLst>
                <a:cxn ang="0">
                  <a:pos x="0" y="21"/>
                </a:cxn>
                <a:cxn ang="0">
                  <a:pos x="2" y="0"/>
                </a:cxn>
                <a:cxn ang="0">
                  <a:pos x="29" y="0"/>
                </a:cxn>
                <a:cxn ang="0">
                  <a:pos x="29" y="18"/>
                </a:cxn>
                <a:cxn ang="0">
                  <a:pos x="0" y="21"/>
                </a:cxn>
              </a:cxnLst>
              <a:rect l="0" t="0" r="r" b="b"/>
              <a:pathLst>
                <a:path w="30" h="22">
                  <a:moveTo>
                    <a:pt x="0" y="21"/>
                  </a:moveTo>
                  <a:lnTo>
                    <a:pt x="2" y="0"/>
                  </a:lnTo>
                  <a:lnTo>
                    <a:pt x="29" y="0"/>
                  </a:lnTo>
                  <a:lnTo>
                    <a:pt x="29" y="18"/>
                  </a:lnTo>
                  <a:lnTo>
                    <a:pt x="0" y="21"/>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4" name="Freeform 194"/>
            <p:cNvSpPr>
              <a:spLocks/>
            </p:cNvSpPr>
            <p:nvPr/>
          </p:nvSpPr>
          <p:spPr bwMode="auto">
            <a:xfrm>
              <a:off x="5142144" y="3938870"/>
              <a:ext cx="380745" cy="374868"/>
            </a:xfrm>
            <a:custGeom>
              <a:avLst/>
              <a:gdLst/>
              <a:ahLst/>
              <a:cxnLst>
                <a:cxn ang="0">
                  <a:pos x="0" y="165"/>
                </a:cxn>
                <a:cxn ang="0">
                  <a:pos x="18" y="153"/>
                </a:cxn>
                <a:cxn ang="0">
                  <a:pos x="20" y="123"/>
                </a:cxn>
                <a:cxn ang="0">
                  <a:pos x="52" y="84"/>
                </a:cxn>
                <a:cxn ang="0">
                  <a:pos x="64" y="14"/>
                </a:cxn>
                <a:cxn ang="0">
                  <a:pos x="90" y="0"/>
                </a:cxn>
                <a:cxn ang="0">
                  <a:pos x="109" y="47"/>
                </a:cxn>
                <a:cxn ang="0">
                  <a:pos x="162" y="87"/>
                </a:cxn>
                <a:cxn ang="0">
                  <a:pos x="144" y="111"/>
                </a:cxn>
                <a:cxn ang="0">
                  <a:pos x="161" y="117"/>
                </a:cxn>
                <a:cxn ang="0">
                  <a:pos x="181" y="146"/>
                </a:cxn>
                <a:cxn ang="0">
                  <a:pos x="245" y="162"/>
                </a:cxn>
                <a:cxn ang="0">
                  <a:pos x="195" y="211"/>
                </a:cxn>
                <a:cxn ang="0">
                  <a:pos x="145" y="230"/>
                </a:cxn>
                <a:cxn ang="0">
                  <a:pos x="98" y="237"/>
                </a:cxn>
                <a:cxn ang="0">
                  <a:pos x="47" y="219"/>
                </a:cxn>
                <a:cxn ang="0">
                  <a:pos x="28" y="184"/>
                </a:cxn>
                <a:cxn ang="0">
                  <a:pos x="0" y="165"/>
                </a:cxn>
              </a:cxnLst>
              <a:rect l="0" t="0" r="r" b="b"/>
              <a:pathLst>
                <a:path w="246" h="238">
                  <a:moveTo>
                    <a:pt x="0" y="165"/>
                  </a:moveTo>
                  <a:lnTo>
                    <a:pt x="18" y="153"/>
                  </a:lnTo>
                  <a:lnTo>
                    <a:pt x="20" y="123"/>
                  </a:lnTo>
                  <a:lnTo>
                    <a:pt x="52" y="84"/>
                  </a:lnTo>
                  <a:lnTo>
                    <a:pt x="64" y="14"/>
                  </a:lnTo>
                  <a:lnTo>
                    <a:pt x="90" y="0"/>
                  </a:lnTo>
                  <a:lnTo>
                    <a:pt x="109" y="47"/>
                  </a:lnTo>
                  <a:lnTo>
                    <a:pt x="162" y="87"/>
                  </a:lnTo>
                  <a:lnTo>
                    <a:pt x="144" y="111"/>
                  </a:lnTo>
                  <a:lnTo>
                    <a:pt x="161" y="117"/>
                  </a:lnTo>
                  <a:lnTo>
                    <a:pt x="181" y="146"/>
                  </a:lnTo>
                  <a:lnTo>
                    <a:pt x="245" y="162"/>
                  </a:lnTo>
                  <a:lnTo>
                    <a:pt x="195" y="211"/>
                  </a:lnTo>
                  <a:lnTo>
                    <a:pt x="145" y="230"/>
                  </a:lnTo>
                  <a:lnTo>
                    <a:pt x="98" y="237"/>
                  </a:lnTo>
                  <a:lnTo>
                    <a:pt x="47" y="219"/>
                  </a:lnTo>
                  <a:lnTo>
                    <a:pt x="28" y="184"/>
                  </a:lnTo>
                  <a:lnTo>
                    <a:pt x="0" y="16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5" name="Freeform 196"/>
            <p:cNvSpPr>
              <a:spLocks/>
            </p:cNvSpPr>
            <p:nvPr/>
          </p:nvSpPr>
          <p:spPr bwMode="auto">
            <a:xfrm>
              <a:off x="4529433" y="4346621"/>
              <a:ext cx="142379" cy="156195"/>
            </a:xfrm>
            <a:custGeom>
              <a:avLst/>
              <a:gdLst/>
              <a:ahLst/>
              <a:cxnLst>
                <a:cxn ang="0">
                  <a:pos x="0" y="45"/>
                </a:cxn>
                <a:cxn ang="0">
                  <a:pos x="9" y="30"/>
                </a:cxn>
                <a:cxn ang="0">
                  <a:pos x="16" y="32"/>
                </a:cxn>
                <a:cxn ang="0">
                  <a:pos x="12" y="18"/>
                </a:cxn>
                <a:cxn ang="0">
                  <a:pos x="42" y="16"/>
                </a:cxn>
                <a:cxn ang="0">
                  <a:pos x="42" y="0"/>
                </a:cxn>
                <a:cxn ang="0">
                  <a:pos x="74" y="0"/>
                </a:cxn>
                <a:cxn ang="0">
                  <a:pos x="73" y="14"/>
                </a:cxn>
                <a:cxn ang="0">
                  <a:pos x="91" y="16"/>
                </a:cxn>
                <a:cxn ang="0">
                  <a:pos x="85" y="71"/>
                </a:cxn>
                <a:cxn ang="0">
                  <a:pos x="63" y="64"/>
                </a:cxn>
                <a:cxn ang="0">
                  <a:pos x="39" y="98"/>
                </a:cxn>
                <a:cxn ang="0">
                  <a:pos x="0" y="45"/>
                </a:cxn>
              </a:cxnLst>
              <a:rect l="0" t="0" r="r" b="b"/>
              <a:pathLst>
                <a:path w="92" h="99">
                  <a:moveTo>
                    <a:pt x="0" y="45"/>
                  </a:moveTo>
                  <a:lnTo>
                    <a:pt x="9" y="30"/>
                  </a:lnTo>
                  <a:lnTo>
                    <a:pt x="16" y="32"/>
                  </a:lnTo>
                  <a:lnTo>
                    <a:pt x="12" y="18"/>
                  </a:lnTo>
                  <a:lnTo>
                    <a:pt x="42" y="16"/>
                  </a:lnTo>
                  <a:lnTo>
                    <a:pt x="42" y="0"/>
                  </a:lnTo>
                  <a:lnTo>
                    <a:pt x="74" y="0"/>
                  </a:lnTo>
                  <a:lnTo>
                    <a:pt x="73" y="14"/>
                  </a:lnTo>
                  <a:lnTo>
                    <a:pt x="91" y="16"/>
                  </a:lnTo>
                  <a:lnTo>
                    <a:pt x="85" y="71"/>
                  </a:lnTo>
                  <a:lnTo>
                    <a:pt x="63" y="64"/>
                  </a:lnTo>
                  <a:lnTo>
                    <a:pt x="39" y="98"/>
                  </a:lnTo>
                  <a:lnTo>
                    <a:pt x="0" y="4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6" name="Freeform 197"/>
            <p:cNvSpPr>
              <a:spLocks/>
            </p:cNvSpPr>
            <p:nvPr/>
          </p:nvSpPr>
          <p:spPr bwMode="auto">
            <a:xfrm>
              <a:off x="3887926" y="4053961"/>
              <a:ext cx="75189" cy="34527"/>
            </a:xfrm>
            <a:custGeom>
              <a:avLst/>
              <a:gdLst/>
              <a:ahLst/>
              <a:cxnLst>
                <a:cxn ang="0">
                  <a:pos x="0" y="21"/>
                </a:cxn>
                <a:cxn ang="0">
                  <a:pos x="2" y="0"/>
                </a:cxn>
                <a:cxn ang="0">
                  <a:pos x="48" y="6"/>
                </a:cxn>
                <a:cxn ang="0">
                  <a:pos x="0" y="21"/>
                </a:cxn>
              </a:cxnLst>
              <a:rect l="0" t="0" r="r" b="b"/>
              <a:pathLst>
                <a:path w="49" h="22">
                  <a:moveTo>
                    <a:pt x="0" y="21"/>
                  </a:moveTo>
                  <a:lnTo>
                    <a:pt x="2" y="0"/>
                  </a:lnTo>
                  <a:lnTo>
                    <a:pt x="48" y="6"/>
                  </a:lnTo>
                  <a:lnTo>
                    <a:pt x="0" y="21"/>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7" name="Freeform 198"/>
            <p:cNvSpPr>
              <a:spLocks/>
            </p:cNvSpPr>
            <p:nvPr/>
          </p:nvSpPr>
          <p:spPr bwMode="auto">
            <a:xfrm>
              <a:off x="4231876" y="4114795"/>
              <a:ext cx="110384" cy="167704"/>
            </a:xfrm>
            <a:custGeom>
              <a:avLst/>
              <a:gdLst/>
              <a:ahLst/>
              <a:cxnLst>
                <a:cxn ang="0">
                  <a:pos x="0" y="99"/>
                </a:cxn>
                <a:cxn ang="0">
                  <a:pos x="6" y="26"/>
                </a:cxn>
                <a:cxn ang="0">
                  <a:pos x="4" y="4"/>
                </a:cxn>
                <a:cxn ang="0">
                  <a:pos x="47" y="0"/>
                </a:cxn>
                <a:cxn ang="0">
                  <a:pos x="70" y="83"/>
                </a:cxn>
                <a:cxn ang="0">
                  <a:pos x="18" y="105"/>
                </a:cxn>
                <a:cxn ang="0">
                  <a:pos x="0" y="99"/>
                </a:cxn>
              </a:cxnLst>
              <a:rect l="0" t="0" r="r" b="b"/>
              <a:pathLst>
                <a:path w="71" h="106">
                  <a:moveTo>
                    <a:pt x="0" y="99"/>
                  </a:moveTo>
                  <a:lnTo>
                    <a:pt x="6" y="26"/>
                  </a:lnTo>
                  <a:lnTo>
                    <a:pt x="4" y="4"/>
                  </a:lnTo>
                  <a:lnTo>
                    <a:pt x="47" y="0"/>
                  </a:lnTo>
                  <a:lnTo>
                    <a:pt x="70" y="83"/>
                  </a:lnTo>
                  <a:lnTo>
                    <a:pt x="18" y="105"/>
                  </a:lnTo>
                  <a:lnTo>
                    <a:pt x="0" y="99"/>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8" name="Freeform 199"/>
            <p:cNvSpPr>
              <a:spLocks/>
            </p:cNvSpPr>
            <p:nvPr/>
          </p:nvSpPr>
          <p:spPr bwMode="auto">
            <a:xfrm>
              <a:off x="3931120" y="4076980"/>
              <a:ext cx="187173" cy="139753"/>
            </a:xfrm>
            <a:custGeom>
              <a:avLst/>
              <a:gdLst/>
              <a:ahLst/>
              <a:cxnLst>
                <a:cxn ang="0">
                  <a:pos x="0" y="28"/>
                </a:cxn>
                <a:cxn ang="0">
                  <a:pos x="20" y="16"/>
                </a:cxn>
                <a:cxn ang="0">
                  <a:pos x="21" y="0"/>
                </a:cxn>
                <a:cxn ang="0">
                  <a:pos x="59" y="4"/>
                </a:cxn>
                <a:cxn ang="0">
                  <a:pos x="70" y="12"/>
                </a:cxn>
                <a:cxn ang="0">
                  <a:pos x="98" y="2"/>
                </a:cxn>
                <a:cxn ang="0">
                  <a:pos x="114" y="40"/>
                </a:cxn>
                <a:cxn ang="0">
                  <a:pos x="120" y="70"/>
                </a:cxn>
                <a:cxn ang="0">
                  <a:pos x="109" y="69"/>
                </a:cxn>
                <a:cxn ang="0">
                  <a:pos x="106" y="85"/>
                </a:cxn>
                <a:cxn ang="0">
                  <a:pos x="88" y="88"/>
                </a:cxn>
                <a:cxn ang="0">
                  <a:pos x="88" y="70"/>
                </a:cxn>
                <a:cxn ang="0">
                  <a:pos x="78" y="70"/>
                </a:cxn>
                <a:cxn ang="0">
                  <a:pos x="62" y="44"/>
                </a:cxn>
                <a:cxn ang="0">
                  <a:pos x="28" y="59"/>
                </a:cxn>
                <a:cxn ang="0">
                  <a:pos x="0" y="28"/>
                </a:cxn>
              </a:cxnLst>
              <a:rect l="0" t="0" r="r" b="b"/>
              <a:pathLst>
                <a:path w="121" h="89">
                  <a:moveTo>
                    <a:pt x="0" y="28"/>
                  </a:moveTo>
                  <a:lnTo>
                    <a:pt x="20" y="16"/>
                  </a:lnTo>
                  <a:lnTo>
                    <a:pt x="21" y="0"/>
                  </a:lnTo>
                  <a:lnTo>
                    <a:pt x="59" y="4"/>
                  </a:lnTo>
                  <a:lnTo>
                    <a:pt x="70" y="12"/>
                  </a:lnTo>
                  <a:lnTo>
                    <a:pt x="98" y="2"/>
                  </a:lnTo>
                  <a:lnTo>
                    <a:pt x="114" y="40"/>
                  </a:lnTo>
                  <a:lnTo>
                    <a:pt x="120" y="70"/>
                  </a:lnTo>
                  <a:lnTo>
                    <a:pt x="109" y="69"/>
                  </a:lnTo>
                  <a:lnTo>
                    <a:pt x="106" y="85"/>
                  </a:lnTo>
                  <a:lnTo>
                    <a:pt x="88" y="88"/>
                  </a:lnTo>
                  <a:lnTo>
                    <a:pt x="88" y="70"/>
                  </a:lnTo>
                  <a:lnTo>
                    <a:pt x="78" y="70"/>
                  </a:lnTo>
                  <a:lnTo>
                    <a:pt x="62" y="44"/>
                  </a:lnTo>
                  <a:lnTo>
                    <a:pt x="28" y="59"/>
                  </a:lnTo>
                  <a:lnTo>
                    <a:pt x="0" y="2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39" name="Freeform 202"/>
            <p:cNvSpPr>
              <a:spLocks/>
            </p:cNvSpPr>
            <p:nvPr/>
          </p:nvSpPr>
          <p:spPr bwMode="auto">
            <a:xfrm>
              <a:off x="4092696" y="4127948"/>
              <a:ext cx="150378" cy="162771"/>
            </a:xfrm>
            <a:custGeom>
              <a:avLst/>
              <a:gdLst/>
              <a:ahLst/>
              <a:cxnLst>
                <a:cxn ang="0">
                  <a:pos x="0" y="67"/>
                </a:cxn>
                <a:cxn ang="0">
                  <a:pos x="1" y="52"/>
                </a:cxn>
                <a:cxn ang="0">
                  <a:pos x="4" y="36"/>
                </a:cxn>
                <a:cxn ang="0">
                  <a:pos x="14" y="37"/>
                </a:cxn>
                <a:cxn ang="0">
                  <a:pos x="9" y="8"/>
                </a:cxn>
                <a:cxn ang="0">
                  <a:pos x="37" y="0"/>
                </a:cxn>
                <a:cxn ang="0">
                  <a:pos x="55" y="5"/>
                </a:cxn>
                <a:cxn ang="0">
                  <a:pos x="63" y="16"/>
                </a:cxn>
                <a:cxn ang="0">
                  <a:pos x="96" y="18"/>
                </a:cxn>
                <a:cxn ang="0">
                  <a:pos x="89" y="91"/>
                </a:cxn>
                <a:cxn ang="0">
                  <a:pos x="16" y="102"/>
                </a:cxn>
                <a:cxn ang="0">
                  <a:pos x="17" y="77"/>
                </a:cxn>
                <a:cxn ang="0">
                  <a:pos x="0" y="67"/>
                </a:cxn>
              </a:cxnLst>
              <a:rect l="0" t="0" r="r" b="b"/>
              <a:pathLst>
                <a:path w="97" h="103">
                  <a:moveTo>
                    <a:pt x="0" y="67"/>
                  </a:moveTo>
                  <a:lnTo>
                    <a:pt x="1" y="52"/>
                  </a:lnTo>
                  <a:lnTo>
                    <a:pt x="4" y="36"/>
                  </a:lnTo>
                  <a:lnTo>
                    <a:pt x="14" y="37"/>
                  </a:lnTo>
                  <a:lnTo>
                    <a:pt x="9" y="8"/>
                  </a:lnTo>
                  <a:lnTo>
                    <a:pt x="37" y="0"/>
                  </a:lnTo>
                  <a:lnTo>
                    <a:pt x="55" y="5"/>
                  </a:lnTo>
                  <a:lnTo>
                    <a:pt x="63" y="16"/>
                  </a:lnTo>
                  <a:lnTo>
                    <a:pt x="96" y="18"/>
                  </a:lnTo>
                  <a:lnTo>
                    <a:pt x="89" y="91"/>
                  </a:lnTo>
                  <a:lnTo>
                    <a:pt x="16" y="102"/>
                  </a:lnTo>
                  <a:lnTo>
                    <a:pt x="17" y="77"/>
                  </a:lnTo>
                  <a:lnTo>
                    <a:pt x="0" y="67"/>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0" name="Freeform 204"/>
            <p:cNvSpPr>
              <a:spLocks/>
            </p:cNvSpPr>
            <p:nvPr/>
          </p:nvSpPr>
          <p:spPr bwMode="auto">
            <a:xfrm>
              <a:off x="5166141" y="4285787"/>
              <a:ext cx="203171" cy="233470"/>
            </a:xfrm>
            <a:custGeom>
              <a:avLst/>
              <a:gdLst/>
              <a:ahLst/>
              <a:cxnLst>
                <a:cxn ang="0">
                  <a:pos x="0" y="9"/>
                </a:cxn>
                <a:cxn ang="0">
                  <a:pos x="17" y="40"/>
                </a:cxn>
                <a:cxn ang="0">
                  <a:pos x="0" y="69"/>
                </a:cxn>
                <a:cxn ang="0">
                  <a:pos x="13" y="78"/>
                </a:cxn>
                <a:cxn ang="0">
                  <a:pos x="4" y="88"/>
                </a:cxn>
                <a:cxn ang="0">
                  <a:pos x="88" y="148"/>
                </a:cxn>
                <a:cxn ang="0">
                  <a:pos x="124" y="100"/>
                </a:cxn>
                <a:cxn ang="0">
                  <a:pos x="116" y="87"/>
                </a:cxn>
                <a:cxn ang="0">
                  <a:pos x="116" y="28"/>
                </a:cxn>
                <a:cxn ang="0">
                  <a:pos x="130" y="10"/>
                </a:cxn>
                <a:cxn ang="0">
                  <a:pos x="82" y="17"/>
                </a:cxn>
                <a:cxn ang="0">
                  <a:pos x="31" y="0"/>
                </a:cxn>
                <a:cxn ang="0">
                  <a:pos x="0" y="9"/>
                </a:cxn>
              </a:cxnLst>
              <a:rect l="0" t="0" r="r" b="b"/>
              <a:pathLst>
                <a:path w="131" h="149">
                  <a:moveTo>
                    <a:pt x="0" y="9"/>
                  </a:moveTo>
                  <a:lnTo>
                    <a:pt x="17" y="40"/>
                  </a:lnTo>
                  <a:lnTo>
                    <a:pt x="0" y="69"/>
                  </a:lnTo>
                  <a:lnTo>
                    <a:pt x="13" y="78"/>
                  </a:lnTo>
                  <a:lnTo>
                    <a:pt x="4" y="88"/>
                  </a:lnTo>
                  <a:lnTo>
                    <a:pt x="88" y="148"/>
                  </a:lnTo>
                  <a:lnTo>
                    <a:pt x="124" y="100"/>
                  </a:lnTo>
                  <a:lnTo>
                    <a:pt x="116" y="87"/>
                  </a:lnTo>
                  <a:lnTo>
                    <a:pt x="116" y="28"/>
                  </a:lnTo>
                  <a:lnTo>
                    <a:pt x="130" y="10"/>
                  </a:lnTo>
                  <a:lnTo>
                    <a:pt x="82" y="17"/>
                  </a:lnTo>
                  <a:lnTo>
                    <a:pt x="31" y="0"/>
                  </a:lnTo>
                  <a:lnTo>
                    <a:pt x="0" y="9"/>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1" name="Freeform 207"/>
            <p:cNvSpPr>
              <a:spLocks/>
            </p:cNvSpPr>
            <p:nvPr/>
          </p:nvSpPr>
          <p:spPr bwMode="auto">
            <a:xfrm>
              <a:off x="4020707" y="4187138"/>
              <a:ext cx="102385" cy="103582"/>
            </a:xfrm>
            <a:custGeom>
              <a:avLst/>
              <a:gdLst/>
              <a:ahLst/>
              <a:cxnLst>
                <a:cxn ang="0">
                  <a:pos x="0" y="24"/>
                </a:cxn>
                <a:cxn ang="0">
                  <a:pos x="20" y="0"/>
                </a:cxn>
                <a:cxn ang="0">
                  <a:pos x="31" y="0"/>
                </a:cxn>
                <a:cxn ang="0">
                  <a:pos x="31" y="17"/>
                </a:cxn>
                <a:cxn ang="0">
                  <a:pos x="48" y="14"/>
                </a:cxn>
                <a:cxn ang="0">
                  <a:pos x="47" y="29"/>
                </a:cxn>
                <a:cxn ang="0">
                  <a:pos x="65" y="40"/>
                </a:cxn>
                <a:cxn ang="0">
                  <a:pos x="63" y="64"/>
                </a:cxn>
                <a:cxn ang="0">
                  <a:pos x="0" y="24"/>
                </a:cxn>
              </a:cxnLst>
              <a:rect l="0" t="0" r="r" b="b"/>
              <a:pathLst>
                <a:path w="66" h="65">
                  <a:moveTo>
                    <a:pt x="0" y="24"/>
                  </a:moveTo>
                  <a:lnTo>
                    <a:pt x="20" y="0"/>
                  </a:lnTo>
                  <a:lnTo>
                    <a:pt x="31" y="0"/>
                  </a:lnTo>
                  <a:lnTo>
                    <a:pt x="31" y="17"/>
                  </a:lnTo>
                  <a:lnTo>
                    <a:pt x="48" y="14"/>
                  </a:lnTo>
                  <a:lnTo>
                    <a:pt x="47" y="29"/>
                  </a:lnTo>
                  <a:lnTo>
                    <a:pt x="65" y="40"/>
                  </a:lnTo>
                  <a:lnTo>
                    <a:pt x="63" y="64"/>
                  </a:lnTo>
                  <a:lnTo>
                    <a:pt x="0" y="24"/>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2" name="Freeform 208"/>
            <p:cNvSpPr>
              <a:spLocks/>
            </p:cNvSpPr>
            <p:nvPr/>
          </p:nvSpPr>
          <p:spPr bwMode="auto">
            <a:xfrm>
              <a:off x="4545431" y="3527831"/>
              <a:ext cx="395143" cy="373223"/>
            </a:xfrm>
            <a:custGeom>
              <a:avLst/>
              <a:gdLst/>
              <a:ahLst/>
              <a:cxnLst>
                <a:cxn ang="0">
                  <a:pos x="0" y="122"/>
                </a:cxn>
                <a:cxn ang="0">
                  <a:pos x="1" y="51"/>
                </a:cxn>
                <a:cxn ang="0">
                  <a:pos x="33" y="0"/>
                </a:cxn>
                <a:cxn ang="0">
                  <a:pos x="93" y="14"/>
                </a:cxn>
                <a:cxn ang="0">
                  <a:pos x="105" y="32"/>
                </a:cxn>
                <a:cxn ang="0">
                  <a:pos x="155" y="51"/>
                </a:cxn>
                <a:cxn ang="0">
                  <a:pos x="171" y="44"/>
                </a:cxn>
                <a:cxn ang="0">
                  <a:pos x="172" y="18"/>
                </a:cxn>
                <a:cxn ang="0">
                  <a:pos x="187" y="6"/>
                </a:cxn>
                <a:cxn ang="0">
                  <a:pos x="255" y="26"/>
                </a:cxn>
                <a:cxn ang="0">
                  <a:pos x="248" y="55"/>
                </a:cxn>
                <a:cxn ang="0">
                  <a:pos x="255" y="192"/>
                </a:cxn>
                <a:cxn ang="0">
                  <a:pos x="255" y="225"/>
                </a:cxn>
                <a:cxn ang="0">
                  <a:pos x="240" y="226"/>
                </a:cxn>
                <a:cxn ang="0">
                  <a:pos x="240" y="236"/>
                </a:cxn>
                <a:cxn ang="0">
                  <a:pos x="109" y="168"/>
                </a:cxn>
                <a:cxn ang="0">
                  <a:pos x="93" y="175"/>
                </a:cxn>
                <a:cxn ang="0">
                  <a:pos x="39" y="167"/>
                </a:cxn>
                <a:cxn ang="0">
                  <a:pos x="0" y="122"/>
                </a:cxn>
              </a:cxnLst>
              <a:rect l="0" t="0" r="r" b="b"/>
              <a:pathLst>
                <a:path w="256" h="237">
                  <a:moveTo>
                    <a:pt x="0" y="122"/>
                  </a:moveTo>
                  <a:lnTo>
                    <a:pt x="1" y="51"/>
                  </a:lnTo>
                  <a:lnTo>
                    <a:pt x="33" y="0"/>
                  </a:lnTo>
                  <a:lnTo>
                    <a:pt x="93" y="14"/>
                  </a:lnTo>
                  <a:lnTo>
                    <a:pt x="105" y="32"/>
                  </a:lnTo>
                  <a:lnTo>
                    <a:pt x="155" y="51"/>
                  </a:lnTo>
                  <a:lnTo>
                    <a:pt x="171" y="44"/>
                  </a:lnTo>
                  <a:lnTo>
                    <a:pt x="172" y="18"/>
                  </a:lnTo>
                  <a:lnTo>
                    <a:pt x="187" y="6"/>
                  </a:lnTo>
                  <a:lnTo>
                    <a:pt x="255" y="26"/>
                  </a:lnTo>
                  <a:lnTo>
                    <a:pt x="248" y="55"/>
                  </a:lnTo>
                  <a:lnTo>
                    <a:pt x="255" y="192"/>
                  </a:lnTo>
                  <a:lnTo>
                    <a:pt x="255" y="225"/>
                  </a:lnTo>
                  <a:lnTo>
                    <a:pt x="240" y="226"/>
                  </a:lnTo>
                  <a:lnTo>
                    <a:pt x="240" y="236"/>
                  </a:lnTo>
                  <a:lnTo>
                    <a:pt x="109" y="168"/>
                  </a:lnTo>
                  <a:lnTo>
                    <a:pt x="93" y="175"/>
                  </a:lnTo>
                  <a:lnTo>
                    <a:pt x="39" y="167"/>
                  </a:lnTo>
                  <a:lnTo>
                    <a:pt x="0" y="122"/>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3" name="Freeform 209"/>
            <p:cNvSpPr>
              <a:spLocks/>
            </p:cNvSpPr>
            <p:nvPr/>
          </p:nvSpPr>
          <p:spPr bwMode="auto">
            <a:xfrm>
              <a:off x="5396508" y="4709980"/>
              <a:ext cx="179174" cy="356782"/>
            </a:xfrm>
            <a:custGeom>
              <a:avLst/>
              <a:gdLst/>
              <a:ahLst/>
              <a:cxnLst>
                <a:cxn ang="0">
                  <a:pos x="0" y="161"/>
                </a:cxn>
                <a:cxn ang="0">
                  <a:pos x="10" y="207"/>
                </a:cxn>
                <a:cxn ang="0">
                  <a:pos x="31" y="225"/>
                </a:cxn>
                <a:cxn ang="0">
                  <a:pos x="67" y="207"/>
                </a:cxn>
                <a:cxn ang="0">
                  <a:pos x="108" y="52"/>
                </a:cxn>
                <a:cxn ang="0">
                  <a:pos x="115" y="59"/>
                </a:cxn>
                <a:cxn ang="0">
                  <a:pos x="97" y="0"/>
                </a:cxn>
                <a:cxn ang="0">
                  <a:pos x="77" y="24"/>
                </a:cxn>
                <a:cxn ang="0">
                  <a:pos x="77" y="41"/>
                </a:cxn>
                <a:cxn ang="0">
                  <a:pos x="51" y="60"/>
                </a:cxn>
                <a:cxn ang="0">
                  <a:pos x="20" y="67"/>
                </a:cxn>
                <a:cxn ang="0">
                  <a:pos x="12" y="87"/>
                </a:cxn>
                <a:cxn ang="0">
                  <a:pos x="20" y="127"/>
                </a:cxn>
                <a:cxn ang="0">
                  <a:pos x="0" y="161"/>
                </a:cxn>
              </a:cxnLst>
              <a:rect l="0" t="0" r="r" b="b"/>
              <a:pathLst>
                <a:path w="116" h="226">
                  <a:moveTo>
                    <a:pt x="0" y="161"/>
                  </a:moveTo>
                  <a:lnTo>
                    <a:pt x="10" y="207"/>
                  </a:lnTo>
                  <a:lnTo>
                    <a:pt x="31" y="225"/>
                  </a:lnTo>
                  <a:lnTo>
                    <a:pt x="67" y="207"/>
                  </a:lnTo>
                  <a:lnTo>
                    <a:pt x="108" y="52"/>
                  </a:lnTo>
                  <a:lnTo>
                    <a:pt x="115" y="59"/>
                  </a:lnTo>
                  <a:lnTo>
                    <a:pt x="97" y="0"/>
                  </a:lnTo>
                  <a:lnTo>
                    <a:pt x="77" y="24"/>
                  </a:lnTo>
                  <a:lnTo>
                    <a:pt x="77" y="41"/>
                  </a:lnTo>
                  <a:lnTo>
                    <a:pt x="51" y="60"/>
                  </a:lnTo>
                  <a:lnTo>
                    <a:pt x="20" y="67"/>
                  </a:lnTo>
                  <a:lnTo>
                    <a:pt x="12" y="87"/>
                  </a:lnTo>
                  <a:lnTo>
                    <a:pt x="20" y="127"/>
                  </a:lnTo>
                  <a:lnTo>
                    <a:pt x="0" y="161"/>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4" name="Freeform 210"/>
            <p:cNvSpPr>
              <a:spLocks/>
            </p:cNvSpPr>
            <p:nvPr/>
          </p:nvSpPr>
          <p:spPr bwMode="auto">
            <a:xfrm>
              <a:off x="5135745" y="4639281"/>
              <a:ext cx="81588" cy="202231"/>
            </a:xfrm>
            <a:custGeom>
              <a:avLst/>
              <a:gdLst/>
              <a:ahLst/>
              <a:cxnLst>
                <a:cxn ang="0">
                  <a:pos x="0" y="68"/>
                </a:cxn>
                <a:cxn ang="0">
                  <a:pos x="6" y="77"/>
                </a:cxn>
                <a:cxn ang="0">
                  <a:pos x="28" y="83"/>
                </a:cxn>
                <a:cxn ang="0">
                  <a:pos x="25" y="108"/>
                </a:cxn>
                <a:cxn ang="0">
                  <a:pos x="42" y="127"/>
                </a:cxn>
                <a:cxn ang="0">
                  <a:pos x="52" y="91"/>
                </a:cxn>
                <a:cxn ang="0">
                  <a:pos x="36" y="67"/>
                </a:cxn>
                <a:cxn ang="0">
                  <a:pos x="41" y="81"/>
                </a:cxn>
                <a:cxn ang="0">
                  <a:pos x="30" y="79"/>
                </a:cxn>
                <a:cxn ang="0">
                  <a:pos x="20" y="47"/>
                </a:cxn>
                <a:cxn ang="0">
                  <a:pos x="20" y="4"/>
                </a:cxn>
                <a:cxn ang="0">
                  <a:pos x="4" y="0"/>
                </a:cxn>
                <a:cxn ang="0">
                  <a:pos x="16" y="21"/>
                </a:cxn>
                <a:cxn ang="0">
                  <a:pos x="0" y="68"/>
                </a:cxn>
              </a:cxnLst>
              <a:rect l="0" t="0" r="r" b="b"/>
              <a:pathLst>
                <a:path w="53" h="128">
                  <a:moveTo>
                    <a:pt x="0" y="68"/>
                  </a:moveTo>
                  <a:lnTo>
                    <a:pt x="6" y="77"/>
                  </a:lnTo>
                  <a:lnTo>
                    <a:pt x="28" y="83"/>
                  </a:lnTo>
                  <a:lnTo>
                    <a:pt x="25" y="108"/>
                  </a:lnTo>
                  <a:lnTo>
                    <a:pt x="42" y="127"/>
                  </a:lnTo>
                  <a:lnTo>
                    <a:pt x="52" y="91"/>
                  </a:lnTo>
                  <a:lnTo>
                    <a:pt x="36" y="67"/>
                  </a:lnTo>
                  <a:lnTo>
                    <a:pt x="41" y="81"/>
                  </a:lnTo>
                  <a:lnTo>
                    <a:pt x="30" y="79"/>
                  </a:lnTo>
                  <a:lnTo>
                    <a:pt x="20" y="47"/>
                  </a:lnTo>
                  <a:lnTo>
                    <a:pt x="20" y="4"/>
                  </a:lnTo>
                  <a:lnTo>
                    <a:pt x="4" y="0"/>
                  </a:lnTo>
                  <a:lnTo>
                    <a:pt x="16" y="21"/>
                  </a:lnTo>
                  <a:lnTo>
                    <a:pt x="0" y="6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5" name="Freeform 211"/>
            <p:cNvSpPr>
              <a:spLocks/>
            </p:cNvSpPr>
            <p:nvPr/>
          </p:nvSpPr>
          <p:spPr bwMode="auto">
            <a:xfrm>
              <a:off x="4003109" y="3753081"/>
              <a:ext cx="411140" cy="389665"/>
            </a:xfrm>
            <a:custGeom>
              <a:avLst/>
              <a:gdLst/>
              <a:ahLst/>
              <a:cxnLst>
                <a:cxn ang="0">
                  <a:pos x="0" y="170"/>
                </a:cxn>
                <a:cxn ang="0">
                  <a:pos x="12" y="152"/>
                </a:cxn>
                <a:cxn ang="0">
                  <a:pos x="24" y="164"/>
                </a:cxn>
                <a:cxn ang="0">
                  <a:pos x="108" y="159"/>
                </a:cxn>
                <a:cxn ang="0">
                  <a:pos x="90" y="0"/>
                </a:cxn>
                <a:cxn ang="0">
                  <a:pos x="118" y="0"/>
                </a:cxn>
                <a:cxn ang="0">
                  <a:pos x="250" y="86"/>
                </a:cxn>
                <a:cxn ang="0">
                  <a:pos x="251" y="101"/>
                </a:cxn>
                <a:cxn ang="0">
                  <a:pos x="263" y="98"/>
                </a:cxn>
                <a:cxn ang="0">
                  <a:pos x="265" y="150"/>
                </a:cxn>
                <a:cxn ang="0">
                  <a:pos x="254" y="160"/>
                </a:cxn>
                <a:cxn ang="0">
                  <a:pos x="201" y="167"/>
                </a:cxn>
                <a:cxn ang="0">
                  <a:pos x="133" y="197"/>
                </a:cxn>
                <a:cxn ang="0">
                  <a:pos x="113" y="243"/>
                </a:cxn>
                <a:cxn ang="0">
                  <a:pos x="95" y="237"/>
                </a:cxn>
                <a:cxn ang="0">
                  <a:pos x="67" y="246"/>
                </a:cxn>
                <a:cxn ang="0">
                  <a:pos x="51" y="208"/>
                </a:cxn>
                <a:cxn ang="0">
                  <a:pos x="22" y="217"/>
                </a:cxn>
                <a:cxn ang="0">
                  <a:pos x="12" y="209"/>
                </a:cxn>
                <a:cxn ang="0">
                  <a:pos x="0" y="170"/>
                </a:cxn>
              </a:cxnLst>
              <a:rect l="0" t="0" r="r" b="b"/>
              <a:pathLst>
                <a:path w="266" h="247">
                  <a:moveTo>
                    <a:pt x="0" y="170"/>
                  </a:moveTo>
                  <a:lnTo>
                    <a:pt x="12" y="152"/>
                  </a:lnTo>
                  <a:lnTo>
                    <a:pt x="24" y="164"/>
                  </a:lnTo>
                  <a:lnTo>
                    <a:pt x="108" y="159"/>
                  </a:lnTo>
                  <a:lnTo>
                    <a:pt x="90" y="0"/>
                  </a:lnTo>
                  <a:lnTo>
                    <a:pt x="118" y="0"/>
                  </a:lnTo>
                  <a:lnTo>
                    <a:pt x="250" y="86"/>
                  </a:lnTo>
                  <a:lnTo>
                    <a:pt x="251" y="101"/>
                  </a:lnTo>
                  <a:lnTo>
                    <a:pt x="263" y="98"/>
                  </a:lnTo>
                  <a:lnTo>
                    <a:pt x="265" y="150"/>
                  </a:lnTo>
                  <a:lnTo>
                    <a:pt x="254" y="160"/>
                  </a:lnTo>
                  <a:lnTo>
                    <a:pt x="201" y="167"/>
                  </a:lnTo>
                  <a:lnTo>
                    <a:pt x="133" y="197"/>
                  </a:lnTo>
                  <a:lnTo>
                    <a:pt x="113" y="243"/>
                  </a:lnTo>
                  <a:lnTo>
                    <a:pt x="95" y="237"/>
                  </a:lnTo>
                  <a:lnTo>
                    <a:pt x="67" y="246"/>
                  </a:lnTo>
                  <a:lnTo>
                    <a:pt x="51" y="208"/>
                  </a:lnTo>
                  <a:lnTo>
                    <a:pt x="22" y="217"/>
                  </a:lnTo>
                  <a:lnTo>
                    <a:pt x="12" y="209"/>
                  </a:lnTo>
                  <a:lnTo>
                    <a:pt x="0" y="170"/>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6" name="Freeform 212"/>
            <p:cNvSpPr>
              <a:spLocks/>
            </p:cNvSpPr>
            <p:nvPr/>
          </p:nvSpPr>
          <p:spPr bwMode="auto">
            <a:xfrm>
              <a:off x="3883127" y="3692247"/>
              <a:ext cx="305556" cy="330475"/>
            </a:xfrm>
            <a:custGeom>
              <a:avLst/>
              <a:gdLst/>
              <a:ahLst/>
              <a:cxnLst>
                <a:cxn ang="0">
                  <a:pos x="0" y="105"/>
                </a:cxn>
                <a:cxn ang="0">
                  <a:pos x="12" y="117"/>
                </a:cxn>
                <a:cxn ang="0">
                  <a:pos x="14" y="148"/>
                </a:cxn>
                <a:cxn ang="0">
                  <a:pos x="5" y="188"/>
                </a:cxn>
                <a:cxn ang="0">
                  <a:pos x="41" y="179"/>
                </a:cxn>
                <a:cxn ang="0">
                  <a:pos x="78" y="209"/>
                </a:cxn>
                <a:cxn ang="0">
                  <a:pos x="90" y="191"/>
                </a:cxn>
                <a:cxn ang="0">
                  <a:pos x="102" y="203"/>
                </a:cxn>
                <a:cxn ang="0">
                  <a:pos x="186" y="198"/>
                </a:cxn>
                <a:cxn ang="0">
                  <a:pos x="168" y="39"/>
                </a:cxn>
                <a:cxn ang="0">
                  <a:pos x="197" y="39"/>
                </a:cxn>
                <a:cxn ang="0">
                  <a:pos x="136" y="0"/>
                </a:cxn>
                <a:cxn ang="0">
                  <a:pos x="134" y="21"/>
                </a:cxn>
                <a:cxn ang="0">
                  <a:pos x="82" y="20"/>
                </a:cxn>
                <a:cxn ang="0">
                  <a:pos x="82" y="63"/>
                </a:cxn>
                <a:cxn ang="0">
                  <a:pos x="63" y="71"/>
                </a:cxn>
                <a:cxn ang="0">
                  <a:pos x="64" y="98"/>
                </a:cxn>
                <a:cxn ang="0">
                  <a:pos x="0" y="105"/>
                </a:cxn>
              </a:cxnLst>
              <a:rect l="0" t="0" r="r" b="b"/>
              <a:pathLst>
                <a:path w="198" h="210">
                  <a:moveTo>
                    <a:pt x="0" y="105"/>
                  </a:moveTo>
                  <a:lnTo>
                    <a:pt x="12" y="117"/>
                  </a:lnTo>
                  <a:lnTo>
                    <a:pt x="14" y="148"/>
                  </a:lnTo>
                  <a:lnTo>
                    <a:pt x="5" y="188"/>
                  </a:lnTo>
                  <a:lnTo>
                    <a:pt x="41" y="179"/>
                  </a:lnTo>
                  <a:lnTo>
                    <a:pt x="78" y="209"/>
                  </a:lnTo>
                  <a:lnTo>
                    <a:pt x="90" y="191"/>
                  </a:lnTo>
                  <a:lnTo>
                    <a:pt x="102" y="203"/>
                  </a:lnTo>
                  <a:lnTo>
                    <a:pt x="186" y="198"/>
                  </a:lnTo>
                  <a:lnTo>
                    <a:pt x="168" y="39"/>
                  </a:lnTo>
                  <a:lnTo>
                    <a:pt x="197" y="39"/>
                  </a:lnTo>
                  <a:lnTo>
                    <a:pt x="136" y="0"/>
                  </a:lnTo>
                  <a:lnTo>
                    <a:pt x="134" y="21"/>
                  </a:lnTo>
                  <a:lnTo>
                    <a:pt x="82" y="20"/>
                  </a:lnTo>
                  <a:lnTo>
                    <a:pt x="82" y="63"/>
                  </a:lnTo>
                  <a:lnTo>
                    <a:pt x="63" y="71"/>
                  </a:lnTo>
                  <a:lnTo>
                    <a:pt x="64" y="98"/>
                  </a:lnTo>
                  <a:lnTo>
                    <a:pt x="0" y="10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7" name="Freeform 213"/>
            <p:cNvSpPr>
              <a:spLocks/>
            </p:cNvSpPr>
            <p:nvPr/>
          </p:nvSpPr>
          <p:spPr bwMode="auto">
            <a:xfrm>
              <a:off x="3983912" y="3455489"/>
              <a:ext cx="294357" cy="226894"/>
            </a:xfrm>
            <a:custGeom>
              <a:avLst/>
              <a:gdLst/>
              <a:ahLst/>
              <a:cxnLst>
                <a:cxn ang="0">
                  <a:pos x="0" y="141"/>
                </a:cxn>
                <a:cxn ang="0">
                  <a:pos x="45" y="114"/>
                </a:cxn>
                <a:cxn ang="0">
                  <a:pos x="63" y="56"/>
                </a:cxn>
                <a:cxn ang="0">
                  <a:pos x="103" y="28"/>
                </a:cxn>
                <a:cxn ang="0">
                  <a:pos x="117" y="0"/>
                </a:cxn>
                <a:cxn ang="0">
                  <a:pos x="175" y="9"/>
                </a:cxn>
                <a:cxn ang="0">
                  <a:pos x="190" y="62"/>
                </a:cxn>
                <a:cxn ang="0">
                  <a:pos x="164" y="63"/>
                </a:cxn>
                <a:cxn ang="0">
                  <a:pos x="149" y="70"/>
                </a:cxn>
                <a:cxn ang="0">
                  <a:pos x="152" y="83"/>
                </a:cxn>
                <a:cxn ang="0">
                  <a:pos x="79" y="116"/>
                </a:cxn>
                <a:cxn ang="0">
                  <a:pos x="70" y="143"/>
                </a:cxn>
                <a:cxn ang="0">
                  <a:pos x="0" y="141"/>
                </a:cxn>
              </a:cxnLst>
              <a:rect l="0" t="0" r="r" b="b"/>
              <a:pathLst>
                <a:path w="191" h="144">
                  <a:moveTo>
                    <a:pt x="0" y="141"/>
                  </a:moveTo>
                  <a:lnTo>
                    <a:pt x="45" y="114"/>
                  </a:lnTo>
                  <a:lnTo>
                    <a:pt x="63" y="56"/>
                  </a:lnTo>
                  <a:lnTo>
                    <a:pt x="103" y="28"/>
                  </a:lnTo>
                  <a:lnTo>
                    <a:pt x="117" y="0"/>
                  </a:lnTo>
                  <a:lnTo>
                    <a:pt x="175" y="9"/>
                  </a:lnTo>
                  <a:lnTo>
                    <a:pt x="190" y="62"/>
                  </a:lnTo>
                  <a:lnTo>
                    <a:pt x="164" y="63"/>
                  </a:lnTo>
                  <a:lnTo>
                    <a:pt x="149" y="70"/>
                  </a:lnTo>
                  <a:lnTo>
                    <a:pt x="152" y="83"/>
                  </a:lnTo>
                  <a:lnTo>
                    <a:pt x="79" y="116"/>
                  </a:lnTo>
                  <a:lnTo>
                    <a:pt x="70" y="143"/>
                  </a:lnTo>
                  <a:lnTo>
                    <a:pt x="0" y="141"/>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8" name="Freeform 214"/>
            <p:cNvSpPr>
              <a:spLocks/>
            </p:cNvSpPr>
            <p:nvPr/>
          </p:nvSpPr>
          <p:spPr bwMode="auto">
            <a:xfrm>
              <a:off x="5065356" y="4667231"/>
              <a:ext cx="268761" cy="429125"/>
            </a:xfrm>
            <a:custGeom>
              <a:avLst/>
              <a:gdLst/>
              <a:ahLst/>
              <a:cxnLst>
                <a:cxn ang="0">
                  <a:pos x="0" y="75"/>
                </a:cxn>
                <a:cxn ang="0">
                  <a:pos x="5" y="84"/>
                </a:cxn>
                <a:cxn ang="0">
                  <a:pos x="45" y="97"/>
                </a:cxn>
                <a:cxn ang="0">
                  <a:pos x="50" y="113"/>
                </a:cxn>
                <a:cxn ang="0">
                  <a:pos x="47" y="156"/>
                </a:cxn>
                <a:cxn ang="0">
                  <a:pos x="25" y="200"/>
                </a:cxn>
                <a:cxn ang="0">
                  <a:pos x="32" y="253"/>
                </a:cxn>
                <a:cxn ang="0">
                  <a:pos x="33" y="271"/>
                </a:cxn>
                <a:cxn ang="0">
                  <a:pos x="47" y="271"/>
                </a:cxn>
                <a:cxn ang="0">
                  <a:pos x="47" y="252"/>
                </a:cxn>
                <a:cxn ang="0">
                  <a:pos x="89" y="229"/>
                </a:cxn>
                <a:cxn ang="0">
                  <a:pos x="77" y="156"/>
                </a:cxn>
                <a:cxn ang="0">
                  <a:pos x="171" y="83"/>
                </a:cxn>
                <a:cxn ang="0">
                  <a:pos x="173" y="0"/>
                </a:cxn>
                <a:cxn ang="0">
                  <a:pos x="148" y="14"/>
                </a:cxn>
                <a:cxn ang="0">
                  <a:pos x="83" y="18"/>
                </a:cxn>
                <a:cxn ang="0">
                  <a:pos x="82" y="49"/>
                </a:cxn>
                <a:cxn ang="0">
                  <a:pos x="98" y="74"/>
                </a:cxn>
                <a:cxn ang="0">
                  <a:pos x="89" y="109"/>
                </a:cxn>
                <a:cxn ang="0">
                  <a:pos x="71" y="90"/>
                </a:cxn>
                <a:cxn ang="0">
                  <a:pos x="74" y="66"/>
                </a:cxn>
                <a:cxn ang="0">
                  <a:pos x="52" y="59"/>
                </a:cxn>
                <a:cxn ang="0">
                  <a:pos x="0" y="75"/>
                </a:cxn>
              </a:cxnLst>
              <a:rect l="0" t="0" r="r" b="b"/>
              <a:pathLst>
                <a:path w="174" h="272">
                  <a:moveTo>
                    <a:pt x="0" y="75"/>
                  </a:moveTo>
                  <a:lnTo>
                    <a:pt x="5" y="84"/>
                  </a:lnTo>
                  <a:lnTo>
                    <a:pt x="45" y="97"/>
                  </a:lnTo>
                  <a:lnTo>
                    <a:pt x="50" y="113"/>
                  </a:lnTo>
                  <a:lnTo>
                    <a:pt x="47" y="156"/>
                  </a:lnTo>
                  <a:lnTo>
                    <a:pt x="25" y="200"/>
                  </a:lnTo>
                  <a:lnTo>
                    <a:pt x="32" y="253"/>
                  </a:lnTo>
                  <a:lnTo>
                    <a:pt x="33" y="271"/>
                  </a:lnTo>
                  <a:lnTo>
                    <a:pt x="47" y="271"/>
                  </a:lnTo>
                  <a:lnTo>
                    <a:pt x="47" y="252"/>
                  </a:lnTo>
                  <a:lnTo>
                    <a:pt x="89" y="229"/>
                  </a:lnTo>
                  <a:lnTo>
                    <a:pt x="77" y="156"/>
                  </a:lnTo>
                  <a:lnTo>
                    <a:pt x="171" y="83"/>
                  </a:lnTo>
                  <a:lnTo>
                    <a:pt x="173" y="0"/>
                  </a:lnTo>
                  <a:lnTo>
                    <a:pt x="148" y="14"/>
                  </a:lnTo>
                  <a:lnTo>
                    <a:pt x="83" y="18"/>
                  </a:lnTo>
                  <a:lnTo>
                    <a:pt x="82" y="49"/>
                  </a:lnTo>
                  <a:lnTo>
                    <a:pt x="98" y="74"/>
                  </a:lnTo>
                  <a:lnTo>
                    <a:pt x="89" y="109"/>
                  </a:lnTo>
                  <a:lnTo>
                    <a:pt x="71" y="90"/>
                  </a:lnTo>
                  <a:lnTo>
                    <a:pt x="74" y="66"/>
                  </a:lnTo>
                  <a:lnTo>
                    <a:pt x="52" y="59"/>
                  </a:lnTo>
                  <a:lnTo>
                    <a:pt x="0" y="7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49" name="Freeform 215"/>
            <p:cNvSpPr>
              <a:spLocks/>
            </p:cNvSpPr>
            <p:nvPr/>
          </p:nvSpPr>
          <p:spPr bwMode="auto">
            <a:xfrm>
              <a:off x="4315064" y="3792541"/>
              <a:ext cx="399942" cy="312390"/>
            </a:xfrm>
            <a:custGeom>
              <a:avLst/>
              <a:gdLst/>
              <a:ahLst/>
              <a:cxnLst>
                <a:cxn ang="0">
                  <a:pos x="0" y="143"/>
                </a:cxn>
                <a:cxn ang="0">
                  <a:pos x="2" y="159"/>
                </a:cxn>
                <a:cxn ang="0">
                  <a:pos x="35" y="192"/>
                </a:cxn>
                <a:cxn ang="0">
                  <a:pos x="43" y="186"/>
                </a:cxn>
                <a:cxn ang="0">
                  <a:pos x="55" y="197"/>
                </a:cxn>
                <a:cxn ang="0">
                  <a:pos x="74" y="163"/>
                </a:cxn>
                <a:cxn ang="0">
                  <a:pos x="148" y="180"/>
                </a:cxn>
                <a:cxn ang="0">
                  <a:pos x="212" y="161"/>
                </a:cxn>
                <a:cxn ang="0">
                  <a:pos x="214" y="153"/>
                </a:cxn>
                <a:cxn ang="0">
                  <a:pos x="248" y="110"/>
                </a:cxn>
                <a:cxn ang="0">
                  <a:pos x="258" y="52"/>
                </a:cxn>
                <a:cxn ang="0">
                  <a:pos x="241" y="35"/>
                </a:cxn>
                <a:cxn ang="0">
                  <a:pos x="241" y="8"/>
                </a:cxn>
                <a:cxn ang="0">
                  <a:pos x="187" y="0"/>
                </a:cxn>
                <a:cxn ang="0">
                  <a:pos x="87" y="67"/>
                </a:cxn>
                <a:cxn ang="0">
                  <a:pos x="62" y="74"/>
                </a:cxn>
                <a:cxn ang="0">
                  <a:pos x="63" y="125"/>
                </a:cxn>
                <a:cxn ang="0">
                  <a:pos x="52" y="136"/>
                </a:cxn>
                <a:cxn ang="0">
                  <a:pos x="0" y="143"/>
                </a:cxn>
              </a:cxnLst>
              <a:rect l="0" t="0" r="r" b="b"/>
              <a:pathLst>
                <a:path w="259" h="198">
                  <a:moveTo>
                    <a:pt x="0" y="143"/>
                  </a:moveTo>
                  <a:lnTo>
                    <a:pt x="2" y="159"/>
                  </a:lnTo>
                  <a:lnTo>
                    <a:pt x="35" y="192"/>
                  </a:lnTo>
                  <a:lnTo>
                    <a:pt x="43" y="186"/>
                  </a:lnTo>
                  <a:lnTo>
                    <a:pt x="55" y="197"/>
                  </a:lnTo>
                  <a:lnTo>
                    <a:pt x="74" y="163"/>
                  </a:lnTo>
                  <a:lnTo>
                    <a:pt x="148" y="180"/>
                  </a:lnTo>
                  <a:lnTo>
                    <a:pt x="212" y="161"/>
                  </a:lnTo>
                  <a:lnTo>
                    <a:pt x="214" y="153"/>
                  </a:lnTo>
                  <a:lnTo>
                    <a:pt x="248" y="110"/>
                  </a:lnTo>
                  <a:lnTo>
                    <a:pt x="258" y="52"/>
                  </a:lnTo>
                  <a:lnTo>
                    <a:pt x="241" y="35"/>
                  </a:lnTo>
                  <a:lnTo>
                    <a:pt x="241" y="8"/>
                  </a:lnTo>
                  <a:lnTo>
                    <a:pt x="187" y="0"/>
                  </a:lnTo>
                  <a:lnTo>
                    <a:pt x="87" y="67"/>
                  </a:lnTo>
                  <a:lnTo>
                    <a:pt x="62" y="74"/>
                  </a:lnTo>
                  <a:lnTo>
                    <a:pt x="63" y="125"/>
                  </a:lnTo>
                  <a:lnTo>
                    <a:pt x="52" y="136"/>
                  </a:lnTo>
                  <a:lnTo>
                    <a:pt x="0" y="143"/>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0" name="Freeform 216"/>
            <p:cNvSpPr>
              <a:spLocks/>
            </p:cNvSpPr>
            <p:nvPr/>
          </p:nvSpPr>
          <p:spPr bwMode="auto">
            <a:xfrm>
              <a:off x="4382255" y="4045741"/>
              <a:ext cx="294357" cy="251556"/>
            </a:xfrm>
            <a:custGeom>
              <a:avLst/>
              <a:gdLst/>
              <a:ahLst/>
              <a:cxnLst>
                <a:cxn ang="0">
                  <a:pos x="0" y="122"/>
                </a:cxn>
                <a:cxn ang="0">
                  <a:pos x="12" y="35"/>
                </a:cxn>
                <a:cxn ang="0">
                  <a:pos x="31" y="1"/>
                </a:cxn>
                <a:cxn ang="0">
                  <a:pos x="105" y="18"/>
                </a:cxn>
                <a:cxn ang="0">
                  <a:pos x="168" y="0"/>
                </a:cxn>
                <a:cxn ang="0">
                  <a:pos x="182" y="21"/>
                </a:cxn>
                <a:cxn ang="0">
                  <a:pos x="189" y="35"/>
                </a:cxn>
                <a:cxn ang="0">
                  <a:pos x="171" y="47"/>
                </a:cxn>
                <a:cxn ang="0">
                  <a:pos x="139" y="118"/>
                </a:cxn>
                <a:cxn ang="0">
                  <a:pos x="108" y="114"/>
                </a:cxn>
                <a:cxn ang="0">
                  <a:pos x="90" y="148"/>
                </a:cxn>
                <a:cxn ang="0">
                  <a:pos x="54" y="158"/>
                </a:cxn>
                <a:cxn ang="0">
                  <a:pos x="31" y="126"/>
                </a:cxn>
                <a:cxn ang="0">
                  <a:pos x="0" y="122"/>
                </a:cxn>
              </a:cxnLst>
              <a:rect l="0" t="0" r="r" b="b"/>
              <a:pathLst>
                <a:path w="190" h="159">
                  <a:moveTo>
                    <a:pt x="0" y="122"/>
                  </a:moveTo>
                  <a:lnTo>
                    <a:pt x="12" y="35"/>
                  </a:lnTo>
                  <a:lnTo>
                    <a:pt x="31" y="1"/>
                  </a:lnTo>
                  <a:lnTo>
                    <a:pt x="105" y="18"/>
                  </a:lnTo>
                  <a:lnTo>
                    <a:pt x="168" y="0"/>
                  </a:lnTo>
                  <a:lnTo>
                    <a:pt x="182" y="21"/>
                  </a:lnTo>
                  <a:lnTo>
                    <a:pt x="189" y="35"/>
                  </a:lnTo>
                  <a:lnTo>
                    <a:pt x="171" y="47"/>
                  </a:lnTo>
                  <a:lnTo>
                    <a:pt x="139" y="118"/>
                  </a:lnTo>
                  <a:lnTo>
                    <a:pt x="108" y="114"/>
                  </a:lnTo>
                  <a:lnTo>
                    <a:pt x="90" y="148"/>
                  </a:lnTo>
                  <a:lnTo>
                    <a:pt x="54" y="158"/>
                  </a:lnTo>
                  <a:lnTo>
                    <a:pt x="31" y="126"/>
                  </a:lnTo>
                  <a:lnTo>
                    <a:pt x="0" y="122"/>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1" name="Freeform 217"/>
            <p:cNvSpPr>
              <a:spLocks/>
            </p:cNvSpPr>
            <p:nvPr/>
          </p:nvSpPr>
          <p:spPr bwMode="auto">
            <a:xfrm>
              <a:off x="3887926" y="4076980"/>
              <a:ext cx="78389" cy="46036"/>
            </a:xfrm>
            <a:custGeom>
              <a:avLst/>
              <a:gdLst/>
              <a:ahLst/>
              <a:cxnLst>
                <a:cxn ang="0">
                  <a:pos x="0" y="4"/>
                </a:cxn>
                <a:cxn ang="0">
                  <a:pos x="14" y="16"/>
                </a:cxn>
                <a:cxn ang="0">
                  <a:pos x="31" y="12"/>
                </a:cxn>
                <a:cxn ang="0">
                  <a:pos x="21" y="16"/>
                </a:cxn>
                <a:cxn ang="0">
                  <a:pos x="28" y="29"/>
                </a:cxn>
                <a:cxn ang="0">
                  <a:pos x="48" y="16"/>
                </a:cxn>
                <a:cxn ang="0">
                  <a:pos x="50" y="0"/>
                </a:cxn>
                <a:cxn ang="0">
                  <a:pos x="0" y="4"/>
                </a:cxn>
              </a:cxnLst>
              <a:rect l="0" t="0" r="r" b="b"/>
              <a:pathLst>
                <a:path w="51" h="30">
                  <a:moveTo>
                    <a:pt x="0" y="4"/>
                  </a:moveTo>
                  <a:lnTo>
                    <a:pt x="14" y="16"/>
                  </a:lnTo>
                  <a:lnTo>
                    <a:pt x="31" y="12"/>
                  </a:lnTo>
                  <a:lnTo>
                    <a:pt x="21" y="16"/>
                  </a:lnTo>
                  <a:lnTo>
                    <a:pt x="28" y="29"/>
                  </a:lnTo>
                  <a:lnTo>
                    <a:pt x="48" y="16"/>
                  </a:lnTo>
                  <a:lnTo>
                    <a:pt x="50" y="0"/>
                  </a:lnTo>
                  <a:lnTo>
                    <a:pt x="0" y="4"/>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2" name="Freeform 219"/>
            <p:cNvSpPr>
              <a:spLocks/>
            </p:cNvSpPr>
            <p:nvPr/>
          </p:nvSpPr>
          <p:spPr bwMode="auto">
            <a:xfrm>
              <a:off x="5042959" y="4427185"/>
              <a:ext cx="43194" cy="42748"/>
            </a:xfrm>
            <a:custGeom>
              <a:avLst/>
              <a:gdLst/>
              <a:ahLst/>
              <a:cxnLst>
                <a:cxn ang="0">
                  <a:pos x="0" y="26"/>
                </a:cxn>
                <a:cxn ang="0">
                  <a:pos x="10" y="4"/>
                </a:cxn>
                <a:cxn ang="0">
                  <a:pos x="22" y="0"/>
                </a:cxn>
                <a:cxn ang="0">
                  <a:pos x="27" y="21"/>
                </a:cxn>
                <a:cxn ang="0">
                  <a:pos x="0" y="26"/>
                </a:cxn>
              </a:cxnLst>
              <a:rect l="0" t="0" r="r" b="b"/>
              <a:pathLst>
                <a:path w="28" h="27">
                  <a:moveTo>
                    <a:pt x="0" y="26"/>
                  </a:moveTo>
                  <a:lnTo>
                    <a:pt x="10" y="4"/>
                  </a:lnTo>
                  <a:lnTo>
                    <a:pt x="22" y="0"/>
                  </a:lnTo>
                  <a:lnTo>
                    <a:pt x="27" y="21"/>
                  </a:lnTo>
                  <a:lnTo>
                    <a:pt x="0" y="2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3" name="Freeform 220"/>
            <p:cNvSpPr>
              <a:spLocks/>
            </p:cNvSpPr>
            <p:nvPr/>
          </p:nvSpPr>
          <p:spPr bwMode="auto">
            <a:xfrm>
              <a:off x="3868729" y="3975042"/>
              <a:ext cx="156777" cy="108514"/>
            </a:xfrm>
            <a:custGeom>
              <a:avLst/>
              <a:gdLst/>
              <a:ahLst/>
              <a:cxnLst>
                <a:cxn ang="0">
                  <a:pos x="0" y="29"/>
                </a:cxn>
                <a:cxn ang="0">
                  <a:pos x="14" y="49"/>
                </a:cxn>
                <a:cxn ang="0">
                  <a:pos x="60" y="52"/>
                </a:cxn>
                <a:cxn ang="0">
                  <a:pos x="12" y="58"/>
                </a:cxn>
                <a:cxn ang="0">
                  <a:pos x="12" y="68"/>
                </a:cxn>
                <a:cxn ang="0">
                  <a:pos x="62" y="64"/>
                </a:cxn>
                <a:cxn ang="0">
                  <a:pos x="100" y="68"/>
                </a:cxn>
                <a:cxn ang="0">
                  <a:pos x="87" y="29"/>
                </a:cxn>
                <a:cxn ang="0">
                  <a:pos x="51" y="0"/>
                </a:cxn>
                <a:cxn ang="0">
                  <a:pos x="14" y="9"/>
                </a:cxn>
                <a:cxn ang="0">
                  <a:pos x="0" y="29"/>
                </a:cxn>
              </a:cxnLst>
              <a:rect l="0" t="0" r="r" b="b"/>
              <a:pathLst>
                <a:path w="101" h="69">
                  <a:moveTo>
                    <a:pt x="0" y="29"/>
                  </a:moveTo>
                  <a:lnTo>
                    <a:pt x="14" y="49"/>
                  </a:lnTo>
                  <a:lnTo>
                    <a:pt x="60" y="52"/>
                  </a:lnTo>
                  <a:lnTo>
                    <a:pt x="12" y="58"/>
                  </a:lnTo>
                  <a:lnTo>
                    <a:pt x="12" y="68"/>
                  </a:lnTo>
                  <a:lnTo>
                    <a:pt x="62" y="64"/>
                  </a:lnTo>
                  <a:lnTo>
                    <a:pt x="100" y="68"/>
                  </a:lnTo>
                  <a:lnTo>
                    <a:pt x="87" y="29"/>
                  </a:lnTo>
                  <a:lnTo>
                    <a:pt x="51" y="0"/>
                  </a:lnTo>
                  <a:lnTo>
                    <a:pt x="14" y="9"/>
                  </a:lnTo>
                  <a:lnTo>
                    <a:pt x="0" y="29"/>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4" name="Freeform 221"/>
            <p:cNvSpPr>
              <a:spLocks/>
            </p:cNvSpPr>
            <p:nvPr/>
          </p:nvSpPr>
          <p:spPr bwMode="auto">
            <a:xfrm>
              <a:off x="3975913" y="4147678"/>
              <a:ext cx="76789" cy="78919"/>
            </a:xfrm>
            <a:custGeom>
              <a:avLst/>
              <a:gdLst/>
              <a:ahLst/>
              <a:cxnLst>
                <a:cxn ang="0">
                  <a:pos x="0" y="14"/>
                </a:cxn>
                <a:cxn ang="0">
                  <a:pos x="5" y="33"/>
                </a:cxn>
                <a:cxn ang="0">
                  <a:pos x="29" y="50"/>
                </a:cxn>
                <a:cxn ang="0">
                  <a:pos x="49" y="25"/>
                </a:cxn>
                <a:cxn ang="0">
                  <a:pos x="33" y="0"/>
                </a:cxn>
                <a:cxn ang="0">
                  <a:pos x="0" y="14"/>
                </a:cxn>
              </a:cxnLst>
              <a:rect l="0" t="0" r="r" b="b"/>
              <a:pathLst>
                <a:path w="50" h="51">
                  <a:moveTo>
                    <a:pt x="0" y="14"/>
                  </a:moveTo>
                  <a:lnTo>
                    <a:pt x="5" y="33"/>
                  </a:lnTo>
                  <a:lnTo>
                    <a:pt x="29" y="50"/>
                  </a:lnTo>
                  <a:lnTo>
                    <a:pt x="49" y="25"/>
                  </a:lnTo>
                  <a:lnTo>
                    <a:pt x="33" y="0"/>
                  </a:lnTo>
                  <a:lnTo>
                    <a:pt x="0" y="14"/>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5" name="Freeform 222"/>
            <p:cNvSpPr>
              <a:spLocks/>
            </p:cNvSpPr>
            <p:nvPr/>
          </p:nvSpPr>
          <p:spPr bwMode="auto">
            <a:xfrm>
              <a:off x="5346915" y="4098354"/>
              <a:ext cx="257563" cy="346917"/>
            </a:xfrm>
            <a:custGeom>
              <a:avLst/>
              <a:gdLst/>
              <a:ahLst/>
              <a:cxnLst>
                <a:cxn ang="0">
                  <a:pos x="0" y="206"/>
                </a:cxn>
                <a:cxn ang="0">
                  <a:pos x="0" y="147"/>
                </a:cxn>
                <a:cxn ang="0">
                  <a:pos x="13" y="129"/>
                </a:cxn>
                <a:cxn ang="0">
                  <a:pos x="63" y="110"/>
                </a:cxn>
                <a:cxn ang="0">
                  <a:pos x="113" y="62"/>
                </a:cxn>
                <a:cxn ang="0">
                  <a:pos x="49" y="45"/>
                </a:cxn>
                <a:cxn ang="0">
                  <a:pos x="29" y="16"/>
                </a:cxn>
                <a:cxn ang="0">
                  <a:pos x="36" y="8"/>
                </a:cxn>
                <a:cxn ang="0">
                  <a:pos x="62" y="24"/>
                </a:cxn>
                <a:cxn ang="0">
                  <a:pos x="159" y="0"/>
                </a:cxn>
                <a:cxn ang="0">
                  <a:pos x="166" y="24"/>
                </a:cxn>
                <a:cxn ang="0">
                  <a:pos x="107" y="128"/>
                </a:cxn>
                <a:cxn ang="0">
                  <a:pos x="8" y="220"/>
                </a:cxn>
                <a:cxn ang="0">
                  <a:pos x="0" y="206"/>
                </a:cxn>
              </a:cxnLst>
              <a:rect l="0" t="0" r="r" b="b"/>
              <a:pathLst>
                <a:path w="167" h="221">
                  <a:moveTo>
                    <a:pt x="0" y="206"/>
                  </a:moveTo>
                  <a:lnTo>
                    <a:pt x="0" y="147"/>
                  </a:lnTo>
                  <a:lnTo>
                    <a:pt x="13" y="129"/>
                  </a:lnTo>
                  <a:lnTo>
                    <a:pt x="63" y="110"/>
                  </a:lnTo>
                  <a:lnTo>
                    <a:pt x="113" y="62"/>
                  </a:lnTo>
                  <a:lnTo>
                    <a:pt x="49" y="45"/>
                  </a:lnTo>
                  <a:lnTo>
                    <a:pt x="29" y="16"/>
                  </a:lnTo>
                  <a:lnTo>
                    <a:pt x="36" y="8"/>
                  </a:lnTo>
                  <a:lnTo>
                    <a:pt x="62" y="24"/>
                  </a:lnTo>
                  <a:lnTo>
                    <a:pt x="159" y="0"/>
                  </a:lnTo>
                  <a:lnTo>
                    <a:pt x="166" y="24"/>
                  </a:lnTo>
                  <a:lnTo>
                    <a:pt x="107" y="128"/>
                  </a:lnTo>
                  <a:lnTo>
                    <a:pt x="8" y="220"/>
                  </a:lnTo>
                  <a:lnTo>
                    <a:pt x="0" y="20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6" name="Freeform 223"/>
            <p:cNvSpPr>
              <a:spLocks/>
            </p:cNvSpPr>
            <p:nvPr/>
          </p:nvSpPr>
          <p:spPr bwMode="auto">
            <a:xfrm>
              <a:off x="4943773" y="4802052"/>
              <a:ext cx="199971" cy="184145"/>
            </a:xfrm>
            <a:custGeom>
              <a:avLst/>
              <a:gdLst/>
              <a:ahLst/>
              <a:cxnLst>
                <a:cxn ang="0">
                  <a:pos x="0" y="35"/>
                </a:cxn>
                <a:cxn ang="0">
                  <a:pos x="28" y="36"/>
                </a:cxn>
                <a:cxn ang="0">
                  <a:pos x="56" y="14"/>
                </a:cxn>
                <a:cxn ang="0">
                  <a:pos x="57" y="5"/>
                </a:cxn>
                <a:cxn ang="0">
                  <a:pos x="83" y="0"/>
                </a:cxn>
                <a:cxn ang="0">
                  <a:pos x="123" y="12"/>
                </a:cxn>
                <a:cxn ang="0">
                  <a:pos x="128" y="28"/>
                </a:cxn>
                <a:cxn ang="0">
                  <a:pos x="125" y="71"/>
                </a:cxn>
                <a:cxn ang="0">
                  <a:pos x="103" y="116"/>
                </a:cxn>
                <a:cxn ang="0">
                  <a:pos x="67" y="107"/>
                </a:cxn>
                <a:cxn ang="0">
                  <a:pos x="45" y="97"/>
                </a:cxn>
                <a:cxn ang="0">
                  <a:pos x="0" y="35"/>
                </a:cxn>
              </a:cxnLst>
              <a:rect l="0" t="0" r="r" b="b"/>
              <a:pathLst>
                <a:path w="129" h="117">
                  <a:moveTo>
                    <a:pt x="0" y="35"/>
                  </a:moveTo>
                  <a:lnTo>
                    <a:pt x="28" y="36"/>
                  </a:lnTo>
                  <a:lnTo>
                    <a:pt x="56" y="14"/>
                  </a:lnTo>
                  <a:lnTo>
                    <a:pt x="57" y="5"/>
                  </a:lnTo>
                  <a:lnTo>
                    <a:pt x="83" y="0"/>
                  </a:lnTo>
                  <a:lnTo>
                    <a:pt x="123" y="12"/>
                  </a:lnTo>
                  <a:lnTo>
                    <a:pt x="128" y="28"/>
                  </a:lnTo>
                  <a:lnTo>
                    <a:pt x="125" y="71"/>
                  </a:lnTo>
                  <a:lnTo>
                    <a:pt x="103" y="116"/>
                  </a:lnTo>
                  <a:lnTo>
                    <a:pt x="67" y="107"/>
                  </a:lnTo>
                  <a:lnTo>
                    <a:pt x="45" y="97"/>
                  </a:lnTo>
                  <a:lnTo>
                    <a:pt x="0" y="3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7" name="Freeform 224"/>
            <p:cNvSpPr>
              <a:spLocks/>
            </p:cNvSpPr>
            <p:nvPr/>
          </p:nvSpPr>
          <p:spPr bwMode="auto">
            <a:xfrm>
              <a:off x="4599823" y="4833291"/>
              <a:ext cx="345550" cy="328831"/>
            </a:xfrm>
            <a:custGeom>
              <a:avLst/>
              <a:gdLst/>
              <a:ahLst/>
              <a:cxnLst>
                <a:cxn ang="0">
                  <a:pos x="0" y="6"/>
                </a:cxn>
                <a:cxn ang="0">
                  <a:pos x="27" y="0"/>
                </a:cxn>
                <a:cxn ang="0">
                  <a:pos x="159" y="20"/>
                </a:cxn>
                <a:cxn ang="0">
                  <a:pos x="190" y="10"/>
                </a:cxn>
                <a:cxn ang="0">
                  <a:pos x="222" y="14"/>
                </a:cxn>
                <a:cxn ang="0">
                  <a:pos x="194" y="29"/>
                </a:cxn>
                <a:cxn ang="0">
                  <a:pos x="184" y="20"/>
                </a:cxn>
                <a:cxn ang="0">
                  <a:pos x="152" y="27"/>
                </a:cxn>
                <a:cxn ang="0">
                  <a:pos x="152" y="85"/>
                </a:cxn>
                <a:cxn ang="0">
                  <a:pos x="136" y="85"/>
                </a:cxn>
                <a:cxn ang="0">
                  <a:pos x="136" y="131"/>
                </a:cxn>
                <a:cxn ang="0">
                  <a:pos x="136" y="197"/>
                </a:cxn>
                <a:cxn ang="0">
                  <a:pos x="121" y="208"/>
                </a:cxn>
                <a:cxn ang="0">
                  <a:pos x="101" y="208"/>
                </a:cxn>
                <a:cxn ang="0">
                  <a:pos x="89" y="193"/>
                </a:cxn>
                <a:cxn ang="0">
                  <a:pos x="79" y="201"/>
                </a:cxn>
                <a:cxn ang="0">
                  <a:pos x="58" y="178"/>
                </a:cxn>
                <a:cxn ang="0">
                  <a:pos x="47" y="105"/>
                </a:cxn>
                <a:cxn ang="0">
                  <a:pos x="47" y="97"/>
                </a:cxn>
                <a:cxn ang="0">
                  <a:pos x="0" y="6"/>
                </a:cxn>
              </a:cxnLst>
              <a:rect l="0" t="0" r="r" b="b"/>
              <a:pathLst>
                <a:path w="223" h="209">
                  <a:moveTo>
                    <a:pt x="0" y="6"/>
                  </a:moveTo>
                  <a:lnTo>
                    <a:pt x="27" y="0"/>
                  </a:lnTo>
                  <a:lnTo>
                    <a:pt x="159" y="20"/>
                  </a:lnTo>
                  <a:lnTo>
                    <a:pt x="190" y="10"/>
                  </a:lnTo>
                  <a:lnTo>
                    <a:pt x="222" y="14"/>
                  </a:lnTo>
                  <a:lnTo>
                    <a:pt x="194" y="29"/>
                  </a:lnTo>
                  <a:lnTo>
                    <a:pt x="184" y="20"/>
                  </a:lnTo>
                  <a:lnTo>
                    <a:pt x="152" y="27"/>
                  </a:lnTo>
                  <a:lnTo>
                    <a:pt x="152" y="85"/>
                  </a:lnTo>
                  <a:lnTo>
                    <a:pt x="136" y="85"/>
                  </a:lnTo>
                  <a:lnTo>
                    <a:pt x="136" y="131"/>
                  </a:lnTo>
                  <a:lnTo>
                    <a:pt x="136" y="197"/>
                  </a:lnTo>
                  <a:lnTo>
                    <a:pt x="121" y="208"/>
                  </a:lnTo>
                  <a:lnTo>
                    <a:pt x="101" y="208"/>
                  </a:lnTo>
                  <a:lnTo>
                    <a:pt x="89" y="193"/>
                  </a:lnTo>
                  <a:lnTo>
                    <a:pt x="79" y="201"/>
                  </a:lnTo>
                  <a:lnTo>
                    <a:pt x="58" y="178"/>
                  </a:lnTo>
                  <a:lnTo>
                    <a:pt x="47" y="105"/>
                  </a:lnTo>
                  <a:lnTo>
                    <a:pt x="47" y="97"/>
                  </a:lnTo>
                  <a:lnTo>
                    <a:pt x="0" y="6"/>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8" name="Freeform 225"/>
            <p:cNvSpPr>
              <a:spLocks/>
            </p:cNvSpPr>
            <p:nvPr/>
          </p:nvSpPr>
          <p:spPr bwMode="auto">
            <a:xfrm>
              <a:off x="3883127" y="3679094"/>
              <a:ext cx="211169" cy="179213"/>
            </a:xfrm>
            <a:custGeom>
              <a:avLst/>
              <a:gdLst/>
              <a:ahLst/>
              <a:cxnLst>
                <a:cxn ang="0">
                  <a:pos x="0" y="113"/>
                </a:cxn>
                <a:cxn ang="0">
                  <a:pos x="64" y="0"/>
                </a:cxn>
                <a:cxn ang="0">
                  <a:pos x="134" y="1"/>
                </a:cxn>
                <a:cxn ang="0">
                  <a:pos x="136" y="8"/>
                </a:cxn>
                <a:cxn ang="0">
                  <a:pos x="134" y="29"/>
                </a:cxn>
                <a:cxn ang="0">
                  <a:pos x="82" y="28"/>
                </a:cxn>
                <a:cxn ang="0">
                  <a:pos x="82" y="71"/>
                </a:cxn>
                <a:cxn ang="0">
                  <a:pos x="63" y="79"/>
                </a:cxn>
                <a:cxn ang="0">
                  <a:pos x="64" y="106"/>
                </a:cxn>
                <a:cxn ang="0">
                  <a:pos x="0" y="113"/>
                </a:cxn>
              </a:cxnLst>
              <a:rect l="0" t="0" r="r" b="b"/>
              <a:pathLst>
                <a:path w="137" h="114">
                  <a:moveTo>
                    <a:pt x="0" y="113"/>
                  </a:moveTo>
                  <a:lnTo>
                    <a:pt x="64" y="0"/>
                  </a:lnTo>
                  <a:lnTo>
                    <a:pt x="134" y="1"/>
                  </a:lnTo>
                  <a:lnTo>
                    <a:pt x="136" y="8"/>
                  </a:lnTo>
                  <a:lnTo>
                    <a:pt x="134" y="29"/>
                  </a:lnTo>
                  <a:lnTo>
                    <a:pt x="82" y="28"/>
                  </a:lnTo>
                  <a:lnTo>
                    <a:pt x="82" y="71"/>
                  </a:lnTo>
                  <a:lnTo>
                    <a:pt x="63" y="79"/>
                  </a:lnTo>
                  <a:lnTo>
                    <a:pt x="64" y="106"/>
                  </a:lnTo>
                  <a:lnTo>
                    <a:pt x="0" y="113"/>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59" name="Freeform 226"/>
            <p:cNvSpPr>
              <a:spLocks/>
            </p:cNvSpPr>
            <p:nvPr/>
          </p:nvSpPr>
          <p:spPr bwMode="auto">
            <a:xfrm>
              <a:off x="4862185" y="3805694"/>
              <a:ext cx="420739" cy="503112"/>
            </a:xfrm>
            <a:custGeom>
              <a:avLst/>
              <a:gdLst/>
              <a:ahLst/>
              <a:cxnLst>
                <a:cxn ang="0">
                  <a:pos x="0" y="168"/>
                </a:cxn>
                <a:cxn ang="0">
                  <a:pos x="13" y="200"/>
                </a:cxn>
                <a:cxn ang="0">
                  <a:pos x="25" y="235"/>
                </a:cxn>
                <a:cxn ang="0">
                  <a:pos x="52" y="247"/>
                </a:cxn>
                <a:cxn ang="0">
                  <a:pos x="93" y="294"/>
                </a:cxn>
                <a:cxn ang="0">
                  <a:pos x="146" y="319"/>
                </a:cxn>
                <a:cxn ang="0">
                  <a:pos x="196" y="313"/>
                </a:cxn>
                <a:cxn ang="0">
                  <a:pos x="227" y="304"/>
                </a:cxn>
                <a:cxn ang="0">
                  <a:pos x="208" y="269"/>
                </a:cxn>
                <a:cxn ang="0">
                  <a:pos x="180" y="250"/>
                </a:cxn>
                <a:cxn ang="0">
                  <a:pos x="199" y="238"/>
                </a:cxn>
                <a:cxn ang="0">
                  <a:pos x="200" y="208"/>
                </a:cxn>
                <a:cxn ang="0">
                  <a:pos x="233" y="169"/>
                </a:cxn>
                <a:cxn ang="0">
                  <a:pos x="245" y="99"/>
                </a:cxn>
                <a:cxn ang="0">
                  <a:pos x="271" y="84"/>
                </a:cxn>
                <a:cxn ang="0">
                  <a:pos x="250" y="69"/>
                </a:cxn>
                <a:cxn ang="0">
                  <a:pos x="244" y="18"/>
                </a:cxn>
                <a:cxn ang="0">
                  <a:pos x="222" y="0"/>
                </a:cxn>
                <a:cxn ang="0">
                  <a:pos x="196" y="21"/>
                </a:cxn>
                <a:cxn ang="0">
                  <a:pos x="49" y="17"/>
                </a:cxn>
                <a:cxn ang="0">
                  <a:pos x="49" y="49"/>
                </a:cxn>
                <a:cxn ang="0">
                  <a:pos x="35" y="51"/>
                </a:cxn>
                <a:cxn ang="0">
                  <a:pos x="35" y="60"/>
                </a:cxn>
                <a:cxn ang="0">
                  <a:pos x="35" y="121"/>
                </a:cxn>
                <a:cxn ang="0">
                  <a:pos x="17" y="125"/>
                </a:cxn>
                <a:cxn ang="0">
                  <a:pos x="0" y="168"/>
                </a:cxn>
              </a:cxnLst>
              <a:rect l="0" t="0" r="r" b="b"/>
              <a:pathLst>
                <a:path w="272" h="320">
                  <a:moveTo>
                    <a:pt x="0" y="168"/>
                  </a:moveTo>
                  <a:lnTo>
                    <a:pt x="13" y="200"/>
                  </a:lnTo>
                  <a:lnTo>
                    <a:pt x="25" y="235"/>
                  </a:lnTo>
                  <a:lnTo>
                    <a:pt x="52" y="247"/>
                  </a:lnTo>
                  <a:lnTo>
                    <a:pt x="93" y="294"/>
                  </a:lnTo>
                  <a:lnTo>
                    <a:pt x="146" y="319"/>
                  </a:lnTo>
                  <a:lnTo>
                    <a:pt x="196" y="313"/>
                  </a:lnTo>
                  <a:lnTo>
                    <a:pt x="227" y="304"/>
                  </a:lnTo>
                  <a:lnTo>
                    <a:pt x="208" y="269"/>
                  </a:lnTo>
                  <a:lnTo>
                    <a:pt x="180" y="250"/>
                  </a:lnTo>
                  <a:lnTo>
                    <a:pt x="199" y="238"/>
                  </a:lnTo>
                  <a:lnTo>
                    <a:pt x="200" y="208"/>
                  </a:lnTo>
                  <a:lnTo>
                    <a:pt x="233" y="169"/>
                  </a:lnTo>
                  <a:lnTo>
                    <a:pt x="245" y="99"/>
                  </a:lnTo>
                  <a:lnTo>
                    <a:pt x="271" y="84"/>
                  </a:lnTo>
                  <a:lnTo>
                    <a:pt x="250" y="69"/>
                  </a:lnTo>
                  <a:lnTo>
                    <a:pt x="244" y="18"/>
                  </a:lnTo>
                  <a:lnTo>
                    <a:pt x="222" y="0"/>
                  </a:lnTo>
                  <a:lnTo>
                    <a:pt x="196" y="21"/>
                  </a:lnTo>
                  <a:lnTo>
                    <a:pt x="49" y="17"/>
                  </a:lnTo>
                  <a:lnTo>
                    <a:pt x="49" y="49"/>
                  </a:lnTo>
                  <a:lnTo>
                    <a:pt x="35" y="51"/>
                  </a:lnTo>
                  <a:lnTo>
                    <a:pt x="35" y="60"/>
                  </a:lnTo>
                  <a:lnTo>
                    <a:pt x="35" y="121"/>
                  </a:lnTo>
                  <a:lnTo>
                    <a:pt x="17" y="125"/>
                  </a:lnTo>
                  <a:lnTo>
                    <a:pt x="0" y="16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0" name="Freeform 227"/>
            <p:cNvSpPr>
              <a:spLocks/>
            </p:cNvSpPr>
            <p:nvPr/>
          </p:nvSpPr>
          <p:spPr bwMode="auto">
            <a:xfrm>
              <a:off x="5087752" y="5066761"/>
              <a:ext cx="33595" cy="42748"/>
            </a:xfrm>
            <a:custGeom>
              <a:avLst/>
              <a:gdLst/>
              <a:ahLst/>
              <a:cxnLst>
                <a:cxn ang="0">
                  <a:pos x="0" y="14"/>
                </a:cxn>
                <a:cxn ang="0">
                  <a:pos x="12" y="27"/>
                </a:cxn>
                <a:cxn ang="0">
                  <a:pos x="21" y="17"/>
                </a:cxn>
                <a:cxn ang="0">
                  <a:pos x="19" y="0"/>
                </a:cxn>
                <a:cxn ang="0">
                  <a:pos x="0" y="14"/>
                </a:cxn>
              </a:cxnLst>
              <a:rect l="0" t="0" r="r" b="b"/>
              <a:pathLst>
                <a:path w="22" h="28">
                  <a:moveTo>
                    <a:pt x="0" y="14"/>
                  </a:moveTo>
                  <a:lnTo>
                    <a:pt x="12" y="27"/>
                  </a:lnTo>
                  <a:lnTo>
                    <a:pt x="21" y="17"/>
                  </a:lnTo>
                  <a:lnTo>
                    <a:pt x="19" y="0"/>
                  </a:lnTo>
                  <a:lnTo>
                    <a:pt x="0" y="14"/>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1" name="Freeform 228"/>
            <p:cNvSpPr>
              <a:spLocks/>
            </p:cNvSpPr>
            <p:nvPr/>
          </p:nvSpPr>
          <p:spPr bwMode="auto">
            <a:xfrm>
              <a:off x="5058957" y="4425541"/>
              <a:ext cx="275160" cy="272930"/>
            </a:xfrm>
            <a:custGeom>
              <a:avLst/>
              <a:gdLst/>
              <a:ahLst/>
              <a:cxnLst>
                <a:cxn ang="0">
                  <a:pos x="0" y="53"/>
                </a:cxn>
                <a:cxn ang="0">
                  <a:pos x="1" y="87"/>
                </a:cxn>
                <a:cxn ang="0">
                  <a:pos x="22" y="120"/>
                </a:cxn>
                <a:cxn ang="0">
                  <a:pos x="54" y="135"/>
                </a:cxn>
                <a:cxn ang="0">
                  <a:pos x="70" y="139"/>
                </a:cxn>
                <a:cxn ang="0">
                  <a:pos x="87" y="172"/>
                </a:cxn>
                <a:cxn ang="0">
                  <a:pos x="152" y="167"/>
                </a:cxn>
                <a:cxn ang="0">
                  <a:pos x="177" y="153"/>
                </a:cxn>
                <a:cxn ang="0">
                  <a:pos x="151" y="86"/>
                </a:cxn>
                <a:cxn ang="0">
                  <a:pos x="158" y="59"/>
                </a:cxn>
                <a:cxn ang="0">
                  <a:pos x="74" y="0"/>
                </a:cxn>
                <a:cxn ang="0">
                  <a:pos x="52" y="29"/>
                </a:cxn>
                <a:cxn ang="0">
                  <a:pos x="43" y="21"/>
                </a:cxn>
                <a:cxn ang="0">
                  <a:pos x="36" y="28"/>
                </a:cxn>
                <a:cxn ang="0">
                  <a:pos x="35" y="0"/>
                </a:cxn>
                <a:cxn ang="0">
                  <a:pos x="13" y="1"/>
                </a:cxn>
                <a:cxn ang="0">
                  <a:pos x="17" y="22"/>
                </a:cxn>
                <a:cxn ang="0">
                  <a:pos x="18" y="34"/>
                </a:cxn>
                <a:cxn ang="0">
                  <a:pos x="0" y="53"/>
                </a:cxn>
              </a:cxnLst>
              <a:rect l="0" t="0" r="r" b="b"/>
              <a:pathLst>
                <a:path w="178" h="173">
                  <a:moveTo>
                    <a:pt x="0" y="53"/>
                  </a:moveTo>
                  <a:lnTo>
                    <a:pt x="1" y="87"/>
                  </a:lnTo>
                  <a:lnTo>
                    <a:pt x="22" y="120"/>
                  </a:lnTo>
                  <a:lnTo>
                    <a:pt x="54" y="135"/>
                  </a:lnTo>
                  <a:lnTo>
                    <a:pt x="70" y="139"/>
                  </a:lnTo>
                  <a:lnTo>
                    <a:pt x="87" y="172"/>
                  </a:lnTo>
                  <a:lnTo>
                    <a:pt x="152" y="167"/>
                  </a:lnTo>
                  <a:lnTo>
                    <a:pt x="177" y="153"/>
                  </a:lnTo>
                  <a:lnTo>
                    <a:pt x="151" y="86"/>
                  </a:lnTo>
                  <a:lnTo>
                    <a:pt x="158" y="59"/>
                  </a:lnTo>
                  <a:lnTo>
                    <a:pt x="74" y="0"/>
                  </a:lnTo>
                  <a:lnTo>
                    <a:pt x="52" y="29"/>
                  </a:lnTo>
                  <a:lnTo>
                    <a:pt x="43" y="21"/>
                  </a:lnTo>
                  <a:lnTo>
                    <a:pt x="36" y="28"/>
                  </a:lnTo>
                  <a:lnTo>
                    <a:pt x="35" y="0"/>
                  </a:lnTo>
                  <a:lnTo>
                    <a:pt x="13" y="1"/>
                  </a:lnTo>
                  <a:lnTo>
                    <a:pt x="17" y="22"/>
                  </a:lnTo>
                  <a:lnTo>
                    <a:pt x="18" y="34"/>
                  </a:lnTo>
                  <a:lnTo>
                    <a:pt x="0" y="53"/>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2" name="Freeform 229"/>
            <p:cNvSpPr>
              <a:spLocks/>
            </p:cNvSpPr>
            <p:nvPr/>
          </p:nvSpPr>
          <p:spPr bwMode="auto">
            <a:xfrm>
              <a:off x="4305466" y="4114795"/>
              <a:ext cx="55992" cy="133177"/>
            </a:xfrm>
            <a:custGeom>
              <a:avLst/>
              <a:gdLst/>
              <a:ahLst/>
              <a:cxnLst>
                <a:cxn ang="0">
                  <a:pos x="0" y="0"/>
                </a:cxn>
                <a:cxn ang="0">
                  <a:pos x="17" y="4"/>
                </a:cxn>
                <a:cxn ang="0">
                  <a:pos x="35" y="78"/>
                </a:cxn>
                <a:cxn ang="0">
                  <a:pos x="22" y="83"/>
                </a:cxn>
                <a:cxn ang="0">
                  <a:pos x="0" y="0"/>
                </a:cxn>
              </a:cxnLst>
              <a:rect l="0" t="0" r="r" b="b"/>
              <a:pathLst>
                <a:path w="36" h="84">
                  <a:moveTo>
                    <a:pt x="0" y="0"/>
                  </a:moveTo>
                  <a:lnTo>
                    <a:pt x="17" y="4"/>
                  </a:lnTo>
                  <a:lnTo>
                    <a:pt x="35" y="78"/>
                  </a:lnTo>
                  <a:lnTo>
                    <a:pt x="22" y="83"/>
                  </a:lnTo>
                  <a:lnTo>
                    <a:pt x="0" y="0"/>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3" name="Freeform 230"/>
            <p:cNvSpPr>
              <a:spLocks/>
            </p:cNvSpPr>
            <p:nvPr/>
          </p:nvSpPr>
          <p:spPr bwMode="auto">
            <a:xfrm>
              <a:off x="5060556" y="4298941"/>
              <a:ext cx="135980" cy="136465"/>
            </a:xfrm>
            <a:custGeom>
              <a:avLst/>
              <a:gdLst/>
              <a:ahLst/>
              <a:cxnLst>
                <a:cxn ang="0">
                  <a:pos x="0" y="85"/>
                </a:cxn>
                <a:cxn ang="0">
                  <a:pos x="12" y="80"/>
                </a:cxn>
                <a:cxn ang="0">
                  <a:pos x="33" y="79"/>
                </a:cxn>
                <a:cxn ang="0">
                  <a:pos x="35" y="67"/>
                </a:cxn>
                <a:cxn ang="0">
                  <a:pos x="69" y="60"/>
                </a:cxn>
                <a:cxn ang="0">
                  <a:pos x="87" y="31"/>
                </a:cxn>
                <a:cxn ang="0">
                  <a:pos x="69" y="0"/>
                </a:cxn>
                <a:cxn ang="0">
                  <a:pos x="19" y="5"/>
                </a:cxn>
                <a:cxn ang="0">
                  <a:pos x="24" y="29"/>
                </a:cxn>
                <a:cxn ang="0">
                  <a:pos x="13" y="44"/>
                </a:cxn>
                <a:cxn ang="0">
                  <a:pos x="0" y="85"/>
                </a:cxn>
              </a:cxnLst>
              <a:rect l="0" t="0" r="r" b="b"/>
              <a:pathLst>
                <a:path w="88" h="86">
                  <a:moveTo>
                    <a:pt x="0" y="85"/>
                  </a:moveTo>
                  <a:lnTo>
                    <a:pt x="12" y="80"/>
                  </a:lnTo>
                  <a:lnTo>
                    <a:pt x="33" y="79"/>
                  </a:lnTo>
                  <a:lnTo>
                    <a:pt x="35" y="67"/>
                  </a:lnTo>
                  <a:lnTo>
                    <a:pt x="69" y="60"/>
                  </a:lnTo>
                  <a:lnTo>
                    <a:pt x="87" y="31"/>
                  </a:lnTo>
                  <a:lnTo>
                    <a:pt x="69" y="0"/>
                  </a:lnTo>
                  <a:lnTo>
                    <a:pt x="19" y="5"/>
                  </a:lnTo>
                  <a:lnTo>
                    <a:pt x="24" y="29"/>
                  </a:lnTo>
                  <a:lnTo>
                    <a:pt x="13" y="44"/>
                  </a:lnTo>
                  <a:lnTo>
                    <a:pt x="0" y="8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4" name="Freeform 231"/>
            <p:cNvSpPr>
              <a:spLocks/>
            </p:cNvSpPr>
            <p:nvPr/>
          </p:nvSpPr>
          <p:spPr bwMode="auto">
            <a:xfrm>
              <a:off x="4927776" y="3570580"/>
              <a:ext cx="283159" cy="269642"/>
            </a:xfrm>
            <a:custGeom>
              <a:avLst/>
              <a:gdLst/>
              <a:ahLst/>
              <a:cxnLst>
                <a:cxn ang="0">
                  <a:pos x="0" y="28"/>
                </a:cxn>
                <a:cxn ang="0">
                  <a:pos x="6" y="165"/>
                </a:cxn>
                <a:cxn ang="0">
                  <a:pos x="153" y="170"/>
                </a:cxn>
                <a:cxn ang="0">
                  <a:pos x="179" y="148"/>
                </a:cxn>
                <a:cxn ang="0">
                  <a:pos x="182" y="133"/>
                </a:cxn>
                <a:cxn ang="0">
                  <a:pos x="126" y="36"/>
                </a:cxn>
                <a:cxn ang="0">
                  <a:pos x="153" y="67"/>
                </a:cxn>
                <a:cxn ang="0">
                  <a:pos x="167" y="40"/>
                </a:cxn>
                <a:cxn ang="0">
                  <a:pos x="153" y="5"/>
                </a:cxn>
                <a:cxn ang="0">
                  <a:pos x="119" y="10"/>
                </a:cxn>
                <a:cxn ang="0">
                  <a:pos x="118" y="1"/>
                </a:cxn>
                <a:cxn ang="0">
                  <a:pos x="101" y="1"/>
                </a:cxn>
                <a:cxn ang="0">
                  <a:pos x="70" y="14"/>
                </a:cxn>
                <a:cxn ang="0">
                  <a:pos x="6" y="0"/>
                </a:cxn>
                <a:cxn ang="0">
                  <a:pos x="0" y="28"/>
                </a:cxn>
              </a:cxnLst>
              <a:rect l="0" t="0" r="r" b="b"/>
              <a:pathLst>
                <a:path w="183" h="171">
                  <a:moveTo>
                    <a:pt x="0" y="28"/>
                  </a:moveTo>
                  <a:lnTo>
                    <a:pt x="6" y="165"/>
                  </a:lnTo>
                  <a:lnTo>
                    <a:pt x="153" y="170"/>
                  </a:lnTo>
                  <a:lnTo>
                    <a:pt x="179" y="148"/>
                  </a:lnTo>
                  <a:lnTo>
                    <a:pt x="182" y="133"/>
                  </a:lnTo>
                  <a:lnTo>
                    <a:pt x="126" y="36"/>
                  </a:lnTo>
                  <a:lnTo>
                    <a:pt x="153" y="67"/>
                  </a:lnTo>
                  <a:lnTo>
                    <a:pt x="167" y="40"/>
                  </a:lnTo>
                  <a:lnTo>
                    <a:pt x="153" y="5"/>
                  </a:lnTo>
                  <a:lnTo>
                    <a:pt x="119" y="10"/>
                  </a:lnTo>
                  <a:lnTo>
                    <a:pt x="118" y="1"/>
                  </a:lnTo>
                  <a:lnTo>
                    <a:pt x="101" y="1"/>
                  </a:lnTo>
                  <a:lnTo>
                    <a:pt x="70" y="14"/>
                  </a:lnTo>
                  <a:lnTo>
                    <a:pt x="6" y="0"/>
                  </a:lnTo>
                  <a:lnTo>
                    <a:pt x="0" y="2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5" name="Freeform 232"/>
            <p:cNvSpPr>
              <a:spLocks/>
            </p:cNvSpPr>
            <p:nvPr/>
          </p:nvSpPr>
          <p:spPr bwMode="auto">
            <a:xfrm>
              <a:off x="4179084" y="4017790"/>
              <a:ext cx="191972" cy="141397"/>
            </a:xfrm>
            <a:custGeom>
              <a:avLst/>
              <a:gdLst/>
              <a:ahLst/>
              <a:cxnLst>
                <a:cxn ang="0">
                  <a:pos x="0" y="75"/>
                </a:cxn>
                <a:cxn ang="0">
                  <a:pos x="8" y="86"/>
                </a:cxn>
                <a:cxn ang="0">
                  <a:pos x="40" y="89"/>
                </a:cxn>
                <a:cxn ang="0">
                  <a:pos x="37" y="66"/>
                </a:cxn>
                <a:cxn ang="0">
                  <a:pos x="81" y="62"/>
                </a:cxn>
                <a:cxn ang="0">
                  <a:pos x="98" y="66"/>
                </a:cxn>
                <a:cxn ang="0">
                  <a:pos x="123" y="49"/>
                </a:cxn>
                <a:cxn ang="0">
                  <a:pos x="90" y="16"/>
                </a:cxn>
                <a:cxn ang="0">
                  <a:pos x="87" y="0"/>
                </a:cxn>
                <a:cxn ang="0">
                  <a:pos x="20" y="29"/>
                </a:cxn>
                <a:cxn ang="0">
                  <a:pos x="0" y="75"/>
                </a:cxn>
              </a:cxnLst>
              <a:rect l="0" t="0" r="r" b="b"/>
              <a:pathLst>
                <a:path w="124" h="90">
                  <a:moveTo>
                    <a:pt x="0" y="75"/>
                  </a:moveTo>
                  <a:lnTo>
                    <a:pt x="8" y="86"/>
                  </a:lnTo>
                  <a:lnTo>
                    <a:pt x="40" y="89"/>
                  </a:lnTo>
                  <a:lnTo>
                    <a:pt x="37" y="66"/>
                  </a:lnTo>
                  <a:lnTo>
                    <a:pt x="81" y="62"/>
                  </a:lnTo>
                  <a:lnTo>
                    <a:pt x="98" y="66"/>
                  </a:lnTo>
                  <a:lnTo>
                    <a:pt x="123" y="49"/>
                  </a:lnTo>
                  <a:lnTo>
                    <a:pt x="90" y="16"/>
                  </a:lnTo>
                  <a:lnTo>
                    <a:pt x="87" y="0"/>
                  </a:lnTo>
                  <a:lnTo>
                    <a:pt x="20" y="29"/>
                  </a:lnTo>
                  <a:lnTo>
                    <a:pt x="0" y="75"/>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6" name="Freeform 233"/>
            <p:cNvSpPr>
              <a:spLocks/>
            </p:cNvSpPr>
            <p:nvPr/>
          </p:nvSpPr>
          <p:spPr bwMode="auto">
            <a:xfrm>
              <a:off x="4863785" y="4608042"/>
              <a:ext cx="299157" cy="251556"/>
            </a:xfrm>
            <a:custGeom>
              <a:avLst/>
              <a:gdLst/>
              <a:ahLst/>
              <a:cxnLst>
                <a:cxn ang="0">
                  <a:pos x="0" y="78"/>
                </a:cxn>
                <a:cxn ang="0">
                  <a:pos x="0" y="138"/>
                </a:cxn>
                <a:cxn ang="0">
                  <a:pos x="20" y="153"/>
                </a:cxn>
                <a:cxn ang="0">
                  <a:pos x="51" y="157"/>
                </a:cxn>
                <a:cxn ang="0">
                  <a:pos x="79" y="159"/>
                </a:cxn>
                <a:cxn ang="0">
                  <a:pos x="108" y="137"/>
                </a:cxn>
                <a:cxn ang="0">
                  <a:pos x="109" y="128"/>
                </a:cxn>
                <a:cxn ang="0">
                  <a:pos x="135" y="122"/>
                </a:cxn>
                <a:cxn ang="0">
                  <a:pos x="129" y="113"/>
                </a:cxn>
                <a:cxn ang="0">
                  <a:pos x="182" y="97"/>
                </a:cxn>
                <a:cxn ang="0">
                  <a:pos x="175" y="88"/>
                </a:cxn>
                <a:cxn ang="0">
                  <a:pos x="192" y="41"/>
                </a:cxn>
                <a:cxn ang="0">
                  <a:pos x="179" y="20"/>
                </a:cxn>
                <a:cxn ang="0">
                  <a:pos x="148" y="5"/>
                </a:cxn>
                <a:cxn ang="0">
                  <a:pos x="140" y="0"/>
                </a:cxn>
                <a:cxn ang="0">
                  <a:pos x="110" y="14"/>
                </a:cxn>
                <a:cxn ang="0">
                  <a:pos x="108" y="57"/>
                </a:cxn>
                <a:cxn ang="0">
                  <a:pos x="125" y="64"/>
                </a:cxn>
                <a:cxn ang="0">
                  <a:pos x="127" y="82"/>
                </a:cxn>
                <a:cxn ang="0">
                  <a:pos x="33" y="44"/>
                </a:cxn>
                <a:cxn ang="0">
                  <a:pos x="36" y="78"/>
                </a:cxn>
                <a:cxn ang="0">
                  <a:pos x="0" y="78"/>
                </a:cxn>
              </a:cxnLst>
              <a:rect l="0" t="0" r="r" b="b"/>
              <a:pathLst>
                <a:path w="193" h="160">
                  <a:moveTo>
                    <a:pt x="0" y="78"/>
                  </a:moveTo>
                  <a:lnTo>
                    <a:pt x="0" y="138"/>
                  </a:lnTo>
                  <a:lnTo>
                    <a:pt x="20" y="153"/>
                  </a:lnTo>
                  <a:lnTo>
                    <a:pt x="51" y="157"/>
                  </a:lnTo>
                  <a:lnTo>
                    <a:pt x="79" y="159"/>
                  </a:lnTo>
                  <a:lnTo>
                    <a:pt x="108" y="137"/>
                  </a:lnTo>
                  <a:lnTo>
                    <a:pt x="109" y="128"/>
                  </a:lnTo>
                  <a:lnTo>
                    <a:pt x="135" y="122"/>
                  </a:lnTo>
                  <a:lnTo>
                    <a:pt x="129" y="113"/>
                  </a:lnTo>
                  <a:lnTo>
                    <a:pt x="182" y="97"/>
                  </a:lnTo>
                  <a:lnTo>
                    <a:pt x="175" y="88"/>
                  </a:lnTo>
                  <a:lnTo>
                    <a:pt x="192" y="41"/>
                  </a:lnTo>
                  <a:lnTo>
                    <a:pt x="179" y="20"/>
                  </a:lnTo>
                  <a:lnTo>
                    <a:pt x="148" y="5"/>
                  </a:lnTo>
                  <a:lnTo>
                    <a:pt x="140" y="0"/>
                  </a:lnTo>
                  <a:lnTo>
                    <a:pt x="110" y="14"/>
                  </a:lnTo>
                  <a:lnTo>
                    <a:pt x="108" y="57"/>
                  </a:lnTo>
                  <a:lnTo>
                    <a:pt x="125" y="64"/>
                  </a:lnTo>
                  <a:lnTo>
                    <a:pt x="127" y="82"/>
                  </a:lnTo>
                  <a:lnTo>
                    <a:pt x="33" y="44"/>
                  </a:lnTo>
                  <a:lnTo>
                    <a:pt x="36" y="78"/>
                  </a:lnTo>
                  <a:lnTo>
                    <a:pt x="0" y="7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7" name="Freeform 234"/>
            <p:cNvSpPr>
              <a:spLocks/>
            </p:cNvSpPr>
            <p:nvPr/>
          </p:nvSpPr>
          <p:spPr bwMode="auto">
            <a:xfrm>
              <a:off x="4724605" y="4971400"/>
              <a:ext cx="414340" cy="337052"/>
            </a:xfrm>
            <a:custGeom>
              <a:avLst/>
              <a:gdLst/>
              <a:ahLst/>
              <a:cxnLst>
                <a:cxn ang="0">
                  <a:pos x="0" y="113"/>
                </a:cxn>
                <a:cxn ang="0">
                  <a:pos x="9" y="105"/>
                </a:cxn>
                <a:cxn ang="0">
                  <a:pos x="21" y="119"/>
                </a:cxn>
                <a:cxn ang="0">
                  <a:pos x="41" y="119"/>
                </a:cxn>
                <a:cxn ang="0">
                  <a:pos x="56" y="109"/>
                </a:cxn>
                <a:cxn ang="0">
                  <a:pos x="56" y="43"/>
                </a:cxn>
                <a:cxn ang="0">
                  <a:pos x="70" y="59"/>
                </a:cxn>
                <a:cxn ang="0">
                  <a:pos x="68" y="78"/>
                </a:cxn>
                <a:cxn ang="0">
                  <a:pos x="91" y="76"/>
                </a:cxn>
                <a:cxn ang="0">
                  <a:pos x="111" y="56"/>
                </a:cxn>
                <a:cxn ang="0">
                  <a:pos x="146" y="56"/>
                </a:cxn>
                <a:cxn ang="0">
                  <a:pos x="209" y="0"/>
                </a:cxn>
                <a:cxn ang="0">
                  <a:pos x="245" y="8"/>
                </a:cxn>
                <a:cxn ang="0">
                  <a:pos x="252" y="60"/>
                </a:cxn>
                <a:cxn ang="0">
                  <a:pos x="234" y="75"/>
                </a:cxn>
                <a:cxn ang="0">
                  <a:pos x="245" y="87"/>
                </a:cxn>
                <a:cxn ang="0">
                  <a:pos x="253" y="78"/>
                </a:cxn>
                <a:cxn ang="0">
                  <a:pos x="267" y="78"/>
                </a:cxn>
                <a:cxn ang="0">
                  <a:pos x="260" y="109"/>
                </a:cxn>
                <a:cxn ang="0">
                  <a:pos x="221" y="157"/>
                </a:cxn>
                <a:cxn ang="0">
                  <a:pos x="172" y="199"/>
                </a:cxn>
                <a:cxn ang="0">
                  <a:pos x="136" y="213"/>
                </a:cxn>
                <a:cxn ang="0">
                  <a:pos x="32" y="213"/>
                </a:cxn>
                <a:cxn ang="0">
                  <a:pos x="22" y="190"/>
                </a:cxn>
                <a:cxn ang="0">
                  <a:pos x="26" y="171"/>
                </a:cxn>
                <a:cxn ang="0">
                  <a:pos x="0" y="113"/>
                </a:cxn>
              </a:cxnLst>
              <a:rect l="0" t="0" r="r" b="b"/>
              <a:pathLst>
                <a:path w="268" h="214">
                  <a:moveTo>
                    <a:pt x="0" y="113"/>
                  </a:moveTo>
                  <a:lnTo>
                    <a:pt x="9" y="105"/>
                  </a:lnTo>
                  <a:lnTo>
                    <a:pt x="21" y="119"/>
                  </a:lnTo>
                  <a:lnTo>
                    <a:pt x="41" y="119"/>
                  </a:lnTo>
                  <a:lnTo>
                    <a:pt x="56" y="109"/>
                  </a:lnTo>
                  <a:lnTo>
                    <a:pt x="56" y="43"/>
                  </a:lnTo>
                  <a:lnTo>
                    <a:pt x="70" y="59"/>
                  </a:lnTo>
                  <a:lnTo>
                    <a:pt x="68" y="78"/>
                  </a:lnTo>
                  <a:lnTo>
                    <a:pt x="91" y="76"/>
                  </a:lnTo>
                  <a:lnTo>
                    <a:pt x="111" y="56"/>
                  </a:lnTo>
                  <a:lnTo>
                    <a:pt x="146" y="56"/>
                  </a:lnTo>
                  <a:lnTo>
                    <a:pt x="209" y="0"/>
                  </a:lnTo>
                  <a:lnTo>
                    <a:pt x="245" y="8"/>
                  </a:lnTo>
                  <a:lnTo>
                    <a:pt x="252" y="60"/>
                  </a:lnTo>
                  <a:lnTo>
                    <a:pt x="234" y="75"/>
                  </a:lnTo>
                  <a:lnTo>
                    <a:pt x="245" y="87"/>
                  </a:lnTo>
                  <a:lnTo>
                    <a:pt x="253" y="78"/>
                  </a:lnTo>
                  <a:lnTo>
                    <a:pt x="267" y="78"/>
                  </a:lnTo>
                  <a:lnTo>
                    <a:pt x="260" y="109"/>
                  </a:lnTo>
                  <a:lnTo>
                    <a:pt x="221" y="157"/>
                  </a:lnTo>
                  <a:lnTo>
                    <a:pt x="172" y="199"/>
                  </a:lnTo>
                  <a:lnTo>
                    <a:pt x="136" y="213"/>
                  </a:lnTo>
                  <a:lnTo>
                    <a:pt x="32" y="213"/>
                  </a:lnTo>
                  <a:lnTo>
                    <a:pt x="22" y="190"/>
                  </a:lnTo>
                  <a:lnTo>
                    <a:pt x="26" y="171"/>
                  </a:lnTo>
                  <a:lnTo>
                    <a:pt x="0" y="113"/>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68" name="Freeform 235"/>
            <p:cNvSpPr>
              <a:spLocks/>
            </p:cNvSpPr>
            <p:nvPr/>
          </p:nvSpPr>
          <p:spPr bwMode="auto">
            <a:xfrm>
              <a:off x="4991766" y="5150613"/>
              <a:ext cx="57592" cy="62478"/>
            </a:xfrm>
            <a:custGeom>
              <a:avLst/>
              <a:gdLst/>
              <a:ahLst/>
              <a:cxnLst>
                <a:cxn ang="0">
                  <a:pos x="0" y="18"/>
                </a:cxn>
                <a:cxn ang="0">
                  <a:pos x="13" y="39"/>
                </a:cxn>
                <a:cxn ang="0">
                  <a:pos x="36" y="18"/>
                </a:cxn>
                <a:cxn ang="0">
                  <a:pos x="25" y="0"/>
                </a:cxn>
                <a:cxn ang="0">
                  <a:pos x="0" y="18"/>
                </a:cxn>
              </a:cxnLst>
              <a:rect l="0" t="0" r="r" b="b"/>
              <a:pathLst>
                <a:path w="37" h="40">
                  <a:moveTo>
                    <a:pt x="0" y="18"/>
                  </a:moveTo>
                  <a:lnTo>
                    <a:pt x="13" y="39"/>
                  </a:lnTo>
                  <a:lnTo>
                    <a:pt x="36" y="18"/>
                  </a:lnTo>
                  <a:lnTo>
                    <a:pt x="25" y="0"/>
                  </a:lnTo>
                  <a:lnTo>
                    <a:pt x="0" y="18"/>
                  </a:lnTo>
                </a:path>
              </a:pathLst>
            </a:custGeom>
            <a:grpFill/>
            <a:ln w="9525" cap="flat" cmpd="sng">
              <a:solidFill>
                <a:srgbClr val="F3B688"/>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nvGrpSpPr>
          <p:cNvPr id="403" name="Group 307"/>
          <p:cNvGrpSpPr/>
          <p:nvPr/>
        </p:nvGrpSpPr>
        <p:grpSpPr>
          <a:xfrm>
            <a:off x="4983897" y="1683476"/>
            <a:ext cx="3484842" cy="2249204"/>
            <a:chOff x="4975769" y="1666647"/>
            <a:chExt cx="4154598" cy="2998941"/>
          </a:xfrm>
          <a:solidFill>
            <a:schemeClr val="bg1">
              <a:lumMod val="95000"/>
            </a:schemeClr>
          </a:solidFill>
        </p:grpSpPr>
        <p:pic>
          <p:nvPicPr>
            <p:cNvPr id="435" name="Picture 745" descr="eurasia2.png"/>
            <p:cNvPicPr>
              <a:picLocks noChangeAspect="1"/>
            </p:cNvPicPr>
            <p:nvPr/>
          </p:nvPicPr>
          <p:blipFill>
            <a:blip r:embed="rId3" cstate="print">
              <a:alphaModFix amt="16000"/>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l="20328"/>
            <a:stretch>
              <a:fillRect/>
            </a:stretch>
          </p:blipFill>
          <p:spPr>
            <a:xfrm>
              <a:off x="5677469" y="1872714"/>
              <a:ext cx="3452883" cy="1420251"/>
            </a:xfrm>
            <a:prstGeom prst="rect">
              <a:avLst/>
            </a:prstGeom>
            <a:noFill/>
            <a:ln>
              <a:noFill/>
            </a:ln>
          </p:spPr>
        </p:pic>
        <p:grpSp>
          <p:nvGrpSpPr>
            <p:cNvPr id="436" name="Group 306"/>
            <p:cNvGrpSpPr/>
            <p:nvPr/>
          </p:nvGrpSpPr>
          <p:grpSpPr>
            <a:xfrm>
              <a:off x="4975769" y="1666647"/>
              <a:ext cx="4154598" cy="2998941"/>
              <a:chOff x="4975769" y="1666647"/>
              <a:chExt cx="4154598" cy="2998941"/>
            </a:xfrm>
            <a:grpFill/>
          </p:grpSpPr>
          <p:grpSp>
            <p:nvGrpSpPr>
              <p:cNvPr id="437" name="Group 305"/>
              <p:cNvGrpSpPr/>
              <p:nvPr/>
            </p:nvGrpSpPr>
            <p:grpSpPr>
              <a:xfrm>
                <a:off x="6026816" y="1666647"/>
                <a:ext cx="2092498" cy="2998941"/>
                <a:chOff x="6026816" y="1666647"/>
                <a:chExt cx="2092498" cy="2998941"/>
              </a:xfrm>
              <a:grpFill/>
            </p:grpSpPr>
            <p:grpSp>
              <p:nvGrpSpPr>
                <p:cNvPr id="481" name="Group 304"/>
                <p:cNvGrpSpPr/>
                <p:nvPr/>
              </p:nvGrpSpPr>
              <p:grpSpPr>
                <a:xfrm>
                  <a:off x="6026816" y="2896476"/>
                  <a:ext cx="1849333" cy="1769112"/>
                  <a:chOff x="6026816" y="2896476"/>
                  <a:chExt cx="1849333" cy="1769112"/>
                </a:xfrm>
                <a:grpFill/>
              </p:grpSpPr>
              <p:sp>
                <p:nvSpPr>
                  <p:cNvPr id="490" name="Freeform 51"/>
                  <p:cNvSpPr>
                    <a:spLocks/>
                  </p:cNvSpPr>
                  <p:nvPr/>
                </p:nvSpPr>
                <p:spPr bwMode="auto">
                  <a:xfrm>
                    <a:off x="6169196" y="2896476"/>
                    <a:ext cx="1543776" cy="984849"/>
                  </a:xfrm>
                  <a:custGeom>
                    <a:avLst/>
                    <a:gdLst/>
                    <a:ahLst/>
                    <a:cxnLst>
                      <a:cxn ang="0">
                        <a:pos x="5" y="274"/>
                      </a:cxn>
                      <a:cxn ang="0">
                        <a:pos x="105" y="236"/>
                      </a:cxn>
                      <a:cxn ang="0">
                        <a:pos x="101" y="180"/>
                      </a:cxn>
                      <a:cxn ang="0">
                        <a:pos x="152" y="133"/>
                      </a:cxn>
                      <a:cxn ang="0">
                        <a:pos x="198" y="109"/>
                      </a:cxn>
                      <a:cxn ang="0">
                        <a:pos x="246" y="118"/>
                      </a:cxn>
                      <a:cxn ang="0">
                        <a:pos x="279" y="172"/>
                      </a:cxn>
                      <a:cxn ang="0">
                        <a:pos x="380" y="222"/>
                      </a:cxn>
                      <a:cxn ang="0">
                        <a:pos x="507" y="245"/>
                      </a:cxn>
                      <a:cxn ang="0">
                        <a:pos x="623" y="203"/>
                      </a:cxn>
                      <a:cxn ang="0">
                        <a:pos x="648" y="182"/>
                      </a:cxn>
                      <a:cxn ang="0">
                        <a:pos x="746" y="144"/>
                      </a:cxn>
                      <a:cxn ang="0">
                        <a:pos x="684" y="124"/>
                      </a:cxn>
                      <a:cxn ang="0">
                        <a:pos x="694" y="76"/>
                      </a:cxn>
                      <a:cxn ang="0">
                        <a:pos x="742" y="75"/>
                      </a:cxn>
                      <a:cxn ang="0">
                        <a:pos x="755" y="18"/>
                      </a:cxn>
                      <a:cxn ang="0">
                        <a:pos x="847" y="13"/>
                      </a:cxn>
                      <a:cxn ang="0">
                        <a:pos x="926" y="98"/>
                      </a:cxn>
                      <a:cxn ang="0">
                        <a:pos x="997" y="106"/>
                      </a:cxn>
                      <a:cxn ang="0">
                        <a:pos x="933" y="184"/>
                      </a:cxn>
                      <a:cxn ang="0">
                        <a:pos x="926" y="225"/>
                      </a:cxn>
                      <a:cxn ang="0">
                        <a:pos x="889" y="238"/>
                      </a:cxn>
                      <a:cxn ang="0">
                        <a:pos x="867" y="247"/>
                      </a:cxn>
                      <a:cxn ang="0">
                        <a:pos x="777" y="301"/>
                      </a:cxn>
                      <a:cxn ang="0">
                        <a:pos x="785" y="256"/>
                      </a:cxn>
                      <a:cxn ang="0">
                        <a:pos x="717" y="303"/>
                      </a:cxn>
                      <a:cxn ang="0">
                        <a:pos x="767" y="318"/>
                      </a:cxn>
                      <a:cxn ang="0">
                        <a:pos x="758" y="345"/>
                      </a:cxn>
                      <a:cxn ang="0">
                        <a:pos x="786" y="427"/>
                      </a:cxn>
                      <a:cxn ang="0">
                        <a:pos x="786" y="442"/>
                      </a:cxn>
                      <a:cxn ang="0">
                        <a:pos x="787" y="460"/>
                      </a:cxn>
                      <a:cxn ang="0">
                        <a:pos x="696" y="577"/>
                      </a:cxn>
                      <a:cxn ang="0">
                        <a:pos x="657" y="587"/>
                      </a:cxn>
                      <a:cxn ang="0">
                        <a:pos x="639" y="598"/>
                      </a:cxn>
                      <a:cxn ang="0">
                        <a:pos x="593" y="625"/>
                      </a:cxn>
                      <a:cxn ang="0">
                        <a:pos x="557" y="604"/>
                      </a:cxn>
                      <a:cxn ang="0">
                        <a:pos x="464" y="588"/>
                      </a:cxn>
                      <a:cxn ang="0">
                        <a:pos x="456" y="607"/>
                      </a:cxn>
                      <a:cxn ang="0">
                        <a:pos x="418" y="593"/>
                      </a:cxn>
                      <a:cxn ang="0">
                        <a:pos x="389" y="564"/>
                      </a:cxn>
                      <a:cxn ang="0">
                        <a:pos x="406" y="500"/>
                      </a:cxn>
                      <a:cxn ang="0">
                        <a:pos x="369" y="484"/>
                      </a:cxn>
                      <a:cxn ang="0">
                        <a:pos x="294" y="496"/>
                      </a:cxn>
                      <a:cxn ang="0">
                        <a:pos x="246" y="504"/>
                      </a:cxn>
                      <a:cxn ang="0">
                        <a:pos x="234" y="495"/>
                      </a:cxn>
                      <a:cxn ang="0">
                        <a:pos x="171" y="471"/>
                      </a:cxn>
                      <a:cxn ang="0">
                        <a:pos x="86" y="441"/>
                      </a:cxn>
                      <a:cxn ang="0">
                        <a:pos x="95" y="410"/>
                      </a:cxn>
                      <a:cxn ang="0">
                        <a:pos x="107" y="360"/>
                      </a:cxn>
                      <a:cxn ang="0">
                        <a:pos x="64" y="360"/>
                      </a:cxn>
                      <a:cxn ang="0">
                        <a:pos x="16" y="326"/>
                      </a:cxn>
                      <a:cxn ang="0">
                        <a:pos x="0" y="298"/>
                      </a:cxn>
                    </a:cxnLst>
                    <a:rect l="0" t="0" r="r" b="b"/>
                    <a:pathLst>
                      <a:path w="998" h="626">
                        <a:moveTo>
                          <a:pt x="0" y="298"/>
                        </a:moveTo>
                        <a:lnTo>
                          <a:pt x="5" y="274"/>
                        </a:lnTo>
                        <a:lnTo>
                          <a:pt x="41" y="268"/>
                        </a:lnTo>
                        <a:lnTo>
                          <a:pt x="105" y="236"/>
                        </a:lnTo>
                        <a:lnTo>
                          <a:pt x="114" y="210"/>
                        </a:lnTo>
                        <a:lnTo>
                          <a:pt x="101" y="180"/>
                        </a:lnTo>
                        <a:lnTo>
                          <a:pt x="141" y="172"/>
                        </a:lnTo>
                        <a:lnTo>
                          <a:pt x="152" y="133"/>
                        </a:lnTo>
                        <a:lnTo>
                          <a:pt x="192" y="134"/>
                        </a:lnTo>
                        <a:lnTo>
                          <a:pt x="198" y="109"/>
                        </a:lnTo>
                        <a:lnTo>
                          <a:pt x="229" y="97"/>
                        </a:lnTo>
                        <a:lnTo>
                          <a:pt x="246" y="118"/>
                        </a:lnTo>
                        <a:lnTo>
                          <a:pt x="269" y="126"/>
                        </a:lnTo>
                        <a:lnTo>
                          <a:pt x="279" y="172"/>
                        </a:lnTo>
                        <a:lnTo>
                          <a:pt x="350" y="190"/>
                        </a:lnTo>
                        <a:lnTo>
                          <a:pt x="380" y="222"/>
                        </a:lnTo>
                        <a:lnTo>
                          <a:pt x="439" y="220"/>
                        </a:lnTo>
                        <a:lnTo>
                          <a:pt x="507" y="245"/>
                        </a:lnTo>
                        <a:lnTo>
                          <a:pt x="596" y="222"/>
                        </a:lnTo>
                        <a:lnTo>
                          <a:pt x="623" y="203"/>
                        </a:lnTo>
                        <a:lnTo>
                          <a:pt x="623" y="179"/>
                        </a:lnTo>
                        <a:lnTo>
                          <a:pt x="648" y="182"/>
                        </a:lnTo>
                        <a:lnTo>
                          <a:pt x="702" y="145"/>
                        </a:lnTo>
                        <a:lnTo>
                          <a:pt x="746" y="144"/>
                        </a:lnTo>
                        <a:lnTo>
                          <a:pt x="725" y="116"/>
                        </a:lnTo>
                        <a:lnTo>
                          <a:pt x="684" y="124"/>
                        </a:lnTo>
                        <a:lnTo>
                          <a:pt x="684" y="93"/>
                        </a:lnTo>
                        <a:lnTo>
                          <a:pt x="694" y="76"/>
                        </a:lnTo>
                        <a:lnTo>
                          <a:pt x="719" y="86"/>
                        </a:lnTo>
                        <a:lnTo>
                          <a:pt x="742" y="75"/>
                        </a:lnTo>
                        <a:lnTo>
                          <a:pt x="766" y="33"/>
                        </a:lnTo>
                        <a:lnTo>
                          <a:pt x="755" y="18"/>
                        </a:lnTo>
                        <a:lnTo>
                          <a:pt x="814" y="0"/>
                        </a:lnTo>
                        <a:lnTo>
                          <a:pt x="847" y="13"/>
                        </a:lnTo>
                        <a:lnTo>
                          <a:pt x="876" y="82"/>
                        </a:lnTo>
                        <a:lnTo>
                          <a:pt x="926" y="98"/>
                        </a:lnTo>
                        <a:lnTo>
                          <a:pt x="936" y="122"/>
                        </a:lnTo>
                        <a:lnTo>
                          <a:pt x="997" y="106"/>
                        </a:lnTo>
                        <a:lnTo>
                          <a:pt x="970" y="175"/>
                        </a:lnTo>
                        <a:lnTo>
                          <a:pt x="933" y="184"/>
                        </a:lnTo>
                        <a:lnTo>
                          <a:pt x="938" y="210"/>
                        </a:lnTo>
                        <a:lnTo>
                          <a:pt x="926" y="225"/>
                        </a:lnTo>
                        <a:lnTo>
                          <a:pt x="920" y="220"/>
                        </a:lnTo>
                        <a:lnTo>
                          <a:pt x="889" y="238"/>
                        </a:lnTo>
                        <a:lnTo>
                          <a:pt x="889" y="249"/>
                        </a:lnTo>
                        <a:lnTo>
                          <a:pt x="867" y="247"/>
                        </a:lnTo>
                        <a:lnTo>
                          <a:pt x="825" y="276"/>
                        </a:lnTo>
                        <a:lnTo>
                          <a:pt x="777" y="301"/>
                        </a:lnTo>
                        <a:lnTo>
                          <a:pt x="791" y="268"/>
                        </a:lnTo>
                        <a:lnTo>
                          <a:pt x="785" y="256"/>
                        </a:lnTo>
                        <a:lnTo>
                          <a:pt x="719" y="294"/>
                        </a:lnTo>
                        <a:lnTo>
                          <a:pt x="717" y="303"/>
                        </a:lnTo>
                        <a:lnTo>
                          <a:pt x="739" y="328"/>
                        </a:lnTo>
                        <a:lnTo>
                          <a:pt x="767" y="318"/>
                        </a:lnTo>
                        <a:lnTo>
                          <a:pt x="798" y="326"/>
                        </a:lnTo>
                        <a:lnTo>
                          <a:pt x="758" y="345"/>
                        </a:lnTo>
                        <a:lnTo>
                          <a:pt x="743" y="371"/>
                        </a:lnTo>
                        <a:lnTo>
                          <a:pt x="786" y="427"/>
                        </a:lnTo>
                        <a:lnTo>
                          <a:pt x="756" y="422"/>
                        </a:lnTo>
                        <a:lnTo>
                          <a:pt x="786" y="442"/>
                        </a:lnTo>
                        <a:lnTo>
                          <a:pt x="756" y="454"/>
                        </a:lnTo>
                        <a:lnTo>
                          <a:pt x="787" y="460"/>
                        </a:lnTo>
                        <a:lnTo>
                          <a:pt x="732" y="550"/>
                        </a:lnTo>
                        <a:lnTo>
                          <a:pt x="696" y="577"/>
                        </a:lnTo>
                        <a:lnTo>
                          <a:pt x="659" y="587"/>
                        </a:lnTo>
                        <a:lnTo>
                          <a:pt x="657" y="587"/>
                        </a:lnTo>
                        <a:lnTo>
                          <a:pt x="648" y="581"/>
                        </a:lnTo>
                        <a:lnTo>
                          <a:pt x="639" y="598"/>
                        </a:lnTo>
                        <a:lnTo>
                          <a:pt x="596" y="607"/>
                        </a:lnTo>
                        <a:lnTo>
                          <a:pt x="593" y="625"/>
                        </a:lnTo>
                        <a:lnTo>
                          <a:pt x="586" y="603"/>
                        </a:lnTo>
                        <a:lnTo>
                          <a:pt x="557" y="604"/>
                        </a:lnTo>
                        <a:lnTo>
                          <a:pt x="512" y="576"/>
                        </a:lnTo>
                        <a:lnTo>
                          <a:pt x="464" y="588"/>
                        </a:lnTo>
                        <a:lnTo>
                          <a:pt x="454" y="588"/>
                        </a:lnTo>
                        <a:lnTo>
                          <a:pt x="456" y="607"/>
                        </a:lnTo>
                        <a:lnTo>
                          <a:pt x="449" y="602"/>
                        </a:lnTo>
                        <a:lnTo>
                          <a:pt x="418" y="593"/>
                        </a:lnTo>
                        <a:lnTo>
                          <a:pt x="408" y="560"/>
                        </a:lnTo>
                        <a:lnTo>
                          <a:pt x="389" y="564"/>
                        </a:lnTo>
                        <a:lnTo>
                          <a:pt x="407" y="517"/>
                        </a:lnTo>
                        <a:lnTo>
                          <a:pt x="406" y="500"/>
                        </a:lnTo>
                        <a:lnTo>
                          <a:pt x="385" y="491"/>
                        </a:lnTo>
                        <a:lnTo>
                          <a:pt x="369" y="484"/>
                        </a:lnTo>
                        <a:lnTo>
                          <a:pt x="364" y="467"/>
                        </a:lnTo>
                        <a:lnTo>
                          <a:pt x="294" y="496"/>
                        </a:lnTo>
                        <a:lnTo>
                          <a:pt x="263" y="488"/>
                        </a:lnTo>
                        <a:lnTo>
                          <a:pt x="246" y="504"/>
                        </a:lnTo>
                        <a:lnTo>
                          <a:pt x="245" y="492"/>
                        </a:lnTo>
                        <a:lnTo>
                          <a:pt x="234" y="495"/>
                        </a:lnTo>
                        <a:lnTo>
                          <a:pt x="198" y="495"/>
                        </a:lnTo>
                        <a:lnTo>
                          <a:pt x="171" y="471"/>
                        </a:lnTo>
                        <a:lnTo>
                          <a:pt x="120" y="453"/>
                        </a:lnTo>
                        <a:lnTo>
                          <a:pt x="86" y="441"/>
                        </a:lnTo>
                        <a:lnTo>
                          <a:pt x="78" y="413"/>
                        </a:lnTo>
                        <a:lnTo>
                          <a:pt x="95" y="410"/>
                        </a:lnTo>
                        <a:lnTo>
                          <a:pt x="84" y="387"/>
                        </a:lnTo>
                        <a:lnTo>
                          <a:pt x="107" y="360"/>
                        </a:lnTo>
                        <a:lnTo>
                          <a:pt x="90" y="350"/>
                        </a:lnTo>
                        <a:lnTo>
                          <a:pt x="64" y="360"/>
                        </a:lnTo>
                        <a:lnTo>
                          <a:pt x="14" y="330"/>
                        </a:lnTo>
                        <a:lnTo>
                          <a:pt x="16" y="326"/>
                        </a:lnTo>
                        <a:lnTo>
                          <a:pt x="17" y="305"/>
                        </a:lnTo>
                        <a:lnTo>
                          <a:pt x="0" y="298"/>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nvGrpSpPr>
                  <p:cNvPr id="491" name="Group 297"/>
                  <p:cNvGrpSpPr/>
                  <p:nvPr/>
                </p:nvGrpSpPr>
                <p:grpSpPr>
                  <a:xfrm>
                    <a:off x="6026816" y="3448912"/>
                    <a:ext cx="1849333" cy="1216676"/>
                    <a:chOff x="6026816" y="3448912"/>
                    <a:chExt cx="1849333" cy="1216676"/>
                  </a:xfrm>
                  <a:grpFill/>
                </p:grpSpPr>
                <p:sp>
                  <p:nvSpPr>
                    <p:cNvPr id="492" name="Freeform 12"/>
                    <p:cNvSpPr>
                      <a:spLocks/>
                    </p:cNvSpPr>
                    <p:nvPr/>
                  </p:nvSpPr>
                  <p:spPr bwMode="auto">
                    <a:xfrm>
                      <a:off x="6524344" y="3710333"/>
                      <a:ext cx="124782" cy="154551"/>
                    </a:xfrm>
                    <a:custGeom>
                      <a:avLst/>
                      <a:gdLst/>
                      <a:ahLst/>
                      <a:cxnLst>
                        <a:cxn ang="0">
                          <a:pos x="0" y="29"/>
                        </a:cxn>
                        <a:cxn ang="0">
                          <a:pos x="10" y="39"/>
                        </a:cxn>
                        <a:cxn ang="0">
                          <a:pos x="16" y="83"/>
                        </a:cxn>
                        <a:cxn ang="0">
                          <a:pos x="36" y="80"/>
                        </a:cxn>
                        <a:cxn ang="0">
                          <a:pos x="47" y="61"/>
                        </a:cxn>
                        <a:cxn ang="0">
                          <a:pos x="62" y="66"/>
                        </a:cxn>
                        <a:cxn ang="0">
                          <a:pos x="72" y="97"/>
                        </a:cxn>
                        <a:cxn ang="0">
                          <a:pos x="79" y="79"/>
                        </a:cxn>
                        <a:cxn ang="0">
                          <a:pos x="69" y="47"/>
                        </a:cxn>
                        <a:cxn ang="0">
                          <a:pos x="62" y="59"/>
                        </a:cxn>
                        <a:cxn ang="0">
                          <a:pos x="51" y="44"/>
                        </a:cxn>
                        <a:cxn ang="0">
                          <a:pos x="70" y="25"/>
                        </a:cxn>
                        <a:cxn ang="0">
                          <a:pos x="34" y="22"/>
                        </a:cxn>
                        <a:cxn ang="0">
                          <a:pos x="9" y="0"/>
                        </a:cxn>
                        <a:cxn ang="0">
                          <a:pos x="2" y="12"/>
                        </a:cxn>
                        <a:cxn ang="0">
                          <a:pos x="10" y="22"/>
                        </a:cxn>
                        <a:cxn ang="0">
                          <a:pos x="0" y="29"/>
                        </a:cxn>
                      </a:cxnLst>
                      <a:rect l="0" t="0" r="r" b="b"/>
                      <a:pathLst>
                        <a:path w="80" h="98">
                          <a:moveTo>
                            <a:pt x="0" y="29"/>
                          </a:moveTo>
                          <a:lnTo>
                            <a:pt x="10" y="39"/>
                          </a:lnTo>
                          <a:lnTo>
                            <a:pt x="16" y="83"/>
                          </a:lnTo>
                          <a:lnTo>
                            <a:pt x="36" y="80"/>
                          </a:lnTo>
                          <a:lnTo>
                            <a:pt x="47" y="61"/>
                          </a:lnTo>
                          <a:lnTo>
                            <a:pt x="62" y="66"/>
                          </a:lnTo>
                          <a:lnTo>
                            <a:pt x="72" y="97"/>
                          </a:lnTo>
                          <a:lnTo>
                            <a:pt x="79" y="79"/>
                          </a:lnTo>
                          <a:lnTo>
                            <a:pt x="69" y="47"/>
                          </a:lnTo>
                          <a:lnTo>
                            <a:pt x="62" y="59"/>
                          </a:lnTo>
                          <a:lnTo>
                            <a:pt x="51" y="44"/>
                          </a:lnTo>
                          <a:lnTo>
                            <a:pt x="70" y="25"/>
                          </a:lnTo>
                          <a:lnTo>
                            <a:pt x="34" y="22"/>
                          </a:lnTo>
                          <a:lnTo>
                            <a:pt x="9" y="0"/>
                          </a:lnTo>
                          <a:lnTo>
                            <a:pt x="2" y="12"/>
                          </a:lnTo>
                          <a:lnTo>
                            <a:pt x="10" y="22"/>
                          </a:lnTo>
                          <a:lnTo>
                            <a:pt x="0" y="2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3" name="Freeform 18"/>
                    <p:cNvSpPr>
                      <a:spLocks/>
                    </p:cNvSpPr>
                    <p:nvPr/>
                  </p:nvSpPr>
                  <p:spPr bwMode="auto">
                    <a:xfrm>
                      <a:off x="7185049" y="4272634"/>
                      <a:ext cx="35195" cy="34527"/>
                    </a:xfrm>
                    <a:custGeom>
                      <a:avLst/>
                      <a:gdLst/>
                      <a:ahLst/>
                      <a:cxnLst>
                        <a:cxn ang="0">
                          <a:pos x="0" y="9"/>
                        </a:cxn>
                        <a:cxn ang="0">
                          <a:pos x="11" y="21"/>
                        </a:cxn>
                        <a:cxn ang="0">
                          <a:pos x="21" y="0"/>
                        </a:cxn>
                        <a:cxn ang="0">
                          <a:pos x="0" y="9"/>
                        </a:cxn>
                      </a:cxnLst>
                      <a:rect l="0" t="0" r="r" b="b"/>
                      <a:pathLst>
                        <a:path w="22" h="22">
                          <a:moveTo>
                            <a:pt x="0" y="9"/>
                          </a:moveTo>
                          <a:lnTo>
                            <a:pt x="11" y="21"/>
                          </a:lnTo>
                          <a:lnTo>
                            <a:pt x="21" y="0"/>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4" name="Freeform 20"/>
                    <p:cNvSpPr>
                      <a:spLocks/>
                    </p:cNvSpPr>
                    <p:nvPr/>
                  </p:nvSpPr>
                  <p:spPr bwMode="auto">
                    <a:xfrm>
                      <a:off x="6636328" y="3669229"/>
                      <a:ext cx="228767" cy="475161"/>
                    </a:xfrm>
                    <a:custGeom>
                      <a:avLst/>
                      <a:gdLst/>
                      <a:ahLst/>
                      <a:cxnLst>
                        <a:cxn ang="0">
                          <a:pos x="0" y="124"/>
                        </a:cxn>
                        <a:cxn ang="0">
                          <a:pos x="6" y="106"/>
                        </a:cxn>
                        <a:cxn ang="0">
                          <a:pos x="48" y="28"/>
                        </a:cxn>
                        <a:cxn ang="0">
                          <a:pos x="76" y="17"/>
                        </a:cxn>
                        <a:cxn ang="0">
                          <a:pos x="83" y="0"/>
                        </a:cxn>
                        <a:cxn ang="0">
                          <a:pos x="103" y="9"/>
                        </a:cxn>
                        <a:cxn ang="0">
                          <a:pos x="105" y="25"/>
                        </a:cxn>
                        <a:cxn ang="0">
                          <a:pos x="87" y="72"/>
                        </a:cxn>
                        <a:cxn ang="0">
                          <a:pos x="106" y="68"/>
                        </a:cxn>
                        <a:cxn ang="0">
                          <a:pos x="115" y="102"/>
                        </a:cxn>
                        <a:cxn ang="0">
                          <a:pos x="147" y="110"/>
                        </a:cxn>
                        <a:cxn ang="0">
                          <a:pos x="130" y="126"/>
                        </a:cxn>
                        <a:cxn ang="0">
                          <a:pos x="95" y="145"/>
                        </a:cxn>
                        <a:cxn ang="0">
                          <a:pos x="87" y="166"/>
                        </a:cxn>
                        <a:cxn ang="0">
                          <a:pos x="106" y="202"/>
                        </a:cxn>
                        <a:cxn ang="0">
                          <a:pos x="98" y="224"/>
                        </a:cxn>
                        <a:cxn ang="0">
                          <a:pos x="121" y="272"/>
                        </a:cxn>
                        <a:cxn ang="0">
                          <a:pos x="105" y="301"/>
                        </a:cxn>
                        <a:cxn ang="0">
                          <a:pos x="87" y="198"/>
                        </a:cxn>
                        <a:cxn ang="0">
                          <a:pos x="74" y="182"/>
                        </a:cxn>
                        <a:cxn ang="0">
                          <a:pos x="49" y="209"/>
                        </a:cxn>
                        <a:cxn ang="0">
                          <a:pos x="32" y="203"/>
                        </a:cxn>
                        <a:cxn ang="0">
                          <a:pos x="35" y="166"/>
                        </a:cxn>
                        <a:cxn ang="0">
                          <a:pos x="0" y="124"/>
                        </a:cxn>
                      </a:cxnLst>
                      <a:rect l="0" t="0" r="r" b="b"/>
                      <a:pathLst>
                        <a:path w="148" h="302">
                          <a:moveTo>
                            <a:pt x="0" y="124"/>
                          </a:moveTo>
                          <a:lnTo>
                            <a:pt x="6" y="106"/>
                          </a:lnTo>
                          <a:lnTo>
                            <a:pt x="48" y="28"/>
                          </a:lnTo>
                          <a:lnTo>
                            <a:pt x="76" y="17"/>
                          </a:lnTo>
                          <a:lnTo>
                            <a:pt x="83" y="0"/>
                          </a:lnTo>
                          <a:lnTo>
                            <a:pt x="103" y="9"/>
                          </a:lnTo>
                          <a:lnTo>
                            <a:pt x="105" y="25"/>
                          </a:lnTo>
                          <a:lnTo>
                            <a:pt x="87" y="72"/>
                          </a:lnTo>
                          <a:lnTo>
                            <a:pt x="106" y="68"/>
                          </a:lnTo>
                          <a:lnTo>
                            <a:pt x="115" y="102"/>
                          </a:lnTo>
                          <a:lnTo>
                            <a:pt x="147" y="110"/>
                          </a:lnTo>
                          <a:lnTo>
                            <a:pt x="130" y="126"/>
                          </a:lnTo>
                          <a:lnTo>
                            <a:pt x="95" y="145"/>
                          </a:lnTo>
                          <a:lnTo>
                            <a:pt x="87" y="166"/>
                          </a:lnTo>
                          <a:lnTo>
                            <a:pt x="106" y="202"/>
                          </a:lnTo>
                          <a:lnTo>
                            <a:pt x="98" y="224"/>
                          </a:lnTo>
                          <a:lnTo>
                            <a:pt x="121" y="272"/>
                          </a:lnTo>
                          <a:lnTo>
                            <a:pt x="105" y="301"/>
                          </a:lnTo>
                          <a:lnTo>
                            <a:pt x="87" y="198"/>
                          </a:lnTo>
                          <a:lnTo>
                            <a:pt x="74" y="182"/>
                          </a:lnTo>
                          <a:lnTo>
                            <a:pt x="49" y="209"/>
                          </a:lnTo>
                          <a:lnTo>
                            <a:pt x="32" y="203"/>
                          </a:lnTo>
                          <a:lnTo>
                            <a:pt x="35" y="166"/>
                          </a:lnTo>
                          <a:lnTo>
                            <a:pt x="0" y="12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5" name="Freeform 21"/>
                    <p:cNvSpPr>
                      <a:spLocks/>
                    </p:cNvSpPr>
                    <p:nvPr/>
                  </p:nvSpPr>
                  <p:spPr bwMode="auto">
                    <a:xfrm>
                      <a:off x="6895491" y="4026011"/>
                      <a:ext cx="129581" cy="110158"/>
                    </a:xfrm>
                    <a:custGeom>
                      <a:avLst/>
                      <a:gdLst/>
                      <a:ahLst/>
                      <a:cxnLst>
                        <a:cxn ang="0">
                          <a:pos x="0" y="13"/>
                        </a:cxn>
                        <a:cxn ang="0">
                          <a:pos x="6" y="48"/>
                        </a:cxn>
                        <a:cxn ang="0">
                          <a:pos x="17" y="66"/>
                        </a:cxn>
                        <a:cxn ang="0">
                          <a:pos x="34" y="69"/>
                        </a:cxn>
                        <a:cxn ang="0">
                          <a:pos x="83" y="37"/>
                        </a:cxn>
                        <a:cxn ang="0">
                          <a:pos x="81" y="0"/>
                        </a:cxn>
                        <a:cxn ang="0">
                          <a:pos x="43" y="5"/>
                        </a:cxn>
                        <a:cxn ang="0">
                          <a:pos x="12" y="4"/>
                        </a:cxn>
                        <a:cxn ang="0">
                          <a:pos x="0" y="13"/>
                        </a:cxn>
                      </a:cxnLst>
                      <a:rect l="0" t="0" r="r" b="b"/>
                      <a:pathLst>
                        <a:path w="84" h="70">
                          <a:moveTo>
                            <a:pt x="0" y="13"/>
                          </a:moveTo>
                          <a:lnTo>
                            <a:pt x="6" y="48"/>
                          </a:lnTo>
                          <a:lnTo>
                            <a:pt x="17" y="66"/>
                          </a:lnTo>
                          <a:lnTo>
                            <a:pt x="34" y="69"/>
                          </a:lnTo>
                          <a:lnTo>
                            <a:pt x="83" y="37"/>
                          </a:lnTo>
                          <a:lnTo>
                            <a:pt x="81" y="0"/>
                          </a:lnTo>
                          <a:lnTo>
                            <a:pt x="43" y="5"/>
                          </a:lnTo>
                          <a:lnTo>
                            <a:pt x="12" y="4"/>
                          </a:lnTo>
                          <a:lnTo>
                            <a:pt x="0" y="13"/>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6" name="Freeform 41"/>
                    <p:cNvSpPr>
                      <a:spLocks/>
                    </p:cNvSpPr>
                    <p:nvPr/>
                  </p:nvSpPr>
                  <p:spPr bwMode="auto">
                    <a:xfrm>
                      <a:off x="6325973" y="4152611"/>
                      <a:ext cx="47993" cy="95361"/>
                    </a:xfrm>
                    <a:custGeom>
                      <a:avLst/>
                      <a:gdLst/>
                      <a:ahLst/>
                      <a:cxnLst>
                        <a:cxn ang="0">
                          <a:pos x="0" y="0"/>
                        </a:cxn>
                        <a:cxn ang="0">
                          <a:pos x="5" y="59"/>
                        </a:cxn>
                        <a:cxn ang="0">
                          <a:pos x="30" y="48"/>
                        </a:cxn>
                        <a:cxn ang="0">
                          <a:pos x="17" y="13"/>
                        </a:cxn>
                        <a:cxn ang="0">
                          <a:pos x="0" y="0"/>
                        </a:cxn>
                      </a:cxnLst>
                      <a:rect l="0" t="0" r="r" b="b"/>
                      <a:pathLst>
                        <a:path w="31" h="60">
                          <a:moveTo>
                            <a:pt x="0" y="0"/>
                          </a:moveTo>
                          <a:lnTo>
                            <a:pt x="5" y="59"/>
                          </a:lnTo>
                          <a:lnTo>
                            <a:pt x="30" y="48"/>
                          </a:lnTo>
                          <a:lnTo>
                            <a:pt x="17" y="1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7" name="Freeform 52"/>
                    <p:cNvSpPr>
                      <a:spLocks/>
                    </p:cNvSpPr>
                    <p:nvPr/>
                  </p:nvSpPr>
                  <p:spPr bwMode="auto">
                    <a:xfrm>
                      <a:off x="7053868" y="3886257"/>
                      <a:ext cx="55992" cy="49325"/>
                    </a:xfrm>
                    <a:custGeom>
                      <a:avLst/>
                      <a:gdLst/>
                      <a:ahLst/>
                      <a:cxnLst>
                        <a:cxn ang="0">
                          <a:pos x="0" y="24"/>
                        </a:cxn>
                        <a:cxn ang="0">
                          <a:pos x="10" y="0"/>
                        </a:cxn>
                        <a:cxn ang="0">
                          <a:pos x="35" y="5"/>
                        </a:cxn>
                        <a:cxn ang="0">
                          <a:pos x="16" y="31"/>
                        </a:cxn>
                        <a:cxn ang="0">
                          <a:pos x="0" y="24"/>
                        </a:cxn>
                      </a:cxnLst>
                      <a:rect l="0" t="0" r="r" b="b"/>
                      <a:pathLst>
                        <a:path w="36" h="32">
                          <a:moveTo>
                            <a:pt x="0" y="24"/>
                          </a:moveTo>
                          <a:lnTo>
                            <a:pt x="10" y="0"/>
                          </a:lnTo>
                          <a:lnTo>
                            <a:pt x="35" y="5"/>
                          </a:lnTo>
                          <a:lnTo>
                            <a:pt x="16" y="31"/>
                          </a:lnTo>
                          <a:lnTo>
                            <a:pt x="0" y="2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8" name="Freeform 53"/>
                    <p:cNvSpPr>
                      <a:spLocks/>
                    </p:cNvSpPr>
                    <p:nvPr/>
                  </p:nvSpPr>
                  <p:spPr bwMode="auto">
                    <a:xfrm>
                      <a:off x="7337027" y="3753081"/>
                      <a:ext cx="47993" cy="85496"/>
                    </a:xfrm>
                    <a:custGeom>
                      <a:avLst/>
                      <a:gdLst/>
                      <a:ahLst/>
                      <a:cxnLst>
                        <a:cxn ang="0">
                          <a:pos x="0" y="20"/>
                        </a:cxn>
                        <a:cxn ang="0">
                          <a:pos x="12" y="53"/>
                        </a:cxn>
                        <a:cxn ang="0">
                          <a:pos x="30" y="0"/>
                        </a:cxn>
                        <a:cxn ang="0">
                          <a:pos x="13" y="0"/>
                        </a:cxn>
                        <a:cxn ang="0">
                          <a:pos x="0" y="20"/>
                        </a:cxn>
                      </a:cxnLst>
                      <a:rect l="0" t="0" r="r" b="b"/>
                      <a:pathLst>
                        <a:path w="31" h="54">
                          <a:moveTo>
                            <a:pt x="0" y="20"/>
                          </a:moveTo>
                          <a:lnTo>
                            <a:pt x="12" y="53"/>
                          </a:lnTo>
                          <a:lnTo>
                            <a:pt x="30" y="0"/>
                          </a:lnTo>
                          <a:lnTo>
                            <a:pt x="13" y="0"/>
                          </a:lnTo>
                          <a:lnTo>
                            <a:pt x="0" y="2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99" name="Freeform 80"/>
                    <p:cNvSpPr>
                      <a:spLocks/>
                    </p:cNvSpPr>
                    <p:nvPr/>
                  </p:nvSpPr>
                  <p:spPr bwMode="auto">
                    <a:xfrm>
                      <a:off x="6026816" y="3448912"/>
                      <a:ext cx="740693" cy="748091"/>
                    </a:xfrm>
                    <a:custGeom>
                      <a:avLst/>
                      <a:gdLst/>
                      <a:ahLst/>
                      <a:cxnLst>
                        <a:cxn ang="0">
                          <a:pos x="0" y="215"/>
                        </a:cxn>
                        <a:cxn ang="0">
                          <a:pos x="13" y="205"/>
                        </a:cxn>
                        <a:cxn ang="0">
                          <a:pos x="49" y="205"/>
                        </a:cxn>
                        <a:cxn ang="0">
                          <a:pos x="24" y="155"/>
                        </a:cxn>
                        <a:cxn ang="0">
                          <a:pos x="39" y="141"/>
                        </a:cxn>
                        <a:cxn ang="0">
                          <a:pos x="60" y="143"/>
                        </a:cxn>
                        <a:cxn ang="0">
                          <a:pos x="109" y="89"/>
                        </a:cxn>
                        <a:cxn ang="0">
                          <a:pos x="105" y="74"/>
                        </a:cxn>
                        <a:cxn ang="0">
                          <a:pos x="118" y="66"/>
                        </a:cxn>
                        <a:cxn ang="0">
                          <a:pos x="97" y="48"/>
                        </a:cxn>
                        <a:cxn ang="0">
                          <a:pos x="95" y="22"/>
                        </a:cxn>
                        <a:cxn ang="0">
                          <a:pos x="143" y="22"/>
                        </a:cxn>
                        <a:cxn ang="0">
                          <a:pos x="156" y="9"/>
                        </a:cxn>
                        <a:cxn ang="0">
                          <a:pos x="182" y="0"/>
                        </a:cxn>
                        <a:cxn ang="0">
                          <a:pos x="199" y="9"/>
                        </a:cxn>
                        <a:cxn ang="0">
                          <a:pos x="176" y="36"/>
                        </a:cxn>
                        <a:cxn ang="0">
                          <a:pos x="187" y="59"/>
                        </a:cxn>
                        <a:cxn ang="0">
                          <a:pos x="170" y="62"/>
                        </a:cxn>
                        <a:cxn ang="0">
                          <a:pos x="178" y="90"/>
                        </a:cxn>
                        <a:cxn ang="0">
                          <a:pos x="211" y="102"/>
                        </a:cxn>
                        <a:cxn ang="0">
                          <a:pos x="195" y="128"/>
                        </a:cxn>
                        <a:cxn ang="0">
                          <a:pos x="239" y="153"/>
                        </a:cxn>
                        <a:cxn ang="0">
                          <a:pos x="324" y="170"/>
                        </a:cxn>
                        <a:cxn ang="0">
                          <a:pos x="326" y="144"/>
                        </a:cxn>
                        <a:cxn ang="0">
                          <a:pos x="337" y="141"/>
                        </a:cxn>
                        <a:cxn ang="0">
                          <a:pos x="338" y="153"/>
                        </a:cxn>
                        <a:cxn ang="0">
                          <a:pos x="345" y="164"/>
                        </a:cxn>
                        <a:cxn ang="0">
                          <a:pos x="388" y="160"/>
                        </a:cxn>
                        <a:cxn ang="0">
                          <a:pos x="386" y="145"/>
                        </a:cxn>
                        <a:cxn ang="0">
                          <a:pos x="456" y="116"/>
                        </a:cxn>
                        <a:cxn ang="0">
                          <a:pos x="461" y="133"/>
                        </a:cxn>
                        <a:cxn ang="0">
                          <a:pos x="478" y="140"/>
                        </a:cxn>
                        <a:cxn ang="0">
                          <a:pos x="471" y="157"/>
                        </a:cxn>
                        <a:cxn ang="0">
                          <a:pos x="442" y="168"/>
                        </a:cxn>
                        <a:cxn ang="0">
                          <a:pos x="401" y="246"/>
                        </a:cxn>
                        <a:cxn ang="0">
                          <a:pos x="391" y="214"/>
                        </a:cxn>
                        <a:cxn ang="0">
                          <a:pos x="384" y="226"/>
                        </a:cxn>
                        <a:cxn ang="0">
                          <a:pos x="374" y="211"/>
                        </a:cxn>
                        <a:cxn ang="0">
                          <a:pos x="392" y="192"/>
                        </a:cxn>
                        <a:cxn ang="0">
                          <a:pos x="356" y="190"/>
                        </a:cxn>
                        <a:cxn ang="0">
                          <a:pos x="332" y="167"/>
                        </a:cxn>
                        <a:cxn ang="0">
                          <a:pos x="325" y="179"/>
                        </a:cxn>
                        <a:cxn ang="0">
                          <a:pos x="333" y="190"/>
                        </a:cxn>
                        <a:cxn ang="0">
                          <a:pos x="322" y="197"/>
                        </a:cxn>
                        <a:cxn ang="0">
                          <a:pos x="333" y="206"/>
                        </a:cxn>
                        <a:cxn ang="0">
                          <a:pos x="338" y="250"/>
                        </a:cxn>
                        <a:cxn ang="0">
                          <a:pos x="325" y="244"/>
                        </a:cxn>
                        <a:cxn ang="0">
                          <a:pos x="297" y="279"/>
                        </a:cxn>
                        <a:cxn ang="0">
                          <a:pos x="198" y="350"/>
                        </a:cxn>
                        <a:cxn ang="0">
                          <a:pos x="191" y="438"/>
                        </a:cxn>
                        <a:cxn ang="0">
                          <a:pos x="151" y="475"/>
                        </a:cxn>
                        <a:cxn ang="0">
                          <a:pos x="113" y="406"/>
                        </a:cxn>
                        <a:cxn ang="0">
                          <a:pos x="98" y="352"/>
                        </a:cxn>
                        <a:cxn ang="0">
                          <a:pos x="85" y="340"/>
                        </a:cxn>
                        <a:cxn ang="0">
                          <a:pos x="75" y="241"/>
                        </a:cxn>
                        <a:cxn ang="0">
                          <a:pos x="67" y="237"/>
                        </a:cxn>
                        <a:cxn ang="0">
                          <a:pos x="60" y="259"/>
                        </a:cxn>
                        <a:cxn ang="0">
                          <a:pos x="37" y="265"/>
                        </a:cxn>
                        <a:cxn ang="0">
                          <a:pos x="14" y="238"/>
                        </a:cxn>
                        <a:cxn ang="0">
                          <a:pos x="36" y="225"/>
                        </a:cxn>
                        <a:cxn ang="0">
                          <a:pos x="14" y="230"/>
                        </a:cxn>
                        <a:cxn ang="0">
                          <a:pos x="0" y="215"/>
                        </a:cxn>
                      </a:cxnLst>
                      <a:rect l="0" t="0" r="r" b="b"/>
                      <a:pathLst>
                        <a:path w="479" h="476">
                          <a:moveTo>
                            <a:pt x="0" y="215"/>
                          </a:moveTo>
                          <a:lnTo>
                            <a:pt x="13" y="205"/>
                          </a:lnTo>
                          <a:lnTo>
                            <a:pt x="49" y="205"/>
                          </a:lnTo>
                          <a:lnTo>
                            <a:pt x="24" y="155"/>
                          </a:lnTo>
                          <a:lnTo>
                            <a:pt x="39" y="141"/>
                          </a:lnTo>
                          <a:lnTo>
                            <a:pt x="60" y="143"/>
                          </a:lnTo>
                          <a:lnTo>
                            <a:pt x="109" y="89"/>
                          </a:lnTo>
                          <a:lnTo>
                            <a:pt x="105" y="74"/>
                          </a:lnTo>
                          <a:lnTo>
                            <a:pt x="118" y="66"/>
                          </a:lnTo>
                          <a:lnTo>
                            <a:pt x="97" y="48"/>
                          </a:lnTo>
                          <a:lnTo>
                            <a:pt x="95" y="22"/>
                          </a:lnTo>
                          <a:lnTo>
                            <a:pt x="143" y="22"/>
                          </a:lnTo>
                          <a:lnTo>
                            <a:pt x="156" y="9"/>
                          </a:lnTo>
                          <a:lnTo>
                            <a:pt x="182" y="0"/>
                          </a:lnTo>
                          <a:lnTo>
                            <a:pt x="199" y="9"/>
                          </a:lnTo>
                          <a:lnTo>
                            <a:pt x="176" y="36"/>
                          </a:lnTo>
                          <a:lnTo>
                            <a:pt x="187" y="59"/>
                          </a:lnTo>
                          <a:lnTo>
                            <a:pt x="170" y="62"/>
                          </a:lnTo>
                          <a:lnTo>
                            <a:pt x="178" y="90"/>
                          </a:lnTo>
                          <a:lnTo>
                            <a:pt x="211" y="102"/>
                          </a:lnTo>
                          <a:lnTo>
                            <a:pt x="195" y="128"/>
                          </a:lnTo>
                          <a:lnTo>
                            <a:pt x="239" y="153"/>
                          </a:lnTo>
                          <a:lnTo>
                            <a:pt x="324" y="170"/>
                          </a:lnTo>
                          <a:lnTo>
                            <a:pt x="326" y="144"/>
                          </a:lnTo>
                          <a:lnTo>
                            <a:pt x="337" y="141"/>
                          </a:lnTo>
                          <a:lnTo>
                            <a:pt x="338" y="153"/>
                          </a:lnTo>
                          <a:lnTo>
                            <a:pt x="345" y="164"/>
                          </a:lnTo>
                          <a:lnTo>
                            <a:pt x="388" y="160"/>
                          </a:lnTo>
                          <a:lnTo>
                            <a:pt x="386" y="145"/>
                          </a:lnTo>
                          <a:lnTo>
                            <a:pt x="456" y="116"/>
                          </a:lnTo>
                          <a:lnTo>
                            <a:pt x="461" y="133"/>
                          </a:lnTo>
                          <a:lnTo>
                            <a:pt x="478" y="140"/>
                          </a:lnTo>
                          <a:lnTo>
                            <a:pt x="471" y="157"/>
                          </a:lnTo>
                          <a:lnTo>
                            <a:pt x="442" y="168"/>
                          </a:lnTo>
                          <a:lnTo>
                            <a:pt x="401" y="246"/>
                          </a:lnTo>
                          <a:lnTo>
                            <a:pt x="391" y="214"/>
                          </a:lnTo>
                          <a:lnTo>
                            <a:pt x="384" y="226"/>
                          </a:lnTo>
                          <a:lnTo>
                            <a:pt x="374" y="211"/>
                          </a:lnTo>
                          <a:lnTo>
                            <a:pt x="392" y="192"/>
                          </a:lnTo>
                          <a:lnTo>
                            <a:pt x="356" y="190"/>
                          </a:lnTo>
                          <a:lnTo>
                            <a:pt x="332" y="167"/>
                          </a:lnTo>
                          <a:lnTo>
                            <a:pt x="325" y="179"/>
                          </a:lnTo>
                          <a:lnTo>
                            <a:pt x="333" y="190"/>
                          </a:lnTo>
                          <a:lnTo>
                            <a:pt x="322" y="197"/>
                          </a:lnTo>
                          <a:lnTo>
                            <a:pt x="333" y="206"/>
                          </a:lnTo>
                          <a:lnTo>
                            <a:pt x="338" y="250"/>
                          </a:lnTo>
                          <a:lnTo>
                            <a:pt x="325" y="244"/>
                          </a:lnTo>
                          <a:lnTo>
                            <a:pt x="297" y="279"/>
                          </a:lnTo>
                          <a:lnTo>
                            <a:pt x="198" y="350"/>
                          </a:lnTo>
                          <a:lnTo>
                            <a:pt x="191" y="438"/>
                          </a:lnTo>
                          <a:lnTo>
                            <a:pt x="151" y="475"/>
                          </a:lnTo>
                          <a:lnTo>
                            <a:pt x="113" y="406"/>
                          </a:lnTo>
                          <a:lnTo>
                            <a:pt x="98" y="352"/>
                          </a:lnTo>
                          <a:lnTo>
                            <a:pt x="85" y="340"/>
                          </a:lnTo>
                          <a:lnTo>
                            <a:pt x="75" y="241"/>
                          </a:lnTo>
                          <a:lnTo>
                            <a:pt x="67" y="237"/>
                          </a:lnTo>
                          <a:lnTo>
                            <a:pt x="60" y="259"/>
                          </a:lnTo>
                          <a:lnTo>
                            <a:pt x="37" y="265"/>
                          </a:lnTo>
                          <a:lnTo>
                            <a:pt x="14" y="238"/>
                          </a:lnTo>
                          <a:lnTo>
                            <a:pt x="36" y="225"/>
                          </a:lnTo>
                          <a:lnTo>
                            <a:pt x="14" y="230"/>
                          </a:lnTo>
                          <a:lnTo>
                            <a:pt x="0" y="215"/>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0" name="Freeform 81"/>
                    <p:cNvSpPr>
                      <a:spLocks/>
                    </p:cNvSpPr>
                    <p:nvPr/>
                  </p:nvSpPr>
                  <p:spPr bwMode="auto">
                    <a:xfrm>
                      <a:off x="6713117" y="4259481"/>
                      <a:ext cx="276760" cy="291016"/>
                    </a:xfrm>
                    <a:custGeom>
                      <a:avLst/>
                      <a:gdLst/>
                      <a:ahLst/>
                      <a:cxnLst>
                        <a:cxn ang="0">
                          <a:pos x="0" y="0"/>
                        </a:cxn>
                        <a:cxn ang="0">
                          <a:pos x="39" y="6"/>
                        </a:cxn>
                        <a:cxn ang="0">
                          <a:pos x="89" y="55"/>
                        </a:cxn>
                        <a:cxn ang="0">
                          <a:pos x="129" y="73"/>
                        </a:cxn>
                        <a:cxn ang="0">
                          <a:pos x="124" y="86"/>
                        </a:cxn>
                        <a:cxn ang="0">
                          <a:pos x="138" y="85"/>
                        </a:cxn>
                        <a:cxn ang="0">
                          <a:pos x="136" y="102"/>
                        </a:cxn>
                        <a:cxn ang="0">
                          <a:pos x="178" y="136"/>
                        </a:cxn>
                        <a:cxn ang="0">
                          <a:pos x="172" y="184"/>
                        </a:cxn>
                        <a:cxn ang="0">
                          <a:pos x="155" y="184"/>
                        </a:cxn>
                        <a:cxn ang="0">
                          <a:pos x="118" y="156"/>
                        </a:cxn>
                        <a:cxn ang="0">
                          <a:pos x="60" y="63"/>
                        </a:cxn>
                        <a:cxn ang="0">
                          <a:pos x="0" y="0"/>
                        </a:cxn>
                      </a:cxnLst>
                      <a:rect l="0" t="0" r="r" b="b"/>
                      <a:pathLst>
                        <a:path w="179" h="185">
                          <a:moveTo>
                            <a:pt x="0" y="0"/>
                          </a:moveTo>
                          <a:lnTo>
                            <a:pt x="39" y="6"/>
                          </a:lnTo>
                          <a:lnTo>
                            <a:pt x="89" y="55"/>
                          </a:lnTo>
                          <a:lnTo>
                            <a:pt x="129" y="73"/>
                          </a:lnTo>
                          <a:lnTo>
                            <a:pt x="124" y="86"/>
                          </a:lnTo>
                          <a:lnTo>
                            <a:pt x="138" y="85"/>
                          </a:lnTo>
                          <a:lnTo>
                            <a:pt x="136" y="102"/>
                          </a:lnTo>
                          <a:lnTo>
                            <a:pt x="178" y="136"/>
                          </a:lnTo>
                          <a:lnTo>
                            <a:pt x="172" y="184"/>
                          </a:lnTo>
                          <a:lnTo>
                            <a:pt x="155" y="184"/>
                          </a:lnTo>
                          <a:lnTo>
                            <a:pt x="118" y="156"/>
                          </a:lnTo>
                          <a:lnTo>
                            <a:pt x="60" y="6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1" name="Freeform 82"/>
                    <p:cNvSpPr>
                      <a:spLocks/>
                    </p:cNvSpPr>
                    <p:nvPr/>
                  </p:nvSpPr>
                  <p:spPr bwMode="auto">
                    <a:xfrm>
                      <a:off x="6970680" y="4553785"/>
                      <a:ext cx="230367" cy="73987"/>
                    </a:xfrm>
                    <a:custGeom>
                      <a:avLst/>
                      <a:gdLst/>
                      <a:ahLst/>
                      <a:cxnLst>
                        <a:cxn ang="0">
                          <a:pos x="0" y="13"/>
                        </a:cxn>
                        <a:cxn ang="0">
                          <a:pos x="9" y="0"/>
                        </a:cxn>
                        <a:cxn ang="0">
                          <a:pos x="113" y="14"/>
                        </a:cxn>
                        <a:cxn ang="0">
                          <a:pos x="123" y="25"/>
                        </a:cxn>
                        <a:cxn ang="0">
                          <a:pos x="145" y="29"/>
                        </a:cxn>
                        <a:cxn ang="0">
                          <a:pos x="148" y="46"/>
                        </a:cxn>
                        <a:cxn ang="0">
                          <a:pos x="25" y="24"/>
                        </a:cxn>
                        <a:cxn ang="0">
                          <a:pos x="0" y="13"/>
                        </a:cxn>
                      </a:cxnLst>
                      <a:rect l="0" t="0" r="r" b="b"/>
                      <a:pathLst>
                        <a:path w="149" h="47">
                          <a:moveTo>
                            <a:pt x="0" y="13"/>
                          </a:moveTo>
                          <a:lnTo>
                            <a:pt x="9" y="0"/>
                          </a:lnTo>
                          <a:lnTo>
                            <a:pt x="113" y="14"/>
                          </a:lnTo>
                          <a:lnTo>
                            <a:pt x="123" y="25"/>
                          </a:lnTo>
                          <a:lnTo>
                            <a:pt x="145" y="29"/>
                          </a:lnTo>
                          <a:lnTo>
                            <a:pt x="148" y="46"/>
                          </a:lnTo>
                          <a:lnTo>
                            <a:pt x="25" y="24"/>
                          </a:lnTo>
                          <a:lnTo>
                            <a:pt x="0" y="13"/>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2" name="Freeform 83"/>
                    <p:cNvSpPr>
                      <a:spLocks/>
                    </p:cNvSpPr>
                    <p:nvPr/>
                  </p:nvSpPr>
                  <p:spPr bwMode="auto">
                    <a:xfrm>
                      <a:off x="7061867" y="4292364"/>
                      <a:ext cx="247964" cy="215384"/>
                    </a:xfrm>
                    <a:custGeom>
                      <a:avLst/>
                      <a:gdLst/>
                      <a:ahLst/>
                      <a:cxnLst>
                        <a:cxn ang="0">
                          <a:pos x="0" y="61"/>
                        </a:cxn>
                        <a:cxn ang="0">
                          <a:pos x="10" y="43"/>
                        </a:cxn>
                        <a:cxn ang="0">
                          <a:pos x="22" y="55"/>
                        </a:cxn>
                        <a:cxn ang="0">
                          <a:pos x="72" y="51"/>
                        </a:cxn>
                        <a:cxn ang="0">
                          <a:pos x="88" y="44"/>
                        </a:cxn>
                        <a:cxn ang="0">
                          <a:pos x="110" y="0"/>
                        </a:cxn>
                        <a:cxn ang="0">
                          <a:pos x="138" y="2"/>
                        </a:cxn>
                        <a:cxn ang="0">
                          <a:pos x="132" y="13"/>
                        </a:cxn>
                        <a:cxn ang="0">
                          <a:pos x="159" y="55"/>
                        </a:cxn>
                        <a:cxn ang="0">
                          <a:pos x="144" y="51"/>
                        </a:cxn>
                        <a:cxn ang="0">
                          <a:pos x="117" y="98"/>
                        </a:cxn>
                        <a:cxn ang="0">
                          <a:pos x="113" y="127"/>
                        </a:cxn>
                        <a:cxn ang="0">
                          <a:pos x="95" y="136"/>
                        </a:cxn>
                        <a:cxn ang="0">
                          <a:pos x="64" y="118"/>
                        </a:cxn>
                        <a:cxn ang="0">
                          <a:pos x="45" y="126"/>
                        </a:cxn>
                        <a:cxn ang="0">
                          <a:pos x="43" y="113"/>
                        </a:cxn>
                        <a:cxn ang="0">
                          <a:pos x="18" y="115"/>
                        </a:cxn>
                        <a:cxn ang="0">
                          <a:pos x="0" y="61"/>
                        </a:cxn>
                      </a:cxnLst>
                      <a:rect l="0" t="0" r="r" b="b"/>
                      <a:pathLst>
                        <a:path w="160" h="137">
                          <a:moveTo>
                            <a:pt x="0" y="61"/>
                          </a:moveTo>
                          <a:lnTo>
                            <a:pt x="10" y="43"/>
                          </a:lnTo>
                          <a:lnTo>
                            <a:pt x="22" y="55"/>
                          </a:lnTo>
                          <a:lnTo>
                            <a:pt x="72" y="51"/>
                          </a:lnTo>
                          <a:lnTo>
                            <a:pt x="88" y="44"/>
                          </a:lnTo>
                          <a:lnTo>
                            <a:pt x="110" y="0"/>
                          </a:lnTo>
                          <a:lnTo>
                            <a:pt x="138" y="2"/>
                          </a:lnTo>
                          <a:lnTo>
                            <a:pt x="132" y="13"/>
                          </a:lnTo>
                          <a:lnTo>
                            <a:pt x="159" y="55"/>
                          </a:lnTo>
                          <a:lnTo>
                            <a:pt x="144" y="51"/>
                          </a:lnTo>
                          <a:lnTo>
                            <a:pt x="117" y="98"/>
                          </a:lnTo>
                          <a:lnTo>
                            <a:pt x="113" y="127"/>
                          </a:lnTo>
                          <a:lnTo>
                            <a:pt x="95" y="136"/>
                          </a:lnTo>
                          <a:lnTo>
                            <a:pt x="64" y="118"/>
                          </a:lnTo>
                          <a:lnTo>
                            <a:pt x="45" y="126"/>
                          </a:lnTo>
                          <a:lnTo>
                            <a:pt x="43" y="113"/>
                          </a:lnTo>
                          <a:lnTo>
                            <a:pt x="18" y="115"/>
                          </a:lnTo>
                          <a:lnTo>
                            <a:pt x="0" y="6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3" name="Freeform 84"/>
                    <p:cNvSpPr>
                      <a:spLocks/>
                    </p:cNvSpPr>
                    <p:nvPr/>
                  </p:nvSpPr>
                  <p:spPr bwMode="auto">
                    <a:xfrm>
                      <a:off x="7257038" y="4616263"/>
                      <a:ext cx="62391" cy="36171"/>
                    </a:xfrm>
                    <a:custGeom>
                      <a:avLst/>
                      <a:gdLst/>
                      <a:ahLst/>
                      <a:cxnLst>
                        <a:cxn ang="0">
                          <a:pos x="0" y="3"/>
                        </a:cxn>
                        <a:cxn ang="0">
                          <a:pos x="5" y="22"/>
                        </a:cxn>
                        <a:cxn ang="0">
                          <a:pos x="39" y="6"/>
                        </a:cxn>
                        <a:cxn ang="0">
                          <a:pos x="13" y="0"/>
                        </a:cxn>
                        <a:cxn ang="0">
                          <a:pos x="0" y="3"/>
                        </a:cxn>
                      </a:cxnLst>
                      <a:rect l="0" t="0" r="r" b="b"/>
                      <a:pathLst>
                        <a:path w="40" h="23">
                          <a:moveTo>
                            <a:pt x="0" y="3"/>
                          </a:moveTo>
                          <a:lnTo>
                            <a:pt x="5" y="22"/>
                          </a:lnTo>
                          <a:lnTo>
                            <a:pt x="39" y="6"/>
                          </a:lnTo>
                          <a:lnTo>
                            <a:pt x="13" y="0"/>
                          </a:lnTo>
                          <a:lnTo>
                            <a:pt x="0" y="3"/>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4" name="Freeform 85"/>
                    <p:cNvSpPr>
                      <a:spLocks/>
                    </p:cNvSpPr>
                    <p:nvPr/>
                  </p:nvSpPr>
                  <p:spPr bwMode="auto">
                    <a:xfrm>
                      <a:off x="7308231" y="4354842"/>
                      <a:ext cx="158377" cy="190722"/>
                    </a:xfrm>
                    <a:custGeom>
                      <a:avLst/>
                      <a:gdLst/>
                      <a:ahLst/>
                      <a:cxnLst>
                        <a:cxn ang="0">
                          <a:pos x="0" y="71"/>
                        </a:cxn>
                        <a:cxn ang="0">
                          <a:pos x="13" y="93"/>
                        </a:cxn>
                        <a:cxn ang="0">
                          <a:pos x="9" y="114"/>
                        </a:cxn>
                        <a:cxn ang="0">
                          <a:pos x="25" y="120"/>
                        </a:cxn>
                        <a:cxn ang="0">
                          <a:pos x="24" y="75"/>
                        </a:cxn>
                        <a:cxn ang="0">
                          <a:pos x="35" y="71"/>
                        </a:cxn>
                        <a:cxn ang="0">
                          <a:pos x="36" y="87"/>
                        </a:cxn>
                        <a:cxn ang="0">
                          <a:pos x="46" y="107"/>
                        </a:cxn>
                        <a:cxn ang="0">
                          <a:pos x="63" y="98"/>
                        </a:cxn>
                        <a:cxn ang="0">
                          <a:pos x="42" y="57"/>
                        </a:cxn>
                        <a:cxn ang="0">
                          <a:pos x="76" y="40"/>
                        </a:cxn>
                        <a:cxn ang="0">
                          <a:pos x="29" y="51"/>
                        </a:cxn>
                        <a:cxn ang="0">
                          <a:pos x="23" y="25"/>
                        </a:cxn>
                        <a:cxn ang="0">
                          <a:pos x="89" y="22"/>
                        </a:cxn>
                        <a:cxn ang="0">
                          <a:pos x="102" y="0"/>
                        </a:cxn>
                        <a:cxn ang="0">
                          <a:pos x="82" y="14"/>
                        </a:cxn>
                        <a:cxn ang="0">
                          <a:pos x="35" y="6"/>
                        </a:cxn>
                        <a:cxn ang="0">
                          <a:pos x="19" y="17"/>
                        </a:cxn>
                        <a:cxn ang="0">
                          <a:pos x="0" y="71"/>
                        </a:cxn>
                      </a:cxnLst>
                      <a:rect l="0" t="0" r="r" b="b"/>
                      <a:pathLst>
                        <a:path w="103" h="121">
                          <a:moveTo>
                            <a:pt x="0" y="71"/>
                          </a:moveTo>
                          <a:lnTo>
                            <a:pt x="13" y="93"/>
                          </a:lnTo>
                          <a:lnTo>
                            <a:pt x="9" y="114"/>
                          </a:lnTo>
                          <a:lnTo>
                            <a:pt x="25" y="120"/>
                          </a:lnTo>
                          <a:lnTo>
                            <a:pt x="24" y="75"/>
                          </a:lnTo>
                          <a:lnTo>
                            <a:pt x="35" y="71"/>
                          </a:lnTo>
                          <a:lnTo>
                            <a:pt x="36" y="87"/>
                          </a:lnTo>
                          <a:lnTo>
                            <a:pt x="46" y="107"/>
                          </a:lnTo>
                          <a:lnTo>
                            <a:pt x="63" y="98"/>
                          </a:lnTo>
                          <a:lnTo>
                            <a:pt x="42" y="57"/>
                          </a:lnTo>
                          <a:lnTo>
                            <a:pt x="76" y="40"/>
                          </a:lnTo>
                          <a:lnTo>
                            <a:pt x="29" y="51"/>
                          </a:lnTo>
                          <a:lnTo>
                            <a:pt x="23" y="25"/>
                          </a:lnTo>
                          <a:lnTo>
                            <a:pt x="89" y="22"/>
                          </a:lnTo>
                          <a:lnTo>
                            <a:pt x="102" y="0"/>
                          </a:lnTo>
                          <a:lnTo>
                            <a:pt x="82" y="14"/>
                          </a:lnTo>
                          <a:lnTo>
                            <a:pt x="35" y="6"/>
                          </a:lnTo>
                          <a:lnTo>
                            <a:pt x="19" y="17"/>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5" name="Freeform 86"/>
                    <p:cNvSpPr>
                      <a:spLocks/>
                    </p:cNvSpPr>
                    <p:nvPr/>
                  </p:nvSpPr>
                  <p:spPr bwMode="auto">
                    <a:xfrm>
                      <a:off x="7431413" y="4616263"/>
                      <a:ext cx="89587" cy="49325"/>
                    </a:xfrm>
                    <a:custGeom>
                      <a:avLst/>
                      <a:gdLst/>
                      <a:ahLst/>
                      <a:cxnLst>
                        <a:cxn ang="0">
                          <a:pos x="0" y="18"/>
                        </a:cxn>
                        <a:cxn ang="0">
                          <a:pos x="2" y="31"/>
                        </a:cxn>
                        <a:cxn ang="0">
                          <a:pos x="57" y="0"/>
                        </a:cxn>
                        <a:cxn ang="0">
                          <a:pos x="16" y="9"/>
                        </a:cxn>
                        <a:cxn ang="0">
                          <a:pos x="0" y="18"/>
                        </a:cxn>
                      </a:cxnLst>
                      <a:rect l="0" t="0" r="r" b="b"/>
                      <a:pathLst>
                        <a:path w="58" h="32">
                          <a:moveTo>
                            <a:pt x="0" y="18"/>
                          </a:moveTo>
                          <a:lnTo>
                            <a:pt x="2" y="31"/>
                          </a:lnTo>
                          <a:lnTo>
                            <a:pt x="57" y="0"/>
                          </a:lnTo>
                          <a:lnTo>
                            <a:pt x="16" y="9"/>
                          </a:lnTo>
                          <a:lnTo>
                            <a:pt x="0" y="18"/>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6" name="Freeform 87"/>
                    <p:cNvSpPr>
                      <a:spLocks/>
                    </p:cNvSpPr>
                    <p:nvPr/>
                  </p:nvSpPr>
                  <p:spPr bwMode="auto">
                    <a:xfrm>
                      <a:off x="7522600" y="4346621"/>
                      <a:ext cx="35195" cy="77275"/>
                    </a:xfrm>
                    <a:custGeom>
                      <a:avLst/>
                      <a:gdLst/>
                      <a:ahLst/>
                      <a:cxnLst>
                        <a:cxn ang="0">
                          <a:pos x="0" y="16"/>
                        </a:cxn>
                        <a:cxn ang="0">
                          <a:pos x="4" y="38"/>
                        </a:cxn>
                        <a:cxn ang="0">
                          <a:pos x="17" y="48"/>
                        </a:cxn>
                        <a:cxn ang="0">
                          <a:pos x="8" y="28"/>
                        </a:cxn>
                        <a:cxn ang="0">
                          <a:pos x="22" y="25"/>
                        </a:cxn>
                        <a:cxn ang="0">
                          <a:pos x="20" y="9"/>
                        </a:cxn>
                        <a:cxn ang="0">
                          <a:pos x="4" y="20"/>
                        </a:cxn>
                        <a:cxn ang="0">
                          <a:pos x="11" y="0"/>
                        </a:cxn>
                        <a:cxn ang="0">
                          <a:pos x="0" y="16"/>
                        </a:cxn>
                      </a:cxnLst>
                      <a:rect l="0" t="0" r="r" b="b"/>
                      <a:pathLst>
                        <a:path w="23" h="49">
                          <a:moveTo>
                            <a:pt x="0" y="16"/>
                          </a:moveTo>
                          <a:lnTo>
                            <a:pt x="4" y="38"/>
                          </a:lnTo>
                          <a:lnTo>
                            <a:pt x="17" y="48"/>
                          </a:lnTo>
                          <a:lnTo>
                            <a:pt x="8" y="28"/>
                          </a:lnTo>
                          <a:lnTo>
                            <a:pt x="22" y="25"/>
                          </a:lnTo>
                          <a:lnTo>
                            <a:pt x="20" y="9"/>
                          </a:lnTo>
                          <a:lnTo>
                            <a:pt x="4" y="20"/>
                          </a:lnTo>
                          <a:lnTo>
                            <a:pt x="11" y="0"/>
                          </a:lnTo>
                          <a:lnTo>
                            <a:pt x="0" y="1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7" name="Freeform 88"/>
                    <p:cNvSpPr>
                      <a:spLocks/>
                    </p:cNvSpPr>
                    <p:nvPr/>
                  </p:nvSpPr>
                  <p:spPr bwMode="auto">
                    <a:xfrm>
                      <a:off x="7535398" y="4469933"/>
                      <a:ext cx="75189" cy="36171"/>
                    </a:xfrm>
                    <a:custGeom>
                      <a:avLst/>
                      <a:gdLst/>
                      <a:ahLst/>
                      <a:cxnLst>
                        <a:cxn ang="0">
                          <a:pos x="0" y="9"/>
                        </a:cxn>
                        <a:cxn ang="0">
                          <a:pos x="27" y="0"/>
                        </a:cxn>
                        <a:cxn ang="0">
                          <a:pos x="48" y="22"/>
                        </a:cxn>
                        <a:cxn ang="0">
                          <a:pos x="0" y="9"/>
                        </a:cxn>
                      </a:cxnLst>
                      <a:rect l="0" t="0" r="r" b="b"/>
                      <a:pathLst>
                        <a:path w="49" h="23">
                          <a:moveTo>
                            <a:pt x="0" y="9"/>
                          </a:moveTo>
                          <a:lnTo>
                            <a:pt x="27" y="0"/>
                          </a:lnTo>
                          <a:lnTo>
                            <a:pt x="48" y="22"/>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8" name="Freeform 89"/>
                    <p:cNvSpPr>
                      <a:spLocks/>
                    </p:cNvSpPr>
                    <p:nvPr/>
                  </p:nvSpPr>
                  <p:spPr bwMode="auto">
                    <a:xfrm>
                      <a:off x="7610587" y="4409099"/>
                      <a:ext cx="265562" cy="223605"/>
                    </a:xfrm>
                    <a:custGeom>
                      <a:avLst/>
                      <a:gdLst/>
                      <a:ahLst/>
                      <a:cxnLst>
                        <a:cxn ang="0">
                          <a:pos x="0" y="17"/>
                        </a:cxn>
                        <a:cxn ang="0">
                          <a:pos x="24" y="31"/>
                        </a:cxn>
                        <a:cxn ang="0">
                          <a:pos x="49" y="28"/>
                        </a:cxn>
                        <a:cxn ang="0">
                          <a:pos x="17" y="37"/>
                        </a:cxn>
                        <a:cxn ang="0">
                          <a:pos x="33" y="61"/>
                        </a:cxn>
                        <a:cxn ang="0">
                          <a:pos x="48" y="40"/>
                        </a:cxn>
                        <a:cxn ang="0">
                          <a:pos x="58" y="61"/>
                        </a:cxn>
                        <a:cxn ang="0">
                          <a:pos x="118" y="82"/>
                        </a:cxn>
                        <a:cxn ang="0">
                          <a:pos x="133" y="116"/>
                        </a:cxn>
                        <a:cxn ang="0">
                          <a:pos x="122" y="115"/>
                        </a:cxn>
                        <a:cxn ang="0">
                          <a:pos x="113" y="131"/>
                        </a:cxn>
                        <a:cxn ang="0">
                          <a:pos x="149" y="123"/>
                        </a:cxn>
                        <a:cxn ang="0">
                          <a:pos x="170" y="141"/>
                        </a:cxn>
                        <a:cxn ang="0">
                          <a:pos x="167" y="35"/>
                        </a:cxn>
                        <a:cxn ang="0">
                          <a:pos x="114" y="17"/>
                        </a:cxn>
                        <a:cxn ang="0">
                          <a:pos x="71" y="48"/>
                        </a:cxn>
                        <a:cxn ang="0">
                          <a:pos x="55" y="32"/>
                        </a:cxn>
                        <a:cxn ang="0">
                          <a:pos x="49" y="6"/>
                        </a:cxn>
                        <a:cxn ang="0">
                          <a:pos x="24" y="0"/>
                        </a:cxn>
                        <a:cxn ang="0">
                          <a:pos x="0" y="17"/>
                        </a:cxn>
                      </a:cxnLst>
                      <a:rect l="0" t="0" r="r" b="b"/>
                      <a:pathLst>
                        <a:path w="171" h="142">
                          <a:moveTo>
                            <a:pt x="0" y="17"/>
                          </a:moveTo>
                          <a:lnTo>
                            <a:pt x="24" y="31"/>
                          </a:lnTo>
                          <a:lnTo>
                            <a:pt x="49" y="28"/>
                          </a:lnTo>
                          <a:lnTo>
                            <a:pt x="17" y="37"/>
                          </a:lnTo>
                          <a:lnTo>
                            <a:pt x="33" y="61"/>
                          </a:lnTo>
                          <a:lnTo>
                            <a:pt x="48" y="40"/>
                          </a:lnTo>
                          <a:lnTo>
                            <a:pt x="58" y="61"/>
                          </a:lnTo>
                          <a:lnTo>
                            <a:pt x="118" y="82"/>
                          </a:lnTo>
                          <a:lnTo>
                            <a:pt x="133" y="116"/>
                          </a:lnTo>
                          <a:lnTo>
                            <a:pt x="122" y="115"/>
                          </a:lnTo>
                          <a:lnTo>
                            <a:pt x="113" y="131"/>
                          </a:lnTo>
                          <a:lnTo>
                            <a:pt x="149" y="123"/>
                          </a:lnTo>
                          <a:lnTo>
                            <a:pt x="170" y="141"/>
                          </a:lnTo>
                          <a:lnTo>
                            <a:pt x="167" y="35"/>
                          </a:lnTo>
                          <a:lnTo>
                            <a:pt x="114" y="17"/>
                          </a:lnTo>
                          <a:lnTo>
                            <a:pt x="71" y="48"/>
                          </a:lnTo>
                          <a:lnTo>
                            <a:pt x="55" y="32"/>
                          </a:lnTo>
                          <a:lnTo>
                            <a:pt x="49" y="6"/>
                          </a:lnTo>
                          <a:lnTo>
                            <a:pt x="24" y="0"/>
                          </a:lnTo>
                          <a:lnTo>
                            <a:pt x="0" y="17"/>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09" name="Freeform 90"/>
                    <p:cNvSpPr>
                      <a:spLocks/>
                    </p:cNvSpPr>
                    <p:nvPr/>
                  </p:nvSpPr>
                  <p:spPr bwMode="auto">
                    <a:xfrm>
                      <a:off x="7618586" y="4583380"/>
                      <a:ext cx="35195" cy="34527"/>
                    </a:xfrm>
                    <a:custGeom>
                      <a:avLst/>
                      <a:gdLst/>
                      <a:ahLst/>
                      <a:cxnLst>
                        <a:cxn ang="0">
                          <a:pos x="0" y="21"/>
                        </a:cxn>
                        <a:cxn ang="0">
                          <a:pos x="14" y="0"/>
                        </a:cxn>
                        <a:cxn ang="0">
                          <a:pos x="22" y="11"/>
                        </a:cxn>
                        <a:cxn ang="0">
                          <a:pos x="0" y="21"/>
                        </a:cxn>
                      </a:cxnLst>
                      <a:rect l="0" t="0" r="r" b="b"/>
                      <a:pathLst>
                        <a:path w="23" h="22">
                          <a:moveTo>
                            <a:pt x="0" y="21"/>
                          </a:moveTo>
                          <a:lnTo>
                            <a:pt x="14" y="0"/>
                          </a:lnTo>
                          <a:lnTo>
                            <a:pt x="22" y="11"/>
                          </a:lnTo>
                          <a:lnTo>
                            <a:pt x="0" y="2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0" name="Freeform 102"/>
                    <p:cNvSpPr>
                      <a:spLocks/>
                    </p:cNvSpPr>
                    <p:nvPr/>
                  </p:nvSpPr>
                  <p:spPr bwMode="auto">
                    <a:xfrm>
                      <a:off x="6839499" y="3820491"/>
                      <a:ext cx="182374" cy="215384"/>
                    </a:xfrm>
                    <a:custGeom>
                      <a:avLst/>
                      <a:gdLst/>
                      <a:ahLst/>
                      <a:cxnLst>
                        <a:cxn ang="0">
                          <a:pos x="0" y="29"/>
                        </a:cxn>
                        <a:cxn ang="0">
                          <a:pos x="16" y="48"/>
                        </a:cxn>
                        <a:cxn ang="0">
                          <a:pos x="10" y="82"/>
                        </a:cxn>
                        <a:cxn ang="0">
                          <a:pos x="52" y="67"/>
                        </a:cxn>
                        <a:cxn ang="0">
                          <a:pos x="69" y="82"/>
                        </a:cxn>
                        <a:cxn ang="0">
                          <a:pos x="84" y="114"/>
                        </a:cxn>
                        <a:cxn ang="0">
                          <a:pos x="79" y="135"/>
                        </a:cxn>
                        <a:cxn ang="0">
                          <a:pos x="117" y="129"/>
                        </a:cxn>
                        <a:cxn ang="0">
                          <a:pos x="99" y="86"/>
                        </a:cxn>
                        <a:cxn ang="0">
                          <a:pos x="59" y="54"/>
                        </a:cxn>
                        <a:cxn ang="0">
                          <a:pos x="69" y="35"/>
                        </a:cxn>
                        <a:cxn ang="0">
                          <a:pos x="48" y="25"/>
                        </a:cxn>
                        <a:cxn ang="0">
                          <a:pos x="30" y="0"/>
                        </a:cxn>
                        <a:cxn ang="0">
                          <a:pos x="21" y="0"/>
                        </a:cxn>
                        <a:cxn ang="0">
                          <a:pos x="22" y="18"/>
                        </a:cxn>
                        <a:cxn ang="0">
                          <a:pos x="16" y="13"/>
                        </a:cxn>
                        <a:cxn ang="0">
                          <a:pos x="0" y="29"/>
                        </a:cxn>
                      </a:cxnLst>
                      <a:rect l="0" t="0" r="r" b="b"/>
                      <a:pathLst>
                        <a:path w="118" h="136">
                          <a:moveTo>
                            <a:pt x="0" y="29"/>
                          </a:moveTo>
                          <a:lnTo>
                            <a:pt x="16" y="48"/>
                          </a:lnTo>
                          <a:lnTo>
                            <a:pt x="10" y="82"/>
                          </a:lnTo>
                          <a:lnTo>
                            <a:pt x="52" y="67"/>
                          </a:lnTo>
                          <a:lnTo>
                            <a:pt x="69" y="82"/>
                          </a:lnTo>
                          <a:lnTo>
                            <a:pt x="84" y="114"/>
                          </a:lnTo>
                          <a:lnTo>
                            <a:pt x="79" y="135"/>
                          </a:lnTo>
                          <a:lnTo>
                            <a:pt x="117" y="129"/>
                          </a:lnTo>
                          <a:lnTo>
                            <a:pt x="99" y="86"/>
                          </a:lnTo>
                          <a:lnTo>
                            <a:pt x="59" y="54"/>
                          </a:lnTo>
                          <a:lnTo>
                            <a:pt x="69" y="35"/>
                          </a:lnTo>
                          <a:lnTo>
                            <a:pt x="48" y="25"/>
                          </a:lnTo>
                          <a:lnTo>
                            <a:pt x="30" y="0"/>
                          </a:lnTo>
                          <a:lnTo>
                            <a:pt x="21" y="0"/>
                          </a:lnTo>
                          <a:lnTo>
                            <a:pt x="22" y="18"/>
                          </a:lnTo>
                          <a:lnTo>
                            <a:pt x="16" y="13"/>
                          </a:lnTo>
                          <a:lnTo>
                            <a:pt x="0" y="2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1" name="Freeform 104"/>
                    <p:cNvSpPr>
                      <a:spLocks/>
                    </p:cNvSpPr>
                    <p:nvPr/>
                  </p:nvSpPr>
                  <p:spPr bwMode="auto">
                    <a:xfrm>
                      <a:off x="6841098" y="4233174"/>
                      <a:ext cx="95986" cy="129888"/>
                    </a:xfrm>
                    <a:custGeom>
                      <a:avLst/>
                      <a:gdLst/>
                      <a:ahLst/>
                      <a:cxnLst>
                        <a:cxn ang="0">
                          <a:pos x="0" y="0"/>
                        </a:cxn>
                        <a:cxn ang="0">
                          <a:pos x="12" y="0"/>
                        </a:cxn>
                        <a:cxn ang="0">
                          <a:pos x="16" y="14"/>
                        </a:cxn>
                        <a:cxn ang="0">
                          <a:pos x="31" y="5"/>
                        </a:cxn>
                        <a:cxn ang="0">
                          <a:pos x="51" y="24"/>
                        </a:cxn>
                        <a:cxn ang="0">
                          <a:pos x="61" y="81"/>
                        </a:cxn>
                        <a:cxn ang="0">
                          <a:pos x="59" y="81"/>
                        </a:cxn>
                        <a:cxn ang="0">
                          <a:pos x="18" y="58"/>
                        </a:cxn>
                        <a:cxn ang="0">
                          <a:pos x="0" y="0"/>
                        </a:cxn>
                      </a:cxnLst>
                      <a:rect l="0" t="0" r="r" b="b"/>
                      <a:pathLst>
                        <a:path w="62" h="82">
                          <a:moveTo>
                            <a:pt x="0" y="0"/>
                          </a:moveTo>
                          <a:lnTo>
                            <a:pt x="12" y="0"/>
                          </a:lnTo>
                          <a:lnTo>
                            <a:pt x="16" y="14"/>
                          </a:lnTo>
                          <a:lnTo>
                            <a:pt x="31" y="5"/>
                          </a:lnTo>
                          <a:lnTo>
                            <a:pt x="51" y="24"/>
                          </a:lnTo>
                          <a:lnTo>
                            <a:pt x="61" y="81"/>
                          </a:lnTo>
                          <a:lnTo>
                            <a:pt x="59" y="81"/>
                          </a:lnTo>
                          <a:lnTo>
                            <a:pt x="18" y="58"/>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2" name="Freeform 105"/>
                    <p:cNvSpPr>
                      <a:spLocks/>
                    </p:cNvSpPr>
                    <p:nvPr/>
                  </p:nvSpPr>
                  <p:spPr bwMode="auto">
                    <a:xfrm>
                      <a:off x="7079464" y="4224954"/>
                      <a:ext cx="241565" cy="154551"/>
                    </a:xfrm>
                    <a:custGeom>
                      <a:avLst/>
                      <a:gdLst/>
                      <a:ahLst/>
                      <a:cxnLst>
                        <a:cxn ang="0">
                          <a:pos x="0" y="84"/>
                        </a:cxn>
                        <a:cxn ang="0">
                          <a:pos x="12" y="97"/>
                        </a:cxn>
                        <a:cxn ang="0">
                          <a:pos x="62" y="92"/>
                        </a:cxn>
                        <a:cxn ang="0">
                          <a:pos x="78" y="86"/>
                        </a:cxn>
                        <a:cxn ang="0">
                          <a:pos x="99" y="41"/>
                        </a:cxn>
                        <a:cxn ang="0">
                          <a:pos x="128" y="44"/>
                        </a:cxn>
                        <a:cxn ang="0">
                          <a:pos x="155" y="28"/>
                        </a:cxn>
                        <a:cxn ang="0">
                          <a:pos x="129" y="16"/>
                        </a:cxn>
                        <a:cxn ang="0">
                          <a:pos x="121" y="0"/>
                        </a:cxn>
                        <a:cxn ang="0">
                          <a:pos x="88" y="29"/>
                        </a:cxn>
                        <a:cxn ang="0">
                          <a:pos x="79" y="47"/>
                        </a:cxn>
                        <a:cxn ang="0">
                          <a:pos x="68" y="37"/>
                        </a:cxn>
                        <a:cxn ang="0">
                          <a:pos x="49" y="61"/>
                        </a:cxn>
                        <a:cxn ang="0">
                          <a:pos x="29" y="64"/>
                        </a:cxn>
                        <a:cxn ang="0">
                          <a:pos x="22" y="86"/>
                        </a:cxn>
                        <a:cxn ang="0">
                          <a:pos x="0" y="84"/>
                        </a:cxn>
                      </a:cxnLst>
                      <a:rect l="0" t="0" r="r" b="b"/>
                      <a:pathLst>
                        <a:path w="156" h="98">
                          <a:moveTo>
                            <a:pt x="0" y="84"/>
                          </a:moveTo>
                          <a:lnTo>
                            <a:pt x="12" y="97"/>
                          </a:lnTo>
                          <a:lnTo>
                            <a:pt x="62" y="92"/>
                          </a:lnTo>
                          <a:lnTo>
                            <a:pt x="78" y="86"/>
                          </a:lnTo>
                          <a:lnTo>
                            <a:pt x="99" y="41"/>
                          </a:lnTo>
                          <a:lnTo>
                            <a:pt x="128" y="44"/>
                          </a:lnTo>
                          <a:lnTo>
                            <a:pt x="155" y="28"/>
                          </a:lnTo>
                          <a:lnTo>
                            <a:pt x="129" y="16"/>
                          </a:lnTo>
                          <a:lnTo>
                            <a:pt x="121" y="0"/>
                          </a:lnTo>
                          <a:lnTo>
                            <a:pt x="88" y="29"/>
                          </a:lnTo>
                          <a:lnTo>
                            <a:pt x="79" y="47"/>
                          </a:lnTo>
                          <a:lnTo>
                            <a:pt x="68" y="37"/>
                          </a:lnTo>
                          <a:lnTo>
                            <a:pt x="49" y="61"/>
                          </a:lnTo>
                          <a:lnTo>
                            <a:pt x="29" y="64"/>
                          </a:lnTo>
                          <a:lnTo>
                            <a:pt x="22" y="86"/>
                          </a:lnTo>
                          <a:lnTo>
                            <a:pt x="0" y="8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3" name="Freeform 122"/>
                    <p:cNvSpPr>
                      <a:spLocks/>
                    </p:cNvSpPr>
                    <p:nvPr/>
                  </p:nvSpPr>
                  <p:spPr bwMode="auto">
                    <a:xfrm>
                      <a:off x="7266637" y="4111507"/>
                      <a:ext cx="59191" cy="75631"/>
                    </a:xfrm>
                    <a:custGeom>
                      <a:avLst/>
                      <a:gdLst/>
                      <a:ahLst/>
                      <a:cxnLst>
                        <a:cxn ang="0">
                          <a:pos x="0" y="47"/>
                        </a:cxn>
                        <a:cxn ang="0">
                          <a:pos x="25" y="25"/>
                        </a:cxn>
                        <a:cxn ang="0">
                          <a:pos x="38" y="0"/>
                        </a:cxn>
                        <a:cxn ang="0">
                          <a:pos x="0" y="47"/>
                        </a:cxn>
                      </a:cxnLst>
                      <a:rect l="0" t="0" r="r" b="b"/>
                      <a:pathLst>
                        <a:path w="39" h="48">
                          <a:moveTo>
                            <a:pt x="0" y="47"/>
                          </a:moveTo>
                          <a:lnTo>
                            <a:pt x="25" y="25"/>
                          </a:lnTo>
                          <a:lnTo>
                            <a:pt x="38" y="0"/>
                          </a:lnTo>
                          <a:lnTo>
                            <a:pt x="0" y="47"/>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4" name="Freeform 123"/>
                    <p:cNvSpPr>
                      <a:spLocks/>
                    </p:cNvSpPr>
                    <p:nvPr/>
                  </p:nvSpPr>
                  <p:spPr bwMode="auto">
                    <a:xfrm>
                      <a:off x="7335427" y="3924073"/>
                      <a:ext cx="103985" cy="157839"/>
                    </a:xfrm>
                    <a:custGeom>
                      <a:avLst/>
                      <a:gdLst/>
                      <a:ahLst/>
                      <a:cxnLst>
                        <a:cxn ang="0">
                          <a:pos x="0" y="39"/>
                        </a:cxn>
                        <a:cxn ang="0">
                          <a:pos x="12" y="0"/>
                        </a:cxn>
                        <a:cxn ang="0">
                          <a:pos x="36" y="1"/>
                        </a:cxn>
                        <a:cxn ang="0">
                          <a:pos x="41" y="27"/>
                        </a:cxn>
                        <a:cxn ang="0">
                          <a:pos x="24" y="54"/>
                        </a:cxn>
                        <a:cxn ang="0">
                          <a:pos x="28" y="68"/>
                        </a:cxn>
                        <a:cxn ang="0">
                          <a:pos x="63" y="78"/>
                        </a:cxn>
                        <a:cxn ang="0">
                          <a:pos x="66" y="100"/>
                        </a:cxn>
                        <a:cxn ang="0">
                          <a:pos x="44" y="78"/>
                        </a:cxn>
                        <a:cxn ang="0">
                          <a:pos x="44" y="89"/>
                        </a:cxn>
                        <a:cxn ang="0">
                          <a:pos x="12" y="78"/>
                        </a:cxn>
                        <a:cxn ang="0">
                          <a:pos x="0" y="39"/>
                        </a:cxn>
                      </a:cxnLst>
                      <a:rect l="0" t="0" r="r" b="b"/>
                      <a:pathLst>
                        <a:path w="67" h="101">
                          <a:moveTo>
                            <a:pt x="0" y="39"/>
                          </a:moveTo>
                          <a:lnTo>
                            <a:pt x="12" y="0"/>
                          </a:lnTo>
                          <a:lnTo>
                            <a:pt x="36" y="1"/>
                          </a:lnTo>
                          <a:lnTo>
                            <a:pt x="41" y="27"/>
                          </a:lnTo>
                          <a:lnTo>
                            <a:pt x="24" y="54"/>
                          </a:lnTo>
                          <a:lnTo>
                            <a:pt x="28" y="68"/>
                          </a:lnTo>
                          <a:lnTo>
                            <a:pt x="63" y="78"/>
                          </a:lnTo>
                          <a:lnTo>
                            <a:pt x="66" y="100"/>
                          </a:lnTo>
                          <a:lnTo>
                            <a:pt x="44" y="78"/>
                          </a:lnTo>
                          <a:lnTo>
                            <a:pt x="44" y="89"/>
                          </a:lnTo>
                          <a:lnTo>
                            <a:pt x="12" y="78"/>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5" name="Freeform 124"/>
                    <p:cNvSpPr>
                      <a:spLocks/>
                    </p:cNvSpPr>
                    <p:nvPr/>
                  </p:nvSpPr>
                  <p:spPr bwMode="auto">
                    <a:xfrm>
                      <a:off x="7343426" y="4057250"/>
                      <a:ext cx="35195" cy="36171"/>
                    </a:xfrm>
                    <a:custGeom>
                      <a:avLst/>
                      <a:gdLst/>
                      <a:ahLst/>
                      <a:cxnLst>
                        <a:cxn ang="0">
                          <a:pos x="0" y="0"/>
                        </a:cxn>
                        <a:cxn ang="0">
                          <a:pos x="11" y="0"/>
                        </a:cxn>
                        <a:cxn ang="0">
                          <a:pos x="22" y="4"/>
                        </a:cxn>
                        <a:cxn ang="0">
                          <a:pos x="17" y="22"/>
                        </a:cxn>
                        <a:cxn ang="0">
                          <a:pos x="0" y="0"/>
                        </a:cxn>
                      </a:cxnLst>
                      <a:rect l="0" t="0" r="r" b="b"/>
                      <a:pathLst>
                        <a:path w="23" h="23">
                          <a:moveTo>
                            <a:pt x="0" y="0"/>
                          </a:moveTo>
                          <a:lnTo>
                            <a:pt x="11" y="0"/>
                          </a:lnTo>
                          <a:lnTo>
                            <a:pt x="22" y="4"/>
                          </a:lnTo>
                          <a:lnTo>
                            <a:pt x="17" y="22"/>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6" name="Freeform 125"/>
                    <p:cNvSpPr>
                      <a:spLocks/>
                    </p:cNvSpPr>
                    <p:nvPr/>
                  </p:nvSpPr>
                  <p:spPr bwMode="auto">
                    <a:xfrm>
                      <a:off x="7385020" y="4098354"/>
                      <a:ext cx="35195" cy="39460"/>
                    </a:xfrm>
                    <a:custGeom>
                      <a:avLst/>
                      <a:gdLst/>
                      <a:ahLst/>
                      <a:cxnLst>
                        <a:cxn ang="0">
                          <a:pos x="0" y="0"/>
                        </a:cxn>
                        <a:cxn ang="0">
                          <a:pos x="1" y="24"/>
                        </a:cxn>
                        <a:cxn ang="0">
                          <a:pos x="22" y="13"/>
                        </a:cxn>
                        <a:cxn ang="0">
                          <a:pos x="0" y="0"/>
                        </a:cxn>
                      </a:cxnLst>
                      <a:rect l="0" t="0" r="r" b="b"/>
                      <a:pathLst>
                        <a:path w="23" h="25">
                          <a:moveTo>
                            <a:pt x="0" y="0"/>
                          </a:moveTo>
                          <a:lnTo>
                            <a:pt x="1" y="24"/>
                          </a:lnTo>
                          <a:lnTo>
                            <a:pt x="22" y="13"/>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7" name="Freeform 126"/>
                    <p:cNvSpPr>
                      <a:spLocks/>
                    </p:cNvSpPr>
                    <p:nvPr/>
                  </p:nvSpPr>
                  <p:spPr bwMode="auto">
                    <a:xfrm>
                      <a:off x="7388219" y="4152611"/>
                      <a:ext cx="111984" cy="108514"/>
                    </a:xfrm>
                    <a:custGeom>
                      <a:avLst/>
                      <a:gdLst/>
                      <a:ahLst/>
                      <a:cxnLst>
                        <a:cxn ang="0">
                          <a:pos x="0" y="45"/>
                        </a:cxn>
                        <a:cxn ang="0">
                          <a:pos x="14" y="21"/>
                        </a:cxn>
                        <a:cxn ang="0">
                          <a:pos x="33" y="25"/>
                        </a:cxn>
                        <a:cxn ang="0">
                          <a:pos x="58" y="0"/>
                        </a:cxn>
                        <a:cxn ang="0">
                          <a:pos x="71" y="14"/>
                        </a:cxn>
                        <a:cxn ang="0">
                          <a:pos x="68" y="54"/>
                        </a:cxn>
                        <a:cxn ang="0">
                          <a:pos x="62" y="38"/>
                        </a:cxn>
                        <a:cxn ang="0">
                          <a:pos x="56" y="67"/>
                        </a:cxn>
                        <a:cxn ang="0">
                          <a:pos x="37" y="58"/>
                        </a:cxn>
                        <a:cxn ang="0">
                          <a:pos x="26" y="29"/>
                        </a:cxn>
                        <a:cxn ang="0">
                          <a:pos x="0" y="45"/>
                        </a:cxn>
                      </a:cxnLst>
                      <a:rect l="0" t="0" r="r" b="b"/>
                      <a:pathLst>
                        <a:path w="72" h="68">
                          <a:moveTo>
                            <a:pt x="0" y="45"/>
                          </a:moveTo>
                          <a:lnTo>
                            <a:pt x="14" y="21"/>
                          </a:lnTo>
                          <a:lnTo>
                            <a:pt x="33" y="25"/>
                          </a:lnTo>
                          <a:lnTo>
                            <a:pt x="58" y="0"/>
                          </a:lnTo>
                          <a:lnTo>
                            <a:pt x="71" y="14"/>
                          </a:lnTo>
                          <a:lnTo>
                            <a:pt x="68" y="54"/>
                          </a:lnTo>
                          <a:lnTo>
                            <a:pt x="62" y="38"/>
                          </a:lnTo>
                          <a:lnTo>
                            <a:pt x="56" y="67"/>
                          </a:lnTo>
                          <a:lnTo>
                            <a:pt x="37" y="58"/>
                          </a:lnTo>
                          <a:lnTo>
                            <a:pt x="26" y="29"/>
                          </a:lnTo>
                          <a:lnTo>
                            <a:pt x="0" y="45"/>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8" name="Freeform 127"/>
                    <p:cNvSpPr>
                      <a:spLocks/>
                    </p:cNvSpPr>
                    <p:nvPr/>
                  </p:nvSpPr>
                  <p:spPr bwMode="auto">
                    <a:xfrm>
                      <a:off x="7401017" y="4124660"/>
                      <a:ext cx="33595" cy="47681"/>
                    </a:xfrm>
                    <a:custGeom>
                      <a:avLst/>
                      <a:gdLst/>
                      <a:ahLst/>
                      <a:cxnLst>
                        <a:cxn ang="0">
                          <a:pos x="0" y="17"/>
                        </a:cxn>
                        <a:cxn ang="0">
                          <a:pos x="5" y="12"/>
                        </a:cxn>
                        <a:cxn ang="0">
                          <a:pos x="21" y="0"/>
                        </a:cxn>
                        <a:cxn ang="0">
                          <a:pos x="14" y="29"/>
                        </a:cxn>
                        <a:cxn ang="0">
                          <a:pos x="0" y="17"/>
                        </a:cxn>
                      </a:cxnLst>
                      <a:rect l="0" t="0" r="r" b="b"/>
                      <a:pathLst>
                        <a:path w="22" h="30">
                          <a:moveTo>
                            <a:pt x="0" y="17"/>
                          </a:moveTo>
                          <a:lnTo>
                            <a:pt x="5" y="12"/>
                          </a:lnTo>
                          <a:lnTo>
                            <a:pt x="21" y="0"/>
                          </a:lnTo>
                          <a:lnTo>
                            <a:pt x="14" y="29"/>
                          </a:lnTo>
                          <a:lnTo>
                            <a:pt x="0" y="17"/>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19" name="Freeform 154"/>
                    <p:cNvSpPr>
                      <a:spLocks/>
                    </p:cNvSpPr>
                    <p:nvPr/>
                  </p:nvSpPr>
                  <p:spPr bwMode="auto">
                    <a:xfrm>
                      <a:off x="6772308" y="3868172"/>
                      <a:ext cx="199971" cy="391309"/>
                    </a:xfrm>
                    <a:custGeom>
                      <a:avLst/>
                      <a:gdLst/>
                      <a:ahLst/>
                      <a:cxnLst>
                        <a:cxn ang="0">
                          <a:pos x="0" y="39"/>
                        </a:cxn>
                        <a:cxn ang="0">
                          <a:pos x="8" y="18"/>
                        </a:cxn>
                        <a:cxn ang="0">
                          <a:pos x="43" y="0"/>
                        </a:cxn>
                        <a:cxn ang="0">
                          <a:pos x="59" y="18"/>
                        </a:cxn>
                        <a:cxn ang="0">
                          <a:pos x="53" y="52"/>
                        </a:cxn>
                        <a:cxn ang="0">
                          <a:pos x="95" y="37"/>
                        </a:cxn>
                        <a:cxn ang="0">
                          <a:pos x="113" y="52"/>
                        </a:cxn>
                        <a:cxn ang="0">
                          <a:pos x="128" y="85"/>
                        </a:cxn>
                        <a:cxn ang="0">
                          <a:pos x="122" y="105"/>
                        </a:cxn>
                        <a:cxn ang="0">
                          <a:pos x="91" y="103"/>
                        </a:cxn>
                        <a:cxn ang="0">
                          <a:pos x="79" y="113"/>
                        </a:cxn>
                        <a:cxn ang="0">
                          <a:pos x="86" y="148"/>
                        </a:cxn>
                        <a:cxn ang="0">
                          <a:pos x="44" y="118"/>
                        </a:cxn>
                        <a:cxn ang="0">
                          <a:pos x="26" y="171"/>
                        </a:cxn>
                        <a:cxn ang="0">
                          <a:pos x="47" y="221"/>
                        </a:cxn>
                        <a:cxn ang="0">
                          <a:pos x="75" y="237"/>
                        </a:cxn>
                        <a:cxn ang="0">
                          <a:pos x="60" y="247"/>
                        </a:cxn>
                        <a:cxn ang="0">
                          <a:pos x="56" y="232"/>
                        </a:cxn>
                        <a:cxn ang="0">
                          <a:pos x="44" y="232"/>
                        </a:cxn>
                        <a:cxn ang="0">
                          <a:pos x="12" y="205"/>
                        </a:cxn>
                        <a:cxn ang="0">
                          <a:pos x="17" y="174"/>
                        </a:cxn>
                        <a:cxn ang="0">
                          <a:pos x="33" y="145"/>
                        </a:cxn>
                        <a:cxn ang="0">
                          <a:pos x="10" y="97"/>
                        </a:cxn>
                        <a:cxn ang="0">
                          <a:pos x="18" y="75"/>
                        </a:cxn>
                        <a:cxn ang="0">
                          <a:pos x="0" y="39"/>
                        </a:cxn>
                      </a:cxnLst>
                      <a:rect l="0" t="0" r="r" b="b"/>
                      <a:pathLst>
                        <a:path w="129" h="248">
                          <a:moveTo>
                            <a:pt x="0" y="39"/>
                          </a:moveTo>
                          <a:lnTo>
                            <a:pt x="8" y="18"/>
                          </a:lnTo>
                          <a:lnTo>
                            <a:pt x="43" y="0"/>
                          </a:lnTo>
                          <a:lnTo>
                            <a:pt x="59" y="18"/>
                          </a:lnTo>
                          <a:lnTo>
                            <a:pt x="53" y="52"/>
                          </a:lnTo>
                          <a:lnTo>
                            <a:pt x="95" y="37"/>
                          </a:lnTo>
                          <a:lnTo>
                            <a:pt x="113" y="52"/>
                          </a:lnTo>
                          <a:lnTo>
                            <a:pt x="128" y="85"/>
                          </a:lnTo>
                          <a:lnTo>
                            <a:pt x="122" y="105"/>
                          </a:lnTo>
                          <a:lnTo>
                            <a:pt x="91" y="103"/>
                          </a:lnTo>
                          <a:lnTo>
                            <a:pt x="79" y="113"/>
                          </a:lnTo>
                          <a:lnTo>
                            <a:pt x="86" y="148"/>
                          </a:lnTo>
                          <a:lnTo>
                            <a:pt x="44" y="118"/>
                          </a:lnTo>
                          <a:lnTo>
                            <a:pt x="26" y="171"/>
                          </a:lnTo>
                          <a:lnTo>
                            <a:pt x="47" y="221"/>
                          </a:lnTo>
                          <a:lnTo>
                            <a:pt x="75" y="237"/>
                          </a:lnTo>
                          <a:lnTo>
                            <a:pt x="60" y="247"/>
                          </a:lnTo>
                          <a:lnTo>
                            <a:pt x="56" y="232"/>
                          </a:lnTo>
                          <a:lnTo>
                            <a:pt x="44" y="232"/>
                          </a:lnTo>
                          <a:lnTo>
                            <a:pt x="12" y="205"/>
                          </a:lnTo>
                          <a:lnTo>
                            <a:pt x="17" y="174"/>
                          </a:lnTo>
                          <a:lnTo>
                            <a:pt x="33" y="145"/>
                          </a:lnTo>
                          <a:lnTo>
                            <a:pt x="10" y="97"/>
                          </a:lnTo>
                          <a:lnTo>
                            <a:pt x="18" y="75"/>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520" name="Freeform 178"/>
                    <p:cNvSpPr>
                      <a:spLocks/>
                    </p:cNvSpPr>
                    <p:nvPr/>
                  </p:nvSpPr>
                  <p:spPr bwMode="auto">
                    <a:xfrm>
                      <a:off x="6887492" y="3802406"/>
                      <a:ext cx="179174" cy="383088"/>
                    </a:xfrm>
                    <a:custGeom>
                      <a:avLst/>
                      <a:gdLst/>
                      <a:ahLst/>
                      <a:cxnLst>
                        <a:cxn ang="0">
                          <a:pos x="0" y="12"/>
                        </a:cxn>
                        <a:cxn ang="0">
                          <a:pos x="17" y="37"/>
                        </a:cxn>
                        <a:cxn ang="0">
                          <a:pos x="39" y="47"/>
                        </a:cxn>
                        <a:cxn ang="0">
                          <a:pos x="28" y="66"/>
                        </a:cxn>
                        <a:cxn ang="0">
                          <a:pos x="69" y="98"/>
                        </a:cxn>
                        <a:cxn ang="0">
                          <a:pos x="86" y="141"/>
                        </a:cxn>
                        <a:cxn ang="0">
                          <a:pos x="87" y="179"/>
                        </a:cxn>
                        <a:cxn ang="0">
                          <a:pos x="39" y="210"/>
                        </a:cxn>
                        <a:cxn ang="0">
                          <a:pos x="47" y="242"/>
                        </a:cxn>
                        <a:cxn ang="0">
                          <a:pos x="62" y="220"/>
                        </a:cxn>
                        <a:cxn ang="0">
                          <a:pos x="71" y="225"/>
                        </a:cxn>
                        <a:cxn ang="0">
                          <a:pos x="75" y="212"/>
                        </a:cxn>
                        <a:cxn ang="0">
                          <a:pos x="115" y="190"/>
                        </a:cxn>
                        <a:cxn ang="0">
                          <a:pos x="109" y="129"/>
                        </a:cxn>
                        <a:cxn ang="0">
                          <a:pos x="56" y="73"/>
                        </a:cxn>
                        <a:cxn ang="0">
                          <a:pos x="62" y="55"/>
                        </a:cxn>
                        <a:cxn ang="0">
                          <a:pos x="93" y="28"/>
                        </a:cxn>
                        <a:cxn ang="0">
                          <a:pos x="48" y="0"/>
                        </a:cxn>
                        <a:cxn ang="0">
                          <a:pos x="0" y="12"/>
                        </a:cxn>
                      </a:cxnLst>
                      <a:rect l="0" t="0" r="r" b="b"/>
                      <a:pathLst>
                        <a:path w="116" h="243">
                          <a:moveTo>
                            <a:pt x="0" y="12"/>
                          </a:moveTo>
                          <a:lnTo>
                            <a:pt x="17" y="37"/>
                          </a:lnTo>
                          <a:lnTo>
                            <a:pt x="39" y="47"/>
                          </a:lnTo>
                          <a:lnTo>
                            <a:pt x="28" y="66"/>
                          </a:lnTo>
                          <a:lnTo>
                            <a:pt x="69" y="98"/>
                          </a:lnTo>
                          <a:lnTo>
                            <a:pt x="86" y="141"/>
                          </a:lnTo>
                          <a:lnTo>
                            <a:pt x="87" y="179"/>
                          </a:lnTo>
                          <a:lnTo>
                            <a:pt x="39" y="210"/>
                          </a:lnTo>
                          <a:lnTo>
                            <a:pt x="47" y="242"/>
                          </a:lnTo>
                          <a:lnTo>
                            <a:pt x="62" y="220"/>
                          </a:lnTo>
                          <a:lnTo>
                            <a:pt x="71" y="225"/>
                          </a:lnTo>
                          <a:lnTo>
                            <a:pt x="75" y="212"/>
                          </a:lnTo>
                          <a:lnTo>
                            <a:pt x="115" y="190"/>
                          </a:lnTo>
                          <a:lnTo>
                            <a:pt x="109" y="129"/>
                          </a:lnTo>
                          <a:lnTo>
                            <a:pt x="56" y="73"/>
                          </a:lnTo>
                          <a:lnTo>
                            <a:pt x="62" y="55"/>
                          </a:lnTo>
                          <a:lnTo>
                            <a:pt x="93" y="28"/>
                          </a:lnTo>
                          <a:lnTo>
                            <a:pt x="48" y="0"/>
                          </a:lnTo>
                          <a:lnTo>
                            <a:pt x="0" y="1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grpSp>
              <p:nvGrpSpPr>
                <p:cNvPr id="482" name="Group 291"/>
                <p:cNvGrpSpPr/>
                <p:nvPr/>
              </p:nvGrpSpPr>
              <p:grpSpPr>
                <a:xfrm>
                  <a:off x="6605933" y="1666647"/>
                  <a:ext cx="1513381" cy="360070"/>
                  <a:chOff x="6605933" y="1666647"/>
                  <a:chExt cx="1513381" cy="360070"/>
                </a:xfrm>
                <a:grpFill/>
              </p:grpSpPr>
              <p:sp>
                <p:nvSpPr>
                  <p:cNvPr id="483" name="Freeform 138"/>
                  <p:cNvSpPr>
                    <a:spLocks/>
                  </p:cNvSpPr>
                  <p:nvPr/>
                </p:nvSpPr>
                <p:spPr bwMode="auto">
                  <a:xfrm>
                    <a:off x="6605933" y="1734057"/>
                    <a:ext cx="68790" cy="34527"/>
                  </a:xfrm>
                  <a:custGeom>
                    <a:avLst/>
                    <a:gdLst/>
                    <a:ahLst/>
                    <a:cxnLst>
                      <a:cxn ang="0">
                        <a:pos x="0" y="0"/>
                      </a:cxn>
                      <a:cxn ang="0">
                        <a:pos x="20" y="15"/>
                      </a:cxn>
                      <a:cxn ang="0">
                        <a:pos x="13" y="21"/>
                      </a:cxn>
                      <a:cxn ang="0">
                        <a:pos x="30" y="19"/>
                      </a:cxn>
                      <a:cxn ang="0">
                        <a:pos x="44" y="8"/>
                      </a:cxn>
                      <a:cxn ang="0">
                        <a:pos x="0" y="0"/>
                      </a:cxn>
                    </a:cxnLst>
                    <a:rect l="0" t="0" r="r" b="b"/>
                    <a:pathLst>
                      <a:path w="45" h="22">
                        <a:moveTo>
                          <a:pt x="0" y="0"/>
                        </a:moveTo>
                        <a:lnTo>
                          <a:pt x="20" y="15"/>
                        </a:lnTo>
                        <a:lnTo>
                          <a:pt x="13" y="21"/>
                        </a:lnTo>
                        <a:lnTo>
                          <a:pt x="30" y="19"/>
                        </a:lnTo>
                        <a:lnTo>
                          <a:pt x="44" y="8"/>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4" name="Freeform 139"/>
                  <p:cNvSpPr>
                    <a:spLocks/>
                  </p:cNvSpPr>
                  <p:nvPr/>
                </p:nvSpPr>
                <p:spPr bwMode="auto">
                  <a:xfrm>
                    <a:off x="6618731" y="1666647"/>
                    <a:ext cx="158377" cy="70699"/>
                  </a:xfrm>
                  <a:custGeom>
                    <a:avLst/>
                    <a:gdLst/>
                    <a:ahLst/>
                    <a:cxnLst>
                      <a:cxn ang="0">
                        <a:pos x="0" y="36"/>
                      </a:cxn>
                      <a:cxn ang="0">
                        <a:pos x="26" y="12"/>
                      </a:cxn>
                      <a:cxn ang="0">
                        <a:pos x="65" y="0"/>
                      </a:cxn>
                      <a:cxn ang="0">
                        <a:pos x="102" y="21"/>
                      </a:cxn>
                      <a:cxn ang="0">
                        <a:pos x="89" y="25"/>
                      </a:cxn>
                      <a:cxn ang="0">
                        <a:pos x="93" y="34"/>
                      </a:cxn>
                      <a:cxn ang="0">
                        <a:pos x="40" y="44"/>
                      </a:cxn>
                      <a:cxn ang="0">
                        <a:pos x="0" y="36"/>
                      </a:cxn>
                    </a:cxnLst>
                    <a:rect l="0" t="0" r="r" b="b"/>
                    <a:pathLst>
                      <a:path w="103" h="45">
                        <a:moveTo>
                          <a:pt x="0" y="36"/>
                        </a:moveTo>
                        <a:lnTo>
                          <a:pt x="26" y="12"/>
                        </a:lnTo>
                        <a:lnTo>
                          <a:pt x="65" y="0"/>
                        </a:lnTo>
                        <a:lnTo>
                          <a:pt x="102" y="21"/>
                        </a:lnTo>
                        <a:lnTo>
                          <a:pt x="89" y="25"/>
                        </a:lnTo>
                        <a:lnTo>
                          <a:pt x="93" y="34"/>
                        </a:lnTo>
                        <a:lnTo>
                          <a:pt x="40" y="44"/>
                        </a:lnTo>
                        <a:lnTo>
                          <a:pt x="0" y="3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5" name="Freeform 140"/>
                  <p:cNvSpPr>
                    <a:spLocks/>
                  </p:cNvSpPr>
                  <p:nvPr/>
                </p:nvSpPr>
                <p:spPr bwMode="auto">
                  <a:xfrm>
                    <a:off x="6650726" y="1729125"/>
                    <a:ext cx="183973" cy="80564"/>
                  </a:xfrm>
                  <a:custGeom>
                    <a:avLst/>
                    <a:gdLst/>
                    <a:ahLst/>
                    <a:cxnLst>
                      <a:cxn ang="0">
                        <a:pos x="0" y="22"/>
                      </a:cxn>
                      <a:cxn ang="0">
                        <a:pos x="21" y="24"/>
                      </a:cxn>
                      <a:cxn ang="0">
                        <a:pos x="36" y="42"/>
                      </a:cxn>
                      <a:cxn ang="0">
                        <a:pos x="47" y="37"/>
                      </a:cxn>
                      <a:cxn ang="0">
                        <a:pos x="96" y="51"/>
                      </a:cxn>
                      <a:cxn ang="0">
                        <a:pos x="112" y="45"/>
                      </a:cxn>
                      <a:cxn ang="0">
                        <a:pos x="100" y="32"/>
                      </a:cxn>
                      <a:cxn ang="0">
                        <a:pos x="109" y="34"/>
                      </a:cxn>
                      <a:cxn ang="0">
                        <a:pos x="118" y="14"/>
                      </a:cxn>
                      <a:cxn ang="0">
                        <a:pos x="92" y="4"/>
                      </a:cxn>
                      <a:cxn ang="0">
                        <a:pos x="66" y="18"/>
                      </a:cxn>
                      <a:cxn ang="0">
                        <a:pos x="86" y="10"/>
                      </a:cxn>
                      <a:cxn ang="0">
                        <a:pos x="74" y="0"/>
                      </a:cxn>
                      <a:cxn ang="0">
                        <a:pos x="33" y="4"/>
                      </a:cxn>
                      <a:cxn ang="0">
                        <a:pos x="0" y="22"/>
                      </a:cxn>
                    </a:cxnLst>
                    <a:rect l="0" t="0" r="r" b="b"/>
                    <a:pathLst>
                      <a:path w="119" h="52">
                        <a:moveTo>
                          <a:pt x="0" y="22"/>
                        </a:moveTo>
                        <a:lnTo>
                          <a:pt x="21" y="24"/>
                        </a:lnTo>
                        <a:lnTo>
                          <a:pt x="36" y="42"/>
                        </a:lnTo>
                        <a:lnTo>
                          <a:pt x="47" y="37"/>
                        </a:lnTo>
                        <a:lnTo>
                          <a:pt x="96" y="51"/>
                        </a:lnTo>
                        <a:lnTo>
                          <a:pt x="112" y="45"/>
                        </a:lnTo>
                        <a:lnTo>
                          <a:pt x="100" y="32"/>
                        </a:lnTo>
                        <a:lnTo>
                          <a:pt x="109" y="34"/>
                        </a:lnTo>
                        <a:lnTo>
                          <a:pt x="118" y="14"/>
                        </a:lnTo>
                        <a:lnTo>
                          <a:pt x="92" y="4"/>
                        </a:lnTo>
                        <a:lnTo>
                          <a:pt x="66" y="18"/>
                        </a:lnTo>
                        <a:lnTo>
                          <a:pt x="86" y="10"/>
                        </a:lnTo>
                        <a:lnTo>
                          <a:pt x="74" y="0"/>
                        </a:lnTo>
                        <a:lnTo>
                          <a:pt x="33" y="4"/>
                        </a:lnTo>
                        <a:lnTo>
                          <a:pt x="0" y="2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6" name="Freeform 141"/>
                  <p:cNvSpPr>
                    <a:spLocks/>
                  </p:cNvSpPr>
                  <p:nvPr/>
                </p:nvSpPr>
                <p:spPr bwMode="auto">
                  <a:xfrm>
                    <a:off x="6820301" y="1770229"/>
                    <a:ext cx="151978" cy="83852"/>
                  </a:xfrm>
                  <a:custGeom>
                    <a:avLst/>
                    <a:gdLst/>
                    <a:ahLst/>
                    <a:cxnLst>
                      <a:cxn ang="0">
                        <a:pos x="0" y="44"/>
                      </a:cxn>
                      <a:cxn ang="0">
                        <a:pos x="6" y="52"/>
                      </a:cxn>
                      <a:cxn ang="0">
                        <a:pos x="88" y="41"/>
                      </a:cxn>
                      <a:cxn ang="0">
                        <a:pos x="97" y="24"/>
                      </a:cxn>
                      <a:cxn ang="0">
                        <a:pos x="74" y="10"/>
                      </a:cxn>
                      <a:cxn ang="0">
                        <a:pos x="53" y="16"/>
                      </a:cxn>
                      <a:cxn ang="0">
                        <a:pos x="57" y="4"/>
                      </a:cxn>
                      <a:cxn ang="0">
                        <a:pos x="45" y="0"/>
                      </a:cxn>
                      <a:cxn ang="0">
                        <a:pos x="9" y="38"/>
                      </a:cxn>
                      <a:cxn ang="0">
                        <a:pos x="0" y="44"/>
                      </a:cxn>
                    </a:cxnLst>
                    <a:rect l="0" t="0" r="r" b="b"/>
                    <a:pathLst>
                      <a:path w="98" h="53">
                        <a:moveTo>
                          <a:pt x="0" y="44"/>
                        </a:moveTo>
                        <a:lnTo>
                          <a:pt x="6" y="52"/>
                        </a:lnTo>
                        <a:lnTo>
                          <a:pt x="88" y="41"/>
                        </a:lnTo>
                        <a:lnTo>
                          <a:pt x="97" y="24"/>
                        </a:lnTo>
                        <a:lnTo>
                          <a:pt x="74" y="10"/>
                        </a:lnTo>
                        <a:lnTo>
                          <a:pt x="53" y="16"/>
                        </a:lnTo>
                        <a:lnTo>
                          <a:pt x="57" y="4"/>
                        </a:lnTo>
                        <a:lnTo>
                          <a:pt x="45" y="0"/>
                        </a:lnTo>
                        <a:lnTo>
                          <a:pt x="9" y="38"/>
                        </a:lnTo>
                        <a:lnTo>
                          <a:pt x="0" y="4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7" name="Freeform 142"/>
                  <p:cNvSpPr>
                    <a:spLocks/>
                  </p:cNvSpPr>
                  <p:nvPr/>
                </p:nvSpPr>
                <p:spPr bwMode="auto">
                  <a:xfrm>
                    <a:off x="7757766" y="1947798"/>
                    <a:ext cx="167976" cy="78919"/>
                  </a:xfrm>
                  <a:custGeom>
                    <a:avLst/>
                    <a:gdLst/>
                    <a:ahLst/>
                    <a:cxnLst>
                      <a:cxn ang="0">
                        <a:pos x="0" y="28"/>
                      </a:cxn>
                      <a:cxn ang="0">
                        <a:pos x="21" y="2"/>
                      </a:cxn>
                      <a:cxn ang="0">
                        <a:pos x="37" y="0"/>
                      </a:cxn>
                      <a:cxn ang="0">
                        <a:pos x="61" y="20"/>
                      </a:cxn>
                      <a:cxn ang="0">
                        <a:pos x="65" y="5"/>
                      </a:cxn>
                      <a:cxn ang="0">
                        <a:pos x="93" y="17"/>
                      </a:cxn>
                      <a:cxn ang="0">
                        <a:pos x="90" y="35"/>
                      </a:cxn>
                      <a:cxn ang="0">
                        <a:pos x="107" y="41"/>
                      </a:cxn>
                      <a:cxn ang="0">
                        <a:pos x="50" y="44"/>
                      </a:cxn>
                      <a:cxn ang="0">
                        <a:pos x="48" y="36"/>
                      </a:cxn>
                      <a:cxn ang="0">
                        <a:pos x="38" y="50"/>
                      </a:cxn>
                      <a:cxn ang="0">
                        <a:pos x="0" y="28"/>
                      </a:cxn>
                    </a:cxnLst>
                    <a:rect l="0" t="0" r="r" b="b"/>
                    <a:pathLst>
                      <a:path w="108" h="51">
                        <a:moveTo>
                          <a:pt x="0" y="28"/>
                        </a:moveTo>
                        <a:lnTo>
                          <a:pt x="21" y="2"/>
                        </a:lnTo>
                        <a:lnTo>
                          <a:pt x="37" y="0"/>
                        </a:lnTo>
                        <a:lnTo>
                          <a:pt x="61" y="20"/>
                        </a:lnTo>
                        <a:lnTo>
                          <a:pt x="65" y="5"/>
                        </a:lnTo>
                        <a:lnTo>
                          <a:pt x="93" y="17"/>
                        </a:lnTo>
                        <a:lnTo>
                          <a:pt x="90" y="35"/>
                        </a:lnTo>
                        <a:lnTo>
                          <a:pt x="107" y="41"/>
                        </a:lnTo>
                        <a:lnTo>
                          <a:pt x="50" y="44"/>
                        </a:lnTo>
                        <a:lnTo>
                          <a:pt x="48" y="36"/>
                        </a:lnTo>
                        <a:lnTo>
                          <a:pt x="38" y="50"/>
                        </a:lnTo>
                        <a:lnTo>
                          <a:pt x="0" y="28"/>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8" name="Freeform 143"/>
                  <p:cNvSpPr>
                    <a:spLocks/>
                  </p:cNvSpPr>
                  <p:nvPr/>
                </p:nvSpPr>
                <p:spPr bwMode="auto">
                  <a:xfrm>
                    <a:off x="7874549" y="1951086"/>
                    <a:ext cx="105585" cy="54257"/>
                  </a:xfrm>
                  <a:custGeom>
                    <a:avLst/>
                    <a:gdLst/>
                    <a:ahLst/>
                    <a:cxnLst>
                      <a:cxn ang="0">
                        <a:pos x="0" y="0"/>
                      </a:cxn>
                      <a:cxn ang="0">
                        <a:pos x="23" y="11"/>
                      </a:cxn>
                      <a:cxn ang="0">
                        <a:pos x="16" y="23"/>
                      </a:cxn>
                      <a:cxn ang="0">
                        <a:pos x="27" y="33"/>
                      </a:cxn>
                      <a:cxn ang="0">
                        <a:pos x="47" y="33"/>
                      </a:cxn>
                      <a:cxn ang="0">
                        <a:pos x="68" y="21"/>
                      </a:cxn>
                      <a:cxn ang="0">
                        <a:pos x="0" y="0"/>
                      </a:cxn>
                    </a:cxnLst>
                    <a:rect l="0" t="0" r="r" b="b"/>
                    <a:pathLst>
                      <a:path w="69" h="34">
                        <a:moveTo>
                          <a:pt x="0" y="0"/>
                        </a:moveTo>
                        <a:lnTo>
                          <a:pt x="23" y="11"/>
                        </a:lnTo>
                        <a:lnTo>
                          <a:pt x="16" y="23"/>
                        </a:lnTo>
                        <a:lnTo>
                          <a:pt x="27" y="33"/>
                        </a:lnTo>
                        <a:lnTo>
                          <a:pt x="47" y="33"/>
                        </a:lnTo>
                        <a:lnTo>
                          <a:pt x="68" y="21"/>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9" name="Freeform 145"/>
                  <p:cNvSpPr>
                    <a:spLocks/>
                  </p:cNvSpPr>
                  <p:nvPr/>
                </p:nvSpPr>
                <p:spPr bwMode="auto">
                  <a:xfrm>
                    <a:off x="7999331" y="1980681"/>
                    <a:ext cx="119983" cy="42748"/>
                  </a:xfrm>
                  <a:custGeom>
                    <a:avLst/>
                    <a:gdLst/>
                    <a:ahLst/>
                    <a:cxnLst>
                      <a:cxn ang="0">
                        <a:pos x="0" y="0"/>
                      </a:cxn>
                      <a:cxn ang="0">
                        <a:pos x="13" y="17"/>
                      </a:cxn>
                      <a:cxn ang="0">
                        <a:pos x="48" y="26"/>
                      </a:cxn>
                      <a:cxn ang="0">
                        <a:pos x="76" y="20"/>
                      </a:cxn>
                      <a:cxn ang="0">
                        <a:pos x="0" y="0"/>
                      </a:cxn>
                    </a:cxnLst>
                    <a:rect l="0" t="0" r="r" b="b"/>
                    <a:pathLst>
                      <a:path w="77" h="27">
                        <a:moveTo>
                          <a:pt x="0" y="0"/>
                        </a:moveTo>
                        <a:lnTo>
                          <a:pt x="13" y="17"/>
                        </a:lnTo>
                        <a:lnTo>
                          <a:pt x="48" y="26"/>
                        </a:lnTo>
                        <a:lnTo>
                          <a:pt x="76" y="20"/>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grpSp>
            <p:nvGrpSpPr>
              <p:cNvPr id="438" name="Group 300"/>
              <p:cNvGrpSpPr/>
              <p:nvPr/>
            </p:nvGrpSpPr>
            <p:grpSpPr>
              <a:xfrm>
                <a:off x="4975769" y="2519964"/>
                <a:ext cx="4154598" cy="1604697"/>
                <a:chOff x="4975769" y="2519964"/>
                <a:chExt cx="4154598" cy="1604697"/>
              </a:xfrm>
              <a:grpFill/>
            </p:grpSpPr>
            <p:grpSp>
              <p:nvGrpSpPr>
                <p:cNvPr id="439" name="Group 295"/>
                <p:cNvGrpSpPr/>
                <p:nvPr/>
              </p:nvGrpSpPr>
              <p:grpSpPr>
                <a:xfrm>
                  <a:off x="4975769" y="3266411"/>
                  <a:ext cx="463933" cy="376511"/>
                  <a:chOff x="4975769" y="3266411"/>
                  <a:chExt cx="463933" cy="376511"/>
                </a:xfrm>
                <a:grpFill/>
              </p:grpSpPr>
              <p:sp>
                <p:nvSpPr>
                  <p:cNvPr id="475" name="Freeform 153"/>
                  <p:cNvSpPr>
                    <a:spLocks/>
                  </p:cNvSpPr>
                  <p:nvPr/>
                </p:nvSpPr>
                <p:spPr bwMode="auto">
                  <a:xfrm>
                    <a:off x="5204535" y="3412741"/>
                    <a:ext cx="180774" cy="141397"/>
                  </a:xfrm>
                  <a:custGeom>
                    <a:avLst/>
                    <a:gdLst/>
                    <a:ahLst/>
                    <a:cxnLst>
                      <a:cxn ang="0">
                        <a:pos x="0" y="82"/>
                      </a:cxn>
                      <a:cxn ang="0">
                        <a:pos x="1" y="72"/>
                      </a:cxn>
                      <a:cxn ang="0">
                        <a:pos x="17" y="53"/>
                      </a:cxn>
                      <a:cxn ang="0">
                        <a:pos x="9" y="45"/>
                      </a:cxn>
                      <a:cxn ang="0">
                        <a:pos x="8" y="22"/>
                      </a:cxn>
                      <a:cxn ang="0">
                        <a:pos x="17" y="4"/>
                      </a:cxn>
                      <a:cxn ang="0">
                        <a:pos x="116" y="0"/>
                      </a:cxn>
                      <a:cxn ang="0">
                        <a:pos x="97" y="13"/>
                      </a:cxn>
                      <a:cxn ang="0">
                        <a:pos x="91" y="48"/>
                      </a:cxn>
                      <a:cxn ang="0">
                        <a:pos x="51" y="70"/>
                      </a:cxn>
                      <a:cxn ang="0">
                        <a:pos x="16" y="89"/>
                      </a:cxn>
                      <a:cxn ang="0">
                        <a:pos x="0" y="82"/>
                      </a:cxn>
                    </a:cxnLst>
                    <a:rect l="0" t="0" r="r" b="b"/>
                    <a:pathLst>
                      <a:path w="117" h="90">
                        <a:moveTo>
                          <a:pt x="0" y="82"/>
                        </a:moveTo>
                        <a:lnTo>
                          <a:pt x="1" y="72"/>
                        </a:lnTo>
                        <a:lnTo>
                          <a:pt x="17" y="53"/>
                        </a:lnTo>
                        <a:lnTo>
                          <a:pt x="9" y="45"/>
                        </a:lnTo>
                        <a:lnTo>
                          <a:pt x="8" y="22"/>
                        </a:lnTo>
                        <a:lnTo>
                          <a:pt x="17" y="4"/>
                        </a:lnTo>
                        <a:lnTo>
                          <a:pt x="116" y="0"/>
                        </a:lnTo>
                        <a:lnTo>
                          <a:pt x="97" y="13"/>
                        </a:lnTo>
                        <a:lnTo>
                          <a:pt x="91" y="48"/>
                        </a:lnTo>
                        <a:lnTo>
                          <a:pt x="51" y="70"/>
                        </a:lnTo>
                        <a:lnTo>
                          <a:pt x="16" y="89"/>
                        </a:lnTo>
                        <a:lnTo>
                          <a:pt x="0" y="8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6" name="Freeform 159"/>
                  <p:cNvSpPr>
                    <a:spLocks/>
                  </p:cNvSpPr>
                  <p:nvPr/>
                </p:nvSpPr>
                <p:spPr bwMode="auto">
                  <a:xfrm>
                    <a:off x="4975769" y="3266411"/>
                    <a:ext cx="463933" cy="184145"/>
                  </a:xfrm>
                  <a:custGeom>
                    <a:avLst/>
                    <a:gdLst/>
                    <a:ahLst/>
                    <a:cxnLst>
                      <a:cxn ang="0">
                        <a:pos x="0" y="39"/>
                      </a:cxn>
                      <a:cxn ang="0">
                        <a:pos x="13" y="68"/>
                      </a:cxn>
                      <a:cxn ang="0">
                        <a:pos x="1" y="72"/>
                      </a:cxn>
                      <a:cxn ang="0">
                        <a:pos x="13" y="76"/>
                      </a:cxn>
                      <a:cxn ang="0">
                        <a:pos x="17" y="95"/>
                      </a:cxn>
                      <a:cxn ang="0">
                        <a:pos x="33" y="93"/>
                      </a:cxn>
                      <a:cxn ang="0">
                        <a:pos x="17" y="101"/>
                      </a:cxn>
                      <a:cxn ang="0">
                        <a:pos x="36" y="98"/>
                      </a:cxn>
                      <a:cxn ang="0">
                        <a:pos x="57" y="110"/>
                      </a:cxn>
                      <a:cxn ang="0">
                        <a:pos x="76" y="97"/>
                      </a:cxn>
                      <a:cxn ang="0">
                        <a:pos x="106" y="114"/>
                      </a:cxn>
                      <a:cxn ang="0">
                        <a:pos x="157" y="97"/>
                      </a:cxn>
                      <a:cxn ang="0">
                        <a:pos x="156" y="116"/>
                      </a:cxn>
                      <a:cxn ang="0">
                        <a:pos x="165" y="97"/>
                      </a:cxn>
                      <a:cxn ang="0">
                        <a:pos x="263" y="93"/>
                      </a:cxn>
                      <a:cxn ang="0">
                        <a:pos x="299" y="91"/>
                      </a:cxn>
                      <a:cxn ang="0">
                        <a:pos x="289" y="51"/>
                      </a:cxn>
                      <a:cxn ang="0">
                        <a:pos x="296" y="41"/>
                      </a:cxn>
                      <a:cxn ang="0">
                        <a:pos x="266" y="8"/>
                      </a:cxn>
                      <a:cxn ang="0">
                        <a:pos x="246" y="8"/>
                      </a:cxn>
                      <a:cxn ang="0">
                        <a:pos x="191" y="21"/>
                      </a:cxn>
                      <a:cxn ang="0">
                        <a:pos x="144" y="0"/>
                      </a:cxn>
                      <a:cxn ang="0">
                        <a:pos x="114" y="1"/>
                      </a:cxn>
                      <a:cxn ang="0">
                        <a:pos x="76" y="20"/>
                      </a:cxn>
                      <a:cxn ang="0">
                        <a:pos x="47" y="14"/>
                      </a:cxn>
                      <a:cxn ang="0">
                        <a:pos x="56" y="25"/>
                      </a:cxn>
                      <a:cxn ang="0">
                        <a:pos x="0" y="39"/>
                      </a:cxn>
                    </a:cxnLst>
                    <a:rect l="0" t="0" r="r" b="b"/>
                    <a:pathLst>
                      <a:path w="300" h="117">
                        <a:moveTo>
                          <a:pt x="0" y="39"/>
                        </a:moveTo>
                        <a:lnTo>
                          <a:pt x="13" y="68"/>
                        </a:lnTo>
                        <a:lnTo>
                          <a:pt x="1" y="72"/>
                        </a:lnTo>
                        <a:lnTo>
                          <a:pt x="13" y="76"/>
                        </a:lnTo>
                        <a:lnTo>
                          <a:pt x="17" y="95"/>
                        </a:lnTo>
                        <a:lnTo>
                          <a:pt x="33" y="93"/>
                        </a:lnTo>
                        <a:lnTo>
                          <a:pt x="17" y="101"/>
                        </a:lnTo>
                        <a:lnTo>
                          <a:pt x="36" y="98"/>
                        </a:lnTo>
                        <a:lnTo>
                          <a:pt x="57" y="110"/>
                        </a:lnTo>
                        <a:lnTo>
                          <a:pt x="76" y="97"/>
                        </a:lnTo>
                        <a:lnTo>
                          <a:pt x="106" y="114"/>
                        </a:lnTo>
                        <a:lnTo>
                          <a:pt x="157" y="97"/>
                        </a:lnTo>
                        <a:lnTo>
                          <a:pt x="156" y="116"/>
                        </a:lnTo>
                        <a:lnTo>
                          <a:pt x="165" y="97"/>
                        </a:lnTo>
                        <a:lnTo>
                          <a:pt x="263" y="93"/>
                        </a:lnTo>
                        <a:lnTo>
                          <a:pt x="299" y="91"/>
                        </a:lnTo>
                        <a:lnTo>
                          <a:pt x="289" y="51"/>
                        </a:lnTo>
                        <a:lnTo>
                          <a:pt x="296" y="41"/>
                        </a:lnTo>
                        <a:lnTo>
                          <a:pt x="266" y="8"/>
                        </a:lnTo>
                        <a:lnTo>
                          <a:pt x="246" y="8"/>
                        </a:lnTo>
                        <a:lnTo>
                          <a:pt x="191" y="21"/>
                        </a:lnTo>
                        <a:lnTo>
                          <a:pt x="144" y="0"/>
                        </a:lnTo>
                        <a:lnTo>
                          <a:pt x="114" y="1"/>
                        </a:lnTo>
                        <a:lnTo>
                          <a:pt x="76" y="20"/>
                        </a:lnTo>
                        <a:lnTo>
                          <a:pt x="47" y="14"/>
                        </a:lnTo>
                        <a:lnTo>
                          <a:pt x="56" y="25"/>
                        </a:lnTo>
                        <a:lnTo>
                          <a:pt x="0" y="3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7" name="Freeform 191"/>
                  <p:cNvSpPr>
                    <a:spLocks/>
                  </p:cNvSpPr>
                  <p:nvPr/>
                </p:nvSpPr>
                <p:spPr bwMode="auto">
                  <a:xfrm>
                    <a:off x="5124547" y="3455489"/>
                    <a:ext cx="62391" cy="36171"/>
                  </a:xfrm>
                  <a:custGeom>
                    <a:avLst/>
                    <a:gdLst/>
                    <a:ahLst/>
                    <a:cxnLst>
                      <a:cxn ang="0">
                        <a:pos x="0" y="11"/>
                      </a:cxn>
                      <a:cxn ang="0">
                        <a:pos x="13" y="22"/>
                      </a:cxn>
                      <a:cxn ang="0">
                        <a:pos x="39" y="0"/>
                      </a:cxn>
                      <a:cxn ang="0">
                        <a:pos x="0" y="11"/>
                      </a:cxn>
                    </a:cxnLst>
                    <a:rect l="0" t="0" r="r" b="b"/>
                    <a:pathLst>
                      <a:path w="40" h="23">
                        <a:moveTo>
                          <a:pt x="0" y="11"/>
                        </a:moveTo>
                        <a:lnTo>
                          <a:pt x="13" y="22"/>
                        </a:lnTo>
                        <a:lnTo>
                          <a:pt x="39" y="0"/>
                        </a:lnTo>
                        <a:lnTo>
                          <a:pt x="0" y="1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8" name="Freeform 201"/>
                  <p:cNvSpPr>
                    <a:spLocks/>
                  </p:cNvSpPr>
                  <p:nvPr/>
                </p:nvSpPr>
                <p:spPr bwMode="auto">
                  <a:xfrm>
                    <a:off x="5166141" y="3527831"/>
                    <a:ext cx="43194" cy="108514"/>
                  </a:xfrm>
                  <a:custGeom>
                    <a:avLst/>
                    <a:gdLst/>
                    <a:ahLst/>
                    <a:cxnLst>
                      <a:cxn ang="0">
                        <a:pos x="0" y="33"/>
                      </a:cxn>
                      <a:cxn ang="0">
                        <a:pos x="13" y="69"/>
                      </a:cxn>
                      <a:cxn ang="0">
                        <a:pos x="16" y="67"/>
                      </a:cxn>
                      <a:cxn ang="0">
                        <a:pos x="23" y="31"/>
                      </a:cxn>
                      <a:cxn ang="0">
                        <a:pos x="13" y="33"/>
                      </a:cxn>
                      <a:cxn ang="0">
                        <a:pos x="16" y="17"/>
                      </a:cxn>
                      <a:cxn ang="0">
                        <a:pos x="24" y="9"/>
                      </a:cxn>
                      <a:cxn ang="0">
                        <a:pos x="26" y="0"/>
                      </a:cxn>
                      <a:cxn ang="0">
                        <a:pos x="17" y="1"/>
                      </a:cxn>
                      <a:cxn ang="0">
                        <a:pos x="0" y="33"/>
                      </a:cxn>
                    </a:cxnLst>
                    <a:rect l="0" t="0" r="r" b="b"/>
                    <a:pathLst>
                      <a:path w="27" h="70">
                        <a:moveTo>
                          <a:pt x="0" y="33"/>
                        </a:moveTo>
                        <a:lnTo>
                          <a:pt x="13" y="69"/>
                        </a:lnTo>
                        <a:lnTo>
                          <a:pt x="16" y="67"/>
                        </a:lnTo>
                        <a:lnTo>
                          <a:pt x="23" y="31"/>
                        </a:lnTo>
                        <a:lnTo>
                          <a:pt x="13" y="33"/>
                        </a:lnTo>
                        <a:lnTo>
                          <a:pt x="16" y="17"/>
                        </a:lnTo>
                        <a:lnTo>
                          <a:pt x="24" y="9"/>
                        </a:lnTo>
                        <a:lnTo>
                          <a:pt x="26" y="0"/>
                        </a:lnTo>
                        <a:lnTo>
                          <a:pt x="17" y="1"/>
                        </a:lnTo>
                        <a:lnTo>
                          <a:pt x="0" y="33"/>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9" name="Freeform 203"/>
                  <p:cNvSpPr>
                    <a:spLocks/>
                  </p:cNvSpPr>
                  <p:nvPr/>
                </p:nvSpPr>
                <p:spPr bwMode="auto">
                  <a:xfrm>
                    <a:off x="5188538" y="3522899"/>
                    <a:ext cx="110384" cy="120023"/>
                  </a:xfrm>
                  <a:custGeom>
                    <a:avLst/>
                    <a:gdLst/>
                    <a:ahLst/>
                    <a:cxnLst>
                      <a:cxn ang="0">
                        <a:pos x="0" y="36"/>
                      </a:cxn>
                      <a:cxn ang="0">
                        <a:pos x="2" y="20"/>
                      </a:cxn>
                      <a:cxn ang="0">
                        <a:pos x="10" y="12"/>
                      </a:cxn>
                      <a:cxn ang="0">
                        <a:pos x="26" y="19"/>
                      </a:cxn>
                      <a:cxn ang="0">
                        <a:pos x="61" y="0"/>
                      </a:cxn>
                      <a:cxn ang="0">
                        <a:pos x="70" y="20"/>
                      </a:cxn>
                      <a:cxn ang="0">
                        <a:pos x="33" y="32"/>
                      </a:cxn>
                      <a:cxn ang="0">
                        <a:pos x="51" y="50"/>
                      </a:cxn>
                      <a:cxn ang="0">
                        <a:pos x="41" y="61"/>
                      </a:cxn>
                      <a:cxn ang="0">
                        <a:pos x="20" y="76"/>
                      </a:cxn>
                      <a:cxn ang="0">
                        <a:pos x="2" y="70"/>
                      </a:cxn>
                      <a:cxn ang="0">
                        <a:pos x="9" y="33"/>
                      </a:cxn>
                      <a:cxn ang="0">
                        <a:pos x="0" y="36"/>
                      </a:cxn>
                    </a:cxnLst>
                    <a:rect l="0" t="0" r="r" b="b"/>
                    <a:pathLst>
                      <a:path w="71" h="77">
                        <a:moveTo>
                          <a:pt x="0" y="36"/>
                        </a:moveTo>
                        <a:lnTo>
                          <a:pt x="2" y="20"/>
                        </a:lnTo>
                        <a:lnTo>
                          <a:pt x="10" y="12"/>
                        </a:lnTo>
                        <a:lnTo>
                          <a:pt x="26" y="19"/>
                        </a:lnTo>
                        <a:lnTo>
                          <a:pt x="61" y="0"/>
                        </a:lnTo>
                        <a:lnTo>
                          <a:pt x="70" y="20"/>
                        </a:lnTo>
                        <a:lnTo>
                          <a:pt x="33" y="32"/>
                        </a:lnTo>
                        <a:lnTo>
                          <a:pt x="51" y="50"/>
                        </a:lnTo>
                        <a:lnTo>
                          <a:pt x="41" y="61"/>
                        </a:lnTo>
                        <a:lnTo>
                          <a:pt x="20" y="76"/>
                        </a:lnTo>
                        <a:lnTo>
                          <a:pt x="2" y="70"/>
                        </a:lnTo>
                        <a:lnTo>
                          <a:pt x="9" y="33"/>
                        </a:lnTo>
                        <a:lnTo>
                          <a:pt x="0" y="3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80" name="Freeform 206"/>
                  <p:cNvSpPr>
                    <a:spLocks/>
                  </p:cNvSpPr>
                  <p:nvPr/>
                </p:nvSpPr>
                <p:spPr bwMode="auto">
                  <a:xfrm>
                    <a:off x="5194937" y="3485083"/>
                    <a:ext cx="38394" cy="44392"/>
                  </a:xfrm>
                  <a:custGeom>
                    <a:avLst/>
                    <a:gdLst/>
                    <a:ahLst/>
                    <a:cxnLst>
                      <a:cxn ang="0">
                        <a:pos x="0" y="28"/>
                      </a:cxn>
                      <a:cxn ang="0">
                        <a:pos x="8" y="26"/>
                      </a:cxn>
                      <a:cxn ang="0">
                        <a:pos x="24" y="8"/>
                      </a:cxn>
                      <a:cxn ang="0">
                        <a:pos x="16" y="0"/>
                      </a:cxn>
                      <a:cxn ang="0">
                        <a:pos x="0" y="28"/>
                      </a:cxn>
                    </a:cxnLst>
                    <a:rect l="0" t="0" r="r" b="b"/>
                    <a:pathLst>
                      <a:path w="25" h="29">
                        <a:moveTo>
                          <a:pt x="0" y="28"/>
                        </a:moveTo>
                        <a:lnTo>
                          <a:pt x="8" y="26"/>
                        </a:lnTo>
                        <a:lnTo>
                          <a:pt x="24" y="8"/>
                        </a:lnTo>
                        <a:lnTo>
                          <a:pt x="16" y="0"/>
                        </a:lnTo>
                        <a:lnTo>
                          <a:pt x="0" y="28"/>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nvGrpSpPr>
                <p:cNvPr id="440" name="Group 299"/>
                <p:cNvGrpSpPr/>
                <p:nvPr/>
              </p:nvGrpSpPr>
              <p:grpSpPr>
                <a:xfrm>
                  <a:off x="5183738" y="2519964"/>
                  <a:ext cx="3946629" cy="1604697"/>
                  <a:chOff x="5183738" y="2519964"/>
                  <a:chExt cx="3946629" cy="1604697"/>
                </a:xfrm>
                <a:grpFill/>
              </p:grpSpPr>
              <p:grpSp>
                <p:nvGrpSpPr>
                  <p:cNvPr id="441" name="Group 296"/>
                  <p:cNvGrpSpPr/>
                  <p:nvPr/>
                </p:nvGrpSpPr>
                <p:grpSpPr>
                  <a:xfrm>
                    <a:off x="5183738" y="3554138"/>
                    <a:ext cx="635109" cy="570523"/>
                    <a:chOff x="5183738" y="3554138"/>
                    <a:chExt cx="635109" cy="570523"/>
                  </a:xfrm>
                  <a:grpFill/>
                </p:grpSpPr>
                <p:sp>
                  <p:nvSpPr>
                    <p:cNvPr id="469" name="Freeform 108"/>
                    <p:cNvSpPr>
                      <a:spLocks/>
                    </p:cNvSpPr>
                    <p:nvPr/>
                  </p:nvSpPr>
                  <p:spPr bwMode="auto">
                    <a:xfrm>
                      <a:off x="5622075" y="3756369"/>
                      <a:ext cx="196772" cy="221961"/>
                    </a:xfrm>
                    <a:custGeom>
                      <a:avLst/>
                      <a:gdLst/>
                      <a:ahLst/>
                      <a:cxnLst>
                        <a:cxn ang="0">
                          <a:pos x="0" y="99"/>
                        </a:cxn>
                        <a:cxn ang="0">
                          <a:pos x="16" y="140"/>
                        </a:cxn>
                        <a:cxn ang="0">
                          <a:pos x="46" y="133"/>
                        </a:cxn>
                        <a:cxn ang="0">
                          <a:pos x="93" y="98"/>
                        </a:cxn>
                        <a:cxn ang="0">
                          <a:pos x="93" y="82"/>
                        </a:cxn>
                        <a:cxn ang="0">
                          <a:pos x="123" y="51"/>
                        </a:cxn>
                        <a:cxn ang="0">
                          <a:pos x="126" y="41"/>
                        </a:cxn>
                        <a:cxn ang="0">
                          <a:pos x="108" y="22"/>
                        </a:cxn>
                        <a:cxn ang="0">
                          <a:pos x="70" y="0"/>
                        </a:cxn>
                        <a:cxn ang="0">
                          <a:pos x="59" y="1"/>
                        </a:cxn>
                        <a:cxn ang="0">
                          <a:pos x="65" y="13"/>
                        </a:cxn>
                        <a:cxn ang="0">
                          <a:pos x="51" y="37"/>
                        </a:cxn>
                        <a:cxn ang="0">
                          <a:pos x="59" y="49"/>
                        </a:cxn>
                        <a:cxn ang="0">
                          <a:pos x="47" y="82"/>
                        </a:cxn>
                        <a:cxn ang="0">
                          <a:pos x="0" y="99"/>
                        </a:cxn>
                      </a:cxnLst>
                      <a:rect l="0" t="0" r="r" b="b"/>
                      <a:pathLst>
                        <a:path w="127" h="141">
                          <a:moveTo>
                            <a:pt x="0" y="99"/>
                          </a:moveTo>
                          <a:lnTo>
                            <a:pt x="16" y="140"/>
                          </a:lnTo>
                          <a:lnTo>
                            <a:pt x="46" y="133"/>
                          </a:lnTo>
                          <a:lnTo>
                            <a:pt x="93" y="98"/>
                          </a:lnTo>
                          <a:lnTo>
                            <a:pt x="93" y="82"/>
                          </a:lnTo>
                          <a:lnTo>
                            <a:pt x="123" y="51"/>
                          </a:lnTo>
                          <a:lnTo>
                            <a:pt x="126" y="41"/>
                          </a:lnTo>
                          <a:lnTo>
                            <a:pt x="108" y="22"/>
                          </a:lnTo>
                          <a:lnTo>
                            <a:pt x="70" y="0"/>
                          </a:lnTo>
                          <a:lnTo>
                            <a:pt x="59" y="1"/>
                          </a:lnTo>
                          <a:lnTo>
                            <a:pt x="65" y="13"/>
                          </a:lnTo>
                          <a:lnTo>
                            <a:pt x="51" y="37"/>
                          </a:lnTo>
                          <a:lnTo>
                            <a:pt x="59" y="49"/>
                          </a:lnTo>
                          <a:lnTo>
                            <a:pt x="47" y="82"/>
                          </a:lnTo>
                          <a:lnTo>
                            <a:pt x="0" y="9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0" name="Freeform 131"/>
                    <p:cNvSpPr>
                      <a:spLocks/>
                    </p:cNvSpPr>
                    <p:nvPr/>
                  </p:nvSpPr>
                  <p:spPr bwMode="auto">
                    <a:xfrm>
                      <a:off x="5183738" y="3554138"/>
                      <a:ext cx="532723" cy="448855"/>
                    </a:xfrm>
                    <a:custGeom>
                      <a:avLst/>
                      <a:gdLst/>
                      <a:ahLst/>
                      <a:cxnLst>
                        <a:cxn ang="0">
                          <a:pos x="0" y="74"/>
                        </a:cxn>
                        <a:cxn ang="0">
                          <a:pos x="5" y="49"/>
                        </a:cxn>
                        <a:cxn ang="0">
                          <a:pos x="22" y="55"/>
                        </a:cxn>
                        <a:cxn ang="0">
                          <a:pos x="44" y="40"/>
                        </a:cxn>
                        <a:cxn ang="0">
                          <a:pos x="54" y="29"/>
                        </a:cxn>
                        <a:cxn ang="0">
                          <a:pos x="36" y="12"/>
                        </a:cxn>
                        <a:cxn ang="0">
                          <a:pos x="72" y="0"/>
                        </a:cxn>
                        <a:cxn ang="0">
                          <a:pos x="147" y="33"/>
                        </a:cxn>
                        <a:cxn ang="0">
                          <a:pos x="147" y="45"/>
                        </a:cxn>
                        <a:cxn ang="0">
                          <a:pos x="164" y="54"/>
                        </a:cxn>
                        <a:cxn ang="0">
                          <a:pos x="179" y="60"/>
                        </a:cxn>
                        <a:cxn ang="0">
                          <a:pos x="194" y="55"/>
                        </a:cxn>
                        <a:cxn ang="0">
                          <a:pos x="224" y="64"/>
                        </a:cxn>
                        <a:cxn ang="0">
                          <a:pos x="263" y="129"/>
                        </a:cxn>
                        <a:cxn ang="0">
                          <a:pos x="268" y="133"/>
                        </a:cxn>
                        <a:cxn ang="0">
                          <a:pos x="283" y="159"/>
                        </a:cxn>
                        <a:cxn ang="0">
                          <a:pos x="334" y="166"/>
                        </a:cxn>
                        <a:cxn ang="0">
                          <a:pos x="343" y="178"/>
                        </a:cxn>
                        <a:cxn ang="0">
                          <a:pos x="330" y="210"/>
                        </a:cxn>
                        <a:cxn ang="0">
                          <a:pos x="283" y="228"/>
                        </a:cxn>
                        <a:cxn ang="0">
                          <a:pos x="230" y="239"/>
                        </a:cxn>
                        <a:cxn ang="0">
                          <a:pos x="189" y="285"/>
                        </a:cxn>
                        <a:cxn ang="0">
                          <a:pos x="189" y="267"/>
                        </a:cxn>
                        <a:cxn ang="0">
                          <a:pos x="160" y="256"/>
                        </a:cxn>
                        <a:cxn ang="0">
                          <a:pos x="130" y="271"/>
                        </a:cxn>
                        <a:cxn ang="0">
                          <a:pos x="101" y="220"/>
                        </a:cxn>
                        <a:cxn ang="0">
                          <a:pos x="76" y="199"/>
                        </a:cxn>
                        <a:cxn ang="0">
                          <a:pos x="60" y="145"/>
                        </a:cxn>
                        <a:cxn ang="0">
                          <a:pos x="0" y="74"/>
                        </a:cxn>
                      </a:cxnLst>
                      <a:rect l="0" t="0" r="r" b="b"/>
                      <a:pathLst>
                        <a:path w="344" h="286">
                          <a:moveTo>
                            <a:pt x="0" y="74"/>
                          </a:moveTo>
                          <a:lnTo>
                            <a:pt x="5" y="49"/>
                          </a:lnTo>
                          <a:lnTo>
                            <a:pt x="22" y="55"/>
                          </a:lnTo>
                          <a:lnTo>
                            <a:pt x="44" y="40"/>
                          </a:lnTo>
                          <a:lnTo>
                            <a:pt x="54" y="29"/>
                          </a:lnTo>
                          <a:lnTo>
                            <a:pt x="36" y="12"/>
                          </a:lnTo>
                          <a:lnTo>
                            <a:pt x="72" y="0"/>
                          </a:lnTo>
                          <a:lnTo>
                            <a:pt x="147" y="33"/>
                          </a:lnTo>
                          <a:lnTo>
                            <a:pt x="147" y="45"/>
                          </a:lnTo>
                          <a:lnTo>
                            <a:pt x="164" y="54"/>
                          </a:lnTo>
                          <a:lnTo>
                            <a:pt x="179" y="60"/>
                          </a:lnTo>
                          <a:lnTo>
                            <a:pt x="194" y="55"/>
                          </a:lnTo>
                          <a:lnTo>
                            <a:pt x="224" y="64"/>
                          </a:lnTo>
                          <a:lnTo>
                            <a:pt x="263" y="129"/>
                          </a:lnTo>
                          <a:lnTo>
                            <a:pt x="268" y="133"/>
                          </a:lnTo>
                          <a:lnTo>
                            <a:pt x="283" y="159"/>
                          </a:lnTo>
                          <a:lnTo>
                            <a:pt x="334" y="166"/>
                          </a:lnTo>
                          <a:lnTo>
                            <a:pt x="343" y="178"/>
                          </a:lnTo>
                          <a:lnTo>
                            <a:pt x="330" y="210"/>
                          </a:lnTo>
                          <a:lnTo>
                            <a:pt x="283" y="228"/>
                          </a:lnTo>
                          <a:lnTo>
                            <a:pt x="230" y="239"/>
                          </a:lnTo>
                          <a:lnTo>
                            <a:pt x="189" y="285"/>
                          </a:lnTo>
                          <a:lnTo>
                            <a:pt x="189" y="267"/>
                          </a:lnTo>
                          <a:lnTo>
                            <a:pt x="160" y="256"/>
                          </a:lnTo>
                          <a:lnTo>
                            <a:pt x="130" y="271"/>
                          </a:lnTo>
                          <a:lnTo>
                            <a:pt x="101" y="220"/>
                          </a:lnTo>
                          <a:lnTo>
                            <a:pt x="76" y="199"/>
                          </a:lnTo>
                          <a:lnTo>
                            <a:pt x="60" y="145"/>
                          </a:lnTo>
                          <a:lnTo>
                            <a:pt x="0" y="7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1" name="Freeform 156"/>
                    <p:cNvSpPr>
                      <a:spLocks/>
                    </p:cNvSpPr>
                    <p:nvPr/>
                  </p:nvSpPr>
                  <p:spPr bwMode="auto">
                    <a:xfrm>
                      <a:off x="5598078" y="3723486"/>
                      <a:ext cx="132781" cy="93717"/>
                    </a:xfrm>
                    <a:custGeom>
                      <a:avLst/>
                      <a:gdLst/>
                      <a:ahLst/>
                      <a:cxnLst>
                        <a:cxn ang="0">
                          <a:pos x="0" y="25"/>
                        </a:cxn>
                        <a:cxn ang="0">
                          <a:pos x="4" y="24"/>
                        </a:cxn>
                        <a:cxn ang="0">
                          <a:pos x="10" y="33"/>
                        </a:cxn>
                        <a:cxn ang="0">
                          <a:pos x="47" y="33"/>
                        </a:cxn>
                        <a:cxn ang="0">
                          <a:pos x="79" y="0"/>
                        </a:cxn>
                        <a:cxn ang="0">
                          <a:pos x="85" y="20"/>
                        </a:cxn>
                        <a:cxn ang="0">
                          <a:pos x="74" y="21"/>
                        </a:cxn>
                        <a:cxn ang="0">
                          <a:pos x="79" y="33"/>
                        </a:cxn>
                        <a:cxn ang="0">
                          <a:pos x="66" y="58"/>
                        </a:cxn>
                        <a:cxn ang="0">
                          <a:pos x="14" y="51"/>
                        </a:cxn>
                        <a:cxn ang="0">
                          <a:pos x="0" y="25"/>
                        </a:cxn>
                      </a:cxnLst>
                      <a:rect l="0" t="0" r="r" b="b"/>
                      <a:pathLst>
                        <a:path w="86" h="59">
                          <a:moveTo>
                            <a:pt x="0" y="25"/>
                          </a:moveTo>
                          <a:lnTo>
                            <a:pt x="4" y="24"/>
                          </a:lnTo>
                          <a:lnTo>
                            <a:pt x="10" y="33"/>
                          </a:lnTo>
                          <a:lnTo>
                            <a:pt x="47" y="33"/>
                          </a:lnTo>
                          <a:lnTo>
                            <a:pt x="79" y="0"/>
                          </a:lnTo>
                          <a:lnTo>
                            <a:pt x="85" y="20"/>
                          </a:lnTo>
                          <a:lnTo>
                            <a:pt x="74" y="21"/>
                          </a:lnTo>
                          <a:lnTo>
                            <a:pt x="79" y="33"/>
                          </a:lnTo>
                          <a:lnTo>
                            <a:pt x="66" y="58"/>
                          </a:lnTo>
                          <a:lnTo>
                            <a:pt x="14" y="51"/>
                          </a:lnTo>
                          <a:lnTo>
                            <a:pt x="0" y="25"/>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2" name="Freeform 179"/>
                    <p:cNvSpPr>
                      <a:spLocks/>
                    </p:cNvSpPr>
                    <p:nvPr/>
                  </p:nvSpPr>
                  <p:spPr bwMode="auto">
                    <a:xfrm>
                      <a:off x="5404506" y="3912564"/>
                      <a:ext cx="243165" cy="167704"/>
                    </a:xfrm>
                    <a:custGeom>
                      <a:avLst/>
                      <a:gdLst/>
                      <a:ahLst/>
                      <a:cxnLst>
                        <a:cxn ang="0">
                          <a:pos x="0" y="106"/>
                        </a:cxn>
                        <a:cxn ang="0">
                          <a:pos x="41" y="81"/>
                        </a:cxn>
                        <a:cxn ang="0">
                          <a:pos x="33" y="70"/>
                        </a:cxn>
                        <a:cxn ang="0">
                          <a:pos x="45" y="57"/>
                        </a:cxn>
                        <a:cxn ang="0">
                          <a:pos x="87" y="10"/>
                        </a:cxn>
                        <a:cxn ang="0">
                          <a:pos x="139" y="0"/>
                        </a:cxn>
                        <a:cxn ang="0">
                          <a:pos x="156" y="40"/>
                        </a:cxn>
                        <a:cxn ang="0">
                          <a:pos x="143" y="57"/>
                        </a:cxn>
                        <a:cxn ang="0">
                          <a:pos x="83" y="85"/>
                        </a:cxn>
                        <a:cxn ang="0">
                          <a:pos x="0" y="106"/>
                        </a:cxn>
                      </a:cxnLst>
                      <a:rect l="0" t="0" r="r" b="b"/>
                      <a:pathLst>
                        <a:path w="157" h="107">
                          <a:moveTo>
                            <a:pt x="0" y="106"/>
                          </a:moveTo>
                          <a:lnTo>
                            <a:pt x="41" y="81"/>
                          </a:lnTo>
                          <a:lnTo>
                            <a:pt x="33" y="70"/>
                          </a:lnTo>
                          <a:lnTo>
                            <a:pt x="45" y="57"/>
                          </a:lnTo>
                          <a:lnTo>
                            <a:pt x="87" y="10"/>
                          </a:lnTo>
                          <a:lnTo>
                            <a:pt x="139" y="0"/>
                          </a:lnTo>
                          <a:lnTo>
                            <a:pt x="156" y="40"/>
                          </a:lnTo>
                          <a:lnTo>
                            <a:pt x="143" y="57"/>
                          </a:lnTo>
                          <a:lnTo>
                            <a:pt x="83" y="85"/>
                          </a:lnTo>
                          <a:lnTo>
                            <a:pt x="0" y="10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3" name="Freeform 180"/>
                    <p:cNvSpPr>
                      <a:spLocks/>
                    </p:cNvSpPr>
                    <p:nvPr/>
                  </p:nvSpPr>
                  <p:spPr bwMode="auto">
                    <a:xfrm>
                      <a:off x="5386909" y="3958600"/>
                      <a:ext cx="91187" cy="121668"/>
                    </a:xfrm>
                    <a:custGeom>
                      <a:avLst/>
                      <a:gdLst/>
                      <a:ahLst/>
                      <a:cxnLst>
                        <a:cxn ang="0">
                          <a:pos x="0" y="14"/>
                        </a:cxn>
                        <a:cxn ang="0">
                          <a:pos x="12" y="77"/>
                        </a:cxn>
                        <a:cxn ang="0">
                          <a:pos x="53" y="52"/>
                        </a:cxn>
                        <a:cxn ang="0">
                          <a:pos x="45" y="41"/>
                        </a:cxn>
                        <a:cxn ang="0">
                          <a:pos x="58" y="28"/>
                        </a:cxn>
                        <a:cxn ang="0">
                          <a:pos x="58" y="10"/>
                        </a:cxn>
                        <a:cxn ang="0">
                          <a:pos x="29" y="0"/>
                        </a:cxn>
                        <a:cxn ang="0">
                          <a:pos x="0" y="14"/>
                        </a:cxn>
                      </a:cxnLst>
                      <a:rect l="0" t="0" r="r" b="b"/>
                      <a:pathLst>
                        <a:path w="59" h="78">
                          <a:moveTo>
                            <a:pt x="0" y="14"/>
                          </a:moveTo>
                          <a:lnTo>
                            <a:pt x="12" y="77"/>
                          </a:lnTo>
                          <a:lnTo>
                            <a:pt x="53" y="52"/>
                          </a:lnTo>
                          <a:lnTo>
                            <a:pt x="45" y="41"/>
                          </a:lnTo>
                          <a:lnTo>
                            <a:pt x="58" y="28"/>
                          </a:lnTo>
                          <a:lnTo>
                            <a:pt x="58" y="10"/>
                          </a:lnTo>
                          <a:lnTo>
                            <a:pt x="29" y="0"/>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74" name="Freeform 195"/>
                    <p:cNvSpPr>
                      <a:spLocks/>
                    </p:cNvSpPr>
                    <p:nvPr/>
                  </p:nvSpPr>
                  <p:spPr bwMode="auto">
                    <a:xfrm>
                      <a:off x="5364512" y="4076980"/>
                      <a:ext cx="41594" cy="47681"/>
                    </a:xfrm>
                    <a:custGeom>
                      <a:avLst/>
                      <a:gdLst/>
                      <a:ahLst/>
                      <a:cxnLst>
                        <a:cxn ang="0">
                          <a:pos x="0" y="24"/>
                        </a:cxn>
                        <a:cxn ang="0">
                          <a:pos x="17" y="30"/>
                        </a:cxn>
                        <a:cxn ang="0">
                          <a:pos x="24" y="21"/>
                        </a:cxn>
                        <a:cxn ang="0">
                          <a:pos x="12" y="19"/>
                        </a:cxn>
                        <a:cxn ang="0">
                          <a:pos x="26" y="12"/>
                        </a:cxn>
                        <a:cxn ang="0">
                          <a:pos x="19" y="0"/>
                        </a:cxn>
                        <a:cxn ang="0">
                          <a:pos x="0" y="24"/>
                        </a:cxn>
                      </a:cxnLst>
                      <a:rect l="0" t="0" r="r" b="b"/>
                      <a:pathLst>
                        <a:path w="27" h="31">
                          <a:moveTo>
                            <a:pt x="0" y="24"/>
                          </a:moveTo>
                          <a:lnTo>
                            <a:pt x="17" y="30"/>
                          </a:lnTo>
                          <a:lnTo>
                            <a:pt x="24" y="21"/>
                          </a:lnTo>
                          <a:lnTo>
                            <a:pt x="12" y="19"/>
                          </a:lnTo>
                          <a:lnTo>
                            <a:pt x="26" y="12"/>
                          </a:lnTo>
                          <a:lnTo>
                            <a:pt x="19" y="0"/>
                          </a:lnTo>
                          <a:lnTo>
                            <a:pt x="0" y="2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nvGrpSpPr>
                  <p:cNvPr id="442" name="Group 293"/>
                  <p:cNvGrpSpPr/>
                  <p:nvPr/>
                </p:nvGrpSpPr>
                <p:grpSpPr>
                  <a:xfrm>
                    <a:off x="5284524" y="2519964"/>
                    <a:ext cx="3845843" cy="1269288"/>
                    <a:chOff x="5284524" y="2519964"/>
                    <a:chExt cx="3845843" cy="1269288"/>
                  </a:xfrm>
                  <a:grpFill/>
                </p:grpSpPr>
                <p:sp>
                  <p:nvSpPr>
                    <p:cNvPr id="443" name="Freeform 4"/>
                    <p:cNvSpPr>
                      <a:spLocks/>
                    </p:cNvSpPr>
                    <p:nvPr/>
                  </p:nvSpPr>
                  <p:spPr bwMode="auto">
                    <a:xfrm>
                      <a:off x="5838044" y="3374925"/>
                      <a:ext cx="358348" cy="259777"/>
                    </a:xfrm>
                    <a:custGeom>
                      <a:avLst/>
                      <a:gdLst/>
                      <a:ahLst/>
                      <a:cxnLst>
                        <a:cxn ang="0">
                          <a:pos x="0" y="79"/>
                        </a:cxn>
                        <a:cxn ang="0">
                          <a:pos x="1" y="120"/>
                        </a:cxn>
                        <a:cxn ang="0">
                          <a:pos x="17" y="134"/>
                        </a:cxn>
                        <a:cxn ang="0">
                          <a:pos x="5" y="155"/>
                        </a:cxn>
                        <a:cxn ang="0">
                          <a:pos x="29" y="164"/>
                        </a:cxn>
                        <a:cxn ang="0">
                          <a:pos x="90" y="155"/>
                        </a:cxn>
                        <a:cxn ang="0">
                          <a:pos x="101" y="131"/>
                        </a:cxn>
                        <a:cxn ang="0">
                          <a:pos x="142" y="118"/>
                        </a:cxn>
                        <a:cxn ang="0">
                          <a:pos x="146" y="98"/>
                        </a:cxn>
                        <a:cxn ang="0">
                          <a:pos x="159" y="94"/>
                        </a:cxn>
                        <a:cxn ang="0">
                          <a:pos x="152" y="83"/>
                        </a:cxn>
                        <a:cxn ang="0">
                          <a:pos x="167" y="82"/>
                        </a:cxn>
                        <a:cxn ang="0">
                          <a:pos x="178" y="61"/>
                        </a:cxn>
                        <a:cxn ang="0">
                          <a:pos x="174" y="41"/>
                        </a:cxn>
                        <a:cxn ang="0">
                          <a:pos x="228" y="26"/>
                        </a:cxn>
                        <a:cxn ang="0">
                          <a:pos x="230" y="22"/>
                        </a:cxn>
                        <a:cxn ang="0">
                          <a:pos x="209" y="18"/>
                        </a:cxn>
                        <a:cxn ang="0">
                          <a:pos x="181" y="32"/>
                        </a:cxn>
                        <a:cxn ang="0">
                          <a:pos x="167" y="0"/>
                        </a:cxn>
                        <a:cxn ang="0">
                          <a:pos x="142" y="24"/>
                        </a:cxn>
                        <a:cxn ang="0">
                          <a:pos x="71" y="22"/>
                        </a:cxn>
                        <a:cxn ang="0">
                          <a:pos x="35" y="60"/>
                        </a:cxn>
                        <a:cxn ang="0">
                          <a:pos x="10" y="48"/>
                        </a:cxn>
                        <a:cxn ang="0">
                          <a:pos x="0" y="79"/>
                        </a:cxn>
                      </a:cxnLst>
                      <a:rect l="0" t="0" r="r" b="b"/>
                      <a:pathLst>
                        <a:path w="231" h="165">
                          <a:moveTo>
                            <a:pt x="0" y="79"/>
                          </a:moveTo>
                          <a:lnTo>
                            <a:pt x="1" y="120"/>
                          </a:lnTo>
                          <a:lnTo>
                            <a:pt x="17" y="134"/>
                          </a:lnTo>
                          <a:lnTo>
                            <a:pt x="5" y="155"/>
                          </a:lnTo>
                          <a:lnTo>
                            <a:pt x="29" y="164"/>
                          </a:lnTo>
                          <a:lnTo>
                            <a:pt x="90" y="155"/>
                          </a:lnTo>
                          <a:lnTo>
                            <a:pt x="101" y="131"/>
                          </a:lnTo>
                          <a:lnTo>
                            <a:pt x="142" y="118"/>
                          </a:lnTo>
                          <a:lnTo>
                            <a:pt x="146" y="98"/>
                          </a:lnTo>
                          <a:lnTo>
                            <a:pt x="159" y="94"/>
                          </a:lnTo>
                          <a:lnTo>
                            <a:pt x="152" y="83"/>
                          </a:lnTo>
                          <a:lnTo>
                            <a:pt x="167" y="82"/>
                          </a:lnTo>
                          <a:lnTo>
                            <a:pt x="178" y="61"/>
                          </a:lnTo>
                          <a:lnTo>
                            <a:pt x="174" y="41"/>
                          </a:lnTo>
                          <a:lnTo>
                            <a:pt x="228" y="26"/>
                          </a:lnTo>
                          <a:lnTo>
                            <a:pt x="230" y="22"/>
                          </a:lnTo>
                          <a:lnTo>
                            <a:pt x="209" y="18"/>
                          </a:lnTo>
                          <a:lnTo>
                            <a:pt x="181" y="32"/>
                          </a:lnTo>
                          <a:lnTo>
                            <a:pt x="167" y="0"/>
                          </a:lnTo>
                          <a:lnTo>
                            <a:pt x="142" y="24"/>
                          </a:lnTo>
                          <a:lnTo>
                            <a:pt x="71" y="22"/>
                          </a:lnTo>
                          <a:lnTo>
                            <a:pt x="35" y="60"/>
                          </a:lnTo>
                          <a:lnTo>
                            <a:pt x="10" y="48"/>
                          </a:lnTo>
                          <a:lnTo>
                            <a:pt x="0" y="7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4" name="Freeform 14"/>
                    <p:cNvSpPr>
                      <a:spLocks/>
                    </p:cNvSpPr>
                    <p:nvPr/>
                  </p:nvSpPr>
                  <p:spPr bwMode="auto">
                    <a:xfrm>
                      <a:off x="6551540" y="3665941"/>
                      <a:ext cx="78389" cy="44392"/>
                    </a:xfrm>
                    <a:custGeom>
                      <a:avLst/>
                      <a:gdLst/>
                      <a:ahLst/>
                      <a:cxnLst>
                        <a:cxn ang="0">
                          <a:pos x="0" y="16"/>
                        </a:cxn>
                        <a:cxn ang="0">
                          <a:pos x="6" y="27"/>
                        </a:cxn>
                        <a:cxn ang="0">
                          <a:pos x="50" y="22"/>
                        </a:cxn>
                        <a:cxn ang="0">
                          <a:pos x="47" y="8"/>
                        </a:cxn>
                        <a:cxn ang="0">
                          <a:pos x="16" y="0"/>
                        </a:cxn>
                        <a:cxn ang="0">
                          <a:pos x="0" y="16"/>
                        </a:cxn>
                      </a:cxnLst>
                      <a:rect l="0" t="0" r="r" b="b"/>
                      <a:pathLst>
                        <a:path w="51" h="28">
                          <a:moveTo>
                            <a:pt x="0" y="16"/>
                          </a:moveTo>
                          <a:lnTo>
                            <a:pt x="6" y="27"/>
                          </a:lnTo>
                          <a:lnTo>
                            <a:pt x="50" y="22"/>
                          </a:lnTo>
                          <a:lnTo>
                            <a:pt x="47" y="8"/>
                          </a:lnTo>
                          <a:lnTo>
                            <a:pt x="16" y="0"/>
                          </a:lnTo>
                          <a:lnTo>
                            <a:pt x="0" y="1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5" name="Freeform 91"/>
                    <p:cNvSpPr>
                      <a:spLocks/>
                    </p:cNvSpPr>
                    <p:nvPr/>
                  </p:nvSpPr>
                  <p:spPr bwMode="auto">
                    <a:xfrm>
                      <a:off x="5423704" y="3332177"/>
                      <a:ext cx="484730" cy="419260"/>
                    </a:xfrm>
                    <a:custGeom>
                      <a:avLst/>
                      <a:gdLst/>
                      <a:ahLst/>
                      <a:cxnLst>
                        <a:cxn ang="0">
                          <a:pos x="0" y="9"/>
                        </a:cxn>
                        <a:cxn ang="0">
                          <a:pos x="6" y="0"/>
                        </a:cxn>
                        <a:cxn ang="0">
                          <a:pos x="31" y="20"/>
                        </a:cxn>
                        <a:cxn ang="0">
                          <a:pos x="60" y="4"/>
                        </a:cxn>
                        <a:cxn ang="0">
                          <a:pos x="63" y="20"/>
                        </a:cxn>
                        <a:cxn ang="0">
                          <a:pos x="76" y="25"/>
                        </a:cxn>
                        <a:cxn ang="0">
                          <a:pos x="81" y="43"/>
                        </a:cxn>
                        <a:cxn ang="0">
                          <a:pos x="124" y="60"/>
                        </a:cxn>
                        <a:cxn ang="0">
                          <a:pos x="163" y="55"/>
                        </a:cxn>
                        <a:cxn ang="0">
                          <a:pos x="159" y="45"/>
                        </a:cxn>
                        <a:cxn ang="0">
                          <a:pos x="210" y="28"/>
                        </a:cxn>
                        <a:cxn ang="0">
                          <a:pos x="276" y="58"/>
                        </a:cxn>
                        <a:cxn ang="0">
                          <a:pos x="279" y="75"/>
                        </a:cxn>
                        <a:cxn ang="0">
                          <a:pos x="268" y="106"/>
                        </a:cxn>
                        <a:cxn ang="0">
                          <a:pos x="270" y="148"/>
                        </a:cxn>
                        <a:cxn ang="0">
                          <a:pos x="286" y="162"/>
                        </a:cxn>
                        <a:cxn ang="0">
                          <a:pos x="274" y="183"/>
                        </a:cxn>
                        <a:cxn ang="0">
                          <a:pos x="312" y="232"/>
                        </a:cxn>
                        <a:cxn ang="0">
                          <a:pos x="286" y="266"/>
                        </a:cxn>
                        <a:cxn ang="0">
                          <a:pos x="216" y="255"/>
                        </a:cxn>
                        <a:cxn ang="0">
                          <a:pos x="201" y="232"/>
                        </a:cxn>
                        <a:cxn ang="0">
                          <a:pos x="152" y="240"/>
                        </a:cxn>
                        <a:cxn ang="0">
                          <a:pos x="118" y="218"/>
                        </a:cxn>
                        <a:cxn ang="0">
                          <a:pos x="94" y="178"/>
                        </a:cxn>
                        <a:cxn ang="0">
                          <a:pos x="76" y="171"/>
                        </a:cxn>
                        <a:cxn ang="0">
                          <a:pos x="71" y="180"/>
                        </a:cxn>
                        <a:cxn ang="0">
                          <a:pos x="49" y="139"/>
                        </a:cxn>
                        <a:cxn ang="0">
                          <a:pos x="20" y="114"/>
                        </a:cxn>
                        <a:cxn ang="0">
                          <a:pos x="33" y="75"/>
                        </a:cxn>
                        <a:cxn ang="0">
                          <a:pos x="21" y="70"/>
                        </a:cxn>
                        <a:cxn ang="0">
                          <a:pos x="9" y="49"/>
                        </a:cxn>
                        <a:cxn ang="0">
                          <a:pos x="0" y="9"/>
                        </a:cxn>
                      </a:cxnLst>
                      <a:rect l="0" t="0" r="r" b="b"/>
                      <a:pathLst>
                        <a:path w="313" h="267">
                          <a:moveTo>
                            <a:pt x="0" y="9"/>
                          </a:moveTo>
                          <a:lnTo>
                            <a:pt x="6" y="0"/>
                          </a:lnTo>
                          <a:lnTo>
                            <a:pt x="31" y="20"/>
                          </a:lnTo>
                          <a:lnTo>
                            <a:pt x="60" y="4"/>
                          </a:lnTo>
                          <a:lnTo>
                            <a:pt x="63" y="20"/>
                          </a:lnTo>
                          <a:lnTo>
                            <a:pt x="76" y="25"/>
                          </a:lnTo>
                          <a:lnTo>
                            <a:pt x="81" y="43"/>
                          </a:lnTo>
                          <a:lnTo>
                            <a:pt x="124" y="60"/>
                          </a:lnTo>
                          <a:lnTo>
                            <a:pt x="163" y="55"/>
                          </a:lnTo>
                          <a:lnTo>
                            <a:pt x="159" y="45"/>
                          </a:lnTo>
                          <a:lnTo>
                            <a:pt x="210" y="28"/>
                          </a:lnTo>
                          <a:lnTo>
                            <a:pt x="276" y="58"/>
                          </a:lnTo>
                          <a:lnTo>
                            <a:pt x="279" y="75"/>
                          </a:lnTo>
                          <a:lnTo>
                            <a:pt x="268" y="106"/>
                          </a:lnTo>
                          <a:lnTo>
                            <a:pt x="270" y="148"/>
                          </a:lnTo>
                          <a:lnTo>
                            <a:pt x="286" y="162"/>
                          </a:lnTo>
                          <a:lnTo>
                            <a:pt x="274" y="183"/>
                          </a:lnTo>
                          <a:lnTo>
                            <a:pt x="312" y="232"/>
                          </a:lnTo>
                          <a:lnTo>
                            <a:pt x="286" y="266"/>
                          </a:lnTo>
                          <a:lnTo>
                            <a:pt x="216" y="255"/>
                          </a:lnTo>
                          <a:lnTo>
                            <a:pt x="201" y="232"/>
                          </a:lnTo>
                          <a:lnTo>
                            <a:pt x="152" y="240"/>
                          </a:lnTo>
                          <a:lnTo>
                            <a:pt x="118" y="218"/>
                          </a:lnTo>
                          <a:lnTo>
                            <a:pt x="94" y="178"/>
                          </a:lnTo>
                          <a:lnTo>
                            <a:pt x="76" y="171"/>
                          </a:lnTo>
                          <a:lnTo>
                            <a:pt x="71" y="180"/>
                          </a:lnTo>
                          <a:lnTo>
                            <a:pt x="49" y="139"/>
                          </a:lnTo>
                          <a:lnTo>
                            <a:pt x="20" y="114"/>
                          </a:lnTo>
                          <a:lnTo>
                            <a:pt x="33" y="75"/>
                          </a:lnTo>
                          <a:lnTo>
                            <a:pt x="21" y="70"/>
                          </a:lnTo>
                          <a:lnTo>
                            <a:pt x="9" y="49"/>
                          </a:lnTo>
                          <a:lnTo>
                            <a:pt x="0" y="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6" name="Freeform 92"/>
                    <p:cNvSpPr>
                      <a:spLocks/>
                    </p:cNvSpPr>
                    <p:nvPr/>
                  </p:nvSpPr>
                  <p:spPr bwMode="auto">
                    <a:xfrm>
                      <a:off x="5284524" y="3411096"/>
                      <a:ext cx="251164" cy="231826"/>
                    </a:xfrm>
                    <a:custGeom>
                      <a:avLst/>
                      <a:gdLst/>
                      <a:ahLst/>
                      <a:cxnLst>
                        <a:cxn ang="0">
                          <a:pos x="0" y="71"/>
                        </a:cxn>
                        <a:cxn ang="0">
                          <a:pos x="8" y="91"/>
                        </a:cxn>
                        <a:cxn ang="0">
                          <a:pos x="81" y="125"/>
                        </a:cxn>
                        <a:cxn ang="0">
                          <a:pos x="81" y="137"/>
                        </a:cxn>
                        <a:cxn ang="0">
                          <a:pos x="99" y="145"/>
                        </a:cxn>
                        <a:cxn ang="0">
                          <a:pos x="128" y="147"/>
                        </a:cxn>
                        <a:cxn ang="0">
                          <a:pos x="152" y="132"/>
                        </a:cxn>
                        <a:cxn ang="0">
                          <a:pos x="161" y="130"/>
                        </a:cxn>
                        <a:cxn ang="0">
                          <a:pos x="139" y="89"/>
                        </a:cxn>
                        <a:cxn ang="0">
                          <a:pos x="110" y="64"/>
                        </a:cxn>
                        <a:cxn ang="0">
                          <a:pos x="123" y="25"/>
                        </a:cxn>
                        <a:cxn ang="0">
                          <a:pos x="111" y="20"/>
                        </a:cxn>
                        <a:cxn ang="0">
                          <a:pos x="99" y="0"/>
                        </a:cxn>
                        <a:cxn ang="0">
                          <a:pos x="64" y="1"/>
                        </a:cxn>
                        <a:cxn ang="0">
                          <a:pos x="45" y="14"/>
                        </a:cxn>
                        <a:cxn ang="0">
                          <a:pos x="40" y="49"/>
                        </a:cxn>
                        <a:cxn ang="0">
                          <a:pos x="0" y="71"/>
                        </a:cxn>
                      </a:cxnLst>
                      <a:rect l="0" t="0" r="r" b="b"/>
                      <a:pathLst>
                        <a:path w="162" h="148">
                          <a:moveTo>
                            <a:pt x="0" y="71"/>
                          </a:moveTo>
                          <a:lnTo>
                            <a:pt x="8" y="91"/>
                          </a:lnTo>
                          <a:lnTo>
                            <a:pt x="81" y="125"/>
                          </a:lnTo>
                          <a:lnTo>
                            <a:pt x="81" y="137"/>
                          </a:lnTo>
                          <a:lnTo>
                            <a:pt x="99" y="145"/>
                          </a:lnTo>
                          <a:lnTo>
                            <a:pt x="128" y="147"/>
                          </a:lnTo>
                          <a:lnTo>
                            <a:pt x="152" y="132"/>
                          </a:lnTo>
                          <a:lnTo>
                            <a:pt x="161" y="130"/>
                          </a:lnTo>
                          <a:lnTo>
                            <a:pt x="139" y="89"/>
                          </a:lnTo>
                          <a:lnTo>
                            <a:pt x="110" y="64"/>
                          </a:lnTo>
                          <a:lnTo>
                            <a:pt x="123" y="25"/>
                          </a:lnTo>
                          <a:lnTo>
                            <a:pt x="111" y="20"/>
                          </a:lnTo>
                          <a:lnTo>
                            <a:pt x="99" y="0"/>
                          </a:lnTo>
                          <a:lnTo>
                            <a:pt x="64" y="1"/>
                          </a:lnTo>
                          <a:lnTo>
                            <a:pt x="45" y="14"/>
                          </a:lnTo>
                          <a:lnTo>
                            <a:pt x="40" y="49"/>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7" name="Freeform 96"/>
                    <p:cNvSpPr>
                      <a:spLocks/>
                    </p:cNvSpPr>
                    <p:nvPr/>
                  </p:nvSpPr>
                  <p:spPr bwMode="auto">
                    <a:xfrm>
                      <a:off x="7581791" y="3509746"/>
                      <a:ext cx="60791" cy="72343"/>
                    </a:xfrm>
                    <a:custGeom>
                      <a:avLst/>
                      <a:gdLst/>
                      <a:ahLst/>
                      <a:cxnLst>
                        <a:cxn ang="0">
                          <a:pos x="0" y="12"/>
                        </a:cxn>
                        <a:cxn ang="0">
                          <a:pos x="1" y="23"/>
                        </a:cxn>
                        <a:cxn ang="0">
                          <a:pos x="9" y="12"/>
                        </a:cxn>
                        <a:cxn ang="0">
                          <a:pos x="13" y="19"/>
                        </a:cxn>
                        <a:cxn ang="0">
                          <a:pos x="9" y="45"/>
                        </a:cxn>
                        <a:cxn ang="0">
                          <a:pos x="27" y="45"/>
                        </a:cxn>
                        <a:cxn ang="0">
                          <a:pos x="38" y="17"/>
                        </a:cxn>
                        <a:cxn ang="0">
                          <a:pos x="32" y="2"/>
                        </a:cxn>
                        <a:cxn ang="0">
                          <a:pos x="14" y="0"/>
                        </a:cxn>
                        <a:cxn ang="0">
                          <a:pos x="0" y="12"/>
                        </a:cxn>
                      </a:cxnLst>
                      <a:rect l="0" t="0" r="r" b="b"/>
                      <a:pathLst>
                        <a:path w="39" h="46">
                          <a:moveTo>
                            <a:pt x="0" y="12"/>
                          </a:moveTo>
                          <a:lnTo>
                            <a:pt x="1" y="23"/>
                          </a:lnTo>
                          <a:lnTo>
                            <a:pt x="9" y="12"/>
                          </a:lnTo>
                          <a:lnTo>
                            <a:pt x="13" y="19"/>
                          </a:lnTo>
                          <a:lnTo>
                            <a:pt x="9" y="45"/>
                          </a:lnTo>
                          <a:lnTo>
                            <a:pt x="27" y="45"/>
                          </a:lnTo>
                          <a:lnTo>
                            <a:pt x="38" y="17"/>
                          </a:lnTo>
                          <a:lnTo>
                            <a:pt x="32" y="2"/>
                          </a:lnTo>
                          <a:lnTo>
                            <a:pt x="14" y="0"/>
                          </a:lnTo>
                          <a:lnTo>
                            <a:pt x="0" y="1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8" name="Freeform 97"/>
                    <p:cNvSpPr>
                      <a:spLocks/>
                    </p:cNvSpPr>
                    <p:nvPr/>
                  </p:nvSpPr>
                  <p:spPr bwMode="auto">
                    <a:xfrm>
                      <a:off x="7610587" y="3289429"/>
                      <a:ext cx="287958" cy="233470"/>
                    </a:xfrm>
                    <a:custGeom>
                      <a:avLst/>
                      <a:gdLst/>
                      <a:ahLst/>
                      <a:cxnLst>
                        <a:cxn ang="0">
                          <a:pos x="0" y="137"/>
                        </a:cxn>
                        <a:cxn ang="0">
                          <a:pos x="33" y="110"/>
                        </a:cxn>
                        <a:cxn ang="0">
                          <a:pos x="79" y="110"/>
                        </a:cxn>
                        <a:cxn ang="0">
                          <a:pos x="98" y="76"/>
                        </a:cxn>
                        <a:cxn ang="0">
                          <a:pos x="106" y="74"/>
                        </a:cxn>
                        <a:cxn ang="0">
                          <a:pos x="106" y="86"/>
                        </a:cxn>
                        <a:cxn ang="0">
                          <a:pos x="128" y="74"/>
                        </a:cxn>
                        <a:cxn ang="0">
                          <a:pos x="145" y="48"/>
                        </a:cxn>
                        <a:cxn ang="0">
                          <a:pos x="153" y="6"/>
                        </a:cxn>
                        <a:cxn ang="0">
                          <a:pos x="168" y="8"/>
                        </a:cxn>
                        <a:cxn ang="0">
                          <a:pos x="163" y="0"/>
                        </a:cxn>
                        <a:cxn ang="0">
                          <a:pos x="172" y="0"/>
                        </a:cxn>
                        <a:cxn ang="0">
                          <a:pos x="185" y="35"/>
                        </a:cxn>
                        <a:cxn ang="0">
                          <a:pos x="168" y="59"/>
                        </a:cxn>
                        <a:cxn ang="0">
                          <a:pos x="168" y="82"/>
                        </a:cxn>
                        <a:cxn ang="0">
                          <a:pos x="156" y="115"/>
                        </a:cxn>
                        <a:cxn ang="0">
                          <a:pos x="148" y="120"/>
                        </a:cxn>
                        <a:cxn ang="0">
                          <a:pos x="148" y="107"/>
                        </a:cxn>
                        <a:cxn ang="0">
                          <a:pos x="121" y="126"/>
                        </a:cxn>
                        <a:cxn ang="0">
                          <a:pos x="98" y="118"/>
                        </a:cxn>
                        <a:cxn ang="0">
                          <a:pos x="99" y="133"/>
                        </a:cxn>
                        <a:cxn ang="0">
                          <a:pos x="79" y="147"/>
                        </a:cxn>
                        <a:cxn ang="0">
                          <a:pos x="74" y="125"/>
                        </a:cxn>
                        <a:cxn ang="0">
                          <a:pos x="0" y="137"/>
                        </a:cxn>
                      </a:cxnLst>
                      <a:rect l="0" t="0" r="r" b="b"/>
                      <a:pathLst>
                        <a:path w="186" h="148">
                          <a:moveTo>
                            <a:pt x="0" y="137"/>
                          </a:moveTo>
                          <a:lnTo>
                            <a:pt x="33" y="110"/>
                          </a:lnTo>
                          <a:lnTo>
                            <a:pt x="79" y="110"/>
                          </a:lnTo>
                          <a:lnTo>
                            <a:pt x="98" y="76"/>
                          </a:lnTo>
                          <a:lnTo>
                            <a:pt x="106" y="74"/>
                          </a:lnTo>
                          <a:lnTo>
                            <a:pt x="106" y="86"/>
                          </a:lnTo>
                          <a:lnTo>
                            <a:pt x="128" y="74"/>
                          </a:lnTo>
                          <a:lnTo>
                            <a:pt x="145" y="48"/>
                          </a:lnTo>
                          <a:lnTo>
                            <a:pt x="153" y="6"/>
                          </a:lnTo>
                          <a:lnTo>
                            <a:pt x="168" y="8"/>
                          </a:lnTo>
                          <a:lnTo>
                            <a:pt x="163" y="0"/>
                          </a:lnTo>
                          <a:lnTo>
                            <a:pt x="172" y="0"/>
                          </a:lnTo>
                          <a:lnTo>
                            <a:pt x="185" y="35"/>
                          </a:lnTo>
                          <a:lnTo>
                            <a:pt x="168" y="59"/>
                          </a:lnTo>
                          <a:lnTo>
                            <a:pt x="168" y="82"/>
                          </a:lnTo>
                          <a:lnTo>
                            <a:pt x="156" y="115"/>
                          </a:lnTo>
                          <a:lnTo>
                            <a:pt x="148" y="120"/>
                          </a:lnTo>
                          <a:lnTo>
                            <a:pt x="148" y="107"/>
                          </a:lnTo>
                          <a:lnTo>
                            <a:pt x="121" y="126"/>
                          </a:lnTo>
                          <a:lnTo>
                            <a:pt x="98" y="118"/>
                          </a:lnTo>
                          <a:lnTo>
                            <a:pt x="99" y="133"/>
                          </a:lnTo>
                          <a:lnTo>
                            <a:pt x="79" y="147"/>
                          </a:lnTo>
                          <a:lnTo>
                            <a:pt x="74" y="125"/>
                          </a:lnTo>
                          <a:lnTo>
                            <a:pt x="0" y="137"/>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49" name="Freeform 98"/>
                    <p:cNvSpPr>
                      <a:spLocks/>
                    </p:cNvSpPr>
                    <p:nvPr/>
                  </p:nvSpPr>
                  <p:spPr bwMode="auto">
                    <a:xfrm>
                      <a:off x="7647382" y="3498237"/>
                      <a:ext cx="59191" cy="44392"/>
                    </a:xfrm>
                    <a:custGeom>
                      <a:avLst/>
                      <a:gdLst/>
                      <a:ahLst/>
                      <a:cxnLst>
                        <a:cxn ang="0">
                          <a:pos x="0" y="14"/>
                        </a:cxn>
                        <a:cxn ang="0">
                          <a:pos x="12" y="27"/>
                        </a:cxn>
                        <a:cxn ang="0">
                          <a:pos x="33" y="16"/>
                        </a:cxn>
                        <a:cxn ang="0">
                          <a:pos x="38" y="0"/>
                        </a:cxn>
                        <a:cxn ang="0">
                          <a:pos x="0" y="14"/>
                        </a:cxn>
                      </a:cxnLst>
                      <a:rect l="0" t="0" r="r" b="b"/>
                      <a:pathLst>
                        <a:path w="39" h="28">
                          <a:moveTo>
                            <a:pt x="0" y="14"/>
                          </a:moveTo>
                          <a:lnTo>
                            <a:pt x="12" y="27"/>
                          </a:lnTo>
                          <a:lnTo>
                            <a:pt x="33" y="16"/>
                          </a:lnTo>
                          <a:lnTo>
                            <a:pt x="38" y="0"/>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0" name="Freeform 99"/>
                    <p:cNvSpPr>
                      <a:spLocks/>
                    </p:cNvSpPr>
                    <p:nvPr/>
                  </p:nvSpPr>
                  <p:spPr bwMode="auto">
                    <a:xfrm>
                      <a:off x="7839354" y="3162829"/>
                      <a:ext cx="148778" cy="128244"/>
                    </a:xfrm>
                    <a:custGeom>
                      <a:avLst/>
                      <a:gdLst/>
                      <a:ahLst/>
                      <a:cxnLst>
                        <a:cxn ang="0">
                          <a:pos x="0" y="56"/>
                        </a:cxn>
                        <a:cxn ang="0">
                          <a:pos x="4" y="80"/>
                        </a:cxn>
                        <a:cxn ang="0">
                          <a:pos x="20" y="70"/>
                        </a:cxn>
                        <a:cxn ang="0">
                          <a:pos x="9" y="56"/>
                        </a:cxn>
                        <a:cxn ang="0">
                          <a:pos x="54" y="69"/>
                        </a:cxn>
                        <a:cxn ang="0">
                          <a:pos x="65" y="50"/>
                        </a:cxn>
                        <a:cxn ang="0">
                          <a:pos x="95" y="44"/>
                        </a:cxn>
                        <a:cxn ang="0">
                          <a:pos x="85" y="32"/>
                        </a:cxn>
                        <a:cxn ang="0">
                          <a:pos x="88" y="21"/>
                        </a:cxn>
                        <a:cxn ang="0">
                          <a:pos x="62" y="23"/>
                        </a:cxn>
                        <a:cxn ang="0">
                          <a:pos x="32" y="0"/>
                        </a:cxn>
                        <a:cxn ang="0">
                          <a:pos x="21" y="44"/>
                        </a:cxn>
                        <a:cxn ang="0">
                          <a:pos x="8" y="42"/>
                        </a:cxn>
                        <a:cxn ang="0">
                          <a:pos x="0" y="56"/>
                        </a:cxn>
                      </a:cxnLst>
                      <a:rect l="0" t="0" r="r" b="b"/>
                      <a:pathLst>
                        <a:path w="96" h="81">
                          <a:moveTo>
                            <a:pt x="0" y="56"/>
                          </a:moveTo>
                          <a:lnTo>
                            <a:pt x="4" y="80"/>
                          </a:lnTo>
                          <a:lnTo>
                            <a:pt x="20" y="70"/>
                          </a:lnTo>
                          <a:lnTo>
                            <a:pt x="9" y="56"/>
                          </a:lnTo>
                          <a:lnTo>
                            <a:pt x="54" y="69"/>
                          </a:lnTo>
                          <a:lnTo>
                            <a:pt x="65" y="50"/>
                          </a:lnTo>
                          <a:lnTo>
                            <a:pt x="95" y="44"/>
                          </a:lnTo>
                          <a:lnTo>
                            <a:pt x="85" y="32"/>
                          </a:lnTo>
                          <a:lnTo>
                            <a:pt x="88" y="21"/>
                          </a:lnTo>
                          <a:lnTo>
                            <a:pt x="62" y="23"/>
                          </a:lnTo>
                          <a:lnTo>
                            <a:pt x="32" y="0"/>
                          </a:lnTo>
                          <a:lnTo>
                            <a:pt x="21" y="44"/>
                          </a:lnTo>
                          <a:lnTo>
                            <a:pt x="8" y="42"/>
                          </a:lnTo>
                          <a:lnTo>
                            <a:pt x="0" y="5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1" name="Freeform 100"/>
                    <p:cNvSpPr>
                      <a:spLocks/>
                    </p:cNvSpPr>
                    <p:nvPr/>
                  </p:nvSpPr>
                  <p:spPr bwMode="auto">
                    <a:xfrm>
                      <a:off x="7445811" y="3241748"/>
                      <a:ext cx="161577" cy="159483"/>
                    </a:xfrm>
                    <a:custGeom>
                      <a:avLst/>
                      <a:gdLst/>
                      <a:ahLst/>
                      <a:cxnLst>
                        <a:cxn ang="0">
                          <a:pos x="0" y="56"/>
                        </a:cxn>
                        <a:cxn ang="0">
                          <a:pos x="18" y="64"/>
                        </a:cxn>
                        <a:cxn ang="0">
                          <a:pos x="6" y="93"/>
                        </a:cxn>
                        <a:cxn ang="0">
                          <a:pos x="36" y="100"/>
                        </a:cxn>
                        <a:cxn ang="0">
                          <a:pos x="66" y="82"/>
                        </a:cxn>
                        <a:cxn ang="0">
                          <a:pos x="52" y="59"/>
                        </a:cxn>
                        <a:cxn ang="0">
                          <a:pos x="87" y="37"/>
                        </a:cxn>
                        <a:cxn ang="0">
                          <a:pos x="104" y="9"/>
                        </a:cxn>
                        <a:cxn ang="0">
                          <a:pos x="101" y="5"/>
                        </a:cxn>
                        <a:cxn ang="0">
                          <a:pos x="94" y="0"/>
                        </a:cxn>
                        <a:cxn ang="0">
                          <a:pos x="63" y="18"/>
                        </a:cxn>
                        <a:cxn ang="0">
                          <a:pos x="63" y="29"/>
                        </a:cxn>
                        <a:cxn ang="0">
                          <a:pos x="41" y="27"/>
                        </a:cxn>
                        <a:cxn ang="0">
                          <a:pos x="0" y="56"/>
                        </a:cxn>
                      </a:cxnLst>
                      <a:rect l="0" t="0" r="r" b="b"/>
                      <a:pathLst>
                        <a:path w="105" h="101">
                          <a:moveTo>
                            <a:pt x="0" y="56"/>
                          </a:moveTo>
                          <a:lnTo>
                            <a:pt x="18" y="64"/>
                          </a:lnTo>
                          <a:lnTo>
                            <a:pt x="6" y="93"/>
                          </a:lnTo>
                          <a:lnTo>
                            <a:pt x="36" y="100"/>
                          </a:lnTo>
                          <a:lnTo>
                            <a:pt x="66" y="82"/>
                          </a:lnTo>
                          <a:lnTo>
                            <a:pt x="52" y="59"/>
                          </a:lnTo>
                          <a:lnTo>
                            <a:pt x="87" y="37"/>
                          </a:lnTo>
                          <a:lnTo>
                            <a:pt x="104" y="9"/>
                          </a:lnTo>
                          <a:lnTo>
                            <a:pt x="101" y="5"/>
                          </a:lnTo>
                          <a:lnTo>
                            <a:pt x="94" y="0"/>
                          </a:lnTo>
                          <a:lnTo>
                            <a:pt x="63" y="18"/>
                          </a:lnTo>
                          <a:lnTo>
                            <a:pt x="63" y="29"/>
                          </a:lnTo>
                          <a:lnTo>
                            <a:pt x="41" y="27"/>
                          </a:lnTo>
                          <a:lnTo>
                            <a:pt x="0" y="5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2" name="Freeform 101"/>
                    <p:cNvSpPr>
                      <a:spLocks/>
                    </p:cNvSpPr>
                    <p:nvPr/>
                  </p:nvSpPr>
                  <p:spPr bwMode="auto">
                    <a:xfrm>
                      <a:off x="7493804" y="3371637"/>
                      <a:ext cx="87987" cy="124956"/>
                    </a:xfrm>
                    <a:custGeom>
                      <a:avLst/>
                      <a:gdLst/>
                      <a:ahLst/>
                      <a:cxnLst>
                        <a:cxn ang="0">
                          <a:pos x="0" y="79"/>
                        </a:cxn>
                        <a:cxn ang="0">
                          <a:pos x="5" y="17"/>
                        </a:cxn>
                        <a:cxn ang="0">
                          <a:pos x="35" y="0"/>
                        </a:cxn>
                        <a:cxn ang="0">
                          <a:pos x="56" y="47"/>
                        </a:cxn>
                        <a:cxn ang="0">
                          <a:pos x="35" y="70"/>
                        </a:cxn>
                        <a:cxn ang="0">
                          <a:pos x="0" y="79"/>
                        </a:cxn>
                      </a:cxnLst>
                      <a:rect l="0" t="0" r="r" b="b"/>
                      <a:pathLst>
                        <a:path w="57" h="80">
                          <a:moveTo>
                            <a:pt x="0" y="79"/>
                          </a:moveTo>
                          <a:lnTo>
                            <a:pt x="5" y="17"/>
                          </a:lnTo>
                          <a:lnTo>
                            <a:pt x="35" y="0"/>
                          </a:lnTo>
                          <a:lnTo>
                            <a:pt x="56" y="47"/>
                          </a:lnTo>
                          <a:lnTo>
                            <a:pt x="35" y="70"/>
                          </a:lnTo>
                          <a:lnTo>
                            <a:pt x="0" y="7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3" name="Freeform 109"/>
                    <p:cNvSpPr>
                      <a:spLocks/>
                    </p:cNvSpPr>
                    <p:nvPr/>
                  </p:nvSpPr>
                  <p:spPr bwMode="auto">
                    <a:xfrm>
                      <a:off x="6330772" y="3608395"/>
                      <a:ext cx="201571" cy="108514"/>
                    </a:xfrm>
                    <a:custGeom>
                      <a:avLst/>
                      <a:gdLst/>
                      <a:ahLst/>
                      <a:cxnLst>
                        <a:cxn ang="0">
                          <a:pos x="0" y="25"/>
                        </a:cxn>
                        <a:cxn ang="0">
                          <a:pos x="16" y="0"/>
                        </a:cxn>
                        <a:cxn ang="0">
                          <a:pos x="67" y="17"/>
                        </a:cxn>
                        <a:cxn ang="0">
                          <a:pos x="93" y="42"/>
                        </a:cxn>
                        <a:cxn ang="0">
                          <a:pos x="130" y="42"/>
                        </a:cxn>
                        <a:cxn ang="0">
                          <a:pos x="127" y="68"/>
                        </a:cxn>
                        <a:cxn ang="0">
                          <a:pos x="42" y="51"/>
                        </a:cxn>
                        <a:cxn ang="0">
                          <a:pos x="0" y="25"/>
                        </a:cxn>
                      </a:cxnLst>
                      <a:rect l="0" t="0" r="r" b="b"/>
                      <a:pathLst>
                        <a:path w="131" h="69">
                          <a:moveTo>
                            <a:pt x="0" y="25"/>
                          </a:moveTo>
                          <a:lnTo>
                            <a:pt x="16" y="0"/>
                          </a:lnTo>
                          <a:lnTo>
                            <a:pt x="67" y="17"/>
                          </a:lnTo>
                          <a:lnTo>
                            <a:pt x="93" y="42"/>
                          </a:lnTo>
                          <a:lnTo>
                            <a:pt x="130" y="42"/>
                          </a:lnTo>
                          <a:lnTo>
                            <a:pt x="127" y="68"/>
                          </a:lnTo>
                          <a:lnTo>
                            <a:pt x="42" y="51"/>
                          </a:lnTo>
                          <a:lnTo>
                            <a:pt x="0" y="25"/>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4" name="Freeform 115"/>
                    <p:cNvSpPr>
                      <a:spLocks/>
                    </p:cNvSpPr>
                    <p:nvPr/>
                  </p:nvSpPr>
                  <p:spPr bwMode="auto">
                    <a:xfrm>
                      <a:off x="5847642" y="3417673"/>
                      <a:ext cx="422339" cy="371579"/>
                    </a:xfrm>
                    <a:custGeom>
                      <a:avLst/>
                      <a:gdLst/>
                      <a:ahLst/>
                      <a:cxnLst>
                        <a:cxn ang="0">
                          <a:pos x="0" y="129"/>
                        </a:cxn>
                        <a:cxn ang="0">
                          <a:pos x="24" y="137"/>
                        </a:cxn>
                        <a:cxn ang="0">
                          <a:pos x="84" y="129"/>
                        </a:cxn>
                        <a:cxn ang="0">
                          <a:pos x="95" y="105"/>
                        </a:cxn>
                        <a:cxn ang="0">
                          <a:pos x="136" y="91"/>
                        </a:cxn>
                        <a:cxn ang="0">
                          <a:pos x="140" y="71"/>
                        </a:cxn>
                        <a:cxn ang="0">
                          <a:pos x="153" y="67"/>
                        </a:cxn>
                        <a:cxn ang="0">
                          <a:pos x="146" y="56"/>
                        </a:cxn>
                        <a:cxn ang="0">
                          <a:pos x="161" y="55"/>
                        </a:cxn>
                        <a:cxn ang="0">
                          <a:pos x="172" y="35"/>
                        </a:cxn>
                        <a:cxn ang="0">
                          <a:pos x="168" y="14"/>
                        </a:cxn>
                        <a:cxn ang="0">
                          <a:pos x="222" y="0"/>
                        </a:cxn>
                        <a:cxn ang="0">
                          <a:pos x="272" y="29"/>
                        </a:cxn>
                        <a:cxn ang="0">
                          <a:pos x="258" y="43"/>
                        </a:cxn>
                        <a:cxn ang="0">
                          <a:pos x="211" y="43"/>
                        </a:cxn>
                        <a:cxn ang="0">
                          <a:pos x="212" y="68"/>
                        </a:cxn>
                        <a:cxn ang="0">
                          <a:pos x="234" y="86"/>
                        </a:cxn>
                        <a:cxn ang="0">
                          <a:pos x="220" y="94"/>
                        </a:cxn>
                        <a:cxn ang="0">
                          <a:pos x="224" y="109"/>
                        </a:cxn>
                        <a:cxn ang="0">
                          <a:pos x="176" y="163"/>
                        </a:cxn>
                        <a:cxn ang="0">
                          <a:pos x="154" y="161"/>
                        </a:cxn>
                        <a:cxn ang="0">
                          <a:pos x="140" y="175"/>
                        </a:cxn>
                        <a:cxn ang="0">
                          <a:pos x="165" y="225"/>
                        </a:cxn>
                        <a:cxn ang="0">
                          <a:pos x="129" y="225"/>
                        </a:cxn>
                        <a:cxn ang="0">
                          <a:pos x="115" y="236"/>
                        </a:cxn>
                        <a:cxn ang="0">
                          <a:pos x="87" y="206"/>
                        </a:cxn>
                        <a:cxn ang="0">
                          <a:pos x="12" y="211"/>
                        </a:cxn>
                        <a:cxn ang="0">
                          <a:pos x="37" y="178"/>
                        </a:cxn>
                        <a:cxn ang="0">
                          <a:pos x="0" y="129"/>
                        </a:cxn>
                      </a:cxnLst>
                      <a:rect l="0" t="0" r="r" b="b"/>
                      <a:pathLst>
                        <a:path w="273" h="237">
                          <a:moveTo>
                            <a:pt x="0" y="129"/>
                          </a:moveTo>
                          <a:lnTo>
                            <a:pt x="24" y="137"/>
                          </a:lnTo>
                          <a:lnTo>
                            <a:pt x="84" y="129"/>
                          </a:lnTo>
                          <a:lnTo>
                            <a:pt x="95" y="105"/>
                          </a:lnTo>
                          <a:lnTo>
                            <a:pt x="136" y="91"/>
                          </a:lnTo>
                          <a:lnTo>
                            <a:pt x="140" y="71"/>
                          </a:lnTo>
                          <a:lnTo>
                            <a:pt x="153" y="67"/>
                          </a:lnTo>
                          <a:lnTo>
                            <a:pt x="146" y="56"/>
                          </a:lnTo>
                          <a:lnTo>
                            <a:pt x="161" y="55"/>
                          </a:lnTo>
                          <a:lnTo>
                            <a:pt x="172" y="35"/>
                          </a:lnTo>
                          <a:lnTo>
                            <a:pt x="168" y="14"/>
                          </a:lnTo>
                          <a:lnTo>
                            <a:pt x="222" y="0"/>
                          </a:lnTo>
                          <a:lnTo>
                            <a:pt x="272" y="29"/>
                          </a:lnTo>
                          <a:lnTo>
                            <a:pt x="258" y="43"/>
                          </a:lnTo>
                          <a:lnTo>
                            <a:pt x="211" y="43"/>
                          </a:lnTo>
                          <a:lnTo>
                            <a:pt x="212" y="68"/>
                          </a:lnTo>
                          <a:lnTo>
                            <a:pt x="234" y="86"/>
                          </a:lnTo>
                          <a:lnTo>
                            <a:pt x="220" y="94"/>
                          </a:lnTo>
                          <a:lnTo>
                            <a:pt x="224" y="109"/>
                          </a:lnTo>
                          <a:lnTo>
                            <a:pt x="176" y="163"/>
                          </a:lnTo>
                          <a:lnTo>
                            <a:pt x="154" y="161"/>
                          </a:lnTo>
                          <a:lnTo>
                            <a:pt x="140" y="175"/>
                          </a:lnTo>
                          <a:lnTo>
                            <a:pt x="165" y="225"/>
                          </a:lnTo>
                          <a:lnTo>
                            <a:pt x="129" y="225"/>
                          </a:lnTo>
                          <a:lnTo>
                            <a:pt x="115" y="236"/>
                          </a:lnTo>
                          <a:lnTo>
                            <a:pt x="87" y="206"/>
                          </a:lnTo>
                          <a:lnTo>
                            <a:pt x="12" y="211"/>
                          </a:lnTo>
                          <a:lnTo>
                            <a:pt x="37" y="178"/>
                          </a:lnTo>
                          <a:lnTo>
                            <a:pt x="0" y="12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5" name="Freeform 144"/>
                    <p:cNvSpPr>
                      <a:spLocks/>
                    </p:cNvSpPr>
                    <p:nvPr/>
                  </p:nvSpPr>
                  <p:spPr bwMode="auto">
                    <a:xfrm>
                      <a:off x="7885747" y="2868525"/>
                      <a:ext cx="78389" cy="279506"/>
                    </a:xfrm>
                    <a:custGeom>
                      <a:avLst/>
                      <a:gdLst/>
                      <a:ahLst/>
                      <a:cxnLst>
                        <a:cxn ang="0">
                          <a:pos x="0" y="44"/>
                        </a:cxn>
                        <a:cxn ang="0">
                          <a:pos x="9" y="65"/>
                        </a:cxn>
                        <a:cxn ang="0">
                          <a:pos x="9" y="176"/>
                        </a:cxn>
                        <a:cxn ang="0">
                          <a:pos x="17" y="162"/>
                        </a:cxn>
                        <a:cxn ang="0">
                          <a:pos x="29" y="170"/>
                        </a:cxn>
                        <a:cxn ang="0">
                          <a:pos x="16" y="141"/>
                        </a:cxn>
                        <a:cxn ang="0">
                          <a:pos x="22" y="110"/>
                        </a:cxn>
                        <a:cxn ang="0">
                          <a:pos x="50" y="119"/>
                        </a:cxn>
                        <a:cxn ang="0">
                          <a:pos x="24" y="61"/>
                        </a:cxn>
                        <a:cxn ang="0">
                          <a:pos x="17" y="0"/>
                        </a:cxn>
                        <a:cxn ang="0">
                          <a:pos x="0" y="44"/>
                        </a:cxn>
                      </a:cxnLst>
                      <a:rect l="0" t="0" r="r" b="b"/>
                      <a:pathLst>
                        <a:path w="51" h="177">
                          <a:moveTo>
                            <a:pt x="0" y="44"/>
                          </a:moveTo>
                          <a:lnTo>
                            <a:pt x="9" y="65"/>
                          </a:lnTo>
                          <a:lnTo>
                            <a:pt x="9" y="176"/>
                          </a:lnTo>
                          <a:lnTo>
                            <a:pt x="17" y="162"/>
                          </a:lnTo>
                          <a:lnTo>
                            <a:pt x="29" y="170"/>
                          </a:lnTo>
                          <a:lnTo>
                            <a:pt x="16" y="141"/>
                          </a:lnTo>
                          <a:lnTo>
                            <a:pt x="22" y="110"/>
                          </a:lnTo>
                          <a:lnTo>
                            <a:pt x="50" y="119"/>
                          </a:lnTo>
                          <a:lnTo>
                            <a:pt x="24" y="61"/>
                          </a:lnTo>
                          <a:lnTo>
                            <a:pt x="17" y="0"/>
                          </a:lnTo>
                          <a:lnTo>
                            <a:pt x="0" y="4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6" name="Freeform 175"/>
                    <p:cNvSpPr>
                      <a:spLocks/>
                    </p:cNvSpPr>
                    <p:nvPr/>
                  </p:nvSpPr>
                  <p:spPr bwMode="auto">
                    <a:xfrm>
                      <a:off x="9051978" y="2519964"/>
                      <a:ext cx="78389" cy="36171"/>
                    </a:xfrm>
                    <a:custGeom>
                      <a:avLst/>
                      <a:gdLst/>
                      <a:ahLst/>
                      <a:cxnLst>
                        <a:cxn ang="0">
                          <a:pos x="0" y="6"/>
                        </a:cxn>
                        <a:cxn ang="0">
                          <a:pos x="31" y="0"/>
                        </a:cxn>
                        <a:cxn ang="0">
                          <a:pos x="50" y="10"/>
                        </a:cxn>
                        <a:cxn ang="0">
                          <a:pos x="40" y="22"/>
                        </a:cxn>
                        <a:cxn ang="0">
                          <a:pos x="0" y="6"/>
                        </a:cxn>
                      </a:cxnLst>
                      <a:rect l="0" t="0" r="r" b="b"/>
                      <a:pathLst>
                        <a:path w="51" h="23">
                          <a:moveTo>
                            <a:pt x="0" y="6"/>
                          </a:moveTo>
                          <a:lnTo>
                            <a:pt x="31" y="0"/>
                          </a:lnTo>
                          <a:lnTo>
                            <a:pt x="50" y="10"/>
                          </a:lnTo>
                          <a:lnTo>
                            <a:pt x="40" y="22"/>
                          </a:lnTo>
                          <a:lnTo>
                            <a:pt x="0" y="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7" name="Freeform 200"/>
                    <p:cNvSpPr>
                      <a:spLocks/>
                    </p:cNvSpPr>
                    <p:nvPr/>
                  </p:nvSpPr>
                  <p:spPr bwMode="auto">
                    <a:xfrm>
                      <a:off x="5438102" y="3637990"/>
                      <a:ext cx="47993" cy="36171"/>
                    </a:xfrm>
                    <a:custGeom>
                      <a:avLst/>
                      <a:gdLst/>
                      <a:ahLst/>
                      <a:cxnLst>
                        <a:cxn ang="0">
                          <a:pos x="0" y="0"/>
                        </a:cxn>
                        <a:cxn ang="0">
                          <a:pos x="15" y="22"/>
                        </a:cxn>
                        <a:cxn ang="0">
                          <a:pos x="30" y="4"/>
                        </a:cxn>
                        <a:cxn ang="0">
                          <a:pos x="0" y="0"/>
                        </a:cxn>
                      </a:cxnLst>
                      <a:rect l="0" t="0" r="r" b="b"/>
                      <a:pathLst>
                        <a:path w="31" h="23">
                          <a:moveTo>
                            <a:pt x="0" y="0"/>
                          </a:moveTo>
                          <a:lnTo>
                            <a:pt x="15" y="22"/>
                          </a:lnTo>
                          <a:lnTo>
                            <a:pt x="30" y="4"/>
                          </a:lnTo>
                          <a:lnTo>
                            <a:pt x="0" y="0"/>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8" name="Freeform 205"/>
                    <p:cNvSpPr>
                      <a:spLocks/>
                    </p:cNvSpPr>
                    <p:nvPr/>
                  </p:nvSpPr>
                  <p:spPr bwMode="auto">
                    <a:xfrm>
                      <a:off x="5484495" y="3618260"/>
                      <a:ext cx="47993" cy="39460"/>
                    </a:xfrm>
                    <a:custGeom>
                      <a:avLst/>
                      <a:gdLst/>
                      <a:ahLst/>
                      <a:cxnLst>
                        <a:cxn ang="0">
                          <a:pos x="0" y="14"/>
                        </a:cxn>
                        <a:cxn ang="0">
                          <a:pos x="24" y="0"/>
                        </a:cxn>
                        <a:cxn ang="0">
                          <a:pos x="30" y="24"/>
                        </a:cxn>
                        <a:cxn ang="0">
                          <a:pos x="0" y="14"/>
                        </a:cxn>
                      </a:cxnLst>
                      <a:rect l="0" t="0" r="r" b="b"/>
                      <a:pathLst>
                        <a:path w="31" h="25">
                          <a:moveTo>
                            <a:pt x="0" y="14"/>
                          </a:moveTo>
                          <a:lnTo>
                            <a:pt x="24" y="0"/>
                          </a:lnTo>
                          <a:lnTo>
                            <a:pt x="30" y="24"/>
                          </a:lnTo>
                          <a:lnTo>
                            <a:pt x="0" y="14"/>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59" name="Freeform 218"/>
                    <p:cNvSpPr>
                      <a:spLocks/>
                    </p:cNvSpPr>
                    <p:nvPr/>
                  </p:nvSpPr>
                  <p:spPr bwMode="auto">
                    <a:xfrm>
                      <a:off x="5590080" y="3723486"/>
                      <a:ext cx="36795" cy="42748"/>
                    </a:xfrm>
                    <a:custGeom>
                      <a:avLst/>
                      <a:gdLst/>
                      <a:ahLst/>
                      <a:cxnLst>
                        <a:cxn ang="0">
                          <a:pos x="0" y="21"/>
                        </a:cxn>
                        <a:cxn ang="0">
                          <a:pos x="12" y="26"/>
                        </a:cxn>
                        <a:cxn ang="0">
                          <a:pos x="22" y="24"/>
                        </a:cxn>
                        <a:cxn ang="0">
                          <a:pos x="12" y="0"/>
                        </a:cxn>
                        <a:cxn ang="0">
                          <a:pos x="0" y="21"/>
                        </a:cxn>
                      </a:cxnLst>
                      <a:rect l="0" t="0" r="r" b="b"/>
                      <a:pathLst>
                        <a:path w="23" h="27">
                          <a:moveTo>
                            <a:pt x="0" y="21"/>
                          </a:moveTo>
                          <a:lnTo>
                            <a:pt x="12" y="26"/>
                          </a:lnTo>
                          <a:lnTo>
                            <a:pt x="22" y="24"/>
                          </a:lnTo>
                          <a:lnTo>
                            <a:pt x="12" y="0"/>
                          </a:lnTo>
                          <a:lnTo>
                            <a:pt x="0" y="2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0" name="Freeform 239"/>
                    <p:cNvSpPr>
                      <a:spLocks/>
                    </p:cNvSpPr>
                    <p:nvPr/>
                  </p:nvSpPr>
                  <p:spPr bwMode="auto">
                    <a:xfrm>
                      <a:off x="5284524" y="3195712"/>
                      <a:ext cx="188773" cy="85496"/>
                    </a:xfrm>
                    <a:custGeom>
                      <a:avLst/>
                      <a:gdLst/>
                      <a:ahLst/>
                      <a:cxnLst>
                        <a:cxn ang="0">
                          <a:pos x="0" y="2"/>
                        </a:cxn>
                        <a:cxn ang="0">
                          <a:pos x="29" y="0"/>
                        </a:cxn>
                        <a:cxn ang="0">
                          <a:pos x="56" y="10"/>
                        </a:cxn>
                        <a:cxn ang="0">
                          <a:pos x="68" y="22"/>
                        </a:cxn>
                        <a:cxn ang="0">
                          <a:pos x="82" y="22"/>
                        </a:cxn>
                        <a:cxn ang="0">
                          <a:pos x="92" y="17"/>
                        </a:cxn>
                        <a:cxn ang="0">
                          <a:pos x="99" y="14"/>
                        </a:cxn>
                        <a:cxn ang="0">
                          <a:pos x="106" y="28"/>
                        </a:cxn>
                        <a:cxn ang="0">
                          <a:pos x="119" y="31"/>
                        </a:cxn>
                        <a:cxn ang="0">
                          <a:pos x="116" y="36"/>
                        </a:cxn>
                        <a:cxn ang="0">
                          <a:pos x="121" y="45"/>
                        </a:cxn>
                        <a:cxn ang="0">
                          <a:pos x="119" y="52"/>
                        </a:cxn>
                        <a:cxn ang="0">
                          <a:pos x="106" y="41"/>
                        </a:cxn>
                        <a:cxn ang="0">
                          <a:pos x="99" y="37"/>
                        </a:cxn>
                        <a:cxn ang="0">
                          <a:pos x="92" y="37"/>
                        </a:cxn>
                        <a:cxn ang="0">
                          <a:pos x="90" y="49"/>
                        </a:cxn>
                        <a:cxn ang="0">
                          <a:pos x="80" y="47"/>
                        </a:cxn>
                        <a:cxn ang="0">
                          <a:pos x="64" y="54"/>
                        </a:cxn>
                        <a:cxn ang="0">
                          <a:pos x="47" y="52"/>
                        </a:cxn>
                        <a:cxn ang="0">
                          <a:pos x="45" y="31"/>
                        </a:cxn>
                        <a:cxn ang="0">
                          <a:pos x="16" y="12"/>
                        </a:cxn>
                        <a:cxn ang="0">
                          <a:pos x="0" y="2"/>
                        </a:cxn>
                      </a:cxnLst>
                      <a:rect l="0" t="0" r="r" b="b"/>
                      <a:pathLst>
                        <a:path w="122" h="55">
                          <a:moveTo>
                            <a:pt x="0" y="2"/>
                          </a:moveTo>
                          <a:lnTo>
                            <a:pt x="29" y="0"/>
                          </a:lnTo>
                          <a:lnTo>
                            <a:pt x="56" y="10"/>
                          </a:lnTo>
                          <a:lnTo>
                            <a:pt x="68" y="22"/>
                          </a:lnTo>
                          <a:lnTo>
                            <a:pt x="82" y="22"/>
                          </a:lnTo>
                          <a:lnTo>
                            <a:pt x="92" y="17"/>
                          </a:lnTo>
                          <a:lnTo>
                            <a:pt x="99" y="14"/>
                          </a:lnTo>
                          <a:lnTo>
                            <a:pt x="106" y="28"/>
                          </a:lnTo>
                          <a:lnTo>
                            <a:pt x="119" y="31"/>
                          </a:lnTo>
                          <a:lnTo>
                            <a:pt x="116" y="36"/>
                          </a:lnTo>
                          <a:lnTo>
                            <a:pt x="121" y="45"/>
                          </a:lnTo>
                          <a:lnTo>
                            <a:pt x="119" y="52"/>
                          </a:lnTo>
                          <a:lnTo>
                            <a:pt x="106" y="41"/>
                          </a:lnTo>
                          <a:lnTo>
                            <a:pt x="99" y="37"/>
                          </a:lnTo>
                          <a:lnTo>
                            <a:pt x="92" y="37"/>
                          </a:lnTo>
                          <a:lnTo>
                            <a:pt x="90" y="49"/>
                          </a:lnTo>
                          <a:lnTo>
                            <a:pt x="80" y="47"/>
                          </a:lnTo>
                          <a:lnTo>
                            <a:pt x="64" y="54"/>
                          </a:lnTo>
                          <a:lnTo>
                            <a:pt x="47" y="52"/>
                          </a:lnTo>
                          <a:lnTo>
                            <a:pt x="45" y="31"/>
                          </a:lnTo>
                          <a:lnTo>
                            <a:pt x="16" y="12"/>
                          </a:lnTo>
                          <a:lnTo>
                            <a:pt x="0" y="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1" name="Freeform 240"/>
                    <p:cNvSpPr>
                      <a:spLocks/>
                    </p:cNvSpPr>
                    <p:nvPr/>
                  </p:nvSpPr>
                  <p:spPr bwMode="auto">
                    <a:xfrm>
                      <a:off x="5423704" y="3243393"/>
                      <a:ext cx="156777" cy="129888"/>
                    </a:xfrm>
                    <a:custGeom>
                      <a:avLst/>
                      <a:gdLst/>
                      <a:ahLst/>
                      <a:cxnLst>
                        <a:cxn ang="0">
                          <a:pos x="36" y="2"/>
                        </a:cxn>
                        <a:cxn ang="0">
                          <a:pos x="41" y="2"/>
                        </a:cxn>
                        <a:cxn ang="0">
                          <a:pos x="56" y="6"/>
                        </a:cxn>
                        <a:cxn ang="0">
                          <a:pos x="71" y="17"/>
                        </a:cxn>
                        <a:cxn ang="0">
                          <a:pos x="81" y="29"/>
                        </a:cxn>
                        <a:cxn ang="0">
                          <a:pos x="100" y="45"/>
                        </a:cxn>
                        <a:cxn ang="0">
                          <a:pos x="89" y="48"/>
                        </a:cxn>
                        <a:cxn ang="0">
                          <a:pos x="82" y="58"/>
                        </a:cxn>
                        <a:cxn ang="0">
                          <a:pos x="81" y="63"/>
                        </a:cxn>
                        <a:cxn ang="0">
                          <a:pos x="77" y="81"/>
                        </a:cxn>
                        <a:cxn ang="0">
                          <a:pos x="63" y="75"/>
                        </a:cxn>
                        <a:cxn ang="0">
                          <a:pos x="60" y="60"/>
                        </a:cxn>
                        <a:cxn ang="0">
                          <a:pos x="47" y="66"/>
                        </a:cxn>
                        <a:cxn ang="0">
                          <a:pos x="32" y="75"/>
                        </a:cxn>
                        <a:cxn ang="0">
                          <a:pos x="24" y="72"/>
                        </a:cxn>
                        <a:cxn ang="0">
                          <a:pos x="17" y="66"/>
                        </a:cxn>
                        <a:cxn ang="0">
                          <a:pos x="12" y="58"/>
                        </a:cxn>
                        <a:cxn ang="0">
                          <a:pos x="18" y="51"/>
                        </a:cxn>
                        <a:cxn ang="0">
                          <a:pos x="22" y="56"/>
                        </a:cxn>
                        <a:cxn ang="0">
                          <a:pos x="40" y="64"/>
                        </a:cxn>
                        <a:cxn ang="0">
                          <a:pos x="43" y="58"/>
                        </a:cxn>
                        <a:cxn ang="0">
                          <a:pos x="27" y="44"/>
                        </a:cxn>
                        <a:cxn ang="0">
                          <a:pos x="21" y="33"/>
                        </a:cxn>
                        <a:cxn ang="0">
                          <a:pos x="16" y="29"/>
                        </a:cxn>
                        <a:cxn ang="0">
                          <a:pos x="16" y="24"/>
                        </a:cxn>
                        <a:cxn ang="0">
                          <a:pos x="9" y="21"/>
                        </a:cxn>
                        <a:cxn ang="0">
                          <a:pos x="0" y="20"/>
                        </a:cxn>
                        <a:cxn ang="0">
                          <a:pos x="2" y="12"/>
                        </a:cxn>
                        <a:cxn ang="0">
                          <a:pos x="4" y="6"/>
                        </a:cxn>
                        <a:cxn ang="0">
                          <a:pos x="10" y="6"/>
                        </a:cxn>
                        <a:cxn ang="0">
                          <a:pos x="16" y="10"/>
                        </a:cxn>
                        <a:cxn ang="0">
                          <a:pos x="29" y="21"/>
                        </a:cxn>
                        <a:cxn ang="0">
                          <a:pos x="31" y="14"/>
                        </a:cxn>
                        <a:cxn ang="0">
                          <a:pos x="27" y="5"/>
                        </a:cxn>
                        <a:cxn ang="0">
                          <a:pos x="29" y="0"/>
                        </a:cxn>
                        <a:cxn ang="0">
                          <a:pos x="36" y="2"/>
                        </a:cxn>
                      </a:cxnLst>
                      <a:rect l="0" t="0" r="r" b="b"/>
                      <a:pathLst>
                        <a:path w="101" h="82">
                          <a:moveTo>
                            <a:pt x="36" y="2"/>
                          </a:moveTo>
                          <a:lnTo>
                            <a:pt x="41" y="2"/>
                          </a:lnTo>
                          <a:lnTo>
                            <a:pt x="56" y="6"/>
                          </a:lnTo>
                          <a:lnTo>
                            <a:pt x="71" y="17"/>
                          </a:lnTo>
                          <a:lnTo>
                            <a:pt x="81" y="29"/>
                          </a:lnTo>
                          <a:lnTo>
                            <a:pt x="100" y="45"/>
                          </a:lnTo>
                          <a:lnTo>
                            <a:pt x="89" y="48"/>
                          </a:lnTo>
                          <a:lnTo>
                            <a:pt x="82" y="58"/>
                          </a:lnTo>
                          <a:lnTo>
                            <a:pt x="81" y="63"/>
                          </a:lnTo>
                          <a:lnTo>
                            <a:pt x="77" y="81"/>
                          </a:lnTo>
                          <a:lnTo>
                            <a:pt x="63" y="75"/>
                          </a:lnTo>
                          <a:lnTo>
                            <a:pt x="60" y="60"/>
                          </a:lnTo>
                          <a:lnTo>
                            <a:pt x="47" y="66"/>
                          </a:lnTo>
                          <a:lnTo>
                            <a:pt x="32" y="75"/>
                          </a:lnTo>
                          <a:lnTo>
                            <a:pt x="24" y="72"/>
                          </a:lnTo>
                          <a:lnTo>
                            <a:pt x="17" y="66"/>
                          </a:lnTo>
                          <a:lnTo>
                            <a:pt x="12" y="58"/>
                          </a:lnTo>
                          <a:lnTo>
                            <a:pt x="18" y="51"/>
                          </a:lnTo>
                          <a:lnTo>
                            <a:pt x="22" y="56"/>
                          </a:lnTo>
                          <a:lnTo>
                            <a:pt x="40" y="64"/>
                          </a:lnTo>
                          <a:lnTo>
                            <a:pt x="43" y="58"/>
                          </a:lnTo>
                          <a:lnTo>
                            <a:pt x="27" y="44"/>
                          </a:lnTo>
                          <a:lnTo>
                            <a:pt x="21" y="33"/>
                          </a:lnTo>
                          <a:lnTo>
                            <a:pt x="16" y="29"/>
                          </a:lnTo>
                          <a:lnTo>
                            <a:pt x="16" y="24"/>
                          </a:lnTo>
                          <a:lnTo>
                            <a:pt x="9" y="21"/>
                          </a:lnTo>
                          <a:lnTo>
                            <a:pt x="0" y="20"/>
                          </a:lnTo>
                          <a:lnTo>
                            <a:pt x="2" y="12"/>
                          </a:lnTo>
                          <a:lnTo>
                            <a:pt x="4" y="6"/>
                          </a:lnTo>
                          <a:lnTo>
                            <a:pt x="10" y="6"/>
                          </a:lnTo>
                          <a:lnTo>
                            <a:pt x="16" y="10"/>
                          </a:lnTo>
                          <a:lnTo>
                            <a:pt x="29" y="21"/>
                          </a:lnTo>
                          <a:lnTo>
                            <a:pt x="31" y="14"/>
                          </a:lnTo>
                          <a:lnTo>
                            <a:pt x="27" y="5"/>
                          </a:lnTo>
                          <a:lnTo>
                            <a:pt x="29" y="0"/>
                          </a:lnTo>
                          <a:lnTo>
                            <a:pt x="36" y="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2" name="Freeform 241"/>
                    <p:cNvSpPr>
                      <a:spLocks/>
                    </p:cNvSpPr>
                    <p:nvPr/>
                  </p:nvSpPr>
                  <p:spPr bwMode="auto">
                    <a:xfrm>
                      <a:off x="5390109" y="3269699"/>
                      <a:ext cx="102385" cy="77275"/>
                    </a:xfrm>
                    <a:custGeom>
                      <a:avLst/>
                      <a:gdLst/>
                      <a:ahLst/>
                      <a:cxnLst>
                        <a:cxn ang="0">
                          <a:pos x="0" y="6"/>
                        </a:cxn>
                        <a:cxn ang="0">
                          <a:pos x="8" y="14"/>
                        </a:cxn>
                        <a:cxn ang="0">
                          <a:pos x="17" y="26"/>
                        </a:cxn>
                        <a:cxn ang="0">
                          <a:pos x="32" y="42"/>
                        </a:cxn>
                        <a:cxn ang="0">
                          <a:pos x="41" y="33"/>
                        </a:cxn>
                        <a:cxn ang="0">
                          <a:pos x="43" y="41"/>
                        </a:cxn>
                        <a:cxn ang="0">
                          <a:pos x="50" y="42"/>
                        </a:cxn>
                        <a:cxn ang="0">
                          <a:pos x="60" y="48"/>
                        </a:cxn>
                        <a:cxn ang="0">
                          <a:pos x="65" y="41"/>
                        </a:cxn>
                        <a:cxn ang="0">
                          <a:pos x="48" y="28"/>
                        </a:cxn>
                        <a:cxn ang="0">
                          <a:pos x="44" y="18"/>
                        </a:cxn>
                        <a:cxn ang="0">
                          <a:pos x="37" y="13"/>
                        </a:cxn>
                        <a:cxn ang="0">
                          <a:pos x="37" y="8"/>
                        </a:cxn>
                        <a:cxn ang="0">
                          <a:pos x="31" y="5"/>
                        </a:cxn>
                        <a:cxn ang="0">
                          <a:pos x="20" y="2"/>
                        </a:cxn>
                        <a:cxn ang="0">
                          <a:pos x="10" y="0"/>
                        </a:cxn>
                        <a:cxn ang="0">
                          <a:pos x="2" y="1"/>
                        </a:cxn>
                        <a:cxn ang="0">
                          <a:pos x="0" y="6"/>
                        </a:cxn>
                      </a:cxnLst>
                      <a:rect l="0" t="0" r="r" b="b"/>
                      <a:pathLst>
                        <a:path w="66" h="49">
                          <a:moveTo>
                            <a:pt x="0" y="6"/>
                          </a:moveTo>
                          <a:lnTo>
                            <a:pt x="8" y="14"/>
                          </a:lnTo>
                          <a:lnTo>
                            <a:pt x="17" y="26"/>
                          </a:lnTo>
                          <a:lnTo>
                            <a:pt x="32" y="42"/>
                          </a:lnTo>
                          <a:lnTo>
                            <a:pt x="41" y="33"/>
                          </a:lnTo>
                          <a:lnTo>
                            <a:pt x="43" y="41"/>
                          </a:lnTo>
                          <a:lnTo>
                            <a:pt x="50" y="42"/>
                          </a:lnTo>
                          <a:lnTo>
                            <a:pt x="60" y="48"/>
                          </a:lnTo>
                          <a:lnTo>
                            <a:pt x="65" y="41"/>
                          </a:lnTo>
                          <a:lnTo>
                            <a:pt x="48" y="28"/>
                          </a:lnTo>
                          <a:lnTo>
                            <a:pt x="44" y="18"/>
                          </a:lnTo>
                          <a:lnTo>
                            <a:pt x="37" y="13"/>
                          </a:lnTo>
                          <a:lnTo>
                            <a:pt x="37" y="8"/>
                          </a:lnTo>
                          <a:lnTo>
                            <a:pt x="31" y="5"/>
                          </a:lnTo>
                          <a:lnTo>
                            <a:pt x="20" y="2"/>
                          </a:lnTo>
                          <a:lnTo>
                            <a:pt x="10" y="0"/>
                          </a:lnTo>
                          <a:lnTo>
                            <a:pt x="2" y="1"/>
                          </a:lnTo>
                          <a:lnTo>
                            <a:pt x="0" y="6"/>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3" name="Freeform 242"/>
                    <p:cNvSpPr>
                      <a:spLocks/>
                    </p:cNvSpPr>
                    <p:nvPr/>
                  </p:nvSpPr>
                  <p:spPr bwMode="auto">
                    <a:xfrm>
                      <a:off x="5447700" y="2832354"/>
                      <a:ext cx="1057447" cy="460364"/>
                    </a:xfrm>
                    <a:custGeom>
                      <a:avLst/>
                      <a:gdLst/>
                      <a:ahLst/>
                      <a:cxnLst>
                        <a:cxn ang="0">
                          <a:pos x="648" y="119"/>
                        </a:cxn>
                        <a:cxn ang="0">
                          <a:pos x="580" y="113"/>
                        </a:cxn>
                        <a:cxn ang="0">
                          <a:pos x="555" y="90"/>
                        </a:cxn>
                        <a:cxn ang="0">
                          <a:pos x="522" y="94"/>
                        </a:cxn>
                        <a:cxn ang="0">
                          <a:pos x="491" y="83"/>
                        </a:cxn>
                        <a:cxn ang="0">
                          <a:pos x="434" y="48"/>
                        </a:cxn>
                        <a:cxn ang="0">
                          <a:pos x="364" y="35"/>
                        </a:cxn>
                        <a:cxn ang="0">
                          <a:pos x="314" y="21"/>
                        </a:cxn>
                        <a:cxn ang="0">
                          <a:pos x="266" y="10"/>
                        </a:cxn>
                        <a:cxn ang="0">
                          <a:pos x="220" y="24"/>
                        </a:cxn>
                        <a:cxn ang="0">
                          <a:pos x="167" y="24"/>
                        </a:cxn>
                        <a:cxn ang="0">
                          <a:pos x="167" y="57"/>
                        </a:cxn>
                        <a:cxn ang="0">
                          <a:pos x="187" y="74"/>
                        </a:cxn>
                        <a:cxn ang="0">
                          <a:pos x="187" y="95"/>
                        </a:cxn>
                        <a:cxn ang="0">
                          <a:pos x="167" y="98"/>
                        </a:cxn>
                        <a:cxn ang="0">
                          <a:pos x="136" y="86"/>
                        </a:cxn>
                        <a:cxn ang="0">
                          <a:pos x="117" y="90"/>
                        </a:cxn>
                        <a:cxn ang="0">
                          <a:pos x="93" y="82"/>
                        </a:cxn>
                        <a:cxn ang="0">
                          <a:pos x="35" y="80"/>
                        </a:cxn>
                        <a:cxn ang="0">
                          <a:pos x="22" y="92"/>
                        </a:cxn>
                        <a:cxn ang="0">
                          <a:pos x="21" y="109"/>
                        </a:cxn>
                        <a:cxn ang="0">
                          <a:pos x="2" y="101"/>
                        </a:cxn>
                        <a:cxn ang="0">
                          <a:pos x="0" y="133"/>
                        </a:cxn>
                        <a:cxn ang="0">
                          <a:pos x="8" y="154"/>
                        </a:cxn>
                        <a:cxn ang="0">
                          <a:pos x="29" y="153"/>
                        </a:cxn>
                        <a:cxn ang="0">
                          <a:pos x="51" y="187"/>
                        </a:cxn>
                        <a:cxn ang="0">
                          <a:pos x="124" y="173"/>
                        </a:cxn>
                        <a:cxn ang="0">
                          <a:pos x="117" y="208"/>
                        </a:cxn>
                        <a:cxn ang="0">
                          <a:pos x="81" y="226"/>
                        </a:cxn>
                        <a:cxn ang="0">
                          <a:pos x="121" y="260"/>
                        </a:cxn>
                        <a:cxn ang="0">
                          <a:pos x="149" y="264"/>
                        </a:cxn>
                        <a:cxn ang="0">
                          <a:pos x="172" y="269"/>
                        </a:cxn>
                        <a:cxn ang="0">
                          <a:pos x="171" y="203"/>
                        </a:cxn>
                        <a:cxn ang="0">
                          <a:pos x="199" y="183"/>
                        </a:cxn>
                        <a:cxn ang="0">
                          <a:pos x="210" y="173"/>
                        </a:cxn>
                        <a:cxn ang="0">
                          <a:pos x="224" y="180"/>
                        </a:cxn>
                        <a:cxn ang="0">
                          <a:pos x="232" y="185"/>
                        </a:cxn>
                        <a:cxn ang="0">
                          <a:pos x="249" y="212"/>
                        </a:cxn>
                        <a:cxn ang="0">
                          <a:pos x="264" y="230"/>
                        </a:cxn>
                        <a:cxn ang="0">
                          <a:pos x="305" y="230"/>
                        </a:cxn>
                        <a:cxn ang="0">
                          <a:pos x="320" y="276"/>
                        </a:cxn>
                        <a:cxn ang="0">
                          <a:pos x="336" y="291"/>
                        </a:cxn>
                        <a:cxn ang="0">
                          <a:pos x="376" y="284"/>
                        </a:cxn>
                        <a:cxn ang="0">
                          <a:pos x="422" y="284"/>
                        </a:cxn>
                        <a:cxn ang="0">
                          <a:pos x="420" y="265"/>
                        </a:cxn>
                        <a:cxn ang="0">
                          <a:pos x="428" y="254"/>
                        </a:cxn>
                        <a:cxn ang="0">
                          <a:pos x="457" y="258"/>
                        </a:cxn>
                        <a:cxn ang="0">
                          <a:pos x="498" y="249"/>
                        </a:cxn>
                        <a:cxn ang="0">
                          <a:pos x="567" y="262"/>
                        </a:cxn>
                        <a:cxn ang="0">
                          <a:pos x="567" y="220"/>
                        </a:cxn>
                        <a:cxn ang="0">
                          <a:pos x="618" y="173"/>
                        </a:cxn>
                      </a:cxnLst>
                      <a:rect l="0" t="0" r="r" b="b"/>
                      <a:pathLst>
                        <a:path w="683" h="292">
                          <a:moveTo>
                            <a:pt x="665" y="149"/>
                          </a:moveTo>
                          <a:lnTo>
                            <a:pt x="682" y="142"/>
                          </a:lnTo>
                          <a:lnTo>
                            <a:pt x="648" y="119"/>
                          </a:lnTo>
                          <a:lnTo>
                            <a:pt x="626" y="129"/>
                          </a:lnTo>
                          <a:lnTo>
                            <a:pt x="594" y="121"/>
                          </a:lnTo>
                          <a:lnTo>
                            <a:pt x="580" y="113"/>
                          </a:lnTo>
                          <a:lnTo>
                            <a:pt x="567" y="113"/>
                          </a:lnTo>
                          <a:lnTo>
                            <a:pt x="559" y="99"/>
                          </a:lnTo>
                          <a:lnTo>
                            <a:pt x="555" y="90"/>
                          </a:lnTo>
                          <a:lnTo>
                            <a:pt x="542" y="90"/>
                          </a:lnTo>
                          <a:lnTo>
                            <a:pt x="532" y="90"/>
                          </a:lnTo>
                          <a:lnTo>
                            <a:pt x="522" y="94"/>
                          </a:lnTo>
                          <a:lnTo>
                            <a:pt x="506" y="78"/>
                          </a:lnTo>
                          <a:lnTo>
                            <a:pt x="499" y="80"/>
                          </a:lnTo>
                          <a:lnTo>
                            <a:pt x="491" y="83"/>
                          </a:lnTo>
                          <a:lnTo>
                            <a:pt x="482" y="87"/>
                          </a:lnTo>
                          <a:lnTo>
                            <a:pt x="468" y="75"/>
                          </a:lnTo>
                          <a:lnTo>
                            <a:pt x="434" y="48"/>
                          </a:lnTo>
                          <a:lnTo>
                            <a:pt x="407" y="32"/>
                          </a:lnTo>
                          <a:lnTo>
                            <a:pt x="391" y="17"/>
                          </a:lnTo>
                          <a:lnTo>
                            <a:pt x="364" y="35"/>
                          </a:lnTo>
                          <a:lnTo>
                            <a:pt x="359" y="22"/>
                          </a:lnTo>
                          <a:lnTo>
                            <a:pt x="320" y="21"/>
                          </a:lnTo>
                          <a:lnTo>
                            <a:pt x="314" y="21"/>
                          </a:lnTo>
                          <a:lnTo>
                            <a:pt x="297" y="0"/>
                          </a:lnTo>
                          <a:lnTo>
                            <a:pt x="278" y="2"/>
                          </a:lnTo>
                          <a:lnTo>
                            <a:pt x="266" y="10"/>
                          </a:lnTo>
                          <a:lnTo>
                            <a:pt x="241" y="16"/>
                          </a:lnTo>
                          <a:lnTo>
                            <a:pt x="233" y="12"/>
                          </a:lnTo>
                          <a:lnTo>
                            <a:pt x="220" y="24"/>
                          </a:lnTo>
                          <a:lnTo>
                            <a:pt x="210" y="22"/>
                          </a:lnTo>
                          <a:lnTo>
                            <a:pt x="174" y="25"/>
                          </a:lnTo>
                          <a:lnTo>
                            <a:pt x="167" y="24"/>
                          </a:lnTo>
                          <a:lnTo>
                            <a:pt x="162" y="26"/>
                          </a:lnTo>
                          <a:lnTo>
                            <a:pt x="176" y="43"/>
                          </a:lnTo>
                          <a:lnTo>
                            <a:pt x="167" y="57"/>
                          </a:lnTo>
                          <a:lnTo>
                            <a:pt x="168" y="68"/>
                          </a:lnTo>
                          <a:lnTo>
                            <a:pt x="168" y="74"/>
                          </a:lnTo>
                          <a:lnTo>
                            <a:pt x="187" y="74"/>
                          </a:lnTo>
                          <a:lnTo>
                            <a:pt x="193" y="83"/>
                          </a:lnTo>
                          <a:lnTo>
                            <a:pt x="193" y="94"/>
                          </a:lnTo>
                          <a:lnTo>
                            <a:pt x="187" y="95"/>
                          </a:lnTo>
                          <a:lnTo>
                            <a:pt x="179" y="90"/>
                          </a:lnTo>
                          <a:lnTo>
                            <a:pt x="171" y="94"/>
                          </a:lnTo>
                          <a:lnTo>
                            <a:pt x="167" y="98"/>
                          </a:lnTo>
                          <a:lnTo>
                            <a:pt x="153" y="90"/>
                          </a:lnTo>
                          <a:lnTo>
                            <a:pt x="149" y="82"/>
                          </a:lnTo>
                          <a:lnTo>
                            <a:pt x="136" y="86"/>
                          </a:lnTo>
                          <a:lnTo>
                            <a:pt x="136" y="88"/>
                          </a:lnTo>
                          <a:lnTo>
                            <a:pt x="128" y="82"/>
                          </a:lnTo>
                          <a:lnTo>
                            <a:pt x="117" y="90"/>
                          </a:lnTo>
                          <a:lnTo>
                            <a:pt x="102" y="94"/>
                          </a:lnTo>
                          <a:lnTo>
                            <a:pt x="97" y="90"/>
                          </a:lnTo>
                          <a:lnTo>
                            <a:pt x="93" y="82"/>
                          </a:lnTo>
                          <a:lnTo>
                            <a:pt x="74" y="80"/>
                          </a:lnTo>
                          <a:lnTo>
                            <a:pt x="43" y="78"/>
                          </a:lnTo>
                          <a:lnTo>
                            <a:pt x="35" y="80"/>
                          </a:lnTo>
                          <a:lnTo>
                            <a:pt x="32" y="86"/>
                          </a:lnTo>
                          <a:lnTo>
                            <a:pt x="27" y="83"/>
                          </a:lnTo>
                          <a:lnTo>
                            <a:pt x="22" y="92"/>
                          </a:lnTo>
                          <a:lnTo>
                            <a:pt x="17" y="99"/>
                          </a:lnTo>
                          <a:lnTo>
                            <a:pt x="17" y="102"/>
                          </a:lnTo>
                          <a:lnTo>
                            <a:pt x="21" y="109"/>
                          </a:lnTo>
                          <a:lnTo>
                            <a:pt x="16" y="110"/>
                          </a:lnTo>
                          <a:lnTo>
                            <a:pt x="10" y="99"/>
                          </a:lnTo>
                          <a:lnTo>
                            <a:pt x="2" y="101"/>
                          </a:lnTo>
                          <a:lnTo>
                            <a:pt x="0" y="115"/>
                          </a:lnTo>
                          <a:lnTo>
                            <a:pt x="0" y="125"/>
                          </a:lnTo>
                          <a:lnTo>
                            <a:pt x="0" y="133"/>
                          </a:lnTo>
                          <a:lnTo>
                            <a:pt x="4" y="141"/>
                          </a:lnTo>
                          <a:lnTo>
                            <a:pt x="8" y="145"/>
                          </a:lnTo>
                          <a:lnTo>
                            <a:pt x="8" y="154"/>
                          </a:lnTo>
                          <a:lnTo>
                            <a:pt x="16" y="153"/>
                          </a:lnTo>
                          <a:lnTo>
                            <a:pt x="25" y="146"/>
                          </a:lnTo>
                          <a:lnTo>
                            <a:pt x="29" y="153"/>
                          </a:lnTo>
                          <a:lnTo>
                            <a:pt x="37" y="163"/>
                          </a:lnTo>
                          <a:lnTo>
                            <a:pt x="43" y="171"/>
                          </a:lnTo>
                          <a:lnTo>
                            <a:pt x="51" y="187"/>
                          </a:lnTo>
                          <a:lnTo>
                            <a:pt x="64" y="183"/>
                          </a:lnTo>
                          <a:lnTo>
                            <a:pt x="87" y="179"/>
                          </a:lnTo>
                          <a:lnTo>
                            <a:pt x="124" y="173"/>
                          </a:lnTo>
                          <a:lnTo>
                            <a:pt x="132" y="184"/>
                          </a:lnTo>
                          <a:lnTo>
                            <a:pt x="133" y="204"/>
                          </a:lnTo>
                          <a:lnTo>
                            <a:pt x="117" y="208"/>
                          </a:lnTo>
                          <a:lnTo>
                            <a:pt x="102" y="212"/>
                          </a:lnTo>
                          <a:lnTo>
                            <a:pt x="103" y="226"/>
                          </a:lnTo>
                          <a:lnTo>
                            <a:pt x="81" y="226"/>
                          </a:lnTo>
                          <a:lnTo>
                            <a:pt x="102" y="255"/>
                          </a:lnTo>
                          <a:lnTo>
                            <a:pt x="112" y="257"/>
                          </a:lnTo>
                          <a:lnTo>
                            <a:pt x="121" y="260"/>
                          </a:lnTo>
                          <a:lnTo>
                            <a:pt x="125" y="272"/>
                          </a:lnTo>
                          <a:lnTo>
                            <a:pt x="130" y="266"/>
                          </a:lnTo>
                          <a:lnTo>
                            <a:pt x="149" y="264"/>
                          </a:lnTo>
                          <a:lnTo>
                            <a:pt x="160" y="269"/>
                          </a:lnTo>
                          <a:lnTo>
                            <a:pt x="167" y="274"/>
                          </a:lnTo>
                          <a:lnTo>
                            <a:pt x="172" y="269"/>
                          </a:lnTo>
                          <a:lnTo>
                            <a:pt x="185" y="270"/>
                          </a:lnTo>
                          <a:lnTo>
                            <a:pt x="163" y="206"/>
                          </a:lnTo>
                          <a:lnTo>
                            <a:pt x="171" y="203"/>
                          </a:lnTo>
                          <a:lnTo>
                            <a:pt x="199" y="188"/>
                          </a:lnTo>
                          <a:lnTo>
                            <a:pt x="203" y="188"/>
                          </a:lnTo>
                          <a:lnTo>
                            <a:pt x="199" y="183"/>
                          </a:lnTo>
                          <a:lnTo>
                            <a:pt x="206" y="185"/>
                          </a:lnTo>
                          <a:lnTo>
                            <a:pt x="206" y="179"/>
                          </a:lnTo>
                          <a:lnTo>
                            <a:pt x="210" y="173"/>
                          </a:lnTo>
                          <a:lnTo>
                            <a:pt x="212" y="176"/>
                          </a:lnTo>
                          <a:lnTo>
                            <a:pt x="218" y="176"/>
                          </a:lnTo>
                          <a:lnTo>
                            <a:pt x="224" y="180"/>
                          </a:lnTo>
                          <a:lnTo>
                            <a:pt x="232" y="172"/>
                          </a:lnTo>
                          <a:lnTo>
                            <a:pt x="237" y="173"/>
                          </a:lnTo>
                          <a:lnTo>
                            <a:pt x="232" y="185"/>
                          </a:lnTo>
                          <a:lnTo>
                            <a:pt x="236" y="200"/>
                          </a:lnTo>
                          <a:lnTo>
                            <a:pt x="249" y="210"/>
                          </a:lnTo>
                          <a:lnTo>
                            <a:pt x="249" y="212"/>
                          </a:lnTo>
                          <a:lnTo>
                            <a:pt x="245" y="219"/>
                          </a:lnTo>
                          <a:lnTo>
                            <a:pt x="247" y="223"/>
                          </a:lnTo>
                          <a:lnTo>
                            <a:pt x="264" y="230"/>
                          </a:lnTo>
                          <a:lnTo>
                            <a:pt x="270" y="239"/>
                          </a:lnTo>
                          <a:lnTo>
                            <a:pt x="286" y="234"/>
                          </a:lnTo>
                          <a:lnTo>
                            <a:pt x="305" y="230"/>
                          </a:lnTo>
                          <a:lnTo>
                            <a:pt x="320" y="258"/>
                          </a:lnTo>
                          <a:lnTo>
                            <a:pt x="325" y="272"/>
                          </a:lnTo>
                          <a:lnTo>
                            <a:pt x="320" y="276"/>
                          </a:lnTo>
                          <a:lnTo>
                            <a:pt x="317" y="280"/>
                          </a:lnTo>
                          <a:lnTo>
                            <a:pt x="332" y="285"/>
                          </a:lnTo>
                          <a:lnTo>
                            <a:pt x="336" y="291"/>
                          </a:lnTo>
                          <a:lnTo>
                            <a:pt x="356" y="285"/>
                          </a:lnTo>
                          <a:lnTo>
                            <a:pt x="363" y="291"/>
                          </a:lnTo>
                          <a:lnTo>
                            <a:pt x="376" y="284"/>
                          </a:lnTo>
                          <a:lnTo>
                            <a:pt x="386" y="282"/>
                          </a:lnTo>
                          <a:lnTo>
                            <a:pt x="397" y="284"/>
                          </a:lnTo>
                          <a:lnTo>
                            <a:pt x="422" y="284"/>
                          </a:lnTo>
                          <a:lnTo>
                            <a:pt x="415" y="278"/>
                          </a:lnTo>
                          <a:lnTo>
                            <a:pt x="415" y="270"/>
                          </a:lnTo>
                          <a:lnTo>
                            <a:pt x="420" y="265"/>
                          </a:lnTo>
                          <a:lnTo>
                            <a:pt x="420" y="260"/>
                          </a:lnTo>
                          <a:lnTo>
                            <a:pt x="411" y="255"/>
                          </a:lnTo>
                          <a:lnTo>
                            <a:pt x="428" y="254"/>
                          </a:lnTo>
                          <a:lnTo>
                            <a:pt x="442" y="255"/>
                          </a:lnTo>
                          <a:lnTo>
                            <a:pt x="445" y="260"/>
                          </a:lnTo>
                          <a:lnTo>
                            <a:pt x="457" y="258"/>
                          </a:lnTo>
                          <a:lnTo>
                            <a:pt x="449" y="246"/>
                          </a:lnTo>
                          <a:lnTo>
                            <a:pt x="457" y="243"/>
                          </a:lnTo>
                          <a:lnTo>
                            <a:pt x="498" y="249"/>
                          </a:lnTo>
                          <a:lnTo>
                            <a:pt x="530" y="251"/>
                          </a:lnTo>
                          <a:lnTo>
                            <a:pt x="555" y="262"/>
                          </a:lnTo>
                          <a:lnTo>
                            <a:pt x="567" y="262"/>
                          </a:lnTo>
                          <a:lnTo>
                            <a:pt x="571" y="274"/>
                          </a:lnTo>
                          <a:lnTo>
                            <a:pt x="580" y="249"/>
                          </a:lnTo>
                          <a:lnTo>
                            <a:pt x="567" y="220"/>
                          </a:lnTo>
                          <a:lnTo>
                            <a:pt x="607" y="212"/>
                          </a:lnTo>
                          <a:lnTo>
                            <a:pt x="611" y="196"/>
                          </a:lnTo>
                          <a:lnTo>
                            <a:pt x="618" y="173"/>
                          </a:lnTo>
                          <a:lnTo>
                            <a:pt x="659" y="176"/>
                          </a:lnTo>
                          <a:lnTo>
                            <a:pt x="665" y="14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4" name="Freeform 243"/>
                    <p:cNvSpPr>
                      <a:spLocks/>
                    </p:cNvSpPr>
                    <p:nvPr/>
                  </p:nvSpPr>
                  <p:spPr bwMode="auto">
                    <a:xfrm>
                      <a:off x="5700464" y="3129946"/>
                      <a:ext cx="463933" cy="284439"/>
                    </a:xfrm>
                    <a:custGeom>
                      <a:avLst/>
                      <a:gdLst/>
                      <a:ahLst/>
                      <a:cxnLst>
                        <a:cxn ang="0">
                          <a:pos x="28" y="80"/>
                        </a:cxn>
                        <a:cxn ang="0">
                          <a:pos x="33" y="67"/>
                        </a:cxn>
                        <a:cxn ang="0">
                          <a:pos x="40" y="60"/>
                        </a:cxn>
                        <a:cxn ang="0">
                          <a:pos x="54" y="63"/>
                        </a:cxn>
                        <a:cxn ang="0">
                          <a:pos x="69" y="67"/>
                        </a:cxn>
                        <a:cxn ang="0">
                          <a:pos x="73" y="71"/>
                        </a:cxn>
                        <a:cxn ang="0">
                          <a:pos x="82" y="80"/>
                        </a:cxn>
                        <a:cxn ang="0">
                          <a:pos x="89" y="100"/>
                        </a:cxn>
                        <a:cxn ang="0">
                          <a:pos x="100" y="99"/>
                        </a:cxn>
                        <a:cxn ang="0">
                          <a:pos x="116" y="100"/>
                        </a:cxn>
                        <a:cxn ang="0">
                          <a:pos x="139" y="125"/>
                        </a:cxn>
                        <a:cxn ang="0">
                          <a:pos x="165" y="139"/>
                        </a:cxn>
                        <a:cxn ang="0">
                          <a:pos x="189" y="154"/>
                        </a:cxn>
                        <a:cxn ang="0">
                          <a:pos x="198" y="179"/>
                        </a:cxn>
                        <a:cxn ang="0">
                          <a:pos x="213" y="160"/>
                        </a:cxn>
                        <a:cxn ang="0">
                          <a:pos x="215" y="141"/>
                        </a:cxn>
                        <a:cxn ang="0">
                          <a:pos x="207" y="114"/>
                        </a:cxn>
                        <a:cxn ang="0">
                          <a:pos x="225" y="107"/>
                        </a:cxn>
                        <a:cxn ang="0">
                          <a:pos x="251" y="113"/>
                        </a:cxn>
                        <a:cxn ang="0">
                          <a:pos x="292" y="110"/>
                        </a:cxn>
                        <a:cxn ang="0">
                          <a:pos x="292" y="95"/>
                        </a:cxn>
                        <a:cxn ang="0">
                          <a:pos x="243" y="95"/>
                        </a:cxn>
                        <a:cxn ang="0">
                          <a:pos x="219" y="92"/>
                        </a:cxn>
                        <a:cxn ang="0">
                          <a:pos x="197" y="100"/>
                        </a:cxn>
                        <a:cxn ang="0">
                          <a:pos x="182" y="99"/>
                        </a:cxn>
                        <a:cxn ang="0">
                          <a:pos x="171" y="100"/>
                        </a:cxn>
                        <a:cxn ang="0">
                          <a:pos x="156" y="92"/>
                        </a:cxn>
                        <a:cxn ang="0">
                          <a:pos x="156" y="87"/>
                        </a:cxn>
                        <a:cxn ang="0">
                          <a:pos x="154" y="65"/>
                        </a:cxn>
                        <a:cxn ang="0">
                          <a:pos x="106" y="49"/>
                        </a:cxn>
                        <a:cxn ang="0">
                          <a:pos x="83" y="34"/>
                        </a:cxn>
                        <a:cxn ang="0">
                          <a:pos x="54" y="41"/>
                        </a:cxn>
                        <a:cxn ang="0">
                          <a:pos x="35" y="18"/>
                        </a:cxn>
                        <a:cxn ang="0">
                          <a:pos x="36" y="0"/>
                        </a:cxn>
                        <a:cxn ang="0">
                          <a:pos x="21" y="82"/>
                        </a:cxn>
                      </a:cxnLst>
                      <a:rect l="0" t="0" r="r" b="b"/>
                      <a:pathLst>
                        <a:path w="300" h="180">
                          <a:moveTo>
                            <a:pt x="21" y="82"/>
                          </a:moveTo>
                          <a:lnTo>
                            <a:pt x="28" y="80"/>
                          </a:lnTo>
                          <a:lnTo>
                            <a:pt x="31" y="72"/>
                          </a:lnTo>
                          <a:lnTo>
                            <a:pt x="33" y="67"/>
                          </a:lnTo>
                          <a:lnTo>
                            <a:pt x="43" y="69"/>
                          </a:lnTo>
                          <a:lnTo>
                            <a:pt x="40" y="60"/>
                          </a:lnTo>
                          <a:lnTo>
                            <a:pt x="48" y="57"/>
                          </a:lnTo>
                          <a:lnTo>
                            <a:pt x="54" y="63"/>
                          </a:lnTo>
                          <a:lnTo>
                            <a:pt x="60" y="63"/>
                          </a:lnTo>
                          <a:lnTo>
                            <a:pt x="69" y="67"/>
                          </a:lnTo>
                          <a:lnTo>
                            <a:pt x="73" y="69"/>
                          </a:lnTo>
                          <a:lnTo>
                            <a:pt x="73" y="71"/>
                          </a:lnTo>
                          <a:lnTo>
                            <a:pt x="73" y="78"/>
                          </a:lnTo>
                          <a:lnTo>
                            <a:pt x="82" y="80"/>
                          </a:lnTo>
                          <a:lnTo>
                            <a:pt x="82" y="88"/>
                          </a:lnTo>
                          <a:lnTo>
                            <a:pt x="89" y="100"/>
                          </a:lnTo>
                          <a:lnTo>
                            <a:pt x="96" y="102"/>
                          </a:lnTo>
                          <a:lnTo>
                            <a:pt x="100" y="99"/>
                          </a:lnTo>
                          <a:lnTo>
                            <a:pt x="108" y="94"/>
                          </a:lnTo>
                          <a:lnTo>
                            <a:pt x="116" y="100"/>
                          </a:lnTo>
                          <a:lnTo>
                            <a:pt x="125" y="110"/>
                          </a:lnTo>
                          <a:lnTo>
                            <a:pt x="139" y="125"/>
                          </a:lnTo>
                          <a:lnTo>
                            <a:pt x="165" y="130"/>
                          </a:lnTo>
                          <a:lnTo>
                            <a:pt x="165" y="139"/>
                          </a:lnTo>
                          <a:lnTo>
                            <a:pt x="181" y="145"/>
                          </a:lnTo>
                          <a:lnTo>
                            <a:pt x="189" y="154"/>
                          </a:lnTo>
                          <a:lnTo>
                            <a:pt x="184" y="179"/>
                          </a:lnTo>
                          <a:lnTo>
                            <a:pt x="198" y="179"/>
                          </a:lnTo>
                          <a:lnTo>
                            <a:pt x="208" y="166"/>
                          </a:lnTo>
                          <a:lnTo>
                            <a:pt x="213" y="160"/>
                          </a:lnTo>
                          <a:lnTo>
                            <a:pt x="217" y="153"/>
                          </a:lnTo>
                          <a:lnTo>
                            <a:pt x="215" y="141"/>
                          </a:lnTo>
                          <a:lnTo>
                            <a:pt x="204" y="135"/>
                          </a:lnTo>
                          <a:lnTo>
                            <a:pt x="207" y="114"/>
                          </a:lnTo>
                          <a:lnTo>
                            <a:pt x="217" y="104"/>
                          </a:lnTo>
                          <a:lnTo>
                            <a:pt x="225" y="107"/>
                          </a:lnTo>
                          <a:lnTo>
                            <a:pt x="247" y="103"/>
                          </a:lnTo>
                          <a:lnTo>
                            <a:pt x="251" y="113"/>
                          </a:lnTo>
                          <a:lnTo>
                            <a:pt x="263" y="113"/>
                          </a:lnTo>
                          <a:lnTo>
                            <a:pt x="292" y="110"/>
                          </a:lnTo>
                          <a:lnTo>
                            <a:pt x="299" y="100"/>
                          </a:lnTo>
                          <a:lnTo>
                            <a:pt x="292" y="95"/>
                          </a:lnTo>
                          <a:lnTo>
                            <a:pt x="274" y="95"/>
                          </a:lnTo>
                          <a:lnTo>
                            <a:pt x="243" y="95"/>
                          </a:lnTo>
                          <a:lnTo>
                            <a:pt x="231" y="95"/>
                          </a:lnTo>
                          <a:lnTo>
                            <a:pt x="219" y="92"/>
                          </a:lnTo>
                          <a:lnTo>
                            <a:pt x="200" y="102"/>
                          </a:lnTo>
                          <a:lnTo>
                            <a:pt x="197" y="100"/>
                          </a:lnTo>
                          <a:lnTo>
                            <a:pt x="193" y="96"/>
                          </a:lnTo>
                          <a:lnTo>
                            <a:pt x="182" y="99"/>
                          </a:lnTo>
                          <a:lnTo>
                            <a:pt x="173" y="102"/>
                          </a:lnTo>
                          <a:lnTo>
                            <a:pt x="171" y="100"/>
                          </a:lnTo>
                          <a:lnTo>
                            <a:pt x="169" y="96"/>
                          </a:lnTo>
                          <a:lnTo>
                            <a:pt x="156" y="92"/>
                          </a:lnTo>
                          <a:lnTo>
                            <a:pt x="154" y="91"/>
                          </a:lnTo>
                          <a:lnTo>
                            <a:pt x="156" y="87"/>
                          </a:lnTo>
                          <a:lnTo>
                            <a:pt x="162" y="83"/>
                          </a:lnTo>
                          <a:lnTo>
                            <a:pt x="154" y="65"/>
                          </a:lnTo>
                          <a:lnTo>
                            <a:pt x="142" y="41"/>
                          </a:lnTo>
                          <a:lnTo>
                            <a:pt x="106" y="49"/>
                          </a:lnTo>
                          <a:lnTo>
                            <a:pt x="100" y="41"/>
                          </a:lnTo>
                          <a:lnTo>
                            <a:pt x="83" y="34"/>
                          </a:lnTo>
                          <a:lnTo>
                            <a:pt x="69" y="44"/>
                          </a:lnTo>
                          <a:lnTo>
                            <a:pt x="54" y="41"/>
                          </a:lnTo>
                          <a:lnTo>
                            <a:pt x="37" y="30"/>
                          </a:lnTo>
                          <a:lnTo>
                            <a:pt x="35" y="18"/>
                          </a:lnTo>
                          <a:lnTo>
                            <a:pt x="36" y="9"/>
                          </a:lnTo>
                          <a:lnTo>
                            <a:pt x="36" y="0"/>
                          </a:lnTo>
                          <a:lnTo>
                            <a:pt x="0" y="18"/>
                          </a:lnTo>
                          <a:lnTo>
                            <a:pt x="21" y="8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5" name="Freeform 244"/>
                    <p:cNvSpPr>
                      <a:spLocks/>
                    </p:cNvSpPr>
                    <p:nvPr/>
                  </p:nvSpPr>
                  <p:spPr bwMode="auto">
                    <a:xfrm>
                      <a:off x="5639672" y="3222018"/>
                      <a:ext cx="355149" cy="248268"/>
                    </a:xfrm>
                    <a:custGeom>
                      <a:avLst/>
                      <a:gdLst/>
                      <a:ahLst/>
                      <a:cxnLst>
                        <a:cxn ang="0">
                          <a:pos x="0" y="22"/>
                        </a:cxn>
                        <a:cxn ang="0">
                          <a:pos x="1" y="42"/>
                        </a:cxn>
                        <a:cxn ang="0">
                          <a:pos x="14" y="30"/>
                        </a:cxn>
                        <a:cxn ang="0">
                          <a:pos x="31" y="45"/>
                        </a:cxn>
                        <a:cxn ang="0">
                          <a:pos x="24" y="56"/>
                        </a:cxn>
                        <a:cxn ang="0">
                          <a:pos x="2" y="46"/>
                        </a:cxn>
                        <a:cxn ang="0">
                          <a:pos x="1" y="60"/>
                        </a:cxn>
                        <a:cxn ang="0">
                          <a:pos x="2" y="68"/>
                        </a:cxn>
                        <a:cxn ang="0">
                          <a:pos x="14" y="71"/>
                        </a:cxn>
                        <a:cxn ang="0">
                          <a:pos x="9" y="79"/>
                        </a:cxn>
                        <a:cxn ang="0">
                          <a:pos x="18" y="85"/>
                        </a:cxn>
                        <a:cxn ang="0">
                          <a:pos x="18" y="114"/>
                        </a:cxn>
                        <a:cxn ang="0">
                          <a:pos x="49" y="106"/>
                        </a:cxn>
                        <a:cxn ang="0">
                          <a:pos x="67" y="97"/>
                        </a:cxn>
                        <a:cxn ang="0">
                          <a:pos x="107" y="116"/>
                        </a:cxn>
                        <a:cxn ang="0">
                          <a:pos x="133" y="127"/>
                        </a:cxn>
                        <a:cxn ang="0">
                          <a:pos x="137" y="132"/>
                        </a:cxn>
                        <a:cxn ang="0">
                          <a:pos x="140" y="146"/>
                        </a:cxn>
                        <a:cxn ang="0">
                          <a:pos x="164" y="157"/>
                        </a:cxn>
                        <a:cxn ang="0">
                          <a:pos x="199" y="119"/>
                        </a:cxn>
                        <a:cxn ang="0">
                          <a:pos x="222" y="119"/>
                        </a:cxn>
                        <a:cxn ang="0">
                          <a:pos x="225" y="103"/>
                        </a:cxn>
                        <a:cxn ang="0">
                          <a:pos x="228" y="96"/>
                        </a:cxn>
                        <a:cxn ang="0">
                          <a:pos x="221" y="87"/>
                        </a:cxn>
                        <a:cxn ang="0">
                          <a:pos x="203" y="80"/>
                        </a:cxn>
                        <a:cxn ang="0">
                          <a:pos x="202" y="72"/>
                        </a:cxn>
                        <a:cxn ang="0">
                          <a:pos x="178" y="67"/>
                        </a:cxn>
                        <a:cxn ang="0">
                          <a:pos x="164" y="52"/>
                        </a:cxn>
                        <a:cxn ang="0">
                          <a:pos x="159" y="44"/>
                        </a:cxn>
                        <a:cxn ang="0">
                          <a:pos x="147" y="36"/>
                        </a:cxn>
                        <a:cxn ang="0">
                          <a:pos x="140" y="40"/>
                        </a:cxn>
                        <a:cxn ang="0">
                          <a:pos x="134" y="44"/>
                        </a:cxn>
                        <a:cxn ang="0">
                          <a:pos x="128" y="42"/>
                        </a:cxn>
                        <a:cxn ang="0">
                          <a:pos x="121" y="30"/>
                        </a:cxn>
                        <a:cxn ang="0">
                          <a:pos x="120" y="22"/>
                        </a:cxn>
                        <a:cxn ang="0">
                          <a:pos x="111" y="20"/>
                        </a:cxn>
                        <a:cxn ang="0">
                          <a:pos x="110" y="12"/>
                        </a:cxn>
                        <a:cxn ang="0">
                          <a:pos x="99" y="5"/>
                        </a:cxn>
                        <a:cxn ang="0">
                          <a:pos x="93" y="5"/>
                        </a:cxn>
                        <a:cxn ang="0">
                          <a:pos x="87" y="0"/>
                        </a:cxn>
                        <a:cxn ang="0">
                          <a:pos x="79" y="2"/>
                        </a:cxn>
                        <a:cxn ang="0">
                          <a:pos x="82" y="12"/>
                        </a:cxn>
                        <a:cxn ang="0">
                          <a:pos x="78" y="10"/>
                        </a:cxn>
                        <a:cxn ang="0">
                          <a:pos x="72" y="9"/>
                        </a:cxn>
                        <a:cxn ang="0">
                          <a:pos x="67" y="22"/>
                        </a:cxn>
                        <a:cxn ang="0">
                          <a:pos x="59" y="24"/>
                        </a:cxn>
                        <a:cxn ang="0">
                          <a:pos x="49" y="21"/>
                        </a:cxn>
                        <a:cxn ang="0">
                          <a:pos x="43" y="28"/>
                        </a:cxn>
                        <a:cxn ang="0">
                          <a:pos x="36" y="22"/>
                        </a:cxn>
                        <a:cxn ang="0">
                          <a:pos x="25" y="16"/>
                        </a:cxn>
                        <a:cxn ang="0">
                          <a:pos x="0" y="22"/>
                        </a:cxn>
                      </a:cxnLst>
                      <a:rect l="0" t="0" r="r" b="b"/>
                      <a:pathLst>
                        <a:path w="229" h="158">
                          <a:moveTo>
                            <a:pt x="0" y="22"/>
                          </a:moveTo>
                          <a:lnTo>
                            <a:pt x="1" y="42"/>
                          </a:lnTo>
                          <a:lnTo>
                            <a:pt x="14" y="30"/>
                          </a:lnTo>
                          <a:lnTo>
                            <a:pt x="31" y="45"/>
                          </a:lnTo>
                          <a:lnTo>
                            <a:pt x="24" y="56"/>
                          </a:lnTo>
                          <a:lnTo>
                            <a:pt x="2" y="46"/>
                          </a:lnTo>
                          <a:lnTo>
                            <a:pt x="1" y="60"/>
                          </a:lnTo>
                          <a:lnTo>
                            <a:pt x="2" y="68"/>
                          </a:lnTo>
                          <a:lnTo>
                            <a:pt x="14" y="71"/>
                          </a:lnTo>
                          <a:lnTo>
                            <a:pt x="9" y="79"/>
                          </a:lnTo>
                          <a:lnTo>
                            <a:pt x="18" y="85"/>
                          </a:lnTo>
                          <a:lnTo>
                            <a:pt x="18" y="114"/>
                          </a:lnTo>
                          <a:lnTo>
                            <a:pt x="49" y="106"/>
                          </a:lnTo>
                          <a:lnTo>
                            <a:pt x="67" y="97"/>
                          </a:lnTo>
                          <a:lnTo>
                            <a:pt x="107" y="116"/>
                          </a:lnTo>
                          <a:lnTo>
                            <a:pt x="133" y="127"/>
                          </a:lnTo>
                          <a:lnTo>
                            <a:pt x="137" y="132"/>
                          </a:lnTo>
                          <a:lnTo>
                            <a:pt x="140" y="146"/>
                          </a:lnTo>
                          <a:lnTo>
                            <a:pt x="164" y="157"/>
                          </a:lnTo>
                          <a:lnTo>
                            <a:pt x="199" y="119"/>
                          </a:lnTo>
                          <a:lnTo>
                            <a:pt x="222" y="119"/>
                          </a:lnTo>
                          <a:lnTo>
                            <a:pt x="225" y="103"/>
                          </a:lnTo>
                          <a:lnTo>
                            <a:pt x="228" y="96"/>
                          </a:lnTo>
                          <a:lnTo>
                            <a:pt x="221" y="87"/>
                          </a:lnTo>
                          <a:lnTo>
                            <a:pt x="203" y="80"/>
                          </a:lnTo>
                          <a:lnTo>
                            <a:pt x="202" y="72"/>
                          </a:lnTo>
                          <a:lnTo>
                            <a:pt x="178" y="67"/>
                          </a:lnTo>
                          <a:lnTo>
                            <a:pt x="164" y="52"/>
                          </a:lnTo>
                          <a:lnTo>
                            <a:pt x="159" y="44"/>
                          </a:lnTo>
                          <a:lnTo>
                            <a:pt x="147" y="36"/>
                          </a:lnTo>
                          <a:lnTo>
                            <a:pt x="140" y="40"/>
                          </a:lnTo>
                          <a:lnTo>
                            <a:pt x="134" y="44"/>
                          </a:lnTo>
                          <a:lnTo>
                            <a:pt x="128" y="42"/>
                          </a:lnTo>
                          <a:lnTo>
                            <a:pt x="121" y="30"/>
                          </a:lnTo>
                          <a:lnTo>
                            <a:pt x="120" y="22"/>
                          </a:lnTo>
                          <a:lnTo>
                            <a:pt x="111" y="20"/>
                          </a:lnTo>
                          <a:lnTo>
                            <a:pt x="110" y="12"/>
                          </a:lnTo>
                          <a:lnTo>
                            <a:pt x="99" y="5"/>
                          </a:lnTo>
                          <a:lnTo>
                            <a:pt x="93" y="5"/>
                          </a:lnTo>
                          <a:lnTo>
                            <a:pt x="87" y="0"/>
                          </a:lnTo>
                          <a:lnTo>
                            <a:pt x="79" y="2"/>
                          </a:lnTo>
                          <a:lnTo>
                            <a:pt x="82" y="12"/>
                          </a:lnTo>
                          <a:lnTo>
                            <a:pt x="78" y="10"/>
                          </a:lnTo>
                          <a:lnTo>
                            <a:pt x="72" y="9"/>
                          </a:lnTo>
                          <a:lnTo>
                            <a:pt x="67" y="22"/>
                          </a:lnTo>
                          <a:lnTo>
                            <a:pt x="59" y="24"/>
                          </a:lnTo>
                          <a:lnTo>
                            <a:pt x="49" y="21"/>
                          </a:lnTo>
                          <a:lnTo>
                            <a:pt x="43" y="28"/>
                          </a:lnTo>
                          <a:lnTo>
                            <a:pt x="36" y="22"/>
                          </a:lnTo>
                          <a:lnTo>
                            <a:pt x="25" y="16"/>
                          </a:lnTo>
                          <a:lnTo>
                            <a:pt x="0" y="22"/>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6" name="Freeform 245"/>
                    <p:cNvSpPr>
                      <a:spLocks/>
                    </p:cNvSpPr>
                    <p:nvPr/>
                  </p:nvSpPr>
                  <p:spPr bwMode="auto">
                    <a:xfrm>
                      <a:off x="6038015" y="3217086"/>
                      <a:ext cx="294357" cy="128244"/>
                    </a:xfrm>
                    <a:custGeom>
                      <a:avLst/>
                      <a:gdLst/>
                      <a:ahLst/>
                      <a:cxnLst>
                        <a:cxn ang="0">
                          <a:pos x="47" y="58"/>
                        </a:cxn>
                        <a:cxn ang="0">
                          <a:pos x="33" y="58"/>
                        </a:cxn>
                        <a:cxn ang="0">
                          <a:pos x="6" y="60"/>
                        </a:cxn>
                        <a:cxn ang="0">
                          <a:pos x="0" y="70"/>
                        </a:cxn>
                        <a:cxn ang="0">
                          <a:pos x="6" y="74"/>
                        </a:cxn>
                        <a:cxn ang="0">
                          <a:pos x="12" y="76"/>
                        </a:cxn>
                        <a:cxn ang="0">
                          <a:pos x="49" y="75"/>
                        </a:cxn>
                        <a:cxn ang="0">
                          <a:pos x="75" y="75"/>
                        </a:cxn>
                        <a:cxn ang="0">
                          <a:pos x="87" y="81"/>
                        </a:cxn>
                        <a:cxn ang="0">
                          <a:pos x="91" y="71"/>
                        </a:cxn>
                        <a:cxn ang="0">
                          <a:pos x="102" y="70"/>
                        </a:cxn>
                        <a:cxn ang="0">
                          <a:pos x="117" y="66"/>
                        </a:cxn>
                        <a:cxn ang="0">
                          <a:pos x="130" y="63"/>
                        </a:cxn>
                        <a:cxn ang="0">
                          <a:pos x="155" y="49"/>
                        </a:cxn>
                        <a:cxn ang="0">
                          <a:pos x="180" y="37"/>
                        </a:cxn>
                        <a:cxn ang="0">
                          <a:pos x="189" y="31"/>
                        </a:cxn>
                        <a:cxn ang="0">
                          <a:pos x="186" y="18"/>
                        </a:cxn>
                        <a:cxn ang="0">
                          <a:pos x="174" y="18"/>
                        </a:cxn>
                        <a:cxn ang="0">
                          <a:pos x="162" y="13"/>
                        </a:cxn>
                        <a:cxn ang="0">
                          <a:pos x="148" y="8"/>
                        </a:cxn>
                        <a:cxn ang="0">
                          <a:pos x="117" y="5"/>
                        </a:cxn>
                        <a:cxn ang="0">
                          <a:pos x="76" y="0"/>
                        </a:cxn>
                        <a:cxn ang="0">
                          <a:pos x="68" y="2"/>
                        </a:cxn>
                        <a:cxn ang="0">
                          <a:pos x="71" y="8"/>
                        </a:cxn>
                        <a:cxn ang="0">
                          <a:pos x="76" y="14"/>
                        </a:cxn>
                        <a:cxn ang="0">
                          <a:pos x="64" y="16"/>
                        </a:cxn>
                        <a:cxn ang="0">
                          <a:pos x="62" y="12"/>
                        </a:cxn>
                        <a:cxn ang="0">
                          <a:pos x="48" y="10"/>
                        </a:cxn>
                        <a:cxn ang="0">
                          <a:pos x="31" y="12"/>
                        </a:cxn>
                        <a:cxn ang="0">
                          <a:pos x="39" y="16"/>
                        </a:cxn>
                        <a:cxn ang="0">
                          <a:pos x="40" y="21"/>
                        </a:cxn>
                        <a:cxn ang="0">
                          <a:pos x="35" y="27"/>
                        </a:cxn>
                        <a:cxn ang="0">
                          <a:pos x="35" y="35"/>
                        </a:cxn>
                        <a:cxn ang="0">
                          <a:pos x="41" y="40"/>
                        </a:cxn>
                        <a:cxn ang="0">
                          <a:pos x="64" y="40"/>
                        </a:cxn>
                        <a:cxn ang="0">
                          <a:pos x="72" y="40"/>
                        </a:cxn>
                        <a:cxn ang="0">
                          <a:pos x="81" y="47"/>
                        </a:cxn>
                        <a:cxn ang="0">
                          <a:pos x="72" y="56"/>
                        </a:cxn>
                        <a:cxn ang="0">
                          <a:pos x="64" y="56"/>
                        </a:cxn>
                        <a:cxn ang="0">
                          <a:pos x="56" y="55"/>
                        </a:cxn>
                        <a:cxn ang="0">
                          <a:pos x="52" y="56"/>
                        </a:cxn>
                        <a:cxn ang="0">
                          <a:pos x="47" y="58"/>
                        </a:cxn>
                      </a:cxnLst>
                      <a:rect l="0" t="0" r="r" b="b"/>
                      <a:pathLst>
                        <a:path w="190" h="82">
                          <a:moveTo>
                            <a:pt x="47" y="58"/>
                          </a:moveTo>
                          <a:lnTo>
                            <a:pt x="33" y="58"/>
                          </a:lnTo>
                          <a:lnTo>
                            <a:pt x="6" y="60"/>
                          </a:lnTo>
                          <a:lnTo>
                            <a:pt x="0" y="70"/>
                          </a:lnTo>
                          <a:lnTo>
                            <a:pt x="6" y="74"/>
                          </a:lnTo>
                          <a:lnTo>
                            <a:pt x="12" y="76"/>
                          </a:lnTo>
                          <a:lnTo>
                            <a:pt x="49" y="75"/>
                          </a:lnTo>
                          <a:lnTo>
                            <a:pt x="75" y="75"/>
                          </a:lnTo>
                          <a:lnTo>
                            <a:pt x="87" y="81"/>
                          </a:lnTo>
                          <a:lnTo>
                            <a:pt x="91" y="71"/>
                          </a:lnTo>
                          <a:lnTo>
                            <a:pt x="102" y="70"/>
                          </a:lnTo>
                          <a:lnTo>
                            <a:pt x="117" y="66"/>
                          </a:lnTo>
                          <a:lnTo>
                            <a:pt x="130" y="63"/>
                          </a:lnTo>
                          <a:lnTo>
                            <a:pt x="155" y="49"/>
                          </a:lnTo>
                          <a:lnTo>
                            <a:pt x="180" y="37"/>
                          </a:lnTo>
                          <a:lnTo>
                            <a:pt x="189" y="31"/>
                          </a:lnTo>
                          <a:lnTo>
                            <a:pt x="186" y="18"/>
                          </a:lnTo>
                          <a:lnTo>
                            <a:pt x="174" y="18"/>
                          </a:lnTo>
                          <a:lnTo>
                            <a:pt x="162" y="13"/>
                          </a:lnTo>
                          <a:lnTo>
                            <a:pt x="148" y="8"/>
                          </a:lnTo>
                          <a:lnTo>
                            <a:pt x="117" y="5"/>
                          </a:lnTo>
                          <a:lnTo>
                            <a:pt x="76" y="0"/>
                          </a:lnTo>
                          <a:lnTo>
                            <a:pt x="68" y="2"/>
                          </a:lnTo>
                          <a:lnTo>
                            <a:pt x="71" y="8"/>
                          </a:lnTo>
                          <a:lnTo>
                            <a:pt x="76" y="14"/>
                          </a:lnTo>
                          <a:lnTo>
                            <a:pt x="64" y="16"/>
                          </a:lnTo>
                          <a:lnTo>
                            <a:pt x="62" y="12"/>
                          </a:lnTo>
                          <a:lnTo>
                            <a:pt x="48" y="10"/>
                          </a:lnTo>
                          <a:lnTo>
                            <a:pt x="31" y="12"/>
                          </a:lnTo>
                          <a:lnTo>
                            <a:pt x="39" y="16"/>
                          </a:lnTo>
                          <a:lnTo>
                            <a:pt x="40" y="21"/>
                          </a:lnTo>
                          <a:lnTo>
                            <a:pt x="35" y="27"/>
                          </a:lnTo>
                          <a:lnTo>
                            <a:pt x="35" y="35"/>
                          </a:lnTo>
                          <a:lnTo>
                            <a:pt x="41" y="40"/>
                          </a:lnTo>
                          <a:lnTo>
                            <a:pt x="64" y="40"/>
                          </a:lnTo>
                          <a:lnTo>
                            <a:pt x="72" y="40"/>
                          </a:lnTo>
                          <a:lnTo>
                            <a:pt x="81" y="47"/>
                          </a:lnTo>
                          <a:lnTo>
                            <a:pt x="72" y="56"/>
                          </a:lnTo>
                          <a:lnTo>
                            <a:pt x="64" y="56"/>
                          </a:lnTo>
                          <a:lnTo>
                            <a:pt x="56" y="55"/>
                          </a:lnTo>
                          <a:lnTo>
                            <a:pt x="52" y="56"/>
                          </a:lnTo>
                          <a:lnTo>
                            <a:pt x="47" y="58"/>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7" name="Freeform 246"/>
                    <p:cNvSpPr>
                      <a:spLocks/>
                    </p:cNvSpPr>
                    <p:nvPr/>
                  </p:nvSpPr>
                  <p:spPr bwMode="auto">
                    <a:xfrm>
                      <a:off x="6009219" y="3292717"/>
                      <a:ext cx="187173" cy="133177"/>
                    </a:xfrm>
                    <a:custGeom>
                      <a:avLst/>
                      <a:gdLst/>
                      <a:ahLst/>
                      <a:cxnLst>
                        <a:cxn ang="0">
                          <a:pos x="0" y="71"/>
                        </a:cxn>
                        <a:cxn ang="0">
                          <a:pos x="1" y="74"/>
                        </a:cxn>
                        <a:cxn ang="0">
                          <a:pos x="9" y="75"/>
                        </a:cxn>
                        <a:cxn ang="0">
                          <a:pos x="31" y="77"/>
                        </a:cxn>
                        <a:cxn ang="0">
                          <a:pos x="56" y="51"/>
                        </a:cxn>
                        <a:cxn ang="0">
                          <a:pos x="62" y="67"/>
                        </a:cxn>
                        <a:cxn ang="0">
                          <a:pos x="70" y="84"/>
                        </a:cxn>
                        <a:cxn ang="0">
                          <a:pos x="84" y="77"/>
                        </a:cxn>
                        <a:cxn ang="0">
                          <a:pos x="102" y="71"/>
                        </a:cxn>
                        <a:cxn ang="0">
                          <a:pos x="118" y="75"/>
                        </a:cxn>
                        <a:cxn ang="0">
                          <a:pos x="120" y="51"/>
                        </a:cxn>
                        <a:cxn ang="0">
                          <a:pos x="107" y="47"/>
                        </a:cxn>
                        <a:cxn ang="0">
                          <a:pos x="101" y="47"/>
                        </a:cxn>
                        <a:cxn ang="0">
                          <a:pos x="106" y="32"/>
                        </a:cxn>
                        <a:cxn ang="0">
                          <a:pos x="91" y="28"/>
                        </a:cxn>
                        <a:cxn ang="0">
                          <a:pos x="79" y="27"/>
                        </a:cxn>
                        <a:cxn ang="0">
                          <a:pos x="63" y="27"/>
                        </a:cxn>
                        <a:cxn ang="0">
                          <a:pos x="49" y="27"/>
                        </a:cxn>
                        <a:cxn ang="0">
                          <a:pos x="33" y="27"/>
                        </a:cxn>
                        <a:cxn ang="0">
                          <a:pos x="20" y="24"/>
                        </a:cxn>
                        <a:cxn ang="0">
                          <a:pos x="17" y="23"/>
                        </a:cxn>
                        <a:cxn ang="0">
                          <a:pos x="20" y="16"/>
                        </a:cxn>
                        <a:cxn ang="0">
                          <a:pos x="26" y="12"/>
                        </a:cxn>
                        <a:cxn ang="0">
                          <a:pos x="48" y="8"/>
                        </a:cxn>
                        <a:cxn ang="0">
                          <a:pos x="47" y="0"/>
                        </a:cxn>
                        <a:cxn ang="0">
                          <a:pos x="29" y="2"/>
                        </a:cxn>
                        <a:cxn ang="0">
                          <a:pos x="16" y="2"/>
                        </a:cxn>
                        <a:cxn ang="0">
                          <a:pos x="6" y="10"/>
                        </a:cxn>
                        <a:cxn ang="0">
                          <a:pos x="2" y="27"/>
                        </a:cxn>
                        <a:cxn ang="0">
                          <a:pos x="4" y="31"/>
                        </a:cxn>
                        <a:cxn ang="0">
                          <a:pos x="2" y="32"/>
                        </a:cxn>
                        <a:cxn ang="0">
                          <a:pos x="13" y="36"/>
                        </a:cxn>
                        <a:cxn ang="0">
                          <a:pos x="18" y="46"/>
                        </a:cxn>
                        <a:cxn ang="0">
                          <a:pos x="14" y="56"/>
                        </a:cxn>
                        <a:cxn ang="0">
                          <a:pos x="12" y="58"/>
                        </a:cxn>
                        <a:cxn ang="0">
                          <a:pos x="8" y="62"/>
                        </a:cxn>
                        <a:cxn ang="0">
                          <a:pos x="0" y="71"/>
                        </a:cxn>
                      </a:cxnLst>
                      <a:rect l="0" t="0" r="r" b="b"/>
                      <a:pathLst>
                        <a:path w="121" h="85">
                          <a:moveTo>
                            <a:pt x="0" y="71"/>
                          </a:moveTo>
                          <a:lnTo>
                            <a:pt x="1" y="74"/>
                          </a:lnTo>
                          <a:lnTo>
                            <a:pt x="9" y="75"/>
                          </a:lnTo>
                          <a:lnTo>
                            <a:pt x="31" y="77"/>
                          </a:lnTo>
                          <a:lnTo>
                            <a:pt x="56" y="51"/>
                          </a:lnTo>
                          <a:lnTo>
                            <a:pt x="62" y="67"/>
                          </a:lnTo>
                          <a:lnTo>
                            <a:pt x="70" y="84"/>
                          </a:lnTo>
                          <a:lnTo>
                            <a:pt x="84" y="77"/>
                          </a:lnTo>
                          <a:lnTo>
                            <a:pt x="102" y="71"/>
                          </a:lnTo>
                          <a:lnTo>
                            <a:pt x="118" y="75"/>
                          </a:lnTo>
                          <a:lnTo>
                            <a:pt x="120" y="51"/>
                          </a:lnTo>
                          <a:lnTo>
                            <a:pt x="107" y="47"/>
                          </a:lnTo>
                          <a:lnTo>
                            <a:pt x="101" y="47"/>
                          </a:lnTo>
                          <a:lnTo>
                            <a:pt x="106" y="32"/>
                          </a:lnTo>
                          <a:lnTo>
                            <a:pt x="91" y="28"/>
                          </a:lnTo>
                          <a:lnTo>
                            <a:pt x="79" y="27"/>
                          </a:lnTo>
                          <a:lnTo>
                            <a:pt x="63" y="27"/>
                          </a:lnTo>
                          <a:lnTo>
                            <a:pt x="49" y="27"/>
                          </a:lnTo>
                          <a:lnTo>
                            <a:pt x="33" y="27"/>
                          </a:lnTo>
                          <a:lnTo>
                            <a:pt x="20" y="24"/>
                          </a:lnTo>
                          <a:lnTo>
                            <a:pt x="17" y="23"/>
                          </a:lnTo>
                          <a:lnTo>
                            <a:pt x="20" y="16"/>
                          </a:lnTo>
                          <a:lnTo>
                            <a:pt x="26" y="12"/>
                          </a:lnTo>
                          <a:lnTo>
                            <a:pt x="48" y="8"/>
                          </a:lnTo>
                          <a:lnTo>
                            <a:pt x="47" y="0"/>
                          </a:lnTo>
                          <a:lnTo>
                            <a:pt x="29" y="2"/>
                          </a:lnTo>
                          <a:lnTo>
                            <a:pt x="16" y="2"/>
                          </a:lnTo>
                          <a:lnTo>
                            <a:pt x="6" y="10"/>
                          </a:lnTo>
                          <a:lnTo>
                            <a:pt x="2" y="27"/>
                          </a:lnTo>
                          <a:lnTo>
                            <a:pt x="4" y="31"/>
                          </a:lnTo>
                          <a:lnTo>
                            <a:pt x="2" y="32"/>
                          </a:lnTo>
                          <a:lnTo>
                            <a:pt x="13" y="36"/>
                          </a:lnTo>
                          <a:lnTo>
                            <a:pt x="18" y="46"/>
                          </a:lnTo>
                          <a:lnTo>
                            <a:pt x="14" y="56"/>
                          </a:lnTo>
                          <a:lnTo>
                            <a:pt x="12" y="58"/>
                          </a:lnTo>
                          <a:lnTo>
                            <a:pt x="8" y="62"/>
                          </a:lnTo>
                          <a:lnTo>
                            <a:pt x="0" y="71"/>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468" name="Freeform 107"/>
                    <p:cNvSpPr>
                      <a:spLocks/>
                    </p:cNvSpPr>
                    <p:nvPr/>
                  </p:nvSpPr>
                  <p:spPr bwMode="auto">
                    <a:xfrm>
                      <a:off x="6524344" y="2940868"/>
                      <a:ext cx="799884" cy="343629"/>
                    </a:xfrm>
                    <a:custGeom>
                      <a:avLst/>
                      <a:gdLst/>
                      <a:ahLst/>
                      <a:cxnLst>
                        <a:cxn ang="0">
                          <a:pos x="0" y="69"/>
                        </a:cxn>
                        <a:cxn ang="0">
                          <a:pos x="17" y="90"/>
                        </a:cxn>
                        <a:cxn ang="0">
                          <a:pos x="40" y="98"/>
                        </a:cxn>
                        <a:cxn ang="0">
                          <a:pos x="49" y="144"/>
                        </a:cxn>
                        <a:cxn ang="0">
                          <a:pos x="121" y="162"/>
                        </a:cxn>
                        <a:cxn ang="0">
                          <a:pos x="151" y="194"/>
                        </a:cxn>
                        <a:cxn ang="0">
                          <a:pos x="210" y="192"/>
                        </a:cxn>
                        <a:cxn ang="0">
                          <a:pos x="278" y="218"/>
                        </a:cxn>
                        <a:cxn ang="0">
                          <a:pos x="367" y="194"/>
                        </a:cxn>
                        <a:cxn ang="0">
                          <a:pos x="394" y="176"/>
                        </a:cxn>
                        <a:cxn ang="0">
                          <a:pos x="394" y="151"/>
                        </a:cxn>
                        <a:cxn ang="0">
                          <a:pos x="419" y="154"/>
                        </a:cxn>
                        <a:cxn ang="0">
                          <a:pos x="473" y="117"/>
                        </a:cxn>
                        <a:cxn ang="0">
                          <a:pos x="517" y="116"/>
                        </a:cxn>
                        <a:cxn ang="0">
                          <a:pos x="496" y="88"/>
                        </a:cxn>
                        <a:cxn ang="0">
                          <a:pos x="454" y="96"/>
                        </a:cxn>
                        <a:cxn ang="0">
                          <a:pos x="454" y="64"/>
                        </a:cxn>
                        <a:cxn ang="0">
                          <a:pos x="465" y="48"/>
                        </a:cxn>
                        <a:cxn ang="0">
                          <a:pos x="436" y="43"/>
                        </a:cxn>
                        <a:cxn ang="0">
                          <a:pos x="359" y="62"/>
                        </a:cxn>
                        <a:cxn ang="0">
                          <a:pos x="290" y="35"/>
                        </a:cxn>
                        <a:cxn ang="0">
                          <a:pos x="247" y="39"/>
                        </a:cxn>
                        <a:cxn ang="0">
                          <a:pos x="230" y="16"/>
                        </a:cxn>
                        <a:cxn ang="0">
                          <a:pos x="187" y="0"/>
                        </a:cxn>
                        <a:cxn ang="0">
                          <a:pos x="164" y="16"/>
                        </a:cxn>
                        <a:cxn ang="0">
                          <a:pos x="163" y="47"/>
                        </a:cxn>
                        <a:cxn ang="0">
                          <a:pos x="66" y="33"/>
                        </a:cxn>
                        <a:cxn ang="0">
                          <a:pos x="0" y="69"/>
                        </a:cxn>
                      </a:cxnLst>
                      <a:rect l="0" t="0" r="r" b="b"/>
                      <a:pathLst>
                        <a:path w="518" h="219">
                          <a:moveTo>
                            <a:pt x="0" y="69"/>
                          </a:moveTo>
                          <a:lnTo>
                            <a:pt x="17" y="90"/>
                          </a:lnTo>
                          <a:lnTo>
                            <a:pt x="40" y="98"/>
                          </a:lnTo>
                          <a:lnTo>
                            <a:pt x="49" y="144"/>
                          </a:lnTo>
                          <a:lnTo>
                            <a:pt x="121" y="162"/>
                          </a:lnTo>
                          <a:lnTo>
                            <a:pt x="151" y="194"/>
                          </a:lnTo>
                          <a:lnTo>
                            <a:pt x="210" y="192"/>
                          </a:lnTo>
                          <a:lnTo>
                            <a:pt x="278" y="218"/>
                          </a:lnTo>
                          <a:lnTo>
                            <a:pt x="367" y="194"/>
                          </a:lnTo>
                          <a:lnTo>
                            <a:pt x="394" y="176"/>
                          </a:lnTo>
                          <a:lnTo>
                            <a:pt x="394" y="151"/>
                          </a:lnTo>
                          <a:lnTo>
                            <a:pt x="419" y="154"/>
                          </a:lnTo>
                          <a:lnTo>
                            <a:pt x="473" y="117"/>
                          </a:lnTo>
                          <a:lnTo>
                            <a:pt x="517" y="116"/>
                          </a:lnTo>
                          <a:lnTo>
                            <a:pt x="496" y="88"/>
                          </a:lnTo>
                          <a:lnTo>
                            <a:pt x="454" y="96"/>
                          </a:lnTo>
                          <a:lnTo>
                            <a:pt x="454" y="64"/>
                          </a:lnTo>
                          <a:lnTo>
                            <a:pt x="465" y="48"/>
                          </a:lnTo>
                          <a:lnTo>
                            <a:pt x="436" y="43"/>
                          </a:lnTo>
                          <a:lnTo>
                            <a:pt x="359" y="62"/>
                          </a:lnTo>
                          <a:lnTo>
                            <a:pt x="290" y="35"/>
                          </a:lnTo>
                          <a:lnTo>
                            <a:pt x="247" y="39"/>
                          </a:lnTo>
                          <a:lnTo>
                            <a:pt x="230" y="16"/>
                          </a:lnTo>
                          <a:lnTo>
                            <a:pt x="187" y="0"/>
                          </a:lnTo>
                          <a:lnTo>
                            <a:pt x="164" y="16"/>
                          </a:lnTo>
                          <a:lnTo>
                            <a:pt x="163" y="47"/>
                          </a:lnTo>
                          <a:lnTo>
                            <a:pt x="66" y="33"/>
                          </a:lnTo>
                          <a:lnTo>
                            <a:pt x="0" y="69"/>
                          </a:lnTo>
                        </a:path>
                      </a:pathLst>
                    </a:custGeom>
                    <a:grpFill/>
                    <a:ln w="12700" cap="flat" cmpd="sng">
                      <a:solidFill>
                        <a:schemeClr val="bg1">
                          <a:lumMod val="85000"/>
                        </a:schemeClr>
                      </a:solidFill>
                      <a:prstDash val="solid"/>
                      <a:round/>
                      <a:headEnd type="none" w="med" len="med"/>
                      <a:tailEnd type="none" w="med" len="med"/>
                    </a:ln>
                    <a:effectLst/>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grpSp>
          </p:grpSp>
        </p:grpSp>
      </p:grpSp>
      <p:sp>
        <p:nvSpPr>
          <p:cNvPr id="404" name="Text Box 40"/>
          <p:cNvSpPr txBox="1">
            <a:spLocks noChangeArrowheads="1"/>
          </p:cNvSpPr>
          <p:nvPr/>
        </p:nvSpPr>
        <p:spPr bwMode="auto">
          <a:xfrm>
            <a:off x="700041" y="4385300"/>
            <a:ext cx="814387" cy="126958"/>
          </a:xfrm>
          <a:prstGeom prst="rect">
            <a:avLst/>
          </a:prstGeom>
          <a:noFill/>
          <a:ln w="3175">
            <a:noFill/>
            <a:miter lim="800000"/>
            <a:headEnd/>
            <a:tailEnd/>
          </a:ln>
        </p:spPr>
        <p:txBody>
          <a:bodyPr lIns="0" tIns="0" rIns="0" bIns="0" anchor="b">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50000"/>
              </a:spcBef>
            </a:pPr>
            <a:r>
              <a:rPr lang="en-US" sz="800" dirty="0"/>
              <a:t>Hub</a:t>
            </a:r>
          </a:p>
        </p:txBody>
      </p:sp>
      <p:sp>
        <p:nvSpPr>
          <p:cNvPr id="405" name="Line 41"/>
          <p:cNvSpPr>
            <a:spLocks noChangeShapeType="1"/>
          </p:cNvSpPr>
          <p:nvPr/>
        </p:nvSpPr>
        <p:spPr bwMode="auto">
          <a:xfrm>
            <a:off x="385310" y="4647986"/>
            <a:ext cx="179788" cy="0"/>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endParaRPr lang="en-US" dirty="0"/>
          </a:p>
        </p:txBody>
      </p:sp>
      <p:sp>
        <p:nvSpPr>
          <p:cNvPr id="406" name="Text Box 40"/>
          <p:cNvSpPr txBox="1">
            <a:spLocks noChangeArrowheads="1"/>
          </p:cNvSpPr>
          <p:nvPr/>
        </p:nvSpPr>
        <p:spPr bwMode="auto">
          <a:xfrm>
            <a:off x="673047" y="4573814"/>
            <a:ext cx="1812421" cy="126958"/>
          </a:xfrm>
          <a:prstGeom prst="rect">
            <a:avLst/>
          </a:prstGeom>
          <a:noFill/>
          <a:ln w="3175">
            <a:noFill/>
            <a:miter lim="800000"/>
            <a:headEnd/>
            <a:tailEnd/>
          </a:ln>
        </p:spPr>
        <p:txBody>
          <a:bodyPr wrap="square" lIns="0" tIns="0" rIns="0" bIns="0" anchor="b">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spcBef>
                <a:spcPct val="50000"/>
              </a:spcBef>
            </a:pPr>
            <a:r>
              <a:rPr lang="en-US" sz="800" dirty="0"/>
              <a:t>Cisco WebEx Cloud</a:t>
            </a:r>
          </a:p>
        </p:txBody>
      </p:sp>
      <p:sp>
        <p:nvSpPr>
          <p:cNvPr id="408" name="Freeform 83"/>
          <p:cNvSpPr/>
          <p:nvPr/>
        </p:nvSpPr>
        <p:spPr>
          <a:xfrm>
            <a:off x="1057942" y="2524614"/>
            <a:ext cx="8100292" cy="871304"/>
          </a:xfrm>
          <a:custGeom>
            <a:avLst/>
            <a:gdLst>
              <a:gd name="connsiteX0" fmla="*/ 0 w 7637489"/>
              <a:gd name="connsiteY0" fmla="*/ 479686 h 1633928"/>
              <a:gd name="connsiteX1" fmla="*/ 592112 w 7637489"/>
              <a:gd name="connsiteY1" fmla="*/ 479686 h 1633928"/>
              <a:gd name="connsiteX2" fmla="*/ 1184223 w 7637489"/>
              <a:gd name="connsiteY2" fmla="*/ 464696 h 1633928"/>
              <a:gd name="connsiteX3" fmla="*/ 2960558 w 7637489"/>
              <a:gd name="connsiteY3" fmla="*/ 0 h 1633928"/>
              <a:gd name="connsiteX4" fmla="*/ 3335312 w 7637489"/>
              <a:gd name="connsiteY4" fmla="*/ 157397 h 1633928"/>
              <a:gd name="connsiteX5" fmla="*/ 5066676 w 7637489"/>
              <a:gd name="connsiteY5" fmla="*/ 1161738 h 1633928"/>
              <a:gd name="connsiteX6" fmla="*/ 5486400 w 7637489"/>
              <a:gd name="connsiteY6" fmla="*/ 1633928 h 1633928"/>
              <a:gd name="connsiteX7" fmla="*/ 6026046 w 7637489"/>
              <a:gd name="connsiteY7" fmla="*/ 951876 h 1633928"/>
              <a:gd name="connsiteX8" fmla="*/ 6715594 w 7637489"/>
              <a:gd name="connsiteY8" fmla="*/ 464696 h 1633928"/>
              <a:gd name="connsiteX9" fmla="*/ 7637489 w 7637489"/>
              <a:gd name="connsiteY9" fmla="*/ 427220 h 1633928"/>
              <a:gd name="connsiteX10" fmla="*/ 7637489 w 7637489"/>
              <a:gd name="connsiteY10" fmla="*/ 427220 h 163392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026046 w 7637489"/>
              <a:gd name="connsiteY6" fmla="*/ 951876 h 1161738"/>
              <a:gd name="connsiteX7" fmla="*/ 6715594 w 7637489"/>
              <a:gd name="connsiteY7" fmla="*/ 464696 h 1161738"/>
              <a:gd name="connsiteX8" fmla="*/ 7637489 w 7637489"/>
              <a:gd name="connsiteY8" fmla="*/ 427220 h 1161738"/>
              <a:gd name="connsiteX9" fmla="*/ 7637489 w 7637489"/>
              <a:gd name="connsiteY9" fmla="*/ 427220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8" fmla="*/ 7637489 w 7637489"/>
              <a:gd name="connsiteY8"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24587 h 1161738"/>
              <a:gd name="connsiteX8" fmla="*/ 7637489 w 7929794"/>
              <a:gd name="connsiteY8" fmla="*/ 427220 h 1161738"/>
              <a:gd name="connsiteX9" fmla="*/ 7637489 w 7929794"/>
              <a:gd name="connsiteY9"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24587 h 1161738"/>
              <a:gd name="connsiteX8" fmla="*/ 7637489 w 7929794"/>
              <a:gd name="connsiteY8" fmla="*/ 427220 h 1161738"/>
              <a:gd name="connsiteX9" fmla="*/ 7637489 w 7929794"/>
              <a:gd name="connsiteY9" fmla="*/ 432163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8" fmla="*/ 7637489 w 7637489"/>
              <a:gd name="connsiteY8" fmla="*/ 432163 h 1161738"/>
              <a:gd name="connsiteX0" fmla="*/ 0 w 7637489"/>
              <a:gd name="connsiteY0" fmla="*/ 479686 h 1161738"/>
              <a:gd name="connsiteX1" fmla="*/ 592112 w 7637489"/>
              <a:gd name="connsiteY1" fmla="*/ 479686 h 1161738"/>
              <a:gd name="connsiteX2" fmla="*/ 1184223 w 7637489"/>
              <a:gd name="connsiteY2" fmla="*/ 464696 h 1161738"/>
              <a:gd name="connsiteX3" fmla="*/ 2960558 w 7637489"/>
              <a:gd name="connsiteY3" fmla="*/ 0 h 1161738"/>
              <a:gd name="connsiteX4" fmla="*/ 3335312 w 7637489"/>
              <a:gd name="connsiteY4" fmla="*/ 157397 h 1161738"/>
              <a:gd name="connsiteX5" fmla="*/ 5066676 w 7637489"/>
              <a:gd name="connsiteY5" fmla="*/ 1161738 h 1161738"/>
              <a:gd name="connsiteX6" fmla="*/ 6715594 w 7637489"/>
              <a:gd name="connsiteY6" fmla="*/ 464696 h 1161738"/>
              <a:gd name="connsiteX7" fmla="*/ 7637489 w 7637489"/>
              <a:gd name="connsiteY7" fmla="*/ 427220 h 1161738"/>
              <a:gd name="connsiteX0" fmla="*/ 0 w 7929794"/>
              <a:gd name="connsiteY0" fmla="*/ 479686 h 1161738"/>
              <a:gd name="connsiteX1" fmla="*/ 592112 w 7929794"/>
              <a:gd name="connsiteY1" fmla="*/ 479686 h 1161738"/>
              <a:gd name="connsiteX2" fmla="*/ 1184223 w 7929794"/>
              <a:gd name="connsiteY2" fmla="*/ 464696 h 1161738"/>
              <a:gd name="connsiteX3" fmla="*/ 2960558 w 7929794"/>
              <a:gd name="connsiteY3" fmla="*/ 0 h 1161738"/>
              <a:gd name="connsiteX4" fmla="*/ 3335312 w 7929794"/>
              <a:gd name="connsiteY4" fmla="*/ 157397 h 1161738"/>
              <a:gd name="connsiteX5" fmla="*/ 5066676 w 7929794"/>
              <a:gd name="connsiteY5" fmla="*/ 1161738 h 1161738"/>
              <a:gd name="connsiteX6" fmla="*/ 6715594 w 7929794"/>
              <a:gd name="connsiteY6" fmla="*/ 464696 h 1161738"/>
              <a:gd name="connsiteX7" fmla="*/ 7929794 w 7929794"/>
              <a:gd name="connsiteY7" fmla="*/ 442048 h 11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9794" h="1161738">
                <a:moveTo>
                  <a:pt x="0" y="479686"/>
                </a:moveTo>
                <a:lnTo>
                  <a:pt x="592112" y="479686"/>
                </a:lnTo>
                <a:lnTo>
                  <a:pt x="1184223" y="464696"/>
                </a:lnTo>
                <a:lnTo>
                  <a:pt x="2960558" y="0"/>
                </a:lnTo>
                <a:lnTo>
                  <a:pt x="3335312" y="157397"/>
                </a:lnTo>
                <a:lnTo>
                  <a:pt x="5066676" y="1161738"/>
                </a:lnTo>
                <a:lnTo>
                  <a:pt x="6715594" y="464696"/>
                </a:lnTo>
                <a:lnTo>
                  <a:pt x="7929794" y="442048"/>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endParaRPr lang="en-US" dirty="0"/>
          </a:p>
        </p:txBody>
      </p:sp>
      <p:sp>
        <p:nvSpPr>
          <p:cNvPr id="409" name="Freeform 89"/>
          <p:cNvSpPr/>
          <p:nvPr/>
        </p:nvSpPr>
        <p:spPr>
          <a:xfrm>
            <a:off x="1454055" y="2867514"/>
            <a:ext cx="1176727" cy="236096"/>
          </a:xfrm>
          <a:custGeom>
            <a:avLst/>
            <a:gdLst>
              <a:gd name="connsiteX0" fmla="*/ 0 w 1176727"/>
              <a:gd name="connsiteY0" fmla="*/ 29981 h 314794"/>
              <a:gd name="connsiteX1" fmla="*/ 52465 w 1176727"/>
              <a:gd name="connsiteY1" fmla="*/ 314794 h 314794"/>
              <a:gd name="connsiteX2" fmla="*/ 554636 w 1176727"/>
              <a:gd name="connsiteY2" fmla="*/ 314794 h 314794"/>
              <a:gd name="connsiteX3" fmla="*/ 1176727 w 1176727"/>
              <a:gd name="connsiteY3" fmla="*/ 0 h 314794"/>
              <a:gd name="connsiteX4" fmla="*/ 1176727 w 1176727"/>
              <a:gd name="connsiteY4" fmla="*/ 0 h 31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727" h="314794">
                <a:moveTo>
                  <a:pt x="0" y="29981"/>
                </a:moveTo>
                <a:lnTo>
                  <a:pt x="52465" y="314794"/>
                </a:lnTo>
                <a:lnTo>
                  <a:pt x="554636" y="314794"/>
                </a:lnTo>
                <a:lnTo>
                  <a:pt x="1176727" y="0"/>
                </a:lnTo>
                <a:lnTo>
                  <a:pt x="1176727" y="0"/>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endParaRPr lang="en-US" dirty="0"/>
          </a:p>
        </p:txBody>
      </p:sp>
      <p:sp>
        <p:nvSpPr>
          <p:cNvPr id="410" name="Freeform 101"/>
          <p:cNvSpPr/>
          <p:nvPr/>
        </p:nvSpPr>
        <p:spPr>
          <a:xfrm>
            <a:off x="2016180" y="2867516"/>
            <a:ext cx="622092" cy="365386"/>
          </a:xfrm>
          <a:custGeom>
            <a:avLst/>
            <a:gdLst>
              <a:gd name="connsiteX0" fmla="*/ 622092 w 622092"/>
              <a:gd name="connsiteY0" fmla="*/ 0 h 487181"/>
              <a:gd name="connsiteX1" fmla="*/ 449705 w 622092"/>
              <a:gd name="connsiteY1" fmla="*/ 487181 h 487181"/>
              <a:gd name="connsiteX2" fmla="*/ 0 w 622092"/>
              <a:gd name="connsiteY2" fmla="*/ 322289 h 487181"/>
              <a:gd name="connsiteX3" fmla="*/ 14990 w 622092"/>
              <a:gd name="connsiteY3" fmla="*/ 14991 h 487181"/>
            </a:gdLst>
            <a:ahLst/>
            <a:cxnLst>
              <a:cxn ang="0">
                <a:pos x="connsiteX0" y="connsiteY0"/>
              </a:cxn>
              <a:cxn ang="0">
                <a:pos x="connsiteX1" y="connsiteY1"/>
              </a:cxn>
              <a:cxn ang="0">
                <a:pos x="connsiteX2" y="connsiteY2"/>
              </a:cxn>
              <a:cxn ang="0">
                <a:pos x="connsiteX3" y="connsiteY3"/>
              </a:cxn>
            </a:cxnLst>
            <a:rect l="l" t="t" r="r" b="b"/>
            <a:pathLst>
              <a:path w="622092" h="487181">
                <a:moveTo>
                  <a:pt x="622092" y="0"/>
                </a:moveTo>
                <a:lnTo>
                  <a:pt x="449705" y="487181"/>
                </a:lnTo>
                <a:lnTo>
                  <a:pt x="0" y="322289"/>
                </a:lnTo>
                <a:lnTo>
                  <a:pt x="14990" y="14991"/>
                </a:lnTo>
              </a:path>
            </a:pathLst>
          </a:cu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txBody>
          <a:bodyPr lIns="68576" tIns="34289" rIns="68576" bIns="34289" rtlCol="0" anchor="ctr"/>
          <a:lstStyle>
            <a:defPPr>
              <a:defRPr lang="en-US"/>
            </a:defPPr>
            <a:lvl1pPr algn="l" defTabSz="457200" rtl="0" fontAlgn="base">
              <a:spcBef>
                <a:spcPct val="0"/>
              </a:spcBef>
              <a:spcAft>
                <a:spcPct val="0"/>
              </a:spcAft>
              <a:defRPr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mn-lt"/>
                <a:ea typeface="+mn-ea"/>
                <a:cs typeface="+mn-cs"/>
              </a:defRPr>
            </a:lvl2pPr>
            <a:lvl3pPr marL="914400" algn="l" defTabSz="457200" rtl="0" fontAlgn="base">
              <a:spcBef>
                <a:spcPct val="0"/>
              </a:spcBef>
              <a:spcAft>
                <a:spcPct val="0"/>
              </a:spcAft>
              <a:defRPr kern="1200">
                <a:solidFill>
                  <a:schemeClr val="tx1"/>
                </a:solidFill>
                <a:latin typeface="+mn-lt"/>
                <a:ea typeface="+mn-ea"/>
                <a:cs typeface="+mn-cs"/>
              </a:defRPr>
            </a:lvl3pPr>
            <a:lvl4pPr marL="1371600" algn="l" defTabSz="457200" rtl="0" fontAlgn="base">
              <a:spcBef>
                <a:spcPct val="0"/>
              </a:spcBef>
              <a:spcAft>
                <a:spcPct val="0"/>
              </a:spcAft>
              <a:defRPr kern="1200">
                <a:solidFill>
                  <a:schemeClr val="tx1"/>
                </a:solidFill>
                <a:latin typeface="+mn-lt"/>
                <a:ea typeface="+mn-ea"/>
                <a:cs typeface="+mn-cs"/>
              </a:defRPr>
            </a:lvl4pPr>
            <a:lvl5pPr marL="1828800" algn="l" defTabSz="457200"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a:endParaRPr lang="en-US" dirty="0"/>
          </a:p>
        </p:txBody>
      </p:sp>
      <p:cxnSp>
        <p:nvCxnSpPr>
          <p:cNvPr id="411" name="Straight Connector 104"/>
          <p:cNvCxnSpPr/>
          <p:nvPr/>
        </p:nvCxnSpPr>
        <p:spPr>
          <a:xfrm flipH="1">
            <a:off x="7394407" y="2873136"/>
            <a:ext cx="18765" cy="1320188"/>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13" name="Straight Connector 110"/>
          <p:cNvCxnSpPr/>
          <p:nvPr/>
        </p:nvCxnSpPr>
        <p:spPr>
          <a:xfrm>
            <a:off x="-377654" y="2884208"/>
            <a:ext cx="1394844" cy="0"/>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17" name="Straight Connector 321"/>
          <p:cNvCxnSpPr/>
          <p:nvPr/>
        </p:nvCxnSpPr>
        <p:spPr>
          <a:xfrm>
            <a:off x="7054305" y="3277431"/>
            <a:ext cx="2103930" cy="20056"/>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18" name="Straight Connector 324"/>
          <p:cNvCxnSpPr/>
          <p:nvPr/>
        </p:nvCxnSpPr>
        <p:spPr>
          <a:xfrm flipV="1">
            <a:off x="6985727" y="2920213"/>
            <a:ext cx="529194" cy="256472"/>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19" name="Straight Connector 311"/>
          <p:cNvCxnSpPr/>
          <p:nvPr/>
        </p:nvCxnSpPr>
        <p:spPr>
          <a:xfrm flipV="1">
            <a:off x="2446700" y="2641766"/>
            <a:ext cx="1991829" cy="362929"/>
          </a:xfrm>
          <a:prstGeom prst="line">
            <a:avLst/>
          </a:prstGeom>
          <a:ln w="28575">
            <a:solidFill>
              <a:schemeClr val="tx1">
                <a:lumMod val="50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420" name="Group 330"/>
          <p:cNvGrpSpPr/>
          <p:nvPr/>
        </p:nvGrpSpPr>
        <p:grpSpPr>
          <a:xfrm>
            <a:off x="423917" y="2548034"/>
            <a:ext cx="7077532" cy="2000247"/>
            <a:chOff x="546100" y="2832100"/>
            <a:chExt cx="9434229" cy="2666999"/>
          </a:xfrm>
        </p:grpSpPr>
        <p:pic>
          <p:nvPicPr>
            <p:cNvPr id="421" name="Picture 331"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00" y="5257800"/>
              <a:ext cx="239429" cy="241299"/>
            </a:xfrm>
            <a:prstGeom prst="rect">
              <a:avLst/>
            </a:prstGeom>
          </p:spPr>
        </p:pic>
        <p:pic>
          <p:nvPicPr>
            <p:cNvPr id="422" name="Picture 332"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3149600"/>
              <a:ext cx="239429" cy="241299"/>
            </a:xfrm>
            <a:prstGeom prst="rect">
              <a:avLst/>
            </a:prstGeom>
          </p:spPr>
        </p:pic>
        <p:pic>
          <p:nvPicPr>
            <p:cNvPr id="423" name="Picture 333"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200" y="3429000"/>
              <a:ext cx="239429" cy="241299"/>
            </a:xfrm>
            <a:prstGeom prst="rect">
              <a:avLst/>
            </a:prstGeom>
          </p:spPr>
        </p:pic>
        <p:pic>
          <p:nvPicPr>
            <p:cNvPr id="424" name="Picture 334"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300" y="3162300"/>
              <a:ext cx="239429" cy="241299"/>
            </a:xfrm>
            <a:prstGeom prst="rect">
              <a:avLst/>
            </a:prstGeom>
          </p:spPr>
        </p:pic>
        <p:pic>
          <p:nvPicPr>
            <p:cNvPr id="425" name="Picture 335"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454400"/>
              <a:ext cx="239429" cy="241299"/>
            </a:xfrm>
            <a:prstGeom prst="rect">
              <a:avLst/>
            </a:prstGeom>
          </p:spPr>
        </p:pic>
        <p:pic>
          <p:nvPicPr>
            <p:cNvPr id="426" name="Picture 336"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4700" y="3136900"/>
              <a:ext cx="239429" cy="241299"/>
            </a:xfrm>
            <a:prstGeom prst="rect">
              <a:avLst/>
            </a:prstGeom>
          </p:spPr>
        </p:pic>
        <p:pic>
          <p:nvPicPr>
            <p:cNvPr id="427" name="Picture 337"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800" y="3403600"/>
              <a:ext cx="239429" cy="241299"/>
            </a:xfrm>
            <a:prstGeom prst="rect">
              <a:avLst/>
            </a:prstGeom>
          </p:spPr>
        </p:pic>
        <p:pic>
          <p:nvPicPr>
            <p:cNvPr id="428" name="Picture 338"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400" y="3606800"/>
              <a:ext cx="239429" cy="241299"/>
            </a:xfrm>
            <a:prstGeom prst="rect">
              <a:avLst/>
            </a:prstGeom>
          </p:spPr>
        </p:pic>
        <p:pic>
          <p:nvPicPr>
            <p:cNvPr id="429" name="Picture 339"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0" y="2832100"/>
              <a:ext cx="239429" cy="241299"/>
            </a:xfrm>
            <a:prstGeom prst="rect">
              <a:avLst/>
            </a:prstGeom>
          </p:spPr>
        </p:pic>
        <p:pic>
          <p:nvPicPr>
            <p:cNvPr id="430" name="Picture 340"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000" y="2997200"/>
              <a:ext cx="239429" cy="241299"/>
            </a:xfrm>
            <a:prstGeom prst="rect">
              <a:avLst/>
            </a:prstGeom>
          </p:spPr>
        </p:pic>
        <p:pic>
          <p:nvPicPr>
            <p:cNvPr id="431" name="Picture 341"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8400" y="3149600"/>
              <a:ext cx="239429" cy="241299"/>
            </a:xfrm>
            <a:prstGeom prst="rect">
              <a:avLst/>
            </a:prstGeom>
          </p:spPr>
        </p:pic>
        <p:pic>
          <p:nvPicPr>
            <p:cNvPr id="432" name="Picture 342"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9400" y="3683000"/>
              <a:ext cx="239429" cy="241299"/>
            </a:xfrm>
            <a:prstGeom prst="rect">
              <a:avLst/>
            </a:prstGeom>
          </p:spPr>
        </p:pic>
        <p:pic>
          <p:nvPicPr>
            <p:cNvPr id="433" name="Picture 343"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900" y="3162300"/>
              <a:ext cx="239429" cy="241299"/>
            </a:xfrm>
            <a:prstGeom prst="rect">
              <a:avLst/>
            </a:prstGeom>
          </p:spPr>
        </p:pic>
        <p:pic>
          <p:nvPicPr>
            <p:cNvPr id="434" name="Picture 344"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900" y="5016500"/>
              <a:ext cx="239429" cy="241299"/>
            </a:xfrm>
            <a:prstGeom prst="rect">
              <a:avLst/>
            </a:prstGeom>
          </p:spPr>
        </p:pic>
      </p:grpSp>
      <p:pic>
        <p:nvPicPr>
          <p:cNvPr id="692" name="Picture 341" descr="new_webex_logo_128px_R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745" y="3272024"/>
            <a:ext cx="179619" cy="180974"/>
          </a:xfrm>
          <a:prstGeom prst="rect">
            <a:avLst/>
          </a:prstGeom>
        </p:spPr>
      </p:pic>
      <p:sp>
        <p:nvSpPr>
          <p:cNvPr id="395" name="Rectangle 7"/>
          <p:cNvSpPr txBox="1">
            <a:spLocks noChangeArrowheads="1"/>
          </p:cNvSpPr>
          <p:nvPr/>
        </p:nvSpPr>
        <p:spPr bwMode="auto">
          <a:xfrm>
            <a:off x="419571" y="1194956"/>
            <a:ext cx="8610600" cy="685800"/>
          </a:xfrm>
          <a:prstGeom prst="rect">
            <a:avLst/>
          </a:prstGeom>
          <a:solidFill>
            <a:schemeClr val="bg1">
              <a:alpha val="49000"/>
            </a:schemeClr>
          </a:solidFill>
          <a:ln w="9525">
            <a:noFill/>
            <a:miter lim="800000"/>
            <a:headEnd/>
            <a:tailEnd/>
          </a:ln>
        </p:spPr>
        <p:txBody>
          <a:bodyPr lIns="82124" tIns="41061" rIns="82124" bIns="41061"/>
          <a:lstStyle/>
          <a:p>
            <a:pPr marL="236538" indent="-236538" eaLnBrk="0" hangingPunct="0">
              <a:lnSpc>
                <a:spcPct val="95000"/>
              </a:lnSpc>
              <a:spcBef>
                <a:spcPts val="0"/>
              </a:spcBef>
              <a:buClr>
                <a:srgbClr val="FFFFFF"/>
              </a:buClr>
              <a:defRPr/>
            </a:pPr>
            <a:r>
              <a:rPr lang="en-US" altLang="ja-JP" kern="0" dirty="0" smtClean="0">
                <a:solidFill>
                  <a:schemeClr val="accent4">
                    <a:lumMod val="50000"/>
                  </a:schemeClr>
                </a:solidFill>
                <a:latin typeface="メイリオ" pitchFamily="50" charset="-128"/>
                <a:ea typeface="メイリオ" pitchFamily="50" charset="-128"/>
              </a:rPr>
              <a:t>Global</a:t>
            </a:r>
            <a:r>
              <a:rPr lang="ja-JP" altLang="en-US" kern="0" dirty="0" smtClean="0">
                <a:solidFill>
                  <a:schemeClr val="accent4">
                    <a:lumMod val="50000"/>
                  </a:schemeClr>
                </a:solidFill>
                <a:latin typeface="メイリオ" pitchFamily="50" charset="-128"/>
                <a:ea typeface="メイリオ" pitchFamily="50" charset="-128"/>
              </a:rPr>
              <a:t>に展開しているより最寄りにアクセスし</a:t>
            </a:r>
            <a:r>
              <a:rPr lang="en-US" altLang="ja-JP" kern="0" dirty="0" smtClean="0">
                <a:solidFill>
                  <a:schemeClr val="accent4">
                    <a:lumMod val="50000"/>
                  </a:schemeClr>
                </a:solidFill>
                <a:latin typeface="メイリオ" pitchFamily="50" charset="-128"/>
                <a:ea typeface="メイリオ" pitchFamily="50" charset="-128"/>
              </a:rPr>
              <a:t>Web</a:t>
            </a:r>
            <a:r>
              <a:rPr lang="ja-JP" altLang="en-US" kern="0" dirty="0" smtClean="0">
                <a:solidFill>
                  <a:schemeClr val="accent4">
                    <a:lumMod val="50000"/>
                  </a:schemeClr>
                </a:solidFill>
                <a:latin typeface="メイリオ" pitchFamily="50" charset="-128"/>
                <a:ea typeface="メイリオ" pitchFamily="50" charset="-128"/>
              </a:rPr>
              <a:t>会議に参加できる仕組み</a:t>
            </a:r>
            <a:endParaRPr lang="en-US" altLang="ja-JP" kern="0" dirty="0" smtClean="0">
              <a:solidFill>
                <a:schemeClr val="accent4">
                  <a:lumMod val="50000"/>
                </a:schemeClr>
              </a:solidFill>
              <a:latin typeface="メイリオ" pitchFamily="50" charset="-128"/>
              <a:ea typeface="メイリオ" pitchFamily="50" charset="-128"/>
            </a:endParaRPr>
          </a:p>
          <a:p>
            <a:pPr marL="236538" indent="-236538" eaLnBrk="0" hangingPunct="0">
              <a:lnSpc>
                <a:spcPct val="95000"/>
              </a:lnSpc>
              <a:spcBef>
                <a:spcPts val="0"/>
              </a:spcBef>
              <a:buClr>
                <a:srgbClr val="FFFFFF"/>
              </a:buClr>
              <a:defRPr/>
            </a:pPr>
            <a:r>
              <a:rPr lang="ja-JP" altLang="en-US" kern="0" dirty="0" smtClean="0">
                <a:solidFill>
                  <a:schemeClr val="accent4">
                    <a:lumMod val="50000"/>
                  </a:schemeClr>
                </a:solidFill>
                <a:latin typeface="メイリオ" pitchFamily="50" charset="-128"/>
                <a:ea typeface="メイリオ" pitchFamily="50" charset="-128"/>
              </a:rPr>
              <a:t>世界規模で開かれる</a:t>
            </a:r>
            <a:r>
              <a:rPr lang="en-US" altLang="ja-JP" kern="0" dirty="0" smtClean="0">
                <a:solidFill>
                  <a:schemeClr val="accent4">
                    <a:lumMod val="50000"/>
                  </a:schemeClr>
                </a:solidFill>
                <a:latin typeface="メイリオ" pitchFamily="50" charset="-128"/>
                <a:ea typeface="メイリオ" pitchFamily="50" charset="-128"/>
              </a:rPr>
              <a:t>Web</a:t>
            </a:r>
            <a:r>
              <a:rPr lang="ja-JP" altLang="en-US" kern="0" dirty="0" smtClean="0">
                <a:solidFill>
                  <a:schemeClr val="accent4">
                    <a:lumMod val="50000"/>
                  </a:schemeClr>
                </a:solidFill>
                <a:latin typeface="メイリオ" pitchFamily="50" charset="-128"/>
                <a:ea typeface="メイリオ" pitchFamily="50" charset="-128"/>
              </a:rPr>
              <a:t>会議で高いパフォーマンスを実現</a:t>
            </a:r>
            <a:endParaRPr lang="en-US" kern="0" dirty="0">
              <a:solidFill>
                <a:schemeClr val="accent4">
                  <a:lumMod val="50000"/>
                </a:schemeClr>
              </a:solidFill>
              <a:latin typeface="メイリオ" pitchFamily="50" charset="-128"/>
              <a:ea typeface="メイリオ" pitchFamily="50" charset="-128"/>
            </a:endParaRPr>
          </a:p>
        </p:txBody>
      </p:sp>
    </p:spTree>
    <p:extLst>
      <p:ext uri="{BB962C8B-B14F-4D97-AF65-F5344CB8AC3E}">
        <p14:creationId xmlns:p14="http://schemas.microsoft.com/office/powerpoint/2010/main" val="226093607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22238"/>
            <a:ext cx="8345488" cy="731837"/>
          </a:xfrm>
        </p:spPr>
        <p:txBody>
          <a:bodyPr/>
          <a:lstStyle/>
          <a:p>
            <a:r>
              <a:rPr lang="ja-JP" altLang="en-US" dirty="0"/>
              <a:t>最寄りのデータセンターへアクセス</a:t>
            </a:r>
            <a:br>
              <a:rPr lang="ja-JP" altLang="en-US" dirty="0"/>
            </a:br>
            <a:r>
              <a:rPr lang="en-US" altLang="ja-JP" sz="2000" dirty="0"/>
              <a:t>Global Distributed  Meeting</a:t>
            </a:r>
            <a:endParaRPr kumimoji="1" lang="ja-JP" altLang="en-US" dirty="0"/>
          </a:p>
        </p:txBody>
      </p:sp>
      <p:sp>
        <p:nvSpPr>
          <p:cNvPr id="4" name="Content Placeholder 2"/>
          <p:cNvSpPr>
            <a:spLocks noGrp="1"/>
          </p:cNvSpPr>
          <p:nvPr>
            <p:ph type="body" sz="quarter" idx="10"/>
          </p:nvPr>
        </p:nvSpPr>
        <p:spPr>
          <a:xfrm>
            <a:off x="3940696" y="1608975"/>
            <a:ext cx="4842558" cy="2022047"/>
          </a:xfrm>
        </p:spPr>
        <p:txBody>
          <a:bodyPr>
            <a:normAutofit/>
          </a:bodyPr>
          <a:lstStyle/>
          <a:p>
            <a:pPr marL="342900" indent="-342900">
              <a:buFont typeface="+mj-ea"/>
              <a:buAutoNum type="circleNumDbPlain"/>
            </a:pPr>
            <a:r>
              <a:rPr lang="en-US" altLang="ja-JP" sz="1400" dirty="0" smtClean="0"/>
              <a:t>Web</a:t>
            </a:r>
            <a:r>
              <a:rPr lang="ja-JP" altLang="en-US" sz="1400" dirty="0" smtClean="0"/>
              <a:t>会議主催</a:t>
            </a:r>
            <a:r>
              <a:rPr lang="en-US" altLang="ja-JP" sz="1400" dirty="0" smtClean="0"/>
              <a:t>/</a:t>
            </a:r>
            <a:r>
              <a:rPr lang="ja-JP" altLang="en-US" sz="1400" dirty="0" smtClean="0"/>
              <a:t>参加時はサイトが設定されているデータセンターへアクセス。</a:t>
            </a:r>
            <a:r>
              <a:rPr lang="en-US" altLang="ja-JP" sz="1400" dirty="0" smtClean="0"/>
              <a:t>Global</a:t>
            </a:r>
            <a:r>
              <a:rPr lang="ja-JP" altLang="en-US" sz="1400" dirty="0" smtClean="0"/>
              <a:t>に展開されている会議サーバのリストを取得</a:t>
            </a:r>
            <a:endParaRPr lang="en-US" sz="1400" dirty="0" smtClean="0"/>
          </a:p>
          <a:p>
            <a:pPr marL="342900" indent="-342900">
              <a:buFont typeface="+mj-ea"/>
              <a:buAutoNum type="circleNumDbPlain"/>
            </a:pPr>
            <a:r>
              <a:rPr lang="ja-JP" altLang="en-US" sz="1400" dirty="0" smtClean="0"/>
              <a:t>参加前にリストにある会議サーバに対し</a:t>
            </a:r>
            <a:r>
              <a:rPr lang="en-US" altLang="ja-JP" sz="1400" dirty="0" smtClean="0"/>
              <a:t>Ping</a:t>
            </a:r>
            <a:r>
              <a:rPr lang="ja-JP" altLang="en-US" sz="1400" dirty="0" smtClean="0"/>
              <a:t>を実施し、</a:t>
            </a:r>
            <a:r>
              <a:rPr lang="en-US" altLang="ja-JP" sz="1400" dirty="0" smtClean="0"/>
              <a:t>RTT</a:t>
            </a:r>
            <a:r>
              <a:rPr lang="ja-JP" altLang="en-US" sz="1400" dirty="0" smtClean="0"/>
              <a:t>を計測</a:t>
            </a:r>
            <a:endParaRPr lang="en-US" sz="1400" dirty="0" smtClean="0"/>
          </a:p>
          <a:p>
            <a:pPr marL="342900" indent="-342900">
              <a:buFont typeface="+mj-ea"/>
              <a:buAutoNum type="circleNumDbPlain"/>
            </a:pPr>
            <a:r>
              <a:rPr lang="ja-JP" altLang="en-US" sz="1400" dirty="0" smtClean="0"/>
              <a:t>一番応答時間が短かった会議サーバに接続し</a:t>
            </a:r>
            <a:r>
              <a:rPr lang="en-US" altLang="ja-JP" sz="1400" dirty="0" smtClean="0"/>
              <a:t>Web</a:t>
            </a:r>
            <a:r>
              <a:rPr lang="ja-JP" altLang="en-US" sz="1400" dirty="0" smtClean="0"/>
              <a:t>会議を主催</a:t>
            </a:r>
            <a:r>
              <a:rPr lang="en-US" altLang="ja-JP" sz="1400" dirty="0" smtClean="0"/>
              <a:t>/</a:t>
            </a:r>
            <a:r>
              <a:rPr lang="ja-JP" altLang="en-US" sz="1400" dirty="0" smtClean="0"/>
              <a:t>参加</a:t>
            </a:r>
            <a:endParaRPr lang="en-US" sz="1400" dirty="0" smtClean="0"/>
          </a:p>
        </p:txBody>
      </p:sp>
      <p:sp>
        <p:nvSpPr>
          <p:cNvPr id="5" name="テキスト ボックス 4"/>
          <p:cNvSpPr txBox="1"/>
          <p:nvPr/>
        </p:nvSpPr>
        <p:spPr>
          <a:xfrm>
            <a:off x="3868688" y="1291387"/>
            <a:ext cx="3096344" cy="338554"/>
          </a:xfrm>
          <a:prstGeom prst="rect">
            <a:avLst/>
          </a:prstGeom>
          <a:noFill/>
        </p:spPr>
        <p:txBody>
          <a:bodyPr wrap="square" rtlCol="0">
            <a:spAutoFit/>
          </a:bodyPr>
          <a:lstStyle/>
          <a:p>
            <a:r>
              <a:rPr kumimoji="1" lang="en-US" altLang="ja-JP" sz="1600" dirty="0" smtClean="0">
                <a:solidFill>
                  <a:schemeClr val="accent2">
                    <a:lumMod val="75000"/>
                  </a:schemeClr>
                </a:solidFill>
              </a:rPr>
              <a:t>Web</a:t>
            </a:r>
            <a:r>
              <a:rPr kumimoji="1" lang="ja-JP" altLang="en-US" sz="1600" dirty="0" smtClean="0">
                <a:solidFill>
                  <a:schemeClr val="accent2">
                    <a:lumMod val="75000"/>
                  </a:schemeClr>
                </a:solidFill>
              </a:rPr>
              <a:t>会議を主催</a:t>
            </a:r>
            <a:r>
              <a:rPr kumimoji="1" lang="en-US" altLang="ja-JP" sz="1600" dirty="0" smtClean="0">
                <a:solidFill>
                  <a:schemeClr val="accent2">
                    <a:lumMod val="75000"/>
                  </a:schemeClr>
                </a:solidFill>
              </a:rPr>
              <a:t>/</a:t>
            </a:r>
            <a:r>
              <a:rPr kumimoji="1" lang="ja-JP" altLang="en-US" sz="1600" dirty="0" smtClean="0">
                <a:solidFill>
                  <a:schemeClr val="accent2">
                    <a:lumMod val="75000"/>
                  </a:schemeClr>
                </a:solidFill>
              </a:rPr>
              <a:t>参加の流れ</a:t>
            </a:r>
            <a:endParaRPr kumimoji="1" lang="ja-JP" altLang="en-US" sz="1600" dirty="0">
              <a:solidFill>
                <a:schemeClr val="accent2">
                  <a:lumMod val="75000"/>
                </a:schemeClr>
              </a:solidFill>
            </a:endParaRPr>
          </a:p>
        </p:txBody>
      </p:sp>
      <p:sp>
        <p:nvSpPr>
          <p:cNvPr id="6" name="テキスト ボックス 5"/>
          <p:cNvSpPr txBox="1"/>
          <p:nvPr/>
        </p:nvSpPr>
        <p:spPr>
          <a:xfrm>
            <a:off x="3868688" y="3563248"/>
            <a:ext cx="864096" cy="338554"/>
          </a:xfrm>
          <a:prstGeom prst="rect">
            <a:avLst/>
          </a:prstGeom>
          <a:noFill/>
        </p:spPr>
        <p:txBody>
          <a:bodyPr wrap="square" rtlCol="0">
            <a:spAutoFit/>
          </a:bodyPr>
          <a:lstStyle/>
          <a:p>
            <a:r>
              <a:rPr kumimoji="1" lang="ja-JP" altLang="en-US" sz="1600" dirty="0" smtClean="0">
                <a:solidFill>
                  <a:schemeClr val="accent2">
                    <a:lumMod val="75000"/>
                  </a:schemeClr>
                </a:solidFill>
              </a:rPr>
              <a:t>注意点</a:t>
            </a:r>
            <a:endParaRPr kumimoji="1" lang="ja-JP" altLang="en-US" sz="1600" dirty="0">
              <a:solidFill>
                <a:schemeClr val="accent2">
                  <a:lumMod val="75000"/>
                </a:schemeClr>
              </a:solidFill>
            </a:endParaRPr>
          </a:p>
        </p:txBody>
      </p:sp>
      <p:sp>
        <p:nvSpPr>
          <p:cNvPr id="7" name="Content Placeholder 2"/>
          <p:cNvSpPr txBox="1">
            <a:spLocks/>
          </p:cNvSpPr>
          <p:nvPr/>
        </p:nvSpPr>
        <p:spPr>
          <a:xfrm>
            <a:off x="3868688" y="3901802"/>
            <a:ext cx="5094337" cy="864096"/>
          </a:xfrm>
          <a:prstGeom prst="rect">
            <a:avLst/>
          </a:prstGeom>
        </p:spPr>
        <p:txBody>
          <a:bodyPr vert="horz" lIns="91440" tIns="45720" rIns="91440" bIns="45720" rtlCol="0">
            <a:normAutofit fontScale="92500"/>
          </a:bodyPr>
          <a:lstStyle/>
          <a:p>
            <a:pPr marL="228600" lvl="0" indent="-228600">
              <a:lnSpc>
                <a:spcPct val="95000"/>
              </a:lnSpc>
              <a:spcBef>
                <a:spcPts val="1480"/>
              </a:spcBef>
              <a:buClr>
                <a:schemeClr val="tx2"/>
              </a:buClr>
              <a:buSzPct val="90000"/>
              <a:buFont typeface="Arial" pitchFamily="34" charset="0"/>
              <a:buChar char="•"/>
              <a:defRPr/>
            </a:pPr>
            <a:r>
              <a:rPr lang="en-US" altLang="ja-JP" sz="1400" dirty="0" smtClean="0">
                <a:solidFill>
                  <a:srgbClr val="C00000"/>
                </a:solidFill>
              </a:rPr>
              <a:t>WebEx</a:t>
            </a:r>
            <a:r>
              <a:rPr lang="ja-JP" altLang="en-US" sz="1400" dirty="0" smtClean="0">
                <a:solidFill>
                  <a:srgbClr val="C00000"/>
                </a:solidFill>
              </a:rPr>
              <a:t>利用のためにネットワーク機器に</a:t>
            </a:r>
            <a:r>
              <a:rPr lang="en-US" altLang="ja-JP" sz="1400" dirty="0" smtClean="0">
                <a:solidFill>
                  <a:srgbClr val="C00000"/>
                </a:solidFill>
              </a:rPr>
              <a:t>IP</a:t>
            </a:r>
            <a:r>
              <a:rPr lang="ja-JP" altLang="en-US" sz="1400" dirty="0" smtClean="0">
                <a:solidFill>
                  <a:srgbClr val="C00000"/>
                </a:solidFill>
              </a:rPr>
              <a:t>レンジを設定の場合</a:t>
            </a:r>
            <a:endParaRPr kumimoji="1" lang="en-US" sz="1400" b="0" i="0" u="none" strike="noStrike" kern="1200" cap="none" spc="0" normalizeH="0" baseline="0" noProof="0" dirty="0" smtClean="0">
              <a:ln>
                <a:noFill/>
              </a:ln>
              <a:solidFill>
                <a:srgbClr val="435153"/>
              </a:solidFill>
              <a:effectLst/>
              <a:uLnTx/>
              <a:uFillTx/>
              <a:latin typeface="+mj-lt"/>
              <a:ea typeface="+mn-ea"/>
              <a:cs typeface="+mn-cs"/>
            </a:endParaRPr>
          </a:p>
          <a:p>
            <a:pPr marL="406400" marR="0" lvl="1" indent="0" algn="l" defTabSz="914400" rtl="0" eaLnBrk="1" fontAlgn="auto" latinLnBrk="0" hangingPunct="1">
              <a:lnSpc>
                <a:spcPct val="95000"/>
              </a:lnSpc>
              <a:spcBef>
                <a:spcPts val="600"/>
              </a:spcBef>
              <a:spcAft>
                <a:spcPts val="0"/>
              </a:spcAft>
              <a:buClr>
                <a:schemeClr val="tx2"/>
              </a:buClr>
              <a:buSzTx/>
              <a:buFontTx/>
              <a:buNone/>
              <a:tabLst/>
              <a:defRPr/>
            </a:pPr>
            <a:r>
              <a:rPr kumimoji="1" lang="en-US" altLang="ja-JP" sz="1400" noProof="0" dirty="0" smtClean="0">
                <a:solidFill>
                  <a:srgbClr val="435153"/>
                </a:solidFill>
                <a:latin typeface="+mj-lt"/>
                <a:ea typeface="+mn-ea"/>
                <a:cs typeface="+mn-cs"/>
              </a:rPr>
              <a:t>APAC</a:t>
            </a:r>
            <a:r>
              <a:rPr kumimoji="1" lang="ja-JP" altLang="en-US" sz="1400" dirty="0" err="1">
                <a:solidFill>
                  <a:srgbClr val="435153"/>
                </a:solidFill>
                <a:latin typeface="+mj-lt"/>
                <a:ea typeface="+mn-ea"/>
                <a:cs typeface="+mn-cs"/>
              </a:rPr>
              <a:t>だけで</a:t>
            </a:r>
            <a:r>
              <a:rPr kumimoji="1" lang="ja-JP" altLang="en-US" sz="1400" dirty="0" smtClean="0">
                <a:solidFill>
                  <a:srgbClr val="435153"/>
                </a:solidFill>
                <a:latin typeface="+mj-lt"/>
                <a:ea typeface="+mn-ea"/>
                <a:cs typeface="+mn-cs"/>
              </a:rPr>
              <a:t>なく</a:t>
            </a:r>
            <a:r>
              <a:rPr kumimoji="1" lang="en-US" altLang="ja-JP" sz="1400" b="0" i="0" u="none" strike="noStrike" kern="1200" cap="none" spc="0" normalizeH="0" baseline="0" noProof="0" dirty="0" smtClean="0">
                <a:ln>
                  <a:noFill/>
                </a:ln>
                <a:solidFill>
                  <a:srgbClr val="435153"/>
                </a:solidFill>
                <a:effectLst/>
                <a:uLnTx/>
                <a:uFillTx/>
                <a:latin typeface="+mj-lt"/>
                <a:ea typeface="+mn-ea"/>
                <a:cs typeface="+mn-cs"/>
              </a:rPr>
              <a:t>WebEx</a:t>
            </a: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の全</a:t>
            </a:r>
            <a:r>
              <a:rPr kumimoji="1" lang="en-US" altLang="ja-JP" sz="1400" b="0" i="0" u="none" strike="noStrike" kern="1200" cap="none" spc="0" normalizeH="0" baseline="0" noProof="0" dirty="0" smtClean="0">
                <a:ln>
                  <a:noFill/>
                </a:ln>
                <a:solidFill>
                  <a:srgbClr val="435153"/>
                </a:solidFill>
                <a:effectLst/>
                <a:uLnTx/>
                <a:uFillTx/>
                <a:latin typeface="+mj-lt"/>
                <a:ea typeface="+mn-ea"/>
                <a:cs typeface="+mn-cs"/>
              </a:rPr>
              <a:t>IP</a:t>
            </a: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レンジを設定いただくことで利用できます。</a:t>
            </a:r>
            <a:endParaRPr kumimoji="1" lang="en-US" sz="1400" b="0" i="0" u="none" strike="noStrike" kern="1200" cap="none" spc="0" normalizeH="0" baseline="0" noProof="0" dirty="0" smtClean="0">
              <a:ln>
                <a:noFill/>
              </a:ln>
              <a:solidFill>
                <a:schemeClr val="tx2"/>
              </a:solidFill>
              <a:effectLst/>
              <a:uLnTx/>
              <a:uFillTx/>
              <a:latin typeface="+mj-lt"/>
              <a:ea typeface="+mn-ea"/>
              <a:cs typeface="+mn-cs"/>
            </a:endParaRPr>
          </a:p>
          <a:p>
            <a:pPr marL="228600" marR="0" lvl="0" indent="-228600" algn="l" defTabSz="914400" rtl="0" eaLnBrk="1" fontAlgn="auto" latinLnBrk="0" hangingPunct="1">
              <a:lnSpc>
                <a:spcPct val="95000"/>
              </a:lnSpc>
              <a:spcBef>
                <a:spcPts val="1480"/>
              </a:spcBef>
              <a:spcAft>
                <a:spcPts val="0"/>
              </a:spcAft>
              <a:buClr>
                <a:schemeClr val="tx2"/>
              </a:buClr>
              <a:buSzPct val="90000"/>
              <a:buFont typeface="Arial" pitchFamily="34" charset="0"/>
              <a:buChar char="•"/>
              <a:tabLst/>
              <a:defRPr/>
            </a:pPr>
            <a:endParaRPr kumimoji="1" lang="en-US" sz="1400" b="0" i="0" u="none" strike="noStrike" kern="1200" cap="none" spc="0" normalizeH="0" baseline="0" noProof="0" dirty="0" smtClean="0">
              <a:ln>
                <a:noFill/>
              </a:ln>
              <a:solidFill>
                <a:srgbClr val="435153"/>
              </a:solidFill>
              <a:effectLst/>
              <a:uLnTx/>
              <a:uFillTx/>
              <a:latin typeface="+mj-lt"/>
              <a:ea typeface="+mn-ea"/>
              <a:cs typeface="+mn-cs"/>
            </a:endParaRPr>
          </a:p>
          <a:p>
            <a:pPr marL="228600" marR="0" lvl="0" indent="-228600" algn="l" defTabSz="914400" rtl="0" eaLnBrk="1" fontAlgn="auto" latinLnBrk="0" hangingPunct="1">
              <a:lnSpc>
                <a:spcPct val="95000"/>
              </a:lnSpc>
              <a:spcBef>
                <a:spcPts val="1480"/>
              </a:spcBef>
              <a:spcAft>
                <a:spcPts val="0"/>
              </a:spcAft>
              <a:buClr>
                <a:schemeClr val="tx2"/>
              </a:buClr>
              <a:buSzPct val="90000"/>
              <a:buFont typeface="Arial" pitchFamily="34" charset="0"/>
              <a:buChar char="•"/>
              <a:tabLst/>
              <a:defRPr/>
            </a:pPr>
            <a:endParaRPr kumimoji="1" lang="en-US" sz="1400" b="0" i="0" u="none" strike="noStrike" kern="1200" cap="none" spc="0" normalizeH="0" baseline="0" noProof="0" dirty="0" smtClean="0">
              <a:ln>
                <a:noFill/>
              </a:ln>
              <a:solidFill>
                <a:srgbClr val="435153"/>
              </a:solidFill>
              <a:effectLst/>
              <a:uLnTx/>
              <a:uFillTx/>
              <a:latin typeface="+mj-lt"/>
              <a:ea typeface="+mn-ea"/>
              <a:cs typeface="+mn-cs"/>
            </a:endParaRPr>
          </a:p>
        </p:txBody>
      </p:sp>
      <p:pic>
        <p:nvPicPr>
          <p:cNvPr id="8" name="Picture 22" descr="cloud-with-shdw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296" y="2253000"/>
            <a:ext cx="1620000" cy="686096"/>
          </a:xfrm>
          <a:prstGeom prst="rect">
            <a:avLst/>
          </a:prstGeom>
          <a:noFill/>
          <a:ln w="9525">
            <a:noFill/>
            <a:miter lim="800000"/>
            <a:headEnd/>
            <a:tailEnd/>
          </a:ln>
        </p:spPr>
      </p:pic>
      <p:pic>
        <p:nvPicPr>
          <p:cNvPr id="9" name="Picture 22" descr="cloud-with-shdw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2304" y="1727653"/>
            <a:ext cx="1620000" cy="686096"/>
          </a:xfrm>
          <a:prstGeom prst="rect">
            <a:avLst/>
          </a:prstGeom>
          <a:noFill/>
          <a:ln w="9525">
            <a:noFill/>
            <a:miter lim="800000"/>
            <a:headEnd/>
            <a:tailEnd/>
          </a:ln>
        </p:spPr>
      </p:pic>
      <p:pic>
        <p:nvPicPr>
          <p:cNvPr id="10" name="Picture 6"/>
          <p:cNvPicPr>
            <a:picLocks noChangeAspect="1" noChangeArrowheads="1"/>
          </p:cNvPicPr>
          <p:nvPr/>
        </p:nvPicPr>
        <p:blipFill>
          <a:blip r:embed="rId3" cstate="print"/>
          <a:srcRect/>
          <a:stretch>
            <a:fillRect/>
          </a:stretch>
        </p:blipFill>
        <p:spPr bwMode="auto">
          <a:xfrm>
            <a:off x="2500224" y="1769902"/>
            <a:ext cx="216000" cy="479193"/>
          </a:xfrm>
          <a:prstGeom prst="rect">
            <a:avLst/>
          </a:prstGeom>
          <a:noFill/>
          <a:ln w="9525">
            <a:noFill/>
            <a:round/>
            <a:headEnd/>
            <a:tailEnd/>
          </a:ln>
        </p:spPr>
      </p:pic>
      <p:pic>
        <p:nvPicPr>
          <p:cNvPr id="11" name="Picture 6"/>
          <p:cNvPicPr>
            <a:picLocks noChangeAspect="1" noChangeArrowheads="1"/>
          </p:cNvPicPr>
          <p:nvPr/>
        </p:nvPicPr>
        <p:blipFill>
          <a:blip r:embed="rId3" cstate="print"/>
          <a:srcRect/>
          <a:stretch>
            <a:fillRect/>
          </a:stretch>
        </p:blipFill>
        <p:spPr bwMode="auto">
          <a:xfrm>
            <a:off x="2711502" y="1769902"/>
            <a:ext cx="216000" cy="479193"/>
          </a:xfrm>
          <a:prstGeom prst="rect">
            <a:avLst/>
          </a:prstGeom>
          <a:noFill/>
          <a:ln w="9525">
            <a:noFill/>
            <a:round/>
            <a:headEnd/>
            <a:tailEnd/>
          </a:ln>
        </p:spPr>
      </p:pic>
      <p:pic>
        <p:nvPicPr>
          <p:cNvPr id="12" name="Picture 6"/>
          <p:cNvPicPr>
            <a:picLocks noChangeAspect="1" noChangeArrowheads="1"/>
          </p:cNvPicPr>
          <p:nvPr/>
        </p:nvPicPr>
        <p:blipFill>
          <a:blip r:embed="rId3" cstate="print"/>
          <a:srcRect/>
          <a:stretch>
            <a:fillRect/>
          </a:stretch>
        </p:blipFill>
        <p:spPr bwMode="auto">
          <a:xfrm>
            <a:off x="2932248" y="1769902"/>
            <a:ext cx="216000" cy="479191"/>
          </a:xfrm>
          <a:prstGeom prst="rect">
            <a:avLst/>
          </a:prstGeom>
          <a:noFill/>
          <a:ln w="9525">
            <a:noFill/>
            <a:round/>
            <a:headEnd/>
            <a:tailEnd/>
          </a:ln>
        </p:spPr>
      </p:pic>
      <p:pic>
        <p:nvPicPr>
          <p:cNvPr id="13" name="Picture 6"/>
          <p:cNvPicPr>
            <a:picLocks noChangeAspect="1" noChangeArrowheads="1"/>
          </p:cNvPicPr>
          <p:nvPr/>
        </p:nvPicPr>
        <p:blipFill>
          <a:blip r:embed="rId3" cstate="print"/>
          <a:srcRect/>
          <a:stretch>
            <a:fillRect/>
          </a:stretch>
        </p:blipFill>
        <p:spPr bwMode="auto">
          <a:xfrm>
            <a:off x="880176" y="2295249"/>
            <a:ext cx="216000" cy="479193"/>
          </a:xfrm>
          <a:prstGeom prst="rect">
            <a:avLst/>
          </a:prstGeom>
          <a:noFill/>
          <a:ln w="9525">
            <a:noFill/>
            <a:round/>
            <a:headEnd/>
            <a:tailEnd/>
          </a:ln>
        </p:spPr>
      </p:pic>
      <p:pic>
        <p:nvPicPr>
          <p:cNvPr id="14" name="Picture 6"/>
          <p:cNvPicPr>
            <a:picLocks noChangeAspect="1" noChangeArrowheads="1"/>
          </p:cNvPicPr>
          <p:nvPr/>
        </p:nvPicPr>
        <p:blipFill>
          <a:blip r:embed="rId3" cstate="print"/>
          <a:srcRect/>
          <a:stretch>
            <a:fillRect/>
          </a:stretch>
        </p:blipFill>
        <p:spPr bwMode="auto">
          <a:xfrm>
            <a:off x="1091454" y="2295249"/>
            <a:ext cx="216000" cy="479193"/>
          </a:xfrm>
          <a:prstGeom prst="rect">
            <a:avLst/>
          </a:prstGeom>
          <a:noFill/>
          <a:ln w="9525">
            <a:noFill/>
            <a:round/>
            <a:headEnd/>
            <a:tailEnd/>
          </a:ln>
        </p:spPr>
      </p:pic>
      <p:pic>
        <p:nvPicPr>
          <p:cNvPr id="15" name="Picture 6"/>
          <p:cNvPicPr>
            <a:picLocks noChangeAspect="1" noChangeArrowheads="1"/>
          </p:cNvPicPr>
          <p:nvPr/>
        </p:nvPicPr>
        <p:blipFill>
          <a:blip r:embed="rId3" cstate="print"/>
          <a:srcRect/>
          <a:stretch>
            <a:fillRect/>
          </a:stretch>
        </p:blipFill>
        <p:spPr bwMode="auto">
          <a:xfrm>
            <a:off x="1312200" y="2295249"/>
            <a:ext cx="216000" cy="479191"/>
          </a:xfrm>
          <a:prstGeom prst="rect">
            <a:avLst/>
          </a:prstGeom>
          <a:noFill/>
          <a:ln w="9525">
            <a:noFill/>
            <a:round/>
            <a:headEnd/>
            <a:tailEnd/>
          </a:ln>
        </p:spPr>
      </p:pic>
      <p:cxnSp>
        <p:nvCxnSpPr>
          <p:cNvPr id="16" name="直線矢印コネクタ 15"/>
          <p:cNvCxnSpPr/>
          <p:nvPr/>
        </p:nvCxnSpPr>
        <p:spPr>
          <a:xfrm rot="5400000" flipH="1" flipV="1">
            <a:off x="2249202" y="3160646"/>
            <a:ext cx="1440000" cy="1588"/>
          </a:xfrm>
          <a:prstGeom prst="straightConnector1">
            <a:avLst/>
          </a:prstGeom>
          <a:ln w="28575">
            <a:solidFill>
              <a:schemeClr val="tx2">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5400000">
            <a:off x="2103598" y="3137388"/>
            <a:ext cx="1440000" cy="1588"/>
          </a:xfrm>
          <a:prstGeom prst="straightConnector1">
            <a:avLst/>
          </a:prstGeom>
          <a:ln w="28575">
            <a:solidFill>
              <a:schemeClr val="accent1">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a:off x="1528248" y="2757054"/>
            <a:ext cx="1152000" cy="108000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7" descr="Cisco_WebEx_Wordmark_masterTitle-300dpi"/>
          <p:cNvPicPr preferRelativeResize="0">
            <a:picLocks noChangeAspect="1" noChangeArrowheads="1"/>
          </p:cNvPicPr>
          <p:nvPr/>
        </p:nvPicPr>
        <p:blipFill>
          <a:blip r:embed="rId4" cstate="email"/>
          <a:srcRect/>
          <a:stretch>
            <a:fillRect/>
          </a:stretch>
        </p:blipFill>
        <p:spPr bwMode="auto">
          <a:xfrm>
            <a:off x="2375920" y="1368238"/>
            <a:ext cx="936104" cy="329656"/>
          </a:xfrm>
          <a:prstGeom prst="rect">
            <a:avLst/>
          </a:prstGeom>
          <a:noFill/>
          <a:ln w="9525">
            <a:noFill/>
            <a:miter lim="800000"/>
            <a:headEnd/>
            <a:tailEnd/>
          </a:ln>
        </p:spPr>
      </p:pic>
      <p:sp>
        <p:nvSpPr>
          <p:cNvPr id="20" name="テキスト ボックス 19"/>
          <p:cNvSpPr txBox="1"/>
          <p:nvPr/>
        </p:nvSpPr>
        <p:spPr>
          <a:xfrm>
            <a:off x="1849688" y="1058423"/>
            <a:ext cx="2232248" cy="307777"/>
          </a:xfrm>
          <a:prstGeom prst="rect">
            <a:avLst/>
          </a:prstGeom>
          <a:noFill/>
        </p:spPr>
        <p:txBody>
          <a:bodyPr wrap="square" rtlCol="0">
            <a:spAutoFit/>
          </a:bodyPr>
          <a:lstStyle/>
          <a:p>
            <a:r>
              <a:rPr kumimoji="1" lang="en-US" altLang="ja-JP" sz="1400" dirty="0" smtClean="0">
                <a:solidFill>
                  <a:srgbClr val="333333"/>
                </a:solidFill>
              </a:rPr>
              <a:t>customer.webex.com</a:t>
            </a:r>
            <a:endParaRPr kumimoji="1" lang="ja-JP" altLang="en-US" sz="1400" dirty="0">
              <a:solidFill>
                <a:srgbClr val="333333"/>
              </a:solidFill>
            </a:endParaRPr>
          </a:p>
        </p:txBody>
      </p:sp>
      <p:sp>
        <p:nvSpPr>
          <p:cNvPr id="21" name="テキスト ボックス 20"/>
          <p:cNvSpPr txBox="1"/>
          <p:nvPr/>
        </p:nvSpPr>
        <p:spPr>
          <a:xfrm>
            <a:off x="1924472" y="4685952"/>
            <a:ext cx="2088232" cy="307777"/>
          </a:xfrm>
          <a:prstGeom prst="rect">
            <a:avLst/>
          </a:prstGeom>
          <a:noFill/>
        </p:spPr>
        <p:txBody>
          <a:bodyPr wrap="square" rtlCol="0">
            <a:spAutoFit/>
          </a:bodyPr>
          <a:lstStyle/>
          <a:p>
            <a:r>
              <a:rPr kumimoji="1" lang="ja-JP" altLang="en-US" sz="1400" dirty="0" smtClean="0">
                <a:solidFill>
                  <a:srgbClr val="333333"/>
                </a:solidFill>
              </a:rPr>
              <a:t>会議の主催者</a:t>
            </a:r>
            <a:r>
              <a:rPr kumimoji="1" lang="en-US" altLang="ja-JP" sz="1400" dirty="0" smtClean="0">
                <a:solidFill>
                  <a:srgbClr val="333333"/>
                </a:solidFill>
              </a:rPr>
              <a:t>/</a:t>
            </a:r>
            <a:r>
              <a:rPr kumimoji="1" lang="ja-JP" altLang="en-US" sz="1400" dirty="0" smtClean="0">
                <a:solidFill>
                  <a:srgbClr val="333333"/>
                </a:solidFill>
              </a:rPr>
              <a:t>参加者</a:t>
            </a:r>
            <a:endParaRPr kumimoji="1" lang="ja-JP" altLang="en-US" sz="1400" dirty="0">
              <a:solidFill>
                <a:srgbClr val="333333"/>
              </a:solidFill>
            </a:endParaRPr>
          </a:p>
        </p:txBody>
      </p:sp>
      <p:pic>
        <p:nvPicPr>
          <p:cNvPr id="22" name="Picture 7" descr="BasicMeeting-womanR"/>
          <p:cNvPicPr>
            <a:picLocks noChangeAspect="1" noChangeArrowheads="1"/>
          </p:cNvPicPr>
          <p:nvPr/>
        </p:nvPicPr>
        <p:blipFill>
          <a:blip r:embed="rId5" cstate="screen"/>
          <a:srcRect/>
          <a:stretch>
            <a:fillRect/>
          </a:stretch>
        </p:blipFill>
        <p:spPr bwMode="auto">
          <a:xfrm>
            <a:off x="2536360" y="3981190"/>
            <a:ext cx="540000" cy="652499"/>
          </a:xfrm>
          <a:prstGeom prst="rect">
            <a:avLst/>
          </a:prstGeom>
          <a:noFill/>
          <a:ln w="9525">
            <a:noFill/>
            <a:miter lim="800000"/>
            <a:headEnd/>
            <a:tailEnd/>
          </a:ln>
        </p:spPr>
      </p:pic>
      <p:sp>
        <p:nvSpPr>
          <p:cNvPr id="23" name="テキスト ボックス 22"/>
          <p:cNvSpPr txBox="1"/>
          <p:nvPr/>
        </p:nvSpPr>
        <p:spPr>
          <a:xfrm>
            <a:off x="2896400" y="2850022"/>
            <a:ext cx="364202" cy="307777"/>
          </a:xfrm>
          <a:prstGeom prst="rect">
            <a:avLst/>
          </a:prstGeom>
          <a:noFill/>
        </p:spPr>
        <p:txBody>
          <a:bodyPr wrap="none" rtlCol="0">
            <a:spAutoFit/>
          </a:bodyPr>
          <a:lstStyle/>
          <a:p>
            <a:r>
              <a:rPr kumimoji="1" lang="ja-JP" altLang="en-US" sz="1400" dirty="0" smtClean="0">
                <a:solidFill>
                  <a:schemeClr val="tx2">
                    <a:lumMod val="75000"/>
                  </a:schemeClr>
                </a:solidFill>
              </a:rPr>
              <a:t>①</a:t>
            </a:r>
            <a:endParaRPr kumimoji="1" lang="ja-JP" altLang="en-US" sz="1400" dirty="0">
              <a:solidFill>
                <a:schemeClr val="tx2">
                  <a:lumMod val="75000"/>
                </a:schemeClr>
              </a:solidFill>
            </a:endParaRPr>
          </a:p>
        </p:txBody>
      </p:sp>
      <p:sp>
        <p:nvSpPr>
          <p:cNvPr id="24" name="テキスト ボックス 23"/>
          <p:cNvSpPr txBox="1"/>
          <p:nvPr/>
        </p:nvSpPr>
        <p:spPr>
          <a:xfrm>
            <a:off x="2464352" y="2850022"/>
            <a:ext cx="364202" cy="307777"/>
          </a:xfrm>
          <a:prstGeom prst="rect">
            <a:avLst/>
          </a:prstGeom>
          <a:noFill/>
        </p:spPr>
        <p:txBody>
          <a:bodyPr wrap="none" rtlCol="0">
            <a:spAutoFit/>
          </a:bodyPr>
          <a:lstStyle/>
          <a:p>
            <a:r>
              <a:rPr kumimoji="1" lang="ja-JP" altLang="en-US" sz="1400" dirty="0" smtClean="0">
                <a:solidFill>
                  <a:schemeClr val="accent1">
                    <a:lumMod val="75000"/>
                  </a:schemeClr>
                </a:solidFill>
              </a:rPr>
              <a:t>②</a:t>
            </a:r>
            <a:endParaRPr kumimoji="1" lang="ja-JP" altLang="en-US" sz="1400" dirty="0">
              <a:solidFill>
                <a:schemeClr val="accent1">
                  <a:lumMod val="75000"/>
                </a:schemeClr>
              </a:solidFill>
            </a:endParaRPr>
          </a:p>
        </p:txBody>
      </p:sp>
      <p:sp>
        <p:nvSpPr>
          <p:cNvPr id="25" name="テキスト ボックス 24"/>
          <p:cNvSpPr txBox="1"/>
          <p:nvPr/>
        </p:nvSpPr>
        <p:spPr>
          <a:xfrm>
            <a:off x="1812118" y="3477134"/>
            <a:ext cx="364202" cy="307777"/>
          </a:xfrm>
          <a:prstGeom prst="rect">
            <a:avLst/>
          </a:prstGeom>
          <a:noFill/>
        </p:spPr>
        <p:txBody>
          <a:bodyPr wrap="none" rtlCol="0">
            <a:spAutoFit/>
          </a:bodyPr>
          <a:lstStyle/>
          <a:p>
            <a:r>
              <a:rPr kumimoji="1" lang="ja-JP" altLang="en-US" sz="1400" dirty="0" smtClean="0">
                <a:solidFill>
                  <a:schemeClr val="accent6">
                    <a:lumMod val="75000"/>
                  </a:schemeClr>
                </a:solidFill>
              </a:rPr>
              <a:t>③</a:t>
            </a:r>
            <a:endParaRPr kumimoji="1" lang="ja-JP" altLang="en-US" sz="1400" dirty="0">
              <a:solidFill>
                <a:schemeClr val="accent6">
                  <a:lumMod val="75000"/>
                </a:schemeClr>
              </a:solidFill>
            </a:endParaRPr>
          </a:p>
        </p:txBody>
      </p:sp>
      <p:pic>
        <p:nvPicPr>
          <p:cNvPr id="26" name="Picture 27" descr="Cisco_WebEx_Wordmark_masterTitle-300dpi"/>
          <p:cNvPicPr preferRelativeResize="0">
            <a:picLocks noChangeAspect="1" noChangeArrowheads="1"/>
          </p:cNvPicPr>
          <p:nvPr/>
        </p:nvPicPr>
        <p:blipFill>
          <a:blip r:embed="rId4" cstate="email"/>
          <a:srcRect/>
          <a:stretch>
            <a:fillRect/>
          </a:stretch>
        </p:blipFill>
        <p:spPr bwMode="auto">
          <a:xfrm>
            <a:off x="736160" y="1851334"/>
            <a:ext cx="936104" cy="329656"/>
          </a:xfrm>
          <a:prstGeom prst="rect">
            <a:avLst/>
          </a:prstGeom>
          <a:noFill/>
          <a:ln w="9525">
            <a:noFill/>
            <a:miter lim="800000"/>
            <a:headEnd/>
            <a:tailEnd/>
          </a:ln>
        </p:spPr>
      </p:pic>
      <p:sp>
        <p:nvSpPr>
          <p:cNvPr id="27" name="テキスト ボックス 26"/>
          <p:cNvSpPr txBox="1"/>
          <p:nvPr/>
        </p:nvSpPr>
        <p:spPr>
          <a:xfrm>
            <a:off x="1978205" y="3015370"/>
            <a:ext cx="364202" cy="307777"/>
          </a:xfrm>
          <a:prstGeom prst="rect">
            <a:avLst/>
          </a:prstGeom>
          <a:noFill/>
        </p:spPr>
        <p:txBody>
          <a:bodyPr wrap="none" rtlCol="0">
            <a:spAutoFit/>
          </a:bodyPr>
          <a:lstStyle/>
          <a:p>
            <a:r>
              <a:rPr kumimoji="1" lang="ja-JP" altLang="en-US" sz="1400" dirty="0" smtClean="0">
                <a:solidFill>
                  <a:schemeClr val="accent1">
                    <a:lumMod val="75000"/>
                  </a:schemeClr>
                </a:solidFill>
              </a:rPr>
              <a:t>②</a:t>
            </a:r>
            <a:endParaRPr kumimoji="1" lang="ja-JP" altLang="en-US" sz="1400" dirty="0">
              <a:solidFill>
                <a:schemeClr val="accent1">
                  <a:lumMod val="75000"/>
                </a:schemeClr>
              </a:solidFill>
            </a:endParaRPr>
          </a:p>
        </p:txBody>
      </p:sp>
      <p:cxnSp>
        <p:nvCxnSpPr>
          <p:cNvPr id="28" name="直線矢印コネクタ 27"/>
          <p:cNvCxnSpPr/>
          <p:nvPr/>
        </p:nvCxnSpPr>
        <p:spPr>
          <a:xfrm rot="10800000">
            <a:off x="1456368" y="2901190"/>
            <a:ext cx="1152000" cy="10800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14629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22238"/>
            <a:ext cx="8345488" cy="731837"/>
          </a:xfrm>
        </p:spPr>
        <p:txBody>
          <a:bodyPr/>
          <a:lstStyle/>
          <a:p>
            <a:r>
              <a:rPr lang="en-US" altLang="ja-JP" dirty="0" smtClean="0"/>
              <a:t>Global </a:t>
            </a:r>
            <a:r>
              <a:rPr lang="en-US" altLang="ja-JP" dirty="0"/>
              <a:t>Site </a:t>
            </a:r>
            <a:r>
              <a:rPr lang="en-US" altLang="ja-JP" dirty="0" smtClean="0"/>
              <a:t>Backup(GSB)</a:t>
            </a:r>
            <a:endParaRPr kumimoji="1" lang="ja-JP" altLang="en-US" dirty="0"/>
          </a:p>
        </p:txBody>
      </p:sp>
      <p:sp>
        <p:nvSpPr>
          <p:cNvPr id="4" name="Content Placeholder 2"/>
          <p:cNvSpPr>
            <a:spLocks noGrp="1"/>
          </p:cNvSpPr>
          <p:nvPr>
            <p:ph type="body" sz="quarter" idx="10"/>
          </p:nvPr>
        </p:nvSpPr>
        <p:spPr>
          <a:xfrm>
            <a:off x="239713" y="903759"/>
            <a:ext cx="8578850" cy="2336329"/>
          </a:xfrm>
        </p:spPr>
        <p:txBody>
          <a:bodyPr>
            <a:normAutofit/>
          </a:bodyPr>
          <a:lstStyle/>
          <a:p>
            <a:r>
              <a:rPr lang="en-US" altLang="ja-JP" sz="1600" dirty="0" smtClean="0">
                <a:solidFill>
                  <a:srgbClr val="333333"/>
                </a:solidFill>
              </a:rPr>
              <a:t>Cisco WebEx </a:t>
            </a:r>
            <a:r>
              <a:rPr lang="ja-JP" altLang="en-US" sz="1600" dirty="0" smtClean="0">
                <a:solidFill>
                  <a:srgbClr val="333333"/>
                </a:solidFill>
              </a:rPr>
              <a:t>サイト、セッションデータを専用線でつながった別のデータセンターでリアルタイムにバックアップを行う仕組み。</a:t>
            </a:r>
            <a:endParaRPr lang="en-US" altLang="ja-JP" sz="1600" dirty="0" smtClean="0">
              <a:solidFill>
                <a:srgbClr val="333333"/>
              </a:solidFill>
            </a:endParaRPr>
          </a:p>
          <a:p>
            <a:r>
              <a:rPr lang="ja-JP" altLang="en-US" sz="1600" dirty="0" smtClean="0">
                <a:solidFill>
                  <a:srgbClr val="333333"/>
                </a:solidFill>
              </a:rPr>
              <a:t>プライマリサイトで障害発生時は自動でバックアップサイトへ接続。</a:t>
            </a:r>
            <a:endParaRPr lang="en-US" altLang="ja-JP" sz="1600" dirty="0" smtClean="0">
              <a:solidFill>
                <a:srgbClr val="333333"/>
              </a:solidFill>
            </a:endParaRPr>
          </a:p>
          <a:p>
            <a:r>
              <a:rPr lang="ja-JP" altLang="en-US" sz="1600" dirty="0" smtClean="0">
                <a:solidFill>
                  <a:srgbClr val="333333"/>
                </a:solidFill>
              </a:rPr>
              <a:t>エンドユーザーは同じ</a:t>
            </a:r>
            <a:r>
              <a:rPr lang="en-US" altLang="ja-JP" sz="1600" dirty="0" smtClean="0">
                <a:solidFill>
                  <a:srgbClr val="333333"/>
                </a:solidFill>
              </a:rPr>
              <a:t>URL</a:t>
            </a:r>
            <a:r>
              <a:rPr lang="ja-JP" altLang="en-US" sz="1600" dirty="0" smtClean="0">
                <a:solidFill>
                  <a:srgbClr val="333333"/>
                </a:solidFill>
              </a:rPr>
              <a:t>にアクセスするだけで意識なくサービスを継続利用可能</a:t>
            </a:r>
            <a:endParaRPr lang="en-US" altLang="ja-JP" sz="1600" dirty="0" smtClean="0">
              <a:solidFill>
                <a:srgbClr val="333333"/>
              </a:solidFill>
            </a:endParaRPr>
          </a:p>
          <a:p>
            <a:r>
              <a:rPr lang="ja-JP" altLang="en-US" sz="1600" dirty="0" smtClean="0">
                <a:solidFill>
                  <a:srgbClr val="333333"/>
                </a:solidFill>
              </a:rPr>
              <a:t>利用のサイトが</a:t>
            </a:r>
            <a:r>
              <a:rPr lang="en-US" altLang="ja-JP" sz="1600" dirty="0" smtClean="0">
                <a:solidFill>
                  <a:srgbClr val="333333"/>
                </a:solidFill>
              </a:rPr>
              <a:t>GSB</a:t>
            </a:r>
            <a:r>
              <a:rPr lang="ja-JP" altLang="en-US" sz="1600" dirty="0" smtClean="0">
                <a:solidFill>
                  <a:srgbClr val="333333"/>
                </a:solidFill>
              </a:rPr>
              <a:t>であるかを確認可能</a:t>
            </a:r>
            <a:endParaRPr lang="en-US" altLang="ja-JP" sz="1600" dirty="0" smtClean="0">
              <a:solidFill>
                <a:srgbClr val="333333"/>
              </a:solidFill>
            </a:endParaRPr>
          </a:p>
          <a:p>
            <a:pPr lvl="1"/>
            <a:r>
              <a:rPr lang="en-US" altLang="ja-JP" sz="1200" dirty="0" smtClean="0">
                <a:solidFill>
                  <a:srgbClr val="333333"/>
                </a:solidFill>
              </a:rPr>
              <a:t>https://mycompany.webex.com/mycompany/detectbackup.php</a:t>
            </a:r>
          </a:p>
          <a:p>
            <a:pPr>
              <a:buNone/>
            </a:pPr>
            <a:endParaRPr lang="en-US" sz="1600" dirty="0" smtClean="0"/>
          </a:p>
        </p:txBody>
      </p:sp>
      <p:pic>
        <p:nvPicPr>
          <p:cNvPr id="5" name="Picture 2" descr="cloud-with-shdw2"/>
          <p:cNvPicPr>
            <a:picLocks noChangeAspect="1" noChangeArrowheads="1"/>
          </p:cNvPicPr>
          <p:nvPr/>
        </p:nvPicPr>
        <p:blipFill>
          <a:blip r:embed="rId2" cstate="print"/>
          <a:srcRect/>
          <a:stretch>
            <a:fillRect/>
          </a:stretch>
        </p:blipFill>
        <p:spPr bwMode="auto">
          <a:xfrm>
            <a:off x="3711575" y="2472360"/>
            <a:ext cx="5118100" cy="2729293"/>
          </a:xfrm>
          <a:prstGeom prst="rect">
            <a:avLst/>
          </a:prstGeom>
          <a:noFill/>
          <a:ln w="9525">
            <a:noFill/>
            <a:miter lim="800000"/>
            <a:headEnd/>
            <a:tailEnd/>
          </a:ln>
        </p:spPr>
      </p:pic>
      <p:pic>
        <p:nvPicPr>
          <p:cNvPr id="6" name="Picture 7" descr="cisco_cloud"/>
          <p:cNvPicPr>
            <a:picLocks noChangeAspect="1" noChangeArrowheads="1"/>
          </p:cNvPicPr>
          <p:nvPr/>
        </p:nvPicPr>
        <p:blipFill>
          <a:blip r:embed="rId3" cstate="print"/>
          <a:srcRect/>
          <a:stretch>
            <a:fillRect/>
          </a:stretch>
        </p:blipFill>
        <p:spPr bwMode="auto">
          <a:xfrm>
            <a:off x="6616700" y="2743559"/>
            <a:ext cx="2230725" cy="1348433"/>
          </a:xfrm>
          <a:prstGeom prst="rect">
            <a:avLst/>
          </a:prstGeom>
          <a:noFill/>
          <a:ln w="9525">
            <a:noFill/>
            <a:miter lim="800000"/>
            <a:headEnd/>
            <a:tailEnd/>
          </a:ln>
        </p:spPr>
      </p:pic>
      <p:pic>
        <p:nvPicPr>
          <p:cNvPr id="7" name="Picture 15" descr="cisco_cloud"/>
          <p:cNvPicPr>
            <a:picLocks noChangeAspect="1" noChangeArrowheads="1"/>
          </p:cNvPicPr>
          <p:nvPr/>
        </p:nvPicPr>
        <p:blipFill>
          <a:blip r:embed="rId3" cstate="print"/>
          <a:srcRect/>
          <a:stretch>
            <a:fillRect/>
          </a:stretch>
        </p:blipFill>
        <p:spPr bwMode="auto">
          <a:xfrm>
            <a:off x="4191000" y="3238859"/>
            <a:ext cx="2230725" cy="1348433"/>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5090649" y="3651926"/>
            <a:ext cx="183839" cy="407844"/>
          </a:xfrm>
          <a:prstGeom prst="rect">
            <a:avLst/>
          </a:prstGeom>
          <a:noFill/>
          <a:ln w="9525">
            <a:noFill/>
            <a:round/>
            <a:headEnd/>
            <a:tailEnd/>
          </a:ln>
        </p:spPr>
      </p:pic>
      <p:pic>
        <p:nvPicPr>
          <p:cNvPr id="9" name="Picture 6"/>
          <p:cNvPicPr>
            <a:picLocks noChangeAspect="1" noChangeArrowheads="1"/>
          </p:cNvPicPr>
          <p:nvPr/>
        </p:nvPicPr>
        <p:blipFill>
          <a:blip r:embed="rId4" cstate="print"/>
          <a:srcRect/>
          <a:stretch>
            <a:fillRect/>
          </a:stretch>
        </p:blipFill>
        <p:spPr bwMode="auto">
          <a:xfrm>
            <a:off x="5301927" y="3651926"/>
            <a:ext cx="183839" cy="407844"/>
          </a:xfrm>
          <a:prstGeom prst="rect">
            <a:avLst/>
          </a:prstGeom>
          <a:noFill/>
          <a:ln w="9525">
            <a:noFill/>
            <a:round/>
            <a:headEnd/>
            <a:tailEnd/>
          </a:ln>
        </p:spPr>
      </p:pic>
      <p:pic>
        <p:nvPicPr>
          <p:cNvPr id="10" name="Picture 6"/>
          <p:cNvPicPr>
            <a:picLocks noChangeAspect="1" noChangeArrowheads="1"/>
          </p:cNvPicPr>
          <p:nvPr/>
        </p:nvPicPr>
        <p:blipFill>
          <a:blip r:embed="rId4" cstate="print"/>
          <a:srcRect/>
          <a:stretch>
            <a:fillRect/>
          </a:stretch>
        </p:blipFill>
        <p:spPr bwMode="auto">
          <a:xfrm>
            <a:off x="5522673" y="3651925"/>
            <a:ext cx="183839" cy="407843"/>
          </a:xfrm>
          <a:prstGeom prst="rect">
            <a:avLst/>
          </a:prstGeom>
          <a:noFill/>
          <a:ln w="9525">
            <a:noFill/>
            <a:round/>
            <a:headEnd/>
            <a:tailEnd/>
          </a:ln>
        </p:spPr>
      </p:pic>
      <p:pic>
        <p:nvPicPr>
          <p:cNvPr id="11" name="Picture 27" descr="Cisco_WebEx_Wordmark_masterTitle-300dpi"/>
          <p:cNvPicPr preferRelativeResize="0">
            <a:picLocks noChangeAspect="1" noChangeArrowheads="1"/>
          </p:cNvPicPr>
          <p:nvPr/>
        </p:nvPicPr>
        <p:blipFill>
          <a:blip r:embed="rId5" cstate="email"/>
          <a:srcRect/>
          <a:stretch>
            <a:fillRect/>
          </a:stretch>
        </p:blipFill>
        <p:spPr bwMode="auto">
          <a:xfrm>
            <a:off x="4966345" y="3227995"/>
            <a:ext cx="796726" cy="280573"/>
          </a:xfrm>
          <a:prstGeom prst="rect">
            <a:avLst/>
          </a:prstGeom>
          <a:noFill/>
          <a:ln w="9525">
            <a:noFill/>
            <a:miter lim="800000"/>
            <a:headEnd/>
            <a:tailEnd/>
          </a:ln>
        </p:spPr>
      </p:pic>
      <p:pic>
        <p:nvPicPr>
          <p:cNvPr id="12" name="Picture 6"/>
          <p:cNvPicPr>
            <a:picLocks noChangeAspect="1" noChangeArrowheads="1"/>
          </p:cNvPicPr>
          <p:nvPr/>
        </p:nvPicPr>
        <p:blipFill>
          <a:blip r:embed="rId4" cstate="print"/>
          <a:srcRect/>
          <a:stretch>
            <a:fillRect/>
          </a:stretch>
        </p:blipFill>
        <p:spPr bwMode="auto">
          <a:xfrm>
            <a:off x="7610929" y="3147870"/>
            <a:ext cx="183839" cy="407844"/>
          </a:xfrm>
          <a:prstGeom prst="rect">
            <a:avLst/>
          </a:prstGeom>
          <a:noFill/>
          <a:ln w="9525">
            <a:noFill/>
            <a:round/>
            <a:headEnd/>
            <a:tailEnd/>
          </a:ln>
        </p:spPr>
      </p:pic>
      <p:pic>
        <p:nvPicPr>
          <p:cNvPr id="13" name="Picture 6"/>
          <p:cNvPicPr>
            <a:picLocks noChangeAspect="1" noChangeArrowheads="1"/>
          </p:cNvPicPr>
          <p:nvPr/>
        </p:nvPicPr>
        <p:blipFill>
          <a:blip r:embed="rId4" cstate="print"/>
          <a:srcRect/>
          <a:stretch>
            <a:fillRect/>
          </a:stretch>
        </p:blipFill>
        <p:spPr bwMode="auto">
          <a:xfrm>
            <a:off x="7822207" y="3147870"/>
            <a:ext cx="183839" cy="407844"/>
          </a:xfrm>
          <a:prstGeom prst="rect">
            <a:avLst/>
          </a:prstGeom>
          <a:noFill/>
          <a:ln w="9525">
            <a:noFill/>
            <a:round/>
            <a:headEnd/>
            <a:tailEnd/>
          </a:ln>
        </p:spPr>
      </p:pic>
      <p:pic>
        <p:nvPicPr>
          <p:cNvPr id="14" name="Picture 6"/>
          <p:cNvPicPr>
            <a:picLocks noChangeAspect="1" noChangeArrowheads="1"/>
          </p:cNvPicPr>
          <p:nvPr/>
        </p:nvPicPr>
        <p:blipFill>
          <a:blip r:embed="rId4" cstate="print"/>
          <a:srcRect/>
          <a:stretch>
            <a:fillRect/>
          </a:stretch>
        </p:blipFill>
        <p:spPr bwMode="auto">
          <a:xfrm>
            <a:off x="8042953" y="3147869"/>
            <a:ext cx="183839" cy="407843"/>
          </a:xfrm>
          <a:prstGeom prst="rect">
            <a:avLst/>
          </a:prstGeom>
          <a:noFill/>
          <a:ln w="9525">
            <a:noFill/>
            <a:round/>
            <a:headEnd/>
            <a:tailEnd/>
          </a:ln>
        </p:spPr>
      </p:pic>
      <p:pic>
        <p:nvPicPr>
          <p:cNvPr id="15" name="Picture 27" descr="Cisco_WebEx_Wordmark_masterTitle-300dpi"/>
          <p:cNvPicPr preferRelativeResize="0">
            <a:picLocks noChangeAspect="1" noChangeArrowheads="1"/>
          </p:cNvPicPr>
          <p:nvPr/>
        </p:nvPicPr>
        <p:blipFill>
          <a:blip r:embed="rId5" cstate="email"/>
          <a:srcRect/>
          <a:stretch>
            <a:fillRect/>
          </a:stretch>
        </p:blipFill>
        <p:spPr bwMode="auto">
          <a:xfrm>
            <a:off x="7486625" y="2723939"/>
            <a:ext cx="796726" cy="280573"/>
          </a:xfrm>
          <a:prstGeom prst="rect">
            <a:avLst/>
          </a:prstGeom>
          <a:noFill/>
          <a:ln w="9525">
            <a:noFill/>
            <a:miter lim="800000"/>
            <a:headEnd/>
            <a:tailEnd/>
          </a:ln>
        </p:spPr>
      </p:pic>
      <p:pic>
        <p:nvPicPr>
          <p:cNvPr id="16" name="Picture 23" descr="rerouted-arrow"/>
          <p:cNvPicPr>
            <a:picLocks noChangeAspect="1" noChangeArrowheads="1"/>
          </p:cNvPicPr>
          <p:nvPr/>
        </p:nvPicPr>
        <p:blipFill>
          <a:blip r:embed="rId6" cstate="print"/>
          <a:srcRect/>
          <a:stretch>
            <a:fillRect/>
          </a:stretch>
        </p:blipFill>
        <p:spPr bwMode="auto">
          <a:xfrm rot="21387626">
            <a:off x="4730425" y="3460475"/>
            <a:ext cx="2621202" cy="1310601"/>
          </a:xfrm>
          <a:prstGeom prst="rect">
            <a:avLst/>
          </a:prstGeom>
          <a:noFill/>
          <a:ln w="9525">
            <a:noFill/>
            <a:miter lim="800000"/>
            <a:headEnd/>
            <a:tailEnd/>
          </a:ln>
        </p:spPr>
      </p:pic>
      <p:pic>
        <p:nvPicPr>
          <p:cNvPr id="17" name="Picture 22" descr="congestion"/>
          <p:cNvPicPr>
            <a:picLocks noChangeAspect="1" noChangeArrowheads="1"/>
          </p:cNvPicPr>
          <p:nvPr/>
        </p:nvPicPr>
        <p:blipFill>
          <a:blip r:embed="rId7" cstate="print"/>
          <a:srcRect/>
          <a:stretch>
            <a:fillRect/>
          </a:stretch>
        </p:blipFill>
        <p:spPr bwMode="auto">
          <a:xfrm>
            <a:off x="4318273" y="3051046"/>
            <a:ext cx="1851055" cy="1642980"/>
          </a:xfrm>
          <a:prstGeom prst="rect">
            <a:avLst/>
          </a:prstGeom>
          <a:noFill/>
          <a:ln w="9525">
            <a:noFill/>
            <a:miter lim="800000"/>
            <a:headEnd/>
            <a:tailEnd/>
          </a:ln>
        </p:spPr>
      </p:pic>
      <p:sp>
        <p:nvSpPr>
          <p:cNvPr id="18" name="Content Placeholder 2"/>
          <p:cNvSpPr txBox="1">
            <a:spLocks/>
          </p:cNvSpPr>
          <p:nvPr/>
        </p:nvSpPr>
        <p:spPr>
          <a:xfrm>
            <a:off x="222251" y="3092352"/>
            <a:ext cx="3951287" cy="1754075"/>
          </a:xfrm>
          <a:prstGeom prst="rect">
            <a:avLst/>
          </a:prstGeom>
        </p:spPr>
        <p:txBody>
          <a:bodyPr lIns="91420" tIns="45710" rIns="91420" bIns="45710">
            <a:norm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kumimoji="1" lang="en-US" sz="37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kumimoji="1"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kumimoji="1"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kumimoji="1"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pPr marL="57136" indent="0">
              <a:buNone/>
            </a:pPr>
            <a:r>
              <a:rPr lang="en-US" altLang="ja-JP" sz="1200" dirty="0" smtClean="0">
                <a:solidFill>
                  <a:srgbClr val="C00000"/>
                </a:solidFill>
              </a:rPr>
              <a:t>GSB</a:t>
            </a:r>
            <a:r>
              <a:rPr lang="ja-JP" altLang="en-US" sz="1200" dirty="0" smtClean="0">
                <a:solidFill>
                  <a:srgbClr val="C00000"/>
                </a:solidFill>
              </a:rPr>
              <a:t>に移行中</a:t>
            </a:r>
            <a:r>
              <a:rPr lang="ja-JP" altLang="en-US" sz="1200" dirty="0">
                <a:solidFill>
                  <a:srgbClr val="C00000"/>
                </a:solidFill>
              </a:rPr>
              <a:t>の</a:t>
            </a:r>
            <a:r>
              <a:rPr lang="ja-JP" altLang="en-US" sz="1200" dirty="0" smtClean="0">
                <a:solidFill>
                  <a:srgbClr val="C00000"/>
                </a:solidFill>
              </a:rPr>
              <a:t>注意点）</a:t>
            </a:r>
            <a:endParaRPr lang="en-US" altLang="ja-JP" sz="1200" dirty="0" smtClean="0">
              <a:solidFill>
                <a:srgbClr val="C00000"/>
              </a:solidFill>
            </a:endParaRPr>
          </a:p>
          <a:p>
            <a:r>
              <a:rPr lang="ja-JP" altLang="en-US" sz="1200" dirty="0" smtClean="0">
                <a:solidFill>
                  <a:srgbClr val="C00000"/>
                </a:solidFill>
              </a:rPr>
              <a:t>サイト管理者が実施の</a:t>
            </a:r>
            <a:r>
              <a:rPr lang="en-US" altLang="ja-JP" sz="1200" dirty="0" smtClean="0">
                <a:solidFill>
                  <a:srgbClr val="C00000"/>
                </a:solidFill>
              </a:rPr>
              <a:t>CSV</a:t>
            </a:r>
            <a:r>
              <a:rPr lang="ja-JP" altLang="en-US" sz="1200" dirty="0" smtClean="0">
                <a:solidFill>
                  <a:srgbClr val="C00000"/>
                </a:solidFill>
              </a:rPr>
              <a:t>ファイルを利用した一括ユーザー登録はできません</a:t>
            </a:r>
          </a:p>
          <a:p>
            <a:r>
              <a:rPr lang="en-US" altLang="ja-JP" sz="1200" dirty="0" smtClean="0">
                <a:solidFill>
                  <a:srgbClr val="C00000"/>
                </a:solidFill>
              </a:rPr>
              <a:t>Network Based Recording(NBR)</a:t>
            </a:r>
            <a:r>
              <a:rPr lang="ja-JP" altLang="en-US" sz="1200" dirty="0" smtClean="0">
                <a:solidFill>
                  <a:srgbClr val="C00000"/>
                </a:solidFill>
              </a:rPr>
              <a:t>で録画したムービーファイルのダウンロードができません</a:t>
            </a:r>
          </a:p>
          <a:p>
            <a:endParaRPr lang="ja-JP" altLang="en-US" sz="1600" dirty="0" smtClean="0">
              <a:solidFill>
                <a:srgbClr val="333333"/>
              </a:solidFill>
            </a:endParaRPr>
          </a:p>
          <a:p>
            <a:endParaRPr lang="ja-JP" altLang="en-US" sz="1600" dirty="0" smtClean="0"/>
          </a:p>
        </p:txBody>
      </p:sp>
    </p:spTree>
    <p:extLst>
      <p:ext uri="{BB962C8B-B14F-4D97-AF65-F5344CB8AC3E}">
        <p14:creationId xmlns:p14="http://schemas.microsoft.com/office/powerpoint/2010/main" val="423176928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8438"/>
            <a:ext cx="8345488" cy="731837"/>
          </a:xfrm>
        </p:spPr>
        <p:txBody>
          <a:bodyPr/>
          <a:lstStyle/>
          <a:p>
            <a:r>
              <a:rPr lang="en-US" altLang="ja-JP" dirty="0"/>
              <a:t>Web</a:t>
            </a:r>
            <a:r>
              <a:rPr lang="ja-JP" altLang="en-US" dirty="0"/>
              <a:t>会議中のフェイルオーバー</a:t>
            </a:r>
            <a:br>
              <a:rPr lang="ja-JP" altLang="en-US" dirty="0"/>
            </a:br>
            <a:r>
              <a:rPr lang="en-US" altLang="ja-JP" sz="2000" dirty="0"/>
              <a:t>Global Site Backup</a:t>
            </a:r>
            <a:endParaRPr kumimoji="1" lang="ja-JP" altLang="en-US" dirty="0"/>
          </a:p>
        </p:txBody>
      </p:sp>
      <p:sp>
        <p:nvSpPr>
          <p:cNvPr id="4" name="下矢印 3"/>
          <p:cNvSpPr/>
          <p:nvPr/>
        </p:nvSpPr>
        <p:spPr>
          <a:xfrm>
            <a:off x="395536" y="894235"/>
            <a:ext cx="2664296" cy="4325465"/>
          </a:xfrm>
          <a:prstGeom prst="downArrow">
            <a:avLst/>
          </a:prstGeom>
          <a:gradFill>
            <a:gsLst>
              <a:gs pos="0">
                <a:schemeClr val="accent5"/>
              </a:gs>
              <a:gs pos="50000">
                <a:schemeClr val="accent5">
                  <a:lumMod val="60000"/>
                  <a:lumOff val="40000"/>
                </a:schemeClr>
              </a:gs>
              <a:gs pos="100000">
                <a:schemeClr val="bg1"/>
              </a:gs>
            </a:gsLst>
            <a:lin ang="54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5" name="Picture 3"/>
          <p:cNvPicPr>
            <a:picLocks noChangeAspect="1" noChangeArrowheads="1"/>
          </p:cNvPicPr>
          <p:nvPr/>
        </p:nvPicPr>
        <p:blipFill>
          <a:blip r:embed="rId2" cstate="print"/>
          <a:srcRect/>
          <a:stretch>
            <a:fillRect/>
          </a:stretch>
        </p:blipFill>
        <p:spPr bwMode="auto">
          <a:xfrm>
            <a:off x="586036" y="2918073"/>
            <a:ext cx="2199600" cy="468000"/>
          </a:xfrm>
          <a:prstGeom prst="rect">
            <a:avLst/>
          </a:prstGeom>
          <a:noFill/>
          <a:ln w="9525">
            <a:solidFill>
              <a:schemeClr val="bg2">
                <a:lumMod val="50000"/>
              </a:schemeClr>
            </a:solidFill>
            <a:miter lim="800000"/>
            <a:headEnd/>
            <a:tailEnd/>
          </a:ln>
          <a:effectLst>
            <a:outerShdw blurRad="50800" dist="38100" dir="2700000" algn="tl" rotWithShape="0">
              <a:prstClr val="black">
                <a:alpha val="40000"/>
              </a:prstClr>
            </a:outerShdw>
          </a:effectLst>
        </p:spPr>
      </p:pic>
      <p:pic>
        <p:nvPicPr>
          <p:cNvPr id="6" name="Picture 4"/>
          <p:cNvPicPr>
            <a:picLocks noChangeAspect="1" noChangeArrowheads="1"/>
          </p:cNvPicPr>
          <p:nvPr/>
        </p:nvPicPr>
        <p:blipFill>
          <a:blip r:embed="rId3" cstate="print"/>
          <a:srcRect/>
          <a:stretch>
            <a:fillRect/>
          </a:stretch>
        </p:blipFill>
        <p:spPr bwMode="auto">
          <a:xfrm>
            <a:off x="893490" y="4024858"/>
            <a:ext cx="1714500" cy="381000"/>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pic>
        <p:nvPicPr>
          <p:cNvPr id="7" name="Picture 5"/>
          <p:cNvPicPr>
            <a:picLocks noChangeAspect="1" noChangeArrowheads="1"/>
          </p:cNvPicPr>
          <p:nvPr/>
        </p:nvPicPr>
        <p:blipFill>
          <a:blip r:embed="rId4" cstate="print"/>
          <a:srcRect/>
          <a:stretch>
            <a:fillRect/>
          </a:stretch>
        </p:blipFill>
        <p:spPr bwMode="auto">
          <a:xfrm>
            <a:off x="561360" y="1135405"/>
            <a:ext cx="2354402" cy="1188000"/>
          </a:xfrm>
          <a:prstGeom prst="rect">
            <a:avLst/>
          </a:prstGeom>
          <a:noFill/>
          <a:ln w="9525">
            <a:solidFill>
              <a:schemeClr val="bg2">
                <a:lumMod val="50000"/>
              </a:schemeClr>
            </a:solidFill>
            <a:miter lim="800000"/>
            <a:headEnd/>
            <a:tailEnd/>
          </a:ln>
          <a:effectLst>
            <a:outerShdw blurRad="50800" dist="38100" dir="2700000" algn="tl" rotWithShape="0">
              <a:prstClr val="black">
                <a:alpha val="40000"/>
              </a:prstClr>
            </a:outerShdw>
          </a:effectLst>
        </p:spPr>
      </p:pic>
      <p:sp>
        <p:nvSpPr>
          <p:cNvPr id="8" name="テキスト ボックス 7"/>
          <p:cNvSpPr txBox="1"/>
          <p:nvPr/>
        </p:nvSpPr>
        <p:spPr>
          <a:xfrm>
            <a:off x="328861" y="2335981"/>
            <a:ext cx="2785814" cy="307777"/>
          </a:xfrm>
          <a:prstGeom prst="rect">
            <a:avLst/>
          </a:prstGeom>
          <a:noFill/>
        </p:spPr>
        <p:txBody>
          <a:bodyPr wrap="square" rtlCol="0">
            <a:spAutoFit/>
          </a:bodyPr>
          <a:lstStyle/>
          <a:p>
            <a:r>
              <a:rPr kumimoji="1" lang="en-US" altLang="ja-JP" sz="1400" dirty="0" smtClean="0">
                <a:solidFill>
                  <a:srgbClr val="333333"/>
                </a:solidFill>
              </a:rPr>
              <a:t>WebEx </a:t>
            </a:r>
            <a:r>
              <a:rPr kumimoji="1" lang="ja-JP" altLang="en-US" sz="1400" dirty="0" smtClean="0">
                <a:solidFill>
                  <a:srgbClr val="333333"/>
                </a:solidFill>
              </a:rPr>
              <a:t>クライアントが切断を検知</a:t>
            </a:r>
            <a:endParaRPr kumimoji="1" lang="ja-JP" altLang="en-US" sz="1400" dirty="0">
              <a:solidFill>
                <a:srgbClr val="333333"/>
              </a:solidFill>
            </a:endParaRPr>
          </a:p>
        </p:txBody>
      </p:sp>
      <p:sp>
        <p:nvSpPr>
          <p:cNvPr id="9" name="テキスト ボックス 8"/>
          <p:cNvSpPr txBox="1"/>
          <p:nvPr/>
        </p:nvSpPr>
        <p:spPr>
          <a:xfrm>
            <a:off x="547936" y="3379838"/>
            <a:ext cx="2232248" cy="307777"/>
          </a:xfrm>
          <a:prstGeom prst="rect">
            <a:avLst/>
          </a:prstGeom>
          <a:noFill/>
        </p:spPr>
        <p:txBody>
          <a:bodyPr wrap="square" rtlCol="0">
            <a:spAutoFit/>
          </a:bodyPr>
          <a:lstStyle/>
          <a:p>
            <a:pPr algn="ctr"/>
            <a:r>
              <a:rPr kumimoji="1" lang="ja-JP" altLang="en-US" sz="1400" dirty="0" smtClean="0">
                <a:solidFill>
                  <a:srgbClr val="333333"/>
                </a:solidFill>
              </a:rPr>
              <a:t>サーバへ再接続</a:t>
            </a:r>
            <a:r>
              <a:rPr kumimoji="1" lang="en-US" altLang="ja-JP" sz="1400" dirty="0" smtClean="0">
                <a:solidFill>
                  <a:srgbClr val="333333"/>
                </a:solidFill>
              </a:rPr>
              <a:t>(GSB</a:t>
            </a:r>
            <a:r>
              <a:rPr kumimoji="1" lang="ja-JP" altLang="en-US" sz="1400" dirty="0" smtClean="0">
                <a:solidFill>
                  <a:srgbClr val="333333"/>
                </a:solidFill>
              </a:rPr>
              <a:t>へ</a:t>
            </a:r>
            <a:r>
              <a:rPr kumimoji="1" lang="en-US" altLang="ja-JP" sz="1400" dirty="0" smtClean="0">
                <a:solidFill>
                  <a:srgbClr val="333333"/>
                </a:solidFill>
              </a:rPr>
              <a:t>)</a:t>
            </a:r>
            <a:endParaRPr kumimoji="1" lang="ja-JP" altLang="en-US" sz="1400" dirty="0">
              <a:solidFill>
                <a:srgbClr val="333333"/>
              </a:solidFill>
            </a:endParaRPr>
          </a:p>
        </p:txBody>
      </p:sp>
      <p:sp>
        <p:nvSpPr>
          <p:cNvPr id="10" name="テキスト ボックス 9"/>
          <p:cNvSpPr txBox="1"/>
          <p:nvPr/>
        </p:nvSpPr>
        <p:spPr>
          <a:xfrm>
            <a:off x="1161356" y="4481711"/>
            <a:ext cx="1044624" cy="307777"/>
          </a:xfrm>
          <a:prstGeom prst="rect">
            <a:avLst/>
          </a:prstGeom>
          <a:noFill/>
        </p:spPr>
        <p:txBody>
          <a:bodyPr wrap="square" rtlCol="0">
            <a:spAutoFit/>
          </a:bodyPr>
          <a:lstStyle/>
          <a:p>
            <a:pPr algn="ctr"/>
            <a:r>
              <a:rPr kumimoji="1" lang="ja-JP" altLang="en-US" sz="1400" dirty="0" smtClean="0">
                <a:solidFill>
                  <a:srgbClr val="333333"/>
                </a:solidFill>
              </a:rPr>
              <a:t>再接続</a:t>
            </a:r>
            <a:endParaRPr kumimoji="1" lang="ja-JP" altLang="en-US" sz="1400" dirty="0">
              <a:solidFill>
                <a:srgbClr val="333333"/>
              </a:solidFill>
            </a:endParaRPr>
          </a:p>
        </p:txBody>
      </p:sp>
      <p:sp>
        <p:nvSpPr>
          <p:cNvPr id="11" name="Content Placeholder 2"/>
          <p:cNvSpPr>
            <a:spLocks noGrp="1"/>
          </p:cNvSpPr>
          <p:nvPr>
            <p:ph type="body" sz="quarter" idx="10"/>
          </p:nvPr>
        </p:nvSpPr>
        <p:spPr>
          <a:xfrm>
            <a:off x="3635896" y="1135405"/>
            <a:ext cx="5328592" cy="1703045"/>
          </a:xfrm>
        </p:spPr>
        <p:txBody>
          <a:bodyPr>
            <a:normAutofit fontScale="92500" lnSpcReduction="20000"/>
          </a:bodyPr>
          <a:lstStyle/>
          <a:p>
            <a:pPr marL="342900" indent="-342900">
              <a:buFont typeface="+mj-ea"/>
              <a:buAutoNum type="circleNumDbPlain"/>
            </a:pPr>
            <a:r>
              <a:rPr lang="ja-JP" altLang="en-US" sz="1400" dirty="0" smtClean="0"/>
              <a:t>プライマリサーバで</a:t>
            </a:r>
            <a:r>
              <a:rPr lang="en-US" altLang="ja-JP" sz="1400" dirty="0" smtClean="0"/>
              <a:t>Web</a:t>
            </a:r>
            <a:r>
              <a:rPr lang="ja-JP" altLang="en-US" sz="1400" dirty="0" smtClean="0"/>
              <a:t>会議を開始</a:t>
            </a:r>
            <a:endParaRPr lang="en-US" sz="1400" dirty="0" smtClean="0"/>
          </a:p>
          <a:p>
            <a:pPr marL="342900" indent="-342900">
              <a:buFont typeface="+mj-ea"/>
              <a:buAutoNum type="circleNumDbPlain"/>
            </a:pPr>
            <a:r>
              <a:rPr lang="ja-JP" altLang="en-US" sz="1400" dirty="0" smtClean="0"/>
              <a:t>プライマリサーバが利用できない状態となり、バックアップサイト</a:t>
            </a:r>
            <a:r>
              <a:rPr lang="en-US" altLang="ja-JP" sz="1400" dirty="0" smtClean="0"/>
              <a:t>(GSB)</a:t>
            </a:r>
            <a:r>
              <a:rPr lang="ja-JP" altLang="en-US" sz="1400" dirty="0" smtClean="0"/>
              <a:t>へフェイルオーバー</a:t>
            </a:r>
            <a:endParaRPr lang="en-US" sz="1400" dirty="0" smtClean="0"/>
          </a:p>
          <a:p>
            <a:pPr marL="342900" indent="-342900">
              <a:buFont typeface="+mj-ea"/>
              <a:buAutoNum type="circleNumDbPlain"/>
            </a:pPr>
            <a:r>
              <a:rPr lang="ja-JP" altLang="en-US" sz="1400" dirty="0" smtClean="0"/>
              <a:t>会議情報がバックアップサイトに転送され、同じ</a:t>
            </a:r>
            <a:r>
              <a:rPr lang="en-US" altLang="ja-JP" sz="1400" dirty="0" smtClean="0"/>
              <a:t>Web</a:t>
            </a:r>
            <a:r>
              <a:rPr lang="ja-JP" altLang="en-US" sz="1400" dirty="0" smtClean="0"/>
              <a:t>会議が自動的に開始</a:t>
            </a:r>
            <a:endParaRPr lang="en-US" sz="1400" dirty="0" smtClean="0"/>
          </a:p>
          <a:p>
            <a:pPr marL="342900" indent="-342900">
              <a:buFont typeface="+mj-ea"/>
              <a:buAutoNum type="circleNumDbPlain"/>
            </a:pPr>
            <a:r>
              <a:rPr lang="en-US" altLang="ja-JP" sz="1400" dirty="0" smtClean="0"/>
              <a:t>WebEx</a:t>
            </a:r>
            <a:r>
              <a:rPr lang="ja-JP" altLang="en-US" sz="1400" dirty="0" smtClean="0"/>
              <a:t>クライアントが切断を検知し、再接続を試行開始</a:t>
            </a:r>
            <a:endParaRPr lang="en-US" sz="1400" dirty="0" smtClean="0"/>
          </a:p>
          <a:p>
            <a:pPr marL="342900" indent="-342900">
              <a:buFont typeface="+mj-ea"/>
              <a:buAutoNum type="circleNumDbPlain"/>
            </a:pPr>
            <a:r>
              <a:rPr lang="ja-JP" altLang="en-US" sz="1400" dirty="0" smtClean="0"/>
              <a:t>バックアップサイトで開かれたミーティングに再接続</a:t>
            </a:r>
            <a:endParaRPr lang="en-US" sz="1400" dirty="0" smtClean="0"/>
          </a:p>
        </p:txBody>
      </p:sp>
      <p:sp>
        <p:nvSpPr>
          <p:cNvPr id="12" name="テキスト ボックス 11"/>
          <p:cNvSpPr txBox="1"/>
          <p:nvPr/>
        </p:nvSpPr>
        <p:spPr>
          <a:xfrm>
            <a:off x="3563888" y="840289"/>
            <a:ext cx="2016224" cy="338554"/>
          </a:xfrm>
          <a:prstGeom prst="rect">
            <a:avLst/>
          </a:prstGeom>
          <a:noFill/>
        </p:spPr>
        <p:txBody>
          <a:bodyPr wrap="square" rtlCol="0">
            <a:spAutoFit/>
          </a:bodyPr>
          <a:lstStyle/>
          <a:p>
            <a:r>
              <a:rPr kumimoji="1" lang="ja-JP" altLang="en-US" sz="1600" dirty="0" smtClean="0">
                <a:solidFill>
                  <a:schemeClr val="accent2">
                    <a:lumMod val="75000"/>
                  </a:schemeClr>
                </a:solidFill>
              </a:rPr>
              <a:t>再接続までの流れ</a:t>
            </a:r>
            <a:endParaRPr kumimoji="1" lang="ja-JP" altLang="en-US" sz="1600" dirty="0">
              <a:solidFill>
                <a:schemeClr val="accent2">
                  <a:lumMod val="75000"/>
                </a:schemeClr>
              </a:solidFill>
            </a:endParaRPr>
          </a:p>
        </p:txBody>
      </p:sp>
      <p:sp>
        <p:nvSpPr>
          <p:cNvPr id="13" name="テキスト ボックス 12"/>
          <p:cNvSpPr txBox="1"/>
          <p:nvPr/>
        </p:nvSpPr>
        <p:spPr>
          <a:xfrm>
            <a:off x="3563888" y="2981851"/>
            <a:ext cx="864096" cy="338554"/>
          </a:xfrm>
          <a:prstGeom prst="rect">
            <a:avLst/>
          </a:prstGeom>
          <a:noFill/>
        </p:spPr>
        <p:txBody>
          <a:bodyPr wrap="square" rtlCol="0">
            <a:spAutoFit/>
          </a:bodyPr>
          <a:lstStyle/>
          <a:p>
            <a:r>
              <a:rPr kumimoji="1" lang="ja-JP" altLang="en-US" sz="1600" dirty="0" smtClean="0">
                <a:solidFill>
                  <a:schemeClr val="accent2">
                    <a:lumMod val="75000"/>
                  </a:schemeClr>
                </a:solidFill>
              </a:rPr>
              <a:t>注意点</a:t>
            </a:r>
            <a:endParaRPr kumimoji="1" lang="ja-JP" altLang="en-US" sz="1600" dirty="0">
              <a:solidFill>
                <a:schemeClr val="accent2">
                  <a:lumMod val="75000"/>
                </a:schemeClr>
              </a:solidFill>
            </a:endParaRPr>
          </a:p>
        </p:txBody>
      </p:sp>
      <p:sp>
        <p:nvSpPr>
          <p:cNvPr id="14" name="Content Placeholder 2"/>
          <p:cNvSpPr txBox="1">
            <a:spLocks/>
          </p:cNvSpPr>
          <p:nvPr/>
        </p:nvSpPr>
        <p:spPr>
          <a:xfrm>
            <a:off x="3635896" y="3248398"/>
            <a:ext cx="5508104" cy="1895102"/>
          </a:xfrm>
          <a:prstGeom prst="rect">
            <a:avLst/>
          </a:prstGeom>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5000"/>
              </a:lnSpc>
              <a:spcBef>
                <a:spcPts val="1480"/>
              </a:spcBef>
              <a:spcAft>
                <a:spcPts val="0"/>
              </a:spcAft>
              <a:buClr>
                <a:schemeClr val="tx2"/>
              </a:buClr>
              <a:buSzPct val="90000"/>
              <a:buFont typeface="Arial" pitchFamily="34" charset="0"/>
              <a:buChar char="•"/>
              <a:tabLst/>
              <a:defRPr/>
            </a:pP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共有している情報は復元で</a:t>
            </a:r>
            <a:r>
              <a:rPr kumimoji="1" lang="ja-JP" altLang="en-US" sz="1400" b="0" i="0" u="none" strike="noStrike" kern="1200" cap="none" spc="0" normalizeH="0" baseline="0" noProof="0" dirty="0" err="1" smtClean="0">
                <a:ln>
                  <a:noFill/>
                </a:ln>
                <a:solidFill>
                  <a:srgbClr val="435153"/>
                </a:solidFill>
                <a:effectLst/>
                <a:uLnTx/>
                <a:uFillTx/>
                <a:latin typeface="+mj-lt"/>
                <a:ea typeface="+mn-ea"/>
                <a:cs typeface="+mn-cs"/>
              </a:rPr>
              <a:t>きま</a:t>
            </a:r>
            <a:r>
              <a:rPr kumimoji="1" lang="ja-JP" altLang="en-US" sz="1400" dirty="0" smtClean="0">
                <a:solidFill>
                  <a:srgbClr val="435153"/>
                </a:solidFill>
                <a:latin typeface="+mj-lt"/>
              </a:rPr>
              <a:t>せん</a:t>
            </a:r>
            <a:endParaRPr kumimoji="1" lang="en-US" sz="1400" b="0" i="0" u="none" strike="noStrike" kern="1200" cap="none" spc="0" normalizeH="0" baseline="0" noProof="0" dirty="0" smtClean="0">
              <a:ln>
                <a:noFill/>
              </a:ln>
              <a:solidFill>
                <a:srgbClr val="435153"/>
              </a:solidFill>
              <a:effectLst/>
              <a:uLnTx/>
              <a:uFillTx/>
              <a:latin typeface="+mj-lt"/>
              <a:ea typeface="+mn-ea"/>
              <a:cs typeface="+mn-cs"/>
            </a:endParaRPr>
          </a:p>
          <a:p>
            <a:pPr marL="406400" marR="0" lvl="1" indent="0" algn="l" defTabSz="914400" rtl="0" eaLnBrk="1" fontAlgn="auto" latinLnBrk="0" hangingPunct="1">
              <a:lnSpc>
                <a:spcPct val="95000"/>
              </a:lnSpc>
              <a:spcBef>
                <a:spcPts val="600"/>
              </a:spcBef>
              <a:spcAft>
                <a:spcPts val="0"/>
              </a:spcAft>
              <a:buClr>
                <a:schemeClr val="tx2"/>
              </a:buClr>
              <a:buSzTx/>
              <a:buFontTx/>
              <a:buNone/>
              <a:tabLst/>
              <a:defRPr/>
            </a:pPr>
            <a:r>
              <a:rPr kumimoji="1" lang="en-US" altLang="ja-JP" sz="1400" b="0" i="0" u="none" strike="noStrike" kern="1200" cap="none" spc="0" normalizeH="0" baseline="0" noProof="0" dirty="0" smtClean="0">
                <a:ln>
                  <a:noFill/>
                </a:ln>
                <a:solidFill>
                  <a:srgbClr val="435153"/>
                </a:solidFill>
                <a:effectLst/>
                <a:uLnTx/>
                <a:uFillTx/>
                <a:latin typeface="+mj-lt"/>
                <a:ea typeface="+mn-ea"/>
                <a:cs typeface="+mn-cs"/>
              </a:rPr>
              <a:t>Web</a:t>
            </a: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会議中</a:t>
            </a:r>
            <a:r>
              <a:rPr kumimoji="1" lang="ja-JP" altLang="en-US" sz="1400" dirty="0" smtClean="0">
                <a:solidFill>
                  <a:srgbClr val="435153"/>
                </a:solidFill>
                <a:latin typeface="+mj-lt"/>
              </a:rPr>
              <a:t>に共有していたドキュメント、アプリケーション、デスクトップは自動で復元されません。プレゼンターは再度共有する必要があります</a:t>
            </a:r>
            <a:endParaRPr kumimoji="1" lang="en-US" sz="1400" b="0" i="0" u="none" strike="noStrike" kern="1200" cap="none" spc="0" normalizeH="0" baseline="0" noProof="0" dirty="0" smtClean="0">
              <a:ln>
                <a:noFill/>
              </a:ln>
              <a:solidFill>
                <a:schemeClr val="tx2"/>
              </a:solidFill>
              <a:effectLst/>
              <a:uLnTx/>
              <a:uFillTx/>
              <a:latin typeface="+mj-lt"/>
              <a:ea typeface="+mn-ea"/>
              <a:cs typeface="+mn-cs"/>
            </a:endParaRPr>
          </a:p>
          <a:p>
            <a:pPr marL="228600" marR="0" lvl="0" indent="-228600" algn="l" defTabSz="914400" rtl="0" eaLnBrk="1" fontAlgn="auto" latinLnBrk="0" hangingPunct="1">
              <a:lnSpc>
                <a:spcPct val="95000"/>
              </a:lnSpc>
              <a:spcBef>
                <a:spcPts val="1480"/>
              </a:spcBef>
              <a:spcAft>
                <a:spcPts val="0"/>
              </a:spcAft>
              <a:buClr>
                <a:schemeClr val="tx2"/>
              </a:buClr>
              <a:buSzPct val="90000"/>
              <a:buFont typeface="Arial" pitchFamily="34" charset="0"/>
              <a:buChar char="•"/>
              <a:tabLst/>
              <a:defRPr/>
            </a:pP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再接続には数分かかります</a:t>
            </a:r>
            <a:endParaRPr kumimoji="1" lang="en-US" sz="1400" b="0" i="0" u="none" strike="noStrike" kern="1200" cap="none" spc="0" normalizeH="0" baseline="0" noProof="0" dirty="0" smtClean="0">
              <a:ln>
                <a:noFill/>
              </a:ln>
              <a:solidFill>
                <a:srgbClr val="435153"/>
              </a:solidFill>
              <a:effectLst/>
              <a:uLnTx/>
              <a:uFillTx/>
              <a:latin typeface="+mj-lt"/>
              <a:ea typeface="+mn-ea"/>
              <a:cs typeface="+mn-cs"/>
            </a:endParaRPr>
          </a:p>
          <a:p>
            <a:pPr marL="406400" marR="0" lvl="1" indent="0" algn="l" defTabSz="914400" rtl="0" eaLnBrk="1" fontAlgn="auto" latinLnBrk="0" hangingPunct="1">
              <a:lnSpc>
                <a:spcPct val="95000"/>
              </a:lnSpc>
              <a:spcBef>
                <a:spcPts val="600"/>
              </a:spcBef>
              <a:spcAft>
                <a:spcPts val="0"/>
              </a:spcAft>
              <a:buClr>
                <a:schemeClr val="tx2"/>
              </a:buClr>
              <a:buSzTx/>
              <a:buFontTx/>
              <a:buNone/>
              <a:tabLst/>
              <a:defRPr/>
            </a:pPr>
            <a:r>
              <a:rPr kumimoji="1" lang="en-US" altLang="ja-JP" sz="1400" b="0" i="0" u="none" strike="noStrike" kern="1200" cap="none" spc="0" normalizeH="0" baseline="0" noProof="0" dirty="0" smtClean="0">
                <a:ln>
                  <a:noFill/>
                </a:ln>
                <a:solidFill>
                  <a:srgbClr val="435153"/>
                </a:solidFill>
                <a:effectLst/>
                <a:uLnTx/>
                <a:uFillTx/>
                <a:latin typeface="+mj-lt"/>
                <a:ea typeface="+mn-ea"/>
                <a:cs typeface="+mn-cs"/>
              </a:rPr>
              <a:t>WebEx</a:t>
            </a: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クライアントは</a:t>
            </a:r>
            <a:r>
              <a:rPr kumimoji="1" lang="en-US" altLang="ja-JP" sz="1400" b="0" i="0" u="none" strike="noStrike" kern="1200" cap="none" spc="0" normalizeH="0" baseline="0" noProof="0" dirty="0" smtClean="0">
                <a:ln>
                  <a:noFill/>
                </a:ln>
                <a:solidFill>
                  <a:srgbClr val="435153"/>
                </a:solidFill>
                <a:effectLst/>
                <a:uLnTx/>
                <a:uFillTx/>
                <a:latin typeface="+mj-lt"/>
                <a:ea typeface="+mn-ea"/>
                <a:cs typeface="+mn-cs"/>
              </a:rPr>
              <a:t>2</a:t>
            </a:r>
            <a:r>
              <a:rPr kumimoji="1" lang="ja-JP" altLang="en-US" sz="1400" b="0" i="0" u="none" strike="noStrike" kern="1200" cap="none" spc="0" normalizeH="0" baseline="0" noProof="0" dirty="0" smtClean="0">
                <a:ln>
                  <a:noFill/>
                </a:ln>
                <a:solidFill>
                  <a:srgbClr val="435153"/>
                </a:solidFill>
                <a:effectLst/>
                <a:uLnTx/>
                <a:uFillTx/>
                <a:latin typeface="+mj-lt"/>
                <a:ea typeface="+mn-ea"/>
                <a:cs typeface="+mn-cs"/>
              </a:rPr>
              <a:t>分ごとに接続確認を実施</a:t>
            </a:r>
            <a:endParaRPr kumimoji="1" lang="en-US" altLang="ja-JP" sz="1400" b="0" i="0" u="none" strike="noStrike" kern="1200" cap="none" spc="0" normalizeH="0" baseline="0" noProof="0" dirty="0" smtClean="0">
              <a:ln>
                <a:noFill/>
              </a:ln>
              <a:solidFill>
                <a:srgbClr val="435153"/>
              </a:solidFill>
              <a:effectLst/>
              <a:uLnTx/>
              <a:uFillTx/>
              <a:latin typeface="+mj-lt"/>
              <a:ea typeface="+mn-ea"/>
              <a:cs typeface="+mn-cs"/>
            </a:endParaRPr>
          </a:p>
          <a:p>
            <a:pPr marL="406400" marR="0" lvl="1" indent="0" algn="l" defTabSz="914400" rtl="0" eaLnBrk="1" fontAlgn="auto" latinLnBrk="0" hangingPunct="1">
              <a:lnSpc>
                <a:spcPct val="95000"/>
              </a:lnSpc>
              <a:spcBef>
                <a:spcPts val="600"/>
              </a:spcBef>
              <a:spcAft>
                <a:spcPts val="0"/>
              </a:spcAft>
              <a:buClr>
                <a:schemeClr val="tx2"/>
              </a:buClr>
              <a:buSzTx/>
              <a:buFontTx/>
              <a:buNone/>
              <a:tabLst/>
              <a:defRPr/>
            </a:pPr>
            <a:r>
              <a:rPr kumimoji="1" lang="ja-JP" altLang="en-US" sz="1400" dirty="0" smtClean="0">
                <a:solidFill>
                  <a:srgbClr val="435153"/>
                </a:solidFill>
                <a:latin typeface="+mj-lt"/>
              </a:rPr>
              <a:t>再接続プロセスは</a:t>
            </a:r>
            <a:r>
              <a:rPr kumimoji="1" lang="en-US" altLang="ja-JP" sz="1400" dirty="0" smtClean="0">
                <a:solidFill>
                  <a:srgbClr val="435153"/>
                </a:solidFill>
                <a:latin typeface="+mj-lt"/>
              </a:rPr>
              <a:t>30-60</a:t>
            </a:r>
            <a:r>
              <a:rPr kumimoji="1" lang="ja-JP" altLang="en-US" sz="1400" dirty="0" smtClean="0">
                <a:solidFill>
                  <a:srgbClr val="435153"/>
                </a:solidFill>
                <a:latin typeface="+mj-lt"/>
              </a:rPr>
              <a:t>秒</a:t>
            </a:r>
            <a:endParaRPr kumimoji="1" lang="en-US" altLang="ja-JP" sz="1400" dirty="0" smtClean="0">
              <a:solidFill>
                <a:srgbClr val="435153"/>
              </a:solidFill>
              <a:latin typeface="+mj-lt"/>
            </a:endParaRPr>
          </a:p>
          <a:p>
            <a:pPr marL="228600" lvl="0" indent="-228600">
              <a:lnSpc>
                <a:spcPct val="95000"/>
              </a:lnSpc>
              <a:spcBef>
                <a:spcPts val="1480"/>
              </a:spcBef>
              <a:buClr>
                <a:schemeClr val="tx2"/>
              </a:buClr>
              <a:buSzPct val="90000"/>
              <a:buFont typeface="Arial" pitchFamily="34" charset="0"/>
              <a:buChar char="•"/>
              <a:defRPr/>
            </a:pPr>
            <a:r>
              <a:rPr kumimoji="1" lang="en-US" altLang="ja-JP" sz="1400" dirty="0" smtClean="0">
                <a:solidFill>
                  <a:srgbClr val="435153"/>
                </a:solidFill>
              </a:rPr>
              <a:t>NBR</a:t>
            </a:r>
            <a:r>
              <a:rPr kumimoji="1" lang="ja-JP" altLang="en-US" sz="1400" dirty="0" smtClean="0">
                <a:solidFill>
                  <a:srgbClr val="435153"/>
                </a:solidFill>
              </a:rPr>
              <a:t>は自動で移行しません</a:t>
            </a:r>
            <a:endParaRPr kumimoji="1" lang="en-US" altLang="ja-JP" sz="1400" dirty="0" smtClean="0">
              <a:solidFill>
                <a:srgbClr val="435153"/>
              </a:solidFill>
            </a:endParaRPr>
          </a:p>
          <a:p>
            <a:pPr marL="406400" lvl="1">
              <a:lnSpc>
                <a:spcPct val="95000"/>
              </a:lnSpc>
              <a:spcBef>
                <a:spcPts val="600"/>
              </a:spcBef>
              <a:buClr>
                <a:schemeClr val="tx2"/>
              </a:buClr>
              <a:defRPr/>
            </a:pPr>
            <a:r>
              <a:rPr kumimoji="1" lang="ja-JP" altLang="en-US" sz="1400" dirty="0" smtClean="0">
                <a:solidFill>
                  <a:srgbClr val="435153"/>
                </a:solidFill>
              </a:rPr>
              <a:t>バックアップサイトで再度録画を始めていただく必要があります</a:t>
            </a:r>
            <a:endParaRPr kumimoji="1" lang="en-US" altLang="ja-JP" sz="1400" dirty="0" smtClean="0">
              <a:solidFill>
                <a:srgbClr val="435153"/>
              </a:solidFill>
            </a:endParaRPr>
          </a:p>
        </p:txBody>
      </p:sp>
    </p:spTree>
    <p:extLst>
      <p:ext uri="{BB962C8B-B14F-4D97-AF65-F5344CB8AC3E}">
        <p14:creationId xmlns:p14="http://schemas.microsoft.com/office/powerpoint/2010/main" val="319264446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IT</a:t>
            </a:r>
            <a:r>
              <a:rPr lang="ja-JP" altLang="en-US" dirty="0" smtClean="0"/>
              <a:t>部門向け、セキュリティについて　</a:t>
            </a:r>
            <a:r>
              <a:rPr lang="en-US" altLang="ja-JP" dirty="0" smtClean="0"/>
              <a:t>Tips</a:t>
            </a:r>
            <a:r>
              <a:rPr lang="ja-JP" altLang="en-US" dirty="0" smtClean="0"/>
              <a:t>まとめ</a:t>
            </a:r>
            <a:endParaRPr kumimoji="1" lang="ja-JP" altLang="en-US" dirty="0"/>
          </a:p>
        </p:txBody>
      </p:sp>
      <p:sp>
        <p:nvSpPr>
          <p:cNvPr id="5" name="正方形/長方形 4"/>
          <p:cNvSpPr/>
          <p:nvPr/>
        </p:nvSpPr>
        <p:spPr>
          <a:xfrm>
            <a:off x="666365" y="2066924"/>
            <a:ext cx="3600000" cy="2412000"/>
          </a:xfrm>
          <a:prstGeom prst="rect">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正方形/長方形 5"/>
          <p:cNvSpPr/>
          <p:nvPr/>
        </p:nvSpPr>
        <p:spPr>
          <a:xfrm>
            <a:off x="666365" y="1526923"/>
            <a:ext cx="3600000" cy="540000"/>
          </a:xfrm>
          <a:prstGeom prst="rect">
            <a:avLst/>
          </a:prstGeom>
          <a:solidFill>
            <a:schemeClr val="accent4">
              <a:lumMod val="75000"/>
            </a:schemeClr>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IT</a:t>
            </a:r>
            <a:r>
              <a:rPr kumimoji="1" lang="ja-JP" altLang="en-US" dirty="0" smtClean="0"/>
              <a:t>部門、管理部門向け </a:t>
            </a:r>
            <a:r>
              <a:rPr kumimoji="1" lang="en-US" altLang="ja-JP" dirty="0" smtClean="0"/>
              <a:t>Tips</a:t>
            </a:r>
            <a:endParaRPr kumimoji="1" lang="ja-JP" altLang="en-US" dirty="0" smtClean="0"/>
          </a:p>
        </p:txBody>
      </p:sp>
      <p:sp>
        <p:nvSpPr>
          <p:cNvPr id="7" name="テキスト ボックス 6"/>
          <p:cNvSpPr txBox="1"/>
          <p:nvPr/>
        </p:nvSpPr>
        <p:spPr>
          <a:xfrm>
            <a:off x="666750" y="2284890"/>
            <a:ext cx="3785011" cy="1200329"/>
          </a:xfrm>
          <a:prstGeom prst="rect">
            <a:avLst/>
          </a:prstGeom>
          <a:noFill/>
        </p:spPr>
        <p:txBody>
          <a:bodyPr wrap="none" rtlCol="0">
            <a:spAutoFit/>
          </a:bodyPr>
          <a:lstStyle/>
          <a:p>
            <a:pPr marL="180975" indent="-180975">
              <a:lnSpc>
                <a:spcPct val="150000"/>
              </a:lnSpc>
              <a:buFont typeface="Arial" panose="020B0604020202020204" pitchFamily="34" charset="0"/>
              <a:buChar char="•"/>
            </a:pPr>
            <a:r>
              <a:rPr kumimoji="1" lang="ja-JP" altLang="en-US" sz="1600" dirty="0" smtClean="0">
                <a:solidFill>
                  <a:schemeClr val="tx1">
                    <a:lumMod val="50000"/>
                  </a:schemeClr>
                </a:solidFill>
              </a:rPr>
              <a:t>利用させる機能を制限</a:t>
            </a:r>
            <a:r>
              <a:rPr kumimoji="1" lang="en-US" altLang="ja-JP" sz="1600" dirty="0" smtClean="0">
                <a:solidFill>
                  <a:schemeClr val="tx1">
                    <a:lumMod val="50000"/>
                  </a:schemeClr>
                </a:solidFill>
              </a:rPr>
              <a:t>(</a:t>
            </a:r>
            <a:r>
              <a:rPr kumimoji="1" lang="ja-JP" altLang="en-US" sz="1600" dirty="0" smtClean="0">
                <a:solidFill>
                  <a:schemeClr val="tx1">
                    <a:lumMod val="50000"/>
                  </a:schemeClr>
                </a:solidFill>
              </a:rPr>
              <a:t>ポリシー管理</a:t>
            </a:r>
            <a:r>
              <a:rPr kumimoji="1" lang="en-US" altLang="ja-JP" sz="1600" dirty="0" smtClean="0">
                <a:solidFill>
                  <a:schemeClr val="tx1">
                    <a:lumMod val="50000"/>
                  </a:schemeClr>
                </a:solidFill>
              </a:rPr>
              <a:t>)</a:t>
            </a:r>
          </a:p>
          <a:p>
            <a:pPr marL="180975" indent="-180975">
              <a:lnSpc>
                <a:spcPct val="150000"/>
              </a:lnSpc>
              <a:buFont typeface="Arial" panose="020B0604020202020204" pitchFamily="34" charset="0"/>
              <a:buChar char="•"/>
            </a:pPr>
            <a:r>
              <a:rPr kumimoji="1" lang="ja-JP" altLang="en-US" sz="1600" dirty="0" smtClean="0">
                <a:solidFill>
                  <a:schemeClr val="tx1">
                    <a:lumMod val="50000"/>
                  </a:schemeClr>
                </a:solidFill>
              </a:rPr>
              <a:t>ユーザーの自動作成、更新（</a:t>
            </a:r>
            <a:r>
              <a:rPr kumimoji="1" lang="en-US" altLang="ja-JP" sz="1600" dirty="0" smtClean="0">
                <a:solidFill>
                  <a:schemeClr val="tx1">
                    <a:lumMod val="50000"/>
                  </a:schemeClr>
                </a:solidFill>
              </a:rPr>
              <a:t>SSO</a:t>
            </a:r>
            <a:r>
              <a:rPr kumimoji="1" lang="ja-JP" altLang="en-US" sz="1600" dirty="0" smtClean="0">
                <a:solidFill>
                  <a:schemeClr val="tx1">
                    <a:lumMod val="50000"/>
                  </a:schemeClr>
                </a:solidFill>
              </a:rPr>
              <a:t>利用）</a:t>
            </a:r>
            <a:endParaRPr kumimoji="1" lang="en-US" altLang="ja-JP" sz="1600" dirty="0" smtClean="0">
              <a:solidFill>
                <a:schemeClr val="tx1">
                  <a:lumMod val="50000"/>
                </a:schemeClr>
              </a:solidFill>
            </a:endParaRPr>
          </a:p>
          <a:p>
            <a:pPr marL="180975" indent="-180975">
              <a:lnSpc>
                <a:spcPct val="150000"/>
              </a:lnSpc>
              <a:buFont typeface="Arial" panose="020B0604020202020204" pitchFamily="34" charset="0"/>
              <a:buChar char="•"/>
            </a:pPr>
            <a:r>
              <a:rPr kumimoji="1" lang="ja-JP" altLang="en-US" sz="1600" dirty="0" smtClean="0">
                <a:solidFill>
                  <a:schemeClr val="tx1">
                    <a:lumMod val="50000"/>
                  </a:schemeClr>
                </a:solidFill>
              </a:rPr>
              <a:t>インストールなしでの会議参加</a:t>
            </a:r>
            <a:endParaRPr kumimoji="1" lang="en-US" altLang="ja-JP" sz="1600" dirty="0" smtClean="0">
              <a:solidFill>
                <a:schemeClr val="tx1">
                  <a:lumMod val="50000"/>
                </a:schemeClr>
              </a:solidFill>
            </a:endParaRPr>
          </a:p>
        </p:txBody>
      </p:sp>
      <p:sp>
        <p:nvSpPr>
          <p:cNvPr id="8" name="正方形/長方形 7"/>
          <p:cNvSpPr/>
          <p:nvPr/>
        </p:nvSpPr>
        <p:spPr>
          <a:xfrm>
            <a:off x="4857365" y="2066925"/>
            <a:ext cx="3600000" cy="2412000"/>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 name="正方形/長方形 8"/>
          <p:cNvSpPr/>
          <p:nvPr/>
        </p:nvSpPr>
        <p:spPr>
          <a:xfrm>
            <a:off x="4857365" y="1526924"/>
            <a:ext cx="3600000"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セキュリティについて </a:t>
            </a:r>
            <a:r>
              <a:rPr kumimoji="1" lang="en-US" altLang="ja-JP" dirty="0" smtClean="0"/>
              <a:t>Tips</a:t>
            </a:r>
            <a:endParaRPr kumimoji="1" lang="ja-JP" altLang="en-US" dirty="0" smtClean="0"/>
          </a:p>
        </p:txBody>
      </p:sp>
      <p:sp>
        <p:nvSpPr>
          <p:cNvPr id="10" name="テキスト ボックス 9"/>
          <p:cNvSpPr txBox="1"/>
          <p:nvPr/>
        </p:nvSpPr>
        <p:spPr>
          <a:xfrm>
            <a:off x="5010150" y="2284891"/>
            <a:ext cx="3236784" cy="1938992"/>
          </a:xfrm>
          <a:prstGeom prst="rect">
            <a:avLst/>
          </a:prstGeom>
          <a:noFill/>
        </p:spPr>
        <p:txBody>
          <a:bodyPr wrap="none" rtlCol="0">
            <a:spAutoFit/>
          </a:bodyPr>
          <a:lstStyle/>
          <a:p>
            <a:pPr marL="180975" indent="-180975">
              <a:lnSpc>
                <a:spcPct val="150000"/>
              </a:lnSpc>
              <a:buFont typeface="Arial" panose="020B0604020202020204" pitchFamily="34" charset="0"/>
              <a:buChar char="•"/>
            </a:pPr>
            <a:r>
              <a:rPr kumimoji="1" lang="ja-JP" altLang="en-US" sz="1600" dirty="0" smtClean="0">
                <a:solidFill>
                  <a:schemeClr val="tx1">
                    <a:lumMod val="50000"/>
                  </a:schemeClr>
                </a:solidFill>
              </a:rPr>
              <a:t>データを保持しない共有機能</a:t>
            </a:r>
            <a:endParaRPr kumimoji="1" lang="en-US" altLang="ja-JP" sz="1600" dirty="0" smtClean="0">
              <a:solidFill>
                <a:schemeClr val="tx1">
                  <a:lumMod val="50000"/>
                </a:schemeClr>
              </a:solidFill>
            </a:endParaRPr>
          </a:p>
          <a:p>
            <a:pPr marL="180975" indent="-180975">
              <a:lnSpc>
                <a:spcPct val="150000"/>
              </a:lnSpc>
              <a:buFont typeface="Arial" panose="020B0604020202020204" pitchFamily="34" charset="0"/>
              <a:buChar char="•"/>
            </a:pPr>
            <a:r>
              <a:rPr kumimoji="1" lang="ja-JP" altLang="en-US" sz="1600" dirty="0" smtClean="0">
                <a:solidFill>
                  <a:schemeClr val="tx1">
                    <a:lumMod val="50000"/>
                  </a:schemeClr>
                </a:solidFill>
              </a:rPr>
              <a:t>グローバルでインフラを展開</a:t>
            </a:r>
            <a:endParaRPr kumimoji="1" lang="en-US" altLang="ja-JP" sz="1600" dirty="0" smtClean="0">
              <a:solidFill>
                <a:schemeClr val="tx1">
                  <a:lumMod val="50000"/>
                </a:schemeClr>
              </a:solidFill>
            </a:endParaRPr>
          </a:p>
          <a:p>
            <a:pPr marL="180975" indent="-180975">
              <a:lnSpc>
                <a:spcPct val="150000"/>
              </a:lnSpc>
              <a:buFont typeface="Arial" panose="020B0604020202020204" pitchFamily="34" charset="0"/>
              <a:buChar char="•"/>
            </a:pPr>
            <a:r>
              <a:rPr kumimoji="1" lang="ja-JP" altLang="en-US" sz="1600" dirty="0">
                <a:solidFill>
                  <a:schemeClr val="tx1">
                    <a:lumMod val="50000"/>
                  </a:schemeClr>
                </a:solidFill>
              </a:rPr>
              <a:t>最寄り</a:t>
            </a:r>
            <a:r>
              <a:rPr kumimoji="1" lang="ja-JP" altLang="en-US" sz="1600" dirty="0" smtClean="0">
                <a:solidFill>
                  <a:schemeClr val="tx1">
                    <a:lumMod val="50000"/>
                  </a:schemeClr>
                </a:solidFill>
              </a:rPr>
              <a:t>の</a:t>
            </a:r>
            <a:r>
              <a:rPr kumimoji="1" lang="en-US" altLang="ja-JP" sz="1600" dirty="0" smtClean="0">
                <a:solidFill>
                  <a:schemeClr val="tx1">
                    <a:lumMod val="50000"/>
                  </a:schemeClr>
                </a:solidFill>
              </a:rPr>
              <a:t>DC, iPoP</a:t>
            </a:r>
            <a:r>
              <a:rPr kumimoji="1" lang="ja-JP" altLang="en-US" sz="1600" dirty="0" smtClean="0">
                <a:solidFill>
                  <a:schemeClr val="tx1">
                    <a:lumMod val="50000"/>
                  </a:schemeClr>
                </a:solidFill>
              </a:rPr>
              <a:t>から会議参加</a:t>
            </a:r>
            <a:endParaRPr kumimoji="1" lang="en-US" altLang="ja-JP" sz="1600" dirty="0" smtClean="0">
              <a:solidFill>
                <a:schemeClr val="tx1">
                  <a:lumMod val="50000"/>
                </a:schemeClr>
              </a:solidFill>
            </a:endParaRPr>
          </a:p>
          <a:p>
            <a:pPr marL="180975" indent="-180975">
              <a:lnSpc>
                <a:spcPct val="150000"/>
              </a:lnSpc>
              <a:buFont typeface="Arial" panose="020B0604020202020204" pitchFamily="34" charset="0"/>
              <a:buChar char="•"/>
            </a:pPr>
            <a:r>
              <a:rPr kumimoji="1" lang="en-US" altLang="ja-JP" sz="1600" dirty="0" smtClean="0">
                <a:solidFill>
                  <a:schemeClr val="tx1">
                    <a:lumMod val="50000"/>
                  </a:schemeClr>
                </a:solidFill>
              </a:rPr>
              <a:t>DC</a:t>
            </a:r>
            <a:r>
              <a:rPr kumimoji="1" lang="ja-JP" altLang="en-US" sz="1600" dirty="0" err="1" smtClean="0">
                <a:solidFill>
                  <a:schemeClr val="tx1">
                    <a:lumMod val="50000"/>
                  </a:schemeClr>
                </a:solidFill>
              </a:rPr>
              <a:t>ごと</a:t>
            </a:r>
            <a:r>
              <a:rPr kumimoji="1" lang="ja-JP" altLang="en-US" sz="1600" dirty="0" smtClean="0">
                <a:solidFill>
                  <a:schemeClr val="tx1">
                    <a:lumMod val="50000"/>
                  </a:schemeClr>
                </a:solidFill>
              </a:rPr>
              <a:t>バックアップ</a:t>
            </a:r>
            <a:endParaRPr kumimoji="1" lang="en-US" altLang="ja-JP" sz="1600" dirty="0" smtClean="0">
              <a:solidFill>
                <a:schemeClr val="tx1">
                  <a:lumMod val="50000"/>
                </a:schemeClr>
              </a:solidFill>
            </a:endParaRPr>
          </a:p>
          <a:p>
            <a:pPr marL="180975" indent="-180975">
              <a:lnSpc>
                <a:spcPct val="150000"/>
              </a:lnSpc>
              <a:buFont typeface="Arial" panose="020B0604020202020204" pitchFamily="34" charset="0"/>
              <a:buChar char="•"/>
            </a:pPr>
            <a:r>
              <a:rPr kumimoji="1" lang="ja-JP" altLang="en-US" sz="1600" dirty="0">
                <a:solidFill>
                  <a:schemeClr val="tx1">
                    <a:lumMod val="50000"/>
                  </a:schemeClr>
                </a:solidFill>
              </a:rPr>
              <a:t>会議</a:t>
            </a:r>
            <a:r>
              <a:rPr kumimoji="1" lang="ja-JP" altLang="en-US" sz="1600" dirty="0" smtClean="0">
                <a:solidFill>
                  <a:schemeClr val="tx1">
                    <a:lumMod val="50000"/>
                  </a:schemeClr>
                </a:solidFill>
              </a:rPr>
              <a:t>のフェイルオーバーにも対応</a:t>
            </a:r>
            <a:endParaRPr kumimoji="1" lang="en-US" altLang="ja-JP" sz="1600" dirty="0" smtClean="0">
              <a:solidFill>
                <a:schemeClr val="tx1">
                  <a:lumMod val="50000"/>
                </a:schemeClr>
              </a:solidFill>
            </a:endParaRPr>
          </a:p>
        </p:txBody>
      </p:sp>
    </p:spTree>
    <p:extLst>
      <p:ext uri="{BB962C8B-B14F-4D97-AF65-F5344CB8AC3E}">
        <p14:creationId xmlns:p14="http://schemas.microsoft.com/office/powerpoint/2010/main" val="14114470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2" y="1491630"/>
            <a:ext cx="8590770" cy="3355008"/>
          </a:xfrm>
        </p:spPr>
        <p:txBody>
          <a:bodyPr/>
          <a:lstStyle/>
          <a:p>
            <a:r>
              <a:rPr lang="en-US" altLang="ja-JP" sz="4400" dirty="0" smtClean="0"/>
              <a:t>Appendix 1</a:t>
            </a:r>
            <a:r>
              <a:rPr lang="ja-JP" altLang="en-US" sz="4400" dirty="0" smtClean="0"/>
              <a:t>：</a:t>
            </a:r>
            <a:r>
              <a:rPr lang="en-US" altLang="ja-JP" sz="4400" dirty="0" smtClean="0"/>
              <a:t/>
            </a:r>
            <a:br>
              <a:rPr lang="en-US" altLang="ja-JP" sz="4400" dirty="0" smtClean="0"/>
            </a:br>
            <a:r>
              <a:rPr lang="en-US" altLang="ja-JP" sz="4400" dirty="0" smtClean="0"/>
              <a:t>Single Sign On(SSO)</a:t>
            </a:r>
            <a:endParaRPr lang="en-US" sz="4400" dirty="0"/>
          </a:p>
        </p:txBody>
      </p:sp>
    </p:spTree>
    <p:extLst>
      <p:ext uri="{BB962C8B-B14F-4D97-AF65-F5344CB8AC3E}">
        <p14:creationId xmlns:p14="http://schemas.microsoft.com/office/powerpoint/2010/main" val="40070982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正方形/長方形 144"/>
          <p:cNvSpPr/>
          <p:nvPr/>
        </p:nvSpPr>
        <p:spPr>
          <a:xfrm>
            <a:off x="4860032" y="1797111"/>
            <a:ext cx="3816424" cy="2592288"/>
          </a:xfrm>
          <a:prstGeom prst="rect">
            <a:avLst/>
          </a:prstGeom>
          <a:solidFill>
            <a:srgbClr val="FFFFE5"/>
          </a:solidFill>
          <a:ln>
            <a:solidFill>
              <a:srgbClr val="FFC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32" name="正方形/長方形 1031"/>
          <p:cNvSpPr/>
          <p:nvPr/>
        </p:nvSpPr>
        <p:spPr>
          <a:xfrm>
            <a:off x="467544" y="1797111"/>
            <a:ext cx="3816424" cy="2592288"/>
          </a:xfrm>
          <a:prstGeom prst="rect">
            <a:avLst/>
          </a:prstGeom>
          <a:solidFill>
            <a:srgbClr val="F9F9F9"/>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51521" y="189384"/>
            <a:ext cx="8588861" cy="628650"/>
          </a:xfrm>
        </p:spPr>
        <p:txBody>
          <a:bodyPr/>
          <a:lstStyle/>
          <a:p>
            <a:r>
              <a:rPr lang="en-US" sz="3200" dirty="0" smtClean="0"/>
              <a:t>Single Sign On</a:t>
            </a:r>
            <a:r>
              <a:rPr lang="en-US" altLang="ja-JP" sz="3200" dirty="0" smtClean="0"/>
              <a:t>(SSO)</a:t>
            </a:r>
            <a:r>
              <a:rPr lang="ja-JP" altLang="en-US" sz="3200" dirty="0" smtClean="0"/>
              <a:t> とは</a:t>
            </a:r>
            <a:endParaRPr lang="en-US" sz="3200" dirty="0"/>
          </a:p>
        </p:txBody>
      </p:sp>
      <p:sp>
        <p:nvSpPr>
          <p:cNvPr id="4" name="テキスト ボックス 3"/>
          <p:cNvSpPr txBox="1"/>
          <p:nvPr/>
        </p:nvSpPr>
        <p:spPr>
          <a:xfrm>
            <a:off x="467544" y="760978"/>
            <a:ext cx="8208912" cy="584775"/>
          </a:xfrm>
          <a:prstGeom prst="rect">
            <a:avLst/>
          </a:prstGeom>
          <a:noFill/>
        </p:spPr>
        <p:txBody>
          <a:bodyPr wrap="square" rtlCol="0">
            <a:spAutoFit/>
          </a:bodyPr>
          <a:lstStyle/>
          <a:p>
            <a:r>
              <a:rPr lang="ja-JP" altLang="en-US" sz="1600" dirty="0" smtClean="0">
                <a:solidFill>
                  <a:srgbClr val="333333"/>
                </a:solidFill>
              </a:rPr>
              <a:t>異なる複数のアプリケーション、システム、クラウドサービス</a:t>
            </a:r>
            <a:r>
              <a:rPr lang="ja-JP" altLang="en-US" sz="1600" dirty="0">
                <a:solidFill>
                  <a:srgbClr val="333333"/>
                </a:solidFill>
              </a:rPr>
              <a:t>に</a:t>
            </a:r>
            <a:r>
              <a:rPr lang="en-US" altLang="ja-JP" sz="1600" dirty="0" smtClean="0">
                <a:solidFill>
                  <a:srgbClr val="333333"/>
                </a:solidFill>
              </a:rPr>
              <a:t>1</a:t>
            </a:r>
            <a:r>
              <a:rPr lang="ja-JP" altLang="en-US" sz="1600" dirty="0" smtClean="0">
                <a:solidFill>
                  <a:srgbClr val="333333"/>
                </a:solidFill>
              </a:rPr>
              <a:t>度のログインで利用できるようにする仕組み</a:t>
            </a:r>
            <a:endParaRPr kumimoji="1" lang="ja-JP" altLang="en-US" sz="1600" dirty="0">
              <a:solidFill>
                <a:srgbClr val="333333"/>
              </a:solidFill>
            </a:endParaRPr>
          </a:p>
        </p:txBody>
      </p:sp>
      <p:pic>
        <p:nvPicPr>
          <p:cNvPr id="20" name="Picture 39" descr="Device_cloud_white_3041_RGB.png"/>
          <p:cNvPicPr>
            <a:picLocks noChangeAspect="1"/>
          </p:cNvPicPr>
          <p:nvPr/>
        </p:nvPicPr>
        <p:blipFill>
          <a:blip r:embed="rId3" cstate="print"/>
          <a:stretch>
            <a:fillRect/>
          </a:stretch>
        </p:blipFill>
        <p:spPr>
          <a:xfrm>
            <a:off x="2919188" y="2497012"/>
            <a:ext cx="905724" cy="408638"/>
          </a:xfrm>
          <a:prstGeom prst="rect">
            <a:avLst/>
          </a:prstGeom>
        </p:spPr>
      </p:pic>
      <p:pic>
        <p:nvPicPr>
          <p:cNvPr id="21" name="Picture 77" descr="Device_server_3107_RGB.png"/>
          <p:cNvPicPr>
            <a:picLocks noChangeAspect="1"/>
          </p:cNvPicPr>
          <p:nvPr/>
        </p:nvPicPr>
        <p:blipFill>
          <a:blip r:embed="rId4" cstate="print"/>
          <a:stretch>
            <a:fillRect/>
          </a:stretch>
        </p:blipFill>
        <p:spPr>
          <a:xfrm>
            <a:off x="3170837" y="2365022"/>
            <a:ext cx="370027" cy="432000"/>
          </a:xfrm>
          <a:prstGeom prst="rect">
            <a:avLst/>
          </a:prstGeom>
        </p:spPr>
      </p:pic>
      <p:pic>
        <p:nvPicPr>
          <p:cNvPr id="23" name="Picture 39" descr="Device_cloud_white_3041_RGB.png"/>
          <p:cNvPicPr>
            <a:picLocks noChangeAspect="1"/>
          </p:cNvPicPr>
          <p:nvPr/>
        </p:nvPicPr>
        <p:blipFill>
          <a:blip r:embed="rId3" cstate="print"/>
          <a:stretch>
            <a:fillRect/>
          </a:stretch>
        </p:blipFill>
        <p:spPr>
          <a:xfrm>
            <a:off x="2955571" y="3727489"/>
            <a:ext cx="905724" cy="408638"/>
          </a:xfrm>
          <a:prstGeom prst="rect">
            <a:avLst/>
          </a:prstGeom>
        </p:spPr>
      </p:pic>
      <p:pic>
        <p:nvPicPr>
          <p:cNvPr id="24" name="Picture 77" descr="Device_server_3107_RGB.png"/>
          <p:cNvPicPr>
            <a:picLocks noChangeAspect="1"/>
          </p:cNvPicPr>
          <p:nvPr/>
        </p:nvPicPr>
        <p:blipFill>
          <a:blip r:embed="rId4" cstate="print"/>
          <a:stretch>
            <a:fillRect/>
          </a:stretch>
        </p:blipFill>
        <p:spPr>
          <a:xfrm>
            <a:off x="3207220" y="3595499"/>
            <a:ext cx="372916" cy="405000"/>
          </a:xfrm>
          <a:prstGeom prst="rect">
            <a:avLst/>
          </a:prstGeom>
        </p:spPr>
      </p:pic>
      <p:grpSp>
        <p:nvGrpSpPr>
          <p:cNvPr id="5" name="Group 479"/>
          <p:cNvGrpSpPr>
            <a:grpSpLocks noChangeAspect="1"/>
          </p:cNvGrpSpPr>
          <p:nvPr/>
        </p:nvGrpSpPr>
        <p:grpSpPr>
          <a:xfrm>
            <a:off x="2810798" y="4067997"/>
            <a:ext cx="1257147" cy="213391"/>
            <a:chOff x="153988" y="7226300"/>
            <a:chExt cx="5849937" cy="1323975"/>
          </a:xfrm>
          <a:effectLst>
            <a:outerShdw blurRad="50800" dist="12700" dir="5400000" algn="t" rotWithShape="0">
              <a:prstClr val="black">
                <a:alpha val="80000"/>
              </a:prstClr>
            </a:outerShdw>
          </a:effectLst>
        </p:grpSpPr>
        <p:sp>
          <p:nvSpPr>
            <p:cNvPr id="6" name="Freeform 6"/>
            <p:cNvSpPr>
              <a:spLocks/>
            </p:cNvSpPr>
            <p:nvPr/>
          </p:nvSpPr>
          <p:spPr bwMode="auto">
            <a:xfrm>
              <a:off x="1552575" y="7226300"/>
              <a:ext cx="1038225" cy="1323975"/>
            </a:xfrm>
            <a:custGeom>
              <a:avLst/>
              <a:gdLst/>
              <a:ahLst/>
              <a:cxnLst>
                <a:cxn ang="0">
                  <a:pos x="119" y="93"/>
                </a:cxn>
                <a:cxn ang="0">
                  <a:pos x="155" y="93"/>
                </a:cxn>
                <a:cxn ang="0">
                  <a:pos x="236" y="0"/>
                </a:cxn>
                <a:cxn ang="0">
                  <a:pos x="277" y="28"/>
                </a:cxn>
                <a:cxn ang="0">
                  <a:pos x="268" y="37"/>
                </a:cxn>
                <a:cxn ang="0">
                  <a:pos x="232" y="9"/>
                </a:cxn>
                <a:cxn ang="0">
                  <a:pos x="181" y="93"/>
                </a:cxn>
                <a:cxn ang="0">
                  <a:pos x="213" y="93"/>
                </a:cxn>
                <a:cxn ang="0">
                  <a:pos x="211" y="102"/>
                </a:cxn>
                <a:cxn ang="0">
                  <a:pos x="178" y="102"/>
                </a:cxn>
                <a:cxn ang="0">
                  <a:pos x="136" y="241"/>
                </a:cxn>
                <a:cxn ang="0">
                  <a:pos x="41" y="353"/>
                </a:cxn>
                <a:cxn ang="0">
                  <a:pos x="0" y="327"/>
                </a:cxn>
                <a:cxn ang="0">
                  <a:pos x="13" y="314"/>
                </a:cxn>
                <a:cxn ang="0">
                  <a:pos x="25" y="328"/>
                </a:cxn>
                <a:cxn ang="0">
                  <a:pos x="24" y="335"/>
                </a:cxn>
                <a:cxn ang="0">
                  <a:pos x="42" y="345"/>
                </a:cxn>
                <a:cxn ang="0">
                  <a:pos x="112" y="237"/>
                </a:cxn>
                <a:cxn ang="0">
                  <a:pos x="153" y="102"/>
                </a:cxn>
                <a:cxn ang="0">
                  <a:pos x="117" y="102"/>
                </a:cxn>
                <a:cxn ang="0">
                  <a:pos x="119" y="93"/>
                </a:cxn>
              </a:cxnLst>
              <a:rect l="0" t="0" r="r" b="b"/>
              <a:pathLst>
                <a:path w="277" h="353">
                  <a:moveTo>
                    <a:pt x="119" y="93"/>
                  </a:moveTo>
                  <a:cubicBezTo>
                    <a:pt x="155" y="93"/>
                    <a:pt x="155" y="93"/>
                    <a:pt x="155" y="93"/>
                  </a:cubicBezTo>
                  <a:cubicBezTo>
                    <a:pt x="174" y="31"/>
                    <a:pt x="202" y="0"/>
                    <a:pt x="236" y="0"/>
                  </a:cubicBezTo>
                  <a:cubicBezTo>
                    <a:pt x="262" y="0"/>
                    <a:pt x="277" y="16"/>
                    <a:pt x="277" y="28"/>
                  </a:cubicBezTo>
                  <a:cubicBezTo>
                    <a:pt x="277" y="34"/>
                    <a:pt x="274" y="37"/>
                    <a:pt x="268" y="37"/>
                  </a:cubicBezTo>
                  <a:cubicBezTo>
                    <a:pt x="252" y="37"/>
                    <a:pt x="253" y="9"/>
                    <a:pt x="232" y="9"/>
                  </a:cubicBezTo>
                  <a:cubicBezTo>
                    <a:pt x="209" y="9"/>
                    <a:pt x="196" y="37"/>
                    <a:pt x="181" y="93"/>
                  </a:cubicBezTo>
                  <a:cubicBezTo>
                    <a:pt x="213" y="93"/>
                    <a:pt x="213" y="93"/>
                    <a:pt x="213" y="93"/>
                  </a:cubicBezTo>
                  <a:cubicBezTo>
                    <a:pt x="211" y="102"/>
                    <a:pt x="211" y="102"/>
                    <a:pt x="211" y="102"/>
                  </a:cubicBezTo>
                  <a:cubicBezTo>
                    <a:pt x="178" y="102"/>
                    <a:pt x="178" y="102"/>
                    <a:pt x="178" y="102"/>
                  </a:cubicBezTo>
                  <a:cubicBezTo>
                    <a:pt x="136" y="241"/>
                    <a:pt x="136" y="241"/>
                    <a:pt x="136" y="241"/>
                  </a:cubicBezTo>
                  <a:cubicBezTo>
                    <a:pt x="115" y="310"/>
                    <a:pt x="93" y="353"/>
                    <a:pt x="41" y="353"/>
                  </a:cubicBezTo>
                  <a:cubicBezTo>
                    <a:pt x="17" y="353"/>
                    <a:pt x="0" y="342"/>
                    <a:pt x="0" y="327"/>
                  </a:cubicBezTo>
                  <a:cubicBezTo>
                    <a:pt x="0" y="319"/>
                    <a:pt x="5" y="314"/>
                    <a:pt x="13" y="314"/>
                  </a:cubicBezTo>
                  <a:cubicBezTo>
                    <a:pt x="20" y="314"/>
                    <a:pt x="25" y="319"/>
                    <a:pt x="25" y="328"/>
                  </a:cubicBezTo>
                  <a:cubicBezTo>
                    <a:pt x="25" y="330"/>
                    <a:pt x="24" y="333"/>
                    <a:pt x="24" y="335"/>
                  </a:cubicBezTo>
                  <a:cubicBezTo>
                    <a:pt x="24" y="340"/>
                    <a:pt x="31" y="345"/>
                    <a:pt x="42" y="345"/>
                  </a:cubicBezTo>
                  <a:cubicBezTo>
                    <a:pt x="75" y="345"/>
                    <a:pt x="90" y="307"/>
                    <a:pt x="112" y="237"/>
                  </a:cubicBezTo>
                  <a:cubicBezTo>
                    <a:pt x="153" y="102"/>
                    <a:pt x="153" y="102"/>
                    <a:pt x="153" y="102"/>
                  </a:cubicBezTo>
                  <a:cubicBezTo>
                    <a:pt x="117" y="102"/>
                    <a:pt x="117" y="102"/>
                    <a:pt x="117" y="102"/>
                  </a:cubicBezTo>
                  <a:cubicBezTo>
                    <a:pt x="119" y="93"/>
                    <a:pt x="119" y="93"/>
                    <a:pt x="119" y="93"/>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7" name="Freeform 7"/>
            <p:cNvSpPr>
              <a:spLocks noEditPoints="1"/>
            </p:cNvSpPr>
            <p:nvPr/>
          </p:nvSpPr>
          <p:spPr bwMode="auto">
            <a:xfrm>
              <a:off x="2276475" y="7564438"/>
              <a:ext cx="487362" cy="501650"/>
            </a:xfrm>
            <a:custGeom>
              <a:avLst/>
              <a:gdLst/>
              <a:ahLst/>
              <a:cxnLst>
                <a:cxn ang="0">
                  <a:pos x="63" y="134"/>
                </a:cxn>
                <a:cxn ang="0">
                  <a:pos x="130" y="67"/>
                </a:cxn>
                <a:cxn ang="0">
                  <a:pos x="110" y="17"/>
                </a:cxn>
                <a:cxn ang="0">
                  <a:pos x="67" y="0"/>
                </a:cxn>
                <a:cxn ang="0">
                  <a:pos x="26" y="14"/>
                </a:cxn>
                <a:cxn ang="0">
                  <a:pos x="0" y="63"/>
                </a:cxn>
                <a:cxn ang="0">
                  <a:pos x="17" y="113"/>
                </a:cxn>
                <a:cxn ang="0">
                  <a:pos x="63" y="134"/>
                </a:cxn>
                <a:cxn ang="0">
                  <a:pos x="67" y="125"/>
                </a:cxn>
                <a:cxn ang="0">
                  <a:pos x="36" y="109"/>
                </a:cxn>
                <a:cxn ang="0">
                  <a:pos x="25" y="66"/>
                </a:cxn>
                <a:cxn ang="0">
                  <a:pos x="41" y="19"/>
                </a:cxn>
                <a:cxn ang="0">
                  <a:pos x="64" y="9"/>
                </a:cxn>
                <a:cxn ang="0">
                  <a:pos x="105" y="64"/>
                </a:cxn>
                <a:cxn ang="0">
                  <a:pos x="67" y="125"/>
                </a:cxn>
              </a:cxnLst>
              <a:rect l="0" t="0" r="r" b="b"/>
              <a:pathLst>
                <a:path w="130" h="134">
                  <a:moveTo>
                    <a:pt x="63" y="134"/>
                  </a:moveTo>
                  <a:cubicBezTo>
                    <a:pt x="100" y="134"/>
                    <a:pt x="130" y="100"/>
                    <a:pt x="130" y="67"/>
                  </a:cubicBezTo>
                  <a:cubicBezTo>
                    <a:pt x="130" y="47"/>
                    <a:pt x="123" y="31"/>
                    <a:pt x="110" y="17"/>
                  </a:cubicBezTo>
                  <a:cubicBezTo>
                    <a:pt x="100" y="8"/>
                    <a:pt x="84" y="0"/>
                    <a:pt x="67" y="0"/>
                  </a:cubicBezTo>
                  <a:cubicBezTo>
                    <a:pt x="57" y="0"/>
                    <a:pt x="42" y="2"/>
                    <a:pt x="26" y="14"/>
                  </a:cubicBezTo>
                  <a:cubicBezTo>
                    <a:pt x="8" y="28"/>
                    <a:pt x="0" y="48"/>
                    <a:pt x="0" y="63"/>
                  </a:cubicBezTo>
                  <a:cubicBezTo>
                    <a:pt x="0" y="85"/>
                    <a:pt x="3" y="96"/>
                    <a:pt x="17" y="113"/>
                  </a:cubicBezTo>
                  <a:cubicBezTo>
                    <a:pt x="29" y="128"/>
                    <a:pt x="48" y="134"/>
                    <a:pt x="63" y="134"/>
                  </a:cubicBezTo>
                  <a:moveTo>
                    <a:pt x="67" y="125"/>
                  </a:moveTo>
                  <a:cubicBezTo>
                    <a:pt x="52" y="125"/>
                    <a:pt x="43" y="119"/>
                    <a:pt x="36" y="109"/>
                  </a:cubicBezTo>
                  <a:cubicBezTo>
                    <a:pt x="27" y="95"/>
                    <a:pt x="25" y="83"/>
                    <a:pt x="25" y="66"/>
                  </a:cubicBezTo>
                  <a:cubicBezTo>
                    <a:pt x="25" y="43"/>
                    <a:pt x="29" y="31"/>
                    <a:pt x="41" y="19"/>
                  </a:cubicBezTo>
                  <a:cubicBezTo>
                    <a:pt x="48" y="11"/>
                    <a:pt x="56" y="9"/>
                    <a:pt x="64" y="9"/>
                  </a:cubicBezTo>
                  <a:cubicBezTo>
                    <a:pt x="80" y="9"/>
                    <a:pt x="105" y="30"/>
                    <a:pt x="105" y="64"/>
                  </a:cubicBezTo>
                  <a:cubicBezTo>
                    <a:pt x="105" y="97"/>
                    <a:pt x="90" y="125"/>
                    <a:pt x="67" y="125"/>
                  </a:cubicBezTo>
                  <a:close/>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 name="Freeform 8"/>
            <p:cNvSpPr>
              <a:spLocks/>
            </p:cNvSpPr>
            <p:nvPr/>
          </p:nvSpPr>
          <p:spPr bwMode="auto">
            <a:xfrm>
              <a:off x="2786063" y="7556500"/>
              <a:ext cx="363537" cy="498475"/>
            </a:xfrm>
            <a:custGeom>
              <a:avLst/>
              <a:gdLst/>
              <a:ahLst/>
              <a:cxnLst>
                <a:cxn ang="0">
                  <a:pos x="22" y="51"/>
                </a:cxn>
                <a:cxn ang="0">
                  <a:pos x="14" y="27"/>
                </a:cxn>
                <a:cxn ang="0">
                  <a:pos x="6" y="25"/>
                </a:cxn>
                <a:cxn ang="0">
                  <a:pos x="3" y="23"/>
                </a:cxn>
                <a:cxn ang="0">
                  <a:pos x="3" y="21"/>
                </a:cxn>
                <a:cxn ang="0">
                  <a:pos x="6" y="18"/>
                </a:cxn>
                <a:cxn ang="0">
                  <a:pos x="36" y="3"/>
                </a:cxn>
                <a:cxn ang="0">
                  <a:pos x="42" y="5"/>
                </a:cxn>
                <a:cxn ang="0">
                  <a:pos x="44" y="26"/>
                </a:cxn>
                <a:cxn ang="0">
                  <a:pos x="45" y="26"/>
                </a:cxn>
                <a:cxn ang="0">
                  <a:pos x="81" y="0"/>
                </a:cxn>
                <a:cxn ang="0">
                  <a:pos x="97" y="13"/>
                </a:cxn>
                <a:cxn ang="0">
                  <a:pos x="84" y="28"/>
                </a:cxn>
                <a:cxn ang="0">
                  <a:pos x="75" y="26"/>
                </a:cxn>
                <a:cxn ang="0">
                  <a:pos x="65" y="23"/>
                </a:cxn>
                <a:cxn ang="0">
                  <a:pos x="47" y="36"/>
                </a:cxn>
                <a:cxn ang="0">
                  <a:pos x="44" y="46"/>
                </a:cxn>
                <a:cxn ang="0">
                  <a:pos x="44" y="110"/>
                </a:cxn>
                <a:cxn ang="0">
                  <a:pos x="53" y="122"/>
                </a:cxn>
                <a:cxn ang="0">
                  <a:pos x="67" y="122"/>
                </a:cxn>
                <a:cxn ang="0">
                  <a:pos x="69" y="125"/>
                </a:cxn>
                <a:cxn ang="0">
                  <a:pos x="69" y="131"/>
                </a:cxn>
                <a:cxn ang="0">
                  <a:pos x="68" y="133"/>
                </a:cxn>
                <a:cxn ang="0">
                  <a:pos x="35" y="132"/>
                </a:cxn>
                <a:cxn ang="0">
                  <a:pos x="2" y="133"/>
                </a:cxn>
                <a:cxn ang="0">
                  <a:pos x="0" y="130"/>
                </a:cxn>
                <a:cxn ang="0">
                  <a:pos x="0" y="125"/>
                </a:cxn>
                <a:cxn ang="0">
                  <a:pos x="3" y="122"/>
                </a:cxn>
                <a:cxn ang="0">
                  <a:pos x="15" y="122"/>
                </a:cxn>
                <a:cxn ang="0">
                  <a:pos x="22" y="117"/>
                </a:cxn>
                <a:cxn ang="0">
                  <a:pos x="22" y="80"/>
                </a:cxn>
                <a:cxn ang="0">
                  <a:pos x="22" y="51"/>
                </a:cxn>
              </a:cxnLst>
              <a:rect l="0" t="0" r="r" b="b"/>
              <a:pathLst>
                <a:path w="97" h="133">
                  <a:moveTo>
                    <a:pt x="22" y="51"/>
                  </a:moveTo>
                  <a:cubicBezTo>
                    <a:pt x="22" y="32"/>
                    <a:pt x="17" y="28"/>
                    <a:pt x="14" y="27"/>
                  </a:cubicBezTo>
                  <a:cubicBezTo>
                    <a:pt x="11" y="26"/>
                    <a:pt x="6" y="25"/>
                    <a:pt x="6" y="25"/>
                  </a:cubicBezTo>
                  <a:cubicBezTo>
                    <a:pt x="5" y="25"/>
                    <a:pt x="3" y="24"/>
                    <a:pt x="3" y="23"/>
                  </a:cubicBezTo>
                  <a:cubicBezTo>
                    <a:pt x="3" y="21"/>
                    <a:pt x="3" y="21"/>
                    <a:pt x="3" y="21"/>
                  </a:cubicBezTo>
                  <a:cubicBezTo>
                    <a:pt x="3" y="20"/>
                    <a:pt x="4" y="19"/>
                    <a:pt x="6" y="18"/>
                  </a:cubicBezTo>
                  <a:cubicBezTo>
                    <a:pt x="8" y="18"/>
                    <a:pt x="23" y="12"/>
                    <a:pt x="36" y="3"/>
                  </a:cubicBezTo>
                  <a:cubicBezTo>
                    <a:pt x="38" y="1"/>
                    <a:pt x="42" y="0"/>
                    <a:pt x="42" y="5"/>
                  </a:cubicBezTo>
                  <a:cubicBezTo>
                    <a:pt x="44" y="26"/>
                    <a:pt x="44" y="26"/>
                    <a:pt x="44" y="26"/>
                  </a:cubicBezTo>
                  <a:cubicBezTo>
                    <a:pt x="45" y="26"/>
                    <a:pt x="45" y="26"/>
                    <a:pt x="45" y="26"/>
                  </a:cubicBezTo>
                  <a:cubicBezTo>
                    <a:pt x="54" y="12"/>
                    <a:pt x="68" y="0"/>
                    <a:pt x="81" y="0"/>
                  </a:cubicBezTo>
                  <a:cubicBezTo>
                    <a:pt x="92" y="0"/>
                    <a:pt x="97" y="6"/>
                    <a:pt x="97" y="13"/>
                  </a:cubicBezTo>
                  <a:cubicBezTo>
                    <a:pt x="97" y="22"/>
                    <a:pt x="90" y="28"/>
                    <a:pt x="84" y="28"/>
                  </a:cubicBezTo>
                  <a:cubicBezTo>
                    <a:pt x="81" y="28"/>
                    <a:pt x="78" y="27"/>
                    <a:pt x="75" y="26"/>
                  </a:cubicBezTo>
                  <a:cubicBezTo>
                    <a:pt x="73" y="24"/>
                    <a:pt x="69" y="23"/>
                    <a:pt x="65" y="23"/>
                  </a:cubicBezTo>
                  <a:cubicBezTo>
                    <a:pt x="60" y="23"/>
                    <a:pt x="52" y="26"/>
                    <a:pt x="47" y="36"/>
                  </a:cubicBezTo>
                  <a:cubicBezTo>
                    <a:pt x="45" y="39"/>
                    <a:pt x="44" y="45"/>
                    <a:pt x="44" y="46"/>
                  </a:cubicBezTo>
                  <a:cubicBezTo>
                    <a:pt x="44" y="110"/>
                    <a:pt x="44" y="110"/>
                    <a:pt x="44" y="110"/>
                  </a:cubicBezTo>
                  <a:cubicBezTo>
                    <a:pt x="44" y="119"/>
                    <a:pt x="46" y="122"/>
                    <a:pt x="53" y="122"/>
                  </a:cubicBezTo>
                  <a:cubicBezTo>
                    <a:pt x="67" y="122"/>
                    <a:pt x="67" y="122"/>
                    <a:pt x="67" y="122"/>
                  </a:cubicBezTo>
                  <a:cubicBezTo>
                    <a:pt x="69" y="122"/>
                    <a:pt x="69" y="123"/>
                    <a:pt x="69" y="125"/>
                  </a:cubicBezTo>
                  <a:cubicBezTo>
                    <a:pt x="69" y="131"/>
                    <a:pt x="69" y="131"/>
                    <a:pt x="69" y="131"/>
                  </a:cubicBezTo>
                  <a:cubicBezTo>
                    <a:pt x="69" y="132"/>
                    <a:pt x="69" y="133"/>
                    <a:pt x="68" y="133"/>
                  </a:cubicBezTo>
                  <a:cubicBezTo>
                    <a:pt x="66" y="133"/>
                    <a:pt x="52" y="132"/>
                    <a:pt x="35" y="132"/>
                  </a:cubicBezTo>
                  <a:cubicBezTo>
                    <a:pt x="16" y="132"/>
                    <a:pt x="4" y="133"/>
                    <a:pt x="2" y="133"/>
                  </a:cubicBezTo>
                  <a:cubicBezTo>
                    <a:pt x="1" y="133"/>
                    <a:pt x="0" y="133"/>
                    <a:pt x="0" y="130"/>
                  </a:cubicBezTo>
                  <a:cubicBezTo>
                    <a:pt x="0" y="125"/>
                    <a:pt x="0" y="125"/>
                    <a:pt x="0" y="125"/>
                  </a:cubicBezTo>
                  <a:cubicBezTo>
                    <a:pt x="0" y="123"/>
                    <a:pt x="1" y="122"/>
                    <a:pt x="3" y="122"/>
                  </a:cubicBezTo>
                  <a:cubicBezTo>
                    <a:pt x="15" y="122"/>
                    <a:pt x="15" y="122"/>
                    <a:pt x="15" y="122"/>
                  </a:cubicBezTo>
                  <a:cubicBezTo>
                    <a:pt x="20" y="122"/>
                    <a:pt x="22" y="121"/>
                    <a:pt x="22" y="117"/>
                  </a:cubicBezTo>
                  <a:cubicBezTo>
                    <a:pt x="22" y="107"/>
                    <a:pt x="22" y="96"/>
                    <a:pt x="22" y="80"/>
                  </a:cubicBezTo>
                  <a:cubicBezTo>
                    <a:pt x="22" y="51"/>
                    <a:pt x="22" y="51"/>
                    <a:pt x="22" y="51"/>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 name="Freeform 9"/>
            <p:cNvSpPr>
              <a:spLocks/>
            </p:cNvSpPr>
            <p:nvPr/>
          </p:nvSpPr>
          <p:spPr bwMode="auto">
            <a:xfrm>
              <a:off x="3135313" y="7564438"/>
              <a:ext cx="415925" cy="501650"/>
            </a:xfrm>
            <a:custGeom>
              <a:avLst/>
              <a:gdLst/>
              <a:ahLst/>
              <a:cxnLst>
                <a:cxn ang="0">
                  <a:pos x="22" y="57"/>
                </a:cxn>
                <a:cxn ang="0">
                  <a:pos x="38" y="103"/>
                </a:cxn>
                <a:cxn ang="0">
                  <a:pos x="71" y="119"/>
                </a:cxn>
                <a:cxn ang="0">
                  <a:pos x="104" y="105"/>
                </a:cxn>
                <a:cxn ang="0">
                  <a:pos x="107" y="105"/>
                </a:cxn>
                <a:cxn ang="0">
                  <a:pos x="110" y="108"/>
                </a:cxn>
                <a:cxn ang="0">
                  <a:pos x="110" y="112"/>
                </a:cxn>
                <a:cxn ang="0">
                  <a:pos x="61" y="134"/>
                </a:cxn>
                <a:cxn ang="0">
                  <a:pos x="13" y="113"/>
                </a:cxn>
                <a:cxn ang="0">
                  <a:pos x="0" y="71"/>
                </a:cxn>
                <a:cxn ang="0">
                  <a:pos x="65" y="0"/>
                </a:cxn>
                <a:cxn ang="0">
                  <a:pos x="106" y="24"/>
                </a:cxn>
                <a:cxn ang="0">
                  <a:pos x="95" y="35"/>
                </a:cxn>
                <a:cxn ang="0">
                  <a:pos x="78" y="23"/>
                </a:cxn>
                <a:cxn ang="0">
                  <a:pos x="58" y="9"/>
                </a:cxn>
                <a:cxn ang="0">
                  <a:pos x="22" y="57"/>
                </a:cxn>
              </a:cxnLst>
              <a:rect l="0" t="0" r="r" b="b"/>
              <a:pathLst>
                <a:path w="111" h="134">
                  <a:moveTo>
                    <a:pt x="22" y="57"/>
                  </a:moveTo>
                  <a:cubicBezTo>
                    <a:pt x="22" y="73"/>
                    <a:pt x="29" y="92"/>
                    <a:pt x="38" y="103"/>
                  </a:cubicBezTo>
                  <a:cubicBezTo>
                    <a:pt x="48" y="116"/>
                    <a:pt x="60" y="119"/>
                    <a:pt x="71" y="119"/>
                  </a:cubicBezTo>
                  <a:cubicBezTo>
                    <a:pt x="86" y="119"/>
                    <a:pt x="94" y="115"/>
                    <a:pt x="104" y="105"/>
                  </a:cubicBezTo>
                  <a:cubicBezTo>
                    <a:pt x="105" y="105"/>
                    <a:pt x="106" y="105"/>
                    <a:pt x="107" y="105"/>
                  </a:cubicBezTo>
                  <a:cubicBezTo>
                    <a:pt x="110" y="108"/>
                    <a:pt x="110" y="108"/>
                    <a:pt x="110" y="108"/>
                  </a:cubicBezTo>
                  <a:cubicBezTo>
                    <a:pt x="111" y="110"/>
                    <a:pt x="111" y="111"/>
                    <a:pt x="110" y="112"/>
                  </a:cubicBezTo>
                  <a:cubicBezTo>
                    <a:pt x="101" y="122"/>
                    <a:pt x="81" y="134"/>
                    <a:pt x="61" y="134"/>
                  </a:cubicBezTo>
                  <a:cubicBezTo>
                    <a:pt x="45" y="134"/>
                    <a:pt x="27" y="130"/>
                    <a:pt x="13" y="113"/>
                  </a:cubicBezTo>
                  <a:cubicBezTo>
                    <a:pt x="2" y="98"/>
                    <a:pt x="0" y="85"/>
                    <a:pt x="0" y="71"/>
                  </a:cubicBezTo>
                  <a:cubicBezTo>
                    <a:pt x="0" y="36"/>
                    <a:pt x="25" y="0"/>
                    <a:pt x="65" y="0"/>
                  </a:cubicBezTo>
                  <a:cubicBezTo>
                    <a:pt x="97" y="0"/>
                    <a:pt x="106" y="18"/>
                    <a:pt x="106" y="24"/>
                  </a:cubicBezTo>
                  <a:cubicBezTo>
                    <a:pt x="106" y="31"/>
                    <a:pt x="102" y="35"/>
                    <a:pt x="95" y="35"/>
                  </a:cubicBezTo>
                  <a:cubicBezTo>
                    <a:pt x="88" y="35"/>
                    <a:pt x="83" y="31"/>
                    <a:pt x="78" y="23"/>
                  </a:cubicBezTo>
                  <a:cubicBezTo>
                    <a:pt x="72" y="10"/>
                    <a:pt x="65" y="9"/>
                    <a:pt x="58" y="9"/>
                  </a:cubicBezTo>
                  <a:cubicBezTo>
                    <a:pt x="41" y="9"/>
                    <a:pt x="22" y="25"/>
                    <a:pt x="22" y="57"/>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0" name="Freeform 10"/>
            <p:cNvSpPr>
              <a:spLocks noEditPoints="1"/>
            </p:cNvSpPr>
            <p:nvPr/>
          </p:nvSpPr>
          <p:spPr bwMode="auto">
            <a:xfrm>
              <a:off x="3557588" y="7564438"/>
              <a:ext cx="417512" cy="501650"/>
            </a:xfrm>
            <a:custGeom>
              <a:avLst/>
              <a:gdLst/>
              <a:ahLst/>
              <a:cxnLst>
                <a:cxn ang="0">
                  <a:pos x="99" y="49"/>
                </a:cxn>
                <a:cxn ang="0">
                  <a:pos x="107"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7" y="49"/>
                    <a:pt x="107" y="44"/>
                  </a:cubicBezTo>
                  <a:cubicBezTo>
                    <a:pt x="107" y="33"/>
                    <a:pt x="98" y="0"/>
                    <a:pt x="63" y="0"/>
                  </a:cubicBezTo>
                  <a:cubicBezTo>
                    <a:pt x="47" y="0"/>
                    <a:pt x="32" y="2"/>
                    <a:pt x="19" y="16"/>
                  </a:cubicBezTo>
                  <a:cubicBezTo>
                    <a:pt x="3" y="32"/>
                    <a:pt x="0" y="52"/>
                    <a:pt x="0" y="64"/>
                  </a:cubicBezTo>
                  <a:cubicBezTo>
                    <a:pt x="0" y="86"/>
                    <a:pt x="3" y="97"/>
                    <a:pt x="13" y="112"/>
                  </a:cubicBezTo>
                  <a:cubicBezTo>
                    <a:pt x="24" y="129"/>
                    <a:pt x="44" y="134"/>
                    <a:pt x="61" y="134"/>
                  </a:cubicBezTo>
                  <a:cubicBezTo>
                    <a:pt x="88" y="134"/>
                    <a:pt x="104" y="113"/>
                    <a:pt x="110" y="101"/>
                  </a:cubicBezTo>
                  <a:cubicBezTo>
                    <a:pt x="111" y="98"/>
                    <a:pt x="110" y="97"/>
                    <a:pt x="110" y="96"/>
                  </a:cubicBezTo>
                  <a:cubicBezTo>
                    <a:pt x="106" y="94"/>
                    <a:pt x="106" y="94"/>
                    <a:pt x="106" y="94"/>
                  </a:cubicBezTo>
                  <a:cubicBezTo>
                    <a:pt x="105" y="94"/>
                    <a:pt x="103"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3" y="9"/>
                    <a:pt x="57" y="9"/>
                  </a:cubicBezTo>
                  <a:cubicBezTo>
                    <a:pt x="77" y="9"/>
                    <a:pt x="80" y="29"/>
                    <a:pt x="80" y="36"/>
                  </a:cubicBezTo>
                  <a:cubicBezTo>
                    <a:pt x="80" y="39"/>
                    <a:pt x="78" y="40"/>
                    <a:pt x="72" y="40"/>
                  </a:cubicBezTo>
                  <a:lnTo>
                    <a:pt x="25" y="40"/>
                  </a:lnTo>
                  <a:close/>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1" name="Freeform 11"/>
            <p:cNvSpPr>
              <a:spLocks/>
            </p:cNvSpPr>
            <p:nvPr/>
          </p:nvSpPr>
          <p:spPr bwMode="auto">
            <a:xfrm>
              <a:off x="4022725" y="7934325"/>
              <a:ext cx="134937" cy="131763"/>
            </a:xfrm>
            <a:custGeom>
              <a:avLst/>
              <a:gdLst/>
              <a:ahLst/>
              <a:cxnLst>
                <a:cxn ang="0">
                  <a:pos x="0" y="17"/>
                </a:cxn>
                <a:cxn ang="0">
                  <a:pos x="19" y="0"/>
                </a:cxn>
                <a:cxn ang="0">
                  <a:pos x="36" y="18"/>
                </a:cxn>
                <a:cxn ang="0">
                  <a:pos x="19" y="35"/>
                </a:cxn>
                <a:cxn ang="0">
                  <a:pos x="0" y="17"/>
                </a:cxn>
              </a:cxnLst>
              <a:rect l="0" t="0" r="r" b="b"/>
              <a:pathLst>
                <a:path w="36" h="35">
                  <a:moveTo>
                    <a:pt x="0" y="17"/>
                  </a:moveTo>
                  <a:cubicBezTo>
                    <a:pt x="0" y="12"/>
                    <a:pt x="4" y="0"/>
                    <a:pt x="19" y="0"/>
                  </a:cubicBezTo>
                  <a:cubicBezTo>
                    <a:pt x="28" y="0"/>
                    <a:pt x="36" y="7"/>
                    <a:pt x="36" y="18"/>
                  </a:cubicBezTo>
                  <a:cubicBezTo>
                    <a:pt x="36" y="28"/>
                    <a:pt x="28" y="35"/>
                    <a:pt x="19" y="35"/>
                  </a:cubicBezTo>
                  <a:cubicBezTo>
                    <a:pt x="12" y="35"/>
                    <a:pt x="0" y="31"/>
                    <a:pt x="0" y="17"/>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2" name="Freeform 12"/>
            <p:cNvSpPr>
              <a:spLocks/>
            </p:cNvSpPr>
            <p:nvPr/>
          </p:nvSpPr>
          <p:spPr bwMode="auto">
            <a:xfrm>
              <a:off x="4195763" y="7564438"/>
              <a:ext cx="420687" cy="501650"/>
            </a:xfrm>
            <a:custGeom>
              <a:avLst/>
              <a:gdLst/>
              <a:ahLst/>
              <a:cxnLst>
                <a:cxn ang="0">
                  <a:pos x="22" y="57"/>
                </a:cxn>
                <a:cxn ang="0">
                  <a:pos x="38" y="103"/>
                </a:cxn>
                <a:cxn ang="0">
                  <a:pos x="71" y="119"/>
                </a:cxn>
                <a:cxn ang="0">
                  <a:pos x="105" y="105"/>
                </a:cxn>
                <a:cxn ang="0">
                  <a:pos x="107" y="105"/>
                </a:cxn>
                <a:cxn ang="0">
                  <a:pos x="110" y="108"/>
                </a:cxn>
                <a:cxn ang="0">
                  <a:pos x="110" y="112"/>
                </a:cxn>
                <a:cxn ang="0">
                  <a:pos x="61" y="134"/>
                </a:cxn>
                <a:cxn ang="0">
                  <a:pos x="14" y="113"/>
                </a:cxn>
                <a:cxn ang="0">
                  <a:pos x="0" y="71"/>
                </a:cxn>
                <a:cxn ang="0">
                  <a:pos x="65" y="0"/>
                </a:cxn>
                <a:cxn ang="0">
                  <a:pos x="107" y="24"/>
                </a:cxn>
                <a:cxn ang="0">
                  <a:pos x="96" y="35"/>
                </a:cxn>
                <a:cxn ang="0">
                  <a:pos x="79" y="23"/>
                </a:cxn>
                <a:cxn ang="0">
                  <a:pos x="58" y="9"/>
                </a:cxn>
                <a:cxn ang="0">
                  <a:pos x="22" y="57"/>
                </a:cxn>
              </a:cxnLst>
              <a:rect l="0" t="0" r="r" b="b"/>
              <a:pathLst>
                <a:path w="112" h="134">
                  <a:moveTo>
                    <a:pt x="22" y="57"/>
                  </a:moveTo>
                  <a:cubicBezTo>
                    <a:pt x="22" y="73"/>
                    <a:pt x="30" y="92"/>
                    <a:pt x="38" y="103"/>
                  </a:cubicBezTo>
                  <a:cubicBezTo>
                    <a:pt x="48" y="116"/>
                    <a:pt x="61" y="119"/>
                    <a:pt x="71" y="119"/>
                  </a:cubicBezTo>
                  <a:cubicBezTo>
                    <a:pt x="86" y="119"/>
                    <a:pt x="94" y="115"/>
                    <a:pt x="105" y="105"/>
                  </a:cubicBezTo>
                  <a:cubicBezTo>
                    <a:pt x="105" y="105"/>
                    <a:pt x="106" y="105"/>
                    <a:pt x="107" y="105"/>
                  </a:cubicBezTo>
                  <a:cubicBezTo>
                    <a:pt x="110" y="108"/>
                    <a:pt x="110" y="108"/>
                    <a:pt x="110" y="108"/>
                  </a:cubicBezTo>
                  <a:cubicBezTo>
                    <a:pt x="111" y="110"/>
                    <a:pt x="112" y="111"/>
                    <a:pt x="110" y="112"/>
                  </a:cubicBezTo>
                  <a:cubicBezTo>
                    <a:pt x="101" y="122"/>
                    <a:pt x="82" y="134"/>
                    <a:pt x="61" y="134"/>
                  </a:cubicBezTo>
                  <a:cubicBezTo>
                    <a:pt x="45" y="134"/>
                    <a:pt x="28" y="130"/>
                    <a:pt x="14" y="113"/>
                  </a:cubicBezTo>
                  <a:cubicBezTo>
                    <a:pt x="3" y="98"/>
                    <a:pt x="0" y="85"/>
                    <a:pt x="0" y="71"/>
                  </a:cubicBezTo>
                  <a:cubicBezTo>
                    <a:pt x="0" y="36"/>
                    <a:pt x="25" y="0"/>
                    <a:pt x="65" y="0"/>
                  </a:cubicBezTo>
                  <a:cubicBezTo>
                    <a:pt x="97" y="0"/>
                    <a:pt x="107" y="18"/>
                    <a:pt x="107" y="24"/>
                  </a:cubicBezTo>
                  <a:cubicBezTo>
                    <a:pt x="107" y="31"/>
                    <a:pt x="102" y="35"/>
                    <a:pt x="96" y="35"/>
                  </a:cubicBezTo>
                  <a:cubicBezTo>
                    <a:pt x="89" y="35"/>
                    <a:pt x="83" y="31"/>
                    <a:pt x="79" y="23"/>
                  </a:cubicBezTo>
                  <a:cubicBezTo>
                    <a:pt x="72" y="10"/>
                    <a:pt x="66" y="9"/>
                    <a:pt x="58" y="9"/>
                  </a:cubicBezTo>
                  <a:cubicBezTo>
                    <a:pt x="41" y="9"/>
                    <a:pt x="22" y="25"/>
                    <a:pt x="22" y="57"/>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4" name="Freeform 14"/>
            <p:cNvSpPr>
              <a:spLocks/>
            </p:cNvSpPr>
            <p:nvPr/>
          </p:nvSpPr>
          <p:spPr bwMode="auto">
            <a:xfrm>
              <a:off x="5151438" y="7548563"/>
              <a:ext cx="852487" cy="506413"/>
            </a:xfrm>
            <a:custGeom>
              <a:avLst/>
              <a:gdLst/>
              <a:ahLst/>
              <a:cxnLst>
                <a:cxn ang="0">
                  <a:pos x="94" y="23"/>
                </a:cxn>
                <a:cxn ang="0">
                  <a:pos x="45" y="36"/>
                </a:cxn>
                <a:cxn ang="0">
                  <a:pos x="41" y="116"/>
                </a:cxn>
                <a:cxn ang="0">
                  <a:pos x="58" y="124"/>
                </a:cxn>
                <a:cxn ang="0">
                  <a:pos x="61" y="132"/>
                </a:cxn>
                <a:cxn ang="0">
                  <a:pos x="31" y="134"/>
                </a:cxn>
                <a:cxn ang="0">
                  <a:pos x="0" y="133"/>
                </a:cxn>
                <a:cxn ang="0">
                  <a:pos x="3" y="124"/>
                </a:cxn>
                <a:cxn ang="0">
                  <a:pos x="18" y="117"/>
                </a:cxn>
                <a:cxn ang="0">
                  <a:pos x="19" y="47"/>
                </a:cxn>
                <a:cxn ang="0">
                  <a:pos x="4" y="28"/>
                </a:cxn>
                <a:cxn ang="0">
                  <a:pos x="2" y="23"/>
                </a:cxn>
                <a:cxn ang="0">
                  <a:pos x="31" y="6"/>
                </a:cxn>
                <a:cxn ang="0">
                  <a:pos x="40" y="27"/>
                </a:cxn>
                <a:cxn ang="0">
                  <a:pos x="86" y="4"/>
                </a:cxn>
                <a:cxn ang="0">
                  <a:pos x="122" y="27"/>
                </a:cxn>
                <a:cxn ang="0">
                  <a:pos x="194" y="13"/>
                </a:cxn>
                <a:cxn ang="0">
                  <a:pos x="209" y="118"/>
                </a:cxn>
                <a:cxn ang="0">
                  <a:pos x="223" y="124"/>
                </a:cxn>
                <a:cxn ang="0">
                  <a:pos x="227" y="132"/>
                </a:cxn>
                <a:cxn ang="0">
                  <a:pos x="199" y="134"/>
                </a:cxn>
                <a:cxn ang="0">
                  <a:pos x="168" y="132"/>
                </a:cxn>
                <a:cxn ang="0">
                  <a:pos x="172" y="124"/>
                </a:cxn>
                <a:cxn ang="0">
                  <a:pos x="186" y="119"/>
                </a:cxn>
                <a:cxn ang="0">
                  <a:pos x="187" y="49"/>
                </a:cxn>
                <a:cxn ang="0">
                  <a:pos x="155" y="18"/>
                </a:cxn>
                <a:cxn ang="0">
                  <a:pos x="124" y="65"/>
                </a:cxn>
                <a:cxn ang="0">
                  <a:pos x="131" y="124"/>
                </a:cxn>
                <a:cxn ang="0">
                  <a:pos x="144" y="127"/>
                </a:cxn>
                <a:cxn ang="0">
                  <a:pos x="142" y="135"/>
                </a:cxn>
                <a:cxn ang="0">
                  <a:pos x="86" y="135"/>
                </a:cxn>
                <a:cxn ang="0">
                  <a:pos x="84" y="127"/>
                </a:cxn>
                <a:cxn ang="0">
                  <a:pos x="96" y="124"/>
                </a:cxn>
                <a:cxn ang="0">
                  <a:pos x="103" y="56"/>
                </a:cxn>
              </a:cxnLst>
              <a:rect l="0" t="0" r="r" b="b"/>
              <a:pathLst>
                <a:path w="227" h="135">
                  <a:moveTo>
                    <a:pt x="103" y="56"/>
                  </a:moveTo>
                  <a:cubicBezTo>
                    <a:pt x="103" y="34"/>
                    <a:pt x="99" y="28"/>
                    <a:pt x="94" y="23"/>
                  </a:cubicBezTo>
                  <a:cubicBezTo>
                    <a:pt x="90" y="20"/>
                    <a:pt x="81" y="18"/>
                    <a:pt x="74" y="18"/>
                  </a:cubicBezTo>
                  <a:cubicBezTo>
                    <a:pt x="66" y="18"/>
                    <a:pt x="53" y="22"/>
                    <a:pt x="45" y="36"/>
                  </a:cubicBezTo>
                  <a:cubicBezTo>
                    <a:pt x="41" y="42"/>
                    <a:pt x="41" y="48"/>
                    <a:pt x="41" y="56"/>
                  </a:cubicBezTo>
                  <a:cubicBezTo>
                    <a:pt x="41" y="116"/>
                    <a:pt x="41" y="116"/>
                    <a:pt x="41" y="116"/>
                  </a:cubicBezTo>
                  <a:cubicBezTo>
                    <a:pt x="41" y="121"/>
                    <a:pt x="42" y="124"/>
                    <a:pt x="47" y="124"/>
                  </a:cubicBezTo>
                  <a:cubicBezTo>
                    <a:pt x="58" y="124"/>
                    <a:pt x="58" y="124"/>
                    <a:pt x="58" y="124"/>
                  </a:cubicBezTo>
                  <a:cubicBezTo>
                    <a:pt x="60" y="124"/>
                    <a:pt x="61" y="125"/>
                    <a:pt x="61" y="127"/>
                  </a:cubicBezTo>
                  <a:cubicBezTo>
                    <a:pt x="61" y="132"/>
                    <a:pt x="61" y="132"/>
                    <a:pt x="61" y="132"/>
                  </a:cubicBezTo>
                  <a:cubicBezTo>
                    <a:pt x="61" y="134"/>
                    <a:pt x="60" y="135"/>
                    <a:pt x="58" y="135"/>
                  </a:cubicBezTo>
                  <a:cubicBezTo>
                    <a:pt x="56" y="135"/>
                    <a:pt x="47" y="134"/>
                    <a:pt x="31" y="134"/>
                  </a:cubicBezTo>
                  <a:cubicBezTo>
                    <a:pt x="14" y="134"/>
                    <a:pt x="5" y="135"/>
                    <a:pt x="2" y="135"/>
                  </a:cubicBezTo>
                  <a:cubicBezTo>
                    <a:pt x="0" y="135"/>
                    <a:pt x="0" y="135"/>
                    <a:pt x="0" y="133"/>
                  </a:cubicBezTo>
                  <a:cubicBezTo>
                    <a:pt x="0" y="127"/>
                    <a:pt x="0" y="127"/>
                    <a:pt x="0" y="127"/>
                  </a:cubicBezTo>
                  <a:cubicBezTo>
                    <a:pt x="0" y="125"/>
                    <a:pt x="0" y="124"/>
                    <a:pt x="3" y="124"/>
                  </a:cubicBezTo>
                  <a:cubicBezTo>
                    <a:pt x="14" y="124"/>
                    <a:pt x="14" y="124"/>
                    <a:pt x="14" y="124"/>
                  </a:cubicBezTo>
                  <a:cubicBezTo>
                    <a:pt x="17" y="124"/>
                    <a:pt x="18" y="123"/>
                    <a:pt x="18" y="117"/>
                  </a:cubicBezTo>
                  <a:cubicBezTo>
                    <a:pt x="19" y="112"/>
                    <a:pt x="19" y="106"/>
                    <a:pt x="19" y="101"/>
                  </a:cubicBezTo>
                  <a:cubicBezTo>
                    <a:pt x="19" y="47"/>
                    <a:pt x="19" y="47"/>
                    <a:pt x="19" y="47"/>
                  </a:cubicBezTo>
                  <a:cubicBezTo>
                    <a:pt x="19" y="37"/>
                    <a:pt x="15" y="32"/>
                    <a:pt x="12" y="30"/>
                  </a:cubicBezTo>
                  <a:cubicBezTo>
                    <a:pt x="11" y="29"/>
                    <a:pt x="7" y="28"/>
                    <a:pt x="4" y="28"/>
                  </a:cubicBezTo>
                  <a:cubicBezTo>
                    <a:pt x="3" y="27"/>
                    <a:pt x="2" y="26"/>
                    <a:pt x="2" y="25"/>
                  </a:cubicBezTo>
                  <a:cubicBezTo>
                    <a:pt x="2" y="23"/>
                    <a:pt x="2" y="23"/>
                    <a:pt x="2" y="23"/>
                  </a:cubicBezTo>
                  <a:cubicBezTo>
                    <a:pt x="2" y="22"/>
                    <a:pt x="2" y="21"/>
                    <a:pt x="3" y="20"/>
                  </a:cubicBezTo>
                  <a:cubicBezTo>
                    <a:pt x="11" y="17"/>
                    <a:pt x="29" y="8"/>
                    <a:pt x="31" y="6"/>
                  </a:cubicBezTo>
                  <a:cubicBezTo>
                    <a:pt x="32" y="5"/>
                    <a:pt x="39" y="0"/>
                    <a:pt x="39" y="9"/>
                  </a:cubicBezTo>
                  <a:cubicBezTo>
                    <a:pt x="40" y="27"/>
                    <a:pt x="40" y="27"/>
                    <a:pt x="40" y="27"/>
                  </a:cubicBezTo>
                  <a:cubicBezTo>
                    <a:pt x="41" y="27"/>
                    <a:pt x="41" y="27"/>
                    <a:pt x="41" y="27"/>
                  </a:cubicBezTo>
                  <a:cubicBezTo>
                    <a:pt x="50" y="14"/>
                    <a:pt x="68" y="4"/>
                    <a:pt x="86" y="4"/>
                  </a:cubicBezTo>
                  <a:cubicBezTo>
                    <a:pt x="102" y="4"/>
                    <a:pt x="114" y="13"/>
                    <a:pt x="120" y="27"/>
                  </a:cubicBezTo>
                  <a:cubicBezTo>
                    <a:pt x="122" y="27"/>
                    <a:pt x="122" y="27"/>
                    <a:pt x="122" y="27"/>
                  </a:cubicBezTo>
                  <a:cubicBezTo>
                    <a:pt x="131" y="15"/>
                    <a:pt x="148" y="4"/>
                    <a:pt x="166" y="4"/>
                  </a:cubicBezTo>
                  <a:cubicBezTo>
                    <a:pt x="177" y="4"/>
                    <a:pt x="187" y="6"/>
                    <a:pt x="194" y="13"/>
                  </a:cubicBezTo>
                  <a:cubicBezTo>
                    <a:pt x="201" y="20"/>
                    <a:pt x="209" y="27"/>
                    <a:pt x="209" y="50"/>
                  </a:cubicBezTo>
                  <a:cubicBezTo>
                    <a:pt x="209" y="118"/>
                    <a:pt x="209" y="118"/>
                    <a:pt x="209" y="118"/>
                  </a:cubicBezTo>
                  <a:cubicBezTo>
                    <a:pt x="209" y="123"/>
                    <a:pt x="211" y="124"/>
                    <a:pt x="215" y="124"/>
                  </a:cubicBezTo>
                  <a:cubicBezTo>
                    <a:pt x="223" y="124"/>
                    <a:pt x="223" y="124"/>
                    <a:pt x="223" y="124"/>
                  </a:cubicBezTo>
                  <a:cubicBezTo>
                    <a:pt x="226" y="124"/>
                    <a:pt x="227" y="125"/>
                    <a:pt x="227" y="127"/>
                  </a:cubicBezTo>
                  <a:cubicBezTo>
                    <a:pt x="227" y="132"/>
                    <a:pt x="227" y="132"/>
                    <a:pt x="227" y="132"/>
                  </a:cubicBezTo>
                  <a:cubicBezTo>
                    <a:pt x="227" y="134"/>
                    <a:pt x="226" y="135"/>
                    <a:pt x="224" y="135"/>
                  </a:cubicBezTo>
                  <a:cubicBezTo>
                    <a:pt x="222" y="135"/>
                    <a:pt x="214" y="134"/>
                    <a:pt x="199" y="134"/>
                  </a:cubicBezTo>
                  <a:cubicBezTo>
                    <a:pt x="184" y="134"/>
                    <a:pt x="173" y="135"/>
                    <a:pt x="171" y="135"/>
                  </a:cubicBezTo>
                  <a:cubicBezTo>
                    <a:pt x="169" y="135"/>
                    <a:pt x="168" y="134"/>
                    <a:pt x="168" y="132"/>
                  </a:cubicBezTo>
                  <a:cubicBezTo>
                    <a:pt x="168" y="127"/>
                    <a:pt x="168" y="127"/>
                    <a:pt x="168" y="127"/>
                  </a:cubicBezTo>
                  <a:cubicBezTo>
                    <a:pt x="168" y="125"/>
                    <a:pt x="169" y="124"/>
                    <a:pt x="172" y="124"/>
                  </a:cubicBezTo>
                  <a:cubicBezTo>
                    <a:pt x="180" y="124"/>
                    <a:pt x="180" y="124"/>
                    <a:pt x="180" y="124"/>
                  </a:cubicBezTo>
                  <a:cubicBezTo>
                    <a:pt x="183" y="124"/>
                    <a:pt x="186" y="123"/>
                    <a:pt x="186" y="119"/>
                  </a:cubicBezTo>
                  <a:cubicBezTo>
                    <a:pt x="187" y="112"/>
                    <a:pt x="187" y="101"/>
                    <a:pt x="187" y="94"/>
                  </a:cubicBezTo>
                  <a:cubicBezTo>
                    <a:pt x="187" y="49"/>
                    <a:pt x="187" y="49"/>
                    <a:pt x="187" y="49"/>
                  </a:cubicBezTo>
                  <a:cubicBezTo>
                    <a:pt x="187" y="39"/>
                    <a:pt x="185" y="30"/>
                    <a:pt x="178" y="24"/>
                  </a:cubicBezTo>
                  <a:cubicBezTo>
                    <a:pt x="172" y="20"/>
                    <a:pt x="164" y="18"/>
                    <a:pt x="155" y="18"/>
                  </a:cubicBezTo>
                  <a:cubicBezTo>
                    <a:pt x="146" y="18"/>
                    <a:pt x="134" y="25"/>
                    <a:pt x="129" y="34"/>
                  </a:cubicBezTo>
                  <a:cubicBezTo>
                    <a:pt x="124" y="43"/>
                    <a:pt x="124" y="51"/>
                    <a:pt x="124" y="65"/>
                  </a:cubicBezTo>
                  <a:cubicBezTo>
                    <a:pt x="124" y="117"/>
                    <a:pt x="124" y="117"/>
                    <a:pt x="124" y="117"/>
                  </a:cubicBezTo>
                  <a:cubicBezTo>
                    <a:pt x="124" y="121"/>
                    <a:pt x="126" y="124"/>
                    <a:pt x="131" y="124"/>
                  </a:cubicBezTo>
                  <a:cubicBezTo>
                    <a:pt x="141" y="124"/>
                    <a:pt x="141" y="124"/>
                    <a:pt x="141" y="124"/>
                  </a:cubicBezTo>
                  <a:cubicBezTo>
                    <a:pt x="144" y="124"/>
                    <a:pt x="144" y="125"/>
                    <a:pt x="144" y="127"/>
                  </a:cubicBezTo>
                  <a:cubicBezTo>
                    <a:pt x="144" y="132"/>
                    <a:pt x="144" y="132"/>
                    <a:pt x="144" y="132"/>
                  </a:cubicBezTo>
                  <a:cubicBezTo>
                    <a:pt x="144" y="134"/>
                    <a:pt x="144" y="135"/>
                    <a:pt x="142" y="135"/>
                  </a:cubicBezTo>
                  <a:cubicBezTo>
                    <a:pt x="140" y="135"/>
                    <a:pt x="132" y="134"/>
                    <a:pt x="115" y="134"/>
                  </a:cubicBezTo>
                  <a:cubicBezTo>
                    <a:pt x="99" y="134"/>
                    <a:pt x="88" y="135"/>
                    <a:pt x="86" y="135"/>
                  </a:cubicBezTo>
                  <a:cubicBezTo>
                    <a:pt x="85" y="135"/>
                    <a:pt x="84" y="134"/>
                    <a:pt x="84" y="132"/>
                  </a:cubicBezTo>
                  <a:cubicBezTo>
                    <a:pt x="84" y="127"/>
                    <a:pt x="84" y="127"/>
                    <a:pt x="84" y="127"/>
                  </a:cubicBezTo>
                  <a:cubicBezTo>
                    <a:pt x="84" y="125"/>
                    <a:pt x="84" y="124"/>
                    <a:pt x="87" y="124"/>
                  </a:cubicBezTo>
                  <a:cubicBezTo>
                    <a:pt x="96" y="124"/>
                    <a:pt x="96" y="124"/>
                    <a:pt x="96" y="124"/>
                  </a:cubicBezTo>
                  <a:cubicBezTo>
                    <a:pt x="101" y="124"/>
                    <a:pt x="103" y="123"/>
                    <a:pt x="103" y="119"/>
                  </a:cubicBezTo>
                  <a:cubicBezTo>
                    <a:pt x="103" y="56"/>
                    <a:pt x="103" y="56"/>
                    <a:pt x="103" y="56"/>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5" name="Freeform 15"/>
            <p:cNvSpPr>
              <a:spLocks/>
            </p:cNvSpPr>
            <p:nvPr/>
          </p:nvSpPr>
          <p:spPr bwMode="auto">
            <a:xfrm>
              <a:off x="153988"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5"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5"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6" name="Freeform 16"/>
            <p:cNvSpPr>
              <a:spLocks/>
            </p:cNvSpPr>
            <p:nvPr/>
          </p:nvSpPr>
          <p:spPr bwMode="auto">
            <a:xfrm>
              <a:off x="911225" y="7226300"/>
              <a:ext cx="266700" cy="828675"/>
            </a:xfrm>
            <a:custGeom>
              <a:avLst/>
              <a:gdLst/>
              <a:ahLst/>
              <a:cxnLst>
                <a:cxn ang="0">
                  <a:pos x="46" y="130"/>
                </a:cxn>
                <a:cxn ang="0">
                  <a:pos x="46" y="201"/>
                </a:cxn>
                <a:cxn ang="0">
                  <a:pos x="54" y="210"/>
                </a:cxn>
                <a:cxn ang="0">
                  <a:pos x="68" y="210"/>
                </a:cxn>
                <a:cxn ang="0">
                  <a:pos x="71" y="213"/>
                </a:cxn>
                <a:cxn ang="0">
                  <a:pos x="71" y="218"/>
                </a:cxn>
                <a:cxn ang="0">
                  <a:pos x="69" y="221"/>
                </a:cxn>
                <a:cxn ang="0">
                  <a:pos x="35" y="220"/>
                </a:cxn>
                <a:cxn ang="0">
                  <a:pos x="10" y="221"/>
                </a:cxn>
                <a:cxn ang="0">
                  <a:pos x="8" y="218"/>
                </a:cxn>
                <a:cxn ang="0">
                  <a:pos x="8" y="213"/>
                </a:cxn>
                <a:cxn ang="0">
                  <a:pos x="12" y="210"/>
                </a:cxn>
                <a:cxn ang="0">
                  <a:pos x="17" y="210"/>
                </a:cxn>
                <a:cxn ang="0">
                  <a:pos x="24" y="203"/>
                </a:cxn>
                <a:cxn ang="0">
                  <a:pos x="24" y="123"/>
                </a:cxn>
                <a:cxn ang="0">
                  <a:pos x="24" y="104"/>
                </a:cxn>
                <a:cxn ang="0">
                  <a:pos x="23" y="47"/>
                </a:cxn>
                <a:cxn ang="0">
                  <a:pos x="10" y="27"/>
                </a:cxn>
                <a:cxn ang="0">
                  <a:pos x="2" y="26"/>
                </a:cxn>
                <a:cxn ang="0">
                  <a:pos x="0" y="25"/>
                </a:cxn>
                <a:cxn ang="0">
                  <a:pos x="0" y="22"/>
                </a:cxn>
                <a:cxn ang="0">
                  <a:pos x="3" y="20"/>
                </a:cxn>
                <a:cxn ang="0">
                  <a:pos x="38" y="3"/>
                </a:cxn>
                <a:cxn ang="0">
                  <a:pos x="45" y="0"/>
                </a:cxn>
                <a:cxn ang="0">
                  <a:pos x="47" y="6"/>
                </a:cxn>
                <a:cxn ang="0">
                  <a:pos x="46" y="102"/>
                </a:cxn>
                <a:cxn ang="0">
                  <a:pos x="46" y="130"/>
                </a:cxn>
              </a:cxnLst>
              <a:rect l="0" t="0" r="r" b="b"/>
              <a:pathLst>
                <a:path w="71" h="221">
                  <a:moveTo>
                    <a:pt x="46" y="130"/>
                  </a:moveTo>
                  <a:cubicBezTo>
                    <a:pt x="46" y="145"/>
                    <a:pt x="46" y="191"/>
                    <a:pt x="46" y="201"/>
                  </a:cubicBezTo>
                  <a:cubicBezTo>
                    <a:pt x="47" y="206"/>
                    <a:pt x="48" y="210"/>
                    <a:pt x="54" y="210"/>
                  </a:cubicBezTo>
                  <a:cubicBezTo>
                    <a:pt x="68" y="210"/>
                    <a:pt x="68" y="210"/>
                    <a:pt x="68" y="210"/>
                  </a:cubicBezTo>
                  <a:cubicBezTo>
                    <a:pt x="71" y="210"/>
                    <a:pt x="71" y="211"/>
                    <a:pt x="71" y="213"/>
                  </a:cubicBezTo>
                  <a:cubicBezTo>
                    <a:pt x="71" y="218"/>
                    <a:pt x="71" y="218"/>
                    <a:pt x="71" y="218"/>
                  </a:cubicBezTo>
                  <a:cubicBezTo>
                    <a:pt x="71" y="220"/>
                    <a:pt x="71" y="221"/>
                    <a:pt x="69" y="221"/>
                  </a:cubicBezTo>
                  <a:cubicBezTo>
                    <a:pt x="67" y="221"/>
                    <a:pt x="54" y="220"/>
                    <a:pt x="35" y="220"/>
                  </a:cubicBezTo>
                  <a:cubicBezTo>
                    <a:pt x="16" y="220"/>
                    <a:pt x="13" y="221"/>
                    <a:pt x="10" y="221"/>
                  </a:cubicBezTo>
                  <a:cubicBezTo>
                    <a:pt x="9" y="221"/>
                    <a:pt x="8" y="220"/>
                    <a:pt x="8" y="218"/>
                  </a:cubicBezTo>
                  <a:cubicBezTo>
                    <a:pt x="8" y="213"/>
                    <a:pt x="8" y="213"/>
                    <a:pt x="8" y="213"/>
                  </a:cubicBezTo>
                  <a:cubicBezTo>
                    <a:pt x="8" y="211"/>
                    <a:pt x="9" y="210"/>
                    <a:pt x="12" y="210"/>
                  </a:cubicBezTo>
                  <a:cubicBezTo>
                    <a:pt x="17" y="210"/>
                    <a:pt x="17" y="210"/>
                    <a:pt x="17" y="210"/>
                  </a:cubicBezTo>
                  <a:cubicBezTo>
                    <a:pt x="20" y="210"/>
                    <a:pt x="23" y="208"/>
                    <a:pt x="24" y="203"/>
                  </a:cubicBezTo>
                  <a:cubicBezTo>
                    <a:pt x="24" y="193"/>
                    <a:pt x="24" y="141"/>
                    <a:pt x="24" y="123"/>
                  </a:cubicBezTo>
                  <a:cubicBezTo>
                    <a:pt x="24" y="104"/>
                    <a:pt x="24" y="104"/>
                    <a:pt x="24" y="104"/>
                  </a:cubicBezTo>
                  <a:cubicBezTo>
                    <a:pt x="24" y="82"/>
                    <a:pt x="24" y="55"/>
                    <a:pt x="23" y="47"/>
                  </a:cubicBezTo>
                  <a:cubicBezTo>
                    <a:pt x="22" y="30"/>
                    <a:pt x="23" y="30"/>
                    <a:pt x="10" y="27"/>
                  </a:cubicBezTo>
                  <a:cubicBezTo>
                    <a:pt x="7" y="27"/>
                    <a:pt x="3" y="27"/>
                    <a:pt x="2" y="26"/>
                  </a:cubicBezTo>
                  <a:cubicBezTo>
                    <a:pt x="1" y="26"/>
                    <a:pt x="0" y="25"/>
                    <a:pt x="0" y="25"/>
                  </a:cubicBezTo>
                  <a:cubicBezTo>
                    <a:pt x="0" y="22"/>
                    <a:pt x="0" y="22"/>
                    <a:pt x="0" y="22"/>
                  </a:cubicBezTo>
                  <a:cubicBezTo>
                    <a:pt x="0" y="21"/>
                    <a:pt x="1" y="21"/>
                    <a:pt x="3" y="20"/>
                  </a:cubicBezTo>
                  <a:cubicBezTo>
                    <a:pt x="16" y="16"/>
                    <a:pt x="27" y="11"/>
                    <a:pt x="38" y="3"/>
                  </a:cubicBezTo>
                  <a:cubicBezTo>
                    <a:pt x="41" y="1"/>
                    <a:pt x="43" y="0"/>
                    <a:pt x="45" y="0"/>
                  </a:cubicBezTo>
                  <a:cubicBezTo>
                    <a:pt x="47" y="0"/>
                    <a:pt x="48" y="2"/>
                    <a:pt x="47" y="6"/>
                  </a:cubicBezTo>
                  <a:cubicBezTo>
                    <a:pt x="47" y="22"/>
                    <a:pt x="46" y="86"/>
                    <a:pt x="46" y="102"/>
                  </a:cubicBezTo>
                  <a:cubicBezTo>
                    <a:pt x="46" y="130"/>
                    <a:pt x="46" y="130"/>
                    <a:pt x="46" y="130"/>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7" name="Freeform 17"/>
            <p:cNvSpPr>
              <a:spLocks noEditPoints="1"/>
            </p:cNvSpPr>
            <p:nvPr/>
          </p:nvSpPr>
          <p:spPr bwMode="auto">
            <a:xfrm>
              <a:off x="1184275" y="7564438"/>
              <a:ext cx="415925" cy="501650"/>
            </a:xfrm>
            <a:custGeom>
              <a:avLst/>
              <a:gdLst/>
              <a:ahLst/>
              <a:cxnLst>
                <a:cxn ang="0">
                  <a:pos x="99" y="49"/>
                </a:cxn>
                <a:cxn ang="0">
                  <a:pos x="108"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8" y="49"/>
                    <a:pt x="108" y="44"/>
                  </a:cubicBezTo>
                  <a:cubicBezTo>
                    <a:pt x="108" y="33"/>
                    <a:pt x="98" y="0"/>
                    <a:pt x="63" y="0"/>
                  </a:cubicBezTo>
                  <a:cubicBezTo>
                    <a:pt x="47" y="0"/>
                    <a:pt x="32" y="2"/>
                    <a:pt x="19" y="16"/>
                  </a:cubicBezTo>
                  <a:cubicBezTo>
                    <a:pt x="3" y="32"/>
                    <a:pt x="0" y="52"/>
                    <a:pt x="0" y="64"/>
                  </a:cubicBezTo>
                  <a:cubicBezTo>
                    <a:pt x="0" y="86"/>
                    <a:pt x="3" y="97"/>
                    <a:pt x="13" y="112"/>
                  </a:cubicBezTo>
                  <a:cubicBezTo>
                    <a:pt x="25" y="129"/>
                    <a:pt x="44" y="134"/>
                    <a:pt x="61" y="134"/>
                  </a:cubicBezTo>
                  <a:cubicBezTo>
                    <a:pt x="88" y="134"/>
                    <a:pt x="104" y="113"/>
                    <a:pt x="110" y="101"/>
                  </a:cubicBezTo>
                  <a:cubicBezTo>
                    <a:pt x="111" y="98"/>
                    <a:pt x="111" y="97"/>
                    <a:pt x="110" y="96"/>
                  </a:cubicBezTo>
                  <a:cubicBezTo>
                    <a:pt x="106" y="94"/>
                    <a:pt x="106" y="94"/>
                    <a:pt x="106" y="94"/>
                  </a:cubicBezTo>
                  <a:cubicBezTo>
                    <a:pt x="105" y="94"/>
                    <a:pt x="104"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4" y="9"/>
                    <a:pt x="57" y="9"/>
                  </a:cubicBezTo>
                  <a:cubicBezTo>
                    <a:pt x="77" y="9"/>
                    <a:pt x="80" y="29"/>
                    <a:pt x="80" y="36"/>
                  </a:cubicBezTo>
                  <a:cubicBezTo>
                    <a:pt x="80" y="39"/>
                    <a:pt x="78" y="40"/>
                    <a:pt x="72" y="40"/>
                  </a:cubicBezTo>
                  <a:lnTo>
                    <a:pt x="25" y="40"/>
                  </a:ln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8" name="Freeform 18"/>
            <p:cNvSpPr>
              <a:spLocks/>
            </p:cNvSpPr>
            <p:nvPr/>
          </p:nvSpPr>
          <p:spPr bwMode="auto">
            <a:xfrm>
              <a:off x="1635125"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4"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4"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9" name="Freeform 19"/>
            <p:cNvSpPr>
              <a:spLocks noEditPoints="1"/>
            </p:cNvSpPr>
            <p:nvPr/>
          </p:nvSpPr>
          <p:spPr bwMode="auto">
            <a:xfrm>
              <a:off x="517525" y="7559675"/>
              <a:ext cx="427037" cy="506413"/>
            </a:xfrm>
            <a:custGeom>
              <a:avLst/>
              <a:gdLst/>
              <a:ahLst/>
              <a:cxnLst>
                <a:cxn ang="0">
                  <a:pos x="89" y="80"/>
                </a:cxn>
                <a:cxn ang="0">
                  <a:pos x="89" y="32"/>
                </a:cxn>
                <a:cxn ang="0">
                  <a:pos x="83" y="10"/>
                </a:cxn>
                <a:cxn ang="0">
                  <a:pos x="58" y="1"/>
                </a:cxn>
                <a:cxn ang="0">
                  <a:pos x="21" y="12"/>
                </a:cxn>
                <a:cxn ang="0">
                  <a:pos x="0" y="39"/>
                </a:cxn>
                <a:cxn ang="0">
                  <a:pos x="7" y="49"/>
                </a:cxn>
                <a:cxn ang="0">
                  <a:pos x="24" y="33"/>
                </a:cxn>
                <a:cxn ang="0">
                  <a:pos x="25" y="19"/>
                </a:cxn>
                <a:cxn ang="0">
                  <a:pos x="45" y="12"/>
                </a:cxn>
                <a:cxn ang="0">
                  <a:pos x="63" y="19"/>
                </a:cxn>
                <a:cxn ang="0">
                  <a:pos x="68" y="36"/>
                </a:cxn>
                <a:cxn ang="0">
                  <a:pos x="68" y="57"/>
                </a:cxn>
                <a:cxn ang="0">
                  <a:pos x="33" y="73"/>
                </a:cxn>
                <a:cxn ang="0">
                  <a:pos x="3" y="108"/>
                </a:cxn>
                <a:cxn ang="0">
                  <a:pos x="21" y="135"/>
                </a:cxn>
                <a:cxn ang="0">
                  <a:pos x="39" y="134"/>
                </a:cxn>
                <a:cxn ang="0">
                  <a:pos x="69" y="117"/>
                </a:cxn>
                <a:cxn ang="0">
                  <a:pos x="70" y="117"/>
                </a:cxn>
                <a:cxn ang="0">
                  <a:pos x="91" y="135"/>
                </a:cxn>
                <a:cxn ang="0">
                  <a:pos x="112" y="121"/>
                </a:cxn>
                <a:cxn ang="0">
                  <a:pos x="112" y="116"/>
                </a:cxn>
                <a:cxn ang="0">
                  <a:pos x="109" y="113"/>
                </a:cxn>
                <a:cxn ang="0">
                  <a:pos x="106" y="114"/>
                </a:cxn>
                <a:cxn ang="0">
                  <a:pos x="99" y="118"/>
                </a:cxn>
                <a:cxn ang="0">
                  <a:pos x="89" y="98"/>
                </a:cxn>
                <a:cxn ang="0">
                  <a:pos x="89" y="80"/>
                </a:cxn>
                <a:cxn ang="0">
                  <a:pos x="67" y="104"/>
                </a:cxn>
                <a:cxn ang="0">
                  <a:pos x="42" y="121"/>
                </a:cxn>
                <a:cxn ang="0">
                  <a:pos x="26" y="104"/>
                </a:cxn>
                <a:cxn ang="0">
                  <a:pos x="67" y="66"/>
                </a:cxn>
                <a:cxn ang="0">
                  <a:pos x="67" y="104"/>
                </a:cxn>
              </a:cxnLst>
              <a:rect l="0" t="0" r="r" b="b"/>
              <a:pathLst>
                <a:path w="114" h="135">
                  <a:moveTo>
                    <a:pt x="89" y="80"/>
                  </a:moveTo>
                  <a:cubicBezTo>
                    <a:pt x="89" y="32"/>
                    <a:pt x="89" y="32"/>
                    <a:pt x="89" y="32"/>
                  </a:cubicBezTo>
                  <a:cubicBezTo>
                    <a:pt x="89" y="24"/>
                    <a:pt x="89" y="17"/>
                    <a:pt x="83" y="10"/>
                  </a:cubicBezTo>
                  <a:cubicBezTo>
                    <a:pt x="78" y="6"/>
                    <a:pt x="73" y="2"/>
                    <a:pt x="58" y="1"/>
                  </a:cubicBezTo>
                  <a:cubicBezTo>
                    <a:pt x="45" y="0"/>
                    <a:pt x="34" y="5"/>
                    <a:pt x="21" y="12"/>
                  </a:cubicBezTo>
                  <a:cubicBezTo>
                    <a:pt x="9" y="18"/>
                    <a:pt x="0" y="30"/>
                    <a:pt x="0" y="39"/>
                  </a:cubicBezTo>
                  <a:cubicBezTo>
                    <a:pt x="0" y="46"/>
                    <a:pt x="3" y="49"/>
                    <a:pt x="7" y="49"/>
                  </a:cubicBezTo>
                  <a:cubicBezTo>
                    <a:pt x="20" y="50"/>
                    <a:pt x="24" y="44"/>
                    <a:pt x="24" y="33"/>
                  </a:cubicBezTo>
                  <a:cubicBezTo>
                    <a:pt x="24" y="27"/>
                    <a:pt x="21" y="23"/>
                    <a:pt x="25" y="19"/>
                  </a:cubicBezTo>
                  <a:cubicBezTo>
                    <a:pt x="29" y="15"/>
                    <a:pt x="39" y="11"/>
                    <a:pt x="45" y="12"/>
                  </a:cubicBezTo>
                  <a:cubicBezTo>
                    <a:pt x="54" y="12"/>
                    <a:pt x="60" y="15"/>
                    <a:pt x="63" y="19"/>
                  </a:cubicBezTo>
                  <a:cubicBezTo>
                    <a:pt x="67" y="23"/>
                    <a:pt x="67" y="31"/>
                    <a:pt x="68" y="36"/>
                  </a:cubicBezTo>
                  <a:cubicBezTo>
                    <a:pt x="68" y="57"/>
                    <a:pt x="68" y="57"/>
                    <a:pt x="68" y="57"/>
                  </a:cubicBezTo>
                  <a:cubicBezTo>
                    <a:pt x="63" y="61"/>
                    <a:pt x="47" y="68"/>
                    <a:pt x="33" y="73"/>
                  </a:cubicBezTo>
                  <a:cubicBezTo>
                    <a:pt x="9" y="83"/>
                    <a:pt x="3" y="94"/>
                    <a:pt x="3" y="108"/>
                  </a:cubicBezTo>
                  <a:cubicBezTo>
                    <a:pt x="3" y="128"/>
                    <a:pt x="14" y="134"/>
                    <a:pt x="21" y="135"/>
                  </a:cubicBezTo>
                  <a:cubicBezTo>
                    <a:pt x="28" y="135"/>
                    <a:pt x="33" y="135"/>
                    <a:pt x="39" y="134"/>
                  </a:cubicBezTo>
                  <a:cubicBezTo>
                    <a:pt x="53" y="130"/>
                    <a:pt x="63" y="124"/>
                    <a:pt x="69" y="117"/>
                  </a:cubicBezTo>
                  <a:cubicBezTo>
                    <a:pt x="70" y="117"/>
                    <a:pt x="70" y="117"/>
                    <a:pt x="70" y="117"/>
                  </a:cubicBezTo>
                  <a:cubicBezTo>
                    <a:pt x="72" y="129"/>
                    <a:pt x="80" y="135"/>
                    <a:pt x="91" y="135"/>
                  </a:cubicBezTo>
                  <a:cubicBezTo>
                    <a:pt x="105" y="135"/>
                    <a:pt x="110" y="126"/>
                    <a:pt x="112" y="121"/>
                  </a:cubicBezTo>
                  <a:cubicBezTo>
                    <a:pt x="114" y="118"/>
                    <a:pt x="113" y="117"/>
                    <a:pt x="112" y="116"/>
                  </a:cubicBezTo>
                  <a:cubicBezTo>
                    <a:pt x="109" y="113"/>
                    <a:pt x="109" y="113"/>
                    <a:pt x="109" y="113"/>
                  </a:cubicBezTo>
                  <a:cubicBezTo>
                    <a:pt x="108" y="112"/>
                    <a:pt x="107" y="113"/>
                    <a:pt x="106" y="114"/>
                  </a:cubicBezTo>
                  <a:cubicBezTo>
                    <a:pt x="105" y="116"/>
                    <a:pt x="103" y="118"/>
                    <a:pt x="99" y="118"/>
                  </a:cubicBezTo>
                  <a:cubicBezTo>
                    <a:pt x="93" y="118"/>
                    <a:pt x="89" y="115"/>
                    <a:pt x="89" y="98"/>
                  </a:cubicBezTo>
                  <a:cubicBezTo>
                    <a:pt x="89" y="80"/>
                    <a:pt x="89" y="80"/>
                    <a:pt x="89" y="80"/>
                  </a:cubicBezTo>
                  <a:moveTo>
                    <a:pt x="67" y="104"/>
                  </a:moveTo>
                  <a:cubicBezTo>
                    <a:pt x="67" y="112"/>
                    <a:pt x="51" y="122"/>
                    <a:pt x="42" y="121"/>
                  </a:cubicBezTo>
                  <a:cubicBezTo>
                    <a:pt x="33" y="121"/>
                    <a:pt x="26" y="115"/>
                    <a:pt x="26" y="104"/>
                  </a:cubicBezTo>
                  <a:cubicBezTo>
                    <a:pt x="26" y="79"/>
                    <a:pt x="56" y="74"/>
                    <a:pt x="67" y="66"/>
                  </a:cubicBezTo>
                  <a:lnTo>
                    <a:pt x="67" y="104"/>
                  </a:ln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13" name="Freeform 13"/>
            <p:cNvSpPr>
              <a:spLocks noEditPoints="1"/>
            </p:cNvSpPr>
            <p:nvPr/>
          </p:nvSpPr>
          <p:spPr bwMode="auto">
            <a:xfrm>
              <a:off x="4630738" y="7564438"/>
              <a:ext cx="492125" cy="501650"/>
            </a:xfrm>
            <a:custGeom>
              <a:avLst/>
              <a:gdLst/>
              <a:ahLst/>
              <a:cxnLst>
                <a:cxn ang="0">
                  <a:pos x="63" y="134"/>
                </a:cxn>
                <a:cxn ang="0">
                  <a:pos x="131" y="67"/>
                </a:cxn>
                <a:cxn ang="0">
                  <a:pos x="110" y="17"/>
                </a:cxn>
                <a:cxn ang="0">
                  <a:pos x="67" y="0"/>
                </a:cxn>
                <a:cxn ang="0">
                  <a:pos x="27" y="14"/>
                </a:cxn>
                <a:cxn ang="0">
                  <a:pos x="0" y="63"/>
                </a:cxn>
                <a:cxn ang="0">
                  <a:pos x="17" y="113"/>
                </a:cxn>
                <a:cxn ang="0">
                  <a:pos x="63" y="134"/>
                </a:cxn>
                <a:cxn ang="0">
                  <a:pos x="67" y="125"/>
                </a:cxn>
                <a:cxn ang="0">
                  <a:pos x="37" y="109"/>
                </a:cxn>
                <a:cxn ang="0">
                  <a:pos x="25" y="66"/>
                </a:cxn>
                <a:cxn ang="0">
                  <a:pos x="42" y="19"/>
                </a:cxn>
                <a:cxn ang="0">
                  <a:pos x="65" y="9"/>
                </a:cxn>
                <a:cxn ang="0">
                  <a:pos x="105" y="64"/>
                </a:cxn>
                <a:cxn ang="0">
                  <a:pos x="67" y="125"/>
                </a:cxn>
              </a:cxnLst>
              <a:rect l="0" t="0" r="r" b="b"/>
              <a:pathLst>
                <a:path w="131" h="134">
                  <a:moveTo>
                    <a:pt x="63" y="134"/>
                  </a:moveTo>
                  <a:cubicBezTo>
                    <a:pt x="101" y="134"/>
                    <a:pt x="131" y="100"/>
                    <a:pt x="131" y="67"/>
                  </a:cubicBezTo>
                  <a:cubicBezTo>
                    <a:pt x="131" y="47"/>
                    <a:pt x="124" y="31"/>
                    <a:pt x="110" y="17"/>
                  </a:cubicBezTo>
                  <a:cubicBezTo>
                    <a:pt x="101" y="8"/>
                    <a:pt x="84" y="0"/>
                    <a:pt x="67" y="0"/>
                  </a:cubicBezTo>
                  <a:cubicBezTo>
                    <a:pt x="57" y="0"/>
                    <a:pt x="42" y="2"/>
                    <a:pt x="27" y="14"/>
                  </a:cubicBezTo>
                  <a:cubicBezTo>
                    <a:pt x="9" y="28"/>
                    <a:pt x="0" y="48"/>
                    <a:pt x="0" y="63"/>
                  </a:cubicBezTo>
                  <a:cubicBezTo>
                    <a:pt x="0" y="85"/>
                    <a:pt x="3" y="96"/>
                    <a:pt x="17" y="113"/>
                  </a:cubicBezTo>
                  <a:cubicBezTo>
                    <a:pt x="30" y="128"/>
                    <a:pt x="49" y="134"/>
                    <a:pt x="63" y="134"/>
                  </a:cubicBezTo>
                  <a:moveTo>
                    <a:pt x="67" y="125"/>
                  </a:moveTo>
                  <a:cubicBezTo>
                    <a:pt x="53" y="125"/>
                    <a:pt x="44" y="119"/>
                    <a:pt x="37" y="109"/>
                  </a:cubicBezTo>
                  <a:cubicBezTo>
                    <a:pt x="27" y="95"/>
                    <a:pt x="25" y="83"/>
                    <a:pt x="25" y="66"/>
                  </a:cubicBezTo>
                  <a:cubicBezTo>
                    <a:pt x="25" y="43"/>
                    <a:pt x="30" y="31"/>
                    <a:pt x="42" y="19"/>
                  </a:cubicBezTo>
                  <a:cubicBezTo>
                    <a:pt x="49" y="11"/>
                    <a:pt x="57" y="9"/>
                    <a:pt x="65" y="9"/>
                  </a:cubicBezTo>
                  <a:cubicBezTo>
                    <a:pt x="80" y="9"/>
                    <a:pt x="105" y="30"/>
                    <a:pt x="105" y="64"/>
                  </a:cubicBezTo>
                  <a:cubicBezTo>
                    <a:pt x="105" y="97"/>
                    <a:pt x="90" y="125"/>
                    <a:pt x="67" y="125"/>
                  </a:cubicBez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902" y="2905650"/>
            <a:ext cx="878011" cy="24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7" descr="BasicMeeting-womanR"/>
          <p:cNvPicPr>
            <a:picLocks noChangeAspect="1" noChangeArrowheads="1"/>
          </p:cNvPicPr>
          <p:nvPr/>
        </p:nvPicPr>
        <p:blipFill>
          <a:blip r:embed="rId6" cstate="print"/>
          <a:stretch>
            <a:fillRect/>
          </a:stretch>
        </p:blipFill>
        <p:spPr bwMode="auto">
          <a:xfrm flipH="1">
            <a:off x="611560" y="3679421"/>
            <a:ext cx="648072" cy="587316"/>
          </a:xfrm>
          <a:prstGeom prst="rect">
            <a:avLst/>
          </a:prstGeom>
          <a:noFill/>
          <a:ln>
            <a:noFill/>
          </a:ln>
        </p:spPr>
      </p:pic>
      <p:pic>
        <p:nvPicPr>
          <p:cNvPr id="48" name="Picture 77" descr="Device_server_3107_RGB.png"/>
          <p:cNvPicPr>
            <a:picLocks noChangeAspect="1"/>
          </p:cNvPicPr>
          <p:nvPr/>
        </p:nvPicPr>
        <p:blipFill>
          <a:blip r:embed="rId4" cstate="print"/>
          <a:stretch>
            <a:fillRect/>
          </a:stretch>
        </p:blipFill>
        <p:spPr>
          <a:xfrm>
            <a:off x="1637375" y="2397749"/>
            <a:ext cx="372916" cy="405000"/>
          </a:xfrm>
          <a:prstGeom prst="rect">
            <a:avLst/>
          </a:prstGeom>
        </p:spPr>
      </p:pic>
      <p:sp>
        <p:nvSpPr>
          <p:cNvPr id="3" name="正方形/長方形 2"/>
          <p:cNvSpPr/>
          <p:nvPr/>
        </p:nvSpPr>
        <p:spPr>
          <a:xfrm>
            <a:off x="647186" y="2018969"/>
            <a:ext cx="1152128" cy="639371"/>
          </a:xfrm>
          <a:prstGeom prst="rect">
            <a:avLst/>
          </a:prstGeom>
          <a:solidFill>
            <a:schemeClr val="tx2">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9" name="テキスト ボックス 48"/>
          <p:cNvSpPr txBox="1"/>
          <p:nvPr/>
        </p:nvSpPr>
        <p:spPr>
          <a:xfrm>
            <a:off x="611561" y="2226823"/>
            <a:ext cx="433132" cy="461665"/>
          </a:xfrm>
          <a:prstGeom prst="rect">
            <a:avLst/>
          </a:prstGeom>
          <a:noFill/>
        </p:spPr>
        <p:txBody>
          <a:bodyPr wrap="none" rtlCol="0">
            <a:spAutoFit/>
          </a:bodyPr>
          <a:lstStyle/>
          <a:p>
            <a:r>
              <a:rPr kumimoji="1" lang="en-US" altLang="ja-JP" sz="1200" dirty="0" smtClean="0">
                <a:solidFill>
                  <a:schemeClr val="bg1"/>
                </a:solidFill>
              </a:rPr>
              <a:t>ID</a:t>
            </a:r>
          </a:p>
          <a:p>
            <a:r>
              <a:rPr kumimoji="1" lang="en-US" altLang="ja-JP" sz="1200" dirty="0">
                <a:solidFill>
                  <a:schemeClr val="bg1"/>
                </a:solidFill>
              </a:rPr>
              <a:t>PW</a:t>
            </a:r>
            <a:endParaRPr kumimoji="1" lang="ja-JP" altLang="en-US" sz="1200" dirty="0">
              <a:solidFill>
                <a:schemeClr val="bg1"/>
              </a:solidFill>
            </a:endParaRPr>
          </a:p>
        </p:txBody>
      </p:sp>
      <p:sp>
        <p:nvSpPr>
          <p:cNvPr id="51" name="正方形/長方形 50"/>
          <p:cNvSpPr/>
          <p:nvPr/>
        </p:nvSpPr>
        <p:spPr>
          <a:xfrm>
            <a:off x="993986" y="2269487"/>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3" name="正方形/長方形 52"/>
          <p:cNvSpPr/>
          <p:nvPr/>
        </p:nvSpPr>
        <p:spPr>
          <a:xfrm>
            <a:off x="996109" y="2401600"/>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4" name="テキスト ボックス 53"/>
          <p:cNvSpPr txBox="1"/>
          <p:nvPr/>
        </p:nvSpPr>
        <p:spPr>
          <a:xfrm>
            <a:off x="649308" y="2015768"/>
            <a:ext cx="721672" cy="276999"/>
          </a:xfrm>
          <a:prstGeom prst="rect">
            <a:avLst/>
          </a:prstGeom>
          <a:noFill/>
        </p:spPr>
        <p:txBody>
          <a:bodyPr wrap="none" rtlCol="0">
            <a:spAutoFit/>
          </a:bodyPr>
          <a:lstStyle/>
          <a:p>
            <a:r>
              <a:rPr kumimoji="1" lang="ja-JP" altLang="en-US" sz="1200" dirty="0" smtClean="0">
                <a:solidFill>
                  <a:schemeClr val="bg1"/>
                </a:solidFill>
              </a:rPr>
              <a:t>ログイン</a:t>
            </a:r>
            <a:endParaRPr kumimoji="1" lang="ja-JP" altLang="en-US" sz="1200" dirty="0">
              <a:solidFill>
                <a:schemeClr val="bg1"/>
              </a:solidFill>
            </a:endParaRPr>
          </a:p>
        </p:txBody>
      </p:sp>
      <p:sp>
        <p:nvSpPr>
          <p:cNvPr id="57" name="正方形/長方形 56"/>
          <p:cNvSpPr/>
          <p:nvPr/>
        </p:nvSpPr>
        <p:spPr>
          <a:xfrm>
            <a:off x="2194738" y="2017474"/>
            <a:ext cx="1152128" cy="640866"/>
          </a:xfrm>
          <a:prstGeom prst="rect">
            <a:avLst/>
          </a:prstGeom>
          <a:solidFill>
            <a:schemeClr val="accent3">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8" name="テキスト ボックス 57"/>
          <p:cNvSpPr txBox="1"/>
          <p:nvPr/>
        </p:nvSpPr>
        <p:spPr>
          <a:xfrm>
            <a:off x="2159113" y="2225327"/>
            <a:ext cx="433132" cy="461665"/>
          </a:xfrm>
          <a:prstGeom prst="rect">
            <a:avLst/>
          </a:prstGeom>
          <a:noFill/>
        </p:spPr>
        <p:txBody>
          <a:bodyPr wrap="none" rtlCol="0">
            <a:spAutoFit/>
          </a:bodyPr>
          <a:lstStyle/>
          <a:p>
            <a:r>
              <a:rPr kumimoji="1" lang="en-US" altLang="ja-JP" sz="1200" dirty="0" smtClean="0">
                <a:solidFill>
                  <a:schemeClr val="bg1"/>
                </a:solidFill>
              </a:rPr>
              <a:t>ID</a:t>
            </a:r>
          </a:p>
          <a:p>
            <a:r>
              <a:rPr kumimoji="1" lang="en-US" altLang="ja-JP" sz="1200" dirty="0">
                <a:solidFill>
                  <a:schemeClr val="bg1"/>
                </a:solidFill>
              </a:rPr>
              <a:t>PW</a:t>
            </a:r>
            <a:endParaRPr kumimoji="1" lang="ja-JP" altLang="en-US" sz="1200" dirty="0">
              <a:solidFill>
                <a:schemeClr val="bg1"/>
              </a:solidFill>
            </a:endParaRPr>
          </a:p>
        </p:txBody>
      </p:sp>
      <p:sp>
        <p:nvSpPr>
          <p:cNvPr id="59" name="正方形/長方形 58"/>
          <p:cNvSpPr/>
          <p:nvPr/>
        </p:nvSpPr>
        <p:spPr>
          <a:xfrm>
            <a:off x="2541538" y="2267991"/>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0" name="正方形/長方形 59"/>
          <p:cNvSpPr/>
          <p:nvPr/>
        </p:nvSpPr>
        <p:spPr>
          <a:xfrm>
            <a:off x="2543661" y="2400104"/>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1" name="テキスト ボックス 60"/>
          <p:cNvSpPr txBox="1"/>
          <p:nvPr/>
        </p:nvSpPr>
        <p:spPr>
          <a:xfrm>
            <a:off x="2196860" y="2014272"/>
            <a:ext cx="721672" cy="276999"/>
          </a:xfrm>
          <a:prstGeom prst="rect">
            <a:avLst/>
          </a:prstGeom>
          <a:noFill/>
        </p:spPr>
        <p:txBody>
          <a:bodyPr wrap="none" rtlCol="0">
            <a:spAutoFit/>
          </a:bodyPr>
          <a:lstStyle/>
          <a:p>
            <a:r>
              <a:rPr kumimoji="1" lang="ja-JP" altLang="en-US" sz="1200" dirty="0" smtClean="0">
                <a:solidFill>
                  <a:schemeClr val="bg1"/>
                </a:solidFill>
              </a:rPr>
              <a:t>ログイン</a:t>
            </a:r>
            <a:endParaRPr kumimoji="1" lang="ja-JP" altLang="en-US" sz="1200" dirty="0">
              <a:solidFill>
                <a:schemeClr val="bg1"/>
              </a:solidFill>
            </a:endParaRPr>
          </a:p>
        </p:txBody>
      </p:sp>
      <p:sp>
        <p:nvSpPr>
          <p:cNvPr id="63" name="正方形/長方形 62"/>
          <p:cNvSpPr/>
          <p:nvPr/>
        </p:nvSpPr>
        <p:spPr>
          <a:xfrm>
            <a:off x="2195737" y="3258475"/>
            <a:ext cx="1152128" cy="617816"/>
          </a:xfrm>
          <a:prstGeom prst="rect">
            <a:avLst/>
          </a:prstGeom>
          <a:solidFill>
            <a:srgbClr val="C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4" name="テキスト ボックス 63"/>
          <p:cNvSpPr txBox="1"/>
          <p:nvPr/>
        </p:nvSpPr>
        <p:spPr>
          <a:xfrm>
            <a:off x="2160112" y="3466328"/>
            <a:ext cx="433132" cy="461665"/>
          </a:xfrm>
          <a:prstGeom prst="rect">
            <a:avLst/>
          </a:prstGeom>
          <a:noFill/>
        </p:spPr>
        <p:txBody>
          <a:bodyPr wrap="none" rtlCol="0">
            <a:spAutoFit/>
          </a:bodyPr>
          <a:lstStyle/>
          <a:p>
            <a:r>
              <a:rPr kumimoji="1" lang="en-US" altLang="ja-JP" sz="1200" dirty="0" smtClean="0">
                <a:solidFill>
                  <a:schemeClr val="bg1"/>
                </a:solidFill>
              </a:rPr>
              <a:t>ID</a:t>
            </a:r>
          </a:p>
          <a:p>
            <a:r>
              <a:rPr kumimoji="1" lang="en-US" altLang="ja-JP" sz="1200" dirty="0">
                <a:solidFill>
                  <a:schemeClr val="bg1"/>
                </a:solidFill>
              </a:rPr>
              <a:t>PW</a:t>
            </a:r>
            <a:endParaRPr kumimoji="1" lang="ja-JP" altLang="en-US" sz="1200" dirty="0">
              <a:solidFill>
                <a:schemeClr val="bg1"/>
              </a:solidFill>
            </a:endParaRPr>
          </a:p>
        </p:txBody>
      </p:sp>
      <p:sp>
        <p:nvSpPr>
          <p:cNvPr id="65" name="正方形/長方形 64"/>
          <p:cNvSpPr/>
          <p:nvPr/>
        </p:nvSpPr>
        <p:spPr>
          <a:xfrm>
            <a:off x="2542537" y="3508992"/>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6" name="正方形/長方形 65"/>
          <p:cNvSpPr/>
          <p:nvPr/>
        </p:nvSpPr>
        <p:spPr>
          <a:xfrm>
            <a:off x="2544660" y="3641105"/>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7" name="テキスト ボックス 66"/>
          <p:cNvSpPr txBox="1"/>
          <p:nvPr/>
        </p:nvSpPr>
        <p:spPr>
          <a:xfrm>
            <a:off x="2197859" y="3255273"/>
            <a:ext cx="721672" cy="276999"/>
          </a:xfrm>
          <a:prstGeom prst="rect">
            <a:avLst/>
          </a:prstGeom>
          <a:noFill/>
        </p:spPr>
        <p:txBody>
          <a:bodyPr wrap="none" rtlCol="0">
            <a:spAutoFit/>
          </a:bodyPr>
          <a:lstStyle/>
          <a:p>
            <a:r>
              <a:rPr kumimoji="1" lang="ja-JP" altLang="en-US" sz="1200" dirty="0" smtClean="0">
                <a:solidFill>
                  <a:schemeClr val="bg1"/>
                </a:solidFill>
              </a:rPr>
              <a:t>ログイン</a:t>
            </a:r>
            <a:endParaRPr kumimoji="1" lang="ja-JP" altLang="en-US" sz="1200" dirty="0">
              <a:solidFill>
                <a:schemeClr val="bg1"/>
              </a:solidFill>
            </a:endParaRPr>
          </a:p>
        </p:txBody>
      </p:sp>
      <p:cxnSp>
        <p:nvCxnSpPr>
          <p:cNvPr id="70" name="直線矢印コネクタ 69"/>
          <p:cNvCxnSpPr>
            <a:stCxn id="47" idx="0"/>
            <a:endCxn id="3" idx="2"/>
          </p:cNvCxnSpPr>
          <p:nvPr/>
        </p:nvCxnSpPr>
        <p:spPr>
          <a:xfrm flipV="1">
            <a:off x="935596" y="2658340"/>
            <a:ext cx="287654" cy="1021081"/>
          </a:xfrm>
          <a:prstGeom prst="straightConnector1">
            <a:avLst/>
          </a:prstGeom>
          <a:ln w="127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47" idx="0"/>
            <a:endCxn id="63" idx="1"/>
          </p:cNvCxnSpPr>
          <p:nvPr/>
        </p:nvCxnSpPr>
        <p:spPr>
          <a:xfrm flipV="1">
            <a:off x="935596" y="3567383"/>
            <a:ext cx="1260141" cy="112038"/>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76" name="Picture 39" descr="Device_cloud_white_3041_RGB.png"/>
          <p:cNvPicPr>
            <a:picLocks noChangeAspect="1"/>
          </p:cNvPicPr>
          <p:nvPr/>
        </p:nvPicPr>
        <p:blipFill>
          <a:blip r:embed="rId3" cstate="print"/>
          <a:stretch>
            <a:fillRect/>
          </a:stretch>
        </p:blipFill>
        <p:spPr>
          <a:xfrm>
            <a:off x="7482700" y="2249703"/>
            <a:ext cx="905724" cy="408638"/>
          </a:xfrm>
          <a:prstGeom prst="rect">
            <a:avLst/>
          </a:prstGeom>
        </p:spPr>
      </p:pic>
      <p:pic>
        <p:nvPicPr>
          <p:cNvPr id="79" name="Picture 39" descr="Device_cloud_white_3041_RGB.png"/>
          <p:cNvPicPr>
            <a:picLocks noChangeAspect="1"/>
          </p:cNvPicPr>
          <p:nvPr/>
        </p:nvPicPr>
        <p:blipFill>
          <a:blip r:embed="rId3" cstate="print"/>
          <a:stretch>
            <a:fillRect/>
          </a:stretch>
        </p:blipFill>
        <p:spPr>
          <a:xfrm>
            <a:off x="7564083" y="3563996"/>
            <a:ext cx="905724" cy="408638"/>
          </a:xfrm>
          <a:prstGeom prst="rect">
            <a:avLst/>
          </a:prstGeom>
        </p:spPr>
      </p:pic>
      <p:grpSp>
        <p:nvGrpSpPr>
          <p:cNvPr id="81" name="Group 479"/>
          <p:cNvGrpSpPr>
            <a:grpSpLocks noChangeAspect="1"/>
          </p:cNvGrpSpPr>
          <p:nvPr/>
        </p:nvGrpSpPr>
        <p:grpSpPr>
          <a:xfrm>
            <a:off x="7419310" y="3904503"/>
            <a:ext cx="1257147" cy="213391"/>
            <a:chOff x="153988" y="7226300"/>
            <a:chExt cx="5849937" cy="1323975"/>
          </a:xfrm>
          <a:effectLst>
            <a:outerShdw blurRad="50800" dist="12700" dir="5400000" algn="t" rotWithShape="0">
              <a:prstClr val="black">
                <a:alpha val="80000"/>
              </a:prstClr>
            </a:outerShdw>
          </a:effectLst>
        </p:grpSpPr>
        <p:sp>
          <p:nvSpPr>
            <p:cNvPr id="82" name="Freeform 6"/>
            <p:cNvSpPr>
              <a:spLocks/>
            </p:cNvSpPr>
            <p:nvPr/>
          </p:nvSpPr>
          <p:spPr bwMode="auto">
            <a:xfrm>
              <a:off x="1552575" y="7226300"/>
              <a:ext cx="1038225" cy="1323975"/>
            </a:xfrm>
            <a:custGeom>
              <a:avLst/>
              <a:gdLst/>
              <a:ahLst/>
              <a:cxnLst>
                <a:cxn ang="0">
                  <a:pos x="119" y="93"/>
                </a:cxn>
                <a:cxn ang="0">
                  <a:pos x="155" y="93"/>
                </a:cxn>
                <a:cxn ang="0">
                  <a:pos x="236" y="0"/>
                </a:cxn>
                <a:cxn ang="0">
                  <a:pos x="277" y="28"/>
                </a:cxn>
                <a:cxn ang="0">
                  <a:pos x="268" y="37"/>
                </a:cxn>
                <a:cxn ang="0">
                  <a:pos x="232" y="9"/>
                </a:cxn>
                <a:cxn ang="0">
                  <a:pos x="181" y="93"/>
                </a:cxn>
                <a:cxn ang="0">
                  <a:pos x="213" y="93"/>
                </a:cxn>
                <a:cxn ang="0">
                  <a:pos x="211" y="102"/>
                </a:cxn>
                <a:cxn ang="0">
                  <a:pos x="178" y="102"/>
                </a:cxn>
                <a:cxn ang="0">
                  <a:pos x="136" y="241"/>
                </a:cxn>
                <a:cxn ang="0">
                  <a:pos x="41" y="353"/>
                </a:cxn>
                <a:cxn ang="0">
                  <a:pos x="0" y="327"/>
                </a:cxn>
                <a:cxn ang="0">
                  <a:pos x="13" y="314"/>
                </a:cxn>
                <a:cxn ang="0">
                  <a:pos x="25" y="328"/>
                </a:cxn>
                <a:cxn ang="0">
                  <a:pos x="24" y="335"/>
                </a:cxn>
                <a:cxn ang="0">
                  <a:pos x="42" y="345"/>
                </a:cxn>
                <a:cxn ang="0">
                  <a:pos x="112" y="237"/>
                </a:cxn>
                <a:cxn ang="0">
                  <a:pos x="153" y="102"/>
                </a:cxn>
                <a:cxn ang="0">
                  <a:pos x="117" y="102"/>
                </a:cxn>
                <a:cxn ang="0">
                  <a:pos x="119" y="93"/>
                </a:cxn>
              </a:cxnLst>
              <a:rect l="0" t="0" r="r" b="b"/>
              <a:pathLst>
                <a:path w="277" h="353">
                  <a:moveTo>
                    <a:pt x="119" y="93"/>
                  </a:moveTo>
                  <a:cubicBezTo>
                    <a:pt x="155" y="93"/>
                    <a:pt x="155" y="93"/>
                    <a:pt x="155" y="93"/>
                  </a:cubicBezTo>
                  <a:cubicBezTo>
                    <a:pt x="174" y="31"/>
                    <a:pt x="202" y="0"/>
                    <a:pt x="236" y="0"/>
                  </a:cubicBezTo>
                  <a:cubicBezTo>
                    <a:pt x="262" y="0"/>
                    <a:pt x="277" y="16"/>
                    <a:pt x="277" y="28"/>
                  </a:cubicBezTo>
                  <a:cubicBezTo>
                    <a:pt x="277" y="34"/>
                    <a:pt x="274" y="37"/>
                    <a:pt x="268" y="37"/>
                  </a:cubicBezTo>
                  <a:cubicBezTo>
                    <a:pt x="252" y="37"/>
                    <a:pt x="253" y="9"/>
                    <a:pt x="232" y="9"/>
                  </a:cubicBezTo>
                  <a:cubicBezTo>
                    <a:pt x="209" y="9"/>
                    <a:pt x="196" y="37"/>
                    <a:pt x="181" y="93"/>
                  </a:cubicBezTo>
                  <a:cubicBezTo>
                    <a:pt x="213" y="93"/>
                    <a:pt x="213" y="93"/>
                    <a:pt x="213" y="93"/>
                  </a:cubicBezTo>
                  <a:cubicBezTo>
                    <a:pt x="211" y="102"/>
                    <a:pt x="211" y="102"/>
                    <a:pt x="211" y="102"/>
                  </a:cubicBezTo>
                  <a:cubicBezTo>
                    <a:pt x="178" y="102"/>
                    <a:pt x="178" y="102"/>
                    <a:pt x="178" y="102"/>
                  </a:cubicBezTo>
                  <a:cubicBezTo>
                    <a:pt x="136" y="241"/>
                    <a:pt x="136" y="241"/>
                    <a:pt x="136" y="241"/>
                  </a:cubicBezTo>
                  <a:cubicBezTo>
                    <a:pt x="115" y="310"/>
                    <a:pt x="93" y="353"/>
                    <a:pt x="41" y="353"/>
                  </a:cubicBezTo>
                  <a:cubicBezTo>
                    <a:pt x="17" y="353"/>
                    <a:pt x="0" y="342"/>
                    <a:pt x="0" y="327"/>
                  </a:cubicBezTo>
                  <a:cubicBezTo>
                    <a:pt x="0" y="319"/>
                    <a:pt x="5" y="314"/>
                    <a:pt x="13" y="314"/>
                  </a:cubicBezTo>
                  <a:cubicBezTo>
                    <a:pt x="20" y="314"/>
                    <a:pt x="25" y="319"/>
                    <a:pt x="25" y="328"/>
                  </a:cubicBezTo>
                  <a:cubicBezTo>
                    <a:pt x="25" y="330"/>
                    <a:pt x="24" y="333"/>
                    <a:pt x="24" y="335"/>
                  </a:cubicBezTo>
                  <a:cubicBezTo>
                    <a:pt x="24" y="340"/>
                    <a:pt x="31" y="345"/>
                    <a:pt x="42" y="345"/>
                  </a:cubicBezTo>
                  <a:cubicBezTo>
                    <a:pt x="75" y="345"/>
                    <a:pt x="90" y="307"/>
                    <a:pt x="112" y="237"/>
                  </a:cubicBezTo>
                  <a:cubicBezTo>
                    <a:pt x="153" y="102"/>
                    <a:pt x="153" y="102"/>
                    <a:pt x="153" y="102"/>
                  </a:cubicBezTo>
                  <a:cubicBezTo>
                    <a:pt x="117" y="102"/>
                    <a:pt x="117" y="102"/>
                    <a:pt x="117" y="102"/>
                  </a:cubicBezTo>
                  <a:cubicBezTo>
                    <a:pt x="119" y="93"/>
                    <a:pt x="119" y="93"/>
                    <a:pt x="119" y="93"/>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3" name="Freeform 7"/>
            <p:cNvSpPr>
              <a:spLocks noEditPoints="1"/>
            </p:cNvSpPr>
            <p:nvPr/>
          </p:nvSpPr>
          <p:spPr bwMode="auto">
            <a:xfrm>
              <a:off x="2276475" y="7564438"/>
              <a:ext cx="487362" cy="501650"/>
            </a:xfrm>
            <a:custGeom>
              <a:avLst/>
              <a:gdLst/>
              <a:ahLst/>
              <a:cxnLst>
                <a:cxn ang="0">
                  <a:pos x="63" y="134"/>
                </a:cxn>
                <a:cxn ang="0">
                  <a:pos x="130" y="67"/>
                </a:cxn>
                <a:cxn ang="0">
                  <a:pos x="110" y="17"/>
                </a:cxn>
                <a:cxn ang="0">
                  <a:pos x="67" y="0"/>
                </a:cxn>
                <a:cxn ang="0">
                  <a:pos x="26" y="14"/>
                </a:cxn>
                <a:cxn ang="0">
                  <a:pos x="0" y="63"/>
                </a:cxn>
                <a:cxn ang="0">
                  <a:pos x="17" y="113"/>
                </a:cxn>
                <a:cxn ang="0">
                  <a:pos x="63" y="134"/>
                </a:cxn>
                <a:cxn ang="0">
                  <a:pos x="67" y="125"/>
                </a:cxn>
                <a:cxn ang="0">
                  <a:pos x="36" y="109"/>
                </a:cxn>
                <a:cxn ang="0">
                  <a:pos x="25" y="66"/>
                </a:cxn>
                <a:cxn ang="0">
                  <a:pos x="41" y="19"/>
                </a:cxn>
                <a:cxn ang="0">
                  <a:pos x="64" y="9"/>
                </a:cxn>
                <a:cxn ang="0">
                  <a:pos x="105" y="64"/>
                </a:cxn>
                <a:cxn ang="0">
                  <a:pos x="67" y="125"/>
                </a:cxn>
              </a:cxnLst>
              <a:rect l="0" t="0" r="r" b="b"/>
              <a:pathLst>
                <a:path w="130" h="134">
                  <a:moveTo>
                    <a:pt x="63" y="134"/>
                  </a:moveTo>
                  <a:cubicBezTo>
                    <a:pt x="100" y="134"/>
                    <a:pt x="130" y="100"/>
                    <a:pt x="130" y="67"/>
                  </a:cubicBezTo>
                  <a:cubicBezTo>
                    <a:pt x="130" y="47"/>
                    <a:pt x="123" y="31"/>
                    <a:pt x="110" y="17"/>
                  </a:cubicBezTo>
                  <a:cubicBezTo>
                    <a:pt x="100" y="8"/>
                    <a:pt x="84" y="0"/>
                    <a:pt x="67" y="0"/>
                  </a:cubicBezTo>
                  <a:cubicBezTo>
                    <a:pt x="57" y="0"/>
                    <a:pt x="42" y="2"/>
                    <a:pt x="26" y="14"/>
                  </a:cubicBezTo>
                  <a:cubicBezTo>
                    <a:pt x="8" y="28"/>
                    <a:pt x="0" y="48"/>
                    <a:pt x="0" y="63"/>
                  </a:cubicBezTo>
                  <a:cubicBezTo>
                    <a:pt x="0" y="85"/>
                    <a:pt x="3" y="96"/>
                    <a:pt x="17" y="113"/>
                  </a:cubicBezTo>
                  <a:cubicBezTo>
                    <a:pt x="29" y="128"/>
                    <a:pt x="48" y="134"/>
                    <a:pt x="63" y="134"/>
                  </a:cubicBezTo>
                  <a:moveTo>
                    <a:pt x="67" y="125"/>
                  </a:moveTo>
                  <a:cubicBezTo>
                    <a:pt x="52" y="125"/>
                    <a:pt x="43" y="119"/>
                    <a:pt x="36" y="109"/>
                  </a:cubicBezTo>
                  <a:cubicBezTo>
                    <a:pt x="27" y="95"/>
                    <a:pt x="25" y="83"/>
                    <a:pt x="25" y="66"/>
                  </a:cubicBezTo>
                  <a:cubicBezTo>
                    <a:pt x="25" y="43"/>
                    <a:pt x="29" y="31"/>
                    <a:pt x="41" y="19"/>
                  </a:cubicBezTo>
                  <a:cubicBezTo>
                    <a:pt x="48" y="11"/>
                    <a:pt x="56" y="9"/>
                    <a:pt x="64" y="9"/>
                  </a:cubicBezTo>
                  <a:cubicBezTo>
                    <a:pt x="80" y="9"/>
                    <a:pt x="105" y="30"/>
                    <a:pt x="105" y="64"/>
                  </a:cubicBezTo>
                  <a:cubicBezTo>
                    <a:pt x="105" y="97"/>
                    <a:pt x="90" y="125"/>
                    <a:pt x="67" y="125"/>
                  </a:cubicBezTo>
                  <a:close/>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4" name="Freeform 8"/>
            <p:cNvSpPr>
              <a:spLocks/>
            </p:cNvSpPr>
            <p:nvPr/>
          </p:nvSpPr>
          <p:spPr bwMode="auto">
            <a:xfrm>
              <a:off x="2786063" y="7556500"/>
              <a:ext cx="363537" cy="498475"/>
            </a:xfrm>
            <a:custGeom>
              <a:avLst/>
              <a:gdLst/>
              <a:ahLst/>
              <a:cxnLst>
                <a:cxn ang="0">
                  <a:pos x="22" y="51"/>
                </a:cxn>
                <a:cxn ang="0">
                  <a:pos x="14" y="27"/>
                </a:cxn>
                <a:cxn ang="0">
                  <a:pos x="6" y="25"/>
                </a:cxn>
                <a:cxn ang="0">
                  <a:pos x="3" y="23"/>
                </a:cxn>
                <a:cxn ang="0">
                  <a:pos x="3" y="21"/>
                </a:cxn>
                <a:cxn ang="0">
                  <a:pos x="6" y="18"/>
                </a:cxn>
                <a:cxn ang="0">
                  <a:pos x="36" y="3"/>
                </a:cxn>
                <a:cxn ang="0">
                  <a:pos x="42" y="5"/>
                </a:cxn>
                <a:cxn ang="0">
                  <a:pos x="44" y="26"/>
                </a:cxn>
                <a:cxn ang="0">
                  <a:pos x="45" y="26"/>
                </a:cxn>
                <a:cxn ang="0">
                  <a:pos x="81" y="0"/>
                </a:cxn>
                <a:cxn ang="0">
                  <a:pos x="97" y="13"/>
                </a:cxn>
                <a:cxn ang="0">
                  <a:pos x="84" y="28"/>
                </a:cxn>
                <a:cxn ang="0">
                  <a:pos x="75" y="26"/>
                </a:cxn>
                <a:cxn ang="0">
                  <a:pos x="65" y="23"/>
                </a:cxn>
                <a:cxn ang="0">
                  <a:pos x="47" y="36"/>
                </a:cxn>
                <a:cxn ang="0">
                  <a:pos x="44" y="46"/>
                </a:cxn>
                <a:cxn ang="0">
                  <a:pos x="44" y="110"/>
                </a:cxn>
                <a:cxn ang="0">
                  <a:pos x="53" y="122"/>
                </a:cxn>
                <a:cxn ang="0">
                  <a:pos x="67" y="122"/>
                </a:cxn>
                <a:cxn ang="0">
                  <a:pos x="69" y="125"/>
                </a:cxn>
                <a:cxn ang="0">
                  <a:pos x="69" y="131"/>
                </a:cxn>
                <a:cxn ang="0">
                  <a:pos x="68" y="133"/>
                </a:cxn>
                <a:cxn ang="0">
                  <a:pos x="35" y="132"/>
                </a:cxn>
                <a:cxn ang="0">
                  <a:pos x="2" y="133"/>
                </a:cxn>
                <a:cxn ang="0">
                  <a:pos x="0" y="130"/>
                </a:cxn>
                <a:cxn ang="0">
                  <a:pos x="0" y="125"/>
                </a:cxn>
                <a:cxn ang="0">
                  <a:pos x="3" y="122"/>
                </a:cxn>
                <a:cxn ang="0">
                  <a:pos x="15" y="122"/>
                </a:cxn>
                <a:cxn ang="0">
                  <a:pos x="22" y="117"/>
                </a:cxn>
                <a:cxn ang="0">
                  <a:pos x="22" y="80"/>
                </a:cxn>
                <a:cxn ang="0">
                  <a:pos x="22" y="51"/>
                </a:cxn>
              </a:cxnLst>
              <a:rect l="0" t="0" r="r" b="b"/>
              <a:pathLst>
                <a:path w="97" h="133">
                  <a:moveTo>
                    <a:pt x="22" y="51"/>
                  </a:moveTo>
                  <a:cubicBezTo>
                    <a:pt x="22" y="32"/>
                    <a:pt x="17" y="28"/>
                    <a:pt x="14" y="27"/>
                  </a:cubicBezTo>
                  <a:cubicBezTo>
                    <a:pt x="11" y="26"/>
                    <a:pt x="6" y="25"/>
                    <a:pt x="6" y="25"/>
                  </a:cubicBezTo>
                  <a:cubicBezTo>
                    <a:pt x="5" y="25"/>
                    <a:pt x="3" y="24"/>
                    <a:pt x="3" y="23"/>
                  </a:cubicBezTo>
                  <a:cubicBezTo>
                    <a:pt x="3" y="21"/>
                    <a:pt x="3" y="21"/>
                    <a:pt x="3" y="21"/>
                  </a:cubicBezTo>
                  <a:cubicBezTo>
                    <a:pt x="3" y="20"/>
                    <a:pt x="4" y="19"/>
                    <a:pt x="6" y="18"/>
                  </a:cubicBezTo>
                  <a:cubicBezTo>
                    <a:pt x="8" y="18"/>
                    <a:pt x="23" y="12"/>
                    <a:pt x="36" y="3"/>
                  </a:cubicBezTo>
                  <a:cubicBezTo>
                    <a:pt x="38" y="1"/>
                    <a:pt x="42" y="0"/>
                    <a:pt x="42" y="5"/>
                  </a:cubicBezTo>
                  <a:cubicBezTo>
                    <a:pt x="44" y="26"/>
                    <a:pt x="44" y="26"/>
                    <a:pt x="44" y="26"/>
                  </a:cubicBezTo>
                  <a:cubicBezTo>
                    <a:pt x="45" y="26"/>
                    <a:pt x="45" y="26"/>
                    <a:pt x="45" y="26"/>
                  </a:cubicBezTo>
                  <a:cubicBezTo>
                    <a:pt x="54" y="12"/>
                    <a:pt x="68" y="0"/>
                    <a:pt x="81" y="0"/>
                  </a:cubicBezTo>
                  <a:cubicBezTo>
                    <a:pt x="92" y="0"/>
                    <a:pt x="97" y="6"/>
                    <a:pt x="97" y="13"/>
                  </a:cubicBezTo>
                  <a:cubicBezTo>
                    <a:pt x="97" y="22"/>
                    <a:pt x="90" y="28"/>
                    <a:pt x="84" y="28"/>
                  </a:cubicBezTo>
                  <a:cubicBezTo>
                    <a:pt x="81" y="28"/>
                    <a:pt x="78" y="27"/>
                    <a:pt x="75" y="26"/>
                  </a:cubicBezTo>
                  <a:cubicBezTo>
                    <a:pt x="73" y="24"/>
                    <a:pt x="69" y="23"/>
                    <a:pt x="65" y="23"/>
                  </a:cubicBezTo>
                  <a:cubicBezTo>
                    <a:pt x="60" y="23"/>
                    <a:pt x="52" y="26"/>
                    <a:pt x="47" y="36"/>
                  </a:cubicBezTo>
                  <a:cubicBezTo>
                    <a:pt x="45" y="39"/>
                    <a:pt x="44" y="45"/>
                    <a:pt x="44" y="46"/>
                  </a:cubicBezTo>
                  <a:cubicBezTo>
                    <a:pt x="44" y="110"/>
                    <a:pt x="44" y="110"/>
                    <a:pt x="44" y="110"/>
                  </a:cubicBezTo>
                  <a:cubicBezTo>
                    <a:pt x="44" y="119"/>
                    <a:pt x="46" y="122"/>
                    <a:pt x="53" y="122"/>
                  </a:cubicBezTo>
                  <a:cubicBezTo>
                    <a:pt x="67" y="122"/>
                    <a:pt x="67" y="122"/>
                    <a:pt x="67" y="122"/>
                  </a:cubicBezTo>
                  <a:cubicBezTo>
                    <a:pt x="69" y="122"/>
                    <a:pt x="69" y="123"/>
                    <a:pt x="69" y="125"/>
                  </a:cubicBezTo>
                  <a:cubicBezTo>
                    <a:pt x="69" y="131"/>
                    <a:pt x="69" y="131"/>
                    <a:pt x="69" y="131"/>
                  </a:cubicBezTo>
                  <a:cubicBezTo>
                    <a:pt x="69" y="132"/>
                    <a:pt x="69" y="133"/>
                    <a:pt x="68" y="133"/>
                  </a:cubicBezTo>
                  <a:cubicBezTo>
                    <a:pt x="66" y="133"/>
                    <a:pt x="52" y="132"/>
                    <a:pt x="35" y="132"/>
                  </a:cubicBezTo>
                  <a:cubicBezTo>
                    <a:pt x="16" y="132"/>
                    <a:pt x="4" y="133"/>
                    <a:pt x="2" y="133"/>
                  </a:cubicBezTo>
                  <a:cubicBezTo>
                    <a:pt x="1" y="133"/>
                    <a:pt x="0" y="133"/>
                    <a:pt x="0" y="130"/>
                  </a:cubicBezTo>
                  <a:cubicBezTo>
                    <a:pt x="0" y="125"/>
                    <a:pt x="0" y="125"/>
                    <a:pt x="0" y="125"/>
                  </a:cubicBezTo>
                  <a:cubicBezTo>
                    <a:pt x="0" y="123"/>
                    <a:pt x="1" y="122"/>
                    <a:pt x="3" y="122"/>
                  </a:cubicBezTo>
                  <a:cubicBezTo>
                    <a:pt x="15" y="122"/>
                    <a:pt x="15" y="122"/>
                    <a:pt x="15" y="122"/>
                  </a:cubicBezTo>
                  <a:cubicBezTo>
                    <a:pt x="20" y="122"/>
                    <a:pt x="22" y="121"/>
                    <a:pt x="22" y="117"/>
                  </a:cubicBezTo>
                  <a:cubicBezTo>
                    <a:pt x="22" y="107"/>
                    <a:pt x="22" y="96"/>
                    <a:pt x="22" y="80"/>
                  </a:cubicBezTo>
                  <a:cubicBezTo>
                    <a:pt x="22" y="51"/>
                    <a:pt x="22" y="51"/>
                    <a:pt x="22" y="51"/>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5" name="Freeform 9"/>
            <p:cNvSpPr>
              <a:spLocks/>
            </p:cNvSpPr>
            <p:nvPr/>
          </p:nvSpPr>
          <p:spPr bwMode="auto">
            <a:xfrm>
              <a:off x="3135313" y="7564438"/>
              <a:ext cx="415925" cy="501650"/>
            </a:xfrm>
            <a:custGeom>
              <a:avLst/>
              <a:gdLst/>
              <a:ahLst/>
              <a:cxnLst>
                <a:cxn ang="0">
                  <a:pos x="22" y="57"/>
                </a:cxn>
                <a:cxn ang="0">
                  <a:pos x="38" y="103"/>
                </a:cxn>
                <a:cxn ang="0">
                  <a:pos x="71" y="119"/>
                </a:cxn>
                <a:cxn ang="0">
                  <a:pos x="104" y="105"/>
                </a:cxn>
                <a:cxn ang="0">
                  <a:pos x="107" y="105"/>
                </a:cxn>
                <a:cxn ang="0">
                  <a:pos x="110" y="108"/>
                </a:cxn>
                <a:cxn ang="0">
                  <a:pos x="110" y="112"/>
                </a:cxn>
                <a:cxn ang="0">
                  <a:pos x="61" y="134"/>
                </a:cxn>
                <a:cxn ang="0">
                  <a:pos x="13" y="113"/>
                </a:cxn>
                <a:cxn ang="0">
                  <a:pos x="0" y="71"/>
                </a:cxn>
                <a:cxn ang="0">
                  <a:pos x="65" y="0"/>
                </a:cxn>
                <a:cxn ang="0">
                  <a:pos x="106" y="24"/>
                </a:cxn>
                <a:cxn ang="0">
                  <a:pos x="95" y="35"/>
                </a:cxn>
                <a:cxn ang="0">
                  <a:pos x="78" y="23"/>
                </a:cxn>
                <a:cxn ang="0">
                  <a:pos x="58" y="9"/>
                </a:cxn>
                <a:cxn ang="0">
                  <a:pos x="22" y="57"/>
                </a:cxn>
              </a:cxnLst>
              <a:rect l="0" t="0" r="r" b="b"/>
              <a:pathLst>
                <a:path w="111" h="134">
                  <a:moveTo>
                    <a:pt x="22" y="57"/>
                  </a:moveTo>
                  <a:cubicBezTo>
                    <a:pt x="22" y="73"/>
                    <a:pt x="29" y="92"/>
                    <a:pt x="38" y="103"/>
                  </a:cubicBezTo>
                  <a:cubicBezTo>
                    <a:pt x="48" y="116"/>
                    <a:pt x="60" y="119"/>
                    <a:pt x="71" y="119"/>
                  </a:cubicBezTo>
                  <a:cubicBezTo>
                    <a:pt x="86" y="119"/>
                    <a:pt x="94" y="115"/>
                    <a:pt x="104" y="105"/>
                  </a:cubicBezTo>
                  <a:cubicBezTo>
                    <a:pt x="105" y="105"/>
                    <a:pt x="106" y="105"/>
                    <a:pt x="107" y="105"/>
                  </a:cubicBezTo>
                  <a:cubicBezTo>
                    <a:pt x="110" y="108"/>
                    <a:pt x="110" y="108"/>
                    <a:pt x="110" y="108"/>
                  </a:cubicBezTo>
                  <a:cubicBezTo>
                    <a:pt x="111" y="110"/>
                    <a:pt x="111" y="111"/>
                    <a:pt x="110" y="112"/>
                  </a:cubicBezTo>
                  <a:cubicBezTo>
                    <a:pt x="101" y="122"/>
                    <a:pt x="81" y="134"/>
                    <a:pt x="61" y="134"/>
                  </a:cubicBezTo>
                  <a:cubicBezTo>
                    <a:pt x="45" y="134"/>
                    <a:pt x="27" y="130"/>
                    <a:pt x="13" y="113"/>
                  </a:cubicBezTo>
                  <a:cubicBezTo>
                    <a:pt x="2" y="98"/>
                    <a:pt x="0" y="85"/>
                    <a:pt x="0" y="71"/>
                  </a:cubicBezTo>
                  <a:cubicBezTo>
                    <a:pt x="0" y="36"/>
                    <a:pt x="25" y="0"/>
                    <a:pt x="65" y="0"/>
                  </a:cubicBezTo>
                  <a:cubicBezTo>
                    <a:pt x="97" y="0"/>
                    <a:pt x="106" y="18"/>
                    <a:pt x="106" y="24"/>
                  </a:cubicBezTo>
                  <a:cubicBezTo>
                    <a:pt x="106" y="31"/>
                    <a:pt x="102" y="35"/>
                    <a:pt x="95" y="35"/>
                  </a:cubicBezTo>
                  <a:cubicBezTo>
                    <a:pt x="88" y="35"/>
                    <a:pt x="83" y="31"/>
                    <a:pt x="78" y="23"/>
                  </a:cubicBezTo>
                  <a:cubicBezTo>
                    <a:pt x="72" y="10"/>
                    <a:pt x="65" y="9"/>
                    <a:pt x="58" y="9"/>
                  </a:cubicBezTo>
                  <a:cubicBezTo>
                    <a:pt x="41" y="9"/>
                    <a:pt x="22" y="25"/>
                    <a:pt x="22" y="57"/>
                  </a:cubicBezTo>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6" name="Freeform 10"/>
            <p:cNvSpPr>
              <a:spLocks noEditPoints="1"/>
            </p:cNvSpPr>
            <p:nvPr/>
          </p:nvSpPr>
          <p:spPr bwMode="auto">
            <a:xfrm>
              <a:off x="3557588" y="7564438"/>
              <a:ext cx="417512" cy="501650"/>
            </a:xfrm>
            <a:custGeom>
              <a:avLst/>
              <a:gdLst/>
              <a:ahLst/>
              <a:cxnLst>
                <a:cxn ang="0">
                  <a:pos x="99" y="49"/>
                </a:cxn>
                <a:cxn ang="0">
                  <a:pos x="107"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7" y="49"/>
                    <a:pt x="107" y="44"/>
                  </a:cubicBezTo>
                  <a:cubicBezTo>
                    <a:pt x="107" y="33"/>
                    <a:pt x="98" y="0"/>
                    <a:pt x="63" y="0"/>
                  </a:cubicBezTo>
                  <a:cubicBezTo>
                    <a:pt x="47" y="0"/>
                    <a:pt x="32" y="2"/>
                    <a:pt x="19" y="16"/>
                  </a:cubicBezTo>
                  <a:cubicBezTo>
                    <a:pt x="3" y="32"/>
                    <a:pt x="0" y="52"/>
                    <a:pt x="0" y="64"/>
                  </a:cubicBezTo>
                  <a:cubicBezTo>
                    <a:pt x="0" y="86"/>
                    <a:pt x="3" y="97"/>
                    <a:pt x="13" y="112"/>
                  </a:cubicBezTo>
                  <a:cubicBezTo>
                    <a:pt x="24" y="129"/>
                    <a:pt x="44" y="134"/>
                    <a:pt x="61" y="134"/>
                  </a:cubicBezTo>
                  <a:cubicBezTo>
                    <a:pt x="88" y="134"/>
                    <a:pt x="104" y="113"/>
                    <a:pt x="110" y="101"/>
                  </a:cubicBezTo>
                  <a:cubicBezTo>
                    <a:pt x="111" y="98"/>
                    <a:pt x="110" y="97"/>
                    <a:pt x="110" y="96"/>
                  </a:cubicBezTo>
                  <a:cubicBezTo>
                    <a:pt x="106" y="94"/>
                    <a:pt x="106" y="94"/>
                    <a:pt x="106" y="94"/>
                  </a:cubicBezTo>
                  <a:cubicBezTo>
                    <a:pt x="105" y="94"/>
                    <a:pt x="103"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3" y="9"/>
                    <a:pt x="57" y="9"/>
                  </a:cubicBezTo>
                  <a:cubicBezTo>
                    <a:pt x="77" y="9"/>
                    <a:pt x="80" y="29"/>
                    <a:pt x="80" y="36"/>
                  </a:cubicBezTo>
                  <a:cubicBezTo>
                    <a:pt x="80" y="39"/>
                    <a:pt x="78" y="40"/>
                    <a:pt x="72" y="40"/>
                  </a:cubicBezTo>
                  <a:lnTo>
                    <a:pt x="25" y="40"/>
                  </a:lnTo>
                  <a:close/>
                </a:path>
              </a:pathLst>
            </a:custGeom>
            <a:solidFill>
              <a:srgbClr val="FF0000"/>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7" name="Freeform 11"/>
            <p:cNvSpPr>
              <a:spLocks/>
            </p:cNvSpPr>
            <p:nvPr/>
          </p:nvSpPr>
          <p:spPr bwMode="auto">
            <a:xfrm>
              <a:off x="4022725" y="7934325"/>
              <a:ext cx="134937" cy="131763"/>
            </a:xfrm>
            <a:custGeom>
              <a:avLst/>
              <a:gdLst/>
              <a:ahLst/>
              <a:cxnLst>
                <a:cxn ang="0">
                  <a:pos x="0" y="17"/>
                </a:cxn>
                <a:cxn ang="0">
                  <a:pos x="19" y="0"/>
                </a:cxn>
                <a:cxn ang="0">
                  <a:pos x="36" y="18"/>
                </a:cxn>
                <a:cxn ang="0">
                  <a:pos x="19" y="35"/>
                </a:cxn>
                <a:cxn ang="0">
                  <a:pos x="0" y="17"/>
                </a:cxn>
              </a:cxnLst>
              <a:rect l="0" t="0" r="r" b="b"/>
              <a:pathLst>
                <a:path w="36" h="35">
                  <a:moveTo>
                    <a:pt x="0" y="17"/>
                  </a:moveTo>
                  <a:cubicBezTo>
                    <a:pt x="0" y="12"/>
                    <a:pt x="4" y="0"/>
                    <a:pt x="19" y="0"/>
                  </a:cubicBezTo>
                  <a:cubicBezTo>
                    <a:pt x="28" y="0"/>
                    <a:pt x="36" y="7"/>
                    <a:pt x="36" y="18"/>
                  </a:cubicBezTo>
                  <a:cubicBezTo>
                    <a:pt x="36" y="28"/>
                    <a:pt x="28" y="35"/>
                    <a:pt x="19" y="35"/>
                  </a:cubicBezTo>
                  <a:cubicBezTo>
                    <a:pt x="12" y="35"/>
                    <a:pt x="0" y="31"/>
                    <a:pt x="0" y="17"/>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8" name="Freeform 12"/>
            <p:cNvSpPr>
              <a:spLocks/>
            </p:cNvSpPr>
            <p:nvPr/>
          </p:nvSpPr>
          <p:spPr bwMode="auto">
            <a:xfrm>
              <a:off x="4195763" y="7564438"/>
              <a:ext cx="420687" cy="501650"/>
            </a:xfrm>
            <a:custGeom>
              <a:avLst/>
              <a:gdLst/>
              <a:ahLst/>
              <a:cxnLst>
                <a:cxn ang="0">
                  <a:pos x="22" y="57"/>
                </a:cxn>
                <a:cxn ang="0">
                  <a:pos x="38" y="103"/>
                </a:cxn>
                <a:cxn ang="0">
                  <a:pos x="71" y="119"/>
                </a:cxn>
                <a:cxn ang="0">
                  <a:pos x="105" y="105"/>
                </a:cxn>
                <a:cxn ang="0">
                  <a:pos x="107" y="105"/>
                </a:cxn>
                <a:cxn ang="0">
                  <a:pos x="110" y="108"/>
                </a:cxn>
                <a:cxn ang="0">
                  <a:pos x="110" y="112"/>
                </a:cxn>
                <a:cxn ang="0">
                  <a:pos x="61" y="134"/>
                </a:cxn>
                <a:cxn ang="0">
                  <a:pos x="14" y="113"/>
                </a:cxn>
                <a:cxn ang="0">
                  <a:pos x="0" y="71"/>
                </a:cxn>
                <a:cxn ang="0">
                  <a:pos x="65" y="0"/>
                </a:cxn>
                <a:cxn ang="0">
                  <a:pos x="107" y="24"/>
                </a:cxn>
                <a:cxn ang="0">
                  <a:pos x="96" y="35"/>
                </a:cxn>
                <a:cxn ang="0">
                  <a:pos x="79" y="23"/>
                </a:cxn>
                <a:cxn ang="0">
                  <a:pos x="58" y="9"/>
                </a:cxn>
                <a:cxn ang="0">
                  <a:pos x="22" y="57"/>
                </a:cxn>
              </a:cxnLst>
              <a:rect l="0" t="0" r="r" b="b"/>
              <a:pathLst>
                <a:path w="112" h="134">
                  <a:moveTo>
                    <a:pt x="22" y="57"/>
                  </a:moveTo>
                  <a:cubicBezTo>
                    <a:pt x="22" y="73"/>
                    <a:pt x="30" y="92"/>
                    <a:pt x="38" y="103"/>
                  </a:cubicBezTo>
                  <a:cubicBezTo>
                    <a:pt x="48" y="116"/>
                    <a:pt x="61" y="119"/>
                    <a:pt x="71" y="119"/>
                  </a:cubicBezTo>
                  <a:cubicBezTo>
                    <a:pt x="86" y="119"/>
                    <a:pt x="94" y="115"/>
                    <a:pt x="105" y="105"/>
                  </a:cubicBezTo>
                  <a:cubicBezTo>
                    <a:pt x="105" y="105"/>
                    <a:pt x="106" y="105"/>
                    <a:pt x="107" y="105"/>
                  </a:cubicBezTo>
                  <a:cubicBezTo>
                    <a:pt x="110" y="108"/>
                    <a:pt x="110" y="108"/>
                    <a:pt x="110" y="108"/>
                  </a:cubicBezTo>
                  <a:cubicBezTo>
                    <a:pt x="111" y="110"/>
                    <a:pt x="112" y="111"/>
                    <a:pt x="110" y="112"/>
                  </a:cubicBezTo>
                  <a:cubicBezTo>
                    <a:pt x="101" y="122"/>
                    <a:pt x="82" y="134"/>
                    <a:pt x="61" y="134"/>
                  </a:cubicBezTo>
                  <a:cubicBezTo>
                    <a:pt x="45" y="134"/>
                    <a:pt x="28" y="130"/>
                    <a:pt x="14" y="113"/>
                  </a:cubicBezTo>
                  <a:cubicBezTo>
                    <a:pt x="3" y="98"/>
                    <a:pt x="0" y="85"/>
                    <a:pt x="0" y="71"/>
                  </a:cubicBezTo>
                  <a:cubicBezTo>
                    <a:pt x="0" y="36"/>
                    <a:pt x="25" y="0"/>
                    <a:pt x="65" y="0"/>
                  </a:cubicBezTo>
                  <a:cubicBezTo>
                    <a:pt x="97" y="0"/>
                    <a:pt x="107" y="18"/>
                    <a:pt x="107" y="24"/>
                  </a:cubicBezTo>
                  <a:cubicBezTo>
                    <a:pt x="107" y="31"/>
                    <a:pt x="102" y="35"/>
                    <a:pt x="96" y="35"/>
                  </a:cubicBezTo>
                  <a:cubicBezTo>
                    <a:pt x="89" y="35"/>
                    <a:pt x="83" y="31"/>
                    <a:pt x="79" y="23"/>
                  </a:cubicBezTo>
                  <a:cubicBezTo>
                    <a:pt x="72" y="10"/>
                    <a:pt x="66" y="9"/>
                    <a:pt x="58" y="9"/>
                  </a:cubicBezTo>
                  <a:cubicBezTo>
                    <a:pt x="41" y="9"/>
                    <a:pt x="22" y="25"/>
                    <a:pt x="22" y="57"/>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89" name="Freeform 14"/>
            <p:cNvSpPr>
              <a:spLocks/>
            </p:cNvSpPr>
            <p:nvPr/>
          </p:nvSpPr>
          <p:spPr bwMode="auto">
            <a:xfrm>
              <a:off x="5151438" y="7548563"/>
              <a:ext cx="852487" cy="506413"/>
            </a:xfrm>
            <a:custGeom>
              <a:avLst/>
              <a:gdLst/>
              <a:ahLst/>
              <a:cxnLst>
                <a:cxn ang="0">
                  <a:pos x="94" y="23"/>
                </a:cxn>
                <a:cxn ang="0">
                  <a:pos x="45" y="36"/>
                </a:cxn>
                <a:cxn ang="0">
                  <a:pos x="41" y="116"/>
                </a:cxn>
                <a:cxn ang="0">
                  <a:pos x="58" y="124"/>
                </a:cxn>
                <a:cxn ang="0">
                  <a:pos x="61" y="132"/>
                </a:cxn>
                <a:cxn ang="0">
                  <a:pos x="31" y="134"/>
                </a:cxn>
                <a:cxn ang="0">
                  <a:pos x="0" y="133"/>
                </a:cxn>
                <a:cxn ang="0">
                  <a:pos x="3" y="124"/>
                </a:cxn>
                <a:cxn ang="0">
                  <a:pos x="18" y="117"/>
                </a:cxn>
                <a:cxn ang="0">
                  <a:pos x="19" y="47"/>
                </a:cxn>
                <a:cxn ang="0">
                  <a:pos x="4" y="28"/>
                </a:cxn>
                <a:cxn ang="0">
                  <a:pos x="2" y="23"/>
                </a:cxn>
                <a:cxn ang="0">
                  <a:pos x="31" y="6"/>
                </a:cxn>
                <a:cxn ang="0">
                  <a:pos x="40" y="27"/>
                </a:cxn>
                <a:cxn ang="0">
                  <a:pos x="86" y="4"/>
                </a:cxn>
                <a:cxn ang="0">
                  <a:pos x="122" y="27"/>
                </a:cxn>
                <a:cxn ang="0">
                  <a:pos x="194" y="13"/>
                </a:cxn>
                <a:cxn ang="0">
                  <a:pos x="209" y="118"/>
                </a:cxn>
                <a:cxn ang="0">
                  <a:pos x="223" y="124"/>
                </a:cxn>
                <a:cxn ang="0">
                  <a:pos x="227" y="132"/>
                </a:cxn>
                <a:cxn ang="0">
                  <a:pos x="199" y="134"/>
                </a:cxn>
                <a:cxn ang="0">
                  <a:pos x="168" y="132"/>
                </a:cxn>
                <a:cxn ang="0">
                  <a:pos x="172" y="124"/>
                </a:cxn>
                <a:cxn ang="0">
                  <a:pos x="186" y="119"/>
                </a:cxn>
                <a:cxn ang="0">
                  <a:pos x="187" y="49"/>
                </a:cxn>
                <a:cxn ang="0">
                  <a:pos x="155" y="18"/>
                </a:cxn>
                <a:cxn ang="0">
                  <a:pos x="124" y="65"/>
                </a:cxn>
                <a:cxn ang="0">
                  <a:pos x="131" y="124"/>
                </a:cxn>
                <a:cxn ang="0">
                  <a:pos x="144" y="127"/>
                </a:cxn>
                <a:cxn ang="0">
                  <a:pos x="142" y="135"/>
                </a:cxn>
                <a:cxn ang="0">
                  <a:pos x="86" y="135"/>
                </a:cxn>
                <a:cxn ang="0">
                  <a:pos x="84" y="127"/>
                </a:cxn>
                <a:cxn ang="0">
                  <a:pos x="96" y="124"/>
                </a:cxn>
                <a:cxn ang="0">
                  <a:pos x="103" y="56"/>
                </a:cxn>
              </a:cxnLst>
              <a:rect l="0" t="0" r="r" b="b"/>
              <a:pathLst>
                <a:path w="227" h="135">
                  <a:moveTo>
                    <a:pt x="103" y="56"/>
                  </a:moveTo>
                  <a:cubicBezTo>
                    <a:pt x="103" y="34"/>
                    <a:pt x="99" y="28"/>
                    <a:pt x="94" y="23"/>
                  </a:cubicBezTo>
                  <a:cubicBezTo>
                    <a:pt x="90" y="20"/>
                    <a:pt x="81" y="18"/>
                    <a:pt x="74" y="18"/>
                  </a:cubicBezTo>
                  <a:cubicBezTo>
                    <a:pt x="66" y="18"/>
                    <a:pt x="53" y="22"/>
                    <a:pt x="45" y="36"/>
                  </a:cubicBezTo>
                  <a:cubicBezTo>
                    <a:pt x="41" y="42"/>
                    <a:pt x="41" y="48"/>
                    <a:pt x="41" y="56"/>
                  </a:cubicBezTo>
                  <a:cubicBezTo>
                    <a:pt x="41" y="116"/>
                    <a:pt x="41" y="116"/>
                    <a:pt x="41" y="116"/>
                  </a:cubicBezTo>
                  <a:cubicBezTo>
                    <a:pt x="41" y="121"/>
                    <a:pt x="42" y="124"/>
                    <a:pt x="47" y="124"/>
                  </a:cubicBezTo>
                  <a:cubicBezTo>
                    <a:pt x="58" y="124"/>
                    <a:pt x="58" y="124"/>
                    <a:pt x="58" y="124"/>
                  </a:cubicBezTo>
                  <a:cubicBezTo>
                    <a:pt x="60" y="124"/>
                    <a:pt x="61" y="125"/>
                    <a:pt x="61" y="127"/>
                  </a:cubicBezTo>
                  <a:cubicBezTo>
                    <a:pt x="61" y="132"/>
                    <a:pt x="61" y="132"/>
                    <a:pt x="61" y="132"/>
                  </a:cubicBezTo>
                  <a:cubicBezTo>
                    <a:pt x="61" y="134"/>
                    <a:pt x="60" y="135"/>
                    <a:pt x="58" y="135"/>
                  </a:cubicBezTo>
                  <a:cubicBezTo>
                    <a:pt x="56" y="135"/>
                    <a:pt x="47" y="134"/>
                    <a:pt x="31" y="134"/>
                  </a:cubicBezTo>
                  <a:cubicBezTo>
                    <a:pt x="14" y="134"/>
                    <a:pt x="5" y="135"/>
                    <a:pt x="2" y="135"/>
                  </a:cubicBezTo>
                  <a:cubicBezTo>
                    <a:pt x="0" y="135"/>
                    <a:pt x="0" y="135"/>
                    <a:pt x="0" y="133"/>
                  </a:cubicBezTo>
                  <a:cubicBezTo>
                    <a:pt x="0" y="127"/>
                    <a:pt x="0" y="127"/>
                    <a:pt x="0" y="127"/>
                  </a:cubicBezTo>
                  <a:cubicBezTo>
                    <a:pt x="0" y="125"/>
                    <a:pt x="0" y="124"/>
                    <a:pt x="3" y="124"/>
                  </a:cubicBezTo>
                  <a:cubicBezTo>
                    <a:pt x="14" y="124"/>
                    <a:pt x="14" y="124"/>
                    <a:pt x="14" y="124"/>
                  </a:cubicBezTo>
                  <a:cubicBezTo>
                    <a:pt x="17" y="124"/>
                    <a:pt x="18" y="123"/>
                    <a:pt x="18" y="117"/>
                  </a:cubicBezTo>
                  <a:cubicBezTo>
                    <a:pt x="19" y="112"/>
                    <a:pt x="19" y="106"/>
                    <a:pt x="19" y="101"/>
                  </a:cubicBezTo>
                  <a:cubicBezTo>
                    <a:pt x="19" y="47"/>
                    <a:pt x="19" y="47"/>
                    <a:pt x="19" y="47"/>
                  </a:cubicBezTo>
                  <a:cubicBezTo>
                    <a:pt x="19" y="37"/>
                    <a:pt x="15" y="32"/>
                    <a:pt x="12" y="30"/>
                  </a:cubicBezTo>
                  <a:cubicBezTo>
                    <a:pt x="11" y="29"/>
                    <a:pt x="7" y="28"/>
                    <a:pt x="4" y="28"/>
                  </a:cubicBezTo>
                  <a:cubicBezTo>
                    <a:pt x="3" y="27"/>
                    <a:pt x="2" y="26"/>
                    <a:pt x="2" y="25"/>
                  </a:cubicBezTo>
                  <a:cubicBezTo>
                    <a:pt x="2" y="23"/>
                    <a:pt x="2" y="23"/>
                    <a:pt x="2" y="23"/>
                  </a:cubicBezTo>
                  <a:cubicBezTo>
                    <a:pt x="2" y="22"/>
                    <a:pt x="2" y="21"/>
                    <a:pt x="3" y="20"/>
                  </a:cubicBezTo>
                  <a:cubicBezTo>
                    <a:pt x="11" y="17"/>
                    <a:pt x="29" y="8"/>
                    <a:pt x="31" y="6"/>
                  </a:cubicBezTo>
                  <a:cubicBezTo>
                    <a:pt x="32" y="5"/>
                    <a:pt x="39" y="0"/>
                    <a:pt x="39" y="9"/>
                  </a:cubicBezTo>
                  <a:cubicBezTo>
                    <a:pt x="40" y="27"/>
                    <a:pt x="40" y="27"/>
                    <a:pt x="40" y="27"/>
                  </a:cubicBezTo>
                  <a:cubicBezTo>
                    <a:pt x="41" y="27"/>
                    <a:pt x="41" y="27"/>
                    <a:pt x="41" y="27"/>
                  </a:cubicBezTo>
                  <a:cubicBezTo>
                    <a:pt x="50" y="14"/>
                    <a:pt x="68" y="4"/>
                    <a:pt x="86" y="4"/>
                  </a:cubicBezTo>
                  <a:cubicBezTo>
                    <a:pt x="102" y="4"/>
                    <a:pt x="114" y="13"/>
                    <a:pt x="120" y="27"/>
                  </a:cubicBezTo>
                  <a:cubicBezTo>
                    <a:pt x="122" y="27"/>
                    <a:pt x="122" y="27"/>
                    <a:pt x="122" y="27"/>
                  </a:cubicBezTo>
                  <a:cubicBezTo>
                    <a:pt x="131" y="15"/>
                    <a:pt x="148" y="4"/>
                    <a:pt x="166" y="4"/>
                  </a:cubicBezTo>
                  <a:cubicBezTo>
                    <a:pt x="177" y="4"/>
                    <a:pt x="187" y="6"/>
                    <a:pt x="194" y="13"/>
                  </a:cubicBezTo>
                  <a:cubicBezTo>
                    <a:pt x="201" y="20"/>
                    <a:pt x="209" y="27"/>
                    <a:pt x="209" y="50"/>
                  </a:cubicBezTo>
                  <a:cubicBezTo>
                    <a:pt x="209" y="118"/>
                    <a:pt x="209" y="118"/>
                    <a:pt x="209" y="118"/>
                  </a:cubicBezTo>
                  <a:cubicBezTo>
                    <a:pt x="209" y="123"/>
                    <a:pt x="211" y="124"/>
                    <a:pt x="215" y="124"/>
                  </a:cubicBezTo>
                  <a:cubicBezTo>
                    <a:pt x="223" y="124"/>
                    <a:pt x="223" y="124"/>
                    <a:pt x="223" y="124"/>
                  </a:cubicBezTo>
                  <a:cubicBezTo>
                    <a:pt x="226" y="124"/>
                    <a:pt x="227" y="125"/>
                    <a:pt x="227" y="127"/>
                  </a:cubicBezTo>
                  <a:cubicBezTo>
                    <a:pt x="227" y="132"/>
                    <a:pt x="227" y="132"/>
                    <a:pt x="227" y="132"/>
                  </a:cubicBezTo>
                  <a:cubicBezTo>
                    <a:pt x="227" y="134"/>
                    <a:pt x="226" y="135"/>
                    <a:pt x="224" y="135"/>
                  </a:cubicBezTo>
                  <a:cubicBezTo>
                    <a:pt x="222" y="135"/>
                    <a:pt x="214" y="134"/>
                    <a:pt x="199" y="134"/>
                  </a:cubicBezTo>
                  <a:cubicBezTo>
                    <a:pt x="184" y="134"/>
                    <a:pt x="173" y="135"/>
                    <a:pt x="171" y="135"/>
                  </a:cubicBezTo>
                  <a:cubicBezTo>
                    <a:pt x="169" y="135"/>
                    <a:pt x="168" y="134"/>
                    <a:pt x="168" y="132"/>
                  </a:cubicBezTo>
                  <a:cubicBezTo>
                    <a:pt x="168" y="127"/>
                    <a:pt x="168" y="127"/>
                    <a:pt x="168" y="127"/>
                  </a:cubicBezTo>
                  <a:cubicBezTo>
                    <a:pt x="168" y="125"/>
                    <a:pt x="169" y="124"/>
                    <a:pt x="172" y="124"/>
                  </a:cubicBezTo>
                  <a:cubicBezTo>
                    <a:pt x="180" y="124"/>
                    <a:pt x="180" y="124"/>
                    <a:pt x="180" y="124"/>
                  </a:cubicBezTo>
                  <a:cubicBezTo>
                    <a:pt x="183" y="124"/>
                    <a:pt x="186" y="123"/>
                    <a:pt x="186" y="119"/>
                  </a:cubicBezTo>
                  <a:cubicBezTo>
                    <a:pt x="187" y="112"/>
                    <a:pt x="187" y="101"/>
                    <a:pt x="187" y="94"/>
                  </a:cubicBezTo>
                  <a:cubicBezTo>
                    <a:pt x="187" y="49"/>
                    <a:pt x="187" y="49"/>
                    <a:pt x="187" y="49"/>
                  </a:cubicBezTo>
                  <a:cubicBezTo>
                    <a:pt x="187" y="39"/>
                    <a:pt x="185" y="30"/>
                    <a:pt x="178" y="24"/>
                  </a:cubicBezTo>
                  <a:cubicBezTo>
                    <a:pt x="172" y="20"/>
                    <a:pt x="164" y="18"/>
                    <a:pt x="155" y="18"/>
                  </a:cubicBezTo>
                  <a:cubicBezTo>
                    <a:pt x="146" y="18"/>
                    <a:pt x="134" y="25"/>
                    <a:pt x="129" y="34"/>
                  </a:cubicBezTo>
                  <a:cubicBezTo>
                    <a:pt x="124" y="43"/>
                    <a:pt x="124" y="51"/>
                    <a:pt x="124" y="65"/>
                  </a:cubicBezTo>
                  <a:cubicBezTo>
                    <a:pt x="124" y="117"/>
                    <a:pt x="124" y="117"/>
                    <a:pt x="124" y="117"/>
                  </a:cubicBezTo>
                  <a:cubicBezTo>
                    <a:pt x="124" y="121"/>
                    <a:pt x="126" y="124"/>
                    <a:pt x="131" y="124"/>
                  </a:cubicBezTo>
                  <a:cubicBezTo>
                    <a:pt x="141" y="124"/>
                    <a:pt x="141" y="124"/>
                    <a:pt x="141" y="124"/>
                  </a:cubicBezTo>
                  <a:cubicBezTo>
                    <a:pt x="144" y="124"/>
                    <a:pt x="144" y="125"/>
                    <a:pt x="144" y="127"/>
                  </a:cubicBezTo>
                  <a:cubicBezTo>
                    <a:pt x="144" y="132"/>
                    <a:pt x="144" y="132"/>
                    <a:pt x="144" y="132"/>
                  </a:cubicBezTo>
                  <a:cubicBezTo>
                    <a:pt x="144" y="134"/>
                    <a:pt x="144" y="135"/>
                    <a:pt x="142" y="135"/>
                  </a:cubicBezTo>
                  <a:cubicBezTo>
                    <a:pt x="140" y="135"/>
                    <a:pt x="132" y="134"/>
                    <a:pt x="115" y="134"/>
                  </a:cubicBezTo>
                  <a:cubicBezTo>
                    <a:pt x="99" y="134"/>
                    <a:pt x="88" y="135"/>
                    <a:pt x="86" y="135"/>
                  </a:cubicBezTo>
                  <a:cubicBezTo>
                    <a:pt x="85" y="135"/>
                    <a:pt x="84" y="134"/>
                    <a:pt x="84" y="132"/>
                  </a:cubicBezTo>
                  <a:cubicBezTo>
                    <a:pt x="84" y="127"/>
                    <a:pt x="84" y="127"/>
                    <a:pt x="84" y="127"/>
                  </a:cubicBezTo>
                  <a:cubicBezTo>
                    <a:pt x="84" y="125"/>
                    <a:pt x="84" y="124"/>
                    <a:pt x="87" y="124"/>
                  </a:cubicBezTo>
                  <a:cubicBezTo>
                    <a:pt x="96" y="124"/>
                    <a:pt x="96" y="124"/>
                    <a:pt x="96" y="124"/>
                  </a:cubicBezTo>
                  <a:cubicBezTo>
                    <a:pt x="101" y="124"/>
                    <a:pt x="103" y="123"/>
                    <a:pt x="103" y="119"/>
                  </a:cubicBezTo>
                  <a:cubicBezTo>
                    <a:pt x="103" y="56"/>
                    <a:pt x="103" y="56"/>
                    <a:pt x="103" y="56"/>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0" name="Freeform 15"/>
            <p:cNvSpPr>
              <a:spLocks/>
            </p:cNvSpPr>
            <p:nvPr/>
          </p:nvSpPr>
          <p:spPr bwMode="auto">
            <a:xfrm>
              <a:off x="153988"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5"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5"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1" name="Freeform 16"/>
            <p:cNvSpPr>
              <a:spLocks/>
            </p:cNvSpPr>
            <p:nvPr/>
          </p:nvSpPr>
          <p:spPr bwMode="auto">
            <a:xfrm>
              <a:off x="911225" y="7226300"/>
              <a:ext cx="266700" cy="828675"/>
            </a:xfrm>
            <a:custGeom>
              <a:avLst/>
              <a:gdLst/>
              <a:ahLst/>
              <a:cxnLst>
                <a:cxn ang="0">
                  <a:pos x="46" y="130"/>
                </a:cxn>
                <a:cxn ang="0">
                  <a:pos x="46" y="201"/>
                </a:cxn>
                <a:cxn ang="0">
                  <a:pos x="54" y="210"/>
                </a:cxn>
                <a:cxn ang="0">
                  <a:pos x="68" y="210"/>
                </a:cxn>
                <a:cxn ang="0">
                  <a:pos x="71" y="213"/>
                </a:cxn>
                <a:cxn ang="0">
                  <a:pos x="71" y="218"/>
                </a:cxn>
                <a:cxn ang="0">
                  <a:pos x="69" y="221"/>
                </a:cxn>
                <a:cxn ang="0">
                  <a:pos x="35" y="220"/>
                </a:cxn>
                <a:cxn ang="0">
                  <a:pos x="10" y="221"/>
                </a:cxn>
                <a:cxn ang="0">
                  <a:pos x="8" y="218"/>
                </a:cxn>
                <a:cxn ang="0">
                  <a:pos x="8" y="213"/>
                </a:cxn>
                <a:cxn ang="0">
                  <a:pos x="12" y="210"/>
                </a:cxn>
                <a:cxn ang="0">
                  <a:pos x="17" y="210"/>
                </a:cxn>
                <a:cxn ang="0">
                  <a:pos x="24" y="203"/>
                </a:cxn>
                <a:cxn ang="0">
                  <a:pos x="24" y="123"/>
                </a:cxn>
                <a:cxn ang="0">
                  <a:pos x="24" y="104"/>
                </a:cxn>
                <a:cxn ang="0">
                  <a:pos x="23" y="47"/>
                </a:cxn>
                <a:cxn ang="0">
                  <a:pos x="10" y="27"/>
                </a:cxn>
                <a:cxn ang="0">
                  <a:pos x="2" y="26"/>
                </a:cxn>
                <a:cxn ang="0">
                  <a:pos x="0" y="25"/>
                </a:cxn>
                <a:cxn ang="0">
                  <a:pos x="0" y="22"/>
                </a:cxn>
                <a:cxn ang="0">
                  <a:pos x="3" y="20"/>
                </a:cxn>
                <a:cxn ang="0">
                  <a:pos x="38" y="3"/>
                </a:cxn>
                <a:cxn ang="0">
                  <a:pos x="45" y="0"/>
                </a:cxn>
                <a:cxn ang="0">
                  <a:pos x="47" y="6"/>
                </a:cxn>
                <a:cxn ang="0">
                  <a:pos x="46" y="102"/>
                </a:cxn>
                <a:cxn ang="0">
                  <a:pos x="46" y="130"/>
                </a:cxn>
              </a:cxnLst>
              <a:rect l="0" t="0" r="r" b="b"/>
              <a:pathLst>
                <a:path w="71" h="221">
                  <a:moveTo>
                    <a:pt x="46" y="130"/>
                  </a:moveTo>
                  <a:cubicBezTo>
                    <a:pt x="46" y="145"/>
                    <a:pt x="46" y="191"/>
                    <a:pt x="46" y="201"/>
                  </a:cubicBezTo>
                  <a:cubicBezTo>
                    <a:pt x="47" y="206"/>
                    <a:pt x="48" y="210"/>
                    <a:pt x="54" y="210"/>
                  </a:cubicBezTo>
                  <a:cubicBezTo>
                    <a:pt x="68" y="210"/>
                    <a:pt x="68" y="210"/>
                    <a:pt x="68" y="210"/>
                  </a:cubicBezTo>
                  <a:cubicBezTo>
                    <a:pt x="71" y="210"/>
                    <a:pt x="71" y="211"/>
                    <a:pt x="71" y="213"/>
                  </a:cubicBezTo>
                  <a:cubicBezTo>
                    <a:pt x="71" y="218"/>
                    <a:pt x="71" y="218"/>
                    <a:pt x="71" y="218"/>
                  </a:cubicBezTo>
                  <a:cubicBezTo>
                    <a:pt x="71" y="220"/>
                    <a:pt x="71" y="221"/>
                    <a:pt x="69" y="221"/>
                  </a:cubicBezTo>
                  <a:cubicBezTo>
                    <a:pt x="67" y="221"/>
                    <a:pt x="54" y="220"/>
                    <a:pt x="35" y="220"/>
                  </a:cubicBezTo>
                  <a:cubicBezTo>
                    <a:pt x="16" y="220"/>
                    <a:pt x="13" y="221"/>
                    <a:pt x="10" y="221"/>
                  </a:cubicBezTo>
                  <a:cubicBezTo>
                    <a:pt x="9" y="221"/>
                    <a:pt x="8" y="220"/>
                    <a:pt x="8" y="218"/>
                  </a:cubicBezTo>
                  <a:cubicBezTo>
                    <a:pt x="8" y="213"/>
                    <a:pt x="8" y="213"/>
                    <a:pt x="8" y="213"/>
                  </a:cubicBezTo>
                  <a:cubicBezTo>
                    <a:pt x="8" y="211"/>
                    <a:pt x="9" y="210"/>
                    <a:pt x="12" y="210"/>
                  </a:cubicBezTo>
                  <a:cubicBezTo>
                    <a:pt x="17" y="210"/>
                    <a:pt x="17" y="210"/>
                    <a:pt x="17" y="210"/>
                  </a:cubicBezTo>
                  <a:cubicBezTo>
                    <a:pt x="20" y="210"/>
                    <a:pt x="23" y="208"/>
                    <a:pt x="24" y="203"/>
                  </a:cubicBezTo>
                  <a:cubicBezTo>
                    <a:pt x="24" y="193"/>
                    <a:pt x="24" y="141"/>
                    <a:pt x="24" y="123"/>
                  </a:cubicBezTo>
                  <a:cubicBezTo>
                    <a:pt x="24" y="104"/>
                    <a:pt x="24" y="104"/>
                    <a:pt x="24" y="104"/>
                  </a:cubicBezTo>
                  <a:cubicBezTo>
                    <a:pt x="24" y="82"/>
                    <a:pt x="24" y="55"/>
                    <a:pt x="23" y="47"/>
                  </a:cubicBezTo>
                  <a:cubicBezTo>
                    <a:pt x="22" y="30"/>
                    <a:pt x="23" y="30"/>
                    <a:pt x="10" y="27"/>
                  </a:cubicBezTo>
                  <a:cubicBezTo>
                    <a:pt x="7" y="27"/>
                    <a:pt x="3" y="27"/>
                    <a:pt x="2" y="26"/>
                  </a:cubicBezTo>
                  <a:cubicBezTo>
                    <a:pt x="1" y="26"/>
                    <a:pt x="0" y="25"/>
                    <a:pt x="0" y="25"/>
                  </a:cubicBezTo>
                  <a:cubicBezTo>
                    <a:pt x="0" y="22"/>
                    <a:pt x="0" y="22"/>
                    <a:pt x="0" y="22"/>
                  </a:cubicBezTo>
                  <a:cubicBezTo>
                    <a:pt x="0" y="21"/>
                    <a:pt x="1" y="21"/>
                    <a:pt x="3" y="20"/>
                  </a:cubicBezTo>
                  <a:cubicBezTo>
                    <a:pt x="16" y="16"/>
                    <a:pt x="27" y="11"/>
                    <a:pt x="38" y="3"/>
                  </a:cubicBezTo>
                  <a:cubicBezTo>
                    <a:pt x="41" y="1"/>
                    <a:pt x="43" y="0"/>
                    <a:pt x="45" y="0"/>
                  </a:cubicBezTo>
                  <a:cubicBezTo>
                    <a:pt x="47" y="0"/>
                    <a:pt x="48" y="2"/>
                    <a:pt x="47" y="6"/>
                  </a:cubicBezTo>
                  <a:cubicBezTo>
                    <a:pt x="47" y="22"/>
                    <a:pt x="46" y="86"/>
                    <a:pt x="46" y="102"/>
                  </a:cubicBezTo>
                  <a:cubicBezTo>
                    <a:pt x="46" y="130"/>
                    <a:pt x="46" y="130"/>
                    <a:pt x="46" y="130"/>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2" name="Freeform 17"/>
            <p:cNvSpPr>
              <a:spLocks noEditPoints="1"/>
            </p:cNvSpPr>
            <p:nvPr/>
          </p:nvSpPr>
          <p:spPr bwMode="auto">
            <a:xfrm>
              <a:off x="1184275" y="7564438"/>
              <a:ext cx="415925" cy="501650"/>
            </a:xfrm>
            <a:custGeom>
              <a:avLst/>
              <a:gdLst/>
              <a:ahLst/>
              <a:cxnLst>
                <a:cxn ang="0">
                  <a:pos x="99" y="49"/>
                </a:cxn>
                <a:cxn ang="0">
                  <a:pos x="108" y="44"/>
                </a:cxn>
                <a:cxn ang="0">
                  <a:pos x="63" y="0"/>
                </a:cxn>
                <a:cxn ang="0">
                  <a:pos x="19" y="16"/>
                </a:cxn>
                <a:cxn ang="0">
                  <a:pos x="0" y="64"/>
                </a:cxn>
                <a:cxn ang="0">
                  <a:pos x="13" y="112"/>
                </a:cxn>
                <a:cxn ang="0">
                  <a:pos x="61" y="134"/>
                </a:cxn>
                <a:cxn ang="0">
                  <a:pos x="110" y="101"/>
                </a:cxn>
                <a:cxn ang="0">
                  <a:pos x="110" y="96"/>
                </a:cxn>
                <a:cxn ang="0">
                  <a:pos x="106" y="94"/>
                </a:cxn>
                <a:cxn ang="0">
                  <a:pos x="103" y="96"/>
                </a:cxn>
                <a:cxn ang="0">
                  <a:pos x="66" y="116"/>
                </a:cxn>
                <a:cxn ang="0">
                  <a:pos x="23" y="64"/>
                </a:cxn>
                <a:cxn ang="0">
                  <a:pos x="24" y="49"/>
                </a:cxn>
                <a:cxn ang="0">
                  <a:pos x="99" y="49"/>
                </a:cxn>
                <a:cxn ang="0">
                  <a:pos x="25" y="40"/>
                </a:cxn>
                <a:cxn ang="0">
                  <a:pos x="57" y="9"/>
                </a:cxn>
                <a:cxn ang="0">
                  <a:pos x="80" y="36"/>
                </a:cxn>
                <a:cxn ang="0">
                  <a:pos x="72" y="40"/>
                </a:cxn>
                <a:cxn ang="0">
                  <a:pos x="25" y="40"/>
                </a:cxn>
              </a:cxnLst>
              <a:rect l="0" t="0" r="r" b="b"/>
              <a:pathLst>
                <a:path w="111" h="134">
                  <a:moveTo>
                    <a:pt x="99" y="49"/>
                  </a:moveTo>
                  <a:cubicBezTo>
                    <a:pt x="104" y="49"/>
                    <a:pt x="108" y="49"/>
                    <a:pt x="108" y="44"/>
                  </a:cubicBezTo>
                  <a:cubicBezTo>
                    <a:pt x="108" y="33"/>
                    <a:pt x="98" y="0"/>
                    <a:pt x="63" y="0"/>
                  </a:cubicBezTo>
                  <a:cubicBezTo>
                    <a:pt x="47" y="0"/>
                    <a:pt x="32" y="2"/>
                    <a:pt x="19" y="16"/>
                  </a:cubicBezTo>
                  <a:cubicBezTo>
                    <a:pt x="3" y="32"/>
                    <a:pt x="0" y="52"/>
                    <a:pt x="0" y="64"/>
                  </a:cubicBezTo>
                  <a:cubicBezTo>
                    <a:pt x="0" y="86"/>
                    <a:pt x="3" y="97"/>
                    <a:pt x="13" y="112"/>
                  </a:cubicBezTo>
                  <a:cubicBezTo>
                    <a:pt x="25" y="129"/>
                    <a:pt x="44" y="134"/>
                    <a:pt x="61" y="134"/>
                  </a:cubicBezTo>
                  <a:cubicBezTo>
                    <a:pt x="88" y="134"/>
                    <a:pt x="104" y="113"/>
                    <a:pt x="110" y="101"/>
                  </a:cubicBezTo>
                  <a:cubicBezTo>
                    <a:pt x="111" y="98"/>
                    <a:pt x="111" y="97"/>
                    <a:pt x="110" y="96"/>
                  </a:cubicBezTo>
                  <a:cubicBezTo>
                    <a:pt x="106" y="94"/>
                    <a:pt x="106" y="94"/>
                    <a:pt x="106" y="94"/>
                  </a:cubicBezTo>
                  <a:cubicBezTo>
                    <a:pt x="105" y="94"/>
                    <a:pt x="104" y="94"/>
                    <a:pt x="103" y="96"/>
                  </a:cubicBezTo>
                  <a:cubicBezTo>
                    <a:pt x="98" y="106"/>
                    <a:pt x="85" y="116"/>
                    <a:pt x="66" y="116"/>
                  </a:cubicBezTo>
                  <a:cubicBezTo>
                    <a:pt x="42" y="116"/>
                    <a:pt x="23" y="94"/>
                    <a:pt x="23" y="64"/>
                  </a:cubicBezTo>
                  <a:cubicBezTo>
                    <a:pt x="23" y="57"/>
                    <a:pt x="23" y="52"/>
                    <a:pt x="24" y="49"/>
                  </a:cubicBezTo>
                  <a:cubicBezTo>
                    <a:pt x="99" y="49"/>
                    <a:pt x="99" y="49"/>
                    <a:pt x="99" y="49"/>
                  </a:cubicBezTo>
                  <a:moveTo>
                    <a:pt x="25" y="40"/>
                  </a:moveTo>
                  <a:cubicBezTo>
                    <a:pt x="31" y="18"/>
                    <a:pt x="44" y="9"/>
                    <a:pt x="57" y="9"/>
                  </a:cubicBezTo>
                  <a:cubicBezTo>
                    <a:pt x="77" y="9"/>
                    <a:pt x="80" y="29"/>
                    <a:pt x="80" y="36"/>
                  </a:cubicBezTo>
                  <a:cubicBezTo>
                    <a:pt x="80" y="39"/>
                    <a:pt x="78" y="40"/>
                    <a:pt x="72" y="40"/>
                  </a:cubicBezTo>
                  <a:lnTo>
                    <a:pt x="25" y="40"/>
                  </a:ln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3" name="Freeform 18"/>
            <p:cNvSpPr>
              <a:spLocks/>
            </p:cNvSpPr>
            <p:nvPr/>
          </p:nvSpPr>
          <p:spPr bwMode="auto">
            <a:xfrm>
              <a:off x="1635125" y="7564438"/>
              <a:ext cx="317500" cy="501650"/>
            </a:xfrm>
            <a:custGeom>
              <a:avLst/>
              <a:gdLst/>
              <a:ahLst/>
              <a:cxnLst>
                <a:cxn ang="0">
                  <a:pos x="8" y="125"/>
                </a:cxn>
                <a:cxn ang="0">
                  <a:pos x="6" y="121"/>
                </a:cxn>
                <a:cxn ang="0">
                  <a:pos x="1" y="92"/>
                </a:cxn>
                <a:cxn ang="0">
                  <a:pos x="2" y="90"/>
                </a:cxn>
                <a:cxn ang="0">
                  <a:pos x="6" y="89"/>
                </a:cxn>
                <a:cxn ang="0">
                  <a:pos x="9" y="91"/>
                </a:cxn>
                <a:cxn ang="0">
                  <a:pos x="17" y="105"/>
                </a:cxn>
                <a:cxn ang="0">
                  <a:pos x="43" y="124"/>
                </a:cxn>
                <a:cxn ang="0">
                  <a:pos x="67" y="104"/>
                </a:cxn>
                <a:cxn ang="0">
                  <a:pos x="38" y="76"/>
                </a:cxn>
                <a:cxn ang="0">
                  <a:pos x="2" y="37"/>
                </a:cxn>
                <a:cxn ang="0">
                  <a:pos x="44" y="0"/>
                </a:cxn>
                <a:cxn ang="0">
                  <a:pos x="73" y="6"/>
                </a:cxn>
                <a:cxn ang="0">
                  <a:pos x="78" y="12"/>
                </a:cxn>
                <a:cxn ang="0">
                  <a:pos x="83" y="33"/>
                </a:cxn>
                <a:cxn ang="0">
                  <a:pos x="80" y="36"/>
                </a:cxn>
                <a:cxn ang="0">
                  <a:pos x="77" y="37"/>
                </a:cxn>
                <a:cxn ang="0">
                  <a:pos x="74" y="35"/>
                </a:cxn>
                <a:cxn ang="0">
                  <a:pos x="64" y="21"/>
                </a:cxn>
                <a:cxn ang="0">
                  <a:pos x="42" y="9"/>
                </a:cxn>
                <a:cxn ang="0">
                  <a:pos x="19" y="30"/>
                </a:cxn>
                <a:cxn ang="0">
                  <a:pos x="48" y="55"/>
                </a:cxn>
                <a:cxn ang="0">
                  <a:pos x="85" y="94"/>
                </a:cxn>
                <a:cxn ang="0">
                  <a:pos x="38" y="134"/>
                </a:cxn>
                <a:cxn ang="0">
                  <a:pos x="8" y="125"/>
                </a:cxn>
              </a:cxnLst>
              <a:rect l="0" t="0" r="r" b="b"/>
              <a:pathLst>
                <a:path w="85" h="134">
                  <a:moveTo>
                    <a:pt x="8" y="125"/>
                  </a:moveTo>
                  <a:cubicBezTo>
                    <a:pt x="6" y="124"/>
                    <a:pt x="6" y="122"/>
                    <a:pt x="6" y="121"/>
                  </a:cubicBezTo>
                  <a:cubicBezTo>
                    <a:pt x="1" y="92"/>
                    <a:pt x="1" y="92"/>
                    <a:pt x="1" y="92"/>
                  </a:cubicBezTo>
                  <a:cubicBezTo>
                    <a:pt x="0" y="91"/>
                    <a:pt x="1" y="90"/>
                    <a:pt x="2" y="90"/>
                  </a:cubicBezTo>
                  <a:cubicBezTo>
                    <a:pt x="6" y="89"/>
                    <a:pt x="6" y="89"/>
                    <a:pt x="6" y="89"/>
                  </a:cubicBezTo>
                  <a:cubicBezTo>
                    <a:pt x="8" y="88"/>
                    <a:pt x="9" y="89"/>
                    <a:pt x="9" y="91"/>
                  </a:cubicBezTo>
                  <a:cubicBezTo>
                    <a:pt x="17" y="105"/>
                    <a:pt x="17" y="105"/>
                    <a:pt x="17" y="105"/>
                  </a:cubicBezTo>
                  <a:cubicBezTo>
                    <a:pt x="23" y="117"/>
                    <a:pt x="27" y="124"/>
                    <a:pt x="43" y="124"/>
                  </a:cubicBezTo>
                  <a:cubicBezTo>
                    <a:pt x="54" y="124"/>
                    <a:pt x="67" y="118"/>
                    <a:pt x="67" y="104"/>
                  </a:cubicBezTo>
                  <a:cubicBezTo>
                    <a:pt x="67" y="90"/>
                    <a:pt x="61" y="82"/>
                    <a:pt x="38" y="76"/>
                  </a:cubicBezTo>
                  <a:cubicBezTo>
                    <a:pt x="20" y="70"/>
                    <a:pt x="2" y="61"/>
                    <a:pt x="2" y="37"/>
                  </a:cubicBezTo>
                  <a:cubicBezTo>
                    <a:pt x="2" y="16"/>
                    <a:pt x="22" y="0"/>
                    <a:pt x="44" y="0"/>
                  </a:cubicBezTo>
                  <a:cubicBezTo>
                    <a:pt x="59" y="0"/>
                    <a:pt x="67" y="3"/>
                    <a:pt x="73" y="6"/>
                  </a:cubicBezTo>
                  <a:cubicBezTo>
                    <a:pt x="77" y="8"/>
                    <a:pt x="78" y="10"/>
                    <a:pt x="78" y="12"/>
                  </a:cubicBezTo>
                  <a:cubicBezTo>
                    <a:pt x="83" y="33"/>
                    <a:pt x="83" y="33"/>
                    <a:pt x="83" y="33"/>
                  </a:cubicBezTo>
                  <a:cubicBezTo>
                    <a:pt x="83" y="34"/>
                    <a:pt x="82" y="35"/>
                    <a:pt x="80" y="36"/>
                  </a:cubicBezTo>
                  <a:cubicBezTo>
                    <a:pt x="77" y="37"/>
                    <a:pt x="77" y="37"/>
                    <a:pt x="77" y="37"/>
                  </a:cubicBezTo>
                  <a:cubicBezTo>
                    <a:pt x="76" y="37"/>
                    <a:pt x="75" y="37"/>
                    <a:pt x="74" y="35"/>
                  </a:cubicBezTo>
                  <a:cubicBezTo>
                    <a:pt x="64" y="21"/>
                    <a:pt x="64" y="21"/>
                    <a:pt x="64" y="21"/>
                  </a:cubicBezTo>
                  <a:cubicBezTo>
                    <a:pt x="60" y="16"/>
                    <a:pt x="54" y="9"/>
                    <a:pt x="42" y="9"/>
                  </a:cubicBezTo>
                  <a:cubicBezTo>
                    <a:pt x="31" y="9"/>
                    <a:pt x="19" y="16"/>
                    <a:pt x="19" y="30"/>
                  </a:cubicBezTo>
                  <a:cubicBezTo>
                    <a:pt x="19" y="47"/>
                    <a:pt x="33" y="51"/>
                    <a:pt x="48" y="55"/>
                  </a:cubicBezTo>
                  <a:cubicBezTo>
                    <a:pt x="70" y="61"/>
                    <a:pt x="84" y="70"/>
                    <a:pt x="85" y="94"/>
                  </a:cubicBezTo>
                  <a:cubicBezTo>
                    <a:pt x="84" y="119"/>
                    <a:pt x="64" y="134"/>
                    <a:pt x="38" y="134"/>
                  </a:cubicBezTo>
                  <a:cubicBezTo>
                    <a:pt x="23" y="134"/>
                    <a:pt x="11" y="128"/>
                    <a:pt x="8" y="125"/>
                  </a:cubicBezTo>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4" name="Freeform 19"/>
            <p:cNvSpPr>
              <a:spLocks noEditPoints="1"/>
            </p:cNvSpPr>
            <p:nvPr/>
          </p:nvSpPr>
          <p:spPr bwMode="auto">
            <a:xfrm>
              <a:off x="517525" y="7559675"/>
              <a:ext cx="427037" cy="506413"/>
            </a:xfrm>
            <a:custGeom>
              <a:avLst/>
              <a:gdLst/>
              <a:ahLst/>
              <a:cxnLst>
                <a:cxn ang="0">
                  <a:pos x="89" y="80"/>
                </a:cxn>
                <a:cxn ang="0">
                  <a:pos x="89" y="32"/>
                </a:cxn>
                <a:cxn ang="0">
                  <a:pos x="83" y="10"/>
                </a:cxn>
                <a:cxn ang="0">
                  <a:pos x="58" y="1"/>
                </a:cxn>
                <a:cxn ang="0">
                  <a:pos x="21" y="12"/>
                </a:cxn>
                <a:cxn ang="0">
                  <a:pos x="0" y="39"/>
                </a:cxn>
                <a:cxn ang="0">
                  <a:pos x="7" y="49"/>
                </a:cxn>
                <a:cxn ang="0">
                  <a:pos x="24" y="33"/>
                </a:cxn>
                <a:cxn ang="0">
                  <a:pos x="25" y="19"/>
                </a:cxn>
                <a:cxn ang="0">
                  <a:pos x="45" y="12"/>
                </a:cxn>
                <a:cxn ang="0">
                  <a:pos x="63" y="19"/>
                </a:cxn>
                <a:cxn ang="0">
                  <a:pos x="68" y="36"/>
                </a:cxn>
                <a:cxn ang="0">
                  <a:pos x="68" y="57"/>
                </a:cxn>
                <a:cxn ang="0">
                  <a:pos x="33" y="73"/>
                </a:cxn>
                <a:cxn ang="0">
                  <a:pos x="3" y="108"/>
                </a:cxn>
                <a:cxn ang="0">
                  <a:pos x="21" y="135"/>
                </a:cxn>
                <a:cxn ang="0">
                  <a:pos x="39" y="134"/>
                </a:cxn>
                <a:cxn ang="0">
                  <a:pos x="69" y="117"/>
                </a:cxn>
                <a:cxn ang="0">
                  <a:pos x="70" y="117"/>
                </a:cxn>
                <a:cxn ang="0">
                  <a:pos x="91" y="135"/>
                </a:cxn>
                <a:cxn ang="0">
                  <a:pos x="112" y="121"/>
                </a:cxn>
                <a:cxn ang="0">
                  <a:pos x="112" y="116"/>
                </a:cxn>
                <a:cxn ang="0">
                  <a:pos x="109" y="113"/>
                </a:cxn>
                <a:cxn ang="0">
                  <a:pos x="106" y="114"/>
                </a:cxn>
                <a:cxn ang="0">
                  <a:pos x="99" y="118"/>
                </a:cxn>
                <a:cxn ang="0">
                  <a:pos x="89" y="98"/>
                </a:cxn>
                <a:cxn ang="0">
                  <a:pos x="89" y="80"/>
                </a:cxn>
                <a:cxn ang="0">
                  <a:pos x="67" y="104"/>
                </a:cxn>
                <a:cxn ang="0">
                  <a:pos x="42" y="121"/>
                </a:cxn>
                <a:cxn ang="0">
                  <a:pos x="26" y="104"/>
                </a:cxn>
                <a:cxn ang="0">
                  <a:pos x="67" y="66"/>
                </a:cxn>
                <a:cxn ang="0">
                  <a:pos x="67" y="104"/>
                </a:cxn>
              </a:cxnLst>
              <a:rect l="0" t="0" r="r" b="b"/>
              <a:pathLst>
                <a:path w="114" h="135">
                  <a:moveTo>
                    <a:pt x="89" y="80"/>
                  </a:moveTo>
                  <a:cubicBezTo>
                    <a:pt x="89" y="32"/>
                    <a:pt x="89" y="32"/>
                    <a:pt x="89" y="32"/>
                  </a:cubicBezTo>
                  <a:cubicBezTo>
                    <a:pt x="89" y="24"/>
                    <a:pt x="89" y="17"/>
                    <a:pt x="83" y="10"/>
                  </a:cubicBezTo>
                  <a:cubicBezTo>
                    <a:pt x="78" y="6"/>
                    <a:pt x="73" y="2"/>
                    <a:pt x="58" y="1"/>
                  </a:cubicBezTo>
                  <a:cubicBezTo>
                    <a:pt x="45" y="0"/>
                    <a:pt x="34" y="5"/>
                    <a:pt x="21" y="12"/>
                  </a:cubicBezTo>
                  <a:cubicBezTo>
                    <a:pt x="9" y="18"/>
                    <a:pt x="0" y="30"/>
                    <a:pt x="0" y="39"/>
                  </a:cubicBezTo>
                  <a:cubicBezTo>
                    <a:pt x="0" y="46"/>
                    <a:pt x="3" y="49"/>
                    <a:pt x="7" y="49"/>
                  </a:cubicBezTo>
                  <a:cubicBezTo>
                    <a:pt x="20" y="50"/>
                    <a:pt x="24" y="44"/>
                    <a:pt x="24" y="33"/>
                  </a:cubicBezTo>
                  <a:cubicBezTo>
                    <a:pt x="24" y="27"/>
                    <a:pt x="21" y="23"/>
                    <a:pt x="25" y="19"/>
                  </a:cubicBezTo>
                  <a:cubicBezTo>
                    <a:pt x="29" y="15"/>
                    <a:pt x="39" y="11"/>
                    <a:pt x="45" y="12"/>
                  </a:cubicBezTo>
                  <a:cubicBezTo>
                    <a:pt x="54" y="12"/>
                    <a:pt x="60" y="15"/>
                    <a:pt x="63" y="19"/>
                  </a:cubicBezTo>
                  <a:cubicBezTo>
                    <a:pt x="67" y="23"/>
                    <a:pt x="67" y="31"/>
                    <a:pt x="68" y="36"/>
                  </a:cubicBezTo>
                  <a:cubicBezTo>
                    <a:pt x="68" y="57"/>
                    <a:pt x="68" y="57"/>
                    <a:pt x="68" y="57"/>
                  </a:cubicBezTo>
                  <a:cubicBezTo>
                    <a:pt x="63" y="61"/>
                    <a:pt x="47" y="68"/>
                    <a:pt x="33" y="73"/>
                  </a:cubicBezTo>
                  <a:cubicBezTo>
                    <a:pt x="9" y="83"/>
                    <a:pt x="3" y="94"/>
                    <a:pt x="3" y="108"/>
                  </a:cubicBezTo>
                  <a:cubicBezTo>
                    <a:pt x="3" y="128"/>
                    <a:pt x="14" y="134"/>
                    <a:pt x="21" y="135"/>
                  </a:cubicBezTo>
                  <a:cubicBezTo>
                    <a:pt x="28" y="135"/>
                    <a:pt x="33" y="135"/>
                    <a:pt x="39" y="134"/>
                  </a:cubicBezTo>
                  <a:cubicBezTo>
                    <a:pt x="53" y="130"/>
                    <a:pt x="63" y="124"/>
                    <a:pt x="69" y="117"/>
                  </a:cubicBezTo>
                  <a:cubicBezTo>
                    <a:pt x="70" y="117"/>
                    <a:pt x="70" y="117"/>
                    <a:pt x="70" y="117"/>
                  </a:cubicBezTo>
                  <a:cubicBezTo>
                    <a:pt x="72" y="129"/>
                    <a:pt x="80" y="135"/>
                    <a:pt x="91" y="135"/>
                  </a:cubicBezTo>
                  <a:cubicBezTo>
                    <a:pt x="105" y="135"/>
                    <a:pt x="110" y="126"/>
                    <a:pt x="112" y="121"/>
                  </a:cubicBezTo>
                  <a:cubicBezTo>
                    <a:pt x="114" y="118"/>
                    <a:pt x="113" y="117"/>
                    <a:pt x="112" y="116"/>
                  </a:cubicBezTo>
                  <a:cubicBezTo>
                    <a:pt x="109" y="113"/>
                    <a:pt x="109" y="113"/>
                    <a:pt x="109" y="113"/>
                  </a:cubicBezTo>
                  <a:cubicBezTo>
                    <a:pt x="108" y="112"/>
                    <a:pt x="107" y="113"/>
                    <a:pt x="106" y="114"/>
                  </a:cubicBezTo>
                  <a:cubicBezTo>
                    <a:pt x="105" y="116"/>
                    <a:pt x="103" y="118"/>
                    <a:pt x="99" y="118"/>
                  </a:cubicBezTo>
                  <a:cubicBezTo>
                    <a:pt x="93" y="118"/>
                    <a:pt x="89" y="115"/>
                    <a:pt x="89" y="98"/>
                  </a:cubicBezTo>
                  <a:cubicBezTo>
                    <a:pt x="89" y="80"/>
                    <a:pt x="89" y="80"/>
                    <a:pt x="89" y="80"/>
                  </a:cubicBezTo>
                  <a:moveTo>
                    <a:pt x="67" y="104"/>
                  </a:moveTo>
                  <a:cubicBezTo>
                    <a:pt x="67" y="112"/>
                    <a:pt x="51" y="122"/>
                    <a:pt x="42" y="121"/>
                  </a:cubicBezTo>
                  <a:cubicBezTo>
                    <a:pt x="33" y="121"/>
                    <a:pt x="26" y="115"/>
                    <a:pt x="26" y="104"/>
                  </a:cubicBezTo>
                  <a:cubicBezTo>
                    <a:pt x="26" y="79"/>
                    <a:pt x="56" y="74"/>
                    <a:pt x="67" y="66"/>
                  </a:cubicBezTo>
                  <a:lnTo>
                    <a:pt x="67" y="104"/>
                  </a:ln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sp>
          <p:nvSpPr>
            <p:cNvPr id="95" name="Freeform 13"/>
            <p:cNvSpPr>
              <a:spLocks noEditPoints="1"/>
            </p:cNvSpPr>
            <p:nvPr/>
          </p:nvSpPr>
          <p:spPr bwMode="auto">
            <a:xfrm>
              <a:off x="4630738" y="7564438"/>
              <a:ext cx="492125" cy="501650"/>
            </a:xfrm>
            <a:custGeom>
              <a:avLst/>
              <a:gdLst/>
              <a:ahLst/>
              <a:cxnLst>
                <a:cxn ang="0">
                  <a:pos x="63" y="134"/>
                </a:cxn>
                <a:cxn ang="0">
                  <a:pos x="131" y="67"/>
                </a:cxn>
                <a:cxn ang="0">
                  <a:pos x="110" y="17"/>
                </a:cxn>
                <a:cxn ang="0">
                  <a:pos x="67" y="0"/>
                </a:cxn>
                <a:cxn ang="0">
                  <a:pos x="27" y="14"/>
                </a:cxn>
                <a:cxn ang="0">
                  <a:pos x="0" y="63"/>
                </a:cxn>
                <a:cxn ang="0">
                  <a:pos x="17" y="113"/>
                </a:cxn>
                <a:cxn ang="0">
                  <a:pos x="63" y="134"/>
                </a:cxn>
                <a:cxn ang="0">
                  <a:pos x="67" y="125"/>
                </a:cxn>
                <a:cxn ang="0">
                  <a:pos x="37" y="109"/>
                </a:cxn>
                <a:cxn ang="0">
                  <a:pos x="25" y="66"/>
                </a:cxn>
                <a:cxn ang="0">
                  <a:pos x="42" y="19"/>
                </a:cxn>
                <a:cxn ang="0">
                  <a:pos x="65" y="9"/>
                </a:cxn>
                <a:cxn ang="0">
                  <a:pos x="105" y="64"/>
                </a:cxn>
                <a:cxn ang="0">
                  <a:pos x="67" y="125"/>
                </a:cxn>
              </a:cxnLst>
              <a:rect l="0" t="0" r="r" b="b"/>
              <a:pathLst>
                <a:path w="131" h="134">
                  <a:moveTo>
                    <a:pt x="63" y="134"/>
                  </a:moveTo>
                  <a:cubicBezTo>
                    <a:pt x="101" y="134"/>
                    <a:pt x="131" y="100"/>
                    <a:pt x="131" y="67"/>
                  </a:cubicBezTo>
                  <a:cubicBezTo>
                    <a:pt x="131" y="47"/>
                    <a:pt x="124" y="31"/>
                    <a:pt x="110" y="17"/>
                  </a:cubicBezTo>
                  <a:cubicBezTo>
                    <a:pt x="101" y="8"/>
                    <a:pt x="84" y="0"/>
                    <a:pt x="67" y="0"/>
                  </a:cubicBezTo>
                  <a:cubicBezTo>
                    <a:pt x="57" y="0"/>
                    <a:pt x="42" y="2"/>
                    <a:pt x="27" y="14"/>
                  </a:cubicBezTo>
                  <a:cubicBezTo>
                    <a:pt x="9" y="28"/>
                    <a:pt x="0" y="48"/>
                    <a:pt x="0" y="63"/>
                  </a:cubicBezTo>
                  <a:cubicBezTo>
                    <a:pt x="0" y="85"/>
                    <a:pt x="3" y="96"/>
                    <a:pt x="17" y="113"/>
                  </a:cubicBezTo>
                  <a:cubicBezTo>
                    <a:pt x="30" y="128"/>
                    <a:pt x="49" y="134"/>
                    <a:pt x="63" y="134"/>
                  </a:cubicBezTo>
                  <a:moveTo>
                    <a:pt x="67" y="125"/>
                  </a:moveTo>
                  <a:cubicBezTo>
                    <a:pt x="53" y="125"/>
                    <a:pt x="44" y="119"/>
                    <a:pt x="37" y="109"/>
                  </a:cubicBezTo>
                  <a:cubicBezTo>
                    <a:pt x="27" y="95"/>
                    <a:pt x="25" y="83"/>
                    <a:pt x="25" y="66"/>
                  </a:cubicBezTo>
                  <a:cubicBezTo>
                    <a:pt x="25" y="43"/>
                    <a:pt x="30" y="31"/>
                    <a:pt x="42" y="19"/>
                  </a:cubicBezTo>
                  <a:cubicBezTo>
                    <a:pt x="49" y="11"/>
                    <a:pt x="57" y="9"/>
                    <a:pt x="65" y="9"/>
                  </a:cubicBezTo>
                  <a:cubicBezTo>
                    <a:pt x="80" y="9"/>
                    <a:pt x="105" y="30"/>
                    <a:pt x="105" y="64"/>
                  </a:cubicBezTo>
                  <a:cubicBezTo>
                    <a:pt x="105" y="97"/>
                    <a:pt x="90" y="125"/>
                    <a:pt x="67" y="125"/>
                  </a:cubicBezTo>
                  <a:close/>
                </a:path>
              </a:pathLst>
            </a:custGeom>
            <a:solidFill>
              <a:schemeClr val="bg1"/>
            </a:solidFill>
            <a:ln w="9525">
              <a:noFill/>
              <a:round/>
              <a:headEnd/>
              <a:tailEnd/>
            </a:ln>
          </p:spPr>
          <p:txBody>
            <a:bodyPr/>
            <a:lstStyle/>
            <a:p>
              <a:pPr algn="l" rtl="0" eaLnBrk="0" fontAlgn="base" hangingPunct="0">
                <a:lnSpc>
                  <a:spcPct val="90000"/>
                </a:lnSpc>
                <a:spcBef>
                  <a:spcPct val="0"/>
                </a:spcBef>
                <a:spcAft>
                  <a:spcPct val="0"/>
                </a:spcAft>
                <a:defRPr/>
              </a:pPr>
              <a:endParaRPr lang="en-US" kern="1200">
                <a:solidFill>
                  <a:schemeClr val="bg1"/>
                </a:solidFill>
                <a:latin typeface="Arial" charset="0"/>
                <a:ea typeface="ＭＳ Ｐゴシック" pitchFamily="34" charset="-128"/>
                <a:cs typeface="+mn-cs"/>
              </a:endParaRPr>
            </a:p>
          </p:txBody>
        </p:sp>
      </p:grpSp>
      <p:pic>
        <p:nvPicPr>
          <p:cNvPr id="9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414" y="2658341"/>
            <a:ext cx="878011" cy="241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7" descr="BasicMeeting-womanR"/>
          <p:cNvPicPr>
            <a:picLocks noChangeAspect="1" noChangeArrowheads="1"/>
          </p:cNvPicPr>
          <p:nvPr/>
        </p:nvPicPr>
        <p:blipFill>
          <a:blip r:embed="rId6" cstate="print"/>
          <a:stretch>
            <a:fillRect/>
          </a:stretch>
        </p:blipFill>
        <p:spPr bwMode="auto">
          <a:xfrm flipH="1">
            <a:off x="5004048" y="3679421"/>
            <a:ext cx="648072" cy="587316"/>
          </a:xfrm>
          <a:prstGeom prst="rect">
            <a:avLst/>
          </a:prstGeom>
          <a:noFill/>
          <a:ln>
            <a:noFill/>
          </a:ln>
        </p:spPr>
      </p:pic>
      <p:sp>
        <p:nvSpPr>
          <p:cNvPr id="120" name="テキスト ボックス 119"/>
          <p:cNvSpPr txBox="1"/>
          <p:nvPr/>
        </p:nvSpPr>
        <p:spPr>
          <a:xfrm>
            <a:off x="1259632" y="2823225"/>
            <a:ext cx="1140556" cy="261610"/>
          </a:xfrm>
          <a:prstGeom prst="rect">
            <a:avLst/>
          </a:prstGeom>
          <a:noFill/>
        </p:spPr>
        <p:txBody>
          <a:bodyPr wrap="square" rtlCol="0">
            <a:spAutoFit/>
          </a:bodyPr>
          <a:lstStyle/>
          <a:p>
            <a:r>
              <a:rPr kumimoji="1" lang="ja-JP" altLang="en-US" sz="1100" dirty="0" smtClean="0">
                <a:solidFill>
                  <a:srgbClr val="333333"/>
                </a:solidFill>
              </a:rPr>
              <a:t>業務アプリ等</a:t>
            </a:r>
            <a:endParaRPr kumimoji="1" lang="ja-JP" altLang="en-US" sz="1100" dirty="0">
              <a:solidFill>
                <a:srgbClr val="333333"/>
              </a:solidFill>
            </a:endParaRPr>
          </a:p>
        </p:txBody>
      </p:sp>
      <p:cxnSp>
        <p:nvCxnSpPr>
          <p:cNvPr id="72" name="直線矢印コネクタ 71"/>
          <p:cNvCxnSpPr>
            <a:stCxn id="47" idx="0"/>
            <a:endCxn id="57" idx="2"/>
          </p:cNvCxnSpPr>
          <p:nvPr/>
        </p:nvCxnSpPr>
        <p:spPr>
          <a:xfrm flipV="1">
            <a:off x="935596" y="2658340"/>
            <a:ext cx="1835206" cy="1021081"/>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21" name="テキスト ボックス 120"/>
          <p:cNvSpPr txBox="1"/>
          <p:nvPr/>
        </p:nvSpPr>
        <p:spPr>
          <a:xfrm>
            <a:off x="5735700" y="2547169"/>
            <a:ext cx="1140556" cy="261610"/>
          </a:xfrm>
          <a:prstGeom prst="rect">
            <a:avLst/>
          </a:prstGeom>
          <a:noFill/>
        </p:spPr>
        <p:txBody>
          <a:bodyPr wrap="square" rtlCol="0">
            <a:spAutoFit/>
          </a:bodyPr>
          <a:lstStyle/>
          <a:p>
            <a:r>
              <a:rPr kumimoji="1" lang="ja-JP" altLang="en-US" sz="1100" dirty="0" smtClean="0">
                <a:solidFill>
                  <a:srgbClr val="333333"/>
                </a:solidFill>
              </a:rPr>
              <a:t>業務アプリ等</a:t>
            </a:r>
            <a:endParaRPr kumimoji="1" lang="ja-JP" altLang="en-US" sz="1100" dirty="0">
              <a:solidFill>
                <a:srgbClr val="333333"/>
              </a:solidFill>
            </a:endParaRPr>
          </a:p>
        </p:txBody>
      </p:sp>
      <p:pic>
        <p:nvPicPr>
          <p:cNvPr id="12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1543" y="3417291"/>
            <a:ext cx="612000" cy="4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059" y="2121147"/>
            <a:ext cx="612000" cy="4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491" y="2121147"/>
            <a:ext cx="612000" cy="45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 name="テキスト ボックス 129"/>
          <p:cNvSpPr txBox="1"/>
          <p:nvPr/>
        </p:nvSpPr>
        <p:spPr>
          <a:xfrm>
            <a:off x="6300192" y="3869155"/>
            <a:ext cx="1140556" cy="261610"/>
          </a:xfrm>
          <a:prstGeom prst="rect">
            <a:avLst/>
          </a:prstGeom>
          <a:noFill/>
        </p:spPr>
        <p:txBody>
          <a:bodyPr wrap="square" rtlCol="0">
            <a:spAutoFit/>
          </a:bodyPr>
          <a:lstStyle/>
          <a:p>
            <a:pPr algn="ctr"/>
            <a:r>
              <a:rPr kumimoji="1" lang="en-US" altLang="ja-JP" sz="1100" b="1" dirty="0" smtClean="0">
                <a:solidFill>
                  <a:srgbClr val="333333"/>
                </a:solidFill>
              </a:rPr>
              <a:t>IdP(IAM)</a:t>
            </a:r>
            <a:endParaRPr kumimoji="1" lang="ja-JP" altLang="en-US" sz="1100" b="1" dirty="0">
              <a:solidFill>
                <a:srgbClr val="333333"/>
              </a:solidFill>
            </a:endParaRPr>
          </a:p>
        </p:txBody>
      </p:sp>
      <p:cxnSp>
        <p:nvCxnSpPr>
          <p:cNvPr id="132" name="直線矢印コネクタ 131"/>
          <p:cNvCxnSpPr>
            <a:stCxn id="97" idx="0"/>
          </p:cNvCxnSpPr>
          <p:nvPr/>
        </p:nvCxnSpPr>
        <p:spPr>
          <a:xfrm flipV="1">
            <a:off x="5328084" y="3508993"/>
            <a:ext cx="540060" cy="170429"/>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6839874" y="2497013"/>
            <a:ext cx="897731" cy="491432"/>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7" name="直線矢印コネクタ 136"/>
          <p:cNvCxnSpPr>
            <a:stCxn id="106" idx="3"/>
          </p:cNvCxnSpPr>
          <p:nvPr/>
        </p:nvCxnSpPr>
        <p:spPr>
          <a:xfrm>
            <a:off x="6839874" y="3323204"/>
            <a:ext cx="991547" cy="316248"/>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a:endCxn id="121" idx="2"/>
          </p:cNvCxnSpPr>
          <p:nvPr/>
        </p:nvCxnSpPr>
        <p:spPr>
          <a:xfrm flipH="1" flipV="1">
            <a:off x="6305978" y="2808779"/>
            <a:ext cx="83930" cy="176349"/>
          </a:xfrm>
          <a:prstGeom prst="straightConnector1">
            <a:avLst/>
          </a:prstGeom>
          <a:ln w="127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5687746" y="2988445"/>
            <a:ext cx="1152128" cy="669518"/>
          </a:xfrm>
          <a:prstGeom prst="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7" name="テキスト ボックス 106"/>
          <p:cNvSpPr txBox="1"/>
          <p:nvPr/>
        </p:nvSpPr>
        <p:spPr>
          <a:xfrm>
            <a:off x="5652121" y="3196298"/>
            <a:ext cx="433132" cy="461665"/>
          </a:xfrm>
          <a:prstGeom prst="rect">
            <a:avLst/>
          </a:prstGeom>
          <a:noFill/>
        </p:spPr>
        <p:txBody>
          <a:bodyPr wrap="none" rtlCol="0">
            <a:spAutoFit/>
          </a:bodyPr>
          <a:lstStyle/>
          <a:p>
            <a:r>
              <a:rPr kumimoji="1" lang="en-US" altLang="ja-JP" sz="1200" dirty="0" smtClean="0">
                <a:solidFill>
                  <a:schemeClr val="bg1"/>
                </a:solidFill>
              </a:rPr>
              <a:t>ID</a:t>
            </a:r>
          </a:p>
          <a:p>
            <a:r>
              <a:rPr kumimoji="1" lang="en-US" altLang="ja-JP" sz="1200" dirty="0">
                <a:solidFill>
                  <a:schemeClr val="bg1"/>
                </a:solidFill>
              </a:rPr>
              <a:t>PW</a:t>
            </a:r>
            <a:endParaRPr kumimoji="1" lang="ja-JP" altLang="en-US" sz="1200" dirty="0">
              <a:solidFill>
                <a:schemeClr val="bg1"/>
              </a:solidFill>
            </a:endParaRPr>
          </a:p>
        </p:txBody>
      </p:sp>
      <p:sp>
        <p:nvSpPr>
          <p:cNvPr id="108" name="正方形/長方形 107"/>
          <p:cNvSpPr/>
          <p:nvPr/>
        </p:nvSpPr>
        <p:spPr>
          <a:xfrm>
            <a:off x="6034546" y="3238962"/>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09" name="正方形/長方形 108"/>
          <p:cNvSpPr/>
          <p:nvPr/>
        </p:nvSpPr>
        <p:spPr>
          <a:xfrm>
            <a:off x="6036669" y="3371075"/>
            <a:ext cx="684000" cy="10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10" name="テキスト ボックス 109"/>
          <p:cNvSpPr txBox="1"/>
          <p:nvPr/>
        </p:nvSpPr>
        <p:spPr>
          <a:xfrm>
            <a:off x="5689868" y="2985243"/>
            <a:ext cx="721672" cy="276999"/>
          </a:xfrm>
          <a:prstGeom prst="rect">
            <a:avLst/>
          </a:prstGeom>
          <a:noFill/>
        </p:spPr>
        <p:txBody>
          <a:bodyPr wrap="none" rtlCol="0">
            <a:spAutoFit/>
          </a:bodyPr>
          <a:lstStyle/>
          <a:p>
            <a:r>
              <a:rPr kumimoji="1" lang="ja-JP" altLang="en-US" sz="1200" dirty="0" smtClean="0">
                <a:solidFill>
                  <a:schemeClr val="bg1"/>
                </a:solidFill>
              </a:rPr>
              <a:t>ログイン</a:t>
            </a:r>
            <a:endParaRPr kumimoji="1" lang="ja-JP" altLang="en-US" sz="1200" dirty="0">
              <a:solidFill>
                <a:schemeClr val="bg1"/>
              </a:solidFill>
            </a:endParaRPr>
          </a:p>
        </p:txBody>
      </p:sp>
      <p:sp>
        <p:nvSpPr>
          <p:cNvPr id="1031" name="右矢印 1030"/>
          <p:cNvSpPr/>
          <p:nvPr/>
        </p:nvSpPr>
        <p:spPr>
          <a:xfrm>
            <a:off x="4211960" y="2854749"/>
            <a:ext cx="720080" cy="778566"/>
          </a:xfrm>
          <a:prstGeom prst="rightArrow">
            <a:avLst/>
          </a:prstGeom>
          <a:solidFill>
            <a:schemeClr val="tx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42" name="テキスト ボックス 141"/>
          <p:cNvSpPr txBox="1"/>
          <p:nvPr/>
        </p:nvSpPr>
        <p:spPr>
          <a:xfrm>
            <a:off x="1220636" y="3957352"/>
            <a:ext cx="1695181" cy="430887"/>
          </a:xfrm>
          <a:prstGeom prst="rect">
            <a:avLst/>
          </a:prstGeom>
          <a:noFill/>
        </p:spPr>
        <p:txBody>
          <a:bodyPr wrap="square" rtlCol="0">
            <a:spAutoFit/>
          </a:bodyPr>
          <a:lstStyle/>
          <a:p>
            <a:r>
              <a:rPr kumimoji="1" lang="ja-JP" altLang="en-US" sz="1100" dirty="0" smtClean="0">
                <a:solidFill>
                  <a:srgbClr val="333333"/>
                </a:solidFill>
              </a:rPr>
              <a:t>システム、アプリ毎に異なる</a:t>
            </a:r>
            <a:r>
              <a:rPr kumimoji="1" lang="en-US" altLang="ja-JP" sz="1100" dirty="0" smtClean="0">
                <a:solidFill>
                  <a:srgbClr val="333333"/>
                </a:solidFill>
              </a:rPr>
              <a:t>ID/PW</a:t>
            </a:r>
            <a:endParaRPr kumimoji="1" lang="ja-JP" altLang="en-US" sz="1100" dirty="0">
              <a:solidFill>
                <a:srgbClr val="333333"/>
              </a:solidFill>
            </a:endParaRPr>
          </a:p>
        </p:txBody>
      </p:sp>
      <p:sp>
        <p:nvSpPr>
          <p:cNvPr id="143" name="テキスト ボックス 142"/>
          <p:cNvSpPr txBox="1"/>
          <p:nvPr/>
        </p:nvSpPr>
        <p:spPr>
          <a:xfrm>
            <a:off x="5409488" y="4128276"/>
            <a:ext cx="2618896" cy="276999"/>
          </a:xfrm>
          <a:prstGeom prst="rect">
            <a:avLst/>
          </a:prstGeom>
          <a:noFill/>
        </p:spPr>
        <p:txBody>
          <a:bodyPr wrap="square" rtlCol="0">
            <a:spAutoFit/>
          </a:bodyPr>
          <a:lstStyle/>
          <a:p>
            <a:r>
              <a:rPr kumimoji="1" lang="en-US" altLang="ja-JP" sz="1200" b="1" dirty="0" smtClean="0">
                <a:solidFill>
                  <a:srgbClr val="C00000"/>
                </a:solidFill>
              </a:rPr>
              <a:t>1</a:t>
            </a:r>
            <a:r>
              <a:rPr kumimoji="1" lang="ja-JP" altLang="en-US" sz="1200" b="1" dirty="0" err="1" smtClean="0">
                <a:solidFill>
                  <a:srgbClr val="C00000"/>
                </a:solidFill>
              </a:rPr>
              <a:t>つの</a:t>
            </a:r>
            <a:r>
              <a:rPr kumimoji="1" lang="en-US" altLang="ja-JP" sz="1200" b="1" dirty="0" smtClean="0">
                <a:solidFill>
                  <a:srgbClr val="C00000"/>
                </a:solidFill>
              </a:rPr>
              <a:t>ID/PW</a:t>
            </a:r>
            <a:r>
              <a:rPr kumimoji="1" lang="ja-JP" altLang="en-US" sz="1200" b="1" dirty="0" smtClean="0">
                <a:solidFill>
                  <a:srgbClr val="C00000"/>
                </a:solidFill>
              </a:rPr>
              <a:t>で利用可能に！</a:t>
            </a:r>
            <a:endParaRPr kumimoji="1" lang="ja-JP" altLang="en-US" sz="1200" b="1" dirty="0">
              <a:solidFill>
                <a:srgbClr val="C00000"/>
              </a:solidFill>
            </a:endParaRPr>
          </a:p>
        </p:txBody>
      </p:sp>
      <p:sp>
        <p:nvSpPr>
          <p:cNvPr id="146" name="テキスト ボックス 145"/>
          <p:cNvSpPr txBox="1"/>
          <p:nvPr/>
        </p:nvSpPr>
        <p:spPr>
          <a:xfrm>
            <a:off x="467544" y="1472487"/>
            <a:ext cx="3816424" cy="369332"/>
          </a:xfrm>
          <a:prstGeom prst="rect">
            <a:avLst/>
          </a:prstGeom>
          <a:noFill/>
        </p:spPr>
        <p:txBody>
          <a:bodyPr wrap="square" rtlCol="0">
            <a:spAutoFit/>
          </a:bodyPr>
          <a:lstStyle/>
          <a:p>
            <a:r>
              <a:rPr lang="en-US" altLang="ja-JP" dirty="0" smtClean="0">
                <a:solidFill>
                  <a:schemeClr val="tx1">
                    <a:lumMod val="50000"/>
                  </a:schemeClr>
                </a:solidFill>
              </a:rPr>
              <a:t>SSO</a:t>
            </a:r>
            <a:r>
              <a:rPr lang="ja-JP" altLang="en-US" dirty="0" smtClean="0">
                <a:solidFill>
                  <a:schemeClr val="tx1">
                    <a:lumMod val="50000"/>
                  </a:schemeClr>
                </a:solidFill>
              </a:rPr>
              <a:t>を利用しない場合</a:t>
            </a:r>
            <a:endParaRPr kumimoji="1" lang="ja-JP" altLang="en-US" dirty="0">
              <a:solidFill>
                <a:schemeClr val="tx1">
                  <a:lumMod val="50000"/>
                </a:schemeClr>
              </a:solidFill>
            </a:endParaRPr>
          </a:p>
        </p:txBody>
      </p:sp>
      <p:grpSp>
        <p:nvGrpSpPr>
          <p:cNvPr id="75" name="グループ化 74"/>
          <p:cNvGrpSpPr/>
          <p:nvPr/>
        </p:nvGrpSpPr>
        <p:grpSpPr>
          <a:xfrm>
            <a:off x="6696236" y="3363285"/>
            <a:ext cx="431988" cy="513000"/>
            <a:chOff x="6948264" y="5289663"/>
            <a:chExt cx="463691" cy="587609"/>
          </a:xfrm>
        </p:grpSpPr>
        <p:pic>
          <p:nvPicPr>
            <p:cNvPr id="80" name="Picture 77" descr="Device_server_3107_RGB.png"/>
            <p:cNvPicPr>
              <a:picLocks noChangeAspect="1"/>
            </p:cNvPicPr>
            <p:nvPr/>
          </p:nvPicPr>
          <p:blipFill>
            <a:blip r:embed="rId4" cstate="print"/>
            <a:stretch>
              <a:fillRect/>
            </a:stretch>
          </p:blipFill>
          <p:spPr>
            <a:xfrm>
              <a:off x="6948264" y="5289663"/>
              <a:ext cx="372916" cy="540000"/>
            </a:xfrm>
            <a:prstGeom prst="rect">
              <a:avLst/>
            </a:prstGeom>
          </p:spPr>
        </p:pic>
        <p:pic>
          <p:nvPicPr>
            <p:cNvPr id="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155" y="5639147"/>
              <a:ext cx="304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9" name="テキスト ボックス 148"/>
          <p:cNvSpPr txBox="1"/>
          <p:nvPr/>
        </p:nvSpPr>
        <p:spPr>
          <a:xfrm>
            <a:off x="4788024" y="1459818"/>
            <a:ext cx="3816424" cy="369332"/>
          </a:xfrm>
          <a:prstGeom prst="rect">
            <a:avLst/>
          </a:prstGeom>
          <a:noFill/>
        </p:spPr>
        <p:txBody>
          <a:bodyPr wrap="square" rtlCol="0">
            <a:spAutoFit/>
          </a:bodyPr>
          <a:lstStyle/>
          <a:p>
            <a:r>
              <a:rPr lang="en-US" altLang="ja-JP" dirty="0" smtClean="0">
                <a:solidFill>
                  <a:schemeClr val="tx1">
                    <a:lumMod val="50000"/>
                  </a:schemeClr>
                </a:solidFill>
              </a:rPr>
              <a:t>SSO</a:t>
            </a:r>
            <a:r>
              <a:rPr lang="ja-JP" altLang="en-US" dirty="0" smtClean="0">
                <a:solidFill>
                  <a:schemeClr val="tx1">
                    <a:lumMod val="50000"/>
                  </a:schemeClr>
                </a:solidFill>
              </a:rPr>
              <a:t>を利用の場合</a:t>
            </a:r>
            <a:endParaRPr kumimoji="1" lang="ja-JP" altLang="en-US" dirty="0">
              <a:solidFill>
                <a:schemeClr val="tx1">
                  <a:lumMod val="50000"/>
                </a:schemeClr>
              </a:solidFill>
            </a:endParaRPr>
          </a:p>
        </p:txBody>
      </p:sp>
      <p:sp>
        <p:nvSpPr>
          <p:cNvPr id="150" name="テキスト ボックス 149"/>
          <p:cNvSpPr txBox="1"/>
          <p:nvPr/>
        </p:nvSpPr>
        <p:spPr>
          <a:xfrm>
            <a:off x="409325" y="4503204"/>
            <a:ext cx="9180512" cy="369332"/>
          </a:xfrm>
          <a:prstGeom prst="rect">
            <a:avLst/>
          </a:prstGeom>
          <a:noFill/>
        </p:spPr>
        <p:txBody>
          <a:bodyPr wrap="square" rtlCol="0">
            <a:spAutoFit/>
          </a:bodyPr>
          <a:lstStyle/>
          <a:p>
            <a:r>
              <a:rPr lang="en-US" altLang="ja-JP" b="1" dirty="0" smtClean="0"/>
              <a:t>SSO</a:t>
            </a:r>
            <a:r>
              <a:rPr lang="ja-JP" altLang="en-US" b="1" dirty="0" smtClean="0"/>
              <a:t>を利用する事でエンドユーザーは複数の</a:t>
            </a:r>
            <a:r>
              <a:rPr lang="en-US" altLang="ja-JP" b="1" dirty="0" smtClean="0"/>
              <a:t>ID/PW</a:t>
            </a:r>
            <a:r>
              <a:rPr lang="ja-JP" altLang="en-US" b="1" dirty="0" smtClean="0"/>
              <a:t>を覚えておく必要がなくなります</a:t>
            </a:r>
            <a:endParaRPr kumimoji="1" lang="ja-JP" altLang="en-US" b="1" dirty="0"/>
          </a:p>
        </p:txBody>
      </p:sp>
      <p:pic>
        <p:nvPicPr>
          <p:cNvPr id="99" name="Picture 2" descr="new_webex_logo_1024px_R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1294" y="2390095"/>
            <a:ext cx="288284" cy="288000"/>
          </a:xfrm>
          <a:prstGeom prst="rect">
            <a:avLst/>
          </a:prstGeom>
        </p:spPr>
      </p:pic>
      <p:pic>
        <p:nvPicPr>
          <p:cNvPr id="100" name="Picture 2" descr="new_webex_logo_1024px_R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5994" y="2658749"/>
            <a:ext cx="288284" cy="288000"/>
          </a:xfrm>
          <a:prstGeom prst="rect">
            <a:avLst/>
          </a:prstGeom>
        </p:spPr>
      </p:pic>
    </p:spTree>
    <p:extLst>
      <p:ext uri="{BB962C8B-B14F-4D97-AF65-F5344CB8AC3E}">
        <p14:creationId xmlns:p14="http://schemas.microsoft.com/office/powerpoint/2010/main" val="235592007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70" y="33468"/>
            <a:ext cx="8588861" cy="628650"/>
          </a:xfrm>
        </p:spPr>
        <p:txBody>
          <a:bodyPr/>
          <a:lstStyle/>
          <a:p>
            <a:r>
              <a:rPr lang="ja-JP" altLang="en-US" sz="3200" dirty="0" smtClean="0"/>
              <a:t>ご利用に際し必要なもの</a:t>
            </a:r>
            <a:endParaRPr lang="en-US" sz="3200" dirty="0"/>
          </a:p>
        </p:txBody>
      </p:sp>
      <p:sp>
        <p:nvSpPr>
          <p:cNvPr id="3" name="Content Placeholder 2"/>
          <p:cNvSpPr>
            <a:spLocks noGrp="1"/>
          </p:cNvSpPr>
          <p:nvPr>
            <p:ph type="body" sz="quarter" idx="10"/>
          </p:nvPr>
        </p:nvSpPr>
        <p:spPr>
          <a:xfrm>
            <a:off x="239712" y="1008126"/>
            <a:ext cx="9084816" cy="3723894"/>
          </a:xfrm>
        </p:spPr>
        <p:txBody>
          <a:bodyPr>
            <a:normAutofit fontScale="77500" lnSpcReduction="20000"/>
          </a:bodyPr>
          <a:lstStyle/>
          <a:p>
            <a:r>
              <a:rPr lang="en-US" altLang="ja-JP" dirty="0" smtClean="0">
                <a:latin typeface="+mn-ea"/>
                <a:ea typeface="+mn-ea"/>
              </a:rPr>
              <a:t>IdP(Identity Provider), IAM(</a:t>
            </a:r>
            <a:r>
              <a:rPr lang="en-US" altLang="ja-JP" dirty="0" err="1" smtClean="0">
                <a:latin typeface="+mn-ea"/>
                <a:ea typeface="+mn-ea"/>
              </a:rPr>
              <a:t>Indentity</a:t>
            </a:r>
            <a:r>
              <a:rPr lang="en-US" altLang="ja-JP" dirty="0" smtClean="0">
                <a:latin typeface="+mn-ea"/>
                <a:ea typeface="+mn-ea"/>
              </a:rPr>
              <a:t> and Access Management System)</a:t>
            </a:r>
            <a:endParaRPr lang="en-US" dirty="0" smtClean="0">
              <a:latin typeface="+mn-ea"/>
              <a:ea typeface="+mn-ea"/>
            </a:endParaRPr>
          </a:p>
          <a:p>
            <a:pPr lvl="1"/>
            <a:r>
              <a:rPr lang="en-US" dirty="0" smtClean="0">
                <a:latin typeface="+mn-ea"/>
                <a:ea typeface="+mn-ea"/>
              </a:rPr>
              <a:t>SAML </a:t>
            </a:r>
            <a:r>
              <a:rPr lang="en-US" altLang="ja-JP" dirty="0" smtClean="0">
                <a:latin typeface="+mn-ea"/>
                <a:ea typeface="+mn-ea"/>
              </a:rPr>
              <a:t>2.0, SAML</a:t>
            </a:r>
            <a:r>
              <a:rPr lang="en-US" dirty="0" smtClean="0">
                <a:latin typeface="+mn-ea"/>
                <a:ea typeface="+mn-ea"/>
              </a:rPr>
              <a:t>1.1 </a:t>
            </a:r>
            <a:r>
              <a:rPr lang="ja-JP" altLang="en-US" dirty="0" smtClean="0">
                <a:latin typeface="+mn-ea"/>
                <a:ea typeface="+mn-ea"/>
              </a:rPr>
              <a:t>もしくは</a:t>
            </a:r>
            <a:r>
              <a:rPr lang="en-US" dirty="0" smtClean="0">
                <a:latin typeface="+mn-ea"/>
                <a:ea typeface="+mn-ea"/>
              </a:rPr>
              <a:t>WS-Federation 1.0</a:t>
            </a:r>
            <a:r>
              <a:rPr lang="ja-JP" altLang="en-US" dirty="0" smtClean="0">
                <a:latin typeface="+mn-ea"/>
                <a:ea typeface="+mn-ea"/>
              </a:rPr>
              <a:t>に対応したもの</a:t>
            </a:r>
            <a:endParaRPr lang="en-US" altLang="ja-JP" dirty="0" smtClean="0">
              <a:latin typeface="+mn-ea"/>
              <a:ea typeface="+mn-ea"/>
            </a:endParaRPr>
          </a:p>
          <a:p>
            <a:pPr lvl="1"/>
            <a:endParaRPr lang="en-US" altLang="ja-JP" dirty="0" smtClean="0">
              <a:latin typeface="+mn-ea"/>
              <a:ea typeface="+mn-ea"/>
            </a:endParaRPr>
          </a:p>
          <a:p>
            <a:pPr lvl="1"/>
            <a:r>
              <a:rPr lang="ja-JP" altLang="en-US" dirty="0" smtClean="0">
                <a:latin typeface="+mn-ea"/>
                <a:ea typeface="+mn-ea"/>
              </a:rPr>
              <a:t>例）</a:t>
            </a:r>
            <a:endParaRPr lang="en-US" altLang="ja-JP" dirty="0" smtClean="0">
              <a:latin typeface="+mn-ea"/>
              <a:ea typeface="+mn-ea"/>
            </a:endParaRPr>
          </a:p>
          <a:p>
            <a:pPr lvl="1">
              <a:buFont typeface="Arial" pitchFamily="34" charset="0"/>
              <a:buChar char="•"/>
            </a:pPr>
            <a:r>
              <a:rPr lang="en-US" altLang="ja-JP" dirty="0" smtClean="0">
                <a:latin typeface="+mn-ea"/>
                <a:ea typeface="+mn-ea"/>
              </a:rPr>
              <a:t>CA Site Minder</a:t>
            </a:r>
          </a:p>
          <a:p>
            <a:pPr lvl="1">
              <a:buFont typeface="Arial" pitchFamily="34" charset="0"/>
              <a:buChar char="•"/>
            </a:pPr>
            <a:r>
              <a:rPr lang="en-US" altLang="ja-JP" dirty="0" smtClean="0">
                <a:latin typeface="+mn-ea"/>
                <a:ea typeface="+mn-ea"/>
              </a:rPr>
              <a:t>Microsoft ADFS</a:t>
            </a:r>
          </a:p>
          <a:p>
            <a:pPr lvl="1">
              <a:buFont typeface="Arial" pitchFamily="34" charset="0"/>
              <a:buChar char="•"/>
            </a:pPr>
            <a:r>
              <a:rPr lang="en-US" altLang="ja-JP" dirty="0" smtClean="0">
                <a:latin typeface="+mn-ea"/>
                <a:ea typeface="+mn-ea"/>
              </a:rPr>
              <a:t>PingFederate</a:t>
            </a:r>
          </a:p>
          <a:p>
            <a:pPr lvl="1">
              <a:buFont typeface="Arial" pitchFamily="34" charset="0"/>
              <a:buChar char="•"/>
            </a:pPr>
            <a:r>
              <a:rPr lang="en-US" altLang="ja-JP" dirty="0" smtClean="0">
                <a:latin typeface="+mn-ea"/>
                <a:ea typeface="+mn-ea"/>
              </a:rPr>
              <a:t>Oracle Access Manager</a:t>
            </a:r>
          </a:p>
          <a:p>
            <a:pPr marL="569912" lvl="2" indent="0"/>
            <a:r>
              <a:rPr lang="ja-JP" altLang="en-US" dirty="0" smtClean="0">
                <a:latin typeface="+mn-ea"/>
                <a:ea typeface="+mn-ea"/>
              </a:rPr>
              <a:t>その他、</a:t>
            </a:r>
            <a:r>
              <a:rPr lang="en-US" altLang="ja-JP" dirty="0" smtClean="0">
                <a:latin typeface="+mn-ea"/>
                <a:ea typeface="+mn-ea"/>
              </a:rPr>
              <a:t>SAML</a:t>
            </a:r>
            <a:r>
              <a:rPr lang="ja-JP" altLang="en-US" dirty="0" smtClean="0">
                <a:latin typeface="+mn-ea"/>
                <a:ea typeface="+mn-ea"/>
              </a:rPr>
              <a:t>に対応した</a:t>
            </a:r>
            <a:r>
              <a:rPr lang="en-US" altLang="ja-JP" dirty="0" smtClean="0">
                <a:latin typeface="+mn-ea"/>
                <a:ea typeface="+mn-ea"/>
              </a:rPr>
              <a:t>IdP(IAM)</a:t>
            </a:r>
          </a:p>
          <a:p>
            <a:pPr lvl="1">
              <a:buFont typeface="Arial" pitchFamily="34" charset="0"/>
              <a:buChar char="•"/>
            </a:pPr>
            <a:endParaRPr lang="en-US" dirty="0" smtClean="0">
              <a:latin typeface="+mn-ea"/>
              <a:ea typeface="+mn-ea"/>
            </a:endParaRPr>
          </a:p>
          <a:p>
            <a:r>
              <a:rPr lang="en-US" altLang="ja-JP" dirty="0" smtClean="0">
                <a:latin typeface="+mn-ea"/>
                <a:ea typeface="+mn-ea"/>
              </a:rPr>
              <a:t>X.509 </a:t>
            </a:r>
            <a:r>
              <a:rPr lang="ja-JP" altLang="en-US" dirty="0" smtClean="0">
                <a:latin typeface="+mn-ea"/>
                <a:ea typeface="+mn-ea"/>
              </a:rPr>
              <a:t>証明書</a:t>
            </a:r>
            <a:endParaRPr lang="en-US" dirty="0" smtClean="0">
              <a:latin typeface="+mn-ea"/>
              <a:ea typeface="+mn-ea"/>
            </a:endParaRPr>
          </a:p>
          <a:p>
            <a:pPr lvl="1"/>
            <a:r>
              <a:rPr lang="ja-JP" altLang="en-US" dirty="0" smtClean="0">
                <a:latin typeface="+mn-ea"/>
                <a:ea typeface="+mn-ea"/>
              </a:rPr>
              <a:t>認証局発行の</a:t>
            </a:r>
            <a:r>
              <a:rPr lang="en-US" altLang="ja-JP" dirty="0" smtClean="0">
                <a:latin typeface="+mn-ea"/>
                <a:ea typeface="+mn-ea"/>
              </a:rPr>
              <a:t>X.509</a:t>
            </a:r>
            <a:r>
              <a:rPr lang="ja-JP" altLang="en-US" dirty="0" smtClean="0">
                <a:latin typeface="+mn-ea"/>
                <a:ea typeface="+mn-ea"/>
              </a:rPr>
              <a:t>証明書</a:t>
            </a:r>
            <a:endParaRPr lang="en-US" altLang="ja-JP" dirty="0" smtClean="0">
              <a:latin typeface="+mn-ea"/>
              <a:ea typeface="+mn-ea"/>
            </a:endParaRPr>
          </a:p>
          <a:p>
            <a:pPr lvl="1"/>
            <a:endParaRPr lang="en-US" dirty="0" smtClean="0">
              <a:latin typeface="+mn-ea"/>
              <a:ea typeface="+mn-ea"/>
            </a:endParaRPr>
          </a:p>
          <a:p>
            <a:pPr lvl="1"/>
            <a:r>
              <a:rPr lang="ja-JP" altLang="en-US" dirty="0" smtClean="0">
                <a:latin typeface="+mn-ea"/>
                <a:ea typeface="+mn-ea"/>
              </a:rPr>
              <a:t>例）</a:t>
            </a:r>
            <a:endParaRPr lang="en-US" altLang="ja-JP" dirty="0" smtClean="0">
              <a:latin typeface="+mn-ea"/>
              <a:ea typeface="+mn-ea"/>
            </a:endParaRPr>
          </a:p>
          <a:p>
            <a:pPr lvl="1">
              <a:buFont typeface="Arial" pitchFamily="34" charset="0"/>
              <a:buChar char="•"/>
            </a:pPr>
            <a:r>
              <a:rPr lang="en-US" altLang="ja-JP" dirty="0" smtClean="0">
                <a:latin typeface="+mn-ea"/>
                <a:ea typeface="+mn-ea"/>
              </a:rPr>
              <a:t>Cyber trust</a:t>
            </a:r>
          </a:p>
          <a:p>
            <a:pPr lvl="1">
              <a:buFont typeface="Arial" pitchFamily="34" charset="0"/>
              <a:buChar char="•"/>
            </a:pPr>
            <a:r>
              <a:rPr lang="en-US" altLang="ja-JP" dirty="0" err="1" smtClean="0">
                <a:latin typeface="+mn-ea"/>
                <a:ea typeface="+mn-ea"/>
              </a:rPr>
              <a:t>Verisign</a:t>
            </a:r>
            <a:endParaRPr lang="en-US" altLang="ja-JP" dirty="0" smtClean="0">
              <a:latin typeface="+mn-ea"/>
              <a:ea typeface="+mn-ea"/>
            </a:endParaRPr>
          </a:p>
          <a:p>
            <a:pPr lvl="1"/>
            <a:endParaRPr lang="en-US" dirty="0" smtClean="0">
              <a:latin typeface="+mn-ea"/>
              <a:ea typeface="+mn-ea"/>
            </a:endParaRPr>
          </a:p>
        </p:txBody>
      </p:sp>
      <p:pic>
        <p:nvPicPr>
          <p:cNvPr id="4" name="Picture 77" descr="Device_server_3107_RGB.png"/>
          <p:cNvPicPr>
            <a:picLocks noChangeAspect="1"/>
          </p:cNvPicPr>
          <p:nvPr/>
        </p:nvPicPr>
        <p:blipFill>
          <a:blip r:embed="rId2" cstate="print"/>
          <a:stretch>
            <a:fillRect/>
          </a:stretch>
        </p:blipFill>
        <p:spPr>
          <a:xfrm>
            <a:off x="6520466" y="1839476"/>
            <a:ext cx="540439" cy="771505"/>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105" y="2391409"/>
            <a:ext cx="441724" cy="25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829" y="3555916"/>
            <a:ext cx="612000" cy="45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3224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9703" y="166046"/>
            <a:ext cx="8588861" cy="628650"/>
          </a:xfrm>
        </p:spPr>
        <p:txBody>
          <a:bodyPr/>
          <a:lstStyle/>
          <a:p>
            <a:r>
              <a:rPr kumimoji="1" lang="en-US" altLang="ja-JP" dirty="0" smtClean="0"/>
              <a:t>WebEx </a:t>
            </a:r>
            <a:r>
              <a:rPr kumimoji="1" lang="ja-JP" altLang="en-US" dirty="0" smtClean="0"/>
              <a:t>会議</a:t>
            </a:r>
            <a:r>
              <a:rPr lang="ja-JP" altLang="en-US" dirty="0" smtClean="0"/>
              <a:t>サ</a:t>
            </a:r>
            <a:r>
              <a:rPr lang="ja-JP" altLang="en-US" dirty="0"/>
              <a:t>ービス</a:t>
            </a:r>
            <a:r>
              <a:rPr lang="ja-JP" altLang="en-US" dirty="0" smtClean="0"/>
              <a:t>の種類</a:t>
            </a:r>
            <a:endParaRPr kumimoji="1" lang="ja-JP" altLang="en-US" dirty="0"/>
          </a:p>
        </p:txBody>
      </p:sp>
      <p:sp>
        <p:nvSpPr>
          <p:cNvPr id="93" name="Rounded Rectangle 63"/>
          <p:cNvSpPr/>
          <p:nvPr/>
        </p:nvSpPr>
        <p:spPr>
          <a:xfrm flipV="1">
            <a:off x="1351062" y="3443203"/>
            <a:ext cx="6327454" cy="897504"/>
          </a:xfrm>
          <a:prstGeom prst="roundRect">
            <a:avLst>
              <a:gd name="adj" fmla="val 9273"/>
            </a:avLst>
          </a:prstGeom>
          <a:solidFill>
            <a:schemeClr val="bg1">
              <a:lumMod val="85000"/>
              <a:alpha val="0"/>
            </a:schemeClr>
          </a:solidFill>
          <a:ln w="28575" cap="flat" cmpd="sng" algn="ctr">
            <a:solidFill>
              <a:srgbClr val="435153"/>
            </a:solidFill>
            <a:prstDash val="solid"/>
          </a:ln>
          <a:effectLst>
            <a:outerShdw blurRad="63500" dist="38100" dir="2700000" algn="t" rotWithShape="0">
              <a:prstClr val="black">
                <a:alpha val="31000"/>
              </a:prstClr>
            </a:outerShdw>
          </a:effectLst>
        </p:spPr>
        <p:txBody>
          <a:bodyPr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Arial"/>
            </a:endParaRPr>
          </a:p>
        </p:txBody>
      </p:sp>
      <p:sp>
        <p:nvSpPr>
          <p:cNvPr id="94" name="Text Box 9"/>
          <p:cNvSpPr txBox="1">
            <a:spLocks noChangeArrowheads="1"/>
          </p:cNvSpPr>
          <p:nvPr/>
        </p:nvSpPr>
        <p:spPr bwMode="auto">
          <a:xfrm>
            <a:off x="1605357" y="4427168"/>
            <a:ext cx="2611408" cy="305933"/>
          </a:xfrm>
          <a:prstGeom prst="rect">
            <a:avLst/>
          </a:prstGeom>
          <a:noFill/>
          <a:ln w="9525">
            <a:noFill/>
            <a:miter lim="800000"/>
            <a:headEnd/>
            <a:tailEnd/>
          </a:ln>
        </p:spPr>
        <p:txBody>
          <a:bodyPr wrap="none" lIns="0" tIns="0" rIns="0" bIns="0"/>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smtClean="0">
                <a:ln>
                  <a:noFill/>
                </a:ln>
                <a:solidFill>
                  <a:schemeClr val="accent6"/>
                </a:solidFill>
                <a:effectLst/>
                <a:uLnTx/>
                <a:uFillTx/>
              </a:rPr>
              <a:t> Cisco WebEx Cloud </a:t>
            </a:r>
          </a:p>
        </p:txBody>
      </p:sp>
      <p:sp>
        <p:nvSpPr>
          <p:cNvPr id="95" name="Left-Right Arrow 50"/>
          <p:cNvSpPr>
            <a:spLocks noChangeArrowheads="1"/>
          </p:cNvSpPr>
          <p:nvPr/>
        </p:nvSpPr>
        <p:spPr bwMode="auto">
          <a:xfrm>
            <a:off x="3793375" y="4462159"/>
            <a:ext cx="1502525" cy="235950"/>
          </a:xfrm>
          <a:prstGeom prst="leftRightArrow">
            <a:avLst>
              <a:gd name="adj1" fmla="val 50000"/>
              <a:gd name="adj2" fmla="val 57500"/>
            </a:avLst>
          </a:prstGeom>
          <a:solidFill>
            <a:srgbClr val="0096D6">
              <a:alpha val="44000"/>
            </a:srgbClr>
          </a:solidFill>
          <a:ln w="9525">
            <a:noFill/>
            <a:round/>
            <a:headEnd/>
            <a:tailEnd/>
          </a:ln>
        </p:spPr>
        <p:txBody>
          <a:bodyPr wrap="none" lIns="82124" tIns="41061" rIns="82124" bIns="41061" anchor="b" anchorCtr="1">
            <a:noAutofit/>
          </a:bodyPr>
          <a:lstStyle/>
          <a:p>
            <a:pPr marL="0" marR="0" lvl="0" indent="0" defTabSz="81438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96" name="Text Box 9"/>
          <p:cNvSpPr txBox="1">
            <a:spLocks noChangeArrowheads="1"/>
          </p:cNvSpPr>
          <p:nvPr/>
        </p:nvSpPr>
        <p:spPr bwMode="auto">
          <a:xfrm>
            <a:off x="4888103" y="4462159"/>
            <a:ext cx="2437407" cy="235950"/>
          </a:xfrm>
          <a:prstGeom prst="rect">
            <a:avLst/>
          </a:prstGeom>
          <a:noFill/>
          <a:ln w="9525">
            <a:noFill/>
            <a:miter lim="800000"/>
            <a:headEnd/>
            <a:tailEnd/>
          </a:ln>
        </p:spPr>
        <p:txBody>
          <a:bodyPr wrap="none" lIns="0" tIns="0" rIns="0" bIns="0"/>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smtClean="0">
                <a:ln>
                  <a:noFill/>
                </a:ln>
                <a:solidFill>
                  <a:schemeClr val="accent6"/>
                </a:solidFill>
                <a:effectLst/>
                <a:uLnTx/>
                <a:uFillTx/>
              </a:rPr>
              <a:t> Enterprise Network</a:t>
            </a:r>
          </a:p>
        </p:txBody>
      </p:sp>
      <p:sp>
        <p:nvSpPr>
          <p:cNvPr id="110" name="Rounded Rectangle 1"/>
          <p:cNvSpPr/>
          <p:nvPr/>
        </p:nvSpPr>
        <p:spPr>
          <a:xfrm>
            <a:off x="1609096" y="3490829"/>
            <a:ext cx="5811385" cy="370127"/>
          </a:xfrm>
          <a:prstGeom prst="roundRect">
            <a:avLst/>
          </a:prstGeom>
          <a:gradFill>
            <a:gsLst>
              <a:gs pos="0">
                <a:srgbClr val="6DB344"/>
              </a:gs>
              <a:gs pos="99000">
                <a:srgbClr val="6DB344">
                  <a:lumMod val="75000"/>
                </a:srgbClr>
              </a:gs>
            </a:gsLst>
            <a:lin ang="5400000" scaled="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ndParaRPr>
          </a:p>
        </p:txBody>
      </p:sp>
      <p:sp>
        <p:nvSpPr>
          <p:cNvPr id="111" name="Rounded Rectangle 37"/>
          <p:cNvSpPr/>
          <p:nvPr/>
        </p:nvSpPr>
        <p:spPr>
          <a:xfrm>
            <a:off x="1601617" y="3903058"/>
            <a:ext cx="5826344" cy="370127"/>
          </a:xfrm>
          <a:prstGeom prst="roundRect">
            <a:avLst/>
          </a:prstGeom>
          <a:gradFill>
            <a:gsLst>
              <a:gs pos="0">
                <a:srgbClr val="0096D6"/>
              </a:gs>
              <a:gs pos="99000">
                <a:srgbClr val="0096D6">
                  <a:lumMod val="75000"/>
                </a:srgbClr>
              </a:gs>
            </a:gsLst>
            <a:lin ang="5400000" scaled="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ndParaRPr>
          </a:p>
        </p:txBody>
      </p:sp>
      <p:sp>
        <p:nvSpPr>
          <p:cNvPr id="112" name="Rectangle 43"/>
          <p:cNvSpPr>
            <a:spLocks noChangeArrowheads="1"/>
          </p:cNvSpPr>
          <p:nvPr/>
        </p:nvSpPr>
        <p:spPr bwMode="auto">
          <a:xfrm>
            <a:off x="1813343" y="3928128"/>
            <a:ext cx="5402893" cy="320051"/>
          </a:xfrm>
          <a:prstGeom prst="rect">
            <a:avLst/>
          </a:prstGeom>
          <a:noFill/>
          <a:ln w="9525">
            <a:noFill/>
            <a:miter lim="800000"/>
            <a:headEnd/>
            <a:tailEnd/>
          </a:ln>
          <a:effectLst/>
        </p:spPr>
        <p:txBody>
          <a:bodyPr tIns="1828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nl-NL"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音声会議</a:t>
            </a:r>
            <a:endPar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sp>
        <p:nvSpPr>
          <p:cNvPr id="113" name="Rectangle 44"/>
          <p:cNvSpPr>
            <a:spLocks noChangeArrowheads="1"/>
          </p:cNvSpPr>
          <p:nvPr/>
        </p:nvSpPr>
        <p:spPr bwMode="auto">
          <a:xfrm>
            <a:off x="1813343" y="3530537"/>
            <a:ext cx="5402893" cy="320051"/>
          </a:xfrm>
          <a:prstGeom prst="rect">
            <a:avLst/>
          </a:prstGeom>
          <a:noFill/>
          <a:ln w="9525">
            <a:noFill/>
            <a:miter lim="800000"/>
            <a:headEnd/>
            <a:tailEnd/>
          </a:ln>
          <a:effectLst/>
        </p:spPr>
        <p:txBody>
          <a:bodyPr tIns="18288"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nl-NL"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ビデオ会議</a:t>
            </a:r>
            <a:endPar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p:txBody>
      </p:sp>
      <p:sp>
        <p:nvSpPr>
          <p:cNvPr id="100" name="AutoShape 63"/>
          <p:cNvSpPr>
            <a:spLocks noChangeArrowheads="1"/>
          </p:cNvSpPr>
          <p:nvPr/>
        </p:nvSpPr>
        <p:spPr bwMode="auto">
          <a:xfrm>
            <a:off x="2965332" y="758762"/>
            <a:ext cx="1526013" cy="2438399"/>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Arial"/>
            </a:endParaRPr>
          </a:p>
        </p:txBody>
      </p:sp>
      <p:sp>
        <p:nvSpPr>
          <p:cNvPr id="101" name="AutoShape 91"/>
          <p:cNvSpPr>
            <a:spLocks noChangeArrowheads="1"/>
          </p:cNvSpPr>
          <p:nvPr/>
        </p:nvSpPr>
        <p:spPr bwMode="auto">
          <a:xfrm>
            <a:off x="4684127" y="758764"/>
            <a:ext cx="1523553" cy="2438397"/>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Arial"/>
            </a:endParaRPr>
          </a:p>
        </p:txBody>
      </p:sp>
      <p:sp>
        <p:nvSpPr>
          <p:cNvPr id="102" name="AutoShape 98"/>
          <p:cNvSpPr>
            <a:spLocks noChangeArrowheads="1"/>
          </p:cNvSpPr>
          <p:nvPr/>
        </p:nvSpPr>
        <p:spPr bwMode="auto">
          <a:xfrm>
            <a:off x="1246050" y="758765"/>
            <a:ext cx="1526013" cy="2438397"/>
          </a:xfrm>
          <a:prstGeom prst="roundRect">
            <a:avLst>
              <a:gd name="adj" fmla="val 6329"/>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Arial"/>
            </a:endParaRPr>
          </a:p>
        </p:txBody>
      </p:sp>
      <p:sp>
        <p:nvSpPr>
          <p:cNvPr id="103" name="AutoShape 105"/>
          <p:cNvSpPr>
            <a:spLocks noChangeArrowheads="1"/>
          </p:cNvSpPr>
          <p:nvPr/>
        </p:nvSpPr>
        <p:spPr bwMode="auto">
          <a:xfrm>
            <a:off x="6400948" y="758764"/>
            <a:ext cx="1526013" cy="2438397"/>
          </a:xfrm>
          <a:prstGeom prst="roundRect">
            <a:avLst>
              <a:gd name="adj" fmla="val 5907"/>
            </a:avLst>
          </a:prstGeom>
          <a:solidFill>
            <a:srgbClr val="43515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Arial"/>
            </a:endParaRPr>
          </a:p>
        </p:txBody>
      </p:sp>
      <p:sp>
        <p:nvSpPr>
          <p:cNvPr id="104" name="TextBox 35"/>
          <p:cNvSpPr txBox="1">
            <a:spLocks noChangeArrowheads="1"/>
          </p:cNvSpPr>
          <p:nvPr/>
        </p:nvSpPr>
        <p:spPr bwMode="white">
          <a:xfrm>
            <a:off x="3076262" y="2220599"/>
            <a:ext cx="1222041" cy="424403"/>
          </a:xfrm>
          <a:prstGeom prst="rect">
            <a:avLst/>
          </a:prstGeom>
          <a:noFill/>
          <a:ln w="9525">
            <a:noFill/>
            <a:miter lim="800000"/>
            <a:headEnd/>
            <a:tailEnd/>
          </a:ln>
        </p:spPr>
        <p:txBody>
          <a:bodyPr wrap="none" lIns="91435" tIns="45718" rIns="91435" bIns="45718"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Training</a:t>
            </a:r>
          </a:p>
        </p:txBody>
      </p:sp>
      <p:sp>
        <p:nvSpPr>
          <p:cNvPr id="105" name="TextBox 35"/>
          <p:cNvSpPr txBox="1">
            <a:spLocks noChangeArrowheads="1"/>
          </p:cNvSpPr>
          <p:nvPr/>
        </p:nvSpPr>
        <p:spPr bwMode="white">
          <a:xfrm>
            <a:off x="4801438" y="2220599"/>
            <a:ext cx="1222041" cy="424403"/>
          </a:xfrm>
          <a:prstGeom prst="rect">
            <a:avLst/>
          </a:prstGeom>
          <a:noFill/>
          <a:ln w="9525">
            <a:noFill/>
            <a:miter lim="800000"/>
            <a:headEnd/>
            <a:tailEnd/>
          </a:ln>
        </p:spPr>
        <p:txBody>
          <a:bodyPr wrap="none" lIns="91435" tIns="45718" rIns="91435" bIns="45718"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Events</a:t>
            </a:r>
          </a:p>
        </p:txBody>
      </p:sp>
      <p:sp>
        <p:nvSpPr>
          <p:cNvPr id="106" name="TextBox 35"/>
          <p:cNvSpPr txBox="1">
            <a:spLocks noChangeArrowheads="1"/>
          </p:cNvSpPr>
          <p:nvPr/>
        </p:nvSpPr>
        <p:spPr bwMode="white">
          <a:xfrm>
            <a:off x="6511878" y="2220599"/>
            <a:ext cx="1222041" cy="424403"/>
          </a:xfrm>
          <a:prstGeom prst="rect">
            <a:avLst/>
          </a:prstGeom>
          <a:noFill/>
          <a:ln w="9525">
            <a:noFill/>
            <a:miter lim="800000"/>
            <a:headEnd/>
            <a:tailEnd/>
          </a:ln>
        </p:spPr>
        <p:txBody>
          <a:bodyPr wrap="none" lIns="91435" tIns="45718" rIns="91435" bIns="45718"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Support</a:t>
            </a:r>
          </a:p>
        </p:txBody>
      </p:sp>
      <p:pic>
        <p:nvPicPr>
          <p:cNvPr id="107" name="Picture 157" descr="ISP2101466_Veer"/>
          <p:cNvPicPr>
            <a:picLocks noChangeAspect="1" noChangeArrowheads="1"/>
          </p:cNvPicPr>
          <p:nvPr/>
        </p:nvPicPr>
        <p:blipFill>
          <a:blip r:embed="rId3" cstate="print"/>
          <a:srcRect/>
          <a:stretch>
            <a:fillRect/>
          </a:stretch>
        </p:blipFill>
        <p:spPr bwMode="auto">
          <a:xfrm>
            <a:off x="3061913" y="861391"/>
            <a:ext cx="1318677" cy="1132109"/>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pic>
        <p:nvPicPr>
          <p:cNvPr id="108" name="Picture 158" descr="cscape_5"/>
          <p:cNvPicPr>
            <a:picLocks noChangeAspect="1" noChangeArrowheads="1"/>
          </p:cNvPicPr>
          <p:nvPr/>
        </p:nvPicPr>
        <p:blipFill>
          <a:blip r:embed="rId4" cstate="print"/>
          <a:srcRect/>
          <a:stretch>
            <a:fillRect/>
          </a:stretch>
        </p:blipFill>
        <p:spPr bwMode="auto">
          <a:xfrm>
            <a:off x="4792012" y="861390"/>
            <a:ext cx="1318677" cy="1145628"/>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sp>
        <p:nvSpPr>
          <p:cNvPr id="109" name="TextBox 35"/>
          <p:cNvSpPr txBox="1">
            <a:spLocks noChangeArrowheads="1"/>
          </p:cNvSpPr>
          <p:nvPr/>
        </p:nvSpPr>
        <p:spPr bwMode="white">
          <a:xfrm>
            <a:off x="1398036" y="2090920"/>
            <a:ext cx="1222041" cy="424403"/>
          </a:xfrm>
          <a:prstGeom prst="rect">
            <a:avLst/>
          </a:prstGeom>
          <a:noFill/>
          <a:ln w="9525">
            <a:noFill/>
            <a:miter lim="800000"/>
            <a:headEnd/>
            <a:tailEnd/>
          </a:ln>
        </p:spPr>
        <p:txBody>
          <a:bodyPr wrap="none" lIns="91435" tIns="45718" rIns="91435" bIns="45718"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Meetings</a:t>
            </a:r>
          </a:p>
        </p:txBody>
      </p:sp>
      <p:pic>
        <p:nvPicPr>
          <p:cNvPr id="114" name="Picture 4" descr="HAK07119_WBX11.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63682" y="861391"/>
            <a:ext cx="1304546" cy="1136704"/>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pic>
        <p:nvPicPr>
          <p:cNvPr id="115" name="Picture 5" descr="_MG_0956.ps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381" y="861391"/>
            <a:ext cx="1374598" cy="1132668"/>
          </a:xfrm>
          <a:prstGeom prst="roundRect">
            <a:avLst>
              <a:gd name="adj" fmla="val 0"/>
            </a:avLst>
          </a:prstGeom>
          <a:solidFill>
            <a:srgbClr val="FFFFFF">
              <a:shade val="85000"/>
            </a:srgbClr>
          </a:solidFill>
          <a:ln>
            <a:noFill/>
          </a:ln>
          <a:effectLst>
            <a:reflection blurRad="12700" stA="50000" endPos="25000" dist="12700" dir="5400000" sy="-100000" algn="bl" rotWithShape="0"/>
          </a:effectLst>
        </p:spPr>
      </p:pic>
      <p:sp>
        <p:nvSpPr>
          <p:cNvPr id="122" name="Text Box 23"/>
          <p:cNvSpPr txBox="1">
            <a:spLocks noChangeArrowheads="1"/>
          </p:cNvSpPr>
          <p:nvPr/>
        </p:nvSpPr>
        <p:spPr bwMode="auto">
          <a:xfrm>
            <a:off x="1081627" y="2709088"/>
            <a:ext cx="1676200" cy="305387"/>
          </a:xfrm>
          <a:prstGeom prst="rect">
            <a:avLst/>
          </a:prstGeom>
          <a:noFill/>
          <a:ln w="34925">
            <a:noFill/>
            <a:miter lim="800000"/>
            <a:headEnd/>
            <a:tailEnd/>
          </a:ln>
        </p:spPr>
        <p:txBody>
          <a:bodyPr lIns="0" tIns="0" rIns="0" bIns="0"/>
          <a:lstStyle/>
          <a:p>
            <a:pPr algn="ctr" eaLnBrk="1" hangingPunct="1">
              <a:lnSpc>
                <a:spcPct val="100000"/>
              </a:lnSpc>
              <a:spcBef>
                <a:spcPct val="50000"/>
              </a:spcBef>
              <a:defRPr/>
            </a:pPr>
            <a:r>
              <a:rPr kumimoji="1" lang="en-US" altLang="ja-JP" sz="1200" dirty="0" smtClean="0">
                <a:solidFill>
                  <a:schemeClr val="bg1"/>
                </a:solidFill>
                <a:latin typeface="+mj-ea"/>
                <a:ea typeface="+mj-ea"/>
              </a:rPr>
              <a:t>Web</a:t>
            </a:r>
            <a:r>
              <a:rPr kumimoji="1" lang="ja-JP" altLang="en-US" sz="1200" dirty="0" smtClean="0">
                <a:solidFill>
                  <a:schemeClr val="bg1"/>
                </a:solidFill>
                <a:latin typeface="+mj-ea"/>
                <a:ea typeface="+mj-ea"/>
              </a:rPr>
              <a:t/>
            </a:r>
            <a:br>
              <a:rPr kumimoji="1" lang="ja-JP" altLang="en-US" sz="1200" dirty="0" smtClean="0">
                <a:solidFill>
                  <a:schemeClr val="bg1"/>
                </a:solidFill>
                <a:latin typeface="+mj-ea"/>
                <a:ea typeface="+mj-ea"/>
              </a:rPr>
            </a:br>
            <a:r>
              <a:rPr kumimoji="1" lang="ja-JP" altLang="en-US" sz="1200" dirty="0" smtClean="0">
                <a:solidFill>
                  <a:schemeClr val="bg1"/>
                </a:solidFill>
                <a:latin typeface="+mj-ea"/>
                <a:ea typeface="+mj-ea"/>
              </a:rPr>
              <a:t>ミーティング</a:t>
            </a:r>
            <a:endParaRPr kumimoji="1" lang="en-US" altLang="ja-JP" sz="1200" dirty="0">
              <a:solidFill>
                <a:schemeClr val="bg1"/>
              </a:solidFill>
              <a:latin typeface="+mj-ea"/>
              <a:ea typeface="+mj-ea"/>
            </a:endParaRPr>
          </a:p>
        </p:txBody>
      </p:sp>
      <p:sp>
        <p:nvSpPr>
          <p:cNvPr id="123" name="テキスト ボックス 122"/>
          <p:cNvSpPr txBox="1"/>
          <p:nvPr/>
        </p:nvSpPr>
        <p:spPr>
          <a:xfrm>
            <a:off x="3060496" y="2652855"/>
            <a:ext cx="1274407" cy="531002"/>
          </a:xfrm>
          <a:prstGeom prst="rect">
            <a:avLst/>
          </a:prstGeom>
          <a:noFill/>
        </p:spPr>
        <p:txBody>
          <a:bodyPr wrap="none" rtlCol="0">
            <a:spAutoFit/>
          </a:bodyPr>
          <a:lstStyle/>
          <a:p>
            <a:pPr algn="ctr"/>
            <a:r>
              <a:rPr kumimoji="1" lang="ja-JP" altLang="en-US" sz="1200" dirty="0" smtClean="0">
                <a:solidFill>
                  <a:schemeClr val="bg1"/>
                </a:solidFill>
                <a:latin typeface="+mj-ea"/>
                <a:ea typeface="+mj-ea"/>
              </a:rPr>
              <a:t>オンライン</a:t>
            </a:r>
            <a:endParaRPr kumimoji="1" lang="en-US" altLang="ja-JP" sz="1200" dirty="0" smtClean="0">
              <a:solidFill>
                <a:schemeClr val="bg1"/>
              </a:solidFill>
              <a:latin typeface="+mj-ea"/>
              <a:ea typeface="+mj-ea"/>
            </a:endParaRPr>
          </a:p>
          <a:p>
            <a:pPr algn="ctr"/>
            <a:r>
              <a:rPr kumimoji="1" lang="ja-JP" altLang="en-US" sz="1200" dirty="0" smtClean="0">
                <a:solidFill>
                  <a:schemeClr val="bg1"/>
                </a:solidFill>
                <a:latin typeface="+mj-ea"/>
                <a:ea typeface="+mj-ea"/>
              </a:rPr>
              <a:t>トレーニング</a:t>
            </a:r>
            <a:endParaRPr kumimoji="1" lang="ja-JP" altLang="en-US" sz="1200" dirty="0">
              <a:solidFill>
                <a:schemeClr val="bg1"/>
              </a:solidFill>
              <a:latin typeface="+mj-ea"/>
              <a:ea typeface="+mj-ea"/>
            </a:endParaRPr>
          </a:p>
        </p:txBody>
      </p:sp>
      <p:sp>
        <p:nvSpPr>
          <p:cNvPr id="124" name="テキスト ボックス 123"/>
          <p:cNvSpPr txBox="1"/>
          <p:nvPr/>
        </p:nvSpPr>
        <p:spPr>
          <a:xfrm>
            <a:off x="4541802" y="2643042"/>
            <a:ext cx="1805407" cy="531002"/>
          </a:xfrm>
          <a:prstGeom prst="rect">
            <a:avLst/>
          </a:prstGeom>
          <a:noFill/>
        </p:spPr>
        <p:txBody>
          <a:bodyPr wrap="none" rtlCol="0">
            <a:spAutoFit/>
          </a:bodyPr>
          <a:lstStyle/>
          <a:p>
            <a:pPr algn="ctr"/>
            <a:r>
              <a:rPr kumimoji="1" lang="en-US" altLang="ja-JP" sz="1200" dirty="0" smtClean="0">
                <a:solidFill>
                  <a:schemeClr val="bg1"/>
                </a:solidFill>
                <a:latin typeface="+mj-ea"/>
                <a:ea typeface="+mj-ea"/>
              </a:rPr>
              <a:t>Web </a:t>
            </a:r>
            <a:r>
              <a:rPr kumimoji="1" lang="ja-JP" altLang="en-US" sz="1200" dirty="0" smtClean="0">
                <a:solidFill>
                  <a:schemeClr val="bg1"/>
                </a:solidFill>
                <a:latin typeface="+mj-ea"/>
                <a:ea typeface="+mj-ea"/>
              </a:rPr>
              <a:t>セミナー</a:t>
            </a:r>
            <a:endParaRPr kumimoji="1" lang="en-US" altLang="ja-JP" sz="1200" dirty="0" smtClean="0">
              <a:solidFill>
                <a:schemeClr val="bg1"/>
              </a:solidFill>
              <a:latin typeface="+mj-ea"/>
              <a:ea typeface="+mj-ea"/>
            </a:endParaRPr>
          </a:p>
          <a:p>
            <a:pPr algn="ctr"/>
            <a:r>
              <a:rPr kumimoji="1" lang="ja-JP" altLang="en-US" sz="1200" dirty="0" smtClean="0">
                <a:solidFill>
                  <a:schemeClr val="bg1"/>
                </a:solidFill>
                <a:latin typeface="+mj-ea"/>
                <a:ea typeface="+mj-ea"/>
              </a:rPr>
              <a:t>オンラインイベント</a:t>
            </a:r>
            <a:endParaRPr kumimoji="1" lang="ja-JP" altLang="en-US" sz="1200" dirty="0">
              <a:solidFill>
                <a:schemeClr val="bg1"/>
              </a:solidFill>
              <a:latin typeface="+mj-ea"/>
              <a:ea typeface="+mj-ea"/>
            </a:endParaRPr>
          </a:p>
        </p:txBody>
      </p:sp>
      <p:sp>
        <p:nvSpPr>
          <p:cNvPr id="125" name="テキスト ボックス 124"/>
          <p:cNvSpPr txBox="1"/>
          <p:nvPr/>
        </p:nvSpPr>
        <p:spPr>
          <a:xfrm>
            <a:off x="6362162" y="2645002"/>
            <a:ext cx="1628408" cy="531002"/>
          </a:xfrm>
          <a:prstGeom prst="rect">
            <a:avLst/>
          </a:prstGeom>
          <a:noFill/>
        </p:spPr>
        <p:txBody>
          <a:bodyPr wrap="none" rtlCol="0">
            <a:spAutoFit/>
          </a:bodyPr>
          <a:lstStyle/>
          <a:p>
            <a:pPr algn="ctr"/>
            <a:r>
              <a:rPr kumimoji="1" lang="ja-JP" altLang="en-US" sz="1200" dirty="0" smtClean="0">
                <a:solidFill>
                  <a:schemeClr val="bg1"/>
                </a:solidFill>
                <a:latin typeface="+mj-ea"/>
                <a:ea typeface="+mj-ea"/>
              </a:rPr>
              <a:t>リモートサポート</a:t>
            </a:r>
            <a:endParaRPr kumimoji="1" lang="en-US" altLang="ja-JP" sz="1200" dirty="0" smtClean="0">
              <a:solidFill>
                <a:schemeClr val="bg1"/>
              </a:solidFill>
              <a:latin typeface="+mj-ea"/>
              <a:ea typeface="+mj-ea"/>
            </a:endParaRPr>
          </a:p>
          <a:p>
            <a:pPr algn="ctr"/>
            <a:r>
              <a:rPr kumimoji="1" lang="ja-JP" altLang="en-US" sz="1200" dirty="0" smtClean="0">
                <a:solidFill>
                  <a:schemeClr val="bg1"/>
                </a:solidFill>
                <a:latin typeface="+mj-ea"/>
                <a:ea typeface="+mj-ea"/>
              </a:rPr>
              <a:t>リモートアクセス</a:t>
            </a:r>
            <a:endParaRPr kumimoji="1" lang="ja-JP" altLang="en-US" sz="1200" dirty="0">
              <a:solidFill>
                <a:schemeClr val="bg1"/>
              </a:solidFill>
              <a:latin typeface="+mj-ea"/>
              <a:ea typeface="+mj-ea"/>
            </a:endParaRPr>
          </a:p>
        </p:txBody>
      </p:sp>
    </p:spTree>
    <p:extLst>
      <p:ext uri="{BB962C8B-B14F-4D97-AF65-F5344CB8AC3E}">
        <p14:creationId xmlns:p14="http://schemas.microsoft.com/office/powerpoint/2010/main" val="36336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300540"/>
            <a:ext cx="8588861" cy="628650"/>
          </a:xfrm>
        </p:spPr>
        <p:txBody>
          <a:bodyPr/>
          <a:lstStyle/>
          <a:p>
            <a:r>
              <a:rPr lang="ja-JP" altLang="en-US" sz="3200" dirty="0" smtClean="0"/>
              <a:t>統合 </a:t>
            </a:r>
            <a:r>
              <a:rPr lang="en-US" altLang="ja-JP" sz="3200" dirty="0" smtClean="0"/>
              <a:t>Windows </a:t>
            </a:r>
            <a:r>
              <a:rPr lang="ja-JP" altLang="en-US" sz="3200" dirty="0" smtClean="0"/>
              <a:t>認証 </a:t>
            </a:r>
            <a:r>
              <a:rPr lang="en-US" altLang="ja-JP" sz="2000" dirty="0" smtClean="0"/>
              <a:t>(</a:t>
            </a:r>
            <a:r>
              <a:rPr lang="en-US" altLang="ja-JP" sz="2000" dirty="0" err="1" smtClean="0"/>
              <a:t>IWA:Integrated</a:t>
            </a:r>
            <a:r>
              <a:rPr lang="en-US" altLang="ja-JP" sz="2000" dirty="0" smtClean="0"/>
              <a:t> Windows Authentication)</a:t>
            </a:r>
            <a:endParaRPr lang="en-US" sz="2400" dirty="0"/>
          </a:p>
        </p:txBody>
      </p:sp>
      <p:sp>
        <p:nvSpPr>
          <p:cNvPr id="6" name="テキスト プレースホルダ 5"/>
          <p:cNvSpPr>
            <a:spLocks noGrp="1"/>
          </p:cNvSpPr>
          <p:nvPr>
            <p:ph type="body" sz="quarter" idx="10"/>
          </p:nvPr>
        </p:nvSpPr>
        <p:spPr>
          <a:xfrm>
            <a:off x="707318" y="1847292"/>
            <a:ext cx="7704856" cy="2430270"/>
          </a:xfrm>
        </p:spPr>
        <p:txBody>
          <a:bodyPr>
            <a:normAutofit/>
          </a:bodyPr>
          <a:lstStyle/>
          <a:p>
            <a:r>
              <a:rPr lang="ja-JP" altLang="en-US" sz="1600" dirty="0" smtClean="0"/>
              <a:t>ユーザーの</a:t>
            </a:r>
            <a:r>
              <a:rPr lang="en-US" altLang="ja-JP" sz="1600" dirty="0" smtClean="0"/>
              <a:t>IAM(</a:t>
            </a:r>
            <a:r>
              <a:rPr lang="en-US" altLang="ja-JP" sz="1600" dirty="0" err="1" smtClean="0"/>
              <a:t>IdP</a:t>
            </a:r>
            <a:r>
              <a:rPr lang="en-US" altLang="ja-JP" sz="1600" dirty="0" smtClean="0"/>
              <a:t>)</a:t>
            </a:r>
            <a:r>
              <a:rPr lang="ja-JP" altLang="en-US" sz="1600" dirty="0" smtClean="0"/>
              <a:t>が統合</a:t>
            </a:r>
            <a:r>
              <a:rPr lang="en-US" altLang="ja-JP" sz="1600" dirty="0" smtClean="0"/>
              <a:t>Windows</a:t>
            </a:r>
            <a:r>
              <a:rPr lang="ja-JP" altLang="en-US" sz="1600" dirty="0" smtClean="0"/>
              <a:t>認証をサポートしていれば</a:t>
            </a:r>
            <a:r>
              <a:rPr lang="en-US" altLang="ja-JP" sz="1600" dirty="0" smtClean="0"/>
              <a:t>WebEx </a:t>
            </a:r>
            <a:r>
              <a:rPr lang="ja-JP" altLang="en-US" sz="1600" dirty="0" smtClean="0"/>
              <a:t>との</a:t>
            </a:r>
            <a:r>
              <a:rPr lang="en-US" altLang="ja-JP" sz="1600" dirty="0" smtClean="0"/>
              <a:t>SSO</a:t>
            </a:r>
            <a:r>
              <a:rPr lang="ja-JP" altLang="en-US" sz="1600" dirty="0" smtClean="0"/>
              <a:t>に利用可能</a:t>
            </a:r>
            <a:endParaRPr lang="en-US" altLang="ja-JP" sz="1600" dirty="0" smtClean="0"/>
          </a:p>
          <a:p>
            <a:r>
              <a:rPr lang="ja-JP" altLang="en-US" sz="1600" dirty="0" smtClean="0"/>
              <a:t>ユーザーが利用の</a:t>
            </a:r>
            <a:r>
              <a:rPr lang="en-US" altLang="ja-JP" sz="1600" dirty="0" smtClean="0"/>
              <a:t>Windows PC</a:t>
            </a:r>
            <a:r>
              <a:rPr lang="ja-JP" altLang="en-US" sz="1600" dirty="0" smtClean="0"/>
              <a:t>にログインすると自動的に</a:t>
            </a:r>
            <a:r>
              <a:rPr lang="en-US" altLang="ja-JP" sz="1600" dirty="0" smtClean="0"/>
              <a:t>WebEx</a:t>
            </a:r>
            <a:r>
              <a:rPr lang="ja-JP" altLang="en-US" sz="1600" dirty="0" smtClean="0"/>
              <a:t>サイトも認証される（別途、</a:t>
            </a:r>
            <a:r>
              <a:rPr lang="en-US" altLang="ja-JP" sz="1600" dirty="0" smtClean="0"/>
              <a:t>WebEx</a:t>
            </a:r>
            <a:r>
              <a:rPr lang="ja-JP" altLang="en-US" sz="1600" dirty="0" smtClean="0"/>
              <a:t>サイトにログインの必要はない）</a:t>
            </a:r>
          </a:p>
          <a:p>
            <a:pPr>
              <a:buNone/>
            </a:pPr>
            <a:endParaRPr kumimoji="1" lang="en-US" altLang="ja-JP" sz="1800" dirty="0" smtClean="0"/>
          </a:p>
        </p:txBody>
      </p:sp>
      <p:sp>
        <p:nvSpPr>
          <p:cNvPr id="4" name="テキスト ボックス 3"/>
          <p:cNvSpPr txBox="1"/>
          <p:nvPr/>
        </p:nvSpPr>
        <p:spPr>
          <a:xfrm>
            <a:off x="467544" y="1138681"/>
            <a:ext cx="8208912" cy="584775"/>
          </a:xfrm>
          <a:prstGeom prst="rect">
            <a:avLst/>
          </a:prstGeom>
          <a:noFill/>
        </p:spPr>
        <p:txBody>
          <a:bodyPr wrap="square" rtlCol="0">
            <a:spAutoFit/>
          </a:bodyPr>
          <a:lstStyle/>
          <a:p>
            <a:r>
              <a:rPr kumimoji="1" lang="en-US" altLang="ja-JP" sz="1600" dirty="0" smtClean="0">
                <a:solidFill>
                  <a:srgbClr val="333333"/>
                </a:solidFill>
              </a:rPr>
              <a:t>Directory Service</a:t>
            </a:r>
            <a:r>
              <a:rPr kumimoji="1" lang="ja-JP" altLang="en-US" sz="1600" dirty="0" smtClean="0">
                <a:solidFill>
                  <a:srgbClr val="333333"/>
                </a:solidFill>
              </a:rPr>
              <a:t>として</a:t>
            </a:r>
            <a:r>
              <a:rPr kumimoji="1" lang="en-US" altLang="ja-JP" sz="1600" dirty="0" smtClean="0">
                <a:solidFill>
                  <a:srgbClr val="333333"/>
                </a:solidFill>
              </a:rPr>
              <a:t>Microsoft Active Directory (AD)</a:t>
            </a:r>
            <a:r>
              <a:rPr kumimoji="1" lang="ja-JP" altLang="en-US" sz="1600" dirty="0" smtClean="0">
                <a:solidFill>
                  <a:srgbClr val="333333"/>
                </a:solidFill>
              </a:rPr>
              <a:t>をご利用の場合、</a:t>
            </a:r>
            <a:r>
              <a:rPr kumimoji="1" lang="en-US" altLang="ja-JP" sz="1600" dirty="0" smtClean="0">
                <a:solidFill>
                  <a:srgbClr val="333333"/>
                </a:solidFill>
              </a:rPr>
              <a:t>IdP(IAM)</a:t>
            </a:r>
            <a:r>
              <a:rPr kumimoji="1" lang="ja-JP" altLang="en-US" sz="1600" dirty="0" smtClean="0">
                <a:solidFill>
                  <a:srgbClr val="333333"/>
                </a:solidFill>
              </a:rPr>
              <a:t>と連携することでエンドユーザーによる</a:t>
            </a:r>
            <a:r>
              <a:rPr kumimoji="1" lang="en-US" altLang="ja-JP" sz="1600" dirty="0" smtClean="0">
                <a:solidFill>
                  <a:srgbClr val="333333"/>
                </a:solidFill>
              </a:rPr>
              <a:t>ID/PW</a:t>
            </a:r>
            <a:r>
              <a:rPr kumimoji="1" lang="ja-JP" altLang="en-US" sz="1600" dirty="0" smtClean="0">
                <a:solidFill>
                  <a:srgbClr val="333333"/>
                </a:solidFill>
              </a:rPr>
              <a:t>の入力を省く事が可能</a:t>
            </a:r>
            <a:endParaRPr kumimoji="1" lang="en-US" altLang="ja-JP" sz="1600" dirty="0" smtClean="0">
              <a:solidFill>
                <a:srgbClr val="333333"/>
              </a:solidFill>
            </a:endParaRPr>
          </a:p>
        </p:txBody>
      </p:sp>
    </p:spTree>
    <p:extLst>
      <p:ext uri="{BB962C8B-B14F-4D97-AF65-F5344CB8AC3E}">
        <p14:creationId xmlns:p14="http://schemas.microsoft.com/office/powerpoint/2010/main" val="76149723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sz="4400" dirty="0" smtClean="0"/>
              <a:t>WebEx</a:t>
            </a:r>
            <a:r>
              <a:rPr lang="ja-JP" altLang="en-US" sz="4400" dirty="0"/>
              <a:t>利用時</a:t>
            </a:r>
            <a:r>
              <a:rPr lang="ja-JP" altLang="en-US" sz="4400" dirty="0" smtClean="0"/>
              <a:t>の認証フロー</a:t>
            </a:r>
            <a:endParaRPr lang="en-US" sz="4400" dirty="0"/>
          </a:p>
        </p:txBody>
      </p:sp>
    </p:spTree>
    <p:extLst>
      <p:ext uri="{BB962C8B-B14F-4D97-AF65-F5344CB8AC3E}">
        <p14:creationId xmlns:p14="http://schemas.microsoft.com/office/powerpoint/2010/main" val="4140830054"/>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0" y="1707654"/>
            <a:ext cx="9684568" cy="1674186"/>
          </a:xfrm>
          <a:prstGeom prst="rightArrow">
            <a:avLst>
              <a:gd name="adj1" fmla="val 57144"/>
              <a:gd name="adj2" fmla="val 161908"/>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29703" y="160902"/>
            <a:ext cx="8588861" cy="628650"/>
          </a:xfrm>
        </p:spPr>
        <p:txBody>
          <a:bodyPr/>
          <a:lstStyle/>
          <a:p>
            <a:r>
              <a:rPr lang="en-US" altLang="ja-JP" sz="3200" dirty="0" smtClean="0"/>
              <a:t>PC/</a:t>
            </a:r>
            <a:r>
              <a:rPr lang="ja-JP" altLang="en-US" sz="3200" dirty="0" smtClean="0"/>
              <a:t>ブラウザの認証フロー</a:t>
            </a:r>
            <a:r>
              <a:rPr lang="en-US" altLang="ja-JP" sz="2400" dirty="0" smtClean="0"/>
              <a:t/>
            </a:r>
            <a:br>
              <a:rPr lang="en-US" altLang="ja-JP" sz="2400" dirty="0" smtClean="0"/>
            </a:br>
            <a:r>
              <a:rPr lang="ja-JP" altLang="en-US" sz="2000" dirty="0" smtClean="0"/>
              <a:t>エンドユーザー画面フロー：</a:t>
            </a:r>
            <a:r>
              <a:rPr lang="en-US" altLang="ja-JP" sz="2000" dirty="0" smtClean="0"/>
              <a:t>SP Initiated</a:t>
            </a:r>
            <a:endParaRPr lang="en-US" sz="2800" dirty="0"/>
          </a:p>
        </p:txBody>
      </p:sp>
      <p:sp>
        <p:nvSpPr>
          <p:cNvPr id="4" name="テキスト ボックス 3"/>
          <p:cNvSpPr txBox="1"/>
          <p:nvPr/>
        </p:nvSpPr>
        <p:spPr>
          <a:xfrm>
            <a:off x="467544" y="998607"/>
            <a:ext cx="8208912" cy="369332"/>
          </a:xfrm>
          <a:prstGeom prst="rect">
            <a:avLst/>
          </a:prstGeom>
          <a:noFill/>
        </p:spPr>
        <p:txBody>
          <a:bodyPr wrap="square" rtlCol="0">
            <a:spAutoFit/>
          </a:bodyPr>
          <a:lstStyle/>
          <a:p>
            <a:r>
              <a:rPr lang="ja-JP" altLang="en-US" dirty="0" smtClean="0">
                <a:solidFill>
                  <a:srgbClr val="333333"/>
                </a:solidFill>
              </a:rPr>
              <a:t>ブラウザから</a:t>
            </a:r>
            <a:r>
              <a:rPr lang="en-US" altLang="ja-JP" dirty="0" smtClean="0">
                <a:solidFill>
                  <a:srgbClr val="333333"/>
                </a:solidFill>
              </a:rPr>
              <a:t>WebEx</a:t>
            </a:r>
            <a:r>
              <a:rPr lang="ja-JP" altLang="en-US" dirty="0" smtClean="0">
                <a:solidFill>
                  <a:srgbClr val="333333"/>
                </a:solidFill>
              </a:rPr>
              <a:t>サイトに主催者ログインする際の画面フロー</a:t>
            </a:r>
            <a:endParaRPr kumimoji="1" lang="ja-JP" altLang="en-US" dirty="0">
              <a:solidFill>
                <a:srgbClr val="333333"/>
              </a:solidFill>
            </a:endParaRPr>
          </a:p>
        </p:txBody>
      </p:sp>
      <p:pic>
        <p:nvPicPr>
          <p:cNvPr id="1026" name="Picture 2" descr="C:\Users\hiwasaka\Desktop\s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87869"/>
            <a:ext cx="2700000" cy="1531628"/>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Users\hiwasaka\Desktop\s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152" y="1787867"/>
            <a:ext cx="2700000" cy="1531629"/>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Users\hiwasaka\Desktop\s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87868"/>
            <a:ext cx="2700000" cy="1531624"/>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79512" y="3489852"/>
            <a:ext cx="2952328" cy="523220"/>
          </a:xfrm>
          <a:prstGeom prst="rect">
            <a:avLst/>
          </a:prstGeom>
          <a:noFill/>
        </p:spPr>
        <p:txBody>
          <a:bodyPr wrap="square" rtlCol="0">
            <a:spAutoFit/>
          </a:bodyPr>
          <a:lstStyle/>
          <a:p>
            <a:r>
              <a:rPr kumimoji="1" lang="en-US" altLang="ja-JP" sz="1400" dirty="0" smtClean="0">
                <a:solidFill>
                  <a:srgbClr val="333333"/>
                </a:solidFill>
              </a:rPr>
              <a:t>WebEx </a:t>
            </a:r>
            <a:r>
              <a:rPr kumimoji="1" lang="ja-JP" altLang="en-US" sz="1400" dirty="0" smtClean="0">
                <a:solidFill>
                  <a:srgbClr val="333333"/>
                </a:solidFill>
              </a:rPr>
              <a:t>サイトにアクセス</a:t>
            </a:r>
            <a:endParaRPr kumimoji="1" lang="en-US" altLang="ja-JP" sz="1400" dirty="0" smtClean="0">
              <a:solidFill>
                <a:srgbClr val="333333"/>
              </a:solidFill>
            </a:endParaRPr>
          </a:p>
          <a:p>
            <a:r>
              <a:rPr kumimoji="1" lang="ja-JP" altLang="en-US" sz="1400" dirty="0" smtClean="0">
                <a:solidFill>
                  <a:srgbClr val="333333"/>
                </a:solidFill>
              </a:rPr>
              <a:t>主催者ログインボタンをクリック</a:t>
            </a:r>
            <a:endParaRPr kumimoji="1" lang="ja-JP" altLang="en-US" sz="1400" dirty="0">
              <a:solidFill>
                <a:srgbClr val="333333"/>
              </a:solidFill>
            </a:endParaRPr>
          </a:p>
        </p:txBody>
      </p:sp>
      <p:sp>
        <p:nvSpPr>
          <p:cNvPr id="9" name="テキスト ボックス 8"/>
          <p:cNvSpPr txBox="1"/>
          <p:nvPr/>
        </p:nvSpPr>
        <p:spPr>
          <a:xfrm>
            <a:off x="3203848" y="3483319"/>
            <a:ext cx="2736304" cy="523220"/>
          </a:xfrm>
          <a:prstGeom prst="rect">
            <a:avLst/>
          </a:prstGeom>
          <a:noFill/>
        </p:spPr>
        <p:txBody>
          <a:bodyPr wrap="square" rtlCol="0">
            <a:spAutoFit/>
          </a:bodyPr>
          <a:lstStyle/>
          <a:p>
            <a:r>
              <a:rPr kumimoji="1" lang="en-US" altLang="ja-JP" sz="1400" dirty="0" smtClean="0">
                <a:solidFill>
                  <a:srgbClr val="333333"/>
                </a:solidFill>
              </a:rPr>
              <a:t>IdP</a:t>
            </a:r>
            <a:r>
              <a:rPr kumimoji="1" lang="ja-JP" altLang="en-US" sz="1400" dirty="0" smtClean="0">
                <a:solidFill>
                  <a:srgbClr val="333333"/>
                </a:solidFill>
              </a:rPr>
              <a:t>のログイン画面が表示</a:t>
            </a:r>
            <a:endParaRPr kumimoji="1" lang="en-US" altLang="ja-JP" sz="1400" dirty="0" smtClean="0">
              <a:solidFill>
                <a:srgbClr val="333333"/>
              </a:solidFill>
            </a:endParaRPr>
          </a:p>
          <a:p>
            <a:r>
              <a:rPr kumimoji="1" lang="en-US" altLang="ja-JP" sz="1400" dirty="0" smtClean="0">
                <a:solidFill>
                  <a:srgbClr val="333333"/>
                </a:solidFill>
              </a:rPr>
              <a:t>SSO</a:t>
            </a:r>
            <a:r>
              <a:rPr kumimoji="1" lang="ja-JP" altLang="en-US" sz="1400" dirty="0" smtClean="0">
                <a:solidFill>
                  <a:srgbClr val="333333"/>
                </a:solidFill>
              </a:rPr>
              <a:t>用の</a:t>
            </a:r>
            <a:r>
              <a:rPr kumimoji="1" lang="en-US" altLang="ja-JP" sz="1400" dirty="0" smtClean="0">
                <a:solidFill>
                  <a:srgbClr val="333333"/>
                </a:solidFill>
              </a:rPr>
              <a:t>ID/PW</a:t>
            </a:r>
            <a:r>
              <a:rPr kumimoji="1" lang="ja-JP" altLang="en-US" sz="1400" dirty="0" smtClean="0">
                <a:solidFill>
                  <a:srgbClr val="333333"/>
                </a:solidFill>
              </a:rPr>
              <a:t>を入力</a:t>
            </a:r>
            <a:endParaRPr kumimoji="1" lang="ja-JP" altLang="en-US" sz="1400" dirty="0">
              <a:solidFill>
                <a:srgbClr val="333333"/>
              </a:solidFill>
            </a:endParaRPr>
          </a:p>
        </p:txBody>
      </p:sp>
      <p:sp>
        <p:nvSpPr>
          <p:cNvPr id="10" name="テキスト ボックス 9"/>
          <p:cNvSpPr txBox="1"/>
          <p:nvPr/>
        </p:nvSpPr>
        <p:spPr>
          <a:xfrm>
            <a:off x="6228184" y="3469773"/>
            <a:ext cx="2736304" cy="307777"/>
          </a:xfrm>
          <a:prstGeom prst="rect">
            <a:avLst/>
          </a:prstGeom>
          <a:noFill/>
        </p:spPr>
        <p:txBody>
          <a:bodyPr wrap="square" rtlCol="0">
            <a:spAutoFit/>
          </a:bodyPr>
          <a:lstStyle/>
          <a:p>
            <a:r>
              <a:rPr kumimoji="1" lang="ja-JP" altLang="en-US" sz="1400" dirty="0" smtClean="0">
                <a:solidFill>
                  <a:srgbClr val="333333"/>
                </a:solidFill>
              </a:rPr>
              <a:t>ログイン完了</a:t>
            </a:r>
            <a:endParaRPr kumimoji="1" lang="ja-JP" altLang="en-US" sz="1400" dirty="0">
              <a:solidFill>
                <a:srgbClr val="333333"/>
              </a:solidFill>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566" y="1707654"/>
            <a:ext cx="1057275" cy="571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0964" y="1707654"/>
            <a:ext cx="1533525" cy="55006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テキスト ボックス 13"/>
          <p:cNvSpPr txBox="1"/>
          <p:nvPr/>
        </p:nvSpPr>
        <p:spPr>
          <a:xfrm>
            <a:off x="467544" y="4191930"/>
            <a:ext cx="8208912" cy="338554"/>
          </a:xfrm>
          <a:prstGeom prst="rect">
            <a:avLst/>
          </a:prstGeom>
          <a:noFill/>
        </p:spPr>
        <p:txBody>
          <a:bodyPr wrap="square" rtlCol="0">
            <a:spAutoFit/>
          </a:bodyPr>
          <a:lstStyle/>
          <a:p>
            <a:r>
              <a:rPr lang="en-US" altLang="ja-JP" sz="1600" dirty="0">
                <a:solidFill>
                  <a:srgbClr val="333333"/>
                </a:solidFill>
              </a:rPr>
              <a:t>Web</a:t>
            </a:r>
            <a:r>
              <a:rPr lang="ja-JP" altLang="en-US" sz="1600" dirty="0">
                <a:solidFill>
                  <a:srgbClr val="333333"/>
                </a:solidFill>
              </a:rPr>
              <a:t>会議サービスを利用する際に都度認証が必要になります</a:t>
            </a:r>
          </a:p>
        </p:txBody>
      </p:sp>
    </p:spTree>
    <p:extLst>
      <p:ext uri="{BB962C8B-B14F-4D97-AF65-F5344CB8AC3E}">
        <p14:creationId xmlns:p14="http://schemas.microsoft.com/office/powerpoint/2010/main" val="16644550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矢印 2"/>
          <p:cNvSpPr/>
          <p:nvPr/>
        </p:nvSpPr>
        <p:spPr>
          <a:xfrm>
            <a:off x="0" y="1707654"/>
            <a:ext cx="9684568" cy="1674186"/>
          </a:xfrm>
          <a:prstGeom prst="rightArrow">
            <a:avLst>
              <a:gd name="adj1" fmla="val 57144"/>
              <a:gd name="adj2" fmla="val 161908"/>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29703" y="160902"/>
            <a:ext cx="8588861" cy="628650"/>
          </a:xfrm>
        </p:spPr>
        <p:txBody>
          <a:bodyPr/>
          <a:lstStyle/>
          <a:p>
            <a:r>
              <a:rPr lang="en-US" altLang="ja-JP" sz="3200" dirty="0" smtClean="0"/>
              <a:t>PC/</a:t>
            </a:r>
            <a:r>
              <a:rPr lang="ja-JP" altLang="en-US" sz="3200" dirty="0" smtClean="0"/>
              <a:t>生産性向上ツール 初期設定時の認証フロー</a:t>
            </a:r>
            <a:r>
              <a:rPr lang="ja-JP" altLang="en-US" sz="2400" dirty="0" smtClean="0"/>
              <a:t>　</a:t>
            </a:r>
            <a:r>
              <a:rPr lang="en-US" altLang="ja-JP" sz="2400" dirty="0" smtClean="0"/>
              <a:t/>
            </a:r>
            <a:br>
              <a:rPr lang="en-US" altLang="ja-JP" sz="2400" dirty="0" smtClean="0"/>
            </a:br>
            <a:r>
              <a:rPr lang="ja-JP" altLang="en-US" sz="2000" dirty="0" smtClean="0"/>
              <a:t>エンドユーザー画面フロー：</a:t>
            </a:r>
            <a:r>
              <a:rPr lang="en-US" altLang="ja-JP" sz="2000" dirty="0" smtClean="0"/>
              <a:t>SP Initiated</a:t>
            </a:r>
            <a:endParaRPr lang="en-US" sz="2800" dirty="0"/>
          </a:p>
        </p:txBody>
      </p:sp>
      <p:sp>
        <p:nvSpPr>
          <p:cNvPr id="4" name="テキスト ボックス 3"/>
          <p:cNvSpPr txBox="1"/>
          <p:nvPr/>
        </p:nvSpPr>
        <p:spPr>
          <a:xfrm>
            <a:off x="467544" y="998607"/>
            <a:ext cx="8208912" cy="369332"/>
          </a:xfrm>
          <a:prstGeom prst="rect">
            <a:avLst/>
          </a:prstGeom>
          <a:noFill/>
        </p:spPr>
        <p:txBody>
          <a:bodyPr wrap="square" rtlCol="0">
            <a:spAutoFit/>
          </a:bodyPr>
          <a:lstStyle/>
          <a:p>
            <a:r>
              <a:rPr lang="ja-JP" altLang="en-US" dirty="0" smtClean="0">
                <a:solidFill>
                  <a:srgbClr val="333333"/>
                </a:solidFill>
              </a:rPr>
              <a:t>生産性</a:t>
            </a:r>
            <a:r>
              <a:rPr lang="ja-JP" altLang="en-US" dirty="0">
                <a:solidFill>
                  <a:srgbClr val="333333"/>
                </a:solidFill>
              </a:rPr>
              <a:t>向上</a:t>
            </a:r>
            <a:r>
              <a:rPr lang="ja-JP" altLang="en-US" dirty="0" smtClean="0">
                <a:solidFill>
                  <a:srgbClr val="333333"/>
                </a:solidFill>
              </a:rPr>
              <a:t>ツールに主催者ログインする際の画面フロー</a:t>
            </a:r>
            <a:endParaRPr kumimoji="1" lang="ja-JP" altLang="en-US" dirty="0">
              <a:solidFill>
                <a:srgbClr val="333333"/>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1869672"/>
            <a:ext cx="1980000" cy="1369348"/>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80112" y="1920869"/>
            <a:ext cx="2700000" cy="1265625"/>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12160" y="1848774"/>
            <a:ext cx="2700000" cy="140981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51520" y="3489853"/>
            <a:ext cx="2736304" cy="584775"/>
          </a:xfrm>
          <a:prstGeom prst="rect">
            <a:avLst/>
          </a:prstGeom>
          <a:noFill/>
        </p:spPr>
        <p:txBody>
          <a:bodyPr wrap="square" rtlCol="0">
            <a:spAutoFit/>
          </a:bodyPr>
          <a:lstStyle/>
          <a:p>
            <a:r>
              <a:rPr kumimoji="1" lang="en-US" altLang="ja-JP" sz="1600" dirty="0" smtClean="0">
                <a:solidFill>
                  <a:srgbClr val="333333"/>
                </a:solidFill>
              </a:rPr>
              <a:t>WebEx </a:t>
            </a:r>
            <a:r>
              <a:rPr kumimoji="1" lang="ja-JP" altLang="en-US" sz="1600" dirty="0" smtClean="0">
                <a:solidFill>
                  <a:srgbClr val="333333"/>
                </a:solidFill>
              </a:rPr>
              <a:t>のサイト</a:t>
            </a:r>
            <a:r>
              <a:rPr kumimoji="1" lang="en-US" altLang="ja-JP" sz="1600" dirty="0" smtClean="0">
                <a:solidFill>
                  <a:srgbClr val="333333"/>
                </a:solidFill>
              </a:rPr>
              <a:t>URL</a:t>
            </a:r>
            <a:r>
              <a:rPr kumimoji="1" lang="ja-JP" altLang="en-US" sz="1600" dirty="0" err="1" smtClean="0">
                <a:solidFill>
                  <a:srgbClr val="333333"/>
                </a:solidFill>
              </a:rPr>
              <a:t>、</a:t>
            </a:r>
            <a:r>
              <a:rPr kumimoji="1" lang="en-US" altLang="ja-JP" sz="1600" dirty="0" smtClean="0">
                <a:solidFill>
                  <a:srgbClr val="333333"/>
                </a:solidFill>
              </a:rPr>
              <a:t>SSO</a:t>
            </a:r>
            <a:r>
              <a:rPr kumimoji="1" lang="ja-JP" altLang="en-US" sz="1600" dirty="0" smtClean="0">
                <a:solidFill>
                  <a:srgbClr val="333333"/>
                </a:solidFill>
              </a:rPr>
              <a:t>の</a:t>
            </a:r>
            <a:r>
              <a:rPr kumimoji="1" lang="en-US" altLang="ja-JP" sz="1600" dirty="0" smtClean="0">
                <a:solidFill>
                  <a:srgbClr val="333333"/>
                </a:solidFill>
              </a:rPr>
              <a:t>ID/PW</a:t>
            </a:r>
            <a:r>
              <a:rPr kumimoji="1" lang="ja-JP" altLang="en-US" sz="1600" dirty="0" smtClean="0">
                <a:solidFill>
                  <a:srgbClr val="333333"/>
                </a:solidFill>
              </a:rPr>
              <a:t>を入力</a:t>
            </a:r>
            <a:endParaRPr kumimoji="1" lang="ja-JP" altLang="en-US" sz="1600" dirty="0">
              <a:solidFill>
                <a:srgbClr val="333333"/>
              </a:solidFill>
            </a:endParaRPr>
          </a:p>
        </p:txBody>
      </p:sp>
      <p:sp>
        <p:nvSpPr>
          <p:cNvPr id="9" name="テキスト ボックス 8"/>
          <p:cNvSpPr txBox="1"/>
          <p:nvPr/>
        </p:nvSpPr>
        <p:spPr>
          <a:xfrm>
            <a:off x="2915816" y="3483319"/>
            <a:ext cx="2808312" cy="830997"/>
          </a:xfrm>
          <a:prstGeom prst="rect">
            <a:avLst/>
          </a:prstGeom>
          <a:noFill/>
        </p:spPr>
        <p:txBody>
          <a:bodyPr wrap="square" rtlCol="0">
            <a:spAutoFit/>
          </a:bodyPr>
          <a:lstStyle/>
          <a:p>
            <a:r>
              <a:rPr kumimoji="1" lang="en-US" altLang="ja-JP" sz="1600" dirty="0" smtClean="0">
                <a:solidFill>
                  <a:srgbClr val="333333"/>
                </a:solidFill>
              </a:rPr>
              <a:t>IdP</a:t>
            </a:r>
            <a:r>
              <a:rPr kumimoji="1" lang="ja-JP" altLang="en-US" sz="1600" dirty="0" smtClean="0">
                <a:solidFill>
                  <a:srgbClr val="333333"/>
                </a:solidFill>
              </a:rPr>
              <a:t>のログイン画面が改めて表示される</a:t>
            </a:r>
            <a:endParaRPr kumimoji="1" lang="en-US" altLang="ja-JP" sz="1600" dirty="0" smtClean="0">
              <a:solidFill>
                <a:srgbClr val="333333"/>
              </a:solidFill>
            </a:endParaRPr>
          </a:p>
          <a:p>
            <a:r>
              <a:rPr kumimoji="1" lang="en-US" altLang="ja-JP" sz="1600" dirty="0" smtClean="0">
                <a:solidFill>
                  <a:srgbClr val="333333"/>
                </a:solidFill>
              </a:rPr>
              <a:t>SSO</a:t>
            </a:r>
            <a:r>
              <a:rPr kumimoji="1" lang="ja-JP" altLang="en-US" sz="1600" dirty="0" smtClean="0">
                <a:solidFill>
                  <a:srgbClr val="333333"/>
                </a:solidFill>
              </a:rPr>
              <a:t>用の</a:t>
            </a:r>
            <a:r>
              <a:rPr kumimoji="1" lang="en-US" altLang="ja-JP" sz="1600" dirty="0" smtClean="0">
                <a:solidFill>
                  <a:srgbClr val="333333"/>
                </a:solidFill>
              </a:rPr>
              <a:t>ID/PW</a:t>
            </a:r>
            <a:r>
              <a:rPr kumimoji="1" lang="ja-JP" altLang="en-US" sz="1600" dirty="0" smtClean="0">
                <a:solidFill>
                  <a:srgbClr val="333333"/>
                </a:solidFill>
              </a:rPr>
              <a:t>を入力</a:t>
            </a:r>
            <a:endParaRPr kumimoji="1" lang="ja-JP" altLang="en-US" sz="1600" dirty="0">
              <a:solidFill>
                <a:srgbClr val="333333"/>
              </a:solidFill>
            </a:endParaRPr>
          </a:p>
        </p:txBody>
      </p:sp>
      <p:sp>
        <p:nvSpPr>
          <p:cNvPr id="10" name="テキスト ボックス 9"/>
          <p:cNvSpPr txBox="1"/>
          <p:nvPr/>
        </p:nvSpPr>
        <p:spPr>
          <a:xfrm>
            <a:off x="6228184" y="3469773"/>
            <a:ext cx="2736304" cy="584775"/>
          </a:xfrm>
          <a:prstGeom prst="rect">
            <a:avLst/>
          </a:prstGeom>
          <a:noFill/>
        </p:spPr>
        <p:txBody>
          <a:bodyPr wrap="square" rtlCol="0">
            <a:spAutoFit/>
          </a:bodyPr>
          <a:lstStyle/>
          <a:p>
            <a:r>
              <a:rPr kumimoji="1" lang="ja-JP" altLang="en-US" sz="1600" dirty="0" smtClean="0">
                <a:solidFill>
                  <a:srgbClr val="333333"/>
                </a:solidFill>
              </a:rPr>
              <a:t>ログイン完了。</a:t>
            </a:r>
            <a:endParaRPr kumimoji="1" lang="en-US" altLang="ja-JP" sz="1600" dirty="0" smtClean="0">
              <a:solidFill>
                <a:srgbClr val="333333"/>
              </a:solidFill>
            </a:endParaRPr>
          </a:p>
          <a:p>
            <a:r>
              <a:rPr kumimoji="1" lang="ja-JP" altLang="en-US" sz="1600" dirty="0" smtClean="0">
                <a:solidFill>
                  <a:srgbClr val="333333"/>
                </a:solidFill>
              </a:rPr>
              <a:t>クレデンシャルを保存</a:t>
            </a:r>
            <a:endParaRPr kumimoji="1" lang="ja-JP" altLang="en-US" sz="1600" dirty="0">
              <a:solidFill>
                <a:srgbClr val="333333"/>
              </a:solidFill>
            </a:endParaRPr>
          </a:p>
        </p:txBody>
      </p:sp>
      <p:sp>
        <p:nvSpPr>
          <p:cNvPr id="11" name="テキスト ボックス 10"/>
          <p:cNvSpPr txBox="1"/>
          <p:nvPr/>
        </p:nvSpPr>
        <p:spPr>
          <a:xfrm>
            <a:off x="467544" y="4247242"/>
            <a:ext cx="8208912" cy="584775"/>
          </a:xfrm>
          <a:prstGeom prst="rect">
            <a:avLst/>
          </a:prstGeom>
          <a:noFill/>
        </p:spPr>
        <p:txBody>
          <a:bodyPr wrap="square" rtlCol="0">
            <a:spAutoFit/>
          </a:bodyPr>
          <a:lstStyle/>
          <a:p>
            <a:r>
              <a:rPr lang="ja-JP" altLang="en-US" sz="1600" dirty="0">
                <a:solidFill>
                  <a:srgbClr val="333333"/>
                </a:solidFill>
              </a:rPr>
              <a:t>初回設定時に認証が必要になります。認証成功時にクレデンシャルを保存することで次回からの認証を省いて動作します</a:t>
            </a:r>
          </a:p>
        </p:txBody>
      </p:sp>
    </p:spTree>
    <p:extLst>
      <p:ext uri="{BB962C8B-B14F-4D97-AF65-F5344CB8AC3E}">
        <p14:creationId xmlns:p14="http://schemas.microsoft.com/office/powerpoint/2010/main" val="242287782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リーフォーム 4"/>
          <p:cNvSpPr/>
          <p:nvPr/>
        </p:nvSpPr>
        <p:spPr>
          <a:xfrm>
            <a:off x="0" y="1743847"/>
            <a:ext cx="8028384" cy="2016035"/>
          </a:xfrm>
          <a:custGeom>
            <a:avLst/>
            <a:gdLst>
              <a:gd name="connsiteX0" fmla="*/ 0 w 7740449"/>
              <a:gd name="connsiteY0" fmla="*/ 61822 h 2364698"/>
              <a:gd name="connsiteX1" fmla="*/ 6008914 w 7740449"/>
              <a:gd name="connsiteY1" fmla="*/ 73697 h 2364698"/>
              <a:gd name="connsiteX2" fmla="*/ 7433953 w 7740449"/>
              <a:gd name="connsiteY2" fmla="*/ 798092 h 2364698"/>
              <a:gd name="connsiteX3" fmla="*/ 961901 w 7740449"/>
              <a:gd name="connsiteY3" fmla="*/ 1451235 h 2364698"/>
              <a:gd name="connsiteX4" fmla="*/ 1698171 w 7740449"/>
              <a:gd name="connsiteY4" fmla="*/ 2294383 h 2364698"/>
              <a:gd name="connsiteX5" fmla="*/ 7718961 w 7740449"/>
              <a:gd name="connsiteY5" fmla="*/ 2258757 h 236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0449" h="2364698">
                <a:moveTo>
                  <a:pt x="0" y="61822"/>
                </a:moveTo>
                <a:cubicBezTo>
                  <a:pt x="2384961" y="6403"/>
                  <a:pt x="4769922" y="-49015"/>
                  <a:pt x="6008914" y="73697"/>
                </a:cubicBezTo>
                <a:cubicBezTo>
                  <a:pt x="7247906" y="196409"/>
                  <a:pt x="8275122" y="568502"/>
                  <a:pt x="7433953" y="798092"/>
                </a:cubicBezTo>
                <a:cubicBezTo>
                  <a:pt x="6592784" y="1027682"/>
                  <a:pt x="1917865" y="1201853"/>
                  <a:pt x="961901" y="1451235"/>
                </a:cubicBezTo>
                <a:cubicBezTo>
                  <a:pt x="5937" y="1700617"/>
                  <a:pt x="571994" y="2159796"/>
                  <a:pt x="1698171" y="2294383"/>
                </a:cubicBezTo>
                <a:cubicBezTo>
                  <a:pt x="2824348" y="2428970"/>
                  <a:pt x="5271654" y="2343863"/>
                  <a:pt x="7718961" y="2258757"/>
                </a:cubicBezTo>
              </a:path>
            </a:pathLst>
          </a:custGeom>
          <a:noFill/>
          <a:ln w="165100">
            <a:gradFill flip="none" rotWithShape="1">
              <a:gsLst>
                <a:gs pos="0">
                  <a:schemeClr val="tx1">
                    <a:lumMod val="50000"/>
                  </a:schemeClr>
                </a:gs>
                <a:gs pos="50000">
                  <a:schemeClr val="accent1">
                    <a:tint val="44500"/>
                    <a:satMod val="160000"/>
                  </a:schemeClr>
                </a:gs>
                <a:gs pos="100000">
                  <a:schemeClr val="accent1">
                    <a:tint val="23500"/>
                    <a:satMod val="160000"/>
                  </a:schemeClr>
                </a:gs>
              </a:gsLst>
              <a:lin ang="0" scaled="1"/>
              <a:tileRect/>
            </a:gra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229703" y="160902"/>
            <a:ext cx="8588861" cy="628650"/>
          </a:xfrm>
        </p:spPr>
        <p:txBody>
          <a:bodyPr/>
          <a:lstStyle/>
          <a:p>
            <a:r>
              <a:rPr lang="ja-JP" altLang="en-US" sz="3200" dirty="0" smtClean="0"/>
              <a:t>モバイル　初期設定時の認証フロー 例</a:t>
            </a:r>
            <a:r>
              <a:rPr lang="en-US" altLang="ja-JP" sz="3200" dirty="0" smtClean="0"/>
              <a:t>:iPad</a:t>
            </a:r>
            <a:r>
              <a:rPr lang="ja-JP" altLang="en-US" sz="2400" dirty="0" smtClean="0"/>
              <a:t>　</a:t>
            </a:r>
            <a:r>
              <a:rPr lang="en-US" altLang="ja-JP" sz="2400" dirty="0" smtClean="0"/>
              <a:t/>
            </a:r>
            <a:br>
              <a:rPr lang="en-US" altLang="ja-JP" sz="2400" dirty="0" smtClean="0"/>
            </a:br>
            <a:r>
              <a:rPr lang="ja-JP" altLang="en-US" sz="2000" dirty="0" smtClean="0"/>
              <a:t>エンドユーザー画面フロー：</a:t>
            </a:r>
            <a:r>
              <a:rPr lang="en-US" altLang="ja-JP" sz="2000" dirty="0" smtClean="0"/>
              <a:t>SP Initiated</a:t>
            </a:r>
            <a:endParaRPr lang="en-US" sz="2800" dirty="0"/>
          </a:p>
        </p:txBody>
      </p:sp>
      <p:sp>
        <p:nvSpPr>
          <p:cNvPr id="4" name="テキスト ボックス 3"/>
          <p:cNvSpPr txBox="1"/>
          <p:nvPr/>
        </p:nvSpPr>
        <p:spPr>
          <a:xfrm>
            <a:off x="467544" y="897564"/>
            <a:ext cx="8208912" cy="369332"/>
          </a:xfrm>
          <a:prstGeom prst="rect">
            <a:avLst/>
          </a:prstGeom>
          <a:noFill/>
        </p:spPr>
        <p:txBody>
          <a:bodyPr wrap="square" rtlCol="0">
            <a:spAutoFit/>
          </a:bodyPr>
          <a:lstStyle/>
          <a:p>
            <a:r>
              <a:rPr lang="ja-JP" altLang="en-US" dirty="0" smtClean="0">
                <a:solidFill>
                  <a:srgbClr val="333333"/>
                </a:solidFill>
              </a:rPr>
              <a:t>モバイルデバイス向けアプリに主催者ログインする際の画面フロー</a:t>
            </a:r>
            <a:endParaRPr kumimoji="1" lang="ja-JP" altLang="en-US" dirty="0">
              <a:solidFill>
                <a:srgbClr val="333333"/>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1404" y="1275606"/>
            <a:ext cx="2160000" cy="121500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65599" y="1284638"/>
            <a:ext cx="2160000" cy="121500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68171" y="1284638"/>
            <a:ext cx="2160000" cy="121500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395536" y="2535840"/>
            <a:ext cx="1368152" cy="307777"/>
          </a:xfrm>
          <a:prstGeom prst="rect">
            <a:avLst/>
          </a:prstGeom>
          <a:noFill/>
        </p:spPr>
        <p:txBody>
          <a:bodyPr wrap="square" rtlCol="0">
            <a:spAutoFit/>
          </a:bodyPr>
          <a:lstStyle/>
          <a:p>
            <a:r>
              <a:rPr kumimoji="1" lang="ja-JP" altLang="en-US" sz="1400" dirty="0">
                <a:solidFill>
                  <a:srgbClr val="333333"/>
                </a:solidFill>
              </a:rPr>
              <a:t>サインイン</a:t>
            </a:r>
          </a:p>
        </p:txBody>
      </p:sp>
      <p:sp>
        <p:nvSpPr>
          <p:cNvPr id="9" name="テキスト ボックス 8"/>
          <p:cNvSpPr txBox="1"/>
          <p:nvPr/>
        </p:nvSpPr>
        <p:spPr>
          <a:xfrm>
            <a:off x="2339752" y="4191930"/>
            <a:ext cx="2736304" cy="523220"/>
          </a:xfrm>
          <a:prstGeom prst="rect">
            <a:avLst/>
          </a:prstGeom>
          <a:noFill/>
        </p:spPr>
        <p:txBody>
          <a:bodyPr wrap="square" rtlCol="0">
            <a:spAutoFit/>
          </a:bodyPr>
          <a:lstStyle/>
          <a:p>
            <a:r>
              <a:rPr kumimoji="1" lang="en-US" altLang="ja-JP" sz="1400" dirty="0" smtClean="0">
                <a:solidFill>
                  <a:srgbClr val="333333"/>
                </a:solidFill>
              </a:rPr>
              <a:t>IdP</a:t>
            </a:r>
            <a:r>
              <a:rPr kumimoji="1" lang="ja-JP" altLang="en-US" sz="1400" dirty="0" smtClean="0">
                <a:solidFill>
                  <a:srgbClr val="333333"/>
                </a:solidFill>
              </a:rPr>
              <a:t>のログイン画面が表示</a:t>
            </a:r>
            <a:endParaRPr kumimoji="1" lang="en-US" altLang="ja-JP" sz="1400" dirty="0" smtClean="0">
              <a:solidFill>
                <a:srgbClr val="333333"/>
              </a:solidFill>
            </a:endParaRPr>
          </a:p>
          <a:p>
            <a:r>
              <a:rPr kumimoji="1" lang="en-US" altLang="ja-JP" sz="1400" dirty="0" smtClean="0">
                <a:solidFill>
                  <a:srgbClr val="333333"/>
                </a:solidFill>
              </a:rPr>
              <a:t>SSO</a:t>
            </a:r>
            <a:r>
              <a:rPr kumimoji="1" lang="ja-JP" altLang="en-US" sz="1400" dirty="0" smtClean="0">
                <a:solidFill>
                  <a:srgbClr val="333333"/>
                </a:solidFill>
              </a:rPr>
              <a:t>用の</a:t>
            </a:r>
            <a:r>
              <a:rPr kumimoji="1" lang="en-US" altLang="ja-JP" sz="1400" dirty="0" smtClean="0">
                <a:solidFill>
                  <a:srgbClr val="333333"/>
                </a:solidFill>
              </a:rPr>
              <a:t>ID/PW</a:t>
            </a:r>
            <a:r>
              <a:rPr kumimoji="1" lang="ja-JP" altLang="en-US" sz="1400" dirty="0" smtClean="0">
                <a:solidFill>
                  <a:srgbClr val="333333"/>
                </a:solidFill>
              </a:rPr>
              <a:t>を入力</a:t>
            </a:r>
            <a:endParaRPr kumimoji="1" lang="ja-JP" altLang="en-US" sz="1400" dirty="0">
              <a:solidFill>
                <a:srgbClr val="333333"/>
              </a:solidFill>
            </a:endParaRPr>
          </a:p>
        </p:txBody>
      </p:sp>
      <p:sp>
        <p:nvSpPr>
          <p:cNvPr id="10" name="テキスト ボックス 9"/>
          <p:cNvSpPr txBox="1"/>
          <p:nvPr/>
        </p:nvSpPr>
        <p:spPr>
          <a:xfrm>
            <a:off x="5436336" y="4177557"/>
            <a:ext cx="2736304" cy="523220"/>
          </a:xfrm>
          <a:prstGeom prst="rect">
            <a:avLst/>
          </a:prstGeom>
          <a:noFill/>
        </p:spPr>
        <p:txBody>
          <a:bodyPr wrap="square" rtlCol="0">
            <a:spAutoFit/>
          </a:bodyPr>
          <a:lstStyle/>
          <a:p>
            <a:r>
              <a:rPr kumimoji="1" lang="ja-JP" altLang="en-US" sz="1400" dirty="0" smtClean="0">
                <a:solidFill>
                  <a:srgbClr val="333333"/>
                </a:solidFill>
              </a:rPr>
              <a:t>ログイン完了</a:t>
            </a:r>
            <a:endParaRPr kumimoji="1" lang="en-US" altLang="ja-JP" sz="1400" dirty="0" smtClean="0">
              <a:solidFill>
                <a:srgbClr val="333333"/>
              </a:solidFill>
            </a:endParaRPr>
          </a:p>
          <a:p>
            <a:r>
              <a:rPr kumimoji="1" lang="ja-JP" altLang="en-US" sz="1400" dirty="0" smtClean="0">
                <a:solidFill>
                  <a:srgbClr val="333333"/>
                </a:solidFill>
              </a:rPr>
              <a:t>クレデンシャルを保存</a:t>
            </a:r>
            <a:endParaRPr kumimoji="1" lang="ja-JP" altLang="en-US" sz="1400" dirty="0">
              <a:solidFill>
                <a:srgbClr val="333333"/>
              </a:solidFill>
            </a:endParaRP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39992" y="2949792"/>
            <a:ext cx="2160000" cy="121500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36336" y="2895786"/>
            <a:ext cx="2160000" cy="1215000"/>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915816" y="2499932"/>
            <a:ext cx="2160000" cy="523220"/>
          </a:xfrm>
          <a:prstGeom prst="rect">
            <a:avLst/>
          </a:prstGeom>
          <a:noFill/>
        </p:spPr>
        <p:txBody>
          <a:bodyPr wrap="square" rtlCol="0">
            <a:spAutoFit/>
          </a:bodyPr>
          <a:lstStyle/>
          <a:p>
            <a:r>
              <a:rPr kumimoji="1" lang="ja-JP" altLang="en-US" sz="1400" dirty="0" smtClean="0">
                <a:solidFill>
                  <a:srgbClr val="333333"/>
                </a:solidFill>
              </a:rPr>
              <a:t>コーポレートサイトからサインイン</a:t>
            </a:r>
            <a:endParaRPr kumimoji="1" lang="ja-JP" altLang="en-US" sz="1400" dirty="0">
              <a:solidFill>
                <a:srgbClr val="333333"/>
              </a:solidFill>
            </a:endParaRPr>
          </a:p>
        </p:txBody>
      </p:sp>
      <p:sp>
        <p:nvSpPr>
          <p:cNvPr id="15" name="テキスト ボックス 14"/>
          <p:cNvSpPr txBox="1"/>
          <p:nvPr/>
        </p:nvSpPr>
        <p:spPr>
          <a:xfrm>
            <a:off x="5436336" y="2539129"/>
            <a:ext cx="2304016" cy="307777"/>
          </a:xfrm>
          <a:prstGeom prst="rect">
            <a:avLst/>
          </a:prstGeom>
          <a:noFill/>
        </p:spPr>
        <p:txBody>
          <a:bodyPr wrap="square" rtlCol="0">
            <a:spAutoFit/>
          </a:bodyPr>
          <a:lstStyle/>
          <a:p>
            <a:r>
              <a:rPr kumimoji="1" lang="en-US" altLang="ja-JP" sz="1400" dirty="0" smtClean="0">
                <a:solidFill>
                  <a:srgbClr val="333333"/>
                </a:solidFill>
              </a:rPr>
              <a:t>WebEx </a:t>
            </a:r>
            <a:r>
              <a:rPr kumimoji="1" lang="ja-JP" altLang="en-US" sz="1400" dirty="0" smtClean="0">
                <a:solidFill>
                  <a:srgbClr val="333333"/>
                </a:solidFill>
              </a:rPr>
              <a:t>サイト</a:t>
            </a:r>
            <a:r>
              <a:rPr kumimoji="1" lang="en-US" altLang="ja-JP" sz="1400" dirty="0" smtClean="0">
                <a:solidFill>
                  <a:srgbClr val="333333"/>
                </a:solidFill>
              </a:rPr>
              <a:t>URL</a:t>
            </a:r>
            <a:r>
              <a:rPr kumimoji="1" lang="ja-JP" altLang="en-US" sz="1400" dirty="0" smtClean="0">
                <a:solidFill>
                  <a:srgbClr val="333333"/>
                </a:solidFill>
              </a:rPr>
              <a:t>を入力</a:t>
            </a:r>
            <a:endParaRPr kumimoji="1" lang="ja-JP" altLang="en-US" sz="1400" dirty="0">
              <a:solidFill>
                <a:srgbClr val="333333"/>
              </a:solidFill>
            </a:endParaRPr>
          </a:p>
        </p:txBody>
      </p:sp>
      <p:sp>
        <p:nvSpPr>
          <p:cNvPr id="17" name="テキスト ボックス 16"/>
          <p:cNvSpPr txBox="1"/>
          <p:nvPr/>
        </p:nvSpPr>
        <p:spPr>
          <a:xfrm>
            <a:off x="467544" y="4623979"/>
            <a:ext cx="8208912" cy="584775"/>
          </a:xfrm>
          <a:prstGeom prst="rect">
            <a:avLst/>
          </a:prstGeom>
          <a:noFill/>
        </p:spPr>
        <p:txBody>
          <a:bodyPr wrap="square" rtlCol="0">
            <a:spAutoFit/>
          </a:bodyPr>
          <a:lstStyle/>
          <a:p>
            <a:r>
              <a:rPr lang="ja-JP" altLang="en-US" sz="1600" dirty="0">
                <a:solidFill>
                  <a:srgbClr val="333333"/>
                </a:solidFill>
              </a:rPr>
              <a:t>初回設定時に認証が必要になります。認証成功時にクレデンシャルを保存することで次回からの認証を省いて動作します</a:t>
            </a:r>
          </a:p>
        </p:txBody>
      </p:sp>
    </p:spTree>
    <p:extLst>
      <p:ext uri="{BB962C8B-B14F-4D97-AF65-F5344CB8AC3E}">
        <p14:creationId xmlns:p14="http://schemas.microsoft.com/office/powerpoint/2010/main" val="427302405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52890"/>
            <a:ext cx="8588861" cy="628650"/>
          </a:xfrm>
        </p:spPr>
        <p:txBody>
          <a:bodyPr/>
          <a:lstStyle/>
          <a:p>
            <a:r>
              <a:rPr lang="ja-JP" altLang="en-US" sz="3200" dirty="0" smtClean="0"/>
              <a:t>統合 </a:t>
            </a:r>
            <a:r>
              <a:rPr lang="en-US" altLang="ja-JP" sz="3200" dirty="0" smtClean="0"/>
              <a:t>Windows </a:t>
            </a:r>
            <a:r>
              <a:rPr lang="ja-JP" altLang="en-US" sz="3200" dirty="0" smtClean="0"/>
              <a:t>認証 </a:t>
            </a:r>
            <a:r>
              <a:rPr lang="en-US" altLang="ja-JP" sz="2000" dirty="0" smtClean="0"/>
              <a:t>(</a:t>
            </a:r>
            <a:r>
              <a:rPr lang="en-US" altLang="ja-JP" sz="2000" dirty="0" err="1" smtClean="0"/>
              <a:t>IWA:Integrated</a:t>
            </a:r>
            <a:r>
              <a:rPr lang="en-US" altLang="ja-JP" sz="2000" dirty="0" smtClean="0"/>
              <a:t> Windows Authentication)</a:t>
            </a:r>
            <a:endParaRPr lang="en-US" sz="2400" dirty="0"/>
          </a:p>
        </p:txBody>
      </p:sp>
      <p:sp>
        <p:nvSpPr>
          <p:cNvPr id="6" name="テキスト プレースホルダ 5"/>
          <p:cNvSpPr>
            <a:spLocks noGrp="1"/>
          </p:cNvSpPr>
          <p:nvPr>
            <p:ph type="body" sz="quarter" idx="10"/>
          </p:nvPr>
        </p:nvSpPr>
        <p:spPr>
          <a:xfrm>
            <a:off x="707318" y="1599642"/>
            <a:ext cx="7704856" cy="2430270"/>
          </a:xfrm>
        </p:spPr>
        <p:txBody>
          <a:bodyPr>
            <a:normAutofit/>
          </a:bodyPr>
          <a:lstStyle/>
          <a:p>
            <a:r>
              <a:rPr lang="ja-JP" altLang="en-US" sz="1600" dirty="0" smtClean="0"/>
              <a:t>ユーザーの</a:t>
            </a:r>
            <a:r>
              <a:rPr lang="en-US" altLang="ja-JP" sz="1600" dirty="0" smtClean="0"/>
              <a:t>IAM(</a:t>
            </a:r>
            <a:r>
              <a:rPr lang="en-US" altLang="ja-JP" sz="1600" dirty="0" err="1" smtClean="0"/>
              <a:t>IdP</a:t>
            </a:r>
            <a:r>
              <a:rPr lang="en-US" altLang="ja-JP" sz="1600" dirty="0" smtClean="0"/>
              <a:t>)</a:t>
            </a:r>
            <a:r>
              <a:rPr lang="ja-JP" altLang="en-US" sz="1600" dirty="0" smtClean="0"/>
              <a:t>が統合</a:t>
            </a:r>
            <a:r>
              <a:rPr lang="en-US" altLang="ja-JP" sz="1600" dirty="0" smtClean="0"/>
              <a:t>Windows</a:t>
            </a:r>
            <a:r>
              <a:rPr lang="ja-JP" altLang="en-US" sz="1600" dirty="0" smtClean="0"/>
              <a:t>認証をサポートしていれば</a:t>
            </a:r>
            <a:r>
              <a:rPr lang="en-US" altLang="ja-JP" sz="1600" dirty="0" smtClean="0"/>
              <a:t>WebEx </a:t>
            </a:r>
            <a:r>
              <a:rPr lang="ja-JP" altLang="en-US" sz="1600" dirty="0" smtClean="0"/>
              <a:t>との</a:t>
            </a:r>
            <a:r>
              <a:rPr lang="en-US" altLang="ja-JP" sz="1600" dirty="0" smtClean="0"/>
              <a:t>SSO</a:t>
            </a:r>
            <a:r>
              <a:rPr lang="ja-JP" altLang="en-US" sz="1600" dirty="0" smtClean="0"/>
              <a:t>に利用可能</a:t>
            </a:r>
            <a:endParaRPr lang="en-US" altLang="ja-JP" sz="1600" dirty="0" smtClean="0"/>
          </a:p>
          <a:p>
            <a:r>
              <a:rPr lang="ja-JP" altLang="en-US" sz="1600" dirty="0" smtClean="0"/>
              <a:t>ユーザーが利用の</a:t>
            </a:r>
            <a:r>
              <a:rPr lang="en-US" altLang="ja-JP" sz="1600" dirty="0" smtClean="0"/>
              <a:t>Windows PC</a:t>
            </a:r>
            <a:r>
              <a:rPr lang="ja-JP" altLang="en-US" sz="1600" dirty="0" smtClean="0"/>
              <a:t>にログインすると自動的に</a:t>
            </a:r>
            <a:r>
              <a:rPr lang="en-US" altLang="ja-JP" sz="1600" dirty="0" smtClean="0"/>
              <a:t>WebEx</a:t>
            </a:r>
            <a:r>
              <a:rPr lang="ja-JP" altLang="en-US" sz="1600" dirty="0" smtClean="0"/>
              <a:t>サイトも認証される（別途、</a:t>
            </a:r>
            <a:r>
              <a:rPr lang="en-US" altLang="ja-JP" sz="1600" dirty="0" smtClean="0"/>
              <a:t>WebEx</a:t>
            </a:r>
            <a:r>
              <a:rPr lang="ja-JP" altLang="en-US" sz="1600" dirty="0" smtClean="0"/>
              <a:t>サイトにログインの必要はない）</a:t>
            </a:r>
          </a:p>
          <a:p>
            <a:pPr>
              <a:buNone/>
            </a:pPr>
            <a:endParaRPr kumimoji="1" lang="en-US" altLang="ja-JP" sz="1800" dirty="0" smtClean="0"/>
          </a:p>
        </p:txBody>
      </p:sp>
      <p:sp>
        <p:nvSpPr>
          <p:cNvPr id="4" name="テキスト ボックス 3"/>
          <p:cNvSpPr txBox="1"/>
          <p:nvPr/>
        </p:nvSpPr>
        <p:spPr>
          <a:xfrm>
            <a:off x="467544" y="891031"/>
            <a:ext cx="8208912" cy="584775"/>
          </a:xfrm>
          <a:prstGeom prst="rect">
            <a:avLst/>
          </a:prstGeom>
          <a:noFill/>
        </p:spPr>
        <p:txBody>
          <a:bodyPr wrap="square" rtlCol="0">
            <a:spAutoFit/>
          </a:bodyPr>
          <a:lstStyle/>
          <a:p>
            <a:r>
              <a:rPr kumimoji="1" lang="en-US" altLang="ja-JP" sz="1600" dirty="0" smtClean="0">
                <a:solidFill>
                  <a:srgbClr val="333333"/>
                </a:solidFill>
              </a:rPr>
              <a:t>Directory Service</a:t>
            </a:r>
            <a:r>
              <a:rPr kumimoji="1" lang="ja-JP" altLang="en-US" sz="1600" dirty="0" smtClean="0">
                <a:solidFill>
                  <a:srgbClr val="333333"/>
                </a:solidFill>
              </a:rPr>
              <a:t>として</a:t>
            </a:r>
            <a:r>
              <a:rPr kumimoji="1" lang="en-US" altLang="ja-JP" sz="1600" dirty="0" smtClean="0">
                <a:solidFill>
                  <a:srgbClr val="333333"/>
                </a:solidFill>
              </a:rPr>
              <a:t>Microsoft Active Directory (AD)</a:t>
            </a:r>
            <a:r>
              <a:rPr kumimoji="1" lang="ja-JP" altLang="en-US" sz="1600" dirty="0" smtClean="0">
                <a:solidFill>
                  <a:srgbClr val="333333"/>
                </a:solidFill>
              </a:rPr>
              <a:t>をご利用の場合、</a:t>
            </a:r>
            <a:r>
              <a:rPr kumimoji="1" lang="en-US" altLang="ja-JP" sz="1600" dirty="0" smtClean="0">
                <a:solidFill>
                  <a:srgbClr val="333333"/>
                </a:solidFill>
              </a:rPr>
              <a:t>IdP(IAM)</a:t>
            </a:r>
            <a:r>
              <a:rPr kumimoji="1" lang="ja-JP" altLang="en-US" sz="1600" dirty="0" smtClean="0">
                <a:solidFill>
                  <a:srgbClr val="333333"/>
                </a:solidFill>
              </a:rPr>
              <a:t>と連携することでエンドユーザーによる</a:t>
            </a:r>
            <a:r>
              <a:rPr kumimoji="1" lang="en-US" altLang="ja-JP" sz="1600" dirty="0" smtClean="0">
                <a:solidFill>
                  <a:srgbClr val="333333"/>
                </a:solidFill>
              </a:rPr>
              <a:t>ID/PW</a:t>
            </a:r>
            <a:r>
              <a:rPr kumimoji="1" lang="ja-JP" altLang="en-US" sz="1600" dirty="0" smtClean="0">
                <a:solidFill>
                  <a:srgbClr val="333333"/>
                </a:solidFill>
              </a:rPr>
              <a:t>の入力を省く事が可能</a:t>
            </a:r>
            <a:endParaRPr kumimoji="1" lang="en-US" altLang="ja-JP" sz="1600" dirty="0" smtClean="0">
              <a:solidFill>
                <a:srgbClr val="333333"/>
              </a:solidFill>
            </a:endParaRPr>
          </a:p>
        </p:txBody>
      </p:sp>
      <p:sp>
        <p:nvSpPr>
          <p:cNvPr id="5" name="右矢印 4"/>
          <p:cNvSpPr/>
          <p:nvPr/>
        </p:nvSpPr>
        <p:spPr>
          <a:xfrm>
            <a:off x="0" y="2866871"/>
            <a:ext cx="9612560" cy="1523302"/>
          </a:xfrm>
          <a:prstGeom prst="rightArrow">
            <a:avLst>
              <a:gd name="adj1" fmla="val 57144"/>
              <a:gd name="adj2" fmla="val 161908"/>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7" name="Picture 2" descr="C:\Users\hiwasaka\Desktop\s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2934238"/>
            <a:ext cx="2456665" cy="1393592"/>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C:\Users\hiwasaka\Desktop\s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7" y="2934237"/>
            <a:ext cx="2456665" cy="1393588"/>
          </a:xfrm>
          <a:prstGeom prst="rect">
            <a:avLst/>
          </a:prstGeom>
          <a:noFill/>
          <a:ln>
            <a:solidFill>
              <a:schemeClr val="tx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43609" y="4439748"/>
            <a:ext cx="2857041" cy="461665"/>
          </a:xfrm>
          <a:prstGeom prst="rect">
            <a:avLst/>
          </a:prstGeom>
          <a:noFill/>
        </p:spPr>
        <p:txBody>
          <a:bodyPr wrap="square" rtlCol="0">
            <a:spAutoFit/>
          </a:bodyPr>
          <a:lstStyle/>
          <a:p>
            <a:r>
              <a:rPr kumimoji="1" lang="en-US" altLang="ja-JP" sz="1200" dirty="0" smtClean="0">
                <a:solidFill>
                  <a:srgbClr val="333333"/>
                </a:solidFill>
              </a:rPr>
              <a:t>WebEx </a:t>
            </a:r>
            <a:r>
              <a:rPr kumimoji="1" lang="ja-JP" altLang="en-US" sz="1200" dirty="0" smtClean="0">
                <a:solidFill>
                  <a:srgbClr val="333333"/>
                </a:solidFill>
              </a:rPr>
              <a:t>サイトにアクセス</a:t>
            </a:r>
            <a:endParaRPr kumimoji="1" lang="en-US" altLang="ja-JP" sz="1200" dirty="0" smtClean="0">
              <a:solidFill>
                <a:srgbClr val="333333"/>
              </a:solidFill>
            </a:endParaRPr>
          </a:p>
          <a:p>
            <a:r>
              <a:rPr kumimoji="1" lang="ja-JP" altLang="en-US" sz="1200" dirty="0" smtClean="0">
                <a:solidFill>
                  <a:srgbClr val="333333"/>
                </a:solidFill>
              </a:rPr>
              <a:t>主催者ログインボタンをクリック</a:t>
            </a:r>
            <a:endParaRPr kumimoji="1" lang="ja-JP" altLang="en-US" sz="1200" dirty="0">
              <a:solidFill>
                <a:srgbClr val="333333"/>
              </a:solidFill>
            </a:endParaRPr>
          </a:p>
        </p:txBody>
      </p:sp>
      <p:sp>
        <p:nvSpPr>
          <p:cNvPr id="12" name="テキスト ボックス 11"/>
          <p:cNvSpPr txBox="1"/>
          <p:nvPr/>
        </p:nvSpPr>
        <p:spPr>
          <a:xfrm>
            <a:off x="5508104" y="4499378"/>
            <a:ext cx="2489696" cy="276999"/>
          </a:xfrm>
          <a:prstGeom prst="rect">
            <a:avLst/>
          </a:prstGeom>
          <a:noFill/>
        </p:spPr>
        <p:txBody>
          <a:bodyPr wrap="square" rtlCol="0">
            <a:spAutoFit/>
          </a:bodyPr>
          <a:lstStyle/>
          <a:p>
            <a:r>
              <a:rPr kumimoji="1" lang="ja-JP" altLang="en-US" sz="1200" dirty="0" smtClean="0">
                <a:solidFill>
                  <a:srgbClr val="333333"/>
                </a:solidFill>
              </a:rPr>
              <a:t>ログイン完了</a:t>
            </a:r>
            <a:endParaRPr kumimoji="1" lang="ja-JP" altLang="en-US" sz="1200" dirty="0">
              <a:solidFill>
                <a:srgbClr val="333333"/>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62" y="2767493"/>
            <a:ext cx="961989" cy="51999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0884" y="2765561"/>
            <a:ext cx="1395318" cy="50049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テキスト ボックス 14"/>
          <p:cNvSpPr txBox="1"/>
          <p:nvPr/>
        </p:nvSpPr>
        <p:spPr>
          <a:xfrm>
            <a:off x="395536" y="2765562"/>
            <a:ext cx="1008112" cy="307777"/>
          </a:xfrm>
          <a:prstGeom prst="rect">
            <a:avLst/>
          </a:prstGeom>
          <a:noFill/>
        </p:spPr>
        <p:txBody>
          <a:bodyPr wrap="square" rtlCol="0">
            <a:spAutoFit/>
          </a:bodyPr>
          <a:lstStyle/>
          <a:p>
            <a:r>
              <a:rPr kumimoji="1" lang="ja-JP" altLang="en-US" sz="1400" b="1" dirty="0" smtClean="0">
                <a:solidFill>
                  <a:srgbClr val="333333"/>
                </a:solidFill>
              </a:rPr>
              <a:t>動作例）</a:t>
            </a:r>
            <a:endParaRPr kumimoji="1" lang="ja-JP" altLang="en-US" sz="1400" b="1" dirty="0">
              <a:solidFill>
                <a:srgbClr val="333333"/>
              </a:solidFill>
            </a:endParaRPr>
          </a:p>
        </p:txBody>
      </p:sp>
    </p:spTree>
    <p:extLst>
      <p:ext uri="{BB962C8B-B14F-4D97-AF65-F5344CB8AC3E}">
        <p14:creationId xmlns:p14="http://schemas.microsoft.com/office/powerpoint/2010/main" val="933268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sz="4400" dirty="0" smtClean="0"/>
              <a:t>WebEx</a:t>
            </a:r>
            <a:r>
              <a:rPr lang="ja-JP" altLang="en-US" sz="4400" dirty="0" smtClean="0"/>
              <a:t>の</a:t>
            </a:r>
            <a:r>
              <a:rPr lang="en-US" altLang="ja-JP" sz="4400" dirty="0" smtClean="0"/>
              <a:t>SSO</a:t>
            </a:r>
            <a:r>
              <a:rPr lang="ja-JP" altLang="en-US" sz="4400" dirty="0" smtClean="0"/>
              <a:t>について</a:t>
            </a:r>
            <a:endParaRPr lang="en-US" sz="4400" dirty="0"/>
          </a:p>
        </p:txBody>
      </p:sp>
    </p:spTree>
    <p:extLst>
      <p:ext uri="{BB962C8B-B14F-4D97-AF65-F5344CB8AC3E}">
        <p14:creationId xmlns:p14="http://schemas.microsoft.com/office/powerpoint/2010/main" val="85188896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97249"/>
            <a:ext cx="8914298" cy="628650"/>
          </a:xfrm>
        </p:spPr>
        <p:txBody>
          <a:bodyPr/>
          <a:lstStyle/>
          <a:p>
            <a:r>
              <a:rPr lang="en-US" sz="3200" dirty="0" smtClean="0"/>
              <a:t>WebEx Federated Authentication Service(FAS)</a:t>
            </a:r>
            <a:endParaRPr lang="en-US" sz="3200" dirty="0"/>
          </a:p>
        </p:txBody>
      </p:sp>
      <p:sp>
        <p:nvSpPr>
          <p:cNvPr id="3" name="Content Placeholder 2"/>
          <p:cNvSpPr>
            <a:spLocks noGrp="1"/>
          </p:cNvSpPr>
          <p:nvPr>
            <p:ph type="body" sz="quarter" idx="10"/>
          </p:nvPr>
        </p:nvSpPr>
        <p:spPr>
          <a:xfrm>
            <a:off x="710053" y="1412100"/>
            <a:ext cx="7714754" cy="3294366"/>
          </a:xfrm>
        </p:spPr>
        <p:txBody>
          <a:bodyPr>
            <a:normAutofit/>
          </a:bodyPr>
          <a:lstStyle/>
          <a:p>
            <a:r>
              <a:rPr lang="ja-JP" altLang="en-US" sz="1800" dirty="0" smtClean="0">
                <a:solidFill>
                  <a:srgbClr val="5F5F5F"/>
                </a:solidFill>
              </a:rPr>
              <a:t>対応プロトコル</a:t>
            </a:r>
            <a:endParaRPr lang="en-US" altLang="ja-JP" sz="1800" dirty="0" smtClean="0">
              <a:solidFill>
                <a:srgbClr val="5F5F5F"/>
              </a:solidFill>
            </a:endParaRPr>
          </a:p>
          <a:p>
            <a:pPr lvl="1"/>
            <a:r>
              <a:rPr lang="en-US" altLang="ja-JP" sz="1400" dirty="0">
                <a:solidFill>
                  <a:srgbClr val="5F5F5F"/>
                </a:solidFill>
              </a:rPr>
              <a:t>SAML 2.0 </a:t>
            </a:r>
            <a:r>
              <a:rPr lang="en-US" altLang="ja-JP" sz="1400" dirty="0" smtClean="0">
                <a:solidFill>
                  <a:srgbClr val="5F5F5F"/>
                </a:solidFill>
              </a:rPr>
              <a:t>Web Browser SSO Profile(SP-Initiated, IdP-Initiated)</a:t>
            </a:r>
          </a:p>
          <a:p>
            <a:r>
              <a:rPr lang="ja-JP" altLang="en-US" sz="1800" dirty="0" smtClean="0">
                <a:solidFill>
                  <a:srgbClr val="5F5F5F"/>
                </a:solidFill>
              </a:rPr>
              <a:t>ブラウザによる</a:t>
            </a:r>
            <a:r>
              <a:rPr lang="en-US" altLang="ja-JP" sz="1800" dirty="0" smtClean="0">
                <a:solidFill>
                  <a:srgbClr val="5F5F5F"/>
                </a:solidFill>
              </a:rPr>
              <a:t>POST</a:t>
            </a:r>
            <a:r>
              <a:rPr lang="ja-JP" altLang="en-US" sz="1800" dirty="0" smtClean="0">
                <a:solidFill>
                  <a:srgbClr val="5F5F5F"/>
                </a:solidFill>
              </a:rPr>
              <a:t>転送と </a:t>
            </a:r>
            <a:r>
              <a:rPr lang="en-US" altLang="ja-JP" sz="1800" dirty="0" smtClean="0">
                <a:solidFill>
                  <a:srgbClr val="5F5F5F"/>
                </a:solidFill>
              </a:rPr>
              <a:t>Pull model </a:t>
            </a:r>
            <a:r>
              <a:rPr lang="ja-JP" altLang="en-US" sz="1800" dirty="0" smtClean="0">
                <a:solidFill>
                  <a:srgbClr val="5F5F5F"/>
                </a:solidFill>
              </a:rPr>
              <a:t>のアサーションを受け付ける</a:t>
            </a:r>
            <a:endParaRPr lang="en-US" altLang="ja-JP" sz="1800" dirty="0" smtClean="0">
              <a:solidFill>
                <a:srgbClr val="5F5F5F"/>
              </a:solidFill>
            </a:endParaRPr>
          </a:p>
          <a:p>
            <a:r>
              <a:rPr lang="ja-JP" altLang="en-US" sz="1800" dirty="0" smtClean="0"/>
              <a:t>ユーザー認証には </a:t>
            </a:r>
            <a:r>
              <a:rPr lang="en-US" altLang="ja-JP" sz="1800" dirty="0" smtClean="0"/>
              <a:t>ID </a:t>
            </a:r>
            <a:r>
              <a:rPr lang="ja-JP" altLang="en-US" sz="1800" dirty="0" smtClean="0"/>
              <a:t>や </a:t>
            </a:r>
            <a:r>
              <a:rPr lang="en-US" altLang="ja-JP" sz="1800" dirty="0" smtClean="0"/>
              <a:t>Email </a:t>
            </a:r>
            <a:r>
              <a:rPr lang="ja-JP" altLang="en-US" sz="1800" dirty="0" smtClean="0"/>
              <a:t>アドレスのみを利用。パスワードを必要としない。よってパスワードはインターネットを介してやり取りしない</a:t>
            </a:r>
            <a:endParaRPr lang="en-US" altLang="ja-JP" sz="1800" dirty="0" smtClean="0">
              <a:solidFill>
                <a:srgbClr val="5F5F5F"/>
              </a:solidFill>
            </a:endParaRPr>
          </a:p>
          <a:p>
            <a:r>
              <a:rPr lang="ja-JP" altLang="en-US" sz="1800" dirty="0"/>
              <a:t>主催者</a:t>
            </a:r>
            <a:r>
              <a:rPr lang="ja-JP" altLang="en-US" sz="1800" dirty="0" smtClean="0"/>
              <a:t>の認証、アカウント作成・編集をサポート</a:t>
            </a:r>
            <a:endParaRPr lang="en-US" altLang="ja-JP" sz="1800" dirty="0" smtClean="0"/>
          </a:p>
          <a:p>
            <a:pPr lvl="1"/>
            <a:r>
              <a:rPr lang="en-US" altLang="ja-JP" sz="1200" dirty="0" smtClean="0"/>
              <a:t>※</a:t>
            </a:r>
            <a:r>
              <a:rPr lang="ja-JP" altLang="en-US" sz="1200" dirty="0" smtClean="0"/>
              <a:t>ユーザーアカウントの無効化は、管理ツールより</a:t>
            </a:r>
            <a:r>
              <a:rPr lang="en-US" altLang="ja-JP" sz="1200" dirty="0" smtClean="0"/>
              <a:t>CSV</a:t>
            </a:r>
            <a:r>
              <a:rPr lang="ja-JP" altLang="en-US" sz="1200" dirty="0" err="1" smtClean="0"/>
              <a:t>での</a:t>
            </a:r>
            <a:r>
              <a:rPr lang="ja-JP" altLang="en-US" sz="1200" dirty="0" smtClean="0"/>
              <a:t>一括インポート等で実施の必要有</a:t>
            </a:r>
            <a:endParaRPr lang="en-US" altLang="ja-JP" sz="1200" dirty="0" smtClean="0"/>
          </a:p>
        </p:txBody>
      </p:sp>
      <p:sp>
        <p:nvSpPr>
          <p:cNvPr id="4" name="テキスト ボックス 3"/>
          <p:cNvSpPr txBox="1"/>
          <p:nvPr/>
        </p:nvSpPr>
        <p:spPr>
          <a:xfrm>
            <a:off x="467544" y="926046"/>
            <a:ext cx="8208912" cy="369332"/>
          </a:xfrm>
          <a:prstGeom prst="rect">
            <a:avLst/>
          </a:prstGeom>
          <a:noFill/>
        </p:spPr>
        <p:txBody>
          <a:bodyPr wrap="square" rtlCol="0">
            <a:spAutoFit/>
          </a:bodyPr>
          <a:lstStyle/>
          <a:p>
            <a:r>
              <a:rPr lang="en-US" altLang="ja-JP" dirty="0" smtClean="0">
                <a:solidFill>
                  <a:srgbClr val="333333"/>
                </a:solidFill>
              </a:rPr>
              <a:t>WebEx</a:t>
            </a:r>
            <a:r>
              <a:rPr lang="ja-JP" altLang="en-US" dirty="0" smtClean="0">
                <a:solidFill>
                  <a:srgbClr val="333333"/>
                </a:solidFill>
              </a:rPr>
              <a:t>で用意している</a:t>
            </a:r>
            <a:r>
              <a:rPr lang="en-US" altLang="ja-JP" dirty="0" smtClean="0">
                <a:solidFill>
                  <a:srgbClr val="333333"/>
                </a:solidFill>
              </a:rPr>
              <a:t>SSO</a:t>
            </a:r>
            <a:r>
              <a:rPr lang="ja-JP" altLang="en-US" dirty="0" smtClean="0">
                <a:solidFill>
                  <a:srgbClr val="333333"/>
                </a:solidFill>
              </a:rPr>
              <a:t>に対応した機能（</a:t>
            </a:r>
            <a:r>
              <a:rPr lang="en-US" altLang="ja-JP" dirty="0" smtClean="0">
                <a:solidFill>
                  <a:srgbClr val="333333"/>
                </a:solidFill>
              </a:rPr>
              <a:t>SSO</a:t>
            </a:r>
            <a:r>
              <a:rPr lang="ja-JP" altLang="en-US" dirty="0" smtClean="0">
                <a:solidFill>
                  <a:srgbClr val="333333"/>
                </a:solidFill>
              </a:rPr>
              <a:t>の受け口）</a:t>
            </a:r>
            <a:endParaRPr kumimoji="1" lang="ja-JP" altLang="en-US" dirty="0">
              <a:solidFill>
                <a:srgbClr val="333333"/>
              </a:solidFill>
            </a:endParaRPr>
          </a:p>
        </p:txBody>
      </p:sp>
    </p:spTree>
    <p:extLst>
      <p:ext uri="{BB962C8B-B14F-4D97-AF65-F5344CB8AC3E}">
        <p14:creationId xmlns:p14="http://schemas.microsoft.com/office/powerpoint/2010/main" val="27202782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398934"/>
            <a:ext cx="8588861" cy="628650"/>
          </a:xfrm>
        </p:spPr>
        <p:txBody>
          <a:bodyPr/>
          <a:lstStyle/>
          <a:p>
            <a:r>
              <a:rPr lang="en-US" altLang="ja-JP" sz="3200" dirty="0" smtClean="0"/>
              <a:t>2</a:t>
            </a:r>
            <a:r>
              <a:rPr lang="ja-JP" altLang="en-US" sz="3200" dirty="0" err="1" smtClean="0"/>
              <a:t>つの</a:t>
            </a:r>
            <a:r>
              <a:rPr lang="ja-JP" altLang="en-US" sz="3200" dirty="0" smtClean="0"/>
              <a:t>認証フローをサポート</a:t>
            </a:r>
            <a:endParaRPr lang="en-US" sz="3200" dirty="0"/>
          </a:p>
        </p:txBody>
      </p:sp>
      <p:sp>
        <p:nvSpPr>
          <p:cNvPr id="4" name="テキスト プレースホルダ 3"/>
          <p:cNvSpPr>
            <a:spLocks noGrp="1"/>
          </p:cNvSpPr>
          <p:nvPr>
            <p:ph type="body" sz="quarter" idx="10"/>
          </p:nvPr>
        </p:nvSpPr>
        <p:spPr>
          <a:xfrm>
            <a:off x="497645" y="1459632"/>
            <a:ext cx="8148711" cy="2553072"/>
          </a:xfrm>
        </p:spPr>
        <p:txBody>
          <a:bodyPr>
            <a:normAutofit fontScale="92500" lnSpcReduction="20000"/>
          </a:bodyPr>
          <a:lstStyle/>
          <a:p>
            <a:r>
              <a:rPr lang="en-US" altLang="ja-JP" b="1" dirty="0" err="1" smtClean="0"/>
              <a:t>Idp</a:t>
            </a:r>
            <a:r>
              <a:rPr lang="en-US" altLang="ja-JP" b="1" dirty="0" smtClean="0"/>
              <a:t>(Identity Provider) Initiated SSO</a:t>
            </a:r>
          </a:p>
          <a:p>
            <a:pPr lvl="1">
              <a:buFont typeface="Arial" pitchFamily="34" charset="0"/>
              <a:buChar char="•"/>
            </a:pPr>
            <a:r>
              <a:rPr lang="ja-JP" altLang="en-US" dirty="0" smtClean="0"/>
              <a:t>ユーザーはまず自社にある</a:t>
            </a:r>
            <a:r>
              <a:rPr lang="en-US" altLang="ja-JP" dirty="0" smtClean="0"/>
              <a:t>IAM(Identity and Access Management)</a:t>
            </a:r>
            <a:r>
              <a:rPr lang="ja-JP" altLang="en-US" dirty="0" smtClean="0"/>
              <a:t>システムにアクセスし認証を行い、その後</a:t>
            </a:r>
            <a:r>
              <a:rPr lang="en-US" altLang="ja-JP" dirty="0" smtClean="0"/>
              <a:t>WebEx</a:t>
            </a:r>
            <a:r>
              <a:rPr lang="ja-JP" altLang="en-US" dirty="0" smtClean="0"/>
              <a:t>にアクセス</a:t>
            </a:r>
            <a:endParaRPr lang="en-US" altLang="ja-JP" dirty="0" smtClean="0"/>
          </a:p>
          <a:p>
            <a:pPr lvl="1">
              <a:buFont typeface="Arial" pitchFamily="34" charset="0"/>
              <a:buChar char="•"/>
            </a:pPr>
            <a:r>
              <a:rPr lang="en-US" altLang="ja-JP" dirty="0" smtClean="0"/>
              <a:t>SAML2.0, 1.1</a:t>
            </a:r>
            <a:r>
              <a:rPr lang="ja-JP" altLang="en-US" dirty="0" smtClean="0"/>
              <a:t>で利用可能</a:t>
            </a:r>
            <a:endParaRPr lang="en-US" altLang="ja-JP" dirty="0" smtClean="0"/>
          </a:p>
          <a:p>
            <a:pPr lvl="1">
              <a:buFont typeface="Arial" pitchFamily="34" charset="0"/>
              <a:buChar char="•"/>
            </a:pPr>
            <a:endParaRPr lang="en-US" altLang="ja-JP" b="1" dirty="0" smtClean="0"/>
          </a:p>
          <a:p>
            <a:r>
              <a:rPr lang="en-US" altLang="ja-JP" b="1" dirty="0" smtClean="0"/>
              <a:t>SP(Service Provider) Initiated SSO</a:t>
            </a:r>
            <a:endParaRPr lang="en-US" altLang="ja-JP" dirty="0" smtClean="0"/>
          </a:p>
          <a:p>
            <a:pPr lvl="1">
              <a:buFont typeface="Arial" pitchFamily="34" charset="0"/>
              <a:buChar char="•"/>
            </a:pPr>
            <a:r>
              <a:rPr lang="ja-JP" altLang="en-US" dirty="0" smtClean="0"/>
              <a:t>ユーザーはまず</a:t>
            </a:r>
            <a:r>
              <a:rPr lang="en-US" altLang="ja-JP" dirty="0" smtClean="0"/>
              <a:t>WebEx</a:t>
            </a:r>
            <a:r>
              <a:rPr lang="ja-JP" altLang="en-US" dirty="0" smtClean="0"/>
              <a:t>サイトにアクセスし、その後自社の</a:t>
            </a:r>
            <a:r>
              <a:rPr lang="en-US" altLang="ja-JP" dirty="0" smtClean="0"/>
              <a:t>IAM(Identity and Access Management)</a:t>
            </a:r>
            <a:r>
              <a:rPr lang="ja-JP" altLang="en-US" dirty="0" smtClean="0"/>
              <a:t>システムにリダイレクトされ、認証を行う</a:t>
            </a:r>
            <a:endParaRPr lang="en-US" altLang="ja-JP" dirty="0" smtClean="0"/>
          </a:p>
          <a:p>
            <a:pPr lvl="1">
              <a:buFont typeface="Arial" pitchFamily="34" charset="0"/>
              <a:buChar char="•"/>
            </a:pPr>
            <a:r>
              <a:rPr lang="en-US" altLang="ja-JP" dirty="0" smtClean="0"/>
              <a:t>SAML2.0, WS-Federation 1.0</a:t>
            </a:r>
            <a:r>
              <a:rPr lang="ja-JP" altLang="en-US" dirty="0" smtClean="0"/>
              <a:t>で利用可能</a:t>
            </a:r>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284740475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6948264" y="798861"/>
            <a:ext cx="1800000" cy="3393070"/>
          </a:xfrm>
          <a:prstGeom prst="rect">
            <a:avLst/>
          </a:prstGeom>
          <a:solidFill>
            <a:srgbClr val="F8F8F8"/>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正方形/長方形 41"/>
          <p:cNvSpPr/>
          <p:nvPr/>
        </p:nvSpPr>
        <p:spPr>
          <a:xfrm>
            <a:off x="323728" y="804232"/>
            <a:ext cx="1800000" cy="3927759"/>
          </a:xfrm>
          <a:prstGeom prst="rect">
            <a:avLst/>
          </a:prstGeom>
          <a:solidFill>
            <a:srgbClr val="F8F8F8"/>
          </a:solidFill>
          <a:ln>
            <a:solidFill>
              <a:schemeClr val="tx2">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29703" y="6894"/>
            <a:ext cx="8588861" cy="628650"/>
          </a:xfrm>
        </p:spPr>
        <p:txBody>
          <a:bodyPr/>
          <a:lstStyle/>
          <a:p>
            <a:r>
              <a:rPr lang="en-US" altLang="ja-JP" sz="3200" dirty="0" smtClean="0"/>
              <a:t>SSO</a:t>
            </a:r>
            <a:r>
              <a:rPr lang="en-US" sz="3200" dirty="0" smtClean="0"/>
              <a:t> </a:t>
            </a:r>
            <a:r>
              <a:rPr lang="ja-JP" altLang="en-US" sz="3200" dirty="0" smtClean="0"/>
              <a:t>シーケンス </a:t>
            </a:r>
            <a:r>
              <a:rPr lang="en-US" altLang="ja-JP" sz="3200" dirty="0" smtClean="0"/>
              <a:t>- </a:t>
            </a:r>
            <a:r>
              <a:rPr lang="en-US" altLang="ja-JP" sz="3200" dirty="0" err="1" smtClean="0"/>
              <a:t>SP</a:t>
            </a:r>
            <a:r>
              <a:rPr lang="en-US" altLang="ja-JP" sz="3200" dirty="0" smtClean="0"/>
              <a:t> Initiated</a:t>
            </a:r>
            <a:endParaRPr lang="en-US" sz="3200" dirty="0"/>
          </a:p>
        </p:txBody>
      </p:sp>
      <p:cxnSp>
        <p:nvCxnSpPr>
          <p:cNvPr id="19" name="直線矢印コネクタ 18"/>
          <p:cNvCxnSpPr/>
          <p:nvPr/>
        </p:nvCxnSpPr>
        <p:spPr>
          <a:xfrm flipH="1">
            <a:off x="2159992" y="1869672"/>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171867" y="2374107"/>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95750" y="2525780"/>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569865" y="3849513"/>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2183861" y="4029912"/>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171867" y="4515966"/>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255896" y="1581262"/>
            <a:ext cx="1717137" cy="430887"/>
          </a:xfrm>
          <a:prstGeom prst="rect">
            <a:avLst/>
          </a:prstGeom>
          <a:noFill/>
        </p:spPr>
        <p:txBody>
          <a:bodyPr wrap="none" rtlCol="0">
            <a:spAutoFit/>
          </a:bodyPr>
          <a:lstStyle/>
          <a:p>
            <a:r>
              <a:rPr kumimoji="1" lang="en-US" altLang="ja-JP" sz="1100" dirty="0" err="1" smtClean="0">
                <a:solidFill>
                  <a:srgbClr val="000000"/>
                </a:solidFill>
              </a:rPr>
              <a:t>1.SP</a:t>
            </a:r>
            <a:r>
              <a:rPr kumimoji="1" lang="ja-JP" altLang="en-US" sz="1100" dirty="0" smtClean="0">
                <a:solidFill>
                  <a:srgbClr val="000000"/>
                </a:solidFill>
              </a:rPr>
              <a:t>のサイトにアクセスし</a:t>
            </a:r>
            <a:endParaRPr kumimoji="1" lang="en-US" altLang="ja-JP" sz="1100" dirty="0" smtClean="0">
              <a:solidFill>
                <a:srgbClr val="000000"/>
              </a:solidFill>
            </a:endParaRPr>
          </a:p>
          <a:p>
            <a:r>
              <a:rPr kumimoji="1" lang="ja-JP" altLang="en-US" sz="1100" dirty="0">
                <a:solidFill>
                  <a:srgbClr val="000000"/>
                </a:solidFill>
              </a:rPr>
              <a:t>　</a:t>
            </a:r>
            <a:r>
              <a:rPr kumimoji="1" lang="ja-JP" altLang="en-US" sz="1100" dirty="0" smtClean="0">
                <a:solidFill>
                  <a:srgbClr val="000000"/>
                </a:solidFill>
              </a:rPr>
              <a:t>ログインを要求</a:t>
            </a:r>
            <a:endParaRPr kumimoji="1" lang="ja-JP" altLang="en-US" sz="1100" dirty="0">
              <a:solidFill>
                <a:srgbClr val="000000"/>
              </a:solidFill>
            </a:endParaRPr>
          </a:p>
        </p:txBody>
      </p:sp>
      <p:sp>
        <p:nvSpPr>
          <p:cNvPr id="33" name="テキスト ボックス 32"/>
          <p:cNvSpPr txBox="1"/>
          <p:nvPr/>
        </p:nvSpPr>
        <p:spPr>
          <a:xfrm>
            <a:off x="347278" y="1941491"/>
            <a:ext cx="1628972" cy="430887"/>
          </a:xfrm>
          <a:prstGeom prst="rect">
            <a:avLst/>
          </a:prstGeom>
          <a:noFill/>
        </p:spPr>
        <p:txBody>
          <a:bodyPr wrap="none" rtlCol="0">
            <a:spAutoFit/>
          </a:bodyPr>
          <a:lstStyle/>
          <a:p>
            <a:r>
              <a:rPr kumimoji="1" lang="en-US" altLang="ja-JP" sz="1100" dirty="0" smtClean="0">
                <a:solidFill>
                  <a:srgbClr val="000000"/>
                </a:solidFill>
              </a:rPr>
              <a:t>2.</a:t>
            </a:r>
            <a:r>
              <a:rPr kumimoji="1" lang="ja-JP" altLang="en-US" sz="1100" dirty="0" smtClean="0">
                <a:solidFill>
                  <a:srgbClr val="000000"/>
                </a:solidFill>
              </a:rPr>
              <a:t>未認証要求に対し</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a:t>
            </a:r>
            <a:r>
              <a:rPr kumimoji="1" lang="ja-JP" altLang="en-US" sz="1100" dirty="0">
                <a:solidFill>
                  <a:srgbClr val="000000"/>
                </a:solidFill>
              </a:rPr>
              <a:t> </a:t>
            </a:r>
            <a:r>
              <a:rPr kumimoji="1" lang="en-US" altLang="ja-JP" sz="1100" dirty="0" smtClean="0">
                <a:solidFill>
                  <a:srgbClr val="000000"/>
                </a:solidFill>
              </a:rPr>
              <a:t>Request</a:t>
            </a:r>
            <a:r>
              <a:rPr kumimoji="1" lang="ja-JP" altLang="en-US" sz="1100" dirty="0" smtClean="0">
                <a:solidFill>
                  <a:srgbClr val="000000"/>
                </a:solidFill>
              </a:rPr>
              <a:t>を生成</a:t>
            </a:r>
            <a:endParaRPr kumimoji="1" lang="en-US" altLang="ja-JP" sz="1100" dirty="0" smtClean="0">
              <a:solidFill>
                <a:srgbClr val="000000"/>
              </a:solidFill>
            </a:endParaRPr>
          </a:p>
        </p:txBody>
      </p:sp>
      <p:sp>
        <p:nvSpPr>
          <p:cNvPr id="34" name="テキスト ボックス 33"/>
          <p:cNvSpPr txBox="1"/>
          <p:nvPr/>
        </p:nvSpPr>
        <p:spPr>
          <a:xfrm>
            <a:off x="2145204" y="1950397"/>
            <a:ext cx="2354788" cy="600164"/>
          </a:xfrm>
          <a:prstGeom prst="rect">
            <a:avLst/>
          </a:prstGeom>
          <a:noFill/>
        </p:spPr>
        <p:txBody>
          <a:bodyPr wrap="square" rtlCol="0">
            <a:spAutoFit/>
          </a:bodyPr>
          <a:lstStyle/>
          <a:p>
            <a:r>
              <a:rPr kumimoji="1" lang="en-US" altLang="ja-JP" sz="1100" dirty="0" err="1" smtClean="0">
                <a:solidFill>
                  <a:srgbClr val="000000"/>
                </a:solidFill>
              </a:rPr>
              <a:t>3.SP</a:t>
            </a:r>
            <a:r>
              <a:rPr kumimoji="1" lang="en-US" altLang="ja-JP" sz="1100" dirty="0" smtClean="0">
                <a:solidFill>
                  <a:srgbClr val="000000"/>
                </a:solidFill>
              </a:rPr>
              <a:t> </a:t>
            </a:r>
            <a:r>
              <a:rPr kumimoji="1" lang="ja-JP" altLang="en-US" sz="1100" dirty="0" smtClean="0">
                <a:solidFill>
                  <a:srgbClr val="000000"/>
                </a:solidFill>
              </a:rPr>
              <a:t>がブラウザに</a:t>
            </a:r>
            <a:r>
              <a:rPr kumimoji="1" lang="en-US" altLang="ja-JP" sz="1100" dirty="0" smtClean="0">
                <a:solidFill>
                  <a:srgbClr val="000000"/>
                </a:solidFill>
              </a:rPr>
              <a:t>SSO Login </a:t>
            </a:r>
          </a:p>
          <a:p>
            <a:r>
              <a:rPr kumimoji="1" lang="en-US" altLang="ja-JP" sz="1100" dirty="0">
                <a:solidFill>
                  <a:srgbClr val="000000"/>
                </a:solidFill>
              </a:rPr>
              <a:t> </a:t>
            </a:r>
            <a:r>
              <a:rPr kumimoji="1" lang="en-US" altLang="ja-JP" sz="1100" dirty="0" smtClean="0">
                <a:solidFill>
                  <a:srgbClr val="000000"/>
                </a:solidFill>
              </a:rPr>
              <a:t>URL</a:t>
            </a:r>
            <a:r>
              <a:rPr kumimoji="1" lang="ja-JP" altLang="en-US" sz="1100" dirty="0" smtClean="0">
                <a:solidFill>
                  <a:srgbClr val="000000"/>
                </a:solidFill>
              </a:rPr>
              <a:t>を指定し、リダイレクト</a:t>
            </a:r>
            <a:endParaRPr kumimoji="1" lang="en-US" altLang="ja-JP" sz="1100" dirty="0" smtClean="0">
              <a:solidFill>
                <a:srgbClr val="000000"/>
              </a:solidFill>
            </a:endParaRPr>
          </a:p>
          <a:p>
            <a:r>
              <a:rPr kumimoji="1" lang="en-US" altLang="ja-JP" sz="1100" dirty="0" smtClean="0">
                <a:solidFill>
                  <a:srgbClr val="000000"/>
                </a:solidFill>
              </a:rPr>
              <a:t>(URL</a:t>
            </a:r>
            <a:r>
              <a:rPr kumimoji="1" lang="ja-JP" altLang="en-US" sz="1100" dirty="0" smtClean="0">
                <a:solidFill>
                  <a:srgbClr val="000000"/>
                </a:solidFill>
              </a:rPr>
              <a:t>にパラメタとして渡させる</a:t>
            </a:r>
            <a:r>
              <a:rPr kumimoji="1" lang="en-US" altLang="ja-JP" sz="1100" dirty="0" smtClean="0">
                <a:solidFill>
                  <a:srgbClr val="000000"/>
                </a:solidFill>
              </a:rPr>
              <a:t>)</a:t>
            </a:r>
          </a:p>
        </p:txBody>
      </p:sp>
      <p:sp>
        <p:nvSpPr>
          <p:cNvPr id="35" name="テキスト ボックス 34"/>
          <p:cNvSpPr txBox="1"/>
          <p:nvPr/>
        </p:nvSpPr>
        <p:spPr>
          <a:xfrm>
            <a:off x="4572000" y="2247715"/>
            <a:ext cx="2258272" cy="430887"/>
          </a:xfrm>
          <a:prstGeom prst="rect">
            <a:avLst/>
          </a:prstGeom>
          <a:noFill/>
        </p:spPr>
        <p:txBody>
          <a:bodyPr wrap="square" rtlCol="0">
            <a:spAutoFit/>
          </a:bodyPr>
          <a:lstStyle/>
          <a:p>
            <a:r>
              <a:rPr kumimoji="1" lang="en-US" altLang="ja-JP" sz="1100" dirty="0" smtClean="0">
                <a:solidFill>
                  <a:srgbClr val="000000"/>
                </a:solidFill>
              </a:rPr>
              <a:t>4.</a:t>
            </a:r>
            <a:r>
              <a:rPr kumimoji="1" lang="ja-JP" altLang="en-US" sz="1100" dirty="0" smtClean="0">
                <a:solidFill>
                  <a:srgbClr val="000000"/>
                </a:solidFill>
              </a:rPr>
              <a:t>ブラウザが</a:t>
            </a:r>
            <a:r>
              <a:rPr kumimoji="1" lang="en-US" altLang="ja-JP" sz="1100" dirty="0" smtClean="0">
                <a:solidFill>
                  <a:srgbClr val="000000"/>
                </a:solidFill>
              </a:rPr>
              <a:t>SSO Login URL </a:t>
            </a:r>
            <a:r>
              <a:rPr kumimoji="1" lang="ja-JP" altLang="en-US" sz="1100" dirty="0" smtClean="0">
                <a:solidFill>
                  <a:srgbClr val="000000"/>
                </a:solidFill>
              </a:rPr>
              <a:t>に</a:t>
            </a:r>
            <a:endParaRPr kumimoji="1" lang="en-US" altLang="ja-JP" sz="1100" dirty="0" smtClean="0">
              <a:solidFill>
                <a:srgbClr val="000000"/>
              </a:solidFill>
            </a:endParaRPr>
          </a:p>
          <a:p>
            <a:r>
              <a:rPr kumimoji="1" lang="ja-JP" altLang="en-US" sz="1100" dirty="0" smtClean="0">
                <a:solidFill>
                  <a:srgbClr val="000000"/>
                </a:solidFill>
              </a:rPr>
              <a:t>　リダイレクト</a:t>
            </a:r>
            <a:endParaRPr kumimoji="1" lang="en-US" altLang="ja-JP" sz="1100" dirty="0" smtClean="0">
              <a:solidFill>
                <a:srgbClr val="000000"/>
              </a:solidFill>
            </a:endParaRPr>
          </a:p>
        </p:txBody>
      </p:sp>
      <p:sp>
        <p:nvSpPr>
          <p:cNvPr id="36" name="テキスト ボックス 35"/>
          <p:cNvSpPr txBox="1"/>
          <p:nvPr/>
        </p:nvSpPr>
        <p:spPr>
          <a:xfrm>
            <a:off x="6948264" y="2572621"/>
            <a:ext cx="1653017" cy="430887"/>
          </a:xfrm>
          <a:prstGeom prst="rect">
            <a:avLst/>
          </a:prstGeom>
          <a:noFill/>
        </p:spPr>
        <p:txBody>
          <a:bodyPr wrap="none" rtlCol="0">
            <a:spAutoFit/>
          </a:bodyPr>
          <a:lstStyle/>
          <a:p>
            <a:r>
              <a:rPr kumimoji="1" lang="en-US" altLang="ja-JP" sz="1100" dirty="0" err="1" smtClean="0">
                <a:solidFill>
                  <a:srgbClr val="000000"/>
                </a:solidFill>
              </a:rPr>
              <a:t>5.SAML</a:t>
            </a:r>
            <a:r>
              <a:rPr kumimoji="1" lang="en-US" altLang="ja-JP" sz="1100" dirty="0" smtClean="0">
                <a:solidFill>
                  <a:srgbClr val="000000"/>
                </a:solidFill>
              </a:rPr>
              <a:t> Request</a:t>
            </a:r>
            <a:r>
              <a:rPr kumimoji="1" lang="ja-JP" altLang="en-US" sz="1100" dirty="0" smtClean="0">
                <a:solidFill>
                  <a:srgbClr val="000000"/>
                </a:solidFill>
              </a:rPr>
              <a:t>を処理</a:t>
            </a:r>
            <a:endParaRPr kumimoji="1" lang="en-US" altLang="ja-JP" sz="1100" dirty="0" smtClean="0">
              <a:solidFill>
                <a:srgbClr val="000000"/>
              </a:solidFill>
            </a:endParaRPr>
          </a:p>
          <a:p>
            <a:r>
              <a:rPr kumimoji="1" lang="ja-JP" altLang="en-US" sz="1100" dirty="0">
                <a:solidFill>
                  <a:srgbClr val="000000"/>
                </a:solidFill>
              </a:rPr>
              <a:t>　</a:t>
            </a:r>
            <a:r>
              <a:rPr kumimoji="1" lang="ja-JP" altLang="en-US" sz="1100" dirty="0" smtClean="0">
                <a:solidFill>
                  <a:srgbClr val="000000"/>
                </a:solidFill>
              </a:rPr>
              <a:t>ユーザー認証</a:t>
            </a:r>
            <a:endParaRPr kumimoji="1" lang="en-US" altLang="ja-JP" sz="1100" dirty="0" smtClean="0">
              <a:solidFill>
                <a:srgbClr val="000000"/>
              </a:solidFill>
            </a:endParaRPr>
          </a:p>
        </p:txBody>
      </p:sp>
      <p:sp>
        <p:nvSpPr>
          <p:cNvPr id="37" name="テキスト ボックス 36"/>
          <p:cNvSpPr txBox="1"/>
          <p:nvPr/>
        </p:nvSpPr>
        <p:spPr>
          <a:xfrm>
            <a:off x="6942782" y="3273260"/>
            <a:ext cx="1739579" cy="600164"/>
          </a:xfrm>
          <a:prstGeom prst="rect">
            <a:avLst/>
          </a:prstGeom>
          <a:noFill/>
        </p:spPr>
        <p:txBody>
          <a:bodyPr wrap="none" rtlCol="0">
            <a:spAutoFit/>
          </a:bodyPr>
          <a:lstStyle/>
          <a:p>
            <a:r>
              <a:rPr kumimoji="1" lang="en-US" altLang="ja-JP" sz="1100" dirty="0" err="1">
                <a:solidFill>
                  <a:srgbClr val="000000"/>
                </a:solidFill>
              </a:rPr>
              <a:t>8</a:t>
            </a:r>
            <a:r>
              <a:rPr kumimoji="1" lang="en-US" altLang="ja-JP" sz="1100" dirty="0" err="1" smtClean="0">
                <a:solidFill>
                  <a:srgbClr val="000000"/>
                </a:solidFill>
              </a:rPr>
              <a:t>.SAML</a:t>
            </a:r>
            <a:r>
              <a:rPr kumimoji="1" lang="en-US" altLang="ja-JP" sz="1100" dirty="0" smtClean="0">
                <a:solidFill>
                  <a:srgbClr val="000000"/>
                </a:solidFill>
              </a:rPr>
              <a:t> Assertion</a:t>
            </a:r>
            <a:r>
              <a:rPr kumimoji="1" lang="ja-JP" altLang="en-US" sz="1100" dirty="0" smtClean="0">
                <a:solidFill>
                  <a:srgbClr val="000000"/>
                </a:solidFill>
              </a:rPr>
              <a:t>を生成</a:t>
            </a:r>
            <a:endParaRPr kumimoji="1" lang="en-US" altLang="ja-JP" sz="1100" dirty="0" smtClean="0">
              <a:solidFill>
                <a:srgbClr val="000000"/>
              </a:solidFill>
            </a:endParaRPr>
          </a:p>
          <a:p>
            <a:r>
              <a:rPr kumimoji="1" lang="ja-JP" altLang="en-US" sz="1100" dirty="0" smtClean="0">
                <a:solidFill>
                  <a:srgbClr val="000000"/>
                </a:solidFill>
              </a:rPr>
              <a:t>　デジタル署名と共に</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を作成</a:t>
            </a:r>
            <a:endParaRPr kumimoji="1" lang="en-US" altLang="ja-JP" sz="1100" dirty="0" smtClean="0">
              <a:solidFill>
                <a:srgbClr val="000000"/>
              </a:solidFill>
            </a:endParaRPr>
          </a:p>
        </p:txBody>
      </p:sp>
      <p:sp>
        <p:nvSpPr>
          <p:cNvPr id="38" name="テキスト ボックス 37"/>
          <p:cNvSpPr txBox="1"/>
          <p:nvPr/>
        </p:nvSpPr>
        <p:spPr>
          <a:xfrm>
            <a:off x="4560126" y="3417771"/>
            <a:ext cx="2161169" cy="600164"/>
          </a:xfrm>
          <a:prstGeom prst="rect">
            <a:avLst/>
          </a:prstGeom>
          <a:noFill/>
        </p:spPr>
        <p:txBody>
          <a:bodyPr wrap="none" rtlCol="0">
            <a:spAutoFit/>
          </a:bodyPr>
          <a:lstStyle/>
          <a:p>
            <a:r>
              <a:rPr kumimoji="1" lang="en-US" altLang="ja-JP" sz="1100" dirty="0" err="1">
                <a:solidFill>
                  <a:srgbClr val="000000"/>
                </a:solidFill>
              </a:rPr>
              <a:t>9</a:t>
            </a:r>
            <a:r>
              <a:rPr kumimoji="1" lang="en-US" altLang="ja-JP" sz="1100" dirty="0" err="1" smtClean="0">
                <a:solidFill>
                  <a:srgbClr val="000000"/>
                </a:solidFill>
              </a:rPr>
              <a:t>.IdP</a:t>
            </a:r>
            <a:r>
              <a:rPr kumimoji="1" lang="ja-JP" altLang="en-US" sz="1100" dirty="0" smtClean="0">
                <a:solidFill>
                  <a:srgbClr val="000000"/>
                </a:solidFill>
              </a:rPr>
              <a:t>が</a:t>
            </a:r>
            <a:r>
              <a:rPr kumimoji="1" lang="en-US" altLang="ja-JP" sz="1100" dirty="0" smtClean="0">
                <a:solidFill>
                  <a:srgbClr val="000000"/>
                </a:solidFill>
              </a:rPr>
              <a:t>Assertion Consumer </a:t>
            </a:r>
          </a:p>
          <a:p>
            <a:r>
              <a:rPr kumimoji="1" lang="ja-JP" altLang="en-US" sz="1100" dirty="0" smtClean="0">
                <a:solidFill>
                  <a:srgbClr val="000000"/>
                </a:solidFill>
              </a:rPr>
              <a:t>　</a:t>
            </a:r>
            <a:r>
              <a:rPr kumimoji="1" lang="en-US" altLang="ja-JP" sz="1100" dirty="0" smtClean="0">
                <a:solidFill>
                  <a:srgbClr val="000000"/>
                </a:solidFill>
              </a:rPr>
              <a:t>Service(ACS) </a:t>
            </a:r>
            <a:r>
              <a:rPr kumimoji="1" lang="ja-JP" altLang="en-US" sz="1100" dirty="0" smtClean="0">
                <a:solidFill>
                  <a:srgbClr val="000000"/>
                </a:solidFill>
              </a:rPr>
              <a:t>に</a:t>
            </a:r>
            <a:r>
              <a:rPr kumimoji="1" lang="en-US" altLang="ja-JP" sz="1100" dirty="0" smtClean="0">
                <a:solidFill>
                  <a:srgbClr val="000000"/>
                </a:solidFill>
              </a:rPr>
              <a:t> SAML </a:t>
            </a:r>
          </a:p>
          <a:p>
            <a:r>
              <a:rPr kumimoji="1" lang="ja-JP" altLang="en-US" sz="1100" dirty="0">
                <a:solidFill>
                  <a:srgbClr val="000000"/>
                </a:solidFill>
              </a:rPr>
              <a:t>　</a:t>
            </a:r>
            <a:r>
              <a:rPr kumimoji="1" lang="en-US" altLang="ja-JP" sz="1100" dirty="0" smtClean="0">
                <a:solidFill>
                  <a:srgbClr val="000000"/>
                </a:solidFill>
              </a:rPr>
              <a:t>Response</a:t>
            </a:r>
            <a:r>
              <a:rPr kumimoji="1" lang="ja-JP" altLang="en-US" sz="1100" dirty="0" smtClean="0">
                <a:solidFill>
                  <a:srgbClr val="000000"/>
                </a:solidFill>
              </a:rPr>
              <a:t>を送信</a:t>
            </a:r>
            <a:r>
              <a:rPr kumimoji="1" lang="en-US" altLang="ja-JP" sz="1100" dirty="0" smtClean="0">
                <a:solidFill>
                  <a:srgbClr val="000000"/>
                </a:solidFill>
              </a:rPr>
              <a:t>(HTML Form)</a:t>
            </a:r>
          </a:p>
        </p:txBody>
      </p:sp>
      <p:sp>
        <p:nvSpPr>
          <p:cNvPr id="39" name="テキスト ボックス 38"/>
          <p:cNvSpPr txBox="1"/>
          <p:nvPr/>
        </p:nvSpPr>
        <p:spPr>
          <a:xfrm>
            <a:off x="2448210" y="3606770"/>
            <a:ext cx="1739579" cy="600164"/>
          </a:xfrm>
          <a:prstGeom prst="rect">
            <a:avLst/>
          </a:prstGeom>
          <a:noFill/>
        </p:spPr>
        <p:txBody>
          <a:bodyPr wrap="none" rtlCol="0">
            <a:spAutoFit/>
          </a:bodyPr>
          <a:lstStyle/>
          <a:p>
            <a:r>
              <a:rPr kumimoji="1" lang="en-US" altLang="ja-JP" sz="1100" dirty="0">
                <a:solidFill>
                  <a:srgbClr val="000000"/>
                </a:solidFill>
              </a:rPr>
              <a:t>10</a:t>
            </a:r>
            <a:r>
              <a:rPr kumimoji="1" lang="en-US" altLang="ja-JP" sz="1100" dirty="0" smtClean="0">
                <a:solidFill>
                  <a:srgbClr val="000000"/>
                </a:solidFill>
              </a:rPr>
              <a:t>.</a:t>
            </a:r>
            <a:r>
              <a:rPr kumimoji="1" lang="ja-JP" altLang="en-US" sz="1100" dirty="0" smtClean="0">
                <a:solidFill>
                  <a:srgbClr val="000000"/>
                </a:solidFill>
              </a:rPr>
              <a:t>ブラウザが</a:t>
            </a:r>
            <a:r>
              <a:rPr kumimoji="1" lang="en-US" altLang="ja-JP" sz="1100" dirty="0" smtClean="0">
                <a:solidFill>
                  <a:srgbClr val="000000"/>
                </a:solidFill>
              </a:rPr>
              <a:t>ACS</a:t>
            </a:r>
            <a:r>
              <a:rPr kumimoji="1" lang="ja-JP" altLang="en-US" sz="1100" dirty="0" smtClean="0">
                <a:solidFill>
                  <a:srgbClr val="000000"/>
                </a:solidFill>
              </a:rPr>
              <a:t>に </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を送信</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(HTTP POST)</a:t>
            </a:r>
          </a:p>
        </p:txBody>
      </p:sp>
      <p:sp>
        <p:nvSpPr>
          <p:cNvPr id="40" name="テキスト ボックス 39"/>
          <p:cNvSpPr txBox="1"/>
          <p:nvPr/>
        </p:nvSpPr>
        <p:spPr>
          <a:xfrm>
            <a:off x="456412" y="4029912"/>
            <a:ext cx="1511952" cy="430887"/>
          </a:xfrm>
          <a:prstGeom prst="rect">
            <a:avLst/>
          </a:prstGeom>
          <a:noFill/>
        </p:spPr>
        <p:txBody>
          <a:bodyPr wrap="none" rtlCol="0">
            <a:spAutoFit/>
          </a:bodyPr>
          <a:lstStyle/>
          <a:p>
            <a:r>
              <a:rPr kumimoji="1" lang="en-US" altLang="ja-JP" sz="1100" dirty="0">
                <a:solidFill>
                  <a:srgbClr val="000000"/>
                </a:solidFill>
              </a:rPr>
              <a:t>11</a:t>
            </a:r>
            <a:r>
              <a:rPr kumimoji="1" lang="en-US" altLang="ja-JP" sz="1100" dirty="0" smtClean="0">
                <a:solidFill>
                  <a:srgbClr val="000000"/>
                </a:solidFill>
              </a:rPr>
              <a:t>.</a:t>
            </a:r>
            <a:r>
              <a:rPr kumimoji="1" lang="ja-JP" altLang="en-US" sz="1100" dirty="0" smtClean="0">
                <a:solidFill>
                  <a:srgbClr val="000000"/>
                </a:solidFill>
              </a:rPr>
              <a:t>デジタル署名、</a:t>
            </a:r>
            <a:endParaRPr kumimoji="1" lang="en-US" altLang="ja-JP" sz="1100" dirty="0" smtClean="0">
              <a:solidFill>
                <a:srgbClr val="000000"/>
              </a:solidFill>
            </a:endParaRPr>
          </a:p>
          <a:p>
            <a:r>
              <a:rPr kumimoji="1" lang="ja-JP" altLang="en-US" sz="1100" dirty="0" smtClean="0">
                <a:solidFill>
                  <a:srgbClr val="000000"/>
                </a:solidFill>
              </a:rPr>
              <a:t>　ユーザー情報を確認</a:t>
            </a:r>
            <a:endParaRPr kumimoji="1" lang="en-US" altLang="ja-JP" sz="1100" dirty="0" smtClean="0">
              <a:solidFill>
                <a:srgbClr val="000000"/>
              </a:solidFill>
            </a:endParaRPr>
          </a:p>
        </p:txBody>
      </p:sp>
      <p:sp>
        <p:nvSpPr>
          <p:cNvPr id="41" name="テキスト ボックス 40"/>
          <p:cNvSpPr txBox="1"/>
          <p:nvPr/>
        </p:nvSpPr>
        <p:spPr>
          <a:xfrm>
            <a:off x="2406531" y="4191931"/>
            <a:ext cx="1737976" cy="430887"/>
          </a:xfrm>
          <a:prstGeom prst="rect">
            <a:avLst/>
          </a:prstGeom>
          <a:noFill/>
        </p:spPr>
        <p:txBody>
          <a:bodyPr wrap="none" rtlCol="0">
            <a:spAutoFit/>
          </a:bodyPr>
          <a:lstStyle/>
          <a:p>
            <a:r>
              <a:rPr kumimoji="1" lang="en-US" altLang="ja-JP" sz="1100" dirty="0" smtClean="0">
                <a:solidFill>
                  <a:srgbClr val="000000"/>
                </a:solidFill>
              </a:rPr>
              <a:t>12.</a:t>
            </a:r>
            <a:r>
              <a:rPr kumimoji="1" lang="ja-JP" altLang="en-US" sz="1100" dirty="0" smtClean="0">
                <a:solidFill>
                  <a:srgbClr val="000000"/>
                </a:solidFill>
              </a:rPr>
              <a:t>セッション</a:t>
            </a:r>
            <a:r>
              <a:rPr kumimoji="1" lang="ja-JP" altLang="en-US" sz="1100" dirty="0">
                <a:solidFill>
                  <a:srgbClr val="000000"/>
                </a:solidFill>
              </a:rPr>
              <a:t>を</a:t>
            </a:r>
            <a:r>
              <a:rPr kumimoji="1" lang="ja-JP" altLang="en-US" sz="1100" dirty="0" smtClean="0">
                <a:solidFill>
                  <a:srgbClr val="000000"/>
                </a:solidFill>
              </a:rPr>
              <a:t>確立し</a:t>
            </a:r>
            <a:endParaRPr kumimoji="1" lang="en-US" altLang="ja-JP" sz="1100" dirty="0" smtClean="0">
              <a:solidFill>
                <a:srgbClr val="000000"/>
              </a:solidFill>
            </a:endParaRPr>
          </a:p>
          <a:p>
            <a:r>
              <a:rPr kumimoji="1" lang="ja-JP" altLang="en-US" sz="1100" dirty="0" smtClean="0">
                <a:solidFill>
                  <a:srgbClr val="000000"/>
                </a:solidFill>
              </a:rPr>
              <a:t>　ログイン後の画面を表示</a:t>
            </a:r>
            <a:endParaRPr kumimoji="1" lang="en-US" altLang="ja-JP" sz="1100" dirty="0">
              <a:solidFill>
                <a:srgbClr val="000000"/>
              </a:solidFill>
            </a:endParaRPr>
          </a:p>
        </p:txBody>
      </p:sp>
      <p:sp>
        <p:nvSpPr>
          <p:cNvPr id="49" name="テキスト ボックス 48"/>
          <p:cNvSpPr txBox="1"/>
          <p:nvPr/>
        </p:nvSpPr>
        <p:spPr>
          <a:xfrm>
            <a:off x="323528" y="1419811"/>
            <a:ext cx="1628972" cy="261610"/>
          </a:xfrm>
          <a:prstGeom prst="rect">
            <a:avLst/>
          </a:prstGeom>
          <a:noFill/>
        </p:spPr>
        <p:txBody>
          <a:bodyPr wrap="none" rtlCol="0">
            <a:spAutoFit/>
          </a:bodyPr>
          <a:lstStyle/>
          <a:p>
            <a:r>
              <a:rPr kumimoji="1" lang="ja-JP" altLang="en-US" sz="1100" b="1" dirty="0" smtClean="0">
                <a:solidFill>
                  <a:schemeClr val="tx2">
                    <a:lumMod val="50000"/>
                  </a:schemeClr>
                </a:solidFill>
              </a:rPr>
              <a:t>サービスプロバイダ</a:t>
            </a:r>
            <a:r>
              <a:rPr kumimoji="1" lang="en-US" altLang="ja-JP" sz="1100" b="1" dirty="0" smtClean="0">
                <a:solidFill>
                  <a:schemeClr val="tx2">
                    <a:lumMod val="50000"/>
                  </a:schemeClr>
                </a:solidFill>
              </a:rPr>
              <a:t>(</a:t>
            </a:r>
            <a:r>
              <a:rPr kumimoji="1" lang="en-US" altLang="ja-JP" sz="1100" b="1" dirty="0" err="1" smtClean="0">
                <a:solidFill>
                  <a:schemeClr val="tx2">
                    <a:lumMod val="50000"/>
                  </a:schemeClr>
                </a:solidFill>
              </a:rPr>
              <a:t>SP</a:t>
            </a:r>
            <a:r>
              <a:rPr kumimoji="1" lang="en-US" altLang="ja-JP" sz="1100" b="1" dirty="0" smtClean="0">
                <a:solidFill>
                  <a:schemeClr val="tx2">
                    <a:lumMod val="50000"/>
                  </a:schemeClr>
                </a:solidFill>
              </a:rPr>
              <a:t>)</a:t>
            </a:r>
          </a:p>
        </p:txBody>
      </p:sp>
      <p:sp>
        <p:nvSpPr>
          <p:cNvPr id="50" name="テキスト ボックス 49"/>
          <p:cNvSpPr txBox="1"/>
          <p:nvPr/>
        </p:nvSpPr>
        <p:spPr>
          <a:xfrm>
            <a:off x="3771986" y="1389382"/>
            <a:ext cx="1478290" cy="261610"/>
          </a:xfrm>
          <a:prstGeom prst="rect">
            <a:avLst/>
          </a:prstGeom>
          <a:noFill/>
        </p:spPr>
        <p:txBody>
          <a:bodyPr wrap="none" rtlCol="0">
            <a:spAutoFit/>
          </a:bodyPr>
          <a:lstStyle/>
          <a:p>
            <a:r>
              <a:rPr kumimoji="1" lang="ja-JP" altLang="en-US" sz="1100" b="1" dirty="0" smtClean="0">
                <a:solidFill>
                  <a:schemeClr val="tx1">
                    <a:lumMod val="50000"/>
                  </a:schemeClr>
                </a:solidFill>
              </a:rPr>
              <a:t>ユーザー</a:t>
            </a:r>
            <a:r>
              <a:rPr kumimoji="1" lang="en-US" altLang="ja-JP" sz="1100" b="1" dirty="0" smtClean="0">
                <a:solidFill>
                  <a:schemeClr val="tx1">
                    <a:lumMod val="50000"/>
                  </a:schemeClr>
                </a:solidFill>
              </a:rPr>
              <a:t>(</a:t>
            </a:r>
            <a:r>
              <a:rPr kumimoji="1" lang="ja-JP" altLang="en-US" sz="1100" b="1" dirty="0" smtClean="0">
                <a:solidFill>
                  <a:schemeClr val="tx1">
                    <a:lumMod val="50000"/>
                  </a:schemeClr>
                </a:solidFill>
              </a:rPr>
              <a:t>ブラウザー</a:t>
            </a:r>
            <a:r>
              <a:rPr kumimoji="1" lang="en-US" altLang="ja-JP" sz="1100" b="1" dirty="0" smtClean="0">
                <a:solidFill>
                  <a:schemeClr val="tx1">
                    <a:lumMod val="50000"/>
                  </a:schemeClr>
                </a:solidFill>
              </a:rPr>
              <a:t>)</a:t>
            </a:r>
          </a:p>
        </p:txBody>
      </p:sp>
      <p:sp>
        <p:nvSpPr>
          <p:cNvPr id="51" name="テキスト ボックス 50"/>
          <p:cNvSpPr txBox="1"/>
          <p:nvPr/>
        </p:nvSpPr>
        <p:spPr>
          <a:xfrm>
            <a:off x="7236296" y="1385058"/>
            <a:ext cx="1132041" cy="430887"/>
          </a:xfrm>
          <a:prstGeom prst="rect">
            <a:avLst/>
          </a:prstGeom>
          <a:noFill/>
        </p:spPr>
        <p:txBody>
          <a:bodyPr wrap="none" rtlCol="0">
            <a:spAutoFit/>
          </a:bodyPr>
          <a:lstStyle/>
          <a:p>
            <a:r>
              <a:rPr kumimoji="1" lang="ja-JP" altLang="en-US" sz="1100" b="1" dirty="0" smtClean="0">
                <a:solidFill>
                  <a:schemeClr val="tx1">
                    <a:lumMod val="50000"/>
                  </a:schemeClr>
                </a:solidFill>
              </a:rPr>
              <a:t>アイデンティティ</a:t>
            </a:r>
            <a:endParaRPr kumimoji="1" lang="en-US" altLang="ja-JP" sz="1100" b="1" dirty="0" smtClean="0">
              <a:solidFill>
                <a:schemeClr val="tx1">
                  <a:lumMod val="50000"/>
                </a:schemeClr>
              </a:solidFill>
            </a:endParaRPr>
          </a:p>
          <a:p>
            <a:r>
              <a:rPr kumimoji="1" lang="ja-JP" altLang="en-US" sz="1100" b="1" dirty="0" smtClean="0">
                <a:solidFill>
                  <a:schemeClr val="tx1">
                    <a:lumMod val="50000"/>
                  </a:schemeClr>
                </a:solidFill>
              </a:rPr>
              <a:t>プロバイダ</a:t>
            </a:r>
            <a:r>
              <a:rPr kumimoji="1" lang="en-US" altLang="ja-JP" sz="1100" b="1" dirty="0" smtClean="0">
                <a:solidFill>
                  <a:schemeClr val="tx1">
                    <a:lumMod val="50000"/>
                  </a:schemeClr>
                </a:solidFill>
              </a:rPr>
              <a:t>(IdP)</a:t>
            </a:r>
          </a:p>
        </p:txBody>
      </p:sp>
      <p:pic>
        <p:nvPicPr>
          <p:cNvPr id="52" name="Picture 39" descr="Device_cloud_white_3041_RGB.png"/>
          <p:cNvPicPr>
            <a:picLocks noChangeAspect="1"/>
          </p:cNvPicPr>
          <p:nvPr/>
        </p:nvPicPr>
        <p:blipFill>
          <a:blip r:embed="rId2" cstate="print"/>
          <a:stretch>
            <a:fillRect/>
          </a:stretch>
        </p:blipFill>
        <p:spPr>
          <a:xfrm>
            <a:off x="644907" y="1002836"/>
            <a:ext cx="905724" cy="408638"/>
          </a:xfrm>
          <a:prstGeom prst="rect">
            <a:avLst/>
          </a:prstGeom>
        </p:spPr>
      </p:pic>
      <p:pic>
        <p:nvPicPr>
          <p:cNvPr id="53" name="Picture 3"/>
          <p:cNvPicPr>
            <a:picLocks noChangeAspect="1" noChangeArrowheads="1"/>
          </p:cNvPicPr>
          <p:nvPr/>
        </p:nvPicPr>
        <p:blipFill>
          <a:blip r:embed="rId3" cstate="print"/>
          <a:srcRect/>
          <a:stretch>
            <a:fillRect/>
          </a:stretch>
        </p:blipFill>
        <p:spPr bwMode="auto">
          <a:xfrm>
            <a:off x="4211960" y="870277"/>
            <a:ext cx="619366" cy="351000"/>
          </a:xfrm>
          <a:prstGeom prst="rect">
            <a:avLst/>
          </a:prstGeom>
          <a:noFill/>
          <a:ln w="9525">
            <a:noFill/>
            <a:miter lim="800000"/>
            <a:headEnd/>
            <a:tailEnd/>
          </a:ln>
        </p:spPr>
      </p:pic>
      <p:pic>
        <p:nvPicPr>
          <p:cNvPr id="54" name="Picture 7" descr="BasicMeeting-womanR"/>
          <p:cNvPicPr>
            <a:picLocks noChangeAspect="1" noChangeArrowheads="1"/>
          </p:cNvPicPr>
          <p:nvPr/>
        </p:nvPicPr>
        <p:blipFill>
          <a:blip r:embed="rId4" cstate="print"/>
          <a:stretch>
            <a:fillRect/>
          </a:stretch>
        </p:blipFill>
        <p:spPr bwMode="auto">
          <a:xfrm>
            <a:off x="4548250" y="1030507"/>
            <a:ext cx="396000" cy="358875"/>
          </a:xfrm>
          <a:prstGeom prst="rect">
            <a:avLst/>
          </a:prstGeom>
          <a:noFill/>
          <a:ln>
            <a:noFill/>
          </a:ln>
        </p:spPr>
      </p:pic>
      <p:pic>
        <p:nvPicPr>
          <p:cNvPr id="55" name="Picture 77" descr="Device_server_3107_RGB.png"/>
          <p:cNvPicPr>
            <a:picLocks noChangeAspect="1"/>
          </p:cNvPicPr>
          <p:nvPr/>
        </p:nvPicPr>
        <p:blipFill>
          <a:blip r:embed="rId5" cstate="print"/>
          <a:stretch>
            <a:fillRect/>
          </a:stretch>
        </p:blipFill>
        <p:spPr>
          <a:xfrm>
            <a:off x="896556" y="870845"/>
            <a:ext cx="372916" cy="405000"/>
          </a:xfrm>
          <a:prstGeom prst="rect">
            <a:avLst/>
          </a:prstGeom>
        </p:spPr>
      </p:pic>
      <p:pic>
        <p:nvPicPr>
          <p:cNvPr id="57" name="Picture 77" descr="Device_server_3107_RGB.png"/>
          <p:cNvPicPr>
            <a:picLocks noChangeAspect="1"/>
          </p:cNvPicPr>
          <p:nvPr/>
        </p:nvPicPr>
        <p:blipFill>
          <a:blip r:embed="rId5" cstate="print"/>
          <a:stretch>
            <a:fillRect/>
          </a:stretch>
        </p:blipFill>
        <p:spPr>
          <a:xfrm>
            <a:off x="7661630" y="885929"/>
            <a:ext cx="372916" cy="405000"/>
          </a:xfrm>
          <a:prstGeom prst="rect">
            <a:avLst/>
          </a:prstGeom>
        </p:spPr>
      </p:pic>
      <p:pic>
        <p:nvPicPr>
          <p:cNvPr id="5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269" y="1151587"/>
            <a:ext cx="304800" cy="17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直線コネクタ 43"/>
          <p:cNvCxnSpPr/>
          <p:nvPr/>
        </p:nvCxnSpPr>
        <p:spPr>
          <a:xfrm>
            <a:off x="4560125" y="1626990"/>
            <a:ext cx="0" cy="3105000"/>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3851921" y="717734"/>
            <a:ext cx="5029443" cy="4050450"/>
          </a:xfrm>
          <a:prstGeom prst="rect">
            <a:avLst/>
          </a:prstGeom>
          <a:noFill/>
          <a:ln>
            <a:solidFill>
              <a:schemeClr val="bg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62" name="Picture 127"/>
          <p:cNvPicPr>
            <a:picLocks noChangeAspect="1" noChangeArrowheads="1"/>
          </p:cNvPicPr>
          <p:nvPr/>
        </p:nvPicPr>
        <p:blipFill>
          <a:blip r:embed="rId7" cstate="print"/>
          <a:srcRect/>
          <a:stretch>
            <a:fillRect/>
          </a:stretch>
        </p:blipFill>
        <p:spPr bwMode="auto">
          <a:xfrm>
            <a:off x="7956496" y="4644576"/>
            <a:ext cx="1080000" cy="411450"/>
          </a:xfrm>
          <a:prstGeom prst="rect">
            <a:avLst/>
          </a:prstGeom>
          <a:noFill/>
          <a:ln w="9525">
            <a:noFill/>
            <a:miter lim="800000"/>
            <a:headEnd/>
            <a:tailEnd/>
          </a:ln>
        </p:spPr>
      </p:pic>
      <p:pic>
        <p:nvPicPr>
          <p:cNvPr id="63" name="Picture 54"/>
          <p:cNvPicPr>
            <a:picLocks noChangeAspect="1" noChangeArrowheads="1"/>
          </p:cNvPicPr>
          <p:nvPr/>
        </p:nvPicPr>
        <p:blipFill>
          <a:blip r:embed="rId8" cstate="print"/>
          <a:srcRect b="51750"/>
          <a:stretch>
            <a:fillRect/>
          </a:stretch>
        </p:blipFill>
        <p:spPr bwMode="auto">
          <a:xfrm>
            <a:off x="8093420" y="4317752"/>
            <a:ext cx="900000" cy="649596"/>
          </a:xfrm>
          <a:prstGeom prst="rect">
            <a:avLst/>
          </a:prstGeom>
          <a:noFill/>
          <a:ln w="9525">
            <a:noFill/>
            <a:miter lim="800000"/>
            <a:headEnd/>
            <a:tailEnd/>
          </a:ln>
        </p:spPr>
      </p:pic>
      <p:sp>
        <p:nvSpPr>
          <p:cNvPr id="64" name="テキスト ボックス 63"/>
          <p:cNvSpPr txBox="1"/>
          <p:nvPr/>
        </p:nvSpPr>
        <p:spPr>
          <a:xfrm>
            <a:off x="6876256" y="4526116"/>
            <a:ext cx="1176925" cy="261610"/>
          </a:xfrm>
          <a:prstGeom prst="rect">
            <a:avLst/>
          </a:prstGeom>
          <a:noFill/>
        </p:spPr>
        <p:txBody>
          <a:bodyPr wrap="none" rtlCol="0">
            <a:spAutoFit/>
          </a:bodyPr>
          <a:lstStyle/>
          <a:p>
            <a:r>
              <a:rPr kumimoji="1" lang="ja-JP" altLang="en-US" sz="1100" b="1" dirty="0" smtClean="0">
                <a:solidFill>
                  <a:schemeClr val="bg1">
                    <a:lumMod val="50000"/>
                  </a:schemeClr>
                </a:solidFill>
              </a:rPr>
              <a:t>社内ネットワーク</a:t>
            </a:r>
            <a:endParaRPr kumimoji="1" lang="en-US" altLang="ja-JP" sz="1100" b="1" dirty="0" smtClean="0">
              <a:solidFill>
                <a:schemeClr val="bg1">
                  <a:lumMod val="50000"/>
                </a:schemeClr>
              </a:solidFill>
            </a:endParaRPr>
          </a:p>
        </p:txBody>
      </p:sp>
      <p:cxnSp>
        <p:nvCxnSpPr>
          <p:cNvPr id="43" name="直線矢印コネクタ 42"/>
          <p:cNvCxnSpPr/>
          <p:nvPr/>
        </p:nvCxnSpPr>
        <p:spPr>
          <a:xfrm flipH="1">
            <a:off x="4560006" y="2875970"/>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4572001" y="2679762"/>
            <a:ext cx="1832553" cy="261610"/>
          </a:xfrm>
          <a:prstGeom prst="rect">
            <a:avLst/>
          </a:prstGeom>
          <a:noFill/>
        </p:spPr>
        <p:txBody>
          <a:bodyPr wrap="none" rtlCol="0">
            <a:spAutoFit/>
          </a:bodyPr>
          <a:lstStyle/>
          <a:p>
            <a:r>
              <a:rPr kumimoji="1" lang="en-US" altLang="ja-JP" sz="1100" dirty="0" err="1" smtClean="0">
                <a:solidFill>
                  <a:srgbClr val="000000"/>
                </a:solidFill>
              </a:rPr>
              <a:t>6.IdP</a:t>
            </a:r>
            <a:r>
              <a:rPr kumimoji="1" lang="ja-JP" altLang="en-US" sz="1100" dirty="0" smtClean="0">
                <a:solidFill>
                  <a:srgbClr val="000000"/>
                </a:solidFill>
              </a:rPr>
              <a:t>がログイン画面を表示</a:t>
            </a:r>
            <a:endParaRPr kumimoji="1" lang="en-US" altLang="ja-JP" sz="1100" dirty="0" smtClean="0">
              <a:solidFill>
                <a:srgbClr val="000000"/>
              </a:solidFill>
            </a:endParaRPr>
          </a:p>
        </p:txBody>
      </p:sp>
      <p:cxnSp>
        <p:nvCxnSpPr>
          <p:cNvPr id="48" name="直線矢印コネクタ 47"/>
          <p:cNvCxnSpPr/>
          <p:nvPr/>
        </p:nvCxnSpPr>
        <p:spPr>
          <a:xfrm>
            <a:off x="4595750" y="3228728"/>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4572000" y="3023614"/>
            <a:ext cx="2258272" cy="261610"/>
          </a:xfrm>
          <a:prstGeom prst="rect">
            <a:avLst/>
          </a:prstGeom>
          <a:noFill/>
        </p:spPr>
        <p:txBody>
          <a:bodyPr wrap="square" rtlCol="0">
            <a:spAutoFit/>
          </a:bodyPr>
          <a:lstStyle/>
          <a:p>
            <a:r>
              <a:rPr kumimoji="1" lang="en-US" altLang="ja-JP" sz="1100" dirty="0" err="1">
                <a:solidFill>
                  <a:srgbClr val="000000"/>
                </a:solidFill>
              </a:rPr>
              <a:t>7</a:t>
            </a:r>
            <a:r>
              <a:rPr kumimoji="1" lang="en-US" altLang="ja-JP" sz="1100" dirty="0" err="1" smtClean="0">
                <a:solidFill>
                  <a:srgbClr val="000000"/>
                </a:solidFill>
              </a:rPr>
              <a:t>.SSO</a:t>
            </a:r>
            <a:r>
              <a:rPr kumimoji="1" lang="en-US" altLang="ja-JP" sz="1100" dirty="0" smtClean="0">
                <a:solidFill>
                  <a:srgbClr val="000000"/>
                </a:solidFill>
              </a:rPr>
              <a:t> ID/PW</a:t>
            </a:r>
            <a:r>
              <a:rPr kumimoji="1" lang="ja-JP" altLang="en-US" sz="1100" dirty="0" smtClean="0">
                <a:solidFill>
                  <a:srgbClr val="000000"/>
                </a:solidFill>
              </a:rPr>
              <a:t>を入力</a:t>
            </a:r>
            <a:endParaRPr kumimoji="1" lang="en-US" altLang="ja-JP" sz="1100" dirty="0" smtClean="0">
              <a:solidFill>
                <a:srgbClr val="000000"/>
              </a:solidFill>
            </a:endParaRPr>
          </a:p>
        </p:txBody>
      </p:sp>
      <p:pic>
        <p:nvPicPr>
          <p:cNvPr id="60" name="Picture 2" descr="new_webex_logo_1024px_R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1764" y="1095986"/>
            <a:ext cx="288284" cy="288000"/>
          </a:xfrm>
          <a:prstGeom prst="rect">
            <a:avLst/>
          </a:prstGeom>
        </p:spPr>
      </p:pic>
    </p:spTree>
    <p:extLst>
      <p:ext uri="{BB962C8B-B14F-4D97-AF65-F5344CB8AC3E}">
        <p14:creationId xmlns:p14="http://schemas.microsoft.com/office/powerpoint/2010/main" val="267460997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387287" y="761971"/>
            <a:ext cx="6227365" cy="4143274"/>
            <a:chOff x="1387287" y="619096"/>
            <a:chExt cx="6227365" cy="4143274"/>
          </a:xfrm>
        </p:grpSpPr>
        <p:pic>
          <p:nvPicPr>
            <p:cNvPr id="17" name="Picture 3" descr="MC-PC-Content-Speaker-PListImage.4500p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287" y="619096"/>
              <a:ext cx="6227365" cy="4143274"/>
            </a:xfrm>
            <a:prstGeom prst="rect">
              <a:avLst/>
            </a:prstGeom>
          </p:spPr>
        </p:pic>
        <p:grpSp>
          <p:nvGrpSpPr>
            <p:cNvPr id="23" name="グループ化 22"/>
            <p:cNvGrpSpPr/>
            <p:nvPr/>
          </p:nvGrpSpPr>
          <p:grpSpPr>
            <a:xfrm>
              <a:off x="2851815" y="2277191"/>
              <a:ext cx="765754" cy="812541"/>
              <a:chOff x="3095046" y="2172416"/>
              <a:chExt cx="765754" cy="812541"/>
            </a:xfrm>
          </p:grpSpPr>
          <p:sp>
            <p:nvSpPr>
              <p:cNvPr id="24" name="フリーフォーム 23"/>
              <p:cNvSpPr/>
              <p:nvPr/>
            </p:nvSpPr>
            <p:spPr>
              <a:xfrm>
                <a:off x="3362292" y="2457450"/>
                <a:ext cx="498508" cy="527507"/>
              </a:xfrm>
              <a:custGeom>
                <a:avLst/>
                <a:gdLst>
                  <a:gd name="connsiteX0" fmla="*/ 193708 w 405062"/>
                  <a:gd name="connsiteY0" fmla="*/ 0 h 428625"/>
                  <a:gd name="connsiteX1" fmla="*/ 3208 w 405062"/>
                  <a:gd name="connsiteY1" fmla="*/ 285750 h 428625"/>
                  <a:gd name="connsiteX2" fmla="*/ 107983 w 405062"/>
                  <a:gd name="connsiteY2" fmla="*/ 419100 h 428625"/>
                  <a:gd name="connsiteX3" fmla="*/ 136558 w 405062"/>
                  <a:gd name="connsiteY3" fmla="*/ 428625 h 428625"/>
                  <a:gd name="connsiteX4" fmla="*/ 336583 w 405062"/>
                  <a:gd name="connsiteY4" fmla="*/ 323850 h 428625"/>
                  <a:gd name="connsiteX5" fmla="*/ 384208 w 405062"/>
                  <a:gd name="connsiteY5" fmla="*/ 247650 h 428625"/>
                  <a:gd name="connsiteX6" fmla="*/ 393733 w 405062"/>
                  <a:gd name="connsiteY6" fmla="*/ 114300 h 428625"/>
                  <a:gd name="connsiteX7" fmla="*/ 365158 w 405062"/>
                  <a:gd name="connsiteY7" fmla="*/ 104775 h 428625"/>
                  <a:gd name="connsiteX8" fmla="*/ 308008 w 405062"/>
                  <a:gd name="connsiteY8" fmla="*/ 95250 h 428625"/>
                  <a:gd name="connsiteX9" fmla="*/ 212758 w 405062"/>
                  <a:gd name="connsiteY9" fmla="*/ 5715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062" h="428625">
                    <a:moveTo>
                      <a:pt x="193708" y="0"/>
                    </a:moveTo>
                    <a:cubicBezTo>
                      <a:pt x="130208" y="95250"/>
                      <a:pt x="43403" y="178563"/>
                      <a:pt x="3208" y="285750"/>
                    </a:cubicBezTo>
                    <a:cubicBezTo>
                      <a:pt x="-18097" y="342562"/>
                      <a:pt x="72359" y="399309"/>
                      <a:pt x="107983" y="419100"/>
                    </a:cubicBezTo>
                    <a:cubicBezTo>
                      <a:pt x="116760" y="423976"/>
                      <a:pt x="127033" y="425450"/>
                      <a:pt x="136558" y="428625"/>
                    </a:cubicBezTo>
                    <a:cubicBezTo>
                      <a:pt x="234274" y="393727"/>
                      <a:pt x="273267" y="397719"/>
                      <a:pt x="336583" y="323850"/>
                    </a:cubicBezTo>
                    <a:cubicBezTo>
                      <a:pt x="356076" y="301108"/>
                      <a:pt x="368333" y="273050"/>
                      <a:pt x="384208" y="247650"/>
                    </a:cubicBezTo>
                    <a:cubicBezTo>
                      <a:pt x="397451" y="201299"/>
                      <a:pt x="418158" y="163149"/>
                      <a:pt x="393733" y="114300"/>
                    </a:cubicBezTo>
                    <a:cubicBezTo>
                      <a:pt x="389243" y="105320"/>
                      <a:pt x="374959" y="106953"/>
                      <a:pt x="365158" y="104775"/>
                    </a:cubicBezTo>
                    <a:cubicBezTo>
                      <a:pt x="346305" y="100585"/>
                      <a:pt x="327058" y="98425"/>
                      <a:pt x="308008" y="95250"/>
                    </a:cubicBezTo>
                    <a:lnTo>
                      <a:pt x="212758" y="57150"/>
                    </a:lnTo>
                  </a:path>
                </a:pathLst>
              </a:custGeom>
              <a:noFill/>
              <a:ln>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テキスト ボックス 24"/>
              <p:cNvSpPr txBox="1"/>
              <p:nvPr/>
            </p:nvSpPr>
            <p:spPr>
              <a:xfrm>
                <a:off x="3095046" y="2172416"/>
                <a:ext cx="710451" cy="369332"/>
              </a:xfrm>
              <a:prstGeom prst="rect">
                <a:avLst/>
              </a:prstGeom>
              <a:noFill/>
            </p:spPr>
            <p:txBody>
              <a:bodyPr wrap="none" rtlCol="0">
                <a:spAutoFit/>
              </a:bodyPr>
              <a:lstStyle/>
              <a:p>
                <a:r>
                  <a:rPr lang="nl-NL" dirty="0" smtClean="0">
                    <a:solidFill>
                      <a:srgbClr val="FF0000"/>
                    </a:solidFill>
                  </a:rPr>
                  <a:t>20%!</a:t>
                </a:r>
                <a:endParaRPr lang="nl-NL" dirty="0">
                  <a:solidFill>
                    <a:srgbClr val="FF0000"/>
                  </a:solidFill>
                </a:endParaRPr>
              </a:p>
            </p:txBody>
          </p:sp>
        </p:grpSp>
      </p:grpSp>
      <p:sp>
        <p:nvSpPr>
          <p:cNvPr id="2" name="タイトル 1"/>
          <p:cNvSpPr>
            <a:spLocks noGrp="1"/>
          </p:cNvSpPr>
          <p:nvPr>
            <p:ph type="ctrTitle"/>
          </p:nvPr>
        </p:nvSpPr>
        <p:spPr>
          <a:xfrm>
            <a:off x="259742" y="176064"/>
            <a:ext cx="8659976" cy="728782"/>
          </a:xfrm>
        </p:spPr>
        <p:txBody>
          <a:bodyPr/>
          <a:lstStyle/>
          <a:p>
            <a:r>
              <a:rPr lang="en-US" altLang="ja-JP" sz="3200" dirty="0"/>
              <a:t>WebEx </a:t>
            </a:r>
            <a:r>
              <a:rPr lang="ja-JP" altLang="en-US" sz="3200" dirty="0"/>
              <a:t>の主な機能</a:t>
            </a:r>
            <a:endParaRPr lang="ja-JP" altLang="nl-NL" sz="3200" dirty="0"/>
          </a:p>
        </p:txBody>
      </p:sp>
      <p:sp>
        <p:nvSpPr>
          <p:cNvPr id="19" name="テキスト ボックス 18"/>
          <p:cNvSpPr txBox="1"/>
          <p:nvPr/>
        </p:nvSpPr>
        <p:spPr>
          <a:xfrm>
            <a:off x="7004450" y="2091732"/>
            <a:ext cx="2010655" cy="513000"/>
          </a:xfrm>
          <a:prstGeom prst="wedgeRoundRectCallout">
            <a:avLst>
              <a:gd name="adj1" fmla="val -62836"/>
              <a:gd name="adj2" fmla="val 48021"/>
              <a:gd name="adj3" fmla="val 1666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p:spPr>
        <p:txBody>
          <a:bodyPr wrap="square" rtlCol="0" anchor="ctr">
            <a:noAutofit/>
          </a:bodyPr>
          <a:lstStyle/>
          <a:p>
            <a:pPr algn="ctr"/>
            <a:r>
              <a:rPr lang="ja-JP" altLang="nl-NL" sz="1200" dirty="0" smtClean="0">
                <a:solidFill>
                  <a:schemeClr val="bg1"/>
                </a:solidFill>
                <a:effectLst>
                  <a:outerShdw blurRad="38100" dist="38100" dir="2700000" algn="tl">
                    <a:srgbClr val="000000">
                      <a:alpha val="43137"/>
                    </a:srgbClr>
                  </a:outerShdw>
                </a:effectLst>
              </a:rPr>
              <a:t>相手の表情を</a:t>
            </a:r>
            <a:r>
              <a:rPr lang="nl-NL" altLang="ja-JP" sz="1200" dirty="0" smtClean="0">
                <a:solidFill>
                  <a:schemeClr val="bg1"/>
                </a:solidFill>
                <a:effectLst>
                  <a:outerShdw blurRad="38100" dist="38100" dir="2700000" algn="tl">
                    <a:srgbClr val="000000">
                      <a:alpha val="43137"/>
                    </a:srgbClr>
                  </a:outerShdw>
                </a:effectLst>
              </a:rPr>
              <a:t/>
            </a:r>
            <a:br>
              <a:rPr lang="nl-NL" altLang="ja-JP" sz="1200" dirty="0" smtClean="0">
                <a:solidFill>
                  <a:schemeClr val="bg1"/>
                </a:solidFill>
                <a:effectLst>
                  <a:outerShdw blurRad="38100" dist="38100" dir="2700000" algn="tl">
                    <a:srgbClr val="000000">
                      <a:alpha val="43137"/>
                    </a:srgbClr>
                  </a:outerShdw>
                </a:effectLst>
              </a:rPr>
            </a:br>
            <a:r>
              <a:rPr lang="ja-JP" altLang="nl-NL" sz="1200" dirty="0" smtClean="0">
                <a:solidFill>
                  <a:schemeClr val="bg1"/>
                </a:solidFill>
                <a:effectLst>
                  <a:outerShdw blurRad="38100" dist="38100" dir="2700000" algn="tl">
                    <a:srgbClr val="000000">
                      <a:alpha val="43137"/>
                    </a:srgbClr>
                  </a:outerShdw>
                </a:effectLst>
              </a:rPr>
              <a:t>見ながら会議進行</a:t>
            </a:r>
            <a:endParaRPr lang="nl-NL" sz="1200" dirty="0">
              <a:solidFill>
                <a:schemeClr val="bg1"/>
              </a:solidFill>
              <a:effectLst>
                <a:outerShdw blurRad="38100" dist="38100" dir="2700000" algn="tl">
                  <a:srgbClr val="000000">
                    <a:alpha val="43137"/>
                  </a:srgbClr>
                </a:outerShdw>
              </a:effectLst>
            </a:endParaRPr>
          </a:p>
        </p:txBody>
      </p:sp>
      <p:sp>
        <p:nvSpPr>
          <p:cNvPr id="21" name="テキスト ボックス 20"/>
          <p:cNvSpPr txBox="1"/>
          <p:nvPr/>
        </p:nvSpPr>
        <p:spPr>
          <a:xfrm>
            <a:off x="6844752" y="505471"/>
            <a:ext cx="2025250" cy="513000"/>
          </a:xfrm>
          <a:prstGeom prst="wedgeRoundRectCallout">
            <a:avLst>
              <a:gd name="adj1" fmla="val -52516"/>
              <a:gd name="adj2" fmla="val 65978"/>
              <a:gd name="adj3" fmla="val 1666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p:spPr>
        <p:txBody>
          <a:bodyPr wrap="square" rtlCol="0" anchor="ctr">
            <a:noAutofit/>
          </a:bodyPr>
          <a:lstStyle/>
          <a:p>
            <a:pPr algn="ctr"/>
            <a:r>
              <a:rPr lang="ja-JP" altLang="nl-NL" sz="1200" dirty="0" smtClean="0">
                <a:solidFill>
                  <a:schemeClr val="bg1"/>
                </a:solidFill>
                <a:effectLst>
                  <a:outerShdw blurRad="38100" dist="38100" dir="2700000" algn="tl">
                    <a:srgbClr val="000000">
                      <a:alpha val="43137"/>
                    </a:srgbClr>
                  </a:outerShdw>
                </a:effectLst>
              </a:rPr>
              <a:t>レコーディング機能で</a:t>
            </a:r>
            <a:r>
              <a:rPr lang="nl-NL" altLang="ja-JP" sz="1200" dirty="0" smtClean="0">
                <a:solidFill>
                  <a:schemeClr val="bg1"/>
                </a:solidFill>
                <a:effectLst>
                  <a:outerShdw blurRad="38100" dist="38100" dir="2700000" algn="tl">
                    <a:srgbClr val="000000">
                      <a:alpha val="43137"/>
                    </a:srgbClr>
                  </a:outerShdw>
                </a:effectLst>
              </a:rPr>
              <a:t/>
            </a:r>
            <a:br>
              <a:rPr lang="nl-NL" altLang="ja-JP" sz="1200" dirty="0" smtClean="0">
                <a:solidFill>
                  <a:schemeClr val="bg1"/>
                </a:solidFill>
                <a:effectLst>
                  <a:outerShdw blurRad="38100" dist="38100" dir="2700000" algn="tl">
                    <a:srgbClr val="000000">
                      <a:alpha val="43137"/>
                    </a:srgbClr>
                  </a:outerShdw>
                </a:effectLst>
              </a:rPr>
            </a:br>
            <a:r>
              <a:rPr lang="ja-JP" altLang="nl-NL" sz="1200" dirty="0" smtClean="0">
                <a:solidFill>
                  <a:schemeClr val="bg1"/>
                </a:solidFill>
                <a:effectLst>
                  <a:outerShdw blurRad="38100" dist="38100" dir="2700000" algn="tl">
                    <a:srgbClr val="000000">
                      <a:alpha val="43137"/>
                    </a:srgbClr>
                  </a:outerShdw>
                </a:effectLst>
              </a:rPr>
              <a:t>参加できなくても安心</a:t>
            </a:r>
            <a:endParaRPr lang="nl-NL" sz="1200" dirty="0">
              <a:solidFill>
                <a:schemeClr val="bg1"/>
              </a:solidFill>
              <a:effectLst>
                <a:outerShdw blurRad="38100" dist="38100" dir="2700000" algn="tl">
                  <a:srgbClr val="000000">
                    <a:alpha val="43137"/>
                  </a:srgbClr>
                </a:outerShdw>
              </a:effectLst>
            </a:endParaRPr>
          </a:p>
        </p:txBody>
      </p:sp>
      <p:grpSp>
        <p:nvGrpSpPr>
          <p:cNvPr id="3" name="グループ化 2"/>
          <p:cNvGrpSpPr/>
          <p:nvPr/>
        </p:nvGrpSpPr>
        <p:grpSpPr>
          <a:xfrm>
            <a:off x="5077635" y="3334268"/>
            <a:ext cx="3812366" cy="1215902"/>
            <a:chOff x="5077635" y="3191393"/>
            <a:chExt cx="3812366" cy="1215902"/>
          </a:xfrm>
        </p:grpSpPr>
        <p:pic>
          <p:nvPicPr>
            <p:cNvPr id="36" name="Picture 4" descr="C:\Users\iotsuka\Desktop\secb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301" y="3191393"/>
              <a:ext cx="2044700" cy="12159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テキスト ボックス 36"/>
            <p:cNvSpPr txBox="1"/>
            <p:nvPr/>
          </p:nvSpPr>
          <p:spPr>
            <a:xfrm>
              <a:off x="5077635" y="3791231"/>
              <a:ext cx="2181417" cy="513000"/>
            </a:xfrm>
            <a:prstGeom prst="wedgeRoundRectCallout">
              <a:avLst>
                <a:gd name="adj1" fmla="val 52754"/>
                <a:gd name="adj2" fmla="val -105049"/>
                <a:gd name="adj3" fmla="val 1666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p:spPr>
          <p:txBody>
            <a:bodyPr wrap="square" rtlCol="0" anchor="ctr">
              <a:noAutofit/>
            </a:bodyPr>
            <a:lstStyle>
              <a:defPPr>
                <a:defRPr lang="en-US"/>
              </a:defPPr>
              <a:lvl1pPr>
                <a:defRPr sz="700">
                  <a:solidFill>
                    <a:srgbClr val="435153"/>
                  </a:solidFill>
                </a:defRPr>
              </a:lvl1pPr>
            </a:lstStyle>
            <a:p>
              <a:pPr algn="ctr"/>
              <a:r>
                <a:rPr lang="ja-JP" altLang="nl-NL" sz="1200" dirty="0">
                  <a:solidFill>
                    <a:schemeClr val="bg1"/>
                  </a:solidFill>
                  <a:effectLst>
                    <a:outerShdw blurRad="38100" dist="38100" dir="2700000" algn="tl">
                      <a:srgbClr val="000000">
                        <a:alpha val="43137"/>
                      </a:srgbClr>
                    </a:outerShdw>
                  </a:effectLst>
                </a:rPr>
                <a:t>シアター </a:t>
              </a:r>
              <a:r>
                <a:rPr lang="ja-JP" altLang="nl-NL" sz="1200" dirty="0" smtClean="0">
                  <a:solidFill>
                    <a:schemeClr val="bg1"/>
                  </a:solidFill>
                  <a:effectLst>
                    <a:outerShdw blurRad="38100" dist="38100" dir="2700000" algn="tl">
                      <a:srgbClr val="000000">
                        <a:alpha val="43137"/>
                      </a:srgbClr>
                    </a:outerShdw>
                  </a:effectLst>
                </a:rPr>
                <a:t>モード</a:t>
              </a:r>
              <a:r>
                <a:rPr lang="ja-JP" altLang="en-US" sz="1200" dirty="0">
                  <a:solidFill>
                    <a:schemeClr val="bg1"/>
                  </a:solidFill>
                  <a:effectLst>
                    <a:outerShdw blurRad="38100" dist="38100" dir="2700000" algn="tl">
                      <a:srgbClr val="000000">
                        <a:alpha val="43137"/>
                      </a:srgbClr>
                    </a:outerShdw>
                  </a:effectLst>
                </a:rPr>
                <a:t>にすれば</a:t>
              </a:r>
              <a:r>
                <a:rPr lang="nl-NL" altLang="ja-JP" sz="1200" dirty="0" smtClean="0">
                  <a:solidFill>
                    <a:schemeClr val="bg1"/>
                  </a:solidFill>
                  <a:effectLst>
                    <a:outerShdw blurRad="38100" dist="38100" dir="2700000" algn="tl">
                      <a:srgbClr val="000000">
                        <a:alpha val="43137"/>
                      </a:srgbClr>
                    </a:outerShdw>
                  </a:effectLst>
                </a:rPr>
                <a:t/>
              </a:r>
              <a:br>
                <a:rPr lang="nl-NL" altLang="ja-JP" sz="1200" dirty="0" smtClean="0">
                  <a:solidFill>
                    <a:schemeClr val="bg1"/>
                  </a:solidFill>
                  <a:effectLst>
                    <a:outerShdw blurRad="38100" dist="38100" dir="2700000" algn="tl">
                      <a:srgbClr val="000000">
                        <a:alpha val="43137"/>
                      </a:srgbClr>
                    </a:outerShdw>
                  </a:effectLst>
                </a:rPr>
              </a:br>
              <a:r>
                <a:rPr lang="ja-JP" altLang="nl-NL" sz="1200" dirty="0" smtClean="0">
                  <a:solidFill>
                    <a:schemeClr val="bg1"/>
                  </a:solidFill>
                  <a:effectLst>
                    <a:outerShdw blurRad="38100" dist="38100" dir="2700000" algn="tl">
                      <a:srgbClr val="000000">
                        <a:alpha val="43137"/>
                      </a:srgbClr>
                    </a:outerShdw>
                  </a:effectLst>
                </a:rPr>
                <a:t>より</a:t>
              </a:r>
              <a:r>
                <a:rPr lang="ja-JP" altLang="nl-NL" sz="1200" dirty="0">
                  <a:solidFill>
                    <a:schemeClr val="bg1"/>
                  </a:solidFill>
                  <a:effectLst>
                    <a:outerShdw blurRad="38100" dist="38100" dir="2700000" algn="tl">
                      <a:srgbClr val="000000">
                        <a:alpha val="43137"/>
                      </a:srgbClr>
                    </a:outerShdw>
                  </a:effectLst>
                </a:rPr>
                <a:t>対面に近い会議</a:t>
              </a:r>
              <a:r>
                <a:rPr lang="ja-JP" altLang="nl-NL" sz="1200" dirty="0" smtClean="0">
                  <a:solidFill>
                    <a:schemeClr val="bg1"/>
                  </a:solidFill>
                  <a:effectLst>
                    <a:outerShdw blurRad="38100" dist="38100" dir="2700000" algn="tl">
                      <a:srgbClr val="000000">
                        <a:alpha val="43137"/>
                      </a:srgbClr>
                    </a:outerShdw>
                  </a:effectLst>
                </a:rPr>
                <a:t>が実現</a:t>
              </a:r>
              <a:endParaRPr lang="nl-NL" sz="1200" dirty="0">
                <a:solidFill>
                  <a:schemeClr val="bg1"/>
                </a:solidFill>
                <a:effectLst>
                  <a:outerShdw blurRad="38100" dist="38100" dir="2700000" algn="tl">
                    <a:srgbClr val="000000">
                      <a:alpha val="43137"/>
                    </a:srgbClr>
                  </a:outerShdw>
                </a:effectLst>
              </a:endParaRPr>
            </a:p>
          </p:txBody>
        </p:sp>
      </p:gr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011" y="4623061"/>
            <a:ext cx="3441089" cy="4248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780" y="1290620"/>
            <a:ext cx="303013" cy="26786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 name="テキスト ボックス 39"/>
          <p:cNvSpPr txBox="1"/>
          <p:nvPr/>
        </p:nvSpPr>
        <p:spPr>
          <a:xfrm>
            <a:off x="2621967" y="3712751"/>
            <a:ext cx="2257425" cy="513000"/>
          </a:xfrm>
          <a:prstGeom prst="wedgeRoundRectCallout">
            <a:avLst>
              <a:gd name="adj1" fmla="val -12123"/>
              <a:gd name="adj2" fmla="val -136856"/>
              <a:gd name="adj3" fmla="val 1666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p:spPr>
        <p:txBody>
          <a:bodyPr wrap="square" rtlCol="0" anchor="ctr">
            <a:noAutofit/>
          </a:bodyPr>
          <a:lstStyle/>
          <a:p>
            <a:pPr algn="ctr"/>
            <a:r>
              <a:rPr lang="ja-JP" altLang="nl-NL" sz="1200" dirty="0" smtClean="0">
                <a:solidFill>
                  <a:schemeClr val="bg1"/>
                </a:solidFill>
                <a:effectLst>
                  <a:outerShdw blurRad="38100" dist="38100" dir="2700000" algn="tl">
                    <a:srgbClr val="000000">
                      <a:alpha val="43137"/>
                    </a:srgbClr>
                  </a:outerShdw>
                </a:effectLst>
              </a:rPr>
              <a:t>セッション中の注釈機能</a:t>
            </a:r>
            <a:r>
              <a:rPr lang="nl-NL" altLang="ja-JP" sz="1200" dirty="0" smtClean="0">
                <a:solidFill>
                  <a:schemeClr val="bg1"/>
                </a:solidFill>
                <a:effectLst>
                  <a:outerShdw blurRad="38100" dist="38100" dir="2700000" algn="tl">
                    <a:srgbClr val="000000">
                      <a:alpha val="43137"/>
                    </a:srgbClr>
                  </a:outerShdw>
                </a:effectLst>
              </a:rPr>
              <a:t/>
            </a:r>
            <a:br>
              <a:rPr lang="nl-NL" altLang="ja-JP" sz="1200" dirty="0" smtClean="0">
                <a:solidFill>
                  <a:schemeClr val="bg1"/>
                </a:solidFill>
                <a:effectLst>
                  <a:outerShdw blurRad="38100" dist="38100" dir="2700000" algn="tl">
                    <a:srgbClr val="000000">
                      <a:alpha val="43137"/>
                    </a:srgbClr>
                  </a:outerShdw>
                </a:effectLst>
              </a:rPr>
            </a:br>
            <a:r>
              <a:rPr lang="ja-JP" altLang="nl-NL" sz="1200" dirty="0" smtClean="0">
                <a:solidFill>
                  <a:schemeClr val="bg1"/>
                </a:solidFill>
                <a:effectLst>
                  <a:outerShdw blurRad="38100" dist="38100" dir="2700000" algn="tl">
                    <a:srgbClr val="000000">
                      <a:alpha val="43137"/>
                    </a:srgbClr>
                  </a:outerShdw>
                </a:effectLst>
              </a:rPr>
              <a:t>でポイントを忘れずに記録</a:t>
            </a:r>
            <a:endParaRPr lang="nl-NL" sz="1200" dirty="0">
              <a:solidFill>
                <a:schemeClr val="bg1"/>
              </a:solidFill>
              <a:effectLst>
                <a:outerShdw blurRad="38100" dist="38100" dir="2700000" algn="tl">
                  <a:srgbClr val="000000">
                    <a:alpha val="43137"/>
                  </a:srgbClr>
                </a:outerShdw>
              </a:effectLst>
            </a:endParaRPr>
          </a:p>
        </p:txBody>
      </p:sp>
      <p:grpSp>
        <p:nvGrpSpPr>
          <p:cNvPr id="6" name="グループ化 5"/>
          <p:cNvGrpSpPr/>
          <p:nvPr/>
        </p:nvGrpSpPr>
        <p:grpSpPr>
          <a:xfrm>
            <a:off x="105495" y="2398348"/>
            <a:ext cx="1650882" cy="2083903"/>
            <a:chOff x="105495" y="2255473"/>
            <a:chExt cx="1650882" cy="2083903"/>
          </a:xfrm>
        </p:grpSpPr>
        <p:grpSp>
          <p:nvGrpSpPr>
            <p:cNvPr id="4" name="グループ化 3"/>
            <p:cNvGrpSpPr/>
            <p:nvPr/>
          </p:nvGrpSpPr>
          <p:grpSpPr>
            <a:xfrm>
              <a:off x="320163" y="2255473"/>
              <a:ext cx="828076" cy="1472863"/>
              <a:chOff x="-436251" y="2144375"/>
              <a:chExt cx="1063001" cy="1890713"/>
            </a:xfrm>
          </p:grpSpPr>
          <p:pic>
            <p:nvPicPr>
              <p:cNvPr id="20" name="Picture 3"/>
              <p:cNvPicPr>
                <a:picLocks noChangeAspect="1"/>
              </p:cNvPicPr>
              <p:nvPr/>
            </p:nvPicPr>
            <p:blipFill>
              <a:blip r:embed="rId7"/>
              <a:stretch>
                <a:fillRect/>
              </a:stretch>
            </p:blipFill>
            <p:spPr>
              <a:xfrm>
                <a:off x="-436251" y="2144375"/>
                <a:ext cx="1063001" cy="1890713"/>
              </a:xfrm>
              <a:prstGeom prst="rect">
                <a:avLst/>
              </a:prstGeom>
            </p:spPr>
          </p:pic>
          <p:pic>
            <p:nvPicPr>
              <p:cNvPr id="22" name="Picture 3" descr="MC-PC-Content-Speaker-PListImage.4500px.jpg"/>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05692" y="2482502"/>
                <a:ext cx="1003385" cy="747610"/>
              </a:xfrm>
              <a:prstGeom prst="rect">
                <a:avLst/>
              </a:prstGeom>
            </p:spPr>
          </p:pic>
          <p:pic>
            <p:nvPicPr>
              <p:cNvPr id="27" name="Picture 3" descr="MC-PC-Content-Speaker-PListImage.4500px.jpg"/>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05692" y="3253707"/>
                <a:ext cx="588807" cy="338137"/>
              </a:xfrm>
              <a:prstGeom prst="rect">
                <a:avLst/>
              </a:prstGeom>
            </p:spPr>
          </p:pic>
        </p:grpSp>
        <p:grpSp>
          <p:nvGrpSpPr>
            <p:cNvPr id="28" name="グループ化 27"/>
            <p:cNvGrpSpPr/>
            <p:nvPr/>
          </p:nvGrpSpPr>
          <p:grpSpPr>
            <a:xfrm>
              <a:off x="572165" y="2665572"/>
              <a:ext cx="330540" cy="206832"/>
              <a:chOff x="3095046" y="2172416"/>
              <a:chExt cx="1298532" cy="812541"/>
            </a:xfrm>
          </p:grpSpPr>
          <p:sp>
            <p:nvSpPr>
              <p:cNvPr id="29" name="フリーフォーム 28"/>
              <p:cNvSpPr/>
              <p:nvPr/>
            </p:nvSpPr>
            <p:spPr>
              <a:xfrm>
                <a:off x="3362292" y="2457450"/>
                <a:ext cx="498508" cy="527507"/>
              </a:xfrm>
              <a:custGeom>
                <a:avLst/>
                <a:gdLst>
                  <a:gd name="connsiteX0" fmla="*/ 193708 w 405062"/>
                  <a:gd name="connsiteY0" fmla="*/ 0 h 428625"/>
                  <a:gd name="connsiteX1" fmla="*/ 3208 w 405062"/>
                  <a:gd name="connsiteY1" fmla="*/ 285750 h 428625"/>
                  <a:gd name="connsiteX2" fmla="*/ 107983 w 405062"/>
                  <a:gd name="connsiteY2" fmla="*/ 419100 h 428625"/>
                  <a:gd name="connsiteX3" fmla="*/ 136558 w 405062"/>
                  <a:gd name="connsiteY3" fmla="*/ 428625 h 428625"/>
                  <a:gd name="connsiteX4" fmla="*/ 336583 w 405062"/>
                  <a:gd name="connsiteY4" fmla="*/ 323850 h 428625"/>
                  <a:gd name="connsiteX5" fmla="*/ 384208 w 405062"/>
                  <a:gd name="connsiteY5" fmla="*/ 247650 h 428625"/>
                  <a:gd name="connsiteX6" fmla="*/ 393733 w 405062"/>
                  <a:gd name="connsiteY6" fmla="*/ 114300 h 428625"/>
                  <a:gd name="connsiteX7" fmla="*/ 365158 w 405062"/>
                  <a:gd name="connsiteY7" fmla="*/ 104775 h 428625"/>
                  <a:gd name="connsiteX8" fmla="*/ 308008 w 405062"/>
                  <a:gd name="connsiteY8" fmla="*/ 95250 h 428625"/>
                  <a:gd name="connsiteX9" fmla="*/ 212758 w 405062"/>
                  <a:gd name="connsiteY9" fmla="*/ 5715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062" h="428625">
                    <a:moveTo>
                      <a:pt x="193708" y="0"/>
                    </a:moveTo>
                    <a:cubicBezTo>
                      <a:pt x="130208" y="95250"/>
                      <a:pt x="43403" y="178563"/>
                      <a:pt x="3208" y="285750"/>
                    </a:cubicBezTo>
                    <a:cubicBezTo>
                      <a:pt x="-18097" y="342562"/>
                      <a:pt x="72359" y="399309"/>
                      <a:pt x="107983" y="419100"/>
                    </a:cubicBezTo>
                    <a:cubicBezTo>
                      <a:pt x="116760" y="423976"/>
                      <a:pt x="127033" y="425450"/>
                      <a:pt x="136558" y="428625"/>
                    </a:cubicBezTo>
                    <a:cubicBezTo>
                      <a:pt x="234274" y="393727"/>
                      <a:pt x="273267" y="397719"/>
                      <a:pt x="336583" y="323850"/>
                    </a:cubicBezTo>
                    <a:cubicBezTo>
                      <a:pt x="356076" y="301108"/>
                      <a:pt x="368333" y="273050"/>
                      <a:pt x="384208" y="247650"/>
                    </a:cubicBezTo>
                    <a:cubicBezTo>
                      <a:pt x="397451" y="201299"/>
                      <a:pt x="418158" y="163149"/>
                      <a:pt x="393733" y="114300"/>
                    </a:cubicBezTo>
                    <a:cubicBezTo>
                      <a:pt x="389243" y="105320"/>
                      <a:pt x="374959" y="106953"/>
                      <a:pt x="365158" y="104775"/>
                    </a:cubicBezTo>
                    <a:cubicBezTo>
                      <a:pt x="346305" y="100585"/>
                      <a:pt x="327058" y="98425"/>
                      <a:pt x="308008" y="95250"/>
                    </a:cubicBezTo>
                    <a:lnTo>
                      <a:pt x="212758" y="57150"/>
                    </a:lnTo>
                  </a:path>
                </a:pathLst>
              </a:custGeom>
              <a:noFill/>
              <a:ln w="3175">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00"/>
              </a:p>
            </p:txBody>
          </p:sp>
          <p:sp>
            <p:nvSpPr>
              <p:cNvPr id="34" name="テキスト ボックス 33"/>
              <p:cNvSpPr txBox="1"/>
              <p:nvPr/>
            </p:nvSpPr>
            <p:spPr>
              <a:xfrm>
                <a:off x="3095046" y="2172416"/>
                <a:ext cx="1298532" cy="665006"/>
              </a:xfrm>
              <a:prstGeom prst="rect">
                <a:avLst/>
              </a:prstGeom>
              <a:noFill/>
              <a:ln w="3175">
                <a:noFill/>
              </a:ln>
            </p:spPr>
            <p:txBody>
              <a:bodyPr wrap="none" rtlCol="0">
                <a:spAutoFit/>
              </a:bodyPr>
              <a:lstStyle/>
              <a:p>
                <a:r>
                  <a:rPr lang="nl-NL" sz="500" dirty="0" smtClean="0">
                    <a:solidFill>
                      <a:srgbClr val="FF0000"/>
                    </a:solidFill>
                  </a:rPr>
                  <a:t>20%!</a:t>
                </a:r>
                <a:endParaRPr lang="nl-NL" sz="500" dirty="0">
                  <a:solidFill>
                    <a:srgbClr val="FF0000"/>
                  </a:solidFill>
                </a:endParaRPr>
              </a:p>
            </p:txBody>
          </p:sp>
        </p:grpSp>
        <p:sp>
          <p:nvSpPr>
            <p:cNvPr id="41" name="テキスト ボックス 40"/>
            <p:cNvSpPr txBox="1"/>
            <p:nvPr/>
          </p:nvSpPr>
          <p:spPr>
            <a:xfrm>
              <a:off x="105495" y="3826376"/>
              <a:ext cx="1650882" cy="513000"/>
            </a:xfrm>
            <a:prstGeom prst="wedgeRoundRectCallout">
              <a:avLst>
                <a:gd name="adj1" fmla="val -4051"/>
                <a:gd name="adj2" fmla="val -86508"/>
                <a:gd name="adj3" fmla="val 16667"/>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8900000" scaled="1"/>
              <a:tileRect/>
            </a:gradFill>
          </p:spPr>
          <p:txBody>
            <a:bodyPr wrap="square" rtlCol="0" anchor="ctr">
              <a:noAutofit/>
            </a:bodyPr>
            <a:lstStyle/>
            <a:p>
              <a:pPr algn="ctr"/>
              <a:r>
                <a:rPr lang="ja-JP" altLang="nl-NL" sz="1200" dirty="0" smtClean="0">
                  <a:solidFill>
                    <a:schemeClr val="bg1"/>
                  </a:solidFill>
                  <a:effectLst>
                    <a:outerShdw blurRad="38100" dist="38100" dir="2700000" algn="tl">
                      <a:srgbClr val="000000">
                        <a:alpha val="43137"/>
                      </a:srgbClr>
                    </a:outerShdw>
                  </a:effectLst>
                </a:rPr>
                <a:t>モバイル</a:t>
              </a:r>
              <a:r>
                <a:rPr lang="ja-JP" altLang="nl-NL" sz="1200" dirty="0">
                  <a:solidFill>
                    <a:schemeClr val="bg1"/>
                  </a:solidFill>
                  <a:effectLst>
                    <a:outerShdw blurRad="38100" dist="38100" dir="2700000" algn="tl">
                      <a:srgbClr val="000000">
                        <a:alpha val="43137"/>
                      </a:srgbClr>
                    </a:outerShdw>
                  </a:effectLst>
                </a:rPr>
                <a:t>から</a:t>
              </a:r>
              <a:r>
                <a:rPr lang="ja-JP" altLang="nl-NL" sz="1200" dirty="0" smtClean="0">
                  <a:solidFill>
                    <a:schemeClr val="bg1"/>
                  </a:solidFill>
                  <a:effectLst>
                    <a:outerShdw blurRad="38100" dist="38100" dir="2700000" algn="tl">
                      <a:srgbClr val="000000">
                        <a:alpha val="43137"/>
                      </a:srgbClr>
                    </a:outerShdw>
                  </a:effectLst>
                </a:rPr>
                <a:t>も</a:t>
              </a:r>
              <a:r>
                <a:rPr lang="nl-NL" altLang="ja-JP" sz="1200" dirty="0" smtClean="0">
                  <a:solidFill>
                    <a:schemeClr val="bg1"/>
                  </a:solidFill>
                  <a:effectLst>
                    <a:outerShdw blurRad="38100" dist="38100" dir="2700000" algn="tl">
                      <a:srgbClr val="000000">
                        <a:alpha val="43137"/>
                      </a:srgbClr>
                    </a:outerShdw>
                  </a:effectLst>
                </a:rPr>
                <a:t/>
              </a:r>
              <a:br>
                <a:rPr lang="nl-NL" altLang="ja-JP" sz="1200" dirty="0" smtClean="0">
                  <a:solidFill>
                    <a:schemeClr val="bg1"/>
                  </a:solidFill>
                  <a:effectLst>
                    <a:outerShdw blurRad="38100" dist="38100" dir="2700000" algn="tl">
                      <a:srgbClr val="000000">
                        <a:alpha val="43137"/>
                      </a:srgbClr>
                    </a:outerShdw>
                  </a:effectLst>
                </a:rPr>
              </a:br>
              <a:r>
                <a:rPr lang="ja-JP" altLang="nl-NL" sz="1200" dirty="0" smtClean="0">
                  <a:solidFill>
                    <a:schemeClr val="bg1"/>
                  </a:solidFill>
                  <a:effectLst>
                    <a:outerShdw blurRad="38100" dist="38100" dir="2700000" algn="tl">
                      <a:srgbClr val="000000">
                        <a:alpha val="43137"/>
                      </a:srgbClr>
                    </a:outerShdw>
                  </a:effectLst>
                </a:rPr>
                <a:t>同様に参加可能</a:t>
              </a:r>
              <a:endParaRPr lang="nl-NL" sz="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28994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6948264" y="798861"/>
            <a:ext cx="1800000" cy="3393070"/>
          </a:xfrm>
          <a:prstGeom prst="rect">
            <a:avLst/>
          </a:prstGeom>
          <a:solidFill>
            <a:srgbClr val="F8F8F8"/>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正方形/長方形 41"/>
          <p:cNvSpPr/>
          <p:nvPr/>
        </p:nvSpPr>
        <p:spPr>
          <a:xfrm>
            <a:off x="323728" y="804232"/>
            <a:ext cx="1800000" cy="3927759"/>
          </a:xfrm>
          <a:prstGeom prst="rect">
            <a:avLst/>
          </a:prstGeom>
          <a:solidFill>
            <a:srgbClr val="F8F8F8"/>
          </a:solidFill>
          <a:ln>
            <a:solidFill>
              <a:schemeClr val="tx2">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29703" y="6894"/>
            <a:ext cx="8588861" cy="628650"/>
          </a:xfrm>
        </p:spPr>
        <p:txBody>
          <a:bodyPr/>
          <a:lstStyle/>
          <a:p>
            <a:r>
              <a:rPr lang="en-US" altLang="ja-JP" sz="3200" dirty="0" smtClean="0"/>
              <a:t>SSO</a:t>
            </a:r>
            <a:r>
              <a:rPr lang="en-US" sz="3200" dirty="0" smtClean="0"/>
              <a:t> </a:t>
            </a:r>
            <a:r>
              <a:rPr lang="ja-JP" altLang="en-US" sz="3200" dirty="0" smtClean="0"/>
              <a:t>シーケンス </a:t>
            </a:r>
            <a:r>
              <a:rPr lang="en-US" altLang="ja-JP" sz="3200" dirty="0" smtClean="0"/>
              <a:t>- SP Initiated </a:t>
            </a:r>
            <a:r>
              <a:rPr lang="en-US" altLang="ja-JP" sz="2000" dirty="0" smtClean="0"/>
              <a:t>(</a:t>
            </a:r>
            <a:r>
              <a:rPr lang="ja-JP" altLang="en-US" sz="2000" dirty="0" smtClean="0"/>
              <a:t>統合</a:t>
            </a:r>
            <a:r>
              <a:rPr lang="en-US" altLang="ja-JP" sz="2000" dirty="0" smtClean="0"/>
              <a:t>Windows</a:t>
            </a:r>
            <a:r>
              <a:rPr lang="ja-JP" altLang="en-US" sz="2000" dirty="0" smtClean="0"/>
              <a:t>認証</a:t>
            </a:r>
            <a:r>
              <a:rPr lang="en-US" altLang="ja-JP" sz="2000" dirty="0" smtClean="0"/>
              <a:t>)</a:t>
            </a:r>
            <a:endParaRPr lang="en-US" sz="2000" dirty="0"/>
          </a:p>
        </p:txBody>
      </p:sp>
      <p:cxnSp>
        <p:nvCxnSpPr>
          <p:cNvPr id="19" name="直線矢印コネクタ 18"/>
          <p:cNvCxnSpPr/>
          <p:nvPr/>
        </p:nvCxnSpPr>
        <p:spPr>
          <a:xfrm flipH="1">
            <a:off x="2159992" y="1869672"/>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171867" y="2374107"/>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95750" y="2525780"/>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569865" y="3625151"/>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2183861" y="3786907"/>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171867" y="4353948"/>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255896" y="1581262"/>
            <a:ext cx="1717137" cy="430887"/>
          </a:xfrm>
          <a:prstGeom prst="rect">
            <a:avLst/>
          </a:prstGeom>
          <a:noFill/>
        </p:spPr>
        <p:txBody>
          <a:bodyPr wrap="none" rtlCol="0">
            <a:spAutoFit/>
          </a:bodyPr>
          <a:lstStyle/>
          <a:p>
            <a:r>
              <a:rPr kumimoji="1" lang="en-US" altLang="ja-JP" sz="1100" dirty="0" err="1" smtClean="0">
                <a:solidFill>
                  <a:srgbClr val="000000"/>
                </a:solidFill>
              </a:rPr>
              <a:t>1.SP</a:t>
            </a:r>
            <a:r>
              <a:rPr kumimoji="1" lang="ja-JP" altLang="en-US" sz="1100" dirty="0" smtClean="0">
                <a:solidFill>
                  <a:srgbClr val="000000"/>
                </a:solidFill>
              </a:rPr>
              <a:t>のサイトにアクセスし</a:t>
            </a:r>
            <a:endParaRPr kumimoji="1" lang="en-US" altLang="ja-JP" sz="1100" dirty="0" smtClean="0">
              <a:solidFill>
                <a:srgbClr val="000000"/>
              </a:solidFill>
            </a:endParaRPr>
          </a:p>
          <a:p>
            <a:r>
              <a:rPr kumimoji="1" lang="ja-JP" altLang="en-US" sz="1100" dirty="0">
                <a:solidFill>
                  <a:srgbClr val="000000"/>
                </a:solidFill>
              </a:rPr>
              <a:t>　</a:t>
            </a:r>
            <a:r>
              <a:rPr kumimoji="1" lang="ja-JP" altLang="en-US" sz="1100" dirty="0" smtClean="0">
                <a:solidFill>
                  <a:srgbClr val="000000"/>
                </a:solidFill>
              </a:rPr>
              <a:t>ログインを要求</a:t>
            </a:r>
            <a:endParaRPr kumimoji="1" lang="ja-JP" altLang="en-US" sz="1100" dirty="0">
              <a:solidFill>
                <a:srgbClr val="000000"/>
              </a:solidFill>
            </a:endParaRPr>
          </a:p>
        </p:txBody>
      </p:sp>
      <p:sp>
        <p:nvSpPr>
          <p:cNvPr id="33" name="テキスト ボックス 32"/>
          <p:cNvSpPr txBox="1"/>
          <p:nvPr/>
        </p:nvSpPr>
        <p:spPr>
          <a:xfrm>
            <a:off x="347278" y="1941491"/>
            <a:ext cx="1628972" cy="430887"/>
          </a:xfrm>
          <a:prstGeom prst="rect">
            <a:avLst/>
          </a:prstGeom>
          <a:noFill/>
        </p:spPr>
        <p:txBody>
          <a:bodyPr wrap="none" rtlCol="0">
            <a:spAutoFit/>
          </a:bodyPr>
          <a:lstStyle/>
          <a:p>
            <a:r>
              <a:rPr kumimoji="1" lang="en-US" altLang="ja-JP" sz="1100" dirty="0" smtClean="0">
                <a:solidFill>
                  <a:srgbClr val="000000"/>
                </a:solidFill>
              </a:rPr>
              <a:t>2.</a:t>
            </a:r>
            <a:r>
              <a:rPr kumimoji="1" lang="ja-JP" altLang="en-US" sz="1100" dirty="0" smtClean="0">
                <a:solidFill>
                  <a:srgbClr val="000000"/>
                </a:solidFill>
              </a:rPr>
              <a:t>未認証要求に対し</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a:t>
            </a:r>
            <a:r>
              <a:rPr kumimoji="1" lang="ja-JP" altLang="en-US" sz="1100" dirty="0">
                <a:solidFill>
                  <a:srgbClr val="000000"/>
                </a:solidFill>
              </a:rPr>
              <a:t> </a:t>
            </a:r>
            <a:r>
              <a:rPr kumimoji="1" lang="en-US" altLang="ja-JP" sz="1100" dirty="0" smtClean="0">
                <a:solidFill>
                  <a:srgbClr val="000000"/>
                </a:solidFill>
              </a:rPr>
              <a:t>Request</a:t>
            </a:r>
            <a:r>
              <a:rPr kumimoji="1" lang="ja-JP" altLang="en-US" sz="1100" dirty="0" smtClean="0">
                <a:solidFill>
                  <a:srgbClr val="000000"/>
                </a:solidFill>
              </a:rPr>
              <a:t>を生成</a:t>
            </a:r>
            <a:endParaRPr kumimoji="1" lang="en-US" altLang="ja-JP" sz="1100" dirty="0" smtClean="0">
              <a:solidFill>
                <a:srgbClr val="000000"/>
              </a:solidFill>
            </a:endParaRPr>
          </a:p>
        </p:txBody>
      </p:sp>
      <p:sp>
        <p:nvSpPr>
          <p:cNvPr id="34" name="テキスト ボックス 33"/>
          <p:cNvSpPr txBox="1"/>
          <p:nvPr/>
        </p:nvSpPr>
        <p:spPr>
          <a:xfrm>
            <a:off x="2145204" y="1950397"/>
            <a:ext cx="2354788" cy="600164"/>
          </a:xfrm>
          <a:prstGeom prst="rect">
            <a:avLst/>
          </a:prstGeom>
          <a:noFill/>
        </p:spPr>
        <p:txBody>
          <a:bodyPr wrap="square" rtlCol="0">
            <a:spAutoFit/>
          </a:bodyPr>
          <a:lstStyle/>
          <a:p>
            <a:r>
              <a:rPr kumimoji="1" lang="en-US" altLang="ja-JP" sz="1100" dirty="0" err="1" smtClean="0">
                <a:solidFill>
                  <a:srgbClr val="000000"/>
                </a:solidFill>
              </a:rPr>
              <a:t>3.SP</a:t>
            </a:r>
            <a:r>
              <a:rPr kumimoji="1" lang="en-US" altLang="ja-JP" sz="1100" dirty="0" smtClean="0">
                <a:solidFill>
                  <a:srgbClr val="000000"/>
                </a:solidFill>
              </a:rPr>
              <a:t> </a:t>
            </a:r>
            <a:r>
              <a:rPr kumimoji="1" lang="ja-JP" altLang="en-US" sz="1100" dirty="0" smtClean="0">
                <a:solidFill>
                  <a:srgbClr val="000000"/>
                </a:solidFill>
              </a:rPr>
              <a:t>がブラウザに</a:t>
            </a:r>
            <a:r>
              <a:rPr kumimoji="1" lang="en-US" altLang="ja-JP" sz="1100" dirty="0" smtClean="0">
                <a:solidFill>
                  <a:srgbClr val="000000"/>
                </a:solidFill>
              </a:rPr>
              <a:t>SSO Login </a:t>
            </a:r>
          </a:p>
          <a:p>
            <a:r>
              <a:rPr kumimoji="1" lang="en-US" altLang="ja-JP" sz="1100" dirty="0">
                <a:solidFill>
                  <a:srgbClr val="000000"/>
                </a:solidFill>
              </a:rPr>
              <a:t> </a:t>
            </a:r>
            <a:r>
              <a:rPr kumimoji="1" lang="en-US" altLang="ja-JP" sz="1100" dirty="0" smtClean="0">
                <a:solidFill>
                  <a:srgbClr val="000000"/>
                </a:solidFill>
              </a:rPr>
              <a:t>URL</a:t>
            </a:r>
            <a:r>
              <a:rPr kumimoji="1" lang="ja-JP" altLang="en-US" sz="1100" dirty="0" smtClean="0">
                <a:solidFill>
                  <a:srgbClr val="000000"/>
                </a:solidFill>
              </a:rPr>
              <a:t>を指定し、リダイレクト</a:t>
            </a:r>
            <a:endParaRPr kumimoji="1" lang="en-US" altLang="ja-JP" sz="1100" dirty="0" smtClean="0">
              <a:solidFill>
                <a:srgbClr val="000000"/>
              </a:solidFill>
            </a:endParaRPr>
          </a:p>
          <a:p>
            <a:r>
              <a:rPr kumimoji="1" lang="en-US" altLang="ja-JP" sz="1100" dirty="0" smtClean="0">
                <a:solidFill>
                  <a:srgbClr val="000000"/>
                </a:solidFill>
              </a:rPr>
              <a:t>(URL</a:t>
            </a:r>
            <a:r>
              <a:rPr kumimoji="1" lang="ja-JP" altLang="en-US" sz="1100" dirty="0" smtClean="0">
                <a:solidFill>
                  <a:srgbClr val="000000"/>
                </a:solidFill>
              </a:rPr>
              <a:t>にパラメタとして渡させる</a:t>
            </a:r>
            <a:r>
              <a:rPr kumimoji="1" lang="en-US" altLang="ja-JP" sz="1100" dirty="0" smtClean="0">
                <a:solidFill>
                  <a:srgbClr val="000000"/>
                </a:solidFill>
              </a:rPr>
              <a:t>)</a:t>
            </a:r>
          </a:p>
        </p:txBody>
      </p:sp>
      <p:sp>
        <p:nvSpPr>
          <p:cNvPr id="35" name="テキスト ボックス 34"/>
          <p:cNvSpPr txBox="1"/>
          <p:nvPr/>
        </p:nvSpPr>
        <p:spPr>
          <a:xfrm>
            <a:off x="4572000" y="2247715"/>
            <a:ext cx="2258272" cy="430887"/>
          </a:xfrm>
          <a:prstGeom prst="rect">
            <a:avLst/>
          </a:prstGeom>
          <a:noFill/>
        </p:spPr>
        <p:txBody>
          <a:bodyPr wrap="square" rtlCol="0">
            <a:spAutoFit/>
          </a:bodyPr>
          <a:lstStyle/>
          <a:p>
            <a:r>
              <a:rPr kumimoji="1" lang="en-US" altLang="ja-JP" sz="1100" dirty="0" smtClean="0">
                <a:solidFill>
                  <a:srgbClr val="000000"/>
                </a:solidFill>
              </a:rPr>
              <a:t>4.</a:t>
            </a:r>
            <a:r>
              <a:rPr kumimoji="1" lang="ja-JP" altLang="en-US" sz="1100" dirty="0" smtClean="0">
                <a:solidFill>
                  <a:srgbClr val="000000"/>
                </a:solidFill>
              </a:rPr>
              <a:t>ブラウザが</a:t>
            </a:r>
            <a:r>
              <a:rPr kumimoji="1" lang="en-US" altLang="ja-JP" sz="1100" dirty="0" smtClean="0">
                <a:solidFill>
                  <a:srgbClr val="000000"/>
                </a:solidFill>
              </a:rPr>
              <a:t>SSO Login URL </a:t>
            </a:r>
            <a:r>
              <a:rPr kumimoji="1" lang="ja-JP" altLang="en-US" sz="1100" dirty="0" smtClean="0">
                <a:solidFill>
                  <a:srgbClr val="000000"/>
                </a:solidFill>
              </a:rPr>
              <a:t>に</a:t>
            </a:r>
            <a:endParaRPr kumimoji="1" lang="en-US" altLang="ja-JP" sz="1100" dirty="0" smtClean="0">
              <a:solidFill>
                <a:srgbClr val="000000"/>
              </a:solidFill>
            </a:endParaRPr>
          </a:p>
          <a:p>
            <a:r>
              <a:rPr kumimoji="1" lang="ja-JP" altLang="en-US" sz="1100" dirty="0" smtClean="0">
                <a:solidFill>
                  <a:srgbClr val="000000"/>
                </a:solidFill>
              </a:rPr>
              <a:t>　リダイレクト</a:t>
            </a:r>
            <a:endParaRPr kumimoji="1" lang="en-US" altLang="ja-JP" sz="1100" dirty="0" smtClean="0">
              <a:solidFill>
                <a:srgbClr val="000000"/>
              </a:solidFill>
            </a:endParaRPr>
          </a:p>
        </p:txBody>
      </p:sp>
      <p:sp>
        <p:nvSpPr>
          <p:cNvPr id="36" name="テキスト ボックス 35"/>
          <p:cNvSpPr txBox="1"/>
          <p:nvPr/>
        </p:nvSpPr>
        <p:spPr>
          <a:xfrm>
            <a:off x="6948264" y="2572621"/>
            <a:ext cx="1653017" cy="430887"/>
          </a:xfrm>
          <a:prstGeom prst="rect">
            <a:avLst/>
          </a:prstGeom>
          <a:noFill/>
        </p:spPr>
        <p:txBody>
          <a:bodyPr wrap="none" rtlCol="0">
            <a:spAutoFit/>
          </a:bodyPr>
          <a:lstStyle/>
          <a:p>
            <a:r>
              <a:rPr kumimoji="1" lang="en-US" altLang="ja-JP" sz="1100" dirty="0" err="1" smtClean="0">
                <a:solidFill>
                  <a:srgbClr val="000000"/>
                </a:solidFill>
              </a:rPr>
              <a:t>5.SAML</a:t>
            </a:r>
            <a:r>
              <a:rPr kumimoji="1" lang="en-US" altLang="ja-JP" sz="1100" dirty="0" smtClean="0">
                <a:solidFill>
                  <a:srgbClr val="000000"/>
                </a:solidFill>
              </a:rPr>
              <a:t> Request</a:t>
            </a:r>
            <a:r>
              <a:rPr kumimoji="1" lang="ja-JP" altLang="en-US" sz="1100" dirty="0" smtClean="0">
                <a:solidFill>
                  <a:srgbClr val="000000"/>
                </a:solidFill>
              </a:rPr>
              <a:t>を処理</a:t>
            </a:r>
            <a:endParaRPr kumimoji="1" lang="en-US" altLang="ja-JP" sz="1100" dirty="0" smtClean="0">
              <a:solidFill>
                <a:srgbClr val="000000"/>
              </a:solidFill>
            </a:endParaRPr>
          </a:p>
          <a:p>
            <a:r>
              <a:rPr kumimoji="1" lang="ja-JP" altLang="en-US" sz="1100" dirty="0">
                <a:solidFill>
                  <a:srgbClr val="000000"/>
                </a:solidFill>
              </a:rPr>
              <a:t>　</a:t>
            </a:r>
            <a:r>
              <a:rPr kumimoji="1" lang="ja-JP" altLang="en-US" sz="1100" dirty="0" smtClean="0">
                <a:solidFill>
                  <a:srgbClr val="000000"/>
                </a:solidFill>
              </a:rPr>
              <a:t>ユーザー認証</a:t>
            </a:r>
            <a:endParaRPr kumimoji="1" lang="en-US" altLang="ja-JP" sz="1100" dirty="0" smtClean="0">
              <a:solidFill>
                <a:srgbClr val="000000"/>
              </a:solidFill>
            </a:endParaRPr>
          </a:p>
        </p:txBody>
      </p:sp>
      <p:sp>
        <p:nvSpPr>
          <p:cNvPr id="37" name="テキスト ボックス 36"/>
          <p:cNvSpPr txBox="1"/>
          <p:nvPr/>
        </p:nvSpPr>
        <p:spPr>
          <a:xfrm>
            <a:off x="6942782" y="3003798"/>
            <a:ext cx="1739579" cy="600164"/>
          </a:xfrm>
          <a:prstGeom prst="rect">
            <a:avLst/>
          </a:prstGeom>
          <a:noFill/>
        </p:spPr>
        <p:txBody>
          <a:bodyPr wrap="none" rtlCol="0">
            <a:spAutoFit/>
          </a:bodyPr>
          <a:lstStyle/>
          <a:p>
            <a:r>
              <a:rPr kumimoji="1" lang="en-US" altLang="ja-JP" sz="1100" dirty="0" err="1" smtClean="0">
                <a:solidFill>
                  <a:srgbClr val="000000"/>
                </a:solidFill>
              </a:rPr>
              <a:t>6.SAML</a:t>
            </a:r>
            <a:r>
              <a:rPr kumimoji="1" lang="en-US" altLang="ja-JP" sz="1100" dirty="0" smtClean="0">
                <a:solidFill>
                  <a:srgbClr val="000000"/>
                </a:solidFill>
              </a:rPr>
              <a:t> Assertion</a:t>
            </a:r>
            <a:r>
              <a:rPr kumimoji="1" lang="ja-JP" altLang="en-US" sz="1100" dirty="0" smtClean="0">
                <a:solidFill>
                  <a:srgbClr val="000000"/>
                </a:solidFill>
              </a:rPr>
              <a:t>を生成</a:t>
            </a:r>
            <a:endParaRPr kumimoji="1" lang="en-US" altLang="ja-JP" sz="1100" dirty="0" smtClean="0">
              <a:solidFill>
                <a:srgbClr val="000000"/>
              </a:solidFill>
            </a:endParaRPr>
          </a:p>
          <a:p>
            <a:r>
              <a:rPr kumimoji="1" lang="ja-JP" altLang="en-US" sz="1100" dirty="0" smtClean="0">
                <a:solidFill>
                  <a:srgbClr val="000000"/>
                </a:solidFill>
              </a:rPr>
              <a:t>　デジタル署名と共に</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を作成</a:t>
            </a:r>
            <a:endParaRPr kumimoji="1" lang="en-US" altLang="ja-JP" sz="1100" dirty="0" smtClean="0">
              <a:solidFill>
                <a:srgbClr val="000000"/>
              </a:solidFill>
            </a:endParaRPr>
          </a:p>
        </p:txBody>
      </p:sp>
      <p:sp>
        <p:nvSpPr>
          <p:cNvPr id="38" name="テキスト ボックス 37"/>
          <p:cNvSpPr txBox="1"/>
          <p:nvPr/>
        </p:nvSpPr>
        <p:spPr>
          <a:xfrm>
            <a:off x="4572001" y="3201747"/>
            <a:ext cx="2161169" cy="600164"/>
          </a:xfrm>
          <a:prstGeom prst="rect">
            <a:avLst/>
          </a:prstGeom>
          <a:noFill/>
        </p:spPr>
        <p:txBody>
          <a:bodyPr wrap="none" rtlCol="0">
            <a:spAutoFit/>
          </a:bodyPr>
          <a:lstStyle/>
          <a:p>
            <a:r>
              <a:rPr kumimoji="1" lang="en-US" altLang="ja-JP" sz="1100" dirty="0" err="1" smtClean="0">
                <a:solidFill>
                  <a:srgbClr val="000000"/>
                </a:solidFill>
              </a:rPr>
              <a:t>7.IdP</a:t>
            </a:r>
            <a:r>
              <a:rPr kumimoji="1" lang="ja-JP" altLang="en-US" sz="1100" dirty="0" smtClean="0">
                <a:solidFill>
                  <a:srgbClr val="000000"/>
                </a:solidFill>
              </a:rPr>
              <a:t>が</a:t>
            </a:r>
            <a:r>
              <a:rPr kumimoji="1" lang="en-US" altLang="ja-JP" sz="1100" dirty="0" smtClean="0">
                <a:solidFill>
                  <a:srgbClr val="000000"/>
                </a:solidFill>
              </a:rPr>
              <a:t>Assertion Consumer </a:t>
            </a:r>
          </a:p>
          <a:p>
            <a:r>
              <a:rPr kumimoji="1" lang="ja-JP" altLang="en-US" sz="1100" dirty="0" smtClean="0">
                <a:solidFill>
                  <a:srgbClr val="000000"/>
                </a:solidFill>
              </a:rPr>
              <a:t>　</a:t>
            </a:r>
            <a:r>
              <a:rPr kumimoji="1" lang="en-US" altLang="ja-JP" sz="1100" dirty="0" smtClean="0">
                <a:solidFill>
                  <a:srgbClr val="000000"/>
                </a:solidFill>
              </a:rPr>
              <a:t>Service(ACS) </a:t>
            </a:r>
            <a:r>
              <a:rPr kumimoji="1" lang="ja-JP" altLang="en-US" sz="1100" dirty="0" smtClean="0">
                <a:solidFill>
                  <a:srgbClr val="000000"/>
                </a:solidFill>
              </a:rPr>
              <a:t>に</a:t>
            </a:r>
            <a:r>
              <a:rPr kumimoji="1" lang="en-US" altLang="ja-JP" sz="1100" dirty="0" smtClean="0">
                <a:solidFill>
                  <a:srgbClr val="000000"/>
                </a:solidFill>
              </a:rPr>
              <a:t> SAML </a:t>
            </a:r>
          </a:p>
          <a:p>
            <a:r>
              <a:rPr kumimoji="1" lang="ja-JP" altLang="en-US" sz="1100" dirty="0">
                <a:solidFill>
                  <a:srgbClr val="000000"/>
                </a:solidFill>
              </a:rPr>
              <a:t>　</a:t>
            </a:r>
            <a:r>
              <a:rPr kumimoji="1" lang="en-US" altLang="ja-JP" sz="1100" dirty="0" smtClean="0">
                <a:solidFill>
                  <a:srgbClr val="000000"/>
                </a:solidFill>
              </a:rPr>
              <a:t>Response</a:t>
            </a:r>
            <a:r>
              <a:rPr kumimoji="1" lang="ja-JP" altLang="en-US" sz="1100" dirty="0" smtClean="0">
                <a:solidFill>
                  <a:srgbClr val="000000"/>
                </a:solidFill>
              </a:rPr>
              <a:t>を送信</a:t>
            </a:r>
            <a:r>
              <a:rPr kumimoji="1" lang="en-US" altLang="ja-JP" sz="1100" dirty="0" smtClean="0">
                <a:solidFill>
                  <a:srgbClr val="000000"/>
                </a:solidFill>
              </a:rPr>
              <a:t>(HTML Form)</a:t>
            </a:r>
          </a:p>
        </p:txBody>
      </p:sp>
      <p:sp>
        <p:nvSpPr>
          <p:cNvPr id="39" name="テキスト ボックス 38"/>
          <p:cNvSpPr txBox="1"/>
          <p:nvPr/>
        </p:nvSpPr>
        <p:spPr>
          <a:xfrm>
            <a:off x="2448210" y="3363765"/>
            <a:ext cx="1739579" cy="600164"/>
          </a:xfrm>
          <a:prstGeom prst="rect">
            <a:avLst/>
          </a:prstGeom>
          <a:noFill/>
        </p:spPr>
        <p:txBody>
          <a:bodyPr wrap="none" rtlCol="0">
            <a:spAutoFit/>
          </a:bodyPr>
          <a:lstStyle/>
          <a:p>
            <a:r>
              <a:rPr kumimoji="1" lang="en-US" altLang="ja-JP" sz="1100" dirty="0" smtClean="0">
                <a:solidFill>
                  <a:srgbClr val="000000"/>
                </a:solidFill>
              </a:rPr>
              <a:t>8.</a:t>
            </a:r>
            <a:r>
              <a:rPr kumimoji="1" lang="ja-JP" altLang="en-US" sz="1100" dirty="0" smtClean="0">
                <a:solidFill>
                  <a:srgbClr val="000000"/>
                </a:solidFill>
              </a:rPr>
              <a:t>ブラウザが</a:t>
            </a:r>
            <a:r>
              <a:rPr kumimoji="1" lang="en-US" altLang="ja-JP" sz="1100" dirty="0" smtClean="0">
                <a:solidFill>
                  <a:srgbClr val="000000"/>
                </a:solidFill>
              </a:rPr>
              <a:t>ACS</a:t>
            </a:r>
            <a:r>
              <a:rPr kumimoji="1" lang="ja-JP" altLang="en-US" sz="1100" dirty="0" smtClean="0">
                <a:solidFill>
                  <a:srgbClr val="000000"/>
                </a:solidFill>
              </a:rPr>
              <a:t>に </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を送信</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(HTTP POST)</a:t>
            </a:r>
          </a:p>
        </p:txBody>
      </p:sp>
      <p:sp>
        <p:nvSpPr>
          <p:cNvPr id="40" name="テキスト ボックス 39"/>
          <p:cNvSpPr txBox="1"/>
          <p:nvPr/>
        </p:nvSpPr>
        <p:spPr>
          <a:xfrm>
            <a:off x="456412" y="3850651"/>
            <a:ext cx="1511952" cy="430887"/>
          </a:xfrm>
          <a:prstGeom prst="rect">
            <a:avLst/>
          </a:prstGeom>
          <a:noFill/>
        </p:spPr>
        <p:txBody>
          <a:bodyPr wrap="none" rtlCol="0">
            <a:spAutoFit/>
          </a:bodyPr>
          <a:lstStyle/>
          <a:p>
            <a:r>
              <a:rPr kumimoji="1" lang="en-US" altLang="ja-JP" sz="1100" dirty="0" smtClean="0">
                <a:solidFill>
                  <a:srgbClr val="000000"/>
                </a:solidFill>
              </a:rPr>
              <a:t>9.</a:t>
            </a:r>
            <a:r>
              <a:rPr kumimoji="1" lang="ja-JP" altLang="en-US" sz="1100" dirty="0" smtClean="0">
                <a:solidFill>
                  <a:srgbClr val="000000"/>
                </a:solidFill>
              </a:rPr>
              <a:t>デジタル署名、</a:t>
            </a:r>
            <a:endParaRPr kumimoji="1" lang="en-US" altLang="ja-JP" sz="1100" dirty="0" smtClean="0">
              <a:solidFill>
                <a:srgbClr val="000000"/>
              </a:solidFill>
            </a:endParaRPr>
          </a:p>
          <a:p>
            <a:r>
              <a:rPr kumimoji="1" lang="ja-JP" altLang="en-US" sz="1100" dirty="0" smtClean="0">
                <a:solidFill>
                  <a:srgbClr val="000000"/>
                </a:solidFill>
              </a:rPr>
              <a:t>　ユーザー情報を確認</a:t>
            </a:r>
            <a:endParaRPr kumimoji="1" lang="en-US" altLang="ja-JP" sz="1100" dirty="0" smtClean="0">
              <a:solidFill>
                <a:srgbClr val="000000"/>
              </a:solidFill>
            </a:endParaRPr>
          </a:p>
        </p:txBody>
      </p:sp>
      <p:sp>
        <p:nvSpPr>
          <p:cNvPr id="41" name="テキスト ボックス 40"/>
          <p:cNvSpPr txBox="1"/>
          <p:nvPr/>
        </p:nvSpPr>
        <p:spPr>
          <a:xfrm>
            <a:off x="2406531" y="4029912"/>
            <a:ext cx="1737976" cy="430887"/>
          </a:xfrm>
          <a:prstGeom prst="rect">
            <a:avLst/>
          </a:prstGeom>
          <a:noFill/>
        </p:spPr>
        <p:txBody>
          <a:bodyPr wrap="none" rtlCol="0">
            <a:spAutoFit/>
          </a:bodyPr>
          <a:lstStyle/>
          <a:p>
            <a:r>
              <a:rPr kumimoji="1" lang="en-US" altLang="ja-JP" sz="1100" dirty="0" smtClean="0">
                <a:solidFill>
                  <a:srgbClr val="000000"/>
                </a:solidFill>
              </a:rPr>
              <a:t>10.</a:t>
            </a:r>
            <a:r>
              <a:rPr kumimoji="1" lang="ja-JP" altLang="en-US" sz="1100" dirty="0" smtClean="0">
                <a:solidFill>
                  <a:srgbClr val="000000"/>
                </a:solidFill>
              </a:rPr>
              <a:t>セッション</a:t>
            </a:r>
            <a:r>
              <a:rPr kumimoji="1" lang="ja-JP" altLang="en-US" sz="1100" dirty="0">
                <a:solidFill>
                  <a:srgbClr val="000000"/>
                </a:solidFill>
              </a:rPr>
              <a:t>を</a:t>
            </a:r>
            <a:r>
              <a:rPr kumimoji="1" lang="ja-JP" altLang="en-US" sz="1100" dirty="0" smtClean="0">
                <a:solidFill>
                  <a:srgbClr val="000000"/>
                </a:solidFill>
              </a:rPr>
              <a:t>確立し</a:t>
            </a:r>
            <a:endParaRPr kumimoji="1" lang="en-US" altLang="ja-JP" sz="1100" dirty="0" smtClean="0">
              <a:solidFill>
                <a:srgbClr val="000000"/>
              </a:solidFill>
            </a:endParaRPr>
          </a:p>
          <a:p>
            <a:r>
              <a:rPr kumimoji="1" lang="ja-JP" altLang="en-US" sz="1100" dirty="0" smtClean="0">
                <a:solidFill>
                  <a:srgbClr val="000000"/>
                </a:solidFill>
              </a:rPr>
              <a:t>　ログイン後の画面を表示</a:t>
            </a:r>
            <a:endParaRPr kumimoji="1" lang="en-US" altLang="ja-JP" sz="1100" dirty="0">
              <a:solidFill>
                <a:srgbClr val="000000"/>
              </a:solidFill>
            </a:endParaRPr>
          </a:p>
        </p:txBody>
      </p:sp>
      <p:sp>
        <p:nvSpPr>
          <p:cNvPr id="49" name="テキスト ボックス 48"/>
          <p:cNvSpPr txBox="1"/>
          <p:nvPr/>
        </p:nvSpPr>
        <p:spPr>
          <a:xfrm>
            <a:off x="323528" y="1419811"/>
            <a:ext cx="1628972" cy="261610"/>
          </a:xfrm>
          <a:prstGeom prst="rect">
            <a:avLst/>
          </a:prstGeom>
          <a:noFill/>
        </p:spPr>
        <p:txBody>
          <a:bodyPr wrap="none" rtlCol="0">
            <a:spAutoFit/>
          </a:bodyPr>
          <a:lstStyle/>
          <a:p>
            <a:r>
              <a:rPr kumimoji="1" lang="ja-JP" altLang="en-US" sz="1100" b="1" dirty="0" smtClean="0">
                <a:solidFill>
                  <a:schemeClr val="tx2">
                    <a:lumMod val="50000"/>
                  </a:schemeClr>
                </a:solidFill>
              </a:rPr>
              <a:t>サービスプロバイダ</a:t>
            </a:r>
            <a:r>
              <a:rPr kumimoji="1" lang="en-US" altLang="ja-JP" sz="1100" b="1" dirty="0" smtClean="0">
                <a:solidFill>
                  <a:schemeClr val="tx2">
                    <a:lumMod val="50000"/>
                  </a:schemeClr>
                </a:solidFill>
              </a:rPr>
              <a:t>(</a:t>
            </a:r>
            <a:r>
              <a:rPr kumimoji="1" lang="en-US" altLang="ja-JP" sz="1100" b="1" dirty="0" err="1" smtClean="0">
                <a:solidFill>
                  <a:schemeClr val="tx2">
                    <a:lumMod val="50000"/>
                  </a:schemeClr>
                </a:solidFill>
              </a:rPr>
              <a:t>SP</a:t>
            </a:r>
            <a:r>
              <a:rPr kumimoji="1" lang="en-US" altLang="ja-JP" sz="1100" b="1" dirty="0" smtClean="0">
                <a:solidFill>
                  <a:schemeClr val="tx2">
                    <a:lumMod val="50000"/>
                  </a:schemeClr>
                </a:solidFill>
              </a:rPr>
              <a:t>)</a:t>
            </a:r>
          </a:p>
        </p:txBody>
      </p:sp>
      <p:sp>
        <p:nvSpPr>
          <p:cNvPr id="50" name="テキスト ボックス 49"/>
          <p:cNvSpPr txBox="1"/>
          <p:nvPr/>
        </p:nvSpPr>
        <p:spPr>
          <a:xfrm>
            <a:off x="3771986" y="1389382"/>
            <a:ext cx="1478290" cy="261610"/>
          </a:xfrm>
          <a:prstGeom prst="rect">
            <a:avLst/>
          </a:prstGeom>
          <a:noFill/>
        </p:spPr>
        <p:txBody>
          <a:bodyPr wrap="none" rtlCol="0">
            <a:spAutoFit/>
          </a:bodyPr>
          <a:lstStyle/>
          <a:p>
            <a:r>
              <a:rPr kumimoji="1" lang="ja-JP" altLang="en-US" sz="1100" b="1" dirty="0" smtClean="0">
                <a:solidFill>
                  <a:schemeClr val="tx1">
                    <a:lumMod val="50000"/>
                  </a:schemeClr>
                </a:solidFill>
              </a:rPr>
              <a:t>ユーザー</a:t>
            </a:r>
            <a:r>
              <a:rPr kumimoji="1" lang="en-US" altLang="ja-JP" sz="1100" b="1" dirty="0" smtClean="0">
                <a:solidFill>
                  <a:schemeClr val="tx1">
                    <a:lumMod val="50000"/>
                  </a:schemeClr>
                </a:solidFill>
              </a:rPr>
              <a:t>(</a:t>
            </a:r>
            <a:r>
              <a:rPr kumimoji="1" lang="ja-JP" altLang="en-US" sz="1100" b="1" dirty="0" smtClean="0">
                <a:solidFill>
                  <a:schemeClr val="tx1">
                    <a:lumMod val="50000"/>
                  </a:schemeClr>
                </a:solidFill>
              </a:rPr>
              <a:t>ブラウザー</a:t>
            </a:r>
            <a:r>
              <a:rPr kumimoji="1" lang="en-US" altLang="ja-JP" sz="1100" b="1" dirty="0" smtClean="0">
                <a:solidFill>
                  <a:schemeClr val="tx1">
                    <a:lumMod val="50000"/>
                  </a:schemeClr>
                </a:solidFill>
              </a:rPr>
              <a:t>)</a:t>
            </a:r>
          </a:p>
        </p:txBody>
      </p:sp>
      <p:sp>
        <p:nvSpPr>
          <p:cNvPr id="51" name="テキスト ボックス 50"/>
          <p:cNvSpPr txBox="1"/>
          <p:nvPr/>
        </p:nvSpPr>
        <p:spPr>
          <a:xfrm>
            <a:off x="7236296" y="1385058"/>
            <a:ext cx="1132041" cy="430887"/>
          </a:xfrm>
          <a:prstGeom prst="rect">
            <a:avLst/>
          </a:prstGeom>
          <a:noFill/>
        </p:spPr>
        <p:txBody>
          <a:bodyPr wrap="none" rtlCol="0">
            <a:spAutoFit/>
          </a:bodyPr>
          <a:lstStyle/>
          <a:p>
            <a:r>
              <a:rPr kumimoji="1" lang="ja-JP" altLang="en-US" sz="1100" b="1" dirty="0" smtClean="0">
                <a:solidFill>
                  <a:schemeClr val="tx1">
                    <a:lumMod val="50000"/>
                  </a:schemeClr>
                </a:solidFill>
              </a:rPr>
              <a:t>アイデンティティ</a:t>
            </a:r>
            <a:endParaRPr kumimoji="1" lang="en-US" altLang="ja-JP" sz="1100" b="1" dirty="0" smtClean="0">
              <a:solidFill>
                <a:schemeClr val="tx1">
                  <a:lumMod val="50000"/>
                </a:schemeClr>
              </a:solidFill>
            </a:endParaRPr>
          </a:p>
          <a:p>
            <a:r>
              <a:rPr kumimoji="1" lang="ja-JP" altLang="en-US" sz="1100" b="1" dirty="0" smtClean="0">
                <a:solidFill>
                  <a:schemeClr val="tx1">
                    <a:lumMod val="50000"/>
                  </a:schemeClr>
                </a:solidFill>
              </a:rPr>
              <a:t>プロバイダ</a:t>
            </a:r>
            <a:r>
              <a:rPr kumimoji="1" lang="en-US" altLang="ja-JP" sz="1100" b="1" dirty="0" smtClean="0">
                <a:solidFill>
                  <a:schemeClr val="tx1">
                    <a:lumMod val="50000"/>
                  </a:schemeClr>
                </a:solidFill>
              </a:rPr>
              <a:t>(IdP)</a:t>
            </a:r>
          </a:p>
        </p:txBody>
      </p:sp>
      <p:pic>
        <p:nvPicPr>
          <p:cNvPr id="52" name="Picture 39" descr="Device_cloud_white_3041_RGB.png"/>
          <p:cNvPicPr>
            <a:picLocks noChangeAspect="1"/>
          </p:cNvPicPr>
          <p:nvPr/>
        </p:nvPicPr>
        <p:blipFill>
          <a:blip r:embed="rId2" cstate="print"/>
          <a:stretch>
            <a:fillRect/>
          </a:stretch>
        </p:blipFill>
        <p:spPr>
          <a:xfrm>
            <a:off x="644907" y="1002836"/>
            <a:ext cx="905724" cy="408638"/>
          </a:xfrm>
          <a:prstGeom prst="rect">
            <a:avLst/>
          </a:prstGeom>
        </p:spPr>
      </p:pic>
      <p:pic>
        <p:nvPicPr>
          <p:cNvPr id="53" name="Picture 3"/>
          <p:cNvPicPr>
            <a:picLocks noChangeAspect="1" noChangeArrowheads="1"/>
          </p:cNvPicPr>
          <p:nvPr/>
        </p:nvPicPr>
        <p:blipFill>
          <a:blip r:embed="rId3" cstate="print"/>
          <a:srcRect/>
          <a:stretch>
            <a:fillRect/>
          </a:stretch>
        </p:blipFill>
        <p:spPr bwMode="auto">
          <a:xfrm>
            <a:off x="4211960" y="870277"/>
            <a:ext cx="619366" cy="351000"/>
          </a:xfrm>
          <a:prstGeom prst="rect">
            <a:avLst/>
          </a:prstGeom>
          <a:noFill/>
          <a:ln w="9525">
            <a:noFill/>
            <a:miter lim="800000"/>
            <a:headEnd/>
            <a:tailEnd/>
          </a:ln>
        </p:spPr>
      </p:pic>
      <p:pic>
        <p:nvPicPr>
          <p:cNvPr id="54" name="Picture 7" descr="BasicMeeting-womanR"/>
          <p:cNvPicPr>
            <a:picLocks noChangeAspect="1" noChangeArrowheads="1"/>
          </p:cNvPicPr>
          <p:nvPr/>
        </p:nvPicPr>
        <p:blipFill>
          <a:blip r:embed="rId4" cstate="print"/>
          <a:stretch>
            <a:fillRect/>
          </a:stretch>
        </p:blipFill>
        <p:spPr bwMode="auto">
          <a:xfrm>
            <a:off x="4548250" y="1030507"/>
            <a:ext cx="396000" cy="358875"/>
          </a:xfrm>
          <a:prstGeom prst="rect">
            <a:avLst/>
          </a:prstGeom>
          <a:noFill/>
          <a:ln>
            <a:noFill/>
          </a:ln>
        </p:spPr>
      </p:pic>
      <p:pic>
        <p:nvPicPr>
          <p:cNvPr id="55" name="Picture 77" descr="Device_server_3107_RGB.png"/>
          <p:cNvPicPr>
            <a:picLocks noChangeAspect="1"/>
          </p:cNvPicPr>
          <p:nvPr/>
        </p:nvPicPr>
        <p:blipFill>
          <a:blip r:embed="rId5" cstate="print"/>
          <a:stretch>
            <a:fillRect/>
          </a:stretch>
        </p:blipFill>
        <p:spPr>
          <a:xfrm>
            <a:off x="896556" y="870845"/>
            <a:ext cx="372916" cy="405000"/>
          </a:xfrm>
          <a:prstGeom prst="rect">
            <a:avLst/>
          </a:prstGeom>
        </p:spPr>
      </p:pic>
      <p:pic>
        <p:nvPicPr>
          <p:cNvPr id="57" name="Picture 77" descr="Device_server_3107_RGB.png"/>
          <p:cNvPicPr>
            <a:picLocks noChangeAspect="1"/>
          </p:cNvPicPr>
          <p:nvPr/>
        </p:nvPicPr>
        <p:blipFill>
          <a:blip r:embed="rId5" cstate="print"/>
          <a:stretch>
            <a:fillRect/>
          </a:stretch>
        </p:blipFill>
        <p:spPr>
          <a:xfrm>
            <a:off x="7661630" y="885929"/>
            <a:ext cx="372916" cy="405000"/>
          </a:xfrm>
          <a:prstGeom prst="rect">
            <a:avLst/>
          </a:prstGeom>
        </p:spPr>
      </p:pic>
      <p:pic>
        <p:nvPicPr>
          <p:cNvPr id="5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269" y="1151587"/>
            <a:ext cx="304800" cy="17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直線コネクタ 43"/>
          <p:cNvCxnSpPr/>
          <p:nvPr/>
        </p:nvCxnSpPr>
        <p:spPr>
          <a:xfrm>
            <a:off x="4560125" y="1626990"/>
            <a:ext cx="0" cy="3105000"/>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3851921" y="717734"/>
            <a:ext cx="5029443" cy="4050450"/>
          </a:xfrm>
          <a:prstGeom prst="rect">
            <a:avLst/>
          </a:prstGeom>
          <a:noFill/>
          <a:ln>
            <a:solidFill>
              <a:schemeClr val="bg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62" name="Picture 127"/>
          <p:cNvPicPr>
            <a:picLocks noChangeAspect="1" noChangeArrowheads="1"/>
          </p:cNvPicPr>
          <p:nvPr/>
        </p:nvPicPr>
        <p:blipFill>
          <a:blip r:embed="rId7" cstate="print"/>
          <a:srcRect/>
          <a:stretch>
            <a:fillRect/>
          </a:stretch>
        </p:blipFill>
        <p:spPr bwMode="auto">
          <a:xfrm>
            <a:off x="7956496" y="4644576"/>
            <a:ext cx="1080000" cy="411450"/>
          </a:xfrm>
          <a:prstGeom prst="rect">
            <a:avLst/>
          </a:prstGeom>
          <a:noFill/>
          <a:ln w="9525">
            <a:noFill/>
            <a:miter lim="800000"/>
            <a:headEnd/>
            <a:tailEnd/>
          </a:ln>
        </p:spPr>
      </p:pic>
      <p:pic>
        <p:nvPicPr>
          <p:cNvPr id="63" name="Picture 54"/>
          <p:cNvPicPr>
            <a:picLocks noChangeAspect="1" noChangeArrowheads="1"/>
          </p:cNvPicPr>
          <p:nvPr/>
        </p:nvPicPr>
        <p:blipFill>
          <a:blip r:embed="rId8" cstate="print"/>
          <a:srcRect b="51750"/>
          <a:stretch>
            <a:fillRect/>
          </a:stretch>
        </p:blipFill>
        <p:spPr bwMode="auto">
          <a:xfrm>
            <a:off x="8093420" y="4317752"/>
            <a:ext cx="900000" cy="649596"/>
          </a:xfrm>
          <a:prstGeom prst="rect">
            <a:avLst/>
          </a:prstGeom>
          <a:noFill/>
          <a:ln w="9525">
            <a:noFill/>
            <a:miter lim="800000"/>
            <a:headEnd/>
            <a:tailEnd/>
          </a:ln>
        </p:spPr>
      </p:pic>
      <p:sp>
        <p:nvSpPr>
          <p:cNvPr id="64" name="テキスト ボックス 63"/>
          <p:cNvSpPr txBox="1"/>
          <p:nvPr/>
        </p:nvSpPr>
        <p:spPr>
          <a:xfrm>
            <a:off x="6876256" y="4526116"/>
            <a:ext cx="1176925" cy="261610"/>
          </a:xfrm>
          <a:prstGeom prst="rect">
            <a:avLst/>
          </a:prstGeom>
          <a:noFill/>
        </p:spPr>
        <p:txBody>
          <a:bodyPr wrap="none" rtlCol="0">
            <a:spAutoFit/>
          </a:bodyPr>
          <a:lstStyle/>
          <a:p>
            <a:r>
              <a:rPr kumimoji="1" lang="ja-JP" altLang="en-US" sz="1100" b="1" dirty="0" smtClean="0">
                <a:solidFill>
                  <a:schemeClr val="bg1">
                    <a:lumMod val="50000"/>
                  </a:schemeClr>
                </a:solidFill>
              </a:rPr>
              <a:t>社内ネットワーク</a:t>
            </a:r>
            <a:endParaRPr kumimoji="1" lang="en-US" altLang="ja-JP" sz="1100" b="1" dirty="0" smtClean="0">
              <a:solidFill>
                <a:schemeClr val="bg1">
                  <a:lumMod val="50000"/>
                </a:schemeClr>
              </a:solidFill>
            </a:endParaRPr>
          </a:p>
        </p:txBody>
      </p:sp>
      <p:pic>
        <p:nvPicPr>
          <p:cNvPr id="43" name="Picture 2" descr="new_webex_logo_1024px_R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1764" y="1095986"/>
            <a:ext cx="288284" cy="288000"/>
          </a:xfrm>
          <a:prstGeom prst="rect">
            <a:avLst/>
          </a:prstGeom>
        </p:spPr>
      </p:pic>
    </p:spTree>
    <p:extLst>
      <p:ext uri="{BB962C8B-B14F-4D97-AF65-F5344CB8AC3E}">
        <p14:creationId xmlns:p14="http://schemas.microsoft.com/office/powerpoint/2010/main" val="205924274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6948264" y="798861"/>
            <a:ext cx="1800000" cy="3393070"/>
          </a:xfrm>
          <a:prstGeom prst="rect">
            <a:avLst/>
          </a:prstGeom>
          <a:solidFill>
            <a:srgbClr val="F8F8F8"/>
          </a:solidFill>
          <a:ln>
            <a:solidFill>
              <a:schemeClr val="tx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42" name="正方形/長方形 41"/>
          <p:cNvSpPr/>
          <p:nvPr/>
        </p:nvSpPr>
        <p:spPr>
          <a:xfrm>
            <a:off x="323728" y="804232"/>
            <a:ext cx="1800000" cy="3927759"/>
          </a:xfrm>
          <a:prstGeom prst="rect">
            <a:avLst/>
          </a:prstGeom>
          <a:solidFill>
            <a:srgbClr val="F8F8F8"/>
          </a:solidFill>
          <a:ln>
            <a:solidFill>
              <a:schemeClr val="tx2">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2" name="Title 1"/>
          <p:cNvSpPr>
            <a:spLocks noGrp="1"/>
          </p:cNvSpPr>
          <p:nvPr>
            <p:ph type="title"/>
          </p:nvPr>
        </p:nvSpPr>
        <p:spPr>
          <a:xfrm>
            <a:off x="229703" y="6894"/>
            <a:ext cx="8588861" cy="628650"/>
          </a:xfrm>
        </p:spPr>
        <p:txBody>
          <a:bodyPr/>
          <a:lstStyle/>
          <a:p>
            <a:r>
              <a:rPr lang="en-US" altLang="ja-JP" sz="3200" dirty="0" smtClean="0"/>
              <a:t>SSO</a:t>
            </a:r>
            <a:r>
              <a:rPr lang="en-US" sz="3200" dirty="0" smtClean="0"/>
              <a:t> </a:t>
            </a:r>
            <a:r>
              <a:rPr lang="ja-JP" altLang="en-US" sz="3200" dirty="0" smtClean="0"/>
              <a:t>シーケンス </a:t>
            </a:r>
            <a:r>
              <a:rPr lang="en-US" altLang="ja-JP" sz="3200" dirty="0" smtClean="0"/>
              <a:t>- IdP Initiated</a:t>
            </a:r>
            <a:endParaRPr lang="en-US" sz="3200" dirty="0"/>
          </a:p>
        </p:txBody>
      </p:sp>
      <p:cxnSp>
        <p:nvCxnSpPr>
          <p:cNvPr id="19" name="直線矢印コネクタ 18"/>
          <p:cNvCxnSpPr/>
          <p:nvPr/>
        </p:nvCxnSpPr>
        <p:spPr>
          <a:xfrm flipH="1">
            <a:off x="4572000" y="1868980"/>
            <a:ext cx="2340000" cy="0"/>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4569865" y="2139702"/>
            <a:ext cx="2340000" cy="0"/>
          </a:xfrm>
          <a:prstGeom prst="straightConnector1">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595750" y="2417768"/>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569865" y="3625151"/>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2183861" y="3786907"/>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171867" y="4353948"/>
            <a:ext cx="2340000"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4753942" y="1590168"/>
            <a:ext cx="1630575" cy="430887"/>
          </a:xfrm>
          <a:prstGeom prst="rect">
            <a:avLst/>
          </a:prstGeom>
          <a:noFill/>
        </p:spPr>
        <p:txBody>
          <a:bodyPr wrap="none" rtlCol="0">
            <a:spAutoFit/>
          </a:bodyPr>
          <a:lstStyle/>
          <a:p>
            <a:r>
              <a:rPr kumimoji="1" lang="en-US" altLang="ja-JP" sz="1100" dirty="0" err="1" smtClean="0">
                <a:solidFill>
                  <a:srgbClr val="000000"/>
                </a:solidFill>
              </a:rPr>
              <a:t>1.IdP</a:t>
            </a:r>
            <a:r>
              <a:rPr kumimoji="1" lang="ja-JP" altLang="en-US" sz="1100" dirty="0" smtClean="0">
                <a:solidFill>
                  <a:srgbClr val="000000"/>
                </a:solidFill>
              </a:rPr>
              <a:t>のログインサイトに</a:t>
            </a:r>
            <a:endParaRPr kumimoji="1" lang="en-US" altLang="ja-JP" sz="1100" dirty="0" smtClean="0">
              <a:solidFill>
                <a:srgbClr val="000000"/>
              </a:solidFill>
            </a:endParaRPr>
          </a:p>
          <a:p>
            <a:r>
              <a:rPr kumimoji="1" lang="ja-JP" altLang="en-US" sz="1100" dirty="0">
                <a:solidFill>
                  <a:srgbClr val="000000"/>
                </a:solidFill>
              </a:rPr>
              <a:t>　</a:t>
            </a:r>
            <a:r>
              <a:rPr kumimoji="1" lang="ja-JP" altLang="en-US" sz="1100" dirty="0" smtClean="0">
                <a:solidFill>
                  <a:srgbClr val="000000"/>
                </a:solidFill>
              </a:rPr>
              <a:t>アクセス</a:t>
            </a:r>
            <a:endParaRPr kumimoji="1" lang="ja-JP" altLang="en-US" sz="1100" dirty="0">
              <a:solidFill>
                <a:srgbClr val="000000"/>
              </a:solidFill>
            </a:endParaRPr>
          </a:p>
        </p:txBody>
      </p:sp>
      <p:sp>
        <p:nvSpPr>
          <p:cNvPr id="33" name="テキスト ボックス 32"/>
          <p:cNvSpPr txBox="1"/>
          <p:nvPr/>
        </p:nvSpPr>
        <p:spPr>
          <a:xfrm>
            <a:off x="4753942" y="1977684"/>
            <a:ext cx="1547218" cy="261610"/>
          </a:xfrm>
          <a:prstGeom prst="rect">
            <a:avLst/>
          </a:prstGeom>
          <a:noFill/>
        </p:spPr>
        <p:txBody>
          <a:bodyPr wrap="none" rtlCol="0">
            <a:spAutoFit/>
          </a:bodyPr>
          <a:lstStyle/>
          <a:p>
            <a:r>
              <a:rPr kumimoji="1" lang="en-US" altLang="ja-JP" sz="1100" dirty="0" smtClean="0">
                <a:solidFill>
                  <a:srgbClr val="000000"/>
                </a:solidFill>
              </a:rPr>
              <a:t>2.</a:t>
            </a:r>
            <a:r>
              <a:rPr kumimoji="1" lang="ja-JP" altLang="en-US" sz="1100" dirty="0" smtClean="0">
                <a:solidFill>
                  <a:srgbClr val="000000"/>
                </a:solidFill>
              </a:rPr>
              <a:t>ログインサイトを表示</a:t>
            </a:r>
            <a:endParaRPr kumimoji="1" lang="en-US" altLang="ja-JP" sz="1100" dirty="0" smtClean="0">
              <a:solidFill>
                <a:srgbClr val="000000"/>
              </a:solidFill>
            </a:endParaRPr>
          </a:p>
        </p:txBody>
      </p:sp>
      <p:sp>
        <p:nvSpPr>
          <p:cNvPr id="34" name="テキスト ボックス 33"/>
          <p:cNvSpPr txBox="1"/>
          <p:nvPr/>
        </p:nvSpPr>
        <p:spPr>
          <a:xfrm>
            <a:off x="4764274" y="2247714"/>
            <a:ext cx="1416410" cy="261610"/>
          </a:xfrm>
          <a:prstGeom prst="rect">
            <a:avLst/>
          </a:prstGeom>
          <a:noFill/>
        </p:spPr>
        <p:txBody>
          <a:bodyPr wrap="square" rtlCol="0">
            <a:spAutoFit/>
          </a:bodyPr>
          <a:lstStyle/>
          <a:p>
            <a:r>
              <a:rPr kumimoji="1" lang="en-US" altLang="ja-JP" sz="1100" dirty="0" smtClean="0">
                <a:solidFill>
                  <a:srgbClr val="000000"/>
                </a:solidFill>
              </a:rPr>
              <a:t>3.</a:t>
            </a:r>
            <a:r>
              <a:rPr kumimoji="1" lang="ja-JP" altLang="en-US" sz="1100" dirty="0" smtClean="0">
                <a:solidFill>
                  <a:srgbClr val="000000"/>
                </a:solidFill>
              </a:rPr>
              <a:t>ログイン要求</a:t>
            </a:r>
            <a:endParaRPr kumimoji="1" lang="en-US" altLang="ja-JP" sz="1100" dirty="0" smtClean="0">
              <a:solidFill>
                <a:srgbClr val="000000"/>
              </a:solidFill>
            </a:endParaRPr>
          </a:p>
        </p:txBody>
      </p:sp>
      <p:sp>
        <p:nvSpPr>
          <p:cNvPr id="36" name="テキスト ボックス 35"/>
          <p:cNvSpPr txBox="1"/>
          <p:nvPr/>
        </p:nvSpPr>
        <p:spPr>
          <a:xfrm>
            <a:off x="6948264" y="2492464"/>
            <a:ext cx="1133644" cy="261610"/>
          </a:xfrm>
          <a:prstGeom prst="rect">
            <a:avLst/>
          </a:prstGeom>
          <a:noFill/>
        </p:spPr>
        <p:txBody>
          <a:bodyPr wrap="none" rtlCol="0">
            <a:spAutoFit/>
          </a:bodyPr>
          <a:lstStyle/>
          <a:p>
            <a:r>
              <a:rPr kumimoji="1" lang="en-US" altLang="ja-JP" sz="1100" dirty="0" smtClean="0">
                <a:solidFill>
                  <a:srgbClr val="000000"/>
                </a:solidFill>
              </a:rPr>
              <a:t>4.</a:t>
            </a:r>
            <a:r>
              <a:rPr kumimoji="1" lang="ja-JP" altLang="en-US" sz="1100" dirty="0" smtClean="0">
                <a:solidFill>
                  <a:srgbClr val="000000"/>
                </a:solidFill>
              </a:rPr>
              <a:t>ユーザー認証</a:t>
            </a:r>
            <a:endParaRPr kumimoji="1" lang="en-US" altLang="ja-JP" sz="1100" dirty="0" smtClean="0">
              <a:solidFill>
                <a:srgbClr val="000000"/>
              </a:solidFill>
            </a:endParaRPr>
          </a:p>
        </p:txBody>
      </p:sp>
      <p:sp>
        <p:nvSpPr>
          <p:cNvPr id="37" name="テキスト ボックス 36"/>
          <p:cNvSpPr txBox="1"/>
          <p:nvPr/>
        </p:nvSpPr>
        <p:spPr>
          <a:xfrm>
            <a:off x="6942782" y="2733768"/>
            <a:ext cx="1739579" cy="600164"/>
          </a:xfrm>
          <a:prstGeom prst="rect">
            <a:avLst/>
          </a:prstGeom>
          <a:noFill/>
        </p:spPr>
        <p:txBody>
          <a:bodyPr wrap="none" rtlCol="0">
            <a:spAutoFit/>
          </a:bodyPr>
          <a:lstStyle/>
          <a:p>
            <a:r>
              <a:rPr kumimoji="1" lang="en-US" altLang="ja-JP" sz="1100" dirty="0" err="1" smtClean="0">
                <a:solidFill>
                  <a:srgbClr val="000000"/>
                </a:solidFill>
              </a:rPr>
              <a:t>5.SAML</a:t>
            </a:r>
            <a:r>
              <a:rPr kumimoji="1" lang="en-US" altLang="ja-JP" sz="1100" dirty="0" smtClean="0">
                <a:solidFill>
                  <a:srgbClr val="000000"/>
                </a:solidFill>
              </a:rPr>
              <a:t> Assertion</a:t>
            </a:r>
            <a:r>
              <a:rPr kumimoji="1" lang="ja-JP" altLang="en-US" sz="1100" dirty="0" smtClean="0">
                <a:solidFill>
                  <a:srgbClr val="000000"/>
                </a:solidFill>
              </a:rPr>
              <a:t>を生成</a:t>
            </a:r>
            <a:endParaRPr kumimoji="1" lang="en-US" altLang="ja-JP" sz="1100" dirty="0" smtClean="0">
              <a:solidFill>
                <a:srgbClr val="000000"/>
              </a:solidFill>
            </a:endParaRPr>
          </a:p>
          <a:p>
            <a:r>
              <a:rPr kumimoji="1" lang="ja-JP" altLang="en-US" sz="1100" dirty="0" smtClean="0">
                <a:solidFill>
                  <a:srgbClr val="000000"/>
                </a:solidFill>
              </a:rPr>
              <a:t>　デジタル署名と共に</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を作成</a:t>
            </a:r>
            <a:endParaRPr kumimoji="1" lang="en-US" altLang="ja-JP" sz="1100" dirty="0" smtClean="0">
              <a:solidFill>
                <a:srgbClr val="000000"/>
              </a:solidFill>
            </a:endParaRPr>
          </a:p>
        </p:txBody>
      </p:sp>
      <p:sp>
        <p:nvSpPr>
          <p:cNvPr id="38" name="テキスト ボックス 37"/>
          <p:cNvSpPr txBox="1"/>
          <p:nvPr/>
        </p:nvSpPr>
        <p:spPr>
          <a:xfrm>
            <a:off x="4572001" y="3201747"/>
            <a:ext cx="2161169" cy="600164"/>
          </a:xfrm>
          <a:prstGeom prst="rect">
            <a:avLst/>
          </a:prstGeom>
          <a:noFill/>
        </p:spPr>
        <p:txBody>
          <a:bodyPr wrap="none" rtlCol="0">
            <a:spAutoFit/>
          </a:bodyPr>
          <a:lstStyle/>
          <a:p>
            <a:r>
              <a:rPr kumimoji="1" lang="en-US" altLang="ja-JP" sz="1100" dirty="0" err="1">
                <a:solidFill>
                  <a:srgbClr val="000000"/>
                </a:solidFill>
              </a:rPr>
              <a:t>6</a:t>
            </a:r>
            <a:r>
              <a:rPr kumimoji="1" lang="en-US" altLang="ja-JP" sz="1100" dirty="0" err="1" smtClean="0">
                <a:solidFill>
                  <a:srgbClr val="000000"/>
                </a:solidFill>
              </a:rPr>
              <a:t>.IdP</a:t>
            </a:r>
            <a:r>
              <a:rPr kumimoji="1" lang="ja-JP" altLang="en-US" sz="1100" dirty="0" smtClean="0">
                <a:solidFill>
                  <a:srgbClr val="000000"/>
                </a:solidFill>
              </a:rPr>
              <a:t>が</a:t>
            </a:r>
            <a:r>
              <a:rPr kumimoji="1" lang="en-US" altLang="ja-JP" sz="1100" dirty="0" smtClean="0">
                <a:solidFill>
                  <a:srgbClr val="000000"/>
                </a:solidFill>
              </a:rPr>
              <a:t>Assertion Consumer </a:t>
            </a:r>
          </a:p>
          <a:p>
            <a:r>
              <a:rPr kumimoji="1" lang="ja-JP" altLang="en-US" sz="1100" dirty="0" smtClean="0">
                <a:solidFill>
                  <a:srgbClr val="000000"/>
                </a:solidFill>
              </a:rPr>
              <a:t>　</a:t>
            </a:r>
            <a:r>
              <a:rPr kumimoji="1" lang="en-US" altLang="ja-JP" sz="1100" dirty="0" smtClean="0">
                <a:solidFill>
                  <a:srgbClr val="000000"/>
                </a:solidFill>
              </a:rPr>
              <a:t>Service(ACS) </a:t>
            </a:r>
            <a:r>
              <a:rPr kumimoji="1" lang="ja-JP" altLang="en-US" sz="1100" dirty="0" smtClean="0">
                <a:solidFill>
                  <a:srgbClr val="000000"/>
                </a:solidFill>
              </a:rPr>
              <a:t>に</a:t>
            </a:r>
            <a:r>
              <a:rPr kumimoji="1" lang="en-US" altLang="ja-JP" sz="1100" dirty="0" smtClean="0">
                <a:solidFill>
                  <a:srgbClr val="000000"/>
                </a:solidFill>
              </a:rPr>
              <a:t> SAML </a:t>
            </a:r>
          </a:p>
          <a:p>
            <a:r>
              <a:rPr kumimoji="1" lang="ja-JP" altLang="en-US" sz="1100" dirty="0">
                <a:solidFill>
                  <a:srgbClr val="000000"/>
                </a:solidFill>
              </a:rPr>
              <a:t>　</a:t>
            </a:r>
            <a:r>
              <a:rPr kumimoji="1" lang="en-US" altLang="ja-JP" sz="1100" dirty="0" smtClean="0">
                <a:solidFill>
                  <a:srgbClr val="000000"/>
                </a:solidFill>
              </a:rPr>
              <a:t>Response</a:t>
            </a:r>
            <a:r>
              <a:rPr kumimoji="1" lang="ja-JP" altLang="en-US" sz="1100" dirty="0" smtClean="0">
                <a:solidFill>
                  <a:srgbClr val="000000"/>
                </a:solidFill>
              </a:rPr>
              <a:t>を送信</a:t>
            </a:r>
            <a:r>
              <a:rPr kumimoji="1" lang="en-US" altLang="ja-JP" sz="1100" dirty="0" smtClean="0">
                <a:solidFill>
                  <a:srgbClr val="000000"/>
                </a:solidFill>
              </a:rPr>
              <a:t>(HTML Form)</a:t>
            </a:r>
          </a:p>
        </p:txBody>
      </p:sp>
      <p:sp>
        <p:nvSpPr>
          <p:cNvPr id="39" name="テキスト ボックス 38"/>
          <p:cNvSpPr txBox="1"/>
          <p:nvPr/>
        </p:nvSpPr>
        <p:spPr>
          <a:xfrm>
            <a:off x="2448210" y="3363765"/>
            <a:ext cx="1739579" cy="600164"/>
          </a:xfrm>
          <a:prstGeom prst="rect">
            <a:avLst/>
          </a:prstGeom>
          <a:noFill/>
        </p:spPr>
        <p:txBody>
          <a:bodyPr wrap="none" rtlCol="0">
            <a:spAutoFit/>
          </a:bodyPr>
          <a:lstStyle/>
          <a:p>
            <a:r>
              <a:rPr kumimoji="1" lang="en-US" altLang="ja-JP" sz="1100" dirty="0">
                <a:solidFill>
                  <a:srgbClr val="000000"/>
                </a:solidFill>
              </a:rPr>
              <a:t>7</a:t>
            </a:r>
            <a:r>
              <a:rPr kumimoji="1" lang="en-US" altLang="ja-JP" sz="1100" dirty="0" smtClean="0">
                <a:solidFill>
                  <a:srgbClr val="000000"/>
                </a:solidFill>
              </a:rPr>
              <a:t>.</a:t>
            </a:r>
            <a:r>
              <a:rPr kumimoji="1" lang="ja-JP" altLang="en-US" sz="1100" dirty="0" smtClean="0">
                <a:solidFill>
                  <a:srgbClr val="000000"/>
                </a:solidFill>
              </a:rPr>
              <a:t>ブラウザが</a:t>
            </a:r>
            <a:r>
              <a:rPr kumimoji="1" lang="en-US" altLang="ja-JP" sz="1100" dirty="0" smtClean="0">
                <a:solidFill>
                  <a:srgbClr val="000000"/>
                </a:solidFill>
              </a:rPr>
              <a:t>ACS</a:t>
            </a:r>
            <a:r>
              <a:rPr kumimoji="1" lang="ja-JP" altLang="en-US" sz="1100" dirty="0" smtClean="0">
                <a:solidFill>
                  <a:srgbClr val="000000"/>
                </a:solidFill>
              </a:rPr>
              <a:t>に </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SAML Response</a:t>
            </a:r>
            <a:r>
              <a:rPr kumimoji="1" lang="ja-JP" altLang="en-US" sz="1100" dirty="0" smtClean="0">
                <a:solidFill>
                  <a:srgbClr val="000000"/>
                </a:solidFill>
              </a:rPr>
              <a:t>を送信</a:t>
            </a:r>
            <a:endParaRPr kumimoji="1" lang="en-US" altLang="ja-JP" sz="1100" dirty="0" smtClean="0">
              <a:solidFill>
                <a:srgbClr val="000000"/>
              </a:solidFill>
            </a:endParaRPr>
          </a:p>
          <a:p>
            <a:r>
              <a:rPr kumimoji="1" lang="ja-JP" altLang="en-US" sz="1100" dirty="0">
                <a:solidFill>
                  <a:srgbClr val="000000"/>
                </a:solidFill>
              </a:rPr>
              <a:t>　</a:t>
            </a:r>
            <a:r>
              <a:rPr kumimoji="1" lang="en-US" altLang="ja-JP" sz="1100" dirty="0" smtClean="0">
                <a:solidFill>
                  <a:srgbClr val="000000"/>
                </a:solidFill>
              </a:rPr>
              <a:t>(HTTP POST)</a:t>
            </a:r>
          </a:p>
        </p:txBody>
      </p:sp>
      <p:sp>
        <p:nvSpPr>
          <p:cNvPr id="40" name="テキスト ボックス 39"/>
          <p:cNvSpPr txBox="1"/>
          <p:nvPr/>
        </p:nvSpPr>
        <p:spPr>
          <a:xfrm>
            <a:off x="456412" y="3850651"/>
            <a:ext cx="1511952" cy="430887"/>
          </a:xfrm>
          <a:prstGeom prst="rect">
            <a:avLst/>
          </a:prstGeom>
          <a:noFill/>
        </p:spPr>
        <p:txBody>
          <a:bodyPr wrap="none" rtlCol="0">
            <a:spAutoFit/>
          </a:bodyPr>
          <a:lstStyle/>
          <a:p>
            <a:r>
              <a:rPr kumimoji="1" lang="en-US" altLang="ja-JP" sz="1100" dirty="0" smtClean="0">
                <a:solidFill>
                  <a:srgbClr val="000000"/>
                </a:solidFill>
              </a:rPr>
              <a:t>8.</a:t>
            </a:r>
            <a:r>
              <a:rPr kumimoji="1" lang="ja-JP" altLang="en-US" sz="1100" dirty="0" smtClean="0">
                <a:solidFill>
                  <a:srgbClr val="000000"/>
                </a:solidFill>
              </a:rPr>
              <a:t>デジタル署名、</a:t>
            </a:r>
            <a:endParaRPr kumimoji="1" lang="en-US" altLang="ja-JP" sz="1100" dirty="0" smtClean="0">
              <a:solidFill>
                <a:srgbClr val="000000"/>
              </a:solidFill>
            </a:endParaRPr>
          </a:p>
          <a:p>
            <a:r>
              <a:rPr kumimoji="1" lang="ja-JP" altLang="en-US" sz="1100" dirty="0" smtClean="0">
                <a:solidFill>
                  <a:srgbClr val="000000"/>
                </a:solidFill>
              </a:rPr>
              <a:t>　ユーザー情報を確認</a:t>
            </a:r>
            <a:endParaRPr kumimoji="1" lang="en-US" altLang="ja-JP" sz="1100" dirty="0" smtClean="0">
              <a:solidFill>
                <a:srgbClr val="000000"/>
              </a:solidFill>
            </a:endParaRPr>
          </a:p>
        </p:txBody>
      </p:sp>
      <p:sp>
        <p:nvSpPr>
          <p:cNvPr id="41" name="テキスト ボックス 40"/>
          <p:cNvSpPr txBox="1"/>
          <p:nvPr/>
        </p:nvSpPr>
        <p:spPr>
          <a:xfrm>
            <a:off x="2406531" y="4029912"/>
            <a:ext cx="1737976" cy="430887"/>
          </a:xfrm>
          <a:prstGeom prst="rect">
            <a:avLst/>
          </a:prstGeom>
          <a:noFill/>
        </p:spPr>
        <p:txBody>
          <a:bodyPr wrap="none" rtlCol="0">
            <a:spAutoFit/>
          </a:bodyPr>
          <a:lstStyle/>
          <a:p>
            <a:r>
              <a:rPr kumimoji="1" lang="en-US" altLang="ja-JP" sz="1100" dirty="0">
                <a:solidFill>
                  <a:srgbClr val="000000"/>
                </a:solidFill>
              </a:rPr>
              <a:t>9</a:t>
            </a:r>
            <a:r>
              <a:rPr kumimoji="1" lang="en-US" altLang="ja-JP" sz="1100" dirty="0" smtClean="0">
                <a:solidFill>
                  <a:srgbClr val="000000"/>
                </a:solidFill>
              </a:rPr>
              <a:t>.</a:t>
            </a:r>
            <a:r>
              <a:rPr kumimoji="1" lang="ja-JP" altLang="en-US" sz="1100" dirty="0" smtClean="0">
                <a:solidFill>
                  <a:srgbClr val="000000"/>
                </a:solidFill>
              </a:rPr>
              <a:t>セッション</a:t>
            </a:r>
            <a:r>
              <a:rPr kumimoji="1" lang="ja-JP" altLang="en-US" sz="1100" dirty="0">
                <a:solidFill>
                  <a:srgbClr val="000000"/>
                </a:solidFill>
              </a:rPr>
              <a:t>を</a:t>
            </a:r>
            <a:r>
              <a:rPr kumimoji="1" lang="ja-JP" altLang="en-US" sz="1100" dirty="0" smtClean="0">
                <a:solidFill>
                  <a:srgbClr val="000000"/>
                </a:solidFill>
              </a:rPr>
              <a:t>確立し</a:t>
            </a:r>
            <a:endParaRPr kumimoji="1" lang="en-US" altLang="ja-JP" sz="1100" dirty="0" smtClean="0">
              <a:solidFill>
                <a:srgbClr val="000000"/>
              </a:solidFill>
            </a:endParaRPr>
          </a:p>
          <a:p>
            <a:r>
              <a:rPr kumimoji="1" lang="ja-JP" altLang="en-US" sz="1100" dirty="0" smtClean="0">
                <a:solidFill>
                  <a:srgbClr val="000000"/>
                </a:solidFill>
              </a:rPr>
              <a:t>　ログイン後の画面を表示</a:t>
            </a:r>
            <a:endParaRPr kumimoji="1" lang="en-US" altLang="ja-JP" sz="1100" dirty="0">
              <a:solidFill>
                <a:srgbClr val="000000"/>
              </a:solidFill>
            </a:endParaRPr>
          </a:p>
        </p:txBody>
      </p:sp>
      <p:sp>
        <p:nvSpPr>
          <p:cNvPr id="49" name="テキスト ボックス 48"/>
          <p:cNvSpPr txBox="1"/>
          <p:nvPr/>
        </p:nvSpPr>
        <p:spPr>
          <a:xfrm>
            <a:off x="323528" y="1419811"/>
            <a:ext cx="1628972" cy="261610"/>
          </a:xfrm>
          <a:prstGeom prst="rect">
            <a:avLst/>
          </a:prstGeom>
          <a:noFill/>
        </p:spPr>
        <p:txBody>
          <a:bodyPr wrap="none" rtlCol="0">
            <a:spAutoFit/>
          </a:bodyPr>
          <a:lstStyle/>
          <a:p>
            <a:r>
              <a:rPr kumimoji="1" lang="ja-JP" altLang="en-US" sz="1100" b="1" dirty="0" smtClean="0">
                <a:solidFill>
                  <a:schemeClr val="tx2">
                    <a:lumMod val="50000"/>
                  </a:schemeClr>
                </a:solidFill>
              </a:rPr>
              <a:t>サービスプロバイダ</a:t>
            </a:r>
            <a:r>
              <a:rPr kumimoji="1" lang="en-US" altLang="ja-JP" sz="1100" b="1" dirty="0" smtClean="0">
                <a:solidFill>
                  <a:schemeClr val="tx2">
                    <a:lumMod val="50000"/>
                  </a:schemeClr>
                </a:solidFill>
              </a:rPr>
              <a:t>(</a:t>
            </a:r>
            <a:r>
              <a:rPr kumimoji="1" lang="en-US" altLang="ja-JP" sz="1100" b="1" dirty="0" err="1" smtClean="0">
                <a:solidFill>
                  <a:schemeClr val="tx2">
                    <a:lumMod val="50000"/>
                  </a:schemeClr>
                </a:solidFill>
              </a:rPr>
              <a:t>SP</a:t>
            </a:r>
            <a:r>
              <a:rPr kumimoji="1" lang="en-US" altLang="ja-JP" sz="1100" b="1" dirty="0" smtClean="0">
                <a:solidFill>
                  <a:schemeClr val="tx2">
                    <a:lumMod val="50000"/>
                  </a:schemeClr>
                </a:solidFill>
              </a:rPr>
              <a:t>)</a:t>
            </a:r>
          </a:p>
        </p:txBody>
      </p:sp>
      <p:sp>
        <p:nvSpPr>
          <p:cNvPr id="50" name="テキスト ボックス 49"/>
          <p:cNvSpPr txBox="1"/>
          <p:nvPr/>
        </p:nvSpPr>
        <p:spPr>
          <a:xfrm>
            <a:off x="3771986" y="1389382"/>
            <a:ext cx="1478290" cy="261610"/>
          </a:xfrm>
          <a:prstGeom prst="rect">
            <a:avLst/>
          </a:prstGeom>
          <a:noFill/>
        </p:spPr>
        <p:txBody>
          <a:bodyPr wrap="none" rtlCol="0">
            <a:spAutoFit/>
          </a:bodyPr>
          <a:lstStyle/>
          <a:p>
            <a:r>
              <a:rPr kumimoji="1" lang="ja-JP" altLang="en-US" sz="1100" b="1" dirty="0" smtClean="0">
                <a:solidFill>
                  <a:schemeClr val="tx1">
                    <a:lumMod val="50000"/>
                  </a:schemeClr>
                </a:solidFill>
              </a:rPr>
              <a:t>ユーザー</a:t>
            </a:r>
            <a:r>
              <a:rPr kumimoji="1" lang="en-US" altLang="ja-JP" sz="1100" b="1" dirty="0" smtClean="0">
                <a:solidFill>
                  <a:schemeClr val="tx1">
                    <a:lumMod val="50000"/>
                  </a:schemeClr>
                </a:solidFill>
              </a:rPr>
              <a:t>(</a:t>
            </a:r>
            <a:r>
              <a:rPr kumimoji="1" lang="ja-JP" altLang="en-US" sz="1100" b="1" dirty="0" smtClean="0">
                <a:solidFill>
                  <a:schemeClr val="tx1">
                    <a:lumMod val="50000"/>
                  </a:schemeClr>
                </a:solidFill>
              </a:rPr>
              <a:t>ブラウザー</a:t>
            </a:r>
            <a:r>
              <a:rPr kumimoji="1" lang="en-US" altLang="ja-JP" sz="1100" b="1" dirty="0" smtClean="0">
                <a:solidFill>
                  <a:schemeClr val="tx1">
                    <a:lumMod val="50000"/>
                  </a:schemeClr>
                </a:solidFill>
              </a:rPr>
              <a:t>)</a:t>
            </a:r>
          </a:p>
        </p:txBody>
      </p:sp>
      <p:sp>
        <p:nvSpPr>
          <p:cNvPr id="51" name="テキスト ボックス 50"/>
          <p:cNvSpPr txBox="1"/>
          <p:nvPr/>
        </p:nvSpPr>
        <p:spPr>
          <a:xfrm>
            <a:off x="7236296" y="1385058"/>
            <a:ext cx="1132041" cy="430887"/>
          </a:xfrm>
          <a:prstGeom prst="rect">
            <a:avLst/>
          </a:prstGeom>
          <a:noFill/>
        </p:spPr>
        <p:txBody>
          <a:bodyPr wrap="none" rtlCol="0">
            <a:spAutoFit/>
          </a:bodyPr>
          <a:lstStyle/>
          <a:p>
            <a:r>
              <a:rPr kumimoji="1" lang="ja-JP" altLang="en-US" sz="1100" b="1" dirty="0" smtClean="0">
                <a:solidFill>
                  <a:schemeClr val="tx1">
                    <a:lumMod val="50000"/>
                  </a:schemeClr>
                </a:solidFill>
              </a:rPr>
              <a:t>アイデンティティ</a:t>
            </a:r>
            <a:endParaRPr kumimoji="1" lang="en-US" altLang="ja-JP" sz="1100" b="1" dirty="0" smtClean="0">
              <a:solidFill>
                <a:schemeClr val="tx1">
                  <a:lumMod val="50000"/>
                </a:schemeClr>
              </a:solidFill>
            </a:endParaRPr>
          </a:p>
          <a:p>
            <a:r>
              <a:rPr kumimoji="1" lang="ja-JP" altLang="en-US" sz="1100" b="1" dirty="0" smtClean="0">
                <a:solidFill>
                  <a:schemeClr val="tx1">
                    <a:lumMod val="50000"/>
                  </a:schemeClr>
                </a:solidFill>
              </a:rPr>
              <a:t>プロバイダ</a:t>
            </a:r>
            <a:r>
              <a:rPr kumimoji="1" lang="en-US" altLang="ja-JP" sz="1100" b="1" dirty="0" smtClean="0">
                <a:solidFill>
                  <a:schemeClr val="tx1">
                    <a:lumMod val="50000"/>
                  </a:schemeClr>
                </a:solidFill>
              </a:rPr>
              <a:t>(IdP)</a:t>
            </a:r>
          </a:p>
        </p:txBody>
      </p:sp>
      <p:pic>
        <p:nvPicPr>
          <p:cNvPr id="52" name="Picture 39" descr="Device_cloud_white_3041_RGB.png"/>
          <p:cNvPicPr>
            <a:picLocks noChangeAspect="1"/>
          </p:cNvPicPr>
          <p:nvPr/>
        </p:nvPicPr>
        <p:blipFill>
          <a:blip r:embed="rId2" cstate="print"/>
          <a:stretch>
            <a:fillRect/>
          </a:stretch>
        </p:blipFill>
        <p:spPr>
          <a:xfrm>
            <a:off x="644907" y="1002836"/>
            <a:ext cx="905724" cy="408638"/>
          </a:xfrm>
          <a:prstGeom prst="rect">
            <a:avLst/>
          </a:prstGeom>
        </p:spPr>
      </p:pic>
      <p:pic>
        <p:nvPicPr>
          <p:cNvPr id="53" name="Picture 3"/>
          <p:cNvPicPr>
            <a:picLocks noChangeAspect="1" noChangeArrowheads="1"/>
          </p:cNvPicPr>
          <p:nvPr/>
        </p:nvPicPr>
        <p:blipFill>
          <a:blip r:embed="rId3" cstate="print"/>
          <a:srcRect/>
          <a:stretch>
            <a:fillRect/>
          </a:stretch>
        </p:blipFill>
        <p:spPr bwMode="auto">
          <a:xfrm>
            <a:off x="4211960" y="870277"/>
            <a:ext cx="619366" cy="351000"/>
          </a:xfrm>
          <a:prstGeom prst="rect">
            <a:avLst/>
          </a:prstGeom>
          <a:noFill/>
          <a:ln w="9525">
            <a:noFill/>
            <a:miter lim="800000"/>
            <a:headEnd/>
            <a:tailEnd/>
          </a:ln>
        </p:spPr>
      </p:pic>
      <p:pic>
        <p:nvPicPr>
          <p:cNvPr id="54" name="Picture 7" descr="BasicMeeting-womanR"/>
          <p:cNvPicPr>
            <a:picLocks noChangeAspect="1" noChangeArrowheads="1"/>
          </p:cNvPicPr>
          <p:nvPr/>
        </p:nvPicPr>
        <p:blipFill>
          <a:blip r:embed="rId4" cstate="print"/>
          <a:stretch>
            <a:fillRect/>
          </a:stretch>
        </p:blipFill>
        <p:spPr bwMode="auto">
          <a:xfrm>
            <a:off x="4548250" y="1030507"/>
            <a:ext cx="396000" cy="358875"/>
          </a:xfrm>
          <a:prstGeom prst="rect">
            <a:avLst/>
          </a:prstGeom>
          <a:noFill/>
          <a:ln>
            <a:noFill/>
          </a:ln>
        </p:spPr>
      </p:pic>
      <p:pic>
        <p:nvPicPr>
          <p:cNvPr id="55" name="Picture 77" descr="Device_server_3107_RGB.png"/>
          <p:cNvPicPr>
            <a:picLocks noChangeAspect="1"/>
          </p:cNvPicPr>
          <p:nvPr/>
        </p:nvPicPr>
        <p:blipFill>
          <a:blip r:embed="rId5" cstate="print"/>
          <a:stretch>
            <a:fillRect/>
          </a:stretch>
        </p:blipFill>
        <p:spPr>
          <a:xfrm>
            <a:off x="896556" y="870845"/>
            <a:ext cx="372916" cy="405000"/>
          </a:xfrm>
          <a:prstGeom prst="rect">
            <a:avLst/>
          </a:prstGeom>
        </p:spPr>
      </p:pic>
      <p:pic>
        <p:nvPicPr>
          <p:cNvPr id="57" name="Picture 77" descr="Device_server_3107_RGB.png"/>
          <p:cNvPicPr>
            <a:picLocks noChangeAspect="1"/>
          </p:cNvPicPr>
          <p:nvPr/>
        </p:nvPicPr>
        <p:blipFill>
          <a:blip r:embed="rId5" cstate="print"/>
          <a:stretch>
            <a:fillRect/>
          </a:stretch>
        </p:blipFill>
        <p:spPr>
          <a:xfrm>
            <a:off x="7661630" y="885929"/>
            <a:ext cx="372916" cy="405000"/>
          </a:xfrm>
          <a:prstGeom prst="rect">
            <a:avLst/>
          </a:prstGeom>
        </p:spPr>
      </p:pic>
      <p:pic>
        <p:nvPicPr>
          <p:cNvPr id="5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7269" y="1151587"/>
            <a:ext cx="304800" cy="17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直線コネクタ 43"/>
          <p:cNvCxnSpPr/>
          <p:nvPr/>
        </p:nvCxnSpPr>
        <p:spPr>
          <a:xfrm>
            <a:off x="4560125" y="1626990"/>
            <a:ext cx="0" cy="3105000"/>
          </a:xfrm>
          <a:prstGeom prst="line">
            <a:avLst/>
          </a:prstGeom>
          <a:ln w="2857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3851921" y="717734"/>
            <a:ext cx="5029443" cy="4050450"/>
          </a:xfrm>
          <a:prstGeom prst="rect">
            <a:avLst/>
          </a:prstGeom>
          <a:noFill/>
          <a:ln>
            <a:solidFill>
              <a:schemeClr val="bg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62" name="Picture 127"/>
          <p:cNvPicPr>
            <a:picLocks noChangeAspect="1" noChangeArrowheads="1"/>
          </p:cNvPicPr>
          <p:nvPr/>
        </p:nvPicPr>
        <p:blipFill>
          <a:blip r:embed="rId7" cstate="print"/>
          <a:srcRect/>
          <a:stretch>
            <a:fillRect/>
          </a:stretch>
        </p:blipFill>
        <p:spPr bwMode="auto">
          <a:xfrm>
            <a:off x="7956496" y="4644576"/>
            <a:ext cx="1080000" cy="411450"/>
          </a:xfrm>
          <a:prstGeom prst="rect">
            <a:avLst/>
          </a:prstGeom>
          <a:noFill/>
          <a:ln w="9525">
            <a:noFill/>
            <a:miter lim="800000"/>
            <a:headEnd/>
            <a:tailEnd/>
          </a:ln>
        </p:spPr>
      </p:pic>
      <p:pic>
        <p:nvPicPr>
          <p:cNvPr id="63" name="Picture 54"/>
          <p:cNvPicPr>
            <a:picLocks noChangeAspect="1" noChangeArrowheads="1"/>
          </p:cNvPicPr>
          <p:nvPr/>
        </p:nvPicPr>
        <p:blipFill>
          <a:blip r:embed="rId8" cstate="print"/>
          <a:srcRect b="51750"/>
          <a:stretch>
            <a:fillRect/>
          </a:stretch>
        </p:blipFill>
        <p:spPr bwMode="auto">
          <a:xfrm>
            <a:off x="8093420" y="4317752"/>
            <a:ext cx="900000" cy="649596"/>
          </a:xfrm>
          <a:prstGeom prst="rect">
            <a:avLst/>
          </a:prstGeom>
          <a:noFill/>
          <a:ln w="9525">
            <a:noFill/>
            <a:miter lim="800000"/>
            <a:headEnd/>
            <a:tailEnd/>
          </a:ln>
        </p:spPr>
      </p:pic>
      <p:sp>
        <p:nvSpPr>
          <p:cNvPr id="64" name="テキスト ボックス 63"/>
          <p:cNvSpPr txBox="1"/>
          <p:nvPr/>
        </p:nvSpPr>
        <p:spPr>
          <a:xfrm>
            <a:off x="6876256" y="4526116"/>
            <a:ext cx="1176925" cy="261610"/>
          </a:xfrm>
          <a:prstGeom prst="rect">
            <a:avLst/>
          </a:prstGeom>
          <a:noFill/>
        </p:spPr>
        <p:txBody>
          <a:bodyPr wrap="none" rtlCol="0">
            <a:spAutoFit/>
          </a:bodyPr>
          <a:lstStyle/>
          <a:p>
            <a:r>
              <a:rPr kumimoji="1" lang="ja-JP" altLang="en-US" sz="1100" b="1" dirty="0" smtClean="0">
                <a:solidFill>
                  <a:schemeClr val="bg1">
                    <a:lumMod val="50000"/>
                  </a:schemeClr>
                </a:solidFill>
              </a:rPr>
              <a:t>社内ネットワーク</a:t>
            </a:r>
            <a:endParaRPr kumimoji="1" lang="en-US" altLang="ja-JP" sz="1100" b="1" dirty="0" smtClean="0">
              <a:solidFill>
                <a:schemeClr val="bg1">
                  <a:lumMod val="50000"/>
                </a:schemeClr>
              </a:solidFill>
            </a:endParaRPr>
          </a:p>
        </p:txBody>
      </p:sp>
      <p:pic>
        <p:nvPicPr>
          <p:cNvPr id="35" name="Picture 2" descr="new_webex_logo_1024px_R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1764" y="1095986"/>
            <a:ext cx="288284" cy="288000"/>
          </a:xfrm>
          <a:prstGeom prst="rect">
            <a:avLst/>
          </a:prstGeom>
        </p:spPr>
      </p:pic>
    </p:spTree>
    <p:extLst>
      <p:ext uri="{BB962C8B-B14F-4D97-AF65-F5344CB8AC3E}">
        <p14:creationId xmlns:p14="http://schemas.microsoft.com/office/powerpoint/2010/main" val="37559911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20538"/>
            <a:ext cx="8588861" cy="628650"/>
          </a:xfrm>
        </p:spPr>
        <p:txBody>
          <a:bodyPr/>
          <a:lstStyle/>
          <a:p>
            <a:r>
              <a:rPr lang="en-US" altLang="ja-JP" sz="3200" dirty="0" smtClean="0"/>
              <a:t>WebEx </a:t>
            </a:r>
            <a:r>
              <a:rPr lang="ja-JP" altLang="en-US" sz="3200" dirty="0" smtClean="0"/>
              <a:t>の設定</a:t>
            </a:r>
            <a:endParaRPr lang="en-US" sz="3200" dirty="0"/>
          </a:p>
        </p:txBody>
      </p:sp>
      <p:sp>
        <p:nvSpPr>
          <p:cNvPr id="4" name="テキスト ボックス 3"/>
          <p:cNvSpPr txBox="1"/>
          <p:nvPr/>
        </p:nvSpPr>
        <p:spPr>
          <a:xfrm>
            <a:off x="467544" y="643648"/>
            <a:ext cx="8208912" cy="338554"/>
          </a:xfrm>
          <a:prstGeom prst="rect">
            <a:avLst/>
          </a:prstGeom>
          <a:noFill/>
        </p:spPr>
        <p:txBody>
          <a:bodyPr wrap="square" rtlCol="0">
            <a:spAutoFit/>
          </a:bodyPr>
          <a:lstStyle/>
          <a:p>
            <a:r>
              <a:rPr lang="en-US" altLang="ja-JP" sz="1600" dirty="0" smtClean="0">
                <a:solidFill>
                  <a:srgbClr val="333333"/>
                </a:solidFill>
              </a:rPr>
              <a:t>WebEx</a:t>
            </a:r>
            <a:r>
              <a:rPr lang="ja-JP" altLang="en-US" sz="1600" dirty="0" smtClean="0">
                <a:solidFill>
                  <a:srgbClr val="333333"/>
                </a:solidFill>
              </a:rPr>
              <a:t>の</a:t>
            </a:r>
            <a:r>
              <a:rPr lang="en-US" altLang="ja-JP" sz="1600" dirty="0" smtClean="0">
                <a:solidFill>
                  <a:srgbClr val="333333"/>
                </a:solidFill>
              </a:rPr>
              <a:t>SSO</a:t>
            </a:r>
            <a:r>
              <a:rPr lang="ja-JP" altLang="en-US" sz="1600" dirty="0" err="1" smtClean="0">
                <a:solidFill>
                  <a:srgbClr val="333333"/>
                </a:solidFill>
              </a:rPr>
              <a:t>の設</a:t>
            </a:r>
            <a:r>
              <a:rPr lang="ja-JP" altLang="en-US" sz="1600" dirty="0" smtClean="0">
                <a:solidFill>
                  <a:srgbClr val="333333"/>
                </a:solidFill>
              </a:rPr>
              <a:t>定例</a:t>
            </a:r>
            <a:endParaRPr kumimoji="1" lang="ja-JP" altLang="en-US" sz="1600" dirty="0">
              <a:solidFill>
                <a:srgbClr val="333333"/>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354" y="942664"/>
            <a:ext cx="6600264" cy="40655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025769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95" y="12443"/>
            <a:ext cx="8588861" cy="628650"/>
          </a:xfrm>
        </p:spPr>
        <p:txBody>
          <a:bodyPr/>
          <a:lstStyle/>
          <a:p>
            <a:r>
              <a:rPr lang="en-US" altLang="ja-JP" sz="3200" dirty="0" smtClean="0"/>
              <a:t>Auto Account Creation</a:t>
            </a:r>
            <a:endParaRPr lang="en-US" sz="3200" dirty="0"/>
          </a:p>
        </p:txBody>
      </p:sp>
      <p:sp>
        <p:nvSpPr>
          <p:cNvPr id="4" name="テキスト ボックス 3"/>
          <p:cNvSpPr txBox="1"/>
          <p:nvPr/>
        </p:nvSpPr>
        <p:spPr>
          <a:xfrm>
            <a:off x="323528" y="735546"/>
            <a:ext cx="9289032" cy="338554"/>
          </a:xfrm>
          <a:prstGeom prst="rect">
            <a:avLst/>
          </a:prstGeom>
          <a:noFill/>
        </p:spPr>
        <p:txBody>
          <a:bodyPr wrap="square" rtlCol="0">
            <a:spAutoFit/>
          </a:bodyPr>
          <a:lstStyle/>
          <a:p>
            <a:r>
              <a:rPr kumimoji="1" lang="ja-JP" altLang="en-US" sz="1600" dirty="0" smtClean="0">
                <a:solidFill>
                  <a:srgbClr val="333333"/>
                </a:solidFill>
              </a:rPr>
              <a:t>認証の際に使用する</a:t>
            </a:r>
            <a:r>
              <a:rPr kumimoji="1" lang="en-US" altLang="ja-JP" sz="1600" dirty="0" smtClean="0">
                <a:solidFill>
                  <a:srgbClr val="333333"/>
                </a:solidFill>
              </a:rPr>
              <a:t>SAML Assertion</a:t>
            </a:r>
            <a:r>
              <a:rPr kumimoji="1" lang="ja-JP" altLang="en-US" sz="1600" dirty="0" smtClean="0">
                <a:solidFill>
                  <a:srgbClr val="333333"/>
                </a:solidFill>
              </a:rPr>
              <a:t>に含まれる情報を基に</a:t>
            </a:r>
            <a:r>
              <a:rPr kumimoji="1" lang="en-US" altLang="ja-JP" sz="1600" dirty="0" smtClean="0">
                <a:solidFill>
                  <a:srgbClr val="333333"/>
                </a:solidFill>
              </a:rPr>
              <a:t>WebEx</a:t>
            </a:r>
            <a:r>
              <a:rPr kumimoji="1" lang="ja-JP" altLang="en-US" sz="1600" dirty="0" smtClean="0">
                <a:solidFill>
                  <a:srgbClr val="333333"/>
                </a:solidFill>
              </a:rPr>
              <a:t>の主催者アカウントを作成</a:t>
            </a:r>
            <a:endParaRPr kumimoji="1" lang="ja-JP" altLang="en-US" sz="1600" dirty="0">
              <a:solidFill>
                <a:srgbClr val="333333"/>
              </a:solidFill>
            </a:endParaRPr>
          </a:p>
        </p:txBody>
      </p:sp>
      <p:sp>
        <p:nvSpPr>
          <p:cNvPr id="6" name="テキスト ボックス 5"/>
          <p:cNvSpPr txBox="1"/>
          <p:nvPr/>
        </p:nvSpPr>
        <p:spPr>
          <a:xfrm>
            <a:off x="1835696" y="4083918"/>
            <a:ext cx="6336704" cy="1107996"/>
          </a:xfrm>
          <a:prstGeom prst="rect">
            <a:avLst/>
          </a:prstGeom>
          <a:noFill/>
        </p:spPr>
        <p:txBody>
          <a:bodyPr wrap="square" rtlCol="0">
            <a:spAutoFit/>
          </a:bodyPr>
          <a:lstStyle/>
          <a:p>
            <a:r>
              <a:rPr kumimoji="1" lang="en-US" altLang="ja-JP" sz="1100" dirty="0" smtClean="0">
                <a:solidFill>
                  <a:srgbClr val="292929"/>
                </a:solidFill>
                <a:latin typeface="Arial" pitchFamily="34" charset="0"/>
                <a:cs typeface="Arial" pitchFamily="34" charset="0"/>
              </a:rPr>
              <a:t>&lt;</a:t>
            </a:r>
            <a:r>
              <a:rPr kumimoji="1" lang="en-US" altLang="ja-JP" sz="1100" dirty="0" err="1">
                <a:solidFill>
                  <a:srgbClr val="292929"/>
                </a:solidFill>
                <a:latin typeface="Arial" pitchFamily="34" charset="0"/>
                <a:cs typeface="Arial" pitchFamily="34" charset="0"/>
              </a:rPr>
              <a:t>AttributeStatement</a:t>
            </a:r>
            <a:r>
              <a:rPr kumimoji="1" lang="en-US" altLang="ja-JP" sz="1100" dirty="0">
                <a:solidFill>
                  <a:srgbClr val="292929"/>
                </a:solidFill>
                <a:latin typeface="Arial" pitchFamily="34" charset="0"/>
                <a:cs typeface="Arial" pitchFamily="34" charset="0"/>
              </a:rPr>
              <a:t>&gt;</a:t>
            </a:r>
          </a:p>
          <a:p>
            <a:r>
              <a:rPr kumimoji="1" lang="en-US" altLang="ja-JP" sz="1100" dirty="0">
                <a:solidFill>
                  <a:srgbClr val="C00000"/>
                </a:solidFill>
                <a:latin typeface="Arial" pitchFamily="34" charset="0"/>
                <a:cs typeface="Arial" pitchFamily="34" charset="0"/>
              </a:rPr>
              <a:t>&lt;Attribute Name="uid"&gt;&lt;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a:t>
            </a:r>
            <a:r>
              <a:rPr kumimoji="1" lang="en-US" altLang="ja-JP" sz="1100" dirty="0" err="1">
                <a:solidFill>
                  <a:srgbClr val="C00000"/>
                </a:solidFill>
                <a:latin typeface="Arial" pitchFamily="34" charset="0"/>
                <a:cs typeface="Arial" pitchFamily="34" charset="0"/>
              </a:rPr>
              <a:t>tyamada</a:t>
            </a:r>
            <a:r>
              <a:rPr kumimoji="1" lang="en-US" altLang="ja-JP" sz="1100" dirty="0">
                <a:solidFill>
                  <a:srgbClr val="C00000"/>
                </a:solidFill>
                <a:latin typeface="Arial" pitchFamily="34" charset="0"/>
                <a:cs typeface="Arial" pitchFamily="34" charset="0"/>
              </a:rPr>
              <a: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&gt;&lt;/Attribute&gt;</a:t>
            </a:r>
          </a:p>
          <a:p>
            <a:r>
              <a:rPr kumimoji="1" lang="en-US" altLang="ja-JP" sz="1100" dirty="0">
                <a:solidFill>
                  <a:srgbClr val="C00000"/>
                </a:solidFill>
                <a:latin typeface="Arial" pitchFamily="34" charset="0"/>
                <a:cs typeface="Arial" pitchFamily="34" charset="0"/>
              </a:rPr>
              <a:t>&lt;Attribute Name="email"&gt;&lt;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&gt;tyamada@colsso.com&lt;/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&gt;&lt;/Attribute&gt;</a:t>
            </a:r>
          </a:p>
          <a:p>
            <a:r>
              <a:rPr kumimoji="1" lang="en-US" altLang="ja-JP" sz="1100" dirty="0">
                <a:solidFill>
                  <a:srgbClr val="C00000"/>
                </a:solidFill>
                <a:latin typeface="Arial" pitchFamily="34" charset="0"/>
                <a:cs typeface="Arial" pitchFamily="34" charset="0"/>
              </a:rPr>
              <a:t>&lt;Attribute Name="firstname"&gt;&lt;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a:t>
            </a:r>
            <a:r>
              <a:rPr kumimoji="1" lang="ja-JP" altLang="en-US" sz="1100" dirty="0">
                <a:solidFill>
                  <a:srgbClr val="C00000"/>
                </a:solidFill>
                <a:latin typeface="Arial" pitchFamily="34" charset="0"/>
                <a:cs typeface="Arial" pitchFamily="34" charset="0"/>
              </a:rPr>
              <a:t>太郎</a:t>
            </a:r>
            <a:r>
              <a:rPr kumimoji="1" lang="en-US" altLang="ja-JP" sz="1100" dirty="0">
                <a:solidFill>
                  <a:srgbClr val="C00000"/>
                </a:solidFill>
                <a:latin typeface="Arial" pitchFamily="34" charset="0"/>
                <a:cs typeface="Arial" pitchFamily="34" charset="0"/>
              </a:rPr>
              <a: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&gt;&lt;/Attribute&gt;</a:t>
            </a:r>
          </a:p>
          <a:p>
            <a:r>
              <a:rPr kumimoji="1" lang="en-US" altLang="ja-JP" sz="1100" dirty="0">
                <a:solidFill>
                  <a:srgbClr val="C00000"/>
                </a:solidFill>
                <a:latin typeface="Arial" pitchFamily="34" charset="0"/>
                <a:cs typeface="Arial" pitchFamily="34" charset="0"/>
              </a:rPr>
              <a:t>&lt;Attribute Name="lastname"&gt;&lt;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a:t>
            </a:r>
            <a:r>
              <a:rPr kumimoji="1" lang="ja-JP" altLang="en-US" sz="1100" dirty="0">
                <a:solidFill>
                  <a:srgbClr val="C00000"/>
                </a:solidFill>
                <a:latin typeface="Arial" pitchFamily="34" charset="0"/>
                <a:cs typeface="Arial" pitchFamily="34" charset="0"/>
              </a:rPr>
              <a:t>山田</a:t>
            </a:r>
            <a:r>
              <a:rPr kumimoji="1" lang="en-US" altLang="ja-JP" sz="1100" dirty="0">
                <a:solidFill>
                  <a:srgbClr val="C00000"/>
                </a:solidFill>
                <a:latin typeface="Arial" pitchFamily="34" charset="0"/>
                <a:cs typeface="Arial" pitchFamily="34" charset="0"/>
              </a:rPr>
              <a:t>&lt;/</a:t>
            </a:r>
            <a:r>
              <a:rPr kumimoji="1" lang="en-US" altLang="ja-JP" sz="1100" dirty="0" err="1">
                <a:solidFill>
                  <a:srgbClr val="C00000"/>
                </a:solidFill>
                <a:latin typeface="Arial" pitchFamily="34" charset="0"/>
                <a:cs typeface="Arial" pitchFamily="34" charset="0"/>
              </a:rPr>
              <a:t>AttributeValue</a:t>
            </a:r>
            <a:r>
              <a:rPr kumimoji="1" lang="en-US" altLang="ja-JP" sz="1100" dirty="0">
                <a:solidFill>
                  <a:srgbClr val="C00000"/>
                </a:solidFill>
                <a:latin typeface="Arial" pitchFamily="34" charset="0"/>
                <a:cs typeface="Arial" pitchFamily="34" charset="0"/>
              </a:rPr>
              <a:t>&gt;&lt;/Attribute&gt;</a:t>
            </a:r>
          </a:p>
          <a:p>
            <a:r>
              <a:rPr kumimoji="1" lang="en-US" altLang="ja-JP" sz="1100" dirty="0" smtClean="0">
                <a:solidFill>
                  <a:srgbClr val="292929"/>
                </a:solidFill>
                <a:latin typeface="Arial" pitchFamily="34" charset="0"/>
                <a:cs typeface="Arial" pitchFamily="34" charset="0"/>
              </a:rPr>
              <a:t>&lt;/</a:t>
            </a:r>
            <a:r>
              <a:rPr kumimoji="1" lang="en-US" altLang="ja-JP" sz="1100" dirty="0" err="1">
                <a:solidFill>
                  <a:srgbClr val="292929"/>
                </a:solidFill>
                <a:latin typeface="Arial" pitchFamily="34" charset="0"/>
                <a:cs typeface="Arial" pitchFamily="34" charset="0"/>
              </a:rPr>
              <a:t>AttributeStatement</a:t>
            </a:r>
            <a:r>
              <a:rPr kumimoji="1" lang="en-US" altLang="ja-JP" sz="1100" dirty="0" smtClean="0">
                <a:solidFill>
                  <a:srgbClr val="292929"/>
                </a:solidFill>
                <a:latin typeface="Arial" pitchFamily="34" charset="0"/>
                <a:cs typeface="Arial" pitchFamily="34" charset="0"/>
              </a:rPr>
              <a:t>&gt;</a:t>
            </a:r>
            <a:endParaRPr kumimoji="1" lang="en-US" altLang="ja-JP" sz="1100" dirty="0">
              <a:solidFill>
                <a:srgbClr val="292929"/>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21600"/>
            <a:ext cx="5904000" cy="600422"/>
          </a:xfrm>
          <a:prstGeom prst="rect">
            <a:avLst/>
          </a:prstGeom>
          <a:noFill/>
          <a:ln w="9525">
            <a:solidFill>
              <a:schemeClr val="tx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139702"/>
            <a:ext cx="3600000" cy="1620000"/>
          </a:xfrm>
          <a:prstGeom prst="rect">
            <a:avLst/>
          </a:prstGeom>
          <a:noFill/>
          <a:ln w="9525">
            <a:solidFill>
              <a:schemeClr val="tx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テキスト ボックス 7"/>
          <p:cNvSpPr txBox="1"/>
          <p:nvPr/>
        </p:nvSpPr>
        <p:spPr>
          <a:xfrm>
            <a:off x="971600" y="1113588"/>
            <a:ext cx="1296144" cy="307777"/>
          </a:xfrm>
          <a:prstGeom prst="rect">
            <a:avLst/>
          </a:prstGeom>
          <a:noFill/>
        </p:spPr>
        <p:txBody>
          <a:bodyPr wrap="square" rtlCol="0">
            <a:spAutoFit/>
          </a:bodyPr>
          <a:lstStyle/>
          <a:p>
            <a:r>
              <a:rPr kumimoji="1" lang="en-US" altLang="ja-JP" sz="1400" b="1" dirty="0" smtClean="0">
                <a:solidFill>
                  <a:srgbClr val="333333"/>
                </a:solidFill>
              </a:rPr>
              <a:t>WebEx</a:t>
            </a:r>
            <a:endParaRPr kumimoji="1" lang="ja-JP" altLang="en-US" sz="1400" b="1" dirty="0">
              <a:solidFill>
                <a:srgbClr val="333333"/>
              </a:solidFill>
            </a:endParaRPr>
          </a:p>
        </p:txBody>
      </p:sp>
      <p:sp>
        <p:nvSpPr>
          <p:cNvPr id="9" name="テキスト ボックス 8"/>
          <p:cNvSpPr txBox="1"/>
          <p:nvPr/>
        </p:nvSpPr>
        <p:spPr>
          <a:xfrm>
            <a:off x="971600" y="1939793"/>
            <a:ext cx="1296144" cy="307777"/>
          </a:xfrm>
          <a:prstGeom prst="rect">
            <a:avLst/>
          </a:prstGeom>
          <a:noFill/>
        </p:spPr>
        <p:txBody>
          <a:bodyPr wrap="square" rtlCol="0">
            <a:spAutoFit/>
          </a:bodyPr>
          <a:lstStyle/>
          <a:p>
            <a:r>
              <a:rPr kumimoji="1" lang="en-US" altLang="ja-JP" sz="1400" b="1" dirty="0" smtClean="0">
                <a:solidFill>
                  <a:srgbClr val="292929"/>
                </a:solidFill>
              </a:rPr>
              <a:t>IdP(ADFS)</a:t>
            </a:r>
            <a:endParaRPr kumimoji="1" lang="ja-JP" altLang="en-US" sz="1400" b="1" dirty="0">
              <a:solidFill>
                <a:srgbClr val="292929"/>
              </a:solidFill>
            </a:endParaRPr>
          </a:p>
        </p:txBody>
      </p:sp>
      <p:sp>
        <p:nvSpPr>
          <p:cNvPr id="10" name="テキスト ボックス 9"/>
          <p:cNvSpPr txBox="1"/>
          <p:nvPr/>
        </p:nvSpPr>
        <p:spPr>
          <a:xfrm>
            <a:off x="971600" y="3884009"/>
            <a:ext cx="2160240" cy="307777"/>
          </a:xfrm>
          <a:prstGeom prst="rect">
            <a:avLst/>
          </a:prstGeom>
          <a:noFill/>
        </p:spPr>
        <p:txBody>
          <a:bodyPr wrap="square" rtlCol="0">
            <a:spAutoFit/>
          </a:bodyPr>
          <a:lstStyle/>
          <a:p>
            <a:r>
              <a:rPr kumimoji="1" lang="en-US" altLang="ja-JP" sz="1400" b="1" dirty="0" smtClean="0">
                <a:solidFill>
                  <a:srgbClr val="333333"/>
                </a:solidFill>
              </a:rPr>
              <a:t>Assertion</a:t>
            </a:r>
            <a:r>
              <a:rPr kumimoji="1" lang="ja-JP" altLang="en-US" sz="1400" b="1" dirty="0" smtClean="0">
                <a:solidFill>
                  <a:srgbClr val="333333"/>
                </a:solidFill>
              </a:rPr>
              <a:t>サンプル</a:t>
            </a:r>
            <a:endParaRPr kumimoji="1" lang="ja-JP" altLang="en-US" sz="1400" b="1" dirty="0">
              <a:solidFill>
                <a:srgbClr val="333333"/>
              </a:solidFill>
            </a:endParaRPr>
          </a:p>
        </p:txBody>
      </p:sp>
      <p:sp>
        <p:nvSpPr>
          <p:cNvPr id="3" name="正方形/長方形 2"/>
          <p:cNvSpPr/>
          <p:nvPr/>
        </p:nvSpPr>
        <p:spPr>
          <a:xfrm>
            <a:off x="2146720" y="1530718"/>
            <a:ext cx="936104" cy="131837"/>
          </a:xfrm>
          <a:prstGeom prst="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181154818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95" y="12443"/>
            <a:ext cx="8588861" cy="628650"/>
          </a:xfrm>
        </p:spPr>
        <p:txBody>
          <a:bodyPr/>
          <a:lstStyle/>
          <a:p>
            <a:r>
              <a:rPr lang="en-US" altLang="ja-JP" sz="3200" dirty="0" smtClean="0"/>
              <a:t>Auto Account Update</a:t>
            </a:r>
            <a:endParaRPr lang="en-US" sz="3200" dirty="0"/>
          </a:p>
        </p:txBody>
      </p:sp>
      <p:sp>
        <p:nvSpPr>
          <p:cNvPr id="4" name="テキスト ボックス 3"/>
          <p:cNvSpPr txBox="1"/>
          <p:nvPr/>
        </p:nvSpPr>
        <p:spPr>
          <a:xfrm>
            <a:off x="323528" y="735547"/>
            <a:ext cx="9289032" cy="584775"/>
          </a:xfrm>
          <a:prstGeom prst="rect">
            <a:avLst/>
          </a:prstGeom>
          <a:noFill/>
        </p:spPr>
        <p:txBody>
          <a:bodyPr wrap="square" rtlCol="0">
            <a:spAutoFit/>
          </a:bodyPr>
          <a:lstStyle/>
          <a:p>
            <a:r>
              <a:rPr kumimoji="1" lang="ja-JP" altLang="en-US" sz="1600" dirty="0" smtClean="0">
                <a:solidFill>
                  <a:srgbClr val="333333"/>
                </a:solidFill>
              </a:rPr>
              <a:t>認証の際に使用する</a:t>
            </a:r>
            <a:r>
              <a:rPr kumimoji="1" lang="en-US" altLang="ja-JP" sz="1600" dirty="0" smtClean="0">
                <a:solidFill>
                  <a:srgbClr val="333333"/>
                </a:solidFill>
              </a:rPr>
              <a:t>SAML Assertion</a:t>
            </a:r>
            <a:r>
              <a:rPr kumimoji="1" lang="ja-JP" altLang="en-US" sz="1600" dirty="0" smtClean="0">
                <a:solidFill>
                  <a:srgbClr val="333333"/>
                </a:solidFill>
              </a:rPr>
              <a:t>に含まれる情報を基に</a:t>
            </a:r>
            <a:r>
              <a:rPr kumimoji="1" lang="en-US" altLang="ja-JP" sz="1600" dirty="0" smtClean="0">
                <a:solidFill>
                  <a:srgbClr val="333333"/>
                </a:solidFill>
              </a:rPr>
              <a:t>WebEx</a:t>
            </a:r>
            <a:r>
              <a:rPr kumimoji="1" lang="ja-JP" altLang="en-US" sz="1600" dirty="0" smtClean="0">
                <a:solidFill>
                  <a:srgbClr val="333333"/>
                </a:solidFill>
              </a:rPr>
              <a:t>の主催者アカウントを更新</a:t>
            </a:r>
            <a:endParaRPr kumimoji="1" lang="en-US" altLang="ja-JP" sz="1600" dirty="0" smtClean="0">
              <a:solidFill>
                <a:srgbClr val="333333"/>
              </a:solidFill>
            </a:endParaRPr>
          </a:p>
          <a:p>
            <a:r>
              <a:rPr kumimoji="1" lang="en-US" altLang="ja-JP" sz="1600" dirty="0" smtClean="0">
                <a:solidFill>
                  <a:srgbClr val="333333"/>
                </a:solidFill>
              </a:rPr>
              <a:t>Assertion</a:t>
            </a:r>
            <a:r>
              <a:rPr kumimoji="1" lang="ja-JP" altLang="en-US" sz="1600" dirty="0" smtClean="0">
                <a:solidFill>
                  <a:srgbClr val="333333"/>
                </a:solidFill>
              </a:rPr>
              <a:t>に</a:t>
            </a:r>
            <a:r>
              <a:rPr kumimoji="1" lang="en-US" altLang="ja-JP" sz="1600" dirty="0" err="1" smtClean="0">
                <a:solidFill>
                  <a:srgbClr val="333333"/>
                </a:solidFill>
              </a:rPr>
              <a:t>TimeStamp</a:t>
            </a:r>
            <a:r>
              <a:rPr kumimoji="1" lang="ja-JP" altLang="en-US" sz="1600" dirty="0" smtClean="0">
                <a:solidFill>
                  <a:srgbClr val="333333"/>
                </a:solidFill>
              </a:rPr>
              <a:t>の属性を設定し、</a:t>
            </a:r>
            <a:r>
              <a:rPr kumimoji="1" lang="en-US" altLang="ja-JP" sz="1600" dirty="0" smtClean="0">
                <a:solidFill>
                  <a:srgbClr val="333333"/>
                </a:solidFill>
              </a:rPr>
              <a:t>AD</a:t>
            </a:r>
            <a:r>
              <a:rPr kumimoji="1" lang="ja-JP" altLang="en-US" sz="1600" dirty="0" smtClean="0">
                <a:solidFill>
                  <a:srgbClr val="333333"/>
                </a:solidFill>
              </a:rPr>
              <a:t>に更新があった場合に</a:t>
            </a:r>
            <a:r>
              <a:rPr kumimoji="1" lang="en-US" altLang="ja-JP" sz="1600" dirty="0" smtClean="0">
                <a:solidFill>
                  <a:srgbClr val="333333"/>
                </a:solidFill>
              </a:rPr>
              <a:t>WebEx</a:t>
            </a:r>
            <a:r>
              <a:rPr kumimoji="1" lang="ja-JP" altLang="en-US" sz="1600" dirty="0" smtClean="0">
                <a:solidFill>
                  <a:srgbClr val="333333"/>
                </a:solidFill>
              </a:rPr>
              <a:t>の情報を更新</a:t>
            </a:r>
            <a:endParaRPr kumimoji="1" lang="ja-JP" altLang="en-US" sz="1600" dirty="0">
              <a:solidFill>
                <a:srgbClr val="333333"/>
              </a:solidFill>
            </a:endParaRPr>
          </a:p>
        </p:txBody>
      </p:sp>
      <p:sp>
        <p:nvSpPr>
          <p:cNvPr id="8" name="テキスト ボックス 7"/>
          <p:cNvSpPr txBox="1"/>
          <p:nvPr/>
        </p:nvSpPr>
        <p:spPr>
          <a:xfrm>
            <a:off x="971600" y="1260798"/>
            <a:ext cx="1296144" cy="307777"/>
          </a:xfrm>
          <a:prstGeom prst="rect">
            <a:avLst/>
          </a:prstGeom>
          <a:noFill/>
        </p:spPr>
        <p:txBody>
          <a:bodyPr wrap="square" rtlCol="0">
            <a:spAutoFit/>
          </a:bodyPr>
          <a:lstStyle/>
          <a:p>
            <a:r>
              <a:rPr kumimoji="1" lang="en-US" altLang="ja-JP" sz="1400" b="1" dirty="0" smtClean="0">
                <a:solidFill>
                  <a:srgbClr val="333333"/>
                </a:solidFill>
              </a:rPr>
              <a:t>WebEx</a:t>
            </a:r>
            <a:endParaRPr kumimoji="1" lang="ja-JP" altLang="en-US" sz="1400" b="1" dirty="0">
              <a:solidFill>
                <a:srgbClr val="333333"/>
              </a:solidFill>
            </a:endParaRPr>
          </a:p>
        </p:txBody>
      </p:sp>
      <p:sp>
        <p:nvSpPr>
          <p:cNvPr id="9" name="テキスト ボックス 8"/>
          <p:cNvSpPr txBox="1"/>
          <p:nvPr/>
        </p:nvSpPr>
        <p:spPr>
          <a:xfrm>
            <a:off x="971600" y="2085696"/>
            <a:ext cx="1296144" cy="307777"/>
          </a:xfrm>
          <a:prstGeom prst="rect">
            <a:avLst/>
          </a:prstGeom>
          <a:noFill/>
        </p:spPr>
        <p:txBody>
          <a:bodyPr wrap="square" rtlCol="0">
            <a:spAutoFit/>
          </a:bodyPr>
          <a:lstStyle/>
          <a:p>
            <a:r>
              <a:rPr kumimoji="1" lang="en-US" altLang="ja-JP" sz="1400" b="1" dirty="0" smtClean="0">
                <a:solidFill>
                  <a:srgbClr val="292929"/>
                </a:solidFill>
              </a:rPr>
              <a:t>IdP(ADFS)</a:t>
            </a:r>
            <a:endParaRPr kumimoji="1" lang="ja-JP" altLang="en-US" sz="1400" b="1" dirty="0">
              <a:solidFill>
                <a:srgbClr val="292929"/>
              </a:solidFill>
            </a:endParaRPr>
          </a:p>
        </p:txBody>
      </p:sp>
      <p:sp>
        <p:nvSpPr>
          <p:cNvPr id="10" name="テキスト ボックス 9"/>
          <p:cNvSpPr txBox="1"/>
          <p:nvPr/>
        </p:nvSpPr>
        <p:spPr>
          <a:xfrm>
            <a:off x="971600" y="4029912"/>
            <a:ext cx="2160240" cy="307777"/>
          </a:xfrm>
          <a:prstGeom prst="rect">
            <a:avLst/>
          </a:prstGeom>
          <a:noFill/>
        </p:spPr>
        <p:txBody>
          <a:bodyPr wrap="square" rtlCol="0">
            <a:spAutoFit/>
          </a:bodyPr>
          <a:lstStyle/>
          <a:p>
            <a:r>
              <a:rPr kumimoji="1" lang="en-US" altLang="ja-JP" sz="1400" b="1" dirty="0" smtClean="0">
                <a:solidFill>
                  <a:srgbClr val="333333"/>
                </a:solidFill>
              </a:rPr>
              <a:t>Assertion</a:t>
            </a:r>
            <a:r>
              <a:rPr kumimoji="1" lang="ja-JP" altLang="en-US" sz="1400" b="1" dirty="0" smtClean="0">
                <a:solidFill>
                  <a:srgbClr val="333333"/>
                </a:solidFill>
              </a:rPr>
              <a:t>サンプル</a:t>
            </a:r>
            <a:endParaRPr kumimoji="1" lang="ja-JP" altLang="en-US" sz="1400" b="1" dirty="0">
              <a:solidFill>
                <a:srgbClr val="333333"/>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5" y="2301720"/>
            <a:ext cx="4419575" cy="1621181"/>
          </a:xfrm>
          <a:prstGeom prst="rect">
            <a:avLst/>
          </a:prstGeom>
          <a:noFill/>
          <a:ln w="9525">
            <a:solidFill>
              <a:schemeClr val="tx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3" name="グループ化 2"/>
          <p:cNvGrpSpPr/>
          <p:nvPr/>
        </p:nvGrpSpPr>
        <p:grpSpPr>
          <a:xfrm>
            <a:off x="1907704" y="1329612"/>
            <a:ext cx="5904000" cy="600422"/>
            <a:chOff x="1907704" y="1628800"/>
            <a:chExt cx="5904000" cy="80056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628800"/>
              <a:ext cx="5904000" cy="800562"/>
            </a:xfrm>
            <a:prstGeom prst="rect">
              <a:avLst/>
            </a:prstGeom>
            <a:noFill/>
            <a:ln w="9525">
              <a:solidFill>
                <a:schemeClr val="tx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正方形/長方形 10"/>
            <p:cNvSpPr/>
            <p:nvPr/>
          </p:nvSpPr>
          <p:spPr>
            <a:xfrm>
              <a:off x="2146720" y="2181114"/>
              <a:ext cx="1129136" cy="175783"/>
            </a:xfrm>
            <a:prstGeom prst="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grpSp>
      <p:sp>
        <p:nvSpPr>
          <p:cNvPr id="12" name="テキスト ボックス 11"/>
          <p:cNvSpPr txBox="1"/>
          <p:nvPr/>
        </p:nvSpPr>
        <p:spPr>
          <a:xfrm>
            <a:off x="1475656" y="4216755"/>
            <a:ext cx="8640960" cy="830997"/>
          </a:xfrm>
          <a:prstGeom prst="rect">
            <a:avLst/>
          </a:prstGeom>
          <a:noFill/>
        </p:spPr>
        <p:txBody>
          <a:bodyPr wrap="square" rtlCol="0">
            <a:spAutoFit/>
          </a:bodyPr>
          <a:lstStyle/>
          <a:p>
            <a:r>
              <a:rPr kumimoji="1" lang="en-US" altLang="ja-JP" sz="1200" dirty="0" smtClean="0">
                <a:solidFill>
                  <a:srgbClr val="C00000"/>
                </a:solidFill>
                <a:latin typeface="Arial" pitchFamily="34" charset="0"/>
                <a:cs typeface="Arial" pitchFamily="34" charset="0"/>
              </a:rPr>
              <a:t>&lt;</a:t>
            </a:r>
            <a:r>
              <a:rPr kumimoji="1" lang="en-US" altLang="ja-JP" sz="1200" dirty="0">
                <a:solidFill>
                  <a:srgbClr val="C00000"/>
                </a:solidFill>
                <a:latin typeface="Arial" pitchFamily="34" charset="0"/>
                <a:cs typeface="Arial" pitchFamily="34" charset="0"/>
              </a:rPr>
              <a:t>Attribute Name="updateTimeStamp"&gt;&lt;</a:t>
            </a:r>
            <a:r>
              <a:rPr kumimoji="1" lang="en-US" altLang="ja-JP" sz="1200" dirty="0" err="1">
                <a:solidFill>
                  <a:srgbClr val="C00000"/>
                </a:solidFill>
                <a:latin typeface="Arial" pitchFamily="34" charset="0"/>
                <a:cs typeface="Arial" pitchFamily="34" charset="0"/>
              </a:rPr>
              <a:t>AttributeValue</a:t>
            </a:r>
            <a:r>
              <a:rPr kumimoji="1" lang="en-US" altLang="ja-JP" sz="1200" dirty="0">
                <a:solidFill>
                  <a:srgbClr val="C00000"/>
                </a:solidFill>
                <a:latin typeface="Arial" pitchFamily="34" charset="0"/>
                <a:cs typeface="Arial" pitchFamily="34" charset="0"/>
              </a:rPr>
              <a:t>&gt;</a:t>
            </a:r>
            <a:r>
              <a:rPr kumimoji="1" lang="en-US" altLang="ja-JP" sz="1200" dirty="0" err="1">
                <a:solidFill>
                  <a:srgbClr val="C00000"/>
                </a:solidFill>
                <a:latin typeface="Arial" pitchFamily="34" charset="0"/>
                <a:cs typeface="Arial" pitchFamily="34" charset="0"/>
              </a:rPr>
              <a:t>20120625092642.0Z</a:t>
            </a:r>
            <a:r>
              <a:rPr kumimoji="1" lang="en-US" altLang="ja-JP" sz="1200" dirty="0">
                <a:solidFill>
                  <a:srgbClr val="C00000"/>
                </a:solidFill>
                <a:latin typeface="Arial" pitchFamily="34" charset="0"/>
                <a:cs typeface="Arial" pitchFamily="34" charset="0"/>
              </a:rPr>
              <a:t>&lt;/</a:t>
            </a:r>
            <a:r>
              <a:rPr kumimoji="1" lang="en-US" altLang="ja-JP" sz="1200" dirty="0" err="1">
                <a:solidFill>
                  <a:srgbClr val="C00000"/>
                </a:solidFill>
                <a:latin typeface="Arial" pitchFamily="34" charset="0"/>
                <a:cs typeface="Arial" pitchFamily="34" charset="0"/>
              </a:rPr>
              <a:t>AttributeValue</a:t>
            </a:r>
            <a:r>
              <a:rPr kumimoji="1" lang="en-US" altLang="ja-JP" sz="1200" dirty="0">
                <a:solidFill>
                  <a:srgbClr val="C00000"/>
                </a:solidFill>
                <a:latin typeface="Arial" pitchFamily="34" charset="0"/>
                <a:cs typeface="Arial" pitchFamily="34" charset="0"/>
              </a:rPr>
              <a:t>&gt;&lt;/Attribute&gt;</a:t>
            </a:r>
          </a:p>
          <a:p>
            <a:r>
              <a:rPr kumimoji="1" lang="en-US" altLang="ja-JP" sz="1200" dirty="0">
                <a:solidFill>
                  <a:srgbClr val="292929"/>
                </a:solidFill>
                <a:latin typeface="Arial" pitchFamily="34" charset="0"/>
                <a:cs typeface="Arial" pitchFamily="34" charset="0"/>
              </a:rPr>
              <a:t>&lt;/</a:t>
            </a:r>
            <a:r>
              <a:rPr kumimoji="1" lang="en-US" altLang="ja-JP" sz="1200" dirty="0" err="1">
                <a:solidFill>
                  <a:srgbClr val="292929"/>
                </a:solidFill>
                <a:latin typeface="Arial" pitchFamily="34" charset="0"/>
                <a:cs typeface="Arial" pitchFamily="34" charset="0"/>
              </a:rPr>
              <a:t>AttributeStatement</a:t>
            </a:r>
            <a:r>
              <a:rPr kumimoji="1" lang="en-US" altLang="ja-JP" sz="1200" dirty="0">
                <a:solidFill>
                  <a:srgbClr val="292929"/>
                </a:solidFill>
                <a:latin typeface="Arial" pitchFamily="34" charset="0"/>
                <a:cs typeface="Arial" pitchFamily="34" charset="0"/>
              </a:rPr>
              <a:t>&gt;</a:t>
            </a:r>
          </a:p>
          <a:p>
            <a:r>
              <a:rPr kumimoji="1" lang="en-US" altLang="ja-JP" sz="1200" dirty="0">
                <a:solidFill>
                  <a:srgbClr val="292929"/>
                </a:solidFill>
                <a:latin typeface="Arial" pitchFamily="34" charset="0"/>
                <a:cs typeface="Arial" pitchFamily="34" charset="0"/>
              </a:rPr>
              <a:t>&lt;</a:t>
            </a:r>
            <a:r>
              <a:rPr kumimoji="1" lang="en-US" altLang="ja-JP" sz="1200" dirty="0" err="1">
                <a:solidFill>
                  <a:srgbClr val="292929"/>
                </a:solidFill>
                <a:latin typeface="Arial" pitchFamily="34" charset="0"/>
                <a:cs typeface="Arial" pitchFamily="34" charset="0"/>
              </a:rPr>
              <a:t>AuthnStatement</a:t>
            </a:r>
            <a:r>
              <a:rPr kumimoji="1" lang="en-US" altLang="ja-JP" sz="1200" dirty="0">
                <a:solidFill>
                  <a:srgbClr val="292929"/>
                </a:solidFill>
                <a:latin typeface="Arial" pitchFamily="34" charset="0"/>
                <a:cs typeface="Arial" pitchFamily="34" charset="0"/>
              </a:rPr>
              <a:t> </a:t>
            </a:r>
            <a:r>
              <a:rPr kumimoji="1" lang="en-US" altLang="ja-JP" sz="1200" dirty="0" err="1">
                <a:solidFill>
                  <a:srgbClr val="292929"/>
                </a:solidFill>
                <a:latin typeface="Arial" pitchFamily="34" charset="0"/>
                <a:cs typeface="Arial" pitchFamily="34" charset="0"/>
              </a:rPr>
              <a:t>AuthnInstant</a:t>
            </a:r>
            <a:r>
              <a:rPr kumimoji="1" lang="en-US" altLang="ja-JP" sz="1200" dirty="0">
                <a:solidFill>
                  <a:srgbClr val="292929"/>
                </a:solidFill>
                <a:latin typeface="Arial" pitchFamily="34" charset="0"/>
                <a:cs typeface="Arial" pitchFamily="34" charset="0"/>
              </a:rPr>
              <a:t>="</a:t>
            </a:r>
            <a:r>
              <a:rPr kumimoji="1" lang="en-US" altLang="ja-JP" sz="1200" dirty="0" err="1">
                <a:solidFill>
                  <a:srgbClr val="292929"/>
                </a:solidFill>
                <a:latin typeface="Arial" pitchFamily="34" charset="0"/>
                <a:cs typeface="Arial" pitchFamily="34" charset="0"/>
              </a:rPr>
              <a:t>2012-06-26T02:52:25.509Z</a:t>
            </a:r>
            <a:r>
              <a:rPr kumimoji="1" lang="en-US" altLang="ja-JP" sz="1200" dirty="0">
                <a:solidFill>
                  <a:srgbClr val="292929"/>
                </a:solidFill>
                <a:latin typeface="Arial" pitchFamily="34" charset="0"/>
                <a:cs typeface="Arial" pitchFamily="34" charset="0"/>
              </a:rPr>
              <a:t>" </a:t>
            </a:r>
            <a:r>
              <a:rPr kumimoji="1" lang="en-US" altLang="ja-JP" sz="1200" dirty="0" err="1">
                <a:solidFill>
                  <a:srgbClr val="292929"/>
                </a:solidFill>
                <a:latin typeface="Arial" pitchFamily="34" charset="0"/>
                <a:cs typeface="Arial" pitchFamily="34" charset="0"/>
              </a:rPr>
              <a:t>SessionIndex</a:t>
            </a:r>
            <a:r>
              <a:rPr kumimoji="1" lang="en-US" altLang="ja-JP" sz="1200" dirty="0">
                <a:solidFill>
                  <a:srgbClr val="292929"/>
                </a:solidFill>
                <a:latin typeface="Arial" pitchFamily="34" charset="0"/>
                <a:cs typeface="Arial" pitchFamily="34" charset="0"/>
              </a:rPr>
              <a:t>="_</a:t>
            </a:r>
            <a:r>
              <a:rPr kumimoji="1" lang="en-US" altLang="ja-JP" sz="1200" dirty="0" err="1">
                <a:solidFill>
                  <a:srgbClr val="292929"/>
                </a:solidFill>
                <a:latin typeface="Arial" pitchFamily="34" charset="0"/>
                <a:cs typeface="Arial" pitchFamily="34" charset="0"/>
              </a:rPr>
              <a:t>a202bd34-b75e-4b46-a0b5-aa510e91c3f4</a:t>
            </a:r>
            <a:r>
              <a:rPr kumimoji="1" lang="en-US" altLang="ja-JP" sz="1200" dirty="0">
                <a:solidFill>
                  <a:srgbClr val="292929"/>
                </a:solidFill>
                <a:latin typeface="Arial" pitchFamily="34" charset="0"/>
                <a:cs typeface="Arial" pitchFamily="34" charset="0"/>
              </a:rPr>
              <a:t>"&gt;</a:t>
            </a:r>
          </a:p>
          <a:p>
            <a:r>
              <a:rPr kumimoji="1" lang="en-US" altLang="ja-JP" sz="1200" dirty="0">
                <a:solidFill>
                  <a:srgbClr val="292929"/>
                </a:solidFill>
                <a:latin typeface="Arial" pitchFamily="34" charset="0"/>
                <a:cs typeface="Arial" pitchFamily="34" charset="0"/>
              </a:rPr>
              <a:t>&lt;</a:t>
            </a:r>
            <a:r>
              <a:rPr kumimoji="1" lang="en-US" altLang="ja-JP" sz="1200" dirty="0" err="1">
                <a:solidFill>
                  <a:srgbClr val="292929"/>
                </a:solidFill>
                <a:latin typeface="Arial" pitchFamily="34" charset="0"/>
                <a:cs typeface="Arial" pitchFamily="34" charset="0"/>
              </a:rPr>
              <a:t>AuthnContext</a:t>
            </a:r>
            <a:r>
              <a:rPr kumimoji="1" lang="en-US" altLang="ja-JP" sz="1200" dirty="0">
                <a:solidFill>
                  <a:srgbClr val="292929"/>
                </a:solidFill>
                <a:latin typeface="Arial" pitchFamily="34" charset="0"/>
                <a:cs typeface="Arial" pitchFamily="34" charset="0"/>
              </a:rPr>
              <a:t>&gt;&lt;</a:t>
            </a:r>
            <a:r>
              <a:rPr kumimoji="1" lang="en-US" altLang="ja-JP" sz="1200" dirty="0" err="1">
                <a:solidFill>
                  <a:srgbClr val="292929"/>
                </a:solidFill>
                <a:latin typeface="Arial" pitchFamily="34" charset="0"/>
                <a:cs typeface="Arial" pitchFamily="34" charset="0"/>
              </a:rPr>
              <a:t>AuthnContextClassRef</a:t>
            </a:r>
            <a:r>
              <a:rPr kumimoji="1" lang="en-US" altLang="ja-JP" sz="1200" dirty="0">
                <a:solidFill>
                  <a:srgbClr val="292929"/>
                </a:solidFill>
                <a:latin typeface="Arial" pitchFamily="34" charset="0"/>
                <a:cs typeface="Arial" pitchFamily="34" charset="0"/>
              </a:rPr>
              <a:t>&gt;</a:t>
            </a:r>
            <a:r>
              <a:rPr kumimoji="1" lang="en-US" altLang="ja-JP" sz="1200" dirty="0" err="1">
                <a:solidFill>
                  <a:srgbClr val="292929"/>
                </a:solidFill>
                <a:latin typeface="Arial" pitchFamily="34" charset="0"/>
                <a:cs typeface="Arial" pitchFamily="34" charset="0"/>
              </a:rPr>
              <a:t>urn:federation:authentication:windows</a:t>
            </a:r>
            <a:r>
              <a:rPr kumimoji="1" lang="en-US" altLang="ja-JP" sz="1200" dirty="0">
                <a:solidFill>
                  <a:srgbClr val="292929"/>
                </a:solidFill>
                <a:latin typeface="Arial" pitchFamily="34" charset="0"/>
                <a:cs typeface="Arial" pitchFamily="34" charset="0"/>
              </a:rPr>
              <a:t>&lt;/</a:t>
            </a:r>
            <a:r>
              <a:rPr kumimoji="1" lang="en-US" altLang="ja-JP" sz="1200" dirty="0" err="1">
                <a:solidFill>
                  <a:srgbClr val="292929"/>
                </a:solidFill>
                <a:latin typeface="Arial" pitchFamily="34" charset="0"/>
                <a:cs typeface="Arial" pitchFamily="34" charset="0"/>
              </a:rPr>
              <a:t>AuthnContextClassRef</a:t>
            </a:r>
            <a:r>
              <a:rPr kumimoji="1" lang="en-US" altLang="ja-JP" sz="1200" dirty="0">
                <a:solidFill>
                  <a:srgbClr val="292929"/>
                </a:solidFill>
                <a:latin typeface="Arial" pitchFamily="34" charset="0"/>
                <a:cs typeface="Arial" pitchFamily="34" charset="0"/>
              </a:rPr>
              <a:t>&gt;&lt;/</a:t>
            </a:r>
            <a:r>
              <a:rPr kumimoji="1" lang="en-US" altLang="ja-JP" sz="1200" dirty="0" err="1">
                <a:solidFill>
                  <a:srgbClr val="292929"/>
                </a:solidFill>
                <a:latin typeface="Arial" pitchFamily="34" charset="0"/>
                <a:cs typeface="Arial" pitchFamily="34" charset="0"/>
              </a:rPr>
              <a:t>AuthnContext</a:t>
            </a:r>
            <a:r>
              <a:rPr kumimoji="1" lang="en-US" altLang="ja-JP" sz="1200" dirty="0" smtClean="0">
                <a:solidFill>
                  <a:srgbClr val="292929"/>
                </a:solidFill>
                <a:latin typeface="Arial" pitchFamily="34" charset="0"/>
                <a:cs typeface="Arial" pitchFamily="34" charset="0"/>
              </a:rPr>
              <a:t>&gt;</a:t>
            </a:r>
            <a:endParaRPr kumimoji="1" lang="en-US" altLang="ja-JP" sz="1200" dirty="0">
              <a:solidFill>
                <a:srgbClr val="292929"/>
              </a:solidFill>
              <a:latin typeface="Arial" pitchFamily="34" charset="0"/>
              <a:cs typeface="Arial" pitchFamily="34" charset="0"/>
            </a:endParaRPr>
          </a:p>
        </p:txBody>
      </p:sp>
    </p:spTree>
    <p:extLst>
      <p:ext uri="{BB962C8B-B14F-4D97-AF65-F5344CB8AC3E}">
        <p14:creationId xmlns:p14="http://schemas.microsoft.com/office/powerpoint/2010/main" val="397860617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749"/>
            <a:ext cx="8914298" cy="628650"/>
          </a:xfrm>
        </p:spPr>
        <p:txBody>
          <a:bodyPr/>
          <a:lstStyle/>
          <a:p>
            <a:r>
              <a:rPr lang="en-US" sz="3200" dirty="0" smtClean="0"/>
              <a:t>WebEx SAML </a:t>
            </a:r>
            <a:r>
              <a:rPr lang="ja-JP" altLang="en-US" sz="3200" dirty="0" smtClean="0"/>
              <a:t>属性</a:t>
            </a:r>
            <a:endParaRPr lang="en-US" sz="3200" dirty="0"/>
          </a:p>
        </p:txBody>
      </p:sp>
      <p:sp>
        <p:nvSpPr>
          <p:cNvPr id="3" name="Content Placeholder 2"/>
          <p:cNvSpPr>
            <a:spLocks noGrp="1"/>
          </p:cNvSpPr>
          <p:nvPr>
            <p:ph type="body" sz="quarter" idx="10"/>
          </p:nvPr>
        </p:nvSpPr>
        <p:spPr>
          <a:xfrm>
            <a:off x="611561" y="1275606"/>
            <a:ext cx="7632847" cy="3294366"/>
          </a:xfrm>
        </p:spPr>
        <p:txBody>
          <a:bodyPr>
            <a:normAutofit lnSpcReduction="10000"/>
          </a:bodyPr>
          <a:lstStyle/>
          <a:p>
            <a:r>
              <a:rPr lang="en-US" altLang="ja-JP" sz="1600" dirty="0" smtClean="0">
                <a:solidFill>
                  <a:srgbClr val="5F5F5F"/>
                </a:solidFill>
              </a:rPr>
              <a:t>Auto Account Creation </a:t>
            </a:r>
            <a:r>
              <a:rPr lang="ja-JP" altLang="en-US" sz="1600" dirty="0" smtClean="0">
                <a:solidFill>
                  <a:srgbClr val="5F5F5F"/>
                </a:solidFill>
              </a:rPr>
              <a:t>設定に必要なパラメタ</a:t>
            </a:r>
            <a:endParaRPr lang="en-US" altLang="ja-JP" sz="1600" dirty="0" smtClean="0">
              <a:solidFill>
                <a:srgbClr val="5F5F5F"/>
              </a:solidFill>
            </a:endParaRPr>
          </a:p>
          <a:p>
            <a:pPr lvl="1"/>
            <a:r>
              <a:rPr lang="en-US" altLang="ja-JP" sz="1200" dirty="0" smtClean="0">
                <a:solidFill>
                  <a:srgbClr val="5F5F5F"/>
                </a:solidFill>
              </a:rPr>
              <a:t>uid(WebEx </a:t>
            </a:r>
            <a:r>
              <a:rPr lang="ja-JP" altLang="en-US" sz="1200" dirty="0" smtClean="0">
                <a:solidFill>
                  <a:srgbClr val="5F5F5F"/>
                </a:solidFill>
              </a:rPr>
              <a:t>ユーザー</a:t>
            </a:r>
            <a:r>
              <a:rPr lang="en-US" altLang="ja-JP" sz="1200" dirty="0" smtClean="0">
                <a:solidFill>
                  <a:srgbClr val="5F5F5F"/>
                </a:solidFill>
              </a:rPr>
              <a:t>ID</a:t>
            </a:r>
            <a:r>
              <a:rPr lang="ja-JP" altLang="en-US" sz="1200" dirty="0" smtClean="0">
                <a:solidFill>
                  <a:srgbClr val="5F5F5F"/>
                </a:solidFill>
              </a:rPr>
              <a:t>）</a:t>
            </a:r>
            <a:endParaRPr lang="en-US" altLang="ja-JP" sz="1200" dirty="0" smtClean="0">
              <a:solidFill>
                <a:srgbClr val="5F5F5F"/>
              </a:solidFill>
            </a:endParaRPr>
          </a:p>
          <a:p>
            <a:pPr lvl="1"/>
            <a:r>
              <a:rPr lang="en-US" altLang="ja-JP" sz="1200" dirty="0" smtClean="0">
                <a:solidFill>
                  <a:srgbClr val="5F5F5F"/>
                </a:solidFill>
              </a:rPr>
              <a:t>lastname</a:t>
            </a:r>
          </a:p>
          <a:p>
            <a:pPr lvl="1"/>
            <a:r>
              <a:rPr lang="en-US" altLang="ja-JP" sz="1200" dirty="0" smtClean="0">
                <a:solidFill>
                  <a:srgbClr val="5F5F5F"/>
                </a:solidFill>
              </a:rPr>
              <a:t>firstname</a:t>
            </a:r>
          </a:p>
          <a:p>
            <a:pPr lvl="1"/>
            <a:r>
              <a:rPr lang="en-US" altLang="ja-JP" sz="1200" dirty="0" smtClean="0">
                <a:solidFill>
                  <a:srgbClr val="5F5F5F"/>
                </a:solidFill>
              </a:rPr>
              <a:t>email</a:t>
            </a:r>
          </a:p>
          <a:p>
            <a:pPr lvl="1"/>
            <a:endParaRPr lang="en-US" altLang="ja-JP" sz="1100" dirty="0" smtClean="0">
              <a:solidFill>
                <a:srgbClr val="5F5F5F"/>
              </a:solidFill>
            </a:endParaRPr>
          </a:p>
          <a:p>
            <a:r>
              <a:rPr lang="en-US" altLang="ja-JP" sz="1600" dirty="0">
                <a:solidFill>
                  <a:srgbClr val="5F5F5F"/>
                </a:solidFill>
              </a:rPr>
              <a:t>Auto Account </a:t>
            </a:r>
            <a:r>
              <a:rPr lang="en-US" altLang="ja-JP" sz="1600" dirty="0" smtClean="0">
                <a:solidFill>
                  <a:srgbClr val="5F5F5F"/>
                </a:solidFill>
              </a:rPr>
              <a:t>Update </a:t>
            </a:r>
            <a:r>
              <a:rPr lang="ja-JP" altLang="en-US" sz="1600" dirty="0">
                <a:solidFill>
                  <a:srgbClr val="5F5F5F"/>
                </a:solidFill>
              </a:rPr>
              <a:t>設定に必要なパラメタ</a:t>
            </a:r>
            <a:endParaRPr lang="en-US" altLang="ja-JP" sz="1600" dirty="0">
              <a:solidFill>
                <a:srgbClr val="5F5F5F"/>
              </a:solidFill>
            </a:endParaRPr>
          </a:p>
          <a:p>
            <a:pPr lvl="1"/>
            <a:r>
              <a:rPr lang="en-US" altLang="ja-JP" sz="1200" dirty="0" smtClean="0">
                <a:solidFill>
                  <a:srgbClr val="5F5F5F"/>
                </a:solidFill>
              </a:rPr>
              <a:t>updateTimeStamp</a:t>
            </a:r>
            <a:endParaRPr lang="en-US" altLang="ja-JP" sz="1200" dirty="0">
              <a:solidFill>
                <a:srgbClr val="5F5F5F"/>
              </a:solidFill>
            </a:endParaRPr>
          </a:p>
          <a:p>
            <a:pPr lvl="1"/>
            <a:endParaRPr lang="en-US" altLang="ja-JP" sz="1100" dirty="0" smtClean="0">
              <a:solidFill>
                <a:srgbClr val="5F5F5F"/>
              </a:solidFill>
            </a:endParaRPr>
          </a:p>
          <a:p>
            <a:r>
              <a:rPr lang="ja-JP" altLang="en-US" sz="1600" dirty="0" smtClean="0">
                <a:solidFill>
                  <a:srgbClr val="5F5F5F"/>
                </a:solidFill>
              </a:rPr>
              <a:t>オプションで設定できるパラメタ</a:t>
            </a:r>
            <a:endParaRPr lang="en-US" altLang="ja-JP" sz="1600" dirty="0" smtClean="0">
              <a:solidFill>
                <a:srgbClr val="5F5F5F"/>
              </a:solidFill>
            </a:endParaRPr>
          </a:p>
          <a:p>
            <a:pPr lvl="1"/>
            <a:r>
              <a:rPr lang="en-US" altLang="ja-JP" sz="1200" dirty="0" err="1" smtClean="0">
                <a:solidFill>
                  <a:srgbClr val="5F5F5F"/>
                </a:solidFill>
              </a:rPr>
              <a:t>OPhoneCountly</a:t>
            </a:r>
            <a:r>
              <a:rPr lang="en-US" altLang="ja-JP" sz="1200" dirty="0" smtClean="0">
                <a:solidFill>
                  <a:srgbClr val="5F5F5F"/>
                </a:solidFill>
              </a:rPr>
              <a:t>, OPhoneArea, OPhoneLocal, </a:t>
            </a:r>
            <a:r>
              <a:rPr lang="en-US" altLang="ja-JP" sz="1200" dirty="0" err="1" smtClean="0">
                <a:solidFill>
                  <a:srgbClr val="5F5F5F"/>
                </a:solidFill>
              </a:rPr>
              <a:t>OphoneExt</a:t>
            </a:r>
            <a:r>
              <a:rPr lang="en-US" altLang="ja-JP" sz="1200" dirty="0" smtClean="0">
                <a:solidFill>
                  <a:srgbClr val="5F5F5F"/>
                </a:solidFill>
              </a:rPr>
              <a:t>, </a:t>
            </a:r>
            <a:r>
              <a:rPr lang="en-US" altLang="ja-JP" sz="1200" dirty="0" err="1" smtClean="0">
                <a:solidFill>
                  <a:srgbClr val="5F5F5F"/>
                </a:solidFill>
              </a:rPr>
              <a:t>FPhoneCountry</a:t>
            </a:r>
            <a:r>
              <a:rPr lang="en-US" altLang="ja-JP" sz="1200" dirty="0" smtClean="0">
                <a:solidFill>
                  <a:srgbClr val="5F5F5F"/>
                </a:solidFill>
              </a:rPr>
              <a:t>, </a:t>
            </a:r>
            <a:r>
              <a:rPr lang="en-US" altLang="ja-JP" sz="1200" dirty="0" err="1" smtClean="0">
                <a:solidFill>
                  <a:srgbClr val="5F5F5F"/>
                </a:solidFill>
              </a:rPr>
              <a:t>FPhoneArea</a:t>
            </a:r>
            <a:r>
              <a:rPr lang="en-US" altLang="ja-JP" sz="1200" dirty="0" smtClean="0">
                <a:solidFill>
                  <a:srgbClr val="5F5F5F"/>
                </a:solidFill>
              </a:rPr>
              <a:t>, </a:t>
            </a:r>
            <a:r>
              <a:rPr lang="en-US" altLang="ja-JP" sz="1200" dirty="0" err="1" smtClean="0">
                <a:solidFill>
                  <a:srgbClr val="5F5F5F"/>
                </a:solidFill>
              </a:rPr>
              <a:t>FPhoneLocal</a:t>
            </a:r>
            <a:r>
              <a:rPr lang="en-US" altLang="ja-JP" sz="1200" dirty="0" smtClean="0">
                <a:solidFill>
                  <a:srgbClr val="5F5F5F"/>
                </a:solidFill>
              </a:rPr>
              <a:t>, </a:t>
            </a:r>
            <a:r>
              <a:rPr lang="en-US" altLang="ja-JP" sz="1200" dirty="0" err="1" smtClean="0">
                <a:solidFill>
                  <a:srgbClr val="5F5F5F"/>
                </a:solidFill>
              </a:rPr>
              <a:t>FPhoneExt</a:t>
            </a:r>
            <a:r>
              <a:rPr lang="en-US" altLang="ja-JP" sz="1200" dirty="0" smtClean="0">
                <a:solidFill>
                  <a:srgbClr val="5F5F5F"/>
                </a:solidFill>
              </a:rPr>
              <a:t>, Address1, </a:t>
            </a:r>
            <a:r>
              <a:rPr lang="en-US" altLang="ja-JP" sz="1200" dirty="0" err="1" smtClean="0">
                <a:solidFill>
                  <a:srgbClr val="5F5F5F"/>
                </a:solidFill>
              </a:rPr>
              <a:t>Address2</a:t>
            </a:r>
            <a:r>
              <a:rPr lang="en-US" altLang="ja-JP" sz="1200" dirty="0" smtClean="0">
                <a:solidFill>
                  <a:srgbClr val="5F5F5F"/>
                </a:solidFill>
              </a:rPr>
              <a:t>, City, State, </a:t>
            </a:r>
            <a:r>
              <a:rPr lang="en-US" altLang="ja-JP" sz="1200" dirty="0" err="1" smtClean="0">
                <a:solidFill>
                  <a:srgbClr val="5F5F5F"/>
                </a:solidFill>
              </a:rPr>
              <a:t>ZipCode</a:t>
            </a:r>
            <a:r>
              <a:rPr lang="en-US" altLang="ja-JP" sz="1200" dirty="0" smtClean="0">
                <a:solidFill>
                  <a:srgbClr val="5F5F5F"/>
                </a:solidFill>
              </a:rPr>
              <a:t>, </a:t>
            </a:r>
            <a:r>
              <a:rPr lang="en-US" altLang="ja-JP" sz="1200" dirty="0" err="1" smtClean="0">
                <a:solidFill>
                  <a:srgbClr val="5F5F5F"/>
                </a:solidFill>
              </a:rPr>
              <a:t>Countly</a:t>
            </a:r>
            <a:endParaRPr lang="en-US" altLang="ja-JP" sz="1200" dirty="0" smtClean="0">
              <a:solidFill>
                <a:srgbClr val="5F5F5F"/>
              </a:solidFill>
            </a:endParaRPr>
          </a:p>
          <a:p>
            <a:pPr lvl="1"/>
            <a:r>
              <a:rPr lang="en-US" altLang="ja-JP" sz="1200" dirty="0" smtClean="0">
                <a:solidFill>
                  <a:srgbClr val="5F5F5F"/>
                </a:solidFill>
              </a:rPr>
              <a:t>TC1…</a:t>
            </a:r>
            <a:r>
              <a:rPr lang="en-US" altLang="ja-JP" sz="1200" dirty="0" err="1" smtClean="0">
                <a:solidFill>
                  <a:srgbClr val="5F5F5F"/>
                </a:solidFill>
              </a:rPr>
              <a:t>TC10</a:t>
            </a:r>
            <a:r>
              <a:rPr lang="en-US" altLang="ja-JP" sz="1200" dirty="0" smtClean="0">
                <a:solidFill>
                  <a:srgbClr val="5F5F5F"/>
                </a:solidFill>
              </a:rPr>
              <a:t>, MT</a:t>
            </a:r>
          </a:p>
          <a:p>
            <a:pPr lvl="1"/>
            <a:endParaRPr lang="en-US" altLang="ja-JP" sz="1100" dirty="0" smtClean="0">
              <a:solidFill>
                <a:srgbClr val="5F5F5F"/>
              </a:solidFill>
            </a:endParaRPr>
          </a:p>
          <a:p>
            <a:pPr lvl="1"/>
            <a:endParaRPr lang="en-US" altLang="ja-JP" sz="1100" dirty="0" smtClean="0">
              <a:solidFill>
                <a:srgbClr val="5F5F5F"/>
              </a:solidFill>
            </a:endParaRPr>
          </a:p>
        </p:txBody>
      </p:sp>
      <p:sp>
        <p:nvSpPr>
          <p:cNvPr id="4" name="テキスト ボックス 3"/>
          <p:cNvSpPr txBox="1"/>
          <p:nvPr/>
        </p:nvSpPr>
        <p:spPr>
          <a:xfrm>
            <a:off x="467544" y="735546"/>
            <a:ext cx="8208912" cy="369332"/>
          </a:xfrm>
          <a:prstGeom prst="rect">
            <a:avLst/>
          </a:prstGeom>
          <a:noFill/>
        </p:spPr>
        <p:txBody>
          <a:bodyPr wrap="square" rtlCol="0">
            <a:spAutoFit/>
          </a:bodyPr>
          <a:lstStyle/>
          <a:p>
            <a:r>
              <a:rPr lang="en-US" altLang="ja-JP" dirty="0" smtClean="0">
                <a:solidFill>
                  <a:srgbClr val="333333"/>
                </a:solidFill>
              </a:rPr>
              <a:t>WebEx</a:t>
            </a:r>
            <a:r>
              <a:rPr lang="ja-JP" altLang="en-US" dirty="0" smtClean="0">
                <a:solidFill>
                  <a:srgbClr val="333333"/>
                </a:solidFill>
              </a:rPr>
              <a:t>で用意している</a:t>
            </a:r>
            <a:r>
              <a:rPr lang="en-US" altLang="ja-JP" dirty="0">
                <a:solidFill>
                  <a:srgbClr val="333333"/>
                </a:solidFill>
              </a:rPr>
              <a:t>SAML</a:t>
            </a:r>
            <a:r>
              <a:rPr lang="ja-JP" altLang="en-US" dirty="0" smtClean="0">
                <a:solidFill>
                  <a:srgbClr val="333333"/>
                </a:solidFill>
              </a:rPr>
              <a:t>属性値</a:t>
            </a:r>
            <a:endParaRPr kumimoji="1" lang="ja-JP" altLang="en-US" dirty="0">
              <a:solidFill>
                <a:srgbClr val="333333"/>
              </a:solidFill>
            </a:endParaRPr>
          </a:p>
        </p:txBody>
      </p:sp>
    </p:spTree>
    <p:extLst>
      <p:ext uri="{BB962C8B-B14F-4D97-AF65-F5344CB8AC3E}">
        <p14:creationId xmlns:p14="http://schemas.microsoft.com/office/powerpoint/2010/main" val="307185931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22" y="80408"/>
            <a:ext cx="8567244" cy="628650"/>
          </a:xfrm>
        </p:spPr>
        <p:txBody>
          <a:bodyPr/>
          <a:lstStyle/>
          <a:p>
            <a:r>
              <a:rPr lang="en-US" altLang="ja-JP" sz="3200" dirty="0" smtClean="0"/>
              <a:t>WebEx FAS </a:t>
            </a:r>
            <a:r>
              <a:rPr lang="ja-JP" altLang="en-US" sz="3200" dirty="0" smtClean="0"/>
              <a:t>対応表</a:t>
            </a:r>
            <a:endParaRPr lang="en-US" sz="3200" dirty="0"/>
          </a:p>
        </p:txBody>
      </p:sp>
      <p:graphicFrame>
        <p:nvGraphicFramePr>
          <p:cNvPr id="5" name="Table Placeholder 8"/>
          <p:cNvGraphicFramePr>
            <a:graphicFrameLocks noGrp="1"/>
          </p:cNvGraphicFramePr>
          <p:nvPr>
            <p:ph type="chart" sz="quarter" idx="10"/>
            <p:extLst>
              <p:ext uri="{D42A27DB-BD31-4B8C-83A1-F6EECF244321}">
                <p14:modId xmlns:p14="http://schemas.microsoft.com/office/powerpoint/2010/main" val="3012988100"/>
              </p:ext>
            </p:extLst>
          </p:nvPr>
        </p:nvGraphicFramePr>
        <p:xfrm>
          <a:off x="322771" y="1293419"/>
          <a:ext cx="8496944" cy="3217067"/>
        </p:xfrm>
        <a:graphic>
          <a:graphicData uri="http://schemas.openxmlformats.org/drawingml/2006/table">
            <a:tbl>
              <a:tblPr firstRow="1" bandRow="1">
                <a:tableStyleId>{C083E6E3-FA7D-4D7B-A595-EF9225AFEA82}</a:tableStyleId>
              </a:tblPr>
              <a:tblGrid>
                <a:gridCol w="2903123"/>
                <a:gridCol w="1203734"/>
                <a:gridCol w="2053428"/>
                <a:gridCol w="2336659"/>
              </a:tblGrid>
              <a:tr h="459581">
                <a:tc>
                  <a:txBody>
                    <a:bodyPr/>
                    <a:lstStyle/>
                    <a:p>
                      <a:pPr algn="ctr"/>
                      <a:endParaRPr lang="en-US" sz="1200" b="1" dirty="0">
                        <a:solidFill>
                          <a:schemeClr val="tx2"/>
                        </a:solidFill>
                        <a:latin typeface="+mj-lt"/>
                      </a:endParaRPr>
                    </a:p>
                  </a:txBody>
                  <a:tcPr marL="92640" marR="92640" marT="34290" marB="34290" anchor="ctr" anchorCtr="1"/>
                </a:tc>
                <a:tc>
                  <a:txBody>
                    <a:bodyPr/>
                    <a:lstStyle/>
                    <a:p>
                      <a:pPr algn="ctr"/>
                      <a:r>
                        <a:rPr lang="en-US" altLang="ja-JP" sz="1200" b="1" dirty="0" smtClean="0">
                          <a:solidFill>
                            <a:schemeClr val="tx2"/>
                          </a:solidFill>
                          <a:latin typeface="+mj-lt"/>
                        </a:rPr>
                        <a:t>SAML 2.0</a:t>
                      </a:r>
                      <a:endParaRPr lang="en-US" sz="1200" b="1" dirty="0">
                        <a:solidFill>
                          <a:schemeClr val="tx2"/>
                        </a:solidFill>
                        <a:latin typeface="+mj-lt"/>
                      </a:endParaRPr>
                    </a:p>
                  </a:txBody>
                  <a:tcPr marL="92640" marR="92640" marT="34290" marB="34290" anchor="ctr" anchorCtr="1"/>
                </a:tc>
                <a:tc>
                  <a:txBody>
                    <a:bodyPr/>
                    <a:lstStyle/>
                    <a:p>
                      <a:pPr algn="ctr"/>
                      <a:r>
                        <a:rPr lang="en-US" sz="1200" b="1" dirty="0" smtClean="0">
                          <a:solidFill>
                            <a:schemeClr val="tx2"/>
                          </a:solidFill>
                          <a:latin typeface="+mj-lt"/>
                        </a:rPr>
                        <a:t>SAML 1.1</a:t>
                      </a:r>
                    </a:p>
                  </a:txBody>
                  <a:tcPr marL="92640" marR="92640" marT="34290" marB="34290" anchor="ctr" anchorCtr="1"/>
                </a:tc>
                <a:tc>
                  <a:txBody>
                    <a:bodyPr/>
                    <a:lstStyle/>
                    <a:p>
                      <a:pPr algn="ctr"/>
                      <a:r>
                        <a:rPr lang="en-US" sz="1200" b="1" dirty="0" smtClean="0">
                          <a:solidFill>
                            <a:schemeClr val="tx2"/>
                          </a:solidFill>
                          <a:latin typeface="+mj-lt"/>
                        </a:rPr>
                        <a:t>WS-Federation 1.0</a:t>
                      </a:r>
                      <a:endParaRPr lang="en-US" sz="1200" b="1" dirty="0">
                        <a:solidFill>
                          <a:schemeClr val="tx2"/>
                        </a:solidFill>
                        <a:latin typeface="+mj-lt"/>
                      </a:endParaRPr>
                    </a:p>
                  </a:txBody>
                  <a:tcPr marL="92640" marR="92640" marT="34290" marB="34290" anchor="ctr" anchorCtr="1"/>
                </a:tc>
              </a:tr>
              <a:tr h="459581">
                <a:tc>
                  <a:txBody>
                    <a:bodyPr/>
                    <a:lstStyle/>
                    <a:p>
                      <a:pPr algn="ctr"/>
                      <a:r>
                        <a:rPr lang="en-US" sz="1200" b="1" kern="1200" dirty="0" err="1" smtClean="0">
                          <a:latin typeface="+mj-lt"/>
                        </a:rPr>
                        <a:t>IdP</a:t>
                      </a:r>
                      <a:r>
                        <a:rPr lang="en-US" sz="1200" b="1" kern="1200" baseline="0" dirty="0" smtClean="0">
                          <a:latin typeface="+mj-lt"/>
                        </a:rPr>
                        <a:t> Initiated SSO</a:t>
                      </a:r>
                      <a:endParaRPr lang="en-US" sz="1200" b="1" kern="1200" dirty="0">
                        <a:solidFill>
                          <a:schemeClr val="dk1"/>
                        </a:solidFill>
                        <a:latin typeface="+mj-lt"/>
                        <a:ea typeface="+mn-ea"/>
                        <a:cs typeface="+mn-cs"/>
                      </a:endParaRPr>
                    </a:p>
                  </a:txBody>
                  <a:tcPr marL="92640" marR="92640" marT="34290" marB="34290" anchor="ctr" anchorCtr="1"/>
                </a:tc>
                <a:tc>
                  <a:txBody>
                    <a:bodyPr/>
                    <a:lstStyle/>
                    <a:p>
                      <a:pPr algn="ctr"/>
                      <a:r>
                        <a:rPr lang="ja-JP" altLang="en-US" sz="1200" b="1" kern="1200" dirty="0" smtClean="0">
                          <a:solidFill>
                            <a:schemeClr val="dk1"/>
                          </a:solidFill>
                          <a:latin typeface="+mj-lt"/>
                          <a:ea typeface="+mn-ea"/>
                          <a:cs typeface="+mn-cs"/>
                        </a:rPr>
                        <a:t>○</a:t>
                      </a:r>
                      <a:endParaRPr lang="en-US" sz="1200" b="1" kern="1200" dirty="0">
                        <a:solidFill>
                          <a:schemeClr val="dk1"/>
                        </a:solidFill>
                        <a:latin typeface="+mj-lt"/>
                        <a:ea typeface="+mn-ea"/>
                        <a:cs typeface="+mn-cs"/>
                      </a:endParaRPr>
                    </a:p>
                  </a:txBody>
                  <a:tcPr marL="92640" marR="92640" marT="34290" marB="34290" anchor="ctr" anchorCtr="1"/>
                </a:tc>
                <a:tc>
                  <a:txBody>
                    <a:bodyPr/>
                    <a:lstStyle/>
                    <a:p>
                      <a:pPr algn="ctr"/>
                      <a:r>
                        <a:rPr lang="ja-JP" altLang="en-US" sz="1200" b="1" kern="1200" dirty="0" smtClean="0">
                          <a:solidFill>
                            <a:schemeClr val="dk1"/>
                          </a:solidFill>
                          <a:latin typeface="+mj-lt"/>
                          <a:ea typeface="+mn-ea"/>
                          <a:cs typeface="+mn-cs"/>
                        </a:rPr>
                        <a:t>○</a:t>
                      </a:r>
                      <a:endParaRPr lang="en-US" altLang="ja-JP" sz="1200" b="1" kern="1200" dirty="0" smtClean="0">
                        <a:solidFill>
                          <a:schemeClr val="dk1"/>
                        </a:solidFill>
                        <a:latin typeface="+mj-lt"/>
                        <a:ea typeface="+mn-ea"/>
                        <a:cs typeface="+mn-cs"/>
                      </a:endParaRPr>
                    </a:p>
                  </a:txBody>
                  <a:tcPr marL="92640" marR="92640" marT="34290" marB="34290" anchor="ctr" anchorCtr="1"/>
                </a:tc>
                <a:tc>
                  <a:txBody>
                    <a:bodyPr/>
                    <a:lstStyle/>
                    <a:p>
                      <a:pPr algn="ctr"/>
                      <a:r>
                        <a:rPr lang="en-US" altLang="ja-JP" sz="1200" b="1" kern="1200" dirty="0" smtClean="0">
                          <a:solidFill>
                            <a:schemeClr val="dk1"/>
                          </a:solidFill>
                          <a:latin typeface="+mj-lt"/>
                          <a:ea typeface="+mn-ea"/>
                          <a:cs typeface="+mn-cs"/>
                        </a:rPr>
                        <a:t>×</a:t>
                      </a:r>
                      <a:endParaRPr lang="en-US" sz="1200" b="1" kern="1200" dirty="0">
                        <a:solidFill>
                          <a:schemeClr val="dk1"/>
                        </a:solidFill>
                        <a:latin typeface="+mj-lt"/>
                        <a:ea typeface="+mn-ea"/>
                        <a:cs typeface="+mn-cs"/>
                      </a:endParaRPr>
                    </a:p>
                  </a:txBody>
                  <a:tcPr marL="92640" marR="92640" marT="34290" marB="34290" anchor="ctr" anchorCtr="1"/>
                </a:tc>
              </a:tr>
              <a:tr h="459581">
                <a:tc>
                  <a:txBody>
                    <a:bodyPr/>
                    <a:lstStyle/>
                    <a:p>
                      <a:pPr algn="ctr"/>
                      <a:r>
                        <a:rPr lang="en-US" sz="1200" b="1" dirty="0" smtClean="0">
                          <a:latin typeface="+mj-lt"/>
                        </a:rPr>
                        <a:t>SP Initiated</a:t>
                      </a:r>
                      <a:r>
                        <a:rPr lang="en-US" sz="1200" b="1" baseline="0" dirty="0" smtClean="0">
                          <a:latin typeface="+mj-lt"/>
                        </a:rPr>
                        <a:t> SSO</a:t>
                      </a: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c>
                  <a:txBody>
                    <a:bodyPr/>
                    <a:lstStyle/>
                    <a:p>
                      <a:pPr algn="ctr"/>
                      <a:r>
                        <a:rPr lang="en-US" altLang="ja-JP" sz="1200" b="1" dirty="0" smtClean="0">
                          <a:latin typeface="+mj-lt"/>
                        </a:rPr>
                        <a:t>×</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r>
              <a:tr h="459581">
                <a:tc>
                  <a:txBody>
                    <a:bodyPr/>
                    <a:lstStyle/>
                    <a:p>
                      <a:pPr algn="ctr"/>
                      <a:r>
                        <a:rPr lang="ja-JP" altLang="en-US" sz="1200" b="1" dirty="0" smtClean="0">
                          <a:latin typeface="+mj-lt"/>
                        </a:rPr>
                        <a:t>生産性向上ツール</a:t>
                      </a:r>
                      <a:r>
                        <a:rPr lang="ja-JP" altLang="en-US" sz="1200" b="1" baseline="0" dirty="0" smtClean="0">
                          <a:latin typeface="+mj-lt"/>
                        </a:rPr>
                        <a:t> </a:t>
                      </a:r>
                      <a:r>
                        <a:rPr lang="en-US" sz="1200" b="1" baseline="0" dirty="0" smtClean="0">
                          <a:latin typeface="+mj-lt"/>
                        </a:rPr>
                        <a:t>SSO</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c>
                  <a:txBody>
                    <a:bodyPr/>
                    <a:lstStyle/>
                    <a:p>
                      <a:pPr algn="ctr"/>
                      <a:r>
                        <a:rPr lang="en-US" altLang="ja-JP" sz="1200" b="1" dirty="0" smtClean="0">
                          <a:latin typeface="+mj-lt"/>
                        </a:rPr>
                        <a:t>×</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r>
              <a:tr h="459581">
                <a:tc>
                  <a:txBody>
                    <a:bodyPr/>
                    <a:lstStyle/>
                    <a:p>
                      <a:pPr algn="ctr"/>
                      <a:r>
                        <a:rPr lang="ja-JP" altLang="en-US" sz="1200" b="1" dirty="0" smtClean="0">
                          <a:latin typeface="+mj-lt"/>
                        </a:rPr>
                        <a:t>統合 </a:t>
                      </a:r>
                      <a:r>
                        <a:rPr lang="en-US" sz="1200" b="1" dirty="0" smtClean="0">
                          <a:latin typeface="+mj-lt"/>
                        </a:rPr>
                        <a:t>Windows</a:t>
                      </a:r>
                      <a:r>
                        <a:rPr lang="en-US" sz="1200" b="1" baseline="0" dirty="0" smtClean="0">
                          <a:latin typeface="+mj-lt"/>
                        </a:rPr>
                        <a:t> </a:t>
                      </a:r>
                      <a:r>
                        <a:rPr lang="ja-JP" altLang="en-US" sz="1200" b="1" baseline="0" dirty="0" smtClean="0">
                          <a:latin typeface="+mj-lt"/>
                        </a:rPr>
                        <a:t>認証</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c>
                  <a:txBody>
                    <a:bodyPr/>
                    <a:lstStyle/>
                    <a:p>
                      <a:pPr algn="ctr"/>
                      <a:r>
                        <a:rPr lang="en-US" altLang="ja-JP" sz="1200" b="1" dirty="0" smtClean="0">
                          <a:latin typeface="+mj-lt"/>
                        </a:rPr>
                        <a:t>×</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r>
              <a:tr h="459581">
                <a:tc>
                  <a:txBody>
                    <a:bodyPr/>
                    <a:lstStyle/>
                    <a:p>
                      <a:pPr algn="ctr"/>
                      <a:r>
                        <a:rPr lang="en-US" altLang="ja-JP" sz="1200" b="1" dirty="0" smtClean="0">
                          <a:latin typeface="+mj-lt"/>
                        </a:rPr>
                        <a:t>WebEx </a:t>
                      </a:r>
                      <a:r>
                        <a:rPr lang="ja-JP" altLang="en-US" sz="1200" b="1" dirty="0" smtClean="0">
                          <a:latin typeface="+mj-lt"/>
                        </a:rPr>
                        <a:t>アカウント自動発行</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altLang="ja-JP" sz="1200" b="1" dirty="0" smtClean="0">
                        <a:latin typeface="+mj-lt"/>
                      </a:endParaRPr>
                    </a:p>
                    <a:p>
                      <a:pPr algn="ctr"/>
                      <a:r>
                        <a:rPr lang="ja-JP" altLang="en-US" sz="1200" dirty="0" smtClean="0">
                          <a:latin typeface="+mj-lt"/>
                        </a:rPr>
                        <a:t>カスタマイズが必要</a:t>
                      </a:r>
                      <a:endParaRPr lang="en-US" sz="1200"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r>
              <a:tr h="459581">
                <a:tc>
                  <a:txBody>
                    <a:bodyPr/>
                    <a:lstStyle/>
                    <a:p>
                      <a:pPr algn="ctr"/>
                      <a:r>
                        <a:rPr lang="ja-JP" altLang="en-US" sz="1200" b="1" dirty="0" smtClean="0">
                          <a:latin typeface="+mj-lt"/>
                        </a:rPr>
                        <a:t>ログアウト</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c>
                  <a:txBody>
                    <a:bodyPr/>
                    <a:lstStyle/>
                    <a:p>
                      <a:pPr algn="ctr"/>
                      <a:r>
                        <a:rPr lang="en-US" altLang="ja-JP" sz="1200" b="1" dirty="0" smtClean="0">
                          <a:latin typeface="+mj-lt"/>
                        </a:rPr>
                        <a:t>×</a:t>
                      </a:r>
                      <a:endParaRPr lang="en-US" sz="1200" b="1" dirty="0">
                        <a:latin typeface="+mj-lt"/>
                      </a:endParaRPr>
                    </a:p>
                  </a:txBody>
                  <a:tcPr marL="92640" marR="92640" marT="34290" marB="34290" anchor="ctr" anchorCtr="1"/>
                </a:tc>
                <a:tc>
                  <a:txBody>
                    <a:bodyPr/>
                    <a:lstStyle/>
                    <a:p>
                      <a:pPr algn="ctr"/>
                      <a:r>
                        <a:rPr lang="ja-JP" altLang="en-US" sz="1200" b="1" dirty="0" smtClean="0">
                          <a:latin typeface="+mj-lt"/>
                        </a:rPr>
                        <a:t>○</a:t>
                      </a:r>
                      <a:endParaRPr lang="en-US" sz="1200" b="1" dirty="0">
                        <a:latin typeface="+mj-lt"/>
                      </a:endParaRPr>
                    </a:p>
                  </a:txBody>
                  <a:tcPr marL="92640" marR="92640" marT="34290" marB="34290" anchor="ctr" anchorCtr="1"/>
                </a:tc>
              </a:tr>
            </a:tbl>
          </a:graphicData>
        </a:graphic>
      </p:graphicFrame>
      <p:sp>
        <p:nvSpPr>
          <p:cNvPr id="4" name="テキスト ボックス 3"/>
          <p:cNvSpPr txBox="1"/>
          <p:nvPr/>
        </p:nvSpPr>
        <p:spPr>
          <a:xfrm>
            <a:off x="467544" y="843558"/>
            <a:ext cx="6624736" cy="338554"/>
          </a:xfrm>
          <a:prstGeom prst="rect">
            <a:avLst/>
          </a:prstGeom>
          <a:noFill/>
        </p:spPr>
        <p:txBody>
          <a:bodyPr wrap="square" rtlCol="0">
            <a:spAutoFit/>
          </a:bodyPr>
          <a:lstStyle/>
          <a:p>
            <a:r>
              <a:rPr kumimoji="1" lang="ja-JP" altLang="en-US" sz="1600" dirty="0" smtClean="0">
                <a:solidFill>
                  <a:srgbClr val="333333"/>
                </a:solidFill>
              </a:rPr>
              <a:t>プロトコル毎の機能対応表</a:t>
            </a:r>
            <a:endParaRPr kumimoji="1" lang="ja-JP" altLang="en-US" sz="1600" dirty="0">
              <a:solidFill>
                <a:srgbClr val="333333"/>
              </a:solidFill>
            </a:endParaRPr>
          </a:p>
        </p:txBody>
      </p:sp>
    </p:spTree>
    <p:extLst>
      <p:ext uri="{BB962C8B-B14F-4D97-AF65-F5344CB8AC3E}">
        <p14:creationId xmlns:p14="http://schemas.microsoft.com/office/powerpoint/2010/main" val="25117961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sz="4000" dirty="0" smtClean="0"/>
              <a:t>Appendix 2)</a:t>
            </a:r>
            <a:br>
              <a:rPr lang="en-US" altLang="ja-JP" sz="4000" dirty="0" smtClean="0"/>
            </a:br>
            <a:r>
              <a:rPr lang="en-US" altLang="ja-JP" sz="4000" dirty="0" smtClean="0"/>
              <a:t>API</a:t>
            </a:r>
            <a:endParaRPr lang="en-US" sz="4000" dirty="0"/>
          </a:p>
        </p:txBody>
      </p:sp>
    </p:spTree>
    <p:extLst>
      <p:ext uri="{BB962C8B-B14F-4D97-AF65-F5344CB8AC3E}">
        <p14:creationId xmlns:p14="http://schemas.microsoft.com/office/powerpoint/2010/main" val="1514981010"/>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ea"/>
                <a:ea typeface="+mn-ea"/>
              </a:rPr>
              <a:t>API </a:t>
            </a:r>
            <a:r>
              <a:rPr lang="ja-JP" altLang="en-US" dirty="0" smtClean="0">
                <a:latin typeface="+mn-ea"/>
                <a:ea typeface="+mn-ea"/>
              </a:rPr>
              <a:t>の種類</a:t>
            </a:r>
            <a:endParaRPr lang="en-US" dirty="0">
              <a:latin typeface="+mn-ea"/>
              <a:ea typeface="+mn-ea"/>
            </a:endParaRPr>
          </a:p>
        </p:txBody>
      </p:sp>
      <p:sp>
        <p:nvSpPr>
          <p:cNvPr id="61" name="Rectangle 4"/>
          <p:cNvSpPr>
            <a:spLocks noChangeArrowheads="1"/>
          </p:cNvSpPr>
          <p:nvPr/>
        </p:nvSpPr>
        <p:spPr bwMode="auto">
          <a:xfrm>
            <a:off x="914399" y="2193708"/>
            <a:ext cx="7338951" cy="2529764"/>
          </a:xfrm>
          <a:prstGeom prst="rect">
            <a:avLst/>
          </a:prstGeom>
          <a:noFill/>
          <a:ln w="9525">
            <a:noFill/>
            <a:miter lim="800000"/>
            <a:headEnd/>
            <a:tailEnd/>
          </a:ln>
        </p:spPr>
        <p:txBody>
          <a:bodyPr/>
          <a:lstStyle/>
          <a:p>
            <a:pPr marL="288925" indent="-288925" eaLnBrk="0" hangingPunct="0">
              <a:lnSpc>
                <a:spcPct val="90000"/>
              </a:lnSpc>
              <a:spcBef>
                <a:spcPct val="50000"/>
              </a:spcBef>
              <a:buClr>
                <a:schemeClr val="accent1"/>
              </a:buClr>
              <a:buFont typeface="Wingdings" pitchFamily="2" charset="2"/>
              <a:buChar char="§"/>
            </a:pPr>
            <a:r>
              <a:rPr lang="en-US" altLang="ja-JP" dirty="0">
                <a:solidFill>
                  <a:srgbClr val="333333"/>
                </a:solidFill>
                <a:latin typeface="+mn-ea"/>
                <a:ea typeface="+mn-ea"/>
              </a:rPr>
              <a:t>URL API</a:t>
            </a:r>
          </a:p>
          <a:p>
            <a:pPr marL="682625" lvl="1" indent="-279400" eaLnBrk="0" hangingPunct="0">
              <a:lnSpc>
                <a:spcPct val="90000"/>
              </a:lnSpc>
              <a:spcBef>
                <a:spcPct val="50000"/>
              </a:spcBef>
              <a:buFontTx/>
              <a:buChar char="–"/>
            </a:pPr>
            <a:r>
              <a:rPr lang="ja-JP" altLang="en-US" sz="1400" dirty="0" smtClean="0">
                <a:solidFill>
                  <a:srgbClr val="333333"/>
                </a:solidFill>
                <a:latin typeface="+mn-ea"/>
                <a:ea typeface="+mn-ea"/>
              </a:rPr>
              <a:t>最も簡易的なものです。</a:t>
            </a:r>
            <a:r>
              <a:rPr lang="en-US" altLang="ja-JP" sz="1400" dirty="0" smtClean="0">
                <a:solidFill>
                  <a:srgbClr val="333333"/>
                </a:solidFill>
                <a:latin typeface="+mn-ea"/>
                <a:ea typeface="+mn-ea"/>
              </a:rPr>
              <a:t>WebEx</a:t>
            </a:r>
            <a:r>
              <a:rPr lang="ja-JP" altLang="en-US" sz="1400" dirty="0" smtClean="0">
                <a:solidFill>
                  <a:srgbClr val="333333"/>
                </a:solidFill>
                <a:latin typeface="+mn-ea"/>
                <a:ea typeface="+mn-ea"/>
              </a:rPr>
              <a:t>指定の</a:t>
            </a:r>
            <a:r>
              <a:rPr lang="en-US" altLang="ja-JP" sz="1400" dirty="0" smtClean="0">
                <a:solidFill>
                  <a:srgbClr val="333333"/>
                </a:solidFill>
                <a:latin typeface="+mn-ea"/>
                <a:ea typeface="+mn-ea"/>
              </a:rPr>
              <a:t>URL</a:t>
            </a:r>
            <a:r>
              <a:rPr lang="ja-JP" altLang="en-US" sz="1400" dirty="0" smtClean="0">
                <a:solidFill>
                  <a:srgbClr val="333333"/>
                </a:solidFill>
                <a:latin typeface="+mn-ea"/>
                <a:ea typeface="+mn-ea"/>
              </a:rPr>
              <a:t>に必要なパラメタを転送することでやり取りを行うものです。</a:t>
            </a:r>
          </a:p>
          <a:p>
            <a:pPr marL="288925" indent="-288925" eaLnBrk="0" hangingPunct="0">
              <a:lnSpc>
                <a:spcPct val="90000"/>
              </a:lnSpc>
              <a:spcBef>
                <a:spcPct val="50000"/>
              </a:spcBef>
              <a:buClr>
                <a:schemeClr val="accent1"/>
              </a:buClr>
              <a:buFont typeface="Wingdings" pitchFamily="2" charset="2"/>
              <a:buChar char="§"/>
            </a:pPr>
            <a:r>
              <a:rPr lang="en-US" altLang="ja-JP" dirty="0" smtClean="0">
                <a:solidFill>
                  <a:srgbClr val="333333"/>
                </a:solidFill>
                <a:latin typeface="+mn-ea"/>
                <a:ea typeface="+mn-ea"/>
              </a:rPr>
              <a:t>XML </a:t>
            </a:r>
            <a:r>
              <a:rPr lang="en-US" altLang="ja-JP" dirty="0">
                <a:solidFill>
                  <a:srgbClr val="333333"/>
                </a:solidFill>
                <a:latin typeface="+mn-ea"/>
                <a:ea typeface="+mn-ea"/>
              </a:rPr>
              <a:t>API</a:t>
            </a:r>
          </a:p>
          <a:p>
            <a:pPr marL="682625" lvl="1" indent="-279400" eaLnBrk="0" hangingPunct="0">
              <a:lnSpc>
                <a:spcPct val="90000"/>
              </a:lnSpc>
              <a:spcBef>
                <a:spcPct val="50000"/>
              </a:spcBef>
              <a:buFontTx/>
              <a:buChar char="–"/>
            </a:pPr>
            <a:r>
              <a:rPr lang="en-US" altLang="ja-JP" sz="1400" dirty="0" smtClean="0">
                <a:solidFill>
                  <a:srgbClr val="333333"/>
                </a:solidFill>
                <a:latin typeface="+mn-ea"/>
                <a:ea typeface="+mn-ea"/>
              </a:rPr>
              <a:t>XML</a:t>
            </a:r>
            <a:r>
              <a:rPr lang="ja-JP" altLang="en-US" sz="1400" dirty="0" smtClean="0">
                <a:solidFill>
                  <a:srgbClr val="333333"/>
                </a:solidFill>
                <a:latin typeface="+mn-ea"/>
                <a:ea typeface="+mn-ea"/>
              </a:rPr>
              <a:t>形式の電文で必要なパラメタを設定し、</a:t>
            </a:r>
            <a:r>
              <a:rPr lang="en-US" altLang="ja-JP" sz="1400" dirty="0" smtClean="0">
                <a:solidFill>
                  <a:srgbClr val="333333"/>
                </a:solidFill>
                <a:latin typeface="+mn-ea"/>
                <a:ea typeface="+mn-ea"/>
              </a:rPr>
              <a:t>Cisco WebEx XML</a:t>
            </a:r>
            <a:r>
              <a:rPr lang="ja-JP" altLang="en-US" sz="1400" dirty="0" smtClean="0">
                <a:solidFill>
                  <a:srgbClr val="333333"/>
                </a:solidFill>
                <a:latin typeface="+mn-ea"/>
                <a:ea typeface="+mn-ea"/>
              </a:rPr>
              <a:t>サーバに転送することでやり取りを行うものです</a:t>
            </a:r>
          </a:p>
          <a:p>
            <a:pPr marL="288925" indent="-288925" eaLnBrk="0" hangingPunct="0">
              <a:lnSpc>
                <a:spcPct val="90000"/>
              </a:lnSpc>
              <a:spcBef>
                <a:spcPct val="50000"/>
              </a:spcBef>
              <a:buClr>
                <a:schemeClr val="accent1"/>
              </a:buClr>
              <a:buFont typeface="Wingdings" pitchFamily="2" charset="2"/>
              <a:buChar char="§"/>
            </a:pPr>
            <a:r>
              <a:rPr lang="en-US" altLang="ja-JP" dirty="0" smtClean="0">
                <a:solidFill>
                  <a:srgbClr val="333333"/>
                </a:solidFill>
                <a:latin typeface="+mn-ea"/>
                <a:ea typeface="+mn-ea"/>
              </a:rPr>
              <a:t>Telephony </a:t>
            </a:r>
            <a:r>
              <a:rPr lang="en-US" altLang="ja-JP" dirty="0">
                <a:solidFill>
                  <a:srgbClr val="333333"/>
                </a:solidFill>
                <a:latin typeface="+mn-ea"/>
                <a:ea typeface="+mn-ea"/>
              </a:rPr>
              <a:t>API</a:t>
            </a:r>
          </a:p>
          <a:p>
            <a:pPr marL="682625" lvl="1" indent="-279400" eaLnBrk="0" hangingPunct="0">
              <a:lnSpc>
                <a:spcPct val="90000"/>
              </a:lnSpc>
              <a:spcBef>
                <a:spcPct val="50000"/>
              </a:spcBef>
              <a:buFontTx/>
              <a:buChar char="–"/>
            </a:pPr>
            <a:r>
              <a:rPr lang="ja-JP" altLang="en-US" sz="1400" dirty="0" smtClean="0">
                <a:solidFill>
                  <a:srgbClr val="333333"/>
                </a:solidFill>
                <a:latin typeface="+mn-ea"/>
                <a:ea typeface="+mn-ea"/>
              </a:rPr>
              <a:t>電話会議の</a:t>
            </a:r>
            <a:r>
              <a:rPr lang="en-US" altLang="ja-JP" sz="1400" dirty="0" smtClean="0">
                <a:solidFill>
                  <a:srgbClr val="333333"/>
                </a:solidFill>
                <a:latin typeface="+mn-ea"/>
                <a:ea typeface="+mn-ea"/>
              </a:rPr>
              <a:t>API</a:t>
            </a:r>
            <a:r>
              <a:rPr lang="ja-JP" altLang="en-US" sz="1400" dirty="0" smtClean="0">
                <a:solidFill>
                  <a:srgbClr val="333333"/>
                </a:solidFill>
                <a:latin typeface="+mn-ea"/>
                <a:ea typeface="+mn-ea"/>
              </a:rPr>
              <a:t>です。主に電話会議会社で利用されるもので</a:t>
            </a:r>
            <a:r>
              <a:rPr lang="en-US" altLang="ja-JP" sz="1400" dirty="0" smtClean="0">
                <a:solidFill>
                  <a:srgbClr val="333333"/>
                </a:solidFill>
                <a:latin typeface="+mn-ea"/>
                <a:ea typeface="+mn-ea"/>
              </a:rPr>
              <a:t>WebEx</a:t>
            </a:r>
            <a:r>
              <a:rPr lang="ja-JP" altLang="en-US" sz="1400" dirty="0" smtClean="0">
                <a:solidFill>
                  <a:srgbClr val="333333"/>
                </a:solidFill>
                <a:latin typeface="+mn-ea"/>
                <a:ea typeface="+mn-ea"/>
              </a:rPr>
              <a:t>電話会議の代わりに電話会議会社が持っている自社のものを利用するための</a:t>
            </a:r>
            <a:r>
              <a:rPr lang="en-US" altLang="ja-JP" sz="1400" dirty="0" smtClean="0">
                <a:solidFill>
                  <a:srgbClr val="333333"/>
                </a:solidFill>
                <a:latin typeface="+mn-ea"/>
                <a:ea typeface="+mn-ea"/>
              </a:rPr>
              <a:t>API</a:t>
            </a:r>
            <a:r>
              <a:rPr lang="ja-JP" altLang="en-US" sz="1400" dirty="0" smtClean="0">
                <a:solidFill>
                  <a:srgbClr val="333333"/>
                </a:solidFill>
                <a:latin typeface="+mn-ea"/>
                <a:ea typeface="+mn-ea"/>
              </a:rPr>
              <a:t>になります</a:t>
            </a:r>
            <a:endParaRPr lang="ja-JP" altLang="en-US" dirty="0">
              <a:solidFill>
                <a:srgbClr val="333333"/>
              </a:solidFill>
              <a:latin typeface="+mn-ea"/>
              <a:ea typeface="+mn-ea"/>
            </a:endParaRPr>
          </a:p>
        </p:txBody>
      </p:sp>
      <p:sp>
        <p:nvSpPr>
          <p:cNvPr id="36" name="テキスト ボックス 35"/>
          <p:cNvSpPr txBox="1"/>
          <p:nvPr/>
        </p:nvSpPr>
        <p:spPr>
          <a:xfrm>
            <a:off x="704827" y="907340"/>
            <a:ext cx="7786030" cy="1815882"/>
          </a:xfrm>
          <a:prstGeom prst="rect">
            <a:avLst/>
          </a:prstGeom>
          <a:noFill/>
        </p:spPr>
        <p:txBody>
          <a:bodyPr wrap="square" rtlCol="0">
            <a:spAutoFit/>
          </a:bodyPr>
          <a:lstStyle/>
          <a:p>
            <a:r>
              <a:rPr kumimoji="1" lang="en-US" altLang="ja-JP" sz="1600" dirty="0" smtClean="0">
                <a:solidFill>
                  <a:srgbClr val="333333"/>
                </a:solidFill>
                <a:latin typeface="+mn-ea"/>
              </a:rPr>
              <a:t>API</a:t>
            </a:r>
            <a:r>
              <a:rPr kumimoji="1" lang="ja-JP" altLang="en-US" sz="1600" dirty="0" smtClean="0">
                <a:solidFill>
                  <a:srgbClr val="333333"/>
                </a:solidFill>
                <a:latin typeface="+mn-ea"/>
              </a:rPr>
              <a:t>の位置づけは基本的に</a:t>
            </a:r>
            <a:r>
              <a:rPr kumimoji="1" lang="en-US" altLang="ja-JP" sz="1600" dirty="0" smtClean="0">
                <a:solidFill>
                  <a:srgbClr val="333333"/>
                </a:solidFill>
                <a:latin typeface="+mn-ea"/>
              </a:rPr>
              <a:t>Web</a:t>
            </a:r>
            <a:r>
              <a:rPr kumimoji="1" lang="ja-JP" altLang="en-US" sz="1600" dirty="0" smtClean="0">
                <a:solidFill>
                  <a:srgbClr val="333333"/>
                </a:solidFill>
                <a:latin typeface="+mn-ea"/>
              </a:rPr>
              <a:t>会議外の操作に関するものになります。</a:t>
            </a:r>
            <a:endParaRPr kumimoji="1" lang="en-US" altLang="ja-JP" sz="1600" dirty="0" smtClean="0">
              <a:solidFill>
                <a:srgbClr val="333333"/>
              </a:solidFill>
              <a:latin typeface="+mn-ea"/>
            </a:endParaRPr>
          </a:p>
          <a:p>
            <a:r>
              <a:rPr kumimoji="1" lang="ja-JP" altLang="en-US" sz="1600" dirty="0" smtClean="0">
                <a:solidFill>
                  <a:srgbClr val="333333"/>
                </a:solidFill>
                <a:latin typeface="+mn-ea"/>
              </a:rPr>
              <a:t>また、その種類は以下</a:t>
            </a:r>
            <a:r>
              <a:rPr kumimoji="1" lang="en-US" altLang="ja-JP" sz="1600" dirty="0" smtClean="0">
                <a:solidFill>
                  <a:srgbClr val="333333"/>
                </a:solidFill>
                <a:latin typeface="+mn-ea"/>
              </a:rPr>
              <a:t>3</a:t>
            </a:r>
            <a:r>
              <a:rPr kumimoji="1" lang="ja-JP" altLang="en-US" sz="1600" dirty="0" err="1" smtClean="0">
                <a:solidFill>
                  <a:srgbClr val="333333"/>
                </a:solidFill>
                <a:latin typeface="+mn-ea"/>
              </a:rPr>
              <a:t>つに</a:t>
            </a:r>
            <a:r>
              <a:rPr kumimoji="1" lang="ja-JP" altLang="en-US" sz="1600" dirty="0" smtClean="0">
                <a:solidFill>
                  <a:srgbClr val="333333"/>
                </a:solidFill>
                <a:latin typeface="+mn-ea"/>
              </a:rPr>
              <a:t>なります。</a:t>
            </a:r>
            <a:endParaRPr kumimoji="1" lang="en-US" altLang="ja-JP" sz="1600" dirty="0" smtClean="0">
              <a:solidFill>
                <a:srgbClr val="333333"/>
              </a:solidFill>
              <a:latin typeface="+mn-ea"/>
            </a:endParaRPr>
          </a:p>
          <a:p>
            <a:endParaRPr kumimoji="1" lang="en-US" altLang="ja-JP" sz="1600" dirty="0" smtClean="0">
              <a:solidFill>
                <a:srgbClr val="333333"/>
              </a:solidFill>
              <a:latin typeface="+mn-ea"/>
            </a:endParaRPr>
          </a:p>
          <a:p>
            <a:r>
              <a:rPr kumimoji="1" lang="ja-JP" altLang="en-US" sz="1600" dirty="0" smtClean="0">
                <a:solidFill>
                  <a:srgbClr val="333333"/>
                </a:solidFill>
                <a:latin typeface="+mn-ea"/>
              </a:rPr>
              <a:t>下記ディベロッパーサイトにて情報を公開しています。</a:t>
            </a:r>
            <a:endParaRPr kumimoji="1" lang="en-US" altLang="ja-JP" sz="1600" dirty="0" smtClean="0">
              <a:solidFill>
                <a:srgbClr val="333333"/>
              </a:solidFill>
              <a:latin typeface="+mn-ea"/>
            </a:endParaRPr>
          </a:p>
          <a:p>
            <a:r>
              <a:rPr kumimoji="1" lang="en-US" altLang="ja-JP" sz="1600" dirty="0">
                <a:solidFill>
                  <a:srgbClr val="333333"/>
                </a:solidFill>
                <a:latin typeface="+mn-ea"/>
                <a:hlinkClick r:id="rId2"/>
              </a:rPr>
              <a:t>https://developer.cisco.com/site/webex-developer/web-conferencing</a:t>
            </a:r>
            <a:r>
              <a:rPr kumimoji="1" lang="en-US" altLang="ja-JP" sz="1600" dirty="0" smtClean="0">
                <a:solidFill>
                  <a:srgbClr val="333333"/>
                </a:solidFill>
                <a:latin typeface="+mn-ea"/>
                <a:hlinkClick r:id="rId2"/>
              </a:rPr>
              <a:t>/</a:t>
            </a:r>
            <a:endParaRPr kumimoji="1" lang="en-US" altLang="ja-JP" sz="1600" dirty="0" smtClean="0">
              <a:solidFill>
                <a:srgbClr val="333333"/>
              </a:solidFill>
              <a:latin typeface="+mn-ea"/>
            </a:endParaRPr>
          </a:p>
          <a:p>
            <a:endParaRPr kumimoji="1" lang="en-US" altLang="ja-JP" sz="1600" dirty="0" smtClean="0">
              <a:solidFill>
                <a:srgbClr val="333333"/>
              </a:solidFill>
              <a:latin typeface="+mn-ea"/>
            </a:endParaRPr>
          </a:p>
          <a:p>
            <a:endParaRPr kumimoji="1" lang="en-US" altLang="ja-JP" sz="1600" dirty="0" smtClean="0">
              <a:solidFill>
                <a:srgbClr val="333333"/>
              </a:solidFill>
              <a:latin typeface="+mn-ea"/>
            </a:endParaRPr>
          </a:p>
        </p:txBody>
      </p:sp>
    </p:spTree>
    <p:extLst>
      <p:ext uri="{BB962C8B-B14F-4D97-AF65-F5344CB8AC3E}">
        <p14:creationId xmlns:p14="http://schemas.microsoft.com/office/powerpoint/2010/main" val="3305804038"/>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上下矢印 73"/>
          <p:cNvSpPr/>
          <p:nvPr/>
        </p:nvSpPr>
        <p:spPr>
          <a:xfrm>
            <a:off x="4298857" y="1560154"/>
            <a:ext cx="558152" cy="1755000"/>
          </a:xfrm>
          <a:prstGeom prst="upDownArrow">
            <a:avLst>
              <a:gd name="adj1" fmla="val 35715"/>
              <a:gd name="adj2" fmla="val 66666"/>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40" name="Title 1"/>
          <p:cNvSpPr>
            <a:spLocks noGrp="1"/>
          </p:cNvSpPr>
          <p:nvPr>
            <p:ph type="title"/>
          </p:nvPr>
        </p:nvSpPr>
        <p:spPr>
          <a:xfrm>
            <a:off x="793752" y="228600"/>
            <a:ext cx="7435849" cy="628650"/>
          </a:xfrm>
        </p:spPr>
        <p:txBody>
          <a:bodyPr/>
          <a:lstStyle/>
          <a:p>
            <a:r>
              <a:rPr lang="en-US" dirty="0" smtClean="0"/>
              <a:t>API </a:t>
            </a:r>
            <a:r>
              <a:rPr lang="ja-JP" altLang="en-US" dirty="0" smtClean="0"/>
              <a:t>のレイヤー</a:t>
            </a:r>
            <a:endParaRPr lang="en-US" dirty="0"/>
          </a:p>
        </p:txBody>
      </p:sp>
      <p:sp>
        <p:nvSpPr>
          <p:cNvPr id="41" name="直方体 40"/>
          <p:cNvSpPr/>
          <p:nvPr/>
        </p:nvSpPr>
        <p:spPr>
          <a:xfrm>
            <a:off x="1282538" y="4267719"/>
            <a:ext cx="6590805" cy="356260"/>
          </a:xfrm>
          <a:prstGeom prst="cube">
            <a:avLst>
              <a:gd name="adj" fmla="val 68903"/>
            </a:avLst>
          </a:prstGeom>
          <a:solidFill>
            <a:srgbClr val="015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771136" y="4281068"/>
            <a:ext cx="3605916" cy="338554"/>
          </a:xfrm>
          <a:prstGeom prst="rect">
            <a:avLst/>
          </a:prstGeom>
          <a:noFill/>
        </p:spPr>
        <p:txBody>
          <a:bodyPr wrap="square" rtlCol="0">
            <a:spAutoFit/>
          </a:bodyPr>
          <a:lstStyle/>
          <a:p>
            <a:pPr algn="ctr"/>
            <a:r>
              <a:rPr kumimoji="1" lang="en-US" altLang="ja-JP" sz="1600" dirty="0" smtClean="0">
                <a:solidFill>
                  <a:schemeClr val="bg1"/>
                </a:solidFill>
                <a:latin typeface="Arial" pitchFamily="34" charset="0"/>
                <a:cs typeface="Arial" pitchFamily="34" charset="0"/>
              </a:rPr>
              <a:t>Cisco  Collaboration Cloud</a:t>
            </a:r>
          </a:p>
        </p:txBody>
      </p:sp>
      <p:sp>
        <p:nvSpPr>
          <p:cNvPr id="43" name="正方形/長方形 42"/>
          <p:cNvSpPr/>
          <p:nvPr/>
        </p:nvSpPr>
        <p:spPr>
          <a:xfrm>
            <a:off x="1805050" y="3305815"/>
            <a:ext cx="5557645" cy="828299"/>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44" name="テキスト ボックス 43"/>
          <p:cNvSpPr txBox="1"/>
          <p:nvPr/>
        </p:nvSpPr>
        <p:spPr>
          <a:xfrm>
            <a:off x="2769154" y="3362212"/>
            <a:ext cx="3605916" cy="338554"/>
          </a:xfrm>
          <a:prstGeom prst="rect">
            <a:avLst/>
          </a:prstGeom>
          <a:noFill/>
        </p:spPr>
        <p:txBody>
          <a:bodyPr wrap="square" rtlCol="0">
            <a:spAutoFit/>
          </a:bodyPr>
          <a:lstStyle/>
          <a:p>
            <a:r>
              <a:rPr kumimoji="1" lang="en-US" altLang="ja-JP" sz="1600" dirty="0" smtClean="0">
                <a:solidFill>
                  <a:srgbClr val="015F87"/>
                </a:solidFill>
                <a:latin typeface="Arial" pitchFamily="34" charset="0"/>
                <a:cs typeface="Arial" pitchFamily="34" charset="0"/>
              </a:rPr>
              <a:t>Cisco WebEx Meeting Applications</a:t>
            </a:r>
          </a:p>
        </p:txBody>
      </p:sp>
      <p:grpSp>
        <p:nvGrpSpPr>
          <p:cNvPr id="2" name="グループ化 47"/>
          <p:cNvGrpSpPr/>
          <p:nvPr/>
        </p:nvGrpSpPr>
        <p:grpSpPr>
          <a:xfrm>
            <a:off x="3049969" y="3687306"/>
            <a:ext cx="866899" cy="482437"/>
            <a:chOff x="1662545" y="5165766"/>
            <a:chExt cx="866899" cy="643249"/>
          </a:xfrm>
        </p:grpSpPr>
        <p:sp>
          <p:nvSpPr>
            <p:cNvPr id="49" name="角丸四角形 48"/>
            <p:cNvSpPr/>
            <p:nvPr/>
          </p:nvSpPr>
          <p:spPr>
            <a:xfrm>
              <a:off x="1662545" y="5165766"/>
              <a:ext cx="866899" cy="486888"/>
            </a:xfrm>
            <a:prstGeom prst="roundRect">
              <a:avLst>
                <a:gd name="adj" fmla="val 5660"/>
              </a:avLst>
            </a:prstGeom>
            <a:solidFill>
              <a:srgbClr val="47B0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50" name="テキスト ボックス 49"/>
            <p:cNvSpPr txBox="1"/>
            <p:nvPr/>
          </p:nvSpPr>
          <p:spPr>
            <a:xfrm>
              <a:off x="1712249" y="5193463"/>
              <a:ext cx="757818" cy="61555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Event</a:t>
              </a:r>
            </a:p>
            <a:p>
              <a:pPr algn="ctr"/>
              <a:r>
                <a:rPr kumimoji="1" lang="en-US" altLang="ja-JP" sz="1200" dirty="0" smtClean="0">
                  <a:solidFill>
                    <a:schemeClr val="bg1"/>
                  </a:solidFill>
                  <a:latin typeface="Arial" pitchFamily="34" charset="0"/>
                  <a:cs typeface="Arial" pitchFamily="34" charset="0"/>
                </a:rPr>
                <a:t>Center</a:t>
              </a:r>
            </a:p>
          </p:txBody>
        </p:sp>
      </p:grpSp>
      <p:grpSp>
        <p:nvGrpSpPr>
          <p:cNvPr id="3" name="グループ化 50"/>
          <p:cNvGrpSpPr/>
          <p:nvPr/>
        </p:nvGrpSpPr>
        <p:grpSpPr>
          <a:xfrm>
            <a:off x="4140517" y="3685821"/>
            <a:ext cx="866899" cy="482437"/>
            <a:chOff x="1662545" y="5165766"/>
            <a:chExt cx="866899" cy="643249"/>
          </a:xfrm>
        </p:grpSpPr>
        <p:sp>
          <p:nvSpPr>
            <p:cNvPr id="52" name="角丸四角形 51"/>
            <p:cNvSpPr/>
            <p:nvPr/>
          </p:nvSpPr>
          <p:spPr>
            <a:xfrm>
              <a:off x="1662545" y="5165766"/>
              <a:ext cx="866899" cy="486888"/>
            </a:xfrm>
            <a:prstGeom prst="roundRect">
              <a:avLst>
                <a:gd name="adj" fmla="val 5660"/>
              </a:avLst>
            </a:prstGeom>
            <a:solidFill>
              <a:srgbClr val="47B0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53" name="テキスト ボックス 52"/>
            <p:cNvSpPr txBox="1"/>
            <p:nvPr/>
          </p:nvSpPr>
          <p:spPr>
            <a:xfrm>
              <a:off x="1712249" y="5193463"/>
              <a:ext cx="757818" cy="61555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Training</a:t>
              </a:r>
            </a:p>
            <a:p>
              <a:pPr algn="ctr"/>
              <a:r>
                <a:rPr kumimoji="1" lang="en-US" altLang="ja-JP" sz="1200" dirty="0" smtClean="0">
                  <a:solidFill>
                    <a:schemeClr val="bg1"/>
                  </a:solidFill>
                  <a:latin typeface="Arial" pitchFamily="34" charset="0"/>
                  <a:cs typeface="Arial" pitchFamily="34" charset="0"/>
                </a:rPr>
                <a:t>Center</a:t>
              </a:r>
            </a:p>
          </p:txBody>
        </p:sp>
      </p:grpSp>
      <p:grpSp>
        <p:nvGrpSpPr>
          <p:cNvPr id="4" name="グループ化 53"/>
          <p:cNvGrpSpPr/>
          <p:nvPr/>
        </p:nvGrpSpPr>
        <p:grpSpPr>
          <a:xfrm>
            <a:off x="5254815" y="3684337"/>
            <a:ext cx="866899" cy="482437"/>
            <a:chOff x="1662545" y="5165766"/>
            <a:chExt cx="866899" cy="643249"/>
          </a:xfrm>
        </p:grpSpPr>
        <p:sp>
          <p:nvSpPr>
            <p:cNvPr id="55" name="角丸四角形 54"/>
            <p:cNvSpPr/>
            <p:nvPr/>
          </p:nvSpPr>
          <p:spPr>
            <a:xfrm>
              <a:off x="1662545" y="5165766"/>
              <a:ext cx="866899" cy="486888"/>
            </a:xfrm>
            <a:prstGeom prst="roundRect">
              <a:avLst>
                <a:gd name="adj" fmla="val 5660"/>
              </a:avLst>
            </a:prstGeom>
            <a:solidFill>
              <a:srgbClr val="47B0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56" name="テキスト ボックス 55"/>
            <p:cNvSpPr txBox="1"/>
            <p:nvPr/>
          </p:nvSpPr>
          <p:spPr>
            <a:xfrm>
              <a:off x="1712249" y="5193463"/>
              <a:ext cx="757818" cy="61555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Remote</a:t>
              </a:r>
            </a:p>
            <a:p>
              <a:pPr algn="ctr"/>
              <a:r>
                <a:rPr kumimoji="1" lang="en-US" altLang="ja-JP" sz="1200" dirty="0" smtClean="0">
                  <a:solidFill>
                    <a:schemeClr val="bg1"/>
                  </a:solidFill>
                  <a:latin typeface="Arial" pitchFamily="34" charset="0"/>
                  <a:cs typeface="Arial" pitchFamily="34" charset="0"/>
                </a:rPr>
                <a:t>Support</a:t>
              </a:r>
            </a:p>
          </p:txBody>
        </p:sp>
      </p:grpSp>
      <p:grpSp>
        <p:nvGrpSpPr>
          <p:cNvPr id="5" name="グループ化 56"/>
          <p:cNvGrpSpPr/>
          <p:nvPr/>
        </p:nvGrpSpPr>
        <p:grpSpPr>
          <a:xfrm>
            <a:off x="6345383" y="3673944"/>
            <a:ext cx="866899" cy="482437"/>
            <a:chOff x="1662545" y="5165766"/>
            <a:chExt cx="866899" cy="643249"/>
          </a:xfrm>
        </p:grpSpPr>
        <p:sp>
          <p:nvSpPr>
            <p:cNvPr id="58" name="角丸四角形 57"/>
            <p:cNvSpPr/>
            <p:nvPr/>
          </p:nvSpPr>
          <p:spPr>
            <a:xfrm>
              <a:off x="1662545" y="5165766"/>
              <a:ext cx="866899" cy="486888"/>
            </a:xfrm>
            <a:prstGeom prst="roundRect">
              <a:avLst>
                <a:gd name="adj" fmla="val 5660"/>
              </a:avLst>
            </a:prstGeom>
            <a:solidFill>
              <a:srgbClr val="47B0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59" name="テキスト ボックス 58"/>
            <p:cNvSpPr txBox="1"/>
            <p:nvPr/>
          </p:nvSpPr>
          <p:spPr>
            <a:xfrm>
              <a:off x="1712249" y="5193463"/>
              <a:ext cx="757818" cy="61555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Remote</a:t>
              </a:r>
            </a:p>
            <a:p>
              <a:pPr algn="ctr"/>
              <a:r>
                <a:rPr kumimoji="1" lang="en-US" altLang="ja-JP" sz="1200" dirty="0" smtClean="0">
                  <a:solidFill>
                    <a:schemeClr val="bg1"/>
                  </a:solidFill>
                  <a:latin typeface="Arial" pitchFamily="34" charset="0"/>
                  <a:cs typeface="Arial" pitchFamily="34" charset="0"/>
                </a:rPr>
                <a:t>Access</a:t>
              </a:r>
            </a:p>
          </p:txBody>
        </p:sp>
      </p:grpSp>
      <p:sp>
        <p:nvSpPr>
          <p:cNvPr id="61" name="正方形/長方形 60"/>
          <p:cNvSpPr/>
          <p:nvPr/>
        </p:nvSpPr>
        <p:spPr>
          <a:xfrm>
            <a:off x="2420574" y="2147977"/>
            <a:ext cx="4320000" cy="701387"/>
          </a:xfrm>
          <a:prstGeom prst="rect">
            <a:avLst/>
          </a:prstGeom>
          <a:solidFill>
            <a:srgbClr val="FFF8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62" name="テキスト ボックス 61"/>
          <p:cNvSpPr txBox="1"/>
          <p:nvPr/>
        </p:nvSpPr>
        <p:spPr>
          <a:xfrm>
            <a:off x="2624445" y="2176167"/>
            <a:ext cx="3918857" cy="307777"/>
          </a:xfrm>
          <a:prstGeom prst="rect">
            <a:avLst/>
          </a:prstGeom>
          <a:noFill/>
        </p:spPr>
        <p:txBody>
          <a:bodyPr wrap="square" rtlCol="0">
            <a:spAutoFit/>
          </a:bodyPr>
          <a:lstStyle/>
          <a:p>
            <a:pPr algn="ctr"/>
            <a:r>
              <a:rPr kumimoji="1" lang="en-US" altLang="ja-JP" sz="1400" dirty="0" smtClean="0">
                <a:solidFill>
                  <a:srgbClr val="EE6804"/>
                </a:solidFill>
                <a:latin typeface="Arial" pitchFamily="34" charset="0"/>
                <a:cs typeface="Arial" pitchFamily="34" charset="0"/>
              </a:rPr>
              <a:t>Cisco  Collaboration Cloud Integration Platform</a:t>
            </a:r>
          </a:p>
        </p:txBody>
      </p:sp>
      <p:grpSp>
        <p:nvGrpSpPr>
          <p:cNvPr id="6" name="グループ化 62"/>
          <p:cNvGrpSpPr/>
          <p:nvPr/>
        </p:nvGrpSpPr>
        <p:grpSpPr>
          <a:xfrm>
            <a:off x="1969321" y="3696215"/>
            <a:ext cx="866899" cy="482437"/>
            <a:chOff x="1662545" y="5165766"/>
            <a:chExt cx="866899" cy="643249"/>
          </a:xfrm>
        </p:grpSpPr>
        <p:sp>
          <p:nvSpPr>
            <p:cNvPr id="64" name="角丸四角形 63"/>
            <p:cNvSpPr/>
            <p:nvPr/>
          </p:nvSpPr>
          <p:spPr>
            <a:xfrm>
              <a:off x="1662545" y="5165766"/>
              <a:ext cx="866899" cy="486888"/>
            </a:xfrm>
            <a:prstGeom prst="roundRect">
              <a:avLst>
                <a:gd name="adj" fmla="val 5660"/>
              </a:avLst>
            </a:prstGeom>
            <a:solidFill>
              <a:srgbClr val="47B0D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65" name="テキスト ボックス 64"/>
            <p:cNvSpPr txBox="1"/>
            <p:nvPr/>
          </p:nvSpPr>
          <p:spPr>
            <a:xfrm>
              <a:off x="1712249" y="5193463"/>
              <a:ext cx="757818" cy="61555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Meeting</a:t>
              </a:r>
            </a:p>
            <a:p>
              <a:pPr algn="ctr"/>
              <a:r>
                <a:rPr kumimoji="1" lang="en-US" altLang="ja-JP" sz="1200" dirty="0" smtClean="0">
                  <a:solidFill>
                    <a:schemeClr val="bg1"/>
                  </a:solidFill>
                  <a:latin typeface="Arial" pitchFamily="34" charset="0"/>
                  <a:cs typeface="Arial" pitchFamily="34" charset="0"/>
                </a:rPr>
                <a:t>Center</a:t>
              </a:r>
            </a:p>
          </p:txBody>
        </p:sp>
      </p:grpSp>
      <p:grpSp>
        <p:nvGrpSpPr>
          <p:cNvPr id="7" name="グループ化 65"/>
          <p:cNvGrpSpPr/>
          <p:nvPr/>
        </p:nvGrpSpPr>
        <p:grpSpPr>
          <a:xfrm>
            <a:off x="2636323" y="2477512"/>
            <a:ext cx="1187541" cy="323379"/>
            <a:chOff x="0" y="3467586"/>
            <a:chExt cx="1187541" cy="431172"/>
          </a:xfrm>
        </p:grpSpPr>
        <p:sp>
          <p:nvSpPr>
            <p:cNvPr id="45" name="角丸四角形 44"/>
            <p:cNvSpPr/>
            <p:nvPr/>
          </p:nvSpPr>
          <p:spPr>
            <a:xfrm>
              <a:off x="0" y="3467586"/>
              <a:ext cx="1187541" cy="391893"/>
            </a:xfrm>
            <a:prstGeom prst="roundRect">
              <a:avLst>
                <a:gd name="adj" fmla="val 5660"/>
              </a:avLst>
            </a:prstGeom>
            <a:solidFill>
              <a:srgbClr val="68B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46" name="テキスト ボックス 45"/>
            <p:cNvSpPr txBox="1"/>
            <p:nvPr/>
          </p:nvSpPr>
          <p:spPr>
            <a:xfrm>
              <a:off x="35625" y="3529426"/>
              <a:ext cx="1038114" cy="36933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URL API</a:t>
              </a:r>
            </a:p>
          </p:txBody>
        </p:sp>
      </p:grpSp>
      <p:grpSp>
        <p:nvGrpSpPr>
          <p:cNvPr id="8" name="グループ化 66"/>
          <p:cNvGrpSpPr/>
          <p:nvPr/>
        </p:nvGrpSpPr>
        <p:grpSpPr>
          <a:xfrm>
            <a:off x="3988098" y="2476030"/>
            <a:ext cx="1187541" cy="323379"/>
            <a:chOff x="0" y="3467586"/>
            <a:chExt cx="1187541" cy="431172"/>
          </a:xfrm>
        </p:grpSpPr>
        <p:sp>
          <p:nvSpPr>
            <p:cNvPr id="68" name="角丸四角形 67"/>
            <p:cNvSpPr/>
            <p:nvPr/>
          </p:nvSpPr>
          <p:spPr>
            <a:xfrm>
              <a:off x="0" y="3467586"/>
              <a:ext cx="1187541" cy="391893"/>
            </a:xfrm>
            <a:prstGeom prst="roundRect">
              <a:avLst>
                <a:gd name="adj" fmla="val 5660"/>
              </a:avLst>
            </a:prstGeom>
            <a:solidFill>
              <a:srgbClr val="68B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69" name="テキスト ボックス 68"/>
            <p:cNvSpPr txBox="1"/>
            <p:nvPr/>
          </p:nvSpPr>
          <p:spPr>
            <a:xfrm>
              <a:off x="35625" y="3529426"/>
              <a:ext cx="1038114" cy="36933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XML API</a:t>
              </a:r>
            </a:p>
          </p:txBody>
        </p:sp>
      </p:grpSp>
      <p:grpSp>
        <p:nvGrpSpPr>
          <p:cNvPr id="9" name="グループ化 72"/>
          <p:cNvGrpSpPr/>
          <p:nvPr/>
        </p:nvGrpSpPr>
        <p:grpSpPr>
          <a:xfrm>
            <a:off x="5304247" y="2474548"/>
            <a:ext cx="1270008" cy="323379"/>
            <a:chOff x="5304247" y="3986151"/>
            <a:chExt cx="1270008" cy="431172"/>
          </a:xfrm>
        </p:grpSpPr>
        <p:sp>
          <p:nvSpPr>
            <p:cNvPr id="71" name="角丸四角形 70"/>
            <p:cNvSpPr/>
            <p:nvPr/>
          </p:nvSpPr>
          <p:spPr>
            <a:xfrm>
              <a:off x="5351747" y="3986151"/>
              <a:ext cx="1188000" cy="391893"/>
            </a:xfrm>
            <a:prstGeom prst="roundRect">
              <a:avLst>
                <a:gd name="adj" fmla="val 5660"/>
              </a:avLst>
            </a:prstGeom>
            <a:solidFill>
              <a:srgbClr val="68B4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72" name="テキスト ボックス 71"/>
            <p:cNvSpPr txBox="1"/>
            <p:nvPr/>
          </p:nvSpPr>
          <p:spPr>
            <a:xfrm>
              <a:off x="5304247" y="4047991"/>
              <a:ext cx="1270008" cy="369332"/>
            </a:xfrm>
            <a:prstGeom prst="rect">
              <a:avLst/>
            </a:prstGeom>
            <a:noFill/>
          </p:spPr>
          <p:txBody>
            <a:bodyPr wrap="square" rtlCol="0">
              <a:spAutoFit/>
            </a:bodyPr>
            <a:lstStyle/>
            <a:p>
              <a:pPr algn="ctr"/>
              <a:r>
                <a:rPr kumimoji="1" lang="en-US" altLang="ja-JP" sz="1200" dirty="0" smtClean="0">
                  <a:solidFill>
                    <a:schemeClr val="bg1"/>
                  </a:solidFill>
                  <a:latin typeface="Arial" pitchFamily="34" charset="0"/>
                  <a:cs typeface="Arial" pitchFamily="34" charset="0"/>
                </a:rPr>
                <a:t>Telephony API</a:t>
              </a:r>
            </a:p>
          </p:txBody>
        </p:sp>
      </p:grpSp>
      <p:sp>
        <p:nvSpPr>
          <p:cNvPr id="75" name="正方形/長方形 74"/>
          <p:cNvSpPr/>
          <p:nvPr/>
        </p:nvSpPr>
        <p:spPr>
          <a:xfrm>
            <a:off x="1814944" y="1061387"/>
            <a:ext cx="5557645" cy="52399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itchFamily="34" charset="0"/>
              <a:cs typeface="Arial" pitchFamily="34" charset="0"/>
            </a:endParaRPr>
          </a:p>
        </p:txBody>
      </p:sp>
      <p:sp>
        <p:nvSpPr>
          <p:cNvPr id="76" name="テキスト ボックス 75"/>
          <p:cNvSpPr txBox="1"/>
          <p:nvPr/>
        </p:nvSpPr>
        <p:spPr>
          <a:xfrm>
            <a:off x="2992798" y="1187537"/>
            <a:ext cx="3158614" cy="338554"/>
          </a:xfrm>
          <a:prstGeom prst="rect">
            <a:avLst/>
          </a:prstGeom>
          <a:noFill/>
        </p:spPr>
        <p:txBody>
          <a:bodyPr wrap="square" rtlCol="0">
            <a:spAutoFit/>
          </a:bodyPr>
          <a:lstStyle/>
          <a:p>
            <a:pPr algn="ctr"/>
            <a:r>
              <a:rPr kumimoji="1" lang="en-US" altLang="ja-JP" sz="1600" dirty="0" smtClean="0">
                <a:solidFill>
                  <a:srgbClr val="497E2E"/>
                </a:solidFill>
                <a:latin typeface="Arial" pitchFamily="34" charset="0"/>
                <a:cs typeface="Arial" pitchFamily="34" charset="0"/>
              </a:rPr>
              <a:t>Customer &amp; Partner Applications</a:t>
            </a:r>
          </a:p>
        </p:txBody>
      </p:sp>
    </p:spTree>
    <p:extLst>
      <p:ext uri="{BB962C8B-B14F-4D97-AF65-F5344CB8AC3E}">
        <p14:creationId xmlns:p14="http://schemas.microsoft.com/office/powerpoint/2010/main" val="18298712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22238"/>
            <a:ext cx="8345488" cy="731837"/>
          </a:xfrm>
        </p:spPr>
        <p:txBody>
          <a:bodyPr/>
          <a:lstStyle/>
          <a:p>
            <a:r>
              <a:rPr kumimoji="1" lang="en-US" altLang="ja-JP" dirty="0" smtClean="0"/>
              <a:t>Meeting Center</a:t>
            </a:r>
            <a:r>
              <a:rPr lang="ja-JP" altLang="en-US" dirty="0"/>
              <a:t>　</a:t>
            </a:r>
            <a:r>
              <a:rPr lang="ja-JP" altLang="en-US" dirty="0" smtClean="0"/>
              <a:t>機能一覧</a:t>
            </a:r>
            <a:endParaRPr kumimoji="1" lang="ja-JP" altLang="en-US" dirty="0"/>
          </a:p>
        </p:txBody>
      </p:sp>
      <p:sp>
        <p:nvSpPr>
          <p:cNvPr id="4" name="Text Placeholder 3"/>
          <p:cNvSpPr txBox="1">
            <a:spLocks/>
          </p:cNvSpPr>
          <p:nvPr/>
        </p:nvSpPr>
        <p:spPr>
          <a:xfrm>
            <a:off x="262764" y="857060"/>
            <a:ext cx="4785486" cy="3723894"/>
          </a:xfrm>
          <a:prstGeom prst="rect">
            <a:avLst/>
          </a:prstGeom>
        </p:spPr>
        <p:txBody>
          <a:bodyPr vert="horz" lIns="68580" tIns="34291" rIns="68580" bIns="34291" rtlCol="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ドキュメント、アプリケーション、デスクトップの共有</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マルチポイント高画質ビデオ</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会議の録画・編集・再生</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チャット、投票、ノート、注釈ツール</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ホワイトボード</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ファイル転送</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統合型電話会議サービス＆</a:t>
            </a:r>
            <a:r>
              <a:rPr lang="en-US" altLang="ja-JP" sz="1500" dirty="0">
                <a:solidFill>
                  <a:srgbClr val="435153"/>
                </a:solidFill>
                <a:ea typeface="MS PGothic" charset="0"/>
              </a:rPr>
              <a:t>VoIP</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アクティブスピーカー、話者の</a:t>
            </a:r>
            <a:r>
              <a:rPr lang="ja-JP" altLang="en-US" sz="1500" dirty="0" smtClean="0">
                <a:solidFill>
                  <a:srgbClr val="435153"/>
                </a:solidFill>
                <a:ea typeface="MS PGothic" charset="0"/>
              </a:rPr>
              <a:t>確認</a:t>
            </a:r>
            <a:endParaRPr lang="en-US" altLang="ja-JP" sz="1500" dirty="0" smtClean="0">
              <a:solidFill>
                <a:srgbClr val="435153"/>
              </a:solidFill>
              <a:ea typeface="MS PGothic" charset="0"/>
            </a:endParaRPr>
          </a:p>
          <a:p>
            <a:pPr marL="171452" lvl="2" indent="-171452">
              <a:spcBef>
                <a:spcPts val="750"/>
              </a:spcBef>
              <a:buClr>
                <a:schemeClr val="tx2"/>
              </a:buClr>
              <a:buSzPct val="90000"/>
              <a:buFont typeface="Arial" pitchFamily="34" charset="0"/>
              <a:buChar char="•"/>
            </a:pPr>
            <a:r>
              <a:rPr lang="en-US" altLang="ja-JP" sz="1500" dirty="0">
                <a:solidFill>
                  <a:srgbClr val="435153"/>
                </a:solidFill>
                <a:ea typeface="MS PGothic" charset="0"/>
              </a:rPr>
              <a:t>Personal Meeting </a:t>
            </a:r>
            <a:r>
              <a:rPr lang="en-US" altLang="ja-JP" sz="1500" dirty="0" smtClean="0">
                <a:solidFill>
                  <a:srgbClr val="435153"/>
                </a:solidFill>
                <a:ea typeface="MS PGothic" charset="0"/>
              </a:rPr>
              <a:t>Room </a:t>
            </a:r>
            <a:r>
              <a:rPr lang="ja-JP" altLang="en-US" sz="1500" dirty="0" smtClean="0">
                <a:solidFill>
                  <a:srgbClr val="435153"/>
                </a:solidFill>
                <a:ea typeface="MS PGothic" charset="0"/>
              </a:rPr>
              <a:t>（固定</a:t>
            </a:r>
            <a:r>
              <a:rPr lang="en-US" altLang="ja-JP" sz="1500" dirty="0" smtClean="0">
                <a:solidFill>
                  <a:srgbClr val="435153"/>
                </a:solidFill>
                <a:ea typeface="MS PGothic" charset="0"/>
              </a:rPr>
              <a:t>URL</a:t>
            </a:r>
            <a:r>
              <a:rPr lang="ja-JP" altLang="en-US" sz="1500" dirty="0" smtClean="0">
                <a:solidFill>
                  <a:srgbClr val="435153"/>
                </a:solidFill>
                <a:ea typeface="MS PGothic" charset="0"/>
              </a:rPr>
              <a:t>の会議室</a:t>
            </a:r>
            <a:r>
              <a:rPr lang="ja-JP" altLang="en-US" sz="1500" dirty="0">
                <a:solidFill>
                  <a:srgbClr val="435153"/>
                </a:solidFill>
                <a:ea typeface="MS PGothic" charset="0"/>
              </a:rPr>
              <a:t>）</a:t>
            </a:r>
          </a:p>
          <a:p>
            <a:pPr marL="171452" lvl="2" indent="-171452">
              <a:spcBef>
                <a:spcPts val="750"/>
              </a:spcBef>
              <a:buClr>
                <a:schemeClr val="tx2"/>
              </a:buClr>
              <a:buSzPct val="90000"/>
              <a:buFont typeface="Arial" pitchFamily="34" charset="0"/>
              <a:buChar char="•"/>
            </a:pPr>
            <a:r>
              <a:rPr lang="en-US" altLang="ja-JP" sz="1500" dirty="0">
                <a:solidFill>
                  <a:srgbClr val="435153"/>
                </a:solidFill>
                <a:ea typeface="MS PGothic" charset="0"/>
              </a:rPr>
              <a:t>Outlook, Lotus Notes</a:t>
            </a:r>
            <a:r>
              <a:rPr lang="ja-JP" altLang="en-US" sz="1500" dirty="0">
                <a:solidFill>
                  <a:srgbClr val="435153"/>
                </a:solidFill>
                <a:ea typeface="MS PGothic" charset="0"/>
              </a:rPr>
              <a:t>のスケジューラー連携</a:t>
            </a: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スマートフォン等の</a:t>
            </a:r>
            <a:r>
              <a:rPr lang="ja-JP" altLang="en-US" sz="1500" dirty="0" smtClean="0">
                <a:solidFill>
                  <a:srgbClr val="435153"/>
                </a:solidFill>
                <a:ea typeface="MS PGothic" charset="0"/>
              </a:rPr>
              <a:t>モバイルデバイスから会議参加</a:t>
            </a:r>
            <a:endParaRPr lang="ja-JP" altLang="en-US" sz="1500" dirty="0">
              <a:solidFill>
                <a:srgbClr val="435153"/>
              </a:solidFill>
              <a:ea typeface="MS PGothic" charset="0"/>
            </a:endParaRPr>
          </a:p>
          <a:p>
            <a:pPr marL="171452" lvl="2" indent="-171452">
              <a:spcBef>
                <a:spcPts val="750"/>
              </a:spcBef>
              <a:buClr>
                <a:schemeClr val="tx2"/>
              </a:buClr>
              <a:buSzPct val="90000"/>
              <a:buFont typeface="Arial" pitchFamily="34" charset="0"/>
              <a:buChar char="•"/>
            </a:pPr>
            <a:r>
              <a:rPr lang="ja-JP" altLang="en-US" sz="1500" dirty="0">
                <a:solidFill>
                  <a:srgbClr val="435153"/>
                </a:solidFill>
                <a:ea typeface="MS PGothic" charset="0"/>
              </a:rPr>
              <a:t>接続台数：最大</a:t>
            </a:r>
            <a:r>
              <a:rPr lang="en-US" altLang="ja-JP" sz="1500" dirty="0">
                <a:solidFill>
                  <a:srgbClr val="435153"/>
                </a:solidFill>
                <a:ea typeface="MS PGothic" charset="0"/>
              </a:rPr>
              <a:t>1000</a:t>
            </a:r>
            <a:r>
              <a:rPr lang="ja-JP" altLang="en-US" sz="1500" dirty="0">
                <a:solidFill>
                  <a:srgbClr val="435153"/>
                </a:solidFill>
                <a:ea typeface="MS PGothic" charset="0"/>
              </a:rPr>
              <a:t>台</a:t>
            </a:r>
            <a:r>
              <a:rPr lang="en-US" altLang="ja-JP" sz="1500" dirty="0">
                <a:solidFill>
                  <a:srgbClr val="435153"/>
                </a:solidFill>
                <a:ea typeface="MS PGothic" charset="0"/>
              </a:rPr>
              <a:t>(VoIP:500, </a:t>
            </a:r>
            <a:r>
              <a:rPr lang="ja-JP" altLang="en-US" sz="1500" dirty="0">
                <a:solidFill>
                  <a:srgbClr val="435153"/>
                </a:solidFill>
                <a:ea typeface="MS PGothic" charset="0"/>
              </a:rPr>
              <a:t>電話</a:t>
            </a:r>
            <a:r>
              <a:rPr lang="en-US" altLang="ja-JP" sz="1500" dirty="0">
                <a:solidFill>
                  <a:srgbClr val="435153"/>
                </a:solidFill>
                <a:ea typeface="MS PGothic" charset="0"/>
              </a:rPr>
              <a:t>:500</a:t>
            </a:r>
            <a:r>
              <a:rPr lang="en-US" altLang="ja-JP" sz="1500" dirty="0" smtClean="0">
                <a:solidFill>
                  <a:srgbClr val="435153"/>
                </a:solidFill>
                <a:ea typeface="MS PGothic" charset="0"/>
              </a:rPr>
              <a:t>)</a:t>
            </a:r>
            <a:endParaRPr lang="en-US" altLang="ja-JP" sz="1500" dirty="0">
              <a:solidFill>
                <a:srgbClr val="435153"/>
              </a:solidFill>
              <a:ea typeface="MS PGothic" charset="0"/>
            </a:endParaRPr>
          </a:p>
        </p:txBody>
      </p:sp>
      <p:pic>
        <p:nvPicPr>
          <p:cNvPr id="6" name="Picture 14" descr="GalaxyTab77.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6371" y="2649810"/>
            <a:ext cx="1569145" cy="1083711"/>
          </a:xfrm>
          <a:prstGeom prst="rect">
            <a:avLst/>
          </a:prstGeom>
        </p:spPr>
      </p:pic>
      <p:pic>
        <p:nvPicPr>
          <p:cNvPr id="7" name="Picture 15" descr="blackberry.png"/>
          <p:cNvPicPr>
            <a:picLocks noChangeAspect="1"/>
          </p:cNvPicPr>
          <p:nvPr/>
        </p:nvPicPr>
        <p:blipFill rotWithShape="1">
          <a:blip r:embed="rId3">
            <a:extLst>
              <a:ext uri="{28A0092B-C50C-407E-A947-70E740481C1C}">
                <a14:useLocalDpi xmlns:a14="http://schemas.microsoft.com/office/drawing/2010/main" val="0"/>
              </a:ext>
            </a:extLst>
          </a:blip>
          <a:srcRect l="13793" r="18625"/>
          <a:stretch/>
        </p:blipFill>
        <p:spPr>
          <a:xfrm>
            <a:off x="8024953" y="3660979"/>
            <a:ext cx="790022" cy="1072531"/>
          </a:xfrm>
          <a:prstGeom prst="rect">
            <a:avLst/>
          </a:prstGeom>
        </p:spPr>
      </p:pic>
      <p:pic>
        <p:nvPicPr>
          <p:cNvPr id="8" name="Picture 16" descr="iPhone_5s_Vert_SpaceGray_sRGB_1404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9884" y="3613806"/>
            <a:ext cx="574641" cy="1250494"/>
          </a:xfrm>
          <a:prstGeom prst="rect">
            <a:avLst/>
          </a:prstGeom>
        </p:spPr>
      </p:pic>
      <p:pic>
        <p:nvPicPr>
          <p:cNvPr id="9" name="Picture 17" descr="Windows_Phone_content_Share_video2people.png"/>
          <p:cNvPicPr>
            <a:picLocks noChangeAspect="1"/>
          </p:cNvPicPr>
          <p:nvPr/>
        </p:nvPicPr>
        <p:blipFill rotWithShape="1">
          <a:blip r:embed="rId5">
            <a:extLst>
              <a:ext uri="{28A0092B-C50C-407E-A947-70E740481C1C}">
                <a14:useLocalDpi xmlns:a14="http://schemas.microsoft.com/office/drawing/2010/main" val="0"/>
              </a:ext>
            </a:extLst>
          </a:blip>
          <a:srcRect b="11775"/>
          <a:stretch/>
        </p:blipFill>
        <p:spPr>
          <a:xfrm>
            <a:off x="7291211" y="3670956"/>
            <a:ext cx="576865" cy="999439"/>
          </a:xfrm>
          <a:prstGeom prst="rect">
            <a:avLst/>
          </a:prstGeom>
        </p:spPr>
      </p:pic>
      <p:pic>
        <p:nvPicPr>
          <p:cNvPr id="10" name="Picture 18" descr="Android_galaxyS3.png"/>
          <p:cNvPicPr>
            <a:picLocks noChangeAspect="1"/>
          </p:cNvPicPr>
          <p:nvPr/>
        </p:nvPicPr>
        <p:blipFill rotWithShape="1">
          <a:blip r:embed="rId6">
            <a:extLst>
              <a:ext uri="{28A0092B-C50C-407E-A947-70E740481C1C}">
                <a14:useLocalDpi xmlns:a14="http://schemas.microsoft.com/office/drawing/2010/main" val="0"/>
              </a:ext>
            </a:extLst>
          </a:blip>
          <a:srcRect b="8036"/>
          <a:stretch/>
        </p:blipFill>
        <p:spPr>
          <a:xfrm>
            <a:off x="5760792" y="3670956"/>
            <a:ext cx="552883" cy="1016645"/>
          </a:xfrm>
          <a:prstGeom prst="rect">
            <a:avLst/>
          </a:prstGeom>
        </p:spPr>
      </p:pic>
      <p:pic>
        <p:nvPicPr>
          <p:cNvPr id="11" name="Picture 2" descr="MC-PC-Content-Speaker-PListImage.3000px.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8254" y="406444"/>
            <a:ext cx="3302982" cy="219701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Picture 1" descr="MC-iPad-Content-Video.4500p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7815" y="2742199"/>
            <a:ext cx="1259474" cy="930929"/>
          </a:xfrm>
          <a:prstGeom prst="rect">
            <a:avLst/>
          </a:prstGeom>
        </p:spPr>
      </p:pic>
    </p:spTree>
    <p:extLst>
      <p:ext uri="{BB962C8B-B14F-4D97-AF65-F5344CB8AC3E}">
        <p14:creationId xmlns:p14="http://schemas.microsoft.com/office/powerpoint/2010/main" val="3076746156"/>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3705109" y="3402261"/>
            <a:ext cx="4560124" cy="1442852"/>
          </a:xfrm>
          <a:prstGeom prst="roundRect">
            <a:avLst>
              <a:gd name="adj" fmla="val 10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2" name="Title 1"/>
          <p:cNvSpPr>
            <a:spLocks noGrp="1"/>
          </p:cNvSpPr>
          <p:nvPr>
            <p:ph type="title"/>
          </p:nvPr>
        </p:nvSpPr>
        <p:spPr>
          <a:xfrm>
            <a:off x="793752" y="123825"/>
            <a:ext cx="7435849" cy="628650"/>
          </a:xfrm>
        </p:spPr>
        <p:txBody>
          <a:bodyPr/>
          <a:lstStyle/>
          <a:p>
            <a:r>
              <a:rPr lang="en-US" altLang="ja-JP" dirty="0" smtClean="0"/>
              <a:t>URL</a:t>
            </a:r>
            <a:r>
              <a:rPr lang="en-US" dirty="0" smtClean="0"/>
              <a:t> API</a:t>
            </a:r>
            <a:r>
              <a:rPr lang="ja-JP" altLang="en-US" dirty="0" smtClean="0"/>
              <a:t> 概要</a:t>
            </a:r>
            <a:endParaRPr lang="en-US" dirty="0"/>
          </a:p>
        </p:txBody>
      </p:sp>
      <p:sp>
        <p:nvSpPr>
          <p:cNvPr id="37" name="フローチャート : 磁気ディスク 36"/>
          <p:cNvSpPr/>
          <p:nvPr/>
        </p:nvSpPr>
        <p:spPr>
          <a:xfrm>
            <a:off x="6940328" y="3642743"/>
            <a:ext cx="936000" cy="1080000"/>
          </a:xfrm>
          <a:prstGeom prst="flowChartMagneticDisk">
            <a:avLst/>
          </a:prstGeom>
          <a:solidFill>
            <a:srgbClr val="01B0D5"/>
          </a:solidFill>
          <a:ln>
            <a:solidFill>
              <a:srgbClr val="015F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42" name="直方体 41"/>
          <p:cNvSpPr/>
          <p:nvPr/>
        </p:nvSpPr>
        <p:spPr>
          <a:xfrm>
            <a:off x="4102277" y="3803042"/>
            <a:ext cx="1277248" cy="860583"/>
          </a:xfrm>
          <a:prstGeom prst="cube">
            <a:avLst>
              <a:gd name="adj" fmla="val 6125"/>
            </a:avLst>
          </a:prstGeom>
          <a:solidFill>
            <a:srgbClr val="99D07E"/>
          </a:solidFill>
          <a:ln>
            <a:solidFill>
              <a:srgbClr val="497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44" name="テキスト ボックス 43"/>
          <p:cNvSpPr txBox="1"/>
          <p:nvPr/>
        </p:nvSpPr>
        <p:spPr>
          <a:xfrm>
            <a:off x="982810" y="3464598"/>
            <a:ext cx="1231426" cy="461665"/>
          </a:xfrm>
          <a:prstGeom prst="rect">
            <a:avLst/>
          </a:prstGeom>
          <a:noFill/>
        </p:spPr>
        <p:txBody>
          <a:bodyPr wrap="none" rtlCol="0">
            <a:spAutoFit/>
          </a:bodyPr>
          <a:lstStyle/>
          <a:p>
            <a:pPr algn="ctr"/>
            <a:r>
              <a:rPr kumimoji="1" lang="ja-JP" altLang="en-US" sz="1200" dirty="0" smtClean="0">
                <a:solidFill>
                  <a:srgbClr val="333333"/>
                </a:solidFill>
                <a:latin typeface="+mn-ea"/>
              </a:rPr>
              <a:t>お客様</a:t>
            </a:r>
            <a:endParaRPr kumimoji="1" lang="en-US" altLang="ja-JP" sz="1200" dirty="0" smtClean="0">
              <a:solidFill>
                <a:srgbClr val="333333"/>
              </a:solidFill>
              <a:latin typeface="+mn-ea"/>
            </a:endParaRPr>
          </a:p>
          <a:p>
            <a:pPr algn="ctr"/>
            <a:r>
              <a:rPr kumimoji="1" lang="ja-JP" altLang="en-US" sz="1200" dirty="0" smtClean="0">
                <a:solidFill>
                  <a:srgbClr val="333333"/>
                </a:solidFill>
                <a:latin typeface="+mn-ea"/>
              </a:rPr>
              <a:t>アプリケーション</a:t>
            </a:r>
            <a:endParaRPr kumimoji="1" lang="en-US" altLang="ja-JP" sz="1200" dirty="0" smtClean="0">
              <a:solidFill>
                <a:srgbClr val="333333"/>
              </a:solidFill>
              <a:latin typeface="+mn-ea"/>
            </a:endParaRPr>
          </a:p>
        </p:txBody>
      </p:sp>
      <p:sp>
        <p:nvSpPr>
          <p:cNvPr id="45" name="テキスト ボックス 44"/>
          <p:cNvSpPr txBox="1"/>
          <p:nvPr/>
        </p:nvSpPr>
        <p:spPr>
          <a:xfrm>
            <a:off x="4290292" y="3917348"/>
            <a:ext cx="811440" cy="276999"/>
          </a:xfrm>
          <a:prstGeom prst="rect">
            <a:avLst/>
          </a:prstGeom>
          <a:noFill/>
        </p:spPr>
        <p:txBody>
          <a:bodyPr wrap="none" rtlCol="0">
            <a:spAutoFit/>
          </a:bodyPr>
          <a:lstStyle/>
          <a:p>
            <a:pPr algn="ctr"/>
            <a:r>
              <a:rPr kumimoji="1" lang="en-US" altLang="ja-JP" sz="1200" dirty="0" smtClean="0">
                <a:solidFill>
                  <a:srgbClr val="333333"/>
                </a:solidFill>
                <a:latin typeface="+mn-ea"/>
              </a:rPr>
              <a:t>URL APIs</a:t>
            </a:r>
          </a:p>
        </p:txBody>
      </p:sp>
      <p:sp>
        <p:nvSpPr>
          <p:cNvPr id="46" name="テキスト ボックス 45"/>
          <p:cNvSpPr txBox="1"/>
          <p:nvPr/>
        </p:nvSpPr>
        <p:spPr>
          <a:xfrm>
            <a:off x="6975852" y="4165234"/>
            <a:ext cx="851515" cy="276999"/>
          </a:xfrm>
          <a:prstGeom prst="rect">
            <a:avLst/>
          </a:prstGeom>
          <a:noFill/>
        </p:spPr>
        <p:txBody>
          <a:bodyPr wrap="none" rtlCol="0">
            <a:spAutoFit/>
          </a:bodyPr>
          <a:lstStyle/>
          <a:p>
            <a:pPr algn="ctr"/>
            <a:r>
              <a:rPr kumimoji="1" lang="en-US" altLang="ja-JP" sz="1200" dirty="0" smtClean="0">
                <a:solidFill>
                  <a:srgbClr val="333333"/>
                </a:solidFill>
                <a:latin typeface="+mn-ea"/>
              </a:rPr>
              <a:t>Data Base</a:t>
            </a:r>
          </a:p>
        </p:txBody>
      </p:sp>
      <p:sp>
        <p:nvSpPr>
          <p:cNvPr id="47" name="テキスト ボックス 46"/>
          <p:cNvSpPr txBox="1"/>
          <p:nvPr/>
        </p:nvSpPr>
        <p:spPr>
          <a:xfrm>
            <a:off x="3769522" y="3460131"/>
            <a:ext cx="1560042" cy="276999"/>
          </a:xfrm>
          <a:prstGeom prst="rect">
            <a:avLst/>
          </a:prstGeom>
          <a:noFill/>
        </p:spPr>
        <p:txBody>
          <a:bodyPr wrap="none" rtlCol="0">
            <a:spAutoFit/>
          </a:bodyPr>
          <a:lstStyle/>
          <a:p>
            <a:pPr algn="ctr"/>
            <a:r>
              <a:rPr kumimoji="1" lang="en-US" altLang="ja-JP" sz="1200" dirty="0" smtClean="0">
                <a:solidFill>
                  <a:srgbClr val="333333"/>
                </a:solidFill>
                <a:latin typeface="+mn-ea"/>
              </a:rPr>
              <a:t>Cisco WebEx</a:t>
            </a:r>
            <a:r>
              <a:rPr kumimoji="1" lang="ja-JP" altLang="en-US" sz="1200" dirty="0" smtClean="0">
                <a:solidFill>
                  <a:srgbClr val="333333"/>
                </a:solidFill>
                <a:latin typeface="+mn-ea"/>
              </a:rPr>
              <a:t> </a:t>
            </a:r>
            <a:r>
              <a:rPr kumimoji="1" lang="en-US" altLang="ja-JP" sz="1200" dirty="0" smtClean="0">
                <a:solidFill>
                  <a:srgbClr val="333333"/>
                </a:solidFill>
                <a:latin typeface="+mn-ea"/>
              </a:rPr>
              <a:t>Servers</a:t>
            </a:r>
            <a:endParaRPr kumimoji="1" lang="ja-JP" altLang="en-US" sz="1200" dirty="0">
              <a:solidFill>
                <a:srgbClr val="333333"/>
              </a:solidFill>
              <a:latin typeface="+mn-ea"/>
            </a:endParaRPr>
          </a:p>
        </p:txBody>
      </p:sp>
      <p:cxnSp>
        <p:nvCxnSpPr>
          <p:cNvPr id="55" name="直線矢印コネクタ 54"/>
          <p:cNvCxnSpPr/>
          <p:nvPr/>
        </p:nvCxnSpPr>
        <p:spPr>
          <a:xfrm>
            <a:off x="1793181" y="4043514"/>
            <a:ext cx="2280062" cy="1191"/>
          </a:xfrm>
          <a:prstGeom prst="straightConnector1">
            <a:avLst/>
          </a:prstGeom>
          <a:ln w="28575">
            <a:solidFill>
              <a:schemeClr val="tx1">
                <a:lumMod val="85000"/>
                <a:lumOff val="15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rot="10800000">
            <a:off x="1793181" y="4453214"/>
            <a:ext cx="2280062" cy="1191"/>
          </a:xfrm>
          <a:prstGeom prst="straightConnector1">
            <a:avLst/>
          </a:prstGeom>
          <a:ln w="28575">
            <a:solidFill>
              <a:schemeClr val="tx1">
                <a:lumMod val="85000"/>
                <a:lumOff val="1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5407425" y="3966315"/>
            <a:ext cx="1510349" cy="261610"/>
          </a:xfrm>
          <a:prstGeom prst="rect">
            <a:avLst/>
          </a:prstGeom>
          <a:noFill/>
        </p:spPr>
        <p:txBody>
          <a:bodyPr wrap="none" rtlCol="0">
            <a:spAutoFit/>
          </a:bodyPr>
          <a:lstStyle/>
          <a:p>
            <a:pPr algn="ctr"/>
            <a:r>
              <a:rPr kumimoji="1" lang="ja-JP" altLang="en-US" sz="1100" dirty="0" smtClean="0">
                <a:solidFill>
                  <a:srgbClr val="333333"/>
                </a:solidFill>
                <a:latin typeface="+mn-ea"/>
              </a:rPr>
              <a:t>お客様情報にアクセス</a:t>
            </a:r>
            <a:endParaRPr kumimoji="1" lang="ja-JP" altLang="en-US" sz="1100" dirty="0">
              <a:solidFill>
                <a:srgbClr val="333333"/>
              </a:solidFill>
              <a:latin typeface="+mn-ea"/>
            </a:endParaRPr>
          </a:p>
        </p:txBody>
      </p:sp>
      <p:sp>
        <p:nvSpPr>
          <p:cNvPr id="67" name="テキスト ボックス 66"/>
          <p:cNvSpPr txBox="1"/>
          <p:nvPr/>
        </p:nvSpPr>
        <p:spPr>
          <a:xfrm>
            <a:off x="2343230" y="3719914"/>
            <a:ext cx="925253" cy="461665"/>
          </a:xfrm>
          <a:prstGeom prst="rect">
            <a:avLst/>
          </a:prstGeom>
          <a:noFill/>
        </p:spPr>
        <p:txBody>
          <a:bodyPr wrap="none" rtlCol="0">
            <a:spAutoFit/>
          </a:bodyPr>
          <a:lstStyle/>
          <a:p>
            <a:pPr algn="ctr"/>
            <a:r>
              <a:rPr kumimoji="1" lang="en-US" altLang="ja-JP" sz="1200" dirty="0" smtClean="0">
                <a:solidFill>
                  <a:srgbClr val="333333"/>
                </a:solidFill>
                <a:latin typeface="+mn-ea"/>
              </a:rPr>
              <a:t>URL</a:t>
            </a:r>
          </a:p>
          <a:p>
            <a:pPr algn="ctr"/>
            <a:r>
              <a:rPr kumimoji="1" lang="en-US" altLang="ja-JP" sz="1200" dirty="0" smtClean="0">
                <a:solidFill>
                  <a:srgbClr val="333333"/>
                </a:solidFill>
                <a:latin typeface="+mn-ea"/>
              </a:rPr>
              <a:t>Parameters</a:t>
            </a:r>
            <a:endParaRPr kumimoji="1" lang="ja-JP" altLang="en-US" sz="1200" dirty="0">
              <a:solidFill>
                <a:srgbClr val="333333"/>
              </a:solidFill>
              <a:latin typeface="+mn-ea"/>
            </a:endParaRPr>
          </a:p>
        </p:txBody>
      </p:sp>
      <p:sp>
        <p:nvSpPr>
          <p:cNvPr id="68" name="テキスト ボックス 67"/>
          <p:cNvSpPr txBox="1"/>
          <p:nvPr/>
        </p:nvSpPr>
        <p:spPr>
          <a:xfrm>
            <a:off x="2341252" y="4448735"/>
            <a:ext cx="925253" cy="461665"/>
          </a:xfrm>
          <a:prstGeom prst="rect">
            <a:avLst/>
          </a:prstGeom>
          <a:noFill/>
        </p:spPr>
        <p:txBody>
          <a:bodyPr wrap="none" rtlCol="0">
            <a:spAutoFit/>
          </a:bodyPr>
          <a:lstStyle/>
          <a:p>
            <a:pPr algn="ctr"/>
            <a:r>
              <a:rPr kumimoji="1" lang="en-US" altLang="ja-JP" sz="1200" dirty="0" smtClean="0">
                <a:solidFill>
                  <a:srgbClr val="333333"/>
                </a:solidFill>
                <a:latin typeface="+mn-ea"/>
              </a:rPr>
              <a:t>URL</a:t>
            </a:r>
          </a:p>
          <a:p>
            <a:pPr algn="ctr"/>
            <a:r>
              <a:rPr kumimoji="1" lang="en-US" altLang="ja-JP" sz="1200" dirty="0" smtClean="0">
                <a:solidFill>
                  <a:srgbClr val="333333"/>
                </a:solidFill>
                <a:latin typeface="+mn-ea"/>
              </a:rPr>
              <a:t>Parameters</a:t>
            </a:r>
            <a:endParaRPr kumimoji="1" lang="ja-JP" altLang="en-US" sz="1200" dirty="0">
              <a:solidFill>
                <a:srgbClr val="333333"/>
              </a:solidFill>
              <a:latin typeface="+mn-ea"/>
            </a:endParaRPr>
          </a:p>
        </p:txBody>
      </p:sp>
      <p:sp>
        <p:nvSpPr>
          <p:cNvPr id="57" name="テキスト ボックス 56"/>
          <p:cNvSpPr txBox="1"/>
          <p:nvPr/>
        </p:nvSpPr>
        <p:spPr>
          <a:xfrm>
            <a:off x="704827" y="840664"/>
            <a:ext cx="7786030" cy="2646878"/>
          </a:xfrm>
          <a:prstGeom prst="rect">
            <a:avLst/>
          </a:prstGeom>
          <a:noFill/>
        </p:spPr>
        <p:txBody>
          <a:bodyPr wrap="square" rtlCol="0">
            <a:spAutoFit/>
          </a:bodyPr>
          <a:lstStyle/>
          <a:p>
            <a:r>
              <a:rPr kumimoji="1" lang="en-US" altLang="ja-JP" sz="1600" dirty="0" smtClean="0">
                <a:solidFill>
                  <a:srgbClr val="333333"/>
                </a:solidFill>
                <a:latin typeface="+mn-ea"/>
              </a:rPr>
              <a:t>Web</a:t>
            </a:r>
            <a:r>
              <a:rPr kumimoji="1" lang="ja-JP" altLang="en-US" sz="1600" dirty="0" smtClean="0">
                <a:solidFill>
                  <a:srgbClr val="333333"/>
                </a:solidFill>
                <a:latin typeface="+mn-ea"/>
              </a:rPr>
              <a:t>ブラウザをベースにした</a:t>
            </a:r>
            <a:r>
              <a:rPr kumimoji="1" lang="en-US" altLang="ja-JP" sz="1600" dirty="0" smtClean="0">
                <a:solidFill>
                  <a:srgbClr val="333333"/>
                </a:solidFill>
                <a:latin typeface="+mn-ea"/>
              </a:rPr>
              <a:t>HTTP(S)</a:t>
            </a:r>
            <a:r>
              <a:rPr kumimoji="1" lang="ja-JP" altLang="en-US" sz="1600" dirty="0" smtClean="0">
                <a:solidFill>
                  <a:srgbClr val="333333"/>
                </a:solidFill>
                <a:latin typeface="+mn-ea"/>
              </a:rPr>
              <a:t>ベースの仕組みで簡単に利用できるものです。</a:t>
            </a:r>
            <a:endParaRPr kumimoji="1" lang="en-US" altLang="ja-JP" sz="1600" dirty="0" smtClean="0">
              <a:solidFill>
                <a:srgbClr val="333333"/>
              </a:solidFill>
              <a:latin typeface="+mn-ea"/>
            </a:endParaRPr>
          </a:p>
          <a:p>
            <a:r>
              <a:rPr kumimoji="1" lang="ja-JP" altLang="en-US" sz="1600" dirty="0" smtClean="0">
                <a:solidFill>
                  <a:srgbClr val="333333"/>
                </a:solidFill>
                <a:latin typeface="+mn-ea"/>
              </a:rPr>
              <a:t>指定の</a:t>
            </a:r>
            <a:r>
              <a:rPr kumimoji="1" lang="en-US" altLang="ja-JP" sz="1600" dirty="0" smtClean="0">
                <a:solidFill>
                  <a:srgbClr val="333333"/>
                </a:solidFill>
                <a:latin typeface="+mn-ea"/>
              </a:rPr>
              <a:t>URL(PHP)</a:t>
            </a:r>
            <a:r>
              <a:rPr kumimoji="1" lang="ja-JP" altLang="en-US" sz="1600" dirty="0" smtClean="0">
                <a:solidFill>
                  <a:srgbClr val="333333"/>
                </a:solidFill>
                <a:latin typeface="+mn-ea"/>
              </a:rPr>
              <a:t>にパラメタを転送することで利用できます。処理結果は、指定の</a:t>
            </a:r>
            <a:r>
              <a:rPr kumimoji="1" lang="en-US" altLang="ja-JP" sz="1600" dirty="0" smtClean="0">
                <a:solidFill>
                  <a:srgbClr val="333333"/>
                </a:solidFill>
                <a:latin typeface="+mn-ea"/>
              </a:rPr>
              <a:t>URL</a:t>
            </a:r>
            <a:r>
              <a:rPr kumimoji="1" lang="ja-JP" altLang="en-US" sz="1600" dirty="0" smtClean="0">
                <a:solidFill>
                  <a:srgbClr val="333333"/>
                </a:solidFill>
                <a:latin typeface="+mn-ea"/>
              </a:rPr>
              <a:t>に返されます。</a:t>
            </a:r>
            <a:endParaRPr kumimoji="1" lang="en-US" altLang="ja-JP" sz="1600" dirty="0" smtClean="0">
              <a:solidFill>
                <a:srgbClr val="333333"/>
              </a:solidFill>
              <a:latin typeface="+mn-ea"/>
            </a:endParaRPr>
          </a:p>
          <a:p>
            <a:endParaRPr kumimoji="1" lang="en-US" altLang="ja-JP" sz="1000" dirty="0" smtClean="0">
              <a:solidFill>
                <a:srgbClr val="333333"/>
              </a:solidFill>
              <a:latin typeface="+mn-ea"/>
            </a:endParaRPr>
          </a:p>
          <a:p>
            <a:r>
              <a:rPr kumimoji="1" lang="en-US" altLang="ja-JP" sz="1400" dirty="0" smtClean="0">
                <a:solidFill>
                  <a:srgbClr val="333333"/>
                </a:solidFill>
                <a:latin typeface="+mn-ea"/>
              </a:rPr>
              <a:t>URL</a:t>
            </a:r>
            <a:r>
              <a:rPr kumimoji="1" lang="ja-JP" altLang="en-US" sz="1400" dirty="0" smtClean="0">
                <a:solidFill>
                  <a:srgbClr val="333333"/>
                </a:solidFill>
                <a:latin typeface="+mn-ea"/>
              </a:rPr>
              <a:t>例</a:t>
            </a:r>
            <a:endParaRPr kumimoji="1" lang="en-US" altLang="ja-JP" sz="1400" dirty="0" smtClean="0">
              <a:solidFill>
                <a:srgbClr val="333333"/>
              </a:solidFill>
              <a:latin typeface="+mn-ea"/>
            </a:endParaRPr>
          </a:p>
          <a:p>
            <a:r>
              <a:rPr kumimoji="1" lang="en-US" altLang="ja-JP" sz="1200" dirty="0" smtClean="0">
                <a:solidFill>
                  <a:srgbClr val="333333"/>
                </a:solidFill>
                <a:latin typeface="+mn-ea"/>
                <a:hlinkClick r:id="rId2"/>
              </a:rPr>
              <a:t>https://yourcompany.webex.com/&lt;page&gt;?AT=&lt;actionCode&gt;&amp;&lt;param1&gt;=&lt;value1&gt;&amp;&lt;param2&gt;=&lt;value2&gt;...&amp;BU=&lt;URL</a:t>
            </a:r>
            <a:r>
              <a:rPr kumimoji="1" lang="en-US" altLang="ja-JP" sz="1200" dirty="0" smtClean="0">
                <a:solidFill>
                  <a:srgbClr val="333333"/>
                </a:solidFill>
                <a:latin typeface="+mn-ea"/>
              </a:rPr>
              <a:t>&gt;</a:t>
            </a:r>
          </a:p>
          <a:p>
            <a:r>
              <a:rPr kumimoji="1" lang="en-US" altLang="ja-JP" sz="1200" dirty="0" smtClean="0">
                <a:solidFill>
                  <a:srgbClr val="333333"/>
                </a:solidFill>
                <a:latin typeface="+mn-ea"/>
              </a:rPr>
              <a:t>Page=Service page</a:t>
            </a:r>
            <a:r>
              <a:rPr kumimoji="1" lang="ja-JP" altLang="en-US" sz="1200" dirty="0" smtClean="0">
                <a:solidFill>
                  <a:srgbClr val="333333"/>
                </a:solidFill>
                <a:latin typeface="+mn-ea"/>
              </a:rPr>
              <a:t>　　</a:t>
            </a:r>
            <a:r>
              <a:rPr kumimoji="1" lang="en-US" altLang="ja-JP" sz="1200" dirty="0" smtClean="0">
                <a:solidFill>
                  <a:srgbClr val="333333"/>
                </a:solidFill>
                <a:latin typeface="+mn-ea"/>
              </a:rPr>
              <a:t>Action code = API function</a:t>
            </a:r>
            <a:r>
              <a:rPr kumimoji="1" lang="ja-JP" altLang="en-US" sz="1200" dirty="0" smtClean="0">
                <a:solidFill>
                  <a:srgbClr val="333333"/>
                </a:solidFill>
                <a:latin typeface="+mn-ea"/>
              </a:rPr>
              <a:t>　　</a:t>
            </a:r>
            <a:r>
              <a:rPr kumimoji="1" lang="en-US" altLang="ja-JP" sz="1200" dirty="0" smtClean="0">
                <a:solidFill>
                  <a:srgbClr val="333333"/>
                </a:solidFill>
                <a:latin typeface="+mn-ea"/>
              </a:rPr>
              <a:t>URL = link to navigate to after executing a command</a:t>
            </a:r>
          </a:p>
          <a:p>
            <a:endParaRPr kumimoji="1" lang="en-US" altLang="ja-JP" sz="1600" dirty="0" smtClean="0">
              <a:solidFill>
                <a:srgbClr val="333333"/>
              </a:solidFill>
              <a:latin typeface="+mn-ea"/>
            </a:endParaRPr>
          </a:p>
          <a:p>
            <a:r>
              <a:rPr kumimoji="1" lang="en-US" altLang="ja-JP" sz="1400" dirty="0" smtClean="0">
                <a:solidFill>
                  <a:srgbClr val="333333"/>
                </a:solidFill>
                <a:latin typeface="+mn-ea"/>
              </a:rPr>
              <a:t>Sample : Joining a meeting</a:t>
            </a:r>
          </a:p>
          <a:p>
            <a:r>
              <a:rPr kumimoji="1" lang="en-US" altLang="ja-JP" sz="1200" dirty="0" smtClean="0">
                <a:solidFill>
                  <a:srgbClr val="333333"/>
                </a:solidFill>
                <a:latin typeface="+mn-ea"/>
                <a:hlinkClick r:id="rId3"/>
              </a:rPr>
              <a:t>https://yourcompany.webex.com/m.php?AT=JM&amp;MK=123456&amp;AE=johndoe@company.com&amp;AN=John_Doe&amp;BU=http://www.company.com</a:t>
            </a:r>
            <a:endParaRPr kumimoji="1" lang="en-US" altLang="ja-JP" sz="1200" dirty="0" smtClean="0">
              <a:solidFill>
                <a:srgbClr val="333333"/>
              </a:solidFill>
              <a:latin typeface="+mn-ea"/>
            </a:endParaRPr>
          </a:p>
          <a:p>
            <a:endParaRPr kumimoji="1" lang="en-US" altLang="ja-JP" sz="1600" dirty="0" smtClean="0">
              <a:solidFill>
                <a:srgbClr val="333333"/>
              </a:solidFill>
              <a:latin typeface="+mn-ea"/>
            </a:endParaRPr>
          </a:p>
        </p:txBody>
      </p:sp>
      <p:cxnSp>
        <p:nvCxnSpPr>
          <p:cNvPr id="58" name="直線矢印コネクタ 57"/>
          <p:cNvCxnSpPr/>
          <p:nvPr/>
        </p:nvCxnSpPr>
        <p:spPr>
          <a:xfrm>
            <a:off x="5389425" y="4246874"/>
            <a:ext cx="1533896" cy="1484"/>
          </a:xfrm>
          <a:prstGeom prst="straightConnector1">
            <a:avLst/>
          </a:prstGeom>
          <a:ln w="28575">
            <a:solidFill>
              <a:schemeClr val="tx1">
                <a:lumMod val="85000"/>
                <a:lumOff val="15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684019" y="3164728"/>
            <a:ext cx="2573140" cy="338554"/>
          </a:xfrm>
          <a:prstGeom prst="rect">
            <a:avLst/>
          </a:prstGeom>
          <a:noFill/>
        </p:spPr>
        <p:txBody>
          <a:bodyPr wrap="none" rtlCol="0">
            <a:spAutoFit/>
          </a:bodyPr>
          <a:lstStyle/>
          <a:p>
            <a:pPr algn="ctr"/>
            <a:r>
              <a:rPr kumimoji="1" lang="ja-JP" altLang="en-US" sz="1600" dirty="0" smtClean="0">
                <a:solidFill>
                  <a:srgbClr val="333333"/>
                </a:solidFill>
                <a:latin typeface="+mn-ea"/>
              </a:rPr>
              <a:t>＜アーキテクチャイメージ＞</a:t>
            </a:r>
            <a:endParaRPr kumimoji="1" lang="ja-JP" altLang="en-US" sz="1600" dirty="0">
              <a:solidFill>
                <a:srgbClr val="333333"/>
              </a:solidFill>
              <a:latin typeface="+mn-ea"/>
            </a:endParaRPr>
          </a:p>
        </p:txBody>
      </p:sp>
      <p:pic>
        <p:nvPicPr>
          <p:cNvPr id="49" name="Picture 4" descr="C:\Documents and Settings\rie\デスクトップ\Business Scene\ILM01_BB01004.jpg"/>
          <p:cNvPicPr>
            <a:picLocks noChangeAspect="1" noChangeArrowheads="1"/>
          </p:cNvPicPr>
          <p:nvPr/>
        </p:nvPicPr>
        <p:blipFill>
          <a:blip r:embed="rId4" cstate="print"/>
          <a:srcRect/>
          <a:stretch>
            <a:fillRect/>
          </a:stretch>
        </p:blipFill>
        <p:spPr bwMode="auto">
          <a:xfrm>
            <a:off x="1369965" y="3825378"/>
            <a:ext cx="423202" cy="402212"/>
          </a:xfrm>
          <a:prstGeom prst="rect">
            <a:avLst/>
          </a:prstGeom>
          <a:noFill/>
        </p:spPr>
      </p:pic>
      <p:pic>
        <p:nvPicPr>
          <p:cNvPr id="50" name="Picture 4" descr="C:\Documents and Settings\rie\デスクトップ\Business Scene\ILM01_BB01004.jpg"/>
          <p:cNvPicPr>
            <a:picLocks noChangeAspect="1" noChangeArrowheads="1"/>
          </p:cNvPicPr>
          <p:nvPr/>
        </p:nvPicPr>
        <p:blipFill>
          <a:blip r:embed="rId4" cstate="print"/>
          <a:srcRect/>
          <a:stretch>
            <a:fillRect/>
          </a:stretch>
        </p:blipFill>
        <p:spPr bwMode="auto">
          <a:xfrm>
            <a:off x="1379861" y="4295938"/>
            <a:ext cx="423202" cy="402212"/>
          </a:xfrm>
          <a:prstGeom prst="rect">
            <a:avLst/>
          </a:prstGeom>
          <a:noFill/>
        </p:spPr>
      </p:pic>
      <p:sp>
        <p:nvSpPr>
          <p:cNvPr id="52" name="Rectangle 3"/>
          <p:cNvSpPr>
            <a:spLocks noGrp="1" noChangeArrowheads="1"/>
          </p:cNvSpPr>
          <p:nvPr>
            <p:ph type="body" sz="half" idx="1"/>
          </p:nvPr>
        </p:nvSpPr>
        <p:spPr>
          <a:xfrm>
            <a:off x="4076037" y="4111810"/>
            <a:ext cx="1255987" cy="573004"/>
          </a:xfrm>
        </p:spPr>
        <p:txBody>
          <a:bodyPr>
            <a:normAutofit fontScale="92500" lnSpcReduction="10000"/>
          </a:bodyPr>
          <a:lstStyle/>
          <a:p>
            <a:pPr marL="36000" indent="-36000">
              <a:spcBef>
                <a:spcPts val="500"/>
              </a:spcBef>
            </a:pPr>
            <a:r>
              <a:rPr lang="en-US" altLang="ja-JP" sz="1000" dirty="0" smtClean="0">
                <a:solidFill>
                  <a:srgbClr val="333333"/>
                </a:solidFill>
                <a:latin typeface="+mn-ea"/>
              </a:rPr>
              <a:t>Partner(p.php)</a:t>
            </a:r>
          </a:p>
          <a:p>
            <a:pPr marL="36000" indent="-36000">
              <a:spcBef>
                <a:spcPts val="500"/>
              </a:spcBef>
            </a:pPr>
            <a:r>
              <a:rPr lang="en-US" altLang="ja-JP" sz="1000" dirty="0" smtClean="0">
                <a:solidFill>
                  <a:srgbClr val="333333"/>
                </a:solidFill>
                <a:latin typeface="+mn-ea"/>
              </a:rPr>
              <a:t>Meeting(m.php)</a:t>
            </a:r>
          </a:p>
          <a:p>
            <a:pPr marL="36000" indent="-36000">
              <a:spcBef>
                <a:spcPts val="500"/>
              </a:spcBef>
            </a:pPr>
            <a:r>
              <a:rPr lang="en-US" altLang="ja-JP" sz="1000" dirty="0" smtClean="0">
                <a:solidFill>
                  <a:srgbClr val="333333"/>
                </a:solidFill>
                <a:latin typeface="+mn-ea"/>
              </a:rPr>
              <a:t>My WebEx(o.php)</a:t>
            </a:r>
          </a:p>
        </p:txBody>
      </p:sp>
    </p:spTree>
    <p:extLst>
      <p:ext uri="{BB962C8B-B14F-4D97-AF65-F5344CB8AC3E}">
        <p14:creationId xmlns:p14="http://schemas.microsoft.com/office/powerpoint/2010/main" val="4142981283"/>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3978234" y="2761009"/>
            <a:ext cx="4560124" cy="1505198"/>
          </a:xfrm>
          <a:prstGeom prst="roundRect">
            <a:avLst>
              <a:gd name="adj" fmla="val 1051"/>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2" name="Title 1"/>
          <p:cNvSpPr>
            <a:spLocks noGrp="1"/>
          </p:cNvSpPr>
          <p:nvPr>
            <p:ph type="title"/>
          </p:nvPr>
        </p:nvSpPr>
        <p:spPr/>
        <p:txBody>
          <a:bodyPr/>
          <a:lstStyle/>
          <a:p>
            <a:r>
              <a:rPr lang="en-US" dirty="0" smtClean="0"/>
              <a:t>XML API </a:t>
            </a:r>
            <a:r>
              <a:rPr lang="ja-JP" altLang="en-US" dirty="0" smtClean="0"/>
              <a:t>概要</a:t>
            </a:r>
            <a:endParaRPr lang="en-US" dirty="0"/>
          </a:p>
        </p:txBody>
      </p:sp>
      <p:sp>
        <p:nvSpPr>
          <p:cNvPr id="37" name="フローチャート : 磁気ディスク 36"/>
          <p:cNvSpPr/>
          <p:nvPr/>
        </p:nvSpPr>
        <p:spPr>
          <a:xfrm>
            <a:off x="7189705" y="2983672"/>
            <a:ext cx="962865" cy="1095500"/>
          </a:xfrm>
          <a:prstGeom prst="flowChartMagneticDisk">
            <a:avLst/>
          </a:prstGeom>
          <a:solidFill>
            <a:srgbClr val="01B0D5"/>
          </a:solidFill>
          <a:ln>
            <a:solidFill>
              <a:srgbClr val="015F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38" name="直方体 37"/>
          <p:cNvSpPr/>
          <p:nvPr/>
        </p:nvSpPr>
        <p:spPr>
          <a:xfrm>
            <a:off x="648541" y="3142595"/>
            <a:ext cx="1399057" cy="856408"/>
          </a:xfrm>
          <a:prstGeom prst="cube">
            <a:avLst>
              <a:gd name="adj" fmla="val 6125"/>
            </a:avLst>
          </a:prstGeom>
          <a:solidFill>
            <a:srgbClr val="FFF189"/>
          </a:solidFill>
          <a:ln>
            <a:solidFill>
              <a:srgbClr val="C9A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42" name="直方体 41"/>
          <p:cNvSpPr/>
          <p:nvPr/>
        </p:nvSpPr>
        <p:spPr>
          <a:xfrm>
            <a:off x="4351652" y="3126167"/>
            <a:ext cx="1277248" cy="860583"/>
          </a:xfrm>
          <a:prstGeom prst="cube">
            <a:avLst>
              <a:gd name="adj" fmla="val 6125"/>
            </a:avLst>
          </a:prstGeom>
          <a:solidFill>
            <a:srgbClr val="99D07E"/>
          </a:solidFill>
          <a:ln>
            <a:solidFill>
              <a:srgbClr val="497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3333"/>
              </a:solidFill>
              <a:latin typeface="+mn-ea"/>
            </a:endParaRPr>
          </a:p>
        </p:txBody>
      </p:sp>
      <p:sp>
        <p:nvSpPr>
          <p:cNvPr id="44" name="テキスト ボックス 43"/>
          <p:cNvSpPr txBox="1"/>
          <p:nvPr/>
        </p:nvSpPr>
        <p:spPr>
          <a:xfrm>
            <a:off x="685935" y="3375552"/>
            <a:ext cx="1231426" cy="461665"/>
          </a:xfrm>
          <a:prstGeom prst="rect">
            <a:avLst/>
          </a:prstGeom>
          <a:noFill/>
        </p:spPr>
        <p:txBody>
          <a:bodyPr wrap="none" rtlCol="0">
            <a:spAutoFit/>
          </a:bodyPr>
          <a:lstStyle/>
          <a:p>
            <a:pPr algn="ctr"/>
            <a:r>
              <a:rPr kumimoji="1" lang="ja-JP" altLang="en-US" sz="1200" dirty="0" smtClean="0">
                <a:solidFill>
                  <a:srgbClr val="333333"/>
                </a:solidFill>
                <a:latin typeface="+mn-ea"/>
              </a:rPr>
              <a:t>お客様</a:t>
            </a:r>
            <a:endParaRPr kumimoji="1" lang="en-US" altLang="ja-JP" sz="1200" dirty="0" smtClean="0">
              <a:solidFill>
                <a:srgbClr val="333333"/>
              </a:solidFill>
              <a:latin typeface="+mn-ea"/>
            </a:endParaRPr>
          </a:p>
          <a:p>
            <a:pPr algn="ctr"/>
            <a:r>
              <a:rPr kumimoji="1" lang="ja-JP" altLang="en-US" sz="1200" dirty="0" smtClean="0">
                <a:solidFill>
                  <a:srgbClr val="333333"/>
                </a:solidFill>
                <a:latin typeface="+mn-ea"/>
              </a:rPr>
              <a:t>アプリケーション</a:t>
            </a:r>
            <a:endParaRPr kumimoji="1" lang="ja-JP" altLang="en-US" sz="1200" dirty="0">
              <a:solidFill>
                <a:srgbClr val="333333"/>
              </a:solidFill>
              <a:latin typeface="+mn-ea"/>
            </a:endParaRPr>
          </a:p>
        </p:txBody>
      </p:sp>
      <p:sp>
        <p:nvSpPr>
          <p:cNvPr id="45" name="テキスト ボックス 44"/>
          <p:cNvSpPr txBox="1"/>
          <p:nvPr/>
        </p:nvSpPr>
        <p:spPr>
          <a:xfrm>
            <a:off x="4526042" y="3356254"/>
            <a:ext cx="838691" cy="646331"/>
          </a:xfrm>
          <a:prstGeom prst="rect">
            <a:avLst/>
          </a:prstGeom>
          <a:noFill/>
        </p:spPr>
        <p:txBody>
          <a:bodyPr wrap="none" rtlCol="0">
            <a:spAutoFit/>
          </a:bodyPr>
          <a:lstStyle/>
          <a:p>
            <a:pPr algn="ctr"/>
            <a:r>
              <a:rPr kumimoji="1" lang="en-US" altLang="ja-JP" sz="1200" dirty="0" smtClean="0">
                <a:solidFill>
                  <a:srgbClr val="333333"/>
                </a:solidFill>
                <a:latin typeface="+mn-ea"/>
              </a:rPr>
              <a:t>XML</a:t>
            </a:r>
          </a:p>
          <a:p>
            <a:pPr algn="ctr"/>
            <a:r>
              <a:rPr kumimoji="1" lang="en-US" altLang="ja-JP" sz="1200" dirty="0" smtClean="0">
                <a:solidFill>
                  <a:srgbClr val="333333"/>
                </a:solidFill>
                <a:latin typeface="+mn-ea"/>
              </a:rPr>
              <a:t>Document</a:t>
            </a:r>
          </a:p>
          <a:p>
            <a:pPr algn="ctr"/>
            <a:r>
              <a:rPr kumimoji="1" lang="en-US" altLang="ja-JP" sz="1200" dirty="0" smtClean="0">
                <a:solidFill>
                  <a:srgbClr val="333333"/>
                </a:solidFill>
                <a:latin typeface="+mn-ea"/>
              </a:rPr>
              <a:t>Processor</a:t>
            </a:r>
            <a:endParaRPr kumimoji="1" lang="ja-JP" altLang="en-US" sz="1200" dirty="0">
              <a:solidFill>
                <a:srgbClr val="333333"/>
              </a:solidFill>
              <a:latin typeface="+mn-ea"/>
            </a:endParaRPr>
          </a:p>
        </p:txBody>
      </p:sp>
      <p:sp>
        <p:nvSpPr>
          <p:cNvPr id="46" name="テキスト ボックス 45"/>
          <p:cNvSpPr txBox="1"/>
          <p:nvPr/>
        </p:nvSpPr>
        <p:spPr>
          <a:xfrm>
            <a:off x="7248977" y="3515084"/>
            <a:ext cx="851515" cy="276999"/>
          </a:xfrm>
          <a:prstGeom prst="rect">
            <a:avLst/>
          </a:prstGeom>
          <a:noFill/>
        </p:spPr>
        <p:txBody>
          <a:bodyPr wrap="none" rtlCol="0">
            <a:spAutoFit/>
          </a:bodyPr>
          <a:lstStyle/>
          <a:p>
            <a:pPr algn="ctr"/>
            <a:r>
              <a:rPr kumimoji="1" lang="en-US" altLang="ja-JP" sz="1200" dirty="0" smtClean="0">
                <a:solidFill>
                  <a:srgbClr val="333333"/>
                </a:solidFill>
                <a:latin typeface="+mn-ea"/>
              </a:rPr>
              <a:t>Data Base</a:t>
            </a:r>
          </a:p>
        </p:txBody>
      </p:sp>
      <p:sp>
        <p:nvSpPr>
          <p:cNvPr id="47" name="テキスト ボックス 46"/>
          <p:cNvSpPr txBox="1"/>
          <p:nvPr/>
        </p:nvSpPr>
        <p:spPr>
          <a:xfrm>
            <a:off x="4007022" y="2783256"/>
            <a:ext cx="1560042" cy="276999"/>
          </a:xfrm>
          <a:prstGeom prst="rect">
            <a:avLst/>
          </a:prstGeom>
          <a:noFill/>
        </p:spPr>
        <p:txBody>
          <a:bodyPr wrap="none" rtlCol="0">
            <a:spAutoFit/>
          </a:bodyPr>
          <a:lstStyle/>
          <a:p>
            <a:pPr algn="ctr"/>
            <a:r>
              <a:rPr kumimoji="1" lang="en-US" altLang="ja-JP" sz="1200" dirty="0" smtClean="0">
                <a:solidFill>
                  <a:srgbClr val="333333"/>
                </a:solidFill>
                <a:latin typeface="+mn-ea"/>
              </a:rPr>
              <a:t>Cisco WebEx Servers</a:t>
            </a:r>
            <a:endParaRPr kumimoji="1" lang="ja-JP" altLang="en-US" sz="1200" dirty="0">
              <a:solidFill>
                <a:srgbClr val="333333"/>
              </a:solidFill>
              <a:latin typeface="+mn-ea"/>
            </a:endParaRPr>
          </a:p>
        </p:txBody>
      </p:sp>
      <p:cxnSp>
        <p:nvCxnSpPr>
          <p:cNvPr id="55" name="直線矢印コネクタ 54"/>
          <p:cNvCxnSpPr/>
          <p:nvPr/>
        </p:nvCxnSpPr>
        <p:spPr>
          <a:xfrm>
            <a:off x="2042556" y="3339920"/>
            <a:ext cx="2280062" cy="1191"/>
          </a:xfrm>
          <a:prstGeom prst="straightConnector1">
            <a:avLst/>
          </a:prstGeom>
          <a:ln w="28575">
            <a:solidFill>
              <a:schemeClr val="tx1">
                <a:lumMod val="85000"/>
                <a:lumOff val="15000"/>
              </a:schemeClr>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3" name="グループ化 49"/>
          <p:cNvGrpSpPr/>
          <p:nvPr/>
        </p:nvGrpSpPr>
        <p:grpSpPr>
          <a:xfrm>
            <a:off x="2825347" y="3118651"/>
            <a:ext cx="474809" cy="378000"/>
            <a:chOff x="2813238" y="3323461"/>
            <a:chExt cx="507739" cy="541447"/>
          </a:xfrm>
        </p:grpSpPr>
        <p:sp>
          <p:nvSpPr>
            <p:cNvPr id="41" name="Document"/>
            <p:cNvSpPr>
              <a:spLocks noEditPoints="1" noChangeArrowheads="1"/>
            </p:cNvSpPr>
            <p:nvPr/>
          </p:nvSpPr>
          <p:spPr bwMode="auto">
            <a:xfrm>
              <a:off x="2861055" y="3323461"/>
              <a:ext cx="404660" cy="54144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solidFill>
                  <a:srgbClr val="333333"/>
                </a:solidFill>
                <a:latin typeface="+mn-ea"/>
              </a:endParaRPr>
            </a:p>
          </p:txBody>
        </p:sp>
        <p:sp>
          <p:nvSpPr>
            <p:cNvPr id="49" name="テキスト ボックス 48"/>
            <p:cNvSpPr txBox="1"/>
            <p:nvPr/>
          </p:nvSpPr>
          <p:spPr>
            <a:xfrm>
              <a:off x="2813238" y="3463641"/>
              <a:ext cx="507739" cy="396773"/>
            </a:xfrm>
            <a:prstGeom prst="rect">
              <a:avLst/>
            </a:prstGeom>
            <a:noFill/>
          </p:spPr>
          <p:txBody>
            <a:bodyPr wrap="none" rtlCol="0">
              <a:spAutoFit/>
            </a:bodyPr>
            <a:lstStyle/>
            <a:p>
              <a:pPr algn="ctr"/>
              <a:r>
                <a:rPr kumimoji="1" lang="en-US" altLang="ja-JP" sz="1200" dirty="0" smtClean="0">
                  <a:solidFill>
                    <a:srgbClr val="333333"/>
                  </a:solidFill>
                  <a:latin typeface="+mn-ea"/>
                </a:rPr>
                <a:t>XML</a:t>
              </a:r>
            </a:p>
          </p:txBody>
        </p:sp>
      </p:grpSp>
      <p:cxnSp>
        <p:nvCxnSpPr>
          <p:cNvPr id="56" name="直線矢印コネクタ 55"/>
          <p:cNvCxnSpPr/>
          <p:nvPr/>
        </p:nvCxnSpPr>
        <p:spPr>
          <a:xfrm>
            <a:off x="5638800" y="3569999"/>
            <a:ext cx="1533896" cy="1484"/>
          </a:xfrm>
          <a:prstGeom prst="straightConnector1">
            <a:avLst/>
          </a:prstGeom>
          <a:ln w="28575">
            <a:solidFill>
              <a:schemeClr val="tx1">
                <a:lumMod val="85000"/>
                <a:lumOff val="15000"/>
              </a:schemeClr>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rot="10800000">
            <a:off x="2042556" y="3776339"/>
            <a:ext cx="2280062" cy="1191"/>
          </a:xfrm>
          <a:prstGeom prst="straightConnector1">
            <a:avLst/>
          </a:prstGeom>
          <a:ln w="28575">
            <a:solidFill>
              <a:schemeClr val="tx1">
                <a:lumMod val="85000"/>
                <a:lumOff val="15000"/>
              </a:schemeClr>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4" name="グループ化 50"/>
          <p:cNvGrpSpPr/>
          <p:nvPr/>
        </p:nvGrpSpPr>
        <p:grpSpPr>
          <a:xfrm>
            <a:off x="2823371" y="3640036"/>
            <a:ext cx="474809" cy="378000"/>
            <a:chOff x="2813238" y="3323461"/>
            <a:chExt cx="507739" cy="541447"/>
          </a:xfrm>
        </p:grpSpPr>
        <p:sp>
          <p:nvSpPr>
            <p:cNvPr id="52" name="Document"/>
            <p:cNvSpPr>
              <a:spLocks noEditPoints="1" noChangeArrowheads="1"/>
            </p:cNvSpPr>
            <p:nvPr/>
          </p:nvSpPr>
          <p:spPr bwMode="auto">
            <a:xfrm>
              <a:off x="2861055" y="3323461"/>
              <a:ext cx="404660" cy="54144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solidFill>
                  <a:srgbClr val="333333"/>
                </a:solidFill>
                <a:latin typeface="+mn-ea"/>
              </a:endParaRPr>
            </a:p>
          </p:txBody>
        </p:sp>
        <p:sp>
          <p:nvSpPr>
            <p:cNvPr id="53" name="テキスト ボックス 52"/>
            <p:cNvSpPr txBox="1"/>
            <p:nvPr/>
          </p:nvSpPr>
          <p:spPr>
            <a:xfrm>
              <a:off x="2813238" y="3463641"/>
              <a:ext cx="507739" cy="396773"/>
            </a:xfrm>
            <a:prstGeom prst="rect">
              <a:avLst/>
            </a:prstGeom>
            <a:noFill/>
          </p:spPr>
          <p:txBody>
            <a:bodyPr wrap="none" rtlCol="0">
              <a:spAutoFit/>
            </a:bodyPr>
            <a:lstStyle/>
            <a:p>
              <a:pPr algn="ctr"/>
              <a:r>
                <a:rPr kumimoji="1" lang="en-US" altLang="ja-JP" sz="1200" dirty="0" smtClean="0">
                  <a:solidFill>
                    <a:srgbClr val="333333"/>
                  </a:solidFill>
                  <a:latin typeface="+mn-ea"/>
                </a:rPr>
                <a:t>XML</a:t>
              </a:r>
            </a:p>
          </p:txBody>
        </p:sp>
      </p:grpSp>
      <p:sp>
        <p:nvSpPr>
          <p:cNvPr id="65" name="テキスト ボックス 64"/>
          <p:cNvSpPr txBox="1"/>
          <p:nvPr/>
        </p:nvSpPr>
        <p:spPr>
          <a:xfrm>
            <a:off x="5644924" y="3298346"/>
            <a:ext cx="1510349" cy="261610"/>
          </a:xfrm>
          <a:prstGeom prst="rect">
            <a:avLst/>
          </a:prstGeom>
          <a:noFill/>
        </p:spPr>
        <p:txBody>
          <a:bodyPr wrap="none" rtlCol="0">
            <a:spAutoFit/>
          </a:bodyPr>
          <a:lstStyle/>
          <a:p>
            <a:pPr algn="ctr"/>
            <a:r>
              <a:rPr kumimoji="1" lang="ja-JP" altLang="en-US" sz="1100" dirty="0" smtClean="0">
                <a:solidFill>
                  <a:srgbClr val="333333"/>
                </a:solidFill>
                <a:latin typeface="+mn-ea"/>
              </a:rPr>
              <a:t>お客様情報にアクセス</a:t>
            </a:r>
            <a:endParaRPr kumimoji="1" lang="ja-JP" altLang="en-US" sz="1100" dirty="0">
              <a:solidFill>
                <a:srgbClr val="333333"/>
              </a:solidFill>
              <a:latin typeface="+mn-ea"/>
            </a:endParaRPr>
          </a:p>
        </p:txBody>
      </p:sp>
      <p:sp>
        <p:nvSpPr>
          <p:cNvPr id="67" name="テキスト ボックス 66"/>
          <p:cNvSpPr txBox="1"/>
          <p:nvPr/>
        </p:nvSpPr>
        <p:spPr>
          <a:xfrm>
            <a:off x="2367529" y="2856003"/>
            <a:ext cx="1351652" cy="276999"/>
          </a:xfrm>
          <a:prstGeom prst="rect">
            <a:avLst/>
          </a:prstGeom>
          <a:noFill/>
        </p:spPr>
        <p:txBody>
          <a:bodyPr wrap="none" rtlCol="0">
            <a:spAutoFit/>
          </a:bodyPr>
          <a:lstStyle/>
          <a:p>
            <a:pPr algn="ctr"/>
            <a:r>
              <a:rPr kumimoji="1" lang="en-US" altLang="ja-JP" sz="1200" dirty="0" smtClean="0">
                <a:solidFill>
                  <a:srgbClr val="333333"/>
                </a:solidFill>
                <a:latin typeface="+mn-ea"/>
              </a:rPr>
              <a:t>XML Request Doc</a:t>
            </a:r>
            <a:endParaRPr kumimoji="1" lang="ja-JP" altLang="en-US" sz="1200" dirty="0">
              <a:solidFill>
                <a:srgbClr val="333333"/>
              </a:solidFill>
              <a:latin typeface="+mn-ea"/>
            </a:endParaRPr>
          </a:p>
        </p:txBody>
      </p:sp>
      <p:sp>
        <p:nvSpPr>
          <p:cNvPr id="68" name="テキスト ボックス 67"/>
          <p:cNvSpPr txBox="1"/>
          <p:nvPr/>
        </p:nvSpPr>
        <p:spPr>
          <a:xfrm>
            <a:off x="2330140" y="4074678"/>
            <a:ext cx="1446229" cy="276999"/>
          </a:xfrm>
          <a:prstGeom prst="rect">
            <a:avLst/>
          </a:prstGeom>
          <a:noFill/>
        </p:spPr>
        <p:txBody>
          <a:bodyPr wrap="none" rtlCol="0">
            <a:spAutoFit/>
          </a:bodyPr>
          <a:lstStyle/>
          <a:p>
            <a:pPr algn="ctr"/>
            <a:r>
              <a:rPr kumimoji="1" lang="en-US" altLang="ja-JP" sz="1200" dirty="0" smtClean="0">
                <a:solidFill>
                  <a:srgbClr val="333333"/>
                </a:solidFill>
                <a:latin typeface="+mn-ea"/>
              </a:rPr>
              <a:t>XML Response Doc</a:t>
            </a:r>
            <a:endParaRPr kumimoji="1" lang="ja-JP" altLang="en-US" sz="1200" dirty="0">
              <a:solidFill>
                <a:srgbClr val="333333"/>
              </a:solidFill>
              <a:latin typeface="+mn-ea"/>
            </a:endParaRPr>
          </a:p>
        </p:txBody>
      </p:sp>
      <p:sp>
        <p:nvSpPr>
          <p:cNvPr id="69" name="テキスト ボックス 68"/>
          <p:cNvSpPr txBox="1"/>
          <p:nvPr/>
        </p:nvSpPr>
        <p:spPr>
          <a:xfrm>
            <a:off x="645463" y="1099941"/>
            <a:ext cx="6976590" cy="830997"/>
          </a:xfrm>
          <a:prstGeom prst="rect">
            <a:avLst/>
          </a:prstGeom>
          <a:noFill/>
        </p:spPr>
        <p:txBody>
          <a:bodyPr wrap="none" rtlCol="0">
            <a:spAutoFit/>
          </a:bodyPr>
          <a:lstStyle/>
          <a:p>
            <a:r>
              <a:rPr kumimoji="1" lang="en-US" altLang="ja-JP" sz="1600" dirty="0" smtClean="0">
                <a:solidFill>
                  <a:srgbClr val="333333"/>
                </a:solidFill>
                <a:latin typeface="+mn-ea"/>
              </a:rPr>
              <a:t>XML</a:t>
            </a:r>
            <a:r>
              <a:rPr kumimoji="1" lang="ja-JP" altLang="en-US" sz="1600" dirty="0" smtClean="0">
                <a:solidFill>
                  <a:srgbClr val="333333"/>
                </a:solidFill>
                <a:latin typeface="+mn-ea"/>
              </a:rPr>
              <a:t>形式のファイルに必要なパラメタを設定し、</a:t>
            </a:r>
            <a:r>
              <a:rPr kumimoji="1" lang="en-US" altLang="ja-JP" sz="1600" dirty="0" smtClean="0">
                <a:solidFill>
                  <a:srgbClr val="333333"/>
                </a:solidFill>
                <a:latin typeface="+mn-ea"/>
              </a:rPr>
              <a:t>WebEx XML</a:t>
            </a:r>
            <a:r>
              <a:rPr kumimoji="1" lang="ja-JP" altLang="en-US" sz="1600" dirty="0" smtClean="0">
                <a:solidFill>
                  <a:srgbClr val="333333"/>
                </a:solidFill>
                <a:latin typeface="+mn-ea"/>
              </a:rPr>
              <a:t>サーバに</a:t>
            </a:r>
            <a:r>
              <a:rPr kumimoji="1" lang="en-US" altLang="ja-JP" sz="1600" dirty="0" smtClean="0">
                <a:solidFill>
                  <a:srgbClr val="333333"/>
                </a:solidFill>
                <a:latin typeface="+mn-ea"/>
              </a:rPr>
              <a:t>POST</a:t>
            </a:r>
            <a:r>
              <a:rPr kumimoji="1" lang="ja-JP" altLang="en-US" sz="1600" dirty="0" smtClean="0">
                <a:solidFill>
                  <a:srgbClr val="333333"/>
                </a:solidFill>
                <a:latin typeface="+mn-ea"/>
              </a:rPr>
              <a:t>転送</a:t>
            </a:r>
            <a:endParaRPr kumimoji="1" lang="en-US" altLang="ja-JP" sz="1600" dirty="0" smtClean="0">
              <a:solidFill>
                <a:srgbClr val="333333"/>
              </a:solidFill>
              <a:latin typeface="+mn-ea"/>
            </a:endParaRPr>
          </a:p>
          <a:p>
            <a:r>
              <a:rPr kumimoji="1" lang="ja-JP" altLang="en-US" sz="1600" dirty="0" smtClean="0">
                <a:solidFill>
                  <a:srgbClr val="333333"/>
                </a:solidFill>
                <a:latin typeface="+mn-ea"/>
              </a:rPr>
              <a:t>することでやり取りを行うものです。</a:t>
            </a:r>
            <a:endParaRPr kumimoji="1" lang="en-US" altLang="ja-JP" sz="1600" dirty="0" smtClean="0">
              <a:solidFill>
                <a:srgbClr val="333333"/>
              </a:solidFill>
              <a:latin typeface="+mn-ea"/>
            </a:endParaRPr>
          </a:p>
          <a:p>
            <a:r>
              <a:rPr kumimoji="1" lang="en-US" altLang="ja-JP" sz="1600" dirty="0" smtClean="0">
                <a:solidFill>
                  <a:srgbClr val="333333"/>
                </a:solidFill>
                <a:latin typeface="+mn-ea"/>
              </a:rPr>
              <a:t>HTTPS</a:t>
            </a:r>
            <a:r>
              <a:rPr kumimoji="1" lang="ja-JP" altLang="en-US" sz="1600" dirty="0" smtClean="0">
                <a:solidFill>
                  <a:srgbClr val="333333"/>
                </a:solidFill>
                <a:latin typeface="+mn-ea"/>
              </a:rPr>
              <a:t>を指定いただくことで</a:t>
            </a:r>
            <a:r>
              <a:rPr kumimoji="1" lang="en-US" altLang="ja-JP" sz="1600" dirty="0" smtClean="0">
                <a:solidFill>
                  <a:srgbClr val="333333"/>
                </a:solidFill>
                <a:latin typeface="+mn-ea"/>
              </a:rPr>
              <a:t>SSL</a:t>
            </a:r>
            <a:r>
              <a:rPr kumimoji="1" lang="ja-JP" altLang="en-US" sz="1600" dirty="0" err="1" smtClean="0">
                <a:solidFill>
                  <a:srgbClr val="333333"/>
                </a:solidFill>
                <a:latin typeface="+mn-ea"/>
              </a:rPr>
              <a:t>での</a:t>
            </a:r>
            <a:r>
              <a:rPr kumimoji="1" lang="ja-JP" altLang="en-US" sz="1600" dirty="0" smtClean="0">
                <a:solidFill>
                  <a:srgbClr val="333333"/>
                </a:solidFill>
                <a:latin typeface="+mn-ea"/>
              </a:rPr>
              <a:t>通信をご利用いただけます。</a:t>
            </a:r>
            <a:endParaRPr kumimoji="1" lang="en-US" altLang="ja-JP" sz="1600" dirty="0" smtClean="0">
              <a:solidFill>
                <a:srgbClr val="333333"/>
              </a:solidFill>
              <a:latin typeface="+mn-ea"/>
            </a:endParaRPr>
          </a:p>
        </p:txBody>
      </p:sp>
      <p:sp>
        <p:nvSpPr>
          <p:cNvPr id="58" name="テキスト ボックス 57"/>
          <p:cNvSpPr txBox="1"/>
          <p:nvPr/>
        </p:nvSpPr>
        <p:spPr>
          <a:xfrm>
            <a:off x="684019" y="2300822"/>
            <a:ext cx="2573140" cy="338554"/>
          </a:xfrm>
          <a:prstGeom prst="rect">
            <a:avLst/>
          </a:prstGeom>
          <a:noFill/>
        </p:spPr>
        <p:txBody>
          <a:bodyPr wrap="none" rtlCol="0">
            <a:spAutoFit/>
          </a:bodyPr>
          <a:lstStyle/>
          <a:p>
            <a:pPr algn="ctr"/>
            <a:r>
              <a:rPr kumimoji="1" lang="ja-JP" altLang="en-US" sz="1600" dirty="0" smtClean="0">
                <a:solidFill>
                  <a:srgbClr val="333333"/>
                </a:solidFill>
                <a:latin typeface="+mn-ea"/>
              </a:rPr>
              <a:t>＜アーキテクチャイメージ＞</a:t>
            </a:r>
            <a:endParaRPr kumimoji="1" lang="ja-JP" altLang="en-US" sz="1600" dirty="0">
              <a:solidFill>
                <a:srgbClr val="333333"/>
              </a:solidFill>
              <a:latin typeface="+mn-ea"/>
            </a:endParaRPr>
          </a:p>
        </p:txBody>
      </p:sp>
    </p:spTree>
    <p:extLst>
      <p:ext uri="{BB962C8B-B14F-4D97-AF65-F5344CB8AC3E}">
        <p14:creationId xmlns:p14="http://schemas.microsoft.com/office/powerpoint/2010/main" val="4218570196"/>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 name="Title 1"/>
          <p:cNvSpPr>
            <a:spLocks noGrp="1"/>
          </p:cNvSpPr>
          <p:nvPr>
            <p:ph type="title"/>
          </p:nvPr>
        </p:nvSpPr>
        <p:spPr>
          <a:xfrm>
            <a:off x="793752" y="228600"/>
            <a:ext cx="7435849" cy="628650"/>
          </a:xfrm>
        </p:spPr>
        <p:txBody>
          <a:bodyPr/>
          <a:lstStyle/>
          <a:p>
            <a:r>
              <a:rPr lang="en-US" dirty="0" smtClean="0"/>
              <a:t>URL API </a:t>
            </a:r>
            <a:r>
              <a:rPr lang="ja-JP" altLang="en-US" dirty="0" smtClean="0"/>
              <a:t>と </a:t>
            </a:r>
            <a:r>
              <a:rPr lang="en-US" altLang="ja-JP" dirty="0" smtClean="0"/>
              <a:t>XML API</a:t>
            </a:r>
            <a:r>
              <a:rPr lang="ja-JP" altLang="en-US" dirty="0" smtClean="0"/>
              <a:t>の違い</a:t>
            </a:r>
            <a:endParaRPr lang="en-US" dirty="0"/>
          </a:p>
        </p:txBody>
      </p:sp>
      <p:sp>
        <p:nvSpPr>
          <p:cNvPr id="69" name="テキスト ボックス 68"/>
          <p:cNvSpPr txBox="1"/>
          <p:nvPr/>
        </p:nvSpPr>
        <p:spPr>
          <a:xfrm>
            <a:off x="787953" y="1019785"/>
            <a:ext cx="7489147" cy="1154162"/>
          </a:xfrm>
          <a:prstGeom prst="rect">
            <a:avLst/>
          </a:prstGeom>
          <a:noFill/>
        </p:spPr>
        <p:txBody>
          <a:bodyPr wrap="square" rtlCol="0">
            <a:spAutoFit/>
          </a:bodyPr>
          <a:lstStyle/>
          <a:p>
            <a:pPr>
              <a:spcBef>
                <a:spcPts val="600"/>
              </a:spcBef>
            </a:pPr>
            <a:r>
              <a:rPr kumimoji="1" lang="en-US" altLang="ja-JP" sz="1600" dirty="0" smtClean="0">
                <a:solidFill>
                  <a:srgbClr val="333333"/>
                </a:solidFill>
                <a:latin typeface="+mn-ea"/>
              </a:rPr>
              <a:t>URL API</a:t>
            </a:r>
            <a:r>
              <a:rPr kumimoji="1" lang="ja-JP" altLang="en-US" sz="1600" dirty="0" smtClean="0">
                <a:solidFill>
                  <a:srgbClr val="333333"/>
                </a:solidFill>
                <a:latin typeface="+mn-ea"/>
              </a:rPr>
              <a:t>は、非常に簡単に実装できますが、ユーザーの一括登録などのバッチ処理ができません。</a:t>
            </a:r>
            <a:r>
              <a:rPr kumimoji="1" lang="en-US" altLang="ja-JP" sz="1600" dirty="0" smtClean="0">
                <a:solidFill>
                  <a:srgbClr val="333333"/>
                </a:solidFill>
                <a:latin typeface="+mn-ea"/>
              </a:rPr>
              <a:t>XML  API </a:t>
            </a:r>
            <a:r>
              <a:rPr kumimoji="1" lang="ja-JP" altLang="en-US" sz="1600" dirty="0" smtClean="0">
                <a:solidFill>
                  <a:srgbClr val="333333"/>
                </a:solidFill>
                <a:latin typeface="+mn-ea"/>
              </a:rPr>
              <a:t>は</a:t>
            </a:r>
            <a:r>
              <a:rPr kumimoji="1" lang="en-US" altLang="ja-JP" sz="1600" dirty="0" smtClean="0">
                <a:solidFill>
                  <a:srgbClr val="333333"/>
                </a:solidFill>
                <a:latin typeface="+mn-ea"/>
              </a:rPr>
              <a:t>URL API</a:t>
            </a:r>
            <a:r>
              <a:rPr kumimoji="1" lang="ja-JP" altLang="en-US" sz="1600" dirty="0" smtClean="0">
                <a:solidFill>
                  <a:srgbClr val="333333"/>
                </a:solidFill>
                <a:latin typeface="+mn-ea"/>
              </a:rPr>
              <a:t>に比べて実装が手間ですが、大量のデータのやり取りやバッチ処理等がサポートされています。</a:t>
            </a:r>
            <a:endParaRPr kumimoji="1" lang="en-US" altLang="ja-JP" sz="1600" dirty="0" smtClean="0">
              <a:solidFill>
                <a:srgbClr val="333333"/>
              </a:solidFill>
              <a:latin typeface="+mn-ea"/>
            </a:endParaRPr>
          </a:p>
          <a:p>
            <a:pPr>
              <a:spcBef>
                <a:spcPts val="600"/>
              </a:spcBef>
            </a:pPr>
            <a:r>
              <a:rPr kumimoji="1" lang="ja-JP" altLang="en-US" sz="1600" dirty="0" smtClean="0">
                <a:solidFill>
                  <a:srgbClr val="333333"/>
                </a:solidFill>
                <a:latin typeface="+mn-ea"/>
              </a:rPr>
              <a:t>また、それぞれの</a:t>
            </a:r>
            <a:r>
              <a:rPr kumimoji="1" lang="en-US" altLang="ja-JP" sz="1600" dirty="0" smtClean="0">
                <a:solidFill>
                  <a:srgbClr val="333333"/>
                </a:solidFill>
                <a:latin typeface="+mn-ea"/>
              </a:rPr>
              <a:t>API</a:t>
            </a:r>
            <a:r>
              <a:rPr kumimoji="1" lang="ja-JP" altLang="en-US" sz="1600" dirty="0" smtClean="0">
                <a:solidFill>
                  <a:srgbClr val="333333"/>
                </a:solidFill>
                <a:latin typeface="+mn-ea"/>
              </a:rPr>
              <a:t>でのみサポートしている代表的な機能を以下に記載します。</a:t>
            </a:r>
            <a:endParaRPr kumimoji="1" lang="en-US" altLang="ja-JP" sz="1600" dirty="0" smtClean="0">
              <a:solidFill>
                <a:srgbClr val="333333"/>
              </a:solidFill>
              <a:latin typeface="+mn-ea"/>
            </a:endParaRPr>
          </a:p>
        </p:txBody>
      </p:sp>
      <p:sp>
        <p:nvSpPr>
          <p:cNvPr id="71" name="Rectangle 3"/>
          <p:cNvSpPr txBox="1">
            <a:spLocks noChangeArrowheads="1"/>
          </p:cNvSpPr>
          <p:nvPr/>
        </p:nvSpPr>
        <p:spPr>
          <a:xfrm>
            <a:off x="1510967" y="2161292"/>
            <a:ext cx="6825491" cy="2140545"/>
          </a:xfrm>
          <a:prstGeom prst="rect">
            <a:avLst/>
          </a:prstGeom>
        </p:spPr>
        <p:txBody>
          <a:bodyPr vert="horz" lIns="91440" tIns="45720" rIns="91440" bIns="45720" rtlCol="0">
            <a:normAutofit fontScale="92500" lnSpcReduction="20000"/>
          </a:bodyPr>
          <a:lstStyle/>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None/>
              <a:tabLst/>
              <a:defRPr/>
            </a:pPr>
            <a:r>
              <a:rPr kumimoji="1" lang="en-US" altLang="ja-JP" i="0" u="none" strike="noStrike" kern="1200" cap="none" spc="0" normalizeH="0" baseline="0" noProof="0" dirty="0" smtClean="0">
                <a:ln>
                  <a:noFill/>
                </a:ln>
                <a:solidFill>
                  <a:srgbClr val="333333"/>
                </a:solidFill>
                <a:effectLst/>
                <a:uLnTx/>
                <a:uFillTx/>
                <a:latin typeface="+mn-ea"/>
                <a:ea typeface="+mn-ea"/>
                <a:cs typeface="+mn-cs"/>
              </a:rPr>
              <a:t>URL API</a:t>
            </a: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r>
              <a:rPr kumimoji="1" lang="en-US" altLang="ja-JP" sz="1600" i="0" u="none" strike="noStrike" kern="1200" cap="none" spc="0" normalizeH="0" baseline="0" noProof="0" dirty="0" smtClean="0">
                <a:ln>
                  <a:noFill/>
                </a:ln>
                <a:solidFill>
                  <a:srgbClr val="333333"/>
                </a:solidFill>
                <a:effectLst/>
                <a:uLnTx/>
                <a:uFillTx/>
                <a:latin typeface="+mn-ea"/>
                <a:ea typeface="+mn-ea"/>
                <a:cs typeface="+mn-cs"/>
              </a:rPr>
              <a:t>Support</a:t>
            </a:r>
            <a:r>
              <a:rPr kumimoji="1" lang="en-US" altLang="ja-JP" sz="1600" i="0" u="none" strike="noStrike" kern="1200" cap="none" spc="0" normalizeH="0" noProof="0" dirty="0" smtClean="0">
                <a:ln>
                  <a:noFill/>
                </a:ln>
                <a:solidFill>
                  <a:srgbClr val="333333"/>
                </a:solidFill>
                <a:effectLst/>
                <a:uLnTx/>
                <a:uFillTx/>
                <a:latin typeface="+mn-ea"/>
                <a:ea typeface="+mn-ea"/>
                <a:cs typeface="+mn-cs"/>
              </a:rPr>
              <a:t> Center </a:t>
            </a:r>
            <a:r>
              <a:rPr kumimoji="1" lang="en-US" altLang="ja-JP" sz="1600" i="0" u="none" strike="noStrike" kern="1200" cap="none" spc="0" normalizeH="0" baseline="0" noProof="0" dirty="0" smtClean="0">
                <a:ln>
                  <a:noFill/>
                </a:ln>
                <a:solidFill>
                  <a:srgbClr val="333333"/>
                </a:solidFill>
                <a:effectLst/>
                <a:uLnTx/>
                <a:uFillTx/>
                <a:latin typeface="+mn-ea"/>
                <a:ea typeface="+mn-ea"/>
                <a:cs typeface="+mn-cs"/>
              </a:rPr>
              <a:t>Remote Access </a:t>
            </a:r>
            <a:r>
              <a:rPr kumimoji="1" lang="ja-JP" altLang="en-US"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rPr>
              <a:t>の利用</a:t>
            </a:r>
            <a:endParaRPr kumimoji="1" lang="en-US" altLang="ja-JP"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endParaRPr kumimoji="1" lang="en-US" altLang="ja-JP" sz="1600" i="0" u="none" strike="noStrike" kern="1200" cap="none" spc="0" normalizeH="0" baseline="0" noProof="0" dirty="0" smtClean="0">
              <a:ln>
                <a:noFill/>
              </a:ln>
              <a:solidFill>
                <a:srgbClr val="333333"/>
              </a:solidFill>
              <a:effectLst/>
              <a:uLnTx/>
              <a:uFillTx/>
              <a:latin typeface="+mn-ea"/>
              <a:ea typeface="+mn-ea"/>
              <a:cs typeface="+mn-cs"/>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None/>
              <a:tabLst/>
              <a:defRPr/>
            </a:pPr>
            <a:r>
              <a:rPr kumimoji="1" lang="en-US" altLang="ja-JP" dirty="0" smtClean="0">
                <a:solidFill>
                  <a:srgbClr val="333333"/>
                </a:solidFill>
                <a:latin typeface="+mn-ea"/>
              </a:rPr>
              <a:t>XML API</a:t>
            </a:r>
            <a:endParaRPr kumimoji="1" lang="en-US" altLang="ja-JP" i="0" u="none" strike="noStrike" kern="1200" cap="none" spc="0" normalizeH="0" baseline="0" noProof="0" dirty="0" smtClean="0">
              <a:ln>
                <a:noFill/>
              </a:ln>
              <a:solidFill>
                <a:srgbClr val="333333"/>
              </a:solidFill>
              <a:effectLst/>
              <a:uLnTx/>
              <a:uFillTx/>
              <a:latin typeface="+mn-ea"/>
              <a:ea typeface="+mn-ea"/>
              <a:cs typeface="+mn-cs"/>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r>
              <a:rPr kumimoji="1" lang="ja-JP" altLang="en-US"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rPr>
              <a:t>各サービスの利用履歴（レポート）の出力</a:t>
            </a:r>
            <a:endParaRPr kumimoji="1" lang="en-US" altLang="ja-JP"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r>
              <a:rPr kumimoji="1" lang="en-US" altLang="ja-JP" sz="1600" i="0" u="none" strike="noStrike" kern="1200" cap="none" spc="0" normalizeH="0" baseline="0" noProof="0" dirty="0" smtClean="0">
                <a:ln>
                  <a:noFill/>
                </a:ln>
                <a:solidFill>
                  <a:srgbClr val="333333"/>
                </a:solidFill>
                <a:effectLst/>
                <a:uLnTx/>
                <a:uFillTx/>
                <a:latin typeface="+mn-ea"/>
                <a:ea typeface="+mn-ea"/>
                <a:cs typeface="+mn-cs"/>
              </a:rPr>
              <a:t>Training Center </a:t>
            </a:r>
            <a:r>
              <a:rPr kumimoji="1" lang="ja-JP" altLang="en-US"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rPr>
              <a:t>オンラインテストの結果出力</a:t>
            </a:r>
            <a:endParaRPr kumimoji="1" lang="en-US" altLang="ja-JP"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r>
              <a:rPr kumimoji="1" lang="ja-JP" altLang="en-US" sz="1600" dirty="0" smtClean="0">
                <a:solidFill>
                  <a:srgbClr val="333333"/>
                </a:solidFill>
                <a:latin typeface="ＭＳ ゴシック" pitchFamily="49" charset="-128"/>
                <a:ea typeface="ＭＳ ゴシック" pitchFamily="49" charset="-128"/>
              </a:rPr>
              <a:t>ご契約サイトの設定情報を取得</a:t>
            </a:r>
            <a:endParaRPr kumimoji="1" lang="en-US" altLang="ja-JP" sz="1600" dirty="0" smtClean="0">
              <a:solidFill>
                <a:srgbClr val="333333"/>
              </a:solidFill>
              <a:latin typeface="ＭＳ ゴシック" pitchFamily="49" charset="-128"/>
              <a:ea typeface="ＭＳ ゴシック" pitchFamily="49" charset="-128"/>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r>
              <a:rPr kumimoji="1" lang="ja-JP" altLang="en-US"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rPr>
              <a:t>配信リストの作成</a:t>
            </a:r>
            <a:endParaRPr kumimoji="1" lang="en-US" altLang="ja-JP" sz="1600" i="0" u="none" strike="noStrike" kern="1200" cap="none" spc="0" normalizeH="0" baseline="0" noProof="0" dirty="0" smtClean="0">
              <a:ln>
                <a:noFill/>
              </a:ln>
              <a:solidFill>
                <a:srgbClr val="333333"/>
              </a:solidFill>
              <a:effectLst/>
              <a:uLnTx/>
              <a:uFillTx/>
              <a:latin typeface="ＭＳ ゴシック" pitchFamily="49" charset="-128"/>
              <a:ea typeface="ＭＳ ゴシック" pitchFamily="49" charset="-128"/>
            </a:endParaRPr>
          </a:p>
          <a:p>
            <a:pPr marL="180000" marR="0" lvl="0" indent="-223838" algn="l" defTabSz="914400" rtl="0" eaLnBrk="1" fontAlgn="auto" latinLnBrk="0" hangingPunct="1">
              <a:lnSpc>
                <a:spcPct val="95000"/>
              </a:lnSpc>
              <a:spcBef>
                <a:spcPts val="600"/>
              </a:spcBef>
              <a:spcAft>
                <a:spcPts val="0"/>
              </a:spcAft>
              <a:buClr>
                <a:schemeClr val="accent1"/>
              </a:buClr>
              <a:buSzTx/>
              <a:buFont typeface="Wingdings" pitchFamily="2" charset="2"/>
              <a:buChar char="§"/>
              <a:tabLst/>
              <a:defRPr/>
            </a:pPr>
            <a:endParaRPr kumimoji="1" lang="en-US" altLang="ja-JP" sz="1600" i="0" u="none" strike="noStrike" kern="1200" cap="none" spc="0" normalizeH="0" baseline="0" noProof="0" dirty="0" smtClean="0">
              <a:ln>
                <a:noFill/>
              </a:ln>
              <a:solidFill>
                <a:srgbClr val="333333"/>
              </a:solidFill>
              <a:effectLst/>
              <a:uLnTx/>
              <a:uFillTx/>
              <a:latin typeface="+mn-ea"/>
              <a:ea typeface="+mn-ea"/>
              <a:cs typeface="+mn-cs"/>
            </a:endParaRPr>
          </a:p>
        </p:txBody>
      </p:sp>
    </p:spTree>
    <p:extLst>
      <p:ext uri="{BB962C8B-B14F-4D97-AF65-F5344CB8AC3E}">
        <p14:creationId xmlns:p14="http://schemas.microsoft.com/office/powerpoint/2010/main" val="330117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75557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400" dirty="0" smtClean="0"/>
              <a:t>WebEx </a:t>
            </a:r>
            <a:r>
              <a:rPr kumimoji="1" lang="ja-JP" altLang="en-US" sz="4400" dirty="0" smtClean="0"/>
              <a:t>提案時の</a:t>
            </a:r>
            <a:r>
              <a:rPr kumimoji="1" lang="en-US" altLang="ja-JP" sz="4400" dirty="0" smtClean="0"/>
              <a:t>Tips</a:t>
            </a:r>
            <a:r>
              <a:rPr kumimoji="1" lang="ja-JP" altLang="en-US" sz="4400" dirty="0" smtClean="0"/>
              <a:t>集</a:t>
            </a:r>
            <a:endParaRPr kumimoji="1" lang="ja-JP" altLang="en-US" sz="4400" dirty="0"/>
          </a:p>
        </p:txBody>
      </p:sp>
    </p:spTree>
    <p:extLst>
      <p:ext uri="{BB962C8B-B14F-4D97-AF65-F5344CB8AC3E}">
        <p14:creationId xmlns:p14="http://schemas.microsoft.com/office/powerpoint/2010/main" val="103720205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対象：エンドユーザー</a:t>
            </a:r>
            <a:endParaRPr kumimoji="1" lang="ja-JP" altLang="en-US" dirty="0"/>
          </a:p>
        </p:txBody>
      </p:sp>
    </p:spTree>
    <p:extLst>
      <p:ext uri="{BB962C8B-B14F-4D97-AF65-F5344CB8AC3E}">
        <p14:creationId xmlns:p14="http://schemas.microsoft.com/office/powerpoint/2010/main" val="91504379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右矢印 9"/>
          <p:cNvSpPr/>
          <p:nvPr/>
        </p:nvSpPr>
        <p:spPr>
          <a:xfrm>
            <a:off x="0" y="1393575"/>
            <a:ext cx="9144000" cy="3006975"/>
          </a:xfrm>
          <a:prstGeom prst="rightArrow">
            <a:avLst>
              <a:gd name="adj1" fmla="val 60882"/>
              <a:gd name="adj2" fmla="val 105048"/>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 name="タイトル 2"/>
          <p:cNvSpPr>
            <a:spLocks noGrp="1"/>
          </p:cNvSpPr>
          <p:nvPr>
            <p:ph type="title"/>
          </p:nvPr>
        </p:nvSpPr>
        <p:spPr/>
        <p:txBody>
          <a:bodyPr/>
          <a:lstStyle/>
          <a:p>
            <a:r>
              <a:rPr lang="ja-JP" altLang="en-US" dirty="0" smtClean="0"/>
              <a:t>お客様にご紹介、デモする代表的な機能</a:t>
            </a:r>
            <a:endParaRPr kumimoji="1" lang="ja-JP" altLang="en-US" dirty="0"/>
          </a:p>
        </p:txBody>
      </p:sp>
      <p:sp>
        <p:nvSpPr>
          <p:cNvPr id="4" name="正方形/長方形 3"/>
          <p:cNvSpPr/>
          <p:nvPr/>
        </p:nvSpPr>
        <p:spPr>
          <a:xfrm>
            <a:off x="504441" y="2066925"/>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7" name="正方形/長方形 6"/>
          <p:cNvSpPr/>
          <p:nvPr/>
        </p:nvSpPr>
        <p:spPr>
          <a:xfrm>
            <a:off x="504441" y="1526923"/>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予約、参加</a:t>
            </a:r>
          </a:p>
        </p:txBody>
      </p:sp>
      <p:sp>
        <p:nvSpPr>
          <p:cNvPr id="11" name="テキスト ボックス 10"/>
          <p:cNvSpPr txBox="1"/>
          <p:nvPr/>
        </p:nvSpPr>
        <p:spPr>
          <a:xfrm>
            <a:off x="552450" y="2322990"/>
            <a:ext cx="2121093" cy="584775"/>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ブラウザで会議予約</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メールから参加</a:t>
            </a:r>
            <a:endParaRPr kumimoji="1" lang="en-US" altLang="ja-JP" sz="1600" dirty="0" smtClean="0">
              <a:solidFill>
                <a:schemeClr val="tx1">
                  <a:lumMod val="50000"/>
                </a:schemeClr>
              </a:solidFill>
            </a:endParaRPr>
          </a:p>
        </p:txBody>
      </p:sp>
      <p:sp>
        <p:nvSpPr>
          <p:cNvPr id="12" name="正方形/長方形 11"/>
          <p:cNvSpPr/>
          <p:nvPr/>
        </p:nvSpPr>
        <p:spPr>
          <a:xfrm>
            <a:off x="3379882" y="2066925"/>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 name="正方形/長方形 12"/>
          <p:cNvSpPr/>
          <p:nvPr/>
        </p:nvSpPr>
        <p:spPr>
          <a:xfrm>
            <a:off x="3379882" y="1526923"/>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会議中</a:t>
            </a:r>
          </a:p>
        </p:txBody>
      </p:sp>
      <p:sp>
        <p:nvSpPr>
          <p:cNvPr id="14" name="テキスト ボックス 13"/>
          <p:cNvSpPr txBox="1"/>
          <p:nvPr/>
        </p:nvSpPr>
        <p:spPr>
          <a:xfrm>
            <a:off x="3456466" y="2313465"/>
            <a:ext cx="2420459" cy="1077218"/>
          </a:xfrm>
          <a:prstGeom prst="rect">
            <a:avLst/>
          </a:prstGeom>
          <a:noFill/>
        </p:spPr>
        <p:txBody>
          <a:bodyPr wrap="squar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ファイル</a:t>
            </a:r>
            <a:r>
              <a:rPr kumimoji="1" lang="ja-JP" altLang="en-US" sz="1600" dirty="0">
                <a:solidFill>
                  <a:schemeClr val="tx1">
                    <a:lumMod val="50000"/>
                  </a:schemeClr>
                </a:solidFill>
              </a:rPr>
              <a:t>共有</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デスクトップ</a:t>
            </a:r>
            <a:r>
              <a:rPr kumimoji="1" lang="en-US" altLang="ja-JP" sz="1600" dirty="0" smtClean="0">
                <a:solidFill>
                  <a:schemeClr val="tx1">
                    <a:lumMod val="50000"/>
                  </a:schemeClr>
                </a:solidFill>
              </a:rPr>
              <a:t>/</a:t>
            </a:r>
            <a:r>
              <a:rPr kumimoji="1" lang="ja-JP" altLang="en-US" sz="1600" dirty="0" smtClean="0">
                <a:solidFill>
                  <a:schemeClr val="tx1">
                    <a:lumMod val="50000"/>
                  </a:schemeClr>
                </a:solidFill>
              </a:rPr>
              <a:t>アプリ共有</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a:solidFill>
                  <a:schemeClr val="tx1">
                    <a:lumMod val="50000"/>
                  </a:schemeClr>
                </a:solidFill>
              </a:rPr>
              <a:t>リモートコントロール</a:t>
            </a:r>
            <a:endParaRPr kumimoji="1" lang="en-US" altLang="ja-JP" sz="1600" dirty="0" smtClean="0">
              <a:solidFill>
                <a:schemeClr val="tx1">
                  <a:lumMod val="50000"/>
                </a:schemeClr>
              </a:solidFill>
            </a:endParaRPr>
          </a:p>
          <a:p>
            <a:pPr marL="180975" indent="-180975">
              <a:buFont typeface="Arial" panose="020B0604020202020204" pitchFamily="34" charset="0"/>
              <a:buChar char="•"/>
            </a:pPr>
            <a:r>
              <a:rPr kumimoji="1" lang="ja-JP" altLang="en-US" sz="1600" dirty="0" smtClean="0">
                <a:solidFill>
                  <a:schemeClr val="tx1">
                    <a:lumMod val="50000"/>
                  </a:schemeClr>
                </a:solidFill>
              </a:rPr>
              <a:t>音声</a:t>
            </a:r>
            <a:r>
              <a:rPr kumimoji="1" lang="en-US" altLang="ja-JP" sz="1600" dirty="0" smtClean="0">
                <a:solidFill>
                  <a:schemeClr val="tx1">
                    <a:lumMod val="50000"/>
                  </a:schemeClr>
                </a:solidFill>
              </a:rPr>
              <a:t>/</a:t>
            </a:r>
            <a:r>
              <a:rPr kumimoji="1" lang="ja-JP" altLang="en-US" sz="1600" dirty="0" smtClean="0">
                <a:solidFill>
                  <a:schemeClr val="tx1">
                    <a:lumMod val="50000"/>
                  </a:schemeClr>
                </a:solidFill>
              </a:rPr>
              <a:t>ビデオ</a:t>
            </a:r>
            <a:endParaRPr kumimoji="1" lang="en-US" altLang="ja-JP" sz="1600" dirty="0" smtClean="0">
              <a:solidFill>
                <a:schemeClr val="tx1">
                  <a:lumMod val="50000"/>
                </a:schemeClr>
              </a:solidFill>
            </a:endParaRPr>
          </a:p>
        </p:txBody>
      </p:sp>
      <p:sp>
        <p:nvSpPr>
          <p:cNvPr id="15" name="正方形/長方形 14"/>
          <p:cNvSpPr/>
          <p:nvPr/>
        </p:nvSpPr>
        <p:spPr>
          <a:xfrm>
            <a:off x="6256432" y="2066927"/>
            <a:ext cx="2372109" cy="2390775"/>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6" name="正方形/長方形 15"/>
          <p:cNvSpPr/>
          <p:nvPr/>
        </p:nvSpPr>
        <p:spPr>
          <a:xfrm>
            <a:off x="6256432" y="1526925"/>
            <a:ext cx="2372109" cy="540000"/>
          </a:xfrm>
          <a:prstGeom prst="rect">
            <a:avLst/>
          </a:prstGeom>
          <a:solidFill>
            <a:schemeClr val="tx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終了後</a:t>
            </a:r>
          </a:p>
        </p:txBody>
      </p:sp>
      <p:sp>
        <p:nvSpPr>
          <p:cNvPr id="17" name="テキスト ボックス 16"/>
          <p:cNvSpPr txBox="1"/>
          <p:nvPr/>
        </p:nvSpPr>
        <p:spPr>
          <a:xfrm>
            <a:off x="6304441" y="2322992"/>
            <a:ext cx="1709122" cy="338554"/>
          </a:xfrm>
          <a:prstGeom prst="rect">
            <a:avLst/>
          </a:prstGeom>
          <a:noFill/>
        </p:spPr>
        <p:txBody>
          <a:bodyPr wrap="none" rtlCol="0">
            <a:spAutoFit/>
          </a:bodyPr>
          <a:lstStyle/>
          <a:p>
            <a:pPr marL="180975" indent="-180975">
              <a:buFont typeface="Arial" panose="020B0604020202020204" pitchFamily="34" charset="0"/>
              <a:buChar char="•"/>
            </a:pPr>
            <a:r>
              <a:rPr kumimoji="1" lang="ja-JP" altLang="en-US" sz="1600" dirty="0" smtClean="0">
                <a:solidFill>
                  <a:schemeClr val="tx1">
                    <a:lumMod val="50000"/>
                  </a:schemeClr>
                </a:solidFill>
              </a:rPr>
              <a:t>議事録をメール</a:t>
            </a:r>
            <a:endParaRPr kumimoji="1" lang="en-US" altLang="ja-JP" sz="1600" dirty="0" smtClean="0">
              <a:solidFill>
                <a:schemeClr val="tx1">
                  <a:lumMod val="50000"/>
                </a:schemeClr>
              </a:solidFill>
            </a:endParaRPr>
          </a:p>
        </p:txBody>
      </p:sp>
    </p:spTree>
    <p:extLst>
      <p:ext uri="{BB962C8B-B14F-4D97-AF65-F5344CB8AC3E}">
        <p14:creationId xmlns:p14="http://schemas.microsoft.com/office/powerpoint/2010/main" val="374135345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FY15_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FY15_16x9</Template>
  <TotalTime>0</TotalTime>
  <Words>4083</Words>
  <Application>Microsoft Office PowerPoint</Application>
  <PresentationFormat>画面に合わせる (16:9)</PresentationFormat>
  <Paragraphs>681</Paragraphs>
  <Slides>63</Slides>
  <Notes>6</Notes>
  <HiddenSlides>0</HiddenSlides>
  <MMClips>0</MMClips>
  <ScaleCrop>false</ScaleCrop>
  <HeadingPairs>
    <vt:vector size="4" baseType="variant">
      <vt:variant>
        <vt:lpstr>テーマ</vt:lpstr>
      </vt:variant>
      <vt:variant>
        <vt:i4>1</vt:i4>
      </vt:variant>
      <vt:variant>
        <vt:lpstr>スライド タイトル</vt:lpstr>
      </vt:variant>
      <vt:variant>
        <vt:i4>63</vt:i4>
      </vt:variant>
    </vt:vector>
  </HeadingPairs>
  <TitlesOfParts>
    <vt:vector size="64" baseType="lpstr">
      <vt:lpstr>FY15_16x9</vt:lpstr>
      <vt:lpstr>WebEx の使えるデモンストレーションノウハウまるわかり</vt:lpstr>
      <vt:lpstr>アジェンダ</vt:lpstr>
      <vt:lpstr>WebExの概要、機能のおさらい</vt:lpstr>
      <vt:lpstr>WebEx 会議サービスの種類</vt:lpstr>
      <vt:lpstr>WebEx の主な機能</vt:lpstr>
      <vt:lpstr>Meeting Center　機能一覧</vt:lpstr>
      <vt:lpstr>WebEx 提案時のTips集</vt:lpstr>
      <vt:lpstr>対象：エンドユーザー</vt:lpstr>
      <vt:lpstr>お客様にご紹介、デモする代表的な機能</vt:lpstr>
      <vt:lpstr>会議予約をより簡便に</vt:lpstr>
      <vt:lpstr>会議参加方法のカスタマイズ</vt:lpstr>
      <vt:lpstr>API の種類</vt:lpstr>
      <vt:lpstr>固定URLで利用できる個人の会議室</vt:lpstr>
      <vt:lpstr>会議中にムービーを流す</vt:lpstr>
      <vt:lpstr>共有された資料の先読み</vt:lpstr>
      <vt:lpstr>会議録画を自動で開始</vt:lpstr>
      <vt:lpstr>録画ファイルの配信</vt:lpstr>
      <vt:lpstr>エンドユーザー向けTipsのまとめ</vt:lpstr>
      <vt:lpstr>対象：IT部門、管理部門</vt:lpstr>
      <vt:lpstr>使用させる機能を制限</vt:lpstr>
      <vt:lpstr>ユーザー毎に制限できる機能</vt:lpstr>
      <vt:lpstr>ユーザー毎に制限できる機能　（続き</vt:lpstr>
      <vt:lpstr>ユーザー管理の負荷を軽減</vt:lpstr>
      <vt:lpstr>アプリをインストールできない環境で会議参加</vt:lpstr>
      <vt:lpstr>インストールなしでWebEx会議に参加</vt:lpstr>
      <vt:lpstr>インストールなしでWebEx会議に参加　（続き</vt:lpstr>
      <vt:lpstr>インストールなしでWebEx会議に参加　（続き</vt:lpstr>
      <vt:lpstr>安全性について</vt:lpstr>
      <vt:lpstr>アプリケーション/デスクトップ共有 の安全性</vt:lpstr>
      <vt:lpstr>ファイル共有の安全性</vt:lpstr>
      <vt:lpstr>Global Distributed Meeting（GDM）機能</vt:lpstr>
      <vt:lpstr>最寄りのデータセンターへアクセス Global Distributed  Meeting</vt:lpstr>
      <vt:lpstr>Global Site Backup(GSB)</vt:lpstr>
      <vt:lpstr>Web会議中のフェイルオーバー Global Site Backup</vt:lpstr>
      <vt:lpstr>IT部門向け、セキュリティについて　Tipsまとめ</vt:lpstr>
      <vt:lpstr>PowerPoint プレゼンテーション</vt:lpstr>
      <vt:lpstr>Appendix 1： Single Sign On(SSO)</vt:lpstr>
      <vt:lpstr>Single Sign On(SSO) とは</vt:lpstr>
      <vt:lpstr>ご利用に際し必要なもの</vt:lpstr>
      <vt:lpstr>統合 Windows 認証 (IWA:Integrated Windows Authentication)</vt:lpstr>
      <vt:lpstr>WebEx利用時の認証フロー</vt:lpstr>
      <vt:lpstr>PC/ブラウザの認証フロー エンドユーザー画面フロー：SP Initiated</vt:lpstr>
      <vt:lpstr>PC/生産性向上ツール 初期設定時の認証フロー　 エンドユーザー画面フロー：SP Initiated</vt:lpstr>
      <vt:lpstr>モバイル　初期設定時の認証フロー 例:iPad　 エンドユーザー画面フロー：SP Initiated</vt:lpstr>
      <vt:lpstr>統合 Windows 認証 (IWA:Integrated Windows Authentication)</vt:lpstr>
      <vt:lpstr>WebExのSSOについて</vt:lpstr>
      <vt:lpstr>WebEx Federated Authentication Service(FAS)</vt:lpstr>
      <vt:lpstr>2つの認証フローをサポート</vt:lpstr>
      <vt:lpstr>SSO シーケンス - SP Initiated</vt:lpstr>
      <vt:lpstr>SSO シーケンス - SP Initiated (統合Windows認証)</vt:lpstr>
      <vt:lpstr>SSO シーケンス - IdP Initiated</vt:lpstr>
      <vt:lpstr>WebEx の設定</vt:lpstr>
      <vt:lpstr>Auto Account Creation</vt:lpstr>
      <vt:lpstr>Auto Account Update</vt:lpstr>
      <vt:lpstr>WebEx SAML 属性</vt:lpstr>
      <vt:lpstr>WebEx FAS 対応表</vt:lpstr>
      <vt:lpstr>Appendix 2) API</vt:lpstr>
      <vt:lpstr>API の種類</vt:lpstr>
      <vt:lpstr>API のレイヤー</vt:lpstr>
      <vt:lpstr>URL API 概要</vt:lpstr>
      <vt:lpstr>XML API 概要</vt:lpstr>
      <vt:lpstr>URL API と XML APIの違い</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2015-12-22T01:24:47Z</dcterms:created>
  <dcterms:modified xsi:type="dcterms:W3CDTF">2015-12-22T01:26:18Z</dcterms:modified>
</cp:coreProperties>
</file>