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Lst>
  <p:notesMasterIdLst>
    <p:notesMasterId r:id="rId72"/>
  </p:notesMasterIdLst>
  <p:handoutMasterIdLst>
    <p:handoutMasterId r:id="rId73"/>
  </p:handoutMasterIdLst>
  <p:sldIdLst>
    <p:sldId id="387" r:id="rId2"/>
    <p:sldId id="353" r:id="rId3"/>
    <p:sldId id="457" r:id="rId4"/>
    <p:sldId id="385" r:id="rId5"/>
    <p:sldId id="398" r:id="rId6"/>
    <p:sldId id="373" r:id="rId7"/>
    <p:sldId id="462" r:id="rId8"/>
    <p:sldId id="374" r:id="rId9"/>
    <p:sldId id="464" r:id="rId10"/>
    <p:sldId id="378" r:id="rId11"/>
    <p:sldId id="465" r:id="rId12"/>
    <p:sldId id="359" r:id="rId13"/>
    <p:sldId id="466" r:id="rId14"/>
    <p:sldId id="384" r:id="rId15"/>
    <p:sldId id="319" r:id="rId16"/>
    <p:sldId id="274" r:id="rId17"/>
    <p:sldId id="302" r:id="rId18"/>
    <p:sldId id="310" r:id="rId19"/>
    <p:sldId id="320" r:id="rId20"/>
    <p:sldId id="309" r:id="rId21"/>
    <p:sldId id="311" r:id="rId22"/>
    <p:sldId id="314" r:id="rId23"/>
    <p:sldId id="318" r:id="rId24"/>
    <p:sldId id="317" r:id="rId25"/>
    <p:sldId id="316" r:id="rId26"/>
    <p:sldId id="322" r:id="rId27"/>
    <p:sldId id="323" r:id="rId28"/>
    <p:sldId id="321" r:id="rId29"/>
    <p:sldId id="324" r:id="rId30"/>
    <p:sldId id="325" r:id="rId31"/>
    <p:sldId id="326" r:id="rId32"/>
    <p:sldId id="427" r:id="rId33"/>
    <p:sldId id="329" r:id="rId34"/>
    <p:sldId id="330" r:id="rId35"/>
    <p:sldId id="331" r:id="rId36"/>
    <p:sldId id="332" r:id="rId37"/>
    <p:sldId id="388" r:id="rId38"/>
    <p:sldId id="461" r:id="rId39"/>
    <p:sldId id="463" r:id="rId40"/>
    <p:sldId id="351" r:id="rId41"/>
    <p:sldId id="392" r:id="rId42"/>
    <p:sldId id="405" r:id="rId43"/>
    <p:sldId id="399" r:id="rId44"/>
    <p:sldId id="400" r:id="rId45"/>
    <p:sldId id="401" r:id="rId46"/>
    <p:sldId id="402" r:id="rId47"/>
    <p:sldId id="403" r:id="rId48"/>
    <p:sldId id="404" r:id="rId49"/>
    <p:sldId id="454" r:id="rId50"/>
    <p:sldId id="455" r:id="rId51"/>
    <p:sldId id="435" r:id="rId52"/>
    <p:sldId id="436" r:id="rId53"/>
    <p:sldId id="437" r:id="rId54"/>
    <p:sldId id="438" r:id="rId55"/>
    <p:sldId id="439" r:id="rId56"/>
    <p:sldId id="440" r:id="rId57"/>
    <p:sldId id="441" r:id="rId58"/>
    <p:sldId id="442" r:id="rId59"/>
    <p:sldId id="443" r:id="rId60"/>
    <p:sldId id="444" r:id="rId61"/>
    <p:sldId id="445" r:id="rId62"/>
    <p:sldId id="446" r:id="rId63"/>
    <p:sldId id="447" r:id="rId64"/>
    <p:sldId id="448" r:id="rId65"/>
    <p:sldId id="449" r:id="rId66"/>
    <p:sldId id="450" r:id="rId67"/>
    <p:sldId id="451" r:id="rId68"/>
    <p:sldId id="452" r:id="rId69"/>
    <p:sldId id="433" r:id="rId70"/>
    <p:sldId id="434" r:id="rId71"/>
  </p:sldIdLst>
  <p:sldSz cx="9144000" cy="6858000" type="screen4x3"/>
  <p:notesSz cx="6794500" cy="9906000"/>
  <p:embeddedFontLst>
    <p:embeddedFont>
      <p:font typeface="Ciscolight"/>
      <p:regular r:id="rId74"/>
    </p:embeddedFont>
    <p:embeddedFont>
      <p:font typeface="Calibri" pitchFamily="34" charset="0"/>
      <p:regular r:id="rId75"/>
      <p:bold r:id="rId76"/>
      <p:italic r:id="rId77"/>
      <p:bold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 initials="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a:srgbClr val="FF99FF"/>
    <a:srgbClr val="F68B1F"/>
    <a:srgbClr val="009249"/>
    <a:srgbClr val="55C0E1"/>
    <a:srgbClr val="BFBFBF"/>
    <a:srgbClr val="7F7F7F"/>
    <a:srgbClr val="01BBBB"/>
    <a:srgbClr val="55E6E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307" autoAdjust="0"/>
    <p:restoredTop sz="94842" autoAdjust="0"/>
  </p:normalViewPr>
  <p:slideViewPr>
    <p:cSldViewPr snapToGrid="0" snapToObjects="1">
      <p:cViewPr varScale="1">
        <p:scale>
          <a:sx n="48" d="100"/>
          <a:sy n="48" d="100"/>
        </p:scale>
        <p:origin x="-576" y="-96"/>
      </p:cViewPr>
      <p:guideLst>
        <p:guide orient="horz" pos="2160"/>
        <p:guide orient="horz" pos="4120"/>
        <p:guide orient="horz" pos="196"/>
        <p:guide orient="horz" pos="4142"/>
        <p:guide orient="horz" pos="722"/>
        <p:guide pos="3414"/>
        <p:guide pos="5555"/>
        <p:guide pos="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564"/>
    </p:cViewPr>
  </p:sorterViewPr>
  <p:notesViewPr>
    <p:cSldViewPr snapToGrid="0" snapToObjects="1">
      <p:cViewPr varScale="1">
        <p:scale>
          <a:sx n="93" d="100"/>
          <a:sy n="93" d="100"/>
        </p:scale>
        <p:origin x="-3672" y="-120"/>
      </p:cViewPr>
      <p:guideLst>
        <p:guide orient="horz" pos="3120"/>
        <p:guide pos="716"/>
        <p:guide pos="357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Line 10"/>
          <p:cNvSpPr>
            <a:spLocks noChangeShapeType="1"/>
          </p:cNvSpPr>
          <p:nvPr/>
        </p:nvSpPr>
        <p:spPr bwMode="auto">
          <a:xfrm>
            <a:off x="101446" y="9532806"/>
            <a:ext cx="6591609" cy="0"/>
          </a:xfrm>
          <a:prstGeom prst="line">
            <a:avLst/>
          </a:prstGeom>
          <a:noFill/>
          <a:ln w="12700">
            <a:solidFill>
              <a:srgbClr val="8E8E95"/>
            </a:solidFill>
            <a:round/>
            <a:headEnd type="none" w="sm" len="sm"/>
            <a:tailEnd type="none" w="sm" len="sm"/>
          </a:ln>
          <a:effectLst/>
        </p:spPr>
        <p:txBody>
          <a:bodyPr wrap="none" anchor="ctr"/>
          <a:lstStyle/>
          <a:p>
            <a:endParaRPr lang="en-US">
              <a:solidFill>
                <a:srgbClr val="8E8E95"/>
              </a:solidFill>
            </a:endParaRPr>
          </a:p>
        </p:txBody>
      </p:sp>
      <p:sp>
        <p:nvSpPr>
          <p:cNvPr id="13" name="Rectangle 4"/>
          <p:cNvSpPr>
            <a:spLocks noChangeArrowheads="1"/>
          </p:cNvSpPr>
          <p:nvPr/>
        </p:nvSpPr>
        <p:spPr bwMode="ltGray">
          <a:xfrm>
            <a:off x="85719" y="9544299"/>
            <a:ext cx="1814225" cy="175257"/>
          </a:xfrm>
          <a:prstGeom prst="rect">
            <a:avLst/>
          </a:prstGeom>
          <a:noFill/>
          <a:ln w="9525">
            <a:noFill/>
            <a:miter lim="800000"/>
            <a:headEnd/>
            <a:tailEnd/>
          </a:ln>
          <a:effectLst/>
        </p:spPr>
        <p:txBody>
          <a:bodyPr wrap="square" lIns="0" tIns="41061" rIns="0" bIns="41061" anchor="b" anchorCtr="1">
            <a:spAutoFit/>
          </a:bodyPr>
          <a:lstStyle/>
          <a:p>
            <a:pPr algn="l" defTabSz="814388">
              <a:lnSpc>
                <a:spcPct val="100000"/>
              </a:lnSpc>
            </a:pPr>
            <a:r>
              <a:rPr lang="en-US" sz="600" dirty="0" smtClean="0">
                <a:solidFill>
                  <a:srgbClr val="C0C0C0"/>
                </a:solidFill>
                <a:latin typeface="CiscoSans ExtraLight" pitchFamily="34" charset="0"/>
              </a:rPr>
              <a:t>© 2010 Cisco and/or its affiliates. All rights reserved.</a:t>
            </a:r>
            <a:endParaRPr lang="en-US" sz="600" dirty="0">
              <a:solidFill>
                <a:srgbClr val="C0C0C0"/>
              </a:solidFill>
              <a:latin typeface="CiscoSans ExtraLight" pitchFamily="34" charset="0"/>
            </a:endParaRPr>
          </a:p>
        </p:txBody>
      </p:sp>
      <p:sp>
        <p:nvSpPr>
          <p:cNvPr id="14" name="Rectangle 5"/>
          <p:cNvSpPr>
            <a:spLocks noChangeArrowheads="1"/>
          </p:cNvSpPr>
          <p:nvPr/>
        </p:nvSpPr>
        <p:spPr bwMode="ltGray">
          <a:xfrm>
            <a:off x="5567618" y="9548672"/>
            <a:ext cx="79422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CiscoSans ExtraLight" pitchFamily="34" charset="0"/>
              </a:rPr>
              <a:t>Cisco Confidential</a:t>
            </a:r>
          </a:p>
        </p:txBody>
      </p:sp>
      <p:sp>
        <p:nvSpPr>
          <p:cNvPr id="15" name="Rectangle 7"/>
          <p:cNvSpPr>
            <a:spLocks noChangeArrowheads="1"/>
          </p:cNvSpPr>
          <p:nvPr/>
        </p:nvSpPr>
        <p:spPr bwMode="ltGray">
          <a:xfrm>
            <a:off x="6448484" y="9544299"/>
            <a:ext cx="244571" cy="175257"/>
          </a:xfrm>
          <a:prstGeom prst="rect">
            <a:avLst/>
          </a:prstGeom>
          <a:noFill/>
          <a:ln w="9525" algn="ctr">
            <a:noFill/>
            <a:miter lim="800000"/>
            <a:headEnd/>
            <a:tailEnd/>
          </a:ln>
          <a:effectLst/>
        </p:spPr>
        <p:txBody>
          <a:bodyPr wrap="square" lIns="91440" tIns="41061" rIns="0" bIns="41061" anchor="b">
            <a:spAutoFit/>
          </a:bodyPr>
          <a:lstStyle/>
          <a:p>
            <a:pPr algn="r" defTabSz="814388">
              <a:lnSpc>
                <a:spcPct val="100000"/>
              </a:lnSpc>
            </a:pPr>
            <a:fld id="{DFCF27A5-1A5B-48D3-A060-2758FFBB1ADD}" type="slidenum">
              <a:rPr lang="en-US" sz="600">
                <a:solidFill>
                  <a:srgbClr val="C0C0C0"/>
                </a:solidFill>
                <a:latin typeface="CiscoSans ExtraLight" pitchFamily="34" charset="0"/>
              </a:rPr>
              <a:pPr algn="r" defTabSz="814388">
                <a:lnSpc>
                  <a:spcPct val="100000"/>
                </a:lnSpc>
              </a:pPr>
              <a:t>&lt;#&gt;</a:t>
            </a:fld>
            <a:endParaRPr lang="en-US" sz="600" dirty="0">
              <a:solidFill>
                <a:srgbClr val="C0C0C0"/>
              </a:solidFill>
              <a:latin typeface="CiscoSans ExtraLight" pitchFamily="34" charset="0"/>
            </a:endParaRP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file:///\\Mv-fs\projects\Cisco\10-1804" TargetMode="External"/><Relationship Id="rId2" Type="http://schemas.openxmlformats.org/officeDocument/2006/relationships/hyperlink" Target="file:///\\Mv-fs\projects\Cisco\10-1803" TargetMode="External"/><Relationship Id="rId1" Type="http://schemas.openxmlformats.org/officeDocument/2006/relationships/theme" Target="../theme/theme2.xml"/><Relationship Id="rId5" Type="http://schemas.openxmlformats.org/officeDocument/2006/relationships/hyperlink" Target="file:///\\Mv-fs\projects\Cisco\10-1807" TargetMode="External"/><Relationship Id="rId4" Type="http://schemas.openxmlformats.org/officeDocument/2006/relationships/hyperlink" Target="file:///\\Mv-fs\projects\Cisco\10-1805" TargetMode="Externa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20750" y="742950"/>
            <a:ext cx="4953000" cy="3714750"/>
          </a:xfrm>
          <a:prstGeom prst="rect">
            <a:avLst/>
          </a:prstGeom>
          <a:noFill/>
          <a:ln w="9525">
            <a:solidFill>
              <a:srgbClr val="8E8E9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2418" y="4705350"/>
            <a:ext cx="4534386" cy="44577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Line 10"/>
          <p:cNvSpPr>
            <a:spLocks noChangeShapeType="1"/>
          </p:cNvSpPr>
          <p:nvPr/>
        </p:nvSpPr>
        <p:spPr bwMode="auto">
          <a:xfrm>
            <a:off x="101446" y="9532806"/>
            <a:ext cx="6591609" cy="0"/>
          </a:xfrm>
          <a:prstGeom prst="line">
            <a:avLst/>
          </a:prstGeom>
          <a:noFill/>
          <a:ln w="12700">
            <a:solidFill>
              <a:srgbClr val="8E8E95"/>
            </a:solidFill>
            <a:round/>
            <a:headEnd type="none" w="sm" len="sm"/>
            <a:tailEnd type="none" w="sm" len="sm"/>
          </a:ln>
          <a:effectLst/>
        </p:spPr>
        <p:txBody>
          <a:bodyPr wrap="none" anchor="ctr"/>
          <a:lstStyle/>
          <a:p>
            <a:endParaRPr lang="en-US">
              <a:solidFill>
                <a:srgbClr val="8E8E95"/>
              </a:solidFill>
            </a:endParaRPr>
          </a:p>
        </p:txBody>
      </p:sp>
      <p:sp>
        <p:nvSpPr>
          <p:cNvPr id="84993" name="Rectangle 1"/>
          <p:cNvSpPr>
            <a:spLocks noChangeArrowheads="1"/>
          </p:cNvSpPr>
          <p:nvPr/>
        </p:nvSpPr>
        <p:spPr bwMode="auto">
          <a:xfrm>
            <a:off x="0" y="-1072155"/>
            <a:ext cx="4001416" cy="263149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1803</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hlinkClick r:id="rId2"/>
              </a:rPr>
              <a:t>\\Mv-fs\projects\Cisco\10-1803</a:t>
            </a: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 Linda Bassett\Working</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Slide 7: Fade out others and highlight financial markets</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Slide 18: Change to silhouette of a male</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1804</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hlinkClick r:id="rId3"/>
              </a:rPr>
              <a:t>\\Mv-fs\projects\Cisco\10-1804</a:t>
            </a: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 Linda Bassett\Working</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Slide 7: Fade out others and highlight insurance</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1805</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hlinkClick r:id="rId4"/>
              </a:rPr>
              <a:t>\\Mv-fs\projects\Cisco\10-1805</a:t>
            </a: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 Linda Bassett\Working</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Slide 7: Fade out others and highlight retail banking</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Slide 16: change to silhouette of bank teller?</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1807</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hlinkClick r:id="rId5"/>
              </a:rPr>
              <a:t>\\Mv-fs\projects\Cisco\10-1807</a:t>
            </a: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 Linda Bassett\Working</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Slide 12: Add logo for Zurich</a:t>
            </a:r>
            <a:endParaRPr kumimoji="0" lang="en-US" sz="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Slide 18: Need silhouette of Law enforcement agent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ltGray">
          <a:xfrm>
            <a:off x="85719" y="9544299"/>
            <a:ext cx="1814225" cy="175257"/>
          </a:xfrm>
          <a:prstGeom prst="rect">
            <a:avLst/>
          </a:prstGeom>
          <a:noFill/>
          <a:ln w="9525">
            <a:noFill/>
            <a:miter lim="800000"/>
            <a:headEnd/>
            <a:tailEnd/>
          </a:ln>
          <a:effectLst/>
        </p:spPr>
        <p:txBody>
          <a:bodyPr wrap="square" lIns="0" tIns="41061" rIns="0" bIns="41061" anchor="b" anchorCtr="1">
            <a:spAutoFit/>
          </a:bodyPr>
          <a:lstStyle/>
          <a:p>
            <a:pPr algn="l" defTabSz="814388">
              <a:lnSpc>
                <a:spcPct val="100000"/>
              </a:lnSpc>
            </a:pPr>
            <a:r>
              <a:rPr lang="en-US" sz="600" dirty="0" smtClean="0">
                <a:solidFill>
                  <a:srgbClr val="C0C0C0"/>
                </a:solidFill>
                <a:latin typeface="CiscoSans ExtraLight" pitchFamily="34" charset="0"/>
              </a:rPr>
              <a:t>© 2010 Cisco and/or its affiliates. All rights reserved.</a:t>
            </a:r>
            <a:endParaRPr lang="en-US" sz="600" dirty="0">
              <a:solidFill>
                <a:srgbClr val="C0C0C0"/>
              </a:solidFill>
              <a:latin typeface="CiscoSans ExtraLight" pitchFamily="34" charset="0"/>
            </a:endParaRPr>
          </a:p>
        </p:txBody>
      </p:sp>
      <p:sp>
        <p:nvSpPr>
          <p:cNvPr id="13" name="Rectangle 5"/>
          <p:cNvSpPr>
            <a:spLocks noChangeArrowheads="1"/>
          </p:cNvSpPr>
          <p:nvPr/>
        </p:nvSpPr>
        <p:spPr bwMode="ltGray">
          <a:xfrm>
            <a:off x="5567618" y="9548672"/>
            <a:ext cx="794229"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CiscoSans ExtraLight" pitchFamily="34" charset="0"/>
              </a:rPr>
              <a:t>Cisco Confidential</a:t>
            </a:r>
          </a:p>
        </p:txBody>
      </p:sp>
      <p:sp>
        <p:nvSpPr>
          <p:cNvPr id="14" name="Rectangle 7"/>
          <p:cNvSpPr>
            <a:spLocks noChangeArrowheads="1"/>
          </p:cNvSpPr>
          <p:nvPr/>
        </p:nvSpPr>
        <p:spPr bwMode="ltGray">
          <a:xfrm>
            <a:off x="6448484" y="9544299"/>
            <a:ext cx="244571" cy="175257"/>
          </a:xfrm>
          <a:prstGeom prst="rect">
            <a:avLst/>
          </a:prstGeom>
          <a:noFill/>
          <a:ln w="9525" algn="ctr">
            <a:noFill/>
            <a:miter lim="800000"/>
            <a:headEnd/>
            <a:tailEnd/>
          </a:ln>
          <a:effectLst/>
        </p:spPr>
        <p:txBody>
          <a:bodyPr wrap="square" lIns="91440" tIns="41061" rIns="0" bIns="41061" anchor="b">
            <a:spAutoFit/>
          </a:bodyPr>
          <a:lstStyle/>
          <a:p>
            <a:pPr algn="r" defTabSz="814388">
              <a:lnSpc>
                <a:spcPct val="100000"/>
              </a:lnSpc>
            </a:pPr>
            <a:fld id="{DFCF27A5-1A5B-48D3-A060-2758FFBB1ADD}" type="slidenum">
              <a:rPr lang="en-US" sz="600">
                <a:solidFill>
                  <a:srgbClr val="C0C0C0"/>
                </a:solidFill>
                <a:latin typeface="CiscoSans ExtraLight" pitchFamily="34" charset="0"/>
              </a:rPr>
              <a:pPr algn="r" defTabSz="814388">
                <a:lnSpc>
                  <a:spcPct val="100000"/>
                </a:lnSpc>
              </a:pPr>
              <a:t>&lt;#&gt;</a:t>
            </a:fld>
            <a:endParaRPr lang="en-US" sz="600" dirty="0">
              <a:solidFill>
                <a:srgbClr val="C0C0C0"/>
              </a:solidFill>
              <a:latin typeface="CiscoSans ExtraLight" pitchFamily="34" charset="0"/>
            </a:endParaRPr>
          </a:p>
        </p:txBody>
      </p:sp>
    </p:spTree>
  </p:cSld>
  <p:clrMap bg1="lt1" tx1="dk1" bg2="lt2" tx2="dk2" accent1="accent1" accent2="accent2" accent3="accent3" accent4="accent4" accent5="accent5" accent6="accent6" hlink="hlink" folHlink="folHlink"/>
  <p:hf hdr="0" dt="0"/>
  <p:notesStyle>
    <a:lvl1pPr marL="237744" indent="-237744" algn="l" defTabSz="914400" rtl="0" eaLnBrk="1" latinLnBrk="0" hangingPunct="1">
      <a:lnSpc>
        <a:spcPct val="95000"/>
      </a:lnSpc>
      <a:spcBef>
        <a:spcPts val="1440"/>
      </a:spcBef>
      <a:buFont typeface="Wingdings" pitchFamily="2" charset="2"/>
      <a:buChar char="§"/>
      <a:defRPr lang="en-US" sz="1400" kern="1200" dirty="0" smtClean="0">
        <a:solidFill>
          <a:schemeClr val="tx1"/>
        </a:solidFill>
        <a:latin typeface="+mn-lt"/>
        <a:ea typeface="+mn-ea"/>
        <a:cs typeface="+mn-cs"/>
      </a:defRPr>
    </a:lvl1pPr>
    <a:lvl2pPr marL="576072" algn="l" defTabSz="914400" rtl="0" eaLnBrk="1" latinLnBrk="0" hangingPunct="1">
      <a:lnSpc>
        <a:spcPct val="95000"/>
      </a:lnSpc>
      <a:spcBef>
        <a:spcPts val="840"/>
      </a:spcBef>
      <a:defRPr lang="en-US" sz="1200" kern="1200" dirty="0" smtClean="0">
        <a:solidFill>
          <a:schemeClr val="tx1"/>
        </a:solidFill>
        <a:latin typeface="+mn-lt"/>
        <a:ea typeface="+mn-ea"/>
        <a:cs typeface="+mn-cs"/>
      </a:defRPr>
    </a:lvl2pPr>
    <a:lvl3pPr marL="914400" algn="l" defTabSz="914400" rtl="0" eaLnBrk="1" latinLnBrk="0" hangingPunct="1">
      <a:lnSpc>
        <a:spcPct val="95000"/>
      </a:lnSpc>
      <a:spcBef>
        <a:spcPts val="840"/>
      </a:spcBef>
      <a:defRPr lang="en-US" sz="1000" kern="1200" dirty="0" smtClean="0">
        <a:solidFill>
          <a:schemeClr val="tx1"/>
        </a:solidFill>
        <a:latin typeface="+mn-lt"/>
        <a:ea typeface="+mn-ea"/>
        <a:cs typeface="+mn-cs"/>
      </a:defRPr>
    </a:lvl3pPr>
    <a:lvl4pPr marL="1371600" algn="l" defTabSz="914400" rtl="0" eaLnBrk="1" latinLnBrk="0" hangingPunct="1">
      <a:lnSpc>
        <a:spcPct val="95000"/>
      </a:lnSpc>
      <a:spcBef>
        <a:spcPts val="840"/>
      </a:spcBef>
      <a:defRPr lang="en-US" sz="1000" kern="1200" dirty="0" smtClean="0">
        <a:solidFill>
          <a:schemeClr val="tx1"/>
        </a:solidFill>
        <a:latin typeface="+mn-lt"/>
        <a:ea typeface="+mn-ea"/>
        <a:cs typeface="+mn-cs"/>
      </a:defRPr>
    </a:lvl4pPr>
    <a:lvl5pPr marL="1828800" algn="l" defTabSz="914400" rtl="0" eaLnBrk="1" latinLnBrk="0" hangingPunct="1">
      <a:lnSpc>
        <a:spcPct val="95000"/>
      </a:lnSpc>
      <a:spcBef>
        <a:spcPts val="840"/>
      </a:spcBef>
      <a:defRPr lang="en-US" sz="1000" kern="120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実際にはこれ以外に</a:t>
            </a:r>
            <a:r>
              <a:rPr kumimoji="1" lang="en-US" altLang="ja-JP" smtClean="0"/>
              <a:t>Object</a:t>
            </a:r>
            <a:r>
              <a:rPr kumimoji="1" lang="ja-JP" altLang="en-US" smtClean="0"/>
              <a:t>定義が必要</a:t>
            </a:r>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実際にはこれ以外に</a:t>
            </a:r>
            <a:r>
              <a:rPr kumimoji="1" lang="en-US" altLang="ja-JP" smtClean="0"/>
              <a:t>Object</a:t>
            </a:r>
            <a:r>
              <a:rPr kumimoji="1" lang="ja-JP" altLang="en-US" smtClean="0"/>
              <a:t>定義が必要</a:t>
            </a:r>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コマンド</a:t>
            </a:r>
            <a:r>
              <a:rPr kumimoji="1" lang="en-US" altLang="ja-JP" smtClean="0"/>
              <a:t>2</a:t>
            </a:r>
            <a:r>
              <a:rPr kumimoji="1" lang="ja-JP" altLang="en-US" smtClean="0"/>
              <a:t>段</a:t>
            </a:r>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94863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1460939" y="594863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4771697" y="594863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rot="10800000" flipH="1">
            <a:off x="5869870" y="6614159"/>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userDrawn="1"/>
        </p:nvSpPr>
        <p:spPr>
          <a:xfrm rot="10800000" flipH="1">
            <a:off x="2191486"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ounded Rectangle 34"/>
          <p:cNvSpPr/>
          <p:nvPr userDrawn="1"/>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Rounded Rectangle 51"/>
          <p:cNvSpPr/>
          <p:nvPr userDrawn="1"/>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Rectangle 24"/>
          <p:cNvSpPr/>
          <p:nvPr/>
        </p:nvSpPr>
        <p:spPr>
          <a:xfrm>
            <a:off x="14992"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grpSp>
        <p:nvGrpSpPr>
          <p:cNvPr id="2"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n-ea"/>
                <a:ea typeface="+mn-ea"/>
                <a:cs typeface="+mj-cs"/>
              </a:defRPr>
            </a:lvl1pPr>
          </a:lstStyle>
          <a:p>
            <a:r>
              <a:rPr lang="en-US" dirty="0" smtClean="0"/>
              <a:t>Presentation Title Goes Here</a:t>
            </a:r>
            <a:endParaRPr lang="en-US" dirty="0"/>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n-ea"/>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7" name="Rectangle 56"/>
          <p:cNvSpPr/>
          <p:nvPr userDrawn="1"/>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60"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
        <p:nvSpPr>
          <p:cNvPr id="56" name="Rectangle 4"/>
          <p:cNvSpPr>
            <a:spLocks noChangeArrowheads="1"/>
          </p:cNvSpPr>
          <p:nvPr userDrawn="1"/>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C0C0C0"/>
                </a:solidFill>
                <a:latin typeface="CiscoSans ExtraLight" pitchFamily="34" charset="0"/>
              </a:rPr>
              <a:t>© 201</a:t>
            </a:r>
            <a:r>
              <a:rPr lang="en-US" altLang="ja-JP" sz="600" smtClean="0">
                <a:solidFill>
                  <a:srgbClr val="C0C0C0"/>
                </a:solidFill>
                <a:latin typeface="CiscoSans ExtraLight" pitchFamily="34" charset="0"/>
              </a:rPr>
              <a:t>1</a:t>
            </a:r>
            <a:r>
              <a:rPr lang="en-US" sz="600" smtClean="0">
                <a:solidFill>
                  <a:srgbClr val="C0C0C0"/>
                </a:solidFill>
                <a:latin typeface="CiscoSans ExtraLight" pitchFamily="34" charset="0"/>
              </a:rPr>
              <a:t> Cisco </a:t>
            </a:r>
            <a:r>
              <a:rPr lang="en-US" sz="600" dirty="0" smtClean="0">
                <a:solidFill>
                  <a:srgbClr val="C0C0C0"/>
                </a:solidFill>
                <a:latin typeface="CiscoSans ExtraLight" pitchFamily="34" charset="0"/>
              </a:rPr>
              <a:t>All rights reserved.</a:t>
            </a:r>
            <a:endParaRPr lang="en-US" sz="600" dirty="0">
              <a:solidFill>
                <a:srgbClr val="C0C0C0"/>
              </a:solidFill>
              <a:latin typeface="CiscoSans ExtraLigh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p:cBhvr override="childStyle">
                                        <p:cTn id="32" dur="6650" autoRev="1" fill="hold"/>
                                        <p:tgtEl>
                                          <p:spTgt spid="45"/>
                                        </p:tgtEl>
                                        <p:attrNameLst>
                                          <p:attrName>style.color</p:attrName>
                                        </p:attrNameLst>
                                      </p:cBhvr>
                                      <p:to>
                                        <a:srgbClr val="60CCCC"/>
                                      </p:to>
                                    </p:animClr>
                                    <p:animClr clrSpc="rgb">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p:cBhvr override="childStyle">
                                        <p:cTn id="37" dur="5350" autoRev="1" fill="hold"/>
                                        <p:tgtEl>
                                          <p:spTgt spid="46"/>
                                        </p:tgtEl>
                                        <p:attrNameLst>
                                          <p:attrName>style.color</p:attrName>
                                        </p:attrNameLst>
                                      </p:cBhvr>
                                      <p:to>
                                        <a:srgbClr val="60CCCC"/>
                                      </p:to>
                                    </p:animClr>
                                    <p:animClr clrSpc="rgb">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p:cBhvr override="childStyle">
                                        <p:cTn id="42" dur="6650" autoRev="1" fill="hold"/>
                                        <p:tgtEl>
                                          <p:spTgt spid="47"/>
                                        </p:tgtEl>
                                        <p:attrNameLst>
                                          <p:attrName>style.color</p:attrName>
                                        </p:attrNameLst>
                                      </p:cBhvr>
                                      <p:to>
                                        <a:srgbClr val="60CCCC"/>
                                      </p:to>
                                    </p:animClr>
                                    <p:animClr clrSpc="rgb">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par>
                                <p:cTn id="46"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47" dur="7300" fill="hold"/>
                                        <p:tgtEl>
                                          <p:spTgt spid="52"/>
                                        </p:tgtEl>
                                        <p:attrNameLst>
                                          <p:attrName>ppt_x</p:attrName>
                                          <p:attrName>ppt_y</p:attrName>
                                        </p:attrNameLst>
                                      </p:cBhvr>
                                      <p:rCtr x="0" y="-5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28" grpId="0" animBg="1"/>
      <p:bldP spid="29" grpId="0" animBg="1"/>
      <p:bldP spid="30" grpId="0" animBg="1"/>
      <p:bldP spid="31" grpId="0" animBg="1"/>
      <p:bldP spid="34" grpId="0" animBg="1"/>
      <p:bldP spid="35" grpId="0" animBg="1"/>
      <p:bldP spid="37" grpId="0" animBg="1"/>
      <p:bldP spid="38" grpId="0" animBg="1"/>
      <p:bldP spid="39" grpId="0" animBg="1"/>
      <p:bldP spid="41" grpId="0" animBg="1"/>
      <p:bldP spid="42" grpId="0" animBg="1"/>
      <p:bldP spid="33" grpId="0" animBg="1"/>
      <p:bldP spid="36" grpId="0" animBg="1"/>
      <p:bldP spid="5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12" name="Rounded Rectangle 11"/>
          <p:cNvSpPr/>
          <p:nvPr userDrawn="1"/>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userDrawn="1"/>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userDrawn="1"/>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237744" y="484632"/>
            <a:ext cx="8755128" cy="4372131"/>
          </a:xfrm>
        </p:spPr>
        <p:txBody>
          <a:bodyPr anchor="b" anchorCtr="0"/>
          <a:lstStyle>
            <a:lvl1pPr marL="174625" indent="-174625">
              <a:buFont typeface="CiscoSans ExtraLight" pitchFamily="34" charset="0"/>
              <a:buChar char="“"/>
              <a:defRPr sz="5400" spc="-200" baseline="0">
                <a:solidFill>
                  <a:schemeClr val="bg1"/>
                </a:solidFill>
                <a:latin typeface="+mj-lt"/>
              </a:defRPr>
            </a:lvl1pPr>
          </a:lstStyle>
          <a:p>
            <a:r>
              <a:rPr lang="en-US" altLang="ja-JP" smtClean="0"/>
              <a:t>Click to edit Master title style</a:t>
            </a:r>
            <a:endParaRPr lang="en-US" dirty="0"/>
          </a:p>
        </p:txBody>
      </p:sp>
      <p:sp>
        <p:nvSpPr>
          <p:cNvPr id="28"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CiscoSans ExtraLight" pitchFamily="34" charset="0"/>
              </a:rPr>
              <a:t>Cisco Confidential</a:t>
            </a:r>
          </a:p>
        </p:txBody>
      </p:sp>
      <p:sp>
        <p:nvSpPr>
          <p:cNvPr id="29"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CiscoSans ExtraLight" pitchFamily="34" charset="0"/>
              </a:rPr>
              <a:pPr algn="r" defTabSz="814388">
                <a:lnSpc>
                  <a:spcPct val="100000"/>
                </a:lnSpc>
              </a:pPr>
              <a:t>&lt;#&gt;</a:t>
            </a:fld>
            <a:endParaRPr lang="en-US" sz="600" dirty="0">
              <a:solidFill>
                <a:schemeClr val="bg2"/>
              </a:solidFill>
              <a:latin typeface="CiscoSans ExtraLight" pitchFamily="34" charset="0"/>
            </a:endParaRPr>
          </a:p>
        </p:txBody>
      </p:sp>
      <p:sp>
        <p:nvSpPr>
          <p:cNvPr id="7" name="Text Placeholder 4"/>
          <p:cNvSpPr>
            <a:spLocks noGrp="1"/>
          </p:cNvSpPr>
          <p:nvPr>
            <p:ph type="body" sz="quarter" idx="11" hasCustomPrompt="1"/>
          </p:nvPr>
        </p:nvSpPr>
        <p:spPr>
          <a:xfrm>
            <a:off x="429768" y="5358903"/>
            <a:ext cx="8574685" cy="614362"/>
          </a:xfrm>
        </p:spPr>
        <p:txBody>
          <a:bodyPr vert="horz" lIns="91440" tIns="45720" rIns="91440" bIns="45720" rtlCol="0">
            <a:normAutofit/>
          </a:bodyPr>
          <a:lstStyle>
            <a:lvl1pPr marL="0" indent="0">
              <a:buNone/>
              <a:defRPr lang="en-US" sz="2400" kern="1200" dirty="0" smtClean="0">
                <a:solidFill>
                  <a:srgbClr val="FFFFFF"/>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15" name="Rectangle 4"/>
          <p:cNvSpPr>
            <a:spLocks noChangeArrowheads="1"/>
          </p:cNvSpPr>
          <p:nvPr userDrawn="1"/>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CiscoSans ExtraLight" pitchFamily="34" charset="0"/>
              </a:rPr>
              <a:t>© 201</a:t>
            </a:r>
            <a:r>
              <a:rPr lang="en-US" altLang="ja-JP" sz="600" smtClean="0">
                <a:solidFill>
                  <a:srgbClr val="FFFFFF"/>
                </a:solidFill>
                <a:latin typeface="CiscoSans ExtraLight" pitchFamily="34" charset="0"/>
              </a:rPr>
              <a:t>1</a:t>
            </a:r>
            <a:r>
              <a:rPr lang="en-US" sz="600" smtClean="0">
                <a:solidFill>
                  <a:srgbClr val="FFFFFF"/>
                </a:solidFill>
                <a:latin typeface="CiscoSans ExtraLight" pitchFamily="34" charset="0"/>
              </a:rPr>
              <a:t> Cisco </a:t>
            </a:r>
            <a:r>
              <a:rPr lang="en-US" sz="600" dirty="0" smtClean="0">
                <a:solidFill>
                  <a:srgbClr val="FFFFFF"/>
                </a:solidFill>
                <a:latin typeface="CiscoSans ExtraLight" pitchFamily="34" charset="0"/>
              </a:rPr>
              <a:t>All rights reserved.</a:t>
            </a:r>
            <a:endParaRPr lang="en-US" sz="600" dirty="0">
              <a:solidFill>
                <a:srgbClr val="FFFFFF"/>
              </a:solidFill>
              <a:latin typeface="CiscoSans ExtraLigh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2" presetClass="entr" presetSubtype="4" fill="hold" grpId="0" nodeType="withEffect">
                                  <p:stCondLst>
                                    <p:cond delay="6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0" fill="hold"/>
                                        <p:tgtEl>
                                          <p:spTgt spid="10"/>
                                        </p:tgtEl>
                                        <p:attrNameLst>
                                          <p:attrName>ppt_x</p:attrName>
                                        </p:attrNameLst>
                                      </p:cBhvr>
                                      <p:tavLst>
                                        <p:tav tm="0">
                                          <p:val>
                                            <p:strVal val="#ppt_x"/>
                                          </p:val>
                                        </p:tav>
                                        <p:tav tm="100000">
                                          <p:val>
                                            <p:strVal val="#ppt_x"/>
                                          </p:val>
                                        </p:tav>
                                      </p:tavLst>
                                    </p:anim>
                                    <p:anim calcmode="lin" valueType="num">
                                      <p:cBhvr additive="base">
                                        <p:cTn id="11" dur="20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ppt_x"/>
                                          </p:val>
                                        </p:tav>
                                        <p:tav tm="100000">
                                          <p:val>
                                            <p:strVal val="#ppt_x"/>
                                          </p:val>
                                        </p:tav>
                                      </p:tavLst>
                                    </p:anim>
                                    <p:anim calcmode="lin" valueType="num">
                                      <p:cBhvr additive="base">
                                        <p:cTn id="15" dur="20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1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ppt_x"/>
                                          </p:val>
                                        </p:tav>
                                        <p:tav tm="100000">
                                          <p:val>
                                            <p:strVal val="#ppt_x"/>
                                          </p:val>
                                        </p:tav>
                                      </p:tavLst>
                                    </p:anim>
                                    <p:anim calcmode="lin" valueType="num">
                                      <p:cBhvr additive="base">
                                        <p:cTn id="19" dur="10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9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000" fill="hold"/>
                                        <p:tgtEl>
                                          <p:spTgt spid="14"/>
                                        </p:tgtEl>
                                        <p:attrNameLst>
                                          <p:attrName>ppt_x</p:attrName>
                                        </p:attrNameLst>
                                      </p:cBhvr>
                                      <p:tavLst>
                                        <p:tav tm="0">
                                          <p:val>
                                            <p:strVal val="#ppt_x"/>
                                          </p:val>
                                        </p:tav>
                                        <p:tav tm="100000">
                                          <p:val>
                                            <p:strVal val="#ppt_x"/>
                                          </p:val>
                                        </p:tav>
                                      </p:tavLst>
                                    </p:anim>
                                    <p:anim calcmode="lin" valueType="num">
                                      <p:cBhvr additive="base">
                                        <p:cTn id="23" dur="2000" fill="hold"/>
                                        <p:tgtEl>
                                          <p:spTgt spid="14"/>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9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000" fill="hold"/>
                                        <p:tgtEl>
                                          <p:spTgt spid="12"/>
                                        </p:tgtEl>
                                        <p:attrNameLst>
                                          <p:attrName>ppt_x</p:attrName>
                                        </p:attrNameLst>
                                      </p:cBhvr>
                                      <p:tavLst>
                                        <p:tav tm="0">
                                          <p:val>
                                            <p:strVal val="#ppt_x"/>
                                          </p:val>
                                        </p:tav>
                                        <p:tav tm="100000">
                                          <p:val>
                                            <p:strVal val="#ppt_x"/>
                                          </p:val>
                                        </p:tav>
                                      </p:tavLst>
                                    </p:anim>
                                    <p:anim calcmode="lin" valueType="num">
                                      <p:cBhvr additive="base">
                                        <p:cTn id="27" dur="20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100" fill="hold"/>
                                        <p:tgtEl>
                                          <p:spTgt spid="13"/>
                                        </p:tgtEl>
                                        <p:attrNameLst>
                                          <p:attrName>ppt_x</p:attrName>
                                        </p:attrNameLst>
                                      </p:cBhvr>
                                      <p:tavLst>
                                        <p:tav tm="0">
                                          <p:val>
                                            <p:strVal val="#ppt_x"/>
                                          </p:val>
                                        </p:tav>
                                        <p:tav tm="100000">
                                          <p:val>
                                            <p:strVal val="#ppt_x"/>
                                          </p:val>
                                        </p:tav>
                                      </p:tavLst>
                                    </p:anim>
                                    <p:anim calcmode="lin" valueType="num">
                                      <p:cBhvr additive="base">
                                        <p:cTn id="31" dur="1100" fill="hold"/>
                                        <p:tgtEl>
                                          <p:spTgt spid="13"/>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1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978729"/>
          </a:xfrm>
        </p:spPr>
        <p:txBody>
          <a:bodyPr anchor="t">
            <a:spAutoFit/>
          </a:bodyPr>
          <a:lstStyle>
            <a:lvl1pPr>
              <a:defRPr>
                <a:solidFill>
                  <a:schemeClr val="bg1"/>
                </a:solidFill>
                <a:latin typeface="+mj-lt"/>
              </a:defRPr>
            </a:lvl1pPr>
          </a:lstStyle>
          <a:p>
            <a:r>
              <a:rPr lang="en-US" altLang="ja-JP"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1270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 name="Group 3"/>
          <p:cNvGrpSpPr/>
          <p:nvPr userDrawn="1"/>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21" name="Media Placeholder 20"/>
          <p:cNvSpPr>
            <a:spLocks noGrp="1"/>
          </p:cNvSpPr>
          <p:nvPr>
            <p:ph type="media" sz="quarter" idx="10" hasCustomPrompt="1"/>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n-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3"/>
            <a:ext cx="116616"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6" name="Freeform 35"/>
          <p:cNvSpPr>
            <a:spLocks/>
          </p:cNvSpPr>
          <p:nvPr userDrawn="1"/>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0" name="Freeform 19"/>
          <p:cNvSpPr>
            <a:spLocks/>
          </p:cNvSpPr>
          <p:nvPr userDrawn="1"/>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700"/>
                                        <p:tgtEl>
                                          <p:spTgt spid="20"/>
                                        </p:tgtEl>
                                      </p:cBhvr>
                                    </p:animEffect>
                                  </p:childTnLst>
                                </p:cTn>
                              </p:par>
                              <p:par>
                                <p:cTn id="43" presetID="42" presetClass="path" presetSubtype="0" accel="50000" decel="50000" fill="hold" nodeType="withEffect">
                                  <p:stCondLst>
                                    <p:cond delay="0"/>
                                  </p:stCondLst>
                                  <p:childTnLst>
                                    <p:animMotion origin="layout" path="M 4.72222E-6 4.81481E-6 L 4.72222E-6 0.09143 " pathEditMode="relative" rAng="0" ptsTypes="AA">
                                      <p:cBhvr>
                                        <p:cTn id="44" dur="700" spd="-100000" fill="hold"/>
                                        <p:tgtEl>
                                          <p:spTgt spid="20"/>
                                        </p:tgtEl>
                                        <p:attrNameLst>
                                          <p:attrName>ppt_x</p:attrName>
                                          <p:attrName>ppt_y</p:attrName>
                                        </p:attrNameLst>
                                      </p:cBhvr>
                                      <p:rCtr x="0" y="46"/>
                                    </p:animMotion>
                                  </p:childTnLst>
                                </p:cTn>
                              </p:par>
                              <p:par>
                                <p:cTn id="45" presetID="42" presetClass="path" presetSubtype="0" accel="50000" decel="50000" fill="hold" grpId="0" nodeType="withEffect">
                                  <p:stCondLst>
                                    <p:cond delay="0"/>
                                  </p:stCondLst>
                                  <p:childTnLst>
                                    <p:animMotion origin="layout" path="M -4.72222E-6 3.7037E-7 L -4.72222E-6 0.09143 " pathEditMode="relative" rAng="0" ptsTypes="AA">
                                      <p:cBhvr>
                                        <p:cTn id="46" dur="700" spd="-100000" fill="hold"/>
                                        <p:tgtEl>
                                          <p:spTgt spid="39"/>
                                        </p:tgtEl>
                                        <p:attrNameLst>
                                          <p:attrName>ppt_x</p:attrName>
                                          <p:attrName>ppt_y</p:attrName>
                                        </p:attrNameLst>
                                      </p:cBhvr>
                                      <p:rCtr x="0" y="46"/>
                                    </p:animMotion>
                                  </p:childTnLst>
                                </p:cTn>
                              </p:par>
                              <p:par>
                                <p:cTn id="47" presetID="42" presetClass="path" presetSubtype="0" accel="50000" decel="50000" fill="hold" grpId="0" nodeType="withEffect">
                                  <p:stCondLst>
                                    <p:cond delay="0"/>
                                  </p:stCondLst>
                                  <p:childTnLst>
                                    <p:animMotion origin="layout" path="M 5E-6 3.7037E-6 L 5E-6 0.11157 " pathEditMode="relative" rAng="0" ptsTypes="AA">
                                      <p:cBhvr>
                                        <p:cTn id="48" dur="700" spd="-100000" fill="hold"/>
                                        <p:tgtEl>
                                          <p:spTgt spid="41"/>
                                        </p:tgtEl>
                                        <p:attrNameLst>
                                          <p:attrName>ppt_x</p:attrName>
                                          <p:attrName>ppt_y</p:attrName>
                                        </p:attrNameLst>
                                      </p:cBhvr>
                                      <p:rCtr x="0" y="56"/>
                                    </p:animMotion>
                                  </p:childTnLst>
                                </p:cTn>
                              </p:par>
                              <p:par>
                                <p:cTn id="49" presetID="42" presetClass="path" presetSubtype="0" accel="50000" decel="50000" fill="hold" grpId="0" nodeType="withEffect">
                                  <p:stCondLst>
                                    <p:cond delay="0"/>
                                  </p:stCondLst>
                                  <p:childTnLst>
                                    <p:animMotion origin="layout" path="M 4.72222E-6 4.81481E-6 L 4.72222E-6 0.09143 " pathEditMode="relative" rAng="0" ptsTypes="AA">
                                      <p:cBhvr>
                                        <p:cTn id="50" dur="700" spd="-100000" fill="hold"/>
                                        <p:tgtEl>
                                          <p:spTgt spid="43"/>
                                        </p:tgtEl>
                                        <p:attrNameLst>
                                          <p:attrName>ppt_x</p:attrName>
                                          <p:attrName>ppt_y</p:attrName>
                                        </p:attrNameLst>
                                      </p:cBhvr>
                                      <p:rCtr x="0" y="46"/>
                                    </p:animMotion>
                                  </p:childTnLst>
                                </p:cTn>
                              </p:par>
                              <p:par>
                                <p:cTn id="51" presetID="42" presetClass="path" presetSubtype="0" accel="50000" decel="50000" fill="hold" grpId="0" nodeType="withEffect">
                                  <p:stCondLst>
                                    <p:cond delay="0"/>
                                  </p:stCondLst>
                                  <p:childTnLst>
                                    <p:animMotion origin="layout" path="M -2.77778E-6 3.7037E-6 L -2.77778E-6 0.11157 " pathEditMode="relative" rAng="0" ptsTypes="AA">
                                      <p:cBhvr>
                                        <p:cTn id="52" dur="700" spd="-100000" fill="hold"/>
                                        <p:tgtEl>
                                          <p:spTgt spid="45"/>
                                        </p:tgtEl>
                                        <p:attrNameLst>
                                          <p:attrName>ppt_x</p:attrName>
                                          <p:attrName>ppt_y</p:attrName>
                                        </p:attrNameLst>
                                      </p:cBhvr>
                                      <p:rCtr x="0" y="56"/>
                                    </p:animMotion>
                                  </p:childTnLst>
                                </p:cTn>
                              </p:par>
                              <p:par>
                                <p:cTn id="53" presetID="42" presetClass="path" presetSubtype="0" accel="50000" decel="50000" fill="hold" grpId="0" nodeType="withEffect">
                                  <p:stCondLst>
                                    <p:cond delay="0"/>
                                  </p:stCondLst>
                                  <p:childTnLst>
                                    <p:animMotion origin="layout" path="M 5.55556E-7 4.81481E-6 L 5.55556E-7 0.09143 " pathEditMode="relative" rAng="0" ptsTypes="AA">
                                      <p:cBhvr>
                                        <p:cTn id="54" dur="700" spd="-100000" fill="hold"/>
                                        <p:tgtEl>
                                          <p:spTgt spid="47"/>
                                        </p:tgtEl>
                                        <p:attrNameLst>
                                          <p:attrName>ppt_x</p:attrName>
                                          <p:attrName>ppt_y</p:attrName>
                                        </p:attrNameLst>
                                      </p:cBhvr>
                                      <p:rCtr x="0" y="46"/>
                                    </p:animMotion>
                                  </p:childTnLst>
                                </p:cTn>
                              </p:par>
                              <p:par>
                                <p:cTn id="55" presetID="64" presetClass="path" presetSubtype="0" accel="50000" decel="50000" fill="hold" grpId="0" nodeType="withEffect">
                                  <p:stCondLst>
                                    <p:cond delay="0"/>
                                  </p:stCondLst>
                                  <p:childTnLst>
                                    <p:animMotion origin="layout" path="M 4.72222E-6 3.33333E-6 L 4.72222E-6 -0.10764 " pathEditMode="relative" rAng="0" ptsTypes="AA">
                                      <p:cBhvr>
                                        <p:cTn id="56" dur="700" spd="-100000" fill="hold"/>
                                        <p:tgtEl>
                                          <p:spTgt spid="40"/>
                                        </p:tgtEl>
                                        <p:attrNameLst>
                                          <p:attrName>ppt_x</p:attrName>
                                          <p:attrName>ppt_y</p:attrName>
                                        </p:attrNameLst>
                                      </p:cBhvr>
                                      <p:rCtr x="0" y="-54"/>
                                    </p:animMotion>
                                  </p:childTnLst>
                                </p:cTn>
                              </p:par>
                              <p:par>
                                <p:cTn id="57" presetID="64" presetClass="path" presetSubtype="0" accel="50000" decel="50000" fill="hold" grpId="0" nodeType="withEffect">
                                  <p:stCondLst>
                                    <p:cond delay="0"/>
                                  </p:stCondLst>
                                  <p:childTnLst>
                                    <p:animMotion origin="layout" path="M 4.44444E-6 3.33333E-6 L 4.44444E-6 -0.10764 " pathEditMode="relative" rAng="0" ptsTypes="AA">
                                      <p:cBhvr>
                                        <p:cTn id="58" dur="700" spd="-100000" fill="hold"/>
                                        <p:tgtEl>
                                          <p:spTgt spid="42"/>
                                        </p:tgtEl>
                                        <p:attrNameLst>
                                          <p:attrName>ppt_x</p:attrName>
                                          <p:attrName>ppt_y</p:attrName>
                                        </p:attrNameLst>
                                      </p:cBhvr>
                                      <p:rCtr x="0" y="-54"/>
                                    </p:animMotion>
                                  </p:childTnLst>
                                </p:cTn>
                              </p:par>
                              <p:par>
                                <p:cTn id="59" presetID="64" presetClass="path" presetSubtype="0" accel="50000" decel="50000" fill="hold" grpId="0" nodeType="withEffect">
                                  <p:stCondLst>
                                    <p:cond delay="0"/>
                                  </p:stCondLst>
                                  <p:childTnLst>
                                    <p:animMotion origin="layout" path="M -2.22222E-6 3.33333E-6 L -2.22222E-6 -0.10764 " pathEditMode="relative" rAng="0" ptsTypes="AA">
                                      <p:cBhvr>
                                        <p:cTn id="60" dur="700" spd="-100000" fill="hold"/>
                                        <p:tgtEl>
                                          <p:spTgt spid="44"/>
                                        </p:tgtEl>
                                        <p:attrNameLst>
                                          <p:attrName>ppt_x</p:attrName>
                                          <p:attrName>ppt_y</p:attrName>
                                        </p:attrNameLst>
                                      </p:cBhvr>
                                      <p:rCtr x="0" y="-54"/>
                                    </p:animMotion>
                                  </p:childTnLst>
                                </p:cTn>
                              </p:par>
                              <p:par>
                                <p:cTn id="61" presetID="64" presetClass="path" presetSubtype="0" accel="50000" decel="50000" fill="hold" grpId="0" nodeType="withEffect">
                                  <p:stCondLst>
                                    <p:cond delay="0"/>
                                  </p:stCondLst>
                                  <p:childTnLst>
                                    <p:animMotion origin="layout" path="M 1.11111E-6 3.33333E-6 L 1.11111E-6 -0.10764 " pathEditMode="relative" rAng="0" ptsTypes="AA">
                                      <p:cBhvr>
                                        <p:cTn id="62" dur="700" spd="-100000" fill="hold"/>
                                        <p:tgtEl>
                                          <p:spTgt spid="46"/>
                                        </p:tgtEl>
                                        <p:attrNameLst>
                                          <p:attrName>ppt_x</p:attrName>
                                          <p:attrName>ppt_y</p:attrName>
                                        </p:attrNameLst>
                                      </p:cBhvr>
                                      <p:rCtr x="0" y="-54"/>
                                    </p:animMotion>
                                  </p:childTnLst>
                                </p:cTn>
                              </p:par>
                            </p:childTnLst>
                          </p:cTn>
                        </p:par>
                        <p:par>
                          <p:cTn id="63" fill="hold">
                            <p:stCondLst>
                              <p:cond delay="2900"/>
                            </p:stCondLst>
                            <p:childTnLst>
                              <p:par>
                                <p:cTn id="64" presetID="10" presetClass="entr" presetSubtype="0"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700"/>
                                        <p:tgtEl>
                                          <p:spTgt spid="36"/>
                                        </p:tgtEl>
                                      </p:cBhvr>
                                    </p:animEffect>
                                  </p:childTnLst>
                                </p:cTn>
                              </p:par>
                              <p:par>
                                <p:cTn id="67" presetID="10" presetClass="entr" presetSubtype="0" fill="hold" nodeType="withEffect">
                                  <p:stCondLst>
                                    <p:cond delay="10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700"/>
                                        <p:tgtEl>
                                          <p:spTgt spid="19"/>
                                        </p:tgtEl>
                                      </p:cBhvr>
                                    </p:animEffect>
                                  </p:childTnLst>
                                </p:cTn>
                              </p:par>
                              <p:par>
                                <p:cTn id="70" presetID="10" presetClass="entr" presetSubtype="0" fill="hold" nodeType="withEffect">
                                  <p:stCondLst>
                                    <p:cond delay="20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700"/>
                                        <p:tgtEl>
                                          <p:spTgt spid="38"/>
                                        </p:tgtEl>
                                      </p:cBhvr>
                                    </p:animEffect>
                                  </p:childTnLst>
                                </p:cTn>
                              </p:par>
                              <p:par>
                                <p:cTn id="73" presetID="10" presetClass="entr" presetSubtype="0" fill="hold" nodeType="withEffect">
                                  <p:stCondLst>
                                    <p:cond delay="30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700"/>
                                        <p:tgtEl>
                                          <p:spTgt spid="35"/>
                                        </p:tgtEl>
                                      </p:cBhvr>
                                    </p:animEffect>
                                  </p:childTnLst>
                                </p:cTn>
                              </p:par>
                              <p:par>
                                <p:cTn id="76" presetID="10" presetClass="entr" presetSubtype="0" fill="hold" nodeType="withEffect">
                                  <p:stCondLst>
                                    <p:cond delay="40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440619"/>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1460939" y="5440619"/>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4771697" y="5440619"/>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Rectangle 24"/>
          <p:cNvSpPr/>
          <p:nvPr/>
        </p:nvSpPr>
        <p:spPr>
          <a:xfrm>
            <a:off x="14992"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grpSp>
        <p:nvGrpSpPr>
          <p:cNvPr id="2"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n-ea"/>
                <a:ea typeface="+mn-ea"/>
                <a:cs typeface="+mj-cs"/>
              </a:defRPr>
            </a:lvl1pPr>
          </a:lstStyle>
          <a:p>
            <a:r>
              <a:rPr lang="en-US" dirty="0" smtClean="0"/>
              <a:t>Presentation Title Goes Here</a:t>
            </a:r>
            <a:endParaRPr lang="en-US" dirty="0"/>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n-ea"/>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7" name="Rectangle 56"/>
          <p:cNvSpPr/>
          <p:nvPr userDrawn="1"/>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60"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
        <p:nvSpPr>
          <p:cNvPr id="56" name="Rectangle 4"/>
          <p:cNvSpPr>
            <a:spLocks noChangeArrowheads="1"/>
          </p:cNvSpPr>
          <p:nvPr userDrawn="1"/>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C0C0C0"/>
                </a:solidFill>
                <a:latin typeface="CiscoSans ExtraLight" pitchFamily="34" charset="0"/>
              </a:rPr>
              <a:t>© 201</a:t>
            </a:r>
            <a:r>
              <a:rPr lang="en-US" altLang="ja-JP" sz="600" smtClean="0">
                <a:solidFill>
                  <a:srgbClr val="C0C0C0"/>
                </a:solidFill>
                <a:latin typeface="CiscoSans ExtraLight" pitchFamily="34" charset="0"/>
              </a:rPr>
              <a:t>1</a:t>
            </a:r>
            <a:r>
              <a:rPr lang="en-US" sz="600" smtClean="0">
                <a:solidFill>
                  <a:srgbClr val="C0C0C0"/>
                </a:solidFill>
                <a:latin typeface="CiscoSans ExtraLight" pitchFamily="34" charset="0"/>
              </a:rPr>
              <a:t> Cisco All </a:t>
            </a:r>
            <a:r>
              <a:rPr lang="en-US" sz="600" dirty="0" smtClean="0">
                <a:solidFill>
                  <a:srgbClr val="C0C0C0"/>
                </a:solidFill>
                <a:latin typeface="CiscoSans ExtraLight" pitchFamily="34" charset="0"/>
              </a:rPr>
              <a:t>rights reserved.</a:t>
            </a:r>
            <a:endParaRPr lang="en-US" sz="600" dirty="0">
              <a:solidFill>
                <a:srgbClr val="C0C0C0"/>
              </a:solidFill>
              <a:latin typeface="CiscoSans ExtraLight" pitchFamily="34" charset="0"/>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26"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32" name="Rounded Rectangle 31"/>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userDrawn="1"/>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n-ea"/>
                <a:ea typeface="+mn-ea"/>
              </a:defRPr>
            </a:lvl1pPr>
          </a:lstStyle>
          <a:p>
            <a:r>
              <a:rPr lang="en-US" dirty="0" smtClean="0"/>
              <a:t>Presentation Title Goes Here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CiscoSans ExtraLight" pitchFamily="34" charset="0"/>
              </a:rPr>
              <a:t>Cisco Confidential</a:t>
            </a:r>
          </a:p>
        </p:txBody>
      </p:sp>
      <p:sp>
        <p:nvSpPr>
          <p:cNvPr id="63"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CiscoSans ExtraLight" pitchFamily="34" charset="0"/>
              </a:rPr>
              <a:pPr algn="r" defTabSz="814388">
                <a:lnSpc>
                  <a:spcPct val="100000"/>
                </a:lnSpc>
              </a:pPr>
              <a:t>&lt;#&gt;</a:t>
            </a:fld>
            <a:endParaRPr lang="en-US" sz="600" dirty="0">
              <a:solidFill>
                <a:schemeClr val="bg2"/>
              </a:solidFill>
              <a:latin typeface="CiscoSans ExtraLight" pitchFamily="34" charset="0"/>
            </a:endParaRPr>
          </a:p>
        </p:txBody>
      </p:sp>
      <p:sp>
        <p:nvSpPr>
          <p:cNvPr id="35" name="Rectangle 4"/>
          <p:cNvSpPr>
            <a:spLocks noChangeArrowheads="1"/>
          </p:cNvSpPr>
          <p:nvPr userDrawn="1"/>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CiscoSans ExtraLight" pitchFamily="34" charset="0"/>
              </a:rPr>
              <a:t>© 201</a:t>
            </a:r>
            <a:r>
              <a:rPr lang="en-US" altLang="ja-JP" sz="600" smtClean="0">
                <a:solidFill>
                  <a:srgbClr val="FFFFFF"/>
                </a:solidFill>
                <a:latin typeface="CiscoSans ExtraLight" pitchFamily="34" charset="0"/>
              </a:rPr>
              <a:t>1</a:t>
            </a:r>
            <a:r>
              <a:rPr lang="en-US" sz="600" smtClean="0">
                <a:solidFill>
                  <a:srgbClr val="FFFFFF"/>
                </a:solidFill>
                <a:latin typeface="CiscoSans ExtraLight" pitchFamily="34" charset="0"/>
              </a:rPr>
              <a:t> Cisco All </a:t>
            </a:r>
            <a:r>
              <a:rPr lang="en-US" sz="600" dirty="0" smtClean="0">
                <a:solidFill>
                  <a:srgbClr val="FFFFFF"/>
                </a:solidFill>
                <a:latin typeface="CiscoSans ExtraLight" pitchFamily="34" charset="0"/>
              </a:rPr>
              <a:t>rights reserved.</a:t>
            </a:r>
            <a:endParaRPr lang="en-US" sz="600" dirty="0">
              <a:solidFill>
                <a:srgbClr val="FFFFFF"/>
              </a:solidFill>
              <a:latin typeface="CiscoSans ExtraLigh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50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50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50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50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50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50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26"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32" name="Rounded Rectangle 31"/>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n-ea"/>
                <a:ea typeface="+mn-ea"/>
              </a:defRPr>
            </a:lvl1pPr>
          </a:lstStyle>
          <a:p>
            <a:r>
              <a:rPr lang="en-US" dirty="0" smtClean="0"/>
              <a:t>Presentation Title Goes Here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9" name="Rectangle 5"/>
          <p:cNvSpPr>
            <a:spLocks noChangeArrowheads="1"/>
          </p:cNvSpPr>
          <p:nvPr userDrawn="1"/>
        </p:nvSpPr>
        <p:spPr bwMode="ltGray">
          <a:xfrm>
            <a:off x="7981796" y="6584512"/>
            <a:ext cx="593854"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a:solidFill>
                  <a:schemeClr val="bg2"/>
                </a:solidFill>
                <a:latin typeface="CiscoSans ExtraLight" pitchFamily="34" charset="0"/>
              </a:rPr>
              <a:t>Cisco </a:t>
            </a:r>
            <a:r>
              <a:rPr lang="en-US" altLang="ja-JP" sz="600" smtClean="0">
                <a:solidFill>
                  <a:schemeClr val="bg2"/>
                </a:solidFill>
                <a:latin typeface="CiscoSans ExtraLight" pitchFamily="34" charset="0"/>
              </a:rPr>
              <a:t>Public</a:t>
            </a:r>
            <a:endParaRPr lang="en-US" sz="600" dirty="0">
              <a:solidFill>
                <a:schemeClr val="bg2"/>
              </a:solidFill>
              <a:latin typeface="CiscoSans ExtraLight" pitchFamily="34" charset="0"/>
            </a:endParaRPr>
          </a:p>
        </p:txBody>
      </p:sp>
      <p:sp>
        <p:nvSpPr>
          <p:cNvPr id="63"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CiscoSans ExtraLight" pitchFamily="34" charset="0"/>
              </a:rPr>
              <a:pPr algn="r" defTabSz="814388">
                <a:lnSpc>
                  <a:spcPct val="100000"/>
                </a:lnSpc>
              </a:pPr>
              <a:t>&lt;#&gt;</a:t>
            </a:fld>
            <a:endParaRPr lang="en-US" sz="600" dirty="0">
              <a:solidFill>
                <a:schemeClr val="bg2"/>
              </a:solidFill>
              <a:latin typeface="CiscoSans ExtraLight" pitchFamily="34" charset="0"/>
            </a:endParaRPr>
          </a:p>
        </p:txBody>
      </p:sp>
      <p:sp>
        <p:nvSpPr>
          <p:cNvPr id="35" name="Rectangle 4"/>
          <p:cNvSpPr>
            <a:spLocks noChangeArrowheads="1"/>
          </p:cNvSpPr>
          <p:nvPr userDrawn="1"/>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CiscoSans ExtraLight" pitchFamily="34" charset="0"/>
              </a:rPr>
              <a:t>© 201</a:t>
            </a:r>
            <a:r>
              <a:rPr lang="en-US" altLang="ja-JP" sz="600" smtClean="0">
                <a:solidFill>
                  <a:srgbClr val="FFFFFF"/>
                </a:solidFill>
                <a:latin typeface="CiscoSans ExtraLight" pitchFamily="34" charset="0"/>
              </a:rPr>
              <a:t>1</a:t>
            </a:r>
            <a:r>
              <a:rPr lang="en-US" sz="600" smtClean="0">
                <a:solidFill>
                  <a:srgbClr val="FFFFFF"/>
                </a:solidFill>
                <a:latin typeface="CiscoSans ExtraLight" pitchFamily="34" charset="0"/>
              </a:rPr>
              <a:t> Cisco All </a:t>
            </a:r>
            <a:r>
              <a:rPr lang="en-US" sz="600" dirty="0" smtClean="0">
                <a:solidFill>
                  <a:srgbClr val="FFFFFF"/>
                </a:solidFill>
                <a:latin typeface="CiscoSans ExtraLight" pitchFamily="34" charset="0"/>
              </a:rPr>
              <a:t>rights reserved.</a:t>
            </a:r>
            <a:endParaRPr lang="en-US" sz="600" dirty="0">
              <a:solidFill>
                <a:srgbClr val="FFFFFF"/>
              </a:solidFill>
              <a:latin typeface="CiscoSans ExtraLight" pitchFamily="34" charset="0"/>
            </a:endParaRP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1"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6738"/>
            <a:ext cx="8477250" cy="3438525"/>
          </a:xfrm>
          <a:prstGeom prst="rect">
            <a:avLst/>
          </a:prstGeom>
          <a:noFill/>
        </p:spPr>
      </p:pic>
      <p:sp>
        <p:nvSpPr>
          <p:cNvPr id="12" name="Rectangle 11"/>
          <p:cNvSpPr/>
          <p:nvPr userDrawn="1"/>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n-ea"/>
                <a:ea typeface="+mn-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14" name="Rectangle 5"/>
          <p:cNvSpPr>
            <a:spLocks noChangeArrowheads="1"/>
          </p:cNvSpPr>
          <p:nvPr userDrawn="1"/>
        </p:nvSpPr>
        <p:spPr bwMode="ltGray">
          <a:xfrm>
            <a:off x="7981796" y="6584512"/>
            <a:ext cx="593854"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a:solidFill>
                  <a:srgbClr val="C0C0C0"/>
                </a:solidFill>
                <a:latin typeface="+mj-lt"/>
              </a:rPr>
              <a:t>Cisco </a:t>
            </a:r>
            <a:r>
              <a:rPr lang="en-US" altLang="ja-JP" sz="600" smtClean="0">
                <a:solidFill>
                  <a:srgbClr val="C0C0C0"/>
                </a:solidFill>
                <a:latin typeface="+mj-lt"/>
              </a:rPr>
              <a:t>Public</a:t>
            </a:r>
            <a:endParaRPr lang="en-US" sz="600" dirty="0">
              <a:solidFill>
                <a:srgbClr val="C0C0C0"/>
              </a:solidFill>
              <a:latin typeface="+mj-lt"/>
            </a:endParaRPr>
          </a:p>
        </p:txBody>
      </p:sp>
      <p:sp>
        <p:nvSpPr>
          <p:cNvPr id="15"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sp>
        <p:nvSpPr>
          <p:cNvPr id="13" name="Rectangle 4"/>
          <p:cNvSpPr>
            <a:spLocks noChangeArrowheads="1"/>
          </p:cNvSpPr>
          <p:nvPr userDrawn="1"/>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C0C0C0"/>
                </a:solidFill>
                <a:latin typeface="CiscoSans ExtraLight" pitchFamily="34" charset="0"/>
              </a:rPr>
              <a:t>© 201</a:t>
            </a:r>
            <a:r>
              <a:rPr lang="en-US" altLang="ja-JP" sz="600" smtClean="0">
                <a:solidFill>
                  <a:srgbClr val="C0C0C0"/>
                </a:solidFill>
                <a:latin typeface="CiscoSans ExtraLight" pitchFamily="34" charset="0"/>
              </a:rPr>
              <a:t>1 </a:t>
            </a:r>
            <a:r>
              <a:rPr lang="en-US" sz="600" smtClean="0">
                <a:solidFill>
                  <a:srgbClr val="C0C0C0"/>
                </a:solidFill>
                <a:latin typeface="CiscoSans ExtraLight" pitchFamily="34" charset="0"/>
              </a:rPr>
              <a:t>Cisco </a:t>
            </a:r>
            <a:r>
              <a:rPr lang="en-US" sz="600" dirty="0" smtClean="0">
                <a:solidFill>
                  <a:srgbClr val="C0C0C0"/>
                </a:solidFill>
                <a:latin typeface="CiscoSans ExtraLight" pitchFamily="34" charset="0"/>
              </a:rPr>
              <a:t>All rights reserved.</a:t>
            </a:r>
            <a:endParaRPr lang="en-US" sz="600" dirty="0">
              <a:solidFill>
                <a:srgbClr val="C0C0C0"/>
              </a:solidFill>
              <a:latin typeface="CiscoSans ExtraLigh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12"/>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02808" y="122934"/>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n-ea"/>
                <a:ea typeface="+mn-ea"/>
                <a:cs typeface="+mj-cs"/>
              </a:defRPr>
            </a:lvl1pPr>
          </a:lstStyle>
          <a:p>
            <a:r>
              <a:rPr lang="en-US" altLang="ja-JP" smtClean="0"/>
              <a:t>Click to edit Master title style</a:t>
            </a:r>
            <a:endParaRPr lang="en-US" dirty="0"/>
          </a:p>
        </p:txBody>
      </p:sp>
      <p:sp>
        <p:nvSpPr>
          <p:cNvPr id="4" name="Text Placeholder 3"/>
          <p:cNvSpPr>
            <a:spLocks noGrp="1"/>
          </p:cNvSpPr>
          <p:nvPr>
            <p:ph type="body" sz="quarter" idx="10"/>
          </p:nvPr>
        </p:nvSpPr>
        <p:spPr>
          <a:xfrm>
            <a:off x="239713" y="1339745"/>
            <a:ext cx="8578850" cy="4965700"/>
          </a:xfrm>
        </p:spPr>
        <p:txBody>
          <a:bodyPr/>
          <a:lstStyle>
            <a:lvl1pPr>
              <a:lnSpc>
                <a:spcPct val="95000"/>
              </a:lnSpc>
              <a:spcBef>
                <a:spcPts val="1480"/>
              </a:spcBef>
              <a:defRPr sz="2200">
                <a:solidFill>
                  <a:srgbClr val="435153"/>
                </a:solidFill>
                <a:latin typeface="+mn-ea"/>
                <a:ea typeface="+mn-ea"/>
              </a:defRPr>
            </a:lvl1pPr>
            <a:lvl2pPr>
              <a:lnSpc>
                <a:spcPct val="95000"/>
              </a:lnSpc>
              <a:spcBef>
                <a:spcPts val="600"/>
              </a:spcBef>
              <a:defRPr>
                <a:solidFill>
                  <a:srgbClr val="435153"/>
                </a:solidFill>
                <a:latin typeface="+mn-ea"/>
                <a:ea typeface="+mn-ea"/>
              </a:defRPr>
            </a:lvl2pPr>
            <a:lvl3pPr>
              <a:defRPr>
                <a:solidFill>
                  <a:srgbClr val="435153"/>
                </a:solidFill>
                <a:latin typeface="+mn-ea"/>
                <a:ea typeface="+mn-ea"/>
              </a:defRPr>
            </a:lvl3pPr>
            <a:lvl4pPr>
              <a:defRPr>
                <a:solidFill>
                  <a:srgbClr val="435153"/>
                </a:solidFill>
                <a:latin typeface="+mn-ea"/>
                <a:ea typeface="+mn-ea"/>
              </a:defRPr>
            </a:lvl4pPr>
            <a:lvl5pPr>
              <a:defRPr>
                <a:solidFill>
                  <a:srgbClr val="435153"/>
                </a:solidFill>
                <a:latin typeface="+mn-ea"/>
                <a:ea typeface="+mn-ea"/>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411242"/>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n-ea"/>
                <a:ea typeface="+mn-ea"/>
              </a:defRPr>
            </a:lvl1pPr>
            <a:lvl2pPr>
              <a:lnSpc>
                <a:spcPct val="95000"/>
              </a:lnSpc>
              <a:spcBef>
                <a:spcPts val="600"/>
              </a:spcBef>
              <a:defRPr>
                <a:solidFill>
                  <a:srgbClr val="435153"/>
                </a:solidFill>
                <a:latin typeface="+mn-ea"/>
                <a:ea typeface="+mn-ea"/>
              </a:defRPr>
            </a:lvl2pPr>
            <a:lvl3pPr>
              <a:defRPr>
                <a:solidFill>
                  <a:srgbClr val="435153"/>
                </a:solidFill>
                <a:latin typeface="+mn-ea"/>
                <a:ea typeface="+mn-ea"/>
              </a:defRPr>
            </a:lvl3pPr>
            <a:lvl4pPr>
              <a:defRPr>
                <a:solidFill>
                  <a:srgbClr val="435153"/>
                </a:solidFill>
                <a:latin typeface="+mn-ea"/>
                <a:ea typeface="+mn-ea"/>
              </a:defRPr>
            </a:lvl4pPr>
            <a:lvl5pPr>
              <a:defRPr>
                <a:solidFill>
                  <a:srgbClr val="435153"/>
                </a:solidFill>
                <a:latin typeface="+mn-ea"/>
                <a:ea typeface="+mn-ea"/>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spAutoFit/>
          </a:bodyPr>
          <a:lstStyle>
            <a:lvl1pPr marL="114300" indent="-114300" algn="l" defTabSz="914400" rtl="0" eaLnBrk="1" latinLnBrk="0" hangingPunct="1">
              <a:lnSpc>
                <a:spcPct val="90000"/>
              </a:lnSpc>
              <a:spcBef>
                <a:spcPts val="0"/>
              </a:spcBef>
              <a:buFontTx/>
              <a:buNone/>
              <a:defRPr lang="en-US" sz="2000" kern="1200" dirty="0" smtClean="0">
                <a:gradFill>
                  <a:gsLst>
                    <a:gs pos="0">
                      <a:schemeClr val="tx1"/>
                    </a:gs>
                    <a:gs pos="47000">
                      <a:schemeClr val="accent2"/>
                    </a:gs>
                    <a:gs pos="100000">
                      <a:schemeClr val="accent4"/>
                    </a:gs>
                  </a:gsLst>
                  <a:lin ang="3600000" scaled="0"/>
                </a:gradFill>
                <a:latin typeface="+mn-ea"/>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54"/>
          </a:xfrm>
          <a:noFill/>
        </p:spPr>
        <p:txBody>
          <a:bodyPr vert="horz" wrap="square" lIns="91440" tIns="45720" rIns="91440" bIns="45720" rtlCol="0">
            <a:spAutoFit/>
          </a:bodyPr>
          <a:lstStyle>
            <a:lvl1pPr marL="114300" marR="0" indent="-114300" algn="l"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n-ea"/>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sp>
        <p:nvSpPr>
          <p:cNvPr id="1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7"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&lt;#&gt;</a:t>
            </a:fld>
            <a:endParaRPr lang="en-US" sz="600" dirty="0">
              <a:solidFill>
                <a:srgbClr val="C0C0C0"/>
              </a:solidFill>
              <a:latin typeface="+mj-lt"/>
            </a:endParaRPr>
          </a:p>
        </p:txBody>
      </p:sp>
      <p:pic>
        <p:nvPicPr>
          <p:cNvPr id="16" name="Picture 15" descr="verticalbar.png"/>
          <p:cNvPicPr>
            <a:picLocks noChangeAspect="1"/>
          </p:cNvPicPr>
          <p:nvPr userDrawn="1"/>
        </p:nvPicPr>
        <p:blipFill>
          <a:blip r:embed="rId2" cstate="print"/>
          <a:stretch>
            <a:fillRect/>
          </a:stretch>
        </p:blipFill>
        <p:spPr>
          <a:xfrm>
            <a:off x="4948236" y="1335313"/>
            <a:ext cx="83809" cy="4961463"/>
          </a:xfrm>
          <a:prstGeom prst="rect">
            <a:avLst/>
          </a:prstGeom>
        </p:spPr>
      </p:pic>
      <p:sp>
        <p:nvSpPr>
          <p:cNvPr id="13"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smtClean="0">
                <a:solidFill>
                  <a:srgbClr val="C0C0C0"/>
                </a:solidFill>
                <a:latin typeface="+mj-lt"/>
                <a:ea typeface="+mn-ea"/>
                <a:cs typeface="+mn-cs"/>
              </a:rPr>
              <a:t>© 201</a:t>
            </a:r>
            <a:r>
              <a:rPr lang="en-US" altLang="ja-JP" sz="600" kern="1200" smtClean="0">
                <a:solidFill>
                  <a:srgbClr val="C0C0C0"/>
                </a:solidFill>
                <a:latin typeface="+mj-lt"/>
                <a:ea typeface="+mn-ea"/>
                <a:cs typeface="+mn-cs"/>
              </a:rPr>
              <a:t>1</a:t>
            </a:r>
            <a:r>
              <a:rPr lang="en-US" sz="600" kern="1200" smtClean="0">
                <a:solidFill>
                  <a:srgbClr val="C0C0C0"/>
                </a:solidFill>
                <a:latin typeface="+mj-lt"/>
                <a:ea typeface="+mn-ea"/>
                <a:cs typeface="+mn-cs"/>
              </a:rPr>
              <a:t> Cisco </a:t>
            </a:r>
            <a:r>
              <a:rPr lang="en-US" sz="600" kern="1200" dirty="0" smtClean="0">
                <a:solidFill>
                  <a:srgbClr val="C0C0C0"/>
                </a:solidFill>
                <a:latin typeface="+mj-lt"/>
                <a:ea typeface="+mn-ea"/>
                <a:cs typeface="+mn-cs"/>
              </a:rPr>
              <a:t>All rights reserved.</a:t>
            </a:r>
            <a:endParaRPr lang="en-US" sz="600" kern="1200" dirty="0">
              <a:solidFill>
                <a:srgbClr val="C0C0C0"/>
              </a:solidFill>
              <a:latin typeface="+mj-lt"/>
              <a:ea typeface="+mn-ea"/>
              <a:cs typeface="+mn-cs"/>
            </a:endParaRPr>
          </a:p>
        </p:txBody>
      </p:sp>
      <p:sp>
        <p:nvSpPr>
          <p:cNvPr id="11" name="Title 1"/>
          <p:cNvSpPr>
            <a:spLocks noGrp="1"/>
          </p:cNvSpPr>
          <p:nvPr>
            <p:ph type="title"/>
          </p:nvPr>
        </p:nvSpPr>
        <p:spPr>
          <a:xfrm>
            <a:off x="202808" y="122934"/>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n-ea"/>
                <a:ea typeface="+mn-ea"/>
                <a:cs typeface="+mj-cs"/>
              </a:defRPr>
            </a:lvl1pPr>
          </a:lstStyle>
          <a:p>
            <a:r>
              <a:rPr lang="en-US" altLang="ja-JP"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userDrawn="1"/>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n-ea"/>
                <a:ea typeface="+mn-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1"/>
                </a:solidFill>
                <a:latin typeface="+mn-ea"/>
                <a:ea typeface="+mn-ea"/>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0" name="Picture 9" descr="verticalbar.png"/>
          <p:cNvPicPr>
            <a:picLocks noChangeAspect="1"/>
          </p:cNvPicPr>
          <p:nvPr userDrawn="1"/>
        </p:nvPicPr>
        <p:blipFill>
          <a:blip r:embed="rId2" cstate="print"/>
          <a:stretch>
            <a:fillRect/>
          </a:stretch>
        </p:blipFill>
        <p:spPr>
          <a:xfrm>
            <a:off x="4441927"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n-ea"/>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n-ea"/>
                <a:ea typeface="+mn-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n-ea"/>
                <a:ea typeface="+mn-ea"/>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700"/>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C0C0C0"/>
                </a:solidFill>
                <a:latin typeface="+mn-ea"/>
                <a:ea typeface="+mn-ea"/>
              </a:rPr>
              <a:t>© 201</a:t>
            </a:r>
            <a:r>
              <a:rPr lang="en-US" altLang="ja-JP" sz="600" smtClean="0">
                <a:solidFill>
                  <a:srgbClr val="C0C0C0"/>
                </a:solidFill>
                <a:latin typeface="+mn-ea"/>
                <a:ea typeface="+mn-ea"/>
              </a:rPr>
              <a:t>1</a:t>
            </a:r>
            <a:r>
              <a:rPr lang="en-US" sz="600" smtClean="0">
                <a:solidFill>
                  <a:srgbClr val="C0C0C0"/>
                </a:solidFill>
                <a:latin typeface="+mn-ea"/>
                <a:ea typeface="+mn-ea"/>
              </a:rPr>
              <a:t> Cisco All </a:t>
            </a:r>
            <a:r>
              <a:rPr lang="en-US" sz="600" dirty="0" smtClean="0">
                <a:solidFill>
                  <a:srgbClr val="C0C0C0"/>
                </a:solidFill>
                <a:latin typeface="+mn-ea"/>
                <a:ea typeface="+mn-ea"/>
              </a:rPr>
              <a:t>rights reserved.</a:t>
            </a:r>
            <a:endParaRPr lang="en-US" sz="600" dirty="0">
              <a:solidFill>
                <a:srgbClr val="C0C0C0"/>
              </a:solidFill>
              <a:latin typeface="+mn-ea"/>
              <a:ea typeface="+mn-ea"/>
            </a:endParaRPr>
          </a:p>
        </p:txBody>
      </p:sp>
      <p:sp>
        <p:nvSpPr>
          <p:cNvPr id="11" name="Rectangle 5"/>
          <p:cNvSpPr>
            <a:spLocks noChangeArrowheads="1"/>
          </p:cNvSpPr>
          <p:nvPr/>
        </p:nvSpPr>
        <p:spPr bwMode="ltGray">
          <a:xfrm>
            <a:off x="7981796" y="6584512"/>
            <a:ext cx="593854"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a:solidFill>
                  <a:srgbClr val="C0C0C0"/>
                </a:solidFill>
                <a:latin typeface="+mn-ea"/>
                <a:ea typeface="+mn-ea"/>
              </a:rPr>
              <a:t>Cisco </a:t>
            </a:r>
            <a:r>
              <a:rPr lang="en-US" altLang="ja-JP" sz="600" smtClean="0">
                <a:solidFill>
                  <a:srgbClr val="C0C0C0"/>
                </a:solidFill>
                <a:latin typeface="+mn-ea"/>
                <a:ea typeface="+mn-ea"/>
              </a:rPr>
              <a:t>Public</a:t>
            </a:r>
            <a:endParaRPr lang="en-US" sz="600" dirty="0">
              <a:solidFill>
                <a:srgbClr val="C0C0C0"/>
              </a:solidFill>
              <a:latin typeface="+mn-ea"/>
              <a:ea typeface="+mn-ea"/>
            </a:endParaRPr>
          </a:p>
        </p:txBody>
      </p:sp>
      <p:sp>
        <p:nvSpPr>
          <p:cNvPr id="9" name="Rectangle 7"/>
          <p:cNvSpPr>
            <a:spLocks noChangeArrowheads="1"/>
          </p:cNvSpPr>
          <p:nvPr/>
        </p:nvSpPr>
        <p:spPr bwMode="ltGray">
          <a:xfrm>
            <a:off x="8611052" y="6580408"/>
            <a:ext cx="298902"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n-ea"/>
                <a:ea typeface="+mn-ea"/>
              </a:rPr>
              <a:pPr algn="r" defTabSz="814388">
                <a:lnSpc>
                  <a:spcPct val="100000"/>
                </a:lnSpc>
              </a:pPr>
              <a:t>&lt;#&gt;</a:t>
            </a:fld>
            <a:endParaRPr lang="en-US" sz="600" dirty="0">
              <a:solidFill>
                <a:srgbClr val="C0C0C0"/>
              </a:solidFill>
              <a:latin typeface="+mn-ea"/>
              <a:ea typeface="+mn-ea"/>
            </a:endParaRPr>
          </a:p>
        </p:txBody>
      </p:sp>
      <p:pic>
        <p:nvPicPr>
          <p:cNvPr id="14" name="Picture 13" descr="bottom bar.jpg"/>
          <p:cNvPicPr>
            <a:picLocks noChangeAspect="1"/>
          </p:cNvPicPr>
          <p:nvPr/>
        </p:nvPicPr>
        <p:blipFill>
          <a:blip r:embed="rId18"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898" r:id="rId1"/>
    <p:sldLayoutId id="2147483929" r:id="rId2"/>
    <p:sldLayoutId id="2147483899" r:id="rId3"/>
    <p:sldLayoutId id="2147483928" r:id="rId4"/>
    <p:sldLayoutId id="2147483900" r:id="rId5"/>
    <p:sldLayoutId id="2147483901" r:id="rId6"/>
    <p:sldLayoutId id="2147483903" r:id="rId7"/>
    <p:sldLayoutId id="2147483911" r:id="rId8"/>
    <p:sldLayoutId id="2147483912" r:id="rId9"/>
    <p:sldLayoutId id="2147483913" r:id="rId10"/>
    <p:sldLayoutId id="2147483916" r:id="rId11"/>
    <p:sldLayoutId id="2147483921" r:id="rId12"/>
    <p:sldLayoutId id="2147483924" r:id="rId13"/>
    <p:sldLayoutId id="2147483925" r:id="rId14"/>
    <p:sldLayoutId id="2147483926" r:id="rId15"/>
    <p:sldLayoutId id="2147483927" r:id="rId16"/>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kumimoji="1" lang="en-US" sz="3600" b="0" kern="1200" spc="-100" baseline="0" dirty="0">
          <a:gradFill>
            <a:gsLst>
              <a:gs pos="0">
                <a:schemeClr val="tx1"/>
              </a:gs>
              <a:gs pos="44000">
                <a:srgbClr val="01BBBB"/>
              </a:gs>
              <a:gs pos="100000">
                <a:schemeClr val="accent4"/>
              </a:gs>
            </a:gsLst>
            <a:lin ang="4800000" scaled="0"/>
          </a:gradFill>
          <a:latin typeface="+mn-ea"/>
          <a:ea typeface="+mn-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kumimoji="1" lang="en-US" sz="2000" kern="1200" dirty="0" smtClean="0">
          <a:solidFill>
            <a:srgbClr val="546568"/>
          </a:solidFill>
          <a:latin typeface="+mn-ea"/>
          <a:ea typeface="+mn-ea"/>
          <a:cs typeface="+mn-cs"/>
        </a:defRPr>
      </a:lvl1pPr>
      <a:lvl2pPr marL="396875" indent="0" algn="l" defTabSz="914400" rtl="0" eaLnBrk="1" latinLnBrk="0" hangingPunct="1">
        <a:lnSpc>
          <a:spcPct val="95000"/>
        </a:lnSpc>
        <a:spcBef>
          <a:spcPts val="840"/>
        </a:spcBef>
        <a:buClr>
          <a:schemeClr val="tx2"/>
        </a:buClr>
        <a:buSzPct val="60000"/>
        <a:buFont typeface="Wingdings" pitchFamily="2" charset="2"/>
        <a:buChar char="ü"/>
        <a:defRPr kumimoji="1" lang="en-US" sz="1800" kern="1200" dirty="0" smtClean="0">
          <a:solidFill>
            <a:srgbClr val="546568"/>
          </a:solidFill>
          <a:latin typeface="+mn-ea"/>
          <a:ea typeface="+mn-ea"/>
          <a:cs typeface="+mn-cs"/>
        </a:defRPr>
      </a:lvl2pPr>
      <a:lvl3pPr marL="576263" indent="-6350" algn="l" defTabSz="914400" rtl="0" eaLnBrk="1" latinLnBrk="0" hangingPunct="1">
        <a:lnSpc>
          <a:spcPct val="95000"/>
        </a:lnSpc>
        <a:spcBef>
          <a:spcPts val="840"/>
        </a:spcBef>
        <a:buSzPct val="60000"/>
        <a:buFont typeface="Wingdings" pitchFamily="2" charset="2"/>
        <a:buChar char="Ø"/>
        <a:defRPr kumimoji="1" lang="en-US" sz="1600" kern="1200" dirty="0" smtClean="0">
          <a:solidFill>
            <a:srgbClr val="546568"/>
          </a:solidFill>
          <a:latin typeface="+mn-ea"/>
          <a:ea typeface="+mn-ea"/>
          <a:cs typeface="+mn-cs"/>
        </a:defRPr>
      </a:lvl3pPr>
      <a:lvl4pPr marL="688975" indent="0" algn="l" defTabSz="914400" rtl="0" eaLnBrk="1" latinLnBrk="0" hangingPunct="1">
        <a:lnSpc>
          <a:spcPct val="95000"/>
        </a:lnSpc>
        <a:spcBef>
          <a:spcPts val="840"/>
        </a:spcBef>
        <a:buSzPct val="60000"/>
        <a:buFont typeface="Wingdings" pitchFamily="2" charset="2"/>
        <a:buChar char="u"/>
        <a:defRPr kumimoji="1" lang="en-US" sz="1400" kern="1200" dirty="0" smtClean="0">
          <a:solidFill>
            <a:srgbClr val="546568"/>
          </a:solidFill>
          <a:latin typeface="+mn-ea"/>
          <a:ea typeface="+mn-ea"/>
          <a:cs typeface="+mn-cs"/>
        </a:defRPr>
      </a:lvl4pPr>
      <a:lvl5pPr marL="801688" indent="0" algn="l" defTabSz="914400" rtl="0" eaLnBrk="1" latinLnBrk="0" hangingPunct="1">
        <a:lnSpc>
          <a:spcPct val="95000"/>
        </a:lnSpc>
        <a:spcBef>
          <a:spcPts val="840"/>
        </a:spcBef>
        <a:buSzPct val="50000"/>
        <a:buFont typeface="Wingdings" pitchFamily="2" charset="2"/>
        <a:buChar char="n"/>
        <a:defRPr kumimoji="1" lang="en-US" sz="1400" kern="1200" dirty="0">
          <a:solidFill>
            <a:srgbClr val="546568"/>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cisco.com/en/US/products/ps6120/products_installation_and_configuration_guides_list.html" TargetMode="External"/><Relationship Id="rId2" Type="http://schemas.openxmlformats.org/officeDocument/2006/relationships/hyperlink" Target="http://www.cisco.com/en/US/docs/security/asa/asa83/upgrading/migrating.html" TargetMode="External"/><Relationship Id="rId1" Type="http://schemas.openxmlformats.org/officeDocument/2006/relationships/slideLayout" Target="../slideLayouts/slideLayout6.xml"/><Relationship Id="rId4" Type="http://schemas.openxmlformats.org/officeDocument/2006/relationships/hyperlink" Target="http://www.cisco.com/web/JP/partners/sell/technology/security/tech.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ww.cisco.com/en/US/docs/security/asa/asa83/upgrading/migrating.html"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1393" y="360389"/>
            <a:ext cx="8112125" cy="2918779"/>
          </a:xfrm>
        </p:spPr>
        <p:txBody>
          <a:bodyPr/>
          <a:lstStyle/>
          <a:p>
            <a:r>
              <a:rPr kumimoji="1" lang="en-US" altLang="ja-JP" smtClean="0"/>
              <a:t>ASA </a:t>
            </a:r>
            <a:r>
              <a:rPr lang="ja-JP" altLang="en-US" smtClean="0"/>
              <a:t>新旧</a:t>
            </a:r>
            <a:r>
              <a:rPr kumimoji="1" lang="en-US" altLang="ja-JP" smtClean="0"/>
              <a:t>NAT</a:t>
            </a:r>
            <a:r>
              <a:rPr kumimoji="1" lang="ja-JP" altLang="en-US" smtClean="0"/>
              <a:t>詳解</a:t>
            </a:r>
            <a:r>
              <a:rPr kumimoji="1" lang="en-US" altLang="ja-JP" smtClean="0"/>
              <a:t/>
            </a:r>
            <a:br>
              <a:rPr kumimoji="1" lang="en-US" altLang="ja-JP" smtClean="0"/>
            </a:br>
            <a:r>
              <a:rPr kumimoji="1" lang="ja-JP" altLang="en-US" sz="4800" smtClean="0"/>
              <a:t>（</a:t>
            </a:r>
            <a:r>
              <a:rPr kumimoji="1" lang="en-US" altLang="ja-JP" sz="4800" smtClean="0"/>
              <a:t>software ver 8.2 </a:t>
            </a:r>
            <a:r>
              <a:rPr lang="en-US" altLang="ja-JP" sz="4800" smtClean="0"/>
              <a:t>/ </a:t>
            </a:r>
            <a:r>
              <a:rPr kumimoji="1" lang="en-US" altLang="ja-JP" sz="4800" smtClean="0"/>
              <a:t>8.3</a:t>
            </a:r>
            <a:r>
              <a:rPr kumimoji="1" lang="ja-JP" altLang="en-US" sz="4800" smtClean="0"/>
              <a:t>）</a:t>
            </a:r>
            <a:endParaRPr kumimoji="1" lang="ja-JP" altLang="en-US" sz="6600"/>
          </a:p>
        </p:txBody>
      </p:sp>
      <p:sp>
        <p:nvSpPr>
          <p:cNvPr id="3" name="サブタイトル 2"/>
          <p:cNvSpPr>
            <a:spLocks noGrp="1"/>
          </p:cNvSpPr>
          <p:nvPr>
            <p:ph type="subTitle" idx="1"/>
          </p:nvPr>
        </p:nvSpPr>
        <p:spPr>
          <a:xfrm>
            <a:off x="236383" y="4464068"/>
            <a:ext cx="8112126" cy="1924032"/>
          </a:xfrm>
        </p:spPr>
        <p:txBody>
          <a:bodyPr>
            <a:normAutofit/>
          </a:bodyPr>
          <a:lstStyle/>
          <a:p>
            <a:pPr>
              <a:spcBef>
                <a:spcPts val="600"/>
              </a:spcBef>
            </a:pPr>
            <a:r>
              <a:rPr lang="en-US" altLang="ja-JP" smtClean="0"/>
              <a:t>Jul. 2011</a:t>
            </a:r>
            <a:endParaRPr kumimoji="1" lang="en-US" altLang="ja-JP" smtClean="0"/>
          </a:p>
          <a:p>
            <a:pPr>
              <a:spcBef>
                <a:spcPts val="600"/>
              </a:spcBef>
            </a:pPr>
            <a:r>
              <a:rPr kumimoji="1" lang="ja-JP" altLang="en-US" smtClean="0"/>
              <a:t>シスコシステムズ合同会社</a:t>
            </a:r>
            <a:endParaRPr kumimoji="1" lang="en-US" altLang="ja-JP" smtClean="0"/>
          </a:p>
          <a:p>
            <a:pPr>
              <a:spcBef>
                <a:spcPts val="600"/>
              </a:spcBef>
            </a:pPr>
            <a:r>
              <a:rPr kumimoji="1" lang="ja-JP" altLang="en-US" smtClean="0"/>
              <a:t>パートナーシステムズエンジニアリング</a:t>
            </a:r>
            <a:endParaRPr kumimoji="1" lang="en-US" altLang="ja-JP" smtClean="0"/>
          </a:p>
          <a:p>
            <a:pPr>
              <a:spcBef>
                <a:spcPts val="600"/>
              </a:spcBef>
            </a:pPr>
            <a:r>
              <a:rPr lang="ja-JP" altLang="en-US" smtClean="0"/>
              <a:t>パートナーシステムズエンジニア</a:t>
            </a:r>
            <a:endParaRPr lang="en-US" altLang="ja-JP" smtClean="0"/>
          </a:p>
          <a:p>
            <a:pPr>
              <a:spcBef>
                <a:spcPts val="600"/>
              </a:spcBef>
            </a:pPr>
            <a:r>
              <a:rPr kumimoji="1" lang="ja-JP" altLang="en-US" sz="2400" smtClean="0"/>
              <a:t>和田 一寿</a:t>
            </a:r>
            <a:endParaRPr kumimoji="1" lang="ja-JP" altLang="en-US" sz="240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New NAT syntax (s/w ver 8.3</a:t>
            </a:r>
            <a:r>
              <a:rPr lang="ja-JP" altLang="en-US" smtClean="0"/>
              <a:t>以降</a:t>
            </a:r>
            <a:r>
              <a:rPr lang="en-US" altLang="ja-JP" smtClean="0"/>
              <a:t>)</a:t>
            </a:r>
            <a:endParaRPr kumimoji="1" lang="ja-JP" altLang="en-US"/>
          </a:p>
        </p:txBody>
      </p:sp>
      <p:sp>
        <p:nvSpPr>
          <p:cNvPr id="3" name="テキスト プレースホルダ 2"/>
          <p:cNvSpPr>
            <a:spLocks noGrp="1"/>
          </p:cNvSpPr>
          <p:nvPr>
            <p:ph type="body" sz="quarter" idx="10"/>
          </p:nvPr>
        </p:nvSpPr>
        <p:spPr>
          <a:xfrm>
            <a:off x="239713" y="1098445"/>
            <a:ext cx="8578850" cy="4965700"/>
          </a:xfrm>
        </p:spPr>
        <p:txBody>
          <a:bodyPr>
            <a:normAutofit/>
          </a:bodyPr>
          <a:lstStyle/>
          <a:p>
            <a:r>
              <a:rPr lang="en-US" altLang="ja-JP" smtClean="0"/>
              <a:t>Network Object NAT</a:t>
            </a:r>
          </a:p>
          <a:p>
            <a:endParaRPr lang="en-US" altLang="ja-JP" smtClean="0"/>
          </a:p>
          <a:p>
            <a:endParaRPr lang="en-US" altLang="ja-JP" smtClean="0"/>
          </a:p>
          <a:p>
            <a:endParaRPr lang="en-US" altLang="ja-JP" smtClean="0"/>
          </a:p>
          <a:p>
            <a:endParaRPr kumimoji="1" lang="en-US" altLang="ja-JP" smtClean="0"/>
          </a:p>
          <a:p>
            <a:r>
              <a:rPr kumimoji="1" lang="en-US" altLang="ja-JP" smtClean="0"/>
              <a:t>Twice NAT</a:t>
            </a:r>
          </a:p>
        </p:txBody>
      </p:sp>
      <p:sp>
        <p:nvSpPr>
          <p:cNvPr id="4" name="角丸四角形 3"/>
          <p:cNvSpPr/>
          <p:nvPr/>
        </p:nvSpPr>
        <p:spPr>
          <a:xfrm>
            <a:off x="558800" y="1485900"/>
            <a:ext cx="8051800" cy="2032000"/>
          </a:xfrm>
          <a:prstGeom prst="roundRect">
            <a:avLst>
              <a:gd name="adj" fmla="val 3393"/>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b="1" u="sng" smtClean="0">
                <a:solidFill>
                  <a:srgbClr val="000000"/>
                </a:solidFill>
                <a:latin typeface="+mn-ea"/>
              </a:rPr>
              <a:t>static NAT/ PAT</a:t>
            </a:r>
          </a:p>
          <a:p>
            <a:pPr eaLnBrk="0" hangingPunct="0">
              <a:lnSpc>
                <a:spcPct val="90000"/>
              </a:lnSpc>
            </a:pPr>
            <a:r>
              <a:rPr lang="en-US" altLang="ja-JP" smtClean="0">
                <a:solidFill>
                  <a:srgbClr val="000000"/>
                </a:solidFill>
                <a:latin typeface="+mn-ea"/>
              </a:rPr>
              <a:t> </a:t>
            </a:r>
            <a:r>
              <a:rPr lang="en-US" altLang="ja-JP" b="1" smtClean="0">
                <a:solidFill>
                  <a:srgbClr val="000000"/>
                </a:solidFill>
                <a:latin typeface="+mn-ea"/>
              </a:rPr>
              <a:t>nat </a:t>
            </a:r>
            <a:r>
              <a:rPr lang="en-US" altLang="ja-JP" smtClean="0">
                <a:solidFill>
                  <a:srgbClr val="000000"/>
                </a:solidFill>
                <a:latin typeface="+mn-ea"/>
              </a:rPr>
              <a:t>[(real_ifc,mapped_ifc)] static {mapped_network_ip | mapped_obj | interface} {[dns] | [service {tcp|udp} real_port mapped_port]}</a:t>
            </a:r>
            <a:endParaRPr kumimoji="1" lang="ja-JP" altLang="en-US" smtClean="0">
              <a:latin typeface="+mn-ea"/>
            </a:endParaRPr>
          </a:p>
          <a:p>
            <a:pPr eaLnBrk="0" hangingPunct="0">
              <a:lnSpc>
                <a:spcPct val="90000"/>
              </a:lnSpc>
            </a:pPr>
            <a:endParaRPr lang="en-US" altLang="ja-JP" b="1" u="sng" smtClean="0">
              <a:solidFill>
                <a:srgbClr val="000000"/>
              </a:solidFill>
              <a:latin typeface="+mn-ea"/>
            </a:endParaRPr>
          </a:p>
          <a:p>
            <a:pPr eaLnBrk="0" hangingPunct="0">
              <a:lnSpc>
                <a:spcPct val="90000"/>
              </a:lnSpc>
            </a:pPr>
            <a:r>
              <a:rPr lang="en-US" altLang="ja-JP" b="1" u="sng" smtClean="0">
                <a:solidFill>
                  <a:srgbClr val="000000"/>
                </a:solidFill>
                <a:latin typeface="+mn-ea"/>
              </a:rPr>
              <a:t>dynamic NAT/ PAT</a:t>
            </a:r>
          </a:p>
          <a:p>
            <a:pPr eaLnBrk="0" hangingPunct="0">
              <a:lnSpc>
                <a:spcPct val="90000"/>
              </a:lnSpc>
            </a:pPr>
            <a:r>
              <a:rPr lang="en-US" altLang="ja-JP" b="1" smtClean="0">
                <a:solidFill>
                  <a:srgbClr val="000000"/>
                </a:solidFill>
                <a:latin typeface="+mn-ea"/>
              </a:rPr>
              <a:t> nat </a:t>
            </a:r>
            <a:r>
              <a:rPr lang="en-US" altLang="ja-JP" smtClean="0">
                <a:solidFill>
                  <a:srgbClr val="000000"/>
                </a:solidFill>
                <a:latin typeface="+mn-ea"/>
              </a:rPr>
              <a:t>[(real_ifc,mapped_ifc)] dynamic {mapped_host_ip [interface] | mapped_obj [interface] | interface} [dns] </a:t>
            </a:r>
          </a:p>
        </p:txBody>
      </p:sp>
      <p:sp>
        <p:nvSpPr>
          <p:cNvPr id="5" name="角丸四角形 4"/>
          <p:cNvSpPr/>
          <p:nvPr/>
        </p:nvSpPr>
        <p:spPr>
          <a:xfrm>
            <a:off x="558800" y="4000500"/>
            <a:ext cx="8051800" cy="1879600"/>
          </a:xfrm>
          <a:prstGeom prst="roundRect">
            <a:avLst>
              <a:gd name="adj" fmla="val 3345"/>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b="1" smtClean="0">
                <a:solidFill>
                  <a:srgbClr val="000000"/>
                </a:solidFill>
                <a:latin typeface="+mn-ea"/>
              </a:rPr>
              <a:t>nat</a:t>
            </a:r>
            <a:r>
              <a:rPr lang="en-US" altLang="ja-JP" smtClean="0">
                <a:solidFill>
                  <a:srgbClr val="000000"/>
                </a:solidFill>
                <a:latin typeface="+mn-ea"/>
              </a:rPr>
              <a:t> [(real_ifc,mapped_ifc)] [</a:t>
            </a:r>
            <a:r>
              <a:rPr lang="en-US" altLang="ja-JP" smtClean="0">
                <a:solidFill>
                  <a:srgbClr val="FF0000"/>
                </a:solidFill>
                <a:latin typeface="+mn-ea"/>
              </a:rPr>
              <a:t>line</a:t>
            </a:r>
            <a:r>
              <a:rPr lang="en-US" altLang="ja-JP" smtClean="0">
                <a:solidFill>
                  <a:srgbClr val="000000"/>
                </a:solidFill>
                <a:latin typeface="+mn-ea"/>
              </a:rPr>
              <a:t> | {</a:t>
            </a:r>
            <a:r>
              <a:rPr lang="en-US" altLang="ja-JP" smtClean="0">
                <a:solidFill>
                  <a:srgbClr val="FF0000"/>
                </a:solidFill>
                <a:latin typeface="+mn-ea"/>
              </a:rPr>
              <a:t>after-auto [line]</a:t>
            </a:r>
            <a:r>
              <a:rPr lang="en-US" altLang="ja-JP" smtClean="0">
                <a:solidFill>
                  <a:srgbClr val="000000"/>
                </a:solidFill>
                <a:latin typeface="+mn-ea"/>
              </a:rPr>
              <a:t>}]</a:t>
            </a:r>
          </a:p>
          <a:p>
            <a:pPr eaLnBrk="0" hangingPunct="0">
              <a:lnSpc>
                <a:spcPct val="90000"/>
              </a:lnSpc>
            </a:pPr>
            <a:r>
              <a:rPr lang="en-US" altLang="ja-JP" smtClean="0">
                <a:solidFill>
                  <a:srgbClr val="000000"/>
                </a:solidFill>
                <a:latin typeface="+mn-ea"/>
              </a:rPr>
              <a:t>  </a:t>
            </a:r>
            <a:r>
              <a:rPr lang="en-US" altLang="ja-JP" b="1" smtClean="0">
                <a:solidFill>
                  <a:srgbClr val="000000"/>
                </a:solidFill>
                <a:latin typeface="+mn-ea"/>
              </a:rPr>
              <a:t>source</a:t>
            </a:r>
            <a:r>
              <a:rPr lang="en-US" altLang="ja-JP" smtClean="0">
                <a:solidFill>
                  <a:srgbClr val="000000"/>
                </a:solidFill>
                <a:latin typeface="+mn-ea"/>
              </a:rPr>
              <a:t> {static {</a:t>
            </a:r>
            <a:r>
              <a:rPr lang="en-US" altLang="ja-JP" smtClean="0">
                <a:solidFill>
                  <a:schemeClr val="tx1"/>
                </a:solidFill>
                <a:latin typeface="+mn-ea"/>
              </a:rPr>
              <a:t>real-obj|any</a:t>
            </a:r>
            <a:r>
              <a:rPr lang="en-US" altLang="ja-JP" smtClean="0">
                <a:solidFill>
                  <a:srgbClr val="000000"/>
                </a:solidFill>
                <a:latin typeface="+mn-ea"/>
              </a:rPr>
              <a:t>} {</a:t>
            </a:r>
            <a:r>
              <a:rPr lang="en-US" altLang="ja-JP" smtClean="0">
                <a:solidFill>
                  <a:schemeClr val="tx1"/>
                </a:solidFill>
                <a:latin typeface="+mn-ea"/>
              </a:rPr>
              <a:t>mapped_obj</a:t>
            </a:r>
            <a:r>
              <a:rPr lang="en-US" altLang="ja-JP" smtClean="0">
                <a:solidFill>
                  <a:srgbClr val="000000"/>
                </a:solidFill>
                <a:latin typeface="+mn-ea"/>
              </a:rPr>
              <a:t> | interface | </a:t>
            </a:r>
            <a:r>
              <a:rPr lang="en-US" altLang="ja-JP" smtClean="0">
                <a:solidFill>
                  <a:schemeClr val="tx1"/>
                </a:solidFill>
                <a:latin typeface="+mn-ea"/>
              </a:rPr>
              <a:t>any</a:t>
            </a:r>
            <a:r>
              <a:rPr lang="en-US" altLang="ja-JP" smtClean="0">
                <a:solidFill>
                  <a:srgbClr val="000000"/>
                </a:solidFill>
                <a:latin typeface="+mn-ea"/>
              </a:rPr>
              <a:t>}} | </a:t>
            </a:r>
          </a:p>
          <a:p>
            <a:pPr eaLnBrk="0" hangingPunct="0">
              <a:lnSpc>
                <a:spcPct val="90000"/>
              </a:lnSpc>
            </a:pPr>
            <a:r>
              <a:rPr lang="en-US" altLang="ja-JP" smtClean="0">
                <a:solidFill>
                  <a:srgbClr val="000000"/>
                </a:solidFill>
                <a:latin typeface="+mn-ea"/>
              </a:rPr>
              <a:t>               {dynamic {real-obj|any} {mapped_obj [interface] | interface}}</a:t>
            </a:r>
          </a:p>
          <a:p>
            <a:pPr eaLnBrk="0" hangingPunct="0">
              <a:lnSpc>
                <a:spcPct val="90000"/>
              </a:lnSpc>
            </a:pPr>
            <a:r>
              <a:rPr lang="en-US" altLang="ja-JP" smtClean="0">
                <a:solidFill>
                  <a:srgbClr val="000000"/>
                </a:solidFill>
                <a:latin typeface="+mn-ea"/>
              </a:rPr>
              <a:t>  [</a:t>
            </a:r>
            <a:r>
              <a:rPr lang="en-US" altLang="ja-JP" smtClean="0">
                <a:solidFill>
                  <a:srgbClr val="FF0000"/>
                </a:solidFill>
                <a:latin typeface="+mn-ea"/>
              </a:rPr>
              <a:t>destination</a:t>
            </a:r>
            <a:r>
              <a:rPr lang="en-US" altLang="ja-JP" smtClean="0">
                <a:solidFill>
                  <a:srgbClr val="000000"/>
                </a:solidFill>
                <a:latin typeface="+mn-ea"/>
              </a:rPr>
              <a:t> static {mapped_obj| interface} {real_obj | </a:t>
            </a:r>
            <a:r>
              <a:rPr lang="en-US" altLang="ja-JP" smtClean="0">
                <a:solidFill>
                  <a:schemeClr val="tx1"/>
                </a:solidFill>
                <a:latin typeface="+mn-ea"/>
              </a:rPr>
              <a:t>any</a:t>
            </a:r>
            <a:r>
              <a:rPr lang="en-US" altLang="ja-JP" smtClean="0">
                <a:solidFill>
                  <a:srgbClr val="000000"/>
                </a:solidFill>
                <a:latin typeface="+mn-ea"/>
              </a:rPr>
              <a:t>}] </a:t>
            </a:r>
          </a:p>
          <a:p>
            <a:pPr eaLnBrk="0" hangingPunct="0">
              <a:lnSpc>
                <a:spcPct val="90000"/>
              </a:lnSpc>
            </a:pPr>
            <a:r>
              <a:rPr lang="en-US" altLang="ja-JP" smtClean="0">
                <a:solidFill>
                  <a:srgbClr val="000000"/>
                </a:solidFill>
                <a:latin typeface="+mn-ea"/>
              </a:rPr>
              <a:t>  [</a:t>
            </a:r>
            <a:r>
              <a:rPr lang="en-US" altLang="ja-JP" smtClean="0">
                <a:solidFill>
                  <a:srgbClr val="FF0000"/>
                </a:solidFill>
                <a:latin typeface="+mn-ea"/>
              </a:rPr>
              <a:t>service</a:t>
            </a:r>
            <a:r>
              <a:rPr lang="en-US" altLang="ja-JP" smtClean="0">
                <a:solidFill>
                  <a:srgbClr val="000000"/>
                </a:solidFill>
                <a:latin typeface="+mn-ea"/>
              </a:rPr>
              <a:t> {real_svc_obj|any} mapped_svc_obj]</a:t>
            </a:r>
          </a:p>
          <a:p>
            <a:pPr eaLnBrk="0" hangingPunct="0">
              <a:lnSpc>
                <a:spcPct val="90000"/>
              </a:lnSpc>
            </a:pPr>
            <a:r>
              <a:rPr lang="en-US" altLang="ja-JP" smtClean="0">
                <a:solidFill>
                  <a:srgbClr val="000000"/>
                </a:solidFill>
                <a:latin typeface="+mn-ea"/>
              </a:rPr>
              <a:t>  [dns] [unidirectional] [inactive] [description desc]</a:t>
            </a:r>
            <a:endParaRPr kumimoji="1" lang="ja-JP" altLang="en-US" dirty="0" smtClean="0">
              <a:latin typeface="+mn-ea"/>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New NAT syntax (s/w ver 8.3</a:t>
            </a:r>
            <a:r>
              <a:rPr lang="ja-JP" altLang="en-US" smtClean="0"/>
              <a:t>以降</a:t>
            </a:r>
            <a:r>
              <a:rPr lang="en-US" altLang="ja-JP" smtClean="0"/>
              <a:t>)</a:t>
            </a:r>
            <a:endParaRPr kumimoji="1" lang="ja-JP" altLang="en-US"/>
          </a:p>
        </p:txBody>
      </p:sp>
      <p:sp>
        <p:nvSpPr>
          <p:cNvPr id="3" name="テキスト プレースホルダ 2"/>
          <p:cNvSpPr>
            <a:spLocks noGrp="1"/>
          </p:cNvSpPr>
          <p:nvPr>
            <p:ph type="body" sz="quarter" idx="10"/>
          </p:nvPr>
        </p:nvSpPr>
        <p:spPr>
          <a:xfrm>
            <a:off x="239713" y="1098445"/>
            <a:ext cx="8578850" cy="4965700"/>
          </a:xfrm>
        </p:spPr>
        <p:txBody>
          <a:bodyPr>
            <a:normAutofit/>
          </a:bodyPr>
          <a:lstStyle/>
          <a:p>
            <a:r>
              <a:rPr kumimoji="1" lang="en-US" altLang="ja-JP" smtClean="0"/>
              <a:t>Twice NAT</a:t>
            </a:r>
          </a:p>
        </p:txBody>
      </p:sp>
      <p:sp>
        <p:nvSpPr>
          <p:cNvPr id="5" name="角丸四角形 4"/>
          <p:cNvSpPr/>
          <p:nvPr/>
        </p:nvSpPr>
        <p:spPr>
          <a:xfrm>
            <a:off x="558800" y="1574800"/>
            <a:ext cx="8051800" cy="1485900"/>
          </a:xfrm>
          <a:prstGeom prst="roundRect">
            <a:avLst>
              <a:gd name="adj" fmla="val 3345"/>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600" b="1" smtClean="0">
                <a:solidFill>
                  <a:srgbClr val="000000"/>
                </a:solidFill>
                <a:latin typeface="+mn-ea"/>
              </a:rPr>
              <a:t>nat</a:t>
            </a:r>
            <a:r>
              <a:rPr lang="en-US" altLang="ja-JP" sz="1600" smtClean="0">
                <a:solidFill>
                  <a:srgbClr val="000000"/>
                </a:solidFill>
                <a:latin typeface="+mn-ea"/>
              </a:rPr>
              <a:t> [(real_ifc,mapped_ifc)] [</a:t>
            </a:r>
            <a:r>
              <a:rPr lang="en-US" altLang="ja-JP" sz="1600" smtClean="0">
                <a:solidFill>
                  <a:srgbClr val="FF0000"/>
                </a:solidFill>
                <a:latin typeface="+mn-ea"/>
              </a:rPr>
              <a:t>line</a:t>
            </a:r>
            <a:r>
              <a:rPr lang="en-US" altLang="ja-JP" sz="1600" smtClean="0">
                <a:solidFill>
                  <a:srgbClr val="000000"/>
                </a:solidFill>
                <a:latin typeface="+mn-ea"/>
              </a:rPr>
              <a:t> | {</a:t>
            </a:r>
            <a:r>
              <a:rPr lang="en-US" altLang="ja-JP" sz="1600" smtClean="0">
                <a:solidFill>
                  <a:srgbClr val="FF0000"/>
                </a:solidFill>
                <a:latin typeface="+mn-ea"/>
              </a:rPr>
              <a:t>after-auto [line]</a:t>
            </a:r>
            <a:r>
              <a:rPr lang="en-US" altLang="ja-JP" sz="1600" smtClean="0">
                <a:solidFill>
                  <a:srgbClr val="000000"/>
                </a:solidFill>
                <a:latin typeface="+mn-ea"/>
              </a:rPr>
              <a:t>}]</a:t>
            </a:r>
          </a:p>
          <a:p>
            <a:pPr eaLnBrk="0" hangingPunct="0">
              <a:lnSpc>
                <a:spcPct val="90000"/>
              </a:lnSpc>
            </a:pPr>
            <a:r>
              <a:rPr lang="en-US" altLang="ja-JP" sz="1600" smtClean="0">
                <a:solidFill>
                  <a:srgbClr val="000000"/>
                </a:solidFill>
                <a:latin typeface="+mn-ea"/>
              </a:rPr>
              <a:t>  </a:t>
            </a:r>
            <a:r>
              <a:rPr lang="en-US" altLang="ja-JP" sz="1600" b="1" smtClean="0">
                <a:solidFill>
                  <a:srgbClr val="000000"/>
                </a:solidFill>
                <a:latin typeface="+mn-ea"/>
              </a:rPr>
              <a:t>source</a:t>
            </a:r>
            <a:r>
              <a:rPr lang="en-US" altLang="ja-JP" sz="1600" smtClean="0">
                <a:solidFill>
                  <a:srgbClr val="000000"/>
                </a:solidFill>
                <a:latin typeface="+mn-ea"/>
              </a:rPr>
              <a:t> {static {</a:t>
            </a:r>
            <a:r>
              <a:rPr lang="en-US" altLang="ja-JP" sz="1600" smtClean="0">
                <a:solidFill>
                  <a:schemeClr val="tx1"/>
                </a:solidFill>
                <a:latin typeface="+mn-ea"/>
              </a:rPr>
              <a:t>real-obj|any</a:t>
            </a:r>
            <a:r>
              <a:rPr lang="en-US" altLang="ja-JP" sz="1600" smtClean="0">
                <a:solidFill>
                  <a:srgbClr val="000000"/>
                </a:solidFill>
                <a:latin typeface="+mn-ea"/>
              </a:rPr>
              <a:t>} {</a:t>
            </a:r>
            <a:r>
              <a:rPr lang="en-US" altLang="ja-JP" sz="1600" smtClean="0">
                <a:solidFill>
                  <a:schemeClr val="tx1"/>
                </a:solidFill>
                <a:latin typeface="+mn-ea"/>
              </a:rPr>
              <a:t>mapped_obj</a:t>
            </a:r>
            <a:r>
              <a:rPr lang="en-US" altLang="ja-JP" sz="1600" smtClean="0">
                <a:solidFill>
                  <a:srgbClr val="000000"/>
                </a:solidFill>
                <a:latin typeface="+mn-ea"/>
              </a:rPr>
              <a:t> | interface | </a:t>
            </a:r>
            <a:r>
              <a:rPr lang="en-US" altLang="ja-JP" sz="1600" smtClean="0">
                <a:solidFill>
                  <a:schemeClr val="tx1"/>
                </a:solidFill>
                <a:latin typeface="+mn-ea"/>
              </a:rPr>
              <a:t>any</a:t>
            </a:r>
            <a:r>
              <a:rPr lang="en-US" altLang="ja-JP" sz="1600" smtClean="0">
                <a:solidFill>
                  <a:srgbClr val="000000"/>
                </a:solidFill>
                <a:latin typeface="+mn-ea"/>
              </a:rPr>
              <a:t>}} | </a:t>
            </a:r>
          </a:p>
          <a:p>
            <a:pPr eaLnBrk="0" hangingPunct="0">
              <a:lnSpc>
                <a:spcPct val="90000"/>
              </a:lnSpc>
            </a:pPr>
            <a:r>
              <a:rPr lang="en-US" altLang="ja-JP" sz="1600" smtClean="0">
                <a:solidFill>
                  <a:srgbClr val="000000"/>
                </a:solidFill>
                <a:latin typeface="+mn-ea"/>
              </a:rPr>
              <a:t>               {dynamic {real-obj|any} {mapped_obj [interface] | interface}}</a:t>
            </a:r>
          </a:p>
          <a:p>
            <a:pPr eaLnBrk="0" hangingPunct="0">
              <a:lnSpc>
                <a:spcPct val="90000"/>
              </a:lnSpc>
            </a:pPr>
            <a:r>
              <a:rPr lang="en-US" altLang="ja-JP" sz="1600" smtClean="0">
                <a:solidFill>
                  <a:srgbClr val="000000"/>
                </a:solidFill>
                <a:latin typeface="+mn-ea"/>
              </a:rPr>
              <a:t>  [</a:t>
            </a:r>
            <a:r>
              <a:rPr lang="en-US" altLang="ja-JP" sz="1600" smtClean="0">
                <a:solidFill>
                  <a:schemeClr val="tx1"/>
                </a:solidFill>
                <a:latin typeface="+mn-ea"/>
              </a:rPr>
              <a:t>destination</a:t>
            </a:r>
            <a:r>
              <a:rPr lang="en-US" altLang="ja-JP" sz="1600" smtClean="0">
                <a:solidFill>
                  <a:srgbClr val="000000"/>
                </a:solidFill>
                <a:latin typeface="+mn-ea"/>
              </a:rPr>
              <a:t> static {mapped_obj| interface} {real_obj | </a:t>
            </a:r>
            <a:r>
              <a:rPr lang="en-US" altLang="ja-JP" sz="1600" smtClean="0">
                <a:solidFill>
                  <a:schemeClr val="tx1"/>
                </a:solidFill>
                <a:latin typeface="+mn-ea"/>
              </a:rPr>
              <a:t>any</a:t>
            </a:r>
            <a:r>
              <a:rPr lang="en-US" altLang="ja-JP" sz="1600" smtClean="0">
                <a:solidFill>
                  <a:srgbClr val="000000"/>
                </a:solidFill>
                <a:latin typeface="+mn-ea"/>
              </a:rPr>
              <a:t>}] </a:t>
            </a:r>
          </a:p>
          <a:p>
            <a:pPr eaLnBrk="0" hangingPunct="0">
              <a:lnSpc>
                <a:spcPct val="90000"/>
              </a:lnSpc>
            </a:pPr>
            <a:r>
              <a:rPr lang="en-US" altLang="ja-JP" sz="1600" smtClean="0">
                <a:solidFill>
                  <a:srgbClr val="000000"/>
                </a:solidFill>
                <a:latin typeface="+mn-ea"/>
              </a:rPr>
              <a:t>  [</a:t>
            </a:r>
            <a:r>
              <a:rPr lang="en-US" altLang="ja-JP" sz="1600" smtClean="0">
                <a:solidFill>
                  <a:schemeClr val="tx1"/>
                </a:solidFill>
                <a:latin typeface="+mn-ea"/>
              </a:rPr>
              <a:t>service</a:t>
            </a:r>
            <a:r>
              <a:rPr lang="en-US" altLang="ja-JP" sz="1600" smtClean="0">
                <a:solidFill>
                  <a:srgbClr val="000000"/>
                </a:solidFill>
                <a:latin typeface="+mn-ea"/>
              </a:rPr>
              <a:t> {real_svc_obj|any} mapped_svc_obj]</a:t>
            </a:r>
          </a:p>
          <a:p>
            <a:pPr eaLnBrk="0" hangingPunct="0">
              <a:lnSpc>
                <a:spcPct val="90000"/>
              </a:lnSpc>
            </a:pPr>
            <a:r>
              <a:rPr lang="en-US" altLang="ja-JP" sz="1600" smtClean="0">
                <a:solidFill>
                  <a:srgbClr val="000000"/>
                </a:solidFill>
                <a:latin typeface="+mn-ea"/>
              </a:rPr>
              <a:t>  [dns] [unidirectional] [inactive] [description desc]</a:t>
            </a:r>
            <a:endParaRPr kumimoji="1" lang="ja-JP" altLang="en-US" sz="1600" dirty="0" smtClean="0">
              <a:latin typeface="+mn-ea"/>
            </a:endParaRPr>
          </a:p>
        </p:txBody>
      </p:sp>
      <p:sp>
        <p:nvSpPr>
          <p:cNvPr id="6" name="角丸四角形 5"/>
          <p:cNvSpPr/>
          <p:nvPr/>
        </p:nvSpPr>
        <p:spPr>
          <a:xfrm>
            <a:off x="2824479" y="3189435"/>
            <a:ext cx="3617460" cy="3075016"/>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200" smtClean="0">
                <a:solidFill>
                  <a:schemeClr val="tx1">
                    <a:lumMod val="85000"/>
                    <a:lumOff val="15000"/>
                  </a:schemeClr>
                </a:solidFill>
                <a:latin typeface="+mn-ea"/>
              </a:rPr>
              <a:t>ASA# show nat</a:t>
            </a:r>
          </a:p>
          <a:p>
            <a:pPr eaLnBrk="0" hangingPunct="0">
              <a:lnSpc>
                <a:spcPct val="90000"/>
              </a:lnSpc>
            </a:pPr>
            <a:r>
              <a:rPr lang="en-US" altLang="ja-JP" sz="1200" smtClean="0">
                <a:solidFill>
                  <a:schemeClr val="tx2"/>
                </a:solidFill>
                <a:latin typeface="+mn-ea"/>
              </a:rPr>
              <a:t>Manual NAT Policies (Section 1)</a:t>
            </a:r>
          </a:p>
          <a:p>
            <a:pPr eaLnBrk="0" hangingPunct="0">
              <a:lnSpc>
                <a:spcPct val="90000"/>
              </a:lnSpc>
            </a:pPr>
            <a:r>
              <a:rPr lang="en-US" altLang="ja-JP" sz="1200" smtClean="0">
                <a:solidFill>
                  <a:schemeClr val="tx2"/>
                </a:solidFill>
                <a:latin typeface="+mn-ea"/>
              </a:rPr>
              <a:t>1 (inside) to (outside) source static SRC1 MAP1</a:t>
            </a:r>
          </a:p>
          <a:p>
            <a:pPr eaLnBrk="0" hangingPunct="0">
              <a:lnSpc>
                <a:spcPct val="90000"/>
              </a:lnSpc>
            </a:pPr>
            <a:r>
              <a:rPr lang="en-US" altLang="ja-JP" sz="1200" smtClean="0">
                <a:solidFill>
                  <a:schemeClr val="tx2"/>
                </a:solidFill>
                <a:latin typeface="+mn-ea"/>
              </a:rPr>
              <a:t>    translate_hits = 0, untranslate_hits = 0</a:t>
            </a:r>
          </a:p>
          <a:p>
            <a:pPr eaLnBrk="0" hangingPunct="0">
              <a:lnSpc>
                <a:spcPct val="90000"/>
              </a:lnSpc>
            </a:pPr>
            <a:r>
              <a:rPr lang="en-US" altLang="ja-JP" sz="1200" smtClean="0">
                <a:solidFill>
                  <a:schemeClr val="tx2"/>
                </a:solidFill>
                <a:latin typeface="+mn-ea"/>
              </a:rPr>
              <a:t>2 (inside) to (outside) source static SRC2 MAP2</a:t>
            </a:r>
          </a:p>
          <a:p>
            <a:pPr eaLnBrk="0" hangingPunct="0">
              <a:lnSpc>
                <a:spcPct val="90000"/>
              </a:lnSpc>
            </a:pPr>
            <a:r>
              <a:rPr lang="en-US" altLang="ja-JP" sz="1200" smtClean="0">
                <a:solidFill>
                  <a:schemeClr val="tx2"/>
                </a:solidFill>
                <a:latin typeface="+mn-ea"/>
              </a:rPr>
              <a:t>    translate_hits = 0, untranslate_hits = 0</a:t>
            </a:r>
          </a:p>
          <a:p>
            <a:pPr eaLnBrk="0" hangingPunct="0">
              <a:lnSpc>
                <a:spcPct val="90000"/>
              </a:lnSpc>
            </a:pPr>
            <a:endParaRPr lang="en-US" altLang="ja-JP" sz="1200" smtClean="0">
              <a:solidFill>
                <a:schemeClr val="tx1">
                  <a:lumMod val="85000"/>
                  <a:lumOff val="15000"/>
                </a:schemeClr>
              </a:solidFill>
              <a:latin typeface="+mn-ea"/>
            </a:endParaRPr>
          </a:p>
          <a:p>
            <a:pPr eaLnBrk="0" hangingPunct="0">
              <a:lnSpc>
                <a:spcPct val="90000"/>
              </a:lnSpc>
            </a:pPr>
            <a:r>
              <a:rPr lang="en-US" altLang="ja-JP" sz="1200" smtClean="0">
                <a:solidFill>
                  <a:schemeClr val="accent4">
                    <a:lumMod val="50000"/>
                  </a:schemeClr>
                </a:solidFill>
                <a:latin typeface="+mn-ea"/>
              </a:rPr>
              <a:t>Auto NAT Policies (Section 2)</a:t>
            </a:r>
          </a:p>
          <a:p>
            <a:pPr eaLnBrk="0" hangingPunct="0">
              <a:lnSpc>
                <a:spcPct val="90000"/>
              </a:lnSpc>
            </a:pPr>
            <a:r>
              <a:rPr lang="en-US" altLang="ja-JP" sz="1200" smtClean="0">
                <a:solidFill>
                  <a:schemeClr val="accent4">
                    <a:lumMod val="50000"/>
                  </a:schemeClr>
                </a:solidFill>
                <a:latin typeface="+mn-ea"/>
              </a:rPr>
              <a:t>1 (inside) to (outside) source static SRC10 MAP10</a:t>
            </a:r>
          </a:p>
          <a:p>
            <a:pPr eaLnBrk="0" hangingPunct="0">
              <a:lnSpc>
                <a:spcPct val="90000"/>
              </a:lnSpc>
            </a:pPr>
            <a:r>
              <a:rPr lang="en-US" altLang="ja-JP" sz="1200" smtClean="0">
                <a:solidFill>
                  <a:schemeClr val="accent4">
                    <a:lumMod val="50000"/>
                  </a:schemeClr>
                </a:solidFill>
                <a:latin typeface="+mn-ea"/>
              </a:rPr>
              <a:t>    translate_hits = 0, untranslate_hits = 0</a:t>
            </a:r>
          </a:p>
          <a:p>
            <a:pPr eaLnBrk="0" hangingPunct="0">
              <a:lnSpc>
                <a:spcPct val="90000"/>
              </a:lnSpc>
            </a:pPr>
            <a:r>
              <a:rPr lang="en-US" altLang="ja-JP" sz="1200" smtClean="0">
                <a:solidFill>
                  <a:schemeClr val="accent4">
                    <a:lumMod val="50000"/>
                  </a:schemeClr>
                </a:solidFill>
                <a:latin typeface="+mn-ea"/>
              </a:rPr>
              <a:t>2 (any) to (any) source dynamic SRC11 MAP11</a:t>
            </a:r>
          </a:p>
          <a:p>
            <a:pPr eaLnBrk="0" hangingPunct="0">
              <a:lnSpc>
                <a:spcPct val="90000"/>
              </a:lnSpc>
            </a:pPr>
            <a:r>
              <a:rPr lang="en-US" altLang="ja-JP" sz="1200" smtClean="0">
                <a:solidFill>
                  <a:schemeClr val="accent4">
                    <a:lumMod val="50000"/>
                  </a:schemeClr>
                </a:solidFill>
                <a:latin typeface="+mn-ea"/>
              </a:rPr>
              <a:t>    translate_hits = 0, untranslate_hits = 0</a:t>
            </a:r>
          </a:p>
          <a:p>
            <a:pPr eaLnBrk="0" hangingPunct="0">
              <a:lnSpc>
                <a:spcPct val="90000"/>
              </a:lnSpc>
            </a:pPr>
            <a:endParaRPr lang="en-US" altLang="ja-JP" sz="1200" smtClean="0">
              <a:solidFill>
                <a:schemeClr val="tx1">
                  <a:lumMod val="85000"/>
                  <a:lumOff val="15000"/>
                </a:schemeClr>
              </a:solidFill>
              <a:latin typeface="+mn-ea"/>
            </a:endParaRPr>
          </a:p>
          <a:p>
            <a:pPr eaLnBrk="0" hangingPunct="0">
              <a:lnSpc>
                <a:spcPct val="90000"/>
              </a:lnSpc>
            </a:pPr>
            <a:r>
              <a:rPr lang="en-US" altLang="ja-JP" sz="1200" smtClean="0">
                <a:solidFill>
                  <a:schemeClr val="accent6">
                    <a:lumMod val="75000"/>
                  </a:schemeClr>
                </a:solidFill>
                <a:latin typeface="+mn-ea"/>
              </a:rPr>
              <a:t>Manual NAT Policies (Section 3)</a:t>
            </a:r>
          </a:p>
          <a:p>
            <a:pPr eaLnBrk="0" hangingPunct="0">
              <a:lnSpc>
                <a:spcPct val="90000"/>
              </a:lnSpc>
            </a:pPr>
            <a:r>
              <a:rPr lang="en-US" altLang="ja-JP" sz="1200" smtClean="0">
                <a:solidFill>
                  <a:schemeClr val="accent6">
                    <a:lumMod val="75000"/>
                  </a:schemeClr>
                </a:solidFill>
                <a:latin typeface="+mn-ea"/>
              </a:rPr>
              <a:t>1 (any) to (any) source static SRC20 MAP20</a:t>
            </a:r>
          </a:p>
          <a:p>
            <a:pPr eaLnBrk="0" hangingPunct="0">
              <a:lnSpc>
                <a:spcPct val="90000"/>
              </a:lnSpc>
            </a:pPr>
            <a:r>
              <a:rPr lang="en-US" altLang="ja-JP" sz="1200" smtClean="0">
                <a:solidFill>
                  <a:schemeClr val="accent6">
                    <a:lumMod val="75000"/>
                  </a:schemeClr>
                </a:solidFill>
                <a:latin typeface="+mn-ea"/>
              </a:rPr>
              <a:t>    translate_hits = 0, untranslate_hits = 0</a:t>
            </a:r>
          </a:p>
        </p:txBody>
      </p:sp>
      <p:cxnSp>
        <p:nvCxnSpPr>
          <p:cNvPr id="9" name="直線コネクタ 8"/>
          <p:cNvCxnSpPr/>
          <p:nvPr/>
        </p:nvCxnSpPr>
        <p:spPr>
          <a:xfrm rot="10800000" flipV="1">
            <a:off x="2349500" y="1908177"/>
            <a:ext cx="2451100" cy="17873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10800000">
            <a:off x="1960880" y="3768270"/>
            <a:ext cx="930275" cy="704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891154" y="3720645"/>
            <a:ext cx="152400" cy="635632"/>
          </a:xfrm>
          <a:prstGeom prst="rect">
            <a:avLst/>
          </a:prstGeom>
          <a:noFill/>
          <a:ln>
            <a:solidFill>
              <a:schemeClr val="accent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24" name="直線コネクタ 23"/>
          <p:cNvCxnSpPr/>
          <p:nvPr/>
        </p:nvCxnSpPr>
        <p:spPr>
          <a:xfrm rot="16200000" flipV="1">
            <a:off x="1427164" y="4301986"/>
            <a:ext cx="1997706" cy="93027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891154" y="5509440"/>
            <a:ext cx="3117849" cy="564406"/>
          </a:xfrm>
          <a:prstGeom prst="rect">
            <a:avLst/>
          </a:prstGeom>
          <a:noFill/>
          <a:ln>
            <a:solidFill>
              <a:schemeClr val="accent4"/>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29" name="直線コネクタ 28"/>
          <p:cNvCxnSpPr/>
          <p:nvPr/>
        </p:nvCxnSpPr>
        <p:spPr>
          <a:xfrm flipV="1">
            <a:off x="6047103" y="4551226"/>
            <a:ext cx="2601598" cy="115061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線吹き出し 1 (枠付き) 26"/>
          <p:cNvSpPr/>
          <p:nvPr/>
        </p:nvSpPr>
        <p:spPr>
          <a:xfrm>
            <a:off x="6242050" y="3863835"/>
            <a:ext cx="2736850" cy="635632"/>
          </a:xfrm>
          <a:prstGeom prst="borderCallout1">
            <a:avLst>
              <a:gd name="adj1" fmla="val -9296"/>
              <a:gd name="adj2" fmla="val 88015"/>
              <a:gd name="adj3" fmla="val -311532"/>
              <a:gd name="adj4" fmla="val -76069"/>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after-auto</a:t>
            </a:r>
            <a:r>
              <a:rPr kumimoji="1" lang="ja-JP" altLang="en-US" sz="1600" smtClean="0">
                <a:latin typeface="+mn-ea"/>
              </a:rPr>
              <a:t>により</a:t>
            </a:r>
            <a:endParaRPr kumimoji="1" lang="en-US" altLang="ja-JP" sz="1600" smtClean="0">
              <a:latin typeface="+mn-ea"/>
            </a:endParaRPr>
          </a:p>
          <a:p>
            <a:pPr algn="ctr"/>
            <a:r>
              <a:rPr kumimoji="1" lang="en-US" altLang="ja-JP" sz="1600" smtClean="0">
                <a:latin typeface="+mn-ea"/>
              </a:rPr>
              <a:t>Section3</a:t>
            </a:r>
            <a:r>
              <a:rPr kumimoji="1" lang="ja-JP" altLang="en-US" sz="1600" smtClean="0">
                <a:latin typeface="+mn-ea"/>
              </a:rPr>
              <a:t>にエントリを作成</a:t>
            </a:r>
            <a:endParaRPr kumimoji="1" lang="ja-JP" altLang="en-US" sz="1600" dirty="0" smtClean="0">
              <a:latin typeface="+mn-ea"/>
            </a:endParaRPr>
          </a:p>
        </p:txBody>
      </p:sp>
      <p:sp>
        <p:nvSpPr>
          <p:cNvPr id="7" name="線吹き出し 1 (枠付き) 6"/>
          <p:cNvSpPr/>
          <p:nvPr/>
        </p:nvSpPr>
        <p:spPr>
          <a:xfrm>
            <a:off x="202808" y="3695561"/>
            <a:ext cx="2403232" cy="660716"/>
          </a:xfrm>
          <a:prstGeom prst="borderCallout1">
            <a:avLst>
              <a:gd name="adj1" fmla="val -988"/>
              <a:gd name="adj2" fmla="val 90352"/>
              <a:gd name="adj3" fmla="val -275032"/>
              <a:gd name="adj4" fmla="val 125508"/>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smtClean="0">
                <a:latin typeface="+mn-ea"/>
              </a:rPr>
              <a:t>line </a:t>
            </a:r>
            <a:r>
              <a:rPr kumimoji="1" lang="ja-JP" altLang="en-US" sz="1600" smtClean="0">
                <a:latin typeface="+mn-ea"/>
              </a:rPr>
              <a:t>指定により</a:t>
            </a:r>
            <a:endParaRPr kumimoji="1" lang="en-US" altLang="ja-JP" sz="1600" smtClean="0">
              <a:latin typeface="+mn-ea"/>
            </a:endParaRPr>
          </a:p>
          <a:p>
            <a:pPr algn="ctr"/>
            <a:r>
              <a:rPr kumimoji="1" lang="ja-JP" altLang="en-US" sz="1600" smtClean="0">
                <a:latin typeface="+mn-ea"/>
              </a:rPr>
              <a:t>変換順序の指定が可能</a:t>
            </a:r>
            <a:endParaRPr kumimoji="1" lang="ja-JP" altLang="en-US" sz="1600" dirty="0" smtClean="0">
              <a:latin typeface="+mn-ea"/>
            </a:endParaRPr>
          </a:p>
        </p:txBody>
      </p:sp>
      <p:sp>
        <p:nvSpPr>
          <p:cNvPr id="17" name="正方形/長方形 16"/>
          <p:cNvSpPr/>
          <p:nvPr/>
        </p:nvSpPr>
        <p:spPr>
          <a:xfrm>
            <a:off x="2891154" y="5701845"/>
            <a:ext cx="152400" cy="292732"/>
          </a:xfrm>
          <a:prstGeom prst="rect">
            <a:avLst/>
          </a:prstGeom>
          <a:noFill/>
          <a:ln>
            <a:solidFill>
              <a:schemeClr val="accent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各種</a:t>
            </a:r>
            <a:r>
              <a:rPr lang="en-US" altLang="ja-JP" smtClean="0"/>
              <a:t>Object</a:t>
            </a:r>
            <a:endParaRPr kumimoji="1" lang="ja-JP" altLang="en-US"/>
          </a:p>
        </p:txBody>
      </p:sp>
      <p:sp>
        <p:nvSpPr>
          <p:cNvPr id="3" name="テキスト プレースホルダ 2"/>
          <p:cNvSpPr>
            <a:spLocks noGrp="1"/>
          </p:cNvSpPr>
          <p:nvPr>
            <p:ph type="body" sz="quarter" idx="10"/>
          </p:nvPr>
        </p:nvSpPr>
        <p:spPr/>
        <p:txBody>
          <a:bodyPr numCol="2"/>
          <a:lstStyle/>
          <a:p>
            <a:r>
              <a:rPr lang="en-US" altLang="ja-JP" smtClean="0"/>
              <a:t>n</a:t>
            </a:r>
            <a:r>
              <a:rPr kumimoji="1" lang="en-US" altLang="ja-JP" smtClean="0"/>
              <a:t>etwork object</a:t>
            </a:r>
          </a:p>
          <a:p>
            <a:pPr lvl="1"/>
            <a:r>
              <a:rPr kumimoji="1" lang="en-US" altLang="ja-JP" sz="1600" smtClean="0"/>
              <a:t>host</a:t>
            </a:r>
            <a:r>
              <a:rPr kumimoji="1" lang="ja-JP" altLang="en-US" sz="1600" smtClean="0"/>
              <a:t>を定義</a:t>
            </a:r>
            <a:endParaRPr kumimoji="1" lang="en-US" altLang="ja-JP" sz="1600" smtClean="0"/>
          </a:p>
          <a:p>
            <a:pPr lvl="1"/>
            <a:endParaRPr lang="en-US" altLang="ja-JP" sz="1600" smtClean="0"/>
          </a:p>
          <a:p>
            <a:pPr lvl="1"/>
            <a:endParaRPr kumimoji="1" lang="en-US" altLang="ja-JP" sz="1600" smtClean="0"/>
          </a:p>
          <a:p>
            <a:pPr lvl="1"/>
            <a:r>
              <a:rPr lang="en-US" altLang="ja-JP" sz="1600" smtClean="0"/>
              <a:t>range</a:t>
            </a:r>
            <a:r>
              <a:rPr lang="ja-JP" altLang="en-US" sz="1600" smtClean="0"/>
              <a:t>を定義</a:t>
            </a:r>
            <a:endParaRPr lang="en-US" altLang="ja-JP" sz="1600" smtClean="0"/>
          </a:p>
          <a:p>
            <a:pPr lvl="1"/>
            <a:endParaRPr lang="en-US" altLang="ja-JP" sz="1600" smtClean="0"/>
          </a:p>
          <a:p>
            <a:pPr lvl="1"/>
            <a:endParaRPr lang="en-US" altLang="ja-JP" sz="1600" smtClean="0"/>
          </a:p>
          <a:p>
            <a:pPr lvl="1"/>
            <a:r>
              <a:rPr lang="en-US" altLang="ja-JP" sz="1600" smtClean="0"/>
              <a:t>subnet</a:t>
            </a:r>
            <a:r>
              <a:rPr lang="ja-JP" altLang="en-US" sz="1600" smtClean="0"/>
              <a:t>を定義</a:t>
            </a:r>
            <a:endParaRPr lang="en-US" altLang="ja-JP" sz="1600" smtClean="0"/>
          </a:p>
          <a:p>
            <a:pPr lvl="1"/>
            <a:endParaRPr lang="en-US" altLang="ja-JP" smtClean="0"/>
          </a:p>
          <a:p>
            <a:pPr lvl="1"/>
            <a:endParaRPr lang="en-US" altLang="ja-JP" smtClean="0"/>
          </a:p>
          <a:p>
            <a:endParaRPr lang="en-US" altLang="ja-JP" smtClean="0"/>
          </a:p>
          <a:p>
            <a:pPr>
              <a:buNone/>
            </a:pPr>
            <a:endParaRPr lang="en-US" altLang="ja-JP" smtClean="0"/>
          </a:p>
          <a:p>
            <a:pPr>
              <a:buNone/>
            </a:pPr>
            <a:endParaRPr lang="en-US" altLang="ja-JP" smtClean="0"/>
          </a:p>
          <a:p>
            <a:r>
              <a:rPr lang="en-US" altLang="ja-JP" smtClean="0"/>
              <a:t>network object group</a:t>
            </a:r>
          </a:p>
          <a:p>
            <a:pPr lvl="1"/>
            <a:r>
              <a:rPr lang="en-US" altLang="ja-JP" sz="1600" smtClean="0"/>
              <a:t>network object</a:t>
            </a:r>
            <a:r>
              <a:rPr lang="ja-JP" altLang="en-US" sz="1600" smtClean="0"/>
              <a:t>を纏めて定義</a:t>
            </a:r>
            <a:endParaRPr lang="en-US" altLang="ja-JP" sz="1600" smtClean="0"/>
          </a:p>
          <a:p>
            <a:pPr>
              <a:buNone/>
            </a:pPr>
            <a:endParaRPr lang="en-US" altLang="ja-JP" smtClean="0"/>
          </a:p>
          <a:p>
            <a:pPr>
              <a:buNone/>
            </a:pPr>
            <a:endParaRPr lang="en-US" altLang="ja-JP" smtClean="0"/>
          </a:p>
          <a:p>
            <a:r>
              <a:rPr lang="en-US" altLang="ja-JP" smtClean="0"/>
              <a:t>service object</a:t>
            </a:r>
          </a:p>
          <a:p>
            <a:pPr lvl="1"/>
            <a:r>
              <a:rPr lang="en-US" altLang="ja-JP" sz="1600" smtClean="0"/>
              <a:t>TCP / UDP port</a:t>
            </a:r>
            <a:r>
              <a:rPr lang="ja-JP" altLang="en-US" sz="1600" smtClean="0"/>
              <a:t>を</a:t>
            </a:r>
            <a:r>
              <a:rPr lang="en-US" altLang="ja-JP" sz="1600" smtClean="0"/>
              <a:t>object</a:t>
            </a:r>
            <a:r>
              <a:rPr lang="ja-JP" altLang="en-US" sz="1600" smtClean="0"/>
              <a:t>として定義</a:t>
            </a:r>
            <a:endParaRPr lang="en-US" altLang="ja-JP" sz="1600" smtClean="0"/>
          </a:p>
        </p:txBody>
      </p:sp>
      <p:sp>
        <p:nvSpPr>
          <p:cNvPr id="6" name="角丸四角形 5"/>
          <p:cNvSpPr/>
          <p:nvPr/>
        </p:nvSpPr>
        <p:spPr>
          <a:xfrm>
            <a:off x="727075" y="3898900"/>
            <a:ext cx="3006725" cy="5334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rgbClr val="000000"/>
                </a:solidFill>
                <a:latin typeface="+mn-ea"/>
              </a:rPr>
              <a:t>object network </a:t>
            </a:r>
            <a:r>
              <a:rPr lang="en-US" altLang="ja-JP" sz="1600" smtClean="0">
                <a:solidFill>
                  <a:schemeClr val="tx1"/>
                </a:solidFill>
                <a:latin typeface="+mn-ea"/>
              </a:rPr>
              <a:t>SUBNET</a:t>
            </a:r>
          </a:p>
          <a:p>
            <a:pPr eaLnBrk="0" hangingPunct="0">
              <a:lnSpc>
                <a:spcPct val="90000"/>
              </a:lnSpc>
            </a:pPr>
            <a:r>
              <a:rPr lang="en-US" altLang="ja-JP" sz="1600" smtClean="0">
                <a:solidFill>
                  <a:srgbClr val="000000"/>
                </a:solidFill>
                <a:latin typeface="+mn-ea"/>
              </a:rPr>
              <a:t>  subnet 1.1.1.0 255.255.255.0</a:t>
            </a:r>
            <a:endParaRPr lang="en-US" altLang="ja-JP" sz="1600" smtClean="0">
              <a:solidFill>
                <a:srgbClr val="FF0000"/>
              </a:solidFill>
              <a:latin typeface="+mn-ea"/>
            </a:endParaRPr>
          </a:p>
        </p:txBody>
      </p:sp>
      <p:sp>
        <p:nvSpPr>
          <p:cNvPr id="7" name="角丸四角形 6"/>
          <p:cNvSpPr/>
          <p:nvPr/>
        </p:nvSpPr>
        <p:spPr>
          <a:xfrm>
            <a:off x="4892674" y="2057400"/>
            <a:ext cx="3197225" cy="7493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rgbClr val="000000"/>
                </a:solidFill>
                <a:latin typeface="+mn-ea"/>
              </a:rPr>
              <a:t>object-group network </a:t>
            </a:r>
            <a:r>
              <a:rPr lang="en-US" altLang="ja-JP" sz="1600" smtClean="0">
                <a:solidFill>
                  <a:schemeClr val="tx1"/>
                </a:solidFill>
                <a:latin typeface="+mn-ea"/>
              </a:rPr>
              <a:t>GROUP</a:t>
            </a:r>
          </a:p>
          <a:p>
            <a:pPr eaLnBrk="0" hangingPunct="0">
              <a:lnSpc>
                <a:spcPct val="90000"/>
              </a:lnSpc>
            </a:pPr>
            <a:r>
              <a:rPr lang="en-US" altLang="ja-JP" sz="1600" smtClean="0">
                <a:solidFill>
                  <a:srgbClr val="000000"/>
                </a:solidFill>
                <a:latin typeface="+mn-ea"/>
              </a:rPr>
              <a:t>  </a:t>
            </a:r>
            <a:r>
              <a:rPr lang="en-US" altLang="ja-JP" sz="1600" smtClean="0">
                <a:solidFill>
                  <a:schemeClr val="accent1"/>
                </a:solidFill>
                <a:latin typeface="+mn-ea"/>
              </a:rPr>
              <a:t>network-object object HOST</a:t>
            </a:r>
          </a:p>
          <a:p>
            <a:pPr eaLnBrk="0" hangingPunct="0">
              <a:lnSpc>
                <a:spcPct val="90000"/>
              </a:lnSpc>
            </a:pPr>
            <a:r>
              <a:rPr lang="en-US" altLang="ja-JP" sz="1600" smtClean="0">
                <a:solidFill>
                  <a:srgbClr val="000000"/>
                </a:solidFill>
                <a:latin typeface="+mn-ea"/>
              </a:rPr>
              <a:t>  </a:t>
            </a:r>
            <a:r>
              <a:rPr lang="en-US" altLang="ja-JP" sz="1600" smtClean="0">
                <a:solidFill>
                  <a:schemeClr val="accent4">
                    <a:lumMod val="75000"/>
                  </a:schemeClr>
                </a:solidFill>
                <a:latin typeface="+mn-ea"/>
              </a:rPr>
              <a:t>network-object object RANGE</a:t>
            </a:r>
          </a:p>
        </p:txBody>
      </p:sp>
      <p:sp>
        <p:nvSpPr>
          <p:cNvPr id="8" name="角丸四角形 7"/>
          <p:cNvSpPr/>
          <p:nvPr/>
        </p:nvSpPr>
        <p:spPr>
          <a:xfrm>
            <a:off x="4879974" y="3905250"/>
            <a:ext cx="3844925" cy="10287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600" smtClean="0">
                <a:solidFill>
                  <a:srgbClr val="000000"/>
                </a:solidFill>
                <a:latin typeface="+mn-ea"/>
              </a:rPr>
              <a:t>object service WWW</a:t>
            </a:r>
          </a:p>
          <a:p>
            <a:pPr eaLnBrk="0" hangingPunct="0">
              <a:lnSpc>
                <a:spcPct val="90000"/>
              </a:lnSpc>
            </a:pPr>
            <a:r>
              <a:rPr lang="en-US" altLang="ja-JP" sz="1600" smtClean="0">
                <a:solidFill>
                  <a:srgbClr val="000000"/>
                </a:solidFill>
                <a:latin typeface="+mn-ea"/>
              </a:rPr>
              <a:t>  service tcp source eq80</a:t>
            </a:r>
          </a:p>
          <a:p>
            <a:pPr eaLnBrk="0" hangingPunct="0">
              <a:lnSpc>
                <a:spcPct val="90000"/>
              </a:lnSpc>
            </a:pPr>
            <a:r>
              <a:rPr lang="en-US" altLang="ja-JP" sz="1600" smtClean="0">
                <a:solidFill>
                  <a:schemeClr val="tx1"/>
                </a:solidFill>
                <a:latin typeface="+mn-ea"/>
              </a:rPr>
              <a:t>object service SERVICE</a:t>
            </a:r>
          </a:p>
          <a:p>
            <a:pPr eaLnBrk="0" hangingPunct="0">
              <a:lnSpc>
                <a:spcPct val="90000"/>
              </a:lnSpc>
            </a:pPr>
            <a:r>
              <a:rPr lang="en-US" altLang="ja-JP" sz="1600" smtClean="0">
                <a:solidFill>
                  <a:schemeClr val="tx1"/>
                </a:solidFill>
                <a:latin typeface="+mn-ea"/>
              </a:rPr>
              <a:t>  service tcp source range 65000 65100</a:t>
            </a:r>
          </a:p>
        </p:txBody>
      </p:sp>
      <p:sp>
        <p:nvSpPr>
          <p:cNvPr id="9" name="右矢印 8"/>
          <p:cNvSpPr/>
          <p:nvPr/>
        </p:nvSpPr>
        <p:spPr>
          <a:xfrm rot="413735">
            <a:off x="3680802" y="2290516"/>
            <a:ext cx="1410137" cy="126674"/>
          </a:xfrm>
          <a:prstGeom prst="rightArrow">
            <a:avLst>
              <a:gd name="adj1" fmla="val 50000"/>
              <a:gd name="adj2" fmla="val 792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
        <p:nvSpPr>
          <p:cNvPr id="10" name="右矢印 9"/>
          <p:cNvSpPr/>
          <p:nvPr/>
        </p:nvSpPr>
        <p:spPr>
          <a:xfrm rot="20410664">
            <a:off x="3602060" y="2868305"/>
            <a:ext cx="1536387" cy="126674"/>
          </a:xfrm>
          <a:prstGeom prst="rightArrow">
            <a:avLst>
              <a:gd name="adj1" fmla="val 50000"/>
              <a:gd name="adj2" fmla="val 792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
        <p:nvSpPr>
          <p:cNvPr id="4" name="角丸四角形 3"/>
          <p:cNvSpPr/>
          <p:nvPr/>
        </p:nvSpPr>
        <p:spPr>
          <a:xfrm>
            <a:off x="727075" y="2032000"/>
            <a:ext cx="3006725" cy="5334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chemeClr val="accent1"/>
                </a:solidFill>
                <a:latin typeface="+mn-ea"/>
              </a:rPr>
              <a:t>object network HOST</a:t>
            </a:r>
          </a:p>
          <a:p>
            <a:pPr eaLnBrk="0" hangingPunct="0">
              <a:lnSpc>
                <a:spcPct val="90000"/>
              </a:lnSpc>
            </a:pPr>
            <a:r>
              <a:rPr lang="en-US" altLang="ja-JP" sz="1600" smtClean="0">
                <a:solidFill>
                  <a:schemeClr val="accent1"/>
                </a:solidFill>
                <a:latin typeface="+mn-ea"/>
              </a:rPr>
              <a:t>  host 1.1.1.1</a:t>
            </a:r>
          </a:p>
        </p:txBody>
      </p:sp>
      <p:sp>
        <p:nvSpPr>
          <p:cNvPr id="5" name="角丸四角形 4"/>
          <p:cNvSpPr/>
          <p:nvPr/>
        </p:nvSpPr>
        <p:spPr>
          <a:xfrm>
            <a:off x="727075" y="2984500"/>
            <a:ext cx="3006725" cy="5334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chemeClr val="accent4">
                    <a:lumMod val="75000"/>
                  </a:schemeClr>
                </a:solidFill>
                <a:latin typeface="+mn-ea"/>
              </a:rPr>
              <a:t>object network RANGE</a:t>
            </a:r>
          </a:p>
          <a:p>
            <a:pPr eaLnBrk="0" hangingPunct="0">
              <a:lnSpc>
                <a:spcPct val="90000"/>
              </a:lnSpc>
            </a:pPr>
            <a:r>
              <a:rPr lang="en-US" altLang="ja-JP" sz="1600" smtClean="0">
                <a:solidFill>
                  <a:schemeClr val="accent4">
                    <a:lumMod val="75000"/>
                  </a:schemeClr>
                </a:solidFill>
                <a:latin typeface="+mn-ea"/>
              </a:rPr>
              <a:t>  range 1.1.1.10 1.1.1.100</a:t>
            </a:r>
          </a:p>
        </p:txBody>
      </p:sp>
      <p:sp>
        <p:nvSpPr>
          <p:cNvPr id="11" name="角丸四角形 10"/>
          <p:cNvSpPr/>
          <p:nvPr/>
        </p:nvSpPr>
        <p:spPr>
          <a:xfrm>
            <a:off x="2842961" y="5527963"/>
            <a:ext cx="5802284" cy="675881"/>
          </a:xfrm>
          <a:prstGeom prst="roundRect">
            <a:avLst>
              <a:gd name="adj" fmla="val 332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mtClean="0">
                <a:latin typeface="+mn-ea"/>
              </a:rPr>
              <a:t>1</a:t>
            </a:r>
            <a:r>
              <a:rPr kumimoji="1" lang="ja-JP" altLang="en-US" smtClean="0">
                <a:latin typeface="+mn-ea"/>
              </a:rPr>
              <a:t>つの</a:t>
            </a:r>
            <a:r>
              <a:rPr kumimoji="1" lang="en-US" altLang="ja-JP" smtClean="0">
                <a:latin typeface="+mn-ea"/>
              </a:rPr>
              <a:t>object</a:t>
            </a:r>
            <a:r>
              <a:rPr kumimoji="1" lang="ja-JP" altLang="en-US" smtClean="0">
                <a:latin typeface="+mn-ea"/>
              </a:rPr>
              <a:t>を複数の変換に重複利用することが可能</a:t>
            </a:r>
            <a:endParaRPr kumimoji="1" lang="ja-JP" altLang="en-US" dirty="0" smtClean="0">
              <a:latin typeface="+mn-ea"/>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補足</a:t>
            </a:r>
            <a:r>
              <a:rPr kumimoji="1" lang="en-US" altLang="ja-JP" smtClean="0"/>
              <a:t>: Twice NAT</a:t>
            </a:r>
            <a:r>
              <a:rPr kumimoji="1" lang="ja-JP" altLang="en-US" smtClean="0"/>
              <a:t>の定義</a:t>
            </a:r>
            <a:endParaRPr kumimoji="1" lang="ja-JP" altLang="en-US"/>
          </a:p>
        </p:txBody>
      </p:sp>
      <p:sp>
        <p:nvSpPr>
          <p:cNvPr id="3" name="テキスト プレースホルダ 2"/>
          <p:cNvSpPr>
            <a:spLocks noGrp="1"/>
          </p:cNvSpPr>
          <p:nvPr>
            <p:ph type="body" sz="quarter" idx="10"/>
          </p:nvPr>
        </p:nvSpPr>
        <p:spPr/>
        <p:txBody>
          <a:bodyPr/>
          <a:lstStyle/>
          <a:p>
            <a:r>
              <a:rPr kumimoji="1" lang="ja-JP" altLang="en-US" sz="2000" smtClean="0"/>
              <a:t>「</a:t>
            </a:r>
            <a:r>
              <a:rPr kumimoji="1" lang="en-US" altLang="ja-JP" sz="2000" smtClean="0"/>
              <a:t>Twice NAT</a:t>
            </a:r>
            <a:r>
              <a:rPr kumimoji="1" lang="ja-JP" altLang="en-US" sz="2000" smtClean="0"/>
              <a:t>」という語句は</a:t>
            </a:r>
            <a:r>
              <a:rPr lang="en-US" altLang="ja-JP" sz="2000" smtClean="0"/>
              <a:t>RFC2663</a:t>
            </a:r>
            <a:r>
              <a:rPr lang="ja-JP" altLang="en-US" sz="2000" smtClean="0"/>
              <a:t>で以下のように定義されている</a:t>
            </a:r>
            <a:endParaRPr lang="en-US" altLang="ja-JP" sz="2000" smtClean="0"/>
          </a:p>
          <a:p>
            <a:pPr lvl="1"/>
            <a:r>
              <a:rPr lang="en-US" altLang="ja-JP" smtClean="0"/>
              <a:t>Source </a:t>
            </a:r>
            <a:r>
              <a:rPr lang="ja-JP" altLang="en-US" smtClean="0"/>
              <a:t>アドレス</a:t>
            </a:r>
            <a:r>
              <a:rPr lang="en-US" altLang="ja-JP" smtClean="0"/>
              <a:t>/ Destination </a:t>
            </a:r>
            <a:r>
              <a:rPr lang="ja-JP" altLang="en-US" smtClean="0"/>
              <a:t>アドレスを同時に変換する手法</a:t>
            </a:r>
            <a:endParaRPr lang="en-US" altLang="ja-JP" smtClean="0"/>
          </a:p>
          <a:p>
            <a:r>
              <a:rPr lang="ja-JP" altLang="en-US" sz="2000" smtClean="0">
                <a:solidFill>
                  <a:srgbClr val="FF0000"/>
                </a:solidFill>
              </a:rPr>
              <a:t>上記定義とは別に</a:t>
            </a:r>
            <a:r>
              <a:rPr lang="ja-JP" altLang="en-US" sz="2000" smtClean="0"/>
              <a:t>、</a:t>
            </a:r>
            <a:r>
              <a:rPr lang="en-US" altLang="ja-JP" sz="2000" smtClean="0"/>
              <a:t>Configuration Guide</a:t>
            </a:r>
            <a:r>
              <a:rPr lang="ja-JP" altLang="en-US" sz="2000" smtClean="0"/>
              <a:t>等では、「</a:t>
            </a:r>
            <a:r>
              <a:rPr lang="en-US" altLang="ja-JP" sz="2000" smtClean="0"/>
              <a:t>Twice NAT</a:t>
            </a:r>
            <a:r>
              <a:rPr lang="ja-JP" altLang="en-US" sz="2000" smtClean="0"/>
              <a:t>」という語句を</a:t>
            </a:r>
            <a:r>
              <a:rPr lang="en-US" altLang="ja-JP" sz="2000" smtClean="0"/>
              <a:t>p10</a:t>
            </a:r>
            <a:r>
              <a:rPr lang="ja-JP" altLang="en-US" sz="2000" smtClean="0"/>
              <a:t>の</a:t>
            </a:r>
            <a:r>
              <a:rPr lang="en-US" altLang="ja-JP" sz="2000" smtClean="0"/>
              <a:t>Syntax</a:t>
            </a:r>
            <a:r>
              <a:rPr lang="ja-JP" altLang="en-US" sz="2000" smtClean="0"/>
              <a:t>とそれにより実現できる変換を指している</a:t>
            </a:r>
            <a:endParaRPr lang="en-US" altLang="ja-JP" sz="2000" smtClean="0"/>
          </a:p>
          <a:p>
            <a:pPr lvl="1"/>
            <a:r>
              <a:rPr lang="ja-JP" altLang="en-US" smtClean="0"/>
              <a:t>但し、</a:t>
            </a:r>
            <a:r>
              <a:rPr lang="en-US" altLang="ja-JP" smtClean="0"/>
              <a:t>RFC2663</a:t>
            </a:r>
            <a:r>
              <a:rPr lang="ja-JP" altLang="en-US" smtClean="0"/>
              <a:t>で定義されている、「</a:t>
            </a:r>
            <a:r>
              <a:rPr lang="en-US" altLang="ja-JP" smtClean="0"/>
              <a:t>Source </a:t>
            </a:r>
            <a:r>
              <a:rPr lang="ja-JP" altLang="en-US" smtClean="0"/>
              <a:t>アドレス</a:t>
            </a:r>
            <a:r>
              <a:rPr lang="en-US" altLang="ja-JP" smtClean="0"/>
              <a:t>/ Destination </a:t>
            </a:r>
            <a:r>
              <a:rPr lang="ja-JP" altLang="en-US" smtClean="0"/>
              <a:t>アドレスを同時に変換する手法」としても利用できるので、</a:t>
            </a:r>
            <a:r>
              <a:rPr lang="en-US" altLang="ja-JP" smtClean="0"/>
              <a:t>RFC2663</a:t>
            </a:r>
            <a:r>
              <a:rPr lang="ja-JP" altLang="en-US" smtClean="0"/>
              <a:t>の定義から外れることはない</a:t>
            </a:r>
            <a:endParaRPr lang="en-US" altLang="ja-JP" smtClean="0"/>
          </a:p>
          <a:p>
            <a:pPr lvl="1"/>
            <a:r>
              <a:rPr lang="ja-JP" altLang="en-US" smtClean="0"/>
              <a:t>本資料においても、 「</a:t>
            </a:r>
            <a:r>
              <a:rPr lang="en-US" altLang="ja-JP" smtClean="0"/>
              <a:t>Twice NAT</a:t>
            </a:r>
            <a:r>
              <a:rPr lang="ja-JP" altLang="en-US" smtClean="0"/>
              <a:t>」 は</a:t>
            </a:r>
            <a:r>
              <a:rPr lang="en-US" altLang="ja-JP" smtClean="0"/>
              <a:t>Configuration Guide</a:t>
            </a:r>
            <a:r>
              <a:rPr lang="ja-JP" altLang="en-US" smtClean="0"/>
              <a:t>における意味を踏襲している</a:t>
            </a:r>
            <a:endParaRPr lang="en-US" altLang="ja-JP" smtClean="0"/>
          </a:p>
        </p:txBody>
      </p:sp>
      <p:sp>
        <p:nvSpPr>
          <p:cNvPr id="4" name="テキスト ボックス 3"/>
          <p:cNvSpPr txBox="1"/>
          <p:nvPr/>
        </p:nvSpPr>
        <p:spPr>
          <a:xfrm>
            <a:off x="5745163" y="5936113"/>
            <a:ext cx="3073400" cy="369332"/>
          </a:xfrm>
          <a:prstGeom prst="rect">
            <a:avLst/>
          </a:prstGeom>
          <a:noFill/>
        </p:spPr>
        <p:txBody>
          <a:bodyPr wrap="square" rtlCol="0">
            <a:spAutoFit/>
          </a:bodyPr>
          <a:lstStyle/>
          <a:p>
            <a:pPr algn="r"/>
            <a:r>
              <a:rPr kumimoji="1" lang="en-US" altLang="ja-JP" smtClean="0">
                <a:solidFill>
                  <a:srgbClr val="FF0000"/>
                </a:solidFill>
                <a:latin typeface="+mn-ea"/>
              </a:rPr>
              <a:t>2011/11/1 </a:t>
            </a:r>
            <a:r>
              <a:rPr kumimoji="1" lang="ja-JP" altLang="en-US" smtClean="0">
                <a:solidFill>
                  <a:srgbClr val="FF0000"/>
                </a:solidFill>
                <a:latin typeface="+mn-ea"/>
              </a:rPr>
              <a:t>追記</a:t>
            </a:r>
            <a:endParaRPr kumimoji="1" lang="ja-JP" altLang="en-US">
              <a:solidFill>
                <a:srgbClr val="FF0000"/>
              </a:solidFill>
              <a:latin typeface="+mn-ea"/>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NAT Examples</a:t>
            </a:r>
            <a:br>
              <a:rPr lang="en-US" altLang="ja-JP" smtClean="0"/>
            </a:br>
            <a:r>
              <a:rPr lang="ja-JP" altLang="en-US" sz="4400" smtClean="0"/>
              <a:t>（新旧比較）</a:t>
            </a:r>
            <a:endParaRPr kumimoji="1" lang="ja-JP" altLang="en-US"/>
          </a:p>
        </p:txBody>
      </p:sp>
      <p:sp>
        <p:nvSpPr>
          <p:cNvPr id="3" name="テキスト プレースホルダ 2"/>
          <p:cNvSpPr>
            <a:spLocks noGrp="1"/>
          </p:cNvSpPr>
          <p:nvPr>
            <p:ph type="body" sz="quarter" idx="11"/>
          </p:nvPr>
        </p:nvSpPr>
        <p:spPr>
          <a:xfrm>
            <a:off x="4808218" y="310896"/>
            <a:ext cx="4069081" cy="6208776"/>
          </a:xfrm>
        </p:spPr>
        <p:txBody>
          <a:bodyPr/>
          <a:lstStyle/>
          <a:p>
            <a:r>
              <a:rPr lang="en-US" altLang="ja-JP" smtClean="0"/>
              <a:t>Static NAT</a:t>
            </a:r>
          </a:p>
          <a:p>
            <a:r>
              <a:rPr lang="en-US" altLang="ja-JP" smtClean="0"/>
              <a:t>Static NAT w/ port translation</a:t>
            </a:r>
          </a:p>
          <a:p>
            <a:r>
              <a:rPr lang="en-US" altLang="ja-JP" smtClean="0"/>
              <a:t>Dynamic NAT / PAT</a:t>
            </a:r>
          </a:p>
          <a:p>
            <a:r>
              <a:rPr lang="en-US" altLang="ja-JP" smtClean="0"/>
              <a:t>Interface NAT / PAT</a:t>
            </a:r>
          </a:p>
          <a:p>
            <a:r>
              <a:rPr lang="en-US" altLang="ja-JP" smtClean="0"/>
              <a:t>NAT and PAT together</a:t>
            </a:r>
          </a:p>
          <a:p>
            <a:r>
              <a:rPr lang="en-US" altLang="ja-JP" smtClean="0"/>
              <a:t>Policy NAT</a:t>
            </a:r>
          </a:p>
          <a:p>
            <a:r>
              <a:rPr lang="en-US" altLang="ja-JP" smtClean="0"/>
              <a:t>Identity &amp; Exempt NAT (= nat 0)</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Static NAT</a:t>
            </a:r>
            <a:endParaRPr kumimoji="1" lang="ja-JP" altLang="en-US"/>
          </a:p>
        </p:txBody>
      </p:sp>
      <p:sp>
        <p:nvSpPr>
          <p:cNvPr id="3" name="テキスト プレースホルダ 2"/>
          <p:cNvSpPr>
            <a:spLocks noGrp="1"/>
          </p:cNvSpPr>
          <p:nvPr>
            <p:ph type="body" sz="quarter" idx="10"/>
          </p:nvPr>
        </p:nvSpPr>
        <p:spPr/>
        <p:txBody>
          <a:bodyPr/>
          <a:lstStyle/>
          <a:p>
            <a:r>
              <a:rPr kumimoji="1" lang="en-US" altLang="ja-JP" smtClean="0"/>
              <a:t>NAT</a:t>
            </a:r>
            <a:r>
              <a:rPr kumimoji="1" lang="ja-JP" altLang="en-US" smtClean="0"/>
              <a:t>の基本形</a:t>
            </a:r>
            <a:endParaRPr kumimoji="1" lang="en-US" altLang="ja-JP" smtClean="0"/>
          </a:p>
          <a:p>
            <a:pPr lvl="1"/>
            <a:r>
              <a:rPr lang="en-US" altLang="ja-JP" smtClean="0"/>
              <a:t>One to One</a:t>
            </a:r>
            <a:r>
              <a:rPr lang="ja-JP" altLang="en-US" smtClean="0"/>
              <a:t>の変換が基本</a:t>
            </a:r>
            <a:endParaRPr lang="en-US" altLang="ja-JP" smtClean="0"/>
          </a:p>
          <a:p>
            <a:pPr lvl="2"/>
            <a:r>
              <a:rPr lang="en-US" altLang="ja-JP" smtClean="0"/>
              <a:t>One to Many, Few to Many</a:t>
            </a:r>
            <a:r>
              <a:rPr lang="ja-JP" altLang="en-US" smtClean="0"/>
              <a:t>等の変換も可能</a:t>
            </a:r>
            <a:endParaRPr lang="en-US" altLang="ja-JP" smtClean="0"/>
          </a:p>
          <a:p>
            <a:pPr lvl="2"/>
            <a:r>
              <a:rPr kumimoji="1" lang="en-US" altLang="ja-JP" smtClean="0">
                <a:solidFill>
                  <a:srgbClr val="FF0000"/>
                </a:solidFill>
              </a:rPr>
              <a:t>Many to One, Few to Many Static NAT</a:t>
            </a:r>
            <a:r>
              <a:rPr kumimoji="1" lang="ja-JP" altLang="en-US" smtClean="0">
                <a:solidFill>
                  <a:srgbClr val="FF0000"/>
                </a:solidFill>
              </a:rPr>
              <a:t>は非推奨（後述）</a:t>
            </a:r>
            <a:endParaRPr kumimoji="1" lang="en-US" altLang="ja-JP" smtClean="0">
              <a:solidFill>
                <a:srgbClr val="FF0000"/>
              </a:solidFill>
            </a:endParaRPr>
          </a:p>
          <a:p>
            <a:r>
              <a:rPr lang="en-US" altLang="ja-JP" smtClean="0"/>
              <a:t>Static NAT</a:t>
            </a:r>
            <a:r>
              <a:rPr lang="ja-JP" altLang="en-US" smtClean="0"/>
              <a:t>を設定する手法は幾つか挙げられる</a:t>
            </a:r>
            <a:endParaRPr lang="en-US" altLang="ja-JP" smtClean="0"/>
          </a:p>
          <a:p>
            <a:pPr lvl="1"/>
            <a:r>
              <a:rPr kumimoji="1" lang="en-US" altLang="ja-JP" smtClean="0"/>
              <a:t>Network Object + Inline address</a:t>
            </a:r>
          </a:p>
          <a:p>
            <a:pPr lvl="1"/>
            <a:r>
              <a:rPr lang="en-US" altLang="ja-JP" smtClean="0"/>
              <a:t>Network Object + object</a:t>
            </a:r>
          </a:p>
          <a:p>
            <a:pPr lvl="1"/>
            <a:r>
              <a:rPr kumimoji="1" lang="en-US" altLang="ja-JP" smtClean="0"/>
              <a:t>Twice</a:t>
            </a:r>
          </a:p>
        </p:txBody>
      </p:sp>
      <p:sp>
        <p:nvSpPr>
          <p:cNvPr id="7" name="角丸四角形 6"/>
          <p:cNvSpPr/>
          <p:nvPr/>
        </p:nvSpPr>
        <p:spPr>
          <a:xfrm>
            <a:off x="7007304" y="56388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8" name="角丸四角形 7"/>
          <p:cNvSpPr/>
          <p:nvPr/>
        </p:nvSpPr>
        <p:spPr>
          <a:xfrm>
            <a:off x="743030" y="56388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26" name="直線コネクタ 25"/>
          <p:cNvCxnSpPr>
            <a:stCxn id="8" idx="3"/>
            <a:endCxn id="7" idx="1"/>
          </p:cNvCxnSpPr>
          <p:nvPr/>
        </p:nvCxnSpPr>
        <p:spPr>
          <a:xfrm>
            <a:off x="2054304" y="5829300"/>
            <a:ext cx="4953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42" descr="Cisco_ASA5500"/>
          <p:cNvPicPr>
            <a:picLocks noChangeAspect="1" noChangeArrowheads="1"/>
          </p:cNvPicPr>
          <p:nvPr/>
        </p:nvPicPr>
        <p:blipFill>
          <a:blip r:embed="rId2" cstate="print"/>
          <a:srcRect/>
          <a:stretch>
            <a:fillRect/>
          </a:stretch>
        </p:blipFill>
        <p:spPr bwMode="auto">
          <a:xfrm>
            <a:off x="4197429" y="5397500"/>
            <a:ext cx="841375" cy="889000"/>
          </a:xfrm>
          <a:prstGeom prst="rect">
            <a:avLst/>
          </a:prstGeom>
          <a:noFill/>
          <a:ln w="9525">
            <a:noFill/>
            <a:miter lim="800000"/>
            <a:headEnd/>
            <a:tailEnd/>
          </a:ln>
        </p:spPr>
      </p:pic>
      <p:sp>
        <p:nvSpPr>
          <p:cNvPr id="28" name="下カーブ矢印 27"/>
          <p:cNvSpPr/>
          <p:nvPr/>
        </p:nvSpPr>
        <p:spPr>
          <a:xfrm flipH="1">
            <a:off x="1638300" y="4406900"/>
            <a:ext cx="5708808" cy="1231900"/>
          </a:xfrm>
          <a:prstGeom prst="curvedDownArrow">
            <a:avLst>
              <a:gd name="adj1" fmla="val 22326"/>
              <a:gd name="adj2" fmla="val 50000"/>
              <a:gd name="adj3" fmla="val 25000"/>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7" name="角丸四角形 26"/>
          <p:cNvSpPr/>
          <p:nvPr/>
        </p:nvSpPr>
        <p:spPr>
          <a:xfrm>
            <a:off x="2700655" y="4277867"/>
            <a:ext cx="3750945" cy="385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smtClean="0">
                <a:latin typeface="+mn-ea"/>
              </a:rPr>
              <a:t>Src: 1.1.1.1</a:t>
            </a:r>
            <a:r>
              <a:rPr kumimoji="1" lang="ja-JP" altLang="en-US" sz="2000" smtClean="0">
                <a:latin typeface="+mn-ea"/>
              </a:rPr>
              <a:t>　</a:t>
            </a:r>
            <a:r>
              <a:rPr kumimoji="1" lang="ja-JP" altLang="en-US" sz="2400" smtClean="0">
                <a:latin typeface="+mn-ea"/>
              </a:rPr>
              <a:t>→</a:t>
            </a:r>
            <a:r>
              <a:rPr kumimoji="1" lang="ja-JP" altLang="en-US" sz="2000" smtClean="0">
                <a:latin typeface="+mn-ea"/>
              </a:rPr>
              <a:t>　</a:t>
            </a:r>
            <a:r>
              <a:rPr kumimoji="1" lang="en-US" altLang="ja-JP" sz="2000" smtClean="0">
                <a:latin typeface="+mn-ea"/>
              </a:rPr>
              <a:t>Src: 2.2.2.2</a:t>
            </a:r>
            <a:endParaRPr kumimoji="1" lang="ja-JP" altLang="en-US" sz="2000" dirty="0" smtClean="0">
              <a:latin typeface="+mn-ea"/>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776092" cy="838200"/>
          </a:xfrm>
        </p:spPr>
        <p:txBody>
          <a:bodyPr/>
          <a:lstStyle/>
          <a:p>
            <a:r>
              <a:rPr lang="en-US" altLang="ja-JP" smtClean="0"/>
              <a:t>Static NAT </a:t>
            </a:r>
            <a:r>
              <a:rPr lang="en-US" altLang="ja-JP" sz="2800" smtClean="0"/>
              <a:t>(Network Object -  inline address)</a:t>
            </a:r>
            <a:endParaRPr kumimoji="1" lang="ja-JP" altLang="en-US"/>
          </a:p>
        </p:txBody>
      </p:sp>
      <p:sp>
        <p:nvSpPr>
          <p:cNvPr id="36" name="角丸四角形 35"/>
          <p:cNvSpPr/>
          <p:nvPr/>
        </p:nvSpPr>
        <p:spPr>
          <a:xfrm>
            <a:off x="1285875" y="4838700"/>
            <a:ext cx="6705600" cy="7620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rgbClr val="000000"/>
                </a:solidFill>
                <a:latin typeface="+mn-ea"/>
              </a:rPr>
              <a:t>object network </a:t>
            </a:r>
            <a:r>
              <a:rPr lang="en-US" altLang="ja-JP" sz="1600" smtClean="0">
                <a:solidFill>
                  <a:schemeClr val="tx1"/>
                </a:solidFill>
                <a:latin typeface="+mn-ea"/>
              </a:rPr>
              <a:t>REGSTATIC</a:t>
            </a:r>
          </a:p>
          <a:p>
            <a:pPr eaLnBrk="0" hangingPunct="0">
              <a:lnSpc>
                <a:spcPct val="90000"/>
              </a:lnSpc>
            </a:pPr>
            <a:r>
              <a:rPr lang="en-US" altLang="ja-JP" sz="1600" smtClean="0">
                <a:solidFill>
                  <a:srgbClr val="000000"/>
                </a:solidFill>
                <a:latin typeface="+mn-ea"/>
              </a:rPr>
              <a:t>  host 1.1.1.1</a:t>
            </a:r>
          </a:p>
          <a:p>
            <a:pPr eaLnBrk="0" hangingPunct="0">
              <a:lnSpc>
                <a:spcPct val="90000"/>
              </a:lnSpc>
            </a:pPr>
            <a:r>
              <a:rPr lang="en-US" altLang="ja-JP" sz="1600" smtClean="0">
                <a:solidFill>
                  <a:srgbClr val="000000"/>
                </a:solidFill>
                <a:latin typeface="+mn-ea"/>
              </a:rPr>
              <a:t>  nat (inside,outside) static </a:t>
            </a:r>
            <a:r>
              <a:rPr lang="en-US" altLang="ja-JP" sz="1600" smtClean="0">
                <a:solidFill>
                  <a:srgbClr val="FF0000"/>
                </a:solidFill>
                <a:latin typeface="+mn-ea"/>
              </a:rPr>
              <a:t>2.2.2.2</a:t>
            </a:r>
          </a:p>
        </p:txBody>
      </p:sp>
      <p:sp>
        <p:nvSpPr>
          <p:cNvPr id="28" name="角丸四角形 27"/>
          <p:cNvSpPr/>
          <p:nvPr/>
        </p:nvSpPr>
        <p:spPr>
          <a:xfrm>
            <a:off x="1285875" y="3771900"/>
            <a:ext cx="6705600" cy="3683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r>
              <a:rPr kumimoji="1" lang="en-US" altLang="ja-JP" sz="1600" smtClean="0">
                <a:latin typeface="+mn-ea"/>
              </a:rPr>
              <a:t>static (inside,outside)</a:t>
            </a:r>
            <a:r>
              <a:rPr kumimoji="1" lang="ja-JP" altLang="en-US" sz="1600" smtClean="0">
                <a:latin typeface="+mn-ea"/>
              </a:rPr>
              <a:t> </a:t>
            </a:r>
            <a:r>
              <a:rPr kumimoji="1" lang="en-US" altLang="ja-JP" sz="1600" smtClean="0">
                <a:latin typeface="+mn-ea"/>
              </a:rPr>
              <a:t>2.2.2.2 1.1.1.1 netmask 255.255.255.255</a:t>
            </a:r>
            <a:endParaRPr kumimoji="1" lang="ja-JP" altLang="en-US" sz="1600" dirty="0" smtClean="0">
              <a:latin typeface="+mn-ea"/>
            </a:endParaRPr>
          </a:p>
        </p:txBody>
      </p:sp>
      <p:sp>
        <p:nvSpPr>
          <p:cNvPr id="30" name="テキスト ボックス 29"/>
          <p:cNvSpPr txBox="1"/>
          <p:nvPr/>
        </p:nvSpPr>
        <p:spPr>
          <a:xfrm>
            <a:off x="977508" y="34163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1" name="テキスト ボックス 30"/>
          <p:cNvSpPr txBox="1"/>
          <p:nvPr/>
        </p:nvSpPr>
        <p:spPr>
          <a:xfrm>
            <a:off x="977508" y="44820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35" name="正方形/長方形 34"/>
          <p:cNvSpPr/>
          <p:nvPr/>
        </p:nvSpPr>
        <p:spPr>
          <a:xfrm>
            <a:off x="3317876" y="3771900"/>
            <a:ext cx="673100" cy="368300"/>
          </a:xfrm>
          <a:prstGeom prst="rect">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smtClean="0">
              <a:latin typeface="+mn-ea"/>
            </a:endParaRPr>
          </a:p>
        </p:txBody>
      </p:sp>
      <p:sp>
        <p:nvSpPr>
          <p:cNvPr id="37" name="正方形/長方形 36"/>
          <p:cNvSpPr/>
          <p:nvPr/>
        </p:nvSpPr>
        <p:spPr>
          <a:xfrm>
            <a:off x="4017167" y="3772655"/>
            <a:ext cx="628650" cy="368300"/>
          </a:xfrm>
          <a:prstGeom prst="rect">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smtClean="0">
              <a:latin typeface="+mn-ea"/>
            </a:endParaRPr>
          </a:p>
        </p:txBody>
      </p:sp>
      <p:sp>
        <p:nvSpPr>
          <p:cNvPr id="41" name="テキスト ボックス 40"/>
          <p:cNvSpPr txBox="1"/>
          <p:nvPr/>
        </p:nvSpPr>
        <p:spPr>
          <a:xfrm>
            <a:off x="3750142" y="4313429"/>
            <a:ext cx="3165475" cy="338554"/>
          </a:xfrm>
          <a:prstGeom prst="rect">
            <a:avLst/>
          </a:prstGeom>
          <a:noFill/>
        </p:spPr>
        <p:txBody>
          <a:bodyPr wrap="square" rtlCol="0">
            <a:spAutoFit/>
          </a:bodyPr>
          <a:lstStyle/>
          <a:p>
            <a:r>
              <a:rPr kumimoji="1" lang="en-US" altLang="ja-JP" sz="1600" smtClean="0">
                <a:latin typeface="+mn-ea"/>
              </a:rPr>
              <a:t>Mapped, Real</a:t>
            </a:r>
            <a:r>
              <a:rPr kumimoji="1" lang="ja-JP" altLang="en-US" sz="1600" smtClean="0">
                <a:latin typeface="+mn-ea"/>
              </a:rPr>
              <a:t>という順に記述</a:t>
            </a:r>
            <a:endParaRPr kumimoji="1" lang="ja-JP" altLang="en-US" sz="1600">
              <a:latin typeface="+mn-ea"/>
            </a:endParaRPr>
          </a:p>
        </p:txBody>
      </p:sp>
      <p:sp>
        <p:nvSpPr>
          <p:cNvPr id="45" name="テキスト ボックス 44"/>
          <p:cNvSpPr txBox="1"/>
          <p:nvPr/>
        </p:nvSpPr>
        <p:spPr>
          <a:xfrm>
            <a:off x="1936115" y="5626100"/>
            <a:ext cx="3165475" cy="338554"/>
          </a:xfrm>
          <a:prstGeom prst="rect">
            <a:avLst/>
          </a:prstGeom>
          <a:noFill/>
        </p:spPr>
        <p:txBody>
          <a:bodyPr wrap="square" rtlCol="0">
            <a:spAutoFit/>
          </a:bodyPr>
          <a:lstStyle/>
          <a:p>
            <a:r>
              <a:rPr kumimoji="1" lang="en-US" altLang="ja-JP" sz="1600" smtClean="0">
                <a:latin typeface="+mn-ea"/>
              </a:rPr>
              <a:t>Real, Mapped</a:t>
            </a:r>
            <a:r>
              <a:rPr kumimoji="1" lang="ja-JP" altLang="en-US" sz="1600" smtClean="0">
                <a:latin typeface="+mn-ea"/>
              </a:rPr>
              <a:t>という順に記述</a:t>
            </a:r>
            <a:endParaRPr kumimoji="1" lang="ja-JP" altLang="en-US" sz="1600">
              <a:latin typeface="+mn-ea"/>
            </a:endParaRPr>
          </a:p>
        </p:txBody>
      </p:sp>
      <p:sp>
        <p:nvSpPr>
          <p:cNvPr id="46" name="右矢印 45"/>
          <p:cNvSpPr/>
          <p:nvPr/>
        </p:nvSpPr>
        <p:spPr>
          <a:xfrm rot="10800000">
            <a:off x="3661615" y="4140955"/>
            <a:ext cx="681355" cy="268395"/>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
        <p:nvSpPr>
          <p:cNvPr id="47" name="右矢印 46"/>
          <p:cNvSpPr/>
          <p:nvPr/>
        </p:nvSpPr>
        <p:spPr>
          <a:xfrm rot="413735">
            <a:off x="2592211" y="5163600"/>
            <a:ext cx="1213338" cy="126674"/>
          </a:xfrm>
          <a:prstGeom prst="rightArrow">
            <a:avLst>
              <a:gd name="adj1" fmla="val 50000"/>
              <a:gd name="adj2" fmla="val 792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
        <p:nvSpPr>
          <p:cNvPr id="42" name="正方形/長方形 41"/>
          <p:cNvSpPr/>
          <p:nvPr/>
        </p:nvSpPr>
        <p:spPr>
          <a:xfrm>
            <a:off x="1920240" y="5095876"/>
            <a:ext cx="673100" cy="254000"/>
          </a:xfrm>
          <a:prstGeom prst="rect">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smtClean="0">
              <a:latin typeface="+mn-ea"/>
            </a:endParaRPr>
          </a:p>
        </p:txBody>
      </p:sp>
      <p:sp>
        <p:nvSpPr>
          <p:cNvPr id="38" name="角丸四角形 37"/>
          <p:cNvSpPr/>
          <p:nvPr/>
        </p:nvSpPr>
        <p:spPr>
          <a:xfrm>
            <a:off x="6956504" y="1651556"/>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43" name="角丸四角形 42"/>
          <p:cNvSpPr/>
          <p:nvPr/>
        </p:nvSpPr>
        <p:spPr>
          <a:xfrm>
            <a:off x="806530" y="165155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44" name="直線コネクタ 43"/>
          <p:cNvCxnSpPr>
            <a:stCxn id="43" idx="3"/>
            <a:endCxn id="38" idx="1"/>
          </p:cNvCxnSpPr>
          <p:nvPr/>
        </p:nvCxnSpPr>
        <p:spPr>
          <a:xfrm>
            <a:off x="2117804" y="1842056"/>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8" name="Picture 42" descr="Cisco_ASA5500"/>
          <p:cNvPicPr>
            <a:picLocks noChangeAspect="1" noChangeArrowheads="1"/>
          </p:cNvPicPr>
          <p:nvPr/>
        </p:nvPicPr>
        <p:blipFill>
          <a:blip r:embed="rId2" cstate="print"/>
          <a:srcRect/>
          <a:stretch>
            <a:fillRect/>
          </a:stretch>
        </p:blipFill>
        <p:spPr bwMode="auto">
          <a:xfrm>
            <a:off x="4146629" y="1410256"/>
            <a:ext cx="841375" cy="889000"/>
          </a:xfrm>
          <a:prstGeom prst="rect">
            <a:avLst/>
          </a:prstGeom>
          <a:noFill/>
          <a:ln w="9525">
            <a:noFill/>
            <a:miter lim="800000"/>
            <a:headEnd/>
            <a:tailEnd/>
          </a:ln>
        </p:spPr>
      </p:pic>
      <p:sp>
        <p:nvSpPr>
          <p:cNvPr id="49" name="テキスト ボックス 48"/>
          <p:cNvSpPr txBox="1"/>
          <p:nvPr/>
        </p:nvSpPr>
        <p:spPr>
          <a:xfrm>
            <a:off x="5078412" y="2198212"/>
            <a:ext cx="1878092"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50" name="テキスト ボックス 49"/>
          <p:cNvSpPr txBox="1"/>
          <p:nvPr/>
        </p:nvSpPr>
        <p:spPr>
          <a:xfrm>
            <a:off x="2298700" y="2198212"/>
            <a:ext cx="1730535" cy="400110"/>
          </a:xfrm>
          <a:prstGeom prst="rect">
            <a:avLst/>
          </a:prstGeom>
          <a:noFill/>
        </p:spPr>
        <p:txBody>
          <a:bodyPr wrap="square" rtlCol="0">
            <a:spAutoFit/>
          </a:bodyPr>
          <a:lstStyle/>
          <a:p>
            <a:pPr algn="ctr"/>
            <a:r>
              <a:rPr kumimoji="1" lang="en-US" altLang="ja-JP" sz="2000" smtClean="0">
                <a:latin typeface="+mn-ea"/>
              </a:rPr>
              <a:t>2.2.2.2 </a:t>
            </a:r>
            <a:endParaRPr kumimoji="1" lang="ja-JP" altLang="en-US" sz="2000">
              <a:latin typeface="+mn-ea"/>
            </a:endParaRPr>
          </a:p>
        </p:txBody>
      </p:sp>
      <p:cxnSp>
        <p:nvCxnSpPr>
          <p:cNvPr id="51" name="直線矢印コネクタ 50"/>
          <p:cNvCxnSpPr/>
          <p:nvPr/>
        </p:nvCxnSpPr>
        <p:spPr>
          <a:xfrm>
            <a:off x="1917700" y="2533234"/>
            <a:ext cx="5283200"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155904" y="2534822"/>
            <a:ext cx="4838700" cy="369332"/>
          </a:xfrm>
          <a:prstGeom prst="rect">
            <a:avLst/>
          </a:prstGeom>
          <a:noFill/>
        </p:spPr>
        <p:txBody>
          <a:bodyPr wrap="square" rtlCol="0">
            <a:spAutoFit/>
          </a:bodyPr>
          <a:lstStyle/>
          <a:p>
            <a:pPr algn="ctr"/>
            <a:r>
              <a:rPr lang="en-US" altLang="ja-JP" smtClean="0">
                <a:solidFill>
                  <a:srgbClr val="0070C0"/>
                </a:solidFill>
                <a:latin typeface="+mn-ea"/>
              </a:rPr>
              <a:t>bidirectional</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Static NAT </a:t>
            </a:r>
            <a:r>
              <a:rPr lang="en-US" altLang="ja-JP" sz="2800" smtClean="0">
                <a:gradFill>
                  <a:gsLst>
                    <a:gs pos="0">
                      <a:prstClr val="black"/>
                    </a:gs>
                    <a:gs pos="44000">
                      <a:srgbClr val="01BBBB"/>
                    </a:gs>
                    <a:gs pos="100000">
                      <a:srgbClr val="68B442"/>
                    </a:gs>
                  </a:gsLst>
                  <a:lin ang="4800000" scaled="0"/>
                </a:gradFill>
              </a:rPr>
              <a:t>(NetworkObject - object)</a:t>
            </a:r>
            <a:endParaRPr kumimoji="1" lang="ja-JP" altLang="en-US"/>
          </a:p>
        </p:txBody>
      </p:sp>
      <p:sp>
        <p:nvSpPr>
          <p:cNvPr id="36" name="角丸四角形 35"/>
          <p:cNvSpPr/>
          <p:nvPr/>
        </p:nvSpPr>
        <p:spPr>
          <a:xfrm>
            <a:off x="1285875" y="4673600"/>
            <a:ext cx="6705600" cy="12319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rgbClr val="FF0000"/>
                </a:solidFill>
                <a:latin typeface="+mn-ea"/>
              </a:rPr>
              <a:t>object network REGSTATIC_MAP</a:t>
            </a:r>
          </a:p>
          <a:p>
            <a:pPr eaLnBrk="0" hangingPunct="0">
              <a:lnSpc>
                <a:spcPct val="90000"/>
              </a:lnSpc>
            </a:pPr>
            <a:r>
              <a:rPr lang="en-US" altLang="ja-JP" sz="1600" smtClean="0">
                <a:solidFill>
                  <a:srgbClr val="FF0000"/>
                </a:solidFill>
                <a:latin typeface="+mn-ea"/>
              </a:rPr>
              <a:t>  host 2.2.2.2</a:t>
            </a:r>
          </a:p>
          <a:p>
            <a:pPr eaLnBrk="0" hangingPunct="0">
              <a:lnSpc>
                <a:spcPct val="90000"/>
              </a:lnSpc>
            </a:pPr>
            <a:r>
              <a:rPr lang="en-US" altLang="ja-JP" sz="1600" smtClean="0">
                <a:solidFill>
                  <a:srgbClr val="000000"/>
                </a:solidFill>
                <a:latin typeface="+mn-ea"/>
              </a:rPr>
              <a:t>object network </a:t>
            </a:r>
            <a:r>
              <a:rPr lang="en-US" altLang="ja-JP" sz="1600" smtClean="0">
                <a:solidFill>
                  <a:schemeClr val="tx1"/>
                </a:solidFill>
                <a:latin typeface="+mn-ea"/>
              </a:rPr>
              <a:t>REGSTATIC_REAL</a:t>
            </a:r>
          </a:p>
          <a:p>
            <a:pPr eaLnBrk="0" hangingPunct="0">
              <a:lnSpc>
                <a:spcPct val="90000"/>
              </a:lnSpc>
            </a:pPr>
            <a:r>
              <a:rPr lang="en-US" altLang="ja-JP" sz="1600" smtClean="0">
                <a:solidFill>
                  <a:srgbClr val="000000"/>
                </a:solidFill>
                <a:latin typeface="+mn-ea"/>
              </a:rPr>
              <a:t>  host 1.1.1.1</a:t>
            </a:r>
          </a:p>
          <a:p>
            <a:pPr eaLnBrk="0" hangingPunct="0">
              <a:lnSpc>
                <a:spcPct val="90000"/>
              </a:lnSpc>
            </a:pPr>
            <a:r>
              <a:rPr lang="en-US" altLang="ja-JP" sz="1600" smtClean="0">
                <a:solidFill>
                  <a:srgbClr val="000000"/>
                </a:solidFill>
                <a:latin typeface="+mn-ea"/>
              </a:rPr>
              <a:t>  nat (inside,outside) static </a:t>
            </a:r>
            <a:r>
              <a:rPr lang="en-US" altLang="ja-JP" sz="1600" smtClean="0">
                <a:solidFill>
                  <a:srgbClr val="FF0000"/>
                </a:solidFill>
                <a:latin typeface="+mn-ea"/>
              </a:rPr>
              <a:t>REGSTATIC_MAP</a:t>
            </a:r>
          </a:p>
        </p:txBody>
      </p:sp>
      <p:sp>
        <p:nvSpPr>
          <p:cNvPr id="28" name="角丸四角形 27"/>
          <p:cNvSpPr/>
          <p:nvPr/>
        </p:nvSpPr>
        <p:spPr>
          <a:xfrm>
            <a:off x="1285875" y="3594100"/>
            <a:ext cx="6705600" cy="3683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r>
              <a:rPr kumimoji="1" lang="en-US" altLang="ja-JP" sz="1600" smtClean="0">
                <a:latin typeface="+mn-ea"/>
              </a:rPr>
              <a:t>static (inside,outside) 2.2.2.2 1.1.1.1 netmask 255.255.255.255</a:t>
            </a:r>
            <a:endParaRPr kumimoji="1" lang="ja-JP" altLang="en-US" sz="1600" dirty="0" smtClean="0">
              <a:latin typeface="+mn-ea"/>
            </a:endParaRPr>
          </a:p>
        </p:txBody>
      </p:sp>
      <p:sp>
        <p:nvSpPr>
          <p:cNvPr id="29" name="テキスト ボックス 28"/>
          <p:cNvSpPr txBox="1"/>
          <p:nvPr/>
        </p:nvSpPr>
        <p:spPr>
          <a:xfrm>
            <a:off x="977508" y="32512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0" name="テキスト ボックス 29"/>
          <p:cNvSpPr txBox="1"/>
          <p:nvPr/>
        </p:nvSpPr>
        <p:spPr>
          <a:xfrm>
            <a:off x="977508" y="43169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31" name="線吹き出し 1 (枠付き) 30"/>
          <p:cNvSpPr/>
          <p:nvPr/>
        </p:nvSpPr>
        <p:spPr>
          <a:xfrm>
            <a:off x="5574505" y="4870450"/>
            <a:ext cx="2266158" cy="393700"/>
          </a:xfrm>
          <a:prstGeom prst="borderCallout1">
            <a:avLst>
              <a:gd name="adj1" fmla="val 73589"/>
              <a:gd name="adj2" fmla="val -4410"/>
              <a:gd name="adj3" fmla="val 91452"/>
              <a:gd name="adj4" fmla="val -33178"/>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smtClean="0">
                <a:latin typeface="+mn-ea"/>
              </a:rPr>
              <a:t>Mapped IP</a:t>
            </a:r>
            <a:r>
              <a:rPr kumimoji="1" lang="ja-JP" altLang="en-US" sz="1400" smtClean="0">
                <a:latin typeface="+mn-ea"/>
              </a:rPr>
              <a:t>に</a:t>
            </a:r>
            <a:r>
              <a:rPr kumimoji="1" lang="en-US" altLang="ja-JP" sz="1400" smtClean="0">
                <a:latin typeface="+mn-ea"/>
              </a:rPr>
              <a:t>object</a:t>
            </a:r>
            <a:r>
              <a:rPr kumimoji="1" lang="ja-JP" altLang="en-US" sz="1400" smtClean="0">
                <a:latin typeface="+mn-ea"/>
              </a:rPr>
              <a:t>を利用</a:t>
            </a:r>
            <a:endParaRPr kumimoji="1" lang="ja-JP" altLang="en-US" sz="1400" dirty="0" smtClean="0">
              <a:latin typeface="+mn-ea"/>
            </a:endParaRPr>
          </a:p>
        </p:txBody>
      </p:sp>
      <p:sp>
        <p:nvSpPr>
          <p:cNvPr id="38" name="右矢印 37"/>
          <p:cNvSpPr/>
          <p:nvPr/>
        </p:nvSpPr>
        <p:spPr>
          <a:xfrm rot="3952622">
            <a:off x="4294737" y="5224260"/>
            <a:ext cx="719110" cy="126674"/>
          </a:xfrm>
          <a:prstGeom prst="rightArrow">
            <a:avLst>
              <a:gd name="adj1" fmla="val 50000"/>
              <a:gd name="adj2" fmla="val 792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
        <p:nvSpPr>
          <p:cNvPr id="35" name="角丸四角形 34"/>
          <p:cNvSpPr/>
          <p:nvPr/>
        </p:nvSpPr>
        <p:spPr>
          <a:xfrm>
            <a:off x="6956504" y="1715056"/>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37" name="角丸四角形 36"/>
          <p:cNvSpPr/>
          <p:nvPr/>
        </p:nvSpPr>
        <p:spPr>
          <a:xfrm>
            <a:off x="806530" y="171505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41" name="直線コネクタ 40"/>
          <p:cNvCxnSpPr>
            <a:stCxn id="37" idx="3"/>
            <a:endCxn id="35" idx="1"/>
          </p:cNvCxnSpPr>
          <p:nvPr/>
        </p:nvCxnSpPr>
        <p:spPr>
          <a:xfrm>
            <a:off x="2117804" y="1905556"/>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2" name="Picture 42" descr="Cisco_ASA5500"/>
          <p:cNvPicPr>
            <a:picLocks noChangeAspect="1" noChangeArrowheads="1"/>
          </p:cNvPicPr>
          <p:nvPr/>
        </p:nvPicPr>
        <p:blipFill>
          <a:blip r:embed="rId2" cstate="print"/>
          <a:srcRect/>
          <a:stretch>
            <a:fillRect/>
          </a:stretch>
        </p:blipFill>
        <p:spPr bwMode="auto">
          <a:xfrm>
            <a:off x="4146629" y="1473756"/>
            <a:ext cx="841375" cy="889000"/>
          </a:xfrm>
          <a:prstGeom prst="rect">
            <a:avLst/>
          </a:prstGeom>
          <a:noFill/>
          <a:ln w="9525">
            <a:noFill/>
            <a:miter lim="800000"/>
            <a:headEnd/>
            <a:tailEnd/>
          </a:ln>
        </p:spPr>
      </p:pic>
      <p:sp>
        <p:nvSpPr>
          <p:cNvPr id="43" name="テキスト ボックス 42"/>
          <p:cNvSpPr txBox="1"/>
          <p:nvPr/>
        </p:nvSpPr>
        <p:spPr>
          <a:xfrm>
            <a:off x="5078412" y="2261712"/>
            <a:ext cx="1878092"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44" name="テキスト ボックス 43"/>
          <p:cNvSpPr txBox="1"/>
          <p:nvPr/>
        </p:nvSpPr>
        <p:spPr>
          <a:xfrm>
            <a:off x="2298700" y="2261712"/>
            <a:ext cx="1730535" cy="400110"/>
          </a:xfrm>
          <a:prstGeom prst="rect">
            <a:avLst/>
          </a:prstGeom>
          <a:noFill/>
        </p:spPr>
        <p:txBody>
          <a:bodyPr wrap="square" rtlCol="0">
            <a:spAutoFit/>
          </a:bodyPr>
          <a:lstStyle/>
          <a:p>
            <a:pPr algn="ctr"/>
            <a:r>
              <a:rPr kumimoji="1" lang="en-US" altLang="ja-JP" sz="2000" smtClean="0">
                <a:latin typeface="+mn-ea"/>
              </a:rPr>
              <a:t>2.2.2.2 </a:t>
            </a:r>
            <a:endParaRPr kumimoji="1" lang="ja-JP" altLang="en-US" sz="2000">
              <a:latin typeface="+mn-ea"/>
            </a:endParaRPr>
          </a:p>
        </p:txBody>
      </p:sp>
      <p:cxnSp>
        <p:nvCxnSpPr>
          <p:cNvPr id="45" name="直線矢印コネクタ 44"/>
          <p:cNvCxnSpPr/>
          <p:nvPr/>
        </p:nvCxnSpPr>
        <p:spPr>
          <a:xfrm>
            <a:off x="1917700" y="2596734"/>
            <a:ext cx="5283200"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155904" y="2598322"/>
            <a:ext cx="4838700" cy="369332"/>
          </a:xfrm>
          <a:prstGeom prst="rect">
            <a:avLst/>
          </a:prstGeom>
          <a:noFill/>
        </p:spPr>
        <p:txBody>
          <a:bodyPr wrap="square" rtlCol="0">
            <a:spAutoFit/>
          </a:bodyPr>
          <a:lstStyle/>
          <a:p>
            <a:pPr algn="ctr"/>
            <a:r>
              <a:rPr lang="en-US" altLang="ja-JP" smtClean="0">
                <a:solidFill>
                  <a:srgbClr val="0070C0"/>
                </a:solidFill>
                <a:latin typeface="+mn-ea"/>
              </a:rPr>
              <a:t>bidirectional</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Static NAT </a:t>
            </a:r>
            <a:r>
              <a:rPr lang="en-US" altLang="ja-JP" sz="2800" smtClean="0">
                <a:gradFill>
                  <a:gsLst>
                    <a:gs pos="0">
                      <a:prstClr val="black"/>
                    </a:gs>
                    <a:gs pos="44000">
                      <a:srgbClr val="01BBBB"/>
                    </a:gs>
                    <a:gs pos="100000">
                      <a:srgbClr val="68B442"/>
                    </a:gs>
                  </a:gsLst>
                  <a:lin ang="4800000" scaled="0"/>
                </a:gradFill>
              </a:rPr>
              <a:t>(Twice)</a:t>
            </a:r>
            <a:endParaRPr kumimoji="1" lang="ja-JP" altLang="en-US"/>
          </a:p>
        </p:txBody>
      </p:sp>
      <p:sp>
        <p:nvSpPr>
          <p:cNvPr id="36" name="角丸四角形 35"/>
          <p:cNvSpPr/>
          <p:nvPr/>
        </p:nvSpPr>
        <p:spPr>
          <a:xfrm>
            <a:off x="786210" y="4622800"/>
            <a:ext cx="7601347" cy="12319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rgbClr val="0070C0"/>
                </a:solidFill>
                <a:latin typeface="+mn-ea"/>
              </a:rPr>
              <a:t>object network REGSTATIC_REAL</a:t>
            </a:r>
          </a:p>
          <a:p>
            <a:pPr eaLnBrk="0" hangingPunct="0">
              <a:lnSpc>
                <a:spcPct val="90000"/>
              </a:lnSpc>
            </a:pPr>
            <a:r>
              <a:rPr lang="en-US" altLang="ja-JP" sz="1600" smtClean="0">
                <a:solidFill>
                  <a:srgbClr val="0070C0"/>
                </a:solidFill>
                <a:latin typeface="+mn-ea"/>
              </a:rPr>
              <a:t>  subnet 1.1.1.0 255.255.255.0</a:t>
            </a:r>
            <a:endParaRPr lang="en-US" altLang="ja-JP" sz="1600" smtClean="0">
              <a:solidFill>
                <a:srgbClr val="00B050"/>
              </a:solidFill>
              <a:latin typeface="+mn-ea"/>
            </a:endParaRPr>
          </a:p>
          <a:p>
            <a:pPr eaLnBrk="0" hangingPunct="0">
              <a:lnSpc>
                <a:spcPct val="90000"/>
              </a:lnSpc>
            </a:pPr>
            <a:r>
              <a:rPr lang="en-US" altLang="ja-JP" sz="1600" smtClean="0">
                <a:solidFill>
                  <a:srgbClr val="00B050"/>
                </a:solidFill>
                <a:latin typeface="+mn-ea"/>
              </a:rPr>
              <a:t>object network REGSTATIC_MAP</a:t>
            </a:r>
          </a:p>
          <a:p>
            <a:pPr eaLnBrk="0" hangingPunct="0">
              <a:lnSpc>
                <a:spcPct val="90000"/>
              </a:lnSpc>
            </a:pPr>
            <a:r>
              <a:rPr lang="en-US" altLang="ja-JP" sz="1600" smtClean="0">
                <a:solidFill>
                  <a:srgbClr val="00B050"/>
                </a:solidFill>
                <a:latin typeface="+mn-ea"/>
              </a:rPr>
              <a:t>  subnet 2.2.2.0 255.255.255.0</a:t>
            </a:r>
          </a:p>
          <a:p>
            <a:pPr eaLnBrk="0" hangingPunct="0">
              <a:lnSpc>
                <a:spcPct val="90000"/>
              </a:lnSpc>
            </a:pPr>
            <a:r>
              <a:rPr lang="en-US" altLang="ja-JP" sz="1600" smtClean="0">
                <a:solidFill>
                  <a:schemeClr val="tx1"/>
                </a:solidFill>
                <a:latin typeface="+mn-ea"/>
              </a:rPr>
              <a:t>nat (inside,outside) source static </a:t>
            </a:r>
            <a:r>
              <a:rPr lang="en-US" altLang="ja-JP" sz="1600" smtClean="0">
                <a:solidFill>
                  <a:srgbClr val="0070C0"/>
                </a:solidFill>
                <a:latin typeface="+mn-ea"/>
              </a:rPr>
              <a:t>REGSTATIC_REAL</a:t>
            </a:r>
            <a:r>
              <a:rPr lang="en-US" altLang="ja-JP" sz="1600" smtClean="0">
                <a:solidFill>
                  <a:schemeClr val="tx1"/>
                </a:solidFill>
                <a:latin typeface="+mn-ea"/>
              </a:rPr>
              <a:t> </a:t>
            </a:r>
            <a:r>
              <a:rPr lang="en-US" altLang="ja-JP" sz="1600" smtClean="0">
                <a:solidFill>
                  <a:srgbClr val="00B050"/>
                </a:solidFill>
                <a:latin typeface="+mn-ea"/>
              </a:rPr>
              <a:t>REGSTATIC_MAP</a:t>
            </a:r>
          </a:p>
        </p:txBody>
      </p:sp>
      <p:sp>
        <p:nvSpPr>
          <p:cNvPr id="28" name="角丸四角形 27"/>
          <p:cNvSpPr/>
          <p:nvPr/>
        </p:nvSpPr>
        <p:spPr>
          <a:xfrm>
            <a:off x="786210" y="3594100"/>
            <a:ext cx="7601347" cy="3683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r>
              <a:rPr kumimoji="1" lang="en-US" altLang="ja-JP" sz="1600" smtClean="0">
                <a:latin typeface="+mn-ea"/>
              </a:rPr>
              <a:t>static (inside,outside) 2.2.2.2 1.1.1.1 netmask 255.255.255.255</a:t>
            </a:r>
            <a:endParaRPr kumimoji="1" lang="ja-JP" altLang="en-US" sz="1600" dirty="0" smtClean="0">
              <a:latin typeface="+mn-ea"/>
            </a:endParaRPr>
          </a:p>
        </p:txBody>
      </p:sp>
      <p:sp>
        <p:nvSpPr>
          <p:cNvPr id="29" name="テキスト ボックス 28"/>
          <p:cNvSpPr txBox="1"/>
          <p:nvPr/>
        </p:nvSpPr>
        <p:spPr>
          <a:xfrm>
            <a:off x="533008" y="32004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0" name="テキスト ボックス 29"/>
          <p:cNvSpPr txBox="1"/>
          <p:nvPr/>
        </p:nvSpPr>
        <p:spPr>
          <a:xfrm>
            <a:off x="533008" y="42661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37" name="右矢印 36"/>
          <p:cNvSpPr/>
          <p:nvPr/>
        </p:nvSpPr>
        <p:spPr>
          <a:xfrm rot="3952622">
            <a:off x="3865098" y="5168497"/>
            <a:ext cx="677810" cy="126674"/>
          </a:xfrm>
          <a:prstGeom prst="rightArrow">
            <a:avLst>
              <a:gd name="adj1" fmla="val 50000"/>
              <a:gd name="adj2" fmla="val 792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
        <p:nvSpPr>
          <p:cNvPr id="38" name="右矢印 37"/>
          <p:cNvSpPr/>
          <p:nvPr/>
        </p:nvSpPr>
        <p:spPr>
          <a:xfrm rot="637736">
            <a:off x="3981502" y="5291813"/>
            <a:ext cx="1674097" cy="126674"/>
          </a:xfrm>
          <a:prstGeom prst="rightArrow">
            <a:avLst>
              <a:gd name="adj1" fmla="val 50000"/>
              <a:gd name="adj2" fmla="val 792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
        <p:nvSpPr>
          <p:cNvPr id="42" name="正方形/長方形 41"/>
          <p:cNvSpPr/>
          <p:nvPr/>
        </p:nvSpPr>
        <p:spPr>
          <a:xfrm>
            <a:off x="5379164" y="4741699"/>
            <a:ext cx="2893616" cy="44244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smtClean="0">
                <a:latin typeface="+mn-ea"/>
              </a:rPr>
              <a:t>Real, Mapped</a:t>
            </a:r>
            <a:r>
              <a:rPr kumimoji="1" lang="ja-JP" altLang="en-US" sz="1400" smtClean="0">
                <a:latin typeface="+mn-ea"/>
              </a:rPr>
              <a:t>双方の</a:t>
            </a:r>
            <a:r>
              <a:rPr kumimoji="1" lang="en-US" altLang="ja-JP" sz="1400" smtClean="0">
                <a:latin typeface="+mn-ea"/>
              </a:rPr>
              <a:t>object</a:t>
            </a:r>
            <a:r>
              <a:rPr kumimoji="1" lang="ja-JP" altLang="en-US" sz="1400" smtClean="0">
                <a:latin typeface="+mn-ea"/>
              </a:rPr>
              <a:t>を作成してから、</a:t>
            </a:r>
            <a:r>
              <a:rPr kumimoji="1" lang="en-US" altLang="ja-JP" sz="1400" smtClean="0">
                <a:latin typeface="+mn-ea"/>
              </a:rPr>
              <a:t>object</a:t>
            </a:r>
            <a:r>
              <a:rPr kumimoji="1" lang="ja-JP" altLang="en-US" sz="1400" smtClean="0">
                <a:latin typeface="+mn-ea"/>
              </a:rPr>
              <a:t>外で変換を記述</a:t>
            </a:r>
          </a:p>
        </p:txBody>
      </p:sp>
      <p:sp>
        <p:nvSpPr>
          <p:cNvPr id="31" name="角丸四角形 30"/>
          <p:cNvSpPr/>
          <p:nvPr/>
        </p:nvSpPr>
        <p:spPr>
          <a:xfrm>
            <a:off x="6956504" y="1651556"/>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35" name="角丸四角形 34"/>
          <p:cNvSpPr/>
          <p:nvPr/>
        </p:nvSpPr>
        <p:spPr>
          <a:xfrm>
            <a:off x="806530" y="165155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41" name="直線コネクタ 40"/>
          <p:cNvCxnSpPr>
            <a:stCxn id="35" idx="3"/>
            <a:endCxn id="31" idx="1"/>
          </p:cNvCxnSpPr>
          <p:nvPr/>
        </p:nvCxnSpPr>
        <p:spPr>
          <a:xfrm>
            <a:off x="2117804" y="1842056"/>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3" name="Picture 42" descr="Cisco_ASA5500"/>
          <p:cNvPicPr>
            <a:picLocks noChangeAspect="1" noChangeArrowheads="1"/>
          </p:cNvPicPr>
          <p:nvPr/>
        </p:nvPicPr>
        <p:blipFill>
          <a:blip r:embed="rId2" cstate="print"/>
          <a:srcRect/>
          <a:stretch>
            <a:fillRect/>
          </a:stretch>
        </p:blipFill>
        <p:spPr bwMode="auto">
          <a:xfrm>
            <a:off x="4146629" y="1410256"/>
            <a:ext cx="841375" cy="889000"/>
          </a:xfrm>
          <a:prstGeom prst="rect">
            <a:avLst/>
          </a:prstGeom>
          <a:noFill/>
          <a:ln w="9525">
            <a:noFill/>
            <a:miter lim="800000"/>
            <a:headEnd/>
            <a:tailEnd/>
          </a:ln>
        </p:spPr>
      </p:pic>
      <p:sp>
        <p:nvSpPr>
          <p:cNvPr id="44" name="テキスト ボックス 43"/>
          <p:cNvSpPr txBox="1"/>
          <p:nvPr/>
        </p:nvSpPr>
        <p:spPr>
          <a:xfrm>
            <a:off x="5078412" y="2198212"/>
            <a:ext cx="1878092"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45" name="テキスト ボックス 44"/>
          <p:cNvSpPr txBox="1"/>
          <p:nvPr/>
        </p:nvSpPr>
        <p:spPr>
          <a:xfrm>
            <a:off x="2298700" y="2198212"/>
            <a:ext cx="1730535" cy="400110"/>
          </a:xfrm>
          <a:prstGeom prst="rect">
            <a:avLst/>
          </a:prstGeom>
          <a:noFill/>
        </p:spPr>
        <p:txBody>
          <a:bodyPr wrap="square" rtlCol="0">
            <a:spAutoFit/>
          </a:bodyPr>
          <a:lstStyle/>
          <a:p>
            <a:pPr algn="ctr"/>
            <a:r>
              <a:rPr kumimoji="1" lang="en-US" altLang="ja-JP" sz="2000" smtClean="0">
                <a:latin typeface="+mn-ea"/>
              </a:rPr>
              <a:t>2.2.2.2 </a:t>
            </a:r>
            <a:endParaRPr kumimoji="1" lang="ja-JP" altLang="en-US" sz="2000">
              <a:latin typeface="+mn-ea"/>
            </a:endParaRPr>
          </a:p>
        </p:txBody>
      </p:sp>
      <p:cxnSp>
        <p:nvCxnSpPr>
          <p:cNvPr id="46" name="直線矢印コネクタ 45"/>
          <p:cNvCxnSpPr/>
          <p:nvPr/>
        </p:nvCxnSpPr>
        <p:spPr>
          <a:xfrm>
            <a:off x="1917700" y="2533234"/>
            <a:ext cx="5283200"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155904" y="2534822"/>
            <a:ext cx="4838700" cy="369332"/>
          </a:xfrm>
          <a:prstGeom prst="rect">
            <a:avLst/>
          </a:prstGeom>
          <a:noFill/>
        </p:spPr>
        <p:txBody>
          <a:bodyPr wrap="square" rtlCol="0">
            <a:spAutoFit/>
          </a:bodyPr>
          <a:lstStyle/>
          <a:p>
            <a:pPr algn="ctr"/>
            <a:r>
              <a:rPr lang="en-US" altLang="ja-JP" smtClean="0">
                <a:solidFill>
                  <a:srgbClr val="0070C0"/>
                </a:solidFill>
                <a:latin typeface="+mn-ea"/>
              </a:rPr>
              <a:t>bidirectional</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Static NAT</a:t>
            </a:r>
            <a:r>
              <a:rPr lang="ja-JP" altLang="en-US" smtClean="0"/>
              <a:t> </a:t>
            </a:r>
            <a:r>
              <a:rPr lang="en-US" altLang="ja-JP" smtClean="0"/>
              <a:t>w/ port translation</a:t>
            </a:r>
            <a:endParaRPr kumimoji="1" lang="ja-JP" altLang="en-US"/>
          </a:p>
        </p:txBody>
      </p:sp>
      <p:sp>
        <p:nvSpPr>
          <p:cNvPr id="3" name="テキスト プレースホルダ 2"/>
          <p:cNvSpPr>
            <a:spLocks noGrp="1"/>
          </p:cNvSpPr>
          <p:nvPr>
            <p:ph type="body" sz="quarter" idx="10"/>
          </p:nvPr>
        </p:nvSpPr>
        <p:spPr>
          <a:xfrm>
            <a:off x="239713" y="1339745"/>
            <a:ext cx="8578850" cy="2051155"/>
          </a:xfrm>
        </p:spPr>
        <p:txBody>
          <a:bodyPr/>
          <a:lstStyle/>
          <a:p>
            <a:r>
              <a:rPr lang="ja-JP" altLang="en-US" smtClean="0"/>
              <a:t>いわゆる</a:t>
            </a:r>
            <a:r>
              <a:rPr lang="en-US" altLang="ja-JP" smtClean="0"/>
              <a:t>Static PAT</a:t>
            </a:r>
          </a:p>
          <a:p>
            <a:pPr lvl="1"/>
            <a:r>
              <a:rPr lang="en-US" altLang="ja-JP" smtClean="0"/>
              <a:t>IP Address </a:t>
            </a:r>
            <a:r>
              <a:rPr lang="ja-JP" altLang="en-US" smtClean="0"/>
              <a:t>変換 ＋ </a:t>
            </a:r>
            <a:r>
              <a:rPr lang="en-US" altLang="ja-JP" smtClean="0"/>
              <a:t>Port </a:t>
            </a:r>
            <a:r>
              <a:rPr lang="ja-JP" altLang="en-US" smtClean="0"/>
              <a:t>変換</a:t>
            </a:r>
            <a:endParaRPr lang="en-US" altLang="ja-JP" smtClean="0"/>
          </a:p>
          <a:p>
            <a:r>
              <a:rPr lang="en-US" altLang="ja-JP" smtClean="0"/>
              <a:t>Static NAT</a:t>
            </a:r>
            <a:r>
              <a:rPr lang="ja-JP" altLang="en-US" smtClean="0"/>
              <a:t>と同様に幾つかの手法有り</a:t>
            </a:r>
            <a:endParaRPr lang="en-US" altLang="ja-JP" smtClean="0"/>
          </a:p>
          <a:p>
            <a:r>
              <a:rPr kumimoji="1" lang="en-US" altLang="ja-JP" smtClean="0"/>
              <a:t>Twice NAT</a:t>
            </a:r>
            <a:r>
              <a:rPr kumimoji="1" lang="ja-JP" altLang="en-US" smtClean="0"/>
              <a:t>の場合、</a:t>
            </a:r>
            <a:r>
              <a:rPr kumimoji="1" lang="en-US" altLang="ja-JP" smtClean="0"/>
              <a:t>Service Object</a:t>
            </a:r>
            <a:r>
              <a:rPr kumimoji="1" lang="ja-JP" altLang="en-US" smtClean="0"/>
              <a:t>を利用可能</a:t>
            </a:r>
            <a:endParaRPr kumimoji="1" lang="en-US" altLang="ja-JP" smtClean="0"/>
          </a:p>
        </p:txBody>
      </p:sp>
      <p:sp>
        <p:nvSpPr>
          <p:cNvPr id="27" name="角丸四角形 26"/>
          <p:cNvSpPr/>
          <p:nvPr/>
        </p:nvSpPr>
        <p:spPr>
          <a:xfrm>
            <a:off x="7007304" y="54737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28" name="角丸四角形 27"/>
          <p:cNvSpPr/>
          <p:nvPr/>
        </p:nvSpPr>
        <p:spPr>
          <a:xfrm>
            <a:off x="743030" y="54737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29" name="直線コネクタ 28"/>
          <p:cNvCxnSpPr>
            <a:stCxn id="28" idx="3"/>
            <a:endCxn id="27" idx="1"/>
          </p:cNvCxnSpPr>
          <p:nvPr/>
        </p:nvCxnSpPr>
        <p:spPr>
          <a:xfrm>
            <a:off x="2054304" y="5664200"/>
            <a:ext cx="4953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 name="Picture 42" descr="Cisco_ASA5500"/>
          <p:cNvPicPr>
            <a:picLocks noChangeAspect="1" noChangeArrowheads="1"/>
          </p:cNvPicPr>
          <p:nvPr/>
        </p:nvPicPr>
        <p:blipFill>
          <a:blip r:embed="rId2" cstate="print"/>
          <a:srcRect/>
          <a:stretch>
            <a:fillRect/>
          </a:stretch>
        </p:blipFill>
        <p:spPr bwMode="auto">
          <a:xfrm>
            <a:off x="4197429" y="5232400"/>
            <a:ext cx="841375" cy="889000"/>
          </a:xfrm>
          <a:prstGeom prst="rect">
            <a:avLst/>
          </a:prstGeom>
          <a:noFill/>
          <a:ln w="9525">
            <a:noFill/>
            <a:miter lim="800000"/>
            <a:headEnd/>
            <a:tailEnd/>
          </a:ln>
        </p:spPr>
      </p:pic>
      <p:sp>
        <p:nvSpPr>
          <p:cNvPr id="31" name="下カーブ矢印 30"/>
          <p:cNvSpPr/>
          <p:nvPr/>
        </p:nvSpPr>
        <p:spPr>
          <a:xfrm flipH="1">
            <a:off x="1638300" y="4241800"/>
            <a:ext cx="5708808" cy="1231900"/>
          </a:xfrm>
          <a:prstGeom prst="curvedDownArrow">
            <a:avLst>
              <a:gd name="adj1" fmla="val 22326"/>
              <a:gd name="adj2" fmla="val 50000"/>
              <a:gd name="adj3" fmla="val 25000"/>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2" name="角丸四角形 31"/>
          <p:cNvSpPr/>
          <p:nvPr/>
        </p:nvSpPr>
        <p:spPr>
          <a:xfrm>
            <a:off x="2268855" y="4112767"/>
            <a:ext cx="4646453" cy="385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smtClean="0">
                <a:latin typeface="+mn-ea"/>
              </a:rPr>
              <a:t>Src: 1.1.1.1:8080</a:t>
            </a:r>
            <a:r>
              <a:rPr kumimoji="1" lang="ja-JP" altLang="en-US" sz="2000" smtClean="0">
                <a:latin typeface="+mn-ea"/>
              </a:rPr>
              <a:t>　</a:t>
            </a:r>
            <a:r>
              <a:rPr kumimoji="1" lang="ja-JP" altLang="en-US" sz="2400" smtClean="0">
                <a:latin typeface="+mn-ea"/>
              </a:rPr>
              <a:t>→</a:t>
            </a:r>
            <a:r>
              <a:rPr kumimoji="1" lang="ja-JP" altLang="en-US" sz="2000" smtClean="0">
                <a:latin typeface="+mn-ea"/>
              </a:rPr>
              <a:t>　</a:t>
            </a:r>
            <a:r>
              <a:rPr kumimoji="1" lang="en-US" altLang="ja-JP" sz="2000" smtClean="0">
                <a:latin typeface="+mn-ea"/>
              </a:rPr>
              <a:t>Src: 2.2.2.2:80</a:t>
            </a:r>
            <a:endParaRPr kumimoji="1" lang="ja-JP" altLang="en-US" sz="2000" dirty="0" smtClean="0">
              <a:latin typeface="+mn-ea"/>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52" y="354950"/>
            <a:ext cx="8588861" cy="838200"/>
          </a:xfrm>
        </p:spPr>
        <p:txBody>
          <a:bodyPr/>
          <a:lstStyle/>
          <a:p>
            <a:r>
              <a:rPr lang="ja-JP" altLang="en-US" smtClean="0">
                <a:latin typeface="+mn-ea"/>
                <a:ea typeface="+mn-ea"/>
              </a:rPr>
              <a:t>はじめに</a:t>
            </a:r>
            <a:r>
              <a:rPr lang="en-US" altLang="ja-JP" smtClean="0">
                <a:latin typeface="+mn-ea"/>
                <a:ea typeface="+mn-ea"/>
              </a:rPr>
              <a:t/>
            </a:r>
            <a:br>
              <a:rPr lang="en-US" altLang="ja-JP" smtClean="0">
                <a:latin typeface="+mn-ea"/>
                <a:ea typeface="+mn-ea"/>
              </a:rPr>
            </a:br>
            <a:r>
              <a:rPr lang="en-US" altLang="ja-JP" sz="2800" smtClean="0">
                <a:latin typeface="+mn-ea"/>
                <a:ea typeface="+mn-ea"/>
              </a:rPr>
              <a:t>~</a:t>
            </a:r>
            <a:r>
              <a:rPr lang="ja-JP" altLang="en-US" sz="2800" smtClean="0">
                <a:latin typeface="+mn-ea"/>
                <a:ea typeface="+mn-ea"/>
              </a:rPr>
              <a:t>本資料について</a:t>
            </a:r>
            <a:r>
              <a:rPr lang="en-US" altLang="ja-JP" sz="2800" smtClean="0">
                <a:latin typeface="+mn-ea"/>
                <a:ea typeface="+mn-ea"/>
              </a:rPr>
              <a:t>~</a:t>
            </a:r>
            <a:endParaRPr kumimoji="1" lang="ja-JP" altLang="en-US">
              <a:latin typeface="+mn-ea"/>
              <a:ea typeface="+mn-ea"/>
            </a:endParaRPr>
          </a:p>
        </p:txBody>
      </p:sp>
      <p:sp>
        <p:nvSpPr>
          <p:cNvPr id="3" name="Text Placeholder 2"/>
          <p:cNvSpPr>
            <a:spLocks noGrp="1"/>
          </p:cNvSpPr>
          <p:nvPr>
            <p:ph type="body" sz="quarter" idx="10"/>
          </p:nvPr>
        </p:nvSpPr>
        <p:spPr/>
        <p:txBody>
          <a:bodyPr>
            <a:normAutofit lnSpcReduction="10000"/>
          </a:bodyPr>
          <a:lstStyle/>
          <a:p>
            <a:pPr marL="237744" indent="-237744" fontAlgn="auto">
              <a:lnSpc>
                <a:spcPct val="100000"/>
              </a:lnSpc>
              <a:spcBef>
                <a:spcPts val="1440"/>
              </a:spcBef>
              <a:spcAft>
                <a:spcPts val="0"/>
              </a:spcAft>
              <a:defRPr/>
            </a:pPr>
            <a:r>
              <a:rPr lang="ja-JP" altLang="en-US" sz="2000" smtClean="0">
                <a:solidFill>
                  <a:schemeClr val="tx1"/>
                </a:solidFill>
                <a:latin typeface="+mn-ea"/>
              </a:rPr>
              <a:t>本資料の内容及び目的</a:t>
            </a:r>
            <a:endParaRPr lang="en-US" altLang="ja-JP" sz="2000" smtClean="0">
              <a:solidFill>
                <a:schemeClr val="tx1"/>
              </a:solidFill>
              <a:latin typeface="+mn-ea"/>
            </a:endParaRPr>
          </a:p>
          <a:p>
            <a:pPr lvl="1">
              <a:lnSpc>
                <a:spcPct val="110000"/>
              </a:lnSpc>
              <a:buClr>
                <a:srgbClr val="0183B7"/>
              </a:buClr>
              <a:defRPr/>
            </a:pPr>
            <a:r>
              <a:rPr lang="ja-JP" altLang="en-US" smtClean="0">
                <a:solidFill>
                  <a:schemeClr val="tx1"/>
                </a:solidFill>
                <a:latin typeface="+mn-ea"/>
              </a:rPr>
              <a:t>本資料は</a:t>
            </a:r>
            <a:r>
              <a:rPr lang="en-US" altLang="ja-JP" smtClean="0">
                <a:solidFill>
                  <a:schemeClr val="tx1"/>
                </a:solidFill>
              </a:rPr>
              <a:t>ASA Software ver8.3</a:t>
            </a:r>
            <a:r>
              <a:rPr lang="ja-JP" altLang="en-US" smtClean="0">
                <a:solidFill>
                  <a:schemeClr val="tx1"/>
                </a:solidFill>
              </a:rPr>
              <a:t>以降の 新</a:t>
            </a:r>
            <a:r>
              <a:rPr lang="en-US" altLang="ja-JP" smtClean="0">
                <a:solidFill>
                  <a:schemeClr val="tx1"/>
                </a:solidFill>
                <a:latin typeface="+mn-ea"/>
              </a:rPr>
              <a:t>NAT</a:t>
            </a:r>
            <a:r>
              <a:rPr lang="ja-JP" altLang="en-US" smtClean="0">
                <a:solidFill>
                  <a:schemeClr val="tx1"/>
                </a:solidFill>
              </a:rPr>
              <a:t>機能と設定、及び概念を理解する為に作られており、それに準じた内容で構成されております</a:t>
            </a:r>
            <a:r>
              <a:rPr lang="ja-JP" altLang="en-US" smtClean="0">
                <a:solidFill>
                  <a:schemeClr val="tx1"/>
                </a:solidFill>
                <a:latin typeface="+mn-ea"/>
              </a:rPr>
              <a:t>。</a:t>
            </a:r>
            <a:endParaRPr lang="en-US" altLang="ja-JP" smtClean="0">
              <a:solidFill>
                <a:schemeClr val="tx1"/>
              </a:solidFill>
              <a:latin typeface="+mn-ea"/>
            </a:endParaRPr>
          </a:p>
          <a:p>
            <a:pPr lvl="1">
              <a:lnSpc>
                <a:spcPct val="110000"/>
              </a:lnSpc>
              <a:buClr>
                <a:srgbClr val="0183B7"/>
              </a:buClr>
              <a:defRPr/>
            </a:pPr>
            <a:r>
              <a:rPr lang="ja-JP" altLang="en-US" smtClean="0">
                <a:solidFill>
                  <a:schemeClr val="tx1"/>
                </a:solidFill>
              </a:rPr>
              <a:t>本資料では</a:t>
            </a:r>
            <a:r>
              <a:rPr lang="en-US" altLang="ja-JP" smtClean="0">
                <a:solidFill>
                  <a:schemeClr val="tx1"/>
                </a:solidFill>
              </a:rPr>
              <a:t>CLI</a:t>
            </a:r>
            <a:r>
              <a:rPr lang="ja-JP" altLang="en-US" smtClean="0">
                <a:solidFill>
                  <a:schemeClr val="tx1"/>
                </a:solidFill>
              </a:rPr>
              <a:t>にて設定解説を行っております。</a:t>
            </a:r>
            <a:r>
              <a:rPr lang="en-US" altLang="ja-JP" smtClean="0">
                <a:solidFill>
                  <a:schemeClr val="tx1"/>
                </a:solidFill>
              </a:rPr>
              <a:t>ASDM</a:t>
            </a:r>
            <a:r>
              <a:rPr lang="ja-JP" altLang="en-US" smtClean="0">
                <a:solidFill>
                  <a:schemeClr val="tx1"/>
                </a:solidFill>
              </a:rPr>
              <a:t>（</a:t>
            </a:r>
            <a:r>
              <a:rPr lang="en-US" altLang="ja-JP" smtClean="0">
                <a:solidFill>
                  <a:schemeClr val="tx1"/>
                </a:solidFill>
              </a:rPr>
              <a:t>GUI</a:t>
            </a:r>
            <a:r>
              <a:rPr lang="ja-JP" altLang="en-US" smtClean="0">
                <a:solidFill>
                  <a:schemeClr val="tx1"/>
                </a:solidFill>
              </a:rPr>
              <a:t>）での設定は末尾参考資料をご参照ください。</a:t>
            </a:r>
            <a:endParaRPr lang="en-US" altLang="ja-JP" smtClean="0">
              <a:solidFill>
                <a:schemeClr val="tx1"/>
              </a:solidFill>
              <a:latin typeface="+mn-ea"/>
            </a:endParaRPr>
          </a:p>
          <a:p>
            <a:pPr marL="237744" indent="-237744" fontAlgn="auto">
              <a:lnSpc>
                <a:spcPct val="100000"/>
              </a:lnSpc>
              <a:spcBef>
                <a:spcPts val="1440"/>
              </a:spcBef>
              <a:spcAft>
                <a:spcPts val="0"/>
              </a:spcAft>
              <a:defRPr/>
            </a:pPr>
            <a:r>
              <a:rPr lang="ja-JP" altLang="en-US" sz="2000" smtClean="0">
                <a:solidFill>
                  <a:schemeClr val="tx1"/>
                </a:solidFill>
                <a:latin typeface="+mn-ea"/>
              </a:rPr>
              <a:t>内容に関する保証について</a:t>
            </a:r>
          </a:p>
          <a:p>
            <a:pPr lvl="1">
              <a:lnSpc>
                <a:spcPct val="110000"/>
              </a:lnSpc>
              <a:defRPr/>
            </a:pPr>
            <a:r>
              <a:rPr lang="ja-JP" altLang="en-US" smtClean="0">
                <a:solidFill>
                  <a:schemeClr val="tx1"/>
                </a:solidFill>
                <a:latin typeface="+mn-ea"/>
              </a:rPr>
              <a:t>本資料に含まれる情報は </a:t>
            </a:r>
            <a:r>
              <a:rPr lang="en-US" altLang="ja-JP" smtClean="0">
                <a:solidFill>
                  <a:schemeClr val="tx1"/>
                </a:solidFill>
                <a:latin typeface="+mn-ea"/>
              </a:rPr>
              <a:t>2011</a:t>
            </a:r>
            <a:r>
              <a:rPr lang="ja-JP" altLang="en-US" smtClean="0">
                <a:solidFill>
                  <a:schemeClr val="tx1"/>
                </a:solidFill>
                <a:latin typeface="+mn-ea"/>
              </a:rPr>
              <a:t>年</a:t>
            </a:r>
            <a:r>
              <a:rPr lang="en-US" altLang="ja-JP" smtClean="0">
                <a:solidFill>
                  <a:schemeClr val="tx1"/>
                </a:solidFill>
              </a:rPr>
              <a:t>7</a:t>
            </a:r>
            <a:r>
              <a:rPr lang="ja-JP" altLang="en-US" smtClean="0">
                <a:solidFill>
                  <a:schemeClr val="tx1"/>
                </a:solidFill>
                <a:latin typeface="+mn-ea"/>
              </a:rPr>
              <a:t>月現在のもので、</a:t>
            </a:r>
            <a:r>
              <a:rPr lang="en-US" altLang="ja-JP" smtClean="0">
                <a:solidFill>
                  <a:schemeClr val="tx1">
                    <a:lumMod val="85000"/>
                    <a:lumOff val="15000"/>
                  </a:schemeClr>
                </a:solidFill>
              </a:rPr>
              <a:t> ASA Software ver8.2(4), ver8.4(1)</a:t>
            </a:r>
            <a:r>
              <a:rPr lang="ja-JP" altLang="en-US" smtClean="0">
                <a:solidFill>
                  <a:schemeClr val="tx1"/>
                </a:solidFill>
                <a:latin typeface="+mn-ea"/>
              </a:rPr>
              <a:t>を前提としています。</a:t>
            </a:r>
          </a:p>
          <a:p>
            <a:pPr marL="755460" lvl="2">
              <a:lnSpc>
                <a:spcPct val="110000"/>
              </a:lnSpc>
              <a:defRPr/>
            </a:pPr>
            <a:r>
              <a:rPr lang="ja-JP" altLang="en-US" smtClean="0">
                <a:solidFill>
                  <a:schemeClr val="tx1"/>
                </a:solidFill>
                <a:latin typeface="+mn-ea"/>
              </a:rPr>
              <a:t>本資料に記載されている仕様および製品に関する情報は、予告なしに変更されることがあります。</a:t>
            </a:r>
          </a:p>
          <a:p>
            <a:pPr marL="755460" lvl="2">
              <a:lnSpc>
                <a:spcPct val="110000"/>
              </a:lnSpc>
              <a:defRPr/>
            </a:pPr>
            <a:r>
              <a:rPr lang="en-US" altLang="ja-JP" smtClean="0">
                <a:solidFill>
                  <a:schemeClr val="tx1"/>
                </a:solidFill>
                <a:latin typeface="+mn-ea"/>
              </a:rPr>
              <a:t>Cisco</a:t>
            </a:r>
            <a:r>
              <a:rPr lang="ja-JP" altLang="en-US" smtClean="0">
                <a:solidFill>
                  <a:schemeClr val="tx1"/>
                </a:solidFill>
                <a:latin typeface="+mn-ea"/>
              </a:rPr>
              <a:t>は、本資料に関して、その正確性又は完全性について一切の責任を負わないこととします。</a:t>
            </a:r>
          </a:p>
          <a:p>
            <a:pPr marL="755460" lvl="2">
              <a:lnSpc>
                <a:spcPct val="110000"/>
              </a:lnSpc>
              <a:defRPr/>
            </a:pPr>
            <a:r>
              <a:rPr lang="en-US" altLang="ja-JP" smtClean="0">
                <a:solidFill>
                  <a:schemeClr val="tx1"/>
                </a:solidFill>
                <a:latin typeface="+mn-ea"/>
              </a:rPr>
              <a:t>Cisco</a:t>
            </a:r>
            <a:r>
              <a:rPr lang="ja-JP" altLang="en-US" smtClean="0">
                <a:solidFill>
                  <a:schemeClr val="tx1"/>
                </a:solidFill>
                <a:latin typeface="+mn-ea"/>
              </a:rPr>
              <a:t>は、本資料が十分な品質を有すること、特定の目的に対する適合性を有すること、又は第三者の知的財産権、プライバシー権等その他の一切の権利に対する侵害がないことを、明示にも黙示にも表明又は保証しません。</a:t>
            </a:r>
            <a:endParaRPr lang="en-US" altLang="ja-JP" smtClean="0">
              <a:solidFill>
                <a:schemeClr val="tx1"/>
              </a:solidFill>
              <a:latin typeface="+mn-ea"/>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152008" y="241300"/>
            <a:ext cx="8941192" cy="681734"/>
          </a:xfrm>
        </p:spPr>
        <p:txBody>
          <a:bodyPr/>
          <a:lstStyle/>
          <a:p>
            <a:r>
              <a:rPr lang="en-US" altLang="ja-JP" sz="2800" smtClean="0"/>
              <a:t>Static NAT w/ port translation </a:t>
            </a:r>
            <a:r>
              <a:rPr lang="en-US" altLang="ja-JP" sz="2400" smtClean="0"/>
              <a:t>(Network Object - inline address)</a:t>
            </a:r>
            <a:endParaRPr kumimoji="1" lang="ja-JP" altLang="en-US" sz="2400"/>
          </a:p>
        </p:txBody>
      </p:sp>
      <p:sp>
        <p:nvSpPr>
          <p:cNvPr id="28" name="角丸四角形 27"/>
          <p:cNvSpPr/>
          <p:nvPr/>
        </p:nvSpPr>
        <p:spPr>
          <a:xfrm>
            <a:off x="786210" y="3911600"/>
            <a:ext cx="7601347" cy="3683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r>
              <a:rPr kumimoji="1" lang="en-US" altLang="ja-JP" sz="1600" smtClean="0">
                <a:latin typeface="+mn-ea"/>
              </a:rPr>
              <a:t>static (inside,outside) tcp 2.2.2.2 80 1.1.1.1 8080 netmask 255.255.255.255</a:t>
            </a:r>
            <a:endParaRPr kumimoji="1" lang="ja-JP" altLang="en-US" sz="1600" dirty="0" smtClean="0">
              <a:latin typeface="+mn-ea"/>
            </a:endParaRPr>
          </a:p>
        </p:txBody>
      </p:sp>
      <p:sp>
        <p:nvSpPr>
          <p:cNvPr id="30" name="角丸四角形 29"/>
          <p:cNvSpPr/>
          <p:nvPr/>
        </p:nvSpPr>
        <p:spPr>
          <a:xfrm>
            <a:off x="786211" y="4978400"/>
            <a:ext cx="7601347" cy="8509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r>
              <a:rPr kumimoji="1" lang="en-US" altLang="ja-JP" sz="1600" smtClean="0">
                <a:latin typeface="+mn-ea"/>
              </a:rPr>
              <a:t>object network REGSTATIC_REAL</a:t>
            </a:r>
          </a:p>
          <a:p>
            <a:r>
              <a:rPr kumimoji="1" lang="en-US" altLang="ja-JP" sz="1600" smtClean="0">
                <a:latin typeface="+mn-ea"/>
              </a:rPr>
              <a:t>  host 1.1.1.1</a:t>
            </a:r>
          </a:p>
          <a:p>
            <a:r>
              <a:rPr kumimoji="1" lang="en-US" altLang="ja-JP" sz="1600" smtClean="0">
                <a:latin typeface="+mn-ea"/>
              </a:rPr>
              <a:t>  nat (inside,outside) static 2.2.2.2 service tcp 8080 www</a:t>
            </a:r>
            <a:endParaRPr kumimoji="1" lang="ja-JP" altLang="en-US" sz="1600" dirty="0" smtClean="0">
              <a:latin typeface="+mn-ea"/>
            </a:endParaRPr>
          </a:p>
        </p:txBody>
      </p:sp>
      <p:sp>
        <p:nvSpPr>
          <p:cNvPr id="36" name="テキスト ボックス 35"/>
          <p:cNvSpPr txBox="1"/>
          <p:nvPr/>
        </p:nvSpPr>
        <p:spPr>
          <a:xfrm>
            <a:off x="494908" y="35560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7" name="テキスト ボックス 36"/>
          <p:cNvSpPr txBox="1"/>
          <p:nvPr/>
        </p:nvSpPr>
        <p:spPr>
          <a:xfrm>
            <a:off x="494908" y="46217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47" name="角丸四角形 46"/>
          <p:cNvSpPr/>
          <p:nvPr/>
        </p:nvSpPr>
        <p:spPr>
          <a:xfrm>
            <a:off x="6956504" y="1651556"/>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48" name="角丸四角形 47"/>
          <p:cNvSpPr/>
          <p:nvPr/>
        </p:nvSpPr>
        <p:spPr>
          <a:xfrm>
            <a:off x="806530" y="165155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49" name="直線コネクタ 48"/>
          <p:cNvCxnSpPr>
            <a:stCxn id="48" idx="3"/>
            <a:endCxn id="47" idx="1"/>
          </p:cNvCxnSpPr>
          <p:nvPr/>
        </p:nvCxnSpPr>
        <p:spPr>
          <a:xfrm>
            <a:off x="2117804" y="1842056"/>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0" name="Picture 42" descr="Cisco_ASA5500"/>
          <p:cNvPicPr>
            <a:picLocks noChangeAspect="1" noChangeArrowheads="1"/>
          </p:cNvPicPr>
          <p:nvPr/>
        </p:nvPicPr>
        <p:blipFill>
          <a:blip r:embed="rId2" cstate="print"/>
          <a:srcRect/>
          <a:stretch>
            <a:fillRect/>
          </a:stretch>
        </p:blipFill>
        <p:spPr bwMode="auto">
          <a:xfrm>
            <a:off x="4146629" y="1410256"/>
            <a:ext cx="841375" cy="889000"/>
          </a:xfrm>
          <a:prstGeom prst="rect">
            <a:avLst/>
          </a:prstGeom>
          <a:noFill/>
          <a:ln w="9525">
            <a:noFill/>
            <a:miter lim="800000"/>
            <a:headEnd/>
            <a:tailEnd/>
          </a:ln>
        </p:spPr>
      </p:pic>
      <p:sp>
        <p:nvSpPr>
          <p:cNvPr id="51" name="テキスト ボックス 50"/>
          <p:cNvSpPr txBox="1"/>
          <p:nvPr/>
        </p:nvSpPr>
        <p:spPr>
          <a:xfrm>
            <a:off x="5078412" y="2198212"/>
            <a:ext cx="1878092" cy="400110"/>
          </a:xfrm>
          <a:prstGeom prst="rect">
            <a:avLst/>
          </a:prstGeom>
          <a:noFill/>
        </p:spPr>
        <p:txBody>
          <a:bodyPr wrap="square" rtlCol="0">
            <a:spAutoFit/>
          </a:bodyPr>
          <a:lstStyle/>
          <a:p>
            <a:pPr algn="ctr"/>
            <a:r>
              <a:rPr kumimoji="1" lang="en-US" altLang="ja-JP" sz="2000" smtClean="0">
                <a:latin typeface="+mn-ea"/>
              </a:rPr>
              <a:t>1.1.1.1:8080</a:t>
            </a:r>
            <a:endParaRPr kumimoji="1" lang="ja-JP" altLang="en-US" sz="2000">
              <a:latin typeface="+mn-ea"/>
            </a:endParaRPr>
          </a:p>
        </p:txBody>
      </p:sp>
      <p:sp>
        <p:nvSpPr>
          <p:cNvPr id="52" name="テキスト ボックス 51"/>
          <p:cNvSpPr txBox="1"/>
          <p:nvPr/>
        </p:nvSpPr>
        <p:spPr>
          <a:xfrm>
            <a:off x="2298700" y="2198212"/>
            <a:ext cx="1730535" cy="400110"/>
          </a:xfrm>
          <a:prstGeom prst="rect">
            <a:avLst/>
          </a:prstGeom>
          <a:noFill/>
        </p:spPr>
        <p:txBody>
          <a:bodyPr wrap="square" rtlCol="0">
            <a:spAutoFit/>
          </a:bodyPr>
          <a:lstStyle/>
          <a:p>
            <a:pPr algn="ctr"/>
            <a:r>
              <a:rPr kumimoji="1" lang="en-US" altLang="ja-JP" sz="2000" smtClean="0">
                <a:latin typeface="+mn-ea"/>
              </a:rPr>
              <a:t>2.2.2.2:80 </a:t>
            </a:r>
            <a:endParaRPr kumimoji="1" lang="ja-JP" altLang="en-US" sz="2000">
              <a:latin typeface="+mn-ea"/>
            </a:endParaRPr>
          </a:p>
        </p:txBody>
      </p:sp>
      <p:cxnSp>
        <p:nvCxnSpPr>
          <p:cNvPr id="53" name="直線矢印コネクタ 52"/>
          <p:cNvCxnSpPr/>
          <p:nvPr/>
        </p:nvCxnSpPr>
        <p:spPr>
          <a:xfrm>
            <a:off x="1917700" y="2533234"/>
            <a:ext cx="5283200"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155904" y="2534822"/>
            <a:ext cx="4838700" cy="369332"/>
          </a:xfrm>
          <a:prstGeom prst="rect">
            <a:avLst/>
          </a:prstGeom>
          <a:noFill/>
        </p:spPr>
        <p:txBody>
          <a:bodyPr wrap="square" rtlCol="0">
            <a:spAutoFit/>
          </a:bodyPr>
          <a:lstStyle/>
          <a:p>
            <a:pPr algn="ctr"/>
            <a:r>
              <a:rPr lang="en-US" altLang="ja-JP" smtClean="0">
                <a:solidFill>
                  <a:srgbClr val="0070C0"/>
                </a:solidFill>
                <a:latin typeface="+mn-ea"/>
              </a:rPr>
              <a:t>bidirectional </a:t>
            </a:r>
            <a:r>
              <a:rPr lang="ja-JP" altLang="en-US" smtClean="0">
                <a:solidFill>
                  <a:srgbClr val="0070C0"/>
                </a:solidFill>
                <a:latin typeface="+mn-ea"/>
              </a:rPr>
              <a:t>イニシエート可</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786210" y="3632200"/>
            <a:ext cx="7601347" cy="3937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r>
              <a:rPr kumimoji="1" lang="en-US" altLang="ja-JP" sz="1600" smtClean="0">
                <a:latin typeface="+mn-ea"/>
              </a:rPr>
              <a:t>static (inside,outside) tcp 2.2.2.2 80 1.1.1.1 8080 netmask 255.255.255.255</a:t>
            </a:r>
            <a:endParaRPr kumimoji="1" lang="ja-JP" altLang="en-US" sz="1600" dirty="0" smtClean="0">
              <a:latin typeface="+mn-ea"/>
            </a:endParaRPr>
          </a:p>
        </p:txBody>
      </p:sp>
      <p:sp>
        <p:nvSpPr>
          <p:cNvPr id="30" name="角丸四角形 29"/>
          <p:cNvSpPr/>
          <p:nvPr/>
        </p:nvSpPr>
        <p:spPr>
          <a:xfrm>
            <a:off x="786211" y="4546600"/>
            <a:ext cx="7601347" cy="1333500"/>
          </a:xfrm>
          <a:prstGeom prst="roundRect">
            <a:avLst>
              <a:gd name="adj" fmla="val 1996"/>
            </a:avLst>
          </a:prstGeom>
          <a:ln/>
        </p:spPr>
        <p:style>
          <a:lnRef idx="1">
            <a:schemeClr val="dk1"/>
          </a:lnRef>
          <a:fillRef idx="2">
            <a:schemeClr val="dk1"/>
          </a:fillRef>
          <a:effectRef idx="1">
            <a:schemeClr val="dk1"/>
          </a:effectRef>
          <a:fontRef idx="minor">
            <a:schemeClr val="dk1"/>
          </a:fontRef>
        </p:style>
        <p:txBody>
          <a:bodyPr rtlCol="0" anchor="t"/>
          <a:lstStyle/>
          <a:p>
            <a:r>
              <a:rPr kumimoji="1" lang="en-US" altLang="ja-JP" sz="1600" smtClean="0">
                <a:solidFill>
                  <a:srgbClr val="FF0000"/>
                </a:solidFill>
                <a:latin typeface="+mn-ea"/>
              </a:rPr>
              <a:t>object network REGSTATIC_MAP</a:t>
            </a:r>
          </a:p>
          <a:p>
            <a:r>
              <a:rPr kumimoji="1" lang="en-US" altLang="ja-JP" sz="1600" smtClean="0">
                <a:solidFill>
                  <a:srgbClr val="FF0000"/>
                </a:solidFill>
                <a:latin typeface="+mn-ea"/>
              </a:rPr>
              <a:t>  host 2.2.2.2</a:t>
            </a:r>
          </a:p>
          <a:p>
            <a:r>
              <a:rPr kumimoji="1" lang="en-US" altLang="ja-JP" sz="1600" smtClean="0">
                <a:latin typeface="+mn-ea"/>
              </a:rPr>
              <a:t>object network REGSTATIC_REAL</a:t>
            </a:r>
          </a:p>
          <a:p>
            <a:r>
              <a:rPr kumimoji="1" lang="en-US" altLang="ja-JP" sz="1600" smtClean="0">
                <a:latin typeface="+mn-ea"/>
              </a:rPr>
              <a:t>  host 1.1.1.1</a:t>
            </a:r>
          </a:p>
          <a:p>
            <a:r>
              <a:rPr kumimoji="1" lang="en-US" altLang="ja-JP" sz="1600" smtClean="0">
                <a:latin typeface="+mn-ea"/>
              </a:rPr>
              <a:t>  nat (inside,outside) static </a:t>
            </a:r>
            <a:r>
              <a:rPr kumimoji="1" lang="en-US" altLang="ja-JP" sz="1600" smtClean="0">
                <a:solidFill>
                  <a:srgbClr val="FF0000"/>
                </a:solidFill>
                <a:latin typeface="+mn-ea"/>
              </a:rPr>
              <a:t>REGSTATIC_MAP</a:t>
            </a:r>
            <a:r>
              <a:rPr kumimoji="1" lang="en-US" altLang="ja-JP" sz="1600" smtClean="0">
                <a:latin typeface="+mn-ea"/>
              </a:rPr>
              <a:t> service tcp 8080 80</a:t>
            </a:r>
            <a:endParaRPr kumimoji="1" lang="ja-JP" altLang="en-US" sz="1600" dirty="0" smtClean="0">
              <a:latin typeface="+mn-ea"/>
            </a:endParaRPr>
          </a:p>
        </p:txBody>
      </p:sp>
      <p:sp>
        <p:nvSpPr>
          <p:cNvPr id="31" name="タイトル 1"/>
          <p:cNvSpPr txBox="1">
            <a:spLocks/>
          </p:cNvSpPr>
          <p:nvPr/>
        </p:nvSpPr>
        <p:spPr>
          <a:xfrm>
            <a:off x="152008" y="127000"/>
            <a:ext cx="8941192" cy="681734"/>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1" lang="en-US" altLang="ja-JP" sz="2800" b="0" i="0" u="none" strike="noStrike" kern="1200" cap="none" spc="-100" normalizeH="0" baseline="0" noProof="0" smtClean="0">
                <a:ln>
                  <a:noFill/>
                </a:ln>
                <a:gradFill>
                  <a:gsLst>
                    <a:gs pos="0">
                      <a:schemeClr val="tx1"/>
                    </a:gs>
                    <a:gs pos="44000">
                      <a:srgbClr val="01BBBB"/>
                    </a:gs>
                    <a:gs pos="100000">
                      <a:schemeClr val="accent4"/>
                    </a:gs>
                  </a:gsLst>
                  <a:lin ang="4800000" scaled="0"/>
                </a:gradFill>
                <a:effectLst/>
                <a:uLnTx/>
                <a:uFillTx/>
                <a:latin typeface="+mn-ea"/>
                <a:cs typeface="+mj-cs"/>
              </a:rPr>
              <a:t>Static NAT w/ port translation </a:t>
            </a:r>
            <a:r>
              <a:rPr kumimoji="1" lang="en-US" altLang="ja-JP" sz="2400" b="0" i="0" u="none" strike="noStrike" kern="1200" cap="none" spc="-100" normalizeH="0" baseline="0" noProof="0" smtClean="0">
                <a:ln>
                  <a:noFill/>
                </a:ln>
                <a:gradFill>
                  <a:gsLst>
                    <a:gs pos="0">
                      <a:schemeClr val="tx1"/>
                    </a:gs>
                    <a:gs pos="44000">
                      <a:srgbClr val="01BBBB"/>
                    </a:gs>
                    <a:gs pos="100000">
                      <a:schemeClr val="accent4"/>
                    </a:gs>
                  </a:gsLst>
                  <a:lin ang="4800000" scaled="0"/>
                </a:gradFill>
                <a:effectLst/>
                <a:uLnTx/>
                <a:uFillTx/>
                <a:latin typeface="+mn-ea"/>
                <a:cs typeface="+mj-cs"/>
              </a:rPr>
              <a:t>(Network Object - object)</a:t>
            </a:r>
            <a:endParaRPr kumimoji="1" lang="ja-JP" altLang="en-US" sz="2400" b="0" i="0" u="none" strike="noStrike" kern="1200" cap="none" spc="-100" normalizeH="0" baseline="0" noProof="0">
              <a:ln>
                <a:noFill/>
              </a:ln>
              <a:gradFill>
                <a:gsLst>
                  <a:gs pos="0">
                    <a:schemeClr val="tx1"/>
                  </a:gs>
                  <a:gs pos="44000">
                    <a:srgbClr val="01BBBB"/>
                  </a:gs>
                  <a:gs pos="100000">
                    <a:schemeClr val="accent4"/>
                  </a:gs>
                </a:gsLst>
                <a:lin ang="4800000" scaled="0"/>
              </a:gradFill>
              <a:effectLst/>
              <a:uLnTx/>
              <a:uFillTx/>
              <a:latin typeface="+mn-ea"/>
              <a:cs typeface="+mj-cs"/>
            </a:endParaRPr>
          </a:p>
        </p:txBody>
      </p:sp>
      <p:sp>
        <p:nvSpPr>
          <p:cNvPr id="29" name="テキスト ボックス 28"/>
          <p:cNvSpPr txBox="1"/>
          <p:nvPr/>
        </p:nvSpPr>
        <p:spPr>
          <a:xfrm>
            <a:off x="494908" y="32766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4" name="テキスト ボックス 33"/>
          <p:cNvSpPr txBox="1"/>
          <p:nvPr/>
        </p:nvSpPr>
        <p:spPr>
          <a:xfrm>
            <a:off x="494908" y="41899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44" name="角丸四角形 43"/>
          <p:cNvSpPr/>
          <p:nvPr/>
        </p:nvSpPr>
        <p:spPr>
          <a:xfrm>
            <a:off x="6956504" y="1651556"/>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45" name="角丸四角形 44"/>
          <p:cNvSpPr/>
          <p:nvPr/>
        </p:nvSpPr>
        <p:spPr>
          <a:xfrm>
            <a:off x="806530" y="165155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46" name="直線コネクタ 45"/>
          <p:cNvCxnSpPr>
            <a:stCxn id="45" idx="3"/>
            <a:endCxn id="44" idx="1"/>
          </p:cNvCxnSpPr>
          <p:nvPr/>
        </p:nvCxnSpPr>
        <p:spPr>
          <a:xfrm>
            <a:off x="2117804" y="1842056"/>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7" name="Picture 42" descr="Cisco_ASA5500"/>
          <p:cNvPicPr>
            <a:picLocks noChangeAspect="1" noChangeArrowheads="1"/>
          </p:cNvPicPr>
          <p:nvPr/>
        </p:nvPicPr>
        <p:blipFill>
          <a:blip r:embed="rId2" cstate="print"/>
          <a:srcRect/>
          <a:stretch>
            <a:fillRect/>
          </a:stretch>
        </p:blipFill>
        <p:spPr bwMode="auto">
          <a:xfrm>
            <a:off x="4146629" y="1410256"/>
            <a:ext cx="841375" cy="889000"/>
          </a:xfrm>
          <a:prstGeom prst="rect">
            <a:avLst/>
          </a:prstGeom>
          <a:noFill/>
          <a:ln w="9525">
            <a:noFill/>
            <a:miter lim="800000"/>
            <a:headEnd/>
            <a:tailEnd/>
          </a:ln>
        </p:spPr>
      </p:pic>
      <p:sp>
        <p:nvSpPr>
          <p:cNvPr id="48" name="テキスト ボックス 47"/>
          <p:cNvSpPr txBox="1"/>
          <p:nvPr/>
        </p:nvSpPr>
        <p:spPr>
          <a:xfrm>
            <a:off x="5078412" y="2198212"/>
            <a:ext cx="1878092" cy="400110"/>
          </a:xfrm>
          <a:prstGeom prst="rect">
            <a:avLst/>
          </a:prstGeom>
          <a:noFill/>
        </p:spPr>
        <p:txBody>
          <a:bodyPr wrap="square" rtlCol="0">
            <a:spAutoFit/>
          </a:bodyPr>
          <a:lstStyle/>
          <a:p>
            <a:pPr algn="ctr"/>
            <a:r>
              <a:rPr kumimoji="1" lang="en-US" altLang="ja-JP" sz="2000" smtClean="0">
                <a:latin typeface="+mn-ea"/>
              </a:rPr>
              <a:t>1.1.1.1:8080</a:t>
            </a:r>
            <a:endParaRPr kumimoji="1" lang="ja-JP" altLang="en-US" sz="2000">
              <a:latin typeface="+mn-ea"/>
            </a:endParaRPr>
          </a:p>
        </p:txBody>
      </p:sp>
      <p:sp>
        <p:nvSpPr>
          <p:cNvPr id="49" name="テキスト ボックス 48"/>
          <p:cNvSpPr txBox="1"/>
          <p:nvPr/>
        </p:nvSpPr>
        <p:spPr>
          <a:xfrm>
            <a:off x="2298700" y="2198212"/>
            <a:ext cx="1730535" cy="400110"/>
          </a:xfrm>
          <a:prstGeom prst="rect">
            <a:avLst/>
          </a:prstGeom>
          <a:noFill/>
        </p:spPr>
        <p:txBody>
          <a:bodyPr wrap="square" rtlCol="0">
            <a:spAutoFit/>
          </a:bodyPr>
          <a:lstStyle/>
          <a:p>
            <a:pPr algn="ctr"/>
            <a:r>
              <a:rPr kumimoji="1" lang="en-US" altLang="ja-JP" sz="2000" smtClean="0">
                <a:latin typeface="+mn-ea"/>
              </a:rPr>
              <a:t>2.2.2.2:80 </a:t>
            </a:r>
            <a:endParaRPr kumimoji="1" lang="ja-JP" altLang="en-US" sz="2000">
              <a:latin typeface="+mn-ea"/>
            </a:endParaRPr>
          </a:p>
        </p:txBody>
      </p:sp>
      <p:cxnSp>
        <p:nvCxnSpPr>
          <p:cNvPr id="50" name="直線矢印コネクタ 49"/>
          <p:cNvCxnSpPr/>
          <p:nvPr/>
        </p:nvCxnSpPr>
        <p:spPr>
          <a:xfrm>
            <a:off x="1917700" y="2533234"/>
            <a:ext cx="5283200"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55904" y="2534822"/>
            <a:ext cx="4838700" cy="369332"/>
          </a:xfrm>
          <a:prstGeom prst="rect">
            <a:avLst/>
          </a:prstGeom>
          <a:noFill/>
        </p:spPr>
        <p:txBody>
          <a:bodyPr wrap="square" rtlCol="0">
            <a:spAutoFit/>
          </a:bodyPr>
          <a:lstStyle/>
          <a:p>
            <a:pPr algn="ctr"/>
            <a:r>
              <a:rPr lang="en-US" altLang="ja-JP" smtClean="0">
                <a:solidFill>
                  <a:srgbClr val="0070C0"/>
                </a:solidFill>
                <a:latin typeface="+mn-ea"/>
              </a:rPr>
              <a:t>bidirectional </a:t>
            </a:r>
            <a:r>
              <a:rPr lang="ja-JP" altLang="en-US" smtClean="0">
                <a:solidFill>
                  <a:srgbClr val="0070C0"/>
                </a:solidFill>
                <a:latin typeface="+mn-ea"/>
              </a:rPr>
              <a:t>イニシエート可</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152008" y="177800"/>
            <a:ext cx="8941192" cy="681734"/>
          </a:xfrm>
        </p:spPr>
        <p:txBody>
          <a:bodyPr/>
          <a:lstStyle/>
          <a:p>
            <a:r>
              <a:rPr lang="en-US" altLang="ja-JP" sz="2800" smtClean="0"/>
              <a:t>Static NAT w/ port translation </a:t>
            </a:r>
            <a:r>
              <a:rPr lang="en-US" altLang="ja-JP" sz="2400" smtClean="0"/>
              <a:t>(Twice + service object)</a:t>
            </a:r>
            <a:endParaRPr kumimoji="1" lang="ja-JP" altLang="en-US" sz="3200"/>
          </a:p>
        </p:txBody>
      </p:sp>
      <p:sp>
        <p:nvSpPr>
          <p:cNvPr id="28" name="角丸四角形 27"/>
          <p:cNvSpPr/>
          <p:nvPr/>
        </p:nvSpPr>
        <p:spPr>
          <a:xfrm>
            <a:off x="786210" y="3467100"/>
            <a:ext cx="7601347" cy="3175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t"/>
          <a:lstStyle/>
          <a:p>
            <a:r>
              <a:rPr kumimoji="1" lang="en-US" altLang="ja-JP" sz="1400" smtClean="0">
                <a:latin typeface="+mn-ea"/>
              </a:rPr>
              <a:t>static (inside,outside) tcp 2.2.2.2 80 1.1.1.1 8080 netmask 255.255.255.255</a:t>
            </a:r>
            <a:endParaRPr kumimoji="1" lang="ja-JP" altLang="en-US" sz="1400" dirty="0" smtClean="0">
              <a:latin typeface="+mn-ea"/>
            </a:endParaRPr>
          </a:p>
        </p:txBody>
      </p:sp>
      <p:sp>
        <p:nvSpPr>
          <p:cNvPr id="30" name="角丸四角形 29"/>
          <p:cNvSpPr/>
          <p:nvPr/>
        </p:nvSpPr>
        <p:spPr>
          <a:xfrm>
            <a:off x="786211" y="4191000"/>
            <a:ext cx="7601347" cy="1828800"/>
          </a:xfrm>
          <a:prstGeom prst="roundRect">
            <a:avLst>
              <a:gd name="adj" fmla="val 2102"/>
            </a:avLst>
          </a:prstGeom>
          <a:ln/>
        </p:spPr>
        <p:style>
          <a:lnRef idx="1">
            <a:schemeClr val="dk1"/>
          </a:lnRef>
          <a:fillRef idx="2">
            <a:schemeClr val="dk1"/>
          </a:fillRef>
          <a:effectRef idx="1">
            <a:schemeClr val="dk1"/>
          </a:effectRef>
          <a:fontRef idx="minor">
            <a:schemeClr val="dk1"/>
          </a:fontRef>
        </p:style>
        <p:txBody>
          <a:bodyPr rtlCol="0" anchor="t"/>
          <a:lstStyle/>
          <a:p>
            <a:r>
              <a:rPr kumimoji="1" lang="en-US" altLang="ja-JP" sz="1200" smtClean="0">
                <a:solidFill>
                  <a:srgbClr val="00B050"/>
                </a:solidFill>
                <a:latin typeface="+mn-ea"/>
              </a:rPr>
              <a:t>object network REGSTATIC_REAL</a:t>
            </a:r>
          </a:p>
          <a:p>
            <a:r>
              <a:rPr kumimoji="1" lang="en-US" altLang="ja-JP" sz="1200" smtClean="0">
                <a:solidFill>
                  <a:srgbClr val="00B050"/>
                </a:solidFill>
                <a:latin typeface="+mn-ea"/>
              </a:rPr>
              <a:t>  host 1.1.1.1</a:t>
            </a:r>
          </a:p>
          <a:p>
            <a:r>
              <a:rPr kumimoji="1" lang="en-US" altLang="ja-JP" sz="1200" smtClean="0">
                <a:solidFill>
                  <a:srgbClr val="0070C0"/>
                </a:solidFill>
                <a:latin typeface="+mn-ea"/>
              </a:rPr>
              <a:t>object network REGSTATIC_MAP</a:t>
            </a:r>
          </a:p>
          <a:p>
            <a:r>
              <a:rPr kumimoji="1" lang="en-US" altLang="ja-JP" sz="1200" smtClean="0">
                <a:solidFill>
                  <a:srgbClr val="0070C0"/>
                </a:solidFill>
                <a:latin typeface="+mn-ea"/>
              </a:rPr>
              <a:t>  host 2.2.2.2</a:t>
            </a:r>
          </a:p>
          <a:p>
            <a:r>
              <a:rPr kumimoji="1" lang="en-US" altLang="ja-JP" sz="1200" smtClean="0">
                <a:solidFill>
                  <a:srgbClr val="00B050"/>
                </a:solidFill>
                <a:latin typeface="+mn-ea"/>
              </a:rPr>
              <a:t>object service WWW_REAL</a:t>
            </a:r>
          </a:p>
          <a:p>
            <a:r>
              <a:rPr kumimoji="1" lang="en-US" altLang="ja-JP" sz="1200" smtClean="0">
                <a:solidFill>
                  <a:srgbClr val="00B050"/>
                </a:solidFill>
                <a:latin typeface="+mn-ea"/>
              </a:rPr>
              <a:t>  service tcp source eq 8080</a:t>
            </a:r>
          </a:p>
          <a:p>
            <a:r>
              <a:rPr kumimoji="1" lang="en-US" altLang="ja-JP" sz="1200" smtClean="0">
                <a:solidFill>
                  <a:srgbClr val="0070C0"/>
                </a:solidFill>
                <a:latin typeface="+mn-ea"/>
              </a:rPr>
              <a:t>object service WWW_MAP</a:t>
            </a:r>
          </a:p>
          <a:p>
            <a:r>
              <a:rPr kumimoji="1" lang="en-US" altLang="ja-JP" sz="1200" smtClean="0">
                <a:solidFill>
                  <a:srgbClr val="0070C0"/>
                </a:solidFill>
                <a:latin typeface="+mn-ea"/>
              </a:rPr>
              <a:t>  service tcp source eq 80</a:t>
            </a:r>
          </a:p>
          <a:p>
            <a:r>
              <a:rPr kumimoji="1" lang="en-US" altLang="ja-JP" sz="1200" smtClean="0">
                <a:latin typeface="+mn-ea"/>
              </a:rPr>
              <a:t>nat (inside,outside) source static </a:t>
            </a:r>
            <a:r>
              <a:rPr kumimoji="1" lang="en-US" altLang="ja-JP" sz="1200" smtClean="0">
                <a:solidFill>
                  <a:srgbClr val="00B050"/>
                </a:solidFill>
                <a:latin typeface="+mn-ea"/>
              </a:rPr>
              <a:t>REGSTATIC_REAL</a:t>
            </a:r>
            <a:r>
              <a:rPr kumimoji="1" lang="en-US" altLang="ja-JP" sz="1200" smtClean="0">
                <a:solidFill>
                  <a:srgbClr val="FF0000"/>
                </a:solidFill>
                <a:latin typeface="+mn-ea"/>
              </a:rPr>
              <a:t> </a:t>
            </a:r>
            <a:r>
              <a:rPr kumimoji="1" lang="en-US" altLang="ja-JP" sz="1200" smtClean="0">
                <a:solidFill>
                  <a:srgbClr val="0070C0"/>
                </a:solidFill>
                <a:latin typeface="+mn-ea"/>
              </a:rPr>
              <a:t>REGSTATIC_MAP</a:t>
            </a:r>
            <a:r>
              <a:rPr kumimoji="1" lang="en-US" altLang="ja-JP" sz="1200" smtClean="0">
                <a:latin typeface="+mn-ea"/>
              </a:rPr>
              <a:t> service </a:t>
            </a:r>
            <a:r>
              <a:rPr kumimoji="1" lang="en-US" altLang="ja-JP" sz="1200" smtClean="0">
                <a:solidFill>
                  <a:srgbClr val="00B050"/>
                </a:solidFill>
                <a:latin typeface="+mn-ea"/>
              </a:rPr>
              <a:t>WWW_REAL</a:t>
            </a:r>
            <a:r>
              <a:rPr kumimoji="1" lang="en-US" altLang="ja-JP" sz="1200" smtClean="0">
                <a:latin typeface="+mn-ea"/>
              </a:rPr>
              <a:t> </a:t>
            </a:r>
            <a:r>
              <a:rPr kumimoji="1" lang="en-US" altLang="ja-JP" sz="1200" smtClean="0">
                <a:solidFill>
                  <a:srgbClr val="0070C0"/>
                </a:solidFill>
                <a:latin typeface="+mn-ea"/>
              </a:rPr>
              <a:t>WWW_MAP</a:t>
            </a:r>
            <a:endParaRPr kumimoji="1" lang="ja-JP" altLang="en-US" sz="1200" dirty="0" smtClean="0">
              <a:solidFill>
                <a:srgbClr val="0070C0"/>
              </a:solidFill>
              <a:latin typeface="+mn-ea"/>
            </a:endParaRPr>
          </a:p>
        </p:txBody>
      </p:sp>
      <p:sp>
        <p:nvSpPr>
          <p:cNvPr id="31" name="線吹き出し 1 (枠付き) 30"/>
          <p:cNvSpPr/>
          <p:nvPr/>
        </p:nvSpPr>
        <p:spPr>
          <a:xfrm>
            <a:off x="3660775" y="4968874"/>
            <a:ext cx="3540125" cy="533400"/>
          </a:xfrm>
          <a:prstGeom prst="borderCallout1">
            <a:avLst>
              <a:gd name="adj1" fmla="val 29131"/>
              <a:gd name="adj2" fmla="val -2161"/>
              <a:gd name="adj3" fmla="val 104595"/>
              <a:gd name="adj4" fmla="val -21218"/>
            </a:avLst>
          </a:prstGeom>
          <a:ln/>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1400" smtClean="0">
                <a:latin typeface="+mn-ea"/>
              </a:rPr>
              <a:t>Twice NAT</a:t>
            </a:r>
            <a:r>
              <a:rPr kumimoji="1" lang="ja-JP" altLang="en-US" sz="1400" smtClean="0">
                <a:latin typeface="+mn-ea"/>
              </a:rPr>
              <a:t>において</a:t>
            </a:r>
            <a:r>
              <a:rPr kumimoji="1" lang="en-US" altLang="ja-JP" sz="1400" smtClean="0">
                <a:latin typeface="+mn-ea"/>
              </a:rPr>
              <a:t>Port</a:t>
            </a:r>
            <a:r>
              <a:rPr kumimoji="1" lang="ja-JP" altLang="en-US" sz="1400" smtClean="0">
                <a:latin typeface="+mn-ea"/>
              </a:rPr>
              <a:t>を指定する場合、</a:t>
            </a:r>
            <a:endParaRPr kumimoji="1" lang="en-US" altLang="ja-JP" sz="1400" smtClean="0">
              <a:latin typeface="+mn-ea"/>
            </a:endParaRPr>
          </a:p>
          <a:p>
            <a:r>
              <a:rPr kumimoji="1" lang="en-US" altLang="ja-JP" sz="1400" smtClean="0">
                <a:latin typeface="+mn-ea"/>
              </a:rPr>
              <a:t>Service Object </a:t>
            </a:r>
            <a:r>
              <a:rPr kumimoji="1" lang="ja-JP" altLang="en-US" sz="1400" smtClean="0">
                <a:latin typeface="+mn-ea"/>
              </a:rPr>
              <a:t>必須</a:t>
            </a:r>
            <a:endParaRPr kumimoji="1" lang="ja-JP" altLang="en-US" sz="1400" dirty="0" smtClean="0">
              <a:latin typeface="+mn-ea"/>
            </a:endParaRPr>
          </a:p>
        </p:txBody>
      </p:sp>
      <p:sp>
        <p:nvSpPr>
          <p:cNvPr id="35" name="正方形/長方形 34"/>
          <p:cNvSpPr/>
          <p:nvPr/>
        </p:nvSpPr>
        <p:spPr>
          <a:xfrm>
            <a:off x="835559" y="4968874"/>
            <a:ext cx="2017949" cy="762000"/>
          </a:xfrm>
          <a:prstGeom prst="rect">
            <a:avLst/>
          </a:prstGeom>
          <a:noFill/>
          <a:ln w="95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
        <p:nvSpPr>
          <p:cNvPr id="36" name="テキスト ボックス 35"/>
          <p:cNvSpPr txBox="1"/>
          <p:nvPr/>
        </p:nvSpPr>
        <p:spPr>
          <a:xfrm>
            <a:off x="494908" y="31115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7" name="テキスト ボックス 36"/>
          <p:cNvSpPr txBox="1"/>
          <p:nvPr/>
        </p:nvSpPr>
        <p:spPr>
          <a:xfrm>
            <a:off x="494908" y="38216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38" name="角丸四角形 37"/>
          <p:cNvSpPr/>
          <p:nvPr/>
        </p:nvSpPr>
        <p:spPr>
          <a:xfrm>
            <a:off x="6956504" y="1651556"/>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41" name="角丸四角形 40"/>
          <p:cNvSpPr/>
          <p:nvPr/>
        </p:nvSpPr>
        <p:spPr>
          <a:xfrm>
            <a:off x="806530" y="165155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42" name="直線コネクタ 41"/>
          <p:cNvCxnSpPr>
            <a:stCxn id="41" idx="3"/>
            <a:endCxn id="38" idx="1"/>
          </p:cNvCxnSpPr>
          <p:nvPr/>
        </p:nvCxnSpPr>
        <p:spPr>
          <a:xfrm>
            <a:off x="2117804" y="1842056"/>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3" name="Picture 42" descr="Cisco_ASA5500"/>
          <p:cNvPicPr>
            <a:picLocks noChangeAspect="1" noChangeArrowheads="1"/>
          </p:cNvPicPr>
          <p:nvPr/>
        </p:nvPicPr>
        <p:blipFill>
          <a:blip r:embed="rId2" cstate="print"/>
          <a:srcRect/>
          <a:stretch>
            <a:fillRect/>
          </a:stretch>
        </p:blipFill>
        <p:spPr bwMode="auto">
          <a:xfrm>
            <a:off x="4146629" y="1410256"/>
            <a:ext cx="841375" cy="889000"/>
          </a:xfrm>
          <a:prstGeom prst="rect">
            <a:avLst/>
          </a:prstGeom>
          <a:noFill/>
          <a:ln w="9525">
            <a:noFill/>
            <a:miter lim="800000"/>
            <a:headEnd/>
            <a:tailEnd/>
          </a:ln>
        </p:spPr>
      </p:pic>
      <p:sp>
        <p:nvSpPr>
          <p:cNvPr id="44" name="テキスト ボックス 43"/>
          <p:cNvSpPr txBox="1"/>
          <p:nvPr/>
        </p:nvSpPr>
        <p:spPr>
          <a:xfrm>
            <a:off x="5078412" y="2198212"/>
            <a:ext cx="1878092" cy="400110"/>
          </a:xfrm>
          <a:prstGeom prst="rect">
            <a:avLst/>
          </a:prstGeom>
          <a:noFill/>
        </p:spPr>
        <p:txBody>
          <a:bodyPr wrap="square" rtlCol="0">
            <a:spAutoFit/>
          </a:bodyPr>
          <a:lstStyle/>
          <a:p>
            <a:pPr algn="ctr"/>
            <a:r>
              <a:rPr kumimoji="1" lang="en-US" altLang="ja-JP" sz="2000" smtClean="0">
                <a:latin typeface="+mn-ea"/>
              </a:rPr>
              <a:t>1.1.1.1:8080</a:t>
            </a:r>
            <a:endParaRPr kumimoji="1" lang="ja-JP" altLang="en-US" sz="2000">
              <a:latin typeface="+mn-ea"/>
            </a:endParaRPr>
          </a:p>
        </p:txBody>
      </p:sp>
      <p:sp>
        <p:nvSpPr>
          <p:cNvPr id="45" name="テキスト ボックス 44"/>
          <p:cNvSpPr txBox="1"/>
          <p:nvPr/>
        </p:nvSpPr>
        <p:spPr>
          <a:xfrm>
            <a:off x="2298700" y="2198212"/>
            <a:ext cx="1730535" cy="400110"/>
          </a:xfrm>
          <a:prstGeom prst="rect">
            <a:avLst/>
          </a:prstGeom>
          <a:noFill/>
        </p:spPr>
        <p:txBody>
          <a:bodyPr wrap="square" rtlCol="0">
            <a:spAutoFit/>
          </a:bodyPr>
          <a:lstStyle/>
          <a:p>
            <a:pPr algn="ctr"/>
            <a:r>
              <a:rPr kumimoji="1" lang="en-US" altLang="ja-JP" sz="2000" smtClean="0">
                <a:latin typeface="+mn-ea"/>
              </a:rPr>
              <a:t>2.2.2.2:80 </a:t>
            </a:r>
            <a:endParaRPr kumimoji="1" lang="ja-JP" altLang="en-US" sz="2000">
              <a:latin typeface="+mn-ea"/>
            </a:endParaRPr>
          </a:p>
        </p:txBody>
      </p:sp>
      <p:cxnSp>
        <p:nvCxnSpPr>
          <p:cNvPr id="46" name="直線矢印コネクタ 45"/>
          <p:cNvCxnSpPr/>
          <p:nvPr/>
        </p:nvCxnSpPr>
        <p:spPr>
          <a:xfrm>
            <a:off x="1917700" y="2533234"/>
            <a:ext cx="5283200"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155904" y="2534822"/>
            <a:ext cx="4838700" cy="369332"/>
          </a:xfrm>
          <a:prstGeom prst="rect">
            <a:avLst/>
          </a:prstGeom>
          <a:noFill/>
        </p:spPr>
        <p:txBody>
          <a:bodyPr wrap="square" rtlCol="0">
            <a:spAutoFit/>
          </a:bodyPr>
          <a:lstStyle/>
          <a:p>
            <a:pPr algn="ctr"/>
            <a:r>
              <a:rPr lang="en-US" altLang="ja-JP" smtClean="0">
                <a:solidFill>
                  <a:srgbClr val="0070C0"/>
                </a:solidFill>
                <a:latin typeface="+mn-ea"/>
              </a:rPr>
              <a:t>bidirectional </a:t>
            </a:r>
            <a:r>
              <a:rPr lang="ja-JP" altLang="en-US" smtClean="0">
                <a:solidFill>
                  <a:srgbClr val="0070C0"/>
                </a:solidFill>
                <a:latin typeface="+mn-ea"/>
              </a:rPr>
              <a:t>イニシエート可</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Dynamic NAT / PAT</a:t>
            </a:r>
            <a:endParaRPr kumimoji="1" lang="ja-JP" altLang="en-US"/>
          </a:p>
        </p:txBody>
      </p:sp>
      <p:sp>
        <p:nvSpPr>
          <p:cNvPr id="3" name="テキスト プレースホルダ 2"/>
          <p:cNvSpPr>
            <a:spLocks noGrp="1"/>
          </p:cNvSpPr>
          <p:nvPr>
            <p:ph type="body" sz="quarter" idx="10"/>
          </p:nvPr>
        </p:nvSpPr>
        <p:spPr>
          <a:xfrm>
            <a:off x="252413" y="1098445"/>
            <a:ext cx="8578850" cy="4965700"/>
          </a:xfrm>
        </p:spPr>
        <p:txBody>
          <a:bodyPr>
            <a:normAutofit/>
          </a:bodyPr>
          <a:lstStyle/>
          <a:p>
            <a:r>
              <a:rPr lang="ja-JP" altLang="en-US" sz="2000" smtClean="0"/>
              <a:t>代表的な変換方式は以下</a:t>
            </a:r>
            <a:endParaRPr lang="en-US" altLang="ja-JP" sz="2000" smtClean="0"/>
          </a:p>
          <a:p>
            <a:pPr lvl="1"/>
            <a:r>
              <a:rPr lang="en-US" altLang="ja-JP" sz="1600" smtClean="0"/>
              <a:t>One to Many</a:t>
            </a:r>
          </a:p>
          <a:p>
            <a:pPr lvl="1"/>
            <a:r>
              <a:rPr lang="en-US" altLang="ja-JP" sz="1600" smtClean="0"/>
              <a:t>Few to Many</a:t>
            </a:r>
            <a:r>
              <a:rPr lang="ja-JP" altLang="en-US" sz="1600" smtClean="0"/>
              <a:t>（</a:t>
            </a:r>
            <a:r>
              <a:rPr lang="ja-JP" altLang="en-US" sz="1600" smtClean="0">
                <a:solidFill>
                  <a:srgbClr val="FF0000"/>
                </a:solidFill>
              </a:rPr>
              <a:t>非推奨</a:t>
            </a:r>
            <a:r>
              <a:rPr lang="ja-JP" altLang="en-US" sz="1600" smtClean="0"/>
              <a:t>、後述）</a:t>
            </a:r>
            <a:endParaRPr lang="en-US" altLang="ja-JP" sz="1600" smtClean="0"/>
          </a:p>
          <a:p>
            <a:r>
              <a:rPr lang="en-US" altLang="ja-JP" sz="2000" smtClean="0"/>
              <a:t>address range, subnet</a:t>
            </a:r>
            <a:r>
              <a:rPr lang="ja-JP" altLang="en-US" sz="2000" smtClean="0"/>
              <a:t>を利用する</a:t>
            </a:r>
            <a:endParaRPr lang="en-US" altLang="ja-JP" sz="2000" smtClean="0"/>
          </a:p>
          <a:p>
            <a:pPr lvl="1"/>
            <a:r>
              <a:rPr lang="en-US" altLang="ja-JP" sz="1600" smtClean="0"/>
              <a:t>Network Object</a:t>
            </a:r>
            <a:r>
              <a:rPr lang="ja-JP" altLang="en-US" sz="1600" smtClean="0"/>
              <a:t>を利用する必要がある</a:t>
            </a:r>
            <a:endParaRPr lang="en-US" altLang="ja-JP" sz="1600" smtClean="0"/>
          </a:p>
          <a:p>
            <a:pPr lvl="2"/>
            <a:r>
              <a:rPr lang="en-US" altLang="ja-JP" smtClean="0"/>
              <a:t>(inline</a:t>
            </a:r>
            <a:r>
              <a:rPr lang="ja-JP" altLang="en-US" smtClean="0"/>
              <a:t>記述は</a:t>
            </a:r>
            <a:r>
              <a:rPr lang="en-US" altLang="ja-JP" smtClean="0"/>
              <a:t>range, subnet</a:t>
            </a:r>
            <a:r>
              <a:rPr lang="ja-JP" altLang="en-US" smtClean="0">
                <a:solidFill>
                  <a:srgbClr val="FF0000"/>
                </a:solidFill>
              </a:rPr>
              <a:t>非対応</a:t>
            </a:r>
            <a:r>
              <a:rPr lang="en-US" altLang="ja-JP" smtClean="0"/>
              <a:t>)</a:t>
            </a:r>
          </a:p>
          <a:p>
            <a:r>
              <a:rPr lang="en-US" altLang="ja-JP" sz="2000" smtClean="0"/>
              <a:t>Inside Host</a:t>
            </a:r>
            <a:r>
              <a:rPr lang="ja-JP" altLang="en-US" sz="2000" smtClean="0"/>
              <a:t>からのコネクションで</a:t>
            </a:r>
            <a:r>
              <a:rPr lang="en-US" altLang="ja-JP" sz="2000" smtClean="0"/>
              <a:t>Translation table</a:t>
            </a:r>
            <a:r>
              <a:rPr lang="ja-JP" altLang="en-US" sz="2000" smtClean="0"/>
              <a:t>が作成される</a:t>
            </a:r>
            <a:endParaRPr lang="en-US" altLang="ja-JP" sz="2000" smtClean="0"/>
          </a:p>
          <a:p>
            <a:pPr lvl="1"/>
            <a:r>
              <a:rPr lang="ja-JP" altLang="en-US" sz="1600" smtClean="0"/>
              <a:t>片方向コネクション</a:t>
            </a:r>
            <a:endParaRPr lang="en-US" altLang="ja-JP" sz="1600" smtClean="0"/>
          </a:p>
          <a:p>
            <a:pPr lvl="1"/>
            <a:r>
              <a:rPr lang="en-US" altLang="ja-JP" sz="1600" smtClean="0"/>
              <a:t>Outside </a:t>
            </a:r>
            <a:r>
              <a:rPr lang="ja-JP" altLang="en-US" sz="1600" smtClean="0"/>
              <a:t>からコネクションを張ることは出来ない（</a:t>
            </a:r>
            <a:r>
              <a:rPr lang="en-US" altLang="ja-JP" sz="1600" smtClean="0"/>
              <a:t>Inside</a:t>
            </a:r>
            <a:r>
              <a:rPr lang="ja-JP" altLang="en-US" sz="1600" smtClean="0"/>
              <a:t>への戻りは可）</a:t>
            </a:r>
            <a:endParaRPr lang="en-US" altLang="ja-JP" sz="1600" smtClean="0"/>
          </a:p>
        </p:txBody>
      </p:sp>
      <p:sp>
        <p:nvSpPr>
          <p:cNvPr id="10" name="角丸四角形 9"/>
          <p:cNvSpPr/>
          <p:nvPr/>
        </p:nvSpPr>
        <p:spPr>
          <a:xfrm>
            <a:off x="7007304" y="56642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11" name="角丸四角形 10"/>
          <p:cNvSpPr/>
          <p:nvPr/>
        </p:nvSpPr>
        <p:spPr>
          <a:xfrm>
            <a:off x="743030" y="56642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12" name="直線コネクタ 11"/>
          <p:cNvCxnSpPr>
            <a:stCxn id="11" idx="3"/>
            <a:endCxn id="10" idx="1"/>
          </p:cNvCxnSpPr>
          <p:nvPr/>
        </p:nvCxnSpPr>
        <p:spPr>
          <a:xfrm>
            <a:off x="2054304" y="5854700"/>
            <a:ext cx="4953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Picture 42" descr="Cisco_ASA5500"/>
          <p:cNvPicPr>
            <a:picLocks noChangeAspect="1" noChangeArrowheads="1"/>
          </p:cNvPicPr>
          <p:nvPr/>
        </p:nvPicPr>
        <p:blipFill>
          <a:blip r:embed="rId2" cstate="print"/>
          <a:srcRect/>
          <a:stretch>
            <a:fillRect/>
          </a:stretch>
        </p:blipFill>
        <p:spPr bwMode="auto">
          <a:xfrm>
            <a:off x="4197429" y="5422900"/>
            <a:ext cx="841375" cy="889000"/>
          </a:xfrm>
          <a:prstGeom prst="rect">
            <a:avLst/>
          </a:prstGeom>
          <a:noFill/>
          <a:ln w="9525">
            <a:noFill/>
            <a:miter lim="800000"/>
            <a:headEnd/>
            <a:tailEnd/>
          </a:ln>
        </p:spPr>
      </p:pic>
      <p:sp>
        <p:nvSpPr>
          <p:cNvPr id="14" name="下カーブ矢印 13"/>
          <p:cNvSpPr/>
          <p:nvPr/>
        </p:nvSpPr>
        <p:spPr>
          <a:xfrm flipH="1">
            <a:off x="1638300" y="4432300"/>
            <a:ext cx="5708808" cy="1231900"/>
          </a:xfrm>
          <a:prstGeom prst="curvedDownArrow">
            <a:avLst>
              <a:gd name="adj1" fmla="val 22326"/>
              <a:gd name="adj2" fmla="val 50000"/>
              <a:gd name="adj3" fmla="val 25000"/>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 name="角丸四角形 14"/>
          <p:cNvSpPr/>
          <p:nvPr/>
        </p:nvSpPr>
        <p:spPr>
          <a:xfrm>
            <a:off x="1824355" y="4608067"/>
            <a:ext cx="5376545" cy="385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smtClean="0">
                <a:latin typeface="+mn-ea"/>
              </a:rPr>
              <a:t>Src: 1.1.1.1 ~ 1.1.1.10</a:t>
            </a:r>
            <a:r>
              <a:rPr kumimoji="1" lang="ja-JP" altLang="en-US" sz="2000" smtClean="0">
                <a:latin typeface="+mn-ea"/>
              </a:rPr>
              <a:t>　</a:t>
            </a:r>
            <a:r>
              <a:rPr kumimoji="1" lang="ja-JP" altLang="en-US" sz="2400" smtClean="0">
                <a:latin typeface="+mn-ea"/>
              </a:rPr>
              <a:t>→</a:t>
            </a:r>
            <a:r>
              <a:rPr kumimoji="1" lang="ja-JP" altLang="en-US" sz="2000" smtClean="0">
                <a:latin typeface="+mn-ea"/>
              </a:rPr>
              <a:t>　</a:t>
            </a:r>
            <a:r>
              <a:rPr kumimoji="1" lang="en-US" altLang="ja-JP" sz="2000" smtClean="0">
                <a:latin typeface="+mn-ea"/>
              </a:rPr>
              <a:t>Src: 2.2.2.2</a:t>
            </a:r>
            <a:endParaRPr kumimoji="1" lang="ja-JP" altLang="en-US" sz="2000" dirty="0" smtClean="0">
              <a:latin typeface="+mn-ea"/>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Dynamic NAT </a:t>
            </a:r>
            <a:r>
              <a:rPr lang="en-US" altLang="ja-JP" sz="2800" smtClean="0">
                <a:gradFill>
                  <a:gsLst>
                    <a:gs pos="0">
                      <a:prstClr val="black"/>
                    </a:gs>
                    <a:gs pos="44000">
                      <a:srgbClr val="01BBBB"/>
                    </a:gs>
                    <a:gs pos="100000">
                      <a:srgbClr val="68B442"/>
                    </a:gs>
                  </a:gsLst>
                  <a:lin ang="4800000" scaled="0"/>
                </a:gradFill>
              </a:rPr>
              <a:t>(</a:t>
            </a:r>
            <a:r>
              <a:rPr lang="en-US" altLang="ja-JP" sz="2800" smtClean="0"/>
              <a:t>Network Object - object</a:t>
            </a:r>
            <a:r>
              <a:rPr lang="en-US" altLang="ja-JP" sz="2800" smtClean="0">
                <a:gradFill>
                  <a:gsLst>
                    <a:gs pos="0">
                      <a:prstClr val="black"/>
                    </a:gs>
                    <a:gs pos="44000">
                      <a:srgbClr val="01BBBB"/>
                    </a:gs>
                    <a:gs pos="100000">
                      <a:srgbClr val="68B442"/>
                    </a:gs>
                  </a:gsLst>
                  <a:lin ang="4800000" scaled="0"/>
                </a:gradFill>
              </a:rPr>
              <a:t>)</a:t>
            </a:r>
            <a:endParaRPr kumimoji="1" lang="ja-JP" altLang="en-US"/>
          </a:p>
        </p:txBody>
      </p:sp>
      <p:sp>
        <p:nvSpPr>
          <p:cNvPr id="36" name="角丸四角形 35"/>
          <p:cNvSpPr/>
          <p:nvPr/>
        </p:nvSpPr>
        <p:spPr>
          <a:xfrm>
            <a:off x="824310" y="4739640"/>
            <a:ext cx="7601347" cy="1211580"/>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rgbClr val="FF0000"/>
                </a:solidFill>
                <a:latin typeface="+mn-ea"/>
              </a:rPr>
              <a:t>object network SRC_MAP</a:t>
            </a:r>
          </a:p>
          <a:p>
            <a:pPr eaLnBrk="0" hangingPunct="0">
              <a:lnSpc>
                <a:spcPct val="90000"/>
              </a:lnSpc>
            </a:pPr>
            <a:r>
              <a:rPr lang="en-US" altLang="ja-JP" sz="1600" smtClean="0">
                <a:solidFill>
                  <a:srgbClr val="FF0000"/>
                </a:solidFill>
                <a:latin typeface="+mn-ea"/>
              </a:rPr>
              <a:t>  range 2.2.2.2 2.2.2.10</a:t>
            </a:r>
          </a:p>
          <a:p>
            <a:pPr eaLnBrk="0" hangingPunct="0">
              <a:lnSpc>
                <a:spcPct val="90000"/>
              </a:lnSpc>
            </a:pPr>
            <a:r>
              <a:rPr lang="en-US" altLang="ja-JP" sz="1600" smtClean="0">
                <a:solidFill>
                  <a:schemeClr val="tx1"/>
                </a:solidFill>
                <a:latin typeface="+mn-ea"/>
              </a:rPr>
              <a:t>object network SRC_REAL</a:t>
            </a:r>
          </a:p>
          <a:p>
            <a:pPr eaLnBrk="0" hangingPunct="0">
              <a:lnSpc>
                <a:spcPct val="90000"/>
              </a:lnSpc>
            </a:pPr>
            <a:r>
              <a:rPr lang="en-US" altLang="ja-JP" sz="1600" smtClean="0">
                <a:solidFill>
                  <a:schemeClr val="tx1"/>
                </a:solidFill>
                <a:latin typeface="+mn-ea"/>
              </a:rPr>
              <a:t>  subnet 1.1.1.0 255.255.255.0</a:t>
            </a:r>
          </a:p>
          <a:p>
            <a:pPr eaLnBrk="0" hangingPunct="0">
              <a:lnSpc>
                <a:spcPct val="90000"/>
              </a:lnSpc>
            </a:pPr>
            <a:r>
              <a:rPr lang="en-US" altLang="ja-JP" sz="1600" smtClean="0">
                <a:solidFill>
                  <a:schemeClr val="tx1"/>
                </a:solidFill>
                <a:latin typeface="+mn-ea"/>
              </a:rPr>
              <a:t>  nat (inside,outside) dynamic </a:t>
            </a:r>
            <a:r>
              <a:rPr lang="en-US" altLang="ja-JP" sz="1600" smtClean="0">
                <a:solidFill>
                  <a:srgbClr val="FF0000"/>
                </a:solidFill>
                <a:latin typeface="+mn-ea"/>
              </a:rPr>
              <a:t>SRC_MAP</a:t>
            </a:r>
          </a:p>
        </p:txBody>
      </p:sp>
      <p:sp>
        <p:nvSpPr>
          <p:cNvPr id="28" name="角丸四角形 27"/>
          <p:cNvSpPr/>
          <p:nvPr/>
        </p:nvSpPr>
        <p:spPr>
          <a:xfrm>
            <a:off x="824310" y="3677920"/>
            <a:ext cx="7601347" cy="55118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600" smtClean="0">
                <a:latin typeface="+mn-ea"/>
              </a:rPr>
              <a:t>nat (inside) 1 1.1.1.0 255.255.255.0</a:t>
            </a:r>
          </a:p>
          <a:p>
            <a:r>
              <a:rPr kumimoji="1" lang="en-US" altLang="ja-JP" sz="1600" smtClean="0">
                <a:latin typeface="+mn-ea"/>
              </a:rPr>
              <a:t>global (outside) 1 2.2.2.2-2.2.2.10</a:t>
            </a:r>
            <a:endParaRPr kumimoji="1" lang="ja-JP" altLang="en-US" sz="1600" dirty="0" smtClean="0">
              <a:latin typeface="+mn-ea"/>
            </a:endParaRPr>
          </a:p>
        </p:txBody>
      </p:sp>
      <p:sp>
        <p:nvSpPr>
          <p:cNvPr id="29" name="テキスト ボックス 28"/>
          <p:cNvSpPr txBox="1"/>
          <p:nvPr/>
        </p:nvSpPr>
        <p:spPr>
          <a:xfrm>
            <a:off x="533008" y="33274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0" name="テキスト ボックス 29"/>
          <p:cNvSpPr txBox="1"/>
          <p:nvPr/>
        </p:nvSpPr>
        <p:spPr>
          <a:xfrm>
            <a:off x="533008" y="43931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31" name="角丸四角形 30"/>
          <p:cNvSpPr/>
          <p:nvPr/>
        </p:nvSpPr>
        <p:spPr>
          <a:xfrm>
            <a:off x="6956504" y="13081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35" name="角丸四角形 34"/>
          <p:cNvSpPr/>
          <p:nvPr/>
        </p:nvSpPr>
        <p:spPr>
          <a:xfrm>
            <a:off x="806530" y="13081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37" name="直線コネクタ 36"/>
          <p:cNvCxnSpPr>
            <a:stCxn id="35" idx="3"/>
            <a:endCxn id="31" idx="1"/>
          </p:cNvCxnSpPr>
          <p:nvPr/>
        </p:nvCxnSpPr>
        <p:spPr>
          <a:xfrm>
            <a:off x="2117804" y="14986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8" name="Picture 42" descr="Cisco_ASA5500"/>
          <p:cNvPicPr>
            <a:picLocks noChangeAspect="1" noChangeArrowheads="1"/>
          </p:cNvPicPr>
          <p:nvPr/>
        </p:nvPicPr>
        <p:blipFill>
          <a:blip r:embed="rId2" cstate="print"/>
          <a:srcRect/>
          <a:stretch>
            <a:fillRect/>
          </a:stretch>
        </p:blipFill>
        <p:spPr bwMode="auto">
          <a:xfrm>
            <a:off x="4146629" y="1066800"/>
            <a:ext cx="841375" cy="889000"/>
          </a:xfrm>
          <a:prstGeom prst="rect">
            <a:avLst/>
          </a:prstGeom>
          <a:noFill/>
          <a:ln w="9525">
            <a:noFill/>
            <a:miter lim="800000"/>
            <a:headEnd/>
            <a:tailEnd/>
          </a:ln>
        </p:spPr>
      </p:pic>
      <p:sp>
        <p:nvSpPr>
          <p:cNvPr id="41" name="テキスト ボックス 40"/>
          <p:cNvSpPr txBox="1"/>
          <p:nvPr/>
        </p:nvSpPr>
        <p:spPr>
          <a:xfrm>
            <a:off x="5078412" y="1854756"/>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42" name="テキスト ボックス 41"/>
          <p:cNvSpPr txBox="1"/>
          <p:nvPr/>
        </p:nvSpPr>
        <p:spPr>
          <a:xfrm>
            <a:off x="5078412" y="2578656"/>
            <a:ext cx="1449388" cy="400110"/>
          </a:xfrm>
          <a:prstGeom prst="rect">
            <a:avLst/>
          </a:prstGeom>
          <a:noFill/>
        </p:spPr>
        <p:txBody>
          <a:bodyPr wrap="square" rtlCol="0">
            <a:spAutoFit/>
          </a:bodyPr>
          <a:lstStyle/>
          <a:p>
            <a:pPr algn="ctr"/>
            <a:r>
              <a:rPr kumimoji="1" lang="en-US" altLang="ja-JP" sz="2000" smtClean="0">
                <a:latin typeface="+mn-ea"/>
              </a:rPr>
              <a:t>1.1.1.3</a:t>
            </a:r>
            <a:endParaRPr kumimoji="1" lang="ja-JP" altLang="en-US" sz="2000">
              <a:latin typeface="+mn-ea"/>
            </a:endParaRPr>
          </a:p>
        </p:txBody>
      </p:sp>
      <p:sp>
        <p:nvSpPr>
          <p:cNvPr id="44" name="テキスト ボックス 43"/>
          <p:cNvSpPr txBox="1"/>
          <p:nvPr/>
        </p:nvSpPr>
        <p:spPr>
          <a:xfrm>
            <a:off x="5078412" y="2198688"/>
            <a:ext cx="1449388"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sp>
        <p:nvSpPr>
          <p:cNvPr id="46" name="テキスト ボックス 45"/>
          <p:cNvSpPr txBox="1"/>
          <p:nvPr/>
        </p:nvSpPr>
        <p:spPr>
          <a:xfrm>
            <a:off x="2589213" y="1854756"/>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47" name="テキスト ボックス 46"/>
          <p:cNvSpPr txBox="1"/>
          <p:nvPr/>
        </p:nvSpPr>
        <p:spPr>
          <a:xfrm>
            <a:off x="2589213" y="2198688"/>
            <a:ext cx="1440022" cy="400110"/>
          </a:xfrm>
          <a:prstGeom prst="rect">
            <a:avLst/>
          </a:prstGeom>
          <a:noFill/>
        </p:spPr>
        <p:txBody>
          <a:bodyPr wrap="square" rtlCol="0">
            <a:spAutoFit/>
          </a:bodyPr>
          <a:lstStyle/>
          <a:p>
            <a:pPr algn="ctr"/>
            <a:r>
              <a:rPr kumimoji="1" lang="en-US" altLang="ja-JP" sz="2000" smtClean="0">
                <a:latin typeface="+mn-ea"/>
              </a:rPr>
              <a:t>2.2.2.2</a:t>
            </a:r>
            <a:endParaRPr kumimoji="1" lang="ja-JP" altLang="en-US" sz="2000">
              <a:latin typeface="+mn-ea"/>
            </a:endParaRPr>
          </a:p>
        </p:txBody>
      </p:sp>
      <p:sp>
        <p:nvSpPr>
          <p:cNvPr id="48" name="テキスト ボックス 47"/>
          <p:cNvSpPr txBox="1"/>
          <p:nvPr/>
        </p:nvSpPr>
        <p:spPr>
          <a:xfrm>
            <a:off x="2589213" y="2592944"/>
            <a:ext cx="1440022" cy="400110"/>
          </a:xfrm>
          <a:prstGeom prst="rect">
            <a:avLst/>
          </a:prstGeom>
          <a:noFill/>
        </p:spPr>
        <p:txBody>
          <a:bodyPr wrap="square" rtlCol="0">
            <a:spAutoFit/>
          </a:bodyPr>
          <a:lstStyle/>
          <a:p>
            <a:pPr algn="ctr"/>
            <a:r>
              <a:rPr kumimoji="1" lang="en-US" altLang="ja-JP" sz="2000" smtClean="0">
                <a:latin typeface="+mn-ea"/>
              </a:rPr>
              <a:t>2.2.2.3</a:t>
            </a:r>
            <a:endParaRPr kumimoji="1" lang="ja-JP" altLang="en-US" sz="2000">
              <a:latin typeface="+mn-ea"/>
            </a:endParaRPr>
          </a:p>
        </p:txBody>
      </p:sp>
      <p:cxnSp>
        <p:nvCxnSpPr>
          <p:cNvPr id="51" name="直線矢印コネクタ 50"/>
          <p:cNvCxnSpPr/>
          <p:nvPr/>
        </p:nvCxnSpPr>
        <p:spPr>
          <a:xfrm>
            <a:off x="1917700" y="2189778"/>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1917700" y="2533710"/>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1917700" y="2913678"/>
            <a:ext cx="5283200" cy="158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155904" y="2953922"/>
            <a:ext cx="4838700" cy="369332"/>
          </a:xfrm>
          <a:prstGeom prst="rect">
            <a:avLst/>
          </a:prstGeom>
          <a:noFill/>
        </p:spPr>
        <p:txBody>
          <a:bodyPr wrap="square" rtlCol="0">
            <a:spAutoFit/>
          </a:bodyPr>
          <a:lstStyle/>
          <a:p>
            <a:pPr algn="ctr"/>
            <a:r>
              <a:rPr lang="en-US" altLang="ja-JP" smtClean="0">
                <a:solidFill>
                  <a:srgbClr val="0070C0"/>
                </a:solidFill>
                <a:latin typeface="+mn-ea"/>
              </a:rPr>
              <a:t>unidirectional </a:t>
            </a:r>
            <a:r>
              <a:rPr lang="ja-JP" altLang="en-US" smtClean="0">
                <a:solidFill>
                  <a:srgbClr val="0070C0"/>
                </a:solidFill>
                <a:latin typeface="+mn-ea"/>
              </a:rPr>
              <a:t>イニシエート</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Dynamic NAT </a:t>
            </a:r>
            <a:r>
              <a:rPr lang="en-US" altLang="ja-JP" sz="2800" smtClean="0">
                <a:gradFill>
                  <a:gsLst>
                    <a:gs pos="0">
                      <a:prstClr val="black"/>
                    </a:gs>
                    <a:gs pos="44000">
                      <a:srgbClr val="01BBBB"/>
                    </a:gs>
                    <a:gs pos="100000">
                      <a:srgbClr val="68B442"/>
                    </a:gs>
                  </a:gsLst>
                  <a:lin ang="4800000" scaled="0"/>
                </a:gradFill>
              </a:rPr>
              <a:t>(T</a:t>
            </a:r>
            <a:r>
              <a:rPr lang="en-US" altLang="ja-JP" sz="2800" smtClean="0"/>
              <a:t>wice</a:t>
            </a:r>
            <a:r>
              <a:rPr lang="en-US" altLang="ja-JP" sz="2800" smtClean="0">
                <a:gradFill>
                  <a:gsLst>
                    <a:gs pos="0">
                      <a:prstClr val="black"/>
                    </a:gs>
                    <a:gs pos="44000">
                      <a:srgbClr val="01BBBB"/>
                    </a:gs>
                    <a:gs pos="100000">
                      <a:srgbClr val="68B442"/>
                    </a:gs>
                  </a:gsLst>
                  <a:lin ang="4800000" scaled="0"/>
                </a:gradFill>
              </a:rPr>
              <a:t>)</a:t>
            </a:r>
            <a:endParaRPr kumimoji="1" lang="ja-JP" altLang="en-US"/>
          </a:p>
        </p:txBody>
      </p:sp>
      <p:sp>
        <p:nvSpPr>
          <p:cNvPr id="36" name="角丸四角形 35"/>
          <p:cNvSpPr/>
          <p:nvPr/>
        </p:nvSpPr>
        <p:spPr>
          <a:xfrm>
            <a:off x="786210" y="4730750"/>
            <a:ext cx="7601347" cy="1206500"/>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rgbClr val="00B050"/>
                </a:solidFill>
                <a:latin typeface="+mn-ea"/>
              </a:rPr>
              <a:t>object network SRC_REAL</a:t>
            </a:r>
          </a:p>
          <a:p>
            <a:pPr eaLnBrk="0" hangingPunct="0">
              <a:lnSpc>
                <a:spcPct val="90000"/>
              </a:lnSpc>
            </a:pPr>
            <a:r>
              <a:rPr lang="en-US" altLang="ja-JP" sz="1600" smtClean="0">
                <a:solidFill>
                  <a:srgbClr val="00B050"/>
                </a:solidFill>
                <a:latin typeface="+mn-ea"/>
              </a:rPr>
              <a:t>  subnet 1.1.1.0 255.255.255.0</a:t>
            </a:r>
          </a:p>
          <a:p>
            <a:pPr eaLnBrk="0" hangingPunct="0">
              <a:lnSpc>
                <a:spcPct val="90000"/>
              </a:lnSpc>
            </a:pPr>
            <a:r>
              <a:rPr lang="en-US" altLang="ja-JP" sz="1600" smtClean="0">
                <a:solidFill>
                  <a:srgbClr val="0070C0"/>
                </a:solidFill>
                <a:latin typeface="+mn-ea"/>
              </a:rPr>
              <a:t>object network SRC_MAP</a:t>
            </a:r>
          </a:p>
          <a:p>
            <a:pPr eaLnBrk="0" hangingPunct="0">
              <a:lnSpc>
                <a:spcPct val="90000"/>
              </a:lnSpc>
            </a:pPr>
            <a:r>
              <a:rPr lang="en-US" altLang="ja-JP" sz="1600" smtClean="0">
                <a:solidFill>
                  <a:srgbClr val="0070C0"/>
                </a:solidFill>
                <a:latin typeface="+mn-ea"/>
              </a:rPr>
              <a:t>  range 2.2.2.2 2.2.2.10</a:t>
            </a:r>
          </a:p>
          <a:p>
            <a:pPr eaLnBrk="0" hangingPunct="0">
              <a:lnSpc>
                <a:spcPct val="90000"/>
              </a:lnSpc>
            </a:pPr>
            <a:r>
              <a:rPr lang="en-US" altLang="ja-JP" sz="1600" smtClean="0">
                <a:solidFill>
                  <a:schemeClr val="tx1"/>
                </a:solidFill>
                <a:latin typeface="+mn-ea"/>
              </a:rPr>
              <a:t>nat (inside,outside) source dynamic </a:t>
            </a:r>
            <a:r>
              <a:rPr lang="en-US" altLang="ja-JP" sz="1600" smtClean="0">
                <a:solidFill>
                  <a:srgbClr val="00B050"/>
                </a:solidFill>
                <a:latin typeface="+mn-ea"/>
              </a:rPr>
              <a:t>SRC_REAL</a:t>
            </a:r>
            <a:r>
              <a:rPr lang="en-US" altLang="ja-JP" sz="1600" smtClean="0">
                <a:solidFill>
                  <a:schemeClr val="tx1"/>
                </a:solidFill>
                <a:latin typeface="+mn-ea"/>
              </a:rPr>
              <a:t> </a:t>
            </a:r>
            <a:r>
              <a:rPr lang="en-US" altLang="ja-JP" sz="1600" smtClean="0">
                <a:solidFill>
                  <a:srgbClr val="0070C0"/>
                </a:solidFill>
                <a:latin typeface="+mn-ea"/>
              </a:rPr>
              <a:t>SRC_MAP</a:t>
            </a:r>
          </a:p>
        </p:txBody>
      </p:sp>
      <p:sp>
        <p:nvSpPr>
          <p:cNvPr id="28" name="角丸四角形 27"/>
          <p:cNvSpPr/>
          <p:nvPr/>
        </p:nvSpPr>
        <p:spPr>
          <a:xfrm>
            <a:off x="786210" y="3657600"/>
            <a:ext cx="7601347" cy="5588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600" smtClean="0">
                <a:latin typeface="+mn-ea"/>
              </a:rPr>
              <a:t>nat (inside) 1 1.1.1.0 255.255.255.0</a:t>
            </a:r>
          </a:p>
          <a:p>
            <a:r>
              <a:rPr kumimoji="1" lang="en-US" altLang="ja-JP" sz="1600" smtClean="0">
                <a:latin typeface="+mn-ea"/>
              </a:rPr>
              <a:t>global (outside) 1 2.2.2.2-2.2.2.10</a:t>
            </a:r>
            <a:endParaRPr kumimoji="1" lang="ja-JP" altLang="en-US" sz="1600" dirty="0" smtClean="0">
              <a:latin typeface="+mn-ea"/>
            </a:endParaRPr>
          </a:p>
        </p:txBody>
      </p:sp>
      <p:sp>
        <p:nvSpPr>
          <p:cNvPr id="29" name="テキスト ボックス 28"/>
          <p:cNvSpPr txBox="1"/>
          <p:nvPr/>
        </p:nvSpPr>
        <p:spPr>
          <a:xfrm>
            <a:off x="533008" y="33274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0" name="テキスト ボックス 29"/>
          <p:cNvSpPr txBox="1"/>
          <p:nvPr/>
        </p:nvSpPr>
        <p:spPr>
          <a:xfrm>
            <a:off x="533008" y="43931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31" name="角丸四角形 30"/>
          <p:cNvSpPr/>
          <p:nvPr/>
        </p:nvSpPr>
        <p:spPr>
          <a:xfrm>
            <a:off x="6956504" y="13081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35" name="角丸四角形 34"/>
          <p:cNvSpPr/>
          <p:nvPr/>
        </p:nvSpPr>
        <p:spPr>
          <a:xfrm>
            <a:off x="806530" y="13081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37" name="直線コネクタ 36"/>
          <p:cNvCxnSpPr>
            <a:stCxn id="35" idx="3"/>
            <a:endCxn id="31" idx="1"/>
          </p:cNvCxnSpPr>
          <p:nvPr/>
        </p:nvCxnSpPr>
        <p:spPr>
          <a:xfrm>
            <a:off x="2117804" y="14986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8" name="Picture 42" descr="Cisco_ASA5500"/>
          <p:cNvPicPr>
            <a:picLocks noChangeAspect="1" noChangeArrowheads="1"/>
          </p:cNvPicPr>
          <p:nvPr/>
        </p:nvPicPr>
        <p:blipFill>
          <a:blip r:embed="rId2" cstate="print"/>
          <a:srcRect/>
          <a:stretch>
            <a:fillRect/>
          </a:stretch>
        </p:blipFill>
        <p:spPr bwMode="auto">
          <a:xfrm>
            <a:off x="4146629" y="1066800"/>
            <a:ext cx="841375" cy="889000"/>
          </a:xfrm>
          <a:prstGeom prst="rect">
            <a:avLst/>
          </a:prstGeom>
          <a:noFill/>
          <a:ln w="9525">
            <a:noFill/>
            <a:miter lim="800000"/>
            <a:headEnd/>
            <a:tailEnd/>
          </a:ln>
        </p:spPr>
      </p:pic>
      <p:sp>
        <p:nvSpPr>
          <p:cNvPr id="20" name="テキスト ボックス 19"/>
          <p:cNvSpPr txBox="1"/>
          <p:nvPr/>
        </p:nvSpPr>
        <p:spPr>
          <a:xfrm>
            <a:off x="5078412" y="1854756"/>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21" name="テキスト ボックス 20"/>
          <p:cNvSpPr txBox="1"/>
          <p:nvPr/>
        </p:nvSpPr>
        <p:spPr>
          <a:xfrm>
            <a:off x="5078412" y="2578656"/>
            <a:ext cx="1449388" cy="400110"/>
          </a:xfrm>
          <a:prstGeom prst="rect">
            <a:avLst/>
          </a:prstGeom>
          <a:noFill/>
        </p:spPr>
        <p:txBody>
          <a:bodyPr wrap="square" rtlCol="0">
            <a:spAutoFit/>
          </a:bodyPr>
          <a:lstStyle/>
          <a:p>
            <a:pPr algn="ctr"/>
            <a:r>
              <a:rPr kumimoji="1" lang="en-US" altLang="ja-JP" sz="2000" smtClean="0">
                <a:latin typeface="+mn-ea"/>
              </a:rPr>
              <a:t>1.1.1.3</a:t>
            </a:r>
            <a:endParaRPr kumimoji="1" lang="ja-JP" altLang="en-US" sz="2000">
              <a:latin typeface="+mn-ea"/>
            </a:endParaRPr>
          </a:p>
        </p:txBody>
      </p:sp>
      <p:sp>
        <p:nvSpPr>
          <p:cNvPr id="22" name="テキスト ボックス 21"/>
          <p:cNvSpPr txBox="1"/>
          <p:nvPr/>
        </p:nvSpPr>
        <p:spPr>
          <a:xfrm>
            <a:off x="5078412" y="2211388"/>
            <a:ext cx="1449388"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sp>
        <p:nvSpPr>
          <p:cNvPr id="23" name="テキスト ボックス 22"/>
          <p:cNvSpPr txBox="1"/>
          <p:nvPr/>
        </p:nvSpPr>
        <p:spPr>
          <a:xfrm>
            <a:off x="2589213" y="1854756"/>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24" name="テキスト ボックス 23"/>
          <p:cNvSpPr txBox="1"/>
          <p:nvPr/>
        </p:nvSpPr>
        <p:spPr>
          <a:xfrm>
            <a:off x="2589213" y="2211388"/>
            <a:ext cx="1440022" cy="400110"/>
          </a:xfrm>
          <a:prstGeom prst="rect">
            <a:avLst/>
          </a:prstGeom>
          <a:noFill/>
        </p:spPr>
        <p:txBody>
          <a:bodyPr wrap="square" rtlCol="0">
            <a:spAutoFit/>
          </a:bodyPr>
          <a:lstStyle/>
          <a:p>
            <a:pPr algn="ctr"/>
            <a:r>
              <a:rPr kumimoji="1" lang="en-US" altLang="ja-JP" sz="2000" smtClean="0">
                <a:latin typeface="+mn-ea"/>
              </a:rPr>
              <a:t>2.2.2.2</a:t>
            </a:r>
            <a:endParaRPr kumimoji="1" lang="ja-JP" altLang="en-US" sz="2000">
              <a:latin typeface="+mn-ea"/>
            </a:endParaRPr>
          </a:p>
        </p:txBody>
      </p:sp>
      <p:sp>
        <p:nvSpPr>
          <p:cNvPr id="25" name="テキスト ボックス 24"/>
          <p:cNvSpPr txBox="1"/>
          <p:nvPr/>
        </p:nvSpPr>
        <p:spPr>
          <a:xfrm>
            <a:off x="2589213" y="2592944"/>
            <a:ext cx="1440022" cy="400110"/>
          </a:xfrm>
          <a:prstGeom prst="rect">
            <a:avLst/>
          </a:prstGeom>
          <a:noFill/>
        </p:spPr>
        <p:txBody>
          <a:bodyPr wrap="square" rtlCol="0">
            <a:spAutoFit/>
          </a:bodyPr>
          <a:lstStyle/>
          <a:p>
            <a:pPr algn="ctr"/>
            <a:r>
              <a:rPr kumimoji="1" lang="en-US" altLang="ja-JP" sz="2000" smtClean="0">
                <a:latin typeface="+mn-ea"/>
              </a:rPr>
              <a:t>2.2.2.3</a:t>
            </a:r>
            <a:endParaRPr kumimoji="1" lang="ja-JP" altLang="en-US" sz="2000">
              <a:latin typeface="+mn-ea"/>
            </a:endParaRPr>
          </a:p>
        </p:txBody>
      </p:sp>
      <p:cxnSp>
        <p:nvCxnSpPr>
          <p:cNvPr id="26" name="直線矢印コネクタ 25"/>
          <p:cNvCxnSpPr/>
          <p:nvPr/>
        </p:nvCxnSpPr>
        <p:spPr>
          <a:xfrm>
            <a:off x="1917700" y="2189778"/>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917700" y="2546410"/>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917700" y="2913678"/>
            <a:ext cx="5283200" cy="158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155904" y="2953922"/>
            <a:ext cx="4838700" cy="369332"/>
          </a:xfrm>
          <a:prstGeom prst="rect">
            <a:avLst/>
          </a:prstGeom>
          <a:noFill/>
        </p:spPr>
        <p:txBody>
          <a:bodyPr wrap="square" rtlCol="0">
            <a:spAutoFit/>
          </a:bodyPr>
          <a:lstStyle/>
          <a:p>
            <a:pPr algn="ctr"/>
            <a:r>
              <a:rPr lang="en-US" altLang="ja-JP" smtClean="0">
                <a:solidFill>
                  <a:srgbClr val="0070C0"/>
                </a:solidFill>
                <a:latin typeface="+mn-ea"/>
              </a:rPr>
              <a:t>unidirectional </a:t>
            </a:r>
            <a:r>
              <a:rPr lang="ja-JP" altLang="en-US" smtClean="0">
                <a:solidFill>
                  <a:srgbClr val="0070C0"/>
                </a:solidFill>
                <a:latin typeface="+mn-ea"/>
              </a:rPr>
              <a:t>イニシエート</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Dynamic PAT </a:t>
            </a:r>
            <a:r>
              <a:rPr lang="en-US" altLang="ja-JP" sz="2800" smtClean="0">
                <a:gradFill>
                  <a:gsLst>
                    <a:gs pos="0">
                      <a:prstClr val="black"/>
                    </a:gs>
                    <a:gs pos="44000">
                      <a:srgbClr val="01BBBB"/>
                    </a:gs>
                    <a:gs pos="100000">
                      <a:srgbClr val="68B442"/>
                    </a:gs>
                  </a:gsLst>
                  <a:lin ang="4800000" scaled="0"/>
                </a:gradFill>
              </a:rPr>
              <a:t>(</a:t>
            </a:r>
            <a:r>
              <a:rPr lang="en-US" altLang="ja-JP" sz="2800" smtClean="0"/>
              <a:t>Network Object - inline</a:t>
            </a:r>
            <a:r>
              <a:rPr lang="en-US" altLang="ja-JP" sz="2800" smtClean="0">
                <a:gradFill>
                  <a:gsLst>
                    <a:gs pos="0">
                      <a:prstClr val="black"/>
                    </a:gs>
                    <a:gs pos="44000">
                      <a:srgbClr val="01BBBB"/>
                    </a:gs>
                    <a:gs pos="100000">
                      <a:srgbClr val="68B442"/>
                    </a:gs>
                  </a:gsLst>
                  <a:lin ang="4800000" scaled="0"/>
                </a:gradFill>
              </a:rPr>
              <a:t>)</a:t>
            </a:r>
            <a:endParaRPr kumimoji="1" lang="ja-JP" altLang="en-US"/>
          </a:p>
        </p:txBody>
      </p:sp>
      <p:sp>
        <p:nvSpPr>
          <p:cNvPr id="36" name="角丸四角形 35"/>
          <p:cNvSpPr/>
          <p:nvPr/>
        </p:nvSpPr>
        <p:spPr>
          <a:xfrm>
            <a:off x="786210" y="4732020"/>
            <a:ext cx="7601347" cy="757238"/>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600" smtClean="0">
                <a:solidFill>
                  <a:schemeClr val="tx1"/>
                </a:solidFill>
                <a:latin typeface="+mn-ea"/>
              </a:rPr>
              <a:t>object network SRC_REAL</a:t>
            </a:r>
          </a:p>
          <a:p>
            <a:pPr eaLnBrk="0" hangingPunct="0">
              <a:lnSpc>
                <a:spcPct val="90000"/>
              </a:lnSpc>
            </a:pPr>
            <a:r>
              <a:rPr lang="en-US" altLang="ja-JP" sz="1600" smtClean="0">
                <a:solidFill>
                  <a:schemeClr val="tx1"/>
                </a:solidFill>
                <a:latin typeface="+mn-ea"/>
              </a:rPr>
              <a:t>  subnet 1.1.1.0 255.255.255.0</a:t>
            </a:r>
          </a:p>
          <a:p>
            <a:pPr eaLnBrk="0" hangingPunct="0">
              <a:lnSpc>
                <a:spcPct val="90000"/>
              </a:lnSpc>
            </a:pPr>
            <a:r>
              <a:rPr lang="en-US" altLang="ja-JP" sz="1600" smtClean="0">
                <a:solidFill>
                  <a:schemeClr val="tx1"/>
                </a:solidFill>
                <a:latin typeface="+mn-ea"/>
              </a:rPr>
              <a:t>  nat (inside,outside) dynamic 2.2.2.2</a:t>
            </a:r>
          </a:p>
        </p:txBody>
      </p:sp>
      <p:sp>
        <p:nvSpPr>
          <p:cNvPr id="28" name="角丸四角形 27"/>
          <p:cNvSpPr/>
          <p:nvPr/>
        </p:nvSpPr>
        <p:spPr>
          <a:xfrm>
            <a:off x="786210" y="3677920"/>
            <a:ext cx="7601347" cy="568325"/>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600" smtClean="0">
                <a:latin typeface="+mn-ea"/>
              </a:rPr>
              <a:t>nat (inside) 1 1.1.1.0 255.255.255.0</a:t>
            </a:r>
          </a:p>
          <a:p>
            <a:r>
              <a:rPr kumimoji="1" lang="en-US" altLang="ja-JP" sz="1600" smtClean="0">
                <a:latin typeface="+mn-ea"/>
              </a:rPr>
              <a:t>global (outside) 1 2.2.2.2</a:t>
            </a:r>
            <a:endParaRPr kumimoji="1" lang="ja-JP" altLang="en-US" sz="1600" dirty="0" smtClean="0">
              <a:latin typeface="+mn-ea"/>
            </a:endParaRPr>
          </a:p>
        </p:txBody>
      </p:sp>
      <p:sp>
        <p:nvSpPr>
          <p:cNvPr id="29" name="テキスト ボックス 28"/>
          <p:cNvSpPr txBox="1"/>
          <p:nvPr/>
        </p:nvSpPr>
        <p:spPr>
          <a:xfrm>
            <a:off x="533008" y="33274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0" name="テキスト ボックス 29"/>
          <p:cNvSpPr txBox="1"/>
          <p:nvPr/>
        </p:nvSpPr>
        <p:spPr>
          <a:xfrm>
            <a:off x="533008" y="43931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31" name="角丸四角形 30"/>
          <p:cNvSpPr/>
          <p:nvPr/>
        </p:nvSpPr>
        <p:spPr>
          <a:xfrm>
            <a:off x="6956504" y="13081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35" name="角丸四角形 34"/>
          <p:cNvSpPr/>
          <p:nvPr/>
        </p:nvSpPr>
        <p:spPr>
          <a:xfrm>
            <a:off x="806530" y="13081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37" name="直線コネクタ 36"/>
          <p:cNvCxnSpPr>
            <a:stCxn id="35" idx="3"/>
            <a:endCxn id="31" idx="1"/>
          </p:cNvCxnSpPr>
          <p:nvPr/>
        </p:nvCxnSpPr>
        <p:spPr>
          <a:xfrm>
            <a:off x="2117804" y="14986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8" name="Picture 42" descr="Cisco_ASA5500"/>
          <p:cNvPicPr>
            <a:picLocks noChangeAspect="1" noChangeArrowheads="1"/>
          </p:cNvPicPr>
          <p:nvPr/>
        </p:nvPicPr>
        <p:blipFill>
          <a:blip r:embed="rId2" cstate="print"/>
          <a:srcRect/>
          <a:stretch>
            <a:fillRect/>
          </a:stretch>
        </p:blipFill>
        <p:spPr bwMode="auto">
          <a:xfrm>
            <a:off x="4146629" y="1066800"/>
            <a:ext cx="841375" cy="889000"/>
          </a:xfrm>
          <a:prstGeom prst="rect">
            <a:avLst/>
          </a:prstGeom>
          <a:noFill/>
          <a:ln w="9525">
            <a:noFill/>
            <a:miter lim="800000"/>
            <a:headEnd/>
            <a:tailEnd/>
          </a:ln>
        </p:spPr>
      </p:pic>
      <p:sp>
        <p:nvSpPr>
          <p:cNvPr id="41" name="テキスト ボックス 40"/>
          <p:cNvSpPr txBox="1"/>
          <p:nvPr/>
        </p:nvSpPr>
        <p:spPr>
          <a:xfrm>
            <a:off x="5078412" y="1854756"/>
            <a:ext cx="1878092" cy="400110"/>
          </a:xfrm>
          <a:prstGeom prst="rect">
            <a:avLst/>
          </a:prstGeom>
          <a:noFill/>
        </p:spPr>
        <p:txBody>
          <a:bodyPr wrap="square" rtlCol="0">
            <a:spAutoFit/>
          </a:bodyPr>
          <a:lstStyle/>
          <a:p>
            <a:pPr algn="ctr"/>
            <a:r>
              <a:rPr kumimoji="1" lang="en-US" altLang="ja-JP" sz="2000" smtClean="0">
                <a:latin typeface="+mn-ea"/>
              </a:rPr>
              <a:t>1.1.1.1:1025</a:t>
            </a:r>
            <a:endParaRPr kumimoji="1" lang="ja-JP" altLang="en-US" sz="2000">
              <a:latin typeface="+mn-ea"/>
            </a:endParaRPr>
          </a:p>
        </p:txBody>
      </p:sp>
      <p:sp>
        <p:nvSpPr>
          <p:cNvPr id="42" name="テキスト ボックス 41"/>
          <p:cNvSpPr txBox="1"/>
          <p:nvPr/>
        </p:nvSpPr>
        <p:spPr>
          <a:xfrm>
            <a:off x="5078412" y="2591356"/>
            <a:ext cx="1878092" cy="400110"/>
          </a:xfrm>
          <a:prstGeom prst="rect">
            <a:avLst/>
          </a:prstGeom>
          <a:noFill/>
        </p:spPr>
        <p:txBody>
          <a:bodyPr wrap="square" rtlCol="0">
            <a:spAutoFit/>
          </a:bodyPr>
          <a:lstStyle/>
          <a:p>
            <a:pPr algn="ctr"/>
            <a:r>
              <a:rPr kumimoji="1" lang="en-US" altLang="ja-JP" sz="2000" smtClean="0">
                <a:latin typeface="+mn-ea"/>
              </a:rPr>
              <a:t>1.1.1.3:1027</a:t>
            </a:r>
            <a:endParaRPr kumimoji="1" lang="ja-JP" altLang="en-US" sz="2000">
              <a:latin typeface="+mn-ea"/>
            </a:endParaRPr>
          </a:p>
        </p:txBody>
      </p:sp>
      <p:sp>
        <p:nvSpPr>
          <p:cNvPr id="43" name="テキスト ボックス 42"/>
          <p:cNvSpPr txBox="1"/>
          <p:nvPr/>
        </p:nvSpPr>
        <p:spPr>
          <a:xfrm>
            <a:off x="5078412" y="2211388"/>
            <a:ext cx="1878092" cy="400110"/>
          </a:xfrm>
          <a:prstGeom prst="rect">
            <a:avLst/>
          </a:prstGeom>
          <a:noFill/>
        </p:spPr>
        <p:txBody>
          <a:bodyPr wrap="square" rtlCol="0">
            <a:spAutoFit/>
          </a:bodyPr>
          <a:lstStyle/>
          <a:p>
            <a:pPr algn="ctr"/>
            <a:r>
              <a:rPr kumimoji="1" lang="en-US" altLang="ja-JP" sz="2000" smtClean="0">
                <a:latin typeface="+mn-ea"/>
              </a:rPr>
              <a:t>1.1.1.2:1026</a:t>
            </a:r>
            <a:endParaRPr kumimoji="1" lang="ja-JP" altLang="en-US" sz="2000">
              <a:latin typeface="+mn-ea"/>
            </a:endParaRPr>
          </a:p>
        </p:txBody>
      </p:sp>
      <p:sp>
        <p:nvSpPr>
          <p:cNvPr id="44" name="テキスト ボックス 43"/>
          <p:cNvSpPr txBox="1"/>
          <p:nvPr/>
        </p:nvSpPr>
        <p:spPr>
          <a:xfrm>
            <a:off x="2298700" y="1854756"/>
            <a:ext cx="1730535" cy="400110"/>
          </a:xfrm>
          <a:prstGeom prst="rect">
            <a:avLst/>
          </a:prstGeom>
          <a:noFill/>
        </p:spPr>
        <p:txBody>
          <a:bodyPr wrap="square" rtlCol="0">
            <a:spAutoFit/>
          </a:bodyPr>
          <a:lstStyle/>
          <a:p>
            <a:pPr algn="ctr"/>
            <a:r>
              <a:rPr kumimoji="1" lang="en-US" altLang="ja-JP" sz="2000" smtClean="0">
                <a:latin typeface="+mn-ea"/>
              </a:rPr>
              <a:t>2.2.2.2:2020 </a:t>
            </a:r>
            <a:endParaRPr kumimoji="1" lang="ja-JP" altLang="en-US" sz="2000">
              <a:latin typeface="+mn-ea"/>
            </a:endParaRPr>
          </a:p>
        </p:txBody>
      </p:sp>
      <p:cxnSp>
        <p:nvCxnSpPr>
          <p:cNvPr id="47" name="直線矢印コネクタ 46"/>
          <p:cNvCxnSpPr/>
          <p:nvPr/>
        </p:nvCxnSpPr>
        <p:spPr>
          <a:xfrm>
            <a:off x="1917700" y="2189778"/>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1917700" y="2559110"/>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917700" y="2926378"/>
            <a:ext cx="5283200" cy="158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298700" y="2224088"/>
            <a:ext cx="1730535" cy="400110"/>
          </a:xfrm>
          <a:prstGeom prst="rect">
            <a:avLst/>
          </a:prstGeom>
          <a:noFill/>
        </p:spPr>
        <p:txBody>
          <a:bodyPr wrap="square" rtlCol="0">
            <a:spAutoFit/>
          </a:bodyPr>
          <a:lstStyle/>
          <a:p>
            <a:pPr algn="ctr"/>
            <a:r>
              <a:rPr kumimoji="1" lang="en-US" altLang="ja-JP" sz="2000" smtClean="0">
                <a:latin typeface="+mn-ea"/>
              </a:rPr>
              <a:t>2.2.2.2:2021 </a:t>
            </a:r>
            <a:endParaRPr kumimoji="1" lang="ja-JP" altLang="en-US" sz="2000">
              <a:latin typeface="+mn-ea"/>
            </a:endParaRPr>
          </a:p>
        </p:txBody>
      </p:sp>
      <p:sp>
        <p:nvSpPr>
          <p:cNvPr id="51" name="テキスト ボックス 50"/>
          <p:cNvSpPr txBox="1"/>
          <p:nvPr/>
        </p:nvSpPr>
        <p:spPr>
          <a:xfrm>
            <a:off x="2298700" y="2591356"/>
            <a:ext cx="1730535" cy="400110"/>
          </a:xfrm>
          <a:prstGeom prst="rect">
            <a:avLst/>
          </a:prstGeom>
          <a:noFill/>
        </p:spPr>
        <p:txBody>
          <a:bodyPr wrap="square" rtlCol="0">
            <a:spAutoFit/>
          </a:bodyPr>
          <a:lstStyle/>
          <a:p>
            <a:pPr algn="ctr"/>
            <a:r>
              <a:rPr kumimoji="1" lang="en-US" altLang="ja-JP" sz="2000" smtClean="0">
                <a:latin typeface="+mn-ea"/>
              </a:rPr>
              <a:t>2.2.2.2:2022 </a:t>
            </a:r>
            <a:endParaRPr kumimoji="1" lang="ja-JP" altLang="en-US" sz="2000">
              <a:latin typeface="+mn-ea"/>
            </a:endParaRPr>
          </a:p>
        </p:txBody>
      </p:sp>
      <p:sp>
        <p:nvSpPr>
          <p:cNvPr id="21" name="線吹き出し 1 (枠付き) 20"/>
          <p:cNvSpPr/>
          <p:nvPr/>
        </p:nvSpPr>
        <p:spPr>
          <a:xfrm>
            <a:off x="4988005" y="4593193"/>
            <a:ext cx="3305574" cy="533400"/>
          </a:xfrm>
          <a:prstGeom prst="borderCallout1">
            <a:avLst>
              <a:gd name="adj1" fmla="val 29131"/>
              <a:gd name="adj2" fmla="val -2161"/>
              <a:gd name="adj3" fmla="val 104595"/>
              <a:gd name="adj4" fmla="val -21218"/>
            </a:avLst>
          </a:prstGeom>
          <a:ln/>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1400" smtClean="0">
                <a:latin typeface="+mn-ea"/>
              </a:rPr>
              <a:t>Mapped IP</a:t>
            </a:r>
            <a:r>
              <a:rPr kumimoji="1" lang="ja-JP" altLang="en-US" sz="1400" smtClean="0">
                <a:latin typeface="+mn-ea"/>
              </a:rPr>
              <a:t>を</a:t>
            </a:r>
            <a:r>
              <a:rPr kumimoji="1" lang="en-US" altLang="ja-JP" sz="1400" smtClean="0">
                <a:latin typeface="+mn-ea"/>
              </a:rPr>
              <a:t>Host</a:t>
            </a:r>
            <a:r>
              <a:rPr kumimoji="1" lang="ja-JP" altLang="en-US" sz="1400" smtClean="0">
                <a:latin typeface="+mn-ea"/>
              </a:rPr>
              <a:t>形式で指定することにより、</a:t>
            </a:r>
            <a:r>
              <a:rPr kumimoji="1" lang="en-US" altLang="ja-JP" sz="1400" smtClean="0">
                <a:latin typeface="+mn-ea"/>
              </a:rPr>
              <a:t>PAT</a:t>
            </a:r>
            <a:r>
              <a:rPr kumimoji="1" lang="ja-JP" altLang="en-US" sz="1400" smtClean="0">
                <a:latin typeface="+mn-ea"/>
              </a:rPr>
              <a:t>となる</a:t>
            </a:r>
            <a:endParaRPr kumimoji="1" lang="ja-JP" altLang="en-US" sz="1400" dirty="0" smtClean="0">
              <a:latin typeface="+mn-ea"/>
            </a:endParaRPr>
          </a:p>
        </p:txBody>
      </p:sp>
      <p:sp>
        <p:nvSpPr>
          <p:cNvPr id="22" name="正方形/長方形 21"/>
          <p:cNvSpPr/>
          <p:nvPr/>
        </p:nvSpPr>
        <p:spPr>
          <a:xfrm>
            <a:off x="937260" y="5219695"/>
            <a:ext cx="3341917" cy="216217"/>
          </a:xfrm>
          <a:prstGeom prst="rect">
            <a:avLst/>
          </a:prstGeom>
          <a:noFill/>
          <a:ln w="95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
        <p:nvSpPr>
          <p:cNvPr id="23" name="テキスト ボックス 22"/>
          <p:cNvSpPr txBox="1"/>
          <p:nvPr/>
        </p:nvSpPr>
        <p:spPr>
          <a:xfrm>
            <a:off x="2155904" y="2944397"/>
            <a:ext cx="4838700" cy="369332"/>
          </a:xfrm>
          <a:prstGeom prst="rect">
            <a:avLst/>
          </a:prstGeom>
          <a:noFill/>
        </p:spPr>
        <p:txBody>
          <a:bodyPr wrap="square" rtlCol="0">
            <a:spAutoFit/>
          </a:bodyPr>
          <a:lstStyle/>
          <a:p>
            <a:pPr algn="ctr"/>
            <a:r>
              <a:rPr lang="en-US" altLang="ja-JP" smtClean="0">
                <a:solidFill>
                  <a:srgbClr val="0070C0"/>
                </a:solidFill>
                <a:latin typeface="+mn-ea"/>
              </a:rPr>
              <a:t>unidirectional </a:t>
            </a:r>
            <a:r>
              <a:rPr lang="ja-JP" altLang="en-US" smtClean="0">
                <a:solidFill>
                  <a:srgbClr val="0070C0"/>
                </a:solidFill>
                <a:latin typeface="+mn-ea"/>
              </a:rPr>
              <a:t>イニシエート</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Dynamic PAT </a:t>
            </a:r>
            <a:r>
              <a:rPr lang="en-US" altLang="ja-JP" sz="2800" smtClean="0">
                <a:gradFill>
                  <a:gsLst>
                    <a:gs pos="0">
                      <a:prstClr val="black"/>
                    </a:gs>
                    <a:gs pos="44000">
                      <a:srgbClr val="01BBBB"/>
                    </a:gs>
                    <a:gs pos="100000">
                      <a:srgbClr val="68B442"/>
                    </a:gs>
                  </a:gsLst>
                  <a:lin ang="4800000" scaled="0"/>
                </a:gradFill>
              </a:rPr>
              <a:t>(</a:t>
            </a:r>
            <a:r>
              <a:rPr lang="en-US" altLang="ja-JP" sz="2800" smtClean="0"/>
              <a:t>Twice</a:t>
            </a:r>
            <a:r>
              <a:rPr lang="en-US" altLang="ja-JP" sz="2800" smtClean="0">
                <a:gradFill>
                  <a:gsLst>
                    <a:gs pos="0">
                      <a:prstClr val="black"/>
                    </a:gs>
                    <a:gs pos="44000">
                      <a:srgbClr val="01BBBB"/>
                    </a:gs>
                    <a:gs pos="100000">
                      <a:srgbClr val="68B442"/>
                    </a:gs>
                  </a:gsLst>
                  <a:lin ang="4800000" scaled="0"/>
                </a:gradFill>
              </a:rPr>
              <a:t>)</a:t>
            </a:r>
            <a:endParaRPr kumimoji="1" lang="ja-JP" altLang="en-US"/>
          </a:p>
        </p:txBody>
      </p:sp>
      <p:sp>
        <p:nvSpPr>
          <p:cNvPr id="36" name="角丸四角形 35"/>
          <p:cNvSpPr/>
          <p:nvPr/>
        </p:nvSpPr>
        <p:spPr>
          <a:xfrm>
            <a:off x="786211" y="4724400"/>
            <a:ext cx="7601347" cy="1177925"/>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600" smtClean="0">
                <a:solidFill>
                  <a:srgbClr val="00B050"/>
                </a:solidFill>
                <a:latin typeface="+mn-ea"/>
              </a:rPr>
              <a:t>object network SRC_REAL</a:t>
            </a:r>
          </a:p>
          <a:p>
            <a:pPr eaLnBrk="0" hangingPunct="0">
              <a:lnSpc>
                <a:spcPct val="90000"/>
              </a:lnSpc>
            </a:pPr>
            <a:r>
              <a:rPr lang="en-US" altLang="ja-JP" sz="1600" smtClean="0">
                <a:solidFill>
                  <a:srgbClr val="00B050"/>
                </a:solidFill>
                <a:latin typeface="+mn-ea"/>
              </a:rPr>
              <a:t>  subnet 1.1.1.0 255.255.255.0</a:t>
            </a:r>
          </a:p>
          <a:p>
            <a:pPr eaLnBrk="0" hangingPunct="0">
              <a:lnSpc>
                <a:spcPct val="90000"/>
              </a:lnSpc>
            </a:pPr>
            <a:r>
              <a:rPr lang="en-US" altLang="ja-JP" sz="1600" smtClean="0">
                <a:solidFill>
                  <a:srgbClr val="0070C0"/>
                </a:solidFill>
                <a:latin typeface="+mn-ea"/>
              </a:rPr>
              <a:t>object network SRC_MAP</a:t>
            </a:r>
          </a:p>
          <a:p>
            <a:pPr eaLnBrk="0" hangingPunct="0">
              <a:lnSpc>
                <a:spcPct val="90000"/>
              </a:lnSpc>
            </a:pPr>
            <a:r>
              <a:rPr lang="en-US" altLang="ja-JP" sz="1600" smtClean="0">
                <a:solidFill>
                  <a:srgbClr val="0070C0"/>
                </a:solidFill>
                <a:latin typeface="+mn-ea"/>
              </a:rPr>
              <a:t>  host 2.2.2.2</a:t>
            </a:r>
          </a:p>
          <a:p>
            <a:pPr eaLnBrk="0" hangingPunct="0">
              <a:lnSpc>
                <a:spcPct val="90000"/>
              </a:lnSpc>
            </a:pPr>
            <a:r>
              <a:rPr lang="en-US" altLang="ja-JP" sz="1600" smtClean="0">
                <a:solidFill>
                  <a:schemeClr val="tx1"/>
                </a:solidFill>
                <a:latin typeface="+mn-ea"/>
              </a:rPr>
              <a:t>nat (inside,outside) source dynamic </a:t>
            </a:r>
            <a:r>
              <a:rPr lang="en-US" altLang="ja-JP" sz="1600" smtClean="0">
                <a:solidFill>
                  <a:srgbClr val="00B050"/>
                </a:solidFill>
                <a:latin typeface="+mn-ea"/>
              </a:rPr>
              <a:t>SRC_REAL</a:t>
            </a:r>
            <a:r>
              <a:rPr lang="en-US" altLang="ja-JP" sz="1600" smtClean="0">
                <a:solidFill>
                  <a:schemeClr val="tx1"/>
                </a:solidFill>
                <a:latin typeface="+mn-ea"/>
              </a:rPr>
              <a:t> </a:t>
            </a:r>
            <a:r>
              <a:rPr lang="en-US" altLang="ja-JP" sz="1600" smtClean="0">
                <a:solidFill>
                  <a:srgbClr val="0070C0"/>
                </a:solidFill>
                <a:latin typeface="+mn-ea"/>
              </a:rPr>
              <a:t>SRC_MAP</a:t>
            </a:r>
          </a:p>
        </p:txBody>
      </p:sp>
      <p:sp>
        <p:nvSpPr>
          <p:cNvPr id="28" name="角丸四角形 27"/>
          <p:cNvSpPr/>
          <p:nvPr/>
        </p:nvSpPr>
        <p:spPr>
          <a:xfrm>
            <a:off x="786210" y="3662679"/>
            <a:ext cx="7601347" cy="563563"/>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600" smtClean="0">
                <a:latin typeface="+mn-ea"/>
              </a:rPr>
              <a:t>nat (inside) 1 1.1.1.0 255.255.255.0</a:t>
            </a:r>
          </a:p>
          <a:p>
            <a:r>
              <a:rPr kumimoji="1" lang="en-US" altLang="ja-JP" sz="1600" smtClean="0">
                <a:latin typeface="+mn-ea"/>
              </a:rPr>
              <a:t>global (outside) 1 2.2.2.2</a:t>
            </a:r>
            <a:endParaRPr kumimoji="1" lang="ja-JP" altLang="en-US" sz="1600" dirty="0" smtClean="0">
              <a:latin typeface="+mn-ea"/>
            </a:endParaRPr>
          </a:p>
        </p:txBody>
      </p:sp>
      <p:sp>
        <p:nvSpPr>
          <p:cNvPr id="29" name="テキスト ボックス 28"/>
          <p:cNvSpPr txBox="1"/>
          <p:nvPr/>
        </p:nvSpPr>
        <p:spPr>
          <a:xfrm>
            <a:off x="533008" y="33274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0" name="テキスト ボックス 29"/>
          <p:cNvSpPr txBox="1"/>
          <p:nvPr/>
        </p:nvSpPr>
        <p:spPr>
          <a:xfrm>
            <a:off x="533008" y="43931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50" name="角丸四角形 49"/>
          <p:cNvSpPr/>
          <p:nvPr/>
        </p:nvSpPr>
        <p:spPr>
          <a:xfrm>
            <a:off x="6956504" y="13081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1" name="角丸四角形 50"/>
          <p:cNvSpPr/>
          <p:nvPr/>
        </p:nvSpPr>
        <p:spPr>
          <a:xfrm>
            <a:off x="806530" y="13081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52" name="直線コネクタ 51"/>
          <p:cNvCxnSpPr>
            <a:stCxn id="51" idx="3"/>
            <a:endCxn id="50" idx="1"/>
          </p:cNvCxnSpPr>
          <p:nvPr/>
        </p:nvCxnSpPr>
        <p:spPr>
          <a:xfrm>
            <a:off x="2117804" y="14986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3" name="Picture 42" descr="Cisco_ASA5500"/>
          <p:cNvPicPr>
            <a:picLocks noChangeAspect="1" noChangeArrowheads="1"/>
          </p:cNvPicPr>
          <p:nvPr/>
        </p:nvPicPr>
        <p:blipFill>
          <a:blip r:embed="rId2" cstate="print"/>
          <a:srcRect/>
          <a:stretch>
            <a:fillRect/>
          </a:stretch>
        </p:blipFill>
        <p:spPr bwMode="auto">
          <a:xfrm>
            <a:off x="4146629" y="1066800"/>
            <a:ext cx="841375" cy="889000"/>
          </a:xfrm>
          <a:prstGeom prst="rect">
            <a:avLst/>
          </a:prstGeom>
          <a:noFill/>
          <a:ln w="9525">
            <a:noFill/>
            <a:miter lim="800000"/>
            <a:headEnd/>
            <a:tailEnd/>
          </a:ln>
        </p:spPr>
      </p:pic>
      <p:sp>
        <p:nvSpPr>
          <p:cNvPr id="20" name="テキスト ボックス 19"/>
          <p:cNvSpPr txBox="1"/>
          <p:nvPr/>
        </p:nvSpPr>
        <p:spPr>
          <a:xfrm>
            <a:off x="5078412" y="1854756"/>
            <a:ext cx="1878092" cy="400110"/>
          </a:xfrm>
          <a:prstGeom prst="rect">
            <a:avLst/>
          </a:prstGeom>
          <a:noFill/>
        </p:spPr>
        <p:txBody>
          <a:bodyPr wrap="square" rtlCol="0">
            <a:spAutoFit/>
          </a:bodyPr>
          <a:lstStyle/>
          <a:p>
            <a:pPr algn="ctr"/>
            <a:r>
              <a:rPr kumimoji="1" lang="en-US" altLang="ja-JP" sz="2000" smtClean="0">
                <a:latin typeface="+mn-ea"/>
              </a:rPr>
              <a:t>1.1.1.1:1025</a:t>
            </a:r>
            <a:endParaRPr kumimoji="1" lang="ja-JP" altLang="en-US" sz="2000">
              <a:latin typeface="+mn-ea"/>
            </a:endParaRPr>
          </a:p>
        </p:txBody>
      </p:sp>
      <p:sp>
        <p:nvSpPr>
          <p:cNvPr id="21" name="テキスト ボックス 20"/>
          <p:cNvSpPr txBox="1"/>
          <p:nvPr/>
        </p:nvSpPr>
        <p:spPr>
          <a:xfrm>
            <a:off x="5078412" y="2591356"/>
            <a:ext cx="1878092" cy="400110"/>
          </a:xfrm>
          <a:prstGeom prst="rect">
            <a:avLst/>
          </a:prstGeom>
          <a:noFill/>
        </p:spPr>
        <p:txBody>
          <a:bodyPr wrap="square" rtlCol="0">
            <a:spAutoFit/>
          </a:bodyPr>
          <a:lstStyle/>
          <a:p>
            <a:pPr algn="ctr"/>
            <a:r>
              <a:rPr kumimoji="1" lang="en-US" altLang="ja-JP" sz="2000" smtClean="0">
                <a:latin typeface="+mn-ea"/>
              </a:rPr>
              <a:t>1.1.1.3:1027</a:t>
            </a:r>
            <a:endParaRPr kumimoji="1" lang="ja-JP" altLang="en-US" sz="2000">
              <a:latin typeface="+mn-ea"/>
            </a:endParaRPr>
          </a:p>
        </p:txBody>
      </p:sp>
      <p:sp>
        <p:nvSpPr>
          <p:cNvPr id="22" name="テキスト ボックス 21"/>
          <p:cNvSpPr txBox="1"/>
          <p:nvPr/>
        </p:nvSpPr>
        <p:spPr>
          <a:xfrm>
            <a:off x="5078412" y="2211388"/>
            <a:ext cx="1878092" cy="400110"/>
          </a:xfrm>
          <a:prstGeom prst="rect">
            <a:avLst/>
          </a:prstGeom>
          <a:noFill/>
        </p:spPr>
        <p:txBody>
          <a:bodyPr wrap="square" rtlCol="0">
            <a:spAutoFit/>
          </a:bodyPr>
          <a:lstStyle/>
          <a:p>
            <a:pPr algn="ctr"/>
            <a:r>
              <a:rPr kumimoji="1" lang="en-US" altLang="ja-JP" sz="2000" smtClean="0">
                <a:latin typeface="+mn-ea"/>
              </a:rPr>
              <a:t>1.1.1.2:1026</a:t>
            </a:r>
            <a:endParaRPr kumimoji="1" lang="ja-JP" altLang="en-US" sz="2000">
              <a:latin typeface="+mn-ea"/>
            </a:endParaRPr>
          </a:p>
        </p:txBody>
      </p:sp>
      <p:sp>
        <p:nvSpPr>
          <p:cNvPr id="23" name="テキスト ボックス 22"/>
          <p:cNvSpPr txBox="1"/>
          <p:nvPr/>
        </p:nvSpPr>
        <p:spPr>
          <a:xfrm>
            <a:off x="2298700" y="1854756"/>
            <a:ext cx="1730535" cy="400110"/>
          </a:xfrm>
          <a:prstGeom prst="rect">
            <a:avLst/>
          </a:prstGeom>
          <a:noFill/>
        </p:spPr>
        <p:txBody>
          <a:bodyPr wrap="square" rtlCol="0">
            <a:spAutoFit/>
          </a:bodyPr>
          <a:lstStyle/>
          <a:p>
            <a:pPr algn="ctr"/>
            <a:r>
              <a:rPr kumimoji="1" lang="en-US" altLang="ja-JP" sz="2000" smtClean="0">
                <a:latin typeface="+mn-ea"/>
              </a:rPr>
              <a:t>2.2.2.2:2020 </a:t>
            </a:r>
            <a:endParaRPr kumimoji="1" lang="ja-JP" altLang="en-US" sz="2000">
              <a:latin typeface="+mn-ea"/>
            </a:endParaRPr>
          </a:p>
        </p:txBody>
      </p:sp>
      <p:cxnSp>
        <p:nvCxnSpPr>
          <p:cNvPr id="24" name="直線矢印コネクタ 23"/>
          <p:cNvCxnSpPr/>
          <p:nvPr/>
        </p:nvCxnSpPr>
        <p:spPr>
          <a:xfrm>
            <a:off x="1917700" y="2189778"/>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917700" y="2559110"/>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917700" y="2926378"/>
            <a:ext cx="5283200" cy="158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298700" y="2224088"/>
            <a:ext cx="1730535" cy="400110"/>
          </a:xfrm>
          <a:prstGeom prst="rect">
            <a:avLst/>
          </a:prstGeom>
          <a:noFill/>
        </p:spPr>
        <p:txBody>
          <a:bodyPr wrap="square" rtlCol="0">
            <a:spAutoFit/>
          </a:bodyPr>
          <a:lstStyle/>
          <a:p>
            <a:pPr algn="ctr"/>
            <a:r>
              <a:rPr kumimoji="1" lang="en-US" altLang="ja-JP" sz="2000" smtClean="0">
                <a:latin typeface="+mn-ea"/>
              </a:rPr>
              <a:t>2.2.2.2:2021 </a:t>
            </a:r>
            <a:endParaRPr kumimoji="1" lang="ja-JP" altLang="en-US" sz="2000">
              <a:latin typeface="+mn-ea"/>
            </a:endParaRPr>
          </a:p>
        </p:txBody>
      </p:sp>
      <p:sp>
        <p:nvSpPr>
          <p:cNvPr id="31" name="テキスト ボックス 30"/>
          <p:cNvSpPr txBox="1"/>
          <p:nvPr/>
        </p:nvSpPr>
        <p:spPr>
          <a:xfrm>
            <a:off x="2298700" y="2591356"/>
            <a:ext cx="1730535" cy="400110"/>
          </a:xfrm>
          <a:prstGeom prst="rect">
            <a:avLst/>
          </a:prstGeom>
          <a:noFill/>
        </p:spPr>
        <p:txBody>
          <a:bodyPr wrap="square" rtlCol="0">
            <a:spAutoFit/>
          </a:bodyPr>
          <a:lstStyle/>
          <a:p>
            <a:pPr algn="ctr"/>
            <a:r>
              <a:rPr kumimoji="1" lang="en-US" altLang="ja-JP" sz="2000" smtClean="0">
                <a:latin typeface="+mn-ea"/>
              </a:rPr>
              <a:t>2.2.2.2:2022 </a:t>
            </a:r>
            <a:endParaRPr kumimoji="1" lang="ja-JP" altLang="en-US" sz="2000">
              <a:latin typeface="+mn-ea"/>
            </a:endParaRPr>
          </a:p>
        </p:txBody>
      </p:sp>
      <p:sp>
        <p:nvSpPr>
          <p:cNvPr id="32" name="テキスト ボックス 31"/>
          <p:cNvSpPr txBox="1"/>
          <p:nvPr/>
        </p:nvSpPr>
        <p:spPr>
          <a:xfrm>
            <a:off x="2155904" y="2953922"/>
            <a:ext cx="4838700" cy="369332"/>
          </a:xfrm>
          <a:prstGeom prst="rect">
            <a:avLst/>
          </a:prstGeom>
          <a:noFill/>
        </p:spPr>
        <p:txBody>
          <a:bodyPr wrap="square" rtlCol="0">
            <a:spAutoFit/>
          </a:bodyPr>
          <a:lstStyle/>
          <a:p>
            <a:pPr algn="ctr"/>
            <a:r>
              <a:rPr lang="en-US" altLang="ja-JP" smtClean="0">
                <a:solidFill>
                  <a:srgbClr val="0070C0"/>
                </a:solidFill>
                <a:latin typeface="+mn-ea"/>
              </a:rPr>
              <a:t>unidirectional </a:t>
            </a:r>
            <a:r>
              <a:rPr lang="ja-JP" altLang="en-US" smtClean="0">
                <a:solidFill>
                  <a:srgbClr val="0070C0"/>
                </a:solidFill>
                <a:latin typeface="+mn-ea"/>
              </a:rPr>
              <a:t>イニシエート</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Interface NAT / PAT</a:t>
            </a:r>
            <a:endParaRPr kumimoji="1" lang="ja-JP" altLang="en-US"/>
          </a:p>
        </p:txBody>
      </p:sp>
      <p:sp>
        <p:nvSpPr>
          <p:cNvPr id="3" name="テキスト プレースホルダ 2"/>
          <p:cNvSpPr>
            <a:spLocks noGrp="1"/>
          </p:cNvSpPr>
          <p:nvPr>
            <p:ph type="body" sz="quarter" idx="10"/>
          </p:nvPr>
        </p:nvSpPr>
        <p:spPr/>
        <p:txBody>
          <a:bodyPr/>
          <a:lstStyle/>
          <a:p>
            <a:r>
              <a:rPr lang="en-US" altLang="ja-JP" smtClean="0"/>
              <a:t>Mapped IP</a:t>
            </a:r>
            <a:r>
              <a:rPr lang="ja-JP" altLang="en-US" smtClean="0"/>
              <a:t>に</a:t>
            </a:r>
            <a:r>
              <a:rPr lang="en-US" altLang="ja-JP" smtClean="0"/>
              <a:t>Interface IP</a:t>
            </a:r>
            <a:r>
              <a:rPr lang="ja-JP" altLang="en-US" smtClean="0"/>
              <a:t>を利用する</a:t>
            </a:r>
            <a:endParaRPr lang="en-US" altLang="ja-JP" smtClean="0"/>
          </a:p>
          <a:p>
            <a:pPr lvl="1"/>
            <a:r>
              <a:rPr lang="en-US" altLang="ja-JP" sz="2000" smtClean="0"/>
              <a:t>Static NAT / PAT, Dynamic NAT / PAT</a:t>
            </a:r>
            <a:r>
              <a:rPr lang="ja-JP" altLang="en-US" sz="2000" smtClean="0"/>
              <a:t>と同様の変換</a:t>
            </a:r>
            <a:endParaRPr lang="en-US" altLang="ja-JP" sz="2000" smtClean="0"/>
          </a:p>
          <a:p>
            <a:pPr lvl="1"/>
            <a:r>
              <a:rPr lang="ja-JP" altLang="en-US" sz="2000" smtClean="0"/>
              <a:t>実環境で使用されることが多い変換</a:t>
            </a:r>
            <a:endParaRPr lang="en-US" altLang="ja-JP" sz="2000" smtClean="0"/>
          </a:p>
        </p:txBody>
      </p:sp>
      <p:sp>
        <p:nvSpPr>
          <p:cNvPr id="4" name="角丸四角形 3"/>
          <p:cNvSpPr/>
          <p:nvPr/>
        </p:nvSpPr>
        <p:spPr>
          <a:xfrm>
            <a:off x="7007304" y="4497833"/>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 name="角丸四角形 4"/>
          <p:cNvSpPr/>
          <p:nvPr/>
        </p:nvSpPr>
        <p:spPr>
          <a:xfrm>
            <a:off x="743030" y="4497833"/>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6" name="直線コネクタ 5"/>
          <p:cNvCxnSpPr>
            <a:stCxn id="5" idx="3"/>
            <a:endCxn id="4" idx="1"/>
          </p:cNvCxnSpPr>
          <p:nvPr/>
        </p:nvCxnSpPr>
        <p:spPr>
          <a:xfrm>
            <a:off x="2054304" y="4688333"/>
            <a:ext cx="4953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42" descr="Cisco_ASA5500"/>
          <p:cNvPicPr>
            <a:picLocks noChangeAspect="1" noChangeArrowheads="1"/>
          </p:cNvPicPr>
          <p:nvPr/>
        </p:nvPicPr>
        <p:blipFill>
          <a:blip r:embed="rId2" cstate="print"/>
          <a:srcRect/>
          <a:stretch>
            <a:fillRect/>
          </a:stretch>
        </p:blipFill>
        <p:spPr bwMode="auto">
          <a:xfrm>
            <a:off x="4197429" y="4256533"/>
            <a:ext cx="841375" cy="889000"/>
          </a:xfrm>
          <a:prstGeom prst="rect">
            <a:avLst/>
          </a:prstGeom>
          <a:noFill/>
          <a:ln w="9525">
            <a:noFill/>
            <a:miter lim="800000"/>
            <a:headEnd/>
            <a:tailEnd/>
          </a:ln>
        </p:spPr>
      </p:pic>
      <p:sp>
        <p:nvSpPr>
          <p:cNvPr id="8" name="下カーブ矢印 7"/>
          <p:cNvSpPr/>
          <p:nvPr/>
        </p:nvSpPr>
        <p:spPr>
          <a:xfrm flipH="1">
            <a:off x="1638300" y="3265933"/>
            <a:ext cx="5708808" cy="1231900"/>
          </a:xfrm>
          <a:prstGeom prst="curvedDownArrow">
            <a:avLst>
              <a:gd name="adj1" fmla="val 22326"/>
              <a:gd name="adj2" fmla="val 50000"/>
              <a:gd name="adj3" fmla="val 25000"/>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 name="角丸四角形 8"/>
          <p:cNvSpPr/>
          <p:nvPr/>
        </p:nvSpPr>
        <p:spPr>
          <a:xfrm>
            <a:off x="2268855" y="3136900"/>
            <a:ext cx="4646453" cy="385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smtClean="0">
                <a:latin typeface="+mn-ea"/>
              </a:rPr>
              <a:t>Src: 1.1.1.1</a:t>
            </a:r>
            <a:r>
              <a:rPr kumimoji="1" lang="ja-JP" altLang="en-US" sz="2000" smtClean="0">
                <a:latin typeface="+mn-ea"/>
              </a:rPr>
              <a:t>　</a:t>
            </a:r>
            <a:r>
              <a:rPr kumimoji="1" lang="ja-JP" altLang="en-US" sz="2400" smtClean="0">
                <a:latin typeface="+mn-ea"/>
              </a:rPr>
              <a:t>→</a:t>
            </a:r>
            <a:r>
              <a:rPr kumimoji="1" lang="ja-JP" altLang="en-US" sz="2000" smtClean="0">
                <a:latin typeface="+mn-ea"/>
              </a:rPr>
              <a:t>　</a:t>
            </a:r>
            <a:r>
              <a:rPr kumimoji="1" lang="en-US" altLang="ja-JP" sz="2000" smtClean="0">
                <a:latin typeface="+mn-ea"/>
              </a:rPr>
              <a:t>Src: 2.2.2.2</a:t>
            </a:r>
            <a:endParaRPr kumimoji="1" lang="ja-JP" altLang="en-US" sz="2000" dirty="0" smtClean="0">
              <a:latin typeface="+mn-ea"/>
            </a:endParaRPr>
          </a:p>
        </p:txBody>
      </p:sp>
      <p:sp>
        <p:nvSpPr>
          <p:cNvPr id="10" name="円/楕円 9"/>
          <p:cNvSpPr/>
          <p:nvPr/>
        </p:nvSpPr>
        <p:spPr>
          <a:xfrm>
            <a:off x="4064079" y="4562349"/>
            <a:ext cx="266700" cy="251967"/>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p>
        </p:txBody>
      </p:sp>
      <p:sp>
        <p:nvSpPr>
          <p:cNvPr id="11" name="線吹き出し 1 (枠付き) 10"/>
          <p:cNvSpPr/>
          <p:nvPr/>
        </p:nvSpPr>
        <p:spPr>
          <a:xfrm>
            <a:off x="3170316" y="5359400"/>
            <a:ext cx="2320925" cy="317500"/>
          </a:xfrm>
          <a:prstGeom prst="borderCallout1">
            <a:avLst>
              <a:gd name="adj1" fmla="val -21250"/>
              <a:gd name="adj2" fmla="val 10819"/>
              <a:gd name="adj3" fmla="val -171500"/>
              <a:gd name="adj4" fmla="val 3772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mtClean="0">
                <a:latin typeface="+mn-ea"/>
              </a:rPr>
              <a:t>Interface IP: 2.2.2.2</a:t>
            </a:r>
            <a:endParaRPr kumimoji="1" lang="ja-JP" altLang="en-US" dirty="0" smtClean="0">
              <a:latin typeface="+mn-ea"/>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Static Interface NAT </a:t>
            </a:r>
            <a:r>
              <a:rPr lang="en-US" altLang="ja-JP" sz="2800" smtClean="0">
                <a:gradFill>
                  <a:gsLst>
                    <a:gs pos="0">
                      <a:prstClr val="black"/>
                    </a:gs>
                    <a:gs pos="44000">
                      <a:srgbClr val="01BBBB"/>
                    </a:gs>
                    <a:gs pos="100000">
                      <a:srgbClr val="68B442"/>
                    </a:gs>
                  </a:gsLst>
                  <a:lin ang="4800000" scaled="0"/>
                </a:gradFill>
              </a:rPr>
              <a:t>(</a:t>
            </a:r>
            <a:r>
              <a:rPr lang="en-US" altLang="ja-JP" sz="2800" smtClean="0"/>
              <a:t>Network Object - inline</a:t>
            </a:r>
            <a:r>
              <a:rPr lang="en-US" altLang="ja-JP" sz="2800" smtClean="0">
                <a:gradFill>
                  <a:gsLst>
                    <a:gs pos="0">
                      <a:prstClr val="black"/>
                    </a:gs>
                    <a:gs pos="44000">
                      <a:srgbClr val="01BBBB"/>
                    </a:gs>
                    <a:gs pos="100000">
                      <a:srgbClr val="68B442"/>
                    </a:gs>
                  </a:gsLst>
                  <a:lin ang="4800000" scaled="0"/>
                </a:gradFill>
              </a:rPr>
              <a:t>)</a:t>
            </a:r>
            <a:endParaRPr kumimoji="1" lang="ja-JP" altLang="en-US"/>
          </a:p>
        </p:txBody>
      </p:sp>
      <p:sp>
        <p:nvSpPr>
          <p:cNvPr id="36" name="角丸四角形 35"/>
          <p:cNvSpPr/>
          <p:nvPr/>
        </p:nvSpPr>
        <p:spPr>
          <a:xfrm>
            <a:off x="786211" y="4813300"/>
            <a:ext cx="7601347" cy="774700"/>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chemeClr val="tx1"/>
                </a:solidFill>
                <a:latin typeface="+mn-ea"/>
              </a:rPr>
              <a:t>object network SRC_REAL</a:t>
            </a:r>
          </a:p>
          <a:p>
            <a:pPr eaLnBrk="0" hangingPunct="0">
              <a:lnSpc>
                <a:spcPct val="90000"/>
              </a:lnSpc>
            </a:pPr>
            <a:r>
              <a:rPr lang="en-US" altLang="ja-JP" sz="1600" smtClean="0">
                <a:solidFill>
                  <a:schemeClr val="tx1"/>
                </a:solidFill>
                <a:latin typeface="+mn-ea"/>
              </a:rPr>
              <a:t>  host 1.1.1.1</a:t>
            </a:r>
          </a:p>
          <a:p>
            <a:pPr eaLnBrk="0" hangingPunct="0">
              <a:lnSpc>
                <a:spcPct val="90000"/>
              </a:lnSpc>
            </a:pPr>
            <a:r>
              <a:rPr lang="en-US" altLang="ja-JP" sz="1600" smtClean="0">
                <a:solidFill>
                  <a:schemeClr val="tx1"/>
                </a:solidFill>
                <a:latin typeface="+mn-ea"/>
              </a:rPr>
              <a:t>  nat (inside,outside) static </a:t>
            </a:r>
            <a:r>
              <a:rPr lang="en-US" altLang="ja-JP" sz="1600" smtClean="0">
                <a:solidFill>
                  <a:srgbClr val="FF0000"/>
                </a:solidFill>
                <a:latin typeface="+mn-ea"/>
              </a:rPr>
              <a:t>interface</a:t>
            </a:r>
          </a:p>
        </p:txBody>
      </p:sp>
      <p:sp>
        <p:nvSpPr>
          <p:cNvPr id="28" name="角丸四角形 27"/>
          <p:cNvSpPr/>
          <p:nvPr/>
        </p:nvSpPr>
        <p:spPr>
          <a:xfrm>
            <a:off x="806530" y="3962400"/>
            <a:ext cx="7601347" cy="32766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600" smtClean="0">
                <a:latin typeface="+mn-ea"/>
              </a:rPr>
              <a:t>static (inside,outside)  </a:t>
            </a:r>
            <a:r>
              <a:rPr kumimoji="1" lang="en-US" altLang="ja-JP" sz="1600" smtClean="0">
                <a:solidFill>
                  <a:srgbClr val="FF0000"/>
                </a:solidFill>
                <a:latin typeface="+mn-ea"/>
              </a:rPr>
              <a:t>interface</a:t>
            </a:r>
            <a:r>
              <a:rPr kumimoji="1" lang="en-US" altLang="ja-JP" sz="1600" smtClean="0">
                <a:latin typeface="+mn-ea"/>
              </a:rPr>
              <a:t> 1.1.1.1</a:t>
            </a:r>
            <a:endParaRPr kumimoji="1" lang="ja-JP" altLang="en-US" sz="1600" dirty="0" smtClean="0">
              <a:latin typeface="+mn-ea"/>
            </a:endParaRPr>
          </a:p>
        </p:txBody>
      </p:sp>
      <p:sp>
        <p:nvSpPr>
          <p:cNvPr id="29" name="角丸四角形 28"/>
          <p:cNvSpPr/>
          <p:nvPr/>
        </p:nvSpPr>
        <p:spPr>
          <a:xfrm>
            <a:off x="6956504" y="2273856"/>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30" name="角丸四角形 29"/>
          <p:cNvSpPr/>
          <p:nvPr/>
        </p:nvSpPr>
        <p:spPr>
          <a:xfrm>
            <a:off x="806530" y="227385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31" name="直線コネクタ 30"/>
          <p:cNvCxnSpPr>
            <a:stCxn id="30" idx="3"/>
            <a:endCxn id="29" idx="1"/>
          </p:cNvCxnSpPr>
          <p:nvPr/>
        </p:nvCxnSpPr>
        <p:spPr>
          <a:xfrm>
            <a:off x="2117804" y="2464356"/>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5" name="Picture 42" descr="Cisco_ASA5500"/>
          <p:cNvPicPr>
            <a:picLocks noChangeAspect="1" noChangeArrowheads="1"/>
          </p:cNvPicPr>
          <p:nvPr/>
        </p:nvPicPr>
        <p:blipFill>
          <a:blip r:embed="rId2" cstate="print"/>
          <a:srcRect/>
          <a:stretch>
            <a:fillRect/>
          </a:stretch>
        </p:blipFill>
        <p:spPr bwMode="auto">
          <a:xfrm>
            <a:off x="4146629" y="2032556"/>
            <a:ext cx="841375" cy="889000"/>
          </a:xfrm>
          <a:prstGeom prst="rect">
            <a:avLst/>
          </a:prstGeom>
          <a:noFill/>
          <a:ln w="9525">
            <a:noFill/>
            <a:miter lim="800000"/>
            <a:headEnd/>
            <a:tailEnd/>
          </a:ln>
        </p:spPr>
      </p:pic>
      <p:sp>
        <p:nvSpPr>
          <p:cNvPr id="37" name="テキスト ボックス 36"/>
          <p:cNvSpPr txBox="1"/>
          <p:nvPr/>
        </p:nvSpPr>
        <p:spPr>
          <a:xfrm>
            <a:off x="5078412" y="2820512"/>
            <a:ext cx="1878092"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38" name="テキスト ボックス 37"/>
          <p:cNvSpPr txBox="1"/>
          <p:nvPr/>
        </p:nvSpPr>
        <p:spPr>
          <a:xfrm>
            <a:off x="2298700" y="2820512"/>
            <a:ext cx="1730535" cy="400110"/>
          </a:xfrm>
          <a:prstGeom prst="rect">
            <a:avLst/>
          </a:prstGeom>
          <a:noFill/>
        </p:spPr>
        <p:txBody>
          <a:bodyPr wrap="square" rtlCol="0">
            <a:spAutoFit/>
          </a:bodyPr>
          <a:lstStyle/>
          <a:p>
            <a:pPr algn="ctr"/>
            <a:r>
              <a:rPr kumimoji="1" lang="en-US" altLang="ja-JP" sz="2000" smtClean="0">
                <a:latin typeface="+mn-ea"/>
              </a:rPr>
              <a:t>2.2.2.2 </a:t>
            </a:r>
            <a:endParaRPr kumimoji="1" lang="ja-JP" altLang="en-US" sz="2000">
              <a:latin typeface="+mn-ea"/>
            </a:endParaRPr>
          </a:p>
        </p:txBody>
      </p:sp>
      <p:cxnSp>
        <p:nvCxnSpPr>
          <p:cNvPr id="41" name="直線矢印コネクタ 40"/>
          <p:cNvCxnSpPr/>
          <p:nvPr/>
        </p:nvCxnSpPr>
        <p:spPr>
          <a:xfrm>
            <a:off x="1917700" y="3155534"/>
            <a:ext cx="5283200"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33008" y="35941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43" name="テキスト ボックス 42"/>
          <p:cNvSpPr txBox="1"/>
          <p:nvPr/>
        </p:nvSpPr>
        <p:spPr>
          <a:xfrm>
            <a:off x="533008" y="44566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44" name="円/楕円 43"/>
          <p:cNvSpPr/>
          <p:nvPr/>
        </p:nvSpPr>
        <p:spPr>
          <a:xfrm>
            <a:off x="4025979" y="2338372"/>
            <a:ext cx="266700" cy="251967"/>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
        <p:nvSpPr>
          <p:cNvPr id="45" name="線吹き出し 1 (枠付き) 44"/>
          <p:cNvSpPr/>
          <p:nvPr/>
        </p:nvSpPr>
        <p:spPr>
          <a:xfrm>
            <a:off x="1705054" y="1562100"/>
            <a:ext cx="2320925" cy="317500"/>
          </a:xfrm>
          <a:prstGeom prst="borderCallout1">
            <a:avLst>
              <a:gd name="adj1" fmla="val 126750"/>
              <a:gd name="adj2" fmla="val 78124"/>
              <a:gd name="adj3" fmla="val 252500"/>
              <a:gd name="adj4" fmla="val 9737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mtClean="0">
                <a:latin typeface="+mn-ea"/>
              </a:rPr>
              <a:t>Interface IP: 2.2.2.2</a:t>
            </a:r>
            <a:endParaRPr kumimoji="1" lang="ja-JP" altLang="en-US" dirty="0" smtClean="0">
              <a:latin typeface="+mn-ea"/>
            </a:endParaRPr>
          </a:p>
        </p:txBody>
      </p:sp>
      <p:sp>
        <p:nvSpPr>
          <p:cNvPr id="16" name="テキスト ボックス 15"/>
          <p:cNvSpPr txBox="1"/>
          <p:nvPr/>
        </p:nvSpPr>
        <p:spPr>
          <a:xfrm>
            <a:off x="2136854" y="3153947"/>
            <a:ext cx="4838700" cy="369332"/>
          </a:xfrm>
          <a:prstGeom prst="rect">
            <a:avLst/>
          </a:prstGeom>
          <a:noFill/>
        </p:spPr>
        <p:txBody>
          <a:bodyPr wrap="square" rtlCol="0">
            <a:spAutoFit/>
          </a:bodyPr>
          <a:lstStyle/>
          <a:p>
            <a:pPr algn="ctr"/>
            <a:r>
              <a:rPr lang="en-US" altLang="ja-JP" smtClean="0">
                <a:solidFill>
                  <a:srgbClr val="0070C0"/>
                </a:solidFill>
                <a:latin typeface="+mn-ea"/>
              </a:rPr>
              <a:t>bidirectional </a:t>
            </a:r>
            <a:r>
              <a:rPr lang="ja-JP" altLang="en-US" smtClean="0">
                <a:solidFill>
                  <a:srgbClr val="0070C0"/>
                </a:solidFill>
                <a:latin typeface="+mn-ea"/>
              </a:rPr>
              <a:t>イニシエート可</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Agenda</a:t>
            </a:r>
            <a:endParaRPr kumimoji="1" lang="ja-JP" altLang="en-US"/>
          </a:p>
        </p:txBody>
      </p:sp>
      <p:sp>
        <p:nvSpPr>
          <p:cNvPr id="3" name="テキスト プレースホルダ 2"/>
          <p:cNvSpPr>
            <a:spLocks noGrp="1"/>
          </p:cNvSpPr>
          <p:nvPr>
            <p:ph type="body" sz="quarter" idx="10"/>
          </p:nvPr>
        </p:nvSpPr>
        <p:spPr/>
        <p:txBody>
          <a:bodyPr numCol="2">
            <a:normAutofit fontScale="92500" lnSpcReduction="10000"/>
          </a:bodyPr>
          <a:lstStyle/>
          <a:p>
            <a:r>
              <a:rPr lang="en-US" altLang="ja-JP" smtClean="0"/>
              <a:t>New NAT</a:t>
            </a:r>
          </a:p>
          <a:p>
            <a:pPr lvl="1"/>
            <a:r>
              <a:rPr lang="en-US" altLang="ja-JP" sz="1600" smtClean="0"/>
              <a:t>NAT Basic</a:t>
            </a:r>
          </a:p>
          <a:p>
            <a:pPr lvl="1"/>
            <a:r>
              <a:rPr lang="en-US" altLang="ja-JP" sz="1600" smtClean="0"/>
              <a:t>New NAT (s/w ver8.3 </a:t>
            </a:r>
            <a:r>
              <a:rPr lang="ja-JP" altLang="en-US" sz="1600" smtClean="0"/>
              <a:t>以降</a:t>
            </a:r>
            <a:r>
              <a:rPr lang="en-US" altLang="ja-JP" sz="1600" smtClean="0"/>
              <a:t>)</a:t>
            </a:r>
          </a:p>
          <a:p>
            <a:pPr lvl="1"/>
            <a:r>
              <a:rPr lang="en-US" altLang="ja-JP" sz="1600" smtClean="0"/>
              <a:t>Access Control w/ NAT</a:t>
            </a:r>
          </a:p>
          <a:p>
            <a:pPr lvl="1"/>
            <a:r>
              <a:rPr lang="en-US" altLang="ja-JP" sz="1600" smtClean="0"/>
              <a:t>New NAT syntax</a:t>
            </a:r>
          </a:p>
          <a:p>
            <a:pPr lvl="1"/>
            <a:r>
              <a:rPr lang="en-US" altLang="ja-JP" sz="1600" smtClean="0"/>
              <a:t>NAT </a:t>
            </a:r>
            <a:r>
              <a:rPr lang="ja-JP" altLang="en-US" sz="1600" smtClean="0"/>
              <a:t>順序</a:t>
            </a:r>
            <a:r>
              <a:rPr lang="en-US" altLang="ja-JP" sz="1600" smtClean="0"/>
              <a:t>(s/w ver8.3 </a:t>
            </a:r>
            <a:r>
              <a:rPr lang="ja-JP" altLang="en-US" sz="1600" smtClean="0"/>
              <a:t>以降</a:t>
            </a:r>
            <a:r>
              <a:rPr lang="en-US" altLang="ja-JP" sz="1600" smtClean="0"/>
              <a:t>)</a:t>
            </a:r>
          </a:p>
          <a:p>
            <a:pPr lvl="1"/>
            <a:r>
              <a:rPr lang="en-US" altLang="ja-JP" sz="1600" smtClean="0"/>
              <a:t>Object</a:t>
            </a:r>
          </a:p>
          <a:p>
            <a:r>
              <a:rPr lang="en-US" altLang="ja-JP" smtClean="0"/>
              <a:t>NAT Examples (</a:t>
            </a:r>
            <a:r>
              <a:rPr lang="ja-JP" altLang="en-US" smtClean="0"/>
              <a:t>新旧比較</a:t>
            </a:r>
            <a:r>
              <a:rPr lang="en-US" altLang="ja-JP" smtClean="0"/>
              <a:t>)</a:t>
            </a:r>
          </a:p>
          <a:p>
            <a:pPr lvl="1"/>
            <a:r>
              <a:rPr lang="en-US" altLang="ja-JP" sz="1600" smtClean="0"/>
              <a:t>Regular Static NAT</a:t>
            </a:r>
          </a:p>
          <a:p>
            <a:pPr lvl="1"/>
            <a:r>
              <a:rPr lang="en-US" altLang="ja-JP" sz="1600" smtClean="0"/>
              <a:t>Regular Static NAT w/ port translation</a:t>
            </a:r>
          </a:p>
          <a:p>
            <a:pPr lvl="1"/>
            <a:r>
              <a:rPr lang="en-US" altLang="ja-JP" sz="1600" smtClean="0"/>
              <a:t>Dynamic NAT / PAT</a:t>
            </a:r>
          </a:p>
          <a:p>
            <a:pPr lvl="1"/>
            <a:r>
              <a:rPr lang="en-US" altLang="ja-JP" sz="1600" smtClean="0"/>
              <a:t>Interface NAT / PAT</a:t>
            </a:r>
          </a:p>
          <a:p>
            <a:pPr lvl="1"/>
            <a:r>
              <a:rPr lang="en-US" altLang="ja-JP" sz="1600" smtClean="0"/>
              <a:t>NAT and PAT together</a:t>
            </a:r>
          </a:p>
          <a:p>
            <a:pPr lvl="1"/>
            <a:r>
              <a:rPr lang="en-US" altLang="ja-JP" sz="1600" smtClean="0"/>
              <a:t>Policy NAT</a:t>
            </a:r>
          </a:p>
          <a:p>
            <a:pPr lvl="1"/>
            <a:r>
              <a:rPr lang="en-US" altLang="ja-JP" sz="1600" smtClean="0"/>
              <a:t>Identity &amp; Exempt NAT (= nat 0)</a:t>
            </a:r>
          </a:p>
          <a:p>
            <a:pPr>
              <a:buNone/>
            </a:pPr>
            <a:endParaRPr lang="en-US" altLang="ja-JP" smtClean="0"/>
          </a:p>
          <a:p>
            <a:r>
              <a:rPr lang="en-US" altLang="ja-JP" smtClean="0"/>
              <a:t>NAT Tips</a:t>
            </a:r>
          </a:p>
          <a:p>
            <a:pPr lvl="1"/>
            <a:r>
              <a:rPr lang="en-US" altLang="ja-JP" smtClean="0"/>
              <a:t>NAT</a:t>
            </a:r>
            <a:r>
              <a:rPr lang="ja-JP" altLang="en-US" smtClean="0"/>
              <a:t> 順序</a:t>
            </a:r>
            <a:r>
              <a:rPr lang="en-US" altLang="ja-JP" smtClean="0"/>
              <a:t>(s/w ver 8.2 </a:t>
            </a:r>
            <a:r>
              <a:rPr lang="ja-JP" altLang="en-US" smtClean="0"/>
              <a:t>以前</a:t>
            </a:r>
            <a:r>
              <a:rPr lang="en-US" altLang="ja-JP" smtClean="0"/>
              <a:t>)</a:t>
            </a:r>
          </a:p>
          <a:p>
            <a:pPr lvl="1"/>
            <a:r>
              <a:rPr lang="en-US" altLang="ja-JP" smtClean="0"/>
              <a:t>NAT</a:t>
            </a:r>
            <a:r>
              <a:rPr lang="ja-JP" altLang="en-US" smtClean="0"/>
              <a:t> 順序</a:t>
            </a:r>
            <a:r>
              <a:rPr lang="en-US" altLang="ja-JP" smtClean="0"/>
              <a:t>(s/w ver 8.3 </a:t>
            </a:r>
            <a:r>
              <a:rPr lang="ja-JP" altLang="en-US" smtClean="0"/>
              <a:t>以降</a:t>
            </a:r>
            <a:r>
              <a:rPr lang="en-US" altLang="ja-JP" smtClean="0"/>
              <a:t>)</a:t>
            </a:r>
          </a:p>
          <a:p>
            <a:pPr lvl="1"/>
            <a:r>
              <a:rPr lang="en-US" altLang="ja-JP" smtClean="0"/>
              <a:t>NAT Control</a:t>
            </a:r>
          </a:p>
          <a:p>
            <a:pPr lvl="1"/>
            <a:r>
              <a:rPr lang="en-US" altLang="ja-JP" smtClean="0"/>
              <a:t>s/w ver 8.3 </a:t>
            </a:r>
            <a:r>
              <a:rPr lang="ja-JP" altLang="en-US" smtClean="0"/>
              <a:t>新対応変換</a:t>
            </a:r>
            <a:endParaRPr lang="en-US" altLang="ja-JP" smtClean="0"/>
          </a:p>
          <a:p>
            <a:pPr lvl="1"/>
            <a:r>
              <a:rPr lang="ja-JP" altLang="en-US" smtClean="0"/>
              <a:t>要注意変換方式</a:t>
            </a:r>
            <a:endParaRPr lang="en-US" altLang="ja-JP" smtClean="0"/>
          </a:p>
          <a:p>
            <a:pPr lvl="2"/>
            <a:r>
              <a:rPr lang="en-US" altLang="ja-JP" smtClean="0">
                <a:solidFill>
                  <a:schemeClr val="tx1">
                    <a:lumMod val="75000"/>
                    <a:lumOff val="25000"/>
                  </a:schemeClr>
                </a:solidFill>
              </a:rPr>
              <a:t>One to Many Static NAT</a:t>
            </a:r>
          </a:p>
          <a:p>
            <a:pPr lvl="2"/>
            <a:r>
              <a:rPr lang="en-US" altLang="ja-JP" smtClean="0">
                <a:solidFill>
                  <a:schemeClr val="tx1">
                    <a:lumMod val="75000"/>
                    <a:lumOff val="25000"/>
                  </a:schemeClr>
                </a:solidFill>
              </a:rPr>
              <a:t>Few to Many Static NAT</a:t>
            </a:r>
          </a:p>
          <a:p>
            <a:pPr lvl="2"/>
            <a:r>
              <a:rPr lang="en-US" altLang="ja-JP" smtClean="0">
                <a:solidFill>
                  <a:schemeClr val="tx1">
                    <a:lumMod val="75000"/>
                    <a:lumOff val="25000"/>
                  </a:schemeClr>
                </a:solidFill>
              </a:rPr>
              <a:t>Many to Few, Many to One Static NAT</a:t>
            </a:r>
          </a:p>
          <a:p>
            <a:r>
              <a:rPr lang="en-US" altLang="ja-JP" smtClean="0"/>
              <a:t>Appendix</a:t>
            </a:r>
          </a:p>
          <a:p>
            <a:pPr lvl="1"/>
            <a:r>
              <a:rPr lang="en-US" altLang="ja-JP" sz="2000" smtClean="0"/>
              <a:t>Config &amp; show xlate</a:t>
            </a:r>
          </a:p>
          <a:p>
            <a:pPr lvl="1"/>
            <a:r>
              <a:rPr lang="en-US" altLang="ja-JP" sz="2000" smtClean="0"/>
              <a:t>reference</a:t>
            </a:r>
            <a:endParaRPr lang="ja-JP" altLang="en-US" sz="2000" smtClean="0"/>
          </a:p>
          <a:p>
            <a:pPr lvl="1"/>
            <a:endParaRPr lang="en-US" altLang="ja-JP" smtClean="0"/>
          </a:p>
          <a:p>
            <a:endParaRPr kumimoji="1" lang="ja-JP" altLang="en-US"/>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Interface PAT </a:t>
            </a:r>
            <a:r>
              <a:rPr lang="en-US" altLang="ja-JP" sz="2800" smtClean="0">
                <a:gradFill>
                  <a:gsLst>
                    <a:gs pos="0">
                      <a:prstClr val="black"/>
                    </a:gs>
                    <a:gs pos="44000">
                      <a:srgbClr val="01BBBB"/>
                    </a:gs>
                    <a:gs pos="100000">
                      <a:srgbClr val="68B442"/>
                    </a:gs>
                  </a:gsLst>
                  <a:lin ang="4800000" scaled="0"/>
                </a:gradFill>
              </a:rPr>
              <a:t>(</a:t>
            </a:r>
            <a:r>
              <a:rPr lang="en-US" altLang="ja-JP" sz="2800" smtClean="0"/>
              <a:t>Network Object - inline</a:t>
            </a:r>
            <a:r>
              <a:rPr lang="en-US" altLang="ja-JP" sz="2800" smtClean="0">
                <a:gradFill>
                  <a:gsLst>
                    <a:gs pos="0">
                      <a:prstClr val="black"/>
                    </a:gs>
                    <a:gs pos="44000">
                      <a:srgbClr val="01BBBB"/>
                    </a:gs>
                    <a:gs pos="100000">
                      <a:srgbClr val="68B442"/>
                    </a:gs>
                  </a:gsLst>
                  <a:lin ang="4800000" scaled="0"/>
                </a:gradFill>
              </a:rPr>
              <a:t>)</a:t>
            </a:r>
            <a:endParaRPr kumimoji="1" lang="ja-JP" altLang="en-US"/>
          </a:p>
        </p:txBody>
      </p:sp>
      <p:sp>
        <p:nvSpPr>
          <p:cNvPr id="36" name="角丸四角形 35"/>
          <p:cNvSpPr/>
          <p:nvPr/>
        </p:nvSpPr>
        <p:spPr>
          <a:xfrm>
            <a:off x="786211" y="5321300"/>
            <a:ext cx="7601347" cy="749300"/>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t"/>
          <a:lstStyle/>
          <a:p>
            <a:pPr eaLnBrk="0" hangingPunct="0">
              <a:lnSpc>
                <a:spcPct val="90000"/>
              </a:lnSpc>
            </a:pPr>
            <a:r>
              <a:rPr lang="en-US" altLang="ja-JP" sz="1600" smtClean="0">
                <a:solidFill>
                  <a:schemeClr val="tx1"/>
                </a:solidFill>
                <a:latin typeface="+mn-ea"/>
              </a:rPr>
              <a:t>object network SRC_REAL</a:t>
            </a:r>
          </a:p>
          <a:p>
            <a:pPr eaLnBrk="0" hangingPunct="0">
              <a:lnSpc>
                <a:spcPct val="90000"/>
              </a:lnSpc>
            </a:pPr>
            <a:r>
              <a:rPr lang="en-US" altLang="ja-JP" sz="1600" smtClean="0">
                <a:solidFill>
                  <a:schemeClr val="tx1"/>
                </a:solidFill>
                <a:latin typeface="+mn-ea"/>
              </a:rPr>
              <a:t>  subnet 1.1.1.0 255.255.255.0</a:t>
            </a:r>
          </a:p>
          <a:p>
            <a:pPr eaLnBrk="0" hangingPunct="0">
              <a:lnSpc>
                <a:spcPct val="90000"/>
              </a:lnSpc>
            </a:pPr>
            <a:r>
              <a:rPr lang="en-US" altLang="ja-JP" sz="1600" smtClean="0">
                <a:solidFill>
                  <a:schemeClr val="tx1"/>
                </a:solidFill>
                <a:latin typeface="+mn-ea"/>
              </a:rPr>
              <a:t>  nat (inside,outside) dynamic </a:t>
            </a:r>
            <a:r>
              <a:rPr lang="en-US" altLang="ja-JP" sz="1600" smtClean="0">
                <a:solidFill>
                  <a:srgbClr val="FF0000"/>
                </a:solidFill>
                <a:latin typeface="+mn-ea"/>
              </a:rPr>
              <a:t>interface</a:t>
            </a:r>
          </a:p>
        </p:txBody>
      </p:sp>
      <p:sp>
        <p:nvSpPr>
          <p:cNvPr id="29" name="角丸四角形 28"/>
          <p:cNvSpPr/>
          <p:nvPr/>
        </p:nvSpPr>
        <p:spPr>
          <a:xfrm>
            <a:off x="786210" y="4254500"/>
            <a:ext cx="7601347" cy="55626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600" smtClean="0">
                <a:latin typeface="+mn-ea"/>
              </a:rPr>
              <a:t>nat (inside) 1 1.1.1.0 255.255.255.0</a:t>
            </a:r>
          </a:p>
          <a:p>
            <a:r>
              <a:rPr kumimoji="1" lang="en-US" altLang="ja-JP" sz="1600" smtClean="0">
                <a:latin typeface="+mn-ea"/>
              </a:rPr>
              <a:t>global (outside) 1 </a:t>
            </a:r>
            <a:r>
              <a:rPr kumimoji="1" lang="en-US" altLang="ja-JP" sz="1600" smtClean="0">
                <a:solidFill>
                  <a:srgbClr val="FF0000"/>
                </a:solidFill>
                <a:latin typeface="+mn-ea"/>
              </a:rPr>
              <a:t>interface</a:t>
            </a:r>
            <a:endParaRPr kumimoji="1" lang="ja-JP" altLang="en-US" sz="1600" dirty="0" smtClean="0">
              <a:solidFill>
                <a:srgbClr val="FF0000"/>
              </a:solidFill>
              <a:latin typeface="+mn-ea"/>
            </a:endParaRPr>
          </a:p>
        </p:txBody>
      </p:sp>
      <p:sp>
        <p:nvSpPr>
          <p:cNvPr id="42" name="テキスト ボックス 41"/>
          <p:cNvSpPr txBox="1"/>
          <p:nvPr/>
        </p:nvSpPr>
        <p:spPr>
          <a:xfrm>
            <a:off x="533008" y="38989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43" name="テキスト ボックス 42"/>
          <p:cNvSpPr txBox="1"/>
          <p:nvPr/>
        </p:nvSpPr>
        <p:spPr>
          <a:xfrm>
            <a:off x="533008" y="49646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44" name="角丸四角形 43"/>
          <p:cNvSpPr/>
          <p:nvPr/>
        </p:nvSpPr>
        <p:spPr>
          <a:xfrm>
            <a:off x="6956504" y="18542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45" name="角丸四角形 44"/>
          <p:cNvSpPr/>
          <p:nvPr/>
        </p:nvSpPr>
        <p:spPr>
          <a:xfrm>
            <a:off x="806530" y="18542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46" name="直線コネクタ 45"/>
          <p:cNvCxnSpPr>
            <a:stCxn id="45" idx="3"/>
            <a:endCxn id="44" idx="1"/>
          </p:cNvCxnSpPr>
          <p:nvPr/>
        </p:nvCxnSpPr>
        <p:spPr>
          <a:xfrm>
            <a:off x="2117804" y="20447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7" name="Picture 42" descr="Cisco_ASA5500"/>
          <p:cNvPicPr>
            <a:picLocks noChangeAspect="1" noChangeArrowheads="1"/>
          </p:cNvPicPr>
          <p:nvPr/>
        </p:nvPicPr>
        <p:blipFill>
          <a:blip r:embed="rId2" cstate="print"/>
          <a:srcRect/>
          <a:stretch>
            <a:fillRect/>
          </a:stretch>
        </p:blipFill>
        <p:spPr bwMode="auto">
          <a:xfrm>
            <a:off x="4146629" y="1612900"/>
            <a:ext cx="841375" cy="889000"/>
          </a:xfrm>
          <a:prstGeom prst="rect">
            <a:avLst/>
          </a:prstGeom>
          <a:noFill/>
          <a:ln w="9525">
            <a:noFill/>
            <a:miter lim="800000"/>
            <a:headEnd/>
            <a:tailEnd/>
          </a:ln>
        </p:spPr>
      </p:pic>
      <p:sp>
        <p:nvSpPr>
          <p:cNvPr id="48" name="テキスト ボックス 47"/>
          <p:cNvSpPr txBox="1"/>
          <p:nvPr/>
        </p:nvSpPr>
        <p:spPr>
          <a:xfrm>
            <a:off x="5078412" y="2400856"/>
            <a:ext cx="1878092" cy="400110"/>
          </a:xfrm>
          <a:prstGeom prst="rect">
            <a:avLst/>
          </a:prstGeom>
          <a:noFill/>
        </p:spPr>
        <p:txBody>
          <a:bodyPr wrap="square" rtlCol="0">
            <a:spAutoFit/>
          </a:bodyPr>
          <a:lstStyle/>
          <a:p>
            <a:pPr algn="ctr"/>
            <a:r>
              <a:rPr kumimoji="1" lang="en-US" altLang="ja-JP" sz="2000" smtClean="0">
                <a:latin typeface="+mn-ea"/>
              </a:rPr>
              <a:t>1.1.1.1:1025</a:t>
            </a:r>
            <a:endParaRPr kumimoji="1" lang="ja-JP" altLang="en-US" sz="2000">
              <a:latin typeface="+mn-ea"/>
            </a:endParaRPr>
          </a:p>
        </p:txBody>
      </p:sp>
      <p:sp>
        <p:nvSpPr>
          <p:cNvPr id="49" name="テキスト ボックス 48"/>
          <p:cNvSpPr txBox="1"/>
          <p:nvPr/>
        </p:nvSpPr>
        <p:spPr>
          <a:xfrm>
            <a:off x="5078412" y="3133069"/>
            <a:ext cx="1878092" cy="400110"/>
          </a:xfrm>
          <a:prstGeom prst="rect">
            <a:avLst/>
          </a:prstGeom>
          <a:noFill/>
        </p:spPr>
        <p:txBody>
          <a:bodyPr wrap="square" rtlCol="0">
            <a:spAutoFit/>
          </a:bodyPr>
          <a:lstStyle/>
          <a:p>
            <a:pPr algn="ctr"/>
            <a:r>
              <a:rPr kumimoji="1" lang="en-US" altLang="ja-JP" sz="2000" smtClean="0">
                <a:latin typeface="+mn-ea"/>
              </a:rPr>
              <a:t>1.1.1.3:1027</a:t>
            </a:r>
            <a:endParaRPr kumimoji="1" lang="ja-JP" altLang="en-US" sz="2000">
              <a:latin typeface="+mn-ea"/>
            </a:endParaRPr>
          </a:p>
        </p:txBody>
      </p:sp>
      <p:sp>
        <p:nvSpPr>
          <p:cNvPr id="50" name="テキスト ボックス 49"/>
          <p:cNvSpPr txBox="1"/>
          <p:nvPr/>
        </p:nvSpPr>
        <p:spPr>
          <a:xfrm>
            <a:off x="5078412" y="2760663"/>
            <a:ext cx="1878092" cy="400110"/>
          </a:xfrm>
          <a:prstGeom prst="rect">
            <a:avLst/>
          </a:prstGeom>
          <a:noFill/>
        </p:spPr>
        <p:txBody>
          <a:bodyPr wrap="square" rtlCol="0">
            <a:spAutoFit/>
          </a:bodyPr>
          <a:lstStyle/>
          <a:p>
            <a:pPr algn="ctr"/>
            <a:r>
              <a:rPr kumimoji="1" lang="en-US" altLang="ja-JP" sz="2000" smtClean="0">
                <a:latin typeface="+mn-ea"/>
              </a:rPr>
              <a:t>1.1.1.2:1026</a:t>
            </a:r>
            <a:endParaRPr kumimoji="1" lang="ja-JP" altLang="en-US" sz="2000">
              <a:latin typeface="+mn-ea"/>
            </a:endParaRPr>
          </a:p>
        </p:txBody>
      </p:sp>
      <p:sp>
        <p:nvSpPr>
          <p:cNvPr id="51" name="テキスト ボックス 50"/>
          <p:cNvSpPr txBox="1"/>
          <p:nvPr/>
        </p:nvSpPr>
        <p:spPr>
          <a:xfrm>
            <a:off x="2298700" y="2400856"/>
            <a:ext cx="1730535" cy="400110"/>
          </a:xfrm>
          <a:prstGeom prst="rect">
            <a:avLst/>
          </a:prstGeom>
          <a:noFill/>
        </p:spPr>
        <p:txBody>
          <a:bodyPr wrap="square" rtlCol="0">
            <a:spAutoFit/>
          </a:bodyPr>
          <a:lstStyle/>
          <a:p>
            <a:pPr algn="ctr"/>
            <a:r>
              <a:rPr kumimoji="1" lang="en-US" altLang="ja-JP" sz="2000" smtClean="0">
                <a:latin typeface="+mn-ea"/>
              </a:rPr>
              <a:t>2.2.2.2:2020 </a:t>
            </a:r>
            <a:endParaRPr kumimoji="1" lang="ja-JP" altLang="en-US" sz="2000">
              <a:latin typeface="+mn-ea"/>
            </a:endParaRPr>
          </a:p>
        </p:txBody>
      </p:sp>
      <p:cxnSp>
        <p:nvCxnSpPr>
          <p:cNvPr id="52" name="直線矢印コネクタ 51"/>
          <p:cNvCxnSpPr/>
          <p:nvPr/>
        </p:nvCxnSpPr>
        <p:spPr>
          <a:xfrm>
            <a:off x="1917700" y="2735878"/>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1917700" y="3108385"/>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1917700" y="3468091"/>
            <a:ext cx="5283200" cy="158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298700" y="2773363"/>
            <a:ext cx="1730535" cy="400110"/>
          </a:xfrm>
          <a:prstGeom prst="rect">
            <a:avLst/>
          </a:prstGeom>
          <a:noFill/>
        </p:spPr>
        <p:txBody>
          <a:bodyPr wrap="square" rtlCol="0">
            <a:spAutoFit/>
          </a:bodyPr>
          <a:lstStyle/>
          <a:p>
            <a:pPr algn="ctr"/>
            <a:r>
              <a:rPr kumimoji="1" lang="en-US" altLang="ja-JP" sz="2000" smtClean="0">
                <a:latin typeface="+mn-ea"/>
              </a:rPr>
              <a:t>2.2.2.2:2021 </a:t>
            </a:r>
            <a:endParaRPr kumimoji="1" lang="ja-JP" altLang="en-US" sz="2000">
              <a:latin typeface="+mn-ea"/>
            </a:endParaRPr>
          </a:p>
        </p:txBody>
      </p:sp>
      <p:sp>
        <p:nvSpPr>
          <p:cNvPr id="56" name="テキスト ボックス 55"/>
          <p:cNvSpPr txBox="1"/>
          <p:nvPr/>
        </p:nvSpPr>
        <p:spPr>
          <a:xfrm>
            <a:off x="2298700" y="3133069"/>
            <a:ext cx="1730535" cy="400110"/>
          </a:xfrm>
          <a:prstGeom prst="rect">
            <a:avLst/>
          </a:prstGeom>
          <a:noFill/>
        </p:spPr>
        <p:txBody>
          <a:bodyPr wrap="square" rtlCol="0">
            <a:spAutoFit/>
          </a:bodyPr>
          <a:lstStyle/>
          <a:p>
            <a:pPr algn="ctr"/>
            <a:r>
              <a:rPr kumimoji="1" lang="en-US" altLang="ja-JP" sz="2000" smtClean="0">
                <a:latin typeface="+mn-ea"/>
              </a:rPr>
              <a:t>2.2.2.2:2022 </a:t>
            </a:r>
            <a:endParaRPr kumimoji="1" lang="ja-JP" altLang="en-US" sz="2000">
              <a:latin typeface="+mn-ea"/>
            </a:endParaRPr>
          </a:p>
        </p:txBody>
      </p:sp>
      <p:sp>
        <p:nvSpPr>
          <p:cNvPr id="57" name="円/楕円 56"/>
          <p:cNvSpPr/>
          <p:nvPr/>
        </p:nvSpPr>
        <p:spPr>
          <a:xfrm>
            <a:off x="4025979" y="1919272"/>
            <a:ext cx="266700" cy="251967"/>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p>
        </p:txBody>
      </p:sp>
      <p:sp>
        <p:nvSpPr>
          <p:cNvPr id="58" name="線吹き出し 1 (枠付き) 57"/>
          <p:cNvSpPr/>
          <p:nvPr/>
        </p:nvSpPr>
        <p:spPr>
          <a:xfrm>
            <a:off x="1705054" y="1143000"/>
            <a:ext cx="2320925" cy="317500"/>
          </a:xfrm>
          <a:prstGeom prst="borderCallout1">
            <a:avLst>
              <a:gd name="adj1" fmla="val 126750"/>
              <a:gd name="adj2" fmla="val 78124"/>
              <a:gd name="adj3" fmla="val 252500"/>
              <a:gd name="adj4" fmla="val 9737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mtClean="0">
                <a:latin typeface="+mn-ea"/>
              </a:rPr>
              <a:t>Interface IP: 2.2.2.2</a:t>
            </a:r>
            <a:endParaRPr kumimoji="1" lang="ja-JP" altLang="en-US" dirty="0" smtClean="0">
              <a:latin typeface="+mn-ea"/>
            </a:endParaRPr>
          </a:p>
        </p:txBody>
      </p:sp>
      <p:sp>
        <p:nvSpPr>
          <p:cNvPr id="23" name="テキスト ボックス 22"/>
          <p:cNvSpPr txBox="1"/>
          <p:nvPr/>
        </p:nvSpPr>
        <p:spPr>
          <a:xfrm>
            <a:off x="2155904" y="3477797"/>
            <a:ext cx="4838700" cy="369332"/>
          </a:xfrm>
          <a:prstGeom prst="rect">
            <a:avLst/>
          </a:prstGeom>
          <a:noFill/>
        </p:spPr>
        <p:txBody>
          <a:bodyPr wrap="square" rtlCol="0">
            <a:spAutoFit/>
          </a:bodyPr>
          <a:lstStyle/>
          <a:p>
            <a:pPr algn="ctr"/>
            <a:r>
              <a:rPr lang="en-US" altLang="ja-JP" smtClean="0">
                <a:solidFill>
                  <a:srgbClr val="0070C0"/>
                </a:solidFill>
                <a:latin typeface="+mn-ea"/>
              </a:rPr>
              <a:t>unidirectional </a:t>
            </a:r>
            <a:r>
              <a:rPr lang="ja-JP" altLang="en-US" smtClean="0">
                <a:solidFill>
                  <a:srgbClr val="0070C0"/>
                </a:solidFill>
                <a:latin typeface="+mn-ea"/>
              </a:rPr>
              <a:t>イニシエート</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下カーブ矢印 28"/>
          <p:cNvSpPr/>
          <p:nvPr/>
        </p:nvSpPr>
        <p:spPr>
          <a:xfrm flipH="1">
            <a:off x="1638300" y="4000500"/>
            <a:ext cx="5708808" cy="1231900"/>
          </a:xfrm>
          <a:prstGeom prst="curvedDownArrow">
            <a:avLst>
              <a:gd name="adj1" fmla="val 22326"/>
              <a:gd name="adj2" fmla="val 50000"/>
              <a:gd name="adj3" fmla="val 25000"/>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 name="タイトル 1"/>
          <p:cNvSpPr>
            <a:spLocks noGrp="1"/>
          </p:cNvSpPr>
          <p:nvPr>
            <p:ph type="title"/>
          </p:nvPr>
        </p:nvSpPr>
        <p:spPr/>
        <p:txBody>
          <a:bodyPr/>
          <a:lstStyle/>
          <a:p>
            <a:r>
              <a:rPr kumimoji="1" lang="en-US" altLang="ja-JP" smtClean="0"/>
              <a:t>NAT and PAT together</a:t>
            </a:r>
            <a:endParaRPr kumimoji="1" lang="ja-JP" altLang="en-US"/>
          </a:p>
        </p:txBody>
      </p:sp>
      <p:sp>
        <p:nvSpPr>
          <p:cNvPr id="3" name="テキスト プレースホルダ 2"/>
          <p:cNvSpPr>
            <a:spLocks noGrp="1"/>
          </p:cNvSpPr>
          <p:nvPr>
            <p:ph type="body" sz="quarter" idx="10"/>
          </p:nvPr>
        </p:nvSpPr>
        <p:spPr/>
        <p:txBody>
          <a:bodyPr/>
          <a:lstStyle/>
          <a:p>
            <a:r>
              <a:rPr lang="en-US" altLang="ja-JP" sz="2000" smtClean="0"/>
              <a:t>Dynamic NAT</a:t>
            </a:r>
            <a:r>
              <a:rPr lang="ja-JP" altLang="en-US" sz="2000" smtClean="0"/>
              <a:t>で</a:t>
            </a:r>
            <a:r>
              <a:rPr lang="en-US" altLang="ja-JP" sz="2000" smtClean="0"/>
              <a:t>Mapped IP Pool</a:t>
            </a:r>
            <a:r>
              <a:rPr lang="ja-JP" altLang="en-US" sz="2000" smtClean="0"/>
              <a:t>が枯渇した場合に、</a:t>
            </a:r>
            <a:r>
              <a:rPr lang="en-US" altLang="ja-JP" sz="2000" smtClean="0"/>
              <a:t>Dynamic PAT</a:t>
            </a:r>
            <a:r>
              <a:rPr lang="ja-JP" altLang="en-US" sz="2000" smtClean="0"/>
              <a:t>を動作させる変換</a:t>
            </a:r>
            <a:endParaRPr lang="en-US" altLang="ja-JP" sz="2000" smtClean="0"/>
          </a:p>
          <a:p>
            <a:pPr lvl="1"/>
            <a:r>
              <a:rPr lang="en-US" altLang="ja-JP" smtClean="0"/>
              <a:t>Object group</a:t>
            </a:r>
            <a:r>
              <a:rPr lang="ja-JP" altLang="en-US" smtClean="0"/>
              <a:t>を用いて設定することが可能</a:t>
            </a:r>
            <a:endParaRPr lang="en-US" altLang="ja-JP" smtClean="0"/>
          </a:p>
        </p:txBody>
      </p:sp>
      <p:sp>
        <p:nvSpPr>
          <p:cNvPr id="18" name="角丸四角形 17"/>
          <p:cNvSpPr/>
          <p:nvPr/>
        </p:nvSpPr>
        <p:spPr>
          <a:xfrm>
            <a:off x="7045404" y="5266434"/>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19" name="角丸四角形 18"/>
          <p:cNvSpPr/>
          <p:nvPr/>
        </p:nvSpPr>
        <p:spPr>
          <a:xfrm>
            <a:off x="781130" y="5266434"/>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p>
        </p:txBody>
      </p:sp>
      <p:cxnSp>
        <p:nvCxnSpPr>
          <p:cNvPr id="20" name="直線コネクタ 19"/>
          <p:cNvCxnSpPr>
            <a:stCxn id="19" idx="3"/>
            <a:endCxn id="18" idx="1"/>
          </p:cNvCxnSpPr>
          <p:nvPr/>
        </p:nvCxnSpPr>
        <p:spPr>
          <a:xfrm>
            <a:off x="2092404" y="5456934"/>
            <a:ext cx="4953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 name="Picture 42" descr="Cisco_ASA5500"/>
          <p:cNvPicPr>
            <a:picLocks noChangeAspect="1" noChangeArrowheads="1"/>
          </p:cNvPicPr>
          <p:nvPr/>
        </p:nvPicPr>
        <p:blipFill>
          <a:blip r:embed="rId2" cstate="print"/>
          <a:srcRect/>
          <a:stretch>
            <a:fillRect/>
          </a:stretch>
        </p:blipFill>
        <p:spPr bwMode="auto">
          <a:xfrm>
            <a:off x="4235529" y="5025134"/>
            <a:ext cx="841375" cy="889000"/>
          </a:xfrm>
          <a:prstGeom prst="rect">
            <a:avLst/>
          </a:prstGeom>
          <a:noFill/>
          <a:ln w="9525">
            <a:noFill/>
            <a:miter lim="800000"/>
            <a:headEnd/>
            <a:tailEnd/>
          </a:ln>
        </p:spPr>
      </p:pic>
      <p:sp>
        <p:nvSpPr>
          <p:cNvPr id="23" name="角丸四角形 22"/>
          <p:cNvSpPr/>
          <p:nvPr/>
        </p:nvSpPr>
        <p:spPr>
          <a:xfrm>
            <a:off x="2268855" y="3807967"/>
            <a:ext cx="4646453" cy="385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smtClean="0">
                <a:latin typeface="+mn-ea"/>
              </a:rPr>
              <a:t>Src: 1.1.1.1~10</a:t>
            </a:r>
            <a:r>
              <a:rPr kumimoji="1" lang="ja-JP" altLang="en-US" sz="2000" smtClean="0">
                <a:latin typeface="+mn-ea"/>
              </a:rPr>
              <a:t>　</a:t>
            </a:r>
            <a:r>
              <a:rPr kumimoji="1" lang="ja-JP" altLang="en-US" sz="2400" smtClean="0">
                <a:latin typeface="+mn-ea"/>
              </a:rPr>
              <a:t>→</a:t>
            </a:r>
            <a:r>
              <a:rPr kumimoji="1" lang="ja-JP" altLang="en-US" sz="2000" smtClean="0">
                <a:latin typeface="+mn-ea"/>
              </a:rPr>
              <a:t>　</a:t>
            </a:r>
            <a:r>
              <a:rPr kumimoji="1" lang="en-US" altLang="ja-JP" sz="2000" smtClean="0">
                <a:latin typeface="+mn-ea"/>
              </a:rPr>
              <a:t>Src: 2.2.2.1~10</a:t>
            </a:r>
            <a:endParaRPr kumimoji="1" lang="ja-JP" altLang="en-US" sz="2000" dirty="0" smtClean="0">
              <a:latin typeface="+mn-ea"/>
            </a:endParaRPr>
          </a:p>
        </p:txBody>
      </p:sp>
      <p:sp>
        <p:nvSpPr>
          <p:cNvPr id="25" name="角丸四角形 24"/>
          <p:cNvSpPr/>
          <p:nvPr/>
        </p:nvSpPr>
        <p:spPr>
          <a:xfrm>
            <a:off x="2268855" y="4352034"/>
            <a:ext cx="4646453" cy="385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smtClean="0">
                <a:latin typeface="+mn-ea"/>
              </a:rPr>
              <a:t>Src: 1.1.1.11</a:t>
            </a:r>
            <a:r>
              <a:rPr kumimoji="1" lang="ja-JP" altLang="en-US" sz="2000" smtClean="0">
                <a:latin typeface="+mn-ea"/>
              </a:rPr>
              <a:t>　</a:t>
            </a:r>
            <a:r>
              <a:rPr kumimoji="1" lang="ja-JP" altLang="en-US" sz="2400" smtClean="0">
                <a:latin typeface="+mn-ea"/>
              </a:rPr>
              <a:t>→</a:t>
            </a:r>
            <a:r>
              <a:rPr kumimoji="1" lang="ja-JP" altLang="en-US" sz="2000" smtClean="0">
                <a:latin typeface="+mn-ea"/>
              </a:rPr>
              <a:t>　</a:t>
            </a:r>
            <a:r>
              <a:rPr kumimoji="1" lang="en-US" altLang="ja-JP" sz="2000" smtClean="0">
                <a:latin typeface="+mn-ea"/>
              </a:rPr>
              <a:t>Src: 2.2.2.11:2000</a:t>
            </a:r>
            <a:endParaRPr kumimoji="1" lang="ja-JP" altLang="en-US" sz="2000" dirty="0" smtClean="0">
              <a:latin typeface="+mn-ea"/>
            </a:endParaRPr>
          </a:p>
        </p:txBody>
      </p:sp>
      <p:sp>
        <p:nvSpPr>
          <p:cNvPr id="30" name="線吹き出し 1 (枠付き) 29"/>
          <p:cNvSpPr/>
          <p:nvPr/>
        </p:nvSpPr>
        <p:spPr>
          <a:xfrm>
            <a:off x="2870200" y="2667000"/>
            <a:ext cx="5759529" cy="400050"/>
          </a:xfrm>
          <a:prstGeom prst="borderCallout1">
            <a:avLst>
              <a:gd name="adj1" fmla="val 126750"/>
              <a:gd name="adj2" fmla="val 78124"/>
              <a:gd name="adj3" fmla="val 265198"/>
              <a:gd name="adj4" fmla="val 6583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mtClean="0">
                <a:latin typeface="+mn-ea"/>
              </a:rPr>
              <a:t>Dynamic NAT Pool</a:t>
            </a:r>
            <a:r>
              <a:rPr kumimoji="1" lang="ja-JP" altLang="en-US" smtClean="0">
                <a:latin typeface="+mn-ea"/>
              </a:rPr>
              <a:t>が枯渇するまでは</a:t>
            </a:r>
            <a:r>
              <a:rPr kumimoji="1" lang="en-US" altLang="ja-JP" smtClean="0">
                <a:latin typeface="+mn-ea"/>
              </a:rPr>
              <a:t>Dynamic NAT</a:t>
            </a:r>
            <a:endParaRPr kumimoji="1" lang="ja-JP" altLang="en-US" dirty="0" smtClean="0">
              <a:latin typeface="+mn-ea"/>
            </a:endParaRPr>
          </a:p>
        </p:txBody>
      </p:sp>
      <p:sp>
        <p:nvSpPr>
          <p:cNvPr id="31" name="線吹き出し 1 (枠付き) 30"/>
          <p:cNvSpPr/>
          <p:nvPr/>
        </p:nvSpPr>
        <p:spPr>
          <a:xfrm>
            <a:off x="392113" y="3289300"/>
            <a:ext cx="3024187" cy="387350"/>
          </a:xfrm>
          <a:prstGeom prst="borderCallout1">
            <a:avLst>
              <a:gd name="adj1" fmla="val 126750"/>
              <a:gd name="adj2" fmla="val 36129"/>
              <a:gd name="adj3" fmla="val 301221"/>
              <a:gd name="adj4" fmla="val 5978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mtClean="0">
                <a:latin typeface="+mn-ea"/>
              </a:rPr>
              <a:t>Pool</a:t>
            </a:r>
            <a:r>
              <a:rPr kumimoji="1" lang="ja-JP" altLang="en-US" smtClean="0">
                <a:latin typeface="+mn-ea"/>
              </a:rPr>
              <a:t>枯渇後は</a:t>
            </a:r>
            <a:r>
              <a:rPr kumimoji="1" lang="en-US" altLang="ja-JP" smtClean="0">
                <a:latin typeface="+mn-ea"/>
              </a:rPr>
              <a:t>Dynamic PAT</a:t>
            </a:r>
            <a:endParaRPr kumimoji="1" lang="ja-JP" altLang="en-US" dirty="0" smtClean="0">
              <a:latin typeface="+mn-ea"/>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NAT and PAT together </a:t>
            </a:r>
            <a:r>
              <a:rPr lang="en-US" altLang="ja-JP" sz="2800" smtClean="0">
                <a:gradFill>
                  <a:gsLst>
                    <a:gs pos="0">
                      <a:prstClr val="black"/>
                    </a:gs>
                    <a:gs pos="44000">
                      <a:srgbClr val="01BBBB"/>
                    </a:gs>
                    <a:gs pos="100000">
                      <a:srgbClr val="68B442"/>
                    </a:gs>
                  </a:gsLst>
                  <a:lin ang="4800000" scaled="0"/>
                </a:gradFill>
              </a:rPr>
              <a:t>(</a:t>
            </a:r>
            <a:r>
              <a:rPr lang="en-US" altLang="ja-JP" sz="2800" smtClean="0"/>
              <a:t>Twice</a:t>
            </a:r>
            <a:r>
              <a:rPr lang="en-US" altLang="ja-JP" sz="2800" smtClean="0">
                <a:gradFill>
                  <a:gsLst>
                    <a:gs pos="0">
                      <a:prstClr val="black"/>
                    </a:gs>
                    <a:gs pos="44000">
                      <a:srgbClr val="01BBBB"/>
                    </a:gs>
                    <a:gs pos="100000">
                      <a:srgbClr val="68B442"/>
                    </a:gs>
                  </a:gsLst>
                  <a:lin ang="4800000" scaled="0"/>
                </a:gradFill>
              </a:rPr>
              <a:t>)</a:t>
            </a:r>
            <a:endParaRPr kumimoji="1" lang="ja-JP" altLang="en-US"/>
          </a:p>
        </p:txBody>
      </p:sp>
      <p:sp>
        <p:nvSpPr>
          <p:cNvPr id="36" name="角丸四角形 35"/>
          <p:cNvSpPr/>
          <p:nvPr/>
        </p:nvSpPr>
        <p:spPr>
          <a:xfrm>
            <a:off x="786211" y="4279900"/>
            <a:ext cx="7601347" cy="2006600"/>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400" smtClean="0">
                <a:solidFill>
                  <a:srgbClr val="00B050"/>
                </a:solidFill>
                <a:latin typeface="+mn-ea"/>
              </a:rPr>
              <a:t>object network SRC_REAL</a:t>
            </a:r>
          </a:p>
          <a:p>
            <a:pPr eaLnBrk="0" hangingPunct="0">
              <a:lnSpc>
                <a:spcPct val="90000"/>
              </a:lnSpc>
            </a:pPr>
            <a:r>
              <a:rPr lang="en-US" altLang="ja-JP" sz="1400" smtClean="0">
                <a:solidFill>
                  <a:srgbClr val="00B050"/>
                </a:solidFill>
                <a:latin typeface="+mn-ea"/>
              </a:rPr>
              <a:t>  subnet 1.1.1.0 255.255.255.0</a:t>
            </a:r>
          </a:p>
          <a:p>
            <a:pPr eaLnBrk="0" hangingPunct="0">
              <a:lnSpc>
                <a:spcPct val="90000"/>
              </a:lnSpc>
            </a:pPr>
            <a:r>
              <a:rPr lang="en-US" altLang="ja-JP" sz="1400" smtClean="0">
                <a:solidFill>
                  <a:srgbClr val="0070C0"/>
                </a:solidFill>
                <a:latin typeface="+mn-ea"/>
              </a:rPr>
              <a:t>object network SRC_MAP1</a:t>
            </a:r>
          </a:p>
          <a:p>
            <a:pPr eaLnBrk="0" hangingPunct="0">
              <a:lnSpc>
                <a:spcPct val="90000"/>
              </a:lnSpc>
            </a:pPr>
            <a:r>
              <a:rPr lang="en-US" altLang="ja-JP" sz="1400" smtClean="0">
                <a:solidFill>
                  <a:srgbClr val="0070C0"/>
                </a:solidFill>
                <a:latin typeface="+mn-ea"/>
              </a:rPr>
              <a:t>  range 2.2.2.2 2.2.2.3</a:t>
            </a:r>
          </a:p>
          <a:p>
            <a:pPr eaLnBrk="0" hangingPunct="0">
              <a:lnSpc>
                <a:spcPct val="90000"/>
              </a:lnSpc>
            </a:pPr>
            <a:r>
              <a:rPr lang="en-US" altLang="ja-JP" sz="1400" smtClean="0">
                <a:solidFill>
                  <a:schemeClr val="accent6"/>
                </a:solidFill>
                <a:latin typeface="+mn-ea"/>
              </a:rPr>
              <a:t>object network SRC_MAP2</a:t>
            </a:r>
          </a:p>
          <a:p>
            <a:pPr eaLnBrk="0" hangingPunct="0">
              <a:lnSpc>
                <a:spcPct val="90000"/>
              </a:lnSpc>
            </a:pPr>
            <a:r>
              <a:rPr lang="en-US" altLang="ja-JP" sz="1400" smtClean="0">
                <a:solidFill>
                  <a:schemeClr val="accent6"/>
                </a:solidFill>
                <a:latin typeface="+mn-ea"/>
              </a:rPr>
              <a:t>  host 2.2.2.5</a:t>
            </a:r>
          </a:p>
          <a:p>
            <a:pPr eaLnBrk="0" hangingPunct="0">
              <a:lnSpc>
                <a:spcPct val="90000"/>
              </a:lnSpc>
            </a:pPr>
            <a:r>
              <a:rPr kumimoji="1" lang="en-US" altLang="ja-JP" sz="1400" smtClean="0">
                <a:solidFill>
                  <a:srgbClr val="F68B1F"/>
                </a:solidFill>
                <a:latin typeface="+mn-ea"/>
              </a:rPr>
              <a:t>object-group network SRC_MAP</a:t>
            </a:r>
            <a:endParaRPr lang="en-US" altLang="ja-JP" sz="1400" smtClean="0">
              <a:solidFill>
                <a:srgbClr val="F68B1F"/>
              </a:solidFill>
              <a:latin typeface="+mn-ea"/>
            </a:endParaRPr>
          </a:p>
          <a:p>
            <a:r>
              <a:rPr lang="en-US" altLang="ja-JP" sz="1400" smtClean="0">
                <a:solidFill>
                  <a:srgbClr val="0070C0"/>
                </a:solidFill>
                <a:latin typeface="+mn-ea"/>
              </a:rPr>
              <a:t>  </a:t>
            </a:r>
            <a:r>
              <a:rPr kumimoji="1" lang="en-US" altLang="ja-JP" sz="1400" smtClean="0">
                <a:solidFill>
                  <a:srgbClr val="0070C0"/>
                </a:solidFill>
                <a:latin typeface="+mn-ea"/>
              </a:rPr>
              <a:t> network-object object SRC_MAP1</a:t>
            </a:r>
          </a:p>
          <a:p>
            <a:r>
              <a:rPr kumimoji="1" lang="en-US" altLang="ja-JP" sz="1400" smtClean="0">
                <a:solidFill>
                  <a:schemeClr val="accent6"/>
                </a:solidFill>
                <a:latin typeface="+mn-ea"/>
              </a:rPr>
              <a:t>   network-object object SRC_MAP2</a:t>
            </a:r>
            <a:endParaRPr lang="en-US" altLang="ja-JP" sz="1400" smtClean="0">
              <a:solidFill>
                <a:schemeClr val="accent6"/>
              </a:solidFill>
              <a:latin typeface="+mn-ea"/>
            </a:endParaRPr>
          </a:p>
          <a:p>
            <a:pPr eaLnBrk="0" hangingPunct="0">
              <a:lnSpc>
                <a:spcPct val="90000"/>
              </a:lnSpc>
            </a:pPr>
            <a:r>
              <a:rPr lang="en-US" altLang="ja-JP" sz="1400" smtClean="0">
                <a:solidFill>
                  <a:schemeClr val="tx1"/>
                </a:solidFill>
                <a:latin typeface="+mn-ea"/>
              </a:rPr>
              <a:t>nat (inside,outside) source dynamic </a:t>
            </a:r>
            <a:r>
              <a:rPr lang="en-US" altLang="ja-JP" sz="1400" smtClean="0">
                <a:solidFill>
                  <a:srgbClr val="00B050"/>
                </a:solidFill>
                <a:latin typeface="+mn-ea"/>
              </a:rPr>
              <a:t>SRC_REAL</a:t>
            </a:r>
            <a:r>
              <a:rPr lang="en-US" altLang="ja-JP" sz="1400" smtClean="0">
                <a:solidFill>
                  <a:schemeClr val="tx1"/>
                </a:solidFill>
                <a:latin typeface="+mn-ea"/>
              </a:rPr>
              <a:t> </a:t>
            </a:r>
            <a:r>
              <a:rPr lang="en-US" altLang="ja-JP" sz="1400" smtClean="0">
                <a:solidFill>
                  <a:srgbClr val="F68B1F"/>
                </a:solidFill>
                <a:latin typeface="+mn-ea"/>
              </a:rPr>
              <a:t>SRC_MAP</a:t>
            </a:r>
          </a:p>
        </p:txBody>
      </p:sp>
      <p:sp>
        <p:nvSpPr>
          <p:cNvPr id="28" name="角丸四角形 27"/>
          <p:cNvSpPr/>
          <p:nvPr/>
        </p:nvSpPr>
        <p:spPr>
          <a:xfrm>
            <a:off x="786210" y="3243579"/>
            <a:ext cx="7601347" cy="642621"/>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400" smtClean="0">
                <a:latin typeface="+mn-ea"/>
              </a:rPr>
              <a:t>nat (inside) 1 1.1.1.0 255.255.255.0</a:t>
            </a:r>
          </a:p>
          <a:p>
            <a:r>
              <a:rPr kumimoji="1" lang="en-US" altLang="ja-JP" sz="1400" smtClean="0">
                <a:latin typeface="+mn-ea"/>
              </a:rPr>
              <a:t>global (outside) 1 2.2.2.2-2.2.2.3</a:t>
            </a:r>
          </a:p>
          <a:p>
            <a:r>
              <a:rPr kumimoji="1" lang="en-US" altLang="ja-JP" sz="1400" smtClean="0">
                <a:latin typeface="+mn-ea"/>
              </a:rPr>
              <a:t>global (outside) 1 2.2.2.5</a:t>
            </a:r>
            <a:endParaRPr kumimoji="1" lang="ja-JP" altLang="en-US" sz="1400" dirty="0" smtClean="0">
              <a:latin typeface="+mn-ea"/>
            </a:endParaRPr>
          </a:p>
        </p:txBody>
      </p:sp>
      <p:sp>
        <p:nvSpPr>
          <p:cNvPr id="29" name="テキスト ボックス 28"/>
          <p:cNvSpPr txBox="1"/>
          <p:nvPr/>
        </p:nvSpPr>
        <p:spPr>
          <a:xfrm>
            <a:off x="533008" y="29083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0" name="テキスト ボックス 29"/>
          <p:cNvSpPr txBox="1"/>
          <p:nvPr/>
        </p:nvSpPr>
        <p:spPr>
          <a:xfrm>
            <a:off x="533008" y="39232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50" name="角丸四角形 49"/>
          <p:cNvSpPr/>
          <p:nvPr/>
        </p:nvSpPr>
        <p:spPr>
          <a:xfrm>
            <a:off x="6956504" y="1203325"/>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1" name="角丸四角形 50"/>
          <p:cNvSpPr/>
          <p:nvPr/>
        </p:nvSpPr>
        <p:spPr>
          <a:xfrm>
            <a:off x="806530" y="1203325"/>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52" name="直線コネクタ 51"/>
          <p:cNvCxnSpPr>
            <a:stCxn id="51" idx="3"/>
            <a:endCxn id="50" idx="1"/>
          </p:cNvCxnSpPr>
          <p:nvPr/>
        </p:nvCxnSpPr>
        <p:spPr>
          <a:xfrm>
            <a:off x="2117804" y="1393825"/>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3" name="Picture 42" descr="Cisco_ASA5500"/>
          <p:cNvPicPr>
            <a:picLocks noChangeAspect="1" noChangeArrowheads="1"/>
          </p:cNvPicPr>
          <p:nvPr/>
        </p:nvPicPr>
        <p:blipFill>
          <a:blip r:embed="rId2" cstate="print"/>
          <a:srcRect/>
          <a:stretch>
            <a:fillRect/>
          </a:stretch>
        </p:blipFill>
        <p:spPr bwMode="auto">
          <a:xfrm>
            <a:off x="4146629" y="962025"/>
            <a:ext cx="841375" cy="889000"/>
          </a:xfrm>
          <a:prstGeom prst="rect">
            <a:avLst/>
          </a:prstGeom>
          <a:noFill/>
          <a:ln w="9525">
            <a:noFill/>
            <a:miter lim="800000"/>
            <a:headEnd/>
            <a:tailEnd/>
          </a:ln>
        </p:spPr>
      </p:pic>
      <p:sp>
        <p:nvSpPr>
          <p:cNvPr id="54" name="テキスト ボックス 53"/>
          <p:cNvSpPr txBox="1"/>
          <p:nvPr/>
        </p:nvSpPr>
        <p:spPr>
          <a:xfrm>
            <a:off x="5078412" y="1610281"/>
            <a:ext cx="1878092" cy="338554"/>
          </a:xfrm>
          <a:prstGeom prst="rect">
            <a:avLst/>
          </a:prstGeom>
          <a:noFill/>
        </p:spPr>
        <p:txBody>
          <a:bodyPr wrap="square" rtlCol="0">
            <a:spAutoFit/>
          </a:bodyPr>
          <a:lstStyle/>
          <a:p>
            <a:pPr algn="ctr"/>
            <a:r>
              <a:rPr kumimoji="1" lang="en-US" altLang="ja-JP" sz="1600" smtClean="0">
                <a:latin typeface="+mn-ea"/>
              </a:rPr>
              <a:t>1.1.1.1</a:t>
            </a:r>
            <a:endParaRPr kumimoji="1" lang="ja-JP" altLang="en-US" sz="1600">
              <a:latin typeface="+mn-ea"/>
            </a:endParaRPr>
          </a:p>
        </p:txBody>
      </p:sp>
      <p:sp>
        <p:nvSpPr>
          <p:cNvPr id="55" name="テキスト ボックス 54"/>
          <p:cNvSpPr txBox="1"/>
          <p:nvPr/>
        </p:nvSpPr>
        <p:spPr>
          <a:xfrm>
            <a:off x="5078412" y="2156381"/>
            <a:ext cx="1878092" cy="338554"/>
          </a:xfrm>
          <a:prstGeom prst="rect">
            <a:avLst/>
          </a:prstGeom>
          <a:noFill/>
        </p:spPr>
        <p:txBody>
          <a:bodyPr wrap="square" rtlCol="0">
            <a:spAutoFit/>
          </a:bodyPr>
          <a:lstStyle/>
          <a:p>
            <a:pPr algn="ctr"/>
            <a:r>
              <a:rPr kumimoji="1" lang="en-US" altLang="ja-JP" sz="1600" smtClean="0">
                <a:latin typeface="+mn-ea"/>
              </a:rPr>
              <a:t>1.1.1.3</a:t>
            </a:r>
            <a:endParaRPr kumimoji="1" lang="ja-JP" altLang="en-US" sz="1600">
              <a:latin typeface="+mn-ea"/>
            </a:endParaRPr>
          </a:p>
        </p:txBody>
      </p:sp>
      <p:sp>
        <p:nvSpPr>
          <p:cNvPr id="56" name="テキスト ボックス 55"/>
          <p:cNvSpPr txBox="1"/>
          <p:nvPr/>
        </p:nvSpPr>
        <p:spPr>
          <a:xfrm>
            <a:off x="5078412" y="1865313"/>
            <a:ext cx="1878092" cy="338554"/>
          </a:xfrm>
          <a:prstGeom prst="rect">
            <a:avLst/>
          </a:prstGeom>
          <a:noFill/>
        </p:spPr>
        <p:txBody>
          <a:bodyPr wrap="square" rtlCol="0">
            <a:spAutoFit/>
          </a:bodyPr>
          <a:lstStyle/>
          <a:p>
            <a:pPr algn="ctr"/>
            <a:r>
              <a:rPr kumimoji="1" lang="en-US" altLang="ja-JP" sz="1600" smtClean="0">
                <a:latin typeface="+mn-ea"/>
              </a:rPr>
              <a:t>1.1.1.2</a:t>
            </a:r>
            <a:endParaRPr kumimoji="1" lang="ja-JP" altLang="en-US" sz="1600">
              <a:latin typeface="+mn-ea"/>
            </a:endParaRPr>
          </a:p>
        </p:txBody>
      </p:sp>
      <p:sp>
        <p:nvSpPr>
          <p:cNvPr id="57" name="テキスト ボックス 56"/>
          <p:cNvSpPr txBox="1"/>
          <p:nvPr/>
        </p:nvSpPr>
        <p:spPr>
          <a:xfrm>
            <a:off x="2298700" y="1610281"/>
            <a:ext cx="1730535" cy="338554"/>
          </a:xfrm>
          <a:prstGeom prst="rect">
            <a:avLst/>
          </a:prstGeom>
          <a:noFill/>
        </p:spPr>
        <p:txBody>
          <a:bodyPr wrap="square" rtlCol="0">
            <a:spAutoFit/>
          </a:bodyPr>
          <a:lstStyle/>
          <a:p>
            <a:pPr algn="ctr"/>
            <a:r>
              <a:rPr kumimoji="1" lang="en-US" altLang="ja-JP" sz="1600" smtClean="0">
                <a:latin typeface="+mn-ea"/>
              </a:rPr>
              <a:t>2.2.2.2 </a:t>
            </a:r>
            <a:endParaRPr kumimoji="1" lang="ja-JP" altLang="en-US" sz="1600">
              <a:latin typeface="+mn-ea"/>
            </a:endParaRPr>
          </a:p>
        </p:txBody>
      </p:sp>
      <p:cxnSp>
        <p:nvCxnSpPr>
          <p:cNvPr id="58" name="直線矢印コネクタ 57"/>
          <p:cNvCxnSpPr/>
          <p:nvPr/>
        </p:nvCxnSpPr>
        <p:spPr>
          <a:xfrm>
            <a:off x="1917700" y="1907203"/>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1917700" y="2174935"/>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1917700" y="2453303"/>
            <a:ext cx="5283200" cy="158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2298700" y="1878013"/>
            <a:ext cx="1730535" cy="338554"/>
          </a:xfrm>
          <a:prstGeom prst="rect">
            <a:avLst/>
          </a:prstGeom>
          <a:noFill/>
        </p:spPr>
        <p:txBody>
          <a:bodyPr wrap="square" rtlCol="0">
            <a:spAutoFit/>
          </a:bodyPr>
          <a:lstStyle/>
          <a:p>
            <a:pPr algn="ctr"/>
            <a:r>
              <a:rPr kumimoji="1" lang="en-US" altLang="ja-JP" sz="1600" smtClean="0">
                <a:latin typeface="+mn-ea"/>
              </a:rPr>
              <a:t>2.2.2.3 </a:t>
            </a:r>
            <a:endParaRPr kumimoji="1" lang="ja-JP" altLang="en-US" sz="1600">
              <a:latin typeface="+mn-ea"/>
            </a:endParaRPr>
          </a:p>
        </p:txBody>
      </p:sp>
      <p:sp>
        <p:nvSpPr>
          <p:cNvPr id="62" name="テキスト ボックス 61"/>
          <p:cNvSpPr txBox="1"/>
          <p:nvPr/>
        </p:nvSpPr>
        <p:spPr>
          <a:xfrm>
            <a:off x="2298700" y="2156381"/>
            <a:ext cx="1730535" cy="338554"/>
          </a:xfrm>
          <a:prstGeom prst="rect">
            <a:avLst/>
          </a:prstGeom>
          <a:noFill/>
        </p:spPr>
        <p:txBody>
          <a:bodyPr wrap="square" rtlCol="0">
            <a:spAutoFit/>
          </a:bodyPr>
          <a:lstStyle/>
          <a:p>
            <a:pPr algn="ctr"/>
            <a:r>
              <a:rPr kumimoji="1" lang="en-US" altLang="ja-JP" sz="1600" smtClean="0">
                <a:latin typeface="+mn-ea"/>
              </a:rPr>
              <a:t>2.2.2.5:2020 </a:t>
            </a:r>
            <a:endParaRPr kumimoji="1" lang="ja-JP" altLang="en-US" sz="1600">
              <a:latin typeface="+mn-ea"/>
            </a:endParaRPr>
          </a:p>
        </p:txBody>
      </p:sp>
      <p:sp>
        <p:nvSpPr>
          <p:cNvPr id="20" name="テキスト ボックス 19"/>
          <p:cNvSpPr txBox="1"/>
          <p:nvPr/>
        </p:nvSpPr>
        <p:spPr>
          <a:xfrm>
            <a:off x="5078412" y="2423081"/>
            <a:ext cx="1878092" cy="338554"/>
          </a:xfrm>
          <a:prstGeom prst="rect">
            <a:avLst/>
          </a:prstGeom>
          <a:noFill/>
        </p:spPr>
        <p:txBody>
          <a:bodyPr wrap="square" rtlCol="0">
            <a:spAutoFit/>
          </a:bodyPr>
          <a:lstStyle/>
          <a:p>
            <a:pPr algn="ctr"/>
            <a:r>
              <a:rPr kumimoji="1" lang="en-US" altLang="ja-JP" sz="1600" smtClean="0">
                <a:latin typeface="+mn-ea"/>
              </a:rPr>
              <a:t>1.1.1.4</a:t>
            </a:r>
            <a:endParaRPr kumimoji="1" lang="ja-JP" altLang="en-US" sz="1600">
              <a:latin typeface="+mn-ea"/>
            </a:endParaRPr>
          </a:p>
        </p:txBody>
      </p:sp>
      <p:cxnSp>
        <p:nvCxnSpPr>
          <p:cNvPr id="21" name="直線矢印コネクタ 20"/>
          <p:cNvCxnSpPr/>
          <p:nvPr/>
        </p:nvCxnSpPr>
        <p:spPr>
          <a:xfrm>
            <a:off x="1917700" y="2720003"/>
            <a:ext cx="5283200" cy="1588"/>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298700" y="2423081"/>
            <a:ext cx="1730535" cy="338554"/>
          </a:xfrm>
          <a:prstGeom prst="rect">
            <a:avLst/>
          </a:prstGeom>
          <a:noFill/>
        </p:spPr>
        <p:txBody>
          <a:bodyPr wrap="square" rtlCol="0">
            <a:spAutoFit/>
          </a:bodyPr>
          <a:lstStyle/>
          <a:p>
            <a:pPr algn="ctr"/>
            <a:r>
              <a:rPr kumimoji="1" lang="en-US" altLang="ja-JP" sz="1600" smtClean="0">
                <a:latin typeface="+mn-ea"/>
              </a:rPr>
              <a:t>2.2.2.5:2021 </a:t>
            </a:r>
            <a:endParaRPr kumimoji="1" lang="ja-JP" altLang="en-US" sz="1600">
              <a:latin typeface="+mn-ea"/>
            </a:endParaRPr>
          </a:p>
        </p:txBody>
      </p:sp>
      <p:sp>
        <p:nvSpPr>
          <p:cNvPr id="23" name="線吹き出し 1 (枠付き) 22"/>
          <p:cNvSpPr/>
          <p:nvPr/>
        </p:nvSpPr>
        <p:spPr>
          <a:xfrm>
            <a:off x="4378405" y="4829413"/>
            <a:ext cx="3305574" cy="344567"/>
          </a:xfrm>
          <a:prstGeom prst="borderCallout1">
            <a:avLst>
              <a:gd name="adj1" fmla="val 29131"/>
              <a:gd name="adj2" fmla="val -2161"/>
              <a:gd name="adj3" fmla="val 139979"/>
              <a:gd name="adj4" fmla="val -22140"/>
            </a:avLst>
          </a:prstGeom>
          <a:ln/>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1400" smtClean="0">
                <a:latin typeface="+mn-ea"/>
              </a:rPr>
              <a:t>object-group</a:t>
            </a:r>
            <a:r>
              <a:rPr kumimoji="1" lang="ja-JP" altLang="en-US" sz="1400" smtClean="0">
                <a:latin typeface="+mn-ea"/>
              </a:rPr>
              <a:t>で複数の</a:t>
            </a:r>
            <a:r>
              <a:rPr kumimoji="1" lang="en-US" altLang="ja-JP" sz="1400" smtClean="0">
                <a:latin typeface="+mn-ea"/>
              </a:rPr>
              <a:t>object </a:t>
            </a:r>
            <a:r>
              <a:rPr kumimoji="1" lang="ja-JP" altLang="en-US" sz="1400" smtClean="0">
                <a:latin typeface="+mn-ea"/>
              </a:rPr>
              <a:t>をまとめる</a:t>
            </a:r>
            <a:endParaRPr kumimoji="1" lang="ja-JP" altLang="en-US" sz="1400" dirty="0" smtClean="0">
              <a:latin typeface="+mn-ea"/>
            </a:endParaRPr>
          </a:p>
        </p:txBody>
      </p:sp>
      <p:sp>
        <p:nvSpPr>
          <p:cNvPr id="24" name="正方形/長方形 23"/>
          <p:cNvSpPr/>
          <p:nvPr/>
        </p:nvSpPr>
        <p:spPr>
          <a:xfrm>
            <a:off x="831931" y="5435912"/>
            <a:ext cx="2995850" cy="652468"/>
          </a:xfrm>
          <a:prstGeom prst="rect">
            <a:avLst/>
          </a:prstGeom>
          <a:noFill/>
          <a:ln w="95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
        <p:nvSpPr>
          <p:cNvPr id="25" name="テキスト ボックス 24"/>
          <p:cNvSpPr txBox="1"/>
          <p:nvPr/>
        </p:nvSpPr>
        <p:spPr>
          <a:xfrm>
            <a:off x="2155904" y="2744372"/>
            <a:ext cx="4838700" cy="369332"/>
          </a:xfrm>
          <a:prstGeom prst="rect">
            <a:avLst/>
          </a:prstGeom>
          <a:noFill/>
        </p:spPr>
        <p:txBody>
          <a:bodyPr wrap="square" rtlCol="0">
            <a:spAutoFit/>
          </a:bodyPr>
          <a:lstStyle/>
          <a:p>
            <a:pPr algn="ctr"/>
            <a:r>
              <a:rPr lang="en-US" altLang="ja-JP" smtClean="0">
                <a:solidFill>
                  <a:srgbClr val="0070C0"/>
                </a:solidFill>
                <a:latin typeface="+mn-ea"/>
              </a:rPr>
              <a:t>unidirectional </a:t>
            </a:r>
            <a:r>
              <a:rPr lang="ja-JP" altLang="en-US" smtClean="0">
                <a:solidFill>
                  <a:srgbClr val="0070C0"/>
                </a:solidFill>
                <a:latin typeface="+mn-ea"/>
              </a:rPr>
              <a:t>イニシエート</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下カーブ矢印 17"/>
          <p:cNvSpPr/>
          <p:nvPr/>
        </p:nvSpPr>
        <p:spPr>
          <a:xfrm flipH="1" flipV="1">
            <a:off x="1638300" y="4866131"/>
            <a:ext cx="5708808" cy="836168"/>
          </a:xfrm>
          <a:prstGeom prst="curvedDownArrow">
            <a:avLst>
              <a:gd name="adj1" fmla="val 22326"/>
              <a:gd name="adj2" fmla="val 50000"/>
              <a:gd name="adj3" fmla="val 25000"/>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n-ea"/>
            </a:endParaRPr>
          </a:p>
        </p:txBody>
      </p:sp>
      <p:sp>
        <p:nvSpPr>
          <p:cNvPr id="2" name="タイトル 1"/>
          <p:cNvSpPr>
            <a:spLocks noGrp="1"/>
          </p:cNvSpPr>
          <p:nvPr>
            <p:ph type="title"/>
          </p:nvPr>
        </p:nvSpPr>
        <p:spPr/>
        <p:txBody>
          <a:bodyPr/>
          <a:lstStyle/>
          <a:p>
            <a:r>
              <a:rPr kumimoji="1" lang="en-US" altLang="ja-JP" smtClean="0"/>
              <a:t>Policy NAT</a:t>
            </a:r>
            <a:endParaRPr kumimoji="1" lang="ja-JP" altLang="en-US"/>
          </a:p>
        </p:txBody>
      </p:sp>
      <p:sp>
        <p:nvSpPr>
          <p:cNvPr id="3" name="テキスト プレースホルダ 2"/>
          <p:cNvSpPr>
            <a:spLocks noGrp="1"/>
          </p:cNvSpPr>
          <p:nvPr>
            <p:ph type="body" sz="quarter" idx="10"/>
          </p:nvPr>
        </p:nvSpPr>
        <p:spPr>
          <a:xfrm>
            <a:off x="239713" y="1174645"/>
            <a:ext cx="8578850" cy="4965700"/>
          </a:xfrm>
        </p:spPr>
        <p:txBody>
          <a:bodyPr/>
          <a:lstStyle/>
          <a:p>
            <a:r>
              <a:rPr kumimoji="1" lang="en-US" altLang="ja-JP" sz="2000" smtClean="0"/>
              <a:t>Destination Address / Port </a:t>
            </a:r>
            <a:r>
              <a:rPr lang="ja-JP" altLang="en-US" sz="2000" smtClean="0"/>
              <a:t>に依存した変換を定義</a:t>
            </a:r>
            <a:endParaRPr lang="en-US" altLang="ja-JP" sz="2000" smtClean="0"/>
          </a:p>
          <a:p>
            <a:pPr lvl="1"/>
            <a:r>
              <a:rPr kumimoji="1" lang="en-US" altLang="ja-JP" sz="1600" smtClean="0"/>
              <a:t>8.2</a:t>
            </a:r>
            <a:r>
              <a:rPr kumimoji="1" lang="ja-JP" altLang="en-US" sz="1600" smtClean="0"/>
              <a:t>以前では</a:t>
            </a:r>
            <a:r>
              <a:rPr kumimoji="1" lang="en-US" altLang="ja-JP" sz="1600" smtClean="0"/>
              <a:t>ACL</a:t>
            </a:r>
            <a:r>
              <a:rPr kumimoji="1" lang="ja-JP" altLang="en-US" sz="1600" smtClean="0"/>
              <a:t>を利用</a:t>
            </a:r>
            <a:endParaRPr kumimoji="1" lang="en-US" altLang="ja-JP" sz="1600" smtClean="0"/>
          </a:p>
          <a:p>
            <a:pPr lvl="1"/>
            <a:r>
              <a:rPr lang="en-US" altLang="ja-JP" sz="1600" smtClean="0"/>
              <a:t>8.3</a:t>
            </a:r>
            <a:r>
              <a:rPr lang="ja-JP" altLang="en-US" sz="1600" smtClean="0"/>
              <a:t>以降では</a:t>
            </a:r>
            <a:r>
              <a:rPr lang="en-US" altLang="ja-JP" sz="1600" smtClean="0"/>
              <a:t>ACL</a:t>
            </a:r>
            <a:r>
              <a:rPr lang="ja-JP" altLang="en-US" sz="1600" smtClean="0"/>
              <a:t>を利用せず</a:t>
            </a:r>
            <a:r>
              <a:rPr lang="en-US" altLang="ja-JP" sz="1600" smtClean="0"/>
              <a:t>Twice NAT</a:t>
            </a:r>
            <a:r>
              <a:rPr lang="ja-JP" altLang="en-US" sz="1600" smtClean="0"/>
              <a:t>の</a:t>
            </a:r>
            <a:r>
              <a:rPr lang="en-US" altLang="ja-JP" sz="1600" smtClean="0"/>
              <a:t>Destination</a:t>
            </a:r>
            <a:r>
              <a:rPr lang="ja-JP" altLang="en-US" sz="1600" smtClean="0"/>
              <a:t>定義を利用</a:t>
            </a:r>
            <a:endParaRPr kumimoji="1" lang="en-US" altLang="ja-JP" sz="1600" smtClean="0"/>
          </a:p>
        </p:txBody>
      </p:sp>
      <p:sp>
        <p:nvSpPr>
          <p:cNvPr id="4" name="角丸四角形 3"/>
          <p:cNvSpPr/>
          <p:nvPr/>
        </p:nvSpPr>
        <p:spPr>
          <a:xfrm>
            <a:off x="7045404" y="4066033"/>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 name="角丸四角形 4"/>
          <p:cNvSpPr/>
          <p:nvPr/>
        </p:nvSpPr>
        <p:spPr>
          <a:xfrm>
            <a:off x="781130" y="4066033"/>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DMZ</a:t>
            </a:r>
          </a:p>
        </p:txBody>
      </p:sp>
      <p:cxnSp>
        <p:nvCxnSpPr>
          <p:cNvPr id="6" name="直線コネクタ 5"/>
          <p:cNvCxnSpPr>
            <a:stCxn id="5" idx="3"/>
            <a:endCxn id="4" idx="1"/>
          </p:cNvCxnSpPr>
          <p:nvPr/>
        </p:nvCxnSpPr>
        <p:spPr>
          <a:xfrm>
            <a:off x="2092404" y="4256533"/>
            <a:ext cx="4953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42" descr="Cisco_ASA5500"/>
          <p:cNvPicPr>
            <a:picLocks noChangeAspect="1" noChangeArrowheads="1"/>
          </p:cNvPicPr>
          <p:nvPr/>
        </p:nvPicPr>
        <p:blipFill>
          <a:blip r:embed="rId2" cstate="print"/>
          <a:srcRect/>
          <a:stretch>
            <a:fillRect/>
          </a:stretch>
        </p:blipFill>
        <p:spPr bwMode="auto">
          <a:xfrm>
            <a:off x="4235529" y="3824733"/>
            <a:ext cx="841375" cy="889000"/>
          </a:xfrm>
          <a:prstGeom prst="rect">
            <a:avLst/>
          </a:prstGeom>
          <a:noFill/>
          <a:ln w="9525">
            <a:noFill/>
            <a:miter lim="800000"/>
            <a:headEnd/>
            <a:tailEnd/>
          </a:ln>
        </p:spPr>
      </p:pic>
      <p:sp>
        <p:nvSpPr>
          <p:cNvPr id="8" name="下カーブ矢印 7"/>
          <p:cNvSpPr/>
          <p:nvPr/>
        </p:nvSpPr>
        <p:spPr>
          <a:xfrm flipH="1">
            <a:off x="1638300" y="2755899"/>
            <a:ext cx="5708808" cy="865633"/>
          </a:xfrm>
          <a:prstGeom prst="curvedDownArrow">
            <a:avLst>
              <a:gd name="adj1" fmla="val 22326"/>
              <a:gd name="adj2" fmla="val 50000"/>
              <a:gd name="adj3" fmla="val 25000"/>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n-ea"/>
            </a:endParaRPr>
          </a:p>
        </p:txBody>
      </p:sp>
      <p:sp>
        <p:nvSpPr>
          <p:cNvPr id="9" name="角丸四角形 8"/>
          <p:cNvSpPr/>
          <p:nvPr/>
        </p:nvSpPr>
        <p:spPr>
          <a:xfrm>
            <a:off x="2268855" y="2895600"/>
            <a:ext cx="4646453" cy="385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smtClean="0">
                <a:latin typeface="+mn-ea"/>
              </a:rPr>
              <a:t>Src: 1.1.1.1</a:t>
            </a:r>
            <a:r>
              <a:rPr kumimoji="1" lang="ja-JP" altLang="en-US" sz="2000" smtClean="0">
                <a:latin typeface="+mn-ea"/>
              </a:rPr>
              <a:t>　</a:t>
            </a:r>
            <a:r>
              <a:rPr kumimoji="1" lang="ja-JP" altLang="en-US" sz="2400" smtClean="0">
                <a:latin typeface="+mn-ea"/>
              </a:rPr>
              <a:t>→</a:t>
            </a:r>
            <a:r>
              <a:rPr kumimoji="1" lang="ja-JP" altLang="en-US" sz="2000" smtClean="0">
                <a:latin typeface="+mn-ea"/>
              </a:rPr>
              <a:t>　</a:t>
            </a:r>
            <a:r>
              <a:rPr kumimoji="1" lang="en-US" altLang="ja-JP" sz="2000" smtClean="0">
                <a:latin typeface="+mn-ea"/>
              </a:rPr>
              <a:t>Src: 10.1.1.199</a:t>
            </a:r>
            <a:endParaRPr kumimoji="1" lang="ja-JP" altLang="en-US" sz="2000" dirty="0" smtClean="0">
              <a:latin typeface="+mn-ea"/>
            </a:endParaRPr>
          </a:p>
        </p:txBody>
      </p:sp>
      <p:sp>
        <p:nvSpPr>
          <p:cNvPr id="14" name="テキスト ボックス 13"/>
          <p:cNvSpPr txBox="1"/>
          <p:nvPr/>
        </p:nvSpPr>
        <p:spPr>
          <a:xfrm>
            <a:off x="650954" y="3653223"/>
            <a:ext cx="2882900" cy="400110"/>
          </a:xfrm>
          <a:prstGeom prst="rect">
            <a:avLst/>
          </a:prstGeom>
          <a:noFill/>
        </p:spPr>
        <p:txBody>
          <a:bodyPr wrap="square" rtlCol="0">
            <a:spAutoFit/>
          </a:bodyPr>
          <a:lstStyle/>
          <a:p>
            <a:pPr algn="ctr"/>
            <a:r>
              <a:rPr kumimoji="1" lang="en-US" altLang="ja-JP" sz="2000" smtClean="0">
                <a:latin typeface="+mn-ea"/>
              </a:rPr>
              <a:t>Server1: 10.1.1.0/24</a:t>
            </a:r>
            <a:endParaRPr kumimoji="1" lang="ja-JP" altLang="en-US" sz="2000">
              <a:latin typeface="+mn-ea"/>
            </a:endParaRPr>
          </a:p>
        </p:txBody>
      </p:sp>
      <p:sp>
        <p:nvSpPr>
          <p:cNvPr id="16" name="角丸四角形 15"/>
          <p:cNvSpPr/>
          <p:nvPr/>
        </p:nvSpPr>
        <p:spPr>
          <a:xfrm>
            <a:off x="2268855" y="5139434"/>
            <a:ext cx="4646453" cy="385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smtClean="0">
                <a:latin typeface="+mn-ea"/>
              </a:rPr>
              <a:t>Src: 1.1.1.1</a:t>
            </a:r>
            <a:r>
              <a:rPr kumimoji="1" lang="ja-JP" altLang="en-US" sz="2000" smtClean="0">
                <a:latin typeface="+mn-ea"/>
              </a:rPr>
              <a:t>　</a:t>
            </a:r>
            <a:r>
              <a:rPr kumimoji="1" lang="ja-JP" altLang="en-US" sz="2400" smtClean="0">
                <a:latin typeface="+mn-ea"/>
              </a:rPr>
              <a:t>→</a:t>
            </a:r>
            <a:r>
              <a:rPr kumimoji="1" lang="ja-JP" altLang="en-US" sz="2000" smtClean="0">
                <a:latin typeface="+mn-ea"/>
              </a:rPr>
              <a:t>　</a:t>
            </a:r>
            <a:r>
              <a:rPr kumimoji="1" lang="en-US" altLang="ja-JP" sz="2000" smtClean="0">
                <a:latin typeface="+mn-ea"/>
              </a:rPr>
              <a:t>Src: 10.1.2.199</a:t>
            </a:r>
            <a:endParaRPr kumimoji="1" lang="ja-JP" altLang="en-US" sz="2000" dirty="0" smtClean="0">
              <a:latin typeface="+mn-ea"/>
            </a:endParaRPr>
          </a:p>
        </p:txBody>
      </p:sp>
      <p:sp>
        <p:nvSpPr>
          <p:cNvPr id="17" name="テキスト ボックス 16"/>
          <p:cNvSpPr txBox="1"/>
          <p:nvPr/>
        </p:nvSpPr>
        <p:spPr>
          <a:xfrm>
            <a:off x="650954" y="4472433"/>
            <a:ext cx="2882900" cy="400110"/>
          </a:xfrm>
          <a:prstGeom prst="rect">
            <a:avLst/>
          </a:prstGeom>
          <a:noFill/>
        </p:spPr>
        <p:txBody>
          <a:bodyPr wrap="square" rtlCol="0">
            <a:spAutoFit/>
          </a:bodyPr>
          <a:lstStyle/>
          <a:p>
            <a:pPr algn="ctr"/>
            <a:r>
              <a:rPr kumimoji="1" lang="en-US" altLang="ja-JP" sz="2000" smtClean="0">
                <a:latin typeface="+mn-ea"/>
              </a:rPr>
              <a:t>Server2: 10.1.2.0/24</a:t>
            </a:r>
            <a:endParaRPr kumimoji="1" lang="ja-JP" altLang="en-US" sz="2000">
              <a:latin typeface="+mn-ea"/>
            </a:endParaRPr>
          </a:p>
        </p:txBody>
      </p:sp>
      <p:pic>
        <p:nvPicPr>
          <p:cNvPr id="19" name="Picture 32" descr="HP_Mini"/>
          <p:cNvPicPr>
            <a:picLocks noChangeAspect="1" noChangeArrowheads="1"/>
          </p:cNvPicPr>
          <p:nvPr/>
        </p:nvPicPr>
        <p:blipFill>
          <a:blip r:embed="rId3" cstate="print"/>
          <a:srcRect/>
          <a:stretch>
            <a:fillRect/>
          </a:stretch>
        </p:blipFill>
        <p:spPr bwMode="auto">
          <a:xfrm>
            <a:off x="650954" y="4866131"/>
            <a:ext cx="599150" cy="778766"/>
          </a:xfrm>
          <a:prstGeom prst="rect">
            <a:avLst/>
          </a:prstGeom>
          <a:noFill/>
          <a:ln w="9525">
            <a:noFill/>
            <a:miter lim="800000"/>
            <a:headEnd/>
            <a:tailEnd/>
          </a:ln>
        </p:spPr>
      </p:pic>
      <p:pic>
        <p:nvPicPr>
          <p:cNvPr id="20" name="Picture 32" descr="HP_Mini"/>
          <p:cNvPicPr>
            <a:picLocks noChangeAspect="1" noChangeArrowheads="1"/>
          </p:cNvPicPr>
          <p:nvPr/>
        </p:nvPicPr>
        <p:blipFill>
          <a:blip r:embed="rId3" cstate="print"/>
          <a:srcRect/>
          <a:stretch>
            <a:fillRect/>
          </a:stretch>
        </p:blipFill>
        <p:spPr bwMode="auto">
          <a:xfrm>
            <a:off x="650954" y="2895600"/>
            <a:ext cx="599150" cy="778766"/>
          </a:xfrm>
          <a:prstGeom prst="rect">
            <a:avLst/>
          </a:prstGeom>
          <a:noFill/>
          <a:ln w="9525">
            <a:noFill/>
            <a:miter lim="800000"/>
            <a:headEnd/>
            <a:tailEnd/>
          </a:ln>
        </p:spPr>
      </p:pic>
      <p:sp>
        <p:nvSpPr>
          <p:cNvPr id="21" name="線吹き出し 1 (枠付き) 20"/>
          <p:cNvSpPr/>
          <p:nvPr/>
        </p:nvSpPr>
        <p:spPr>
          <a:xfrm>
            <a:off x="6729691" y="2239048"/>
            <a:ext cx="1652787" cy="344567"/>
          </a:xfrm>
          <a:prstGeom prst="borderCallout1">
            <a:avLst>
              <a:gd name="adj1" fmla="val 29131"/>
              <a:gd name="adj2" fmla="val -2161"/>
              <a:gd name="adj3" fmla="val 162094"/>
              <a:gd name="adj4" fmla="val -4980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smtClean="0">
                <a:latin typeface="+mn-ea"/>
              </a:rPr>
              <a:t>Dst: 10.1.1.0/24</a:t>
            </a:r>
            <a:endParaRPr kumimoji="1" lang="ja-JP" altLang="en-US" sz="1400" dirty="0" smtClean="0">
              <a:latin typeface="+mn-ea"/>
            </a:endParaRPr>
          </a:p>
        </p:txBody>
      </p:sp>
      <p:sp>
        <p:nvSpPr>
          <p:cNvPr id="22" name="線吹き出し 1 (枠付き) 21"/>
          <p:cNvSpPr/>
          <p:nvPr/>
        </p:nvSpPr>
        <p:spPr>
          <a:xfrm>
            <a:off x="6729691" y="5795778"/>
            <a:ext cx="1652787" cy="344567"/>
          </a:xfrm>
          <a:prstGeom prst="borderCallout1">
            <a:avLst>
              <a:gd name="adj1" fmla="val 29131"/>
              <a:gd name="adj2" fmla="val -2161"/>
              <a:gd name="adj3" fmla="val -47996"/>
              <a:gd name="adj4" fmla="val -43656"/>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smtClean="0">
                <a:latin typeface="+mn-ea"/>
              </a:rPr>
              <a:t>Dst: 10.1.2.0/24</a:t>
            </a:r>
            <a:endParaRPr kumimoji="1" lang="ja-JP" altLang="en-US" sz="1400" dirty="0" smtClean="0">
              <a:latin typeface="+mn-ea"/>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583010" y="3835400"/>
            <a:ext cx="8208659" cy="2399645"/>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400" smtClean="0">
                <a:solidFill>
                  <a:srgbClr val="0070C0"/>
                </a:solidFill>
                <a:latin typeface="+mn-ea"/>
              </a:rPr>
              <a:t>object network REAL</a:t>
            </a:r>
          </a:p>
          <a:p>
            <a:pPr eaLnBrk="0" hangingPunct="0">
              <a:lnSpc>
                <a:spcPct val="90000"/>
              </a:lnSpc>
            </a:pPr>
            <a:r>
              <a:rPr lang="en-US" altLang="ja-JP" sz="1400" smtClean="0">
                <a:solidFill>
                  <a:srgbClr val="0070C0"/>
                </a:solidFill>
                <a:latin typeface="+mn-ea"/>
              </a:rPr>
              <a:t>  host 1.1.1.1</a:t>
            </a:r>
          </a:p>
          <a:p>
            <a:pPr eaLnBrk="0" hangingPunct="0">
              <a:lnSpc>
                <a:spcPct val="90000"/>
              </a:lnSpc>
            </a:pPr>
            <a:r>
              <a:rPr lang="en-US" altLang="ja-JP" sz="1400" smtClean="0">
                <a:solidFill>
                  <a:srgbClr val="00B050"/>
                </a:solidFill>
                <a:latin typeface="+mn-ea"/>
              </a:rPr>
              <a:t>object network DST_NET1</a:t>
            </a:r>
          </a:p>
          <a:p>
            <a:pPr eaLnBrk="0" hangingPunct="0">
              <a:lnSpc>
                <a:spcPct val="90000"/>
              </a:lnSpc>
            </a:pPr>
            <a:r>
              <a:rPr lang="en-US" altLang="ja-JP" sz="1400" smtClean="0">
                <a:solidFill>
                  <a:srgbClr val="00B050"/>
                </a:solidFill>
                <a:latin typeface="+mn-ea"/>
              </a:rPr>
              <a:t>  subnet 10.1.1.0 255.255.255.0</a:t>
            </a:r>
          </a:p>
          <a:p>
            <a:pPr eaLnBrk="0" hangingPunct="0">
              <a:lnSpc>
                <a:spcPct val="90000"/>
              </a:lnSpc>
            </a:pPr>
            <a:r>
              <a:rPr lang="en-US" altLang="ja-JP" sz="1400" smtClean="0">
                <a:solidFill>
                  <a:srgbClr val="00B050"/>
                </a:solidFill>
                <a:latin typeface="+mn-ea"/>
              </a:rPr>
              <a:t>object network DST_NET2</a:t>
            </a:r>
          </a:p>
          <a:p>
            <a:pPr eaLnBrk="0" hangingPunct="0">
              <a:lnSpc>
                <a:spcPct val="90000"/>
              </a:lnSpc>
            </a:pPr>
            <a:r>
              <a:rPr lang="en-US" altLang="ja-JP" sz="1400" smtClean="0">
                <a:solidFill>
                  <a:srgbClr val="00B050"/>
                </a:solidFill>
                <a:latin typeface="+mn-ea"/>
              </a:rPr>
              <a:t>  subnet 10.1.2.0 255.255.255.0</a:t>
            </a:r>
          </a:p>
          <a:p>
            <a:pPr eaLnBrk="0" hangingPunct="0">
              <a:lnSpc>
                <a:spcPct val="90000"/>
              </a:lnSpc>
            </a:pPr>
            <a:r>
              <a:rPr lang="en-US" altLang="ja-JP" sz="1400" smtClean="0">
                <a:solidFill>
                  <a:schemeClr val="accent2"/>
                </a:solidFill>
                <a:latin typeface="+mn-ea"/>
              </a:rPr>
              <a:t>object network MAP1</a:t>
            </a:r>
          </a:p>
          <a:p>
            <a:pPr eaLnBrk="0" hangingPunct="0">
              <a:lnSpc>
                <a:spcPct val="90000"/>
              </a:lnSpc>
            </a:pPr>
            <a:r>
              <a:rPr lang="en-US" altLang="ja-JP" sz="1400" smtClean="0">
                <a:solidFill>
                  <a:schemeClr val="accent2"/>
                </a:solidFill>
                <a:latin typeface="+mn-ea"/>
              </a:rPr>
              <a:t>  host 10.1.1.199</a:t>
            </a:r>
          </a:p>
          <a:p>
            <a:pPr eaLnBrk="0" hangingPunct="0">
              <a:lnSpc>
                <a:spcPct val="90000"/>
              </a:lnSpc>
            </a:pPr>
            <a:r>
              <a:rPr lang="en-US" altLang="ja-JP" sz="1400" smtClean="0">
                <a:solidFill>
                  <a:schemeClr val="accent2"/>
                </a:solidFill>
                <a:latin typeface="+mn-ea"/>
              </a:rPr>
              <a:t>object network MAP2</a:t>
            </a:r>
          </a:p>
          <a:p>
            <a:pPr eaLnBrk="0" hangingPunct="0">
              <a:lnSpc>
                <a:spcPct val="90000"/>
              </a:lnSpc>
            </a:pPr>
            <a:r>
              <a:rPr lang="en-US" altLang="ja-JP" sz="1400" smtClean="0">
                <a:solidFill>
                  <a:schemeClr val="accent2"/>
                </a:solidFill>
                <a:latin typeface="+mn-ea"/>
              </a:rPr>
              <a:t>  host 10.1.2.199</a:t>
            </a:r>
          </a:p>
          <a:p>
            <a:pPr eaLnBrk="0" hangingPunct="0">
              <a:lnSpc>
                <a:spcPct val="90000"/>
              </a:lnSpc>
            </a:pPr>
            <a:r>
              <a:rPr lang="en-US" altLang="ja-JP" sz="1400" smtClean="0">
                <a:solidFill>
                  <a:schemeClr val="tx1"/>
                </a:solidFill>
                <a:latin typeface="+mn-ea"/>
              </a:rPr>
              <a:t>nat (inside,dmz) source static </a:t>
            </a:r>
            <a:r>
              <a:rPr lang="en-US" altLang="ja-JP" sz="1400" smtClean="0">
                <a:solidFill>
                  <a:srgbClr val="0070C0"/>
                </a:solidFill>
                <a:latin typeface="+mn-ea"/>
              </a:rPr>
              <a:t>REAL</a:t>
            </a:r>
            <a:r>
              <a:rPr lang="en-US" altLang="ja-JP" sz="1400" smtClean="0">
                <a:solidFill>
                  <a:schemeClr val="tx1"/>
                </a:solidFill>
                <a:latin typeface="+mn-ea"/>
              </a:rPr>
              <a:t> </a:t>
            </a:r>
            <a:r>
              <a:rPr lang="en-US" altLang="ja-JP" sz="1400" smtClean="0">
                <a:solidFill>
                  <a:schemeClr val="accent2"/>
                </a:solidFill>
                <a:latin typeface="+mn-ea"/>
              </a:rPr>
              <a:t>MAP1</a:t>
            </a:r>
            <a:r>
              <a:rPr lang="en-US" altLang="ja-JP" sz="1400" smtClean="0">
                <a:solidFill>
                  <a:srgbClr val="FF0000"/>
                </a:solidFill>
                <a:latin typeface="+mn-ea"/>
              </a:rPr>
              <a:t> </a:t>
            </a:r>
            <a:r>
              <a:rPr lang="en-US" altLang="ja-JP" sz="1400" smtClean="0">
                <a:solidFill>
                  <a:schemeClr val="tx1"/>
                </a:solidFill>
                <a:latin typeface="+mn-ea"/>
              </a:rPr>
              <a:t>destination static </a:t>
            </a:r>
            <a:r>
              <a:rPr lang="en-US" altLang="ja-JP" sz="1400" smtClean="0">
                <a:solidFill>
                  <a:srgbClr val="00B050"/>
                </a:solidFill>
                <a:latin typeface="+mn-ea"/>
              </a:rPr>
              <a:t>DST_NET1</a:t>
            </a:r>
            <a:r>
              <a:rPr lang="en-US" altLang="ja-JP" sz="1400" smtClean="0">
                <a:solidFill>
                  <a:srgbClr val="0070C0"/>
                </a:solidFill>
                <a:latin typeface="+mn-ea"/>
              </a:rPr>
              <a:t> </a:t>
            </a:r>
            <a:r>
              <a:rPr lang="en-US" altLang="ja-JP" sz="1400" smtClean="0">
                <a:solidFill>
                  <a:srgbClr val="00B050"/>
                </a:solidFill>
                <a:latin typeface="+mn-ea"/>
              </a:rPr>
              <a:t>DST_NET1</a:t>
            </a:r>
            <a:endParaRPr lang="en-US" altLang="ja-JP" sz="1400" smtClean="0">
              <a:solidFill>
                <a:schemeClr val="accent2"/>
              </a:solidFill>
              <a:latin typeface="+mn-ea"/>
            </a:endParaRPr>
          </a:p>
          <a:p>
            <a:pPr eaLnBrk="0" hangingPunct="0">
              <a:lnSpc>
                <a:spcPct val="90000"/>
              </a:lnSpc>
            </a:pPr>
            <a:r>
              <a:rPr lang="en-US" altLang="ja-JP" sz="1400" smtClean="0">
                <a:solidFill>
                  <a:schemeClr val="tx1"/>
                </a:solidFill>
                <a:latin typeface="+mn-ea"/>
              </a:rPr>
              <a:t>nat (inside,dmz) source static </a:t>
            </a:r>
            <a:r>
              <a:rPr lang="en-US" altLang="ja-JP" sz="1400" smtClean="0">
                <a:solidFill>
                  <a:srgbClr val="0070C0"/>
                </a:solidFill>
                <a:latin typeface="+mn-ea"/>
              </a:rPr>
              <a:t>REAL</a:t>
            </a:r>
            <a:r>
              <a:rPr lang="en-US" altLang="ja-JP" sz="1400" smtClean="0">
                <a:solidFill>
                  <a:schemeClr val="tx1"/>
                </a:solidFill>
                <a:latin typeface="+mn-ea"/>
              </a:rPr>
              <a:t> </a:t>
            </a:r>
            <a:r>
              <a:rPr lang="en-US" altLang="ja-JP" sz="1400" smtClean="0">
                <a:solidFill>
                  <a:schemeClr val="accent2"/>
                </a:solidFill>
                <a:latin typeface="+mn-ea"/>
              </a:rPr>
              <a:t>MAP2 </a:t>
            </a:r>
            <a:r>
              <a:rPr lang="en-US" altLang="ja-JP" sz="1400" smtClean="0">
                <a:solidFill>
                  <a:schemeClr val="tx1"/>
                </a:solidFill>
                <a:latin typeface="+mn-ea"/>
              </a:rPr>
              <a:t>destination static </a:t>
            </a:r>
            <a:r>
              <a:rPr lang="en-US" altLang="ja-JP" sz="1400" smtClean="0">
                <a:solidFill>
                  <a:srgbClr val="00B050"/>
                </a:solidFill>
                <a:latin typeface="+mn-ea"/>
              </a:rPr>
              <a:t>DST_NET2</a:t>
            </a:r>
            <a:r>
              <a:rPr lang="en-US" altLang="ja-JP" sz="1400" smtClean="0">
                <a:solidFill>
                  <a:srgbClr val="0070C0"/>
                </a:solidFill>
                <a:latin typeface="+mn-ea"/>
              </a:rPr>
              <a:t> </a:t>
            </a:r>
            <a:r>
              <a:rPr lang="en-US" altLang="ja-JP" sz="1400" smtClean="0">
                <a:solidFill>
                  <a:srgbClr val="00B050"/>
                </a:solidFill>
                <a:latin typeface="+mn-ea"/>
              </a:rPr>
              <a:t>DST_NET2</a:t>
            </a:r>
          </a:p>
        </p:txBody>
      </p:sp>
      <p:sp>
        <p:nvSpPr>
          <p:cNvPr id="27" name="角丸四角形 26"/>
          <p:cNvSpPr/>
          <p:nvPr/>
        </p:nvSpPr>
        <p:spPr>
          <a:xfrm>
            <a:off x="5892800" y="83802"/>
            <a:ext cx="3132459" cy="5336976"/>
          </a:xfrm>
          <a:prstGeom prst="roundRect">
            <a:avLst>
              <a:gd name="adj" fmla="val 2477"/>
            </a:avLst>
          </a:prstGeom>
          <a:solidFill>
            <a:srgbClr val="FFFFFF">
              <a:alpha val="30196"/>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smtClean="0"/>
          </a:p>
        </p:txBody>
      </p:sp>
      <p:sp>
        <p:nvSpPr>
          <p:cNvPr id="34" name="タイトル 1"/>
          <p:cNvSpPr>
            <a:spLocks noGrp="1"/>
          </p:cNvSpPr>
          <p:nvPr>
            <p:ph type="title"/>
          </p:nvPr>
        </p:nvSpPr>
        <p:spPr>
          <a:xfrm>
            <a:off x="202808" y="122934"/>
            <a:ext cx="8588861" cy="838200"/>
          </a:xfrm>
        </p:spPr>
        <p:txBody>
          <a:bodyPr/>
          <a:lstStyle/>
          <a:p>
            <a:r>
              <a:rPr lang="en-US" altLang="ja-JP" smtClean="0"/>
              <a:t>Static Policy NAT </a:t>
            </a:r>
            <a:r>
              <a:rPr lang="en-US" altLang="ja-JP" sz="2800" smtClean="0">
                <a:gradFill>
                  <a:gsLst>
                    <a:gs pos="0">
                      <a:prstClr val="black"/>
                    </a:gs>
                    <a:gs pos="44000">
                      <a:srgbClr val="01BBBB"/>
                    </a:gs>
                    <a:gs pos="100000">
                      <a:srgbClr val="68B442"/>
                    </a:gs>
                  </a:gsLst>
                  <a:lin ang="4800000" scaled="0"/>
                </a:gradFill>
              </a:rPr>
              <a:t>(</a:t>
            </a:r>
            <a:r>
              <a:rPr lang="en-US" altLang="ja-JP" sz="2800" smtClean="0"/>
              <a:t>Twice</a:t>
            </a:r>
            <a:r>
              <a:rPr lang="en-US" altLang="ja-JP" sz="2800" smtClean="0">
                <a:gradFill>
                  <a:gsLst>
                    <a:gs pos="0">
                      <a:prstClr val="black"/>
                    </a:gs>
                    <a:gs pos="44000">
                      <a:srgbClr val="01BBBB"/>
                    </a:gs>
                    <a:gs pos="100000">
                      <a:srgbClr val="68B442"/>
                    </a:gs>
                  </a:gsLst>
                  <a:lin ang="4800000" scaled="0"/>
                </a:gradFill>
              </a:rPr>
              <a:t>)</a:t>
            </a:r>
            <a:endParaRPr kumimoji="1" lang="ja-JP" altLang="en-US"/>
          </a:p>
        </p:txBody>
      </p:sp>
      <p:sp>
        <p:nvSpPr>
          <p:cNvPr id="28" name="角丸四角形 27"/>
          <p:cNvSpPr/>
          <p:nvPr/>
        </p:nvSpPr>
        <p:spPr>
          <a:xfrm>
            <a:off x="583011" y="1932464"/>
            <a:ext cx="5208189" cy="951468"/>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400" smtClean="0">
                <a:latin typeface="+mn-ea"/>
              </a:rPr>
              <a:t>access-list ACL1 permit ip host 1.1.1.1 10.1.1.0 255.255.255.0</a:t>
            </a:r>
          </a:p>
          <a:p>
            <a:r>
              <a:rPr kumimoji="1" lang="en-US" altLang="ja-JP" sz="1400" smtClean="0">
                <a:latin typeface="+mn-ea"/>
              </a:rPr>
              <a:t>access-list ACL2 permit ip host 1.1.1.1 10.1.2.0 255.255.255.0</a:t>
            </a:r>
          </a:p>
          <a:p>
            <a:r>
              <a:rPr kumimoji="1" lang="en-US" altLang="ja-JP" sz="1400" smtClean="0">
                <a:latin typeface="+mn-ea"/>
              </a:rPr>
              <a:t>static (inside,dmz) 10.1.1.199 access-list ACL1</a:t>
            </a:r>
          </a:p>
          <a:p>
            <a:r>
              <a:rPr kumimoji="1" lang="en-US" altLang="ja-JP" sz="1400" smtClean="0">
                <a:latin typeface="+mn-ea"/>
              </a:rPr>
              <a:t>static (inside,dmz) 10.1.2.199 access-list ACL2</a:t>
            </a:r>
          </a:p>
        </p:txBody>
      </p:sp>
      <p:sp>
        <p:nvSpPr>
          <p:cNvPr id="48" name="テキスト ボックス 47"/>
          <p:cNvSpPr txBox="1"/>
          <p:nvPr/>
        </p:nvSpPr>
        <p:spPr>
          <a:xfrm>
            <a:off x="329808" y="1538764"/>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49" name="テキスト ボックス 48"/>
          <p:cNvSpPr txBox="1"/>
          <p:nvPr/>
        </p:nvSpPr>
        <p:spPr>
          <a:xfrm>
            <a:off x="329808" y="34533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21" name="線吹き出し 1 (枠付き) 20"/>
          <p:cNvSpPr/>
          <p:nvPr/>
        </p:nvSpPr>
        <p:spPr>
          <a:xfrm>
            <a:off x="4127180" y="5093574"/>
            <a:ext cx="1664020" cy="344567"/>
          </a:xfrm>
          <a:prstGeom prst="borderCallout1">
            <a:avLst>
              <a:gd name="adj1" fmla="val 112061"/>
              <a:gd name="adj2" fmla="val 23827"/>
              <a:gd name="adj3" fmla="val 186974"/>
              <a:gd name="adj4" fmla="val 82046"/>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smtClean="0">
                <a:latin typeface="+mn-ea"/>
              </a:rPr>
              <a:t>Dst</a:t>
            </a:r>
            <a:r>
              <a:rPr kumimoji="1" lang="ja-JP" altLang="en-US" sz="1400" smtClean="0">
                <a:latin typeface="+mn-ea"/>
              </a:rPr>
              <a:t>は変更しない</a:t>
            </a:r>
            <a:endParaRPr kumimoji="1" lang="ja-JP" altLang="en-US" sz="1400" dirty="0" smtClean="0">
              <a:latin typeface="+mn-ea"/>
            </a:endParaRPr>
          </a:p>
        </p:txBody>
      </p:sp>
      <p:sp>
        <p:nvSpPr>
          <p:cNvPr id="22" name="正方形/長方形 21"/>
          <p:cNvSpPr/>
          <p:nvPr/>
        </p:nvSpPr>
        <p:spPr>
          <a:xfrm>
            <a:off x="5406637" y="5789078"/>
            <a:ext cx="1959363" cy="395822"/>
          </a:xfrm>
          <a:prstGeom prst="rect">
            <a:avLst/>
          </a:prstGeom>
          <a:noFill/>
          <a:ln w="95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grpSp>
        <p:nvGrpSpPr>
          <p:cNvPr id="26" name="グループ化 25"/>
          <p:cNvGrpSpPr/>
          <p:nvPr/>
        </p:nvGrpSpPr>
        <p:grpSpPr>
          <a:xfrm>
            <a:off x="6045993" y="134602"/>
            <a:ext cx="2839566" cy="5336976"/>
            <a:chOff x="5932884" y="977444"/>
            <a:chExt cx="2839566" cy="5336976"/>
          </a:xfrm>
        </p:grpSpPr>
        <p:cxnSp>
          <p:nvCxnSpPr>
            <p:cNvPr id="65" name="直線コネクタ 64"/>
            <p:cNvCxnSpPr/>
            <p:nvPr/>
          </p:nvCxnSpPr>
          <p:spPr>
            <a:xfrm rot="16200000" flipH="1">
              <a:off x="5731502" y="3684935"/>
              <a:ext cx="3234435" cy="128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rot="5400000">
              <a:off x="6216381" y="3690589"/>
              <a:ext cx="3234434"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rot="5400000">
              <a:off x="5246418" y="3690589"/>
              <a:ext cx="3234434"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6686630" y="2452132"/>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DMZ</a:t>
              </a:r>
            </a:p>
          </p:txBody>
        </p:sp>
        <p:sp>
          <p:nvSpPr>
            <p:cNvPr id="63" name="角丸四角形 62"/>
            <p:cNvSpPr/>
            <p:nvPr/>
          </p:nvSpPr>
          <p:spPr>
            <a:xfrm>
              <a:off x="6686630" y="4421633"/>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pic>
          <p:nvPicPr>
            <p:cNvPr id="64" name="Picture 42" descr="Cisco_ASA5500"/>
            <p:cNvPicPr>
              <a:picLocks noChangeAspect="1" noChangeArrowheads="1"/>
            </p:cNvPicPr>
            <p:nvPr/>
          </p:nvPicPr>
          <p:blipFill>
            <a:blip r:embed="rId3" cstate="print"/>
            <a:srcRect/>
            <a:stretch>
              <a:fillRect/>
            </a:stretch>
          </p:blipFill>
          <p:spPr bwMode="auto">
            <a:xfrm>
              <a:off x="6927929" y="3187700"/>
              <a:ext cx="841375" cy="889000"/>
            </a:xfrm>
            <a:prstGeom prst="rect">
              <a:avLst/>
            </a:prstGeom>
            <a:noFill/>
            <a:ln w="9525">
              <a:noFill/>
              <a:miter lim="800000"/>
              <a:headEnd/>
              <a:tailEnd/>
            </a:ln>
          </p:spPr>
        </p:pic>
        <p:pic>
          <p:nvPicPr>
            <p:cNvPr id="68" name="Picture 32" descr="HP_Mini"/>
            <p:cNvPicPr>
              <a:picLocks noChangeAspect="1" noChangeArrowheads="1"/>
            </p:cNvPicPr>
            <p:nvPr/>
          </p:nvPicPr>
          <p:blipFill>
            <a:blip r:embed="rId4" cstate="print"/>
            <a:srcRect/>
            <a:stretch>
              <a:fillRect/>
            </a:stretch>
          </p:blipFill>
          <p:spPr bwMode="auto">
            <a:xfrm>
              <a:off x="7622129" y="1500664"/>
              <a:ext cx="441228" cy="573502"/>
            </a:xfrm>
            <a:prstGeom prst="rect">
              <a:avLst/>
            </a:prstGeom>
            <a:noFill/>
            <a:ln w="9525">
              <a:noFill/>
              <a:miter lim="800000"/>
              <a:headEnd/>
              <a:tailEnd/>
            </a:ln>
          </p:spPr>
        </p:pic>
        <p:pic>
          <p:nvPicPr>
            <p:cNvPr id="69" name="Picture 32" descr="HP_Mini"/>
            <p:cNvPicPr>
              <a:picLocks noChangeAspect="1" noChangeArrowheads="1"/>
            </p:cNvPicPr>
            <p:nvPr/>
          </p:nvPicPr>
          <p:blipFill>
            <a:blip r:embed="rId4" cstate="print"/>
            <a:srcRect/>
            <a:stretch>
              <a:fillRect/>
            </a:stretch>
          </p:blipFill>
          <p:spPr bwMode="auto">
            <a:xfrm>
              <a:off x="6639101" y="1500664"/>
              <a:ext cx="441228" cy="573502"/>
            </a:xfrm>
            <a:prstGeom prst="rect">
              <a:avLst/>
            </a:prstGeom>
            <a:noFill/>
            <a:ln w="9525">
              <a:noFill/>
              <a:miter lim="800000"/>
              <a:headEnd/>
              <a:tailEnd/>
            </a:ln>
          </p:spPr>
        </p:pic>
        <p:pic>
          <p:nvPicPr>
            <p:cNvPr id="70" name="Picture 4" descr="Laptop"/>
            <p:cNvPicPr>
              <a:picLocks noChangeAspect="1" noChangeArrowheads="1"/>
            </p:cNvPicPr>
            <p:nvPr/>
          </p:nvPicPr>
          <p:blipFill>
            <a:blip r:embed="rId5" cstate="print"/>
            <a:srcRect/>
            <a:stretch>
              <a:fillRect/>
            </a:stretch>
          </p:blipFill>
          <p:spPr bwMode="auto">
            <a:xfrm>
              <a:off x="7072229" y="5308600"/>
              <a:ext cx="540075" cy="508000"/>
            </a:xfrm>
            <a:prstGeom prst="rect">
              <a:avLst/>
            </a:prstGeom>
            <a:noFill/>
            <a:ln w="9525">
              <a:noFill/>
              <a:miter lim="800000"/>
              <a:headEnd/>
              <a:tailEnd/>
            </a:ln>
          </p:spPr>
        </p:pic>
        <p:sp>
          <p:nvSpPr>
            <p:cNvPr id="75" name="テキスト ボックス 74"/>
            <p:cNvSpPr txBox="1"/>
            <p:nvPr/>
          </p:nvSpPr>
          <p:spPr>
            <a:xfrm>
              <a:off x="6204775" y="977444"/>
              <a:ext cx="1217710" cy="523220"/>
            </a:xfrm>
            <a:prstGeom prst="rect">
              <a:avLst/>
            </a:prstGeom>
            <a:noFill/>
          </p:spPr>
          <p:txBody>
            <a:bodyPr wrap="square" rtlCol="0">
              <a:spAutoFit/>
            </a:bodyPr>
            <a:lstStyle/>
            <a:p>
              <a:pPr algn="ctr"/>
              <a:r>
                <a:rPr kumimoji="1" lang="en-US" altLang="ja-JP" sz="1400" smtClean="0">
                  <a:latin typeface="+mn-ea"/>
                </a:rPr>
                <a:t>Server1</a:t>
              </a:r>
            </a:p>
            <a:p>
              <a:pPr algn="ctr"/>
              <a:r>
                <a:rPr kumimoji="1" lang="en-US" altLang="ja-JP" sz="1400" smtClean="0">
                  <a:latin typeface="+mn-ea"/>
                </a:rPr>
                <a:t>10.1.1.0/24</a:t>
              </a:r>
              <a:endParaRPr kumimoji="1" lang="ja-JP" altLang="en-US" sz="1400">
                <a:latin typeface="+mn-ea"/>
              </a:endParaRPr>
            </a:p>
          </p:txBody>
        </p:sp>
        <p:sp>
          <p:nvSpPr>
            <p:cNvPr id="76" name="テキスト ボックス 75"/>
            <p:cNvSpPr txBox="1"/>
            <p:nvPr/>
          </p:nvSpPr>
          <p:spPr>
            <a:xfrm>
              <a:off x="7270085" y="977444"/>
              <a:ext cx="1217710" cy="523220"/>
            </a:xfrm>
            <a:prstGeom prst="rect">
              <a:avLst/>
            </a:prstGeom>
            <a:noFill/>
          </p:spPr>
          <p:txBody>
            <a:bodyPr wrap="square" rtlCol="0">
              <a:spAutoFit/>
            </a:bodyPr>
            <a:lstStyle/>
            <a:p>
              <a:pPr algn="ctr"/>
              <a:r>
                <a:rPr kumimoji="1" lang="en-US" altLang="ja-JP" sz="1400" smtClean="0">
                  <a:latin typeface="+mn-ea"/>
                </a:rPr>
                <a:t>Server2</a:t>
              </a:r>
            </a:p>
            <a:p>
              <a:pPr algn="ctr"/>
              <a:r>
                <a:rPr kumimoji="1" lang="en-US" altLang="ja-JP" sz="1400" smtClean="0">
                  <a:latin typeface="+mn-ea"/>
                </a:rPr>
                <a:t>10.1.2.0/24</a:t>
              </a:r>
              <a:endParaRPr kumimoji="1" lang="ja-JP" altLang="en-US" sz="1400">
                <a:latin typeface="+mn-ea"/>
              </a:endParaRPr>
            </a:p>
          </p:txBody>
        </p:sp>
        <p:sp>
          <p:nvSpPr>
            <p:cNvPr id="77" name="テキスト ボックス 76"/>
            <p:cNvSpPr txBox="1"/>
            <p:nvPr/>
          </p:nvSpPr>
          <p:spPr>
            <a:xfrm>
              <a:off x="6788230" y="5791200"/>
              <a:ext cx="1217710" cy="523220"/>
            </a:xfrm>
            <a:prstGeom prst="rect">
              <a:avLst/>
            </a:prstGeom>
            <a:noFill/>
          </p:spPr>
          <p:txBody>
            <a:bodyPr wrap="square" rtlCol="0">
              <a:spAutoFit/>
            </a:bodyPr>
            <a:lstStyle/>
            <a:p>
              <a:pPr algn="ctr"/>
              <a:r>
                <a:rPr kumimoji="1" lang="en-US" altLang="ja-JP" sz="1400" smtClean="0">
                  <a:latin typeface="+mn-ea"/>
                </a:rPr>
                <a:t>Host</a:t>
              </a:r>
            </a:p>
            <a:p>
              <a:pPr algn="ctr"/>
              <a:r>
                <a:rPr kumimoji="1" lang="en-US" altLang="ja-JP" sz="1400" smtClean="0">
                  <a:latin typeface="+mn-ea"/>
                </a:rPr>
                <a:t>1.1.1.1</a:t>
              </a:r>
              <a:endParaRPr kumimoji="1" lang="ja-JP" altLang="en-US" sz="1400">
                <a:latin typeface="+mn-ea"/>
              </a:endParaRPr>
            </a:p>
          </p:txBody>
        </p:sp>
        <p:sp>
          <p:nvSpPr>
            <p:cNvPr id="78" name="角丸四角形 77"/>
            <p:cNvSpPr/>
            <p:nvPr/>
          </p:nvSpPr>
          <p:spPr>
            <a:xfrm>
              <a:off x="5932884" y="3225800"/>
              <a:ext cx="1113945" cy="749300"/>
            </a:xfrm>
            <a:prstGeom prst="roundRect">
              <a:avLst/>
            </a:prstGeom>
            <a:solidFill>
              <a:srgbClr val="FFFFFF">
                <a:alpha val="89804"/>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smtClean="0">
                  <a:latin typeface="+mn-ea"/>
                </a:rPr>
                <a:t>10.1.1.199</a:t>
              </a:r>
              <a:endParaRPr kumimoji="1" lang="ja-JP" altLang="en-US" sz="1400" smtClean="0">
                <a:latin typeface="+mn-ea"/>
              </a:endParaRPr>
            </a:p>
            <a:p>
              <a:pPr algn="ctr"/>
              <a:endParaRPr kumimoji="1" lang="en-US" altLang="ja-JP" sz="1400" smtClean="0">
                <a:latin typeface="+mn-ea"/>
              </a:endParaRPr>
            </a:p>
            <a:p>
              <a:pPr algn="ctr"/>
              <a:r>
                <a:rPr kumimoji="1" lang="en-US" altLang="ja-JP" sz="1400" smtClean="0">
                  <a:latin typeface="+mn-ea"/>
                </a:rPr>
                <a:t>1.1.1.1</a:t>
              </a:r>
            </a:p>
          </p:txBody>
        </p:sp>
        <p:sp>
          <p:nvSpPr>
            <p:cNvPr id="79" name="角丸四角形 78"/>
            <p:cNvSpPr/>
            <p:nvPr/>
          </p:nvSpPr>
          <p:spPr>
            <a:xfrm>
              <a:off x="7670006" y="3225800"/>
              <a:ext cx="1102444" cy="749300"/>
            </a:xfrm>
            <a:prstGeom prst="roundRect">
              <a:avLst/>
            </a:prstGeom>
            <a:solidFill>
              <a:srgbClr val="FFFFFF">
                <a:alpha val="89804"/>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smtClean="0">
                  <a:latin typeface="+mn-ea"/>
                </a:rPr>
                <a:t>10.1.2.199</a:t>
              </a:r>
              <a:endParaRPr kumimoji="1" lang="ja-JP" altLang="en-US" sz="1400" smtClean="0">
                <a:latin typeface="+mn-ea"/>
              </a:endParaRPr>
            </a:p>
            <a:p>
              <a:pPr algn="ctr"/>
              <a:endParaRPr kumimoji="1" lang="en-US" altLang="ja-JP" sz="1400" smtClean="0">
                <a:latin typeface="+mn-ea"/>
              </a:endParaRPr>
            </a:p>
            <a:p>
              <a:pPr algn="ctr"/>
              <a:r>
                <a:rPr kumimoji="1" lang="en-US" altLang="ja-JP" sz="1400" smtClean="0">
                  <a:latin typeface="+mn-ea"/>
                </a:rPr>
                <a:t>1.1.1.1</a:t>
              </a:r>
            </a:p>
          </p:txBody>
        </p:sp>
        <p:sp>
          <p:nvSpPr>
            <p:cNvPr id="24" name="上下矢印 23"/>
            <p:cNvSpPr/>
            <p:nvPr/>
          </p:nvSpPr>
          <p:spPr>
            <a:xfrm>
              <a:off x="6369813" y="3486149"/>
              <a:ext cx="266700" cy="235403"/>
            </a:xfrm>
            <a:prstGeom prst="upDownArrow">
              <a:avLst>
                <a:gd name="adj1" fmla="val 35715"/>
                <a:gd name="adj2" fmla="val 32143"/>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上下矢印 24"/>
            <p:cNvSpPr/>
            <p:nvPr/>
          </p:nvSpPr>
          <p:spPr>
            <a:xfrm>
              <a:off x="8088757" y="3486149"/>
              <a:ext cx="266700" cy="235403"/>
            </a:xfrm>
            <a:prstGeom prst="upDownArrow">
              <a:avLst>
                <a:gd name="adj1" fmla="val 35715"/>
                <a:gd name="adj2" fmla="val 32143"/>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Exempt / Identity</a:t>
            </a:r>
            <a:r>
              <a:rPr kumimoji="1" lang="en-US" altLang="ja-JP" smtClean="0"/>
              <a:t>NAT</a:t>
            </a:r>
            <a:endParaRPr kumimoji="1" lang="ja-JP" altLang="en-US"/>
          </a:p>
        </p:txBody>
      </p:sp>
      <p:sp>
        <p:nvSpPr>
          <p:cNvPr id="3" name="テキスト プレースホルダ 2"/>
          <p:cNvSpPr>
            <a:spLocks noGrp="1"/>
          </p:cNvSpPr>
          <p:nvPr>
            <p:ph type="body" sz="quarter" idx="10"/>
          </p:nvPr>
        </p:nvSpPr>
        <p:spPr>
          <a:xfrm>
            <a:off x="239713" y="1136545"/>
            <a:ext cx="8578850" cy="4965700"/>
          </a:xfrm>
        </p:spPr>
        <p:txBody>
          <a:bodyPr/>
          <a:lstStyle/>
          <a:p>
            <a:r>
              <a:rPr lang="ja-JP" altLang="en-US" smtClean="0"/>
              <a:t>変換</a:t>
            </a:r>
            <a:r>
              <a:rPr kumimoji="1" lang="ja-JP" altLang="en-US" smtClean="0"/>
              <a:t>「しない」設定</a:t>
            </a:r>
            <a:endParaRPr kumimoji="1" lang="en-US" altLang="ja-JP" smtClean="0"/>
          </a:p>
          <a:p>
            <a:pPr lvl="1"/>
            <a:r>
              <a:rPr kumimoji="1" lang="ja-JP" altLang="en-US" smtClean="0"/>
              <a:t>いわゆる</a:t>
            </a:r>
            <a:r>
              <a:rPr kumimoji="1" lang="en-US" altLang="ja-JP" smtClean="0"/>
              <a:t>no NAT (nat 0)</a:t>
            </a:r>
          </a:p>
          <a:p>
            <a:pPr lvl="1"/>
            <a:r>
              <a:rPr lang="ja-JP" altLang="en-US" smtClean="0"/>
              <a:t>リモートアクセス</a:t>
            </a:r>
            <a:r>
              <a:rPr lang="en-US" altLang="ja-JP" smtClean="0"/>
              <a:t>VPN</a:t>
            </a:r>
            <a:r>
              <a:rPr lang="ja-JP" altLang="en-US" smtClean="0"/>
              <a:t>等で使われる</a:t>
            </a:r>
            <a:endParaRPr lang="en-US" altLang="ja-JP" smtClean="0"/>
          </a:p>
          <a:p>
            <a:pPr lvl="1"/>
            <a:r>
              <a:rPr lang="en-US" altLang="ja-JP" smtClean="0"/>
              <a:t>ACL</a:t>
            </a:r>
            <a:r>
              <a:rPr lang="ja-JP" altLang="en-US" smtClean="0"/>
              <a:t>利用＝</a:t>
            </a:r>
            <a:r>
              <a:rPr lang="en-US" altLang="ja-JP" smtClean="0"/>
              <a:t>Exempt NAT</a:t>
            </a:r>
            <a:r>
              <a:rPr lang="ja-JP" altLang="en-US" smtClean="0"/>
              <a:t>、</a:t>
            </a:r>
            <a:r>
              <a:rPr lang="en-US" altLang="ja-JP" smtClean="0"/>
              <a:t>ACL</a:t>
            </a:r>
            <a:r>
              <a:rPr lang="ja-JP" altLang="en-US" smtClean="0"/>
              <a:t>非利用＝</a:t>
            </a:r>
            <a:r>
              <a:rPr lang="en-US" altLang="ja-JP" smtClean="0"/>
              <a:t>Identity NAT</a:t>
            </a:r>
          </a:p>
          <a:p>
            <a:pPr lvl="2"/>
            <a:r>
              <a:rPr lang="en-US" altLang="ja-JP" smtClean="0"/>
              <a:t>8.3</a:t>
            </a:r>
            <a:r>
              <a:rPr lang="ja-JP" altLang="en-US" smtClean="0"/>
              <a:t>以降では</a:t>
            </a:r>
            <a:r>
              <a:rPr lang="en-US" altLang="ja-JP" smtClean="0"/>
              <a:t>ACL</a:t>
            </a:r>
            <a:r>
              <a:rPr lang="ja-JP" altLang="en-US" smtClean="0"/>
              <a:t>を利用しないので、全て</a:t>
            </a:r>
            <a:r>
              <a:rPr lang="en-US" altLang="ja-JP" smtClean="0"/>
              <a:t>Identitiy NAT</a:t>
            </a:r>
            <a:r>
              <a:rPr lang="ja-JP" altLang="en-US" smtClean="0"/>
              <a:t>となる</a:t>
            </a:r>
            <a:endParaRPr lang="en-US" altLang="ja-JP" smtClean="0"/>
          </a:p>
          <a:p>
            <a:r>
              <a:rPr lang="en-US" altLang="ja-JP" smtClean="0"/>
              <a:t>Real IP</a:t>
            </a:r>
            <a:r>
              <a:rPr lang="ja-JP" altLang="en-US" smtClean="0"/>
              <a:t>と</a:t>
            </a:r>
            <a:r>
              <a:rPr lang="en-US" altLang="ja-JP" smtClean="0"/>
              <a:t>Mapped IP</a:t>
            </a:r>
            <a:r>
              <a:rPr lang="ja-JP" altLang="en-US" smtClean="0"/>
              <a:t>を同一</a:t>
            </a:r>
            <a:r>
              <a:rPr lang="en-US" altLang="ja-JP" smtClean="0"/>
              <a:t>IP</a:t>
            </a:r>
            <a:r>
              <a:rPr lang="ja-JP" altLang="en-US" smtClean="0"/>
              <a:t>として設定する</a:t>
            </a:r>
            <a:endParaRPr lang="en-US" altLang="ja-JP" smtClean="0"/>
          </a:p>
          <a:p>
            <a:pPr lvl="1"/>
            <a:r>
              <a:rPr lang="ja-JP" altLang="en-US" smtClean="0"/>
              <a:t>変換処理自体は行われる</a:t>
            </a:r>
            <a:endParaRPr kumimoji="1" lang="en-US" altLang="ja-JP" smtClean="0"/>
          </a:p>
          <a:p>
            <a:pPr lvl="1"/>
            <a:r>
              <a:rPr lang="ja-JP" altLang="en-US" smtClean="0"/>
              <a:t>変換前後の</a:t>
            </a:r>
            <a:r>
              <a:rPr lang="en-US" altLang="ja-JP" smtClean="0"/>
              <a:t>IP</a:t>
            </a:r>
            <a:r>
              <a:rPr lang="ja-JP" altLang="en-US" smtClean="0"/>
              <a:t>が同じなので、結果</a:t>
            </a:r>
            <a:r>
              <a:rPr kumimoji="1" lang="ja-JP" altLang="en-US" smtClean="0"/>
              <a:t>的に変換</a:t>
            </a:r>
            <a:r>
              <a:rPr lang="ja-JP" altLang="en-US" smtClean="0"/>
              <a:t>は行われない（ように動作する）</a:t>
            </a:r>
            <a:endParaRPr lang="en-US" altLang="ja-JP" smtClean="0"/>
          </a:p>
        </p:txBody>
      </p:sp>
      <p:sp>
        <p:nvSpPr>
          <p:cNvPr id="4" name="角丸四角形 3"/>
          <p:cNvSpPr/>
          <p:nvPr/>
        </p:nvSpPr>
        <p:spPr>
          <a:xfrm>
            <a:off x="7007304" y="5685534"/>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 name="角丸四角形 4"/>
          <p:cNvSpPr/>
          <p:nvPr/>
        </p:nvSpPr>
        <p:spPr>
          <a:xfrm>
            <a:off x="743030" y="5685534"/>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6" name="直線コネクタ 5"/>
          <p:cNvCxnSpPr>
            <a:stCxn id="5" idx="3"/>
            <a:endCxn id="4" idx="1"/>
          </p:cNvCxnSpPr>
          <p:nvPr/>
        </p:nvCxnSpPr>
        <p:spPr>
          <a:xfrm>
            <a:off x="2054304" y="5876034"/>
            <a:ext cx="4953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42" descr="Cisco_ASA5500"/>
          <p:cNvPicPr>
            <a:picLocks noChangeAspect="1" noChangeArrowheads="1"/>
          </p:cNvPicPr>
          <p:nvPr/>
        </p:nvPicPr>
        <p:blipFill>
          <a:blip r:embed="rId2" cstate="print"/>
          <a:srcRect/>
          <a:stretch>
            <a:fillRect/>
          </a:stretch>
        </p:blipFill>
        <p:spPr bwMode="auto">
          <a:xfrm>
            <a:off x="4197429" y="5444234"/>
            <a:ext cx="841375" cy="889000"/>
          </a:xfrm>
          <a:prstGeom prst="rect">
            <a:avLst/>
          </a:prstGeom>
          <a:noFill/>
          <a:ln w="9525">
            <a:noFill/>
            <a:miter lim="800000"/>
            <a:headEnd/>
            <a:tailEnd/>
          </a:ln>
        </p:spPr>
      </p:pic>
      <p:sp>
        <p:nvSpPr>
          <p:cNvPr id="8" name="下カーブ矢印 7"/>
          <p:cNvSpPr/>
          <p:nvPr/>
        </p:nvSpPr>
        <p:spPr>
          <a:xfrm flipH="1">
            <a:off x="1638300" y="4453634"/>
            <a:ext cx="5708808" cy="1231900"/>
          </a:xfrm>
          <a:prstGeom prst="curvedDownArrow">
            <a:avLst>
              <a:gd name="adj1" fmla="val 22326"/>
              <a:gd name="adj2" fmla="val 50000"/>
              <a:gd name="adj3" fmla="val 25000"/>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 name="角丸四角形 8"/>
          <p:cNvSpPr/>
          <p:nvPr/>
        </p:nvSpPr>
        <p:spPr>
          <a:xfrm>
            <a:off x="2700655" y="4324601"/>
            <a:ext cx="3750945" cy="38506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000" smtClean="0">
                <a:latin typeface="+mn-ea"/>
              </a:rPr>
              <a:t>Src: 1.1.1.1</a:t>
            </a:r>
            <a:r>
              <a:rPr kumimoji="1" lang="ja-JP" altLang="en-US" sz="2000" smtClean="0">
                <a:latin typeface="+mn-ea"/>
              </a:rPr>
              <a:t>　</a:t>
            </a:r>
            <a:r>
              <a:rPr kumimoji="1" lang="ja-JP" altLang="en-US" sz="2400" smtClean="0">
                <a:latin typeface="+mn-ea"/>
              </a:rPr>
              <a:t>→</a:t>
            </a:r>
            <a:r>
              <a:rPr kumimoji="1" lang="ja-JP" altLang="en-US" sz="2000" smtClean="0">
                <a:latin typeface="+mn-ea"/>
              </a:rPr>
              <a:t>　</a:t>
            </a:r>
            <a:r>
              <a:rPr kumimoji="1" lang="en-US" altLang="ja-JP" sz="2000" smtClean="0">
                <a:latin typeface="+mn-ea"/>
              </a:rPr>
              <a:t>Src: 1.1.1.1</a:t>
            </a:r>
            <a:endParaRPr kumimoji="1" lang="ja-JP" altLang="en-US" sz="2000" dirty="0" smtClean="0">
              <a:latin typeface="+mn-ea"/>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1"/>
          <p:cNvSpPr>
            <a:spLocks noGrp="1"/>
          </p:cNvSpPr>
          <p:nvPr>
            <p:ph type="title"/>
          </p:nvPr>
        </p:nvSpPr>
        <p:spPr>
          <a:xfrm>
            <a:off x="202808" y="122934"/>
            <a:ext cx="8588861" cy="838200"/>
          </a:xfrm>
        </p:spPr>
        <p:txBody>
          <a:bodyPr/>
          <a:lstStyle/>
          <a:p>
            <a:r>
              <a:rPr lang="en-US" altLang="ja-JP" smtClean="0"/>
              <a:t>Exempt / IdentityNAT </a:t>
            </a:r>
            <a:r>
              <a:rPr lang="en-US" altLang="ja-JP" sz="2800" smtClean="0">
                <a:gradFill>
                  <a:gsLst>
                    <a:gs pos="0">
                      <a:prstClr val="black"/>
                    </a:gs>
                    <a:gs pos="44000">
                      <a:srgbClr val="01BBBB"/>
                    </a:gs>
                    <a:gs pos="100000">
                      <a:srgbClr val="68B442"/>
                    </a:gs>
                  </a:gsLst>
                  <a:lin ang="4800000" scaled="0"/>
                </a:gradFill>
              </a:rPr>
              <a:t>(</a:t>
            </a:r>
            <a:r>
              <a:rPr lang="en-US" altLang="ja-JP" sz="2800" smtClean="0"/>
              <a:t>Twice</a:t>
            </a:r>
            <a:r>
              <a:rPr lang="en-US" altLang="ja-JP" sz="2800" smtClean="0">
                <a:gradFill>
                  <a:gsLst>
                    <a:gs pos="0">
                      <a:prstClr val="black"/>
                    </a:gs>
                    <a:gs pos="44000">
                      <a:srgbClr val="01BBBB"/>
                    </a:gs>
                    <a:gs pos="100000">
                      <a:srgbClr val="68B442"/>
                    </a:gs>
                  </a:gsLst>
                  <a:lin ang="4800000" scaled="0"/>
                </a:gradFill>
              </a:rPr>
              <a:t>)</a:t>
            </a:r>
            <a:endParaRPr kumimoji="1" lang="ja-JP" altLang="en-US"/>
          </a:p>
        </p:txBody>
      </p:sp>
      <p:sp>
        <p:nvSpPr>
          <p:cNvPr id="36" name="角丸四角形 35"/>
          <p:cNvSpPr/>
          <p:nvPr/>
        </p:nvSpPr>
        <p:spPr>
          <a:xfrm>
            <a:off x="786211" y="4886325"/>
            <a:ext cx="7601347" cy="749300"/>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600" smtClean="0">
                <a:solidFill>
                  <a:schemeClr val="tx1"/>
                </a:solidFill>
                <a:latin typeface="+mn-ea"/>
              </a:rPr>
              <a:t>object network </a:t>
            </a:r>
            <a:r>
              <a:rPr lang="en-US" altLang="ja-JP" sz="1600" smtClean="0">
                <a:solidFill>
                  <a:srgbClr val="FF0000"/>
                </a:solidFill>
                <a:latin typeface="+mn-ea"/>
              </a:rPr>
              <a:t>IDENTITY</a:t>
            </a:r>
          </a:p>
          <a:p>
            <a:pPr eaLnBrk="0" hangingPunct="0">
              <a:lnSpc>
                <a:spcPct val="90000"/>
              </a:lnSpc>
            </a:pPr>
            <a:r>
              <a:rPr lang="en-US" altLang="ja-JP" sz="1600" smtClean="0">
                <a:solidFill>
                  <a:schemeClr val="tx1"/>
                </a:solidFill>
                <a:latin typeface="+mn-ea"/>
              </a:rPr>
              <a:t>  subnet 1.1.1.0 255.255.255.0</a:t>
            </a:r>
          </a:p>
          <a:p>
            <a:pPr eaLnBrk="0" hangingPunct="0">
              <a:lnSpc>
                <a:spcPct val="90000"/>
              </a:lnSpc>
            </a:pPr>
            <a:r>
              <a:rPr lang="en-US" altLang="ja-JP" sz="1600" smtClean="0">
                <a:solidFill>
                  <a:schemeClr val="tx1"/>
                </a:solidFill>
                <a:latin typeface="+mn-ea"/>
              </a:rPr>
              <a:t>nat (inside,outside) </a:t>
            </a:r>
            <a:r>
              <a:rPr lang="en-US" altLang="ja-JP" sz="1600" smtClean="0">
                <a:solidFill>
                  <a:srgbClr val="FF0000"/>
                </a:solidFill>
                <a:latin typeface="+mn-ea"/>
              </a:rPr>
              <a:t>1</a:t>
            </a:r>
            <a:r>
              <a:rPr lang="en-US" altLang="ja-JP" sz="1600" smtClean="0">
                <a:solidFill>
                  <a:schemeClr val="tx1"/>
                </a:solidFill>
                <a:latin typeface="+mn-ea"/>
              </a:rPr>
              <a:t> source static </a:t>
            </a:r>
            <a:r>
              <a:rPr lang="en-US" altLang="ja-JP" sz="1600" smtClean="0">
                <a:solidFill>
                  <a:srgbClr val="FF0000"/>
                </a:solidFill>
                <a:latin typeface="+mn-ea"/>
              </a:rPr>
              <a:t>IDENTITY IDENTITY</a:t>
            </a:r>
          </a:p>
        </p:txBody>
      </p:sp>
      <p:sp>
        <p:nvSpPr>
          <p:cNvPr id="29" name="角丸四角形 28"/>
          <p:cNvSpPr/>
          <p:nvPr/>
        </p:nvSpPr>
        <p:spPr>
          <a:xfrm>
            <a:off x="786210" y="3806825"/>
            <a:ext cx="7601347" cy="520700"/>
          </a:xfrm>
          <a:prstGeom prst="roundRect">
            <a:avLst>
              <a:gd name="adj" fmla="val 451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600" smtClean="0">
                <a:latin typeface="+mn-ea"/>
              </a:rPr>
              <a:t>access-list </a:t>
            </a:r>
            <a:r>
              <a:rPr kumimoji="1" lang="en-US" altLang="ja-JP" sz="1600" smtClean="0">
                <a:solidFill>
                  <a:srgbClr val="FF0000"/>
                </a:solidFill>
                <a:latin typeface="+mn-ea"/>
              </a:rPr>
              <a:t>EXEMPT</a:t>
            </a:r>
            <a:r>
              <a:rPr kumimoji="1" lang="en-US" altLang="ja-JP" sz="1600" smtClean="0">
                <a:latin typeface="+mn-ea"/>
              </a:rPr>
              <a:t> permit ip 1.1.1.0 255.255.255.0 any</a:t>
            </a:r>
          </a:p>
          <a:p>
            <a:r>
              <a:rPr kumimoji="1" lang="en-US" altLang="ja-JP" sz="1600" smtClean="0">
                <a:latin typeface="+mn-ea"/>
              </a:rPr>
              <a:t>nat (inside) 0 access-list </a:t>
            </a:r>
            <a:r>
              <a:rPr kumimoji="1" lang="en-US" altLang="ja-JP" sz="1600" smtClean="0">
                <a:solidFill>
                  <a:srgbClr val="FF0000"/>
                </a:solidFill>
                <a:latin typeface="+mn-ea"/>
              </a:rPr>
              <a:t>EXEMPT</a:t>
            </a:r>
            <a:endParaRPr kumimoji="1" lang="ja-JP" altLang="en-US" sz="1600" dirty="0" smtClean="0">
              <a:solidFill>
                <a:srgbClr val="FF0000"/>
              </a:solidFill>
              <a:latin typeface="+mn-ea"/>
            </a:endParaRPr>
          </a:p>
        </p:txBody>
      </p:sp>
      <p:sp>
        <p:nvSpPr>
          <p:cNvPr id="28" name="テキスト ボックス 27"/>
          <p:cNvSpPr txBox="1"/>
          <p:nvPr/>
        </p:nvSpPr>
        <p:spPr>
          <a:xfrm>
            <a:off x="533008" y="3454400"/>
            <a:ext cx="1939047" cy="369332"/>
          </a:xfrm>
          <a:prstGeom prst="rect">
            <a:avLst/>
          </a:prstGeom>
          <a:noFill/>
        </p:spPr>
        <p:txBody>
          <a:bodyPr wrap="square" rtlCol="0">
            <a:spAutoFit/>
          </a:bodyPr>
          <a:lstStyle/>
          <a:p>
            <a:r>
              <a:rPr kumimoji="1" lang="en-US" altLang="ja-JP" smtClean="0">
                <a:latin typeface="+mn-ea"/>
              </a:rPr>
              <a:t>s/w ver 8.2</a:t>
            </a:r>
            <a:r>
              <a:rPr kumimoji="1" lang="ja-JP" altLang="en-US" smtClean="0">
                <a:latin typeface="+mn-ea"/>
              </a:rPr>
              <a:t>以前</a:t>
            </a:r>
            <a:endParaRPr kumimoji="1" lang="ja-JP" altLang="en-US">
              <a:latin typeface="+mn-ea"/>
            </a:endParaRPr>
          </a:p>
        </p:txBody>
      </p:sp>
      <p:sp>
        <p:nvSpPr>
          <p:cNvPr id="30" name="テキスト ボックス 29"/>
          <p:cNvSpPr txBox="1"/>
          <p:nvPr/>
        </p:nvSpPr>
        <p:spPr>
          <a:xfrm>
            <a:off x="533008" y="4520168"/>
            <a:ext cx="1939047" cy="369332"/>
          </a:xfrm>
          <a:prstGeom prst="rect">
            <a:avLst/>
          </a:prstGeom>
          <a:noFill/>
        </p:spPr>
        <p:txBody>
          <a:bodyPr wrap="square" rtlCol="0">
            <a:spAutoFit/>
          </a:bodyPr>
          <a:lstStyle/>
          <a:p>
            <a:r>
              <a:rPr kumimoji="1" lang="en-US" altLang="ja-JP" smtClean="0">
                <a:latin typeface="+mn-ea"/>
              </a:rPr>
              <a:t>s/w ver 8.3</a:t>
            </a:r>
            <a:r>
              <a:rPr kumimoji="1" lang="ja-JP" altLang="en-US" smtClean="0">
                <a:latin typeface="+mn-ea"/>
              </a:rPr>
              <a:t>以降</a:t>
            </a:r>
            <a:endParaRPr kumimoji="1" lang="ja-JP" altLang="en-US">
              <a:latin typeface="+mn-ea"/>
            </a:endParaRPr>
          </a:p>
        </p:txBody>
      </p:sp>
      <p:sp>
        <p:nvSpPr>
          <p:cNvPr id="31" name="角丸四角形 30"/>
          <p:cNvSpPr/>
          <p:nvPr/>
        </p:nvSpPr>
        <p:spPr>
          <a:xfrm>
            <a:off x="6956504" y="15113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35" name="角丸四角形 34"/>
          <p:cNvSpPr/>
          <p:nvPr/>
        </p:nvSpPr>
        <p:spPr>
          <a:xfrm>
            <a:off x="806530" y="15113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37" name="直線コネクタ 36"/>
          <p:cNvCxnSpPr>
            <a:stCxn id="35" idx="3"/>
            <a:endCxn id="31" idx="1"/>
          </p:cNvCxnSpPr>
          <p:nvPr/>
        </p:nvCxnSpPr>
        <p:spPr>
          <a:xfrm>
            <a:off x="2117804" y="17018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8" name="Picture 42" descr="Cisco_ASA5500"/>
          <p:cNvPicPr>
            <a:picLocks noChangeAspect="1" noChangeArrowheads="1"/>
          </p:cNvPicPr>
          <p:nvPr/>
        </p:nvPicPr>
        <p:blipFill>
          <a:blip r:embed="rId2" cstate="print"/>
          <a:srcRect/>
          <a:stretch>
            <a:fillRect/>
          </a:stretch>
        </p:blipFill>
        <p:spPr bwMode="auto">
          <a:xfrm>
            <a:off x="4146629" y="1270000"/>
            <a:ext cx="841375" cy="889000"/>
          </a:xfrm>
          <a:prstGeom prst="rect">
            <a:avLst/>
          </a:prstGeom>
          <a:noFill/>
          <a:ln w="9525">
            <a:noFill/>
            <a:miter lim="800000"/>
            <a:headEnd/>
            <a:tailEnd/>
          </a:ln>
        </p:spPr>
      </p:pic>
      <p:sp>
        <p:nvSpPr>
          <p:cNvPr id="41" name="テキスト ボックス 40"/>
          <p:cNvSpPr txBox="1"/>
          <p:nvPr/>
        </p:nvSpPr>
        <p:spPr>
          <a:xfrm>
            <a:off x="5078412" y="2057956"/>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42" name="テキスト ボックス 41"/>
          <p:cNvSpPr txBox="1"/>
          <p:nvPr/>
        </p:nvSpPr>
        <p:spPr>
          <a:xfrm>
            <a:off x="5078412" y="2781856"/>
            <a:ext cx="1449388" cy="400110"/>
          </a:xfrm>
          <a:prstGeom prst="rect">
            <a:avLst/>
          </a:prstGeom>
          <a:noFill/>
        </p:spPr>
        <p:txBody>
          <a:bodyPr wrap="square" rtlCol="0">
            <a:spAutoFit/>
          </a:bodyPr>
          <a:lstStyle/>
          <a:p>
            <a:pPr algn="ctr"/>
            <a:r>
              <a:rPr kumimoji="1" lang="en-US" altLang="ja-JP" sz="2000" smtClean="0">
                <a:latin typeface="+mn-ea"/>
              </a:rPr>
              <a:t>1.1.1.3</a:t>
            </a:r>
            <a:endParaRPr kumimoji="1" lang="ja-JP" altLang="en-US" sz="2000">
              <a:latin typeface="+mn-ea"/>
            </a:endParaRPr>
          </a:p>
        </p:txBody>
      </p:sp>
      <p:sp>
        <p:nvSpPr>
          <p:cNvPr id="43" name="テキスト ボックス 42"/>
          <p:cNvSpPr txBox="1"/>
          <p:nvPr/>
        </p:nvSpPr>
        <p:spPr>
          <a:xfrm>
            <a:off x="5078412" y="2417763"/>
            <a:ext cx="1449388"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sp>
        <p:nvSpPr>
          <p:cNvPr id="44" name="テキスト ボックス 43"/>
          <p:cNvSpPr txBox="1"/>
          <p:nvPr/>
        </p:nvSpPr>
        <p:spPr>
          <a:xfrm>
            <a:off x="2589213" y="2057956"/>
            <a:ext cx="1440022"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45" name="テキスト ボックス 44"/>
          <p:cNvSpPr txBox="1"/>
          <p:nvPr/>
        </p:nvSpPr>
        <p:spPr>
          <a:xfrm>
            <a:off x="2589213" y="2417763"/>
            <a:ext cx="1440022"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sp>
        <p:nvSpPr>
          <p:cNvPr id="46" name="テキスト ボックス 45"/>
          <p:cNvSpPr txBox="1"/>
          <p:nvPr/>
        </p:nvSpPr>
        <p:spPr>
          <a:xfrm>
            <a:off x="2589213" y="2796144"/>
            <a:ext cx="1440022" cy="400110"/>
          </a:xfrm>
          <a:prstGeom prst="rect">
            <a:avLst/>
          </a:prstGeom>
          <a:noFill/>
        </p:spPr>
        <p:txBody>
          <a:bodyPr wrap="square" rtlCol="0">
            <a:spAutoFit/>
          </a:bodyPr>
          <a:lstStyle/>
          <a:p>
            <a:pPr algn="ctr"/>
            <a:r>
              <a:rPr kumimoji="1" lang="en-US" altLang="ja-JP" sz="2000" smtClean="0">
                <a:latin typeface="+mn-ea"/>
              </a:rPr>
              <a:t>1.1.1.3</a:t>
            </a:r>
            <a:endParaRPr kumimoji="1" lang="ja-JP" altLang="en-US" sz="2000">
              <a:latin typeface="+mn-ea"/>
            </a:endParaRPr>
          </a:p>
        </p:txBody>
      </p:sp>
      <p:cxnSp>
        <p:nvCxnSpPr>
          <p:cNvPr id="47" name="直線矢印コネクタ 46"/>
          <p:cNvCxnSpPr/>
          <p:nvPr/>
        </p:nvCxnSpPr>
        <p:spPr>
          <a:xfrm>
            <a:off x="1917700" y="2392978"/>
            <a:ext cx="5283200"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1917700" y="2765485"/>
            <a:ext cx="5283200" cy="1588"/>
          </a:xfrm>
          <a:prstGeom prst="straightConnector1">
            <a:avLst/>
          </a:prstGeom>
          <a:ln w="381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917700" y="3116878"/>
            <a:ext cx="5283200" cy="1588"/>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線吹き出し 1 (枠付き) 19"/>
          <p:cNvSpPr/>
          <p:nvPr/>
        </p:nvSpPr>
        <p:spPr>
          <a:xfrm>
            <a:off x="4650105" y="4624387"/>
            <a:ext cx="3219453" cy="447675"/>
          </a:xfrm>
          <a:prstGeom prst="borderCallout1">
            <a:avLst>
              <a:gd name="adj1" fmla="val 117082"/>
              <a:gd name="adj2" fmla="val 88703"/>
              <a:gd name="adj3" fmla="val 177605"/>
              <a:gd name="adj4" fmla="val 42611"/>
            </a:avLst>
          </a:prstGeom>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smtClean="0">
                <a:latin typeface="+mn-ea"/>
              </a:rPr>
              <a:t>定義したものを、そのまま同じものに変換</a:t>
            </a:r>
            <a:endParaRPr kumimoji="1" lang="en-US" altLang="ja-JP" sz="1200" smtClean="0">
              <a:latin typeface="+mn-ea"/>
            </a:endParaRPr>
          </a:p>
          <a:p>
            <a:r>
              <a:rPr kumimoji="1" lang="ja-JP" altLang="en-US" sz="1200" smtClean="0">
                <a:latin typeface="+mn-ea"/>
              </a:rPr>
              <a:t>（実質変更無し）</a:t>
            </a:r>
            <a:endParaRPr kumimoji="1" lang="ja-JP" altLang="en-US" sz="1200" dirty="0" smtClean="0">
              <a:latin typeface="+mn-ea"/>
            </a:endParaRPr>
          </a:p>
        </p:txBody>
      </p:sp>
      <p:sp>
        <p:nvSpPr>
          <p:cNvPr id="21" name="正方形/長方形 20"/>
          <p:cNvSpPr/>
          <p:nvPr/>
        </p:nvSpPr>
        <p:spPr>
          <a:xfrm>
            <a:off x="3968747" y="5331618"/>
            <a:ext cx="1990727" cy="252413"/>
          </a:xfrm>
          <a:prstGeom prst="rect">
            <a:avLst/>
          </a:prstGeom>
          <a:noFill/>
          <a:ln w="95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
        <p:nvSpPr>
          <p:cNvPr id="22" name="線吹き出し 1 (枠付き) 21"/>
          <p:cNvSpPr/>
          <p:nvPr/>
        </p:nvSpPr>
        <p:spPr>
          <a:xfrm>
            <a:off x="1219194" y="5865812"/>
            <a:ext cx="2628905" cy="365125"/>
          </a:xfrm>
          <a:prstGeom prst="borderCallout1">
            <a:avLst>
              <a:gd name="adj1" fmla="val -18570"/>
              <a:gd name="adj2" fmla="val 8230"/>
              <a:gd name="adj3" fmla="val -81118"/>
              <a:gd name="adj4" fmla="val 55136"/>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smtClean="0">
                <a:latin typeface="+mn-ea"/>
              </a:rPr>
              <a:t>変換順序の指定（必要であれば）</a:t>
            </a:r>
            <a:endParaRPr kumimoji="1" lang="ja-JP" altLang="en-US" sz="1200" dirty="0" smtClean="0">
              <a:latin typeface="+mn-ea"/>
            </a:endParaRPr>
          </a:p>
        </p:txBody>
      </p:sp>
      <p:sp>
        <p:nvSpPr>
          <p:cNvPr id="23" name="テキスト ボックス 22"/>
          <p:cNvSpPr txBox="1"/>
          <p:nvPr/>
        </p:nvSpPr>
        <p:spPr>
          <a:xfrm>
            <a:off x="2136854" y="3134897"/>
            <a:ext cx="4838700" cy="369332"/>
          </a:xfrm>
          <a:prstGeom prst="rect">
            <a:avLst/>
          </a:prstGeom>
          <a:noFill/>
        </p:spPr>
        <p:txBody>
          <a:bodyPr wrap="square" rtlCol="0">
            <a:spAutoFit/>
          </a:bodyPr>
          <a:lstStyle/>
          <a:p>
            <a:pPr algn="ctr"/>
            <a:r>
              <a:rPr lang="en-US" altLang="ja-JP" smtClean="0">
                <a:solidFill>
                  <a:srgbClr val="0070C0"/>
                </a:solidFill>
                <a:latin typeface="+mn-ea"/>
              </a:rPr>
              <a:t>bidirectional </a:t>
            </a:r>
            <a:r>
              <a:rPr lang="ja-JP" altLang="en-US" smtClean="0">
                <a:solidFill>
                  <a:srgbClr val="0070C0"/>
                </a:solidFill>
                <a:latin typeface="+mn-ea"/>
              </a:rPr>
              <a:t>イニシエート可</a:t>
            </a:r>
            <a:endParaRPr kumimoji="1" lang="ja-JP" altLang="en-US">
              <a:solidFill>
                <a:srgbClr val="0070C0"/>
              </a:solidFill>
              <a:latin typeface="+mn-ea"/>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9702" y="1739900"/>
            <a:ext cx="4117446" cy="3020518"/>
          </a:xfrm>
        </p:spPr>
        <p:txBody>
          <a:bodyPr/>
          <a:lstStyle/>
          <a:p>
            <a:r>
              <a:rPr lang="en-US" altLang="ja-JP" smtClean="0"/>
              <a:t>NAT Tips</a:t>
            </a:r>
            <a:endParaRPr kumimoji="1" lang="ja-JP" altLang="en-US"/>
          </a:p>
        </p:txBody>
      </p:sp>
      <p:sp>
        <p:nvSpPr>
          <p:cNvPr id="3" name="テキスト プレースホルダ 2"/>
          <p:cNvSpPr>
            <a:spLocks noGrp="1"/>
          </p:cNvSpPr>
          <p:nvPr>
            <p:ph type="body" sz="quarter" idx="11"/>
          </p:nvPr>
        </p:nvSpPr>
        <p:spPr/>
        <p:txBody>
          <a:bodyPr/>
          <a:lstStyle/>
          <a:p>
            <a:r>
              <a:rPr lang="en-US" altLang="ja-JP" smtClean="0"/>
              <a:t>NAT</a:t>
            </a:r>
            <a:r>
              <a:rPr lang="ja-JP" altLang="en-US" smtClean="0"/>
              <a:t> 順序</a:t>
            </a:r>
            <a:r>
              <a:rPr lang="en-US" altLang="ja-JP" smtClean="0"/>
              <a:t>(s/w ver 8.2 </a:t>
            </a:r>
            <a:r>
              <a:rPr lang="ja-JP" altLang="en-US" smtClean="0"/>
              <a:t>以前</a:t>
            </a:r>
            <a:r>
              <a:rPr lang="en-US" altLang="ja-JP" smtClean="0"/>
              <a:t>)</a:t>
            </a:r>
          </a:p>
          <a:p>
            <a:r>
              <a:rPr lang="en-US" altLang="ja-JP" smtClean="0"/>
              <a:t>NAT</a:t>
            </a:r>
            <a:r>
              <a:rPr lang="ja-JP" altLang="en-US" smtClean="0"/>
              <a:t> 順序</a:t>
            </a:r>
            <a:r>
              <a:rPr lang="en-US" altLang="ja-JP" smtClean="0"/>
              <a:t>(s/w ver 8.3 </a:t>
            </a:r>
            <a:r>
              <a:rPr lang="ja-JP" altLang="en-US" smtClean="0"/>
              <a:t>以降</a:t>
            </a:r>
            <a:r>
              <a:rPr lang="en-US" altLang="ja-JP" smtClean="0"/>
              <a:t>)</a:t>
            </a:r>
          </a:p>
          <a:p>
            <a:r>
              <a:rPr lang="en-US" altLang="ja-JP" smtClean="0"/>
              <a:t>s/w ver 8.3 </a:t>
            </a:r>
            <a:r>
              <a:rPr lang="ja-JP" altLang="en-US" smtClean="0"/>
              <a:t>新対応変換</a:t>
            </a:r>
            <a:endParaRPr lang="en-US" altLang="ja-JP" smtClean="0"/>
          </a:p>
          <a:p>
            <a:r>
              <a:rPr lang="en-US" altLang="ja-JP" smtClean="0"/>
              <a:t>NAT Control</a:t>
            </a:r>
          </a:p>
          <a:p>
            <a:r>
              <a:rPr lang="ja-JP" altLang="en-US" smtClean="0"/>
              <a:t>要注意変換方式</a:t>
            </a:r>
            <a:endParaRPr lang="en-US" altLang="ja-JP" smtClean="0"/>
          </a:p>
          <a:p>
            <a:pPr lvl="1"/>
            <a:r>
              <a:rPr lang="en-US" altLang="ja-JP" sz="1800" smtClean="0">
                <a:solidFill>
                  <a:schemeClr val="tx1"/>
                </a:solidFill>
              </a:rPr>
              <a:t>One to Many Static NAT</a:t>
            </a:r>
          </a:p>
          <a:p>
            <a:pPr lvl="1"/>
            <a:r>
              <a:rPr lang="en-US" altLang="ja-JP" sz="1800" smtClean="0">
                <a:solidFill>
                  <a:schemeClr val="tx1"/>
                </a:solidFill>
              </a:rPr>
              <a:t>Few to Many Static NAT</a:t>
            </a:r>
          </a:p>
          <a:p>
            <a:pPr lvl="1"/>
            <a:r>
              <a:rPr lang="en-US" altLang="ja-JP" sz="1800" smtClean="0">
                <a:solidFill>
                  <a:schemeClr val="tx1"/>
                </a:solidFill>
              </a:rPr>
              <a:t>Many to Few, Many to One Static NAT</a:t>
            </a:r>
            <a:endParaRPr lang="en-US" altLang="ja-JP" smtClean="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NAT</a:t>
            </a:r>
            <a:r>
              <a:rPr lang="ja-JP" altLang="en-US" smtClean="0"/>
              <a:t> 順序</a:t>
            </a:r>
            <a:r>
              <a:rPr lang="en-US" altLang="ja-JP" smtClean="0"/>
              <a:t>(s/w ver 8.2 </a:t>
            </a:r>
            <a:r>
              <a:rPr lang="ja-JP" altLang="en-US" smtClean="0"/>
              <a:t>以前</a:t>
            </a:r>
            <a:r>
              <a:rPr lang="en-US" altLang="ja-JP" smtClean="0"/>
              <a:t>)</a:t>
            </a:r>
          </a:p>
        </p:txBody>
      </p:sp>
      <p:sp>
        <p:nvSpPr>
          <p:cNvPr id="3" name="テキスト プレースホルダ 2"/>
          <p:cNvSpPr>
            <a:spLocks noGrp="1"/>
          </p:cNvSpPr>
          <p:nvPr>
            <p:ph type="body" sz="quarter" idx="10"/>
          </p:nvPr>
        </p:nvSpPr>
        <p:spPr>
          <a:xfrm>
            <a:off x="1712913" y="1339745"/>
            <a:ext cx="7078756" cy="4965700"/>
          </a:xfrm>
        </p:spPr>
        <p:txBody>
          <a:bodyPr/>
          <a:lstStyle/>
          <a:p>
            <a:pPr marL="457200" indent="-457200">
              <a:buFont typeface="+mj-lt"/>
              <a:buAutoNum type="arabicPeriod"/>
            </a:pPr>
            <a:r>
              <a:rPr kumimoji="1" lang="en-US" altLang="ja-JP" smtClean="0"/>
              <a:t>NAT Exemption</a:t>
            </a:r>
            <a:r>
              <a:rPr kumimoji="1" lang="en-US" altLang="ja-JP" sz="1800" smtClean="0"/>
              <a:t> </a:t>
            </a:r>
            <a:r>
              <a:rPr kumimoji="1" lang="en-US" altLang="ja-JP" smtClean="0"/>
              <a:t>(</a:t>
            </a:r>
            <a:r>
              <a:rPr kumimoji="1" lang="en-US" altLang="ja-JP" i="1" smtClean="0"/>
              <a:t>nat 0 access-list</a:t>
            </a:r>
            <a:r>
              <a:rPr kumimoji="1" lang="en-US" altLang="ja-JP" smtClean="0"/>
              <a:t>)</a:t>
            </a:r>
          </a:p>
          <a:p>
            <a:pPr marL="457200" indent="-457200">
              <a:buFont typeface="+mj-lt"/>
              <a:buAutoNum type="arabicPeriod"/>
            </a:pPr>
            <a:r>
              <a:rPr lang="en-US" altLang="ja-JP" smtClean="0"/>
              <a:t>Static NAT &amp; PAT</a:t>
            </a:r>
            <a:r>
              <a:rPr lang="en-US" altLang="ja-JP" sz="1800" smtClean="0"/>
              <a:t> </a:t>
            </a:r>
            <a:r>
              <a:rPr lang="en-US" altLang="ja-JP" smtClean="0"/>
              <a:t>(</a:t>
            </a:r>
            <a:r>
              <a:rPr lang="en-US" altLang="ja-JP" i="1" smtClean="0"/>
              <a:t>static</a:t>
            </a:r>
            <a:r>
              <a:rPr lang="en-US" altLang="ja-JP" smtClean="0"/>
              <a:t>)</a:t>
            </a:r>
          </a:p>
          <a:p>
            <a:pPr marL="739775" lvl="1" indent="-342900">
              <a:buSzPct val="100000"/>
              <a:buFont typeface="+mj-lt"/>
              <a:buAutoNum type="alphaLcPeriod"/>
            </a:pPr>
            <a:r>
              <a:rPr kumimoji="1" lang="en-US" altLang="ja-JP" smtClean="0"/>
              <a:t>Static NAT</a:t>
            </a:r>
          </a:p>
          <a:p>
            <a:pPr marL="739775" lvl="1" indent="-342900">
              <a:buSzPct val="100000"/>
              <a:buFont typeface="+mj-lt"/>
              <a:buAutoNum type="alphaLcPeriod"/>
            </a:pPr>
            <a:r>
              <a:rPr lang="en-US" altLang="ja-JP" smtClean="0"/>
              <a:t>Static PAT</a:t>
            </a:r>
          </a:p>
          <a:p>
            <a:pPr marL="457200" indent="-457200">
              <a:buFont typeface="+mj-lt"/>
              <a:buAutoNum type="arabicPeriod"/>
            </a:pPr>
            <a:r>
              <a:rPr kumimoji="1" lang="en-US" altLang="ja-JP" smtClean="0"/>
              <a:t>Policy Dynamic NAT</a:t>
            </a:r>
            <a:r>
              <a:rPr kumimoji="1" lang="en-US" altLang="ja-JP" sz="1800" smtClean="0"/>
              <a:t> </a:t>
            </a:r>
            <a:r>
              <a:rPr kumimoji="1" lang="en-US" altLang="ja-JP" smtClean="0"/>
              <a:t>(</a:t>
            </a:r>
            <a:r>
              <a:rPr kumimoji="1" lang="en-US" altLang="ja-JP" i="1" smtClean="0"/>
              <a:t>nat access-list</a:t>
            </a:r>
            <a:r>
              <a:rPr kumimoji="1" lang="en-US" altLang="ja-JP" smtClean="0"/>
              <a:t>)</a:t>
            </a:r>
            <a:endParaRPr lang="en-US" altLang="ja-JP" smtClean="0"/>
          </a:p>
          <a:p>
            <a:pPr marL="457200" indent="-457200">
              <a:buFont typeface="+mj-lt"/>
              <a:buAutoNum type="arabicPeriod"/>
            </a:pPr>
            <a:r>
              <a:rPr lang="en-US" altLang="ja-JP" smtClean="0"/>
              <a:t>Dynamic NAT (</a:t>
            </a:r>
            <a:r>
              <a:rPr lang="en-US" altLang="ja-JP" i="1" smtClean="0"/>
              <a:t>nat</a:t>
            </a:r>
            <a:r>
              <a:rPr lang="en-US" altLang="ja-JP" smtClean="0"/>
              <a:t>)</a:t>
            </a:r>
          </a:p>
          <a:p>
            <a:pPr marL="796925" lvl="1" indent="-400050">
              <a:buSzPct val="100000"/>
            </a:pPr>
            <a:r>
              <a:rPr kumimoji="1" lang="en-US" altLang="ja-JP" smtClean="0"/>
              <a:t>Identity NAT </a:t>
            </a:r>
            <a:r>
              <a:rPr kumimoji="1" lang="en-US" altLang="ja-JP" sz="2200" smtClean="0"/>
              <a:t>(</a:t>
            </a:r>
            <a:r>
              <a:rPr kumimoji="1" lang="en-US" altLang="ja-JP" sz="2200" i="1" smtClean="0"/>
              <a:t>nat 0</a:t>
            </a:r>
            <a:r>
              <a:rPr kumimoji="1" lang="en-US" altLang="ja-JP" sz="2200" smtClean="0"/>
              <a:t>)</a:t>
            </a:r>
          </a:p>
          <a:p>
            <a:pPr marL="796925" lvl="1" indent="-400050">
              <a:buSzPct val="100000"/>
            </a:pPr>
            <a:r>
              <a:rPr lang="en-US" altLang="ja-JP" smtClean="0"/>
              <a:t>Dynamic NAT</a:t>
            </a:r>
          </a:p>
          <a:p>
            <a:pPr marL="796925" lvl="1" indent="-400050">
              <a:buSzPct val="100000"/>
            </a:pPr>
            <a:r>
              <a:rPr kumimoji="1" lang="en-US" altLang="ja-JP" smtClean="0"/>
              <a:t>Dynamic PAT</a:t>
            </a:r>
          </a:p>
          <a:p>
            <a:pPr marL="739775" lvl="1" indent="-342900">
              <a:buFont typeface="+mj-lt"/>
              <a:buAutoNum type="alphaLcPeriod"/>
            </a:pPr>
            <a:endParaRPr kumimoji="1" lang="en-US" altLang="ja-JP" smtClean="0"/>
          </a:p>
          <a:p>
            <a:pPr marL="739775" lvl="1" indent="-342900">
              <a:buFont typeface="+mj-lt"/>
              <a:buAutoNum type="alphaLcPeriod"/>
            </a:pPr>
            <a:endParaRPr kumimoji="1" lang="ja-JP" altLang="en-US"/>
          </a:p>
        </p:txBody>
      </p:sp>
      <p:sp>
        <p:nvSpPr>
          <p:cNvPr id="5" name="下矢印 4"/>
          <p:cNvSpPr/>
          <p:nvPr/>
        </p:nvSpPr>
        <p:spPr>
          <a:xfrm>
            <a:off x="469900" y="1339745"/>
            <a:ext cx="1027113" cy="4502255"/>
          </a:xfrm>
          <a:prstGeom prst="downArrow">
            <a:avLst>
              <a:gd name="adj1" fmla="val 52084"/>
              <a:gd name="adj2" fmla="val 64838"/>
            </a:avLst>
          </a:prstGeom>
          <a:ln/>
        </p:spPr>
        <p:style>
          <a:lnRef idx="0">
            <a:schemeClr val="accent1"/>
          </a:lnRef>
          <a:fillRef idx="3">
            <a:schemeClr val="accent1"/>
          </a:fillRef>
          <a:effectRef idx="3">
            <a:schemeClr val="accent1"/>
          </a:effectRef>
          <a:fontRef idx="minor">
            <a:schemeClr val="lt1"/>
          </a:fontRef>
        </p:style>
        <p:txBody>
          <a:bodyPr vert="vert" rtlCol="0" anchor="ctr"/>
          <a:lstStyle/>
          <a:p>
            <a:pPr algn="ctr"/>
            <a:r>
              <a:rPr kumimoji="1" lang="en-US" altLang="ja-JP" sz="2400" smtClean="0">
                <a:latin typeface="+mn-ea"/>
              </a:rPr>
              <a:t>First Match</a:t>
            </a:r>
            <a:endParaRPr kumimoji="1" lang="ja-JP" altLang="en-US" sz="2400" dirty="0" smtClean="0">
              <a:latin typeface="+mn-ea"/>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NAT</a:t>
            </a:r>
            <a:r>
              <a:rPr lang="ja-JP" altLang="en-US" smtClean="0"/>
              <a:t> 順序</a:t>
            </a:r>
            <a:r>
              <a:rPr lang="en-US" altLang="ja-JP" smtClean="0"/>
              <a:t>(s/w ver 8.3 </a:t>
            </a:r>
            <a:r>
              <a:rPr lang="ja-JP" altLang="en-US" smtClean="0"/>
              <a:t>以降</a:t>
            </a:r>
            <a:r>
              <a:rPr lang="en-US" altLang="ja-JP" smtClean="0"/>
              <a:t>)</a:t>
            </a:r>
            <a:endParaRPr lang="ja-JP" altLang="en-US"/>
          </a:p>
        </p:txBody>
      </p:sp>
      <p:sp>
        <p:nvSpPr>
          <p:cNvPr id="3" name="テキスト プレースホルダ 2"/>
          <p:cNvSpPr>
            <a:spLocks noGrp="1"/>
          </p:cNvSpPr>
          <p:nvPr>
            <p:ph type="body" sz="quarter" idx="10"/>
          </p:nvPr>
        </p:nvSpPr>
        <p:spPr>
          <a:xfrm>
            <a:off x="1397019" y="1339746"/>
            <a:ext cx="6783387" cy="2218102"/>
          </a:xfrm>
        </p:spPr>
        <p:txBody>
          <a:bodyPr>
            <a:normAutofit/>
          </a:bodyPr>
          <a:lstStyle/>
          <a:p>
            <a:pPr marL="457200" indent="-457200">
              <a:buFont typeface="+mj-lt"/>
              <a:buAutoNum type="arabicPeriod"/>
            </a:pPr>
            <a:r>
              <a:rPr lang="en-US" altLang="ja-JP" sz="2000" smtClean="0">
                <a:solidFill>
                  <a:schemeClr val="tx2"/>
                </a:solidFill>
              </a:rPr>
              <a:t>Twice NAT</a:t>
            </a:r>
            <a:r>
              <a:rPr lang="en-US" altLang="ja-JP" sz="1600" smtClean="0">
                <a:solidFill>
                  <a:schemeClr val="tx2"/>
                </a:solidFill>
              </a:rPr>
              <a:t>(Section 1)</a:t>
            </a:r>
            <a:endParaRPr lang="en-US" altLang="ja-JP" sz="2000" smtClean="0">
              <a:solidFill>
                <a:schemeClr val="tx2"/>
              </a:solidFill>
            </a:endParaRPr>
          </a:p>
          <a:p>
            <a:pPr marL="457200" indent="-457200">
              <a:buFont typeface="+mj-lt"/>
              <a:buAutoNum type="arabicPeriod"/>
            </a:pPr>
            <a:r>
              <a:rPr kumimoji="1" lang="en-US" altLang="ja-JP" sz="2000" smtClean="0">
                <a:solidFill>
                  <a:schemeClr val="accent4">
                    <a:lumMod val="75000"/>
                  </a:schemeClr>
                </a:solidFill>
              </a:rPr>
              <a:t>Network Object NAT</a:t>
            </a:r>
            <a:r>
              <a:rPr lang="en-US" altLang="ja-JP" sz="1600" smtClean="0">
                <a:solidFill>
                  <a:schemeClr val="accent4">
                    <a:lumMod val="75000"/>
                  </a:schemeClr>
                </a:solidFill>
              </a:rPr>
              <a:t>(Section 2)</a:t>
            </a:r>
            <a:endParaRPr kumimoji="1" lang="en-US" altLang="ja-JP" sz="2000" smtClean="0">
              <a:solidFill>
                <a:schemeClr val="accent4">
                  <a:lumMod val="75000"/>
                </a:schemeClr>
              </a:solidFill>
            </a:endParaRPr>
          </a:p>
          <a:p>
            <a:pPr marL="625475" lvl="1" indent="-457200">
              <a:buSzPct val="100000"/>
              <a:buFont typeface="+mj-lt"/>
              <a:buAutoNum type="alphaLcPeriod"/>
            </a:pPr>
            <a:r>
              <a:rPr lang="en-US" altLang="ja-JP" smtClean="0">
                <a:solidFill>
                  <a:schemeClr val="accent4">
                    <a:lumMod val="75000"/>
                  </a:schemeClr>
                </a:solidFill>
              </a:rPr>
              <a:t>Static Rule</a:t>
            </a:r>
          </a:p>
          <a:p>
            <a:pPr marL="625475" lvl="1" indent="-457200">
              <a:buSzPct val="100000"/>
              <a:buFont typeface="+mj-lt"/>
              <a:buAutoNum type="alphaLcPeriod"/>
            </a:pPr>
            <a:r>
              <a:rPr kumimoji="1" lang="en-US" altLang="ja-JP" smtClean="0">
                <a:solidFill>
                  <a:schemeClr val="accent4">
                    <a:lumMod val="75000"/>
                  </a:schemeClr>
                </a:solidFill>
              </a:rPr>
              <a:t>Dynamic </a:t>
            </a:r>
            <a:r>
              <a:rPr lang="en-US" altLang="ja-JP" smtClean="0">
                <a:solidFill>
                  <a:schemeClr val="accent4">
                    <a:lumMod val="75000"/>
                  </a:schemeClr>
                </a:solidFill>
              </a:rPr>
              <a:t>Rule</a:t>
            </a:r>
          </a:p>
          <a:p>
            <a:pPr marL="457200" indent="-457200">
              <a:buSzPct val="100000"/>
              <a:buFont typeface="+mj-lt"/>
              <a:buAutoNum type="arabicPeriod"/>
            </a:pPr>
            <a:r>
              <a:rPr kumimoji="1" lang="en-US" altLang="ja-JP" sz="2000" smtClean="0">
                <a:solidFill>
                  <a:schemeClr val="accent6"/>
                </a:solidFill>
              </a:rPr>
              <a:t>Twice NAT </a:t>
            </a:r>
            <a:r>
              <a:rPr kumimoji="1" lang="en-US" altLang="ja-JP" sz="1600" smtClean="0">
                <a:solidFill>
                  <a:schemeClr val="accent6"/>
                </a:solidFill>
              </a:rPr>
              <a:t>(</a:t>
            </a:r>
            <a:r>
              <a:rPr kumimoji="1" lang="en-US" altLang="ja-JP" sz="1600" i="1" smtClean="0">
                <a:solidFill>
                  <a:schemeClr val="accent6"/>
                </a:solidFill>
              </a:rPr>
              <a:t>after-auto</a:t>
            </a:r>
            <a:r>
              <a:rPr kumimoji="1" lang="en-US" altLang="ja-JP" sz="1600" smtClean="0">
                <a:solidFill>
                  <a:schemeClr val="accent6"/>
                </a:solidFill>
              </a:rPr>
              <a:t>)</a:t>
            </a:r>
            <a:r>
              <a:rPr lang="en-US" altLang="ja-JP" sz="1600" smtClean="0">
                <a:solidFill>
                  <a:schemeClr val="accent6"/>
                </a:solidFill>
              </a:rPr>
              <a:t> (Section 3)</a:t>
            </a:r>
            <a:endParaRPr kumimoji="1" lang="ja-JP" altLang="en-US" sz="2000">
              <a:solidFill>
                <a:schemeClr val="accent6"/>
              </a:solidFill>
            </a:endParaRPr>
          </a:p>
        </p:txBody>
      </p:sp>
      <p:sp>
        <p:nvSpPr>
          <p:cNvPr id="5" name="下矢印 4"/>
          <p:cNvSpPr/>
          <p:nvPr/>
        </p:nvSpPr>
        <p:spPr>
          <a:xfrm>
            <a:off x="469900" y="1339745"/>
            <a:ext cx="1027113" cy="4502255"/>
          </a:xfrm>
          <a:prstGeom prst="downArrow">
            <a:avLst>
              <a:gd name="adj1" fmla="val 52084"/>
              <a:gd name="adj2" fmla="val 64838"/>
            </a:avLst>
          </a:prstGeom>
          <a:ln/>
        </p:spPr>
        <p:style>
          <a:lnRef idx="0">
            <a:schemeClr val="accent1"/>
          </a:lnRef>
          <a:fillRef idx="3">
            <a:schemeClr val="accent1"/>
          </a:fillRef>
          <a:effectRef idx="3">
            <a:schemeClr val="accent1"/>
          </a:effectRef>
          <a:fontRef idx="minor">
            <a:schemeClr val="lt1"/>
          </a:fontRef>
        </p:style>
        <p:txBody>
          <a:bodyPr vert="vert" rtlCol="0" anchor="ctr"/>
          <a:lstStyle/>
          <a:p>
            <a:pPr algn="ctr"/>
            <a:r>
              <a:rPr kumimoji="1" lang="en-US" altLang="ja-JP" sz="2400" smtClean="0">
                <a:latin typeface="+mn-ea"/>
              </a:rPr>
              <a:t>First Match</a:t>
            </a:r>
            <a:endParaRPr kumimoji="1" lang="ja-JP" altLang="en-US" sz="2400" dirty="0" smtClean="0">
              <a:latin typeface="+mn-ea"/>
            </a:endParaRPr>
          </a:p>
        </p:txBody>
      </p:sp>
      <p:sp>
        <p:nvSpPr>
          <p:cNvPr id="6" name="角丸四角形 5"/>
          <p:cNvSpPr/>
          <p:nvPr/>
        </p:nvSpPr>
        <p:spPr>
          <a:xfrm>
            <a:off x="3441701" y="5308600"/>
            <a:ext cx="5156200" cy="723900"/>
          </a:xfrm>
          <a:prstGeom prst="roundRect">
            <a:avLst>
              <a:gd name="adj" fmla="val 451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smtClean="0">
                <a:latin typeface="+mn-ea"/>
              </a:rPr>
              <a:t>Identity NAT</a:t>
            </a:r>
            <a:r>
              <a:rPr kumimoji="1" lang="ja-JP" altLang="en-US" sz="1600" smtClean="0">
                <a:latin typeface="+mn-ea"/>
              </a:rPr>
              <a:t>等の</a:t>
            </a:r>
            <a:r>
              <a:rPr kumimoji="1" lang="en-US" altLang="ja-JP" sz="1600" smtClean="0">
                <a:latin typeface="+mn-ea"/>
              </a:rPr>
              <a:t>FirtstMatch</a:t>
            </a:r>
            <a:r>
              <a:rPr kumimoji="1" lang="ja-JP" altLang="en-US" sz="1600" smtClean="0">
                <a:latin typeface="+mn-ea"/>
              </a:rPr>
              <a:t>すべき設定の為に、</a:t>
            </a:r>
            <a:endParaRPr kumimoji="1" lang="en-US" altLang="ja-JP" sz="1600" smtClean="0">
              <a:latin typeface="+mn-ea"/>
            </a:endParaRPr>
          </a:p>
          <a:p>
            <a:pPr algn="ctr"/>
            <a:r>
              <a:rPr kumimoji="1" lang="en-US" altLang="ja-JP" sz="1600" smtClean="0">
                <a:latin typeface="+mn-ea"/>
              </a:rPr>
              <a:t>TwiceNAT</a:t>
            </a:r>
            <a:r>
              <a:rPr kumimoji="1" lang="ja-JP" altLang="en-US" sz="1600" smtClean="0">
                <a:latin typeface="+mn-ea"/>
              </a:rPr>
              <a:t>では順序</a:t>
            </a:r>
            <a:r>
              <a:rPr kumimoji="1" lang="en-US" altLang="ja-JP" sz="1600" smtClean="0">
                <a:latin typeface="+mn-ea"/>
              </a:rPr>
              <a:t>(line)</a:t>
            </a:r>
            <a:r>
              <a:rPr kumimoji="1" lang="ja-JP" altLang="en-US" sz="1600" smtClean="0">
                <a:latin typeface="+mn-ea"/>
              </a:rPr>
              <a:t>指定を行うことが可能</a:t>
            </a:r>
            <a:endParaRPr kumimoji="1" lang="ja-JP" altLang="en-US" sz="1600" dirty="0" smtClean="0">
              <a:latin typeface="+mn-ea"/>
            </a:endParaRPr>
          </a:p>
        </p:txBody>
      </p:sp>
      <p:sp>
        <p:nvSpPr>
          <p:cNvPr id="7" name="角丸四角形 6"/>
          <p:cNvSpPr/>
          <p:nvPr/>
        </p:nvSpPr>
        <p:spPr>
          <a:xfrm>
            <a:off x="5321300" y="1339745"/>
            <a:ext cx="3617460" cy="3075016"/>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200" smtClean="0">
                <a:solidFill>
                  <a:schemeClr val="tx1">
                    <a:lumMod val="85000"/>
                    <a:lumOff val="15000"/>
                  </a:schemeClr>
                </a:solidFill>
                <a:latin typeface="+mn-ea"/>
              </a:rPr>
              <a:t>ASA# show nat</a:t>
            </a:r>
          </a:p>
          <a:p>
            <a:pPr eaLnBrk="0" hangingPunct="0">
              <a:lnSpc>
                <a:spcPct val="90000"/>
              </a:lnSpc>
            </a:pPr>
            <a:r>
              <a:rPr lang="en-US" altLang="ja-JP" sz="1200" smtClean="0">
                <a:solidFill>
                  <a:schemeClr val="tx2"/>
                </a:solidFill>
                <a:latin typeface="+mn-ea"/>
              </a:rPr>
              <a:t>Manual NAT Policies (Section 1)</a:t>
            </a:r>
          </a:p>
          <a:p>
            <a:pPr eaLnBrk="0" hangingPunct="0">
              <a:lnSpc>
                <a:spcPct val="90000"/>
              </a:lnSpc>
            </a:pPr>
            <a:r>
              <a:rPr lang="en-US" altLang="ja-JP" sz="1200" smtClean="0">
                <a:solidFill>
                  <a:schemeClr val="tx2"/>
                </a:solidFill>
                <a:latin typeface="+mn-ea"/>
              </a:rPr>
              <a:t>1 (inside) to (outside) source static SRC1 MAP1</a:t>
            </a:r>
          </a:p>
          <a:p>
            <a:pPr eaLnBrk="0" hangingPunct="0">
              <a:lnSpc>
                <a:spcPct val="90000"/>
              </a:lnSpc>
            </a:pPr>
            <a:r>
              <a:rPr lang="en-US" altLang="ja-JP" sz="1200" smtClean="0">
                <a:solidFill>
                  <a:schemeClr val="tx2"/>
                </a:solidFill>
                <a:latin typeface="+mn-ea"/>
              </a:rPr>
              <a:t>    translate_hits = 0, untranslate_hits = 0</a:t>
            </a:r>
          </a:p>
          <a:p>
            <a:pPr eaLnBrk="0" hangingPunct="0">
              <a:lnSpc>
                <a:spcPct val="90000"/>
              </a:lnSpc>
            </a:pPr>
            <a:r>
              <a:rPr lang="en-US" altLang="ja-JP" sz="1200" smtClean="0">
                <a:solidFill>
                  <a:schemeClr val="tx2"/>
                </a:solidFill>
                <a:latin typeface="+mn-ea"/>
              </a:rPr>
              <a:t>2 (inside) to (outside) source static SRC2 MAP2</a:t>
            </a:r>
          </a:p>
          <a:p>
            <a:pPr eaLnBrk="0" hangingPunct="0">
              <a:lnSpc>
                <a:spcPct val="90000"/>
              </a:lnSpc>
            </a:pPr>
            <a:r>
              <a:rPr lang="en-US" altLang="ja-JP" sz="1200" smtClean="0">
                <a:solidFill>
                  <a:schemeClr val="tx2"/>
                </a:solidFill>
                <a:latin typeface="+mn-ea"/>
              </a:rPr>
              <a:t>    translate_hits = 0, untranslate_hits = 0</a:t>
            </a:r>
          </a:p>
          <a:p>
            <a:pPr eaLnBrk="0" hangingPunct="0">
              <a:lnSpc>
                <a:spcPct val="90000"/>
              </a:lnSpc>
            </a:pPr>
            <a:endParaRPr lang="en-US" altLang="ja-JP" sz="1200" smtClean="0">
              <a:solidFill>
                <a:schemeClr val="tx1">
                  <a:lumMod val="85000"/>
                  <a:lumOff val="15000"/>
                </a:schemeClr>
              </a:solidFill>
              <a:latin typeface="+mn-ea"/>
            </a:endParaRPr>
          </a:p>
          <a:p>
            <a:pPr eaLnBrk="0" hangingPunct="0">
              <a:lnSpc>
                <a:spcPct val="90000"/>
              </a:lnSpc>
            </a:pPr>
            <a:r>
              <a:rPr lang="en-US" altLang="ja-JP" sz="1200" smtClean="0">
                <a:solidFill>
                  <a:schemeClr val="accent4">
                    <a:lumMod val="50000"/>
                  </a:schemeClr>
                </a:solidFill>
                <a:latin typeface="+mn-ea"/>
              </a:rPr>
              <a:t>Auto NAT Policies (Section 2)</a:t>
            </a:r>
          </a:p>
          <a:p>
            <a:pPr eaLnBrk="0" hangingPunct="0">
              <a:lnSpc>
                <a:spcPct val="90000"/>
              </a:lnSpc>
            </a:pPr>
            <a:r>
              <a:rPr lang="en-US" altLang="ja-JP" sz="1200" smtClean="0">
                <a:solidFill>
                  <a:schemeClr val="accent4">
                    <a:lumMod val="50000"/>
                  </a:schemeClr>
                </a:solidFill>
                <a:latin typeface="+mn-ea"/>
              </a:rPr>
              <a:t>1 (inside) to (outside) source static SRC10 MAP10</a:t>
            </a:r>
          </a:p>
          <a:p>
            <a:pPr eaLnBrk="0" hangingPunct="0">
              <a:lnSpc>
                <a:spcPct val="90000"/>
              </a:lnSpc>
            </a:pPr>
            <a:r>
              <a:rPr lang="en-US" altLang="ja-JP" sz="1200" smtClean="0">
                <a:solidFill>
                  <a:schemeClr val="accent4">
                    <a:lumMod val="50000"/>
                  </a:schemeClr>
                </a:solidFill>
                <a:latin typeface="+mn-ea"/>
              </a:rPr>
              <a:t>    translate_hits = 0, untranslate_hits = 0</a:t>
            </a:r>
          </a:p>
          <a:p>
            <a:pPr eaLnBrk="0" hangingPunct="0">
              <a:lnSpc>
                <a:spcPct val="90000"/>
              </a:lnSpc>
            </a:pPr>
            <a:r>
              <a:rPr lang="en-US" altLang="ja-JP" sz="1200" smtClean="0">
                <a:solidFill>
                  <a:schemeClr val="accent4">
                    <a:lumMod val="50000"/>
                  </a:schemeClr>
                </a:solidFill>
                <a:latin typeface="+mn-ea"/>
              </a:rPr>
              <a:t>2 (any) to (any) source dynamic CONTROL ALL</a:t>
            </a:r>
          </a:p>
          <a:p>
            <a:pPr eaLnBrk="0" hangingPunct="0">
              <a:lnSpc>
                <a:spcPct val="90000"/>
              </a:lnSpc>
            </a:pPr>
            <a:r>
              <a:rPr lang="en-US" altLang="ja-JP" sz="1200" smtClean="0">
                <a:solidFill>
                  <a:schemeClr val="accent4">
                    <a:lumMod val="50000"/>
                  </a:schemeClr>
                </a:solidFill>
                <a:latin typeface="+mn-ea"/>
              </a:rPr>
              <a:t>    translate_hits = 0, untranslate_hits = 0</a:t>
            </a:r>
          </a:p>
          <a:p>
            <a:pPr eaLnBrk="0" hangingPunct="0">
              <a:lnSpc>
                <a:spcPct val="90000"/>
              </a:lnSpc>
            </a:pPr>
            <a:endParaRPr lang="en-US" altLang="ja-JP" sz="1200" smtClean="0">
              <a:solidFill>
                <a:schemeClr val="tx1">
                  <a:lumMod val="85000"/>
                  <a:lumOff val="15000"/>
                </a:schemeClr>
              </a:solidFill>
              <a:latin typeface="+mn-ea"/>
            </a:endParaRPr>
          </a:p>
          <a:p>
            <a:pPr eaLnBrk="0" hangingPunct="0">
              <a:lnSpc>
                <a:spcPct val="90000"/>
              </a:lnSpc>
            </a:pPr>
            <a:r>
              <a:rPr lang="en-US" altLang="ja-JP" sz="1200" smtClean="0">
                <a:solidFill>
                  <a:schemeClr val="accent6">
                    <a:lumMod val="75000"/>
                  </a:schemeClr>
                </a:solidFill>
                <a:latin typeface="+mn-ea"/>
              </a:rPr>
              <a:t>Manual NAT Policies (Section 3)</a:t>
            </a:r>
          </a:p>
          <a:p>
            <a:pPr eaLnBrk="0" hangingPunct="0">
              <a:lnSpc>
                <a:spcPct val="90000"/>
              </a:lnSpc>
            </a:pPr>
            <a:r>
              <a:rPr lang="en-US" altLang="ja-JP" sz="1200" smtClean="0">
                <a:solidFill>
                  <a:schemeClr val="accent6">
                    <a:lumMod val="75000"/>
                  </a:schemeClr>
                </a:solidFill>
                <a:latin typeface="+mn-ea"/>
              </a:rPr>
              <a:t>1 (any) to (any) source static SRC20 MAP20</a:t>
            </a:r>
          </a:p>
          <a:p>
            <a:pPr eaLnBrk="0" hangingPunct="0">
              <a:lnSpc>
                <a:spcPct val="90000"/>
              </a:lnSpc>
            </a:pPr>
            <a:r>
              <a:rPr lang="en-US" altLang="ja-JP" sz="1200" smtClean="0">
                <a:solidFill>
                  <a:schemeClr val="accent6">
                    <a:lumMod val="75000"/>
                  </a:schemeClr>
                </a:solidFill>
                <a:latin typeface="+mn-ea"/>
              </a:rPr>
              <a:t>    translate_hits = 0, untranslate_hits = 0</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New NAT</a:t>
            </a:r>
            <a:endParaRPr kumimoji="1" lang="ja-JP" altLang="en-US"/>
          </a:p>
        </p:txBody>
      </p:sp>
      <p:sp>
        <p:nvSpPr>
          <p:cNvPr id="3" name="テキスト プレースホルダ 2"/>
          <p:cNvSpPr>
            <a:spLocks noGrp="1"/>
          </p:cNvSpPr>
          <p:nvPr>
            <p:ph type="body" sz="quarter" idx="11"/>
          </p:nvPr>
        </p:nvSpPr>
        <p:spPr>
          <a:xfrm>
            <a:off x="4808218" y="310896"/>
            <a:ext cx="4069081" cy="6208776"/>
          </a:xfrm>
        </p:spPr>
        <p:txBody>
          <a:bodyPr/>
          <a:lstStyle/>
          <a:p>
            <a:r>
              <a:rPr lang="en-US" altLang="ja-JP" smtClean="0"/>
              <a:t>NAT Basic</a:t>
            </a:r>
          </a:p>
          <a:p>
            <a:r>
              <a:rPr lang="en-US" altLang="ja-JP" smtClean="0"/>
              <a:t>New NAT (s/w ver8.3 </a:t>
            </a:r>
            <a:r>
              <a:rPr lang="ja-JP" altLang="en-US" smtClean="0"/>
              <a:t>以降</a:t>
            </a:r>
            <a:r>
              <a:rPr lang="en-US" altLang="ja-JP" smtClean="0"/>
              <a:t>)</a:t>
            </a:r>
          </a:p>
          <a:p>
            <a:r>
              <a:rPr lang="en-US" altLang="ja-JP" smtClean="0"/>
              <a:t>Access Control w/ NAT</a:t>
            </a:r>
          </a:p>
          <a:p>
            <a:r>
              <a:rPr lang="en-US" altLang="ja-JP" smtClean="0"/>
              <a:t>New NAT syntax</a:t>
            </a:r>
          </a:p>
          <a:p>
            <a:r>
              <a:rPr lang="en-US" altLang="ja-JP" smtClean="0"/>
              <a:t>NAT </a:t>
            </a:r>
            <a:r>
              <a:rPr lang="ja-JP" altLang="en-US" smtClean="0"/>
              <a:t>順序</a:t>
            </a:r>
            <a:r>
              <a:rPr lang="en-US" altLang="ja-JP" smtClean="0"/>
              <a:t>(s/w ver8.3 </a:t>
            </a:r>
            <a:r>
              <a:rPr lang="ja-JP" altLang="en-US" smtClean="0"/>
              <a:t>以降</a:t>
            </a:r>
            <a:r>
              <a:rPr lang="en-US" altLang="ja-JP" smtClean="0"/>
              <a:t>)</a:t>
            </a:r>
          </a:p>
          <a:p>
            <a:r>
              <a:rPr lang="en-US" altLang="ja-JP" smtClean="0"/>
              <a:t>Object</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NAT Control</a:t>
            </a:r>
            <a:endParaRPr kumimoji="1" lang="ja-JP" altLang="en-US"/>
          </a:p>
        </p:txBody>
      </p:sp>
      <p:sp>
        <p:nvSpPr>
          <p:cNvPr id="3" name="テキスト プレースホルダ 2"/>
          <p:cNvSpPr>
            <a:spLocks noGrp="1"/>
          </p:cNvSpPr>
          <p:nvPr>
            <p:ph type="body" sz="quarter" idx="10"/>
          </p:nvPr>
        </p:nvSpPr>
        <p:spPr>
          <a:xfrm>
            <a:off x="239713" y="1339745"/>
            <a:ext cx="8578850" cy="2406755"/>
          </a:xfrm>
        </p:spPr>
        <p:txBody>
          <a:bodyPr>
            <a:noAutofit/>
          </a:bodyPr>
          <a:lstStyle/>
          <a:p>
            <a:r>
              <a:rPr lang="en-US" altLang="ja-JP" sz="2000" smtClean="0"/>
              <a:t>8.3</a:t>
            </a:r>
            <a:r>
              <a:rPr lang="ja-JP" altLang="en-US" sz="2000" smtClean="0"/>
              <a:t>以降、概念として存在しない</a:t>
            </a:r>
            <a:endParaRPr kumimoji="1" lang="en-US" altLang="ja-JP" sz="2000" smtClean="0"/>
          </a:p>
          <a:p>
            <a:pPr lvl="1"/>
            <a:r>
              <a:rPr kumimoji="1" lang="ja-JP" altLang="en-US" sz="1600" smtClean="0"/>
              <a:t>＝</a:t>
            </a:r>
            <a:r>
              <a:rPr kumimoji="1" lang="en-US" altLang="ja-JP" sz="1600" smtClean="0"/>
              <a:t>ASA</a:t>
            </a:r>
            <a:r>
              <a:rPr kumimoji="1" lang="ja-JP" altLang="en-US" sz="1600" smtClean="0"/>
              <a:t>を通過する</a:t>
            </a:r>
            <a:r>
              <a:rPr kumimoji="1" lang="en-US" altLang="ja-JP" sz="1600" smtClean="0"/>
              <a:t>Pkt</a:t>
            </a:r>
            <a:r>
              <a:rPr kumimoji="1" lang="ja-JP" altLang="en-US" sz="1600" smtClean="0"/>
              <a:t>は</a:t>
            </a:r>
            <a:r>
              <a:rPr kumimoji="1" lang="en-US" altLang="ja-JP" sz="1600" smtClean="0"/>
              <a:t>NAT</a:t>
            </a:r>
            <a:r>
              <a:rPr kumimoji="1" lang="ja-JP" altLang="en-US" sz="1600" smtClean="0"/>
              <a:t>必須ではない（</a:t>
            </a:r>
            <a:r>
              <a:rPr kumimoji="1" lang="en-US" altLang="ja-JP" sz="1600" smtClean="0"/>
              <a:t>8.2</a:t>
            </a:r>
            <a:r>
              <a:rPr kumimoji="1" lang="ja-JP" altLang="en-US" sz="1600" smtClean="0"/>
              <a:t>以前の</a:t>
            </a:r>
            <a:r>
              <a:rPr kumimoji="1" lang="en-US" altLang="ja-JP" sz="1600" smtClean="0"/>
              <a:t>no nat-control </a:t>
            </a:r>
            <a:r>
              <a:rPr kumimoji="1" lang="ja-JP" altLang="en-US" sz="1600" smtClean="0"/>
              <a:t>状態）</a:t>
            </a:r>
            <a:endParaRPr lang="en-US" altLang="ja-JP" sz="1600" smtClean="0"/>
          </a:p>
          <a:p>
            <a:r>
              <a:rPr lang="ja-JP" altLang="en-US" sz="2000" smtClean="0"/>
              <a:t>但し</a:t>
            </a:r>
            <a:r>
              <a:rPr lang="en-US" altLang="ja-JP" sz="2000" smtClean="0"/>
              <a:t>8.3</a:t>
            </a:r>
            <a:r>
              <a:rPr lang="ja-JP" altLang="en-US" sz="2000" smtClean="0"/>
              <a:t>以降でも同様の動作は可能</a:t>
            </a:r>
            <a:endParaRPr lang="en-US" altLang="ja-JP" sz="2000" smtClean="0"/>
          </a:p>
          <a:p>
            <a:pPr lvl="1"/>
            <a:r>
              <a:rPr lang="en-US" altLang="ja-JP" sz="1600" smtClean="0"/>
              <a:t>ex. </a:t>
            </a:r>
            <a:r>
              <a:rPr lang="ja-JP" altLang="en-US" sz="1600" smtClean="0"/>
              <a:t>下記</a:t>
            </a:r>
            <a:r>
              <a:rPr lang="en-US" altLang="ja-JP" sz="1600" smtClean="0"/>
              <a:t>Config</a:t>
            </a:r>
          </a:p>
        </p:txBody>
      </p:sp>
      <p:sp>
        <p:nvSpPr>
          <p:cNvPr id="5" name="角丸四角形 4"/>
          <p:cNvSpPr/>
          <p:nvPr/>
        </p:nvSpPr>
        <p:spPr>
          <a:xfrm>
            <a:off x="1028700" y="3378200"/>
            <a:ext cx="7137400" cy="2590800"/>
          </a:xfrm>
          <a:prstGeom prst="roundRect">
            <a:avLst>
              <a:gd name="adj" fmla="val 2146"/>
            </a:avLst>
          </a:prstGeom>
          <a:ln/>
        </p:spPr>
        <p:style>
          <a:lnRef idx="1">
            <a:schemeClr val="dk1"/>
          </a:lnRef>
          <a:fillRef idx="2">
            <a:schemeClr val="dk1"/>
          </a:fillRef>
          <a:effectRef idx="1">
            <a:schemeClr val="dk1"/>
          </a:effectRef>
          <a:fontRef idx="minor">
            <a:schemeClr val="dk1"/>
          </a:fontRef>
        </p:style>
        <p:txBody>
          <a:bodyPr numCol="2" rtlCol="0" anchor="ctr"/>
          <a:lstStyle/>
          <a:p>
            <a:r>
              <a:rPr kumimoji="1" lang="en-US" altLang="ja-JP" sz="1400" smtClean="0">
                <a:solidFill>
                  <a:srgbClr val="00B050"/>
                </a:solidFill>
                <a:latin typeface="+mn-ea"/>
              </a:rPr>
              <a:t>object network obj-0.0.0.0</a:t>
            </a:r>
          </a:p>
          <a:p>
            <a:r>
              <a:rPr kumimoji="1" lang="en-US" altLang="ja-JP" sz="1400" smtClean="0">
                <a:solidFill>
                  <a:srgbClr val="00B050"/>
                </a:solidFill>
                <a:latin typeface="+mn-ea"/>
              </a:rPr>
              <a:t>  host 0.0.0.0 </a:t>
            </a:r>
          </a:p>
          <a:p>
            <a:r>
              <a:rPr kumimoji="1" lang="en-US" altLang="ja-JP" sz="1400" smtClean="0">
                <a:latin typeface="+mn-ea"/>
              </a:rPr>
              <a:t>object network obj_any</a:t>
            </a:r>
          </a:p>
          <a:p>
            <a:r>
              <a:rPr kumimoji="1" lang="en-US" altLang="ja-JP" sz="1400" smtClean="0">
                <a:latin typeface="+mn-ea"/>
              </a:rPr>
              <a:t>  subnet 0.0.0.0 0.0.0.0 </a:t>
            </a:r>
          </a:p>
          <a:p>
            <a:r>
              <a:rPr kumimoji="1" lang="en-US" altLang="ja-JP" sz="1400" smtClean="0">
                <a:latin typeface="+mn-ea"/>
              </a:rPr>
              <a:t>  nat (inside,outside) dynamic </a:t>
            </a:r>
            <a:r>
              <a:rPr kumimoji="1" lang="en-US" altLang="ja-JP" sz="1400" smtClean="0">
                <a:solidFill>
                  <a:srgbClr val="00B050"/>
                </a:solidFill>
                <a:latin typeface="+mn-ea"/>
              </a:rPr>
              <a:t>obj-0.0.0.0 </a:t>
            </a:r>
          </a:p>
          <a:p>
            <a:r>
              <a:rPr kumimoji="1" lang="en-US" altLang="ja-JP" sz="1400" smtClean="0">
                <a:latin typeface="+mn-ea"/>
              </a:rPr>
              <a:t>object network obj_any-01</a:t>
            </a:r>
          </a:p>
          <a:p>
            <a:r>
              <a:rPr kumimoji="1" lang="en-US" altLang="ja-JP" sz="1400" smtClean="0">
                <a:latin typeface="+mn-ea"/>
              </a:rPr>
              <a:t>  subnet 0.0.0.0 0.0.0.0 </a:t>
            </a:r>
          </a:p>
          <a:p>
            <a:r>
              <a:rPr kumimoji="1" lang="en-US" altLang="ja-JP" sz="1400" smtClean="0">
                <a:latin typeface="+mn-ea"/>
              </a:rPr>
              <a:t>  nat (inside,mgmt) dynamic </a:t>
            </a:r>
            <a:r>
              <a:rPr kumimoji="1" lang="en-US" altLang="ja-JP" sz="1400" smtClean="0">
                <a:solidFill>
                  <a:srgbClr val="00B050"/>
                </a:solidFill>
                <a:latin typeface="+mn-ea"/>
              </a:rPr>
              <a:t>obj-0.0.0.0 </a:t>
            </a:r>
          </a:p>
          <a:p>
            <a:r>
              <a:rPr kumimoji="1" lang="en-US" altLang="ja-JP" sz="1400" smtClean="0">
                <a:latin typeface="+mn-ea"/>
              </a:rPr>
              <a:t>object network obj_any-02</a:t>
            </a:r>
          </a:p>
          <a:p>
            <a:r>
              <a:rPr kumimoji="1" lang="en-US" altLang="ja-JP" sz="1400" smtClean="0">
                <a:latin typeface="+mn-ea"/>
              </a:rPr>
              <a:t>  subnet 0.0.0.0 0.0.0.0 </a:t>
            </a:r>
          </a:p>
          <a:p>
            <a:r>
              <a:rPr kumimoji="1" lang="en-US" altLang="ja-JP" sz="1400" smtClean="0">
                <a:latin typeface="+mn-ea"/>
              </a:rPr>
              <a:t>  nat (inside,dmz) dynamic </a:t>
            </a:r>
            <a:r>
              <a:rPr kumimoji="1" lang="en-US" altLang="ja-JP" sz="1400" smtClean="0">
                <a:solidFill>
                  <a:srgbClr val="00B050"/>
                </a:solidFill>
                <a:latin typeface="+mn-ea"/>
              </a:rPr>
              <a:t>obj-0.0.0.0 </a:t>
            </a:r>
          </a:p>
          <a:p>
            <a:r>
              <a:rPr kumimoji="1" lang="en-US" altLang="ja-JP" sz="1400" smtClean="0">
                <a:latin typeface="+mn-ea"/>
              </a:rPr>
              <a:t>object network obj_any-03</a:t>
            </a:r>
          </a:p>
          <a:p>
            <a:r>
              <a:rPr kumimoji="1" lang="en-US" altLang="ja-JP" sz="1400" smtClean="0">
                <a:latin typeface="+mn-ea"/>
              </a:rPr>
              <a:t>  subnet 0.0.0.0 0.0.0.0 </a:t>
            </a:r>
          </a:p>
          <a:p>
            <a:r>
              <a:rPr kumimoji="1" lang="en-US" altLang="ja-JP" sz="1400" smtClean="0">
                <a:latin typeface="+mn-ea"/>
              </a:rPr>
              <a:t>  nat (mgmt,outside) dynamic </a:t>
            </a:r>
            <a:r>
              <a:rPr kumimoji="1" lang="en-US" altLang="ja-JP" sz="1400" smtClean="0">
                <a:solidFill>
                  <a:srgbClr val="00B050"/>
                </a:solidFill>
                <a:latin typeface="+mn-ea"/>
              </a:rPr>
              <a:t>obj-0.0.0.0 </a:t>
            </a:r>
          </a:p>
          <a:p>
            <a:r>
              <a:rPr kumimoji="1" lang="en-US" altLang="ja-JP" sz="1400" smtClean="0">
                <a:latin typeface="+mn-ea"/>
              </a:rPr>
              <a:t>object network obj_any-04</a:t>
            </a:r>
          </a:p>
          <a:p>
            <a:r>
              <a:rPr kumimoji="1" lang="en-US" altLang="ja-JP" sz="1400" smtClean="0">
                <a:latin typeface="+mn-ea"/>
              </a:rPr>
              <a:t>  subnet 0.0.0.0 0.0.0.0 </a:t>
            </a:r>
          </a:p>
          <a:p>
            <a:r>
              <a:rPr kumimoji="1" lang="en-US" altLang="ja-JP" sz="1400" smtClean="0">
                <a:latin typeface="+mn-ea"/>
              </a:rPr>
              <a:t>  nat (dmz,outside) dynamic </a:t>
            </a:r>
            <a:r>
              <a:rPr kumimoji="1" lang="en-US" altLang="ja-JP" sz="1400" smtClean="0">
                <a:solidFill>
                  <a:srgbClr val="00B050"/>
                </a:solidFill>
                <a:latin typeface="+mn-ea"/>
              </a:rPr>
              <a:t>obj-0.0.0.0 </a:t>
            </a:r>
          </a:p>
          <a:p>
            <a:r>
              <a:rPr kumimoji="1" lang="en-US" altLang="ja-JP" sz="1400" smtClean="0">
                <a:latin typeface="+mn-ea"/>
              </a:rPr>
              <a:t>object network obj_any-05</a:t>
            </a:r>
          </a:p>
          <a:p>
            <a:r>
              <a:rPr kumimoji="1" lang="en-US" altLang="ja-JP" sz="1400" smtClean="0">
                <a:latin typeface="+mn-ea"/>
              </a:rPr>
              <a:t>  subnet 0.0.0.0 0.0.0.0 </a:t>
            </a:r>
          </a:p>
          <a:p>
            <a:r>
              <a:rPr kumimoji="1" lang="en-US" altLang="ja-JP" sz="1400" smtClean="0">
                <a:latin typeface="+mn-ea"/>
              </a:rPr>
              <a:t>  nat (dmz,mgmt) dynamic </a:t>
            </a:r>
            <a:r>
              <a:rPr kumimoji="1" lang="en-US" altLang="ja-JP" sz="1400" smtClean="0">
                <a:solidFill>
                  <a:srgbClr val="00B050"/>
                </a:solidFill>
                <a:latin typeface="+mn-ea"/>
              </a:rPr>
              <a:t>obj-0.0.0.0 </a:t>
            </a:r>
          </a:p>
          <a:p>
            <a:endParaRPr kumimoji="1" lang="en-US" altLang="ja-JP" sz="1400" smtClean="0">
              <a:latin typeface="+mn-ea"/>
            </a:endParaRPr>
          </a:p>
          <a:p>
            <a:r>
              <a:rPr kumimoji="1" lang="en-US" altLang="ja-JP" sz="1400" smtClean="0">
                <a:latin typeface="+mn-ea"/>
              </a:rPr>
              <a:t>*</a:t>
            </a:r>
            <a:r>
              <a:rPr kumimoji="1" lang="ja-JP" altLang="en-US" sz="1400" smtClean="0">
                <a:latin typeface="+mn-ea"/>
              </a:rPr>
              <a:t>全</a:t>
            </a:r>
            <a:r>
              <a:rPr kumimoji="1" lang="en-US" altLang="ja-JP" sz="1400" smtClean="0">
                <a:latin typeface="+mn-ea"/>
              </a:rPr>
              <a:t>4I/F</a:t>
            </a:r>
            <a:r>
              <a:rPr kumimoji="1" lang="ja-JP" altLang="en-US" sz="1400" smtClean="0">
                <a:latin typeface="+mn-ea"/>
              </a:rPr>
              <a:t>の場合</a:t>
            </a:r>
            <a:r>
              <a:rPr kumimoji="1" lang="en-US" altLang="ja-JP" sz="1400" smtClean="0">
                <a:latin typeface="+mn-ea"/>
              </a:rPr>
              <a:t>(inside, outside, dmz, mgmt)</a:t>
            </a:r>
            <a:endParaRPr kumimoji="1" lang="ja-JP" altLang="en-US" sz="1400" dirty="0" smtClean="0">
              <a:latin typeface="+mn-ea"/>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線矢印コネクタ 52"/>
          <p:cNvCxnSpPr/>
          <p:nvPr/>
        </p:nvCxnSpPr>
        <p:spPr>
          <a:xfrm rot="16200000" flipH="1">
            <a:off x="7232906" y="1372224"/>
            <a:ext cx="564011" cy="1745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flipH="1">
            <a:off x="7435979" y="1900284"/>
            <a:ext cx="268842" cy="3408680"/>
          </a:xfrm>
          <a:custGeom>
            <a:avLst/>
            <a:gdLst>
              <a:gd name="connsiteX0" fmla="*/ 266700 w 298450"/>
              <a:gd name="connsiteY0" fmla="*/ 3124200 h 3124200"/>
              <a:gd name="connsiteX1" fmla="*/ 254000 w 298450"/>
              <a:gd name="connsiteY1" fmla="*/ 1130300 h 3124200"/>
              <a:gd name="connsiteX2" fmla="*/ 0 w 298450"/>
              <a:gd name="connsiteY2" fmla="*/ 0 h 3124200"/>
            </a:gdLst>
            <a:ahLst/>
            <a:cxnLst>
              <a:cxn ang="0">
                <a:pos x="connsiteX0" y="connsiteY0"/>
              </a:cxn>
              <a:cxn ang="0">
                <a:pos x="connsiteX1" y="connsiteY1"/>
              </a:cxn>
              <a:cxn ang="0">
                <a:pos x="connsiteX2" y="connsiteY2"/>
              </a:cxn>
            </a:cxnLst>
            <a:rect l="l" t="t" r="r" b="b"/>
            <a:pathLst>
              <a:path w="298450" h="3124200">
                <a:moveTo>
                  <a:pt x="266700" y="3124200"/>
                </a:moveTo>
                <a:cubicBezTo>
                  <a:pt x="282575" y="2387600"/>
                  <a:pt x="298450" y="1651000"/>
                  <a:pt x="254000" y="1130300"/>
                </a:cubicBezTo>
                <a:cubicBezTo>
                  <a:pt x="209550" y="609600"/>
                  <a:pt x="104775" y="304800"/>
                  <a:pt x="0" y="0"/>
                </a:cubicBezTo>
              </a:path>
            </a:pathLst>
          </a:custGeom>
          <a:ln w="381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フリーフォーム 48"/>
          <p:cNvSpPr/>
          <p:nvPr/>
        </p:nvSpPr>
        <p:spPr>
          <a:xfrm>
            <a:off x="6952346" y="1892664"/>
            <a:ext cx="298450" cy="3408680"/>
          </a:xfrm>
          <a:custGeom>
            <a:avLst/>
            <a:gdLst>
              <a:gd name="connsiteX0" fmla="*/ 266700 w 298450"/>
              <a:gd name="connsiteY0" fmla="*/ 3124200 h 3124200"/>
              <a:gd name="connsiteX1" fmla="*/ 254000 w 298450"/>
              <a:gd name="connsiteY1" fmla="*/ 1130300 h 3124200"/>
              <a:gd name="connsiteX2" fmla="*/ 0 w 298450"/>
              <a:gd name="connsiteY2" fmla="*/ 0 h 3124200"/>
            </a:gdLst>
            <a:ahLst/>
            <a:cxnLst>
              <a:cxn ang="0">
                <a:pos x="connsiteX0" y="connsiteY0"/>
              </a:cxn>
              <a:cxn ang="0">
                <a:pos x="connsiteX1" y="connsiteY1"/>
              </a:cxn>
              <a:cxn ang="0">
                <a:pos x="connsiteX2" y="connsiteY2"/>
              </a:cxn>
            </a:cxnLst>
            <a:rect l="l" t="t" r="r" b="b"/>
            <a:pathLst>
              <a:path w="298450" h="3124200">
                <a:moveTo>
                  <a:pt x="266700" y="3124200"/>
                </a:moveTo>
                <a:cubicBezTo>
                  <a:pt x="282575" y="2387600"/>
                  <a:pt x="298450" y="1651000"/>
                  <a:pt x="254000" y="1130300"/>
                </a:cubicBezTo>
                <a:cubicBezTo>
                  <a:pt x="209550" y="609600"/>
                  <a:pt x="104775" y="304800"/>
                  <a:pt x="0" y="0"/>
                </a:cubicBezTo>
              </a:path>
            </a:pathLst>
          </a:custGeom>
          <a:ln w="381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smtClean="0"/>
              <a:t>s/w ver 8.3</a:t>
            </a:r>
            <a:r>
              <a:rPr kumimoji="1" lang="ja-JP" altLang="en-US" smtClean="0"/>
              <a:t>以降 新対応変換</a:t>
            </a:r>
            <a:endParaRPr kumimoji="1" lang="ja-JP" altLang="en-US"/>
          </a:p>
        </p:txBody>
      </p:sp>
      <p:sp>
        <p:nvSpPr>
          <p:cNvPr id="3" name="テキスト プレースホルダ 2"/>
          <p:cNvSpPr>
            <a:spLocks noGrp="1"/>
          </p:cNvSpPr>
          <p:nvPr>
            <p:ph type="body" sz="quarter" idx="10"/>
          </p:nvPr>
        </p:nvSpPr>
        <p:spPr>
          <a:xfrm>
            <a:off x="239713" y="1339745"/>
            <a:ext cx="8578850" cy="1378055"/>
          </a:xfrm>
        </p:spPr>
        <p:txBody>
          <a:bodyPr/>
          <a:lstStyle/>
          <a:p>
            <a:r>
              <a:rPr kumimoji="1" lang="en-US" altLang="ja-JP" smtClean="0"/>
              <a:t>One to Many Static NAT</a:t>
            </a:r>
          </a:p>
          <a:p>
            <a:pPr lvl="1"/>
            <a:r>
              <a:rPr lang="en-US" altLang="ja-JP" smtClean="0"/>
              <a:t>Server</a:t>
            </a:r>
            <a:r>
              <a:rPr lang="ja-JP" altLang="en-US" smtClean="0"/>
              <a:t>等の</a:t>
            </a:r>
            <a:r>
              <a:rPr lang="en-US" altLang="ja-JP" smtClean="0"/>
              <a:t>Real IP</a:t>
            </a:r>
            <a:r>
              <a:rPr lang="ja-JP" altLang="en-US" smtClean="0"/>
              <a:t>を複数の</a:t>
            </a:r>
            <a:r>
              <a:rPr lang="en-US" altLang="ja-JP" smtClean="0"/>
              <a:t>Mapped IP</a:t>
            </a:r>
            <a:r>
              <a:rPr lang="ja-JP" altLang="en-US" smtClean="0"/>
              <a:t>に変換</a:t>
            </a:r>
            <a:endParaRPr lang="en-US" altLang="ja-JP" smtClean="0"/>
          </a:p>
          <a:p>
            <a:pPr lvl="1"/>
            <a:r>
              <a:rPr kumimoji="1" lang="ja-JP" altLang="en-US" smtClean="0"/>
              <a:t>どの</a:t>
            </a:r>
            <a:r>
              <a:rPr kumimoji="1" lang="en-US" altLang="ja-JP" smtClean="0"/>
              <a:t>Mapped IP</a:t>
            </a:r>
            <a:r>
              <a:rPr lang="ja-JP" altLang="en-US" smtClean="0"/>
              <a:t>に対しても</a:t>
            </a:r>
            <a:r>
              <a:rPr kumimoji="1" lang="ja-JP" altLang="en-US" smtClean="0"/>
              <a:t>外部からのアクセスが可能</a:t>
            </a:r>
            <a:endParaRPr kumimoji="1" lang="ja-JP" altLang="en-US"/>
          </a:p>
        </p:txBody>
      </p:sp>
      <p:cxnSp>
        <p:nvCxnSpPr>
          <p:cNvPr id="35" name="直線コネクタ 34"/>
          <p:cNvCxnSpPr/>
          <p:nvPr/>
        </p:nvCxnSpPr>
        <p:spPr>
          <a:xfrm rot="16200000" flipH="1">
            <a:off x="5724248" y="3626879"/>
            <a:ext cx="3234435" cy="128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6679376" y="239407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p>
        </p:txBody>
      </p:sp>
      <p:sp>
        <p:nvSpPr>
          <p:cNvPr id="39" name="角丸四角形 38"/>
          <p:cNvSpPr/>
          <p:nvPr/>
        </p:nvSpPr>
        <p:spPr>
          <a:xfrm>
            <a:off x="6679376" y="4363577"/>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pic>
        <p:nvPicPr>
          <p:cNvPr id="40" name="Picture 42" descr="Cisco_ASA5500"/>
          <p:cNvPicPr>
            <a:picLocks noChangeAspect="1" noChangeArrowheads="1"/>
          </p:cNvPicPr>
          <p:nvPr/>
        </p:nvPicPr>
        <p:blipFill>
          <a:blip r:embed="rId2" cstate="print"/>
          <a:srcRect/>
          <a:stretch>
            <a:fillRect/>
          </a:stretch>
        </p:blipFill>
        <p:spPr bwMode="auto">
          <a:xfrm>
            <a:off x="6920675" y="3129644"/>
            <a:ext cx="841375" cy="889000"/>
          </a:xfrm>
          <a:prstGeom prst="rect">
            <a:avLst/>
          </a:prstGeom>
          <a:noFill/>
          <a:ln w="9525">
            <a:noFill/>
            <a:miter lim="800000"/>
            <a:headEnd/>
            <a:tailEnd/>
          </a:ln>
        </p:spPr>
      </p:pic>
      <p:pic>
        <p:nvPicPr>
          <p:cNvPr id="42" name="Picture 32" descr="HP_Mini"/>
          <p:cNvPicPr>
            <a:picLocks noChangeAspect="1" noChangeArrowheads="1"/>
          </p:cNvPicPr>
          <p:nvPr/>
        </p:nvPicPr>
        <p:blipFill>
          <a:blip r:embed="rId3" cstate="print"/>
          <a:srcRect/>
          <a:stretch>
            <a:fillRect/>
          </a:stretch>
        </p:blipFill>
        <p:spPr bwMode="auto">
          <a:xfrm>
            <a:off x="7135547" y="5250544"/>
            <a:ext cx="441228" cy="573502"/>
          </a:xfrm>
          <a:prstGeom prst="rect">
            <a:avLst/>
          </a:prstGeom>
          <a:noFill/>
          <a:ln w="9525">
            <a:noFill/>
            <a:miter lim="800000"/>
            <a:headEnd/>
            <a:tailEnd/>
          </a:ln>
        </p:spPr>
      </p:pic>
      <p:sp>
        <p:nvSpPr>
          <p:cNvPr id="46" name="テキスト ボックス 45"/>
          <p:cNvSpPr txBox="1"/>
          <p:nvPr/>
        </p:nvSpPr>
        <p:spPr>
          <a:xfrm>
            <a:off x="6780976" y="5733144"/>
            <a:ext cx="1217710" cy="523220"/>
          </a:xfrm>
          <a:prstGeom prst="rect">
            <a:avLst/>
          </a:prstGeom>
          <a:noFill/>
        </p:spPr>
        <p:txBody>
          <a:bodyPr wrap="square" rtlCol="0">
            <a:spAutoFit/>
          </a:bodyPr>
          <a:lstStyle/>
          <a:p>
            <a:pPr algn="ctr"/>
            <a:r>
              <a:rPr kumimoji="1" lang="en-US" altLang="ja-JP" sz="1400" smtClean="0">
                <a:latin typeface="+mn-ea"/>
              </a:rPr>
              <a:t>Server</a:t>
            </a:r>
          </a:p>
          <a:p>
            <a:pPr algn="ctr"/>
            <a:r>
              <a:rPr kumimoji="1" lang="en-US" altLang="ja-JP" sz="1400" smtClean="0">
                <a:latin typeface="+mn-ea"/>
              </a:rPr>
              <a:t>1.1.1.1</a:t>
            </a:r>
            <a:endParaRPr kumimoji="1" lang="ja-JP" altLang="en-US" sz="1400">
              <a:latin typeface="+mn-ea"/>
            </a:endParaRPr>
          </a:p>
        </p:txBody>
      </p:sp>
      <p:sp>
        <p:nvSpPr>
          <p:cNvPr id="47" name="角丸四角形 46"/>
          <p:cNvSpPr/>
          <p:nvPr/>
        </p:nvSpPr>
        <p:spPr>
          <a:xfrm>
            <a:off x="6022060" y="3167744"/>
            <a:ext cx="907966" cy="749300"/>
          </a:xfrm>
          <a:prstGeom prst="roundRect">
            <a:avLst/>
          </a:prstGeom>
          <a:solidFill>
            <a:srgbClr val="FFFFFF">
              <a:alpha val="89804"/>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smtClean="0">
                <a:latin typeface="+mn-ea"/>
              </a:rPr>
              <a:t>2.2.2.1</a:t>
            </a:r>
            <a:endParaRPr kumimoji="1" lang="ja-JP" altLang="en-US" sz="1600" smtClean="0">
              <a:latin typeface="+mn-ea"/>
            </a:endParaRPr>
          </a:p>
          <a:p>
            <a:pPr algn="ctr"/>
            <a:endParaRPr kumimoji="1" lang="en-US" altLang="ja-JP" sz="1600" smtClean="0">
              <a:latin typeface="+mn-ea"/>
            </a:endParaRPr>
          </a:p>
          <a:p>
            <a:pPr algn="ctr"/>
            <a:r>
              <a:rPr kumimoji="1" lang="en-US" altLang="ja-JP" sz="1600" smtClean="0">
                <a:latin typeface="+mn-ea"/>
              </a:rPr>
              <a:t>1.1.1.1</a:t>
            </a:r>
          </a:p>
        </p:txBody>
      </p:sp>
      <p:sp>
        <p:nvSpPr>
          <p:cNvPr id="48" name="角丸四角形 47"/>
          <p:cNvSpPr/>
          <p:nvPr/>
        </p:nvSpPr>
        <p:spPr>
          <a:xfrm>
            <a:off x="7757056" y="3167744"/>
            <a:ext cx="898591" cy="749300"/>
          </a:xfrm>
          <a:prstGeom prst="roundRect">
            <a:avLst/>
          </a:prstGeom>
          <a:solidFill>
            <a:srgbClr val="FFFFFF">
              <a:alpha val="89804"/>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smtClean="0">
                <a:latin typeface="+mn-ea"/>
              </a:rPr>
              <a:t>2.2.2.2</a:t>
            </a:r>
          </a:p>
          <a:p>
            <a:pPr algn="ctr"/>
            <a:endParaRPr kumimoji="1" lang="en-US" altLang="ja-JP" sz="1600" smtClean="0">
              <a:latin typeface="+mn-ea"/>
            </a:endParaRPr>
          </a:p>
          <a:p>
            <a:pPr algn="ctr"/>
            <a:r>
              <a:rPr kumimoji="1" lang="en-US" altLang="ja-JP" sz="1600" smtClean="0">
                <a:latin typeface="+mn-ea"/>
              </a:rPr>
              <a:t>1.1.1.1</a:t>
            </a:r>
          </a:p>
        </p:txBody>
      </p:sp>
      <p:cxnSp>
        <p:nvCxnSpPr>
          <p:cNvPr id="51" name="直線矢印コネクタ 50"/>
          <p:cNvCxnSpPr/>
          <p:nvPr/>
        </p:nvCxnSpPr>
        <p:spPr>
          <a:xfrm rot="5400000">
            <a:off x="6853543" y="1338839"/>
            <a:ext cx="589409"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4" descr="Laptop"/>
          <p:cNvPicPr>
            <a:picLocks noChangeAspect="1" noChangeArrowheads="1"/>
          </p:cNvPicPr>
          <p:nvPr/>
        </p:nvPicPr>
        <p:blipFill>
          <a:blip r:embed="rId4" cstate="print"/>
          <a:srcRect/>
          <a:stretch>
            <a:fillRect/>
          </a:stretch>
        </p:blipFill>
        <p:spPr bwMode="auto">
          <a:xfrm>
            <a:off x="7062100" y="773689"/>
            <a:ext cx="540075" cy="508000"/>
          </a:xfrm>
          <a:prstGeom prst="rect">
            <a:avLst/>
          </a:prstGeom>
          <a:noFill/>
          <a:ln w="9525">
            <a:noFill/>
            <a:miter lim="800000"/>
            <a:headEnd/>
            <a:tailEnd/>
          </a:ln>
        </p:spPr>
      </p:pic>
      <p:sp>
        <p:nvSpPr>
          <p:cNvPr id="56" name="線吹き出し 1 (枠付き) 55"/>
          <p:cNvSpPr/>
          <p:nvPr/>
        </p:nvSpPr>
        <p:spPr>
          <a:xfrm>
            <a:off x="5580452" y="1110386"/>
            <a:ext cx="1200524" cy="458717"/>
          </a:xfrm>
          <a:prstGeom prst="borderCallout1">
            <a:avLst>
              <a:gd name="adj1" fmla="val 114009"/>
              <a:gd name="adj2" fmla="val 20648"/>
              <a:gd name="adj3" fmla="val 169794"/>
              <a:gd name="adj4" fmla="val 10292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600" smtClean="0">
                <a:latin typeface="+mn-ea"/>
              </a:rPr>
              <a:t>Mapped IP</a:t>
            </a:r>
          </a:p>
          <a:p>
            <a:pPr algn="ctr"/>
            <a:r>
              <a:rPr kumimoji="1" lang="en-US" altLang="ja-JP" sz="1600" smtClean="0">
                <a:latin typeface="+mn-ea"/>
              </a:rPr>
              <a:t>2.2.2.1</a:t>
            </a:r>
            <a:endParaRPr kumimoji="1" lang="ja-JP" altLang="en-US" sz="1600" dirty="0" smtClean="0">
              <a:latin typeface="+mn-ea"/>
            </a:endParaRPr>
          </a:p>
        </p:txBody>
      </p:sp>
      <p:sp>
        <p:nvSpPr>
          <p:cNvPr id="57" name="線吹き出し 1 (枠付き) 56"/>
          <p:cNvSpPr/>
          <p:nvPr/>
        </p:nvSpPr>
        <p:spPr>
          <a:xfrm>
            <a:off x="7783822" y="1110386"/>
            <a:ext cx="1200524" cy="458717"/>
          </a:xfrm>
          <a:prstGeom prst="borderCallout1">
            <a:avLst>
              <a:gd name="adj1" fmla="val 113833"/>
              <a:gd name="adj2" fmla="val 89566"/>
              <a:gd name="adj3" fmla="val 172915"/>
              <a:gd name="adj4" fmla="val 4438"/>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600" smtClean="0">
                <a:latin typeface="+mn-ea"/>
              </a:rPr>
              <a:t>Mapped IP</a:t>
            </a:r>
          </a:p>
          <a:p>
            <a:pPr algn="ctr"/>
            <a:r>
              <a:rPr kumimoji="1" lang="en-US" altLang="ja-JP" sz="1600" smtClean="0">
                <a:latin typeface="+mn-ea"/>
              </a:rPr>
              <a:t>2.2.2.2</a:t>
            </a:r>
            <a:endParaRPr kumimoji="1" lang="ja-JP" altLang="en-US" sz="1600" dirty="0" smtClean="0">
              <a:latin typeface="+mn-ea"/>
            </a:endParaRPr>
          </a:p>
        </p:txBody>
      </p:sp>
      <p:sp>
        <p:nvSpPr>
          <p:cNvPr id="58" name="角丸四角形 57"/>
          <p:cNvSpPr/>
          <p:nvPr/>
        </p:nvSpPr>
        <p:spPr>
          <a:xfrm>
            <a:off x="570310" y="4044044"/>
            <a:ext cx="5601889" cy="2051955"/>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600" smtClean="0">
                <a:solidFill>
                  <a:srgbClr val="0070C0"/>
                </a:solidFill>
                <a:latin typeface="+mn-ea"/>
              </a:rPr>
              <a:t>object network SRC_REAL</a:t>
            </a:r>
          </a:p>
          <a:p>
            <a:pPr eaLnBrk="0" hangingPunct="0">
              <a:lnSpc>
                <a:spcPct val="90000"/>
              </a:lnSpc>
            </a:pPr>
            <a:r>
              <a:rPr lang="en-US" altLang="ja-JP" sz="1600" smtClean="0">
                <a:solidFill>
                  <a:srgbClr val="0070C0"/>
                </a:solidFill>
                <a:latin typeface="+mn-ea"/>
              </a:rPr>
              <a:t>  host 1.1.1.1</a:t>
            </a:r>
          </a:p>
          <a:p>
            <a:pPr eaLnBrk="0" hangingPunct="0">
              <a:lnSpc>
                <a:spcPct val="90000"/>
              </a:lnSpc>
            </a:pPr>
            <a:r>
              <a:rPr lang="en-US" altLang="ja-JP" sz="1600" smtClean="0">
                <a:solidFill>
                  <a:srgbClr val="00B050"/>
                </a:solidFill>
                <a:latin typeface="+mn-ea"/>
              </a:rPr>
              <a:t>object network SRC_MAP1</a:t>
            </a:r>
          </a:p>
          <a:p>
            <a:pPr eaLnBrk="0" hangingPunct="0">
              <a:lnSpc>
                <a:spcPct val="90000"/>
              </a:lnSpc>
            </a:pPr>
            <a:r>
              <a:rPr lang="en-US" altLang="ja-JP" sz="1600" smtClean="0">
                <a:solidFill>
                  <a:srgbClr val="00B050"/>
                </a:solidFill>
                <a:latin typeface="+mn-ea"/>
              </a:rPr>
              <a:t>  host 2.2.2.1</a:t>
            </a:r>
          </a:p>
          <a:p>
            <a:pPr eaLnBrk="0" hangingPunct="0">
              <a:lnSpc>
                <a:spcPct val="90000"/>
              </a:lnSpc>
            </a:pPr>
            <a:r>
              <a:rPr lang="en-US" altLang="ja-JP" sz="1600" smtClean="0">
                <a:solidFill>
                  <a:schemeClr val="accent2"/>
                </a:solidFill>
                <a:latin typeface="+mn-ea"/>
              </a:rPr>
              <a:t>object network SRC_MAP2</a:t>
            </a:r>
          </a:p>
          <a:p>
            <a:pPr eaLnBrk="0" hangingPunct="0">
              <a:lnSpc>
                <a:spcPct val="90000"/>
              </a:lnSpc>
            </a:pPr>
            <a:r>
              <a:rPr lang="en-US" altLang="ja-JP" sz="1600" smtClean="0">
                <a:solidFill>
                  <a:schemeClr val="accent2"/>
                </a:solidFill>
                <a:latin typeface="+mn-ea"/>
              </a:rPr>
              <a:t>  host 2.2.2.2</a:t>
            </a:r>
          </a:p>
          <a:p>
            <a:pPr eaLnBrk="0" hangingPunct="0">
              <a:lnSpc>
                <a:spcPct val="90000"/>
              </a:lnSpc>
            </a:pPr>
            <a:r>
              <a:rPr lang="en-US" altLang="ja-JP" sz="1600" smtClean="0">
                <a:solidFill>
                  <a:schemeClr val="tx1"/>
                </a:solidFill>
                <a:latin typeface="+mn-ea"/>
              </a:rPr>
              <a:t>nat (inside,outside) source static </a:t>
            </a:r>
            <a:r>
              <a:rPr lang="en-US" altLang="ja-JP" sz="1600" smtClean="0">
                <a:solidFill>
                  <a:srgbClr val="0070C0"/>
                </a:solidFill>
                <a:latin typeface="+mn-ea"/>
              </a:rPr>
              <a:t>SRC_REAL</a:t>
            </a:r>
            <a:r>
              <a:rPr lang="en-US" altLang="ja-JP" sz="1600" smtClean="0">
                <a:solidFill>
                  <a:schemeClr val="tx1"/>
                </a:solidFill>
                <a:latin typeface="+mn-ea"/>
              </a:rPr>
              <a:t> </a:t>
            </a:r>
            <a:r>
              <a:rPr lang="en-US" altLang="ja-JP" sz="1600" smtClean="0">
                <a:solidFill>
                  <a:schemeClr val="accent4"/>
                </a:solidFill>
                <a:latin typeface="+mn-ea"/>
              </a:rPr>
              <a:t>SRC_MAP1</a:t>
            </a:r>
          </a:p>
          <a:p>
            <a:pPr eaLnBrk="0" hangingPunct="0">
              <a:lnSpc>
                <a:spcPct val="90000"/>
              </a:lnSpc>
            </a:pPr>
            <a:r>
              <a:rPr lang="en-US" altLang="ja-JP" sz="1600" smtClean="0">
                <a:solidFill>
                  <a:schemeClr val="tx1"/>
                </a:solidFill>
                <a:latin typeface="+mn-ea"/>
              </a:rPr>
              <a:t>nat (inside,outside) source static </a:t>
            </a:r>
            <a:r>
              <a:rPr lang="en-US" altLang="ja-JP" sz="1600" smtClean="0">
                <a:solidFill>
                  <a:srgbClr val="0070C0"/>
                </a:solidFill>
                <a:latin typeface="+mn-ea"/>
              </a:rPr>
              <a:t>SRC_REAL</a:t>
            </a:r>
            <a:r>
              <a:rPr lang="en-US" altLang="ja-JP" sz="1600" smtClean="0">
                <a:solidFill>
                  <a:schemeClr val="tx1"/>
                </a:solidFill>
                <a:latin typeface="+mn-ea"/>
              </a:rPr>
              <a:t> </a:t>
            </a:r>
            <a:r>
              <a:rPr lang="en-US" altLang="ja-JP" sz="1600" smtClean="0">
                <a:solidFill>
                  <a:schemeClr val="accent2"/>
                </a:solidFill>
                <a:latin typeface="+mn-ea"/>
              </a:rPr>
              <a:t>SRC_MAP2</a:t>
            </a:r>
          </a:p>
        </p:txBody>
      </p:sp>
      <p:sp>
        <p:nvSpPr>
          <p:cNvPr id="20" name="上下矢印 19"/>
          <p:cNvSpPr/>
          <p:nvPr/>
        </p:nvSpPr>
        <p:spPr>
          <a:xfrm>
            <a:off x="6341238" y="3419474"/>
            <a:ext cx="266700" cy="235403"/>
          </a:xfrm>
          <a:prstGeom prst="upDownArrow">
            <a:avLst>
              <a:gd name="adj1" fmla="val 35715"/>
              <a:gd name="adj2" fmla="val 32143"/>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1" name="上下矢印 20"/>
          <p:cNvSpPr/>
          <p:nvPr/>
        </p:nvSpPr>
        <p:spPr>
          <a:xfrm>
            <a:off x="8074784" y="3419474"/>
            <a:ext cx="266700" cy="235403"/>
          </a:xfrm>
          <a:prstGeom prst="upDownArrow">
            <a:avLst>
              <a:gd name="adj1" fmla="val 35715"/>
              <a:gd name="adj2" fmla="val 32143"/>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s/w ver 8.3</a:t>
            </a:r>
            <a:r>
              <a:rPr kumimoji="1" lang="ja-JP" altLang="en-US" smtClean="0"/>
              <a:t>以降 新対応変換</a:t>
            </a:r>
            <a:endParaRPr kumimoji="1" lang="ja-JP" altLang="en-US"/>
          </a:p>
        </p:txBody>
      </p:sp>
      <p:sp>
        <p:nvSpPr>
          <p:cNvPr id="3" name="テキスト プレースホルダ 2"/>
          <p:cNvSpPr>
            <a:spLocks noGrp="1"/>
          </p:cNvSpPr>
          <p:nvPr>
            <p:ph type="body" sz="quarter" idx="10"/>
          </p:nvPr>
        </p:nvSpPr>
        <p:spPr>
          <a:xfrm>
            <a:off x="239713" y="1161945"/>
            <a:ext cx="8578850" cy="2499282"/>
          </a:xfrm>
        </p:spPr>
        <p:txBody>
          <a:bodyPr>
            <a:normAutofit/>
          </a:bodyPr>
          <a:lstStyle/>
          <a:p>
            <a:r>
              <a:rPr lang="en-US" altLang="ja-JP" smtClean="0"/>
              <a:t>Unidirectional NAT</a:t>
            </a:r>
            <a:endParaRPr kumimoji="1" lang="en-US" altLang="ja-JP" smtClean="0"/>
          </a:p>
          <a:p>
            <a:pPr lvl="1"/>
            <a:r>
              <a:rPr kumimoji="1" lang="en-US" altLang="ja-JP" smtClean="0"/>
              <a:t>Inside </a:t>
            </a:r>
            <a:r>
              <a:rPr kumimoji="1" lang="ja-JP" altLang="en-US" smtClean="0"/>
              <a:t>→ </a:t>
            </a:r>
            <a:r>
              <a:rPr kumimoji="1" lang="en-US" altLang="ja-JP" smtClean="0"/>
              <a:t>Outside</a:t>
            </a:r>
            <a:r>
              <a:rPr kumimoji="1" lang="ja-JP" altLang="en-US" smtClean="0"/>
              <a:t>の</a:t>
            </a:r>
            <a:r>
              <a:rPr kumimoji="1" lang="en-US" altLang="ja-JP" smtClean="0"/>
              <a:t>Traffic</a:t>
            </a:r>
          </a:p>
          <a:p>
            <a:pPr lvl="2"/>
            <a:r>
              <a:rPr lang="en-US" altLang="ja-JP" smtClean="0"/>
              <a:t>Mapped IP: 2.2.2.1</a:t>
            </a:r>
            <a:r>
              <a:rPr lang="ja-JP" altLang="en-US" smtClean="0"/>
              <a:t>を使用</a:t>
            </a:r>
            <a:endParaRPr lang="en-US" altLang="ja-JP" smtClean="0"/>
          </a:p>
          <a:p>
            <a:pPr lvl="1"/>
            <a:r>
              <a:rPr kumimoji="1" lang="en-US" altLang="ja-JP" smtClean="0"/>
              <a:t>Outside </a:t>
            </a:r>
            <a:r>
              <a:rPr kumimoji="1" lang="ja-JP" altLang="en-US" smtClean="0"/>
              <a:t>→ </a:t>
            </a:r>
            <a:r>
              <a:rPr kumimoji="1" lang="en-US" altLang="ja-JP" smtClean="0"/>
              <a:t>Inside</a:t>
            </a:r>
            <a:r>
              <a:rPr kumimoji="1" lang="ja-JP" altLang="en-US" smtClean="0"/>
              <a:t>の</a:t>
            </a:r>
            <a:r>
              <a:rPr lang="en-US" altLang="ja-JP" smtClean="0"/>
              <a:t>Traffic</a:t>
            </a:r>
            <a:endParaRPr kumimoji="1" lang="en-US" altLang="ja-JP" smtClean="0"/>
          </a:p>
          <a:p>
            <a:pPr lvl="2"/>
            <a:r>
              <a:rPr lang="en-US" altLang="ja-JP" smtClean="0"/>
              <a:t>Mapped IP: 2.2.2.2</a:t>
            </a:r>
            <a:r>
              <a:rPr lang="ja-JP" altLang="en-US" smtClean="0"/>
              <a:t>を使用</a:t>
            </a:r>
            <a:endParaRPr lang="en-US" altLang="ja-JP" smtClean="0"/>
          </a:p>
          <a:p>
            <a:pPr lvl="1"/>
            <a:r>
              <a:rPr kumimoji="1" lang="en-US" altLang="ja-JP" smtClean="0"/>
              <a:t>Outside</a:t>
            </a:r>
            <a:r>
              <a:rPr kumimoji="1" lang="ja-JP" altLang="en-US" smtClean="0"/>
              <a:t>から</a:t>
            </a:r>
            <a:r>
              <a:rPr kumimoji="1" lang="en-US" altLang="ja-JP" smtClean="0"/>
              <a:t>2.2.2.1</a:t>
            </a:r>
            <a:r>
              <a:rPr kumimoji="1" lang="ja-JP" altLang="en-US" smtClean="0"/>
              <a:t>には</a:t>
            </a:r>
            <a:r>
              <a:rPr kumimoji="1" lang="ja-JP" altLang="en-US" smtClean="0">
                <a:solidFill>
                  <a:srgbClr val="FF0000"/>
                </a:solidFill>
              </a:rPr>
              <a:t>アクセス不可</a:t>
            </a:r>
            <a:endParaRPr kumimoji="1" lang="ja-JP" altLang="en-US">
              <a:solidFill>
                <a:srgbClr val="FF0000"/>
              </a:solidFill>
            </a:endParaRPr>
          </a:p>
        </p:txBody>
      </p:sp>
      <p:cxnSp>
        <p:nvCxnSpPr>
          <p:cNvPr id="41" name="直線矢印コネクタ 40"/>
          <p:cNvCxnSpPr/>
          <p:nvPr/>
        </p:nvCxnSpPr>
        <p:spPr>
          <a:xfrm rot="16200000" flipH="1">
            <a:off x="7232906" y="1372224"/>
            <a:ext cx="564011" cy="17453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フリーフォーム 41"/>
          <p:cNvSpPr/>
          <p:nvPr/>
        </p:nvSpPr>
        <p:spPr>
          <a:xfrm flipH="1">
            <a:off x="7423279" y="1900284"/>
            <a:ext cx="268842" cy="3408680"/>
          </a:xfrm>
          <a:custGeom>
            <a:avLst/>
            <a:gdLst>
              <a:gd name="connsiteX0" fmla="*/ 266700 w 298450"/>
              <a:gd name="connsiteY0" fmla="*/ 3124200 h 3124200"/>
              <a:gd name="connsiteX1" fmla="*/ 254000 w 298450"/>
              <a:gd name="connsiteY1" fmla="*/ 1130300 h 3124200"/>
              <a:gd name="connsiteX2" fmla="*/ 0 w 298450"/>
              <a:gd name="connsiteY2" fmla="*/ 0 h 3124200"/>
            </a:gdLst>
            <a:ahLst/>
            <a:cxnLst>
              <a:cxn ang="0">
                <a:pos x="connsiteX0" y="connsiteY0"/>
              </a:cxn>
              <a:cxn ang="0">
                <a:pos x="connsiteX1" y="connsiteY1"/>
              </a:cxn>
              <a:cxn ang="0">
                <a:pos x="connsiteX2" y="connsiteY2"/>
              </a:cxn>
            </a:cxnLst>
            <a:rect l="l" t="t" r="r" b="b"/>
            <a:pathLst>
              <a:path w="298450" h="3124200">
                <a:moveTo>
                  <a:pt x="266700" y="3124200"/>
                </a:moveTo>
                <a:cubicBezTo>
                  <a:pt x="282575" y="2387600"/>
                  <a:pt x="298450" y="1651000"/>
                  <a:pt x="254000" y="1130300"/>
                </a:cubicBezTo>
                <a:cubicBezTo>
                  <a:pt x="209550" y="609600"/>
                  <a:pt x="104775" y="304800"/>
                  <a:pt x="0" y="0"/>
                </a:cubicBezTo>
              </a:path>
            </a:pathLst>
          </a:custGeom>
          <a:ln w="381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フリーフォーム 42"/>
          <p:cNvSpPr/>
          <p:nvPr/>
        </p:nvSpPr>
        <p:spPr>
          <a:xfrm>
            <a:off x="6952346" y="1892664"/>
            <a:ext cx="298450" cy="3408680"/>
          </a:xfrm>
          <a:custGeom>
            <a:avLst/>
            <a:gdLst>
              <a:gd name="connsiteX0" fmla="*/ 266700 w 298450"/>
              <a:gd name="connsiteY0" fmla="*/ 3124200 h 3124200"/>
              <a:gd name="connsiteX1" fmla="*/ 254000 w 298450"/>
              <a:gd name="connsiteY1" fmla="*/ 1130300 h 3124200"/>
              <a:gd name="connsiteX2" fmla="*/ 0 w 298450"/>
              <a:gd name="connsiteY2" fmla="*/ 0 h 3124200"/>
            </a:gdLst>
            <a:ahLst/>
            <a:cxnLst>
              <a:cxn ang="0">
                <a:pos x="connsiteX0" y="connsiteY0"/>
              </a:cxn>
              <a:cxn ang="0">
                <a:pos x="connsiteX1" y="connsiteY1"/>
              </a:cxn>
              <a:cxn ang="0">
                <a:pos x="connsiteX2" y="connsiteY2"/>
              </a:cxn>
            </a:cxnLst>
            <a:rect l="l" t="t" r="r" b="b"/>
            <a:pathLst>
              <a:path w="298450" h="3124200">
                <a:moveTo>
                  <a:pt x="266700" y="3124200"/>
                </a:moveTo>
                <a:cubicBezTo>
                  <a:pt x="282575" y="2387600"/>
                  <a:pt x="298450" y="1651000"/>
                  <a:pt x="254000" y="1130300"/>
                </a:cubicBezTo>
                <a:cubicBezTo>
                  <a:pt x="209550" y="609600"/>
                  <a:pt x="104775" y="304800"/>
                  <a:pt x="0" y="0"/>
                </a:cubicBezTo>
              </a:path>
            </a:pathLst>
          </a:custGeom>
          <a:ln w="381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4" name="直線コネクタ 43"/>
          <p:cNvCxnSpPr/>
          <p:nvPr/>
        </p:nvCxnSpPr>
        <p:spPr>
          <a:xfrm rot="16200000" flipH="1">
            <a:off x="5724248" y="3626879"/>
            <a:ext cx="3234435" cy="1289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7" name="Picture 42" descr="Cisco_ASA5500"/>
          <p:cNvPicPr>
            <a:picLocks noChangeAspect="1" noChangeArrowheads="1"/>
          </p:cNvPicPr>
          <p:nvPr/>
        </p:nvPicPr>
        <p:blipFill>
          <a:blip r:embed="rId2" cstate="print"/>
          <a:srcRect/>
          <a:stretch>
            <a:fillRect/>
          </a:stretch>
        </p:blipFill>
        <p:spPr bwMode="auto">
          <a:xfrm>
            <a:off x="6920675" y="3129644"/>
            <a:ext cx="841375" cy="889000"/>
          </a:xfrm>
          <a:prstGeom prst="rect">
            <a:avLst/>
          </a:prstGeom>
          <a:noFill/>
          <a:ln w="9525">
            <a:noFill/>
            <a:miter lim="800000"/>
            <a:headEnd/>
            <a:tailEnd/>
          </a:ln>
        </p:spPr>
      </p:pic>
      <p:pic>
        <p:nvPicPr>
          <p:cNvPr id="48" name="Picture 32" descr="HP_Mini"/>
          <p:cNvPicPr>
            <a:picLocks noChangeAspect="1" noChangeArrowheads="1"/>
          </p:cNvPicPr>
          <p:nvPr/>
        </p:nvPicPr>
        <p:blipFill>
          <a:blip r:embed="rId3" cstate="print"/>
          <a:srcRect/>
          <a:stretch>
            <a:fillRect/>
          </a:stretch>
        </p:blipFill>
        <p:spPr bwMode="auto">
          <a:xfrm>
            <a:off x="7135547" y="5250544"/>
            <a:ext cx="441228" cy="573502"/>
          </a:xfrm>
          <a:prstGeom prst="rect">
            <a:avLst/>
          </a:prstGeom>
          <a:noFill/>
          <a:ln w="9525">
            <a:noFill/>
            <a:miter lim="800000"/>
            <a:headEnd/>
            <a:tailEnd/>
          </a:ln>
        </p:spPr>
      </p:pic>
      <p:sp>
        <p:nvSpPr>
          <p:cNvPr id="49" name="テキスト ボックス 48"/>
          <p:cNvSpPr txBox="1"/>
          <p:nvPr/>
        </p:nvSpPr>
        <p:spPr>
          <a:xfrm>
            <a:off x="6780976" y="5733144"/>
            <a:ext cx="1217710" cy="523220"/>
          </a:xfrm>
          <a:prstGeom prst="rect">
            <a:avLst/>
          </a:prstGeom>
          <a:noFill/>
        </p:spPr>
        <p:txBody>
          <a:bodyPr wrap="square" rtlCol="0">
            <a:spAutoFit/>
          </a:bodyPr>
          <a:lstStyle/>
          <a:p>
            <a:pPr algn="ctr"/>
            <a:r>
              <a:rPr kumimoji="1" lang="en-US" altLang="ja-JP" sz="1400" smtClean="0">
                <a:latin typeface="+mn-ea"/>
              </a:rPr>
              <a:t>Server</a:t>
            </a:r>
          </a:p>
          <a:p>
            <a:pPr algn="ctr"/>
            <a:r>
              <a:rPr kumimoji="1" lang="en-US" altLang="ja-JP" sz="1400" smtClean="0">
                <a:latin typeface="+mn-ea"/>
              </a:rPr>
              <a:t>1.1.1.1</a:t>
            </a:r>
            <a:endParaRPr kumimoji="1" lang="ja-JP" altLang="en-US" sz="1400">
              <a:latin typeface="+mn-ea"/>
            </a:endParaRPr>
          </a:p>
        </p:txBody>
      </p:sp>
      <p:sp>
        <p:nvSpPr>
          <p:cNvPr id="50" name="角丸四角形 49"/>
          <p:cNvSpPr/>
          <p:nvPr/>
        </p:nvSpPr>
        <p:spPr>
          <a:xfrm>
            <a:off x="6022060" y="3167744"/>
            <a:ext cx="907966" cy="749300"/>
          </a:xfrm>
          <a:prstGeom prst="roundRect">
            <a:avLst/>
          </a:prstGeom>
          <a:solidFill>
            <a:srgbClr val="FFFFFF">
              <a:alpha val="89804"/>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smtClean="0">
                <a:latin typeface="+mn-ea"/>
              </a:rPr>
              <a:t>2.2.2.1</a:t>
            </a:r>
            <a:endParaRPr kumimoji="1" lang="ja-JP" altLang="en-US" sz="1600" smtClean="0">
              <a:latin typeface="+mn-ea"/>
            </a:endParaRPr>
          </a:p>
          <a:p>
            <a:pPr algn="ctr"/>
            <a:endParaRPr kumimoji="1" lang="en-US" altLang="ja-JP" sz="1600" smtClean="0">
              <a:latin typeface="+mn-ea"/>
            </a:endParaRPr>
          </a:p>
          <a:p>
            <a:pPr algn="ctr"/>
            <a:r>
              <a:rPr kumimoji="1" lang="en-US" altLang="ja-JP" sz="1600" smtClean="0">
                <a:latin typeface="+mn-ea"/>
              </a:rPr>
              <a:t>1.1.1.1</a:t>
            </a:r>
          </a:p>
        </p:txBody>
      </p:sp>
      <p:sp>
        <p:nvSpPr>
          <p:cNvPr id="51" name="角丸四角形 50"/>
          <p:cNvSpPr/>
          <p:nvPr/>
        </p:nvSpPr>
        <p:spPr>
          <a:xfrm>
            <a:off x="7757056" y="3167744"/>
            <a:ext cx="898591" cy="749300"/>
          </a:xfrm>
          <a:prstGeom prst="roundRect">
            <a:avLst/>
          </a:prstGeom>
          <a:solidFill>
            <a:srgbClr val="FFFFFF">
              <a:alpha val="89804"/>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smtClean="0">
                <a:latin typeface="+mn-ea"/>
              </a:rPr>
              <a:t>2.2.2.2</a:t>
            </a:r>
          </a:p>
          <a:p>
            <a:pPr algn="ctr"/>
            <a:endParaRPr kumimoji="1" lang="en-US" altLang="ja-JP" sz="1600" smtClean="0">
              <a:latin typeface="+mn-ea"/>
            </a:endParaRPr>
          </a:p>
          <a:p>
            <a:pPr algn="ctr"/>
            <a:r>
              <a:rPr kumimoji="1" lang="en-US" altLang="ja-JP" sz="1600" smtClean="0">
                <a:latin typeface="+mn-ea"/>
              </a:rPr>
              <a:t>1.1.1.1</a:t>
            </a:r>
          </a:p>
        </p:txBody>
      </p:sp>
      <p:pic>
        <p:nvPicPr>
          <p:cNvPr id="53" name="Picture 4" descr="Laptop"/>
          <p:cNvPicPr>
            <a:picLocks noChangeAspect="1" noChangeArrowheads="1"/>
          </p:cNvPicPr>
          <p:nvPr/>
        </p:nvPicPr>
        <p:blipFill>
          <a:blip r:embed="rId4" cstate="print"/>
          <a:srcRect/>
          <a:stretch>
            <a:fillRect/>
          </a:stretch>
        </p:blipFill>
        <p:spPr bwMode="auto">
          <a:xfrm>
            <a:off x="7062100" y="773689"/>
            <a:ext cx="540075" cy="508000"/>
          </a:xfrm>
          <a:prstGeom prst="rect">
            <a:avLst/>
          </a:prstGeom>
          <a:noFill/>
          <a:ln w="9525">
            <a:noFill/>
            <a:miter lim="800000"/>
            <a:headEnd/>
            <a:tailEnd/>
          </a:ln>
        </p:spPr>
      </p:pic>
      <p:sp>
        <p:nvSpPr>
          <p:cNvPr id="54" name="線吹き出し 1 (枠付き) 53"/>
          <p:cNvSpPr/>
          <p:nvPr/>
        </p:nvSpPr>
        <p:spPr>
          <a:xfrm>
            <a:off x="5580452" y="1110386"/>
            <a:ext cx="1200524" cy="458717"/>
          </a:xfrm>
          <a:prstGeom prst="borderCallout1">
            <a:avLst>
              <a:gd name="adj1" fmla="val 114009"/>
              <a:gd name="adj2" fmla="val 20648"/>
              <a:gd name="adj3" fmla="val 169794"/>
              <a:gd name="adj4" fmla="val 10292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600" smtClean="0">
                <a:latin typeface="+mn-ea"/>
              </a:rPr>
              <a:t>Mapped IP</a:t>
            </a:r>
          </a:p>
          <a:p>
            <a:pPr algn="ctr"/>
            <a:r>
              <a:rPr kumimoji="1" lang="en-US" altLang="ja-JP" sz="1600" smtClean="0">
                <a:latin typeface="+mn-ea"/>
              </a:rPr>
              <a:t>2.2.2.1</a:t>
            </a:r>
            <a:endParaRPr kumimoji="1" lang="ja-JP" altLang="en-US" sz="1600" dirty="0" smtClean="0">
              <a:latin typeface="+mn-ea"/>
            </a:endParaRPr>
          </a:p>
        </p:txBody>
      </p:sp>
      <p:sp>
        <p:nvSpPr>
          <p:cNvPr id="55" name="線吹き出し 1 (枠付き) 54"/>
          <p:cNvSpPr/>
          <p:nvPr/>
        </p:nvSpPr>
        <p:spPr>
          <a:xfrm>
            <a:off x="7783822" y="1110386"/>
            <a:ext cx="1200524" cy="458717"/>
          </a:xfrm>
          <a:prstGeom prst="borderCallout1">
            <a:avLst>
              <a:gd name="adj1" fmla="val 113833"/>
              <a:gd name="adj2" fmla="val 89566"/>
              <a:gd name="adj3" fmla="val 172915"/>
              <a:gd name="adj4" fmla="val 4438"/>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600" smtClean="0">
                <a:latin typeface="+mn-ea"/>
              </a:rPr>
              <a:t>Mapped IP</a:t>
            </a:r>
          </a:p>
          <a:p>
            <a:pPr algn="ctr"/>
            <a:r>
              <a:rPr kumimoji="1" lang="en-US" altLang="ja-JP" sz="1600" smtClean="0">
                <a:latin typeface="+mn-ea"/>
              </a:rPr>
              <a:t>2.2.2.2</a:t>
            </a:r>
            <a:endParaRPr kumimoji="1" lang="ja-JP" altLang="en-US" sz="1600" dirty="0" smtClean="0">
              <a:latin typeface="+mn-ea"/>
            </a:endParaRPr>
          </a:p>
        </p:txBody>
      </p:sp>
      <p:sp>
        <p:nvSpPr>
          <p:cNvPr id="45" name="角丸四角形 44"/>
          <p:cNvSpPr/>
          <p:nvPr/>
        </p:nvSpPr>
        <p:spPr>
          <a:xfrm>
            <a:off x="6679376" y="239407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p>
        </p:txBody>
      </p:sp>
      <p:sp>
        <p:nvSpPr>
          <p:cNvPr id="46" name="角丸四角形 45"/>
          <p:cNvSpPr/>
          <p:nvPr/>
        </p:nvSpPr>
        <p:spPr>
          <a:xfrm>
            <a:off x="6679376" y="4363577"/>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6" name="フリーフォーム 55"/>
          <p:cNvSpPr/>
          <p:nvPr/>
        </p:nvSpPr>
        <p:spPr>
          <a:xfrm>
            <a:off x="6920676" y="1569103"/>
            <a:ext cx="422195" cy="3855687"/>
          </a:xfrm>
          <a:custGeom>
            <a:avLst/>
            <a:gdLst>
              <a:gd name="connsiteX0" fmla="*/ 266700 w 298450"/>
              <a:gd name="connsiteY0" fmla="*/ 3124200 h 3124200"/>
              <a:gd name="connsiteX1" fmla="*/ 254000 w 298450"/>
              <a:gd name="connsiteY1" fmla="*/ 1130300 h 3124200"/>
              <a:gd name="connsiteX2" fmla="*/ 0 w 298450"/>
              <a:gd name="connsiteY2" fmla="*/ 0 h 3124200"/>
            </a:gdLst>
            <a:ahLst/>
            <a:cxnLst>
              <a:cxn ang="0">
                <a:pos x="connsiteX0" y="connsiteY0"/>
              </a:cxn>
              <a:cxn ang="0">
                <a:pos x="connsiteX1" y="connsiteY1"/>
              </a:cxn>
              <a:cxn ang="0">
                <a:pos x="connsiteX2" y="connsiteY2"/>
              </a:cxn>
            </a:cxnLst>
            <a:rect l="l" t="t" r="r" b="b"/>
            <a:pathLst>
              <a:path w="298450" h="3124200">
                <a:moveTo>
                  <a:pt x="266700" y="3124200"/>
                </a:moveTo>
                <a:cubicBezTo>
                  <a:pt x="282575" y="2387600"/>
                  <a:pt x="298450" y="1651000"/>
                  <a:pt x="254000" y="1130300"/>
                </a:cubicBezTo>
                <a:cubicBezTo>
                  <a:pt x="209550" y="609600"/>
                  <a:pt x="104775" y="304800"/>
                  <a:pt x="0" y="0"/>
                </a:cubicBezTo>
              </a:path>
            </a:pathLst>
          </a:cu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角丸四角形 57"/>
          <p:cNvSpPr/>
          <p:nvPr/>
        </p:nvSpPr>
        <p:spPr>
          <a:xfrm>
            <a:off x="557610" y="4312777"/>
            <a:ext cx="5932090" cy="1732422"/>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400" smtClean="0">
                <a:solidFill>
                  <a:schemeClr val="tx1"/>
                </a:solidFill>
                <a:latin typeface="+mn-ea"/>
              </a:rPr>
              <a:t>object network SRC_REAL</a:t>
            </a:r>
          </a:p>
          <a:p>
            <a:pPr eaLnBrk="0" hangingPunct="0">
              <a:lnSpc>
                <a:spcPct val="90000"/>
              </a:lnSpc>
            </a:pPr>
            <a:r>
              <a:rPr lang="en-US" altLang="ja-JP" sz="1400" smtClean="0">
                <a:solidFill>
                  <a:schemeClr val="tx1"/>
                </a:solidFill>
                <a:latin typeface="+mn-ea"/>
              </a:rPr>
              <a:t>  host 1.1.1.1</a:t>
            </a:r>
          </a:p>
          <a:p>
            <a:pPr eaLnBrk="0" hangingPunct="0">
              <a:lnSpc>
                <a:spcPct val="90000"/>
              </a:lnSpc>
            </a:pPr>
            <a:r>
              <a:rPr lang="en-US" altLang="ja-JP" sz="1400" smtClean="0">
                <a:solidFill>
                  <a:schemeClr val="tx1"/>
                </a:solidFill>
                <a:latin typeface="+mn-ea"/>
              </a:rPr>
              <a:t>object network SRC_MAP1</a:t>
            </a:r>
          </a:p>
          <a:p>
            <a:pPr eaLnBrk="0" hangingPunct="0">
              <a:lnSpc>
                <a:spcPct val="90000"/>
              </a:lnSpc>
            </a:pPr>
            <a:r>
              <a:rPr lang="en-US" altLang="ja-JP" sz="1400" smtClean="0">
                <a:solidFill>
                  <a:schemeClr val="tx1"/>
                </a:solidFill>
                <a:latin typeface="+mn-ea"/>
              </a:rPr>
              <a:t>  host 2.2.2.1</a:t>
            </a:r>
          </a:p>
          <a:p>
            <a:pPr eaLnBrk="0" hangingPunct="0">
              <a:lnSpc>
                <a:spcPct val="90000"/>
              </a:lnSpc>
            </a:pPr>
            <a:r>
              <a:rPr lang="en-US" altLang="ja-JP" sz="1400" smtClean="0">
                <a:solidFill>
                  <a:schemeClr val="tx1"/>
                </a:solidFill>
                <a:latin typeface="+mn-ea"/>
              </a:rPr>
              <a:t>object network SRC_MAP2</a:t>
            </a:r>
          </a:p>
          <a:p>
            <a:pPr eaLnBrk="0" hangingPunct="0">
              <a:lnSpc>
                <a:spcPct val="90000"/>
              </a:lnSpc>
            </a:pPr>
            <a:r>
              <a:rPr lang="en-US" altLang="ja-JP" sz="1400" smtClean="0">
                <a:solidFill>
                  <a:schemeClr val="tx1"/>
                </a:solidFill>
                <a:latin typeface="+mn-ea"/>
              </a:rPr>
              <a:t>  host 2.2.2.2</a:t>
            </a:r>
          </a:p>
          <a:p>
            <a:pPr eaLnBrk="0" hangingPunct="0">
              <a:lnSpc>
                <a:spcPct val="90000"/>
              </a:lnSpc>
            </a:pPr>
            <a:r>
              <a:rPr lang="en-US" altLang="ja-JP" sz="1400" smtClean="0">
                <a:solidFill>
                  <a:schemeClr val="tx1"/>
                </a:solidFill>
                <a:latin typeface="+mn-ea"/>
              </a:rPr>
              <a:t>nat (inside,outside) source static SRC_REAL SRC_MAP1 </a:t>
            </a:r>
            <a:r>
              <a:rPr lang="en-US" altLang="ja-JP" sz="1400" smtClean="0">
                <a:solidFill>
                  <a:srgbClr val="FF0000"/>
                </a:solidFill>
                <a:latin typeface="+mn-ea"/>
              </a:rPr>
              <a:t>unidirectional</a:t>
            </a:r>
          </a:p>
          <a:p>
            <a:pPr eaLnBrk="0" hangingPunct="0">
              <a:lnSpc>
                <a:spcPct val="90000"/>
              </a:lnSpc>
            </a:pPr>
            <a:r>
              <a:rPr lang="en-US" altLang="ja-JP" sz="1400" smtClean="0">
                <a:solidFill>
                  <a:schemeClr val="tx1"/>
                </a:solidFill>
                <a:latin typeface="+mn-ea"/>
              </a:rPr>
              <a:t>nat (inside,outside) source static SRC_REAL SRC_MAP2</a:t>
            </a:r>
          </a:p>
        </p:txBody>
      </p:sp>
      <p:sp>
        <p:nvSpPr>
          <p:cNvPr id="22" name="線吹き出し 1 (枠付き) 21"/>
          <p:cNvSpPr/>
          <p:nvPr/>
        </p:nvSpPr>
        <p:spPr>
          <a:xfrm>
            <a:off x="3128135" y="4869180"/>
            <a:ext cx="3219453" cy="323072"/>
          </a:xfrm>
          <a:prstGeom prst="borderCallout1">
            <a:avLst>
              <a:gd name="adj1" fmla="val 117082"/>
              <a:gd name="adj2" fmla="val 88703"/>
              <a:gd name="adj3" fmla="val 200358"/>
              <a:gd name="adj4" fmla="val 64948"/>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200" smtClean="0">
                <a:latin typeface="+mn-ea"/>
              </a:rPr>
              <a:t>Inside</a:t>
            </a:r>
            <a:r>
              <a:rPr kumimoji="1" lang="ja-JP" altLang="en-US" sz="1200" smtClean="0">
                <a:latin typeface="+mn-ea"/>
              </a:rPr>
              <a:t>からのコネクションのみ変換を行う</a:t>
            </a:r>
            <a:endParaRPr kumimoji="1" lang="ja-JP" altLang="en-US" sz="1200" dirty="0" smtClean="0">
              <a:latin typeface="+mn-ea"/>
            </a:endParaRPr>
          </a:p>
        </p:txBody>
      </p:sp>
      <p:sp>
        <p:nvSpPr>
          <p:cNvPr id="23" name="正方形/長方形 22"/>
          <p:cNvSpPr/>
          <p:nvPr/>
        </p:nvSpPr>
        <p:spPr>
          <a:xfrm>
            <a:off x="645806" y="5542625"/>
            <a:ext cx="5645457" cy="214762"/>
          </a:xfrm>
          <a:prstGeom prst="rect">
            <a:avLst/>
          </a:prstGeom>
          <a:noFill/>
          <a:ln w="95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
        <p:nvSpPr>
          <p:cNvPr id="24" name="下矢印 23"/>
          <p:cNvSpPr/>
          <p:nvPr/>
        </p:nvSpPr>
        <p:spPr>
          <a:xfrm>
            <a:off x="8054550" y="3438071"/>
            <a:ext cx="299792" cy="230776"/>
          </a:xfrm>
          <a:prstGeom prst="down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下矢印 24"/>
          <p:cNvSpPr/>
          <p:nvPr/>
        </p:nvSpPr>
        <p:spPr>
          <a:xfrm rot="10800000">
            <a:off x="6324564" y="3422831"/>
            <a:ext cx="299792" cy="230776"/>
          </a:xfrm>
          <a:prstGeom prst="down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808" y="135634"/>
            <a:ext cx="8588861" cy="838200"/>
          </a:xfrm>
        </p:spPr>
        <p:txBody>
          <a:bodyPr/>
          <a:lstStyle/>
          <a:p>
            <a:r>
              <a:rPr lang="ja-JP" altLang="en-US" sz="3200" smtClean="0"/>
              <a:t>要注意変換方式 </a:t>
            </a:r>
            <a:r>
              <a:rPr lang="en-US" altLang="ja-JP" sz="3200" smtClean="0"/>
              <a:t/>
            </a:r>
            <a:br>
              <a:rPr lang="en-US" altLang="ja-JP" sz="3200" smtClean="0"/>
            </a:br>
            <a:r>
              <a:rPr kumimoji="1" lang="en-US" altLang="ja-JP" sz="2800" smtClean="0"/>
              <a:t>One to Many </a:t>
            </a:r>
            <a:r>
              <a:rPr lang="en-US" altLang="ja-JP" sz="2800" smtClean="0"/>
              <a:t>Static NAT</a:t>
            </a:r>
            <a:endParaRPr kumimoji="1" lang="ja-JP" altLang="en-US" sz="3200"/>
          </a:p>
        </p:txBody>
      </p:sp>
      <p:sp>
        <p:nvSpPr>
          <p:cNvPr id="3" name="テキスト プレースホルダ 2"/>
          <p:cNvSpPr>
            <a:spLocks noGrp="1"/>
          </p:cNvSpPr>
          <p:nvPr>
            <p:ph type="body" sz="quarter" idx="10"/>
          </p:nvPr>
        </p:nvSpPr>
        <p:spPr>
          <a:xfrm>
            <a:off x="202808" y="1149245"/>
            <a:ext cx="8941191" cy="1900343"/>
          </a:xfrm>
        </p:spPr>
        <p:txBody>
          <a:bodyPr numCol="1">
            <a:noAutofit/>
          </a:bodyPr>
          <a:lstStyle/>
          <a:p>
            <a:r>
              <a:rPr lang="en-US" altLang="ja-JP" sz="2000" smtClean="0"/>
              <a:t>One to Many Static NAT</a:t>
            </a:r>
            <a:r>
              <a:rPr lang="ja-JP" altLang="en-US" sz="2000" smtClean="0"/>
              <a:t>を利用する場合（下図例）</a:t>
            </a:r>
            <a:endParaRPr lang="en-US" altLang="ja-JP" sz="2000" smtClean="0"/>
          </a:p>
          <a:p>
            <a:pPr lvl="1"/>
            <a:r>
              <a:rPr kumimoji="1" lang="en-US" altLang="ja-JP" sz="1600" smtClean="0"/>
              <a:t>1</a:t>
            </a:r>
            <a:r>
              <a:rPr kumimoji="1" lang="ja-JP" altLang="en-US" sz="1600" smtClean="0"/>
              <a:t>つの</a:t>
            </a:r>
            <a:r>
              <a:rPr kumimoji="1" lang="en-US" altLang="ja-JP" sz="1600" smtClean="0"/>
              <a:t>Real IP 1.1.1.1</a:t>
            </a:r>
            <a:r>
              <a:rPr kumimoji="1" lang="ja-JP" altLang="en-US" sz="1600" smtClean="0"/>
              <a:t>に対して</a:t>
            </a:r>
            <a:r>
              <a:rPr kumimoji="1" lang="en-US" altLang="ja-JP" sz="1600" smtClean="0"/>
              <a:t>3</a:t>
            </a:r>
            <a:r>
              <a:rPr kumimoji="1" lang="ja-JP" altLang="en-US" sz="1600" smtClean="0"/>
              <a:t>つの</a:t>
            </a:r>
            <a:r>
              <a:rPr kumimoji="1" lang="en-US" altLang="ja-JP" sz="1600" smtClean="0"/>
              <a:t>Mapped IP(2.2.2.1 ~ 2.2.2.3)</a:t>
            </a:r>
          </a:p>
          <a:p>
            <a:pPr lvl="1"/>
            <a:r>
              <a:rPr kumimoji="1" lang="en-US" altLang="ja-JP" sz="1600" smtClean="0"/>
              <a:t>Static NAT</a:t>
            </a:r>
            <a:r>
              <a:rPr kumimoji="1" lang="ja-JP" altLang="en-US" sz="1600" smtClean="0"/>
              <a:t>なので、設定した時点で</a:t>
            </a:r>
            <a:r>
              <a:rPr kumimoji="1" lang="en-US" altLang="ja-JP" sz="1600" smtClean="0"/>
              <a:t>Translation table</a:t>
            </a:r>
            <a:r>
              <a:rPr kumimoji="1" lang="ja-JP" altLang="en-US" sz="1600" smtClean="0"/>
              <a:t>が作成される（ ≠ </a:t>
            </a:r>
            <a:r>
              <a:rPr kumimoji="1" lang="en-US" altLang="ja-JP" sz="1600" smtClean="0"/>
              <a:t>Dynamic NAT</a:t>
            </a:r>
            <a:r>
              <a:rPr kumimoji="1" lang="ja-JP" altLang="en-US" sz="1600" smtClean="0"/>
              <a:t>）</a:t>
            </a:r>
            <a:endParaRPr kumimoji="1" lang="en-US" altLang="ja-JP" sz="1600" smtClean="0"/>
          </a:p>
          <a:p>
            <a:pPr lvl="1"/>
            <a:r>
              <a:rPr kumimoji="1" lang="en-US" altLang="ja-JP" sz="1600" smtClean="0"/>
              <a:t>1.1.1.1</a:t>
            </a:r>
            <a:r>
              <a:rPr kumimoji="1" lang="ja-JP" altLang="en-US" sz="1600" smtClean="0"/>
              <a:t>からの</a:t>
            </a:r>
            <a:r>
              <a:rPr kumimoji="1" lang="en-US" altLang="ja-JP" sz="1600" smtClean="0"/>
              <a:t>Traffic</a:t>
            </a:r>
            <a:r>
              <a:rPr kumimoji="1" lang="ja-JP" altLang="en-US" sz="1600" smtClean="0"/>
              <a:t>は全て</a:t>
            </a:r>
            <a:r>
              <a:rPr kumimoji="1" lang="en-US" altLang="ja-JP" sz="1600" smtClean="0"/>
              <a:t>2.2.2.1</a:t>
            </a:r>
            <a:r>
              <a:rPr kumimoji="1" lang="ja-JP" altLang="en-US" sz="1600" smtClean="0"/>
              <a:t>へ変換される</a:t>
            </a:r>
            <a:endParaRPr kumimoji="1" lang="en-US" altLang="ja-JP" sz="1600" smtClean="0"/>
          </a:p>
          <a:p>
            <a:pPr lvl="1"/>
            <a:r>
              <a:rPr lang="en-US" altLang="ja-JP" sz="1600" smtClean="0"/>
              <a:t>2.2.2.2</a:t>
            </a:r>
            <a:r>
              <a:rPr lang="ja-JP" altLang="en-US" sz="1600" smtClean="0"/>
              <a:t>と</a:t>
            </a:r>
            <a:r>
              <a:rPr lang="en-US" altLang="ja-JP" sz="1600" smtClean="0"/>
              <a:t>2.2.2.3</a:t>
            </a:r>
            <a:r>
              <a:rPr lang="ja-JP" altLang="en-US" sz="1600" smtClean="0"/>
              <a:t>への</a:t>
            </a:r>
            <a:r>
              <a:rPr lang="en-US" altLang="ja-JP" sz="1600" smtClean="0"/>
              <a:t>Traffic</a:t>
            </a:r>
            <a:r>
              <a:rPr lang="ja-JP" altLang="en-US" sz="1600" smtClean="0"/>
              <a:t>は全て片方向</a:t>
            </a:r>
            <a:r>
              <a:rPr lang="en-US" altLang="ja-JP" sz="1600" smtClean="0"/>
              <a:t>(Outside</a:t>
            </a:r>
            <a:r>
              <a:rPr lang="ja-JP" altLang="en-US" sz="1600" smtClean="0"/>
              <a:t>→</a:t>
            </a:r>
            <a:r>
              <a:rPr lang="en-US" altLang="ja-JP" sz="1600" smtClean="0"/>
              <a:t>Inside)</a:t>
            </a:r>
            <a:r>
              <a:rPr lang="ja-JP" altLang="en-US" sz="1600" smtClean="0"/>
              <a:t>で使用することが可能</a:t>
            </a:r>
            <a:endParaRPr lang="en-US" altLang="ja-JP" sz="1600" smtClean="0"/>
          </a:p>
          <a:p>
            <a:pPr lvl="2"/>
            <a:r>
              <a:rPr kumimoji="1" lang="en-US" altLang="ja-JP" sz="1400" smtClean="0"/>
              <a:t>2.2.2.1~2.2.2.3</a:t>
            </a:r>
            <a:r>
              <a:rPr lang="ja-JP" altLang="en-US" sz="1400" smtClean="0"/>
              <a:t>は</a:t>
            </a:r>
            <a:r>
              <a:rPr lang="en-US" altLang="ja-JP" sz="1400" smtClean="0"/>
              <a:t>5-tuple(source / destination IP, source / destination port, protocol )</a:t>
            </a:r>
            <a:r>
              <a:rPr lang="ja-JP" altLang="en-US" sz="1400" smtClean="0"/>
              <a:t>で判別している</a:t>
            </a:r>
            <a:endParaRPr kumimoji="1" lang="en-US" altLang="ja-JP" sz="1400" smtClean="0"/>
          </a:p>
        </p:txBody>
      </p:sp>
      <p:sp>
        <p:nvSpPr>
          <p:cNvPr id="4" name="角丸四角形 3"/>
          <p:cNvSpPr/>
          <p:nvPr/>
        </p:nvSpPr>
        <p:spPr>
          <a:xfrm>
            <a:off x="7007304" y="3430588"/>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 name="角丸四角形 4"/>
          <p:cNvSpPr/>
          <p:nvPr/>
        </p:nvSpPr>
        <p:spPr>
          <a:xfrm>
            <a:off x="857330" y="3430588"/>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6" name="直線コネクタ 5"/>
          <p:cNvCxnSpPr>
            <a:stCxn id="5" idx="3"/>
            <a:endCxn id="4" idx="1"/>
          </p:cNvCxnSpPr>
          <p:nvPr/>
        </p:nvCxnSpPr>
        <p:spPr>
          <a:xfrm>
            <a:off x="2168604" y="3621088"/>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42" descr="Cisco_ASA5500"/>
          <p:cNvPicPr>
            <a:picLocks noChangeAspect="1" noChangeArrowheads="1"/>
          </p:cNvPicPr>
          <p:nvPr/>
        </p:nvPicPr>
        <p:blipFill>
          <a:blip r:embed="rId2" cstate="print"/>
          <a:srcRect/>
          <a:stretch>
            <a:fillRect/>
          </a:stretch>
        </p:blipFill>
        <p:spPr bwMode="auto">
          <a:xfrm>
            <a:off x="4197429" y="3189288"/>
            <a:ext cx="841375" cy="889000"/>
          </a:xfrm>
          <a:prstGeom prst="rect">
            <a:avLst/>
          </a:prstGeom>
          <a:noFill/>
          <a:ln w="9525">
            <a:noFill/>
            <a:miter lim="800000"/>
            <a:headEnd/>
            <a:tailEnd/>
          </a:ln>
        </p:spPr>
      </p:pic>
      <p:sp>
        <p:nvSpPr>
          <p:cNvPr id="33" name="テキスト ボックス 32"/>
          <p:cNvSpPr txBox="1"/>
          <p:nvPr/>
        </p:nvSpPr>
        <p:spPr>
          <a:xfrm>
            <a:off x="5129212" y="3977244"/>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34" name="テキスト ボックス 33"/>
          <p:cNvSpPr txBox="1"/>
          <p:nvPr/>
        </p:nvSpPr>
        <p:spPr>
          <a:xfrm>
            <a:off x="5129212" y="4853544"/>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36" name="テキスト ボックス 35"/>
          <p:cNvSpPr txBox="1"/>
          <p:nvPr/>
        </p:nvSpPr>
        <p:spPr>
          <a:xfrm>
            <a:off x="5129212" y="4422776"/>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38" name="テキスト ボックス 37"/>
          <p:cNvSpPr txBox="1"/>
          <p:nvPr/>
        </p:nvSpPr>
        <p:spPr>
          <a:xfrm>
            <a:off x="2640013" y="3977244"/>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39" name="テキスト ボックス 38"/>
          <p:cNvSpPr txBox="1"/>
          <p:nvPr/>
        </p:nvSpPr>
        <p:spPr>
          <a:xfrm>
            <a:off x="2640013" y="4422776"/>
            <a:ext cx="1440022" cy="400110"/>
          </a:xfrm>
          <a:prstGeom prst="rect">
            <a:avLst/>
          </a:prstGeom>
          <a:noFill/>
        </p:spPr>
        <p:txBody>
          <a:bodyPr wrap="square" rtlCol="0">
            <a:spAutoFit/>
          </a:bodyPr>
          <a:lstStyle/>
          <a:p>
            <a:pPr algn="ctr"/>
            <a:r>
              <a:rPr kumimoji="1" lang="en-US" altLang="ja-JP" sz="2000" smtClean="0">
                <a:latin typeface="+mn-ea"/>
              </a:rPr>
              <a:t>2.2.2.2</a:t>
            </a:r>
            <a:endParaRPr kumimoji="1" lang="ja-JP" altLang="en-US" sz="2000">
              <a:latin typeface="+mn-ea"/>
            </a:endParaRPr>
          </a:p>
        </p:txBody>
      </p:sp>
      <p:sp>
        <p:nvSpPr>
          <p:cNvPr id="40" name="テキスト ボックス 39"/>
          <p:cNvSpPr txBox="1"/>
          <p:nvPr/>
        </p:nvSpPr>
        <p:spPr>
          <a:xfrm>
            <a:off x="2640013" y="4867832"/>
            <a:ext cx="1440022" cy="400110"/>
          </a:xfrm>
          <a:prstGeom prst="rect">
            <a:avLst/>
          </a:prstGeom>
          <a:noFill/>
        </p:spPr>
        <p:txBody>
          <a:bodyPr wrap="square" rtlCol="0">
            <a:spAutoFit/>
          </a:bodyPr>
          <a:lstStyle/>
          <a:p>
            <a:pPr algn="ctr"/>
            <a:r>
              <a:rPr kumimoji="1" lang="en-US" altLang="ja-JP" sz="2000" smtClean="0">
                <a:latin typeface="+mn-ea"/>
              </a:rPr>
              <a:t>2.2.2.3</a:t>
            </a:r>
            <a:endParaRPr kumimoji="1" lang="ja-JP" altLang="en-US" sz="2000">
              <a:latin typeface="+mn-ea"/>
            </a:endParaRPr>
          </a:p>
        </p:txBody>
      </p:sp>
      <p:cxnSp>
        <p:nvCxnSpPr>
          <p:cNvPr id="44" name="直線矢印コネクタ 43"/>
          <p:cNvCxnSpPr/>
          <p:nvPr/>
        </p:nvCxnSpPr>
        <p:spPr>
          <a:xfrm>
            <a:off x="1968500" y="4312266"/>
            <a:ext cx="5283200" cy="1588"/>
          </a:xfrm>
          <a:prstGeom prst="straightConnector1">
            <a:avLst/>
          </a:prstGeom>
          <a:ln w="381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1968500" y="4770498"/>
            <a:ext cx="52832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1968500" y="5205192"/>
            <a:ext cx="52832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線吹き出し 1 (枠付き) 23"/>
          <p:cNvSpPr/>
          <p:nvPr/>
        </p:nvSpPr>
        <p:spPr>
          <a:xfrm>
            <a:off x="501763" y="5488326"/>
            <a:ext cx="3346337" cy="384852"/>
          </a:xfrm>
          <a:prstGeom prst="borderCallout1">
            <a:avLst>
              <a:gd name="adj1" fmla="val -18617"/>
              <a:gd name="adj2" fmla="val 11321"/>
              <a:gd name="adj3" fmla="val -149830"/>
              <a:gd name="adj4" fmla="val 6157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600" smtClean="0">
                <a:latin typeface="+mn-ea"/>
              </a:rPr>
              <a:t>IP</a:t>
            </a:r>
            <a:r>
              <a:rPr kumimoji="1" lang="ja-JP" altLang="en-US" sz="1600" smtClean="0">
                <a:latin typeface="+mn-ea"/>
              </a:rPr>
              <a:t>低→高の順に</a:t>
            </a:r>
            <a:r>
              <a:rPr kumimoji="1" lang="en-US" altLang="ja-JP" sz="1600" smtClean="0">
                <a:latin typeface="+mn-ea"/>
              </a:rPr>
              <a:t>Table</a:t>
            </a:r>
            <a:r>
              <a:rPr kumimoji="1" lang="ja-JP" altLang="en-US" sz="1600" smtClean="0">
                <a:latin typeface="+mn-ea"/>
              </a:rPr>
              <a:t>が作成される</a:t>
            </a:r>
            <a:endParaRPr kumimoji="1" lang="ja-JP" altLang="en-US" sz="1600" dirty="0" smtClean="0">
              <a:latin typeface="+mn-ea"/>
            </a:endParaRPr>
          </a:p>
        </p:txBody>
      </p:sp>
      <p:sp>
        <p:nvSpPr>
          <p:cNvPr id="25" name="右矢印 24"/>
          <p:cNvSpPr/>
          <p:nvPr/>
        </p:nvSpPr>
        <p:spPr>
          <a:xfrm rot="5400000">
            <a:off x="2040005" y="4520102"/>
            <a:ext cx="1479221" cy="279205"/>
          </a:xfrm>
          <a:prstGeom prst="rightArrow">
            <a:avLst>
              <a:gd name="adj1" fmla="val 50000"/>
              <a:gd name="adj2" fmla="val 792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
        <p:nvSpPr>
          <p:cNvPr id="26" name="線吹き出し 1 (枠付き) 25"/>
          <p:cNvSpPr/>
          <p:nvPr/>
        </p:nvSpPr>
        <p:spPr>
          <a:xfrm>
            <a:off x="5960225" y="5488326"/>
            <a:ext cx="2720247" cy="384852"/>
          </a:xfrm>
          <a:prstGeom prst="borderCallout1">
            <a:avLst>
              <a:gd name="adj1" fmla="val -21917"/>
              <a:gd name="adj2" fmla="val 80014"/>
              <a:gd name="adj3" fmla="val -281829"/>
              <a:gd name="adj4" fmla="val 3880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smtClean="0">
                <a:latin typeface="+mn-ea"/>
              </a:rPr>
              <a:t>この変換のみが</a:t>
            </a:r>
            <a:r>
              <a:rPr kumimoji="1" lang="en-US" altLang="ja-JP" sz="1600" smtClean="0">
                <a:latin typeface="+mn-ea"/>
              </a:rPr>
              <a:t>bidirectional</a:t>
            </a:r>
            <a:endParaRPr kumimoji="1" lang="ja-JP" altLang="en-US" sz="1600" dirty="0" smtClean="0">
              <a:latin typeface="+mn-ea"/>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808" y="135634"/>
            <a:ext cx="8588861" cy="838200"/>
          </a:xfrm>
        </p:spPr>
        <p:txBody>
          <a:bodyPr/>
          <a:lstStyle/>
          <a:p>
            <a:r>
              <a:rPr lang="ja-JP" altLang="en-US" sz="3200" smtClean="0"/>
              <a:t>要注意変換方式 </a:t>
            </a:r>
            <a:r>
              <a:rPr lang="en-US" altLang="ja-JP" sz="3200" smtClean="0"/>
              <a:t/>
            </a:r>
            <a:br>
              <a:rPr lang="en-US" altLang="ja-JP" sz="3200" smtClean="0"/>
            </a:br>
            <a:r>
              <a:rPr kumimoji="1" lang="en-US" altLang="ja-JP" sz="2800" smtClean="0"/>
              <a:t>Few to Many Static NAT</a:t>
            </a:r>
            <a:endParaRPr kumimoji="1" lang="ja-JP" altLang="en-US" sz="3200"/>
          </a:p>
        </p:txBody>
      </p:sp>
      <p:sp>
        <p:nvSpPr>
          <p:cNvPr id="4" name="角丸四角形 3"/>
          <p:cNvSpPr/>
          <p:nvPr/>
        </p:nvSpPr>
        <p:spPr>
          <a:xfrm>
            <a:off x="7007304" y="2478088"/>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 name="角丸四角形 4"/>
          <p:cNvSpPr/>
          <p:nvPr/>
        </p:nvSpPr>
        <p:spPr>
          <a:xfrm>
            <a:off x="857330" y="2478088"/>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6" name="直線コネクタ 5"/>
          <p:cNvCxnSpPr>
            <a:stCxn id="5" idx="3"/>
            <a:endCxn id="4" idx="1"/>
          </p:cNvCxnSpPr>
          <p:nvPr/>
        </p:nvCxnSpPr>
        <p:spPr>
          <a:xfrm>
            <a:off x="2168604" y="2668588"/>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42" descr="Cisco_ASA5500"/>
          <p:cNvPicPr>
            <a:picLocks noChangeAspect="1" noChangeArrowheads="1"/>
          </p:cNvPicPr>
          <p:nvPr/>
        </p:nvPicPr>
        <p:blipFill>
          <a:blip r:embed="rId2" cstate="print"/>
          <a:srcRect/>
          <a:stretch>
            <a:fillRect/>
          </a:stretch>
        </p:blipFill>
        <p:spPr bwMode="auto">
          <a:xfrm>
            <a:off x="4197429" y="2236788"/>
            <a:ext cx="841375" cy="889000"/>
          </a:xfrm>
          <a:prstGeom prst="rect">
            <a:avLst/>
          </a:prstGeom>
          <a:noFill/>
          <a:ln w="9525">
            <a:noFill/>
            <a:miter lim="800000"/>
            <a:headEnd/>
            <a:tailEnd/>
          </a:ln>
        </p:spPr>
      </p:pic>
      <p:sp>
        <p:nvSpPr>
          <p:cNvPr id="33" name="テキスト ボックス 32"/>
          <p:cNvSpPr txBox="1"/>
          <p:nvPr/>
        </p:nvSpPr>
        <p:spPr>
          <a:xfrm>
            <a:off x="5129212" y="3024744"/>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34" name="テキスト ボックス 33"/>
          <p:cNvSpPr txBox="1"/>
          <p:nvPr/>
        </p:nvSpPr>
        <p:spPr>
          <a:xfrm>
            <a:off x="5129212" y="3901044"/>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35" name="テキスト ボックス 34"/>
          <p:cNvSpPr txBox="1"/>
          <p:nvPr/>
        </p:nvSpPr>
        <p:spPr>
          <a:xfrm>
            <a:off x="5129212" y="4777344"/>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36" name="テキスト ボックス 35"/>
          <p:cNvSpPr txBox="1"/>
          <p:nvPr/>
        </p:nvSpPr>
        <p:spPr>
          <a:xfrm>
            <a:off x="5129212" y="3470276"/>
            <a:ext cx="1449388"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sp>
        <p:nvSpPr>
          <p:cNvPr id="37" name="テキスト ボックス 36"/>
          <p:cNvSpPr txBox="1"/>
          <p:nvPr/>
        </p:nvSpPr>
        <p:spPr>
          <a:xfrm>
            <a:off x="5129212" y="4331256"/>
            <a:ext cx="1449388"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sp>
        <p:nvSpPr>
          <p:cNvPr id="38" name="テキスト ボックス 37"/>
          <p:cNvSpPr txBox="1"/>
          <p:nvPr/>
        </p:nvSpPr>
        <p:spPr>
          <a:xfrm>
            <a:off x="2640013" y="3024744"/>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39" name="テキスト ボックス 38"/>
          <p:cNvSpPr txBox="1"/>
          <p:nvPr/>
        </p:nvSpPr>
        <p:spPr>
          <a:xfrm>
            <a:off x="2640013" y="3470276"/>
            <a:ext cx="1440022" cy="400110"/>
          </a:xfrm>
          <a:prstGeom prst="rect">
            <a:avLst/>
          </a:prstGeom>
          <a:noFill/>
        </p:spPr>
        <p:txBody>
          <a:bodyPr wrap="square" rtlCol="0">
            <a:spAutoFit/>
          </a:bodyPr>
          <a:lstStyle/>
          <a:p>
            <a:pPr algn="ctr"/>
            <a:r>
              <a:rPr kumimoji="1" lang="en-US" altLang="ja-JP" sz="2000" smtClean="0">
                <a:latin typeface="+mn-ea"/>
              </a:rPr>
              <a:t>2.2.2.2</a:t>
            </a:r>
            <a:endParaRPr kumimoji="1" lang="ja-JP" altLang="en-US" sz="2000">
              <a:latin typeface="+mn-ea"/>
            </a:endParaRPr>
          </a:p>
        </p:txBody>
      </p:sp>
      <p:sp>
        <p:nvSpPr>
          <p:cNvPr id="40" name="テキスト ボックス 39"/>
          <p:cNvSpPr txBox="1"/>
          <p:nvPr/>
        </p:nvSpPr>
        <p:spPr>
          <a:xfrm>
            <a:off x="2640013" y="3915332"/>
            <a:ext cx="1440022" cy="400110"/>
          </a:xfrm>
          <a:prstGeom prst="rect">
            <a:avLst/>
          </a:prstGeom>
          <a:noFill/>
        </p:spPr>
        <p:txBody>
          <a:bodyPr wrap="square" rtlCol="0">
            <a:spAutoFit/>
          </a:bodyPr>
          <a:lstStyle/>
          <a:p>
            <a:pPr algn="ctr"/>
            <a:r>
              <a:rPr kumimoji="1" lang="en-US" altLang="ja-JP" sz="2000" smtClean="0">
                <a:latin typeface="+mn-ea"/>
              </a:rPr>
              <a:t>2.2.2.3</a:t>
            </a:r>
            <a:endParaRPr kumimoji="1" lang="ja-JP" altLang="en-US" sz="2000">
              <a:latin typeface="+mn-ea"/>
            </a:endParaRPr>
          </a:p>
        </p:txBody>
      </p:sp>
      <p:sp>
        <p:nvSpPr>
          <p:cNvPr id="41" name="テキスト ボックス 40"/>
          <p:cNvSpPr txBox="1"/>
          <p:nvPr/>
        </p:nvSpPr>
        <p:spPr>
          <a:xfrm>
            <a:off x="2640013" y="4331256"/>
            <a:ext cx="1440022" cy="400110"/>
          </a:xfrm>
          <a:prstGeom prst="rect">
            <a:avLst/>
          </a:prstGeom>
          <a:noFill/>
        </p:spPr>
        <p:txBody>
          <a:bodyPr wrap="square" rtlCol="0">
            <a:spAutoFit/>
          </a:bodyPr>
          <a:lstStyle/>
          <a:p>
            <a:pPr algn="ctr"/>
            <a:r>
              <a:rPr kumimoji="1" lang="en-US" altLang="ja-JP" sz="2000" smtClean="0">
                <a:latin typeface="+mn-ea"/>
              </a:rPr>
              <a:t>2.2.2.4</a:t>
            </a:r>
            <a:endParaRPr kumimoji="1" lang="ja-JP" altLang="en-US" sz="2000">
              <a:latin typeface="+mn-ea"/>
            </a:endParaRPr>
          </a:p>
        </p:txBody>
      </p:sp>
      <p:sp>
        <p:nvSpPr>
          <p:cNvPr id="42" name="テキスト ボックス 41"/>
          <p:cNvSpPr txBox="1"/>
          <p:nvPr/>
        </p:nvSpPr>
        <p:spPr>
          <a:xfrm>
            <a:off x="2640013" y="4777344"/>
            <a:ext cx="1440022" cy="400110"/>
          </a:xfrm>
          <a:prstGeom prst="rect">
            <a:avLst/>
          </a:prstGeom>
          <a:noFill/>
        </p:spPr>
        <p:txBody>
          <a:bodyPr wrap="square" rtlCol="0">
            <a:spAutoFit/>
          </a:bodyPr>
          <a:lstStyle/>
          <a:p>
            <a:pPr algn="ctr"/>
            <a:r>
              <a:rPr kumimoji="1" lang="en-US" altLang="ja-JP" sz="2000" smtClean="0">
                <a:latin typeface="+mn-ea"/>
              </a:rPr>
              <a:t>2.2.2.5</a:t>
            </a:r>
            <a:endParaRPr kumimoji="1" lang="ja-JP" altLang="en-US" sz="2000">
              <a:latin typeface="+mn-ea"/>
            </a:endParaRPr>
          </a:p>
        </p:txBody>
      </p:sp>
      <p:cxnSp>
        <p:nvCxnSpPr>
          <p:cNvPr id="44" name="直線矢印コネクタ 43"/>
          <p:cNvCxnSpPr/>
          <p:nvPr/>
        </p:nvCxnSpPr>
        <p:spPr>
          <a:xfrm>
            <a:off x="1968500" y="3359766"/>
            <a:ext cx="5283200" cy="1588"/>
          </a:xfrm>
          <a:prstGeom prst="straightConnector1">
            <a:avLst/>
          </a:prstGeom>
          <a:ln w="381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1968500" y="3817998"/>
            <a:ext cx="5283200" cy="1588"/>
          </a:xfrm>
          <a:prstGeom prst="straightConnector1">
            <a:avLst/>
          </a:prstGeom>
          <a:ln w="381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1968500" y="4236066"/>
            <a:ext cx="52832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968500" y="4678978"/>
            <a:ext cx="52832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1968500" y="5112366"/>
            <a:ext cx="52832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テキスト プレースホルダ 2"/>
          <p:cNvSpPr txBox="1">
            <a:spLocks/>
          </p:cNvSpPr>
          <p:nvPr/>
        </p:nvSpPr>
        <p:spPr>
          <a:xfrm>
            <a:off x="239713" y="1047645"/>
            <a:ext cx="8578850" cy="1900343"/>
          </a:xfrm>
          <a:prstGeom prst="rect">
            <a:avLst/>
          </a:prstGeom>
        </p:spPr>
        <p:txBody>
          <a:bodyPr vert="horz" lIns="91440" tIns="45720" rIns="91440" bIns="45720" numCol="1" rtlCol="0">
            <a:noAutofit/>
          </a:bodyPr>
          <a:lstStyle/>
          <a:p>
            <a:pPr marL="228600" indent="-228600">
              <a:lnSpc>
                <a:spcPct val="95000"/>
              </a:lnSpc>
              <a:spcBef>
                <a:spcPts val="1480"/>
              </a:spcBef>
              <a:buClr>
                <a:srgbClr val="015F85"/>
              </a:buClr>
              <a:buSzPct val="90000"/>
              <a:buFont typeface="Arial" pitchFamily="34" charset="0"/>
              <a:buChar char="•"/>
            </a:pPr>
            <a:r>
              <a:rPr kumimoji="1" lang="en-US" altLang="ja-JP" sz="2000" smtClean="0">
                <a:solidFill>
                  <a:srgbClr val="435153"/>
                </a:solidFill>
                <a:latin typeface="+mn-ea"/>
              </a:rPr>
              <a:t>One to Many Static NAT</a:t>
            </a:r>
            <a:r>
              <a:rPr kumimoji="1" lang="ja-JP" altLang="en-US" sz="2000" smtClean="0">
                <a:solidFill>
                  <a:srgbClr val="435153"/>
                </a:solidFill>
                <a:latin typeface="+mn-ea"/>
              </a:rPr>
              <a:t>が複数あるのと同義、</a:t>
            </a:r>
            <a:r>
              <a:rPr kumimoji="1" lang="ja-JP" altLang="en-US" sz="2000" smtClean="0">
                <a:solidFill>
                  <a:srgbClr val="FF0000"/>
                </a:solidFill>
                <a:latin typeface="+mn-ea"/>
              </a:rPr>
              <a:t>非推奨</a:t>
            </a:r>
            <a:endParaRPr kumimoji="1" lang="en-US" altLang="ja-JP" sz="2000" smtClean="0">
              <a:solidFill>
                <a:srgbClr val="FF0000"/>
              </a:solidFill>
              <a:latin typeface="+mn-ea"/>
            </a:endParaRPr>
          </a:p>
          <a:p>
            <a:pPr marL="396875" lvl="1">
              <a:lnSpc>
                <a:spcPct val="95000"/>
              </a:lnSpc>
              <a:spcBef>
                <a:spcPts val="600"/>
              </a:spcBef>
              <a:buClr>
                <a:srgbClr val="015F85"/>
              </a:buClr>
              <a:buSzPct val="60000"/>
              <a:buFont typeface="Wingdings" pitchFamily="2" charset="2"/>
              <a:buChar char="ü"/>
            </a:pPr>
            <a:r>
              <a:rPr kumimoji="1" lang="en-US" altLang="ja-JP" sz="1600" smtClean="0">
                <a:solidFill>
                  <a:srgbClr val="435153"/>
                </a:solidFill>
                <a:latin typeface="+mn-ea"/>
              </a:rPr>
              <a:t>ex. 1.1.1.1 ~ 1.1.1.2 ⇔ 2.2.2.1 ~ 2.2.2.5 </a:t>
            </a:r>
            <a:r>
              <a:rPr kumimoji="1" lang="ja-JP" altLang="en-US" sz="1600" smtClean="0">
                <a:solidFill>
                  <a:srgbClr val="435153"/>
                </a:solidFill>
                <a:latin typeface="+mn-ea"/>
              </a:rPr>
              <a:t>変換の場合、下図参照</a:t>
            </a:r>
            <a:endParaRPr kumimoji="1" lang="en-US" altLang="ja-JP" sz="1600" smtClean="0">
              <a:solidFill>
                <a:srgbClr val="435153"/>
              </a:solidFill>
              <a:latin typeface="+mn-ea"/>
            </a:endParaRPr>
          </a:p>
          <a:p>
            <a:pPr marL="396875" lvl="1">
              <a:lnSpc>
                <a:spcPct val="95000"/>
              </a:lnSpc>
              <a:spcBef>
                <a:spcPts val="600"/>
              </a:spcBef>
              <a:buClr>
                <a:srgbClr val="015F85"/>
              </a:buClr>
              <a:buSzPct val="60000"/>
              <a:buFont typeface="Wingdings" pitchFamily="2" charset="2"/>
              <a:buChar char="ü"/>
            </a:pPr>
            <a:r>
              <a:rPr kumimoji="1" lang="ja-JP" altLang="en-US" sz="1600" smtClean="0">
                <a:solidFill>
                  <a:srgbClr val="435153"/>
                </a:solidFill>
                <a:latin typeface="+mn-ea"/>
              </a:rPr>
              <a:t>設定が複雑なので、</a:t>
            </a:r>
            <a:r>
              <a:rPr kumimoji="1" lang="en-US" altLang="ja-JP" sz="1600" smtClean="0">
                <a:solidFill>
                  <a:srgbClr val="435153"/>
                </a:solidFill>
                <a:latin typeface="+mn-ea"/>
              </a:rPr>
              <a:t>One to Many</a:t>
            </a:r>
            <a:r>
              <a:rPr kumimoji="1" lang="ja-JP" altLang="en-US" sz="1600" smtClean="0">
                <a:solidFill>
                  <a:srgbClr val="435153"/>
                </a:solidFill>
                <a:latin typeface="+mn-ea"/>
              </a:rPr>
              <a:t>を複数設定することを推奨</a:t>
            </a:r>
          </a:p>
        </p:txBody>
      </p:sp>
      <p:sp>
        <p:nvSpPr>
          <p:cNvPr id="26" name="線吹き出し 1 (枠付き) 25"/>
          <p:cNvSpPr/>
          <p:nvPr/>
        </p:nvSpPr>
        <p:spPr>
          <a:xfrm>
            <a:off x="4737100" y="5463306"/>
            <a:ext cx="4081463" cy="632694"/>
          </a:xfrm>
          <a:prstGeom prst="borderCallout1">
            <a:avLst>
              <a:gd name="adj1" fmla="val -14617"/>
              <a:gd name="adj2" fmla="val 91732"/>
              <a:gd name="adj3" fmla="val -232779"/>
              <a:gd name="adj4" fmla="val 58044"/>
            </a:avLst>
          </a:prstGeom>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600" smtClean="0">
                <a:latin typeface="+mn-ea"/>
              </a:rPr>
              <a:t>上</a:t>
            </a:r>
            <a:r>
              <a:rPr kumimoji="1" lang="en-US" altLang="ja-JP" sz="1600" smtClean="0">
                <a:latin typeface="+mn-ea"/>
              </a:rPr>
              <a:t>2</a:t>
            </a:r>
            <a:r>
              <a:rPr kumimoji="1" lang="ja-JP" altLang="en-US" sz="1600" smtClean="0">
                <a:latin typeface="+mn-ea"/>
              </a:rPr>
              <a:t>つの変換に関しては</a:t>
            </a:r>
            <a:r>
              <a:rPr kumimoji="1" lang="en-US" altLang="ja-JP" sz="1600" smtClean="0">
                <a:latin typeface="+mn-ea"/>
              </a:rPr>
              <a:t>bidirectional</a:t>
            </a:r>
            <a:r>
              <a:rPr kumimoji="1" lang="ja-JP" altLang="en-US" sz="1600" smtClean="0">
                <a:latin typeface="+mn-ea"/>
              </a:rPr>
              <a:t>だが、</a:t>
            </a:r>
            <a:endParaRPr kumimoji="1" lang="en-US" altLang="ja-JP" sz="1600" smtClean="0">
              <a:latin typeface="+mn-ea"/>
            </a:endParaRPr>
          </a:p>
          <a:p>
            <a:r>
              <a:rPr kumimoji="1" lang="ja-JP" altLang="en-US" sz="1600" smtClean="0">
                <a:latin typeface="+mn-ea"/>
              </a:rPr>
              <a:t>下</a:t>
            </a:r>
            <a:r>
              <a:rPr kumimoji="1" lang="en-US" altLang="ja-JP" sz="1600" smtClean="0">
                <a:latin typeface="+mn-ea"/>
              </a:rPr>
              <a:t>3</a:t>
            </a:r>
            <a:r>
              <a:rPr kumimoji="1" lang="ja-JP" altLang="en-US" sz="1600" smtClean="0">
                <a:latin typeface="+mn-ea"/>
              </a:rPr>
              <a:t>つの変換に関しては</a:t>
            </a:r>
            <a:r>
              <a:rPr kumimoji="1" lang="en-US" altLang="ja-JP" sz="1600" smtClean="0">
                <a:latin typeface="+mn-ea"/>
              </a:rPr>
              <a:t>unidirectional</a:t>
            </a:r>
            <a:endParaRPr kumimoji="1" lang="ja-JP" altLang="en-US" sz="1600" dirty="0" smtClean="0">
              <a:latin typeface="+mn-ea"/>
            </a:endParaRPr>
          </a:p>
        </p:txBody>
      </p:sp>
      <p:sp>
        <p:nvSpPr>
          <p:cNvPr id="27" name="線吹き出し 1 (枠付き) 26"/>
          <p:cNvSpPr/>
          <p:nvPr/>
        </p:nvSpPr>
        <p:spPr>
          <a:xfrm>
            <a:off x="501763" y="5689600"/>
            <a:ext cx="3346337" cy="384852"/>
          </a:xfrm>
          <a:prstGeom prst="borderCallout1">
            <a:avLst>
              <a:gd name="adj1" fmla="val -25217"/>
              <a:gd name="adj2" fmla="val 7526"/>
              <a:gd name="adj3" fmla="val -215829"/>
              <a:gd name="adj4" fmla="val 56826"/>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600" smtClean="0">
                <a:latin typeface="+mn-ea"/>
              </a:rPr>
              <a:t>IP</a:t>
            </a:r>
            <a:r>
              <a:rPr kumimoji="1" lang="ja-JP" altLang="en-US" sz="1600" smtClean="0">
                <a:latin typeface="+mn-ea"/>
              </a:rPr>
              <a:t>低→高の順に</a:t>
            </a:r>
            <a:r>
              <a:rPr kumimoji="1" lang="en-US" altLang="ja-JP" sz="1600" smtClean="0">
                <a:latin typeface="+mn-ea"/>
              </a:rPr>
              <a:t>Table</a:t>
            </a:r>
            <a:r>
              <a:rPr kumimoji="1" lang="ja-JP" altLang="en-US" sz="1600" smtClean="0">
                <a:latin typeface="+mn-ea"/>
              </a:rPr>
              <a:t>が作成される</a:t>
            </a:r>
            <a:endParaRPr kumimoji="1" lang="ja-JP" altLang="en-US" sz="1600" dirty="0" smtClean="0">
              <a:latin typeface="+mn-ea"/>
            </a:endParaRPr>
          </a:p>
        </p:txBody>
      </p:sp>
      <p:sp>
        <p:nvSpPr>
          <p:cNvPr id="28" name="右矢印 27"/>
          <p:cNvSpPr/>
          <p:nvPr/>
        </p:nvSpPr>
        <p:spPr>
          <a:xfrm rot="5400000">
            <a:off x="1536991" y="4022239"/>
            <a:ext cx="2158224" cy="279205"/>
          </a:xfrm>
          <a:prstGeom prst="rightArrow">
            <a:avLst>
              <a:gd name="adj1" fmla="val 50000"/>
              <a:gd name="adj2" fmla="val 792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smtClean="0">
              <a:latin typeface="+mn-ea"/>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808" y="148334"/>
            <a:ext cx="8588861" cy="838200"/>
          </a:xfrm>
        </p:spPr>
        <p:txBody>
          <a:bodyPr/>
          <a:lstStyle/>
          <a:p>
            <a:r>
              <a:rPr lang="ja-JP" altLang="en-US" sz="3200" smtClean="0"/>
              <a:t>要注意変換方式 </a:t>
            </a:r>
            <a:r>
              <a:rPr kumimoji="1" lang="en-US" altLang="ja-JP" sz="3200" smtClean="0"/>
              <a:t/>
            </a:r>
            <a:br>
              <a:rPr kumimoji="1" lang="en-US" altLang="ja-JP" sz="3200" smtClean="0"/>
            </a:br>
            <a:r>
              <a:rPr kumimoji="1" lang="en-US" altLang="ja-JP" sz="2800" smtClean="0"/>
              <a:t>Many to Few, Many to One Static NAT</a:t>
            </a:r>
            <a:endParaRPr kumimoji="1" lang="ja-JP" altLang="en-US" sz="3200"/>
          </a:p>
        </p:txBody>
      </p:sp>
      <p:sp>
        <p:nvSpPr>
          <p:cNvPr id="4" name="角丸四角形 3"/>
          <p:cNvSpPr/>
          <p:nvPr/>
        </p:nvSpPr>
        <p:spPr>
          <a:xfrm>
            <a:off x="6956504" y="3125788"/>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 name="角丸四角形 4"/>
          <p:cNvSpPr/>
          <p:nvPr/>
        </p:nvSpPr>
        <p:spPr>
          <a:xfrm>
            <a:off x="806530" y="3125788"/>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6" name="直線コネクタ 5"/>
          <p:cNvCxnSpPr>
            <a:stCxn id="5" idx="3"/>
            <a:endCxn id="4" idx="1"/>
          </p:cNvCxnSpPr>
          <p:nvPr/>
        </p:nvCxnSpPr>
        <p:spPr>
          <a:xfrm>
            <a:off x="2117804" y="3316288"/>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42" descr="Cisco_ASA5500"/>
          <p:cNvPicPr>
            <a:picLocks noChangeAspect="1" noChangeArrowheads="1"/>
          </p:cNvPicPr>
          <p:nvPr/>
        </p:nvPicPr>
        <p:blipFill>
          <a:blip r:embed="rId2" cstate="print"/>
          <a:srcRect/>
          <a:stretch>
            <a:fillRect/>
          </a:stretch>
        </p:blipFill>
        <p:spPr bwMode="auto">
          <a:xfrm>
            <a:off x="4146629" y="2884488"/>
            <a:ext cx="841375" cy="889000"/>
          </a:xfrm>
          <a:prstGeom prst="rect">
            <a:avLst/>
          </a:prstGeom>
          <a:noFill/>
          <a:ln w="9525">
            <a:noFill/>
            <a:miter lim="800000"/>
            <a:headEnd/>
            <a:tailEnd/>
          </a:ln>
        </p:spPr>
      </p:pic>
      <p:sp>
        <p:nvSpPr>
          <p:cNvPr id="33" name="テキスト ボックス 32"/>
          <p:cNvSpPr txBox="1"/>
          <p:nvPr/>
        </p:nvSpPr>
        <p:spPr>
          <a:xfrm>
            <a:off x="5078412" y="3672444"/>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34" name="テキスト ボックス 33"/>
          <p:cNvSpPr txBox="1"/>
          <p:nvPr/>
        </p:nvSpPr>
        <p:spPr>
          <a:xfrm>
            <a:off x="5078412" y="4548744"/>
            <a:ext cx="1449388" cy="400110"/>
          </a:xfrm>
          <a:prstGeom prst="rect">
            <a:avLst/>
          </a:prstGeom>
          <a:noFill/>
        </p:spPr>
        <p:txBody>
          <a:bodyPr wrap="square" rtlCol="0">
            <a:spAutoFit/>
          </a:bodyPr>
          <a:lstStyle/>
          <a:p>
            <a:pPr algn="ctr"/>
            <a:r>
              <a:rPr kumimoji="1" lang="en-US" altLang="ja-JP" sz="2000" smtClean="0">
                <a:latin typeface="+mn-ea"/>
              </a:rPr>
              <a:t>1.1.1.3</a:t>
            </a:r>
            <a:endParaRPr kumimoji="1" lang="ja-JP" altLang="en-US" sz="2000">
              <a:latin typeface="+mn-ea"/>
            </a:endParaRPr>
          </a:p>
        </p:txBody>
      </p:sp>
      <p:sp>
        <p:nvSpPr>
          <p:cNvPr id="35" name="テキスト ボックス 34"/>
          <p:cNvSpPr txBox="1"/>
          <p:nvPr/>
        </p:nvSpPr>
        <p:spPr>
          <a:xfrm>
            <a:off x="5078412" y="5425044"/>
            <a:ext cx="1449388" cy="400110"/>
          </a:xfrm>
          <a:prstGeom prst="rect">
            <a:avLst/>
          </a:prstGeom>
          <a:noFill/>
        </p:spPr>
        <p:txBody>
          <a:bodyPr wrap="square" rtlCol="0">
            <a:spAutoFit/>
          </a:bodyPr>
          <a:lstStyle/>
          <a:p>
            <a:pPr algn="ctr"/>
            <a:r>
              <a:rPr kumimoji="1" lang="en-US" altLang="ja-JP" sz="2000" smtClean="0">
                <a:latin typeface="+mn-ea"/>
              </a:rPr>
              <a:t>1.1.1.5</a:t>
            </a:r>
            <a:endParaRPr kumimoji="1" lang="ja-JP" altLang="en-US" sz="2000">
              <a:latin typeface="+mn-ea"/>
            </a:endParaRPr>
          </a:p>
        </p:txBody>
      </p:sp>
      <p:sp>
        <p:nvSpPr>
          <p:cNvPr id="36" name="テキスト ボックス 35"/>
          <p:cNvSpPr txBox="1"/>
          <p:nvPr/>
        </p:nvSpPr>
        <p:spPr>
          <a:xfrm>
            <a:off x="5078412" y="4117976"/>
            <a:ext cx="1449388"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sp>
        <p:nvSpPr>
          <p:cNvPr id="37" name="テキスト ボックス 36"/>
          <p:cNvSpPr txBox="1"/>
          <p:nvPr/>
        </p:nvSpPr>
        <p:spPr>
          <a:xfrm>
            <a:off x="5078412" y="4978956"/>
            <a:ext cx="1449388" cy="400110"/>
          </a:xfrm>
          <a:prstGeom prst="rect">
            <a:avLst/>
          </a:prstGeom>
          <a:noFill/>
        </p:spPr>
        <p:txBody>
          <a:bodyPr wrap="square" rtlCol="0">
            <a:spAutoFit/>
          </a:bodyPr>
          <a:lstStyle/>
          <a:p>
            <a:pPr algn="ctr"/>
            <a:r>
              <a:rPr kumimoji="1" lang="en-US" altLang="ja-JP" sz="2000" smtClean="0">
                <a:latin typeface="+mn-ea"/>
              </a:rPr>
              <a:t>1.1.1.4</a:t>
            </a:r>
            <a:endParaRPr kumimoji="1" lang="ja-JP" altLang="en-US" sz="2000">
              <a:latin typeface="+mn-ea"/>
            </a:endParaRPr>
          </a:p>
        </p:txBody>
      </p:sp>
      <p:sp>
        <p:nvSpPr>
          <p:cNvPr id="38" name="テキスト ボックス 37"/>
          <p:cNvSpPr txBox="1"/>
          <p:nvPr/>
        </p:nvSpPr>
        <p:spPr>
          <a:xfrm>
            <a:off x="2589213" y="3672444"/>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39" name="テキスト ボックス 38"/>
          <p:cNvSpPr txBox="1"/>
          <p:nvPr/>
        </p:nvSpPr>
        <p:spPr>
          <a:xfrm>
            <a:off x="2589213" y="4117976"/>
            <a:ext cx="1440022" cy="400110"/>
          </a:xfrm>
          <a:prstGeom prst="rect">
            <a:avLst/>
          </a:prstGeom>
          <a:noFill/>
        </p:spPr>
        <p:txBody>
          <a:bodyPr wrap="square" rtlCol="0">
            <a:spAutoFit/>
          </a:bodyPr>
          <a:lstStyle/>
          <a:p>
            <a:pPr algn="ctr"/>
            <a:r>
              <a:rPr kumimoji="1" lang="en-US" altLang="ja-JP" sz="2000" smtClean="0">
                <a:latin typeface="+mn-ea"/>
              </a:rPr>
              <a:t>2.2.2.2</a:t>
            </a:r>
            <a:endParaRPr kumimoji="1" lang="ja-JP" altLang="en-US" sz="2000">
              <a:latin typeface="+mn-ea"/>
            </a:endParaRPr>
          </a:p>
        </p:txBody>
      </p:sp>
      <p:sp>
        <p:nvSpPr>
          <p:cNvPr id="40" name="テキスト ボックス 39"/>
          <p:cNvSpPr txBox="1"/>
          <p:nvPr/>
        </p:nvSpPr>
        <p:spPr>
          <a:xfrm>
            <a:off x="2589213" y="4563032"/>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41" name="テキスト ボックス 40"/>
          <p:cNvSpPr txBox="1"/>
          <p:nvPr/>
        </p:nvSpPr>
        <p:spPr>
          <a:xfrm>
            <a:off x="2589213" y="4978956"/>
            <a:ext cx="1440022" cy="400110"/>
          </a:xfrm>
          <a:prstGeom prst="rect">
            <a:avLst/>
          </a:prstGeom>
          <a:noFill/>
        </p:spPr>
        <p:txBody>
          <a:bodyPr wrap="square" rtlCol="0">
            <a:spAutoFit/>
          </a:bodyPr>
          <a:lstStyle/>
          <a:p>
            <a:pPr algn="ctr"/>
            <a:r>
              <a:rPr kumimoji="1" lang="en-US" altLang="ja-JP" sz="2000" smtClean="0">
                <a:latin typeface="+mn-ea"/>
              </a:rPr>
              <a:t>2.2.2.2</a:t>
            </a:r>
            <a:endParaRPr kumimoji="1" lang="ja-JP" altLang="en-US" sz="2000">
              <a:latin typeface="+mn-ea"/>
            </a:endParaRPr>
          </a:p>
        </p:txBody>
      </p:sp>
      <p:sp>
        <p:nvSpPr>
          <p:cNvPr id="42" name="テキスト ボックス 41"/>
          <p:cNvSpPr txBox="1"/>
          <p:nvPr/>
        </p:nvSpPr>
        <p:spPr>
          <a:xfrm>
            <a:off x="2589213" y="5425044"/>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cxnSp>
        <p:nvCxnSpPr>
          <p:cNvPr id="44" name="直線矢印コネクタ 43"/>
          <p:cNvCxnSpPr/>
          <p:nvPr/>
        </p:nvCxnSpPr>
        <p:spPr>
          <a:xfrm>
            <a:off x="1917700" y="4007466"/>
            <a:ext cx="5283200" cy="1588"/>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1917700" y="4465698"/>
            <a:ext cx="5283200" cy="1588"/>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1917700" y="4883766"/>
            <a:ext cx="52832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917700" y="5326678"/>
            <a:ext cx="52832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1917700" y="5760066"/>
            <a:ext cx="52832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テキスト プレースホルダ 2"/>
          <p:cNvSpPr txBox="1">
            <a:spLocks/>
          </p:cNvSpPr>
          <p:nvPr/>
        </p:nvSpPr>
        <p:spPr>
          <a:xfrm>
            <a:off x="239713" y="1047645"/>
            <a:ext cx="8578850" cy="1900343"/>
          </a:xfrm>
          <a:prstGeom prst="rect">
            <a:avLst/>
          </a:prstGeom>
        </p:spPr>
        <p:txBody>
          <a:bodyPr vert="horz" lIns="91440" tIns="45720" rIns="91440" bIns="45720" numCol="1" rtlCol="0">
            <a:noAutofit/>
          </a:bodyPr>
          <a:lstStyle/>
          <a:p>
            <a:pPr marL="228600" lvl="1" indent="-228600">
              <a:lnSpc>
                <a:spcPct val="95000"/>
              </a:lnSpc>
              <a:spcBef>
                <a:spcPts val="1480"/>
              </a:spcBef>
              <a:buClr>
                <a:srgbClr val="015F85"/>
              </a:buClr>
              <a:buSzPct val="90000"/>
              <a:buFont typeface="Arial" pitchFamily="34" charset="0"/>
              <a:buChar char="•"/>
            </a:pPr>
            <a:r>
              <a:rPr kumimoji="1" lang="en-US" altLang="ja-JP" sz="2000" smtClean="0">
                <a:solidFill>
                  <a:srgbClr val="435153"/>
                </a:solidFill>
                <a:latin typeface="+mn-ea"/>
              </a:rPr>
              <a:t>Real IP</a:t>
            </a:r>
            <a:r>
              <a:rPr kumimoji="1" lang="ja-JP" altLang="en-US" sz="2000" smtClean="0">
                <a:solidFill>
                  <a:srgbClr val="435153"/>
                </a:solidFill>
                <a:latin typeface="+mn-ea"/>
              </a:rPr>
              <a:t>が</a:t>
            </a:r>
            <a:r>
              <a:rPr kumimoji="1" lang="en-US" altLang="ja-JP" sz="2000" smtClean="0">
                <a:solidFill>
                  <a:srgbClr val="435153"/>
                </a:solidFill>
                <a:latin typeface="+mn-ea"/>
              </a:rPr>
              <a:t>Mapped IP</a:t>
            </a:r>
            <a:r>
              <a:rPr kumimoji="1" lang="ja-JP" altLang="en-US" sz="2000" smtClean="0">
                <a:solidFill>
                  <a:srgbClr val="435153"/>
                </a:solidFill>
                <a:latin typeface="+mn-ea"/>
              </a:rPr>
              <a:t>より多い変換で</a:t>
            </a:r>
            <a:r>
              <a:rPr kumimoji="1" lang="ja-JP" altLang="en-US" sz="2000" smtClean="0">
                <a:solidFill>
                  <a:srgbClr val="FF0000"/>
                </a:solidFill>
                <a:latin typeface="+mn-ea"/>
              </a:rPr>
              <a:t>非推奨</a:t>
            </a:r>
            <a:endParaRPr kumimoji="1" lang="en-US" altLang="ja-JP" sz="2000" smtClean="0">
              <a:solidFill>
                <a:srgbClr val="FF0000"/>
              </a:solidFill>
              <a:latin typeface="+mn-ea"/>
            </a:endParaRPr>
          </a:p>
          <a:p>
            <a:pPr marL="396875" lvl="1">
              <a:lnSpc>
                <a:spcPct val="95000"/>
              </a:lnSpc>
              <a:spcBef>
                <a:spcPts val="600"/>
              </a:spcBef>
              <a:buClr>
                <a:srgbClr val="015F85"/>
              </a:buClr>
              <a:buSzPct val="60000"/>
              <a:buFont typeface="Wingdings" pitchFamily="2" charset="2"/>
              <a:buChar char="ü"/>
            </a:pPr>
            <a:r>
              <a:rPr kumimoji="1" lang="ja-JP" altLang="en-US" smtClean="0">
                <a:solidFill>
                  <a:srgbClr val="435153"/>
                </a:solidFill>
                <a:latin typeface="+mn-ea"/>
              </a:rPr>
              <a:t>複数の</a:t>
            </a:r>
            <a:r>
              <a:rPr kumimoji="1" lang="en-US" altLang="ja-JP" smtClean="0">
                <a:solidFill>
                  <a:srgbClr val="435153"/>
                </a:solidFill>
                <a:latin typeface="+mn-ea"/>
              </a:rPr>
              <a:t>Real IP</a:t>
            </a:r>
            <a:r>
              <a:rPr kumimoji="1" lang="ja-JP" altLang="en-US" smtClean="0">
                <a:solidFill>
                  <a:srgbClr val="435153"/>
                </a:solidFill>
                <a:latin typeface="+mn-ea"/>
              </a:rPr>
              <a:t>で</a:t>
            </a:r>
            <a:r>
              <a:rPr kumimoji="1" lang="en-US" altLang="ja-JP" smtClean="0">
                <a:solidFill>
                  <a:srgbClr val="435153"/>
                </a:solidFill>
                <a:latin typeface="+mn-ea"/>
              </a:rPr>
              <a:t>1</a:t>
            </a:r>
            <a:r>
              <a:rPr kumimoji="1" lang="ja-JP" altLang="en-US" smtClean="0">
                <a:solidFill>
                  <a:srgbClr val="435153"/>
                </a:solidFill>
                <a:latin typeface="+mn-ea"/>
              </a:rPr>
              <a:t>つの</a:t>
            </a:r>
            <a:r>
              <a:rPr kumimoji="1" lang="en-US" altLang="ja-JP" smtClean="0">
                <a:solidFill>
                  <a:srgbClr val="435153"/>
                </a:solidFill>
                <a:latin typeface="+mn-ea"/>
              </a:rPr>
              <a:t>Mapped IP</a:t>
            </a:r>
            <a:r>
              <a:rPr kumimoji="1" lang="ja-JP" altLang="en-US" smtClean="0">
                <a:solidFill>
                  <a:srgbClr val="435153"/>
                </a:solidFill>
                <a:latin typeface="+mn-ea"/>
              </a:rPr>
              <a:t>を共有する形式</a:t>
            </a:r>
            <a:endParaRPr kumimoji="1" lang="en-US" altLang="ja-JP" smtClean="0">
              <a:solidFill>
                <a:srgbClr val="435153"/>
              </a:solidFill>
              <a:latin typeface="+mn-ea"/>
            </a:endParaRPr>
          </a:p>
          <a:p>
            <a:pPr marL="396875" lvl="1">
              <a:lnSpc>
                <a:spcPct val="95000"/>
              </a:lnSpc>
              <a:spcBef>
                <a:spcPts val="600"/>
              </a:spcBef>
              <a:buClr>
                <a:srgbClr val="015F85"/>
              </a:buClr>
              <a:buSzPct val="60000"/>
              <a:buFont typeface="Wingdings" pitchFamily="2" charset="2"/>
              <a:buChar char="ü"/>
            </a:pPr>
            <a:r>
              <a:rPr kumimoji="1" lang="fr-FR" altLang="ja-JP" smtClean="0">
                <a:solidFill>
                  <a:srgbClr val="435153"/>
                </a:solidFill>
                <a:latin typeface="+mn-ea"/>
              </a:rPr>
              <a:t>5-tuple(source / destination IP, source / destination port, protocol)</a:t>
            </a:r>
            <a:r>
              <a:rPr kumimoji="1" lang="ja-JP" altLang="en-US" smtClean="0">
                <a:solidFill>
                  <a:srgbClr val="435153"/>
                </a:solidFill>
                <a:latin typeface="+mn-ea"/>
              </a:rPr>
              <a:t>が重複してしまった場合、</a:t>
            </a:r>
            <a:r>
              <a:rPr kumimoji="1" lang="en-US" altLang="ja-JP" smtClean="0">
                <a:solidFill>
                  <a:srgbClr val="435153"/>
                </a:solidFill>
                <a:latin typeface="+mn-ea"/>
              </a:rPr>
              <a:t>Real IP</a:t>
            </a:r>
            <a:r>
              <a:rPr kumimoji="1" lang="ja-JP" altLang="en-US" smtClean="0">
                <a:solidFill>
                  <a:srgbClr val="435153"/>
                </a:solidFill>
                <a:latin typeface="+mn-ea"/>
              </a:rPr>
              <a:t>が重複してしまう為、コネクションは</a:t>
            </a:r>
            <a:r>
              <a:rPr kumimoji="1" lang="en-US" altLang="ja-JP" smtClean="0">
                <a:solidFill>
                  <a:srgbClr val="435153"/>
                </a:solidFill>
                <a:latin typeface="+mn-ea"/>
              </a:rPr>
              <a:t>Reset</a:t>
            </a:r>
            <a:r>
              <a:rPr kumimoji="1" lang="ja-JP" altLang="en-US" smtClean="0">
                <a:solidFill>
                  <a:srgbClr val="435153"/>
                </a:solidFill>
                <a:latin typeface="+mn-ea"/>
              </a:rPr>
              <a:t>される（詳細後述）</a:t>
            </a:r>
            <a:endParaRPr kumimoji="1" lang="en-US" altLang="ja-JP" smtClean="0">
              <a:solidFill>
                <a:srgbClr val="435153"/>
              </a:solidFill>
              <a:latin typeface="+mn-ea"/>
            </a:endParaRPr>
          </a:p>
          <a:p>
            <a:pPr marL="396875" lvl="1">
              <a:lnSpc>
                <a:spcPct val="95000"/>
              </a:lnSpc>
              <a:spcBef>
                <a:spcPts val="600"/>
              </a:spcBef>
              <a:buClr>
                <a:srgbClr val="015F85"/>
              </a:buClr>
              <a:buSzPct val="60000"/>
              <a:buFont typeface="Wingdings" pitchFamily="2" charset="2"/>
              <a:buChar char="ü"/>
            </a:pPr>
            <a:r>
              <a:rPr kumimoji="1" lang="en-US" altLang="ja-JP" smtClean="0">
                <a:solidFill>
                  <a:srgbClr val="435153"/>
                </a:solidFill>
                <a:latin typeface="+mn-ea"/>
              </a:rPr>
              <a:t>Dynamic NAT / PAT</a:t>
            </a:r>
            <a:r>
              <a:rPr kumimoji="1" lang="ja-JP" altLang="en-US" smtClean="0">
                <a:solidFill>
                  <a:srgbClr val="435153"/>
                </a:solidFill>
                <a:latin typeface="+mn-ea"/>
              </a:rPr>
              <a:t>推奨</a:t>
            </a:r>
          </a:p>
          <a:p>
            <a:pPr marL="228600" lvl="1" indent="-228600">
              <a:lnSpc>
                <a:spcPct val="95000"/>
              </a:lnSpc>
              <a:spcBef>
                <a:spcPts val="1480"/>
              </a:spcBef>
              <a:buClr>
                <a:srgbClr val="015F85"/>
              </a:buClr>
              <a:buSzPct val="90000"/>
            </a:pPr>
            <a:endParaRPr kumimoji="1" lang="en-US" altLang="ja-JP" sz="2200" smtClean="0">
              <a:solidFill>
                <a:srgbClr val="FF0000"/>
              </a:solidFill>
              <a:latin typeface="+mn-ea"/>
            </a:endParaRPr>
          </a:p>
          <a:p>
            <a:pPr marL="396875" lvl="1">
              <a:lnSpc>
                <a:spcPct val="95000"/>
              </a:lnSpc>
              <a:spcBef>
                <a:spcPts val="600"/>
              </a:spcBef>
              <a:buClr>
                <a:srgbClr val="015F85"/>
              </a:buClr>
              <a:buSzPct val="60000"/>
              <a:buFont typeface="Wingdings" pitchFamily="2" charset="2"/>
              <a:buChar char="ü"/>
            </a:pPr>
            <a:endParaRPr kumimoji="1" lang="ja-JP" altLang="en-US" sz="2400" smtClean="0">
              <a:solidFill>
                <a:srgbClr val="435153"/>
              </a:solidFill>
              <a:latin typeface="+mn-ea"/>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 2"/>
          <p:cNvSpPr>
            <a:spLocks noGrp="1"/>
          </p:cNvSpPr>
          <p:nvPr>
            <p:ph type="body" sz="quarter" idx="10"/>
          </p:nvPr>
        </p:nvSpPr>
        <p:spPr/>
        <p:txBody>
          <a:bodyPr>
            <a:normAutofit/>
          </a:bodyPr>
          <a:lstStyle/>
          <a:p>
            <a:r>
              <a:rPr lang="en-US" altLang="ja-JP" sz="2000" smtClean="0"/>
              <a:t>1</a:t>
            </a:r>
            <a:r>
              <a:rPr lang="ja-JP" altLang="en-US" sz="2000" smtClean="0"/>
              <a:t>つの</a:t>
            </a:r>
            <a:r>
              <a:rPr lang="en-US" altLang="ja-JP" sz="2000" smtClean="0"/>
              <a:t>Real IP</a:t>
            </a:r>
            <a:r>
              <a:rPr lang="ja-JP" altLang="en-US" sz="2000" smtClean="0"/>
              <a:t>に対して、複数の</a:t>
            </a:r>
            <a:r>
              <a:rPr lang="en-US" altLang="ja-JP" sz="2000" smtClean="0"/>
              <a:t>Mapped IP</a:t>
            </a:r>
            <a:r>
              <a:rPr lang="ja-JP" altLang="en-US" sz="2000" smtClean="0"/>
              <a:t>を変換するのが</a:t>
            </a:r>
            <a:r>
              <a:rPr lang="en-US" altLang="ja-JP" sz="2000" smtClean="0"/>
              <a:t>One to Many</a:t>
            </a:r>
          </a:p>
          <a:p>
            <a:pPr lvl="1"/>
            <a:endParaRPr lang="en-US" altLang="ja-JP" sz="1600" smtClean="0"/>
          </a:p>
          <a:p>
            <a:pPr lvl="1"/>
            <a:endParaRPr lang="en-US" altLang="ja-JP" sz="1600" smtClean="0"/>
          </a:p>
          <a:p>
            <a:pPr lvl="1"/>
            <a:endParaRPr lang="en-US" altLang="ja-JP" sz="1600" smtClean="0"/>
          </a:p>
          <a:p>
            <a:pPr lvl="1"/>
            <a:endParaRPr lang="en-US" altLang="ja-JP" sz="1600" smtClean="0"/>
          </a:p>
          <a:p>
            <a:pPr lvl="1"/>
            <a:endParaRPr lang="en-US" altLang="ja-JP" sz="1600" smtClean="0"/>
          </a:p>
          <a:p>
            <a:pPr lvl="1"/>
            <a:endParaRPr lang="en-US" altLang="ja-JP" sz="1600" smtClean="0"/>
          </a:p>
          <a:p>
            <a:r>
              <a:rPr kumimoji="1" lang="en-US" altLang="ja-JP" sz="2000" smtClean="0"/>
              <a:t>1</a:t>
            </a:r>
            <a:r>
              <a:rPr kumimoji="1" lang="ja-JP" altLang="en-US" sz="2000" smtClean="0"/>
              <a:t>つの</a:t>
            </a:r>
            <a:r>
              <a:rPr kumimoji="1" lang="en-US" altLang="ja-JP" sz="2000" smtClean="0"/>
              <a:t>Mapped IP</a:t>
            </a:r>
            <a:r>
              <a:rPr kumimoji="1" lang="ja-JP" altLang="en-US" sz="2000" smtClean="0"/>
              <a:t>に対して、複数の</a:t>
            </a:r>
            <a:r>
              <a:rPr kumimoji="1" lang="en-US" altLang="ja-JP" sz="2000" smtClean="0"/>
              <a:t>Real IP</a:t>
            </a:r>
            <a:r>
              <a:rPr kumimoji="1" lang="ja-JP" altLang="en-US" sz="2000" smtClean="0"/>
              <a:t>を変換するのが</a:t>
            </a:r>
            <a:r>
              <a:rPr kumimoji="1" lang="en-US" altLang="ja-JP" sz="2000" smtClean="0"/>
              <a:t>Many to One</a:t>
            </a:r>
            <a:endParaRPr kumimoji="1" lang="ja-JP" altLang="en-US" sz="2000"/>
          </a:p>
        </p:txBody>
      </p:sp>
      <p:sp>
        <p:nvSpPr>
          <p:cNvPr id="4" name="角丸四角形 3"/>
          <p:cNvSpPr/>
          <p:nvPr/>
        </p:nvSpPr>
        <p:spPr>
          <a:xfrm>
            <a:off x="6956504" y="20320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 name="角丸四角形 4"/>
          <p:cNvSpPr/>
          <p:nvPr/>
        </p:nvSpPr>
        <p:spPr>
          <a:xfrm>
            <a:off x="806530" y="20320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6" name="直線コネクタ 5"/>
          <p:cNvCxnSpPr>
            <a:stCxn id="5" idx="3"/>
            <a:endCxn id="4" idx="1"/>
          </p:cNvCxnSpPr>
          <p:nvPr/>
        </p:nvCxnSpPr>
        <p:spPr>
          <a:xfrm>
            <a:off x="2117804" y="22225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42" descr="Cisco_ASA5500"/>
          <p:cNvPicPr>
            <a:picLocks noChangeAspect="1" noChangeArrowheads="1"/>
          </p:cNvPicPr>
          <p:nvPr/>
        </p:nvPicPr>
        <p:blipFill>
          <a:blip r:embed="rId2" cstate="print"/>
          <a:srcRect/>
          <a:stretch>
            <a:fillRect/>
          </a:stretch>
        </p:blipFill>
        <p:spPr bwMode="auto">
          <a:xfrm>
            <a:off x="4286782" y="1828799"/>
            <a:ext cx="755118" cy="797861"/>
          </a:xfrm>
          <a:prstGeom prst="rect">
            <a:avLst/>
          </a:prstGeom>
          <a:noFill/>
          <a:ln w="9525">
            <a:noFill/>
            <a:miter lim="800000"/>
            <a:headEnd/>
            <a:tailEnd/>
          </a:ln>
        </p:spPr>
      </p:pic>
      <p:sp>
        <p:nvSpPr>
          <p:cNvPr id="8" name="テキスト ボックス 7"/>
          <p:cNvSpPr txBox="1"/>
          <p:nvPr/>
        </p:nvSpPr>
        <p:spPr>
          <a:xfrm>
            <a:off x="5776118" y="2520890"/>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cxnSp>
        <p:nvCxnSpPr>
          <p:cNvPr id="11" name="直線矢印コネクタ 10"/>
          <p:cNvCxnSpPr/>
          <p:nvPr/>
        </p:nvCxnSpPr>
        <p:spPr>
          <a:xfrm>
            <a:off x="1917700" y="2857500"/>
            <a:ext cx="5283200" cy="1588"/>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776118" y="2851090"/>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cxnSp>
        <p:nvCxnSpPr>
          <p:cNvPr id="13" name="直線矢印コネクタ 12"/>
          <p:cNvCxnSpPr/>
          <p:nvPr/>
        </p:nvCxnSpPr>
        <p:spPr>
          <a:xfrm>
            <a:off x="1917700" y="3187700"/>
            <a:ext cx="5283200" cy="1588"/>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776118" y="3168590"/>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cxnSp>
        <p:nvCxnSpPr>
          <p:cNvPr id="15" name="直線矢印コネクタ 14"/>
          <p:cNvCxnSpPr/>
          <p:nvPr/>
        </p:nvCxnSpPr>
        <p:spPr>
          <a:xfrm>
            <a:off x="1917700" y="3505200"/>
            <a:ext cx="5283200" cy="1588"/>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827213" y="2516744"/>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17" name="テキスト ボックス 16"/>
          <p:cNvSpPr txBox="1"/>
          <p:nvPr/>
        </p:nvSpPr>
        <p:spPr>
          <a:xfrm>
            <a:off x="1827213" y="2847976"/>
            <a:ext cx="1440022" cy="400110"/>
          </a:xfrm>
          <a:prstGeom prst="rect">
            <a:avLst/>
          </a:prstGeom>
          <a:noFill/>
        </p:spPr>
        <p:txBody>
          <a:bodyPr wrap="square" rtlCol="0">
            <a:spAutoFit/>
          </a:bodyPr>
          <a:lstStyle/>
          <a:p>
            <a:pPr algn="ctr"/>
            <a:r>
              <a:rPr kumimoji="1" lang="en-US" altLang="ja-JP" sz="2000" smtClean="0">
                <a:latin typeface="+mn-ea"/>
              </a:rPr>
              <a:t>2.2.2.2</a:t>
            </a:r>
            <a:endParaRPr kumimoji="1" lang="ja-JP" altLang="en-US" sz="2000">
              <a:latin typeface="+mn-ea"/>
            </a:endParaRPr>
          </a:p>
        </p:txBody>
      </p:sp>
      <p:sp>
        <p:nvSpPr>
          <p:cNvPr id="18" name="テキスト ボックス 17"/>
          <p:cNvSpPr txBox="1"/>
          <p:nvPr/>
        </p:nvSpPr>
        <p:spPr>
          <a:xfrm>
            <a:off x="1827213" y="3178732"/>
            <a:ext cx="1440022" cy="400110"/>
          </a:xfrm>
          <a:prstGeom prst="rect">
            <a:avLst/>
          </a:prstGeom>
          <a:noFill/>
        </p:spPr>
        <p:txBody>
          <a:bodyPr wrap="square" rtlCol="0">
            <a:spAutoFit/>
          </a:bodyPr>
          <a:lstStyle/>
          <a:p>
            <a:pPr algn="ctr"/>
            <a:r>
              <a:rPr kumimoji="1" lang="en-US" altLang="ja-JP" sz="2000" smtClean="0">
                <a:latin typeface="+mn-ea"/>
              </a:rPr>
              <a:t>2.2.2.3</a:t>
            </a:r>
            <a:endParaRPr kumimoji="1" lang="ja-JP" altLang="en-US" sz="2000">
              <a:latin typeface="+mn-ea"/>
            </a:endParaRPr>
          </a:p>
        </p:txBody>
      </p:sp>
      <p:sp>
        <p:nvSpPr>
          <p:cNvPr id="19" name="角丸四角形 18"/>
          <p:cNvSpPr/>
          <p:nvPr/>
        </p:nvSpPr>
        <p:spPr>
          <a:xfrm>
            <a:off x="6956504" y="43561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20" name="角丸四角形 19"/>
          <p:cNvSpPr/>
          <p:nvPr/>
        </p:nvSpPr>
        <p:spPr>
          <a:xfrm>
            <a:off x="806530" y="43561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21" name="直線コネクタ 20"/>
          <p:cNvCxnSpPr>
            <a:stCxn id="20" idx="3"/>
            <a:endCxn id="19" idx="1"/>
          </p:cNvCxnSpPr>
          <p:nvPr/>
        </p:nvCxnSpPr>
        <p:spPr>
          <a:xfrm>
            <a:off x="2117804" y="45466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42" descr="Cisco_ASA5500"/>
          <p:cNvPicPr>
            <a:picLocks noChangeAspect="1" noChangeArrowheads="1"/>
          </p:cNvPicPr>
          <p:nvPr/>
        </p:nvPicPr>
        <p:blipFill>
          <a:blip r:embed="rId2" cstate="print"/>
          <a:srcRect/>
          <a:stretch>
            <a:fillRect/>
          </a:stretch>
        </p:blipFill>
        <p:spPr bwMode="auto">
          <a:xfrm>
            <a:off x="4286782" y="4152899"/>
            <a:ext cx="755118" cy="797861"/>
          </a:xfrm>
          <a:prstGeom prst="rect">
            <a:avLst/>
          </a:prstGeom>
          <a:noFill/>
          <a:ln w="9525">
            <a:noFill/>
            <a:miter lim="800000"/>
            <a:headEnd/>
            <a:tailEnd/>
          </a:ln>
        </p:spPr>
      </p:pic>
      <p:sp>
        <p:nvSpPr>
          <p:cNvPr id="23" name="テキスト ボックス 22"/>
          <p:cNvSpPr txBox="1"/>
          <p:nvPr/>
        </p:nvSpPr>
        <p:spPr>
          <a:xfrm>
            <a:off x="5776118" y="4844990"/>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cxnSp>
        <p:nvCxnSpPr>
          <p:cNvPr id="24" name="直線矢印コネクタ 23"/>
          <p:cNvCxnSpPr/>
          <p:nvPr/>
        </p:nvCxnSpPr>
        <p:spPr>
          <a:xfrm>
            <a:off x="1917700" y="5181600"/>
            <a:ext cx="5283200" cy="1588"/>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776118" y="5175190"/>
            <a:ext cx="1449388"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cxnSp>
        <p:nvCxnSpPr>
          <p:cNvPr id="26" name="直線矢印コネクタ 25"/>
          <p:cNvCxnSpPr/>
          <p:nvPr/>
        </p:nvCxnSpPr>
        <p:spPr>
          <a:xfrm>
            <a:off x="1917700" y="5511800"/>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776118" y="5492690"/>
            <a:ext cx="1449388" cy="400110"/>
          </a:xfrm>
          <a:prstGeom prst="rect">
            <a:avLst/>
          </a:prstGeom>
          <a:noFill/>
        </p:spPr>
        <p:txBody>
          <a:bodyPr wrap="square" rtlCol="0">
            <a:spAutoFit/>
          </a:bodyPr>
          <a:lstStyle/>
          <a:p>
            <a:pPr algn="ctr"/>
            <a:r>
              <a:rPr kumimoji="1" lang="en-US" altLang="ja-JP" sz="2000" smtClean="0">
                <a:latin typeface="+mn-ea"/>
              </a:rPr>
              <a:t>1.1.1.3</a:t>
            </a:r>
            <a:endParaRPr kumimoji="1" lang="ja-JP" altLang="en-US" sz="2000">
              <a:latin typeface="+mn-ea"/>
            </a:endParaRPr>
          </a:p>
        </p:txBody>
      </p:sp>
      <p:cxnSp>
        <p:nvCxnSpPr>
          <p:cNvPr id="28" name="直線矢印コネクタ 27"/>
          <p:cNvCxnSpPr/>
          <p:nvPr/>
        </p:nvCxnSpPr>
        <p:spPr>
          <a:xfrm>
            <a:off x="1917700" y="5829300"/>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827213" y="4840844"/>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30" name="テキスト ボックス 29"/>
          <p:cNvSpPr txBox="1"/>
          <p:nvPr/>
        </p:nvSpPr>
        <p:spPr>
          <a:xfrm>
            <a:off x="1827213" y="5172076"/>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31" name="テキスト ボックス 30"/>
          <p:cNvSpPr txBox="1"/>
          <p:nvPr/>
        </p:nvSpPr>
        <p:spPr>
          <a:xfrm>
            <a:off x="1827213" y="5502832"/>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34" name="タイトル 1"/>
          <p:cNvSpPr>
            <a:spLocks noGrp="1"/>
          </p:cNvSpPr>
          <p:nvPr>
            <p:ph type="title"/>
          </p:nvPr>
        </p:nvSpPr>
        <p:spPr>
          <a:xfrm>
            <a:off x="202808" y="326134"/>
            <a:ext cx="8588861" cy="838200"/>
          </a:xfrm>
        </p:spPr>
        <p:txBody>
          <a:bodyPr/>
          <a:lstStyle/>
          <a:p>
            <a:r>
              <a:rPr lang="ja-JP" altLang="en-US" sz="2800" smtClean="0"/>
              <a:t>要注意変換方式 </a:t>
            </a:r>
            <a:r>
              <a:rPr kumimoji="1" lang="en-US" altLang="ja-JP" sz="2400" smtClean="0"/>
              <a:t/>
            </a:r>
            <a:br>
              <a:rPr kumimoji="1" lang="en-US" altLang="ja-JP" sz="2400" smtClean="0"/>
            </a:br>
            <a:r>
              <a:rPr kumimoji="1" lang="en-US" altLang="ja-JP" sz="2400" smtClean="0"/>
              <a:t>One to Many Static NAT</a:t>
            </a:r>
            <a:r>
              <a:rPr kumimoji="1" lang="ja-JP" altLang="en-US" sz="2400" smtClean="0"/>
              <a:t>と</a:t>
            </a:r>
            <a:r>
              <a:rPr lang="en-US" altLang="ja-JP" sz="2400" smtClean="0"/>
              <a:t>Many</a:t>
            </a:r>
            <a:r>
              <a:rPr kumimoji="1" lang="en-US" altLang="ja-JP" sz="2400" smtClean="0"/>
              <a:t> to One Static NAT</a:t>
            </a:r>
            <a:r>
              <a:rPr kumimoji="1" lang="ja-JP" altLang="en-US" sz="2400" smtClean="0"/>
              <a:t>の違い</a:t>
            </a:r>
            <a:r>
              <a:rPr kumimoji="1" lang="en-US" altLang="ja-JP" sz="2400" smtClean="0"/>
              <a:t/>
            </a:r>
            <a:br>
              <a:rPr kumimoji="1" lang="en-US" altLang="ja-JP" sz="2400" smtClean="0"/>
            </a:br>
            <a:r>
              <a:rPr lang="ja-JP" altLang="en-US" sz="2000" smtClean="0"/>
              <a:t>（</a:t>
            </a:r>
            <a:r>
              <a:rPr lang="en-US" altLang="ja-JP" sz="2000" smtClean="0"/>
              <a:t>Few to One Static NAT</a:t>
            </a:r>
            <a:r>
              <a:rPr lang="ja-JP" altLang="en-US" sz="2000" smtClean="0"/>
              <a:t>と</a:t>
            </a:r>
            <a:r>
              <a:rPr lang="en-US" altLang="ja-JP" sz="2000" smtClean="0"/>
              <a:t>One to Few Static NAT</a:t>
            </a:r>
            <a:r>
              <a:rPr lang="ja-JP" altLang="en-US" sz="2000" smtClean="0"/>
              <a:t>も同様）</a:t>
            </a:r>
            <a:endParaRPr kumimoji="1" lang="ja-JP" altLang="en-US" sz="240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 2"/>
          <p:cNvSpPr>
            <a:spLocks noGrp="1"/>
          </p:cNvSpPr>
          <p:nvPr>
            <p:ph type="body" sz="quarter" idx="10"/>
          </p:nvPr>
        </p:nvSpPr>
        <p:spPr>
          <a:xfrm>
            <a:off x="239712" y="1339745"/>
            <a:ext cx="8904287" cy="4965700"/>
          </a:xfrm>
        </p:spPr>
        <p:txBody>
          <a:bodyPr>
            <a:normAutofit/>
          </a:bodyPr>
          <a:lstStyle/>
          <a:p>
            <a:r>
              <a:rPr lang="en-US" altLang="ja-JP" sz="1800" smtClean="0"/>
              <a:t>One to Many</a:t>
            </a:r>
            <a:r>
              <a:rPr lang="ja-JP" altLang="en-US" sz="1800" smtClean="0"/>
              <a:t>の場合、</a:t>
            </a:r>
            <a:r>
              <a:rPr lang="en-US" altLang="ja-JP" sz="1800" smtClean="0"/>
              <a:t>Real IP</a:t>
            </a:r>
            <a:r>
              <a:rPr lang="ja-JP" altLang="en-US" sz="1800" smtClean="0"/>
              <a:t>を</a:t>
            </a:r>
            <a:r>
              <a:rPr lang="en-US" altLang="ja-JP" sz="1800" smtClean="0"/>
              <a:t>5-tuple(ex. dest port)</a:t>
            </a:r>
            <a:r>
              <a:rPr lang="ja-JP" altLang="en-US" sz="1800" smtClean="0"/>
              <a:t>で区別することが可能</a:t>
            </a:r>
            <a:endParaRPr lang="en-US" altLang="ja-JP" sz="1800" smtClean="0"/>
          </a:p>
          <a:p>
            <a:pPr lvl="1"/>
            <a:endParaRPr lang="en-US" altLang="ja-JP" sz="1400" smtClean="0"/>
          </a:p>
          <a:p>
            <a:pPr lvl="1"/>
            <a:endParaRPr lang="en-US" altLang="ja-JP" sz="1400" smtClean="0"/>
          </a:p>
          <a:p>
            <a:pPr lvl="1"/>
            <a:endParaRPr lang="en-US" altLang="ja-JP" sz="1400" smtClean="0"/>
          </a:p>
          <a:p>
            <a:pPr lvl="1"/>
            <a:endParaRPr lang="en-US" altLang="ja-JP" sz="1400" smtClean="0"/>
          </a:p>
          <a:p>
            <a:pPr lvl="1"/>
            <a:endParaRPr lang="en-US" altLang="ja-JP" sz="1400" smtClean="0"/>
          </a:p>
          <a:p>
            <a:pPr lvl="1"/>
            <a:endParaRPr lang="en-US" altLang="ja-JP" sz="1400" smtClean="0"/>
          </a:p>
          <a:p>
            <a:endParaRPr kumimoji="1" lang="en-US" altLang="ja-JP" sz="1800" smtClean="0"/>
          </a:p>
          <a:p>
            <a:r>
              <a:rPr kumimoji="1" lang="en-US" altLang="ja-JP" sz="1800" smtClean="0"/>
              <a:t>Many to One</a:t>
            </a:r>
            <a:r>
              <a:rPr kumimoji="1" lang="ja-JP" altLang="en-US" sz="1800" smtClean="0"/>
              <a:t>の場合、</a:t>
            </a:r>
            <a:r>
              <a:rPr kumimoji="1" lang="en-US" altLang="ja-JP" sz="1800" smtClean="0"/>
              <a:t>Mapped IP</a:t>
            </a:r>
            <a:r>
              <a:rPr kumimoji="1" lang="ja-JP" altLang="en-US" sz="1800" smtClean="0"/>
              <a:t>を</a:t>
            </a:r>
            <a:r>
              <a:rPr kumimoji="1" lang="en-US" altLang="ja-JP" sz="1800" smtClean="0"/>
              <a:t>5-tuple</a:t>
            </a:r>
            <a:r>
              <a:rPr lang="ja-JP" altLang="en-US" sz="1800" smtClean="0"/>
              <a:t>で区別不可な場合がある</a:t>
            </a:r>
            <a:r>
              <a:rPr lang="ja-JP" altLang="en-US" sz="1600" smtClean="0"/>
              <a:t>（次ページ参照）</a:t>
            </a:r>
            <a:endParaRPr kumimoji="1" lang="ja-JP" altLang="en-US" sz="1800"/>
          </a:p>
        </p:txBody>
      </p:sp>
      <p:sp>
        <p:nvSpPr>
          <p:cNvPr id="4" name="角丸四角形 3"/>
          <p:cNvSpPr/>
          <p:nvPr/>
        </p:nvSpPr>
        <p:spPr>
          <a:xfrm>
            <a:off x="6956504" y="21082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5" name="角丸四角形 4"/>
          <p:cNvSpPr/>
          <p:nvPr/>
        </p:nvSpPr>
        <p:spPr>
          <a:xfrm>
            <a:off x="806530" y="21082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6" name="直線コネクタ 5"/>
          <p:cNvCxnSpPr>
            <a:stCxn id="5" idx="3"/>
            <a:endCxn id="4" idx="1"/>
          </p:cNvCxnSpPr>
          <p:nvPr/>
        </p:nvCxnSpPr>
        <p:spPr>
          <a:xfrm>
            <a:off x="2117804" y="22987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42" descr="Cisco_ASA5500"/>
          <p:cNvPicPr>
            <a:picLocks noChangeAspect="1" noChangeArrowheads="1"/>
          </p:cNvPicPr>
          <p:nvPr/>
        </p:nvPicPr>
        <p:blipFill>
          <a:blip r:embed="rId2" cstate="print"/>
          <a:srcRect/>
          <a:stretch>
            <a:fillRect/>
          </a:stretch>
        </p:blipFill>
        <p:spPr bwMode="auto">
          <a:xfrm>
            <a:off x="4286782" y="1904999"/>
            <a:ext cx="755118" cy="797861"/>
          </a:xfrm>
          <a:prstGeom prst="rect">
            <a:avLst/>
          </a:prstGeom>
          <a:noFill/>
          <a:ln w="9525">
            <a:noFill/>
            <a:miter lim="800000"/>
            <a:headEnd/>
            <a:tailEnd/>
          </a:ln>
        </p:spPr>
      </p:pic>
      <p:sp>
        <p:nvSpPr>
          <p:cNvPr id="8" name="テキスト ボックス 7"/>
          <p:cNvSpPr txBox="1"/>
          <p:nvPr/>
        </p:nvSpPr>
        <p:spPr>
          <a:xfrm>
            <a:off x="5156200" y="2609790"/>
            <a:ext cx="2082006" cy="400110"/>
          </a:xfrm>
          <a:prstGeom prst="rect">
            <a:avLst/>
          </a:prstGeom>
          <a:noFill/>
        </p:spPr>
        <p:txBody>
          <a:bodyPr wrap="square" rtlCol="0">
            <a:spAutoFit/>
          </a:bodyPr>
          <a:lstStyle/>
          <a:p>
            <a:pPr algn="ctr"/>
            <a:r>
              <a:rPr kumimoji="1" lang="en-US" altLang="ja-JP" sz="2000" smtClean="0">
                <a:latin typeface="+mn-ea"/>
              </a:rPr>
              <a:t>1.1.1.1:4000</a:t>
            </a:r>
            <a:endParaRPr kumimoji="1" lang="ja-JP" altLang="en-US" sz="2000">
              <a:latin typeface="+mn-ea"/>
            </a:endParaRPr>
          </a:p>
        </p:txBody>
      </p:sp>
      <p:cxnSp>
        <p:nvCxnSpPr>
          <p:cNvPr id="11" name="直線矢印コネクタ 10"/>
          <p:cNvCxnSpPr/>
          <p:nvPr/>
        </p:nvCxnSpPr>
        <p:spPr>
          <a:xfrm>
            <a:off x="1917700" y="2933700"/>
            <a:ext cx="5283200" cy="1588"/>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917700" y="3263900"/>
            <a:ext cx="5283200" cy="1588"/>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917700" y="3581400"/>
            <a:ext cx="5283200" cy="1588"/>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827213" y="2592944"/>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17" name="テキスト ボックス 16"/>
          <p:cNvSpPr txBox="1"/>
          <p:nvPr/>
        </p:nvSpPr>
        <p:spPr>
          <a:xfrm>
            <a:off x="1827213" y="2924176"/>
            <a:ext cx="1440022" cy="400110"/>
          </a:xfrm>
          <a:prstGeom prst="rect">
            <a:avLst/>
          </a:prstGeom>
          <a:noFill/>
        </p:spPr>
        <p:txBody>
          <a:bodyPr wrap="square" rtlCol="0">
            <a:spAutoFit/>
          </a:bodyPr>
          <a:lstStyle/>
          <a:p>
            <a:pPr algn="ctr"/>
            <a:r>
              <a:rPr kumimoji="1" lang="en-US" altLang="ja-JP" sz="2000" smtClean="0">
                <a:latin typeface="+mn-ea"/>
              </a:rPr>
              <a:t>2.2.2.2</a:t>
            </a:r>
            <a:endParaRPr kumimoji="1" lang="ja-JP" altLang="en-US" sz="2000">
              <a:latin typeface="+mn-ea"/>
            </a:endParaRPr>
          </a:p>
        </p:txBody>
      </p:sp>
      <p:sp>
        <p:nvSpPr>
          <p:cNvPr id="18" name="テキスト ボックス 17"/>
          <p:cNvSpPr txBox="1"/>
          <p:nvPr/>
        </p:nvSpPr>
        <p:spPr>
          <a:xfrm>
            <a:off x="1827213" y="3254932"/>
            <a:ext cx="1440022" cy="400110"/>
          </a:xfrm>
          <a:prstGeom prst="rect">
            <a:avLst/>
          </a:prstGeom>
          <a:noFill/>
        </p:spPr>
        <p:txBody>
          <a:bodyPr wrap="square" rtlCol="0">
            <a:spAutoFit/>
          </a:bodyPr>
          <a:lstStyle/>
          <a:p>
            <a:pPr algn="ctr"/>
            <a:r>
              <a:rPr kumimoji="1" lang="en-US" altLang="ja-JP" sz="2000" smtClean="0">
                <a:latin typeface="+mn-ea"/>
              </a:rPr>
              <a:t>2.2.2.3</a:t>
            </a:r>
            <a:endParaRPr kumimoji="1" lang="ja-JP" altLang="en-US" sz="2000">
              <a:latin typeface="+mn-ea"/>
            </a:endParaRPr>
          </a:p>
        </p:txBody>
      </p:sp>
      <p:sp>
        <p:nvSpPr>
          <p:cNvPr id="19" name="角丸四角形 18"/>
          <p:cNvSpPr/>
          <p:nvPr/>
        </p:nvSpPr>
        <p:spPr>
          <a:xfrm>
            <a:off x="6956504" y="4584700"/>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20" name="角丸四角形 19"/>
          <p:cNvSpPr/>
          <p:nvPr/>
        </p:nvSpPr>
        <p:spPr>
          <a:xfrm>
            <a:off x="806530" y="4584700"/>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21" name="直線コネクタ 20"/>
          <p:cNvCxnSpPr>
            <a:stCxn id="20" idx="3"/>
            <a:endCxn id="19" idx="1"/>
          </p:cNvCxnSpPr>
          <p:nvPr/>
        </p:nvCxnSpPr>
        <p:spPr>
          <a:xfrm>
            <a:off x="2117804" y="4775200"/>
            <a:ext cx="48387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42" descr="Cisco_ASA5500"/>
          <p:cNvPicPr>
            <a:picLocks noChangeAspect="1" noChangeArrowheads="1"/>
          </p:cNvPicPr>
          <p:nvPr/>
        </p:nvPicPr>
        <p:blipFill>
          <a:blip r:embed="rId2" cstate="print"/>
          <a:srcRect/>
          <a:stretch>
            <a:fillRect/>
          </a:stretch>
        </p:blipFill>
        <p:spPr bwMode="auto">
          <a:xfrm>
            <a:off x="4286782" y="4381499"/>
            <a:ext cx="755118" cy="797861"/>
          </a:xfrm>
          <a:prstGeom prst="rect">
            <a:avLst/>
          </a:prstGeom>
          <a:noFill/>
          <a:ln w="9525">
            <a:noFill/>
            <a:miter lim="800000"/>
            <a:headEnd/>
            <a:tailEnd/>
          </a:ln>
        </p:spPr>
      </p:pic>
      <p:sp>
        <p:nvSpPr>
          <p:cNvPr id="23" name="テキスト ボックス 22"/>
          <p:cNvSpPr txBox="1"/>
          <p:nvPr/>
        </p:nvSpPr>
        <p:spPr>
          <a:xfrm>
            <a:off x="5776118" y="5073590"/>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cxnSp>
        <p:nvCxnSpPr>
          <p:cNvPr id="24" name="直線矢印コネクタ 23"/>
          <p:cNvCxnSpPr/>
          <p:nvPr/>
        </p:nvCxnSpPr>
        <p:spPr>
          <a:xfrm>
            <a:off x="1917700" y="5410200"/>
            <a:ext cx="5283200" cy="1588"/>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776118" y="5403790"/>
            <a:ext cx="1449388"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cxnSp>
        <p:nvCxnSpPr>
          <p:cNvPr id="26" name="直線矢印コネクタ 25"/>
          <p:cNvCxnSpPr/>
          <p:nvPr/>
        </p:nvCxnSpPr>
        <p:spPr>
          <a:xfrm>
            <a:off x="1917700" y="5740400"/>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776118" y="5721290"/>
            <a:ext cx="1449388" cy="400110"/>
          </a:xfrm>
          <a:prstGeom prst="rect">
            <a:avLst/>
          </a:prstGeom>
          <a:noFill/>
        </p:spPr>
        <p:txBody>
          <a:bodyPr wrap="square" rtlCol="0">
            <a:spAutoFit/>
          </a:bodyPr>
          <a:lstStyle/>
          <a:p>
            <a:pPr algn="ctr"/>
            <a:r>
              <a:rPr kumimoji="1" lang="en-US" altLang="ja-JP" sz="2000" smtClean="0">
                <a:latin typeface="+mn-ea"/>
              </a:rPr>
              <a:t>1.1.1.3</a:t>
            </a:r>
            <a:endParaRPr kumimoji="1" lang="ja-JP" altLang="en-US" sz="2000">
              <a:latin typeface="+mn-ea"/>
            </a:endParaRPr>
          </a:p>
        </p:txBody>
      </p:sp>
      <p:cxnSp>
        <p:nvCxnSpPr>
          <p:cNvPr id="28" name="直線矢印コネクタ 27"/>
          <p:cNvCxnSpPr/>
          <p:nvPr/>
        </p:nvCxnSpPr>
        <p:spPr>
          <a:xfrm>
            <a:off x="1917700" y="6057900"/>
            <a:ext cx="5283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827213" y="5069444"/>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30" name="テキスト ボックス 29"/>
          <p:cNvSpPr txBox="1"/>
          <p:nvPr/>
        </p:nvSpPr>
        <p:spPr>
          <a:xfrm>
            <a:off x="1827213" y="5400676"/>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31" name="テキスト ボックス 30"/>
          <p:cNvSpPr txBox="1"/>
          <p:nvPr/>
        </p:nvSpPr>
        <p:spPr>
          <a:xfrm>
            <a:off x="1827213" y="5731432"/>
            <a:ext cx="1440022"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
        <p:nvSpPr>
          <p:cNvPr id="32" name="テキスト ボックス 31"/>
          <p:cNvSpPr txBox="1"/>
          <p:nvPr/>
        </p:nvSpPr>
        <p:spPr>
          <a:xfrm>
            <a:off x="5156200" y="2935288"/>
            <a:ext cx="2082006" cy="400110"/>
          </a:xfrm>
          <a:prstGeom prst="rect">
            <a:avLst/>
          </a:prstGeom>
          <a:noFill/>
        </p:spPr>
        <p:txBody>
          <a:bodyPr wrap="square" rtlCol="0">
            <a:spAutoFit/>
          </a:bodyPr>
          <a:lstStyle/>
          <a:p>
            <a:pPr algn="ctr"/>
            <a:r>
              <a:rPr kumimoji="1" lang="en-US" altLang="ja-JP" sz="2000" smtClean="0">
                <a:latin typeface="+mn-ea"/>
              </a:rPr>
              <a:t>1.1.1.1:5000</a:t>
            </a:r>
            <a:endParaRPr kumimoji="1" lang="ja-JP" altLang="en-US" sz="2000">
              <a:latin typeface="+mn-ea"/>
            </a:endParaRPr>
          </a:p>
        </p:txBody>
      </p:sp>
      <p:sp>
        <p:nvSpPr>
          <p:cNvPr id="33" name="テキスト ボックス 32"/>
          <p:cNvSpPr txBox="1"/>
          <p:nvPr/>
        </p:nvSpPr>
        <p:spPr>
          <a:xfrm>
            <a:off x="5156200" y="3254932"/>
            <a:ext cx="2082006" cy="400110"/>
          </a:xfrm>
          <a:prstGeom prst="rect">
            <a:avLst/>
          </a:prstGeom>
          <a:noFill/>
        </p:spPr>
        <p:txBody>
          <a:bodyPr wrap="square" rtlCol="0">
            <a:spAutoFit/>
          </a:bodyPr>
          <a:lstStyle/>
          <a:p>
            <a:pPr algn="ctr"/>
            <a:r>
              <a:rPr kumimoji="1" lang="en-US" altLang="ja-JP" sz="2000" smtClean="0">
                <a:latin typeface="+mn-ea"/>
              </a:rPr>
              <a:t>1.1.1.1:6000</a:t>
            </a:r>
            <a:endParaRPr kumimoji="1" lang="ja-JP" altLang="en-US" sz="2000">
              <a:latin typeface="+mn-ea"/>
            </a:endParaRPr>
          </a:p>
        </p:txBody>
      </p:sp>
      <p:sp>
        <p:nvSpPr>
          <p:cNvPr id="36" name="タイトル 1"/>
          <p:cNvSpPr>
            <a:spLocks noGrp="1"/>
          </p:cNvSpPr>
          <p:nvPr>
            <p:ph type="title"/>
          </p:nvPr>
        </p:nvSpPr>
        <p:spPr>
          <a:xfrm>
            <a:off x="202808" y="300734"/>
            <a:ext cx="8588861" cy="838200"/>
          </a:xfrm>
        </p:spPr>
        <p:txBody>
          <a:bodyPr/>
          <a:lstStyle/>
          <a:p>
            <a:r>
              <a:rPr lang="ja-JP" altLang="en-US" sz="2800" smtClean="0"/>
              <a:t>要注意変換方式 </a:t>
            </a:r>
            <a:r>
              <a:rPr kumimoji="1" lang="en-US" altLang="ja-JP" sz="2400" smtClean="0"/>
              <a:t/>
            </a:r>
            <a:br>
              <a:rPr kumimoji="1" lang="en-US" altLang="ja-JP" sz="2400" smtClean="0"/>
            </a:br>
            <a:r>
              <a:rPr kumimoji="1" lang="en-US" altLang="ja-JP" sz="2400" smtClean="0"/>
              <a:t>One to Many Static NAT</a:t>
            </a:r>
            <a:r>
              <a:rPr kumimoji="1" lang="ja-JP" altLang="en-US" sz="2400" smtClean="0"/>
              <a:t>と</a:t>
            </a:r>
            <a:r>
              <a:rPr lang="en-US" altLang="ja-JP" sz="2400" smtClean="0"/>
              <a:t>Many</a:t>
            </a:r>
            <a:r>
              <a:rPr kumimoji="1" lang="en-US" altLang="ja-JP" sz="2400" smtClean="0"/>
              <a:t> to One Static NAT</a:t>
            </a:r>
            <a:r>
              <a:rPr kumimoji="1" lang="ja-JP" altLang="en-US" sz="2400" smtClean="0"/>
              <a:t>の違い</a:t>
            </a:r>
            <a:r>
              <a:rPr kumimoji="1" lang="en-US" altLang="ja-JP" sz="2400" smtClean="0"/>
              <a:t/>
            </a:r>
            <a:br>
              <a:rPr kumimoji="1" lang="en-US" altLang="ja-JP" sz="2400" smtClean="0"/>
            </a:br>
            <a:r>
              <a:rPr lang="ja-JP" altLang="en-US" sz="2000" smtClean="0"/>
              <a:t>（</a:t>
            </a:r>
            <a:r>
              <a:rPr lang="en-US" altLang="ja-JP" sz="2000" smtClean="0"/>
              <a:t>Few to One Static NAT</a:t>
            </a:r>
            <a:r>
              <a:rPr lang="ja-JP" altLang="en-US" sz="2000" smtClean="0"/>
              <a:t>と</a:t>
            </a:r>
            <a:r>
              <a:rPr lang="en-US" altLang="ja-JP" sz="2000" smtClean="0"/>
              <a:t>One to Few Static NAT</a:t>
            </a:r>
            <a:r>
              <a:rPr lang="ja-JP" altLang="en-US" sz="2000" smtClean="0"/>
              <a:t>も同様）</a:t>
            </a:r>
            <a:endParaRPr kumimoji="1" lang="ja-JP" altLang="en-US" sz="240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808" y="393700"/>
            <a:ext cx="8588861" cy="618234"/>
          </a:xfrm>
        </p:spPr>
        <p:txBody>
          <a:bodyPr/>
          <a:lstStyle/>
          <a:p>
            <a:r>
              <a:rPr lang="ja-JP" altLang="en-US" sz="3200" smtClean="0"/>
              <a:t>要注意変換方式 </a:t>
            </a:r>
            <a:r>
              <a:rPr kumimoji="1" lang="en-US" altLang="ja-JP" sz="2800" smtClean="0"/>
              <a:t/>
            </a:r>
            <a:br>
              <a:rPr kumimoji="1" lang="en-US" altLang="ja-JP" sz="2800" smtClean="0"/>
            </a:br>
            <a:r>
              <a:rPr kumimoji="1" lang="en-US" altLang="ja-JP" sz="2800" smtClean="0"/>
              <a:t>Many to One Static NAT </a:t>
            </a:r>
            <a:r>
              <a:rPr kumimoji="1" lang="ja-JP" altLang="en-US" sz="2800" smtClean="0"/>
              <a:t>コネクション</a:t>
            </a:r>
            <a:r>
              <a:rPr kumimoji="1" lang="en-US" altLang="ja-JP" sz="2800" smtClean="0"/>
              <a:t>Reset </a:t>
            </a:r>
            <a:r>
              <a:rPr kumimoji="1" lang="ja-JP" altLang="en-US" sz="2800" smtClean="0"/>
              <a:t>ケース</a:t>
            </a:r>
            <a:endParaRPr kumimoji="1" lang="ja-JP" altLang="en-US" sz="2800"/>
          </a:p>
        </p:txBody>
      </p:sp>
      <p:sp>
        <p:nvSpPr>
          <p:cNvPr id="3" name="テキスト プレースホルダ 2"/>
          <p:cNvSpPr>
            <a:spLocks noGrp="1"/>
          </p:cNvSpPr>
          <p:nvPr>
            <p:ph type="body" sz="quarter" idx="10"/>
          </p:nvPr>
        </p:nvSpPr>
        <p:spPr>
          <a:xfrm>
            <a:off x="239712" y="1149245"/>
            <a:ext cx="8904287" cy="1301856"/>
          </a:xfrm>
        </p:spPr>
        <p:txBody>
          <a:bodyPr>
            <a:normAutofit/>
          </a:bodyPr>
          <a:lstStyle/>
          <a:p>
            <a:r>
              <a:rPr lang="ja-JP" altLang="en-US" sz="1800" smtClean="0"/>
              <a:t>複数の</a:t>
            </a:r>
            <a:r>
              <a:rPr kumimoji="1" lang="en-US" altLang="ja-JP" sz="1800" smtClean="0"/>
              <a:t>Inside Host </a:t>
            </a:r>
            <a:r>
              <a:rPr lang="ja-JP" altLang="en-US" sz="1800" smtClean="0"/>
              <a:t>が同一の</a:t>
            </a:r>
            <a:r>
              <a:rPr kumimoji="1" lang="en-US" altLang="ja-JP" sz="1800" smtClean="0"/>
              <a:t>Outside Server</a:t>
            </a:r>
            <a:r>
              <a:rPr kumimoji="1" lang="ja-JP" altLang="en-US" sz="1800" smtClean="0"/>
              <a:t>へ同一</a:t>
            </a:r>
            <a:r>
              <a:rPr kumimoji="1" lang="en-US" altLang="ja-JP" sz="1800" smtClean="0"/>
              <a:t>port</a:t>
            </a:r>
            <a:r>
              <a:rPr kumimoji="1" lang="ja-JP" altLang="en-US" sz="1800" smtClean="0"/>
              <a:t>で</a:t>
            </a:r>
            <a:r>
              <a:rPr lang="ja-JP" altLang="en-US" sz="1800" smtClean="0"/>
              <a:t>アクセスする場合</a:t>
            </a:r>
            <a:endParaRPr kumimoji="1" lang="en-US" altLang="ja-JP" sz="1800" smtClean="0"/>
          </a:p>
          <a:p>
            <a:pPr lvl="1"/>
            <a:r>
              <a:rPr lang="en-US" altLang="ja-JP" smtClean="0"/>
              <a:t>ex. Server IP / port = 10.1.1.1:80</a:t>
            </a:r>
            <a:endParaRPr kumimoji="1" lang="ja-JP" altLang="en-US"/>
          </a:p>
        </p:txBody>
      </p:sp>
      <p:sp>
        <p:nvSpPr>
          <p:cNvPr id="19" name="角丸四角形 18"/>
          <p:cNvSpPr/>
          <p:nvPr/>
        </p:nvSpPr>
        <p:spPr>
          <a:xfrm>
            <a:off x="6956504" y="2051496"/>
            <a:ext cx="13370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Inside</a:t>
            </a:r>
          </a:p>
        </p:txBody>
      </p:sp>
      <p:sp>
        <p:nvSpPr>
          <p:cNvPr id="20" name="角丸四角形 19"/>
          <p:cNvSpPr/>
          <p:nvPr/>
        </p:nvSpPr>
        <p:spPr>
          <a:xfrm>
            <a:off x="654130" y="2051496"/>
            <a:ext cx="1311274" cy="381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smtClean="0">
                <a:latin typeface="+mn-ea"/>
              </a:rPr>
              <a:t>Outside</a:t>
            </a:r>
            <a:endParaRPr kumimoji="1" lang="ja-JP" altLang="en-US" sz="1600" dirty="0" smtClean="0">
              <a:latin typeface="+mn-ea"/>
            </a:endParaRPr>
          </a:p>
        </p:txBody>
      </p:sp>
      <p:cxnSp>
        <p:nvCxnSpPr>
          <p:cNvPr id="24" name="直線矢印コネクタ 23"/>
          <p:cNvCxnSpPr>
            <a:endCxn id="37" idx="0"/>
          </p:cNvCxnSpPr>
          <p:nvPr/>
        </p:nvCxnSpPr>
        <p:spPr>
          <a:xfrm>
            <a:off x="1851025" y="3432621"/>
            <a:ext cx="5725319"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34" name="Picture 4" descr="Laptop"/>
          <p:cNvPicPr>
            <a:picLocks noChangeAspect="1" noChangeArrowheads="1"/>
          </p:cNvPicPr>
          <p:nvPr/>
        </p:nvPicPr>
        <p:blipFill>
          <a:blip r:embed="rId2" cstate="print"/>
          <a:srcRect/>
          <a:stretch>
            <a:fillRect/>
          </a:stretch>
        </p:blipFill>
        <p:spPr bwMode="auto">
          <a:xfrm>
            <a:off x="7071518" y="2502346"/>
            <a:ext cx="989013" cy="930275"/>
          </a:xfrm>
          <a:prstGeom prst="rect">
            <a:avLst/>
          </a:prstGeom>
          <a:noFill/>
          <a:ln w="9525">
            <a:noFill/>
            <a:miter lim="800000"/>
            <a:headEnd/>
            <a:tailEnd/>
          </a:ln>
        </p:spPr>
      </p:pic>
      <p:pic>
        <p:nvPicPr>
          <p:cNvPr id="35" name="Picture 32" descr="HP_Mini"/>
          <p:cNvPicPr>
            <a:picLocks noChangeAspect="1" noChangeArrowheads="1"/>
          </p:cNvPicPr>
          <p:nvPr/>
        </p:nvPicPr>
        <p:blipFill>
          <a:blip r:embed="rId3" cstate="print"/>
          <a:srcRect/>
          <a:stretch>
            <a:fillRect/>
          </a:stretch>
        </p:blipFill>
        <p:spPr bwMode="auto">
          <a:xfrm>
            <a:off x="682668" y="3612355"/>
            <a:ext cx="1133566" cy="1473393"/>
          </a:xfrm>
          <a:prstGeom prst="rect">
            <a:avLst/>
          </a:prstGeom>
          <a:noFill/>
          <a:ln w="9525">
            <a:noFill/>
            <a:miter lim="800000"/>
            <a:headEnd/>
            <a:tailEnd/>
          </a:ln>
        </p:spPr>
      </p:pic>
      <p:pic>
        <p:nvPicPr>
          <p:cNvPr id="37" name="Picture 4" descr="Laptop"/>
          <p:cNvPicPr>
            <a:picLocks noChangeAspect="1" noChangeArrowheads="1"/>
          </p:cNvPicPr>
          <p:nvPr/>
        </p:nvPicPr>
        <p:blipFill>
          <a:blip r:embed="rId2" cstate="print"/>
          <a:srcRect/>
          <a:stretch>
            <a:fillRect/>
          </a:stretch>
        </p:blipFill>
        <p:spPr bwMode="auto">
          <a:xfrm>
            <a:off x="7081837" y="3432621"/>
            <a:ext cx="989013" cy="930275"/>
          </a:xfrm>
          <a:prstGeom prst="rect">
            <a:avLst/>
          </a:prstGeom>
          <a:noFill/>
          <a:ln w="9525">
            <a:noFill/>
            <a:miter lim="800000"/>
            <a:headEnd/>
            <a:tailEnd/>
          </a:ln>
        </p:spPr>
      </p:pic>
      <p:pic>
        <p:nvPicPr>
          <p:cNvPr id="36" name="Picture 4" descr="Laptop"/>
          <p:cNvPicPr>
            <a:picLocks noChangeAspect="1" noChangeArrowheads="1"/>
          </p:cNvPicPr>
          <p:nvPr/>
        </p:nvPicPr>
        <p:blipFill>
          <a:blip r:embed="rId2" cstate="print"/>
          <a:srcRect/>
          <a:stretch>
            <a:fillRect/>
          </a:stretch>
        </p:blipFill>
        <p:spPr bwMode="auto">
          <a:xfrm>
            <a:off x="7081837" y="4350640"/>
            <a:ext cx="989013" cy="930275"/>
          </a:xfrm>
          <a:prstGeom prst="rect">
            <a:avLst/>
          </a:prstGeom>
          <a:noFill/>
          <a:ln w="9525">
            <a:noFill/>
            <a:miter lim="800000"/>
            <a:headEnd/>
            <a:tailEnd/>
          </a:ln>
        </p:spPr>
      </p:pic>
      <p:cxnSp>
        <p:nvCxnSpPr>
          <p:cNvPr id="60" name="直線矢印コネクタ 59"/>
          <p:cNvCxnSpPr/>
          <p:nvPr/>
        </p:nvCxnSpPr>
        <p:spPr>
          <a:xfrm>
            <a:off x="1851025" y="4349052"/>
            <a:ext cx="5725319"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1879600" y="5279327"/>
            <a:ext cx="5725319"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Picture 42" descr="Cisco_ASA5500"/>
          <p:cNvPicPr>
            <a:picLocks noChangeAspect="1" noChangeArrowheads="1"/>
          </p:cNvPicPr>
          <p:nvPr/>
        </p:nvPicPr>
        <p:blipFill>
          <a:blip r:embed="rId4" cstate="print"/>
          <a:srcRect/>
          <a:stretch>
            <a:fillRect/>
          </a:stretch>
        </p:blipFill>
        <p:spPr bwMode="auto">
          <a:xfrm>
            <a:off x="3860800" y="2981770"/>
            <a:ext cx="1752600" cy="2533650"/>
          </a:xfrm>
          <a:prstGeom prst="rect">
            <a:avLst/>
          </a:prstGeom>
          <a:noFill/>
          <a:ln w="9525">
            <a:noFill/>
            <a:miter lim="800000"/>
            <a:headEnd/>
            <a:tailEnd/>
          </a:ln>
        </p:spPr>
      </p:pic>
      <p:sp>
        <p:nvSpPr>
          <p:cNvPr id="55" name="角丸四角形 54"/>
          <p:cNvSpPr/>
          <p:nvPr/>
        </p:nvSpPr>
        <p:spPr>
          <a:xfrm>
            <a:off x="5087620" y="3617468"/>
            <a:ext cx="1868884" cy="55016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smtClean="0">
                <a:latin typeface="+mn-ea"/>
              </a:rPr>
              <a:t>Src: 1.1.1.2:80</a:t>
            </a:r>
          </a:p>
          <a:p>
            <a:r>
              <a:rPr kumimoji="1" lang="en-US" altLang="ja-JP" smtClean="0">
                <a:latin typeface="+mn-ea"/>
              </a:rPr>
              <a:t>Dst: 10.1.1.1:80</a:t>
            </a:r>
            <a:endParaRPr kumimoji="1" lang="ja-JP" altLang="en-US" dirty="0" smtClean="0">
              <a:latin typeface="+mn-ea"/>
            </a:endParaRPr>
          </a:p>
        </p:txBody>
      </p:sp>
      <p:sp>
        <p:nvSpPr>
          <p:cNvPr id="56" name="角丸四角形 55"/>
          <p:cNvSpPr/>
          <p:nvPr/>
        </p:nvSpPr>
        <p:spPr>
          <a:xfrm>
            <a:off x="5087620" y="4540695"/>
            <a:ext cx="1868884" cy="55016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smtClean="0">
                <a:latin typeface="+mn-ea"/>
              </a:rPr>
              <a:t>Src: 1.1.1.3:80</a:t>
            </a:r>
          </a:p>
          <a:p>
            <a:r>
              <a:rPr kumimoji="1" lang="en-US" altLang="ja-JP" smtClean="0">
                <a:latin typeface="+mn-ea"/>
              </a:rPr>
              <a:t>Dst: 10.1.1.1:80</a:t>
            </a:r>
            <a:endParaRPr kumimoji="1" lang="ja-JP" altLang="en-US" dirty="0" smtClean="0">
              <a:latin typeface="+mn-ea"/>
            </a:endParaRPr>
          </a:p>
        </p:txBody>
      </p:sp>
      <p:sp>
        <p:nvSpPr>
          <p:cNvPr id="54" name="角丸四角形 53"/>
          <p:cNvSpPr/>
          <p:nvPr/>
        </p:nvSpPr>
        <p:spPr>
          <a:xfrm>
            <a:off x="5087620" y="2746562"/>
            <a:ext cx="1868884" cy="55016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smtClean="0">
                <a:latin typeface="+mn-ea"/>
              </a:rPr>
              <a:t>Src: 1.1.1.1:80</a:t>
            </a:r>
          </a:p>
          <a:p>
            <a:r>
              <a:rPr kumimoji="1" lang="en-US" altLang="ja-JP" smtClean="0">
                <a:latin typeface="+mn-ea"/>
              </a:rPr>
              <a:t>Dst: 10.1.1.1:80</a:t>
            </a:r>
            <a:endParaRPr kumimoji="1" lang="ja-JP" altLang="en-US" dirty="0" smtClean="0">
              <a:latin typeface="+mn-ea"/>
            </a:endParaRPr>
          </a:p>
        </p:txBody>
      </p:sp>
      <p:sp>
        <p:nvSpPr>
          <p:cNvPr id="62" name="角丸四角形 61"/>
          <p:cNvSpPr/>
          <p:nvPr/>
        </p:nvSpPr>
        <p:spPr>
          <a:xfrm>
            <a:off x="2493566" y="2746562"/>
            <a:ext cx="1868884" cy="55016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smtClean="0">
                <a:latin typeface="+mn-ea"/>
              </a:rPr>
              <a:t>Src: 2.2.2.1:80</a:t>
            </a:r>
          </a:p>
          <a:p>
            <a:r>
              <a:rPr kumimoji="1" lang="en-US" altLang="ja-JP" smtClean="0">
                <a:latin typeface="+mn-ea"/>
              </a:rPr>
              <a:t>Dst: 10.1.1.1:80</a:t>
            </a:r>
            <a:endParaRPr kumimoji="1" lang="ja-JP" altLang="en-US" dirty="0" smtClean="0">
              <a:latin typeface="+mn-ea"/>
            </a:endParaRPr>
          </a:p>
        </p:txBody>
      </p:sp>
      <p:sp>
        <p:nvSpPr>
          <p:cNvPr id="63" name="角丸四角形 62"/>
          <p:cNvSpPr/>
          <p:nvPr/>
        </p:nvSpPr>
        <p:spPr>
          <a:xfrm>
            <a:off x="2493566" y="3617468"/>
            <a:ext cx="1868884" cy="55016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smtClean="0">
                <a:latin typeface="+mn-ea"/>
              </a:rPr>
              <a:t>Src: 2.2.2.1:80</a:t>
            </a:r>
          </a:p>
          <a:p>
            <a:r>
              <a:rPr kumimoji="1" lang="en-US" altLang="ja-JP" smtClean="0">
                <a:latin typeface="+mn-ea"/>
              </a:rPr>
              <a:t>Dst: 10.1.1.1:80</a:t>
            </a:r>
            <a:endParaRPr kumimoji="1" lang="ja-JP" altLang="en-US" dirty="0" smtClean="0">
              <a:latin typeface="+mn-ea"/>
            </a:endParaRPr>
          </a:p>
        </p:txBody>
      </p:sp>
      <p:sp>
        <p:nvSpPr>
          <p:cNvPr id="64" name="角丸四角形 63"/>
          <p:cNvSpPr/>
          <p:nvPr/>
        </p:nvSpPr>
        <p:spPr>
          <a:xfrm>
            <a:off x="2493566" y="4540695"/>
            <a:ext cx="1868884" cy="55016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smtClean="0">
                <a:latin typeface="+mn-ea"/>
              </a:rPr>
              <a:t>Src: 2.2.2.1:80</a:t>
            </a:r>
          </a:p>
          <a:p>
            <a:r>
              <a:rPr kumimoji="1" lang="en-US" altLang="ja-JP" smtClean="0">
                <a:latin typeface="+mn-ea"/>
              </a:rPr>
              <a:t>Dst: 10.1.1.1:80</a:t>
            </a:r>
            <a:endParaRPr kumimoji="1" lang="ja-JP" altLang="en-US" dirty="0" smtClean="0">
              <a:latin typeface="+mn-ea"/>
            </a:endParaRPr>
          </a:p>
        </p:txBody>
      </p:sp>
      <p:sp>
        <p:nvSpPr>
          <p:cNvPr id="65" name="正方形/長方形 64"/>
          <p:cNvSpPr/>
          <p:nvPr/>
        </p:nvSpPr>
        <p:spPr>
          <a:xfrm>
            <a:off x="2328466" y="2628900"/>
            <a:ext cx="2218134" cy="2569020"/>
          </a:xfrm>
          <a:prstGeom prst="rect">
            <a:avLst/>
          </a:prstGeom>
          <a:no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smtClean="0">
              <a:latin typeface="+mn-ea"/>
            </a:endParaRPr>
          </a:p>
        </p:txBody>
      </p:sp>
      <p:sp>
        <p:nvSpPr>
          <p:cNvPr id="66" name="線吹き出し 1 (枠付き) 65"/>
          <p:cNvSpPr/>
          <p:nvPr/>
        </p:nvSpPr>
        <p:spPr>
          <a:xfrm>
            <a:off x="1244600" y="5695950"/>
            <a:ext cx="5956300" cy="368300"/>
          </a:xfrm>
          <a:prstGeom prst="borderCallout1">
            <a:avLst>
              <a:gd name="adj1" fmla="val -15733"/>
              <a:gd name="adj2" fmla="val 4442"/>
              <a:gd name="adj3" fmla="val -235776"/>
              <a:gd name="adj4" fmla="val 1615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smtClean="0">
                <a:latin typeface="+mn-ea"/>
              </a:rPr>
              <a:t>Packet </a:t>
            </a:r>
            <a:r>
              <a:rPr kumimoji="1" lang="ja-JP" altLang="en-US" sz="1600" smtClean="0">
                <a:latin typeface="+mn-ea"/>
              </a:rPr>
              <a:t>区別が出来なくなる為、</a:t>
            </a:r>
            <a:r>
              <a:rPr kumimoji="1" lang="en-US" altLang="ja-JP" sz="1600" smtClean="0">
                <a:latin typeface="+mn-ea"/>
              </a:rPr>
              <a:t>ASA</a:t>
            </a:r>
            <a:r>
              <a:rPr kumimoji="1" lang="ja-JP" altLang="en-US" sz="1600" smtClean="0">
                <a:latin typeface="+mn-ea"/>
              </a:rPr>
              <a:t>によりコネクション</a:t>
            </a:r>
            <a:r>
              <a:rPr kumimoji="1" lang="en-US" altLang="ja-JP" sz="1600" smtClean="0">
                <a:latin typeface="+mn-ea"/>
              </a:rPr>
              <a:t>Reset</a:t>
            </a:r>
            <a:endParaRPr kumimoji="1" lang="ja-JP" altLang="en-US" sz="1600" dirty="0" smtClean="0">
              <a:latin typeface="+mn-ea"/>
            </a:endParaRPr>
          </a:p>
        </p:txBody>
      </p:sp>
      <p:sp>
        <p:nvSpPr>
          <p:cNvPr id="67" name="テキスト ボックス 66"/>
          <p:cNvSpPr txBox="1"/>
          <p:nvPr/>
        </p:nvSpPr>
        <p:spPr>
          <a:xfrm>
            <a:off x="7605711" y="3123345"/>
            <a:ext cx="1449388" cy="400110"/>
          </a:xfrm>
          <a:prstGeom prst="rect">
            <a:avLst/>
          </a:prstGeom>
          <a:noFill/>
        </p:spPr>
        <p:txBody>
          <a:bodyPr wrap="square" rtlCol="0">
            <a:spAutoFit/>
          </a:bodyPr>
          <a:lstStyle/>
          <a:p>
            <a:pPr algn="ctr"/>
            <a:r>
              <a:rPr kumimoji="1" lang="en-US" altLang="ja-JP" sz="2000" smtClean="0">
                <a:latin typeface="+mn-ea"/>
              </a:rPr>
              <a:t>1.1.1.1</a:t>
            </a:r>
            <a:endParaRPr kumimoji="1" lang="ja-JP" altLang="en-US" sz="2000">
              <a:latin typeface="+mn-ea"/>
            </a:endParaRPr>
          </a:p>
        </p:txBody>
      </p:sp>
      <p:sp>
        <p:nvSpPr>
          <p:cNvPr id="68" name="テキスト ボックス 67"/>
          <p:cNvSpPr txBox="1"/>
          <p:nvPr/>
        </p:nvSpPr>
        <p:spPr>
          <a:xfrm>
            <a:off x="7568884" y="4140585"/>
            <a:ext cx="1449388" cy="400110"/>
          </a:xfrm>
          <a:prstGeom prst="rect">
            <a:avLst/>
          </a:prstGeom>
          <a:noFill/>
        </p:spPr>
        <p:txBody>
          <a:bodyPr wrap="square" rtlCol="0">
            <a:spAutoFit/>
          </a:bodyPr>
          <a:lstStyle/>
          <a:p>
            <a:pPr algn="ctr"/>
            <a:r>
              <a:rPr kumimoji="1" lang="en-US" altLang="ja-JP" sz="2000" smtClean="0">
                <a:latin typeface="+mn-ea"/>
              </a:rPr>
              <a:t>1.1.1.2</a:t>
            </a:r>
            <a:endParaRPr kumimoji="1" lang="ja-JP" altLang="en-US" sz="2000">
              <a:latin typeface="+mn-ea"/>
            </a:endParaRPr>
          </a:p>
        </p:txBody>
      </p:sp>
      <p:sp>
        <p:nvSpPr>
          <p:cNvPr id="69" name="テキスト ボックス 68"/>
          <p:cNvSpPr txBox="1"/>
          <p:nvPr/>
        </p:nvSpPr>
        <p:spPr>
          <a:xfrm>
            <a:off x="7568884" y="5023265"/>
            <a:ext cx="1449388" cy="400110"/>
          </a:xfrm>
          <a:prstGeom prst="rect">
            <a:avLst/>
          </a:prstGeom>
          <a:noFill/>
        </p:spPr>
        <p:txBody>
          <a:bodyPr wrap="square" rtlCol="0">
            <a:spAutoFit/>
          </a:bodyPr>
          <a:lstStyle/>
          <a:p>
            <a:pPr algn="ctr"/>
            <a:r>
              <a:rPr kumimoji="1" lang="en-US" altLang="ja-JP" sz="2000" smtClean="0">
                <a:latin typeface="+mn-ea"/>
              </a:rPr>
              <a:t>1.1.1.3</a:t>
            </a:r>
            <a:endParaRPr kumimoji="1" lang="ja-JP" altLang="en-US" sz="2000">
              <a:latin typeface="+mn-ea"/>
            </a:endParaRPr>
          </a:p>
        </p:txBody>
      </p:sp>
      <p:sp>
        <p:nvSpPr>
          <p:cNvPr id="70" name="テキスト ボックス 69"/>
          <p:cNvSpPr txBox="1"/>
          <p:nvPr/>
        </p:nvSpPr>
        <p:spPr>
          <a:xfrm>
            <a:off x="113908" y="4985165"/>
            <a:ext cx="1449388" cy="400110"/>
          </a:xfrm>
          <a:prstGeom prst="rect">
            <a:avLst/>
          </a:prstGeom>
          <a:noFill/>
        </p:spPr>
        <p:txBody>
          <a:bodyPr wrap="square" rtlCol="0">
            <a:spAutoFit/>
          </a:bodyPr>
          <a:lstStyle/>
          <a:p>
            <a:pPr algn="ctr"/>
            <a:r>
              <a:rPr kumimoji="1" lang="en-US" altLang="ja-JP" sz="2000" smtClean="0">
                <a:latin typeface="+mn-ea"/>
              </a:rPr>
              <a:t>2.2.2.1</a:t>
            </a:r>
            <a:endParaRPr kumimoji="1" lang="ja-JP" altLang="en-US" sz="2000">
              <a:latin typeface="+mn-ea"/>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Appendix</a:t>
            </a:r>
            <a:endParaRPr kumimoji="1" lang="ja-JP" altLang="en-US"/>
          </a:p>
        </p:txBody>
      </p:sp>
      <p:sp>
        <p:nvSpPr>
          <p:cNvPr id="3" name="テキスト プレースホルダ 2"/>
          <p:cNvSpPr>
            <a:spLocks noGrp="1"/>
          </p:cNvSpPr>
          <p:nvPr>
            <p:ph type="body" sz="quarter" idx="11"/>
          </p:nvPr>
        </p:nvSpPr>
        <p:spPr/>
        <p:txBody>
          <a:bodyPr>
            <a:normAutofit/>
          </a:bodyPr>
          <a:lstStyle/>
          <a:p>
            <a:r>
              <a:rPr lang="en-US" altLang="ja-JP" sz="2400" smtClean="0"/>
              <a:t>Config &amp; show xlate</a:t>
            </a:r>
          </a:p>
          <a:p>
            <a:pPr lvl="1">
              <a:buClr>
                <a:srgbClr val="015F85"/>
              </a:buClr>
            </a:pPr>
            <a:r>
              <a:rPr lang="ja-JP" altLang="en-US" sz="1600" smtClean="0"/>
              <a:t>検証環境</a:t>
            </a:r>
            <a:endParaRPr lang="en-US" altLang="ja-JP" sz="1600" smtClean="0"/>
          </a:p>
          <a:p>
            <a:pPr lvl="1">
              <a:buClr>
                <a:srgbClr val="015F85"/>
              </a:buClr>
            </a:pPr>
            <a:r>
              <a:rPr lang="en-US" altLang="ja-JP" sz="1600" smtClean="0"/>
              <a:t>Regular Static NAT</a:t>
            </a:r>
          </a:p>
          <a:p>
            <a:pPr lvl="1">
              <a:buClr>
                <a:srgbClr val="015F85"/>
              </a:buClr>
            </a:pPr>
            <a:r>
              <a:rPr lang="en-US" altLang="ja-JP" sz="1600" smtClean="0"/>
              <a:t>Regular Static NAT w/ port translation</a:t>
            </a:r>
          </a:p>
          <a:p>
            <a:pPr lvl="1">
              <a:buClr>
                <a:srgbClr val="015F85"/>
              </a:buClr>
            </a:pPr>
            <a:r>
              <a:rPr lang="en-US" altLang="ja-JP" sz="1600" smtClean="0"/>
              <a:t>Dynamic NAT / PAT</a:t>
            </a:r>
          </a:p>
          <a:p>
            <a:pPr lvl="1">
              <a:buClr>
                <a:srgbClr val="015F85"/>
              </a:buClr>
            </a:pPr>
            <a:r>
              <a:rPr lang="en-US" altLang="ja-JP" sz="1600" smtClean="0"/>
              <a:t>Interface NAT / PAT</a:t>
            </a:r>
          </a:p>
          <a:p>
            <a:pPr lvl="1">
              <a:buClr>
                <a:srgbClr val="015F85"/>
              </a:buClr>
            </a:pPr>
            <a:r>
              <a:rPr lang="en-US" altLang="ja-JP" sz="1600" smtClean="0"/>
              <a:t>NAT and PAT together</a:t>
            </a:r>
          </a:p>
          <a:p>
            <a:pPr lvl="1">
              <a:buClr>
                <a:srgbClr val="015F85"/>
              </a:buClr>
            </a:pPr>
            <a:r>
              <a:rPr lang="en-US" altLang="ja-JP" sz="1600" smtClean="0"/>
              <a:t>Policy NAT</a:t>
            </a:r>
          </a:p>
          <a:p>
            <a:pPr lvl="1">
              <a:buClr>
                <a:srgbClr val="015F85"/>
              </a:buClr>
            </a:pPr>
            <a:r>
              <a:rPr lang="en-US" altLang="ja-JP" sz="1600" smtClean="0"/>
              <a:t>Identity &amp; Exempt NAT (= nat 0)</a:t>
            </a:r>
            <a:endParaRPr lang="en-US" altLang="ja-JP" sz="2800" smtClean="0"/>
          </a:p>
          <a:p>
            <a:r>
              <a:rPr lang="en-US" altLang="ja-JP" sz="2400" smtClean="0"/>
              <a:t>r</a:t>
            </a:r>
            <a:r>
              <a:rPr kumimoji="1" lang="en-US" altLang="ja-JP" sz="2400" smtClean="0"/>
              <a:t>eference</a:t>
            </a:r>
            <a:endParaRPr kumimoji="1" lang="ja-JP" altLang="en-US" sz="240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4958238" y="5511800"/>
            <a:ext cx="2019300" cy="0"/>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en-US" altLang="ja-JP" smtClean="0"/>
              <a:t>NAT </a:t>
            </a:r>
            <a:r>
              <a:rPr lang="en-US" altLang="ja-JP" smtClean="0"/>
              <a:t>Basic</a:t>
            </a:r>
            <a:endParaRPr kumimoji="1" lang="ja-JP" altLang="en-US"/>
          </a:p>
        </p:txBody>
      </p:sp>
      <p:sp>
        <p:nvSpPr>
          <p:cNvPr id="3" name="テキスト プレースホルダ 2"/>
          <p:cNvSpPr>
            <a:spLocks noGrp="1"/>
          </p:cNvSpPr>
          <p:nvPr>
            <p:ph type="body" sz="quarter" idx="10"/>
          </p:nvPr>
        </p:nvSpPr>
        <p:spPr>
          <a:xfrm>
            <a:off x="239713" y="1073045"/>
            <a:ext cx="8578850" cy="3841855"/>
          </a:xfrm>
        </p:spPr>
        <p:txBody>
          <a:bodyPr>
            <a:normAutofit/>
          </a:bodyPr>
          <a:lstStyle/>
          <a:p>
            <a:r>
              <a:rPr lang="en-US" altLang="ja-JP" smtClean="0"/>
              <a:t>NAT: Network Address Translation</a:t>
            </a:r>
          </a:p>
          <a:p>
            <a:pPr lvl="1"/>
            <a:r>
              <a:rPr lang="en-US" altLang="ja-JP" sz="1600" smtClean="0"/>
              <a:t>IP</a:t>
            </a:r>
            <a:r>
              <a:rPr lang="ja-JP" altLang="en-US" sz="1600" smtClean="0"/>
              <a:t>アドレスの変換を行う機能</a:t>
            </a:r>
            <a:endParaRPr lang="en-US" altLang="ja-JP" sz="1600" smtClean="0"/>
          </a:p>
          <a:p>
            <a:pPr lvl="1"/>
            <a:r>
              <a:rPr lang="ja-JP" altLang="en-US" sz="1600" smtClean="0"/>
              <a:t>内部ネットワークの秘匿、保護</a:t>
            </a:r>
            <a:endParaRPr lang="en-US" altLang="ja-JP" sz="1600" smtClean="0"/>
          </a:p>
          <a:p>
            <a:pPr lvl="1"/>
            <a:r>
              <a:rPr lang="ja-JP" altLang="en-US" sz="1600" smtClean="0"/>
              <a:t>グローバル</a:t>
            </a:r>
            <a:r>
              <a:rPr lang="en-US" altLang="ja-JP" sz="1600" smtClean="0"/>
              <a:t>IP</a:t>
            </a:r>
            <a:r>
              <a:rPr lang="ja-JP" altLang="en-US" sz="1600" smtClean="0"/>
              <a:t>アドレスの節約、有効利用</a:t>
            </a:r>
            <a:endParaRPr lang="en-US" altLang="ja-JP" sz="1600" smtClean="0"/>
          </a:p>
          <a:p>
            <a:r>
              <a:rPr lang="ja-JP" altLang="en-US" smtClean="0"/>
              <a:t>下図例</a:t>
            </a:r>
            <a:endParaRPr lang="en-US" altLang="ja-JP" smtClean="0"/>
          </a:p>
          <a:p>
            <a:pPr lvl="1"/>
            <a:r>
              <a:rPr lang="ja-JP" altLang="en-US" sz="1600" smtClean="0"/>
              <a:t>行き</a:t>
            </a:r>
            <a:r>
              <a:rPr lang="en-US" altLang="ja-JP" sz="1600" smtClean="0"/>
              <a:t>: Host</a:t>
            </a:r>
            <a:r>
              <a:rPr lang="ja-JP" altLang="en-US" sz="1600" smtClean="0"/>
              <a:t>から</a:t>
            </a:r>
            <a:r>
              <a:rPr lang="en-US" altLang="ja-JP" sz="1600" smtClean="0"/>
              <a:t>Server</a:t>
            </a:r>
            <a:r>
              <a:rPr lang="ja-JP" altLang="en-US" sz="1600" smtClean="0"/>
              <a:t>への</a:t>
            </a:r>
            <a:r>
              <a:rPr lang="en-US" altLang="ja-JP" sz="1600" smtClean="0"/>
              <a:t>Packet</a:t>
            </a:r>
            <a:r>
              <a:rPr lang="ja-JP" altLang="en-US" sz="1600" smtClean="0"/>
              <a:t> </a:t>
            </a:r>
            <a:r>
              <a:rPr lang="en-US" altLang="ja-JP" sz="1600" smtClean="0"/>
              <a:t>Src</a:t>
            </a:r>
            <a:r>
              <a:rPr lang="ja-JP" altLang="en-US" sz="1600" smtClean="0"/>
              <a:t>アドレスを変換 </a:t>
            </a:r>
            <a:r>
              <a:rPr lang="en-US" altLang="ja-JP" sz="1600" smtClean="0"/>
              <a:t>(1.1.1.1</a:t>
            </a:r>
            <a:r>
              <a:rPr lang="ja-JP" altLang="en-US" sz="1600" smtClean="0"/>
              <a:t>→</a:t>
            </a:r>
            <a:r>
              <a:rPr lang="en-US" altLang="ja-JP" sz="1600" smtClean="0"/>
              <a:t>2.2.2.2)</a:t>
            </a:r>
          </a:p>
          <a:p>
            <a:pPr lvl="1"/>
            <a:r>
              <a:rPr lang="ja-JP" altLang="en-US" sz="1600" smtClean="0"/>
              <a:t>帰り</a:t>
            </a:r>
            <a:r>
              <a:rPr lang="en-US" altLang="ja-JP" sz="1600" smtClean="0"/>
              <a:t>: Server</a:t>
            </a:r>
            <a:r>
              <a:rPr lang="ja-JP" altLang="en-US" sz="1600" smtClean="0"/>
              <a:t>から</a:t>
            </a:r>
            <a:r>
              <a:rPr lang="en-US" altLang="ja-JP" sz="1600" smtClean="0"/>
              <a:t>Host</a:t>
            </a:r>
            <a:r>
              <a:rPr lang="ja-JP" altLang="en-US" sz="1600" smtClean="0"/>
              <a:t>への</a:t>
            </a:r>
            <a:r>
              <a:rPr lang="en-US" altLang="ja-JP" sz="1600" smtClean="0"/>
              <a:t>Packet</a:t>
            </a:r>
            <a:r>
              <a:rPr lang="ja-JP" altLang="en-US" sz="1600" smtClean="0"/>
              <a:t> </a:t>
            </a:r>
            <a:r>
              <a:rPr lang="en-US" altLang="ja-JP" sz="1600" smtClean="0"/>
              <a:t>Dst</a:t>
            </a:r>
            <a:r>
              <a:rPr lang="ja-JP" altLang="en-US" sz="1600" smtClean="0"/>
              <a:t>アドレスを変換 </a:t>
            </a:r>
            <a:r>
              <a:rPr lang="en-US" altLang="ja-JP" sz="1600" smtClean="0"/>
              <a:t>(2.2.2.2</a:t>
            </a:r>
            <a:r>
              <a:rPr lang="ja-JP" altLang="en-US" sz="1600" smtClean="0"/>
              <a:t>→</a:t>
            </a:r>
            <a:r>
              <a:rPr lang="en-US" altLang="ja-JP" sz="1600" smtClean="0"/>
              <a:t>1.1.1.1)</a:t>
            </a:r>
          </a:p>
          <a:p>
            <a:pPr lvl="1"/>
            <a:r>
              <a:rPr lang="en-US" altLang="ja-JP" sz="1600" smtClean="0">
                <a:solidFill>
                  <a:srgbClr val="FF0000"/>
                </a:solidFill>
              </a:rPr>
              <a:t>Real IP</a:t>
            </a:r>
            <a:r>
              <a:rPr lang="ja-JP" altLang="en-US" sz="1600" smtClean="0"/>
              <a:t>と</a:t>
            </a:r>
            <a:r>
              <a:rPr lang="en-US" altLang="ja-JP" sz="1600" smtClean="0">
                <a:solidFill>
                  <a:srgbClr val="FF0000"/>
                </a:solidFill>
              </a:rPr>
              <a:t>Mapped IP</a:t>
            </a:r>
            <a:r>
              <a:rPr lang="ja-JP" altLang="en-US" sz="1600" smtClean="0"/>
              <a:t>という名称で、</a:t>
            </a:r>
            <a:r>
              <a:rPr lang="en-US" altLang="ja-JP" sz="1600" smtClean="0"/>
              <a:t>NAT</a:t>
            </a:r>
            <a:r>
              <a:rPr lang="ja-JP" altLang="en-US" sz="1600" smtClean="0"/>
              <a:t>前後のアドレスを表す（下記参照）</a:t>
            </a:r>
            <a:endParaRPr lang="en-US" altLang="ja-JP" sz="1600" smtClean="0"/>
          </a:p>
          <a:p>
            <a:pPr lvl="2"/>
            <a:r>
              <a:rPr lang="en-US" altLang="ja-JP" sz="1400" smtClean="0">
                <a:solidFill>
                  <a:schemeClr val="accent1"/>
                </a:solidFill>
              </a:rPr>
              <a:t>1.1.1.1</a:t>
            </a:r>
            <a:r>
              <a:rPr lang="ja-JP" altLang="en-US" sz="1400" smtClean="0"/>
              <a:t>（実際に</a:t>
            </a:r>
            <a:r>
              <a:rPr lang="en-US" altLang="ja-JP" sz="1400" smtClean="0"/>
              <a:t>Host</a:t>
            </a:r>
            <a:r>
              <a:rPr lang="ja-JP" altLang="en-US" sz="1400" smtClean="0"/>
              <a:t>上で設定されているアドレス）を</a:t>
            </a:r>
            <a:r>
              <a:rPr lang="en-US" altLang="ja-JP" sz="1400" smtClean="0"/>
              <a:t>Real IP</a:t>
            </a:r>
          </a:p>
          <a:p>
            <a:pPr lvl="2"/>
            <a:r>
              <a:rPr lang="en-US" altLang="ja-JP" sz="1400" smtClean="0">
                <a:solidFill>
                  <a:schemeClr val="accent4"/>
                </a:solidFill>
              </a:rPr>
              <a:t>2.2.2.2</a:t>
            </a:r>
            <a:r>
              <a:rPr lang="ja-JP" altLang="en-US" sz="1400" smtClean="0"/>
              <a:t>（</a:t>
            </a:r>
            <a:r>
              <a:rPr lang="en-US" altLang="ja-JP" sz="1400" smtClean="0"/>
              <a:t>NAT</a:t>
            </a:r>
            <a:r>
              <a:rPr lang="ja-JP" altLang="en-US" sz="1400" smtClean="0"/>
              <a:t>後に使われるアドレス）を</a:t>
            </a:r>
            <a:r>
              <a:rPr lang="en-US" altLang="ja-JP" sz="1400" smtClean="0"/>
              <a:t>Mapped IP</a:t>
            </a:r>
          </a:p>
        </p:txBody>
      </p:sp>
      <p:pic>
        <p:nvPicPr>
          <p:cNvPr id="6" name="Picture 42" descr="Cisco_ASA5500"/>
          <p:cNvPicPr>
            <a:picLocks noChangeAspect="1" noChangeArrowheads="1"/>
          </p:cNvPicPr>
          <p:nvPr/>
        </p:nvPicPr>
        <p:blipFill>
          <a:blip r:embed="rId3" cstate="print"/>
          <a:srcRect/>
          <a:stretch>
            <a:fillRect/>
          </a:stretch>
        </p:blipFill>
        <p:spPr bwMode="auto">
          <a:xfrm>
            <a:off x="4129563" y="4965700"/>
            <a:ext cx="841375" cy="889000"/>
          </a:xfrm>
          <a:prstGeom prst="rect">
            <a:avLst/>
          </a:prstGeom>
          <a:noFill/>
          <a:ln w="9525">
            <a:noFill/>
            <a:miter lim="800000"/>
            <a:headEnd/>
            <a:tailEnd/>
          </a:ln>
        </p:spPr>
      </p:pic>
      <p:pic>
        <p:nvPicPr>
          <p:cNvPr id="25" name="Picture 4" descr="Laptop"/>
          <p:cNvPicPr>
            <a:picLocks noChangeAspect="1" noChangeArrowheads="1"/>
          </p:cNvPicPr>
          <p:nvPr/>
        </p:nvPicPr>
        <p:blipFill>
          <a:blip r:embed="rId4" cstate="print"/>
          <a:srcRect/>
          <a:stretch>
            <a:fillRect/>
          </a:stretch>
        </p:blipFill>
        <p:spPr bwMode="auto">
          <a:xfrm>
            <a:off x="6914831" y="4937125"/>
            <a:ext cx="989013" cy="930275"/>
          </a:xfrm>
          <a:prstGeom prst="rect">
            <a:avLst/>
          </a:prstGeom>
          <a:noFill/>
          <a:ln w="9525">
            <a:noFill/>
            <a:miter lim="800000"/>
            <a:headEnd/>
            <a:tailEnd/>
          </a:ln>
        </p:spPr>
      </p:pic>
      <p:pic>
        <p:nvPicPr>
          <p:cNvPr id="26" name="Picture 32" descr="HP_Mini"/>
          <p:cNvPicPr>
            <a:picLocks noChangeAspect="1" noChangeArrowheads="1"/>
          </p:cNvPicPr>
          <p:nvPr/>
        </p:nvPicPr>
        <p:blipFill>
          <a:blip r:embed="rId5" cstate="print"/>
          <a:srcRect/>
          <a:stretch>
            <a:fillRect/>
          </a:stretch>
        </p:blipFill>
        <p:spPr bwMode="auto">
          <a:xfrm>
            <a:off x="1346675" y="4903787"/>
            <a:ext cx="741363" cy="963613"/>
          </a:xfrm>
          <a:prstGeom prst="rect">
            <a:avLst/>
          </a:prstGeom>
          <a:noFill/>
          <a:ln w="9525">
            <a:noFill/>
            <a:miter lim="800000"/>
            <a:headEnd/>
            <a:tailEnd/>
          </a:ln>
        </p:spPr>
      </p:pic>
      <p:sp>
        <p:nvSpPr>
          <p:cNvPr id="28" name="角丸四角形 27"/>
          <p:cNvSpPr/>
          <p:nvPr/>
        </p:nvSpPr>
        <p:spPr>
          <a:xfrm>
            <a:off x="2392838" y="4584700"/>
            <a:ext cx="1671162" cy="558800"/>
          </a:xfrm>
          <a:prstGeom prst="roundRect">
            <a:avLst>
              <a:gd name="adj" fmla="val 7075"/>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mtClean="0">
                <a:latin typeface="+mn-ea"/>
              </a:rPr>
              <a:t>Src: </a:t>
            </a:r>
            <a:r>
              <a:rPr kumimoji="1" lang="en-US" altLang="ja-JP" smtClean="0">
                <a:solidFill>
                  <a:schemeClr val="accent4"/>
                </a:solidFill>
                <a:latin typeface="+mn-ea"/>
              </a:rPr>
              <a:t>2.2.2.2</a:t>
            </a:r>
            <a:endParaRPr kumimoji="1" lang="en-US" altLang="ja-JP" smtClean="0">
              <a:solidFill>
                <a:schemeClr val="accent1"/>
              </a:solidFill>
              <a:latin typeface="+mn-ea"/>
            </a:endParaRPr>
          </a:p>
          <a:p>
            <a:pPr algn="ctr"/>
            <a:r>
              <a:rPr kumimoji="1" lang="en-US" altLang="ja-JP" smtClean="0">
                <a:solidFill>
                  <a:schemeClr val="tx1"/>
                </a:solidFill>
                <a:latin typeface="+mn-ea"/>
              </a:rPr>
              <a:t>Dst: 10.1.1.1</a:t>
            </a:r>
            <a:endParaRPr kumimoji="1" lang="ja-JP" altLang="en-US" smtClean="0">
              <a:solidFill>
                <a:schemeClr val="tx1"/>
              </a:solidFill>
              <a:latin typeface="+mn-ea"/>
            </a:endParaRPr>
          </a:p>
        </p:txBody>
      </p:sp>
      <p:sp>
        <p:nvSpPr>
          <p:cNvPr id="29" name="角丸四角形 28"/>
          <p:cNvSpPr/>
          <p:nvPr/>
        </p:nvSpPr>
        <p:spPr>
          <a:xfrm>
            <a:off x="5307169" y="4584700"/>
            <a:ext cx="1671162" cy="571499"/>
          </a:xfrm>
          <a:prstGeom prst="roundRect">
            <a:avLst>
              <a:gd name="adj" fmla="val 7075"/>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mtClean="0">
                <a:latin typeface="+mn-ea"/>
              </a:rPr>
              <a:t>Src: </a:t>
            </a:r>
            <a:r>
              <a:rPr kumimoji="1" lang="en-US" altLang="ja-JP" smtClean="0">
                <a:solidFill>
                  <a:schemeClr val="accent1"/>
                </a:solidFill>
                <a:latin typeface="+mn-ea"/>
              </a:rPr>
              <a:t>1.1.1.1</a:t>
            </a:r>
          </a:p>
          <a:p>
            <a:pPr algn="ctr"/>
            <a:r>
              <a:rPr kumimoji="1" lang="en-US" altLang="ja-JP" smtClean="0">
                <a:solidFill>
                  <a:schemeClr val="tx1"/>
                </a:solidFill>
                <a:latin typeface="+mn-ea"/>
              </a:rPr>
              <a:t>Dst: 10.1.1.1</a:t>
            </a:r>
            <a:endParaRPr kumimoji="1" lang="ja-JP" altLang="en-US" dirty="0" smtClean="0">
              <a:solidFill>
                <a:schemeClr val="tx1"/>
              </a:solidFill>
              <a:latin typeface="+mn-ea"/>
            </a:endParaRPr>
          </a:p>
        </p:txBody>
      </p:sp>
      <p:cxnSp>
        <p:nvCxnSpPr>
          <p:cNvPr id="31" name="直線コネクタ 30"/>
          <p:cNvCxnSpPr/>
          <p:nvPr/>
        </p:nvCxnSpPr>
        <p:spPr>
          <a:xfrm>
            <a:off x="2097563" y="5270500"/>
            <a:ext cx="2019300" cy="0"/>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122963" y="5511800"/>
            <a:ext cx="2019300" cy="0"/>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958238" y="5283200"/>
            <a:ext cx="2019300" cy="0"/>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215038" y="5626100"/>
            <a:ext cx="1671162" cy="597932"/>
          </a:xfrm>
          <a:prstGeom prst="roundRect">
            <a:avLst>
              <a:gd name="adj" fmla="val 7075"/>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mtClean="0">
                <a:latin typeface="+mn-ea"/>
              </a:rPr>
              <a:t>Src: 10.1.1.1</a:t>
            </a:r>
          </a:p>
          <a:p>
            <a:pPr algn="ctr"/>
            <a:r>
              <a:rPr kumimoji="1" lang="en-US" altLang="ja-JP" smtClean="0">
                <a:latin typeface="+mn-ea"/>
              </a:rPr>
              <a:t>Dst: </a:t>
            </a:r>
            <a:r>
              <a:rPr kumimoji="1" lang="en-US" altLang="ja-JP" smtClean="0">
                <a:solidFill>
                  <a:schemeClr val="accent4"/>
                </a:solidFill>
                <a:latin typeface="+mn-ea"/>
              </a:rPr>
              <a:t>2.2.2.2</a:t>
            </a:r>
            <a:endParaRPr kumimoji="1" lang="ja-JP" altLang="en-US" dirty="0" smtClean="0">
              <a:solidFill>
                <a:schemeClr val="accent4"/>
              </a:solidFill>
              <a:latin typeface="+mn-ea"/>
            </a:endParaRPr>
          </a:p>
        </p:txBody>
      </p:sp>
      <p:sp>
        <p:nvSpPr>
          <p:cNvPr id="39" name="角丸四角形 38"/>
          <p:cNvSpPr/>
          <p:nvPr/>
        </p:nvSpPr>
        <p:spPr>
          <a:xfrm>
            <a:off x="5027769" y="5626100"/>
            <a:ext cx="1671162" cy="597932"/>
          </a:xfrm>
          <a:prstGeom prst="roundRect">
            <a:avLst>
              <a:gd name="adj" fmla="val 7075"/>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mtClean="0">
                <a:latin typeface="+mn-ea"/>
              </a:rPr>
              <a:t>Src: 10.1.1.1</a:t>
            </a:r>
          </a:p>
          <a:p>
            <a:pPr algn="ctr"/>
            <a:r>
              <a:rPr kumimoji="1" lang="en-US" altLang="ja-JP" smtClean="0">
                <a:latin typeface="+mn-ea"/>
              </a:rPr>
              <a:t>Dst: </a:t>
            </a:r>
            <a:r>
              <a:rPr kumimoji="1" lang="en-US" altLang="ja-JP" smtClean="0">
                <a:solidFill>
                  <a:schemeClr val="accent1"/>
                </a:solidFill>
                <a:latin typeface="+mn-ea"/>
              </a:rPr>
              <a:t>1.1.1.1</a:t>
            </a:r>
            <a:endParaRPr kumimoji="1" lang="ja-JP" altLang="en-US" dirty="0" smtClean="0">
              <a:solidFill>
                <a:schemeClr val="accent1"/>
              </a:solidFill>
              <a:latin typeface="+mn-ea"/>
            </a:endParaRPr>
          </a:p>
        </p:txBody>
      </p:sp>
      <p:sp>
        <p:nvSpPr>
          <p:cNvPr id="41" name="テキスト ボックス 40"/>
          <p:cNvSpPr txBox="1"/>
          <p:nvPr/>
        </p:nvSpPr>
        <p:spPr>
          <a:xfrm>
            <a:off x="6648131" y="5854700"/>
            <a:ext cx="1714500" cy="369332"/>
          </a:xfrm>
          <a:prstGeom prst="rect">
            <a:avLst/>
          </a:prstGeom>
          <a:noFill/>
        </p:spPr>
        <p:txBody>
          <a:bodyPr wrap="square" rtlCol="0">
            <a:spAutoFit/>
          </a:bodyPr>
          <a:lstStyle/>
          <a:p>
            <a:pPr algn="ctr"/>
            <a:r>
              <a:rPr kumimoji="1" lang="en-US" altLang="ja-JP" smtClean="0">
                <a:latin typeface="+mn-ea"/>
              </a:rPr>
              <a:t>Host</a:t>
            </a:r>
            <a:endParaRPr kumimoji="1" lang="ja-JP" altLang="en-US">
              <a:latin typeface="+mn-ea"/>
            </a:endParaRPr>
          </a:p>
        </p:txBody>
      </p:sp>
      <p:sp>
        <p:nvSpPr>
          <p:cNvPr id="42" name="テキスト ボックス 41"/>
          <p:cNvSpPr txBox="1"/>
          <p:nvPr/>
        </p:nvSpPr>
        <p:spPr>
          <a:xfrm>
            <a:off x="877887" y="5854700"/>
            <a:ext cx="1714500" cy="369332"/>
          </a:xfrm>
          <a:prstGeom prst="rect">
            <a:avLst/>
          </a:prstGeom>
          <a:noFill/>
        </p:spPr>
        <p:txBody>
          <a:bodyPr wrap="square" rtlCol="0">
            <a:spAutoFit/>
          </a:bodyPr>
          <a:lstStyle/>
          <a:p>
            <a:pPr algn="ctr"/>
            <a:r>
              <a:rPr kumimoji="1" lang="en-US" altLang="ja-JP" smtClean="0">
                <a:latin typeface="+mn-ea"/>
              </a:rPr>
              <a:t>Server</a:t>
            </a:r>
            <a:endParaRPr kumimoji="1" lang="ja-JP" altLang="en-US">
              <a:latin typeface="+mn-ea"/>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273300" y="4521200"/>
            <a:ext cx="4292600" cy="38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273300" y="3479800"/>
            <a:ext cx="4292600" cy="38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ja-JP" altLang="en-US" smtClean="0"/>
              <a:t>検証環境</a:t>
            </a:r>
            <a:endParaRPr kumimoji="1" lang="ja-JP" altLang="en-US"/>
          </a:p>
        </p:txBody>
      </p:sp>
      <p:sp>
        <p:nvSpPr>
          <p:cNvPr id="3" name="テキスト プレースホルダ 2"/>
          <p:cNvSpPr>
            <a:spLocks noGrp="1"/>
          </p:cNvSpPr>
          <p:nvPr>
            <p:ph type="body" sz="quarter" idx="10"/>
          </p:nvPr>
        </p:nvSpPr>
        <p:spPr>
          <a:xfrm>
            <a:off x="239712" y="1161945"/>
            <a:ext cx="8904287" cy="577955"/>
          </a:xfrm>
        </p:spPr>
        <p:txBody>
          <a:bodyPr>
            <a:noAutofit/>
          </a:bodyPr>
          <a:lstStyle/>
          <a:p>
            <a:r>
              <a:rPr kumimoji="1" lang="ja-JP" altLang="en-US" sz="2000" smtClean="0"/>
              <a:t>次スライドからは下記の構成を用いた結果</a:t>
            </a:r>
            <a:r>
              <a:rPr lang="ja-JP" altLang="en-US" sz="2000" smtClean="0"/>
              <a:t>（</a:t>
            </a:r>
            <a:r>
              <a:rPr kumimoji="1" lang="ja-JP" altLang="en-US" sz="2000" smtClean="0"/>
              <a:t>新旧比較</a:t>
            </a:r>
            <a:r>
              <a:rPr lang="ja-JP" altLang="en-US" sz="2000" smtClean="0"/>
              <a:t>）をまとめた</a:t>
            </a:r>
            <a:endParaRPr kumimoji="1" lang="ja-JP" altLang="en-US" sz="2000"/>
          </a:p>
        </p:txBody>
      </p:sp>
      <p:pic>
        <p:nvPicPr>
          <p:cNvPr id="4" name="Picture 42" descr="Cisco_ASA5500"/>
          <p:cNvPicPr>
            <a:picLocks noChangeAspect="1" noChangeArrowheads="1"/>
          </p:cNvPicPr>
          <p:nvPr/>
        </p:nvPicPr>
        <p:blipFill>
          <a:blip r:embed="rId2" cstate="print"/>
          <a:srcRect/>
          <a:stretch>
            <a:fillRect/>
          </a:stretch>
        </p:blipFill>
        <p:spPr bwMode="auto">
          <a:xfrm>
            <a:off x="3749793" y="2439988"/>
            <a:ext cx="1504871" cy="1590052"/>
          </a:xfrm>
          <a:prstGeom prst="rect">
            <a:avLst/>
          </a:prstGeom>
          <a:noFill/>
          <a:ln w="9525">
            <a:noFill/>
            <a:miter lim="800000"/>
            <a:headEnd/>
            <a:tailEnd/>
          </a:ln>
        </p:spPr>
      </p:pic>
      <p:pic>
        <p:nvPicPr>
          <p:cNvPr id="5" name="Picture 42" descr="Cisco_ASA5500"/>
          <p:cNvPicPr>
            <a:picLocks noChangeAspect="1" noChangeArrowheads="1"/>
          </p:cNvPicPr>
          <p:nvPr/>
        </p:nvPicPr>
        <p:blipFill>
          <a:blip r:embed="rId2" cstate="print"/>
          <a:srcRect/>
          <a:stretch>
            <a:fillRect/>
          </a:stretch>
        </p:blipFill>
        <p:spPr bwMode="auto">
          <a:xfrm>
            <a:off x="3749793" y="4205288"/>
            <a:ext cx="1504871" cy="1590052"/>
          </a:xfrm>
          <a:prstGeom prst="rect">
            <a:avLst/>
          </a:prstGeom>
          <a:noFill/>
          <a:ln w="9525">
            <a:noFill/>
            <a:miter lim="800000"/>
            <a:headEnd/>
            <a:tailEnd/>
          </a:ln>
        </p:spPr>
      </p:pic>
      <p:pic>
        <p:nvPicPr>
          <p:cNvPr id="10" name="Picture 24" descr="WhiteCloud"/>
          <p:cNvPicPr>
            <a:picLocks noChangeAspect="1" noChangeArrowheads="1"/>
          </p:cNvPicPr>
          <p:nvPr/>
        </p:nvPicPr>
        <p:blipFill>
          <a:blip r:embed="rId3" cstate="print"/>
          <a:srcRect/>
          <a:stretch>
            <a:fillRect/>
          </a:stretch>
        </p:blipFill>
        <p:spPr bwMode="auto">
          <a:xfrm>
            <a:off x="6199187" y="3088653"/>
            <a:ext cx="2503581" cy="1857374"/>
          </a:xfrm>
          <a:prstGeom prst="rect">
            <a:avLst/>
          </a:prstGeom>
          <a:noFill/>
        </p:spPr>
      </p:pic>
      <p:pic>
        <p:nvPicPr>
          <p:cNvPr id="11" name="Picture 24" descr="WhiteCloud"/>
          <p:cNvPicPr>
            <a:picLocks noChangeAspect="1" noChangeArrowheads="1"/>
          </p:cNvPicPr>
          <p:nvPr/>
        </p:nvPicPr>
        <p:blipFill>
          <a:blip r:embed="rId3" cstate="print"/>
          <a:srcRect/>
          <a:stretch>
            <a:fillRect/>
          </a:stretch>
        </p:blipFill>
        <p:spPr bwMode="auto">
          <a:xfrm>
            <a:off x="344487" y="3037853"/>
            <a:ext cx="2503581" cy="1857374"/>
          </a:xfrm>
          <a:prstGeom prst="rect">
            <a:avLst/>
          </a:prstGeom>
          <a:noFill/>
        </p:spPr>
      </p:pic>
      <p:sp>
        <p:nvSpPr>
          <p:cNvPr id="12" name="角丸四角形 11"/>
          <p:cNvSpPr/>
          <p:nvPr/>
        </p:nvSpPr>
        <p:spPr>
          <a:xfrm>
            <a:off x="6756400" y="3826840"/>
            <a:ext cx="1337074" cy="381000"/>
          </a:xfrm>
          <a:prstGeom prst="roundRect">
            <a:avLst/>
          </a:prstGeom>
          <a:solidFill>
            <a:srgbClr val="00FF00">
              <a:alpha val="50196"/>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000" smtClean="0">
                <a:latin typeface="+mn-ea"/>
              </a:rPr>
              <a:t>Inside</a:t>
            </a:r>
          </a:p>
        </p:txBody>
      </p:sp>
      <p:sp>
        <p:nvSpPr>
          <p:cNvPr id="13" name="角丸四角形 12"/>
          <p:cNvSpPr/>
          <p:nvPr/>
        </p:nvSpPr>
        <p:spPr>
          <a:xfrm>
            <a:off x="863600" y="3773488"/>
            <a:ext cx="1337074" cy="381000"/>
          </a:xfrm>
          <a:prstGeom prst="roundRect">
            <a:avLst/>
          </a:prstGeom>
          <a:solidFill>
            <a:srgbClr val="00FF00">
              <a:alpha val="49804"/>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000" smtClean="0">
                <a:latin typeface="+mn-ea"/>
              </a:rPr>
              <a:t>Outside</a:t>
            </a:r>
          </a:p>
        </p:txBody>
      </p:sp>
      <p:sp>
        <p:nvSpPr>
          <p:cNvPr id="14" name="テキスト ボックス 13"/>
          <p:cNvSpPr txBox="1"/>
          <p:nvPr/>
        </p:nvSpPr>
        <p:spPr>
          <a:xfrm>
            <a:off x="3081408" y="5782640"/>
            <a:ext cx="2899174" cy="369332"/>
          </a:xfrm>
          <a:prstGeom prst="rect">
            <a:avLst/>
          </a:prstGeom>
          <a:noFill/>
        </p:spPr>
        <p:txBody>
          <a:bodyPr wrap="square" rtlCol="0">
            <a:spAutoFit/>
          </a:bodyPr>
          <a:lstStyle/>
          <a:p>
            <a:pPr algn="ctr"/>
            <a:r>
              <a:rPr kumimoji="1" lang="en-US" altLang="ja-JP" smtClean="0">
                <a:latin typeface="+mn-ea"/>
              </a:rPr>
              <a:t>ASA S/W ver8.2(4)</a:t>
            </a:r>
            <a:endParaRPr kumimoji="1" lang="ja-JP" altLang="en-US">
              <a:latin typeface="+mn-ea"/>
            </a:endParaRPr>
          </a:p>
        </p:txBody>
      </p:sp>
      <p:sp>
        <p:nvSpPr>
          <p:cNvPr id="15" name="テキスト ボックス 14"/>
          <p:cNvSpPr txBox="1"/>
          <p:nvPr/>
        </p:nvSpPr>
        <p:spPr>
          <a:xfrm>
            <a:off x="3013168" y="2045256"/>
            <a:ext cx="2899174" cy="369332"/>
          </a:xfrm>
          <a:prstGeom prst="rect">
            <a:avLst/>
          </a:prstGeom>
          <a:noFill/>
        </p:spPr>
        <p:txBody>
          <a:bodyPr wrap="square" rtlCol="0">
            <a:spAutoFit/>
          </a:bodyPr>
          <a:lstStyle/>
          <a:p>
            <a:pPr algn="ctr"/>
            <a:r>
              <a:rPr kumimoji="1" lang="en-US" altLang="ja-JP" smtClean="0">
                <a:latin typeface="+mn-ea"/>
              </a:rPr>
              <a:t>ASA S/W ver8.4(1)</a:t>
            </a:r>
            <a:endParaRPr kumimoji="1" lang="ja-JP" altLang="en-US">
              <a:latin typeface="+mn-ea"/>
            </a:endParaRPr>
          </a:p>
        </p:txBody>
      </p:sp>
      <p:sp>
        <p:nvSpPr>
          <p:cNvPr id="16" name="テキスト ボックス 15"/>
          <p:cNvSpPr txBox="1"/>
          <p:nvPr/>
        </p:nvSpPr>
        <p:spPr>
          <a:xfrm>
            <a:off x="4984702" y="3112532"/>
            <a:ext cx="1692369" cy="369332"/>
          </a:xfrm>
          <a:prstGeom prst="rect">
            <a:avLst/>
          </a:prstGeom>
          <a:noFill/>
        </p:spPr>
        <p:txBody>
          <a:bodyPr wrap="square" rtlCol="0">
            <a:spAutoFit/>
          </a:bodyPr>
          <a:lstStyle/>
          <a:p>
            <a:pPr algn="ctr"/>
            <a:r>
              <a:rPr kumimoji="1" lang="en-US" altLang="ja-JP" smtClean="0">
                <a:latin typeface="+mn-ea"/>
              </a:rPr>
              <a:t>1.1.1.0</a:t>
            </a:r>
            <a:r>
              <a:rPr kumimoji="1" lang="ja-JP" altLang="en-US" smtClean="0">
                <a:latin typeface="+mn-ea"/>
              </a:rPr>
              <a:t> </a:t>
            </a:r>
            <a:r>
              <a:rPr kumimoji="1" lang="en-US" altLang="ja-JP" smtClean="0">
                <a:latin typeface="+mn-ea"/>
              </a:rPr>
              <a:t>/24</a:t>
            </a:r>
            <a:endParaRPr kumimoji="1" lang="ja-JP" altLang="en-US">
              <a:latin typeface="+mn-ea"/>
            </a:endParaRPr>
          </a:p>
        </p:txBody>
      </p:sp>
      <p:sp>
        <p:nvSpPr>
          <p:cNvPr id="17" name="テキスト ボックス 16"/>
          <p:cNvSpPr txBox="1"/>
          <p:nvPr/>
        </p:nvSpPr>
        <p:spPr>
          <a:xfrm>
            <a:off x="2286000" y="3099832"/>
            <a:ext cx="1692369" cy="369332"/>
          </a:xfrm>
          <a:prstGeom prst="rect">
            <a:avLst/>
          </a:prstGeom>
          <a:noFill/>
        </p:spPr>
        <p:txBody>
          <a:bodyPr wrap="square" rtlCol="0">
            <a:spAutoFit/>
          </a:bodyPr>
          <a:lstStyle/>
          <a:p>
            <a:pPr algn="ctr"/>
            <a:r>
              <a:rPr kumimoji="1" lang="en-US" altLang="ja-JP" smtClean="0">
                <a:latin typeface="+mn-ea"/>
              </a:rPr>
              <a:t>2.2.2.0</a:t>
            </a:r>
            <a:r>
              <a:rPr kumimoji="1" lang="ja-JP" altLang="en-US" smtClean="0">
                <a:latin typeface="+mn-ea"/>
              </a:rPr>
              <a:t> </a:t>
            </a:r>
            <a:r>
              <a:rPr kumimoji="1" lang="en-US" altLang="ja-JP" smtClean="0">
                <a:latin typeface="+mn-ea"/>
              </a:rPr>
              <a:t>/24</a:t>
            </a:r>
            <a:endParaRPr kumimoji="1" lang="ja-JP" altLang="en-US">
              <a:latin typeface="+mn-ea"/>
            </a:endParaRPr>
          </a:p>
        </p:txBody>
      </p:sp>
      <p:sp>
        <p:nvSpPr>
          <p:cNvPr id="18" name="テキスト ボックス 17"/>
          <p:cNvSpPr txBox="1"/>
          <p:nvPr/>
        </p:nvSpPr>
        <p:spPr>
          <a:xfrm>
            <a:off x="2286000" y="4559300"/>
            <a:ext cx="1692369" cy="369332"/>
          </a:xfrm>
          <a:prstGeom prst="rect">
            <a:avLst/>
          </a:prstGeom>
          <a:noFill/>
        </p:spPr>
        <p:txBody>
          <a:bodyPr wrap="square" rtlCol="0">
            <a:spAutoFit/>
          </a:bodyPr>
          <a:lstStyle/>
          <a:p>
            <a:pPr algn="ctr"/>
            <a:r>
              <a:rPr kumimoji="1" lang="en-US" altLang="ja-JP" smtClean="0">
                <a:latin typeface="+mn-ea"/>
              </a:rPr>
              <a:t>10.2.2.0</a:t>
            </a:r>
            <a:r>
              <a:rPr kumimoji="1" lang="ja-JP" altLang="en-US" smtClean="0">
                <a:latin typeface="+mn-ea"/>
              </a:rPr>
              <a:t> </a:t>
            </a:r>
            <a:r>
              <a:rPr kumimoji="1" lang="en-US" altLang="ja-JP" smtClean="0">
                <a:latin typeface="+mn-ea"/>
              </a:rPr>
              <a:t>/24</a:t>
            </a:r>
            <a:endParaRPr kumimoji="1" lang="ja-JP" altLang="en-US">
              <a:latin typeface="+mn-ea"/>
            </a:endParaRPr>
          </a:p>
        </p:txBody>
      </p:sp>
      <p:sp>
        <p:nvSpPr>
          <p:cNvPr id="19" name="テキスト ボックス 18"/>
          <p:cNvSpPr txBox="1"/>
          <p:nvPr/>
        </p:nvSpPr>
        <p:spPr>
          <a:xfrm>
            <a:off x="5002657" y="4563995"/>
            <a:ext cx="1692369" cy="369332"/>
          </a:xfrm>
          <a:prstGeom prst="rect">
            <a:avLst/>
          </a:prstGeom>
          <a:noFill/>
        </p:spPr>
        <p:txBody>
          <a:bodyPr wrap="square" rtlCol="0">
            <a:spAutoFit/>
          </a:bodyPr>
          <a:lstStyle/>
          <a:p>
            <a:pPr algn="ctr"/>
            <a:r>
              <a:rPr kumimoji="1" lang="en-US" altLang="ja-JP" smtClean="0">
                <a:latin typeface="+mn-ea"/>
              </a:rPr>
              <a:t>10.1.1.0</a:t>
            </a:r>
            <a:r>
              <a:rPr kumimoji="1" lang="ja-JP" altLang="en-US" smtClean="0">
                <a:latin typeface="+mn-ea"/>
              </a:rPr>
              <a:t> </a:t>
            </a:r>
            <a:r>
              <a:rPr kumimoji="1" lang="en-US" altLang="ja-JP" smtClean="0">
                <a:latin typeface="+mn-ea"/>
              </a:rPr>
              <a:t>/24</a:t>
            </a:r>
            <a:endParaRPr kumimoji="1" lang="ja-JP" altLang="en-US">
              <a:latin typeface="+mn-ea"/>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Static NAT (Network Object -  inline address)</a:t>
            </a:r>
            <a:endParaRPr kumimoji="1" lang="ja-JP" altLang="en-US" sz="20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endParaRPr kumimoji="1" lang="en-US" altLang="ja-JP" sz="1400" smtClean="0">
              <a:latin typeface="+mn-ea"/>
            </a:endParaRPr>
          </a:p>
          <a:p>
            <a:r>
              <a:rPr kumimoji="1" lang="en-US" altLang="ja-JP" sz="1400" smtClean="0">
                <a:latin typeface="+mn-ea"/>
              </a:rPr>
              <a:t>static (inside,outside) 2.2.2.10 1.1.1.1 netmask 255.255.255.255</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Global 2.2.2.10 Local 1.1.1.1</a:t>
            </a:r>
          </a:p>
          <a:p>
            <a:endParaRPr kumimoji="1" lang="en-US" altLang="ja-JP" sz="1400" smtClean="0">
              <a:latin typeface="+mn-ea"/>
            </a:endParaRP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object network REGSTATIC </a:t>
            </a:r>
          </a:p>
          <a:p>
            <a:r>
              <a:rPr kumimoji="1" lang="en-US" altLang="ja-JP" sz="1400" smtClean="0">
                <a:latin typeface="+mn-ea"/>
              </a:rPr>
              <a:t> host 10.1.1.1</a:t>
            </a:r>
          </a:p>
          <a:p>
            <a:r>
              <a:rPr kumimoji="1" lang="en-US" altLang="ja-JP" sz="1400" smtClean="0">
                <a:latin typeface="+mn-ea"/>
              </a:rPr>
              <a:t>object network REGSTATIC</a:t>
            </a:r>
          </a:p>
          <a:p>
            <a:r>
              <a:rPr kumimoji="1" lang="en-US" altLang="ja-JP" sz="1400" smtClean="0">
                <a:latin typeface="+mn-ea"/>
              </a:rPr>
              <a:t> nat (inside,outside) static 10.2.2.20</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NAT from inside:10.1.1.1 to outside:10.2.2.20</a:t>
            </a:r>
          </a:p>
          <a:p>
            <a:r>
              <a:rPr kumimoji="1" lang="en-US" altLang="ja-JP" sz="1400" smtClean="0">
                <a:latin typeface="+mn-ea"/>
              </a:rPr>
              <a:t>    flags s idle 0:47:01 timeout 0:00:00</a:t>
            </a:r>
            <a:endParaRPr kumimoji="1" lang="ja-JP" altLang="en-US" sz="1400" dirty="0" smtClean="0">
              <a:latin typeface="+mn-ea"/>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Static NAT (NetworkObject - object)</a:t>
            </a:r>
            <a:endParaRPr kumimoji="1" lang="ja-JP" altLang="en-US" sz="20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endParaRPr kumimoji="1" lang="en-US" altLang="ja-JP" sz="1400" smtClean="0">
              <a:latin typeface="+mn-ea"/>
            </a:endParaRPr>
          </a:p>
          <a:p>
            <a:r>
              <a:rPr kumimoji="1" lang="en-US" altLang="ja-JP" sz="1400" smtClean="0">
                <a:latin typeface="+mn-ea"/>
              </a:rPr>
              <a:t>static (inside,outside) 2.2.2.10 1.1.1.1 netmask 255.255.255.255</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Global 2.2.2.10 Local 1.1.1.1</a:t>
            </a:r>
          </a:p>
          <a:p>
            <a:endParaRPr kumimoji="1" lang="en-US" altLang="ja-JP" sz="1400" smtClean="0">
              <a:latin typeface="+mn-ea"/>
            </a:endParaRP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endParaRPr kumimoji="1" lang="en-US" altLang="ja-JP" sz="1400" smtClean="0">
              <a:latin typeface="+mn-ea"/>
            </a:endParaRPr>
          </a:p>
          <a:p>
            <a:r>
              <a:rPr kumimoji="1" lang="en-US" altLang="ja-JP" sz="1400" smtClean="0">
                <a:latin typeface="+mn-ea"/>
              </a:rPr>
              <a:t>object network REGSTATIC_MAP </a:t>
            </a:r>
          </a:p>
          <a:p>
            <a:r>
              <a:rPr kumimoji="1" lang="en-US" altLang="ja-JP" sz="1400" smtClean="0">
                <a:latin typeface="+mn-ea"/>
              </a:rPr>
              <a:t> host 10.2.2.20</a:t>
            </a:r>
          </a:p>
          <a:p>
            <a:r>
              <a:rPr kumimoji="1" lang="en-US" altLang="ja-JP" sz="1400" smtClean="0">
                <a:latin typeface="+mn-ea"/>
              </a:rPr>
              <a:t>object network REGSTATIC_REAL </a:t>
            </a:r>
          </a:p>
          <a:p>
            <a:r>
              <a:rPr kumimoji="1" lang="en-US" altLang="ja-JP" sz="1400" smtClean="0">
                <a:latin typeface="+mn-ea"/>
              </a:rPr>
              <a:t> host 10.1.1.1</a:t>
            </a:r>
          </a:p>
          <a:p>
            <a:r>
              <a:rPr kumimoji="1" lang="en-US" altLang="ja-JP" sz="1400" smtClean="0">
                <a:latin typeface="+mn-ea"/>
              </a:rPr>
              <a:t> nat (inside,outside) static REGSTATIC_MAP</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NAT from inside:10.1.1.1 to outside:10.2.2.20</a:t>
            </a:r>
          </a:p>
          <a:p>
            <a:r>
              <a:rPr kumimoji="1" lang="en-US" altLang="ja-JP" sz="1400" smtClean="0">
                <a:latin typeface="+mn-ea"/>
              </a:rPr>
              <a:t>    flags s idle 0:00:08 timeout 0:00:00</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Static NAT (Twice)</a:t>
            </a:r>
            <a:endParaRPr kumimoji="1" lang="ja-JP" altLang="en-US" sz="20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endParaRPr kumimoji="1" lang="en-US" altLang="ja-JP" sz="1400" smtClean="0">
              <a:latin typeface="+mn-ea"/>
            </a:endParaRPr>
          </a:p>
          <a:p>
            <a:r>
              <a:rPr kumimoji="1" lang="en-US" altLang="ja-JP" sz="1400" smtClean="0">
                <a:latin typeface="+mn-ea"/>
              </a:rPr>
              <a:t>static (inside,outside) 2.2.2.10 1.1.1.1 netmask 255.255.255.255</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Global 2.2.2.10 Local 1.1.1.1</a:t>
            </a:r>
          </a:p>
          <a:p>
            <a:endParaRPr kumimoji="1" lang="en-US" altLang="ja-JP" sz="1400" smtClean="0">
              <a:latin typeface="+mn-ea"/>
            </a:endParaRP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object network REGSTATIC_MAP </a:t>
            </a:r>
          </a:p>
          <a:p>
            <a:r>
              <a:rPr kumimoji="1" lang="en-US" altLang="ja-JP" sz="1400" smtClean="0">
                <a:latin typeface="+mn-ea"/>
              </a:rPr>
              <a:t> subnet10.2.2.0 255.255.255.0</a:t>
            </a:r>
          </a:p>
          <a:p>
            <a:r>
              <a:rPr kumimoji="1" lang="en-US" altLang="ja-JP" sz="1400" smtClean="0">
                <a:latin typeface="+mn-ea"/>
              </a:rPr>
              <a:t>object network REGSTATIC_REAL </a:t>
            </a:r>
          </a:p>
          <a:p>
            <a:r>
              <a:rPr kumimoji="1" lang="en-US" altLang="ja-JP" sz="1400" smtClean="0">
                <a:latin typeface="+mn-ea"/>
              </a:rPr>
              <a:t> subnet10.1.1.0 255.255.255.0</a:t>
            </a:r>
          </a:p>
          <a:p>
            <a:r>
              <a:rPr kumimoji="1" lang="en-US" altLang="ja-JP" sz="1400" smtClean="0">
                <a:latin typeface="+mn-ea"/>
              </a:rPr>
              <a:t>nat (inside,outside) source static REGSTATIC_REAL REGSTATIC_MAP</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NAT from inside:10.1.1.0/24 to outside:10.2.2.0/24</a:t>
            </a:r>
          </a:p>
          <a:p>
            <a:r>
              <a:rPr kumimoji="1" lang="en-US" altLang="ja-JP" sz="1400" smtClean="0">
                <a:latin typeface="+mn-ea"/>
              </a:rPr>
              <a:t>    flags s idle 0:00:02 timeout 0:00:00</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Static NAT w/ port translation </a:t>
            </a:r>
            <a:r>
              <a:rPr lang="en-US" altLang="ja-JP" sz="1800" smtClean="0"/>
              <a:t>(Network Object - inline address)</a:t>
            </a:r>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static (inside,outside) tcp 2.2.2.10 www 1.1.1.1 8080 netmask 255.255.255.255</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PAT Global 2.2.2.10(80) Local 1.1.1.1(8080)</a:t>
            </a:r>
          </a:p>
          <a:p>
            <a:endParaRPr kumimoji="1" lang="en-US" altLang="ja-JP" sz="1400" smtClean="0">
              <a:latin typeface="+mn-ea"/>
            </a:endParaRP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object network REGSTATIC_REAL </a:t>
            </a:r>
          </a:p>
          <a:p>
            <a:r>
              <a:rPr kumimoji="1" lang="en-US" altLang="ja-JP" sz="1400" smtClean="0">
                <a:latin typeface="+mn-ea"/>
              </a:rPr>
              <a:t> host 10.1.1.1</a:t>
            </a:r>
          </a:p>
          <a:p>
            <a:r>
              <a:rPr kumimoji="1" lang="en-US" altLang="ja-JP" sz="1400" smtClean="0">
                <a:latin typeface="+mn-ea"/>
              </a:rPr>
              <a:t>object network REGSTATIC_REAL</a:t>
            </a:r>
          </a:p>
          <a:p>
            <a:r>
              <a:rPr kumimoji="1" lang="en-US" altLang="ja-JP" sz="1400" smtClean="0">
                <a:latin typeface="+mn-ea"/>
              </a:rPr>
              <a:t> nat (inside,outside) static 10.2.2.20 service tcp 8080 www</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TCP PAT from inside:10.1.1.1 8080-8080 to outside:10.2.2.20 80-80</a:t>
            </a:r>
          </a:p>
          <a:p>
            <a:r>
              <a:rPr kumimoji="1" lang="en-US" altLang="ja-JP" sz="1400" smtClean="0">
                <a:latin typeface="+mn-ea"/>
              </a:rPr>
              <a:t>    flags sr idle 0:00:53 timeout 0:00:00</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pPr lvl="0"/>
            <a:r>
              <a:rPr lang="en-US" altLang="ja-JP" sz="2000" smtClean="0"/>
              <a:t>Static NAT w/ port translation (Network Object - object)</a:t>
            </a:r>
          </a:p>
          <a:p>
            <a:pPr lvl="0"/>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endParaRPr kumimoji="1" lang="en-US" altLang="ja-JP" sz="1400" smtClean="0">
              <a:latin typeface="+mn-ea"/>
            </a:endParaRPr>
          </a:p>
          <a:p>
            <a:r>
              <a:rPr kumimoji="1" lang="en-US" altLang="ja-JP" sz="1400" smtClean="0">
                <a:latin typeface="+mn-ea"/>
              </a:rPr>
              <a:t>static (inside,outside) tcp 2.2.2.10 www 1.1.1.1 8080 netmask 255.255.255.255</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PAT Global 2.2.2.10(80) Local 1.1.1.1(8080)</a:t>
            </a:r>
          </a:p>
          <a:p>
            <a:endParaRPr kumimoji="1" lang="en-US" altLang="ja-JP" sz="1400" smtClean="0">
              <a:latin typeface="+mn-ea"/>
            </a:endParaRP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endParaRPr kumimoji="1" lang="en-US" altLang="ja-JP" sz="1400" smtClean="0">
              <a:latin typeface="+mn-ea"/>
            </a:endParaRPr>
          </a:p>
          <a:p>
            <a:r>
              <a:rPr kumimoji="1" lang="en-US" altLang="ja-JP" sz="1400" smtClean="0">
                <a:latin typeface="+mn-ea"/>
              </a:rPr>
              <a:t>object network REGSTATIC_MAP </a:t>
            </a:r>
          </a:p>
          <a:p>
            <a:r>
              <a:rPr kumimoji="1" lang="en-US" altLang="ja-JP" sz="1400" smtClean="0">
                <a:latin typeface="+mn-ea"/>
              </a:rPr>
              <a:t> host 10.2.2.20</a:t>
            </a:r>
          </a:p>
          <a:p>
            <a:r>
              <a:rPr kumimoji="1" lang="en-US" altLang="ja-JP" sz="1400" smtClean="0">
                <a:latin typeface="+mn-ea"/>
              </a:rPr>
              <a:t>object network REGSTATIC_REAL </a:t>
            </a:r>
          </a:p>
          <a:p>
            <a:r>
              <a:rPr kumimoji="1" lang="en-US" altLang="ja-JP" sz="1400" smtClean="0">
                <a:latin typeface="+mn-ea"/>
              </a:rPr>
              <a:t> host 10.1.1.1</a:t>
            </a:r>
          </a:p>
          <a:p>
            <a:r>
              <a:rPr kumimoji="1" lang="ja-JP" altLang="en-US" sz="1400" smtClean="0">
                <a:latin typeface="+mn-ea"/>
              </a:rPr>
              <a:t> </a:t>
            </a:r>
            <a:r>
              <a:rPr kumimoji="1" lang="en-US" altLang="ja-JP" sz="1400" smtClean="0">
                <a:latin typeface="+mn-ea"/>
              </a:rPr>
              <a:t>nat (inside,outside) static REGSTATIC_MAP service tcp 8080 www</a:t>
            </a:r>
          </a:p>
          <a:p>
            <a:r>
              <a:rPr kumimoji="1" lang="en-US" altLang="ja-JP" sz="1400" smtClean="0">
                <a:solidFill>
                  <a:schemeClr val="accent1"/>
                </a:solidFill>
                <a:latin typeface="+mn-ea"/>
              </a:rPr>
              <a:t>xlate</a:t>
            </a:r>
          </a:p>
          <a:p>
            <a:r>
              <a:rPr kumimoji="1" lang="en-US" altLang="ja-JP" sz="1400" smtClean="0">
                <a:latin typeface="+mn-ea"/>
              </a:rPr>
              <a:t>Flags: D - DNS, i - dynamic, r - portmap, s - static, I - identity, T - twice</a:t>
            </a:r>
          </a:p>
          <a:p>
            <a:r>
              <a:rPr kumimoji="1" lang="en-US" altLang="ja-JP" sz="1400" smtClean="0">
                <a:latin typeface="+mn-ea"/>
              </a:rPr>
              <a:t>TCP PAT from inside:10.1.1.1 8080-8080 to outside:10.2.2.20 80-80</a:t>
            </a:r>
          </a:p>
          <a:p>
            <a:r>
              <a:rPr kumimoji="1" lang="en-US" altLang="ja-JP" sz="1400" smtClean="0">
                <a:latin typeface="+mn-ea"/>
              </a:rPr>
              <a:t>    flags sr idle 0:01:16 timeout 0:00:00</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pPr lvl="0"/>
            <a:r>
              <a:rPr lang="en-US" altLang="ja-JP" sz="2000" smtClean="0"/>
              <a:t>Static NAT w/ port translation (Twice + service object)</a:t>
            </a:r>
          </a:p>
          <a:p>
            <a:pPr lvl="0"/>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static (inside,outside) tcp 2.2.2.10 www 1.1.1.1 8080 netmask 255.255.255.255</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PAT Global 2.2.2.10(80) Local 1.1.1.1(8080)</a:t>
            </a:r>
          </a:p>
          <a:p>
            <a:endParaRPr kumimoji="1" lang="en-US" altLang="ja-JP" sz="1400" smtClean="0">
              <a:latin typeface="+mn-ea"/>
            </a:endParaRP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object network REGSTATIC_REAL </a:t>
            </a:r>
          </a:p>
          <a:p>
            <a:r>
              <a:rPr kumimoji="1" lang="en-US" altLang="ja-JP" sz="1400" smtClean="0">
                <a:latin typeface="+mn-ea"/>
              </a:rPr>
              <a:t> host 10.1.1.1</a:t>
            </a:r>
          </a:p>
          <a:p>
            <a:r>
              <a:rPr kumimoji="1" lang="en-US" altLang="ja-JP" sz="1400" smtClean="0">
                <a:latin typeface="+mn-ea"/>
              </a:rPr>
              <a:t>object network REGSTATIC_MAP </a:t>
            </a:r>
          </a:p>
          <a:p>
            <a:r>
              <a:rPr kumimoji="1" lang="en-US" altLang="ja-JP" sz="1400" smtClean="0">
                <a:latin typeface="+mn-ea"/>
              </a:rPr>
              <a:t> host 10.2.2.20</a:t>
            </a:r>
          </a:p>
          <a:p>
            <a:r>
              <a:rPr kumimoji="1" lang="en-US" altLang="ja-JP" sz="1400" smtClean="0">
                <a:latin typeface="+mn-ea"/>
              </a:rPr>
              <a:t>object service WWW_REAL </a:t>
            </a:r>
          </a:p>
          <a:p>
            <a:r>
              <a:rPr kumimoji="1" lang="en-US" altLang="ja-JP" sz="1400" smtClean="0">
                <a:latin typeface="+mn-ea"/>
              </a:rPr>
              <a:t> service tcp source eq 8080 </a:t>
            </a:r>
          </a:p>
          <a:p>
            <a:r>
              <a:rPr kumimoji="1" lang="en-US" altLang="ja-JP" sz="1400" smtClean="0">
                <a:latin typeface="+mn-ea"/>
              </a:rPr>
              <a:t>object service WWW_MAP </a:t>
            </a:r>
          </a:p>
          <a:p>
            <a:r>
              <a:rPr kumimoji="1" lang="en-US" altLang="ja-JP" sz="1400" smtClean="0">
                <a:latin typeface="+mn-ea"/>
              </a:rPr>
              <a:t> service tcp source eq 80 </a:t>
            </a:r>
          </a:p>
          <a:p>
            <a:r>
              <a:rPr kumimoji="1" lang="en-US" altLang="ja-JP" sz="1400" smtClean="0">
                <a:latin typeface="+mn-ea"/>
              </a:rPr>
              <a:t>nat (inside,outside) source static REGSTATIC_REAL REGSTATIC_MAP service WWW_REAL WWW_MAP</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TCP PAT from inside:10.1.1.1 8080-8080 to outside:10.2.2.20 80-80</a:t>
            </a:r>
          </a:p>
          <a:p>
            <a:r>
              <a:rPr kumimoji="1" lang="en-US" altLang="ja-JP" sz="1400" smtClean="0">
                <a:latin typeface="+mn-ea"/>
              </a:rPr>
              <a:t>    flags sr idle 0:00:31 timeout 0:00:00</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808" y="34034"/>
            <a:ext cx="8588861" cy="838200"/>
          </a:xfrm>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872234"/>
            <a:ext cx="8578850" cy="5261866"/>
          </a:xfrm>
        </p:spPr>
        <p:txBody>
          <a:bodyPr>
            <a:normAutofit/>
          </a:bodyPr>
          <a:lstStyle/>
          <a:p>
            <a:r>
              <a:rPr lang="en-US" altLang="ja-JP" sz="2000" smtClean="0"/>
              <a:t>Dynamic NAT (Network Object - object)</a:t>
            </a:r>
          </a:p>
          <a:p>
            <a:pPr lvl="0"/>
            <a:endParaRPr kumimoji="1" lang="ja-JP" altLang="en-US" sz="1800"/>
          </a:p>
        </p:txBody>
      </p:sp>
      <p:sp>
        <p:nvSpPr>
          <p:cNvPr id="4" name="角丸四角形 3"/>
          <p:cNvSpPr/>
          <p:nvPr/>
        </p:nvSpPr>
        <p:spPr>
          <a:xfrm>
            <a:off x="495300" y="1257300"/>
            <a:ext cx="8089900" cy="50292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global (outside) 1 2.2.2.10-2.2.2.13</a:t>
            </a:r>
          </a:p>
          <a:p>
            <a:r>
              <a:rPr kumimoji="1" lang="en-US" altLang="ja-JP" sz="1400" smtClean="0">
                <a:latin typeface="+mn-ea"/>
              </a:rPr>
              <a:t>nat (inside) 1 1.1.1.0 255.255.255.0</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Global 2.2.2.12 Local 1.1.1.1</a:t>
            </a:r>
          </a:p>
          <a:p>
            <a:r>
              <a:rPr kumimoji="1" lang="en-US" altLang="ja-JP" sz="1400" smtClean="0">
                <a:latin typeface="+mn-ea"/>
              </a:rPr>
              <a:t>Global 2.2.2.10 Local 1.1.1.3</a:t>
            </a:r>
          </a:p>
          <a:p>
            <a:r>
              <a:rPr kumimoji="1" lang="en-US" altLang="ja-JP" sz="1400" smtClean="0">
                <a:latin typeface="+mn-ea"/>
              </a:rPr>
              <a:t>Global 2.2.2.13 Local 1.1.1.2</a:t>
            </a:r>
          </a:p>
          <a:p>
            <a:r>
              <a:rPr kumimoji="1" lang="en-US" altLang="ja-JP" sz="1400" smtClean="0">
                <a:latin typeface="+mn-ea"/>
              </a:rPr>
              <a:t>Global 2.2.2.11 Local 1.1.1.4</a:t>
            </a: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object network SRC_MAP </a:t>
            </a:r>
          </a:p>
          <a:p>
            <a:r>
              <a:rPr kumimoji="1" lang="en-US" altLang="ja-JP" sz="1400" smtClean="0">
                <a:latin typeface="+mn-ea"/>
              </a:rPr>
              <a:t> range 10.2.2.20 2.2.2.23</a:t>
            </a:r>
          </a:p>
          <a:p>
            <a:r>
              <a:rPr kumimoji="1" lang="en-US" altLang="ja-JP" sz="1400" smtClean="0">
                <a:latin typeface="+mn-ea"/>
              </a:rPr>
              <a:t>object network SRC_REAL </a:t>
            </a:r>
          </a:p>
          <a:p>
            <a:r>
              <a:rPr kumimoji="1" lang="en-US" altLang="ja-JP" sz="1400" smtClean="0">
                <a:latin typeface="+mn-ea"/>
              </a:rPr>
              <a:t> subnet 10.1.1.0 255.255.255.0</a:t>
            </a:r>
          </a:p>
          <a:p>
            <a:r>
              <a:rPr kumimoji="1" lang="en-US" altLang="ja-JP" sz="1400" smtClean="0">
                <a:latin typeface="+mn-ea"/>
              </a:rPr>
              <a:t> nat (inside,outside) dynamic SRC_MAP</a:t>
            </a:r>
            <a:endParaRPr kumimoji="1" lang="en-US" altLang="ja-JP" sz="1400" smtClean="0">
              <a:solidFill>
                <a:schemeClr val="accent1"/>
              </a:solidFill>
              <a:latin typeface="+mn-ea"/>
            </a:endParaRP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NAT from inside:10.1.1.4 to outside:10.2.2.22 flags i idle 0:00:08 timeout 3:00:00</a:t>
            </a:r>
          </a:p>
          <a:p>
            <a:r>
              <a:rPr kumimoji="1" lang="en-US" altLang="ja-JP" sz="1400" smtClean="0">
                <a:latin typeface="+mn-ea"/>
              </a:rPr>
              <a:t>NAT from inside:10.1.1.1 to outside:10.2.2.23 flags i idle 0:00:08 timeout 3:00:00</a:t>
            </a:r>
          </a:p>
          <a:p>
            <a:r>
              <a:rPr kumimoji="1" lang="en-US" altLang="ja-JP" sz="1400" smtClean="0">
                <a:latin typeface="+mn-ea"/>
              </a:rPr>
              <a:t>NAT from inside:10.1.1.3 to outside:10.2.2.21 flags i idle 0:00:08 timeout 3:00:00</a:t>
            </a:r>
          </a:p>
          <a:p>
            <a:r>
              <a:rPr kumimoji="1" lang="en-US" altLang="ja-JP" sz="1400" smtClean="0">
                <a:latin typeface="+mn-ea"/>
              </a:rPr>
              <a:t>NAT from inside:10.1.1.2 to outside:10.2.2.20 flags i idle 0:00:08 timeout 3:00:00</a:t>
            </a:r>
          </a:p>
        </p:txBody>
      </p:sp>
      <p:sp>
        <p:nvSpPr>
          <p:cNvPr id="7" name="正方形/長方形 6"/>
          <p:cNvSpPr/>
          <p:nvPr/>
        </p:nvSpPr>
        <p:spPr>
          <a:xfrm>
            <a:off x="5753100" y="1612900"/>
            <a:ext cx="2603500" cy="6985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r>
              <a:rPr kumimoji="1" lang="en-US" altLang="ja-JP" sz="1400" smtClean="0">
                <a:solidFill>
                  <a:prstClr val="black"/>
                </a:solidFill>
                <a:latin typeface="+mn-ea"/>
              </a:rPr>
              <a:t>Mapped Pool</a:t>
            </a:r>
            <a:r>
              <a:rPr kumimoji="1" lang="ja-JP" altLang="en-US" sz="1400" smtClean="0">
                <a:solidFill>
                  <a:prstClr val="black"/>
                </a:solidFill>
                <a:latin typeface="+mn-ea"/>
              </a:rPr>
              <a:t>が枯渇した場合、</a:t>
            </a:r>
            <a:endParaRPr kumimoji="1" lang="en-US" altLang="ja-JP" sz="1400" smtClean="0">
              <a:solidFill>
                <a:prstClr val="black"/>
              </a:solidFill>
              <a:latin typeface="+mn-ea"/>
            </a:endParaRPr>
          </a:p>
          <a:p>
            <a:pPr lvl="0"/>
            <a:r>
              <a:rPr kumimoji="1" lang="ja-JP" altLang="en-US" sz="1400" smtClean="0">
                <a:solidFill>
                  <a:prstClr val="black"/>
                </a:solidFill>
                <a:latin typeface="+mn-ea"/>
              </a:rPr>
              <a:t>それ以降、</a:t>
            </a:r>
            <a:r>
              <a:rPr kumimoji="1" lang="en-US" altLang="ja-JP" sz="1400" smtClean="0">
                <a:solidFill>
                  <a:prstClr val="black"/>
                </a:solidFill>
                <a:latin typeface="+mn-ea"/>
              </a:rPr>
              <a:t>NAT</a:t>
            </a:r>
            <a:r>
              <a:rPr kumimoji="1" lang="ja-JP" altLang="en-US" sz="1400" smtClean="0">
                <a:solidFill>
                  <a:prstClr val="black"/>
                </a:solidFill>
                <a:latin typeface="+mn-ea"/>
              </a:rPr>
              <a:t>は動作しない</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Dynamic NAT (Twice)</a:t>
            </a:r>
          </a:p>
          <a:p>
            <a:pPr lvl="0"/>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global (outside) 1 2.2.2.10-2.2.2.13</a:t>
            </a:r>
          </a:p>
          <a:p>
            <a:r>
              <a:rPr kumimoji="1" lang="en-US" altLang="ja-JP" sz="1400" smtClean="0">
                <a:latin typeface="+mn-ea"/>
              </a:rPr>
              <a:t>nat (inside) 1 1.1.1.0 255.255.255.0</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Global 2.2.2.12 Local 1.1.1.1</a:t>
            </a:r>
          </a:p>
          <a:p>
            <a:r>
              <a:rPr kumimoji="1" lang="en-US" altLang="ja-JP" sz="1400" smtClean="0">
                <a:latin typeface="+mn-ea"/>
              </a:rPr>
              <a:t>Global 2.2.2.10 Local 1.1.1.3</a:t>
            </a:r>
          </a:p>
          <a:p>
            <a:r>
              <a:rPr kumimoji="1" lang="en-US" altLang="ja-JP" sz="1400" smtClean="0">
                <a:latin typeface="+mn-ea"/>
              </a:rPr>
              <a:t>Global 2.2.2.13 Local 1.1.1.2</a:t>
            </a:r>
          </a:p>
          <a:p>
            <a:r>
              <a:rPr kumimoji="1" lang="en-US" altLang="ja-JP" sz="1400" smtClean="0">
                <a:latin typeface="+mn-ea"/>
              </a:rPr>
              <a:t>Global 2.2.2.11 Local 1.1.1.4</a:t>
            </a: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object network SRC_REAL </a:t>
            </a:r>
          </a:p>
          <a:p>
            <a:r>
              <a:rPr kumimoji="1" lang="en-US" altLang="ja-JP" sz="1400" smtClean="0">
                <a:latin typeface="+mn-ea"/>
              </a:rPr>
              <a:t> subnet 10.1.1.0 255.255.255.0</a:t>
            </a:r>
          </a:p>
          <a:p>
            <a:r>
              <a:rPr kumimoji="1" lang="en-US" altLang="ja-JP" sz="1400" smtClean="0">
                <a:latin typeface="+mn-ea"/>
              </a:rPr>
              <a:t>object network SRC_MAP </a:t>
            </a:r>
          </a:p>
          <a:p>
            <a:r>
              <a:rPr kumimoji="1" lang="en-US" altLang="ja-JP" sz="1400" smtClean="0">
                <a:latin typeface="+mn-ea"/>
              </a:rPr>
              <a:t> range 10.2.2.20 10.2.2.23 </a:t>
            </a:r>
          </a:p>
          <a:p>
            <a:r>
              <a:rPr kumimoji="1" lang="en-US" altLang="ja-JP" sz="1400" smtClean="0">
                <a:latin typeface="+mn-ea"/>
              </a:rPr>
              <a:t>nat (inside,outside) source dynamic SRC_REAL SRC_MAP</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NAT from inside:10.1.1.4 to outside:10.2.2.20 flags i idle 0:00:02 timeout 3:00:00</a:t>
            </a:r>
          </a:p>
          <a:p>
            <a:r>
              <a:rPr kumimoji="1" lang="en-US" altLang="ja-JP" sz="1400" smtClean="0">
                <a:latin typeface="+mn-ea"/>
              </a:rPr>
              <a:t>NAT from inside:10.1.1.1 to outside:10.2.2.21 flags i idle 0:00:02 timeout 3:00:00</a:t>
            </a:r>
          </a:p>
          <a:p>
            <a:r>
              <a:rPr kumimoji="1" lang="en-US" altLang="ja-JP" sz="1400" smtClean="0">
                <a:latin typeface="+mn-ea"/>
              </a:rPr>
              <a:t>NAT from inside:10.1.1.3 to outside:10.2.2.23 flags i idle 0:00:02 timeout 3:00:00</a:t>
            </a:r>
          </a:p>
          <a:p>
            <a:r>
              <a:rPr kumimoji="1" lang="en-US" altLang="ja-JP" sz="1400" smtClean="0">
                <a:latin typeface="+mn-ea"/>
              </a:rPr>
              <a:t>NAT from inside:10.1.1.2 to outside:10.2.2.22 flags i idle 0:00:02 timeout 3:00:00</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Dynamic PAT (Network Object - inline)</a:t>
            </a:r>
          </a:p>
          <a:p>
            <a:pPr lvl="0"/>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nat (inside) 1 1.1.1.0 255.255.255.0</a:t>
            </a:r>
          </a:p>
          <a:p>
            <a:r>
              <a:rPr kumimoji="1" lang="en-US" altLang="ja-JP" sz="1400" smtClean="0">
                <a:latin typeface="+mn-ea"/>
              </a:rPr>
              <a:t>global (outside) 1 2.2.2.10 </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PAT Global 2.2.2.10(430) Local 1.1.1.1(80) </a:t>
            </a:r>
          </a:p>
          <a:p>
            <a:r>
              <a:rPr kumimoji="1" lang="en-US" altLang="ja-JP" sz="1400" smtClean="0">
                <a:latin typeface="+mn-ea"/>
              </a:rPr>
              <a:t>PAT Global 2.2.2.10(334) Local 1.1.1.3(80) </a:t>
            </a:r>
          </a:p>
          <a:p>
            <a:r>
              <a:rPr kumimoji="1" lang="en-US" altLang="ja-JP" sz="1400" smtClean="0">
                <a:latin typeface="+mn-ea"/>
              </a:rPr>
              <a:t>PAT Global 2.2.2.10(352) Local 1.1.1.2(80) </a:t>
            </a: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object network SRC_REAL </a:t>
            </a:r>
          </a:p>
          <a:p>
            <a:r>
              <a:rPr kumimoji="1" lang="en-US" altLang="ja-JP" sz="1400" smtClean="0">
                <a:latin typeface="+mn-ea"/>
              </a:rPr>
              <a:t> subnet 10.1.1.0 255.255.255.0 </a:t>
            </a:r>
          </a:p>
          <a:p>
            <a:r>
              <a:rPr kumimoji="1" lang="en-US" altLang="ja-JP" sz="1400" smtClean="0">
                <a:latin typeface="+mn-ea"/>
              </a:rPr>
              <a:t> nat (inside,outside) dynamic 10.2.2.20</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UDP PAT from inside:10.1.1.1/1239 to outside:10.2.2.20/23341 flags ri idle 0:00:00 timeout 0:00:30</a:t>
            </a:r>
          </a:p>
          <a:p>
            <a:r>
              <a:rPr kumimoji="1" lang="en-US" altLang="ja-JP" sz="1400" smtClean="0">
                <a:latin typeface="+mn-ea"/>
              </a:rPr>
              <a:t>UDP PAT from inside:10.1.1.3/1383 to outside:10.2.2.20/22411 flags ri idle 0:00:00 timeout 0:00:30</a:t>
            </a:r>
          </a:p>
          <a:p>
            <a:r>
              <a:rPr kumimoji="1" lang="en-US" altLang="ja-JP" sz="1400" smtClean="0">
                <a:latin typeface="+mn-ea"/>
              </a:rPr>
              <a:t>UDP PAT from inside:10.1.1.2/1347 to outside:10.2.2.20/3574 flags ri idle 0:00:00 timeout 0:00:30</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New NAT (s/w ver 8.3</a:t>
            </a:r>
            <a:r>
              <a:rPr lang="ja-JP" altLang="en-US" smtClean="0"/>
              <a:t>以降</a:t>
            </a:r>
            <a:r>
              <a:rPr lang="en-US" altLang="ja-JP" smtClean="0"/>
              <a:t>)</a:t>
            </a:r>
            <a:endParaRPr kumimoji="1" lang="ja-JP" altLang="en-US"/>
          </a:p>
        </p:txBody>
      </p:sp>
      <p:sp>
        <p:nvSpPr>
          <p:cNvPr id="3" name="テキスト プレースホルダ 2"/>
          <p:cNvSpPr>
            <a:spLocks noGrp="1"/>
          </p:cNvSpPr>
          <p:nvPr>
            <p:ph type="body" sz="quarter" idx="10"/>
          </p:nvPr>
        </p:nvSpPr>
        <p:spPr>
          <a:xfrm>
            <a:off x="239713" y="1339745"/>
            <a:ext cx="8578850" cy="2190855"/>
          </a:xfrm>
        </p:spPr>
        <p:txBody>
          <a:bodyPr>
            <a:noAutofit/>
          </a:bodyPr>
          <a:lstStyle/>
          <a:p>
            <a:r>
              <a:rPr lang="en-US" altLang="ja-JP" sz="2000" smtClean="0"/>
              <a:t>Concept &amp; Syntax</a:t>
            </a:r>
            <a:r>
              <a:rPr lang="ja-JP" altLang="en-US" sz="2000" smtClean="0"/>
              <a:t>変更</a:t>
            </a:r>
            <a:endParaRPr lang="en-US" altLang="ja-JP" sz="2000" smtClean="0"/>
          </a:p>
          <a:p>
            <a:pPr lvl="1"/>
            <a:r>
              <a:rPr lang="en-US" altLang="ja-JP" sz="1600" smtClean="0"/>
              <a:t>Security Level</a:t>
            </a:r>
            <a:r>
              <a:rPr lang="ja-JP" altLang="en-US" sz="1600" smtClean="0"/>
              <a:t>に依存しない</a:t>
            </a:r>
            <a:endParaRPr lang="en-US" altLang="ja-JP" sz="1600" smtClean="0"/>
          </a:p>
          <a:p>
            <a:pPr lvl="1"/>
            <a:r>
              <a:rPr lang="en-US" altLang="ja-JP" sz="1600" smtClean="0"/>
              <a:t>Access Control </a:t>
            </a:r>
            <a:r>
              <a:rPr lang="ja-JP" altLang="en-US" sz="1600" smtClean="0"/>
              <a:t>と別離した設計・設定が可能</a:t>
            </a:r>
            <a:endParaRPr lang="en-US" altLang="ja-JP" sz="1600" smtClean="0"/>
          </a:p>
          <a:p>
            <a:pPr lvl="1">
              <a:lnSpc>
                <a:spcPct val="100000"/>
              </a:lnSpc>
            </a:pPr>
            <a:r>
              <a:rPr lang="en-US" altLang="ja-JP" sz="1600" smtClean="0"/>
              <a:t>Interface</a:t>
            </a:r>
            <a:r>
              <a:rPr lang="ja-JP" altLang="en-US" sz="1600" smtClean="0"/>
              <a:t>に依存しない</a:t>
            </a:r>
            <a:endParaRPr lang="en-US" altLang="ja-JP" sz="1600" smtClean="0"/>
          </a:p>
          <a:p>
            <a:pPr lvl="1">
              <a:lnSpc>
                <a:spcPct val="100000"/>
              </a:lnSpc>
            </a:pPr>
            <a:r>
              <a:rPr lang="en-US" altLang="ja-JP" sz="1600" smtClean="0"/>
              <a:t>ACL</a:t>
            </a:r>
            <a:r>
              <a:rPr lang="ja-JP" altLang="en-US" sz="1600" smtClean="0"/>
              <a:t>サポートを必要としない</a:t>
            </a:r>
            <a:endParaRPr lang="en-US" altLang="ja-JP" sz="1600" smtClean="0"/>
          </a:p>
          <a:p>
            <a:pPr lvl="1">
              <a:lnSpc>
                <a:spcPct val="100000"/>
              </a:lnSpc>
            </a:pPr>
            <a:r>
              <a:rPr lang="ja-JP" altLang="en-US" sz="1600" smtClean="0"/>
              <a:t>各種 “</a:t>
            </a:r>
            <a:r>
              <a:rPr lang="en-US" altLang="ja-JP" sz="1600" smtClean="0"/>
              <a:t>object” </a:t>
            </a:r>
            <a:r>
              <a:rPr lang="ja-JP" altLang="en-US" sz="1600" smtClean="0"/>
              <a:t>という概念を用いることが可能</a:t>
            </a:r>
            <a:endParaRPr lang="en-US" altLang="ja-JP" sz="1600" smtClean="0"/>
          </a:p>
          <a:p>
            <a:pPr>
              <a:lnSpc>
                <a:spcPct val="100000"/>
              </a:lnSpc>
            </a:pPr>
            <a:r>
              <a:rPr lang="en-US" altLang="ja-JP" sz="2000" smtClean="0"/>
              <a:t>ex. Static NAT (to all interfaces)</a:t>
            </a:r>
            <a:endParaRPr kumimoji="1" lang="en-US" altLang="ja-JP" sz="2000" smtClean="0"/>
          </a:p>
        </p:txBody>
      </p:sp>
      <p:sp>
        <p:nvSpPr>
          <p:cNvPr id="4" name="角丸四角形 3"/>
          <p:cNvSpPr/>
          <p:nvPr/>
        </p:nvSpPr>
        <p:spPr>
          <a:xfrm>
            <a:off x="5042557" y="4114881"/>
            <a:ext cx="3593444" cy="753383"/>
          </a:xfrm>
          <a:prstGeom prst="roundRect">
            <a:avLst>
              <a:gd name="adj" fmla="val 7649"/>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600" smtClean="0">
                <a:solidFill>
                  <a:schemeClr val="tx1"/>
                </a:solidFill>
                <a:latin typeface="+mn-ea"/>
              </a:rPr>
              <a:t>object network SRC_REAL</a:t>
            </a:r>
          </a:p>
          <a:p>
            <a:pPr eaLnBrk="0" hangingPunct="0">
              <a:lnSpc>
                <a:spcPct val="90000"/>
              </a:lnSpc>
            </a:pPr>
            <a:r>
              <a:rPr lang="en-US" altLang="ja-JP" sz="1600" smtClean="0">
                <a:solidFill>
                  <a:schemeClr val="tx1"/>
                </a:solidFill>
                <a:latin typeface="+mn-ea"/>
              </a:rPr>
              <a:t>  host 1.1.1.1</a:t>
            </a:r>
          </a:p>
          <a:p>
            <a:pPr eaLnBrk="0" hangingPunct="0">
              <a:lnSpc>
                <a:spcPct val="90000"/>
              </a:lnSpc>
            </a:pPr>
            <a:r>
              <a:rPr lang="ja-JP" altLang="en-US" sz="1600" smtClean="0">
                <a:solidFill>
                  <a:schemeClr val="tx1"/>
                </a:solidFill>
                <a:latin typeface="+mn-ea"/>
              </a:rPr>
              <a:t>  </a:t>
            </a:r>
            <a:r>
              <a:rPr lang="en-US" altLang="ja-JP" sz="1600" smtClean="0">
                <a:solidFill>
                  <a:schemeClr val="tx1"/>
                </a:solidFill>
                <a:latin typeface="+mn-ea"/>
              </a:rPr>
              <a:t>nat (inside,</a:t>
            </a:r>
            <a:r>
              <a:rPr lang="en-US" altLang="ja-JP" sz="1600" smtClean="0">
                <a:solidFill>
                  <a:srgbClr val="FF0000"/>
                </a:solidFill>
                <a:latin typeface="+mn-ea"/>
              </a:rPr>
              <a:t>any</a:t>
            </a:r>
            <a:r>
              <a:rPr lang="en-US" altLang="ja-JP" sz="1600" smtClean="0">
                <a:solidFill>
                  <a:schemeClr val="tx1"/>
                </a:solidFill>
                <a:latin typeface="+mn-ea"/>
              </a:rPr>
              <a:t>) static 2.2.2.2</a:t>
            </a:r>
          </a:p>
        </p:txBody>
      </p:sp>
      <p:sp>
        <p:nvSpPr>
          <p:cNvPr id="5" name="角丸四角形 4"/>
          <p:cNvSpPr/>
          <p:nvPr/>
        </p:nvSpPr>
        <p:spPr>
          <a:xfrm>
            <a:off x="846793" y="4114881"/>
            <a:ext cx="3560107" cy="1515384"/>
          </a:xfrm>
          <a:prstGeom prst="roundRect">
            <a:avLst>
              <a:gd name="adj" fmla="val 3352"/>
            </a:avLst>
          </a:prstGeom>
          <a:ln/>
        </p:spPr>
        <p:style>
          <a:lnRef idx="1">
            <a:schemeClr val="dk1"/>
          </a:lnRef>
          <a:fillRef idx="2">
            <a:schemeClr val="dk1"/>
          </a:fillRef>
          <a:effectRef idx="1">
            <a:schemeClr val="dk1"/>
          </a:effectRef>
          <a:fontRef idx="minor">
            <a:schemeClr val="dk1"/>
          </a:fontRef>
        </p:style>
        <p:txBody>
          <a:bodyPr rtlCol="0" anchor="ctr"/>
          <a:lstStyle/>
          <a:p>
            <a:r>
              <a:rPr kumimoji="1" lang="en-US" altLang="ja-JP" sz="1600" smtClean="0">
                <a:latin typeface="+mn-ea"/>
              </a:rPr>
              <a:t>static (inside,outside) 1.1.1.1 2.2.2.2</a:t>
            </a:r>
          </a:p>
          <a:p>
            <a:r>
              <a:rPr kumimoji="1" lang="en-US" altLang="ja-JP" sz="1600" smtClean="0">
                <a:latin typeface="+mn-ea"/>
              </a:rPr>
              <a:t>static (inside,dmz1) 1.1.1.1 2.2.2.2</a:t>
            </a:r>
          </a:p>
          <a:p>
            <a:r>
              <a:rPr kumimoji="1" lang="en-US" altLang="ja-JP" sz="1600" smtClean="0">
                <a:latin typeface="+mn-ea"/>
              </a:rPr>
              <a:t>static (inside,dmz2) 1.1.1.1 2.2.2.2</a:t>
            </a:r>
          </a:p>
          <a:p>
            <a:r>
              <a:rPr kumimoji="1" lang="en-US" altLang="ja-JP" sz="1600" smtClean="0">
                <a:latin typeface="+mn-ea"/>
              </a:rPr>
              <a:t>static (inside,dmz3) 1.1.1.1 2.2.2.2</a:t>
            </a:r>
          </a:p>
          <a:p>
            <a:r>
              <a:rPr kumimoji="1" lang="en-US" altLang="ja-JP" sz="1600" smtClean="0">
                <a:latin typeface="+mn-ea"/>
              </a:rPr>
              <a:t>static (inside,dmz4) 1.1.1.1 2.2.2.2</a:t>
            </a:r>
          </a:p>
          <a:p>
            <a:r>
              <a:rPr kumimoji="1" lang="en-US" altLang="ja-JP" sz="1600" smtClean="0">
                <a:latin typeface="+mn-ea"/>
              </a:rPr>
              <a:t>static (inside,dmz5) 1.1.1.1 2.2.2.2</a:t>
            </a:r>
          </a:p>
        </p:txBody>
      </p:sp>
      <p:sp>
        <p:nvSpPr>
          <p:cNvPr id="6" name="テキスト プレースホルダ 2"/>
          <p:cNvSpPr txBox="1">
            <a:spLocks/>
          </p:cNvSpPr>
          <p:nvPr/>
        </p:nvSpPr>
        <p:spPr>
          <a:xfrm>
            <a:off x="239713" y="3741821"/>
            <a:ext cx="8578850" cy="685118"/>
          </a:xfrm>
          <a:prstGeom prst="rect">
            <a:avLst/>
          </a:prstGeom>
        </p:spPr>
        <p:txBody>
          <a:bodyPr vert="horz" lIns="91440" tIns="45720" rIns="91440" bIns="45720" numCol="2" rtlCol="0">
            <a:normAutofit/>
          </a:bodyPr>
          <a:lstStyle/>
          <a:p>
            <a:pPr marL="396875" lvl="1">
              <a:spcBef>
                <a:spcPts val="600"/>
              </a:spcBef>
              <a:buClr>
                <a:srgbClr val="015F85"/>
              </a:buClr>
              <a:buSzPct val="60000"/>
              <a:buFont typeface="Wingdings" pitchFamily="2" charset="2"/>
              <a:buChar char="ü"/>
            </a:pPr>
            <a:r>
              <a:rPr kumimoji="1" lang="en-US" altLang="ja-JP" sz="1600" smtClean="0">
                <a:solidFill>
                  <a:srgbClr val="435153"/>
                </a:solidFill>
                <a:latin typeface="+mn-ea"/>
              </a:rPr>
              <a:t>ver 8.2</a:t>
            </a:r>
            <a:r>
              <a:rPr kumimoji="1" lang="ja-JP" altLang="en-US" sz="1600" smtClean="0">
                <a:solidFill>
                  <a:srgbClr val="435153"/>
                </a:solidFill>
                <a:latin typeface="+mn-ea"/>
              </a:rPr>
              <a:t>以前</a:t>
            </a:r>
            <a:endParaRPr kumimoji="1" lang="en-US" altLang="ja-JP" sz="1600" smtClean="0">
              <a:solidFill>
                <a:srgbClr val="435153"/>
              </a:solidFill>
              <a:latin typeface="+mn-ea"/>
            </a:endParaRPr>
          </a:p>
          <a:p>
            <a:pPr marL="576263" lvl="2" indent="-6350">
              <a:spcBef>
                <a:spcPts val="840"/>
              </a:spcBef>
              <a:buSzPct val="60000"/>
            </a:pPr>
            <a:endParaRPr kumimoji="1" lang="en-US" altLang="ja-JP" sz="1400" smtClean="0">
              <a:solidFill>
                <a:srgbClr val="435153"/>
              </a:solidFill>
              <a:latin typeface="+mn-ea"/>
            </a:endParaRPr>
          </a:p>
          <a:p>
            <a:pPr marL="396875" lvl="1">
              <a:spcBef>
                <a:spcPts val="600"/>
              </a:spcBef>
              <a:buClr>
                <a:srgbClr val="015F85"/>
              </a:buClr>
              <a:buSzPct val="60000"/>
              <a:buFont typeface="Wingdings" pitchFamily="2" charset="2"/>
              <a:buChar char="ü"/>
            </a:pPr>
            <a:r>
              <a:rPr kumimoji="1" lang="en-US" altLang="ja-JP" sz="1600" smtClean="0">
                <a:solidFill>
                  <a:srgbClr val="435153"/>
                </a:solidFill>
                <a:latin typeface="+mn-ea"/>
              </a:rPr>
              <a:t>ver 8.3</a:t>
            </a:r>
            <a:r>
              <a:rPr kumimoji="1" lang="ja-JP" altLang="en-US" sz="1600" smtClean="0">
                <a:solidFill>
                  <a:srgbClr val="435153"/>
                </a:solidFill>
                <a:latin typeface="+mn-ea"/>
              </a:rPr>
              <a:t>以降</a:t>
            </a:r>
            <a:endParaRPr kumimoji="1" lang="en-US" altLang="ja-JP" sz="1600" smtClean="0">
              <a:solidFill>
                <a:srgbClr val="435153"/>
              </a:solidFill>
              <a:latin typeface="+mn-ea"/>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Dynamic PAT (Twice)</a:t>
            </a:r>
          </a:p>
          <a:p>
            <a:pPr lvl="0"/>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nat (inside) 1 1.1.1.0 255.255.255.0</a:t>
            </a:r>
          </a:p>
          <a:p>
            <a:r>
              <a:rPr kumimoji="1" lang="en-US" altLang="ja-JP" sz="1400" smtClean="0">
                <a:latin typeface="+mn-ea"/>
              </a:rPr>
              <a:t>global (outside) 1 2.2.2.10 </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PAT Global 2.2.2.10(430) Local 1.1.1.1(80) </a:t>
            </a:r>
          </a:p>
          <a:p>
            <a:r>
              <a:rPr kumimoji="1" lang="en-US" altLang="ja-JP" sz="1400" smtClean="0">
                <a:latin typeface="+mn-ea"/>
              </a:rPr>
              <a:t>PAT Global 2.2.2.10(334) Local 1.1.1.3(80) </a:t>
            </a:r>
          </a:p>
          <a:p>
            <a:r>
              <a:rPr kumimoji="1" lang="en-US" altLang="ja-JP" sz="1400" smtClean="0">
                <a:latin typeface="+mn-ea"/>
              </a:rPr>
              <a:t>PAT Global 2.2.2.10(352) Local 1.1.1.2(80) </a:t>
            </a: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object network SRC_REAL </a:t>
            </a:r>
          </a:p>
          <a:p>
            <a:r>
              <a:rPr kumimoji="1" lang="en-US" altLang="ja-JP" sz="1400" smtClean="0">
                <a:latin typeface="+mn-ea"/>
              </a:rPr>
              <a:t> subnet 10.1.1.0 255.255.255.0</a:t>
            </a:r>
          </a:p>
          <a:p>
            <a:r>
              <a:rPr kumimoji="1" lang="en-US" altLang="ja-JP" sz="1400" smtClean="0">
                <a:latin typeface="+mn-ea"/>
              </a:rPr>
              <a:t>object network SRC_MAP </a:t>
            </a:r>
          </a:p>
          <a:p>
            <a:r>
              <a:rPr kumimoji="1" lang="en-US" altLang="ja-JP" sz="1400" smtClean="0">
                <a:latin typeface="+mn-ea"/>
              </a:rPr>
              <a:t> host 10.2.2.20</a:t>
            </a:r>
          </a:p>
          <a:p>
            <a:r>
              <a:rPr kumimoji="1" lang="en-US" altLang="ja-JP" sz="1400" smtClean="0">
                <a:latin typeface="+mn-ea"/>
              </a:rPr>
              <a:t>nat (inside,outside) source dynamic SRC_REAL SRC_MAP</a:t>
            </a:r>
            <a:endParaRPr kumimoji="1" lang="en-US" altLang="ja-JP" sz="1400" smtClean="0">
              <a:solidFill>
                <a:schemeClr val="accent1"/>
              </a:solidFill>
              <a:latin typeface="+mn-ea"/>
            </a:endParaRP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UDP PAT from inside:10.1.1.1/1384 to outside:10.2.2.20/9565 flags ri idle 0:00:00 timeout 0:00:30</a:t>
            </a:r>
          </a:p>
          <a:p>
            <a:r>
              <a:rPr kumimoji="1" lang="en-US" altLang="ja-JP" sz="1400" smtClean="0">
                <a:latin typeface="+mn-ea"/>
              </a:rPr>
              <a:t>UDP PAT from inside:10.1.1.3/1221 to outside:10.2.2.20/48581 flags ri idle 0:00:01 timeout 0:00:30</a:t>
            </a:r>
          </a:p>
          <a:p>
            <a:r>
              <a:rPr kumimoji="1" lang="en-US" altLang="ja-JP" sz="1400" smtClean="0">
                <a:latin typeface="+mn-ea"/>
              </a:rPr>
              <a:t>UDP PAT from inside:10.1.1.2/1244 to outside:10.2.2.20/28774 flags ri idle 0:00:00 timeout 0:00:30</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solidFill>
                  <a:schemeClr val="tx1">
                    <a:lumMod val="75000"/>
                    <a:lumOff val="25000"/>
                  </a:schemeClr>
                </a:solidFill>
              </a:rPr>
              <a:t>Static Interface NAT (Network Object - inline)</a:t>
            </a:r>
          </a:p>
          <a:p>
            <a:pPr lvl="0"/>
            <a:endParaRPr kumimoji="1" lang="ja-JP" altLang="en-US" sz="1800">
              <a:solidFill>
                <a:schemeClr val="tx1">
                  <a:lumMod val="75000"/>
                  <a:lumOff val="25000"/>
                </a:schemeClr>
              </a:solidFill>
            </a:endParaRPr>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interface GigabitEthernet0/0</a:t>
            </a:r>
          </a:p>
          <a:p>
            <a:r>
              <a:rPr kumimoji="1" lang="en-US" altLang="ja-JP" sz="1400" smtClean="0">
                <a:latin typeface="+mn-ea"/>
              </a:rPr>
              <a:t> nameif outside</a:t>
            </a:r>
          </a:p>
          <a:p>
            <a:r>
              <a:rPr kumimoji="1" lang="en-US" altLang="ja-JP" sz="1400" smtClean="0">
                <a:latin typeface="+mn-ea"/>
              </a:rPr>
              <a:t>ip address 2.2.2.254 255.255.255.0</a:t>
            </a:r>
          </a:p>
          <a:p>
            <a:r>
              <a:rPr kumimoji="1" lang="en-US" altLang="ja-JP" sz="1400" smtClean="0">
                <a:latin typeface="+mn-ea"/>
              </a:rPr>
              <a:t>static (inside,outside) interface 1.1.1.1 netmask 255.255.255.255 </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Global 2.2.2.254 Local 1.1.1.1 </a:t>
            </a:r>
          </a:p>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interface GigabitEthernet0/0</a:t>
            </a:r>
          </a:p>
          <a:p>
            <a:r>
              <a:rPr kumimoji="1" lang="en-US" altLang="ja-JP" sz="1400" smtClean="0">
                <a:latin typeface="+mn-ea"/>
              </a:rPr>
              <a:t> nameif outside</a:t>
            </a:r>
          </a:p>
          <a:p>
            <a:r>
              <a:rPr kumimoji="1" lang="en-US" altLang="ja-JP" sz="1400" smtClean="0">
                <a:latin typeface="+mn-ea"/>
              </a:rPr>
              <a:t> ip address 10.2.2.254 255.255.255.0</a:t>
            </a:r>
          </a:p>
          <a:p>
            <a:r>
              <a:rPr kumimoji="1" lang="en-US" altLang="ja-JP" sz="1400" smtClean="0">
                <a:latin typeface="+mn-ea"/>
              </a:rPr>
              <a:t>object network SRC_REAL </a:t>
            </a:r>
          </a:p>
          <a:p>
            <a:r>
              <a:rPr kumimoji="1" lang="en-US" altLang="ja-JP" sz="1400" smtClean="0">
                <a:latin typeface="+mn-ea"/>
              </a:rPr>
              <a:t> host 10.1.1.1 </a:t>
            </a:r>
          </a:p>
          <a:p>
            <a:r>
              <a:rPr kumimoji="1" lang="en-US" altLang="ja-JP" sz="1400" smtClean="0">
                <a:latin typeface="+mn-ea"/>
              </a:rPr>
              <a:t> nat (inside,outside) static interface</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NAT from inside:10.1.1.1 to outside:10.2.2.254</a:t>
            </a:r>
          </a:p>
          <a:p>
            <a:r>
              <a:rPr kumimoji="1" lang="en-US" altLang="ja-JP" sz="1400" smtClean="0">
                <a:latin typeface="+mn-ea"/>
              </a:rPr>
              <a:t>    flags s idle 0:00:25 timeout 0:00:00</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solidFill>
                  <a:schemeClr val="tx1">
                    <a:lumMod val="75000"/>
                    <a:lumOff val="25000"/>
                  </a:schemeClr>
                </a:solidFill>
              </a:rPr>
              <a:t>Interface PAT (Network Object - inline)</a:t>
            </a:r>
          </a:p>
          <a:p>
            <a:pPr lvl="0"/>
            <a:endParaRPr kumimoji="1" lang="ja-JP" altLang="en-US" sz="1800">
              <a:solidFill>
                <a:schemeClr val="tx1">
                  <a:lumMod val="75000"/>
                  <a:lumOff val="25000"/>
                </a:schemeClr>
              </a:solidFill>
            </a:endParaRPr>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200" smtClean="0">
                <a:solidFill>
                  <a:srgbClr val="FF0000"/>
                </a:solidFill>
                <a:latin typeface="+mn-ea"/>
              </a:rPr>
              <a:t>8.2</a:t>
            </a:r>
            <a:r>
              <a:rPr kumimoji="1" lang="ja-JP" altLang="en-US" sz="1200" smtClean="0">
                <a:solidFill>
                  <a:srgbClr val="FF0000"/>
                </a:solidFill>
                <a:latin typeface="+mn-ea"/>
              </a:rPr>
              <a:t>以前</a:t>
            </a:r>
            <a:endParaRPr kumimoji="1" lang="en-US" altLang="ja-JP" sz="1200" smtClean="0">
              <a:solidFill>
                <a:srgbClr val="FF0000"/>
              </a:solidFill>
              <a:latin typeface="+mn-ea"/>
            </a:endParaRPr>
          </a:p>
          <a:p>
            <a:r>
              <a:rPr kumimoji="1" lang="en-US" altLang="ja-JP" sz="1200" smtClean="0">
                <a:solidFill>
                  <a:schemeClr val="accent1"/>
                </a:solidFill>
                <a:latin typeface="+mn-ea"/>
              </a:rPr>
              <a:t>Config</a:t>
            </a:r>
          </a:p>
          <a:p>
            <a:r>
              <a:rPr kumimoji="1" lang="en-US" altLang="ja-JP" sz="1200" smtClean="0">
                <a:latin typeface="+mn-ea"/>
              </a:rPr>
              <a:t>interface GigabitEthernet0/0</a:t>
            </a:r>
          </a:p>
          <a:p>
            <a:r>
              <a:rPr kumimoji="1" lang="en-US" altLang="ja-JP" sz="1200" smtClean="0">
                <a:latin typeface="+mn-ea"/>
              </a:rPr>
              <a:t> nameif outside</a:t>
            </a:r>
          </a:p>
          <a:p>
            <a:r>
              <a:rPr kumimoji="1" lang="en-US" altLang="ja-JP" sz="1200" smtClean="0">
                <a:latin typeface="+mn-ea"/>
              </a:rPr>
              <a:t>ip address 2.2.2.254 255.255.255.0</a:t>
            </a:r>
          </a:p>
          <a:p>
            <a:r>
              <a:rPr kumimoji="1" lang="en-US" altLang="ja-JP" sz="1200" smtClean="0">
                <a:latin typeface="+mn-ea"/>
              </a:rPr>
              <a:t>nat (inside) 1 1.1.1.0 255.255.255.0</a:t>
            </a:r>
          </a:p>
          <a:p>
            <a:r>
              <a:rPr kumimoji="1" lang="en-US" altLang="ja-JP" sz="1200" smtClean="0">
                <a:latin typeface="+mn-ea"/>
              </a:rPr>
              <a:t>global (outside) 1 interface </a:t>
            </a:r>
          </a:p>
          <a:p>
            <a:r>
              <a:rPr kumimoji="1" lang="en-US" altLang="ja-JP" sz="1200" smtClean="0">
                <a:solidFill>
                  <a:schemeClr val="accent1"/>
                </a:solidFill>
                <a:latin typeface="+mn-ea"/>
              </a:rPr>
              <a:t>xlate</a:t>
            </a:r>
            <a:endParaRPr kumimoji="1" lang="en-US" altLang="ja-JP" sz="1200" smtClean="0">
              <a:latin typeface="+mn-ea"/>
            </a:endParaRPr>
          </a:p>
          <a:p>
            <a:r>
              <a:rPr kumimoji="1" lang="en-US" altLang="ja-JP" sz="1200" smtClean="0">
                <a:latin typeface="+mn-ea"/>
              </a:rPr>
              <a:t>PAT Global 2.2.2.254(64639) Local 1.1.1.1(1255) </a:t>
            </a:r>
          </a:p>
          <a:p>
            <a:r>
              <a:rPr kumimoji="1" lang="en-US" altLang="ja-JP" sz="1200" smtClean="0">
                <a:latin typeface="+mn-ea"/>
              </a:rPr>
              <a:t>PAT Global 2.2.2.254(16996) Local 1.1.1.2(1241) </a:t>
            </a:r>
          </a:p>
          <a:p>
            <a:r>
              <a:rPr kumimoji="1" lang="en-US" altLang="ja-JP" sz="1200" smtClean="0">
                <a:latin typeface="+mn-ea"/>
              </a:rPr>
              <a:t>PAT Global 2.2.2.254(41469) Local 1.1.1.3(1236) </a:t>
            </a:r>
          </a:p>
          <a:p>
            <a:r>
              <a:rPr kumimoji="1" lang="en-US" altLang="ja-JP" sz="1200" smtClean="0">
                <a:solidFill>
                  <a:srgbClr val="FF0000"/>
                </a:solidFill>
                <a:latin typeface="+mn-ea"/>
              </a:rPr>
              <a:t>8.3</a:t>
            </a:r>
            <a:r>
              <a:rPr kumimoji="1" lang="ja-JP" altLang="en-US" sz="1200" smtClean="0">
                <a:solidFill>
                  <a:srgbClr val="FF0000"/>
                </a:solidFill>
                <a:latin typeface="+mn-ea"/>
              </a:rPr>
              <a:t>以降</a:t>
            </a:r>
            <a:endParaRPr kumimoji="1" lang="en-US" altLang="ja-JP" sz="1200" smtClean="0">
              <a:solidFill>
                <a:srgbClr val="FF0000"/>
              </a:solidFill>
              <a:latin typeface="+mn-ea"/>
            </a:endParaRPr>
          </a:p>
          <a:p>
            <a:r>
              <a:rPr kumimoji="1" lang="en-US" altLang="ja-JP" sz="1200" smtClean="0">
                <a:solidFill>
                  <a:schemeClr val="accent1"/>
                </a:solidFill>
                <a:latin typeface="+mn-ea"/>
              </a:rPr>
              <a:t>Config</a:t>
            </a:r>
          </a:p>
          <a:p>
            <a:r>
              <a:rPr kumimoji="1" lang="en-US" altLang="ja-JP" sz="1200" smtClean="0">
                <a:latin typeface="+mn-ea"/>
              </a:rPr>
              <a:t>interface GigabitEthernet0/0</a:t>
            </a:r>
          </a:p>
          <a:p>
            <a:r>
              <a:rPr kumimoji="1" lang="en-US" altLang="ja-JP" sz="1200" smtClean="0">
                <a:latin typeface="+mn-ea"/>
              </a:rPr>
              <a:t> nameif outside</a:t>
            </a:r>
          </a:p>
          <a:p>
            <a:r>
              <a:rPr kumimoji="1" lang="en-US" altLang="ja-JP" sz="1200" smtClean="0">
                <a:latin typeface="+mn-ea"/>
              </a:rPr>
              <a:t> ip address 10.2.2.254 255.255.255.0</a:t>
            </a:r>
          </a:p>
          <a:p>
            <a:r>
              <a:rPr kumimoji="1" lang="en-US" altLang="ja-JP" sz="1200" smtClean="0">
                <a:latin typeface="+mn-ea"/>
              </a:rPr>
              <a:t>object network SRC_REAL </a:t>
            </a:r>
          </a:p>
          <a:p>
            <a:r>
              <a:rPr kumimoji="1" lang="en-US" altLang="ja-JP" sz="1200" smtClean="0">
                <a:latin typeface="+mn-ea"/>
              </a:rPr>
              <a:t> subnet 10.1.1.0 255.255.255.0 </a:t>
            </a:r>
          </a:p>
          <a:p>
            <a:r>
              <a:rPr kumimoji="1" lang="en-US" altLang="ja-JP" sz="1200" smtClean="0">
                <a:latin typeface="+mn-ea"/>
              </a:rPr>
              <a:t> nat (inside,outside) dynamic interface</a:t>
            </a:r>
          </a:p>
          <a:p>
            <a:r>
              <a:rPr kumimoji="1" lang="en-US" altLang="ja-JP" sz="1200" smtClean="0">
                <a:solidFill>
                  <a:schemeClr val="accent1"/>
                </a:solidFill>
                <a:latin typeface="+mn-ea"/>
              </a:rPr>
              <a:t>xlate</a:t>
            </a:r>
            <a:endParaRPr kumimoji="1" lang="en-US" altLang="ja-JP" sz="1200" smtClean="0">
              <a:latin typeface="+mn-ea"/>
            </a:endParaRPr>
          </a:p>
          <a:p>
            <a:r>
              <a:rPr kumimoji="1" lang="en-US" altLang="ja-JP" sz="1200" smtClean="0">
                <a:latin typeface="+mn-ea"/>
              </a:rPr>
              <a:t>Flags: D - DNS, i - dynamic, r - portmap, s - static, I - identity, T - twice</a:t>
            </a:r>
          </a:p>
          <a:p>
            <a:r>
              <a:rPr kumimoji="1" lang="en-US" altLang="ja-JP" sz="1200" smtClean="0">
                <a:latin typeface="+mn-ea"/>
              </a:rPr>
              <a:t>UDP PAT from inside:10.1.1.3/1255 to outside:10.2.2.254/40218 flags ri idle 0:00:02 timeout 0:00:30</a:t>
            </a:r>
          </a:p>
          <a:p>
            <a:r>
              <a:rPr kumimoji="1" lang="en-US" altLang="ja-JP" sz="1200" smtClean="0">
                <a:latin typeface="+mn-ea"/>
              </a:rPr>
              <a:t>UDP PAT from inside:10.1.1.1/1279 to outside:10.2.2.254/60516 flags ri idle 0:00:02 timeout 0:00:30</a:t>
            </a:r>
          </a:p>
          <a:p>
            <a:r>
              <a:rPr kumimoji="1" lang="en-US" altLang="ja-JP" sz="1200" smtClean="0">
                <a:latin typeface="+mn-ea"/>
              </a:rPr>
              <a:t>UDP PAT from inside:10.1.1.2/1284 to outside:10.2.2.254/44603 flags ri idle 0:00:03 timeout 0:00:30</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NAT and PAT together</a:t>
            </a:r>
            <a:endParaRPr lang="ja-JP" altLang="en-US" sz="1800" smtClean="0"/>
          </a:p>
          <a:p>
            <a:endParaRPr lang="en-US" altLang="ja-JP" sz="2000" smtClean="0"/>
          </a:p>
          <a:p>
            <a:pPr lvl="0"/>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nat (inside) 1 1.1.1.0 255.255.255.0</a:t>
            </a:r>
          </a:p>
          <a:p>
            <a:r>
              <a:rPr kumimoji="1" lang="en-US" altLang="ja-JP" sz="1400" smtClean="0">
                <a:latin typeface="+mn-ea"/>
              </a:rPr>
              <a:t>global (outside) 1 2.2.2.10-2.2.2.12</a:t>
            </a:r>
          </a:p>
          <a:p>
            <a:r>
              <a:rPr kumimoji="1" lang="en-US" altLang="ja-JP" sz="1400" smtClean="0">
                <a:latin typeface="+mn-ea"/>
              </a:rPr>
              <a:t>global (outside) 1 2.2.2.100-2.2.2.102</a:t>
            </a:r>
          </a:p>
          <a:p>
            <a:r>
              <a:rPr kumimoji="1" lang="en-US" altLang="ja-JP" sz="1400" smtClean="0">
                <a:latin typeface="+mn-ea"/>
              </a:rPr>
              <a:t>global (outside) 1 2.2.2.50</a:t>
            </a:r>
            <a:endParaRPr kumimoji="1" lang="en-US" altLang="ja-JP" sz="1400" smtClean="0">
              <a:solidFill>
                <a:schemeClr val="accent1"/>
              </a:solidFill>
              <a:latin typeface="+mn-ea"/>
            </a:endParaRP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PAT Global 2.2.2.50(182) Local 1.1.1.7(80) </a:t>
            </a:r>
          </a:p>
          <a:p>
            <a:r>
              <a:rPr kumimoji="1" lang="en-US" altLang="ja-JP" sz="1400" smtClean="0">
                <a:latin typeface="+mn-ea"/>
              </a:rPr>
              <a:t>Global 2.2.2.10 Local 1.1.1.1</a:t>
            </a:r>
          </a:p>
          <a:p>
            <a:r>
              <a:rPr kumimoji="1" lang="en-US" altLang="ja-JP" sz="1400" smtClean="0">
                <a:latin typeface="+mn-ea"/>
              </a:rPr>
              <a:t>Global 2.2.2.12 Local 1.1.1.3</a:t>
            </a:r>
          </a:p>
          <a:p>
            <a:r>
              <a:rPr kumimoji="1" lang="en-US" altLang="ja-JP" sz="1400" smtClean="0">
                <a:latin typeface="+mn-ea"/>
              </a:rPr>
              <a:t>PAT Global 2.2.2.50(229) Local 1.1.1.8(80) </a:t>
            </a:r>
          </a:p>
          <a:p>
            <a:r>
              <a:rPr kumimoji="1" lang="en-US" altLang="ja-JP" sz="1400" smtClean="0">
                <a:latin typeface="+mn-ea"/>
              </a:rPr>
              <a:t>Global 2.2.2.101 Local 1.1.1.6</a:t>
            </a:r>
          </a:p>
          <a:p>
            <a:r>
              <a:rPr kumimoji="1" lang="en-US" altLang="ja-JP" sz="1400" smtClean="0">
                <a:latin typeface="+mn-ea"/>
              </a:rPr>
              <a:t>Global 2.2.2.11 Local 1.1.1.2</a:t>
            </a:r>
          </a:p>
          <a:p>
            <a:r>
              <a:rPr kumimoji="1" lang="en-US" altLang="ja-JP" sz="1400" smtClean="0">
                <a:latin typeface="+mn-ea"/>
              </a:rPr>
              <a:t>PAT Global 2.2.2.50(262) Local 1.1.1.10(80) </a:t>
            </a:r>
          </a:p>
          <a:p>
            <a:r>
              <a:rPr kumimoji="1" lang="en-US" altLang="ja-JP" sz="1400" smtClean="0">
                <a:latin typeface="+mn-ea"/>
              </a:rPr>
              <a:t>Global 2.2.2.102 Local 1.1.1.4</a:t>
            </a:r>
          </a:p>
          <a:p>
            <a:r>
              <a:rPr kumimoji="1" lang="en-US" altLang="ja-JP" sz="1400" smtClean="0">
                <a:latin typeface="+mn-ea"/>
              </a:rPr>
              <a:t>PAT Global 2.2.2.50(201) Local 1.1.1.9(80) </a:t>
            </a:r>
          </a:p>
          <a:p>
            <a:r>
              <a:rPr kumimoji="1" lang="en-US" altLang="ja-JP" sz="1400" smtClean="0">
                <a:latin typeface="+mn-ea"/>
              </a:rPr>
              <a:t>Global 2.2.2.100 Local 1.1.1.5</a:t>
            </a:r>
          </a:p>
        </p:txBody>
      </p:sp>
      <p:sp>
        <p:nvSpPr>
          <p:cNvPr id="5" name="正方形/長方形 4"/>
          <p:cNvSpPr/>
          <p:nvPr/>
        </p:nvSpPr>
        <p:spPr>
          <a:xfrm>
            <a:off x="3073400" y="5670550"/>
            <a:ext cx="5308600" cy="34925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ctr"/>
            <a:r>
              <a:rPr kumimoji="1" lang="en-US" altLang="ja-JP" sz="1400" smtClean="0">
                <a:solidFill>
                  <a:prstClr val="black"/>
                </a:solidFill>
                <a:latin typeface="+mn-ea"/>
              </a:rPr>
              <a:t>Range</a:t>
            </a:r>
            <a:r>
              <a:rPr kumimoji="1" lang="ja-JP" altLang="en-US" sz="1400" smtClean="0">
                <a:solidFill>
                  <a:prstClr val="black"/>
                </a:solidFill>
                <a:latin typeface="+mn-ea"/>
              </a:rPr>
              <a:t>は</a:t>
            </a:r>
            <a:r>
              <a:rPr kumimoji="1" lang="en-US" altLang="ja-JP" sz="1400" smtClean="0">
                <a:solidFill>
                  <a:prstClr val="black"/>
                </a:solidFill>
                <a:latin typeface="+mn-ea"/>
              </a:rPr>
              <a:t>NAT</a:t>
            </a:r>
            <a:r>
              <a:rPr kumimoji="1" lang="ja-JP" altLang="en-US" sz="1400" smtClean="0">
                <a:solidFill>
                  <a:prstClr val="black"/>
                </a:solidFill>
                <a:latin typeface="+mn-ea"/>
              </a:rPr>
              <a:t>として処理され、</a:t>
            </a:r>
            <a:r>
              <a:rPr kumimoji="1" lang="en-US" altLang="ja-JP" sz="1400" smtClean="0">
                <a:solidFill>
                  <a:prstClr val="black"/>
                </a:solidFill>
                <a:latin typeface="+mn-ea"/>
              </a:rPr>
              <a:t>Host</a:t>
            </a:r>
            <a:r>
              <a:rPr kumimoji="1" lang="ja-JP" altLang="en-US" sz="1400" smtClean="0">
                <a:solidFill>
                  <a:prstClr val="black"/>
                </a:solidFill>
                <a:latin typeface="+mn-ea"/>
              </a:rPr>
              <a:t>は</a:t>
            </a:r>
            <a:r>
              <a:rPr kumimoji="1" lang="en-US" altLang="ja-JP" sz="1400" smtClean="0">
                <a:solidFill>
                  <a:prstClr val="black"/>
                </a:solidFill>
                <a:latin typeface="+mn-ea"/>
              </a:rPr>
              <a:t>PAT</a:t>
            </a:r>
            <a:r>
              <a:rPr kumimoji="1" lang="ja-JP" altLang="en-US" sz="1400" smtClean="0">
                <a:solidFill>
                  <a:prstClr val="black"/>
                </a:solidFill>
                <a:latin typeface="+mn-ea"/>
              </a:rPr>
              <a:t>として処理される</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NAT and PAT together (Twice)</a:t>
            </a:r>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a:t>
            </a:r>
          </a:p>
          <a:p>
            <a:r>
              <a:rPr kumimoji="1" lang="en-US" altLang="ja-JP" sz="1400" smtClean="0">
                <a:latin typeface="+mn-ea"/>
              </a:rPr>
              <a:t>object network SRC_MAP1 </a:t>
            </a:r>
          </a:p>
          <a:p>
            <a:r>
              <a:rPr kumimoji="1" lang="en-US" altLang="ja-JP" sz="1400" smtClean="0">
                <a:latin typeface="+mn-ea"/>
              </a:rPr>
              <a:t> range 10.2.2.10 2.2.2.12</a:t>
            </a:r>
          </a:p>
          <a:p>
            <a:r>
              <a:rPr kumimoji="1" lang="en-US" altLang="ja-JP" sz="1400" smtClean="0">
                <a:latin typeface="+mn-ea"/>
              </a:rPr>
              <a:t>object network SRC_MAP2 </a:t>
            </a:r>
          </a:p>
          <a:p>
            <a:r>
              <a:rPr kumimoji="1" lang="en-US" altLang="ja-JP" sz="1400" smtClean="0">
                <a:latin typeface="+mn-ea"/>
              </a:rPr>
              <a:t> range 10.2.2.100 2.2.2.102</a:t>
            </a:r>
          </a:p>
          <a:p>
            <a:r>
              <a:rPr kumimoji="1" lang="en-US" altLang="ja-JP" sz="1400" smtClean="0">
                <a:latin typeface="+mn-ea"/>
              </a:rPr>
              <a:t>object network HOST </a:t>
            </a:r>
          </a:p>
          <a:p>
            <a:r>
              <a:rPr kumimoji="1" lang="en-US" altLang="ja-JP" sz="1400" smtClean="0">
                <a:latin typeface="+mn-ea"/>
              </a:rPr>
              <a:t> host 10.2.2.50</a:t>
            </a:r>
          </a:p>
          <a:p>
            <a:r>
              <a:rPr kumimoji="1" lang="en-US" altLang="ja-JP" sz="1400" smtClean="0">
                <a:latin typeface="+mn-ea"/>
              </a:rPr>
              <a:t>object-group network SRC_MAP</a:t>
            </a:r>
          </a:p>
          <a:p>
            <a:r>
              <a:rPr kumimoji="1" lang="en-US" altLang="ja-JP" sz="1400" smtClean="0">
                <a:latin typeface="+mn-ea"/>
              </a:rPr>
              <a:t> network-object object SRC_MAP1</a:t>
            </a:r>
          </a:p>
          <a:p>
            <a:r>
              <a:rPr kumimoji="1" lang="en-US" altLang="ja-JP" sz="1400" smtClean="0">
                <a:latin typeface="+mn-ea"/>
              </a:rPr>
              <a:t> network-object object SRC_MAP2</a:t>
            </a:r>
          </a:p>
          <a:p>
            <a:r>
              <a:rPr kumimoji="1" lang="en-US" altLang="ja-JP" sz="1400" smtClean="0">
                <a:latin typeface="+mn-ea"/>
              </a:rPr>
              <a:t> network-object object HOST </a:t>
            </a:r>
          </a:p>
          <a:p>
            <a:r>
              <a:rPr kumimoji="1" lang="en-US" altLang="ja-JP" sz="1400" smtClean="0">
                <a:latin typeface="+mn-ea"/>
              </a:rPr>
              <a:t>object network SRC_REAL </a:t>
            </a:r>
          </a:p>
          <a:p>
            <a:r>
              <a:rPr kumimoji="1" lang="en-US" altLang="ja-JP" sz="1400" smtClean="0">
                <a:latin typeface="+mn-ea"/>
              </a:rPr>
              <a:t> subnet 10.1.1.0 255.255.255.0</a:t>
            </a:r>
          </a:p>
          <a:p>
            <a:r>
              <a:rPr lang="en-US" altLang="ja-JP" sz="1400" smtClean="0">
                <a:solidFill>
                  <a:schemeClr val="tx1"/>
                </a:solidFill>
                <a:latin typeface="+mn-ea"/>
              </a:rPr>
              <a:t>nat (inside,outside) source </a:t>
            </a:r>
            <a:r>
              <a:rPr lang="en-US" altLang="ja-JP" sz="1400" smtClean="0">
                <a:solidFill>
                  <a:schemeClr val="tx1">
                    <a:lumMod val="95000"/>
                    <a:lumOff val="5000"/>
                  </a:schemeClr>
                </a:solidFill>
                <a:latin typeface="+mn-ea"/>
              </a:rPr>
              <a:t>dynamic SRC_REAL SRC_MAP</a:t>
            </a:r>
          </a:p>
          <a:p>
            <a:endParaRPr kumimoji="1" lang="en-US" altLang="ja-JP" sz="1400" smtClean="0">
              <a:solidFill>
                <a:schemeClr val="accent1"/>
              </a:solidFill>
              <a:latin typeface="+mn-ea"/>
            </a:endParaRPr>
          </a:p>
        </p:txBody>
      </p:sp>
      <p:sp>
        <p:nvSpPr>
          <p:cNvPr id="7" name="正方形/長方形 6"/>
          <p:cNvSpPr/>
          <p:nvPr/>
        </p:nvSpPr>
        <p:spPr>
          <a:xfrm>
            <a:off x="1879600" y="5175250"/>
            <a:ext cx="6400800" cy="6985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r>
              <a:rPr kumimoji="1" lang="en-US" altLang="ja-JP" sz="1400" smtClean="0">
                <a:solidFill>
                  <a:prstClr val="black"/>
                </a:solidFill>
                <a:latin typeface="+mn-ea"/>
              </a:rPr>
              <a:t>object-group</a:t>
            </a:r>
            <a:r>
              <a:rPr kumimoji="1" lang="ja-JP" altLang="en-US" sz="1400" smtClean="0">
                <a:solidFill>
                  <a:prstClr val="black"/>
                </a:solidFill>
                <a:latin typeface="+mn-ea"/>
              </a:rPr>
              <a:t>を使えば、複雑な</a:t>
            </a:r>
            <a:r>
              <a:rPr kumimoji="1" lang="en-US" altLang="ja-JP" sz="1400" smtClean="0">
                <a:solidFill>
                  <a:prstClr val="black"/>
                </a:solidFill>
                <a:latin typeface="+mn-ea"/>
              </a:rPr>
              <a:t>MAP Pool</a:t>
            </a:r>
            <a:r>
              <a:rPr kumimoji="1" lang="ja-JP" altLang="en-US" sz="1400" smtClean="0">
                <a:solidFill>
                  <a:prstClr val="black"/>
                </a:solidFill>
                <a:latin typeface="+mn-ea"/>
              </a:rPr>
              <a:t> の指定が可能（</a:t>
            </a:r>
            <a:r>
              <a:rPr kumimoji="1" lang="en-US" altLang="ja-JP" sz="1400" smtClean="0">
                <a:solidFill>
                  <a:prstClr val="black"/>
                </a:solidFill>
                <a:latin typeface="+mn-ea"/>
              </a:rPr>
              <a:t>8.3</a:t>
            </a:r>
            <a:r>
              <a:rPr kumimoji="1" lang="ja-JP" altLang="en-US" sz="1400" smtClean="0">
                <a:solidFill>
                  <a:prstClr val="black"/>
                </a:solidFill>
                <a:latin typeface="+mn-ea"/>
              </a:rPr>
              <a:t>以降）</a:t>
            </a:r>
            <a:endParaRPr kumimoji="1" lang="en-US" altLang="ja-JP" sz="1400" smtClean="0">
              <a:solidFill>
                <a:prstClr val="black"/>
              </a:solidFill>
              <a:latin typeface="+mn-ea"/>
            </a:endParaRPr>
          </a:p>
          <a:p>
            <a:pPr lvl="0"/>
            <a:r>
              <a:rPr kumimoji="1" lang="en-US" altLang="ja-JP" sz="1400" smtClean="0">
                <a:solidFill>
                  <a:prstClr val="black"/>
                </a:solidFill>
                <a:latin typeface="+mn-ea"/>
              </a:rPr>
              <a:t>ex. </a:t>
            </a:r>
            <a:r>
              <a:rPr kumimoji="1" lang="ja-JP" altLang="en-US" sz="1400" smtClean="0">
                <a:solidFill>
                  <a:prstClr val="black"/>
                </a:solidFill>
                <a:latin typeface="+mn-ea"/>
              </a:rPr>
              <a:t>上記例では、</a:t>
            </a:r>
            <a:r>
              <a:rPr kumimoji="1" lang="en-US" altLang="ja-JP" sz="1400" smtClean="0">
                <a:solidFill>
                  <a:prstClr val="black"/>
                </a:solidFill>
                <a:latin typeface="+mn-ea"/>
              </a:rPr>
              <a:t>2</a:t>
            </a:r>
            <a:r>
              <a:rPr kumimoji="1" lang="ja-JP" altLang="en-US" sz="1400" smtClean="0">
                <a:solidFill>
                  <a:prstClr val="black"/>
                </a:solidFill>
                <a:latin typeface="+mn-ea"/>
              </a:rPr>
              <a:t>つの</a:t>
            </a:r>
            <a:r>
              <a:rPr kumimoji="1" lang="en-US" altLang="ja-JP" sz="1400" smtClean="0">
                <a:solidFill>
                  <a:prstClr val="black"/>
                </a:solidFill>
                <a:latin typeface="+mn-ea"/>
              </a:rPr>
              <a:t>Range</a:t>
            </a:r>
            <a:r>
              <a:rPr kumimoji="1" lang="ja-JP" altLang="en-US" sz="1400" smtClean="0">
                <a:solidFill>
                  <a:prstClr val="black"/>
                </a:solidFill>
                <a:latin typeface="+mn-ea"/>
              </a:rPr>
              <a:t>と</a:t>
            </a:r>
            <a:r>
              <a:rPr kumimoji="1" lang="en-US" altLang="ja-JP" sz="1400" smtClean="0">
                <a:solidFill>
                  <a:prstClr val="black"/>
                </a:solidFill>
                <a:latin typeface="+mn-ea"/>
              </a:rPr>
              <a:t>Host</a:t>
            </a:r>
            <a:r>
              <a:rPr kumimoji="1" lang="ja-JP" altLang="en-US" sz="1400" smtClean="0">
                <a:solidFill>
                  <a:prstClr val="black"/>
                </a:solidFill>
                <a:latin typeface="+mn-ea"/>
              </a:rPr>
              <a:t> を</a:t>
            </a:r>
            <a:r>
              <a:rPr kumimoji="1" lang="en-US" altLang="ja-JP" sz="1400" smtClean="0">
                <a:solidFill>
                  <a:prstClr val="black"/>
                </a:solidFill>
                <a:latin typeface="+mn-ea"/>
              </a:rPr>
              <a:t>MAP Pool</a:t>
            </a:r>
            <a:r>
              <a:rPr kumimoji="1" lang="ja-JP" altLang="en-US" sz="1400" smtClean="0">
                <a:solidFill>
                  <a:prstClr val="black"/>
                </a:solidFill>
                <a:latin typeface="+mn-ea"/>
              </a:rPr>
              <a:t>として指定</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t>NAT and PAT together (Twice)</a:t>
            </a:r>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NAT from inside:10.1.1.4 to outside:10.2.2.100 flags i idle 0:00:02 timeout 3:00:00</a:t>
            </a:r>
          </a:p>
          <a:p>
            <a:r>
              <a:rPr kumimoji="1" lang="en-US" altLang="ja-JP" sz="1400" smtClean="0">
                <a:solidFill>
                  <a:schemeClr val="accent5">
                    <a:lumMod val="75000"/>
                  </a:schemeClr>
                </a:solidFill>
                <a:latin typeface="+mn-ea"/>
              </a:rPr>
              <a:t>UDP PAT from inside:10.1.1.9/80 to outside:10.2.2.50/43 flags ri idle 0:00:02 timeout 0:00:30</a:t>
            </a:r>
          </a:p>
          <a:p>
            <a:r>
              <a:rPr kumimoji="1" lang="en-US" altLang="ja-JP" sz="1400" smtClean="0">
                <a:latin typeface="+mn-ea"/>
              </a:rPr>
              <a:t>NAT from inside:10.1.1.5 to outside:10.2.2.102 flags i idle 0:00:02 timeout 3:00:00</a:t>
            </a:r>
          </a:p>
          <a:p>
            <a:r>
              <a:rPr kumimoji="1" lang="en-US" altLang="ja-JP" sz="1400" smtClean="0">
                <a:solidFill>
                  <a:schemeClr val="accent5">
                    <a:lumMod val="75000"/>
                  </a:schemeClr>
                </a:solidFill>
                <a:latin typeface="+mn-ea"/>
              </a:rPr>
              <a:t>UDP PAT from inside:10.1.1.7/80 to outside:10.2.2.50/205 flags ri idle 0:00:02 timeout 0:00:30</a:t>
            </a:r>
          </a:p>
          <a:p>
            <a:r>
              <a:rPr kumimoji="1" lang="en-US" altLang="ja-JP" sz="1400" smtClean="0">
                <a:latin typeface="+mn-ea"/>
              </a:rPr>
              <a:t>NAT from inside:10.1.1.1 to outside:10.2.2.12 flags i idle 0:00:02 timeout 3:00:00</a:t>
            </a:r>
          </a:p>
          <a:p>
            <a:r>
              <a:rPr kumimoji="1" lang="en-US" altLang="ja-JP" sz="1400" smtClean="0">
                <a:latin typeface="+mn-ea"/>
              </a:rPr>
              <a:t>NAT from inside:10.1.1.3 to outside:10.2.2.11 flags i idle 0:00:02 timeout 3:00:00</a:t>
            </a:r>
          </a:p>
          <a:p>
            <a:r>
              <a:rPr kumimoji="1" lang="en-US" altLang="ja-JP" sz="1400" smtClean="0">
                <a:solidFill>
                  <a:schemeClr val="accent5">
                    <a:lumMod val="75000"/>
                  </a:schemeClr>
                </a:solidFill>
                <a:latin typeface="+mn-ea"/>
              </a:rPr>
              <a:t>UDP PAT from inside:10.1.1.8/80 to outside:10.2.2.50/278 flags ri idle 0:00:02 timeout 0:00:30</a:t>
            </a:r>
          </a:p>
          <a:p>
            <a:r>
              <a:rPr kumimoji="1" lang="en-US" altLang="ja-JP" sz="1400" smtClean="0">
                <a:latin typeface="+mn-ea"/>
              </a:rPr>
              <a:t>NAT from inside:10.1.1.6 to outside:10.2.2.101 flags i idle 0:00:02 timeout 3:00:00</a:t>
            </a:r>
          </a:p>
          <a:p>
            <a:r>
              <a:rPr kumimoji="1" lang="en-US" altLang="ja-JP" sz="1400" smtClean="0">
                <a:latin typeface="+mn-ea"/>
              </a:rPr>
              <a:t>NAT from inside:10.1.1.2 to outside:10.2.2.10 flags i idle 0:00:02 timeout 3:00:00</a:t>
            </a:r>
          </a:p>
          <a:p>
            <a:r>
              <a:rPr kumimoji="1" lang="en-US" altLang="ja-JP" sz="1400" smtClean="0">
                <a:solidFill>
                  <a:schemeClr val="accent5">
                    <a:lumMod val="75000"/>
                  </a:schemeClr>
                </a:solidFill>
                <a:latin typeface="+mn-ea"/>
              </a:rPr>
              <a:t>UDP PAT from inside:10.1.1.10/80 to outside:10.2.2.50/28 flags ri idle 0:00:01 timeout 0:00:30</a:t>
            </a:r>
          </a:p>
        </p:txBody>
      </p:sp>
      <p:sp>
        <p:nvSpPr>
          <p:cNvPr id="9" name="タイトル 1"/>
          <p:cNvSpPr>
            <a:spLocks noGrp="1"/>
          </p:cNvSpPr>
          <p:nvPr>
            <p:ph type="title"/>
          </p:nvPr>
        </p:nvSpPr>
        <p:spPr>
          <a:xfrm>
            <a:off x="202808" y="122934"/>
            <a:ext cx="8588861" cy="838200"/>
          </a:xfrm>
        </p:spPr>
        <p:txBody>
          <a:bodyPr/>
          <a:lstStyle/>
          <a:p>
            <a:r>
              <a:rPr lang="en-US" altLang="ja-JP" smtClean="0"/>
              <a:t>Config &amp; Show xlate</a:t>
            </a:r>
            <a:endParaRPr kumimoji="1" lang="ja-JP" altLang="en-US"/>
          </a:p>
        </p:txBody>
      </p:sp>
      <p:sp>
        <p:nvSpPr>
          <p:cNvPr id="7" name="正方形/長方形 6"/>
          <p:cNvSpPr/>
          <p:nvPr/>
        </p:nvSpPr>
        <p:spPr>
          <a:xfrm>
            <a:off x="3073400" y="5670550"/>
            <a:ext cx="5308600" cy="34925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ctr"/>
            <a:r>
              <a:rPr kumimoji="1" lang="en-US" altLang="ja-JP" sz="1400" smtClean="0">
                <a:solidFill>
                  <a:prstClr val="black"/>
                </a:solidFill>
                <a:latin typeface="+mn-ea"/>
              </a:rPr>
              <a:t>Range</a:t>
            </a:r>
            <a:r>
              <a:rPr kumimoji="1" lang="ja-JP" altLang="en-US" sz="1400" smtClean="0">
                <a:solidFill>
                  <a:prstClr val="black"/>
                </a:solidFill>
                <a:latin typeface="+mn-ea"/>
              </a:rPr>
              <a:t>は</a:t>
            </a:r>
            <a:r>
              <a:rPr kumimoji="1" lang="en-US" altLang="ja-JP" sz="1400" smtClean="0">
                <a:solidFill>
                  <a:prstClr val="black"/>
                </a:solidFill>
                <a:latin typeface="+mn-ea"/>
              </a:rPr>
              <a:t>NAT</a:t>
            </a:r>
            <a:r>
              <a:rPr kumimoji="1" lang="ja-JP" altLang="en-US" sz="1400" smtClean="0">
                <a:solidFill>
                  <a:prstClr val="black"/>
                </a:solidFill>
                <a:latin typeface="+mn-ea"/>
              </a:rPr>
              <a:t>として処理され、</a:t>
            </a:r>
            <a:r>
              <a:rPr kumimoji="1" lang="en-US" altLang="ja-JP" sz="1400" smtClean="0">
                <a:solidFill>
                  <a:prstClr val="black"/>
                </a:solidFill>
                <a:latin typeface="+mn-ea"/>
              </a:rPr>
              <a:t>Host</a:t>
            </a:r>
            <a:r>
              <a:rPr kumimoji="1" lang="ja-JP" altLang="en-US" sz="1400" smtClean="0">
                <a:solidFill>
                  <a:prstClr val="black"/>
                </a:solidFill>
                <a:latin typeface="+mn-ea"/>
              </a:rPr>
              <a:t>は</a:t>
            </a:r>
            <a:r>
              <a:rPr kumimoji="1" lang="en-US" altLang="ja-JP" sz="1400" smtClean="0">
                <a:solidFill>
                  <a:prstClr val="black"/>
                </a:solidFill>
                <a:latin typeface="+mn-ea"/>
              </a:rPr>
              <a:t>PAT</a:t>
            </a:r>
            <a:r>
              <a:rPr kumimoji="1" lang="ja-JP" altLang="en-US" sz="1400" smtClean="0">
                <a:solidFill>
                  <a:prstClr val="black"/>
                </a:solidFill>
                <a:latin typeface="+mn-ea"/>
              </a:rPr>
              <a:t>として処理される</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808" y="-16766"/>
            <a:ext cx="8588861" cy="838200"/>
          </a:xfrm>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821434"/>
            <a:ext cx="8578850" cy="5261866"/>
          </a:xfrm>
        </p:spPr>
        <p:txBody>
          <a:bodyPr>
            <a:normAutofit/>
          </a:bodyPr>
          <a:lstStyle/>
          <a:p>
            <a:r>
              <a:rPr lang="en-US" altLang="ja-JP" sz="2000" smtClean="0"/>
              <a:t>Static Policy NAT (Twice)</a:t>
            </a:r>
          </a:p>
          <a:p>
            <a:pPr lvl="0"/>
            <a:endParaRPr kumimoji="1" lang="ja-JP" altLang="en-US" sz="1800"/>
          </a:p>
        </p:txBody>
      </p:sp>
      <p:sp>
        <p:nvSpPr>
          <p:cNvPr id="4" name="角丸四角形 3"/>
          <p:cNvSpPr/>
          <p:nvPr/>
        </p:nvSpPr>
        <p:spPr>
          <a:xfrm>
            <a:off x="495300" y="1206500"/>
            <a:ext cx="8089900" cy="51181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200" smtClean="0">
                <a:solidFill>
                  <a:srgbClr val="FF0000"/>
                </a:solidFill>
                <a:latin typeface="+mn-ea"/>
              </a:rPr>
              <a:t>8.2</a:t>
            </a:r>
            <a:r>
              <a:rPr kumimoji="1" lang="ja-JP" altLang="en-US" sz="1200" smtClean="0">
                <a:solidFill>
                  <a:srgbClr val="FF0000"/>
                </a:solidFill>
                <a:latin typeface="+mn-ea"/>
              </a:rPr>
              <a:t>以前</a:t>
            </a:r>
            <a:endParaRPr kumimoji="1" lang="en-US" altLang="ja-JP" sz="1200" smtClean="0">
              <a:solidFill>
                <a:srgbClr val="FF0000"/>
              </a:solidFill>
              <a:latin typeface="+mn-ea"/>
            </a:endParaRPr>
          </a:p>
          <a:p>
            <a:r>
              <a:rPr kumimoji="1" lang="en-US" altLang="ja-JP" sz="1200" smtClean="0">
                <a:solidFill>
                  <a:schemeClr val="accent1"/>
                </a:solidFill>
                <a:latin typeface="+mn-ea"/>
              </a:rPr>
              <a:t>Config</a:t>
            </a:r>
          </a:p>
          <a:p>
            <a:r>
              <a:rPr kumimoji="1" lang="en-US" altLang="ja-JP" sz="1200" smtClean="0">
                <a:latin typeface="+mn-ea"/>
              </a:rPr>
              <a:t>access-list ACL1 extended permit ip host 1.1.1.1 2.2.2.0 255.255.255.0 </a:t>
            </a:r>
          </a:p>
          <a:p>
            <a:r>
              <a:rPr kumimoji="1" lang="en-US" altLang="ja-JP" sz="1200" smtClean="0">
                <a:latin typeface="+mn-ea"/>
              </a:rPr>
              <a:t>access-list ACL2 extended permit ip host 1.1.1.1 2.2.3.0 255.255.255.0 </a:t>
            </a:r>
          </a:p>
          <a:p>
            <a:r>
              <a:rPr kumimoji="1" lang="en-US" altLang="ja-JP" sz="1200" smtClean="0">
                <a:latin typeface="+mn-ea"/>
              </a:rPr>
              <a:t>static (inside,outside) 2.2.2.199  access-list ACL1 </a:t>
            </a:r>
          </a:p>
          <a:p>
            <a:r>
              <a:rPr kumimoji="1" lang="en-US" altLang="ja-JP" sz="1200" smtClean="0">
                <a:latin typeface="+mn-ea"/>
              </a:rPr>
              <a:t>static (inside,outside) 2.2.3.199  access-list ACL2</a:t>
            </a:r>
            <a:endParaRPr kumimoji="1" lang="en-US" altLang="ja-JP" sz="1200" smtClean="0">
              <a:solidFill>
                <a:schemeClr val="accent1"/>
              </a:solidFill>
              <a:latin typeface="+mn-ea"/>
            </a:endParaRPr>
          </a:p>
          <a:p>
            <a:r>
              <a:rPr kumimoji="1" lang="en-US" altLang="ja-JP" sz="1200" smtClean="0">
                <a:solidFill>
                  <a:schemeClr val="accent1"/>
                </a:solidFill>
                <a:latin typeface="+mn-ea"/>
              </a:rPr>
              <a:t>xlate</a:t>
            </a:r>
            <a:endParaRPr kumimoji="1" lang="en-US" altLang="ja-JP" sz="1200" smtClean="0">
              <a:latin typeface="+mn-ea"/>
            </a:endParaRPr>
          </a:p>
          <a:p>
            <a:r>
              <a:rPr kumimoji="1" lang="en-US" altLang="ja-JP" sz="1200" smtClean="0">
                <a:latin typeface="+mn-ea"/>
              </a:rPr>
              <a:t>Global 2.2.2.199 Local 1.1.1.1</a:t>
            </a:r>
          </a:p>
          <a:p>
            <a:r>
              <a:rPr kumimoji="1" lang="en-US" altLang="ja-JP" sz="1200" smtClean="0">
                <a:latin typeface="+mn-ea"/>
              </a:rPr>
              <a:t>Global 2.2.3.199 Local 1.1.1.1 </a:t>
            </a:r>
          </a:p>
          <a:p>
            <a:r>
              <a:rPr kumimoji="1" lang="en-US" altLang="ja-JP" sz="1200" smtClean="0">
                <a:solidFill>
                  <a:srgbClr val="FF0000"/>
                </a:solidFill>
                <a:latin typeface="+mn-ea"/>
              </a:rPr>
              <a:t>8.3</a:t>
            </a:r>
            <a:r>
              <a:rPr kumimoji="1" lang="ja-JP" altLang="en-US" sz="1200" smtClean="0">
                <a:solidFill>
                  <a:srgbClr val="FF0000"/>
                </a:solidFill>
                <a:latin typeface="+mn-ea"/>
              </a:rPr>
              <a:t>以降</a:t>
            </a:r>
            <a:endParaRPr kumimoji="1" lang="en-US" altLang="ja-JP" sz="1200" smtClean="0">
              <a:solidFill>
                <a:srgbClr val="FF0000"/>
              </a:solidFill>
              <a:latin typeface="+mn-ea"/>
            </a:endParaRPr>
          </a:p>
          <a:p>
            <a:r>
              <a:rPr kumimoji="1" lang="en-US" altLang="ja-JP" sz="1200" smtClean="0">
                <a:solidFill>
                  <a:schemeClr val="accent1"/>
                </a:solidFill>
                <a:latin typeface="+mn-ea"/>
              </a:rPr>
              <a:t>Config</a:t>
            </a:r>
          </a:p>
          <a:p>
            <a:r>
              <a:rPr kumimoji="1" lang="en-US" altLang="ja-JP" sz="1200" smtClean="0">
                <a:latin typeface="+mn-ea"/>
              </a:rPr>
              <a:t>object network SRC_REAL </a:t>
            </a:r>
          </a:p>
          <a:p>
            <a:r>
              <a:rPr kumimoji="1" lang="en-US" altLang="ja-JP" sz="1200" smtClean="0">
                <a:latin typeface="+mn-ea"/>
              </a:rPr>
              <a:t> host 10.1.1.1</a:t>
            </a:r>
          </a:p>
          <a:p>
            <a:r>
              <a:rPr kumimoji="1" lang="en-US" altLang="ja-JP" sz="1200" smtClean="0">
                <a:latin typeface="+mn-ea"/>
              </a:rPr>
              <a:t>object network DST_SUBNET1 </a:t>
            </a:r>
          </a:p>
          <a:p>
            <a:r>
              <a:rPr kumimoji="1" lang="en-US" altLang="ja-JP" sz="1200" smtClean="0">
                <a:latin typeface="+mn-ea"/>
              </a:rPr>
              <a:t> subnet 10.2.2.0 255.255.255.0</a:t>
            </a:r>
          </a:p>
          <a:p>
            <a:r>
              <a:rPr kumimoji="1" lang="en-US" altLang="ja-JP" sz="1200" smtClean="0">
                <a:latin typeface="+mn-ea"/>
              </a:rPr>
              <a:t>object network DST_SUBNET2 </a:t>
            </a:r>
          </a:p>
          <a:p>
            <a:r>
              <a:rPr kumimoji="1" lang="en-US" altLang="ja-JP" sz="1200" smtClean="0">
                <a:latin typeface="+mn-ea"/>
              </a:rPr>
              <a:t> subnet 10.2.3.0 255.255.255.0</a:t>
            </a:r>
          </a:p>
          <a:p>
            <a:r>
              <a:rPr kumimoji="1" lang="en-US" altLang="ja-JP" sz="1200" smtClean="0">
                <a:latin typeface="+mn-ea"/>
              </a:rPr>
              <a:t>object network SRC_MAP1 </a:t>
            </a:r>
          </a:p>
          <a:p>
            <a:r>
              <a:rPr kumimoji="1" lang="en-US" altLang="ja-JP" sz="1200" smtClean="0">
                <a:latin typeface="+mn-ea"/>
              </a:rPr>
              <a:t> host 10.2.2.199</a:t>
            </a:r>
          </a:p>
          <a:p>
            <a:r>
              <a:rPr kumimoji="1" lang="en-US" altLang="ja-JP" sz="1200" smtClean="0">
                <a:latin typeface="+mn-ea"/>
              </a:rPr>
              <a:t>object network SRC_MAP2 </a:t>
            </a:r>
          </a:p>
          <a:p>
            <a:r>
              <a:rPr kumimoji="1" lang="en-US" altLang="ja-JP" sz="1200" smtClean="0">
                <a:latin typeface="+mn-ea"/>
              </a:rPr>
              <a:t> host 10.2.3.199</a:t>
            </a:r>
          </a:p>
          <a:p>
            <a:r>
              <a:rPr kumimoji="1" lang="en-US" altLang="ja-JP" sz="1200" smtClean="0">
                <a:latin typeface="+mn-ea"/>
              </a:rPr>
              <a:t>nat (inside,outside) source static SRC_REAL SRC_MAP1 destination static DST_SUBNET1 DST_SUBNET1</a:t>
            </a:r>
          </a:p>
          <a:p>
            <a:r>
              <a:rPr kumimoji="1" lang="en-US" altLang="ja-JP" sz="1200" smtClean="0">
                <a:latin typeface="+mn-ea"/>
              </a:rPr>
              <a:t>nat (inside,outside) source static SRC_REAL SRC_MAP2 destination static DST_SUBNET2 DST_SUBNET2</a:t>
            </a:r>
          </a:p>
          <a:p>
            <a:r>
              <a:rPr kumimoji="1" lang="en-US" altLang="ja-JP" sz="1200" smtClean="0">
                <a:solidFill>
                  <a:schemeClr val="accent1"/>
                </a:solidFill>
                <a:latin typeface="+mn-ea"/>
              </a:rPr>
              <a:t>xlate</a:t>
            </a:r>
            <a:endParaRPr kumimoji="1" lang="en-US" altLang="ja-JP" sz="1200" smtClean="0">
              <a:latin typeface="+mn-ea"/>
            </a:endParaRPr>
          </a:p>
          <a:p>
            <a:r>
              <a:rPr kumimoji="1" lang="en-US" altLang="ja-JP" sz="1200" smtClean="0">
                <a:latin typeface="+mn-ea"/>
              </a:rPr>
              <a:t>Flags: D - DNS, i - dynamic, r - portmap, s - static, I - identity, T - twice</a:t>
            </a:r>
          </a:p>
          <a:p>
            <a:r>
              <a:rPr kumimoji="1" lang="en-US" altLang="ja-JP" sz="1200" smtClean="0">
                <a:latin typeface="+mn-ea"/>
              </a:rPr>
              <a:t>NAT from inside:10.1.1.1 to outside:10.2.2.199  flags s idle 0:00:58 timeout 0:00:00</a:t>
            </a:r>
          </a:p>
          <a:p>
            <a:r>
              <a:rPr kumimoji="1" lang="en-US" altLang="ja-JP" sz="1200" smtClean="0">
                <a:latin typeface="+mn-ea"/>
              </a:rPr>
              <a:t>NAT from inside:10.1.1.1 to outside:10.2.3.199</a:t>
            </a:r>
            <a:r>
              <a:rPr kumimoji="1" lang="ja-JP" altLang="en-US" sz="1200" smtClean="0">
                <a:latin typeface="+mn-ea"/>
              </a:rPr>
              <a:t> </a:t>
            </a:r>
            <a:r>
              <a:rPr kumimoji="1" lang="en-US" altLang="ja-JP" sz="1200" smtClean="0">
                <a:latin typeface="+mn-ea"/>
              </a:rPr>
              <a:t> flags s idle 0:00:41 timeout 0:00:00</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solidFill>
                  <a:schemeClr val="tx1">
                    <a:lumMod val="75000"/>
                    <a:lumOff val="25000"/>
                  </a:schemeClr>
                </a:solidFill>
              </a:rPr>
              <a:t>Exempt / Identity NAT</a:t>
            </a:r>
          </a:p>
          <a:p>
            <a:pPr lvl="0"/>
            <a:endParaRPr kumimoji="1" lang="ja-JP" altLang="en-US" sz="1800"/>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8.2</a:t>
            </a:r>
            <a:r>
              <a:rPr kumimoji="1" lang="ja-JP" altLang="en-US" sz="1400" smtClean="0">
                <a:solidFill>
                  <a:srgbClr val="FF0000"/>
                </a:solidFill>
                <a:latin typeface="+mn-ea"/>
              </a:rPr>
              <a:t>以前</a:t>
            </a:r>
            <a:endParaRPr kumimoji="1" lang="en-US" altLang="ja-JP" sz="1400" smtClean="0">
              <a:solidFill>
                <a:srgbClr val="FF0000"/>
              </a:solidFill>
              <a:latin typeface="+mn-ea"/>
            </a:endParaRPr>
          </a:p>
          <a:p>
            <a:r>
              <a:rPr kumimoji="1" lang="en-US" altLang="ja-JP" sz="1400" smtClean="0">
                <a:solidFill>
                  <a:schemeClr val="accent1"/>
                </a:solidFill>
                <a:latin typeface="+mn-ea"/>
              </a:rPr>
              <a:t>Config (Exempt NAT)</a:t>
            </a:r>
          </a:p>
          <a:p>
            <a:r>
              <a:rPr kumimoji="1" lang="en-US" altLang="ja-JP" sz="1400" smtClean="0">
                <a:latin typeface="+mn-ea"/>
              </a:rPr>
              <a:t>access-list EXEMPT extended permit ip 1.1.1.0 255.255.255.0 any </a:t>
            </a:r>
          </a:p>
          <a:p>
            <a:r>
              <a:rPr kumimoji="1" lang="en-US" altLang="ja-JP" sz="1400" smtClean="0">
                <a:latin typeface="+mn-ea"/>
              </a:rPr>
              <a:t>nat (outside) 0 access-list EXEMPT</a:t>
            </a:r>
            <a:endParaRPr kumimoji="1" lang="en-US" altLang="ja-JP" sz="1400" smtClean="0">
              <a:solidFill>
                <a:schemeClr val="accent1"/>
              </a:solidFill>
              <a:latin typeface="+mn-ea"/>
            </a:endParaRPr>
          </a:p>
          <a:p>
            <a:r>
              <a:rPr kumimoji="1" lang="en-US" altLang="ja-JP" sz="1400" smtClean="0">
                <a:solidFill>
                  <a:schemeClr val="accent1"/>
                </a:solidFill>
                <a:latin typeface="+mn-ea"/>
              </a:rPr>
              <a:t>xlate</a:t>
            </a:r>
            <a:endParaRPr kumimoji="1" lang="en-US" altLang="ja-JP" sz="1400" smtClean="0">
              <a:latin typeface="+mn-ea"/>
            </a:endParaRPr>
          </a:p>
          <a:p>
            <a:r>
              <a:rPr kumimoji="1" lang="ja-JP" altLang="en-US" sz="1400" smtClean="0">
                <a:solidFill>
                  <a:schemeClr val="tx1">
                    <a:lumMod val="85000"/>
                    <a:lumOff val="15000"/>
                  </a:schemeClr>
                </a:solidFill>
                <a:latin typeface="+mn-ea"/>
              </a:rPr>
              <a:t>出力無（但し</a:t>
            </a:r>
            <a:r>
              <a:rPr kumimoji="1" lang="en-US" altLang="ja-JP" sz="1400" smtClean="0">
                <a:solidFill>
                  <a:schemeClr val="tx1">
                    <a:lumMod val="85000"/>
                    <a:lumOff val="15000"/>
                  </a:schemeClr>
                </a:solidFill>
                <a:latin typeface="+mn-ea"/>
              </a:rPr>
              <a:t>show nat </a:t>
            </a:r>
            <a:r>
              <a:rPr kumimoji="1" lang="ja-JP" altLang="en-US" sz="1400" smtClean="0">
                <a:solidFill>
                  <a:schemeClr val="tx1">
                    <a:lumMod val="85000"/>
                    <a:lumOff val="15000"/>
                  </a:schemeClr>
                </a:solidFill>
                <a:latin typeface="+mn-ea"/>
              </a:rPr>
              <a:t>で変換カウントは上昇する）</a:t>
            </a:r>
            <a:endParaRPr kumimoji="1" lang="en-US" altLang="ja-JP" sz="1400" smtClean="0">
              <a:solidFill>
                <a:schemeClr val="tx1">
                  <a:lumMod val="85000"/>
                  <a:lumOff val="15000"/>
                </a:schemeClr>
              </a:solidFill>
              <a:latin typeface="+mn-ea"/>
            </a:endParaRPr>
          </a:p>
          <a:p>
            <a:r>
              <a:rPr kumimoji="1" lang="en-US" altLang="ja-JP" sz="1400" smtClean="0">
                <a:solidFill>
                  <a:schemeClr val="accent1"/>
                </a:solidFill>
                <a:latin typeface="+mn-ea"/>
              </a:rPr>
              <a:t>show nat</a:t>
            </a:r>
            <a:endParaRPr kumimoji="1" lang="en-US" altLang="ja-JP" sz="1400" smtClean="0">
              <a:solidFill>
                <a:schemeClr val="tx1">
                  <a:lumMod val="85000"/>
                  <a:lumOff val="15000"/>
                </a:schemeClr>
              </a:solidFill>
              <a:latin typeface="+mn-ea"/>
            </a:endParaRPr>
          </a:p>
          <a:p>
            <a:r>
              <a:rPr kumimoji="1" lang="en-US" altLang="ja-JP" sz="1400" smtClean="0">
                <a:solidFill>
                  <a:schemeClr val="tx1">
                    <a:lumMod val="85000"/>
                    <a:lumOff val="15000"/>
                  </a:schemeClr>
                </a:solidFill>
                <a:latin typeface="+mn-ea"/>
              </a:rPr>
              <a:t>match ip inside 1.1.1.0 255.255.255.0 outside any</a:t>
            </a:r>
          </a:p>
          <a:p>
            <a:r>
              <a:rPr kumimoji="1" lang="en-US" altLang="ja-JP" sz="1400" smtClean="0">
                <a:solidFill>
                  <a:schemeClr val="tx1">
                    <a:lumMod val="85000"/>
                    <a:lumOff val="15000"/>
                  </a:schemeClr>
                </a:solidFill>
                <a:latin typeface="+mn-ea"/>
              </a:rPr>
              <a:t>    NAT exempt</a:t>
            </a:r>
          </a:p>
          <a:p>
            <a:r>
              <a:rPr kumimoji="1" lang="en-US" altLang="ja-JP" sz="1400" smtClean="0">
                <a:solidFill>
                  <a:schemeClr val="tx1">
                    <a:lumMod val="85000"/>
                    <a:lumOff val="15000"/>
                  </a:schemeClr>
                </a:solidFill>
                <a:latin typeface="+mn-ea"/>
              </a:rPr>
              <a:t>    translate_hits = 7, untranslate_hits = 7</a:t>
            </a:r>
          </a:p>
          <a:p>
            <a:endParaRPr kumimoji="1" lang="en-US" altLang="ja-JP" sz="1400" smtClean="0">
              <a:solidFill>
                <a:schemeClr val="tx1">
                  <a:lumMod val="85000"/>
                  <a:lumOff val="15000"/>
                </a:schemeClr>
              </a:solidFill>
              <a:latin typeface="+mn-ea"/>
            </a:endParaRPr>
          </a:p>
          <a:p>
            <a:r>
              <a:rPr kumimoji="1" lang="en-US" altLang="ja-JP" sz="1400" smtClean="0">
                <a:solidFill>
                  <a:schemeClr val="accent1"/>
                </a:solidFill>
                <a:latin typeface="+mn-ea"/>
              </a:rPr>
              <a:t>Config (Identity NAT)</a:t>
            </a:r>
          </a:p>
          <a:p>
            <a:r>
              <a:rPr kumimoji="1" lang="en-US" altLang="ja-JP" sz="1400" smtClean="0">
                <a:latin typeface="+mn-ea"/>
              </a:rPr>
              <a:t>nat (inside) 0 1.1.1.0 255.255.255.0 </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solidFill>
                  <a:schemeClr val="tx1">
                    <a:lumMod val="85000"/>
                    <a:lumOff val="15000"/>
                  </a:schemeClr>
                </a:solidFill>
                <a:latin typeface="+mn-ea"/>
              </a:rPr>
              <a:t>Global 1.1.1.1 Local 1.1.1.1</a:t>
            </a:r>
          </a:p>
          <a:p>
            <a:r>
              <a:rPr kumimoji="1" lang="en-US" altLang="ja-JP" sz="1400" smtClean="0">
                <a:solidFill>
                  <a:schemeClr val="accent1"/>
                </a:solidFill>
                <a:latin typeface="+mn-ea"/>
              </a:rPr>
              <a:t>show nat</a:t>
            </a:r>
          </a:p>
          <a:p>
            <a:r>
              <a:rPr kumimoji="1" lang="en-US" altLang="ja-JP" sz="1400" smtClean="0">
                <a:latin typeface="+mn-ea"/>
              </a:rPr>
              <a:t> match ip inside 1.1.1.0 255.255.255.0 outside any</a:t>
            </a:r>
          </a:p>
          <a:p>
            <a:r>
              <a:rPr kumimoji="1" lang="en-US" altLang="ja-JP" sz="1400" smtClean="0">
                <a:latin typeface="+mn-ea"/>
              </a:rPr>
              <a:t>    identity NAT translation, pool 0</a:t>
            </a:r>
          </a:p>
          <a:p>
            <a:r>
              <a:rPr kumimoji="1" lang="en-US" altLang="ja-JP" sz="1400" smtClean="0">
                <a:latin typeface="+mn-ea"/>
              </a:rPr>
              <a:t>    translate_hits = 1, untranslate_hits = 1</a:t>
            </a:r>
          </a:p>
          <a:p>
            <a:endParaRPr kumimoji="1" lang="en-US" altLang="ja-JP" sz="1400" smtClean="0">
              <a:solidFill>
                <a:schemeClr val="tx1">
                  <a:lumMod val="85000"/>
                  <a:lumOff val="15000"/>
                </a:schemeClr>
              </a:solidFill>
              <a:latin typeface="+mn-ea"/>
            </a:endParaRPr>
          </a:p>
          <a:p>
            <a:endParaRPr kumimoji="1" lang="en-US" altLang="ja-JP" sz="1400" smtClean="0">
              <a:latin typeface="+mn-ea"/>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Config &amp; Show xlate</a:t>
            </a:r>
            <a:endParaRPr kumimoji="1" lang="ja-JP" altLang="en-US"/>
          </a:p>
        </p:txBody>
      </p:sp>
      <p:sp>
        <p:nvSpPr>
          <p:cNvPr id="3" name="テキスト プレースホルダ 2"/>
          <p:cNvSpPr>
            <a:spLocks noGrp="1"/>
          </p:cNvSpPr>
          <p:nvPr>
            <p:ph type="body" sz="quarter" idx="10"/>
          </p:nvPr>
        </p:nvSpPr>
        <p:spPr>
          <a:xfrm>
            <a:off x="212819" y="961134"/>
            <a:ext cx="8578850" cy="5261866"/>
          </a:xfrm>
        </p:spPr>
        <p:txBody>
          <a:bodyPr>
            <a:normAutofit/>
          </a:bodyPr>
          <a:lstStyle/>
          <a:p>
            <a:r>
              <a:rPr lang="en-US" altLang="ja-JP" sz="2000" smtClean="0">
                <a:solidFill>
                  <a:schemeClr val="tx1">
                    <a:lumMod val="75000"/>
                    <a:lumOff val="25000"/>
                  </a:schemeClr>
                </a:solidFill>
              </a:rPr>
              <a:t>Identity NAT (Network Object - inline, Twice)</a:t>
            </a:r>
          </a:p>
          <a:p>
            <a:pPr lvl="0"/>
            <a:endParaRPr kumimoji="1" lang="ja-JP" altLang="en-US" sz="1800">
              <a:solidFill>
                <a:schemeClr val="tx1">
                  <a:lumMod val="75000"/>
                  <a:lumOff val="25000"/>
                </a:schemeClr>
              </a:solidFill>
            </a:endParaRPr>
          </a:p>
        </p:txBody>
      </p:sp>
      <p:sp>
        <p:nvSpPr>
          <p:cNvPr id="4" name="角丸四角形 3"/>
          <p:cNvSpPr/>
          <p:nvPr/>
        </p:nvSpPr>
        <p:spPr>
          <a:xfrm>
            <a:off x="495300" y="1346200"/>
            <a:ext cx="8089900" cy="4876800"/>
          </a:xfrm>
          <a:prstGeom prst="roundRect">
            <a:avLst>
              <a:gd name="adj" fmla="val 1789"/>
            </a:avLst>
          </a:prstGeom>
          <a:ln/>
        </p:spPr>
        <p:style>
          <a:lnRef idx="1">
            <a:schemeClr val="dk1"/>
          </a:lnRef>
          <a:fillRef idx="2">
            <a:schemeClr val="dk1"/>
          </a:fillRef>
          <a:effectRef idx="1">
            <a:schemeClr val="dk1"/>
          </a:effectRef>
          <a:fontRef idx="minor">
            <a:schemeClr val="dk1"/>
          </a:fontRef>
        </p:style>
        <p:txBody>
          <a:bodyPr numCol="1" rtlCol="0" anchor="t"/>
          <a:lstStyle/>
          <a:p>
            <a:r>
              <a:rPr kumimoji="1" lang="en-US" altLang="ja-JP" sz="1400" smtClean="0">
                <a:solidFill>
                  <a:srgbClr val="FF0000"/>
                </a:solidFill>
                <a:latin typeface="+mn-ea"/>
              </a:rPr>
              <a:t>8.3</a:t>
            </a:r>
            <a:r>
              <a:rPr kumimoji="1" lang="ja-JP" altLang="en-US" sz="1400" smtClean="0">
                <a:solidFill>
                  <a:srgbClr val="FF0000"/>
                </a:solidFill>
                <a:latin typeface="+mn-ea"/>
              </a:rPr>
              <a:t>以降</a:t>
            </a:r>
            <a:endParaRPr kumimoji="1" lang="en-US" altLang="ja-JP" sz="1400" smtClean="0">
              <a:solidFill>
                <a:srgbClr val="FF0000"/>
              </a:solidFill>
              <a:latin typeface="+mn-ea"/>
            </a:endParaRPr>
          </a:p>
          <a:p>
            <a:r>
              <a:rPr kumimoji="1" lang="en-US" altLang="ja-JP" sz="1400" smtClean="0">
                <a:solidFill>
                  <a:schemeClr val="accent1"/>
                </a:solidFill>
                <a:latin typeface="+mn-ea"/>
              </a:rPr>
              <a:t>Config (Network Object - inline)</a:t>
            </a:r>
          </a:p>
          <a:p>
            <a:r>
              <a:rPr kumimoji="1" lang="en-US" altLang="ja-JP" sz="1400" smtClean="0">
                <a:latin typeface="+mn-ea"/>
              </a:rPr>
              <a:t>object network IDENTITY</a:t>
            </a:r>
          </a:p>
          <a:p>
            <a:r>
              <a:rPr kumimoji="1" lang="en-US" altLang="ja-JP" sz="1400" smtClean="0">
                <a:latin typeface="+mn-ea"/>
              </a:rPr>
              <a:t> subnet 10.1.1.0 255.255.255.0</a:t>
            </a:r>
          </a:p>
          <a:p>
            <a:r>
              <a:rPr kumimoji="1" lang="en-US" altLang="ja-JP" sz="1400" smtClean="0">
                <a:latin typeface="+mn-ea"/>
              </a:rPr>
              <a:t> nat (inside,outside) static IDENTITY</a:t>
            </a: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NAT from inside:10.1.1.0/24 to outside:10.1.1.0/24 flags sI idle 0:00:21 timeout 0:00:00</a:t>
            </a:r>
          </a:p>
          <a:p>
            <a:r>
              <a:rPr kumimoji="1" lang="en-US" altLang="ja-JP" sz="1400" smtClean="0">
                <a:solidFill>
                  <a:schemeClr val="accent1"/>
                </a:solidFill>
                <a:latin typeface="+mn-ea"/>
              </a:rPr>
              <a:t>Config (Twice)</a:t>
            </a:r>
          </a:p>
          <a:p>
            <a:r>
              <a:rPr kumimoji="1" lang="en-US" altLang="ja-JP" sz="1400" smtClean="0">
                <a:latin typeface="+mn-ea"/>
              </a:rPr>
              <a:t>object network IDENTITY </a:t>
            </a:r>
          </a:p>
          <a:p>
            <a:r>
              <a:rPr kumimoji="1" lang="en-US" altLang="ja-JP" sz="1400" smtClean="0">
                <a:latin typeface="+mn-ea"/>
              </a:rPr>
              <a:t> subnet 10.1.1.0 255.255.255.0</a:t>
            </a:r>
          </a:p>
          <a:p>
            <a:r>
              <a:rPr kumimoji="1" lang="en-US" altLang="ja-JP" sz="1400" smtClean="0">
                <a:latin typeface="+mn-ea"/>
              </a:rPr>
              <a:t>nat (inside,outside) </a:t>
            </a:r>
            <a:r>
              <a:rPr kumimoji="1" lang="en-US" altLang="ja-JP" sz="1400" smtClean="0">
                <a:solidFill>
                  <a:srgbClr val="FF0000"/>
                </a:solidFill>
                <a:latin typeface="+mn-ea"/>
              </a:rPr>
              <a:t>1</a:t>
            </a:r>
            <a:r>
              <a:rPr kumimoji="1" lang="en-US" altLang="ja-JP" sz="1400" smtClean="0">
                <a:latin typeface="+mn-ea"/>
              </a:rPr>
              <a:t> source static IDENTITY IDENTITY</a:t>
            </a:r>
            <a:endParaRPr kumimoji="1" lang="en-US" altLang="ja-JP" sz="1400" smtClean="0">
              <a:solidFill>
                <a:schemeClr val="accent1"/>
              </a:solidFill>
              <a:latin typeface="+mn-ea"/>
            </a:endParaRPr>
          </a:p>
          <a:p>
            <a:r>
              <a:rPr kumimoji="1" lang="en-US" altLang="ja-JP" sz="1400" smtClean="0">
                <a:solidFill>
                  <a:schemeClr val="accent1"/>
                </a:solidFill>
                <a:latin typeface="+mn-ea"/>
              </a:rPr>
              <a:t>xlate</a:t>
            </a:r>
            <a:endParaRPr kumimoji="1" lang="en-US" altLang="ja-JP" sz="1400" smtClean="0">
              <a:latin typeface="+mn-ea"/>
            </a:endParaRPr>
          </a:p>
          <a:p>
            <a:r>
              <a:rPr kumimoji="1" lang="en-US" altLang="ja-JP" sz="1400" smtClean="0">
                <a:latin typeface="+mn-ea"/>
              </a:rPr>
              <a:t>Flags: D - DNS, i - dynamic, r - portmap, s - static, I - identity, T - twice</a:t>
            </a:r>
          </a:p>
          <a:p>
            <a:r>
              <a:rPr kumimoji="1" lang="en-US" altLang="ja-JP" sz="1400" smtClean="0">
                <a:latin typeface="+mn-ea"/>
              </a:rPr>
              <a:t>NAT from inside:10.1.1.0/24 to outside:10.1.1.0/24 flags sI idle 0:00:02 timeout 0:00:00</a:t>
            </a:r>
          </a:p>
          <a:p>
            <a:endParaRPr kumimoji="1" lang="en-US" altLang="ja-JP" sz="1400" smtClean="0">
              <a:latin typeface="+mn-ea"/>
            </a:endParaRPr>
          </a:p>
          <a:p>
            <a:endParaRPr kumimoji="1" lang="en-US" altLang="ja-JP" sz="1400" smtClean="0">
              <a:latin typeface="+mn-ea"/>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reference</a:t>
            </a:r>
            <a:endParaRPr kumimoji="1" lang="ja-JP" altLang="en-US"/>
          </a:p>
        </p:txBody>
      </p:sp>
      <p:sp>
        <p:nvSpPr>
          <p:cNvPr id="3" name="テキスト プレースホルダ 2"/>
          <p:cNvSpPr>
            <a:spLocks noGrp="1"/>
          </p:cNvSpPr>
          <p:nvPr>
            <p:ph type="body" sz="quarter" idx="10"/>
          </p:nvPr>
        </p:nvSpPr>
        <p:spPr/>
        <p:txBody>
          <a:bodyPr/>
          <a:lstStyle/>
          <a:p>
            <a:r>
              <a:rPr lang="en-US" altLang="ja-JP" sz="1800" smtClean="0"/>
              <a:t>Cisco ASA 5500 Migration to Version 8.3 and Later NAT Migration</a:t>
            </a:r>
            <a:endParaRPr kumimoji="1" lang="en-US" altLang="ja-JP" sz="1800" smtClean="0"/>
          </a:p>
          <a:p>
            <a:pPr lvl="1"/>
            <a:r>
              <a:rPr lang="en-US" altLang="ja-JP" sz="1400" smtClean="0">
                <a:hlinkClick r:id="rId2"/>
              </a:rPr>
              <a:t>http://www.cisco.com/en/US/docs/security/asa/asa83/upgrading/migrating.html#wp83968</a:t>
            </a:r>
            <a:endParaRPr lang="en-US" altLang="ja-JP" sz="1400" smtClean="0"/>
          </a:p>
          <a:p>
            <a:r>
              <a:rPr lang="en-US" altLang="ja-JP" sz="1800" smtClean="0"/>
              <a:t>Cisco ASA 5500 Series Adaptive Security Appliances Configuration Guide</a:t>
            </a:r>
          </a:p>
          <a:p>
            <a:pPr lvl="1"/>
            <a:r>
              <a:rPr lang="en-US" altLang="ja-JP" sz="1200" smtClean="0">
                <a:hlinkClick r:id="rId3"/>
              </a:rPr>
              <a:t>http://www.cisco.com/en/US/products/ps6120/products_installation_and_configuration_guides_list.html</a:t>
            </a:r>
            <a:endParaRPr lang="en-US" altLang="ja-JP" sz="1200" smtClean="0"/>
          </a:p>
          <a:p>
            <a:r>
              <a:rPr lang="en-US" altLang="ja-JP" sz="1800" smtClean="0"/>
              <a:t>ASA version 8.3 </a:t>
            </a:r>
            <a:r>
              <a:rPr lang="ja-JP" altLang="en-US" sz="1800" smtClean="0"/>
              <a:t>新機能・変更点のご紹介 </a:t>
            </a:r>
            <a:r>
              <a:rPr lang="en-US" altLang="ja-JP" sz="1800" smtClean="0"/>
              <a:t>(ASDM </a:t>
            </a:r>
            <a:r>
              <a:rPr lang="ja-JP" altLang="en-US" sz="1800" smtClean="0"/>
              <a:t>設定関連掲載資料</a:t>
            </a:r>
            <a:r>
              <a:rPr lang="en-US" altLang="ja-JP" sz="1800" smtClean="0"/>
              <a:t>)</a:t>
            </a:r>
          </a:p>
          <a:p>
            <a:pPr lvl="1"/>
            <a:r>
              <a:rPr lang="en-US" altLang="ja-JP" sz="1200" smtClean="0">
                <a:hlinkClick r:id="rId4"/>
              </a:rPr>
              <a:t>http://www.cisco.com/web/JP/partners/sell/technology/security/tech.html</a:t>
            </a:r>
            <a:endParaRPr lang="en-US" altLang="ja-JP" sz="1200" smtClean="0"/>
          </a:p>
          <a:p>
            <a:r>
              <a:rPr lang="en-US" altLang="ja-JP" sz="1800" smtClean="0"/>
              <a:t>Cisco ASA 5500 Migration to Version 8.3 and Later</a:t>
            </a:r>
          </a:p>
          <a:p>
            <a:pPr lvl="1"/>
            <a:r>
              <a:rPr lang="en-US" altLang="ja-JP" sz="1200" smtClean="0">
                <a:hlinkClick r:id="rId2"/>
              </a:rPr>
              <a:t>http://www.cisco.com/en/US/docs/security/asa/asa83/upgrading/migrating.html</a:t>
            </a:r>
            <a:endParaRPr lang="en-US" altLang="ja-JP" sz="1200"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Access Control w/ NAT</a:t>
            </a:r>
            <a:endParaRPr kumimoji="1" lang="ja-JP" altLang="en-US"/>
          </a:p>
        </p:txBody>
      </p:sp>
      <p:sp>
        <p:nvSpPr>
          <p:cNvPr id="3" name="テキスト プレースホルダ 2"/>
          <p:cNvSpPr>
            <a:spLocks noGrp="1"/>
          </p:cNvSpPr>
          <p:nvPr>
            <p:ph type="body" sz="quarter" idx="10"/>
          </p:nvPr>
        </p:nvSpPr>
        <p:spPr>
          <a:xfrm>
            <a:off x="239713" y="1085745"/>
            <a:ext cx="8578850" cy="2550827"/>
          </a:xfrm>
        </p:spPr>
        <p:txBody>
          <a:bodyPr/>
          <a:lstStyle/>
          <a:p>
            <a:r>
              <a:rPr lang="en-US" altLang="ja-JP" smtClean="0"/>
              <a:t>NAT</a:t>
            </a:r>
            <a:r>
              <a:rPr lang="ja-JP" altLang="en-US" smtClean="0"/>
              <a:t>が適用されている</a:t>
            </a:r>
            <a:r>
              <a:rPr lang="en-US" altLang="ja-JP" smtClean="0"/>
              <a:t>Host</a:t>
            </a:r>
            <a:r>
              <a:rPr lang="ja-JP" altLang="en-US" smtClean="0"/>
              <a:t>や</a:t>
            </a:r>
            <a:r>
              <a:rPr lang="en-US" altLang="ja-JP" smtClean="0"/>
              <a:t>Network</a:t>
            </a:r>
            <a:r>
              <a:rPr lang="ja-JP" altLang="en-US" smtClean="0"/>
              <a:t>に対して、</a:t>
            </a:r>
            <a:r>
              <a:rPr lang="en-US" altLang="ja-JP" smtClean="0"/>
              <a:t>Access Control</a:t>
            </a:r>
            <a:r>
              <a:rPr lang="ja-JP" altLang="en-US" smtClean="0"/>
              <a:t>をかけている場合</a:t>
            </a:r>
            <a:endParaRPr kumimoji="1" lang="en-US" altLang="ja-JP" smtClean="0"/>
          </a:p>
          <a:p>
            <a:pPr lvl="1"/>
            <a:r>
              <a:rPr kumimoji="1" lang="en-US" altLang="ja-JP" sz="2000" smtClean="0"/>
              <a:t>s/w ver 8.2</a:t>
            </a:r>
            <a:r>
              <a:rPr kumimoji="1" lang="ja-JP" altLang="en-US" sz="2000" smtClean="0"/>
              <a:t>以前</a:t>
            </a:r>
            <a:endParaRPr kumimoji="1" lang="en-US" altLang="ja-JP" sz="2000" smtClean="0"/>
          </a:p>
          <a:p>
            <a:pPr lvl="2"/>
            <a:r>
              <a:rPr kumimoji="1" lang="en-US" altLang="ja-JP" smtClean="0"/>
              <a:t>Security Level: </a:t>
            </a:r>
            <a:r>
              <a:rPr kumimoji="1" lang="ja-JP" altLang="en-US" smtClean="0"/>
              <a:t>低の</a:t>
            </a:r>
            <a:r>
              <a:rPr kumimoji="1" lang="en-US" altLang="ja-JP" smtClean="0"/>
              <a:t>I/</a:t>
            </a:r>
            <a:r>
              <a:rPr lang="en-US" altLang="ja-JP" smtClean="0"/>
              <a:t>F</a:t>
            </a:r>
            <a:r>
              <a:rPr lang="ja-JP" altLang="en-US" smtClean="0"/>
              <a:t>から入ってくる</a:t>
            </a:r>
            <a:r>
              <a:rPr lang="en-US" altLang="ja-JP" smtClean="0"/>
              <a:t>Traffic</a:t>
            </a:r>
            <a:r>
              <a:rPr lang="ja-JP" altLang="en-US" smtClean="0"/>
              <a:t>に対して</a:t>
            </a:r>
            <a:r>
              <a:rPr lang="en-US" altLang="ja-JP" smtClean="0"/>
              <a:t>Mapped IP</a:t>
            </a:r>
            <a:r>
              <a:rPr lang="ja-JP" altLang="en-US" smtClean="0"/>
              <a:t>を用いる</a:t>
            </a:r>
            <a:endParaRPr lang="en-US" altLang="ja-JP" smtClean="0"/>
          </a:p>
          <a:p>
            <a:pPr lvl="2"/>
            <a:r>
              <a:rPr lang="en-US" altLang="ja-JP" smtClean="0"/>
              <a:t>Security Level: </a:t>
            </a:r>
            <a:r>
              <a:rPr lang="ja-JP" altLang="en-US" smtClean="0"/>
              <a:t>高の</a:t>
            </a:r>
            <a:r>
              <a:rPr lang="en-US" altLang="ja-JP" smtClean="0"/>
              <a:t>I/F</a:t>
            </a:r>
            <a:r>
              <a:rPr lang="ja-JP" altLang="en-US" smtClean="0"/>
              <a:t>から入ってくる</a:t>
            </a:r>
            <a:r>
              <a:rPr lang="en-US" altLang="ja-JP" smtClean="0"/>
              <a:t>Traffic</a:t>
            </a:r>
            <a:r>
              <a:rPr lang="ja-JP" altLang="en-US" smtClean="0"/>
              <a:t>に対して</a:t>
            </a:r>
            <a:r>
              <a:rPr lang="en-US" altLang="ja-JP" smtClean="0"/>
              <a:t>Real IP</a:t>
            </a:r>
            <a:r>
              <a:rPr lang="ja-JP" altLang="en-US" smtClean="0"/>
              <a:t>を用いる</a:t>
            </a:r>
            <a:endParaRPr kumimoji="1" lang="en-US" altLang="ja-JP" smtClean="0"/>
          </a:p>
          <a:p>
            <a:pPr lvl="1"/>
            <a:r>
              <a:rPr lang="en-US" altLang="ja-JP" sz="2000" smtClean="0"/>
              <a:t>s/w ver 8.3</a:t>
            </a:r>
            <a:r>
              <a:rPr lang="ja-JP" altLang="en-US" sz="2000" smtClean="0"/>
              <a:t>以降</a:t>
            </a:r>
            <a:endParaRPr lang="en-US" altLang="ja-JP" sz="2000" smtClean="0"/>
          </a:p>
          <a:p>
            <a:pPr lvl="2"/>
            <a:r>
              <a:rPr kumimoji="1" lang="en-US" altLang="ja-JP" smtClean="0"/>
              <a:t>Security Level</a:t>
            </a:r>
            <a:r>
              <a:rPr lang="en-US" altLang="ja-JP" smtClean="0"/>
              <a:t> </a:t>
            </a:r>
            <a:r>
              <a:rPr lang="ja-JP" altLang="en-US" smtClean="0"/>
              <a:t>に依存せず、</a:t>
            </a:r>
            <a:r>
              <a:rPr lang="ja-JP" altLang="en-US" smtClean="0">
                <a:solidFill>
                  <a:srgbClr val="FF0000"/>
                </a:solidFill>
              </a:rPr>
              <a:t>全ての</a:t>
            </a:r>
            <a:r>
              <a:rPr lang="en-US" altLang="ja-JP" smtClean="0">
                <a:solidFill>
                  <a:srgbClr val="FF0000"/>
                </a:solidFill>
              </a:rPr>
              <a:t>Traffic</a:t>
            </a:r>
            <a:r>
              <a:rPr lang="ja-JP" altLang="en-US" smtClean="0">
                <a:solidFill>
                  <a:srgbClr val="FF0000"/>
                </a:solidFill>
              </a:rPr>
              <a:t>に対して</a:t>
            </a:r>
            <a:r>
              <a:rPr lang="en-US" altLang="ja-JP" smtClean="0"/>
              <a:t>Real IP</a:t>
            </a:r>
            <a:r>
              <a:rPr lang="ja-JP" altLang="en-US" smtClean="0"/>
              <a:t>を用いる</a:t>
            </a:r>
            <a:endParaRPr kumimoji="1" lang="ja-JP" altLang="en-US"/>
          </a:p>
        </p:txBody>
      </p:sp>
      <p:grpSp>
        <p:nvGrpSpPr>
          <p:cNvPr id="4" name="グループ化 33"/>
          <p:cNvGrpSpPr/>
          <p:nvPr/>
        </p:nvGrpSpPr>
        <p:grpSpPr>
          <a:xfrm>
            <a:off x="5662181" y="3460514"/>
            <a:ext cx="3422124" cy="2892459"/>
            <a:chOff x="4851676" y="2919920"/>
            <a:chExt cx="4071448" cy="3407653"/>
          </a:xfrm>
        </p:grpSpPr>
        <p:pic>
          <p:nvPicPr>
            <p:cNvPr id="18" name="Picture 24" descr="WhiteCloud"/>
            <p:cNvPicPr>
              <a:picLocks noChangeAspect="1" noChangeArrowheads="1"/>
            </p:cNvPicPr>
            <p:nvPr/>
          </p:nvPicPr>
          <p:blipFill>
            <a:blip r:embed="rId3" cstate="print"/>
            <a:srcRect/>
            <a:stretch>
              <a:fillRect/>
            </a:stretch>
          </p:blipFill>
          <p:spPr bwMode="auto">
            <a:xfrm>
              <a:off x="6078836" y="5548111"/>
              <a:ext cx="1524000" cy="779462"/>
            </a:xfrm>
            <a:prstGeom prst="rect">
              <a:avLst/>
            </a:prstGeom>
            <a:noFill/>
            <a:ln w="9525">
              <a:noFill/>
              <a:miter lim="800000"/>
              <a:headEnd/>
              <a:tailEnd/>
            </a:ln>
          </p:spPr>
        </p:pic>
        <p:cxnSp>
          <p:nvCxnSpPr>
            <p:cNvPr id="22" name="Straight Connector 4"/>
            <p:cNvCxnSpPr/>
            <p:nvPr/>
          </p:nvCxnSpPr>
          <p:spPr>
            <a:xfrm rot="16200000" flipH="1">
              <a:off x="5833599" y="4586363"/>
              <a:ext cx="1950790" cy="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 name="Picture 4" descr="Cisco_ASA5500"/>
            <p:cNvPicPr>
              <a:picLocks noChangeAspect="1" noChangeArrowheads="1"/>
            </p:cNvPicPr>
            <p:nvPr/>
          </p:nvPicPr>
          <p:blipFill>
            <a:blip r:embed="rId4" cstate="print"/>
            <a:srcRect/>
            <a:stretch>
              <a:fillRect/>
            </a:stretch>
          </p:blipFill>
          <p:spPr bwMode="auto">
            <a:xfrm>
              <a:off x="6363880" y="4200273"/>
              <a:ext cx="970549" cy="902545"/>
            </a:xfrm>
            <a:prstGeom prst="rect">
              <a:avLst/>
            </a:prstGeom>
            <a:noFill/>
            <a:ln w="9525">
              <a:noFill/>
              <a:miter lim="800000"/>
              <a:headEnd/>
              <a:tailEnd/>
            </a:ln>
          </p:spPr>
        </p:pic>
        <p:sp>
          <p:nvSpPr>
            <p:cNvPr id="24" name="TextBox 13"/>
            <p:cNvSpPr txBox="1"/>
            <p:nvPr/>
          </p:nvSpPr>
          <p:spPr>
            <a:xfrm>
              <a:off x="6160729" y="5739177"/>
              <a:ext cx="1296537" cy="307777"/>
            </a:xfrm>
            <a:prstGeom prst="rect">
              <a:avLst/>
            </a:prstGeom>
            <a:noFill/>
          </p:spPr>
          <p:txBody>
            <a:bodyPr wrap="square" rtlCol="0">
              <a:spAutoFit/>
            </a:bodyPr>
            <a:lstStyle/>
            <a:p>
              <a:pPr algn="ctr"/>
              <a:r>
                <a:rPr kumimoji="1" lang="en-US" altLang="ja-JP" sz="1400" smtClean="0">
                  <a:solidFill>
                    <a:schemeClr val="accent1"/>
                  </a:solidFill>
                  <a:latin typeface="+mn-ea"/>
                </a:rPr>
                <a:t>LAN</a:t>
              </a:r>
              <a:endParaRPr kumimoji="1" lang="ja-JP" altLang="en-US" sz="1400">
                <a:solidFill>
                  <a:schemeClr val="accent1"/>
                </a:solidFill>
                <a:latin typeface="+mn-ea"/>
              </a:endParaRPr>
            </a:p>
          </p:txBody>
        </p:sp>
        <p:sp>
          <p:nvSpPr>
            <p:cNvPr id="25" name="Oval 14"/>
            <p:cNvSpPr/>
            <p:nvPr/>
          </p:nvSpPr>
          <p:spPr>
            <a:xfrm>
              <a:off x="6679347" y="3978616"/>
              <a:ext cx="279779" cy="303902"/>
            </a:xfrm>
            <a:prstGeom prst="ellipse">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
          <p:nvSpPr>
            <p:cNvPr id="26" name="Oval 16"/>
            <p:cNvSpPr/>
            <p:nvPr/>
          </p:nvSpPr>
          <p:spPr>
            <a:xfrm>
              <a:off x="6669103" y="4962677"/>
              <a:ext cx="279779" cy="303902"/>
            </a:xfrm>
            <a:prstGeom prst="ellipse">
              <a:avLst/>
            </a:prstGeom>
            <a:solidFill>
              <a:schemeClr val="tx2">
                <a:lumMod val="40000"/>
                <a:lumOff val="6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
          <p:nvSpPr>
            <p:cNvPr id="27" name="Line Callout 1 22"/>
            <p:cNvSpPr/>
            <p:nvPr/>
          </p:nvSpPr>
          <p:spPr>
            <a:xfrm>
              <a:off x="4851676" y="4752652"/>
              <a:ext cx="1309048" cy="354839"/>
            </a:xfrm>
            <a:prstGeom prst="borderCallout1">
              <a:avLst>
                <a:gd name="adj1" fmla="val -19712"/>
                <a:gd name="adj2" fmla="val 76725"/>
                <a:gd name="adj3" fmla="val -120238"/>
                <a:gd name="adj4" fmla="val 96003"/>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400" smtClean="0">
                  <a:latin typeface="+mn-ea"/>
                </a:rPr>
                <a:t>Mapped IP</a:t>
              </a:r>
              <a:endParaRPr kumimoji="1" lang="ja-JP" altLang="en-US" sz="1400" dirty="0" smtClean="0">
                <a:latin typeface="+mn-ea"/>
              </a:endParaRPr>
            </a:p>
          </p:txBody>
        </p:sp>
        <p:sp>
          <p:nvSpPr>
            <p:cNvPr id="28" name="Line Callout 1 23"/>
            <p:cNvSpPr/>
            <p:nvPr/>
          </p:nvSpPr>
          <p:spPr>
            <a:xfrm>
              <a:off x="7735769" y="5754349"/>
              <a:ext cx="1187355" cy="354839"/>
            </a:xfrm>
            <a:prstGeom prst="borderCallout1">
              <a:avLst>
                <a:gd name="adj1" fmla="val -15866"/>
                <a:gd name="adj2" fmla="val 26150"/>
                <a:gd name="adj3" fmla="val -84285"/>
                <a:gd name="adj4" fmla="val -1047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400" smtClean="0">
                  <a:latin typeface="+mn-ea"/>
                </a:rPr>
                <a:t>Real IP</a:t>
              </a:r>
              <a:endParaRPr kumimoji="1" lang="ja-JP" altLang="en-US" sz="1400" dirty="0" smtClean="0">
                <a:latin typeface="+mn-ea"/>
              </a:endParaRPr>
            </a:p>
          </p:txBody>
        </p:sp>
        <p:sp>
          <p:nvSpPr>
            <p:cNvPr id="29" name="Up Arrow 25"/>
            <p:cNvSpPr/>
            <p:nvPr/>
          </p:nvSpPr>
          <p:spPr>
            <a:xfrm>
              <a:off x="7171857" y="4962677"/>
              <a:ext cx="480808" cy="626379"/>
            </a:xfrm>
            <a:prstGeom prst="up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smtClean="0">
                <a:latin typeface="+mn-ea"/>
              </a:endParaRPr>
            </a:p>
          </p:txBody>
        </p:sp>
        <p:sp>
          <p:nvSpPr>
            <p:cNvPr id="30" name="Up Arrow 26"/>
            <p:cNvSpPr/>
            <p:nvPr/>
          </p:nvSpPr>
          <p:spPr>
            <a:xfrm flipV="1">
              <a:off x="5988564" y="3730214"/>
              <a:ext cx="480808" cy="656267"/>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dirty="0" smtClean="0">
                <a:latin typeface="+mn-ea"/>
              </a:endParaRPr>
            </a:p>
          </p:txBody>
        </p:sp>
        <p:sp>
          <p:nvSpPr>
            <p:cNvPr id="31" name="TextBox 17"/>
            <p:cNvSpPr txBox="1"/>
            <p:nvPr/>
          </p:nvSpPr>
          <p:spPr>
            <a:xfrm>
              <a:off x="5108343" y="3877213"/>
              <a:ext cx="1566493" cy="261610"/>
            </a:xfrm>
            <a:prstGeom prst="rect">
              <a:avLst/>
            </a:prstGeom>
            <a:solidFill>
              <a:srgbClr val="F8F8F8">
                <a:alpha val="89804"/>
              </a:srgbClr>
            </a:solidFill>
          </p:spPr>
          <p:txBody>
            <a:bodyPr wrap="square" rtlCol="0">
              <a:spAutoFit/>
            </a:bodyPr>
            <a:lstStyle/>
            <a:p>
              <a:pPr algn="r"/>
              <a:r>
                <a:rPr kumimoji="1" lang="en-US" altLang="ja-JP" sz="1100" smtClean="0">
                  <a:latin typeface="+mn-ea"/>
                </a:rPr>
                <a:t>Security Level: 0</a:t>
              </a:r>
              <a:endParaRPr kumimoji="1" lang="ja-JP" altLang="en-US" sz="1100">
                <a:latin typeface="+mn-ea"/>
              </a:endParaRPr>
            </a:p>
          </p:txBody>
        </p:sp>
        <p:sp>
          <p:nvSpPr>
            <p:cNvPr id="32" name="TextBox 18"/>
            <p:cNvSpPr txBox="1"/>
            <p:nvPr/>
          </p:nvSpPr>
          <p:spPr>
            <a:xfrm>
              <a:off x="6966129" y="5107491"/>
              <a:ext cx="1771201" cy="261610"/>
            </a:xfrm>
            <a:prstGeom prst="rect">
              <a:avLst/>
            </a:prstGeom>
            <a:solidFill>
              <a:srgbClr val="F8F8F8">
                <a:alpha val="89804"/>
              </a:srgbClr>
            </a:solidFill>
          </p:spPr>
          <p:txBody>
            <a:bodyPr wrap="square" rtlCol="0">
              <a:spAutoFit/>
            </a:bodyPr>
            <a:lstStyle/>
            <a:p>
              <a:r>
                <a:rPr kumimoji="1" lang="en-US" altLang="ja-JP" sz="1100" smtClean="0">
                  <a:latin typeface="+mn-ea"/>
                </a:rPr>
                <a:t>Security Level: 100</a:t>
              </a:r>
              <a:endParaRPr kumimoji="1" lang="ja-JP" altLang="en-US" sz="1100">
                <a:latin typeface="+mn-ea"/>
              </a:endParaRPr>
            </a:p>
          </p:txBody>
        </p:sp>
        <p:grpSp>
          <p:nvGrpSpPr>
            <p:cNvPr id="5" name="Group 5"/>
            <p:cNvGrpSpPr/>
            <p:nvPr/>
          </p:nvGrpSpPr>
          <p:grpSpPr>
            <a:xfrm>
              <a:off x="6060282" y="2919920"/>
              <a:ext cx="1527175" cy="777875"/>
              <a:chOff x="5323764" y="2836034"/>
              <a:chExt cx="1527175" cy="777875"/>
            </a:xfrm>
          </p:grpSpPr>
          <p:pic>
            <p:nvPicPr>
              <p:cNvPr id="20" name="Picture 5" descr="Network_Cloud_Dark"/>
              <p:cNvPicPr>
                <a:picLocks noChangeAspect="1" noChangeArrowheads="1"/>
              </p:cNvPicPr>
              <p:nvPr/>
            </p:nvPicPr>
            <p:blipFill>
              <a:blip r:embed="rId5" cstate="print"/>
              <a:srcRect/>
              <a:stretch>
                <a:fillRect/>
              </a:stretch>
            </p:blipFill>
            <p:spPr bwMode="auto">
              <a:xfrm>
                <a:off x="5323764" y="2836034"/>
                <a:ext cx="1527175" cy="777875"/>
              </a:xfrm>
              <a:prstGeom prst="rect">
                <a:avLst/>
              </a:prstGeom>
              <a:noFill/>
              <a:ln w="9525">
                <a:noFill/>
                <a:miter lim="800000"/>
                <a:headEnd/>
                <a:tailEnd/>
              </a:ln>
            </p:spPr>
          </p:pic>
          <p:sp>
            <p:nvSpPr>
              <p:cNvPr id="21" name="TextBox 7"/>
              <p:cNvSpPr txBox="1"/>
              <p:nvPr/>
            </p:nvSpPr>
            <p:spPr>
              <a:xfrm>
                <a:off x="5424206" y="3043451"/>
                <a:ext cx="1296537" cy="307777"/>
              </a:xfrm>
              <a:prstGeom prst="rect">
                <a:avLst/>
              </a:prstGeom>
              <a:noFill/>
            </p:spPr>
            <p:txBody>
              <a:bodyPr wrap="square" rtlCol="0">
                <a:spAutoFit/>
              </a:bodyPr>
              <a:lstStyle/>
              <a:p>
                <a:pPr algn="ctr"/>
                <a:r>
                  <a:rPr kumimoji="1" lang="en-US" altLang="ja-JP" sz="1400" smtClean="0">
                    <a:solidFill>
                      <a:schemeClr val="bg2"/>
                    </a:solidFill>
                    <a:latin typeface="+mn-ea"/>
                  </a:rPr>
                  <a:t>Internet</a:t>
                </a:r>
                <a:endParaRPr kumimoji="1" lang="ja-JP" altLang="en-US" sz="1400">
                  <a:solidFill>
                    <a:schemeClr val="bg2"/>
                  </a:solidFill>
                  <a:latin typeface="+mn-ea"/>
                </a:endParaRPr>
              </a:p>
            </p:txBody>
          </p:sp>
        </p:grpSp>
      </p:grpSp>
      <p:sp>
        <p:nvSpPr>
          <p:cNvPr id="35" name="角丸四角形 34"/>
          <p:cNvSpPr/>
          <p:nvPr/>
        </p:nvSpPr>
        <p:spPr>
          <a:xfrm>
            <a:off x="654165" y="4895154"/>
            <a:ext cx="4400435" cy="869481"/>
          </a:xfrm>
          <a:prstGeom prst="roundRect">
            <a:avLst>
              <a:gd name="adj" fmla="val 451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smtClean="0">
                <a:latin typeface="+mn-ea"/>
              </a:rPr>
              <a:t>この変更により</a:t>
            </a:r>
            <a:r>
              <a:rPr kumimoji="1" lang="en-US" altLang="ja-JP" sz="1600" smtClean="0">
                <a:latin typeface="+mn-ea"/>
              </a:rPr>
              <a:t>ver8.3</a:t>
            </a:r>
            <a:r>
              <a:rPr kumimoji="1" lang="ja-JP" altLang="en-US" sz="1600" smtClean="0">
                <a:latin typeface="+mn-ea"/>
              </a:rPr>
              <a:t>以降では</a:t>
            </a:r>
            <a:endParaRPr kumimoji="1" lang="en-US" altLang="ja-JP" sz="1600" smtClean="0">
              <a:latin typeface="+mn-ea"/>
            </a:endParaRPr>
          </a:p>
          <a:p>
            <a:pPr algn="ctr"/>
            <a:r>
              <a:rPr kumimoji="1" lang="ja-JP" altLang="en-US" sz="1600" smtClean="0">
                <a:latin typeface="+mn-ea"/>
              </a:rPr>
              <a:t>“</a:t>
            </a:r>
            <a:r>
              <a:rPr kumimoji="1" lang="en-US" altLang="ja-JP" sz="1600" smtClean="0">
                <a:latin typeface="+mn-ea"/>
              </a:rPr>
              <a:t>NAT” </a:t>
            </a:r>
            <a:r>
              <a:rPr kumimoji="1" lang="ja-JP" altLang="en-US" sz="1600" smtClean="0">
                <a:latin typeface="+mn-ea"/>
              </a:rPr>
              <a:t>と“</a:t>
            </a:r>
            <a:r>
              <a:rPr kumimoji="1" lang="en-US" altLang="ja-JP" sz="1600" smtClean="0">
                <a:latin typeface="+mn-ea"/>
              </a:rPr>
              <a:t>Access Control” </a:t>
            </a:r>
          </a:p>
          <a:p>
            <a:pPr algn="ctr"/>
            <a:r>
              <a:rPr kumimoji="1" lang="ja-JP" altLang="en-US" sz="1600" smtClean="0">
                <a:latin typeface="+mn-ea"/>
              </a:rPr>
              <a:t>を完全に別離して設計、設定することが可能</a:t>
            </a:r>
            <a:endParaRPr kumimoji="1" lang="ja-JP" altLang="en-US" sz="1600" dirty="0" smtClean="0">
              <a:latin typeface="+mn-ea"/>
            </a:endParaRPr>
          </a:p>
        </p:txBody>
      </p:sp>
      <p:sp>
        <p:nvSpPr>
          <p:cNvPr id="33" name="テキスト ボックス 32"/>
          <p:cNvSpPr txBox="1"/>
          <p:nvPr/>
        </p:nvSpPr>
        <p:spPr>
          <a:xfrm>
            <a:off x="298163" y="5943596"/>
            <a:ext cx="6464300" cy="477054"/>
          </a:xfrm>
          <a:prstGeom prst="rect">
            <a:avLst/>
          </a:prstGeom>
          <a:noFill/>
        </p:spPr>
        <p:txBody>
          <a:bodyPr wrap="square" rtlCol="0">
            <a:spAutoFit/>
          </a:bodyPr>
          <a:lstStyle/>
          <a:p>
            <a:r>
              <a:rPr kumimoji="1" lang="ja-JP" altLang="en-US" sz="1400" smtClean="0">
                <a:solidFill>
                  <a:srgbClr val="FF0000"/>
                </a:solidFill>
                <a:latin typeface="+mn-ea"/>
              </a:rPr>
              <a:t>この変更に関する詳細は下記</a:t>
            </a:r>
            <a:r>
              <a:rPr kumimoji="1" lang="en-US" altLang="ja-JP" sz="1400" smtClean="0">
                <a:solidFill>
                  <a:srgbClr val="FF0000"/>
                </a:solidFill>
                <a:latin typeface="+mn-ea"/>
              </a:rPr>
              <a:t>URL</a:t>
            </a:r>
            <a:r>
              <a:rPr kumimoji="1" lang="ja-JP" altLang="en-US" sz="1400" smtClean="0">
                <a:solidFill>
                  <a:srgbClr val="FF0000"/>
                </a:solidFill>
                <a:latin typeface="+mn-ea"/>
              </a:rPr>
              <a:t>参照</a:t>
            </a:r>
            <a:r>
              <a:rPr lang="en-US" altLang="ja-JP" sz="1100" smtClean="0">
                <a:hlinkClick r:id="rId6"/>
              </a:rPr>
              <a:t>http://www.cisco.com/en/US/docs/security/asa/asa83/upgrading/migrating.html#wp40036</a:t>
            </a:r>
            <a:endParaRPr kumimoji="1" lang="ja-JP" altLang="en-US" sz="1100">
              <a:solidFill>
                <a:srgbClr val="FF0000"/>
              </a:solidFill>
              <a:latin typeface="+mn-ea"/>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3999" y="5029200"/>
            <a:ext cx="8610601" cy="1231900"/>
          </a:xfrm>
          <a:prstGeom prst="roundRect">
            <a:avLst>
              <a:gd name="adj" fmla="val 3329"/>
            </a:avLst>
          </a:prstGeom>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smtClean="0">
                <a:latin typeface="+mn-ea"/>
              </a:rPr>
              <a:t>基本は</a:t>
            </a:r>
            <a:r>
              <a:rPr kumimoji="1" lang="en-US" altLang="ja-JP" sz="1400" smtClean="0">
                <a:latin typeface="+mn-ea"/>
              </a:rPr>
              <a:t>Network Object NAT</a:t>
            </a:r>
            <a:r>
              <a:rPr kumimoji="1" lang="ja-JP" altLang="en-US" sz="1400" smtClean="0">
                <a:latin typeface="+mn-ea"/>
              </a:rPr>
              <a:t>の利用を推奨</a:t>
            </a:r>
            <a:endParaRPr kumimoji="1" lang="en-US" altLang="ja-JP" sz="1400" smtClean="0">
              <a:latin typeface="+mn-ea"/>
            </a:endParaRPr>
          </a:p>
          <a:p>
            <a:r>
              <a:rPr kumimoji="1" lang="ja-JP" altLang="en-US" sz="1400" smtClean="0">
                <a:latin typeface="+mn-ea"/>
              </a:rPr>
              <a:t>但し、上記のような各種機能、</a:t>
            </a:r>
            <a:r>
              <a:rPr kumimoji="1" lang="en-US" altLang="ja-JP" sz="1400" smtClean="0">
                <a:latin typeface="+mn-ea"/>
              </a:rPr>
              <a:t>Object</a:t>
            </a:r>
            <a:r>
              <a:rPr kumimoji="1" lang="ja-JP" altLang="en-US" sz="1400" smtClean="0">
                <a:latin typeface="+mn-ea"/>
              </a:rPr>
              <a:t>や</a:t>
            </a:r>
            <a:r>
              <a:rPr kumimoji="1" lang="en-US" altLang="ja-JP" sz="1400" smtClean="0">
                <a:latin typeface="+mn-ea"/>
              </a:rPr>
              <a:t>Option</a:t>
            </a:r>
            <a:r>
              <a:rPr kumimoji="1" lang="ja-JP" altLang="en-US" sz="1400" smtClean="0">
                <a:latin typeface="+mn-ea"/>
              </a:rPr>
              <a:t>（詳細後述）を利用したい場合には</a:t>
            </a:r>
            <a:r>
              <a:rPr kumimoji="1" lang="en-US" altLang="ja-JP" sz="1400" smtClean="0">
                <a:latin typeface="+mn-ea"/>
              </a:rPr>
              <a:t>Twice NAT</a:t>
            </a:r>
            <a:r>
              <a:rPr kumimoji="1" lang="ja-JP" altLang="en-US" sz="1400" smtClean="0">
                <a:latin typeface="+mn-ea"/>
              </a:rPr>
              <a:t>を利用する</a:t>
            </a:r>
            <a:endParaRPr kumimoji="1" lang="en-US" altLang="ja-JP" sz="1400" smtClean="0">
              <a:latin typeface="+mn-ea"/>
            </a:endParaRPr>
          </a:p>
          <a:p>
            <a:r>
              <a:rPr kumimoji="1" lang="ja-JP" altLang="en-US" sz="1400" smtClean="0">
                <a:latin typeface="+mn-ea"/>
              </a:rPr>
              <a:t>（</a:t>
            </a:r>
            <a:r>
              <a:rPr kumimoji="1" lang="en-US" altLang="ja-JP" sz="1400" smtClean="0">
                <a:latin typeface="+mn-ea"/>
              </a:rPr>
              <a:t>Twice NAT</a:t>
            </a:r>
            <a:r>
              <a:rPr kumimoji="1" lang="ja-JP" altLang="en-US" sz="1400" smtClean="0">
                <a:latin typeface="+mn-ea"/>
              </a:rPr>
              <a:t>をメインで利用しても技術的に問題は無い。但し、</a:t>
            </a:r>
            <a:r>
              <a:rPr kumimoji="1" lang="en-US" altLang="ja-JP" sz="1400" smtClean="0">
                <a:latin typeface="+mn-ea"/>
              </a:rPr>
              <a:t>Twice NAT</a:t>
            </a:r>
            <a:r>
              <a:rPr kumimoji="1" lang="ja-JP" altLang="en-US" sz="1400" smtClean="0">
                <a:latin typeface="+mn-ea"/>
              </a:rPr>
              <a:t>と</a:t>
            </a:r>
            <a:r>
              <a:rPr kumimoji="1" lang="en-US" altLang="ja-JP" sz="1400" smtClean="0">
                <a:latin typeface="+mn-ea"/>
              </a:rPr>
              <a:t>Network Object NAT</a:t>
            </a:r>
            <a:r>
              <a:rPr kumimoji="1" lang="ja-JP" altLang="en-US" sz="1400" smtClean="0">
                <a:latin typeface="+mn-ea"/>
              </a:rPr>
              <a:t>は</a:t>
            </a:r>
            <a:r>
              <a:rPr kumimoji="1" lang="en-US" altLang="ja-JP" sz="1400" smtClean="0">
                <a:latin typeface="+mn-ea"/>
              </a:rPr>
              <a:t>NAT </a:t>
            </a:r>
            <a:r>
              <a:rPr kumimoji="1" lang="ja-JP" altLang="en-US" sz="1400" smtClean="0">
                <a:latin typeface="+mn-ea"/>
              </a:rPr>
              <a:t>エントリー上</a:t>
            </a:r>
            <a:r>
              <a:rPr kumimoji="1" lang="en-US" altLang="ja-JP" sz="1400" smtClean="0">
                <a:latin typeface="+mn-ea"/>
              </a:rPr>
              <a:t>Section </a:t>
            </a:r>
            <a:r>
              <a:rPr kumimoji="1" lang="ja-JP" altLang="en-US" sz="1400" smtClean="0">
                <a:latin typeface="+mn-ea"/>
              </a:rPr>
              <a:t>が分割される。これを利用すると管理性が向上する為、必要が無い場合は</a:t>
            </a:r>
            <a:r>
              <a:rPr kumimoji="1" lang="en-US" altLang="ja-JP" sz="1400" smtClean="0">
                <a:latin typeface="+mn-ea"/>
              </a:rPr>
              <a:t>Network Object NAT</a:t>
            </a:r>
            <a:r>
              <a:rPr kumimoji="1" lang="ja-JP" altLang="en-US" sz="1400" smtClean="0">
                <a:latin typeface="+mn-ea"/>
              </a:rPr>
              <a:t>を推奨（次ページ参照）。）</a:t>
            </a:r>
            <a:endParaRPr kumimoji="1" lang="en-US" altLang="ja-JP" sz="1400" smtClean="0">
              <a:latin typeface="+mn-ea"/>
            </a:endParaRPr>
          </a:p>
        </p:txBody>
      </p:sp>
      <p:sp>
        <p:nvSpPr>
          <p:cNvPr id="8" name="円/楕円 7"/>
          <p:cNvSpPr/>
          <p:nvPr/>
        </p:nvSpPr>
        <p:spPr>
          <a:xfrm>
            <a:off x="5130799" y="4753027"/>
            <a:ext cx="3782762" cy="526945"/>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mtClean="0"/>
              <a:t>使い分けに関して</a:t>
            </a:r>
            <a:endParaRPr kumimoji="1" lang="ja-JP" altLang="en-US" dirty="0" smtClean="0"/>
          </a:p>
        </p:txBody>
      </p:sp>
      <p:sp>
        <p:nvSpPr>
          <p:cNvPr id="2" name="タイトル 1"/>
          <p:cNvSpPr>
            <a:spLocks noGrp="1"/>
          </p:cNvSpPr>
          <p:nvPr>
            <p:ph type="title"/>
          </p:nvPr>
        </p:nvSpPr>
        <p:spPr/>
        <p:txBody>
          <a:bodyPr/>
          <a:lstStyle/>
          <a:p>
            <a:r>
              <a:rPr lang="en-US" altLang="ja-JP" smtClean="0"/>
              <a:t>New NAT syntax (s/w ver 8.3</a:t>
            </a:r>
            <a:r>
              <a:rPr lang="ja-JP" altLang="en-US" smtClean="0"/>
              <a:t>以降</a:t>
            </a:r>
            <a:r>
              <a:rPr lang="en-US" altLang="ja-JP" smtClean="0"/>
              <a:t>)</a:t>
            </a:r>
            <a:endParaRPr kumimoji="1" lang="ja-JP" altLang="en-US"/>
          </a:p>
        </p:txBody>
      </p:sp>
      <p:sp>
        <p:nvSpPr>
          <p:cNvPr id="3" name="テキスト プレースホルダ 2"/>
          <p:cNvSpPr>
            <a:spLocks noGrp="1"/>
          </p:cNvSpPr>
          <p:nvPr>
            <p:ph type="body" sz="quarter" idx="10"/>
          </p:nvPr>
        </p:nvSpPr>
        <p:spPr>
          <a:xfrm>
            <a:off x="239713" y="971446"/>
            <a:ext cx="8578850" cy="3362482"/>
          </a:xfrm>
        </p:spPr>
        <p:txBody>
          <a:bodyPr>
            <a:noAutofit/>
          </a:bodyPr>
          <a:lstStyle/>
          <a:p>
            <a:r>
              <a:rPr kumimoji="1" lang="en-US" altLang="ja-JP" sz="2000" smtClean="0"/>
              <a:t>2</a:t>
            </a:r>
            <a:r>
              <a:rPr kumimoji="1" lang="ja-JP" altLang="en-US" sz="2000" smtClean="0"/>
              <a:t>つの</a:t>
            </a:r>
            <a:r>
              <a:rPr kumimoji="1" lang="en-US" altLang="ja-JP" sz="2000" smtClean="0"/>
              <a:t>syntax</a:t>
            </a:r>
            <a:r>
              <a:rPr kumimoji="1" lang="ja-JP" altLang="en-US" sz="2000" smtClean="0"/>
              <a:t>があり、設定できる内容と変換順序が違う</a:t>
            </a:r>
            <a:endParaRPr kumimoji="1" lang="en-US" altLang="ja-JP" sz="2000" smtClean="0"/>
          </a:p>
          <a:p>
            <a:pPr lvl="1"/>
            <a:r>
              <a:rPr kumimoji="1" lang="en-US" altLang="ja-JP" smtClean="0"/>
              <a:t>Network Object NAT</a:t>
            </a:r>
          </a:p>
          <a:p>
            <a:pPr lvl="2"/>
            <a:r>
              <a:rPr lang="en-US" altLang="ja-JP" smtClean="0"/>
              <a:t>Twice NAT</a:t>
            </a:r>
            <a:r>
              <a:rPr lang="ja-JP" altLang="en-US" smtClean="0"/>
              <a:t>よりも設定が容易</a:t>
            </a:r>
            <a:endParaRPr lang="en-US" altLang="ja-JP" smtClean="0">
              <a:solidFill>
                <a:srgbClr val="FF0000"/>
              </a:solidFill>
            </a:endParaRPr>
          </a:p>
          <a:p>
            <a:pPr lvl="2"/>
            <a:r>
              <a:rPr lang="en-US" altLang="ja-JP" smtClean="0"/>
              <a:t>Real IP</a:t>
            </a:r>
            <a:r>
              <a:rPr lang="ja-JP" altLang="en-US" smtClean="0"/>
              <a:t>に</a:t>
            </a:r>
            <a:r>
              <a:rPr lang="en-US" altLang="ja-JP" smtClean="0"/>
              <a:t>Network Object Group</a:t>
            </a:r>
            <a:r>
              <a:rPr lang="ja-JP" altLang="en-US" smtClean="0"/>
              <a:t>利用不可（</a:t>
            </a:r>
            <a:r>
              <a:rPr lang="en-US" altLang="ja-JP" smtClean="0"/>
              <a:t>Network Object Group</a:t>
            </a:r>
            <a:r>
              <a:rPr lang="ja-JP" altLang="en-US" smtClean="0"/>
              <a:t>については後述）</a:t>
            </a:r>
            <a:endParaRPr lang="en-US" altLang="ja-JP" smtClean="0"/>
          </a:p>
          <a:p>
            <a:pPr lvl="1"/>
            <a:r>
              <a:rPr lang="en-US" altLang="ja-JP" smtClean="0"/>
              <a:t>Twice NAT</a:t>
            </a:r>
            <a:endParaRPr lang="en-US" altLang="ja-JP" sz="1600" smtClean="0"/>
          </a:p>
          <a:p>
            <a:pPr lvl="2"/>
            <a:r>
              <a:rPr lang="en-US" altLang="ja-JP" smtClean="0"/>
              <a:t>Real IP</a:t>
            </a:r>
            <a:r>
              <a:rPr lang="ja-JP" altLang="en-US" smtClean="0"/>
              <a:t>に</a:t>
            </a:r>
            <a:r>
              <a:rPr lang="en-US" altLang="ja-JP" smtClean="0"/>
              <a:t>Network Object Group</a:t>
            </a:r>
            <a:r>
              <a:rPr lang="ja-JP" altLang="en-US" smtClean="0"/>
              <a:t>利用可能（</a:t>
            </a:r>
            <a:r>
              <a:rPr lang="en-US" altLang="ja-JP" smtClean="0"/>
              <a:t>Network Object Group</a:t>
            </a:r>
            <a:r>
              <a:rPr lang="ja-JP" altLang="en-US" smtClean="0"/>
              <a:t>については後述）</a:t>
            </a:r>
            <a:endParaRPr lang="en-US" altLang="ja-JP" smtClean="0"/>
          </a:p>
          <a:p>
            <a:pPr lvl="2"/>
            <a:r>
              <a:rPr kumimoji="1" lang="en-US" altLang="ja-JP" smtClean="0"/>
              <a:t>Service Object</a:t>
            </a:r>
            <a:r>
              <a:rPr lang="ja-JP" altLang="en-US" smtClean="0"/>
              <a:t> 利用可能（</a:t>
            </a:r>
            <a:r>
              <a:rPr lang="en-US" altLang="ja-JP" smtClean="0"/>
              <a:t>Service Object</a:t>
            </a:r>
            <a:r>
              <a:rPr lang="ja-JP" altLang="en-US" smtClean="0"/>
              <a:t>については後述）</a:t>
            </a:r>
            <a:endParaRPr lang="en-US" altLang="ja-JP" smtClean="0"/>
          </a:p>
          <a:p>
            <a:pPr lvl="2"/>
            <a:r>
              <a:rPr lang="ja-JP" altLang="en-US" smtClean="0"/>
              <a:t>変換順序を任意に設定できる</a:t>
            </a:r>
            <a:endParaRPr lang="en-US" altLang="ja-JP" smtClean="0"/>
          </a:p>
          <a:p>
            <a:pPr lvl="3"/>
            <a:r>
              <a:rPr kumimoji="1" lang="en-US" altLang="ja-JP" smtClean="0"/>
              <a:t>Network Object NAT</a:t>
            </a:r>
            <a:r>
              <a:rPr kumimoji="1" lang="ja-JP" altLang="en-US" smtClean="0"/>
              <a:t>の前後に配置可能（次ページ </a:t>
            </a:r>
            <a:r>
              <a:rPr kumimoji="1" lang="en-US" altLang="ja-JP" smtClean="0"/>
              <a:t>Section1, Section3</a:t>
            </a:r>
            <a:r>
              <a:rPr kumimoji="1" lang="ja-JP" altLang="en-US" smtClean="0"/>
              <a:t>）</a:t>
            </a:r>
            <a:endParaRPr kumimoji="1" lang="en-US" altLang="ja-JP" smtClean="0"/>
          </a:p>
          <a:p>
            <a:pPr lvl="3"/>
            <a:r>
              <a:rPr lang="en-US" altLang="ja-JP" smtClean="0"/>
              <a:t>Section</a:t>
            </a:r>
            <a:r>
              <a:rPr lang="ja-JP" altLang="en-US" smtClean="0"/>
              <a:t>内での変換順序指定が可能</a:t>
            </a:r>
            <a:endParaRPr kumimoji="1" lang="en-US" altLang="ja-JP" smtClean="0"/>
          </a:p>
          <a:p>
            <a:pPr lvl="2"/>
            <a:r>
              <a:rPr kumimoji="1" lang="en-US" altLang="ja-JP" smtClean="0"/>
              <a:t>Destination</a:t>
            </a:r>
            <a:r>
              <a:rPr kumimoji="1" lang="ja-JP" altLang="en-US" smtClean="0"/>
              <a:t>の指定が出来るので、</a:t>
            </a:r>
            <a:r>
              <a:rPr kumimoji="1" lang="en-US" altLang="ja-JP" smtClean="0"/>
              <a:t>Destination</a:t>
            </a:r>
            <a:r>
              <a:rPr kumimoji="1" lang="ja-JP" altLang="en-US" smtClean="0"/>
              <a:t>変換が必要な場合に用いる</a:t>
            </a:r>
            <a:endParaRPr kumimoji="1" lang="en-US" altLang="ja-JP" smtClean="0"/>
          </a:p>
          <a:p>
            <a:pPr lvl="3"/>
            <a:r>
              <a:rPr lang="en-US" altLang="ja-JP" sz="1600" smtClean="0"/>
              <a:t>ex. Policy NAT, Identity NAT</a:t>
            </a:r>
          </a:p>
        </p:txBody>
      </p:sp>
      <p:sp>
        <p:nvSpPr>
          <p:cNvPr id="5" name="円/楕円 4"/>
          <p:cNvSpPr/>
          <p:nvPr/>
        </p:nvSpPr>
        <p:spPr>
          <a:xfrm>
            <a:off x="8359476" y="4689527"/>
            <a:ext cx="609992" cy="628545"/>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4000" smtClean="0"/>
              <a:t>？</a:t>
            </a:r>
            <a:endParaRPr kumimoji="1" lang="ja-JP" altLang="en-US" sz="40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NAT</a:t>
            </a:r>
            <a:r>
              <a:rPr lang="ja-JP" altLang="en-US" smtClean="0"/>
              <a:t> 順序</a:t>
            </a:r>
            <a:r>
              <a:rPr lang="en-US" altLang="ja-JP" smtClean="0"/>
              <a:t>(s/w ver 8.3 </a:t>
            </a:r>
            <a:r>
              <a:rPr lang="ja-JP" altLang="en-US" smtClean="0"/>
              <a:t>以降</a:t>
            </a:r>
            <a:r>
              <a:rPr lang="en-US" altLang="ja-JP" smtClean="0"/>
              <a:t>)</a:t>
            </a:r>
            <a:endParaRPr lang="ja-JP" altLang="en-US"/>
          </a:p>
        </p:txBody>
      </p:sp>
      <p:sp>
        <p:nvSpPr>
          <p:cNvPr id="3" name="テキスト プレースホルダ 2"/>
          <p:cNvSpPr>
            <a:spLocks noGrp="1"/>
          </p:cNvSpPr>
          <p:nvPr>
            <p:ph type="body" sz="quarter" idx="10"/>
          </p:nvPr>
        </p:nvSpPr>
        <p:spPr>
          <a:xfrm>
            <a:off x="1397019" y="1339746"/>
            <a:ext cx="6783387" cy="2218102"/>
          </a:xfrm>
        </p:spPr>
        <p:txBody>
          <a:bodyPr>
            <a:normAutofit/>
          </a:bodyPr>
          <a:lstStyle/>
          <a:p>
            <a:pPr marL="457200" indent="-457200">
              <a:buFont typeface="+mj-lt"/>
              <a:buAutoNum type="arabicPeriod"/>
            </a:pPr>
            <a:r>
              <a:rPr lang="en-US" altLang="ja-JP" sz="2000" smtClean="0">
                <a:solidFill>
                  <a:schemeClr val="tx2"/>
                </a:solidFill>
              </a:rPr>
              <a:t>Twice NAT</a:t>
            </a:r>
            <a:r>
              <a:rPr lang="en-US" altLang="ja-JP" sz="1600" smtClean="0">
                <a:solidFill>
                  <a:schemeClr val="tx2"/>
                </a:solidFill>
              </a:rPr>
              <a:t>(Section 1)</a:t>
            </a:r>
            <a:endParaRPr lang="en-US" altLang="ja-JP" sz="2000" smtClean="0">
              <a:solidFill>
                <a:schemeClr val="tx2"/>
              </a:solidFill>
            </a:endParaRPr>
          </a:p>
          <a:p>
            <a:pPr marL="457200" indent="-457200">
              <a:buFont typeface="+mj-lt"/>
              <a:buAutoNum type="arabicPeriod"/>
            </a:pPr>
            <a:r>
              <a:rPr kumimoji="1" lang="en-US" altLang="ja-JP" sz="2000" smtClean="0">
                <a:solidFill>
                  <a:schemeClr val="accent4">
                    <a:lumMod val="75000"/>
                  </a:schemeClr>
                </a:solidFill>
              </a:rPr>
              <a:t>Network Object NAT</a:t>
            </a:r>
            <a:r>
              <a:rPr lang="en-US" altLang="ja-JP" sz="1600" smtClean="0">
                <a:solidFill>
                  <a:schemeClr val="accent4">
                    <a:lumMod val="75000"/>
                  </a:schemeClr>
                </a:solidFill>
              </a:rPr>
              <a:t>(Section 2)</a:t>
            </a:r>
            <a:endParaRPr kumimoji="1" lang="en-US" altLang="ja-JP" sz="2000" smtClean="0">
              <a:solidFill>
                <a:schemeClr val="accent4">
                  <a:lumMod val="75000"/>
                </a:schemeClr>
              </a:solidFill>
            </a:endParaRPr>
          </a:p>
          <a:p>
            <a:pPr marL="625475" lvl="1" indent="-457200">
              <a:buSzPct val="100000"/>
              <a:buFont typeface="+mj-lt"/>
              <a:buAutoNum type="alphaLcPeriod"/>
            </a:pPr>
            <a:r>
              <a:rPr lang="en-US" altLang="ja-JP" smtClean="0">
                <a:solidFill>
                  <a:schemeClr val="accent4">
                    <a:lumMod val="75000"/>
                  </a:schemeClr>
                </a:solidFill>
              </a:rPr>
              <a:t>Static Rule</a:t>
            </a:r>
          </a:p>
          <a:p>
            <a:pPr marL="625475" lvl="1" indent="-457200">
              <a:buSzPct val="100000"/>
              <a:buFont typeface="+mj-lt"/>
              <a:buAutoNum type="alphaLcPeriod"/>
            </a:pPr>
            <a:r>
              <a:rPr kumimoji="1" lang="en-US" altLang="ja-JP" smtClean="0">
                <a:solidFill>
                  <a:schemeClr val="accent4">
                    <a:lumMod val="75000"/>
                  </a:schemeClr>
                </a:solidFill>
              </a:rPr>
              <a:t>Dynamic </a:t>
            </a:r>
            <a:r>
              <a:rPr lang="en-US" altLang="ja-JP" smtClean="0">
                <a:solidFill>
                  <a:schemeClr val="accent4">
                    <a:lumMod val="75000"/>
                  </a:schemeClr>
                </a:solidFill>
              </a:rPr>
              <a:t>Rule</a:t>
            </a:r>
          </a:p>
          <a:p>
            <a:pPr marL="457200" indent="-457200">
              <a:buSzPct val="100000"/>
              <a:buFont typeface="+mj-lt"/>
              <a:buAutoNum type="arabicPeriod"/>
            </a:pPr>
            <a:r>
              <a:rPr kumimoji="1" lang="en-US" altLang="ja-JP" sz="2000" smtClean="0">
                <a:solidFill>
                  <a:schemeClr val="accent6"/>
                </a:solidFill>
              </a:rPr>
              <a:t>Twice NAT </a:t>
            </a:r>
            <a:r>
              <a:rPr kumimoji="1" lang="en-US" altLang="ja-JP" sz="1600" smtClean="0">
                <a:solidFill>
                  <a:schemeClr val="accent6"/>
                </a:solidFill>
              </a:rPr>
              <a:t>(</a:t>
            </a:r>
            <a:r>
              <a:rPr kumimoji="1" lang="en-US" altLang="ja-JP" sz="1600" i="1" smtClean="0">
                <a:solidFill>
                  <a:schemeClr val="accent6"/>
                </a:solidFill>
              </a:rPr>
              <a:t>after-auto</a:t>
            </a:r>
            <a:r>
              <a:rPr kumimoji="1" lang="en-US" altLang="ja-JP" sz="1600" smtClean="0">
                <a:solidFill>
                  <a:schemeClr val="accent6"/>
                </a:solidFill>
              </a:rPr>
              <a:t>)</a:t>
            </a:r>
            <a:r>
              <a:rPr lang="en-US" altLang="ja-JP" sz="1600" smtClean="0">
                <a:solidFill>
                  <a:schemeClr val="accent6"/>
                </a:solidFill>
              </a:rPr>
              <a:t> (Section 3)</a:t>
            </a:r>
            <a:endParaRPr kumimoji="1" lang="ja-JP" altLang="en-US" sz="2000">
              <a:solidFill>
                <a:schemeClr val="accent6"/>
              </a:solidFill>
            </a:endParaRPr>
          </a:p>
        </p:txBody>
      </p:sp>
      <p:sp>
        <p:nvSpPr>
          <p:cNvPr id="5" name="下矢印 4"/>
          <p:cNvSpPr/>
          <p:nvPr/>
        </p:nvSpPr>
        <p:spPr>
          <a:xfrm>
            <a:off x="469900" y="1339745"/>
            <a:ext cx="1027113" cy="4502255"/>
          </a:xfrm>
          <a:prstGeom prst="downArrow">
            <a:avLst>
              <a:gd name="adj1" fmla="val 52084"/>
              <a:gd name="adj2" fmla="val 64838"/>
            </a:avLst>
          </a:prstGeom>
          <a:ln/>
        </p:spPr>
        <p:style>
          <a:lnRef idx="0">
            <a:schemeClr val="accent1"/>
          </a:lnRef>
          <a:fillRef idx="3">
            <a:schemeClr val="accent1"/>
          </a:fillRef>
          <a:effectRef idx="3">
            <a:schemeClr val="accent1"/>
          </a:effectRef>
          <a:fontRef idx="minor">
            <a:schemeClr val="lt1"/>
          </a:fontRef>
        </p:style>
        <p:txBody>
          <a:bodyPr vert="vert" rtlCol="0" anchor="ctr"/>
          <a:lstStyle/>
          <a:p>
            <a:pPr algn="ctr"/>
            <a:r>
              <a:rPr kumimoji="1" lang="en-US" altLang="ja-JP" sz="2400" smtClean="0">
                <a:latin typeface="+mn-ea"/>
              </a:rPr>
              <a:t>First Match</a:t>
            </a:r>
            <a:endParaRPr kumimoji="1" lang="ja-JP" altLang="en-US" sz="2400" dirty="0" smtClean="0">
              <a:latin typeface="+mn-ea"/>
            </a:endParaRPr>
          </a:p>
        </p:txBody>
      </p:sp>
      <p:sp>
        <p:nvSpPr>
          <p:cNvPr id="6" name="角丸四角形 5"/>
          <p:cNvSpPr/>
          <p:nvPr/>
        </p:nvSpPr>
        <p:spPr>
          <a:xfrm>
            <a:off x="3175001" y="5219700"/>
            <a:ext cx="5538806" cy="723900"/>
          </a:xfrm>
          <a:prstGeom prst="roundRect">
            <a:avLst>
              <a:gd name="adj" fmla="val 451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smtClean="0">
                <a:latin typeface="+mn-ea"/>
              </a:rPr>
              <a:t>Identity NAT</a:t>
            </a:r>
            <a:r>
              <a:rPr kumimoji="1" lang="ja-JP" altLang="en-US" sz="1600" smtClean="0">
                <a:latin typeface="+mn-ea"/>
              </a:rPr>
              <a:t>等（後述）の</a:t>
            </a:r>
            <a:r>
              <a:rPr kumimoji="1" lang="en-US" altLang="ja-JP" sz="1600" smtClean="0">
                <a:latin typeface="+mn-ea"/>
              </a:rPr>
              <a:t>FirtstMatch</a:t>
            </a:r>
            <a:r>
              <a:rPr kumimoji="1" lang="ja-JP" altLang="en-US" sz="1600" smtClean="0">
                <a:latin typeface="+mn-ea"/>
              </a:rPr>
              <a:t>すべき設定の為に、</a:t>
            </a:r>
            <a:r>
              <a:rPr kumimoji="1" lang="en-US" altLang="ja-JP" sz="1600" smtClean="0">
                <a:latin typeface="+mn-ea"/>
              </a:rPr>
              <a:t>TwiceNAT</a:t>
            </a:r>
            <a:r>
              <a:rPr kumimoji="1" lang="ja-JP" altLang="en-US" sz="1600" smtClean="0">
                <a:latin typeface="+mn-ea"/>
              </a:rPr>
              <a:t>では順序</a:t>
            </a:r>
            <a:r>
              <a:rPr kumimoji="1" lang="en-US" altLang="ja-JP" sz="1600" smtClean="0">
                <a:latin typeface="+mn-ea"/>
              </a:rPr>
              <a:t>(line)</a:t>
            </a:r>
            <a:r>
              <a:rPr kumimoji="1" lang="ja-JP" altLang="en-US" sz="1600" smtClean="0">
                <a:latin typeface="+mn-ea"/>
              </a:rPr>
              <a:t>指定を行うことが可能</a:t>
            </a:r>
            <a:endParaRPr kumimoji="1" lang="ja-JP" altLang="en-US" sz="1600" dirty="0" smtClean="0">
              <a:latin typeface="+mn-ea"/>
            </a:endParaRPr>
          </a:p>
        </p:txBody>
      </p:sp>
      <p:sp>
        <p:nvSpPr>
          <p:cNvPr id="7" name="角丸四角形 6"/>
          <p:cNvSpPr/>
          <p:nvPr/>
        </p:nvSpPr>
        <p:spPr>
          <a:xfrm>
            <a:off x="5346700" y="1339745"/>
            <a:ext cx="3617460" cy="3075016"/>
          </a:xfrm>
          <a:prstGeom prst="roundRect">
            <a:avLst>
              <a:gd name="adj" fmla="val 920"/>
            </a:avLst>
          </a:prstGeom>
          <a:ln/>
        </p:spPr>
        <p:style>
          <a:lnRef idx="1">
            <a:schemeClr val="dk1"/>
          </a:lnRef>
          <a:fillRef idx="2">
            <a:schemeClr val="dk1"/>
          </a:fillRef>
          <a:effectRef idx="1">
            <a:schemeClr val="dk1"/>
          </a:effectRef>
          <a:fontRef idx="minor">
            <a:schemeClr val="dk1"/>
          </a:fontRef>
        </p:style>
        <p:txBody>
          <a:bodyPr rtlCol="0" anchor="ctr"/>
          <a:lstStyle/>
          <a:p>
            <a:pPr eaLnBrk="0" hangingPunct="0">
              <a:lnSpc>
                <a:spcPct val="90000"/>
              </a:lnSpc>
            </a:pPr>
            <a:r>
              <a:rPr lang="en-US" altLang="ja-JP" sz="1200" smtClean="0">
                <a:solidFill>
                  <a:schemeClr val="tx1">
                    <a:lumMod val="85000"/>
                    <a:lumOff val="15000"/>
                  </a:schemeClr>
                </a:solidFill>
                <a:latin typeface="+mn-ea"/>
              </a:rPr>
              <a:t>ASA# show nat</a:t>
            </a:r>
          </a:p>
          <a:p>
            <a:pPr eaLnBrk="0" hangingPunct="0">
              <a:lnSpc>
                <a:spcPct val="90000"/>
              </a:lnSpc>
            </a:pPr>
            <a:r>
              <a:rPr lang="en-US" altLang="ja-JP" sz="1200" smtClean="0">
                <a:solidFill>
                  <a:schemeClr val="tx2"/>
                </a:solidFill>
                <a:latin typeface="+mn-ea"/>
              </a:rPr>
              <a:t>Manual NAT Policies (Section 1)</a:t>
            </a:r>
          </a:p>
          <a:p>
            <a:pPr eaLnBrk="0" hangingPunct="0">
              <a:lnSpc>
                <a:spcPct val="90000"/>
              </a:lnSpc>
            </a:pPr>
            <a:r>
              <a:rPr lang="en-US" altLang="ja-JP" sz="1200" smtClean="0">
                <a:solidFill>
                  <a:schemeClr val="tx2"/>
                </a:solidFill>
                <a:latin typeface="+mn-ea"/>
              </a:rPr>
              <a:t>1 (inside) to (outside) source static SRC1 MAP1</a:t>
            </a:r>
          </a:p>
          <a:p>
            <a:pPr eaLnBrk="0" hangingPunct="0">
              <a:lnSpc>
                <a:spcPct val="90000"/>
              </a:lnSpc>
            </a:pPr>
            <a:r>
              <a:rPr lang="en-US" altLang="ja-JP" sz="1200" smtClean="0">
                <a:solidFill>
                  <a:schemeClr val="tx2"/>
                </a:solidFill>
                <a:latin typeface="+mn-ea"/>
              </a:rPr>
              <a:t>    translate_hits = 0, untranslate_hits = 0</a:t>
            </a:r>
          </a:p>
          <a:p>
            <a:pPr eaLnBrk="0" hangingPunct="0">
              <a:lnSpc>
                <a:spcPct val="90000"/>
              </a:lnSpc>
            </a:pPr>
            <a:r>
              <a:rPr lang="en-US" altLang="ja-JP" sz="1200" smtClean="0">
                <a:solidFill>
                  <a:schemeClr val="tx2"/>
                </a:solidFill>
                <a:latin typeface="+mn-ea"/>
              </a:rPr>
              <a:t>2 (inside) to (outside) source static SRC2 MAP2</a:t>
            </a:r>
          </a:p>
          <a:p>
            <a:pPr eaLnBrk="0" hangingPunct="0">
              <a:lnSpc>
                <a:spcPct val="90000"/>
              </a:lnSpc>
            </a:pPr>
            <a:r>
              <a:rPr lang="en-US" altLang="ja-JP" sz="1200" smtClean="0">
                <a:solidFill>
                  <a:schemeClr val="tx2"/>
                </a:solidFill>
                <a:latin typeface="+mn-ea"/>
              </a:rPr>
              <a:t>    translate_hits = 0, untranslate_hits = 0</a:t>
            </a:r>
          </a:p>
          <a:p>
            <a:pPr eaLnBrk="0" hangingPunct="0">
              <a:lnSpc>
                <a:spcPct val="90000"/>
              </a:lnSpc>
            </a:pPr>
            <a:endParaRPr lang="en-US" altLang="ja-JP" sz="1200" smtClean="0">
              <a:solidFill>
                <a:schemeClr val="tx1">
                  <a:lumMod val="85000"/>
                  <a:lumOff val="15000"/>
                </a:schemeClr>
              </a:solidFill>
              <a:latin typeface="+mn-ea"/>
            </a:endParaRPr>
          </a:p>
          <a:p>
            <a:pPr eaLnBrk="0" hangingPunct="0">
              <a:lnSpc>
                <a:spcPct val="90000"/>
              </a:lnSpc>
            </a:pPr>
            <a:r>
              <a:rPr lang="en-US" altLang="ja-JP" sz="1200" smtClean="0">
                <a:solidFill>
                  <a:schemeClr val="accent4">
                    <a:lumMod val="50000"/>
                  </a:schemeClr>
                </a:solidFill>
                <a:latin typeface="+mn-ea"/>
              </a:rPr>
              <a:t>Auto NAT Policies (Section 2)</a:t>
            </a:r>
          </a:p>
          <a:p>
            <a:pPr eaLnBrk="0" hangingPunct="0">
              <a:lnSpc>
                <a:spcPct val="90000"/>
              </a:lnSpc>
            </a:pPr>
            <a:r>
              <a:rPr lang="en-US" altLang="ja-JP" sz="1200" smtClean="0">
                <a:solidFill>
                  <a:schemeClr val="accent4">
                    <a:lumMod val="50000"/>
                  </a:schemeClr>
                </a:solidFill>
                <a:latin typeface="+mn-ea"/>
              </a:rPr>
              <a:t>1 (inside) to (outside) source static SRC10 MAP10</a:t>
            </a:r>
          </a:p>
          <a:p>
            <a:pPr eaLnBrk="0" hangingPunct="0">
              <a:lnSpc>
                <a:spcPct val="90000"/>
              </a:lnSpc>
            </a:pPr>
            <a:r>
              <a:rPr lang="en-US" altLang="ja-JP" sz="1200" smtClean="0">
                <a:solidFill>
                  <a:schemeClr val="accent4">
                    <a:lumMod val="50000"/>
                  </a:schemeClr>
                </a:solidFill>
                <a:latin typeface="+mn-ea"/>
              </a:rPr>
              <a:t>    translate_hits = 0, untranslate_hits = 0</a:t>
            </a:r>
          </a:p>
          <a:p>
            <a:pPr eaLnBrk="0" hangingPunct="0">
              <a:lnSpc>
                <a:spcPct val="90000"/>
              </a:lnSpc>
            </a:pPr>
            <a:r>
              <a:rPr lang="en-US" altLang="ja-JP" sz="1200" smtClean="0">
                <a:solidFill>
                  <a:schemeClr val="accent4">
                    <a:lumMod val="50000"/>
                  </a:schemeClr>
                </a:solidFill>
                <a:latin typeface="+mn-ea"/>
              </a:rPr>
              <a:t>2 (any) to (any) source dynamic SRC11 MAP11</a:t>
            </a:r>
          </a:p>
          <a:p>
            <a:pPr eaLnBrk="0" hangingPunct="0">
              <a:lnSpc>
                <a:spcPct val="90000"/>
              </a:lnSpc>
            </a:pPr>
            <a:r>
              <a:rPr lang="en-US" altLang="ja-JP" sz="1200" smtClean="0">
                <a:solidFill>
                  <a:schemeClr val="accent4">
                    <a:lumMod val="50000"/>
                  </a:schemeClr>
                </a:solidFill>
                <a:latin typeface="+mn-ea"/>
              </a:rPr>
              <a:t>    translate_hits = 0, untranslate_hits = 0</a:t>
            </a:r>
          </a:p>
          <a:p>
            <a:pPr eaLnBrk="0" hangingPunct="0">
              <a:lnSpc>
                <a:spcPct val="90000"/>
              </a:lnSpc>
            </a:pPr>
            <a:endParaRPr lang="en-US" altLang="ja-JP" sz="1200" smtClean="0">
              <a:solidFill>
                <a:schemeClr val="tx1">
                  <a:lumMod val="85000"/>
                  <a:lumOff val="15000"/>
                </a:schemeClr>
              </a:solidFill>
              <a:latin typeface="+mn-ea"/>
            </a:endParaRPr>
          </a:p>
          <a:p>
            <a:pPr eaLnBrk="0" hangingPunct="0">
              <a:lnSpc>
                <a:spcPct val="90000"/>
              </a:lnSpc>
            </a:pPr>
            <a:r>
              <a:rPr lang="en-US" altLang="ja-JP" sz="1200" smtClean="0">
                <a:solidFill>
                  <a:schemeClr val="accent6">
                    <a:lumMod val="75000"/>
                  </a:schemeClr>
                </a:solidFill>
                <a:latin typeface="+mn-ea"/>
              </a:rPr>
              <a:t>Manual NAT Policies (Section 3)</a:t>
            </a:r>
          </a:p>
          <a:p>
            <a:pPr eaLnBrk="0" hangingPunct="0">
              <a:lnSpc>
                <a:spcPct val="90000"/>
              </a:lnSpc>
            </a:pPr>
            <a:r>
              <a:rPr lang="en-US" altLang="ja-JP" sz="1200" smtClean="0">
                <a:solidFill>
                  <a:schemeClr val="accent6">
                    <a:lumMod val="75000"/>
                  </a:schemeClr>
                </a:solidFill>
                <a:latin typeface="+mn-ea"/>
              </a:rPr>
              <a:t>1 (any) to (any) source static SRC20 MAP20</a:t>
            </a:r>
          </a:p>
          <a:p>
            <a:pPr eaLnBrk="0" hangingPunct="0">
              <a:lnSpc>
                <a:spcPct val="90000"/>
              </a:lnSpc>
            </a:pPr>
            <a:r>
              <a:rPr lang="en-US" altLang="ja-JP" sz="1200" smtClean="0">
                <a:solidFill>
                  <a:schemeClr val="accent6">
                    <a:lumMod val="75000"/>
                  </a:schemeClr>
                </a:solidFill>
                <a:latin typeface="+mn-ea"/>
              </a:rPr>
              <a:t>    translate_hits = 0, untranslate_hits = 0</a:t>
            </a:r>
          </a:p>
        </p:txBody>
      </p:sp>
      <p:sp>
        <p:nvSpPr>
          <p:cNvPr id="8" name="テキスト ボックス 7"/>
          <p:cNvSpPr txBox="1"/>
          <p:nvPr/>
        </p:nvSpPr>
        <p:spPr>
          <a:xfrm>
            <a:off x="2463800" y="6044168"/>
            <a:ext cx="6464300" cy="307777"/>
          </a:xfrm>
          <a:prstGeom prst="rect">
            <a:avLst/>
          </a:prstGeom>
          <a:noFill/>
        </p:spPr>
        <p:txBody>
          <a:bodyPr wrap="square" rtlCol="0">
            <a:spAutoFit/>
          </a:bodyPr>
          <a:lstStyle/>
          <a:p>
            <a:pPr algn="r"/>
            <a:r>
              <a:rPr kumimoji="1" lang="en-US" altLang="ja-JP" sz="1400" smtClean="0">
                <a:solidFill>
                  <a:srgbClr val="FF0000"/>
                </a:solidFill>
                <a:latin typeface="+mn-ea"/>
              </a:rPr>
              <a:t>s/w ver 8.2</a:t>
            </a:r>
            <a:r>
              <a:rPr kumimoji="1" lang="ja-JP" altLang="en-US" sz="1400" smtClean="0">
                <a:solidFill>
                  <a:srgbClr val="FF0000"/>
                </a:solidFill>
                <a:latin typeface="+mn-ea"/>
              </a:rPr>
              <a:t>以前の</a:t>
            </a:r>
            <a:r>
              <a:rPr kumimoji="1" lang="en-US" altLang="ja-JP" sz="1400" smtClean="0">
                <a:solidFill>
                  <a:srgbClr val="FF0000"/>
                </a:solidFill>
                <a:latin typeface="+mn-ea"/>
              </a:rPr>
              <a:t>NAT</a:t>
            </a:r>
            <a:r>
              <a:rPr kumimoji="1" lang="ja-JP" altLang="en-US" sz="1400" smtClean="0">
                <a:solidFill>
                  <a:srgbClr val="FF0000"/>
                </a:solidFill>
                <a:latin typeface="+mn-ea"/>
              </a:rPr>
              <a:t>順序は資料後半“</a:t>
            </a:r>
            <a:r>
              <a:rPr kumimoji="1" lang="en-US" altLang="ja-JP" sz="1400" smtClean="0">
                <a:solidFill>
                  <a:srgbClr val="FF0000"/>
                </a:solidFill>
                <a:latin typeface="+mn-ea"/>
              </a:rPr>
              <a:t>NAT Tips</a:t>
            </a:r>
            <a:r>
              <a:rPr kumimoji="1" lang="ja-JP" altLang="en-US" sz="1400" smtClean="0">
                <a:solidFill>
                  <a:srgbClr val="FF0000"/>
                </a:solidFill>
                <a:latin typeface="+mn-ea"/>
              </a:rPr>
              <a:t>”章に掲載</a:t>
            </a:r>
            <a:endParaRPr kumimoji="1" lang="ja-JP" altLang="en-US" sz="1400">
              <a:solidFill>
                <a:srgbClr val="FF0000"/>
              </a:solidFill>
              <a:latin typeface="+mn-ea"/>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_Template_2010_CiscoSans">
  <a:themeElements>
    <a:clrScheme name="Cisco White 2009">
      <a:dk1>
        <a:sysClr val="windowText" lastClr="000000"/>
      </a:dk1>
      <a:lt1>
        <a:sysClr val="window" lastClr="FFFFFF"/>
      </a:lt1>
      <a:dk2>
        <a:srgbClr val="015F85"/>
      </a:dk2>
      <a:lt2>
        <a:srgbClr val="FFFFFF"/>
      </a:lt2>
      <a:accent1>
        <a:srgbClr val="0183B7"/>
      </a:accent1>
      <a:accent2>
        <a:srgbClr val="EE6804"/>
      </a:accent2>
      <a:accent3>
        <a:srgbClr val="A8286B"/>
      </a:accent3>
      <a:accent4>
        <a:srgbClr val="68B442"/>
      </a:accent4>
      <a:accent5>
        <a:srgbClr val="7F44C6"/>
      </a:accent5>
      <a:accent6>
        <a:srgbClr val="B21A1A"/>
      </a:accent6>
      <a:hlink>
        <a:srgbClr val="47B0D5"/>
      </a:hlink>
      <a:folHlink>
        <a:srgbClr val="C9A303"/>
      </a:folHlink>
    </a:clrScheme>
    <a:fontScheme name="Cisco 2010-CiscoSans">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Cisco_Template_2010_CiscoSans</Template>
  <TotalTime>28306</TotalTime>
  <Words>6647</Words>
  <Application>Microsoft Office PowerPoint</Application>
  <PresentationFormat>画面に合わせる (4:3)</PresentationFormat>
  <Paragraphs>1264</Paragraphs>
  <Slides>70</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70</vt:i4>
      </vt:variant>
    </vt:vector>
  </HeadingPairs>
  <TitlesOfParts>
    <vt:vector size="77" baseType="lpstr">
      <vt:lpstr>Arial</vt:lpstr>
      <vt:lpstr>ＭＳ Ｐゴシック</vt:lpstr>
      <vt:lpstr>Wingdings</vt:lpstr>
      <vt:lpstr>Ciscolight</vt:lpstr>
      <vt:lpstr>CiscoSans ExtraLight</vt:lpstr>
      <vt:lpstr>Calibri</vt:lpstr>
      <vt:lpstr>Cisco_Template_2010_CiscoSans</vt:lpstr>
      <vt:lpstr>ASA 新旧NAT詳解 （software ver 8.2 / 8.3）</vt:lpstr>
      <vt:lpstr>はじめに ~本資料について~</vt:lpstr>
      <vt:lpstr>Agenda</vt:lpstr>
      <vt:lpstr>New NAT</vt:lpstr>
      <vt:lpstr>NAT Basic</vt:lpstr>
      <vt:lpstr>New NAT (s/w ver 8.3以降)</vt:lpstr>
      <vt:lpstr>Access Control w/ NAT</vt:lpstr>
      <vt:lpstr>New NAT syntax (s/w ver 8.3以降)</vt:lpstr>
      <vt:lpstr>NAT 順序(s/w ver 8.3 以降)</vt:lpstr>
      <vt:lpstr>New NAT syntax (s/w ver 8.3以降)</vt:lpstr>
      <vt:lpstr>New NAT syntax (s/w ver 8.3以降)</vt:lpstr>
      <vt:lpstr>各種Object</vt:lpstr>
      <vt:lpstr>補足: Twice NATの定義</vt:lpstr>
      <vt:lpstr>NAT Examples （新旧比較）</vt:lpstr>
      <vt:lpstr>Static NAT</vt:lpstr>
      <vt:lpstr>Static NAT (Network Object -  inline address)</vt:lpstr>
      <vt:lpstr>Static NAT (NetworkObject - object)</vt:lpstr>
      <vt:lpstr>Static NAT (Twice)</vt:lpstr>
      <vt:lpstr>Static NAT w/ port translation</vt:lpstr>
      <vt:lpstr>Static NAT w/ port translation (Network Object - inline address)</vt:lpstr>
      <vt:lpstr>スライド 21</vt:lpstr>
      <vt:lpstr>Static NAT w/ port translation (Twice + service object)</vt:lpstr>
      <vt:lpstr>Dynamic NAT / PAT</vt:lpstr>
      <vt:lpstr>Dynamic NAT (Network Object - object)</vt:lpstr>
      <vt:lpstr>Dynamic NAT (Twice)</vt:lpstr>
      <vt:lpstr>Dynamic PAT (Network Object - inline)</vt:lpstr>
      <vt:lpstr>Dynamic PAT (Twice)</vt:lpstr>
      <vt:lpstr>Interface NAT / PAT</vt:lpstr>
      <vt:lpstr>Static Interface NAT (Network Object - inline)</vt:lpstr>
      <vt:lpstr>Interface PAT (Network Object - inline)</vt:lpstr>
      <vt:lpstr>NAT and PAT together</vt:lpstr>
      <vt:lpstr>NAT and PAT together (Twice)</vt:lpstr>
      <vt:lpstr>Policy NAT</vt:lpstr>
      <vt:lpstr>Static Policy NAT (Twice)</vt:lpstr>
      <vt:lpstr>Exempt / IdentityNAT</vt:lpstr>
      <vt:lpstr>Exempt / IdentityNAT (Twice)</vt:lpstr>
      <vt:lpstr>NAT Tips</vt:lpstr>
      <vt:lpstr>NAT 順序(s/w ver 8.2 以前)</vt:lpstr>
      <vt:lpstr>NAT 順序(s/w ver 8.3 以降)</vt:lpstr>
      <vt:lpstr>NAT Control</vt:lpstr>
      <vt:lpstr>s/w ver 8.3以降 新対応変換</vt:lpstr>
      <vt:lpstr>s/w ver 8.3以降 新対応変換</vt:lpstr>
      <vt:lpstr>要注意変換方式  One to Many Static NAT</vt:lpstr>
      <vt:lpstr>要注意変換方式  Few to Many Static NAT</vt:lpstr>
      <vt:lpstr>要注意変換方式  Many to Few, Many to One Static NAT</vt:lpstr>
      <vt:lpstr>要注意変換方式  One to Many Static NATとMany to One Static NATの違い （Few to One Static NATとOne to Few Static NATも同様）</vt:lpstr>
      <vt:lpstr>要注意変換方式  One to Many Static NATとMany to One Static NATの違い （Few to One Static NATとOne to Few Static NATも同様）</vt:lpstr>
      <vt:lpstr>要注意変換方式  Many to One Static NAT コネクションReset ケース</vt:lpstr>
      <vt:lpstr>Appendix</vt:lpstr>
      <vt:lpstr>検証環境</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Config &amp; Show xlate</vt:lpstr>
      <vt:lpstr>reference</vt:lpstr>
      <vt:lpstr>スライド 70</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creator>Information Technology</dc:creator>
  <dc:description>www.duarte.com</dc:description>
  <cp:lastModifiedBy>Information Technology</cp:lastModifiedBy>
  <cp:revision>498</cp:revision>
  <dcterms:created xsi:type="dcterms:W3CDTF">2010-10-22T03:12:58Z</dcterms:created>
  <dcterms:modified xsi:type="dcterms:W3CDTF">2012-02-20T07:46:01Z</dcterms:modified>
</cp:coreProperties>
</file>