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955" r:id="rId1"/>
  </p:sldMasterIdLst>
  <p:notesMasterIdLst>
    <p:notesMasterId r:id="rId14"/>
  </p:notesMasterIdLst>
  <p:handoutMasterIdLst>
    <p:handoutMasterId r:id="rId15"/>
  </p:handoutMasterIdLst>
  <p:sldIdLst>
    <p:sldId id="939" r:id="rId2"/>
    <p:sldId id="930" r:id="rId3"/>
    <p:sldId id="931" r:id="rId4"/>
    <p:sldId id="937" r:id="rId5"/>
    <p:sldId id="950" r:id="rId6"/>
    <p:sldId id="951" r:id="rId7"/>
    <p:sldId id="952" r:id="rId8"/>
    <p:sldId id="947" r:id="rId9"/>
    <p:sldId id="945" r:id="rId10"/>
    <p:sldId id="948" r:id="rId11"/>
    <p:sldId id="953" r:id="rId12"/>
    <p:sldId id="949" r:id="rId13"/>
  </p:sldIdLst>
  <p:sldSz cx="9144000" cy="6858000" type="screen4x3"/>
  <p:notesSz cx="6954838" cy="9240838"/>
  <p:defaultTextStyle>
    <a:defPPr>
      <a:defRPr lang="en-US"/>
    </a:defPPr>
    <a:lvl1pPr algn="ctr" rtl="0" eaLnBrk="0" fontAlgn="base" hangingPunct="0">
      <a:lnSpc>
        <a:spcPct val="90000"/>
      </a:lnSpc>
      <a:spcBef>
        <a:spcPct val="0"/>
      </a:spcBef>
      <a:spcAft>
        <a:spcPct val="0"/>
      </a:spcAft>
      <a:defRPr sz="2400" b="1" kern="1200">
        <a:solidFill>
          <a:schemeClr val="tx1"/>
        </a:solidFill>
        <a:latin typeface="Arial" pitchFamily="34" charset="0"/>
        <a:ea typeface="ＭＳ Ｐゴシック"/>
        <a:cs typeface="ＭＳ Ｐゴシック"/>
      </a:defRPr>
    </a:lvl1pPr>
    <a:lvl2pPr marL="457200" algn="ctr" rtl="0" eaLnBrk="0" fontAlgn="base" hangingPunct="0">
      <a:lnSpc>
        <a:spcPct val="90000"/>
      </a:lnSpc>
      <a:spcBef>
        <a:spcPct val="0"/>
      </a:spcBef>
      <a:spcAft>
        <a:spcPct val="0"/>
      </a:spcAft>
      <a:defRPr sz="2400" b="1" kern="1200">
        <a:solidFill>
          <a:schemeClr val="tx1"/>
        </a:solidFill>
        <a:latin typeface="Arial" pitchFamily="34" charset="0"/>
        <a:ea typeface="ＭＳ Ｐゴシック"/>
        <a:cs typeface="ＭＳ Ｐゴシック"/>
      </a:defRPr>
    </a:lvl2pPr>
    <a:lvl3pPr marL="914400" algn="ctr" rtl="0" eaLnBrk="0" fontAlgn="base" hangingPunct="0">
      <a:lnSpc>
        <a:spcPct val="90000"/>
      </a:lnSpc>
      <a:spcBef>
        <a:spcPct val="0"/>
      </a:spcBef>
      <a:spcAft>
        <a:spcPct val="0"/>
      </a:spcAft>
      <a:defRPr sz="2400" b="1" kern="1200">
        <a:solidFill>
          <a:schemeClr val="tx1"/>
        </a:solidFill>
        <a:latin typeface="Arial" pitchFamily="34" charset="0"/>
        <a:ea typeface="ＭＳ Ｐゴシック"/>
        <a:cs typeface="ＭＳ Ｐゴシック"/>
      </a:defRPr>
    </a:lvl3pPr>
    <a:lvl4pPr marL="1371600" algn="ctr" rtl="0" eaLnBrk="0" fontAlgn="base" hangingPunct="0">
      <a:lnSpc>
        <a:spcPct val="90000"/>
      </a:lnSpc>
      <a:spcBef>
        <a:spcPct val="0"/>
      </a:spcBef>
      <a:spcAft>
        <a:spcPct val="0"/>
      </a:spcAft>
      <a:defRPr sz="2400" b="1" kern="1200">
        <a:solidFill>
          <a:schemeClr val="tx1"/>
        </a:solidFill>
        <a:latin typeface="Arial" pitchFamily="34" charset="0"/>
        <a:ea typeface="ＭＳ Ｐゴシック"/>
        <a:cs typeface="ＭＳ Ｐゴシック"/>
      </a:defRPr>
    </a:lvl4pPr>
    <a:lvl5pPr marL="1828800" algn="ctr" rtl="0" eaLnBrk="0" fontAlgn="base" hangingPunct="0">
      <a:lnSpc>
        <a:spcPct val="90000"/>
      </a:lnSpc>
      <a:spcBef>
        <a:spcPct val="0"/>
      </a:spcBef>
      <a:spcAft>
        <a:spcPct val="0"/>
      </a:spcAft>
      <a:defRPr sz="2400" b="1" kern="1200">
        <a:solidFill>
          <a:schemeClr val="tx1"/>
        </a:solidFill>
        <a:latin typeface="Arial" pitchFamily="34" charset="0"/>
        <a:ea typeface="ＭＳ Ｐゴシック"/>
        <a:cs typeface="ＭＳ Ｐゴシック"/>
      </a:defRPr>
    </a:lvl5pPr>
    <a:lvl6pPr marL="2286000" algn="l" defTabSz="914400" rtl="0" eaLnBrk="1" latinLnBrk="0" hangingPunct="1">
      <a:defRPr sz="2400" b="1" kern="1200">
        <a:solidFill>
          <a:schemeClr val="tx1"/>
        </a:solidFill>
        <a:latin typeface="Arial" pitchFamily="34" charset="0"/>
        <a:ea typeface="ＭＳ Ｐゴシック"/>
        <a:cs typeface="ＭＳ Ｐゴシック"/>
      </a:defRPr>
    </a:lvl6pPr>
    <a:lvl7pPr marL="2743200" algn="l" defTabSz="914400" rtl="0" eaLnBrk="1" latinLnBrk="0" hangingPunct="1">
      <a:defRPr sz="2400" b="1" kern="1200">
        <a:solidFill>
          <a:schemeClr val="tx1"/>
        </a:solidFill>
        <a:latin typeface="Arial" pitchFamily="34" charset="0"/>
        <a:ea typeface="ＭＳ Ｐゴシック"/>
        <a:cs typeface="ＭＳ Ｐゴシック"/>
      </a:defRPr>
    </a:lvl7pPr>
    <a:lvl8pPr marL="3200400" algn="l" defTabSz="914400" rtl="0" eaLnBrk="1" latinLnBrk="0" hangingPunct="1">
      <a:defRPr sz="2400" b="1" kern="1200">
        <a:solidFill>
          <a:schemeClr val="tx1"/>
        </a:solidFill>
        <a:latin typeface="Arial" pitchFamily="34" charset="0"/>
        <a:ea typeface="ＭＳ Ｐゴシック"/>
        <a:cs typeface="ＭＳ Ｐゴシック"/>
      </a:defRPr>
    </a:lvl8pPr>
    <a:lvl9pPr marL="3657600" algn="l" defTabSz="914400" rtl="0" eaLnBrk="1" latinLnBrk="0" hangingPunct="1">
      <a:defRPr sz="2400" b="1"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作成者"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C4C4C"/>
    <a:srgbClr val="FFBF5B"/>
    <a:srgbClr val="000000"/>
    <a:srgbClr val="4022F2"/>
    <a:srgbClr val="0066FF"/>
    <a:srgbClr val="0000FF"/>
    <a:srgbClr val="8A44AA"/>
    <a:srgbClr val="AA78C6"/>
    <a:srgbClr val="A0C02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4" autoAdjust="0"/>
    <p:restoredTop sz="96246" autoAdjust="0"/>
  </p:normalViewPr>
  <p:slideViewPr>
    <p:cSldViewPr snapToGrid="0">
      <p:cViewPr varScale="1">
        <p:scale>
          <a:sx n="73" d="100"/>
          <a:sy n="73" d="100"/>
        </p:scale>
        <p:origin x="-96" y="-174"/>
      </p:cViewPr>
      <p:guideLst>
        <p:guide orient="horz" pos="2160"/>
        <p:guide pos="2880"/>
      </p:guideLst>
    </p:cSldViewPr>
  </p:slideViewPr>
  <p:outlineViewPr>
    <p:cViewPr>
      <p:scale>
        <a:sx n="33" d="100"/>
        <a:sy n="33" d="100"/>
      </p:scale>
      <p:origin x="0" y="66"/>
    </p:cViewPr>
  </p:outlineViewPr>
  <p:notesTextViewPr>
    <p:cViewPr>
      <p:scale>
        <a:sx n="66" d="100"/>
        <a:sy n="66" d="100"/>
      </p:scale>
      <p:origin x="0" y="0"/>
    </p:cViewPr>
  </p:notesTextViewPr>
  <p:sorterViewPr>
    <p:cViewPr>
      <p:scale>
        <a:sx n="30" d="100"/>
        <a:sy n="3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00775" y="8558213"/>
            <a:ext cx="444500" cy="209550"/>
          </a:xfrm>
          <a:prstGeom prst="rect">
            <a:avLst/>
          </a:prstGeom>
          <a:noFill/>
          <a:ln w="9525">
            <a:noFill/>
            <a:miter lim="800000"/>
            <a:headEnd/>
            <a:tailEnd/>
          </a:ln>
          <a:effectLst/>
        </p:spPr>
        <p:txBody>
          <a:bodyPr wrap="none" anchor="ctr"/>
          <a:lstStyle/>
          <a:p>
            <a:pPr>
              <a:defRPr/>
            </a:pPr>
            <a:endParaRPr lang="en-US"/>
          </a:p>
        </p:txBody>
      </p:sp>
      <p:sp>
        <p:nvSpPr>
          <p:cNvPr id="3084" name="Rectangle 12"/>
          <p:cNvSpPr>
            <a:spLocks noChangeArrowheads="1"/>
          </p:cNvSpPr>
          <p:nvPr/>
        </p:nvSpPr>
        <p:spPr bwMode="auto">
          <a:xfrm>
            <a:off x="57150" y="8731250"/>
            <a:ext cx="2598738" cy="346075"/>
          </a:xfrm>
          <a:prstGeom prst="rect">
            <a:avLst/>
          </a:prstGeom>
          <a:noFill/>
          <a:ln w="9525">
            <a:noFill/>
            <a:miter lim="800000"/>
            <a:headEnd/>
            <a:tailEnd/>
          </a:ln>
          <a:effectLst/>
        </p:spPr>
        <p:txBody>
          <a:bodyPr lIns="95008" tIns="49839" rIns="95008" bIns="49839">
            <a:spAutoFit/>
          </a:bodyPr>
          <a:lstStyle/>
          <a:p>
            <a:pPr algn="l" defTabSz="606425">
              <a:lnSpc>
                <a:spcPct val="100000"/>
              </a:lnSpc>
              <a:tabLst>
                <a:tab pos="2371725" algn="l"/>
                <a:tab pos="4797425" algn="l"/>
              </a:tabLst>
              <a:defRPr/>
            </a:pPr>
            <a:r>
              <a:rPr lang="en-US" sz="800" b="0"/>
              <a:t>© 2006, Cisco Systems, Inc. All rights reserved.</a:t>
            </a:r>
          </a:p>
          <a:p>
            <a:pPr algn="l" defTabSz="606425">
              <a:lnSpc>
                <a:spcPct val="100000"/>
              </a:lnSpc>
              <a:tabLst>
                <a:tab pos="2371725" algn="l"/>
                <a:tab pos="4797425" algn="l"/>
              </a:tabLst>
              <a:defRPr/>
            </a:pPr>
            <a:r>
              <a:rPr lang="en-US" sz="800" b="0"/>
              <a:t>Presentation_ID.scr</a:t>
            </a:r>
          </a:p>
        </p:txBody>
      </p:sp>
      <p:sp>
        <p:nvSpPr>
          <p:cNvPr id="3085" name="Line 13"/>
          <p:cNvSpPr>
            <a:spLocks noChangeShapeType="1"/>
          </p:cNvSpPr>
          <p:nvPr/>
        </p:nvSpPr>
        <p:spPr bwMode="auto">
          <a:xfrm>
            <a:off x="150813" y="8745538"/>
            <a:ext cx="66008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Arial" charset="0"/>
              <a:ea typeface="+mn-ea"/>
              <a:cs typeface="+mn-cs"/>
            </a:endParaRPr>
          </a:p>
        </p:txBody>
      </p:sp>
      <p:sp>
        <p:nvSpPr>
          <p:cNvPr id="3086" name="Rectangle 14"/>
          <p:cNvSpPr>
            <a:spLocks noChangeArrowheads="1"/>
          </p:cNvSpPr>
          <p:nvPr/>
        </p:nvSpPr>
        <p:spPr bwMode="auto">
          <a:xfrm>
            <a:off x="5881688" y="8629650"/>
            <a:ext cx="806450" cy="284163"/>
          </a:xfrm>
          <a:prstGeom prst="rect">
            <a:avLst/>
          </a:prstGeom>
          <a:noFill/>
          <a:ln w="9525">
            <a:noFill/>
            <a:miter lim="800000"/>
            <a:headEnd/>
            <a:tailEnd/>
          </a:ln>
          <a:effectLst/>
        </p:spPr>
        <p:txBody>
          <a:bodyPr lIns="18689" tIns="0" rIns="18689" bIns="0" anchor="b"/>
          <a:lstStyle/>
          <a:p>
            <a:pPr algn="r" defTabSz="896938">
              <a:lnSpc>
                <a:spcPct val="100000"/>
              </a:lnSpc>
              <a:defRPr/>
            </a:pPr>
            <a:fld id="{09741054-3093-497A-B1DC-72EA2FCFB89F}" type="slidenum">
              <a:rPr lang="en-US" sz="800" b="0"/>
              <a:pPr algn="r" defTabSz="896938">
                <a:lnSpc>
                  <a:spcPct val="100000"/>
                </a:lnSpc>
                <a:defRPr/>
              </a:pPr>
              <a:t>&lt;#&gt;</a:t>
            </a:fld>
            <a:endParaRPr lang="en-US" sz="800" b="0"/>
          </a:p>
        </p:txBody>
      </p:sp>
    </p:spTree>
    <p:extLst>
      <p:ext uri="{BB962C8B-B14F-4D97-AF65-F5344CB8AC3E}">
        <p14:creationId xmlns="" xmlns:p14="http://schemas.microsoft.com/office/powerpoint/2010/main" val="75497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00775" y="8558213"/>
            <a:ext cx="444500" cy="209550"/>
          </a:xfrm>
          <a:prstGeom prst="rect">
            <a:avLst/>
          </a:prstGeom>
          <a:noFill/>
          <a:ln w="9525">
            <a:noFill/>
            <a:miter lim="800000"/>
            <a:headEnd/>
            <a:tailEnd/>
          </a:ln>
          <a:effectLst/>
        </p:spPr>
        <p:txBody>
          <a:bodyPr wrap="none" anchor="ctr"/>
          <a:lstStyle/>
          <a:p>
            <a:pPr>
              <a:defRPr/>
            </a:pPr>
            <a:endParaRPr lang="en-US"/>
          </a:p>
        </p:txBody>
      </p:sp>
      <p:sp>
        <p:nvSpPr>
          <p:cNvPr id="183305" name="Rectangle 9"/>
          <p:cNvSpPr>
            <a:spLocks noChangeArrowheads="1"/>
          </p:cNvSpPr>
          <p:nvPr/>
        </p:nvSpPr>
        <p:spPr bwMode="auto">
          <a:xfrm>
            <a:off x="57150" y="8731250"/>
            <a:ext cx="2598738" cy="346075"/>
          </a:xfrm>
          <a:prstGeom prst="rect">
            <a:avLst/>
          </a:prstGeom>
          <a:noFill/>
          <a:ln w="9525">
            <a:noFill/>
            <a:miter lim="800000"/>
            <a:headEnd/>
            <a:tailEnd/>
          </a:ln>
          <a:effectLst/>
        </p:spPr>
        <p:txBody>
          <a:bodyPr lIns="95008" tIns="49839" rIns="95008" bIns="49839">
            <a:spAutoFit/>
          </a:bodyPr>
          <a:lstStyle/>
          <a:p>
            <a:pPr algn="l" defTabSz="606425">
              <a:lnSpc>
                <a:spcPct val="100000"/>
              </a:lnSpc>
              <a:tabLst>
                <a:tab pos="2371725" algn="l"/>
                <a:tab pos="4797425" algn="l"/>
              </a:tabLst>
              <a:defRPr/>
            </a:pPr>
            <a:r>
              <a:rPr lang="en-US" sz="800" b="0"/>
              <a:t>© 2006, Cisco Systems, Inc. All rights reserved.</a:t>
            </a:r>
          </a:p>
          <a:p>
            <a:pPr algn="l" defTabSz="606425">
              <a:lnSpc>
                <a:spcPct val="100000"/>
              </a:lnSpc>
              <a:tabLst>
                <a:tab pos="2371725" algn="l"/>
                <a:tab pos="4797425" algn="l"/>
              </a:tabLst>
              <a:defRPr/>
            </a:pPr>
            <a:r>
              <a:rPr lang="en-US" sz="800" b="0"/>
              <a:t>Presentation_ID.scr</a:t>
            </a:r>
          </a:p>
        </p:txBody>
      </p:sp>
      <p:sp>
        <p:nvSpPr>
          <p:cNvPr id="183306" name="Line 10"/>
          <p:cNvSpPr>
            <a:spLocks noChangeShapeType="1"/>
          </p:cNvSpPr>
          <p:nvPr/>
        </p:nvSpPr>
        <p:spPr bwMode="auto">
          <a:xfrm>
            <a:off x="150813" y="8745538"/>
            <a:ext cx="66008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Arial" charset="0"/>
              <a:ea typeface="+mn-ea"/>
              <a:cs typeface="+mn-cs"/>
            </a:endParaRPr>
          </a:p>
        </p:txBody>
      </p:sp>
      <p:sp>
        <p:nvSpPr>
          <p:cNvPr id="183307" name="Rectangle 11"/>
          <p:cNvSpPr>
            <a:spLocks noGrp="1" noChangeArrowheads="1"/>
          </p:cNvSpPr>
          <p:nvPr>
            <p:ph type="sldNum" sz="quarter" idx="5"/>
          </p:nvPr>
        </p:nvSpPr>
        <p:spPr bwMode="auto">
          <a:xfrm>
            <a:off x="5881688" y="8629650"/>
            <a:ext cx="806450" cy="284163"/>
          </a:xfrm>
          <a:prstGeom prst="rect">
            <a:avLst/>
          </a:prstGeom>
          <a:noFill/>
          <a:ln w="9525">
            <a:noFill/>
            <a:miter lim="800000"/>
            <a:headEnd/>
            <a:tailEnd/>
          </a:ln>
          <a:effectLst/>
        </p:spPr>
        <p:txBody>
          <a:bodyPr vert="horz" wrap="square" lIns="18689" tIns="0" rIns="18689" bIns="0" numCol="1" anchor="b" anchorCtr="0" compatLnSpc="1">
            <a:prstTxWarp prst="textNoShape">
              <a:avLst/>
            </a:prstTxWarp>
          </a:bodyPr>
          <a:lstStyle>
            <a:lvl1pPr algn="r" defTabSz="896938">
              <a:lnSpc>
                <a:spcPct val="100000"/>
              </a:lnSpc>
              <a:defRPr sz="800" b="0">
                <a:latin typeface="Arial" pitchFamily="34" charset="0"/>
                <a:ea typeface="ＭＳ Ｐゴシック"/>
                <a:cs typeface="ＭＳ Ｐゴシック"/>
              </a:defRPr>
            </a:lvl1pPr>
          </a:lstStyle>
          <a:p>
            <a:pPr>
              <a:defRPr/>
            </a:pPr>
            <a:fld id="{691531EA-35F0-4389-854D-B2569DB6F120}" type="slidenum">
              <a:rPr lang="en-US"/>
              <a:pPr>
                <a:defRPr/>
              </a:pPr>
              <a:t>&lt;#&gt;</a:t>
            </a:fld>
            <a:endParaRPr lang="en-US"/>
          </a:p>
        </p:txBody>
      </p:sp>
      <p:sp>
        <p:nvSpPr>
          <p:cNvPr id="26630" name="Rectangle 12"/>
          <p:cNvSpPr>
            <a:spLocks noGrp="1" noRot="1" noChangeAspect="1" noChangeArrowheads="1" noTextEdit="1"/>
          </p:cNvSpPr>
          <p:nvPr>
            <p:ph type="sldImg" idx="2"/>
          </p:nvPr>
        </p:nvSpPr>
        <p:spPr bwMode="auto">
          <a:xfrm>
            <a:off x="862013" y="242888"/>
            <a:ext cx="5289550" cy="3967162"/>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2000" y="4351338"/>
            <a:ext cx="5426075" cy="4229100"/>
          </a:xfrm>
          <a:prstGeom prst="rect">
            <a:avLst/>
          </a:prstGeom>
          <a:noFill/>
          <a:ln w="9525">
            <a:noFill/>
            <a:miter lim="800000"/>
            <a:headEnd/>
            <a:tailEnd/>
          </a:ln>
          <a:effectLst/>
        </p:spPr>
        <p:txBody>
          <a:bodyPr vert="horz" wrap="square" lIns="95008" tIns="49839" rIns="95008" bIns="4983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251452201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128"/>
        <a:cs typeface="ＭＳ Ｐゴシック" charset="-128"/>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pitchFamily="-111" charset="-128"/>
        <a:cs typeface="ＭＳ Ｐゴシック"/>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pitchFamily="-111" charset="-128"/>
        <a:cs typeface="ＭＳ Ｐゴシック"/>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pitchFamily="-111" charset="-128"/>
        <a:cs typeface="ＭＳ Ｐゴシック"/>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C0DE4E0-1B26-4D96-A93D-809E2C5B4A6C}"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91531EA-35F0-4389-854D-B2569DB6F12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5241"/>
            <a:fld id="{07EEFFF5-E5C7-47E1-80B4-E081E2A250D0}" type="slidenum">
              <a:rPr lang="en-US">
                <a:latin typeface="Calibri"/>
              </a:rPr>
              <a:pPr defTabSz="945241"/>
              <a:t>11</a:t>
            </a:fld>
            <a:endParaRPr lang="en-US" dirty="0">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91531EA-35F0-4389-854D-B2569DB6F120}"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91531EA-35F0-4389-854D-B2569DB6F12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91531EA-35F0-4389-854D-B2569DB6F12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91531EA-35F0-4389-854D-B2569DB6F12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7DEE1-9726-4710-9B95-C5F56F197F3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pPr>
              <a:defRPr/>
            </a:pPr>
            <a:fld id="{691531EA-35F0-4389-854D-B2569DB6F120}" type="slidenum">
              <a:rPr lang="en-US" smtClean="0"/>
              <a:pPr>
                <a:defRPr/>
              </a:pPr>
              <a:t>6</a:t>
            </a:fld>
            <a:endParaRPr lang="en-US"/>
          </a:p>
        </p:txBody>
      </p:sp>
    </p:spTree>
    <p:extLst>
      <p:ext uri="{BB962C8B-B14F-4D97-AF65-F5344CB8AC3E}">
        <p14:creationId xmlns="" xmlns:p14="http://schemas.microsoft.com/office/powerpoint/2010/main" val="406332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726A05-D584-4F63-A25F-461C6D25A7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7E103-A1A0-4122-8CFA-7DF8AF230C8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2C0DE4E0-1B26-4D96-A93D-809E2C5B4A6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37"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&lt;#&gt;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045" y="304800"/>
            <a:ext cx="7769834" cy="838200"/>
          </a:xfrm>
        </p:spPr>
        <p:txBody>
          <a:bodyPr/>
          <a:lstStyle>
            <a:lvl1pPr>
              <a:defRPr/>
            </a:lvl1pPr>
          </a:lstStyle>
          <a:p>
            <a:r>
              <a:rPr lang="en-US" dirty="0" smtClean="0"/>
              <a:t>Slide Title Goes Here</a:t>
            </a:r>
            <a:endParaRPr lang="en-US" dirty="0"/>
          </a:p>
        </p:txBody>
      </p:sp>
      <p:sp>
        <p:nvSpPr>
          <p:cNvPr id="5" name="Rectangle 7"/>
          <p:cNvSpPr>
            <a:spLocks noChangeArrowheads="1"/>
          </p:cNvSpPr>
          <p:nvPr/>
        </p:nvSpPr>
        <p:spPr bwMode="ltGray">
          <a:xfrm>
            <a:off x="8529923" y="6626225"/>
            <a:ext cx="387066"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&lt;#&gt;</a:t>
            </a:fld>
            <a:endParaRPr lang="en-US" sz="1000" dirty="0">
              <a:solidFill>
                <a:srgbClr val="8E8E95"/>
              </a:solidFill>
            </a:endParaRPr>
          </a:p>
        </p:txBody>
      </p:sp>
    </p:spTree>
    <p:extLst>
      <p:ext uri="{BB962C8B-B14F-4D97-AF65-F5344CB8AC3E}">
        <p14:creationId xmlns="" xmlns:p14="http://schemas.microsoft.com/office/powerpoint/2010/main" val="21346785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altLang="ja-JP"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pic>
        <p:nvPicPr>
          <p:cNvPr id="13" name="Picture 12" descr="bottom bar.jpg"/>
          <p:cNvPicPr>
            <a:picLocks noChangeAspect="1"/>
          </p:cNvPicPr>
          <p:nvPr/>
        </p:nvPicPr>
        <p:blipFill>
          <a:blip r:embed="rId9"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958" r:id="rId1"/>
    <p:sldLayoutId id="2147483961" r:id="rId2"/>
    <p:sldLayoutId id="2147483983" r:id="rId3"/>
    <p:sldLayoutId id="2147483985" r:id="rId4"/>
    <p:sldLayoutId id="2147483989" r:id="rId5"/>
    <p:sldLayoutId id="2147483990" r:id="rId6"/>
    <p:sldLayoutId id="2147483991" r:id="rId7"/>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isco.com/en/US/prod/collateral/vpndevc/ps5712/ps11637/ps11195/guide_c07-656177.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isco.com/en/US/prod/collateral/vpndevc/ps5712/ps11637/ps11195/qa_c67-658591.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wmf"/><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8.jpeg"/><Relationship Id="rId4" Type="http://schemas.openxmlformats.org/officeDocument/2006/relationships/image" Target="../media/image33.wmf"/><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768" y="1071144"/>
            <a:ext cx="8443379" cy="3041539"/>
          </a:xfrm>
        </p:spPr>
        <p:txBody>
          <a:bodyPr/>
          <a:lstStyle/>
          <a:p>
            <a:pPr defTabSz="814388"/>
            <a:r>
              <a:rPr lang="en-US" sz="5400" dirty="0" err="1" smtClean="0"/>
              <a:t>ISE</a:t>
            </a:r>
            <a:r>
              <a:rPr lang="en-US" sz="5400" dirty="0" smtClean="0"/>
              <a:t> : </a:t>
            </a:r>
            <a:r>
              <a:rPr lang="ja-JP" altLang="en-US" sz="5400" dirty="0" smtClean="0"/>
              <a:t/>
            </a:r>
            <a:br>
              <a:rPr lang="ja-JP" altLang="en-US" sz="5400" dirty="0" smtClean="0"/>
            </a:br>
            <a:r>
              <a:rPr lang="en-US" sz="5400" dirty="0" smtClean="0"/>
              <a:t>Identity Service Engine</a:t>
            </a:r>
            <a:br>
              <a:rPr lang="en-US" sz="5400" dirty="0" smtClean="0"/>
            </a:br>
            <a:r>
              <a:rPr lang="en-US" sz="5400" dirty="0" smtClean="0"/>
              <a:t>Overview</a:t>
            </a:r>
            <a:endParaRPr lang="en-US" sz="5400" dirty="0"/>
          </a:p>
        </p:txBody>
      </p:sp>
      <p:sp>
        <p:nvSpPr>
          <p:cNvPr id="5" name="Subtitle 2"/>
          <p:cNvSpPr txBox="1">
            <a:spLocks/>
          </p:cNvSpPr>
          <p:nvPr/>
        </p:nvSpPr>
        <p:spPr>
          <a:xfrm>
            <a:off x="410554" y="4394358"/>
            <a:ext cx="8112126" cy="1710041"/>
          </a:xfrm>
          <a:prstGeom prst="rect">
            <a:avLst/>
          </a:prstGeom>
        </p:spPr>
        <p:txBody>
          <a:bodyPr vert="horz" lIns="91440" tIns="45720" rIns="91440" bIns="45720" rtlCol="0" anchor="b" anchorCtr="0">
            <a:noAutofit/>
          </a:bodyPr>
          <a:lstStyle>
            <a:lvl1pPr marL="0" indent="0" algn="l">
              <a:buNone/>
              <a:defRPr lang="en-US" sz="24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2000" b="0" i="0" u="none" strike="noStrike" kern="1200" cap="none" spc="0" normalizeH="0" baseline="0" noProof="0" dirty="0" smtClean="0">
                <a:ln>
                  <a:noFill/>
                </a:ln>
                <a:solidFill>
                  <a:schemeClr val="bg2"/>
                </a:solidFill>
                <a:effectLst/>
                <a:uLnTx/>
                <a:uFillTx/>
                <a:latin typeface="Arial"/>
                <a:ea typeface="+mn-ea"/>
                <a:cs typeface="+mn-cs"/>
              </a:rPr>
              <a:t>2012 / 2 / 15</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2000" b="0" i="0" u="none" strike="noStrike" kern="1200" cap="none" spc="0" normalizeH="0" baseline="0" noProof="0" dirty="0" smtClean="0">
                <a:ln>
                  <a:noFill/>
                </a:ln>
                <a:solidFill>
                  <a:schemeClr val="bg2"/>
                </a:solidFill>
                <a:effectLst/>
                <a:uLnTx/>
                <a:uFillTx/>
                <a:latin typeface="Arial"/>
                <a:ea typeface="+mn-ea"/>
                <a:cs typeface="+mn-cs"/>
              </a:rPr>
              <a:t>Cisco Systems </a:t>
            </a:r>
            <a:r>
              <a:rPr kumimoji="1" lang="en-US" altLang="ja-JP" sz="2000" b="0" i="0" u="none" strike="noStrike" kern="1200" cap="none" spc="0" normalizeH="0" baseline="0" noProof="0" dirty="0" err="1" smtClean="0">
                <a:ln>
                  <a:noFill/>
                </a:ln>
                <a:solidFill>
                  <a:schemeClr val="bg2"/>
                </a:solidFill>
                <a:effectLst/>
                <a:uLnTx/>
                <a:uFillTx/>
                <a:latin typeface="Arial"/>
                <a:ea typeface="+mn-ea"/>
                <a:cs typeface="+mn-cs"/>
              </a:rPr>
              <a:t>G.K.</a:t>
            </a:r>
            <a:endParaRPr kumimoji="1" lang="en-US" altLang="ja-JP" sz="2000" b="0" i="0" u="none" strike="noStrike" kern="1200" cap="none" spc="0" normalizeH="0" baseline="0" noProof="0" dirty="0" smtClean="0">
              <a:ln>
                <a:noFill/>
              </a:ln>
              <a:solidFill>
                <a:schemeClr val="bg2"/>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2000" b="0" i="0" u="none" strike="noStrike" kern="1200" cap="none" spc="0" normalizeH="0" baseline="0" noProof="0" dirty="0" smtClean="0">
                <a:ln>
                  <a:noFill/>
                </a:ln>
                <a:solidFill>
                  <a:schemeClr val="bg2"/>
                </a:solidFill>
                <a:effectLst/>
                <a:uLnTx/>
                <a:uFillTx/>
                <a:latin typeface="Arial"/>
                <a:ea typeface="+mn-ea"/>
                <a:cs typeface="+mn-cs"/>
              </a:rPr>
              <a:t>Partner</a:t>
            </a:r>
            <a:r>
              <a:rPr kumimoji="1" lang="en-US" altLang="ja-JP" sz="2000" b="0" i="0" u="none" strike="noStrike" kern="1200" cap="none" spc="0" normalizeH="0" noProof="0" dirty="0" smtClean="0">
                <a:ln>
                  <a:noFill/>
                </a:ln>
                <a:solidFill>
                  <a:schemeClr val="bg2"/>
                </a:solidFill>
                <a:effectLst/>
                <a:uLnTx/>
                <a:uFillTx/>
                <a:latin typeface="Arial"/>
                <a:ea typeface="+mn-ea"/>
                <a:cs typeface="+mn-cs"/>
              </a:rPr>
              <a:t> System Engineering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2000" noProof="0" dirty="0" err="1" smtClean="0">
                <a:solidFill>
                  <a:schemeClr val="bg2"/>
                </a:solidFill>
                <a:latin typeface="Arial"/>
              </a:rPr>
              <a:t>Tora</a:t>
            </a:r>
            <a:r>
              <a:rPr kumimoji="1" lang="en-US" altLang="ja-JP" sz="2000" dirty="0" smtClean="0">
                <a:solidFill>
                  <a:schemeClr val="bg2"/>
                </a:solidFill>
                <a:latin typeface="Arial"/>
              </a:rPr>
              <a:t>o  Matsuzaki</a:t>
            </a:r>
            <a:endParaRPr kumimoji="1" lang="en-US" altLang="ja-JP" sz="2000" b="0" i="0" u="none" strike="noStrike" kern="1200" cap="none" spc="0" normalizeH="0" baseline="0" noProof="0" dirty="0" smtClean="0">
              <a:ln>
                <a:noFill/>
              </a:ln>
              <a:solidFill>
                <a:schemeClr val="bg2"/>
              </a:solidFill>
              <a:effectLst/>
              <a:uLnTx/>
              <a:uFillTx/>
              <a:latin typeface="Arial"/>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オーダー </a:t>
            </a:r>
            <a:r>
              <a:rPr kumimoji="1" lang="en-US" altLang="ja-JP" dirty="0" smtClean="0"/>
              <a:t>/ </a:t>
            </a:r>
            <a:r>
              <a:rPr kumimoji="1" lang="ja-JP" altLang="en-US" dirty="0" smtClean="0"/>
              <a:t>サポート関連</a:t>
            </a:r>
            <a:endParaRPr kumimoji="1" lang="ja-JP" altLang="en-US" dirty="0"/>
          </a:p>
        </p:txBody>
      </p:sp>
      <p:sp>
        <p:nvSpPr>
          <p:cNvPr id="3" name="テキスト プレースホルダ 2"/>
          <p:cNvSpPr>
            <a:spLocks noGrp="1"/>
          </p:cNvSpPr>
          <p:nvPr>
            <p:ph type="body" sz="quarter" idx="10"/>
          </p:nvPr>
        </p:nvSpPr>
        <p:spPr>
          <a:xfrm>
            <a:off x="239712" y="1304412"/>
            <a:ext cx="8718757" cy="4678377"/>
          </a:xfrm>
        </p:spPr>
        <p:txBody>
          <a:bodyPr>
            <a:normAutofit lnSpcReduction="10000"/>
          </a:bodyPr>
          <a:lstStyle/>
          <a:p>
            <a:r>
              <a:rPr kumimoji="1" lang="en-US" altLang="ja-JP" dirty="0" err="1" smtClean="0"/>
              <a:t>ISE</a:t>
            </a:r>
            <a:r>
              <a:rPr kumimoji="1" lang="en-US" altLang="ja-JP" dirty="0" smtClean="0"/>
              <a:t> Ordering Guide : </a:t>
            </a:r>
            <a:r>
              <a:rPr kumimoji="1" lang="ja-JP" altLang="en-US" dirty="0" smtClean="0"/>
              <a:t/>
            </a:r>
            <a:br>
              <a:rPr kumimoji="1" lang="ja-JP" altLang="en-US" dirty="0" smtClean="0"/>
            </a:br>
            <a:r>
              <a:rPr kumimoji="1" lang="en-US" altLang="ja-JP" dirty="0" smtClean="0">
                <a:hlinkClick r:id="rId3"/>
              </a:rPr>
              <a:t>http://www.cisco.com/en/US/prod/collateral/vpndevc/ps5712/ps11637/ps11195/guide_c07-656177.html</a:t>
            </a:r>
            <a:endParaRPr kumimoji="1" lang="en-US" altLang="ja-JP" dirty="0" smtClean="0"/>
          </a:p>
          <a:p>
            <a:pPr marL="182563" indent="0">
              <a:buNone/>
            </a:pPr>
            <a:r>
              <a:rPr kumimoji="1" lang="ja-JP" altLang="en-US" dirty="0" smtClean="0"/>
              <a:t>現時点で全製品発注可能です </a:t>
            </a:r>
            <a:br>
              <a:rPr kumimoji="1" lang="ja-JP" altLang="en-US" dirty="0" smtClean="0"/>
            </a:br>
            <a:r>
              <a:rPr kumimoji="1" lang="ja-JP" altLang="en-US" dirty="0" smtClean="0"/>
              <a:t>但し</a:t>
            </a:r>
            <a:r>
              <a:rPr kumimoji="1" lang="en-US" altLang="ja-JP" dirty="0" smtClean="0"/>
              <a:t>Base / Advanced / Wireless Upgrade</a:t>
            </a:r>
            <a:r>
              <a:rPr kumimoji="1" lang="ja-JP" altLang="en-US" dirty="0" smtClean="0"/>
              <a:t>ライセンス発注時には</a:t>
            </a:r>
            <a:r>
              <a:rPr kumimoji="1" lang="en-US" altLang="ja-JP" dirty="0" smtClean="0"/>
              <a:t>ATP</a:t>
            </a:r>
            <a:r>
              <a:rPr kumimoji="1" lang="ja-JP" altLang="en-US" dirty="0" smtClean="0"/>
              <a:t>取得パートナー様からしか発注できません</a:t>
            </a:r>
            <a:endParaRPr kumimoji="1" lang="en-US" altLang="ja-JP" dirty="0" smtClean="0"/>
          </a:p>
          <a:p>
            <a:pPr marL="182563" indent="0">
              <a:buNone/>
            </a:pPr>
            <a:endParaRPr kumimoji="1" lang="en-US" altLang="ja-JP" dirty="0" smtClean="0"/>
          </a:p>
          <a:p>
            <a:pPr marL="0" indent="0"/>
            <a:r>
              <a:rPr kumimoji="1" lang="en-US" altLang="ja-JP" dirty="0" smtClean="0"/>
              <a:t> </a:t>
            </a:r>
            <a:r>
              <a:rPr kumimoji="1" lang="ja-JP" altLang="en-US" dirty="0" smtClean="0"/>
              <a:t>全製品 </a:t>
            </a:r>
            <a:r>
              <a:rPr kumimoji="1" lang="en-US" altLang="ja-JP" dirty="0" smtClean="0"/>
              <a:t>Japan </a:t>
            </a:r>
            <a:r>
              <a:rPr kumimoji="1" lang="en-US" altLang="ja-JP" dirty="0" err="1" smtClean="0"/>
              <a:t>TAC</a:t>
            </a:r>
            <a:r>
              <a:rPr kumimoji="1" lang="ja-JP" altLang="en-US" dirty="0" err="1" smtClean="0"/>
              <a:t>にて</a:t>
            </a:r>
            <a:r>
              <a:rPr kumimoji="1" lang="ja-JP" altLang="en-US" dirty="0" smtClean="0"/>
              <a:t>サポート可能</a:t>
            </a:r>
            <a:endParaRPr kumimoji="1" lang="en-US" altLang="ja-JP" dirty="0" smtClean="0"/>
          </a:p>
          <a:p>
            <a:pPr marL="0" indent="0">
              <a:buNone/>
            </a:pPr>
            <a:endParaRPr kumimoji="1" lang="en-US" altLang="ja-JP" dirty="0" smtClean="0"/>
          </a:p>
          <a:p>
            <a:pPr>
              <a:buNone/>
            </a:pPr>
            <a:r>
              <a:rPr kumimoji="1" lang="ja-JP" altLang="en-US" sz="2400" dirty="0" smtClean="0"/>
              <a:t>その他参考情報 </a:t>
            </a:r>
            <a:r>
              <a:rPr kumimoji="1" lang="en-US" altLang="ja-JP" sz="2400" dirty="0" smtClean="0"/>
              <a:t>: </a:t>
            </a:r>
            <a:r>
              <a:rPr kumimoji="1" lang="en-US" altLang="ja-JP" sz="2400" dirty="0" err="1" smtClean="0"/>
              <a:t>ISE</a:t>
            </a:r>
            <a:r>
              <a:rPr kumimoji="1" lang="en-US" altLang="ja-JP" sz="2400" dirty="0" smtClean="0"/>
              <a:t> FAQ (</a:t>
            </a:r>
            <a:r>
              <a:rPr kumimoji="1" lang="ja-JP" altLang="en-US" sz="2400" dirty="0" smtClean="0"/>
              <a:t>英語</a:t>
            </a:r>
            <a:r>
              <a:rPr kumimoji="1" lang="en-US" altLang="ja-JP" sz="2400" dirty="0" smtClean="0"/>
              <a:t>)</a:t>
            </a:r>
          </a:p>
          <a:p>
            <a:pPr marL="0" indent="0">
              <a:buNone/>
            </a:pPr>
            <a:r>
              <a:rPr kumimoji="1" lang="en-US" altLang="ja-JP" sz="2000" dirty="0" smtClean="0">
                <a:hlinkClick r:id="rId4"/>
              </a:rPr>
              <a:t>http://www.cisco.com/en/US/prod/collateral/vpndevc/ps5712/ps11637/ps11195/qa_c67-658591.html</a:t>
            </a:r>
            <a:endParaRPr kumimoji="1" lang="en-US" altLang="ja-JP" sz="20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6"/>
          <p:cNvGrpSpPr/>
          <p:nvPr/>
        </p:nvGrpSpPr>
        <p:grpSpPr>
          <a:xfrm>
            <a:off x="0" y="1392080"/>
            <a:ext cx="9144000" cy="5245197"/>
            <a:chOff x="0" y="1392080"/>
            <a:chExt cx="9144000" cy="5245197"/>
          </a:xfrm>
        </p:grpSpPr>
        <p:grpSp>
          <p:nvGrpSpPr>
            <p:cNvPr id="3" name="Group 118"/>
            <p:cNvGrpSpPr/>
            <p:nvPr/>
          </p:nvGrpSpPr>
          <p:grpSpPr>
            <a:xfrm>
              <a:off x="0" y="1392080"/>
              <a:ext cx="9143998" cy="5060704"/>
              <a:chOff x="0" y="2090636"/>
              <a:chExt cx="9143998" cy="3884468"/>
            </a:xfrm>
          </p:grpSpPr>
          <p:grpSp>
            <p:nvGrpSpPr>
              <p:cNvPr id="4" name="Group 6"/>
              <p:cNvGrpSpPr/>
              <p:nvPr/>
            </p:nvGrpSpPr>
            <p:grpSpPr>
              <a:xfrm>
                <a:off x="0" y="2090636"/>
                <a:ext cx="4644218" cy="3884468"/>
                <a:chOff x="5181600" y="1778000"/>
                <a:chExt cx="3492500" cy="4203700"/>
              </a:xfrm>
            </p:grpSpPr>
            <p:sp>
              <p:nvSpPr>
                <p:cNvPr id="183" name="Rectangle 182"/>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4" name="Rectangle 183"/>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5" name="Rectangle 184"/>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6" name="Rectangle 185"/>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5" name="Group 13"/>
              <p:cNvGrpSpPr/>
              <p:nvPr/>
            </p:nvGrpSpPr>
            <p:grpSpPr>
              <a:xfrm>
                <a:off x="3880656" y="2090636"/>
                <a:ext cx="5263342" cy="3884468"/>
                <a:chOff x="5181600" y="1778000"/>
                <a:chExt cx="3492500" cy="4203700"/>
              </a:xfrm>
            </p:grpSpPr>
            <p:sp>
              <p:nvSpPr>
                <p:cNvPr id="173" name="Rectangle 172"/>
                <p:cNvSpPr/>
                <p:nvPr/>
              </p:nvSpPr>
              <p:spPr>
                <a:xfrm>
                  <a:off x="5623180" y="1778000"/>
                  <a:ext cx="1723770" cy="4013199"/>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0" name="Rectangle 179"/>
                <p:cNvSpPr/>
                <p:nvPr/>
              </p:nvSpPr>
              <p:spPr>
                <a:xfrm>
                  <a:off x="5181600" y="2159000"/>
                  <a:ext cx="802873" cy="3098800"/>
                </a:xfrm>
                <a:prstGeom prst="rect">
                  <a:avLst/>
                </a:prstGeom>
                <a:gradFill>
                  <a:gsLst>
                    <a:gs pos="0">
                      <a:schemeClr val="tx2">
                        <a:lumMod val="60000"/>
                        <a:lumOff val="40000"/>
                        <a:alpha val="0"/>
                      </a:schemeClr>
                    </a:gs>
                    <a:gs pos="53000">
                      <a:schemeClr val="tx2">
                        <a:alpha val="58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1" name="Rectangle 180"/>
                <p:cNvSpPr/>
                <p:nvPr/>
              </p:nvSpPr>
              <p:spPr>
                <a:xfrm>
                  <a:off x="7188200" y="1892300"/>
                  <a:ext cx="1485900" cy="38100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2" name="Rectangle 181"/>
                <p:cNvSpPr/>
                <p:nvPr/>
              </p:nvSpPr>
              <p:spPr>
                <a:xfrm>
                  <a:off x="6743700" y="2019300"/>
                  <a:ext cx="952500" cy="3962400"/>
                </a:xfrm>
                <a:prstGeom prst="rect">
                  <a:avLst/>
                </a:prstGeom>
                <a:gradFill>
                  <a:gsLst>
                    <a:gs pos="0">
                      <a:schemeClr val="tx2">
                        <a:lumMod val="60000"/>
                        <a:lumOff val="40000"/>
                        <a:alpha val="0"/>
                      </a:schemeClr>
                    </a:gs>
                    <a:gs pos="53000">
                      <a:schemeClr val="accent1">
                        <a:alpha val="37000"/>
                      </a:schemeClr>
                    </a:gs>
                    <a:gs pos="100000">
                      <a:schemeClr val="tx2">
                        <a:alpha val="2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sp>
          <p:nvSpPr>
            <p:cNvPr id="118" name="Rectangle 117"/>
            <p:cNvSpPr/>
            <p:nvPr/>
          </p:nvSpPr>
          <p:spPr>
            <a:xfrm>
              <a:off x="0" y="1403125"/>
              <a:ext cx="9144000" cy="5234152"/>
            </a:xfrm>
            <a:prstGeom prst="rect">
              <a:avLst/>
            </a:prstGeom>
            <a:solidFill>
              <a:schemeClr val="bg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4" name="Title 13"/>
          <p:cNvSpPr>
            <a:spLocks noGrp="1"/>
          </p:cNvSpPr>
          <p:nvPr>
            <p:ph type="title"/>
          </p:nvPr>
        </p:nvSpPr>
        <p:spPr/>
        <p:txBody>
          <a:bodyPr/>
          <a:lstStyle/>
          <a:p>
            <a:r>
              <a:rPr lang="en-US" altLang="ja-JP" dirty="0" smtClean="0">
                <a:latin typeface="Arial" pitchFamily="34" charset="0"/>
                <a:ea typeface="ＭＳ Ｐゴシック" pitchFamily="50" charset="-128"/>
              </a:rPr>
              <a:t>Cisco </a:t>
            </a:r>
            <a:r>
              <a:rPr lang="en-US" altLang="ja-JP" dirty="0" err="1" smtClean="0">
                <a:latin typeface="Arial" pitchFamily="34" charset="0"/>
                <a:ea typeface="ＭＳ Ｐゴシック" pitchFamily="50" charset="-128"/>
              </a:rPr>
              <a:t>ISE</a:t>
            </a:r>
            <a:r>
              <a:rPr lang="en-US" altLang="ja-JP" dirty="0" smtClean="0">
                <a:latin typeface="Arial" pitchFamily="34" charset="0"/>
                <a:ea typeface="ＭＳ Ｐゴシック" pitchFamily="50" charset="-128"/>
              </a:rPr>
              <a:t> :</a:t>
            </a:r>
            <a:br>
              <a:rPr lang="en-US" altLang="ja-JP" dirty="0" smtClean="0">
                <a:latin typeface="Arial" pitchFamily="34" charset="0"/>
                <a:ea typeface="ＭＳ Ｐゴシック" pitchFamily="50" charset="-128"/>
              </a:rPr>
            </a:br>
            <a:r>
              <a:rPr lang="en-US" altLang="ja-JP" sz="2400" dirty="0" err="1" smtClean="0">
                <a:latin typeface="Arial" pitchFamily="34" charset="0"/>
                <a:ea typeface="ＭＳ Ｐゴシック" pitchFamily="50" charset="-128"/>
              </a:rPr>
              <a:t>BYOD</a:t>
            </a:r>
            <a:r>
              <a:rPr lang="ja-JP" altLang="en-US" sz="2400" dirty="0" smtClean="0">
                <a:latin typeface="Arial" pitchFamily="34" charset="0"/>
                <a:ea typeface="ＭＳ Ｐゴシック" pitchFamily="50" charset="-128"/>
              </a:rPr>
              <a:t>をはじめとするマルチアクセス環境でぜひご活用下さい</a:t>
            </a:r>
            <a:endParaRPr kumimoji="1" lang="ja-JP" altLang="en-US" sz="2400" dirty="0"/>
          </a:p>
        </p:txBody>
      </p:sp>
      <p:cxnSp>
        <p:nvCxnSpPr>
          <p:cNvPr id="229" name="Straight Arrow Connector 228"/>
          <p:cNvCxnSpPr/>
          <p:nvPr/>
        </p:nvCxnSpPr>
        <p:spPr>
          <a:xfrm rot="10800000">
            <a:off x="6542664" y="4246302"/>
            <a:ext cx="1071474" cy="1588"/>
          </a:xfrm>
          <a:prstGeom prst="straightConnector1">
            <a:avLst/>
          </a:prstGeom>
          <a:noFill/>
          <a:ln w="38100" cap="flat" cmpd="sng" algn="ctr">
            <a:solidFill>
              <a:schemeClr val="tx1"/>
            </a:solidFill>
            <a:prstDash val="solid"/>
            <a:headEnd type="triangle"/>
            <a:tailEnd type="none"/>
          </a:ln>
          <a:effectLst/>
        </p:spPr>
      </p:cxnSp>
      <p:cxnSp>
        <p:nvCxnSpPr>
          <p:cNvPr id="230" name="Straight Arrow Connector 229"/>
          <p:cNvCxnSpPr/>
          <p:nvPr/>
        </p:nvCxnSpPr>
        <p:spPr>
          <a:xfrm rot="10800000">
            <a:off x="6542664" y="4065267"/>
            <a:ext cx="1071474" cy="1588"/>
          </a:xfrm>
          <a:prstGeom prst="straightConnector1">
            <a:avLst/>
          </a:prstGeom>
          <a:noFill/>
          <a:ln w="38100" cap="flat" cmpd="sng" algn="ctr">
            <a:solidFill>
              <a:schemeClr val="tx2"/>
            </a:solidFill>
            <a:prstDash val="solid"/>
            <a:headEnd type="triangle"/>
            <a:tailEnd type="none"/>
          </a:ln>
          <a:effectLst/>
        </p:spPr>
      </p:cxnSp>
      <p:sp>
        <p:nvSpPr>
          <p:cNvPr id="231" name="Freeform 230"/>
          <p:cNvSpPr/>
          <p:nvPr/>
        </p:nvSpPr>
        <p:spPr>
          <a:xfrm>
            <a:off x="4785494" y="4895121"/>
            <a:ext cx="1328978" cy="926516"/>
          </a:xfrm>
          <a:custGeom>
            <a:avLst/>
            <a:gdLst>
              <a:gd name="connsiteX0" fmla="*/ 0 w 831273"/>
              <a:gd name="connsiteY0" fmla="*/ 692727 h 692727"/>
              <a:gd name="connsiteX1" fmla="*/ 831273 w 831273"/>
              <a:gd name="connsiteY1" fmla="*/ 692727 h 692727"/>
              <a:gd name="connsiteX2" fmla="*/ 831273 w 831273"/>
              <a:gd name="connsiteY2" fmla="*/ 0 h 692727"/>
            </a:gdLst>
            <a:ahLst/>
            <a:cxnLst>
              <a:cxn ang="0">
                <a:pos x="connsiteX0" y="connsiteY0"/>
              </a:cxn>
              <a:cxn ang="0">
                <a:pos x="connsiteX1" y="connsiteY1"/>
              </a:cxn>
              <a:cxn ang="0">
                <a:pos x="connsiteX2" y="connsiteY2"/>
              </a:cxn>
            </a:cxnLst>
            <a:rect l="l" t="t" r="r" b="b"/>
            <a:pathLst>
              <a:path w="831273" h="692727">
                <a:moveTo>
                  <a:pt x="0" y="692727"/>
                </a:moveTo>
                <a:lnTo>
                  <a:pt x="831273" y="692727"/>
                </a:lnTo>
                <a:lnTo>
                  <a:pt x="831273" y="0"/>
                </a:lnTo>
              </a:path>
            </a:pathLst>
          </a:custGeom>
          <a:noFill/>
          <a:ln w="38100" cap="flat" cmpd="sng" algn="ctr">
            <a:solidFill>
              <a:schemeClr val="accent6">
                <a:lumMod val="60000"/>
                <a:lumOff val="40000"/>
              </a:schemeClr>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2" name="Freeform 231"/>
          <p:cNvSpPr/>
          <p:nvPr/>
        </p:nvSpPr>
        <p:spPr>
          <a:xfrm>
            <a:off x="4941454" y="4922828"/>
            <a:ext cx="831273" cy="692727"/>
          </a:xfrm>
          <a:custGeom>
            <a:avLst/>
            <a:gdLst>
              <a:gd name="connsiteX0" fmla="*/ 0 w 831273"/>
              <a:gd name="connsiteY0" fmla="*/ 692727 h 692727"/>
              <a:gd name="connsiteX1" fmla="*/ 831273 w 831273"/>
              <a:gd name="connsiteY1" fmla="*/ 692727 h 692727"/>
              <a:gd name="connsiteX2" fmla="*/ 831273 w 831273"/>
              <a:gd name="connsiteY2" fmla="*/ 0 h 692727"/>
            </a:gdLst>
            <a:ahLst/>
            <a:cxnLst>
              <a:cxn ang="0">
                <a:pos x="connsiteX0" y="connsiteY0"/>
              </a:cxn>
              <a:cxn ang="0">
                <a:pos x="connsiteX1" y="connsiteY1"/>
              </a:cxn>
              <a:cxn ang="0">
                <a:pos x="connsiteX2" y="connsiteY2"/>
              </a:cxn>
            </a:cxnLst>
            <a:rect l="l" t="t" r="r" b="b"/>
            <a:pathLst>
              <a:path w="831273" h="692727">
                <a:moveTo>
                  <a:pt x="0" y="692727"/>
                </a:moveTo>
                <a:lnTo>
                  <a:pt x="831273" y="692727"/>
                </a:lnTo>
                <a:lnTo>
                  <a:pt x="831273" y="0"/>
                </a:lnTo>
              </a:path>
            </a:pathLst>
          </a:custGeom>
          <a:noFill/>
          <a:ln w="38100" cap="flat" cmpd="sng" algn="ctr">
            <a:solidFill>
              <a:schemeClr val="tx1"/>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233" name="Straight Arrow Connector 232"/>
          <p:cNvCxnSpPr/>
          <p:nvPr/>
        </p:nvCxnSpPr>
        <p:spPr>
          <a:xfrm flipH="1">
            <a:off x="5835916" y="2614581"/>
            <a:ext cx="1451408" cy="1234884"/>
          </a:xfrm>
          <a:prstGeom prst="straightConnector1">
            <a:avLst/>
          </a:prstGeom>
          <a:noFill/>
          <a:ln w="38100" cap="flat" cmpd="sng" algn="ctr">
            <a:solidFill>
              <a:schemeClr val="accent6">
                <a:lumMod val="60000"/>
                <a:lumOff val="40000"/>
              </a:schemeClr>
            </a:solidFill>
            <a:prstDash val="solid"/>
            <a:headEnd type="triangle"/>
            <a:tailEnd type="none"/>
          </a:ln>
          <a:effectLst/>
        </p:spPr>
      </p:cxnSp>
      <p:cxnSp>
        <p:nvCxnSpPr>
          <p:cNvPr id="234" name="Straight Arrow Connector 233"/>
          <p:cNvCxnSpPr/>
          <p:nvPr/>
        </p:nvCxnSpPr>
        <p:spPr>
          <a:xfrm flipH="1">
            <a:off x="6063050" y="2671201"/>
            <a:ext cx="1336616" cy="1178266"/>
          </a:xfrm>
          <a:prstGeom prst="straightConnector1">
            <a:avLst/>
          </a:prstGeom>
          <a:noFill/>
          <a:ln w="38100" cap="flat" cmpd="sng" algn="ctr">
            <a:solidFill>
              <a:schemeClr val="tx1"/>
            </a:solidFill>
            <a:prstDash val="solid"/>
            <a:headEnd type="triangle"/>
            <a:tailEnd type="none"/>
          </a:ln>
          <a:effectLst/>
        </p:spPr>
      </p:cxnSp>
      <p:grpSp>
        <p:nvGrpSpPr>
          <p:cNvPr id="6" name="Group 10"/>
          <p:cNvGrpSpPr/>
          <p:nvPr/>
        </p:nvGrpSpPr>
        <p:grpSpPr>
          <a:xfrm>
            <a:off x="6907081" y="1702511"/>
            <a:ext cx="1389090" cy="968688"/>
            <a:chOff x="5067721" y="1571335"/>
            <a:chExt cx="1389090" cy="968688"/>
          </a:xfrm>
        </p:grpSpPr>
        <p:grpSp>
          <p:nvGrpSpPr>
            <p:cNvPr id="7" name="Group 151"/>
            <p:cNvGrpSpPr>
              <a:grpSpLocks/>
            </p:cNvGrpSpPr>
            <p:nvPr/>
          </p:nvGrpSpPr>
          <p:grpSpPr bwMode="auto">
            <a:xfrm>
              <a:off x="5067721" y="1571335"/>
              <a:ext cx="1389090" cy="968688"/>
              <a:chOff x="-953" y="2006"/>
              <a:chExt cx="956" cy="555"/>
            </a:xfrm>
            <a:effectLst>
              <a:outerShdw blurRad="63500" sx="102000" sy="102000" algn="ctr" rotWithShape="0">
                <a:prstClr val="black">
                  <a:alpha val="40000"/>
                </a:prstClr>
              </a:outerShdw>
            </a:effectLst>
          </p:grpSpPr>
          <p:grpSp>
            <p:nvGrpSpPr>
              <p:cNvPr id="8" name="Group 152"/>
              <p:cNvGrpSpPr>
                <a:grpSpLocks/>
              </p:cNvGrpSpPr>
              <p:nvPr/>
            </p:nvGrpSpPr>
            <p:grpSpPr bwMode="auto">
              <a:xfrm>
                <a:off x="-953" y="2006"/>
                <a:ext cx="953" cy="555"/>
                <a:chOff x="3490" y="473"/>
                <a:chExt cx="1563" cy="912"/>
              </a:xfrm>
            </p:grpSpPr>
            <p:sp>
              <p:nvSpPr>
                <p:cNvPr id="238" name="Freeform 153"/>
                <p:cNvSpPr>
                  <a:spLocks/>
                </p:cNvSpPr>
                <p:nvPr/>
              </p:nvSpPr>
              <p:spPr bwMode="auto">
                <a:xfrm>
                  <a:off x="3495" y="483"/>
                  <a:ext cx="1550" cy="893"/>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4F81BD"/>
                    </a:gs>
                    <a:gs pos="100000">
                      <a:srgbClr val="BEDFED"/>
                    </a:gs>
                  </a:gsLst>
                  <a:lin ang="5400000" scaled="1"/>
                </a:gradFill>
                <a:ln w="9525">
                  <a:noFill/>
                  <a:round/>
                  <a:headEnd/>
                  <a:tailEnd/>
                </a:ln>
              </p:spPr>
              <p:txBody>
                <a:bodyPr wrap="none" lIns="73025" tIns="36511" rIns="73025" bIns="3651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39"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w="9525">
                  <a:noFill/>
                  <a:miter lim="800000"/>
                  <a:headEnd/>
                  <a:tailEnd/>
                </a:ln>
                <a:effectLst>
                  <a:outerShdw dist="38100" dir="2700000" algn="tl" rotWithShape="0">
                    <a:srgbClr val="808080">
                      <a:alpha val="39998"/>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40" name="Freeform 156"/>
                <p:cNvSpPr>
                  <a:spLocks/>
                </p:cNvSpPr>
                <p:nvPr/>
              </p:nvSpPr>
              <p:spPr bwMode="auto">
                <a:xfrm>
                  <a:off x="4046" y="519"/>
                  <a:ext cx="390" cy="155"/>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41" name="Freeform 157"/>
                <p:cNvSpPr>
                  <a:spLocks/>
                </p:cNvSpPr>
                <p:nvPr/>
              </p:nvSpPr>
              <p:spPr bwMode="auto">
                <a:xfrm>
                  <a:off x="3729" y="660"/>
                  <a:ext cx="342" cy="137"/>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42" name="Freeform 158"/>
                <p:cNvSpPr>
                  <a:spLocks/>
                </p:cNvSpPr>
                <p:nvPr/>
              </p:nvSpPr>
              <p:spPr bwMode="auto">
                <a:xfrm>
                  <a:off x="4447" y="660"/>
                  <a:ext cx="340" cy="137"/>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grpSp>
          <p:sp>
            <p:nvSpPr>
              <p:cNvPr id="237" name="TextBox 25"/>
              <p:cNvSpPr txBox="1">
                <a:spLocks noChangeArrowheads="1"/>
              </p:cNvSpPr>
              <p:nvPr/>
            </p:nvSpPr>
            <p:spPr bwMode="auto">
              <a:xfrm>
                <a:off x="-951" y="2197"/>
                <a:ext cx="954" cy="227"/>
              </a:xfrm>
              <a:prstGeom prst="rect">
                <a:avLst/>
              </a:prstGeom>
              <a:noFill/>
              <a:ln w="9525">
                <a:noFill/>
                <a:miter lim="800000"/>
                <a:headEnd/>
                <a:tailEnd/>
              </a:ln>
            </p:spPr>
            <p:txBody>
              <a:bodyPr anchor="ctr">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1F497D"/>
                  </a:solidFill>
                  <a:effectLst/>
                  <a:uLnTx/>
                  <a:uFillTx/>
                  <a:latin typeface="Arial" charset="0"/>
                  <a:ea typeface="ＭＳ Ｐゴシック" charset="-128"/>
                  <a:cs typeface="Arial" charset="0"/>
                </a:endParaRPr>
              </a:p>
            </p:txBody>
          </p:sp>
        </p:grpSp>
        <p:sp>
          <p:nvSpPr>
            <p:cNvPr id="243" name="Rectangle 141"/>
            <p:cNvSpPr>
              <a:spLocks noChangeArrowheads="1"/>
            </p:cNvSpPr>
            <p:nvPr/>
          </p:nvSpPr>
          <p:spPr bwMode="auto">
            <a:xfrm>
              <a:off x="5082990" y="1948303"/>
              <a:ext cx="1344706" cy="307777"/>
            </a:xfrm>
            <a:prstGeom prst="rect">
              <a:avLst/>
            </a:prstGeom>
            <a:noFill/>
            <a:ln w="9525">
              <a:noFill/>
              <a:miter lim="800000"/>
              <a:headEnd/>
              <a:tailEnd/>
            </a:ln>
          </p:spPr>
          <p:txBody>
            <a:bodyPr wrap="square">
              <a:spAutoFit/>
            </a:bodyPr>
            <a:lstStyle/>
            <a:p>
              <a:pPr marL="0" marR="0" indent="0" algn="ctr" defTabSz="914400">
                <a:lnSpc>
                  <a:spcPct val="100000"/>
                </a:lnSpc>
                <a:spcBef>
                  <a:spcPts val="0"/>
                </a:spcBef>
                <a:spcAft>
                  <a:spcPts val="0"/>
                </a:spcAft>
                <a:buNone/>
              </a:pPr>
              <a:r>
                <a:rPr lang="ja-JP" altLang="en-US" sz="1400" b="1" i="0" u="none" strike="noStrike" cap="none" spc="0" baseline="0" dirty="0" smtClean="0">
                  <a:solidFill>
                    <a:srgbClr val="000000"/>
                  </a:solidFill>
                  <a:effectLst/>
                  <a:latin typeface="Arial"/>
                  <a:ea typeface="+mn-ea"/>
                  <a:cs typeface="+mn-cs"/>
                </a:rPr>
                <a:t>インターネット</a:t>
              </a:r>
              <a:endParaRPr lang="ja-JP" altLang="en-US" sz="1400" b="1" i="0" u="none" strike="noStrike" cap="none" spc="0" baseline="0" dirty="0">
                <a:solidFill>
                  <a:srgbClr val="000000"/>
                </a:solidFill>
                <a:effectLst/>
                <a:latin typeface="Arial"/>
                <a:ea typeface="+mn-ea"/>
                <a:cs typeface="+mn-cs"/>
              </a:endParaRPr>
            </a:p>
          </p:txBody>
        </p:sp>
      </p:grpSp>
      <p:sp>
        <p:nvSpPr>
          <p:cNvPr id="275" name="Rectangle 141"/>
          <p:cNvSpPr>
            <a:spLocks noChangeArrowheads="1"/>
          </p:cNvSpPr>
          <p:nvPr/>
        </p:nvSpPr>
        <p:spPr bwMode="auto">
          <a:xfrm>
            <a:off x="4106858" y="5988987"/>
            <a:ext cx="1343125" cy="443198"/>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en-US" sz="1200" b="0" i="0" u="none" strike="noStrike" cap="none" spc="0" baseline="0" dirty="0">
                <a:solidFill>
                  <a:srgbClr val="ABDFF0">
                    <a:lumMod val="10000"/>
                  </a:srgbClr>
                </a:solidFill>
                <a:effectLst/>
                <a:latin typeface="Arial"/>
              </a:rPr>
              <a:t>Cisco </a:t>
            </a:r>
            <a:r>
              <a:rPr lang="ja-JP" altLang="en-US" sz="1200" b="0" dirty="0">
                <a:solidFill>
                  <a:srgbClr val="ABDFF0">
                    <a:lumMod val="10000"/>
                  </a:srgbClr>
                </a:solidFill>
                <a:latin typeface="Arial"/>
              </a:rPr>
              <a:t>ワイヤレス</a:t>
            </a:r>
            <a:endParaRPr lang="en-US" sz="1200" b="0" i="0" u="none" strike="noStrike" cap="none" spc="0" baseline="0" dirty="0">
              <a:solidFill>
                <a:srgbClr val="ABDFF0">
                  <a:lumMod val="10000"/>
                </a:srgbClr>
              </a:solidFill>
              <a:effectLst/>
              <a:latin typeface="Arial"/>
            </a:endParaRPr>
          </a:p>
          <a:p>
            <a:pPr marL="0" marR="0" indent="0" algn="ctr" defTabSz="914400">
              <a:lnSpc>
                <a:spcPct val="95000"/>
              </a:lnSpc>
              <a:spcBef>
                <a:spcPts val="0"/>
              </a:spcBef>
              <a:spcAft>
                <a:spcPts val="0"/>
              </a:spcAft>
              <a:buNone/>
            </a:pPr>
            <a:r>
              <a:rPr lang="en-US" sz="1200" b="0" i="0" u="none" strike="noStrike" cap="none" spc="0" baseline="0" dirty="0">
                <a:solidFill>
                  <a:srgbClr val="ABDFF0">
                    <a:lumMod val="10000"/>
                  </a:srgbClr>
                </a:solidFill>
                <a:effectLst/>
                <a:latin typeface="Arial"/>
              </a:rPr>
              <a:t>LAN </a:t>
            </a:r>
            <a:r>
              <a:rPr lang="ja-JP" altLang="en-US" sz="1200" b="0" i="0" u="none" strike="noStrike" cap="none" spc="0" baseline="0" dirty="0" smtClean="0">
                <a:solidFill>
                  <a:srgbClr val="ABDFF0">
                    <a:lumMod val="10000"/>
                  </a:srgbClr>
                </a:solidFill>
                <a:effectLst/>
                <a:latin typeface="Arial"/>
              </a:rPr>
              <a:t>コントローラ</a:t>
            </a:r>
            <a:endParaRPr lang="en-US" sz="1200" b="0" i="0" u="none" strike="noStrike" cap="none" spc="0" baseline="0" dirty="0">
              <a:solidFill>
                <a:srgbClr val="ABDFF0">
                  <a:lumMod val="10000"/>
                </a:srgbClr>
              </a:solidFill>
              <a:effectLst/>
              <a:latin typeface="Arial"/>
            </a:endParaRPr>
          </a:p>
        </p:txBody>
      </p:sp>
      <p:sp>
        <p:nvSpPr>
          <p:cNvPr id="276" name="Rectangle 141"/>
          <p:cNvSpPr>
            <a:spLocks noChangeArrowheads="1"/>
          </p:cNvSpPr>
          <p:nvPr/>
        </p:nvSpPr>
        <p:spPr bwMode="auto">
          <a:xfrm>
            <a:off x="2941249" y="5900743"/>
            <a:ext cx="1230551" cy="443198"/>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en-US" altLang="ja-JP" sz="1200" b="0" dirty="0" smtClean="0">
                <a:solidFill>
                  <a:srgbClr val="ABDFF0">
                    <a:lumMod val="10000"/>
                  </a:srgbClr>
                </a:solidFill>
                <a:latin typeface="Arial"/>
              </a:rPr>
              <a:t>Cisco</a:t>
            </a:r>
            <a:r>
              <a:rPr lang="ja-JP" altLang="en-US" sz="1200" b="0" i="0" u="none" strike="noStrike" cap="none" spc="0" baseline="0" dirty="0" smtClean="0">
                <a:solidFill>
                  <a:srgbClr val="ABDFF0">
                    <a:lumMod val="10000"/>
                  </a:srgbClr>
                </a:solidFill>
                <a:effectLst/>
                <a:latin typeface="Arial"/>
                <a:ea typeface="+mn-ea"/>
                <a:cs typeface="+mn-cs"/>
              </a:rPr>
              <a:t> </a:t>
            </a:r>
            <a:br>
              <a:rPr lang="ja-JP" altLang="en-US" sz="1200" b="0" i="0" u="none" strike="noStrike" cap="none" spc="0" baseline="0" dirty="0" smtClean="0">
                <a:solidFill>
                  <a:srgbClr val="ABDFF0">
                    <a:lumMod val="10000"/>
                  </a:srgbClr>
                </a:solidFill>
                <a:effectLst/>
                <a:latin typeface="Arial"/>
                <a:ea typeface="+mn-ea"/>
                <a:cs typeface="+mn-cs"/>
              </a:rPr>
            </a:br>
            <a:r>
              <a:rPr lang="ja-JP" altLang="en-US" sz="1200" b="0" i="0" u="none" strike="noStrike" cap="none" spc="0" baseline="0" dirty="0" smtClean="0">
                <a:solidFill>
                  <a:srgbClr val="ABDFF0">
                    <a:lumMod val="10000"/>
                  </a:srgbClr>
                </a:solidFill>
                <a:effectLst/>
                <a:latin typeface="Arial"/>
                <a:ea typeface="+mn-ea"/>
                <a:cs typeface="+mn-cs"/>
              </a:rPr>
              <a:t>アクセスポイント</a:t>
            </a:r>
            <a:endParaRPr lang="ja-JP" altLang="en-US" sz="1200" b="0" i="0" u="none" strike="noStrike" cap="none" spc="0" baseline="0" dirty="0">
              <a:solidFill>
                <a:srgbClr val="ABDFF0">
                  <a:lumMod val="10000"/>
                </a:srgbClr>
              </a:solidFill>
              <a:effectLst/>
              <a:latin typeface="Arial"/>
              <a:ea typeface="+mn-ea"/>
              <a:cs typeface="+mn-cs"/>
            </a:endParaRPr>
          </a:p>
        </p:txBody>
      </p:sp>
      <p:sp>
        <p:nvSpPr>
          <p:cNvPr id="277" name="Rectangle 141"/>
          <p:cNvSpPr>
            <a:spLocks noChangeArrowheads="1"/>
          </p:cNvSpPr>
          <p:nvPr/>
        </p:nvSpPr>
        <p:spPr bwMode="auto">
          <a:xfrm>
            <a:off x="7203444" y="5974866"/>
            <a:ext cx="1431885" cy="443198"/>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en-US" altLang="ja-JP" sz="1200" b="0" i="0" u="none" strike="noStrike" cap="none" spc="0" baseline="0" dirty="0" smtClean="0">
                <a:solidFill>
                  <a:srgbClr val="ABDFF0">
                    <a:lumMod val="10000"/>
                  </a:srgbClr>
                </a:solidFill>
                <a:effectLst/>
                <a:latin typeface="Arial"/>
                <a:ea typeface="+mn-ea"/>
                <a:cs typeface="+mn-cs"/>
              </a:rPr>
              <a:t>Cisco </a:t>
            </a:r>
            <a:r>
              <a:rPr lang="en-US" altLang="ja-JP" sz="1200" b="0" i="0" u="none" strike="noStrike" cap="none" spc="0" baseline="0" dirty="0" err="1" smtClean="0">
                <a:solidFill>
                  <a:srgbClr val="ABDFF0">
                    <a:lumMod val="10000"/>
                  </a:srgbClr>
                </a:solidFill>
                <a:effectLst/>
                <a:latin typeface="Arial"/>
                <a:ea typeface="+mn-ea"/>
                <a:cs typeface="+mn-cs"/>
              </a:rPr>
              <a:t>ISE</a:t>
            </a:r>
            <a:endParaRPr lang="en-US" altLang="ja-JP" sz="1200" b="0" i="0" u="none" strike="noStrike" cap="none" spc="0" baseline="0" dirty="0" smtClean="0">
              <a:solidFill>
                <a:srgbClr val="ABDFF0">
                  <a:lumMod val="10000"/>
                </a:srgbClr>
              </a:solidFill>
              <a:effectLst/>
              <a:latin typeface="Arial"/>
              <a:ea typeface="+mn-ea"/>
              <a:cs typeface="+mn-cs"/>
            </a:endParaRPr>
          </a:p>
          <a:p>
            <a:pPr marL="0" marR="0" indent="0" algn="ctr" defTabSz="914400">
              <a:lnSpc>
                <a:spcPct val="95000"/>
              </a:lnSpc>
              <a:spcBef>
                <a:spcPts val="0"/>
              </a:spcBef>
              <a:spcAft>
                <a:spcPts val="0"/>
              </a:spcAft>
              <a:buNone/>
            </a:pPr>
            <a:r>
              <a:rPr lang="ja-JP" altLang="en-US" sz="1200" b="0" i="0" u="none" strike="noStrike" cap="none" spc="0" baseline="0" dirty="0" smtClean="0">
                <a:solidFill>
                  <a:srgbClr val="ABDFF0">
                    <a:lumMod val="10000"/>
                  </a:srgbClr>
                </a:solidFill>
                <a:effectLst/>
                <a:latin typeface="Arial"/>
                <a:ea typeface="+mn-ea"/>
                <a:cs typeface="+mn-cs"/>
              </a:rPr>
              <a:t>ポリシー サービス  </a:t>
            </a:r>
            <a:endParaRPr lang="ja-JP" altLang="en-US" sz="1200" b="0" i="0" u="none" strike="noStrike" cap="none" spc="0" baseline="0" dirty="0">
              <a:solidFill>
                <a:srgbClr val="ABDFF0">
                  <a:lumMod val="10000"/>
                </a:srgbClr>
              </a:solidFill>
              <a:effectLst/>
              <a:latin typeface="Arial"/>
              <a:ea typeface="+mn-ea"/>
              <a:cs typeface="+mn-cs"/>
            </a:endParaRPr>
          </a:p>
        </p:txBody>
      </p:sp>
      <p:sp>
        <p:nvSpPr>
          <p:cNvPr id="278" name="Rectangle 141"/>
          <p:cNvSpPr>
            <a:spLocks noChangeArrowheads="1"/>
          </p:cNvSpPr>
          <p:nvPr/>
        </p:nvSpPr>
        <p:spPr bwMode="auto">
          <a:xfrm>
            <a:off x="3417792" y="3549235"/>
            <a:ext cx="1229970" cy="443198"/>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en-US" altLang="ja-JP" sz="1200" b="0" dirty="0" smtClean="0">
                <a:solidFill>
                  <a:srgbClr val="ABDFF0">
                    <a:lumMod val="10000"/>
                  </a:srgbClr>
                </a:solidFill>
                <a:latin typeface="Arial"/>
              </a:rPr>
              <a:t>Cisco</a:t>
            </a:r>
            <a:r>
              <a:rPr lang="ja-JP" altLang="en-US" sz="1200" b="0" i="0" u="none" strike="noStrike" cap="none" spc="0" baseline="0" dirty="0" smtClean="0">
                <a:solidFill>
                  <a:srgbClr val="ABDFF0">
                    <a:lumMod val="10000"/>
                  </a:srgbClr>
                </a:solidFill>
                <a:effectLst/>
                <a:latin typeface="Arial"/>
                <a:ea typeface="+mn-ea"/>
                <a:cs typeface="+mn-cs"/>
              </a:rPr>
              <a:t> </a:t>
            </a:r>
            <a:br>
              <a:rPr lang="ja-JP" altLang="en-US" sz="1200" b="0" i="0" u="none" strike="noStrike" cap="none" spc="0" baseline="0" dirty="0" smtClean="0">
                <a:solidFill>
                  <a:srgbClr val="ABDFF0">
                    <a:lumMod val="10000"/>
                  </a:srgbClr>
                </a:solidFill>
                <a:effectLst/>
                <a:latin typeface="Arial"/>
                <a:ea typeface="+mn-ea"/>
                <a:cs typeface="+mn-cs"/>
              </a:rPr>
            </a:br>
            <a:r>
              <a:rPr lang="ja-JP" altLang="en-US" sz="1200" b="0" i="0" u="none" strike="noStrike" cap="none" spc="0" baseline="0" dirty="0" smtClean="0">
                <a:solidFill>
                  <a:srgbClr val="ABDFF0">
                    <a:lumMod val="10000"/>
                  </a:srgbClr>
                </a:solidFill>
                <a:effectLst/>
                <a:latin typeface="Arial"/>
                <a:ea typeface="+mn-ea"/>
                <a:cs typeface="+mn-cs"/>
              </a:rPr>
              <a:t>スイッチ製品</a:t>
            </a:r>
            <a:endParaRPr lang="ja-JP" altLang="en-US" sz="1200" b="0" i="0" u="none" strike="noStrike" cap="none" spc="0" baseline="0" dirty="0">
              <a:solidFill>
                <a:srgbClr val="ABDFF0">
                  <a:lumMod val="10000"/>
                </a:srgbClr>
              </a:solidFill>
              <a:effectLst/>
              <a:latin typeface="Arial"/>
              <a:ea typeface="+mn-ea"/>
              <a:cs typeface="+mn-cs"/>
            </a:endParaRPr>
          </a:p>
        </p:txBody>
      </p:sp>
      <p:grpSp>
        <p:nvGrpSpPr>
          <p:cNvPr id="9" name="Group 151"/>
          <p:cNvGrpSpPr>
            <a:grpSpLocks/>
          </p:cNvGrpSpPr>
          <p:nvPr/>
        </p:nvGrpSpPr>
        <p:grpSpPr bwMode="auto">
          <a:xfrm>
            <a:off x="5074088" y="3551481"/>
            <a:ext cx="1763923" cy="1306902"/>
            <a:chOff x="-965" y="2006"/>
            <a:chExt cx="965" cy="555"/>
          </a:xfrm>
          <a:effectLst>
            <a:outerShdw blurRad="63500" sx="102000" sy="102000" algn="ctr" rotWithShape="0">
              <a:prstClr val="black">
                <a:alpha val="40000"/>
              </a:prstClr>
            </a:outerShdw>
          </a:effectLst>
        </p:grpSpPr>
        <p:grpSp>
          <p:nvGrpSpPr>
            <p:cNvPr id="10" name="Group 152"/>
            <p:cNvGrpSpPr>
              <a:grpSpLocks/>
            </p:cNvGrpSpPr>
            <p:nvPr/>
          </p:nvGrpSpPr>
          <p:grpSpPr bwMode="auto">
            <a:xfrm>
              <a:off x="-953" y="2006"/>
              <a:ext cx="953" cy="555"/>
              <a:chOff x="3490" y="473"/>
              <a:chExt cx="1563" cy="912"/>
            </a:xfrm>
          </p:grpSpPr>
          <p:sp>
            <p:nvSpPr>
              <p:cNvPr id="282" name="Freeform 153"/>
              <p:cNvSpPr>
                <a:spLocks/>
              </p:cNvSpPr>
              <p:nvPr/>
            </p:nvSpPr>
            <p:spPr bwMode="auto">
              <a:xfrm>
                <a:off x="3494" y="483"/>
                <a:ext cx="1550" cy="893"/>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4F81BD"/>
                  </a:gs>
                  <a:gs pos="100000">
                    <a:srgbClr val="BEDFED"/>
                  </a:gs>
                </a:gsLst>
                <a:lin ang="5400000" scaled="1"/>
              </a:gradFill>
              <a:ln w="9525">
                <a:noFill/>
                <a:round/>
                <a:headEnd/>
                <a:tailEnd/>
              </a:ln>
            </p:spPr>
            <p:txBody>
              <a:bodyPr wrap="none" lIns="73025" tIns="36511" rIns="73025" bIns="3651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83"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w="9525">
                <a:noFill/>
                <a:miter lim="800000"/>
                <a:headEnd/>
                <a:tailEnd/>
              </a:ln>
              <a:effectLst>
                <a:outerShdw dist="38100" dir="2700000" algn="tl" rotWithShape="0">
                  <a:srgbClr val="808080">
                    <a:alpha val="39998"/>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84" name="Freeform 156"/>
              <p:cNvSpPr>
                <a:spLocks/>
              </p:cNvSpPr>
              <p:nvPr/>
            </p:nvSpPr>
            <p:spPr bwMode="auto">
              <a:xfrm>
                <a:off x="4047" y="518"/>
                <a:ext cx="389"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85" name="Freeform 157"/>
              <p:cNvSpPr>
                <a:spLocks/>
              </p:cNvSpPr>
              <p:nvPr/>
            </p:nvSpPr>
            <p:spPr bwMode="auto">
              <a:xfrm>
                <a:off x="3729" y="660"/>
                <a:ext cx="342" cy="137"/>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sp>
            <p:nvSpPr>
              <p:cNvPr id="286" name="Freeform 158"/>
              <p:cNvSpPr>
                <a:spLocks/>
              </p:cNvSpPr>
              <p:nvPr/>
            </p:nvSpPr>
            <p:spPr bwMode="auto">
              <a:xfrm>
                <a:off x="4448" y="660"/>
                <a:ext cx="340" cy="137"/>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charset="0"/>
                  <a:ea typeface="ＭＳ Ｐゴシック" charset="-128"/>
                  <a:cs typeface="ＭＳ Ｐゴシック" charset="-128"/>
                </a:endParaRPr>
              </a:p>
            </p:txBody>
          </p:sp>
        </p:grpSp>
        <p:sp>
          <p:nvSpPr>
            <p:cNvPr id="281" name="TextBox 25"/>
            <p:cNvSpPr txBox="1">
              <a:spLocks noChangeArrowheads="1"/>
            </p:cNvSpPr>
            <p:nvPr/>
          </p:nvSpPr>
          <p:spPr bwMode="auto">
            <a:xfrm>
              <a:off x="-965" y="2197"/>
              <a:ext cx="954" cy="227"/>
            </a:xfrm>
            <a:prstGeom prst="rect">
              <a:avLst/>
            </a:prstGeom>
            <a:noFill/>
            <a:ln w="9525">
              <a:noFill/>
              <a:miter lim="800000"/>
              <a:headEnd/>
              <a:tailEnd/>
            </a:ln>
          </p:spPr>
          <p:txBody>
            <a:bodyPr anchor="ctr">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1F497D"/>
                </a:solidFill>
                <a:effectLst/>
                <a:uLnTx/>
                <a:uFillTx/>
                <a:latin typeface="Arial" charset="0"/>
                <a:ea typeface="ＭＳ Ｐゴシック" charset="-128"/>
                <a:cs typeface="Arial" charset="0"/>
              </a:endParaRPr>
            </a:p>
          </p:txBody>
        </p:sp>
      </p:grpSp>
      <p:sp>
        <p:nvSpPr>
          <p:cNvPr id="287" name="Rectangle 141"/>
          <p:cNvSpPr>
            <a:spLocks noChangeArrowheads="1"/>
          </p:cNvSpPr>
          <p:nvPr/>
        </p:nvSpPr>
        <p:spPr bwMode="auto">
          <a:xfrm>
            <a:off x="5287113" y="4010054"/>
            <a:ext cx="1328616" cy="523220"/>
          </a:xfrm>
          <a:prstGeom prst="rect">
            <a:avLst/>
          </a:prstGeom>
          <a:noFill/>
          <a:ln w="9525">
            <a:noFill/>
            <a:miter lim="800000"/>
            <a:headEnd/>
            <a:tailEnd/>
          </a:ln>
        </p:spPr>
        <p:txBody>
          <a:bodyPr wrap="square">
            <a:spAutoFit/>
          </a:bodyPr>
          <a:lstStyle/>
          <a:p>
            <a:pPr marL="0" marR="0" indent="0" algn="ctr" defTabSz="914400">
              <a:lnSpc>
                <a:spcPct val="100000"/>
              </a:lnSpc>
              <a:spcBef>
                <a:spcPts val="0"/>
              </a:spcBef>
              <a:spcAft>
                <a:spcPts val="0"/>
              </a:spcAft>
              <a:buNone/>
            </a:pPr>
            <a:r>
              <a:rPr lang="ja-JP" altLang="en-US" sz="1400" b="1" i="0" u="none" strike="noStrike" cap="none" spc="0" baseline="0" dirty="0" smtClean="0">
                <a:solidFill>
                  <a:srgbClr val="000000"/>
                </a:solidFill>
                <a:effectLst/>
                <a:latin typeface="Arial"/>
                <a:ea typeface="+mn-ea"/>
                <a:cs typeface="+mn-cs"/>
              </a:rPr>
              <a:t>キャンパス</a:t>
            </a:r>
            <a:endParaRPr lang="en-US" altLang="ja-JP" sz="1400" b="1" i="0" u="none" strike="noStrike" cap="none" spc="0" baseline="0" dirty="0" smtClean="0">
              <a:solidFill>
                <a:srgbClr val="000000"/>
              </a:solidFill>
              <a:effectLst/>
              <a:latin typeface="Arial"/>
              <a:ea typeface="+mn-ea"/>
              <a:cs typeface="+mn-cs"/>
            </a:endParaRPr>
          </a:p>
          <a:p>
            <a:pPr marL="0" marR="0" indent="0" algn="ctr" defTabSz="914400">
              <a:lnSpc>
                <a:spcPct val="100000"/>
              </a:lnSpc>
              <a:spcBef>
                <a:spcPts val="0"/>
              </a:spcBef>
              <a:spcAft>
                <a:spcPts val="0"/>
              </a:spcAft>
              <a:buNone/>
            </a:pPr>
            <a:r>
              <a:rPr lang="ja-JP" altLang="en-US" sz="1400" b="1" i="0" u="none" strike="noStrike" cap="none" spc="0" baseline="0" dirty="0" smtClean="0">
                <a:solidFill>
                  <a:srgbClr val="000000"/>
                </a:solidFill>
                <a:effectLst/>
                <a:latin typeface="Arial"/>
                <a:ea typeface="+mn-ea"/>
                <a:cs typeface="+mn-cs"/>
              </a:rPr>
              <a:t> ネットワーク</a:t>
            </a:r>
            <a:endParaRPr lang="ja-JP" altLang="en-US" sz="1400" b="1" i="0" u="none" strike="noStrike" cap="none" spc="0" baseline="0" dirty="0">
              <a:solidFill>
                <a:srgbClr val="000000"/>
              </a:solidFill>
              <a:effectLst/>
              <a:latin typeface="Arial"/>
              <a:ea typeface="+mn-ea"/>
              <a:cs typeface="+mn-cs"/>
            </a:endParaRPr>
          </a:p>
        </p:txBody>
      </p:sp>
      <p:cxnSp>
        <p:nvCxnSpPr>
          <p:cNvPr id="290" name="Straight Connector 270"/>
          <p:cNvCxnSpPr>
            <a:cxnSpLocks noChangeShapeType="1"/>
          </p:cNvCxnSpPr>
          <p:nvPr/>
        </p:nvCxnSpPr>
        <p:spPr bwMode="auto">
          <a:xfrm>
            <a:off x="3680102" y="5680301"/>
            <a:ext cx="682050" cy="1470"/>
          </a:xfrm>
          <a:prstGeom prst="line">
            <a:avLst/>
          </a:prstGeom>
          <a:noFill/>
          <a:ln w="12700">
            <a:solidFill>
              <a:schemeClr val="tx1"/>
            </a:solidFill>
            <a:round/>
            <a:headEnd/>
            <a:tailEnd/>
          </a:ln>
        </p:spPr>
      </p:cxnSp>
      <p:cxnSp>
        <p:nvCxnSpPr>
          <p:cNvPr id="291" name="Straight Arrow Connector 290"/>
          <p:cNvCxnSpPr/>
          <p:nvPr/>
        </p:nvCxnSpPr>
        <p:spPr>
          <a:xfrm rot="10800000">
            <a:off x="6894208" y="4747908"/>
            <a:ext cx="786234" cy="723457"/>
          </a:xfrm>
          <a:prstGeom prst="straightConnector1">
            <a:avLst/>
          </a:prstGeom>
          <a:noFill/>
          <a:ln w="38100" cap="flat" cmpd="sng" algn="ctr">
            <a:solidFill>
              <a:schemeClr val="bg1">
                <a:lumMod val="50000"/>
              </a:schemeClr>
            </a:solidFill>
            <a:prstDash val="solid"/>
            <a:headEnd type="triangle"/>
            <a:tailEnd type="triangle"/>
          </a:ln>
          <a:effectLst/>
        </p:spPr>
      </p:cxnSp>
      <p:cxnSp>
        <p:nvCxnSpPr>
          <p:cNvPr id="312" name="Straight Arrow Connector 311"/>
          <p:cNvCxnSpPr/>
          <p:nvPr/>
        </p:nvCxnSpPr>
        <p:spPr>
          <a:xfrm rot="10800000">
            <a:off x="3213953" y="4246302"/>
            <a:ext cx="1817915" cy="1588"/>
          </a:xfrm>
          <a:prstGeom prst="straightConnector1">
            <a:avLst/>
          </a:prstGeom>
          <a:noFill/>
          <a:ln w="38100" cap="flat" cmpd="sng" algn="ctr">
            <a:solidFill>
              <a:schemeClr val="tx1"/>
            </a:solidFill>
            <a:prstDash val="solid"/>
            <a:headEnd type="triangle"/>
            <a:tailEnd type="none"/>
          </a:ln>
          <a:effectLst/>
        </p:spPr>
      </p:cxnSp>
      <p:cxnSp>
        <p:nvCxnSpPr>
          <p:cNvPr id="313" name="Straight Arrow Connector 312"/>
          <p:cNvCxnSpPr/>
          <p:nvPr/>
        </p:nvCxnSpPr>
        <p:spPr>
          <a:xfrm rot="10800000">
            <a:off x="3199285" y="4065267"/>
            <a:ext cx="1832583" cy="1588"/>
          </a:xfrm>
          <a:prstGeom prst="straightConnector1">
            <a:avLst/>
          </a:prstGeom>
          <a:noFill/>
          <a:ln w="38100" cap="flat" cmpd="sng" algn="ctr">
            <a:solidFill>
              <a:schemeClr val="tx2"/>
            </a:solidFill>
            <a:prstDash val="solid"/>
            <a:headEnd type="triangle"/>
            <a:tailEnd type="none"/>
          </a:ln>
          <a:effectLst/>
        </p:spPr>
      </p:cxnSp>
      <p:cxnSp>
        <p:nvCxnSpPr>
          <p:cNvPr id="315" name="Straight Arrow Connector 314"/>
          <p:cNvCxnSpPr/>
          <p:nvPr/>
        </p:nvCxnSpPr>
        <p:spPr>
          <a:xfrm rot="10800000">
            <a:off x="1869775" y="5704068"/>
            <a:ext cx="1071474" cy="1588"/>
          </a:xfrm>
          <a:prstGeom prst="straightConnector1">
            <a:avLst/>
          </a:prstGeom>
          <a:noFill/>
          <a:ln w="38100" cap="flat" cmpd="sng" algn="ctr">
            <a:solidFill>
              <a:schemeClr val="accent6">
                <a:lumMod val="60000"/>
                <a:lumOff val="40000"/>
              </a:schemeClr>
            </a:solidFill>
            <a:prstDash val="solid"/>
            <a:headEnd type="triangle"/>
            <a:tailEnd type="none"/>
          </a:ln>
          <a:effectLst/>
        </p:spPr>
      </p:cxnSp>
      <p:sp>
        <p:nvSpPr>
          <p:cNvPr id="317" name="Freeform 316"/>
          <p:cNvSpPr/>
          <p:nvPr/>
        </p:nvSpPr>
        <p:spPr>
          <a:xfrm>
            <a:off x="2068643" y="2944157"/>
            <a:ext cx="1145309" cy="803564"/>
          </a:xfrm>
          <a:custGeom>
            <a:avLst/>
            <a:gdLst>
              <a:gd name="connsiteX0" fmla="*/ 0 w 1145309"/>
              <a:gd name="connsiteY0" fmla="*/ 0 h 803564"/>
              <a:gd name="connsiteX1" fmla="*/ 1145309 w 1145309"/>
              <a:gd name="connsiteY1" fmla="*/ 0 h 803564"/>
              <a:gd name="connsiteX2" fmla="*/ 1145309 w 1145309"/>
              <a:gd name="connsiteY2" fmla="*/ 803564 h 803564"/>
            </a:gdLst>
            <a:ahLst/>
            <a:cxnLst>
              <a:cxn ang="0">
                <a:pos x="connsiteX0" y="connsiteY0"/>
              </a:cxn>
              <a:cxn ang="0">
                <a:pos x="connsiteX1" y="connsiteY1"/>
              </a:cxn>
              <a:cxn ang="0">
                <a:pos x="connsiteX2" y="connsiteY2"/>
              </a:cxn>
            </a:cxnLst>
            <a:rect l="l" t="t" r="r" b="b"/>
            <a:pathLst>
              <a:path w="1145309" h="803564">
                <a:moveTo>
                  <a:pt x="0" y="0"/>
                </a:moveTo>
                <a:lnTo>
                  <a:pt x="1145309" y="0"/>
                </a:lnTo>
                <a:lnTo>
                  <a:pt x="1145309" y="803564"/>
                </a:lnTo>
              </a:path>
            </a:pathLst>
          </a:custGeom>
          <a:noFill/>
          <a:ln w="38100" cap="flat" cmpd="sng" algn="ctr">
            <a:solidFill>
              <a:schemeClr val="tx2"/>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5" name="Rectangle 141"/>
          <p:cNvSpPr>
            <a:spLocks noChangeArrowheads="1"/>
          </p:cNvSpPr>
          <p:nvPr/>
        </p:nvSpPr>
        <p:spPr bwMode="auto">
          <a:xfrm>
            <a:off x="7664161" y="3636099"/>
            <a:ext cx="1355692" cy="267766"/>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ja-JP" altLang="en-US" sz="1200" b="0" i="0" u="none" strike="noStrike" cap="none" spc="0" baseline="0" dirty="0" smtClean="0">
                <a:solidFill>
                  <a:srgbClr val="ABDFF0">
                    <a:lumMod val="10000"/>
                  </a:srgbClr>
                </a:solidFill>
                <a:effectLst/>
                <a:latin typeface="Arial"/>
                <a:ea typeface="+mn-ea"/>
                <a:cs typeface="+mn-cs"/>
              </a:rPr>
              <a:t>内部リソース</a:t>
            </a:r>
            <a:endParaRPr lang="ja-JP" altLang="en-US" sz="1200" b="0" i="0" u="none" strike="noStrike" cap="none" spc="0" baseline="0" dirty="0">
              <a:solidFill>
                <a:srgbClr val="ABDFF0">
                  <a:lumMod val="10000"/>
                </a:srgbClr>
              </a:solidFill>
              <a:effectLst/>
              <a:latin typeface="Arial"/>
              <a:ea typeface="+mn-ea"/>
              <a:cs typeface="+mn-cs"/>
            </a:endParaRPr>
          </a:p>
        </p:txBody>
      </p:sp>
      <p:pic>
        <p:nvPicPr>
          <p:cNvPr id="1050" name="Picture 26" descr="C:\Users\Jessica.DUARTE\Desktop\Misc\device icons\Device_access_point_3063_default_6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35833" y="5491004"/>
            <a:ext cx="406107" cy="40610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052" name="Picture 28" descr="C:\Users\Jessica.DUARTE\Desktop\Misc\device icons\Device_layer3_switch_3137_default_6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9585" y="3796793"/>
            <a:ext cx="609600" cy="60960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051" name="Picture 27" descr="C:\Users\Jessica.DUARTE\Desktop\Misc\device icons\Device_lock_3044_6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64452" y="4141243"/>
            <a:ext cx="277144" cy="277144"/>
          </a:xfrm>
          <a:prstGeom prst="rect">
            <a:avLst/>
          </a:prstGeom>
          <a:noFill/>
          <a:extLst>
            <a:ext uri="{909E8E84-426E-40DD-AFC4-6F175D3DCCD1}">
              <a14:hiddenFill xmlns="" xmlns:a14="http://schemas.microsoft.com/office/drawing/2010/main">
                <a:solidFill>
                  <a:srgbClr val="FFFFFF"/>
                </a:solidFill>
              </a14:hiddenFill>
            </a:ext>
          </a:extLst>
        </p:spPr>
      </p:pic>
      <p:pic>
        <p:nvPicPr>
          <p:cNvPr id="114" name="Picture 113" descr="WLS.png"/>
          <p:cNvPicPr>
            <a:picLocks noChangeAspect="1"/>
          </p:cNvPicPr>
          <p:nvPr/>
        </p:nvPicPr>
        <p:blipFill>
          <a:blip r:embed="rId6" cstate="print"/>
          <a:srcRect/>
          <a:stretch>
            <a:fillRect/>
          </a:stretch>
        </p:blipFill>
        <p:spPr bwMode="auto">
          <a:xfrm>
            <a:off x="4254759" y="5522805"/>
            <a:ext cx="858097" cy="397845"/>
          </a:xfrm>
          <a:prstGeom prst="rect">
            <a:avLst/>
          </a:prstGeom>
          <a:effectLst>
            <a:outerShdw blurRad="63500" sx="102000" sy="102000" algn="ctr" rotWithShape="0">
              <a:prstClr val="black">
                <a:alpha val="40000"/>
              </a:prstClr>
            </a:outerShdw>
          </a:effectLst>
        </p:spPr>
      </p:pic>
      <p:pic>
        <p:nvPicPr>
          <p:cNvPr id="115" name="Picture 27" descr="C:\Users\Jessica.DUARTE\Desktop\Misc\device icons\Device_lock_3044_6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23580" y="5441214"/>
            <a:ext cx="277144" cy="27714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66"/>
          <p:cNvGrpSpPr/>
          <p:nvPr/>
        </p:nvGrpSpPr>
        <p:grpSpPr>
          <a:xfrm>
            <a:off x="7882922" y="5109637"/>
            <a:ext cx="752408" cy="691962"/>
            <a:chOff x="6577533" y="1299935"/>
            <a:chExt cx="1035503" cy="1035503"/>
          </a:xfrm>
          <a:effectLst>
            <a:outerShdw blurRad="63500" sx="102000" sy="102000" algn="ctr" rotWithShape="0">
              <a:prstClr val="black">
                <a:alpha val="40000"/>
              </a:prstClr>
            </a:outerShdw>
          </a:effectLst>
        </p:grpSpPr>
        <p:pic>
          <p:nvPicPr>
            <p:cNvPr id="117" name="Picture 7" descr="\\CHICOSTORAGE\Client Projects\Cisco References\Kubrick Icons\Device Icons\Device_generic_3048_default_256.png"/>
            <p:cNvPicPr>
              <a:picLocks noChangeAspect="1" noChangeArrowheads="1"/>
            </p:cNvPicPr>
            <p:nvPr/>
          </p:nvPicPr>
          <p:blipFill>
            <a:blip r:embed="rId7" cstate="print"/>
            <a:srcRect/>
            <a:stretch>
              <a:fillRect/>
            </a:stretch>
          </p:blipFill>
          <p:spPr bwMode="auto">
            <a:xfrm>
              <a:off x="6577533" y="1299935"/>
              <a:ext cx="1035503" cy="1035503"/>
            </a:xfrm>
            <a:prstGeom prst="rect">
              <a:avLst/>
            </a:prstGeom>
            <a:noFill/>
            <a:ln w="9525">
              <a:noFill/>
              <a:miter lim="800000"/>
              <a:headEnd/>
              <a:tailEnd/>
            </a:ln>
            <a:effectLst/>
          </p:spPr>
        </p:pic>
        <p:grpSp>
          <p:nvGrpSpPr>
            <p:cNvPr id="12" name="Group 603"/>
            <p:cNvGrpSpPr>
              <a:grpSpLocks/>
            </p:cNvGrpSpPr>
            <p:nvPr/>
          </p:nvGrpSpPr>
          <p:grpSpPr bwMode="auto">
            <a:xfrm>
              <a:off x="6895239" y="1612907"/>
              <a:ext cx="400047" cy="573366"/>
              <a:chOff x="6556" y="492"/>
              <a:chExt cx="2551" cy="3655"/>
            </a:xfrm>
            <a:solidFill>
              <a:schemeClr val="bg1"/>
            </a:solidFill>
            <a:effectLst/>
          </p:grpSpPr>
          <p:sp>
            <p:nvSpPr>
              <p:cNvPr id="119"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1"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3"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5"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6"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7"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9"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0"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1"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2"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4"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5"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6"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8"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9"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0"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1"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2"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3" name="Group 166"/>
          <p:cNvGrpSpPr/>
          <p:nvPr/>
        </p:nvGrpSpPr>
        <p:grpSpPr>
          <a:xfrm>
            <a:off x="7691048" y="5381465"/>
            <a:ext cx="696994" cy="576880"/>
            <a:chOff x="6577533" y="1299935"/>
            <a:chExt cx="1035503" cy="1035503"/>
          </a:xfrm>
          <a:effectLst>
            <a:outerShdw blurRad="63500" sx="102000" sy="102000" algn="ctr" rotWithShape="0">
              <a:prstClr val="black">
                <a:alpha val="40000"/>
              </a:prstClr>
            </a:outerShdw>
          </a:effectLst>
        </p:grpSpPr>
        <p:pic>
          <p:nvPicPr>
            <p:cNvPr id="144" name="Picture 7" descr="\\CHICOSTORAGE\Client Projects\Cisco References\Kubrick Icons\Device Icons\Device_generic_3048_default_256.png"/>
            <p:cNvPicPr>
              <a:picLocks noChangeAspect="1" noChangeArrowheads="1"/>
            </p:cNvPicPr>
            <p:nvPr/>
          </p:nvPicPr>
          <p:blipFill>
            <a:blip r:embed="rId7" cstate="print"/>
            <a:srcRect/>
            <a:stretch>
              <a:fillRect/>
            </a:stretch>
          </p:blipFill>
          <p:spPr bwMode="auto">
            <a:xfrm>
              <a:off x="6577533" y="1299935"/>
              <a:ext cx="1035503" cy="1035503"/>
            </a:xfrm>
            <a:prstGeom prst="rect">
              <a:avLst/>
            </a:prstGeom>
            <a:noFill/>
            <a:ln w="9525">
              <a:noFill/>
              <a:miter lim="800000"/>
              <a:headEnd/>
              <a:tailEnd/>
            </a:ln>
            <a:effectLst/>
          </p:spPr>
        </p:pic>
        <p:grpSp>
          <p:nvGrpSpPr>
            <p:cNvPr id="15" name="Group 603"/>
            <p:cNvGrpSpPr>
              <a:grpSpLocks/>
            </p:cNvGrpSpPr>
            <p:nvPr/>
          </p:nvGrpSpPr>
          <p:grpSpPr bwMode="auto">
            <a:xfrm>
              <a:off x="6895239" y="1612907"/>
              <a:ext cx="400047" cy="573366"/>
              <a:chOff x="6556" y="492"/>
              <a:chExt cx="2551" cy="3655"/>
            </a:xfrm>
            <a:solidFill>
              <a:schemeClr val="bg1"/>
            </a:solidFill>
            <a:effectLst/>
          </p:grpSpPr>
          <p:sp>
            <p:nvSpPr>
              <p:cNvPr id="146"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7"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8"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9"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0"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2"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5"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6"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7"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8"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9"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0"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1"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2"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5"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6"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8"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9"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1"/>
          <p:cNvGrpSpPr/>
          <p:nvPr/>
        </p:nvGrpSpPr>
        <p:grpSpPr>
          <a:xfrm>
            <a:off x="-91757" y="2637711"/>
            <a:ext cx="2675128" cy="613034"/>
            <a:chOff x="-91757" y="2637711"/>
            <a:chExt cx="2675128" cy="613034"/>
          </a:xfrm>
        </p:grpSpPr>
        <p:sp>
          <p:nvSpPr>
            <p:cNvPr id="273" name="TextBox 111"/>
            <p:cNvSpPr txBox="1">
              <a:spLocks noChangeArrowheads="1"/>
            </p:cNvSpPr>
            <p:nvPr/>
          </p:nvSpPr>
          <p:spPr bwMode="auto">
            <a:xfrm>
              <a:off x="-91757" y="2661640"/>
              <a:ext cx="2187265" cy="443198"/>
            </a:xfrm>
            <a:prstGeom prst="rect">
              <a:avLst/>
            </a:prstGeom>
            <a:noFill/>
            <a:ln w="9525">
              <a:noFill/>
              <a:miter lim="800000"/>
              <a:headEnd/>
              <a:tailEnd/>
            </a:ln>
          </p:spPr>
          <p:txBody>
            <a:bodyPr>
              <a:spAutoFit/>
            </a:bodyPr>
            <a:lstStyle/>
            <a:p>
              <a:pPr marL="0" marR="0" indent="0" algn="ctr" defTabSz="914400">
                <a:lnSpc>
                  <a:spcPct val="95000"/>
                </a:lnSpc>
                <a:spcBef>
                  <a:spcPts val="0"/>
                </a:spcBef>
                <a:spcAft>
                  <a:spcPts val="0"/>
                </a:spcAft>
                <a:buNone/>
              </a:pP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「プリンタの通信は社内のみで行うようにする」</a:t>
              </a:r>
              <a:endParaRPr lang="ja-JP" altLang="en-US" sz="1200" b="1" i="0" u="none" strike="noStrike" cap="none" spc="0" baseline="0" dirty="0">
                <a:solidFill>
                  <a:srgbClr val="ABDFF0">
                    <a:lumMod val="10000"/>
                  </a:srgbClr>
                </a:solidFill>
                <a:effectLst/>
                <a:ea typeface="ＭＳ Ｐゴシック" pitchFamily="50" charset="-128"/>
                <a:cs typeface="Arial" pitchFamily="34" charset="0"/>
              </a:endParaRPr>
            </a:p>
          </p:txBody>
        </p:sp>
        <p:pic>
          <p:nvPicPr>
            <p:cNvPr id="170" name="Picture 2" descr="C:\Users\Jessica.DUARTE\Desktop\Misc\device icons\Device_printer_3047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70337" y="2637711"/>
              <a:ext cx="613034" cy="613034"/>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pic>
        <p:nvPicPr>
          <p:cNvPr id="174" name="Picture 17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13447668">
            <a:off x="2967070" y="5504932"/>
            <a:ext cx="383100" cy="378251"/>
          </a:xfrm>
          <a:prstGeom prst="rect">
            <a:avLst/>
          </a:prstGeom>
        </p:spPr>
      </p:pic>
      <p:pic>
        <p:nvPicPr>
          <p:cNvPr id="175" name="Picture 6" descr="C:\Users\Jessica.DUARTE\Desktop\Misc\device icons\Device_standard_host_3038_default_64.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54273" y="3922456"/>
            <a:ext cx="716442" cy="716442"/>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76" name="Picture 7" descr="C:\Users\Jessica.DUARTE\Desktop\Misc\device icons\Device_cluster_controller_307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256319" y="3900926"/>
            <a:ext cx="753569" cy="753569"/>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nvGrpSpPr>
          <p:cNvPr id="17" name="Group 16"/>
          <p:cNvGrpSpPr/>
          <p:nvPr/>
        </p:nvGrpSpPr>
        <p:grpSpPr>
          <a:xfrm>
            <a:off x="619695" y="4904174"/>
            <a:ext cx="2542989" cy="1552152"/>
            <a:chOff x="619695" y="4904174"/>
            <a:chExt cx="2542989" cy="1552152"/>
          </a:xfrm>
        </p:grpSpPr>
        <p:pic>
          <p:nvPicPr>
            <p:cNvPr id="172" name="Picture 17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464925" y="5550098"/>
              <a:ext cx="383100" cy="378251"/>
            </a:xfrm>
            <a:prstGeom prst="rect">
              <a:avLst/>
            </a:prstGeom>
          </p:spPr>
        </p:pic>
        <p:grpSp>
          <p:nvGrpSpPr>
            <p:cNvPr id="18" name="Group 14"/>
            <p:cNvGrpSpPr/>
            <p:nvPr/>
          </p:nvGrpSpPr>
          <p:grpSpPr>
            <a:xfrm>
              <a:off x="619695" y="4904174"/>
              <a:ext cx="2542989" cy="1552152"/>
              <a:chOff x="619695" y="4904174"/>
              <a:chExt cx="2542989" cy="1552152"/>
            </a:xfrm>
          </p:grpSpPr>
          <p:sp>
            <p:nvSpPr>
              <p:cNvPr id="289" name="TextBox 269"/>
              <p:cNvSpPr txBox="1">
                <a:spLocks noChangeArrowheads="1"/>
              </p:cNvSpPr>
              <p:nvPr/>
            </p:nvSpPr>
            <p:spPr bwMode="auto">
              <a:xfrm>
                <a:off x="619695" y="4904174"/>
                <a:ext cx="2542989" cy="618631"/>
              </a:xfrm>
              <a:prstGeom prst="rect">
                <a:avLst/>
              </a:prstGeom>
              <a:noFill/>
              <a:ln w="9525">
                <a:noFill/>
                <a:miter lim="800000"/>
                <a:headEnd/>
                <a:tailEnd/>
              </a:ln>
            </p:spPr>
            <p:txBody>
              <a:bodyPr>
                <a:spAutoFit/>
              </a:bodyPr>
              <a:lstStyle/>
              <a:p>
                <a:pPr marL="0" marR="0" indent="0" algn="ctr" defTabSz="914400">
                  <a:lnSpc>
                    <a:spcPct val="95000"/>
                  </a:lnSpc>
                  <a:spcBef>
                    <a:spcPts val="0"/>
                  </a:spcBef>
                  <a:spcAft>
                    <a:spcPts val="0"/>
                  </a:spcAft>
                  <a:buNone/>
                </a:pP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「ゲストとパートナーは、帯域幅が</a:t>
                </a:r>
                <a:r>
                  <a:rPr lang="en-US" altLang="ja-JP" sz="1200" b="1" i="0" u="none" strike="noStrike" cap="none" spc="0" baseline="0" dirty="0" smtClean="0">
                    <a:solidFill>
                      <a:srgbClr val="ABDFF0">
                        <a:lumMod val="10000"/>
                      </a:srgbClr>
                    </a:solidFill>
                    <a:effectLst/>
                    <a:ea typeface="ＭＳ Ｐゴシック" pitchFamily="50" charset="-128"/>
                    <a:cs typeface="Arial" pitchFamily="34" charset="0"/>
                  </a:rPr>
                  <a:t/>
                </a:r>
                <a:br>
                  <a:rPr lang="en-US" altLang="ja-JP" sz="1200" b="1" i="0" u="none" strike="noStrike" cap="none" spc="0" baseline="0" dirty="0" smtClean="0">
                    <a:solidFill>
                      <a:srgbClr val="ABDFF0">
                        <a:lumMod val="10000"/>
                      </a:srgbClr>
                    </a:solidFill>
                    <a:effectLst/>
                    <a:ea typeface="ＭＳ Ｐゴシック" pitchFamily="50" charset="-128"/>
                    <a:cs typeface="Arial" pitchFamily="34" charset="0"/>
                  </a:rPr>
                </a:b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制約されたワイヤレス インターネット アクセスのみを許可される」</a:t>
                </a:r>
                <a:endParaRPr lang="ja-JP" altLang="en-US" sz="1200" b="1" i="0" u="none" strike="noStrike" cap="none" spc="0" baseline="0" dirty="0">
                  <a:solidFill>
                    <a:srgbClr val="ABDFF0">
                      <a:lumMod val="10000"/>
                    </a:srgbClr>
                  </a:solidFill>
                  <a:effectLst/>
                  <a:ea typeface="ＭＳ Ｐゴシック" pitchFamily="50" charset="-128"/>
                  <a:cs typeface="Arial" pitchFamily="34" charset="0"/>
                </a:endParaRPr>
              </a:p>
            </p:txBody>
          </p:sp>
          <p:pic>
            <p:nvPicPr>
              <p:cNvPr id="177" name="Picture 176"/>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246389" y="5824434"/>
                <a:ext cx="349044" cy="349044"/>
              </a:xfrm>
              <a:prstGeom prst="rect">
                <a:avLst/>
              </a:prstGeom>
              <a:effectLst>
                <a:outerShdw blurRad="63500" sx="102000" sy="102000" algn="ctr" rotWithShape="0">
                  <a:prstClr val="black">
                    <a:alpha val="40000"/>
                  </a:prstClr>
                </a:outerShdw>
              </a:effectLst>
            </p:spPr>
          </p:pic>
          <p:pic>
            <p:nvPicPr>
              <p:cNvPr id="178" name="Picture 177"/>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9821" b="89286" l="9821" r="100000"/>
                        </a14:imgEffect>
                      </a14:imgLayer>
                    </a14:imgProps>
                  </a:ext>
                  <a:ext uri="{28A0092B-C50C-407E-A947-70E740481C1C}">
                    <a14:useLocalDpi xmlns="" xmlns:a14="http://schemas.microsoft.com/office/drawing/2010/main" val="0"/>
                  </a:ext>
                </a:extLst>
              </a:blip>
              <a:stretch>
                <a:fillRect/>
              </a:stretch>
            </p:blipFill>
            <p:spPr>
              <a:xfrm>
                <a:off x="721002" y="5744674"/>
                <a:ext cx="711652" cy="711652"/>
              </a:xfrm>
              <a:prstGeom prst="rect">
                <a:avLst/>
              </a:prstGeom>
              <a:effectLst>
                <a:outerShdw blurRad="63500" sx="102000" sy="102000" algn="ctr" rotWithShape="0">
                  <a:prstClr val="black">
                    <a:alpha val="40000"/>
                  </a:prstClr>
                </a:outerShdw>
              </a:effectLst>
            </p:spPr>
          </p:pic>
        </p:grpSp>
      </p:grpSp>
      <p:cxnSp>
        <p:nvCxnSpPr>
          <p:cNvPr id="228" name="Straight Arrow Connector 227"/>
          <p:cNvCxnSpPr/>
          <p:nvPr/>
        </p:nvCxnSpPr>
        <p:spPr>
          <a:xfrm rot="10800000">
            <a:off x="1857030" y="4131298"/>
            <a:ext cx="1071474" cy="1588"/>
          </a:xfrm>
          <a:prstGeom prst="straightConnector1">
            <a:avLst/>
          </a:prstGeom>
          <a:noFill/>
          <a:ln w="38100" cap="flat" cmpd="sng" algn="ctr">
            <a:solidFill>
              <a:schemeClr val="tx1"/>
            </a:solidFill>
            <a:prstDash val="solid"/>
            <a:headEnd type="triangle"/>
            <a:tailEnd type="none"/>
          </a:ln>
          <a:effectLst/>
        </p:spPr>
      </p:cxnSp>
      <p:grpSp>
        <p:nvGrpSpPr>
          <p:cNvPr id="19" name="Group 15"/>
          <p:cNvGrpSpPr/>
          <p:nvPr/>
        </p:nvGrpSpPr>
        <p:grpSpPr>
          <a:xfrm>
            <a:off x="304800" y="3285748"/>
            <a:ext cx="2692098" cy="1353150"/>
            <a:chOff x="304800" y="3285748"/>
            <a:chExt cx="2692098" cy="1353150"/>
          </a:xfrm>
        </p:grpSpPr>
        <p:sp>
          <p:nvSpPr>
            <p:cNvPr id="274" name="TextBox 112"/>
            <p:cNvSpPr txBox="1">
              <a:spLocks noChangeArrowheads="1"/>
            </p:cNvSpPr>
            <p:nvPr/>
          </p:nvSpPr>
          <p:spPr bwMode="auto">
            <a:xfrm>
              <a:off x="304800" y="3285748"/>
              <a:ext cx="2692098" cy="618631"/>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「従業員はすべての情報にアクセスできるが、</a:t>
              </a:r>
              <a:r>
                <a:rPr lang="ja-JP" altLang="en-US" sz="1200" b="1" dirty="0">
                  <a:solidFill>
                    <a:srgbClr val="ABDFF0">
                      <a:lumMod val="10000"/>
                    </a:srgbClr>
                  </a:solidFill>
                  <a:ea typeface="ＭＳ Ｐゴシック" pitchFamily="50" charset="-128"/>
                  <a:cs typeface="Arial" pitchFamily="34" charset="0"/>
                </a:rPr>
                <a:t>許可していない</a:t>
              </a: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デバイスではアクセスできないようにする」</a:t>
              </a:r>
              <a:endParaRPr lang="ja-JP" altLang="en-US" sz="1200" b="1" i="0" u="none" strike="noStrike" cap="none" spc="0" baseline="0" dirty="0">
                <a:solidFill>
                  <a:srgbClr val="ABDFF0">
                    <a:lumMod val="10000"/>
                  </a:srgbClr>
                </a:solidFill>
                <a:effectLst/>
                <a:ea typeface="ＭＳ Ｐゴシック" pitchFamily="50" charset="-128"/>
                <a:cs typeface="Arial" pitchFamily="34" charset="0"/>
              </a:endParaRPr>
            </a:p>
          </p:txBody>
        </p:sp>
        <p:pic>
          <p:nvPicPr>
            <p:cNvPr id="171" name="Picture 4" descr="C:\Users\Jessica.DUARTE\Desktop\Misc\device icons\Device_laptop_3145_unreachable_64.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799829" y="3925500"/>
              <a:ext cx="434851" cy="434851"/>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79" name="Picture 178"/>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9821" b="89286" l="9821" r="100000"/>
                      </a14:imgEffect>
                    </a14:imgLayer>
                  </a14:imgProps>
                </a:ext>
                <a:ext uri="{28A0092B-C50C-407E-A947-70E740481C1C}">
                  <a14:useLocalDpi xmlns="" xmlns:a14="http://schemas.microsoft.com/office/drawing/2010/main" val="0"/>
                </a:ext>
              </a:extLst>
            </a:blip>
            <a:stretch>
              <a:fillRect/>
            </a:stretch>
          </p:blipFill>
          <p:spPr>
            <a:xfrm>
              <a:off x="1031261" y="3927246"/>
              <a:ext cx="711652" cy="711652"/>
            </a:xfrm>
            <a:prstGeom prst="rect">
              <a:avLst/>
            </a:prstGeom>
            <a:effectLst>
              <a:outerShdw blurRad="63500" sx="102000" sy="102000" algn="ctr" rotWithShape="0">
                <a:prstClr val="black">
                  <a:alpha val="40000"/>
                </a:prstClr>
              </a:outerShdw>
            </a:effectLst>
          </p:spPr>
        </p:pic>
      </p:grpSp>
      <p:pic>
        <p:nvPicPr>
          <p:cNvPr id="188" name="Picture 4" descr="C:\Users\Jessica.DUARTE\Desktop\Misc\device icons\Device_asa5500_3075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3754502" y="2270242"/>
            <a:ext cx="834596" cy="834596"/>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89" name="Freeform 188"/>
          <p:cNvSpPr/>
          <p:nvPr/>
        </p:nvSpPr>
        <p:spPr>
          <a:xfrm rot="10800000" flipH="1">
            <a:off x="4485638" y="2833774"/>
            <a:ext cx="964000" cy="926516"/>
          </a:xfrm>
          <a:custGeom>
            <a:avLst/>
            <a:gdLst>
              <a:gd name="connsiteX0" fmla="*/ 0 w 831273"/>
              <a:gd name="connsiteY0" fmla="*/ 692727 h 692727"/>
              <a:gd name="connsiteX1" fmla="*/ 831273 w 831273"/>
              <a:gd name="connsiteY1" fmla="*/ 692727 h 692727"/>
              <a:gd name="connsiteX2" fmla="*/ 831273 w 831273"/>
              <a:gd name="connsiteY2" fmla="*/ 0 h 692727"/>
            </a:gdLst>
            <a:ahLst/>
            <a:cxnLst>
              <a:cxn ang="0">
                <a:pos x="connsiteX0" y="connsiteY0"/>
              </a:cxn>
              <a:cxn ang="0">
                <a:pos x="connsiteX1" y="connsiteY1"/>
              </a:cxn>
              <a:cxn ang="0">
                <a:pos x="connsiteX2" y="connsiteY2"/>
              </a:cxn>
            </a:cxnLst>
            <a:rect l="l" t="t" r="r" b="b"/>
            <a:pathLst>
              <a:path w="831273" h="692727">
                <a:moveTo>
                  <a:pt x="0" y="692727"/>
                </a:moveTo>
                <a:lnTo>
                  <a:pt x="831273" y="692727"/>
                </a:lnTo>
                <a:lnTo>
                  <a:pt x="831273" y="0"/>
                </a:lnTo>
              </a:path>
            </a:pathLst>
          </a:custGeom>
          <a:noFill/>
          <a:ln w="38100" cap="flat" cmpd="sng" algn="ctr">
            <a:solidFill>
              <a:schemeClr val="accent1"/>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Freeform 194"/>
          <p:cNvSpPr/>
          <p:nvPr/>
        </p:nvSpPr>
        <p:spPr>
          <a:xfrm rot="10800000" flipH="1">
            <a:off x="3095328" y="1857681"/>
            <a:ext cx="1034941" cy="443596"/>
          </a:xfrm>
          <a:custGeom>
            <a:avLst/>
            <a:gdLst>
              <a:gd name="connsiteX0" fmla="*/ 0 w 831273"/>
              <a:gd name="connsiteY0" fmla="*/ 692727 h 692727"/>
              <a:gd name="connsiteX1" fmla="*/ 831273 w 831273"/>
              <a:gd name="connsiteY1" fmla="*/ 692727 h 692727"/>
              <a:gd name="connsiteX2" fmla="*/ 831273 w 831273"/>
              <a:gd name="connsiteY2" fmla="*/ 0 h 692727"/>
            </a:gdLst>
            <a:ahLst/>
            <a:cxnLst>
              <a:cxn ang="0">
                <a:pos x="connsiteX0" y="connsiteY0"/>
              </a:cxn>
              <a:cxn ang="0">
                <a:pos x="connsiteX1" y="connsiteY1"/>
              </a:cxn>
              <a:cxn ang="0">
                <a:pos x="connsiteX2" y="connsiteY2"/>
              </a:cxn>
            </a:cxnLst>
            <a:rect l="l" t="t" r="r" b="b"/>
            <a:pathLst>
              <a:path w="831273" h="692727">
                <a:moveTo>
                  <a:pt x="0" y="692727"/>
                </a:moveTo>
                <a:lnTo>
                  <a:pt x="831273" y="692727"/>
                </a:lnTo>
                <a:lnTo>
                  <a:pt x="831273" y="0"/>
                </a:lnTo>
              </a:path>
            </a:pathLst>
          </a:custGeom>
          <a:noFill/>
          <a:ln w="38100" cap="flat" cmpd="sng" algn="ctr">
            <a:solidFill>
              <a:schemeClr val="accent1"/>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0" name="Group 9"/>
          <p:cNvGrpSpPr/>
          <p:nvPr/>
        </p:nvGrpSpPr>
        <p:grpSpPr>
          <a:xfrm>
            <a:off x="43626" y="1361624"/>
            <a:ext cx="3123073" cy="936543"/>
            <a:chOff x="43626" y="1361624"/>
            <a:chExt cx="3123073" cy="936543"/>
          </a:xfrm>
        </p:grpSpPr>
        <p:pic>
          <p:nvPicPr>
            <p:cNvPr id="192" name="Picture 19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783599" y="1361624"/>
              <a:ext cx="383100" cy="378251"/>
            </a:xfrm>
            <a:prstGeom prst="rect">
              <a:avLst/>
            </a:prstGeom>
          </p:spPr>
        </p:pic>
        <p:pic>
          <p:nvPicPr>
            <p:cNvPr id="193" name="Picture 192"/>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565063" y="1635960"/>
              <a:ext cx="349044" cy="349044"/>
            </a:xfrm>
            <a:prstGeom prst="rect">
              <a:avLst/>
            </a:prstGeom>
            <a:effectLst>
              <a:outerShdw blurRad="63500" sx="102000" sy="102000" algn="ctr" rotWithShape="0">
                <a:prstClr val="black">
                  <a:alpha val="40000"/>
                </a:prstClr>
              </a:outerShdw>
            </a:effectLst>
          </p:spPr>
        </p:pic>
        <p:pic>
          <p:nvPicPr>
            <p:cNvPr id="194" name="Picture 193"/>
            <p:cNvPicPr>
              <a:picLocks noChangeAspect="1"/>
            </p:cNvPicPr>
            <p:nvPr/>
          </p:nvPicPr>
          <p:blipFill>
            <a:blip r:embed="rId13" cstate="print">
              <a:extLst>
                <a:ext uri="{BEBA8EAE-BF5A-486C-A8C5-ECC9F3942E4B}">
                  <a14:imgProps xmlns="" xmlns:a14="http://schemas.microsoft.com/office/drawing/2010/main">
                    <a14:imgLayer r:embed="rId14">
                      <a14:imgEffect>
                        <a14:backgroundRemoval t="9821" b="89286" l="9821" r="100000"/>
                      </a14:imgEffect>
                    </a14:imgLayer>
                  </a14:imgProps>
                </a:ext>
                <a:ext uri="{28A0092B-C50C-407E-A947-70E740481C1C}">
                  <a14:useLocalDpi xmlns="" xmlns:a14="http://schemas.microsoft.com/office/drawing/2010/main" val="0"/>
                </a:ext>
              </a:extLst>
            </a:blip>
            <a:stretch>
              <a:fillRect/>
            </a:stretch>
          </p:blipFill>
          <p:spPr>
            <a:xfrm>
              <a:off x="2039676" y="1556200"/>
              <a:ext cx="711652" cy="711652"/>
            </a:xfrm>
            <a:prstGeom prst="rect">
              <a:avLst/>
            </a:prstGeom>
            <a:effectLst>
              <a:outerShdw blurRad="63500" sx="102000" sy="102000" algn="ctr" rotWithShape="0">
                <a:prstClr val="black">
                  <a:alpha val="40000"/>
                </a:prstClr>
              </a:outerShdw>
            </a:effectLst>
          </p:spPr>
        </p:pic>
        <p:sp>
          <p:nvSpPr>
            <p:cNvPr id="196" name="TextBox 111"/>
            <p:cNvSpPr txBox="1">
              <a:spLocks noChangeArrowheads="1"/>
            </p:cNvSpPr>
            <p:nvPr/>
          </p:nvSpPr>
          <p:spPr bwMode="auto">
            <a:xfrm>
              <a:off x="43626" y="1504103"/>
              <a:ext cx="2187265" cy="794064"/>
            </a:xfrm>
            <a:prstGeom prst="rect">
              <a:avLst/>
            </a:prstGeom>
            <a:noFill/>
            <a:ln w="9525">
              <a:noFill/>
              <a:miter lim="800000"/>
              <a:headEnd/>
              <a:tailEnd/>
            </a:ln>
          </p:spPr>
          <p:txBody>
            <a:bodyPr>
              <a:spAutoFit/>
            </a:bodyPr>
            <a:lstStyle/>
            <a:p>
              <a:pPr marL="0" marR="0" indent="0" algn="ctr" defTabSz="914400">
                <a:lnSpc>
                  <a:spcPct val="95000"/>
                </a:lnSpc>
                <a:spcBef>
                  <a:spcPts val="0"/>
                </a:spcBef>
                <a:spcAft>
                  <a:spcPts val="0"/>
                </a:spcAft>
                <a:buNone/>
              </a:pP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「会社が許可したデバイスのみ</a:t>
              </a:r>
              <a:endParaRPr lang="en-US" altLang="ja-JP" sz="1200" b="1" i="0" u="none" strike="noStrike" cap="none" spc="0" baseline="0" dirty="0" smtClean="0">
                <a:solidFill>
                  <a:srgbClr val="ABDFF0">
                    <a:lumMod val="10000"/>
                  </a:srgbClr>
                </a:solidFill>
                <a:effectLst/>
                <a:ea typeface="ＭＳ Ｐゴシック" pitchFamily="50" charset="-128"/>
                <a:cs typeface="Arial" pitchFamily="34" charset="0"/>
              </a:endParaRPr>
            </a:p>
            <a:p>
              <a:pPr marL="0" marR="0" indent="0" algn="ctr" defTabSz="914400">
                <a:lnSpc>
                  <a:spcPct val="95000"/>
                </a:lnSpc>
                <a:spcBef>
                  <a:spcPts val="0"/>
                </a:spcBef>
                <a:spcAft>
                  <a:spcPts val="0"/>
                </a:spcAft>
                <a:buNone/>
              </a:pPr>
              <a:r>
                <a:rPr lang="ja-JP" altLang="en-US" sz="1200" b="1" dirty="0">
                  <a:solidFill>
                    <a:srgbClr val="ABDFF0">
                      <a:lumMod val="10000"/>
                    </a:srgbClr>
                  </a:solidFill>
                  <a:ea typeface="ＭＳ Ｐゴシック" pitchFamily="50" charset="-128"/>
                  <a:cs typeface="Arial" pitchFamily="34" charset="0"/>
                </a:rPr>
                <a:t>社</a:t>
              </a:r>
              <a:r>
                <a:rPr lang="ja-JP" altLang="en-US" sz="1200" b="1" dirty="0" smtClean="0">
                  <a:solidFill>
                    <a:srgbClr val="ABDFF0">
                      <a:lumMod val="10000"/>
                    </a:srgbClr>
                  </a:solidFill>
                  <a:ea typeface="ＭＳ Ｐゴシック" pitchFamily="50" charset="-128"/>
                  <a:cs typeface="Arial" pitchFamily="34" charset="0"/>
                </a:rPr>
                <a:t>内</a:t>
              </a:r>
              <a:r>
                <a:rPr lang="ja-JP" altLang="en-US" sz="1200" b="1" dirty="0">
                  <a:solidFill>
                    <a:srgbClr val="ABDFF0">
                      <a:lumMod val="10000"/>
                    </a:srgbClr>
                  </a:solidFill>
                  <a:ea typeface="ＭＳ Ｐゴシック" pitchFamily="50" charset="-128"/>
                  <a:cs typeface="Arial" pitchFamily="34" charset="0"/>
                </a:rPr>
                <a:t>アクセス</a:t>
              </a:r>
              <a:r>
                <a:rPr lang="ja-JP" altLang="en-US" sz="1200" b="1" dirty="0" smtClean="0">
                  <a:solidFill>
                    <a:srgbClr val="ABDFF0">
                      <a:lumMod val="10000"/>
                    </a:srgbClr>
                  </a:solidFill>
                  <a:ea typeface="ＭＳ Ｐゴシック" pitchFamily="50" charset="-128"/>
                  <a:cs typeface="Arial" pitchFamily="34" charset="0"/>
                </a:rPr>
                <a:t>を許可させ</a:t>
              </a:r>
              <a:r>
                <a:rPr lang="ja-JP" altLang="en-US" sz="1200" b="1" dirty="0">
                  <a:solidFill>
                    <a:srgbClr val="ABDFF0">
                      <a:lumMod val="10000"/>
                    </a:srgbClr>
                  </a:solidFill>
                  <a:ea typeface="ＭＳ Ｐゴシック" pitchFamily="50" charset="-128"/>
                  <a:cs typeface="Arial" pitchFamily="34" charset="0"/>
                </a:rPr>
                <a:t>、</a:t>
              </a:r>
              <a:endParaRPr lang="en-US" altLang="ja-JP" sz="1200" b="1" dirty="0" smtClean="0">
                <a:solidFill>
                  <a:srgbClr val="ABDFF0">
                    <a:lumMod val="10000"/>
                  </a:srgbClr>
                </a:solidFill>
                <a:ea typeface="ＭＳ Ｐゴシック" pitchFamily="50" charset="-128"/>
                <a:cs typeface="Arial" pitchFamily="34" charset="0"/>
              </a:endParaRPr>
            </a:p>
            <a:p>
              <a:pPr marL="0" marR="0" indent="0" algn="ctr" defTabSz="914400">
                <a:lnSpc>
                  <a:spcPct val="95000"/>
                </a:lnSpc>
                <a:spcBef>
                  <a:spcPts val="0"/>
                </a:spcBef>
                <a:spcAft>
                  <a:spcPts val="0"/>
                </a:spcAft>
                <a:buNone/>
              </a:pPr>
              <a:r>
                <a:rPr lang="ja-JP" altLang="en-US" sz="1200" b="1" i="0" u="none" strike="noStrike" cap="none" spc="0" baseline="0" dirty="0">
                  <a:solidFill>
                    <a:srgbClr val="ABDFF0">
                      <a:lumMod val="10000"/>
                    </a:srgbClr>
                  </a:solidFill>
                  <a:effectLst/>
                  <a:ea typeface="ＭＳ Ｐゴシック" pitchFamily="50" charset="-128"/>
                  <a:cs typeface="Arial" pitchFamily="34" charset="0"/>
                </a:rPr>
                <a:t>一部</a:t>
              </a: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の</a:t>
              </a:r>
              <a:r>
                <a:rPr lang="ja-JP" altLang="en-US" sz="1200" b="1" i="0" u="none" strike="noStrike" cap="none" spc="0" baseline="0" dirty="0">
                  <a:solidFill>
                    <a:srgbClr val="ABDFF0">
                      <a:lumMod val="10000"/>
                    </a:srgbClr>
                  </a:solidFill>
                  <a:effectLst/>
                  <a:ea typeface="ＭＳ Ｐゴシック" pitchFamily="50" charset="-128"/>
                  <a:cs typeface="Arial" pitchFamily="34" charset="0"/>
                </a:rPr>
                <a:t>経営</a:t>
              </a: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層</a:t>
              </a:r>
              <a:r>
                <a:rPr lang="ja-JP" altLang="en-US" sz="1200" b="1" i="0" u="none" strike="noStrike" cap="none" spc="0" baseline="0" dirty="0">
                  <a:solidFill>
                    <a:srgbClr val="ABDFF0">
                      <a:lumMod val="10000"/>
                    </a:srgbClr>
                  </a:solidFill>
                  <a:effectLst/>
                  <a:ea typeface="ＭＳ Ｐゴシック" pitchFamily="50" charset="-128"/>
                  <a:cs typeface="Arial" pitchFamily="34" charset="0"/>
                </a:rPr>
                <a:t>だ</a:t>
              </a: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け</a:t>
              </a:r>
              <a:r>
                <a:rPr lang="en-US" altLang="ja-JP" sz="1200" b="1" i="0" u="none" strike="noStrike" cap="none" spc="0" baseline="0" dirty="0" err="1" smtClean="0">
                  <a:solidFill>
                    <a:srgbClr val="ABDFF0">
                      <a:lumMod val="10000"/>
                    </a:srgbClr>
                  </a:solidFill>
                  <a:effectLst/>
                  <a:ea typeface="ＭＳ Ｐゴシック" pitchFamily="50" charset="-128"/>
                  <a:cs typeface="Arial" pitchFamily="34" charset="0"/>
                </a:rPr>
                <a:t>BYOD</a:t>
              </a:r>
              <a:r>
                <a:rPr lang="ja-JP" altLang="en-US" sz="1200" b="1" dirty="0">
                  <a:solidFill>
                    <a:srgbClr val="ABDFF0">
                      <a:lumMod val="10000"/>
                    </a:srgbClr>
                  </a:solidFill>
                  <a:ea typeface="ＭＳ Ｐゴシック" pitchFamily="50" charset="-128"/>
                  <a:cs typeface="Arial" pitchFamily="34" charset="0"/>
                </a:rPr>
                <a:t>環境</a:t>
              </a:r>
              <a:r>
                <a:rPr lang="ja-JP" altLang="en-US" sz="1200" b="1" dirty="0" smtClean="0">
                  <a:solidFill>
                    <a:srgbClr val="ABDFF0">
                      <a:lumMod val="10000"/>
                    </a:srgbClr>
                  </a:solidFill>
                  <a:ea typeface="ＭＳ Ｐゴシック" pitchFamily="50" charset="-128"/>
                  <a:cs typeface="Arial" pitchFamily="34" charset="0"/>
                </a:rPr>
                <a:t>を提供する</a:t>
              </a:r>
              <a:r>
                <a:rPr lang="ja-JP" altLang="en-US" sz="1200" b="1" i="0" u="none" strike="noStrike" cap="none" spc="0" baseline="0" dirty="0" smtClean="0">
                  <a:solidFill>
                    <a:srgbClr val="ABDFF0">
                      <a:lumMod val="10000"/>
                    </a:srgbClr>
                  </a:solidFill>
                  <a:effectLst/>
                  <a:ea typeface="ＭＳ Ｐゴシック" pitchFamily="50" charset="-128"/>
                  <a:cs typeface="Arial" pitchFamily="34" charset="0"/>
                </a:rPr>
                <a:t>」</a:t>
              </a:r>
              <a:endParaRPr lang="ja-JP" altLang="en-US" sz="1200" b="1" i="0" u="none" strike="noStrike" cap="none" spc="0" baseline="0" dirty="0">
                <a:solidFill>
                  <a:srgbClr val="ABDFF0">
                    <a:lumMod val="10000"/>
                  </a:srgbClr>
                </a:solidFill>
                <a:effectLst/>
                <a:ea typeface="ＭＳ Ｐゴシック" pitchFamily="50" charset="-128"/>
                <a:cs typeface="Arial" pitchFamily="34" charset="0"/>
              </a:endParaRPr>
            </a:p>
          </p:txBody>
        </p:sp>
      </p:grpSp>
      <p:sp>
        <p:nvSpPr>
          <p:cNvPr id="197" name="Rectangle 141"/>
          <p:cNvSpPr>
            <a:spLocks noChangeArrowheads="1"/>
          </p:cNvSpPr>
          <p:nvPr/>
        </p:nvSpPr>
        <p:spPr bwMode="auto">
          <a:xfrm>
            <a:off x="4144677" y="2305061"/>
            <a:ext cx="1343125" cy="443198"/>
          </a:xfrm>
          <a:prstGeom prst="rect">
            <a:avLst/>
          </a:prstGeom>
          <a:noFill/>
          <a:ln w="9525">
            <a:noFill/>
            <a:miter lim="800000"/>
            <a:headEnd/>
            <a:tailEnd/>
          </a:ln>
        </p:spPr>
        <p:txBody>
          <a:bodyPr wrap="square">
            <a:spAutoFit/>
          </a:bodyPr>
          <a:lstStyle/>
          <a:p>
            <a:pPr marL="0" marR="0" indent="0" algn="ctr" defTabSz="914400">
              <a:lnSpc>
                <a:spcPct val="95000"/>
              </a:lnSpc>
              <a:spcBef>
                <a:spcPts val="0"/>
              </a:spcBef>
              <a:spcAft>
                <a:spcPts val="0"/>
              </a:spcAft>
              <a:buNone/>
            </a:pPr>
            <a:r>
              <a:rPr lang="en-US" altLang="ja-JP" sz="1200" b="0" i="0" u="none" strike="noStrike" cap="none" spc="0" baseline="0" dirty="0" smtClean="0">
                <a:solidFill>
                  <a:srgbClr val="ABDFF0">
                    <a:lumMod val="10000"/>
                  </a:srgbClr>
                </a:solidFill>
                <a:effectLst/>
                <a:latin typeface="Arial"/>
                <a:ea typeface="+mn-ea"/>
                <a:cs typeface="+mn-cs"/>
              </a:rPr>
              <a:t>Cisco </a:t>
            </a:r>
            <a:r>
              <a:rPr lang="en-US" altLang="ja-JP" sz="1200" b="0" i="0" u="none" strike="noStrike" cap="none" spc="0" baseline="0" dirty="0" err="1" smtClean="0">
                <a:solidFill>
                  <a:srgbClr val="ABDFF0">
                    <a:lumMod val="10000"/>
                  </a:srgbClr>
                </a:solidFill>
                <a:effectLst/>
                <a:latin typeface="Arial"/>
                <a:ea typeface="+mn-ea"/>
                <a:cs typeface="+mn-cs"/>
              </a:rPr>
              <a:t>VPN</a:t>
            </a:r>
            <a:endParaRPr lang="en-US" altLang="ja-JP" sz="1200" b="0" i="0" u="none" strike="noStrike" cap="none" spc="0" baseline="0" dirty="0" smtClean="0">
              <a:solidFill>
                <a:srgbClr val="ABDFF0">
                  <a:lumMod val="10000"/>
                </a:srgbClr>
              </a:solidFill>
              <a:effectLst/>
              <a:latin typeface="Arial"/>
              <a:ea typeface="+mn-ea"/>
              <a:cs typeface="+mn-cs"/>
            </a:endParaRPr>
          </a:p>
          <a:p>
            <a:pPr marL="0" marR="0" indent="0" algn="ctr" defTabSz="914400">
              <a:lnSpc>
                <a:spcPct val="95000"/>
              </a:lnSpc>
              <a:spcBef>
                <a:spcPts val="0"/>
              </a:spcBef>
              <a:spcAft>
                <a:spcPts val="0"/>
              </a:spcAft>
              <a:buNone/>
            </a:pPr>
            <a:r>
              <a:rPr lang="ja-JP" altLang="en-US" sz="1200" b="0" i="0" u="none" strike="noStrike" cap="none" spc="0" baseline="0" dirty="0" smtClean="0">
                <a:solidFill>
                  <a:srgbClr val="ABDFF0">
                    <a:lumMod val="10000"/>
                  </a:srgbClr>
                </a:solidFill>
                <a:effectLst/>
                <a:latin typeface="Arial"/>
                <a:ea typeface="+mn-ea"/>
                <a:cs typeface="+mn-cs"/>
              </a:rPr>
              <a:t>終端装置</a:t>
            </a:r>
            <a:endParaRPr lang="en-US" sz="1200" b="0" i="0" u="none" strike="noStrike" cap="none" spc="0" baseline="0" dirty="0">
              <a:solidFill>
                <a:srgbClr val="ABDFF0">
                  <a:lumMod val="10000"/>
                </a:srgbClr>
              </a:solidFill>
              <a:effectLst/>
              <a:latin typeface="Arial"/>
              <a:ea typeface="+mn-ea"/>
              <a:cs typeface="+mn-cs"/>
            </a:endParaRPr>
          </a:p>
        </p:txBody>
      </p:sp>
    </p:spTree>
    <p:extLst>
      <p:ext uri="{BB962C8B-B14F-4D97-AF65-F5344CB8AC3E}">
        <p14:creationId xmlns="" xmlns:p14="http://schemas.microsoft.com/office/powerpoint/2010/main" val="292632731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BYOD(Bring</a:t>
            </a:r>
            <a:r>
              <a:rPr lang="ja-JP" altLang="en-US" dirty="0" smtClean="0"/>
              <a:t> </a:t>
            </a:r>
            <a:r>
              <a:rPr lang="en-US" altLang="ja-JP" dirty="0" smtClean="0"/>
              <a:t>Your</a:t>
            </a:r>
            <a:r>
              <a:rPr lang="ja-JP" altLang="en-US" dirty="0" smtClean="0"/>
              <a:t> </a:t>
            </a:r>
            <a:r>
              <a:rPr lang="en-US" altLang="ja-JP" dirty="0" smtClean="0"/>
              <a:t>Own</a:t>
            </a:r>
            <a:r>
              <a:rPr lang="ja-JP" altLang="en-US" dirty="0" smtClean="0"/>
              <a:t> </a:t>
            </a:r>
            <a:r>
              <a:rPr lang="en-US" altLang="ja-JP" dirty="0" smtClean="0"/>
              <a:t>Device)</a:t>
            </a:r>
            <a:endParaRPr lang="en-US" dirty="0"/>
          </a:p>
        </p:txBody>
      </p:sp>
      <p:sp>
        <p:nvSpPr>
          <p:cNvPr id="4" name="Content Placeholder 2"/>
          <p:cNvSpPr txBox="1">
            <a:spLocks/>
          </p:cNvSpPr>
          <p:nvPr/>
        </p:nvSpPr>
        <p:spPr>
          <a:xfrm>
            <a:off x="935203" y="2412129"/>
            <a:ext cx="7654750" cy="725214"/>
          </a:xfrm>
          <a:prstGeom prst="rect">
            <a:avLst/>
          </a:prstGeom>
        </p:spPr>
        <p:txBody>
          <a:bodyPr vert="horz" lIns="91440" tIns="45720" rIns="91440" bIns="45720" rtlCol="0">
            <a:normAutofit/>
          </a:bodyPr>
          <a:lstStyle/>
          <a:p>
            <a:pPr marL="0" lvl="1" algn="l" eaLnBrk="1" fontAlgn="auto" hangingPunct="1">
              <a:lnSpc>
                <a:spcPct val="95000"/>
              </a:lnSpc>
              <a:spcBef>
                <a:spcPts val="840"/>
              </a:spcBef>
              <a:spcAft>
                <a:spcPts val="0"/>
              </a:spcAft>
              <a:buClr>
                <a:schemeClr val="tx2"/>
              </a:buClr>
            </a:pPr>
            <a:r>
              <a:rPr lang="ja-JP" altLang="en-US" sz="1800" b="0" dirty="0" smtClean="0">
                <a:solidFill>
                  <a:schemeClr val="tx2"/>
                </a:solidFill>
                <a:latin typeface="+mj-lt"/>
                <a:ea typeface="+mn-ea"/>
                <a:cs typeface="+mn-cs"/>
              </a:rPr>
              <a:t>その他、「私物端末持込」「私物解禁」「私有端末の業務利用」等</a:t>
            </a:r>
            <a:r>
              <a:rPr lang="ja-JP" altLang="en-US" sz="1800" b="0" dirty="0" smtClean="0">
                <a:solidFill>
                  <a:schemeClr val="tx2"/>
                </a:solidFill>
                <a:latin typeface="+mj-lt"/>
                <a:ea typeface="+mn-ea"/>
                <a:cs typeface="+mn-cs"/>
              </a:rPr>
              <a:t>の</a:t>
            </a:r>
            <a:r>
              <a:rPr lang="en-US" altLang="ja-JP" sz="1800" b="0" dirty="0" smtClean="0">
                <a:solidFill>
                  <a:schemeClr val="tx2"/>
                </a:solidFill>
                <a:latin typeface="+mj-lt"/>
                <a:ea typeface="+mn-ea"/>
                <a:cs typeface="+mn-cs"/>
              </a:rPr>
              <a:t/>
            </a:r>
            <a:br>
              <a:rPr lang="en-US" altLang="ja-JP" sz="1800" b="0" dirty="0" smtClean="0">
                <a:solidFill>
                  <a:schemeClr val="tx2"/>
                </a:solidFill>
                <a:latin typeface="+mj-lt"/>
                <a:ea typeface="+mn-ea"/>
                <a:cs typeface="+mn-cs"/>
              </a:rPr>
            </a:br>
            <a:r>
              <a:rPr lang="ja-JP" altLang="en-US" sz="1800" b="0" dirty="0" smtClean="0">
                <a:solidFill>
                  <a:schemeClr val="tx2"/>
                </a:solidFill>
                <a:latin typeface="+mj-lt"/>
                <a:ea typeface="+mn-ea"/>
                <a:cs typeface="+mn-cs"/>
              </a:rPr>
              <a:t>キーワード</a:t>
            </a:r>
            <a:r>
              <a:rPr lang="ja-JP" altLang="en-US" sz="1800" b="0" dirty="0" smtClean="0">
                <a:solidFill>
                  <a:schemeClr val="tx2"/>
                </a:solidFill>
                <a:latin typeface="+mj-lt"/>
                <a:ea typeface="+mn-ea"/>
                <a:cs typeface="+mn-cs"/>
              </a:rPr>
              <a:t>で表現されることがあります。</a:t>
            </a:r>
            <a:endParaRPr lang="en-US" sz="1800" b="0" dirty="0" smtClean="0">
              <a:solidFill>
                <a:schemeClr val="tx2"/>
              </a:solidFill>
              <a:latin typeface="+mj-lt"/>
              <a:ea typeface="+mn-ea"/>
              <a:cs typeface="+mn-cs"/>
            </a:endParaRPr>
          </a:p>
        </p:txBody>
      </p:sp>
      <p:pic>
        <p:nvPicPr>
          <p:cNvPr id="9" name="Picture 6" descr="C:\Users\bbelding.CISCO\Pictures\Cisco\Devices\ipad-international.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5360287" y="3909545"/>
            <a:ext cx="1335682" cy="1706445"/>
          </a:xfrm>
          <a:prstGeom prst="roundRect">
            <a:avLst>
              <a:gd name="adj" fmla="val 7476"/>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1" name="Picture 3" descr="C:\Users\bbelding.CISCO\Pictures\Cisco\Devices\galaxytabportrait.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7139126" y="3771024"/>
            <a:ext cx="1169318" cy="1843222"/>
          </a:xfrm>
          <a:prstGeom prst="round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2" name="Picture 12" descr="C:\Users\bbelding.CISCO\Pictures\Cisco\Platforms\128px-Apple-logo.pn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381557" y="5092267"/>
            <a:ext cx="393048" cy="481724"/>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3" name="Picture 4" descr="C:\Users\bbelding.CISCO\Pictures\Cisco\Devices\DroidIncredible.jpg"/>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8024665" y="4723177"/>
            <a:ext cx="563908" cy="1121551"/>
          </a:xfrm>
          <a:prstGeom prst="round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4" name="Picture 10" descr="C:\Users\bbelding.CISCO\Pictures\Cisco\Platforms\android.pn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7096828" y="5106326"/>
            <a:ext cx="458481" cy="458481"/>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5" name="Picture 5" descr="C:\Users\bbelding.CISCO\Pictures\Cisco\Devices\iphone4single.pn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6243156" y="4665796"/>
            <a:ext cx="603289" cy="1178564"/>
          </a:xfrm>
          <a:prstGeom prst="rect">
            <a:avLst/>
          </a:prstGeom>
          <a:noFill/>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
        <p:nvSpPr>
          <p:cNvPr id="17" name="角丸四角形 16"/>
          <p:cNvSpPr/>
          <p:nvPr/>
        </p:nvSpPr>
        <p:spPr>
          <a:xfrm>
            <a:off x="488731" y="1403132"/>
            <a:ext cx="8166538" cy="9144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l"/>
            <a:r>
              <a:rPr kumimoji="1" lang="en-US" altLang="ja-JP" sz="2000" dirty="0" smtClean="0"/>
              <a:t>BYOD</a:t>
            </a:r>
            <a:r>
              <a:rPr kumimoji="1" lang="ja-JP" altLang="en-US" sz="2000" dirty="0" smtClean="0"/>
              <a:t> </a:t>
            </a:r>
            <a:r>
              <a:rPr kumimoji="1" lang="en-US" altLang="ja-JP" sz="2000" dirty="0" smtClean="0"/>
              <a:t>=</a:t>
            </a:r>
            <a:r>
              <a:rPr kumimoji="1" lang="ja-JP" altLang="en-US" sz="2000" dirty="0" smtClean="0"/>
              <a:t> 個人所有の</a:t>
            </a:r>
            <a:r>
              <a:rPr kumimoji="1" lang="en-US" altLang="ja-JP" sz="2000" dirty="0" smtClean="0"/>
              <a:t>IT</a:t>
            </a:r>
            <a:r>
              <a:rPr kumimoji="1" lang="ja-JP" altLang="en-US" sz="2000" dirty="0" smtClean="0"/>
              <a:t>端末</a:t>
            </a:r>
            <a:r>
              <a:rPr kumimoji="1" lang="en-US" altLang="ja-JP" sz="2000" dirty="0" smtClean="0"/>
              <a:t>(</a:t>
            </a:r>
            <a:r>
              <a:rPr kumimoji="1" lang="ja-JP" altLang="en-US" sz="2000" dirty="0" smtClean="0"/>
              <a:t>スマートフォン、タブレット</a:t>
            </a:r>
            <a:r>
              <a:rPr kumimoji="1" lang="en-US" altLang="ja-JP" sz="2000" dirty="0" smtClean="0"/>
              <a:t>)</a:t>
            </a:r>
            <a:r>
              <a:rPr kumimoji="1" lang="ja-JP" altLang="en-US" sz="2000" dirty="0" smtClean="0"/>
              <a:t>で、企業の</a:t>
            </a:r>
            <a:r>
              <a:rPr kumimoji="1" lang="en-US" altLang="ja-JP" sz="2000" dirty="0" smtClean="0"/>
              <a:t/>
            </a:r>
            <a:br>
              <a:rPr kumimoji="1" lang="en-US" altLang="ja-JP" sz="2000" dirty="0" smtClean="0"/>
            </a:br>
            <a:r>
              <a:rPr kumimoji="1" lang="en-US" altLang="ja-JP" sz="2000" dirty="0" smtClean="0"/>
              <a:t>	</a:t>
            </a:r>
            <a:r>
              <a:rPr kumimoji="1" lang="ja-JP" altLang="en-US" sz="2000" dirty="0" smtClean="0"/>
              <a:t> ネットワークを利用可能にして、業務利用すること</a:t>
            </a:r>
          </a:p>
        </p:txBody>
      </p:sp>
      <p:sp>
        <p:nvSpPr>
          <p:cNvPr id="23" name="下矢印 22"/>
          <p:cNvSpPr/>
          <p:nvPr/>
        </p:nvSpPr>
        <p:spPr>
          <a:xfrm>
            <a:off x="551793" y="2506714"/>
            <a:ext cx="484632" cy="1213948"/>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角丸四角形 24"/>
          <p:cNvSpPr/>
          <p:nvPr/>
        </p:nvSpPr>
        <p:spPr>
          <a:xfrm>
            <a:off x="357352" y="3735977"/>
            <a:ext cx="4624551" cy="2521132"/>
          </a:xfrm>
          <a:prstGeom prst="roundRect">
            <a:avLst>
              <a:gd name="adj" fmla="val 9705"/>
            </a:avLst>
          </a:prstGeom>
          <a:gradFill rotWithShape="1">
            <a:gsLst>
              <a:gs pos="0">
                <a:srgbClr val="7D3C4A">
                  <a:shade val="51000"/>
                  <a:satMod val="130000"/>
                </a:srgbClr>
              </a:gs>
              <a:gs pos="80000">
                <a:srgbClr val="7D3C4A">
                  <a:shade val="93000"/>
                  <a:satMod val="130000"/>
                </a:srgbClr>
              </a:gs>
              <a:gs pos="100000">
                <a:srgbClr val="7D3C4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smtClean="0">
              <a:ln>
                <a:noFill/>
              </a:ln>
              <a:solidFill>
                <a:sysClr val="window" lastClr="FFFFFF"/>
              </a:solidFill>
              <a:effectLst/>
              <a:uLnTx/>
              <a:uFillTx/>
              <a:latin typeface="Arial"/>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smtClean="0">
              <a:ln>
                <a:noFill/>
              </a:ln>
              <a:solidFill>
                <a:sysClr val="window" lastClr="FFFFFF"/>
              </a:solidFill>
              <a:effectLst/>
              <a:uLnTx/>
              <a:uFillTx/>
              <a:latin typeface="Arial"/>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しかし、なぜ今</a:t>
            </a:r>
            <a:r>
              <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rPr>
              <a:t>BYOD?</a:t>
            </a: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rPr>
              <a:t>- </a:t>
            </a:r>
            <a:r>
              <a:rPr kumimoji="1" lang="en-US" altLang="ja-JP" sz="1800" i="0" u="none" strike="noStrike" kern="0" cap="none" spc="0" normalizeH="0" baseline="0" noProof="0" dirty="0" err="1" smtClean="0">
                <a:ln>
                  <a:noFill/>
                </a:ln>
                <a:solidFill>
                  <a:sysClr val="window" lastClr="FFFFFF"/>
                </a:solidFill>
                <a:effectLst/>
                <a:uLnTx/>
                <a:uFillTx/>
                <a:latin typeface="+mn-lt"/>
                <a:ea typeface="+mn-ea"/>
                <a:cs typeface="+mn-cs"/>
              </a:rPr>
              <a:t>P2P</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 ソフトによる情報漏えい事件</a:t>
            </a:r>
            <a:endPar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rPr>
              <a:t>- </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個人情報保護法の施行</a:t>
            </a:r>
            <a:endPar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rPr>
              <a:t>- </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個人</a:t>
            </a:r>
            <a:r>
              <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rPr>
              <a:t>PC</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がウイルスの感染源</a:t>
            </a:r>
            <a:endPar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などの理由で、個人端末排除が</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トレンドだった</a:t>
            </a:r>
            <a:r>
              <a:rPr kumimoji="1" lang="ja-JP" altLang="en-US" sz="1800" i="0" u="none" strike="noStrike" kern="0" cap="none" spc="0" normalizeH="0" baseline="0" noProof="0" dirty="0" smtClean="0">
                <a:ln>
                  <a:noFill/>
                </a:ln>
                <a:solidFill>
                  <a:sysClr val="window" lastClr="FFFFFF"/>
                </a:solidFill>
                <a:effectLst/>
                <a:uLnTx/>
                <a:uFillTx/>
                <a:latin typeface="+mn-lt"/>
                <a:ea typeface="+mn-ea"/>
                <a:cs typeface="+mn-cs"/>
              </a:rPr>
              <a:t>のでは・・・？</a:t>
            </a:r>
            <a:endParaRPr kumimoji="1" lang="en-US" altLang="ja-JP" sz="1800" i="0" u="none" strike="noStrike" kern="0" cap="none" spc="0" normalizeH="0" baseline="0" noProof="0" dirty="0" smtClean="0">
              <a:ln>
                <a:noFill/>
              </a:ln>
              <a:solidFill>
                <a:sysClr val="window" lastClr="FFFFFF"/>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smtClean="0">
              <a:ln>
                <a:noFill/>
              </a:ln>
              <a:solidFill>
                <a:sysClr val="window" lastClr="FFFFFF"/>
              </a:solidFill>
              <a:effectLst/>
              <a:uLnTx/>
              <a:uFillTx/>
              <a:latin typeface="Arial"/>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smtClean="0">
              <a:ln>
                <a:noFill/>
              </a:ln>
              <a:solidFill>
                <a:sysClr val="window" lastClr="FFFFFF"/>
              </a:solidFill>
              <a:effectLst/>
              <a:uLnTx/>
              <a:uFillTx/>
              <a:latin typeface="Arial"/>
              <a:ea typeface="+mn-ea"/>
              <a:cs typeface="+mn-cs"/>
            </a:endParaRPr>
          </a:p>
        </p:txBody>
      </p:sp>
    </p:spTree>
    <p:extLst>
      <p:ext uri="{BB962C8B-B14F-4D97-AF65-F5344CB8AC3E}">
        <p14:creationId xmlns="" xmlns:p14="http://schemas.microsoft.com/office/powerpoint/2010/main" val="90420218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smtClean="0">
                <a:latin typeface="Arial" pitchFamily="34" charset="0"/>
                <a:ea typeface="ＭＳ Ｐゴシック" pitchFamily="50" charset="-128"/>
                <a:cs typeface="Arial" pitchFamily="34" charset="0"/>
              </a:rPr>
              <a:t>BYOD</a:t>
            </a:r>
            <a:r>
              <a:rPr lang="ja-JP" altLang="en-US" dirty="0" smtClean="0">
                <a:latin typeface="Arial" pitchFamily="34" charset="0"/>
                <a:ea typeface="ＭＳ Ｐゴシック" pitchFamily="50" charset="-128"/>
                <a:cs typeface="Arial" pitchFamily="34" charset="0"/>
              </a:rPr>
              <a:t>が検討される背景</a:t>
            </a:r>
            <a:endParaRPr lang="en-US" dirty="0">
              <a:latin typeface="Arial" pitchFamily="34" charset="0"/>
              <a:ea typeface="ＭＳ Ｐゴシック" pitchFamily="50" charset="-128"/>
              <a:cs typeface="Arial" pitchFamily="34" charset="0"/>
            </a:endParaRPr>
          </a:p>
        </p:txBody>
      </p:sp>
      <p:grpSp>
        <p:nvGrpSpPr>
          <p:cNvPr id="17" name="グループ化 16"/>
          <p:cNvGrpSpPr/>
          <p:nvPr/>
        </p:nvGrpSpPr>
        <p:grpSpPr>
          <a:xfrm>
            <a:off x="490158" y="1340059"/>
            <a:ext cx="970138" cy="914400"/>
            <a:chOff x="695116" y="1340059"/>
            <a:chExt cx="970138" cy="914400"/>
          </a:xfrm>
        </p:grpSpPr>
        <p:sp>
          <p:nvSpPr>
            <p:cNvPr id="5" name="円/楕円 4"/>
            <p:cNvSpPr/>
            <p:nvPr/>
          </p:nvSpPr>
          <p:spPr>
            <a:xfrm>
              <a:off x="719958" y="1340059"/>
              <a:ext cx="914400" cy="914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sp>
          <p:nvSpPr>
            <p:cNvPr id="10" name="テキスト ボックス 9"/>
            <p:cNvSpPr txBox="1"/>
            <p:nvPr/>
          </p:nvSpPr>
          <p:spPr>
            <a:xfrm>
              <a:off x="695116" y="1529245"/>
              <a:ext cx="970138" cy="535531"/>
            </a:xfrm>
            <a:prstGeom prst="rect">
              <a:avLst/>
            </a:prstGeom>
            <a:noFill/>
          </p:spPr>
          <p:txBody>
            <a:bodyPr wrap="none" rtlCol="0">
              <a:spAutoFit/>
            </a:bodyPr>
            <a:lstStyle/>
            <a:p>
              <a:r>
                <a:rPr kumimoji="1" lang="en-US" altLang="ja-JP" sz="1600" dirty="0" smtClean="0">
                  <a:solidFill>
                    <a:schemeClr val="bg1"/>
                  </a:solidFill>
                  <a:ea typeface="ＭＳ Ｐゴシック" pitchFamily="50" charset="-128"/>
                  <a:cs typeface="Arial" pitchFamily="34" charset="0"/>
                </a:rPr>
                <a:t>Cloud</a:t>
              </a:r>
              <a:r>
                <a:rPr kumimoji="1" lang="ja-JP" altLang="en-US" sz="1600" dirty="0" smtClean="0">
                  <a:solidFill>
                    <a:schemeClr val="bg1"/>
                  </a:solidFill>
                  <a:ea typeface="ＭＳ Ｐゴシック" pitchFamily="50" charset="-128"/>
                  <a:cs typeface="Arial" pitchFamily="34" charset="0"/>
                </a:rPr>
                <a:t> </a:t>
              </a:r>
              <a:r>
                <a:rPr kumimoji="1" lang="en-US" altLang="ja-JP" sz="1600" dirty="0" smtClean="0">
                  <a:solidFill>
                    <a:schemeClr val="bg1"/>
                  </a:solidFill>
                  <a:ea typeface="ＭＳ Ｐゴシック" pitchFamily="50" charset="-128"/>
                  <a:cs typeface="Arial" pitchFamily="34" charset="0"/>
                </a:rPr>
                <a:t>&amp;</a:t>
              </a:r>
              <a:br>
                <a:rPr kumimoji="1" lang="en-US" altLang="ja-JP" sz="1600" dirty="0" smtClean="0">
                  <a:solidFill>
                    <a:schemeClr val="bg1"/>
                  </a:solidFill>
                  <a:ea typeface="ＭＳ Ｐゴシック" pitchFamily="50" charset="-128"/>
                  <a:cs typeface="Arial" pitchFamily="34" charset="0"/>
                </a:rPr>
              </a:br>
              <a:r>
                <a:rPr kumimoji="1" lang="en-US" altLang="ja-JP" sz="1600" dirty="0" err="1" smtClean="0">
                  <a:solidFill>
                    <a:schemeClr val="bg1"/>
                  </a:solidFill>
                  <a:ea typeface="ＭＳ Ｐゴシック" pitchFamily="50" charset="-128"/>
                  <a:cs typeface="Arial" pitchFamily="34" charset="0"/>
                </a:rPr>
                <a:t>MDM</a:t>
              </a:r>
              <a:endParaRPr kumimoji="1" lang="ja-JP" altLang="en-US" sz="1600" dirty="0">
                <a:solidFill>
                  <a:schemeClr val="bg1"/>
                </a:solidFill>
                <a:ea typeface="ＭＳ Ｐゴシック" pitchFamily="50" charset="-128"/>
                <a:cs typeface="Arial" pitchFamily="34" charset="0"/>
              </a:endParaRPr>
            </a:p>
          </p:txBody>
        </p:sp>
      </p:grpSp>
      <p:grpSp>
        <p:nvGrpSpPr>
          <p:cNvPr id="21" name="グループ化 20"/>
          <p:cNvGrpSpPr/>
          <p:nvPr/>
        </p:nvGrpSpPr>
        <p:grpSpPr>
          <a:xfrm>
            <a:off x="515000" y="5402307"/>
            <a:ext cx="914400" cy="914400"/>
            <a:chOff x="719958" y="5402307"/>
            <a:chExt cx="914400" cy="914400"/>
          </a:xfrm>
        </p:grpSpPr>
        <p:sp>
          <p:nvSpPr>
            <p:cNvPr id="9" name="円/楕円 8"/>
            <p:cNvSpPr/>
            <p:nvPr/>
          </p:nvSpPr>
          <p:spPr>
            <a:xfrm>
              <a:off x="719958" y="5402307"/>
              <a:ext cx="914400" cy="914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sp>
          <p:nvSpPr>
            <p:cNvPr id="11" name="テキスト ボックス 10"/>
            <p:cNvSpPr txBox="1"/>
            <p:nvPr/>
          </p:nvSpPr>
          <p:spPr>
            <a:xfrm>
              <a:off x="866991" y="5701853"/>
              <a:ext cx="615874" cy="313932"/>
            </a:xfrm>
            <a:prstGeom prst="rect">
              <a:avLst/>
            </a:prstGeom>
            <a:noFill/>
          </p:spPr>
          <p:txBody>
            <a:bodyPr wrap="none" rtlCol="0">
              <a:spAutoFit/>
            </a:bodyPr>
            <a:lstStyle/>
            <a:p>
              <a:r>
                <a:rPr kumimoji="1" lang="en-US" altLang="ja-JP" sz="1600" dirty="0" err="1" smtClean="0">
                  <a:solidFill>
                    <a:schemeClr val="bg1"/>
                  </a:solidFill>
                  <a:ea typeface="ＭＳ Ｐゴシック" pitchFamily="50" charset="-128"/>
                  <a:cs typeface="Arial" pitchFamily="34" charset="0"/>
                </a:rPr>
                <a:t>BCP</a:t>
              </a:r>
              <a:endParaRPr kumimoji="1" lang="ja-JP" altLang="en-US" sz="1600" dirty="0">
                <a:solidFill>
                  <a:schemeClr val="bg1"/>
                </a:solidFill>
                <a:ea typeface="ＭＳ Ｐゴシック" pitchFamily="50" charset="-128"/>
                <a:cs typeface="Arial" pitchFamily="34" charset="0"/>
              </a:endParaRPr>
            </a:p>
          </p:txBody>
        </p:sp>
      </p:grpSp>
      <p:grpSp>
        <p:nvGrpSpPr>
          <p:cNvPr id="19" name="グループ化 18"/>
          <p:cNvGrpSpPr/>
          <p:nvPr/>
        </p:nvGrpSpPr>
        <p:grpSpPr>
          <a:xfrm>
            <a:off x="487134" y="3371183"/>
            <a:ext cx="1018228" cy="914400"/>
            <a:chOff x="692092" y="3371183"/>
            <a:chExt cx="1018228" cy="914400"/>
          </a:xfrm>
        </p:grpSpPr>
        <p:sp>
          <p:nvSpPr>
            <p:cNvPr id="7" name="円/楕円 6"/>
            <p:cNvSpPr/>
            <p:nvPr/>
          </p:nvSpPr>
          <p:spPr>
            <a:xfrm>
              <a:off x="719958" y="3371183"/>
              <a:ext cx="914400" cy="914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sp>
          <p:nvSpPr>
            <p:cNvPr id="12" name="テキスト ボックス 11"/>
            <p:cNvSpPr txBox="1"/>
            <p:nvPr/>
          </p:nvSpPr>
          <p:spPr>
            <a:xfrm>
              <a:off x="692092" y="3584016"/>
              <a:ext cx="1018228" cy="535531"/>
            </a:xfrm>
            <a:prstGeom prst="rect">
              <a:avLst/>
            </a:prstGeom>
            <a:noFill/>
          </p:spPr>
          <p:txBody>
            <a:bodyPr wrap="none" rtlCol="0">
              <a:spAutoFit/>
            </a:bodyPr>
            <a:lstStyle/>
            <a:p>
              <a:r>
                <a:rPr kumimoji="1" lang="ja-JP" altLang="en-US" sz="1600" dirty="0" smtClean="0">
                  <a:solidFill>
                    <a:schemeClr val="bg1"/>
                  </a:solidFill>
                  <a:ea typeface="ＭＳ Ｐゴシック" pitchFamily="50" charset="-128"/>
                  <a:cs typeface="Arial" pitchFamily="34" charset="0"/>
                </a:rPr>
                <a:t>無線</a:t>
              </a:r>
              <a:r>
                <a:rPr kumimoji="1" lang="en-US" altLang="ja-JP" sz="1600" dirty="0" smtClean="0">
                  <a:solidFill>
                    <a:schemeClr val="bg1"/>
                  </a:solidFill>
                  <a:ea typeface="ＭＳ Ｐゴシック" pitchFamily="50" charset="-128"/>
                  <a:cs typeface="Arial" pitchFamily="34" charset="0"/>
                </a:rPr>
                <a:t>LAN</a:t>
              </a:r>
              <a:br>
                <a:rPr kumimoji="1" lang="en-US" altLang="ja-JP" sz="1600" dirty="0" smtClean="0">
                  <a:solidFill>
                    <a:schemeClr val="bg1"/>
                  </a:solidFill>
                  <a:ea typeface="ＭＳ Ｐゴシック" pitchFamily="50" charset="-128"/>
                  <a:cs typeface="Arial" pitchFamily="34" charset="0"/>
                </a:rPr>
              </a:br>
              <a:r>
                <a:rPr kumimoji="1" lang="ja-JP" altLang="en-US" sz="1600" dirty="0" smtClean="0">
                  <a:solidFill>
                    <a:schemeClr val="bg1"/>
                  </a:solidFill>
                  <a:ea typeface="ＭＳ Ｐゴシック" pitchFamily="50" charset="-128"/>
                  <a:cs typeface="Arial" pitchFamily="34" charset="0"/>
                </a:rPr>
                <a:t>の普及</a:t>
              </a:r>
              <a:endParaRPr kumimoji="1" lang="ja-JP" altLang="en-US" sz="1600" dirty="0">
                <a:solidFill>
                  <a:schemeClr val="bg1"/>
                </a:solidFill>
                <a:ea typeface="ＭＳ Ｐゴシック" pitchFamily="50" charset="-128"/>
                <a:cs typeface="Arial" pitchFamily="34" charset="0"/>
              </a:endParaRPr>
            </a:p>
          </p:txBody>
        </p:sp>
      </p:grpSp>
      <p:grpSp>
        <p:nvGrpSpPr>
          <p:cNvPr id="20" name="グループ化 19"/>
          <p:cNvGrpSpPr/>
          <p:nvPr/>
        </p:nvGrpSpPr>
        <p:grpSpPr>
          <a:xfrm>
            <a:off x="515000" y="4386745"/>
            <a:ext cx="914400" cy="914400"/>
            <a:chOff x="719958" y="4386745"/>
            <a:chExt cx="914400" cy="914400"/>
          </a:xfrm>
        </p:grpSpPr>
        <p:sp>
          <p:nvSpPr>
            <p:cNvPr id="8" name="円/楕円 7"/>
            <p:cNvSpPr/>
            <p:nvPr/>
          </p:nvSpPr>
          <p:spPr>
            <a:xfrm>
              <a:off x="719958" y="4386745"/>
              <a:ext cx="914400" cy="914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sp>
          <p:nvSpPr>
            <p:cNvPr id="13" name="テキスト ボックス 12"/>
            <p:cNvSpPr txBox="1"/>
            <p:nvPr/>
          </p:nvSpPr>
          <p:spPr>
            <a:xfrm>
              <a:off x="775266" y="4445862"/>
              <a:ext cx="809837" cy="757130"/>
            </a:xfrm>
            <a:prstGeom prst="rect">
              <a:avLst/>
            </a:prstGeom>
            <a:noFill/>
          </p:spPr>
          <p:txBody>
            <a:bodyPr wrap="none" rtlCol="0">
              <a:spAutoFit/>
            </a:bodyPr>
            <a:lstStyle/>
            <a:p>
              <a:r>
                <a:rPr kumimoji="1" lang="en-US" altLang="ja-JP" sz="1600" dirty="0" smtClean="0">
                  <a:solidFill>
                    <a:schemeClr val="bg1"/>
                  </a:solidFill>
                  <a:ea typeface="ＭＳ Ｐゴシック" pitchFamily="50" charset="-128"/>
                  <a:cs typeface="Arial" pitchFamily="34" charset="0"/>
                </a:rPr>
                <a:t>Smart</a:t>
              </a:r>
              <a:br>
                <a:rPr kumimoji="1" lang="en-US" altLang="ja-JP" sz="1600" dirty="0" smtClean="0">
                  <a:solidFill>
                    <a:schemeClr val="bg1"/>
                  </a:solidFill>
                  <a:ea typeface="ＭＳ Ｐゴシック" pitchFamily="50" charset="-128"/>
                  <a:cs typeface="Arial" pitchFamily="34" charset="0"/>
                </a:rPr>
              </a:br>
              <a:r>
                <a:rPr kumimoji="1" lang="en-US" altLang="ja-JP" sz="1600" dirty="0" smtClean="0">
                  <a:solidFill>
                    <a:schemeClr val="bg1"/>
                  </a:solidFill>
                  <a:ea typeface="ＭＳ Ｐゴシック" pitchFamily="50" charset="-128"/>
                  <a:cs typeface="Arial" pitchFamily="34" charset="0"/>
                </a:rPr>
                <a:t>Phone</a:t>
              </a:r>
              <a:br>
                <a:rPr kumimoji="1" lang="en-US" altLang="ja-JP" sz="1600" dirty="0" smtClean="0">
                  <a:solidFill>
                    <a:schemeClr val="bg1"/>
                  </a:solidFill>
                  <a:ea typeface="ＭＳ Ｐゴシック" pitchFamily="50" charset="-128"/>
                  <a:cs typeface="Arial" pitchFamily="34" charset="0"/>
                </a:rPr>
              </a:br>
              <a:r>
                <a:rPr kumimoji="1" lang="ja-JP" altLang="en-US" sz="1600" dirty="0" smtClean="0">
                  <a:solidFill>
                    <a:schemeClr val="bg1"/>
                  </a:solidFill>
                  <a:ea typeface="ＭＳ Ｐゴシック" pitchFamily="50" charset="-128"/>
                  <a:cs typeface="Arial" pitchFamily="34" charset="0"/>
                </a:rPr>
                <a:t>の進化</a:t>
              </a:r>
              <a:endParaRPr kumimoji="1" lang="ja-JP" altLang="en-US" sz="1600" dirty="0">
                <a:solidFill>
                  <a:schemeClr val="bg1"/>
                </a:solidFill>
                <a:ea typeface="ＭＳ Ｐゴシック" pitchFamily="50" charset="-128"/>
                <a:cs typeface="Arial" pitchFamily="34" charset="0"/>
              </a:endParaRPr>
            </a:p>
          </p:txBody>
        </p:sp>
      </p:grpSp>
      <p:grpSp>
        <p:nvGrpSpPr>
          <p:cNvPr id="18" name="グループ化 17"/>
          <p:cNvGrpSpPr/>
          <p:nvPr/>
        </p:nvGrpSpPr>
        <p:grpSpPr>
          <a:xfrm>
            <a:off x="468160" y="2355621"/>
            <a:ext cx="1024639" cy="914400"/>
            <a:chOff x="673118" y="2355621"/>
            <a:chExt cx="1024639" cy="914400"/>
          </a:xfrm>
        </p:grpSpPr>
        <p:sp>
          <p:nvSpPr>
            <p:cNvPr id="6" name="円/楕円 5"/>
            <p:cNvSpPr/>
            <p:nvPr/>
          </p:nvSpPr>
          <p:spPr>
            <a:xfrm>
              <a:off x="719958" y="2355621"/>
              <a:ext cx="914400" cy="91440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sp>
          <p:nvSpPr>
            <p:cNvPr id="14" name="テキスト ボックス 13"/>
            <p:cNvSpPr txBox="1"/>
            <p:nvPr/>
          </p:nvSpPr>
          <p:spPr>
            <a:xfrm>
              <a:off x="673118" y="2590789"/>
              <a:ext cx="1024639" cy="480131"/>
            </a:xfrm>
            <a:prstGeom prst="rect">
              <a:avLst/>
            </a:prstGeom>
            <a:noFill/>
          </p:spPr>
          <p:txBody>
            <a:bodyPr wrap="none" rtlCol="0">
              <a:spAutoFit/>
            </a:bodyPr>
            <a:lstStyle/>
            <a:p>
              <a:r>
                <a:rPr kumimoji="1" lang="ja-JP" altLang="en-US" sz="1400" dirty="0" smtClean="0">
                  <a:solidFill>
                    <a:schemeClr val="bg1"/>
                  </a:solidFill>
                  <a:ea typeface="ＭＳ Ｐゴシック" pitchFamily="50" charset="-128"/>
                  <a:cs typeface="Arial" pitchFamily="34" charset="0"/>
                </a:rPr>
                <a:t>個人による</a:t>
              </a:r>
              <a:r>
                <a:rPr kumimoji="1" lang="en-US" altLang="ja-JP" sz="1400" dirty="0" smtClean="0">
                  <a:solidFill>
                    <a:schemeClr val="bg1"/>
                  </a:solidFill>
                  <a:ea typeface="ＭＳ Ｐゴシック" pitchFamily="50" charset="-128"/>
                  <a:cs typeface="Arial" pitchFamily="34" charset="0"/>
                </a:rPr>
                <a:t/>
              </a:r>
              <a:br>
                <a:rPr kumimoji="1" lang="en-US" altLang="ja-JP" sz="1400" dirty="0" smtClean="0">
                  <a:solidFill>
                    <a:schemeClr val="bg1"/>
                  </a:solidFill>
                  <a:ea typeface="ＭＳ Ｐゴシック" pitchFamily="50" charset="-128"/>
                  <a:cs typeface="Arial" pitchFamily="34" charset="0"/>
                </a:rPr>
              </a:br>
              <a:r>
                <a:rPr kumimoji="1" lang="ja-JP" altLang="en-US" sz="1400" dirty="0" smtClean="0">
                  <a:solidFill>
                    <a:schemeClr val="bg1"/>
                  </a:solidFill>
                  <a:ea typeface="ＭＳ Ｐゴシック" pitchFamily="50" charset="-128"/>
                  <a:cs typeface="Arial" pitchFamily="34" charset="0"/>
                </a:rPr>
                <a:t>業務活用</a:t>
              </a:r>
              <a:endParaRPr kumimoji="1" lang="ja-JP" altLang="en-US" sz="1400" dirty="0">
                <a:solidFill>
                  <a:schemeClr val="bg1"/>
                </a:solidFill>
                <a:ea typeface="ＭＳ Ｐゴシック" pitchFamily="50" charset="-128"/>
                <a:cs typeface="Arial" pitchFamily="34" charset="0"/>
              </a:endParaRPr>
            </a:p>
          </p:txBody>
        </p:sp>
      </p:grpSp>
      <p:sp>
        <p:nvSpPr>
          <p:cNvPr id="22" name="Content Placeholder 2"/>
          <p:cNvSpPr txBox="1">
            <a:spLocks/>
          </p:cNvSpPr>
          <p:nvPr/>
        </p:nvSpPr>
        <p:spPr>
          <a:xfrm>
            <a:off x="1441942" y="1497730"/>
            <a:ext cx="7449802" cy="662147"/>
          </a:xfrm>
          <a:prstGeom prst="rect">
            <a:avLst/>
          </a:prstGeom>
        </p:spPr>
        <p:txBody>
          <a:bodyPr vert="horz" lIns="91440" tIns="45720" rIns="91440" bIns="45720" rtlCol="0">
            <a:normAutofit fontScale="92500" lnSpcReduction="10000"/>
          </a:bodyPr>
          <a:lstStyle/>
          <a:p>
            <a:pPr marL="0" lvl="1" algn="l" eaLnBrk="1" fontAlgn="auto" hangingPunct="1">
              <a:lnSpc>
                <a:spcPct val="95000"/>
              </a:lnSpc>
              <a:spcBef>
                <a:spcPts val="840"/>
              </a:spcBef>
              <a:spcAft>
                <a:spcPts val="0"/>
              </a:spcAft>
              <a:buClr>
                <a:schemeClr val="tx2"/>
              </a:buClr>
            </a:pPr>
            <a:r>
              <a:rPr lang="ja-JP" altLang="en-US" sz="1800" b="0" dirty="0" smtClean="0">
                <a:solidFill>
                  <a:schemeClr val="accent6">
                    <a:lumMod val="75000"/>
                  </a:schemeClr>
                </a:solidFill>
                <a:ea typeface="ＭＳ Ｐゴシック" pitchFamily="50" charset="-128"/>
                <a:cs typeface="Arial" pitchFamily="34" charset="0"/>
              </a:rPr>
              <a:t>・クラウド利用による情報漏えいリスクの低下</a:t>
            </a:r>
            <a:endParaRPr lang="en-US" altLang="ja-JP" sz="1800" b="0" dirty="0" smtClean="0">
              <a:solidFill>
                <a:schemeClr val="accent6">
                  <a:lumMod val="75000"/>
                </a:schemeClr>
              </a:solidFill>
              <a:ea typeface="ＭＳ Ｐゴシック" pitchFamily="50" charset="-128"/>
              <a:cs typeface="Arial" pitchFamily="34" charset="0"/>
            </a:endParaRPr>
          </a:p>
          <a:p>
            <a:pPr marL="0" lvl="1" algn="l" eaLnBrk="1" fontAlgn="auto" hangingPunct="1">
              <a:lnSpc>
                <a:spcPct val="95000"/>
              </a:lnSpc>
              <a:spcBef>
                <a:spcPts val="840"/>
              </a:spcBef>
              <a:spcAft>
                <a:spcPts val="0"/>
              </a:spcAft>
              <a:buClr>
                <a:schemeClr val="tx2"/>
              </a:buClr>
            </a:pPr>
            <a:r>
              <a:rPr lang="ja-JP" altLang="en-US" sz="1800" b="0" dirty="0" smtClean="0">
                <a:solidFill>
                  <a:schemeClr val="accent6">
                    <a:lumMod val="75000"/>
                  </a:schemeClr>
                </a:solidFill>
                <a:ea typeface="ＭＳ Ｐゴシック" pitchFamily="50" charset="-128"/>
                <a:cs typeface="Arial" pitchFamily="34" charset="0"/>
              </a:rPr>
              <a:t>・</a:t>
            </a:r>
            <a:r>
              <a:rPr lang="en-US" altLang="ja-JP" sz="1800" b="0" dirty="0" err="1" smtClean="0">
                <a:solidFill>
                  <a:schemeClr val="accent6">
                    <a:lumMod val="75000"/>
                  </a:schemeClr>
                </a:solidFill>
                <a:ea typeface="ＭＳ Ｐゴシック" pitchFamily="50" charset="-128"/>
                <a:cs typeface="Arial" pitchFamily="34" charset="0"/>
              </a:rPr>
              <a:t>MDM</a:t>
            </a:r>
            <a:r>
              <a:rPr lang="ja-JP" altLang="en-US" sz="1800" b="0" dirty="0" smtClean="0">
                <a:solidFill>
                  <a:schemeClr val="accent6">
                    <a:lumMod val="75000"/>
                  </a:schemeClr>
                </a:solidFill>
                <a:ea typeface="ＭＳ Ｐゴシック" pitchFamily="50" charset="-128"/>
                <a:cs typeface="Arial" pitchFamily="34" charset="0"/>
              </a:rPr>
              <a:t>高機能化による遠隔管理</a:t>
            </a:r>
            <a:endParaRPr lang="en-US" altLang="ja-JP" sz="1800" b="0" dirty="0" smtClean="0">
              <a:solidFill>
                <a:schemeClr val="accent6">
                  <a:lumMod val="75000"/>
                </a:schemeClr>
              </a:solidFill>
              <a:ea typeface="ＭＳ Ｐゴシック" pitchFamily="50" charset="-128"/>
              <a:cs typeface="Arial" pitchFamily="34" charset="0"/>
            </a:endParaRPr>
          </a:p>
        </p:txBody>
      </p:sp>
      <p:sp>
        <p:nvSpPr>
          <p:cNvPr id="23" name="Content Placeholder 2"/>
          <p:cNvSpPr txBox="1">
            <a:spLocks/>
          </p:cNvSpPr>
          <p:nvPr/>
        </p:nvSpPr>
        <p:spPr>
          <a:xfrm>
            <a:off x="1473474" y="2391107"/>
            <a:ext cx="7449802" cy="888118"/>
          </a:xfrm>
          <a:prstGeom prst="rect">
            <a:avLst/>
          </a:prstGeom>
        </p:spPr>
        <p:txBody>
          <a:bodyPr vert="horz" lIns="91440" tIns="45720" rIns="91440" bIns="45720" rtlCol="0">
            <a:normAutofit/>
          </a:bodyPr>
          <a:lstStyle/>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・「情報端末」として業務の補助具として個人が自発的に活用</a:t>
            </a:r>
            <a:endParaRPr lang="en-US" altLang="ja-JP" sz="1700" b="0" dirty="0" smtClean="0">
              <a:solidFill>
                <a:schemeClr val="accent6">
                  <a:lumMod val="75000"/>
                </a:schemeClr>
              </a:solidFill>
              <a:ea typeface="ＭＳ Ｐゴシック" pitchFamily="50" charset="-128"/>
              <a:cs typeface="Arial" pitchFamily="34" charset="0"/>
            </a:endParaRPr>
          </a:p>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・私物許可によるコストダウン効果</a:t>
            </a:r>
            <a:endParaRPr lang="en-US" altLang="ja-JP" sz="1700" b="0" dirty="0" smtClean="0">
              <a:solidFill>
                <a:schemeClr val="accent6">
                  <a:lumMod val="75000"/>
                </a:schemeClr>
              </a:solidFill>
              <a:ea typeface="ＭＳ Ｐゴシック" pitchFamily="50" charset="-128"/>
              <a:cs typeface="Arial" pitchFamily="34" charset="0"/>
            </a:endParaRPr>
          </a:p>
        </p:txBody>
      </p:sp>
      <p:sp>
        <p:nvSpPr>
          <p:cNvPr id="24" name="Content Placeholder 2"/>
          <p:cNvSpPr txBox="1">
            <a:spLocks/>
          </p:cNvSpPr>
          <p:nvPr/>
        </p:nvSpPr>
        <p:spPr>
          <a:xfrm>
            <a:off x="1489240" y="3489442"/>
            <a:ext cx="7449802" cy="798780"/>
          </a:xfrm>
          <a:prstGeom prst="rect">
            <a:avLst/>
          </a:prstGeom>
        </p:spPr>
        <p:txBody>
          <a:bodyPr vert="horz" lIns="91440" tIns="45720" rIns="91440" bIns="45720" rtlCol="0">
            <a:normAutofit/>
          </a:bodyPr>
          <a:lstStyle/>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・無線</a:t>
            </a:r>
            <a:r>
              <a:rPr lang="en-US" altLang="ja-JP" sz="1700" b="0" dirty="0" smtClean="0">
                <a:solidFill>
                  <a:schemeClr val="accent6">
                    <a:lumMod val="75000"/>
                  </a:schemeClr>
                </a:solidFill>
                <a:ea typeface="ＭＳ Ｐゴシック" pitchFamily="50" charset="-128"/>
                <a:cs typeface="Arial" pitchFamily="34" charset="0"/>
              </a:rPr>
              <a:t>LAN</a:t>
            </a:r>
            <a:r>
              <a:rPr lang="ja-JP" altLang="en-US" sz="1700" b="0" dirty="0" smtClean="0">
                <a:solidFill>
                  <a:schemeClr val="accent6">
                    <a:lumMod val="75000"/>
                  </a:schemeClr>
                </a:solidFill>
                <a:ea typeface="ＭＳ Ｐゴシック" pitchFamily="50" charset="-128"/>
                <a:cs typeface="Arial" pitchFamily="34" charset="0"/>
              </a:rPr>
              <a:t>の一般化</a:t>
            </a:r>
            <a:endParaRPr lang="en-US" altLang="ja-JP" sz="1700" b="0" dirty="0" smtClean="0">
              <a:solidFill>
                <a:schemeClr val="accent6">
                  <a:lumMod val="75000"/>
                </a:schemeClr>
              </a:solidFill>
              <a:ea typeface="ＭＳ Ｐゴシック" pitchFamily="50" charset="-128"/>
              <a:cs typeface="Arial" pitchFamily="34" charset="0"/>
            </a:endParaRPr>
          </a:p>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・接続ニーズの増大</a:t>
            </a:r>
            <a:endParaRPr lang="en-US" altLang="ja-JP" sz="1700" b="0" dirty="0" smtClean="0">
              <a:solidFill>
                <a:schemeClr val="accent6">
                  <a:lumMod val="75000"/>
                </a:schemeClr>
              </a:solidFill>
              <a:ea typeface="ＭＳ Ｐゴシック" pitchFamily="50" charset="-128"/>
              <a:cs typeface="Arial" pitchFamily="34" charset="0"/>
            </a:endParaRPr>
          </a:p>
        </p:txBody>
      </p:sp>
      <p:sp>
        <p:nvSpPr>
          <p:cNvPr id="25" name="Content Placeholder 2"/>
          <p:cNvSpPr txBox="1">
            <a:spLocks/>
          </p:cNvSpPr>
          <p:nvPr/>
        </p:nvSpPr>
        <p:spPr>
          <a:xfrm>
            <a:off x="1505006" y="4461650"/>
            <a:ext cx="7449802" cy="798780"/>
          </a:xfrm>
          <a:prstGeom prst="rect">
            <a:avLst/>
          </a:prstGeom>
        </p:spPr>
        <p:txBody>
          <a:bodyPr vert="horz" lIns="91440" tIns="45720" rIns="91440" bIns="45720" rtlCol="0">
            <a:normAutofit/>
          </a:bodyPr>
          <a:lstStyle/>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・高性能化</a:t>
            </a:r>
            <a:endParaRPr lang="en-US" altLang="ja-JP" sz="1700" b="0" dirty="0" smtClean="0">
              <a:solidFill>
                <a:schemeClr val="accent6">
                  <a:lumMod val="75000"/>
                </a:schemeClr>
              </a:solidFill>
              <a:ea typeface="ＭＳ Ｐゴシック" pitchFamily="50" charset="-128"/>
              <a:cs typeface="Arial" pitchFamily="34" charset="0"/>
            </a:endParaRPr>
          </a:p>
          <a:p>
            <a:pPr marL="0" lvl="1" algn="l" eaLnBrk="1" fontAlgn="auto" hangingPunct="1">
              <a:lnSpc>
                <a:spcPct val="95000"/>
              </a:lnSpc>
              <a:spcBef>
                <a:spcPts val="840"/>
              </a:spcBef>
              <a:spcAft>
                <a:spcPts val="0"/>
              </a:spcAft>
              <a:buClr>
                <a:schemeClr val="tx2"/>
              </a:buClr>
            </a:pPr>
            <a:r>
              <a:rPr lang="ja-JP" altLang="en-US" sz="1700" b="0" dirty="0" smtClean="0">
                <a:solidFill>
                  <a:schemeClr val="accent6">
                    <a:lumMod val="75000"/>
                  </a:schemeClr>
                </a:solidFill>
                <a:ea typeface="ＭＳ Ｐゴシック" pitchFamily="50" charset="-128"/>
                <a:cs typeface="Arial" pitchFamily="34" charset="0"/>
              </a:rPr>
              <a:t>・アプリケーションの充実</a:t>
            </a:r>
            <a:endParaRPr lang="en-US" altLang="ja-JP" sz="1700" b="0" dirty="0" smtClean="0">
              <a:solidFill>
                <a:schemeClr val="accent6">
                  <a:lumMod val="75000"/>
                </a:schemeClr>
              </a:solidFill>
              <a:ea typeface="ＭＳ Ｐゴシック" pitchFamily="50" charset="-128"/>
              <a:cs typeface="Arial" pitchFamily="34" charset="0"/>
            </a:endParaRPr>
          </a:p>
        </p:txBody>
      </p:sp>
      <p:sp>
        <p:nvSpPr>
          <p:cNvPr id="26" name="Content Placeholder 2"/>
          <p:cNvSpPr txBox="1">
            <a:spLocks/>
          </p:cNvSpPr>
          <p:nvPr/>
        </p:nvSpPr>
        <p:spPr>
          <a:xfrm>
            <a:off x="1489240" y="5670352"/>
            <a:ext cx="7449802" cy="415144"/>
          </a:xfrm>
          <a:prstGeom prst="rect">
            <a:avLst/>
          </a:prstGeom>
        </p:spPr>
        <p:txBody>
          <a:bodyPr vert="horz" lIns="91440" tIns="45720" rIns="91440" bIns="45720" rtlCol="0">
            <a:normAutofit/>
          </a:bodyPr>
          <a:lstStyle/>
          <a:p>
            <a:pPr marL="0" lvl="1" algn="l" eaLnBrk="1" fontAlgn="auto" hangingPunct="1">
              <a:lnSpc>
                <a:spcPct val="95000"/>
              </a:lnSpc>
              <a:spcBef>
                <a:spcPts val="840"/>
              </a:spcBef>
              <a:spcAft>
                <a:spcPts val="0"/>
              </a:spcAft>
              <a:buClr>
                <a:schemeClr val="tx2"/>
              </a:buClr>
            </a:pPr>
            <a:r>
              <a:rPr lang="ja-JP" altLang="en-US" sz="1500" b="0" dirty="0" smtClean="0">
                <a:solidFill>
                  <a:schemeClr val="accent6">
                    <a:lumMod val="75000"/>
                  </a:schemeClr>
                </a:solidFill>
                <a:ea typeface="ＭＳ Ｐゴシック" pitchFamily="50" charset="-128"/>
                <a:cs typeface="Arial" pitchFamily="34" charset="0"/>
              </a:rPr>
              <a:t>・</a:t>
            </a:r>
            <a:r>
              <a:rPr lang="ja-JP" altLang="en-US" sz="1700" b="0" dirty="0" smtClean="0">
                <a:solidFill>
                  <a:schemeClr val="accent6">
                    <a:lumMod val="75000"/>
                  </a:schemeClr>
                </a:solidFill>
                <a:ea typeface="ＭＳ Ｐゴシック" pitchFamily="50" charset="-128"/>
                <a:cs typeface="Arial" pitchFamily="34" charset="0"/>
              </a:rPr>
              <a:t>私物の携帯率 </a:t>
            </a:r>
            <a:r>
              <a:rPr lang="en-US" altLang="ja-JP" sz="1700" b="0" dirty="0" err="1" smtClean="0">
                <a:solidFill>
                  <a:schemeClr val="accent6">
                    <a:lumMod val="75000"/>
                  </a:schemeClr>
                </a:solidFill>
                <a:ea typeface="ＭＳ Ｐゴシック" pitchFamily="50" charset="-128"/>
                <a:cs typeface="Arial" pitchFamily="34" charset="0"/>
              </a:rPr>
              <a:t>vs</a:t>
            </a:r>
            <a:r>
              <a:rPr lang="ja-JP" altLang="en-US" sz="1700" b="0" dirty="0" smtClean="0">
                <a:solidFill>
                  <a:schemeClr val="accent6">
                    <a:lumMod val="75000"/>
                  </a:schemeClr>
                </a:solidFill>
                <a:ea typeface="ＭＳ Ｐゴシック" pitchFamily="50" charset="-128"/>
                <a:cs typeface="Arial" pitchFamily="34" charset="0"/>
              </a:rPr>
              <a:t> 社用の携帯率</a:t>
            </a:r>
            <a:endParaRPr lang="en-US" altLang="ja-JP" sz="1500" b="0" dirty="0" smtClean="0">
              <a:solidFill>
                <a:schemeClr val="accent6">
                  <a:lumMod val="75000"/>
                </a:schemeClr>
              </a:solidFill>
              <a:ea typeface="ＭＳ Ｐゴシック" pitchFamily="50" charset="-128"/>
              <a:cs typeface="Arial" pitchFamily="34" charset="0"/>
            </a:endParaRPr>
          </a:p>
        </p:txBody>
      </p:sp>
    </p:spTree>
    <p:extLst>
      <p:ext uri="{BB962C8B-B14F-4D97-AF65-F5344CB8AC3E}">
        <p14:creationId xmlns="" xmlns:p14="http://schemas.microsoft.com/office/powerpoint/2010/main" val="408517659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latin typeface="Arial" pitchFamily="34" charset="0"/>
                <a:ea typeface="ＭＳ Ｐゴシック" pitchFamily="50" charset="-128"/>
                <a:cs typeface="Arial" pitchFamily="34" charset="0"/>
              </a:rPr>
              <a:t>BYOD</a:t>
            </a:r>
            <a:r>
              <a:rPr lang="ja-JP" altLang="en-US" dirty="0" smtClean="0">
                <a:latin typeface="Arial" pitchFamily="34" charset="0"/>
                <a:ea typeface="ＭＳ Ｐゴシック" pitchFamily="50" charset="-128"/>
                <a:cs typeface="Arial" pitchFamily="34" charset="0"/>
              </a:rPr>
              <a:t>ネットワークに必要なこと</a:t>
            </a:r>
            <a:endParaRPr lang="en-US" dirty="0">
              <a:latin typeface="Arial" pitchFamily="34" charset="0"/>
              <a:ea typeface="ＭＳ Ｐゴシック" pitchFamily="50" charset="-128"/>
              <a:cs typeface="Arial" pitchFamily="34" charset="0"/>
            </a:endParaRPr>
          </a:p>
        </p:txBody>
      </p:sp>
      <p:sp>
        <p:nvSpPr>
          <p:cNvPr id="4" name="Content Placeholder 2"/>
          <p:cNvSpPr txBox="1">
            <a:spLocks/>
          </p:cNvSpPr>
          <p:nvPr/>
        </p:nvSpPr>
        <p:spPr>
          <a:xfrm>
            <a:off x="732506" y="1334133"/>
            <a:ext cx="7654750" cy="731145"/>
          </a:xfrm>
          <a:prstGeom prst="rect">
            <a:avLst/>
          </a:prstGeom>
        </p:spPr>
        <p:txBody>
          <a:bodyPr vert="horz" lIns="91440" tIns="45720" rIns="91440" bIns="45720" rtlCol="0">
            <a:normAutofit lnSpcReduction="10000"/>
          </a:bodyPr>
          <a:lstStyle/>
          <a:p>
            <a:pPr marL="0" lvl="1" algn="l" eaLnBrk="1" fontAlgn="auto" hangingPunct="1">
              <a:lnSpc>
                <a:spcPct val="95000"/>
              </a:lnSpc>
              <a:spcBef>
                <a:spcPts val="840"/>
              </a:spcBef>
              <a:spcAft>
                <a:spcPts val="0"/>
              </a:spcAft>
              <a:buClr>
                <a:schemeClr val="tx2"/>
              </a:buClr>
            </a:pPr>
            <a:r>
              <a:rPr lang="ja-JP" altLang="en-US" sz="2000" dirty="0" smtClean="0">
                <a:solidFill>
                  <a:schemeClr val="accent3">
                    <a:lumMod val="50000"/>
                  </a:schemeClr>
                </a:solidFill>
                <a:ea typeface="ＭＳ Ｐゴシック" pitchFamily="50" charset="-128"/>
                <a:cs typeface="Arial" pitchFamily="34" charset="0"/>
              </a:rPr>
              <a:t>全ての人を、あらゆる場所で、どんなデバイスを利用していても、いつ</a:t>
            </a:r>
            <a:endParaRPr lang="en-US" altLang="ja-JP" sz="2000" dirty="0" smtClean="0">
              <a:solidFill>
                <a:schemeClr val="accent3">
                  <a:lumMod val="50000"/>
                </a:schemeClr>
              </a:solidFill>
              <a:ea typeface="ＭＳ Ｐゴシック" pitchFamily="50" charset="-128"/>
              <a:cs typeface="Arial" pitchFamily="34" charset="0"/>
            </a:endParaRPr>
          </a:p>
          <a:p>
            <a:pPr marL="0" lvl="1" eaLnBrk="1" fontAlgn="auto" hangingPunct="1">
              <a:lnSpc>
                <a:spcPct val="95000"/>
              </a:lnSpc>
              <a:spcBef>
                <a:spcPts val="840"/>
              </a:spcBef>
              <a:spcAft>
                <a:spcPts val="0"/>
              </a:spcAft>
              <a:buClr>
                <a:schemeClr val="tx2"/>
              </a:buClr>
            </a:pPr>
            <a:r>
              <a:rPr lang="ja-JP" altLang="en-US" sz="2000" dirty="0" smtClean="0">
                <a:solidFill>
                  <a:schemeClr val="accent3">
                    <a:lumMod val="50000"/>
                  </a:schemeClr>
                </a:solidFill>
                <a:ea typeface="ＭＳ Ｐゴシック" pitchFamily="50" charset="-128"/>
                <a:cs typeface="Arial" pitchFamily="34" charset="0"/>
              </a:rPr>
              <a:t>でもネットワークに接続する。  </a:t>
            </a:r>
            <a:r>
              <a:rPr lang="en-US" altLang="ja-JP" sz="2000" dirty="0" smtClean="0">
                <a:solidFill>
                  <a:srgbClr val="FF0000"/>
                </a:solidFill>
                <a:ea typeface="ＭＳ Ｐゴシック" pitchFamily="50" charset="-128"/>
                <a:cs typeface="Arial" pitchFamily="34" charset="0"/>
              </a:rPr>
              <a:t>-</a:t>
            </a:r>
            <a:r>
              <a:rPr lang="ja-JP" altLang="en-US" sz="2000" dirty="0" smtClean="0">
                <a:solidFill>
                  <a:srgbClr val="FF0000"/>
                </a:solidFill>
                <a:ea typeface="ＭＳ Ｐゴシック" pitchFamily="50" charset="-128"/>
                <a:cs typeface="Arial" pitchFamily="34" charset="0"/>
              </a:rPr>
              <a:t> ただし、安全に、確実に、快適に。</a:t>
            </a:r>
            <a:endParaRPr lang="en-US" altLang="ja-JP" sz="2000" b="0" dirty="0" smtClean="0">
              <a:solidFill>
                <a:schemeClr val="tx2"/>
              </a:solidFill>
              <a:ea typeface="ＭＳ Ｐゴシック" pitchFamily="50" charset="-128"/>
              <a:cs typeface="Arial" pitchFamily="34" charset="0"/>
            </a:endParaRPr>
          </a:p>
          <a:p>
            <a:pPr marL="406400" lvl="1" indent="-406400" eaLnBrk="1" fontAlgn="auto" hangingPunct="1">
              <a:lnSpc>
                <a:spcPct val="95000"/>
              </a:lnSpc>
              <a:spcBef>
                <a:spcPts val="840"/>
              </a:spcBef>
              <a:spcAft>
                <a:spcPts val="0"/>
              </a:spcAft>
              <a:buClr>
                <a:schemeClr val="tx2"/>
              </a:buClr>
            </a:pPr>
            <a:endParaRPr lang="en-US" altLang="ja-JP" sz="1800" b="0" dirty="0" smtClean="0">
              <a:solidFill>
                <a:schemeClr val="tx2"/>
              </a:solidFill>
              <a:ea typeface="ＭＳ Ｐゴシック" pitchFamily="50" charset="-128"/>
              <a:cs typeface="Arial" pitchFamily="34" charset="0"/>
            </a:endParaRPr>
          </a:p>
        </p:txBody>
      </p:sp>
      <p:sp>
        <p:nvSpPr>
          <p:cNvPr id="33" name="TextBox 122"/>
          <p:cNvSpPr txBox="1"/>
          <p:nvPr/>
        </p:nvSpPr>
        <p:spPr>
          <a:xfrm>
            <a:off x="2831295" y="2655271"/>
            <a:ext cx="3537961" cy="551861"/>
          </a:xfrm>
          <a:prstGeom prst="rect">
            <a:avLst/>
          </a:prstGeom>
          <a:noFill/>
          <a:effectLst/>
        </p:spPr>
        <p:txBody>
          <a:bodyPr wrap="square" rtlCol="0" anchor="t">
            <a:noAutofit/>
          </a:bodyPr>
          <a:lstStyle/>
          <a:p>
            <a:pPr marL="0" marR="0" lvl="0" indent="0" defTabSz="914400" eaLnBrk="1" fontAlgn="auto" latinLnBrk="0" hangingPunct="1">
              <a:lnSpc>
                <a:spcPts val="1600"/>
              </a:lnSpc>
              <a:spcBef>
                <a:spcPts val="300"/>
              </a:spcBef>
              <a:spcAft>
                <a:spcPts val="0"/>
              </a:spcAft>
              <a:buClrTx/>
              <a:buSzTx/>
              <a:buFontTx/>
              <a:buNone/>
              <a:tabLst/>
              <a:defRPr/>
            </a:pPr>
            <a:r>
              <a:rPr lang="ja-JP" altLang="en-US" sz="1400" b="0" kern="0" dirty="0" smtClean="0">
                <a:solidFill>
                  <a:srgbClr val="404040"/>
                </a:solidFill>
                <a:ea typeface="ＭＳ Ｐゴシック" pitchFamily="50" charset="-128"/>
                <a:cs typeface="Arial" pitchFamily="34" charset="0"/>
              </a:rPr>
              <a:t>私物を許可する以上、適切な範囲での利用になるよう、また様々なリスクを最小限にするようコントロールしなければならない。</a:t>
            </a:r>
            <a:endParaRPr kumimoji="0" lang="en-US" sz="1400" b="0" i="0" u="none" strike="noStrike" kern="0" cap="none" spc="0" normalizeH="0" baseline="0" noProof="0" dirty="0">
              <a:ln>
                <a:noFill/>
              </a:ln>
              <a:solidFill>
                <a:srgbClr val="404040"/>
              </a:solidFill>
              <a:effectLst/>
              <a:uLnTx/>
              <a:uFillTx/>
              <a:ea typeface="ＭＳ Ｐゴシック" pitchFamily="50" charset="-128"/>
              <a:cs typeface="Arial" pitchFamily="34" charset="0"/>
            </a:endParaRPr>
          </a:p>
        </p:txBody>
      </p:sp>
      <p:sp>
        <p:nvSpPr>
          <p:cNvPr id="37" name="TextBox 123"/>
          <p:cNvSpPr txBox="1"/>
          <p:nvPr/>
        </p:nvSpPr>
        <p:spPr>
          <a:xfrm>
            <a:off x="2831297" y="3753249"/>
            <a:ext cx="3634311" cy="805680"/>
          </a:xfrm>
          <a:prstGeom prst="rect">
            <a:avLst/>
          </a:prstGeom>
          <a:noFill/>
          <a:effectLst/>
        </p:spPr>
        <p:txBody>
          <a:bodyPr wrap="square" rtlCol="0" anchor="t">
            <a:noAutofit/>
          </a:bodyPr>
          <a:lstStyle/>
          <a:p>
            <a:pPr marL="0" marR="0" lvl="0" indent="0" defTabSz="914400" eaLnBrk="1" fontAlgn="auto" latinLnBrk="0" hangingPunct="1">
              <a:lnSpc>
                <a:spcPts val="1600"/>
              </a:lnSpc>
              <a:spcBef>
                <a:spcPts val="300"/>
              </a:spcBef>
              <a:spcAft>
                <a:spcPts val="0"/>
              </a:spcAft>
              <a:buClrTx/>
              <a:buSzTx/>
              <a:buFontTx/>
              <a:buNone/>
              <a:tabLst/>
              <a:defRPr/>
            </a:pPr>
            <a:r>
              <a:rPr lang="ja-JP" altLang="en-US" sz="1400" b="0" kern="0" dirty="0" smtClean="0">
                <a:solidFill>
                  <a:srgbClr val="404040"/>
                </a:solidFill>
                <a:ea typeface="ＭＳ Ｐゴシック" pitchFamily="50" charset="-128"/>
                <a:cs typeface="Arial" pitchFamily="34" charset="0"/>
              </a:rPr>
              <a:t>管理者はネットワークの利用状況を把握し、問題が生じた場合に備えて様々な情報を確認できなくてはならない。</a:t>
            </a:r>
            <a:endParaRPr lang="en-US" altLang="ja-JP" sz="1400" b="0" kern="0" noProof="0" dirty="0" smtClean="0">
              <a:solidFill>
                <a:srgbClr val="404040"/>
              </a:solidFill>
              <a:ea typeface="ＭＳ Ｐゴシック" pitchFamily="50" charset="-128"/>
              <a:cs typeface="Arial" pitchFamily="34" charset="0"/>
            </a:endParaRPr>
          </a:p>
          <a:p>
            <a:pPr marL="0" marR="0" lvl="0" indent="0" defTabSz="914400" eaLnBrk="1" fontAlgn="auto" latinLnBrk="0" hangingPunct="1">
              <a:lnSpc>
                <a:spcPts val="1600"/>
              </a:lnSpc>
              <a:spcBef>
                <a:spcPts val="300"/>
              </a:spcBef>
              <a:spcAft>
                <a:spcPts val="0"/>
              </a:spcAft>
              <a:buClrTx/>
              <a:buSzTx/>
              <a:buFontTx/>
              <a:buNone/>
              <a:tabLst/>
              <a:defRPr/>
            </a:pPr>
            <a:endParaRPr lang="en-US" altLang="ja-JP" sz="1400" b="0" kern="0" dirty="0" smtClean="0">
              <a:solidFill>
                <a:srgbClr val="404040"/>
              </a:solidFill>
              <a:ea typeface="ＭＳ Ｐゴシック" pitchFamily="50" charset="-128"/>
              <a:cs typeface="Arial" pitchFamily="34" charset="0"/>
            </a:endParaRPr>
          </a:p>
        </p:txBody>
      </p:sp>
      <p:sp>
        <p:nvSpPr>
          <p:cNvPr id="41" name="TextBox 124"/>
          <p:cNvSpPr txBox="1"/>
          <p:nvPr/>
        </p:nvSpPr>
        <p:spPr>
          <a:xfrm>
            <a:off x="2847059" y="4889429"/>
            <a:ext cx="3380305" cy="797359"/>
          </a:xfrm>
          <a:prstGeom prst="rect">
            <a:avLst/>
          </a:prstGeom>
          <a:noFill/>
          <a:effectLst/>
        </p:spPr>
        <p:txBody>
          <a:bodyPr wrap="square" rtlCol="0" anchor="t">
            <a:noAutofit/>
          </a:bodyPr>
          <a:lstStyle/>
          <a:p>
            <a:pPr marL="0" marR="0" lvl="0" indent="0" defTabSz="914400" eaLnBrk="1" fontAlgn="auto" latinLnBrk="0" hangingPunct="1">
              <a:lnSpc>
                <a:spcPts val="1600"/>
              </a:lnSpc>
              <a:spcBef>
                <a:spcPts val="300"/>
              </a:spcBef>
              <a:spcAft>
                <a:spcPts val="0"/>
              </a:spcAft>
              <a:buClrTx/>
              <a:buSzTx/>
              <a:buFontTx/>
              <a:buNone/>
              <a:tabLst/>
              <a:defRPr/>
            </a:pPr>
            <a:r>
              <a:rPr lang="ja-JP" altLang="en-US" sz="1400" b="0" kern="0" dirty="0" smtClean="0">
                <a:solidFill>
                  <a:srgbClr val="404040"/>
                </a:solidFill>
                <a:ea typeface="ＭＳ Ｐゴシック" pitchFamily="50" charset="-128"/>
                <a:cs typeface="Arial" pitchFamily="34" charset="0"/>
              </a:rPr>
              <a:t>デバイスの種類も問わず、社外</a:t>
            </a:r>
            <a:r>
              <a:rPr kumimoji="0" lang="ja-JP" altLang="en-US" sz="1400" b="0" i="0" u="none" strike="noStrike" kern="0" cap="none" spc="0" normalizeH="0" baseline="0" noProof="0" dirty="0" smtClean="0">
                <a:ln>
                  <a:noFill/>
                </a:ln>
                <a:solidFill>
                  <a:srgbClr val="404040"/>
                </a:solidFill>
                <a:effectLst/>
                <a:uLnTx/>
                <a:uFillTx/>
                <a:ea typeface="ＭＳ Ｐゴシック" pitchFamily="50" charset="-128"/>
                <a:cs typeface="Arial" pitchFamily="34" charset="0"/>
              </a:rPr>
              <a:t>でも社内でも接続性を提供し、</a:t>
            </a:r>
            <a:r>
              <a:rPr lang="ja-JP" altLang="en-US" sz="1400" b="0" kern="0" dirty="0" smtClean="0">
                <a:solidFill>
                  <a:srgbClr val="404040"/>
                </a:solidFill>
                <a:ea typeface="ＭＳ Ｐゴシック" pitchFamily="50" charset="-128"/>
                <a:cs typeface="Arial" pitchFamily="34" charset="0"/>
              </a:rPr>
              <a:t>そのための管理者の負荷も最低限のものでなくてはならい。</a:t>
            </a:r>
            <a:endParaRPr kumimoji="0" lang="en-US" sz="1400" b="0" i="0" u="none" strike="noStrike" kern="0" cap="none" spc="0" normalizeH="0" baseline="0" noProof="0" dirty="0">
              <a:ln>
                <a:noFill/>
              </a:ln>
              <a:solidFill>
                <a:srgbClr val="404040"/>
              </a:solidFill>
              <a:effectLst/>
              <a:uLnTx/>
              <a:uFillTx/>
              <a:ea typeface="ＭＳ Ｐゴシック" pitchFamily="50" charset="-128"/>
              <a:cs typeface="Arial" pitchFamily="34" charset="0"/>
            </a:endParaRPr>
          </a:p>
        </p:txBody>
      </p:sp>
      <p:grpSp>
        <p:nvGrpSpPr>
          <p:cNvPr id="61" name="グループ化 60"/>
          <p:cNvGrpSpPr/>
          <p:nvPr/>
        </p:nvGrpSpPr>
        <p:grpSpPr>
          <a:xfrm>
            <a:off x="603457" y="2522483"/>
            <a:ext cx="2164904" cy="930164"/>
            <a:chOff x="3110180" y="2522480"/>
            <a:chExt cx="2164904" cy="930164"/>
          </a:xfrm>
        </p:grpSpPr>
        <p:grpSp>
          <p:nvGrpSpPr>
            <p:cNvPr id="34" name="Group 132"/>
            <p:cNvGrpSpPr/>
            <p:nvPr/>
          </p:nvGrpSpPr>
          <p:grpSpPr>
            <a:xfrm>
              <a:off x="3806134" y="2676237"/>
              <a:ext cx="1468950" cy="648322"/>
              <a:chOff x="3566292" y="3239456"/>
              <a:chExt cx="1468950" cy="648322"/>
            </a:xfrm>
          </p:grpSpPr>
          <p:sp>
            <p:nvSpPr>
              <p:cNvPr id="35" name="Rounded Rectangle 145"/>
              <p:cNvSpPr/>
              <p:nvPr/>
            </p:nvSpPr>
            <p:spPr>
              <a:xfrm>
                <a:off x="3566292" y="3239456"/>
                <a:ext cx="1468950" cy="648322"/>
              </a:xfrm>
              <a:prstGeom prst="roundRect">
                <a:avLst>
                  <a:gd name="adj" fmla="val 8150"/>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F0"/>
                  </a:solidFill>
                  <a:effectLst/>
                  <a:uLnTx/>
                  <a:uFillTx/>
                  <a:ea typeface="ＭＳ Ｐゴシック" pitchFamily="50" charset="-128"/>
                  <a:cs typeface="Arial" pitchFamily="34" charset="0"/>
                </a:endParaRPr>
              </a:p>
            </p:txBody>
          </p:sp>
          <p:sp>
            <p:nvSpPr>
              <p:cNvPr id="36" name="TextBox 130"/>
              <p:cNvSpPr txBox="1"/>
              <p:nvPr/>
            </p:nvSpPr>
            <p:spPr>
              <a:xfrm>
                <a:off x="4017531" y="3394340"/>
                <a:ext cx="5950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FFFFFF"/>
                    </a:solidFill>
                    <a:effectLst/>
                    <a:uLnTx/>
                    <a:uFillTx/>
                    <a:ea typeface="ＭＳ Ｐゴシック" pitchFamily="50" charset="-128"/>
                    <a:cs typeface="Arial" pitchFamily="34" charset="0"/>
                  </a:rPr>
                  <a:t>安全</a:t>
                </a:r>
                <a:endParaRPr kumimoji="0" lang="en-US" sz="1600" b="0" i="0" u="none" strike="noStrike" kern="0" cap="none" spc="0" normalizeH="0" baseline="0" noProof="0" dirty="0">
                  <a:ln>
                    <a:noFill/>
                  </a:ln>
                  <a:solidFill>
                    <a:srgbClr val="FFFFFF"/>
                  </a:solidFill>
                  <a:effectLst/>
                  <a:uLnTx/>
                  <a:uFillTx/>
                  <a:ea typeface="ＭＳ Ｐゴシック" pitchFamily="50" charset="-128"/>
                  <a:cs typeface="Arial" pitchFamily="34" charset="0"/>
                </a:endParaRPr>
              </a:p>
            </p:txBody>
          </p:sp>
        </p:grpSp>
        <p:grpSp>
          <p:nvGrpSpPr>
            <p:cNvPr id="60" name="グループ化 59"/>
            <p:cNvGrpSpPr/>
            <p:nvPr/>
          </p:nvGrpSpPr>
          <p:grpSpPr>
            <a:xfrm>
              <a:off x="3110180" y="2522480"/>
              <a:ext cx="930165" cy="930164"/>
              <a:chOff x="3110180" y="2522480"/>
              <a:chExt cx="930165" cy="930164"/>
            </a:xfrm>
          </p:grpSpPr>
          <p:sp>
            <p:nvSpPr>
              <p:cNvPr id="46" name="Oval 263"/>
              <p:cNvSpPr>
                <a:spLocks noChangeAspect="1"/>
              </p:cNvSpPr>
              <p:nvPr/>
            </p:nvSpPr>
            <p:spPr bwMode="auto">
              <a:xfrm>
                <a:off x="3110180" y="2522480"/>
                <a:ext cx="930165" cy="930164"/>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kern="0" dirty="0">
                  <a:solidFill>
                    <a:srgbClr val="00B0F0"/>
                  </a:solidFill>
                  <a:ea typeface="ＭＳ Ｐゴシック" pitchFamily="50" charset="-128"/>
                  <a:cs typeface="Arial" pitchFamily="34" charset="0"/>
                </a:endParaRPr>
              </a:p>
            </p:txBody>
          </p:sp>
          <p:grpSp>
            <p:nvGrpSpPr>
              <p:cNvPr id="47" name="Group 387"/>
              <p:cNvGrpSpPr/>
              <p:nvPr/>
            </p:nvGrpSpPr>
            <p:grpSpPr bwMode="auto">
              <a:xfrm>
                <a:off x="3362476" y="2632697"/>
                <a:ext cx="425573" cy="709729"/>
                <a:chOff x="9543098" y="2312670"/>
                <a:chExt cx="1393824" cy="2325688"/>
              </a:xfrm>
              <a:solidFill>
                <a:srgbClr val="FFFFFF"/>
              </a:solidFill>
              <a:effectLst/>
            </p:grpSpPr>
            <p:sp>
              <p:nvSpPr>
                <p:cNvPr id="48" name="Freeform 15"/>
                <p:cNvSpPr>
                  <a:spLocks noEditPoints="1"/>
                </p:cNvSpPr>
                <p:nvPr/>
              </p:nvSpPr>
              <p:spPr bwMode="auto">
                <a:xfrm>
                  <a:off x="9692323" y="3209607"/>
                  <a:ext cx="1087438" cy="1252537"/>
                </a:xfrm>
                <a:custGeom>
                  <a:avLst/>
                  <a:gdLst/>
                  <a:ahLst/>
                  <a:cxnLst>
                    <a:cxn ang="0">
                      <a:pos x="282" y="68"/>
                    </a:cxn>
                    <a:cxn ang="0">
                      <a:pos x="216" y="47"/>
                    </a:cxn>
                    <a:cxn ang="0">
                      <a:pos x="178" y="16"/>
                    </a:cxn>
                    <a:cxn ang="0">
                      <a:pos x="146" y="2"/>
                    </a:cxn>
                    <a:cxn ang="0">
                      <a:pos x="146" y="2"/>
                    </a:cxn>
                    <a:cxn ang="0">
                      <a:pos x="113" y="16"/>
                    </a:cxn>
                    <a:cxn ang="0">
                      <a:pos x="75" y="47"/>
                    </a:cxn>
                    <a:cxn ang="0">
                      <a:pos x="10" y="68"/>
                    </a:cxn>
                    <a:cxn ang="0">
                      <a:pos x="33" y="228"/>
                    </a:cxn>
                    <a:cxn ang="0">
                      <a:pos x="146" y="334"/>
                    </a:cxn>
                    <a:cxn ang="0">
                      <a:pos x="258" y="228"/>
                    </a:cxn>
                    <a:cxn ang="0">
                      <a:pos x="282" y="68"/>
                    </a:cxn>
                    <a:cxn ang="0">
                      <a:pos x="158" y="208"/>
                    </a:cxn>
                    <a:cxn ang="0">
                      <a:pos x="158" y="254"/>
                    </a:cxn>
                    <a:cxn ang="0">
                      <a:pos x="133" y="254"/>
                    </a:cxn>
                    <a:cxn ang="0">
                      <a:pos x="133" y="208"/>
                    </a:cxn>
                    <a:cxn ang="0">
                      <a:pos x="120" y="186"/>
                    </a:cxn>
                    <a:cxn ang="0">
                      <a:pos x="146" y="161"/>
                    </a:cxn>
                    <a:cxn ang="0">
                      <a:pos x="171" y="186"/>
                    </a:cxn>
                    <a:cxn ang="0">
                      <a:pos x="158" y="208"/>
                    </a:cxn>
                  </a:cxnLst>
                  <a:rect l="0" t="0" r="r" b="b"/>
                  <a:pathLst>
                    <a:path w="290" h="334">
                      <a:moveTo>
                        <a:pt x="282" y="68"/>
                      </a:moveTo>
                      <a:cubicBezTo>
                        <a:pt x="285" y="64"/>
                        <a:pt x="238" y="56"/>
                        <a:pt x="216" y="47"/>
                      </a:cubicBezTo>
                      <a:cubicBezTo>
                        <a:pt x="195" y="38"/>
                        <a:pt x="197" y="31"/>
                        <a:pt x="178" y="16"/>
                      </a:cubicBezTo>
                      <a:cubicBezTo>
                        <a:pt x="160" y="0"/>
                        <a:pt x="146" y="2"/>
                        <a:pt x="146" y="2"/>
                      </a:cubicBezTo>
                      <a:cubicBezTo>
                        <a:pt x="146" y="2"/>
                        <a:pt x="146" y="2"/>
                        <a:pt x="146" y="2"/>
                      </a:cubicBezTo>
                      <a:cubicBezTo>
                        <a:pt x="146" y="2"/>
                        <a:pt x="131" y="0"/>
                        <a:pt x="113" y="16"/>
                      </a:cubicBezTo>
                      <a:cubicBezTo>
                        <a:pt x="95" y="31"/>
                        <a:pt x="97" y="38"/>
                        <a:pt x="75" y="47"/>
                      </a:cubicBezTo>
                      <a:cubicBezTo>
                        <a:pt x="53" y="56"/>
                        <a:pt x="6" y="64"/>
                        <a:pt x="10" y="68"/>
                      </a:cubicBezTo>
                      <a:cubicBezTo>
                        <a:pt x="10" y="68"/>
                        <a:pt x="0" y="170"/>
                        <a:pt x="33" y="228"/>
                      </a:cubicBezTo>
                      <a:cubicBezTo>
                        <a:pt x="88" y="324"/>
                        <a:pt x="146" y="334"/>
                        <a:pt x="146" y="334"/>
                      </a:cubicBezTo>
                      <a:cubicBezTo>
                        <a:pt x="146" y="334"/>
                        <a:pt x="207" y="323"/>
                        <a:pt x="258" y="228"/>
                      </a:cubicBezTo>
                      <a:cubicBezTo>
                        <a:pt x="290" y="169"/>
                        <a:pt x="282" y="68"/>
                        <a:pt x="282" y="68"/>
                      </a:cubicBezTo>
                      <a:close/>
                      <a:moveTo>
                        <a:pt x="158" y="208"/>
                      </a:moveTo>
                      <a:cubicBezTo>
                        <a:pt x="158" y="254"/>
                        <a:pt x="158" y="254"/>
                        <a:pt x="158" y="254"/>
                      </a:cubicBezTo>
                      <a:cubicBezTo>
                        <a:pt x="133" y="254"/>
                        <a:pt x="133" y="254"/>
                        <a:pt x="133" y="254"/>
                      </a:cubicBezTo>
                      <a:cubicBezTo>
                        <a:pt x="133" y="208"/>
                        <a:pt x="133" y="208"/>
                        <a:pt x="133" y="208"/>
                      </a:cubicBezTo>
                      <a:cubicBezTo>
                        <a:pt x="125" y="203"/>
                        <a:pt x="120" y="195"/>
                        <a:pt x="120" y="186"/>
                      </a:cubicBezTo>
                      <a:cubicBezTo>
                        <a:pt x="120" y="172"/>
                        <a:pt x="132" y="161"/>
                        <a:pt x="146" y="161"/>
                      </a:cubicBezTo>
                      <a:cubicBezTo>
                        <a:pt x="160" y="161"/>
                        <a:pt x="171" y="172"/>
                        <a:pt x="171" y="186"/>
                      </a:cubicBezTo>
                      <a:cubicBezTo>
                        <a:pt x="171" y="195"/>
                        <a:pt x="166" y="203"/>
                        <a:pt x="158" y="208"/>
                      </a:cubicBezTo>
                      <a:close/>
                    </a:path>
                  </a:pathLst>
                </a:custGeom>
                <a:grpFill/>
                <a:ln w="9525" algn="ctr">
                  <a:noFill/>
                  <a:miter lim="800000"/>
                  <a:headEnd/>
                  <a:tailEnd/>
                </a:ln>
                <a:effectLst/>
              </p:spPr>
              <p:txBody>
                <a:bodyPr wrap="none" lIns="73025" tIns="36511" rIns="73025" bIns="36511" anchor="ctr"/>
                <a:lstStyle/>
                <a:p>
                  <a:pPr>
                    <a:defRPr/>
                  </a:pPr>
                  <a:endParaRPr lang="en-US" kern="0" dirty="0">
                    <a:solidFill>
                      <a:sysClr val="windowText" lastClr="000000"/>
                    </a:solidFill>
                    <a:ea typeface="ＭＳ Ｐゴシック" pitchFamily="50" charset="-128"/>
                    <a:cs typeface="Arial" pitchFamily="34" charset="0"/>
                  </a:endParaRPr>
                </a:p>
              </p:txBody>
            </p:sp>
            <p:sp>
              <p:nvSpPr>
                <p:cNvPr id="49" name="Freeform 16"/>
                <p:cNvSpPr>
                  <a:spLocks noEditPoints="1"/>
                </p:cNvSpPr>
                <p:nvPr/>
              </p:nvSpPr>
              <p:spPr bwMode="auto">
                <a:xfrm>
                  <a:off x="9543098" y="2312670"/>
                  <a:ext cx="1393824" cy="2325688"/>
                </a:xfrm>
                <a:custGeom>
                  <a:avLst/>
                  <a:gdLst/>
                  <a:ahLst/>
                  <a:cxnLst>
                    <a:cxn ang="0">
                      <a:pos x="361" y="278"/>
                    </a:cxn>
                    <a:cxn ang="0">
                      <a:pos x="304" y="260"/>
                    </a:cxn>
                    <a:cxn ang="0">
                      <a:pos x="304" y="260"/>
                    </a:cxn>
                    <a:cxn ang="0">
                      <a:pos x="303" y="260"/>
                    </a:cxn>
                    <a:cxn ang="0">
                      <a:pos x="303" y="260"/>
                    </a:cxn>
                    <a:cxn ang="0">
                      <a:pos x="303" y="260"/>
                    </a:cxn>
                    <a:cxn ang="0">
                      <a:pos x="283" y="254"/>
                    </a:cxn>
                    <a:cxn ang="0">
                      <a:pos x="303" y="260"/>
                    </a:cxn>
                    <a:cxn ang="0">
                      <a:pos x="303" y="101"/>
                    </a:cxn>
                    <a:cxn ang="0">
                      <a:pos x="192" y="0"/>
                    </a:cxn>
                    <a:cxn ang="0">
                      <a:pos x="165" y="0"/>
                    </a:cxn>
                    <a:cxn ang="0">
                      <a:pos x="54" y="101"/>
                    </a:cxn>
                    <a:cxn ang="0">
                      <a:pos x="54" y="264"/>
                    </a:cxn>
                    <a:cxn ang="0">
                      <a:pos x="13" y="278"/>
                    </a:cxn>
                    <a:cxn ang="0">
                      <a:pos x="43" y="484"/>
                    </a:cxn>
                    <a:cxn ang="0">
                      <a:pos x="187" y="620"/>
                    </a:cxn>
                    <a:cxn ang="0">
                      <a:pos x="331" y="484"/>
                    </a:cxn>
                    <a:cxn ang="0">
                      <a:pos x="361" y="278"/>
                    </a:cxn>
                    <a:cxn ang="0">
                      <a:pos x="278" y="252"/>
                    </a:cxn>
                    <a:cxn ang="0">
                      <a:pos x="283" y="254"/>
                    </a:cxn>
                    <a:cxn ang="0">
                      <a:pos x="278" y="252"/>
                    </a:cxn>
                    <a:cxn ang="0">
                      <a:pos x="278" y="252"/>
                    </a:cxn>
                    <a:cxn ang="0">
                      <a:pos x="273" y="250"/>
                    </a:cxn>
                    <a:cxn ang="0">
                      <a:pos x="278" y="252"/>
                    </a:cxn>
                    <a:cxn ang="0">
                      <a:pos x="96" y="101"/>
                    </a:cxn>
                    <a:cxn ang="0">
                      <a:pos x="165" y="38"/>
                    </a:cxn>
                    <a:cxn ang="0">
                      <a:pos x="192" y="38"/>
                    </a:cxn>
                    <a:cxn ang="0">
                      <a:pos x="262" y="101"/>
                    </a:cxn>
                    <a:cxn ang="0">
                      <a:pos x="262" y="244"/>
                    </a:cxn>
                    <a:cxn ang="0">
                      <a:pos x="273" y="250"/>
                    </a:cxn>
                    <a:cxn ang="0">
                      <a:pos x="262" y="244"/>
                    </a:cxn>
                    <a:cxn ang="0">
                      <a:pos x="262" y="244"/>
                    </a:cxn>
                    <a:cxn ang="0">
                      <a:pos x="229" y="212"/>
                    </a:cxn>
                    <a:cxn ang="0">
                      <a:pos x="187" y="194"/>
                    </a:cxn>
                    <a:cxn ang="0">
                      <a:pos x="187" y="194"/>
                    </a:cxn>
                    <a:cxn ang="0">
                      <a:pos x="146" y="212"/>
                    </a:cxn>
                    <a:cxn ang="0">
                      <a:pos x="97" y="252"/>
                    </a:cxn>
                    <a:cxn ang="0">
                      <a:pos x="96" y="252"/>
                    </a:cxn>
                    <a:cxn ang="0">
                      <a:pos x="96" y="101"/>
                    </a:cxn>
                    <a:cxn ang="0">
                      <a:pos x="310" y="471"/>
                    </a:cxn>
                    <a:cxn ang="0">
                      <a:pos x="187" y="587"/>
                    </a:cxn>
                    <a:cxn ang="0">
                      <a:pos x="65" y="471"/>
                    </a:cxn>
                    <a:cxn ang="0">
                      <a:pos x="39" y="297"/>
                    </a:cxn>
                    <a:cxn ang="0">
                      <a:pos x="110" y="274"/>
                    </a:cxn>
                    <a:cxn ang="0">
                      <a:pos x="152" y="241"/>
                    </a:cxn>
                    <a:cxn ang="0">
                      <a:pos x="187" y="225"/>
                    </a:cxn>
                    <a:cxn ang="0">
                      <a:pos x="187" y="225"/>
                    </a:cxn>
                    <a:cxn ang="0">
                      <a:pos x="223" y="241"/>
                    </a:cxn>
                    <a:cxn ang="0">
                      <a:pos x="264" y="274"/>
                    </a:cxn>
                    <a:cxn ang="0">
                      <a:pos x="335" y="297"/>
                    </a:cxn>
                    <a:cxn ang="0">
                      <a:pos x="310" y="471"/>
                    </a:cxn>
                  </a:cxnLst>
                  <a:rect l="0" t="0" r="r" b="b"/>
                  <a:pathLst>
                    <a:path w="372" h="620">
                      <a:moveTo>
                        <a:pt x="361" y="278"/>
                      </a:moveTo>
                      <a:cubicBezTo>
                        <a:pt x="365" y="275"/>
                        <a:pt x="333" y="268"/>
                        <a:pt x="304" y="260"/>
                      </a:cubicBezTo>
                      <a:cubicBezTo>
                        <a:pt x="304" y="260"/>
                        <a:pt x="304" y="260"/>
                        <a:pt x="304" y="260"/>
                      </a:cubicBezTo>
                      <a:cubicBezTo>
                        <a:pt x="304" y="260"/>
                        <a:pt x="304" y="260"/>
                        <a:pt x="303" y="260"/>
                      </a:cubicBezTo>
                      <a:cubicBezTo>
                        <a:pt x="303" y="260"/>
                        <a:pt x="303" y="260"/>
                        <a:pt x="303" y="260"/>
                      </a:cubicBezTo>
                      <a:cubicBezTo>
                        <a:pt x="303" y="260"/>
                        <a:pt x="303" y="260"/>
                        <a:pt x="303" y="260"/>
                      </a:cubicBezTo>
                      <a:cubicBezTo>
                        <a:pt x="300" y="259"/>
                        <a:pt x="292" y="257"/>
                        <a:pt x="283" y="254"/>
                      </a:cubicBezTo>
                      <a:cubicBezTo>
                        <a:pt x="289" y="256"/>
                        <a:pt x="296" y="258"/>
                        <a:pt x="303" y="260"/>
                      </a:cubicBezTo>
                      <a:cubicBezTo>
                        <a:pt x="303" y="101"/>
                        <a:pt x="303" y="101"/>
                        <a:pt x="303" y="101"/>
                      </a:cubicBezTo>
                      <a:cubicBezTo>
                        <a:pt x="303" y="45"/>
                        <a:pt x="253" y="0"/>
                        <a:pt x="192" y="0"/>
                      </a:cubicBezTo>
                      <a:cubicBezTo>
                        <a:pt x="165" y="0"/>
                        <a:pt x="165" y="0"/>
                        <a:pt x="165" y="0"/>
                      </a:cubicBezTo>
                      <a:cubicBezTo>
                        <a:pt x="104" y="0"/>
                        <a:pt x="54" y="45"/>
                        <a:pt x="54" y="101"/>
                      </a:cubicBezTo>
                      <a:cubicBezTo>
                        <a:pt x="54" y="264"/>
                        <a:pt x="54" y="264"/>
                        <a:pt x="54" y="264"/>
                      </a:cubicBezTo>
                      <a:cubicBezTo>
                        <a:pt x="31" y="271"/>
                        <a:pt x="11" y="276"/>
                        <a:pt x="13" y="278"/>
                      </a:cubicBezTo>
                      <a:cubicBezTo>
                        <a:pt x="13" y="278"/>
                        <a:pt x="0" y="409"/>
                        <a:pt x="43" y="484"/>
                      </a:cubicBezTo>
                      <a:cubicBezTo>
                        <a:pt x="114" y="607"/>
                        <a:pt x="187" y="620"/>
                        <a:pt x="187" y="620"/>
                      </a:cubicBezTo>
                      <a:cubicBezTo>
                        <a:pt x="187" y="620"/>
                        <a:pt x="266" y="605"/>
                        <a:pt x="331" y="484"/>
                      </a:cubicBezTo>
                      <a:cubicBezTo>
                        <a:pt x="372" y="408"/>
                        <a:pt x="361" y="278"/>
                        <a:pt x="361" y="278"/>
                      </a:cubicBezTo>
                      <a:close/>
                      <a:moveTo>
                        <a:pt x="278" y="252"/>
                      </a:moveTo>
                      <a:cubicBezTo>
                        <a:pt x="280" y="252"/>
                        <a:pt x="281" y="253"/>
                        <a:pt x="283" y="254"/>
                      </a:cubicBezTo>
                      <a:cubicBezTo>
                        <a:pt x="281" y="253"/>
                        <a:pt x="280" y="252"/>
                        <a:pt x="278" y="252"/>
                      </a:cubicBezTo>
                      <a:close/>
                      <a:moveTo>
                        <a:pt x="278" y="252"/>
                      </a:moveTo>
                      <a:cubicBezTo>
                        <a:pt x="276" y="251"/>
                        <a:pt x="275" y="250"/>
                        <a:pt x="273" y="250"/>
                      </a:cubicBezTo>
                      <a:cubicBezTo>
                        <a:pt x="275" y="250"/>
                        <a:pt x="276" y="251"/>
                        <a:pt x="278" y="252"/>
                      </a:cubicBezTo>
                      <a:close/>
                      <a:moveTo>
                        <a:pt x="96" y="101"/>
                      </a:moveTo>
                      <a:cubicBezTo>
                        <a:pt x="96" y="66"/>
                        <a:pt x="127" y="38"/>
                        <a:pt x="165" y="38"/>
                      </a:cubicBezTo>
                      <a:cubicBezTo>
                        <a:pt x="192" y="38"/>
                        <a:pt x="192" y="38"/>
                        <a:pt x="192" y="38"/>
                      </a:cubicBezTo>
                      <a:cubicBezTo>
                        <a:pt x="231" y="38"/>
                        <a:pt x="262" y="66"/>
                        <a:pt x="262" y="101"/>
                      </a:cubicBezTo>
                      <a:cubicBezTo>
                        <a:pt x="262" y="244"/>
                        <a:pt x="262" y="244"/>
                        <a:pt x="262" y="244"/>
                      </a:cubicBezTo>
                      <a:cubicBezTo>
                        <a:pt x="265" y="246"/>
                        <a:pt x="268" y="248"/>
                        <a:pt x="273" y="250"/>
                      </a:cubicBezTo>
                      <a:cubicBezTo>
                        <a:pt x="269" y="248"/>
                        <a:pt x="265" y="246"/>
                        <a:pt x="262" y="244"/>
                      </a:cubicBezTo>
                      <a:cubicBezTo>
                        <a:pt x="262" y="244"/>
                        <a:pt x="262" y="244"/>
                        <a:pt x="262" y="244"/>
                      </a:cubicBezTo>
                      <a:cubicBezTo>
                        <a:pt x="250" y="236"/>
                        <a:pt x="247" y="227"/>
                        <a:pt x="229" y="212"/>
                      </a:cubicBezTo>
                      <a:cubicBezTo>
                        <a:pt x="206" y="192"/>
                        <a:pt x="187" y="194"/>
                        <a:pt x="187" y="194"/>
                      </a:cubicBezTo>
                      <a:cubicBezTo>
                        <a:pt x="187" y="194"/>
                        <a:pt x="187" y="194"/>
                        <a:pt x="187" y="194"/>
                      </a:cubicBezTo>
                      <a:cubicBezTo>
                        <a:pt x="187" y="194"/>
                        <a:pt x="169" y="192"/>
                        <a:pt x="146" y="212"/>
                      </a:cubicBezTo>
                      <a:cubicBezTo>
                        <a:pt x="122" y="232"/>
                        <a:pt x="125" y="241"/>
                        <a:pt x="97" y="252"/>
                      </a:cubicBezTo>
                      <a:cubicBezTo>
                        <a:pt x="96" y="252"/>
                        <a:pt x="96" y="252"/>
                        <a:pt x="96" y="252"/>
                      </a:cubicBezTo>
                      <a:lnTo>
                        <a:pt x="96" y="101"/>
                      </a:lnTo>
                      <a:close/>
                      <a:moveTo>
                        <a:pt x="310" y="471"/>
                      </a:moveTo>
                      <a:cubicBezTo>
                        <a:pt x="254" y="575"/>
                        <a:pt x="187" y="587"/>
                        <a:pt x="187" y="587"/>
                      </a:cubicBezTo>
                      <a:cubicBezTo>
                        <a:pt x="187" y="587"/>
                        <a:pt x="125" y="576"/>
                        <a:pt x="65" y="471"/>
                      </a:cubicBezTo>
                      <a:cubicBezTo>
                        <a:pt x="29" y="408"/>
                        <a:pt x="39" y="297"/>
                        <a:pt x="39" y="297"/>
                      </a:cubicBezTo>
                      <a:cubicBezTo>
                        <a:pt x="35" y="293"/>
                        <a:pt x="87" y="284"/>
                        <a:pt x="110" y="274"/>
                      </a:cubicBezTo>
                      <a:cubicBezTo>
                        <a:pt x="134" y="265"/>
                        <a:pt x="132" y="257"/>
                        <a:pt x="152" y="241"/>
                      </a:cubicBezTo>
                      <a:cubicBezTo>
                        <a:pt x="171" y="224"/>
                        <a:pt x="187" y="225"/>
                        <a:pt x="187" y="225"/>
                      </a:cubicBezTo>
                      <a:cubicBezTo>
                        <a:pt x="187" y="225"/>
                        <a:pt x="187" y="225"/>
                        <a:pt x="187" y="225"/>
                      </a:cubicBezTo>
                      <a:cubicBezTo>
                        <a:pt x="187" y="225"/>
                        <a:pt x="203" y="224"/>
                        <a:pt x="223" y="241"/>
                      </a:cubicBezTo>
                      <a:cubicBezTo>
                        <a:pt x="243" y="257"/>
                        <a:pt x="241" y="265"/>
                        <a:pt x="264" y="274"/>
                      </a:cubicBezTo>
                      <a:cubicBezTo>
                        <a:pt x="288" y="284"/>
                        <a:pt x="339" y="293"/>
                        <a:pt x="335" y="297"/>
                      </a:cubicBezTo>
                      <a:cubicBezTo>
                        <a:pt x="335" y="297"/>
                        <a:pt x="344" y="407"/>
                        <a:pt x="310" y="471"/>
                      </a:cubicBezTo>
                      <a:close/>
                    </a:path>
                  </a:pathLst>
                </a:custGeom>
                <a:grpFill/>
                <a:ln w="6350" algn="ctr">
                  <a:noFill/>
                  <a:miter lim="800000"/>
                  <a:headEnd/>
                  <a:tailEnd/>
                </a:ln>
                <a:effectLst/>
              </p:spPr>
              <p:txBody>
                <a:bodyPr wrap="none" lIns="73025" tIns="36511" rIns="73025" bIns="36511" anchor="ctr"/>
                <a:lstStyle/>
                <a:p>
                  <a:pPr>
                    <a:defRPr/>
                  </a:pPr>
                  <a:endParaRPr lang="en-US" kern="0" dirty="0">
                    <a:solidFill>
                      <a:sysClr val="windowText" lastClr="000000"/>
                    </a:solidFill>
                    <a:ea typeface="ＭＳ Ｐゴシック" pitchFamily="50" charset="-128"/>
                    <a:cs typeface="Arial" pitchFamily="34" charset="0"/>
                  </a:endParaRPr>
                </a:p>
              </p:txBody>
            </p:sp>
          </p:grpSp>
        </p:grpSp>
      </p:grpSp>
      <p:grpSp>
        <p:nvGrpSpPr>
          <p:cNvPr id="62" name="グループ化 61"/>
          <p:cNvGrpSpPr/>
          <p:nvPr/>
        </p:nvGrpSpPr>
        <p:grpSpPr>
          <a:xfrm>
            <a:off x="603457" y="3636584"/>
            <a:ext cx="2196436" cy="930164"/>
            <a:chOff x="3110180" y="3636581"/>
            <a:chExt cx="2196436" cy="930164"/>
          </a:xfrm>
        </p:grpSpPr>
        <p:grpSp>
          <p:nvGrpSpPr>
            <p:cNvPr id="38" name="Group 149"/>
            <p:cNvGrpSpPr/>
            <p:nvPr/>
          </p:nvGrpSpPr>
          <p:grpSpPr>
            <a:xfrm>
              <a:off x="3837666" y="3780679"/>
              <a:ext cx="1468950" cy="648322"/>
              <a:chOff x="5986660" y="2527171"/>
              <a:chExt cx="1468950" cy="648322"/>
            </a:xfrm>
          </p:grpSpPr>
          <p:sp>
            <p:nvSpPr>
              <p:cNvPr id="39" name="Rounded Rectangle 142"/>
              <p:cNvSpPr/>
              <p:nvPr/>
            </p:nvSpPr>
            <p:spPr>
              <a:xfrm>
                <a:off x="5986660" y="2527171"/>
                <a:ext cx="1468950" cy="648322"/>
              </a:xfrm>
              <a:prstGeom prst="roundRect">
                <a:avLst>
                  <a:gd name="adj" fmla="val 8150"/>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F0"/>
                  </a:solidFill>
                  <a:effectLst/>
                  <a:uLnTx/>
                  <a:uFillTx/>
                  <a:ea typeface="ＭＳ Ｐゴシック" pitchFamily="50" charset="-128"/>
                  <a:cs typeface="Arial" pitchFamily="34" charset="0"/>
                </a:endParaRPr>
              </a:p>
            </p:txBody>
          </p:sp>
          <p:sp>
            <p:nvSpPr>
              <p:cNvPr id="40" name="TextBox 127"/>
              <p:cNvSpPr txBox="1"/>
              <p:nvPr/>
            </p:nvSpPr>
            <p:spPr>
              <a:xfrm>
                <a:off x="6424524" y="2697821"/>
                <a:ext cx="59503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FFFFFF"/>
                    </a:solidFill>
                    <a:effectLst/>
                    <a:uLnTx/>
                    <a:uFillTx/>
                    <a:ea typeface="ＭＳ Ｐゴシック" pitchFamily="50" charset="-128"/>
                    <a:cs typeface="Arial" pitchFamily="34" charset="0"/>
                  </a:rPr>
                  <a:t>確実</a:t>
                </a:r>
                <a:endParaRPr kumimoji="0" lang="en-US" sz="1600" b="0" i="0" u="none" strike="noStrike" kern="0" cap="none" spc="0" normalizeH="0" baseline="0" noProof="0" dirty="0">
                  <a:ln>
                    <a:noFill/>
                  </a:ln>
                  <a:solidFill>
                    <a:srgbClr val="FFFFFF"/>
                  </a:solidFill>
                  <a:effectLst/>
                  <a:uLnTx/>
                  <a:uFillTx/>
                  <a:ea typeface="ＭＳ Ｐゴシック" pitchFamily="50" charset="-128"/>
                  <a:cs typeface="Arial" pitchFamily="34" charset="0"/>
                </a:endParaRPr>
              </a:p>
            </p:txBody>
          </p:sp>
        </p:grpSp>
        <p:grpSp>
          <p:nvGrpSpPr>
            <p:cNvPr id="56" name="グループ化 55"/>
            <p:cNvGrpSpPr/>
            <p:nvPr/>
          </p:nvGrpSpPr>
          <p:grpSpPr>
            <a:xfrm>
              <a:off x="3110180" y="3636581"/>
              <a:ext cx="930165" cy="930164"/>
              <a:chOff x="3246827" y="3983423"/>
              <a:chExt cx="930165" cy="930164"/>
            </a:xfrm>
          </p:grpSpPr>
          <p:sp>
            <p:nvSpPr>
              <p:cNvPr id="52" name="Oval 263"/>
              <p:cNvSpPr>
                <a:spLocks noChangeAspect="1"/>
              </p:cNvSpPr>
              <p:nvPr/>
            </p:nvSpPr>
            <p:spPr bwMode="auto">
              <a:xfrm>
                <a:off x="3246827" y="3983423"/>
                <a:ext cx="930165" cy="930164"/>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kern="0" dirty="0">
                  <a:solidFill>
                    <a:srgbClr val="00B0F0"/>
                  </a:solidFill>
                  <a:ea typeface="ＭＳ Ｐゴシック" pitchFamily="50" charset="-128"/>
                  <a:cs typeface="Arial" pitchFamily="34" charset="0"/>
                </a:endParaRPr>
              </a:p>
            </p:txBody>
          </p:sp>
          <p:sp>
            <p:nvSpPr>
              <p:cNvPr id="50" name="Rectangle 126"/>
              <p:cNvSpPr>
                <a:spLocks noChangeAspect="1"/>
              </p:cNvSpPr>
              <p:nvPr/>
            </p:nvSpPr>
            <p:spPr>
              <a:xfrm>
                <a:off x="3420734" y="4254373"/>
                <a:ext cx="585729" cy="443752"/>
              </a:xfrm>
              <a:custGeom>
                <a:avLst/>
                <a:gdLst/>
                <a:ahLst/>
                <a:cxnLst/>
                <a:rect l="l" t="t" r="r" b="b"/>
                <a:pathLst>
                  <a:path w="578592" h="477526">
                    <a:moveTo>
                      <a:pt x="394150" y="394148"/>
                    </a:moveTo>
                    <a:lnTo>
                      <a:pt x="578592" y="394148"/>
                    </a:lnTo>
                    <a:lnTo>
                      <a:pt x="578592" y="477526"/>
                    </a:lnTo>
                    <a:lnTo>
                      <a:pt x="394150" y="477526"/>
                    </a:lnTo>
                    <a:close/>
                    <a:moveTo>
                      <a:pt x="197075" y="394148"/>
                    </a:moveTo>
                    <a:lnTo>
                      <a:pt x="381517" y="394148"/>
                    </a:lnTo>
                    <a:lnTo>
                      <a:pt x="381517" y="477526"/>
                    </a:lnTo>
                    <a:lnTo>
                      <a:pt x="197075" y="477526"/>
                    </a:lnTo>
                    <a:close/>
                    <a:moveTo>
                      <a:pt x="0" y="394148"/>
                    </a:moveTo>
                    <a:lnTo>
                      <a:pt x="184442" y="394148"/>
                    </a:lnTo>
                    <a:lnTo>
                      <a:pt x="184442" y="477526"/>
                    </a:lnTo>
                    <a:lnTo>
                      <a:pt x="0" y="477526"/>
                    </a:lnTo>
                    <a:close/>
                    <a:moveTo>
                      <a:pt x="299403" y="295611"/>
                    </a:moveTo>
                    <a:lnTo>
                      <a:pt x="483845" y="295611"/>
                    </a:lnTo>
                    <a:lnTo>
                      <a:pt x="483845" y="378989"/>
                    </a:lnTo>
                    <a:lnTo>
                      <a:pt x="299403" y="378989"/>
                    </a:lnTo>
                    <a:close/>
                    <a:moveTo>
                      <a:pt x="102327" y="295611"/>
                    </a:moveTo>
                    <a:lnTo>
                      <a:pt x="286769" y="295611"/>
                    </a:lnTo>
                    <a:lnTo>
                      <a:pt x="286769" y="378989"/>
                    </a:lnTo>
                    <a:lnTo>
                      <a:pt x="102327" y="378989"/>
                    </a:lnTo>
                    <a:close/>
                    <a:moveTo>
                      <a:pt x="394150" y="197074"/>
                    </a:moveTo>
                    <a:lnTo>
                      <a:pt x="578592" y="197074"/>
                    </a:lnTo>
                    <a:lnTo>
                      <a:pt x="578592" y="280452"/>
                    </a:lnTo>
                    <a:lnTo>
                      <a:pt x="394150" y="280452"/>
                    </a:lnTo>
                    <a:close/>
                    <a:moveTo>
                      <a:pt x="197075" y="197074"/>
                    </a:moveTo>
                    <a:lnTo>
                      <a:pt x="381517" y="197074"/>
                    </a:lnTo>
                    <a:lnTo>
                      <a:pt x="381517" y="280452"/>
                    </a:lnTo>
                    <a:lnTo>
                      <a:pt x="197075" y="280452"/>
                    </a:lnTo>
                    <a:close/>
                    <a:moveTo>
                      <a:pt x="0" y="197074"/>
                    </a:moveTo>
                    <a:lnTo>
                      <a:pt x="184442" y="197074"/>
                    </a:lnTo>
                    <a:lnTo>
                      <a:pt x="184442" y="280452"/>
                    </a:lnTo>
                    <a:lnTo>
                      <a:pt x="0" y="280452"/>
                    </a:lnTo>
                    <a:close/>
                    <a:moveTo>
                      <a:pt x="299403" y="98537"/>
                    </a:moveTo>
                    <a:lnTo>
                      <a:pt x="483845" y="98537"/>
                    </a:lnTo>
                    <a:lnTo>
                      <a:pt x="483845" y="181915"/>
                    </a:lnTo>
                    <a:lnTo>
                      <a:pt x="299403" y="181915"/>
                    </a:lnTo>
                    <a:close/>
                    <a:moveTo>
                      <a:pt x="102327" y="98537"/>
                    </a:moveTo>
                    <a:lnTo>
                      <a:pt x="286769" y="98537"/>
                    </a:lnTo>
                    <a:lnTo>
                      <a:pt x="286769" y="181915"/>
                    </a:lnTo>
                    <a:lnTo>
                      <a:pt x="102327" y="181915"/>
                    </a:lnTo>
                    <a:close/>
                    <a:moveTo>
                      <a:pt x="394150" y="0"/>
                    </a:moveTo>
                    <a:lnTo>
                      <a:pt x="578592" y="0"/>
                    </a:lnTo>
                    <a:lnTo>
                      <a:pt x="578592" y="83378"/>
                    </a:lnTo>
                    <a:lnTo>
                      <a:pt x="394150" y="83378"/>
                    </a:lnTo>
                    <a:close/>
                    <a:moveTo>
                      <a:pt x="197075" y="0"/>
                    </a:moveTo>
                    <a:lnTo>
                      <a:pt x="381517" y="0"/>
                    </a:lnTo>
                    <a:lnTo>
                      <a:pt x="381517" y="83378"/>
                    </a:lnTo>
                    <a:lnTo>
                      <a:pt x="197075" y="83378"/>
                    </a:lnTo>
                    <a:close/>
                    <a:moveTo>
                      <a:pt x="0" y="0"/>
                    </a:moveTo>
                    <a:lnTo>
                      <a:pt x="184442" y="0"/>
                    </a:lnTo>
                    <a:lnTo>
                      <a:pt x="184442" y="83378"/>
                    </a:lnTo>
                    <a:lnTo>
                      <a:pt x="0" y="83378"/>
                    </a:lnTo>
                    <a:close/>
                  </a:path>
                </a:pathLst>
              </a:custGeom>
              <a:solidFill>
                <a:schemeClr val="bg1"/>
              </a:solidFill>
              <a:ln>
                <a:noFill/>
              </a:ln>
              <a:effectLst>
                <a:outerShdw blurRad="114300" sx="101000" sy="101000" algn="ctr" rotWithShape="0">
                  <a:prstClr val="black">
                    <a:alpha val="53000"/>
                  </a:prstClr>
                </a:outerShdw>
              </a:effectLst>
            </p:spPr>
            <p:txBody>
              <a:bodyPr vert="horz" wrap="square" lIns="91440" tIns="45720" rIns="91440" bIns="45720" numCol="1" anchor="t" anchorCtr="0" compatLnSpc="1">
                <a:prstTxWarp prst="textNoShape">
                  <a:avLst/>
                </a:prstTxWarp>
              </a:bodyPr>
              <a:lstStyle/>
              <a:p>
                <a:endParaRPr lang="en-US" sz="1600">
                  <a:solidFill>
                    <a:srgbClr val="0096D6"/>
                  </a:solidFill>
                  <a:ea typeface="ＭＳ Ｐゴシック" pitchFamily="50" charset="-128"/>
                  <a:cs typeface="Arial" pitchFamily="34" charset="0"/>
                </a:endParaRPr>
              </a:p>
            </p:txBody>
          </p:sp>
        </p:grpSp>
      </p:grpSp>
      <p:grpSp>
        <p:nvGrpSpPr>
          <p:cNvPr id="63" name="グループ化 62"/>
          <p:cNvGrpSpPr/>
          <p:nvPr/>
        </p:nvGrpSpPr>
        <p:grpSpPr>
          <a:xfrm>
            <a:off x="603457" y="4771701"/>
            <a:ext cx="2196436" cy="930164"/>
            <a:chOff x="3110180" y="4771698"/>
            <a:chExt cx="2196436" cy="930164"/>
          </a:xfrm>
        </p:grpSpPr>
        <p:grpSp>
          <p:nvGrpSpPr>
            <p:cNvPr id="42" name="Group 150"/>
            <p:cNvGrpSpPr/>
            <p:nvPr/>
          </p:nvGrpSpPr>
          <p:grpSpPr>
            <a:xfrm>
              <a:off x="3837666" y="4916653"/>
              <a:ext cx="1468950" cy="648322"/>
              <a:chOff x="7582663" y="2524815"/>
              <a:chExt cx="1468950" cy="648322"/>
            </a:xfrm>
          </p:grpSpPr>
          <p:sp>
            <p:nvSpPr>
              <p:cNvPr id="43" name="Rounded Rectangle 146"/>
              <p:cNvSpPr/>
              <p:nvPr/>
            </p:nvSpPr>
            <p:spPr>
              <a:xfrm>
                <a:off x="7582663" y="2524815"/>
                <a:ext cx="1468950" cy="648322"/>
              </a:xfrm>
              <a:prstGeom prst="roundRect">
                <a:avLst>
                  <a:gd name="adj" fmla="val 8150"/>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B0F0"/>
                  </a:solidFill>
                  <a:effectLst/>
                  <a:uLnTx/>
                  <a:uFillTx/>
                  <a:ea typeface="ＭＳ Ｐゴシック" pitchFamily="50" charset="-128"/>
                  <a:cs typeface="Arial" pitchFamily="34" charset="0"/>
                </a:endParaRPr>
              </a:p>
            </p:txBody>
          </p:sp>
          <p:sp>
            <p:nvSpPr>
              <p:cNvPr id="44" name="TextBox 131"/>
              <p:cNvSpPr txBox="1"/>
              <p:nvPr/>
            </p:nvSpPr>
            <p:spPr>
              <a:xfrm>
                <a:off x="8042613" y="2679699"/>
                <a:ext cx="59503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600" b="0" kern="0" noProof="0" dirty="0" smtClean="0">
                    <a:solidFill>
                      <a:srgbClr val="FFFFFF"/>
                    </a:solidFill>
                    <a:ea typeface="ＭＳ Ｐゴシック" pitchFamily="50" charset="-128"/>
                    <a:cs typeface="Arial" pitchFamily="34" charset="0"/>
                  </a:rPr>
                  <a:t>快適</a:t>
                </a:r>
                <a:endParaRPr kumimoji="0" lang="en-US" sz="1600" b="0" i="0" u="none" strike="noStrike" kern="0" cap="none" spc="0" normalizeH="0" baseline="0" noProof="0" dirty="0" smtClean="0">
                  <a:ln>
                    <a:noFill/>
                  </a:ln>
                  <a:solidFill>
                    <a:srgbClr val="FFFFFF"/>
                  </a:solidFill>
                  <a:effectLst/>
                  <a:uLnTx/>
                  <a:uFillTx/>
                  <a:ea typeface="ＭＳ Ｐゴシック" pitchFamily="50" charset="-128"/>
                  <a:cs typeface="Arial" pitchFamily="34" charset="0"/>
                </a:endParaRPr>
              </a:p>
            </p:txBody>
          </p:sp>
        </p:grpSp>
        <p:grpSp>
          <p:nvGrpSpPr>
            <p:cNvPr id="59" name="グループ化 58"/>
            <p:cNvGrpSpPr/>
            <p:nvPr/>
          </p:nvGrpSpPr>
          <p:grpSpPr>
            <a:xfrm>
              <a:off x="3110180" y="4771698"/>
              <a:ext cx="930165" cy="930164"/>
              <a:chOff x="3089159" y="4771698"/>
              <a:chExt cx="930165" cy="930164"/>
            </a:xfrm>
          </p:grpSpPr>
          <p:sp>
            <p:nvSpPr>
              <p:cNvPr id="58" name="Oval 263"/>
              <p:cNvSpPr>
                <a:spLocks noChangeAspect="1"/>
              </p:cNvSpPr>
              <p:nvPr/>
            </p:nvSpPr>
            <p:spPr bwMode="auto">
              <a:xfrm>
                <a:off x="3089159" y="4771698"/>
                <a:ext cx="930165" cy="930164"/>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kern="0" dirty="0">
                  <a:solidFill>
                    <a:srgbClr val="00B0F0"/>
                  </a:solidFill>
                  <a:ea typeface="ＭＳ Ｐゴシック" pitchFamily="50" charset="-128"/>
                  <a:cs typeface="Arial" pitchFamily="34" charset="0"/>
                </a:endParaRPr>
              </a:p>
            </p:txBody>
          </p:sp>
          <p:sp>
            <p:nvSpPr>
              <p:cNvPr id="57" name="Freeform 176"/>
              <p:cNvSpPr>
                <a:spLocks noChangeAspect="1"/>
              </p:cNvSpPr>
              <p:nvPr/>
            </p:nvSpPr>
            <p:spPr bwMode="auto">
              <a:xfrm>
                <a:off x="3184622" y="5012055"/>
                <a:ext cx="747638" cy="367167"/>
              </a:xfrm>
              <a:custGeom>
                <a:avLst/>
                <a:gdLst>
                  <a:gd name="T0" fmla="*/ 38740 w 673"/>
                  <a:gd name="T1" fmla="*/ 11757 h 382"/>
                  <a:gd name="T2" fmla="*/ 30064 w 673"/>
                  <a:gd name="T3" fmla="*/ 4076 h 382"/>
                  <a:gd name="T4" fmla="*/ 27192 w 673"/>
                  <a:gd name="T5" fmla="*/ 4587 h 382"/>
                  <a:gd name="T6" fmla="*/ 18038 w 673"/>
                  <a:gd name="T7" fmla="*/ 0 h 382"/>
                  <a:gd name="T8" fmla="*/ 6665 w 673"/>
                  <a:gd name="T9" fmla="*/ 10325 h 382"/>
                  <a:gd name="T10" fmla="*/ 0 w 673"/>
                  <a:gd name="T11" fmla="*/ 19370 h 382"/>
                  <a:gd name="T12" fmla="*/ 1977 w 673"/>
                  <a:gd name="T13" fmla="*/ 25054 h 382"/>
                  <a:gd name="T14" fmla="*/ 20186 w 673"/>
                  <a:gd name="T15" fmla="*/ 25054 h 382"/>
                  <a:gd name="T16" fmla="*/ 34935 w 673"/>
                  <a:gd name="T17" fmla="*/ 25054 h 382"/>
                  <a:gd name="T18" fmla="*/ 40664 w 673"/>
                  <a:gd name="T19" fmla="*/ 25054 h 382"/>
                  <a:gd name="T20" fmla="*/ 44439 w 673"/>
                  <a:gd name="T21" fmla="*/ 18733 h 382"/>
                  <a:gd name="T22" fmla="*/ 38740 w 673"/>
                  <a:gd name="T23" fmla="*/ 11757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382"/>
                  <a:gd name="T38" fmla="*/ 673 w 673"/>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382">
                    <a:moveTo>
                      <a:pt x="587" y="179"/>
                    </a:moveTo>
                    <a:cubicBezTo>
                      <a:pt x="580" y="114"/>
                      <a:pt x="524" y="62"/>
                      <a:pt x="456" y="62"/>
                    </a:cubicBezTo>
                    <a:cubicBezTo>
                      <a:pt x="441" y="62"/>
                      <a:pt x="426" y="65"/>
                      <a:pt x="412" y="70"/>
                    </a:cubicBezTo>
                    <a:cubicBezTo>
                      <a:pt x="381" y="28"/>
                      <a:pt x="330" y="0"/>
                      <a:pt x="273" y="0"/>
                    </a:cubicBezTo>
                    <a:cubicBezTo>
                      <a:pt x="183" y="0"/>
                      <a:pt x="109" y="69"/>
                      <a:pt x="101" y="158"/>
                    </a:cubicBezTo>
                    <a:cubicBezTo>
                      <a:pt x="43" y="176"/>
                      <a:pt x="0" y="230"/>
                      <a:pt x="0" y="295"/>
                    </a:cubicBezTo>
                    <a:cubicBezTo>
                      <a:pt x="0" y="327"/>
                      <a:pt x="11" y="357"/>
                      <a:pt x="30" y="382"/>
                    </a:cubicBezTo>
                    <a:cubicBezTo>
                      <a:pt x="306" y="382"/>
                      <a:pt x="306" y="382"/>
                      <a:pt x="306" y="382"/>
                    </a:cubicBezTo>
                    <a:cubicBezTo>
                      <a:pt x="529" y="382"/>
                      <a:pt x="529" y="382"/>
                      <a:pt x="529" y="382"/>
                    </a:cubicBezTo>
                    <a:cubicBezTo>
                      <a:pt x="616" y="382"/>
                      <a:pt x="616" y="382"/>
                      <a:pt x="616" y="382"/>
                    </a:cubicBezTo>
                    <a:cubicBezTo>
                      <a:pt x="650" y="363"/>
                      <a:pt x="673" y="327"/>
                      <a:pt x="673" y="286"/>
                    </a:cubicBezTo>
                    <a:cubicBezTo>
                      <a:pt x="673" y="234"/>
                      <a:pt x="636" y="190"/>
                      <a:pt x="587" y="179"/>
                    </a:cubicBezTo>
                    <a:close/>
                  </a:path>
                </a:pathLst>
              </a:custGeom>
              <a:solidFill>
                <a:schemeClr val="bg2"/>
              </a:solidFill>
              <a:ln w="25400">
                <a:noFill/>
                <a:round/>
                <a:headEnd/>
                <a:tailEnd/>
              </a:ln>
              <a:effectLst/>
            </p:spPr>
            <p:txBody>
              <a:bodyPr lIns="130032" tIns="65017" rIns="130032" bIns="65017"/>
              <a:lstStyle/>
              <a:p>
                <a:pPr defTabSz="1300194">
                  <a:defRPr/>
                </a:pPr>
                <a:endParaRPr lang="en-US" sz="2600" b="1" kern="0" dirty="0">
                  <a:solidFill>
                    <a:sysClr val="windowText" lastClr="000000"/>
                  </a:solidFill>
                  <a:ea typeface="ＭＳ Ｐゴシック" pitchFamily="50" charset="-128"/>
                  <a:cs typeface="Arial" pitchFamily="34" charset="0"/>
                </a:endParaRPr>
              </a:p>
            </p:txBody>
          </p:sp>
        </p:grpSp>
      </p:grpSp>
      <p:grpSp>
        <p:nvGrpSpPr>
          <p:cNvPr id="45" name="グループ化 44"/>
          <p:cNvGrpSpPr/>
          <p:nvPr/>
        </p:nvGrpSpPr>
        <p:grpSpPr>
          <a:xfrm>
            <a:off x="6621517" y="2451069"/>
            <a:ext cx="2145553" cy="3319115"/>
            <a:chOff x="6621517" y="2451069"/>
            <a:chExt cx="2145553" cy="3319115"/>
          </a:xfrm>
        </p:grpSpPr>
        <p:grpSp>
          <p:nvGrpSpPr>
            <p:cNvPr id="65" name="Group 149"/>
            <p:cNvGrpSpPr/>
            <p:nvPr/>
          </p:nvGrpSpPr>
          <p:grpSpPr>
            <a:xfrm>
              <a:off x="7298120" y="2451069"/>
              <a:ext cx="1468950" cy="3319115"/>
              <a:chOff x="5986660" y="2542937"/>
              <a:chExt cx="1468950" cy="648322"/>
            </a:xfrm>
          </p:grpSpPr>
          <p:sp>
            <p:nvSpPr>
              <p:cNvPr id="66" name="Rounded Rectangle 142"/>
              <p:cNvSpPr/>
              <p:nvPr/>
            </p:nvSpPr>
            <p:spPr>
              <a:xfrm>
                <a:off x="5986660" y="2542937"/>
                <a:ext cx="1468950" cy="648322"/>
              </a:xfrm>
              <a:prstGeom prst="roundRect">
                <a:avLst>
                  <a:gd name="adj" fmla="val 8150"/>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dirty="0" smtClean="0">
                  <a:solidFill>
                    <a:srgbClr val="00B0F0"/>
                  </a:solidFill>
                  <a:ea typeface="ＭＳ Ｐゴシック" pitchFamily="50" charset="-128"/>
                  <a:cs typeface="Arial" pitchFamily="34" charset="0"/>
                </a:endParaRPr>
              </a:p>
            </p:txBody>
          </p:sp>
          <p:sp>
            <p:nvSpPr>
              <p:cNvPr id="67" name="TextBox 127"/>
              <p:cNvSpPr txBox="1"/>
              <p:nvPr/>
            </p:nvSpPr>
            <p:spPr>
              <a:xfrm>
                <a:off x="6077403" y="2812218"/>
                <a:ext cx="1245855" cy="104605"/>
              </a:xfrm>
              <a:prstGeom prst="rect">
                <a:avLst/>
              </a:prstGeom>
              <a:noFill/>
            </p:spPr>
            <p:txBody>
              <a:bodyPr wrap="none" rtlCol="0">
                <a:spAutoFit/>
              </a:bodyPr>
              <a:lstStyle/>
              <a:p>
                <a:r>
                  <a:rPr lang="ja-JP" altLang="en-US" sz="1600" dirty="0" smtClean="0">
                    <a:solidFill>
                      <a:schemeClr val="bg2"/>
                    </a:solidFill>
                    <a:ea typeface="ＭＳ Ｐゴシック" pitchFamily="50" charset="-128"/>
                    <a:cs typeface="Arial" pitchFamily="34" charset="0"/>
                  </a:rPr>
                  <a:t>ポリシー</a:t>
                </a:r>
                <a:endParaRPr lang="en-US" altLang="ja-JP" sz="1600" dirty="0" smtClean="0">
                  <a:solidFill>
                    <a:schemeClr val="bg2"/>
                  </a:solidFill>
                  <a:ea typeface="ＭＳ Ｐゴシック" pitchFamily="50" charset="-128"/>
                  <a:cs typeface="Arial" pitchFamily="34" charset="0"/>
                </a:endParaRPr>
              </a:p>
              <a:p>
                <a:r>
                  <a:rPr lang="ja-JP" altLang="en-US" sz="1600" dirty="0" smtClean="0">
                    <a:solidFill>
                      <a:schemeClr val="bg2"/>
                    </a:solidFill>
                    <a:ea typeface="ＭＳ Ｐゴシック" pitchFamily="50" charset="-128"/>
                    <a:cs typeface="Arial" pitchFamily="34" charset="0"/>
                  </a:rPr>
                  <a:t>コントロール</a:t>
                </a:r>
                <a:endParaRPr lang="en-US" sz="1600" dirty="0">
                  <a:solidFill>
                    <a:schemeClr val="bg2"/>
                  </a:solidFill>
                  <a:ea typeface="ＭＳ Ｐゴシック" pitchFamily="50" charset="-128"/>
                  <a:cs typeface="Arial" pitchFamily="34" charset="0"/>
                </a:endParaRPr>
              </a:p>
            </p:txBody>
          </p:sp>
        </p:grpSp>
        <p:sp>
          <p:nvSpPr>
            <p:cNvPr id="68" name="右矢印 67"/>
            <p:cNvSpPr/>
            <p:nvPr/>
          </p:nvSpPr>
          <p:spPr>
            <a:xfrm>
              <a:off x="6621517" y="2932384"/>
              <a:ext cx="409904" cy="2506718"/>
            </a:xfrm>
            <a:prstGeom prst="rightArrow">
              <a:avLst>
                <a:gd name="adj1" fmla="val 50000"/>
                <a:gd name="adj2" fmla="val 730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dirty="0" smtClean="0">
                <a:latin typeface="Arial" pitchFamily="34" charset="0"/>
                <a:ea typeface="ＭＳ Ｐゴシック" pitchFamily="50" charset="-128"/>
                <a:cs typeface="Arial" pitchFamily="34" charset="0"/>
              </a:endParaRPr>
            </a:p>
          </p:txBody>
        </p:sp>
      </p:grpSp>
    </p:spTree>
    <p:extLst>
      <p:ext uri="{BB962C8B-B14F-4D97-AF65-F5344CB8AC3E}">
        <p14:creationId xmlns="" xmlns:p14="http://schemas.microsoft.com/office/powerpoint/2010/main" val="758408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3705225"/>
          </a:xfrm>
          <a:prstGeom prst="rect">
            <a:avLst/>
          </a:prstGeom>
          <a:gradFill>
            <a:gsLst>
              <a:gs pos="0">
                <a:schemeClr val="bg1">
                  <a:lumMod val="65000"/>
                  <a:alpha val="0"/>
                </a:schemeClr>
              </a:gs>
              <a:gs pos="32000">
                <a:schemeClr val="bg1"/>
              </a:gs>
            </a:gsLst>
            <a:lin ang="16200000" scaled="1"/>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59" name="AutoShape 1"/>
          <p:cNvSpPr>
            <a:spLocks/>
          </p:cNvSpPr>
          <p:nvPr/>
        </p:nvSpPr>
        <p:spPr bwMode="auto">
          <a:xfrm rot="10800000">
            <a:off x="161925" y="1141459"/>
            <a:ext cx="8829674" cy="4210049"/>
          </a:xfrm>
          <a:prstGeom prst="roundRect">
            <a:avLst>
              <a:gd name="adj" fmla="val 4690"/>
            </a:avLst>
          </a:prstGeom>
          <a:gradFill flip="none" rotWithShape="1">
            <a:gsLst>
              <a:gs pos="0">
                <a:schemeClr val="bg1">
                  <a:lumMod val="65000"/>
                  <a:alpha val="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pic>
        <p:nvPicPr>
          <p:cNvPr id="113" name="Picture 269" descr="building.png"/>
          <p:cNvPicPr>
            <a:picLocks noChangeAspect="1"/>
          </p:cNvPicPr>
          <p:nvPr/>
        </p:nvPicPr>
        <p:blipFill>
          <a:blip r:embed="rId3" cstate="print"/>
          <a:srcRect r="10019" b="6423"/>
          <a:stretch>
            <a:fillRect/>
          </a:stretch>
        </p:blipFill>
        <p:spPr>
          <a:xfrm>
            <a:off x="7475510" y="1141459"/>
            <a:ext cx="1454208" cy="3915013"/>
          </a:xfrm>
          <a:prstGeom prst="rect">
            <a:avLst/>
          </a:prstGeom>
        </p:spPr>
      </p:pic>
      <p:pic>
        <p:nvPicPr>
          <p:cNvPr id="57" name="Picture 56" descr="Solutions.png"/>
          <p:cNvPicPr>
            <a:picLocks noChangeAspect="1"/>
          </p:cNvPicPr>
          <p:nvPr/>
        </p:nvPicPr>
        <p:blipFill>
          <a:blip r:embed="rId4" cstate="print"/>
          <a:stretch>
            <a:fillRect/>
          </a:stretch>
        </p:blipFill>
        <p:spPr>
          <a:xfrm>
            <a:off x="0" y="4456161"/>
            <a:ext cx="9144000" cy="2514600"/>
          </a:xfrm>
          <a:prstGeom prst="rect">
            <a:avLst/>
          </a:prstGeom>
        </p:spPr>
      </p:pic>
      <p:sp>
        <p:nvSpPr>
          <p:cNvPr id="69" name="Rectangle 68"/>
          <p:cNvSpPr/>
          <p:nvPr/>
        </p:nvSpPr>
        <p:spPr>
          <a:xfrm>
            <a:off x="0" y="4999086"/>
            <a:ext cx="9144000" cy="1971675"/>
          </a:xfrm>
          <a:prstGeom prst="rect">
            <a:avLst/>
          </a:prstGeom>
          <a:gradFill flip="none" rotWithShape="1">
            <a:gsLst>
              <a:gs pos="0">
                <a:schemeClr val="bg1">
                  <a:lumMod val="65000"/>
                  <a:alpha val="0"/>
                </a:schemeClr>
              </a:gs>
              <a:gs pos="64000">
                <a:srgbClr val="000000">
                  <a:alpha val="35000"/>
                </a:srgbClr>
              </a:gs>
            </a:gsLst>
            <a:lin ang="27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62" name="Rectangle 61"/>
          <p:cNvSpPr/>
          <p:nvPr/>
        </p:nvSpPr>
        <p:spPr>
          <a:xfrm>
            <a:off x="25668" y="5205664"/>
            <a:ext cx="9092664" cy="269672"/>
          </a:xfrm>
          <a:prstGeom prst="rect">
            <a:avLst/>
          </a:prstGeom>
          <a:gradFill flip="none" rotWithShape="1">
            <a:gsLst>
              <a:gs pos="0">
                <a:srgbClr val="000000"/>
              </a:gs>
              <a:gs pos="100000">
                <a:schemeClr val="accent1">
                  <a:tint val="23500"/>
                  <a:satMod val="160000"/>
                  <a:alpha val="0"/>
                </a:schemeClr>
              </a:gs>
            </a:gsLst>
            <a:path path="rect">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2" name="Title 1"/>
          <p:cNvSpPr>
            <a:spLocks noGrp="1"/>
          </p:cNvSpPr>
          <p:nvPr>
            <p:ph type="title"/>
          </p:nvPr>
        </p:nvSpPr>
        <p:spPr>
          <a:xfrm>
            <a:off x="229702" y="286544"/>
            <a:ext cx="8588861" cy="838200"/>
          </a:xfrm>
        </p:spPr>
        <p:txBody>
          <a:bodyPr anchor="t"/>
          <a:lstStyle/>
          <a:p>
            <a:r>
              <a:rPr lang="en-US" altLang="ja-JP" dirty="0" smtClean="0">
                <a:latin typeface="Arial" pitchFamily="34" charset="0"/>
                <a:ea typeface="ＭＳ Ｐゴシック" pitchFamily="50" charset="-128"/>
                <a:cs typeface="Arial" pitchFamily="34" charset="0"/>
              </a:rPr>
              <a:t>ISE</a:t>
            </a:r>
            <a:r>
              <a:rPr lang="ja-JP" altLang="en-US" dirty="0" smtClean="0">
                <a:latin typeface="Arial" pitchFamily="34" charset="0"/>
                <a:ea typeface="ＭＳ Ｐゴシック" pitchFamily="50" charset="-128"/>
                <a:cs typeface="Arial" pitchFamily="34" charset="0"/>
              </a:rPr>
              <a:t>（</a:t>
            </a:r>
            <a:r>
              <a:rPr altLang="ja-JP" dirty="0" smtClean="0">
                <a:latin typeface="Arial" pitchFamily="34" charset="0"/>
                <a:ea typeface="ＭＳ Ｐゴシック" pitchFamily="50" charset="-128"/>
                <a:cs typeface="Arial" pitchFamily="34" charset="0"/>
              </a:rPr>
              <a:t>Identity Services Engine</a:t>
            </a:r>
            <a:r>
              <a:rPr lang="ja-JP" altLang="en-US" dirty="0" smtClean="0">
                <a:latin typeface="Arial" pitchFamily="34" charset="0"/>
                <a:ea typeface="ＭＳ Ｐゴシック" pitchFamily="50" charset="-128"/>
                <a:cs typeface="Arial" pitchFamily="34" charset="0"/>
              </a:rPr>
              <a:t>）コンセプト</a:t>
            </a:r>
            <a:r>
              <a:rPr lang="en-US" altLang="ja-JP" dirty="0" smtClean="0">
                <a:latin typeface="Arial" pitchFamily="34" charset="0"/>
                <a:ea typeface="ＭＳ Ｐゴシック" pitchFamily="50" charset="-128"/>
                <a:cs typeface="Arial" pitchFamily="34" charset="0"/>
              </a:rPr>
              <a:t/>
            </a:r>
            <a:br>
              <a:rPr lang="en-US" altLang="ja-JP" dirty="0" smtClean="0">
                <a:latin typeface="Arial" pitchFamily="34" charset="0"/>
                <a:ea typeface="ＭＳ Ｐゴシック" pitchFamily="50" charset="-128"/>
                <a:cs typeface="Arial" pitchFamily="34" charset="0"/>
              </a:rPr>
            </a:br>
            <a:r>
              <a:rPr lang="ja-JP" altLang="en-US" sz="2400" dirty="0" smtClean="0">
                <a:latin typeface="Arial" pitchFamily="34" charset="0"/>
                <a:ea typeface="ＭＳ Ｐゴシック" pitchFamily="50" charset="-128"/>
                <a:cs typeface="Arial" pitchFamily="34" charset="0"/>
              </a:rPr>
              <a:t>シ</a:t>
            </a:r>
            <a:r>
              <a:rPr lang="ja-JP" altLang="en-US" sz="2400" dirty="0">
                <a:latin typeface="Arial" pitchFamily="34" charset="0"/>
                <a:ea typeface="ＭＳ Ｐゴシック" pitchFamily="50" charset="-128"/>
                <a:cs typeface="Arial" pitchFamily="34" charset="0"/>
              </a:rPr>
              <a:t>チュエーションに基づきダイナミック</a:t>
            </a:r>
            <a:r>
              <a:rPr lang="ja-JP" altLang="en-US" sz="2400" dirty="0" smtClean="0">
                <a:latin typeface="Arial" pitchFamily="34" charset="0"/>
                <a:ea typeface="ＭＳ Ｐゴシック" pitchFamily="50" charset="-128"/>
                <a:cs typeface="Arial" pitchFamily="34" charset="0"/>
              </a:rPr>
              <a:t>にポ</a:t>
            </a:r>
            <a:r>
              <a:rPr lang="ja-JP" altLang="en-US" sz="2400" dirty="0">
                <a:latin typeface="Arial" pitchFamily="34" charset="0"/>
                <a:ea typeface="ＭＳ Ｐゴシック" pitchFamily="50" charset="-128"/>
                <a:cs typeface="Arial" pitchFamily="34" charset="0"/>
              </a:rPr>
              <a:t>リシーを割り当</a:t>
            </a:r>
            <a:r>
              <a:rPr lang="ja-JP" altLang="en-US" sz="2400" dirty="0" smtClean="0">
                <a:latin typeface="Arial" pitchFamily="34" charset="0"/>
                <a:ea typeface="ＭＳ Ｐゴシック" pitchFamily="50" charset="-128"/>
                <a:cs typeface="Arial" pitchFamily="34" charset="0"/>
              </a:rPr>
              <a:t>て</a:t>
            </a:r>
            <a:endParaRPr lang="en-US" sz="2400" dirty="0" smtClean="0">
              <a:solidFill>
                <a:schemeClr val="bg2">
                  <a:lumMod val="50000"/>
                </a:schemeClr>
              </a:solidFill>
              <a:latin typeface="Arial" pitchFamily="34" charset="0"/>
              <a:ea typeface="ＭＳ Ｐゴシック" pitchFamily="50" charset="-128"/>
              <a:cs typeface="Arial" pitchFamily="34" charset="0"/>
            </a:endParaRPr>
          </a:p>
        </p:txBody>
      </p:sp>
      <p:sp>
        <p:nvSpPr>
          <p:cNvPr id="22" name="TextBox 21"/>
          <p:cNvSpPr txBox="1"/>
          <p:nvPr/>
        </p:nvSpPr>
        <p:spPr bwMode="white">
          <a:xfrm>
            <a:off x="263240" y="5479848"/>
            <a:ext cx="2880000" cy="480131"/>
          </a:xfrm>
          <a:prstGeom prst="rect">
            <a:avLst/>
          </a:prstGeom>
          <a:noFill/>
        </p:spPr>
        <p:txBody>
          <a:bodyPr wrap="square" rtlCol="0">
            <a:spAutoFit/>
          </a:bodyPr>
          <a:lstStyle/>
          <a:p>
            <a:pPr indent="-115888">
              <a:spcBef>
                <a:spcPts val="300"/>
              </a:spcBef>
              <a:spcAft>
                <a:spcPts val="300"/>
              </a:spcAft>
            </a:pPr>
            <a:r>
              <a:rPr lang="ja-JP" altLang="en-US" sz="1400" dirty="0" smtClean="0">
                <a:solidFill>
                  <a:schemeClr val="bg1"/>
                </a:solidFill>
                <a:ea typeface="ＭＳ Ｐゴシック" pitchFamily="50" charset="-128"/>
                <a:cs typeface="Arial" pitchFamily="34" charset="0"/>
              </a:rPr>
              <a:t>社内</a:t>
            </a:r>
            <a:r>
              <a:rPr lang="en-US" altLang="ja-JP" sz="1400" dirty="0" smtClean="0">
                <a:solidFill>
                  <a:schemeClr val="bg1"/>
                </a:solidFill>
                <a:ea typeface="ＭＳ Ｐゴシック" pitchFamily="50" charset="-128"/>
                <a:cs typeface="Arial" pitchFamily="34" charset="0"/>
              </a:rPr>
              <a:t>NW</a:t>
            </a:r>
            <a:r>
              <a:rPr lang="ja-JP" altLang="en-US" sz="1400" dirty="0" smtClean="0">
                <a:solidFill>
                  <a:schemeClr val="bg1"/>
                </a:solidFill>
                <a:ea typeface="ＭＳ Ｐゴシック" pitchFamily="50" charset="-128"/>
                <a:cs typeface="Arial" pitchFamily="34" charset="0"/>
              </a:rPr>
              <a:t>へログイン時に全て</a:t>
            </a:r>
            <a:r>
              <a:rPr lang="ja-JP" altLang="en-US" sz="1400" dirty="0" smtClean="0">
                <a:solidFill>
                  <a:schemeClr val="bg1"/>
                </a:solidFill>
                <a:ea typeface="ＭＳ Ｐゴシック" pitchFamily="50" charset="-128"/>
                <a:cs typeface="Arial" pitchFamily="34" charset="0"/>
              </a:rPr>
              <a:t>の</a:t>
            </a:r>
            <a:r>
              <a:rPr lang="en-US" altLang="ja-JP" sz="1400" dirty="0" smtClean="0">
                <a:solidFill>
                  <a:schemeClr val="bg1"/>
                </a:solidFill>
                <a:ea typeface="ＭＳ Ｐゴシック" pitchFamily="50" charset="-128"/>
                <a:cs typeface="Arial" pitchFamily="34" charset="0"/>
              </a:rPr>
              <a:t/>
            </a:r>
            <a:br>
              <a:rPr lang="en-US" altLang="ja-JP" sz="1400" dirty="0" smtClean="0">
                <a:solidFill>
                  <a:schemeClr val="bg1"/>
                </a:solidFill>
                <a:ea typeface="ＭＳ Ｐゴシック" pitchFamily="50" charset="-128"/>
                <a:cs typeface="Arial" pitchFamily="34" charset="0"/>
              </a:rPr>
            </a:br>
            <a:r>
              <a:rPr lang="ja-JP" altLang="en-US" sz="1400" dirty="0" smtClean="0">
                <a:solidFill>
                  <a:schemeClr val="bg1"/>
                </a:solidFill>
                <a:ea typeface="ＭＳ Ｐゴシック" pitchFamily="50" charset="-128"/>
                <a:cs typeface="Arial" pitchFamily="34" charset="0"/>
              </a:rPr>
              <a:t>デバイス</a:t>
            </a:r>
            <a:r>
              <a:rPr lang="ja-JP" altLang="en-US" sz="1400" dirty="0" smtClean="0">
                <a:solidFill>
                  <a:schemeClr val="bg1"/>
                </a:solidFill>
                <a:ea typeface="ＭＳ Ｐゴシック" pitchFamily="50" charset="-128"/>
                <a:cs typeface="Arial" pitchFamily="34" charset="0"/>
              </a:rPr>
              <a:t>をプロファイリング</a:t>
            </a:r>
            <a:endParaRPr lang="en-US" sz="1400" dirty="0" smtClean="0">
              <a:solidFill>
                <a:schemeClr val="bg1"/>
              </a:solidFill>
              <a:ea typeface="ＭＳ Ｐゴシック" pitchFamily="50" charset="-128"/>
              <a:cs typeface="Arial" pitchFamily="34" charset="0"/>
            </a:endParaRPr>
          </a:p>
        </p:txBody>
      </p:sp>
      <p:sp>
        <p:nvSpPr>
          <p:cNvPr id="23" name="TextBox 22"/>
          <p:cNvSpPr txBox="1"/>
          <p:nvPr/>
        </p:nvSpPr>
        <p:spPr bwMode="white">
          <a:xfrm>
            <a:off x="3132000" y="5479848"/>
            <a:ext cx="2880000" cy="480131"/>
          </a:xfrm>
          <a:prstGeom prst="rect">
            <a:avLst/>
          </a:prstGeom>
          <a:noFill/>
        </p:spPr>
        <p:txBody>
          <a:bodyPr wrap="square" rtlCol="0">
            <a:spAutoFit/>
          </a:bodyPr>
          <a:lstStyle/>
          <a:p>
            <a:pPr indent="-115888">
              <a:spcBef>
                <a:spcPts val="300"/>
              </a:spcBef>
              <a:spcAft>
                <a:spcPts val="300"/>
              </a:spcAft>
            </a:pPr>
            <a:r>
              <a:rPr lang="ja-JP" altLang="en-US" sz="1400" dirty="0" smtClean="0">
                <a:solidFill>
                  <a:schemeClr val="bg1"/>
                </a:solidFill>
                <a:ea typeface="ＭＳ Ｐゴシック" pitchFamily="50" charset="-128"/>
                <a:cs typeface="Arial" pitchFamily="34" charset="0"/>
              </a:rPr>
              <a:t>ユーザの所有するデバイス毎</a:t>
            </a:r>
            <a:r>
              <a:rPr lang="ja-JP" altLang="en-US" sz="1400" dirty="0" smtClean="0">
                <a:solidFill>
                  <a:schemeClr val="bg1"/>
                </a:solidFill>
                <a:ea typeface="ＭＳ Ｐゴシック" pitchFamily="50" charset="-128"/>
                <a:cs typeface="Arial" pitchFamily="34" charset="0"/>
              </a:rPr>
              <a:t>に</a:t>
            </a:r>
            <a:r>
              <a:rPr lang="en-US" altLang="ja-JP" sz="1400" dirty="0" smtClean="0">
                <a:solidFill>
                  <a:schemeClr val="bg1"/>
                </a:solidFill>
                <a:ea typeface="ＭＳ Ｐゴシック" pitchFamily="50" charset="-128"/>
                <a:cs typeface="Arial" pitchFamily="34" charset="0"/>
              </a:rPr>
              <a:t/>
            </a:r>
            <a:br>
              <a:rPr lang="en-US" altLang="ja-JP" sz="1400" dirty="0" smtClean="0">
                <a:solidFill>
                  <a:schemeClr val="bg1"/>
                </a:solidFill>
                <a:ea typeface="ＭＳ Ｐゴシック" pitchFamily="50" charset="-128"/>
                <a:cs typeface="Arial" pitchFamily="34" charset="0"/>
              </a:rPr>
            </a:br>
            <a:r>
              <a:rPr lang="ja-JP" altLang="en-US" sz="1400" dirty="0" smtClean="0">
                <a:solidFill>
                  <a:schemeClr val="bg1"/>
                </a:solidFill>
                <a:ea typeface="ＭＳ Ｐゴシック" pitchFamily="50" charset="-128"/>
                <a:cs typeface="Arial" pitchFamily="34" charset="0"/>
              </a:rPr>
              <a:t>細か</a:t>
            </a:r>
            <a:r>
              <a:rPr lang="ja-JP" altLang="en-US" sz="1400" dirty="0" smtClean="0">
                <a:solidFill>
                  <a:schemeClr val="bg1"/>
                </a:solidFill>
                <a:ea typeface="ＭＳ Ｐゴシック" pitchFamily="50" charset="-128"/>
                <a:cs typeface="Arial" pitchFamily="34" charset="0"/>
              </a:rPr>
              <a:t>なポリシー適用が可能</a:t>
            </a:r>
            <a:endParaRPr lang="en-US" sz="1400" dirty="0" smtClean="0">
              <a:solidFill>
                <a:schemeClr val="bg1"/>
              </a:solidFill>
              <a:ea typeface="ＭＳ Ｐゴシック" pitchFamily="50" charset="-128"/>
              <a:cs typeface="Arial" pitchFamily="34" charset="0"/>
            </a:endParaRPr>
          </a:p>
        </p:txBody>
      </p:sp>
      <p:sp>
        <p:nvSpPr>
          <p:cNvPr id="27" name="TextBox 26"/>
          <p:cNvSpPr txBox="1"/>
          <p:nvPr/>
        </p:nvSpPr>
        <p:spPr bwMode="white">
          <a:xfrm>
            <a:off x="6000760" y="5479848"/>
            <a:ext cx="2880000" cy="750975"/>
          </a:xfrm>
          <a:prstGeom prst="rect">
            <a:avLst/>
          </a:prstGeom>
          <a:noFill/>
        </p:spPr>
        <p:txBody>
          <a:bodyPr wrap="square" rtlCol="0">
            <a:spAutoFit/>
          </a:bodyPr>
          <a:lstStyle/>
          <a:p>
            <a:pPr>
              <a:spcBef>
                <a:spcPts val="300"/>
              </a:spcBef>
              <a:spcAft>
                <a:spcPts val="300"/>
              </a:spcAft>
            </a:pPr>
            <a:r>
              <a:rPr lang="ja-JP" altLang="en-US" sz="1400" dirty="0" smtClean="0">
                <a:solidFill>
                  <a:schemeClr val="bg1"/>
                </a:solidFill>
                <a:ea typeface="ＭＳ Ｐゴシック" pitchFamily="50" charset="-128"/>
                <a:cs typeface="Arial" pitchFamily="34" charset="0"/>
              </a:rPr>
              <a:t>有線・無線環境、社内外を問わず、</a:t>
            </a:r>
            <a:r>
              <a:rPr lang="en-US" altLang="ja-JP" sz="1400" dirty="0" smtClean="0">
                <a:solidFill>
                  <a:schemeClr val="bg1"/>
                </a:solidFill>
                <a:ea typeface="ＭＳ Ｐゴシック" pitchFamily="50" charset="-128"/>
                <a:cs typeface="Arial" pitchFamily="34" charset="0"/>
              </a:rPr>
              <a:t>BYOD</a:t>
            </a:r>
            <a:r>
              <a:rPr lang="ja-JP" altLang="en-US" sz="1400" dirty="0" smtClean="0">
                <a:solidFill>
                  <a:schemeClr val="bg1"/>
                </a:solidFill>
                <a:ea typeface="ＭＳ Ｐゴシック" pitchFamily="50" charset="-128"/>
                <a:cs typeface="Arial" pitchFamily="34" charset="0"/>
              </a:rPr>
              <a:t>における必須ソリューション</a:t>
            </a:r>
            <a:endParaRPr lang="en-US" altLang="ja-JP" sz="1400" dirty="0" smtClean="0">
              <a:solidFill>
                <a:schemeClr val="bg1"/>
              </a:solidFill>
              <a:ea typeface="ＭＳ Ｐゴシック" pitchFamily="50" charset="-128"/>
              <a:cs typeface="Arial" pitchFamily="34" charset="0"/>
            </a:endParaRPr>
          </a:p>
          <a:p>
            <a:pPr>
              <a:spcBef>
                <a:spcPts val="300"/>
              </a:spcBef>
              <a:spcAft>
                <a:spcPts val="300"/>
              </a:spcAft>
            </a:pPr>
            <a:r>
              <a:rPr lang="en-US" sz="1400" dirty="0" smtClean="0">
                <a:solidFill>
                  <a:schemeClr val="bg1"/>
                </a:solidFill>
                <a:ea typeface="ＭＳ Ｐゴシック" pitchFamily="50" charset="-128"/>
                <a:cs typeface="Arial" pitchFamily="34" charset="0"/>
              </a:rPr>
              <a:t>(Bring Your Own Device)</a:t>
            </a:r>
          </a:p>
        </p:txBody>
      </p:sp>
      <p:sp>
        <p:nvSpPr>
          <p:cNvPr id="65" name="Round Same Side Corner Rectangle 64"/>
          <p:cNvSpPr/>
          <p:nvPr/>
        </p:nvSpPr>
        <p:spPr>
          <a:xfrm rot="10800000" flipV="1">
            <a:off x="160418" y="5013114"/>
            <a:ext cx="8829758" cy="342397"/>
          </a:xfrm>
          <a:prstGeom prst="round2SameRect">
            <a:avLst>
              <a:gd name="adj1" fmla="val 0"/>
              <a:gd name="adj2" fmla="val 50000"/>
            </a:avLst>
          </a:prstGeom>
          <a:gradFill flip="none" rotWithShape="1">
            <a:gsLst>
              <a:gs pos="0">
                <a:srgbClr val="2A435A">
                  <a:alpha val="87000"/>
                </a:srgbClr>
              </a:gs>
              <a:gs pos="100000">
                <a:srgbClr val="387194">
                  <a:alpha val="73000"/>
                </a:srgbClr>
              </a:gs>
            </a:gsLst>
            <a:lin ang="16200000" scaled="1"/>
            <a:tileRect/>
          </a:gradFill>
          <a:ln w="50800">
            <a:noFill/>
            <a:round/>
            <a:headEnd/>
            <a:tailEnd/>
          </a:ln>
          <a:effectLst>
            <a:innerShdw blurRad="114300">
              <a:prstClr val="black"/>
            </a:innerShdw>
          </a:effectLst>
        </p:spPr>
        <p:txBody>
          <a:bodyPr lIns="0" tIns="0" rIns="0" bIns="0"/>
          <a:lstStyle/>
          <a:p>
            <a:pPr algn="ctr" fontAlgn="base">
              <a:spcBef>
                <a:spcPct val="0"/>
              </a:spcBef>
              <a:spcAft>
                <a:spcPct val="0"/>
              </a:spcAft>
            </a:pPr>
            <a:endParaRPr lang="en-US" sz="5600" dirty="0" smtClean="0">
              <a:solidFill>
                <a:srgbClr val="000000"/>
              </a:solidFill>
              <a:ea typeface="ＭＳ Ｐゴシック" pitchFamily="50" charset="-128"/>
              <a:cs typeface="Arial" pitchFamily="34" charset="0"/>
              <a:sym typeface="Gill Sans" charset="0"/>
            </a:endParaRPr>
          </a:p>
        </p:txBody>
      </p:sp>
      <p:sp>
        <p:nvSpPr>
          <p:cNvPr id="67" name="TextBox 66"/>
          <p:cNvSpPr txBox="1"/>
          <p:nvPr/>
        </p:nvSpPr>
        <p:spPr bwMode="white">
          <a:xfrm>
            <a:off x="358039" y="5004600"/>
            <a:ext cx="1951176" cy="313932"/>
          </a:xfrm>
          <a:prstGeom prst="rect">
            <a:avLst/>
          </a:prstGeom>
          <a:noFill/>
        </p:spPr>
        <p:txBody>
          <a:bodyPr wrap="none" rtlCol="0">
            <a:spAutoFit/>
          </a:bodyPr>
          <a:lstStyle/>
          <a:p>
            <a:r>
              <a:rPr lang="en-US" sz="1600" b="1" dirty="0" smtClean="0">
                <a:solidFill>
                  <a:schemeClr val="bg1"/>
                </a:solidFill>
                <a:ea typeface="ＭＳ Ｐゴシック" pitchFamily="50" charset="-128"/>
                <a:cs typeface="Arial" pitchFamily="34" charset="0"/>
              </a:rPr>
              <a:t>CISCO SOLUTION</a:t>
            </a:r>
            <a:endParaRPr lang="en-US" sz="1600" b="1" dirty="0">
              <a:solidFill>
                <a:schemeClr val="bg1"/>
              </a:solidFill>
              <a:ea typeface="ＭＳ Ｐゴシック" pitchFamily="50" charset="-128"/>
              <a:cs typeface="Arial" pitchFamily="34" charset="0"/>
            </a:endParaRPr>
          </a:p>
        </p:txBody>
      </p:sp>
      <p:cxnSp>
        <p:nvCxnSpPr>
          <p:cNvPr id="160" name="直線コネクタ 159"/>
          <p:cNvCxnSpPr/>
          <p:nvPr/>
        </p:nvCxnSpPr>
        <p:spPr bwMode="auto">
          <a:xfrm>
            <a:off x="3842948" y="4157685"/>
            <a:ext cx="914400" cy="914400"/>
          </a:xfrm>
          <a:prstGeom prst="line">
            <a:avLst/>
          </a:prstGeom>
          <a:blipFill dpi="0" rotWithShape="0">
            <a:blip r:embed="rId5"/>
            <a:srcRect/>
            <a:tile tx="0" ty="0" sx="100000" sy="100000" flip="none" algn="tl"/>
          </a:blipFill>
          <a:ln w="25400" cap="flat" cmpd="sng" algn="ctr">
            <a:noFill/>
            <a:prstDash val="solid"/>
            <a:round/>
            <a:headEnd type="none" w="med" len="med"/>
            <a:tailEnd type="none" w="med" len="med"/>
          </a:ln>
          <a:effectLst/>
        </p:spPr>
      </p:cxnSp>
      <p:cxnSp>
        <p:nvCxnSpPr>
          <p:cNvPr id="161" name="直線コネクタ 160"/>
          <p:cNvCxnSpPr>
            <a:stCxn id="188" idx="3"/>
          </p:cNvCxnSpPr>
          <p:nvPr/>
        </p:nvCxnSpPr>
        <p:spPr bwMode="auto">
          <a:xfrm>
            <a:off x="1575706" y="2090470"/>
            <a:ext cx="4053830" cy="1588"/>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grpSp>
        <p:nvGrpSpPr>
          <p:cNvPr id="3" name="グループ化 52"/>
          <p:cNvGrpSpPr/>
          <p:nvPr/>
        </p:nvGrpSpPr>
        <p:grpSpPr>
          <a:xfrm>
            <a:off x="3005343" y="3977866"/>
            <a:ext cx="3150833" cy="1022211"/>
            <a:chOff x="2894188" y="4105367"/>
            <a:chExt cx="2173660" cy="705191"/>
          </a:xfrm>
        </p:grpSpPr>
        <p:pic>
          <p:nvPicPr>
            <p:cNvPr id="164" name="Picture 8" descr="C:\Users\rfashing.DUARTE\Desktop\clients\cisco\2010\10-2311\png\iphone_small.png"/>
            <p:cNvPicPr>
              <a:picLocks noChangeAspect="1" noChangeArrowheads="1"/>
            </p:cNvPicPr>
            <p:nvPr/>
          </p:nvPicPr>
          <p:blipFill>
            <a:blip r:embed="rId6" cstate="print"/>
            <a:srcRect/>
            <a:stretch>
              <a:fillRect/>
            </a:stretch>
          </p:blipFill>
          <p:spPr bwMode="auto">
            <a:xfrm>
              <a:off x="3413588" y="4105367"/>
              <a:ext cx="407128" cy="674096"/>
            </a:xfrm>
            <a:prstGeom prst="rect">
              <a:avLst/>
            </a:prstGeom>
            <a:noFill/>
          </p:spPr>
        </p:pic>
        <p:pic>
          <p:nvPicPr>
            <p:cNvPr id="165" name="Picture 11" descr="C:\Users\rfashing.DUARTE\Desktop\clients\McAfee\10-1601\images\forscore-ipad-sheet-music-1.png"/>
            <p:cNvPicPr>
              <a:picLocks noChangeAspect="1" noChangeArrowheads="1"/>
            </p:cNvPicPr>
            <p:nvPr/>
          </p:nvPicPr>
          <p:blipFill>
            <a:blip r:embed="rId7" cstate="print"/>
            <a:srcRect/>
            <a:stretch>
              <a:fillRect/>
            </a:stretch>
          </p:blipFill>
          <p:spPr bwMode="auto">
            <a:xfrm>
              <a:off x="2894188" y="4138867"/>
              <a:ext cx="519400" cy="648304"/>
            </a:xfrm>
            <a:prstGeom prst="rect">
              <a:avLst/>
            </a:prstGeom>
            <a:noFill/>
          </p:spPr>
        </p:pic>
        <p:pic>
          <p:nvPicPr>
            <p:cNvPr id="166" name="Picture 9" descr="C:\Users\rfashing.DUARTE\Desktop\clients\McAfee\10-2214\windows.png"/>
            <p:cNvPicPr>
              <a:picLocks noChangeAspect="1" noChangeArrowheads="1"/>
            </p:cNvPicPr>
            <p:nvPr/>
          </p:nvPicPr>
          <p:blipFill>
            <a:blip r:embed="rId8" cstate="print"/>
            <a:srcRect/>
            <a:stretch>
              <a:fillRect/>
            </a:stretch>
          </p:blipFill>
          <p:spPr bwMode="auto">
            <a:xfrm>
              <a:off x="3874143" y="4174540"/>
              <a:ext cx="312222" cy="561670"/>
            </a:xfrm>
            <a:prstGeom prst="rect">
              <a:avLst/>
            </a:prstGeom>
            <a:noFill/>
          </p:spPr>
        </p:pic>
        <p:pic>
          <p:nvPicPr>
            <p:cNvPr id="167" name="Picture 7" descr="C:\Users\rfashing.DUARTE\AppData\Local\Temp\image5.png"/>
            <p:cNvPicPr>
              <a:picLocks noChangeAspect="1" noChangeArrowheads="1"/>
            </p:cNvPicPr>
            <p:nvPr/>
          </p:nvPicPr>
          <p:blipFill>
            <a:blip r:embed="rId9" cstate="print"/>
            <a:srcRect/>
            <a:stretch>
              <a:fillRect/>
            </a:stretch>
          </p:blipFill>
          <p:spPr bwMode="auto">
            <a:xfrm>
              <a:off x="4221544" y="4151873"/>
              <a:ext cx="417168" cy="658685"/>
            </a:xfrm>
            <a:prstGeom prst="rect">
              <a:avLst/>
            </a:prstGeom>
            <a:noFill/>
          </p:spPr>
        </p:pic>
        <p:pic>
          <p:nvPicPr>
            <p:cNvPr id="168" name="Picture 10" descr="C:\Users\rfashing.DUARTE\AppData\Local\Temp\image3.png"/>
            <p:cNvPicPr>
              <a:picLocks noChangeAspect="1" noChangeArrowheads="1"/>
            </p:cNvPicPr>
            <p:nvPr/>
          </p:nvPicPr>
          <p:blipFill>
            <a:blip r:embed="rId10" cstate="print"/>
            <a:srcRect/>
            <a:stretch>
              <a:fillRect/>
            </a:stretch>
          </p:blipFill>
          <p:spPr bwMode="auto">
            <a:xfrm>
              <a:off x="4638712" y="4118528"/>
              <a:ext cx="429136" cy="677583"/>
            </a:xfrm>
            <a:prstGeom prst="rect">
              <a:avLst/>
            </a:prstGeom>
            <a:noFill/>
          </p:spPr>
        </p:pic>
      </p:grpSp>
      <p:sp>
        <p:nvSpPr>
          <p:cNvPr id="169" name="Rounded Rectangle 156"/>
          <p:cNvSpPr/>
          <p:nvPr/>
        </p:nvSpPr>
        <p:spPr>
          <a:xfrm>
            <a:off x="5594364" y="2297097"/>
            <a:ext cx="837878" cy="354582"/>
          </a:xfrm>
          <a:prstGeom prst="roundRect">
            <a:avLst>
              <a:gd name="adj" fmla="val 10110"/>
            </a:avLst>
          </a:prstGeom>
          <a:noFill/>
          <a:ln w="3175">
            <a:noFill/>
            <a:round/>
            <a:headEnd/>
            <a:tailEnd/>
          </a:ln>
          <a:effectLst>
            <a:innerShdw blurRad="114300">
              <a:prstClr val="black"/>
            </a:innerShdw>
          </a:effectLst>
        </p:spPr>
        <p:txBody>
          <a:bodyPr lIns="0" tIns="0" rIns="0" bIns="0" anchor="ctr"/>
          <a:lstStyle/>
          <a:p>
            <a:pPr algn="ctr" fontAlgn="base">
              <a:lnSpc>
                <a:spcPct val="90000"/>
              </a:lnSpc>
              <a:spcBef>
                <a:spcPct val="0"/>
              </a:spcBef>
              <a:spcAft>
                <a:spcPct val="0"/>
              </a:spcAft>
              <a:defRPr/>
            </a:pPr>
            <a:r>
              <a:rPr lang="en-US" b="1" dirty="0" err="1" smtClean="0">
                <a:solidFill>
                  <a:srgbClr val="000000"/>
                </a:solidFill>
                <a:ea typeface="ＭＳ Ｐゴシック" pitchFamily="50" charset="-128"/>
                <a:cs typeface="Arial" pitchFamily="34" charset="0"/>
                <a:sym typeface="Gill Sans" charset="0"/>
              </a:rPr>
              <a:t>ISE</a:t>
            </a:r>
            <a:endParaRPr lang="en-US" sz="1400" dirty="0" smtClean="0">
              <a:solidFill>
                <a:srgbClr val="000000"/>
              </a:solidFill>
              <a:ea typeface="ＭＳ Ｐゴシック" pitchFamily="50" charset="-128"/>
              <a:cs typeface="Arial" pitchFamily="34" charset="0"/>
              <a:sym typeface="Gill Sans" charset="0"/>
            </a:endParaRPr>
          </a:p>
        </p:txBody>
      </p:sp>
      <p:cxnSp>
        <p:nvCxnSpPr>
          <p:cNvPr id="170" name="直線コネクタ 169"/>
          <p:cNvCxnSpPr/>
          <p:nvPr/>
        </p:nvCxnSpPr>
        <p:spPr bwMode="auto">
          <a:xfrm rot="10800000" flipV="1">
            <a:off x="2881470" y="2187124"/>
            <a:ext cx="428176" cy="288132"/>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1" name="直線コネクタ 170"/>
          <p:cNvCxnSpPr/>
          <p:nvPr/>
        </p:nvCxnSpPr>
        <p:spPr bwMode="auto">
          <a:xfrm>
            <a:off x="3647897" y="2187124"/>
            <a:ext cx="787140" cy="496749"/>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2" name="直線コネクタ 171"/>
          <p:cNvCxnSpPr/>
          <p:nvPr/>
        </p:nvCxnSpPr>
        <p:spPr bwMode="auto">
          <a:xfrm rot="10800000">
            <a:off x="2699793" y="1623029"/>
            <a:ext cx="552064" cy="267556"/>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3" name="直線コネクタ 172"/>
          <p:cNvCxnSpPr/>
          <p:nvPr/>
        </p:nvCxnSpPr>
        <p:spPr bwMode="auto">
          <a:xfrm rot="5400000" flipH="1" flipV="1">
            <a:off x="4074616" y="3219026"/>
            <a:ext cx="722430" cy="1588"/>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4" name="直線コネクタ 173"/>
          <p:cNvCxnSpPr/>
          <p:nvPr/>
        </p:nvCxnSpPr>
        <p:spPr bwMode="auto">
          <a:xfrm rot="16200000" flipV="1">
            <a:off x="2370756" y="2872363"/>
            <a:ext cx="623098" cy="398328"/>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5" name="直線コネクタ 174"/>
          <p:cNvCxnSpPr/>
          <p:nvPr/>
        </p:nvCxnSpPr>
        <p:spPr bwMode="auto">
          <a:xfrm flipV="1">
            <a:off x="1187624" y="2678711"/>
            <a:ext cx="1333804" cy="586818"/>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cxnSp>
        <p:nvCxnSpPr>
          <p:cNvPr id="176" name="直線コネクタ 175"/>
          <p:cNvCxnSpPr/>
          <p:nvPr/>
        </p:nvCxnSpPr>
        <p:spPr bwMode="auto">
          <a:xfrm rot="5400000" flipH="1" flipV="1">
            <a:off x="1939391" y="2746946"/>
            <a:ext cx="530718" cy="506448"/>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grpSp>
        <p:nvGrpSpPr>
          <p:cNvPr id="4" name="グループ化 132"/>
          <p:cNvGrpSpPr/>
          <p:nvPr/>
        </p:nvGrpSpPr>
        <p:grpSpPr>
          <a:xfrm>
            <a:off x="647564" y="3253855"/>
            <a:ext cx="2567263" cy="727875"/>
            <a:chOff x="1711326" y="3097195"/>
            <a:chExt cx="1708546" cy="484410"/>
          </a:xfrm>
        </p:grpSpPr>
        <p:pic>
          <p:nvPicPr>
            <p:cNvPr id="178" name="Picture 484" descr="EmbeddedMedical.png"/>
            <p:cNvPicPr>
              <a:picLocks noChangeAspect="1"/>
            </p:cNvPicPr>
            <p:nvPr/>
          </p:nvPicPr>
          <p:blipFill>
            <a:blip r:embed="rId11" cstate="print"/>
            <a:stretch>
              <a:fillRect/>
            </a:stretch>
          </p:blipFill>
          <p:spPr>
            <a:xfrm>
              <a:off x="2909508" y="3104964"/>
              <a:ext cx="510364" cy="470402"/>
            </a:xfrm>
            <a:prstGeom prst="rect">
              <a:avLst/>
            </a:prstGeom>
          </p:spPr>
        </p:pic>
        <p:pic>
          <p:nvPicPr>
            <p:cNvPr id="179" name="Picture 2" descr="\\tyo-filer02a\wg-j\japan_bid_parts_catalog\Published\Icon\Kubrick_Icon_Library\Reference\CartArchive\old_phone_1145_48.png"/>
            <p:cNvPicPr>
              <a:picLocks noChangeAspect="1" noChangeArrowheads="1"/>
            </p:cNvPicPr>
            <p:nvPr/>
          </p:nvPicPr>
          <p:blipFill>
            <a:blip r:embed="rId12"/>
            <a:srcRect/>
            <a:stretch>
              <a:fillRect/>
            </a:stretch>
          </p:blipFill>
          <p:spPr bwMode="auto">
            <a:xfrm>
              <a:off x="1711326" y="3097195"/>
              <a:ext cx="484410" cy="484410"/>
            </a:xfrm>
            <a:prstGeom prst="rect">
              <a:avLst/>
            </a:prstGeom>
            <a:noFill/>
          </p:spPr>
        </p:pic>
        <p:pic>
          <p:nvPicPr>
            <p:cNvPr id="180" name="Picture 561" descr="Laptop.png"/>
            <p:cNvPicPr>
              <a:picLocks noChangeAspect="1"/>
            </p:cNvPicPr>
            <p:nvPr/>
          </p:nvPicPr>
          <p:blipFill>
            <a:blip r:embed="rId13" cstate="print"/>
            <a:srcRect/>
            <a:stretch>
              <a:fillRect/>
            </a:stretch>
          </p:blipFill>
          <p:spPr bwMode="auto">
            <a:xfrm flipH="1">
              <a:off x="2314450" y="3104964"/>
              <a:ext cx="529358" cy="458264"/>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5" name="Group 127"/>
          <p:cNvGrpSpPr/>
          <p:nvPr/>
        </p:nvGrpSpPr>
        <p:grpSpPr>
          <a:xfrm>
            <a:off x="3599892" y="2653786"/>
            <a:ext cx="1724552" cy="1724552"/>
            <a:chOff x="1074588" y="4039981"/>
            <a:chExt cx="1556388" cy="1556388"/>
          </a:xfrm>
        </p:grpSpPr>
        <p:sp>
          <p:nvSpPr>
            <p:cNvPr id="182" name="Block Arc 77"/>
            <p:cNvSpPr/>
            <p:nvPr/>
          </p:nvSpPr>
          <p:spPr>
            <a:xfrm rot="5400000">
              <a:off x="1242228" y="4207621"/>
              <a:ext cx="1221108" cy="1221108"/>
            </a:xfrm>
            <a:prstGeom prst="blockArc">
              <a:avLst>
                <a:gd name="adj1" fmla="val 20768330"/>
                <a:gd name="adj2" fmla="val 19578046"/>
                <a:gd name="adj3" fmla="val 4738"/>
              </a:avLst>
            </a:prstGeom>
            <a:gradFill flip="none" rotWithShape="1">
              <a:gsLst>
                <a:gs pos="0">
                  <a:schemeClr val="tx1">
                    <a:alpha val="0"/>
                  </a:schemeClr>
                </a:gs>
                <a:gs pos="50000">
                  <a:schemeClr val="tx1">
                    <a:alpha val="30000"/>
                  </a:schemeClr>
                </a:gs>
                <a:gs pos="100000">
                  <a:schemeClr val="tx1">
                    <a:alpha val="0"/>
                  </a:schemeClr>
                </a:gs>
              </a:gsLst>
              <a:lin ang="10800000" scaled="1"/>
              <a:tileRect/>
            </a:gradFill>
            <a:ln w="25400"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ＭＳ Ｐゴシック" pitchFamily="50" charset="-128"/>
                <a:cs typeface="Arial" pitchFamily="34" charset="0"/>
              </a:endParaRPr>
            </a:p>
          </p:txBody>
        </p:sp>
        <p:grpSp>
          <p:nvGrpSpPr>
            <p:cNvPr id="6" name="Group 294"/>
            <p:cNvGrpSpPr/>
            <p:nvPr/>
          </p:nvGrpSpPr>
          <p:grpSpPr>
            <a:xfrm>
              <a:off x="1421231" y="4381220"/>
              <a:ext cx="863102" cy="873910"/>
              <a:chOff x="7503878" y="4309324"/>
              <a:chExt cx="838118" cy="848615"/>
            </a:xfrm>
          </p:grpSpPr>
          <p:sp>
            <p:nvSpPr>
              <p:cNvPr id="186" name="Oval 70"/>
              <p:cNvSpPr>
                <a:spLocks noChangeArrowheads="1"/>
              </p:cNvSpPr>
              <p:nvPr/>
            </p:nvSpPr>
            <p:spPr bwMode="auto">
              <a:xfrm>
                <a:off x="7503878" y="4309324"/>
                <a:ext cx="838118" cy="848615"/>
              </a:xfrm>
              <a:prstGeom prst="ellipse">
                <a:avLst/>
              </a:prstGeom>
              <a:gradFill rotWithShape="1">
                <a:gsLst>
                  <a:gs pos="0">
                    <a:srgbClr val="2D6176">
                      <a:alpha val="28998"/>
                    </a:srgbClr>
                  </a:gs>
                  <a:gs pos="100000">
                    <a:srgbClr val="62D1FE">
                      <a:alpha val="0"/>
                    </a:srgbClr>
                  </a:gs>
                </a:gsLst>
                <a:lin ang="5400000" scaled="1"/>
              </a:gradFill>
              <a:ln w="25400" algn="ctr">
                <a:solidFill>
                  <a:srgbClr val="FFFFFF">
                    <a:alpha val="21000"/>
                  </a:srgbClr>
                </a:solidFill>
                <a:round/>
                <a:headEnd/>
                <a:tailEnd/>
              </a:ln>
            </p:spPr>
            <p:txBody>
              <a:bodyPr wrap="square" lIns="82124" tIns="41061" rIns="82124" bIns="4106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ＭＳ Ｐゴシック" pitchFamily="50" charset="-128"/>
                  <a:cs typeface="Arial" pitchFamily="34" charset="0"/>
                </a:endParaRPr>
              </a:p>
            </p:txBody>
          </p:sp>
          <p:sp>
            <p:nvSpPr>
              <p:cNvPr id="187" name="Oval 70"/>
              <p:cNvSpPr>
                <a:spLocks noChangeArrowheads="1"/>
              </p:cNvSpPr>
              <p:nvPr/>
            </p:nvSpPr>
            <p:spPr bwMode="auto">
              <a:xfrm>
                <a:off x="7597663" y="4404283"/>
                <a:ext cx="650548" cy="658696"/>
              </a:xfrm>
              <a:prstGeom prst="ellipse">
                <a:avLst/>
              </a:prstGeom>
              <a:gradFill flip="none" rotWithShape="1">
                <a:gsLst>
                  <a:gs pos="0">
                    <a:srgbClr val="FFFFFF">
                      <a:lumMod val="65000"/>
                      <a:lumOff val="35000"/>
                    </a:srgbClr>
                  </a:gs>
                  <a:gs pos="100000">
                    <a:srgbClr val="FFFFFF">
                      <a:lumMod val="85000"/>
                      <a:lumOff val="15000"/>
                    </a:srgbClr>
                  </a:gs>
                </a:gsLst>
                <a:lin ang="5400000" scaled="1"/>
                <a:tileRect/>
              </a:gradFill>
              <a:ln w="12700">
                <a:noFill/>
                <a:round/>
                <a:headEnd/>
                <a:tailEnd/>
              </a:ln>
              <a:effectLst>
                <a:outerShdw blurRad="50800" dist="38100" dir="2700000" algn="tl" rotWithShape="0">
                  <a:prstClr val="black">
                    <a:alpha val="40000"/>
                  </a:prstClr>
                </a:outerShdw>
              </a:effectLst>
            </p:spPr>
            <p:txBody>
              <a:bodyPr wrap="none" lIns="73025" tIns="36511" rIns="73025" bIns="36511" anchor="ctr">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pitchFamily="50" charset="-128"/>
                  <a:cs typeface="Arial" pitchFamily="34" charset="0"/>
                </a:endParaRPr>
              </a:p>
            </p:txBody>
          </p:sp>
        </p:grpSp>
        <p:sp>
          <p:nvSpPr>
            <p:cNvPr id="184" name="Block Arc 81"/>
            <p:cNvSpPr/>
            <p:nvPr/>
          </p:nvSpPr>
          <p:spPr>
            <a:xfrm rot="5400000">
              <a:off x="1074588" y="4039981"/>
              <a:ext cx="1556388" cy="1556388"/>
            </a:xfrm>
            <a:prstGeom prst="blockArc">
              <a:avLst>
                <a:gd name="adj1" fmla="val 20768330"/>
                <a:gd name="adj2" fmla="val 19578046"/>
                <a:gd name="adj3" fmla="val 4738"/>
              </a:avLst>
            </a:prstGeom>
            <a:gradFill flip="none" rotWithShape="1">
              <a:gsLst>
                <a:gs pos="0">
                  <a:schemeClr val="tx1">
                    <a:alpha val="0"/>
                  </a:schemeClr>
                </a:gs>
                <a:gs pos="50000">
                  <a:schemeClr val="tx1">
                    <a:alpha val="30000"/>
                  </a:schemeClr>
                </a:gs>
                <a:gs pos="100000">
                  <a:schemeClr val="tx1">
                    <a:alpha val="0"/>
                  </a:schemeClr>
                </a:gs>
              </a:gsLst>
              <a:lin ang="10800000" scaled="1"/>
              <a:tileRect/>
            </a:gradFill>
            <a:ln w="25400"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ＭＳ Ｐゴシック" pitchFamily="50" charset="-128"/>
                <a:cs typeface="Arial" pitchFamily="34" charset="0"/>
              </a:endParaRPr>
            </a:p>
          </p:txBody>
        </p:sp>
        <p:pic>
          <p:nvPicPr>
            <p:cNvPr id="185" name="Picture 13" descr="BI01445"/>
            <p:cNvPicPr>
              <a:picLocks noChangeAspect="1" noChangeArrowheads="1"/>
            </p:cNvPicPr>
            <p:nvPr/>
          </p:nvPicPr>
          <p:blipFill>
            <a:blip r:embed="rId14" cstate="email">
              <a:clrChange>
                <a:clrFrom>
                  <a:srgbClr val="000000">
                    <a:alpha val="0"/>
                  </a:srgbClr>
                </a:clrFrom>
                <a:clrTo>
                  <a:srgbClr val="000000">
                    <a:alpha val="0"/>
                  </a:srgbClr>
                </a:clrTo>
              </a:clrChange>
            </a:blip>
            <a:srcRect/>
            <a:stretch>
              <a:fillRect/>
            </a:stretch>
          </p:blipFill>
          <p:spPr bwMode="auto">
            <a:xfrm>
              <a:off x="1369906" y="4474556"/>
              <a:ext cx="853208" cy="687238"/>
            </a:xfrm>
            <a:prstGeom prst="rect">
              <a:avLst/>
            </a:prstGeom>
            <a:noFill/>
            <a:ln w="9525">
              <a:noFill/>
              <a:miter lim="800000"/>
              <a:headEnd/>
              <a:tailEnd/>
            </a:ln>
          </p:spPr>
        </p:pic>
      </p:grpSp>
      <p:sp>
        <p:nvSpPr>
          <p:cNvPr id="188" name="Rounded Rectangle 156"/>
          <p:cNvSpPr/>
          <p:nvPr/>
        </p:nvSpPr>
        <p:spPr>
          <a:xfrm>
            <a:off x="426890" y="1899193"/>
            <a:ext cx="1148816" cy="382554"/>
          </a:xfrm>
          <a:prstGeom prst="roundRect">
            <a:avLst>
              <a:gd name="adj" fmla="val 10110"/>
            </a:avLst>
          </a:prstGeom>
          <a:solidFill>
            <a:srgbClr val="146EA0"/>
          </a:solidFill>
          <a:ln w="3175">
            <a:solidFill>
              <a:schemeClr val="tx1"/>
            </a:solidFill>
            <a:round/>
            <a:headEnd/>
            <a:tailEnd/>
          </a:ln>
          <a:effectLst>
            <a:innerShdw blurRad="114300">
              <a:prstClr val="black"/>
            </a:innerShdw>
          </a:effectLst>
        </p:spPr>
        <p:txBody>
          <a:bodyPr lIns="0" tIns="0" rIns="0" bIns="0" anchor="ctr"/>
          <a:lstStyle/>
          <a:p>
            <a:pPr algn="ctr" fontAlgn="base">
              <a:lnSpc>
                <a:spcPct val="90000"/>
              </a:lnSpc>
              <a:spcBef>
                <a:spcPct val="0"/>
              </a:spcBef>
              <a:spcAft>
                <a:spcPct val="0"/>
              </a:spcAft>
              <a:defRPr/>
            </a:pPr>
            <a:r>
              <a:rPr lang="en-US" sz="1400" dirty="0" err="1" smtClean="0">
                <a:solidFill>
                  <a:schemeClr val="bg1"/>
                </a:solidFill>
                <a:ea typeface="ＭＳ Ｐゴシック" pitchFamily="50" charset="-128"/>
                <a:cs typeface="Arial" pitchFamily="34" charset="0"/>
                <a:sym typeface="Gill Sans" charset="0"/>
              </a:rPr>
              <a:t>WLAN</a:t>
            </a:r>
            <a:endParaRPr lang="en-US" sz="1400" dirty="0" smtClean="0">
              <a:solidFill>
                <a:schemeClr val="bg1"/>
              </a:solidFill>
              <a:ea typeface="ＭＳ Ｐゴシック" pitchFamily="50" charset="-128"/>
              <a:cs typeface="Arial" pitchFamily="34" charset="0"/>
              <a:sym typeface="Gill Sans" charset="0"/>
            </a:endParaRPr>
          </a:p>
        </p:txBody>
      </p:sp>
      <p:grpSp>
        <p:nvGrpSpPr>
          <p:cNvPr id="7" name="グループ化 110"/>
          <p:cNvGrpSpPr/>
          <p:nvPr/>
        </p:nvGrpSpPr>
        <p:grpSpPr>
          <a:xfrm>
            <a:off x="3252031" y="898555"/>
            <a:ext cx="1608001" cy="992031"/>
            <a:chOff x="3523296" y="1127669"/>
            <a:chExt cx="1228724" cy="758042"/>
          </a:xfrm>
        </p:grpSpPr>
        <p:cxnSp>
          <p:nvCxnSpPr>
            <p:cNvPr id="190" name="直線コネクタ 189"/>
            <p:cNvCxnSpPr/>
            <p:nvPr/>
          </p:nvCxnSpPr>
          <p:spPr bwMode="auto">
            <a:xfrm flipV="1">
              <a:off x="3785645" y="1618155"/>
              <a:ext cx="426315" cy="267556"/>
            </a:xfrm>
            <a:prstGeom prst="line">
              <a:avLst/>
            </a:prstGeom>
            <a:blipFill dpi="0" rotWithShape="0">
              <a:blip r:embed="rId5"/>
              <a:srcRect/>
              <a:tile tx="0" ty="0" sx="100000" sy="100000" flip="none" algn="tl"/>
            </a:blipFill>
            <a:ln w="25400" cap="flat" cmpd="sng" algn="ctr">
              <a:solidFill>
                <a:schemeClr val="tx1"/>
              </a:solidFill>
              <a:prstDash val="solid"/>
              <a:round/>
              <a:headEnd type="none" w="med" len="med"/>
              <a:tailEnd type="none" w="med" len="med"/>
            </a:ln>
            <a:effectLst/>
          </p:spPr>
        </p:cxnSp>
        <p:pic>
          <p:nvPicPr>
            <p:cNvPr id="191" name="Picture 3" descr="C:\Documents and Settings\hiram\Desktop\nu_cloud.png"/>
            <p:cNvPicPr>
              <a:picLocks noChangeAspect="1" noChangeArrowheads="1"/>
            </p:cNvPicPr>
            <p:nvPr/>
          </p:nvPicPr>
          <p:blipFill>
            <a:blip r:embed="rId15" cstate="print"/>
            <a:srcRect/>
            <a:stretch>
              <a:fillRect/>
            </a:stretch>
          </p:blipFill>
          <p:spPr bwMode="auto">
            <a:xfrm>
              <a:off x="3523296" y="1127669"/>
              <a:ext cx="1228724" cy="707642"/>
            </a:xfrm>
            <a:prstGeom prst="rect">
              <a:avLst/>
            </a:prstGeom>
            <a:noFill/>
            <a:effectLst>
              <a:outerShdw blurRad="76200" dist="101600" dir="2700000" algn="tl" rotWithShape="0">
                <a:prstClr val="black">
                  <a:alpha val="40000"/>
                </a:prstClr>
              </a:outerShdw>
            </a:effectLst>
          </p:spPr>
        </p:pic>
        <p:sp>
          <p:nvSpPr>
            <p:cNvPr id="192" name="Rectangle 199"/>
            <p:cNvSpPr>
              <a:spLocks noChangeArrowheads="1"/>
            </p:cNvSpPr>
            <p:nvPr/>
          </p:nvSpPr>
          <p:spPr bwMode="auto">
            <a:xfrm>
              <a:off x="3565872" y="1441888"/>
              <a:ext cx="1114140" cy="197454"/>
            </a:xfrm>
            <a:prstGeom prst="rect">
              <a:avLst/>
            </a:prstGeom>
            <a:noFill/>
            <a:ln w="9525">
              <a:noFill/>
              <a:miter lim="800000"/>
              <a:headEnd/>
              <a:tailEnd/>
            </a:ln>
          </p:spPr>
          <p:txBody>
            <a:bodyPr wrap="square" lIns="73025" tIns="36512" rIns="73025" bIns="36512">
              <a:spAutoFit/>
            </a:bodyPr>
            <a:lstStyle/>
            <a:p>
              <a:pPr algn="ctr" eaLnBrk="0" hangingPunct="0">
                <a:lnSpc>
                  <a:spcPct val="100000"/>
                </a:lnSpc>
                <a:spcBef>
                  <a:spcPct val="10000"/>
                </a:spcBef>
              </a:pPr>
              <a:r>
                <a:rPr lang="ja-JP" altLang="en-US" sz="1200" b="1" dirty="0" smtClean="0">
                  <a:solidFill>
                    <a:srgbClr val="000000"/>
                  </a:solidFill>
                  <a:ea typeface="ＭＳ Ｐゴシック" pitchFamily="50" charset="-128"/>
                  <a:cs typeface="Arial" pitchFamily="34" charset="0"/>
                </a:rPr>
                <a:t>インターネット</a:t>
              </a:r>
              <a:endParaRPr lang="en-GB" sz="1200" b="1" dirty="0" smtClean="0">
                <a:solidFill>
                  <a:srgbClr val="000000"/>
                </a:solidFill>
                <a:ea typeface="ＭＳ Ｐゴシック" pitchFamily="50" charset="-128"/>
                <a:cs typeface="Arial" pitchFamily="34" charset="0"/>
              </a:endParaRPr>
            </a:p>
          </p:txBody>
        </p:sp>
      </p:grpSp>
      <p:grpSp>
        <p:nvGrpSpPr>
          <p:cNvPr id="8" name="グループ化 164"/>
          <p:cNvGrpSpPr/>
          <p:nvPr/>
        </p:nvGrpSpPr>
        <p:grpSpPr>
          <a:xfrm>
            <a:off x="1995841" y="913595"/>
            <a:ext cx="1608001" cy="926074"/>
            <a:chOff x="2267106" y="1127152"/>
            <a:chExt cx="1228724" cy="707642"/>
          </a:xfrm>
        </p:grpSpPr>
        <p:pic>
          <p:nvPicPr>
            <p:cNvPr id="194" name="Picture 3" descr="C:\Documents and Settings\hiram\Desktop\nu_cloud.png"/>
            <p:cNvPicPr>
              <a:picLocks noChangeAspect="1" noChangeArrowheads="1"/>
            </p:cNvPicPr>
            <p:nvPr/>
          </p:nvPicPr>
          <p:blipFill>
            <a:blip r:embed="rId15" cstate="print"/>
            <a:srcRect/>
            <a:stretch>
              <a:fillRect/>
            </a:stretch>
          </p:blipFill>
          <p:spPr bwMode="auto">
            <a:xfrm>
              <a:off x="2267106" y="1127152"/>
              <a:ext cx="1228724" cy="707642"/>
            </a:xfrm>
            <a:prstGeom prst="rect">
              <a:avLst/>
            </a:prstGeom>
            <a:noFill/>
            <a:effectLst>
              <a:outerShdw blurRad="76200" dist="101600" dir="2700000" algn="tl" rotWithShape="0">
                <a:prstClr val="black">
                  <a:alpha val="40000"/>
                </a:prstClr>
              </a:outerShdw>
            </a:effectLst>
          </p:spPr>
        </p:pic>
        <p:sp>
          <p:nvSpPr>
            <p:cNvPr id="195" name="Rectangle 199"/>
            <p:cNvSpPr>
              <a:spLocks noChangeArrowheads="1"/>
            </p:cNvSpPr>
            <p:nvPr/>
          </p:nvSpPr>
          <p:spPr bwMode="auto">
            <a:xfrm>
              <a:off x="2291530" y="1442405"/>
              <a:ext cx="1114140" cy="197454"/>
            </a:xfrm>
            <a:prstGeom prst="rect">
              <a:avLst/>
            </a:prstGeom>
            <a:noFill/>
            <a:ln w="9525">
              <a:noFill/>
              <a:miter lim="800000"/>
              <a:headEnd/>
              <a:tailEnd/>
            </a:ln>
          </p:spPr>
          <p:txBody>
            <a:bodyPr wrap="square" lIns="73025" tIns="36512" rIns="73025" bIns="36512">
              <a:spAutoFit/>
            </a:bodyPr>
            <a:lstStyle/>
            <a:p>
              <a:pPr algn="ctr" eaLnBrk="0" hangingPunct="0">
                <a:lnSpc>
                  <a:spcPct val="100000"/>
                </a:lnSpc>
                <a:spcBef>
                  <a:spcPct val="10000"/>
                </a:spcBef>
              </a:pPr>
              <a:r>
                <a:rPr lang="ja-JP" altLang="en-US" sz="1200" b="1" dirty="0" smtClean="0">
                  <a:solidFill>
                    <a:srgbClr val="000000"/>
                  </a:solidFill>
                  <a:ea typeface="ＭＳ Ｐゴシック" pitchFamily="50" charset="-128"/>
                  <a:cs typeface="Arial" pitchFamily="34" charset="0"/>
                </a:rPr>
                <a:t>データセンター</a:t>
              </a:r>
              <a:endParaRPr lang="en-GB" sz="1200" b="1" dirty="0" smtClean="0">
                <a:solidFill>
                  <a:srgbClr val="000000"/>
                </a:solidFill>
                <a:ea typeface="ＭＳ Ｐゴシック" pitchFamily="50" charset="-128"/>
                <a:cs typeface="Arial" pitchFamily="34" charset="0"/>
              </a:endParaRPr>
            </a:p>
          </p:txBody>
        </p:sp>
      </p:grpSp>
      <p:grpSp>
        <p:nvGrpSpPr>
          <p:cNvPr id="9" name="Group 79"/>
          <p:cNvGrpSpPr>
            <a:grpSpLocks noChangeAspect="1"/>
          </p:cNvGrpSpPr>
          <p:nvPr/>
        </p:nvGrpSpPr>
        <p:grpSpPr>
          <a:xfrm>
            <a:off x="5629536" y="1757335"/>
            <a:ext cx="864096" cy="537914"/>
            <a:chOff x="7772409" y="3276600"/>
            <a:chExt cx="1217160" cy="900339"/>
          </a:xfrm>
        </p:grpSpPr>
        <p:sp>
          <p:nvSpPr>
            <p:cNvPr id="197" name="TextBox 125"/>
            <p:cNvSpPr txBox="1"/>
            <p:nvPr/>
          </p:nvSpPr>
          <p:spPr bwMode="auto">
            <a:xfrm>
              <a:off x="7944303" y="3762602"/>
              <a:ext cx="755650" cy="233362"/>
            </a:xfrm>
            <a:prstGeom prst="rect">
              <a:avLst/>
            </a:prstGeom>
            <a:noFill/>
          </p:spPr>
          <p:txBody>
            <a:bodyPr>
              <a:normAutofit fontScale="40000" lnSpcReduction="20000"/>
            </a:bodyPr>
            <a:lstStyle/>
            <a:p>
              <a:pPr algn="r">
                <a:lnSpc>
                  <a:spcPct val="90000"/>
                </a:lnSpc>
              </a:pPr>
              <a:endParaRPr lang="en-US" sz="1000" b="1" dirty="0">
                <a:solidFill>
                  <a:srgbClr val="000000"/>
                </a:solidFill>
                <a:ea typeface="ＭＳ Ｐゴシック" pitchFamily="50" charset="-128"/>
                <a:cs typeface="Arial" pitchFamily="34" charset="0"/>
              </a:endParaRPr>
            </a:p>
          </p:txBody>
        </p:sp>
        <p:grpSp>
          <p:nvGrpSpPr>
            <p:cNvPr id="10" name="Group 14"/>
            <p:cNvGrpSpPr>
              <a:grpSpLocks/>
            </p:cNvGrpSpPr>
            <p:nvPr/>
          </p:nvGrpSpPr>
          <p:grpSpPr bwMode="auto">
            <a:xfrm>
              <a:off x="7772409" y="3276600"/>
              <a:ext cx="1217160" cy="900339"/>
              <a:chOff x="7424636" y="3669875"/>
              <a:chExt cx="824650" cy="496035"/>
            </a:xfrm>
          </p:grpSpPr>
          <p:sp>
            <p:nvSpPr>
              <p:cNvPr id="200" name="Freeform 661"/>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p>
                <a:endParaRPr lang="en-US">
                  <a:solidFill>
                    <a:srgbClr val="000000"/>
                  </a:solidFill>
                  <a:ea typeface="ＭＳ Ｐゴシック" pitchFamily="50" charset="-128"/>
                  <a:cs typeface="Arial" pitchFamily="34" charset="0"/>
                </a:endParaRPr>
              </a:p>
            </p:txBody>
          </p:sp>
          <p:sp>
            <p:nvSpPr>
              <p:cNvPr id="201" name="Freeform 662"/>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p>
                <a:pPr fontAlgn="auto">
                  <a:spcBef>
                    <a:spcPts val="0"/>
                  </a:spcBef>
                  <a:spcAft>
                    <a:spcPts val="0"/>
                  </a:spcAft>
                  <a:defRPr/>
                </a:pPr>
                <a:endParaRPr lang="en-US">
                  <a:solidFill>
                    <a:srgbClr val="000000"/>
                  </a:solidFill>
                  <a:ea typeface="ＭＳ Ｐゴシック" pitchFamily="50" charset="-128"/>
                  <a:cs typeface="Arial" pitchFamily="34" charset="0"/>
                </a:endParaRPr>
              </a:p>
            </p:txBody>
          </p:sp>
          <p:sp>
            <p:nvSpPr>
              <p:cNvPr id="202" name="Freeform 663"/>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p>
                <a:endParaRPr lang="en-US">
                  <a:solidFill>
                    <a:srgbClr val="000000"/>
                  </a:solidFill>
                  <a:ea typeface="ＭＳ Ｐゴシック" pitchFamily="50" charset="-128"/>
                  <a:cs typeface="Arial" pitchFamily="34" charset="0"/>
                </a:endParaRPr>
              </a:p>
            </p:txBody>
          </p:sp>
        </p:grpSp>
        <p:pic>
          <p:nvPicPr>
            <p:cNvPr id="199" name="Picture 132"/>
            <p:cNvPicPr>
              <a:picLocks noChangeAspect="1"/>
            </p:cNvPicPr>
            <p:nvPr/>
          </p:nvPicPr>
          <p:blipFill>
            <a:blip r:embed="rId16"/>
            <a:stretch>
              <a:fillRect/>
            </a:stretch>
          </p:blipFill>
          <p:spPr>
            <a:xfrm>
              <a:off x="8001000" y="3429000"/>
              <a:ext cx="685800" cy="685800"/>
            </a:xfrm>
            <a:prstGeom prst="rect">
              <a:avLst/>
            </a:prstGeom>
          </p:spPr>
        </p:pic>
      </p:grpSp>
      <p:pic>
        <p:nvPicPr>
          <p:cNvPr id="203" name="Picture 31"/>
          <p:cNvPicPr>
            <a:picLocks noChangeAspect="1" noChangeArrowheads="1"/>
          </p:cNvPicPr>
          <p:nvPr/>
        </p:nvPicPr>
        <p:blipFill>
          <a:blip r:embed="rId17"/>
          <a:srcRect/>
          <a:stretch>
            <a:fillRect/>
          </a:stretch>
        </p:blipFill>
        <p:spPr bwMode="auto">
          <a:xfrm>
            <a:off x="3033300" y="1897662"/>
            <a:ext cx="828123" cy="365215"/>
          </a:xfrm>
          <a:prstGeom prst="rect">
            <a:avLst/>
          </a:prstGeom>
          <a:noFill/>
          <a:ln w="9525">
            <a:noFill/>
            <a:miter lim="800000"/>
            <a:headEnd/>
            <a:tailEnd/>
          </a:ln>
        </p:spPr>
      </p:pic>
      <p:pic>
        <p:nvPicPr>
          <p:cNvPr id="204" name="Picture 31"/>
          <p:cNvPicPr>
            <a:picLocks noChangeAspect="1" noChangeArrowheads="1"/>
          </p:cNvPicPr>
          <p:nvPr/>
        </p:nvPicPr>
        <p:blipFill>
          <a:blip r:embed="rId17"/>
          <a:srcRect/>
          <a:stretch>
            <a:fillRect/>
          </a:stretch>
        </p:blipFill>
        <p:spPr bwMode="auto">
          <a:xfrm>
            <a:off x="2107366" y="2471189"/>
            <a:ext cx="828123" cy="365215"/>
          </a:xfrm>
          <a:prstGeom prst="rect">
            <a:avLst/>
          </a:prstGeom>
          <a:noFill/>
          <a:ln w="9525">
            <a:noFill/>
            <a:miter lim="800000"/>
            <a:headEnd/>
            <a:tailEnd/>
          </a:ln>
        </p:spPr>
      </p:pic>
      <p:pic>
        <p:nvPicPr>
          <p:cNvPr id="205" name="Picture 31"/>
          <p:cNvPicPr>
            <a:picLocks noChangeAspect="1" noChangeArrowheads="1"/>
          </p:cNvPicPr>
          <p:nvPr/>
        </p:nvPicPr>
        <p:blipFill>
          <a:blip r:embed="rId17"/>
          <a:srcRect/>
          <a:stretch>
            <a:fillRect/>
          </a:stretch>
        </p:blipFill>
        <p:spPr bwMode="auto">
          <a:xfrm>
            <a:off x="4031909" y="2492596"/>
            <a:ext cx="828123" cy="365215"/>
          </a:xfrm>
          <a:prstGeom prst="rect">
            <a:avLst/>
          </a:prstGeom>
          <a:noFill/>
          <a:ln w="9525">
            <a:noFill/>
            <a:miter lim="800000"/>
            <a:headEnd/>
            <a:tailEnd/>
          </a:ln>
        </p:spPr>
      </p:pic>
      <p:sp>
        <p:nvSpPr>
          <p:cNvPr id="206" name="フリーフォーム 205"/>
          <p:cNvSpPr/>
          <p:nvPr/>
        </p:nvSpPr>
        <p:spPr bwMode="auto">
          <a:xfrm>
            <a:off x="1587500" y="2026292"/>
            <a:ext cx="2851150" cy="1356783"/>
          </a:xfrm>
          <a:custGeom>
            <a:avLst/>
            <a:gdLst>
              <a:gd name="connsiteX0" fmla="*/ 2851150 w 2851150"/>
              <a:gd name="connsiteY0" fmla="*/ 1356783 h 1356783"/>
              <a:gd name="connsiteX1" fmla="*/ 2565400 w 2851150"/>
              <a:gd name="connsiteY1" fmla="*/ 601133 h 1356783"/>
              <a:gd name="connsiteX2" fmla="*/ 1854200 w 2851150"/>
              <a:gd name="connsiteY2" fmla="*/ 93133 h 1356783"/>
              <a:gd name="connsiteX3" fmla="*/ 0 w 2851150"/>
              <a:gd name="connsiteY3" fmla="*/ 42333 h 1356783"/>
            </a:gdLst>
            <a:ahLst/>
            <a:cxnLst>
              <a:cxn ang="0">
                <a:pos x="connsiteX0" y="connsiteY0"/>
              </a:cxn>
              <a:cxn ang="0">
                <a:pos x="connsiteX1" y="connsiteY1"/>
              </a:cxn>
              <a:cxn ang="0">
                <a:pos x="connsiteX2" y="connsiteY2"/>
              </a:cxn>
              <a:cxn ang="0">
                <a:pos x="connsiteX3" y="connsiteY3"/>
              </a:cxn>
            </a:cxnLst>
            <a:rect l="l" t="t" r="r" b="b"/>
            <a:pathLst>
              <a:path w="2851150" h="1356783">
                <a:moveTo>
                  <a:pt x="2851150" y="1356783"/>
                </a:moveTo>
                <a:cubicBezTo>
                  <a:pt x="2791354" y="1084262"/>
                  <a:pt x="2731558" y="811741"/>
                  <a:pt x="2565400" y="601133"/>
                </a:cubicBezTo>
                <a:cubicBezTo>
                  <a:pt x="2399242" y="390525"/>
                  <a:pt x="2281767" y="186266"/>
                  <a:pt x="1854200" y="93133"/>
                </a:cubicBezTo>
                <a:cubicBezTo>
                  <a:pt x="1426633" y="0"/>
                  <a:pt x="713316" y="21166"/>
                  <a:pt x="0" y="42333"/>
                </a:cubicBezTo>
              </a:path>
            </a:pathLst>
          </a:custGeom>
          <a:noFill/>
          <a:ln w="127000" cap="flat" cmpd="sng" algn="ctr">
            <a:solidFill>
              <a:srgbClr val="92D050">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sp>
        <p:nvSpPr>
          <p:cNvPr id="207" name="フリーフォーム 206"/>
          <p:cNvSpPr/>
          <p:nvPr/>
        </p:nvSpPr>
        <p:spPr bwMode="auto">
          <a:xfrm>
            <a:off x="1620120" y="2062083"/>
            <a:ext cx="4032000" cy="0"/>
          </a:xfrm>
          <a:custGeom>
            <a:avLst/>
            <a:gdLst>
              <a:gd name="connsiteX0" fmla="*/ 0 w 3873500"/>
              <a:gd name="connsiteY0" fmla="*/ 0 h 0"/>
              <a:gd name="connsiteX1" fmla="*/ 3873500 w 3873500"/>
              <a:gd name="connsiteY1" fmla="*/ 0 h 0"/>
            </a:gdLst>
            <a:ahLst/>
            <a:cxnLst>
              <a:cxn ang="0">
                <a:pos x="connsiteX0" y="connsiteY0"/>
              </a:cxn>
              <a:cxn ang="0">
                <a:pos x="connsiteX1" y="connsiteY1"/>
              </a:cxn>
            </a:cxnLst>
            <a:rect l="l" t="t" r="r" b="b"/>
            <a:pathLst>
              <a:path w="3873500">
                <a:moveTo>
                  <a:pt x="0" y="0"/>
                </a:moveTo>
                <a:lnTo>
                  <a:pt x="3873500" y="0"/>
                </a:lnTo>
              </a:path>
            </a:pathLst>
          </a:custGeom>
          <a:blipFill dpi="0" rotWithShape="0">
            <a:blip r:embed="rId5"/>
            <a:srcRect/>
            <a:tile tx="0" ty="0" sx="100000" sy="100000" flip="none" algn="tl"/>
          </a:blipFill>
          <a:ln w="76200" cap="flat" cmpd="sng" algn="ctr">
            <a:solidFill>
              <a:srgbClr val="FFC000">
                <a:alpha val="69804"/>
              </a:srgb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grpSp>
        <p:nvGrpSpPr>
          <p:cNvPr id="11" name="グループ化 166"/>
          <p:cNvGrpSpPr/>
          <p:nvPr/>
        </p:nvGrpSpPr>
        <p:grpSpPr>
          <a:xfrm>
            <a:off x="1187624" y="1986565"/>
            <a:ext cx="4447181" cy="1282525"/>
            <a:chOff x="1187624" y="2165350"/>
            <a:chExt cx="4447181" cy="1282525"/>
          </a:xfrm>
        </p:grpSpPr>
        <p:sp>
          <p:nvSpPr>
            <p:cNvPr id="209" name="フリーフォーム 208"/>
            <p:cNvSpPr/>
            <p:nvPr/>
          </p:nvSpPr>
          <p:spPr bwMode="auto">
            <a:xfrm>
              <a:off x="1951526" y="2165350"/>
              <a:ext cx="3683279" cy="1278964"/>
            </a:xfrm>
            <a:custGeom>
              <a:avLst/>
              <a:gdLst>
                <a:gd name="connsiteX0" fmla="*/ 0 w 4191000"/>
                <a:gd name="connsiteY0" fmla="*/ 1428750 h 1428750"/>
                <a:gd name="connsiteX1" fmla="*/ 762000 w 4191000"/>
                <a:gd name="connsiteY1" fmla="*/ 628650 h 1428750"/>
                <a:gd name="connsiteX2" fmla="*/ 1790700 w 4191000"/>
                <a:gd name="connsiteY2" fmla="*/ 95250 h 1428750"/>
                <a:gd name="connsiteX3" fmla="*/ 4191000 w 4191000"/>
                <a:gd name="connsiteY3" fmla="*/ 57150 h 1428750"/>
              </a:gdLst>
              <a:ahLst/>
              <a:cxnLst>
                <a:cxn ang="0">
                  <a:pos x="connsiteX0" y="connsiteY0"/>
                </a:cxn>
                <a:cxn ang="0">
                  <a:pos x="connsiteX1" y="connsiteY1"/>
                </a:cxn>
                <a:cxn ang="0">
                  <a:pos x="connsiteX2" y="connsiteY2"/>
                </a:cxn>
                <a:cxn ang="0">
                  <a:pos x="connsiteX3" y="connsiteY3"/>
                </a:cxn>
              </a:cxnLst>
              <a:rect l="l" t="t" r="r" b="b"/>
              <a:pathLst>
                <a:path w="4191000" h="1428750">
                  <a:moveTo>
                    <a:pt x="0" y="1428750"/>
                  </a:moveTo>
                  <a:cubicBezTo>
                    <a:pt x="231775" y="1139825"/>
                    <a:pt x="463550" y="850900"/>
                    <a:pt x="762000" y="628650"/>
                  </a:cubicBezTo>
                  <a:cubicBezTo>
                    <a:pt x="1060450" y="406400"/>
                    <a:pt x="1219200" y="190500"/>
                    <a:pt x="1790700" y="95250"/>
                  </a:cubicBezTo>
                  <a:cubicBezTo>
                    <a:pt x="2362200" y="0"/>
                    <a:pt x="3276600" y="28575"/>
                    <a:pt x="4191000" y="57150"/>
                  </a:cubicBezTo>
                </a:path>
              </a:pathLst>
            </a:custGeom>
            <a:noFill/>
            <a:ln w="76200" cap="flat" cmpd="sng" algn="ctr">
              <a:solidFill>
                <a:srgbClr val="FFC000">
                  <a:alpha val="69804"/>
                </a:srgb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sp>
          <p:nvSpPr>
            <p:cNvPr id="210" name="フリーフォーム 209"/>
            <p:cNvSpPr/>
            <p:nvPr/>
          </p:nvSpPr>
          <p:spPr bwMode="auto">
            <a:xfrm>
              <a:off x="1187624" y="2994871"/>
              <a:ext cx="1152904" cy="449444"/>
            </a:xfrm>
            <a:custGeom>
              <a:avLst/>
              <a:gdLst>
                <a:gd name="connsiteX0" fmla="*/ 166382 w 1307284"/>
                <a:gd name="connsiteY0" fmla="*/ 436227 h 492153"/>
                <a:gd name="connsiteX1" fmla="*/ 90881 w 1307284"/>
                <a:gd name="connsiteY1" fmla="*/ 444616 h 492153"/>
                <a:gd name="connsiteX2" fmla="*/ 711666 w 1307284"/>
                <a:gd name="connsiteY2" fmla="*/ 151002 h 492153"/>
                <a:gd name="connsiteX3" fmla="*/ 1307284 w 1307284"/>
                <a:gd name="connsiteY3" fmla="*/ 0 h 492153"/>
              </a:gdLst>
              <a:ahLst/>
              <a:cxnLst>
                <a:cxn ang="0">
                  <a:pos x="connsiteX0" y="connsiteY0"/>
                </a:cxn>
                <a:cxn ang="0">
                  <a:pos x="connsiteX1" y="connsiteY1"/>
                </a:cxn>
                <a:cxn ang="0">
                  <a:pos x="connsiteX2" y="connsiteY2"/>
                </a:cxn>
                <a:cxn ang="0">
                  <a:pos x="connsiteX3" y="connsiteY3"/>
                </a:cxn>
              </a:cxnLst>
              <a:rect l="l" t="t" r="r" b="b"/>
              <a:pathLst>
                <a:path w="1307284" h="492153">
                  <a:moveTo>
                    <a:pt x="166382" y="436227"/>
                  </a:moveTo>
                  <a:cubicBezTo>
                    <a:pt x="83191" y="464190"/>
                    <a:pt x="0" y="492153"/>
                    <a:pt x="90881" y="444616"/>
                  </a:cubicBezTo>
                  <a:cubicBezTo>
                    <a:pt x="181762" y="397079"/>
                    <a:pt x="508932" y="225105"/>
                    <a:pt x="711666" y="151002"/>
                  </a:cubicBezTo>
                  <a:cubicBezTo>
                    <a:pt x="914400" y="76899"/>
                    <a:pt x="1110842" y="38449"/>
                    <a:pt x="1307284" y="0"/>
                  </a:cubicBezTo>
                </a:path>
              </a:pathLst>
            </a:custGeom>
            <a:noFill/>
            <a:ln w="76200" cap="flat" cmpd="sng" algn="ctr">
              <a:solidFill>
                <a:srgbClr val="FFC000">
                  <a:alpha val="7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sp>
          <p:nvSpPr>
            <p:cNvPr id="211" name="フリーフォーム 210"/>
            <p:cNvSpPr/>
            <p:nvPr/>
          </p:nvSpPr>
          <p:spPr bwMode="auto">
            <a:xfrm>
              <a:off x="2340528" y="3003259"/>
              <a:ext cx="453006" cy="444616"/>
            </a:xfrm>
            <a:custGeom>
              <a:avLst/>
              <a:gdLst>
                <a:gd name="connsiteX0" fmla="*/ 453006 w 453006"/>
                <a:gd name="connsiteY0" fmla="*/ 444616 h 444616"/>
                <a:gd name="connsiteX1" fmla="*/ 109057 w 453006"/>
                <a:gd name="connsiteY1" fmla="*/ 310392 h 444616"/>
                <a:gd name="connsiteX2" fmla="*/ 0 w 453006"/>
                <a:gd name="connsiteY2" fmla="*/ 0 h 444616"/>
              </a:gdLst>
              <a:ahLst/>
              <a:cxnLst>
                <a:cxn ang="0">
                  <a:pos x="connsiteX0" y="connsiteY0"/>
                </a:cxn>
                <a:cxn ang="0">
                  <a:pos x="connsiteX1" y="connsiteY1"/>
                </a:cxn>
                <a:cxn ang="0">
                  <a:pos x="connsiteX2" y="connsiteY2"/>
                </a:cxn>
              </a:cxnLst>
              <a:rect l="l" t="t" r="r" b="b"/>
              <a:pathLst>
                <a:path w="453006" h="444616">
                  <a:moveTo>
                    <a:pt x="453006" y="444616"/>
                  </a:moveTo>
                  <a:cubicBezTo>
                    <a:pt x="318782" y="414555"/>
                    <a:pt x="184558" y="384495"/>
                    <a:pt x="109057" y="310392"/>
                  </a:cubicBezTo>
                  <a:cubicBezTo>
                    <a:pt x="33556" y="236289"/>
                    <a:pt x="16778" y="118144"/>
                    <a:pt x="0" y="0"/>
                  </a:cubicBezTo>
                </a:path>
              </a:pathLst>
            </a:custGeom>
            <a:noFill/>
            <a:ln w="76200" cap="flat" cmpd="sng" algn="ctr">
              <a:solidFill>
                <a:srgbClr val="FFC000">
                  <a:alpha val="6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grpSp>
      <p:sp>
        <p:nvSpPr>
          <p:cNvPr id="212" name="フリーフォーム 211"/>
          <p:cNvSpPr/>
          <p:nvPr/>
        </p:nvSpPr>
        <p:spPr bwMode="auto">
          <a:xfrm>
            <a:off x="2575420" y="1996761"/>
            <a:ext cx="3036815" cy="483764"/>
          </a:xfrm>
          <a:custGeom>
            <a:avLst/>
            <a:gdLst>
              <a:gd name="connsiteX0" fmla="*/ 3036815 w 3036815"/>
              <a:gd name="connsiteY0" fmla="*/ 47537 h 483764"/>
              <a:gd name="connsiteX1" fmla="*/ 855677 w 3036815"/>
              <a:gd name="connsiteY1" fmla="*/ 72704 h 483764"/>
              <a:gd name="connsiteX2" fmla="*/ 0 w 3036815"/>
              <a:gd name="connsiteY2" fmla="*/ 483764 h 483764"/>
            </a:gdLst>
            <a:ahLst/>
            <a:cxnLst>
              <a:cxn ang="0">
                <a:pos x="connsiteX0" y="connsiteY0"/>
              </a:cxn>
              <a:cxn ang="0">
                <a:pos x="connsiteX1" y="connsiteY1"/>
              </a:cxn>
              <a:cxn ang="0">
                <a:pos x="connsiteX2" y="connsiteY2"/>
              </a:cxn>
            </a:cxnLst>
            <a:rect l="l" t="t" r="r" b="b"/>
            <a:pathLst>
              <a:path w="3036815" h="483764">
                <a:moveTo>
                  <a:pt x="3036815" y="47537"/>
                </a:moveTo>
                <a:cubicBezTo>
                  <a:pt x="2199314" y="23768"/>
                  <a:pt x="1361813" y="0"/>
                  <a:pt x="855677" y="72704"/>
                </a:cubicBezTo>
                <a:cubicBezTo>
                  <a:pt x="349541" y="145408"/>
                  <a:pt x="174770" y="314586"/>
                  <a:pt x="0" y="483764"/>
                </a:cubicBezTo>
              </a:path>
            </a:pathLst>
          </a:custGeom>
          <a:noFill/>
          <a:ln w="76200" cap="flat" cmpd="sng" algn="ctr">
            <a:solidFill>
              <a:srgbClr val="FFC000">
                <a:alpha val="69804"/>
              </a:srgb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sp>
        <p:nvSpPr>
          <p:cNvPr id="213" name="フリーフォーム 212"/>
          <p:cNvSpPr/>
          <p:nvPr/>
        </p:nvSpPr>
        <p:spPr bwMode="auto">
          <a:xfrm rot="10800000">
            <a:off x="1583668" y="2062082"/>
            <a:ext cx="4032000" cy="0"/>
          </a:xfrm>
          <a:custGeom>
            <a:avLst/>
            <a:gdLst>
              <a:gd name="connsiteX0" fmla="*/ 0 w 3873500"/>
              <a:gd name="connsiteY0" fmla="*/ 0 h 0"/>
              <a:gd name="connsiteX1" fmla="*/ 3873500 w 3873500"/>
              <a:gd name="connsiteY1" fmla="*/ 0 h 0"/>
            </a:gdLst>
            <a:ahLst/>
            <a:cxnLst>
              <a:cxn ang="0">
                <a:pos x="connsiteX0" y="connsiteY0"/>
              </a:cxn>
              <a:cxn ang="0">
                <a:pos x="connsiteX1" y="connsiteY1"/>
              </a:cxn>
            </a:cxnLst>
            <a:rect l="l" t="t" r="r" b="b"/>
            <a:pathLst>
              <a:path w="3873500">
                <a:moveTo>
                  <a:pt x="0" y="0"/>
                </a:moveTo>
                <a:lnTo>
                  <a:pt x="3873500" y="0"/>
                </a:lnTo>
              </a:path>
            </a:pathLst>
          </a:custGeom>
          <a:blipFill dpi="0" rotWithShape="0">
            <a:blip r:embed="rId5"/>
            <a:srcRect/>
            <a:tile tx="0" ty="0" sx="100000" sy="100000" flip="none" algn="tl"/>
          </a:blipFill>
          <a:ln w="76200" cap="flat" cmpd="sng" algn="ctr">
            <a:solidFill>
              <a:srgbClr val="FFC000">
                <a:alpha val="69804"/>
              </a:srgb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000000"/>
              </a:solidFill>
              <a:effectLst/>
              <a:ea typeface="ＭＳ Ｐゴシック" pitchFamily="50" charset="-128"/>
              <a:cs typeface="Arial" pitchFamily="34" charset="0"/>
              <a:sym typeface="Gill Sans" charset="0"/>
            </a:endParaRPr>
          </a:p>
        </p:txBody>
      </p:sp>
      <p:grpSp>
        <p:nvGrpSpPr>
          <p:cNvPr id="12" name="グループ化 187"/>
          <p:cNvGrpSpPr/>
          <p:nvPr/>
        </p:nvGrpSpPr>
        <p:grpSpPr>
          <a:xfrm>
            <a:off x="285720" y="1112869"/>
            <a:ext cx="5181259" cy="2808786"/>
            <a:chOff x="434857" y="1268760"/>
            <a:chExt cx="5181259" cy="2808786"/>
          </a:xfrm>
          <a:effectLst>
            <a:outerShdw blurRad="50800" dist="38100" dir="2700000" algn="tl" rotWithShape="0">
              <a:prstClr val="black">
                <a:alpha val="40000"/>
              </a:prstClr>
            </a:outerShdw>
          </a:effectLst>
        </p:grpSpPr>
        <p:sp>
          <p:nvSpPr>
            <p:cNvPr id="121" name="角丸四角形 120"/>
            <p:cNvSpPr/>
            <p:nvPr/>
          </p:nvSpPr>
          <p:spPr bwMode="auto">
            <a:xfrm>
              <a:off x="434857" y="1268760"/>
              <a:ext cx="4812534" cy="2808786"/>
            </a:xfrm>
            <a:prstGeom prst="roundRect">
              <a:avLst>
                <a:gd name="adj" fmla="val 2490"/>
              </a:avLst>
            </a:prstGeom>
            <a:solidFill>
              <a:srgbClr val="00B0F0">
                <a:alpha val="50196"/>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FFFFFF"/>
                </a:solidFill>
                <a:effectLst/>
                <a:ea typeface="ＭＳ Ｐゴシック" pitchFamily="50" charset="-128"/>
                <a:cs typeface="Arial" pitchFamily="34" charset="0"/>
                <a:sym typeface="Gill Sans" charset="0"/>
              </a:endParaRPr>
            </a:p>
          </p:txBody>
        </p:sp>
        <p:pic>
          <p:nvPicPr>
            <p:cNvPr id="122" name="Picture 3"/>
            <p:cNvPicPr>
              <a:picLocks noChangeAspect="1" noChangeArrowheads="1"/>
            </p:cNvPicPr>
            <p:nvPr/>
          </p:nvPicPr>
          <p:blipFill>
            <a:blip r:embed="rId18"/>
            <a:srcRect/>
            <a:stretch>
              <a:fillRect/>
            </a:stretch>
          </p:blipFill>
          <p:spPr bwMode="auto">
            <a:xfrm>
              <a:off x="542868" y="1388423"/>
              <a:ext cx="4572213" cy="2599179"/>
            </a:xfrm>
            <a:prstGeom prst="roundRect">
              <a:avLst>
                <a:gd name="adj" fmla="val 1683"/>
              </a:avLst>
            </a:prstGeom>
            <a:noFill/>
            <a:ln w="9525">
              <a:noFill/>
              <a:miter lim="800000"/>
              <a:headEnd/>
              <a:tailEnd/>
            </a:ln>
            <a:effectLst/>
          </p:spPr>
        </p:pic>
        <p:sp>
          <p:nvSpPr>
            <p:cNvPr id="123" name="二等辺三角形 122"/>
            <p:cNvSpPr/>
            <p:nvPr/>
          </p:nvSpPr>
          <p:spPr bwMode="auto">
            <a:xfrm rot="5400000">
              <a:off x="5293057" y="2051185"/>
              <a:ext cx="277392" cy="368726"/>
            </a:xfrm>
            <a:prstGeom prst="triangle">
              <a:avLst/>
            </a:prstGeom>
            <a:solidFill>
              <a:srgbClr val="00B0F0">
                <a:alpha val="50196"/>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FFFFFF"/>
                </a:solidFill>
                <a:effectLst/>
                <a:ea typeface="ＭＳ Ｐゴシック" pitchFamily="50" charset="-128"/>
                <a:cs typeface="Arial" pitchFamily="34" charset="0"/>
                <a:sym typeface="Gill Sans" charset="0"/>
              </a:endParaRPr>
            </a:p>
          </p:txBody>
        </p:sp>
      </p:grpSp>
      <p:grpSp>
        <p:nvGrpSpPr>
          <p:cNvPr id="13" name="グループ化 191"/>
          <p:cNvGrpSpPr/>
          <p:nvPr/>
        </p:nvGrpSpPr>
        <p:grpSpPr>
          <a:xfrm>
            <a:off x="2504901" y="2324129"/>
            <a:ext cx="6424817" cy="2680773"/>
            <a:chOff x="2349233" y="2908467"/>
            <a:chExt cx="6424817" cy="2680773"/>
          </a:xfrm>
          <a:effectLst>
            <a:outerShdw blurRad="50800" dist="38100" dir="2700000" algn="tl" rotWithShape="0">
              <a:prstClr val="black">
                <a:alpha val="40000"/>
              </a:prstClr>
            </a:outerShdw>
          </a:effectLst>
        </p:grpSpPr>
        <p:sp>
          <p:nvSpPr>
            <p:cNvPr id="125" name="角丸四角形 124"/>
            <p:cNvSpPr/>
            <p:nvPr/>
          </p:nvSpPr>
          <p:spPr bwMode="auto">
            <a:xfrm>
              <a:off x="2349233" y="3227218"/>
              <a:ext cx="6424817" cy="2362022"/>
            </a:xfrm>
            <a:prstGeom prst="roundRect">
              <a:avLst>
                <a:gd name="adj" fmla="val 2490"/>
              </a:avLst>
            </a:prstGeom>
            <a:solidFill>
              <a:srgbClr val="00B0F0">
                <a:alpha val="50196"/>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FFFFFF"/>
                </a:solidFill>
                <a:effectLst/>
                <a:ea typeface="ＭＳ Ｐゴシック" pitchFamily="50" charset="-128"/>
                <a:cs typeface="Arial" pitchFamily="34" charset="0"/>
                <a:sym typeface="Gill Sans" charset="0"/>
              </a:endParaRPr>
            </a:p>
          </p:txBody>
        </p:sp>
        <p:pic>
          <p:nvPicPr>
            <p:cNvPr id="126" name="Picture 4"/>
            <p:cNvPicPr>
              <a:picLocks noChangeAspect="1" noChangeArrowheads="1"/>
            </p:cNvPicPr>
            <p:nvPr/>
          </p:nvPicPr>
          <p:blipFill>
            <a:blip r:embed="rId19"/>
            <a:srcRect/>
            <a:stretch>
              <a:fillRect/>
            </a:stretch>
          </p:blipFill>
          <p:spPr bwMode="auto">
            <a:xfrm>
              <a:off x="2442154" y="3320988"/>
              <a:ext cx="6198298" cy="2153589"/>
            </a:xfrm>
            <a:prstGeom prst="roundRect">
              <a:avLst>
                <a:gd name="adj" fmla="val 4480"/>
              </a:avLst>
            </a:prstGeom>
            <a:noFill/>
            <a:ln w="9525">
              <a:noFill/>
              <a:miter lim="800000"/>
              <a:headEnd/>
              <a:tailEnd/>
            </a:ln>
            <a:effectLst/>
          </p:spPr>
        </p:pic>
        <p:sp>
          <p:nvSpPr>
            <p:cNvPr id="127" name="二等辺三角形 126"/>
            <p:cNvSpPr/>
            <p:nvPr/>
          </p:nvSpPr>
          <p:spPr bwMode="auto">
            <a:xfrm>
              <a:off x="6120172" y="2908467"/>
              <a:ext cx="291789" cy="318751"/>
            </a:xfrm>
            <a:prstGeom prst="triangle">
              <a:avLst/>
            </a:prstGeom>
            <a:solidFill>
              <a:srgbClr val="00B0F0">
                <a:alpha val="50196"/>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5600" b="0" i="0" u="none" strike="noStrike" cap="none" normalizeH="0" baseline="0" smtClean="0">
                <a:ln>
                  <a:noFill/>
                </a:ln>
                <a:solidFill>
                  <a:srgbClr val="FFFFFF"/>
                </a:solidFill>
                <a:effectLst/>
                <a:ea typeface="ＭＳ Ｐゴシック" pitchFamily="50" charset="-128"/>
                <a:cs typeface="Arial" pitchFamily="34" charset="0"/>
                <a:sym typeface="Gill Sans" charset="0"/>
              </a:endParaRPr>
            </a:p>
          </p:txBody>
        </p:sp>
      </p:grpSp>
      <p:grpSp>
        <p:nvGrpSpPr>
          <p:cNvPr id="14" name="グループ化 195"/>
          <p:cNvGrpSpPr/>
          <p:nvPr/>
        </p:nvGrpSpPr>
        <p:grpSpPr>
          <a:xfrm>
            <a:off x="5039574" y="3651300"/>
            <a:ext cx="975616" cy="1088822"/>
            <a:chOff x="5024056" y="4047755"/>
            <a:chExt cx="975616" cy="1088822"/>
          </a:xfrm>
        </p:grpSpPr>
        <p:sp>
          <p:nvSpPr>
            <p:cNvPr id="129" name="Rectangle 141"/>
            <p:cNvSpPr>
              <a:spLocks noChangeArrowheads="1"/>
            </p:cNvSpPr>
            <p:nvPr/>
          </p:nvSpPr>
          <p:spPr bwMode="auto">
            <a:xfrm>
              <a:off x="5024056" y="4047755"/>
              <a:ext cx="975616" cy="28232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ts val="1400"/>
                </a:lnSpc>
              </a:pPr>
              <a:r>
                <a:rPr lang="ja-JP" altLang="en-US" sz="1800" b="1" dirty="0" smtClean="0">
                  <a:solidFill>
                    <a:srgbClr val="000000"/>
                  </a:solidFill>
                  <a:latin typeface="Arial" pitchFamily="34" charset="0"/>
                  <a:ea typeface="ＭＳ Ｐゴシック" pitchFamily="50" charset="-128"/>
                  <a:cs typeface="Arial" pitchFamily="34" charset="0"/>
                </a:rPr>
                <a:t>どこで</a:t>
              </a:r>
              <a:endParaRPr lang="en-US" sz="1800" b="1" dirty="0">
                <a:solidFill>
                  <a:srgbClr val="000000"/>
                </a:solidFill>
                <a:latin typeface="Arial" pitchFamily="34" charset="0"/>
                <a:ea typeface="ＭＳ Ｐゴシック" pitchFamily="50" charset="-128"/>
                <a:cs typeface="Arial" pitchFamily="34" charset="0"/>
              </a:endParaRPr>
            </a:p>
          </p:txBody>
        </p:sp>
        <p:grpSp>
          <p:nvGrpSpPr>
            <p:cNvPr id="15" name="グループ化 188"/>
            <p:cNvGrpSpPr/>
            <p:nvPr/>
          </p:nvGrpSpPr>
          <p:grpSpPr>
            <a:xfrm>
              <a:off x="5116599" y="4324755"/>
              <a:ext cx="813178" cy="811822"/>
              <a:chOff x="8544654" y="-1728317"/>
              <a:chExt cx="511684" cy="510830"/>
            </a:xfrm>
          </p:grpSpPr>
          <p:sp>
            <p:nvSpPr>
              <p:cNvPr id="131" name="Oval 183"/>
              <p:cNvSpPr/>
              <p:nvPr/>
            </p:nvSpPr>
            <p:spPr>
              <a:xfrm>
                <a:off x="8561132" y="-1714218"/>
                <a:ext cx="484216" cy="48421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smtClean="0">
                  <a:solidFill>
                    <a:srgbClr val="000000"/>
                  </a:solidFill>
                  <a:latin typeface="Arial" pitchFamily="34" charset="0"/>
                  <a:ea typeface="ＭＳ Ｐゴシック" pitchFamily="50" charset="-128"/>
                  <a:cs typeface="Arial" pitchFamily="34" charset="0"/>
                </a:endParaRPr>
              </a:p>
            </p:txBody>
          </p:sp>
          <p:sp>
            <p:nvSpPr>
              <p:cNvPr id="132" name="Freeform 6"/>
              <p:cNvSpPr>
                <a:spLocks noEditPoints="1"/>
              </p:cNvSpPr>
              <p:nvPr/>
            </p:nvSpPr>
            <p:spPr bwMode="auto">
              <a:xfrm>
                <a:off x="8544654" y="-1728317"/>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grpSp>
      </p:grpSp>
      <p:grpSp>
        <p:nvGrpSpPr>
          <p:cNvPr id="16" name="グループ化 200"/>
          <p:cNvGrpSpPr/>
          <p:nvPr/>
        </p:nvGrpSpPr>
        <p:grpSpPr>
          <a:xfrm>
            <a:off x="6160174" y="3651300"/>
            <a:ext cx="814534" cy="1088823"/>
            <a:chOff x="6191107" y="4047755"/>
            <a:chExt cx="814534" cy="1088823"/>
          </a:xfrm>
        </p:grpSpPr>
        <p:sp>
          <p:nvSpPr>
            <p:cNvPr id="134" name="Rectangle 141"/>
            <p:cNvSpPr>
              <a:spLocks noChangeArrowheads="1"/>
            </p:cNvSpPr>
            <p:nvPr/>
          </p:nvSpPr>
          <p:spPr bwMode="auto">
            <a:xfrm>
              <a:off x="6231779" y="4047755"/>
              <a:ext cx="727967" cy="28232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ts val="1400"/>
                </a:lnSpc>
              </a:pPr>
              <a:r>
                <a:rPr lang="ja-JP" altLang="en-US" sz="1800" b="1" dirty="0" smtClean="0">
                  <a:solidFill>
                    <a:srgbClr val="000000"/>
                  </a:solidFill>
                  <a:latin typeface="Arial" pitchFamily="34" charset="0"/>
                  <a:ea typeface="ＭＳ Ｐゴシック" pitchFamily="50" charset="-128"/>
                  <a:cs typeface="Arial" pitchFamily="34" charset="0"/>
                </a:rPr>
                <a:t>いつ</a:t>
              </a:r>
              <a:endParaRPr lang="en-US" sz="1800" b="1" dirty="0">
                <a:solidFill>
                  <a:srgbClr val="000000"/>
                </a:solidFill>
                <a:latin typeface="Arial" pitchFamily="34" charset="0"/>
                <a:ea typeface="ＭＳ Ｐゴシック" pitchFamily="50" charset="-128"/>
                <a:cs typeface="Arial" pitchFamily="34" charset="0"/>
              </a:endParaRPr>
            </a:p>
          </p:txBody>
        </p:sp>
        <p:grpSp>
          <p:nvGrpSpPr>
            <p:cNvPr id="17" name="グループ化 189"/>
            <p:cNvGrpSpPr/>
            <p:nvPr/>
          </p:nvGrpSpPr>
          <p:grpSpPr>
            <a:xfrm>
              <a:off x="6191107" y="4324754"/>
              <a:ext cx="814534" cy="811824"/>
              <a:chOff x="9299750" y="-1509242"/>
              <a:chExt cx="512536" cy="510830"/>
            </a:xfrm>
          </p:grpSpPr>
          <p:sp>
            <p:nvSpPr>
              <p:cNvPr id="136" name="Oval 182"/>
              <p:cNvSpPr/>
              <p:nvPr/>
            </p:nvSpPr>
            <p:spPr>
              <a:xfrm>
                <a:off x="9310084" y="-1490192"/>
                <a:ext cx="484216" cy="48421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smtClean="0">
                  <a:solidFill>
                    <a:srgbClr val="000000"/>
                  </a:solidFill>
                  <a:latin typeface="Arial" pitchFamily="34" charset="0"/>
                  <a:ea typeface="ＭＳ Ｐゴシック" pitchFamily="50" charset="-128"/>
                  <a:cs typeface="Arial" pitchFamily="34" charset="0"/>
                </a:endParaRPr>
              </a:p>
            </p:txBody>
          </p:sp>
          <p:sp>
            <p:nvSpPr>
              <p:cNvPr id="137" name="Freeform 7"/>
              <p:cNvSpPr>
                <a:spLocks noEditPoints="1"/>
              </p:cNvSpPr>
              <p:nvPr/>
            </p:nvSpPr>
            <p:spPr bwMode="auto">
              <a:xfrm>
                <a:off x="9299750" y="-1509242"/>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grpSp>
      </p:grpSp>
      <p:grpSp>
        <p:nvGrpSpPr>
          <p:cNvPr id="18" name="グループ化 205"/>
          <p:cNvGrpSpPr/>
          <p:nvPr/>
        </p:nvGrpSpPr>
        <p:grpSpPr>
          <a:xfrm>
            <a:off x="7119694" y="3657585"/>
            <a:ext cx="1352390" cy="1076253"/>
            <a:chOff x="6964026" y="4060324"/>
            <a:chExt cx="1352390" cy="1076253"/>
          </a:xfrm>
        </p:grpSpPr>
        <p:sp>
          <p:nvSpPr>
            <p:cNvPr id="139" name="Rectangle 141"/>
            <p:cNvSpPr>
              <a:spLocks noChangeArrowheads="1"/>
            </p:cNvSpPr>
            <p:nvPr/>
          </p:nvSpPr>
          <p:spPr bwMode="auto">
            <a:xfrm>
              <a:off x="6964026" y="4060324"/>
              <a:ext cx="1352390" cy="27706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ts val="1400"/>
                </a:lnSpc>
              </a:pPr>
              <a:r>
                <a:rPr lang="ja-JP" altLang="en-US" sz="1800" b="1" dirty="0" smtClean="0">
                  <a:solidFill>
                    <a:srgbClr val="000000"/>
                  </a:solidFill>
                  <a:latin typeface="Arial" pitchFamily="34" charset="0"/>
                  <a:ea typeface="ＭＳ Ｐゴシック" pitchFamily="50" charset="-128"/>
                  <a:cs typeface="Arial" pitchFamily="34" charset="0"/>
                </a:rPr>
                <a:t>どのように</a:t>
              </a:r>
              <a:endParaRPr lang="en-US" sz="1800" b="1" dirty="0">
                <a:solidFill>
                  <a:srgbClr val="000000"/>
                </a:solidFill>
                <a:latin typeface="Arial" pitchFamily="34" charset="0"/>
                <a:ea typeface="ＭＳ Ｐゴシック" pitchFamily="50" charset="-128"/>
                <a:cs typeface="Arial" pitchFamily="34" charset="0"/>
              </a:endParaRPr>
            </a:p>
          </p:txBody>
        </p:sp>
        <p:grpSp>
          <p:nvGrpSpPr>
            <p:cNvPr id="19" name="グループ化 190"/>
            <p:cNvGrpSpPr/>
            <p:nvPr/>
          </p:nvGrpSpPr>
          <p:grpSpPr>
            <a:xfrm>
              <a:off x="7266972" y="4324755"/>
              <a:ext cx="813178" cy="811822"/>
              <a:chOff x="9855676" y="-1061567"/>
              <a:chExt cx="511684" cy="510830"/>
            </a:xfrm>
          </p:grpSpPr>
          <p:sp>
            <p:nvSpPr>
              <p:cNvPr id="141" name="Oval 179"/>
              <p:cNvSpPr/>
              <p:nvPr/>
            </p:nvSpPr>
            <p:spPr>
              <a:xfrm>
                <a:off x="9873619" y="-1051795"/>
                <a:ext cx="484216" cy="48421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smtClean="0">
                  <a:solidFill>
                    <a:srgbClr val="000000"/>
                  </a:solidFill>
                  <a:latin typeface="Arial" pitchFamily="34" charset="0"/>
                  <a:ea typeface="ＭＳ Ｐゴシック" pitchFamily="50" charset="-128"/>
                  <a:cs typeface="Arial" pitchFamily="34" charset="0"/>
                </a:endParaRPr>
              </a:p>
            </p:txBody>
          </p:sp>
          <p:sp>
            <p:nvSpPr>
              <p:cNvPr id="142" name="Freeform 8"/>
              <p:cNvSpPr>
                <a:spLocks noEditPoints="1"/>
              </p:cNvSpPr>
              <p:nvPr/>
            </p:nvSpPr>
            <p:spPr bwMode="auto">
              <a:xfrm>
                <a:off x="9855676" y="-1061567"/>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grpSp>
      </p:grpSp>
      <p:grpSp>
        <p:nvGrpSpPr>
          <p:cNvPr id="20" name="グループ化 210"/>
          <p:cNvGrpSpPr/>
          <p:nvPr/>
        </p:nvGrpSpPr>
        <p:grpSpPr>
          <a:xfrm>
            <a:off x="4081412" y="3656137"/>
            <a:ext cx="813178" cy="1079149"/>
            <a:chOff x="4042091" y="4057428"/>
            <a:chExt cx="813178" cy="1079149"/>
          </a:xfrm>
        </p:grpSpPr>
        <p:sp>
          <p:nvSpPr>
            <p:cNvPr id="144" name="Rectangle 141"/>
            <p:cNvSpPr>
              <a:spLocks noChangeArrowheads="1"/>
            </p:cNvSpPr>
            <p:nvPr/>
          </p:nvSpPr>
          <p:spPr bwMode="auto">
            <a:xfrm>
              <a:off x="4097023" y="4057428"/>
              <a:ext cx="727967" cy="28264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ts val="1400"/>
                </a:lnSpc>
              </a:pPr>
              <a:r>
                <a:rPr lang="ja-JP" altLang="en-US" sz="1800" b="1" dirty="0" smtClean="0">
                  <a:solidFill>
                    <a:srgbClr val="000000"/>
                  </a:solidFill>
                  <a:latin typeface="Arial" pitchFamily="34" charset="0"/>
                  <a:ea typeface="ＭＳ Ｐゴシック" pitchFamily="50" charset="-128"/>
                  <a:cs typeface="Arial" pitchFamily="34" charset="0"/>
                </a:rPr>
                <a:t>何を</a:t>
              </a:r>
              <a:endParaRPr lang="en-US" sz="1800" b="1" dirty="0">
                <a:solidFill>
                  <a:srgbClr val="000000"/>
                </a:solidFill>
                <a:latin typeface="Arial" pitchFamily="34" charset="0"/>
                <a:ea typeface="ＭＳ Ｐゴシック" pitchFamily="50" charset="-128"/>
                <a:cs typeface="Arial" pitchFamily="34" charset="0"/>
              </a:endParaRPr>
            </a:p>
          </p:txBody>
        </p:sp>
        <p:grpSp>
          <p:nvGrpSpPr>
            <p:cNvPr id="21" name="グループ化 187"/>
            <p:cNvGrpSpPr/>
            <p:nvPr/>
          </p:nvGrpSpPr>
          <p:grpSpPr>
            <a:xfrm>
              <a:off x="4042091" y="4324755"/>
              <a:ext cx="813178" cy="811822"/>
              <a:chOff x="7808721" y="-1509242"/>
              <a:chExt cx="511684" cy="510830"/>
            </a:xfrm>
          </p:grpSpPr>
          <p:sp>
            <p:nvSpPr>
              <p:cNvPr id="146" name="Oval 181"/>
              <p:cNvSpPr/>
              <p:nvPr/>
            </p:nvSpPr>
            <p:spPr>
              <a:xfrm>
                <a:off x="7832200" y="-1490192"/>
                <a:ext cx="484216" cy="48421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smtClean="0">
                  <a:solidFill>
                    <a:srgbClr val="000000"/>
                  </a:solidFill>
                  <a:latin typeface="Arial" pitchFamily="34" charset="0"/>
                  <a:ea typeface="ＭＳ Ｐゴシック" pitchFamily="50" charset="-128"/>
                  <a:cs typeface="Arial" pitchFamily="34" charset="0"/>
                </a:endParaRPr>
              </a:p>
            </p:txBody>
          </p:sp>
          <p:sp>
            <p:nvSpPr>
              <p:cNvPr id="147" name="Freeform 9"/>
              <p:cNvSpPr>
                <a:spLocks noEditPoints="1"/>
              </p:cNvSpPr>
              <p:nvPr/>
            </p:nvSpPr>
            <p:spPr bwMode="auto">
              <a:xfrm>
                <a:off x="7808721" y="-1509242"/>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grpSp>
      </p:grpSp>
      <p:grpSp>
        <p:nvGrpSpPr>
          <p:cNvPr id="24" name="グループ化 215"/>
          <p:cNvGrpSpPr/>
          <p:nvPr/>
        </p:nvGrpSpPr>
        <p:grpSpPr>
          <a:xfrm>
            <a:off x="3123250" y="3657585"/>
            <a:ext cx="813178" cy="1076253"/>
            <a:chOff x="2967582" y="4060324"/>
            <a:chExt cx="813178" cy="1076253"/>
          </a:xfrm>
        </p:grpSpPr>
        <p:sp>
          <p:nvSpPr>
            <p:cNvPr id="163" name="Rectangle 141"/>
            <p:cNvSpPr>
              <a:spLocks noChangeArrowheads="1"/>
            </p:cNvSpPr>
            <p:nvPr/>
          </p:nvSpPr>
          <p:spPr bwMode="auto">
            <a:xfrm>
              <a:off x="3003586" y="4060324"/>
              <a:ext cx="727967" cy="28232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lnSpc>
                  <a:spcPts val="1400"/>
                </a:lnSpc>
              </a:pPr>
              <a:r>
                <a:rPr lang="ja-JP" altLang="en-US" sz="1800" b="1" dirty="0" smtClean="0">
                  <a:solidFill>
                    <a:srgbClr val="000000"/>
                  </a:solidFill>
                  <a:latin typeface="Arial" pitchFamily="34" charset="0"/>
                  <a:ea typeface="ＭＳ Ｐゴシック" pitchFamily="50" charset="-128"/>
                  <a:cs typeface="Arial" pitchFamily="34" charset="0"/>
                </a:rPr>
                <a:t>誰が</a:t>
              </a:r>
              <a:endParaRPr lang="en-US" sz="1800" b="1" dirty="0">
                <a:solidFill>
                  <a:srgbClr val="000000"/>
                </a:solidFill>
                <a:latin typeface="Arial" pitchFamily="34" charset="0"/>
                <a:ea typeface="ＭＳ Ｐゴシック" pitchFamily="50" charset="-128"/>
                <a:cs typeface="Arial" pitchFamily="34" charset="0"/>
              </a:endParaRPr>
            </a:p>
          </p:txBody>
        </p:sp>
        <p:grpSp>
          <p:nvGrpSpPr>
            <p:cNvPr id="25" name="グループ化 186"/>
            <p:cNvGrpSpPr/>
            <p:nvPr/>
          </p:nvGrpSpPr>
          <p:grpSpPr>
            <a:xfrm>
              <a:off x="2967582" y="4324755"/>
              <a:ext cx="813178" cy="811822"/>
              <a:chOff x="7272813" y="-1071092"/>
              <a:chExt cx="511684" cy="510830"/>
            </a:xfrm>
          </p:grpSpPr>
          <p:sp>
            <p:nvSpPr>
              <p:cNvPr id="181" name="Oval 180"/>
              <p:cNvSpPr/>
              <p:nvPr/>
            </p:nvSpPr>
            <p:spPr>
              <a:xfrm>
                <a:off x="7292140" y="-1051795"/>
                <a:ext cx="484216" cy="48421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sp>
            <p:nvSpPr>
              <p:cNvPr id="183" name="Freeform 10"/>
              <p:cNvSpPr>
                <a:spLocks noEditPoints="1"/>
              </p:cNvSpPr>
              <p:nvPr/>
            </p:nvSpPr>
            <p:spPr bwMode="auto">
              <a:xfrm>
                <a:off x="7272813" y="-1071092"/>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800" dirty="0" smtClean="0">
                  <a:solidFill>
                    <a:srgbClr val="000000"/>
                  </a:solidFill>
                  <a:latin typeface="Arial" pitchFamily="34" charset="0"/>
                  <a:ea typeface="ＭＳ Ｐゴシック" pitchFamily="50" charset="-128"/>
                  <a:cs typeface="Arial" pitchFamily="34" charset="0"/>
                </a:endParaRPr>
              </a:p>
            </p:txBody>
          </p:sp>
        </p:grpSp>
      </p:grpSp>
    </p:spTree>
    <p:extLst>
      <p:ext uri="{BB962C8B-B14F-4D97-AF65-F5344CB8AC3E}">
        <p14:creationId xmlns="" xmlns:p14="http://schemas.microsoft.com/office/powerpoint/2010/main" val="8529243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wipe(right)">
                                      <p:cBhvr>
                                        <p:cTn id="15" dur="1000"/>
                                        <p:tgtEl>
                                          <p:spTgt spid="212"/>
                                        </p:tgtEl>
                                      </p:cBhvr>
                                    </p:animEffect>
                                  </p:childTnLst>
                                </p:cTn>
                              </p:par>
                            </p:childTnLst>
                          </p:cTn>
                        </p:par>
                        <p:par>
                          <p:cTn id="16" fill="hold">
                            <p:stCondLst>
                              <p:cond delay="4000"/>
                            </p:stCondLst>
                            <p:childTnLst>
                              <p:par>
                                <p:cTn id="17" presetID="10" presetClass="exit" presetSubtype="0" fill="hold" grpId="1" nodeType="afterEffect">
                                  <p:stCondLst>
                                    <p:cond delay="0"/>
                                  </p:stCondLst>
                                  <p:childTnLst>
                                    <p:animEffect transition="out" filter="fade">
                                      <p:cBhvr>
                                        <p:cTn id="18" dur="2000"/>
                                        <p:tgtEl>
                                          <p:spTgt spid="212"/>
                                        </p:tgtEl>
                                      </p:cBhvr>
                                    </p:animEffect>
                                    <p:set>
                                      <p:cBhvr>
                                        <p:cTn id="19" dur="1" fill="hold">
                                          <p:stCondLst>
                                            <p:cond delay="1999"/>
                                          </p:stCondLst>
                                        </p:cTn>
                                        <p:tgtEl>
                                          <p:spTgt spid="212"/>
                                        </p:tgtEl>
                                        <p:attrNameLst>
                                          <p:attrName>style.visibility</p:attrName>
                                        </p:attrNameLst>
                                      </p:cBhvr>
                                      <p:to>
                                        <p:strVal val="hidden"/>
                                      </p:to>
                                    </p:set>
                                  </p:childTnLst>
                                </p:cTn>
                              </p:par>
                            </p:childTnLst>
                          </p:cTn>
                        </p:par>
                        <p:par>
                          <p:cTn id="20" fill="hold">
                            <p:stCondLst>
                              <p:cond delay="6000"/>
                            </p:stCondLst>
                            <p:childTnLst>
                              <p:par>
                                <p:cTn id="21" presetID="22" presetClass="entr" presetSubtype="2" fill="hold" grpId="0" nodeType="after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wipe(right)">
                                      <p:cBhvr>
                                        <p:cTn id="23" dur="1000"/>
                                        <p:tgtEl>
                                          <p:spTgt spid="206"/>
                                        </p:tgtEl>
                                      </p:cBhvr>
                                    </p:animEffect>
                                  </p:childTnLst>
                                </p:cTn>
                              </p:par>
                            </p:childTnLst>
                          </p:cTn>
                        </p:par>
                        <p:par>
                          <p:cTn id="24" fill="hold">
                            <p:stCondLst>
                              <p:cond delay="7000"/>
                            </p:stCondLst>
                            <p:childTnLst>
                              <p:par>
                                <p:cTn id="25" presetID="22" presetClass="entr" presetSubtype="8" fill="hold" grpId="0" nodeType="afterEffect">
                                  <p:stCondLst>
                                    <p:cond delay="1000"/>
                                  </p:stCondLst>
                                  <p:childTnLst>
                                    <p:set>
                                      <p:cBhvr>
                                        <p:cTn id="26" dur="1" fill="hold">
                                          <p:stCondLst>
                                            <p:cond delay="0"/>
                                          </p:stCondLst>
                                        </p:cTn>
                                        <p:tgtEl>
                                          <p:spTgt spid="207"/>
                                        </p:tgtEl>
                                        <p:attrNameLst>
                                          <p:attrName>style.visibility</p:attrName>
                                        </p:attrNameLst>
                                      </p:cBhvr>
                                      <p:to>
                                        <p:strVal val="visible"/>
                                      </p:to>
                                    </p:set>
                                    <p:animEffect transition="in" filter="wipe(left)">
                                      <p:cBhvr>
                                        <p:cTn id="27" dur="1000"/>
                                        <p:tgtEl>
                                          <p:spTgt spid="207"/>
                                        </p:tgtEl>
                                      </p:cBhvr>
                                    </p:animEffect>
                                  </p:childTnLst>
                                </p:cTn>
                              </p:par>
                            </p:childTnLst>
                          </p:cTn>
                        </p:par>
                        <p:par>
                          <p:cTn id="28" fill="hold">
                            <p:stCondLst>
                              <p:cond delay="9000"/>
                            </p:stCondLst>
                            <p:childTnLst>
                              <p:par>
                                <p:cTn id="29" presetID="10" presetClass="exit" presetSubtype="0" fill="hold" grpId="1" nodeType="afterEffect">
                                  <p:stCondLst>
                                    <p:cond delay="0"/>
                                  </p:stCondLst>
                                  <p:childTnLst>
                                    <p:animEffect transition="out" filter="fade">
                                      <p:cBhvr>
                                        <p:cTn id="30" dur="2000"/>
                                        <p:tgtEl>
                                          <p:spTgt spid="207"/>
                                        </p:tgtEl>
                                      </p:cBhvr>
                                    </p:animEffect>
                                    <p:set>
                                      <p:cBhvr>
                                        <p:cTn id="31" dur="1" fill="hold">
                                          <p:stCondLst>
                                            <p:cond delay="1999"/>
                                          </p:stCondLst>
                                        </p:cTn>
                                        <p:tgtEl>
                                          <p:spTgt spid="207"/>
                                        </p:tgtEl>
                                        <p:attrNameLst>
                                          <p:attrName>style.visibility</p:attrName>
                                        </p:attrNameLst>
                                      </p:cBhvr>
                                      <p:to>
                                        <p:strVal val="hidden"/>
                                      </p:to>
                                    </p:set>
                                  </p:childTnLst>
                                </p:cTn>
                              </p:par>
                            </p:childTnLst>
                          </p:cTn>
                        </p:par>
                        <p:par>
                          <p:cTn id="32" fill="hold">
                            <p:stCondLst>
                              <p:cond delay="11000"/>
                            </p:stCondLst>
                            <p:childTnLst>
                              <p:par>
                                <p:cTn id="33" presetID="22" presetClass="entr" presetSubtype="2" fill="hold" grpId="0"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wipe(right)">
                                      <p:cBhvr>
                                        <p:cTn id="35" dur="1000"/>
                                        <p:tgtEl>
                                          <p:spTgt spid="213"/>
                                        </p:tgtEl>
                                      </p:cBhvr>
                                    </p:animEffect>
                                  </p:childTnLst>
                                </p:cTn>
                              </p:par>
                            </p:childTnLst>
                          </p:cTn>
                        </p:par>
                        <p:par>
                          <p:cTn id="36" fill="hold">
                            <p:stCondLst>
                              <p:cond delay="12000"/>
                            </p:stCondLst>
                            <p:childTnLst>
                              <p:par>
                                <p:cTn id="37" presetID="10" presetClass="exit" presetSubtype="0" fill="hold" grpId="1" nodeType="afterEffect">
                                  <p:stCondLst>
                                    <p:cond delay="0"/>
                                  </p:stCondLst>
                                  <p:childTnLst>
                                    <p:animEffect transition="out" filter="fade">
                                      <p:cBhvr>
                                        <p:cTn id="38" dur="2000"/>
                                        <p:tgtEl>
                                          <p:spTgt spid="213"/>
                                        </p:tgtEl>
                                      </p:cBhvr>
                                    </p:animEffect>
                                    <p:set>
                                      <p:cBhvr>
                                        <p:cTn id="39" dur="1" fill="hold">
                                          <p:stCondLst>
                                            <p:cond delay="1999"/>
                                          </p:stCondLst>
                                        </p:cTn>
                                        <p:tgtEl>
                                          <p:spTgt spid="2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500"/>
                            </p:stCondLst>
                            <p:childTnLst>
                              <p:par>
                                <p:cTn id="57" presetID="53"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1000"/>
                            </p:stCondLst>
                            <p:childTnLst>
                              <p:par>
                                <p:cTn id="63" presetID="53"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1500"/>
                            </p:stCondLst>
                            <p:childTnLst>
                              <p:par>
                                <p:cTn id="69" presetID="53"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2000"/>
                            </p:stCondLst>
                            <p:childTnLst>
                              <p:par>
                                <p:cTn id="75" presetID="53"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07" grpId="1" animBg="1"/>
      <p:bldP spid="212" grpId="0" animBg="1"/>
      <p:bldP spid="212" grpId="1" animBg="1"/>
      <p:bldP spid="213" grpId="0" animBg="1"/>
      <p:bldP spid="2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p:cNvPicPr>
            <a:picLocks noChangeAspect="1" noChangeArrowheads="1"/>
          </p:cNvPicPr>
          <p:nvPr/>
        </p:nvPicPr>
        <p:blipFill>
          <a:blip r:embed="rId3" cstate="print"/>
          <a:srcRect/>
          <a:stretch>
            <a:fillRect/>
          </a:stretch>
        </p:blipFill>
        <p:spPr bwMode="auto">
          <a:xfrm>
            <a:off x="0" y="2196273"/>
            <a:ext cx="9144000" cy="4175219"/>
          </a:xfrm>
          <a:prstGeom prst="rect">
            <a:avLst/>
          </a:prstGeom>
          <a:noFill/>
          <a:ln w="9525">
            <a:noFill/>
            <a:miter lim="800000"/>
            <a:headEnd/>
            <a:tailEnd/>
          </a:ln>
        </p:spPr>
      </p:pic>
      <p:sp>
        <p:nvSpPr>
          <p:cNvPr id="45" name="Rounded Rectangle 44"/>
          <p:cNvSpPr/>
          <p:nvPr/>
        </p:nvSpPr>
        <p:spPr>
          <a:xfrm>
            <a:off x="2234487" y="1468199"/>
            <a:ext cx="6452313" cy="97184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6" name="Title 5"/>
          <p:cNvSpPr>
            <a:spLocks noGrp="1"/>
          </p:cNvSpPr>
          <p:nvPr>
            <p:ph type="title"/>
          </p:nvPr>
        </p:nvSpPr>
        <p:spPr>
          <a:xfrm>
            <a:off x="229702" y="432215"/>
            <a:ext cx="8914298" cy="838200"/>
          </a:xfrm>
        </p:spPr>
        <p:txBody>
          <a:bodyPr/>
          <a:lstStyle/>
          <a:p>
            <a:r>
              <a:rPr lang="en-US" altLang="ja-JP" dirty="0" smtClean="0"/>
              <a:t>Cisco </a:t>
            </a:r>
            <a:r>
              <a:rPr lang="en-US" dirty="0" err="1" smtClean="0"/>
              <a:t>ISE</a:t>
            </a:r>
            <a:r>
              <a:rPr lang="en-US" dirty="0" smtClean="0"/>
              <a:t> </a:t>
            </a:r>
            <a:r>
              <a:rPr lang="ja-JP" altLang="en-US" dirty="0" smtClean="0"/>
              <a:t>によって定義される認証ポリシー</a:t>
            </a:r>
            <a:endParaRPr lang="en-US" b="0" dirty="0">
              <a:solidFill>
                <a:schemeClr val="accent1"/>
              </a:solidFill>
            </a:endParaRPr>
          </a:p>
        </p:txBody>
      </p:sp>
      <p:grpSp>
        <p:nvGrpSpPr>
          <p:cNvPr id="2" name="Group 53"/>
          <p:cNvGrpSpPr>
            <a:grpSpLocks/>
          </p:cNvGrpSpPr>
          <p:nvPr/>
        </p:nvGrpSpPr>
        <p:grpSpPr bwMode="auto">
          <a:xfrm>
            <a:off x="3262343" y="1538495"/>
            <a:ext cx="1063296" cy="880443"/>
            <a:chOff x="2457992" y="1447800"/>
            <a:chExt cx="1618506" cy="1110919"/>
          </a:xfrm>
        </p:grpSpPr>
        <p:pic>
          <p:nvPicPr>
            <p:cNvPr id="12" name="Picture 3" descr="print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4600" y="1447800"/>
              <a:ext cx="1223977" cy="842487"/>
            </a:xfrm>
            <a:prstGeom prst="rect">
              <a:avLst/>
            </a:prstGeom>
            <a:noFill/>
            <a:ln w="9525">
              <a:noFill/>
              <a:miter lim="800000"/>
              <a:headEnd/>
              <a:tailEnd/>
            </a:ln>
          </p:spPr>
        </p:pic>
        <p:sp>
          <p:nvSpPr>
            <p:cNvPr id="13" name="Text Box 18"/>
            <p:cNvSpPr txBox="1">
              <a:spLocks noChangeArrowheads="1"/>
            </p:cNvSpPr>
            <p:nvPr/>
          </p:nvSpPr>
          <p:spPr bwMode="auto">
            <a:xfrm>
              <a:off x="2457992" y="2248105"/>
              <a:ext cx="1618506" cy="310614"/>
            </a:xfrm>
            <a:prstGeom prst="rect">
              <a:avLst/>
            </a:prstGeom>
            <a:noFill/>
            <a:ln w="9525">
              <a:noFill/>
              <a:miter lim="800000"/>
              <a:headEnd/>
              <a:tailEnd/>
            </a:ln>
          </p:spPr>
          <p:txBody>
            <a:bodyPr wrap="none" lIns="82800" tIns="39600" rIns="82800" bIns="39600">
              <a:spAutoFit/>
            </a:bodyPr>
            <a:lstStyle/>
            <a:p>
              <a:pPr marL="0" marR="0" lvl="0" indent="0"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rPr>
                <a:t>Device Type</a:t>
              </a:r>
            </a:p>
          </p:txBody>
        </p:sp>
      </p:grpSp>
      <p:grpSp>
        <p:nvGrpSpPr>
          <p:cNvPr id="3" name="Group 54"/>
          <p:cNvGrpSpPr>
            <a:grpSpLocks/>
          </p:cNvGrpSpPr>
          <p:nvPr/>
        </p:nvGrpSpPr>
        <p:grpSpPr bwMode="auto">
          <a:xfrm>
            <a:off x="4228651" y="1498350"/>
            <a:ext cx="877196" cy="914321"/>
            <a:chOff x="3668568" y="1600200"/>
            <a:chExt cx="1631115" cy="1240604"/>
          </a:xfrm>
        </p:grpSpPr>
        <p:grpSp>
          <p:nvGrpSpPr>
            <p:cNvPr id="4" name="Group 128"/>
            <p:cNvGrpSpPr>
              <a:grpSpLocks/>
            </p:cNvGrpSpPr>
            <p:nvPr/>
          </p:nvGrpSpPr>
          <p:grpSpPr bwMode="auto">
            <a:xfrm>
              <a:off x="4038600" y="1600200"/>
              <a:ext cx="845008" cy="854397"/>
              <a:chOff x="3896" y="3218"/>
              <a:chExt cx="261" cy="261"/>
            </a:xfrm>
          </p:grpSpPr>
          <p:sp>
            <p:nvSpPr>
              <p:cNvPr id="17" name="Oval 129"/>
              <p:cNvSpPr>
                <a:spLocks noChangeArrowheads="1"/>
              </p:cNvSpPr>
              <p:nvPr/>
            </p:nvSpPr>
            <p:spPr bwMode="auto">
              <a:xfrm>
                <a:off x="3896" y="3218"/>
                <a:ext cx="261" cy="261"/>
              </a:xfrm>
              <a:prstGeom prst="ellipse">
                <a:avLst/>
              </a:prstGeom>
              <a:solidFill>
                <a:srgbClr val="FFFFFF">
                  <a:alpha val="85097"/>
                </a:srgbClr>
              </a:solidFill>
              <a:ln w="15875">
                <a:solidFill>
                  <a:srgbClr val="006600"/>
                </a:solidFill>
                <a:round/>
                <a:headEnd/>
                <a:tailEnd/>
              </a:ln>
            </p:spPr>
            <p:txBody>
              <a:bodyPr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18" name="Freeform 130"/>
              <p:cNvSpPr>
                <a:spLocks/>
              </p:cNvSpPr>
              <p:nvPr/>
            </p:nvSpPr>
            <p:spPr bwMode="auto">
              <a:xfrm>
                <a:off x="4022" y="3338"/>
                <a:ext cx="135" cy="134"/>
              </a:xfrm>
              <a:custGeom>
                <a:avLst/>
                <a:gdLst>
                  <a:gd name="T0" fmla="*/ 52 w 135"/>
                  <a:gd name="T1" fmla="*/ 4 h 134"/>
                  <a:gd name="T2" fmla="*/ 30 w 135"/>
                  <a:gd name="T3" fmla="*/ 8 h 134"/>
                  <a:gd name="T4" fmla="*/ 7 w 135"/>
                  <a:gd name="T5" fmla="*/ 14 h 134"/>
                  <a:gd name="T6" fmla="*/ 39 w 135"/>
                  <a:gd name="T7" fmla="*/ 68 h 134"/>
                  <a:gd name="T8" fmla="*/ 39 w 135"/>
                  <a:gd name="T9" fmla="*/ 112 h 134"/>
                  <a:gd name="T10" fmla="*/ 51 w 135"/>
                  <a:gd name="T11" fmla="*/ 133 h 134"/>
                  <a:gd name="T12" fmla="*/ 63 w 135"/>
                  <a:gd name="T13" fmla="*/ 122 h 134"/>
                  <a:gd name="T14" fmla="*/ 84 w 135"/>
                  <a:gd name="T15" fmla="*/ 110 h 134"/>
                  <a:gd name="T16" fmla="*/ 93 w 135"/>
                  <a:gd name="T17" fmla="*/ 86 h 134"/>
                  <a:gd name="T18" fmla="*/ 114 w 135"/>
                  <a:gd name="T19" fmla="*/ 62 h 134"/>
                  <a:gd name="T20" fmla="*/ 103 w 135"/>
                  <a:gd name="T21" fmla="*/ 47 h 134"/>
                  <a:gd name="T22" fmla="*/ 85 w 135"/>
                  <a:gd name="T23" fmla="*/ 35 h 134"/>
                  <a:gd name="T24" fmla="*/ 90 w 135"/>
                  <a:gd name="T25" fmla="*/ 14 h 134"/>
                  <a:gd name="T26" fmla="*/ 102 w 135"/>
                  <a:gd name="T27" fmla="*/ 8 h 134"/>
                  <a:gd name="T28" fmla="*/ 112 w 135"/>
                  <a:gd name="T29" fmla="*/ 32 h 134"/>
                  <a:gd name="T30" fmla="*/ 126 w 135"/>
                  <a:gd name="T31" fmla="*/ 31 h 134"/>
                  <a:gd name="T32" fmla="*/ 135 w 135"/>
                  <a:gd name="T33" fmla="*/ 26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4"/>
                  <a:gd name="T53" fmla="*/ 135 w 135"/>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4">
                    <a:moveTo>
                      <a:pt x="52" y="4"/>
                    </a:moveTo>
                    <a:cubicBezTo>
                      <a:pt x="44" y="5"/>
                      <a:pt x="38" y="7"/>
                      <a:pt x="30" y="8"/>
                    </a:cubicBezTo>
                    <a:cubicBezTo>
                      <a:pt x="22" y="11"/>
                      <a:pt x="15" y="10"/>
                      <a:pt x="7" y="14"/>
                    </a:cubicBezTo>
                    <a:cubicBezTo>
                      <a:pt x="0" y="50"/>
                      <a:pt x="6" y="57"/>
                      <a:pt x="39" y="68"/>
                    </a:cubicBezTo>
                    <a:cubicBezTo>
                      <a:pt x="45" y="79"/>
                      <a:pt x="39" y="101"/>
                      <a:pt x="39" y="112"/>
                    </a:cubicBezTo>
                    <a:cubicBezTo>
                      <a:pt x="40" y="134"/>
                      <a:pt x="36" y="128"/>
                      <a:pt x="51" y="133"/>
                    </a:cubicBezTo>
                    <a:cubicBezTo>
                      <a:pt x="60" y="130"/>
                      <a:pt x="57" y="127"/>
                      <a:pt x="63" y="122"/>
                    </a:cubicBezTo>
                    <a:cubicBezTo>
                      <a:pt x="69" y="117"/>
                      <a:pt x="77" y="114"/>
                      <a:pt x="84" y="110"/>
                    </a:cubicBezTo>
                    <a:cubicBezTo>
                      <a:pt x="86" y="100"/>
                      <a:pt x="85" y="91"/>
                      <a:pt x="93" y="86"/>
                    </a:cubicBezTo>
                    <a:cubicBezTo>
                      <a:pt x="100" y="77"/>
                      <a:pt x="102" y="67"/>
                      <a:pt x="114" y="62"/>
                    </a:cubicBezTo>
                    <a:cubicBezTo>
                      <a:pt x="122" y="50"/>
                      <a:pt x="113" y="50"/>
                      <a:pt x="103" y="47"/>
                    </a:cubicBezTo>
                    <a:cubicBezTo>
                      <a:pt x="97" y="42"/>
                      <a:pt x="91" y="41"/>
                      <a:pt x="85" y="35"/>
                    </a:cubicBezTo>
                    <a:cubicBezTo>
                      <a:pt x="84" y="26"/>
                      <a:pt x="82" y="19"/>
                      <a:pt x="90" y="14"/>
                    </a:cubicBezTo>
                    <a:cubicBezTo>
                      <a:pt x="92" y="2"/>
                      <a:pt x="92" y="0"/>
                      <a:pt x="102" y="8"/>
                    </a:cubicBezTo>
                    <a:cubicBezTo>
                      <a:pt x="103" y="24"/>
                      <a:pt x="100" y="26"/>
                      <a:pt x="112" y="32"/>
                    </a:cubicBezTo>
                    <a:cubicBezTo>
                      <a:pt x="117" y="32"/>
                      <a:pt x="121" y="32"/>
                      <a:pt x="126" y="31"/>
                    </a:cubicBezTo>
                    <a:cubicBezTo>
                      <a:pt x="129" y="30"/>
                      <a:pt x="135" y="26"/>
                      <a:pt x="135" y="26"/>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19" name="Freeform 131"/>
              <p:cNvSpPr>
                <a:spLocks/>
              </p:cNvSpPr>
              <p:nvPr/>
            </p:nvSpPr>
            <p:spPr bwMode="auto">
              <a:xfrm>
                <a:off x="4019" y="3267"/>
                <a:ext cx="111" cy="79"/>
              </a:xfrm>
              <a:custGeom>
                <a:avLst/>
                <a:gdLst>
                  <a:gd name="T0" fmla="*/ 58 w 111"/>
                  <a:gd name="T1" fmla="*/ 75 h 79"/>
                  <a:gd name="T2" fmla="*/ 87 w 111"/>
                  <a:gd name="T3" fmla="*/ 68 h 79"/>
                  <a:gd name="T4" fmla="*/ 58 w 111"/>
                  <a:gd name="T5" fmla="*/ 44 h 79"/>
                  <a:gd name="T6" fmla="*/ 58 w 111"/>
                  <a:gd name="T7" fmla="*/ 62 h 79"/>
                  <a:gd name="T8" fmla="*/ 37 w 111"/>
                  <a:gd name="T9" fmla="*/ 48 h 79"/>
                  <a:gd name="T10" fmla="*/ 10 w 111"/>
                  <a:gd name="T11" fmla="*/ 71 h 79"/>
                  <a:gd name="T12" fmla="*/ 0 w 111"/>
                  <a:gd name="T13" fmla="*/ 54 h 79"/>
                  <a:gd name="T14" fmla="*/ 9 w 111"/>
                  <a:gd name="T15" fmla="*/ 38 h 79"/>
                  <a:gd name="T16" fmla="*/ 28 w 111"/>
                  <a:gd name="T17" fmla="*/ 38 h 79"/>
                  <a:gd name="T18" fmla="*/ 36 w 111"/>
                  <a:gd name="T19" fmla="*/ 23 h 79"/>
                  <a:gd name="T20" fmla="*/ 46 w 111"/>
                  <a:gd name="T21" fmla="*/ 0 h 79"/>
                  <a:gd name="T22" fmla="*/ 81 w 111"/>
                  <a:gd name="T23" fmla="*/ 2 h 79"/>
                  <a:gd name="T24" fmla="*/ 93 w 111"/>
                  <a:gd name="T25" fmla="*/ 15 h 79"/>
                  <a:gd name="T26" fmla="*/ 111 w 111"/>
                  <a:gd name="T27" fmla="*/ 8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79"/>
                  <a:gd name="T44" fmla="*/ 111 w 111"/>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79">
                    <a:moveTo>
                      <a:pt x="58" y="75"/>
                    </a:moveTo>
                    <a:cubicBezTo>
                      <a:pt x="68" y="79"/>
                      <a:pt x="80" y="77"/>
                      <a:pt x="87" y="68"/>
                    </a:cubicBezTo>
                    <a:cubicBezTo>
                      <a:pt x="84" y="51"/>
                      <a:pt x="75" y="46"/>
                      <a:pt x="58" y="44"/>
                    </a:cubicBezTo>
                    <a:cubicBezTo>
                      <a:pt x="46" y="40"/>
                      <a:pt x="56" y="53"/>
                      <a:pt x="58" y="62"/>
                    </a:cubicBezTo>
                    <a:cubicBezTo>
                      <a:pt x="47" y="70"/>
                      <a:pt x="46" y="53"/>
                      <a:pt x="37" y="48"/>
                    </a:cubicBezTo>
                    <a:cubicBezTo>
                      <a:pt x="25" y="52"/>
                      <a:pt x="29" y="66"/>
                      <a:pt x="10" y="71"/>
                    </a:cubicBezTo>
                    <a:cubicBezTo>
                      <a:pt x="1" y="67"/>
                      <a:pt x="1" y="64"/>
                      <a:pt x="0" y="54"/>
                    </a:cubicBezTo>
                    <a:cubicBezTo>
                      <a:pt x="1" y="45"/>
                      <a:pt x="0" y="40"/>
                      <a:pt x="9" y="38"/>
                    </a:cubicBezTo>
                    <a:cubicBezTo>
                      <a:pt x="15" y="33"/>
                      <a:pt x="21" y="36"/>
                      <a:pt x="28" y="38"/>
                    </a:cubicBezTo>
                    <a:cubicBezTo>
                      <a:pt x="31" y="33"/>
                      <a:pt x="33" y="28"/>
                      <a:pt x="36" y="23"/>
                    </a:cubicBezTo>
                    <a:cubicBezTo>
                      <a:pt x="37" y="7"/>
                      <a:pt x="34" y="6"/>
                      <a:pt x="46" y="0"/>
                    </a:cubicBezTo>
                    <a:cubicBezTo>
                      <a:pt x="67" y="2"/>
                      <a:pt x="65" y="5"/>
                      <a:pt x="81" y="2"/>
                    </a:cubicBezTo>
                    <a:cubicBezTo>
                      <a:pt x="90" y="3"/>
                      <a:pt x="90" y="7"/>
                      <a:pt x="93" y="15"/>
                    </a:cubicBezTo>
                    <a:cubicBezTo>
                      <a:pt x="102" y="14"/>
                      <a:pt x="105" y="14"/>
                      <a:pt x="111" y="8"/>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20" name="Freeform 132"/>
              <p:cNvSpPr>
                <a:spLocks/>
              </p:cNvSpPr>
              <p:nvPr/>
            </p:nvSpPr>
            <p:spPr bwMode="auto">
              <a:xfrm>
                <a:off x="4050" y="3228"/>
                <a:ext cx="50" cy="36"/>
              </a:xfrm>
              <a:custGeom>
                <a:avLst/>
                <a:gdLst>
                  <a:gd name="T0" fmla="*/ 15 w 50"/>
                  <a:gd name="T1" fmla="*/ 0 h 36"/>
                  <a:gd name="T2" fmla="*/ 5 w 50"/>
                  <a:gd name="T3" fmla="*/ 5 h 36"/>
                  <a:gd name="T4" fmla="*/ 0 w 50"/>
                  <a:gd name="T5" fmla="*/ 15 h 36"/>
                  <a:gd name="T6" fmla="*/ 39 w 50"/>
                  <a:gd name="T7" fmla="*/ 26 h 36"/>
                  <a:gd name="T8" fmla="*/ 50 w 50"/>
                  <a:gd name="T9" fmla="*/ 15 h 36"/>
                  <a:gd name="T10" fmla="*/ 0 60000 65536"/>
                  <a:gd name="T11" fmla="*/ 0 60000 65536"/>
                  <a:gd name="T12" fmla="*/ 0 60000 65536"/>
                  <a:gd name="T13" fmla="*/ 0 60000 65536"/>
                  <a:gd name="T14" fmla="*/ 0 60000 65536"/>
                  <a:gd name="T15" fmla="*/ 0 w 50"/>
                  <a:gd name="T16" fmla="*/ 0 h 36"/>
                  <a:gd name="T17" fmla="*/ 50 w 50"/>
                  <a:gd name="T18" fmla="*/ 36 h 36"/>
                </a:gdLst>
                <a:ahLst/>
                <a:cxnLst>
                  <a:cxn ang="T10">
                    <a:pos x="T0" y="T1"/>
                  </a:cxn>
                  <a:cxn ang="T11">
                    <a:pos x="T2" y="T3"/>
                  </a:cxn>
                  <a:cxn ang="T12">
                    <a:pos x="T4" y="T5"/>
                  </a:cxn>
                  <a:cxn ang="T13">
                    <a:pos x="T6" y="T7"/>
                  </a:cxn>
                  <a:cxn ang="T14">
                    <a:pos x="T8" y="T9"/>
                  </a:cxn>
                </a:cxnLst>
                <a:rect l="T15" t="T16" r="T17" b="T18"/>
                <a:pathLst>
                  <a:path w="50" h="36">
                    <a:moveTo>
                      <a:pt x="15" y="0"/>
                    </a:moveTo>
                    <a:cubicBezTo>
                      <a:pt x="12" y="2"/>
                      <a:pt x="7" y="2"/>
                      <a:pt x="5" y="5"/>
                    </a:cubicBezTo>
                    <a:cubicBezTo>
                      <a:pt x="3" y="8"/>
                      <a:pt x="0" y="15"/>
                      <a:pt x="0" y="15"/>
                    </a:cubicBezTo>
                    <a:cubicBezTo>
                      <a:pt x="5" y="36"/>
                      <a:pt x="12" y="27"/>
                      <a:pt x="39" y="26"/>
                    </a:cubicBezTo>
                    <a:cubicBezTo>
                      <a:pt x="44" y="24"/>
                      <a:pt x="50" y="15"/>
                      <a:pt x="50" y="15"/>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21" name="Freeform 133"/>
              <p:cNvSpPr>
                <a:spLocks/>
              </p:cNvSpPr>
              <p:nvPr/>
            </p:nvSpPr>
            <p:spPr bwMode="auto">
              <a:xfrm>
                <a:off x="3942" y="3401"/>
                <a:ext cx="52" cy="67"/>
              </a:xfrm>
              <a:custGeom>
                <a:avLst/>
                <a:gdLst>
                  <a:gd name="T0" fmla="*/ 0 w 52"/>
                  <a:gd name="T1" fmla="*/ 0 h 67"/>
                  <a:gd name="T2" fmla="*/ 51 w 52"/>
                  <a:gd name="T3" fmla="*/ 27 h 67"/>
                  <a:gd name="T4" fmla="*/ 50 w 52"/>
                  <a:gd name="T5" fmla="*/ 36 h 67"/>
                  <a:gd name="T6" fmla="*/ 35 w 52"/>
                  <a:gd name="T7" fmla="*/ 39 h 67"/>
                  <a:gd name="T8" fmla="*/ 26 w 52"/>
                  <a:gd name="T9" fmla="*/ 67 h 67"/>
                  <a:gd name="T10" fmla="*/ 0 60000 65536"/>
                  <a:gd name="T11" fmla="*/ 0 60000 65536"/>
                  <a:gd name="T12" fmla="*/ 0 60000 65536"/>
                  <a:gd name="T13" fmla="*/ 0 60000 65536"/>
                  <a:gd name="T14" fmla="*/ 0 60000 65536"/>
                  <a:gd name="T15" fmla="*/ 0 w 52"/>
                  <a:gd name="T16" fmla="*/ 0 h 67"/>
                  <a:gd name="T17" fmla="*/ 52 w 52"/>
                  <a:gd name="T18" fmla="*/ 67 h 67"/>
                </a:gdLst>
                <a:ahLst/>
                <a:cxnLst>
                  <a:cxn ang="T10">
                    <a:pos x="T0" y="T1"/>
                  </a:cxn>
                  <a:cxn ang="T11">
                    <a:pos x="T2" y="T3"/>
                  </a:cxn>
                  <a:cxn ang="T12">
                    <a:pos x="T4" y="T5"/>
                  </a:cxn>
                  <a:cxn ang="T13">
                    <a:pos x="T6" y="T7"/>
                  </a:cxn>
                  <a:cxn ang="T14">
                    <a:pos x="T8" y="T9"/>
                  </a:cxn>
                </a:cxnLst>
                <a:rect l="T15" t="T16" r="T17" b="T18"/>
                <a:pathLst>
                  <a:path w="52" h="67">
                    <a:moveTo>
                      <a:pt x="0" y="0"/>
                    </a:moveTo>
                    <a:cubicBezTo>
                      <a:pt x="20" y="4"/>
                      <a:pt x="34" y="15"/>
                      <a:pt x="51" y="27"/>
                    </a:cubicBezTo>
                    <a:cubicBezTo>
                      <a:pt x="51" y="30"/>
                      <a:pt x="52" y="34"/>
                      <a:pt x="50" y="36"/>
                    </a:cubicBezTo>
                    <a:cubicBezTo>
                      <a:pt x="46" y="39"/>
                      <a:pt x="35" y="39"/>
                      <a:pt x="35" y="39"/>
                    </a:cubicBezTo>
                    <a:cubicBezTo>
                      <a:pt x="24" y="46"/>
                      <a:pt x="26" y="55"/>
                      <a:pt x="26" y="67"/>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22" name="Freeform 134"/>
              <p:cNvSpPr>
                <a:spLocks/>
              </p:cNvSpPr>
              <p:nvPr/>
            </p:nvSpPr>
            <p:spPr bwMode="auto">
              <a:xfrm>
                <a:off x="3899" y="3252"/>
                <a:ext cx="93" cy="149"/>
              </a:xfrm>
              <a:custGeom>
                <a:avLst/>
                <a:gdLst>
                  <a:gd name="T0" fmla="*/ 42 w 93"/>
                  <a:gd name="T1" fmla="*/ 149 h 149"/>
                  <a:gd name="T2" fmla="*/ 22 w 93"/>
                  <a:gd name="T3" fmla="*/ 125 h 149"/>
                  <a:gd name="T4" fmla="*/ 28 w 93"/>
                  <a:gd name="T5" fmla="*/ 113 h 149"/>
                  <a:gd name="T6" fmla="*/ 22 w 93"/>
                  <a:gd name="T7" fmla="*/ 101 h 149"/>
                  <a:gd name="T8" fmla="*/ 12 w 93"/>
                  <a:gd name="T9" fmla="*/ 98 h 149"/>
                  <a:gd name="T10" fmla="*/ 10 w 93"/>
                  <a:gd name="T11" fmla="*/ 89 h 149"/>
                  <a:gd name="T12" fmla="*/ 0 w 93"/>
                  <a:gd name="T13" fmla="*/ 80 h 149"/>
                  <a:gd name="T14" fmla="*/ 25 w 93"/>
                  <a:gd name="T15" fmla="*/ 56 h 149"/>
                  <a:gd name="T16" fmla="*/ 45 w 93"/>
                  <a:gd name="T17" fmla="*/ 71 h 149"/>
                  <a:gd name="T18" fmla="*/ 58 w 93"/>
                  <a:gd name="T19" fmla="*/ 54 h 149"/>
                  <a:gd name="T20" fmla="*/ 67 w 93"/>
                  <a:gd name="T21" fmla="*/ 27 h 149"/>
                  <a:gd name="T22" fmla="*/ 87 w 93"/>
                  <a:gd name="T23" fmla="*/ 14 h 149"/>
                  <a:gd name="T24" fmla="*/ 67 w 93"/>
                  <a:gd name="T25" fmla="*/ 2 h 149"/>
                  <a:gd name="T26" fmla="*/ 43 w 93"/>
                  <a:gd name="T27" fmla="*/ 6 h 149"/>
                  <a:gd name="T28" fmla="*/ 40 w 93"/>
                  <a:gd name="T29" fmla="*/ 0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49"/>
                  <a:gd name="T47" fmla="*/ 93 w 93"/>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49">
                    <a:moveTo>
                      <a:pt x="42" y="149"/>
                    </a:moveTo>
                    <a:cubicBezTo>
                      <a:pt x="33" y="145"/>
                      <a:pt x="27" y="134"/>
                      <a:pt x="22" y="125"/>
                    </a:cubicBezTo>
                    <a:cubicBezTo>
                      <a:pt x="21" y="118"/>
                      <a:pt x="23" y="117"/>
                      <a:pt x="28" y="113"/>
                    </a:cubicBezTo>
                    <a:cubicBezTo>
                      <a:pt x="33" y="105"/>
                      <a:pt x="30" y="102"/>
                      <a:pt x="22" y="101"/>
                    </a:cubicBezTo>
                    <a:cubicBezTo>
                      <a:pt x="19" y="99"/>
                      <a:pt x="14" y="101"/>
                      <a:pt x="12" y="98"/>
                    </a:cubicBezTo>
                    <a:cubicBezTo>
                      <a:pt x="10" y="96"/>
                      <a:pt x="12" y="92"/>
                      <a:pt x="10" y="89"/>
                    </a:cubicBezTo>
                    <a:cubicBezTo>
                      <a:pt x="8" y="85"/>
                      <a:pt x="3" y="84"/>
                      <a:pt x="0" y="80"/>
                    </a:cubicBezTo>
                    <a:cubicBezTo>
                      <a:pt x="2" y="65"/>
                      <a:pt x="10" y="58"/>
                      <a:pt x="25" y="56"/>
                    </a:cubicBezTo>
                    <a:cubicBezTo>
                      <a:pt x="39" y="58"/>
                      <a:pt x="39" y="59"/>
                      <a:pt x="45" y="71"/>
                    </a:cubicBezTo>
                    <a:cubicBezTo>
                      <a:pt x="47" y="61"/>
                      <a:pt x="48" y="57"/>
                      <a:pt x="58" y="54"/>
                    </a:cubicBezTo>
                    <a:cubicBezTo>
                      <a:pt x="64" y="45"/>
                      <a:pt x="59" y="34"/>
                      <a:pt x="67" y="27"/>
                    </a:cubicBezTo>
                    <a:cubicBezTo>
                      <a:pt x="73" y="22"/>
                      <a:pt x="87" y="14"/>
                      <a:pt x="87" y="14"/>
                    </a:cubicBezTo>
                    <a:cubicBezTo>
                      <a:pt x="93" y="4"/>
                      <a:pt x="75" y="4"/>
                      <a:pt x="67" y="2"/>
                    </a:cubicBezTo>
                    <a:cubicBezTo>
                      <a:pt x="58" y="3"/>
                      <a:pt x="52" y="5"/>
                      <a:pt x="43" y="6"/>
                    </a:cubicBezTo>
                    <a:cubicBezTo>
                      <a:pt x="40" y="1"/>
                      <a:pt x="40" y="4"/>
                      <a:pt x="40" y="0"/>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23" name="Freeform 135"/>
              <p:cNvSpPr>
                <a:spLocks/>
              </p:cNvSpPr>
              <p:nvPr/>
            </p:nvSpPr>
            <p:spPr bwMode="auto">
              <a:xfrm>
                <a:off x="3897" y="3368"/>
                <a:ext cx="31" cy="42"/>
              </a:xfrm>
              <a:custGeom>
                <a:avLst/>
                <a:gdLst>
                  <a:gd name="T0" fmla="*/ 0 w 31"/>
                  <a:gd name="T1" fmla="*/ 0 h 42"/>
                  <a:gd name="T2" fmla="*/ 29 w 31"/>
                  <a:gd name="T3" fmla="*/ 31 h 42"/>
                  <a:gd name="T4" fmla="*/ 15 w 31"/>
                  <a:gd name="T5" fmla="*/ 42 h 42"/>
                  <a:gd name="T6" fmla="*/ 0 60000 65536"/>
                  <a:gd name="T7" fmla="*/ 0 60000 65536"/>
                  <a:gd name="T8" fmla="*/ 0 60000 65536"/>
                  <a:gd name="T9" fmla="*/ 0 w 31"/>
                  <a:gd name="T10" fmla="*/ 0 h 42"/>
                  <a:gd name="T11" fmla="*/ 31 w 31"/>
                  <a:gd name="T12" fmla="*/ 42 h 42"/>
                </a:gdLst>
                <a:ahLst/>
                <a:cxnLst>
                  <a:cxn ang="T6">
                    <a:pos x="T0" y="T1"/>
                  </a:cxn>
                  <a:cxn ang="T7">
                    <a:pos x="T2" y="T3"/>
                  </a:cxn>
                  <a:cxn ang="T8">
                    <a:pos x="T4" y="T5"/>
                  </a:cxn>
                </a:cxnLst>
                <a:rect l="T9" t="T10" r="T11" b="T12"/>
                <a:pathLst>
                  <a:path w="31" h="42">
                    <a:moveTo>
                      <a:pt x="0" y="0"/>
                    </a:moveTo>
                    <a:cubicBezTo>
                      <a:pt x="6" y="18"/>
                      <a:pt x="10" y="28"/>
                      <a:pt x="29" y="31"/>
                    </a:cubicBezTo>
                    <a:cubicBezTo>
                      <a:pt x="31" y="42"/>
                      <a:pt x="21" y="36"/>
                      <a:pt x="15" y="42"/>
                    </a:cubicBezTo>
                  </a:path>
                </a:pathLst>
              </a:custGeom>
              <a:no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24" name="Freeform 136"/>
              <p:cNvSpPr>
                <a:spLocks/>
              </p:cNvSpPr>
              <p:nvPr/>
            </p:nvSpPr>
            <p:spPr bwMode="auto">
              <a:xfrm>
                <a:off x="4028" y="3251"/>
                <a:ext cx="18" cy="28"/>
              </a:xfrm>
              <a:custGeom>
                <a:avLst/>
                <a:gdLst>
                  <a:gd name="T0" fmla="*/ 12 w 18"/>
                  <a:gd name="T1" fmla="*/ 12 h 28"/>
                  <a:gd name="T2" fmla="*/ 1 w 18"/>
                  <a:gd name="T3" fmla="*/ 24 h 28"/>
                  <a:gd name="T4" fmla="*/ 18 w 18"/>
                  <a:gd name="T5" fmla="*/ 21 h 28"/>
                  <a:gd name="T6" fmla="*/ 16 w 18"/>
                  <a:gd name="T7" fmla="*/ 10 h 28"/>
                  <a:gd name="T8" fmla="*/ 6 w 18"/>
                  <a:gd name="T9" fmla="*/ 0 h 28"/>
                  <a:gd name="T10" fmla="*/ 12 w 18"/>
                  <a:gd name="T11" fmla="*/ 12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12" y="12"/>
                    </a:moveTo>
                    <a:cubicBezTo>
                      <a:pt x="2" y="20"/>
                      <a:pt x="4" y="15"/>
                      <a:pt x="1" y="24"/>
                    </a:cubicBezTo>
                    <a:cubicBezTo>
                      <a:pt x="8" y="28"/>
                      <a:pt x="13" y="28"/>
                      <a:pt x="18" y="21"/>
                    </a:cubicBezTo>
                    <a:cubicBezTo>
                      <a:pt x="17" y="17"/>
                      <a:pt x="18" y="13"/>
                      <a:pt x="16" y="10"/>
                    </a:cubicBezTo>
                    <a:cubicBezTo>
                      <a:pt x="14" y="6"/>
                      <a:pt x="6" y="0"/>
                      <a:pt x="6" y="0"/>
                    </a:cubicBezTo>
                    <a:cubicBezTo>
                      <a:pt x="0" y="8"/>
                      <a:pt x="2" y="12"/>
                      <a:pt x="12" y="12"/>
                    </a:cubicBezTo>
                    <a:close/>
                  </a:path>
                </a:pathLst>
              </a:custGeom>
              <a:solidFill>
                <a:srgbClr val="FFFFFF">
                  <a:alpha val="85097"/>
                </a:srgbClr>
              </a:solidFill>
              <a:ln w="9525">
                <a:solidFill>
                  <a:srgbClr val="006600"/>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grpSp>
        <p:sp>
          <p:nvSpPr>
            <p:cNvPr id="16" name="Rectangle 137"/>
            <p:cNvSpPr>
              <a:spLocks noChangeArrowheads="1"/>
            </p:cNvSpPr>
            <p:nvPr/>
          </p:nvSpPr>
          <p:spPr bwMode="auto">
            <a:xfrm>
              <a:off x="3668568" y="2502779"/>
              <a:ext cx="1631115" cy="338025"/>
            </a:xfrm>
            <a:prstGeom prst="rect">
              <a:avLst/>
            </a:prstGeom>
            <a:noFill/>
            <a:ln w="9525">
              <a:noFill/>
              <a:miter lim="800000"/>
              <a:headEnd/>
              <a:tailEnd/>
            </a:ln>
          </p:spPr>
          <p:txBody>
            <a:bodyPr lIns="82124" tIns="41061" rIns="82124" bIns="41061" anchor="b">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cs typeface="Arial" charset="0"/>
                </a:rPr>
                <a:t>Location</a:t>
              </a:r>
            </a:p>
          </p:txBody>
        </p:sp>
      </p:grpSp>
      <p:grpSp>
        <p:nvGrpSpPr>
          <p:cNvPr id="5" name="Group 140"/>
          <p:cNvGrpSpPr>
            <a:grpSpLocks/>
          </p:cNvGrpSpPr>
          <p:nvPr/>
        </p:nvGrpSpPr>
        <p:grpSpPr bwMode="auto">
          <a:xfrm>
            <a:off x="2418216" y="1519312"/>
            <a:ext cx="862448" cy="899626"/>
            <a:chOff x="4723124" y="1882205"/>
            <a:chExt cx="1564941" cy="1649664"/>
          </a:xfrm>
        </p:grpSpPr>
        <p:pic>
          <p:nvPicPr>
            <p:cNvPr id="26" name="Picture 17" descr="employee"/>
            <p:cNvPicPr>
              <a:picLocks noChangeAspect="1" noChangeArrowheads="1"/>
            </p:cNvPicPr>
            <p:nvPr/>
          </p:nvPicPr>
          <p:blipFill>
            <a:blip r:embed="rId5" cstate="print"/>
            <a:srcRect/>
            <a:stretch>
              <a:fillRect/>
            </a:stretch>
          </p:blipFill>
          <p:spPr bwMode="auto">
            <a:xfrm>
              <a:off x="4723124" y="1882205"/>
              <a:ext cx="1564941" cy="1042737"/>
            </a:xfrm>
            <a:prstGeom prst="rect">
              <a:avLst/>
            </a:prstGeom>
            <a:noFill/>
            <a:ln w="9525">
              <a:noFill/>
              <a:miter lim="800000"/>
              <a:headEnd/>
              <a:tailEnd/>
            </a:ln>
          </p:spPr>
        </p:pic>
        <p:sp>
          <p:nvSpPr>
            <p:cNvPr id="27" name="Text Box 18"/>
            <p:cNvSpPr txBox="1">
              <a:spLocks noChangeArrowheads="1"/>
            </p:cNvSpPr>
            <p:nvPr/>
          </p:nvSpPr>
          <p:spPr bwMode="auto">
            <a:xfrm>
              <a:off x="5042295" y="3080456"/>
              <a:ext cx="920067" cy="451413"/>
            </a:xfrm>
            <a:prstGeom prst="rect">
              <a:avLst/>
            </a:prstGeom>
            <a:noFill/>
            <a:ln w="9525">
              <a:noFill/>
              <a:miter lim="800000"/>
              <a:headEnd/>
              <a:tailEnd/>
            </a:ln>
          </p:spPr>
          <p:txBody>
            <a:bodyPr wrap="none" lIns="82800" tIns="39600" rIns="82800" bIns="39600">
              <a:spAutoFit/>
            </a:bodyPr>
            <a:lstStyle/>
            <a:p>
              <a:pPr marL="0" marR="0" lvl="0" indent="0"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rPr>
                <a:t>User</a:t>
              </a:r>
            </a:p>
          </p:txBody>
        </p:sp>
      </p:grpSp>
      <p:grpSp>
        <p:nvGrpSpPr>
          <p:cNvPr id="7" name="Group 116"/>
          <p:cNvGrpSpPr>
            <a:grpSpLocks/>
          </p:cNvGrpSpPr>
          <p:nvPr/>
        </p:nvGrpSpPr>
        <p:grpSpPr bwMode="auto">
          <a:xfrm>
            <a:off x="5093590" y="1549733"/>
            <a:ext cx="747455" cy="887928"/>
            <a:chOff x="2054" y="1844"/>
            <a:chExt cx="720" cy="700"/>
          </a:xfrm>
        </p:grpSpPr>
        <p:grpSp>
          <p:nvGrpSpPr>
            <p:cNvPr id="8" name="Group 117"/>
            <p:cNvGrpSpPr>
              <a:grpSpLocks/>
            </p:cNvGrpSpPr>
            <p:nvPr/>
          </p:nvGrpSpPr>
          <p:grpSpPr bwMode="auto">
            <a:xfrm>
              <a:off x="2257" y="1844"/>
              <a:ext cx="379" cy="440"/>
              <a:chOff x="3514" y="2693"/>
              <a:chExt cx="265" cy="308"/>
            </a:xfrm>
          </p:grpSpPr>
          <p:sp>
            <p:nvSpPr>
              <p:cNvPr id="31" name="AutoShape 118"/>
              <p:cNvSpPr>
                <a:spLocks noChangeArrowheads="1"/>
              </p:cNvSpPr>
              <p:nvPr/>
            </p:nvSpPr>
            <p:spPr bwMode="auto">
              <a:xfrm>
                <a:off x="3514" y="2693"/>
                <a:ext cx="221" cy="308"/>
              </a:xfrm>
              <a:prstGeom prst="roundRect">
                <a:avLst>
                  <a:gd name="adj" fmla="val 45699"/>
                </a:avLst>
              </a:prstGeom>
              <a:solidFill>
                <a:srgbClr val="FFFFFF">
                  <a:alpha val="85097"/>
                </a:srgbClr>
              </a:solidFill>
              <a:ln w="15875">
                <a:solidFill>
                  <a:srgbClr val="B21A1A"/>
                </a:solidFill>
                <a:round/>
                <a:headEnd/>
                <a:tailEnd/>
              </a:ln>
            </p:spPr>
            <p:txBody>
              <a:bodyPr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32" name="Line 119"/>
              <p:cNvSpPr>
                <a:spLocks noChangeShapeType="1"/>
              </p:cNvSpPr>
              <p:nvPr/>
            </p:nvSpPr>
            <p:spPr bwMode="auto">
              <a:xfrm>
                <a:off x="3519" y="2781"/>
                <a:ext cx="218" cy="0"/>
              </a:xfrm>
              <a:prstGeom prst="line">
                <a:avLst/>
              </a:prstGeom>
              <a:noFill/>
              <a:ln w="15875">
                <a:solidFill>
                  <a:srgbClr val="B21A1A"/>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33" name="Line 120"/>
              <p:cNvSpPr>
                <a:spLocks noChangeShapeType="1"/>
              </p:cNvSpPr>
              <p:nvPr/>
            </p:nvSpPr>
            <p:spPr bwMode="auto">
              <a:xfrm>
                <a:off x="3515" y="2801"/>
                <a:ext cx="218" cy="0"/>
              </a:xfrm>
              <a:prstGeom prst="line">
                <a:avLst/>
              </a:prstGeom>
              <a:noFill/>
              <a:ln w="15875">
                <a:solidFill>
                  <a:srgbClr val="B21A1A"/>
                </a:solidFill>
                <a:round/>
                <a:headEnd/>
                <a:tailEnd/>
              </a:ln>
            </p:spPr>
            <p:txBody>
              <a:bodyPr lIns="82800" tIns="39600" rIns="828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34" name="Oval 121"/>
              <p:cNvSpPr>
                <a:spLocks noChangeArrowheads="1"/>
              </p:cNvSpPr>
              <p:nvPr/>
            </p:nvSpPr>
            <p:spPr bwMode="auto">
              <a:xfrm>
                <a:off x="3624" y="2721"/>
                <a:ext cx="155" cy="155"/>
              </a:xfrm>
              <a:prstGeom prst="ellipse">
                <a:avLst/>
              </a:prstGeom>
              <a:solidFill>
                <a:srgbClr val="FFFFFF"/>
              </a:solidFill>
              <a:ln w="15875">
                <a:solidFill>
                  <a:srgbClr val="B21A1A"/>
                </a:solidFill>
                <a:round/>
                <a:headEnd/>
                <a:tailEnd/>
              </a:ln>
            </p:spPr>
            <p:txBody>
              <a:bodyPr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35" name="Oval 122"/>
              <p:cNvSpPr>
                <a:spLocks noChangeArrowheads="1"/>
              </p:cNvSpPr>
              <p:nvPr/>
            </p:nvSpPr>
            <p:spPr bwMode="auto">
              <a:xfrm>
                <a:off x="3681" y="2778"/>
                <a:ext cx="41" cy="41"/>
              </a:xfrm>
              <a:prstGeom prst="ellipse">
                <a:avLst/>
              </a:prstGeom>
              <a:solidFill>
                <a:srgbClr val="FFFFFF">
                  <a:alpha val="85097"/>
                </a:srgbClr>
              </a:solidFill>
              <a:ln w="15875">
                <a:solidFill>
                  <a:srgbClr val="B21A1A"/>
                </a:solidFill>
                <a:round/>
                <a:headEnd/>
                <a:tailEnd/>
              </a:ln>
            </p:spPr>
            <p:txBody>
              <a:bodyPr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grpSp>
            <p:nvGrpSpPr>
              <p:cNvPr id="9" name="Group 123"/>
              <p:cNvGrpSpPr>
                <a:grpSpLocks/>
              </p:cNvGrpSpPr>
              <p:nvPr/>
            </p:nvGrpSpPr>
            <p:grpSpPr bwMode="auto">
              <a:xfrm>
                <a:off x="3602" y="2874"/>
                <a:ext cx="96" cy="95"/>
                <a:chOff x="3619" y="2556"/>
                <a:chExt cx="139" cy="139"/>
              </a:xfrm>
            </p:grpSpPr>
            <p:sp>
              <p:nvSpPr>
                <p:cNvPr id="37" name="Rectangle 124"/>
                <p:cNvSpPr>
                  <a:spLocks noChangeArrowheads="1"/>
                </p:cNvSpPr>
                <p:nvPr/>
              </p:nvSpPr>
              <p:spPr bwMode="auto">
                <a:xfrm>
                  <a:off x="3665" y="2556"/>
                  <a:ext cx="45" cy="139"/>
                </a:xfrm>
                <a:prstGeom prst="rect">
                  <a:avLst/>
                </a:prstGeom>
                <a:solidFill>
                  <a:srgbClr val="B21A1A"/>
                </a:solidFill>
                <a:ln w="15875">
                  <a:solidFill>
                    <a:srgbClr val="B21A1A"/>
                  </a:solidFill>
                  <a:miter lim="800000"/>
                  <a:headEnd/>
                  <a:tailEnd/>
                </a:ln>
              </p:spPr>
              <p:txBody>
                <a:bodyPr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sp>
              <p:nvSpPr>
                <p:cNvPr id="38" name="Rectangle 125"/>
                <p:cNvSpPr>
                  <a:spLocks noChangeArrowheads="1"/>
                </p:cNvSpPr>
                <p:nvPr/>
              </p:nvSpPr>
              <p:spPr bwMode="auto">
                <a:xfrm rot="5400000" flipV="1">
                  <a:off x="3666" y="2557"/>
                  <a:ext cx="45" cy="139"/>
                </a:xfrm>
                <a:prstGeom prst="rect">
                  <a:avLst/>
                </a:prstGeom>
                <a:solidFill>
                  <a:srgbClr val="B21A1A"/>
                </a:solidFill>
                <a:ln w="15875">
                  <a:solidFill>
                    <a:srgbClr val="B21A1A"/>
                  </a:solidFill>
                  <a:miter lim="800000"/>
                  <a:headEnd/>
                  <a:tailEnd/>
                </a:ln>
              </p:spPr>
              <p:txBody>
                <a:bodyPr vert="eaVert" wrap="none" lIns="82800" tIns="39600" rIns="82800" bIns="39600"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lumMod val="75000"/>
                      </a:schemeClr>
                    </a:solidFill>
                    <a:effectLst/>
                    <a:uLnTx/>
                    <a:uFillTx/>
                  </a:endParaRPr>
                </a:p>
              </p:txBody>
            </p:sp>
          </p:grpSp>
        </p:grpSp>
        <p:sp>
          <p:nvSpPr>
            <p:cNvPr id="30" name="Rectangle 126"/>
            <p:cNvSpPr>
              <a:spLocks noChangeArrowheads="1"/>
            </p:cNvSpPr>
            <p:nvPr/>
          </p:nvSpPr>
          <p:spPr bwMode="auto">
            <a:xfrm>
              <a:off x="2054" y="2348"/>
              <a:ext cx="720" cy="196"/>
            </a:xfrm>
            <a:prstGeom prst="rect">
              <a:avLst/>
            </a:prstGeom>
            <a:noFill/>
            <a:ln w="9525">
              <a:noFill/>
              <a:miter lim="800000"/>
              <a:headEnd/>
              <a:tailEnd/>
            </a:ln>
          </p:spPr>
          <p:txBody>
            <a:bodyPr lIns="82124" tIns="41061" rIns="82124" bIns="41061" anchor="b">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lumMod val="75000"/>
                    </a:schemeClr>
                  </a:solidFill>
                  <a:effectLst/>
                  <a:uLnTx/>
                  <a:uFillTx/>
                  <a:cs typeface="Arial" charset="0"/>
                </a:rPr>
                <a:t>Posture</a:t>
              </a:r>
            </a:p>
          </p:txBody>
        </p:sp>
      </p:grpSp>
      <p:grpSp>
        <p:nvGrpSpPr>
          <p:cNvPr id="10" name="Group 38"/>
          <p:cNvGrpSpPr/>
          <p:nvPr/>
        </p:nvGrpSpPr>
        <p:grpSpPr>
          <a:xfrm>
            <a:off x="5841377" y="1487381"/>
            <a:ext cx="747455" cy="942527"/>
            <a:chOff x="5612761" y="5092007"/>
            <a:chExt cx="747455" cy="942527"/>
          </a:xfrm>
        </p:grpSpPr>
        <p:pic>
          <p:nvPicPr>
            <p:cNvPr id="40" name="Picture 3" descr="C:\Documents and Settings\chyps\Local Settings\Temporary Internet Files\Content.IE5\G2GICGT8\MC900441468[1].png"/>
            <p:cNvPicPr>
              <a:picLocks noChangeArrowheads="1"/>
            </p:cNvPicPr>
            <p:nvPr/>
          </p:nvPicPr>
          <p:blipFill>
            <a:blip r:embed="rId6" cstate="print"/>
            <a:srcRect l="16669" t="3334" r="16669" b="35004"/>
            <a:stretch>
              <a:fillRect/>
            </a:stretch>
          </p:blipFill>
          <p:spPr bwMode="auto">
            <a:xfrm>
              <a:off x="5745643" y="5092007"/>
              <a:ext cx="585102" cy="676520"/>
            </a:xfrm>
            <a:prstGeom prst="rect">
              <a:avLst/>
            </a:prstGeom>
            <a:noFill/>
          </p:spPr>
        </p:pic>
        <p:sp>
          <p:nvSpPr>
            <p:cNvPr id="41" name="Rectangle 126"/>
            <p:cNvSpPr>
              <a:spLocks noChangeArrowheads="1"/>
            </p:cNvSpPr>
            <p:nvPr/>
          </p:nvSpPr>
          <p:spPr bwMode="auto">
            <a:xfrm>
              <a:off x="5612761" y="5785914"/>
              <a:ext cx="747455" cy="248620"/>
            </a:xfrm>
            <a:prstGeom prst="rect">
              <a:avLst/>
            </a:prstGeom>
            <a:noFill/>
            <a:ln w="9525">
              <a:noFill/>
              <a:miter lim="800000"/>
              <a:headEnd/>
              <a:tailEnd/>
            </a:ln>
          </p:spPr>
          <p:txBody>
            <a:bodyPr lIns="82124" tIns="41061" rIns="82124" bIns="41061" anchor="b">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cs typeface="Arial" charset="0"/>
                </a:rPr>
                <a:t>Time</a:t>
              </a:r>
              <a:endParaRPr kumimoji="0" lang="en-US" sz="1200" b="1" i="0" u="none" strike="noStrike" kern="0" cap="none" spc="0" normalizeH="0" baseline="0" noProof="0" dirty="0">
                <a:ln>
                  <a:noFill/>
                </a:ln>
                <a:solidFill>
                  <a:schemeClr val="accent1">
                    <a:lumMod val="75000"/>
                  </a:schemeClr>
                </a:solidFill>
                <a:effectLst/>
                <a:uLnTx/>
                <a:uFillTx/>
                <a:cs typeface="Arial" charset="0"/>
              </a:endParaRPr>
            </a:p>
          </p:txBody>
        </p:sp>
      </p:grpSp>
      <p:grpSp>
        <p:nvGrpSpPr>
          <p:cNvPr id="11" name="Group 41"/>
          <p:cNvGrpSpPr/>
          <p:nvPr/>
        </p:nvGrpSpPr>
        <p:grpSpPr>
          <a:xfrm>
            <a:off x="6444373" y="1568125"/>
            <a:ext cx="1448512" cy="869995"/>
            <a:chOff x="5609124" y="5159953"/>
            <a:chExt cx="1448512" cy="869995"/>
          </a:xfrm>
        </p:grpSpPr>
        <p:pic>
          <p:nvPicPr>
            <p:cNvPr id="43" name="Picture 4" descr="C:\Documents and Settings\chyps\Local Settings\Temporary Internet Files\Content.IE5\B9GJUJAY\MP900400637[1].jpg"/>
            <p:cNvPicPr>
              <a:picLocks noChangeAspect="1" noChangeArrowheads="1"/>
            </p:cNvPicPr>
            <p:nvPr/>
          </p:nvPicPr>
          <p:blipFill>
            <a:blip r:embed="rId7" cstate="print"/>
            <a:srcRect/>
            <a:stretch>
              <a:fillRect/>
            </a:stretch>
          </p:blipFill>
          <p:spPr bwMode="auto">
            <a:xfrm>
              <a:off x="6075977" y="5159953"/>
              <a:ext cx="479744" cy="599826"/>
            </a:xfrm>
            <a:prstGeom prst="rect">
              <a:avLst/>
            </a:prstGeom>
            <a:noFill/>
          </p:spPr>
        </p:pic>
        <p:sp>
          <p:nvSpPr>
            <p:cNvPr id="44" name="Rectangle 126"/>
            <p:cNvSpPr>
              <a:spLocks noChangeArrowheads="1"/>
            </p:cNvSpPr>
            <p:nvPr/>
          </p:nvSpPr>
          <p:spPr bwMode="auto">
            <a:xfrm>
              <a:off x="5609124" y="5780825"/>
              <a:ext cx="1448512" cy="249123"/>
            </a:xfrm>
            <a:prstGeom prst="rect">
              <a:avLst/>
            </a:prstGeom>
            <a:noFill/>
            <a:ln w="9525">
              <a:noFill/>
              <a:miter lim="800000"/>
              <a:headEnd/>
              <a:tailEnd/>
            </a:ln>
          </p:spPr>
          <p:txBody>
            <a:bodyPr wrap="square" lIns="82124" tIns="41061" rIns="82124" bIns="41061" anchor="b">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cs typeface="Arial" charset="0"/>
                </a:rPr>
                <a:t>Access Method</a:t>
              </a:r>
              <a:endParaRPr kumimoji="0" lang="en-US" sz="1200" b="1" i="0" u="none" strike="noStrike" kern="0" cap="none" spc="0" normalizeH="0" baseline="0" noProof="0" dirty="0">
                <a:ln>
                  <a:noFill/>
                </a:ln>
                <a:solidFill>
                  <a:schemeClr val="accent1">
                    <a:lumMod val="75000"/>
                  </a:schemeClr>
                </a:solidFill>
                <a:effectLst/>
                <a:uLnTx/>
                <a:uFillTx/>
                <a:cs typeface="Arial" charset="0"/>
              </a:endParaRPr>
            </a:p>
          </p:txBody>
        </p:sp>
      </p:grpSp>
      <p:sp>
        <p:nvSpPr>
          <p:cNvPr id="49" name="Rounded Rectangle 48"/>
          <p:cNvSpPr/>
          <p:nvPr/>
        </p:nvSpPr>
        <p:spPr>
          <a:xfrm>
            <a:off x="3810000" y="4529133"/>
            <a:ext cx="520132" cy="7119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a:stCxn id="16" idx="2"/>
            <a:endCxn id="72" idx="0"/>
          </p:cNvCxnSpPr>
          <p:nvPr/>
        </p:nvCxnSpPr>
        <p:spPr>
          <a:xfrm rot="16200000" flipH="1">
            <a:off x="4184946" y="2894973"/>
            <a:ext cx="1235404" cy="27079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endCxn id="168" idx="1"/>
          </p:cNvCxnSpPr>
          <p:nvPr/>
        </p:nvCxnSpPr>
        <p:spPr>
          <a:xfrm rot="16200000" flipH="1">
            <a:off x="1431767" y="4727023"/>
            <a:ext cx="1789168" cy="183730"/>
          </a:xfrm>
          <a:prstGeom prst="bentConnector2">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2438016" y="4250217"/>
            <a:ext cx="1084860" cy="1096137"/>
          </a:xfrm>
          <a:prstGeom prst="round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2438016" y="3086100"/>
            <a:ext cx="1438659" cy="444502"/>
          </a:xfrm>
          <a:prstGeom prst="round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4667249" y="3648075"/>
            <a:ext cx="541597" cy="14979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Elbow Connector 56"/>
          <p:cNvCxnSpPr/>
          <p:nvPr/>
        </p:nvCxnSpPr>
        <p:spPr>
          <a:xfrm rot="10800000">
            <a:off x="4782842" y="5233336"/>
            <a:ext cx="2665708" cy="4"/>
          </a:xfrm>
          <a:prstGeom prst="bentConnector3">
            <a:avLst>
              <a:gd name="adj1" fmla="val 50000"/>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5082986" y="4170363"/>
            <a:ext cx="1052754" cy="990600"/>
          </a:xfrm>
          <a:prstGeom prst="roundRect">
            <a:avLst/>
          </a:prstGeom>
          <a:noFill/>
          <a:ln>
            <a:solidFill>
              <a:srgbClr val="16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Elbow Connector 56"/>
          <p:cNvCxnSpPr>
            <a:endCxn id="81" idx="2"/>
          </p:cNvCxnSpPr>
          <p:nvPr/>
        </p:nvCxnSpPr>
        <p:spPr>
          <a:xfrm rot="10800000">
            <a:off x="4255520" y="5873752"/>
            <a:ext cx="3295990" cy="273267"/>
          </a:xfrm>
          <a:prstGeom prst="bentConnector2">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802694" y="5657851"/>
            <a:ext cx="905651" cy="2159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Elbow Connector 100"/>
          <p:cNvCxnSpPr>
            <a:stCxn id="41" idx="2"/>
          </p:cNvCxnSpPr>
          <p:nvPr/>
        </p:nvCxnSpPr>
        <p:spPr>
          <a:xfrm rot="16200000" flipH="1">
            <a:off x="5024751" y="3620261"/>
            <a:ext cx="3717111" cy="1336403"/>
          </a:xfrm>
          <a:prstGeom prst="bentConnector3">
            <a:avLst>
              <a:gd name="adj1" fmla="val 26229"/>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9" idx="0"/>
          </p:cNvCxnSpPr>
          <p:nvPr/>
        </p:nvCxnSpPr>
        <p:spPr>
          <a:xfrm rot="5400000" flipH="1" flipV="1">
            <a:off x="2620640" y="3890409"/>
            <a:ext cx="719615" cy="3"/>
          </a:xfrm>
          <a:prstGeom prst="line">
            <a:avLst/>
          </a:prstGeom>
          <a:ln w="19050">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6200000" flipH="1">
            <a:off x="4606207" y="3181973"/>
            <a:ext cx="1483859" cy="1"/>
          </a:xfrm>
          <a:prstGeom prst="straightConnector1">
            <a:avLst/>
          </a:prstGeom>
          <a:ln w="19050">
            <a:solidFill>
              <a:srgbClr val="165BBB"/>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3" idx="2"/>
          </p:cNvCxnSpPr>
          <p:nvPr/>
        </p:nvCxnSpPr>
        <p:spPr>
          <a:xfrm rot="5400000">
            <a:off x="3310146" y="2602257"/>
            <a:ext cx="667164" cy="300526"/>
          </a:xfrm>
          <a:prstGeom prst="straightConnector1">
            <a:avLst/>
          </a:prstGeom>
          <a:ln w="19050">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flipH="1" flipV="1">
            <a:off x="6974405" y="3567311"/>
            <a:ext cx="161528" cy="0"/>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1" name="Rounded Rectangle 140"/>
          <p:cNvSpPr/>
          <p:nvPr/>
        </p:nvSpPr>
        <p:spPr>
          <a:xfrm>
            <a:off x="4359016" y="4529133"/>
            <a:ext cx="479684" cy="71196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Elbow Connector 81"/>
          <p:cNvCxnSpPr>
            <a:endCxn id="27" idx="2"/>
          </p:cNvCxnSpPr>
          <p:nvPr/>
        </p:nvCxnSpPr>
        <p:spPr>
          <a:xfrm rot="5400000" flipH="1" flipV="1">
            <a:off x="1788382" y="2865046"/>
            <a:ext cx="1505365" cy="613151"/>
          </a:xfrm>
          <a:prstGeom prst="bentConnector3">
            <a:avLst>
              <a:gd name="adj1" fmla="val 8890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44" idx="2"/>
            <a:endCxn id="149" idx="2"/>
          </p:cNvCxnSpPr>
          <p:nvPr/>
        </p:nvCxnSpPr>
        <p:spPr>
          <a:xfrm rot="16200000" flipH="1">
            <a:off x="6008611" y="3598137"/>
            <a:ext cx="2795220" cy="475185"/>
          </a:xfrm>
          <a:prstGeom prst="bentConnector3">
            <a:avLst>
              <a:gd name="adj1" fmla="val 30236"/>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14"/>
          <p:cNvGrpSpPr/>
          <p:nvPr/>
        </p:nvGrpSpPr>
        <p:grpSpPr>
          <a:xfrm>
            <a:off x="7770343" y="1576084"/>
            <a:ext cx="739490" cy="833637"/>
            <a:chOff x="6527522" y="5181063"/>
            <a:chExt cx="739490" cy="833637"/>
          </a:xfrm>
        </p:grpSpPr>
        <p:sp>
          <p:nvSpPr>
            <p:cNvPr id="116" name="Text Box 18"/>
            <p:cNvSpPr txBox="1">
              <a:spLocks noChangeArrowheads="1"/>
            </p:cNvSpPr>
            <p:nvPr/>
          </p:nvSpPr>
          <p:spPr bwMode="auto">
            <a:xfrm>
              <a:off x="6527522" y="5768527"/>
              <a:ext cx="739490" cy="246173"/>
            </a:xfrm>
            <a:prstGeom prst="rect">
              <a:avLst/>
            </a:prstGeom>
            <a:noFill/>
            <a:ln w="9525">
              <a:noFill/>
              <a:miter lim="800000"/>
              <a:headEnd/>
              <a:tailEnd/>
            </a:ln>
          </p:spPr>
          <p:txBody>
            <a:bodyPr wrap="none" lIns="82800" tIns="39600" rIns="82800" bIns="39600">
              <a:spAutoFit/>
            </a:bodyPr>
            <a:lstStyle/>
            <a:p>
              <a:pPr marL="0" marR="0" lvl="0" indent="0" defTabSz="814388" eaLnBrk="0"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rPr>
                <a:t>Custom</a:t>
              </a:r>
              <a:endParaRPr kumimoji="0" lang="en-US" sz="1200" b="1" i="0" u="none" strike="noStrike" kern="0" cap="none" spc="0" normalizeH="0" baseline="0" noProof="0" dirty="0">
                <a:ln>
                  <a:noFill/>
                </a:ln>
                <a:solidFill>
                  <a:schemeClr val="accent1">
                    <a:lumMod val="75000"/>
                  </a:schemeClr>
                </a:solidFill>
                <a:effectLst/>
                <a:uLnTx/>
                <a:uFillTx/>
              </a:endParaRPr>
            </a:p>
          </p:txBody>
        </p:sp>
        <p:pic>
          <p:nvPicPr>
            <p:cNvPr id="117" name="Picture 30" descr="DataCenterApp.png"/>
            <p:cNvPicPr>
              <a:picLocks noChangeAspect="1"/>
            </p:cNvPicPr>
            <p:nvPr/>
          </p:nvPicPr>
          <p:blipFill>
            <a:blip r:embed="rId8" cstate="print"/>
            <a:srcRect/>
            <a:stretch>
              <a:fillRect/>
            </a:stretch>
          </p:blipFill>
          <p:spPr bwMode="auto">
            <a:xfrm>
              <a:off x="6602672" y="5181063"/>
              <a:ext cx="493087" cy="467751"/>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49" name="Freeform 148"/>
          <p:cNvSpPr/>
          <p:nvPr/>
        </p:nvSpPr>
        <p:spPr>
          <a:xfrm rot="-5400000">
            <a:off x="7501732" y="5091258"/>
            <a:ext cx="88900" cy="195264"/>
          </a:xfrm>
          <a:custGeom>
            <a:avLst/>
            <a:gdLst>
              <a:gd name="connsiteX0" fmla="*/ 0 w 88900"/>
              <a:gd name="connsiteY0" fmla="*/ 0 h 190500"/>
              <a:gd name="connsiteX1" fmla="*/ 88900 w 88900"/>
              <a:gd name="connsiteY1" fmla="*/ 88900 h 190500"/>
              <a:gd name="connsiteX2" fmla="*/ 0 w 88900"/>
              <a:gd name="connsiteY2" fmla="*/ 190500 h 190500"/>
              <a:gd name="connsiteX3" fmla="*/ 0 w 889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 h="190500">
                <a:moveTo>
                  <a:pt x="0" y="0"/>
                </a:moveTo>
                <a:cubicBezTo>
                  <a:pt x="44450" y="28575"/>
                  <a:pt x="88900" y="57150"/>
                  <a:pt x="88900" y="88900"/>
                </a:cubicBezTo>
                <a:cubicBezTo>
                  <a:pt x="88900" y="120650"/>
                  <a:pt x="0" y="190500"/>
                  <a:pt x="0" y="190500"/>
                </a:cubicBezTo>
                <a:lnTo>
                  <a:pt x="0" y="190500"/>
                </a:lnTo>
              </a:path>
            </a:pathLst>
          </a:cu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0" name="Rounded Rectangle 149"/>
          <p:cNvSpPr/>
          <p:nvPr/>
        </p:nvSpPr>
        <p:spPr>
          <a:xfrm>
            <a:off x="5434986" y="3648074"/>
            <a:ext cx="2013564" cy="2762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ounded Rectangle 150"/>
          <p:cNvSpPr/>
          <p:nvPr/>
        </p:nvSpPr>
        <p:spPr>
          <a:xfrm>
            <a:off x="6369629" y="4195867"/>
            <a:ext cx="1078921" cy="1497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2" name="Straight Connector 151"/>
          <p:cNvCxnSpPr/>
          <p:nvPr/>
        </p:nvCxnSpPr>
        <p:spPr>
          <a:xfrm rot="16200000" flipV="1">
            <a:off x="6775445" y="4060085"/>
            <a:ext cx="271563"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Rounded Rectangle 155"/>
          <p:cNvSpPr/>
          <p:nvPr/>
        </p:nvSpPr>
        <p:spPr>
          <a:xfrm>
            <a:off x="3796373" y="5346354"/>
            <a:ext cx="905651" cy="16544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rot="10800000">
            <a:off x="3707473" y="5511800"/>
            <a:ext cx="88900" cy="195264"/>
          </a:xfrm>
          <a:custGeom>
            <a:avLst/>
            <a:gdLst>
              <a:gd name="connsiteX0" fmla="*/ 0 w 88900"/>
              <a:gd name="connsiteY0" fmla="*/ 0 h 190500"/>
              <a:gd name="connsiteX1" fmla="*/ 88900 w 88900"/>
              <a:gd name="connsiteY1" fmla="*/ 88900 h 190500"/>
              <a:gd name="connsiteX2" fmla="*/ 0 w 88900"/>
              <a:gd name="connsiteY2" fmla="*/ 190500 h 190500"/>
              <a:gd name="connsiteX3" fmla="*/ 0 w 889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 h="190500">
                <a:moveTo>
                  <a:pt x="0" y="0"/>
                </a:moveTo>
                <a:cubicBezTo>
                  <a:pt x="44450" y="28575"/>
                  <a:pt x="88900" y="57150"/>
                  <a:pt x="88900" y="88900"/>
                </a:cubicBezTo>
                <a:cubicBezTo>
                  <a:pt x="88900" y="120650"/>
                  <a:pt x="0" y="190500"/>
                  <a:pt x="0" y="190500"/>
                </a:cubicBezTo>
                <a:lnTo>
                  <a:pt x="0" y="190500"/>
                </a:ln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4" name="Elbow Connector 163"/>
          <p:cNvCxnSpPr>
            <a:stCxn id="178" idx="2"/>
            <a:endCxn id="116" idx="2"/>
          </p:cNvCxnSpPr>
          <p:nvPr/>
        </p:nvCxnSpPr>
        <p:spPr>
          <a:xfrm rot="5400000" flipH="1" flipV="1">
            <a:off x="7616003" y="2028752"/>
            <a:ext cx="143115" cy="905055"/>
          </a:xfrm>
          <a:prstGeom prst="bentConnector3">
            <a:avLst>
              <a:gd name="adj1" fmla="val 85"/>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8" name="Rounded Rectangle 167"/>
          <p:cNvSpPr/>
          <p:nvPr/>
        </p:nvSpPr>
        <p:spPr>
          <a:xfrm>
            <a:off x="2418216" y="5426835"/>
            <a:ext cx="469764" cy="57327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177"/>
          <p:cNvSpPr/>
          <p:nvPr/>
        </p:nvSpPr>
        <p:spPr>
          <a:xfrm rot="-5400000">
            <a:off x="7145101" y="2462904"/>
            <a:ext cx="45719" cy="134144"/>
          </a:xfrm>
          <a:custGeom>
            <a:avLst/>
            <a:gdLst>
              <a:gd name="connsiteX0" fmla="*/ 0 w 88900"/>
              <a:gd name="connsiteY0" fmla="*/ 0 h 190500"/>
              <a:gd name="connsiteX1" fmla="*/ 88900 w 88900"/>
              <a:gd name="connsiteY1" fmla="*/ 88900 h 190500"/>
              <a:gd name="connsiteX2" fmla="*/ 0 w 88900"/>
              <a:gd name="connsiteY2" fmla="*/ 190500 h 190500"/>
              <a:gd name="connsiteX3" fmla="*/ 0 w 889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 h="190500">
                <a:moveTo>
                  <a:pt x="0" y="0"/>
                </a:moveTo>
                <a:cubicBezTo>
                  <a:pt x="44450" y="28575"/>
                  <a:pt x="88900" y="57150"/>
                  <a:pt x="88900" y="88900"/>
                </a:cubicBezTo>
                <a:cubicBezTo>
                  <a:pt x="88900" y="120650"/>
                  <a:pt x="0" y="190500"/>
                  <a:pt x="0" y="190500"/>
                </a:cubicBez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 name="Freeform 183"/>
          <p:cNvSpPr/>
          <p:nvPr/>
        </p:nvSpPr>
        <p:spPr>
          <a:xfrm>
            <a:off x="7055169" y="3352403"/>
            <a:ext cx="45719" cy="134144"/>
          </a:xfrm>
          <a:custGeom>
            <a:avLst/>
            <a:gdLst>
              <a:gd name="connsiteX0" fmla="*/ 0 w 88900"/>
              <a:gd name="connsiteY0" fmla="*/ 0 h 190500"/>
              <a:gd name="connsiteX1" fmla="*/ 88900 w 88900"/>
              <a:gd name="connsiteY1" fmla="*/ 88900 h 190500"/>
              <a:gd name="connsiteX2" fmla="*/ 0 w 88900"/>
              <a:gd name="connsiteY2" fmla="*/ 190500 h 190500"/>
              <a:gd name="connsiteX3" fmla="*/ 0 w 889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 h="190500">
                <a:moveTo>
                  <a:pt x="0" y="0"/>
                </a:moveTo>
                <a:cubicBezTo>
                  <a:pt x="44450" y="28575"/>
                  <a:pt x="88900" y="57150"/>
                  <a:pt x="88900" y="88900"/>
                </a:cubicBezTo>
                <a:cubicBezTo>
                  <a:pt x="88900" y="120650"/>
                  <a:pt x="0" y="190500"/>
                  <a:pt x="0" y="190500"/>
                </a:cubicBez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3" name="Straight Connector 192"/>
          <p:cNvCxnSpPr/>
          <p:nvPr/>
        </p:nvCxnSpPr>
        <p:spPr>
          <a:xfrm rot="16200000" flipV="1">
            <a:off x="6655386" y="2952620"/>
            <a:ext cx="799567" cy="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8" idx="0"/>
          </p:cNvCxnSpPr>
          <p:nvPr/>
        </p:nvCxnSpPr>
        <p:spPr>
          <a:xfrm rot="16200000" flipH="1" flipV="1">
            <a:off x="7078028" y="2529977"/>
            <a:ext cx="3" cy="45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6369630" y="4505324"/>
            <a:ext cx="865403" cy="63911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Connector 198"/>
          <p:cNvCxnSpPr>
            <a:stCxn id="168" idx="3"/>
          </p:cNvCxnSpPr>
          <p:nvPr/>
        </p:nvCxnSpPr>
        <p:spPr>
          <a:xfrm flipV="1">
            <a:off x="2887980" y="5233336"/>
            <a:ext cx="988695" cy="4801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2" name="Rounded Rectangle 211"/>
          <p:cNvSpPr/>
          <p:nvPr/>
        </p:nvSpPr>
        <p:spPr>
          <a:xfrm>
            <a:off x="3786178" y="4345663"/>
            <a:ext cx="855631" cy="1497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4" name="Shape 213"/>
          <p:cNvCxnSpPr>
            <a:stCxn id="72" idx="3"/>
          </p:cNvCxnSpPr>
          <p:nvPr/>
        </p:nvCxnSpPr>
        <p:spPr>
          <a:xfrm>
            <a:off x="5208846" y="3722973"/>
            <a:ext cx="1068133" cy="268004"/>
          </a:xfrm>
          <a:prstGeom prst="bentConnector3">
            <a:avLst>
              <a:gd name="adj1" fmla="val 541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1" name="Shape 220"/>
          <p:cNvCxnSpPr/>
          <p:nvPr/>
        </p:nvCxnSpPr>
        <p:spPr>
          <a:xfrm rot="16200000" flipH="1">
            <a:off x="5906351" y="4361603"/>
            <a:ext cx="833904" cy="92651"/>
          </a:xfrm>
          <a:prstGeom prst="bentConnector3">
            <a:avLst>
              <a:gd name="adj1" fmla="val 100829"/>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4" name="Rounded Rectangle 233"/>
          <p:cNvSpPr/>
          <p:nvPr/>
        </p:nvSpPr>
        <p:spPr>
          <a:xfrm>
            <a:off x="3786178" y="3797871"/>
            <a:ext cx="1353010" cy="1497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5" name="Straight Connector 234"/>
          <p:cNvCxnSpPr>
            <a:endCxn id="236" idx="2"/>
          </p:cNvCxnSpPr>
          <p:nvPr/>
        </p:nvCxnSpPr>
        <p:spPr>
          <a:xfrm rot="16200000" flipV="1">
            <a:off x="5291978" y="4114204"/>
            <a:ext cx="112316" cy="3"/>
          </a:xfrm>
          <a:prstGeom prst="line">
            <a:avLst/>
          </a:prstGeom>
          <a:ln w="19050">
            <a:solidFill>
              <a:srgbClr val="165BBB"/>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6" name="Freeform 235"/>
          <p:cNvSpPr/>
          <p:nvPr/>
        </p:nvSpPr>
        <p:spPr>
          <a:xfrm>
            <a:off x="5348134" y="3923904"/>
            <a:ext cx="45719" cy="134144"/>
          </a:xfrm>
          <a:custGeom>
            <a:avLst/>
            <a:gdLst>
              <a:gd name="connsiteX0" fmla="*/ 0 w 88900"/>
              <a:gd name="connsiteY0" fmla="*/ 0 h 190500"/>
              <a:gd name="connsiteX1" fmla="*/ 88900 w 88900"/>
              <a:gd name="connsiteY1" fmla="*/ 88900 h 190500"/>
              <a:gd name="connsiteX2" fmla="*/ 0 w 88900"/>
              <a:gd name="connsiteY2" fmla="*/ 190500 h 190500"/>
              <a:gd name="connsiteX3" fmla="*/ 0 w 889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88900" h="190500">
                <a:moveTo>
                  <a:pt x="0" y="0"/>
                </a:moveTo>
                <a:cubicBezTo>
                  <a:pt x="44450" y="28575"/>
                  <a:pt x="88900" y="57150"/>
                  <a:pt x="88900" y="88900"/>
                </a:cubicBezTo>
                <a:cubicBezTo>
                  <a:pt x="88900" y="120650"/>
                  <a:pt x="0" y="190500"/>
                  <a:pt x="0" y="190500"/>
                </a:cubicBezTo>
                <a:lnTo>
                  <a:pt x="0" y="190500"/>
                </a:lnTo>
              </a:path>
            </a:pathLst>
          </a:custGeom>
          <a:ln w="19050">
            <a:solidFill>
              <a:srgbClr val="165B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80" name="Table 79"/>
          <p:cNvGraphicFramePr>
            <a:graphicFrameLocks noGrp="1"/>
          </p:cNvGraphicFramePr>
          <p:nvPr>
            <p:extLst>
              <p:ext uri="{D42A27DB-BD31-4B8C-83A1-F6EECF244321}">
                <p14:modId xmlns="" xmlns:p14="http://schemas.microsoft.com/office/powerpoint/2010/main" val="4117986521"/>
              </p:ext>
            </p:extLst>
          </p:nvPr>
        </p:nvGraphicFramePr>
        <p:xfrm>
          <a:off x="348239" y="2941827"/>
          <a:ext cx="8649822" cy="2011680"/>
        </p:xfrm>
        <a:graphic>
          <a:graphicData uri="http://schemas.openxmlformats.org/drawingml/2006/table">
            <a:tbl>
              <a:tblPr firstRow="1" bandRow="1">
                <a:tableStyleId>{5C22544A-7EE6-4342-B048-85BDC9FD1C3A}</a:tableStyleId>
              </a:tblPr>
              <a:tblGrid>
                <a:gridCol w="2738468"/>
                <a:gridCol w="2885386"/>
                <a:gridCol w="3025968"/>
              </a:tblGrid>
              <a:tr h="370840">
                <a:tc>
                  <a:txBody>
                    <a:bodyPr/>
                    <a:lstStyle/>
                    <a:p>
                      <a:r>
                        <a:rPr lang="ja-JP" altLang="en-US" b="0" dirty="0" smtClean="0">
                          <a:solidFill>
                            <a:schemeClr val="tx2"/>
                          </a:solidFill>
                        </a:rPr>
                        <a:t>誰？</a:t>
                      </a:r>
                      <a:r>
                        <a:rPr lang="en-US" b="0" dirty="0" smtClean="0">
                          <a:solidFill>
                            <a:schemeClr val="tx2"/>
                          </a:solidFill>
                        </a:rPr>
                        <a:t> </a:t>
                      </a:r>
                    </a:p>
                    <a:p>
                      <a:pPr marL="230188" lvl="1" indent="0"/>
                      <a:r>
                        <a:rPr lang="ja-JP" altLang="en-US" sz="1400" b="0" dirty="0" smtClean="0">
                          <a:solidFill>
                            <a:schemeClr val="tx2"/>
                          </a:solidFill>
                        </a:rPr>
                        <a:t>既知ユーザ</a:t>
                      </a:r>
                      <a:r>
                        <a:rPr lang="en-US" sz="1400" b="0" dirty="0" smtClean="0">
                          <a:solidFill>
                            <a:schemeClr val="tx2"/>
                          </a:solidFill>
                        </a:rPr>
                        <a:t> (</a:t>
                      </a:r>
                      <a:r>
                        <a:rPr lang="ja-JP" altLang="en-US" sz="1400" b="0" dirty="0" smtClean="0">
                          <a:solidFill>
                            <a:schemeClr val="tx2"/>
                          </a:solidFill>
                        </a:rPr>
                        <a:t>営業、</a:t>
                      </a:r>
                      <a:r>
                        <a:rPr lang="en-US" altLang="ja-JP" sz="1400" b="0" dirty="0" err="1" smtClean="0">
                          <a:solidFill>
                            <a:schemeClr val="tx2"/>
                          </a:solidFill>
                        </a:rPr>
                        <a:t>HR</a:t>
                      </a:r>
                      <a:r>
                        <a:rPr lang="en-US" sz="1400" b="0" dirty="0" smtClean="0">
                          <a:solidFill>
                            <a:schemeClr val="tx2"/>
                          </a:solidFill>
                        </a:rPr>
                        <a:t>)</a:t>
                      </a:r>
                    </a:p>
                    <a:p>
                      <a:pPr marL="230188" lvl="1" indent="0"/>
                      <a:r>
                        <a:rPr lang="ja-JP" altLang="en-US" sz="1400" b="0" dirty="0" smtClean="0">
                          <a:solidFill>
                            <a:schemeClr val="tx2"/>
                          </a:solidFill>
                        </a:rPr>
                        <a:t>未知ユーザ</a:t>
                      </a:r>
                      <a:r>
                        <a:rPr lang="en-US" sz="1400" b="0" dirty="0" smtClean="0">
                          <a:solidFill>
                            <a:schemeClr val="tx2"/>
                          </a:solidFill>
                        </a:rPr>
                        <a:t> (</a:t>
                      </a:r>
                      <a:r>
                        <a:rPr lang="ja-JP" altLang="en-US" sz="1400" b="0" dirty="0" smtClean="0">
                          <a:solidFill>
                            <a:schemeClr val="tx2"/>
                          </a:solidFill>
                        </a:rPr>
                        <a:t>ゲスト</a:t>
                      </a:r>
                      <a:r>
                        <a:rPr lang="en-US" sz="1400" b="0" dirty="0" smtClean="0">
                          <a:solidFill>
                            <a:schemeClr val="tx2"/>
                          </a:solidFill>
                        </a:rPr>
                        <a:t>)</a:t>
                      </a:r>
                    </a:p>
                  </a:txBody>
                  <a:tcPr>
                    <a:solidFill>
                      <a:schemeClr val="accent1">
                        <a:lumMod val="20000"/>
                        <a:lumOff val="80000"/>
                      </a:schemeClr>
                    </a:solidFill>
                  </a:tcPr>
                </a:tc>
                <a:tc>
                  <a:txBody>
                    <a:bodyPr/>
                    <a:lstStyle/>
                    <a:p>
                      <a:r>
                        <a:rPr lang="ja-JP" altLang="en-US" b="0" dirty="0" smtClean="0">
                          <a:solidFill>
                            <a:schemeClr val="tx2"/>
                          </a:solidFill>
                        </a:rPr>
                        <a:t>何？</a:t>
                      </a:r>
                      <a:endParaRPr lang="en-US" b="0" dirty="0" smtClean="0">
                        <a:solidFill>
                          <a:schemeClr val="tx2"/>
                        </a:solidFill>
                      </a:endParaRPr>
                    </a:p>
                    <a:p>
                      <a:pPr marL="220663" lvl="1" indent="0"/>
                      <a:r>
                        <a:rPr lang="ja-JP" altLang="en-US" sz="1400" b="0" dirty="0" smtClean="0">
                          <a:solidFill>
                            <a:schemeClr val="tx2"/>
                          </a:solidFill>
                        </a:rPr>
                        <a:t>端末識別</a:t>
                      </a:r>
                      <a:endParaRPr lang="en-US" sz="1400" b="0" dirty="0" smtClean="0">
                        <a:solidFill>
                          <a:schemeClr val="tx2"/>
                        </a:solidFill>
                      </a:endParaRPr>
                    </a:p>
                    <a:p>
                      <a:pPr marL="220663" lvl="1" indent="0"/>
                      <a:r>
                        <a:rPr lang="ja-JP" altLang="en-US" sz="1400" b="0" dirty="0" smtClean="0">
                          <a:solidFill>
                            <a:schemeClr val="tx2"/>
                          </a:solidFill>
                        </a:rPr>
                        <a:t>端末分類</a:t>
                      </a:r>
                      <a:r>
                        <a:rPr lang="en-US" sz="1400" b="0" dirty="0" smtClean="0">
                          <a:solidFill>
                            <a:schemeClr val="tx2"/>
                          </a:solidFill>
                        </a:rPr>
                        <a:t> (</a:t>
                      </a:r>
                      <a:r>
                        <a:rPr lang="ja-JP" altLang="en-US" sz="1400" b="0" dirty="0" smtClean="0">
                          <a:solidFill>
                            <a:schemeClr val="tx2"/>
                          </a:solidFill>
                        </a:rPr>
                        <a:t>プロファイル</a:t>
                      </a:r>
                      <a:r>
                        <a:rPr lang="en-US" sz="1400" b="0" dirty="0" smtClean="0">
                          <a:solidFill>
                            <a:schemeClr val="tx2"/>
                          </a:solidFill>
                        </a:rPr>
                        <a:t>)</a:t>
                      </a:r>
                    </a:p>
                    <a:p>
                      <a:pPr marL="220663" lvl="1" indent="0"/>
                      <a:r>
                        <a:rPr lang="ja-JP" altLang="en-US" sz="1400" b="0" dirty="0" smtClean="0">
                          <a:solidFill>
                            <a:schemeClr val="tx2"/>
                          </a:solidFill>
                        </a:rPr>
                        <a:t>端末状態</a:t>
                      </a:r>
                      <a:r>
                        <a:rPr lang="en-US" sz="1400" b="0" baseline="0" dirty="0" smtClean="0">
                          <a:solidFill>
                            <a:schemeClr val="tx2"/>
                          </a:solidFill>
                        </a:rPr>
                        <a:t> (</a:t>
                      </a:r>
                      <a:r>
                        <a:rPr lang="ja-JP" altLang="en-US" sz="1400" b="0" baseline="0" dirty="0" smtClean="0">
                          <a:solidFill>
                            <a:schemeClr val="tx2"/>
                          </a:solidFill>
                        </a:rPr>
                        <a:t>検疫</a:t>
                      </a:r>
                      <a:r>
                        <a:rPr lang="en-US" sz="1400" b="0" baseline="0" dirty="0" smtClean="0">
                          <a:solidFill>
                            <a:schemeClr val="tx2"/>
                          </a:solidFill>
                        </a:rPr>
                        <a:t>)</a:t>
                      </a:r>
                      <a:endParaRPr lang="en-US" b="0" dirty="0">
                        <a:solidFill>
                          <a:schemeClr val="tx2"/>
                        </a:solidFill>
                      </a:endParaRPr>
                    </a:p>
                  </a:txBody>
                  <a:tcPr>
                    <a:solidFill>
                      <a:schemeClr val="accent1">
                        <a:lumMod val="20000"/>
                        <a:lumOff val="80000"/>
                      </a:schemeClr>
                    </a:solidFill>
                  </a:tcPr>
                </a:tc>
                <a:tc>
                  <a:txBody>
                    <a:bodyPr/>
                    <a:lstStyle/>
                    <a:p>
                      <a:r>
                        <a:rPr lang="ja-JP" altLang="en-US" b="0" dirty="0" smtClean="0">
                          <a:solidFill>
                            <a:schemeClr val="tx2"/>
                          </a:solidFill>
                        </a:rPr>
                        <a:t>どうやって？</a:t>
                      </a:r>
                      <a:endParaRPr lang="en-US" b="0" dirty="0" smtClean="0">
                        <a:solidFill>
                          <a:schemeClr val="tx2"/>
                        </a:solidFill>
                      </a:endParaRPr>
                    </a:p>
                    <a:p>
                      <a:pPr marL="230188" lvl="1" indent="0"/>
                      <a:r>
                        <a:rPr lang="ja-JP" altLang="en-US" sz="1400" b="0" dirty="0" smtClean="0">
                          <a:solidFill>
                            <a:schemeClr val="tx2"/>
                          </a:solidFill>
                        </a:rPr>
                        <a:t>有線</a:t>
                      </a:r>
                      <a:endParaRPr lang="en-US" altLang="ja-JP" sz="1400" b="0" dirty="0" smtClean="0">
                        <a:solidFill>
                          <a:schemeClr val="tx2"/>
                        </a:solidFill>
                      </a:endParaRPr>
                    </a:p>
                    <a:p>
                      <a:pPr marL="230188" lvl="1" indent="0"/>
                      <a:r>
                        <a:rPr lang="ja-JP" altLang="en-US" sz="1400" b="0" dirty="0" smtClean="0">
                          <a:solidFill>
                            <a:schemeClr val="tx2"/>
                          </a:solidFill>
                        </a:rPr>
                        <a:t>無線</a:t>
                      </a:r>
                      <a:endParaRPr lang="en-US" sz="1400" b="0" dirty="0" smtClean="0">
                        <a:solidFill>
                          <a:schemeClr val="tx2"/>
                        </a:solidFill>
                      </a:endParaRPr>
                    </a:p>
                    <a:p>
                      <a:pPr marL="230188" lvl="1" indent="0"/>
                      <a:r>
                        <a:rPr lang="en-US" sz="1400" b="0" dirty="0" smtClean="0">
                          <a:solidFill>
                            <a:schemeClr val="tx2"/>
                          </a:solidFill>
                        </a:rPr>
                        <a:t>VPN</a:t>
                      </a:r>
                      <a:endParaRPr lang="en-US" sz="1400" b="0" dirty="0">
                        <a:solidFill>
                          <a:schemeClr val="tx2"/>
                        </a:solidFill>
                      </a:endParaRPr>
                    </a:p>
                  </a:txBody>
                  <a:tcPr>
                    <a:solidFill>
                      <a:schemeClr val="accent1">
                        <a:lumMod val="20000"/>
                        <a:lumOff val="80000"/>
                      </a:schemeClr>
                    </a:solidFill>
                  </a:tcPr>
                </a:tc>
              </a:tr>
              <a:tr h="370840">
                <a:tc>
                  <a:txBody>
                    <a:bodyPr/>
                    <a:lstStyle/>
                    <a:p>
                      <a:r>
                        <a:rPr lang="ja-JP" altLang="en-US" b="0" dirty="0" smtClean="0">
                          <a:solidFill>
                            <a:schemeClr val="tx2"/>
                          </a:solidFill>
                        </a:rPr>
                        <a:t>どこ？</a:t>
                      </a:r>
                      <a:endParaRPr lang="en-US" b="0" dirty="0" smtClean="0">
                        <a:solidFill>
                          <a:schemeClr val="tx2"/>
                        </a:solidFill>
                      </a:endParaRPr>
                    </a:p>
                    <a:p>
                      <a:pPr marL="225425" indent="0"/>
                      <a:r>
                        <a:rPr lang="ja-JP" altLang="en-US" sz="1400" b="0" dirty="0" smtClean="0">
                          <a:solidFill>
                            <a:schemeClr val="tx2"/>
                          </a:solidFill>
                        </a:rPr>
                        <a:t>物理的なロケーション</a:t>
                      </a:r>
                      <a:endParaRPr lang="en-US" sz="1400" b="0" dirty="0" smtClean="0">
                        <a:solidFill>
                          <a:schemeClr val="tx2"/>
                        </a:solidFill>
                      </a:endParaRPr>
                    </a:p>
                    <a:p>
                      <a:pPr marL="225425" indent="0"/>
                      <a:r>
                        <a:rPr lang="en-US" sz="1400" b="0" dirty="0" smtClean="0">
                          <a:solidFill>
                            <a:schemeClr val="tx2"/>
                          </a:solidFill>
                        </a:rPr>
                        <a:t>Calling</a:t>
                      </a:r>
                      <a:r>
                        <a:rPr lang="en-US" sz="1400" b="0" baseline="0" dirty="0" smtClean="0">
                          <a:solidFill>
                            <a:schemeClr val="tx2"/>
                          </a:solidFill>
                        </a:rPr>
                        <a:t> Station ID</a:t>
                      </a:r>
                      <a:endParaRPr lang="en-US" sz="1400" b="0" dirty="0" smtClean="0">
                        <a:solidFill>
                          <a:schemeClr val="tx2"/>
                        </a:solidFill>
                      </a:endParaRPr>
                    </a:p>
                    <a:p>
                      <a:pPr marL="225425" indent="0"/>
                      <a:r>
                        <a:rPr lang="en-US" sz="1400" b="0" dirty="0" smtClean="0">
                          <a:solidFill>
                            <a:schemeClr val="tx2"/>
                          </a:solidFill>
                        </a:rPr>
                        <a:t>SSID</a:t>
                      </a:r>
                      <a:r>
                        <a:rPr lang="en-US" sz="1400" b="0" baseline="0" dirty="0" smtClean="0">
                          <a:solidFill>
                            <a:schemeClr val="tx2"/>
                          </a:solidFill>
                        </a:rPr>
                        <a:t> / </a:t>
                      </a:r>
                      <a:r>
                        <a:rPr lang="ja-JP" altLang="en-US" sz="1400" b="0" baseline="0" dirty="0" smtClean="0">
                          <a:solidFill>
                            <a:schemeClr val="tx2"/>
                          </a:solidFill>
                        </a:rPr>
                        <a:t>スイッチポート</a:t>
                      </a:r>
                      <a:endParaRPr lang="en-US" sz="1400" b="0" dirty="0" smtClean="0">
                        <a:solidFill>
                          <a:schemeClr val="tx2"/>
                        </a:solidFill>
                      </a:endParaRPr>
                    </a:p>
                  </a:txBody>
                  <a:tcPr>
                    <a:solidFill>
                      <a:schemeClr val="accent1">
                        <a:lumMod val="20000"/>
                        <a:lumOff val="80000"/>
                      </a:schemeClr>
                    </a:solidFill>
                  </a:tcPr>
                </a:tc>
                <a:tc>
                  <a:txBody>
                    <a:bodyPr/>
                    <a:lstStyle/>
                    <a:p>
                      <a:r>
                        <a:rPr lang="ja-JP" altLang="en-US" b="0" dirty="0" smtClean="0">
                          <a:solidFill>
                            <a:schemeClr val="tx2"/>
                          </a:solidFill>
                        </a:rPr>
                        <a:t>いつ？</a:t>
                      </a:r>
                      <a:endParaRPr lang="en-US" b="0" dirty="0" smtClean="0">
                        <a:solidFill>
                          <a:schemeClr val="tx2"/>
                        </a:solidFill>
                      </a:endParaRPr>
                    </a:p>
                    <a:p>
                      <a:pPr marL="225425" indent="0"/>
                      <a:r>
                        <a:rPr lang="ja-JP" altLang="en-US" sz="1400" b="0" dirty="0" smtClean="0">
                          <a:solidFill>
                            <a:schemeClr val="tx2"/>
                          </a:solidFill>
                        </a:rPr>
                        <a:t>日付</a:t>
                      </a:r>
                      <a:endParaRPr lang="en-US" sz="1400" b="0" dirty="0" smtClean="0">
                        <a:solidFill>
                          <a:schemeClr val="tx2"/>
                        </a:solidFill>
                      </a:endParaRPr>
                    </a:p>
                    <a:p>
                      <a:pPr marL="225425" indent="0"/>
                      <a:r>
                        <a:rPr lang="ja-JP" altLang="en-US" sz="1400" b="0" dirty="0" smtClean="0">
                          <a:solidFill>
                            <a:schemeClr val="tx2"/>
                          </a:solidFill>
                        </a:rPr>
                        <a:t>時間</a:t>
                      </a:r>
                      <a:endParaRPr lang="en-US" altLang="ja-JP" sz="1400" b="0" dirty="0" smtClean="0">
                        <a:solidFill>
                          <a:schemeClr val="tx2"/>
                        </a:solidFill>
                      </a:endParaRPr>
                    </a:p>
                    <a:p>
                      <a:pPr marL="225425" indent="0"/>
                      <a:r>
                        <a:rPr lang="ja-JP" altLang="en-US" sz="1400" b="0" dirty="0" smtClean="0">
                          <a:solidFill>
                            <a:schemeClr val="tx2"/>
                          </a:solidFill>
                        </a:rPr>
                        <a:t>スタート</a:t>
                      </a:r>
                      <a:r>
                        <a:rPr lang="en-US" sz="1400" b="0" dirty="0" smtClean="0">
                          <a:solidFill>
                            <a:schemeClr val="tx2"/>
                          </a:solidFill>
                        </a:rPr>
                        <a:t>/</a:t>
                      </a:r>
                      <a:r>
                        <a:rPr lang="ja-JP" altLang="en-US" sz="1400" b="0" dirty="0" smtClean="0">
                          <a:solidFill>
                            <a:schemeClr val="tx2"/>
                          </a:solidFill>
                        </a:rPr>
                        <a:t>ストップ</a:t>
                      </a:r>
                      <a:endParaRPr lang="en-US" sz="1400" b="0" dirty="0" smtClean="0">
                        <a:solidFill>
                          <a:schemeClr val="tx2"/>
                        </a:solidFill>
                      </a:endParaRPr>
                    </a:p>
                  </a:txBody>
                  <a:tcPr>
                    <a:solidFill>
                      <a:schemeClr val="accent1">
                        <a:lumMod val="20000"/>
                        <a:lumOff val="80000"/>
                      </a:schemeClr>
                    </a:solidFill>
                  </a:tcPr>
                </a:tc>
                <a:tc>
                  <a:txBody>
                    <a:bodyPr/>
                    <a:lstStyle/>
                    <a:p>
                      <a:r>
                        <a:rPr lang="ja-JP" altLang="en-US" b="0" dirty="0" smtClean="0">
                          <a:solidFill>
                            <a:schemeClr val="tx2"/>
                          </a:solidFill>
                        </a:rPr>
                        <a:t>その他？</a:t>
                      </a:r>
                      <a:endParaRPr lang="en-US" b="0" dirty="0" smtClean="0">
                        <a:solidFill>
                          <a:schemeClr val="tx2"/>
                        </a:solidFill>
                      </a:endParaRPr>
                    </a:p>
                    <a:p>
                      <a:pPr marL="288925" marR="0" indent="-173038" algn="l" defTabSz="914400" rtl="0" eaLnBrk="1" fontAlgn="auto" latinLnBrk="0" hangingPunct="1">
                        <a:lnSpc>
                          <a:spcPct val="100000"/>
                        </a:lnSpc>
                        <a:spcBef>
                          <a:spcPts val="0"/>
                        </a:spcBef>
                        <a:spcAft>
                          <a:spcPts val="0"/>
                        </a:spcAft>
                        <a:buClrTx/>
                        <a:buSzTx/>
                        <a:buFont typeface="Arial"/>
                        <a:buChar char="•"/>
                        <a:tabLst/>
                        <a:defRPr/>
                      </a:pPr>
                      <a:r>
                        <a:rPr lang="en-US" sz="1400" b="0" baseline="0" dirty="0" smtClean="0">
                          <a:solidFill>
                            <a:schemeClr val="tx2"/>
                          </a:solidFill>
                        </a:rPr>
                        <a:t>AD, </a:t>
                      </a:r>
                      <a:r>
                        <a:rPr lang="en-US" sz="1400" b="0" baseline="0" dirty="0" err="1" smtClean="0">
                          <a:solidFill>
                            <a:schemeClr val="tx2"/>
                          </a:solidFill>
                        </a:rPr>
                        <a:t>LDAP</a:t>
                      </a:r>
                      <a:r>
                        <a:rPr lang="ja-JP" altLang="en-US" sz="1400" b="0" baseline="0" dirty="0" smtClean="0">
                          <a:solidFill>
                            <a:schemeClr val="tx2"/>
                          </a:solidFill>
                        </a:rPr>
                        <a:t>、カスタムアトリビュート</a:t>
                      </a:r>
                      <a:endParaRPr lang="en-US" sz="1400" b="0" dirty="0" smtClean="0">
                        <a:solidFill>
                          <a:schemeClr val="tx2"/>
                        </a:solidFill>
                      </a:endParaRPr>
                    </a:p>
                  </a:txBody>
                  <a:tcPr>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3949399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1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3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down)">
                                      <p:cBhvr>
                                        <p:cTn id="1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9" grpId="0" animBg="1"/>
      <p:bldP spid="60" grpId="0" animBg="1"/>
      <p:bldP spid="72" grpId="0" animBg="1"/>
      <p:bldP spid="77" grpId="0" animBg="1"/>
      <p:bldP spid="81" grpId="0" animBg="1"/>
      <p:bldP spid="141" grpId="0" animBg="1"/>
      <p:bldP spid="149" grpId="0" animBg="1"/>
      <p:bldP spid="150" grpId="0" animBg="1"/>
      <p:bldP spid="151" grpId="0" animBg="1"/>
      <p:bldP spid="156" grpId="0" animBg="1"/>
      <p:bldP spid="157" grpId="0" animBg="1"/>
      <p:bldP spid="168" grpId="0" animBg="1"/>
      <p:bldP spid="178" grpId="0" animBg="1"/>
      <p:bldP spid="184" grpId="0" animBg="1"/>
      <p:bldP spid="198" grpId="0" animBg="1"/>
      <p:bldP spid="212" grpId="0" animBg="1"/>
      <p:bldP spid="234" grpId="0" animBg="1"/>
      <p:bldP spid="2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z="3200" dirty="0" smtClean="0"/>
              <a:t>例 </a:t>
            </a:r>
            <a:r>
              <a:rPr lang="en-US" altLang="ja-JP" sz="3200" dirty="0" smtClean="0"/>
              <a:t>: </a:t>
            </a:r>
            <a:r>
              <a:rPr lang="ja-JP" altLang="en-US" sz="3200" dirty="0" smtClean="0"/>
              <a:t>デバイス別にセキュリティポリシーを適用</a:t>
            </a:r>
            <a:endParaRPr lang="en-US" sz="3200" b="0" dirty="0">
              <a:solidFill>
                <a:schemeClr val="accent1"/>
              </a:solidFill>
            </a:endParaRPr>
          </a:p>
        </p:txBody>
      </p:sp>
      <p:sp>
        <p:nvSpPr>
          <p:cNvPr id="7" name="Content Placeholder 6"/>
          <p:cNvSpPr>
            <a:spLocks noGrp="1"/>
          </p:cNvSpPr>
          <p:nvPr>
            <p:ph type="body" sz="quarter" idx="10"/>
          </p:nvPr>
        </p:nvSpPr>
        <p:spPr/>
        <p:txBody>
          <a:bodyPr>
            <a:normAutofit/>
          </a:bodyPr>
          <a:lstStyle/>
          <a:p>
            <a:r>
              <a:rPr lang="ja-JP" altLang="en-US" sz="1800" dirty="0" smtClean="0">
                <a:solidFill>
                  <a:schemeClr val="tx1"/>
                </a:solidFill>
                <a:latin typeface="+mn-lt"/>
              </a:rPr>
              <a:t>同じ</a:t>
            </a:r>
            <a:r>
              <a:rPr lang="en-US" altLang="ja-JP" sz="1800" dirty="0" err="1" smtClean="0">
                <a:solidFill>
                  <a:schemeClr val="tx1"/>
                </a:solidFill>
                <a:latin typeface="+mn-lt"/>
              </a:rPr>
              <a:t>SSID</a:t>
            </a:r>
            <a:r>
              <a:rPr lang="ja-JP" altLang="en-US" sz="1800" dirty="0" smtClean="0">
                <a:solidFill>
                  <a:schemeClr val="tx1"/>
                </a:solidFill>
                <a:latin typeface="+mn-lt"/>
              </a:rPr>
              <a:t>を利用しているユーザが、</a:t>
            </a:r>
            <a:r>
              <a:rPr lang="en-US" altLang="ja-JP" sz="1800" dirty="0" err="1" smtClean="0">
                <a:solidFill>
                  <a:schemeClr val="tx1"/>
                </a:solidFill>
                <a:latin typeface="+mn-lt"/>
              </a:rPr>
              <a:t>VLAN</a:t>
            </a:r>
            <a:r>
              <a:rPr lang="ja-JP" altLang="en-US" sz="1800" dirty="0" smtClean="0">
                <a:solidFill>
                  <a:schemeClr val="tx1"/>
                </a:solidFill>
                <a:latin typeface="+mn-lt"/>
              </a:rPr>
              <a:t>インターフェースを割り当てることが可能。</a:t>
            </a:r>
            <a:endParaRPr lang="en-US" altLang="ja-JP" sz="1800" dirty="0" smtClean="0">
              <a:solidFill>
                <a:schemeClr val="tx1"/>
              </a:solidFill>
              <a:latin typeface="+mn-lt"/>
            </a:endParaRPr>
          </a:p>
          <a:p>
            <a:r>
              <a:rPr lang="ja-JP" altLang="en-US" sz="1800" dirty="0">
                <a:solidFill>
                  <a:schemeClr val="tx1"/>
                </a:solidFill>
                <a:latin typeface="+mn-lt"/>
              </a:rPr>
              <a:t>会社支給のラップトッ</a:t>
            </a:r>
            <a:r>
              <a:rPr lang="ja-JP" altLang="en-US" sz="1800" dirty="0" smtClean="0">
                <a:solidFill>
                  <a:schemeClr val="tx1"/>
                </a:solidFill>
                <a:latin typeface="+mn-lt"/>
              </a:rPr>
              <a:t>プを持つ従業員</a:t>
            </a:r>
            <a:r>
              <a:rPr lang="en-US" altLang="ja-JP" sz="1800" dirty="0" smtClean="0">
                <a:solidFill>
                  <a:schemeClr val="tx1"/>
                </a:solidFill>
                <a:latin typeface="+mn-lt"/>
              </a:rPr>
              <a:t>: </a:t>
            </a:r>
            <a:r>
              <a:rPr lang="en-US" altLang="ja-JP" sz="1800" dirty="0" err="1" smtClean="0">
                <a:solidFill>
                  <a:schemeClr val="tx1"/>
                </a:solidFill>
                <a:latin typeface="+mn-lt"/>
              </a:rPr>
              <a:t>VLAN</a:t>
            </a:r>
            <a:r>
              <a:rPr lang="en-US" altLang="ja-JP" sz="1800" dirty="0" smtClean="0">
                <a:solidFill>
                  <a:schemeClr val="tx1"/>
                </a:solidFill>
                <a:latin typeface="+mn-lt"/>
              </a:rPr>
              <a:t> 30 = Full network access</a:t>
            </a:r>
          </a:p>
          <a:p>
            <a:r>
              <a:rPr lang="ja-JP" altLang="en-US" sz="1800" dirty="0" smtClean="0">
                <a:solidFill>
                  <a:schemeClr val="tx1"/>
                </a:solidFill>
                <a:latin typeface="+mn-lt"/>
              </a:rPr>
              <a:t>個人の</a:t>
            </a:r>
            <a:r>
              <a:rPr lang="en-US" altLang="ja-JP" sz="1800" dirty="0" smtClean="0">
                <a:solidFill>
                  <a:schemeClr val="tx1"/>
                </a:solidFill>
                <a:latin typeface="+mn-lt"/>
              </a:rPr>
              <a:t>iPad/iPhone</a:t>
            </a:r>
            <a:r>
              <a:rPr lang="ja-JP" altLang="en-US" sz="1800" dirty="0" smtClean="0">
                <a:solidFill>
                  <a:schemeClr val="tx1"/>
                </a:solidFill>
                <a:latin typeface="+mn-lt"/>
              </a:rPr>
              <a:t>を持つ従業員</a:t>
            </a:r>
            <a:r>
              <a:rPr lang="en-US" altLang="ja-JP" sz="1800" dirty="0" smtClean="0">
                <a:solidFill>
                  <a:schemeClr val="tx1"/>
                </a:solidFill>
                <a:latin typeface="+mn-lt"/>
              </a:rPr>
              <a:t>(</a:t>
            </a:r>
            <a:r>
              <a:rPr lang="en-US" altLang="ja-JP" sz="1800" dirty="0" err="1" smtClean="0">
                <a:solidFill>
                  <a:schemeClr val="tx1"/>
                </a:solidFill>
                <a:latin typeface="+mn-lt"/>
              </a:rPr>
              <a:t>BYOD</a:t>
            </a:r>
            <a:r>
              <a:rPr lang="en-US" altLang="ja-JP" sz="1800" dirty="0" smtClean="0">
                <a:solidFill>
                  <a:schemeClr val="tx1"/>
                </a:solidFill>
                <a:latin typeface="+mn-lt"/>
              </a:rPr>
              <a:t>): </a:t>
            </a:r>
            <a:r>
              <a:rPr lang="en-US" altLang="ja-JP" sz="1800" dirty="0" err="1" smtClean="0">
                <a:solidFill>
                  <a:schemeClr val="tx1"/>
                </a:solidFill>
                <a:latin typeface="+mn-lt"/>
              </a:rPr>
              <a:t>VLAN</a:t>
            </a:r>
            <a:r>
              <a:rPr lang="en-US" altLang="ja-JP" sz="1800" dirty="0" smtClean="0">
                <a:solidFill>
                  <a:schemeClr val="tx1"/>
                </a:solidFill>
                <a:latin typeface="+mn-lt"/>
              </a:rPr>
              <a:t> 40 = Internet only</a:t>
            </a:r>
            <a:endParaRPr lang="en-US" sz="1800" dirty="0" smtClean="0">
              <a:solidFill>
                <a:schemeClr val="tx1"/>
              </a:solidFill>
              <a:latin typeface="+mn-lt"/>
            </a:endParaRPr>
          </a:p>
        </p:txBody>
      </p:sp>
      <p:pic>
        <p:nvPicPr>
          <p:cNvPr id="74" name="Picture 25"/>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2657" y="4974601"/>
            <a:ext cx="1181100"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25"/>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7307" y="3883989"/>
            <a:ext cx="1181100"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57" descr="icon_colo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86213" y="4434479"/>
            <a:ext cx="506288" cy="48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77"/>
          <p:cNvGrpSpPr>
            <a:grpSpLocks/>
          </p:cNvGrpSpPr>
          <p:nvPr/>
        </p:nvGrpSpPr>
        <p:grpSpPr bwMode="auto">
          <a:xfrm>
            <a:off x="2857810" y="4492002"/>
            <a:ext cx="735012" cy="371475"/>
            <a:chOff x="3276" y="4086"/>
            <a:chExt cx="463" cy="234"/>
          </a:xfrm>
        </p:grpSpPr>
        <p:sp>
          <p:nvSpPr>
            <p:cNvPr id="78" name="AutoShape 78"/>
            <p:cNvSpPr>
              <a:spLocks noChangeAspect="1" noChangeArrowheads="1" noTextEdit="1"/>
            </p:cNvSpPr>
            <p:nvPr/>
          </p:nvSpPr>
          <p:spPr bwMode="auto">
            <a:xfrm>
              <a:off x="3276" y="4092"/>
              <a:ext cx="463" cy="228"/>
            </a:xfrm>
            <a:prstGeom prst="rect">
              <a:avLst/>
            </a:prstGeom>
            <a:noFill/>
            <a:ln w="9525">
              <a:noFill/>
              <a:miter lim="800000"/>
              <a:headEnd/>
              <a:tailEnd/>
            </a:ln>
          </p:spPr>
          <p:txBody>
            <a:bodyPr>
              <a:prstTxWarp prst="textNoShape">
                <a:avLst/>
              </a:prstTxWarp>
            </a:bodyPr>
            <a:lstStyle/>
            <a:p>
              <a:endParaRPr lang="en-US" dirty="0"/>
            </a:p>
          </p:txBody>
        </p:sp>
        <p:sp>
          <p:nvSpPr>
            <p:cNvPr id="79" name="Freeform 79"/>
            <p:cNvSpPr>
              <a:spLocks/>
            </p:cNvSpPr>
            <p:nvPr/>
          </p:nvSpPr>
          <p:spPr bwMode="auto">
            <a:xfrm>
              <a:off x="3278" y="4094"/>
              <a:ext cx="459" cy="113"/>
            </a:xfrm>
            <a:custGeom>
              <a:avLst/>
              <a:gdLst>
                <a:gd name="T0" fmla="*/ 0 w 744"/>
                <a:gd name="T1" fmla="*/ 1 h 182"/>
                <a:gd name="T2" fmla="*/ 1 w 744"/>
                <a:gd name="T3" fmla="*/ 0 h 182"/>
                <a:gd name="T4" fmla="*/ 1 w 744"/>
                <a:gd name="T5" fmla="*/ 0 h 182"/>
                <a:gd name="T6" fmla="*/ 1 w 744"/>
                <a:gd name="T7" fmla="*/ 1 h 182"/>
                <a:gd name="T8" fmla="*/ 0 w 744"/>
                <a:gd name="T9" fmla="*/ 1 h 182"/>
                <a:gd name="T10" fmla="*/ 0 60000 65536"/>
                <a:gd name="T11" fmla="*/ 0 60000 65536"/>
                <a:gd name="T12" fmla="*/ 0 60000 65536"/>
                <a:gd name="T13" fmla="*/ 0 60000 65536"/>
                <a:gd name="T14" fmla="*/ 0 60000 65536"/>
                <a:gd name="T15" fmla="*/ 0 w 744"/>
                <a:gd name="T16" fmla="*/ 0 h 182"/>
                <a:gd name="T17" fmla="*/ 744 w 744"/>
                <a:gd name="T18" fmla="*/ 182 h 182"/>
              </a:gdLst>
              <a:ahLst/>
              <a:cxnLst>
                <a:cxn ang="T10">
                  <a:pos x="T0" y="T1"/>
                </a:cxn>
                <a:cxn ang="T11">
                  <a:pos x="T2" y="T3"/>
                </a:cxn>
                <a:cxn ang="T12">
                  <a:pos x="T4" y="T5"/>
                </a:cxn>
                <a:cxn ang="T13">
                  <a:pos x="T6" y="T7"/>
                </a:cxn>
                <a:cxn ang="T14">
                  <a:pos x="T8" y="T9"/>
                </a:cxn>
              </a:cxnLst>
              <a:rect l="T15" t="T16" r="T17" b="T18"/>
              <a:pathLst>
                <a:path w="744" h="182">
                  <a:moveTo>
                    <a:pt x="0" y="182"/>
                  </a:moveTo>
                  <a:lnTo>
                    <a:pt x="224" y="0"/>
                  </a:lnTo>
                  <a:lnTo>
                    <a:pt x="744" y="0"/>
                  </a:lnTo>
                  <a:lnTo>
                    <a:pt x="559" y="182"/>
                  </a:lnTo>
                  <a:lnTo>
                    <a:pt x="0" y="182"/>
                  </a:lnTo>
                  <a:close/>
                </a:path>
              </a:pathLst>
            </a:custGeom>
            <a:solidFill>
              <a:srgbClr val="00B4FF"/>
            </a:solidFill>
            <a:ln w="7938">
              <a:solidFill>
                <a:srgbClr val="AAE6FF"/>
              </a:solidFill>
              <a:round/>
              <a:headEnd/>
              <a:tailEnd/>
            </a:ln>
          </p:spPr>
          <p:txBody>
            <a:bodyPr>
              <a:prstTxWarp prst="textNoShape">
                <a:avLst/>
              </a:prstTxWarp>
            </a:bodyPr>
            <a:lstStyle/>
            <a:p>
              <a:endParaRPr lang="en-US" dirty="0"/>
            </a:p>
          </p:txBody>
        </p:sp>
        <p:sp>
          <p:nvSpPr>
            <p:cNvPr id="80" name="Freeform 80"/>
            <p:cNvSpPr>
              <a:spLocks/>
            </p:cNvSpPr>
            <p:nvPr/>
          </p:nvSpPr>
          <p:spPr bwMode="auto">
            <a:xfrm>
              <a:off x="3623" y="4094"/>
              <a:ext cx="114" cy="224"/>
            </a:xfrm>
            <a:custGeom>
              <a:avLst/>
              <a:gdLst>
                <a:gd name="T0" fmla="*/ 0 w 185"/>
                <a:gd name="T1" fmla="*/ 1 h 362"/>
                <a:gd name="T2" fmla="*/ 1 w 185"/>
                <a:gd name="T3" fmla="*/ 1 h 362"/>
                <a:gd name="T4" fmla="*/ 1 w 185"/>
                <a:gd name="T5" fmla="*/ 0 h 362"/>
                <a:gd name="T6" fmla="*/ 0 w 185"/>
                <a:gd name="T7" fmla="*/ 1 h 362"/>
                <a:gd name="T8" fmla="*/ 0 w 185"/>
                <a:gd name="T9" fmla="*/ 1 h 362"/>
                <a:gd name="T10" fmla="*/ 0 60000 65536"/>
                <a:gd name="T11" fmla="*/ 0 60000 65536"/>
                <a:gd name="T12" fmla="*/ 0 60000 65536"/>
                <a:gd name="T13" fmla="*/ 0 60000 65536"/>
                <a:gd name="T14" fmla="*/ 0 60000 65536"/>
                <a:gd name="T15" fmla="*/ 0 w 185"/>
                <a:gd name="T16" fmla="*/ 0 h 362"/>
                <a:gd name="T17" fmla="*/ 185 w 185"/>
                <a:gd name="T18" fmla="*/ 362 h 362"/>
              </a:gdLst>
              <a:ahLst/>
              <a:cxnLst>
                <a:cxn ang="T10">
                  <a:pos x="T0" y="T1"/>
                </a:cxn>
                <a:cxn ang="T11">
                  <a:pos x="T2" y="T3"/>
                </a:cxn>
                <a:cxn ang="T12">
                  <a:pos x="T4" y="T5"/>
                </a:cxn>
                <a:cxn ang="T13">
                  <a:pos x="T6" y="T7"/>
                </a:cxn>
                <a:cxn ang="T14">
                  <a:pos x="T8" y="T9"/>
                </a:cxn>
              </a:cxnLst>
              <a:rect l="T15" t="T16" r="T17" b="T18"/>
              <a:pathLst>
                <a:path w="185" h="362">
                  <a:moveTo>
                    <a:pt x="0" y="362"/>
                  </a:moveTo>
                  <a:lnTo>
                    <a:pt x="185" y="173"/>
                  </a:lnTo>
                  <a:lnTo>
                    <a:pt x="185" y="0"/>
                  </a:lnTo>
                  <a:lnTo>
                    <a:pt x="0" y="182"/>
                  </a:lnTo>
                  <a:lnTo>
                    <a:pt x="0" y="362"/>
                  </a:lnTo>
                  <a:close/>
                </a:path>
              </a:pathLst>
            </a:custGeom>
            <a:solidFill>
              <a:srgbClr val="005A80"/>
            </a:solidFill>
            <a:ln w="7938">
              <a:solidFill>
                <a:srgbClr val="AAE6FF"/>
              </a:solidFill>
              <a:round/>
              <a:headEnd/>
              <a:tailEnd/>
            </a:ln>
          </p:spPr>
          <p:txBody>
            <a:bodyPr>
              <a:prstTxWarp prst="textNoShape">
                <a:avLst/>
              </a:prstTxWarp>
            </a:bodyPr>
            <a:lstStyle/>
            <a:p>
              <a:endParaRPr lang="en-US" dirty="0"/>
            </a:p>
          </p:txBody>
        </p:sp>
        <p:sp>
          <p:nvSpPr>
            <p:cNvPr id="81" name="Rectangle 81"/>
            <p:cNvSpPr>
              <a:spLocks noChangeArrowheads="1"/>
            </p:cNvSpPr>
            <p:nvPr/>
          </p:nvSpPr>
          <p:spPr bwMode="auto">
            <a:xfrm>
              <a:off x="3279" y="4207"/>
              <a:ext cx="344" cy="111"/>
            </a:xfrm>
            <a:prstGeom prst="rect">
              <a:avLst/>
            </a:prstGeom>
            <a:solidFill>
              <a:srgbClr val="0096D5"/>
            </a:solidFill>
            <a:ln w="7938">
              <a:solidFill>
                <a:srgbClr val="AAE6FF"/>
              </a:solidFill>
              <a:miter lim="800000"/>
              <a:headEnd/>
              <a:tailEnd/>
            </a:ln>
          </p:spPr>
          <p:txBody>
            <a:bodyPr>
              <a:prstTxWarp prst="textNoShape">
                <a:avLst/>
              </a:prstTxWarp>
            </a:bodyPr>
            <a:lstStyle/>
            <a:p>
              <a:endParaRPr lang="en-US" dirty="0"/>
            </a:p>
          </p:txBody>
        </p:sp>
        <p:sp>
          <p:nvSpPr>
            <p:cNvPr id="82" name="Freeform 82"/>
            <p:cNvSpPr>
              <a:spLocks/>
            </p:cNvSpPr>
            <p:nvPr/>
          </p:nvSpPr>
          <p:spPr bwMode="auto">
            <a:xfrm>
              <a:off x="3321" y="4241"/>
              <a:ext cx="251" cy="44"/>
            </a:xfrm>
            <a:custGeom>
              <a:avLst/>
              <a:gdLst>
                <a:gd name="T0" fmla="*/ 1 w 407"/>
                <a:gd name="T1" fmla="*/ 1 h 70"/>
                <a:gd name="T2" fmla="*/ 1 w 407"/>
                <a:gd name="T3" fmla="*/ 1 h 70"/>
                <a:gd name="T4" fmla="*/ 1 w 407"/>
                <a:gd name="T5" fmla="*/ 1 h 70"/>
                <a:gd name="T6" fmla="*/ 1 w 407"/>
                <a:gd name="T7" fmla="*/ 1 h 70"/>
                <a:gd name="T8" fmla="*/ 1 w 407"/>
                <a:gd name="T9" fmla="*/ 1 h 70"/>
                <a:gd name="T10" fmla="*/ 1 w 407"/>
                <a:gd name="T11" fmla="*/ 1 h 70"/>
                <a:gd name="T12" fmla="*/ 1 w 407"/>
                <a:gd name="T13" fmla="*/ 1 h 70"/>
                <a:gd name="T14" fmla="*/ 1 w 407"/>
                <a:gd name="T15" fmla="*/ 1 h 70"/>
                <a:gd name="T16" fmla="*/ 1 w 407"/>
                <a:gd name="T17" fmla="*/ 1 h 70"/>
                <a:gd name="T18" fmla="*/ 1 w 407"/>
                <a:gd name="T19" fmla="*/ 0 h 70"/>
                <a:gd name="T20" fmla="*/ 1 w 407"/>
                <a:gd name="T21" fmla="*/ 1 h 70"/>
                <a:gd name="T22" fmla="*/ 1 w 407"/>
                <a:gd name="T23" fmla="*/ 1 h 70"/>
                <a:gd name="T24" fmla="*/ 1 w 407"/>
                <a:gd name="T25" fmla="*/ 1 h 70"/>
                <a:gd name="T26" fmla="*/ 1 w 407"/>
                <a:gd name="T27" fmla="*/ 1 h 70"/>
                <a:gd name="T28" fmla="*/ 1 w 407"/>
                <a:gd name="T29" fmla="*/ 1 h 70"/>
                <a:gd name="T30" fmla="*/ 1 w 407"/>
                <a:gd name="T31" fmla="*/ 1 h 70"/>
                <a:gd name="T32" fmla="*/ 1 w 407"/>
                <a:gd name="T33" fmla="*/ 1 h 70"/>
                <a:gd name="T34" fmla="*/ 1 w 407"/>
                <a:gd name="T35" fmla="*/ 1 h 70"/>
                <a:gd name="T36" fmla="*/ 1 w 407"/>
                <a:gd name="T37" fmla="*/ 1 h 70"/>
                <a:gd name="T38" fmla="*/ 1 w 407"/>
                <a:gd name="T39" fmla="*/ 1 h 70"/>
                <a:gd name="T40" fmla="*/ 1 w 407"/>
                <a:gd name="T41" fmla="*/ 1 h 70"/>
                <a:gd name="T42" fmla="*/ 1 w 407"/>
                <a:gd name="T43" fmla="*/ 1 h 70"/>
                <a:gd name="T44" fmla="*/ 1 w 407"/>
                <a:gd name="T45" fmla="*/ 0 h 70"/>
                <a:gd name="T46" fmla="*/ 1 w 407"/>
                <a:gd name="T47" fmla="*/ 1 h 70"/>
                <a:gd name="T48" fmla="*/ 1 w 407"/>
                <a:gd name="T49" fmla="*/ 1 h 70"/>
                <a:gd name="T50" fmla="*/ 1 w 407"/>
                <a:gd name="T51" fmla="*/ 1 h 70"/>
                <a:gd name="T52" fmla="*/ 1 w 407"/>
                <a:gd name="T53" fmla="*/ 1 h 70"/>
                <a:gd name="T54" fmla="*/ 1 w 407"/>
                <a:gd name="T55" fmla="*/ 1 h 70"/>
                <a:gd name="T56" fmla="*/ 1 w 407"/>
                <a:gd name="T57" fmla="*/ 1 h 70"/>
                <a:gd name="T58" fmla="*/ 1 w 407"/>
                <a:gd name="T59" fmla="*/ 1 h 70"/>
                <a:gd name="T60" fmla="*/ 1 w 407"/>
                <a:gd name="T61" fmla="*/ 1 h 70"/>
                <a:gd name="T62" fmla="*/ 1 w 407"/>
                <a:gd name="T63" fmla="*/ 1 h 70"/>
                <a:gd name="T64" fmla="*/ 1 w 407"/>
                <a:gd name="T65" fmla="*/ 1 h 70"/>
                <a:gd name="T66" fmla="*/ 1 w 407"/>
                <a:gd name="T67" fmla="*/ 1 h 70"/>
                <a:gd name="T68" fmla="*/ 1 w 407"/>
                <a:gd name="T69" fmla="*/ 1 h 70"/>
                <a:gd name="T70" fmla="*/ 1 w 407"/>
                <a:gd name="T71" fmla="*/ 0 h 70"/>
                <a:gd name="T72" fmla="*/ 1 w 407"/>
                <a:gd name="T73" fmla="*/ 1 h 70"/>
                <a:gd name="T74" fmla="*/ 1 w 407"/>
                <a:gd name="T75" fmla="*/ 1 h 70"/>
                <a:gd name="T76" fmla="*/ 1 w 407"/>
                <a:gd name="T77" fmla="*/ 1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7"/>
                <a:gd name="T118" fmla="*/ 0 h 70"/>
                <a:gd name="T119" fmla="*/ 407 w 407"/>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7" h="70">
                  <a:moveTo>
                    <a:pt x="407" y="35"/>
                  </a:moveTo>
                  <a:lnTo>
                    <a:pt x="407" y="35"/>
                  </a:lnTo>
                  <a:lnTo>
                    <a:pt x="401" y="46"/>
                  </a:lnTo>
                  <a:lnTo>
                    <a:pt x="395" y="55"/>
                  </a:lnTo>
                  <a:lnTo>
                    <a:pt x="391" y="61"/>
                  </a:lnTo>
                  <a:lnTo>
                    <a:pt x="386" y="65"/>
                  </a:lnTo>
                  <a:lnTo>
                    <a:pt x="382" y="67"/>
                  </a:lnTo>
                  <a:lnTo>
                    <a:pt x="377" y="70"/>
                  </a:lnTo>
                  <a:lnTo>
                    <a:pt x="370" y="70"/>
                  </a:lnTo>
                  <a:lnTo>
                    <a:pt x="365" y="68"/>
                  </a:lnTo>
                  <a:lnTo>
                    <a:pt x="359" y="65"/>
                  </a:lnTo>
                  <a:lnTo>
                    <a:pt x="352" y="57"/>
                  </a:lnTo>
                  <a:lnTo>
                    <a:pt x="346" y="48"/>
                  </a:lnTo>
                  <a:lnTo>
                    <a:pt x="339" y="35"/>
                  </a:lnTo>
                  <a:lnTo>
                    <a:pt x="331" y="22"/>
                  </a:lnTo>
                  <a:lnTo>
                    <a:pt x="325" y="11"/>
                  </a:lnTo>
                  <a:lnTo>
                    <a:pt x="318" y="5"/>
                  </a:lnTo>
                  <a:lnTo>
                    <a:pt x="313" y="1"/>
                  </a:lnTo>
                  <a:lnTo>
                    <a:pt x="307" y="0"/>
                  </a:lnTo>
                  <a:lnTo>
                    <a:pt x="301" y="0"/>
                  </a:lnTo>
                  <a:lnTo>
                    <a:pt x="296" y="2"/>
                  </a:lnTo>
                  <a:lnTo>
                    <a:pt x="291" y="5"/>
                  </a:lnTo>
                  <a:lnTo>
                    <a:pt x="287" y="9"/>
                  </a:lnTo>
                  <a:lnTo>
                    <a:pt x="283" y="14"/>
                  </a:lnTo>
                  <a:lnTo>
                    <a:pt x="277" y="23"/>
                  </a:lnTo>
                  <a:lnTo>
                    <a:pt x="271" y="35"/>
                  </a:lnTo>
                  <a:lnTo>
                    <a:pt x="265" y="45"/>
                  </a:lnTo>
                  <a:lnTo>
                    <a:pt x="260" y="55"/>
                  </a:lnTo>
                  <a:lnTo>
                    <a:pt x="256" y="59"/>
                  </a:lnTo>
                  <a:lnTo>
                    <a:pt x="251" y="65"/>
                  </a:lnTo>
                  <a:lnTo>
                    <a:pt x="245" y="67"/>
                  </a:lnTo>
                  <a:lnTo>
                    <a:pt x="240" y="70"/>
                  </a:lnTo>
                  <a:lnTo>
                    <a:pt x="235" y="70"/>
                  </a:lnTo>
                  <a:lnTo>
                    <a:pt x="230" y="67"/>
                  </a:lnTo>
                  <a:lnTo>
                    <a:pt x="223" y="63"/>
                  </a:lnTo>
                  <a:lnTo>
                    <a:pt x="217" y="57"/>
                  </a:lnTo>
                  <a:lnTo>
                    <a:pt x="210" y="48"/>
                  </a:lnTo>
                  <a:lnTo>
                    <a:pt x="203" y="35"/>
                  </a:lnTo>
                  <a:lnTo>
                    <a:pt x="196" y="22"/>
                  </a:lnTo>
                  <a:lnTo>
                    <a:pt x="190" y="11"/>
                  </a:lnTo>
                  <a:lnTo>
                    <a:pt x="183" y="5"/>
                  </a:lnTo>
                  <a:lnTo>
                    <a:pt x="177" y="1"/>
                  </a:lnTo>
                  <a:lnTo>
                    <a:pt x="171" y="0"/>
                  </a:lnTo>
                  <a:lnTo>
                    <a:pt x="166" y="0"/>
                  </a:lnTo>
                  <a:lnTo>
                    <a:pt x="160" y="2"/>
                  </a:lnTo>
                  <a:lnTo>
                    <a:pt x="156" y="5"/>
                  </a:lnTo>
                  <a:lnTo>
                    <a:pt x="151" y="9"/>
                  </a:lnTo>
                  <a:lnTo>
                    <a:pt x="147" y="14"/>
                  </a:lnTo>
                  <a:lnTo>
                    <a:pt x="141" y="23"/>
                  </a:lnTo>
                  <a:lnTo>
                    <a:pt x="135" y="35"/>
                  </a:lnTo>
                  <a:lnTo>
                    <a:pt x="130" y="46"/>
                  </a:lnTo>
                  <a:lnTo>
                    <a:pt x="123" y="55"/>
                  </a:lnTo>
                  <a:lnTo>
                    <a:pt x="119" y="61"/>
                  </a:lnTo>
                  <a:lnTo>
                    <a:pt x="115" y="65"/>
                  </a:lnTo>
                  <a:lnTo>
                    <a:pt x="110" y="67"/>
                  </a:lnTo>
                  <a:lnTo>
                    <a:pt x="105" y="70"/>
                  </a:lnTo>
                  <a:lnTo>
                    <a:pt x="100" y="70"/>
                  </a:lnTo>
                  <a:lnTo>
                    <a:pt x="95" y="68"/>
                  </a:lnTo>
                  <a:lnTo>
                    <a:pt x="88" y="65"/>
                  </a:lnTo>
                  <a:lnTo>
                    <a:pt x="82" y="57"/>
                  </a:lnTo>
                  <a:lnTo>
                    <a:pt x="75" y="48"/>
                  </a:lnTo>
                  <a:lnTo>
                    <a:pt x="67" y="35"/>
                  </a:lnTo>
                  <a:lnTo>
                    <a:pt x="61" y="22"/>
                  </a:lnTo>
                  <a:lnTo>
                    <a:pt x="54" y="11"/>
                  </a:lnTo>
                  <a:lnTo>
                    <a:pt x="48" y="5"/>
                  </a:lnTo>
                  <a:lnTo>
                    <a:pt x="41" y="1"/>
                  </a:lnTo>
                  <a:lnTo>
                    <a:pt x="36" y="0"/>
                  </a:lnTo>
                  <a:lnTo>
                    <a:pt x="30" y="0"/>
                  </a:lnTo>
                  <a:lnTo>
                    <a:pt x="24" y="2"/>
                  </a:lnTo>
                  <a:lnTo>
                    <a:pt x="21" y="5"/>
                  </a:lnTo>
                  <a:lnTo>
                    <a:pt x="15" y="9"/>
                  </a:lnTo>
                  <a:lnTo>
                    <a:pt x="11" y="14"/>
                  </a:lnTo>
                  <a:lnTo>
                    <a:pt x="6" y="23"/>
                  </a:lnTo>
                  <a:lnTo>
                    <a:pt x="0" y="35"/>
                  </a:lnTo>
                </a:path>
              </a:pathLst>
            </a:custGeom>
            <a:noFill/>
            <a:ln w="9525">
              <a:solidFill>
                <a:srgbClr val="000000"/>
              </a:solidFill>
              <a:round/>
              <a:headEnd/>
              <a:tailEnd/>
            </a:ln>
          </p:spPr>
          <p:txBody>
            <a:bodyPr>
              <a:prstTxWarp prst="textNoShape">
                <a:avLst/>
              </a:prstTxWarp>
            </a:bodyPr>
            <a:lstStyle/>
            <a:p>
              <a:endParaRPr lang="en-US" dirty="0"/>
            </a:p>
          </p:txBody>
        </p:sp>
        <p:sp>
          <p:nvSpPr>
            <p:cNvPr id="83" name="Freeform 83"/>
            <p:cNvSpPr>
              <a:spLocks/>
            </p:cNvSpPr>
            <p:nvPr/>
          </p:nvSpPr>
          <p:spPr bwMode="auto">
            <a:xfrm>
              <a:off x="3321" y="4241"/>
              <a:ext cx="251" cy="44"/>
            </a:xfrm>
            <a:custGeom>
              <a:avLst/>
              <a:gdLst>
                <a:gd name="T0" fmla="*/ 0 w 407"/>
                <a:gd name="T1" fmla="*/ 1 h 70"/>
                <a:gd name="T2" fmla="*/ 1 w 407"/>
                <a:gd name="T3" fmla="*/ 1 h 70"/>
                <a:gd name="T4" fmla="*/ 1 w 407"/>
                <a:gd name="T5" fmla="*/ 1 h 70"/>
                <a:gd name="T6" fmla="*/ 1 w 407"/>
                <a:gd name="T7" fmla="*/ 1 h 70"/>
                <a:gd name="T8" fmla="*/ 1 w 407"/>
                <a:gd name="T9" fmla="*/ 1 h 70"/>
                <a:gd name="T10" fmla="*/ 1 w 407"/>
                <a:gd name="T11" fmla="*/ 1 h 70"/>
                <a:gd name="T12" fmla="*/ 1 w 407"/>
                <a:gd name="T13" fmla="*/ 1 h 70"/>
                <a:gd name="T14" fmla="*/ 1 w 407"/>
                <a:gd name="T15" fmla="*/ 1 h 70"/>
                <a:gd name="T16" fmla="*/ 1 w 407"/>
                <a:gd name="T17" fmla="*/ 1 h 70"/>
                <a:gd name="T18" fmla="*/ 1 w 407"/>
                <a:gd name="T19" fmla="*/ 0 h 70"/>
                <a:gd name="T20" fmla="*/ 1 w 407"/>
                <a:gd name="T21" fmla="*/ 1 h 70"/>
                <a:gd name="T22" fmla="*/ 1 w 407"/>
                <a:gd name="T23" fmla="*/ 1 h 70"/>
                <a:gd name="T24" fmla="*/ 1 w 407"/>
                <a:gd name="T25" fmla="*/ 1 h 70"/>
                <a:gd name="T26" fmla="*/ 1 w 407"/>
                <a:gd name="T27" fmla="*/ 1 h 70"/>
                <a:gd name="T28" fmla="*/ 1 w 407"/>
                <a:gd name="T29" fmla="*/ 1 h 70"/>
                <a:gd name="T30" fmla="*/ 1 w 407"/>
                <a:gd name="T31" fmla="*/ 1 h 70"/>
                <a:gd name="T32" fmla="*/ 1 w 407"/>
                <a:gd name="T33" fmla="*/ 1 h 70"/>
                <a:gd name="T34" fmla="*/ 1 w 407"/>
                <a:gd name="T35" fmla="*/ 1 h 70"/>
                <a:gd name="T36" fmla="*/ 1 w 407"/>
                <a:gd name="T37" fmla="*/ 1 h 70"/>
                <a:gd name="T38" fmla="*/ 1 w 407"/>
                <a:gd name="T39" fmla="*/ 1 h 70"/>
                <a:gd name="T40" fmla="*/ 1 w 407"/>
                <a:gd name="T41" fmla="*/ 1 h 70"/>
                <a:gd name="T42" fmla="*/ 1 w 407"/>
                <a:gd name="T43" fmla="*/ 1 h 70"/>
                <a:gd name="T44" fmla="*/ 1 w 407"/>
                <a:gd name="T45" fmla="*/ 0 h 70"/>
                <a:gd name="T46" fmla="*/ 1 w 407"/>
                <a:gd name="T47" fmla="*/ 1 h 70"/>
                <a:gd name="T48" fmla="*/ 1 w 407"/>
                <a:gd name="T49" fmla="*/ 1 h 70"/>
                <a:gd name="T50" fmla="*/ 1 w 407"/>
                <a:gd name="T51" fmla="*/ 1 h 70"/>
                <a:gd name="T52" fmla="*/ 1 w 407"/>
                <a:gd name="T53" fmla="*/ 1 h 70"/>
                <a:gd name="T54" fmla="*/ 1 w 407"/>
                <a:gd name="T55" fmla="*/ 1 h 70"/>
                <a:gd name="T56" fmla="*/ 1 w 407"/>
                <a:gd name="T57" fmla="*/ 1 h 70"/>
                <a:gd name="T58" fmla="*/ 1 w 407"/>
                <a:gd name="T59" fmla="*/ 1 h 70"/>
                <a:gd name="T60" fmla="*/ 1 w 407"/>
                <a:gd name="T61" fmla="*/ 1 h 70"/>
                <a:gd name="T62" fmla="*/ 1 w 407"/>
                <a:gd name="T63" fmla="*/ 1 h 70"/>
                <a:gd name="T64" fmla="*/ 1 w 407"/>
                <a:gd name="T65" fmla="*/ 1 h 70"/>
                <a:gd name="T66" fmla="*/ 1 w 407"/>
                <a:gd name="T67" fmla="*/ 1 h 70"/>
                <a:gd name="T68" fmla="*/ 1 w 407"/>
                <a:gd name="T69" fmla="*/ 1 h 70"/>
                <a:gd name="T70" fmla="*/ 1 w 407"/>
                <a:gd name="T71" fmla="*/ 0 h 70"/>
                <a:gd name="T72" fmla="*/ 1 w 407"/>
                <a:gd name="T73" fmla="*/ 1 h 70"/>
                <a:gd name="T74" fmla="*/ 1 w 407"/>
                <a:gd name="T75" fmla="*/ 1 h 70"/>
                <a:gd name="T76" fmla="*/ 1 w 407"/>
                <a:gd name="T77" fmla="*/ 1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7"/>
                <a:gd name="T118" fmla="*/ 0 h 70"/>
                <a:gd name="T119" fmla="*/ 407 w 407"/>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7" h="70">
                  <a:moveTo>
                    <a:pt x="0" y="35"/>
                  </a:moveTo>
                  <a:lnTo>
                    <a:pt x="0" y="35"/>
                  </a:lnTo>
                  <a:lnTo>
                    <a:pt x="6" y="46"/>
                  </a:lnTo>
                  <a:lnTo>
                    <a:pt x="11" y="55"/>
                  </a:lnTo>
                  <a:lnTo>
                    <a:pt x="15" y="61"/>
                  </a:lnTo>
                  <a:lnTo>
                    <a:pt x="21" y="65"/>
                  </a:lnTo>
                  <a:lnTo>
                    <a:pt x="24" y="67"/>
                  </a:lnTo>
                  <a:lnTo>
                    <a:pt x="31" y="70"/>
                  </a:lnTo>
                  <a:lnTo>
                    <a:pt x="36" y="70"/>
                  </a:lnTo>
                  <a:lnTo>
                    <a:pt x="41" y="68"/>
                  </a:lnTo>
                  <a:lnTo>
                    <a:pt x="48" y="65"/>
                  </a:lnTo>
                  <a:lnTo>
                    <a:pt x="54" y="57"/>
                  </a:lnTo>
                  <a:lnTo>
                    <a:pt x="61" y="48"/>
                  </a:lnTo>
                  <a:lnTo>
                    <a:pt x="69" y="35"/>
                  </a:lnTo>
                  <a:lnTo>
                    <a:pt x="75" y="22"/>
                  </a:lnTo>
                  <a:lnTo>
                    <a:pt x="82" y="11"/>
                  </a:lnTo>
                  <a:lnTo>
                    <a:pt x="88" y="5"/>
                  </a:lnTo>
                  <a:lnTo>
                    <a:pt x="95" y="1"/>
                  </a:lnTo>
                  <a:lnTo>
                    <a:pt x="100" y="0"/>
                  </a:lnTo>
                  <a:lnTo>
                    <a:pt x="105" y="0"/>
                  </a:lnTo>
                  <a:lnTo>
                    <a:pt x="112" y="2"/>
                  </a:lnTo>
                  <a:lnTo>
                    <a:pt x="115" y="5"/>
                  </a:lnTo>
                  <a:lnTo>
                    <a:pt x="121" y="9"/>
                  </a:lnTo>
                  <a:lnTo>
                    <a:pt x="125" y="14"/>
                  </a:lnTo>
                  <a:lnTo>
                    <a:pt x="130" y="23"/>
                  </a:lnTo>
                  <a:lnTo>
                    <a:pt x="136" y="35"/>
                  </a:lnTo>
                  <a:lnTo>
                    <a:pt x="141" y="45"/>
                  </a:lnTo>
                  <a:lnTo>
                    <a:pt x="148" y="55"/>
                  </a:lnTo>
                  <a:lnTo>
                    <a:pt x="152" y="59"/>
                  </a:lnTo>
                  <a:lnTo>
                    <a:pt x="156" y="65"/>
                  </a:lnTo>
                  <a:lnTo>
                    <a:pt x="161" y="67"/>
                  </a:lnTo>
                  <a:lnTo>
                    <a:pt x="166" y="70"/>
                  </a:lnTo>
                  <a:lnTo>
                    <a:pt x="171" y="70"/>
                  </a:lnTo>
                  <a:lnTo>
                    <a:pt x="178" y="67"/>
                  </a:lnTo>
                  <a:lnTo>
                    <a:pt x="183" y="63"/>
                  </a:lnTo>
                  <a:lnTo>
                    <a:pt x="190" y="57"/>
                  </a:lnTo>
                  <a:lnTo>
                    <a:pt x="196" y="48"/>
                  </a:lnTo>
                  <a:lnTo>
                    <a:pt x="204" y="35"/>
                  </a:lnTo>
                  <a:lnTo>
                    <a:pt x="210" y="22"/>
                  </a:lnTo>
                  <a:lnTo>
                    <a:pt x="217" y="11"/>
                  </a:lnTo>
                  <a:lnTo>
                    <a:pt x="223" y="5"/>
                  </a:lnTo>
                  <a:lnTo>
                    <a:pt x="230" y="1"/>
                  </a:lnTo>
                  <a:lnTo>
                    <a:pt x="235" y="0"/>
                  </a:lnTo>
                  <a:lnTo>
                    <a:pt x="242" y="0"/>
                  </a:lnTo>
                  <a:lnTo>
                    <a:pt x="247" y="2"/>
                  </a:lnTo>
                  <a:lnTo>
                    <a:pt x="251" y="5"/>
                  </a:lnTo>
                  <a:lnTo>
                    <a:pt x="256" y="9"/>
                  </a:lnTo>
                  <a:lnTo>
                    <a:pt x="260" y="14"/>
                  </a:lnTo>
                  <a:lnTo>
                    <a:pt x="266" y="23"/>
                  </a:lnTo>
                  <a:lnTo>
                    <a:pt x="271" y="35"/>
                  </a:lnTo>
                  <a:lnTo>
                    <a:pt x="277" y="46"/>
                  </a:lnTo>
                  <a:lnTo>
                    <a:pt x="283" y="55"/>
                  </a:lnTo>
                  <a:lnTo>
                    <a:pt x="287" y="61"/>
                  </a:lnTo>
                  <a:lnTo>
                    <a:pt x="291" y="65"/>
                  </a:lnTo>
                  <a:lnTo>
                    <a:pt x="296" y="67"/>
                  </a:lnTo>
                  <a:lnTo>
                    <a:pt x="301" y="70"/>
                  </a:lnTo>
                  <a:lnTo>
                    <a:pt x="307" y="70"/>
                  </a:lnTo>
                  <a:lnTo>
                    <a:pt x="313" y="68"/>
                  </a:lnTo>
                  <a:lnTo>
                    <a:pt x="318" y="65"/>
                  </a:lnTo>
                  <a:lnTo>
                    <a:pt x="325" y="57"/>
                  </a:lnTo>
                  <a:lnTo>
                    <a:pt x="333" y="48"/>
                  </a:lnTo>
                  <a:lnTo>
                    <a:pt x="339" y="35"/>
                  </a:lnTo>
                  <a:lnTo>
                    <a:pt x="346" y="22"/>
                  </a:lnTo>
                  <a:lnTo>
                    <a:pt x="352" y="11"/>
                  </a:lnTo>
                  <a:lnTo>
                    <a:pt x="359" y="5"/>
                  </a:lnTo>
                  <a:lnTo>
                    <a:pt x="365" y="1"/>
                  </a:lnTo>
                  <a:lnTo>
                    <a:pt x="370" y="0"/>
                  </a:lnTo>
                  <a:lnTo>
                    <a:pt x="377" y="0"/>
                  </a:lnTo>
                  <a:lnTo>
                    <a:pt x="382" y="2"/>
                  </a:lnTo>
                  <a:lnTo>
                    <a:pt x="386" y="5"/>
                  </a:lnTo>
                  <a:lnTo>
                    <a:pt x="391" y="9"/>
                  </a:lnTo>
                  <a:lnTo>
                    <a:pt x="395" y="14"/>
                  </a:lnTo>
                  <a:lnTo>
                    <a:pt x="401" y="23"/>
                  </a:lnTo>
                  <a:lnTo>
                    <a:pt x="407" y="35"/>
                  </a:lnTo>
                </a:path>
              </a:pathLst>
            </a:custGeom>
            <a:noFill/>
            <a:ln w="22225">
              <a:solidFill>
                <a:srgbClr val="000000"/>
              </a:solidFill>
              <a:round/>
              <a:headEnd/>
              <a:tailEnd/>
            </a:ln>
          </p:spPr>
          <p:txBody>
            <a:bodyPr>
              <a:prstTxWarp prst="textNoShape">
                <a:avLst/>
              </a:prstTxWarp>
            </a:bodyPr>
            <a:lstStyle/>
            <a:p>
              <a:endParaRPr lang="en-US" dirty="0"/>
            </a:p>
          </p:txBody>
        </p:sp>
        <p:sp>
          <p:nvSpPr>
            <p:cNvPr id="84" name="Freeform 84"/>
            <p:cNvSpPr>
              <a:spLocks/>
            </p:cNvSpPr>
            <p:nvPr/>
          </p:nvSpPr>
          <p:spPr bwMode="auto">
            <a:xfrm>
              <a:off x="3320" y="4241"/>
              <a:ext cx="251" cy="44"/>
            </a:xfrm>
            <a:custGeom>
              <a:avLst/>
              <a:gdLst>
                <a:gd name="T0" fmla="*/ 1 w 406"/>
                <a:gd name="T1" fmla="*/ 1 h 70"/>
                <a:gd name="T2" fmla="*/ 1 w 406"/>
                <a:gd name="T3" fmla="*/ 1 h 70"/>
                <a:gd name="T4" fmla="*/ 1 w 406"/>
                <a:gd name="T5" fmla="*/ 1 h 70"/>
                <a:gd name="T6" fmla="*/ 1 w 406"/>
                <a:gd name="T7" fmla="*/ 1 h 70"/>
                <a:gd name="T8" fmla="*/ 1 w 406"/>
                <a:gd name="T9" fmla="*/ 1 h 70"/>
                <a:gd name="T10" fmla="*/ 1 w 406"/>
                <a:gd name="T11" fmla="*/ 1 h 70"/>
                <a:gd name="T12" fmla="*/ 1 w 406"/>
                <a:gd name="T13" fmla="*/ 1 h 70"/>
                <a:gd name="T14" fmla="*/ 1 w 406"/>
                <a:gd name="T15" fmla="*/ 1 h 70"/>
                <a:gd name="T16" fmla="*/ 1 w 406"/>
                <a:gd name="T17" fmla="*/ 1 h 70"/>
                <a:gd name="T18" fmla="*/ 1 w 406"/>
                <a:gd name="T19" fmla="*/ 0 h 70"/>
                <a:gd name="T20" fmla="*/ 1 w 406"/>
                <a:gd name="T21" fmla="*/ 1 h 70"/>
                <a:gd name="T22" fmla="*/ 1 w 406"/>
                <a:gd name="T23" fmla="*/ 1 h 70"/>
                <a:gd name="T24" fmla="*/ 1 w 406"/>
                <a:gd name="T25" fmla="*/ 1 h 70"/>
                <a:gd name="T26" fmla="*/ 1 w 406"/>
                <a:gd name="T27" fmla="*/ 1 h 70"/>
                <a:gd name="T28" fmla="*/ 1 w 406"/>
                <a:gd name="T29" fmla="*/ 1 h 70"/>
                <a:gd name="T30" fmla="*/ 1 w 406"/>
                <a:gd name="T31" fmla="*/ 1 h 70"/>
                <a:gd name="T32" fmla="*/ 1 w 406"/>
                <a:gd name="T33" fmla="*/ 1 h 70"/>
                <a:gd name="T34" fmla="*/ 1 w 406"/>
                <a:gd name="T35" fmla="*/ 1 h 70"/>
                <a:gd name="T36" fmla="*/ 1 w 406"/>
                <a:gd name="T37" fmla="*/ 1 h 70"/>
                <a:gd name="T38" fmla="*/ 1 w 406"/>
                <a:gd name="T39" fmla="*/ 1 h 70"/>
                <a:gd name="T40" fmla="*/ 1 w 406"/>
                <a:gd name="T41" fmla="*/ 1 h 70"/>
                <a:gd name="T42" fmla="*/ 1 w 406"/>
                <a:gd name="T43" fmla="*/ 1 h 70"/>
                <a:gd name="T44" fmla="*/ 1 w 406"/>
                <a:gd name="T45" fmla="*/ 0 h 70"/>
                <a:gd name="T46" fmla="*/ 1 w 406"/>
                <a:gd name="T47" fmla="*/ 1 h 70"/>
                <a:gd name="T48" fmla="*/ 1 w 406"/>
                <a:gd name="T49" fmla="*/ 1 h 70"/>
                <a:gd name="T50" fmla="*/ 1 w 406"/>
                <a:gd name="T51" fmla="*/ 1 h 70"/>
                <a:gd name="T52" fmla="*/ 1 w 406"/>
                <a:gd name="T53" fmla="*/ 1 h 70"/>
                <a:gd name="T54" fmla="*/ 1 w 406"/>
                <a:gd name="T55" fmla="*/ 1 h 70"/>
                <a:gd name="T56" fmla="*/ 1 w 406"/>
                <a:gd name="T57" fmla="*/ 1 h 70"/>
                <a:gd name="T58" fmla="*/ 1 w 406"/>
                <a:gd name="T59" fmla="*/ 1 h 70"/>
                <a:gd name="T60" fmla="*/ 1 w 406"/>
                <a:gd name="T61" fmla="*/ 1 h 70"/>
                <a:gd name="T62" fmla="*/ 1 w 406"/>
                <a:gd name="T63" fmla="*/ 1 h 70"/>
                <a:gd name="T64" fmla="*/ 1 w 406"/>
                <a:gd name="T65" fmla="*/ 1 h 70"/>
                <a:gd name="T66" fmla="*/ 1 w 406"/>
                <a:gd name="T67" fmla="*/ 1 h 70"/>
                <a:gd name="T68" fmla="*/ 1 w 406"/>
                <a:gd name="T69" fmla="*/ 1 h 70"/>
                <a:gd name="T70" fmla="*/ 1 w 406"/>
                <a:gd name="T71" fmla="*/ 0 h 70"/>
                <a:gd name="T72" fmla="*/ 1 w 406"/>
                <a:gd name="T73" fmla="*/ 1 h 70"/>
                <a:gd name="T74" fmla="*/ 1 w 406"/>
                <a:gd name="T75" fmla="*/ 1 h 70"/>
                <a:gd name="T76" fmla="*/ 1 w 406"/>
                <a:gd name="T77" fmla="*/ 1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6"/>
                <a:gd name="T118" fmla="*/ 0 h 70"/>
                <a:gd name="T119" fmla="*/ 406 w 40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6" h="70">
                  <a:moveTo>
                    <a:pt x="406" y="35"/>
                  </a:moveTo>
                  <a:lnTo>
                    <a:pt x="406" y="35"/>
                  </a:lnTo>
                  <a:lnTo>
                    <a:pt x="401" y="46"/>
                  </a:lnTo>
                  <a:lnTo>
                    <a:pt x="394" y="55"/>
                  </a:lnTo>
                  <a:lnTo>
                    <a:pt x="390" y="61"/>
                  </a:lnTo>
                  <a:lnTo>
                    <a:pt x="387" y="65"/>
                  </a:lnTo>
                  <a:lnTo>
                    <a:pt x="381" y="67"/>
                  </a:lnTo>
                  <a:lnTo>
                    <a:pt x="376" y="70"/>
                  </a:lnTo>
                  <a:lnTo>
                    <a:pt x="371" y="70"/>
                  </a:lnTo>
                  <a:lnTo>
                    <a:pt x="364" y="68"/>
                  </a:lnTo>
                  <a:lnTo>
                    <a:pt x="359" y="65"/>
                  </a:lnTo>
                  <a:lnTo>
                    <a:pt x="353" y="57"/>
                  </a:lnTo>
                  <a:lnTo>
                    <a:pt x="345" y="48"/>
                  </a:lnTo>
                  <a:lnTo>
                    <a:pt x="338" y="35"/>
                  </a:lnTo>
                  <a:lnTo>
                    <a:pt x="332" y="22"/>
                  </a:lnTo>
                  <a:lnTo>
                    <a:pt x="325" y="11"/>
                  </a:lnTo>
                  <a:lnTo>
                    <a:pt x="319" y="5"/>
                  </a:lnTo>
                  <a:lnTo>
                    <a:pt x="312" y="1"/>
                  </a:lnTo>
                  <a:lnTo>
                    <a:pt x="307" y="0"/>
                  </a:lnTo>
                  <a:lnTo>
                    <a:pt x="301" y="0"/>
                  </a:lnTo>
                  <a:lnTo>
                    <a:pt x="296" y="2"/>
                  </a:lnTo>
                  <a:lnTo>
                    <a:pt x="290" y="5"/>
                  </a:lnTo>
                  <a:lnTo>
                    <a:pt x="286" y="9"/>
                  </a:lnTo>
                  <a:lnTo>
                    <a:pt x="283" y="14"/>
                  </a:lnTo>
                  <a:lnTo>
                    <a:pt x="276" y="23"/>
                  </a:lnTo>
                  <a:lnTo>
                    <a:pt x="271" y="35"/>
                  </a:lnTo>
                  <a:lnTo>
                    <a:pt x="266" y="45"/>
                  </a:lnTo>
                  <a:lnTo>
                    <a:pt x="259" y="55"/>
                  </a:lnTo>
                  <a:lnTo>
                    <a:pt x="255" y="59"/>
                  </a:lnTo>
                  <a:lnTo>
                    <a:pt x="251" y="65"/>
                  </a:lnTo>
                  <a:lnTo>
                    <a:pt x="246" y="67"/>
                  </a:lnTo>
                  <a:lnTo>
                    <a:pt x="241" y="70"/>
                  </a:lnTo>
                  <a:lnTo>
                    <a:pt x="236" y="70"/>
                  </a:lnTo>
                  <a:lnTo>
                    <a:pt x="229" y="67"/>
                  </a:lnTo>
                  <a:lnTo>
                    <a:pt x="223" y="63"/>
                  </a:lnTo>
                  <a:lnTo>
                    <a:pt x="216" y="57"/>
                  </a:lnTo>
                  <a:lnTo>
                    <a:pt x="210" y="48"/>
                  </a:lnTo>
                  <a:lnTo>
                    <a:pt x="203" y="35"/>
                  </a:lnTo>
                  <a:lnTo>
                    <a:pt x="197" y="22"/>
                  </a:lnTo>
                  <a:lnTo>
                    <a:pt x="190" y="11"/>
                  </a:lnTo>
                  <a:lnTo>
                    <a:pt x="184" y="5"/>
                  </a:lnTo>
                  <a:lnTo>
                    <a:pt x="177" y="1"/>
                  </a:lnTo>
                  <a:lnTo>
                    <a:pt x="171" y="0"/>
                  </a:lnTo>
                  <a:lnTo>
                    <a:pt x="166" y="0"/>
                  </a:lnTo>
                  <a:lnTo>
                    <a:pt x="160" y="2"/>
                  </a:lnTo>
                  <a:lnTo>
                    <a:pt x="155" y="5"/>
                  </a:lnTo>
                  <a:lnTo>
                    <a:pt x="151" y="9"/>
                  </a:lnTo>
                  <a:lnTo>
                    <a:pt x="147" y="14"/>
                  </a:lnTo>
                  <a:lnTo>
                    <a:pt x="141" y="23"/>
                  </a:lnTo>
                  <a:lnTo>
                    <a:pt x="136" y="35"/>
                  </a:lnTo>
                  <a:lnTo>
                    <a:pt x="130" y="46"/>
                  </a:lnTo>
                  <a:lnTo>
                    <a:pt x="124" y="55"/>
                  </a:lnTo>
                  <a:lnTo>
                    <a:pt x="120" y="61"/>
                  </a:lnTo>
                  <a:lnTo>
                    <a:pt x="116" y="65"/>
                  </a:lnTo>
                  <a:lnTo>
                    <a:pt x="111" y="67"/>
                  </a:lnTo>
                  <a:lnTo>
                    <a:pt x="106" y="70"/>
                  </a:lnTo>
                  <a:lnTo>
                    <a:pt x="101" y="70"/>
                  </a:lnTo>
                  <a:lnTo>
                    <a:pt x="94" y="68"/>
                  </a:lnTo>
                  <a:lnTo>
                    <a:pt x="88" y="65"/>
                  </a:lnTo>
                  <a:lnTo>
                    <a:pt x="81" y="57"/>
                  </a:lnTo>
                  <a:lnTo>
                    <a:pt x="75" y="48"/>
                  </a:lnTo>
                  <a:lnTo>
                    <a:pt x="68" y="35"/>
                  </a:lnTo>
                  <a:lnTo>
                    <a:pt x="62" y="22"/>
                  </a:lnTo>
                  <a:lnTo>
                    <a:pt x="55" y="11"/>
                  </a:lnTo>
                  <a:lnTo>
                    <a:pt x="49" y="5"/>
                  </a:lnTo>
                  <a:lnTo>
                    <a:pt x="42" y="1"/>
                  </a:lnTo>
                  <a:lnTo>
                    <a:pt x="36" y="0"/>
                  </a:lnTo>
                  <a:lnTo>
                    <a:pt x="30" y="0"/>
                  </a:lnTo>
                  <a:lnTo>
                    <a:pt x="25" y="2"/>
                  </a:lnTo>
                  <a:lnTo>
                    <a:pt x="20" y="5"/>
                  </a:lnTo>
                  <a:lnTo>
                    <a:pt x="16" y="9"/>
                  </a:lnTo>
                  <a:lnTo>
                    <a:pt x="12" y="14"/>
                  </a:lnTo>
                  <a:lnTo>
                    <a:pt x="6" y="23"/>
                  </a:lnTo>
                  <a:lnTo>
                    <a:pt x="0" y="35"/>
                  </a:lnTo>
                </a:path>
              </a:pathLst>
            </a:custGeom>
            <a:noFill/>
            <a:ln w="9525">
              <a:solidFill>
                <a:srgbClr val="FFFFFF"/>
              </a:solidFill>
              <a:round/>
              <a:headEnd/>
              <a:tailEnd/>
            </a:ln>
          </p:spPr>
          <p:txBody>
            <a:bodyPr>
              <a:prstTxWarp prst="textNoShape">
                <a:avLst/>
              </a:prstTxWarp>
            </a:bodyPr>
            <a:lstStyle/>
            <a:p>
              <a:endParaRPr lang="en-US" dirty="0"/>
            </a:p>
          </p:txBody>
        </p:sp>
        <p:sp>
          <p:nvSpPr>
            <p:cNvPr id="85" name="Freeform 85"/>
            <p:cNvSpPr>
              <a:spLocks/>
            </p:cNvSpPr>
            <p:nvPr/>
          </p:nvSpPr>
          <p:spPr bwMode="auto">
            <a:xfrm>
              <a:off x="3320" y="4241"/>
              <a:ext cx="251" cy="44"/>
            </a:xfrm>
            <a:custGeom>
              <a:avLst/>
              <a:gdLst>
                <a:gd name="T0" fmla="*/ 0 w 406"/>
                <a:gd name="T1" fmla="*/ 1 h 70"/>
                <a:gd name="T2" fmla="*/ 1 w 406"/>
                <a:gd name="T3" fmla="*/ 1 h 70"/>
                <a:gd name="T4" fmla="*/ 1 w 406"/>
                <a:gd name="T5" fmla="*/ 1 h 70"/>
                <a:gd name="T6" fmla="*/ 1 w 406"/>
                <a:gd name="T7" fmla="*/ 1 h 70"/>
                <a:gd name="T8" fmla="*/ 1 w 406"/>
                <a:gd name="T9" fmla="*/ 1 h 70"/>
                <a:gd name="T10" fmla="*/ 1 w 406"/>
                <a:gd name="T11" fmla="*/ 1 h 70"/>
                <a:gd name="T12" fmla="*/ 1 w 406"/>
                <a:gd name="T13" fmla="*/ 1 h 70"/>
                <a:gd name="T14" fmla="*/ 1 w 406"/>
                <a:gd name="T15" fmla="*/ 1 h 70"/>
                <a:gd name="T16" fmla="*/ 1 w 406"/>
                <a:gd name="T17" fmla="*/ 1 h 70"/>
                <a:gd name="T18" fmla="*/ 1 w 406"/>
                <a:gd name="T19" fmla="*/ 0 h 70"/>
                <a:gd name="T20" fmla="*/ 1 w 406"/>
                <a:gd name="T21" fmla="*/ 1 h 70"/>
                <a:gd name="T22" fmla="*/ 1 w 406"/>
                <a:gd name="T23" fmla="*/ 1 h 70"/>
                <a:gd name="T24" fmla="*/ 1 w 406"/>
                <a:gd name="T25" fmla="*/ 1 h 70"/>
                <a:gd name="T26" fmla="*/ 1 w 406"/>
                <a:gd name="T27" fmla="*/ 1 h 70"/>
                <a:gd name="T28" fmla="*/ 1 w 406"/>
                <a:gd name="T29" fmla="*/ 1 h 70"/>
                <a:gd name="T30" fmla="*/ 1 w 406"/>
                <a:gd name="T31" fmla="*/ 1 h 70"/>
                <a:gd name="T32" fmla="*/ 1 w 406"/>
                <a:gd name="T33" fmla="*/ 1 h 70"/>
                <a:gd name="T34" fmla="*/ 1 w 406"/>
                <a:gd name="T35" fmla="*/ 1 h 70"/>
                <a:gd name="T36" fmla="*/ 1 w 406"/>
                <a:gd name="T37" fmla="*/ 1 h 70"/>
                <a:gd name="T38" fmla="*/ 1 w 406"/>
                <a:gd name="T39" fmla="*/ 1 h 70"/>
                <a:gd name="T40" fmla="*/ 1 w 406"/>
                <a:gd name="T41" fmla="*/ 1 h 70"/>
                <a:gd name="T42" fmla="*/ 1 w 406"/>
                <a:gd name="T43" fmla="*/ 1 h 70"/>
                <a:gd name="T44" fmla="*/ 1 w 406"/>
                <a:gd name="T45" fmla="*/ 0 h 70"/>
                <a:gd name="T46" fmla="*/ 1 w 406"/>
                <a:gd name="T47" fmla="*/ 1 h 70"/>
                <a:gd name="T48" fmla="*/ 1 w 406"/>
                <a:gd name="T49" fmla="*/ 1 h 70"/>
                <a:gd name="T50" fmla="*/ 1 w 406"/>
                <a:gd name="T51" fmla="*/ 1 h 70"/>
                <a:gd name="T52" fmla="*/ 1 w 406"/>
                <a:gd name="T53" fmla="*/ 1 h 70"/>
                <a:gd name="T54" fmla="*/ 1 w 406"/>
                <a:gd name="T55" fmla="*/ 1 h 70"/>
                <a:gd name="T56" fmla="*/ 1 w 406"/>
                <a:gd name="T57" fmla="*/ 1 h 70"/>
                <a:gd name="T58" fmla="*/ 1 w 406"/>
                <a:gd name="T59" fmla="*/ 1 h 70"/>
                <a:gd name="T60" fmla="*/ 1 w 406"/>
                <a:gd name="T61" fmla="*/ 1 h 70"/>
                <a:gd name="T62" fmla="*/ 1 w 406"/>
                <a:gd name="T63" fmla="*/ 1 h 70"/>
                <a:gd name="T64" fmla="*/ 1 w 406"/>
                <a:gd name="T65" fmla="*/ 1 h 70"/>
                <a:gd name="T66" fmla="*/ 1 w 406"/>
                <a:gd name="T67" fmla="*/ 1 h 70"/>
                <a:gd name="T68" fmla="*/ 1 w 406"/>
                <a:gd name="T69" fmla="*/ 1 h 70"/>
                <a:gd name="T70" fmla="*/ 1 w 406"/>
                <a:gd name="T71" fmla="*/ 0 h 70"/>
                <a:gd name="T72" fmla="*/ 1 w 406"/>
                <a:gd name="T73" fmla="*/ 1 h 70"/>
                <a:gd name="T74" fmla="*/ 1 w 406"/>
                <a:gd name="T75" fmla="*/ 1 h 70"/>
                <a:gd name="T76" fmla="*/ 1 w 406"/>
                <a:gd name="T77" fmla="*/ 1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6"/>
                <a:gd name="T118" fmla="*/ 0 h 70"/>
                <a:gd name="T119" fmla="*/ 406 w 406"/>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6" h="70">
                  <a:moveTo>
                    <a:pt x="0" y="35"/>
                  </a:moveTo>
                  <a:lnTo>
                    <a:pt x="0" y="35"/>
                  </a:lnTo>
                  <a:lnTo>
                    <a:pt x="6" y="46"/>
                  </a:lnTo>
                  <a:lnTo>
                    <a:pt x="12" y="55"/>
                  </a:lnTo>
                  <a:lnTo>
                    <a:pt x="16" y="61"/>
                  </a:lnTo>
                  <a:lnTo>
                    <a:pt x="20" y="65"/>
                  </a:lnTo>
                  <a:lnTo>
                    <a:pt x="25" y="67"/>
                  </a:lnTo>
                  <a:lnTo>
                    <a:pt x="30" y="70"/>
                  </a:lnTo>
                  <a:lnTo>
                    <a:pt x="36" y="70"/>
                  </a:lnTo>
                  <a:lnTo>
                    <a:pt x="42" y="68"/>
                  </a:lnTo>
                  <a:lnTo>
                    <a:pt x="49" y="65"/>
                  </a:lnTo>
                  <a:lnTo>
                    <a:pt x="55" y="57"/>
                  </a:lnTo>
                  <a:lnTo>
                    <a:pt x="62" y="48"/>
                  </a:lnTo>
                  <a:lnTo>
                    <a:pt x="68" y="35"/>
                  </a:lnTo>
                  <a:lnTo>
                    <a:pt x="75" y="22"/>
                  </a:lnTo>
                  <a:lnTo>
                    <a:pt x="81" y="11"/>
                  </a:lnTo>
                  <a:lnTo>
                    <a:pt x="88" y="5"/>
                  </a:lnTo>
                  <a:lnTo>
                    <a:pt x="94" y="1"/>
                  </a:lnTo>
                  <a:lnTo>
                    <a:pt x="101" y="0"/>
                  </a:lnTo>
                  <a:lnTo>
                    <a:pt x="106" y="0"/>
                  </a:lnTo>
                  <a:lnTo>
                    <a:pt x="111" y="2"/>
                  </a:lnTo>
                  <a:lnTo>
                    <a:pt x="116" y="5"/>
                  </a:lnTo>
                  <a:lnTo>
                    <a:pt x="120" y="9"/>
                  </a:lnTo>
                  <a:lnTo>
                    <a:pt x="124" y="14"/>
                  </a:lnTo>
                  <a:lnTo>
                    <a:pt x="130" y="23"/>
                  </a:lnTo>
                  <a:lnTo>
                    <a:pt x="136" y="35"/>
                  </a:lnTo>
                  <a:lnTo>
                    <a:pt x="141" y="45"/>
                  </a:lnTo>
                  <a:lnTo>
                    <a:pt x="147" y="55"/>
                  </a:lnTo>
                  <a:lnTo>
                    <a:pt x="151" y="59"/>
                  </a:lnTo>
                  <a:lnTo>
                    <a:pt x="156" y="65"/>
                  </a:lnTo>
                  <a:lnTo>
                    <a:pt x="160" y="67"/>
                  </a:lnTo>
                  <a:lnTo>
                    <a:pt x="166" y="70"/>
                  </a:lnTo>
                  <a:lnTo>
                    <a:pt x="172" y="70"/>
                  </a:lnTo>
                  <a:lnTo>
                    <a:pt x="177" y="67"/>
                  </a:lnTo>
                  <a:lnTo>
                    <a:pt x="184" y="63"/>
                  </a:lnTo>
                  <a:lnTo>
                    <a:pt x="190" y="57"/>
                  </a:lnTo>
                  <a:lnTo>
                    <a:pt x="197" y="48"/>
                  </a:lnTo>
                  <a:lnTo>
                    <a:pt x="203" y="35"/>
                  </a:lnTo>
                  <a:lnTo>
                    <a:pt x="211" y="22"/>
                  </a:lnTo>
                  <a:lnTo>
                    <a:pt x="218" y="11"/>
                  </a:lnTo>
                  <a:lnTo>
                    <a:pt x="224" y="5"/>
                  </a:lnTo>
                  <a:lnTo>
                    <a:pt x="229" y="1"/>
                  </a:lnTo>
                  <a:lnTo>
                    <a:pt x="236" y="0"/>
                  </a:lnTo>
                  <a:lnTo>
                    <a:pt x="241" y="0"/>
                  </a:lnTo>
                  <a:lnTo>
                    <a:pt x="246" y="2"/>
                  </a:lnTo>
                  <a:lnTo>
                    <a:pt x="251" y="5"/>
                  </a:lnTo>
                  <a:lnTo>
                    <a:pt x="255" y="9"/>
                  </a:lnTo>
                  <a:lnTo>
                    <a:pt x="259" y="14"/>
                  </a:lnTo>
                  <a:lnTo>
                    <a:pt x="266" y="23"/>
                  </a:lnTo>
                  <a:lnTo>
                    <a:pt x="271" y="35"/>
                  </a:lnTo>
                  <a:lnTo>
                    <a:pt x="276" y="46"/>
                  </a:lnTo>
                  <a:lnTo>
                    <a:pt x="283" y="55"/>
                  </a:lnTo>
                  <a:lnTo>
                    <a:pt x="286" y="61"/>
                  </a:lnTo>
                  <a:lnTo>
                    <a:pt x="292" y="65"/>
                  </a:lnTo>
                  <a:lnTo>
                    <a:pt x="296" y="67"/>
                  </a:lnTo>
                  <a:lnTo>
                    <a:pt x="301" y="70"/>
                  </a:lnTo>
                  <a:lnTo>
                    <a:pt x="307" y="70"/>
                  </a:lnTo>
                  <a:lnTo>
                    <a:pt x="312" y="68"/>
                  </a:lnTo>
                  <a:lnTo>
                    <a:pt x="319" y="65"/>
                  </a:lnTo>
                  <a:lnTo>
                    <a:pt x="325" y="57"/>
                  </a:lnTo>
                  <a:lnTo>
                    <a:pt x="332" y="48"/>
                  </a:lnTo>
                  <a:lnTo>
                    <a:pt x="338" y="35"/>
                  </a:lnTo>
                  <a:lnTo>
                    <a:pt x="346" y="22"/>
                  </a:lnTo>
                  <a:lnTo>
                    <a:pt x="353" y="11"/>
                  </a:lnTo>
                  <a:lnTo>
                    <a:pt x="359" y="5"/>
                  </a:lnTo>
                  <a:lnTo>
                    <a:pt x="364" y="1"/>
                  </a:lnTo>
                  <a:lnTo>
                    <a:pt x="371" y="0"/>
                  </a:lnTo>
                  <a:lnTo>
                    <a:pt x="376" y="0"/>
                  </a:lnTo>
                  <a:lnTo>
                    <a:pt x="381" y="2"/>
                  </a:lnTo>
                  <a:lnTo>
                    <a:pt x="387" y="5"/>
                  </a:lnTo>
                  <a:lnTo>
                    <a:pt x="390" y="9"/>
                  </a:lnTo>
                  <a:lnTo>
                    <a:pt x="394" y="14"/>
                  </a:lnTo>
                  <a:lnTo>
                    <a:pt x="401" y="23"/>
                  </a:lnTo>
                  <a:lnTo>
                    <a:pt x="406" y="35"/>
                  </a:lnTo>
                </a:path>
              </a:pathLst>
            </a:custGeom>
            <a:noFill/>
            <a:ln w="22225">
              <a:solidFill>
                <a:srgbClr val="FFFFFF"/>
              </a:solidFill>
              <a:round/>
              <a:headEnd/>
              <a:tailEnd/>
            </a:ln>
          </p:spPr>
          <p:txBody>
            <a:bodyPr>
              <a:prstTxWarp prst="textNoShape">
                <a:avLst/>
              </a:prstTxWarp>
            </a:bodyPr>
            <a:lstStyle/>
            <a:p>
              <a:endParaRPr lang="en-US" dirty="0"/>
            </a:p>
          </p:txBody>
        </p:sp>
        <p:grpSp>
          <p:nvGrpSpPr>
            <p:cNvPr id="3" name="Group 86"/>
            <p:cNvGrpSpPr>
              <a:grpSpLocks/>
            </p:cNvGrpSpPr>
            <p:nvPr/>
          </p:nvGrpSpPr>
          <p:grpSpPr bwMode="auto">
            <a:xfrm>
              <a:off x="3331" y="4086"/>
              <a:ext cx="368" cy="139"/>
              <a:chOff x="3331" y="4690"/>
              <a:chExt cx="368" cy="139"/>
            </a:xfrm>
          </p:grpSpPr>
          <p:sp>
            <p:nvSpPr>
              <p:cNvPr id="87" name="Text Box 87"/>
              <p:cNvSpPr txBox="1">
                <a:spLocks noChangeArrowheads="1"/>
              </p:cNvSpPr>
              <p:nvPr/>
            </p:nvSpPr>
            <p:spPr bwMode="auto">
              <a:xfrm>
                <a:off x="3337" y="4690"/>
                <a:ext cx="362" cy="139"/>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900" i="1" dirty="0">
                    <a:latin typeface="Arial Narrow" charset="0"/>
                  </a:rPr>
                  <a:t>CAPWAP</a:t>
                </a:r>
              </a:p>
            </p:txBody>
          </p:sp>
          <p:sp>
            <p:nvSpPr>
              <p:cNvPr id="88" name="Text Box 88"/>
              <p:cNvSpPr txBox="1">
                <a:spLocks noChangeArrowheads="1"/>
              </p:cNvSpPr>
              <p:nvPr/>
            </p:nvSpPr>
            <p:spPr bwMode="auto">
              <a:xfrm>
                <a:off x="3331" y="4690"/>
                <a:ext cx="362" cy="139"/>
              </a:xfrm>
              <a:prstGeom prst="rect">
                <a:avLst/>
              </a:prstGeom>
              <a:noFill/>
              <a:ln w="9525">
                <a:noFill/>
                <a:miter lim="800000"/>
                <a:headEnd/>
                <a:tailEnd/>
              </a:ln>
            </p:spPr>
            <p:txBody>
              <a:bodyPr wrap="none" lIns="82124" tIns="41061" rIns="82124" bIns="41061">
                <a:prstTxWarp prst="textNoShape">
                  <a:avLst/>
                </a:prstTxWarp>
                <a:spAutoFit/>
              </a:bodyPr>
              <a:lstStyle/>
              <a:p>
                <a:pPr defTabSz="814388"/>
                <a:r>
                  <a:rPr lang="en-US" sz="900" i="1" dirty="0">
                    <a:solidFill>
                      <a:schemeClr val="bg1"/>
                    </a:solidFill>
                    <a:latin typeface="Arial Narrow" charset="0"/>
                  </a:rPr>
                  <a:t>CAPWAP</a:t>
                </a:r>
              </a:p>
            </p:txBody>
          </p:sp>
        </p:grpSp>
      </p:grpSp>
      <p:pic>
        <p:nvPicPr>
          <p:cNvPr id="89" name="Picture 5"/>
          <p:cNvPicPr>
            <a:picLocks noChangeArrowheads="1"/>
          </p:cNvPicPr>
          <p:nvPr/>
        </p:nvPicPr>
        <p:blipFill>
          <a:blip r:embed="rId5" cstate="print"/>
          <a:srcRect/>
          <a:stretch>
            <a:fillRect/>
          </a:stretch>
        </p:blipFill>
        <p:spPr bwMode="auto">
          <a:xfrm>
            <a:off x="3613457" y="4036389"/>
            <a:ext cx="3276600" cy="1295400"/>
          </a:xfrm>
          <a:prstGeom prst="rect">
            <a:avLst/>
          </a:prstGeom>
          <a:noFill/>
          <a:ln w="12700">
            <a:noFill/>
            <a:miter lim="800000"/>
            <a:headEnd/>
            <a:tailEnd/>
          </a:ln>
        </p:spPr>
      </p:pic>
      <p:sp>
        <p:nvSpPr>
          <p:cNvPr id="91" name="Text Box 8"/>
          <p:cNvSpPr txBox="1">
            <a:spLocks noChangeArrowheads="1"/>
          </p:cNvSpPr>
          <p:nvPr/>
        </p:nvSpPr>
        <p:spPr bwMode="auto">
          <a:xfrm>
            <a:off x="844683" y="4601362"/>
            <a:ext cx="1106072"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Same-SSID</a:t>
            </a:r>
            <a:endParaRPr lang="en-US" sz="1400" b="1" dirty="0">
              <a:solidFill>
                <a:srgbClr val="165BBB"/>
              </a:solidFill>
            </a:endParaRPr>
          </a:p>
        </p:txBody>
      </p:sp>
      <p:pic>
        <p:nvPicPr>
          <p:cNvPr id="92" name="Picture 11" descr="WLAN_Controller"/>
          <p:cNvPicPr>
            <a:picLocks noChangeAspect="1" noChangeArrowheads="1"/>
          </p:cNvPicPr>
          <p:nvPr/>
        </p:nvPicPr>
        <p:blipFill>
          <a:blip r:embed="rId6" cstate="print"/>
          <a:srcRect/>
          <a:stretch>
            <a:fillRect/>
          </a:stretch>
        </p:blipFill>
        <p:spPr bwMode="auto">
          <a:xfrm>
            <a:off x="4756457" y="4492002"/>
            <a:ext cx="838200" cy="411162"/>
          </a:xfrm>
          <a:prstGeom prst="rect">
            <a:avLst/>
          </a:prstGeom>
          <a:noFill/>
          <a:ln w="9525">
            <a:noFill/>
            <a:miter lim="800000"/>
            <a:headEnd/>
            <a:tailEnd/>
          </a:ln>
        </p:spPr>
      </p:pic>
      <p:pic>
        <p:nvPicPr>
          <p:cNvPr id="93" name="Picture 12"/>
          <p:cNvPicPr>
            <a:picLocks noChangeAspect="1" noChangeArrowheads="1"/>
          </p:cNvPicPr>
          <p:nvPr/>
        </p:nvPicPr>
        <p:blipFill>
          <a:blip r:embed="rId7" cstate="print"/>
          <a:srcRect/>
          <a:stretch>
            <a:fillRect/>
          </a:stretch>
        </p:blipFill>
        <p:spPr bwMode="auto">
          <a:xfrm>
            <a:off x="6509057" y="4568202"/>
            <a:ext cx="623887" cy="320675"/>
          </a:xfrm>
          <a:prstGeom prst="rect">
            <a:avLst/>
          </a:prstGeom>
          <a:noFill/>
          <a:ln w="9525">
            <a:noFill/>
            <a:miter lim="800000"/>
            <a:headEnd/>
            <a:tailEnd/>
          </a:ln>
        </p:spPr>
      </p:pic>
      <p:sp>
        <p:nvSpPr>
          <p:cNvPr id="94" name="Oval 13"/>
          <p:cNvSpPr>
            <a:spLocks noChangeArrowheads="1"/>
          </p:cNvSpPr>
          <p:nvPr/>
        </p:nvSpPr>
        <p:spPr bwMode="auto">
          <a:xfrm rot="10800000">
            <a:off x="5899457" y="4415802"/>
            <a:ext cx="144462" cy="504825"/>
          </a:xfrm>
          <a:prstGeom prst="ellipse">
            <a:avLst/>
          </a:prstGeom>
          <a:noFill/>
          <a:ln w="9525">
            <a:solidFill>
              <a:schemeClr val="tx1"/>
            </a:solidFill>
            <a:round/>
            <a:headEnd/>
            <a:tailEnd/>
          </a:ln>
        </p:spPr>
        <p:txBody>
          <a:bodyPr wrap="none" lIns="82124" tIns="41061" rIns="82124" bIns="41061" anchor="ctr"/>
          <a:lstStyle/>
          <a:p>
            <a:pPr algn="ctr"/>
            <a:endParaRPr lang="en-US" sz="2400" dirty="0"/>
          </a:p>
        </p:txBody>
      </p:sp>
      <p:sp>
        <p:nvSpPr>
          <p:cNvPr id="95" name="Text Box 14"/>
          <p:cNvSpPr txBox="1">
            <a:spLocks noChangeArrowheads="1"/>
          </p:cNvSpPr>
          <p:nvPr/>
        </p:nvSpPr>
        <p:spPr bwMode="auto">
          <a:xfrm>
            <a:off x="5271054" y="4903164"/>
            <a:ext cx="1270925"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802.1Q Trunk</a:t>
            </a:r>
            <a:endParaRPr lang="en-US" sz="1400" b="1" dirty="0">
              <a:solidFill>
                <a:srgbClr val="165BBB"/>
              </a:solidFill>
            </a:endParaRPr>
          </a:p>
        </p:txBody>
      </p:sp>
      <p:sp>
        <p:nvSpPr>
          <p:cNvPr id="96" name="Freeform 15"/>
          <p:cNvSpPr>
            <a:spLocks/>
          </p:cNvSpPr>
          <p:nvPr/>
        </p:nvSpPr>
        <p:spPr bwMode="auto">
          <a:xfrm>
            <a:off x="2194232" y="4225302"/>
            <a:ext cx="6126728" cy="474662"/>
          </a:xfrm>
          <a:custGeom>
            <a:avLst/>
            <a:gdLst>
              <a:gd name="T0" fmla="*/ 0 w 3393"/>
              <a:gd name="T1" fmla="*/ 2147483647 h 299"/>
              <a:gd name="T2" fmla="*/ 2147483647 w 3393"/>
              <a:gd name="T3" fmla="*/ 2147483647 h 299"/>
              <a:gd name="T4" fmla="*/ 2147483647 w 3393"/>
              <a:gd name="T5" fmla="*/ 2147483647 h 299"/>
              <a:gd name="T6" fmla="*/ 2147483647 w 3393"/>
              <a:gd name="T7" fmla="*/ 2147483647 h 299"/>
              <a:gd name="T8" fmla="*/ 2147483647 w 3393"/>
              <a:gd name="T9" fmla="*/ 0 h 299"/>
              <a:gd name="T10" fmla="*/ 0 60000 65536"/>
              <a:gd name="T11" fmla="*/ 0 60000 65536"/>
              <a:gd name="T12" fmla="*/ 0 60000 65536"/>
              <a:gd name="T13" fmla="*/ 0 60000 65536"/>
              <a:gd name="T14" fmla="*/ 0 60000 65536"/>
              <a:gd name="T15" fmla="*/ 0 w 3393"/>
              <a:gd name="T16" fmla="*/ 0 h 299"/>
              <a:gd name="T17" fmla="*/ 3393 w 3393"/>
              <a:gd name="T18" fmla="*/ 299 h 299"/>
            </a:gdLst>
            <a:ahLst/>
            <a:cxnLst>
              <a:cxn ang="T10">
                <a:pos x="T0" y="T1"/>
              </a:cxn>
              <a:cxn ang="T11">
                <a:pos x="T2" y="T3"/>
              </a:cxn>
              <a:cxn ang="T12">
                <a:pos x="T4" y="T5"/>
              </a:cxn>
              <a:cxn ang="T13">
                <a:pos x="T6" y="T7"/>
              </a:cxn>
              <a:cxn ang="T14">
                <a:pos x="T8" y="T9"/>
              </a:cxn>
            </a:cxnLst>
            <a:rect l="T15" t="T16" r="T17" b="T18"/>
            <a:pathLst>
              <a:path w="3393" h="299">
                <a:moveTo>
                  <a:pt x="0" y="43"/>
                </a:moveTo>
                <a:cubicBezTo>
                  <a:pt x="105" y="78"/>
                  <a:pt x="340" y="221"/>
                  <a:pt x="640" y="254"/>
                </a:cubicBezTo>
                <a:cubicBezTo>
                  <a:pt x="940" y="287"/>
                  <a:pt x="1386" y="243"/>
                  <a:pt x="1801" y="244"/>
                </a:cubicBezTo>
                <a:cubicBezTo>
                  <a:pt x="2216" y="245"/>
                  <a:pt x="2869" y="299"/>
                  <a:pt x="3131" y="258"/>
                </a:cubicBezTo>
                <a:cubicBezTo>
                  <a:pt x="3393" y="217"/>
                  <a:pt x="3322" y="54"/>
                  <a:pt x="3372" y="0"/>
                </a:cubicBezTo>
              </a:path>
            </a:pathLst>
          </a:custGeom>
          <a:noFill/>
          <a:ln w="38100">
            <a:solidFill>
              <a:schemeClr val="accent6"/>
            </a:solidFill>
            <a:round/>
            <a:headEnd/>
            <a:tailEnd type="triangle" w="med" len="med"/>
          </a:ln>
        </p:spPr>
        <p:txBody>
          <a:bodyPr lIns="82124" tIns="41061" rIns="82124" bIns="41061"/>
          <a:lstStyle/>
          <a:p>
            <a:pPr algn="ctr"/>
            <a:endParaRPr lang="en-US" sz="2400" dirty="0"/>
          </a:p>
        </p:txBody>
      </p:sp>
      <p:sp>
        <p:nvSpPr>
          <p:cNvPr id="97" name="Freeform 16"/>
          <p:cNvSpPr>
            <a:spLocks/>
          </p:cNvSpPr>
          <p:nvPr/>
        </p:nvSpPr>
        <p:spPr bwMode="auto">
          <a:xfrm>
            <a:off x="2208519" y="4707902"/>
            <a:ext cx="6234216" cy="460375"/>
          </a:xfrm>
          <a:custGeom>
            <a:avLst/>
            <a:gdLst>
              <a:gd name="T0" fmla="*/ 0 w 3454"/>
              <a:gd name="T1" fmla="*/ 2147483647 h 290"/>
              <a:gd name="T2" fmla="*/ 2147483647 w 3454"/>
              <a:gd name="T3" fmla="*/ 2147483647 h 290"/>
              <a:gd name="T4" fmla="*/ 2147483647 w 3454"/>
              <a:gd name="T5" fmla="*/ 2147483647 h 290"/>
              <a:gd name="T6" fmla="*/ 2147483647 w 3454"/>
              <a:gd name="T7" fmla="*/ 2147483647 h 290"/>
              <a:gd name="T8" fmla="*/ 2147483647 w 3454"/>
              <a:gd name="T9" fmla="*/ 2147483647 h 290"/>
              <a:gd name="T10" fmla="*/ 0 60000 65536"/>
              <a:gd name="T11" fmla="*/ 0 60000 65536"/>
              <a:gd name="T12" fmla="*/ 0 60000 65536"/>
              <a:gd name="T13" fmla="*/ 0 60000 65536"/>
              <a:gd name="T14" fmla="*/ 0 60000 65536"/>
              <a:gd name="T15" fmla="*/ 0 w 3454"/>
              <a:gd name="T16" fmla="*/ 0 h 290"/>
              <a:gd name="T17" fmla="*/ 3454 w 3454"/>
              <a:gd name="T18" fmla="*/ 290 h 290"/>
            </a:gdLst>
            <a:ahLst/>
            <a:cxnLst>
              <a:cxn ang="T10">
                <a:pos x="T0" y="T1"/>
              </a:cxn>
              <a:cxn ang="T11">
                <a:pos x="T2" y="T3"/>
              </a:cxn>
              <a:cxn ang="T12">
                <a:pos x="T4" y="T5"/>
              </a:cxn>
              <a:cxn ang="T13">
                <a:pos x="T6" y="T7"/>
              </a:cxn>
              <a:cxn ang="T14">
                <a:pos x="T8" y="T9"/>
              </a:cxn>
            </a:cxnLst>
            <a:rect l="T15" t="T16" r="T17" b="T18"/>
            <a:pathLst>
              <a:path w="3454" h="290">
                <a:moveTo>
                  <a:pt x="0" y="142"/>
                </a:moveTo>
                <a:cubicBezTo>
                  <a:pt x="98" y="122"/>
                  <a:pt x="289" y="46"/>
                  <a:pt x="586" y="23"/>
                </a:cubicBezTo>
                <a:cubicBezTo>
                  <a:pt x="883" y="0"/>
                  <a:pt x="1348" y="0"/>
                  <a:pt x="1783" y="4"/>
                </a:cubicBezTo>
                <a:cubicBezTo>
                  <a:pt x="2218" y="8"/>
                  <a:pt x="2936" y="2"/>
                  <a:pt x="3195" y="50"/>
                </a:cubicBezTo>
                <a:cubicBezTo>
                  <a:pt x="3454" y="98"/>
                  <a:pt x="3315" y="250"/>
                  <a:pt x="3339" y="290"/>
                </a:cubicBezTo>
              </a:path>
            </a:pathLst>
          </a:custGeom>
          <a:noFill/>
          <a:ln w="38100">
            <a:solidFill>
              <a:srgbClr val="008041"/>
            </a:solidFill>
            <a:round/>
            <a:headEnd/>
            <a:tailEnd type="triangle" w="med" len="med"/>
          </a:ln>
        </p:spPr>
        <p:txBody>
          <a:bodyPr lIns="82124" tIns="41061" rIns="82124" bIns="41061"/>
          <a:lstStyle/>
          <a:p>
            <a:pPr algn="ctr"/>
            <a:endParaRPr lang="en-US" sz="2400" dirty="0"/>
          </a:p>
        </p:txBody>
      </p:sp>
      <p:sp>
        <p:nvSpPr>
          <p:cNvPr id="98" name="Text Box 17"/>
          <p:cNvSpPr txBox="1">
            <a:spLocks noChangeArrowheads="1"/>
          </p:cNvSpPr>
          <p:nvPr/>
        </p:nvSpPr>
        <p:spPr bwMode="auto">
          <a:xfrm>
            <a:off x="6477921" y="4311386"/>
            <a:ext cx="884858"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VLAN 30</a:t>
            </a:r>
            <a:endParaRPr lang="en-US" sz="1400" b="1" dirty="0">
              <a:solidFill>
                <a:srgbClr val="165BBB"/>
              </a:solidFill>
            </a:endParaRPr>
          </a:p>
        </p:txBody>
      </p:sp>
      <p:sp>
        <p:nvSpPr>
          <p:cNvPr id="99" name="Text Box 18"/>
          <p:cNvSpPr txBox="1">
            <a:spLocks noChangeArrowheads="1"/>
          </p:cNvSpPr>
          <p:nvPr/>
        </p:nvSpPr>
        <p:spPr bwMode="auto">
          <a:xfrm>
            <a:off x="6477921" y="4856950"/>
            <a:ext cx="884858"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VLAN 40</a:t>
            </a:r>
            <a:endParaRPr lang="en-US" sz="1400" b="1" dirty="0">
              <a:solidFill>
                <a:srgbClr val="165BBB"/>
              </a:solidFill>
            </a:endParaRPr>
          </a:p>
        </p:txBody>
      </p:sp>
      <p:sp>
        <p:nvSpPr>
          <p:cNvPr id="100" name="AutoShape 19"/>
          <p:cNvSpPr>
            <a:spLocks noChangeArrowheads="1"/>
          </p:cNvSpPr>
          <p:nvPr/>
        </p:nvSpPr>
        <p:spPr bwMode="auto">
          <a:xfrm rot="-5400000">
            <a:off x="4146857" y="4383605"/>
            <a:ext cx="228600" cy="600967"/>
          </a:xfrm>
          <a:prstGeom prst="can">
            <a:avLst>
              <a:gd name="adj" fmla="val 44074"/>
            </a:avLst>
          </a:prstGeom>
          <a:solidFill>
            <a:srgbClr val="C0C0C4"/>
          </a:solidFill>
          <a:ln w="9525">
            <a:solidFill>
              <a:srgbClr val="5F5F65"/>
            </a:solidFill>
            <a:round/>
            <a:headEnd/>
            <a:tailEnd/>
          </a:ln>
        </p:spPr>
        <p:txBody>
          <a:bodyPr lIns="82124" tIns="41061" rIns="82124" bIns="41061" anchor="ctr">
            <a:spAutoFit/>
          </a:bodyPr>
          <a:lstStyle/>
          <a:p>
            <a:pPr algn="ctr"/>
            <a:endParaRPr lang="en-US" sz="2400" dirty="0"/>
          </a:p>
        </p:txBody>
      </p:sp>
      <p:sp>
        <p:nvSpPr>
          <p:cNvPr id="101" name="Freeform 21"/>
          <p:cNvSpPr>
            <a:spLocks/>
          </p:cNvSpPr>
          <p:nvPr/>
        </p:nvSpPr>
        <p:spPr bwMode="auto">
          <a:xfrm>
            <a:off x="2325678" y="3995372"/>
            <a:ext cx="3547993" cy="601480"/>
          </a:xfrm>
          <a:custGeom>
            <a:avLst/>
            <a:gdLst>
              <a:gd name="T0" fmla="*/ 0 w 2103"/>
              <a:gd name="T1" fmla="*/ 2147483647 h 626"/>
              <a:gd name="T2" fmla="*/ 2147483647 w 2103"/>
              <a:gd name="T3" fmla="*/ 2147483647 h 626"/>
              <a:gd name="T4" fmla="*/ 2147483647 w 2103"/>
              <a:gd name="T5" fmla="*/ 2147483647 h 626"/>
              <a:gd name="T6" fmla="*/ 2147483647 w 2103"/>
              <a:gd name="T7" fmla="*/ 0 h 626"/>
              <a:gd name="T8" fmla="*/ 0 60000 65536"/>
              <a:gd name="T9" fmla="*/ 0 60000 65536"/>
              <a:gd name="T10" fmla="*/ 0 60000 65536"/>
              <a:gd name="T11" fmla="*/ 0 60000 65536"/>
              <a:gd name="T12" fmla="*/ 0 w 2103"/>
              <a:gd name="T13" fmla="*/ 0 h 626"/>
              <a:gd name="T14" fmla="*/ 2103 w 2103"/>
              <a:gd name="T15" fmla="*/ 626 h 626"/>
            </a:gdLst>
            <a:ahLst/>
            <a:cxnLst>
              <a:cxn ang="T8">
                <a:pos x="T0" y="T1"/>
              </a:cxn>
              <a:cxn ang="T9">
                <a:pos x="T2" y="T3"/>
              </a:cxn>
              <a:cxn ang="T10">
                <a:pos x="T4" y="T5"/>
              </a:cxn>
              <a:cxn ang="T11">
                <a:pos x="T6" y="T7"/>
              </a:cxn>
            </a:cxnLst>
            <a:rect l="T12" t="T13" r="T14" b="T15"/>
            <a:pathLst>
              <a:path w="2103" h="626">
                <a:moveTo>
                  <a:pt x="0" y="374"/>
                </a:moveTo>
                <a:cubicBezTo>
                  <a:pt x="248" y="454"/>
                  <a:pt x="490" y="540"/>
                  <a:pt x="768" y="566"/>
                </a:cubicBezTo>
                <a:cubicBezTo>
                  <a:pt x="1046" y="592"/>
                  <a:pt x="1446" y="626"/>
                  <a:pt x="1669" y="532"/>
                </a:cubicBezTo>
                <a:cubicBezTo>
                  <a:pt x="1892" y="438"/>
                  <a:pt x="2013" y="111"/>
                  <a:pt x="2103" y="0"/>
                </a:cubicBezTo>
              </a:path>
            </a:pathLst>
          </a:custGeom>
          <a:noFill/>
          <a:ln w="28575">
            <a:solidFill>
              <a:schemeClr val="accent6"/>
            </a:solidFill>
            <a:round/>
            <a:headEnd/>
            <a:tailEnd type="triangle" w="med" len="med"/>
          </a:ln>
        </p:spPr>
        <p:txBody>
          <a:bodyPr wrap="square" lIns="82124" tIns="41061" rIns="82124" bIns="41061" anchor="ctr">
            <a:spAutoFit/>
          </a:bodyPr>
          <a:lstStyle/>
          <a:p>
            <a:pPr algn="ctr"/>
            <a:endParaRPr lang="en-US" sz="2400" dirty="0"/>
          </a:p>
        </p:txBody>
      </p:sp>
      <p:sp>
        <p:nvSpPr>
          <p:cNvPr id="102" name="Freeform 22"/>
          <p:cNvSpPr>
            <a:spLocks/>
          </p:cNvSpPr>
          <p:nvPr/>
        </p:nvSpPr>
        <p:spPr bwMode="auto">
          <a:xfrm>
            <a:off x="2265352" y="4186499"/>
            <a:ext cx="3749992" cy="452256"/>
          </a:xfrm>
          <a:custGeom>
            <a:avLst/>
            <a:gdLst>
              <a:gd name="T0" fmla="*/ 0 w 2454"/>
              <a:gd name="T1" fmla="*/ 2147483647 h 912"/>
              <a:gd name="T2" fmla="*/ 2147483647 w 2454"/>
              <a:gd name="T3" fmla="*/ 2147483647 h 912"/>
              <a:gd name="T4" fmla="*/ 2147483647 w 2454"/>
              <a:gd name="T5" fmla="*/ 2147483647 h 912"/>
              <a:gd name="T6" fmla="*/ 2147483647 w 2454"/>
              <a:gd name="T7" fmla="*/ 0 h 912"/>
              <a:gd name="T8" fmla="*/ 0 60000 65536"/>
              <a:gd name="T9" fmla="*/ 0 60000 65536"/>
              <a:gd name="T10" fmla="*/ 0 60000 65536"/>
              <a:gd name="T11" fmla="*/ 0 60000 65536"/>
              <a:gd name="T12" fmla="*/ 0 w 2454"/>
              <a:gd name="T13" fmla="*/ 0 h 912"/>
              <a:gd name="T14" fmla="*/ 2454 w 2454"/>
              <a:gd name="T15" fmla="*/ 912 h 912"/>
            </a:gdLst>
            <a:ahLst/>
            <a:cxnLst>
              <a:cxn ang="T8">
                <a:pos x="T0" y="T1"/>
              </a:cxn>
              <a:cxn ang="T9">
                <a:pos x="T2" y="T3"/>
              </a:cxn>
              <a:cxn ang="T10">
                <a:pos x="T4" y="T5"/>
              </a:cxn>
              <a:cxn ang="T11">
                <a:pos x="T6" y="T7"/>
              </a:cxn>
            </a:cxnLst>
            <a:rect l="T12" t="T13" r="T14" b="T15"/>
            <a:pathLst>
              <a:path w="2454" h="912">
                <a:moveTo>
                  <a:pt x="0" y="912"/>
                </a:moveTo>
                <a:cubicBezTo>
                  <a:pt x="162" y="890"/>
                  <a:pt x="620" y="804"/>
                  <a:pt x="974" y="779"/>
                </a:cubicBezTo>
                <a:cubicBezTo>
                  <a:pt x="1328" y="754"/>
                  <a:pt x="1879" y="892"/>
                  <a:pt x="2126" y="762"/>
                </a:cubicBezTo>
                <a:cubicBezTo>
                  <a:pt x="2373" y="632"/>
                  <a:pt x="2386" y="159"/>
                  <a:pt x="2454" y="0"/>
                </a:cubicBezTo>
              </a:path>
            </a:pathLst>
          </a:custGeom>
          <a:noFill/>
          <a:ln w="28575">
            <a:solidFill>
              <a:srgbClr val="008000"/>
            </a:solidFill>
            <a:round/>
            <a:headEnd/>
            <a:tailEnd type="triangle" w="med" len="med"/>
          </a:ln>
        </p:spPr>
        <p:txBody>
          <a:bodyPr wrap="square" lIns="82124" tIns="41061" rIns="82124" bIns="41061" anchor="ctr">
            <a:spAutoFit/>
          </a:bodyPr>
          <a:lstStyle/>
          <a:p>
            <a:pPr algn="ctr"/>
            <a:endParaRPr lang="en-US" sz="2400" dirty="0"/>
          </a:p>
        </p:txBody>
      </p:sp>
      <p:sp>
        <p:nvSpPr>
          <p:cNvPr id="103" name="Freeform 23"/>
          <p:cNvSpPr>
            <a:spLocks/>
          </p:cNvSpPr>
          <p:nvPr/>
        </p:nvSpPr>
        <p:spPr bwMode="auto">
          <a:xfrm>
            <a:off x="5560117" y="3771367"/>
            <a:ext cx="165917" cy="452256"/>
          </a:xfrm>
          <a:custGeom>
            <a:avLst/>
            <a:gdLst>
              <a:gd name="T0" fmla="*/ 2147483647 w 239"/>
              <a:gd name="T1" fmla="*/ 0 h 461"/>
              <a:gd name="T2" fmla="*/ 0 w 239"/>
              <a:gd name="T3" fmla="*/ 2147483647 h 461"/>
              <a:gd name="T4" fmla="*/ 0 60000 65536"/>
              <a:gd name="T5" fmla="*/ 0 60000 65536"/>
              <a:gd name="T6" fmla="*/ 0 w 239"/>
              <a:gd name="T7" fmla="*/ 0 h 461"/>
              <a:gd name="T8" fmla="*/ 239 w 239"/>
              <a:gd name="T9" fmla="*/ 461 h 461"/>
            </a:gdLst>
            <a:ahLst/>
            <a:cxnLst>
              <a:cxn ang="T4">
                <a:pos x="T0" y="T1"/>
              </a:cxn>
              <a:cxn ang="T5">
                <a:pos x="T2" y="T3"/>
              </a:cxn>
            </a:cxnLst>
            <a:rect l="T6" t="T7" r="T8" b="T9"/>
            <a:pathLst>
              <a:path w="239" h="461">
                <a:moveTo>
                  <a:pt x="239" y="0"/>
                </a:moveTo>
                <a:lnTo>
                  <a:pt x="0" y="461"/>
                </a:lnTo>
              </a:path>
            </a:pathLst>
          </a:custGeom>
          <a:noFill/>
          <a:ln w="38100">
            <a:solidFill>
              <a:schemeClr val="accent6"/>
            </a:solidFill>
            <a:round/>
            <a:headEnd/>
            <a:tailEnd type="triangle" w="med" len="med"/>
          </a:ln>
        </p:spPr>
        <p:txBody>
          <a:bodyPr wrap="none" lIns="82124" tIns="41061" rIns="82124" bIns="41061" anchor="ctr">
            <a:spAutoFit/>
          </a:bodyPr>
          <a:lstStyle/>
          <a:p>
            <a:pPr algn="ctr"/>
            <a:endParaRPr lang="en-US" sz="2400" dirty="0"/>
          </a:p>
        </p:txBody>
      </p:sp>
      <p:sp>
        <p:nvSpPr>
          <p:cNvPr id="104" name="Freeform 24"/>
          <p:cNvSpPr>
            <a:spLocks/>
          </p:cNvSpPr>
          <p:nvPr/>
        </p:nvSpPr>
        <p:spPr bwMode="auto">
          <a:xfrm>
            <a:off x="5707754" y="3926148"/>
            <a:ext cx="165917" cy="452256"/>
          </a:xfrm>
          <a:custGeom>
            <a:avLst/>
            <a:gdLst>
              <a:gd name="T0" fmla="*/ 2147483647 w 195"/>
              <a:gd name="T1" fmla="*/ 0 h 602"/>
              <a:gd name="T2" fmla="*/ 0 w 195"/>
              <a:gd name="T3" fmla="*/ 2147483647 h 602"/>
              <a:gd name="T4" fmla="*/ 0 60000 65536"/>
              <a:gd name="T5" fmla="*/ 0 60000 65536"/>
              <a:gd name="T6" fmla="*/ 0 w 195"/>
              <a:gd name="T7" fmla="*/ 0 h 602"/>
              <a:gd name="T8" fmla="*/ 195 w 195"/>
              <a:gd name="T9" fmla="*/ 602 h 602"/>
            </a:gdLst>
            <a:ahLst/>
            <a:cxnLst>
              <a:cxn ang="T4">
                <a:pos x="T0" y="T1"/>
              </a:cxn>
              <a:cxn ang="T5">
                <a:pos x="T2" y="T3"/>
              </a:cxn>
            </a:cxnLst>
            <a:rect l="T6" t="T7" r="T8" b="T9"/>
            <a:pathLst>
              <a:path w="195" h="602">
                <a:moveTo>
                  <a:pt x="195" y="0"/>
                </a:moveTo>
                <a:lnTo>
                  <a:pt x="0" y="602"/>
                </a:lnTo>
              </a:path>
            </a:pathLst>
          </a:custGeom>
          <a:noFill/>
          <a:ln w="38100">
            <a:solidFill>
              <a:srgbClr val="009900"/>
            </a:solidFill>
            <a:round/>
            <a:headEnd/>
            <a:tailEnd type="triangle" w="med" len="med"/>
          </a:ln>
        </p:spPr>
        <p:txBody>
          <a:bodyPr wrap="none" lIns="82124" tIns="41061" rIns="82124" bIns="41061" anchor="ctr">
            <a:spAutoFit/>
          </a:bodyPr>
          <a:lstStyle/>
          <a:p>
            <a:pPr algn="ctr"/>
            <a:endParaRPr lang="en-US" sz="2400" dirty="0"/>
          </a:p>
        </p:txBody>
      </p:sp>
      <p:grpSp>
        <p:nvGrpSpPr>
          <p:cNvPr id="4" name="Group 25"/>
          <p:cNvGrpSpPr>
            <a:grpSpLocks/>
          </p:cNvGrpSpPr>
          <p:nvPr/>
        </p:nvGrpSpPr>
        <p:grpSpPr bwMode="auto">
          <a:xfrm>
            <a:off x="3613457" y="3323602"/>
            <a:ext cx="2044701" cy="307975"/>
            <a:chOff x="2203" y="2352"/>
            <a:chExt cx="1288" cy="194"/>
          </a:xfrm>
        </p:grpSpPr>
        <p:sp>
          <p:nvSpPr>
            <p:cNvPr id="106" name="Text Box 26"/>
            <p:cNvSpPr txBox="1">
              <a:spLocks noChangeArrowheads="1"/>
            </p:cNvSpPr>
            <p:nvPr/>
          </p:nvSpPr>
          <p:spPr bwMode="auto">
            <a:xfrm>
              <a:off x="2352" y="2352"/>
              <a:ext cx="1139" cy="182"/>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EAP Authentication</a:t>
              </a:r>
              <a:endParaRPr lang="en-US" sz="1400" b="1" dirty="0">
                <a:solidFill>
                  <a:srgbClr val="165BBB"/>
                </a:solidFill>
              </a:endParaRPr>
            </a:p>
          </p:txBody>
        </p:sp>
        <p:grpSp>
          <p:nvGrpSpPr>
            <p:cNvPr id="5" name="Group 27"/>
            <p:cNvGrpSpPr>
              <a:grpSpLocks/>
            </p:cNvGrpSpPr>
            <p:nvPr/>
          </p:nvGrpSpPr>
          <p:grpSpPr bwMode="auto">
            <a:xfrm>
              <a:off x="2203" y="2352"/>
              <a:ext cx="179" cy="194"/>
              <a:chOff x="592" y="3988"/>
              <a:chExt cx="179" cy="194"/>
            </a:xfrm>
          </p:grpSpPr>
          <p:sp>
            <p:nvSpPr>
              <p:cNvPr id="108" name="Oval 28"/>
              <p:cNvSpPr>
                <a:spLocks noChangeAspect="1" noChangeArrowheads="1"/>
              </p:cNvSpPr>
              <p:nvPr/>
            </p:nvSpPr>
            <p:spPr bwMode="auto">
              <a:xfrm>
                <a:off x="610" y="3993"/>
                <a:ext cx="136" cy="169"/>
              </a:xfrm>
              <a:prstGeom prst="ellipse">
                <a:avLst/>
              </a:prstGeom>
              <a:noFill/>
              <a:ln w="9525">
                <a:solidFill>
                  <a:schemeClr val="tx1"/>
                </a:solidFill>
                <a:round/>
                <a:headEnd/>
                <a:tailEnd/>
              </a:ln>
            </p:spPr>
            <p:txBody>
              <a:bodyPr wrap="none" anchor="ctr"/>
              <a:lstStyle/>
              <a:p>
                <a:pPr algn="ctr"/>
                <a:endParaRPr lang="en-US" sz="2800" b="1" dirty="0">
                  <a:solidFill>
                    <a:srgbClr val="165BBB"/>
                  </a:solidFill>
                </a:endParaRPr>
              </a:p>
            </p:txBody>
          </p:sp>
          <p:sp>
            <p:nvSpPr>
              <p:cNvPr id="109" name="Text Box 29"/>
              <p:cNvSpPr txBox="1">
                <a:spLocks noChangeArrowheads="1"/>
              </p:cNvSpPr>
              <p:nvPr/>
            </p:nvSpPr>
            <p:spPr bwMode="auto">
              <a:xfrm>
                <a:off x="592" y="3988"/>
                <a:ext cx="179" cy="194"/>
              </a:xfrm>
              <a:prstGeom prst="rect">
                <a:avLst/>
              </a:prstGeom>
              <a:noFill/>
              <a:ln w="9525">
                <a:noFill/>
                <a:miter lim="800000"/>
                <a:headEnd/>
                <a:tailEnd/>
              </a:ln>
            </p:spPr>
            <p:txBody>
              <a:bodyPr wrap="none">
                <a:spAutoFit/>
              </a:bodyPr>
              <a:lstStyle/>
              <a:p>
                <a:pPr algn="ctr">
                  <a:lnSpc>
                    <a:spcPct val="100000"/>
                  </a:lnSpc>
                </a:pPr>
                <a:r>
                  <a:rPr lang="en-US" sz="1400" b="1" dirty="0">
                    <a:solidFill>
                      <a:srgbClr val="165BBB"/>
                    </a:solidFill>
                  </a:rPr>
                  <a:t>1</a:t>
                </a:r>
              </a:p>
            </p:txBody>
          </p:sp>
        </p:grpSp>
      </p:grpSp>
      <p:grpSp>
        <p:nvGrpSpPr>
          <p:cNvPr id="8" name="Group 30"/>
          <p:cNvGrpSpPr>
            <a:grpSpLocks/>
          </p:cNvGrpSpPr>
          <p:nvPr/>
        </p:nvGrpSpPr>
        <p:grpSpPr bwMode="auto">
          <a:xfrm>
            <a:off x="3129214" y="3865195"/>
            <a:ext cx="2174876" cy="307975"/>
            <a:chOff x="2059" y="2640"/>
            <a:chExt cx="1370" cy="194"/>
          </a:xfrm>
        </p:grpSpPr>
        <p:sp>
          <p:nvSpPr>
            <p:cNvPr id="111" name="Text Box 31"/>
            <p:cNvSpPr txBox="1">
              <a:spLocks noChangeArrowheads="1"/>
            </p:cNvSpPr>
            <p:nvPr/>
          </p:nvSpPr>
          <p:spPr bwMode="auto">
            <a:xfrm>
              <a:off x="2208" y="2640"/>
              <a:ext cx="1221" cy="182"/>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Accept with </a:t>
              </a:r>
              <a:r>
                <a:rPr lang="en-US" sz="1400" b="1" dirty="0" smtClean="0">
                  <a:solidFill>
                    <a:srgbClr val="00B050"/>
                  </a:solidFill>
                </a:rPr>
                <a:t>VLAN 30</a:t>
              </a:r>
              <a:endParaRPr lang="en-US" sz="1400" b="1" dirty="0">
                <a:solidFill>
                  <a:srgbClr val="00B050"/>
                </a:solidFill>
              </a:endParaRPr>
            </a:p>
          </p:txBody>
        </p:sp>
        <p:grpSp>
          <p:nvGrpSpPr>
            <p:cNvPr id="9" name="Group 32"/>
            <p:cNvGrpSpPr>
              <a:grpSpLocks/>
            </p:cNvGrpSpPr>
            <p:nvPr/>
          </p:nvGrpSpPr>
          <p:grpSpPr bwMode="auto">
            <a:xfrm>
              <a:off x="2059" y="2640"/>
              <a:ext cx="179" cy="194"/>
              <a:chOff x="802" y="3997"/>
              <a:chExt cx="179" cy="194"/>
            </a:xfrm>
          </p:grpSpPr>
          <p:sp>
            <p:nvSpPr>
              <p:cNvPr id="113" name="Oval 33"/>
              <p:cNvSpPr>
                <a:spLocks noChangeAspect="1" noChangeArrowheads="1"/>
              </p:cNvSpPr>
              <p:nvPr/>
            </p:nvSpPr>
            <p:spPr bwMode="auto">
              <a:xfrm>
                <a:off x="820" y="4002"/>
                <a:ext cx="136" cy="169"/>
              </a:xfrm>
              <a:prstGeom prst="ellipse">
                <a:avLst/>
              </a:prstGeom>
              <a:noFill/>
              <a:ln w="9525">
                <a:solidFill>
                  <a:schemeClr val="tx1"/>
                </a:solidFill>
                <a:round/>
                <a:headEnd/>
                <a:tailEnd/>
              </a:ln>
            </p:spPr>
            <p:txBody>
              <a:bodyPr wrap="none" anchor="ctr"/>
              <a:lstStyle/>
              <a:p>
                <a:pPr algn="ctr"/>
                <a:endParaRPr lang="en-US" sz="2800" b="1" dirty="0">
                  <a:solidFill>
                    <a:srgbClr val="165BBB"/>
                  </a:solidFill>
                </a:endParaRPr>
              </a:p>
            </p:txBody>
          </p:sp>
          <p:sp>
            <p:nvSpPr>
              <p:cNvPr id="114" name="Text Box 34"/>
              <p:cNvSpPr txBox="1">
                <a:spLocks noChangeArrowheads="1"/>
              </p:cNvSpPr>
              <p:nvPr/>
            </p:nvSpPr>
            <p:spPr bwMode="auto">
              <a:xfrm>
                <a:off x="802" y="3997"/>
                <a:ext cx="179" cy="194"/>
              </a:xfrm>
              <a:prstGeom prst="rect">
                <a:avLst/>
              </a:prstGeom>
              <a:noFill/>
              <a:ln w="9525">
                <a:noFill/>
                <a:miter lim="800000"/>
                <a:headEnd/>
                <a:tailEnd/>
              </a:ln>
            </p:spPr>
            <p:txBody>
              <a:bodyPr wrap="none">
                <a:spAutoFit/>
              </a:bodyPr>
              <a:lstStyle/>
              <a:p>
                <a:pPr algn="ctr">
                  <a:lnSpc>
                    <a:spcPct val="100000"/>
                  </a:lnSpc>
                </a:pPr>
                <a:r>
                  <a:rPr lang="en-US" sz="1400" b="1" dirty="0">
                    <a:solidFill>
                      <a:srgbClr val="165BBB"/>
                    </a:solidFill>
                  </a:rPr>
                  <a:t>2</a:t>
                </a:r>
              </a:p>
            </p:txBody>
          </p:sp>
        </p:grpSp>
      </p:grpSp>
      <p:grpSp>
        <p:nvGrpSpPr>
          <p:cNvPr id="10" name="Group 35"/>
          <p:cNvGrpSpPr>
            <a:grpSpLocks/>
          </p:cNvGrpSpPr>
          <p:nvPr/>
        </p:nvGrpSpPr>
        <p:grpSpPr bwMode="auto">
          <a:xfrm>
            <a:off x="2845107" y="5103189"/>
            <a:ext cx="2044701" cy="307975"/>
            <a:chOff x="1627" y="3408"/>
            <a:chExt cx="1288" cy="194"/>
          </a:xfrm>
        </p:grpSpPr>
        <p:sp>
          <p:nvSpPr>
            <p:cNvPr id="116" name="Text Box 36"/>
            <p:cNvSpPr txBox="1">
              <a:spLocks noChangeArrowheads="1"/>
            </p:cNvSpPr>
            <p:nvPr/>
          </p:nvSpPr>
          <p:spPr bwMode="auto">
            <a:xfrm>
              <a:off x="1776" y="3408"/>
              <a:ext cx="1139" cy="182"/>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EAP Authentication</a:t>
              </a:r>
              <a:endParaRPr lang="en-US" sz="1400" b="1" dirty="0">
                <a:solidFill>
                  <a:srgbClr val="165BBB"/>
                </a:solidFill>
              </a:endParaRPr>
            </a:p>
          </p:txBody>
        </p:sp>
        <p:grpSp>
          <p:nvGrpSpPr>
            <p:cNvPr id="11" name="Group 37"/>
            <p:cNvGrpSpPr>
              <a:grpSpLocks/>
            </p:cNvGrpSpPr>
            <p:nvPr/>
          </p:nvGrpSpPr>
          <p:grpSpPr bwMode="auto">
            <a:xfrm>
              <a:off x="1627" y="3408"/>
              <a:ext cx="179" cy="194"/>
              <a:chOff x="1084" y="3959"/>
              <a:chExt cx="179" cy="194"/>
            </a:xfrm>
          </p:grpSpPr>
          <p:sp>
            <p:nvSpPr>
              <p:cNvPr id="118" name="Oval 38"/>
              <p:cNvSpPr>
                <a:spLocks noChangeAspect="1" noChangeArrowheads="1"/>
              </p:cNvSpPr>
              <p:nvPr/>
            </p:nvSpPr>
            <p:spPr bwMode="auto">
              <a:xfrm>
                <a:off x="1102" y="3964"/>
                <a:ext cx="136" cy="169"/>
              </a:xfrm>
              <a:prstGeom prst="ellipse">
                <a:avLst/>
              </a:prstGeom>
              <a:noFill/>
              <a:ln w="9525">
                <a:solidFill>
                  <a:schemeClr val="tx1"/>
                </a:solidFill>
                <a:round/>
                <a:headEnd/>
                <a:tailEnd/>
              </a:ln>
            </p:spPr>
            <p:txBody>
              <a:bodyPr wrap="none" anchor="ctr"/>
              <a:lstStyle/>
              <a:p>
                <a:pPr algn="ctr"/>
                <a:endParaRPr lang="en-US" sz="2800" b="1" dirty="0">
                  <a:solidFill>
                    <a:srgbClr val="165BBB"/>
                  </a:solidFill>
                </a:endParaRPr>
              </a:p>
            </p:txBody>
          </p:sp>
          <p:sp>
            <p:nvSpPr>
              <p:cNvPr id="119" name="Text Box 39"/>
              <p:cNvSpPr txBox="1">
                <a:spLocks noChangeArrowheads="1"/>
              </p:cNvSpPr>
              <p:nvPr/>
            </p:nvSpPr>
            <p:spPr bwMode="auto">
              <a:xfrm>
                <a:off x="1084" y="3959"/>
                <a:ext cx="179" cy="194"/>
              </a:xfrm>
              <a:prstGeom prst="rect">
                <a:avLst/>
              </a:prstGeom>
              <a:noFill/>
              <a:ln w="9525">
                <a:noFill/>
                <a:miter lim="800000"/>
                <a:headEnd/>
                <a:tailEnd/>
              </a:ln>
            </p:spPr>
            <p:txBody>
              <a:bodyPr wrap="none">
                <a:spAutoFit/>
              </a:bodyPr>
              <a:lstStyle/>
              <a:p>
                <a:pPr algn="ctr">
                  <a:lnSpc>
                    <a:spcPct val="100000"/>
                  </a:lnSpc>
                </a:pPr>
                <a:r>
                  <a:rPr lang="en-US" sz="1400" b="1" dirty="0">
                    <a:solidFill>
                      <a:srgbClr val="165BBB"/>
                    </a:solidFill>
                  </a:rPr>
                  <a:t>3</a:t>
                </a:r>
              </a:p>
            </p:txBody>
          </p:sp>
        </p:grpSp>
      </p:grpSp>
      <p:grpSp>
        <p:nvGrpSpPr>
          <p:cNvPr id="12" name="Group 40"/>
          <p:cNvGrpSpPr>
            <a:grpSpLocks/>
          </p:cNvGrpSpPr>
          <p:nvPr/>
        </p:nvGrpSpPr>
        <p:grpSpPr bwMode="auto">
          <a:xfrm>
            <a:off x="5977244" y="3759564"/>
            <a:ext cx="2174876" cy="307975"/>
            <a:chOff x="3595" y="2640"/>
            <a:chExt cx="1370" cy="194"/>
          </a:xfrm>
        </p:grpSpPr>
        <p:sp>
          <p:nvSpPr>
            <p:cNvPr id="121" name="Text Box 41"/>
            <p:cNvSpPr txBox="1">
              <a:spLocks noChangeArrowheads="1"/>
            </p:cNvSpPr>
            <p:nvPr/>
          </p:nvSpPr>
          <p:spPr bwMode="auto">
            <a:xfrm>
              <a:off x="3744" y="2640"/>
              <a:ext cx="1221" cy="182"/>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Accept with </a:t>
              </a:r>
              <a:r>
                <a:rPr lang="en-US" sz="1400" b="1" dirty="0" smtClean="0">
                  <a:solidFill>
                    <a:srgbClr val="FF0000"/>
                  </a:solidFill>
                </a:rPr>
                <a:t>VLAN 40</a:t>
              </a:r>
              <a:endParaRPr lang="en-US" sz="1400" b="1" dirty="0">
                <a:solidFill>
                  <a:srgbClr val="FF0000"/>
                </a:solidFill>
              </a:endParaRPr>
            </a:p>
          </p:txBody>
        </p:sp>
        <p:grpSp>
          <p:nvGrpSpPr>
            <p:cNvPr id="13" name="Group 42"/>
            <p:cNvGrpSpPr>
              <a:grpSpLocks/>
            </p:cNvGrpSpPr>
            <p:nvPr/>
          </p:nvGrpSpPr>
          <p:grpSpPr bwMode="auto">
            <a:xfrm>
              <a:off x="3595" y="2640"/>
              <a:ext cx="179" cy="194"/>
              <a:chOff x="1376" y="3893"/>
              <a:chExt cx="179" cy="194"/>
            </a:xfrm>
          </p:grpSpPr>
          <p:sp>
            <p:nvSpPr>
              <p:cNvPr id="123" name="Oval 43"/>
              <p:cNvSpPr>
                <a:spLocks noChangeAspect="1" noChangeArrowheads="1"/>
              </p:cNvSpPr>
              <p:nvPr/>
            </p:nvSpPr>
            <p:spPr bwMode="auto">
              <a:xfrm>
                <a:off x="1394" y="3898"/>
                <a:ext cx="136" cy="169"/>
              </a:xfrm>
              <a:prstGeom prst="ellipse">
                <a:avLst/>
              </a:prstGeom>
              <a:noFill/>
              <a:ln w="9525">
                <a:solidFill>
                  <a:schemeClr val="tx1"/>
                </a:solidFill>
                <a:round/>
                <a:headEnd/>
                <a:tailEnd/>
              </a:ln>
            </p:spPr>
            <p:txBody>
              <a:bodyPr wrap="none" anchor="ctr"/>
              <a:lstStyle/>
              <a:p>
                <a:pPr algn="ctr"/>
                <a:endParaRPr lang="en-US" sz="2800" b="1" dirty="0">
                  <a:solidFill>
                    <a:srgbClr val="165BBB"/>
                  </a:solidFill>
                </a:endParaRPr>
              </a:p>
            </p:txBody>
          </p:sp>
          <p:sp>
            <p:nvSpPr>
              <p:cNvPr id="124" name="Text Box 44"/>
              <p:cNvSpPr txBox="1">
                <a:spLocks noChangeArrowheads="1"/>
              </p:cNvSpPr>
              <p:nvPr/>
            </p:nvSpPr>
            <p:spPr bwMode="auto">
              <a:xfrm>
                <a:off x="1376" y="3893"/>
                <a:ext cx="179" cy="194"/>
              </a:xfrm>
              <a:prstGeom prst="rect">
                <a:avLst/>
              </a:prstGeom>
              <a:noFill/>
              <a:ln w="9525">
                <a:noFill/>
                <a:miter lim="800000"/>
                <a:headEnd/>
                <a:tailEnd/>
              </a:ln>
            </p:spPr>
            <p:txBody>
              <a:bodyPr wrap="none">
                <a:spAutoFit/>
              </a:bodyPr>
              <a:lstStyle/>
              <a:p>
                <a:pPr algn="ctr">
                  <a:lnSpc>
                    <a:spcPct val="100000"/>
                  </a:lnSpc>
                </a:pPr>
                <a:r>
                  <a:rPr lang="en-US" sz="1400" b="1" dirty="0">
                    <a:solidFill>
                      <a:srgbClr val="165BBB"/>
                    </a:solidFill>
                  </a:rPr>
                  <a:t>4</a:t>
                </a:r>
              </a:p>
            </p:txBody>
          </p:sp>
        </p:grpSp>
      </p:grpSp>
      <p:sp>
        <p:nvSpPr>
          <p:cNvPr id="126" name="Freeform 47"/>
          <p:cNvSpPr>
            <a:spLocks/>
          </p:cNvSpPr>
          <p:nvPr/>
        </p:nvSpPr>
        <p:spPr bwMode="auto">
          <a:xfrm>
            <a:off x="5286682" y="3604589"/>
            <a:ext cx="673100" cy="892175"/>
          </a:xfrm>
          <a:custGeom>
            <a:avLst/>
            <a:gdLst>
              <a:gd name="T0" fmla="*/ 0 w 424"/>
              <a:gd name="T1" fmla="*/ 2147483647 h 562"/>
              <a:gd name="T2" fmla="*/ 2147483647 w 424"/>
              <a:gd name="T3" fmla="*/ 2147483647 h 562"/>
              <a:gd name="T4" fmla="*/ 2147483647 w 424"/>
              <a:gd name="T5" fmla="*/ 0 h 562"/>
              <a:gd name="T6" fmla="*/ 0 60000 65536"/>
              <a:gd name="T7" fmla="*/ 0 60000 65536"/>
              <a:gd name="T8" fmla="*/ 0 60000 65536"/>
              <a:gd name="T9" fmla="*/ 0 w 424"/>
              <a:gd name="T10" fmla="*/ 0 h 562"/>
              <a:gd name="T11" fmla="*/ 424 w 424"/>
              <a:gd name="T12" fmla="*/ 562 h 562"/>
            </a:gdLst>
            <a:ahLst/>
            <a:cxnLst>
              <a:cxn ang="T6">
                <a:pos x="T0" y="T1"/>
              </a:cxn>
              <a:cxn ang="T7">
                <a:pos x="T2" y="T3"/>
              </a:cxn>
              <a:cxn ang="T8">
                <a:pos x="T4" y="T5"/>
              </a:cxn>
            </a:cxnLst>
            <a:rect l="T9" t="T10" r="T11" b="T12"/>
            <a:pathLst>
              <a:path w="424" h="562">
                <a:moveTo>
                  <a:pt x="0" y="562"/>
                </a:moveTo>
                <a:lnTo>
                  <a:pt x="273" y="460"/>
                </a:lnTo>
                <a:cubicBezTo>
                  <a:pt x="344" y="366"/>
                  <a:pt x="393" y="96"/>
                  <a:pt x="424" y="0"/>
                </a:cubicBezTo>
              </a:path>
            </a:pathLst>
          </a:custGeom>
          <a:noFill/>
          <a:ln w="19050">
            <a:solidFill>
              <a:schemeClr val="accent4"/>
            </a:solidFill>
            <a:prstDash val="dash"/>
            <a:round/>
            <a:headEnd/>
            <a:tailEnd/>
          </a:ln>
        </p:spPr>
        <p:txBody>
          <a:bodyPr lIns="82124" tIns="41061" rIns="82124" bIns="41061"/>
          <a:lstStyle/>
          <a:p>
            <a:pPr algn="ctr"/>
            <a:endParaRPr lang="en-US" sz="2400" dirty="0"/>
          </a:p>
        </p:txBody>
      </p:sp>
      <p:grpSp>
        <p:nvGrpSpPr>
          <p:cNvPr id="14" name="Group 100"/>
          <p:cNvGrpSpPr/>
          <p:nvPr/>
        </p:nvGrpSpPr>
        <p:grpSpPr>
          <a:xfrm>
            <a:off x="5596244" y="3302364"/>
            <a:ext cx="680360" cy="467607"/>
            <a:chOff x="5076930" y="2359284"/>
            <a:chExt cx="680360" cy="467607"/>
          </a:xfrm>
        </p:grpSpPr>
        <p:grpSp>
          <p:nvGrpSpPr>
            <p:cNvPr id="15" name="Group 14"/>
            <p:cNvGrpSpPr/>
            <p:nvPr/>
          </p:nvGrpSpPr>
          <p:grpSpPr>
            <a:xfrm>
              <a:off x="5076930" y="2359284"/>
              <a:ext cx="662649" cy="467607"/>
              <a:chOff x="7424643" y="3669873"/>
              <a:chExt cx="824644" cy="496033"/>
            </a:xfrm>
          </p:grpSpPr>
          <p:sp>
            <p:nvSpPr>
              <p:cNvPr id="131" name="Freeform 661"/>
              <p:cNvSpPr>
                <a:spLocks/>
              </p:cNvSpPr>
              <p:nvPr/>
            </p:nvSpPr>
            <p:spPr bwMode="auto">
              <a:xfrm>
                <a:off x="7424643" y="3747056"/>
                <a:ext cx="739193" cy="418850"/>
              </a:xfrm>
              <a:custGeom>
                <a:avLst/>
                <a:gdLst>
                  <a:gd name="T0" fmla="*/ 0 w 718"/>
                  <a:gd name="T1" fmla="*/ 0 h 407"/>
                  <a:gd name="T2" fmla="*/ 0 w 718"/>
                  <a:gd name="T3" fmla="*/ 407 h 407"/>
                  <a:gd name="T4" fmla="*/ 718 w 718"/>
                  <a:gd name="T5" fmla="*/ 407 h 407"/>
                  <a:gd name="T6" fmla="*/ 718 w 718"/>
                  <a:gd name="T7" fmla="*/ 0 h 407"/>
                  <a:gd name="T8" fmla="*/ 12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prstTxWarp prst="textNoShape">
                  <a:avLst/>
                </a:prstTxWarp>
                <a:normAutofit lnSpcReduction="10000"/>
              </a:bodyPr>
              <a:lstStyle/>
              <a:p>
                <a:endParaRPr lang="en-US" dirty="0"/>
              </a:p>
            </p:txBody>
          </p:sp>
          <p:sp>
            <p:nvSpPr>
              <p:cNvPr id="132" name="Freeform 662"/>
              <p:cNvSpPr>
                <a:spLocks/>
              </p:cNvSpPr>
              <p:nvPr/>
            </p:nvSpPr>
            <p:spPr bwMode="auto">
              <a:xfrm>
                <a:off x="7429791" y="3669873"/>
                <a:ext cx="819496" cy="82329"/>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prstTxWarp prst="textNoShape">
                  <a:avLst/>
                </a:prstTxWarp>
                <a:normAutofit fontScale="25000" lnSpcReduction="20000"/>
              </a:bodyPr>
              <a:lstStyle/>
              <a:p>
                <a:endParaRPr lang="en-US" dirty="0"/>
              </a:p>
            </p:txBody>
          </p:sp>
          <p:sp>
            <p:nvSpPr>
              <p:cNvPr id="133" name="Freeform 663"/>
              <p:cNvSpPr>
                <a:spLocks/>
              </p:cNvSpPr>
              <p:nvPr/>
            </p:nvSpPr>
            <p:spPr bwMode="auto">
              <a:xfrm>
                <a:off x="8163836" y="3677076"/>
                <a:ext cx="85450" cy="488829"/>
              </a:xfrm>
              <a:custGeom>
                <a:avLst/>
                <a:gdLst>
                  <a:gd name="T0" fmla="*/ 83 w 83"/>
                  <a:gd name="T1" fmla="*/ 404 h 475"/>
                  <a:gd name="T2" fmla="*/ 0 w 83"/>
                  <a:gd name="T3" fmla="*/ 475 h 475"/>
                  <a:gd name="T4" fmla="*/ 0 w 83"/>
                  <a:gd name="T5" fmla="*/ 71 h 475"/>
                  <a:gd name="T6" fmla="*/ 83 w 83"/>
                  <a:gd name="T7" fmla="*/ 0 h 475"/>
                  <a:gd name="T8" fmla="*/ 83 w 83"/>
                  <a:gd name="T9" fmla="*/ 404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prstTxWarp prst="textNoShape">
                  <a:avLst/>
                </a:prstTxWarp>
                <a:normAutofit/>
              </a:bodyPr>
              <a:lstStyle/>
              <a:p>
                <a:endParaRPr lang="en-US" dirty="0"/>
              </a:p>
            </p:txBody>
          </p:sp>
        </p:grpSp>
        <p:sp>
          <p:nvSpPr>
            <p:cNvPr id="129" name="TextBox 128"/>
            <p:cNvSpPr txBox="1"/>
            <p:nvPr/>
          </p:nvSpPr>
          <p:spPr>
            <a:xfrm>
              <a:off x="5174357" y="2409660"/>
              <a:ext cx="582933" cy="405497"/>
            </a:xfrm>
            <a:prstGeom prst="rect">
              <a:avLst/>
            </a:prstGeom>
            <a:noFill/>
          </p:spPr>
          <p:txBody>
            <a:bodyPr wrap="square" rtlCol="0">
              <a:normAutofit/>
            </a:bodyPr>
            <a:lstStyle/>
            <a:p>
              <a:pPr algn="r"/>
              <a:r>
                <a:rPr lang="en-US" sz="900" b="1" dirty="0" smtClean="0">
                  <a:solidFill>
                    <a:schemeClr val="tx2"/>
                  </a:solidFill>
                </a:rPr>
                <a:t>ISE</a:t>
              </a:r>
              <a:endParaRPr lang="en-US" sz="900" b="1" dirty="0">
                <a:solidFill>
                  <a:schemeClr val="tx2"/>
                </a:solidFill>
              </a:endParaRPr>
            </a:p>
          </p:txBody>
        </p:sp>
        <p:pic>
          <p:nvPicPr>
            <p:cNvPr id="130" name="Picture 129"/>
            <p:cNvPicPr>
              <a:picLocks noChangeAspect="1"/>
            </p:cNvPicPr>
            <p:nvPr/>
          </p:nvPicPr>
          <p:blipFill>
            <a:blip r:embed="rId8" cstate="print"/>
            <a:stretch>
              <a:fillRect/>
            </a:stretch>
          </p:blipFill>
          <p:spPr>
            <a:xfrm>
              <a:off x="5105400" y="2438400"/>
              <a:ext cx="304800" cy="304800"/>
            </a:xfrm>
            <a:prstGeom prst="rect">
              <a:avLst/>
            </a:prstGeom>
          </p:spPr>
        </p:pic>
      </p:grpSp>
      <p:sp>
        <p:nvSpPr>
          <p:cNvPr id="134" name="TextBox 133"/>
          <p:cNvSpPr txBox="1"/>
          <p:nvPr/>
        </p:nvSpPr>
        <p:spPr>
          <a:xfrm>
            <a:off x="7892502" y="3906395"/>
            <a:ext cx="902866" cy="415498"/>
          </a:xfrm>
          <a:prstGeom prst="rect">
            <a:avLst/>
          </a:prstGeom>
          <a:noFill/>
        </p:spPr>
        <p:txBody>
          <a:bodyPr wrap="square" rtlCol="0">
            <a:spAutoFit/>
          </a:bodyPr>
          <a:lstStyle/>
          <a:p>
            <a:r>
              <a:rPr lang="en-US" sz="1050" dirty="0" smtClean="0">
                <a:solidFill>
                  <a:schemeClr val="tx2"/>
                </a:solidFill>
              </a:rPr>
              <a:t>Corporate Resources</a:t>
            </a:r>
            <a:endParaRPr lang="en-US" sz="1050" dirty="0">
              <a:solidFill>
                <a:schemeClr val="tx2"/>
              </a:solidFill>
            </a:endParaRPr>
          </a:p>
        </p:txBody>
      </p:sp>
      <p:sp>
        <p:nvSpPr>
          <p:cNvPr id="135" name="TextBox 134"/>
          <p:cNvSpPr txBox="1"/>
          <p:nvPr/>
        </p:nvSpPr>
        <p:spPr>
          <a:xfrm>
            <a:off x="7980334" y="5179389"/>
            <a:ext cx="902866" cy="253916"/>
          </a:xfrm>
          <a:prstGeom prst="rect">
            <a:avLst/>
          </a:prstGeom>
          <a:noFill/>
        </p:spPr>
        <p:txBody>
          <a:bodyPr wrap="square" rtlCol="0">
            <a:spAutoFit/>
          </a:bodyPr>
          <a:lstStyle/>
          <a:p>
            <a:r>
              <a:rPr lang="en-US" sz="1050" dirty="0" smtClean="0">
                <a:solidFill>
                  <a:schemeClr val="tx2"/>
                </a:solidFill>
              </a:rPr>
              <a:t>Internet</a:t>
            </a:r>
            <a:endParaRPr lang="en-US" sz="1050" dirty="0">
              <a:solidFill>
                <a:schemeClr val="tx2"/>
              </a:solidFill>
            </a:endParaRPr>
          </a:p>
        </p:txBody>
      </p:sp>
      <p:grpSp>
        <p:nvGrpSpPr>
          <p:cNvPr id="16" name="Group 135"/>
          <p:cNvGrpSpPr/>
          <p:nvPr/>
        </p:nvGrpSpPr>
        <p:grpSpPr>
          <a:xfrm>
            <a:off x="279564" y="3810647"/>
            <a:ext cx="1985788" cy="754380"/>
            <a:chOff x="169720" y="4318283"/>
            <a:chExt cx="1985788" cy="754380"/>
          </a:xfrm>
        </p:grpSpPr>
        <p:sp>
          <p:nvSpPr>
            <p:cNvPr id="137" name="Text Box 9"/>
            <p:cNvSpPr txBox="1">
              <a:spLocks noChangeArrowheads="1"/>
            </p:cNvSpPr>
            <p:nvPr/>
          </p:nvSpPr>
          <p:spPr bwMode="auto">
            <a:xfrm>
              <a:off x="169720" y="4554811"/>
              <a:ext cx="993862"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Employee</a:t>
              </a:r>
              <a:endParaRPr lang="en-US" sz="1400" b="1" dirty="0">
                <a:solidFill>
                  <a:srgbClr val="165BBB"/>
                </a:solidFill>
              </a:endParaRPr>
            </a:p>
          </p:txBody>
        </p:sp>
        <p:pic>
          <p:nvPicPr>
            <p:cNvPr id="138" name="Picture 137" descr="macbookpro.jp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213471" y="4318283"/>
              <a:ext cx="942037" cy="754380"/>
            </a:xfrm>
            <a:prstGeom prst="rect">
              <a:avLst/>
            </a:prstGeom>
          </p:spPr>
        </p:pic>
      </p:grpSp>
      <p:grpSp>
        <p:nvGrpSpPr>
          <p:cNvPr id="17" name="Group 138"/>
          <p:cNvGrpSpPr/>
          <p:nvPr/>
        </p:nvGrpSpPr>
        <p:grpSpPr>
          <a:xfrm>
            <a:off x="279564" y="4990776"/>
            <a:ext cx="2116280" cy="682025"/>
            <a:chOff x="169720" y="5498412"/>
            <a:chExt cx="2116280" cy="682025"/>
          </a:xfrm>
        </p:grpSpPr>
        <p:sp>
          <p:nvSpPr>
            <p:cNvPr id="140" name="Text Box 10"/>
            <p:cNvSpPr txBox="1">
              <a:spLocks noChangeArrowheads="1"/>
            </p:cNvSpPr>
            <p:nvPr/>
          </p:nvSpPr>
          <p:spPr bwMode="auto">
            <a:xfrm>
              <a:off x="169720" y="5774011"/>
              <a:ext cx="993862" cy="289181"/>
            </a:xfrm>
            <a:prstGeom prst="rect">
              <a:avLst/>
            </a:prstGeom>
            <a:noFill/>
            <a:ln w="9525">
              <a:noFill/>
              <a:miter lim="800000"/>
              <a:headEnd/>
              <a:tailEnd/>
            </a:ln>
          </p:spPr>
          <p:txBody>
            <a:bodyPr wrap="none" lIns="73025" tIns="36512" rIns="73025" bIns="36512">
              <a:spAutoFit/>
            </a:bodyPr>
            <a:lstStyle/>
            <a:p>
              <a:pPr>
                <a:lnSpc>
                  <a:spcPct val="100000"/>
                </a:lnSpc>
              </a:pPr>
              <a:r>
                <a:rPr lang="en-US" sz="1400" b="1" dirty="0" smtClean="0">
                  <a:solidFill>
                    <a:srgbClr val="165BBB"/>
                  </a:solidFill>
                </a:rPr>
                <a:t>Employee</a:t>
              </a:r>
              <a:endParaRPr lang="en-US" sz="1400" b="1" dirty="0">
                <a:solidFill>
                  <a:srgbClr val="165BBB"/>
                </a:solidFill>
              </a:endParaRPr>
            </a:p>
          </p:txBody>
        </p:sp>
        <p:pic>
          <p:nvPicPr>
            <p:cNvPr id="141" name="Picture 140" descr="ipad-iphone.jp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163582" y="5498412"/>
              <a:ext cx="1122418" cy="682025"/>
            </a:xfrm>
            <a:prstGeom prst="rect">
              <a:avLst/>
            </a:prstGeom>
          </p:spPr>
        </p:pic>
      </p:grpSp>
    </p:spTree>
    <p:extLst>
      <p:ext uri="{BB962C8B-B14F-4D97-AF65-F5344CB8AC3E}">
        <p14:creationId xmlns="" xmlns:p14="http://schemas.microsoft.com/office/powerpoint/2010/main" val="1048666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01"/>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up)">
                                      <p:cBhvr>
                                        <p:cTn id="19" dur="500"/>
                                        <p:tgtEl>
                                          <p:spTgt spid="103"/>
                                        </p:tgtEl>
                                      </p:cBhvr>
                                    </p:animEffec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par>
                          <p:cTn id="28" fill="hold">
                            <p:stCondLst>
                              <p:cond delay="0"/>
                            </p:stCondLst>
                            <p:childTnLst>
                              <p:par>
                                <p:cTn id="29" presetID="22" presetClass="entr" presetSubtype="8"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left)">
                                      <p:cBhvr>
                                        <p:cTn id="31" dur="500"/>
                                        <p:tgtEl>
                                          <p:spTgt spid="9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left)">
                                      <p:cBhvr>
                                        <p:cTn id="40" dur="500"/>
                                        <p:tgtEl>
                                          <p:spTgt spid="102"/>
                                        </p:tgtEl>
                                      </p:cBhvr>
                                    </p:animEffec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par>
                          <p:cTn id="49" fill="hold">
                            <p:stCondLst>
                              <p:cond delay="0"/>
                            </p:stCondLst>
                            <p:childTnLst>
                              <p:par>
                                <p:cTn id="50" presetID="22" presetClass="entr" presetSubtype="1" fill="hold" grpId="0" nodeType="after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wipe(up)">
                                      <p:cBhvr>
                                        <p:cTn id="52" dur="500"/>
                                        <p:tgtEl>
                                          <p:spTgt spid="104"/>
                                        </p:tgtEl>
                                      </p:cBhvr>
                                    </p:animEffec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par>
                          <p:cTn id="61" fill="hold">
                            <p:stCondLst>
                              <p:cond delay="0"/>
                            </p:stCondLst>
                            <p:childTnLst>
                              <p:par>
                                <p:cTn id="62" presetID="22" presetClass="entr" presetSubtype="8"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left)">
                                      <p:cBhvr>
                                        <p:cTn id="6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101" grpId="0" animBg="1"/>
      <p:bldP spid="101" grpId="1" animBg="1"/>
      <p:bldP spid="102" grpId="0" animBg="1"/>
      <p:bldP spid="102" grpId="1" animBg="1"/>
      <p:bldP spid="103" grpId="0" animBg="1"/>
      <p:bldP spid="103" grpId="1" animBg="1"/>
      <p:bldP spid="104" grpId="0" animBg="1"/>
      <p:bldP spid="10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51520" y="1351127"/>
            <a:ext cx="8625385" cy="3842741"/>
            <a:chOff x="313899" y="1415176"/>
            <a:chExt cx="8625385" cy="3737748"/>
          </a:xfrm>
          <a:solidFill>
            <a:srgbClr val="008000"/>
          </a:solidFill>
        </p:grpSpPr>
        <p:sp>
          <p:nvSpPr>
            <p:cNvPr id="25" name="Rounded Rectangle 24"/>
            <p:cNvSpPr/>
            <p:nvPr/>
          </p:nvSpPr>
          <p:spPr>
            <a:xfrm>
              <a:off x="313899" y="1415176"/>
              <a:ext cx="8625385" cy="3737748"/>
            </a:xfrm>
            <a:prstGeom prst="roundRect">
              <a:avLst/>
            </a:prstGeom>
            <a:grp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26" name="Rectangle 25"/>
            <p:cNvSpPr/>
            <p:nvPr/>
          </p:nvSpPr>
          <p:spPr>
            <a:xfrm>
              <a:off x="1544697" y="1455006"/>
              <a:ext cx="6439238" cy="601729"/>
            </a:xfrm>
            <a:prstGeom prst="rect">
              <a:avLst/>
            </a:prstGeom>
            <a:grpFill/>
          </p:spPr>
          <p:txBody>
            <a:bodyPr wrap="square">
              <a:spAutoFit/>
            </a:bodyPr>
            <a:lstStyle/>
            <a:p>
              <a:pPr algn="ctr"/>
              <a:r>
                <a:rPr lang="en-US" b="1" dirty="0" smtClean="0">
                  <a:solidFill>
                    <a:schemeClr val="bg1"/>
                  </a:solidFill>
                  <a:ea typeface="ＭＳ Ｐゴシック" pitchFamily="50" charset="-128"/>
                  <a:cs typeface="Arial" pitchFamily="34" charset="0"/>
                </a:rPr>
                <a:t>Wireless Upgrade License </a:t>
              </a:r>
              <a:r>
                <a:rPr lang="en-US" sz="1800" b="1" dirty="0" smtClean="0">
                  <a:solidFill>
                    <a:schemeClr val="bg1"/>
                  </a:solidFill>
                  <a:ea typeface="ＭＳ Ｐゴシック" pitchFamily="50" charset="-128"/>
                  <a:cs typeface="Arial" pitchFamily="34" charset="0"/>
                </a:rPr>
                <a:t>(ATP)</a:t>
              </a:r>
            </a:p>
            <a:p>
              <a:pPr algn="ctr"/>
              <a:r>
                <a:rPr lang="en-US" sz="1400" b="1" dirty="0" smtClean="0">
                  <a:solidFill>
                    <a:schemeClr val="bg1"/>
                  </a:solidFill>
                  <a:ea typeface="ＭＳ Ｐゴシック" pitchFamily="50" charset="-128"/>
                  <a:cs typeface="Arial" pitchFamily="34" charset="0"/>
                </a:rPr>
                <a:t>Extend Policy for </a:t>
              </a:r>
              <a:r>
                <a:rPr lang="en-US" sz="1400" dirty="0" smtClean="0">
                  <a:solidFill>
                    <a:schemeClr val="bg1"/>
                  </a:solidFill>
                  <a:ea typeface="ＭＳ Ｐゴシック" pitchFamily="50" charset="-128"/>
                  <a:cs typeface="Arial" pitchFamily="34" charset="0"/>
                </a:rPr>
                <a:t>Wired &amp; </a:t>
              </a:r>
              <a:r>
                <a:rPr lang="en-US" sz="1400" dirty="0" err="1" smtClean="0">
                  <a:solidFill>
                    <a:schemeClr val="bg1"/>
                  </a:solidFill>
                  <a:ea typeface="ＭＳ Ｐゴシック" pitchFamily="50" charset="-128"/>
                  <a:cs typeface="Arial" pitchFamily="34" charset="0"/>
                </a:rPr>
                <a:t>VPN</a:t>
              </a:r>
              <a:r>
                <a:rPr lang="en-US" sz="1400" dirty="0" smtClean="0">
                  <a:solidFill>
                    <a:schemeClr val="bg1"/>
                  </a:solidFill>
                  <a:ea typeface="ＭＳ Ｐゴシック" pitchFamily="50" charset="-128"/>
                  <a:cs typeface="Arial" pitchFamily="34" charset="0"/>
                </a:rPr>
                <a:t> Endpoints</a:t>
              </a:r>
              <a:endParaRPr lang="en-US" sz="1400" b="1" dirty="0" smtClean="0">
                <a:solidFill>
                  <a:schemeClr val="bg1"/>
                </a:solidFill>
                <a:ea typeface="ＭＳ Ｐゴシック" pitchFamily="50" charset="-128"/>
                <a:cs typeface="Arial" pitchFamily="34" charset="0"/>
              </a:endParaRPr>
            </a:p>
          </p:txBody>
        </p:sp>
      </p:grpSp>
      <p:sp>
        <p:nvSpPr>
          <p:cNvPr id="20" name="Rounded Rectangle 19"/>
          <p:cNvSpPr/>
          <p:nvPr/>
        </p:nvSpPr>
        <p:spPr>
          <a:xfrm>
            <a:off x="265168" y="2047164"/>
            <a:ext cx="8611737" cy="3130784"/>
          </a:xfrm>
          <a:prstGeom prst="roundRect">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21" name="Rectangle 20"/>
          <p:cNvSpPr/>
          <p:nvPr/>
        </p:nvSpPr>
        <p:spPr>
          <a:xfrm>
            <a:off x="1397676" y="2072114"/>
            <a:ext cx="6399586" cy="812530"/>
          </a:xfrm>
          <a:prstGeom prst="rect">
            <a:avLst/>
          </a:prstGeom>
        </p:spPr>
        <p:txBody>
          <a:bodyPr wrap="square">
            <a:spAutoFit/>
          </a:bodyPr>
          <a:lstStyle/>
          <a:p>
            <a:pPr algn="ctr"/>
            <a:r>
              <a:rPr lang="en-US" b="1" dirty="0" smtClean="0">
                <a:solidFill>
                  <a:schemeClr val="bg1"/>
                </a:solidFill>
                <a:ea typeface="ＭＳ Ｐゴシック" pitchFamily="50" charset="-128"/>
                <a:cs typeface="Arial" pitchFamily="34" charset="0"/>
              </a:rPr>
              <a:t>Wireless License (Non ATP)</a:t>
            </a:r>
          </a:p>
          <a:p>
            <a:pPr algn="ctr"/>
            <a:r>
              <a:rPr lang="en-US" sz="1400" b="1" dirty="0" smtClean="0">
                <a:solidFill>
                  <a:schemeClr val="bg1"/>
                </a:solidFill>
                <a:ea typeface="ＭＳ Ｐゴシック" pitchFamily="50" charset="-128"/>
                <a:cs typeface="Arial" pitchFamily="34" charset="0"/>
              </a:rPr>
              <a:t>Policy for Wireless Endpoints</a:t>
            </a:r>
          </a:p>
          <a:p>
            <a:pPr algn="ctr"/>
            <a:r>
              <a:rPr lang="en-US" sz="1200" b="1" dirty="0" smtClean="0">
                <a:solidFill>
                  <a:schemeClr val="bg1"/>
                </a:solidFill>
                <a:ea typeface="ＭＳ Ｐゴシック" pitchFamily="50" charset="-128"/>
                <a:cs typeface="Arial" pitchFamily="34" charset="0"/>
              </a:rPr>
              <a:t>5 Yr Term Licensing</a:t>
            </a:r>
          </a:p>
        </p:txBody>
      </p:sp>
      <p:sp>
        <p:nvSpPr>
          <p:cNvPr id="158" name="Rounded Rectangle 157"/>
          <p:cNvSpPr/>
          <p:nvPr/>
        </p:nvSpPr>
        <p:spPr>
          <a:xfrm flipH="1">
            <a:off x="319759" y="5168536"/>
            <a:ext cx="8475258" cy="944500"/>
          </a:xfrm>
          <a:prstGeom prst="roundRect">
            <a:avLst/>
          </a:prstGeom>
          <a:solidFill>
            <a:srgbClr val="002060"/>
          </a:solidFill>
          <a:ln w="19050">
            <a:solidFill>
              <a:schemeClr val="tx1">
                <a:lumMod val="40000"/>
                <a:lumOff val="60000"/>
                <a:alpha val="65000"/>
              </a:schemeClr>
            </a:solidFill>
          </a:ln>
          <a:effectLst>
            <a:outerShdw blurRad="76200" dist="114300" dir="540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
        <p:nvSpPr>
          <p:cNvPr id="160" name="Rectangle 159"/>
          <p:cNvSpPr/>
          <p:nvPr/>
        </p:nvSpPr>
        <p:spPr>
          <a:xfrm>
            <a:off x="2372895" y="5173144"/>
            <a:ext cx="4420783" cy="397032"/>
          </a:xfrm>
          <a:prstGeom prst="rect">
            <a:avLst/>
          </a:prstGeom>
        </p:spPr>
        <p:txBody>
          <a:bodyPr wrap="square">
            <a:spAutoFit/>
          </a:bodyPr>
          <a:lstStyle/>
          <a:p>
            <a:pPr algn="ctr"/>
            <a:r>
              <a:rPr lang="en-US" sz="2200" dirty="0" smtClean="0">
                <a:solidFill>
                  <a:schemeClr val="bg1"/>
                </a:solidFill>
                <a:ea typeface="ＭＳ Ｐゴシック" pitchFamily="50" charset="-128"/>
                <a:cs typeface="Arial" pitchFamily="34" charset="0"/>
              </a:rPr>
              <a:t>Platforms</a:t>
            </a:r>
            <a:endParaRPr lang="en-US" sz="2200" dirty="0">
              <a:solidFill>
                <a:schemeClr val="bg1"/>
              </a:solidFill>
              <a:ea typeface="ＭＳ Ｐゴシック" pitchFamily="50" charset="-128"/>
              <a:cs typeface="Arial" pitchFamily="34" charset="0"/>
            </a:endParaRPr>
          </a:p>
        </p:txBody>
      </p:sp>
      <p:grpSp>
        <p:nvGrpSpPr>
          <p:cNvPr id="3" name="Group 29"/>
          <p:cNvGrpSpPr/>
          <p:nvPr/>
        </p:nvGrpSpPr>
        <p:grpSpPr>
          <a:xfrm>
            <a:off x="435485" y="2934866"/>
            <a:ext cx="4038637" cy="1975068"/>
            <a:chOff x="484216" y="2934866"/>
            <a:chExt cx="4038637" cy="1975068"/>
          </a:xfrm>
        </p:grpSpPr>
        <p:sp>
          <p:nvSpPr>
            <p:cNvPr id="162" name="Rectangle 2"/>
            <p:cNvSpPr>
              <a:spLocks noChangeArrowheads="1"/>
            </p:cNvSpPr>
            <p:nvPr/>
          </p:nvSpPr>
          <p:spPr bwMode="auto">
            <a:xfrm rot="16200000" flipV="1">
              <a:off x="1516001" y="1903081"/>
              <a:ext cx="1975068" cy="4038637"/>
            </a:xfrm>
            <a:prstGeom prst="roundRect">
              <a:avLst>
                <a:gd name="adj" fmla="val 4606"/>
              </a:avLst>
            </a:prstGeom>
            <a:gradFill flip="none" rotWithShape="1">
              <a:gsLst>
                <a:gs pos="0">
                  <a:srgbClr val="0183B7"/>
                </a:gs>
                <a:gs pos="100000">
                  <a:schemeClr val="bg1"/>
                </a:gs>
              </a:gsLst>
              <a:lin ang="8100000" scaled="1"/>
              <a:tileRect/>
            </a:gradFill>
            <a:ln w="25400" algn="ctr">
              <a:solidFill>
                <a:schemeClr val="accent1">
                  <a:alpha val="69019"/>
                </a:schemeClr>
              </a:solidFill>
              <a:miter lim="800000"/>
              <a:headEnd/>
              <a:tailEnd/>
            </a:ln>
          </p:spPr>
          <p:txBody>
            <a:bodyPr wrap="none" lIns="82124" tIns="41061" rIns="82124" bIns="41061" anchor="ctr"/>
            <a:lstStyle/>
            <a:p>
              <a:pPr eaLnBrk="0" hangingPunct="0">
                <a:lnSpc>
                  <a:spcPct val="90000"/>
                </a:lnSpc>
                <a:defRPr/>
              </a:pPr>
              <a:endParaRPr lang="en-US" sz="2800" dirty="0">
                <a:solidFill>
                  <a:srgbClr val="62D1FE"/>
                </a:solidFill>
                <a:ea typeface="ＭＳ Ｐゴシック" pitchFamily="50" charset="-128"/>
                <a:cs typeface="Arial" pitchFamily="34" charset="0"/>
              </a:endParaRPr>
            </a:p>
          </p:txBody>
        </p:sp>
        <p:sp>
          <p:nvSpPr>
            <p:cNvPr id="165" name="TextBox 164"/>
            <p:cNvSpPr txBox="1"/>
            <p:nvPr/>
          </p:nvSpPr>
          <p:spPr>
            <a:xfrm>
              <a:off x="671582" y="3977634"/>
              <a:ext cx="3684105" cy="903324"/>
            </a:xfrm>
            <a:prstGeom prst="rect">
              <a:avLst/>
            </a:prstGeom>
            <a:noFill/>
          </p:spPr>
          <p:txBody>
            <a:bodyPr wrap="square" rtlCol="0">
              <a:spAutoFit/>
            </a:bodyPr>
            <a:lstStyle/>
            <a:p>
              <a:pPr algn="l" defTabSz="457200" eaLnBrk="0" fontAlgn="base" hangingPunct="0">
                <a:lnSpc>
                  <a:spcPct val="85000"/>
                </a:lnSpc>
                <a:spcBef>
                  <a:spcPct val="0"/>
                </a:spcBef>
                <a:spcAft>
                  <a:spcPct val="0"/>
                </a:spcAft>
                <a:buClr>
                  <a:srgbClr val="000000"/>
                </a:buClr>
                <a:buSzPct val="100000"/>
                <a:buFont typeface="Arial"/>
                <a:buChar char="•"/>
              </a:pPr>
              <a:r>
                <a:rPr lang="en-US" sz="1600" b="1" dirty="0">
                  <a:solidFill>
                    <a:schemeClr val="tx1">
                      <a:lumMod val="50000"/>
                    </a:schemeClr>
                  </a:solidFill>
                  <a:ea typeface="ＭＳ Ｐゴシック" pitchFamily="50" charset="-128"/>
                  <a:cs typeface="Arial" pitchFamily="34" charset="0"/>
                </a:rPr>
                <a:t> </a:t>
              </a:r>
              <a:r>
                <a:rPr lang="en-US" sz="1600" b="1" dirty="0" smtClean="0">
                  <a:solidFill>
                    <a:schemeClr val="tx1">
                      <a:lumMod val="50000"/>
                    </a:schemeClr>
                  </a:solidFill>
                  <a:ea typeface="ＭＳ Ｐゴシック" pitchFamily="50" charset="-128"/>
                  <a:cs typeface="Arial" pitchFamily="34" charset="0"/>
                </a:rPr>
                <a:t>AAA</a:t>
              </a:r>
              <a:br>
                <a:rPr lang="en-US" sz="1600" b="1" dirty="0" smtClean="0">
                  <a:solidFill>
                    <a:schemeClr val="tx1">
                      <a:lumMod val="50000"/>
                    </a:schemeClr>
                  </a:solidFill>
                  <a:ea typeface="ＭＳ Ｐゴシック" pitchFamily="50" charset="-128"/>
                  <a:cs typeface="Arial" pitchFamily="34" charset="0"/>
                </a:rPr>
              </a:br>
              <a:r>
                <a:rPr lang="en-US" sz="1400" b="1" dirty="0" smtClean="0">
                  <a:solidFill>
                    <a:schemeClr val="tx1">
                      <a:lumMod val="50000"/>
                    </a:schemeClr>
                  </a:solidFill>
                  <a:ea typeface="ＭＳ Ｐゴシック" pitchFamily="50" charset="-128"/>
                  <a:cs typeface="Arial" pitchFamily="34" charset="0"/>
                </a:rPr>
                <a:t>(</a:t>
              </a:r>
              <a:r>
                <a:rPr lang="en-US" altLang="ja-JP" sz="1400" b="1" dirty="0" err="1" smtClean="0">
                  <a:solidFill>
                    <a:schemeClr val="tx1">
                      <a:lumMod val="50000"/>
                    </a:schemeClr>
                  </a:solidFill>
                  <a:ea typeface="ＭＳ Ｐゴシック" pitchFamily="50" charset="-128"/>
                  <a:cs typeface="Arial" pitchFamily="34" charset="0"/>
                </a:rPr>
                <a:t>authentication,authorization,accounting</a:t>
              </a:r>
              <a:r>
                <a:rPr lang="en-US" altLang="ja-JP" sz="1400" b="1" dirty="0" smtClean="0">
                  <a:solidFill>
                    <a:schemeClr val="tx1">
                      <a:lumMod val="50000"/>
                    </a:schemeClr>
                  </a:solidFill>
                  <a:ea typeface="ＭＳ Ｐゴシック" pitchFamily="50" charset="-128"/>
                  <a:cs typeface="Arial" pitchFamily="34" charset="0"/>
                </a:rPr>
                <a:t>)</a:t>
              </a:r>
              <a:endParaRPr lang="en-US" sz="1600" b="1" dirty="0">
                <a:solidFill>
                  <a:schemeClr val="tx1">
                    <a:lumMod val="50000"/>
                  </a:schemeClr>
                </a:solidFill>
                <a:ea typeface="ＭＳ Ｐゴシック" pitchFamily="50" charset="-128"/>
                <a:cs typeface="Arial" pitchFamily="34" charset="0"/>
              </a:endParaRPr>
            </a:p>
            <a:p>
              <a:pPr algn="l" defTabSz="457200" eaLnBrk="0" fontAlgn="base" hangingPunct="0">
                <a:lnSpc>
                  <a:spcPct val="85000"/>
                </a:lnSpc>
                <a:spcBef>
                  <a:spcPct val="0"/>
                </a:spcBef>
                <a:spcAft>
                  <a:spcPct val="0"/>
                </a:spcAft>
                <a:buClr>
                  <a:srgbClr val="000000"/>
                </a:buClr>
                <a:buSzPct val="100000"/>
                <a:buFont typeface="Arial"/>
                <a:buChar char="•"/>
              </a:pPr>
              <a:r>
                <a:rPr lang="ja-JP" altLang="en-US" sz="1600" b="1" dirty="0">
                  <a:solidFill>
                    <a:schemeClr val="tx1">
                      <a:lumMod val="50000"/>
                    </a:schemeClr>
                  </a:solidFill>
                  <a:ea typeface="ＭＳ Ｐゴシック" pitchFamily="50" charset="-128"/>
                  <a:cs typeface="Arial" pitchFamily="34" charset="0"/>
                </a:rPr>
                <a:t> </a:t>
              </a:r>
              <a:r>
                <a:rPr lang="en-US" sz="1600" b="1" dirty="0" err="1" smtClean="0">
                  <a:solidFill>
                    <a:schemeClr val="tx1">
                      <a:lumMod val="50000"/>
                    </a:schemeClr>
                  </a:solidFill>
                  <a:ea typeface="ＭＳ Ｐゴシック" pitchFamily="50" charset="-128"/>
                  <a:cs typeface="Arial" pitchFamily="34" charset="0"/>
                </a:rPr>
                <a:t>MACsec</a:t>
              </a:r>
              <a:r>
                <a:rPr lang="ja-JP" altLang="en-US" sz="1600" b="1" dirty="0" smtClean="0">
                  <a:solidFill>
                    <a:schemeClr val="tx1">
                      <a:lumMod val="50000"/>
                    </a:schemeClr>
                  </a:solidFill>
                  <a:ea typeface="ＭＳ Ｐゴシック" pitchFamily="50" charset="-128"/>
                  <a:cs typeface="Arial" pitchFamily="34" charset="0"/>
                </a:rPr>
                <a:t> </a:t>
              </a:r>
              <a:r>
                <a:rPr lang="ja-JP" altLang="en-US" sz="1600" b="1" dirty="0">
                  <a:solidFill>
                    <a:schemeClr val="tx1">
                      <a:lumMod val="50000"/>
                    </a:schemeClr>
                  </a:solidFill>
                  <a:ea typeface="ＭＳ Ｐゴシック" pitchFamily="50" charset="-128"/>
                  <a:cs typeface="Arial" pitchFamily="34" charset="0"/>
                </a:rPr>
                <a:t>ポリシー管理</a:t>
              </a:r>
              <a:endParaRPr lang="en-US" sz="1600" b="1" dirty="0">
                <a:solidFill>
                  <a:schemeClr val="tx1">
                    <a:lumMod val="50000"/>
                  </a:schemeClr>
                </a:solidFill>
                <a:ea typeface="ＭＳ Ｐゴシック" pitchFamily="50" charset="-128"/>
                <a:cs typeface="Arial" pitchFamily="34" charset="0"/>
              </a:endParaRPr>
            </a:p>
            <a:p>
              <a:pPr algn="l" defTabSz="457200" eaLnBrk="0" fontAlgn="base" hangingPunct="0">
                <a:lnSpc>
                  <a:spcPct val="85000"/>
                </a:lnSpc>
                <a:spcBef>
                  <a:spcPct val="0"/>
                </a:spcBef>
                <a:spcAft>
                  <a:spcPct val="0"/>
                </a:spcAft>
                <a:buClr>
                  <a:srgbClr val="000000"/>
                </a:buClr>
                <a:buSzPct val="100000"/>
                <a:buFont typeface="Arial"/>
                <a:buChar char="•"/>
              </a:pPr>
              <a:r>
                <a:rPr lang="en-US" sz="1600" b="1" dirty="0">
                  <a:solidFill>
                    <a:schemeClr val="tx1">
                      <a:lumMod val="50000"/>
                    </a:schemeClr>
                  </a:solidFill>
                  <a:ea typeface="ＭＳ Ｐゴシック" pitchFamily="50" charset="-128"/>
                  <a:cs typeface="Arial" pitchFamily="34" charset="0"/>
                </a:rPr>
                <a:t> </a:t>
              </a:r>
              <a:r>
                <a:rPr lang="ja-JP" altLang="en-US" sz="1600" b="1" dirty="0">
                  <a:solidFill>
                    <a:schemeClr val="tx1">
                      <a:lumMod val="50000"/>
                    </a:schemeClr>
                  </a:solidFill>
                  <a:ea typeface="ＭＳ Ｐゴシック" pitchFamily="50" charset="-128"/>
                  <a:cs typeface="Arial" pitchFamily="34" charset="0"/>
                </a:rPr>
                <a:t>ゲストアクセス</a:t>
              </a:r>
              <a:endParaRPr lang="en-US" sz="1600" b="1" dirty="0">
                <a:solidFill>
                  <a:schemeClr val="tx1">
                    <a:lumMod val="50000"/>
                  </a:schemeClr>
                </a:solidFill>
                <a:ea typeface="ＭＳ Ｐゴシック" pitchFamily="50" charset="-128"/>
                <a:cs typeface="Arial" pitchFamily="34" charset="0"/>
              </a:endParaRPr>
            </a:p>
          </p:txBody>
        </p:sp>
      </p:grpSp>
      <p:grpSp>
        <p:nvGrpSpPr>
          <p:cNvPr id="4" name="Group 30"/>
          <p:cNvGrpSpPr/>
          <p:nvPr/>
        </p:nvGrpSpPr>
        <p:grpSpPr>
          <a:xfrm>
            <a:off x="4686454" y="2934865"/>
            <a:ext cx="4038637" cy="1975069"/>
            <a:chOff x="4735185" y="2934865"/>
            <a:chExt cx="4038637" cy="1975069"/>
          </a:xfrm>
        </p:grpSpPr>
        <p:sp>
          <p:nvSpPr>
            <p:cNvPr id="163" name="Rectangle 2"/>
            <p:cNvSpPr>
              <a:spLocks noChangeArrowheads="1"/>
            </p:cNvSpPr>
            <p:nvPr/>
          </p:nvSpPr>
          <p:spPr bwMode="auto">
            <a:xfrm rot="16200000" flipV="1">
              <a:off x="5766969" y="1903081"/>
              <a:ext cx="1975069" cy="4038637"/>
            </a:xfrm>
            <a:prstGeom prst="roundRect">
              <a:avLst>
                <a:gd name="adj" fmla="val 4606"/>
              </a:avLst>
            </a:prstGeom>
            <a:gradFill flip="none" rotWithShape="1">
              <a:gsLst>
                <a:gs pos="0">
                  <a:srgbClr val="0183B7"/>
                </a:gs>
                <a:gs pos="100000">
                  <a:schemeClr val="bg1"/>
                </a:gs>
              </a:gsLst>
              <a:lin ang="8100000" scaled="1"/>
              <a:tileRect/>
            </a:gradFill>
            <a:ln w="25400" algn="ctr">
              <a:solidFill>
                <a:schemeClr val="accent1">
                  <a:alpha val="69019"/>
                </a:schemeClr>
              </a:solidFill>
              <a:miter lim="800000"/>
              <a:headEnd/>
              <a:tailEnd/>
            </a:ln>
          </p:spPr>
          <p:txBody>
            <a:bodyPr wrap="none" lIns="82124" tIns="41061" rIns="82124" bIns="41061" anchor="ctr"/>
            <a:lstStyle/>
            <a:p>
              <a:pPr eaLnBrk="0" hangingPunct="0">
                <a:lnSpc>
                  <a:spcPct val="90000"/>
                </a:lnSpc>
                <a:defRPr/>
              </a:pPr>
              <a:endParaRPr lang="en-US" sz="2800">
                <a:solidFill>
                  <a:srgbClr val="62D1FE"/>
                </a:solidFill>
                <a:ea typeface="ＭＳ Ｐゴシック" pitchFamily="50" charset="-128"/>
                <a:cs typeface="Arial" pitchFamily="34" charset="0"/>
              </a:endParaRPr>
            </a:p>
          </p:txBody>
        </p:sp>
        <p:sp>
          <p:nvSpPr>
            <p:cNvPr id="166" name="TextBox 165"/>
            <p:cNvSpPr txBox="1"/>
            <p:nvPr/>
          </p:nvSpPr>
          <p:spPr>
            <a:xfrm>
              <a:off x="5224991" y="4017390"/>
              <a:ext cx="3172609" cy="877163"/>
            </a:xfrm>
            <a:prstGeom prst="rect">
              <a:avLst/>
            </a:prstGeom>
            <a:noFill/>
          </p:spPr>
          <p:txBody>
            <a:bodyPr wrap="square" rtlCol="0">
              <a:spAutoFit/>
            </a:bodyPr>
            <a:lstStyle/>
            <a:p>
              <a:pPr algn="l" defTabSz="457200" eaLnBrk="0" fontAlgn="base" hangingPunct="0">
                <a:lnSpc>
                  <a:spcPct val="85000"/>
                </a:lnSpc>
                <a:spcBef>
                  <a:spcPct val="0"/>
                </a:spcBef>
                <a:spcAft>
                  <a:spcPct val="0"/>
                </a:spcAft>
                <a:buClr>
                  <a:srgbClr val="000000"/>
                </a:buClr>
                <a:buSzPct val="100000"/>
                <a:buFont typeface="Arial"/>
                <a:buChar char="•"/>
              </a:pPr>
              <a:r>
                <a:rPr lang="en-US" sz="2000" b="1" dirty="0">
                  <a:solidFill>
                    <a:schemeClr val="tx1">
                      <a:lumMod val="50000"/>
                    </a:schemeClr>
                  </a:solidFill>
                  <a:ea typeface="ＭＳ Ｐゴシック" pitchFamily="50" charset="-128"/>
                  <a:cs typeface="Arial" pitchFamily="34" charset="0"/>
                </a:rPr>
                <a:t> </a:t>
              </a:r>
              <a:r>
                <a:rPr lang="ja-JP" altLang="en-US" sz="2000" b="1" dirty="0">
                  <a:solidFill>
                    <a:schemeClr val="tx1">
                      <a:lumMod val="50000"/>
                    </a:schemeClr>
                  </a:solidFill>
                  <a:ea typeface="ＭＳ Ｐゴシック" pitchFamily="50" charset="-128"/>
                  <a:cs typeface="Arial" pitchFamily="34" charset="0"/>
                </a:rPr>
                <a:t>デバイスプロファイリング</a:t>
              </a:r>
              <a:endParaRPr lang="en-US" sz="2000" b="1" dirty="0">
                <a:solidFill>
                  <a:schemeClr val="tx1">
                    <a:lumMod val="50000"/>
                  </a:schemeClr>
                </a:solidFill>
                <a:ea typeface="ＭＳ Ｐゴシック" pitchFamily="50" charset="-128"/>
                <a:cs typeface="Arial" pitchFamily="34" charset="0"/>
              </a:endParaRPr>
            </a:p>
            <a:p>
              <a:pPr algn="l" defTabSz="457200" eaLnBrk="0" fontAlgn="base" hangingPunct="0">
                <a:lnSpc>
                  <a:spcPct val="85000"/>
                </a:lnSpc>
                <a:spcBef>
                  <a:spcPct val="0"/>
                </a:spcBef>
                <a:spcAft>
                  <a:spcPct val="0"/>
                </a:spcAft>
                <a:buClr>
                  <a:srgbClr val="000000"/>
                </a:buClr>
                <a:buSzPct val="100000"/>
                <a:buFont typeface="Arial"/>
                <a:buChar char="•"/>
              </a:pPr>
              <a:r>
                <a:rPr lang="en-US" sz="2000" b="1" dirty="0">
                  <a:solidFill>
                    <a:schemeClr val="tx1">
                      <a:lumMod val="50000"/>
                    </a:schemeClr>
                  </a:solidFill>
                  <a:ea typeface="ＭＳ Ｐゴシック" pitchFamily="50" charset="-128"/>
                  <a:cs typeface="Arial" pitchFamily="34" charset="0"/>
                </a:rPr>
                <a:t> </a:t>
              </a:r>
              <a:r>
                <a:rPr lang="ja-JP" altLang="en-US" sz="2000" b="1" dirty="0">
                  <a:solidFill>
                    <a:schemeClr val="tx1">
                      <a:lumMod val="50000"/>
                    </a:schemeClr>
                  </a:solidFill>
                  <a:ea typeface="ＭＳ Ｐゴシック" pitchFamily="50" charset="-128"/>
                  <a:cs typeface="Arial" pitchFamily="34" charset="0"/>
                </a:rPr>
                <a:t>検疫 </a:t>
              </a:r>
              <a:endParaRPr lang="en-US" sz="2000" b="1" dirty="0">
                <a:solidFill>
                  <a:schemeClr val="tx1">
                    <a:lumMod val="50000"/>
                  </a:schemeClr>
                </a:solidFill>
                <a:ea typeface="ＭＳ Ｐゴシック" pitchFamily="50" charset="-128"/>
                <a:cs typeface="Arial" pitchFamily="34" charset="0"/>
              </a:endParaRPr>
            </a:p>
            <a:p>
              <a:pPr algn="l" defTabSz="457200" eaLnBrk="0" fontAlgn="base" hangingPunct="0">
                <a:lnSpc>
                  <a:spcPct val="85000"/>
                </a:lnSpc>
                <a:spcBef>
                  <a:spcPct val="0"/>
                </a:spcBef>
                <a:spcAft>
                  <a:spcPct val="0"/>
                </a:spcAft>
                <a:buClr>
                  <a:srgbClr val="000000"/>
                </a:buClr>
                <a:buSzPct val="100000"/>
                <a:buFont typeface="Arial"/>
                <a:buChar char="•"/>
              </a:pPr>
              <a:r>
                <a:rPr lang="en-US" sz="2000" b="1" dirty="0">
                  <a:solidFill>
                    <a:schemeClr val="tx1">
                      <a:lumMod val="50000"/>
                    </a:schemeClr>
                  </a:solidFill>
                  <a:ea typeface="ＭＳ Ｐゴシック" pitchFamily="50" charset="-128"/>
                  <a:cs typeface="Arial" pitchFamily="34" charset="0"/>
                </a:rPr>
                <a:t> </a:t>
              </a:r>
              <a:r>
                <a:rPr lang="en-US" sz="2000" b="1" dirty="0" err="1">
                  <a:solidFill>
                    <a:schemeClr val="tx1">
                      <a:lumMod val="50000"/>
                    </a:schemeClr>
                  </a:solidFill>
                  <a:ea typeface="ＭＳ Ｐゴシック" pitchFamily="50" charset="-128"/>
                  <a:cs typeface="Arial" pitchFamily="34" charset="0"/>
                </a:rPr>
                <a:t>SGA</a:t>
              </a:r>
              <a:r>
                <a:rPr lang="en-US" sz="2000" b="1" dirty="0">
                  <a:solidFill>
                    <a:schemeClr val="tx1">
                      <a:lumMod val="50000"/>
                    </a:schemeClr>
                  </a:solidFill>
                  <a:ea typeface="ＭＳ Ｐゴシック" pitchFamily="50" charset="-128"/>
                  <a:cs typeface="Arial" pitchFamily="34" charset="0"/>
                </a:rPr>
                <a:t> (TrustSec)</a:t>
              </a:r>
            </a:p>
          </p:txBody>
        </p:sp>
      </p:grpSp>
      <p:sp>
        <p:nvSpPr>
          <p:cNvPr id="170" name="Rectangle 169"/>
          <p:cNvSpPr/>
          <p:nvPr/>
        </p:nvSpPr>
        <p:spPr>
          <a:xfrm>
            <a:off x="1255066" y="5509878"/>
            <a:ext cx="6736001" cy="646331"/>
          </a:xfrm>
          <a:prstGeom prst="rect">
            <a:avLst/>
          </a:prstGeom>
        </p:spPr>
        <p:txBody>
          <a:bodyPr wrap="square">
            <a:spAutoFit/>
          </a:bodyPr>
          <a:lstStyle/>
          <a:p>
            <a:r>
              <a:rPr lang="en-US" sz="2000" b="1" dirty="0" smtClean="0">
                <a:solidFill>
                  <a:schemeClr val="tx1">
                    <a:lumMod val="40000"/>
                    <a:lumOff val="60000"/>
                  </a:schemeClr>
                </a:solidFill>
                <a:ea typeface="ＭＳ Ｐゴシック" pitchFamily="50" charset="-128"/>
                <a:cs typeface="Arial" pitchFamily="34" charset="0"/>
              </a:rPr>
              <a:t>Small 3315/1121 | Medium 3355 | Large 3395  </a:t>
            </a:r>
            <a:br>
              <a:rPr lang="en-US" sz="2000" b="1" dirty="0" smtClean="0">
                <a:solidFill>
                  <a:schemeClr val="tx1">
                    <a:lumMod val="40000"/>
                    <a:lumOff val="60000"/>
                  </a:schemeClr>
                </a:solidFill>
                <a:ea typeface="ＭＳ Ｐゴシック" pitchFamily="50" charset="-128"/>
                <a:cs typeface="Arial" pitchFamily="34" charset="0"/>
              </a:rPr>
            </a:br>
            <a:r>
              <a:rPr lang="en-US" sz="2000" b="1" dirty="0" smtClean="0">
                <a:solidFill>
                  <a:schemeClr val="tx1">
                    <a:lumMod val="40000"/>
                    <a:lumOff val="60000"/>
                  </a:schemeClr>
                </a:solidFill>
                <a:ea typeface="ＭＳ Ｐゴシック" pitchFamily="50" charset="-128"/>
                <a:cs typeface="Arial" pitchFamily="34" charset="0"/>
              </a:rPr>
              <a:t>Virtual Appliance</a:t>
            </a:r>
            <a:endParaRPr lang="en-US" sz="2000" b="1" dirty="0">
              <a:solidFill>
                <a:schemeClr val="tx1">
                  <a:lumMod val="40000"/>
                  <a:lumOff val="60000"/>
                </a:schemeClr>
              </a:solidFill>
              <a:ea typeface="ＭＳ Ｐゴシック" pitchFamily="50" charset="-128"/>
              <a:cs typeface="Arial" pitchFamily="34" charset="0"/>
            </a:endParaRPr>
          </a:p>
        </p:txBody>
      </p:sp>
      <p:grpSp>
        <p:nvGrpSpPr>
          <p:cNvPr id="5" name="Group 34"/>
          <p:cNvGrpSpPr/>
          <p:nvPr/>
        </p:nvGrpSpPr>
        <p:grpSpPr>
          <a:xfrm>
            <a:off x="478318" y="3016151"/>
            <a:ext cx="3993841" cy="1054092"/>
            <a:chOff x="496685" y="3016151"/>
            <a:chExt cx="4024205" cy="1054092"/>
          </a:xfrm>
          <a:solidFill>
            <a:srgbClr val="008000"/>
          </a:solidFill>
        </p:grpSpPr>
        <p:sp>
          <p:nvSpPr>
            <p:cNvPr id="167" name="Rectangle 166"/>
            <p:cNvSpPr/>
            <p:nvPr/>
          </p:nvSpPr>
          <p:spPr>
            <a:xfrm>
              <a:off x="496685" y="3016151"/>
              <a:ext cx="3999115" cy="882317"/>
            </a:xfrm>
            <a:prstGeom prst="rect">
              <a:avLst/>
            </a:prstGeom>
            <a:grp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grpSp>
          <p:nvGrpSpPr>
            <p:cNvPr id="6" name="Group 31"/>
            <p:cNvGrpSpPr/>
            <p:nvPr/>
          </p:nvGrpSpPr>
          <p:grpSpPr>
            <a:xfrm>
              <a:off x="509283" y="3039362"/>
              <a:ext cx="4011607" cy="1030881"/>
              <a:chOff x="509283" y="3039362"/>
              <a:chExt cx="4011607" cy="1030881"/>
            </a:xfrm>
            <a:grpFill/>
          </p:grpSpPr>
          <p:sp>
            <p:nvSpPr>
              <p:cNvPr id="168" name="Rectangle 167"/>
              <p:cNvSpPr/>
              <p:nvPr/>
            </p:nvSpPr>
            <p:spPr>
              <a:xfrm>
                <a:off x="509283" y="3039362"/>
                <a:ext cx="4011607" cy="618631"/>
              </a:xfrm>
              <a:prstGeom prst="rect">
                <a:avLst/>
              </a:prstGeom>
              <a:grpFill/>
            </p:spPr>
            <p:txBody>
              <a:bodyPr wrap="square">
                <a:spAutoFit/>
              </a:bodyPr>
              <a:lstStyle/>
              <a:p>
                <a:pPr algn="ctr"/>
                <a:r>
                  <a:rPr lang="en-US" b="1" dirty="0" smtClean="0">
                    <a:solidFill>
                      <a:schemeClr val="bg1"/>
                    </a:solidFill>
                    <a:ea typeface="ＭＳ Ｐゴシック" pitchFamily="50" charset="-128"/>
                    <a:cs typeface="Arial" pitchFamily="34" charset="0"/>
                  </a:rPr>
                  <a:t>Base License (ATP)</a:t>
                </a:r>
              </a:p>
              <a:p>
                <a:pPr algn="ctr"/>
                <a:r>
                  <a:rPr lang="en-US" sz="1400" dirty="0" smtClean="0">
                    <a:solidFill>
                      <a:schemeClr val="bg1"/>
                    </a:solidFill>
                    <a:ea typeface="ＭＳ Ｐゴシック" pitchFamily="50" charset="-128"/>
                    <a:cs typeface="Arial" pitchFamily="34" charset="0"/>
                  </a:rPr>
                  <a:t>Policy for Wired, Wireless &amp; </a:t>
                </a:r>
                <a:r>
                  <a:rPr lang="en-US" sz="1400" dirty="0" err="1" smtClean="0">
                    <a:solidFill>
                      <a:schemeClr val="bg1"/>
                    </a:solidFill>
                    <a:ea typeface="ＭＳ Ｐゴシック" pitchFamily="50" charset="-128"/>
                    <a:cs typeface="Arial" pitchFamily="34" charset="0"/>
                  </a:rPr>
                  <a:t>VPN</a:t>
                </a:r>
                <a:r>
                  <a:rPr lang="en-US" sz="1400" dirty="0" smtClean="0">
                    <a:solidFill>
                      <a:schemeClr val="bg1"/>
                    </a:solidFill>
                    <a:ea typeface="ＭＳ Ｐゴシック" pitchFamily="50" charset="-128"/>
                    <a:cs typeface="Arial" pitchFamily="34" charset="0"/>
                  </a:rPr>
                  <a:t> Endpoints</a:t>
                </a:r>
                <a:endParaRPr lang="en-US" sz="1400" b="1" dirty="0" smtClean="0">
                  <a:solidFill>
                    <a:schemeClr val="bg1"/>
                  </a:solidFill>
                  <a:ea typeface="ＭＳ Ｐゴシック" pitchFamily="50" charset="-128"/>
                  <a:cs typeface="Arial" pitchFamily="34" charset="0"/>
                </a:endParaRPr>
              </a:p>
            </p:txBody>
          </p:sp>
          <p:sp>
            <p:nvSpPr>
              <p:cNvPr id="22" name="TextBox 21"/>
              <p:cNvSpPr txBox="1"/>
              <p:nvPr/>
            </p:nvSpPr>
            <p:spPr>
              <a:xfrm>
                <a:off x="1392073" y="3645511"/>
                <a:ext cx="3014135" cy="424732"/>
              </a:xfrm>
              <a:prstGeom prst="rect">
                <a:avLst/>
              </a:prstGeom>
              <a:noFill/>
            </p:spPr>
            <p:txBody>
              <a:bodyPr wrap="square" rtlCol="0">
                <a:spAutoFit/>
              </a:bodyPr>
              <a:lstStyle/>
              <a:p>
                <a:r>
                  <a:rPr lang="en-US" sz="1200" b="1" dirty="0" smtClean="0">
                    <a:solidFill>
                      <a:schemeClr val="bg1"/>
                    </a:solidFill>
                    <a:ea typeface="ＭＳ Ｐゴシック" pitchFamily="50" charset="-128"/>
                    <a:cs typeface="Arial" pitchFamily="34" charset="0"/>
                  </a:rPr>
                  <a:t>Perpetual Licensing(</a:t>
                </a:r>
                <a:r>
                  <a:rPr lang="ja-JP" altLang="en-US" sz="1200" b="1" dirty="0" smtClean="0">
                    <a:solidFill>
                      <a:schemeClr val="bg1"/>
                    </a:solidFill>
                    <a:ea typeface="ＭＳ Ｐゴシック" pitchFamily="50" charset="-128"/>
                    <a:cs typeface="Arial" pitchFamily="34" charset="0"/>
                  </a:rPr>
                  <a:t>無期限ライセンス）</a:t>
                </a:r>
                <a:endParaRPr lang="en-US" sz="1200" b="1" dirty="0" smtClean="0">
                  <a:solidFill>
                    <a:schemeClr val="bg1"/>
                  </a:solidFill>
                  <a:ea typeface="ＭＳ Ｐゴシック" pitchFamily="50" charset="-128"/>
                  <a:cs typeface="Arial" pitchFamily="34" charset="0"/>
                </a:endParaRPr>
              </a:p>
              <a:p>
                <a:endParaRPr lang="en-US" sz="1200" dirty="0">
                  <a:ea typeface="ＭＳ Ｐゴシック" pitchFamily="50" charset="-128"/>
                  <a:cs typeface="Arial" pitchFamily="34" charset="0"/>
                </a:endParaRPr>
              </a:p>
            </p:txBody>
          </p:sp>
        </p:grpSp>
      </p:grpSp>
      <p:sp>
        <p:nvSpPr>
          <p:cNvPr id="28" name="Title 27"/>
          <p:cNvSpPr>
            <a:spLocks noGrp="1"/>
          </p:cNvSpPr>
          <p:nvPr>
            <p:ph type="title"/>
          </p:nvPr>
        </p:nvSpPr>
        <p:spPr>
          <a:xfrm>
            <a:off x="229702" y="11309"/>
            <a:ext cx="8588861" cy="838200"/>
          </a:xfrm>
        </p:spPr>
        <p:txBody>
          <a:bodyPr/>
          <a:lstStyle/>
          <a:p>
            <a:pPr lvl="0"/>
            <a:r>
              <a:rPr lang="en-US" dirty="0" err="1" smtClean="0">
                <a:latin typeface="Arial" pitchFamily="34" charset="0"/>
                <a:ea typeface="ＭＳ Ｐゴシック" pitchFamily="50" charset="-128"/>
                <a:cs typeface="Arial" pitchFamily="34" charset="0"/>
              </a:rPr>
              <a:t>ISE</a:t>
            </a:r>
            <a:r>
              <a:rPr lang="en-US" dirty="0" smtClean="0">
                <a:latin typeface="Arial" pitchFamily="34" charset="0"/>
                <a:ea typeface="ＭＳ Ｐゴシック" pitchFamily="50" charset="-128"/>
                <a:cs typeface="Arial" pitchFamily="34" charset="0"/>
              </a:rPr>
              <a:t> </a:t>
            </a:r>
            <a:r>
              <a:rPr lang="ja-JP" altLang="en-US" dirty="0" smtClean="0">
                <a:latin typeface="Arial" pitchFamily="34" charset="0"/>
                <a:ea typeface="ＭＳ Ｐゴシック" pitchFamily="50" charset="-128"/>
                <a:cs typeface="Arial" pitchFamily="34" charset="0"/>
              </a:rPr>
              <a:t>パッケージ </a:t>
            </a:r>
            <a:r>
              <a:rPr lang="en-US" altLang="ja-JP" dirty="0" smtClean="0">
                <a:latin typeface="Arial" pitchFamily="34" charset="0"/>
                <a:ea typeface="ＭＳ Ｐゴシック" pitchFamily="50" charset="-128"/>
                <a:cs typeface="Arial" pitchFamily="34" charset="0"/>
              </a:rPr>
              <a:t>/ </a:t>
            </a:r>
            <a:r>
              <a:rPr lang="ja-JP" altLang="en-US" dirty="0" smtClean="0">
                <a:latin typeface="Arial" pitchFamily="34" charset="0"/>
                <a:ea typeface="ＭＳ Ｐゴシック" pitchFamily="50" charset="-128"/>
                <a:cs typeface="Arial" pitchFamily="34" charset="0"/>
              </a:rPr>
              <a:t>ライセンスサマリ</a:t>
            </a:r>
            <a:endParaRPr lang="en-US" dirty="0">
              <a:latin typeface="Arial" pitchFamily="34" charset="0"/>
              <a:ea typeface="ＭＳ Ｐゴシック" pitchFamily="50" charset="-128"/>
              <a:cs typeface="Arial" pitchFamily="34" charset="0"/>
            </a:endParaRPr>
          </a:p>
        </p:txBody>
      </p:sp>
      <p:grpSp>
        <p:nvGrpSpPr>
          <p:cNvPr id="7" name="Group 32"/>
          <p:cNvGrpSpPr/>
          <p:nvPr/>
        </p:nvGrpSpPr>
        <p:grpSpPr>
          <a:xfrm>
            <a:off x="4667286" y="3042120"/>
            <a:ext cx="4127731" cy="1043214"/>
            <a:chOff x="4646144" y="3042120"/>
            <a:chExt cx="4276310" cy="1043214"/>
          </a:xfrm>
          <a:solidFill>
            <a:srgbClr val="008000"/>
          </a:solidFill>
        </p:grpSpPr>
        <p:sp>
          <p:nvSpPr>
            <p:cNvPr id="169" name="Rectangle 168"/>
            <p:cNvSpPr/>
            <p:nvPr/>
          </p:nvSpPr>
          <p:spPr>
            <a:xfrm>
              <a:off x="4646144" y="3042120"/>
              <a:ext cx="4252197" cy="923329"/>
            </a:xfrm>
            <a:prstGeom prst="rect">
              <a:avLst/>
            </a:prstGeom>
            <a:grpFill/>
          </p:spPr>
          <p:txBody>
            <a:bodyPr wrap="square">
              <a:spAutoFit/>
            </a:bodyPr>
            <a:lstStyle/>
            <a:p>
              <a:pPr algn="ctr"/>
              <a:r>
                <a:rPr lang="en-US" b="1" dirty="0" smtClean="0">
                  <a:solidFill>
                    <a:schemeClr val="bg1"/>
                  </a:solidFill>
                  <a:ea typeface="ＭＳ Ｐゴシック" pitchFamily="50" charset="-128"/>
                  <a:cs typeface="Arial" pitchFamily="34" charset="0"/>
                </a:rPr>
                <a:t>Advanced License (ATP)</a:t>
              </a:r>
            </a:p>
            <a:p>
              <a:pPr algn="ctr"/>
              <a:r>
                <a:rPr lang="en-US" sz="1400" dirty="0" smtClean="0">
                  <a:solidFill>
                    <a:schemeClr val="bg1"/>
                  </a:solidFill>
                  <a:ea typeface="ＭＳ Ｐゴシック" pitchFamily="50" charset="-128"/>
                  <a:cs typeface="Arial" pitchFamily="34" charset="0"/>
                </a:rPr>
                <a:t>Policy for Wired, Wireless &amp; </a:t>
              </a:r>
              <a:r>
                <a:rPr lang="en-US" sz="1400" dirty="0" err="1" smtClean="0">
                  <a:solidFill>
                    <a:schemeClr val="bg1"/>
                  </a:solidFill>
                  <a:ea typeface="ＭＳ Ｐゴシック" pitchFamily="50" charset="-128"/>
                  <a:cs typeface="Arial" pitchFamily="34" charset="0"/>
                </a:rPr>
                <a:t>VPN</a:t>
              </a:r>
              <a:r>
                <a:rPr lang="en-US" sz="1400" dirty="0" smtClean="0">
                  <a:solidFill>
                    <a:schemeClr val="bg1"/>
                  </a:solidFill>
                  <a:ea typeface="ＭＳ Ｐゴシック" pitchFamily="50" charset="-128"/>
                  <a:cs typeface="Arial" pitchFamily="34" charset="0"/>
                </a:rPr>
                <a:t> Endpoints</a:t>
              </a:r>
              <a:endParaRPr lang="en-US" sz="1400" b="1" dirty="0" smtClean="0">
                <a:solidFill>
                  <a:schemeClr val="bg1"/>
                </a:solidFill>
                <a:ea typeface="ＭＳ Ｐゴシック" pitchFamily="50" charset="-128"/>
                <a:cs typeface="Arial" pitchFamily="34" charset="0"/>
              </a:endParaRPr>
            </a:p>
            <a:p>
              <a:pPr algn="ctr"/>
              <a:endParaRPr lang="en-US" sz="2200" b="1" dirty="0" smtClean="0">
                <a:solidFill>
                  <a:schemeClr val="bg1"/>
                </a:solidFill>
                <a:ea typeface="ＭＳ Ｐゴシック" pitchFamily="50" charset="-128"/>
                <a:cs typeface="Arial" pitchFamily="34" charset="0"/>
              </a:endParaRPr>
            </a:p>
          </p:txBody>
        </p:sp>
        <p:sp>
          <p:nvSpPr>
            <p:cNvPr id="23" name="TextBox 22"/>
            <p:cNvSpPr txBox="1"/>
            <p:nvPr/>
          </p:nvSpPr>
          <p:spPr>
            <a:xfrm>
              <a:off x="5695223" y="3660602"/>
              <a:ext cx="3227231" cy="424732"/>
            </a:xfrm>
            <a:prstGeom prst="rect">
              <a:avLst/>
            </a:prstGeom>
            <a:noFill/>
          </p:spPr>
          <p:txBody>
            <a:bodyPr wrap="square" rtlCol="0">
              <a:spAutoFit/>
            </a:bodyPr>
            <a:lstStyle/>
            <a:p>
              <a:r>
                <a:rPr lang="en-US" sz="1200" b="1" dirty="0" smtClean="0">
                  <a:solidFill>
                    <a:schemeClr val="bg1"/>
                  </a:solidFill>
                  <a:ea typeface="ＭＳ Ｐゴシック" pitchFamily="50" charset="-128"/>
                  <a:cs typeface="Arial" pitchFamily="34" charset="0"/>
                </a:rPr>
                <a:t>3/5 Yr Term Licensing(</a:t>
              </a:r>
              <a:r>
                <a:rPr lang="ja-JP" altLang="en-US" sz="1200" b="1" dirty="0">
                  <a:solidFill>
                    <a:schemeClr val="bg1"/>
                  </a:solidFill>
                  <a:ea typeface="ＭＳ Ｐゴシック" pitchFamily="50" charset="-128"/>
                  <a:cs typeface="Arial" pitchFamily="34" charset="0"/>
                </a:rPr>
                <a:t>時</a:t>
              </a:r>
              <a:r>
                <a:rPr lang="ja-JP" altLang="en-US" sz="1200" b="1" dirty="0" smtClean="0">
                  <a:solidFill>
                    <a:schemeClr val="bg1"/>
                  </a:solidFill>
                  <a:ea typeface="ＭＳ Ｐゴシック" pitchFamily="50" charset="-128"/>
                  <a:cs typeface="Arial" pitchFamily="34" charset="0"/>
                </a:rPr>
                <a:t>限ライセンス）</a:t>
              </a:r>
              <a:endParaRPr lang="en-US" sz="1200" b="1" dirty="0" smtClean="0">
                <a:solidFill>
                  <a:schemeClr val="bg1"/>
                </a:solidFill>
                <a:ea typeface="ＭＳ Ｐゴシック" pitchFamily="50" charset="-128"/>
                <a:cs typeface="Arial" pitchFamily="34" charset="0"/>
              </a:endParaRPr>
            </a:p>
            <a:p>
              <a:endParaRPr lang="en-US" sz="1200" dirty="0">
                <a:ea typeface="ＭＳ Ｐゴシック" pitchFamily="50" charset="-128"/>
                <a:cs typeface="Arial" pitchFamily="34" charset="0"/>
              </a:endParaRPr>
            </a:p>
          </p:txBody>
        </p:sp>
      </p:grpSp>
      <p:sp>
        <p:nvSpPr>
          <p:cNvPr id="27" name="Plus 26"/>
          <p:cNvSpPr/>
          <p:nvPr/>
        </p:nvSpPr>
        <p:spPr>
          <a:xfrm>
            <a:off x="4358342" y="3290396"/>
            <a:ext cx="446782" cy="430887"/>
          </a:xfrm>
          <a:prstGeom prst="mathPlus">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xmlns="" val="57044389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68275"/>
            <a:ext cx="8194427" cy="838200"/>
          </a:xfrm>
        </p:spPr>
        <p:txBody>
          <a:bodyPr/>
          <a:lstStyle/>
          <a:p>
            <a:r>
              <a:rPr lang="en-US" altLang="ja-JP" dirty="0" err="1" smtClean="0">
                <a:solidFill>
                  <a:schemeClr val="tx1">
                    <a:lumMod val="50000"/>
                  </a:schemeClr>
                </a:solidFill>
                <a:latin typeface="Arial" pitchFamily="34" charset="0"/>
                <a:ea typeface="ＭＳ Ｐゴシック" pitchFamily="50" charset="-128"/>
                <a:cs typeface="Arial" pitchFamily="34" charset="0"/>
              </a:rPr>
              <a:t>ISE</a:t>
            </a:r>
            <a:r>
              <a:rPr lang="ja-JP" altLang="en-US" dirty="0" smtClean="0">
                <a:solidFill>
                  <a:schemeClr val="tx1">
                    <a:lumMod val="50000"/>
                  </a:schemeClr>
                </a:solidFill>
                <a:latin typeface="Arial" pitchFamily="34" charset="0"/>
                <a:ea typeface="ＭＳ Ｐゴシック" pitchFamily="50" charset="-128"/>
                <a:cs typeface="Arial" pitchFamily="34" charset="0"/>
              </a:rPr>
              <a:t>ロードマップ</a:t>
            </a:r>
            <a:endParaRPr lang="en-US" dirty="0">
              <a:solidFill>
                <a:schemeClr val="tx1">
                  <a:lumMod val="50000"/>
                </a:schemeClr>
              </a:solidFill>
              <a:latin typeface="Arial" pitchFamily="34" charset="0"/>
              <a:ea typeface="ＭＳ Ｐゴシック" pitchFamily="50" charset="-128"/>
              <a:cs typeface="Arial" pitchFamily="34" charset="0"/>
            </a:endParaRPr>
          </a:p>
        </p:txBody>
      </p:sp>
      <p:sp>
        <p:nvSpPr>
          <p:cNvPr id="5" name="Rectangle 4"/>
          <p:cNvSpPr/>
          <p:nvPr/>
        </p:nvSpPr>
        <p:spPr>
          <a:xfrm>
            <a:off x="1187624" y="622468"/>
            <a:ext cx="6912767" cy="287854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ＭＳ Ｐゴシック" pitchFamily="50" charset="-128"/>
              <a:cs typeface="Arial" pitchFamily="34" charset="0"/>
            </a:endParaRPr>
          </a:p>
        </p:txBody>
      </p:sp>
      <p:grpSp>
        <p:nvGrpSpPr>
          <p:cNvPr id="3" name="Group 6"/>
          <p:cNvGrpSpPr/>
          <p:nvPr/>
        </p:nvGrpSpPr>
        <p:grpSpPr>
          <a:xfrm>
            <a:off x="1457629" y="810275"/>
            <a:ext cx="869148" cy="440052"/>
            <a:chOff x="6329935" y="0"/>
            <a:chExt cx="2556052" cy="1443081"/>
          </a:xfrm>
        </p:grpSpPr>
        <p:sp>
          <p:nvSpPr>
            <p:cNvPr id="43" name="Rectangle 42"/>
            <p:cNvSpPr>
              <a:spLocks noChangeArrowheads="1"/>
            </p:cNvSpPr>
            <p:nvPr/>
          </p:nvSpPr>
          <p:spPr bwMode="black">
            <a:xfrm>
              <a:off x="7049969" y="987781"/>
              <a:ext cx="116616" cy="441827"/>
            </a:xfrm>
            <a:prstGeom prst="rect">
              <a:avLst/>
            </a:prstGeom>
            <a:solidFill>
              <a:srgbClr val="C00000"/>
            </a:solidFill>
            <a:ln w="9525">
              <a:noFill/>
              <a:miter lim="800000"/>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4" name="Freeform 43"/>
            <p:cNvSpPr>
              <a:spLocks/>
            </p:cNvSpPr>
            <p:nvPr/>
          </p:nvSpPr>
          <p:spPr bwMode="black">
            <a:xfrm>
              <a:off x="7729322" y="976784"/>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C00000"/>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5" name="Freeform 44"/>
            <p:cNvSpPr>
              <a:spLocks/>
            </p:cNvSpPr>
            <p:nvPr/>
          </p:nvSpPr>
          <p:spPr bwMode="black">
            <a:xfrm>
              <a:off x="6561811" y="976784"/>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C00000"/>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6" name="Freeform 45"/>
            <p:cNvSpPr>
              <a:spLocks noEditPoints="1"/>
            </p:cNvSpPr>
            <p:nvPr/>
          </p:nvSpPr>
          <p:spPr bwMode="black">
            <a:xfrm>
              <a:off x="8189003" y="976784"/>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C00000"/>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7" name="Freeform 46"/>
            <p:cNvSpPr>
              <a:spLocks/>
            </p:cNvSpPr>
            <p:nvPr/>
          </p:nvSpPr>
          <p:spPr bwMode="black">
            <a:xfrm>
              <a:off x="7317097" y="976784"/>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C00000"/>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8" name="Freeform 47"/>
            <p:cNvSpPr>
              <a:spLocks/>
            </p:cNvSpPr>
            <p:nvPr/>
          </p:nvSpPr>
          <p:spPr bwMode="black">
            <a:xfrm>
              <a:off x="6329935" y="361618"/>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49" name="Freeform 48"/>
            <p:cNvSpPr>
              <a:spLocks/>
            </p:cNvSpPr>
            <p:nvPr/>
          </p:nvSpPr>
          <p:spPr bwMode="black">
            <a:xfrm>
              <a:off x="6637744" y="209359"/>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0" name="Freeform 49"/>
            <p:cNvSpPr>
              <a:spLocks/>
            </p:cNvSpPr>
            <p:nvPr/>
          </p:nvSpPr>
          <p:spPr bwMode="black">
            <a:xfrm>
              <a:off x="6940134" y="0"/>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1" name="Freeform 50"/>
            <p:cNvSpPr>
              <a:spLocks/>
            </p:cNvSpPr>
            <p:nvPr/>
          </p:nvSpPr>
          <p:spPr bwMode="black">
            <a:xfrm>
              <a:off x="7247944" y="209359"/>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2" name="Freeform 51"/>
            <p:cNvSpPr>
              <a:spLocks/>
            </p:cNvSpPr>
            <p:nvPr/>
          </p:nvSpPr>
          <p:spPr bwMode="black">
            <a:xfrm>
              <a:off x="7548974" y="36162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3" name="Freeform 52"/>
            <p:cNvSpPr>
              <a:spLocks/>
            </p:cNvSpPr>
            <p:nvPr/>
          </p:nvSpPr>
          <p:spPr bwMode="black">
            <a:xfrm>
              <a:off x="7856786" y="209359"/>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4" name="Freeform 53"/>
            <p:cNvSpPr>
              <a:spLocks/>
            </p:cNvSpPr>
            <p:nvPr/>
          </p:nvSpPr>
          <p:spPr bwMode="black">
            <a:xfrm>
              <a:off x="8164598" y="2"/>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5" name="Freeform 54"/>
            <p:cNvSpPr>
              <a:spLocks/>
            </p:cNvSpPr>
            <p:nvPr/>
          </p:nvSpPr>
          <p:spPr bwMode="black">
            <a:xfrm>
              <a:off x="8466982" y="209359"/>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56" name="Freeform 55"/>
            <p:cNvSpPr>
              <a:spLocks/>
            </p:cNvSpPr>
            <p:nvPr/>
          </p:nvSpPr>
          <p:spPr bwMode="black">
            <a:xfrm>
              <a:off x="8774796" y="36162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0" tIns="45716" rIns="91430" bIns="45716"/>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grpSp>
      <p:sp>
        <p:nvSpPr>
          <p:cNvPr id="8" name="TextBox 82"/>
          <p:cNvSpPr txBox="1"/>
          <p:nvPr/>
        </p:nvSpPr>
        <p:spPr>
          <a:xfrm>
            <a:off x="3275856" y="838491"/>
            <a:ext cx="1370651" cy="28623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r>
              <a:rPr lang="ja-JP" altLang="en-US" sz="1400" b="1" dirty="0" smtClean="0">
                <a:solidFill>
                  <a:schemeClr val="tx1">
                    <a:lumMod val="50000"/>
                  </a:schemeClr>
                </a:solidFill>
                <a:latin typeface="Arial" pitchFamily="34" charset="0"/>
                <a:ea typeface="ＭＳ Ｐゴシック" pitchFamily="50" charset="-128"/>
                <a:cs typeface="Arial" pitchFamily="34" charset="0"/>
              </a:rPr>
              <a:t>パートナー様</a:t>
            </a:r>
            <a:endParaRPr lang="en-US" sz="1400" b="1" dirty="0">
              <a:solidFill>
                <a:schemeClr val="tx1">
                  <a:lumMod val="50000"/>
                </a:schemeClr>
              </a:solidFill>
              <a:latin typeface="Arial" pitchFamily="34" charset="0"/>
              <a:ea typeface="ＭＳ Ｐゴシック" pitchFamily="50" charset="-128"/>
              <a:cs typeface="Arial" pitchFamily="34" charset="0"/>
            </a:endParaRPr>
          </a:p>
        </p:txBody>
      </p:sp>
      <p:sp>
        <p:nvSpPr>
          <p:cNvPr id="9" name="TextBox 85"/>
          <p:cNvSpPr txBox="1"/>
          <p:nvPr/>
        </p:nvSpPr>
        <p:spPr>
          <a:xfrm>
            <a:off x="6732240" y="838491"/>
            <a:ext cx="1325267" cy="28623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r>
              <a:rPr lang="ja-JP" altLang="en-US" sz="1400" b="1" dirty="0" smtClean="0">
                <a:solidFill>
                  <a:schemeClr val="tx1">
                    <a:lumMod val="50000"/>
                  </a:schemeClr>
                </a:solidFill>
                <a:latin typeface="Arial" pitchFamily="34" charset="0"/>
                <a:ea typeface="ＭＳ Ｐゴシック" pitchFamily="50" charset="-128"/>
                <a:cs typeface="Arial" pitchFamily="34" charset="0"/>
              </a:rPr>
              <a:t>顧客</a:t>
            </a:r>
            <a:endParaRPr lang="en-US" sz="1400" b="1" dirty="0">
              <a:solidFill>
                <a:schemeClr val="tx1">
                  <a:lumMod val="50000"/>
                </a:schemeClr>
              </a:solidFill>
              <a:latin typeface="Arial" pitchFamily="34" charset="0"/>
              <a:ea typeface="ＭＳ Ｐゴシック" pitchFamily="50" charset="-128"/>
              <a:cs typeface="Arial" pitchFamily="34" charset="0"/>
            </a:endParaRPr>
          </a:p>
        </p:txBody>
      </p:sp>
      <p:grpSp>
        <p:nvGrpSpPr>
          <p:cNvPr id="4" name="Group 9"/>
          <p:cNvGrpSpPr/>
          <p:nvPr/>
        </p:nvGrpSpPr>
        <p:grpSpPr>
          <a:xfrm>
            <a:off x="1156163" y="1270539"/>
            <a:ext cx="6549627" cy="2133244"/>
            <a:chOff x="86336" y="3118584"/>
            <a:chExt cx="8977893" cy="2951095"/>
          </a:xfrm>
        </p:grpSpPr>
        <p:pic>
          <p:nvPicPr>
            <p:cNvPr id="16" name="Picture 15" descr="1GLOBEciscoCorp"/>
            <p:cNvPicPr>
              <a:picLocks noChangeAspect="1" noChangeArrowheads="1"/>
            </p:cNvPicPr>
            <p:nvPr/>
          </p:nvPicPr>
          <p:blipFill>
            <a:blip r:embed="rId3" cstate="print"/>
            <a:srcRect/>
            <a:stretch>
              <a:fillRect/>
            </a:stretch>
          </p:blipFill>
          <p:spPr bwMode="auto">
            <a:xfrm>
              <a:off x="6685757" y="3118584"/>
              <a:ext cx="2378472" cy="2538700"/>
            </a:xfrm>
            <a:prstGeom prst="rect">
              <a:avLst/>
            </a:prstGeom>
            <a:noFill/>
            <a:ln w="9525">
              <a:noFill/>
              <a:miter lim="800000"/>
              <a:headEnd/>
              <a:tailEnd/>
            </a:ln>
          </p:spPr>
        </p:pic>
        <p:sp>
          <p:nvSpPr>
            <p:cNvPr id="17" name="Right Arrow 16"/>
            <p:cNvSpPr/>
            <p:nvPr/>
          </p:nvSpPr>
          <p:spPr>
            <a:xfrm rot="1800000">
              <a:off x="5653826" y="3677738"/>
              <a:ext cx="824200" cy="688769"/>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grpSp>
          <p:nvGrpSpPr>
            <p:cNvPr id="6" name="Group 17"/>
            <p:cNvGrpSpPr/>
            <p:nvPr/>
          </p:nvGrpSpPr>
          <p:grpSpPr>
            <a:xfrm>
              <a:off x="2695696" y="3152643"/>
              <a:ext cx="2683824" cy="1089926"/>
              <a:chOff x="2600696" y="2790701"/>
              <a:chExt cx="2683824" cy="855024"/>
            </a:xfrm>
          </p:grpSpPr>
          <p:sp>
            <p:nvSpPr>
              <p:cNvPr id="41" name="Rounded Rectangle 40"/>
              <p:cNvSpPr/>
              <p:nvPr/>
            </p:nvSpPr>
            <p:spPr>
              <a:xfrm>
                <a:off x="2600696" y="2790701"/>
                <a:ext cx="2683824" cy="855024"/>
              </a:xfrm>
              <a:prstGeom prst="roundRect">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sp>
            <p:nvSpPr>
              <p:cNvPr id="42" name="TextBox 13"/>
              <p:cNvSpPr txBox="1"/>
              <p:nvPr/>
            </p:nvSpPr>
            <p:spPr>
              <a:xfrm>
                <a:off x="2699493" y="2842128"/>
                <a:ext cx="2505691" cy="73148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latin typeface="Arial" pitchFamily="34" charset="0"/>
                    <a:ea typeface="ＭＳ Ｐゴシック" pitchFamily="50" charset="-128"/>
                    <a:cs typeface="Arial" pitchFamily="34" charset="0"/>
                  </a:rPr>
                  <a:t>Authorized Technology Partners (ATP)</a:t>
                </a:r>
                <a:endParaRPr lang="en-US" sz="1400" b="1" dirty="0">
                  <a:solidFill>
                    <a:schemeClr val="bg1"/>
                  </a:solidFill>
                  <a:latin typeface="Arial" pitchFamily="34" charset="0"/>
                  <a:ea typeface="ＭＳ Ｐゴシック" pitchFamily="50" charset="-128"/>
                  <a:cs typeface="Arial" pitchFamily="34" charset="0"/>
                </a:endParaRPr>
              </a:p>
            </p:txBody>
          </p:sp>
        </p:grpSp>
        <p:grpSp>
          <p:nvGrpSpPr>
            <p:cNvPr id="7" name="Group 18"/>
            <p:cNvGrpSpPr/>
            <p:nvPr/>
          </p:nvGrpSpPr>
          <p:grpSpPr>
            <a:xfrm>
              <a:off x="646929" y="3201015"/>
              <a:ext cx="839682" cy="900443"/>
              <a:chOff x="7772409" y="3276600"/>
              <a:chExt cx="1217160" cy="900339"/>
            </a:xfrm>
          </p:grpSpPr>
          <p:sp>
            <p:nvSpPr>
              <p:cNvPr id="35" name="TextBox 45"/>
              <p:cNvSpPr txBox="1"/>
              <p:nvPr/>
            </p:nvSpPr>
            <p:spPr bwMode="auto">
              <a:xfrm>
                <a:off x="7944303" y="3762602"/>
                <a:ext cx="755650" cy="233362"/>
              </a:xfrm>
              <a:prstGeom prst="rect">
                <a:avLst/>
              </a:prstGeom>
              <a:noFill/>
            </p:spPr>
            <p:txBody>
              <a:bodyPr>
                <a:norm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r">
                  <a:lnSpc>
                    <a:spcPct val="90000"/>
                  </a:lnSpc>
                </a:pPr>
                <a:endParaRPr lang="en-US" sz="100" b="1" dirty="0">
                  <a:solidFill>
                    <a:schemeClr val="tx1">
                      <a:lumMod val="50000"/>
                    </a:schemeClr>
                  </a:solidFill>
                  <a:latin typeface="Arial" pitchFamily="34" charset="0"/>
                  <a:ea typeface="ＭＳ Ｐゴシック" pitchFamily="50" charset="-128"/>
                  <a:cs typeface="Arial" pitchFamily="34" charset="0"/>
                </a:endParaRPr>
              </a:p>
            </p:txBody>
          </p:sp>
          <p:grpSp>
            <p:nvGrpSpPr>
              <p:cNvPr id="10" name="Group 35"/>
              <p:cNvGrpSpPr>
                <a:grpSpLocks/>
              </p:cNvGrpSpPr>
              <p:nvPr/>
            </p:nvGrpSpPr>
            <p:grpSpPr bwMode="auto">
              <a:xfrm>
                <a:off x="7772409" y="3276600"/>
                <a:ext cx="1217160" cy="900339"/>
                <a:chOff x="7424636" y="3669875"/>
                <a:chExt cx="824650" cy="496035"/>
              </a:xfrm>
            </p:grpSpPr>
            <p:sp>
              <p:nvSpPr>
                <p:cNvPr id="38" name="Freeform 37"/>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200">
                    <a:solidFill>
                      <a:schemeClr val="tx1">
                        <a:lumMod val="50000"/>
                      </a:schemeClr>
                    </a:solidFill>
                    <a:latin typeface="Arial" pitchFamily="34" charset="0"/>
                    <a:ea typeface="ＭＳ Ｐゴシック" pitchFamily="50" charset="-128"/>
                    <a:cs typeface="Arial" pitchFamily="34" charset="0"/>
                  </a:endParaRPr>
                </a:p>
              </p:txBody>
            </p:sp>
            <p:sp>
              <p:nvSpPr>
                <p:cNvPr id="39" name="Freeform 38"/>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
                    <a:solidFill>
                      <a:schemeClr val="tx1">
                        <a:lumMod val="50000"/>
                      </a:schemeClr>
                    </a:solidFill>
                    <a:latin typeface="Arial" pitchFamily="34" charset="0"/>
                    <a:ea typeface="ＭＳ Ｐゴシック" pitchFamily="50" charset="-128"/>
                    <a:cs typeface="Arial" pitchFamily="34" charset="0"/>
                  </a:endParaRPr>
                </a:p>
              </p:txBody>
            </p:sp>
            <p:sp>
              <p:nvSpPr>
                <p:cNvPr id="40" name="Freeform 39"/>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200">
                    <a:solidFill>
                      <a:schemeClr val="tx1">
                        <a:lumMod val="50000"/>
                      </a:schemeClr>
                    </a:solidFill>
                    <a:latin typeface="Arial" pitchFamily="34" charset="0"/>
                    <a:ea typeface="ＭＳ Ｐゴシック" pitchFamily="50" charset="-128"/>
                    <a:cs typeface="Arial" pitchFamily="34" charset="0"/>
                  </a:endParaRPr>
                </a:p>
              </p:txBody>
            </p:sp>
          </p:grpSp>
          <p:pic>
            <p:nvPicPr>
              <p:cNvPr id="37" name="Picture 36"/>
              <p:cNvPicPr>
                <a:picLocks noChangeAspect="1"/>
              </p:cNvPicPr>
              <p:nvPr/>
            </p:nvPicPr>
            <p:blipFill>
              <a:blip r:embed="rId4" cstate="print"/>
              <a:stretch>
                <a:fillRect/>
              </a:stretch>
            </p:blipFill>
            <p:spPr>
              <a:xfrm>
                <a:off x="8001000" y="3429000"/>
                <a:ext cx="685800" cy="685800"/>
              </a:xfrm>
              <a:prstGeom prst="rect">
                <a:avLst/>
              </a:prstGeom>
            </p:spPr>
          </p:pic>
        </p:grpSp>
        <p:sp>
          <p:nvSpPr>
            <p:cNvPr id="20" name="Right Arrow 19"/>
            <p:cNvSpPr/>
            <p:nvPr/>
          </p:nvSpPr>
          <p:spPr>
            <a:xfrm>
              <a:off x="1690942" y="3333354"/>
              <a:ext cx="824200" cy="688769"/>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sp>
          <p:nvSpPr>
            <p:cNvPr id="21" name="TextBox 83"/>
            <p:cNvSpPr txBox="1"/>
            <p:nvPr/>
          </p:nvSpPr>
          <p:spPr>
            <a:xfrm>
              <a:off x="86336" y="4141682"/>
              <a:ext cx="1844085" cy="530088"/>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ctr"/>
              <a:r>
                <a:rPr lang="en-US" sz="1050" b="1" dirty="0" err="1" smtClean="0">
                  <a:solidFill>
                    <a:schemeClr val="tx1">
                      <a:lumMod val="50000"/>
                    </a:schemeClr>
                  </a:solidFill>
                  <a:latin typeface="Arial" pitchFamily="34" charset="0"/>
                  <a:ea typeface="ＭＳ Ｐゴシック" pitchFamily="50" charset="-128"/>
                  <a:cs typeface="Arial" pitchFamily="34" charset="0"/>
                </a:rPr>
                <a:t>ISE</a:t>
              </a:r>
              <a:r>
                <a:rPr lang="en-US" sz="1050" b="1" dirty="0" smtClean="0">
                  <a:solidFill>
                    <a:schemeClr val="tx1">
                      <a:lumMod val="50000"/>
                    </a:schemeClr>
                  </a:solidFill>
                  <a:latin typeface="Arial" pitchFamily="34" charset="0"/>
                  <a:ea typeface="ＭＳ Ｐゴシック" pitchFamily="50" charset="-128"/>
                  <a:cs typeface="Arial" pitchFamily="34" charset="0"/>
                </a:rPr>
                <a:t>/Base</a:t>
              </a:r>
            </a:p>
            <a:p>
              <a:pPr algn="ctr"/>
              <a:r>
                <a:rPr lang="en-US" sz="1050" b="1" dirty="0" err="1" smtClean="0">
                  <a:solidFill>
                    <a:schemeClr val="tx1">
                      <a:lumMod val="50000"/>
                    </a:schemeClr>
                  </a:solidFill>
                  <a:latin typeface="Arial" pitchFamily="34" charset="0"/>
                  <a:ea typeface="ＭＳ Ｐゴシック" pitchFamily="50" charset="-128"/>
                  <a:cs typeface="Arial" pitchFamily="34" charset="0"/>
                </a:rPr>
                <a:t>ISE</a:t>
              </a:r>
              <a:r>
                <a:rPr lang="en-US" sz="1050" b="1" dirty="0" smtClean="0">
                  <a:solidFill>
                    <a:schemeClr val="tx1">
                      <a:lumMod val="50000"/>
                    </a:schemeClr>
                  </a:solidFill>
                  <a:latin typeface="Arial" pitchFamily="34" charset="0"/>
                  <a:ea typeface="ＭＳ Ｐゴシック" pitchFamily="50" charset="-128"/>
                  <a:cs typeface="Arial" pitchFamily="34" charset="0"/>
                </a:rPr>
                <a:t>/Advanced</a:t>
              </a:r>
              <a:endParaRPr lang="en-US" sz="1050" b="1" dirty="0">
                <a:solidFill>
                  <a:schemeClr val="tx1">
                    <a:lumMod val="50000"/>
                  </a:schemeClr>
                </a:solidFill>
                <a:latin typeface="Arial" pitchFamily="34" charset="0"/>
                <a:ea typeface="ＭＳ Ｐゴシック" pitchFamily="50" charset="-128"/>
                <a:cs typeface="Arial" pitchFamily="34" charset="0"/>
              </a:endParaRPr>
            </a:p>
          </p:txBody>
        </p:sp>
        <p:grpSp>
          <p:nvGrpSpPr>
            <p:cNvPr id="18" name="Group 21"/>
            <p:cNvGrpSpPr/>
            <p:nvPr/>
          </p:nvGrpSpPr>
          <p:grpSpPr>
            <a:xfrm>
              <a:off x="621905" y="4800103"/>
              <a:ext cx="839682" cy="900443"/>
              <a:chOff x="7772409" y="3276600"/>
              <a:chExt cx="1217160" cy="900339"/>
            </a:xfrm>
          </p:grpSpPr>
          <p:sp>
            <p:nvSpPr>
              <p:cNvPr id="29" name="TextBox 35"/>
              <p:cNvSpPr txBox="1"/>
              <p:nvPr/>
            </p:nvSpPr>
            <p:spPr bwMode="auto">
              <a:xfrm>
                <a:off x="7944303" y="3762602"/>
                <a:ext cx="755650" cy="233362"/>
              </a:xfrm>
              <a:prstGeom prst="rect">
                <a:avLst/>
              </a:prstGeom>
              <a:noFill/>
            </p:spPr>
            <p:txBody>
              <a:bodyPr>
                <a:norm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r">
                  <a:lnSpc>
                    <a:spcPct val="90000"/>
                  </a:lnSpc>
                </a:pPr>
                <a:endParaRPr lang="en-US" sz="100" b="1" dirty="0">
                  <a:solidFill>
                    <a:schemeClr val="tx1">
                      <a:lumMod val="50000"/>
                    </a:schemeClr>
                  </a:solidFill>
                  <a:latin typeface="Arial" pitchFamily="34" charset="0"/>
                  <a:ea typeface="ＭＳ Ｐゴシック" pitchFamily="50" charset="-128"/>
                  <a:cs typeface="Arial" pitchFamily="34" charset="0"/>
                </a:endParaRPr>
              </a:p>
            </p:txBody>
          </p:sp>
          <p:grpSp>
            <p:nvGrpSpPr>
              <p:cNvPr id="19" name="Group 29"/>
              <p:cNvGrpSpPr>
                <a:grpSpLocks/>
              </p:cNvGrpSpPr>
              <p:nvPr/>
            </p:nvGrpSpPr>
            <p:grpSpPr bwMode="auto">
              <a:xfrm>
                <a:off x="7772409" y="3276600"/>
                <a:ext cx="1217160" cy="900339"/>
                <a:chOff x="7424636" y="3669875"/>
                <a:chExt cx="824650" cy="496035"/>
              </a:xfrm>
            </p:grpSpPr>
            <p:sp>
              <p:nvSpPr>
                <p:cNvPr id="32" name="Freeform 31"/>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200">
                    <a:solidFill>
                      <a:schemeClr val="tx1">
                        <a:lumMod val="50000"/>
                      </a:schemeClr>
                    </a:solidFill>
                    <a:latin typeface="Arial" pitchFamily="34" charset="0"/>
                    <a:ea typeface="ＭＳ Ｐゴシック" pitchFamily="50" charset="-128"/>
                    <a:cs typeface="Arial" pitchFamily="34" charset="0"/>
                  </a:endParaRPr>
                </a:p>
              </p:txBody>
            </p:sp>
            <p:sp>
              <p:nvSpPr>
                <p:cNvPr id="33" name="Freeform 32"/>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
                    <a:solidFill>
                      <a:schemeClr val="tx1">
                        <a:lumMod val="50000"/>
                      </a:schemeClr>
                    </a:solidFill>
                    <a:latin typeface="Arial" pitchFamily="34" charset="0"/>
                    <a:ea typeface="ＭＳ Ｐゴシック" pitchFamily="50" charset="-128"/>
                    <a:cs typeface="Arial" pitchFamily="34" charset="0"/>
                  </a:endParaRPr>
                </a:p>
              </p:txBody>
            </p:sp>
            <p:sp>
              <p:nvSpPr>
                <p:cNvPr id="34" name="Freeform 33"/>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200">
                    <a:solidFill>
                      <a:schemeClr val="tx1">
                        <a:lumMod val="50000"/>
                      </a:schemeClr>
                    </a:solidFill>
                    <a:latin typeface="Arial" pitchFamily="34" charset="0"/>
                    <a:ea typeface="ＭＳ Ｐゴシック" pitchFamily="50" charset="-128"/>
                    <a:cs typeface="Arial" pitchFamily="34" charset="0"/>
                  </a:endParaRPr>
                </a:p>
              </p:txBody>
            </p:sp>
          </p:grpSp>
          <p:pic>
            <p:nvPicPr>
              <p:cNvPr id="31" name="Picture 30"/>
              <p:cNvPicPr>
                <a:picLocks noChangeAspect="1"/>
              </p:cNvPicPr>
              <p:nvPr/>
            </p:nvPicPr>
            <p:blipFill>
              <a:blip r:embed="rId4" cstate="print"/>
              <a:stretch>
                <a:fillRect/>
              </a:stretch>
            </p:blipFill>
            <p:spPr>
              <a:xfrm>
                <a:off x="8001000" y="3429000"/>
                <a:ext cx="685800" cy="685800"/>
              </a:xfrm>
              <a:prstGeom prst="rect">
                <a:avLst/>
              </a:prstGeom>
            </p:spPr>
          </p:pic>
        </p:grpSp>
        <p:sp>
          <p:nvSpPr>
            <p:cNvPr id="23" name="TextBox 41"/>
            <p:cNvSpPr txBox="1"/>
            <p:nvPr/>
          </p:nvSpPr>
          <p:spPr>
            <a:xfrm>
              <a:off x="326871" y="5740770"/>
              <a:ext cx="1420989" cy="328909"/>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r>
                <a:rPr lang="en-US" sz="1050" b="1" dirty="0" err="1" smtClean="0">
                  <a:solidFill>
                    <a:schemeClr val="tx1">
                      <a:lumMod val="50000"/>
                    </a:schemeClr>
                  </a:solidFill>
                  <a:latin typeface="Arial" pitchFamily="34" charset="0"/>
                  <a:ea typeface="ＭＳ Ｐゴシック" pitchFamily="50" charset="-128"/>
                  <a:cs typeface="Arial" pitchFamily="34" charset="0"/>
                </a:rPr>
                <a:t>ISE</a:t>
              </a:r>
              <a:r>
                <a:rPr lang="en-US" sz="1050" b="1" dirty="0" smtClean="0">
                  <a:solidFill>
                    <a:schemeClr val="tx1">
                      <a:lumMod val="50000"/>
                    </a:schemeClr>
                  </a:solidFill>
                  <a:latin typeface="Arial" pitchFamily="34" charset="0"/>
                  <a:ea typeface="ＭＳ Ｐゴシック" pitchFamily="50" charset="-128"/>
                  <a:cs typeface="Arial" pitchFamily="34" charset="0"/>
                </a:rPr>
                <a:t>/Wireless</a:t>
              </a:r>
              <a:endParaRPr lang="en-US" sz="1050" b="1" dirty="0">
                <a:solidFill>
                  <a:schemeClr val="tx1">
                    <a:lumMod val="50000"/>
                  </a:schemeClr>
                </a:solidFill>
                <a:latin typeface="Arial" pitchFamily="34" charset="0"/>
                <a:ea typeface="ＭＳ Ｐゴシック" pitchFamily="50" charset="-128"/>
                <a:cs typeface="Arial" pitchFamily="34" charset="0"/>
              </a:endParaRPr>
            </a:p>
          </p:txBody>
        </p:sp>
        <p:sp>
          <p:nvSpPr>
            <p:cNvPr id="24" name="Right Arrow 23"/>
            <p:cNvSpPr/>
            <p:nvPr/>
          </p:nvSpPr>
          <p:spPr>
            <a:xfrm>
              <a:off x="1690942" y="4940215"/>
              <a:ext cx="824200" cy="688769"/>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grpSp>
          <p:nvGrpSpPr>
            <p:cNvPr id="22" name="Group 24"/>
            <p:cNvGrpSpPr/>
            <p:nvPr/>
          </p:nvGrpSpPr>
          <p:grpSpPr>
            <a:xfrm>
              <a:off x="2695696" y="4699273"/>
              <a:ext cx="2683824" cy="1089926"/>
              <a:chOff x="2600696" y="2790701"/>
              <a:chExt cx="2683824" cy="855024"/>
            </a:xfrm>
          </p:grpSpPr>
          <p:sp>
            <p:nvSpPr>
              <p:cNvPr id="27" name="Rounded Rectangle 26"/>
              <p:cNvSpPr/>
              <p:nvPr/>
            </p:nvSpPr>
            <p:spPr>
              <a:xfrm>
                <a:off x="2600696" y="2790701"/>
                <a:ext cx="2683824" cy="855024"/>
              </a:xfrm>
              <a:prstGeom prst="roundRect">
                <a:avLst/>
              </a:prstGeom>
              <a:solidFill>
                <a:srgbClr val="0096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sp>
            <p:nvSpPr>
              <p:cNvPr id="28" name="TextBox 52"/>
              <p:cNvSpPr txBox="1"/>
              <p:nvPr/>
            </p:nvSpPr>
            <p:spPr>
              <a:xfrm>
                <a:off x="2695703" y="3077252"/>
                <a:ext cx="2505691" cy="310629"/>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ctr"/>
                <a:r>
                  <a:rPr lang="ja-JP" altLang="en-US" sz="1400" b="1" dirty="0" smtClean="0">
                    <a:solidFill>
                      <a:schemeClr val="bg1"/>
                    </a:solidFill>
                    <a:latin typeface="Arial" pitchFamily="34" charset="0"/>
                    <a:ea typeface="ＭＳ Ｐゴシック" pitchFamily="50" charset="-128"/>
                    <a:cs typeface="Arial" pitchFamily="34" charset="0"/>
                  </a:rPr>
                  <a:t>全パートナー</a:t>
                </a:r>
                <a:endParaRPr lang="en-US" altLang="ja-JP" sz="1400" b="1" dirty="0" smtClean="0">
                  <a:solidFill>
                    <a:schemeClr val="bg1"/>
                  </a:solidFill>
                  <a:latin typeface="Arial" pitchFamily="34" charset="0"/>
                  <a:ea typeface="ＭＳ Ｐゴシック" pitchFamily="50" charset="-128"/>
                  <a:cs typeface="Arial" pitchFamily="34" charset="0"/>
                </a:endParaRPr>
              </a:p>
            </p:txBody>
          </p:sp>
        </p:grpSp>
        <p:sp>
          <p:nvSpPr>
            <p:cNvPr id="26" name="Right Arrow 25"/>
            <p:cNvSpPr/>
            <p:nvPr/>
          </p:nvSpPr>
          <p:spPr>
            <a:xfrm rot="19800000">
              <a:off x="5737986" y="4795622"/>
              <a:ext cx="824200" cy="688769"/>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06" rtl="0" eaLnBrk="1" latinLnBrk="0" hangingPunct="1">
                <a:defRPr sz="1800" kern="1200">
                  <a:solidFill>
                    <a:schemeClr val="lt1"/>
                  </a:solidFill>
                  <a:latin typeface="+mn-lt"/>
                  <a:ea typeface="+mn-ea"/>
                  <a:cs typeface="+mn-cs"/>
                </a:defRPr>
              </a:lvl1pPr>
              <a:lvl2pPr marL="457154" algn="l" defTabSz="914306" rtl="0" eaLnBrk="1" latinLnBrk="0" hangingPunct="1">
                <a:defRPr sz="1800" kern="1200">
                  <a:solidFill>
                    <a:schemeClr val="lt1"/>
                  </a:solidFill>
                  <a:latin typeface="+mn-lt"/>
                  <a:ea typeface="+mn-ea"/>
                  <a:cs typeface="+mn-cs"/>
                </a:defRPr>
              </a:lvl2pPr>
              <a:lvl3pPr marL="914306" algn="l" defTabSz="914306" rtl="0" eaLnBrk="1" latinLnBrk="0" hangingPunct="1">
                <a:defRPr sz="1800" kern="1200">
                  <a:solidFill>
                    <a:schemeClr val="lt1"/>
                  </a:solidFill>
                  <a:latin typeface="+mn-lt"/>
                  <a:ea typeface="+mn-ea"/>
                  <a:cs typeface="+mn-cs"/>
                </a:defRPr>
              </a:lvl3pPr>
              <a:lvl4pPr marL="1371460" algn="l" defTabSz="914306" rtl="0" eaLnBrk="1" latinLnBrk="0" hangingPunct="1">
                <a:defRPr sz="1800" kern="1200">
                  <a:solidFill>
                    <a:schemeClr val="lt1"/>
                  </a:solidFill>
                  <a:latin typeface="+mn-lt"/>
                  <a:ea typeface="+mn-ea"/>
                  <a:cs typeface="+mn-cs"/>
                </a:defRPr>
              </a:lvl4pPr>
              <a:lvl5pPr marL="1828613" algn="l" defTabSz="914306" rtl="0" eaLnBrk="1" latinLnBrk="0" hangingPunct="1">
                <a:defRPr sz="1800" kern="1200">
                  <a:solidFill>
                    <a:schemeClr val="lt1"/>
                  </a:solidFill>
                  <a:latin typeface="+mn-lt"/>
                  <a:ea typeface="+mn-ea"/>
                  <a:cs typeface="+mn-cs"/>
                </a:defRPr>
              </a:lvl5pPr>
              <a:lvl6pPr marL="2285766" algn="l" defTabSz="914306" rtl="0" eaLnBrk="1" latinLnBrk="0" hangingPunct="1">
                <a:defRPr sz="1800" kern="1200">
                  <a:solidFill>
                    <a:schemeClr val="lt1"/>
                  </a:solidFill>
                  <a:latin typeface="+mn-lt"/>
                  <a:ea typeface="+mn-ea"/>
                  <a:cs typeface="+mn-cs"/>
                </a:defRPr>
              </a:lvl6pPr>
              <a:lvl7pPr marL="2742920" algn="l" defTabSz="914306" rtl="0" eaLnBrk="1" latinLnBrk="0" hangingPunct="1">
                <a:defRPr sz="1800" kern="1200">
                  <a:solidFill>
                    <a:schemeClr val="lt1"/>
                  </a:solidFill>
                  <a:latin typeface="+mn-lt"/>
                  <a:ea typeface="+mn-ea"/>
                  <a:cs typeface="+mn-cs"/>
                </a:defRPr>
              </a:lvl7pPr>
              <a:lvl8pPr marL="3200072" algn="l" defTabSz="914306" rtl="0" eaLnBrk="1" latinLnBrk="0" hangingPunct="1">
                <a:defRPr sz="1800" kern="1200">
                  <a:solidFill>
                    <a:schemeClr val="lt1"/>
                  </a:solidFill>
                  <a:latin typeface="+mn-lt"/>
                  <a:ea typeface="+mn-ea"/>
                  <a:cs typeface="+mn-cs"/>
                </a:defRPr>
              </a:lvl8pPr>
              <a:lvl9pPr marL="3657226" algn="l" defTabSz="914306" rtl="0" eaLnBrk="1" latinLnBrk="0" hangingPunct="1">
                <a:defRPr sz="1800" kern="1200">
                  <a:solidFill>
                    <a:schemeClr val="lt1"/>
                  </a:solidFill>
                  <a:latin typeface="+mn-lt"/>
                  <a:ea typeface="+mn-ea"/>
                  <a:cs typeface="+mn-cs"/>
                </a:defRPr>
              </a:lvl9pPr>
            </a:lstStyle>
            <a:p>
              <a:pPr algn="ctr"/>
              <a:endParaRPr lang="en-US" sz="1100" dirty="0" smtClean="0">
                <a:solidFill>
                  <a:schemeClr val="tx1">
                    <a:lumMod val="50000"/>
                  </a:schemeClr>
                </a:solidFill>
                <a:latin typeface="Arial" pitchFamily="34" charset="0"/>
                <a:ea typeface="ＭＳ Ｐゴシック" pitchFamily="50" charset="-128"/>
                <a:cs typeface="Arial" pitchFamily="34" charset="0"/>
              </a:endParaRPr>
            </a:p>
          </p:txBody>
        </p:sp>
      </p:grpSp>
      <p:sp>
        <p:nvSpPr>
          <p:cNvPr id="11" name="TextBox 55"/>
          <p:cNvSpPr txBox="1"/>
          <p:nvPr/>
        </p:nvSpPr>
        <p:spPr>
          <a:xfrm>
            <a:off x="5053294" y="1252222"/>
            <a:ext cx="1125249" cy="42473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ctr"/>
            <a:r>
              <a:rPr lang="en-US" sz="1200" b="1" dirty="0" smtClean="0">
                <a:solidFill>
                  <a:schemeClr val="tx1">
                    <a:lumMod val="50000"/>
                  </a:schemeClr>
                </a:solidFill>
                <a:latin typeface="Arial" pitchFamily="34" charset="0"/>
                <a:ea typeface="ＭＳ Ｐゴシック" pitchFamily="50" charset="-128"/>
                <a:cs typeface="Arial" pitchFamily="34" charset="0"/>
              </a:rPr>
              <a:t>VPN, </a:t>
            </a:r>
            <a:r>
              <a:rPr lang="ja-JP" altLang="en-US" sz="1200" b="1" dirty="0" smtClean="0">
                <a:solidFill>
                  <a:schemeClr val="tx1">
                    <a:lumMod val="50000"/>
                  </a:schemeClr>
                </a:solidFill>
                <a:latin typeface="Arial" pitchFamily="34" charset="0"/>
                <a:ea typeface="ＭＳ Ｐゴシック" pitchFamily="50" charset="-128"/>
                <a:cs typeface="Arial" pitchFamily="34" charset="0"/>
              </a:rPr>
              <a:t>有線</a:t>
            </a:r>
            <a:r>
              <a:rPr lang="en-US" sz="1200" b="1" dirty="0" smtClean="0">
                <a:solidFill>
                  <a:schemeClr val="tx1">
                    <a:lumMod val="50000"/>
                  </a:schemeClr>
                </a:solidFill>
                <a:latin typeface="Arial" pitchFamily="34" charset="0"/>
                <a:ea typeface="ＭＳ Ｐゴシック" pitchFamily="50" charset="-128"/>
                <a:cs typeface="Arial" pitchFamily="34" charset="0"/>
              </a:rPr>
              <a:t>, </a:t>
            </a:r>
          </a:p>
          <a:p>
            <a:pPr algn="ctr"/>
            <a:r>
              <a:rPr lang="ja-JP" altLang="en-US" sz="1200" b="1" dirty="0" smtClean="0">
                <a:solidFill>
                  <a:schemeClr val="tx1">
                    <a:lumMod val="50000"/>
                  </a:schemeClr>
                </a:solidFill>
                <a:latin typeface="Arial" pitchFamily="34" charset="0"/>
                <a:ea typeface="ＭＳ Ｐゴシック" pitchFamily="50" charset="-128"/>
                <a:cs typeface="Arial" pitchFamily="34" charset="0"/>
              </a:rPr>
              <a:t>無線</a:t>
            </a:r>
            <a:endParaRPr lang="en-US" sz="1200" b="1" dirty="0">
              <a:solidFill>
                <a:schemeClr val="tx1">
                  <a:lumMod val="50000"/>
                </a:schemeClr>
              </a:solidFill>
              <a:latin typeface="Arial" pitchFamily="34" charset="0"/>
              <a:ea typeface="ＭＳ Ｐゴシック" pitchFamily="50" charset="-128"/>
              <a:cs typeface="Arial" pitchFamily="34" charset="0"/>
            </a:endParaRPr>
          </a:p>
        </p:txBody>
      </p:sp>
      <p:sp>
        <p:nvSpPr>
          <p:cNvPr id="12" name="TextBox 56"/>
          <p:cNvSpPr txBox="1"/>
          <p:nvPr/>
        </p:nvSpPr>
        <p:spPr>
          <a:xfrm>
            <a:off x="5292080" y="839923"/>
            <a:ext cx="1063464" cy="28623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r>
              <a:rPr lang="ja-JP" altLang="en-US" sz="1400" b="1" dirty="0" smtClean="0">
                <a:solidFill>
                  <a:schemeClr val="tx1">
                    <a:lumMod val="50000"/>
                  </a:schemeClr>
                </a:solidFill>
                <a:latin typeface="Arial" pitchFamily="34" charset="0"/>
                <a:ea typeface="ＭＳ Ｐゴシック" pitchFamily="50" charset="-128"/>
                <a:cs typeface="Arial" pitchFamily="34" charset="0"/>
              </a:rPr>
              <a:t>展開</a:t>
            </a:r>
            <a:endParaRPr lang="en-US" sz="1400" b="1" dirty="0">
              <a:solidFill>
                <a:schemeClr val="tx1">
                  <a:lumMod val="50000"/>
                </a:schemeClr>
              </a:solidFill>
              <a:latin typeface="Arial" pitchFamily="34" charset="0"/>
              <a:ea typeface="ＭＳ Ｐゴシック" pitchFamily="50" charset="-128"/>
              <a:cs typeface="Arial" pitchFamily="34" charset="0"/>
            </a:endParaRPr>
          </a:p>
        </p:txBody>
      </p:sp>
      <p:sp>
        <p:nvSpPr>
          <p:cNvPr id="13" name="TextBox 57"/>
          <p:cNvSpPr txBox="1"/>
          <p:nvPr/>
        </p:nvSpPr>
        <p:spPr>
          <a:xfrm>
            <a:off x="5235903" y="3108472"/>
            <a:ext cx="1544615" cy="258532"/>
          </a:xfrm>
          <a:prstGeom prst="rect">
            <a:avLst/>
          </a:prstGeom>
          <a:noFill/>
        </p:spPr>
        <p:txBody>
          <a:bodyPr wrap="square" rtlCol="0">
            <a:spAutoFit/>
          </a:bodyP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pPr algn="ctr"/>
            <a:r>
              <a:rPr lang="ja-JP" altLang="en-US" sz="1200" b="1" dirty="0" smtClean="0">
                <a:solidFill>
                  <a:schemeClr val="tx1">
                    <a:lumMod val="50000"/>
                  </a:schemeClr>
                </a:solidFill>
                <a:latin typeface="Arial" pitchFamily="34" charset="0"/>
                <a:ea typeface="ＭＳ Ｐゴシック" pitchFamily="50" charset="-128"/>
                <a:cs typeface="Arial" pitchFamily="34" charset="0"/>
              </a:rPr>
              <a:t>無線のみ</a:t>
            </a:r>
            <a:endParaRPr lang="en-US" sz="1200" b="1" dirty="0" smtClean="0">
              <a:solidFill>
                <a:schemeClr val="tx1">
                  <a:lumMod val="50000"/>
                </a:schemeClr>
              </a:solidFill>
              <a:latin typeface="Arial" pitchFamily="34" charset="0"/>
              <a:ea typeface="ＭＳ Ｐゴシック" pitchFamily="50" charset="-128"/>
              <a:cs typeface="Arial" pitchFamily="34" charset="0"/>
            </a:endParaRPr>
          </a:p>
        </p:txBody>
      </p:sp>
      <p:sp>
        <p:nvSpPr>
          <p:cNvPr id="14" name="Freeform 13"/>
          <p:cNvSpPr>
            <a:spLocks/>
          </p:cNvSpPr>
          <p:nvPr/>
        </p:nvSpPr>
        <p:spPr bwMode="auto">
          <a:xfrm>
            <a:off x="5327730" y="2979239"/>
            <a:ext cx="1241991" cy="49351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15" name="Freeform 14"/>
          <p:cNvSpPr>
            <a:spLocks/>
          </p:cNvSpPr>
          <p:nvPr/>
        </p:nvSpPr>
        <p:spPr bwMode="auto">
          <a:xfrm>
            <a:off x="4971148" y="1150012"/>
            <a:ext cx="1288534" cy="526931"/>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endParaRPr lang="en-US" sz="1100">
              <a:solidFill>
                <a:schemeClr val="tx1">
                  <a:lumMod val="50000"/>
                </a:schemeClr>
              </a:solidFill>
              <a:latin typeface="Arial" pitchFamily="34" charset="0"/>
              <a:ea typeface="ＭＳ Ｐゴシック" pitchFamily="50" charset="-128"/>
              <a:cs typeface="Arial" pitchFamily="34" charset="0"/>
            </a:endParaRPr>
          </a:p>
        </p:txBody>
      </p:sp>
      <p:sp>
        <p:nvSpPr>
          <p:cNvPr id="60" name="Text Box 18"/>
          <p:cNvSpPr txBox="1">
            <a:spLocks noChangeArrowheads="1"/>
          </p:cNvSpPr>
          <p:nvPr/>
        </p:nvSpPr>
        <p:spPr bwMode="auto">
          <a:xfrm>
            <a:off x="1162313" y="3662950"/>
            <a:ext cx="2102696" cy="2271215"/>
          </a:xfrm>
          <a:prstGeom prst="rect">
            <a:avLst/>
          </a:prstGeom>
          <a:solidFill>
            <a:schemeClr val="bg1">
              <a:lumMod val="85000"/>
            </a:schemeClr>
          </a:solidFill>
          <a:ln w="28575">
            <a:solidFill>
              <a:schemeClr val="tx1"/>
            </a:solidFill>
            <a:miter lim="800000"/>
            <a:headEnd/>
            <a:tailEnd/>
          </a:ln>
        </p:spPr>
        <p:txBody>
          <a:bodyPr wrap="square" lIns="82124" tIns="41061" rIns="82124" bIns="41061">
            <a:spAutoFit/>
          </a:bodyPr>
          <a:lstStyle/>
          <a:p>
            <a:pPr algn="ctr" defTabSz="814388">
              <a:buClr>
                <a:srgbClr val="000000"/>
              </a:buClr>
              <a:buSzPct val="100000"/>
              <a:buFont typeface="Times New Roman" pitchFamily="18" charset="0"/>
              <a:buNone/>
            </a:pPr>
            <a:r>
              <a:rPr lang="en-US" sz="1600" b="1" dirty="0" err="1" smtClean="0">
                <a:solidFill>
                  <a:srgbClr val="546568"/>
                </a:solidFill>
                <a:ea typeface="ＭＳ Ｐゴシック" pitchFamily="50" charset="-128"/>
                <a:cs typeface="Arial" pitchFamily="34" charset="0"/>
              </a:rPr>
              <a:t>ISE</a:t>
            </a:r>
            <a:r>
              <a:rPr lang="en-US" sz="1600" b="1" dirty="0" smtClean="0">
                <a:solidFill>
                  <a:srgbClr val="546568"/>
                </a:solidFill>
                <a:ea typeface="ＭＳ Ｐゴシック" pitchFamily="50" charset="-128"/>
                <a:cs typeface="Arial" pitchFamily="34" charset="0"/>
              </a:rPr>
              <a:t> 1.0</a:t>
            </a:r>
          </a:p>
          <a:p>
            <a:pPr marL="342900" indent="-114300" defTabSz="814388">
              <a:buClr>
                <a:srgbClr val="000000"/>
              </a:buClr>
              <a:buSzPct val="100000"/>
              <a:buFont typeface="Times New Roman" pitchFamily="18" charset="0"/>
              <a:buNone/>
            </a:pPr>
            <a:endParaRPr lang="en-US" sz="1050" b="1" dirty="0" smtClean="0">
              <a:solidFill>
                <a:srgbClr val="546568"/>
              </a:solidFill>
              <a:ea typeface="ＭＳ Ｐゴシック" pitchFamily="50" charset="-128"/>
              <a:cs typeface="Arial" pitchFamily="34" charset="0"/>
            </a:endParaRPr>
          </a:p>
          <a:p>
            <a:pPr marL="342900" indent="-114300" algn="l" defTabSz="814388">
              <a:buClr>
                <a:srgbClr val="000000"/>
              </a:buClr>
              <a:buSzPct val="100000"/>
              <a:buFont typeface="Times New Roman" pitchFamily="18" charset="0"/>
              <a:buNone/>
            </a:pPr>
            <a:r>
              <a:rPr lang="en-US" sz="1100" b="1" dirty="0" smtClean="0">
                <a:solidFill>
                  <a:srgbClr val="546568"/>
                </a:solidFill>
                <a:ea typeface="ＭＳ Ｐゴシック" pitchFamily="50" charset="-128"/>
                <a:cs typeface="Arial" pitchFamily="34" charset="0"/>
              </a:rPr>
              <a:t>Market leading features:</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Next gen policy server</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AAA server</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Wired, wireless, </a:t>
            </a:r>
            <a:r>
              <a:rPr lang="en-US" sz="1100" b="1" dirty="0" err="1" smtClean="0">
                <a:solidFill>
                  <a:srgbClr val="546568"/>
                </a:solidFill>
                <a:ea typeface="ＭＳ Ｐゴシック" pitchFamily="50" charset="-128"/>
                <a:cs typeface="Arial" pitchFamily="34" charset="0"/>
              </a:rPr>
              <a:t>VPN</a:t>
            </a:r>
            <a:endParaRPr lang="en-US" sz="1100" b="1" dirty="0" smtClean="0">
              <a:solidFill>
                <a:srgbClr val="546568"/>
              </a:solidFill>
              <a:ea typeface="ＭＳ Ｐゴシック" pitchFamily="50" charset="-128"/>
              <a:cs typeface="Arial" pitchFamily="34" charset="0"/>
            </a:endParaRP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Device profiling</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Posture assessment</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Guest mgmt</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Monitoring &amp; reporting</a:t>
            </a:r>
          </a:p>
          <a:p>
            <a:pPr marL="342900" indent="-114300" algn="l" defTabSz="814388">
              <a:buClr>
                <a:srgbClr val="000000"/>
              </a:buClr>
              <a:buSzPct val="100000"/>
              <a:buFont typeface="Arial" pitchFamily="34" charset="0"/>
              <a:buChar char="•"/>
            </a:pPr>
            <a:r>
              <a:rPr lang="en-US" sz="1100" b="1" dirty="0" smtClean="0">
                <a:solidFill>
                  <a:srgbClr val="546568"/>
                </a:solidFill>
                <a:ea typeface="ＭＳ Ｐゴシック" pitchFamily="50" charset="-128"/>
                <a:cs typeface="Arial" pitchFamily="34" charset="0"/>
              </a:rPr>
              <a:t>Drill-in troubleshooting</a:t>
            </a:r>
          </a:p>
          <a:p>
            <a:pPr defTabSz="814388">
              <a:buClr>
                <a:srgbClr val="000000"/>
              </a:buClr>
              <a:buSzPct val="100000"/>
              <a:buFont typeface="Times New Roman" pitchFamily="18" charset="0"/>
              <a:buNone/>
            </a:pPr>
            <a:endParaRPr lang="en-US" sz="1100" b="1" dirty="0" smtClean="0">
              <a:solidFill>
                <a:srgbClr val="546568"/>
              </a:solidFill>
              <a:ea typeface="ＭＳ Ｐゴシック" pitchFamily="50" charset="-128"/>
              <a:cs typeface="Arial" pitchFamily="34" charset="0"/>
            </a:endParaRPr>
          </a:p>
          <a:p>
            <a:pPr defTabSz="814388">
              <a:buClr>
                <a:srgbClr val="000000"/>
              </a:buClr>
              <a:buSzPct val="100000"/>
              <a:buFont typeface="Times New Roman" pitchFamily="18" charset="0"/>
              <a:buNone/>
            </a:pPr>
            <a:r>
              <a:rPr lang="en-US" sz="1100" b="1" dirty="0" smtClean="0">
                <a:solidFill>
                  <a:srgbClr val="546568"/>
                </a:solidFill>
                <a:ea typeface="ＭＳ Ｐゴシック" pitchFamily="50" charset="-128"/>
                <a:cs typeface="Arial" pitchFamily="34" charset="0"/>
              </a:rPr>
              <a:t>Ensure success:</a:t>
            </a:r>
            <a:endParaRPr lang="en-US" sz="1100" b="1" dirty="0" smtClean="0">
              <a:solidFill>
                <a:srgbClr val="C00000"/>
              </a:solidFill>
              <a:ea typeface="ＭＳ Ｐゴシック" pitchFamily="50" charset="-128"/>
              <a:cs typeface="Arial" pitchFamily="34" charset="0"/>
            </a:endParaRPr>
          </a:p>
          <a:p>
            <a:pPr defTabSz="814388">
              <a:buClr>
                <a:srgbClr val="000000"/>
              </a:buClr>
              <a:buSzPct val="100000"/>
              <a:buFont typeface="Arial" pitchFamily="34" charset="0"/>
              <a:buChar char="•"/>
            </a:pPr>
            <a:r>
              <a:rPr lang="en-US" sz="1050" b="1" dirty="0" smtClean="0">
                <a:solidFill>
                  <a:srgbClr val="C00000"/>
                </a:solidFill>
                <a:ea typeface="ＭＳ Ｐゴシック" pitchFamily="50" charset="-128"/>
                <a:cs typeface="Arial" pitchFamily="34" charset="0"/>
              </a:rPr>
              <a:t>ATP </a:t>
            </a:r>
            <a:r>
              <a:rPr lang="ja-JP" altLang="en-US" sz="1050" b="1" dirty="0" smtClean="0">
                <a:solidFill>
                  <a:srgbClr val="C00000"/>
                </a:solidFill>
                <a:ea typeface="ＭＳ Ｐゴシック" pitchFamily="50" charset="-128"/>
                <a:cs typeface="Arial" pitchFamily="34" charset="0"/>
              </a:rPr>
              <a:t>必須</a:t>
            </a:r>
            <a:endParaRPr lang="en-US" sz="1050" b="1" dirty="0" smtClean="0">
              <a:solidFill>
                <a:srgbClr val="C00000"/>
              </a:solidFill>
              <a:ea typeface="ＭＳ Ｐゴシック" pitchFamily="50" charset="-128"/>
              <a:cs typeface="Arial" pitchFamily="34" charset="0"/>
            </a:endParaRPr>
          </a:p>
        </p:txBody>
      </p:sp>
      <p:sp>
        <p:nvSpPr>
          <p:cNvPr id="61" name="Text Box 18"/>
          <p:cNvSpPr txBox="1">
            <a:spLocks noChangeArrowheads="1"/>
          </p:cNvSpPr>
          <p:nvPr/>
        </p:nvSpPr>
        <p:spPr bwMode="auto">
          <a:xfrm>
            <a:off x="6012160" y="3662950"/>
            <a:ext cx="2088232" cy="1945742"/>
          </a:xfrm>
          <a:prstGeom prst="rect">
            <a:avLst/>
          </a:prstGeom>
          <a:solidFill>
            <a:schemeClr val="bg1">
              <a:lumMod val="85000"/>
            </a:schemeClr>
          </a:solidFill>
          <a:ln w="28575">
            <a:solidFill>
              <a:schemeClr val="tx1"/>
            </a:solidFill>
            <a:miter lim="800000"/>
            <a:headEnd/>
            <a:tailEnd/>
          </a:ln>
        </p:spPr>
        <p:txBody>
          <a:bodyPr wrap="square" lIns="82124" tIns="41061" rIns="82124" bIns="41061">
            <a:spAutoFit/>
          </a:bodyPr>
          <a:lstStyle/>
          <a:p>
            <a:pPr algn="ctr" defTabSz="814388">
              <a:buClr>
                <a:srgbClr val="000000"/>
              </a:buClr>
              <a:buSzPct val="100000"/>
              <a:buFont typeface="Times New Roman" pitchFamily="18" charset="0"/>
              <a:buNone/>
            </a:pPr>
            <a:r>
              <a:rPr lang="en-US" sz="1600" b="1" dirty="0" err="1" smtClean="0">
                <a:solidFill>
                  <a:srgbClr val="546568"/>
                </a:solidFill>
                <a:ea typeface="ＭＳ Ｐゴシック" pitchFamily="50" charset="-128"/>
                <a:cs typeface="Arial" pitchFamily="34" charset="0"/>
              </a:rPr>
              <a:t>ISE</a:t>
            </a:r>
            <a:r>
              <a:rPr lang="en-US" sz="1600" b="1" dirty="0" smtClean="0">
                <a:solidFill>
                  <a:srgbClr val="546568"/>
                </a:solidFill>
                <a:ea typeface="ＭＳ Ｐゴシック" pitchFamily="50" charset="-128"/>
                <a:cs typeface="Arial" pitchFamily="34" charset="0"/>
              </a:rPr>
              <a:t> 1.1</a:t>
            </a:r>
          </a:p>
          <a:p>
            <a:pPr defTabSz="814388">
              <a:buClr>
                <a:srgbClr val="000000"/>
              </a:buClr>
              <a:buSzPct val="100000"/>
              <a:buFont typeface="Times New Roman" pitchFamily="18" charset="0"/>
              <a:buNone/>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r>
              <a:rPr lang="ja-JP" altLang="en-US" sz="1100" b="0" dirty="0" smtClean="0">
                <a:solidFill>
                  <a:srgbClr val="546568"/>
                </a:solidFill>
                <a:ea typeface="ＭＳ Ｐゴシック" pitchFamily="50" charset="-128"/>
                <a:cs typeface="Arial" pitchFamily="34" charset="0"/>
              </a:rPr>
              <a:t>日本語環境サポートを含む</a:t>
            </a:r>
            <a:endParaRPr lang="en-US" altLang="ja-JP" sz="1100" b="0" dirty="0" smtClean="0">
              <a:solidFill>
                <a:srgbClr val="546568"/>
              </a:solidFill>
              <a:ea typeface="ＭＳ Ｐゴシック" pitchFamily="50" charset="-128"/>
              <a:cs typeface="Arial" pitchFamily="34" charset="0"/>
            </a:endParaRPr>
          </a:p>
          <a:p>
            <a:pPr defTabSz="814388">
              <a:buClr>
                <a:srgbClr val="000000"/>
              </a:buClr>
              <a:buSzPct val="100000"/>
            </a:pPr>
            <a:r>
              <a:rPr lang="ja-JP" altLang="en-US" sz="1100" b="0" dirty="0" smtClean="0">
                <a:solidFill>
                  <a:srgbClr val="546568"/>
                </a:solidFill>
                <a:ea typeface="ＭＳ Ｐゴシック" pitchFamily="50" charset="-128"/>
                <a:cs typeface="Arial" pitchFamily="34" charset="0"/>
              </a:rPr>
              <a:t>インタナショナライゼーション</a:t>
            </a:r>
            <a:endParaRPr lang="en-US" sz="1100" b="0"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r>
              <a:rPr lang="en-US" sz="1100" b="0" dirty="0" smtClean="0">
                <a:solidFill>
                  <a:srgbClr val="546568"/>
                </a:solidFill>
                <a:ea typeface="ＭＳ Ｐゴシック" pitchFamily="50" charset="-128"/>
                <a:cs typeface="Arial" pitchFamily="34" charset="0"/>
              </a:rPr>
              <a:t>US Fed (FIPS 140-3, </a:t>
            </a:r>
            <a:r>
              <a:rPr lang="en-US" sz="1100" b="0" dirty="0" err="1" smtClean="0">
                <a:solidFill>
                  <a:srgbClr val="546568"/>
                </a:solidFill>
                <a:ea typeface="ＭＳ Ｐゴシック" pitchFamily="50" charset="-128"/>
                <a:cs typeface="Arial" pitchFamily="34" charset="0"/>
              </a:rPr>
              <a:t>CAC</a:t>
            </a:r>
            <a:r>
              <a:rPr lang="en-US" sz="1100" b="0" dirty="0" smtClean="0">
                <a:solidFill>
                  <a:srgbClr val="546568"/>
                </a:solidFill>
                <a:ea typeface="ＭＳ Ｐゴシック" pitchFamily="50" charset="-128"/>
                <a:cs typeface="Arial" pitchFamily="34" charset="0"/>
              </a:rPr>
              <a:t>, </a:t>
            </a:r>
            <a:r>
              <a:rPr lang="en-US" sz="1100" b="0" dirty="0" err="1" smtClean="0">
                <a:solidFill>
                  <a:srgbClr val="546568"/>
                </a:solidFill>
                <a:ea typeface="ＭＳ Ｐゴシック" pitchFamily="50" charset="-128"/>
                <a:cs typeface="Arial" pitchFamily="34" charset="0"/>
              </a:rPr>
              <a:t>OCSP</a:t>
            </a:r>
            <a:r>
              <a:rPr lang="en-US" sz="1100" b="0" dirty="0" smtClean="0">
                <a:solidFill>
                  <a:srgbClr val="546568"/>
                </a:solidFill>
                <a:ea typeface="ＭＳ Ｐゴシック" pitchFamily="50" charset="-128"/>
                <a:cs typeface="Arial" pitchFamily="34" charset="0"/>
              </a:rPr>
              <a:t>)</a:t>
            </a:r>
          </a:p>
          <a:p>
            <a:pPr defTabSz="814388">
              <a:buClr>
                <a:srgbClr val="000000"/>
              </a:buClr>
              <a:buSzPct val="100000"/>
              <a:buFont typeface="Arial" pitchFamily="34" charset="0"/>
              <a:buChar char="•"/>
            </a:pPr>
            <a:r>
              <a:rPr lang="ja-JP" altLang="en-US" sz="1100" b="0" dirty="0" smtClean="0">
                <a:solidFill>
                  <a:srgbClr val="546568"/>
                </a:solidFill>
                <a:ea typeface="ＭＳ Ｐゴシック" pitchFamily="50" charset="-128"/>
                <a:cs typeface="Arial" pitchFamily="34" charset="0"/>
              </a:rPr>
              <a:t>プロファイリング</a:t>
            </a:r>
            <a:r>
              <a:rPr lang="en-US" sz="1100" b="0" dirty="0" smtClean="0">
                <a:solidFill>
                  <a:srgbClr val="546568"/>
                </a:solidFill>
                <a:ea typeface="ＭＳ Ｐゴシック" pitchFamily="50" charset="-128"/>
                <a:cs typeface="Arial" pitchFamily="34" charset="0"/>
              </a:rPr>
              <a:t>: active scan</a:t>
            </a:r>
            <a:r>
              <a:rPr lang="ja-JP" altLang="en-US" sz="1100" b="0" dirty="0" err="1" smtClean="0">
                <a:solidFill>
                  <a:srgbClr val="546568"/>
                </a:solidFill>
                <a:ea typeface="ＭＳ Ｐゴシック" pitchFamily="50" charset="-128"/>
                <a:cs typeface="Arial" pitchFamily="34" charset="0"/>
              </a:rPr>
              <a:t>、</a:t>
            </a:r>
            <a:r>
              <a:rPr lang="ja-JP" altLang="en-US" sz="1100" b="0" dirty="0" smtClean="0">
                <a:solidFill>
                  <a:srgbClr val="546568"/>
                </a:solidFill>
                <a:ea typeface="ＭＳ Ｐゴシック" pitchFamily="50" charset="-128"/>
                <a:cs typeface="Arial" pitchFamily="34" charset="0"/>
              </a:rPr>
              <a:t>その他追加機能</a:t>
            </a:r>
            <a:endParaRPr lang="en-US" sz="1100" b="0" dirty="0" smtClean="0">
              <a:solidFill>
                <a:srgbClr val="546568"/>
              </a:solidFill>
              <a:ea typeface="ＭＳ Ｐゴシック" pitchFamily="50" charset="-128"/>
              <a:cs typeface="Arial" pitchFamily="34" charset="0"/>
            </a:endParaRPr>
          </a:p>
          <a:p>
            <a:pPr defTabSz="814388">
              <a:buClr>
                <a:srgbClr val="000000"/>
              </a:buClr>
              <a:buSzPct val="100000"/>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Times New Roman" pitchFamily="18" charset="0"/>
              <a:buNone/>
            </a:pPr>
            <a:r>
              <a:rPr lang="ja-JP" altLang="en-US" sz="1050" b="1" dirty="0" smtClean="0">
                <a:solidFill>
                  <a:srgbClr val="546568"/>
                </a:solidFill>
                <a:ea typeface="ＭＳ Ｐゴシック" pitchFamily="50" charset="-128"/>
                <a:cs typeface="Arial" pitchFamily="34" charset="0"/>
              </a:rPr>
              <a:t>・</a:t>
            </a:r>
            <a:r>
              <a:rPr lang="en-US" altLang="ja-JP" sz="1050" b="1" dirty="0" smtClean="0">
                <a:solidFill>
                  <a:srgbClr val="C00000"/>
                </a:solidFill>
                <a:ea typeface="ＭＳ Ｐゴシック" pitchFamily="50" charset="-128"/>
                <a:cs typeface="Arial" pitchFamily="34" charset="0"/>
              </a:rPr>
              <a:t>ATP</a:t>
            </a:r>
            <a:r>
              <a:rPr lang="ja-JP" altLang="en-US" sz="1050" b="1" dirty="0" smtClean="0">
                <a:solidFill>
                  <a:srgbClr val="C00000"/>
                </a:solidFill>
                <a:ea typeface="ＭＳ Ｐゴシック" pitchFamily="50" charset="-128"/>
                <a:cs typeface="Arial" pitchFamily="34" charset="0"/>
              </a:rPr>
              <a:t>必須：</a:t>
            </a:r>
            <a:endParaRPr lang="en-US" altLang="ja-JP" sz="1050" b="1" dirty="0" smtClean="0">
              <a:solidFill>
                <a:srgbClr val="C00000"/>
              </a:solidFill>
              <a:ea typeface="ＭＳ Ｐゴシック" pitchFamily="50" charset="-128"/>
              <a:cs typeface="Arial" pitchFamily="34" charset="0"/>
            </a:endParaRPr>
          </a:p>
        </p:txBody>
      </p:sp>
      <p:sp>
        <p:nvSpPr>
          <p:cNvPr id="62" name="Text Box 18"/>
          <p:cNvSpPr txBox="1">
            <a:spLocks noChangeArrowheads="1"/>
          </p:cNvSpPr>
          <p:nvPr/>
        </p:nvSpPr>
        <p:spPr bwMode="auto">
          <a:xfrm>
            <a:off x="3599130" y="3662950"/>
            <a:ext cx="2078909" cy="2236590"/>
          </a:xfrm>
          <a:prstGeom prst="rect">
            <a:avLst/>
          </a:prstGeom>
          <a:solidFill>
            <a:schemeClr val="bg1">
              <a:lumMod val="85000"/>
            </a:schemeClr>
          </a:solidFill>
          <a:ln w="28575">
            <a:solidFill>
              <a:schemeClr val="tx1"/>
            </a:solidFill>
            <a:miter lim="800000"/>
            <a:headEnd/>
            <a:tailEnd/>
          </a:ln>
        </p:spPr>
        <p:txBody>
          <a:bodyPr wrap="square" lIns="82124" tIns="41061" rIns="82124" bIns="41061">
            <a:spAutoFit/>
          </a:bodyPr>
          <a:lstStyle/>
          <a:p>
            <a:pPr algn="ctr" defTabSz="814388">
              <a:buClr>
                <a:srgbClr val="000000"/>
              </a:buClr>
              <a:buSzPct val="100000"/>
              <a:buFont typeface="Times New Roman" pitchFamily="18" charset="0"/>
              <a:buNone/>
            </a:pPr>
            <a:r>
              <a:rPr lang="en-US" sz="1600" b="1" dirty="0" err="1" smtClean="0">
                <a:solidFill>
                  <a:srgbClr val="546568"/>
                </a:solidFill>
                <a:ea typeface="ＭＳ Ｐゴシック" pitchFamily="50" charset="-128"/>
                <a:cs typeface="Arial" pitchFamily="34" charset="0"/>
              </a:rPr>
              <a:t>ISE</a:t>
            </a:r>
            <a:r>
              <a:rPr lang="en-US" sz="1600" b="1" dirty="0" smtClean="0">
                <a:solidFill>
                  <a:srgbClr val="546568"/>
                </a:solidFill>
                <a:ea typeface="ＭＳ Ｐゴシック" pitchFamily="50" charset="-128"/>
                <a:cs typeface="Arial" pitchFamily="34" charset="0"/>
              </a:rPr>
              <a:t> Wireless</a:t>
            </a:r>
            <a:br>
              <a:rPr lang="en-US" sz="1600" b="1" dirty="0" smtClean="0">
                <a:solidFill>
                  <a:srgbClr val="546568"/>
                </a:solidFill>
                <a:ea typeface="ＭＳ Ｐゴシック" pitchFamily="50" charset="-128"/>
                <a:cs typeface="Arial" pitchFamily="34" charset="0"/>
              </a:rPr>
            </a:br>
            <a:r>
              <a:rPr lang="en-US" sz="1600" b="1" dirty="0" smtClean="0">
                <a:solidFill>
                  <a:srgbClr val="546568"/>
                </a:solidFill>
                <a:ea typeface="ＭＳ Ｐゴシック" pitchFamily="50" charset="-128"/>
                <a:cs typeface="Arial" pitchFamily="34" charset="0"/>
              </a:rPr>
              <a:t>(</a:t>
            </a:r>
            <a:r>
              <a:rPr lang="en-US" sz="1600" b="1" dirty="0" err="1" smtClean="0">
                <a:solidFill>
                  <a:srgbClr val="546568"/>
                </a:solidFill>
                <a:ea typeface="ＭＳ Ｐゴシック" pitchFamily="50" charset="-128"/>
                <a:cs typeface="Arial" pitchFamily="34" charset="0"/>
              </a:rPr>
              <a:t>ISE</a:t>
            </a:r>
            <a:r>
              <a:rPr lang="en-US" sz="1600" b="1" dirty="0" smtClean="0">
                <a:solidFill>
                  <a:srgbClr val="546568"/>
                </a:solidFill>
                <a:ea typeface="ＭＳ Ｐゴシック" pitchFamily="50" charset="-128"/>
                <a:cs typeface="Arial" pitchFamily="34" charset="0"/>
              </a:rPr>
              <a:t> 1.0 + Wireless License)</a:t>
            </a:r>
          </a:p>
          <a:p>
            <a:pPr defTabSz="814388">
              <a:buClr>
                <a:srgbClr val="000000"/>
              </a:buClr>
              <a:buSzPct val="100000"/>
              <a:buFont typeface="Times New Roman" pitchFamily="18" charset="0"/>
              <a:buNone/>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r>
              <a:rPr lang="en-US" sz="1100" b="0" dirty="0" smtClean="0">
                <a:solidFill>
                  <a:srgbClr val="546568"/>
                </a:solidFill>
                <a:ea typeface="ＭＳ Ｐゴシック" pitchFamily="50" charset="-128"/>
                <a:cs typeface="Arial" pitchFamily="34" charset="0"/>
              </a:rPr>
              <a:t>Cisco </a:t>
            </a:r>
            <a:r>
              <a:rPr lang="en-US" altLang="ja-JP" sz="1100" b="0" dirty="0" smtClean="0">
                <a:solidFill>
                  <a:srgbClr val="546568"/>
                </a:solidFill>
                <a:ea typeface="ＭＳ Ｐゴシック" pitchFamily="50" charset="-128"/>
                <a:cs typeface="Arial" pitchFamily="34" charset="0"/>
              </a:rPr>
              <a:t>Wireless</a:t>
            </a:r>
            <a:r>
              <a:rPr lang="ja-JP" altLang="en-US" sz="1100" b="0" dirty="0" smtClean="0">
                <a:solidFill>
                  <a:srgbClr val="546568"/>
                </a:solidFill>
                <a:ea typeface="ＭＳ Ｐゴシック" pitchFamily="50" charset="-128"/>
                <a:cs typeface="Arial" pitchFamily="34" charset="0"/>
              </a:rPr>
              <a:t>展開</a:t>
            </a:r>
            <a:r>
              <a:rPr lang="ja-JP" altLang="en-US" sz="1100" b="0" dirty="0" smtClean="0">
                <a:solidFill>
                  <a:srgbClr val="546568"/>
                </a:solidFill>
                <a:ea typeface="ＭＳ Ｐゴシック" pitchFamily="50" charset="-128"/>
                <a:cs typeface="Arial" pitchFamily="34" charset="0"/>
              </a:rPr>
              <a:t>から</a:t>
            </a:r>
            <a:r>
              <a:rPr lang="en-US" altLang="ja-JP" sz="1100" b="0" dirty="0" smtClean="0">
                <a:solidFill>
                  <a:srgbClr val="546568"/>
                </a:solidFill>
                <a:ea typeface="ＭＳ Ｐゴシック" pitchFamily="50" charset="-128"/>
                <a:cs typeface="Arial" pitchFamily="34" charset="0"/>
              </a:rPr>
              <a:t/>
            </a:r>
            <a:br>
              <a:rPr lang="en-US" altLang="ja-JP" sz="1100" b="0" dirty="0" smtClean="0">
                <a:solidFill>
                  <a:srgbClr val="546568"/>
                </a:solidFill>
                <a:ea typeface="ＭＳ Ｐゴシック" pitchFamily="50" charset="-128"/>
                <a:cs typeface="Arial" pitchFamily="34" charset="0"/>
              </a:rPr>
            </a:br>
            <a:r>
              <a:rPr lang="ja-JP" altLang="en-US" sz="1100" b="0" dirty="0" smtClean="0">
                <a:solidFill>
                  <a:srgbClr val="546568"/>
                </a:solidFill>
                <a:ea typeface="ＭＳ Ｐゴシック" pitchFamily="50" charset="-128"/>
                <a:cs typeface="Arial" pitchFamily="34" charset="0"/>
              </a:rPr>
              <a:t>サポート開始</a:t>
            </a:r>
            <a:endParaRPr lang="en-US" altLang="ja-JP" sz="1100" b="0" dirty="0" smtClean="0">
              <a:solidFill>
                <a:srgbClr val="546568"/>
              </a:solidFill>
              <a:ea typeface="ＭＳ Ｐゴシック" pitchFamily="50" charset="-128"/>
              <a:cs typeface="Arial" pitchFamily="34" charset="0"/>
            </a:endParaRPr>
          </a:p>
          <a:p>
            <a:pPr defTabSz="814388">
              <a:buClr>
                <a:srgbClr val="000000"/>
              </a:buClr>
              <a:buSzPct val="100000"/>
              <a:buFont typeface="Arial" pitchFamily="34" charset="0"/>
              <a:buChar char="•"/>
            </a:pPr>
            <a:r>
              <a:rPr lang="ja-JP" altLang="en-US" sz="1100" b="0" dirty="0" smtClean="0">
                <a:solidFill>
                  <a:srgbClr val="546568"/>
                </a:solidFill>
                <a:ea typeface="ＭＳ Ｐゴシック" pitchFamily="50" charset="-128"/>
                <a:cs typeface="Arial" pitchFamily="34" charset="0"/>
              </a:rPr>
              <a:t>無線</a:t>
            </a:r>
            <a:r>
              <a:rPr lang="ja-JP" altLang="en-US" sz="1100" b="0" dirty="0" smtClean="0">
                <a:solidFill>
                  <a:srgbClr val="546568"/>
                </a:solidFill>
                <a:ea typeface="ＭＳ Ｐゴシック" pitchFamily="50" charset="-128"/>
                <a:cs typeface="Arial" pitchFamily="34" charset="0"/>
              </a:rPr>
              <a:t>コントローラ環境にて　　　　日本語環境化の検疫を除く　　　</a:t>
            </a:r>
            <a:r>
              <a:rPr lang="en-US" altLang="ja-JP" sz="1100" b="0" dirty="0" smtClean="0">
                <a:solidFill>
                  <a:srgbClr val="546568"/>
                </a:solidFill>
                <a:ea typeface="ＭＳ Ｐゴシック" pitchFamily="50" charset="-128"/>
                <a:cs typeface="Arial" pitchFamily="34" charset="0"/>
              </a:rPr>
              <a:t>ISE</a:t>
            </a:r>
            <a:r>
              <a:rPr lang="ja-JP" altLang="en-US" sz="1100" b="0" dirty="0" smtClean="0">
                <a:solidFill>
                  <a:srgbClr val="546568"/>
                </a:solidFill>
                <a:ea typeface="ＭＳ Ｐゴシック" pitchFamily="50" charset="-128"/>
                <a:cs typeface="Arial" pitchFamily="34" charset="0"/>
              </a:rPr>
              <a:t>機能を</a:t>
            </a:r>
            <a:r>
              <a:rPr lang="ja-JP" altLang="en-US" sz="1100" b="0" dirty="0" smtClean="0">
                <a:solidFill>
                  <a:srgbClr val="546568"/>
                </a:solidFill>
                <a:ea typeface="ＭＳ Ｐゴシック" pitchFamily="50" charset="-128"/>
                <a:cs typeface="Arial" pitchFamily="34" charset="0"/>
              </a:rPr>
              <a:t>サポート</a:t>
            </a: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Times New Roman" pitchFamily="18" charset="0"/>
              <a:buNone/>
            </a:pPr>
            <a:endParaRPr lang="en-US" sz="1050" b="1" dirty="0" smtClean="0">
              <a:solidFill>
                <a:srgbClr val="546568"/>
              </a:solidFill>
              <a:ea typeface="ＭＳ Ｐゴシック" pitchFamily="50" charset="-128"/>
              <a:cs typeface="Arial" pitchFamily="34" charset="0"/>
            </a:endParaRPr>
          </a:p>
          <a:p>
            <a:pPr defTabSz="814388">
              <a:buClr>
                <a:srgbClr val="000000"/>
              </a:buClr>
              <a:buSzPct val="100000"/>
              <a:buFont typeface="Times New Roman" pitchFamily="18" charset="0"/>
              <a:buNone/>
            </a:pPr>
            <a:r>
              <a:rPr lang="ja-JP" altLang="en-US" sz="1050" b="1" dirty="0" smtClean="0">
                <a:solidFill>
                  <a:srgbClr val="C00000"/>
                </a:solidFill>
                <a:ea typeface="ＭＳ Ｐゴシック" pitchFamily="50" charset="-128"/>
                <a:cs typeface="Arial" pitchFamily="34" charset="0"/>
              </a:rPr>
              <a:t>全パートナー向け展開</a:t>
            </a:r>
            <a:r>
              <a:rPr lang="en-US" sz="1050" b="1" dirty="0" smtClean="0">
                <a:solidFill>
                  <a:srgbClr val="C00000"/>
                </a:solidFill>
                <a:ea typeface="ＭＳ Ｐゴシック" pitchFamily="50" charset="-128"/>
                <a:cs typeface="Arial" pitchFamily="34" charset="0"/>
              </a:rPr>
              <a:t>:</a:t>
            </a:r>
          </a:p>
          <a:p>
            <a:pPr defTabSz="814388">
              <a:buClr>
                <a:srgbClr val="000000"/>
              </a:buClr>
              <a:buSzPct val="100000"/>
              <a:buFont typeface="Arial" pitchFamily="34" charset="0"/>
              <a:buChar char="•"/>
            </a:pPr>
            <a:r>
              <a:rPr lang="en-US" sz="1050" b="1" dirty="0" smtClean="0">
                <a:solidFill>
                  <a:srgbClr val="C00000"/>
                </a:solidFill>
                <a:ea typeface="ＭＳ Ｐゴシック" pitchFamily="50" charset="-128"/>
                <a:cs typeface="Arial" pitchFamily="34" charset="0"/>
              </a:rPr>
              <a:t>ATP</a:t>
            </a:r>
            <a:r>
              <a:rPr lang="ja-JP" altLang="en-US" sz="1050" b="1" dirty="0" smtClean="0">
                <a:solidFill>
                  <a:srgbClr val="C00000"/>
                </a:solidFill>
                <a:ea typeface="ＭＳ Ｐゴシック" pitchFamily="50" charset="-128"/>
                <a:cs typeface="Arial" pitchFamily="34" charset="0"/>
              </a:rPr>
              <a:t>不要</a:t>
            </a:r>
            <a:endParaRPr lang="en-US" sz="1050" b="1" dirty="0" smtClean="0">
              <a:solidFill>
                <a:srgbClr val="C00000"/>
              </a:solidFill>
              <a:ea typeface="ＭＳ Ｐゴシック" pitchFamily="50" charset="-128"/>
              <a:cs typeface="Arial" pitchFamily="34" charset="0"/>
            </a:endParaRPr>
          </a:p>
          <a:p>
            <a:pPr defTabSz="814388">
              <a:buClr>
                <a:srgbClr val="000000"/>
              </a:buClr>
              <a:buSzPct val="100000"/>
              <a:buFont typeface="Arial" pitchFamily="34" charset="0"/>
              <a:buChar char="•"/>
            </a:pPr>
            <a:r>
              <a:rPr lang="en-US" sz="1050" b="1" dirty="0" smtClean="0">
                <a:solidFill>
                  <a:srgbClr val="546568"/>
                </a:solidFill>
                <a:ea typeface="ＭＳ Ｐゴシック" pitchFamily="50" charset="-128"/>
                <a:cs typeface="Arial" pitchFamily="34" charset="0"/>
              </a:rPr>
              <a:t>Wireless</a:t>
            </a:r>
            <a:r>
              <a:rPr lang="ja-JP" altLang="en-US" sz="1050" b="1" dirty="0" smtClean="0">
                <a:solidFill>
                  <a:srgbClr val="546568"/>
                </a:solidFill>
                <a:ea typeface="ＭＳ Ｐゴシック" pitchFamily="50" charset="-128"/>
                <a:cs typeface="Arial" pitchFamily="34" charset="0"/>
              </a:rPr>
              <a:t>向け展開</a:t>
            </a:r>
            <a:endParaRPr lang="en-US" sz="1050" b="1" dirty="0" smtClean="0">
              <a:solidFill>
                <a:srgbClr val="546568"/>
              </a:solidFill>
              <a:ea typeface="ＭＳ Ｐゴシック" pitchFamily="50" charset="-128"/>
              <a:cs typeface="Arial" pitchFamily="34" charset="0"/>
            </a:endParaRPr>
          </a:p>
        </p:txBody>
      </p:sp>
      <p:sp>
        <p:nvSpPr>
          <p:cNvPr id="65" name="Text Box 106"/>
          <p:cNvSpPr txBox="1">
            <a:spLocks noChangeArrowheads="1"/>
          </p:cNvSpPr>
          <p:nvPr/>
        </p:nvSpPr>
        <p:spPr bwMode="auto">
          <a:xfrm>
            <a:off x="5920094" y="5608697"/>
            <a:ext cx="2336962" cy="323036"/>
          </a:xfrm>
          <a:prstGeom prst="rect">
            <a:avLst/>
          </a:prstGeom>
          <a:noFill/>
          <a:ln w="9525">
            <a:noFill/>
            <a:miter lim="800000"/>
            <a:headEnd/>
            <a:tailEnd/>
          </a:ln>
        </p:spPr>
        <p:txBody>
          <a:bodyPr wrap="square" lIns="73025" tIns="36512" rIns="73025" bIns="36512">
            <a:spAutoFit/>
          </a:bodyPr>
          <a:lstStyle/>
          <a:p>
            <a:pPr algn="ctr">
              <a:spcBef>
                <a:spcPct val="50000"/>
              </a:spcBef>
            </a:pPr>
            <a:r>
              <a:rPr lang="en-US" sz="1800" b="1" dirty="0" err="1" smtClean="0">
                <a:solidFill>
                  <a:schemeClr val="accent1">
                    <a:lumMod val="75000"/>
                  </a:schemeClr>
                </a:solidFill>
                <a:ea typeface="ＭＳ Ｐゴシック" pitchFamily="50" charset="-128"/>
                <a:cs typeface="Arial" pitchFamily="34" charset="0"/>
              </a:rPr>
              <a:t>C</a:t>
            </a:r>
            <a:r>
              <a:rPr lang="en-US" altLang="ja-JP" sz="1800" b="1" dirty="0" err="1" smtClean="0">
                <a:solidFill>
                  <a:schemeClr val="accent1">
                    <a:lumMod val="75000"/>
                  </a:schemeClr>
                </a:solidFill>
                <a:ea typeface="ＭＳ Ｐゴシック" pitchFamily="50" charset="-128"/>
                <a:cs typeface="Arial" pitchFamily="34" charset="0"/>
              </a:rPr>
              <a:t>Y</a:t>
            </a:r>
            <a:r>
              <a:rPr lang="en-US" sz="1800" b="1" dirty="0" err="1" smtClean="0">
                <a:solidFill>
                  <a:schemeClr val="accent1">
                    <a:lumMod val="75000"/>
                  </a:schemeClr>
                </a:solidFill>
                <a:ea typeface="ＭＳ Ｐゴシック" pitchFamily="50" charset="-128"/>
                <a:cs typeface="Arial" pitchFamily="34" charset="0"/>
              </a:rPr>
              <a:t>12</a:t>
            </a:r>
            <a:r>
              <a:rPr lang="en-US" sz="1800" b="1" dirty="0" smtClean="0">
                <a:solidFill>
                  <a:schemeClr val="accent1">
                    <a:lumMod val="75000"/>
                  </a:schemeClr>
                </a:solidFill>
                <a:ea typeface="ＭＳ Ｐゴシック" pitchFamily="50" charset="-128"/>
                <a:cs typeface="Arial" pitchFamily="34" charset="0"/>
              </a:rPr>
              <a:t> </a:t>
            </a:r>
            <a:r>
              <a:rPr lang="ja-JP" altLang="en-US" sz="1800" b="1" dirty="0" smtClean="0">
                <a:solidFill>
                  <a:schemeClr val="accent1">
                    <a:lumMod val="75000"/>
                  </a:schemeClr>
                </a:solidFill>
                <a:ea typeface="ＭＳ Ｐゴシック" pitchFamily="50" charset="-128"/>
                <a:cs typeface="Arial" pitchFamily="34" charset="0"/>
              </a:rPr>
              <a:t>春リリース</a:t>
            </a:r>
            <a:endParaRPr lang="en-US" sz="1800" b="1" dirty="0">
              <a:solidFill>
                <a:schemeClr val="accent1">
                  <a:lumMod val="75000"/>
                </a:schemeClr>
              </a:solidFill>
              <a:ea typeface="ＭＳ Ｐゴシック" pitchFamily="50" charset="-128"/>
              <a:cs typeface="Arial" pitchFamily="34" charset="0"/>
            </a:endParaRPr>
          </a:p>
        </p:txBody>
      </p:sp>
      <p:sp>
        <p:nvSpPr>
          <p:cNvPr id="66" name="Text Box 106"/>
          <p:cNvSpPr txBox="1">
            <a:spLocks noChangeArrowheads="1"/>
          </p:cNvSpPr>
          <p:nvPr/>
        </p:nvSpPr>
        <p:spPr bwMode="auto">
          <a:xfrm>
            <a:off x="3520577" y="5925930"/>
            <a:ext cx="2304256" cy="323036"/>
          </a:xfrm>
          <a:prstGeom prst="rect">
            <a:avLst/>
          </a:prstGeom>
          <a:noFill/>
          <a:ln w="9525">
            <a:noFill/>
            <a:miter lim="800000"/>
            <a:headEnd/>
            <a:tailEnd/>
          </a:ln>
        </p:spPr>
        <p:txBody>
          <a:bodyPr wrap="square" lIns="73025" tIns="36512" rIns="73025" bIns="36512">
            <a:spAutoFit/>
          </a:bodyPr>
          <a:lstStyle/>
          <a:p>
            <a:pPr algn="ctr">
              <a:spcBef>
                <a:spcPct val="50000"/>
              </a:spcBef>
            </a:pPr>
            <a:r>
              <a:rPr lang="en-US" sz="1800" b="1" dirty="0" smtClean="0">
                <a:solidFill>
                  <a:srgbClr val="00B050"/>
                </a:solidFill>
                <a:ea typeface="ＭＳ Ｐゴシック" pitchFamily="50" charset="-128"/>
                <a:cs typeface="Arial" pitchFamily="34" charset="0"/>
              </a:rPr>
              <a:t>2011</a:t>
            </a:r>
            <a:r>
              <a:rPr lang="ja-JP" altLang="en-US" sz="1800" b="1" dirty="0" smtClean="0">
                <a:solidFill>
                  <a:srgbClr val="00B050"/>
                </a:solidFill>
                <a:ea typeface="ＭＳ Ｐゴシック" pitchFamily="50" charset="-128"/>
                <a:cs typeface="Arial" pitchFamily="34" charset="0"/>
              </a:rPr>
              <a:t>年</a:t>
            </a:r>
            <a:r>
              <a:rPr lang="en-US" altLang="ja-JP" sz="1800" b="1" dirty="0" smtClean="0">
                <a:solidFill>
                  <a:srgbClr val="00B050"/>
                </a:solidFill>
                <a:ea typeface="ＭＳ Ｐゴシック" pitchFamily="50" charset="-128"/>
                <a:cs typeface="Arial" pitchFamily="34" charset="0"/>
              </a:rPr>
              <a:t>9</a:t>
            </a:r>
            <a:r>
              <a:rPr lang="ja-JP" altLang="en-US" sz="1800" b="1" dirty="0" smtClean="0">
                <a:solidFill>
                  <a:srgbClr val="00B050"/>
                </a:solidFill>
                <a:ea typeface="ＭＳ Ｐゴシック" pitchFamily="50" charset="-128"/>
                <a:cs typeface="Arial" pitchFamily="34" charset="0"/>
              </a:rPr>
              <a:t>月</a:t>
            </a:r>
            <a:r>
              <a:rPr lang="ja-JP" altLang="en-US" sz="1800" dirty="0" smtClean="0">
                <a:solidFill>
                  <a:srgbClr val="00B050"/>
                </a:solidFill>
                <a:ea typeface="ＭＳ Ｐゴシック" pitchFamily="50" charset="-128"/>
                <a:cs typeface="Arial" pitchFamily="34" charset="0"/>
              </a:rPr>
              <a:t>リリース済</a:t>
            </a:r>
            <a:endParaRPr lang="en-US" sz="1800" b="1" dirty="0">
              <a:solidFill>
                <a:srgbClr val="00B050"/>
              </a:solidFill>
              <a:ea typeface="ＭＳ Ｐゴシック" pitchFamily="50" charset="-128"/>
              <a:cs typeface="Arial" pitchFamily="34" charset="0"/>
            </a:endParaRPr>
          </a:p>
        </p:txBody>
      </p:sp>
      <p:sp>
        <p:nvSpPr>
          <p:cNvPr id="69" name="円/楕円 68"/>
          <p:cNvSpPr/>
          <p:nvPr/>
        </p:nvSpPr>
        <p:spPr bwMode="auto">
          <a:xfrm>
            <a:off x="734082" y="3335356"/>
            <a:ext cx="2736304" cy="3365890"/>
          </a:xfrm>
          <a:prstGeom prst="ellipse">
            <a:avLst/>
          </a:prstGeom>
          <a:no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p:txBody>
      </p:sp>
      <p:sp>
        <p:nvSpPr>
          <p:cNvPr id="71" name="Text Box 106"/>
          <p:cNvSpPr txBox="1">
            <a:spLocks noChangeArrowheads="1"/>
          </p:cNvSpPr>
          <p:nvPr/>
        </p:nvSpPr>
        <p:spPr bwMode="auto">
          <a:xfrm>
            <a:off x="653147" y="5930538"/>
            <a:ext cx="3059554" cy="572335"/>
          </a:xfrm>
          <a:prstGeom prst="rect">
            <a:avLst/>
          </a:prstGeom>
          <a:noFill/>
          <a:ln w="9525">
            <a:noFill/>
            <a:miter lim="800000"/>
            <a:headEnd/>
            <a:tailEnd/>
          </a:ln>
        </p:spPr>
        <p:txBody>
          <a:bodyPr wrap="square" lIns="73025" tIns="36512" rIns="73025" bIns="36512">
            <a:spAutoFit/>
          </a:bodyPr>
          <a:lstStyle/>
          <a:p>
            <a:pPr algn="ctr">
              <a:spcBef>
                <a:spcPct val="50000"/>
              </a:spcBef>
            </a:pPr>
            <a:r>
              <a:rPr lang="en-US" sz="1800" b="1" dirty="0" smtClean="0">
                <a:solidFill>
                  <a:schemeClr val="accent1">
                    <a:lumMod val="75000"/>
                  </a:schemeClr>
                </a:solidFill>
                <a:ea typeface="ＭＳ Ｐゴシック" pitchFamily="50" charset="-128"/>
                <a:cs typeface="Arial" pitchFamily="34" charset="0"/>
              </a:rPr>
              <a:t>WW</a:t>
            </a:r>
            <a:r>
              <a:rPr lang="ja-JP" altLang="en-US" sz="1800" b="1" dirty="0" smtClean="0">
                <a:solidFill>
                  <a:schemeClr val="accent1">
                    <a:lumMod val="75000"/>
                  </a:schemeClr>
                </a:solidFill>
                <a:ea typeface="ＭＳ Ｐゴシック" pitchFamily="50" charset="-128"/>
                <a:cs typeface="Arial" pitchFamily="34" charset="0"/>
              </a:rPr>
              <a:t>で展開済</a:t>
            </a:r>
            <a:r>
              <a:rPr lang="en-US" altLang="ja-JP" sz="1800" b="1" dirty="0" smtClean="0">
                <a:solidFill>
                  <a:schemeClr val="accent1">
                    <a:lumMod val="75000"/>
                  </a:schemeClr>
                </a:solidFill>
                <a:ea typeface="ＭＳ Ｐゴシック" pitchFamily="50" charset="-128"/>
                <a:cs typeface="Arial" pitchFamily="34" charset="0"/>
              </a:rPr>
              <a:t/>
            </a:r>
            <a:br>
              <a:rPr lang="en-US" altLang="ja-JP" sz="1800" b="1" dirty="0" smtClean="0">
                <a:solidFill>
                  <a:schemeClr val="accent1">
                    <a:lumMod val="75000"/>
                  </a:schemeClr>
                </a:solidFill>
                <a:ea typeface="ＭＳ Ｐゴシック" pitchFamily="50" charset="-128"/>
                <a:cs typeface="Arial" pitchFamily="34" charset="0"/>
              </a:rPr>
            </a:br>
            <a:r>
              <a:rPr lang="en-US" altLang="ja-JP" sz="1800" b="1" dirty="0" smtClean="0">
                <a:solidFill>
                  <a:schemeClr val="accent1">
                    <a:lumMod val="75000"/>
                  </a:schemeClr>
                </a:solidFill>
                <a:ea typeface="ＭＳ Ｐゴシック" pitchFamily="50" charset="-128"/>
                <a:cs typeface="Arial" pitchFamily="34" charset="0"/>
              </a:rPr>
              <a:t>2012</a:t>
            </a:r>
            <a:r>
              <a:rPr lang="ja-JP" altLang="en-US" sz="1800" b="1" dirty="0" smtClean="0">
                <a:solidFill>
                  <a:schemeClr val="accent1">
                    <a:lumMod val="75000"/>
                  </a:schemeClr>
                </a:solidFill>
                <a:ea typeface="ＭＳ Ｐゴシック" pitchFamily="50" charset="-128"/>
                <a:cs typeface="Arial" pitchFamily="34" charset="0"/>
              </a:rPr>
              <a:t>年</a:t>
            </a:r>
            <a:r>
              <a:rPr lang="en-US" altLang="ja-JP" sz="1800" dirty="0" smtClean="0">
                <a:solidFill>
                  <a:schemeClr val="accent1">
                    <a:lumMod val="75000"/>
                  </a:schemeClr>
                </a:solidFill>
                <a:ea typeface="ＭＳ Ｐゴシック" pitchFamily="50" charset="-128"/>
                <a:cs typeface="Arial" pitchFamily="34" charset="0"/>
              </a:rPr>
              <a:t>1</a:t>
            </a:r>
            <a:r>
              <a:rPr lang="ja-JP" altLang="en-US" sz="1800" dirty="0" smtClean="0">
                <a:solidFill>
                  <a:schemeClr val="accent1">
                    <a:lumMod val="75000"/>
                  </a:schemeClr>
                </a:solidFill>
                <a:ea typeface="ＭＳ Ｐゴシック" pitchFamily="50" charset="-128"/>
                <a:cs typeface="Arial" pitchFamily="34" charset="0"/>
              </a:rPr>
              <a:t>月</a:t>
            </a:r>
            <a:r>
              <a:rPr lang="ja-JP" altLang="en-US" sz="1800" b="1" dirty="0" smtClean="0">
                <a:solidFill>
                  <a:schemeClr val="accent1">
                    <a:lumMod val="75000"/>
                  </a:schemeClr>
                </a:solidFill>
                <a:ea typeface="ＭＳ Ｐゴシック" pitchFamily="50" charset="-128"/>
                <a:cs typeface="Arial" pitchFamily="34" charset="0"/>
              </a:rPr>
              <a:t>から</a:t>
            </a:r>
            <a:r>
              <a:rPr lang="ja-JP" altLang="en-US" sz="1800" dirty="0" smtClean="0">
                <a:solidFill>
                  <a:schemeClr val="accent1">
                    <a:lumMod val="75000"/>
                  </a:schemeClr>
                </a:solidFill>
                <a:ea typeface="ＭＳ Ｐゴシック" pitchFamily="50" charset="-128"/>
                <a:cs typeface="Arial" pitchFamily="34" charset="0"/>
              </a:rPr>
              <a:t>国内</a:t>
            </a:r>
            <a:r>
              <a:rPr lang="ja-JP" altLang="en-US" sz="1800" b="1" dirty="0" smtClean="0">
                <a:solidFill>
                  <a:schemeClr val="accent1">
                    <a:lumMod val="75000"/>
                  </a:schemeClr>
                </a:solidFill>
                <a:ea typeface="ＭＳ Ｐゴシック" pitchFamily="50" charset="-128"/>
                <a:cs typeface="Arial" pitchFamily="34" charset="0"/>
              </a:rPr>
              <a:t>リリース</a:t>
            </a:r>
            <a:endParaRPr lang="en-US" sz="1800" b="1" dirty="0">
              <a:solidFill>
                <a:schemeClr val="accent1">
                  <a:lumMod val="75000"/>
                </a:schemeClr>
              </a:solidFill>
              <a:ea typeface="ＭＳ Ｐゴシック" pitchFamily="50" charset="-128"/>
              <a:cs typeface="Arial" pitchFamily="34" charset="0"/>
            </a:endParaRPr>
          </a:p>
        </p:txBody>
      </p:sp>
      <p:sp>
        <p:nvSpPr>
          <p:cNvPr id="63" name="円/楕円 62"/>
          <p:cNvSpPr/>
          <p:nvPr/>
        </p:nvSpPr>
        <p:spPr bwMode="auto">
          <a:xfrm>
            <a:off x="5715000" y="3335356"/>
            <a:ext cx="2736304" cy="3365890"/>
          </a:xfrm>
          <a:prstGeom prst="ellipse">
            <a:avLst/>
          </a:prstGeom>
          <a:no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44835034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 White</Template>
  <TotalTime>0</TotalTime>
  <Pages>28</Pages>
  <Words>831</Words>
  <Application>Microsoft Office PowerPoint</Application>
  <PresentationFormat>画面に合わせる (4:3)</PresentationFormat>
  <Paragraphs>215</Paragraphs>
  <Slides>12</Slides>
  <Notes>12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Cisco_Arial</vt:lpstr>
      <vt:lpstr>ISE :  Identity Service Engine Overview</vt:lpstr>
      <vt:lpstr>BYOD(Bring Your Own Device)</vt:lpstr>
      <vt:lpstr>BYODが検討される背景</vt:lpstr>
      <vt:lpstr>BYODネットワークに必要なこと</vt:lpstr>
      <vt:lpstr>ISE（Identity Services Engine）コンセプト シチュエーションに基づきダイナミックにポリシーを割り当て</vt:lpstr>
      <vt:lpstr>Cisco ISE によって定義される認証ポリシー</vt:lpstr>
      <vt:lpstr>例 : デバイス別にセキュリティポリシーを適用</vt:lpstr>
      <vt:lpstr>ISE パッケージ / ライセンスサマリ</vt:lpstr>
      <vt:lpstr>ISEロードマップ</vt:lpstr>
      <vt:lpstr>オーダー / サポート関連</vt:lpstr>
      <vt:lpstr>Cisco ISE : BYODをはじめとするマルチアクセス環境でぜひご活用下さい</vt:lpstr>
      <vt:lpstr>スライド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 : Identity Service EngineOverview</dc:title>
  <dc:subject>PSU Online</dc:subject>
  <dc:creator/>
  <cp:lastModifiedBy/>
  <cp:revision>1</cp:revision>
  <dcterms:created xsi:type="dcterms:W3CDTF">2012-01-16T02:28:27Z</dcterms:created>
  <dcterms:modified xsi:type="dcterms:W3CDTF">2012-02-15T05:57:28Z</dcterms:modified>
</cp:coreProperties>
</file>