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354" r:id="rId4"/>
    <p:sldId id="355" r:id="rId5"/>
    <p:sldId id="339" r:id="rId6"/>
    <p:sldId id="340" r:id="rId7"/>
    <p:sldId id="341" r:id="rId8"/>
    <p:sldId id="342" r:id="rId9"/>
    <p:sldId id="362" r:id="rId10"/>
    <p:sldId id="344" r:id="rId11"/>
    <p:sldId id="346" r:id="rId12"/>
    <p:sldId id="345" r:id="rId13"/>
    <p:sldId id="347" r:id="rId14"/>
    <p:sldId id="349" r:id="rId15"/>
    <p:sldId id="348" r:id="rId16"/>
    <p:sldId id="350" r:id="rId17"/>
    <p:sldId id="260" r:id="rId18"/>
    <p:sldId id="259" r:id="rId19"/>
    <p:sldId id="261" r:id="rId20"/>
    <p:sldId id="262" r:id="rId21"/>
    <p:sldId id="268" r:id="rId22"/>
    <p:sldId id="274" r:id="rId23"/>
    <p:sldId id="363" r:id="rId24"/>
    <p:sldId id="364" r:id="rId25"/>
    <p:sldId id="283" r:id="rId26"/>
    <p:sldId id="288" r:id="rId27"/>
    <p:sldId id="365" r:id="rId28"/>
    <p:sldId id="366" r:id="rId29"/>
    <p:sldId id="325" r:id="rId30"/>
    <p:sldId id="326" r:id="rId31"/>
    <p:sldId id="330" r:id="rId32"/>
    <p:sldId id="335" r:id="rId33"/>
    <p:sldId id="343" r:id="rId34"/>
    <p:sldId id="360" r:id="rId35"/>
    <p:sldId id="361" r:id="rId36"/>
    <p:sldId id="352" r:id="rId37"/>
    <p:sldId id="356" r:id="rId38"/>
    <p:sldId id="358" r:id="rId39"/>
    <p:sldId id="359" r:id="rId40"/>
    <p:sldId id="338" r:id="rId4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BA9619"/>
    <a:srgbClr val="FFE505"/>
    <a:srgbClr val="FFCB15"/>
    <a:srgbClr val="EFC120"/>
    <a:srgbClr val="CC6600"/>
    <a:srgbClr val="FF9900"/>
    <a:srgbClr val="993300"/>
    <a:srgbClr val="993333"/>
    <a:srgbClr val="003399"/>
    <a:srgbClr val="00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781" autoAdjust="0"/>
    <p:restoredTop sz="97671" autoAdjust="0"/>
  </p:normalViewPr>
  <p:slideViewPr>
    <p:cSldViewPr snapToGrid="0" showGuides="1">
      <p:cViewPr varScale="1">
        <p:scale>
          <a:sx n="77" d="100"/>
          <a:sy n="77" d="100"/>
        </p:scale>
        <p:origin x="-684" y="-96"/>
      </p:cViewPr>
      <p:guideLst>
        <p:guide orient="horz" pos="1273"/>
        <p:guide pos="2878"/>
        <p:guide pos="206"/>
      </p:guideLst>
    </p:cSldViewPr>
  </p:slideViewPr>
  <p:outlineViewPr>
    <p:cViewPr>
      <p:scale>
        <a:sx n="33" d="100"/>
        <a:sy n="33" d="100"/>
      </p:scale>
      <p:origin x="0" y="6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7DB03-26B5-4F3F-B5CF-CB12021C2EFA}" type="doc">
      <dgm:prSet loTypeId="urn:microsoft.com/office/officeart/2005/8/layout/radial3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kumimoji="1" lang="ja-JP" altLang="en-US"/>
        </a:p>
      </dgm:t>
    </dgm:pt>
    <dgm:pt modelId="{FFCF01B3-7584-4268-AEC0-E38616279908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87460983-8C98-450C-A464-AACAB38E9665}" type="parTrans" cxnId="{03F7811C-C1A4-4F2D-A2CD-8CE4EB929769}">
      <dgm:prSet/>
      <dgm:spPr/>
      <dgm:t>
        <a:bodyPr/>
        <a:lstStyle/>
        <a:p>
          <a:endParaRPr kumimoji="1" lang="ja-JP" altLang="en-US"/>
        </a:p>
      </dgm:t>
    </dgm:pt>
    <dgm:pt modelId="{4361B83A-1129-40A0-9ED9-D13C49934559}" type="sibTrans" cxnId="{03F7811C-C1A4-4F2D-A2CD-8CE4EB929769}">
      <dgm:prSet/>
      <dgm:spPr/>
      <dgm:t>
        <a:bodyPr/>
        <a:lstStyle/>
        <a:p>
          <a:endParaRPr kumimoji="1" lang="ja-JP" altLang="en-US"/>
        </a:p>
      </dgm:t>
    </dgm:pt>
    <dgm:pt modelId="{A1427B53-EAEE-4A4E-B9EB-F502AE3A9433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35065627-FBAC-47B2-90B1-9E0FBB4FD1AC}" type="parTrans" cxnId="{B526B5E9-32FB-49D3-AE96-2B507F693E9D}">
      <dgm:prSet/>
      <dgm:spPr/>
      <dgm:t>
        <a:bodyPr/>
        <a:lstStyle/>
        <a:p>
          <a:endParaRPr kumimoji="1" lang="ja-JP" altLang="en-US"/>
        </a:p>
      </dgm:t>
    </dgm:pt>
    <dgm:pt modelId="{405D5C02-7F75-4F6C-9010-DA1E786D8C3D}" type="sibTrans" cxnId="{B526B5E9-32FB-49D3-AE96-2B507F693E9D}">
      <dgm:prSet/>
      <dgm:spPr/>
      <dgm:t>
        <a:bodyPr/>
        <a:lstStyle/>
        <a:p>
          <a:endParaRPr kumimoji="1" lang="ja-JP" altLang="en-US"/>
        </a:p>
      </dgm:t>
    </dgm:pt>
    <dgm:pt modelId="{49DDA65A-F31F-443D-94E3-8FB1E00D79C6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20664660-BE2D-4831-B356-5EC380540674}" type="parTrans" cxnId="{73EB29C8-6BB3-4D4B-A93A-85634BE39615}">
      <dgm:prSet/>
      <dgm:spPr/>
      <dgm:t>
        <a:bodyPr/>
        <a:lstStyle/>
        <a:p>
          <a:endParaRPr kumimoji="1" lang="ja-JP" altLang="en-US"/>
        </a:p>
      </dgm:t>
    </dgm:pt>
    <dgm:pt modelId="{ABE49720-8130-4057-989D-86CEE18D1576}" type="sibTrans" cxnId="{73EB29C8-6BB3-4D4B-A93A-85634BE39615}">
      <dgm:prSet/>
      <dgm:spPr/>
      <dgm:t>
        <a:bodyPr/>
        <a:lstStyle/>
        <a:p>
          <a:endParaRPr kumimoji="1" lang="ja-JP" altLang="en-US"/>
        </a:p>
      </dgm:t>
    </dgm:pt>
    <dgm:pt modelId="{879E4628-558A-457F-AD95-B78CFF7BCB6A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E8AA4EA2-4B8E-4706-9851-B3CDA7575289}" type="parTrans" cxnId="{488B749D-9279-4FD3-8622-07DF7276502C}">
      <dgm:prSet/>
      <dgm:spPr/>
      <dgm:t>
        <a:bodyPr/>
        <a:lstStyle/>
        <a:p>
          <a:endParaRPr kumimoji="1" lang="ja-JP" altLang="en-US"/>
        </a:p>
      </dgm:t>
    </dgm:pt>
    <dgm:pt modelId="{E8016A9E-DBDF-4C6D-81DF-398ADFB5F3DF}" type="sibTrans" cxnId="{488B749D-9279-4FD3-8622-07DF7276502C}">
      <dgm:prSet/>
      <dgm:spPr/>
      <dgm:t>
        <a:bodyPr/>
        <a:lstStyle/>
        <a:p>
          <a:endParaRPr kumimoji="1" lang="ja-JP" altLang="en-US"/>
        </a:p>
      </dgm:t>
    </dgm:pt>
    <dgm:pt modelId="{EE4653A2-5214-40BF-998B-C969D042F9EB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0DF1D56C-664E-4BC8-A9A1-7E515DE846E5}" type="parTrans" cxnId="{33764436-8FDA-4862-A91E-40B90381308B}">
      <dgm:prSet/>
      <dgm:spPr/>
      <dgm:t>
        <a:bodyPr/>
        <a:lstStyle/>
        <a:p>
          <a:endParaRPr kumimoji="1" lang="ja-JP" altLang="en-US"/>
        </a:p>
      </dgm:t>
    </dgm:pt>
    <dgm:pt modelId="{6B12EAEA-83A4-45A1-9E54-EC087B1F8A41}" type="sibTrans" cxnId="{33764436-8FDA-4862-A91E-40B90381308B}">
      <dgm:prSet/>
      <dgm:spPr/>
      <dgm:t>
        <a:bodyPr/>
        <a:lstStyle/>
        <a:p>
          <a:endParaRPr kumimoji="1" lang="ja-JP" altLang="en-US"/>
        </a:p>
      </dgm:t>
    </dgm:pt>
    <dgm:pt modelId="{BE732441-AA88-4198-9E2C-8E8ED7D94CB8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EB66D3EB-99F3-4B65-B2BC-2208803EA071}" type="parTrans" cxnId="{94B95E9A-46F1-47B4-9036-E3751B56E056}">
      <dgm:prSet/>
      <dgm:spPr/>
      <dgm:t>
        <a:bodyPr/>
        <a:lstStyle/>
        <a:p>
          <a:endParaRPr kumimoji="1" lang="ja-JP" altLang="en-US"/>
        </a:p>
      </dgm:t>
    </dgm:pt>
    <dgm:pt modelId="{3240F4C9-389A-46AF-AE71-B4DA4C4C851C}" type="sibTrans" cxnId="{94B95E9A-46F1-47B4-9036-E3751B56E056}">
      <dgm:prSet/>
      <dgm:spPr/>
      <dgm:t>
        <a:bodyPr/>
        <a:lstStyle/>
        <a:p>
          <a:endParaRPr kumimoji="1" lang="ja-JP" altLang="en-US"/>
        </a:p>
      </dgm:t>
    </dgm:pt>
    <dgm:pt modelId="{2A5BE1BD-6A82-448B-AD26-6E6C958CD68B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764F5255-60C3-4CAE-B549-1DE36701D285}" type="parTrans" cxnId="{17F29336-8BCA-4105-9F11-5BB3262016DC}">
      <dgm:prSet/>
      <dgm:spPr/>
      <dgm:t>
        <a:bodyPr/>
        <a:lstStyle/>
        <a:p>
          <a:endParaRPr kumimoji="1" lang="ja-JP" altLang="en-US"/>
        </a:p>
      </dgm:t>
    </dgm:pt>
    <dgm:pt modelId="{5F10DA9F-CB6B-45A6-BCC9-63C842EB1DD9}" type="sibTrans" cxnId="{17F29336-8BCA-4105-9F11-5BB3262016DC}">
      <dgm:prSet/>
      <dgm:spPr/>
      <dgm:t>
        <a:bodyPr/>
        <a:lstStyle/>
        <a:p>
          <a:endParaRPr kumimoji="1" lang="ja-JP" altLang="en-US"/>
        </a:p>
      </dgm:t>
    </dgm:pt>
    <dgm:pt modelId="{2AE7D9B7-B280-4726-BCE2-B286F83E5480}" type="pres">
      <dgm:prSet presAssocID="{6497DB03-26B5-4F3F-B5CF-CB12021C2E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F7F5AF-6619-48D2-9E7A-3636FDA48EE9}" type="pres">
      <dgm:prSet presAssocID="{6497DB03-26B5-4F3F-B5CF-CB12021C2EFA}" presName="radial" presStyleCnt="0">
        <dgm:presLayoutVars>
          <dgm:animLvl val="ctr"/>
        </dgm:presLayoutVars>
      </dgm:prSet>
      <dgm:spPr/>
    </dgm:pt>
    <dgm:pt modelId="{5294BDBE-B97E-489D-9895-F74EAEFF7F96}" type="pres">
      <dgm:prSet presAssocID="{FFCF01B3-7584-4268-AEC0-E38616279908}" presName="centerShape" presStyleLbl="vennNode1" presStyleIdx="0" presStyleCnt="7"/>
      <dgm:spPr/>
      <dgm:t>
        <a:bodyPr/>
        <a:lstStyle/>
        <a:p>
          <a:endParaRPr kumimoji="1" lang="ja-JP" altLang="en-US"/>
        </a:p>
      </dgm:t>
    </dgm:pt>
    <dgm:pt modelId="{5B632E09-73C6-4604-AA51-1823E826BF6F}" type="pres">
      <dgm:prSet presAssocID="{A1427B53-EAEE-4A4E-B9EB-F502AE3A9433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13E501-06EF-4191-BCC4-FD1567F0EE26}" type="pres">
      <dgm:prSet presAssocID="{49DDA65A-F31F-443D-94E3-8FB1E00D79C6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D6F41C-1E95-42C4-B3B5-9CA4F00EAA85}" type="pres">
      <dgm:prSet presAssocID="{2A5BE1BD-6A82-448B-AD26-6E6C958CD68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F01A46-F640-4649-88C6-B361B97802DB}" type="pres">
      <dgm:prSet presAssocID="{BE732441-AA88-4198-9E2C-8E8ED7D94CB8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8284D8D-B2B0-4AD3-B465-CB65AE9ABD98}" type="pres">
      <dgm:prSet presAssocID="{879E4628-558A-457F-AD95-B78CFF7BCB6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E01D43-C0BA-479E-A6AD-8770C4E6AFC0}" type="pres">
      <dgm:prSet presAssocID="{EE4653A2-5214-40BF-998B-C969D042F9E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3EB29C8-6BB3-4D4B-A93A-85634BE39615}" srcId="{FFCF01B3-7584-4268-AEC0-E38616279908}" destId="{49DDA65A-F31F-443D-94E3-8FB1E00D79C6}" srcOrd="1" destOrd="0" parTransId="{20664660-BE2D-4831-B356-5EC380540674}" sibTransId="{ABE49720-8130-4057-989D-86CEE18D1576}"/>
    <dgm:cxn modelId="{B526B5E9-32FB-49D3-AE96-2B507F693E9D}" srcId="{FFCF01B3-7584-4268-AEC0-E38616279908}" destId="{A1427B53-EAEE-4A4E-B9EB-F502AE3A9433}" srcOrd="0" destOrd="0" parTransId="{35065627-FBAC-47B2-90B1-9E0FBB4FD1AC}" sibTransId="{405D5C02-7F75-4F6C-9010-DA1E786D8C3D}"/>
    <dgm:cxn modelId="{94B95E9A-46F1-47B4-9036-E3751B56E056}" srcId="{FFCF01B3-7584-4268-AEC0-E38616279908}" destId="{BE732441-AA88-4198-9E2C-8E8ED7D94CB8}" srcOrd="3" destOrd="0" parTransId="{EB66D3EB-99F3-4B65-B2BC-2208803EA071}" sibTransId="{3240F4C9-389A-46AF-AE71-B4DA4C4C851C}"/>
    <dgm:cxn modelId="{17F29336-8BCA-4105-9F11-5BB3262016DC}" srcId="{FFCF01B3-7584-4268-AEC0-E38616279908}" destId="{2A5BE1BD-6A82-448B-AD26-6E6C958CD68B}" srcOrd="2" destOrd="0" parTransId="{764F5255-60C3-4CAE-B549-1DE36701D285}" sibTransId="{5F10DA9F-CB6B-45A6-BCC9-63C842EB1DD9}"/>
    <dgm:cxn modelId="{03F7811C-C1A4-4F2D-A2CD-8CE4EB929769}" srcId="{6497DB03-26B5-4F3F-B5CF-CB12021C2EFA}" destId="{FFCF01B3-7584-4268-AEC0-E38616279908}" srcOrd="0" destOrd="0" parTransId="{87460983-8C98-450C-A464-AACAB38E9665}" sibTransId="{4361B83A-1129-40A0-9ED9-D13C49934559}"/>
    <dgm:cxn modelId="{33764436-8FDA-4862-A91E-40B90381308B}" srcId="{FFCF01B3-7584-4268-AEC0-E38616279908}" destId="{EE4653A2-5214-40BF-998B-C969D042F9EB}" srcOrd="5" destOrd="0" parTransId="{0DF1D56C-664E-4BC8-A9A1-7E515DE846E5}" sibTransId="{6B12EAEA-83A4-45A1-9E54-EC087B1F8A41}"/>
    <dgm:cxn modelId="{2A786A05-5EEE-4DFC-8A9F-9CD4E579D16F}" type="presOf" srcId="{879E4628-558A-457F-AD95-B78CFF7BCB6A}" destId="{88284D8D-B2B0-4AD3-B465-CB65AE9ABD98}" srcOrd="0" destOrd="0" presId="urn:microsoft.com/office/officeart/2005/8/layout/radial3"/>
    <dgm:cxn modelId="{0AF2BE19-25FE-49EA-B201-55C36285F29B}" type="presOf" srcId="{BE732441-AA88-4198-9E2C-8E8ED7D94CB8}" destId="{5CF01A46-F640-4649-88C6-B361B97802DB}" srcOrd="0" destOrd="0" presId="urn:microsoft.com/office/officeart/2005/8/layout/radial3"/>
    <dgm:cxn modelId="{36326001-7903-4509-B387-0848AA223A49}" type="presOf" srcId="{A1427B53-EAEE-4A4E-B9EB-F502AE3A9433}" destId="{5B632E09-73C6-4604-AA51-1823E826BF6F}" srcOrd="0" destOrd="0" presId="urn:microsoft.com/office/officeart/2005/8/layout/radial3"/>
    <dgm:cxn modelId="{E8E01193-F568-4EFE-9505-A2118CB1FA8B}" type="presOf" srcId="{2A5BE1BD-6A82-448B-AD26-6E6C958CD68B}" destId="{0BD6F41C-1E95-42C4-B3B5-9CA4F00EAA85}" srcOrd="0" destOrd="0" presId="urn:microsoft.com/office/officeart/2005/8/layout/radial3"/>
    <dgm:cxn modelId="{9E14E95D-9888-46FA-9E59-278A0E34C31D}" type="presOf" srcId="{EE4653A2-5214-40BF-998B-C969D042F9EB}" destId="{F4E01D43-C0BA-479E-A6AD-8770C4E6AFC0}" srcOrd="0" destOrd="0" presId="urn:microsoft.com/office/officeart/2005/8/layout/radial3"/>
    <dgm:cxn modelId="{FE469301-D5A2-4B95-BE01-7B0EBD0C0125}" type="presOf" srcId="{49DDA65A-F31F-443D-94E3-8FB1E00D79C6}" destId="{D313E501-06EF-4191-BCC4-FD1567F0EE26}" srcOrd="0" destOrd="0" presId="urn:microsoft.com/office/officeart/2005/8/layout/radial3"/>
    <dgm:cxn modelId="{488B749D-9279-4FD3-8622-07DF7276502C}" srcId="{FFCF01B3-7584-4268-AEC0-E38616279908}" destId="{879E4628-558A-457F-AD95-B78CFF7BCB6A}" srcOrd="4" destOrd="0" parTransId="{E8AA4EA2-4B8E-4706-9851-B3CDA7575289}" sibTransId="{E8016A9E-DBDF-4C6D-81DF-398ADFB5F3DF}"/>
    <dgm:cxn modelId="{2F9B0259-9B63-4A8C-9890-121A92A83E9A}" type="presOf" srcId="{FFCF01B3-7584-4268-AEC0-E38616279908}" destId="{5294BDBE-B97E-489D-9895-F74EAEFF7F96}" srcOrd="0" destOrd="0" presId="urn:microsoft.com/office/officeart/2005/8/layout/radial3"/>
    <dgm:cxn modelId="{9CB2DDD7-DC15-4233-B405-4906652847A2}" type="presOf" srcId="{6497DB03-26B5-4F3F-B5CF-CB12021C2EFA}" destId="{2AE7D9B7-B280-4726-BCE2-B286F83E5480}" srcOrd="0" destOrd="0" presId="urn:microsoft.com/office/officeart/2005/8/layout/radial3"/>
    <dgm:cxn modelId="{AA5A3D8B-5CAB-455F-8D3B-82998618B9A3}" type="presParOf" srcId="{2AE7D9B7-B280-4726-BCE2-B286F83E5480}" destId="{6EF7F5AF-6619-48D2-9E7A-3636FDA48EE9}" srcOrd="0" destOrd="0" presId="urn:microsoft.com/office/officeart/2005/8/layout/radial3"/>
    <dgm:cxn modelId="{4083ECF6-615C-430D-A94B-62511C074AD1}" type="presParOf" srcId="{6EF7F5AF-6619-48D2-9E7A-3636FDA48EE9}" destId="{5294BDBE-B97E-489D-9895-F74EAEFF7F96}" srcOrd="0" destOrd="0" presId="urn:microsoft.com/office/officeart/2005/8/layout/radial3"/>
    <dgm:cxn modelId="{5B593CCC-7EC0-4B9F-88ED-8021CB96FFB1}" type="presParOf" srcId="{6EF7F5AF-6619-48D2-9E7A-3636FDA48EE9}" destId="{5B632E09-73C6-4604-AA51-1823E826BF6F}" srcOrd="1" destOrd="0" presId="urn:microsoft.com/office/officeart/2005/8/layout/radial3"/>
    <dgm:cxn modelId="{2074734B-D8DF-4FE0-92E6-C741C7BA184B}" type="presParOf" srcId="{6EF7F5AF-6619-48D2-9E7A-3636FDA48EE9}" destId="{D313E501-06EF-4191-BCC4-FD1567F0EE26}" srcOrd="2" destOrd="0" presId="urn:microsoft.com/office/officeart/2005/8/layout/radial3"/>
    <dgm:cxn modelId="{7D579ECA-1E2F-45FC-88ED-D4872DD8FC99}" type="presParOf" srcId="{6EF7F5AF-6619-48D2-9E7A-3636FDA48EE9}" destId="{0BD6F41C-1E95-42C4-B3B5-9CA4F00EAA85}" srcOrd="3" destOrd="0" presId="urn:microsoft.com/office/officeart/2005/8/layout/radial3"/>
    <dgm:cxn modelId="{D465FC32-BB64-4805-8653-202EA88F29AA}" type="presParOf" srcId="{6EF7F5AF-6619-48D2-9E7A-3636FDA48EE9}" destId="{5CF01A46-F640-4649-88C6-B361B97802DB}" srcOrd="4" destOrd="0" presId="urn:microsoft.com/office/officeart/2005/8/layout/radial3"/>
    <dgm:cxn modelId="{1D681EC6-3EDC-4A2B-B134-30FCB39DB09D}" type="presParOf" srcId="{6EF7F5AF-6619-48D2-9E7A-3636FDA48EE9}" destId="{88284D8D-B2B0-4AD3-B465-CB65AE9ABD98}" srcOrd="5" destOrd="0" presId="urn:microsoft.com/office/officeart/2005/8/layout/radial3"/>
    <dgm:cxn modelId="{4D650162-0783-4C4C-B287-217F16799185}" type="presParOf" srcId="{6EF7F5AF-6619-48D2-9E7A-3636FDA48EE9}" destId="{F4E01D43-C0BA-479E-A6AD-8770C4E6AFC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97DB03-26B5-4F3F-B5CF-CB12021C2EFA}" type="doc">
      <dgm:prSet loTypeId="urn:microsoft.com/office/officeart/2005/8/layout/radial3" loCatId="relationship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kumimoji="1" lang="ja-JP" altLang="en-US"/>
        </a:p>
      </dgm:t>
    </dgm:pt>
    <dgm:pt modelId="{FFCF01B3-7584-4268-AEC0-E38616279908}">
      <dgm:prSet phldrT="[テキスト]"/>
      <dgm:spPr/>
      <dgm:t>
        <a:bodyPr/>
        <a:lstStyle/>
        <a:p>
          <a:endParaRPr kumimoji="1" lang="ja-JP" altLang="en-US"/>
        </a:p>
      </dgm:t>
    </dgm:pt>
    <dgm:pt modelId="{87460983-8C98-450C-A464-AACAB38E9665}" type="parTrans" cxnId="{03F7811C-C1A4-4F2D-A2CD-8CE4EB929769}">
      <dgm:prSet/>
      <dgm:spPr/>
      <dgm:t>
        <a:bodyPr/>
        <a:lstStyle/>
        <a:p>
          <a:endParaRPr kumimoji="1" lang="ja-JP" altLang="en-US"/>
        </a:p>
      </dgm:t>
    </dgm:pt>
    <dgm:pt modelId="{4361B83A-1129-40A0-9ED9-D13C49934559}" type="sibTrans" cxnId="{03F7811C-C1A4-4F2D-A2CD-8CE4EB929769}">
      <dgm:prSet/>
      <dgm:spPr/>
      <dgm:t>
        <a:bodyPr/>
        <a:lstStyle/>
        <a:p>
          <a:endParaRPr kumimoji="1" lang="ja-JP" altLang="en-US"/>
        </a:p>
      </dgm:t>
    </dgm:pt>
    <dgm:pt modelId="{A1427B53-EAEE-4A4E-B9EB-F502AE3A9433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35065627-FBAC-47B2-90B1-9E0FBB4FD1AC}" type="parTrans" cxnId="{B526B5E9-32FB-49D3-AE96-2B507F693E9D}">
      <dgm:prSet/>
      <dgm:spPr/>
      <dgm:t>
        <a:bodyPr/>
        <a:lstStyle/>
        <a:p>
          <a:endParaRPr kumimoji="1" lang="ja-JP" altLang="en-US"/>
        </a:p>
      </dgm:t>
    </dgm:pt>
    <dgm:pt modelId="{405D5C02-7F75-4F6C-9010-DA1E786D8C3D}" type="sibTrans" cxnId="{B526B5E9-32FB-49D3-AE96-2B507F693E9D}">
      <dgm:prSet/>
      <dgm:spPr/>
      <dgm:t>
        <a:bodyPr/>
        <a:lstStyle/>
        <a:p>
          <a:endParaRPr kumimoji="1" lang="ja-JP" altLang="en-US"/>
        </a:p>
      </dgm:t>
    </dgm:pt>
    <dgm:pt modelId="{49DDA65A-F31F-443D-94E3-8FB1E00D79C6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20664660-BE2D-4831-B356-5EC380540674}" type="parTrans" cxnId="{73EB29C8-6BB3-4D4B-A93A-85634BE39615}">
      <dgm:prSet/>
      <dgm:spPr/>
      <dgm:t>
        <a:bodyPr/>
        <a:lstStyle/>
        <a:p>
          <a:endParaRPr kumimoji="1" lang="ja-JP" altLang="en-US"/>
        </a:p>
      </dgm:t>
    </dgm:pt>
    <dgm:pt modelId="{ABE49720-8130-4057-989D-86CEE18D1576}" type="sibTrans" cxnId="{73EB29C8-6BB3-4D4B-A93A-85634BE39615}">
      <dgm:prSet/>
      <dgm:spPr/>
      <dgm:t>
        <a:bodyPr/>
        <a:lstStyle/>
        <a:p>
          <a:endParaRPr kumimoji="1" lang="ja-JP" altLang="en-US"/>
        </a:p>
      </dgm:t>
    </dgm:pt>
    <dgm:pt modelId="{879E4628-558A-457F-AD95-B78CFF7BCB6A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E8AA4EA2-4B8E-4706-9851-B3CDA7575289}" type="parTrans" cxnId="{488B749D-9279-4FD3-8622-07DF7276502C}">
      <dgm:prSet/>
      <dgm:spPr/>
      <dgm:t>
        <a:bodyPr/>
        <a:lstStyle/>
        <a:p>
          <a:endParaRPr kumimoji="1" lang="ja-JP" altLang="en-US"/>
        </a:p>
      </dgm:t>
    </dgm:pt>
    <dgm:pt modelId="{E8016A9E-DBDF-4C6D-81DF-398ADFB5F3DF}" type="sibTrans" cxnId="{488B749D-9279-4FD3-8622-07DF7276502C}">
      <dgm:prSet/>
      <dgm:spPr/>
      <dgm:t>
        <a:bodyPr/>
        <a:lstStyle/>
        <a:p>
          <a:endParaRPr kumimoji="1" lang="ja-JP" altLang="en-US"/>
        </a:p>
      </dgm:t>
    </dgm:pt>
    <dgm:pt modelId="{EE4653A2-5214-40BF-998B-C969D042F9EB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0DF1D56C-664E-4BC8-A9A1-7E515DE846E5}" type="parTrans" cxnId="{33764436-8FDA-4862-A91E-40B90381308B}">
      <dgm:prSet/>
      <dgm:spPr/>
      <dgm:t>
        <a:bodyPr/>
        <a:lstStyle/>
        <a:p>
          <a:endParaRPr kumimoji="1" lang="ja-JP" altLang="en-US"/>
        </a:p>
      </dgm:t>
    </dgm:pt>
    <dgm:pt modelId="{6B12EAEA-83A4-45A1-9E54-EC087B1F8A41}" type="sibTrans" cxnId="{33764436-8FDA-4862-A91E-40B90381308B}">
      <dgm:prSet/>
      <dgm:spPr/>
      <dgm:t>
        <a:bodyPr/>
        <a:lstStyle/>
        <a:p>
          <a:endParaRPr kumimoji="1" lang="ja-JP" altLang="en-US"/>
        </a:p>
      </dgm:t>
    </dgm:pt>
    <dgm:pt modelId="{BE732441-AA88-4198-9E2C-8E8ED7D94CB8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EB66D3EB-99F3-4B65-B2BC-2208803EA071}" type="parTrans" cxnId="{94B95E9A-46F1-47B4-9036-E3751B56E056}">
      <dgm:prSet/>
      <dgm:spPr/>
      <dgm:t>
        <a:bodyPr/>
        <a:lstStyle/>
        <a:p>
          <a:endParaRPr kumimoji="1" lang="ja-JP" altLang="en-US"/>
        </a:p>
      </dgm:t>
    </dgm:pt>
    <dgm:pt modelId="{3240F4C9-389A-46AF-AE71-B4DA4C4C851C}" type="sibTrans" cxnId="{94B95E9A-46F1-47B4-9036-E3751B56E056}">
      <dgm:prSet/>
      <dgm:spPr/>
      <dgm:t>
        <a:bodyPr/>
        <a:lstStyle/>
        <a:p>
          <a:endParaRPr kumimoji="1" lang="ja-JP" altLang="en-US"/>
        </a:p>
      </dgm:t>
    </dgm:pt>
    <dgm:pt modelId="{2A5BE1BD-6A82-448B-AD26-6E6C958CD68B}">
      <dgm:prSet phldrT="[テキスト]"/>
      <dgm:spPr/>
      <dgm:t>
        <a:bodyPr/>
        <a:lstStyle/>
        <a:p>
          <a:r>
            <a:rPr kumimoji="1" lang="en-US" altLang="ja-JP" smtClean="0"/>
            <a:t>-</a:t>
          </a:r>
          <a:endParaRPr kumimoji="1" lang="ja-JP" altLang="en-US"/>
        </a:p>
      </dgm:t>
    </dgm:pt>
    <dgm:pt modelId="{764F5255-60C3-4CAE-B549-1DE36701D285}" type="parTrans" cxnId="{17F29336-8BCA-4105-9F11-5BB3262016DC}">
      <dgm:prSet/>
      <dgm:spPr/>
      <dgm:t>
        <a:bodyPr/>
        <a:lstStyle/>
        <a:p>
          <a:endParaRPr kumimoji="1" lang="ja-JP" altLang="en-US"/>
        </a:p>
      </dgm:t>
    </dgm:pt>
    <dgm:pt modelId="{5F10DA9F-CB6B-45A6-BCC9-63C842EB1DD9}" type="sibTrans" cxnId="{17F29336-8BCA-4105-9F11-5BB3262016DC}">
      <dgm:prSet/>
      <dgm:spPr/>
      <dgm:t>
        <a:bodyPr/>
        <a:lstStyle/>
        <a:p>
          <a:endParaRPr kumimoji="1" lang="ja-JP" altLang="en-US"/>
        </a:p>
      </dgm:t>
    </dgm:pt>
    <dgm:pt modelId="{2AE7D9B7-B280-4726-BCE2-B286F83E5480}" type="pres">
      <dgm:prSet presAssocID="{6497DB03-26B5-4F3F-B5CF-CB12021C2E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EF7F5AF-6619-48D2-9E7A-3636FDA48EE9}" type="pres">
      <dgm:prSet presAssocID="{6497DB03-26B5-4F3F-B5CF-CB12021C2EFA}" presName="radial" presStyleCnt="0">
        <dgm:presLayoutVars>
          <dgm:animLvl val="ctr"/>
        </dgm:presLayoutVars>
      </dgm:prSet>
      <dgm:spPr/>
    </dgm:pt>
    <dgm:pt modelId="{5294BDBE-B97E-489D-9895-F74EAEFF7F96}" type="pres">
      <dgm:prSet presAssocID="{FFCF01B3-7584-4268-AEC0-E38616279908}" presName="centerShape" presStyleLbl="vennNode1" presStyleIdx="0" presStyleCnt="7"/>
      <dgm:spPr/>
      <dgm:t>
        <a:bodyPr/>
        <a:lstStyle/>
        <a:p>
          <a:endParaRPr kumimoji="1" lang="ja-JP" altLang="en-US"/>
        </a:p>
      </dgm:t>
    </dgm:pt>
    <dgm:pt modelId="{5B632E09-73C6-4604-AA51-1823E826BF6F}" type="pres">
      <dgm:prSet presAssocID="{A1427B53-EAEE-4A4E-B9EB-F502AE3A9433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13E501-06EF-4191-BCC4-FD1567F0EE26}" type="pres">
      <dgm:prSet presAssocID="{49DDA65A-F31F-443D-94E3-8FB1E00D79C6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D6F41C-1E95-42C4-B3B5-9CA4F00EAA85}" type="pres">
      <dgm:prSet presAssocID="{2A5BE1BD-6A82-448B-AD26-6E6C958CD68B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F01A46-F640-4649-88C6-B361B97802DB}" type="pres">
      <dgm:prSet presAssocID="{BE732441-AA88-4198-9E2C-8E8ED7D94CB8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8284D8D-B2B0-4AD3-B465-CB65AE9ABD98}" type="pres">
      <dgm:prSet presAssocID="{879E4628-558A-457F-AD95-B78CFF7BCB6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E01D43-C0BA-479E-A6AD-8770C4E6AFC0}" type="pres">
      <dgm:prSet presAssocID="{EE4653A2-5214-40BF-998B-C969D042F9EB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526B5E9-32FB-49D3-AE96-2B507F693E9D}" srcId="{FFCF01B3-7584-4268-AEC0-E38616279908}" destId="{A1427B53-EAEE-4A4E-B9EB-F502AE3A9433}" srcOrd="0" destOrd="0" parTransId="{35065627-FBAC-47B2-90B1-9E0FBB4FD1AC}" sibTransId="{405D5C02-7F75-4F6C-9010-DA1E786D8C3D}"/>
    <dgm:cxn modelId="{5032E7C1-A714-4E33-B746-7C036CBB933E}" type="presOf" srcId="{2A5BE1BD-6A82-448B-AD26-6E6C958CD68B}" destId="{0BD6F41C-1E95-42C4-B3B5-9CA4F00EAA85}" srcOrd="0" destOrd="0" presId="urn:microsoft.com/office/officeart/2005/8/layout/radial3"/>
    <dgm:cxn modelId="{A0AE761A-5878-4901-ACF9-7602A08F5B3E}" type="presOf" srcId="{A1427B53-EAEE-4A4E-B9EB-F502AE3A9433}" destId="{5B632E09-73C6-4604-AA51-1823E826BF6F}" srcOrd="0" destOrd="0" presId="urn:microsoft.com/office/officeart/2005/8/layout/radial3"/>
    <dgm:cxn modelId="{488B749D-9279-4FD3-8622-07DF7276502C}" srcId="{FFCF01B3-7584-4268-AEC0-E38616279908}" destId="{879E4628-558A-457F-AD95-B78CFF7BCB6A}" srcOrd="4" destOrd="0" parTransId="{E8AA4EA2-4B8E-4706-9851-B3CDA7575289}" sibTransId="{E8016A9E-DBDF-4C6D-81DF-398ADFB5F3DF}"/>
    <dgm:cxn modelId="{8E392694-FC01-4775-B142-15FD0004C7DE}" type="presOf" srcId="{879E4628-558A-457F-AD95-B78CFF7BCB6A}" destId="{88284D8D-B2B0-4AD3-B465-CB65AE9ABD98}" srcOrd="0" destOrd="0" presId="urn:microsoft.com/office/officeart/2005/8/layout/radial3"/>
    <dgm:cxn modelId="{17F29336-8BCA-4105-9F11-5BB3262016DC}" srcId="{FFCF01B3-7584-4268-AEC0-E38616279908}" destId="{2A5BE1BD-6A82-448B-AD26-6E6C958CD68B}" srcOrd="2" destOrd="0" parTransId="{764F5255-60C3-4CAE-B549-1DE36701D285}" sibTransId="{5F10DA9F-CB6B-45A6-BCC9-63C842EB1DD9}"/>
    <dgm:cxn modelId="{25D7C4F1-8B65-4252-AE3C-342BE56F2EC6}" type="presOf" srcId="{FFCF01B3-7584-4268-AEC0-E38616279908}" destId="{5294BDBE-B97E-489D-9895-F74EAEFF7F96}" srcOrd="0" destOrd="0" presId="urn:microsoft.com/office/officeart/2005/8/layout/radial3"/>
    <dgm:cxn modelId="{F3F2833E-AEE3-4BB0-AF88-FB47FAFE28CE}" type="presOf" srcId="{BE732441-AA88-4198-9E2C-8E8ED7D94CB8}" destId="{5CF01A46-F640-4649-88C6-B361B97802DB}" srcOrd="0" destOrd="0" presId="urn:microsoft.com/office/officeart/2005/8/layout/radial3"/>
    <dgm:cxn modelId="{33764436-8FDA-4862-A91E-40B90381308B}" srcId="{FFCF01B3-7584-4268-AEC0-E38616279908}" destId="{EE4653A2-5214-40BF-998B-C969D042F9EB}" srcOrd="5" destOrd="0" parTransId="{0DF1D56C-664E-4BC8-A9A1-7E515DE846E5}" sibTransId="{6B12EAEA-83A4-45A1-9E54-EC087B1F8A41}"/>
    <dgm:cxn modelId="{94B95E9A-46F1-47B4-9036-E3751B56E056}" srcId="{FFCF01B3-7584-4268-AEC0-E38616279908}" destId="{BE732441-AA88-4198-9E2C-8E8ED7D94CB8}" srcOrd="3" destOrd="0" parTransId="{EB66D3EB-99F3-4B65-B2BC-2208803EA071}" sibTransId="{3240F4C9-389A-46AF-AE71-B4DA4C4C851C}"/>
    <dgm:cxn modelId="{03F7811C-C1A4-4F2D-A2CD-8CE4EB929769}" srcId="{6497DB03-26B5-4F3F-B5CF-CB12021C2EFA}" destId="{FFCF01B3-7584-4268-AEC0-E38616279908}" srcOrd="0" destOrd="0" parTransId="{87460983-8C98-450C-A464-AACAB38E9665}" sibTransId="{4361B83A-1129-40A0-9ED9-D13C49934559}"/>
    <dgm:cxn modelId="{62CACF8B-10EE-4BA5-A46F-60FC5FB1BFA6}" type="presOf" srcId="{6497DB03-26B5-4F3F-B5CF-CB12021C2EFA}" destId="{2AE7D9B7-B280-4726-BCE2-B286F83E5480}" srcOrd="0" destOrd="0" presId="urn:microsoft.com/office/officeart/2005/8/layout/radial3"/>
    <dgm:cxn modelId="{73EB29C8-6BB3-4D4B-A93A-85634BE39615}" srcId="{FFCF01B3-7584-4268-AEC0-E38616279908}" destId="{49DDA65A-F31F-443D-94E3-8FB1E00D79C6}" srcOrd="1" destOrd="0" parTransId="{20664660-BE2D-4831-B356-5EC380540674}" sibTransId="{ABE49720-8130-4057-989D-86CEE18D1576}"/>
    <dgm:cxn modelId="{0E5E3ED1-BE0F-4426-816D-60D22325C6D2}" type="presOf" srcId="{EE4653A2-5214-40BF-998B-C969D042F9EB}" destId="{F4E01D43-C0BA-479E-A6AD-8770C4E6AFC0}" srcOrd="0" destOrd="0" presId="urn:microsoft.com/office/officeart/2005/8/layout/radial3"/>
    <dgm:cxn modelId="{889373B1-A827-4D8B-ADDD-C95D1C4E51B3}" type="presOf" srcId="{49DDA65A-F31F-443D-94E3-8FB1E00D79C6}" destId="{D313E501-06EF-4191-BCC4-FD1567F0EE26}" srcOrd="0" destOrd="0" presId="urn:microsoft.com/office/officeart/2005/8/layout/radial3"/>
    <dgm:cxn modelId="{708B67BF-9E24-4B8B-8D55-4A27E3CB29B3}" type="presParOf" srcId="{2AE7D9B7-B280-4726-BCE2-B286F83E5480}" destId="{6EF7F5AF-6619-48D2-9E7A-3636FDA48EE9}" srcOrd="0" destOrd="0" presId="urn:microsoft.com/office/officeart/2005/8/layout/radial3"/>
    <dgm:cxn modelId="{DFD7A9FE-709B-43A0-9F44-08483C6E33BB}" type="presParOf" srcId="{6EF7F5AF-6619-48D2-9E7A-3636FDA48EE9}" destId="{5294BDBE-B97E-489D-9895-F74EAEFF7F96}" srcOrd="0" destOrd="0" presId="urn:microsoft.com/office/officeart/2005/8/layout/radial3"/>
    <dgm:cxn modelId="{F8C02C5E-9614-4085-BDE5-36506DDAFBAE}" type="presParOf" srcId="{6EF7F5AF-6619-48D2-9E7A-3636FDA48EE9}" destId="{5B632E09-73C6-4604-AA51-1823E826BF6F}" srcOrd="1" destOrd="0" presId="urn:microsoft.com/office/officeart/2005/8/layout/radial3"/>
    <dgm:cxn modelId="{D637F76E-9C3A-40C1-93E6-953910E9B80A}" type="presParOf" srcId="{6EF7F5AF-6619-48D2-9E7A-3636FDA48EE9}" destId="{D313E501-06EF-4191-BCC4-FD1567F0EE26}" srcOrd="2" destOrd="0" presId="urn:microsoft.com/office/officeart/2005/8/layout/radial3"/>
    <dgm:cxn modelId="{A7874AE3-85D1-4441-97A3-FF105DF0FB57}" type="presParOf" srcId="{6EF7F5AF-6619-48D2-9E7A-3636FDA48EE9}" destId="{0BD6F41C-1E95-42C4-B3B5-9CA4F00EAA85}" srcOrd="3" destOrd="0" presId="urn:microsoft.com/office/officeart/2005/8/layout/radial3"/>
    <dgm:cxn modelId="{D98FE09A-7FD2-4839-A106-A6294F0BA0D1}" type="presParOf" srcId="{6EF7F5AF-6619-48D2-9E7A-3636FDA48EE9}" destId="{5CF01A46-F640-4649-88C6-B361B97802DB}" srcOrd="4" destOrd="0" presId="urn:microsoft.com/office/officeart/2005/8/layout/radial3"/>
    <dgm:cxn modelId="{E7403541-4957-4DD4-9C8B-5D03136373C6}" type="presParOf" srcId="{6EF7F5AF-6619-48D2-9E7A-3636FDA48EE9}" destId="{88284D8D-B2B0-4AD3-B465-CB65AE9ABD98}" srcOrd="5" destOrd="0" presId="urn:microsoft.com/office/officeart/2005/8/layout/radial3"/>
    <dgm:cxn modelId="{912FD958-275D-4C3A-B5C2-EC0F83E07CF6}" type="presParOf" srcId="{6EF7F5AF-6619-48D2-9E7A-3636FDA48EE9}" destId="{F4E01D43-C0BA-479E-A6AD-8770C4E6AFC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4BDBE-B97E-489D-9895-F74EAEFF7F96}">
      <dsp:nvSpPr>
        <dsp:cNvPr id="0" name=""/>
        <dsp:cNvSpPr/>
      </dsp:nvSpPr>
      <dsp:spPr>
        <a:xfrm>
          <a:off x="2133574" y="1308626"/>
          <a:ext cx="3260086" cy="326008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2133574" y="1308626"/>
        <a:ext cx="3260086" cy="3260086"/>
      </dsp:txXfrm>
    </dsp:sp>
    <dsp:sp modelId="{5B632E09-73C6-4604-AA51-1823E826BF6F}">
      <dsp:nvSpPr>
        <dsp:cNvPr id="0" name=""/>
        <dsp:cNvSpPr/>
      </dsp:nvSpPr>
      <dsp:spPr>
        <a:xfrm>
          <a:off x="2948595" y="581"/>
          <a:ext cx="1630043" cy="1630043"/>
        </a:xfrm>
        <a:prstGeom prst="ellipse">
          <a:avLst/>
        </a:prstGeom>
        <a:solidFill>
          <a:schemeClr val="accent3">
            <a:shade val="80000"/>
            <a:alpha val="50000"/>
            <a:hueOff val="2"/>
            <a:satOff val="3575"/>
            <a:lumOff val="1004"/>
            <a:alphaOff val="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2948595" y="581"/>
        <a:ext cx="1630043" cy="1630043"/>
      </dsp:txXfrm>
    </dsp:sp>
    <dsp:sp modelId="{D313E501-06EF-4191-BCC4-FD1567F0EE26}">
      <dsp:nvSpPr>
        <dsp:cNvPr id="0" name=""/>
        <dsp:cNvSpPr/>
      </dsp:nvSpPr>
      <dsp:spPr>
        <a:xfrm>
          <a:off x="4787224" y="1062114"/>
          <a:ext cx="1630043" cy="1630043"/>
        </a:xfrm>
        <a:prstGeom prst="ellipse">
          <a:avLst/>
        </a:prstGeom>
        <a:solidFill>
          <a:schemeClr val="accent3">
            <a:shade val="80000"/>
            <a:alpha val="50000"/>
            <a:hueOff val="5"/>
            <a:satOff val="7150"/>
            <a:lumOff val="2008"/>
            <a:alphaOff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4787224" y="1062114"/>
        <a:ext cx="1630043" cy="1630043"/>
      </dsp:txXfrm>
    </dsp:sp>
    <dsp:sp modelId="{0BD6F41C-1E95-42C4-B3B5-9CA4F00EAA85}">
      <dsp:nvSpPr>
        <dsp:cNvPr id="0" name=""/>
        <dsp:cNvSpPr/>
      </dsp:nvSpPr>
      <dsp:spPr>
        <a:xfrm>
          <a:off x="4787224" y="3185180"/>
          <a:ext cx="1630043" cy="1630043"/>
        </a:xfrm>
        <a:prstGeom prst="ellipse">
          <a:avLst/>
        </a:prstGeom>
        <a:solidFill>
          <a:schemeClr val="accent3">
            <a:shade val="80000"/>
            <a:alpha val="50000"/>
            <a:hueOff val="7"/>
            <a:satOff val="10724"/>
            <a:lumOff val="3012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4787224" y="3185180"/>
        <a:ext cx="1630043" cy="1630043"/>
      </dsp:txXfrm>
    </dsp:sp>
    <dsp:sp modelId="{5CF01A46-F640-4649-88C6-B361B97802DB}">
      <dsp:nvSpPr>
        <dsp:cNvPr id="0" name=""/>
        <dsp:cNvSpPr/>
      </dsp:nvSpPr>
      <dsp:spPr>
        <a:xfrm>
          <a:off x="2948595" y="4246713"/>
          <a:ext cx="1630043" cy="1630043"/>
        </a:xfrm>
        <a:prstGeom prst="ellipse">
          <a:avLst/>
        </a:prstGeom>
        <a:solidFill>
          <a:schemeClr val="accent3">
            <a:shade val="80000"/>
            <a:alpha val="50000"/>
            <a:hueOff val="9"/>
            <a:satOff val="14299"/>
            <a:lumOff val="4016"/>
            <a:alphaOff val="2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2948595" y="4246713"/>
        <a:ext cx="1630043" cy="1630043"/>
      </dsp:txXfrm>
    </dsp:sp>
    <dsp:sp modelId="{88284D8D-B2B0-4AD3-B465-CB65AE9ABD98}">
      <dsp:nvSpPr>
        <dsp:cNvPr id="0" name=""/>
        <dsp:cNvSpPr/>
      </dsp:nvSpPr>
      <dsp:spPr>
        <a:xfrm>
          <a:off x="1109966" y="3185180"/>
          <a:ext cx="1630043" cy="1630043"/>
        </a:xfrm>
        <a:prstGeom prst="ellipse">
          <a:avLst/>
        </a:prstGeom>
        <a:solidFill>
          <a:schemeClr val="accent3">
            <a:shade val="80000"/>
            <a:alpha val="50000"/>
            <a:hueOff val="11"/>
            <a:satOff val="17874"/>
            <a:lumOff val="5020"/>
            <a:alphaOff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1109966" y="3185180"/>
        <a:ext cx="1630043" cy="1630043"/>
      </dsp:txXfrm>
    </dsp:sp>
    <dsp:sp modelId="{F4E01D43-C0BA-479E-A6AD-8770C4E6AFC0}">
      <dsp:nvSpPr>
        <dsp:cNvPr id="0" name=""/>
        <dsp:cNvSpPr/>
      </dsp:nvSpPr>
      <dsp:spPr>
        <a:xfrm>
          <a:off x="1109966" y="1062114"/>
          <a:ext cx="1630043" cy="1630043"/>
        </a:xfrm>
        <a:prstGeom prst="ellipse">
          <a:avLst/>
        </a:prstGeom>
        <a:solidFill>
          <a:schemeClr val="accent3">
            <a:shade val="80000"/>
            <a:alpha val="50000"/>
            <a:hueOff val="14"/>
            <a:satOff val="21449"/>
            <a:lumOff val="6024"/>
            <a:alphaOff val="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500" kern="1200" smtClean="0"/>
            <a:t>-</a:t>
          </a:r>
          <a:endParaRPr kumimoji="1" lang="ja-JP" altLang="en-US" sz="6500" kern="1200"/>
        </a:p>
      </dsp:txBody>
      <dsp:txXfrm>
        <a:off x="1109966" y="1062114"/>
        <a:ext cx="1630043" cy="16300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4BDBE-B97E-489D-9895-F74EAEFF7F96}">
      <dsp:nvSpPr>
        <dsp:cNvPr id="0" name=""/>
        <dsp:cNvSpPr/>
      </dsp:nvSpPr>
      <dsp:spPr>
        <a:xfrm>
          <a:off x="1141420" y="700786"/>
          <a:ext cx="1745818" cy="174581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/>
        </a:p>
      </dsp:txBody>
      <dsp:txXfrm>
        <a:off x="1141420" y="700786"/>
        <a:ext cx="1745818" cy="1745818"/>
      </dsp:txXfrm>
    </dsp:sp>
    <dsp:sp modelId="{5B632E09-73C6-4604-AA51-1823E826BF6F}">
      <dsp:nvSpPr>
        <dsp:cNvPr id="0" name=""/>
        <dsp:cNvSpPr/>
      </dsp:nvSpPr>
      <dsp:spPr>
        <a:xfrm>
          <a:off x="1577875" y="311"/>
          <a:ext cx="872909" cy="872909"/>
        </a:xfrm>
        <a:prstGeom prst="ellipse">
          <a:avLst/>
        </a:prstGeom>
        <a:solidFill>
          <a:schemeClr val="accent3">
            <a:shade val="80000"/>
            <a:alpha val="50000"/>
            <a:hueOff val="2"/>
            <a:satOff val="3575"/>
            <a:lumOff val="1004"/>
            <a:alphaOff val="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smtClean="0"/>
            <a:t>-</a:t>
          </a:r>
          <a:endParaRPr kumimoji="1" lang="ja-JP" altLang="en-US" sz="3900" kern="1200"/>
        </a:p>
      </dsp:txBody>
      <dsp:txXfrm>
        <a:off x="1577875" y="311"/>
        <a:ext cx="872909" cy="872909"/>
      </dsp:txXfrm>
    </dsp:sp>
    <dsp:sp modelId="{D313E501-06EF-4191-BCC4-FD1567F0EE26}">
      <dsp:nvSpPr>
        <dsp:cNvPr id="0" name=""/>
        <dsp:cNvSpPr/>
      </dsp:nvSpPr>
      <dsp:spPr>
        <a:xfrm>
          <a:off x="2562485" y="568776"/>
          <a:ext cx="872909" cy="872909"/>
        </a:xfrm>
        <a:prstGeom prst="ellipse">
          <a:avLst/>
        </a:prstGeom>
        <a:solidFill>
          <a:schemeClr val="accent3">
            <a:shade val="80000"/>
            <a:alpha val="50000"/>
            <a:hueOff val="5"/>
            <a:satOff val="7150"/>
            <a:lumOff val="2008"/>
            <a:alphaOff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smtClean="0"/>
            <a:t>-</a:t>
          </a:r>
          <a:endParaRPr kumimoji="1" lang="ja-JP" altLang="en-US" sz="3900" kern="1200"/>
        </a:p>
      </dsp:txBody>
      <dsp:txXfrm>
        <a:off x="2562485" y="568776"/>
        <a:ext cx="872909" cy="872909"/>
      </dsp:txXfrm>
    </dsp:sp>
    <dsp:sp modelId="{0BD6F41C-1E95-42C4-B3B5-9CA4F00EAA85}">
      <dsp:nvSpPr>
        <dsp:cNvPr id="0" name=""/>
        <dsp:cNvSpPr/>
      </dsp:nvSpPr>
      <dsp:spPr>
        <a:xfrm>
          <a:off x="2562485" y="1705705"/>
          <a:ext cx="872909" cy="872909"/>
        </a:xfrm>
        <a:prstGeom prst="ellipse">
          <a:avLst/>
        </a:prstGeom>
        <a:solidFill>
          <a:schemeClr val="accent3">
            <a:shade val="80000"/>
            <a:alpha val="50000"/>
            <a:hueOff val="7"/>
            <a:satOff val="10724"/>
            <a:lumOff val="3012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smtClean="0"/>
            <a:t>-</a:t>
          </a:r>
          <a:endParaRPr kumimoji="1" lang="ja-JP" altLang="en-US" sz="3900" kern="1200"/>
        </a:p>
      </dsp:txBody>
      <dsp:txXfrm>
        <a:off x="2562485" y="1705705"/>
        <a:ext cx="872909" cy="872909"/>
      </dsp:txXfrm>
    </dsp:sp>
    <dsp:sp modelId="{5CF01A46-F640-4649-88C6-B361B97802DB}">
      <dsp:nvSpPr>
        <dsp:cNvPr id="0" name=""/>
        <dsp:cNvSpPr/>
      </dsp:nvSpPr>
      <dsp:spPr>
        <a:xfrm>
          <a:off x="1577875" y="2274170"/>
          <a:ext cx="872909" cy="872909"/>
        </a:xfrm>
        <a:prstGeom prst="ellipse">
          <a:avLst/>
        </a:prstGeom>
        <a:solidFill>
          <a:schemeClr val="accent3">
            <a:shade val="80000"/>
            <a:alpha val="50000"/>
            <a:hueOff val="9"/>
            <a:satOff val="14299"/>
            <a:lumOff val="4016"/>
            <a:alphaOff val="2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smtClean="0"/>
            <a:t>-</a:t>
          </a:r>
          <a:endParaRPr kumimoji="1" lang="ja-JP" altLang="en-US" sz="3900" kern="1200"/>
        </a:p>
      </dsp:txBody>
      <dsp:txXfrm>
        <a:off x="1577875" y="2274170"/>
        <a:ext cx="872909" cy="872909"/>
      </dsp:txXfrm>
    </dsp:sp>
    <dsp:sp modelId="{88284D8D-B2B0-4AD3-B465-CB65AE9ABD98}">
      <dsp:nvSpPr>
        <dsp:cNvPr id="0" name=""/>
        <dsp:cNvSpPr/>
      </dsp:nvSpPr>
      <dsp:spPr>
        <a:xfrm>
          <a:off x="593265" y="1705705"/>
          <a:ext cx="872909" cy="872909"/>
        </a:xfrm>
        <a:prstGeom prst="ellipse">
          <a:avLst/>
        </a:prstGeom>
        <a:solidFill>
          <a:schemeClr val="accent3">
            <a:shade val="80000"/>
            <a:alpha val="50000"/>
            <a:hueOff val="11"/>
            <a:satOff val="17874"/>
            <a:lumOff val="5020"/>
            <a:alphaOff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smtClean="0"/>
            <a:t>-</a:t>
          </a:r>
          <a:endParaRPr kumimoji="1" lang="ja-JP" altLang="en-US" sz="3900" kern="1200"/>
        </a:p>
      </dsp:txBody>
      <dsp:txXfrm>
        <a:off x="593265" y="1705705"/>
        <a:ext cx="872909" cy="872909"/>
      </dsp:txXfrm>
    </dsp:sp>
    <dsp:sp modelId="{F4E01D43-C0BA-479E-A6AD-8770C4E6AFC0}">
      <dsp:nvSpPr>
        <dsp:cNvPr id="0" name=""/>
        <dsp:cNvSpPr/>
      </dsp:nvSpPr>
      <dsp:spPr>
        <a:xfrm>
          <a:off x="593265" y="568776"/>
          <a:ext cx="872909" cy="872909"/>
        </a:xfrm>
        <a:prstGeom prst="ellipse">
          <a:avLst/>
        </a:prstGeom>
        <a:solidFill>
          <a:schemeClr val="accent3">
            <a:shade val="80000"/>
            <a:alpha val="50000"/>
            <a:hueOff val="14"/>
            <a:satOff val="21449"/>
            <a:lumOff val="6024"/>
            <a:alphaOff val="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900" kern="1200" smtClean="0"/>
            <a:t>-</a:t>
          </a:r>
          <a:endParaRPr kumimoji="1" lang="ja-JP" altLang="en-US" sz="3900" kern="1200"/>
        </a:p>
      </dsp:txBody>
      <dsp:txXfrm>
        <a:off x="593265" y="568776"/>
        <a:ext cx="872909" cy="872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E0D7-7C4D-E44E-B2DA-F3DA2D488089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DCE19-3601-264E-BC31-CCFB1E18490C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40085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BA7C4-63D6-4845-88FA-0B4885A7EE1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DCF72-E571-004E-B9B7-035D4CFAE167}" type="slidenum">
              <a:rPr lang="en-US" smtClean="0"/>
              <a:pPr/>
              <a:t>&lt;#&gt;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8828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39699"/>
            <a:ext cx="8580923" cy="732777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50000">
                      <a:srgbClr val="3F5CFF"/>
                    </a:gs>
                    <a:gs pos="100000">
                      <a:schemeClr val="tx2">
                        <a:lumMod val="75000"/>
                      </a:schemeClr>
                    </a:gs>
                    <a:gs pos="0">
                      <a:srgbClr val="2B348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4758875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Arial" pitchFamily="34" charset="0"/>
              <a:buChar char="•"/>
              <a:tabLst/>
              <a:defRPr sz="2000">
                <a:solidFill>
                  <a:srgbClr val="404040"/>
                </a:solidFill>
                <a:latin typeface="+mj-lt"/>
              </a:defRPr>
            </a:lvl1pPr>
            <a:lvl2pPr marL="406400" marR="0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 lang="en-US" sz="1800" kern="1200">
                <a:solidFill>
                  <a:srgbClr val="404040"/>
                </a:solidFill>
                <a:latin typeface="+mj-lt"/>
                <a:ea typeface="+mn-ea"/>
                <a:cs typeface="+mn-cs"/>
              </a:defRPr>
            </a:lvl2pPr>
            <a:lvl3pPr marL="571500" marR="0" indent="-1588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u"/>
              <a:tabLst/>
              <a:defRPr lang="en-US" sz="1600" kern="1200">
                <a:solidFill>
                  <a:srgbClr val="404040"/>
                </a:solidFill>
                <a:latin typeface="+mj-lt"/>
                <a:ea typeface="+mn-ea"/>
                <a:cs typeface="+mn-cs"/>
              </a:defRPr>
            </a:lvl3pPr>
            <a:lvl4pPr marL="688975" marR="0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Ø"/>
              <a:tabLst/>
              <a:defRPr lang="en-US" sz="1600" kern="1200">
                <a:solidFill>
                  <a:srgbClr val="404040"/>
                </a:solidFill>
                <a:latin typeface="+mj-lt"/>
                <a:ea typeface="+mn-ea"/>
                <a:cs typeface="+mn-cs"/>
              </a:defRPr>
            </a:lvl4pPr>
            <a:lvl5pPr marL="801688" marR="0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n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マスタ テキストの書式設定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rgbClr val="546568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06400" marR="0" lvl="1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Second</a:t>
            </a:r>
          </a:p>
          <a:p>
            <a:pPr marL="571500" marR="0" lvl="2" indent="-1588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u"/>
              <a:tabLst/>
              <a:defRPr/>
            </a:pP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Third</a:t>
            </a:r>
          </a:p>
          <a:p>
            <a:pPr marL="688975" marR="0" lvl="3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Forth</a:t>
            </a:r>
          </a:p>
          <a:p>
            <a:pPr marL="801688" marR="0" lvl="4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Fifth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29702" y="982540"/>
            <a:ext cx="8584631" cy="274320"/>
          </a:xfrm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400" b="0" kern="1200" spc="0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329" y="6233161"/>
            <a:ext cx="8584631" cy="2123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0"/>
            <a:ext cx="9226296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/>
              </a:gs>
              <a:gs pos="50000">
                <a:srgbClr val="001EC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0"/>
                  <a:alpha val="49000"/>
                </a:schemeClr>
              </a:gs>
              <a:gs pos="100000">
                <a:schemeClr val="tx1">
                  <a:alpha val="35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32665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tx1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accent3">
                  <a:lumMod val="50000"/>
                  <a:alpha val="34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4700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51000"/>
                </a:schemeClr>
              </a:gs>
              <a:gs pos="100000">
                <a:schemeClr val="tx1">
                  <a:alpha val="2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tx1">
                  <a:alpha val="4300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59953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5053685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5372373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772157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35" name="Group 5"/>
          <p:cNvGrpSpPr>
            <a:grpSpLocks/>
          </p:cNvGrpSpPr>
          <p:nvPr userDrawn="1"/>
        </p:nvGrpSpPr>
        <p:grpSpPr bwMode="auto">
          <a:xfrm>
            <a:off x="341798" y="304800"/>
            <a:ext cx="804095" cy="447676"/>
            <a:chOff x="384" y="331"/>
            <a:chExt cx="912" cy="485"/>
          </a:xfrm>
        </p:grpSpPr>
        <p:sp>
          <p:nvSpPr>
            <p:cNvPr id="36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35 4.07407E-6 L 0.0035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226296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/>
              </a:gs>
              <a:gs pos="50000">
                <a:srgbClr val="001EC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0"/>
                  <a:alpha val="49000"/>
                </a:schemeClr>
              </a:gs>
              <a:gs pos="100000">
                <a:schemeClr val="tx1">
                  <a:alpha val="35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32665" y="-91394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tx1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10800000" flipV="1">
            <a:off x="1013792" y="146186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accent3">
                  <a:lumMod val="50000"/>
                  <a:alpha val="34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 flipV="1"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4700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8105452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51000"/>
                </a:schemeClr>
              </a:gs>
              <a:gs pos="100000">
                <a:schemeClr val="tx1">
                  <a:alpha val="2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10800000">
            <a:off x="3036073" y="-4913656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alpha val="13000"/>
                </a:schemeClr>
              </a:gs>
              <a:gs pos="100000">
                <a:schemeClr val="tx1">
                  <a:alpha val="4300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165600"/>
            <a:ext cx="9144000" cy="269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4435582"/>
            <a:ext cx="8667747" cy="1825518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50000">
                      <a:srgbClr val="3F5CFF"/>
                    </a:gs>
                    <a:gs pos="100000">
                      <a:schemeClr val="tx2">
                        <a:lumMod val="75000"/>
                      </a:schemeClr>
                    </a:gs>
                    <a:gs pos="0">
                      <a:srgbClr val="2B348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Segue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2012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Cisco and/or its affiliates.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901204" y="6584514"/>
            <a:ext cx="58423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8637440" y="6580410"/>
            <a:ext cx="217148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#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2565400"/>
            <a:ext cx="4152520" cy="3561080"/>
          </a:xfrm>
        </p:spPr>
        <p:txBody>
          <a:bodyPr/>
          <a:lstStyle>
            <a:lvl1pPr marL="0" indent="0"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 marL="635000" indent="-228600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tabLst/>
              <a:defRPr sz="1800">
                <a:solidFill>
                  <a:srgbClr val="404040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24412" y="2565400"/>
            <a:ext cx="3999547" cy="35610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04040"/>
                </a:solidFill>
                <a:latin typeface="+mj-lt"/>
              </a:defRPr>
            </a:lvl1pPr>
            <a:lvl2pPr marL="635000" indent="-228600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>
                <a:solidFill>
                  <a:srgbClr val="404040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8660" y="6305550"/>
            <a:ext cx="8639044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19455" y="1600200"/>
            <a:ext cx="4152520" cy="74980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kern="1200" spc="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 Title Left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24411" y="1600200"/>
            <a:ext cx="3990977" cy="74980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kern="1200" spc="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 Title Right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9702" y="262877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kern="1200" spc="0" baseline="0" dirty="0">
                <a:gradFill>
                  <a:gsLst>
                    <a:gs pos="50000">
                      <a:srgbClr val="3F5CFF"/>
                    </a:gs>
                    <a:gs pos="100000">
                      <a:schemeClr val="tx2">
                        <a:lumMod val="75000"/>
                      </a:schemeClr>
                    </a:gs>
                    <a:gs pos="0">
                      <a:srgbClr val="2B348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29702" y="1109540"/>
            <a:ext cx="8584631" cy="274320"/>
          </a:xfrm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spc="0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4543981" y="1339745"/>
            <a:ext cx="57165" cy="49419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  <a:ln>
            <a:noFill/>
          </a:ln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50000">
                      <a:srgbClr val="3F5CFF"/>
                    </a:gs>
                    <a:gs pos="100000">
                      <a:schemeClr val="tx2">
                        <a:lumMod val="75000"/>
                      </a:schemeClr>
                    </a:gs>
                    <a:gs pos="0">
                      <a:srgbClr val="2B348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34191" cy="452628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24413" y="1600200"/>
            <a:ext cx="3999547" cy="452628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635000" indent="-228600"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76776" y="310896"/>
            <a:ext cx="4042014" cy="841248"/>
          </a:xfrm>
          <a:ln>
            <a:noFill/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50000">
                      <a:srgbClr val="3F5CFF"/>
                    </a:gs>
                    <a:gs pos="100000">
                      <a:schemeClr val="tx2">
                        <a:lumMod val="75000"/>
                      </a:schemeClr>
                    </a:gs>
                    <a:gs pos="0">
                      <a:srgbClr val="2B348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60" y="6305550"/>
            <a:ext cx="8639044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543981" y="1339745"/>
            <a:ext cx="57165" cy="49419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9713" y="6372224"/>
            <a:ext cx="8671476" cy="223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05025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50000">
                      <a:srgbClr val="3F5CFF"/>
                    </a:gs>
                    <a:gs pos="100000">
                      <a:schemeClr val="tx2">
                        <a:lumMod val="75000"/>
                      </a:schemeClr>
                    </a:gs>
                    <a:gs pos="0">
                      <a:srgbClr val="2B348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SzPct val="100000"/>
              <a:buFont typeface="Arial" pitchFamily="34" charset="0"/>
              <a:buChar char="•"/>
              <a:defRPr sz="2000" baseline="0">
                <a:solidFill>
                  <a:srgbClr val="404040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ja-JP" smtClean="0"/>
              <a:t>Sample</a:t>
            </a:r>
          </a:p>
          <a:p>
            <a:pPr lvl="0"/>
            <a:r>
              <a:rPr lang="en-US" altLang="ja-JP" smtClean="0"/>
              <a:t>Sample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4553411" y="944288"/>
            <a:ext cx="57165" cy="49419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226296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/>
              </a:gs>
              <a:gs pos="50000">
                <a:srgbClr val="001EC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8" name="Rectangle 47"/>
          <p:cNvSpPr>
            <a:spLocks noChangeArrowheads="1"/>
          </p:cNvSpPr>
          <p:nvPr userDrawn="1"/>
        </p:nvSpPr>
        <p:spPr bwMode="black">
          <a:xfrm>
            <a:off x="43985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46400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42251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1" name="Freeform 50"/>
          <p:cNvSpPr>
            <a:spLocks noEditPoints="1"/>
          </p:cNvSpPr>
          <p:nvPr userDrawn="1"/>
        </p:nvSpPr>
        <p:spPr bwMode="black">
          <a:xfrm>
            <a:off x="48033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2" name="Freeform 51"/>
          <p:cNvSpPr>
            <a:spLocks/>
          </p:cNvSpPr>
          <p:nvPr userDrawn="1"/>
        </p:nvSpPr>
        <p:spPr bwMode="black">
          <a:xfrm>
            <a:off x="44935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3" name="Freeform 52"/>
          <p:cNvSpPr>
            <a:spLocks/>
          </p:cNvSpPr>
          <p:nvPr userDrawn="1"/>
        </p:nvSpPr>
        <p:spPr bwMode="black">
          <a:xfrm>
            <a:off x="41427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4" name="Freeform 53"/>
          <p:cNvSpPr>
            <a:spLocks/>
          </p:cNvSpPr>
          <p:nvPr userDrawn="1"/>
        </p:nvSpPr>
        <p:spPr bwMode="black">
          <a:xfrm>
            <a:off x="42520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5" name="Freeform 54"/>
          <p:cNvSpPr>
            <a:spLocks/>
          </p:cNvSpPr>
          <p:nvPr userDrawn="1"/>
        </p:nvSpPr>
        <p:spPr bwMode="black">
          <a:xfrm>
            <a:off x="43595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6" name="Freeform 55"/>
          <p:cNvSpPr>
            <a:spLocks/>
          </p:cNvSpPr>
          <p:nvPr userDrawn="1"/>
        </p:nvSpPr>
        <p:spPr bwMode="black">
          <a:xfrm>
            <a:off x="44689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7" name="Freeform 56"/>
          <p:cNvSpPr>
            <a:spLocks/>
          </p:cNvSpPr>
          <p:nvPr userDrawn="1"/>
        </p:nvSpPr>
        <p:spPr bwMode="black">
          <a:xfrm>
            <a:off x="45759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8" name="Freeform 57"/>
          <p:cNvSpPr>
            <a:spLocks/>
          </p:cNvSpPr>
          <p:nvPr userDrawn="1"/>
        </p:nvSpPr>
        <p:spPr bwMode="black">
          <a:xfrm>
            <a:off x="46853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9" name="Freeform 58"/>
          <p:cNvSpPr>
            <a:spLocks/>
          </p:cNvSpPr>
          <p:nvPr userDrawn="1"/>
        </p:nvSpPr>
        <p:spPr bwMode="black">
          <a:xfrm>
            <a:off x="47947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0" name="Freeform 59"/>
          <p:cNvSpPr>
            <a:spLocks/>
          </p:cNvSpPr>
          <p:nvPr userDrawn="1"/>
        </p:nvSpPr>
        <p:spPr bwMode="black">
          <a:xfrm>
            <a:off x="49021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1" name="Freeform 60"/>
          <p:cNvSpPr>
            <a:spLocks/>
          </p:cNvSpPr>
          <p:nvPr userDrawn="1"/>
        </p:nvSpPr>
        <p:spPr bwMode="black">
          <a:xfrm>
            <a:off x="50115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0"/>
            <a:ext cx="9226296" cy="6858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tx1"/>
              </a:gs>
              <a:gs pos="50000">
                <a:srgbClr val="001ECD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90"/>
            <a:ext cx="1850989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black">
          <a:xfrm>
            <a:off x="6367825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7047178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79667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7506859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6634953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47791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55600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6257990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6565799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866830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717464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7482454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7784838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8092650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245534"/>
            <a:ext cx="8580924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143411"/>
            <a:ext cx="8567873" cy="5162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マスタ テキストの書式設定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rgbClr val="546568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406400" marR="0" lvl="1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1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Second</a:t>
            </a:r>
          </a:p>
          <a:p>
            <a:pPr marL="571500" marR="0" lvl="2" indent="-1588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u"/>
              <a:tabLst/>
              <a:defRPr/>
            </a:pPr>
            <a:r>
              <a:rPr kumimoji="1" lang="en-US" altLang="ja-JP" sz="16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Third</a:t>
            </a:r>
          </a:p>
          <a:p>
            <a:pPr marL="688975" marR="0" lvl="3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Forth</a:t>
            </a:r>
          </a:p>
          <a:p>
            <a:pPr marL="801688" marR="0" lvl="4" indent="0" algn="l" defTabSz="914400" rtl="0" eaLnBrk="1" fontAlgn="auto" latinLnBrk="0" hangingPunct="1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546568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Fifth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2012 </a:t>
            </a:r>
            <a:r>
              <a:rPr lang="en-US" sz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Cisco and/or its affiliates.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01204" y="6584514"/>
            <a:ext cx="58423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7211" y="6572416"/>
            <a:ext cx="29437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96EDFEB-39A6-234B-81C7-7ED337BA5198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&lt;#&gt;</a:t>
            </a:fld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4" r:id="rId2"/>
    <p:sldLayoutId id="2147483936" r:id="rId3"/>
    <p:sldLayoutId id="2147483942" r:id="rId4"/>
    <p:sldLayoutId id="2147483905" r:id="rId5"/>
    <p:sldLayoutId id="2147483911" r:id="rId6"/>
    <p:sldLayoutId id="2147483924" r:id="rId7"/>
    <p:sldLayoutId id="2147483925" r:id="rId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b="0" kern="1200" spc="0" baseline="0" dirty="0">
          <a:gradFill>
            <a:gsLst>
              <a:gs pos="50000">
                <a:srgbClr val="3F5CFF"/>
              </a:gs>
              <a:gs pos="100000">
                <a:schemeClr val="tx2">
                  <a:lumMod val="70000"/>
                </a:schemeClr>
              </a:gs>
              <a:gs pos="0">
                <a:srgbClr val="2B348E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5000"/>
        </a:lnSpc>
        <a:spcBef>
          <a:spcPts val="1440"/>
        </a:spcBef>
        <a:spcAft>
          <a:spcPts val="0"/>
        </a:spcAft>
        <a:buClr>
          <a:srgbClr val="000099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406400" marR="0" indent="0" algn="l" defTabSz="914400" rtl="0" eaLnBrk="1" fontAlgn="auto" latinLnBrk="0" hangingPunct="1">
        <a:lnSpc>
          <a:spcPct val="95000"/>
        </a:lnSpc>
        <a:spcBef>
          <a:spcPts val="840"/>
        </a:spcBef>
        <a:spcAft>
          <a:spcPts val="0"/>
        </a:spcAft>
        <a:buClr>
          <a:srgbClr val="000099"/>
        </a:buClr>
        <a:buSzTx/>
        <a:buFont typeface="Wingdings" pitchFamily="2" charset="2"/>
        <a:buChar char="ü"/>
        <a:tabLst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571500" marR="0" indent="-1588" algn="l" defTabSz="914400" rtl="0" eaLnBrk="1" fontAlgn="auto" latinLnBrk="0" hangingPunct="1">
        <a:lnSpc>
          <a:spcPct val="95000"/>
        </a:lnSpc>
        <a:spcBef>
          <a:spcPts val="840"/>
        </a:spcBef>
        <a:spcAft>
          <a:spcPts val="0"/>
        </a:spcAft>
        <a:buClr>
          <a:srgbClr val="000099"/>
        </a:buClr>
        <a:buSzTx/>
        <a:buFont typeface="Wingdings" pitchFamily="2" charset="2"/>
        <a:buChar char="u"/>
        <a:tabLst/>
        <a:defRPr lang="en-US" sz="1600" kern="120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688975" marR="0" indent="0" algn="l" defTabSz="914400" rtl="0" eaLnBrk="1" fontAlgn="auto" latinLnBrk="0" hangingPunct="1">
        <a:lnSpc>
          <a:spcPct val="95000"/>
        </a:lnSpc>
        <a:spcBef>
          <a:spcPts val="840"/>
        </a:spcBef>
        <a:spcAft>
          <a:spcPts val="0"/>
        </a:spcAft>
        <a:buClr>
          <a:srgbClr val="000099"/>
        </a:buClr>
        <a:buSzTx/>
        <a:buFont typeface="Wingdings" pitchFamily="2" charset="2"/>
        <a:buChar char="Ø"/>
        <a:tabLst/>
        <a:defRPr lang="en-US" sz="1400" kern="1200" baseline="0" dirty="0" smtClean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801688" marR="0" indent="0" algn="l" defTabSz="914400" rtl="0" eaLnBrk="1" fontAlgn="auto" latinLnBrk="0" hangingPunct="1">
        <a:lnSpc>
          <a:spcPct val="95000"/>
        </a:lnSpc>
        <a:spcBef>
          <a:spcPts val="840"/>
        </a:spcBef>
        <a:spcAft>
          <a:spcPts val="0"/>
        </a:spcAft>
        <a:buClr>
          <a:srgbClr val="000099"/>
        </a:buClr>
        <a:buSzTx/>
        <a:buFont typeface="Wingdings" pitchFamily="2" charset="2"/>
        <a:buChar char="n"/>
        <a:tabLst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en/US/docs/security/ise/1.0.4/migration_guide/ise104_mig_book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openxmlformats.org/officeDocument/2006/relationships/image" Target="../media/image6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5.w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2693" y="2628900"/>
            <a:ext cx="8112125" cy="1368710"/>
          </a:xfrm>
        </p:spPr>
        <p:txBody>
          <a:bodyPr/>
          <a:lstStyle/>
          <a:p>
            <a:r>
              <a:rPr kumimoji="1" lang="en-US" altLang="ja-JP" smtClean="0"/>
              <a:t>Cisco ISE</a:t>
            </a:r>
            <a:r>
              <a:rPr kumimoji="1" lang="ja-JP" altLang="en-US" smtClean="0"/>
              <a:t>技術解説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z="4400" smtClean="0"/>
              <a:t>~Identity Services Engine~</a:t>
            </a:r>
            <a:endParaRPr kumimoji="1" lang="ja-JP" alt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554" y="4786248"/>
            <a:ext cx="8112126" cy="17100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lang="en-US" sz="2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シスコシステムズ合同会社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パートナーシステムズエンジニアリング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パートナーシステムズエンジニア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和田 一寿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Allow Protocols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認証サービスは以下の</a:t>
            </a:r>
            <a:r>
              <a:rPr kumimoji="1" lang="en-US" altLang="ja-JP" smtClean="0"/>
              <a:t>2</a:t>
            </a:r>
            <a:r>
              <a:rPr kumimoji="1" lang="ja-JP" altLang="en-US" smtClean="0"/>
              <a:t>つ</a:t>
            </a:r>
            <a:endParaRPr kumimoji="1" lang="en-US" altLang="ja-JP" smtClean="0"/>
          </a:p>
          <a:p>
            <a:pPr lvl="1"/>
            <a:r>
              <a:rPr kumimoji="1" lang="en-US" altLang="ja-JP" sz="1600" smtClean="0"/>
              <a:t>Allowed Protocol</a:t>
            </a:r>
            <a:r>
              <a:rPr kumimoji="1" lang="ja-JP" altLang="en-US" sz="1600" smtClean="0"/>
              <a:t>：事前定義された認証プロトコルリストから選択</a:t>
            </a:r>
            <a:endParaRPr kumimoji="1" lang="en-US" altLang="ja-JP" sz="1600" smtClean="0"/>
          </a:p>
          <a:p>
            <a:pPr lvl="1"/>
            <a:r>
              <a:rPr kumimoji="1" lang="en-US" altLang="ja-JP" sz="1600" smtClean="0"/>
              <a:t>Proxy</a:t>
            </a:r>
            <a:r>
              <a:rPr kumimoji="1" lang="ja-JP" altLang="en-US" sz="1600" smtClean="0"/>
              <a:t> </a:t>
            </a:r>
            <a:r>
              <a:rPr kumimoji="1" lang="en-US" altLang="ja-JP" sz="1600" smtClean="0"/>
              <a:t>Service</a:t>
            </a:r>
            <a:r>
              <a:rPr kumimoji="1" lang="ja-JP" altLang="en-US" sz="1600" smtClean="0"/>
              <a:t>：事前定義された</a:t>
            </a:r>
            <a:r>
              <a:rPr kumimoji="1" lang="en-US" altLang="ja-JP" sz="1600" smtClean="0"/>
              <a:t>RADIUS</a:t>
            </a:r>
            <a:r>
              <a:rPr kumimoji="1" lang="ja-JP" altLang="en-US" sz="1600" smtClean="0"/>
              <a:t>サーバから選択</a:t>
            </a:r>
            <a:endParaRPr kumimoji="1" lang="en-US" altLang="ja-JP" sz="1600" smtClean="0"/>
          </a:p>
          <a:p>
            <a:r>
              <a:rPr kumimoji="1" lang="ja-JP" altLang="en-US" smtClean="0"/>
              <a:t>サポートされる認証プロトコル</a:t>
            </a:r>
            <a:endParaRPr kumimoji="1" lang="en-US" altLang="ja-JP" smtClean="0"/>
          </a:p>
          <a:p>
            <a:pPr lvl="1"/>
            <a:r>
              <a:rPr lang="en-US" altLang="ja-JP" sz="1600" smtClean="0">
                <a:latin typeface="Calibri"/>
                <a:ea typeface="ＭＳ 明朝"/>
                <a:cs typeface="Times New Roman"/>
              </a:rPr>
              <a:t>PAP/CHAP/MS-CHAPv1,2/EAP-MD5</a:t>
            </a:r>
          </a:p>
          <a:p>
            <a:pPr lvl="1"/>
            <a:r>
              <a:rPr lang="en-US" altLang="ja-JP" sz="1600" smtClean="0">
                <a:latin typeface="Calibri"/>
                <a:ea typeface="ＭＳ 明朝"/>
                <a:cs typeface="Times New Roman"/>
              </a:rPr>
              <a:t>EAP-TLS</a:t>
            </a:r>
          </a:p>
          <a:p>
            <a:pPr lvl="1"/>
            <a:r>
              <a:rPr lang="en-US" altLang="ja-JP" sz="1600" smtClean="0">
                <a:latin typeface="Calibri"/>
                <a:ea typeface="ＭＳ 明朝"/>
                <a:cs typeface="Times New Roman"/>
              </a:rPr>
              <a:t>PEAP(w/MSCHAPv2, EAP-GTC, EAP-TLS)</a:t>
            </a:r>
          </a:p>
          <a:p>
            <a:pPr lvl="1"/>
            <a:r>
              <a:rPr lang="en-US" altLang="ja-JP" sz="1600" smtClean="0">
                <a:latin typeface="Calibri"/>
                <a:ea typeface="ＭＳ 明朝"/>
                <a:cs typeface="Times New Roman"/>
              </a:rPr>
              <a:t>EAP-FAST(MSCHAPv2, EAP-GTC)</a:t>
            </a:r>
            <a:endParaRPr kumimoji="1" lang="en-US" altLang="ja-JP" sz="160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</a:p>
        </p:txBody>
      </p:sp>
      <p:pic>
        <p:nvPicPr>
          <p:cNvPr id="5" name="Picture 12" descr="スクリーンショット（2011-12-08 23.47.39）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65" y="2570205"/>
            <a:ext cx="2888020" cy="38662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smtClean="0"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</a:rPr>
              <a:t/>
            </a:r>
            <a:br>
              <a:rPr lang="en-US" altLang="ja-JP" sz="2800" smtClean="0"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</a:rPr>
            </a:br>
            <a:r>
              <a:rPr lang="en-US" altLang="ja-JP" smtClean="0"/>
              <a:t>802.1X Authentication </a:t>
            </a:r>
            <a:r>
              <a:rPr lang="ja-JP" altLang="en-US" smtClean="0"/>
              <a:t>データベース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sz="1600" smtClean="0"/>
              <a:t>Internal Users </a:t>
            </a:r>
            <a:r>
              <a:rPr kumimoji="1" lang="ja-JP" altLang="en-US" sz="1600" smtClean="0"/>
              <a:t>がデフォルトで使用されるローカル認証データベース</a:t>
            </a:r>
          </a:p>
          <a:p>
            <a:r>
              <a:rPr kumimoji="1" lang="ja-JP" altLang="en-US" sz="1600" smtClean="0"/>
              <a:t>ユーザをグループ化し、グループと連携したポリシーアサインが可能</a:t>
            </a:r>
          </a:p>
          <a:p>
            <a:r>
              <a:rPr kumimoji="1" lang="ja-JP" altLang="en-US" sz="1600" smtClean="0"/>
              <a:t>外部データベースサポート</a:t>
            </a:r>
            <a:r>
              <a:rPr kumimoji="1" lang="en-US" altLang="ja-JP" sz="1600" smtClean="0"/>
              <a:t>(AD,LDAP etc.)</a:t>
            </a:r>
          </a:p>
          <a:p>
            <a:r>
              <a:rPr kumimoji="1" lang="en-US" altLang="ja-JP" sz="1600" smtClean="0"/>
              <a:t>Active Directory</a:t>
            </a:r>
            <a:r>
              <a:rPr kumimoji="1" lang="ja-JP" altLang="en-US" sz="1600" smtClean="0"/>
              <a:t>内情報の検索、ルールへの利用などが容易</a:t>
            </a:r>
          </a:p>
          <a:p>
            <a:pPr>
              <a:buNone/>
            </a:pPr>
            <a:endParaRPr kumimoji="1" lang="ja-JP" altLang="en-US" sz="180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  <a:endParaRPr kumimoji="1" lang="ja-JP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3506232"/>
            <a:ext cx="7924800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四角形吹き出し 5"/>
          <p:cNvSpPr/>
          <p:nvPr/>
        </p:nvSpPr>
        <p:spPr>
          <a:xfrm>
            <a:off x="1560041" y="4902200"/>
            <a:ext cx="2856470" cy="296907"/>
          </a:xfrm>
          <a:prstGeom prst="wedgeRectCallout">
            <a:avLst>
              <a:gd name="adj1" fmla="val -59273"/>
              <a:gd name="adj2" fmla="val 11607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Users: </a:t>
            </a:r>
            <a:r>
              <a:rPr kumimoji="1" lang="en-US" altLang="ja-JP" sz="1200" dirty="0" err="1" smtClean="0">
                <a:solidFill>
                  <a:schemeClr val="tx1"/>
                </a:solidFill>
              </a:rPr>
              <a:t>802.1x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認証ユーザデータベース</a:t>
            </a:r>
          </a:p>
        </p:txBody>
      </p:sp>
      <p:sp>
        <p:nvSpPr>
          <p:cNvPr id="7" name="四角形吹き出し 6"/>
          <p:cNvSpPr/>
          <p:nvPr/>
        </p:nvSpPr>
        <p:spPr>
          <a:xfrm>
            <a:off x="952500" y="5918199"/>
            <a:ext cx="3333750" cy="295275"/>
          </a:xfrm>
          <a:prstGeom prst="wedgeRectCallout">
            <a:avLst>
              <a:gd name="adj1" fmla="val -40521"/>
              <a:gd name="adj2" fmla="val -1250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Endpoints: </a:t>
            </a:r>
            <a:r>
              <a:rPr kumimoji="1" lang="en-US" altLang="ja-JP" sz="1200" dirty="0" err="1" smtClean="0">
                <a:solidFill>
                  <a:schemeClr val="tx1"/>
                </a:solidFill>
              </a:rPr>
              <a:t>MAB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用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MAC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アドレスデータベース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Identity Source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1800" smtClean="0"/>
              <a:t>以下データベースをサポート</a:t>
            </a:r>
            <a:endParaRPr kumimoji="1" lang="ja-JP" altLang="en-US" sz="180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  <a:endParaRPr kumimoji="1" lang="ja-JP" alt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495300" y="1922534"/>
          <a:ext cx="8077200" cy="436396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59000"/>
                <a:gridCol w="5918200"/>
              </a:tblGrid>
              <a:tr h="14784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 smtClean="0"/>
                        <a:t>データベース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OS</a:t>
                      </a:r>
                      <a:r>
                        <a:rPr lang="en-US" sz="1600" baseline="0" dirty="0" smtClean="0"/>
                        <a:t> / </a:t>
                      </a:r>
                      <a:r>
                        <a:rPr lang="ja-JP" altLang="en-US" sz="1600" baseline="0" dirty="0" smtClean="0"/>
                        <a:t>バージョン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ISE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 baseline="0" dirty="0" smtClean="0">
                          <a:solidFill>
                            <a:srgbClr val="000000"/>
                          </a:solidFill>
                        </a:rPr>
                        <a:t>内部エンドポイント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ja-JP" altLang="en-US" sz="1600" dirty="0" smtClean="0">
                          <a:solidFill>
                            <a:srgbClr val="000000"/>
                          </a:solidFill>
                        </a:rPr>
                        <a:t>内部ユーザ データベース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RADIUS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RFC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2865-compliant RADIUS servers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Active Directory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Microsoft Windows Active Directory 2000  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Microsoft Windows Active Directory 2003, 32-bit </a:t>
                      </a:r>
                      <a:r>
                        <a:rPr lang="ja-JP" altLang="en-US" sz="1600" dirty="0" smtClean="0">
                          <a:solidFill>
                            <a:srgbClr val="000000"/>
                          </a:solidFill>
                        </a:rPr>
                        <a:t>のみ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Microsoft Windows Active Directory 2003 R2, 32-bit </a:t>
                      </a:r>
                      <a:r>
                        <a:rPr lang="ja-JP" altLang="en-US" sz="1600" dirty="0" smtClean="0">
                          <a:solidFill>
                            <a:srgbClr val="000000"/>
                          </a:solidFill>
                        </a:rPr>
                        <a:t>のみ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 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Microsoft Windows Active Directory 2008, 32-bit and 64-bit 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Microsoft Windows Active Directory 2008 R2, 32-bit and 64-bit 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LDAP Servers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SunONE LDAP Directory Server, Version 5.2 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Linux LDAP Directory Server, Version 4.1 </a:t>
                      </a:r>
                      <a:br>
                        <a:rPr lang="en-US" sz="16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NAC Profiler,  Version 2.1.8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ja-JP" altLang="en-US" sz="1600" baseline="0" dirty="0" smtClean="0">
                          <a:solidFill>
                            <a:srgbClr val="000000"/>
                          </a:solidFill>
                        </a:rPr>
                        <a:t>以上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Token Servers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RSA ACE/Server 6.x Series 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RSA Authentication Manager 7.x Series 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RADIUS RFC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2865-compliant token servers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  SafeWord Server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prompts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Authorization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1" indent="-228600">
              <a:spcBef>
                <a:spcPts val="1440"/>
              </a:spcBef>
              <a:buSzPct val="90000"/>
              <a:buFont typeface="Arial" pitchFamily="34" charset="0"/>
              <a:buChar char="•"/>
            </a:pPr>
            <a:r>
              <a:rPr lang="ja-JP" altLang="en-US" smtClean="0"/>
              <a:t>認証済み</a:t>
            </a:r>
            <a:r>
              <a:rPr lang="en-US" altLang="ja-JP" smtClean="0"/>
              <a:t>Identity Group</a:t>
            </a:r>
            <a:r>
              <a:rPr lang="ja-JP" altLang="en-US" smtClean="0"/>
              <a:t>に対して</a:t>
            </a:r>
            <a:r>
              <a:rPr lang="en-US" altLang="ja-JP" smtClean="0"/>
              <a:t>Authorization Profile</a:t>
            </a:r>
            <a:r>
              <a:rPr lang="ja-JP" altLang="en-US" smtClean="0"/>
              <a:t>（</a:t>
            </a:r>
            <a:r>
              <a:rPr kumimoji="1" lang="ja-JP" altLang="en-US" smtClean="0"/>
              <a:t>アクセス可否 </a:t>
            </a:r>
            <a:r>
              <a:rPr kumimoji="1" lang="en-US" altLang="ja-JP" smtClean="0"/>
              <a:t>/ dACL / VLAN / </a:t>
            </a:r>
            <a:r>
              <a:rPr kumimoji="1" lang="ja-JP" altLang="en-US" smtClean="0"/>
              <a:t>検疫適用の有無など</a:t>
            </a:r>
            <a:r>
              <a:rPr lang="ja-JP" altLang="en-US" smtClean="0"/>
              <a:t>）を適用する</a:t>
            </a:r>
            <a:endParaRPr lang="en-US" altLang="ja-JP" smtClean="0"/>
          </a:p>
          <a:p>
            <a:r>
              <a:rPr lang="ja-JP" altLang="en-US" sz="1800" smtClean="0"/>
              <a:t>日時・場所などの条件（</a:t>
            </a:r>
            <a:r>
              <a:rPr lang="en-US" altLang="ja-JP" sz="1800" smtClean="0"/>
              <a:t>Authorization Condition</a:t>
            </a:r>
            <a:r>
              <a:rPr lang="ja-JP" altLang="en-US" sz="1800" smtClean="0"/>
              <a:t>）を</a:t>
            </a:r>
            <a:r>
              <a:rPr lang="en-US" altLang="ja-JP" sz="1800" smtClean="0"/>
              <a:t>Identity Group</a:t>
            </a:r>
            <a:r>
              <a:rPr lang="ja-JP" altLang="en-US" sz="1800" smtClean="0"/>
              <a:t>に</a:t>
            </a:r>
            <a:r>
              <a:rPr lang="en-US" altLang="ja-JP" sz="1800" smtClean="0"/>
              <a:t>AND / OR</a:t>
            </a:r>
            <a:r>
              <a:rPr lang="ja-JP" altLang="en-US" sz="1800" smtClean="0"/>
              <a:t>で掛け合わせて、</a:t>
            </a:r>
            <a:r>
              <a:rPr lang="en-US" altLang="ja-JP" sz="1800" smtClean="0"/>
              <a:t>Authorization</a:t>
            </a:r>
            <a:r>
              <a:rPr lang="ja-JP" altLang="en-US" sz="1800" smtClean="0"/>
              <a:t>の適用対象をさらに細かく絞る設定も可能</a:t>
            </a:r>
            <a:endParaRPr lang="en-US" altLang="ja-JP" sz="180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Authorization</a:t>
            </a:r>
            <a:endParaRPr kumimoji="1"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97" y="3719392"/>
            <a:ext cx="8289608" cy="20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144021" y="4032765"/>
            <a:ext cx="1165225" cy="1216025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4525147" y="4032765"/>
            <a:ext cx="2333625" cy="1216025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7109597" y="4032765"/>
            <a:ext cx="1387475" cy="1216025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9" name="四角形吹き出し 8"/>
          <p:cNvSpPr/>
          <p:nvPr/>
        </p:nvSpPr>
        <p:spPr>
          <a:xfrm>
            <a:off x="934307" y="3089189"/>
            <a:ext cx="2667000" cy="488435"/>
          </a:xfrm>
          <a:prstGeom prst="wedgeRectCallout">
            <a:avLst>
              <a:gd name="adj1" fmla="val 39219"/>
              <a:gd name="adj2" fmla="val 12515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Identity Groups: 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認証済みユーザ・デバイスグループ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5163499" y="3101546"/>
            <a:ext cx="3214381" cy="541981"/>
          </a:xfrm>
          <a:prstGeom prst="wedgeRectCallout">
            <a:avLst>
              <a:gd name="adj1" fmla="val -43869"/>
              <a:gd name="adj2" fmla="val 10798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Condition: </a:t>
            </a:r>
          </a:p>
          <a:p>
            <a:r>
              <a:rPr kumimoji="1" lang="en-US" altLang="ja-JP" sz="1200" dirty="0" err="1" smtClean="0">
                <a:solidFill>
                  <a:schemeClr val="tx1"/>
                </a:solidFill>
              </a:rPr>
              <a:t>Authorizationi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対象</a:t>
            </a:r>
            <a:r>
              <a:rPr kumimoji="1" lang="ja-JP" altLang="en-US" sz="1200" smtClean="0">
                <a:solidFill>
                  <a:schemeClr val="tx1"/>
                </a:solidFill>
              </a:rPr>
              <a:t>限定条件（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オプション）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082059" y="5723582"/>
            <a:ext cx="3530600" cy="516580"/>
          </a:xfrm>
          <a:prstGeom prst="wedgeRectCallout">
            <a:avLst>
              <a:gd name="adj1" fmla="val 31682"/>
              <a:gd name="adj2" fmla="val -13889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Permissions: 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アクセス</a:t>
            </a:r>
            <a:r>
              <a:rPr kumimoji="1" lang="ja-JP" altLang="en-US" sz="1200" smtClean="0">
                <a:solidFill>
                  <a:schemeClr val="tx1"/>
                </a:solidFill>
              </a:rPr>
              <a:t>制御内容（</a:t>
            </a:r>
            <a:r>
              <a:rPr kumimoji="1" lang="en-US" altLang="ja-JP" sz="1200" smtClean="0">
                <a:solidFill>
                  <a:schemeClr val="tx1"/>
                </a:solidFill>
              </a:rPr>
              <a:t>Authorization Profile / SGT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Authorization Condition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sz="1800" smtClean="0"/>
              <a:t>認証方式 </a:t>
            </a:r>
            <a:r>
              <a:rPr lang="en-US" altLang="ja-JP" sz="1800" smtClean="0"/>
              <a:t>/ </a:t>
            </a:r>
            <a:r>
              <a:rPr lang="ja-JP" altLang="en-US" sz="1800" smtClean="0"/>
              <a:t>ロケーション </a:t>
            </a:r>
            <a:r>
              <a:rPr lang="en-US" altLang="ja-JP" sz="1800" smtClean="0"/>
              <a:t>/ </a:t>
            </a:r>
            <a:r>
              <a:rPr lang="ja-JP" altLang="en-US" sz="1800" smtClean="0"/>
              <a:t>日時 </a:t>
            </a:r>
            <a:r>
              <a:rPr lang="en-US" altLang="ja-JP" sz="1800" smtClean="0"/>
              <a:t>/ </a:t>
            </a:r>
            <a:r>
              <a:rPr lang="ja-JP" altLang="en-US" sz="1800" smtClean="0"/>
              <a:t>検疫状況 </a:t>
            </a:r>
            <a:r>
              <a:rPr lang="en-US" altLang="ja-JP" sz="1800" smtClean="0"/>
              <a:t>/ OS</a:t>
            </a:r>
            <a:r>
              <a:rPr lang="ja-JP" altLang="en-US" sz="1800" smtClean="0"/>
              <a:t>タイプ　などを組み合わせて</a:t>
            </a:r>
            <a:r>
              <a:rPr lang="en-US" altLang="ja-JP" sz="1800" smtClean="0"/>
              <a:t>Authorization</a:t>
            </a:r>
            <a:r>
              <a:rPr lang="ja-JP" altLang="en-US" sz="1800" smtClean="0"/>
              <a:t>対象を適切に絞るための条件を作成する</a:t>
            </a:r>
            <a:endParaRPr lang="en-US" altLang="ja-JP" sz="180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Authorization</a:t>
            </a:r>
            <a:endParaRPr kumimoji="1" lang="ja-JP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07508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407508"/>
            <a:ext cx="2619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Authorization Profile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1800" smtClean="0"/>
              <a:t>アクセス可否 </a:t>
            </a:r>
            <a:r>
              <a:rPr kumimoji="1" lang="en-US" altLang="ja-JP" sz="1800" smtClean="0"/>
              <a:t>/ dACL / VLAN / </a:t>
            </a:r>
            <a:r>
              <a:rPr kumimoji="1" lang="ja-JP" altLang="en-US" sz="1800" smtClean="0"/>
              <a:t>検疫などの制御内容を定義する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Authorization</a:t>
            </a:r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257425"/>
            <a:ext cx="8153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四角形吹き出し 5"/>
          <p:cNvSpPr/>
          <p:nvPr/>
        </p:nvSpPr>
        <p:spPr>
          <a:xfrm>
            <a:off x="4287794" y="2846173"/>
            <a:ext cx="3101546" cy="626076"/>
          </a:xfrm>
          <a:prstGeom prst="wedgeRectCallout">
            <a:avLst>
              <a:gd name="adj1" fmla="val -66787"/>
              <a:gd name="adj2" fmla="val 4720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Access Type: 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アクセス可否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sz="1200" dirty="0" err="1" smtClean="0">
                <a:solidFill>
                  <a:schemeClr val="tx1"/>
                </a:solidFill>
              </a:rPr>
              <a:t>ACCESS_ACCEPT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/</a:t>
            </a:r>
            <a:r>
              <a:rPr kumimoji="1" lang="en-US" altLang="ja-JP" sz="1200" dirty="0" err="1" smtClean="0">
                <a:solidFill>
                  <a:schemeClr val="tx1"/>
                </a:solidFill>
              </a:rPr>
              <a:t>ACCESS_REJECT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)</a:t>
            </a:r>
            <a:endParaRPr kumimoji="1" lang="ja-JP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2283940" y="3672016"/>
            <a:ext cx="1781432" cy="990600"/>
          </a:xfrm>
          <a:prstGeom prst="wedgeRectCallout">
            <a:avLst>
              <a:gd name="adj1" fmla="val -75440"/>
              <a:gd name="adj2" fmla="val 2489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Downloadable </a:t>
            </a:r>
            <a:r>
              <a:rPr lang="en-US" sz="1200" dirty="0" err="1" smtClean="0">
                <a:solidFill>
                  <a:schemeClr val="tx1"/>
                </a:solidFill>
              </a:rPr>
              <a:t>ACLS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200" dirty="0" err="1" smtClean="0">
                <a:solidFill>
                  <a:schemeClr val="tx1"/>
                </a:solidFill>
              </a:rPr>
              <a:t>VLAN</a:t>
            </a:r>
            <a:r>
              <a:rPr lang="en-US" sz="1200" dirty="0" smtClean="0">
                <a:solidFill>
                  <a:schemeClr val="tx1"/>
                </a:solidFill>
              </a:rPr>
              <a:t> Assignment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Posture Discovery 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Web Auth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</a:rPr>
              <a:t>Voice	etc.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ISE vs ACS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1800" smtClean="0"/>
              <a:t>無線 </a:t>
            </a:r>
            <a:r>
              <a:rPr kumimoji="1" lang="en-US" altLang="ja-JP" sz="1800" smtClean="0"/>
              <a:t>/ </a:t>
            </a:r>
            <a:r>
              <a:rPr kumimoji="1" lang="ja-JP" altLang="en-US" sz="1800" smtClean="0"/>
              <a:t>有線の</a:t>
            </a:r>
            <a:r>
              <a:rPr kumimoji="1" lang="en-US" altLang="ja-JP" sz="1800" smtClean="0"/>
              <a:t>802.1x</a:t>
            </a:r>
            <a:r>
              <a:rPr kumimoji="1" lang="ja-JP" altLang="en-US" sz="1800" smtClean="0"/>
              <a:t>や</a:t>
            </a:r>
            <a:r>
              <a:rPr kumimoji="1" lang="en-US" altLang="ja-JP" sz="1800" smtClean="0"/>
              <a:t>VPN</a:t>
            </a:r>
            <a:r>
              <a:rPr kumimoji="1" lang="ja-JP" altLang="en-US" sz="1800" smtClean="0"/>
              <a:t>を認証する形で</a:t>
            </a:r>
            <a:r>
              <a:rPr kumimoji="1" lang="en-US" altLang="ja-JP" sz="1800" smtClean="0"/>
              <a:t>ACS</a:t>
            </a:r>
            <a:r>
              <a:rPr kumimoji="1" lang="ja-JP" altLang="en-US" sz="1800" smtClean="0"/>
              <a:t>を導入しているユーザ環境であれば、</a:t>
            </a:r>
            <a:r>
              <a:rPr kumimoji="1" lang="en-US" altLang="ja-JP" sz="1800" smtClean="0"/>
              <a:t>ISE</a:t>
            </a:r>
            <a:r>
              <a:rPr kumimoji="1" lang="ja-JP" altLang="en-US" sz="1800" smtClean="0"/>
              <a:t>へマイグレーション可能</a:t>
            </a:r>
            <a:endParaRPr kumimoji="1" lang="en-US" altLang="ja-JP" sz="1800" smtClean="0"/>
          </a:p>
          <a:p>
            <a:r>
              <a:rPr kumimoji="1" lang="ja-JP" altLang="en-US" sz="1800" smtClean="0"/>
              <a:t>現時点で</a:t>
            </a:r>
            <a:r>
              <a:rPr kumimoji="1" lang="en-US" altLang="ja-JP" sz="1800" smtClean="0"/>
              <a:t>ISE</a:t>
            </a:r>
            <a:r>
              <a:rPr kumimoji="1" lang="ja-JP" altLang="en-US" sz="1800" smtClean="0"/>
              <a:t>が</a:t>
            </a:r>
            <a:r>
              <a:rPr kumimoji="1" lang="en-US" altLang="ja-JP" sz="1800" smtClean="0">
                <a:solidFill>
                  <a:srgbClr val="C00000"/>
                </a:solidFill>
              </a:rPr>
              <a:t>TACACS+</a:t>
            </a:r>
            <a:r>
              <a:rPr kumimoji="1" lang="ja-JP" altLang="en-US" sz="1800" smtClean="0">
                <a:solidFill>
                  <a:srgbClr val="C00000"/>
                </a:solidFill>
              </a:rPr>
              <a:t>を未サポート</a:t>
            </a:r>
            <a:r>
              <a:rPr kumimoji="1" lang="ja-JP" altLang="en-US" sz="1800" smtClean="0"/>
              <a:t>であることから、コマンド権限ベースの機器</a:t>
            </a:r>
            <a:r>
              <a:rPr kumimoji="1" lang="en-US" altLang="ja-JP" sz="1800" smtClean="0"/>
              <a:t>(IOS Router, Switch)</a:t>
            </a:r>
            <a:r>
              <a:rPr kumimoji="1" lang="ja-JP" altLang="en-US" sz="1800" smtClean="0"/>
              <a:t>の管理目的であれば、</a:t>
            </a:r>
            <a:r>
              <a:rPr kumimoji="1" lang="en-US" altLang="ja-JP" sz="1800" smtClean="0"/>
              <a:t>ACS</a:t>
            </a:r>
            <a:r>
              <a:rPr kumimoji="1" lang="ja-JP" altLang="en-US" sz="1800" smtClean="0"/>
              <a:t>を推奨</a:t>
            </a:r>
            <a:endParaRPr kumimoji="1" lang="en-US" altLang="ja-JP" sz="1800" smtClean="0"/>
          </a:p>
          <a:p>
            <a:pPr lvl="1"/>
            <a:r>
              <a:rPr kumimoji="1" lang="en-US" altLang="ja-JP" smtClean="0"/>
              <a:t>TACACS+</a:t>
            </a:r>
            <a:r>
              <a:rPr kumimoji="1" lang="ja-JP" altLang="en-US" smtClean="0"/>
              <a:t>の実装時期は未定</a:t>
            </a:r>
            <a:endParaRPr kumimoji="1" lang="en-US" altLang="ja-JP" smtClean="0"/>
          </a:p>
          <a:p>
            <a:r>
              <a:rPr kumimoji="1" lang="en-US" altLang="ja-JP" smtClean="0"/>
              <a:t>MigrationGuide</a:t>
            </a:r>
          </a:p>
          <a:p>
            <a:pPr lvl="1"/>
            <a:r>
              <a:rPr kumimoji="1" lang="en-US" altLang="ja-JP" sz="1400" i="1" smtClean="0"/>
              <a:t>Cisco Identity Services Engine Migration Guide for Cisco Secure ACS 5.1 and 5.2, Release 1.0.4</a:t>
            </a:r>
          </a:p>
          <a:p>
            <a:pPr lvl="2"/>
            <a:r>
              <a:rPr kumimoji="1" lang="en-US" altLang="ja-JP" sz="1050" b="1" smtClean="0">
                <a:solidFill>
                  <a:schemeClr val="tx1"/>
                </a:solidFill>
                <a:hlinkClick r:id="rId2"/>
              </a:rPr>
              <a:t>http://www.cisco.com/en/US/docs/security/ise/1.0.4/migration_guide/ise104_mig_book.html</a:t>
            </a:r>
            <a:endParaRPr kumimoji="1" lang="en-US" altLang="ja-JP" sz="1050" b="1" smtClean="0">
              <a:solidFill>
                <a:schemeClr val="tx1"/>
              </a:solidFill>
            </a:endParaRPr>
          </a:p>
          <a:p>
            <a:pPr lvl="1">
              <a:buNone/>
            </a:pPr>
            <a:endParaRPr kumimoji="1" lang="en-US" altLang="ja-JP" sz="1400" b="1" smtClean="0">
              <a:solidFill>
                <a:schemeClr val="tx1"/>
              </a:solidFill>
            </a:endParaRPr>
          </a:p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>Authentication&amp; Authorization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mtClean="0"/>
              <a:t>Profiler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rapezoid 82"/>
          <p:cNvSpPr/>
          <p:nvPr/>
        </p:nvSpPr>
        <p:spPr>
          <a:xfrm>
            <a:off x="817418" y="2908300"/>
            <a:ext cx="7564582" cy="2870200"/>
          </a:xfrm>
          <a:prstGeom prst="trapezoid">
            <a:avLst>
              <a:gd name="adj" fmla="val 119831"/>
            </a:avLst>
          </a:prstGeom>
          <a:gradFill rotWithShape="1">
            <a:gsLst>
              <a:gs pos="0">
                <a:srgbClr val="0183B7">
                  <a:tint val="50000"/>
                  <a:satMod val="300000"/>
                </a:srgbClr>
              </a:gs>
              <a:gs pos="35000">
                <a:srgbClr val="0183B7">
                  <a:tint val="37000"/>
                  <a:satMod val="300000"/>
                </a:srgbClr>
              </a:gs>
              <a:gs pos="100000">
                <a:srgbClr val="0183B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Pentagon 3"/>
          <p:cNvSpPr/>
          <p:nvPr/>
        </p:nvSpPr>
        <p:spPr>
          <a:xfrm>
            <a:off x="2539999" y="1689100"/>
            <a:ext cx="3238501" cy="2138262"/>
          </a:xfrm>
          <a:prstGeom prst="homePlate">
            <a:avLst>
              <a:gd name="adj" fmla="val 31625"/>
            </a:avLst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702" y="177799"/>
            <a:ext cx="8580923" cy="732777"/>
          </a:xfrm>
        </p:spPr>
        <p:txBody>
          <a:bodyPr/>
          <a:lstStyle/>
          <a:p>
            <a:r>
              <a:rPr kumimoji="1" lang="en-US" altLang="ja-JP" sz="4000" smtClean="0"/>
              <a:t>ISE Profiler</a:t>
            </a:r>
            <a:r>
              <a:rPr kumimoji="1" lang="ja-JP" altLang="en-US" smtClean="0"/>
              <a:t>概要</a:t>
            </a:r>
            <a:endParaRPr kumimoji="1" lang="ja-JP" altLang="en-US" sz="4000"/>
          </a:p>
        </p:txBody>
      </p:sp>
      <p:pic>
        <p:nvPicPr>
          <p:cNvPr id="64" name="Picture 22" descr="Network_Cloud_Stand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69" y="1279521"/>
            <a:ext cx="3803072" cy="28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4" descr="man_mtbz_ch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398" y="2445757"/>
            <a:ext cx="884002" cy="69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75" descr="prin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0082" y="1518511"/>
            <a:ext cx="1254558" cy="9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" name="Table 80"/>
          <p:cNvGraphicFramePr>
            <a:graphicFrameLocks noGrp="1"/>
          </p:cNvGraphicFramePr>
          <p:nvPr/>
        </p:nvGraphicFramePr>
        <p:xfrm>
          <a:off x="803568" y="5472547"/>
          <a:ext cx="7592291" cy="6400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0183B7">
                        <a:shade val="51000"/>
                        <a:satMod val="130000"/>
                      </a:srgbClr>
                    </a:gs>
                    <a:gs pos="80000">
                      <a:srgbClr val="0183B7">
                        <a:shade val="93000"/>
                        <a:satMod val="130000"/>
                      </a:srgbClr>
                    </a:gs>
                    <a:gs pos="100000">
                      <a:srgbClr val="0183B7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422232"/>
                <a:gridCol w="5170059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b="0" smtClean="0"/>
                        <a:t>Endpoint Profiling</a:t>
                      </a:r>
                      <a:endParaRPr kumimoji="1" lang="ja-JP" altLang="en-US" b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ja-JP" altLang="en-US" b="0" smtClean="0"/>
                        <a:t>ネットワーク上の「どこ」に「何」</a:t>
                      </a:r>
                      <a:endParaRPr kumimoji="1" lang="en-US" altLang="ja-JP" b="0" smtClean="0"/>
                    </a:p>
                    <a:p>
                      <a:r>
                        <a:rPr kumimoji="1" lang="ja-JP" altLang="en-US" b="0" smtClean="0"/>
                        <a:t>が接続されているかを分類（</a:t>
                      </a:r>
                      <a:r>
                        <a:rPr kumimoji="1" lang="en-US" altLang="ja-JP" b="0" smtClean="0"/>
                        <a:t>Profiling</a:t>
                      </a:r>
                      <a:r>
                        <a:rPr kumimoji="1" lang="ja-JP" altLang="en-US" b="0" smtClean="0"/>
                        <a:t>）する</a:t>
                      </a:r>
                      <a:endParaRPr kumimoji="1" lang="ja-JP" altLang="en-US" b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0" name="Group 166"/>
          <p:cNvGrpSpPr/>
          <p:nvPr/>
        </p:nvGrpSpPr>
        <p:grpSpPr>
          <a:xfrm>
            <a:off x="4025809" y="2314133"/>
            <a:ext cx="1236434" cy="894967"/>
            <a:chOff x="6577533" y="1299935"/>
            <a:chExt cx="1035503" cy="1035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1" name="Picture 7" descr="\\CHICOSTORAGE\Client Projects\Cisco References\Kubrick Icons\Device Icons\Device_generic_3048_default_25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7533" y="1299935"/>
              <a:ext cx="1035503" cy="103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2" name="Group 603"/>
            <p:cNvGrpSpPr>
              <a:grpSpLocks/>
            </p:cNvGrpSpPr>
            <p:nvPr/>
          </p:nvGrpSpPr>
          <p:grpSpPr bwMode="auto">
            <a:xfrm>
              <a:off x="6895233" y="1612907"/>
              <a:ext cx="400047" cy="573366"/>
              <a:chOff x="6556" y="492"/>
              <a:chExt cx="2551" cy="3655"/>
            </a:xfrm>
            <a:solidFill>
              <a:schemeClr val="bg1"/>
            </a:solidFill>
            <a:effectLst/>
          </p:grpSpPr>
          <p:sp>
            <p:nvSpPr>
              <p:cNvPr id="93" name="Freeform 579"/>
              <p:cNvSpPr>
                <a:spLocks/>
              </p:cNvSpPr>
              <p:nvPr/>
            </p:nvSpPr>
            <p:spPr bwMode="auto">
              <a:xfrm>
                <a:off x="7671" y="537"/>
                <a:ext cx="272" cy="132"/>
              </a:xfrm>
              <a:custGeom>
                <a:avLst/>
                <a:gdLst>
                  <a:gd name="T0" fmla="*/ 32 w 115"/>
                  <a:gd name="T1" fmla="*/ 0 h 56"/>
                  <a:gd name="T2" fmla="*/ 72 w 115"/>
                  <a:gd name="T3" fmla="*/ 0 h 56"/>
                  <a:gd name="T4" fmla="*/ 0 w 115"/>
                  <a:gd name="T5" fmla="*/ 24 h 56"/>
                  <a:gd name="T6" fmla="*/ 32 w 115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56"/>
                  <a:gd name="T14" fmla="*/ 115 w 115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56">
                    <a:moveTo>
                      <a:pt x="32" y="0"/>
                    </a:moveTo>
                    <a:cubicBezTo>
                      <a:pt x="45" y="0"/>
                      <a:pt x="59" y="0"/>
                      <a:pt x="72" y="0"/>
                    </a:cubicBezTo>
                    <a:cubicBezTo>
                      <a:pt x="115" y="34"/>
                      <a:pt x="15" y="56"/>
                      <a:pt x="0" y="24"/>
                    </a:cubicBezTo>
                    <a:cubicBezTo>
                      <a:pt x="0" y="5"/>
                      <a:pt x="22" y="8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4" name="Freeform 580"/>
              <p:cNvSpPr>
                <a:spLocks/>
              </p:cNvSpPr>
              <p:nvPr/>
            </p:nvSpPr>
            <p:spPr bwMode="auto">
              <a:xfrm>
                <a:off x="7274" y="492"/>
                <a:ext cx="1304" cy="489"/>
              </a:xfrm>
              <a:custGeom>
                <a:avLst/>
                <a:gdLst>
                  <a:gd name="T0" fmla="*/ 376 w 552"/>
                  <a:gd name="T1" fmla="*/ 75 h 207"/>
                  <a:gd name="T2" fmla="*/ 308 w 552"/>
                  <a:gd name="T3" fmla="*/ 79 h 207"/>
                  <a:gd name="T4" fmla="*/ 452 w 552"/>
                  <a:gd name="T5" fmla="*/ 123 h 207"/>
                  <a:gd name="T6" fmla="*/ 552 w 552"/>
                  <a:gd name="T7" fmla="*/ 207 h 207"/>
                  <a:gd name="T8" fmla="*/ 428 w 552"/>
                  <a:gd name="T9" fmla="*/ 155 h 207"/>
                  <a:gd name="T10" fmla="*/ 200 w 552"/>
                  <a:gd name="T11" fmla="*/ 127 h 207"/>
                  <a:gd name="T12" fmla="*/ 124 w 552"/>
                  <a:gd name="T13" fmla="*/ 111 h 207"/>
                  <a:gd name="T14" fmla="*/ 0 w 552"/>
                  <a:gd name="T15" fmla="*/ 131 h 207"/>
                  <a:gd name="T16" fmla="*/ 224 w 552"/>
                  <a:gd name="T17" fmla="*/ 71 h 207"/>
                  <a:gd name="T18" fmla="*/ 376 w 552"/>
                  <a:gd name="T19" fmla="*/ 75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207"/>
                  <a:gd name="T32" fmla="*/ 552 w 5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207">
                    <a:moveTo>
                      <a:pt x="376" y="75"/>
                    </a:moveTo>
                    <a:cubicBezTo>
                      <a:pt x="349" y="75"/>
                      <a:pt x="328" y="67"/>
                      <a:pt x="308" y="79"/>
                    </a:cubicBezTo>
                    <a:cubicBezTo>
                      <a:pt x="347" y="104"/>
                      <a:pt x="405" y="105"/>
                      <a:pt x="452" y="123"/>
                    </a:cubicBezTo>
                    <a:cubicBezTo>
                      <a:pt x="494" y="139"/>
                      <a:pt x="548" y="155"/>
                      <a:pt x="552" y="207"/>
                    </a:cubicBezTo>
                    <a:cubicBezTo>
                      <a:pt x="510" y="197"/>
                      <a:pt x="473" y="171"/>
                      <a:pt x="428" y="155"/>
                    </a:cubicBezTo>
                    <a:cubicBezTo>
                      <a:pt x="359" y="130"/>
                      <a:pt x="295" y="137"/>
                      <a:pt x="200" y="127"/>
                    </a:cubicBezTo>
                    <a:cubicBezTo>
                      <a:pt x="174" y="124"/>
                      <a:pt x="150" y="111"/>
                      <a:pt x="124" y="111"/>
                    </a:cubicBezTo>
                    <a:cubicBezTo>
                      <a:pt x="77" y="112"/>
                      <a:pt x="41" y="154"/>
                      <a:pt x="0" y="131"/>
                    </a:cubicBezTo>
                    <a:cubicBezTo>
                      <a:pt x="17" y="48"/>
                      <a:pt x="142" y="83"/>
                      <a:pt x="224" y="71"/>
                    </a:cubicBezTo>
                    <a:cubicBezTo>
                      <a:pt x="275" y="64"/>
                      <a:pt x="359" y="0"/>
                      <a:pt x="37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Freeform 581"/>
              <p:cNvSpPr>
                <a:spLocks/>
              </p:cNvSpPr>
              <p:nvPr/>
            </p:nvSpPr>
            <p:spPr bwMode="auto">
              <a:xfrm>
                <a:off x="8229" y="601"/>
                <a:ext cx="203" cy="175"/>
              </a:xfrm>
              <a:custGeom>
                <a:avLst/>
                <a:gdLst>
                  <a:gd name="T0" fmla="*/ 80 w 86"/>
                  <a:gd name="T1" fmla="*/ 65 h 74"/>
                  <a:gd name="T2" fmla="*/ 0 w 86"/>
                  <a:gd name="T3" fmla="*/ 41 h 74"/>
                  <a:gd name="T4" fmla="*/ 80 w 86"/>
                  <a:gd name="T5" fmla="*/ 65 h 74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74"/>
                  <a:gd name="T11" fmla="*/ 86 w 86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74">
                    <a:moveTo>
                      <a:pt x="80" y="65"/>
                    </a:moveTo>
                    <a:cubicBezTo>
                      <a:pt x="52" y="74"/>
                      <a:pt x="18" y="55"/>
                      <a:pt x="0" y="41"/>
                    </a:cubicBezTo>
                    <a:cubicBezTo>
                      <a:pt x="8" y="0"/>
                      <a:pt x="86" y="28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Freeform 582"/>
              <p:cNvSpPr>
                <a:spLocks/>
              </p:cNvSpPr>
              <p:nvPr/>
            </p:nvSpPr>
            <p:spPr bwMode="auto">
              <a:xfrm>
                <a:off x="6842" y="792"/>
                <a:ext cx="2154" cy="1030"/>
              </a:xfrm>
              <a:custGeom>
                <a:avLst/>
                <a:gdLst>
                  <a:gd name="T0" fmla="*/ 895 w 912"/>
                  <a:gd name="T1" fmla="*/ 436 h 436"/>
                  <a:gd name="T2" fmla="*/ 831 w 912"/>
                  <a:gd name="T3" fmla="*/ 336 h 436"/>
                  <a:gd name="T4" fmla="*/ 759 w 912"/>
                  <a:gd name="T5" fmla="*/ 248 h 436"/>
                  <a:gd name="T6" fmla="*/ 747 w 912"/>
                  <a:gd name="T7" fmla="*/ 184 h 436"/>
                  <a:gd name="T8" fmla="*/ 491 w 912"/>
                  <a:gd name="T9" fmla="*/ 64 h 436"/>
                  <a:gd name="T10" fmla="*/ 295 w 912"/>
                  <a:gd name="T11" fmla="*/ 44 h 436"/>
                  <a:gd name="T12" fmla="*/ 479 w 912"/>
                  <a:gd name="T13" fmla="*/ 84 h 436"/>
                  <a:gd name="T14" fmla="*/ 727 w 912"/>
                  <a:gd name="T15" fmla="*/ 220 h 436"/>
                  <a:gd name="T16" fmla="*/ 471 w 912"/>
                  <a:gd name="T17" fmla="*/ 120 h 436"/>
                  <a:gd name="T18" fmla="*/ 363 w 912"/>
                  <a:gd name="T19" fmla="*/ 120 h 436"/>
                  <a:gd name="T20" fmla="*/ 275 w 912"/>
                  <a:gd name="T21" fmla="*/ 92 h 436"/>
                  <a:gd name="T22" fmla="*/ 7 w 912"/>
                  <a:gd name="T23" fmla="*/ 216 h 436"/>
                  <a:gd name="T24" fmla="*/ 99 w 912"/>
                  <a:gd name="T25" fmla="*/ 132 h 436"/>
                  <a:gd name="T26" fmla="*/ 251 w 912"/>
                  <a:gd name="T27" fmla="*/ 24 h 436"/>
                  <a:gd name="T28" fmla="*/ 387 w 912"/>
                  <a:gd name="T29" fmla="*/ 24 h 436"/>
                  <a:gd name="T30" fmla="*/ 503 w 912"/>
                  <a:gd name="T31" fmla="*/ 28 h 436"/>
                  <a:gd name="T32" fmla="*/ 779 w 912"/>
                  <a:gd name="T33" fmla="*/ 148 h 436"/>
                  <a:gd name="T34" fmla="*/ 803 w 912"/>
                  <a:gd name="T35" fmla="*/ 228 h 436"/>
                  <a:gd name="T36" fmla="*/ 847 w 912"/>
                  <a:gd name="T37" fmla="*/ 276 h 436"/>
                  <a:gd name="T38" fmla="*/ 895 w 912"/>
                  <a:gd name="T39" fmla="*/ 436 h 4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436"/>
                  <a:gd name="T62" fmla="*/ 912 w 912"/>
                  <a:gd name="T63" fmla="*/ 436 h 4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436">
                    <a:moveTo>
                      <a:pt x="895" y="436"/>
                    </a:moveTo>
                    <a:cubicBezTo>
                      <a:pt x="864" y="406"/>
                      <a:pt x="854" y="371"/>
                      <a:pt x="831" y="336"/>
                    </a:cubicBezTo>
                    <a:cubicBezTo>
                      <a:pt x="811" y="305"/>
                      <a:pt x="772" y="280"/>
                      <a:pt x="759" y="248"/>
                    </a:cubicBezTo>
                    <a:cubicBezTo>
                      <a:pt x="752" y="230"/>
                      <a:pt x="756" y="204"/>
                      <a:pt x="747" y="184"/>
                    </a:cubicBezTo>
                    <a:cubicBezTo>
                      <a:pt x="721" y="123"/>
                      <a:pt x="586" y="71"/>
                      <a:pt x="491" y="64"/>
                    </a:cubicBezTo>
                    <a:cubicBezTo>
                      <a:pt x="413" y="58"/>
                      <a:pt x="362" y="58"/>
                      <a:pt x="295" y="44"/>
                    </a:cubicBezTo>
                    <a:cubicBezTo>
                      <a:pt x="321" y="92"/>
                      <a:pt x="409" y="79"/>
                      <a:pt x="479" y="84"/>
                    </a:cubicBezTo>
                    <a:cubicBezTo>
                      <a:pt x="591" y="92"/>
                      <a:pt x="712" y="133"/>
                      <a:pt x="727" y="220"/>
                    </a:cubicBezTo>
                    <a:cubicBezTo>
                      <a:pt x="646" y="185"/>
                      <a:pt x="577" y="128"/>
                      <a:pt x="471" y="120"/>
                    </a:cubicBezTo>
                    <a:cubicBezTo>
                      <a:pt x="437" y="117"/>
                      <a:pt x="399" y="124"/>
                      <a:pt x="363" y="120"/>
                    </a:cubicBezTo>
                    <a:cubicBezTo>
                      <a:pt x="333" y="116"/>
                      <a:pt x="305" y="94"/>
                      <a:pt x="275" y="92"/>
                    </a:cubicBezTo>
                    <a:cubicBezTo>
                      <a:pt x="165" y="84"/>
                      <a:pt x="112" y="218"/>
                      <a:pt x="7" y="216"/>
                    </a:cubicBezTo>
                    <a:cubicBezTo>
                      <a:pt x="0" y="168"/>
                      <a:pt x="63" y="154"/>
                      <a:pt x="99" y="132"/>
                    </a:cubicBezTo>
                    <a:cubicBezTo>
                      <a:pt x="142" y="106"/>
                      <a:pt x="199" y="55"/>
                      <a:pt x="251" y="24"/>
                    </a:cubicBezTo>
                    <a:cubicBezTo>
                      <a:pt x="292" y="0"/>
                      <a:pt x="338" y="16"/>
                      <a:pt x="387" y="24"/>
                    </a:cubicBezTo>
                    <a:cubicBezTo>
                      <a:pt x="425" y="30"/>
                      <a:pt x="464" y="25"/>
                      <a:pt x="503" y="28"/>
                    </a:cubicBezTo>
                    <a:cubicBezTo>
                      <a:pt x="592" y="34"/>
                      <a:pt x="736" y="87"/>
                      <a:pt x="779" y="148"/>
                    </a:cubicBezTo>
                    <a:cubicBezTo>
                      <a:pt x="796" y="173"/>
                      <a:pt x="793" y="202"/>
                      <a:pt x="803" y="228"/>
                    </a:cubicBezTo>
                    <a:cubicBezTo>
                      <a:pt x="811" y="248"/>
                      <a:pt x="831" y="256"/>
                      <a:pt x="847" y="276"/>
                    </a:cubicBezTo>
                    <a:cubicBezTo>
                      <a:pt x="880" y="315"/>
                      <a:pt x="912" y="375"/>
                      <a:pt x="895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7" name="Freeform 583"/>
              <p:cNvSpPr>
                <a:spLocks/>
              </p:cNvSpPr>
              <p:nvPr/>
            </p:nvSpPr>
            <p:spPr bwMode="auto">
              <a:xfrm>
                <a:off x="7010" y="844"/>
                <a:ext cx="255" cy="194"/>
              </a:xfrm>
              <a:custGeom>
                <a:avLst/>
                <a:gdLst>
                  <a:gd name="T0" fmla="*/ 108 w 108"/>
                  <a:gd name="T1" fmla="*/ 10 h 82"/>
                  <a:gd name="T2" fmla="*/ 0 w 108"/>
                  <a:gd name="T3" fmla="*/ 82 h 82"/>
                  <a:gd name="T4" fmla="*/ 108 w 108"/>
                  <a:gd name="T5" fmla="*/ 10 h 82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82"/>
                  <a:gd name="T11" fmla="*/ 108 w 108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82">
                    <a:moveTo>
                      <a:pt x="108" y="10"/>
                    </a:moveTo>
                    <a:cubicBezTo>
                      <a:pt x="93" y="53"/>
                      <a:pt x="43" y="81"/>
                      <a:pt x="0" y="82"/>
                    </a:cubicBezTo>
                    <a:cubicBezTo>
                      <a:pt x="14" y="38"/>
                      <a:pt x="53" y="0"/>
                      <a:pt x="10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Freeform 584"/>
              <p:cNvSpPr>
                <a:spLocks/>
              </p:cNvSpPr>
              <p:nvPr/>
            </p:nvSpPr>
            <p:spPr bwMode="auto">
              <a:xfrm>
                <a:off x="6632" y="1010"/>
                <a:ext cx="916" cy="859"/>
              </a:xfrm>
              <a:custGeom>
                <a:avLst/>
                <a:gdLst>
                  <a:gd name="T0" fmla="*/ 388 w 388"/>
                  <a:gd name="T1" fmla="*/ 36 h 364"/>
                  <a:gd name="T2" fmla="*/ 220 w 388"/>
                  <a:gd name="T3" fmla="*/ 148 h 364"/>
                  <a:gd name="T4" fmla="*/ 192 w 388"/>
                  <a:gd name="T5" fmla="*/ 200 h 364"/>
                  <a:gd name="T6" fmla="*/ 96 w 388"/>
                  <a:gd name="T7" fmla="*/ 276 h 364"/>
                  <a:gd name="T8" fmla="*/ 12 w 388"/>
                  <a:gd name="T9" fmla="*/ 364 h 364"/>
                  <a:gd name="T10" fmla="*/ 88 w 388"/>
                  <a:gd name="T11" fmla="*/ 232 h 364"/>
                  <a:gd name="T12" fmla="*/ 160 w 388"/>
                  <a:gd name="T13" fmla="*/ 184 h 364"/>
                  <a:gd name="T14" fmla="*/ 208 w 388"/>
                  <a:gd name="T15" fmla="*/ 104 h 364"/>
                  <a:gd name="T16" fmla="*/ 388 w 388"/>
                  <a:gd name="T17" fmla="*/ 36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364"/>
                  <a:gd name="T29" fmla="*/ 388 w 388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364">
                    <a:moveTo>
                      <a:pt x="388" y="36"/>
                    </a:moveTo>
                    <a:cubicBezTo>
                      <a:pt x="327" y="76"/>
                      <a:pt x="262" y="93"/>
                      <a:pt x="220" y="148"/>
                    </a:cubicBezTo>
                    <a:cubicBezTo>
                      <a:pt x="208" y="164"/>
                      <a:pt x="205" y="185"/>
                      <a:pt x="192" y="200"/>
                    </a:cubicBezTo>
                    <a:cubicBezTo>
                      <a:pt x="166" y="229"/>
                      <a:pt x="126" y="246"/>
                      <a:pt x="96" y="276"/>
                    </a:cubicBezTo>
                    <a:cubicBezTo>
                      <a:pt x="66" y="306"/>
                      <a:pt x="53" y="347"/>
                      <a:pt x="12" y="364"/>
                    </a:cubicBezTo>
                    <a:cubicBezTo>
                      <a:pt x="0" y="307"/>
                      <a:pt x="48" y="268"/>
                      <a:pt x="88" y="232"/>
                    </a:cubicBezTo>
                    <a:cubicBezTo>
                      <a:pt x="110" y="212"/>
                      <a:pt x="142" y="202"/>
                      <a:pt x="160" y="184"/>
                    </a:cubicBezTo>
                    <a:cubicBezTo>
                      <a:pt x="179" y="165"/>
                      <a:pt x="187" y="127"/>
                      <a:pt x="208" y="104"/>
                    </a:cubicBezTo>
                    <a:cubicBezTo>
                      <a:pt x="245" y="65"/>
                      <a:pt x="341" y="0"/>
                      <a:pt x="3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9" name="Freeform 585"/>
              <p:cNvSpPr>
                <a:spLocks/>
              </p:cNvSpPr>
              <p:nvPr/>
            </p:nvSpPr>
            <p:spPr bwMode="auto">
              <a:xfrm>
                <a:off x="7189" y="1090"/>
                <a:ext cx="1918" cy="1885"/>
              </a:xfrm>
              <a:custGeom>
                <a:avLst/>
                <a:gdLst>
                  <a:gd name="T0" fmla="*/ 812 w 812"/>
                  <a:gd name="T1" fmla="*/ 598 h 798"/>
                  <a:gd name="T2" fmla="*/ 812 w 812"/>
                  <a:gd name="T3" fmla="*/ 682 h 798"/>
                  <a:gd name="T4" fmla="*/ 760 w 812"/>
                  <a:gd name="T5" fmla="*/ 798 h 798"/>
                  <a:gd name="T6" fmla="*/ 772 w 812"/>
                  <a:gd name="T7" fmla="*/ 590 h 798"/>
                  <a:gd name="T8" fmla="*/ 576 w 812"/>
                  <a:gd name="T9" fmla="*/ 182 h 798"/>
                  <a:gd name="T10" fmla="*/ 100 w 812"/>
                  <a:gd name="T11" fmla="*/ 94 h 798"/>
                  <a:gd name="T12" fmla="*/ 0 w 812"/>
                  <a:gd name="T13" fmla="*/ 154 h 798"/>
                  <a:gd name="T14" fmla="*/ 112 w 812"/>
                  <a:gd name="T15" fmla="*/ 50 h 798"/>
                  <a:gd name="T16" fmla="*/ 364 w 812"/>
                  <a:gd name="T17" fmla="*/ 22 h 798"/>
                  <a:gd name="T18" fmla="*/ 812 w 812"/>
                  <a:gd name="T19" fmla="*/ 598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2"/>
                  <a:gd name="T31" fmla="*/ 0 h 798"/>
                  <a:gd name="T32" fmla="*/ 812 w 812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2" h="798">
                    <a:moveTo>
                      <a:pt x="812" y="598"/>
                    </a:moveTo>
                    <a:cubicBezTo>
                      <a:pt x="812" y="626"/>
                      <a:pt x="812" y="654"/>
                      <a:pt x="812" y="682"/>
                    </a:cubicBezTo>
                    <a:cubicBezTo>
                      <a:pt x="796" y="722"/>
                      <a:pt x="801" y="783"/>
                      <a:pt x="760" y="798"/>
                    </a:cubicBezTo>
                    <a:cubicBezTo>
                      <a:pt x="757" y="729"/>
                      <a:pt x="777" y="659"/>
                      <a:pt x="772" y="590"/>
                    </a:cubicBezTo>
                    <a:cubicBezTo>
                      <a:pt x="760" y="437"/>
                      <a:pt x="656" y="264"/>
                      <a:pt x="576" y="182"/>
                    </a:cubicBezTo>
                    <a:cubicBezTo>
                      <a:pt x="477" y="80"/>
                      <a:pt x="267" y="0"/>
                      <a:pt x="100" y="94"/>
                    </a:cubicBezTo>
                    <a:cubicBezTo>
                      <a:pt x="64" y="114"/>
                      <a:pt x="48" y="161"/>
                      <a:pt x="0" y="154"/>
                    </a:cubicBezTo>
                    <a:cubicBezTo>
                      <a:pt x="13" y="101"/>
                      <a:pt x="67" y="72"/>
                      <a:pt x="112" y="50"/>
                    </a:cubicBezTo>
                    <a:cubicBezTo>
                      <a:pt x="181" y="17"/>
                      <a:pt x="283" y="3"/>
                      <a:pt x="364" y="22"/>
                    </a:cubicBezTo>
                    <a:cubicBezTo>
                      <a:pt x="614" y="81"/>
                      <a:pt x="776" y="324"/>
                      <a:pt x="812" y="5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Freeform 586"/>
              <p:cNvSpPr>
                <a:spLocks/>
              </p:cNvSpPr>
              <p:nvPr/>
            </p:nvSpPr>
            <p:spPr bwMode="auto">
              <a:xfrm>
                <a:off x="6556" y="1267"/>
                <a:ext cx="2407" cy="1623"/>
              </a:xfrm>
              <a:custGeom>
                <a:avLst/>
                <a:gdLst>
                  <a:gd name="T0" fmla="*/ 0 w 1019"/>
                  <a:gd name="T1" fmla="*/ 467 h 687"/>
                  <a:gd name="T2" fmla="*/ 0 w 1019"/>
                  <a:gd name="T3" fmla="*/ 435 h 687"/>
                  <a:gd name="T4" fmla="*/ 220 w 1019"/>
                  <a:gd name="T5" fmla="*/ 131 h 687"/>
                  <a:gd name="T6" fmla="*/ 296 w 1019"/>
                  <a:gd name="T7" fmla="*/ 103 h 687"/>
                  <a:gd name="T8" fmla="*/ 380 w 1019"/>
                  <a:gd name="T9" fmla="*/ 43 h 687"/>
                  <a:gd name="T10" fmla="*/ 588 w 1019"/>
                  <a:gd name="T11" fmla="*/ 3 h 687"/>
                  <a:gd name="T12" fmla="*/ 844 w 1019"/>
                  <a:gd name="T13" fmla="*/ 143 h 687"/>
                  <a:gd name="T14" fmla="*/ 1012 w 1019"/>
                  <a:gd name="T15" fmla="*/ 551 h 687"/>
                  <a:gd name="T16" fmla="*/ 976 w 1019"/>
                  <a:gd name="T17" fmla="*/ 687 h 687"/>
                  <a:gd name="T18" fmla="*/ 968 w 1019"/>
                  <a:gd name="T19" fmla="*/ 539 h 687"/>
                  <a:gd name="T20" fmla="*/ 820 w 1019"/>
                  <a:gd name="T21" fmla="*/ 187 h 687"/>
                  <a:gd name="T22" fmla="*/ 412 w 1019"/>
                  <a:gd name="T23" fmla="*/ 75 h 687"/>
                  <a:gd name="T24" fmla="*/ 304 w 1019"/>
                  <a:gd name="T25" fmla="*/ 151 h 687"/>
                  <a:gd name="T26" fmla="*/ 232 w 1019"/>
                  <a:gd name="T27" fmla="*/ 171 h 687"/>
                  <a:gd name="T28" fmla="*/ 68 w 1019"/>
                  <a:gd name="T29" fmla="*/ 371 h 687"/>
                  <a:gd name="T30" fmla="*/ 0 w 1019"/>
                  <a:gd name="T31" fmla="*/ 46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9"/>
                  <a:gd name="T49" fmla="*/ 0 h 687"/>
                  <a:gd name="T50" fmla="*/ 1019 w 1019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9" h="687">
                    <a:moveTo>
                      <a:pt x="0" y="467"/>
                    </a:moveTo>
                    <a:cubicBezTo>
                      <a:pt x="0" y="456"/>
                      <a:pt x="0" y="446"/>
                      <a:pt x="0" y="435"/>
                    </a:cubicBezTo>
                    <a:cubicBezTo>
                      <a:pt x="35" y="319"/>
                      <a:pt x="123" y="178"/>
                      <a:pt x="220" y="131"/>
                    </a:cubicBezTo>
                    <a:cubicBezTo>
                      <a:pt x="245" y="119"/>
                      <a:pt x="272" y="115"/>
                      <a:pt x="296" y="103"/>
                    </a:cubicBezTo>
                    <a:cubicBezTo>
                      <a:pt x="329" y="86"/>
                      <a:pt x="354" y="58"/>
                      <a:pt x="380" y="43"/>
                    </a:cubicBezTo>
                    <a:cubicBezTo>
                      <a:pt x="432" y="14"/>
                      <a:pt x="497" y="0"/>
                      <a:pt x="588" y="3"/>
                    </a:cubicBezTo>
                    <a:cubicBezTo>
                      <a:pt x="693" y="7"/>
                      <a:pt x="788" y="78"/>
                      <a:pt x="844" y="143"/>
                    </a:cubicBezTo>
                    <a:cubicBezTo>
                      <a:pt x="930" y="242"/>
                      <a:pt x="1012" y="387"/>
                      <a:pt x="1012" y="551"/>
                    </a:cubicBezTo>
                    <a:cubicBezTo>
                      <a:pt x="1012" y="598"/>
                      <a:pt x="1019" y="653"/>
                      <a:pt x="976" y="687"/>
                    </a:cubicBezTo>
                    <a:cubicBezTo>
                      <a:pt x="955" y="635"/>
                      <a:pt x="970" y="584"/>
                      <a:pt x="968" y="539"/>
                    </a:cubicBezTo>
                    <a:cubicBezTo>
                      <a:pt x="961" y="392"/>
                      <a:pt x="890" y="271"/>
                      <a:pt x="820" y="187"/>
                    </a:cubicBezTo>
                    <a:cubicBezTo>
                      <a:pt x="740" y="91"/>
                      <a:pt x="571" y="0"/>
                      <a:pt x="412" y="75"/>
                    </a:cubicBezTo>
                    <a:cubicBezTo>
                      <a:pt x="373" y="93"/>
                      <a:pt x="347" y="132"/>
                      <a:pt x="304" y="151"/>
                    </a:cubicBezTo>
                    <a:cubicBezTo>
                      <a:pt x="283" y="160"/>
                      <a:pt x="256" y="159"/>
                      <a:pt x="232" y="171"/>
                    </a:cubicBezTo>
                    <a:cubicBezTo>
                      <a:pt x="156" y="208"/>
                      <a:pt x="102" y="300"/>
                      <a:pt x="68" y="371"/>
                    </a:cubicBezTo>
                    <a:cubicBezTo>
                      <a:pt x="52" y="406"/>
                      <a:pt x="34" y="484"/>
                      <a:pt x="0" y="4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1" name="Freeform 587"/>
              <p:cNvSpPr>
                <a:spLocks/>
              </p:cNvSpPr>
              <p:nvPr/>
            </p:nvSpPr>
            <p:spPr bwMode="auto">
              <a:xfrm>
                <a:off x="6752" y="1312"/>
                <a:ext cx="258" cy="236"/>
              </a:xfrm>
              <a:custGeom>
                <a:avLst/>
                <a:gdLst>
                  <a:gd name="T0" fmla="*/ 109 w 109"/>
                  <a:gd name="T1" fmla="*/ 0 h 100"/>
                  <a:gd name="T2" fmla="*/ 1 w 109"/>
                  <a:gd name="T3" fmla="*/ 100 h 100"/>
                  <a:gd name="T4" fmla="*/ 109 w 109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00"/>
                  <a:gd name="T11" fmla="*/ 109 w 109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00">
                    <a:moveTo>
                      <a:pt x="109" y="0"/>
                    </a:moveTo>
                    <a:cubicBezTo>
                      <a:pt x="102" y="62"/>
                      <a:pt x="47" y="77"/>
                      <a:pt x="1" y="100"/>
                    </a:cubicBezTo>
                    <a:cubicBezTo>
                      <a:pt x="0" y="45"/>
                      <a:pt x="52" y="1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2" name="Freeform 588"/>
              <p:cNvSpPr>
                <a:spLocks/>
              </p:cNvSpPr>
              <p:nvPr/>
            </p:nvSpPr>
            <p:spPr bwMode="auto">
              <a:xfrm>
                <a:off x="6589" y="1432"/>
                <a:ext cx="1970" cy="2488"/>
              </a:xfrm>
              <a:custGeom>
                <a:avLst/>
                <a:gdLst>
                  <a:gd name="T0" fmla="*/ 386 w 834"/>
                  <a:gd name="T1" fmla="*/ 105 h 1053"/>
                  <a:gd name="T2" fmla="*/ 470 w 834"/>
                  <a:gd name="T3" fmla="*/ 85 h 1053"/>
                  <a:gd name="T4" fmla="*/ 834 w 834"/>
                  <a:gd name="T5" fmla="*/ 397 h 1053"/>
                  <a:gd name="T6" fmla="*/ 830 w 834"/>
                  <a:gd name="T7" fmla="*/ 429 h 1053"/>
                  <a:gd name="T8" fmla="*/ 694 w 834"/>
                  <a:gd name="T9" fmla="*/ 869 h 1053"/>
                  <a:gd name="T10" fmla="*/ 542 w 834"/>
                  <a:gd name="T11" fmla="*/ 937 h 1053"/>
                  <a:gd name="T12" fmla="*/ 434 w 834"/>
                  <a:gd name="T13" fmla="*/ 1001 h 1053"/>
                  <a:gd name="T14" fmla="*/ 302 w 834"/>
                  <a:gd name="T15" fmla="*/ 1021 h 1053"/>
                  <a:gd name="T16" fmla="*/ 222 w 834"/>
                  <a:gd name="T17" fmla="*/ 1045 h 1053"/>
                  <a:gd name="T18" fmla="*/ 390 w 834"/>
                  <a:gd name="T19" fmla="*/ 965 h 1053"/>
                  <a:gd name="T20" fmla="*/ 690 w 834"/>
                  <a:gd name="T21" fmla="*/ 625 h 1053"/>
                  <a:gd name="T22" fmla="*/ 714 w 834"/>
                  <a:gd name="T23" fmla="*/ 521 h 1053"/>
                  <a:gd name="T24" fmla="*/ 722 w 834"/>
                  <a:gd name="T25" fmla="*/ 653 h 1053"/>
                  <a:gd name="T26" fmla="*/ 622 w 834"/>
                  <a:gd name="T27" fmla="*/ 861 h 1053"/>
                  <a:gd name="T28" fmla="*/ 766 w 834"/>
                  <a:gd name="T29" fmla="*/ 529 h 1053"/>
                  <a:gd name="T30" fmla="*/ 778 w 834"/>
                  <a:gd name="T31" fmla="*/ 361 h 1053"/>
                  <a:gd name="T32" fmla="*/ 522 w 834"/>
                  <a:gd name="T33" fmla="*/ 133 h 1053"/>
                  <a:gd name="T34" fmla="*/ 326 w 834"/>
                  <a:gd name="T35" fmla="*/ 205 h 1053"/>
                  <a:gd name="T36" fmla="*/ 202 w 834"/>
                  <a:gd name="T37" fmla="*/ 321 h 1053"/>
                  <a:gd name="T38" fmla="*/ 114 w 834"/>
                  <a:gd name="T39" fmla="*/ 505 h 1053"/>
                  <a:gd name="T40" fmla="*/ 18 w 834"/>
                  <a:gd name="T41" fmla="*/ 645 h 1053"/>
                  <a:gd name="T42" fmla="*/ 78 w 834"/>
                  <a:gd name="T43" fmla="*/ 477 h 1053"/>
                  <a:gd name="T44" fmla="*/ 150 w 834"/>
                  <a:gd name="T45" fmla="*/ 309 h 1053"/>
                  <a:gd name="T46" fmla="*/ 266 w 834"/>
                  <a:gd name="T47" fmla="*/ 185 h 1053"/>
                  <a:gd name="T48" fmla="*/ 502 w 834"/>
                  <a:gd name="T49" fmla="*/ 5 h 1053"/>
                  <a:gd name="T50" fmla="*/ 574 w 834"/>
                  <a:gd name="T51" fmla="*/ 25 h 1053"/>
                  <a:gd name="T52" fmla="*/ 470 w 834"/>
                  <a:gd name="T53" fmla="*/ 57 h 1053"/>
                  <a:gd name="T54" fmla="*/ 386 w 834"/>
                  <a:gd name="T55" fmla="*/ 105 h 10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4"/>
                  <a:gd name="T85" fmla="*/ 0 h 1053"/>
                  <a:gd name="T86" fmla="*/ 834 w 834"/>
                  <a:gd name="T87" fmla="*/ 1053 h 10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4" h="1053">
                    <a:moveTo>
                      <a:pt x="386" y="105"/>
                    </a:moveTo>
                    <a:cubicBezTo>
                      <a:pt x="419" y="107"/>
                      <a:pt x="441" y="88"/>
                      <a:pt x="470" y="85"/>
                    </a:cubicBezTo>
                    <a:cubicBezTo>
                      <a:pt x="658" y="63"/>
                      <a:pt x="834" y="235"/>
                      <a:pt x="834" y="397"/>
                    </a:cubicBezTo>
                    <a:cubicBezTo>
                      <a:pt x="834" y="407"/>
                      <a:pt x="832" y="420"/>
                      <a:pt x="830" y="429"/>
                    </a:cubicBezTo>
                    <a:cubicBezTo>
                      <a:pt x="792" y="614"/>
                      <a:pt x="805" y="765"/>
                      <a:pt x="694" y="869"/>
                    </a:cubicBezTo>
                    <a:cubicBezTo>
                      <a:pt x="652" y="909"/>
                      <a:pt x="601" y="916"/>
                      <a:pt x="542" y="937"/>
                    </a:cubicBezTo>
                    <a:cubicBezTo>
                      <a:pt x="502" y="951"/>
                      <a:pt x="477" y="984"/>
                      <a:pt x="434" y="1001"/>
                    </a:cubicBezTo>
                    <a:cubicBezTo>
                      <a:pt x="395" y="1017"/>
                      <a:pt x="348" y="1010"/>
                      <a:pt x="302" y="1021"/>
                    </a:cubicBezTo>
                    <a:cubicBezTo>
                      <a:pt x="278" y="1027"/>
                      <a:pt x="256" y="1053"/>
                      <a:pt x="222" y="1045"/>
                    </a:cubicBezTo>
                    <a:cubicBezTo>
                      <a:pt x="220" y="972"/>
                      <a:pt x="328" y="988"/>
                      <a:pt x="390" y="965"/>
                    </a:cubicBezTo>
                    <a:cubicBezTo>
                      <a:pt x="533" y="914"/>
                      <a:pt x="657" y="786"/>
                      <a:pt x="690" y="625"/>
                    </a:cubicBezTo>
                    <a:cubicBezTo>
                      <a:pt x="697" y="593"/>
                      <a:pt x="685" y="552"/>
                      <a:pt x="714" y="521"/>
                    </a:cubicBezTo>
                    <a:cubicBezTo>
                      <a:pt x="764" y="541"/>
                      <a:pt x="733" y="611"/>
                      <a:pt x="722" y="653"/>
                    </a:cubicBezTo>
                    <a:cubicBezTo>
                      <a:pt x="700" y="737"/>
                      <a:pt x="671" y="808"/>
                      <a:pt x="622" y="861"/>
                    </a:cubicBezTo>
                    <a:cubicBezTo>
                      <a:pt x="735" y="819"/>
                      <a:pt x="755" y="678"/>
                      <a:pt x="766" y="529"/>
                    </a:cubicBezTo>
                    <a:cubicBezTo>
                      <a:pt x="771" y="467"/>
                      <a:pt x="790" y="414"/>
                      <a:pt x="778" y="361"/>
                    </a:cubicBezTo>
                    <a:cubicBezTo>
                      <a:pt x="753" y="251"/>
                      <a:pt x="651" y="135"/>
                      <a:pt x="522" y="133"/>
                    </a:cubicBezTo>
                    <a:cubicBezTo>
                      <a:pt x="442" y="132"/>
                      <a:pt x="378" y="164"/>
                      <a:pt x="326" y="205"/>
                    </a:cubicBezTo>
                    <a:cubicBezTo>
                      <a:pt x="288" y="236"/>
                      <a:pt x="235" y="283"/>
                      <a:pt x="202" y="321"/>
                    </a:cubicBezTo>
                    <a:cubicBezTo>
                      <a:pt x="166" y="363"/>
                      <a:pt x="144" y="445"/>
                      <a:pt x="114" y="505"/>
                    </a:cubicBezTo>
                    <a:cubicBezTo>
                      <a:pt x="89" y="556"/>
                      <a:pt x="74" y="622"/>
                      <a:pt x="18" y="645"/>
                    </a:cubicBezTo>
                    <a:cubicBezTo>
                      <a:pt x="0" y="588"/>
                      <a:pt x="50" y="534"/>
                      <a:pt x="78" y="477"/>
                    </a:cubicBezTo>
                    <a:cubicBezTo>
                      <a:pt x="104" y="424"/>
                      <a:pt x="119" y="359"/>
                      <a:pt x="150" y="309"/>
                    </a:cubicBezTo>
                    <a:cubicBezTo>
                      <a:pt x="177" y="264"/>
                      <a:pt x="229" y="225"/>
                      <a:pt x="266" y="185"/>
                    </a:cubicBezTo>
                    <a:cubicBezTo>
                      <a:pt x="341" y="106"/>
                      <a:pt x="369" y="17"/>
                      <a:pt x="502" y="5"/>
                    </a:cubicBezTo>
                    <a:cubicBezTo>
                      <a:pt x="524" y="3"/>
                      <a:pt x="572" y="0"/>
                      <a:pt x="574" y="25"/>
                    </a:cubicBezTo>
                    <a:cubicBezTo>
                      <a:pt x="577" y="58"/>
                      <a:pt x="501" y="50"/>
                      <a:pt x="470" y="57"/>
                    </a:cubicBezTo>
                    <a:cubicBezTo>
                      <a:pt x="435" y="65"/>
                      <a:pt x="401" y="77"/>
                      <a:pt x="38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3" name="Freeform 589"/>
              <p:cNvSpPr>
                <a:spLocks/>
              </p:cNvSpPr>
              <p:nvPr/>
            </p:nvSpPr>
            <p:spPr bwMode="auto">
              <a:xfrm>
                <a:off x="7983" y="1435"/>
                <a:ext cx="817" cy="1455"/>
              </a:xfrm>
              <a:custGeom>
                <a:avLst/>
                <a:gdLst>
                  <a:gd name="T0" fmla="*/ 304 w 346"/>
                  <a:gd name="T1" fmla="*/ 616 h 616"/>
                  <a:gd name="T2" fmla="*/ 300 w 346"/>
                  <a:gd name="T3" fmla="*/ 464 h 616"/>
                  <a:gd name="T4" fmla="*/ 280 w 346"/>
                  <a:gd name="T5" fmla="*/ 412 h 616"/>
                  <a:gd name="T6" fmla="*/ 232 w 346"/>
                  <a:gd name="T7" fmla="*/ 260 h 616"/>
                  <a:gd name="T8" fmla="*/ 80 w 346"/>
                  <a:gd name="T9" fmla="*/ 92 h 616"/>
                  <a:gd name="T10" fmla="*/ 0 w 346"/>
                  <a:gd name="T11" fmla="*/ 32 h 616"/>
                  <a:gd name="T12" fmla="*/ 200 w 346"/>
                  <a:gd name="T13" fmla="*/ 132 h 616"/>
                  <a:gd name="T14" fmla="*/ 340 w 346"/>
                  <a:gd name="T15" fmla="*/ 448 h 616"/>
                  <a:gd name="T16" fmla="*/ 304 w 346"/>
                  <a:gd name="T17" fmla="*/ 616 h 6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"/>
                  <a:gd name="T28" fmla="*/ 0 h 616"/>
                  <a:gd name="T29" fmla="*/ 346 w 346"/>
                  <a:gd name="T30" fmla="*/ 616 h 6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" h="616">
                    <a:moveTo>
                      <a:pt x="304" y="616"/>
                    </a:moveTo>
                    <a:cubicBezTo>
                      <a:pt x="276" y="580"/>
                      <a:pt x="309" y="515"/>
                      <a:pt x="300" y="464"/>
                    </a:cubicBezTo>
                    <a:cubicBezTo>
                      <a:pt x="297" y="445"/>
                      <a:pt x="285" y="430"/>
                      <a:pt x="280" y="412"/>
                    </a:cubicBezTo>
                    <a:cubicBezTo>
                      <a:pt x="264" y="354"/>
                      <a:pt x="258" y="308"/>
                      <a:pt x="232" y="260"/>
                    </a:cubicBezTo>
                    <a:cubicBezTo>
                      <a:pt x="197" y="196"/>
                      <a:pt x="138" y="127"/>
                      <a:pt x="80" y="92"/>
                    </a:cubicBezTo>
                    <a:cubicBezTo>
                      <a:pt x="53" y="76"/>
                      <a:pt x="6" y="77"/>
                      <a:pt x="0" y="32"/>
                    </a:cubicBezTo>
                    <a:cubicBezTo>
                      <a:pt x="46" y="0"/>
                      <a:pt x="161" y="84"/>
                      <a:pt x="200" y="132"/>
                    </a:cubicBezTo>
                    <a:cubicBezTo>
                      <a:pt x="269" y="217"/>
                      <a:pt x="332" y="346"/>
                      <a:pt x="340" y="448"/>
                    </a:cubicBezTo>
                    <a:cubicBezTo>
                      <a:pt x="345" y="509"/>
                      <a:pt x="346" y="588"/>
                      <a:pt x="304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4" name="Freeform 590"/>
              <p:cNvSpPr>
                <a:spLocks/>
              </p:cNvSpPr>
              <p:nvPr/>
            </p:nvSpPr>
            <p:spPr bwMode="auto">
              <a:xfrm>
                <a:off x="6585" y="1680"/>
                <a:ext cx="663" cy="993"/>
              </a:xfrm>
              <a:custGeom>
                <a:avLst/>
                <a:gdLst>
                  <a:gd name="T0" fmla="*/ 276 w 281"/>
                  <a:gd name="T1" fmla="*/ 0 h 420"/>
                  <a:gd name="T2" fmla="*/ 184 w 281"/>
                  <a:gd name="T3" fmla="*/ 116 h 420"/>
                  <a:gd name="T4" fmla="*/ 100 w 281"/>
                  <a:gd name="T5" fmla="*/ 244 h 420"/>
                  <a:gd name="T6" fmla="*/ 8 w 281"/>
                  <a:gd name="T7" fmla="*/ 420 h 420"/>
                  <a:gd name="T8" fmla="*/ 48 w 281"/>
                  <a:gd name="T9" fmla="*/ 268 h 420"/>
                  <a:gd name="T10" fmla="*/ 108 w 281"/>
                  <a:gd name="T11" fmla="*/ 128 h 420"/>
                  <a:gd name="T12" fmla="*/ 268 w 281"/>
                  <a:gd name="T13" fmla="*/ 0 h 420"/>
                  <a:gd name="T14" fmla="*/ 276 w 28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420"/>
                  <a:gd name="T26" fmla="*/ 281 w 28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420">
                    <a:moveTo>
                      <a:pt x="276" y="0"/>
                    </a:moveTo>
                    <a:cubicBezTo>
                      <a:pt x="281" y="60"/>
                      <a:pt x="217" y="82"/>
                      <a:pt x="184" y="116"/>
                    </a:cubicBezTo>
                    <a:cubicBezTo>
                      <a:pt x="151" y="150"/>
                      <a:pt x="120" y="196"/>
                      <a:pt x="100" y="244"/>
                    </a:cubicBezTo>
                    <a:cubicBezTo>
                      <a:pt x="74" y="306"/>
                      <a:pt x="67" y="380"/>
                      <a:pt x="8" y="420"/>
                    </a:cubicBezTo>
                    <a:cubicBezTo>
                      <a:pt x="0" y="366"/>
                      <a:pt x="29" y="315"/>
                      <a:pt x="48" y="268"/>
                    </a:cubicBezTo>
                    <a:cubicBezTo>
                      <a:pt x="67" y="221"/>
                      <a:pt x="83" y="167"/>
                      <a:pt x="108" y="128"/>
                    </a:cubicBezTo>
                    <a:cubicBezTo>
                      <a:pt x="139" y="81"/>
                      <a:pt x="220" y="27"/>
                      <a:pt x="268" y="0"/>
                    </a:cubicBezTo>
                    <a:cubicBezTo>
                      <a:pt x="271" y="0"/>
                      <a:pt x="273" y="0"/>
                      <a:pt x="2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Freeform 591"/>
              <p:cNvSpPr>
                <a:spLocks/>
              </p:cNvSpPr>
              <p:nvPr/>
            </p:nvSpPr>
            <p:spPr bwMode="auto">
              <a:xfrm>
                <a:off x="6792" y="1758"/>
                <a:ext cx="1637" cy="1961"/>
              </a:xfrm>
              <a:custGeom>
                <a:avLst/>
                <a:gdLst>
                  <a:gd name="T0" fmla="*/ 632 w 693"/>
                  <a:gd name="T1" fmla="*/ 363 h 830"/>
                  <a:gd name="T2" fmla="*/ 444 w 693"/>
                  <a:gd name="T3" fmla="*/ 79 h 830"/>
                  <a:gd name="T4" fmla="*/ 260 w 693"/>
                  <a:gd name="T5" fmla="*/ 151 h 830"/>
                  <a:gd name="T6" fmla="*/ 232 w 693"/>
                  <a:gd name="T7" fmla="*/ 187 h 830"/>
                  <a:gd name="T8" fmla="*/ 168 w 693"/>
                  <a:gd name="T9" fmla="*/ 263 h 830"/>
                  <a:gd name="T10" fmla="*/ 524 w 693"/>
                  <a:gd name="T11" fmla="*/ 131 h 830"/>
                  <a:gd name="T12" fmla="*/ 544 w 693"/>
                  <a:gd name="T13" fmla="*/ 571 h 830"/>
                  <a:gd name="T14" fmla="*/ 376 w 693"/>
                  <a:gd name="T15" fmla="*/ 763 h 830"/>
                  <a:gd name="T16" fmla="*/ 304 w 693"/>
                  <a:gd name="T17" fmla="*/ 795 h 830"/>
                  <a:gd name="T18" fmla="*/ 236 w 693"/>
                  <a:gd name="T19" fmla="*/ 819 h 830"/>
                  <a:gd name="T20" fmla="*/ 384 w 693"/>
                  <a:gd name="T21" fmla="*/ 703 h 830"/>
                  <a:gd name="T22" fmla="*/ 528 w 693"/>
                  <a:gd name="T23" fmla="*/ 415 h 830"/>
                  <a:gd name="T24" fmla="*/ 520 w 693"/>
                  <a:gd name="T25" fmla="*/ 191 h 830"/>
                  <a:gd name="T26" fmla="*/ 340 w 693"/>
                  <a:gd name="T27" fmla="*/ 167 h 830"/>
                  <a:gd name="T28" fmla="*/ 260 w 693"/>
                  <a:gd name="T29" fmla="*/ 255 h 830"/>
                  <a:gd name="T30" fmla="*/ 200 w 693"/>
                  <a:gd name="T31" fmla="*/ 307 h 830"/>
                  <a:gd name="T32" fmla="*/ 184 w 693"/>
                  <a:gd name="T33" fmla="*/ 431 h 830"/>
                  <a:gd name="T34" fmla="*/ 116 w 693"/>
                  <a:gd name="T35" fmla="*/ 571 h 830"/>
                  <a:gd name="T36" fmla="*/ 0 w 693"/>
                  <a:gd name="T37" fmla="*/ 651 h 830"/>
                  <a:gd name="T38" fmla="*/ 84 w 693"/>
                  <a:gd name="T39" fmla="*/ 527 h 830"/>
                  <a:gd name="T40" fmla="*/ 124 w 693"/>
                  <a:gd name="T41" fmla="*/ 355 h 830"/>
                  <a:gd name="T42" fmla="*/ 124 w 693"/>
                  <a:gd name="T43" fmla="*/ 223 h 830"/>
                  <a:gd name="T44" fmla="*/ 248 w 693"/>
                  <a:gd name="T45" fmla="*/ 103 h 830"/>
                  <a:gd name="T46" fmla="*/ 644 w 693"/>
                  <a:gd name="T47" fmla="*/ 171 h 830"/>
                  <a:gd name="T48" fmla="*/ 632 w 693"/>
                  <a:gd name="T49" fmla="*/ 363 h 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3"/>
                  <a:gd name="T76" fmla="*/ 0 h 830"/>
                  <a:gd name="T77" fmla="*/ 693 w 693"/>
                  <a:gd name="T78" fmla="*/ 830 h 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3" h="830">
                    <a:moveTo>
                      <a:pt x="632" y="363"/>
                    </a:moveTo>
                    <a:cubicBezTo>
                      <a:pt x="628" y="214"/>
                      <a:pt x="580" y="83"/>
                      <a:pt x="444" y="79"/>
                    </a:cubicBezTo>
                    <a:cubicBezTo>
                      <a:pt x="376" y="77"/>
                      <a:pt x="304" y="110"/>
                      <a:pt x="260" y="151"/>
                    </a:cubicBezTo>
                    <a:cubicBezTo>
                      <a:pt x="249" y="161"/>
                      <a:pt x="244" y="175"/>
                      <a:pt x="232" y="187"/>
                    </a:cubicBezTo>
                    <a:cubicBezTo>
                      <a:pt x="209" y="209"/>
                      <a:pt x="160" y="222"/>
                      <a:pt x="168" y="263"/>
                    </a:cubicBezTo>
                    <a:cubicBezTo>
                      <a:pt x="253" y="221"/>
                      <a:pt x="372" y="31"/>
                      <a:pt x="524" y="131"/>
                    </a:cubicBezTo>
                    <a:cubicBezTo>
                      <a:pt x="621" y="195"/>
                      <a:pt x="594" y="461"/>
                      <a:pt x="544" y="571"/>
                    </a:cubicBezTo>
                    <a:cubicBezTo>
                      <a:pt x="509" y="649"/>
                      <a:pt x="440" y="726"/>
                      <a:pt x="376" y="763"/>
                    </a:cubicBezTo>
                    <a:cubicBezTo>
                      <a:pt x="354" y="776"/>
                      <a:pt x="327" y="783"/>
                      <a:pt x="304" y="795"/>
                    </a:cubicBezTo>
                    <a:cubicBezTo>
                      <a:pt x="283" y="806"/>
                      <a:pt x="262" y="830"/>
                      <a:pt x="236" y="819"/>
                    </a:cubicBezTo>
                    <a:cubicBezTo>
                      <a:pt x="260" y="744"/>
                      <a:pt x="331" y="743"/>
                      <a:pt x="384" y="703"/>
                    </a:cubicBezTo>
                    <a:cubicBezTo>
                      <a:pt x="465" y="641"/>
                      <a:pt x="514" y="548"/>
                      <a:pt x="528" y="415"/>
                    </a:cubicBezTo>
                    <a:cubicBezTo>
                      <a:pt x="536" y="339"/>
                      <a:pt x="562" y="251"/>
                      <a:pt x="520" y="191"/>
                    </a:cubicBezTo>
                    <a:cubicBezTo>
                      <a:pt x="484" y="140"/>
                      <a:pt x="396" y="135"/>
                      <a:pt x="340" y="167"/>
                    </a:cubicBezTo>
                    <a:cubicBezTo>
                      <a:pt x="309" y="184"/>
                      <a:pt x="293" y="221"/>
                      <a:pt x="260" y="255"/>
                    </a:cubicBezTo>
                    <a:cubicBezTo>
                      <a:pt x="243" y="273"/>
                      <a:pt x="213" y="285"/>
                      <a:pt x="200" y="307"/>
                    </a:cubicBezTo>
                    <a:cubicBezTo>
                      <a:pt x="179" y="343"/>
                      <a:pt x="192" y="380"/>
                      <a:pt x="184" y="431"/>
                    </a:cubicBezTo>
                    <a:cubicBezTo>
                      <a:pt x="177" y="476"/>
                      <a:pt x="142" y="534"/>
                      <a:pt x="116" y="571"/>
                    </a:cubicBezTo>
                    <a:cubicBezTo>
                      <a:pt x="90" y="608"/>
                      <a:pt x="55" y="652"/>
                      <a:pt x="0" y="651"/>
                    </a:cubicBezTo>
                    <a:cubicBezTo>
                      <a:pt x="5" y="592"/>
                      <a:pt x="59" y="569"/>
                      <a:pt x="84" y="527"/>
                    </a:cubicBezTo>
                    <a:cubicBezTo>
                      <a:pt x="107" y="489"/>
                      <a:pt x="132" y="426"/>
                      <a:pt x="124" y="355"/>
                    </a:cubicBezTo>
                    <a:cubicBezTo>
                      <a:pt x="119" y="309"/>
                      <a:pt x="103" y="267"/>
                      <a:pt x="124" y="223"/>
                    </a:cubicBezTo>
                    <a:cubicBezTo>
                      <a:pt x="145" y="180"/>
                      <a:pt x="204" y="139"/>
                      <a:pt x="248" y="103"/>
                    </a:cubicBezTo>
                    <a:cubicBezTo>
                      <a:pt x="376" y="0"/>
                      <a:pt x="568" y="10"/>
                      <a:pt x="644" y="171"/>
                    </a:cubicBezTo>
                    <a:cubicBezTo>
                      <a:pt x="664" y="213"/>
                      <a:pt x="693" y="346"/>
                      <a:pt x="632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Freeform 592"/>
              <p:cNvSpPr>
                <a:spLocks/>
              </p:cNvSpPr>
              <p:nvPr/>
            </p:nvSpPr>
            <p:spPr bwMode="auto">
              <a:xfrm>
                <a:off x="7744" y="2099"/>
                <a:ext cx="307" cy="214"/>
              </a:xfrm>
              <a:custGeom>
                <a:avLst/>
                <a:gdLst>
                  <a:gd name="T0" fmla="*/ 101 w 130"/>
                  <a:gd name="T1" fmla="*/ 91 h 91"/>
                  <a:gd name="T2" fmla="*/ 17 w 130"/>
                  <a:gd name="T3" fmla="*/ 67 h 91"/>
                  <a:gd name="T4" fmla="*/ 101 w 130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91"/>
                  <a:gd name="T11" fmla="*/ 130 w 13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91">
                    <a:moveTo>
                      <a:pt x="101" y="91"/>
                    </a:moveTo>
                    <a:cubicBezTo>
                      <a:pt x="75" y="81"/>
                      <a:pt x="51" y="69"/>
                      <a:pt x="17" y="67"/>
                    </a:cubicBezTo>
                    <a:cubicBezTo>
                      <a:pt x="0" y="0"/>
                      <a:pt x="130" y="39"/>
                      <a:pt x="10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7" name="Freeform 593"/>
              <p:cNvSpPr>
                <a:spLocks/>
              </p:cNvSpPr>
              <p:nvPr/>
            </p:nvSpPr>
            <p:spPr bwMode="auto">
              <a:xfrm>
                <a:off x="7222" y="2108"/>
                <a:ext cx="529" cy="621"/>
              </a:xfrm>
              <a:custGeom>
                <a:avLst/>
                <a:gdLst>
                  <a:gd name="T0" fmla="*/ 222 w 224"/>
                  <a:gd name="T1" fmla="*/ 47 h 263"/>
                  <a:gd name="T2" fmla="*/ 182 w 224"/>
                  <a:gd name="T3" fmla="*/ 79 h 263"/>
                  <a:gd name="T4" fmla="*/ 86 w 224"/>
                  <a:gd name="T5" fmla="*/ 179 h 263"/>
                  <a:gd name="T6" fmla="*/ 34 w 224"/>
                  <a:gd name="T7" fmla="*/ 263 h 263"/>
                  <a:gd name="T8" fmla="*/ 118 w 224"/>
                  <a:gd name="T9" fmla="*/ 91 h 263"/>
                  <a:gd name="T10" fmla="*/ 222 w 224"/>
                  <a:gd name="T11" fmla="*/ 47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63"/>
                  <a:gd name="T20" fmla="*/ 224 w 224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63">
                    <a:moveTo>
                      <a:pt x="222" y="47"/>
                    </a:moveTo>
                    <a:cubicBezTo>
                      <a:pt x="224" y="73"/>
                      <a:pt x="195" y="68"/>
                      <a:pt x="182" y="79"/>
                    </a:cubicBezTo>
                    <a:cubicBezTo>
                      <a:pt x="162" y="122"/>
                      <a:pt x="115" y="143"/>
                      <a:pt x="86" y="179"/>
                    </a:cubicBezTo>
                    <a:cubicBezTo>
                      <a:pt x="65" y="205"/>
                      <a:pt x="68" y="245"/>
                      <a:pt x="34" y="263"/>
                    </a:cubicBezTo>
                    <a:cubicBezTo>
                      <a:pt x="0" y="195"/>
                      <a:pt x="79" y="136"/>
                      <a:pt x="118" y="91"/>
                    </a:cubicBezTo>
                    <a:cubicBezTo>
                      <a:pt x="141" y="65"/>
                      <a:pt x="176" y="0"/>
                      <a:pt x="2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8" name="Freeform 594"/>
              <p:cNvSpPr>
                <a:spLocks/>
              </p:cNvSpPr>
              <p:nvPr/>
            </p:nvSpPr>
            <p:spPr bwMode="auto">
              <a:xfrm>
                <a:off x="6868" y="2271"/>
                <a:ext cx="1139" cy="1498"/>
              </a:xfrm>
              <a:custGeom>
                <a:avLst/>
                <a:gdLst>
                  <a:gd name="T0" fmla="*/ 52 w 482"/>
                  <a:gd name="T1" fmla="*/ 614 h 634"/>
                  <a:gd name="T2" fmla="*/ 120 w 482"/>
                  <a:gd name="T3" fmla="*/ 562 h 634"/>
                  <a:gd name="T4" fmla="*/ 236 w 482"/>
                  <a:gd name="T5" fmla="*/ 454 h 634"/>
                  <a:gd name="T6" fmla="*/ 300 w 482"/>
                  <a:gd name="T7" fmla="*/ 430 h 634"/>
                  <a:gd name="T8" fmla="*/ 432 w 482"/>
                  <a:gd name="T9" fmla="*/ 206 h 634"/>
                  <a:gd name="T10" fmla="*/ 428 w 482"/>
                  <a:gd name="T11" fmla="*/ 162 h 634"/>
                  <a:gd name="T12" fmla="*/ 400 w 482"/>
                  <a:gd name="T13" fmla="*/ 58 h 634"/>
                  <a:gd name="T14" fmla="*/ 332 w 482"/>
                  <a:gd name="T15" fmla="*/ 130 h 634"/>
                  <a:gd name="T16" fmla="*/ 64 w 482"/>
                  <a:gd name="T17" fmla="*/ 490 h 634"/>
                  <a:gd name="T18" fmla="*/ 0 w 482"/>
                  <a:gd name="T19" fmla="*/ 506 h 634"/>
                  <a:gd name="T20" fmla="*/ 76 w 482"/>
                  <a:gd name="T21" fmla="*/ 426 h 634"/>
                  <a:gd name="T22" fmla="*/ 240 w 482"/>
                  <a:gd name="T23" fmla="*/ 146 h 634"/>
                  <a:gd name="T24" fmla="*/ 292 w 482"/>
                  <a:gd name="T25" fmla="*/ 102 h 634"/>
                  <a:gd name="T26" fmla="*/ 340 w 482"/>
                  <a:gd name="T27" fmla="*/ 38 h 634"/>
                  <a:gd name="T28" fmla="*/ 480 w 482"/>
                  <a:gd name="T29" fmla="*/ 90 h 634"/>
                  <a:gd name="T30" fmla="*/ 468 w 482"/>
                  <a:gd name="T31" fmla="*/ 166 h 634"/>
                  <a:gd name="T32" fmla="*/ 468 w 482"/>
                  <a:gd name="T33" fmla="*/ 250 h 634"/>
                  <a:gd name="T34" fmla="*/ 356 w 482"/>
                  <a:gd name="T35" fmla="*/ 450 h 634"/>
                  <a:gd name="T36" fmla="*/ 264 w 482"/>
                  <a:gd name="T37" fmla="*/ 494 h 634"/>
                  <a:gd name="T38" fmla="*/ 52 w 482"/>
                  <a:gd name="T39" fmla="*/ 614 h 6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2"/>
                  <a:gd name="T61" fmla="*/ 0 h 634"/>
                  <a:gd name="T62" fmla="*/ 482 w 482"/>
                  <a:gd name="T63" fmla="*/ 634 h 6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2" h="634">
                    <a:moveTo>
                      <a:pt x="52" y="614"/>
                    </a:moveTo>
                    <a:cubicBezTo>
                      <a:pt x="63" y="583"/>
                      <a:pt x="91" y="582"/>
                      <a:pt x="120" y="562"/>
                    </a:cubicBezTo>
                    <a:cubicBezTo>
                      <a:pt x="162" y="533"/>
                      <a:pt x="194" y="478"/>
                      <a:pt x="236" y="454"/>
                    </a:cubicBezTo>
                    <a:cubicBezTo>
                      <a:pt x="255" y="443"/>
                      <a:pt x="279" y="442"/>
                      <a:pt x="300" y="430"/>
                    </a:cubicBezTo>
                    <a:cubicBezTo>
                      <a:pt x="368" y="392"/>
                      <a:pt x="428" y="289"/>
                      <a:pt x="432" y="206"/>
                    </a:cubicBezTo>
                    <a:cubicBezTo>
                      <a:pt x="433" y="191"/>
                      <a:pt x="427" y="176"/>
                      <a:pt x="428" y="162"/>
                    </a:cubicBezTo>
                    <a:cubicBezTo>
                      <a:pt x="430" y="121"/>
                      <a:pt x="449" y="65"/>
                      <a:pt x="400" y="58"/>
                    </a:cubicBezTo>
                    <a:cubicBezTo>
                      <a:pt x="355" y="51"/>
                      <a:pt x="343" y="93"/>
                      <a:pt x="332" y="130"/>
                    </a:cubicBezTo>
                    <a:cubicBezTo>
                      <a:pt x="229" y="219"/>
                      <a:pt x="186" y="413"/>
                      <a:pt x="64" y="490"/>
                    </a:cubicBezTo>
                    <a:cubicBezTo>
                      <a:pt x="48" y="500"/>
                      <a:pt x="23" y="512"/>
                      <a:pt x="0" y="506"/>
                    </a:cubicBezTo>
                    <a:cubicBezTo>
                      <a:pt x="0" y="456"/>
                      <a:pt x="46" y="452"/>
                      <a:pt x="76" y="426"/>
                    </a:cubicBezTo>
                    <a:cubicBezTo>
                      <a:pt x="154" y="358"/>
                      <a:pt x="171" y="230"/>
                      <a:pt x="240" y="146"/>
                    </a:cubicBezTo>
                    <a:cubicBezTo>
                      <a:pt x="253" y="131"/>
                      <a:pt x="276" y="120"/>
                      <a:pt x="292" y="102"/>
                    </a:cubicBezTo>
                    <a:cubicBezTo>
                      <a:pt x="311" y="81"/>
                      <a:pt x="322" y="51"/>
                      <a:pt x="340" y="38"/>
                    </a:cubicBezTo>
                    <a:cubicBezTo>
                      <a:pt x="395" y="0"/>
                      <a:pt x="476" y="32"/>
                      <a:pt x="480" y="90"/>
                    </a:cubicBezTo>
                    <a:cubicBezTo>
                      <a:pt x="482" y="116"/>
                      <a:pt x="470" y="144"/>
                      <a:pt x="468" y="166"/>
                    </a:cubicBezTo>
                    <a:cubicBezTo>
                      <a:pt x="466" y="195"/>
                      <a:pt x="471" y="223"/>
                      <a:pt x="468" y="250"/>
                    </a:cubicBezTo>
                    <a:cubicBezTo>
                      <a:pt x="459" y="329"/>
                      <a:pt x="412" y="407"/>
                      <a:pt x="356" y="450"/>
                    </a:cubicBezTo>
                    <a:cubicBezTo>
                      <a:pt x="330" y="470"/>
                      <a:pt x="294" y="476"/>
                      <a:pt x="264" y="494"/>
                    </a:cubicBezTo>
                    <a:cubicBezTo>
                      <a:pt x="198" y="533"/>
                      <a:pt x="151" y="634"/>
                      <a:pt x="52" y="6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9" name="Freeform 595"/>
              <p:cNvSpPr>
                <a:spLocks noEditPoints="1"/>
              </p:cNvSpPr>
              <p:nvPr/>
            </p:nvSpPr>
            <p:spPr bwMode="auto">
              <a:xfrm>
                <a:off x="6896" y="2465"/>
                <a:ext cx="983" cy="1207"/>
              </a:xfrm>
              <a:custGeom>
                <a:avLst/>
                <a:gdLst>
                  <a:gd name="T0" fmla="*/ 388 w 416"/>
                  <a:gd name="T1" fmla="*/ 0 h 511"/>
                  <a:gd name="T2" fmla="*/ 380 w 416"/>
                  <a:gd name="T3" fmla="*/ 76 h 511"/>
                  <a:gd name="T4" fmla="*/ 308 w 416"/>
                  <a:gd name="T5" fmla="*/ 296 h 511"/>
                  <a:gd name="T6" fmla="*/ 160 w 416"/>
                  <a:gd name="T7" fmla="*/ 392 h 511"/>
                  <a:gd name="T8" fmla="*/ 0 w 416"/>
                  <a:gd name="T9" fmla="*/ 476 h 511"/>
                  <a:gd name="T10" fmla="*/ 76 w 416"/>
                  <a:gd name="T11" fmla="*/ 420 h 511"/>
                  <a:gd name="T12" fmla="*/ 208 w 416"/>
                  <a:gd name="T13" fmla="*/ 276 h 511"/>
                  <a:gd name="T14" fmla="*/ 344 w 416"/>
                  <a:gd name="T15" fmla="*/ 60 h 511"/>
                  <a:gd name="T16" fmla="*/ 380 w 416"/>
                  <a:gd name="T17" fmla="*/ 0 h 511"/>
                  <a:gd name="T18" fmla="*/ 388 w 416"/>
                  <a:gd name="T19" fmla="*/ 0 h 511"/>
                  <a:gd name="T20" fmla="*/ 260 w 416"/>
                  <a:gd name="T21" fmla="*/ 264 h 511"/>
                  <a:gd name="T22" fmla="*/ 344 w 416"/>
                  <a:gd name="T23" fmla="*/ 120 h 511"/>
                  <a:gd name="T24" fmla="*/ 332 w 416"/>
                  <a:gd name="T25" fmla="*/ 116 h 511"/>
                  <a:gd name="T26" fmla="*/ 260 w 416"/>
                  <a:gd name="T27" fmla="*/ 264 h 5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6"/>
                  <a:gd name="T43" fmla="*/ 0 h 511"/>
                  <a:gd name="T44" fmla="*/ 416 w 416"/>
                  <a:gd name="T45" fmla="*/ 511 h 5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6" h="511">
                    <a:moveTo>
                      <a:pt x="388" y="0"/>
                    </a:moveTo>
                    <a:cubicBezTo>
                      <a:pt x="408" y="22"/>
                      <a:pt x="388" y="57"/>
                      <a:pt x="380" y="76"/>
                    </a:cubicBezTo>
                    <a:cubicBezTo>
                      <a:pt x="416" y="121"/>
                      <a:pt x="361" y="271"/>
                      <a:pt x="308" y="296"/>
                    </a:cubicBezTo>
                    <a:cubicBezTo>
                      <a:pt x="246" y="325"/>
                      <a:pt x="203" y="342"/>
                      <a:pt x="160" y="392"/>
                    </a:cubicBezTo>
                    <a:cubicBezTo>
                      <a:pt x="130" y="426"/>
                      <a:pt x="60" y="511"/>
                      <a:pt x="0" y="476"/>
                    </a:cubicBezTo>
                    <a:cubicBezTo>
                      <a:pt x="17" y="440"/>
                      <a:pt x="50" y="439"/>
                      <a:pt x="76" y="420"/>
                    </a:cubicBezTo>
                    <a:cubicBezTo>
                      <a:pt x="106" y="399"/>
                      <a:pt x="194" y="313"/>
                      <a:pt x="208" y="276"/>
                    </a:cubicBezTo>
                    <a:cubicBezTo>
                      <a:pt x="239" y="199"/>
                      <a:pt x="278" y="107"/>
                      <a:pt x="344" y="60"/>
                    </a:cubicBezTo>
                    <a:cubicBezTo>
                      <a:pt x="351" y="35"/>
                      <a:pt x="355" y="6"/>
                      <a:pt x="380" y="0"/>
                    </a:cubicBezTo>
                    <a:cubicBezTo>
                      <a:pt x="383" y="0"/>
                      <a:pt x="385" y="0"/>
                      <a:pt x="388" y="0"/>
                    </a:cubicBezTo>
                    <a:close/>
                    <a:moveTo>
                      <a:pt x="260" y="264"/>
                    </a:moveTo>
                    <a:cubicBezTo>
                      <a:pt x="312" y="258"/>
                      <a:pt x="349" y="183"/>
                      <a:pt x="344" y="120"/>
                    </a:cubicBezTo>
                    <a:cubicBezTo>
                      <a:pt x="339" y="120"/>
                      <a:pt x="339" y="115"/>
                      <a:pt x="332" y="116"/>
                    </a:cubicBezTo>
                    <a:cubicBezTo>
                      <a:pt x="312" y="169"/>
                      <a:pt x="283" y="213"/>
                      <a:pt x="26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0" name="Freeform 596"/>
              <p:cNvSpPr>
                <a:spLocks/>
              </p:cNvSpPr>
              <p:nvPr/>
            </p:nvSpPr>
            <p:spPr bwMode="auto">
              <a:xfrm>
                <a:off x="8514" y="2502"/>
                <a:ext cx="163" cy="350"/>
              </a:xfrm>
              <a:custGeom>
                <a:avLst/>
                <a:gdLst>
                  <a:gd name="T0" fmla="*/ 39 w 69"/>
                  <a:gd name="T1" fmla="*/ 0 h 148"/>
                  <a:gd name="T2" fmla="*/ 15 w 69"/>
                  <a:gd name="T3" fmla="*/ 148 h 148"/>
                  <a:gd name="T4" fmla="*/ 39 w 69"/>
                  <a:gd name="T5" fmla="*/ 0 h 14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48"/>
                  <a:gd name="T11" fmla="*/ 69 w 69"/>
                  <a:gd name="T12" fmla="*/ 148 h 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48">
                    <a:moveTo>
                      <a:pt x="39" y="0"/>
                    </a:moveTo>
                    <a:cubicBezTo>
                      <a:pt x="69" y="30"/>
                      <a:pt x="53" y="134"/>
                      <a:pt x="15" y="148"/>
                    </a:cubicBezTo>
                    <a:cubicBezTo>
                      <a:pt x="13" y="103"/>
                      <a:pt x="0" y="1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1" name="Freeform 597"/>
              <p:cNvSpPr>
                <a:spLocks/>
              </p:cNvSpPr>
              <p:nvPr/>
            </p:nvSpPr>
            <p:spPr bwMode="auto">
              <a:xfrm>
                <a:off x="6670" y="2538"/>
                <a:ext cx="375" cy="616"/>
              </a:xfrm>
              <a:custGeom>
                <a:avLst/>
                <a:gdLst>
                  <a:gd name="T0" fmla="*/ 140 w 159"/>
                  <a:gd name="T1" fmla="*/ 5 h 261"/>
                  <a:gd name="T2" fmla="*/ 112 w 159"/>
                  <a:gd name="T3" fmla="*/ 157 h 261"/>
                  <a:gd name="T4" fmla="*/ 20 w 159"/>
                  <a:gd name="T5" fmla="*/ 261 h 261"/>
                  <a:gd name="T6" fmla="*/ 120 w 159"/>
                  <a:gd name="T7" fmla="*/ 13 h 261"/>
                  <a:gd name="T8" fmla="*/ 128 w 159"/>
                  <a:gd name="T9" fmla="*/ 1 h 261"/>
                  <a:gd name="T10" fmla="*/ 140 w 159"/>
                  <a:gd name="T11" fmla="*/ 5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261"/>
                  <a:gd name="T20" fmla="*/ 159 w 159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261">
                    <a:moveTo>
                      <a:pt x="140" y="5"/>
                    </a:moveTo>
                    <a:cubicBezTo>
                      <a:pt x="159" y="62"/>
                      <a:pt x="137" y="118"/>
                      <a:pt x="112" y="157"/>
                    </a:cubicBezTo>
                    <a:cubicBezTo>
                      <a:pt x="87" y="195"/>
                      <a:pt x="54" y="238"/>
                      <a:pt x="20" y="261"/>
                    </a:cubicBezTo>
                    <a:cubicBezTo>
                      <a:pt x="0" y="156"/>
                      <a:pt x="106" y="110"/>
                      <a:pt x="120" y="13"/>
                    </a:cubicBezTo>
                    <a:cubicBezTo>
                      <a:pt x="122" y="8"/>
                      <a:pt x="127" y="7"/>
                      <a:pt x="128" y="1"/>
                    </a:cubicBezTo>
                    <a:cubicBezTo>
                      <a:pt x="135" y="0"/>
                      <a:pt x="135" y="5"/>
                      <a:pt x="1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2" name="Freeform 598"/>
              <p:cNvSpPr>
                <a:spLocks/>
              </p:cNvSpPr>
              <p:nvPr/>
            </p:nvSpPr>
            <p:spPr bwMode="auto">
              <a:xfrm>
                <a:off x="7425" y="2937"/>
                <a:ext cx="1198" cy="1210"/>
              </a:xfrm>
              <a:custGeom>
                <a:avLst/>
                <a:gdLst>
                  <a:gd name="T0" fmla="*/ 492 w 507"/>
                  <a:gd name="T1" fmla="*/ 0 h 512"/>
                  <a:gd name="T2" fmla="*/ 444 w 507"/>
                  <a:gd name="T3" fmla="*/ 188 h 512"/>
                  <a:gd name="T4" fmla="*/ 328 w 507"/>
                  <a:gd name="T5" fmla="*/ 324 h 512"/>
                  <a:gd name="T6" fmla="*/ 160 w 507"/>
                  <a:gd name="T7" fmla="*/ 396 h 512"/>
                  <a:gd name="T8" fmla="*/ 316 w 507"/>
                  <a:gd name="T9" fmla="*/ 360 h 512"/>
                  <a:gd name="T10" fmla="*/ 124 w 507"/>
                  <a:gd name="T11" fmla="*/ 444 h 512"/>
                  <a:gd name="T12" fmla="*/ 0 w 507"/>
                  <a:gd name="T13" fmla="*/ 496 h 512"/>
                  <a:gd name="T14" fmla="*/ 56 w 507"/>
                  <a:gd name="T15" fmla="*/ 444 h 512"/>
                  <a:gd name="T16" fmla="*/ 136 w 507"/>
                  <a:gd name="T17" fmla="*/ 356 h 512"/>
                  <a:gd name="T18" fmla="*/ 332 w 507"/>
                  <a:gd name="T19" fmla="*/ 272 h 512"/>
                  <a:gd name="T20" fmla="*/ 472 w 507"/>
                  <a:gd name="T21" fmla="*/ 16 h 512"/>
                  <a:gd name="T22" fmla="*/ 480 w 507"/>
                  <a:gd name="T23" fmla="*/ 0 h 512"/>
                  <a:gd name="T24" fmla="*/ 492 w 507"/>
                  <a:gd name="T25" fmla="*/ 0 h 5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7"/>
                  <a:gd name="T40" fmla="*/ 0 h 512"/>
                  <a:gd name="T41" fmla="*/ 507 w 507"/>
                  <a:gd name="T42" fmla="*/ 512 h 5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7" h="512">
                    <a:moveTo>
                      <a:pt x="492" y="0"/>
                    </a:moveTo>
                    <a:cubicBezTo>
                      <a:pt x="507" y="67"/>
                      <a:pt x="473" y="136"/>
                      <a:pt x="444" y="188"/>
                    </a:cubicBezTo>
                    <a:cubicBezTo>
                      <a:pt x="415" y="240"/>
                      <a:pt x="380" y="296"/>
                      <a:pt x="328" y="324"/>
                    </a:cubicBezTo>
                    <a:cubicBezTo>
                      <a:pt x="274" y="354"/>
                      <a:pt x="207" y="350"/>
                      <a:pt x="160" y="396"/>
                    </a:cubicBezTo>
                    <a:cubicBezTo>
                      <a:pt x="219" y="409"/>
                      <a:pt x="271" y="361"/>
                      <a:pt x="316" y="360"/>
                    </a:cubicBezTo>
                    <a:cubicBezTo>
                      <a:pt x="311" y="453"/>
                      <a:pt x="194" y="419"/>
                      <a:pt x="124" y="444"/>
                    </a:cubicBezTo>
                    <a:cubicBezTo>
                      <a:pt x="78" y="460"/>
                      <a:pt x="50" y="512"/>
                      <a:pt x="0" y="496"/>
                    </a:cubicBezTo>
                    <a:cubicBezTo>
                      <a:pt x="5" y="460"/>
                      <a:pt x="37" y="460"/>
                      <a:pt x="56" y="444"/>
                    </a:cubicBezTo>
                    <a:cubicBezTo>
                      <a:pt x="87" y="419"/>
                      <a:pt x="107" y="378"/>
                      <a:pt x="136" y="356"/>
                    </a:cubicBezTo>
                    <a:cubicBezTo>
                      <a:pt x="198" y="310"/>
                      <a:pt x="277" y="314"/>
                      <a:pt x="332" y="272"/>
                    </a:cubicBezTo>
                    <a:cubicBezTo>
                      <a:pt x="418" y="206"/>
                      <a:pt x="424" y="122"/>
                      <a:pt x="472" y="16"/>
                    </a:cubicBezTo>
                    <a:cubicBezTo>
                      <a:pt x="474" y="12"/>
                      <a:pt x="475" y="5"/>
                      <a:pt x="480" y="0"/>
                    </a:cubicBezTo>
                    <a:cubicBezTo>
                      <a:pt x="484" y="0"/>
                      <a:pt x="488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3" name="Freeform 599"/>
              <p:cNvSpPr>
                <a:spLocks/>
              </p:cNvSpPr>
              <p:nvPr/>
            </p:nvSpPr>
            <p:spPr bwMode="auto">
              <a:xfrm>
                <a:off x="8219" y="2956"/>
                <a:ext cx="721" cy="869"/>
              </a:xfrm>
              <a:custGeom>
                <a:avLst/>
                <a:gdLst>
                  <a:gd name="T0" fmla="*/ 288 w 305"/>
                  <a:gd name="T1" fmla="*/ 4 h 368"/>
                  <a:gd name="T2" fmla="*/ 220 w 305"/>
                  <a:gd name="T3" fmla="*/ 196 h 368"/>
                  <a:gd name="T4" fmla="*/ 152 w 305"/>
                  <a:gd name="T5" fmla="*/ 236 h 368"/>
                  <a:gd name="T6" fmla="*/ 0 w 305"/>
                  <a:gd name="T7" fmla="*/ 348 h 368"/>
                  <a:gd name="T8" fmla="*/ 52 w 305"/>
                  <a:gd name="T9" fmla="*/ 292 h 368"/>
                  <a:gd name="T10" fmla="*/ 172 w 305"/>
                  <a:gd name="T11" fmla="*/ 76 h 368"/>
                  <a:gd name="T12" fmla="*/ 208 w 305"/>
                  <a:gd name="T13" fmla="*/ 4 h 368"/>
                  <a:gd name="T14" fmla="*/ 176 w 305"/>
                  <a:gd name="T15" fmla="*/ 164 h 368"/>
                  <a:gd name="T16" fmla="*/ 276 w 305"/>
                  <a:gd name="T17" fmla="*/ 0 h 368"/>
                  <a:gd name="T18" fmla="*/ 288 w 305"/>
                  <a:gd name="T19" fmla="*/ 4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68"/>
                  <a:gd name="T32" fmla="*/ 305 w 305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68">
                    <a:moveTo>
                      <a:pt x="288" y="4"/>
                    </a:moveTo>
                    <a:cubicBezTo>
                      <a:pt x="305" y="75"/>
                      <a:pt x="265" y="155"/>
                      <a:pt x="220" y="196"/>
                    </a:cubicBezTo>
                    <a:cubicBezTo>
                      <a:pt x="202" y="213"/>
                      <a:pt x="173" y="218"/>
                      <a:pt x="152" y="236"/>
                    </a:cubicBezTo>
                    <a:cubicBezTo>
                      <a:pt x="106" y="276"/>
                      <a:pt x="76" y="368"/>
                      <a:pt x="0" y="348"/>
                    </a:cubicBezTo>
                    <a:cubicBezTo>
                      <a:pt x="0" y="310"/>
                      <a:pt x="31" y="310"/>
                      <a:pt x="52" y="292"/>
                    </a:cubicBezTo>
                    <a:cubicBezTo>
                      <a:pt x="106" y="246"/>
                      <a:pt x="151" y="153"/>
                      <a:pt x="172" y="76"/>
                    </a:cubicBezTo>
                    <a:cubicBezTo>
                      <a:pt x="179" y="52"/>
                      <a:pt x="177" y="14"/>
                      <a:pt x="208" y="4"/>
                    </a:cubicBezTo>
                    <a:cubicBezTo>
                      <a:pt x="247" y="48"/>
                      <a:pt x="187" y="118"/>
                      <a:pt x="176" y="164"/>
                    </a:cubicBezTo>
                    <a:cubicBezTo>
                      <a:pt x="233" y="149"/>
                      <a:pt x="235" y="44"/>
                      <a:pt x="276" y="0"/>
                    </a:cubicBezTo>
                    <a:cubicBezTo>
                      <a:pt x="279" y="2"/>
                      <a:pt x="283" y="4"/>
                      <a:pt x="288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4" name="Freeform 600"/>
              <p:cNvSpPr>
                <a:spLocks/>
              </p:cNvSpPr>
              <p:nvPr/>
            </p:nvSpPr>
            <p:spPr bwMode="auto">
              <a:xfrm>
                <a:off x="8059" y="3410"/>
                <a:ext cx="788" cy="614"/>
              </a:xfrm>
              <a:custGeom>
                <a:avLst/>
                <a:gdLst>
                  <a:gd name="T0" fmla="*/ 328 w 334"/>
                  <a:gd name="T1" fmla="*/ 0 h 260"/>
                  <a:gd name="T2" fmla="*/ 252 w 334"/>
                  <a:gd name="T3" fmla="*/ 100 h 260"/>
                  <a:gd name="T4" fmla="*/ 288 w 334"/>
                  <a:gd name="T5" fmla="*/ 92 h 260"/>
                  <a:gd name="T6" fmla="*/ 252 w 334"/>
                  <a:gd name="T7" fmla="*/ 148 h 260"/>
                  <a:gd name="T8" fmla="*/ 0 w 334"/>
                  <a:gd name="T9" fmla="*/ 260 h 260"/>
                  <a:gd name="T10" fmla="*/ 92 w 334"/>
                  <a:gd name="T11" fmla="*/ 188 h 260"/>
                  <a:gd name="T12" fmla="*/ 196 w 334"/>
                  <a:gd name="T13" fmla="*/ 120 h 260"/>
                  <a:gd name="T14" fmla="*/ 316 w 334"/>
                  <a:gd name="T15" fmla="*/ 0 h 260"/>
                  <a:gd name="T16" fmla="*/ 328 w 334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4"/>
                  <a:gd name="T28" fmla="*/ 0 h 260"/>
                  <a:gd name="T29" fmla="*/ 334 w 334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4" h="260">
                    <a:moveTo>
                      <a:pt x="328" y="0"/>
                    </a:moveTo>
                    <a:cubicBezTo>
                      <a:pt x="334" y="49"/>
                      <a:pt x="277" y="69"/>
                      <a:pt x="252" y="100"/>
                    </a:cubicBezTo>
                    <a:cubicBezTo>
                      <a:pt x="263" y="112"/>
                      <a:pt x="269" y="85"/>
                      <a:pt x="288" y="92"/>
                    </a:cubicBezTo>
                    <a:cubicBezTo>
                      <a:pt x="289" y="123"/>
                      <a:pt x="264" y="129"/>
                      <a:pt x="252" y="148"/>
                    </a:cubicBezTo>
                    <a:cubicBezTo>
                      <a:pt x="148" y="163"/>
                      <a:pt x="101" y="255"/>
                      <a:pt x="0" y="260"/>
                    </a:cubicBezTo>
                    <a:cubicBezTo>
                      <a:pt x="16" y="222"/>
                      <a:pt x="60" y="207"/>
                      <a:pt x="92" y="188"/>
                    </a:cubicBezTo>
                    <a:cubicBezTo>
                      <a:pt x="126" y="168"/>
                      <a:pt x="168" y="148"/>
                      <a:pt x="196" y="120"/>
                    </a:cubicBezTo>
                    <a:cubicBezTo>
                      <a:pt x="235" y="82"/>
                      <a:pt x="259" y="24"/>
                      <a:pt x="316" y="0"/>
                    </a:cubicBezTo>
                    <a:cubicBezTo>
                      <a:pt x="320" y="0"/>
                      <a:pt x="324" y="0"/>
                      <a:pt x="3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5" name="Freeform 601"/>
              <p:cNvSpPr>
                <a:spLocks/>
              </p:cNvSpPr>
              <p:nvPr/>
            </p:nvSpPr>
            <p:spPr bwMode="auto">
              <a:xfrm>
                <a:off x="7227" y="3870"/>
                <a:ext cx="321" cy="210"/>
              </a:xfrm>
              <a:custGeom>
                <a:avLst/>
                <a:gdLst>
                  <a:gd name="T0" fmla="*/ 136 w 136"/>
                  <a:gd name="T1" fmla="*/ 9 h 89"/>
                  <a:gd name="T2" fmla="*/ 0 w 136"/>
                  <a:gd name="T3" fmla="*/ 53 h 89"/>
                  <a:gd name="T4" fmla="*/ 136 w 136"/>
                  <a:gd name="T5" fmla="*/ 9 h 89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9"/>
                  <a:gd name="T11" fmla="*/ 136 w 136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9">
                    <a:moveTo>
                      <a:pt x="136" y="9"/>
                    </a:moveTo>
                    <a:cubicBezTo>
                      <a:pt x="122" y="49"/>
                      <a:pt x="38" y="89"/>
                      <a:pt x="0" y="53"/>
                    </a:cubicBezTo>
                    <a:cubicBezTo>
                      <a:pt x="9" y="6"/>
                      <a:pt x="98" y="0"/>
                      <a:pt x="1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6" name="Freeform 602"/>
              <p:cNvSpPr>
                <a:spLocks/>
              </p:cNvSpPr>
              <p:nvPr/>
            </p:nvSpPr>
            <p:spPr bwMode="auto">
              <a:xfrm>
                <a:off x="7593" y="3976"/>
                <a:ext cx="333" cy="152"/>
              </a:xfrm>
              <a:custGeom>
                <a:avLst/>
                <a:gdLst>
                  <a:gd name="T0" fmla="*/ 77 w 141"/>
                  <a:gd name="T1" fmla="*/ 64 h 64"/>
                  <a:gd name="T2" fmla="*/ 37 w 141"/>
                  <a:gd name="T3" fmla="*/ 64 h 64"/>
                  <a:gd name="T4" fmla="*/ 141 w 141"/>
                  <a:gd name="T5" fmla="*/ 24 h 64"/>
                  <a:gd name="T6" fmla="*/ 77 w 14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64"/>
                  <a:gd name="T14" fmla="*/ 141 w 14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64">
                    <a:moveTo>
                      <a:pt x="77" y="64"/>
                    </a:moveTo>
                    <a:cubicBezTo>
                      <a:pt x="64" y="64"/>
                      <a:pt x="50" y="64"/>
                      <a:pt x="37" y="64"/>
                    </a:cubicBezTo>
                    <a:cubicBezTo>
                      <a:pt x="0" y="28"/>
                      <a:pt x="107" y="0"/>
                      <a:pt x="141" y="24"/>
                    </a:cubicBezTo>
                    <a:cubicBezTo>
                      <a:pt x="135" y="53"/>
                      <a:pt x="101" y="53"/>
                      <a:pt x="7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pic>
        <p:nvPicPr>
          <p:cNvPr id="117" name="Picture 38" descr="PC_lapto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178752" y="2050302"/>
            <a:ext cx="1081628" cy="7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118" name="Picture 3" descr="C:\Users\Brent.DUARTE\Documents\Current jobs\Adobe\09-0988\Art\Png\macbookpro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83451" y="2548014"/>
            <a:ext cx="1139049" cy="60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119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04186" y="2953460"/>
            <a:ext cx="344681" cy="6348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0" name="Picture 50" descr="iPhone_Gen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28235" y="1880004"/>
            <a:ext cx="397340" cy="7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121" name="Picture 16" descr="ipa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375383" y="2752090"/>
            <a:ext cx="518394" cy="6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pic>
        <p:nvPicPr>
          <p:cNvPr id="122" name="Picture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72947" y="2958534"/>
            <a:ext cx="499144" cy="7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graphicFrame>
        <p:nvGraphicFramePr>
          <p:cNvPr id="123" name="表 122"/>
          <p:cNvGraphicFramePr>
            <a:graphicFrameLocks noGrp="1"/>
          </p:cNvGraphicFramePr>
          <p:nvPr/>
        </p:nvGraphicFramePr>
        <p:xfrm>
          <a:off x="5791199" y="723900"/>
          <a:ext cx="3060700" cy="44965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30350"/>
                <a:gridCol w="15303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smtClean="0"/>
                        <a:t>Windows XP</a:t>
                      </a:r>
                      <a:endParaRPr kumimoji="1" lang="ja-JP" altLang="en-US" b="0"/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smtClean="0"/>
                        <a:t>Windows 7</a:t>
                      </a:r>
                      <a:endParaRPr kumimoji="1" lang="ja-JP" altLang="en-US" b="0"/>
                    </a:p>
                  </a:txBody>
                  <a:tcPr anchor="ctr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71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Mac OS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iPhone</a:t>
                      </a:r>
                      <a:endParaRPr kumimoji="1" lang="ja-JP" altLang="en-US"/>
                    </a:p>
                  </a:txBody>
                  <a:tcPr anchor="ctr"/>
                </a:tc>
              </a:tr>
              <a:tr h="758371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iPad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Android</a:t>
                      </a:r>
                      <a:endParaRPr kumimoji="1" lang="ja-JP" altLang="en-US"/>
                    </a:p>
                  </a:txBody>
                  <a:tcPr anchor="ctr"/>
                </a:tc>
              </a:tr>
              <a:tr h="758371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</a:tr>
              <a:tr h="14550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IP-Phone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Printer</a:t>
                      </a:r>
                      <a:endParaRPr kumimoji="1" lang="ja-JP" altLang="en-US"/>
                    </a:p>
                  </a:txBody>
                  <a:tcPr anchor="ctr"/>
                </a:tc>
              </a:tr>
              <a:tr h="758371"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32" name="グループ化 131"/>
          <p:cNvGrpSpPr/>
          <p:nvPr/>
        </p:nvGrpSpPr>
        <p:grpSpPr>
          <a:xfrm>
            <a:off x="6023751" y="1168400"/>
            <a:ext cx="2714989" cy="4132717"/>
            <a:chOff x="5985651" y="825500"/>
            <a:chExt cx="2714989" cy="4132717"/>
          </a:xfrm>
        </p:grpSpPr>
        <p:pic>
          <p:nvPicPr>
            <p:cNvPr id="124" name="Picture 38" descr="PC_lapto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665152" y="825500"/>
              <a:ext cx="828609" cy="60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pic>
          <p:nvPicPr>
            <p:cNvPr id="125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072314" y="838200"/>
              <a:ext cx="849186" cy="56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pic>
          <p:nvPicPr>
            <p:cNvPr id="126" name="Picture 3" descr="C:\Users\Brent.DUARTE\Documents\Current jobs\Adobe\09-0988\Art\Png\macbookpro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985651" y="1963814"/>
              <a:ext cx="1139049" cy="60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pic>
          <p:nvPicPr>
            <p:cNvPr id="127" name="Picture 50" descr="iPhone_Gen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911635" y="1930400"/>
              <a:ext cx="329427" cy="61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pic>
          <p:nvPicPr>
            <p:cNvPr id="128" name="Picture 16" descr="ipad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286983" y="3044190"/>
              <a:ext cx="518394" cy="663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pic>
          <p:nvPicPr>
            <p:cNvPr id="129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909686" y="3042360"/>
              <a:ext cx="344681" cy="634871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75" descr="print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6082" y="4045811"/>
              <a:ext cx="1254558" cy="91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74" descr="man_mtbz_cha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0298" y="4160257"/>
              <a:ext cx="884002" cy="69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テキスト ボックス 53"/>
          <p:cNvSpPr txBox="1"/>
          <p:nvPr/>
        </p:nvSpPr>
        <p:spPr>
          <a:xfrm>
            <a:off x="3835400" y="200660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/>
              <a:t>ISE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199"/>
          <p:cNvSpPr/>
          <p:nvPr/>
        </p:nvSpPr>
        <p:spPr>
          <a:xfrm>
            <a:off x="321732" y="3251200"/>
            <a:ext cx="8559801" cy="3153310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702" y="114299"/>
            <a:ext cx="8580923" cy="732777"/>
          </a:xfrm>
        </p:spPr>
        <p:txBody>
          <a:bodyPr/>
          <a:lstStyle/>
          <a:p>
            <a:r>
              <a:rPr kumimoji="1" lang="en-US" altLang="ja-JP" sz="3600" smtClean="0"/>
              <a:t>ISE Profiler</a:t>
            </a:r>
            <a:r>
              <a:rPr kumimoji="1" lang="ja-JP" altLang="en-US" sz="3600" smtClean="0"/>
              <a:t>概要</a:t>
            </a:r>
            <a:endParaRPr kumimoji="1" lang="ja-JP" altLang="en-US" sz="360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283785"/>
            <a:ext cx="8570912" cy="1878516"/>
          </a:xfrm>
        </p:spPr>
        <p:txBody>
          <a:bodyPr/>
          <a:lstStyle/>
          <a:p>
            <a:r>
              <a:rPr kumimoji="1" lang="en-US" altLang="ja-JP" smtClean="0"/>
              <a:t>BYOD ~Bring Your Own Device~ </a:t>
            </a:r>
            <a:r>
              <a:rPr kumimoji="1" lang="ja-JP" altLang="en-US" smtClean="0"/>
              <a:t>私的端末の持ち込み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同一ユーザがネットワークにアクセスするとき</a:t>
            </a:r>
            <a:endParaRPr kumimoji="1" lang="en-US" altLang="ja-JP" smtClean="0"/>
          </a:p>
          <a:p>
            <a:pPr lvl="2"/>
            <a:r>
              <a:rPr kumimoji="1" lang="ja-JP" altLang="en-US" smtClean="0"/>
              <a:t>会社貸与</a:t>
            </a:r>
            <a:r>
              <a:rPr kumimoji="1" lang="en-US" altLang="ja-JP" smtClean="0"/>
              <a:t>PC</a:t>
            </a:r>
            <a:r>
              <a:rPr kumimoji="1" lang="ja-JP" altLang="en-US" smtClean="0"/>
              <a:t>でアクセスした場合、</a:t>
            </a:r>
            <a:r>
              <a:rPr kumimoji="1" lang="en-US" altLang="ja-JP" smtClean="0">
                <a:solidFill>
                  <a:schemeClr val="accent3"/>
                </a:solidFill>
              </a:rPr>
              <a:t>Vlan10</a:t>
            </a:r>
          </a:p>
          <a:p>
            <a:pPr lvl="2"/>
            <a:r>
              <a:rPr kumimoji="1" lang="ja-JP" altLang="en-US" smtClean="0"/>
              <a:t>プライベート</a:t>
            </a:r>
            <a:r>
              <a:rPr kumimoji="1" lang="en-US" altLang="ja-JP" smtClean="0"/>
              <a:t>iPhone</a:t>
            </a:r>
            <a:r>
              <a:rPr kumimoji="1" lang="ja-JP" altLang="en-US" smtClean="0"/>
              <a:t>でアクセスした場合、</a:t>
            </a:r>
            <a:r>
              <a:rPr kumimoji="1" lang="en-US" altLang="ja-JP" smtClean="0">
                <a:solidFill>
                  <a:schemeClr val="accent4"/>
                </a:solidFill>
              </a:rPr>
              <a:t>Vlan20</a:t>
            </a:r>
          </a:p>
          <a:p>
            <a:pPr lvl="3"/>
            <a:r>
              <a:rPr kumimoji="1" lang="ja-JP" altLang="en-US" smtClean="0"/>
              <a:t>アクセスデバイスを判別し、ネットワークへのアクセス権限を柔軟に変更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>
          <a:xfrm>
            <a:off x="229702" y="906340"/>
            <a:ext cx="8584631" cy="274320"/>
          </a:xfrm>
        </p:spPr>
        <p:txBody>
          <a:bodyPr/>
          <a:lstStyle/>
          <a:p>
            <a:r>
              <a:rPr kumimoji="1" lang="en-US" altLang="ja-JP" sz="2400" smtClean="0"/>
              <a:t>BYOD ~Bring Your Own Device~</a:t>
            </a:r>
            <a:endParaRPr kumimoji="1" lang="ja-JP" altLang="en-US" sz="2400"/>
          </a:p>
        </p:txBody>
      </p:sp>
      <p:grpSp>
        <p:nvGrpSpPr>
          <p:cNvPr id="94" name="グループ化 93"/>
          <p:cNvGrpSpPr/>
          <p:nvPr/>
        </p:nvGrpSpPr>
        <p:grpSpPr>
          <a:xfrm>
            <a:off x="947420" y="3530600"/>
            <a:ext cx="7231909" cy="2895600"/>
            <a:chOff x="807720" y="3530600"/>
            <a:chExt cx="7231909" cy="2895600"/>
          </a:xfrm>
        </p:grpSpPr>
        <p:cxnSp>
          <p:nvCxnSpPr>
            <p:cNvPr id="46" name="Straight Connector 118"/>
            <p:cNvCxnSpPr/>
            <p:nvPr/>
          </p:nvCxnSpPr>
          <p:spPr>
            <a:xfrm flipH="1">
              <a:off x="3949700" y="5346700"/>
              <a:ext cx="1371600" cy="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118"/>
            <p:cNvCxnSpPr/>
            <p:nvPr/>
          </p:nvCxnSpPr>
          <p:spPr>
            <a:xfrm flipH="1">
              <a:off x="3898900" y="5232400"/>
              <a:ext cx="1371600" cy="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118"/>
            <p:cNvCxnSpPr/>
            <p:nvPr/>
          </p:nvCxnSpPr>
          <p:spPr>
            <a:xfrm flipH="1" flipV="1">
              <a:off x="2501900" y="4267200"/>
              <a:ext cx="1295400" cy="100330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118"/>
            <p:cNvCxnSpPr/>
            <p:nvPr/>
          </p:nvCxnSpPr>
          <p:spPr>
            <a:xfrm flipV="1">
              <a:off x="2476500" y="5283200"/>
              <a:ext cx="1435100" cy="495301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1712" y="4902426"/>
              <a:ext cx="814387" cy="84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 descr="C:\Users\Brent.DUARTE\Documents\Current jobs\Adobe\09-0988\Art\Png\macbookpro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896251" y="4021214"/>
              <a:ext cx="1139049" cy="60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pic>
          <p:nvPicPr>
            <p:cNvPr id="41" name="Picture 50" descr="iPhone_Gen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60135" y="5347104"/>
              <a:ext cx="397340" cy="74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cxnSp>
          <p:nvCxnSpPr>
            <p:cNvPr id="63" name="Straight Connector 118"/>
            <p:cNvCxnSpPr/>
            <p:nvPr/>
          </p:nvCxnSpPr>
          <p:spPr>
            <a:xfrm>
              <a:off x="5157470" y="4210050"/>
              <a:ext cx="0" cy="93980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118"/>
            <p:cNvCxnSpPr/>
            <p:nvPr/>
          </p:nvCxnSpPr>
          <p:spPr>
            <a:xfrm>
              <a:off x="5436870" y="4216400"/>
              <a:ext cx="6350" cy="94615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" name="Group 166"/>
            <p:cNvGrpSpPr>
              <a:grpSpLocks/>
            </p:cNvGrpSpPr>
            <p:nvPr/>
          </p:nvGrpSpPr>
          <p:grpSpPr bwMode="auto">
            <a:xfrm>
              <a:off x="4902200" y="3799334"/>
              <a:ext cx="791102" cy="747266"/>
              <a:chOff x="6577533" y="1282101"/>
              <a:chExt cx="1035503" cy="1035503"/>
            </a:xfrm>
          </p:grpSpPr>
          <p:pic>
            <p:nvPicPr>
              <p:cNvPr id="6" name="Picture 7" descr="\\CHICOSTORAGE\Client Projects\Cisco References\Kubrick Icons\Device Icons\Device_generic_3048_default_256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577533" y="1282101"/>
                <a:ext cx="1035503" cy="1035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603"/>
              <p:cNvGrpSpPr>
                <a:grpSpLocks/>
              </p:cNvGrpSpPr>
              <p:nvPr/>
            </p:nvGrpSpPr>
            <p:grpSpPr bwMode="auto">
              <a:xfrm>
                <a:off x="6895235" y="1612907"/>
                <a:ext cx="400047" cy="573366"/>
                <a:chOff x="6556" y="492"/>
                <a:chExt cx="2551" cy="3655"/>
              </a:xfrm>
              <a:solidFill>
                <a:schemeClr val="bg1"/>
              </a:solidFill>
              <a:effectLst/>
            </p:grpSpPr>
            <p:sp>
              <p:nvSpPr>
                <p:cNvPr id="8" name="Freeform 579"/>
                <p:cNvSpPr>
                  <a:spLocks/>
                </p:cNvSpPr>
                <p:nvPr/>
              </p:nvSpPr>
              <p:spPr bwMode="auto">
                <a:xfrm>
                  <a:off x="7671" y="537"/>
                  <a:ext cx="272" cy="132"/>
                </a:xfrm>
                <a:custGeom>
                  <a:avLst/>
                  <a:gdLst>
                    <a:gd name="T0" fmla="*/ 32 w 115"/>
                    <a:gd name="T1" fmla="*/ 0 h 56"/>
                    <a:gd name="T2" fmla="*/ 72 w 115"/>
                    <a:gd name="T3" fmla="*/ 0 h 56"/>
                    <a:gd name="T4" fmla="*/ 0 w 115"/>
                    <a:gd name="T5" fmla="*/ 24 h 56"/>
                    <a:gd name="T6" fmla="*/ 32 w 115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"/>
                    <a:gd name="T13" fmla="*/ 0 h 56"/>
                    <a:gd name="T14" fmla="*/ 115 w 115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" h="56">
                      <a:moveTo>
                        <a:pt x="32" y="0"/>
                      </a:moveTo>
                      <a:cubicBezTo>
                        <a:pt x="45" y="0"/>
                        <a:pt x="59" y="0"/>
                        <a:pt x="72" y="0"/>
                      </a:cubicBezTo>
                      <a:cubicBezTo>
                        <a:pt x="115" y="34"/>
                        <a:pt x="15" y="56"/>
                        <a:pt x="0" y="24"/>
                      </a:cubicBezTo>
                      <a:cubicBezTo>
                        <a:pt x="0" y="5"/>
                        <a:pt x="22" y="8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9" name="Freeform 580"/>
                <p:cNvSpPr>
                  <a:spLocks/>
                </p:cNvSpPr>
                <p:nvPr/>
              </p:nvSpPr>
              <p:spPr bwMode="auto">
                <a:xfrm>
                  <a:off x="7274" y="492"/>
                  <a:ext cx="1304" cy="489"/>
                </a:xfrm>
                <a:custGeom>
                  <a:avLst/>
                  <a:gdLst>
                    <a:gd name="T0" fmla="*/ 376 w 552"/>
                    <a:gd name="T1" fmla="*/ 75 h 207"/>
                    <a:gd name="T2" fmla="*/ 308 w 552"/>
                    <a:gd name="T3" fmla="*/ 79 h 207"/>
                    <a:gd name="T4" fmla="*/ 452 w 552"/>
                    <a:gd name="T5" fmla="*/ 123 h 207"/>
                    <a:gd name="T6" fmla="*/ 552 w 552"/>
                    <a:gd name="T7" fmla="*/ 207 h 207"/>
                    <a:gd name="T8" fmla="*/ 428 w 552"/>
                    <a:gd name="T9" fmla="*/ 155 h 207"/>
                    <a:gd name="T10" fmla="*/ 200 w 552"/>
                    <a:gd name="T11" fmla="*/ 127 h 207"/>
                    <a:gd name="T12" fmla="*/ 124 w 552"/>
                    <a:gd name="T13" fmla="*/ 111 h 207"/>
                    <a:gd name="T14" fmla="*/ 0 w 552"/>
                    <a:gd name="T15" fmla="*/ 131 h 207"/>
                    <a:gd name="T16" fmla="*/ 224 w 552"/>
                    <a:gd name="T17" fmla="*/ 71 h 207"/>
                    <a:gd name="T18" fmla="*/ 376 w 552"/>
                    <a:gd name="T19" fmla="*/ 75 h 2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2"/>
                    <a:gd name="T31" fmla="*/ 0 h 207"/>
                    <a:gd name="T32" fmla="*/ 552 w 552"/>
                    <a:gd name="T33" fmla="*/ 207 h 2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2" h="207">
                      <a:moveTo>
                        <a:pt x="376" y="75"/>
                      </a:moveTo>
                      <a:cubicBezTo>
                        <a:pt x="349" y="75"/>
                        <a:pt x="328" y="67"/>
                        <a:pt x="308" y="79"/>
                      </a:cubicBezTo>
                      <a:cubicBezTo>
                        <a:pt x="347" y="104"/>
                        <a:pt x="405" y="105"/>
                        <a:pt x="452" y="123"/>
                      </a:cubicBezTo>
                      <a:cubicBezTo>
                        <a:pt x="494" y="139"/>
                        <a:pt x="548" y="155"/>
                        <a:pt x="552" y="207"/>
                      </a:cubicBezTo>
                      <a:cubicBezTo>
                        <a:pt x="510" y="197"/>
                        <a:pt x="473" y="171"/>
                        <a:pt x="428" y="155"/>
                      </a:cubicBezTo>
                      <a:cubicBezTo>
                        <a:pt x="359" y="130"/>
                        <a:pt x="295" y="137"/>
                        <a:pt x="200" y="127"/>
                      </a:cubicBezTo>
                      <a:cubicBezTo>
                        <a:pt x="174" y="124"/>
                        <a:pt x="150" y="111"/>
                        <a:pt x="124" y="111"/>
                      </a:cubicBezTo>
                      <a:cubicBezTo>
                        <a:pt x="77" y="112"/>
                        <a:pt x="41" y="154"/>
                        <a:pt x="0" y="131"/>
                      </a:cubicBezTo>
                      <a:cubicBezTo>
                        <a:pt x="17" y="48"/>
                        <a:pt x="142" y="83"/>
                        <a:pt x="224" y="71"/>
                      </a:cubicBezTo>
                      <a:cubicBezTo>
                        <a:pt x="275" y="64"/>
                        <a:pt x="359" y="0"/>
                        <a:pt x="376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0" name="Freeform 581"/>
                <p:cNvSpPr>
                  <a:spLocks/>
                </p:cNvSpPr>
                <p:nvPr/>
              </p:nvSpPr>
              <p:spPr bwMode="auto">
                <a:xfrm>
                  <a:off x="8229" y="601"/>
                  <a:ext cx="203" cy="175"/>
                </a:xfrm>
                <a:custGeom>
                  <a:avLst/>
                  <a:gdLst>
                    <a:gd name="T0" fmla="*/ 80 w 86"/>
                    <a:gd name="T1" fmla="*/ 65 h 74"/>
                    <a:gd name="T2" fmla="*/ 0 w 86"/>
                    <a:gd name="T3" fmla="*/ 41 h 74"/>
                    <a:gd name="T4" fmla="*/ 80 w 86"/>
                    <a:gd name="T5" fmla="*/ 65 h 74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74"/>
                    <a:gd name="T11" fmla="*/ 86 w 86"/>
                    <a:gd name="T12" fmla="*/ 74 h 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74">
                      <a:moveTo>
                        <a:pt x="80" y="65"/>
                      </a:moveTo>
                      <a:cubicBezTo>
                        <a:pt x="52" y="74"/>
                        <a:pt x="18" y="55"/>
                        <a:pt x="0" y="41"/>
                      </a:cubicBezTo>
                      <a:cubicBezTo>
                        <a:pt x="8" y="0"/>
                        <a:pt x="86" y="28"/>
                        <a:pt x="80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1" name="Freeform 582"/>
                <p:cNvSpPr>
                  <a:spLocks/>
                </p:cNvSpPr>
                <p:nvPr/>
              </p:nvSpPr>
              <p:spPr bwMode="auto">
                <a:xfrm>
                  <a:off x="6842" y="792"/>
                  <a:ext cx="2154" cy="1030"/>
                </a:xfrm>
                <a:custGeom>
                  <a:avLst/>
                  <a:gdLst>
                    <a:gd name="T0" fmla="*/ 895 w 912"/>
                    <a:gd name="T1" fmla="*/ 436 h 436"/>
                    <a:gd name="T2" fmla="*/ 831 w 912"/>
                    <a:gd name="T3" fmla="*/ 336 h 436"/>
                    <a:gd name="T4" fmla="*/ 759 w 912"/>
                    <a:gd name="T5" fmla="*/ 248 h 436"/>
                    <a:gd name="T6" fmla="*/ 747 w 912"/>
                    <a:gd name="T7" fmla="*/ 184 h 436"/>
                    <a:gd name="T8" fmla="*/ 491 w 912"/>
                    <a:gd name="T9" fmla="*/ 64 h 436"/>
                    <a:gd name="T10" fmla="*/ 295 w 912"/>
                    <a:gd name="T11" fmla="*/ 44 h 436"/>
                    <a:gd name="T12" fmla="*/ 479 w 912"/>
                    <a:gd name="T13" fmla="*/ 84 h 436"/>
                    <a:gd name="T14" fmla="*/ 727 w 912"/>
                    <a:gd name="T15" fmla="*/ 220 h 436"/>
                    <a:gd name="T16" fmla="*/ 471 w 912"/>
                    <a:gd name="T17" fmla="*/ 120 h 436"/>
                    <a:gd name="T18" fmla="*/ 363 w 912"/>
                    <a:gd name="T19" fmla="*/ 120 h 436"/>
                    <a:gd name="T20" fmla="*/ 275 w 912"/>
                    <a:gd name="T21" fmla="*/ 92 h 436"/>
                    <a:gd name="T22" fmla="*/ 7 w 912"/>
                    <a:gd name="T23" fmla="*/ 216 h 436"/>
                    <a:gd name="T24" fmla="*/ 99 w 912"/>
                    <a:gd name="T25" fmla="*/ 132 h 436"/>
                    <a:gd name="T26" fmla="*/ 251 w 912"/>
                    <a:gd name="T27" fmla="*/ 24 h 436"/>
                    <a:gd name="T28" fmla="*/ 387 w 912"/>
                    <a:gd name="T29" fmla="*/ 24 h 436"/>
                    <a:gd name="T30" fmla="*/ 503 w 912"/>
                    <a:gd name="T31" fmla="*/ 28 h 436"/>
                    <a:gd name="T32" fmla="*/ 779 w 912"/>
                    <a:gd name="T33" fmla="*/ 148 h 436"/>
                    <a:gd name="T34" fmla="*/ 803 w 912"/>
                    <a:gd name="T35" fmla="*/ 228 h 436"/>
                    <a:gd name="T36" fmla="*/ 847 w 912"/>
                    <a:gd name="T37" fmla="*/ 276 h 436"/>
                    <a:gd name="T38" fmla="*/ 895 w 912"/>
                    <a:gd name="T39" fmla="*/ 436 h 4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12"/>
                    <a:gd name="T61" fmla="*/ 0 h 436"/>
                    <a:gd name="T62" fmla="*/ 912 w 912"/>
                    <a:gd name="T63" fmla="*/ 436 h 4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12" h="436">
                      <a:moveTo>
                        <a:pt x="895" y="436"/>
                      </a:moveTo>
                      <a:cubicBezTo>
                        <a:pt x="864" y="406"/>
                        <a:pt x="854" y="371"/>
                        <a:pt x="831" y="336"/>
                      </a:cubicBezTo>
                      <a:cubicBezTo>
                        <a:pt x="811" y="305"/>
                        <a:pt x="772" y="280"/>
                        <a:pt x="759" y="248"/>
                      </a:cubicBezTo>
                      <a:cubicBezTo>
                        <a:pt x="752" y="230"/>
                        <a:pt x="756" y="204"/>
                        <a:pt x="747" y="184"/>
                      </a:cubicBezTo>
                      <a:cubicBezTo>
                        <a:pt x="721" y="123"/>
                        <a:pt x="586" y="71"/>
                        <a:pt x="491" y="64"/>
                      </a:cubicBezTo>
                      <a:cubicBezTo>
                        <a:pt x="413" y="58"/>
                        <a:pt x="362" y="58"/>
                        <a:pt x="295" y="44"/>
                      </a:cubicBezTo>
                      <a:cubicBezTo>
                        <a:pt x="321" y="92"/>
                        <a:pt x="409" y="79"/>
                        <a:pt x="479" y="84"/>
                      </a:cubicBezTo>
                      <a:cubicBezTo>
                        <a:pt x="591" y="92"/>
                        <a:pt x="712" y="133"/>
                        <a:pt x="727" y="220"/>
                      </a:cubicBezTo>
                      <a:cubicBezTo>
                        <a:pt x="646" y="185"/>
                        <a:pt x="577" y="128"/>
                        <a:pt x="471" y="120"/>
                      </a:cubicBezTo>
                      <a:cubicBezTo>
                        <a:pt x="437" y="117"/>
                        <a:pt x="399" y="124"/>
                        <a:pt x="363" y="120"/>
                      </a:cubicBezTo>
                      <a:cubicBezTo>
                        <a:pt x="333" y="116"/>
                        <a:pt x="305" y="94"/>
                        <a:pt x="275" y="92"/>
                      </a:cubicBezTo>
                      <a:cubicBezTo>
                        <a:pt x="165" y="84"/>
                        <a:pt x="112" y="218"/>
                        <a:pt x="7" y="216"/>
                      </a:cubicBezTo>
                      <a:cubicBezTo>
                        <a:pt x="0" y="168"/>
                        <a:pt x="63" y="154"/>
                        <a:pt x="99" y="132"/>
                      </a:cubicBezTo>
                      <a:cubicBezTo>
                        <a:pt x="142" y="106"/>
                        <a:pt x="199" y="55"/>
                        <a:pt x="251" y="24"/>
                      </a:cubicBezTo>
                      <a:cubicBezTo>
                        <a:pt x="292" y="0"/>
                        <a:pt x="338" y="16"/>
                        <a:pt x="387" y="24"/>
                      </a:cubicBezTo>
                      <a:cubicBezTo>
                        <a:pt x="425" y="30"/>
                        <a:pt x="464" y="25"/>
                        <a:pt x="503" y="28"/>
                      </a:cubicBezTo>
                      <a:cubicBezTo>
                        <a:pt x="592" y="34"/>
                        <a:pt x="736" y="87"/>
                        <a:pt x="779" y="148"/>
                      </a:cubicBezTo>
                      <a:cubicBezTo>
                        <a:pt x="796" y="173"/>
                        <a:pt x="793" y="202"/>
                        <a:pt x="803" y="228"/>
                      </a:cubicBezTo>
                      <a:cubicBezTo>
                        <a:pt x="811" y="248"/>
                        <a:pt x="831" y="256"/>
                        <a:pt x="847" y="276"/>
                      </a:cubicBezTo>
                      <a:cubicBezTo>
                        <a:pt x="880" y="315"/>
                        <a:pt x="912" y="375"/>
                        <a:pt x="895" y="4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2" name="Freeform 583"/>
                <p:cNvSpPr>
                  <a:spLocks/>
                </p:cNvSpPr>
                <p:nvPr/>
              </p:nvSpPr>
              <p:spPr bwMode="auto">
                <a:xfrm>
                  <a:off x="7010" y="844"/>
                  <a:ext cx="255" cy="194"/>
                </a:xfrm>
                <a:custGeom>
                  <a:avLst/>
                  <a:gdLst>
                    <a:gd name="T0" fmla="*/ 108 w 108"/>
                    <a:gd name="T1" fmla="*/ 10 h 82"/>
                    <a:gd name="T2" fmla="*/ 0 w 108"/>
                    <a:gd name="T3" fmla="*/ 82 h 82"/>
                    <a:gd name="T4" fmla="*/ 108 w 108"/>
                    <a:gd name="T5" fmla="*/ 10 h 82"/>
                    <a:gd name="T6" fmla="*/ 0 60000 65536"/>
                    <a:gd name="T7" fmla="*/ 0 60000 65536"/>
                    <a:gd name="T8" fmla="*/ 0 60000 65536"/>
                    <a:gd name="T9" fmla="*/ 0 w 108"/>
                    <a:gd name="T10" fmla="*/ 0 h 82"/>
                    <a:gd name="T11" fmla="*/ 108 w 108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8" h="82">
                      <a:moveTo>
                        <a:pt x="108" y="10"/>
                      </a:moveTo>
                      <a:cubicBezTo>
                        <a:pt x="93" y="53"/>
                        <a:pt x="43" y="81"/>
                        <a:pt x="0" y="82"/>
                      </a:cubicBezTo>
                      <a:cubicBezTo>
                        <a:pt x="14" y="38"/>
                        <a:pt x="53" y="0"/>
                        <a:pt x="10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3" name="Freeform 584"/>
                <p:cNvSpPr>
                  <a:spLocks/>
                </p:cNvSpPr>
                <p:nvPr/>
              </p:nvSpPr>
              <p:spPr bwMode="auto">
                <a:xfrm>
                  <a:off x="6632" y="1010"/>
                  <a:ext cx="916" cy="859"/>
                </a:xfrm>
                <a:custGeom>
                  <a:avLst/>
                  <a:gdLst>
                    <a:gd name="T0" fmla="*/ 388 w 388"/>
                    <a:gd name="T1" fmla="*/ 36 h 364"/>
                    <a:gd name="T2" fmla="*/ 220 w 388"/>
                    <a:gd name="T3" fmla="*/ 148 h 364"/>
                    <a:gd name="T4" fmla="*/ 192 w 388"/>
                    <a:gd name="T5" fmla="*/ 200 h 364"/>
                    <a:gd name="T6" fmla="*/ 96 w 388"/>
                    <a:gd name="T7" fmla="*/ 276 h 364"/>
                    <a:gd name="T8" fmla="*/ 12 w 388"/>
                    <a:gd name="T9" fmla="*/ 364 h 364"/>
                    <a:gd name="T10" fmla="*/ 88 w 388"/>
                    <a:gd name="T11" fmla="*/ 232 h 364"/>
                    <a:gd name="T12" fmla="*/ 160 w 388"/>
                    <a:gd name="T13" fmla="*/ 184 h 364"/>
                    <a:gd name="T14" fmla="*/ 208 w 388"/>
                    <a:gd name="T15" fmla="*/ 104 h 364"/>
                    <a:gd name="T16" fmla="*/ 388 w 388"/>
                    <a:gd name="T17" fmla="*/ 36 h 3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8"/>
                    <a:gd name="T28" fmla="*/ 0 h 364"/>
                    <a:gd name="T29" fmla="*/ 388 w 388"/>
                    <a:gd name="T30" fmla="*/ 364 h 3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8" h="364">
                      <a:moveTo>
                        <a:pt x="388" y="36"/>
                      </a:moveTo>
                      <a:cubicBezTo>
                        <a:pt x="327" y="76"/>
                        <a:pt x="262" y="93"/>
                        <a:pt x="220" y="148"/>
                      </a:cubicBezTo>
                      <a:cubicBezTo>
                        <a:pt x="208" y="164"/>
                        <a:pt x="205" y="185"/>
                        <a:pt x="192" y="200"/>
                      </a:cubicBezTo>
                      <a:cubicBezTo>
                        <a:pt x="166" y="229"/>
                        <a:pt x="126" y="246"/>
                        <a:pt x="96" y="276"/>
                      </a:cubicBezTo>
                      <a:cubicBezTo>
                        <a:pt x="66" y="306"/>
                        <a:pt x="53" y="347"/>
                        <a:pt x="12" y="364"/>
                      </a:cubicBezTo>
                      <a:cubicBezTo>
                        <a:pt x="0" y="307"/>
                        <a:pt x="48" y="268"/>
                        <a:pt x="88" y="232"/>
                      </a:cubicBezTo>
                      <a:cubicBezTo>
                        <a:pt x="110" y="212"/>
                        <a:pt x="142" y="202"/>
                        <a:pt x="160" y="184"/>
                      </a:cubicBezTo>
                      <a:cubicBezTo>
                        <a:pt x="179" y="165"/>
                        <a:pt x="187" y="127"/>
                        <a:pt x="208" y="104"/>
                      </a:cubicBezTo>
                      <a:cubicBezTo>
                        <a:pt x="245" y="65"/>
                        <a:pt x="341" y="0"/>
                        <a:pt x="38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4" name="Freeform 585"/>
                <p:cNvSpPr>
                  <a:spLocks/>
                </p:cNvSpPr>
                <p:nvPr/>
              </p:nvSpPr>
              <p:spPr bwMode="auto">
                <a:xfrm>
                  <a:off x="7189" y="1090"/>
                  <a:ext cx="1918" cy="1885"/>
                </a:xfrm>
                <a:custGeom>
                  <a:avLst/>
                  <a:gdLst>
                    <a:gd name="T0" fmla="*/ 812 w 812"/>
                    <a:gd name="T1" fmla="*/ 598 h 798"/>
                    <a:gd name="T2" fmla="*/ 812 w 812"/>
                    <a:gd name="T3" fmla="*/ 682 h 798"/>
                    <a:gd name="T4" fmla="*/ 760 w 812"/>
                    <a:gd name="T5" fmla="*/ 798 h 798"/>
                    <a:gd name="T6" fmla="*/ 772 w 812"/>
                    <a:gd name="T7" fmla="*/ 590 h 798"/>
                    <a:gd name="T8" fmla="*/ 576 w 812"/>
                    <a:gd name="T9" fmla="*/ 182 h 798"/>
                    <a:gd name="T10" fmla="*/ 100 w 812"/>
                    <a:gd name="T11" fmla="*/ 94 h 798"/>
                    <a:gd name="T12" fmla="*/ 0 w 812"/>
                    <a:gd name="T13" fmla="*/ 154 h 798"/>
                    <a:gd name="T14" fmla="*/ 112 w 812"/>
                    <a:gd name="T15" fmla="*/ 50 h 798"/>
                    <a:gd name="T16" fmla="*/ 364 w 812"/>
                    <a:gd name="T17" fmla="*/ 22 h 798"/>
                    <a:gd name="T18" fmla="*/ 812 w 812"/>
                    <a:gd name="T19" fmla="*/ 598 h 7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2"/>
                    <a:gd name="T31" fmla="*/ 0 h 798"/>
                    <a:gd name="T32" fmla="*/ 812 w 812"/>
                    <a:gd name="T33" fmla="*/ 798 h 7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2" h="798">
                      <a:moveTo>
                        <a:pt x="812" y="598"/>
                      </a:moveTo>
                      <a:cubicBezTo>
                        <a:pt x="812" y="626"/>
                        <a:pt x="812" y="654"/>
                        <a:pt x="812" y="682"/>
                      </a:cubicBezTo>
                      <a:cubicBezTo>
                        <a:pt x="796" y="722"/>
                        <a:pt x="801" y="783"/>
                        <a:pt x="760" y="798"/>
                      </a:cubicBezTo>
                      <a:cubicBezTo>
                        <a:pt x="757" y="729"/>
                        <a:pt x="777" y="659"/>
                        <a:pt x="772" y="590"/>
                      </a:cubicBezTo>
                      <a:cubicBezTo>
                        <a:pt x="760" y="437"/>
                        <a:pt x="656" y="264"/>
                        <a:pt x="576" y="182"/>
                      </a:cubicBezTo>
                      <a:cubicBezTo>
                        <a:pt x="477" y="80"/>
                        <a:pt x="267" y="0"/>
                        <a:pt x="100" y="94"/>
                      </a:cubicBezTo>
                      <a:cubicBezTo>
                        <a:pt x="64" y="114"/>
                        <a:pt x="48" y="161"/>
                        <a:pt x="0" y="154"/>
                      </a:cubicBezTo>
                      <a:cubicBezTo>
                        <a:pt x="13" y="101"/>
                        <a:pt x="67" y="72"/>
                        <a:pt x="112" y="50"/>
                      </a:cubicBezTo>
                      <a:cubicBezTo>
                        <a:pt x="181" y="17"/>
                        <a:pt x="283" y="3"/>
                        <a:pt x="364" y="22"/>
                      </a:cubicBezTo>
                      <a:cubicBezTo>
                        <a:pt x="614" y="81"/>
                        <a:pt x="776" y="324"/>
                        <a:pt x="812" y="5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5" name="Freeform 586"/>
                <p:cNvSpPr>
                  <a:spLocks/>
                </p:cNvSpPr>
                <p:nvPr/>
              </p:nvSpPr>
              <p:spPr bwMode="auto">
                <a:xfrm>
                  <a:off x="6556" y="1267"/>
                  <a:ext cx="2407" cy="1623"/>
                </a:xfrm>
                <a:custGeom>
                  <a:avLst/>
                  <a:gdLst>
                    <a:gd name="T0" fmla="*/ 0 w 1019"/>
                    <a:gd name="T1" fmla="*/ 467 h 687"/>
                    <a:gd name="T2" fmla="*/ 0 w 1019"/>
                    <a:gd name="T3" fmla="*/ 435 h 687"/>
                    <a:gd name="T4" fmla="*/ 220 w 1019"/>
                    <a:gd name="T5" fmla="*/ 131 h 687"/>
                    <a:gd name="T6" fmla="*/ 296 w 1019"/>
                    <a:gd name="T7" fmla="*/ 103 h 687"/>
                    <a:gd name="T8" fmla="*/ 380 w 1019"/>
                    <a:gd name="T9" fmla="*/ 43 h 687"/>
                    <a:gd name="T10" fmla="*/ 588 w 1019"/>
                    <a:gd name="T11" fmla="*/ 3 h 687"/>
                    <a:gd name="T12" fmla="*/ 844 w 1019"/>
                    <a:gd name="T13" fmla="*/ 143 h 687"/>
                    <a:gd name="T14" fmla="*/ 1012 w 1019"/>
                    <a:gd name="T15" fmla="*/ 551 h 687"/>
                    <a:gd name="T16" fmla="*/ 976 w 1019"/>
                    <a:gd name="T17" fmla="*/ 687 h 687"/>
                    <a:gd name="T18" fmla="*/ 968 w 1019"/>
                    <a:gd name="T19" fmla="*/ 539 h 687"/>
                    <a:gd name="T20" fmla="*/ 820 w 1019"/>
                    <a:gd name="T21" fmla="*/ 187 h 687"/>
                    <a:gd name="T22" fmla="*/ 412 w 1019"/>
                    <a:gd name="T23" fmla="*/ 75 h 687"/>
                    <a:gd name="T24" fmla="*/ 304 w 1019"/>
                    <a:gd name="T25" fmla="*/ 151 h 687"/>
                    <a:gd name="T26" fmla="*/ 232 w 1019"/>
                    <a:gd name="T27" fmla="*/ 171 h 687"/>
                    <a:gd name="T28" fmla="*/ 68 w 1019"/>
                    <a:gd name="T29" fmla="*/ 371 h 687"/>
                    <a:gd name="T30" fmla="*/ 0 w 1019"/>
                    <a:gd name="T31" fmla="*/ 467 h 68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19"/>
                    <a:gd name="T49" fmla="*/ 0 h 687"/>
                    <a:gd name="T50" fmla="*/ 1019 w 1019"/>
                    <a:gd name="T51" fmla="*/ 687 h 68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19" h="687">
                      <a:moveTo>
                        <a:pt x="0" y="467"/>
                      </a:moveTo>
                      <a:cubicBezTo>
                        <a:pt x="0" y="456"/>
                        <a:pt x="0" y="446"/>
                        <a:pt x="0" y="435"/>
                      </a:cubicBezTo>
                      <a:cubicBezTo>
                        <a:pt x="35" y="319"/>
                        <a:pt x="123" y="178"/>
                        <a:pt x="220" y="131"/>
                      </a:cubicBezTo>
                      <a:cubicBezTo>
                        <a:pt x="245" y="119"/>
                        <a:pt x="272" y="115"/>
                        <a:pt x="296" y="103"/>
                      </a:cubicBezTo>
                      <a:cubicBezTo>
                        <a:pt x="329" y="86"/>
                        <a:pt x="354" y="58"/>
                        <a:pt x="380" y="43"/>
                      </a:cubicBezTo>
                      <a:cubicBezTo>
                        <a:pt x="432" y="14"/>
                        <a:pt x="497" y="0"/>
                        <a:pt x="588" y="3"/>
                      </a:cubicBezTo>
                      <a:cubicBezTo>
                        <a:pt x="693" y="7"/>
                        <a:pt x="788" y="78"/>
                        <a:pt x="844" y="143"/>
                      </a:cubicBezTo>
                      <a:cubicBezTo>
                        <a:pt x="930" y="242"/>
                        <a:pt x="1012" y="387"/>
                        <a:pt x="1012" y="551"/>
                      </a:cubicBezTo>
                      <a:cubicBezTo>
                        <a:pt x="1012" y="598"/>
                        <a:pt x="1019" y="653"/>
                        <a:pt x="976" y="687"/>
                      </a:cubicBezTo>
                      <a:cubicBezTo>
                        <a:pt x="955" y="635"/>
                        <a:pt x="970" y="584"/>
                        <a:pt x="968" y="539"/>
                      </a:cubicBezTo>
                      <a:cubicBezTo>
                        <a:pt x="961" y="392"/>
                        <a:pt x="890" y="271"/>
                        <a:pt x="820" y="187"/>
                      </a:cubicBezTo>
                      <a:cubicBezTo>
                        <a:pt x="740" y="91"/>
                        <a:pt x="571" y="0"/>
                        <a:pt x="412" y="75"/>
                      </a:cubicBezTo>
                      <a:cubicBezTo>
                        <a:pt x="373" y="93"/>
                        <a:pt x="347" y="132"/>
                        <a:pt x="304" y="151"/>
                      </a:cubicBezTo>
                      <a:cubicBezTo>
                        <a:pt x="283" y="160"/>
                        <a:pt x="256" y="159"/>
                        <a:pt x="232" y="171"/>
                      </a:cubicBezTo>
                      <a:cubicBezTo>
                        <a:pt x="156" y="208"/>
                        <a:pt x="102" y="300"/>
                        <a:pt x="68" y="371"/>
                      </a:cubicBezTo>
                      <a:cubicBezTo>
                        <a:pt x="52" y="406"/>
                        <a:pt x="34" y="484"/>
                        <a:pt x="0" y="4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6" name="Freeform 587"/>
                <p:cNvSpPr>
                  <a:spLocks/>
                </p:cNvSpPr>
                <p:nvPr/>
              </p:nvSpPr>
              <p:spPr bwMode="auto">
                <a:xfrm>
                  <a:off x="6752" y="1312"/>
                  <a:ext cx="258" cy="236"/>
                </a:xfrm>
                <a:custGeom>
                  <a:avLst/>
                  <a:gdLst>
                    <a:gd name="T0" fmla="*/ 109 w 109"/>
                    <a:gd name="T1" fmla="*/ 0 h 100"/>
                    <a:gd name="T2" fmla="*/ 1 w 109"/>
                    <a:gd name="T3" fmla="*/ 100 h 100"/>
                    <a:gd name="T4" fmla="*/ 109 w 109"/>
                    <a:gd name="T5" fmla="*/ 0 h 100"/>
                    <a:gd name="T6" fmla="*/ 0 60000 65536"/>
                    <a:gd name="T7" fmla="*/ 0 60000 65536"/>
                    <a:gd name="T8" fmla="*/ 0 60000 65536"/>
                    <a:gd name="T9" fmla="*/ 0 w 109"/>
                    <a:gd name="T10" fmla="*/ 0 h 100"/>
                    <a:gd name="T11" fmla="*/ 109 w 109"/>
                    <a:gd name="T12" fmla="*/ 100 h 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9" h="100">
                      <a:moveTo>
                        <a:pt x="109" y="0"/>
                      </a:moveTo>
                      <a:cubicBezTo>
                        <a:pt x="102" y="62"/>
                        <a:pt x="47" y="77"/>
                        <a:pt x="1" y="100"/>
                      </a:cubicBezTo>
                      <a:cubicBezTo>
                        <a:pt x="0" y="45"/>
                        <a:pt x="52" y="10"/>
                        <a:pt x="10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7" name="Freeform 588"/>
                <p:cNvSpPr>
                  <a:spLocks/>
                </p:cNvSpPr>
                <p:nvPr/>
              </p:nvSpPr>
              <p:spPr bwMode="auto">
                <a:xfrm>
                  <a:off x="6589" y="1432"/>
                  <a:ext cx="1970" cy="2488"/>
                </a:xfrm>
                <a:custGeom>
                  <a:avLst/>
                  <a:gdLst>
                    <a:gd name="T0" fmla="*/ 386 w 834"/>
                    <a:gd name="T1" fmla="*/ 105 h 1053"/>
                    <a:gd name="T2" fmla="*/ 470 w 834"/>
                    <a:gd name="T3" fmla="*/ 85 h 1053"/>
                    <a:gd name="T4" fmla="*/ 834 w 834"/>
                    <a:gd name="T5" fmla="*/ 397 h 1053"/>
                    <a:gd name="T6" fmla="*/ 830 w 834"/>
                    <a:gd name="T7" fmla="*/ 429 h 1053"/>
                    <a:gd name="T8" fmla="*/ 694 w 834"/>
                    <a:gd name="T9" fmla="*/ 869 h 1053"/>
                    <a:gd name="T10" fmla="*/ 542 w 834"/>
                    <a:gd name="T11" fmla="*/ 937 h 1053"/>
                    <a:gd name="T12" fmla="*/ 434 w 834"/>
                    <a:gd name="T13" fmla="*/ 1001 h 1053"/>
                    <a:gd name="T14" fmla="*/ 302 w 834"/>
                    <a:gd name="T15" fmla="*/ 1021 h 1053"/>
                    <a:gd name="T16" fmla="*/ 222 w 834"/>
                    <a:gd name="T17" fmla="*/ 1045 h 1053"/>
                    <a:gd name="T18" fmla="*/ 390 w 834"/>
                    <a:gd name="T19" fmla="*/ 965 h 1053"/>
                    <a:gd name="T20" fmla="*/ 690 w 834"/>
                    <a:gd name="T21" fmla="*/ 625 h 1053"/>
                    <a:gd name="T22" fmla="*/ 714 w 834"/>
                    <a:gd name="T23" fmla="*/ 521 h 1053"/>
                    <a:gd name="T24" fmla="*/ 722 w 834"/>
                    <a:gd name="T25" fmla="*/ 653 h 1053"/>
                    <a:gd name="T26" fmla="*/ 622 w 834"/>
                    <a:gd name="T27" fmla="*/ 861 h 1053"/>
                    <a:gd name="T28" fmla="*/ 766 w 834"/>
                    <a:gd name="T29" fmla="*/ 529 h 1053"/>
                    <a:gd name="T30" fmla="*/ 778 w 834"/>
                    <a:gd name="T31" fmla="*/ 361 h 1053"/>
                    <a:gd name="T32" fmla="*/ 522 w 834"/>
                    <a:gd name="T33" fmla="*/ 133 h 1053"/>
                    <a:gd name="T34" fmla="*/ 326 w 834"/>
                    <a:gd name="T35" fmla="*/ 205 h 1053"/>
                    <a:gd name="T36" fmla="*/ 202 w 834"/>
                    <a:gd name="T37" fmla="*/ 321 h 1053"/>
                    <a:gd name="T38" fmla="*/ 114 w 834"/>
                    <a:gd name="T39" fmla="*/ 505 h 1053"/>
                    <a:gd name="T40" fmla="*/ 18 w 834"/>
                    <a:gd name="T41" fmla="*/ 645 h 1053"/>
                    <a:gd name="T42" fmla="*/ 78 w 834"/>
                    <a:gd name="T43" fmla="*/ 477 h 1053"/>
                    <a:gd name="T44" fmla="*/ 150 w 834"/>
                    <a:gd name="T45" fmla="*/ 309 h 1053"/>
                    <a:gd name="T46" fmla="*/ 266 w 834"/>
                    <a:gd name="T47" fmla="*/ 185 h 1053"/>
                    <a:gd name="T48" fmla="*/ 502 w 834"/>
                    <a:gd name="T49" fmla="*/ 5 h 1053"/>
                    <a:gd name="T50" fmla="*/ 574 w 834"/>
                    <a:gd name="T51" fmla="*/ 25 h 1053"/>
                    <a:gd name="T52" fmla="*/ 470 w 834"/>
                    <a:gd name="T53" fmla="*/ 57 h 1053"/>
                    <a:gd name="T54" fmla="*/ 386 w 834"/>
                    <a:gd name="T55" fmla="*/ 105 h 10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34"/>
                    <a:gd name="T85" fmla="*/ 0 h 1053"/>
                    <a:gd name="T86" fmla="*/ 834 w 834"/>
                    <a:gd name="T87" fmla="*/ 1053 h 10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34" h="1053">
                      <a:moveTo>
                        <a:pt x="386" y="105"/>
                      </a:moveTo>
                      <a:cubicBezTo>
                        <a:pt x="419" y="107"/>
                        <a:pt x="441" y="88"/>
                        <a:pt x="470" y="85"/>
                      </a:cubicBezTo>
                      <a:cubicBezTo>
                        <a:pt x="658" y="63"/>
                        <a:pt x="834" y="235"/>
                        <a:pt x="834" y="397"/>
                      </a:cubicBezTo>
                      <a:cubicBezTo>
                        <a:pt x="834" y="407"/>
                        <a:pt x="832" y="420"/>
                        <a:pt x="830" y="429"/>
                      </a:cubicBezTo>
                      <a:cubicBezTo>
                        <a:pt x="792" y="614"/>
                        <a:pt x="805" y="765"/>
                        <a:pt x="694" y="869"/>
                      </a:cubicBezTo>
                      <a:cubicBezTo>
                        <a:pt x="652" y="909"/>
                        <a:pt x="601" y="916"/>
                        <a:pt x="542" y="937"/>
                      </a:cubicBezTo>
                      <a:cubicBezTo>
                        <a:pt x="502" y="951"/>
                        <a:pt x="477" y="984"/>
                        <a:pt x="434" y="1001"/>
                      </a:cubicBezTo>
                      <a:cubicBezTo>
                        <a:pt x="395" y="1017"/>
                        <a:pt x="348" y="1010"/>
                        <a:pt x="302" y="1021"/>
                      </a:cubicBezTo>
                      <a:cubicBezTo>
                        <a:pt x="278" y="1027"/>
                        <a:pt x="256" y="1053"/>
                        <a:pt x="222" y="1045"/>
                      </a:cubicBezTo>
                      <a:cubicBezTo>
                        <a:pt x="220" y="972"/>
                        <a:pt x="328" y="988"/>
                        <a:pt x="390" y="965"/>
                      </a:cubicBezTo>
                      <a:cubicBezTo>
                        <a:pt x="533" y="914"/>
                        <a:pt x="657" y="786"/>
                        <a:pt x="690" y="625"/>
                      </a:cubicBezTo>
                      <a:cubicBezTo>
                        <a:pt x="697" y="593"/>
                        <a:pt x="685" y="552"/>
                        <a:pt x="714" y="521"/>
                      </a:cubicBezTo>
                      <a:cubicBezTo>
                        <a:pt x="764" y="541"/>
                        <a:pt x="733" y="611"/>
                        <a:pt x="722" y="653"/>
                      </a:cubicBezTo>
                      <a:cubicBezTo>
                        <a:pt x="700" y="737"/>
                        <a:pt x="671" y="808"/>
                        <a:pt x="622" y="861"/>
                      </a:cubicBezTo>
                      <a:cubicBezTo>
                        <a:pt x="735" y="819"/>
                        <a:pt x="755" y="678"/>
                        <a:pt x="766" y="529"/>
                      </a:cubicBezTo>
                      <a:cubicBezTo>
                        <a:pt x="771" y="467"/>
                        <a:pt x="790" y="414"/>
                        <a:pt x="778" y="361"/>
                      </a:cubicBezTo>
                      <a:cubicBezTo>
                        <a:pt x="753" y="251"/>
                        <a:pt x="651" y="135"/>
                        <a:pt x="522" y="133"/>
                      </a:cubicBezTo>
                      <a:cubicBezTo>
                        <a:pt x="442" y="132"/>
                        <a:pt x="378" y="164"/>
                        <a:pt x="326" y="205"/>
                      </a:cubicBezTo>
                      <a:cubicBezTo>
                        <a:pt x="288" y="236"/>
                        <a:pt x="235" y="283"/>
                        <a:pt x="202" y="321"/>
                      </a:cubicBezTo>
                      <a:cubicBezTo>
                        <a:pt x="166" y="363"/>
                        <a:pt x="144" y="445"/>
                        <a:pt x="114" y="505"/>
                      </a:cubicBezTo>
                      <a:cubicBezTo>
                        <a:pt x="89" y="556"/>
                        <a:pt x="74" y="622"/>
                        <a:pt x="18" y="645"/>
                      </a:cubicBezTo>
                      <a:cubicBezTo>
                        <a:pt x="0" y="588"/>
                        <a:pt x="50" y="534"/>
                        <a:pt x="78" y="477"/>
                      </a:cubicBezTo>
                      <a:cubicBezTo>
                        <a:pt x="104" y="424"/>
                        <a:pt x="119" y="359"/>
                        <a:pt x="150" y="309"/>
                      </a:cubicBezTo>
                      <a:cubicBezTo>
                        <a:pt x="177" y="264"/>
                        <a:pt x="229" y="225"/>
                        <a:pt x="266" y="185"/>
                      </a:cubicBezTo>
                      <a:cubicBezTo>
                        <a:pt x="341" y="106"/>
                        <a:pt x="369" y="17"/>
                        <a:pt x="502" y="5"/>
                      </a:cubicBezTo>
                      <a:cubicBezTo>
                        <a:pt x="524" y="3"/>
                        <a:pt x="572" y="0"/>
                        <a:pt x="574" y="25"/>
                      </a:cubicBezTo>
                      <a:cubicBezTo>
                        <a:pt x="577" y="58"/>
                        <a:pt x="501" y="50"/>
                        <a:pt x="470" y="57"/>
                      </a:cubicBezTo>
                      <a:cubicBezTo>
                        <a:pt x="435" y="65"/>
                        <a:pt x="401" y="77"/>
                        <a:pt x="38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8" name="Freeform 589"/>
                <p:cNvSpPr>
                  <a:spLocks/>
                </p:cNvSpPr>
                <p:nvPr/>
              </p:nvSpPr>
              <p:spPr bwMode="auto">
                <a:xfrm>
                  <a:off x="7983" y="1435"/>
                  <a:ext cx="817" cy="1455"/>
                </a:xfrm>
                <a:custGeom>
                  <a:avLst/>
                  <a:gdLst>
                    <a:gd name="T0" fmla="*/ 304 w 346"/>
                    <a:gd name="T1" fmla="*/ 616 h 616"/>
                    <a:gd name="T2" fmla="*/ 300 w 346"/>
                    <a:gd name="T3" fmla="*/ 464 h 616"/>
                    <a:gd name="T4" fmla="*/ 280 w 346"/>
                    <a:gd name="T5" fmla="*/ 412 h 616"/>
                    <a:gd name="T6" fmla="*/ 232 w 346"/>
                    <a:gd name="T7" fmla="*/ 260 h 616"/>
                    <a:gd name="T8" fmla="*/ 80 w 346"/>
                    <a:gd name="T9" fmla="*/ 92 h 616"/>
                    <a:gd name="T10" fmla="*/ 0 w 346"/>
                    <a:gd name="T11" fmla="*/ 32 h 616"/>
                    <a:gd name="T12" fmla="*/ 200 w 346"/>
                    <a:gd name="T13" fmla="*/ 132 h 616"/>
                    <a:gd name="T14" fmla="*/ 340 w 346"/>
                    <a:gd name="T15" fmla="*/ 448 h 616"/>
                    <a:gd name="T16" fmla="*/ 304 w 346"/>
                    <a:gd name="T17" fmla="*/ 616 h 6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6"/>
                    <a:gd name="T28" fmla="*/ 0 h 616"/>
                    <a:gd name="T29" fmla="*/ 346 w 346"/>
                    <a:gd name="T30" fmla="*/ 616 h 6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6" h="616">
                      <a:moveTo>
                        <a:pt x="304" y="616"/>
                      </a:moveTo>
                      <a:cubicBezTo>
                        <a:pt x="276" y="580"/>
                        <a:pt x="309" y="515"/>
                        <a:pt x="300" y="464"/>
                      </a:cubicBezTo>
                      <a:cubicBezTo>
                        <a:pt x="297" y="445"/>
                        <a:pt x="285" y="430"/>
                        <a:pt x="280" y="412"/>
                      </a:cubicBezTo>
                      <a:cubicBezTo>
                        <a:pt x="264" y="354"/>
                        <a:pt x="258" y="308"/>
                        <a:pt x="232" y="260"/>
                      </a:cubicBezTo>
                      <a:cubicBezTo>
                        <a:pt x="197" y="196"/>
                        <a:pt x="138" y="127"/>
                        <a:pt x="80" y="92"/>
                      </a:cubicBezTo>
                      <a:cubicBezTo>
                        <a:pt x="53" y="76"/>
                        <a:pt x="6" y="77"/>
                        <a:pt x="0" y="32"/>
                      </a:cubicBezTo>
                      <a:cubicBezTo>
                        <a:pt x="46" y="0"/>
                        <a:pt x="161" y="84"/>
                        <a:pt x="200" y="132"/>
                      </a:cubicBezTo>
                      <a:cubicBezTo>
                        <a:pt x="269" y="217"/>
                        <a:pt x="332" y="346"/>
                        <a:pt x="340" y="448"/>
                      </a:cubicBezTo>
                      <a:cubicBezTo>
                        <a:pt x="345" y="509"/>
                        <a:pt x="346" y="588"/>
                        <a:pt x="304" y="6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19" name="Freeform 590"/>
                <p:cNvSpPr>
                  <a:spLocks/>
                </p:cNvSpPr>
                <p:nvPr/>
              </p:nvSpPr>
              <p:spPr bwMode="auto">
                <a:xfrm>
                  <a:off x="6585" y="1680"/>
                  <a:ext cx="663" cy="993"/>
                </a:xfrm>
                <a:custGeom>
                  <a:avLst/>
                  <a:gdLst>
                    <a:gd name="T0" fmla="*/ 276 w 281"/>
                    <a:gd name="T1" fmla="*/ 0 h 420"/>
                    <a:gd name="T2" fmla="*/ 184 w 281"/>
                    <a:gd name="T3" fmla="*/ 116 h 420"/>
                    <a:gd name="T4" fmla="*/ 100 w 281"/>
                    <a:gd name="T5" fmla="*/ 244 h 420"/>
                    <a:gd name="T6" fmla="*/ 8 w 281"/>
                    <a:gd name="T7" fmla="*/ 420 h 420"/>
                    <a:gd name="T8" fmla="*/ 48 w 281"/>
                    <a:gd name="T9" fmla="*/ 268 h 420"/>
                    <a:gd name="T10" fmla="*/ 108 w 281"/>
                    <a:gd name="T11" fmla="*/ 128 h 420"/>
                    <a:gd name="T12" fmla="*/ 268 w 281"/>
                    <a:gd name="T13" fmla="*/ 0 h 420"/>
                    <a:gd name="T14" fmla="*/ 276 w 281"/>
                    <a:gd name="T15" fmla="*/ 0 h 4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1"/>
                    <a:gd name="T25" fmla="*/ 0 h 420"/>
                    <a:gd name="T26" fmla="*/ 281 w 281"/>
                    <a:gd name="T27" fmla="*/ 420 h 4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1" h="420">
                      <a:moveTo>
                        <a:pt x="276" y="0"/>
                      </a:moveTo>
                      <a:cubicBezTo>
                        <a:pt x="281" y="60"/>
                        <a:pt x="217" y="82"/>
                        <a:pt x="184" y="116"/>
                      </a:cubicBezTo>
                      <a:cubicBezTo>
                        <a:pt x="151" y="150"/>
                        <a:pt x="120" y="196"/>
                        <a:pt x="100" y="244"/>
                      </a:cubicBezTo>
                      <a:cubicBezTo>
                        <a:pt x="74" y="306"/>
                        <a:pt x="67" y="380"/>
                        <a:pt x="8" y="420"/>
                      </a:cubicBezTo>
                      <a:cubicBezTo>
                        <a:pt x="0" y="366"/>
                        <a:pt x="29" y="315"/>
                        <a:pt x="48" y="268"/>
                      </a:cubicBezTo>
                      <a:cubicBezTo>
                        <a:pt x="67" y="221"/>
                        <a:pt x="83" y="167"/>
                        <a:pt x="108" y="128"/>
                      </a:cubicBezTo>
                      <a:cubicBezTo>
                        <a:pt x="139" y="81"/>
                        <a:pt x="220" y="27"/>
                        <a:pt x="268" y="0"/>
                      </a:cubicBezTo>
                      <a:cubicBezTo>
                        <a:pt x="271" y="0"/>
                        <a:pt x="273" y="0"/>
                        <a:pt x="2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0" name="Freeform 591"/>
                <p:cNvSpPr>
                  <a:spLocks/>
                </p:cNvSpPr>
                <p:nvPr/>
              </p:nvSpPr>
              <p:spPr bwMode="auto">
                <a:xfrm>
                  <a:off x="6792" y="1758"/>
                  <a:ext cx="1637" cy="1961"/>
                </a:xfrm>
                <a:custGeom>
                  <a:avLst/>
                  <a:gdLst>
                    <a:gd name="T0" fmla="*/ 632 w 693"/>
                    <a:gd name="T1" fmla="*/ 363 h 830"/>
                    <a:gd name="T2" fmla="*/ 444 w 693"/>
                    <a:gd name="T3" fmla="*/ 79 h 830"/>
                    <a:gd name="T4" fmla="*/ 260 w 693"/>
                    <a:gd name="T5" fmla="*/ 151 h 830"/>
                    <a:gd name="T6" fmla="*/ 232 w 693"/>
                    <a:gd name="T7" fmla="*/ 187 h 830"/>
                    <a:gd name="T8" fmla="*/ 168 w 693"/>
                    <a:gd name="T9" fmla="*/ 263 h 830"/>
                    <a:gd name="T10" fmla="*/ 524 w 693"/>
                    <a:gd name="T11" fmla="*/ 131 h 830"/>
                    <a:gd name="T12" fmla="*/ 544 w 693"/>
                    <a:gd name="T13" fmla="*/ 571 h 830"/>
                    <a:gd name="T14" fmla="*/ 376 w 693"/>
                    <a:gd name="T15" fmla="*/ 763 h 830"/>
                    <a:gd name="T16" fmla="*/ 304 w 693"/>
                    <a:gd name="T17" fmla="*/ 795 h 830"/>
                    <a:gd name="T18" fmla="*/ 236 w 693"/>
                    <a:gd name="T19" fmla="*/ 819 h 830"/>
                    <a:gd name="T20" fmla="*/ 384 w 693"/>
                    <a:gd name="T21" fmla="*/ 703 h 830"/>
                    <a:gd name="T22" fmla="*/ 528 w 693"/>
                    <a:gd name="T23" fmla="*/ 415 h 830"/>
                    <a:gd name="T24" fmla="*/ 520 w 693"/>
                    <a:gd name="T25" fmla="*/ 191 h 830"/>
                    <a:gd name="T26" fmla="*/ 340 w 693"/>
                    <a:gd name="T27" fmla="*/ 167 h 830"/>
                    <a:gd name="T28" fmla="*/ 260 w 693"/>
                    <a:gd name="T29" fmla="*/ 255 h 830"/>
                    <a:gd name="T30" fmla="*/ 200 w 693"/>
                    <a:gd name="T31" fmla="*/ 307 h 830"/>
                    <a:gd name="T32" fmla="*/ 184 w 693"/>
                    <a:gd name="T33" fmla="*/ 431 h 830"/>
                    <a:gd name="T34" fmla="*/ 116 w 693"/>
                    <a:gd name="T35" fmla="*/ 571 h 830"/>
                    <a:gd name="T36" fmla="*/ 0 w 693"/>
                    <a:gd name="T37" fmla="*/ 651 h 830"/>
                    <a:gd name="T38" fmla="*/ 84 w 693"/>
                    <a:gd name="T39" fmla="*/ 527 h 830"/>
                    <a:gd name="T40" fmla="*/ 124 w 693"/>
                    <a:gd name="T41" fmla="*/ 355 h 830"/>
                    <a:gd name="T42" fmla="*/ 124 w 693"/>
                    <a:gd name="T43" fmla="*/ 223 h 830"/>
                    <a:gd name="T44" fmla="*/ 248 w 693"/>
                    <a:gd name="T45" fmla="*/ 103 h 830"/>
                    <a:gd name="T46" fmla="*/ 644 w 693"/>
                    <a:gd name="T47" fmla="*/ 171 h 830"/>
                    <a:gd name="T48" fmla="*/ 632 w 693"/>
                    <a:gd name="T49" fmla="*/ 363 h 8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3"/>
                    <a:gd name="T76" fmla="*/ 0 h 830"/>
                    <a:gd name="T77" fmla="*/ 693 w 693"/>
                    <a:gd name="T78" fmla="*/ 830 h 8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3" h="830">
                      <a:moveTo>
                        <a:pt x="632" y="363"/>
                      </a:moveTo>
                      <a:cubicBezTo>
                        <a:pt x="628" y="214"/>
                        <a:pt x="580" y="83"/>
                        <a:pt x="444" y="79"/>
                      </a:cubicBezTo>
                      <a:cubicBezTo>
                        <a:pt x="376" y="77"/>
                        <a:pt x="304" y="110"/>
                        <a:pt x="260" y="151"/>
                      </a:cubicBezTo>
                      <a:cubicBezTo>
                        <a:pt x="249" y="161"/>
                        <a:pt x="244" y="175"/>
                        <a:pt x="232" y="187"/>
                      </a:cubicBezTo>
                      <a:cubicBezTo>
                        <a:pt x="209" y="209"/>
                        <a:pt x="160" y="222"/>
                        <a:pt x="168" y="263"/>
                      </a:cubicBezTo>
                      <a:cubicBezTo>
                        <a:pt x="253" y="221"/>
                        <a:pt x="372" y="31"/>
                        <a:pt x="524" y="131"/>
                      </a:cubicBezTo>
                      <a:cubicBezTo>
                        <a:pt x="621" y="195"/>
                        <a:pt x="594" y="461"/>
                        <a:pt x="544" y="571"/>
                      </a:cubicBezTo>
                      <a:cubicBezTo>
                        <a:pt x="509" y="649"/>
                        <a:pt x="440" y="726"/>
                        <a:pt x="376" y="763"/>
                      </a:cubicBezTo>
                      <a:cubicBezTo>
                        <a:pt x="354" y="776"/>
                        <a:pt x="327" y="783"/>
                        <a:pt x="304" y="795"/>
                      </a:cubicBezTo>
                      <a:cubicBezTo>
                        <a:pt x="283" y="806"/>
                        <a:pt x="262" y="830"/>
                        <a:pt x="236" y="819"/>
                      </a:cubicBezTo>
                      <a:cubicBezTo>
                        <a:pt x="260" y="744"/>
                        <a:pt x="331" y="743"/>
                        <a:pt x="384" y="703"/>
                      </a:cubicBezTo>
                      <a:cubicBezTo>
                        <a:pt x="465" y="641"/>
                        <a:pt x="514" y="548"/>
                        <a:pt x="528" y="415"/>
                      </a:cubicBezTo>
                      <a:cubicBezTo>
                        <a:pt x="536" y="339"/>
                        <a:pt x="562" y="251"/>
                        <a:pt x="520" y="191"/>
                      </a:cubicBezTo>
                      <a:cubicBezTo>
                        <a:pt x="484" y="140"/>
                        <a:pt x="396" y="135"/>
                        <a:pt x="340" y="167"/>
                      </a:cubicBezTo>
                      <a:cubicBezTo>
                        <a:pt x="309" y="184"/>
                        <a:pt x="293" y="221"/>
                        <a:pt x="260" y="255"/>
                      </a:cubicBezTo>
                      <a:cubicBezTo>
                        <a:pt x="243" y="273"/>
                        <a:pt x="213" y="285"/>
                        <a:pt x="200" y="307"/>
                      </a:cubicBezTo>
                      <a:cubicBezTo>
                        <a:pt x="179" y="343"/>
                        <a:pt x="192" y="380"/>
                        <a:pt x="184" y="431"/>
                      </a:cubicBezTo>
                      <a:cubicBezTo>
                        <a:pt x="177" y="476"/>
                        <a:pt x="142" y="534"/>
                        <a:pt x="116" y="571"/>
                      </a:cubicBezTo>
                      <a:cubicBezTo>
                        <a:pt x="90" y="608"/>
                        <a:pt x="55" y="652"/>
                        <a:pt x="0" y="651"/>
                      </a:cubicBezTo>
                      <a:cubicBezTo>
                        <a:pt x="5" y="592"/>
                        <a:pt x="59" y="569"/>
                        <a:pt x="84" y="527"/>
                      </a:cubicBezTo>
                      <a:cubicBezTo>
                        <a:pt x="107" y="489"/>
                        <a:pt x="132" y="426"/>
                        <a:pt x="124" y="355"/>
                      </a:cubicBezTo>
                      <a:cubicBezTo>
                        <a:pt x="119" y="309"/>
                        <a:pt x="103" y="267"/>
                        <a:pt x="124" y="223"/>
                      </a:cubicBezTo>
                      <a:cubicBezTo>
                        <a:pt x="145" y="180"/>
                        <a:pt x="204" y="139"/>
                        <a:pt x="248" y="103"/>
                      </a:cubicBezTo>
                      <a:cubicBezTo>
                        <a:pt x="376" y="0"/>
                        <a:pt x="568" y="10"/>
                        <a:pt x="644" y="171"/>
                      </a:cubicBezTo>
                      <a:cubicBezTo>
                        <a:pt x="664" y="213"/>
                        <a:pt x="693" y="346"/>
                        <a:pt x="632" y="3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1" name="Freeform 592"/>
                <p:cNvSpPr>
                  <a:spLocks/>
                </p:cNvSpPr>
                <p:nvPr/>
              </p:nvSpPr>
              <p:spPr bwMode="auto">
                <a:xfrm>
                  <a:off x="7744" y="2099"/>
                  <a:ext cx="307" cy="214"/>
                </a:xfrm>
                <a:custGeom>
                  <a:avLst/>
                  <a:gdLst>
                    <a:gd name="T0" fmla="*/ 101 w 130"/>
                    <a:gd name="T1" fmla="*/ 91 h 91"/>
                    <a:gd name="T2" fmla="*/ 17 w 130"/>
                    <a:gd name="T3" fmla="*/ 67 h 91"/>
                    <a:gd name="T4" fmla="*/ 101 w 130"/>
                    <a:gd name="T5" fmla="*/ 91 h 91"/>
                    <a:gd name="T6" fmla="*/ 0 60000 65536"/>
                    <a:gd name="T7" fmla="*/ 0 60000 65536"/>
                    <a:gd name="T8" fmla="*/ 0 60000 65536"/>
                    <a:gd name="T9" fmla="*/ 0 w 130"/>
                    <a:gd name="T10" fmla="*/ 0 h 91"/>
                    <a:gd name="T11" fmla="*/ 130 w 13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0" h="91">
                      <a:moveTo>
                        <a:pt x="101" y="91"/>
                      </a:moveTo>
                      <a:cubicBezTo>
                        <a:pt x="75" y="81"/>
                        <a:pt x="51" y="69"/>
                        <a:pt x="17" y="67"/>
                      </a:cubicBezTo>
                      <a:cubicBezTo>
                        <a:pt x="0" y="0"/>
                        <a:pt x="130" y="39"/>
                        <a:pt x="10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Freeform 593"/>
                <p:cNvSpPr>
                  <a:spLocks/>
                </p:cNvSpPr>
                <p:nvPr/>
              </p:nvSpPr>
              <p:spPr bwMode="auto">
                <a:xfrm>
                  <a:off x="7222" y="2108"/>
                  <a:ext cx="529" cy="621"/>
                </a:xfrm>
                <a:custGeom>
                  <a:avLst/>
                  <a:gdLst>
                    <a:gd name="T0" fmla="*/ 222 w 224"/>
                    <a:gd name="T1" fmla="*/ 47 h 263"/>
                    <a:gd name="T2" fmla="*/ 182 w 224"/>
                    <a:gd name="T3" fmla="*/ 79 h 263"/>
                    <a:gd name="T4" fmla="*/ 86 w 224"/>
                    <a:gd name="T5" fmla="*/ 179 h 263"/>
                    <a:gd name="T6" fmla="*/ 34 w 224"/>
                    <a:gd name="T7" fmla="*/ 263 h 263"/>
                    <a:gd name="T8" fmla="*/ 118 w 224"/>
                    <a:gd name="T9" fmla="*/ 91 h 263"/>
                    <a:gd name="T10" fmla="*/ 222 w 224"/>
                    <a:gd name="T11" fmla="*/ 47 h 2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4"/>
                    <a:gd name="T19" fmla="*/ 0 h 263"/>
                    <a:gd name="T20" fmla="*/ 224 w 224"/>
                    <a:gd name="T21" fmla="*/ 263 h 2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4" h="263">
                      <a:moveTo>
                        <a:pt x="222" y="47"/>
                      </a:moveTo>
                      <a:cubicBezTo>
                        <a:pt x="224" y="73"/>
                        <a:pt x="195" y="68"/>
                        <a:pt x="182" y="79"/>
                      </a:cubicBezTo>
                      <a:cubicBezTo>
                        <a:pt x="162" y="122"/>
                        <a:pt x="115" y="143"/>
                        <a:pt x="86" y="179"/>
                      </a:cubicBezTo>
                      <a:cubicBezTo>
                        <a:pt x="65" y="205"/>
                        <a:pt x="68" y="245"/>
                        <a:pt x="34" y="263"/>
                      </a:cubicBezTo>
                      <a:cubicBezTo>
                        <a:pt x="0" y="195"/>
                        <a:pt x="79" y="136"/>
                        <a:pt x="118" y="91"/>
                      </a:cubicBezTo>
                      <a:cubicBezTo>
                        <a:pt x="141" y="65"/>
                        <a:pt x="176" y="0"/>
                        <a:pt x="22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3" name="Freeform 594"/>
                <p:cNvSpPr>
                  <a:spLocks/>
                </p:cNvSpPr>
                <p:nvPr/>
              </p:nvSpPr>
              <p:spPr bwMode="auto">
                <a:xfrm>
                  <a:off x="6868" y="2271"/>
                  <a:ext cx="1139" cy="1498"/>
                </a:xfrm>
                <a:custGeom>
                  <a:avLst/>
                  <a:gdLst>
                    <a:gd name="T0" fmla="*/ 52 w 482"/>
                    <a:gd name="T1" fmla="*/ 614 h 634"/>
                    <a:gd name="T2" fmla="*/ 120 w 482"/>
                    <a:gd name="T3" fmla="*/ 562 h 634"/>
                    <a:gd name="T4" fmla="*/ 236 w 482"/>
                    <a:gd name="T5" fmla="*/ 454 h 634"/>
                    <a:gd name="T6" fmla="*/ 300 w 482"/>
                    <a:gd name="T7" fmla="*/ 430 h 634"/>
                    <a:gd name="T8" fmla="*/ 432 w 482"/>
                    <a:gd name="T9" fmla="*/ 206 h 634"/>
                    <a:gd name="T10" fmla="*/ 428 w 482"/>
                    <a:gd name="T11" fmla="*/ 162 h 634"/>
                    <a:gd name="T12" fmla="*/ 400 w 482"/>
                    <a:gd name="T13" fmla="*/ 58 h 634"/>
                    <a:gd name="T14" fmla="*/ 332 w 482"/>
                    <a:gd name="T15" fmla="*/ 130 h 634"/>
                    <a:gd name="T16" fmla="*/ 64 w 482"/>
                    <a:gd name="T17" fmla="*/ 490 h 634"/>
                    <a:gd name="T18" fmla="*/ 0 w 482"/>
                    <a:gd name="T19" fmla="*/ 506 h 634"/>
                    <a:gd name="T20" fmla="*/ 76 w 482"/>
                    <a:gd name="T21" fmla="*/ 426 h 634"/>
                    <a:gd name="T22" fmla="*/ 240 w 482"/>
                    <a:gd name="T23" fmla="*/ 146 h 634"/>
                    <a:gd name="T24" fmla="*/ 292 w 482"/>
                    <a:gd name="T25" fmla="*/ 102 h 634"/>
                    <a:gd name="T26" fmla="*/ 340 w 482"/>
                    <a:gd name="T27" fmla="*/ 38 h 634"/>
                    <a:gd name="T28" fmla="*/ 480 w 482"/>
                    <a:gd name="T29" fmla="*/ 90 h 634"/>
                    <a:gd name="T30" fmla="*/ 468 w 482"/>
                    <a:gd name="T31" fmla="*/ 166 h 634"/>
                    <a:gd name="T32" fmla="*/ 468 w 482"/>
                    <a:gd name="T33" fmla="*/ 250 h 634"/>
                    <a:gd name="T34" fmla="*/ 356 w 482"/>
                    <a:gd name="T35" fmla="*/ 450 h 634"/>
                    <a:gd name="T36" fmla="*/ 264 w 482"/>
                    <a:gd name="T37" fmla="*/ 494 h 634"/>
                    <a:gd name="T38" fmla="*/ 52 w 482"/>
                    <a:gd name="T39" fmla="*/ 614 h 6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2"/>
                    <a:gd name="T61" fmla="*/ 0 h 634"/>
                    <a:gd name="T62" fmla="*/ 482 w 482"/>
                    <a:gd name="T63" fmla="*/ 634 h 63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2" h="634">
                      <a:moveTo>
                        <a:pt x="52" y="614"/>
                      </a:moveTo>
                      <a:cubicBezTo>
                        <a:pt x="63" y="583"/>
                        <a:pt x="91" y="582"/>
                        <a:pt x="120" y="562"/>
                      </a:cubicBezTo>
                      <a:cubicBezTo>
                        <a:pt x="162" y="533"/>
                        <a:pt x="194" y="478"/>
                        <a:pt x="236" y="454"/>
                      </a:cubicBezTo>
                      <a:cubicBezTo>
                        <a:pt x="255" y="443"/>
                        <a:pt x="279" y="442"/>
                        <a:pt x="300" y="430"/>
                      </a:cubicBezTo>
                      <a:cubicBezTo>
                        <a:pt x="368" y="392"/>
                        <a:pt x="428" y="289"/>
                        <a:pt x="432" y="206"/>
                      </a:cubicBezTo>
                      <a:cubicBezTo>
                        <a:pt x="433" y="191"/>
                        <a:pt x="427" y="176"/>
                        <a:pt x="428" y="162"/>
                      </a:cubicBezTo>
                      <a:cubicBezTo>
                        <a:pt x="430" y="121"/>
                        <a:pt x="449" y="65"/>
                        <a:pt x="400" y="58"/>
                      </a:cubicBezTo>
                      <a:cubicBezTo>
                        <a:pt x="355" y="51"/>
                        <a:pt x="343" y="93"/>
                        <a:pt x="332" y="130"/>
                      </a:cubicBezTo>
                      <a:cubicBezTo>
                        <a:pt x="229" y="219"/>
                        <a:pt x="186" y="413"/>
                        <a:pt x="64" y="490"/>
                      </a:cubicBezTo>
                      <a:cubicBezTo>
                        <a:pt x="48" y="500"/>
                        <a:pt x="23" y="512"/>
                        <a:pt x="0" y="506"/>
                      </a:cubicBezTo>
                      <a:cubicBezTo>
                        <a:pt x="0" y="456"/>
                        <a:pt x="46" y="452"/>
                        <a:pt x="76" y="426"/>
                      </a:cubicBezTo>
                      <a:cubicBezTo>
                        <a:pt x="154" y="358"/>
                        <a:pt x="171" y="230"/>
                        <a:pt x="240" y="146"/>
                      </a:cubicBezTo>
                      <a:cubicBezTo>
                        <a:pt x="253" y="131"/>
                        <a:pt x="276" y="120"/>
                        <a:pt x="292" y="102"/>
                      </a:cubicBezTo>
                      <a:cubicBezTo>
                        <a:pt x="311" y="81"/>
                        <a:pt x="322" y="51"/>
                        <a:pt x="340" y="38"/>
                      </a:cubicBezTo>
                      <a:cubicBezTo>
                        <a:pt x="395" y="0"/>
                        <a:pt x="476" y="32"/>
                        <a:pt x="480" y="90"/>
                      </a:cubicBezTo>
                      <a:cubicBezTo>
                        <a:pt x="482" y="116"/>
                        <a:pt x="470" y="144"/>
                        <a:pt x="468" y="166"/>
                      </a:cubicBezTo>
                      <a:cubicBezTo>
                        <a:pt x="466" y="195"/>
                        <a:pt x="471" y="223"/>
                        <a:pt x="468" y="250"/>
                      </a:cubicBezTo>
                      <a:cubicBezTo>
                        <a:pt x="459" y="329"/>
                        <a:pt x="412" y="407"/>
                        <a:pt x="356" y="450"/>
                      </a:cubicBezTo>
                      <a:cubicBezTo>
                        <a:pt x="330" y="470"/>
                        <a:pt x="294" y="476"/>
                        <a:pt x="264" y="494"/>
                      </a:cubicBezTo>
                      <a:cubicBezTo>
                        <a:pt x="198" y="533"/>
                        <a:pt x="151" y="634"/>
                        <a:pt x="52" y="6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4" name="Freeform 595"/>
                <p:cNvSpPr>
                  <a:spLocks noEditPoints="1"/>
                </p:cNvSpPr>
                <p:nvPr/>
              </p:nvSpPr>
              <p:spPr bwMode="auto">
                <a:xfrm>
                  <a:off x="6896" y="2465"/>
                  <a:ext cx="983" cy="1207"/>
                </a:xfrm>
                <a:custGeom>
                  <a:avLst/>
                  <a:gdLst>
                    <a:gd name="T0" fmla="*/ 388 w 416"/>
                    <a:gd name="T1" fmla="*/ 0 h 511"/>
                    <a:gd name="T2" fmla="*/ 380 w 416"/>
                    <a:gd name="T3" fmla="*/ 76 h 511"/>
                    <a:gd name="T4" fmla="*/ 308 w 416"/>
                    <a:gd name="T5" fmla="*/ 296 h 511"/>
                    <a:gd name="T6" fmla="*/ 160 w 416"/>
                    <a:gd name="T7" fmla="*/ 392 h 511"/>
                    <a:gd name="T8" fmla="*/ 0 w 416"/>
                    <a:gd name="T9" fmla="*/ 476 h 511"/>
                    <a:gd name="T10" fmla="*/ 76 w 416"/>
                    <a:gd name="T11" fmla="*/ 420 h 511"/>
                    <a:gd name="T12" fmla="*/ 208 w 416"/>
                    <a:gd name="T13" fmla="*/ 276 h 511"/>
                    <a:gd name="T14" fmla="*/ 344 w 416"/>
                    <a:gd name="T15" fmla="*/ 60 h 511"/>
                    <a:gd name="T16" fmla="*/ 380 w 416"/>
                    <a:gd name="T17" fmla="*/ 0 h 511"/>
                    <a:gd name="T18" fmla="*/ 388 w 416"/>
                    <a:gd name="T19" fmla="*/ 0 h 511"/>
                    <a:gd name="T20" fmla="*/ 260 w 416"/>
                    <a:gd name="T21" fmla="*/ 264 h 511"/>
                    <a:gd name="T22" fmla="*/ 344 w 416"/>
                    <a:gd name="T23" fmla="*/ 120 h 511"/>
                    <a:gd name="T24" fmla="*/ 332 w 416"/>
                    <a:gd name="T25" fmla="*/ 116 h 511"/>
                    <a:gd name="T26" fmla="*/ 260 w 416"/>
                    <a:gd name="T27" fmla="*/ 264 h 5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6"/>
                    <a:gd name="T43" fmla="*/ 0 h 511"/>
                    <a:gd name="T44" fmla="*/ 416 w 416"/>
                    <a:gd name="T45" fmla="*/ 511 h 5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6" h="511">
                      <a:moveTo>
                        <a:pt x="388" y="0"/>
                      </a:moveTo>
                      <a:cubicBezTo>
                        <a:pt x="408" y="22"/>
                        <a:pt x="388" y="57"/>
                        <a:pt x="380" y="76"/>
                      </a:cubicBezTo>
                      <a:cubicBezTo>
                        <a:pt x="416" y="121"/>
                        <a:pt x="361" y="271"/>
                        <a:pt x="308" y="296"/>
                      </a:cubicBezTo>
                      <a:cubicBezTo>
                        <a:pt x="246" y="325"/>
                        <a:pt x="203" y="342"/>
                        <a:pt x="160" y="392"/>
                      </a:cubicBezTo>
                      <a:cubicBezTo>
                        <a:pt x="130" y="426"/>
                        <a:pt x="60" y="511"/>
                        <a:pt x="0" y="476"/>
                      </a:cubicBezTo>
                      <a:cubicBezTo>
                        <a:pt x="17" y="440"/>
                        <a:pt x="50" y="439"/>
                        <a:pt x="76" y="420"/>
                      </a:cubicBezTo>
                      <a:cubicBezTo>
                        <a:pt x="106" y="399"/>
                        <a:pt x="194" y="313"/>
                        <a:pt x="208" y="276"/>
                      </a:cubicBezTo>
                      <a:cubicBezTo>
                        <a:pt x="239" y="199"/>
                        <a:pt x="278" y="107"/>
                        <a:pt x="344" y="60"/>
                      </a:cubicBezTo>
                      <a:cubicBezTo>
                        <a:pt x="351" y="35"/>
                        <a:pt x="355" y="6"/>
                        <a:pt x="380" y="0"/>
                      </a:cubicBezTo>
                      <a:cubicBezTo>
                        <a:pt x="383" y="0"/>
                        <a:pt x="385" y="0"/>
                        <a:pt x="388" y="0"/>
                      </a:cubicBezTo>
                      <a:close/>
                      <a:moveTo>
                        <a:pt x="260" y="264"/>
                      </a:moveTo>
                      <a:cubicBezTo>
                        <a:pt x="312" y="258"/>
                        <a:pt x="349" y="183"/>
                        <a:pt x="344" y="120"/>
                      </a:cubicBezTo>
                      <a:cubicBezTo>
                        <a:pt x="339" y="120"/>
                        <a:pt x="339" y="115"/>
                        <a:pt x="332" y="116"/>
                      </a:cubicBezTo>
                      <a:cubicBezTo>
                        <a:pt x="312" y="169"/>
                        <a:pt x="283" y="213"/>
                        <a:pt x="260" y="2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Freeform 596"/>
                <p:cNvSpPr>
                  <a:spLocks/>
                </p:cNvSpPr>
                <p:nvPr/>
              </p:nvSpPr>
              <p:spPr bwMode="auto">
                <a:xfrm>
                  <a:off x="8514" y="2502"/>
                  <a:ext cx="163" cy="350"/>
                </a:xfrm>
                <a:custGeom>
                  <a:avLst/>
                  <a:gdLst>
                    <a:gd name="T0" fmla="*/ 39 w 69"/>
                    <a:gd name="T1" fmla="*/ 0 h 148"/>
                    <a:gd name="T2" fmla="*/ 15 w 69"/>
                    <a:gd name="T3" fmla="*/ 148 h 148"/>
                    <a:gd name="T4" fmla="*/ 39 w 69"/>
                    <a:gd name="T5" fmla="*/ 0 h 148"/>
                    <a:gd name="T6" fmla="*/ 0 60000 65536"/>
                    <a:gd name="T7" fmla="*/ 0 60000 65536"/>
                    <a:gd name="T8" fmla="*/ 0 60000 65536"/>
                    <a:gd name="T9" fmla="*/ 0 w 69"/>
                    <a:gd name="T10" fmla="*/ 0 h 148"/>
                    <a:gd name="T11" fmla="*/ 69 w 69"/>
                    <a:gd name="T12" fmla="*/ 148 h 1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" h="148">
                      <a:moveTo>
                        <a:pt x="39" y="0"/>
                      </a:moveTo>
                      <a:cubicBezTo>
                        <a:pt x="69" y="30"/>
                        <a:pt x="53" y="134"/>
                        <a:pt x="15" y="148"/>
                      </a:cubicBezTo>
                      <a:cubicBezTo>
                        <a:pt x="13" y="103"/>
                        <a:pt x="0" y="1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Freeform 597"/>
                <p:cNvSpPr>
                  <a:spLocks/>
                </p:cNvSpPr>
                <p:nvPr/>
              </p:nvSpPr>
              <p:spPr bwMode="auto">
                <a:xfrm>
                  <a:off x="6670" y="2538"/>
                  <a:ext cx="375" cy="616"/>
                </a:xfrm>
                <a:custGeom>
                  <a:avLst/>
                  <a:gdLst>
                    <a:gd name="T0" fmla="*/ 140 w 159"/>
                    <a:gd name="T1" fmla="*/ 5 h 261"/>
                    <a:gd name="T2" fmla="*/ 112 w 159"/>
                    <a:gd name="T3" fmla="*/ 157 h 261"/>
                    <a:gd name="T4" fmla="*/ 20 w 159"/>
                    <a:gd name="T5" fmla="*/ 261 h 261"/>
                    <a:gd name="T6" fmla="*/ 120 w 159"/>
                    <a:gd name="T7" fmla="*/ 13 h 261"/>
                    <a:gd name="T8" fmla="*/ 128 w 159"/>
                    <a:gd name="T9" fmla="*/ 1 h 261"/>
                    <a:gd name="T10" fmla="*/ 140 w 159"/>
                    <a:gd name="T11" fmla="*/ 5 h 2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9"/>
                    <a:gd name="T19" fmla="*/ 0 h 261"/>
                    <a:gd name="T20" fmla="*/ 159 w 159"/>
                    <a:gd name="T21" fmla="*/ 261 h 2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9" h="261">
                      <a:moveTo>
                        <a:pt x="140" y="5"/>
                      </a:moveTo>
                      <a:cubicBezTo>
                        <a:pt x="159" y="62"/>
                        <a:pt x="137" y="118"/>
                        <a:pt x="112" y="157"/>
                      </a:cubicBezTo>
                      <a:cubicBezTo>
                        <a:pt x="87" y="195"/>
                        <a:pt x="54" y="238"/>
                        <a:pt x="20" y="261"/>
                      </a:cubicBezTo>
                      <a:cubicBezTo>
                        <a:pt x="0" y="156"/>
                        <a:pt x="106" y="110"/>
                        <a:pt x="120" y="13"/>
                      </a:cubicBezTo>
                      <a:cubicBezTo>
                        <a:pt x="122" y="8"/>
                        <a:pt x="127" y="7"/>
                        <a:pt x="128" y="1"/>
                      </a:cubicBezTo>
                      <a:cubicBezTo>
                        <a:pt x="135" y="0"/>
                        <a:pt x="135" y="5"/>
                        <a:pt x="14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7" name="Freeform 598"/>
                <p:cNvSpPr>
                  <a:spLocks/>
                </p:cNvSpPr>
                <p:nvPr/>
              </p:nvSpPr>
              <p:spPr bwMode="auto">
                <a:xfrm>
                  <a:off x="7425" y="2937"/>
                  <a:ext cx="1198" cy="1210"/>
                </a:xfrm>
                <a:custGeom>
                  <a:avLst/>
                  <a:gdLst>
                    <a:gd name="T0" fmla="*/ 492 w 507"/>
                    <a:gd name="T1" fmla="*/ 0 h 512"/>
                    <a:gd name="T2" fmla="*/ 444 w 507"/>
                    <a:gd name="T3" fmla="*/ 188 h 512"/>
                    <a:gd name="T4" fmla="*/ 328 w 507"/>
                    <a:gd name="T5" fmla="*/ 324 h 512"/>
                    <a:gd name="T6" fmla="*/ 160 w 507"/>
                    <a:gd name="T7" fmla="*/ 396 h 512"/>
                    <a:gd name="T8" fmla="*/ 316 w 507"/>
                    <a:gd name="T9" fmla="*/ 360 h 512"/>
                    <a:gd name="T10" fmla="*/ 124 w 507"/>
                    <a:gd name="T11" fmla="*/ 444 h 512"/>
                    <a:gd name="T12" fmla="*/ 0 w 507"/>
                    <a:gd name="T13" fmla="*/ 496 h 512"/>
                    <a:gd name="T14" fmla="*/ 56 w 507"/>
                    <a:gd name="T15" fmla="*/ 444 h 512"/>
                    <a:gd name="T16" fmla="*/ 136 w 507"/>
                    <a:gd name="T17" fmla="*/ 356 h 512"/>
                    <a:gd name="T18" fmla="*/ 332 w 507"/>
                    <a:gd name="T19" fmla="*/ 272 h 512"/>
                    <a:gd name="T20" fmla="*/ 472 w 507"/>
                    <a:gd name="T21" fmla="*/ 16 h 512"/>
                    <a:gd name="T22" fmla="*/ 480 w 507"/>
                    <a:gd name="T23" fmla="*/ 0 h 512"/>
                    <a:gd name="T24" fmla="*/ 492 w 507"/>
                    <a:gd name="T25" fmla="*/ 0 h 5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07"/>
                    <a:gd name="T40" fmla="*/ 0 h 512"/>
                    <a:gd name="T41" fmla="*/ 507 w 507"/>
                    <a:gd name="T42" fmla="*/ 512 h 5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07" h="512">
                      <a:moveTo>
                        <a:pt x="492" y="0"/>
                      </a:moveTo>
                      <a:cubicBezTo>
                        <a:pt x="507" y="67"/>
                        <a:pt x="473" y="136"/>
                        <a:pt x="444" y="188"/>
                      </a:cubicBezTo>
                      <a:cubicBezTo>
                        <a:pt x="415" y="240"/>
                        <a:pt x="380" y="296"/>
                        <a:pt x="328" y="324"/>
                      </a:cubicBezTo>
                      <a:cubicBezTo>
                        <a:pt x="274" y="354"/>
                        <a:pt x="207" y="350"/>
                        <a:pt x="160" y="396"/>
                      </a:cubicBezTo>
                      <a:cubicBezTo>
                        <a:pt x="219" y="409"/>
                        <a:pt x="271" y="361"/>
                        <a:pt x="316" y="360"/>
                      </a:cubicBezTo>
                      <a:cubicBezTo>
                        <a:pt x="311" y="453"/>
                        <a:pt x="194" y="419"/>
                        <a:pt x="124" y="444"/>
                      </a:cubicBezTo>
                      <a:cubicBezTo>
                        <a:pt x="78" y="460"/>
                        <a:pt x="50" y="512"/>
                        <a:pt x="0" y="496"/>
                      </a:cubicBezTo>
                      <a:cubicBezTo>
                        <a:pt x="5" y="460"/>
                        <a:pt x="37" y="460"/>
                        <a:pt x="56" y="444"/>
                      </a:cubicBezTo>
                      <a:cubicBezTo>
                        <a:pt x="87" y="419"/>
                        <a:pt x="107" y="378"/>
                        <a:pt x="136" y="356"/>
                      </a:cubicBezTo>
                      <a:cubicBezTo>
                        <a:pt x="198" y="310"/>
                        <a:pt x="277" y="314"/>
                        <a:pt x="332" y="272"/>
                      </a:cubicBezTo>
                      <a:cubicBezTo>
                        <a:pt x="418" y="206"/>
                        <a:pt x="424" y="122"/>
                        <a:pt x="472" y="16"/>
                      </a:cubicBezTo>
                      <a:cubicBezTo>
                        <a:pt x="474" y="12"/>
                        <a:pt x="475" y="5"/>
                        <a:pt x="480" y="0"/>
                      </a:cubicBezTo>
                      <a:cubicBezTo>
                        <a:pt x="484" y="0"/>
                        <a:pt x="488" y="0"/>
                        <a:pt x="4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8" name="Freeform 599"/>
                <p:cNvSpPr>
                  <a:spLocks/>
                </p:cNvSpPr>
                <p:nvPr/>
              </p:nvSpPr>
              <p:spPr bwMode="auto">
                <a:xfrm>
                  <a:off x="8219" y="2956"/>
                  <a:ext cx="721" cy="869"/>
                </a:xfrm>
                <a:custGeom>
                  <a:avLst/>
                  <a:gdLst>
                    <a:gd name="T0" fmla="*/ 288 w 305"/>
                    <a:gd name="T1" fmla="*/ 4 h 368"/>
                    <a:gd name="T2" fmla="*/ 220 w 305"/>
                    <a:gd name="T3" fmla="*/ 196 h 368"/>
                    <a:gd name="T4" fmla="*/ 152 w 305"/>
                    <a:gd name="T5" fmla="*/ 236 h 368"/>
                    <a:gd name="T6" fmla="*/ 0 w 305"/>
                    <a:gd name="T7" fmla="*/ 348 h 368"/>
                    <a:gd name="T8" fmla="*/ 52 w 305"/>
                    <a:gd name="T9" fmla="*/ 292 h 368"/>
                    <a:gd name="T10" fmla="*/ 172 w 305"/>
                    <a:gd name="T11" fmla="*/ 76 h 368"/>
                    <a:gd name="T12" fmla="*/ 208 w 305"/>
                    <a:gd name="T13" fmla="*/ 4 h 368"/>
                    <a:gd name="T14" fmla="*/ 176 w 305"/>
                    <a:gd name="T15" fmla="*/ 164 h 368"/>
                    <a:gd name="T16" fmla="*/ 276 w 305"/>
                    <a:gd name="T17" fmla="*/ 0 h 368"/>
                    <a:gd name="T18" fmla="*/ 288 w 305"/>
                    <a:gd name="T19" fmla="*/ 4 h 3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5"/>
                    <a:gd name="T31" fmla="*/ 0 h 368"/>
                    <a:gd name="T32" fmla="*/ 305 w 305"/>
                    <a:gd name="T33" fmla="*/ 368 h 3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5" h="368">
                      <a:moveTo>
                        <a:pt x="288" y="4"/>
                      </a:moveTo>
                      <a:cubicBezTo>
                        <a:pt x="305" y="75"/>
                        <a:pt x="265" y="155"/>
                        <a:pt x="220" y="196"/>
                      </a:cubicBezTo>
                      <a:cubicBezTo>
                        <a:pt x="202" y="213"/>
                        <a:pt x="173" y="218"/>
                        <a:pt x="152" y="236"/>
                      </a:cubicBezTo>
                      <a:cubicBezTo>
                        <a:pt x="106" y="276"/>
                        <a:pt x="76" y="368"/>
                        <a:pt x="0" y="348"/>
                      </a:cubicBezTo>
                      <a:cubicBezTo>
                        <a:pt x="0" y="310"/>
                        <a:pt x="31" y="310"/>
                        <a:pt x="52" y="292"/>
                      </a:cubicBezTo>
                      <a:cubicBezTo>
                        <a:pt x="106" y="246"/>
                        <a:pt x="151" y="153"/>
                        <a:pt x="172" y="76"/>
                      </a:cubicBezTo>
                      <a:cubicBezTo>
                        <a:pt x="179" y="52"/>
                        <a:pt x="177" y="14"/>
                        <a:pt x="208" y="4"/>
                      </a:cubicBezTo>
                      <a:cubicBezTo>
                        <a:pt x="247" y="48"/>
                        <a:pt x="187" y="118"/>
                        <a:pt x="176" y="164"/>
                      </a:cubicBezTo>
                      <a:cubicBezTo>
                        <a:pt x="233" y="149"/>
                        <a:pt x="235" y="44"/>
                        <a:pt x="276" y="0"/>
                      </a:cubicBezTo>
                      <a:cubicBezTo>
                        <a:pt x="279" y="2"/>
                        <a:pt x="283" y="4"/>
                        <a:pt x="28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9" name="Freeform 600"/>
                <p:cNvSpPr>
                  <a:spLocks/>
                </p:cNvSpPr>
                <p:nvPr/>
              </p:nvSpPr>
              <p:spPr bwMode="auto">
                <a:xfrm>
                  <a:off x="8059" y="3410"/>
                  <a:ext cx="788" cy="614"/>
                </a:xfrm>
                <a:custGeom>
                  <a:avLst/>
                  <a:gdLst>
                    <a:gd name="T0" fmla="*/ 328 w 334"/>
                    <a:gd name="T1" fmla="*/ 0 h 260"/>
                    <a:gd name="T2" fmla="*/ 252 w 334"/>
                    <a:gd name="T3" fmla="*/ 100 h 260"/>
                    <a:gd name="T4" fmla="*/ 288 w 334"/>
                    <a:gd name="T5" fmla="*/ 92 h 260"/>
                    <a:gd name="T6" fmla="*/ 252 w 334"/>
                    <a:gd name="T7" fmla="*/ 148 h 260"/>
                    <a:gd name="T8" fmla="*/ 0 w 334"/>
                    <a:gd name="T9" fmla="*/ 260 h 260"/>
                    <a:gd name="T10" fmla="*/ 92 w 334"/>
                    <a:gd name="T11" fmla="*/ 188 h 260"/>
                    <a:gd name="T12" fmla="*/ 196 w 334"/>
                    <a:gd name="T13" fmla="*/ 120 h 260"/>
                    <a:gd name="T14" fmla="*/ 316 w 334"/>
                    <a:gd name="T15" fmla="*/ 0 h 260"/>
                    <a:gd name="T16" fmla="*/ 328 w 334"/>
                    <a:gd name="T17" fmla="*/ 0 h 2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4"/>
                    <a:gd name="T28" fmla="*/ 0 h 260"/>
                    <a:gd name="T29" fmla="*/ 334 w 334"/>
                    <a:gd name="T30" fmla="*/ 260 h 2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4" h="260">
                      <a:moveTo>
                        <a:pt x="328" y="0"/>
                      </a:moveTo>
                      <a:cubicBezTo>
                        <a:pt x="334" y="49"/>
                        <a:pt x="277" y="69"/>
                        <a:pt x="252" y="100"/>
                      </a:cubicBezTo>
                      <a:cubicBezTo>
                        <a:pt x="263" y="112"/>
                        <a:pt x="269" y="85"/>
                        <a:pt x="288" y="92"/>
                      </a:cubicBezTo>
                      <a:cubicBezTo>
                        <a:pt x="289" y="123"/>
                        <a:pt x="264" y="129"/>
                        <a:pt x="252" y="148"/>
                      </a:cubicBezTo>
                      <a:cubicBezTo>
                        <a:pt x="148" y="163"/>
                        <a:pt x="101" y="255"/>
                        <a:pt x="0" y="260"/>
                      </a:cubicBezTo>
                      <a:cubicBezTo>
                        <a:pt x="16" y="222"/>
                        <a:pt x="60" y="207"/>
                        <a:pt x="92" y="188"/>
                      </a:cubicBezTo>
                      <a:cubicBezTo>
                        <a:pt x="126" y="168"/>
                        <a:pt x="168" y="148"/>
                        <a:pt x="196" y="120"/>
                      </a:cubicBezTo>
                      <a:cubicBezTo>
                        <a:pt x="235" y="82"/>
                        <a:pt x="259" y="24"/>
                        <a:pt x="316" y="0"/>
                      </a:cubicBezTo>
                      <a:cubicBezTo>
                        <a:pt x="320" y="0"/>
                        <a:pt x="324" y="0"/>
                        <a:pt x="3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0" name="Freeform 601"/>
                <p:cNvSpPr>
                  <a:spLocks/>
                </p:cNvSpPr>
                <p:nvPr/>
              </p:nvSpPr>
              <p:spPr bwMode="auto">
                <a:xfrm>
                  <a:off x="7227" y="3870"/>
                  <a:ext cx="321" cy="210"/>
                </a:xfrm>
                <a:custGeom>
                  <a:avLst/>
                  <a:gdLst>
                    <a:gd name="T0" fmla="*/ 136 w 136"/>
                    <a:gd name="T1" fmla="*/ 9 h 89"/>
                    <a:gd name="T2" fmla="*/ 0 w 136"/>
                    <a:gd name="T3" fmla="*/ 53 h 89"/>
                    <a:gd name="T4" fmla="*/ 136 w 136"/>
                    <a:gd name="T5" fmla="*/ 9 h 89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89"/>
                    <a:gd name="T11" fmla="*/ 136 w 136"/>
                    <a:gd name="T12" fmla="*/ 89 h 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89">
                      <a:moveTo>
                        <a:pt x="136" y="9"/>
                      </a:moveTo>
                      <a:cubicBezTo>
                        <a:pt x="122" y="49"/>
                        <a:pt x="38" y="89"/>
                        <a:pt x="0" y="53"/>
                      </a:cubicBezTo>
                      <a:cubicBezTo>
                        <a:pt x="9" y="6"/>
                        <a:pt x="98" y="0"/>
                        <a:pt x="13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1" name="Freeform 602"/>
                <p:cNvSpPr>
                  <a:spLocks/>
                </p:cNvSpPr>
                <p:nvPr/>
              </p:nvSpPr>
              <p:spPr bwMode="auto">
                <a:xfrm>
                  <a:off x="7593" y="3976"/>
                  <a:ext cx="333" cy="152"/>
                </a:xfrm>
                <a:custGeom>
                  <a:avLst/>
                  <a:gdLst>
                    <a:gd name="T0" fmla="*/ 77 w 141"/>
                    <a:gd name="T1" fmla="*/ 64 h 64"/>
                    <a:gd name="T2" fmla="*/ 37 w 141"/>
                    <a:gd name="T3" fmla="*/ 64 h 64"/>
                    <a:gd name="T4" fmla="*/ 141 w 141"/>
                    <a:gd name="T5" fmla="*/ 24 h 64"/>
                    <a:gd name="T6" fmla="*/ 77 w 141"/>
                    <a:gd name="T7" fmla="*/ 64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1"/>
                    <a:gd name="T13" fmla="*/ 0 h 64"/>
                    <a:gd name="T14" fmla="*/ 141 w 141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1" h="64">
                      <a:moveTo>
                        <a:pt x="77" y="64"/>
                      </a:moveTo>
                      <a:cubicBezTo>
                        <a:pt x="64" y="64"/>
                        <a:pt x="50" y="64"/>
                        <a:pt x="37" y="64"/>
                      </a:cubicBezTo>
                      <a:cubicBezTo>
                        <a:pt x="0" y="28"/>
                        <a:pt x="107" y="0"/>
                        <a:pt x="141" y="24"/>
                      </a:cubicBezTo>
                      <a:cubicBezTo>
                        <a:pt x="135" y="53"/>
                        <a:pt x="101" y="53"/>
                        <a:pt x="77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68" name="テキスト ボックス 67"/>
            <p:cNvSpPr txBox="1"/>
            <p:nvPr/>
          </p:nvSpPr>
          <p:spPr>
            <a:xfrm>
              <a:off x="1676400" y="4597400"/>
              <a:ext cx="16129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mtClean="0">
                  <a:solidFill>
                    <a:schemeClr val="accent3"/>
                  </a:solidFill>
                </a:rPr>
                <a:t>Vlan10</a:t>
              </a:r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63700" y="6045200"/>
              <a:ext cx="16129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mtClean="0">
                  <a:solidFill>
                    <a:schemeClr val="accent4"/>
                  </a:solidFill>
                </a:rPr>
                <a:t>Vlan20</a:t>
              </a:r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483100" y="3530600"/>
              <a:ext cx="161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smtClean="0"/>
                <a:t>ISE</a:t>
              </a:r>
              <a:endParaRPr kumimoji="1" lang="ja-JP" altLang="en-US" sz="160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508500" y="5486400"/>
              <a:ext cx="1612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smtClean="0"/>
                <a:t>WLAN Controller</a:t>
              </a:r>
              <a:endParaRPr kumimoji="1" lang="ja-JP" altLang="en-US" sz="14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149600" y="5486400"/>
              <a:ext cx="1612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smtClean="0"/>
                <a:t>Access Point</a:t>
              </a:r>
              <a:endParaRPr kumimoji="1" lang="ja-JP" altLang="en-US" sz="1400"/>
            </a:p>
          </p:txBody>
        </p:sp>
        <p:grpSp>
          <p:nvGrpSpPr>
            <p:cNvPr id="73" name="Group 10"/>
            <p:cNvGrpSpPr>
              <a:grpSpLocks/>
            </p:cNvGrpSpPr>
            <p:nvPr/>
          </p:nvGrpSpPr>
          <p:grpSpPr bwMode="auto">
            <a:xfrm>
              <a:off x="6731529" y="4287225"/>
              <a:ext cx="1308100" cy="771525"/>
              <a:chOff x="3898603" y="1771650"/>
              <a:chExt cx="1156294" cy="771526"/>
            </a:xfrm>
          </p:grpSpPr>
          <p:pic>
            <p:nvPicPr>
              <p:cNvPr id="74" name="Picture 171" descr="Device_cloud_white_3041_default_256.pn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898603" y="1771650"/>
                <a:ext cx="1156294" cy="771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TextBox 273"/>
              <p:cNvSpPr txBox="1"/>
              <p:nvPr/>
            </p:nvSpPr>
            <p:spPr>
              <a:xfrm>
                <a:off x="3963986" y="2032000"/>
                <a:ext cx="1056661" cy="4616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ja-JP" altLang="en-US" sz="1200" i="0" smtClean="0">
                    <a:solidFill>
                      <a:srgbClr val="404040"/>
                    </a:solidFill>
                    <a:latin typeface="Arial"/>
                    <a:cs typeface="Arial"/>
                  </a:rPr>
                  <a:t>社内</a:t>
                </a:r>
                <a:endParaRPr lang="en-US" altLang="ja-JP" sz="1200" i="0" smtClean="0">
                  <a:solidFill>
                    <a:srgbClr val="40404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ja-JP" altLang="en-US" sz="1200" i="0" smtClean="0">
                    <a:solidFill>
                      <a:srgbClr val="404040"/>
                    </a:solidFill>
                    <a:latin typeface="Arial"/>
                    <a:cs typeface="Arial"/>
                  </a:rPr>
                  <a:t>ネットワーク</a:t>
                </a:r>
                <a:endParaRPr lang="en-US" sz="1200" i="0" dirty="0">
                  <a:solidFill>
                    <a:srgbClr val="40404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6" name="Group 10"/>
            <p:cNvGrpSpPr>
              <a:grpSpLocks/>
            </p:cNvGrpSpPr>
            <p:nvPr/>
          </p:nvGrpSpPr>
          <p:grpSpPr bwMode="auto">
            <a:xfrm>
              <a:off x="6731529" y="5239725"/>
              <a:ext cx="1308100" cy="771525"/>
              <a:chOff x="3898603" y="1771650"/>
              <a:chExt cx="1156294" cy="771526"/>
            </a:xfrm>
          </p:grpSpPr>
          <p:pic>
            <p:nvPicPr>
              <p:cNvPr id="77" name="Picture 171" descr="Device_cloud_white_3041_default_256.pn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898603" y="1771650"/>
                <a:ext cx="1156294" cy="771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TextBox 273"/>
              <p:cNvSpPr txBox="1"/>
              <p:nvPr/>
            </p:nvSpPr>
            <p:spPr>
              <a:xfrm>
                <a:off x="3920588" y="2146300"/>
                <a:ext cx="11112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200" i="0" smtClean="0">
                    <a:solidFill>
                      <a:srgbClr val="404040"/>
                    </a:solidFill>
                    <a:latin typeface="Arial"/>
                    <a:cs typeface="Arial"/>
                  </a:rPr>
                  <a:t>インターネット</a:t>
                </a:r>
                <a:endParaRPr lang="en-US" altLang="ja-JP" sz="1200" i="0" smtClean="0">
                  <a:solidFill>
                    <a:srgbClr val="404040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79" name="Straight Connector 118"/>
            <p:cNvCxnSpPr/>
            <p:nvPr/>
          </p:nvCxnSpPr>
          <p:spPr>
            <a:xfrm flipV="1">
              <a:off x="5562600" y="4914900"/>
              <a:ext cx="1193800" cy="35560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Connector 118"/>
            <p:cNvCxnSpPr/>
            <p:nvPr/>
          </p:nvCxnSpPr>
          <p:spPr>
            <a:xfrm>
              <a:off x="5422900" y="5295900"/>
              <a:ext cx="1409700" cy="26670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33" name="Picture 194" descr="WLS.pn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876800" y="5091558"/>
              <a:ext cx="867212" cy="40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テキスト ボックス 86"/>
            <p:cNvSpPr txBox="1"/>
            <p:nvPr/>
          </p:nvSpPr>
          <p:spPr>
            <a:xfrm>
              <a:off x="1663700" y="3759200"/>
              <a:ext cx="1612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smtClean="0"/>
                <a:t>会社貸与</a:t>
              </a:r>
              <a:r>
                <a:rPr kumimoji="1" lang="en-US" altLang="ja-JP" sz="1400" smtClean="0"/>
                <a:t>PC</a:t>
              </a:r>
              <a:endParaRPr kumimoji="1" lang="ja-JP" altLang="en-US" sz="140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676400" y="5080000"/>
              <a:ext cx="1612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smtClean="0"/>
                <a:t>プライベート端末</a:t>
              </a:r>
              <a:endParaRPr kumimoji="1" lang="ja-JP" altLang="en-US" sz="1400"/>
            </a:p>
          </p:txBody>
        </p:sp>
        <p:pic>
          <p:nvPicPr>
            <p:cNvPr id="91" name="Picture 3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203390" y="4622800"/>
              <a:ext cx="319432" cy="88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" name="テキスト ボックス 91"/>
            <p:cNvSpPr txBox="1"/>
            <p:nvPr/>
          </p:nvSpPr>
          <p:spPr>
            <a:xfrm>
              <a:off x="807720" y="5511800"/>
              <a:ext cx="1120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smtClean="0"/>
                <a:t>同一ユーザ</a:t>
              </a:r>
              <a:endParaRPr kumimoji="1" lang="ja-JP" altLang="en-US" sz="1400"/>
            </a:p>
          </p:txBody>
        </p:sp>
      </p:grpSp>
      <p:sp>
        <p:nvSpPr>
          <p:cNvPr id="96" name="角丸四角形吹き出し 95"/>
          <p:cNvSpPr/>
          <p:nvPr/>
        </p:nvSpPr>
        <p:spPr>
          <a:xfrm>
            <a:off x="6191250" y="3581400"/>
            <a:ext cx="2330450" cy="508000"/>
          </a:xfrm>
          <a:prstGeom prst="wedgeRoundRectCallout">
            <a:avLst>
              <a:gd name="adj1" fmla="val -64735"/>
              <a:gd name="adj2" fmla="val 57464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smtClean="0"/>
              <a:t>Mac OS </a:t>
            </a:r>
            <a:r>
              <a:rPr kumimoji="1" lang="ja-JP" altLang="en-US" sz="1200" smtClean="0"/>
              <a:t>→ </a:t>
            </a:r>
            <a:r>
              <a:rPr kumimoji="1" lang="en-US" altLang="ja-JP" sz="1200" smtClean="0">
                <a:solidFill>
                  <a:schemeClr val="accent3"/>
                </a:solidFill>
              </a:rPr>
              <a:t>Vlan10</a:t>
            </a:r>
            <a:r>
              <a:rPr kumimoji="1" lang="ja-JP" altLang="en-US" sz="1200" smtClean="0"/>
              <a:t>をアサイン</a:t>
            </a:r>
            <a:endParaRPr kumimoji="1" lang="en-US" altLang="ja-JP" sz="1200" smtClean="0"/>
          </a:p>
          <a:p>
            <a:r>
              <a:rPr kumimoji="1" lang="en-US" altLang="ja-JP" sz="1200" smtClean="0"/>
              <a:t>iPhone </a:t>
            </a:r>
            <a:r>
              <a:rPr kumimoji="1" lang="ja-JP" altLang="en-US" sz="1200" smtClean="0"/>
              <a:t>→ </a:t>
            </a:r>
            <a:r>
              <a:rPr kumimoji="1" lang="en-US" altLang="ja-JP" sz="1200" smtClean="0">
                <a:solidFill>
                  <a:schemeClr val="accent4"/>
                </a:solidFill>
              </a:rPr>
              <a:t>Vlan20</a:t>
            </a:r>
            <a:r>
              <a:rPr kumimoji="1" lang="ja-JP" altLang="en-US" sz="1200" smtClean="0"/>
              <a:t>をアサイン</a:t>
            </a:r>
            <a:endParaRPr kumimoji="1" lang="ja-JP" altLang="en-US" sz="1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Agenda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sz="2400" smtClean="0"/>
              <a:t>Overview</a:t>
            </a:r>
          </a:p>
          <a:p>
            <a:r>
              <a:rPr kumimoji="1" lang="en-US" altLang="ja-JP" sz="2400" smtClean="0"/>
              <a:t>Authentication&amp; Authorization</a:t>
            </a:r>
          </a:p>
          <a:p>
            <a:r>
              <a:rPr kumimoji="1" lang="en-US" altLang="ja-JP" sz="2400" smtClean="0"/>
              <a:t>Profiler</a:t>
            </a:r>
          </a:p>
          <a:p>
            <a:r>
              <a:rPr kumimoji="1" lang="en-US" altLang="ja-JP" sz="2400" smtClean="0"/>
              <a:t>Other(Guest, Posture)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199"/>
          <p:cNvSpPr/>
          <p:nvPr/>
        </p:nvSpPr>
        <p:spPr>
          <a:xfrm>
            <a:off x="296332" y="3340100"/>
            <a:ext cx="8559801" cy="3013610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702" y="114299"/>
            <a:ext cx="8580923" cy="732777"/>
          </a:xfrm>
        </p:spPr>
        <p:txBody>
          <a:bodyPr/>
          <a:lstStyle/>
          <a:p>
            <a:r>
              <a:rPr kumimoji="1" lang="en-US" altLang="ja-JP" smtClean="0"/>
              <a:t>ISE Profiler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283785"/>
            <a:ext cx="8570912" cy="1878516"/>
          </a:xfrm>
        </p:spPr>
        <p:txBody>
          <a:bodyPr/>
          <a:lstStyle/>
          <a:p>
            <a:r>
              <a:rPr kumimoji="1" lang="en-US" altLang="ja-JP" smtClean="0"/>
              <a:t>MAB ~Mac Authentication Bypass~ (802.1x</a:t>
            </a:r>
            <a:r>
              <a:rPr kumimoji="1" lang="ja-JP" altLang="en-US" smtClean="0"/>
              <a:t>環境</a:t>
            </a:r>
            <a:r>
              <a:rPr kumimoji="1" lang="en-US" altLang="ja-JP" smtClean="0"/>
              <a:t>)</a:t>
            </a:r>
          </a:p>
          <a:p>
            <a:pPr lvl="1"/>
            <a:r>
              <a:rPr lang="ja-JP" altLang="en-US" smtClean="0"/>
              <a:t>ノンユーザデバイスや</a:t>
            </a:r>
            <a:r>
              <a:rPr lang="en-US" altLang="ja-JP" smtClean="0"/>
              <a:t>802.1x</a:t>
            </a:r>
            <a:r>
              <a:rPr lang="ja-JP" altLang="en-US" smtClean="0"/>
              <a:t>非対応デバイスはネットワークに多数存在し、それらには</a:t>
            </a:r>
            <a:r>
              <a:rPr lang="en-US" altLang="ja-JP" smtClean="0"/>
              <a:t>MAC Address</a:t>
            </a:r>
            <a:r>
              <a:rPr lang="ja-JP" altLang="en-US" smtClean="0"/>
              <a:t>による認証バイパスが適用されている</a:t>
            </a:r>
            <a:endParaRPr lang="en-US" altLang="ja-JP" smtClean="0"/>
          </a:p>
          <a:p>
            <a:pPr lvl="2"/>
            <a:r>
              <a:rPr lang="en-US" altLang="ja-JP" smtClean="0"/>
              <a:t>Profiling</a:t>
            </a:r>
            <a:r>
              <a:rPr lang="ja-JP" altLang="en-US" smtClean="0"/>
              <a:t>結果に基づいて適切なポリシーを適用することが可能</a:t>
            </a:r>
            <a:endParaRPr lang="en-US" altLang="ja-JP" smtClean="0"/>
          </a:p>
          <a:p>
            <a:pPr lvl="3"/>
            <a:r>
              <a:rPr lang="en-US" altLang="ja-JP" smtClean="0"/>
              <a:t>MAC Address</a:t>
            </a:r>
            <a:r>
              <a:rPr lang="ja-JP" altLang="en-US" smtClean="0"/>
              <a:t>詐称による不正アクセスを防ぐことも可能</a:t>
            </a:r>
            <a:endParaRPr lang="en-US" altLang="ja-JP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>
          <a:xfrm>
            <a:off x="229702" y="906340"/>
            <a:ext cx="8584631" cy="274320"/>
          </a:xfrm>
        </p:spPr>
        <p:txBody>
          <a:bodyPr/>
          <a:lstStyle/>
          <a:p>
            <a:r>
              <a:rPr kumimoji="1" lang="en-US" altLang="ja-JP"/>
              <a:t>MAB </a:t>
            </a:r>
            <a:r>
              <a:rPr kumimoji="1" lang="en-US" altLang="ja-JP" smtClean="0"/>
              <a:t>~Mac Authentication Bypass~</a:t>
            </a:r>
            <a:endParaRPr kumimoji="1" lang="ja-JP" altLang="en-US"/>
          </a:p>
        </p:txBody>
      </p:sp>
      <p:grpSp>
        <p:nvGrpSpPr>
          <p:cNvPr id="122" name="グループ化 121"/>
          <p:cNvGrpSpPr/>
          <p:nvPr/>
        </p:nvGrpSpPr>
        <p:grpSpPr>
          <a:xfrm>
            <a:off x="1646531" y="3799346"/>
            <a:ext cx="6012303" cy="2484225"/>
            <a:chOff x="1337035" y="3658666"/>
            <a:chExt cx="6012303" cy="2484225"/>
          </a:xfrm>
        </p:grpSpPr>
        <p:cxnSp>
          <p:nvCxnSpPr>
            <p:cNvPr id="119" name="Straight Connector 118"/>
            <p:cNvCxnSpPr/>
            <p:nvPr/>
          </p:nvCxnSpPr>
          <p:spPr>
            <a:xfrm flipH="1" flipV="1">
              <a:off x="4119492" y="5062025"/>
              <a:ext cx="1915548" cy="2344"/>
            </a:xfrm>
            <a:prstGeom prst="line">
              <a:avLst/>
            </a:prstGeom>
            <a:ln w="38100">
              <a:gradFill flip="none" rotWithShape="1">
                <a:gsLst>
                  <a:gs pos="2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51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18"/>
            <p:cNvCxnSpPr/>
            <p:nvPr/>
          </p:nvCxnSpPr>
          <p:spPr>
            <a:xfrm flipH="1" flipV="1">
              <a:off x="2181018" y="4461035"/>
              <a:ext cx="1757936" cy="532996"/>
            </a:xfrm>
            <a:prstGeom prst="line">
              <a:avLst/>
            </a:prstGeom>
            <a:ln w="38100">
              <a:gradFill flip="none" rotWithShape="1">
                <a:gsLst>
                  <a:gs pos="2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51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38" descr="PC_lapto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337035" y="3838760"/>
              <a:ext cx="1081628" cy="79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</p:pic>
        <p:cxnSp>
          <p:nvCxnSpPr>
            <p:cNvPr id="111" name="Straight Connector 118"/>
            <p:cNvCxnSpPr/>
            <p:nvPr/>
          </p:nvCxnSpPr>
          <p:spPr>
            <a:xfrm flipH="1">
              <a:off x="1969477" y="5064369"/>
              <a:ext cx="2053883" cy="661182"/>
            </a:xfrm>
            <a:prstGeom prst="line">
              <a:avLst/>
            </a:prstGeom>
            <a:ln w="38100">
              <a:gradFill flip="none" rotWithShape="1">
                <a:gsLst>
                  <a:gs pos="2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51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32" descr="copi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4198" y="5205916"/>
              <a:ext cx="837030" cy="859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9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3615397" y="4555783"/>
              <a:ext cx="835342" cy="829697"/>
            </a:xfrm>
            <a:prstGeom prst="rect">
              <a:avLst/>
            </a:prstGeom>
          </p:spPr>
        </p:pic>
        <p:sp>
          <p:nvSpPr>
            <p:cNvPr id="105" name="Rounded Rectangle 81"/>
            <p:cNvSpPr/>
            <p:nvPr/>
          </p:nvSpPr>
          <p:spPr>
            <a:xfrm>
              <a:off x="2170475" y="3658666"/>
              <a:ext cx="1496291" cy="332508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25400" cap="flat" cmpd="sng" algn="ctr">
              <a:solidFill>
                <a:srgbClr val="B21A1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</a:t>
              </a:r>
              <a:r>
                <a:rPr kumimoji="1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詐称端末</a:t>
              </a: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Rounded Rectangle 80"/>
            <p:cNvSpPr/>
            <p:nvPr/>
          </p:nvSpPr>
          <p:spPr>
            <a:xfrm>
              <a:off x="2071575" y="5810383"/>
              <a:ext cx="1496291" cy="332508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25400" cap="flat" cmpd="sng" algn="ctr">
              <a:solidFill>
                <a:srgbClr val="68B44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MAB</a:t>
              </a:r>
              <a:r>
                <a:rPr kumimoji="1" lang="ja-JP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対象端末</a:t>
              </a: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4" name="Picture 171" descr="virus_bi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9745" y="4311746"/>
              <a:ext cx="470083" cy="36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8" name="グループ化 117"/>
            <p:cNvGrpSpPr/>
            <p:nvPr/>
          </p:nvGrpSpPr>
          <p:grpSpPr>
            <a:xfrm>
              <a:off x="6041238" y="4540441"/>
              <a:ext cx="1308100" cy="771525"/>
              <a:chOff x="5900558" y="4638917"/>
              <a:chExt cx="1308100" cy="771525"/>
            </a:xfrm>
          </p:grpSpPr>
          <p:pic>
            <p:nvPicPr>
              <p:cNvPr id="116" name="Picture 171" descr="Device_cloud_white_3041_default_256.pn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900558" y="4638917"/>
                <a:ext cx="1308100" cy="77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TextBox 273"/>
              <p:cNvSpPr txBox="1"/>
              <p:nvPr/>
            </p:nvSpPr>
            <p:spPr bwMode="auto">
              <a:xfrm>
                <a:off x="5946390" y="4899268"/>
                <a:ext cx="1195387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ja-JP" altLang="en-US" sz="1200" i="0" smtClean="0">
                    <a:solidFill>
                      <a:srgbClr val="404040"/>
                    </a:solidFill>
                    <a:latin typeface="Arial"/>
                    <a:cs typeface="Arial"/>
                  </a:rPr>
                  <a:t>セキュア</a:t>
                </a:r>
                <a:endParaRPr lang="en-US" altLang="ja-JP" sz="1200" i="0" smtClean="0">
                  <a:solidFill>
                    <a:srgbClr val="40404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ja-JP" altLang="en-US" sz="1200" smtClean="0">
                    <a:solidFill>
                      <a:srgbClr val="404040"/>
                    </a:solidFill>
                    <a:latin typeface="Arial"/>
                    <a:cs typeface="Arial"/>
                  </a:rPr>
                  <a:t>ネットワーク</a:t>
                </a:r>
                <a:endParaRPr lang="en-US" sz="1200" i="0" dirty="0">
                  <a:solidFill>
                    <a:srgbClr val="404040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027" name="Picture 3" descr="C:\Users\kazuwada\Documents\File\PPT_Materials\CartArchive\alert_critical_2000_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0699" y="4628269"/>
            <a:ext cx="337625" cy="337625"/>
          </a:xfrm>
          <a:prstGeom prst="rect">
            <a:avLst/>
          </a:prstGeom>
          <a:noFill/>
        </p:spPr>
      </p:pic>
      <p:pic>
        <p:nvPicPr>
          <p:cNvPr id="1028" name="Picture 4" descr="C:\Users\kazuwada\Documents\File\PPT_Materials\CartArchive\alert_normal_2004_3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0627" y="5457092"/>
            <a:ext cx="304800" cy="304800"/>
          </a:xfrm>
          <a:prstGeom prst="rect">
            <a:avLst/>
          </a:prstGeom>
          <a:noFill/>
        </p:spPr>
      </p:pic>
      <p:grpSp>
        <p:nvGrpSpPr>
          <p:cNvPr id="25" name="グループ化 24"/>
          <p:cNvGrpSpPr/>
          <p:nvPr/>
        </p:nvGrpSpPr>
        <p:grpSpPr>
          <a:xfrm>
            <a:off x="6046708" y="4403599"/>
            <a:ext cx="877054" cy="750360"/>
            <a:chOff x="6046708" y="4403599"/>
            <a:chExt cx="877054" cy="750360"/>
          </a:xfrm>
        </p:grpSpPr>
        <p:pic>
          <p:nvPicPr>
            <p:cNvPr id="21" name="Picture 5" descr="C:\Projects\current\11-1480\art\jpg-png\globe_h_int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708" y="4403599"/>
              <a:ext cx="877054" cy="750360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66"/>
            <p:cNvSpPr>
              <a:spLocks noEditPoints="1"/>
            </p:cNvSpPr>
            <p:nvPr/>
          </p:nvSpPr>
          <p:spPr bwMode="auto">
            <a:xfrm>
              <a:off x="6399968" y="4614036"/>
              <a:ext cx="194052" cy="310101"/>
            </a:xfrm>
            <a:custGeom>
              <a:avLst/>
              <a:gdLst/>
              <a:ahLst/>
              <a:cxnLst>
                <a:cxn ang="0">
                  <a:pos x="1633" y="485"/>
                </a:cxn>
                <a:cxn ang="0">
                  <a:pos x="1457" y="524"/>
                </a:cxn>
                <a:cxn ang="0">
                  <a:pos x="1298" y="596"/>
                </a:cxn>
                <a:cxn ang="0">
                  <a:pos x="1158" y="699"/>
                </a:cxn>
                <a:cxn ang="0">
                  <a:pos x="1042" y="828"/>
                </a:cxn>
                <a:cxn ang="0">
                  <a:pos x="953" y="979"/>
                </a:cxn>
                <a:cxn ang="0">
                  <a:pos x="898" y="1148"/>
                </a:cxn>
                <a:cxn ang="0">
                  <a:pos x="878" y="1330"/>
                </a:cxn>
                <a:cxn ang="0">
                  <a:pos x="2569" y="2061"/>
                </a:cxn>
                <a:cxn ang="0">
                  <a:pos x="2564" y="1238"/>
                </a:cxn>
                <a:cxn ang="0">
                  <a:pos x="2526" y="1063"/>
                </a:cxn>
                <a:cxn ang="0">
                  <a:pos x="2454" y="902"/>
                </a:cxn>
                <a:cxn ang="0">
                  <a:pos x="2352" y="761"/>
                </a:cxn>
                <a:cxn ang="0">
                  <a:pos x="2223" y="644"/>
                </a:cxn>
                <a:cxn ang="0">
                  <a:pos x="2073" y="556"/>
                </a:cxn>
                <a:cxn ang="0">
                  <a:pos x="1905" y="500"/>
                </a:cxn>
                <a:cxn ang="0">
                  <a:pos x="1725" y="480"/>
                </a:cxn>
                <a:cxn ang="0">
                  <a:pos x="1838" y="5"/>
                </a:cxn>
                <a:cxn ang="0">
                  <a:pos x="2059" y="44"/>
                </a:cxn>
                <a:cxn ang="0">
                  <a:pos x="2265" y="115"/>
                </a:cxn>
                <a:cxn ang="0">
                  <a:pos x="2454" y="221"/>
                </a:cxn>
                <a:cxn ang="0">
                  <a:pos x="2623" y="353"/>
                </a:cxn>
                <a:cxn ang="0">
                  <a:pos x="2768" y="510"/>
                </a:cxn>
                <a:cxn ang="0">
                  <a:pos x="2886" y="691"/>
                </a:cxn>
                <a:cxn ang="0">
                  <a:pos x="2974" y="890"/>
                </a:cxn>
                <a:cxn ang="0">
                  <a:pos x="3031" y="1104"/>
                </a:cxn>
                <a:cxn ang="0">
                  <a:pos x="3050" y="1330"/>
                </a:cxn>
                <a:cxn ang="0">
                  <a:pos x="3255" y="2061"/>
                </a:cxn>
                <a:cxn ang="0">
                  <a:pos x="3341" y="2082"/>
                </a:cxn>
                <a:cxn ang="0">
                  <a:pos x="3406" y="2133"/>
                </a:cxn>
                <a:cxn ang="0">
                  <a:pos x="3443" y="2209"/>
                </a:cxn>
                <a:cxn ang="0">
                  <a:pos x="3448" y="5318"/>
                </a:cxn>
                <a:cxn ang="0">
                  <a:pos x="3428" y="5403"/>
                </a:cxn>
                <a:cxn ang="0">
                  <a:pos x="3376" y="5468"/>
                </a:cxn>
                <a:cxn ang="0">
                  <a:pos x="3300" y="5505"/>
                </a:cxn>
                <a:cxn ang="0">
                  <a:pos x="192" y="5510"/>
                </a:cxn>
                <a:cxn ang="0">
                  <a:pos x="107" y="5490"/>
                </a:cxn>
                <a:cxn ang="0">
                  <a:pos x="42" y="5438"/>
                </a:cxn>
                <a:cxn ang="0">
                  <a:pos x="5" y="5363"/>
                </a:cxn>
                <a:cxn ang="0">
                  <a:pos x="0" y="2252"/>
                </a:cxn>
                <a:cxn ang="0">
                  <a:pos x="20" y="2169"/>
                </a:cxn>
                <a:cxn ang="0">
                  <a:pos x="72" y="2103"/>
                </a:cxn>
                <a:cxn ang="0">
                  <a:pos x="147" y="2066"/>
                </a:cxn>
                <a:cxn ang="0">
                  <a:pos x="398" y="2061"/>
                </a:cxn>
                <a:cxn ang="0">
                  <a:pos x="403" y="1216"/>
                </a:cxn>
                <a:cxn ang="0">
                  <a:pos x="440" y="996"/>
                </a:cxn>
                <a:cxn ang="0">
                  <a:pos x="514" y="788"/>
                </a:cxn>
                <a:cxn ang="0">
                  <a:pos x="617" y="599"/>
                </a:cxn>
                <a:cxn ang="0">
                  <a:pos x="749" y="428"/>
                </a:cxn>
                <a:cxn ang="0">
                  <a:pos x="907" y="283"/>
                </a:cxn>
                <a:cxn ang="0">
                  <a:pos x="1086" y="164"/>
                </a:cxn>
                <a:cxn ang="0">
                  <a:pos x="1285" y="75"/>
                </a:cxn>
                <a:cxn ang="0">
                  <a:pos x="1499" y="20"/>
                </a:cxn>
                <a:cxn ang="0">
                  <a:pos x="1725" y="0"/>
                </a:cxn>
              </a:cxnLst>
              <a:rect l="0" t="0" r="r" b="b"/>
              <a:pathLst>
                <a:path w="3448" h="5510">
                  <a:moveTo>
                    <a:pt x="1725" y="480"/>
                  </a:moveTo>
                  <a:lnTo>
                    <a:pt x="1633" y="485"/>
                  </a:lnTo>
                  <a:lnTo>
                    <a:pt x="1544" y="500"/>
                  </a:lnTo>
                  <a:lnTo>
                    <a:pt x="1457" y="524"/>
                  </a:lnTo>
                  <a:lnTo>
                    <a:pt x="1375" y="556"/>
                  </a:lnTo>
                  <a:lnTo>
                    <a:pt x="1298" y="596"/>
                  </a:lnTo>
                  <a:lnTo>
                    <a:pt x="1224" y="644"/>
                  </a:lnTo>
                  <a:lnTo>
                    <a:pt x="1158" y="699"/>
                  </a:lnTo>
                  <a:lnTo>
                    <a:pt x="1097" y="761"/>
                  </a:lnTo>
                  <a:lnTo>
                    <a:pt x="1042" y="828"/>
                  </a:lnTo>
                  <a:lnTo>
                    <a:pt x="994" y="902"/>
                  </a:lnTo>
                  <a:lnTo>
                    <a:pt x="953" y="979"/>
                  </a:lnTo>
                  <a:lnTo>
                    <a:pt x="922" y="1063"/>
                  </a:lnTo>
                  <a:lnTo>
                    <a:pt x="898" y="1148"/>
                  </a:lnTo>
                  <a:lnTo>
                    <a:pt x="883" y="1238"/>
                  </a:lnTo>
                  <a:lnTo>
                    <a:pt x="878" y="1330"/>
                  </a:lnTo>
                  <a:lnTo>
                    <a:pt x="878" y="2061"/>
                  </a:lnTo>
                  <a:lnTo>
                    <a:pt x="2569" y="2061"/>
                  </a:lnTo>
                  <a:lnTo>
                    <a:pt x="2569" y="1330"/>
                  </a:lnTo>
                  <a:lnTo>
                    <a:pt x="2564" y="1238"/>
                  </a:lnTo>
                  <a:lnTo>
                    <a:pt x="2549" y="1148"/>
                  </a:lnTo>
                  <a:lnTo>
                    <a:pt x="2526" y="1063"/>
                  </a:lnTo>
                  <a:lnTo>
                    <a:pt x="2494" y="979"/>
                  </a:lnTo>
                  <a:lnTo>
                    <a:pt x="2454" y="902"/>
                  </a:lnTo>
                  <a:lnTo>
                    <a:pt x="2405" y="828"/>
                  </a:lnTo>
                  <a:lnTo>
                    <a:pt x="2352" y="761"/>
                  </a:lnTo>
                  <a:lnTo>
                    <a:pt x="2290" y="699"/>
                  </a:lnTo>
                  <a:lnTo>
                    <a:pt x="2223" y="644"/>
                  </a:lnTo>
                  <a:lnTo>
                    <a:pt x="2150" y="596"/>
                  </a:lnTo>
                  <a:lnTo>
                    <a:pt x="2073" y="556"/>
                  </a:lnTo>
                  <a:lnTo>
                    <a:pt x="1991" y="524"/>
                  </a:lnTo>
                  <a:lnTo>
                    <a:pt x="1905" y="500"/>
                  </a:lnTo>
                  <a:lnTo>
                    <a:pt x="1817" y="485"/>
                  </a:lnTo>
                  <a:lnTo>
                    <a:pt x="1725" y="480"/>
                  </a:lnTo>
                  <a:close/>
                  <a:moveTo>
                    <a:pt x="1725" y="0"/>
                  </a:moveTo>
                  <a:lnTo>
                    <a:pt x="1838" y="5"/>
                  </a:lnTo>
                  <a:lnTo>
                    <a:pt x="1950" y="20"/>
                  </a:lnTo>
                  <a:lnTo>
                    <a:pt x="2059" y="44"/>
                  </a:lnTo>
                  <a:lnTo>
                    <a:pt x="2165" y="75"/>
                  </a:lnTo>
                  <a:lnTo>
                    <a:pt x="2265" y="115"/>
                  </a:lnTo>
                  <a:lnTo>
                    <a:pt x="2362" y="164"/>
                  </a:lnTo>
                  <a:lnTo>
                    <a:pt x="2454" y="221"/>
                  </a:lnTo>
                  <a:lnTo>
                    <a:pt x="2541" y="283"/>
                  </a:lnTo>
                  <a:lnTo>
                    <a:pt x="2623" y="353"/>
                  </a:lnTo>
                  <a:lnTo>
                    <a:pt x="2698" y="428"/>
                  </a:lnTo>
                  <a:lnTo>
                    <a:pt x="2768" y="510"/>
                  </a:lnTo>
                  <a:lnTo>
                    <a:pt x="2830" y="599"/>
                  </a:lnTo>
                  <a:lnTo>
                    <a:pt x="2886" y="691"/>
                  </a:lnTo>
                  <a:lnTo>
                    <a:pt x="2934" y="788"/>
                  </a:lnTo>
                  <a:lnTo>
                    <a:pt x="2974" y="890"/>
                  </a:lnTo>
                  <a:lnTo>
                    <a:pt x="3008" y="996"/>
                  </a:lnTo>
                  <a:lnTo>
                    <a:pt x="3031" y="1104"/>
                  </a:lnTo>
                  <a:lnTo>
                    <a:pt x="3044" y="1216"/>
                  </a:lnTo>
                  <a:lnTo>
                    <a:pt x="3050" y="1330"/>
                  </a:lnTo>
                  <a:lnTo>
                    <a:pt x="3050" y="2061"/>
                  </a:lnTo>
                  <a:lnTo>
                    <a:pt x="3255" y="2061"/>
                  </a:lnTo>
                  <a:lnTo>
                    <a:pt x="3300" y="2066"/>
                  </a:lnTo>
                  <a:lnTo>
                    <a:pt x="3341" y="2082"/>
                  </a:lnTo>
                  <a:lnTo>
                    <a:pt x="3376" y="2103"/>
                  </a:lnTo>
                  <a:lnTo>
                    <a:pt x="3406" y="2133"/>
                  </a:lnTo>
                  <a:lnTo>
                    <a:pt x="3428" y="2169"/>
                  </a:lnTo>
                  <a:lnTo>
                    <a:pt x="3443" y="2209"/>
                  </a:lnTo>
                  <a:lnTo>
                    <a:pt x="3448" y="2252"/>
                  </a:lnTo>
                  <a:lnTo>
                    <a:pt x="3448" y="5318"/>
                  </a:lnTo>
                  <a:lnTo>
                    <a:pt x="3443" y="5363"/>
                  </a:lnTo>
                  <a:lnTo>
                    <a:pt x="3428" y="5403"/>
                  </a:lnTo>
                  <a:lnTo>
                    <a:pt x="3406" y="5438"/>
                  </a:lnTo>
                  <a:lnTo>
                    <a:pt x="3376" y="5468"/>
                  </a:lnTo>
                  <a:lnTo>
                    <a:pt x="3341" y="5490"/>
                  </a:lnTo>
                  <a:lnTo>
                    <a:pt x="3300" y="5505"/>
                  </a:lnTo>
                  <a:lnTo>
                    <a:pt x="3255" y="5510"/>
                  </a:lnTo>
                  <a:lnTo>
                    <a:pt x="192" y="5510"/>
                  </a:lnTo>
                  <a:lnTo>
                    <a:pt x="147" y="5505"/>
                  </a:lnTo>
                  <a:lnTo>
                    <a:pt x="107" y="5490"/>
                  </a:lnTo>
                  <a:lnTo>
                    <a:pt x="72" y="5468"/>
                  </a:lnTo>
                  <a:lnTo>
                    <a:pt x="42" y="5438"/>
                  </a:lnTo>
                  <a:lnTo>
                    <a:pt x="20" y="5403"/>
                  </a:lnTo>
                  <a:lnTo>
                    <a:pt x="5" y="5363"/>
                  </a:lnTo>
                  <a:lnTo>
                    <a:pt x="0" y="5318"/>
                  </a:lnTo>
                  <a:lnTo>
                    <a:pt x="0" y="2252"/>
                  </a:lnTo>
                  <a:lnTo>
                    <a:pt x="5" y="2209"/>
                  </a:lnTo>
                  <a:lnTo>
                    <a:pt x="20" y="2169"/>
                  </a:lnTo>
                  <a:lnTo>
                    <a:pt x="42" y="2133"/>
                  </a:lnTo>
                  <a:lnTo>
                    <a:pt x="72" y="2103"/>
                  </a:lnTo>
                  <a:lnTo>
                    <a:pt x="107" y="2082"/>
                  </a:lnTo>
                  <a:lnTo>
                    <a:pt x="147" y="2066"/>
                  </a:lnTo>
                  <a:lnTo>
                    <a:pt x="192" y="2061"/>
                  </a:lnTo>
                  <a:lnTo>
                    <a:pt x="398" y="2061"/>
                  </a:lnTo>
                  <a:lnTo>
                    <a:pt x="398" y="1330"/>
                  </a:lnTo>
                  <a:lnTo>
                    <a:pt x="403" y="1216"/>
                  </a:lnTo>
                  <a:lnTo>
                    <a:pt x="417" y="1104"/>
                  </a:lnTo>
                  <a:lnTo>
                    <a:pt x="440" y="996"/>
                  </a:lnTo>
                  <a:lnTo>
                    <a:pt x="473" y="890"/>
                  </a:lnTo>
                  <a:lnTo>
                    <a:pt x="514" y="788"/>
                  </a:lnTo>
                  <a:lnTo>
                    <a:pt x="562" y="691"/>
                  </a:lnTo>
                  <a:lnTo>
                    <a:pt x="617" y="599"/>
                  </a:lnTo>
                  <a:lnTo>
                    <a:pt x="681" y="510"/>
                  </a:lnTo>
                  <a:lnTo>
                    <a:pt x="749" y="428"/>
                  </a:lnTo>
                  <a:lnTo>
                    <a:pt x="825" y="353"/>
                  </a:lnTo>
                  <a:lnTo>
                    <a:pt x="907" y="283"/>
                  </a:lnTo>
                  <a:lnTo>
                    <a:pt x="994" y="221"/>
                  </a:lnTo>
                  <a:lnTo>
                    <a:pt x="1086" y="164"/>
                  </a:lnTo>
                  <a:lnTo>
                    <a:pt x="1183" y="115"/>
                  </a:lnTo>
                  <a:lnTo>
                    <a:pt x="1285" y="75"/>
                  </a:lnTo>
                  <a:lnTo>
                    <a:pt x="1390" y="44"/>
                  </a:lnTo>
                  <a:lnTo>
                    <a:pt x="1499" y="20"/>
                  </a:lnTo>
                  <a:lnTo>
                    <a:pt x="1611" y="5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199"/>
          <p:cNvSpPr/>
          <p:nvPr/>
        </p:nvSpPr>
        <p:spPr>
          <a:xfrm>
            <a:off x="321732" y="2311400"/>
            <a:ext cx="8559801" cy="4270910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2" name="フリーフォーム 41"/>
          <p:cNvSpPr/>
          <p:nvPr/>
        </p:nvSpPr>
        <p:spPr>
          <a:xfrm>
            <a:off x="3187700" y="3325283"/>
            <a:ext cx="3314700" cy="1297517"/>
          </a:xfrm>
          <a:custGeom>
            <a:avLst/>
            <a:gdLst>
              <a:gd name="connsiteX0" fmla="*/ 0 w 3314700"/>
              <a:gd name="connsiteY0" fmla="*/ 218017 h 1297517"/>
              <a:gd name="connsiteX1" fmla="*/ 2209800 w 3314700"/>
              <a:gd name="connsiteY1" fmla="*/ 179917 h 1297517"/>
              <a:gd name="connsiteX2" fmla="*/ 3314700 w 3314700"/>
              <a:gd name="connsiteY2" fmla="*/ 1297517 h 129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0" h="1297517">
                <a:moveTo>
                  <a:pt x="0" y="218017"/>
                </a:moveTo>
                <a:cubicBezTo>
                  <a:pt x="828675" y="109008"/>
                  <a:pt x="1657350" y="0"/>
                  <a:pt x="2209800" y="179917"/>
                </a:cubicBezTo>
                <a:cubicBezTo>
                  <a:pt x="2762250" y="359834"/>
                  <a:pt x="3038475" y="828675"/>
                  <a:pt x="3314700" y="1297517"/>
                </a:cubicBezTo>
              </a:path>
            </a:pathLst>
          </a:custGeom>
          <a:ln w="762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Straight Connector 118"/>
          <p:cNvCxnSpPr/>
          <p:nvPr/>
        </p:nvCxnSpPr>
        <p:spPr>
          <a:xfrm flipH="1" flipV="1">
            <a:off x="2981188" y="5050305"/>
            <a:ext cx="1915548" cy="2344"/>
          </a:xfrm>
          <a:prstGeom prst="line">
            <a:avLst/>
          </a:prstGeom>
          <a:ln w="38100">
            <a:gradFill flip="none" rotWithShape="1">
              <a:gsLst>
                <a:gs pos="2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  <a:gs pos="51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18"/>
          <p:cNvCxnSpPr/>
          <p:nvPr/>
        </p:nvCxnSpPr>
        <p:spPr>
          <a:xfrm flipH="1" flipV="1">
            <a:off x="4746488" y="5037605"/>
            <a:ext cx="1915548" cy="2344"/>
          </a:xfrm>
          <a:prstGeom prst="line">
            <a:avLst/>
          </a:prstGeom>
          <a:ln w="38100">
            <a:gradFill flip="none" rotWithShape="1">
              <a:gsLst>
                <a:gs pos="2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  <a:gs pos="51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ISE Profiler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5"/>
            <a:ext cx="8570912" cy="946466"/>
          </a:xfrm>
        </p:spPr>
        <p:txBody>
          <a:bodyPr/>
          <a:lstStyle/>
          <a:p>
            <a:r>
              <a:rPr kumimoji="1" lang="en-US" altLang="ja-JP" smtClean="0"/>
              <a:t>Endpoint</a:t>
            </a:r>
            <a:r>
              <a:rPr kumimoji="1" lang="ja-JP" altLang="en-US" smtClean="0"/>
              <a:t>の “</a:t>
            </a:r>
            <a:r>
              <a:rPr kumimoji="1" lang="en-US" altLang="ja-JP" smtClean="0"/>
              <a:t>Attribute</a:t>
            </a:r>
            <a:r>
              <a:rPr kumimoji="1" lang="ja-JP" altLang="en-US" smtClean="0"/>
              <a:t>”（各種情報） を収集し、それらの</a:t>
            </a:r>
            <a:r>
              <a:rPr kumimoji="1" lang="en-US" altLang="ja-JP" smtClean="0"/>
              <a:t>Attribute</a:t>
            </a:r>
            <a:r>
              <a:rPr kumimoji="1" lang="ja-JP" altLang="en-US" smtClean="0"/>
              <a:t>と</a:t>
            </a:r>
            <a:r>
              <a:rPr kumimoji="1" lang="en-US" altLang="ja-JP" smtClean="0"/>
              <a:t>Profile Rule</a:t>
            </a:r>
            <a:r>
              <a:rPr kumimoji="1" lang="ja-JP" altLang="en-US" smtClean="0"/>
              <a:t>から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を行う</a:t>
            </a:r>
            <a:endParaRPr kumimoji="1" lang="en-US" altLang="ja-JP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Endpoint Profiling</a:t>
            </a:r>
            <a:endParaRPr kumimoji="1" lang="ja-JP" altLang="en-US"/>
          </a:p>
        </p:txBody>
      </p:sp>
      <p:pic>
        <p:nvPicPr>
          <p:cNvPr id="5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31293" y="4620263"/>
            <a:ext cx="835342" cy="829697"/>
          </a:xfrm>
          <a:prstGeom prst="rect">
            <a:avLst/>
          </a:prstGeom>
        </p:spPr>
      </p:pic>
      <p:grpSp>
        <p:nvGrpSpPr>
          <p:cNvPr id="6" name="Group 166"/>
          <p:cNvGrpSpPr/>
          <p:nvPr/>
        </p:nvGrpSpPr>
        <p:grpSpPr>
          <a:xfrm>
            <a:off x="6375309" y="4587433"/>
            <a:ext cx="1236434" cy="894967"/>
            <a:chOff x="6577533" y="1299935"/>
            <a:chExt cx="1035503" cy="1035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7" descr="\\CHICOSTORAGE\Client Projects\Cisco References\Kubrick Icons\Device Icons\Device_generic_3048_default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7533" y="1299935"/>
              <a:ext cx="1035503" cy="103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603"/>
            <p:cNvGrpSpPr>
              <a:grpSpLocks/>
            </p:cNvGrpSpPr>
            <p:nvPr/>
          </p:nvGrpSpPr>
          <p:grpSpPr bwMode="auto">
            <a:xfrm>
              <a:off x="6895233" y="1612907"/>
              <a:ext cx="400047" cy="573366"/>
              <a:chOff x="6556" y="492"/>
              <a:chExt cx="2551" cy="3655"/>
            </a:xfrm>
            <a:solidFill>
              <a:schemeClr val="bg1"/>
            </a:solidFill>
            <a:effectLst/>
          </p:grpSpPr>
          <p:sp>
            <p:nvSpPr>
              <p:cNvPr id="9" name="Freeform 579"/>
              <p:cNvSpPr>
                <a:spLocks/>
              </p:cNvSpPr>
              <p:nvPr/>
            </p:nvSpPr>
            <p:spPr bwMode="auto">
              <a:xfrm>
                <a:off x="7671" y="537"/>
                <a:ext cx="272" cy="132"/>
              </a:xfrm>
              <a:custGeom>
                <a:avLst/>
                <a:gdLst>
                  <a:gd name="T0" fmla="*/ 32 w 115"/>
                  <a:gd name="T1" fmla="*/ 0 h 56"/>
                  <a:gd name="T2" fmla="*/ 72 w 115"/>
                  <a:gd name="T3" fmla="*/ 0 h 56"/>
                  <a:gd name="T4" fmla="*/ 0 w 115"/>
                  <a:gd name="T5" fmla="*/ 24 h 56"/>
                  <a:gd name="T6" fmla="*/ 32 w 115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56"/>
                  <a:gd name="T14" fmla="*/ 115 w 115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56">
                    <a:moveTo>
                      <a:pt x="32" y="0"/>
                    </a:moveTo>
                    <a:cubicBezTo>
                      <a:pt x="45" y="0"/>
                      <a:pt x="59" y="0"/>
                      <a:pt x="72" y="0"/>
                    </a:cubicBezTo>
                    <a:cubicBezTo>
                      <a:pt x="115" y="34"/>
                      <a:pt x="15" y="56"/>
                      <a:pt x="0" y="24"/>
                    </a:cubicBezTo>
                    <a:cubicBezTo>
                      <a:pt x="0" y="5"/>
                      <a:pt x="22" y="8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Freeform 580"/>
              <p:cNvSpPr>
                <a:spLocks/>
              </p:cNvSpPr>
              <p:nvPr/>
            </p:nvSpPr>
            <p:spPr bwMode="auto">
              <a:xfrm>
                <a:off x="7274" y="492"/>
                <a:ext cx="1304" cy="489"/>
              </a:xfrm>
              <a:custGeom>
                <a:avLst/>
                <a:gdLst>
                  <a:gd name="T0" fmla="*/ 376 w 552"/>
                  <a:gd name="T1" fmla="*/ 75 h 207"/>
                  <a:gd name="T2" fmla="*/ 308 w 552"/>
                  <a:gd name="T3" fmla="*/ 79 h 207"/>
                  <a:gd name="T4" fmla="*/ 452 w 552"/>
                  <a:gd name="T5" fmla="*/ 123 h 207"/>
                  <a:gd name="T6" fmla="*/ 552 w 552"/>
                  <a:gd name="T7" fmla="*/ 207 h 207"/>
                  <a:gd name="T8" fmla="*/ 428 w 552"/>
                  <a:gd name="T9" fmla="*/ 155 h 207"/>
                  <a:gd name="T10" fmla="*/ 200 w 552"/>
                  <a:gd name="T11" fmla="*/ 127 h 207"/>
                  <a:gd name="T12" fmla="*/ 124 w 552"/>
                  <a:gd name="T13" fmla="*/ 111 h 207"/>
                  <a:gd name="T14" fmla="*/ 0 w 552"/>
                  <a:gd name="T15" fmla="*/ 131 h 207"/>
                  <a:gd name="T16" fmla="*/ 224 w 552"/>
                  <a:gd name="T17" fmla="*/ 71 h 207"/>
                  <a:gd name="T18" fmla="*/ 376 w 552"/>
                  <a:gd name="T19" fmla="*/ 75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207"/>
                  <a:gd name="T32" fmla="*/ 552 w 5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207">
                    <a:moveTo>
                      <a:pt x="376" y="75"/>
                    </a:moveTo>
                    <a:cubicBezTo>
                      <a:pt x="349" y="75"/>
                      <a:pt x="328" y="67"/>
                      <a:pt x="308" y="79"/>
                    </a:cubicBezTo>
                    <a:cubicBezTo>
                      <a:pt x="347" y="104"/>
                      <a:pt x="405" y="105"/>
                      <a:pt x="452" y="123"/>
                    </a:cubicBezTo>
                    <a:cubicBezTo>
                      <a:pt x="494" y="139"/>
                      <a:pt x="548" y="155"/>
                      <a:pt x="552" y="207"/>
                    </a:cubicBezTo>
                    <a:cubicBezTo>
                      <a:pt x="510" y="197"/>
                      <a:pt x="473" y="171"/>
                      <a:pt x="428" y="155"/>
                    </a:cubicBezTo>
                    <a:cubicBezTo>
                      <a:pt x="359" y="130"/>
                      <a:pt x="295" y="137"/>
                      <a:pt x="200" y="127"/>
                    </a:cubicBezTo>
                    <a:cubicBezTo>
                      <a:pt x="174" y="124"/>
                      <a:pt x="150" y="111"/>
                      <a:pt x="124" y="111"/>
                    </a:cubicBezTo>
                    <a:cubicBezTo>
                      <a:pt x="77" y="112"/>
                      <a:pt x="41" y="154"/>
                      <a:pt x="0" y="131"/>
                    </a:cubicBezTo>
                    <a:cubicBezTo>
                      <a:pt x="17" y="48"/>
                      <a:pt x="142" y="83"/>
                      <a:pt x="224" y="71"/>
                    </a:cubicBezTo>
                    <a:cubicBezTo>
                      <a:pt x="275" y="64"/>
                      <a:pt x="359" y="0"/>
                      <a:pt x="37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" name="Freeform 581"/>
              <p:cNvSpPr>
                <a:spLocks/>
              </p:cNvSpPr>
              <p:nvPr/>
            </p:nvSpPr>
            <p:spPr bwMode="auto">
              <a:xfrm>
                <a:off x="8229" y="601"/>
                <a:ext cx="203" cy="175"/>
              </a:xfrm>
              <a:custGeom>
                <a:avLst/>
                <a:gdLst>
                  <a:gd name="T0" fmla="*/ 80 w 86"/>
                  <a:gd name="T1" fmla="*/ 65 h 74"/>
                  <a:gd name="T2" fmla="*/ 0 w 86"/>
                  <a:gd name="T3" fmla="*/ 41 h 74"/>
                  <a:gd name="T4" fmla="*/ 80 w 86"/>
                  <a:gd name="T5" fmla="*/ 65 h 74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74"/>
                  <a:gd name="T11" fmla="*/ 86 w 86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74">
                    <a:moveTo>
                      <a:pt x="80" y="65"/>
                    </a:moveTo>
                    <a:cubicBezTo>
                      <a:pt x="52" y="74"/>
                      <a:pt x="18" y="55"/>
                      <a:pt x="0" y="41"/>
                    </a:cubicBezTo>
                    <a:cubicBezTo>
                      <a:pt x="8" y="0"/>
                      <a:pt x="86" y="28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Freeform 582"/>
              <p:cNvSpPr>
                <a:spLocks/>
              </p:cNvSpPr>
              <p:nvPr/>
            </p:nvSpPr>
            <p:spPr bwMode="auto">
              <a:xfrm>
                <a:off x="6842" y="792"/>
                <a:ext cx="2154" cy="1030"/>
              </a:xfrm>
              <a:custGeom>
                <a:avLst/>
                <a:gdLst>
                  <a:gd name="T0" fmla="*/ 895 w 912"/>
                  <a:gd name="T1" fmla="*/ 436 h 436"/>
                  <a:gd name="T2" fmla="*/ 831 w 912"/>
                  <a:gd name="T3" fmla="*/ 336 h 436"/>
                  <a:gd name="T4" fmla="*/ 759 w 912"/>
                  <a:gd name="T5" fmla="*/ 248 h 436"/>
                  <a:gd name="T6" fmla="*/ 747 w 912"/>
                  <a:gd name="T7" fmla="*/ 184 h 436"/>
                  <a:gd name="T8" fmla="*/ 491 w 912"/>
                  <a:gd name="T9" fmla="*/ 64 h 436"/>
                  <a:gd name="T10" fmla="*/ 295 w 912"/>
                  <a:gd name="T11" fmla="*/ 44 h 436"/>
                  <a:gd name="T12" fmla="*/ 479 w 912"/>
                  <a:gd name="T13" fmla="*/ 84 h 436"/>
                  <a:gd name="T14" fmla="*/ 727 w 912"/>
                  <a:gd name="T15" fmla="*/ 220 h 436"/>
                  <a:gd name="T16" fmla="*/ 471 w 912"/>
                  <a:gd name="T17" fmla="*/ 120 h 436"/>
                  <a:gd name="T18" fmla="*/ 363 w 912"/>
                  <a:gd name="T19" fmla="*/ 120 h 436"/>
                  <a:gd name="T20" fmla="*/ 275 w 912"/>
                  <a:gd name="T21" fmla="*/ 92 h 436"/>
                  <a:gd name="T22" fmla="*/ 7 w 912"/>
                  <a:gd name="T23" fmla="*/ 216 h 436"/>
                  <a:gd name="T24" fmla="*/ 99 w 912"/>
                  <a:gd name="T25" fmla="*/ 132 h 436"/>
                  <a:gd name="T26" fmla="*/ 251 w 912"/>
                  <a:gd name="T27" fmla="*/ 24 h 436"/>
                  <a:gd name="T28" fmla="*/ 387 w 912"/>
                  <a:gd name="T29" fmla="*/ 24 h 436"/>
                  <a:gd name="T30" fmla="*/ 503 w 912"/>
                  <a:gd name="T31" fmla="*/ 28 h 436"/>
                  <a:gd name="T32" fmla="*/ 779 w 912"/>
                  <a:gd name="T33" fmla="*/ 148 h 436"/>
                  <a:gd name="T34" fmla="*/ 803 w 912"/>
                  <a:gd name="T35" fmla="*/ 228 h 436"/>
                  <a:gd name="T36" fmla="*/ 847 w 912"/>
                  <a:gd name="T37" fmla="*/ 276 h 436"/>
                  <a:gd name="T38" fmla="*/ 895 w 912"/>
                  <a:gd name="T39" fmla="*/ 436 h 4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436"/>
                  <a:gd name="T62" fmla="*/ 912 w 912"/>
                  <a:gd name="T63" fmla="*/ 436 h 4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436">
                    <a:moveTo>
                      <a:pt x="895" y="436"/>
                    </a:moveTo>
                    <a:cubicBezTo>
                      <a:pt x="864" y="406"/>
                      <a:pt x="854" y="371"/>
                      <a:pt x="831" y="336"/>
                    </a:cubicBezTo>
                    <a:cubicBezTo>
                      <a:pt x="811" y="305"/>
                      <a:pt x="772" y="280"/>
                      <a:pt x="759" y="248"/>
                    </a:cubicBezTo>
                    <a:cubicBezTo>
                      <a:pt x="752" y="230"/>
                      <a:pt x="756" y="204"/>
                      <a:pt x="747" y="184"/>
                    </a:cubicBezTo>
                    <a:cubicBezTo>
                      <a:pt x="721" y="123"/>
                      <a:pt x="586" y="71"/>
                      <a:pt x="491" y="64"/>
                    </a:cubicBezTo>
                    <a:cubicBezTo>
                      <a:pt x="413" y="58"/>
                      <a:pt x="362" y="58"/>
                      <a:pt x="295" y="44"/>
                    </a:cubicBezTo>
                    <a:cubicBezTo>
                      <a:pt x="321" y="92"/>
                      <a:pt x="409" y="79"/>
                      <a:pt x="479" y="84"/>
                    </a:cubicBezTo>
                    <a:cubicBezTo>
                      <a:pt x="591" y="92"/>
                      <a:pt x="712" y="133"/>
                      <a:pt x="727" y="220"/>
                    </a:cubicBezTo>
                    <a:cubicBezTo>
                      <a:pt x="646" y="185"/>
                      <a:pt x="577" y="128"/>
                      <a:pt x="471" y="120"/>
                    </a:cubicBezTo>
                    <a:cubicBezTo>
                      <a:pt x="437" y="117"/>
                      <a:pt x="399" y="124"/>
                      <a:pt x="363" y="120"/>
                    </a:cubicBezTo>
                    <a:cubicBezTo>
                      <a:pt x="333" y="116"/>
                      <a:pt x="305" y="94"/>
                      <a:pt x="275" y="92"/>
                    </a:cubicBezTo>
                    <a:cubicBezTo>
                      <a:pt x="165" y="84"/>
                      <a:pt x="112" y="218"/>
                      <a:pt x="7" y="216"/>
                    </a:cubicBezTo>
                    <a:cubicBezTo>
                      <a:pt x="0" y="168"/>
                      <a:pt x="63" y="154"/>
                      <a:pt x="99" y="132"/>
                    </a:cubicBezTo>
                    <a:cubicBezTo>
                      <a:pt x="142" y="106"/>
                      <a:pt x="199" y="55"/>
                      <a:pt x="251" y="24"/>
                    </a:cubicBezTo>
                    <a:cubicBezTo>
                      <a:pt x="292" y="0"/>
                      <a:pt x="338" y="16"/>
                      <a:pt x="387" y="24"/>
                    </a:cubicBezTo>
                    <a:cubicBezTo>
                      <a:pt x="425" y="30"/>
                      <a:pt x="464" y="25"/>
                      <a:pt x="503" y="28"/>
                    </a:cubicBezTo>
                    <a:cubicBezTo>
                      <a:pt x="592" y="34"/>
                      <a:pt x="736" y="87"/>
                      <a:pt x="779" y="148"/>
                    </a:cubicBezTo>
                    <a:cubicBezTo>
                      <a:pt x="796" y="173"/>
                      <a:pt x="793" y="202"/>
                      <a:pt x="803" y="228"/>
                    </a:cubicBezTo>
                    <a:cubicBezTo>
                      <a:pt x="811" y="248"/>
                      <a:pt x="831" y="256"/>
                      <a:pt x="847" y="276"/>
                    </a:cubicBezTo>
                    <a:cubicBezTo>
                      <a:pt x="880" y="315"/>
                      <a:pt x="912" y="375"/>
                      <a:pt x="895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Freeform 583"/>
              <p:cNvSpPr>
                <a:spLocks/>
              </p:cNvSpPr>
              <p:nvPr/>
            </p:nvSpPr>
            <p:spPr bwMode="auto">
              <a:xfrm>
                <a:off x="7010" y="844"/>
                <a:ext cx="255" cy="194"/>
              </a:xfrm>
              <a:custGeom>
                <a:avLst/>
                <a:gdLst>
                  <a:gd name="T0" fmla="*/ 108 w 108"/>
                  <a:gd name="T1" fmla="*/ 10 h 82"/>
                  <a:gd name="T2" fmla="*/ 0 w 108"/>
                  <a:gd name="T3" fmla="*/ 82 h 82"/>
                  <a:gd name="T4" fmla="*/ 108 w 108"/>
                  <a:gd name="T5" fmla="*/ 10 h 82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82"/>
                  <a:gd name="T11" fmla="*/ 108 w 108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82">
                    <a:moveTo>
                      <a:pt x="108" y="10"/>
                    </a:moveTo>
                    <a:cubicBezTo>
                      <a:pt x="93" y="53"/>
                      <a:pt x="43" y="81"/>
                      <a:pt x="0" y="82"/>
                    </a:cubicBezTo>
                    <a:cubicBezTo>
                      <a:pt x="14" y="38"/>
                      <a:pt x="53" y="0"/>
                      <a:pt x="10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Freeform 584"/>
              <p:cNvSpPr>
                <a:spLocks/>
              </p:cNvSpPr>
              <p:nvPr/>
            </p:nvSpPr>
            <p:spPr bwMode="auto">
              <a:xfrm>
                <a:off x="6632" y="1010"/>
                <a:ext cx="916" cy="859"/>
              </a:xfrm>
              <a:custGeom>
                <a:avLst/>
                <a:gdLst>
                  <a:gd name="T0" fmla="*/ 388 w 388"/>
                  <a:gd name="T1" fmla="*/ 36 h 364"/>
                  <a:gd name="T2" fmla="*/ 220 w 388"/>
                  <a:gd name="T3" fmla="*/ 148 h 364"/>
                  <a:gd name="T4" fmla="*/ 192 w 388"/>
                  <a:gd name="T5" fmla="*/ 200 h 364"/>
                  <a:gd name="T6" fmla="*/ 96 w 388"/>
                  <a:gd name="T7" fmla="*/ 276 h 364"/>
                  <a:gd name="T8" fmla="*/ 12 w 388"/>
                  <a:gd name="T9" fmla="*/ 364 h 364"/>
                  <a:gd name="T10" fmla="*/ 88 w 388"/>
                  <a:gd name="T11" fmla="*/ 232 h 364"/>
                  <a:gd name="T12" fmla="*/ 160 w 388"/>
                  <a:gd name="T13" fmla="*/ 184 h 364"/>
                  <a:gd name="T14" fmla="*/ 208 w 388"/>
                  <a:gd name="T15" fmla="*/ 104 h 364"/>
                  <a:gd name="T16" fmla="*/ 388 w 388"/>
                  <a:gd name="T17" fmla="*/ 36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364"/>
                  <a:gd name="T29" fmla="*/ 388 w 388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364">
                    <a:moveTo>
                      <a:pt x="388" y="36"/>
                    </a:moveTo>
                    <a:cubicBezTo>
                      <a:pt x="327" y="76"/>
                      <a:pt x="262" y="93"/>
                      <a:pt x="220" y="148"/>
                    </a:cubicBezTo>
                    <a:cubicBezTo>
                      <a:pt x="208" y="164"/>
                      <a:pt x="205" y="185"/>
                      <a:pt x="192" y="200"/>
                    </a:cubicBezTo>
                    <a:cubicBezTo>
                      <a:pt x="166" y="229"/>
                      <a:pt x="126" y="246"/>
                      <a:pt x="96" y="276"/>
                    </a:cubicBezTo>
                    <a:cubicBezTo>
                      <a:pt x="66" y="306"/>
                      <a:pt x="53" y="347"/>
                      <a:pt x="12" y="364"/>
                    </a:cubicBezTo>
                    <a:cubicBezTo>
                      <a:pt x="0" y="307"/>
                      <a:pt x="48" y="268"/>
                      <a:pt x="88" y="232"/>
                    </a:cubicBezTo>
                    <a:cubicBezTo>
                      <a:pt x="110" y="212"/>
                      <a:pt x="142" y="202"/>
                      <a:pt x="160" y="184"/>
                    </a:cubicBezTo>
                    <a:cubicBezTo>
                      <a:pt x="179" y="165"/>
                      <a:pt x="187" y="127"/>
                      <a:pt x="208" y="104"/>
                    </a:cubicBezTo>
                    <a:cubicBezTo>
                      <a:pt x="245" y="65"/>
                      <a:pt x="341" y="0"/>
                      <a:pt x="3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Freeform 585"/>
              <p:cNvSpPr>
                <a:spLocks/>
              </p:cNvSpPr>
              <p:nvPr/>
            </p:nvSpPr>
            <p:spPr bwMode="auto">
              <a:xfrm>
                <a:off x="7189" y="1090"/>
                <a:ext cx="1918" cy="1885"/>
              </a:xfrm>
              <a:custGeom>
                <a:avLst/>
                <a:gdLst>
                  <a:gd name="T0" fmla="*/ 812 w 812"/>
                  <a:gd name="T1" fmla="*/ 598 h 798"/>
                  <a:gd name="T2" fmla="*/ 812 w 812"/>
                  <a:gd name="T3" fmla="*/ 682 h 798"/>
                  <a:gd name="T4" fmla="*/ 760 w 812"/>
                  <a:gd name="T5" fmla="*/ 798 h 798"/>
                  <a:gd name="T6" fmla="*/ 772 w 812"/>
                  <a:gd name="T7" fmla="*/ 590 h 798"/>
                  <a:gd name="T8" fmla="*/ 576 w 812"/>
                  <a:gd name="T9" fmla="*/ 182 h 798"/>
                  <a:gd name="T10" fmla="*/ 100 w 812"/>
                  <a:gd name="T11" fmla="*/ 94 h 798"/>
                  <a:gd name="T12" fmla="*/ 0 w 812"/>
                  <a:gd name="T13" fmla="*/ 154 h 798"/>
                  <a:gd name="T14" fmla="*/ 112 w 812"/>
                  <a:gd name="T15" fmla="*/ 50 h 798"/>
                  <a:gd name="T16" fmla="*/ 364 w 812"/>
                  <a:gd name="T17" fmla="*/ 22 h 798"/>
                  <a:gd name="T18" fmla="*/ 812 w 812"/>
                  <a:gd name="T19" fmla="*/ 598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2"/>
                  <a:gd name="T31" fmla="*/ 0 h 798"/>
                  <a:gd name="T32" fmla="*/ 812 w 812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2" h="798">
                    <a:moveTo>
                      <a:pt x="812" y="598"/>
                    </a:moveTo>
                    <a:cubicBezTo>
                      <a:pt x="812" y="626"/>
                      <a:pt x="812" y="654"/>
                      <a:pt x="812" y="682"/>
                    </a:cubicBezTo>
                    <a:cubicBezTo>
                      <a:pt x="796" y="722"/>
                      <a:pt x="801" y="783"/>
                      <a:pt x="760" y="798"/>
                    </a:cubicBezTo>
                    <a:cubicBezTo>
                      <a:pt x="757" y="729"/>
                      <a:pt x="777" y="659"/>
                      <a:pt x="772" y="590"/>
                    </a:cubicBezTo>
                    <a:cubicBezTo>
                      <a:pt x="760" y="437"/>
                      <a:pt x="656" y="264"/>
                      <a:pt x="576" y="182"/>
                    </a:cubicBezTo>
                    <a:cubicBezTo>
                      <a:pt x="477" y="80"/>
                      <a:pt x="267" y="0"/>
                      <a:pt x="100" y="94"/>
                    </a:cubicBezTo>
                    <a:cubicBezTo>
                      <a:pt x="64" y="114"/>
                      <a:pt x="48" y="161"/>
                      <a:pt x="0" y="154"/>
                    </a:cubicBezTo>
                    <a:cubicBezTo>
                      <a:pt x="13" y="101"/>
                      <a:pt x="67" y="72"/>
                      <a:pt x="112" y="50"/>
                    </a:cubicBezTo>
                    <a:cubicBezTo>
                      <a:pt x="181" y="17"/>
                      <a:pt x="283" y="3"/>
                      <a:pt x="364" y="22"/>
                    </a:cubicBezTo>
                    <a:cubicBezTo>
                      <a:pt x="614" y="81"/>
                      <a:pt x="776" y="324"/>
                      <a:pt x="812" y="5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" name="Freeform 586"/>
              <p:cNvSpPr>
                <a:spLocks/>
              </p:cNvSpPr>
              <p:nvPr/>
            </p:nvSpPr>
            <p:spPr bwMode="auto">
              <a:xfrm>
                <a:off x="6556" y="1267"/>
                <a:ext cx="2407" cy="1623"/>
              </a:xfrm>
              <a:custGeom>
                <a:avLst/>
                <a:gdLst>
                  <a:gd name="T0" fmla="*/ 0 w 1019"/>
                  <a:gd name="T1" fmla="*/ 467 h 687"/>
                  <a:gd name="T2" fmla="*/ 0 w 1019"/>
                  <a:gd name="T3" fmla="*/ 435 h 687"/>
                  <a:gd name="T4" fmla="*/ 220 w 1019"/>
                  <a:gd name="T5" fmla="*/ 131 h 687"/>
                  <a:gd name="T6" fmla="*/ 296 w 1019"/>
                  <a:gd name="T7" fmla="*/ 103 h 687"/>
                  <a:gd name="T8" fmla="*/ 380 w 1019"/>
                  <a:gd name="T9" fmla="*/ 43 h 687"/>
                  <a:gd name="T10" fmla="*/ 588 w 1019"/>
                  <a:gd name="T11" fmla="*/ 3 h 687"/>
                  <a:gd name="T12" fmla="*/ 844 w 1019"/>
                  <a:gd name="T13" fmla="*/ 143 h 687"/>
                  <a:gd name="T14" fmla="*/ 1012 w 1019"/>
                  <a:gd name="T15" fmla="*/ 551 h 687"/>
                  <a:gd name="T16" fmla="*/ 976 w 1019"/>
                  <a:gd name="T17" fmla="*/ 687 h 687"/>
                  <a:gd name="T18" fmla="*/ 968 w 1019"/>
                  <a:gd name="T19" fmla="*/ 539 h 687"/>
                  <a:gd name="T20" fmla="*/ 820 w 1019"/>
                  <a:gd name="T21" fmla="*/ 187 h 687"/>
                  <a:gd name="T22" fmla="*/ 412 w 1019"/>
                  <a:gd name="T23" fmla="*/ 75 h 687"/>
                  <a:gd name="T24" fmla="*/ 304 w 1019"/>
                  <a:gd name="T25" fmla="*/ 151 h 687"/>
                  <a:gd name="T26" fmla="*/ 232 w 1019"/>
                  <a:gd name="T27" fmla="*/ 171 h 687"/>
                  <a:gd name="T28" fmla="*/ 68 w 1019"/>
                  <a:gd name="T29" fmla="*/ 371 h 687"/>
                  <a:gd name="T30" fmla="*/ 0 w 1019"/>
                  <a:gd name="T31" fmla="*/ 46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9"/>
                  <a:gd name="T49" fmla="*/ 0 h 687"/>
                  <a:gd name="T50" fmla="*/ 1019 w 1019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9" h="687">
                    <a:moveTo>
                      <a:pt x="0" y="467"/>
                    </a:moveTo>
                    <a:cubicBezTo>
                      <a:pt x="0" y="456"/>
                      <a:pt x="0" y="446"/>
                      <a:pt x="0" y="435"/>
                    </a:cubicBezTo>
                    <a:cubicBezTo>
                      <a:pt x="35" y="319"/>
                      <a:pt x="123" y="178"/>
                      <a:pt x="220" y="131"/>
                    </a:cubicBezTo>
                    <a:cubicBezTo>
                      <a:pt x="245" y="119"/>
                      <a:pt x="272" y="115"/>
                      <a:pt x="296" y="103"/>
                    </a:cubicBezTo>
                    <a:cubicBezTo>
                      <a:pt x="329" y="86"/>
                      <a:pt x="354" y="58"/>
                      <a:pt x="380" y="43"/>
                    </a:cubicBezTo>
                    <a:cubicBezTo>
                      <a:pt x="432" y="14"/>
                      <a:pt x="497" y="0"/>
                      <a:pt x="588" y="3"/>
                    </a:cubicBezTo>
                    <a:cubicBezTo>
                      <a:pt x="693" y="7"/>
                      <a:pt x="788" y="78"/>
                      <a:pt x="844" y="143"/>
                    </a:cubicBezTo>
                    <a:cubicBezTo>
                      <a:pt x="930" y="242"/>
                      <a:pt x="1012" y="387"/>
                      <a:pt x="1012" y="551"/>
                    </a:cubicBezTo>
                    <a:cubicBezTo>
                      <a:pt x="1012" y="598"/>
                      <a:pt x="1019" y="653"/>
                      <a:pt x="976" y="687"/>
                    </a:cubicBezTo>
                    <a:cubicBezTo>
                      <a:pt x="955" y="635"/>
                      <a:pt x="970" y="584"/>
                      <a:pt x="968" y="539"/>
                    </a:cubicBezTo>
                    <a:cubicBezTo>
                      <a:pt x="961" y="392"/>
                      <a:pt x="890" y="271"/>
                      <a:pt x="820" y="187"/>
                    </a:cubicBezTo>
                    <a:cubicBezTo>
                      <a:pt x="740" y="91"/>
                      <a:pt x="571" y="0"/>
                      <a:pt x="412" y="75"/>
                    </a:cubicBezTo>
                    <a:cubicBezTo>
                      <a:pt x="373" y="93"/>
                      <a:pt x="347" y="132"/>
                      <a:pt x="304" y="151"/>
                    </a:cubicBezTo>
                    <a:cubicBezTo>
                      <a:pt x="283" y="160"/>
                      <a:pt x="256" y="159"/>
                      <a:pt x="232" y="171"/>
                    </a:cubicBezTo>
                    <a:cubicBezTo>
                      <a:pt x="156" y="208"/>
                      <a:pt x="102" y="300"/>
                      <a:pt x="68" y="371"/>
                    </a:cubicBezTo>
                    <a:cubicBezTo>
                      <a:pt x="52" y="406"/>
                      <a:pt x="34" y="484"/>
                      <a:pt x="0" y="4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Freeform 587"/>
              <p:cNvSpPr>
                <a:spLocks/>
              </p:cNvSpPr>
              <p:nvPr/>
            </p:nvSpPr>
            <p:spPr bwMode="auto">
              <a:xfrm>
                <a:off x="6752" y="1312"/>
                <a:ext cx="258" cy="236"/>
              </a:xfrm>
              <a:custGeom>
                <a:avLst/>
                <a:gdLst>
                  <a:gd name="T0" fmla="*/ 109 w 109"/>
                  <a:gd name="T1" fmla="*/ 0 h 100"/>
                  <a:gd name="T2" fmla="*/ 1 w 109"/>
                  <a:gd name="T3" fmla="*/ 100 h 100"/>
                  <a:gd name="T4" fmla="*/ 109 w 109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00"/>
                  <a:gd name="T11" fmla="*/ 109 w 109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00">
                    <a:moveTo>
                      <a:pt x="109" y="0"/>
                    </a:moveTo>
                    <a:cubicBezTo>
                      <a:pt x="102" y="62"/>
                      <a:pt x="47" y="77"/>
                      <a:pt x="1" y="100"/>
                    </a:cubicBezTo>
                    <a:cubicBezTo>
                      <a:pt x="0" y="45"/>
                      <a:pt x="52" y="1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" name="Freeform 588"/>
              <p:cNvSpPr>
                <a:spLocks/>
              </p:cNvSpPr>
              <p:nvPr/>
            </p:nvSpPr>
            <p:spPr bwMode="auto">
              <a:xfrm>
                <a:off x="6589" y="1432"/>
                <a:ext cx="1970" cy="2488"/>
              </a:xfrm>
              <a:custGeom>
                <a:avLst/>
                <a:gdLst>
                  <a:gd name="T0" fmla="*/ 386 w 834"/>
                  <a:gd name="T1" fmla="*/ 105 h 1053"/>
                  <a:gd name="T2" fmla="*/ 470 w 834"/>
                  <a:gd name="T3" fmla="*/ 85 h 1053"/>
                  <a:gd name="T4" fmla="*/ 834 w 834"/>
                  <a:gd name="T5" fmla="*/ 397 h 1053"/>
                  <a:gd name="T6" fmla="*/ 830 w 834"/>
                  <a:gd name="T7" fmla="*/ 429 h 1053"/>
                  <a:gd name="T8" fmla="*/ 694 w 834"/>
                  <a:gd name="T9" fmla="*/ 869 h 1053"/>
                  <a:gd name="T10" fmla="*/ 542 w 834"/>
                  <a:gd name="T11" fmla="*/ 937 h 1053"/>
                  <a:gd name="T12" fmla="*/ 434 w 834"/>
                  <a:gd name="T13" fmla="*/ 1001 h 1053"/>
                  <a:gd name="T14" fmla="*/ 302 w 834"/>
                  <a:gd name="T15" fmla="*/ 1021 h 1053"/>
                  <a:gd name="T16" fmla="*/ 222 w 834"/>
                  <a:gd name="T17" fmla="*/ 1045 h 1053"/>
                  <a:gd name="T18" fmla="*/ 390 w 834"/>
                  <a:gd name="T19" fmla="*/ 965 h 1053"/>
                  <a:gd name="T20" fmla="*/ 690 w 834"/>
                  <a:gd name="T21" fmla="*/ 625 h 1053"/>
                  <a:gd name="T22" fmla="*/ 714 w 834"/>
                  <a:gd name="T23" fmla="*/ 521 h 1053"/>
                  <a:gd name="T24" fmla="*/ 722 w 834"/>
                  <a:gd name="T25" fmla="*/ 653 h 1053"/>
                  <a:gd name="T26" fmla="*/ 622 w 834"/>
                  <a:gd name="T27" fmla="*/ 861 h 1053"/>
                  <a:gd name="T28" fmla="*/ 766 w 834"/>
                  <a:gd name="T29" fmla="*/ 529 h 1053"/>
                  <a:gd name="T30" fmla="*/ 778 w 834"/>
                  <a:gd name="T31" fmla="*/ 361 h 1053"/>
                  <a:gd name="T32" fmla="*/ 522 w 834"/>
                  <a:gd name="T33" fmla="*/ 133 h 1053"/>
                  <a:gd name="T34" fmla="*/ 326 w 834"/>
                  <a:gd name="T35" fmla="*/ 205 h 1053"/>
                  <a:gd name="T36" fmla="*/ 202 w 834"/>
                  <a:gd name="T37" fmla="*/ 321 h 1053"/>
                  <a:gd name="T38" fmla="*/ 114 w 834"/>
                  <a:gd name="T39" fmla="*/ 505 h 1053"/>
                  <a:gd name="T40" fmla="*/ 18 w 834"/>
                  <a:gd name="T41" fmla="*/ 645 h 1053"/>
                  <a:gd name="T42" fmla="*/ 78 w 834"/>
                  <a:gd name="T43" fmla="*/ 477 h 1053"/>
                  <a:gd name="T44" fmla="*/ 150 w 834"/>
                  <a:gd name="T45" fmla="*/ 309 h 1053"/>
                  <a:gd name="T46" fmla="*/ 266 w 834"/>
                  <a:gd name="T47" fmla="*/ 185 h 1053"/>
                  <a:gd name="T48" fmla="*/ 502 w 834"/>
                  <a:gd name="T49" fmla="*/ 5 h 1053"/>
                  <a:gd name="T50" fmla="*/ 574 w 834"/>
                  <a:gd name="T51" fmla="*/ 25 h 1053"/>
                  <a:gd name="T52" fmla="*/ 470 w 834"/>
                  <a:gd name="T53" fmla="*/ 57 h 1053"/>
                  <a:gd name="T54" fmla="*/ 386 w 834"/>
                  <a:gd name="T55" fmla="*/ 105 h 10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4"/>
                  <a:gd name="T85" fmla="*/ 0 h 1053"/>
                  <a:gd name="T86" fmla="*/ 834 w 834"/>
                  <a:gd name="T87" fmla="*/ 1053 h 10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4" h="1053">
                    <a:moveTo>
                      <a:pt x="386" y="105"/>
                    </a:moveTo>
                    <a:cubicBezTo>
                      <a:pt x="419" y="107"/>
                      <a:pt x="441" y="88"/>
                      <a:pt x="470" y="85"/>
                    </a:cubicBezTo>
                    <a:cubicBezTo>
                      <a:pt x="658" y="63"/>
                      <a:pt x="834" y="235"/>
                      <a:pt x="834" y="397"/>
                    </a:cubicBezTo>
                    <a:cubicBezTo>
                      <a:pt x="834" y="407"/>
                      <a:pt x="832" y="420"/>
                      <a:pt x="830" y="429"/>
                    </a:cubicBezTo>
                    <a:cubicBezTo>
                      <a:pt x="792" y="614"/>
                      <a:pt x="805" y="765"/>
                      <a:pt x="694" y="869"/>
                    </a:cubicBezTo>
                    <a:cubicBezTo>
                      <a:pt x="652" y="909"/>
                      <a:pt x="601" y="916"/>
                      <a:pt x="542" y="937"/>
                    </a:cubicBezTo>
                    <a:cubicBezTo>
                      <a:pt x="502" y="951"/>
                      <a:pt x="477" y="984"/>
                      <a:pt x="434" y="1001"/>
                    </a:cubicBezTo>
                    <a:cubicBezTo>
                      <a:pt x="395" y="1017"/>
                      <a:pt x="348" y="1010"/>
                      <a:pt x="302" y="1021"/>
                    </a:cubicBezTo>
                    <a:cubicBezTo>
                      <a:pt x="278" y="1027"/>
                      <a:pt x="256" y="1053"/>
                      <a:pt x="222" y="1045"/>
                    </a:cubicBezTo>
                    <a:cubicBezTo>
                      <a:pt x="220" y="972"/>
                      <a:pt x="328" y="988"/>
                      <a:pt x="390" y="965"/>
                    </a:cubicBezTo>
                    <a:cubicBezTo>
                      <a:pt x="533" y="914"/>
                      <a:pt x="657" y="786"/>
                      <a:pt x="690" y="625"/>
                    </a:cubicBezTo>
                    <a:cubicBezTo>
                      <a:pt x="697" y="593"/>
                      <a:pt x="685" y="552"/>
                      <a:pt x="714" y="521"/>
                    </a:cubicBezTo>
                    <a:cubicBezTo>
                      <a:pt x="764" y="541"/>
                      <a:pt x="733" y="611"/>
                      <a:pt x="722" y="653"/>
                    </a:cubicBezTo>
                    <a:cubicBezTo>
                      <a:pt x="700" y="737"/>
                      <a:pt x="671" y="808"/>
                      <a:pt x="622" y="861"/>
                    </a:cubicBezTo>
                    <a:cubicBezTo>
                      <a:pt x="735" y="819"/>
                      <a:pt x="755" y="678"/>
                      <a:pt x="766" y="529"/>
                    </a:cubicBezTo>
                    <a:cubicBezTo>
                      <a:pt x="771" y="467"/>
                      <a:pt x="790" y="414"/>
                      <a:pt x="778" y="361"/>
                    </a:cubicBezTo>
                    <a:cubicBezTo>
                      <a:pt x="753" y="251"/>
                      <a:pt x="651" y="135"/>
                      <a:pt x="522" y="133"/>
                    </a:cubicBezTo>
                    <a:cubicBezTo>
                      <a:pt x="442" y="132"/>
                      <a:pt x="378" y="164"/>
                      <a:pt x="326" y="205"/>
                    </a:cubicBezTo>
                    <a:cubicBezTo>
                      <a:pt x="288" y="236"/>
                      <a:pt x="235" y="283"/>
                      <a:pt x="202" y="321"/>
                    </a:cubicBezTo>
                    <a:cubicBezTo>
                      <a:pt x="166" y="363"/>
                      <a:pt x="144" y="445"/>
                      <a:pt x="114" y="505"/>
                    </a:cubicBezTo>
                    <a:cubicBezTo>
                      <a:pt x="89" y="556"/>
                      <a:pt x="74" y="622"/>
                      <a:pt x="18" y="645"/>
                    </a:cubicBezTo>
                    <a:cubicBezTo>
                      <a:pt x="0" y="588"/>
                      <a:pt x="50" y="534"/>
                      <a:pt x="78" y="477"/>
                    </a:cubicBezTo>
                    <a:cubicBezTo>
                      <a:pt x="104" y="424"/>
                      <a:pt x="119" y="359"/>
                      <a:pt x="150" y="309"/>
                    </a:cubicBezTo>
                    <a:cubicBezTo>
                      <a:pt x="177" y="264"/>
                      <a:pt x="229" y="225"/>
                      <a:pt x="266" y="185"/>
                    </a:cubicBezTo>
                    <a:cubicBezTo>
                      <a:pt x="341" y="106"/>
                      <a:pt x="369" y="17"/>
                      <a:pt x="502" y="5"/>
                    </a:cubicBezTo>
                    <a:cubicBezTo>
                      <a:pt x="524" y="3"/>
                      <a:pt x="572" y="0"/>
                      <a:pt x="574" y="25"/>
                    </a:cubicBezTo>
                    <a:cubicBezTo>
                      <a:pt x="577" y="58"/>
                      <a:pt x="501" y="50"/>
                      <a:pt x="470" y="57"/>
                    </a:cubicBezTo>
                    <a:cubicBezTo>
                      <a:pt x="435" y="65"/>
                      <a:pt x="401" y="77"/>
                      <a:pt x="38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" name="Freeform 589"/>
              <p:cNvSpPr>
                <a:spLocks/>
              </p:cNvSpPr>
              <p:nvPr/>
            </p:nvSpPr>
            <p:spPr bwMode="auto">
              <a:xfrm>
                <a:off x="7983" y="1435"/>
                <a:ext cx="817" cy="1455"/>
              </a:xfrm>
              <a:custGeom>
                <a:avLst/>
                <a:gdLst>
                  <a:gd name="T0" fmla="*/ 304 w 346"/>
                  <a:gd name="T1" fmla="*/ 616 h 616"/>
                  <a:gd name="T2" fmla="*/ 300 w 346"/>
                  <a:gd name="T3" fmla="*/ 464 h 616"/>
                  <a:gd name="T4" fmla="*/ 280 w 346"/>
                  <a:gd name="T5" fmla="*/ 412 h 616"/>
                  <a:gd name="T6" fmla="*/ 232 w 346"/>
                  <a:gd name="T7" fmla="*/ 260 h 616"/>
                  <a:gd name="T8" fmla="*/ 80 w 346"/>
                  <a:gd name="T9" fmla="*/ 92 h 616"/>
                  <a:gd name="T10" fmla="*/ 0 w 346"/>
                  <a:gd name="T11" fmla="*/ 32 h 616"/>
                  <a:gd name="T12" fmla="*/ 200 w 346"/>
                  <a:gd name="T13" fmla="*/ 132 h 616"/>
                  <a:gd name="T14" fmla="*/ 340 w 346"/>
                  <a:gd name="T15" fmla="*/ 448 h 616"/>
                  <a:gd name="T16" fmla="*/ 304 w 346"/>
                  <a:gd name="T17" fmla="*/ 616 h 6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"/>
                  <a:gd name="T28" fmla="*/ 0 h 616"/>
                  <a:gd name="T29" fmla="*/ 346 w 346"/>
                  <a:gd name="T30" fmla="*/ 616 h 6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" h="616">
                    <a:moveTo>
                      <a:pt x="304" y="616"/>
                    </a:moveTo>
                    <a:cubicBezTo>
                      <a:pt x="276" y="580"/>
                      <a:pt x="309" y="515"/>
                      <a:pt x="300" y="464"/>
                    </a:cubicBezTo>
                    <a:cubicBezTo>
                      <a:pt x="297" y="445"/>
                      <a:pt x="285" y="430"/>
                      <a:pt x="280" y="412"/>
                    </a:cubicBezTo>
                    <a:cubicBezTo>
                      <a:pt x="264" y="354"/>
                      <a:pt x="258" y="308"/>
                      <a:pt x="232" y="260"/>
                    </a:cubicBezTo>
                    <a:cubicBezTo>
                      <a:pt x="197" y="196"/>
                      <a:pt x="138" y="127"/>
                      <a:pt x="80" y="92"/>
                    </a:cubicBezTo>
                    <a:cubicBezTo>
                      <a:pt x="53" y="76"/>
                      <a:pt x="6" y="77"/>
                      <a:pt x="0" y="32"/>
                    </a:cubicBezTo>
                    <a:cubicBezTo>
                      <a:pt x="46" y="0"/>
                      <a:pt x="161" y="84"/>
                      <a:pt x="200" y="132"/>
                    </a:cubicBezTo>
                    <a:cubicBezTo>
                      <a:pt x="269" y="217"/>
                      <a:pt x="332" y="346"/>
                      <a:pt x="340" y="448"/>
                    </a:cubicBezTo>
                    <a:cubicBezTo>
                      <a:pt x="345" y="509"/>
                      <a:pt x="346" y="588"/>
                      <a:pt x="304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590"/>
              <p:cNvSpPr>
                <a:spLocks/>
              </p:cNvSpPr>
              <p:nvPr/>
            </p:nvSpPr>
            <p:spPr bwMode="auto">
              <a:xfrm>
                <a:off x="6585" y="1680"/>
                <a:ext cx="663" cy="993"/>
              </a:xfrm>
              <a:custGeom>
                <a:avLst/>
                <a:gdLst>
                  <a:gd name="T0" fmla="*/ 276 w 281"/>
                  <a:gd name="T1" fmla="*/ 0 h 420"/>
                  <a:gd name="T2" fmla="*/ 184 w 281"/>
                  <a:gd name="T3" fmla="*/ 116 h 420"/>
                  <a:gd name="T4" fmla="*/ 100 w 281"/>
                  <a:gd name="T5" fmla="*/ 244 h 420"/>
                  <a:gd name="T6" fmla="*/ 8 w 281"/>
                  <a:gd name="T7" fmla="*/ 420 h 420"/>
                  <a:gd name="T8" fmla="*/ 48 w 281"/>
                  <a:gd name="T9" fmla="*/ 268 h 420"/>
                  <a:gd name="T10" fmla="*/ 108 w 281"/>
                  <a:gd name="T11" fmla="*/ 128 h 420"/>
                  <a:gd name="T12" fmla="*/ 268 w 281"/>
                  <a:gd name="T13" fmla="*/ 0 h 420"/>
                  <a:gd name="T14" fmla="*/ 276 w 28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420"/>
                  <a:gd name="T26" fmla="*/ 281 w 28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420">
                    <a:moveTo>
                      <a:pt x="276" y="0"/>
                    </a:moveTo>
                    <a:cubicBezTo>
                      <a:pt x="281" y="60"/>
                      <a:pt x="217" y="82"/>
                      <a:pt x="184" y="116"/>
                    </a:cubicBezTo>
                    <a:cubicBezTo>
                      <a:pt x="151" y="150"/>
                      <a:pt x="120" y="196"/>
                      <a:pt x="100" y="244"/>
                    </a:cubicBezTo>
                    <a:cubicBezTo>
                      <a:pt x="74" y="306"/>
                      <a:pt x="67" y="380"/>
                      <a:pt x="8" y="420"/>
                    </a:cubicBezTo>
                    <a:cubicBezTo>
                      <a:pt x="0" y="366"/>
                      <a:pt x="29" y="315"/>
                      <a:pt x="48" y="268"/>
                    </a:cubicBezTo>
                    <a:cubicBezTo>
                      <a:pt x="67" y="221"/>
                      <a:pt x="83" y="167"/>
                      <a:pt x="108" y="128"/>
                    </a:cubicBezTo>
                    <a:cubicBezTo>
                      <a:pt x="139" y="81"/>
                      <a:pt x="220" y="27"/>
                      <a:pt x="268" y="0"/>
                    </a:cubicBezTo>
                    <a:cubicBezTo>
                      <a:pt x="271" y="0"/>
                      <a:pt x="273" y="0"/>
                      <a:pt x="2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1" name="Freeform 591"/>
              <p:cNvSpPr>
                <a:spLocks/>
              </p:cNvSpPr>
              <p:nvPr/>
            </p:nvSpPr>
            <p:spPr bwMode="auto">
              <a:xfrm>
                <a:off x="6792" y="1758"/>
                <a:ext cx="1637" cy="1961"/>
              </a:xfrm>
              <a:custGeom>
                <a:avLst/>
                <a:gdLst>
                  <a:gd name="T0" fmla="*/ 632 w 693"/>
                  <a:gd name="T1" fmla="*/ 363 h 830"/>
                  <a:gd name="T2" fmla="*/ 444 w 693"/>
                  <a:gd name="T3" fmla="*/ 79 h 830"/>
                  <a:gd name="T4" fmla="*/ 260 w 693"/>
                  <a:gd name="T5" fmla="*/ 151 h 830"/>
                  <a:gd name="T6" fmla="*/ 232 w 693"/>
                  <a:gd name="T7" fmla="*/ 187 h 830"/>
                  <a:gd name="T8" fmla="*/ 168 w 693"/>
                  <a:gd name="T9" fmla="*/ 263 h 830"/>
                  <a:gd name="T10" fmla="*/ 524 w 693"/>
                  <a:gd name="T11" fmla="*/ 131 h 830"/>
                  <a:gd name="T12" fmla="*/ 544 w 693"/>
                  <a:gd name="T13" fmla="*/ 571 h 830"/>
                  <a:gd name="T14" fmla="*/ 376 w 693"/>
                  <a:gd name="T15" fmla="*/ 763 h 830"/>
                  <a:gd name="T16" fmla="*/ 304 w 693"/>
                  <a:gd name="T17" fmla="*/ 795 h 830"/>
                  <a:gd name="T18" fmla="*/ 236 w 693"/>
                  <a:gd name="T19" fmla="*/ 819 h 830"/>
                  <a:gd name="T20" fmla="*/ 384 w 693"/>
                  <a:gd name="T21" fmla="*/ 703 h 830"/>
                  <a:gd name="T22" fmla="*/ 528 w 693"/>
                  <a:gd name="T23" fmla="*/ 415 h 830"/>
                  <a:gd name="T24" fmla="*/ 520 w 693"/>
                  <a:gd name="T25" fmla="*/ 191 h 830"/>
                  <a:gd name="T26" fmla="*/ 340 w 693"/>
                  <a:gd name="T27" fmla="*/ 167 h 830"/>
                  <a:gd name="T28" fmla="*/ 260 w 693"/>
                  <a:gd name="T29" fmla="*/ 255 h 830"/>
                  <a:gd name="T30" fmla="*/ 200 w 693"/>
                  <a:gd name="T31" fmla="*/ 307 h 830"/>
                  <a:gd name="T32" fmla="*/ 184 w 693"/>
                  <a:gd name="T33" fmla="*/ 431 h 830"/>
                  <a:gd name="T34" fmla="*/ 116 w 693"/>
                  <a:gd name="T35" fmla="*/ 571 h 830"/>
                  <a:gd name="T36" fmla="*/ 0 w 693"/>
                  <a:gd name="T37" fmla="*/ 651 h 830"/>
                  <a:gd name="T38" fmla="*/ 84 w 693"/>
                  <a:gd name="T39" fmla="*/ 527 h 830"/>
                  <a:gd name="T40" fmla="*/ 124 w 693"/>
                  <a:gd name="T41" fmla="*/ 355 h 830"/>
                  <a:gd name="T42" fmla="*/ 124 w 693"/>
                  <a:gd name="T43" fmla="*/ 223 h 830"/>
                  <a:gd name="T44" fmla="*/ 248 w 693"/>
                  <a:gd name="T45" fmla="*/ 103 h 830"/>
                  <a:gd name="T46" fmla="*/ 644 w 693"/>
                  <a:gd name="T47" fmla="*/ 171 h 830"/>
                  <a:gd name="T48" fmla="*/ 632 w 693"/>
                  <a:gd name="T49" fmla="*/ 363 h 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3"/>
                  <a:gd name="T76" fmla="*/ 0 h 830"/>
                  <a:gd name="T77" fmla="*/ 693 w 693"/>
                  <a:gd name="T78" fmla="*/ 830 h 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3" h="830">
                    <a:moveTo>
                      <a:pt x="632" y="363"/>
                    </a:moveTo>
                    <a:cubicBezTo>
                      <a:pt x="628" y="214"/>
                      <a:pt x="580" y="83"/>
                      <a:pt x="444" y="79"/>
                    </a:cubicBezTo>
                    <a:cubicBezTo>
                      <a:pt x="376" y="77"/>
                      <a:pt x="304" y="110"/>
                      <a:pt x="260" y="151"/>
                    </a:cubicBezTo>
                    <a:cubicBezTo>
                      <a:pt x="249" y="161"/>
                      <a:pt x="244" y="175"/>
                      <a:pt x="232" y="187"/>
                    </a:cubicBezTo>
                    <a:cubicBezTo>
                      <a:pt x="209" y="209"/>
                      <a:pt x="160" y="222"/>
                      <a:pt x="168" y="263"/>
                    </a:cubicBezTo>
                    <a:cubicBezTo>
                      <a:pt x="253" y="221"/>
                      <a:pt x="372" y="31"/>
                      <a:pt x="524" y="131"/>
                    </a:cubicBezTo>
                    <a:cubicBezTo>
                      <a:pt x="621" y="195"/>
                      <a:pt x="594" y="461"/>
                      <a:pt x="544" y="571"/>
                    </a:cubicBezTo>
                    <a:cubicBezTo>
                      <a:pt x="509" y="649"/>
                      <a:pt x="440" y="726"/>
                      <a:pt x="376" y="763"/>
                    </a:cubicBezTo>
                    <a:cubicBezTo>
                      <a:pt x="354" y="776"/>
                      <a:pt x="327" y="783"/>
                      <a:pt x="304" y="795"/>
                    </a:cubicBezTo>
                    <a:cubicBezTo>
                      <a:pt x="283" y="806"/>
                      <a:pt x="262" y="830"/>
                      <a:pt x="236" y="819"/>
                    </a:cubicBezTo>
                    <a:cubicBezTo>
                      <a:pt x="260" y="744"/>
                      <a:pt x="331" y="743"/>
                      <a:pt x="384" y="703"/>
                    </a:cubicBezTo>
                    <a:cubicBezTo>
                      <a:pt x="465" y="641"/>
                      <a:pt x="514" y="548"/>
                      <a:pt x="528" y="415"/>
                    </a:cubicBezTo>
                    <a:cubicBezTo>
                      <a:pt x="536" y="339"/>
                      <a:pt x="562" y="251"/>
                      <a:pt x="520" y="191"/>
                    </a:cubicBezTo>
                    <a:cubicBezTo>
                      <a:pt x="484" y="140"/>
                      <a:pt x="396" y="135"/>
                      <a:pt x="340" y="167"/>
                    </a:cubicBezTo>
                    <a:cubicBezTo>
                      <a:pt x="309" y="184"/>
                      <a:pt x="293" y="221"/>
                      <a:pt x="260" y="255"/>
                    </a:cubicBezTo>
                    <a:cubicBezTo>
                      <a:pt x="243" y="273"/>
                      <a:pt x="213" y="285"/>
                      <a:pt x="200" y="307"/>
                    </a:cubicBezTo>
                    <a:cubicBezTo>
                      <a:pt x="179" y="343"/>
                      <a:pt x="192" y="380"/>
                      <a:pt x="184" y="431"/>
                    </a:cubicBezTo>
                    <a:cubicBezTo>
                      <a:pt x="177" y="476"/>
                      <a:pt x="142" y="534"/>
                      <a:pt x="116" y="571"/>
                    </a:cubicBezTo>
                    <a:cubicBezTo>
                      <a:pt x="90" y="608"/>
                      <a:pt x="55" y="652"/>
                      <a:pt x="0" y="651"/>
                    </a:cubicBezTo>
                    <a:cubicBezTo>
                      <a:pt x="5" y="592"/>
                      <a:pt x="59" y="569"/>
                      <a:pt x="84" y="527"/>
                    </a:cubicBezTo>
                    <a:cubicBezTo>
                      <a:pt x="107" y="489"/>
                      <a:pt x="132" y="426"/>
                      <a:pt x="124" y="355"/>
                    </a:cubicBezTo>
                    <a:cubicBezTo>
                      <a:pt x="119" y="309"/>
                      <a:pt x="103" y="267"/>
                      <a:pt x="124" y="223"/>
                    </a:cubicBezTo>
                    <a:cubicBezTo>
                      <a:pt x="145" y="180"/>
                      <a:pt x="204" y="139"/>
                      <a:pt x="248" y="103"/>
                    </a:cubicBezTo>
                    <a:cubicBezTo>
                      <a:pt x="376" y="0"/>
                      <a:pt x="568" y="10"/>
                      <a:pt x="644" y="171"/>
                    </a:cubicBezTo>
                    <a:cubicBezTo>
                      <a:pt x="664" y="213"/>
                      <a:pt x="693" y="346"/>
                      <a:pt x="632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" name="Freeform 592"/>
              <p:cNvSpPr>
                <a:spLocks/>
              </p:cNvSpPr>
              <p:nvPr/>
            </p:nvSpPr>
            <p:spPr bwMode="auto">
              <a:xfrm>
                <a:off x="7744" y="2099"/>
                <a:ext cx="307" cy="214"/>
              </a:xfrm>
              <a:custGeom>
                <a:avLst/>
                <a:gdLst>
                  <a:gd name="T0" fmla="*/ 101 w 130"/>
                  <a:gd name="T1" fmla="*/ 91 h 91"/>
                  <a:gd name="T2" fmla="*/ 17 w 130"/>
                  <a:gd name="T3" fmla="*/ 67 h 91"/>
                  <a:gd name="T4" fmla="*/ 101 w 130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91"/>
                  <a:gd name="T11" fmla="*/ 130 w 13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91">
                    <a:moveTo>
                      <a:pt x="101" y="91"/>
                    </a:moveTo>
                    <a:cubicBezTo>
                      <a:pt x="75" y="81"/>
                      <a:pt x="51" y="69"/>
                      <a:pt x="17" y="67"/>
                    </a:cubicBezTo>
                    <a:cubicBezTo>
                      <a:pt x="0" y="0"/>
                      <a:pt x="130" y="39"/>
                      <a:pt x="10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Freeform 593"/>
              <p:cNvSpPr>
                <a:spLocks/>
              </p:cNvSpPr>
              <p:nvPr/>
            </p:nvSpPr>
            <p:spPr bwMode="auto">
              <a:xfrm>
                <a:off x="7222" y="2108"/>
                <a:ext cx="529" cy="621"/>
              </a:xfrm>
              <a:custGeom>
                <a:avLst/>
                <a:gdLst>
                  <a:gd name="T0" fmla="*/ 222 w 224"/>
                  <a:gd name="T1" fmla="*/ 47 h 263"/>
                  <a:gd name="T2" fmla="*/ 182 w 224"/>
                  <a:gd name="T3" fmla="*/ 79 h 263"/>
                  <a:gd name="T4" fmla="*/ 86 w 224"/>
                  <a:gd name="T5" fmla="*/ 179 h 263"/>
                  <a:gd name="T6" fmla="*/ 34 w 224"/>
                  <a:gd name="T7" fmla="*/ 263 h 263"/>
                  <a:gd name="T8" fmla="*/ 118 w 224"/>
                  <a:gd name="T9" fmla="*/ 91 h 263"/>
                  <a:gd name="T10" fmla="*/ 222 w 224"/>
                  <a:gd name="T11" fmla="*/ 47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63"/>
                  <a:gd name="T20" fmla="*/ 224 w 224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63">
                    <a:moveTo>
                      <a:pt x="222" y="47"/>
                    </a:moveTo>
                    <a:cubicBezTo>
                      <a:pt x="224" y="73"/>
                      <a:pt x="195" y="68"/>
                      <a:pt x="182" y="79"/>
                    </a:cubicBezTo>
                    <a:cubicBezTo>
                      <a:pt x="162" y="122"/>
                      <a:pt x="115" y="143"/>
                      <a:pt x="86" y="179"/>
                    </a:cubicBezTo>
                    <a:cubicBezTo>
                      <a:pt x="65" y="205"/>
                      <a:pt x="68" y="245"/>
                      <a:pt x="34" y="263"/>
                    </a:cubicBezTo>
                    <a:cubicBezTo>
                      <a:pt x="0" y="195"/>
                      <a:pt x="79" y="136"/>
                      <a:pt x="118" y="91"/>
                    </a:cubicBezTo>
                    <a:cubicBezTo>
                      <a:pt x="141" y="65"/>
                      <a:pt x="176" y="0"/>
                      <a:pt x="2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" name="Freeform 594"/>
              <p:cNvSpPr>
                <a:spLocks/>
              </p:cNvSpPr>
              <p:nvPr/>
            </p:nvSpPr>
            <p:spPr bwMode="auto">
              <a:xfrm>
                <a:off x="6868" y="2271"/>
                <a:ext cx="1139" cy="1498"/>
              </a:xfrm>
              <a:custGeom>
                <a:avLst/>
                <a:gdLst>
                  <a:gd name="T0" fmla="*/ 52 w 482"/>
                  <a:gd name="T1" fmla="*/ 614 h 634"/>
                  <a:gd name="T2" fmla="*/ 120 w 482"/>
                  <a:gd name="T3" fmla="*/ 562 h 634"/>
                  <a:gd name="T4" fmla="*/ 236 w 482"/>
                  <a:gd name="T5" fmla="*/ 454 h 634"/>
                  <a:gd name="T6" fmla="*/ 300 w 482"/>
                  <a:gd name="T7" fmla="*/ 430 h 634"/>
                  <a:gd name="T8" fmla="*/ 432 w 482"/>
                  <a:gd name="T9" fmla="*/ 206 h 634"/>
                  <a:gd name="T10" fmla="*/ 428 w 482"/>
                  <a:gd name="T11" fmla="*/ 162 h 634"/>
                  <a:gd name="T12" fmla="*/ 400 w 482"/>
                  <a:gd name="T13" fmla="*/ 58 h 634"/>
                  <a:gd name="T14" fmla="*/ 332 w 482"/>
                  <a:gd name="T15" fmla="*/ 130 h 634"/>
                  <a:gd name="T16" fmla="*/ 64 w 482"/>
                  <a:gd name="T17" fmla="*/ 490 h 634"/>
                  <a:gd name="T18" fmla="*/ 0 w 482"/>
                  <a:gd name="T19" fmla="*/ 506 h 634"/>
                  <a:gd name="T20" fmla="*/ 76 w 482"/>
                  <a:gd name="T21" fmla="*/ 426 h 634"/>
                  <a:gd name="T22" fmla="*/ 240 w 482"/>
                  <a:gd name="T23" fmla="*/ 146 h 634"/>
                  <a:gd name="T24" fmla="*/ 292 w 482"/>
                  <a:gd name="T25" fmla="*/ 102 h 634"/>
                  <a:gd name="T26" fmla="*/ 340 w 482"/>
                  <a:gd name="T27" fmla="*/ 38 h 634"/>
                  <a:gd name="T28" fmla="*/ 480 w 482"/>
                  <a:gd name="T29" fmla="*/ 90 h 634"/>
                  <a:gd name="T30" fmla="*/ 468 w 482"/>
                  <a:gd name="T31" fmla="*/ 166 h 634"/>
                  <a:gd name="T32" fmla="*/ 468 w 482"/>
                  <a:gd name="T33" fmla="*/ 250 h 634"/>
                  <a:gd name="T34" fmla="*/ 356 w 482"/>
                  <a:gd name="T35" fmla="*/ 450 h 634"/>
                  <a:gd name="T36" fmla="*/ 264 w 482"/>
                  <a:gd name="T37" fmla="*/ 494 h 634"/>
                  <a:gd name="T38" fmla="*/ 52 w 482"/>
                  <a:gd name="T39" fmla="*/ 614 h 6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2"/>
                  <a:gd name="T61" fmla="*/ 0 h 634"/>
                  <a:gd name="T62" fmla="*/ 482 w 482"/>
                  <a:gd name="T63" fmla="*/ 634 h 6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2" h="634">
                    <a:moveTo>
                      <a:pt x="52" y="614"/>
                    </a:moveTo>
                    <a:cubicBezTo>
                      <a:pt x="63" y="583"/>
                      <a:pt x="91" y="582"/>
                      <a:pt x="120" y="562"/>
                    </a:cubicBezTo>
                    <a:cubicBezTo>
                      <a:pt x="162" y="533"/>
                      <a:pt x="194" y="478"/>
                      <a:pt x="236" y="454"/>
                    </a:cubicBezTo>
                    <a:cubicBezTo>
                      <a:pt x="255" y="443"/>
                      <a:pt x="279" y="442"/>
                      <a:pt x="300" y="430"/>
                    </a:cubicBezTo>
                    <a:cubicBezTo>
                      <a:pt x="368" y="392"/>
                      <a:pt x="428" y="289"/>
                      <a:pt x="432" y="206"/>
                    </a:cubicBezTo>
                    <a:cubicBezTo>
                      <a:pt x="433" y="191"/>
                      <a:pt x="427" y="176"/>
                      <a:pt x="428" y="162"/>
                    </a:cubicBezTo>
                    <a:cubicBezTo>
                      <a:pt x="430" y="121"/>
                      <a:pt x="449" y="65"/>
                      <a:pt x="400" y="58"/>
                    </a:cubicBezTo>
                    <a:cubicBezTo>
                      <a:pt x="355" y="51"/>
                      <a:pt x="343" y="93"/>
                      <a:pt x="332" y="130"/>
                    </a:cubicBezTo>
                    <a:cubicBezTo>
                      <a:pt x="229" y="219"/>
                      <a:pt x="186" y="413"/>
                      <a:pt x="64" y="490"/>
                    </a:cubicBezTo>
                    <a:cubicBezTo>
                      <a:pt x="48" y="500"/>
                      <a:pt x="23" y="512"/>
                      <a:pt x="0" y="506"/>
                    </a:cubicBezTo>
                    <a:cubicBezTo>
                      <a:pt x="0" y="456"/>
                      <a:pt x="46" y="452"/>
                      <a:pt x="76" y="426"/>
                    </a:cubicBezTo>
                    <a:cubicBezTo>
                      <a:pt x="154" y="358"/>
                      <a:pt x="171" y="230"/>
                      <a:pt x="240" y="146"/>
                    </a:cubicBezTo>
                    <a:cubicBezTo>
                      <a:pt x="253" y="131"/>
                      <a:pt x="276" y="120"/>
                      <a:pt x="292" y="102"/>
                    </a:cubicBezTo>
                    <a:cubicBezTo>
                      <a:pt x="311" y="81"/>
                      <a:pt x="322" y="51"/>
                      <a:pt x="340" y="38"/>
                    </a:cubicBezTo>
                    <a:cubicBezTo>
                      <a:pt x="395" y="0"/>
                      <a:pt x="476" y="32"/>
                      <a:pt x="480" y="90"/>
                    </a:cubicBezTo>
                    <a:cubicBezTo>
                      <a:pt x="482" y="116"/>
                      <a:pt x="470" y="144"/>
                      <a:pt x="468" y="166"/>
                    </a:cubicBezTo>
                    <a:cubicBezTo>
                      <a:pt x="466" y="195"/>
                      <a:pt x="471" y="223"/>
                      <a:pt x="468" y="250"/>
                    </a:cubicBezTo>
                    <a:cubicBezTo>
                      <a:pt x="459" y="329"/>
                      <a:pt x="412" y="407"/>
                      <a:pt x="356" y="450"/>
                    </a:cubicBezTo>
                    <a:cubicBezTo>
                      <a:pt x="330" y="470"/>
                      <a:pt x="294" y="476"/>
                      <a:pt x="264" y="494"/>
                    </a:cubicBezTo>
                    <a:cubicBezTo>
                      <a:pt x="198" y="533"/>
                      <a:pt x="151" y="634"/>
                      <a:pt x="52" y="6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Freeform 595"/>
              <p:cNvSpPr>
                <a:spLocks noEditPoints="1"/>
              </p:cNvSpPr>
              <p:nvPr/>
            </p:nvSpPr>
            <p:spPr bwMode="auto">
              <a:xfrm>
                <a:off x="6896" y="2465"/>
                <a:ext cx="983" cy="1207"/>
              </a:xfrm>
              <a:custGeom>
                <a:avLst/>
                <a:gdLst>
                  <a:gd name="T0" fmla="*/ 388 w 416"/>
                  <a:gd name="T1" fmla="*/ 0 h 511"/>
                  <a:gd name="T2" fmla="*/ 380 w 416"/>
                  <a:gd name="T3" fmla="*/ 76 h 511"/>
                  <a:gd name="T4" fmla="*/ 308 w 416"/>
                  <a:gd name="T5" fmla="*/ 296 h 511"/>
                  <a:gd name="T6" fmla="*/ 160 w 416"/>
                  <a:gd name="T7" fmla="*/ 392 h 511"/>
                  <a:gd name="T8" fmla="*/ 0 w 416"/>
                  <a:gd name="T9" fmla="*/ 476 h 511"/>
                  <a:gd name="T10" fmla="*/ 76 w 416"/>
                  <a:gd name="T11" fmla="*/ 420 h 511"/>
                  <a:gd name="T12" fmla="*/ 208 w 416"/>
                  <a:gd name="T13" fmla="*/ 276 h 511"/>
                  <a:gd name="T14" fmla="*/ 344 w 416"/>
                  <a:gd name="T15" fmla="*/ 60 h 511"/>
                  <a:gd name="T16" fmla="*/ 380 w 416"/>
                  <a:gd name="T17" fmla="*/ 0 h 511"/>
                  <a:gd name="T18" fmla="*/ 388 w 416"/>
                  <a:gd name="T19" fmla="*/ 0 h 511"/>
                  <a:gd name="T20" fmla="*/ 260 w 416"/>
                  <a:gd name="T21" fmla="*/ 264 h 511"/>
                  <a:gd name="T22" fmla="*/ 344 w 416"/>
                  <a:gd name="T23" fmla="*/ 120 h 511"/>
                  <a:gd name="T24" fmla="*/ 332 w 416"/>
                  <a:gd name="T25" fmla="*/ 116 h 511"/>
                  <a:gd name="T26" fmla="*/ 260 w 416"/>
                  <a:gd name="T27" fmla="*/ 264 h 5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6"/>
                  <a:gd name="T43" fmla="*/ 0 h 511"/>
                  <a:gd name="T44" fmla="*/ 416 w 416"/>
                  <a:gd name="T45" fmla="*/ 511 h 5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6" h="511">
                    <a:moveTo>
                      <a:pt x="388" y="0"/>
                    </a:moveTo>
                    <a:cubicBezTo>
                      <a:pt x="408" y="22"/>
                      <a:pt x="388" y="57"/>
                      <a:pt x="380" y="76"/>
                    </a:cubicBezTo>
                    <a:cubicBezTo>
                      <a:pt x="416" y="121"/>
                      <a:pt x="361" y="271"/>
                      <a:pt x="308" y="296"/>
                    </a:cubicBezTo>
                    <a:cubicBezTo>
                      <a:pt x="246" y="325"/>
                      <a:pt x="203" y="342"/>
                      <a:pt x="160" y="392"/>
                    </a:cubicBezTo>
                    <a:cubicBezTo>
                      <a:pt x="130" y="426"/>
                      <a:pt x="60" y="511"/>
                      <a:pt x="0" y="476"/>
                    </a:cubicBezTo>
                    <a:cubicBezTo>
                      <a:pt x="17" y="440"/>
                      <a:pt x="50" y="439"/>
                      <a:pt x="76" y="420"/>
                    </a:cubicBezTo>
                    <a:cubicBezTo>
                      <a:pt x="106" y="399"/>
                      <a:pt x="194" y="313"/>
                      <a:pt x="208" y="276"/>
                    </a:cubicBezTo>
                    <a:cubicBezTo>
                      <a:pt x="239" y="199"/>
                      <a:pt x="278" y="107"/>
                      <a:pt x="344" y="60"/>
                    </a:cubicBezTo>
                    <a:cubicBezTo>
                      <a:pt x="351" y="35"/>
                      <a:pt x="355" y="6"/>
                      <a:pt x="380" y="0"/>
                    </a:cubicBezTo>
                    <a:cubicBezTo>
                      <a:pt x="383" y="0"/>
                      <a:pt x="385" y="0"/>
                      <a:pt x="388" y="0"/>
                    </a:cubicBezTo>
                    <a:close/>
                    <a:moveTo>
                      <a:pt x="260" y="264"/>
                    </a:moveTo>
                    <a:cubicBezTo>
                      <a:pt x="312" y="258"/>
                      <a:pt x="349" y="183"/>
                      <a:pt x="344" y="120"/>
                    </a:cubicBezTo>
                    <a:cubicBezTo>
                      <a:pt x="339" y="120"/>
                      <a:pt x="339" y="115"/>
                      <a:pt x="332" y="116"/>
                    </a:cubicBezTo>
                    <a:cubicBezTo>
                      <a:pt x="312" y="169"/>
                      <a:pt x="283" y="213"/>
                      <a:pt x="26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Freeform 596"/>
              <p:cNvSpPr>
                <a:spLocks/>
              </p:cNvSpPr>
              <p:nvPr/>
            </p:nvSpPr>
            <p:spPr bwMode="auto">
              <a:xfrm>
                <a:off x="8514" y="2502"/>
                <a:ext cx="163" cy="350"/>
              </a:xfrm>
              <a:custGeom>
                <a:avLst/>
                <a:gdLst>
                  <a:gd name="T0" fmla="*/ 39 w 69"/>
                  <a:gd name="T1" fmla="*/ 0 h 148"/>
                  <a:gd name="T2" fmla="*/ 15 w 69"/>
                  <a:gd name="T3" fmla="*/ 148 h 148"/>
                  <a:gd name="T4" fmla="*/ 39 w 69"/>
                  <a:gd name="T5" fmla="*/ 0 h 14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48"/>
                  <a:gd name="T11" fmla="*/ 69 w 69"/>
                  <a:gd name="T12" fmla="*/ 148 h 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48">
                    <a:moveTo>
                      <a:pt x="39" y="0"/>
                    </a:moveTo>
                    <a:cubicBezTo>
                      <a:pt x="69" y="30"/>
                      <a:pt x="53" y="134"/>
                      <a:pt x="15" y="148"/>
                    </a:cubicBezTo>
                    <a:cubicBezTo>
                      <a:pt x="13" y="103"/>
                      <a:pt x="0" y="1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Freeform 597"/>
              <p:cNvSpPr>
                <a:spLocks/>
              </p:cNvSpPr>
              <p:nvPr/>
            </p:nvSpPr>
            <p:spPr bwMode="auto">
              <a:xfrm>
                <a:off x="6670" y="2538"/>
                <a:ext cx="375" cy="616"/>
              </a:xfrm>
              <a:custGeom>
                <a:avLst/>
                <a:gdLst>
                  <a:gd name="T0" fmla="*/ 140 w 159"/>
                  <a:gd name="T1" fmla="*/ 5 h 261"/>
                  <a:gd name="T2" fmla="*/ 112 w 159"/>
                  <a:gd name="T3" fmla="*/ 157 h 261"/>
                  <a:gd name="T4" fmla="*/ 20 w 159"/>
                  <a:gd name="T5" fmla="*/ 261 h 261"/>
                  <a:gd name="T6" fmla="*/ 120 w 159"/>
                  <a:gd name="T7" fmla="*/ 13 h 261"/>
                  <a:gd name="T8" fmla="*/ 128 w 159"/>
                  <a:gd name="T9" fmla="*/ 1 h 261"/>
                  <a:gd name="T10" fmla="*/ 140 w 159"/>
                  <a:gd name="T11" fmla="*/ 5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261"/>
                  <a:gd name="T20" fmla="*/ 159 w 159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261">
                    <a:moveTo>
                      <a:pt x="140" y="5"/>
                    </a:moveTo>
                    <a:cubicBezTo>
                      <a:pt x="159" y="62"/>
                      <a:pt x="137" y="118"/>
                      <a:pt x="112" y="157"/>
                    </a:cubicBezTo>
                    <a:cubicBezTo>
                      <a:pt x="87" y="195"/>
                      <a:pt x="54" y="238"/>
                      <a:pt x="20" y="261"/>
                    </a:cubicBezTo>
                    <a:cubicBezTo>
                      <a:pt x="0" y="156"/>
                      <a:pt x="106" y="110"/>
                      <a:pt x="120" y="13"/>
                    </a:cubicBezTo>
                    <a:cubicBezTo>
                      <a:pt x="122" y="8"/>
                      <a:pt x="127" y="7"/>
                      <a:pt x="128" y="1"/>
                    </a:cubicBezTo>
                    <a:cubicBezTo>
                      <a:pt x="135" y="0"/>
                      <a:pt x="135" y="5"/>
                      <a:pt x="1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" name="Freeform 598"/>
              <p:cNvSpPr>
                <a:spLocks/>
              </p:cNvSpPr>
              <p:nvPr/>
            </p:nvSpPr>
            <p:spPr bwMode="auto">
              <a:xfrm>
                <a:off x="7425" y="2937"/>
                <a:ext cx="1198" cy="1210"/>
              </a:xfrm>
              <a:custGeom>
                <a:avLst/>
                <a:gdLst>
                  <a:gd name="T0" fmla="*/ 492 w 507"/>
                  <a:gd name="T1" fmla="*/ 0 h 512"/>
                  <a:gd name="T2" fmla="*/ 444 w 507"/>
                  <a:gd name="T3" fmla="*/ 188 h 512"/>
                  <a:gd name="T4" fmla="*/ 328 w 507"/>
                  <a:gd name="T5" fmla="*/ 324 h 512"/>
                  <a:gd name="T6" fmla="*/ 160 w 507"/>
                  <a:gd name="T7" fmla="*/ 396 h 512"/>
                  <a:gd name="T8" fmla="*/ 316 w 507"/>
                  <a:gd name="T9" fmla="*/ 360 h 512"/>
                  <a:gd name="T10" fmla="*/ 124 w 507"/>
                  <a:gd name="T11" fmla="*/ 444 h 512"/>
                  <a:gd name="T12" fmla="*/ 0 w 507"/>
                  <a:gd name="T13" fmla="*/ 496 h 512"/>
                  <a:gd name="T14" fmla="*/ 56 w 507"/>
                  <a:gd name="T15" fmla="*/ 444 h 512"/>
                  <a:gd name="T16" fmla="*/ 136 w 507"/>
                  <a:gd name="T17" fmla="*/ 356 h 512"/>
                  <a:gd name="T18" fmla="*/ 332 w 507"/>
                  <a:gd name="T19" fmla="*/ 272 h 512"/>
                  <a:gd name="T20" fmla="*/ 472 w 507"/>
                  <a:gd name="T21" fmla="*/ 16 h 512"/>
                  <a:gd name="T22" fmla="*/ 480 w 507"/>
                  <a:gd name="T23" fmla="*/ 0 h 512"/>
                  <a:gd name="T24" fmla="*/ 492 w 507"/>
                  <a:gd name="T25" fmla="*/ 0 h 5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7"/>
                  <a:gd name="T40" fmla="*/ 0 h 512"/>
                  <a:gd name="T41" fmla="*/ 507 w 507"/>
                  <a:gd name="T42" fmla="*/ 512 h 5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7" h="512">
                    <a:moveTo>
                      <a:pt x="492" y="0"/>
                    </a:moveTo>
                    <a:cubicBezTo>
                      <a:pt x="507" y="67"/>
                      <a:pt x="473" y="136"/>
                      <a:pt x="444" y="188"/>
                    </a:cubicBezTo>
                    <a:cubicBezTo>
                      <a:pt x="415" y="240"/>
                      <a:pt x="380" y="296"/>
                      <a:pt x="328" y="324"/>
                    </a:cubicBezTo>
                    <a:cubicBezTo>
                      <a:pt x="274" y="354"/>
                      <a:pt x="207" y="350"/>
                      <a:pt x="160" y="396"/>
                    </a:cubicBezTo>
                    <a:cubicBezTo>
                      <a:pt x="219" y="409"/>
                      <a:pt x="271" y="361"/>
                      <a:pt x="316" y="360"/>
                    </a:cubicBezTo>
                    <a:cubicBezTo>
                      <a:pt x="311" y="453"/>
                      <a:pt x="194" y="419"/>
                      <a:pt x="124" y="444"/>
                    </a:cubicBezTo>
                    <a:cubicBezTo>
                      <a:pt x="78" y="460"/>
                      <a:pt x="50" y="512"/>
                      <a:pt x="0" y="496"/>
                    </a:cubicBezTo>
                    <a:cubicBezTo>
                      <a:pt x="5" y="460"/>
                      <a:pt x="37" y="460"/>
                      <a:pt x="56" y="444"/>
                    </a:cubicBezTo>
                    <a:cubicBezTo>
                      <a:pt x="87" y="419"/>
                      <a:pt x="107" y="378"/>
                      <a:pt x="136" y="356"/>
                    </a:cubicBezTo>
                    <a:cubicBezTo>
                      <a:pt x="198" y="310"/>
                      <a:pt x="277" y="314"/>
                      <a:pt x="332" y="272"/>
                    </a:cubicBezTo>
                    <a:cubicBezTo>
                      <a:pt x="418" y="206"/>
                      <a:pt x="424" y="122"/>
                      <a:pt x="472" y="16"/>
                    </a:cubicBezTo>
                    <a:cubicBezTo>
                      <a:pt x="474" y="12"/>
                      <a:pt x="475" y="5"/>
                      <a:pt x="480" y="0"/>
                    </a:cubicBezTo>
                    <a:cubicBezTo>
                      <a:pt x="484" y="0"/>
                      <a:pt x="488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Freeform 599"/>
              <p:cNvSpPr>
                <a:spLocks/>
              </p:cNvSpPr>
              <p:nvPr/>
            </p:nvSpPr>
            <p:spPr bwMode="auto">
              <a:xfrm>
                <a:off x="8219" y="2956"/>
                <a:ext cx="721" cy="869"/>
              </a:xfrm>
              <a:custGeom>
                <a:avLst/>
                <a:gdLst>
                  <a:gd name="T0" fmla="*/ 288 w 305"/>
                  <a:gd name="T1" fmla="*/ 4 h 368"/>
                  <a:gd name="T2" fmla="*/ 220 w 305"/>
                  <a:gd name="T3" fmla="*/ 196 h 368"/>
                  <a:gd name="T4" fmla="*/ 152 w 305"/>
                  <a:gd name="T5" fmla="*/ 236 h 368"/>
                  <a:gd name="T6" fmla="*/ 0 w 305"/>
                  <a:gd name="T7" fmla="*/ 348 h 368"/>
                  <a:gd name="T8" fmla="*/ 52 w 305"/>
                  <a:gd name="T9" fmla="*/ 292 h 368"/>
                  <a:gd name="T10" fmla="*/ 172 w 305"/>
                  <a:gd name="T11" fmla="*/ 76 h 368"/>
                  <a:gd name="T12" fmla="*/ 208 w 305"/>
                  <a:gd name="T13" fmla="*/ 4 h 368"/>
                  <a:gd name="T14" fmla="*/ 176 w 305"/>
                  <a:gd name="T15" fmla="*/ 164 h 368"/>
                  <a:gd name="T16" fmla="*/ 276 w 305"/>
                  <a:gd name="T17" fmla="*/ 0 h 368"/>
                  <a:gd name="T18" fmla="*/ 288 w 305"/>
                  <a:gd name="T19" fmla="*/ 4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68"/>
                  <a:gd name="T32" fmla="*/ 305 w 305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68">
                    <a:moveTo>
                      <a:pt x="288" y="4"/>
                    </a:moveTo>
                    <a:cubicBezTo>
                      <a:pt x="305" y="75"/>
                      <a:pt x="265" y="155"/>
                      <a:pt x="220" y="196"/>
                    </a:cubicBezTo>
                    <a:cubicBezTo>
                      <a:pt x="202" y="213"/>
                      <a:pt x="173" y="218"/>
                      <a:pt x="152" y="236"/>
                    </a:cubicBezTo>
                    <a:cubicBezTo>
                      <a:pt x="106" y="276"/>
                      <a:pt x="76" y="368"/>
                      <a:pt x="0" y="348"/>
                    </a:cubicBezTo>
                    <a:cubicBezTo>
                      <a:pt x="0" y="310"/>
                      <a:pt x="31" y="310"/>
                      <a:pt x="52" y="292"/>
                    </a:cubicBezTo>
                    <a:cubicBezTo>
                      <a:pt x="106" y="246"/>
                      <a:pt x="151" y="153"/>
                      <a:pt x="172" y="76"/>
                    </a:cubicBezTo>
                    <a:cubicBezTo>
                      <a:pt x="179" y="52"/>
                      <a:pt x="177" y="14"/>
                      <a:pt x="208" y="4"/>
                    </a:cubicBezTo>
                    <a:cubicBezTo>
                      <a:pt x="247" y="48"/>
                      <a:pt x="187" y="118"/>
                      <a:pt x="176" y="164"/>
                    </a:cubicBezTo>
                    <a:cubicBezTo>
                      <a:pt x="233" y="149"/>
                      <a:pt x="235" y="44"/>
                      <a:pt x="276" y="0"/>
                    </a:cubicBezTo>
                    <a:cubicBezTo>
                      <a:pt x="279" y="2"/>
                      <a:pt x="283" y="4"/>
                      <a:pt x="288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Freeform 600"/>
              <p:cNvSpPr>
                <a:spLocks/>
              </p:cNvSpPr>
              <p:nvPr/>
            </p:nvSpPr>
            <p:spPr bwMode="auto">
              <a:xfrm>
                <a:off x="8059" y="3410"/>
                <a:ext cx="788" cy="614"/>
              </a:xfrm>
              <a:custGeom>
                <a:avLst/>
                <a:gdLst>
                  <a:gd name="T0" fmla="*/ 328 w 334"/>
                  <a:gd name="T1" fmla="*/ 0 h 260"/>
                  <a:gd name="T2" fmla="*/ 252 w 334"/>
                  <a:gd name="T3" fmla="*/ 100 h 260"/>
                  <a:gd name="T4" fmla="*/ 288 w 334"/>
                  <a:gd name="T5" fmla="*/ 92 h 260"/>
                  <a:gd name="T6" fmla="*/ 252 w 334"/>
                  <a:gd name="T7" fmla="*/ 148 h 260"/>
                  <a:gd name="T8" fmla="*/ 0 w 334"/>
                  <a:gd name="T9" fmla="*/ 260 h 260"/>
                  <a:gd name="T10" fmla="*/ 92 w 334"/>
                  <a:gd name="T11" fmla="*/ 188 h 260"/>
                  <a:gd name="T12" fmla="*/ 196 w 334"/>
                  <a:gd name="T13" fmla="*/ 120 h 260"/>
                  <a:gd name="T14" fmla="*/ 316 w 334"/>
                  <a:gd name="T15" fmla="*/ 0 h 260"/>
                  <a:gd name="T16" fmla="*/ 328 w 334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4"/>
                  <a:gd name="T28" fmla="*/ 0 h 260"/>
                  <a:gd name="T29" fmla="*/ 334 w 334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4" h="260">
                    <a:moveTo>
                      <a:pt x="328" y="0"/>
                    </a:moveTo>
                    <a:cubicBezTo>
                      <a:pt x="334" y="49"/>
                      <a:pt x="277" y="69"/>
                      <a:pt x="252" y="100"/>
                    </a:cubicBezTo>
                    <a:cubicBezTo>
                      <a:pt x="263" y="112"/>
                      <a:pt x="269" y="85"/>
                      <a:pt x="288" y="92"/>
                    </a:cubicBezTo>
                    <a:cubicBezTo>
                      <a:pt x="289" y="123"/>
                      <a:pt x="264" y="129"/>
                      <a:pt x="252" y="148"/>
                    </a:cubicBezTo>
                    <a:cubicBezTo>
                      <a:pt x="148" y="163"/>
                      <a:pt x="101" y="255"/>
                      <a:pt x="0" y="260"/>
                    </a:cubicBezTo>
                    <a:cubicBezTo>
                      <a:pt x="16" y="222"/>
                      <a:pt x="60" y="207"/>
                      <a:pt x="92" y="188"/>
                    </a:cubicBezTo>
                    <a:cubicBezTo>
                      <a:pt x="126" y="168"/>
                      <a:pt x="168" y="148"/>
                      <a:pt x="196" y="120"/>
                    </a:cubicBezTo>
                    <a:cubicBezTo>
                      <a:pt x="235" y="82"/>
                      <a:pt x="259" y="24"/>
                      <a:pt x="316" y="0"/>
                    </a:cubicBezTo>
                    <a:cubicBezTo>
                      <a:pt x="320" y="0"/>
                      <a:pt x="324" y="0"/>
                      <a:pt x="3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Freeform 601"/>
              <p:cNvSpPr>
                <a:spLocks/>
              </p:cNvSpPr>
              <p:nvPr/>
            </p:nvSpPr>
            <p:spPr bwMode="auto">
              <a:xfrm>
                <a:off x="7227" y="3870"/>
                <a:ext cx="321" cy="210"/>
              </a:xfrm>
              <a:custGeom>
                <a:avLst/>
                <a:gdLst>
                  <a:gd name="T0" fmla="*/ 136 w 136"/>
                  <a:gd name="T1" fmla="*/ 9 h 89"/>
                  <a:gd name="T2" fmla="*/ 0 w 136"/>
                  <a:gd name="T3" fmla="*/ 53 h 89"/>
                  <a:gd name="T4" fmla="*/ 136 w 136"/>
                  <a:gd name="T5" fmla="*/ 9 h 89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9"/>
                  <a:gd name="T11" fmla="*/ 136 w 136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9">
                    <a:moveTo>
                      <a:pt x="136" y="9"/>
                    </a:moveTo>
                    <a:cubicBezTo>
                      <a:pt x="122" y="49"/>
                      <a:pt x="38" y="89"/>
                      <a:pt x="0" y="53"/>
                    </a:cubicBezTo>
                    <a:cubicBezTo>
                      <a:pt x="9" y="6"/>
                      <a:pt x="98" y="0"/>
                      <a:pt x="1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Freeform 602"/>
              <p:cNvSpPr>
                <a:spLocks/>
              </p:cNvSpPr>
              <p:nvPr/>
            </p:nvSpPr>
            <p:spPr bwMode="auto">
              <a:xfrm>
                <a:off x="7593" y="3976"/>
                <a:ext cx="333" cy="152"/>
              </a:xfrm>
              <a:custGeom>
                <a:avLst/>
                <a:gdLst>
                  <a:gd name="T0" fmla="*/ 77 w 141"/>
                  <a:gd name="T1" fmla="*/ 64 h 64"/>
                  <a:gd name="T2" fmla="*/ 37 w 141"/>
                  <a:gd name="T3" fmla="*/ 64 h 64"/>
                  <a:gd name="T4" fmla="*/ 141 w 141"/>
                  <a:gd name="T5" fmla="*/ 24 h 64"/>
                  <a:gd name="T6" fmla="*/ 77 w 14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64"/>
                  <a:gd name="T14" fmla="*/ 141 w 14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64">
                    <a:moveTo>
                      <a:pt x="77" y="64"/>
                    </a:moveTo>
                    <a:cubicBezTo>
                      <a:pt x="64" y="64"/>
                      <a:pt x="50" y="64"/>
                      <a:pt x="37" y="64"/>
                    </a:cubicBezTo>
                    <a:cubicBezTo>
                      <a:pt x="0" y="28"/>
                      <a:pt x="107" y="0"/>
                      <a:pt x="141" y="24"/>
                    </a:cubicBezTo>
                    <a:cubicBezTo>
                      <a:pt x="135" y="53"/>
                      <a:pt x="101" y="53"/>
                      <a:pt x="7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pic>
        <p:nvPicPr>
          <p:cNvPr id="34" name="Picture 50" descr="iPhone_Ge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96535" y="4711700"/>
            <a:ext cx="329427" cy="61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37" name="Trapezoid 204"/>
          <p:cNvSpPr/>
          <p:nvPr/>
        </p:nvSpPr>
        <p:spPr>
          <a:xfrm rot="5400000">
            <a:off x="1490999" y="4647670"/>
            <a:ext cx="1560615" cy="792933"/>
          </a:xfrm>
          <a:prstGeom prst="trapezoid">
            <a:avLst>
              <a:gd name="adj" fmla="val 76518"/>
            </a:avLst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 rot="16200000">
            <a:off x="2579524" y="4837007"/>
            <a:ext cx="438911" cy="438911"/>
            <a:chOff x="2147724" y="4113107"/>
            <a:chExt cx="438911" cy="438911"/>
          </a:xfrm>
        </p:grpSpPr>
        <p:sp>
          <p:nvSpPr>
            <p:cNvPr id="38" name="Oval 263"/>
            <p:cNvSpPr>
              <a:spLocks/>
            </p:cNvSpPr>
            <p:nvPr/>
          </p:nvSpPr>
          <p:spPr bwMode="auto">
            <a:xfrm>
              <a:off x="2147724" y="4113107"/>
              <a:ext cx="438911" cy="438911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 cmpd="sng" algn="ctr">
              <a:gradFill flip="none" rotWithShape="1"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  <a:alpha val="39000"/>
                    </a:srgb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kern="0" dirty="0">
                <a:solidFill>
                  <a:srgbClr val="00B0F0"/>
                </a:solidFill>
              </a:endParaRPr>
            </a:p>
          </p:txBody>
        </p:sp>
        <p:pic>
          <p:nvPicPr>
            <p:cNvPr id="39" name="Picture 363" descr="whiteparts.ai"/>
            <p:cNvPicPr>
              <a:picLocks noChangeAspect="1"/>
            </p:cNvPicPr>
            <p:nvPr/>
          </p:nvPicPr>
          <p:blipFill>
            <a:blip r:embed="rId5" cstate="print"/>
            <a:srcRect l="32551" t="36693" r="59517" b="59350"/>
            <a:stretch>
              <a:fillRect/>
            </a:stretch>
          </p:blipFill>
          <p:spPr>
            <a:xfrm>
              <a:off x="2170690" y="4226034"/>
              <a:ext cx="368266" cy="237773"/>
            </a:xfrm>
            <a:prstGeom prst="rect">
              <a:avLst/>
            </a:prstGeom>
            <a:effectLst/>
          </p:spPr>
        </p:pic>
      </p:grpSp>
      <p:sp>
        <p:nvSpPr>
          <p:cNvPr id="41" name="角丸四角形吹き出し 40"/>
          <p:cNvSpPr/>
          <p:nvPr/>
        </p:nvSpPr>
        <p:spPr>
          <a:xfrm>
            <a:off x="762000" y="3187700"/>
            <a:ext cx="2425700" cy="749300"/>
          </a:xfrm>
          <a:prstGeom prst="wedgeRoundRectCallout">
            <a:avLst>
              <a:gd name="adj1" fmla="val -18280"/>
              <a:gd name="adj2" fmla="val 142984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smtClean="0"/>
              <a:t>MAC OUI: Apple</a:t>
            </a:r>
          </a:p>
          <a:p>
            <a:r>
              <a:rPr kumimoji="1" lang="en-US" altLang="ja-JP" sz="1400" smtClean="0"/>
              <a:t>DHCP host-name: iPhone</a:t>
            </a:r>
          </a:p>
          <a:p>
            <a:r>
              <a:rPr kumimoji="1" lang="en-US" altLang="ja-JP" sz="1400" smtClean="0"/>
              <a:t>User-Agent: iPhone OS</a:t>
            </a:r>
            <a:endParaRPr kumimoji="1" lang="ja-JP" altLang="en-US" sz="1400" dirty="0" smtClean="0"/>
          </a:p>
        </p:txBody>
      </p:sp>
      <p:sp>
        <p:nvSpPr>
          <p:cNvPr id="43" name="角丸四角形吹き出し 42"/>
          <p:cNvSpPr/>
          <p:nvPr/>
        </p:nvSpPr>
        <p:spPr>
          <a:xfrm>
            <a:off x="4406900" y="5803900"/>
            <a:ext cx="2794000" cy="584200"/>
          </a:xfrm>
          <a:prstGeom prst="wedgeRoundRectCallout">
            <a:avLst>
              <a:gd name="adj1" fmla="val 35274"/>
              <a:gd name="adj2" fmla="val -109816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smtClean="0"/>
              <a:t>Profiling: </a:t>
            </a:r>
          </a:p>
          <a:p>
            <a:r>
              <a:rPr kumimoji="1" lang="ja-JP" altLang="en-US" sz="1600" smtClean="0"/>
              <a:t>　このデバイスは “</a:t>
            </a:r>
            <a:r>
              <a:rPr kumimoji="1" lang="en-US" altLang="ja-JP" sz="1600" smtClean="0"/>
              <a:t>iPhone</a:t>
            </a:r>
            <a:r>
              <a:rPr kumimoji="1" lang="ja-JP" altLang="en-US" sz="1600" smtClean="0"/>
              <a:t> ”</a:t>
            </a:r>
            <a:endParaRPr kumimoji="1" lang="ja-JP" altLang="en-US" sz="1600" dirty="0" smtClean="0"/>
          </a:p>
        </p:txBody>
      </p:sp>
      <p:sp>
        <p:nvSpPr>
          <p:cNvPr id="44" name="角丸四角形吹き出し 43"/>
          <p:cNvSpPr/>
          <p:nvPr/>
        </p:nvSpPr>
        <p:spPr>
          <a:xfrm>
            <a:off x="4851400" y="2565400"/>
            <a:ext cx="3721100" cy="431800"/>
          </a:xfrm>
          <a:prstGeom prst="wedgeRoundRectCallout">
            <a:avLst>
              <a:gd name="adj1" fmla="val -43140"/>
              <a:gd name="adj2" fmla="val 13447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/>
              <a:t>Endpoint </a:t>
            </a:r>
            <a:r>
              <a:rPr kumimoji="1" lang="ja-JP" altLang="en-US" sz="1600" smtClean="0"/>
              <a:t>の各種情報</a:t>
            </a:r>
            <a:r>
              <a:rPr kumimoji="1" lang="en-US" altLang="ja-JP" sz="1600" smtClean="0"/>
              <a:t>(Attribute)</a:t>
            </a:r>
            <a:r>
              <a:rPr kumimoji="1" lang="ja-JP" altLang="en-US" sz="1600" smtClean="0"/>
              <a:t>を収集</a:t>
            </a:r>
            <a:endParaRPr kumimoji="1" lang="ja-JP" altLang="en-US" sz="1600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184900" y="4279900"/>
            <a:ext cx="161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smtClean="0"/>
              <a:t>ISE</a:t>
            </a:r>
            <a:endParaRPr kumimoji="1" lang="ja-JP" altLang="en-US" sz="1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99"/>
          <p:cNvSpPr/>
          <p:nvPr/>
        </p:nvSpPr>
        <p:spPr>
          <a:xfrm>
            <a:off x="321732" y="2971800"/>
            <a:ext cx="8559801" cy="3610510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4" name="Trapezoid 204"/>
          <p:cNvSpPr/>
          <p:nvPr/>
        </p:nvSpPr>
        <p:spPr>
          <a:xfrm rot="16200000">
            <a:off x="1623219" y="4201319"/>
            <a:ext cx="2857501" cy="1287460"/>
          </a:xfrm>
          <a:prstGeom prst="trapezoid">
            <a:avLst>
              <a:gd name="adj" fmla="val 86382"/>
            </a:avLst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ISE Profiler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1644966"/>
          </a:xfrm>
        </p:spPr>
        <p:txBody>
          <a:bodyPr/>
          <a:lstStyle/>
          <a:p>
            <a:r>
              <a:rPr kumimoji="1" lang="en-US" altLang="ja-JP" smtClean="0"/>
              <a:t>ISE</a:t>
            </a:r>
            <a:r>
              <a:rPr kumimoji="1" lang="ja-JP" altLang="en-US" smtClean="0"/>
              <a:t>は</a:t>
            </a:r>
            <a:r>
              <a:rPr kumimoji="1" lang="en-US" altLang="ja-JP" smtClean="0"/>
              <a:t>Endpoint attribute</a:t>
            </a:r>
            <a:r>
              <a:rPr kumimoji="1" lang="ja-JP" altLang="en-US" smtClean="0"/>
              <a:t>を収集する為の“</a:t>
            </a:r>
            <a:r>
              <a:rPr kumimoji="1" lang="en-US" altLang="ja-JP" smtClean="0"/>
              <a:t>Probe</a:t>
            </a:r>
            <a:r>
              <a:rPr kumimoji="1" lang="ja-JP" altLang="en-US" smtClean="0"/>
              <a:t>” を持つ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収集したい</a:t>
            </a:r>
            <a:r>
              <a:rPr kumimoji="1" lang="en-US" altLang="ja-JP" smtClean="0"/>
              <a:t>Attribute </a:t>
            </a:r>
            <a:r>
              <a:rPr kumimoji="1" lang="ja-JP" altLang="en-US" smtClean="0"/>
              <a:t>（</a:t>
            </a:r>
            <a:r>
              <a:rPr kumimoji="1" lang="en-US" altLang="ja-JP" smtClean="0"/>
              <a:t>Profile</a:t>
            </a:r>
            <a:r>
              <a:rPr kumimoji="1" lang="ja-JP" altLang="en-US" smtClean="0"/>
              <a:t>に必要な情報）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ISE Profiler</a:t>
            </a:r>
            <a:r>
              <a:rPr kumimoji="1" lang="ja-JP" altLang="en-US" smtClean="0"/>
              <a:t>を導入する環境</a:t>
            </a:r>
            <a:endParaRPr kumimoji="1" lang="en-US" altLang="ja-JP" smtClean="0"/>
          </a:p>
          <a:p>
            <a:pPr lvl="2"/>
            <a:r>
              <a:rPr kumimoji="1" lang="ja-JP" altLang="en-US" smtClean="0"/>
              <a:t>上記のような項目と照らし合わせ、適切な</a:t>
            </a:r>
            <a:r>
              <a:rPr kumimoji="1" lang="en-US" altLang="ja-JP" smtClean="0"/>
              <a:t>Probe</a:t>
            </a:r>
            <a:r>
              <a:rPr kumimoji="1" lang="ja-JP" altLang="en-US" smtClean="0"/>
              <a:t>を利用する</a:t>
            </a:r>
            <a:endParaRPr kumimoji="1" lang="en-US" altLang="ja-JP" smtClean="0"/>
          </a:p>
          <a:p>
            <a:pPr lvl="1"/>
            <a:endParaRPr kumimoji="1" lang="en-US" altLang="ja-JP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Probe</a:t>
            </a:r>
            <a:endParaRPr kumimoji="1" lang="ja-JP" altLang="en-US"/>
          </a:p>
        </p:txBody>
      </p:sp>
      <p:grpSp>
        <p:nvGrpSpPr>
          <p:cNvPr id="46" name="Group 166"/>
          <p:cNvGrpSpPr/>
          <p:nvPr/>
        </p:nvGrpSpPr>
        <p:grpSpPr>
          <a:xfrm>
            <a:off x="1308009" y="4371533"/>
            <a:ext cx="1236434" cy="894967"/>
            <a:chOff x="6577533" y="1299935"/>
            <a:chExt cx="1035503" cy="1035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Picture 7" descr="\\CHICOSTORAGE\Client Projects\Cisco References\Kubrick Icons\Device Icons\Device_generic_3048_default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7533" y="1299935"/>
              <a:ext cx="1035503" cy="103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8" name="Group 603"/>
            <p:cNvGrpSpPr>
              <a:grpSpLocks/>
            </p:cNvGrpSpPr>
            <p:nvPr/>
          </p:nvGrpSpPr>
          <p:grpSpPr bwMode="auto">
            <a:xfrm>
              <a:off x="6895233" y="1612907"/>
              <a:ext cx="400047" cy="573366"/>
              <a:chOff x="6556" y="492"/>
              <a:chExt cx="2551" cy="3655"/>
            </a:xfrm>
            <a:solidFill>
              <a:schemeClr val="bg1"/>
            </a:solidFill>
            <a:effectLst/>
          </p:grpSpPr>
          <p:sp>
            <p:nvSpPr>
              <p:cNvPr id="49" name="Freeform 579"/>
              <p:cNvSpPr>
                <a:spLocks/>
              </p:cNvSpPr>
              <p:nvPr/>
            </p:nvSpPr>
            <p:spPr bwMode="auto">
              <a:xfrm>
                <a:off x="7671" y="537"/>
                <a:ext cx="272" cy="132"/>
              </a:xfrm>
              <a:custGeom>
                <a:avLst/>
                <a:gdLst>
                  <a:gd name="T0" fmla="*/ 32 w 115"/>
                  <a:gd name="T1" fmla="*/ 0 h 56"/>
                  <a:gd name="T2" fmla="*/ 72 w 115"/>
                  <a:gd name="T3" fmla="*/ 0 h 56"/>
                  <a:gd name="T4" fmla="*/ 0 w 115"/>
                  <a:gd name="T5" fmla="*/ 24 h 56"/>
                  <a:gd name="T6" fmla="*/ 32 w 115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56"/>
                  <a:gd name="T14" fmla="*/ 115 w 115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56">
                    <a:moveTo>
                      <a:pt x="32" y="0"/>
                    </a:moveTo>
                    <a:cubicBezTo>
                      <a:pt x="45" y="0"/>
                      <a:pt x="59" y="0"/>
                      <a:pt x="72" y="0"/>
                    </a:cubicBezTo>
                    <a:cubicBezTo>
                      <a:pt x="115" y="34"/>
                      <a:pt x="15" y="56"/>
                      <a:pt x="0" y="24"/>
                    </a:cubicBezTo>
                    <a:cubicBezTo>
                      <a:pt x="0" y="5"/>
                      <a:pt x="22" y="8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Freeform 580"/>
              <p:cNvSpPr>
                <a:spLocks/>
              </p:cNvSpPr>
              <p:nvPr/>
            </p:nvSpPr>
            <p:spPr bwMode="auto">
              <a:xfrm>
                <a:off x="7274" y="492"/>
                <a:ext cx="1304" cy="489"/>
              </a:xfrm>
              <a:custGeom>
                <a:avLst/>
                <a:gdLst>
                  <a:gd name="T0" fmla="*/ 376 w 552"/>
                  <a:gd name="T1" fmla="*/ 75 h 207"/>
                  <a:gd name="T2" fmla="*/ 308 w 552"/>
                  <a:gd name="T3" fmla="*/ 79 h 207"/>
                  <a:gd name="T4" fmla="*/ 452 w 552"/>
                  <a:gd name="T5" fmla="*/ 123 h 207"/>
                  <a:gd name="T6" fmla="*/ 552 w 552"/>
                  <a:gd name="T7" fmla="*/ 207 h 207"/>
                  <a:gd name="T8" fmla="*/ 428 w 552"/>
                  <a:gd name="T9" fmla="*/ 155 h 207"/>
                  <a:gd name="T10" fmla="*/ 200 w 552"/>
                  <a:gd name="T11" fmla="*/ 127 h 207"/>
                  <a:gd name="T12" fmla="*/ 124 w 552"/>
                  <a:gd name="T13" fmla="*/ 111 h 207"/>
                  <a:gd name="T14" fmla="*/ 0 w 552"/>
                  <a:gd name="T15" fmla="*/ 131 h 207"/>
                  <a:gd name="T16" fmla="*/ 224 w 552"/>
                  <a:gd name="T17" fmla="*/ 71 h 207"/>
                  <a:gd name="T18" fmla="*/ 376 w 552"/>
                  <a:gd name="T19" fmla="*/ 75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207"/>
                  <a:gd name="T32" fmla="*/ 552 w 5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207">
                    <a:moveTo>
                      <a:pt x="376" y="75"/>
                    </a:moveTo>
                    <a:cubicBezTo>
                      <a:pt x="349" y="75"/>
                      <a:pt x="328" y="67"/>
                      <a:pt x="308" y="79"/>
                    </a:cubicBezTo>
                    <a:cubicBezTo>
                      <a:pt x="347" y="104"/>
                      <a:pt x="405" y="105"/>
                      <a:pt x="452" y="123"/>
                    </a:cubicBezTo>
                    <a:cubicBezTo>
                      <a:pt x="494" y="139"/>
                      <a:pt x="548" y="155"/>
                      <a:pt x="552" y="207"/>
                    </a:cubicBezTo>
                    <a:cubicBezTo>
                      <a:pt x="510" y="197"/>
                      <a:pt x="473" y="171"/>
                      <a:pt x="428" y="155"/>
                    </a:cubicBezTo>
                    <a:cubicBezTo>
                      <a:pt x="359" y="130"/>
                      <a:pt x="295" y="137"/>
                      <a:pt x="200" y="127"/>
                    </a:cubicBezTo>
                    <a:cubicBezTo>
                      <a:pt x="174" y="124"/>
                      <a:pt x="150" y="111"/>
                      <a:pt x="124" y="111"/>
                    </a:cubicBezTo>
                    <a:cubicBezTo>
                      <a:pt x="77" y="112"/>
                      <a:pt x="41" y="154"/>
                      <a:pt x="0" y="131"/>
                    </a:cubicBezTo>
                    <a:cubicBezTo>
                      <a:pt x="17" y="48"/>
                      <a:pt x="142" y="83"/>
                      <a:pt x="224" y="71"/>
                    </a:cubicBezTo>
                    <a:cubicBezTo>
                      <a:pt x="275" y="64"/>
                      <a:pt x="359" y="0"/>
                      <a:pt x="37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Freeform 581"/>
              <p:cNvSpPr>
                <a:spLocks/>
              </p:cNvSpPr>
              <p:nvPr/>
            </p:nvSpPr>
            <p:spPr bwMode="auto">
              <a:xfrm>
                <a:off x="8229" y="601"/>
                <a:ext cx="203" cy="175"/>
              </a:xfrm>
              <a:custGeom>
                <a:avLst/>
                <a:gdLst>
                  <a:gd name="T0" fmla="*/ 80 w 86"/>
                  <a:gd name="T1" fmla="*/ 65 h 74"/>
                  <a:gd name="T2" fmla="*/ 0 w 86"/>
                  <a:gd name="T3" fmla="*/ 41 h 74"/>
                  <a:gd name="T4" fmla="*/ 80 w 86"/>
                  <a:gd name="T5" fmla="*/ 65 h 74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74"/>
                  <a:gd name="T11" fmla="*/ 86 w 86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74">
                    <a:moveTo>
                      <a:pt x="80" y="65"/>
                    </a:moveTo>
                    <a:cubicBezTo>
                      <a:pt x="52" y="74"/>
                      <a:pt x="18" y="55"/>
                      <a:pt x="0" y="41"/>
                    </a:cubicBezTo>
                    <a:cubicBezTo>
                      <a:pt x="8" y="0"/>
                      <a:pt x="86" y="28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2" name="Freeform 582"/>
              <p:cNvSpPr>
                <a:spLocks/>
              </p:cNvSpPr>
              <p:nvPr/>
            </p:nvSpPr>
            <p:spPr bwMode="auto">
              <a:xfrm>
                <a:off x="6842" y="792"/>
                <a:ext cx="2154" cy="1030"/>
              </a:xfrm>
              <a:custGeom>
                <a:avLst/>
                <a:gdLst>
                  <a:gd name="T0" fmla="*/ 895 w 912"/>
                  <a:gd name="T1" fmla="*/ 436 h 436"/>
                  <a:gd name="T2" fmla="*/ 831 w 912"/>
                  <a:gd name="T3" fmla="*/ 336 h 436"/>
                  <a:gd name="T4" fmla="*/ 759 w 912"/>
                  <a:gd name="T5" fmla="*/ 248 h 436"/>
                  <a:gd name="T6" fmla="*/ 747 w 912"/>
                  <a:gd name="T7" fmla="*/ 184 h 436"/>
                  <a:gd name="T8" fmla="*/ 491 w 912"/>
                  <a:gd name="T9" fmla="*/ 64 h 436"/>
                  <a:gd name="T10" fmla="*/ 295 w 912"/>
                  <a:gd name="T11" fmla="*/ 44 h 436"/>
                  <a:gd name="T12" fmla="*/ 479 w 912"/>
                  <a:gd name="T13" fmla="*/ 84 h 436"/>
                  <a:gd name="T14" fmla="*/ 727 w 912"/>
                  <a:gd name="T15" fmla="*/ 220 h 436"/>
                  <a:gd name="T16" fmla="*/ 471 w 912"/>
                  <a:gd name="T17" fmla="*/ 120 h 436"/>
                  <a:gd name="T18" fmla="*/ 363 w 912"/>
                  <a:gd name="T19" fmla="*/ 120 h 436"/>
                  <a:gd name="T20" fmla="*/ 275 w 912"/>
                  <a:gd name="T21" fmla="*/ 92 h 436"/>
                  <a:gd name="T22" fmla="*/ 7 w 912"/>
                  <a:gd name="T23" fmla="*/ 216 h 436"/>
                  <a:gd name="T24" fmla="*/ 99 w 912"/>
                  <a:gd name="T25" fmla="*/ 132 h 436"/>
                  <a:gd name="T26" fmla="*/ 251 w 912"/>
                  <a:gd name="T27" fmla="*/ 24 h 436"/>
                  <a:gd name="T28" fmla="*/ 387 w 912"/>
                  <a:gd name="T29" fmla="*/ 24 h 436"/>
                  <a:gd name="T30" fmla="*/ 503 w 912"/>
                  <a:gd name="T31" fmla="*/ 28 h 436"/>
                  <a:gd name="T32" fmla="*/ 779 w 912"/>
                  <a:gd name="T33" fmla="*/ 148 h 436"/>
                  <a:gd name="T34" fmla="*/ 803 w 912"/>
                  <a:gd name="T35" fmla="*/ 228 h 436"/>
                  <a:gd name="T36" fmla="*/ 847 w 912"/>
                  <a:gd name="T37" fmla="*/ 276 h 436"/>
                  <a:gd name="T38" fmla="*/ 895 w 912"/>
                  <a:gd name="T39" fmla="*/ 436 h 4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436"/>
                  <a:gd name="T62" fmla="*/ 912 w 912"/>
                  <a:gd name="T63" fmla="*/ 436 h 4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436">
                    <a:moveTo>
                      <a:pt x="895" y="436"/>
                    </a:moveTo>
                    <a:cubicBezTo>
                      <a:pt x="864" y="406"/>
                      <a:pt x="854" y="371"/>
                      <a:pt x="831" y="336"/>
                    </a:cubicBezTo>
                    <a:cubicBezTo>
                      <a:pt x="811" y="305"/>
                      <a:pt x="772" y="280"/>
                      <a:pt x="759" y="248"/>
                    </a:cubicBezTo>
                    <a:cubicBezTo>
                      <a:pt x="752" y="230"/>
                      <a:pt x="756" y="204"/>
                      <a:pt x="747" y="184"/>
                    </a:cubicBezTo>
                    <a:cubicBezTo>
                      <a:pt x="721" y="123"/>
                      <a:pt x="586" y="71"/>
                      <a:pt x="491" y="64"/>
                    </a:cubicBezTo>
                    <a:cubicBezTo>
                      <a:pt x="413" y="58"/>
                      <a:pt x="362" y="58"/>
                      <a:pt x="295" y="44"/>
                    </a:cubicBezTo>
                    <a:cubicBezTo>
                      <a:pt x="321" y="92"/>
                      <a:pt x="409" y="79"/>
                      <a:pt x="479" y="84"/>
                    </a:cubicBezTo>
                    <a:cubicBezTo>
                      <a:pt x="591" y="92"/>
                      <a:pt x="712" y="133"/>
                      <a:pt x="727" y="220"/>
                    </a:cubicBezTo>
                    <a:cubicBezTo>
                      <a:pt x="646" y="185"/>
                      <a:pt x="577" y="128"/>
                      <a:pt x="471" y="120"/>
                    </a:cubicBezTo>
                    <a:cubicBezTo>
                      <a:pt x="437" y="117"/>
                      <a:pt x="399" y="124"/>
                      <a:pt x="363" y="120"/>
                    </a:cubicBezTo>
                    <a:cubicBezTo>
                      <a:pt x="333" y="116"/>
                      <a:pt x="305" y="94"/>
                      <a:pt x="275" y="92"/>
                    </a:cubicBezTo>
                    <a:cubicBezTo>
                      <a:pt x="165" y="84"/>
                      <a:pt x="112" y="218"/>
                      <a:pt x="7" y="216"/>
                    </a:cubicBezTo>
                    <a:cubicBezTo>
                      <a:pt x="0" y="168"/>
                      <a:pt x="63" y="154"/>
                      <a:pt x="99" y="132"/>
                    </a:cubicBezTo>
                    <a:cubicBezTo>
                      <a:pt x="142" y="106"/>
                      <a:pt x="199" y="55"/>
                      <a:pt x="251" y="24"/>
                    </a:cubicBezTo>
                    <a:cubicBezTo>
                      <a:pt x="292" y="0"/>
                      <a:pt x="338" y="16"/>
                      <a:pt x="387" y="24"/>
                    </a:cubicBezTo>
                    <a:cubicBezTo>
                      <a:pt x="425" y="30"/>
                      <a:pt x="464" y="25"/>
                      <a:pt x="503" y="28"/>
                    </a:cubicBezTo>
                    <a:cubicBezTo>
                      <a:pt x="592" y="34"/>
                      <a:pt x="736" y="87"/>
                      <a:pt x="779" y="148"/>
                    </a:cubicBezTo>
                    <a:cubicBezTo>
                      <a:pt x="796" y="173"/>
                      <a:pt x="793" y="202"/>
                      <a:pt x="803" y="228"/>
                    </a:cubicBezTo>
                    <a:cubicBezTo>
                      <a:pt x="811" y="248"/>
                      <a:pt x="831" y="256"/>
                      <a:pt x="847" y="276"/>
                    </a:cubicBezTo>
                    <a:cubicBezTo>
                      <a:pt x="880" y="315"/>
                      <a:pt x="912" y="375"/>
                      <a:pt x="895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Freeform 583"/>
              <p:cNvSpPr>
                <a:spLocks/>
              </p:cNvSpPr>
              <p:nvPr/>
            </p:nvSpPr>
            <p:spPr bwMode="auto">
              <a:xfrm>
                <a:off x="7010" y="844"/>
                <a:ext cx="255" cy="194"/>
              </a:xfrm>
              <a:custGeom>
                <a:avLst/>
                <a:gdLst>
                  <a:gd name="T0" fmla="*/ 108 w 108"/>
                  <a:gd name="T1" fmla="*/ 10 h 82"/>
                  <a:gd name="T2" fmla="*/ 0 w 108"/>
                  <a:gd name="T3" fmla="*/ 82 h 82"/>
                  <a:gd name="T4" fmla="*/ 108 w 108"/>
                  <a:gd name="T5" fmla="*/ 10 h 82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82"/>
                  <a:gd name="T11" fmla="*/ 108 w 108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82">
                    <a:moveTo>
                      <a:pt x="108" y="10"/>
                    </a:moveTo>
                    <a:cubicBezTo>
                      <a:pt x="93" y="53"/>
                      <a:pt x="43" y="81"/>
                      <a:pt x="0" y="82"/>
                    </a:cubicBezTo>
                    <a:cubicBezTo>
                      <a:pt x="14" y="38"/>
                      <a:pt x="53" y="0"/>
                      <a:pt x="10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4" name="Freeform 584"/>
              <p:cNvSpPr>
                <a:spLocks/>
              </p:cNvSpPr>
              <p:nvPr/>
            </p:nvSpPr>
            <p:spPr bwMode="auto">
              <a:xfrm>
                <a:off x="6632" y="1010"/>
                <a:ext cx="916" cy="859"/>
              </a:xfrm>
              <a:custGeom>
                <a:avLst/>
                <a:gdLst>
                  <a:gd name="T0" fmla="*/ 388 w 388"/>
                  <a:gd name="T1" fmla="*/ 36 h 364"/>
                  <a:gd name="T2" fmla="*/ 220 w 388"/>
                  <a:gd name="T3" fmla="*/ 148 h 364"/>
                  <a:gd name="T4" fmla="*/ 192 w 388"/>
                  <a:gd name="T5" fmla="*/ 200 h 364"/>
                  <a:gd name="T6" fmla="*/ 96 w 388"/>
                  <a:gd name="T7" fmla="*/ 276 h 364"/>
                  <a:gd name="T8" fmla="*/ 12 w 388"/>
                  <a:gd name="T9" fmla="*/ 364 h 364"/>
                  <a:gd name="T10" fmla="*/ 88 w 388"/>
                  <a:gd name="T11" fmla="*/ 232 h 364"/>
                  <a:gd name="T12" fmla="*/ 160 w 388"/>
                  <a:gd name="T13" fmla="*/ 184 h 364"/>
                  <a:gd name="T14" fmla="*/ 208 w 388"/>
                  <a:gd name="T15" fmla="*/ 104 h 364"/>
                  <a:gd name="T16" fmla="*/ 388 w 388"/>
                  <a:gd name="T17" fmla="*/ 36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364"/>
                  <a:gd name="T29" fmla="*/ 388 w 388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364">
                    <a:moveTo>
                      <a:pt x="388" y="36"/>
                    </a:moveTo>
                    <a:cubicBezTo>
                      <a:pt x="327" y="76"/>
                      <a:pt x="262" y="93"/>
                      <a:pt x="220" y="148"/>
                    </a:cubicBezTo>
                    <a:cubicBezTo>
                      <a:pt x="208" y="164"/>
                      <a:pt x="205" y="185"/>
                      <a:pt x="192" y="200"/>
                    </a:cubicBezTo>
                    <a:cubicBezTo>
                      <a:pt x="166" y="229"/>
                      <a:pt x="126" y="246"/>
                      <a:pt x="96" y="276"/>
                    </a:cubicBezTo>
                    <a:cubicBezTo>
                      <a:pt x="66" y="306"/>
                      <a:pt x="53" y="347"/>
                      <a:pt x="12" y="364"/>
                    </a:cubicBezTo>
                    <a:cubicBezTo>
                      <a:pt x="0" y="307"/>
                      <a:pt x="48" y="268"/>
                      <a:pt x="88" y="232"/>
                    </a:cubicBezTo>
                    <a:cubicBezTo>
                      <a:pt x="110" y="212"/>
                      <a:pt x="142" y="202"/>
                      <a:pt x="160" y="184"/>
                    </a:cubicBezTo>
                    <a:cubicBezTo>
                      <a:pt x="179" y="165"/>
                      <a:pt x="187" y="127"/>
                      <a:pt x="208" y="104"/>
                    </a:cubicBezTo>
                    <a:cubicBezTo>
                      <a:pt x="245" y="65"/>
                      <a:pt x="341" y="0"/>
                      <a:pt x="3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5" name="Freeform 585"/>
              <p:cNvSpPr>
                <a:spLocks/>
              </p:cNvSpPr>
              <p:nvPr/>
            </p:nvSpPr>
            <p:spPr bwMode="auto">
              <a:xfrm>
                <a:off x="7189" y="1090"/>
                <a:ext cx="1918" cy="1885"/>
              </a:xfrm>
              <a:custGeom>
                <a:avLst/>
                <a:gdLst>
                  <a:gd name="T0" fmla="*/ 812 w 812"/>
                  <a:gd name="T1" fmla="*/ 598 h 798"/>
                  <a:gd name="T2" fmla="*/ 812 w 812"/>
                  <a:gd name="T3" fmla="*/ 682 h 798"/>
                  <a:gd name="T4" fmla="*/ 760 w 812"/>
                  <a:gd name="T5" fmla="*/ 798 h 798"/>
                  <a:gd name="T6" fmla="*/ 772 w 812"/>
                  <a:gd name="T7" fmla="*/ 590 h 798"/>
                  <a:gd name="T8" fmla="*/ 576 w 812"/>
                  <a:gd name="T9" fmla="*/ 182 h 798"/>
                  <a:gd name="T10" fmla="*/ 100 w 812"/>
                  <a:gd name="T11" fmla="*/ 94 h 798"/>
                  <a:gd name="T12" fmla="*/ 0 w 812"/>
                  <a:gd name="T13" fmla="*/ 154 h 798"/>
                  <a:gd name="T14" fmla="*/ 112 w 812"/>
                  <a:gd name="T15" fmla="*/ 50 h 798"/>
                  <a:gd name="T16" fmla="*/ 364 w 812"/>
                  <a:gd name="T17" fmla="*/ 22 h 798"/>
                  <a:gd name="T18" fmla="*/ 812 w 812"/>
                  <a:gd name="T19" fmla="*/ 598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2"/>
                  <a:gd name="T31" fmla="*/ 0 h 798"/>
                  <a:gd name="T32" fmla="*/ 812 w 812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2" h="798">
                    <a:moveTo>
                      <a:pt x="812" y="598"/>
                    </a:moveTo>
                    <a:cubicBezTo>
                      <a:pt x="812" y="626"/>
                      <a:pt x="812" y="654"/>
                      <a:pt x="812" y="682"/>
                    </a:cubicBezTo>
                    <a:cubicBezTo>
                      <a:pt x="796" y="722"/>
                      <a:pt x="801" y="783"/>
                      <a:pt x="760" y="798"/>
                    </a:cubicBezTo>
                    <a:cubicBezTo>
                      <a:pt x="757" y="729"/>
                      <a:pt x="777" y="659"/>
                      <a:pt x="772" y="590"/>
                    </a:cubicBezTo>
                    <a:cubicBezTo>
                      <a:pt x="760" y="437"/>
                      <a:pt x="656" y="264"/>
                      <a:pt x="576" y="182"/>
                    </a:cubicBezTo>
                    <a:cubicBezTo>
                      <a:pt x="477" y="80"/>
                      <a:pt x="267" y="0"/>
                      <a:pt x="100" y="94"/>
                    </a:cubicBezTo>
                    <a:cubicBezTo>
                      <a:pt x="64" y="114"/>
                      <a:pt x="48" y="161"/>
                      <a:pt x="0" y="154"/>
                    </a:cubicBezTo>
                    <a:cubicBezTo>
                      <a:pt x="13" y="101"/>
                      <a:pt x="67" y="72"/>
                      <a:pt x="112" y="50"/>
                    </a:cubicBezTo>
                    <a:cubicBezTo>
                      <a:pt x="181" y="17"/>
                      <a:pt x="283" y="3"/>
                      <a:pt x="364" y="22"/>
                    </a:cubicBezTo>
                    <a:cubicBezTo>
                      <a:pt x="614" y="81"/>
                      <a:pt x="776" y="324"/>
                      <a:pt x="812" y="5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6" name="Freeform 586"/>
              <p:cNvSpPr>
                <a:spLocks/>
              </p:cNvSpPr>
              <p:nvPr/>
            </p:nvSpPr>
            <p:spPr bwMode="auto">
              <a:xfrm>
                <a:off x="6556" y="1267"/>
                <a:ext cx="2407" cy="1623"/>
              </a:xfrm>
              <a:custGeom>
                <a:avLst/>
                <a:gdLst>
                  <a:gd name="T0" fmla="*/ 0 w 1019"/>
                  <a:gd name="T1" fmla="*/ 467 h 687"/>
                  <a:gd name="T2" fmla="*/ 0 w 1019"/>
                  <a:gd name="T3" fmla="*/ 435 h 687"/>
                  <a:gd name="T4" fmla="*/ 220 w 1019"/>
                  <a:gd name="T5" fmla="*/ 131 h 687"/>
                  <a:gd name="T6" fmla="*/ 296 w 1019"/>
                  <a:gd name="T7" fmla="*/ 103 h 687"/>
                  <a:gd name="T8" fmla="*/ 380 w 1019"/>
                  <a:gd name="T9" fmla="*/ 43 h 687"/>
                  <a:gd name="T10" fmla="*/ 588 w 1019"/>
                  <a:gd name="T11" fmla="*/ 3 h 687"/>
                  <a:gd name="T12" fmla="*/ 844 w 1019"/>
                  <a:gd name="T13" fmla="*/ 143 h 687"/>
                  <a:gd name="T14" fmla="*/ 1012 w 1019"/>
                  <a:gd name="T15" fmla="*/ 551 h 687"/>
                  <a:gd name="T16" fmla="*/ 976 w 1019"/>
                  <a:gd name="T17" fmla="*/ 687 h 687"/>
                  <a:gd name="T18" fmla="*/ 968 w 1019"/>
                  <a:gd name="T19" fmla="*/ 539 h 687"/>
                  <a:gd name="T20" fmla="*/ 820 w 1019"/>
                  <a:gd name="T21" fmla="*/ 187 h 687"/>
                  <a:gd name="T22" fmla="*/ 412 w 1019"/>
                  <a:gd name="T23" fmla="*/ 75 h 687"/>
                  <a:gd name="T24" fmla="*/ 304 w 1019"/>
                  <a:gd name="T25" fmla="*/ 151 h 687"/>
                  <a:gd name="T26" fmla="*/ 232 w 1019"/>
                  <a:gd name="T27" fmla="*/ 171 h 687"/>
                  <a:gd name="T28" fmla="*/ 68 w 1019"/>
                  <a:gd name="T29" fmla="*/ 371 h 687"/>
                  <a:gd name="T30" fmla="*/ 0 w 1019"/>
                  <a:gd name="T31" fmla="*/ 46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9"/>
                  <a:gd name="T49" fmla="*/ 0 h 687"/>
                  <a:gd name="T50" fmla="*/ 1019 w 1019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9" h="687">
                    <a:moveTo>
                      <a:pt x="0" y="467"/>
                    </a:moveTo>
                    <a:cubicBezTo>
                      <a:pt x="0" y="456"/>
                      <a:pt x="0" y="446"/>
                      <a:pt x="0" y="435"/>
                    </a:cubicBezTo>
                    <a:cubicBezTo>
                      <a:pt x="35" y="319"/>
                      <a:pt x="123" y="178"/>
                      <a:pt x="220" y="131"/>
                    </a:cubicBezTo>
                    <a:cubicBezTo>
                      <a:pt x="245" y="119"/>
                      <a:pt x="272" y="115"/>
                      <a:pt x="296" y="103"/>
                    </a:cubicBezTo>
                    <a:cubicBezTo>
                      <a:pt x="329" y="86"/>
                      <a:pt x="354" y="58"/>
                      <a:pt x="380" y="43"/>
                    </a:cubicBezTo>
                    <a:cubicBezTo>
                      <a:pt x="432" y="14"/>
                      <a:pt x="497" y="0"/>
                      <a:pt x="588" y="3"/>
                    </a:cubicBezTo>
                    <a:cubicBezTo>
                      <a:pt x="693" y="7"/>
                      <a:pt x="788" y="78"/>
                      <a:pt x="844" y="143"/>
                    </a:cubicBezTo>
                    <a:cubicBezTo>
                      <a:pt x="930" y="242"/>
                      <a:pt x="1012" y="387"/>
                      <a:pt x="1012" y="551"/>
                    </a:cubicBezTo>
                    <a:cubicBezTo>
                      <a:pt x="1012" y="598"/>
                      <a:pt x="1019" y="653"/>
                      <a:pt x="976" y="687"/>
                    </a:cubicBezTo>
                    <a:cubicBezTo>
                      <a:pt x="955" y="635"/>
                      <a:pt x="970" y="584"/>
                      <a:pt x="968" y="539"/>
                    </a:cubicBezTo>
                    <a:cubicBezTo>
                      <a:pt x="961" y="392"/>
                      <a:pt x="890" y="271"/>
                      <a:pt x="820" y="187"/>
                    </a:cubicBezTo>
                    <a:cubicBezTo>
                      <a:pt x="740" y="91"/>
                      <a:pt x="571" y="0"/>
                      <a:pt x="412" y="75"/>
                    </a:cubicBezTo>
                    <a:cubicBezTo>
                      <a:pt x="373" y="93"/>
                      <a:pt x="347" y="132"/>
                      <a:pt x="304" y="151"/>
                    </a:cubicBezTo>
                    <a:cubicBezTo>
                      <a:pt x="283" y="160"/>
                      <a:pt x="256" y="159"/>
                      <a:pt x="232" y="171"/>
                    </a:cubicBezTo>
                    <a:cubicBezTo>
                      <a:pt x="156" y="208"/>
                      <a:pt x="102" y="300"/>
                      <a:pt x="68" y="371"/>
                    </a:cubicBezTo>
                    <a:cubicBezTo>
                      <a:pt x="52" y="406"/>
                      <a:pt x="34" y="484"/>
                      <a:pt x="0" y="4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7" name="Freeform 587"/>
              <p:cNvSpPr>
                <a:spLocks/>
              </p:cNvSpPr>
              <p:nvPr/>
            </p:nvSpPr>
            <p:spPr bwMode="auto">
              <a:xfrm>
                <a:off x="6752" y="1312"/>
                <a:ext cx="258" cy="236"/>
              </a:xfrm>
              <a:custGeom>
                <a:avLst/>
                <a:gdLst>
                  <a:gd name="T0" fmla="*/ 109 w 109"/>
                  <a:gd name="T1" fmla="*/ 0 h 100"/>
                  <a:gd name="T2" fmla="*/ 1 w 109"/>
                  <a:gd name="T3" fmla="*/ 100 h 100"/>
                  <a:gd name="T4" fmla="*/ 109 w 109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00"/>
                  <a:gd name="T11" fmla="*/ 109 w 109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00">
                    <a:moveTo>
                      <a:pt x="109" y="0"/>
                    </a:moveTo>
                    <a:cubicBezTo>
                      <a:pt x="102" y="62"/>
                      <a:pt x="47" y="77"/>
                      <a:pt x="1" y="100"/>
                    </a:cubicBezTo>
                    <a:cubicBezTo>
                      <a:pt x="0" y="45"/>
                      <a:pt x="52" y="1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8" name="Freeform 588"/>
              <p:cNvSpPr>
                <a:spLocks/>
              </p:cNvSpPr>
              <p:nvPr/>
            </p:nvSpPr>
            <p:spPr bwMode="auto">
              <a:xfrm>
                <a:off x="6589" y="1432"/>
                <a:ext cx="1970" cy="2488"/>
              </a:xfrm>
              <a:custGeom>
                <a:avLst/>
                <a:gdLst>
                  <a:gd name="T0" fmla="*/ 386 w 834"/>
                  <a:gd name="T1" fmla="*/ 105 h 1053"/>
                  <a:gd name="T2" fmla="*/ 470 w 834"/>
                  <a:gd name="T3" fmla="*/ 85 h 1053"/>
                  <a:gd name="T4" fmla="*/ 834 w 834"/>
                  <a:gd name="T5" fmla="*/ 397 h 1053"/>
                  <a:gd name="T6" fmla="*/ 830 w 834"/>
                  <a:gd name="T7" fmla="*/ 429 h 1053"/>
                  <a:gd name="T8" fmla="*/ 694 w 834"/>
                  <a:gd name="T9" fmla="*/ 869 h 1053"/>
                  <a:gd name="T10" fmla="*/ 542 w 834"/>
                  <a:gd name="T11" fmla="*/ 937 h 1053"/>
                  <a:gd name="T12" fmla="*/ 434 w 834"/>
                  <a:gd name="T13" fmla="*/ 1001 h 1053"/>
                  <a:gd name="T14" fmla="*/ 302 w 834"/>
                  <a:gd name="T15" fmla="*/ 1021 h 1053"/>
                  <a:gd name="T16" fmla="*/ 222 w 834"/>
                  <a:gd name="T17" fmla="*/ 1045 h 1053"/>
                  <a:gd name="T18" fmla="*/ 390 w 834"/>
                  <a:gd name="T19" fmla="*/ 965 h 1053"/>
                  <a:gd name="T20" fmla="*/ 690 w 834"/>
                  <a:gd name="T21" fmla="*/ 625 h 1053"/>
                  <a:gd name="T22" fmla="*/ 714 w 834"/>
                  <a:gd name="T23" fmla="*/ 521 h 1053"/>
                  <a:gd name="T24" fmla="*/ 722 w 834"/>
                  <a:gd name="T25" fmla="*/ 653 h 1053"/>
                  <a:gd name="T26" fmla="*/ 622 w 834"/>
                  <a:gd name="T27" fmla="*/ 861 h 1053"/>
                  <a:gd name="T28" fmla="*/ 766 w 834"/>
                  <a:gd name="T29" fmla="*/ 529 h 1053"/>
                  <a:gd name="T30" fmla="*/ 778 w 834"/>
                  <a:gd name="T31" fmla="*/ 361 h 1053"/>
                  <a:gd name="T32" fmla="*/ 522 w 834"/>
                  <a:gd name="T33" fmla="*/ 133 h 1053"/>
                  <a:gd name="T34" fmla="*/ 326 w 834"/>
                  <a:gd name="T35" fmla="*/ 205 h 1053"/>
                  <a:gd name="T36" fmla="*/ 202 w 834"/>
                  <a:gd name="T37" fmla="*/ 321 h 1053"/>
                  <a:gd name="T38" fmla="*/ 114 w 834"/>
                  <a:gd name="T39" fmla="*/ 505 h 1053"/>
                  <a:gd name="T40" fmla="*/ 18 w 834"/>
                  <a:gd name="T41" fmla="*/ 645 h 1053"/>
                  <a:gd name="T42" fmla="*/ 78 w 834"/>
                  <a:gd name="T43" fmla="*/ 477 h 1053"/>
                  <a:gd name="T44" fmla="*/ 150 w 834"/>
                  <a:gd name="T45" fmla="*/ 309 h 1053"/>
                  <a:gd name="T46" fmla="*/ 266 w 834"/>
                  <a:gd name="T47" fmla="*/ 185 h 1053"/>
                  <a:gd name="T48" fmla="*/ 502 w 834"/>
                  <a:gd name="T49" fmla="*/ 5 h 1053"/>
                  <a:gd name="T50" fmla="*/ 574 w 834"/>
                  <a:gd name="T51" fmla="*/ 25 h 1053"/>
                  <a:gd name="T52" fmla="*/ 470 w 834"/>
                  <a:gd name="T53" fmla="*/ 57 h 1053"/>
                  <a:gd name="T54" fmla="*/ 386 w 834"/>
                  <a:gd name="T55" fmla="*/ 105 h 10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4"/>
                  <a:gd name="T85" fmla="*/ 0 h 1053"/>
                  <a:gd name="T86" fmla="*/ 834 w 834"/>
                  <a:gd name="T87" fmla="*/ 1053 h 10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4" h="1053">
                    <a:moveTo>
                      <a:pt x="386" y="105"/>
                    </a:moveTo>
                    <a:cubicBezTo>
                      <a:pt x="419" y="107"/>
                      <a:pt x="441" y="88"/>
                      <a:pt x="470" y="85"/>
                    </a:cubicBezTo>
                    <a:cubicBezTo>
                      <a:pt x="658" y="63"/>
                      <a:pt x="834" y="235"/>
                      <a:pt x="834" y="397"/>
                    </a:cubicBezTo>
                    <a:cubicBezTo>
                      <a:pt x="834" y="407"/>
                      <a:pt x="832" y="420"/>
                      <a:pt x="830" y="429"/>
                    </a:cubicBezTo>
                    <a:cubicBezTo>
                      <a:pt x="792" y="614"/>
                      <a:pt x="805" y="765"/>
                      <a:pt x="694" y="869"/>
                    </a:cubicBezTo>
                    <a:cubicBezTo>
                      <a:pt x="652" y="909"/>
                      <a:pt x="601" y="916"/>
                      <a:pt x="542" y="937"/>
                    </a:cubicBezTo>
                    <a:cubicBezTo>
                      <a:pt x="502" y="951"/>
                      <a:pt x="477" y="984"/>
                      <a:pt x="434" y="1001"/>
                    </a:cubicBezTo>
                    <a:cubicBezTo>
                      <a:pt x="395" y="1017"/>
                      <a:pt x="348" y="1010"/>
                      <a:pt x="302" y="1021"/>
                    </a:cubicBezTo>
                    <a:cubicBezTo>
                      <a:pt x="278" y="1027"/>
                      <a:pt x="256" y="1053"/>
                      <a:pt x="222" y="1045"/>
                    </a:cubicBezTo>
                    <a:cubicBezTo>
                      <a:pt x="220" y="972"/>
                      <a:pt x="328" y="988"/>
                      <a:pt x="390" y="965"/>
                    </a:cubicBezTo>
                    <a:cubicBezTo>
                      <a:pt x="533" y="914"/>
                      <a:pt x="657" y="786"/>
                      <a:pt x="690" y="625"/>
                    </a:cubicBezTo>
                    <a:cubicBezTo>
                      <a:pt x="697" y="593"/>
                      <a:pt x="685" y="552"/>
                      <a:pt x="714" y="521"/>
                    </a:cubicBezTo>
                    <a:cubicBezTo>
                      <a:pt x="764" y="541"/>
                      <a:pt x="733" y="611"/>
                      <a:pt x="722" y="653"/>
                    </a:cubicBezTo>
                    <a:cubicBezTo>
                      <a:pt x="700" y="737"/>
                      <a:pt x="671" y="808"/>
                      <a:pt x="622" y="861"/>
                    </a:cubicBezTo>
                    <a:cubicBezTo>
                      <a:pt x="735" y="819"/>
                      <a:pt x="755" y="678"/>
                      <a:pt x="766" y="529"/>
                    </a:cubicBezTo>
                    <a:cubicBezTo>
                      <a:pt x="771" y="467"/>
                      <a:pt x="790" y="414"/>
                      <a:pt x="778" y="361"/>
                    </a:cubicBezTo>
                    <a:cubicBezTo>
                      <a:pt x="753" y="251"/>
                      <a:pt x="651" y="135"/>
                      <a:pt x="522" y="133"/>
                    </a:cubicBezTo>
                    <a:cubicBezTo>
                      <a:pt x="442" y="132"/>
                      <a:pt x="378" y="164"/>
                      <a:pt x="326" y="205"/>
                    </a:cubicBezTo>
                    <a:cubicBezTo>
                      <a:pt x="288" y="236"/>
                      <a:pt x="235" y="283"/>
                      <a:pt x="202" y="321"/>
                    </a:cubicBezTo>
                    <a:cubicBezTo>
                      <a:pt x="166" y="363"/>
                      <a:pt x="144" y="445"/>
                      <a:pt x="114" y="505"/>
                    </a:cubicBezTo>
                    <a:cubicBezTo>
                      <a:pt x="89" y="556"/>
                      <a:pt x="74" y="622"/>
                      <a:pt x="18" y="645"/>
                    </a:cubicBezTo>
                    <a:cubicBezTo>
                      <a:pt x="0" y="588"/>
                      <a:pt x="50" y="534"/>
                      <a:pt x="78" y="477"/>
                    </a:cubicBezTo>
                    <a:cubicBezTo>
                      <a:pt x="104" y="424"/>
                      <a:pt x="119" y="359"/>
                      <a:pt x="150" y="309"/>
                    </a:cubicBezTo>
                    <a:cubicBezTo>
                      <a:pt x="177" y="264"/>
                      <a:pt x="229" y="225"/>
                      <a:pt x="266" y="185"/>
                    </a:cubicBezTo>
                    <a:cubicBezTo>
                      <a:pt x="341" y="106"/>
                      <a:pt x="369" y="17"/>
                      <a:pt x="502" y="5"/>
                    </a:cubicBezTo>
                    <a:cubicBezTo>
                      <a:pt x="524" y="3"/>
                      <a:pt x="572" y="0"/>
                      <a:pt x="574" y="25"/>
                    </a:cubicBezTo>
                    <a:cubicBezTo>
                      <a:pt x="577" y="58"/>
                      <a:pt x="501" y="50"/>
                      <a:pt x="470" y="57"/>
                    </a:cubicBezTo>
                    <a:cubicBezTo>
                      <a:pt x="435" y="65"/>
                      <a:pt x="401" y="77"/>
                      <a:pt x="38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Freeform 589"/>
              <p:cNvSpPr>
                <a:spLocks/>
              </p:cNvSpPr>
              <p:nvPr/>
            </p:nvSpPr>
            <p:spPr bwMode="auto">
              <a:xfrm>
                <a:off x="7983" y="1435"/>
                <a:ext cx="817" cy="1455"/>
              </a:xfrm>
              <a:custGeom>
                <a:avLst/>
                <a:gdLst>
                  <a:gd name="T0" fmla="*/ 304 w 346"/>
                  <a:gd name="T1" fmla="*/ 616 h 616"/>
                  <a:gd name="T2" fmla="*/ 300 w 346"/>
                  <a:gd name="T3" fmla="*/ 464 h 616"/>
                  <a:gd name="T4" fmla="*/ 280 w 346"/>
                  <a:gd name="T5" fmla="*/ 412 h 616"/>
                  <a:gd name="T6" fmla="*/ 232 w 346"/>
                  <a:gd name="T7" fmla="*/ 260 h 616"/>
                  <a:gd name="T8" fmla="*/ 80 w 346"/>
                  <a:gd name="T9" fmla="*/ 92 h 616"/>
                  <a:gd name="T10" fmla="*/ 0 w 346"/>
                  <a:gd name="T11" fmla="*/ 32 h 616"/>
                  <a:gd name="T12" fmla="*/ 200 w 346"/>
                  <a:gd name="T13" fmla="*/ 132 h 616"/>
                  <a:gd name="T14" fmla="*/ 340 w 346"/>
                  <a:gd name="T15" fmla="*/ 448 h 616"/>
                  <a:gd name="T16" fmla="*/ 304 w 346"/>
                  <a:gd name="T17" fmla="*/ 616 h 6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"/>
                  <a:gd name="T28" fmla="*/ 0 h 616"/>
                  <a:gd name="T29" fmla="*/ 346 w 346"/>
                  <a:gd name="T30" fmla="*/ 616 h 6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" h="616">
                    <a:moveTo>
                      <a:pt x="304" y="616"/>
                    </a:moveTo>
                    <a:cubicBezTo>
                      <a:pt x="276" y="580"/>
                      <a:pt x="309" y="515"/>
                      <a:pt x="300" y="464"/>
                    </a:cubicBezTo>
                    <a:cubicBezTo>
                      <a:pt x="297" y="445"/>
                      <a:pt x="285" y="430"/>
                      <a:pt x="280" y="412"/>
                    </a:cubicBezTo>
                    <a:cubicBezTo>
                      <a:pt x="264" y="354"/>
                      <a:pt x="258" y="308"/>
                      <a:pt x="232" y="260"/>
                    </a:cubicBezTo>
                    <a:cubicBezTo>
                      <a:pt x="197" y="196"/>
                      <a:pt x="138" y="127"/>
                      <a:pt x="80" y="92"/>
                    </a:cubicBezTo>
                    <a:cubicBezTo>
                      <a:pt x="53" y="76"/>
                      <a:pt x="6" y="77"/>
                      <a:pt x="0" y="32"/>
                    </a:cubicBezTo>
                    <a:cubicBezTo>
                      <a:pt x="46" y="0"/>
                      <a:pt x="161" y="84"/>
                      <a:pt x="200" y="132"/>
                    </a:cubicBezTo>
                    <a:cubicBezTo>
                      <a:pt x="269" y="217"/>
                      <a:pt x="332" y="346"/>
                      <a:pt x="340" y="448"/>
                    </a:cubicBezTo>
                    <a:cubicBezTo>
                      <a:pt x="345" y="509"/>
                      <a:pt x="346" y="588"/>
                      <a:pt x="304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Freeform 590"/>
              <p:cNvSpPr>
                <a:spLocks/>
              </p:cNvSpPr>
              <p:nvPr/>
            </p:nvSpPr>
            <p:spPr bwMode="auto">
              <a:xfrm>
                <a:off x="6585" y="1680"/>
                <a:ext cx="663" cy="993"/>
              </a:xfrm>
              <a:custGeom>
                <a:avLst/>
                <a:gdLst>
                  <a:gd name="T0" fmla="*/ 276 w 281"/>
                  <a:gd name="T1" fmla="*/ 0 h 420"/>
                  <a:gd name="T2" fmla="*/ 184 w 281"/>
                  <a:gd name="T3" fmla="*/ 116 h 420"/>
                  <a:gd name="T4" fmla="*/ 100 w 281"/>
                  <a:gd name="T5" fmla="*/ 244 h 420"/>
                  <a:gd name="T6" fmla="*/ 8 w 281"/>
                  <a:gd name="T7" fmla="*/ 420 h 420"/>
                  <a:gd name="T8" fmla="*/ 48 w 281"/>
                  <a:gd name="T9" fmla="*/ 268 h 420"/>
                  <a:gd name="T10" fmla="*/ 108 w 281"/>
                  <a:gd name="T11" fmla="*/ 128 h 420"/>
                  <a:gd name="T12" fmla="*/ 268 w 281"/>
                  <a:gd name="T13" fmla="*/ 0 h 420"/>
                  <a:gd name="T14" fmla="*/ 276 w 28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420"/>
                  <a:gd name="T26" fmla="*/ 281 w 28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420">
                    <a:moveTo>
                      <a:pt x="276" y="0"/>
                    </a:moveTo>
                    <a:cubicBezTo>
                      <a:pt x="281" y="60"/>
                      <a:pt x="217" y="82"/>
                      <a:pt x="184" y="116"/>
                    </a:cubicBezTo>
                    <a:cubicBezTo>
                      <a:pt x="151" y="150"/>
                      <a:pt x="120" y="196"/>
                      <a:pt x="100" y="244"/>
                    </a:cubicBezTo>
                    <a:cubicBezTo>
                      <a:pt x="74" y="306"/>
                      <a:pt x="67" y="380"/>
                      <a:pt x="8" y="420"/>
                    </a:cubicBezTo>
                    <a:cubicBezTo>
                      <a:pt x="0" y="366"/>
                      <a:pt x="29" y="315"/>
                      <a:pt x="48" y="268"/>
                    </a:cubicBezTo>
                    <a:cubicBezTo>
                      <a:pt x="67" y="221"/>
                      <a:pt x="83" y="167"/>
                      <a:pt x="108" y="128"/>
                    </a:cubicBezTo>
                    <a:cubicBezTo>
                      <a:pt x="139" y="81"/>
                      <a:pt x="220" y="27"/>
                      <a:pt x="268" y="0"/>
                    </a:cubicBezTo>
                    <a:cubicBezTo>
                      <a:pt x="271" y="0"/>
                      <a:pt x="273" y="0"/>
                      <a:pt x="2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Freeform 591"/>
              <p:cNvSpPr>
                <a:spLocks/>
              </p:cNvSpPr>
              <p:nvPr/>
            </p:nvSpPr>
            <p:spPr bwMode="auto">
              <a:xfrm>
                <a:off x="6792" y="1758"/>
                <a:ext cx="1637" cy="1961"/>
              </a:xfrm>
              <a:custGeom>
                <a:avLst/>
                <a:gdLst>
                  <a:gd name="T0" fmla="*/ 632 w 693"/>
                  <a:gd name="T1" fmla="*/ 363 h 830"/>
                  <a:gd name="T2" fmla="*/ 444 w 693"/>
                  <a:gd name="T3" fmla="*/ 79 h 830"/>
                  <a:gd name="T4" fmla="*/ 260 w 693"/>
                  <a:gd name="T5" fmla="*/ 151 h 830"/>
                  <a:gd name="T6" fmla="*/ 232 w 693"/>
                  <a:gd name="T7" fmla="*/ 187 h 830"/>
                  <a:gd name="T8" fmla="*/ 168 w 693"/>
                  <a:gd name="T9" fmla="*/ 263 h 830"/>
                  <a:gd name="T10" fmla="*/ 524 w 693"/>
                  <a:gd name="T11" fmla="*/ 131 h 830"/>
                  <a:gd name="T12" fmla="*/ 544 w 693"/>
                  <a:gd name="T13" fmla="*/ 571 h 830"/>
                  <a:gd name="T14" fmla="*/ 376 w 693"/>
                  <a:gd name="T15" fmla="*/ 763 h 830"/>
                  <a:gd name="T16" fmla="*/ 304 w 693"/>
                  <a:gd name="T17" fmla="*/ 795 h 830"/>
                  <a:gd name="T18" fmla="*/ 236 w 693"/>
                  <a:gd name="T19" fmla="*/ 819 h 830"/>
                  <a:gd name="T20" fmla="*/ 384 w 693"/>
                  <a:gd name="T21" fmla="*/ 703 h 830"/>
                  <a:gd name="T22" fmla="*/ 528 w 693"/>
                  <a:gd name="T23" fmla="*/ 415 h 830"/>
                  <a:gd name="T24" fmla="*/ 520 w 693"/>
                  <a:gd name="T25" fmla="*/ 191 h 830"/>
                  <a:gd name="T26" fmla="*/ 340 w 693"/>
                  <a:gd name="T27" fmla="*/ 167 h 830"/>
                  <a:gd name="T28" fmla="*/ 260 w 693"/>
                  <a:gd name="T29" fmla="*/ 255 h 830"/>
                  <a:gd name="T30" fmla="*/ 200 w 693"/>
                  <a:gd name="T31" fmla="*/ 307 h 830"/>
                  <a:gd name="T32" fmla="*/ 184 w 693"/>
                  <a:gd name="T33" fmla="*/ 431 h 830"/>
                  <a:gd name="T34" fmla="*/ 116 w 693"/>
                  <a:gd name="T35" fmla="*/ 571 h 830"/>
                  <a:gd name="T36" fmla="*/ 0 w 693"/>
                  <a:gd name="T37" fmla="*/ 651 h 830"/>
                  <a:gd name="T38" fmla="*/ 84 w 693"/>
                  <a:gd name="T39" fmla="*/ 527 h 830"/>
                  <a:gd name="T40" fmla="*/ 124 w 693"/>
                  <a:gd name="T41" fmla="*/ 355 h 830"/>
                  <a:gd name="T42" fmla="*/ 124 w 693"/>
                  <a:gd name="T43" fmla="*/ 223 h 830"/>
                  <a:gd name="T44" fmla="*/ 248 w 693"/>
                  <a:gd name="T45" fmla="*/ 103 h 830"/>
                  <a:gd name="T46" fmla="*/ 644 w 693"/>
                  <a:gd name="T47" fmla="*/ 171 h 830"/>
                  <a:gd name="T48" fmla="*/ 632 w 693"/>
                  <a:gd name="T49" fmla="*/ 363 h 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3"/>
                  <a:gd name="T76" fmla="*/ 0 h 830"/>
                  <a:gd name="T77" fmla="*/ 693 w 693"/>
                  <a:gd name="T78" fmla="*/ 830 h 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3" h="830">
                    <a:moveTo>
                      <a:pt x="632" y="363"/>
                    </a:moveTo>
                    <a:cubicBezTo>
                      <a:pt x="628" y="214"/>
                      <a:pt x="580" y="83"/>
                      <a:pt x="444" y="79"/>
                    </a:cubicBezTo>
                    <a:cubicBezTo>
                      <a:pt x="376" y="77"/>
                      <a:pt x="304" y="110"/>
                      <a:pt x="260" y="151"/>
                    </a:cubicBezTo>
                    <a:cubicBezTo>
                      <a:pt x="249" y="161"/>
                      <a:pt x="244" y="175"/>
                      <a:pt x="232" y="187"/>
                    </a:cubicBezTo>
                    <a:cubicBezTo>
                      <a:pt x="209" y="209"/>
                      <a:pt x="160" y="222"/>
                      <a:pt x="168" y="263"/>
                    </a:cubicBezTo>
                    <a:cubicBezTo>
                      <a:pt x="253" y="221"/>
                      <a:pt x="372" y="31"/>
                      <a:pt x="524" y="131"/>
                    </a:cubicBezTo>
                    <a:cubicBezTo>
                      <a:pt x="621" y="195"/>
                      <a:pt x="594" y="461"/>
                      <a:pt x="544" y="571"/>
                    </a:cubicBezTo>
                    <a:cubicBezTo>
                      <a:pt x="509" y="649"/>
                      <a:pt x="440" y="726"/>
                      <a:pt x="376" y="763"/>
                    </a:cubicBezTo>
                    <a:cubicBezTo>
                      <a:pt x="354" y="776"/>
                      <a:pt x="327" y="783"/>
                      <a:pt x="304" y="795"/>
                    </a:cubicBezTo>
                    <a:cubicBezTo>
                      <a:pt x="283" y="806"/>
                      <a:pt x="262" y="830"/>
                      <a:pt x="236" y="819"/>
                    </a:cubicBezTo>
                    <a:cubicBezTo>
                      <a:pt x="260" y="744"/>
                      <a:pt x="331" y="743"/>
                      <a:pt x="384" y="703"/>
                    </a:cubicBezTo>
                    <a:cubicBezTo>
                      <a:pt x="465" y="641"/>
                      <a:pt x="514" y="548"/>
                      <a:pt x="528" y="415"/>
                    </a:cubicBezTo>
                    <a:cubicBezTo>
                      <a:pt x="536" y="339"/>
                      <a:pt x="562" y="251"/>
                      <a:pt x="520" y="191"/>
                    </a:cubicBezTo>
                    <a:cubicBezTo>
                      <a:pt x="484" y="140"/>
                      <a:pt x="396" y="135"/>
                      <a:pt x="340" y="167"/>
                    </a:cubicBezTo>
                    <a:cubicBezTo>
                      <a:pt x="309" y="184"/>
                      <a:pt x="293" y="221"/>
                      <a:pt x="260" y="255"/>
                    </a:cubicBezTo>
                    <a:cubicBezTo>
                      <a:pt x="243" y="273"/>
                      <a:pt x="213" y="285"/>
                      <a:pt x="200" y="307"/>
                    </a:cubicBezTo>
                    <a:cubicBezTo>
                      <a:pt x="179" y="343"/>
                      <a:pt x="192" y="380"/>
                      <a:pt x="184" y="431"/>
                    </a:cubicBezTo>
                    <a:cubicBezTo>
                      <a:pt x="177" y="476"/>
                      <a:pt x="142" y="534"/>
                      <a:pt x="116" y="571"/>
                    </a:cubicBezTo>
                    <a:cubicBezTo>
                      <a:pt x="90" y="608"/>
                      <a:pt x="55" y="652"/>
                      <a:pt x="0" y="651"/>
                    </a:cubicBezTo>
                    <a:cubicBezTo>
                      <a:pt x="5" y="592"/>
                      <a:pt x="59" y="569"/>
                      <a:pt x="84" y="527"/>
                    </a:cubicBezTo>
                    <a:cubicBezTo>
                      <a:pt x="107" y="489"/>
                      <a:pt x="132" y="426"/>
                      <a:pt x="124" y="355"/>
                    </a:cubicBezTo>
                    <a:cubicBezTo>
                      <a:pt x="119" y="309"/>
                      <a:pt x="103" y="267"/>
                      <a:pt x="124" y="223"/>
                    </a:cubicBezTo>
                    <a:cubicBezTo>
                      <a:pt x="145" y="180"/>
                      <a:pt x="204" y="139"/>
                      <a:pt x="248" y="103"/>
                    </a:cubicBezTo>
                    <a:cubicBezTo>
                      <a:pt x="376" y="0"/>
                      <a:pt x="568" y="10"/>
                      <a:pt x="644" y="171"/>
                    </a:cubicBezTo>
                    <a:cubicBezTo>
                      <a:pt x="664" y="213"/>
                      <a:pt x="693" y="346"/>
                      <a:pt x="632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Freeform 592"/>
              <p:cNvSpPr>
                <a:spLocks/>
              </p:cNvSpPr>
              <p:nvPr/>
            </p:nvSpPr>
            <p:spPr bwMode="auto">
              <a:xfrm>
                <a:off x="7744" y="2099"/>
                <a:ext cx="307" cy="214"/>
              </a:xfrm>
              <a:custGeom>
                <a:avLst/>
                <a:gdLst>
                  <a:gd name="T0" fmla="*/ 101 w 130"/>
                  <a:gd name="T1" fmla="*/ 91 h 91"/>
                  <a:gd name="T2" fmla="*/ 17 w 130"/>
                  <a:gd name="T3" fmla="*/ 67 h 91"/>
                  <a:gd name="T4" fmla="*/ 101 w 130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91"/>
                  <a:gd name="T11" fmla="*/ 130 w 13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91">
                    <a:moveTo>
                      <a:pt x="101" y="91"/>
                    </a:moveTo>
                    <a:cubicBezTo>
                      <a:pt x="75" y="81"/>
                      <a:pt x="51" y="69"/>
                      <a:pt x="17" y="67"/>
                    </a:cubicBezTo>
                    <a:cubicBezTo>
                      <a:pt x="0" y="0"/>
                      <a:pt x="130" y="39"/>
                      <a:pt x="10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3" name="Freeform 593"/>
              <p:cNvSpPr>
                <a:spLocks/>
              </p:cNvSpPr>
              <p:nvPr/>
            </p:nvSpPr>
            <p:spPr bwMode="auto">
              <a:xfrm>
                <a:off x="7222" y="2108"/>
                <a:ext cx="529" cy="621"/>
              </a:xfrm>
              <a:custGeom>
                <a:avLst/>
                <a:gdLst>
                  <a:gd name="T0" fmla="*/ 222 w 224"/>
                  <a:gd name="T1" fmla="*/ 47 h 263"/>
                  <a:gd name="T2" fmla="*/ 182 w 224"/>
                  <a:gd name="T3" fmla="*/ 79 h 263"/>
                  <a:gd name="T4" fmla="*/ 86 w 224"/>
                  <a:gd name="T5" fmla="*/ 179 h 263"/>
                  <a:gd name="T6" fmla="*/ 34 w 224"/>
                  <a:gd name="T7" fmla="*/ 263 h 263"/>
                  <a:gd name="T8" fmla="*/ 118 w 224"/>
                  <a:gd name="T9" fmla="*/ 91 h 263"/>
                  <a:gd name="T10" fmla="*/ 222 w 224"/>
                  <a:gd name="T11" fmla="*/ 47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63"/>
                  <a:gd name="T20" fmla="*/ 224 w 224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63">
                    <a:moveTo>
                      <a:pt x="222" y="47"/>
                    </a:moveTo>
                    <a:cubicBezTo>
                      <a:pt x="224" y="73"/>
                      <a:pt x="195" y="68"/>
                      <a:pt x="182" y="79"/>
                    </a:cubicBezTo>
                    <a:cubicBezTo>
                      <a:pt x="162" y="122"/>
                      <a:pt x="115" y="143"/>
                      <a:pt x="86" y="179"/>
                    </a:cubicBezTo>
                    <a:cubicBezTo>
                      <a:pt x="65" y="205"/>
                      <a:pt x="68" y="245"/>
                      <a:pt x="34" y="263"/>
                    </a:cubicBezTo>
                    <a:cubicBezTo>
                      <a:pt x="0" y="195"/>
                      <a:pt x="79" y="136"/>
                      <a:pt x="118" y="91"/>
                    </a:cubicBezTo>
                    <a:cubicBezTo>
                      <a:pt x="141" y="65"/>
                      <a:pt x="176" y="0"/>
                      <a:pt x="2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Freeform 594"/>
              <p:cNvSpPr>
                <a:spLocks/>
              </p:cNvSpPr>
              <p:nvPr/>
            </p:nvSpPr>
            <p:spPr bwMode="auto">
              <a:xfrm>
                <a:off x="6868" y="2271"/>
                <a:ext cx="1139" cy="1498"/>
              </a:xfrm>
              <a:custGeom>
                <a:avLst/>
                <a:gdLst>
                  <a:gd name="T0" fmla="*/ 52 w 482"/>
                  <a:gd name="T1" fmla="*/ 614 h 634"/>
                  <a:gd name="T2" fmla="*/ 120 w 482"/>
                  <a:gd name="T3" fmla="*/ 562 h 634"/>
                  <a:gd name="T4" fmla="*/ 236 w 482"/>
                  <a:gd name="T5" fmla="*/ 454 h 634"/>
                  <a:gd name="T6" fmla="*/ 300 w 482"/>
                  <a:gd name="T7" fmla="*/ 430 h 634"/>
                  <a:gd name="T8" fmla="*/ 432 w 482"/>
                  <a:gd name="T9" fmla="*/ 206 h 634"/>
                  <a:gd name="T10" fmla="*/ 428 w 482"/>
                  <a:gd name="T11" fmla="*/ 162 h 634"/>
                  <a:gd name="T12" fmla="*/ 400 w 482"/>
                  <a:gd name="T13" fmla="*/ 58 h 634"/>
                  <a:gd name="T14" fmla="*/ 332 w 482"/>
                  <a:gd name="T15" fmla="*/ 130 h 634"/>
                  <a:gd name="T16" fmla="*/ 64 w 482"/>
                  <a:gd name="T17" fmla="*/ 490 h 634"/>
                  <a:gd name="T18" fmla="*/ 0 w 482"/>
                  <a:gd name="T19" fmla="*/ 506 h 634"/>
                  <a:gd name="T20" fmla="*/ 76 w 482"/>
                  <a:gd name="T21" fmla="*/ 426 h 634"/>
                  <a:gd name="T22" fmla="*/ 240 w 482"/>
                  <a:gd name="T23" fmla="*/ 146 h 634"/>
                  <a:gd name="T24" fmla="*/ 292 w 482"/>
                  <a:gd name="T25" fmla="*/ 102 h 634"/>
                  <a:gd name="T26" fmla="*/ 340 w 482"/>
                  <a:gd name="T27" fmla="*/ 38 h 634"/>
                  <a:gd name="T28" fmla="*/ 480 w 482"/>
                  <a:gd name="T29" fmla="*/ 90 h 634"/>
                  <a:gd name="T30" fmla="*/ 468 w 482"/>
                  <a:gd name="T31" fmla="*/ 166 h 634"/>
                  <a:gd name="T32" fmla="*/ 468 w 482"/>
                  <a:gd name="T33" fmla="*/ 250 h 634"/>
                  <a:gd name="T34" fmla="*/ 356 w 482"/>
                  <a:gd name="T35" fmla="*/ 450 h 634"/>
                  <a:gd name="T36" fmla="*/ 264 w 482"/>
                  <a:gd name="T37" fmla="*/ 494 h 634"/>
                  <a:gd name="T38" fmla="*/ 52 w 482"/>
                  <a:gd name="T39" fmla="*/ 614 h 6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2"/>
                  <a:gd name="T61" fmla="*/ 0 h 634"/>
                  <a:gd name="T62" fmla="*/ 482 w 482"/>
                  <a:gd name="T63" fmla="*/ 634 h 6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2" h="634">
                    <a:moveTo>
                      <a:pt x="52" y="614"/>
                    </a:moveTo>
                    <a:cubicBezTo>
                      <a:pt x="63" y="583"/>
                      <a:pt x="91" y="582"/>
                      <a:pt x="120" y="562"/>
                    </a:cubicBezTo>
                    <a:cubicBezTo>
                      <a:pt x="162" y="533"/>
                      <a:pt x="194" y="478"/>
                      <a:pt x="236" y="454"/>
                    </a:cubicBezTo>
                    <a:cubicBezTo>
                      <a:pt x="255" y="443"/>
                      <a:pt x="279" y="442"/>
                      <a:pt x="300" y="430"/>
                    </a:cubicBezTo>
                    <a:cubicBezTo>
                      <a:pt x="368" y="392"/>
                      <a:pt x="428" y="289"/>
                      <a:pt x="432" y="206"/>
                    </a:cubicBezTo>
                    <a:cubicBezTo>
                      <a:pt x="433" y="191"/>
                      <a:pt x="427" y="176"/>
                      <a:pt x="428" y="162"/>
                    </a:cubicBezTo>
                    <a:cubicBezTo>
                      <a:pt x="430" y="121"/>
                      <a:pt x="449" y="65"/>
                      <a:pt x="400" y="58"/>
                    </a:cubicBezTo>
                    <a:cubicBezTo>
                      <a:pt x="355" y="51"/>
                      <a:pt x="343" y="93"/>
                      <a:pt x="332" y="130"/>
                    </a:cubicBezTo>
                    <a:cubicBezTo>
                      <a:pt x="229" y="219"/>
                      <a:pt x="186" y="413"/>
                      <a:pt x="64" y="490"/>
                    </a:cubicBezTo>
                    <a:cubicBezTo>
                      <a:pt x="48" y="500"/>
                      <a:pt x="23" y="512"/>
                      <a:pt x="0" y="506"/>
                    </a:cubicBezTo>
                    <a:cubicBezTo>
                      <a:pt x="0" y="456"/>
                      <a:pt x="46" y="452"/>
                      <a:pt x="76" y="426"/>
                    </a:cubicBezTo>
                    <a:cubicBezTo>
                      <a:pt x="154" y="358"/>
                      <a:pt x="171" y="230"/>
                      <a:pt x="240" y="146"/>
                    </a:cubicBezTo>
                    <a:cubicBezTo>
                      <a:pt x="253" y="131"/>
                      <a:pt x="276" y="120"/>
                      <a:pt x="292" y="102"/>
                    </a:cubicBezTo>
                    <a:cubicBezTo>
                      <a:pt x="311" y="81"/>
                      <a:pt x="322" y="51"/>
                      <a:pt x="340" y="38"/>
                    </a:cubicBezTo>
                    <a:cubicBezTo>
                      <a:pt x="395" y="0"/>
                      <a:pt x="476" y="32"/>
                      <a:pt x="480" y="90"/>
                    </a:cubicBezTo>
                    <a:cubicBezTo>
                      <a:pt x="482" y="116"/>
                      <a:pt x="470" y="144"/>
                      <a:pt x="468" y="166"/>
                    </a:cubicBezTo>
                    <a:cubicBezTo>
                      <a:pt x="466" y="195"/>
                      <a:pt x="471" y="223"/>
                      <a:pt x="468" y="250"/>
                    </a:cubicBezTo>
                    <a:cubicBezTo>
                      <a:pt x="459" y="329"/>
                      <a:pt x="412" y="407"/>
                      <a:pt x="356" y="450"/>
                    </a:cubicBezTo>
                    <a:cubicBezTo>
                      <a:pt x="330" y="470"/>
                      <a:pt x="294" y="476"/>
                      <a:pt x="264" y="494"/>
                    </a:cubicBezTo>
                    <a:cubicBezTo>
                      <a:pt x="198" y="533"/>
                      <a:pt x="151" y="634"/>
                      <a:pt x="52" y="6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5" name="Freeform 595"/>
              <p:cNvSpPr>
                <a:spLocks noEditPoints="1"/>
              </p:cNvSpPr>
              <p:nvPr/>
            </p:nvSpPr>
            <p:spPr bwMode="auto">
              <a:xfrm>
                <a:off x="6896" y="2465"/>
                <a:ext cx="983" cy="1207"/>
              </a:xfrm>
              <a:custGeom>
                <a:avLst/>
                <a:gdLst>
                  <a:gd name="T0" fmla="*/ 388 w 416"/>
                  <a:gd name="T1" fmla="*/ 0 h 511"/>
                  <a:gd name="T2" fmla="*/ 380 w 416"/>
                  <a:gd name="T3" fmla="*/ 76 h 511"/>
                  <a:gd name="T4" fmla="*/ 308 w 416"/>
                  <a:gd name="T5" fmla="*/ 296 h 511"/>
                  <a:gd name="T6" fmla="*/ 160 w 416"/>
                  <a:gd name="T7" fmla="*/ 392 h 511"/>
                  <a:gd name="T8" fmla="*/ 0 w 416"/>
                  <a:gd name="T9" fmla="*/ 476 h 511"/>
                  <a:gd name="T10" fmla="*/ 76 w 416"/>
                  <a:gd name="T11" fmla="*/ 420 h 511"/>
                  <a:gd name="T12" fmla="*/ 208 w 416"/>
                  <a:gd name="T13" fmla="*/ 276 h 511"/>
                  <a:gd name="T14" fmla="*/ 344 w 416"/>
                  <a:gd name="T15" fmla="*/ 60 h 511"/>
                  <a:gd name="T16" fmla="*/ 380 w 416"/>
                  <a:gd name="T17" fmla="*/ 0 h 511"/>
                  <a:gd name="T18" fmla="*/ 388 w 416"/>
                  <a:gd name="T19" fmla="*/ 0 h 511"/>
                  <a:gd name="T20" fmla="*/ 260 w 416"/>
                  <a:gd name="T21" fmla="*/ 264 h 511"/>
                  <a:gd name="T22" fmla="*/ 344 w 416"/>
                  <a:gd name="T23" fmla="*/ 120 h 511"/>
                  <a:gd name="T24" fmla="*/ 332 w 416"/>
                  <a:gd name="T25" fmla="*/ 116 h 511"/>
                  <a:gd name="T26" fmla="*/ 260 w 416"/>
                  <a:gd name="T27" fmla="*/ 264 h 5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6"/>
                  <a:gd name="T43" fmla="*/ 0 h 511"/>
                  <a:gd name="T44" fmla="*/ 416 w 416"/>
                  <a:gd name="T45" fmla="*/ 511 h 5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6" h="511">
                    <a:moveTo>
                      <a:pt x="388" y="0"/>
                    </a:moveTo>
                    <a:cubicBezTo>
                      <a:pt x="408" y="22"/>
                      <a:pt x="388" y="57"/>
                      <a:pt x="380" y="76"/>
                    </a:cubicBezTo>
                    <a:cubicBezTo>
                      <a:pt x="416" y="121"/>
                      <a:pt x="361" y="271"/>
                      <a:pt x="308" y="296"/>
                    </a:cubicBezTo>
                    <a:cubicBezTo>
                      <a:pt x="246" y="325"/>
                      <a:pt x="203" y="342"/>
                      <a:pt x="160" y="392"/>
                    </a:cubicBezTo>
                    <a:cubicBezTo>
                      <a:pt x="130" y="426"/>
                      <a:pt x="60" y="511"/>
                      <a:pt x="0" y="476"/>
                    </a:cubicBezTo>
                    <a:cubicBezTo>
                      <a:pt x="17" y="440"/>
                      <a:pt x="50" y="439"/>
                      <a:pt x="76" y="420"/>
                    </a:cubicBezTo>
                    <a:cubicBezTo>
                      <a:pt x="106" y="399"/>
                      <a:pt x="194" y="313"/>
                      <a:pt x="208" y="276"/>
                    </a:cubicBezTo>
                    <a:cubicBezTo>
                      <a:pt x="239" y="199"/>
                      <a:pt x="278" y="107"/>
                      <a:pt x="344" y="60"/>
                    </a:cubicBezTo>
                    <a:cubicBezTo>
                      <a:pt x="351" y="35"/>
                      <a:pt x="355" y="6"/>
                      <a:pt x="380" y="0"/>
                    </a:cubicBezTo>
                    <a:cubicBezTo>
                      <a:pt x="383" y="0"/>
                      <a:pt x="385" y="0"/>
                      <a:pt x="388" y="0"/>
                    </a:cubicBezTo>
                    <a:close/>
                    <a:moveTo>
                      <a:pt x="260" y="264"/>
                    </a:moveTo>
                    <a:cubicBezTo>
                      <a:pt x="312" y="258"/>
                      <a:pt x="349" y="183"/>
                      <a:pt x="344" y="120"/>
                    </a:cubicBezTo>
                    <a:cubicBezTo>
                      <a:pt x="339" y="120"/>
                      <a:pt x="339" y="115"/>
                      <a:pt x="332" y="116"/>
                    </a:cubicBezTo>
                    <a:cubicBezTo>
                      <a:pt x="312" y="169"/>
                      <a:pt x="283" y="213"/>
                      <a:pt x="26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6" name="Freeform 596"/>
              <p:cNvSpPr>
                <a:spLocks/>
              </p:cNvSpPr>
              <p:nvPr/>
            </p:nvSpPr>
            <p:spPr bwMode="auto">
              <a:xfrm>
                <a:off x="8514" y="2502"/>
                <a:ext cx="163" cy="350"/>
              </a:xfrm>
              <a:custGeom>
                <a:avLst/>
                <a:gdLst>
                  <a:gd name="T0" fmla="*/ 39 w 69"/>
                  <a:gd name="T1" fmla="*/ 0 h 148"/>
                  <a:gd name="T2" fmla="*/ 15 w 69"/>
                  <a:gd name="T3" fmla="*/ 148 h 148"/>
                  <a:gd name="T4" fmla="*/ 39 w 69"/>
                  <a:gd name="T5" fmla="*/ 0 h 14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48"/>
                  <a:gd name="T11" fmla="*/ 69 w 69"/>
                  <a:gd name="T12" fmla="*/ 148 h 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48">
                    <a:moveTo>
                      <a:pt x="39" y="0"/>
                    </a:moveTo>
                    <a:cubicBezTo>
                      <a:pt x="69" y="30"/>
                      <a:pt x="53" y="134"/>
                      <a:pt x="15" y="148"/>
                    </a:cubicBezTo>
                    <a:cubicBezTo>
                      <a:pt x="13" y="103"/>
                      <a:pt x="0" y="1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7" name="Freeform 597"/>
              <p:cNvSpPr>
                <a:spLocks/>
              </p:cNvSpPr>
              <p:nvPr/>
            </p:nvSpPr>
            <p:spPr bwMode="auto">
              <a:xfrm>
                <a:off x="6670" y="2538"/>
                <a:ext cx="375" cy="616"/>
              </a:xfrm>
              <a:custGeom>
                <a:avLst/>
                <a:gdLst>
                  <a:gd name="T0" fmla="*/ 140 w 159"/>
                  <a:gd name="T1" fmla="*/ 5 h 261"/>
                  <a:gd name="T2" fmla="*/ 112 w 159"/>
                  <a:gd name="T3" fmla="*/ 157 h 261"/>
                  <a:gd name="T4" fmla="*/ 20 w 159"/>
                  <a:gd name="T5" fmla="*/ 261 h 261"/>
                  <a:gd name="T6" fmla="*/ 120 w 159"/>
                  <a:gd name="T7" fmla="*/ 13 h 261"/>
                  <a:gd name="T8" fmla="*/ 128 w 159"/>
                  <a:gd name="T9" fmla="*/ 1 h 261"/>
                  <a:gd name="T10" fmla="*/ 140 w 159"/>
                  <a:gd name="T11" fmla="*/ 5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261"/>
                  <a:gd name="T20" fmla="*/ 159 w 159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261">
                    <a:moveTo>
                      <a:pt x="140" y="5"/>
                    </a:moveTo>
                    <a:cubicBezTo>
                      <a:pt x="159" y="62"/>
                      <a:pt x="137" y="118"/>
                      <a:pt x="112" y="157"/>
                    </a:cubicBezTo>
                    <a:cubicBezTo>
                      <a:pt x="87" y="195"/>
                      <a:pt x="54" y="238"/>
                      <a:pt x="20" y="261"/>
                    </a:cubicBezTo>
                    <a:cubicBezTo>
                      <a:pt x="0" y="156"/>
                      <a:pt x="106" y="110"/>
                      <a:pt x="120" y="13"/>
                    </a:cubicBezTo>
                    <a:cubicBezTo>
                      <a:pt x="122" y="8"/>
                      <a:pt x="127" y="7"/>
                      <a:pt x="128" y="1"/>
                    </a:cubicBezTo>
                    <a:cubicBezTo>
                      <a:pt x="135" y="0"/>
                      <a:pt x="135" y="5"/>
                      <a:pt x="1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8" name="Freeform 598"/>
              <p:cNvSpPr>
                <a:spLocks/>
              </p:cNvSpPr>
              <p:nvPr/>
            </p:nvSpPr>
            <p:spPr bwMode="auto">
              <a:xfrm>
                <a:off x="7425" y="2937"/>
                <a:ext cx="1198" cy="1210"/>
              </a:xfrm>
              <a:custGeom>
                <a:avLst/>
                <a:gdLst>
                  <a:gd name="T0" fmla="*/ 492 w 507"/>
                  <a:gd name="T1" fmla="*/ 0 h 512"/>
                  <a:gd name="T2" fmla="*/ 444 w 507"/>
                  <a:gd name="T3" fmla="*/ 188 h 512"/>
                  <a:gd name="T4" fmla="*/ 328 w 507"/>
                  <a:gd name="T5" fmla="*/ 324 h 512"/>
                  <a:gd name="T6" fmla="*/ 160 w 507"/>
                  <a:gd name="T7" fmla="*/ 396 h 512"/>
                  <a:gd name="T8" fmla="*/ 316 w 507"/>
                  <a:gd name="T9" fmla="*/ 360 h 512"/>
                  <a:gd name="T10" fmla="*/ 124 w 507"/>
                  <a:gd name="T11" fmla="*/ 444 h 512"/>
                  <a:gd name="T12" fmla="*/ 0 w 507"/>
                  <a:gd name="T13" fmla="*/ 496 h 512"/>
                  <a:gd name="T14" fmla="*/ 56 w 507"/>
                  <a:gd name="T15" fmla="*/ 444 h 512"/>
                  <a:gd name="T16" fmla="*/ 136 w 507"/>
                  <a:gd name="T17" fmla="*/ 356 h 512"/>
                  <a:gd name="T18" fmla="*/ 332 w 507"/>
                  <a:gd name="T19" fmla="*/ 272 h 512"/>
                  <a:gd name="T20" fmla="*/ 472 w 507"/>
                  <a:gd name="T21" fmla="*/ 16 h 512"/>
                  <a:gd name="T22" fmla="*/ 480 w 507"/>
                  <a:gd name="T23" fmla="*/ 0 h 512"/>
                  <a:gd name="T24" fmla="*/ 492 w 507"/>
                  <a:gd name="T25" fmla="*/ 0 h 5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7"/>
                  <a:gd name="T40" fmla="*/ 0 h 512"/>
                  <a:gd name="T41" fmla="*/ 507 w 507"/>
                  <a:gd name="T42" fmla="*/ 512 h 5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7" h="512">
                    <a:moveTo>
                      <a:pt x="492" y="0"/>
                    </a:moveTo>
                    <a:cubicBezTo>
                      <a:pt x="507" y="67"/>
                      <a:pt x="473" y="136"/>
                      <a:pt x="444" y="188"/>
                    </a:cubicBezTo>
                    <a:cubicBezTo>
                      <a:pt x="415" y="240"/>
                      <a:pt x="380" y="296"/>
                      <a:pt x="328" y="324"/>
                    </a:cubicBezTo>
                    <a:cubicBezTo>
                      <a:pt x="274" y="354"/>
                      <a:pt x="207" y="350"/>
                      <a:pt x="160" y="396"/>
                    </a:cubicBezTo>
                    <a:cubicBezTo>
                      <a:pt x="219" y="409"/>
                      <a:pt x="271" y="361"/>
                      <a:pt x="316" y="360"/>
                    </a:cubicBezTo>
                    <a:cubicBezTo>
                      <a:pt x="311" y="453"/>
                      <a:pt x="194" y="419"/>
                      <a:pt x="124" y="444"/>
                    </a:cubicBezTo>
                    <a:cubicBezTo>
                      <a:pt x="78" y="460"/>
                      <a:pt x="50" y="512"/>
                      <a:pt x="0" y="496"/>
                    </a:cubicBezTo>
                    <a:cubicBezTo>
                      <a:pt x="5" y="460"/>
                      <a:pt x="37" y="460"/>
                      <a:pt x="56" y="444"/>
                    </a:cubicBezTo>
                    <a:cubicBezTo>
                      <a:pt x="87" y="419"/>
                      <a:pt x="107" y="378"/>
                      <a:pt x="136" y="356"/>
                    </a:cubicBezTo>
                    <a:cubicBezTo>
                      <a:pt x="198" y="310"/>
                      <a:pt x="277" y="314"/>
                      <a:pt x="332" y="272"/>
                    </a:cubicBezTo>
                    <a:cubicBezTo>
                      <a:pt x="418" y="206"/>
                      <a:pt x="424" y="122"/>
                      <a:pt x="472" y="16"/>
                    </a:cubicBezTo>
                    <a:cubicBezTo>
                      <a:pt x="474" y="12"/>
                      <a:pt x="475" y="5"/>
                      <a:pt x="480" y="0"/>
                    </a:cubicBezTo>
                    <a:cubicBezTo>
                      <a:pt x="484" y="0"/>
                      <a:pt x="488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9" name="Freeform 599"/>
              <p:cNvSpPr>
                <a:spLocks/>
              </p:cNvSpPr>
              <p:nvPr/>
            </p:nvSpPr>
            <p:spPr bwMode="auto">
              <a:xfrm>
                <a:off x="8219" y="2956"/>
                <a:ext cx="721" cy="869"/>
              </a:xfrm>
              <a:custGeom>
                <a:avLst/>
                <a:gdLst>
                  <a:gd name="T0" fmla="*/ 288 w 305"/>
                  <a:gd name="T1" fmla="*/ 4 h 368"/>
                  <a:gd name="T2" fmla="*/ 220 w 305"/>
                  <a:gd name="T3" fmla="*/ 196 h 368"/>
                  <a:gd name="T4" fmla="*/ 152 w 305"/>
                  <a:gd name="T5" fmla="*/ 236 h 368"/>
                  <a:gd name="T6" fmla="*/ 0 w 305"/>
                  <a:gd name="T7" fmla="*/ 348 h 368"/>
                  <a:gd name="T8" fmla="*/ 52 w 305"/>
                  <a:gd name="T9" fmla="*/ 292 h 368"/>
                  <a:gd name="T10" fmla="*/ 172 w 305"/>
                  <a:gd name="T11" fmla="*/ 76 h 368"/>
                  <a:gd name="T12" fmla="*/ 208 w 305"/>
                  <a:gd name="T13" fmla="*/ 4 h 368"/>
                  <a:gd name="T14" fmla="*/ 176 w 305"/>
                  <a:gd name="T15" fmla="*/ 164 h 368"/>
                  <a:gd name="T16" fmla="*/ 276 w 305"/>
                  <a:gd name="T17" fmla="*/ 0 h 368"/>
                  <a:gd name="T18" fmla="*/ 288 w 305"/>
                  <a:gd name="T19" fmla="*/ 4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68"/>
                  <a:gd name="T32" fmla="*/ 305 w 305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68">
                    <a:moveTo>
                      <a:pt x="288" y="4"/>
                    </a:moveTo>
                    <a:cubicBezTo>
                      <a:pt x="305" y="75"/>
                      <a:pt x="265" y="155"/>
                      <a:pt x="220" y="196"/>
                    </a:cubicBezTo>
                    <a:cubicBezTo>
                      <a:pt x="202" y="213"/>
                      <a:pt x="173" y="218"/>
                      <a:pt x="152" y="236"/>
                    </a:cubicBezTo>
                    <a:cubicBezTo>
                      <a:pt x="106" y="276"/>
                      <a:pt x="76" y="368"/>
                      <a:pt x="0" y="348"/>
                    </a:cubicBezTo>
                    <a:cubicBezTo>
                      <a:pt x="0" y="310"/>
                      <a:pt x="31" y="310"/>
                      <a:pt x="52" y="292"/>
                    </a:cubicBezTo>
                    <a:cubicBezTo>
                      <a:pt x="106" y="246"/>
                      <a:pt x="151" y="153"/>
                      <a:pt x="172" y="76"/>
                    </a:cubicBezTo>
                    <a:cubicBezTo>
                      <a:pt x="179" y="52"/>
                      <a:pt x="177" y="14"/>
                      <a:pt x="208" y="4"/>
                    </a:cubicBezTo>
                    <a:cubicBezTo>
                      <a:pt x="247" y="48"/>
                      <a:pt x="187" y="118"/>
                      <a:pt x="176" y="164"/>
                    </a:cubicBezTo>
                    <a:cubicBezTo>
                      <a:pt x="233" y="149"/>
                      <a:pt x="235" y="44"/>
                      <a:pt x="276" y="0"/>
                    </a:cubicBezTo>
                    <a:cubicBezTo>
                      <a:pt x="279" y="2"/>
                      <a:pt x="283" y="4"/>
                      <a:pt x="288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0" name="Freeform 600"/>
              <p:cNvSpPr>
                <a:spLocks/>
              </p:cNvSpPr>
              <p:nvPr/>
            </p:nvSpPr>
            <p:spPr bwMode="auto">
              <a:xfrm>
                <a:off x="8059" y="3410"/>
                <a:ext cx="788" cy="614"/>
              </a:xfrm>
              <a:custGeom>
                <a:avLst/>
                <a:gdLst>
                  <a:gd name="T0" fmla="*/ 328 w 334"/>
                  <a:gd name="T1" fmla="*/ 0 h 260"/>
                  <a:gd name="T2" fmla="*/ 252 w 334"/>
                  <a:gd name="T3" fmla="*/ 100 h 260"/>
                  <a:gd name="T4" fmla="*/ 288 w 334"/>
                  <a:gd name="T5" fmla="*/ 92 h 260"/>
                  <a:gd name="T6" fmla="*/ 252 w 334"/>
                  <a:gd name="T7" fmla="*/ 148 h 260"/>
                  <a:gd name="T8" fmla="*/ 0 w 334"/>
                  <a:gd name="T9" fmla="*/ 260 h 260"/>
                  <a:gd name="T10" fmla="*/ 92 w 334"/>
                  <a:gd name="T11" fmla="*/ 188 h 260"/>
                  <a:gd name="T12" fmla="*/ 196 w 334"/>
                  <a:gd name="T13" fmla="*/ 120 h 260"/>
                  <a:gd name="T14" fmla="*/ 316 w 334"/>
                  <a:gd name="T15" fmla="*/ 0 h 260"/>
                  <a:gd name="T16" fmla="*/ 328 w 334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4"/>
                  <a:gd name="T28" fmla="*/ 0 h 260"/>
                  <a:gd name="T29" fmla="*/ 334 w 334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4" h="260">
                    <a:moveTo>
                      <a:pt x="328" y="0"/>
                    </a:moveTo>
                    <a:cubicBezTo>
                      <a:pt x="334" y="49"/>
                      <a:pt x="277" y="69"/>
                      <a:pt x="252" y="100"/>
                    </a:cubicBezTo>
                    <a:cubicBezTo>
                      <a:pt x="263" y="112"/>
                      <a:pt x="269" y="85"/>
                      <a:pt x="288" y="92"/>
                    </a:cubicBezTo>
                    <a:cubicBezTo>
                      <a:pt x="289" y="123"/>
                      <a:pt x="264" y="129"/>
                      <a:pt x="252" y="148"/>
                    </a:cubicBezTo>
                    <a:cubicBezTo>
                      <a:pt x="148" y="163"/>
                      <a:pt x="101" y="255"/>
                      <a:pt x="0" y="260"/>
                    </a:cubicBezTo>
                    <a:cubicBezTo>
                      <a:pt x="16" y="222"/>
                      <a:pt x="60" y="207"/>
                      <a:pt x="92" y="188"/>
                    </a:cubicBezTo>
                    <a:cubicBezTo>
                      <a:pt x="126" y="168"/>
                      <a:pt x="168" y="148"/>
                      <a:pt x="196" y="120"/>
                    </a:cubicBezTo>
                    <a:cubicBezTo>
                      <a:pt x="235" y="82"/>
                      <a:pt x="259" y="24"/>
                      <a:pt x="316" y="0"/>
                    </a:cubicBezTo>
                    <a:cubicBezTo>
                      <a:pt x="320" y="0"/>
                      <a:pt x="324" y="0"/>
                      <a:pt x="3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1" name="Freeform 601"/>
              <p:cNvSpPr>
                <a:spLocks/>
              </p:cNvSpPr>
              <p:nvPr/>
            </p:nvSpPr>
            <p:spPr bwMode="auto">
              <a:xfrm>
                <a:off x="7227" y="3870"/>
                <a:ext cx="321" cy="210"/>
              </a:xfrm>
              <a:custGeom>
                <a:avLst/>
                <a:gdLst>
                  <a:gd name="T0" fmla="*/ 136 w 136"/>
                  <a:gd name="T1" fmla="*/ 9 h 89"/>
                  <a:gd name="T2" fmla="*/ 0 w 136"/>
                  <a:gd name="T3" fmla="*/ 53 h 89"/>
                  <a:gd name="T4" fmla="*/ 136 w 136"/>
                  <a:gd name="T5" fmla="*/ 9 h 89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9"/>
                  <a:gd name="T11" fmla="*/ 136 w 136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9">
                    <a:moveTo>
                      <a:pt x="136" y="9"/>
                    </a:moveTo>
                    <a:cubicBezTo>
                      <a:pt x="122" y="49"/>
                      <a:pt x="38" y="89"/>
                      <a:pt x="0" y="53"/>
                    </a:cubicBezTo>
                    <a:cubicBezTo>
                      <a:pt x="9" y="6"/>
                      <a:pt x="98" y="0"/>
                      <a:pt x="1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2" name="Freeform 602"/>
              <p:cNvSpPr>
                <a:spLocks/>
              </p:cNvSpPr>
              <p:nvPr/>
            </p:nvSpPr>
            <p:spPr bwMode="auto">
              <a:xfrm>
                <a:off x="7593" y="3976"/>
                <a:ext cx="333" cy="152"/>
              </a:xfrm>
              <a:custGeom>
                <a:avLst/>
                <a:gdLst>
                  <a:gd name="T0" fmla="*/ 77 w 141"/>
                  <a:gd name="T1" fmla="*/ 64 h 64"/>
                  <a:gd name="T2" fmla="*/ 37 w 141"/>
                  <a:gd name="T3" fmla="*/ 64 h 64"/>
                  <a:gd name="T4" fmla="*/ 141 w 141"/>
                  <a:gd name="T5" fmla="*/ 24 h 64"/>
                  <a:gd name="T6" fmla="*/ 77 w 14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64"/>
                  <a:gd name="T14" fmla="*/ 141 w 14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64">
                    <a:moveTo>
                      <a:pt x="77" y="64"/>
                    </a:moveTo>
                    <a:cubicBezTo>
                      <a:pt x="64" y="64"/>
                      <a:pt x="50" y="64"/>
                      <a:pt x="37" y="64"/>
                    </a:cubicBezTo>
                    <a:cubicBezTo>
                      <a:pt x="0" y="28"/>
                      <a:pt x="107" y="0"/>
                      <a:pt x="141" y="24"/>
                    </a:cubicBezTo>
                    <a:cubicBezTo>
                      <a:pt x="135" y="53"/>
                      <a:pt x="101" y="53"/>
                      <a:pt x="7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73" name="テキスト ボックス 72"/>
          <p:cNvSpPr txBox="1"/>
          <p:nvPr/>
        </p:nvSpPr>
        <p:spPr>
          <a:xfrm>
            <a:off x="1117600" y="4000500"/>
            <a:ext cx="161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smtClean="0"/>
              <a:t>ISE</a:t>
            </a:r>
            <a:endParaRPr kumimoji="1" lang="ja-JP" altLang="en-US" sz="2000"/>
          </a:p>
        </p:txBody>
      </p:sp>
      <p:sp>
        <p:nvSpPr>
          <p:cNvPr id="74" name="Rounded Rectangle 109"/>
          <p:cNvSpPr>
            <a:spLocks noChangeArrowheads="1"/>
          </p:cNvSpPr>
          <p:nvPr/>
        </p:nvSpPr>
        <p:spPr bwMode="auto">
          <a:xfrm>
            <a:off x="3600973" y="3267520"/>
            <a:ext cx="4717527" cy="3260280"/>
          </a:xfrm>
          <a:prstGeom prst="roundRect">
            <a:avLst>
              <a:gd name="adj" fmla="val 5301"/>
            </a:avLst>
          </a:prstGeom>
          <a:gradFill rotWithShape="0">
            <a:gsLst>
              <a:gs pos="0">
                <a:srgbClr val="1F8BAE"/>
              </a:gs>
              <a:gs pos="100000">
                <a:srgbClr val="1F8BAE">
                  <a:alpha val="0"/>
                </a:srgbClr>
              </a:gs>
            </a:gsLst>
            <a:lin ang="5400000"/>
          </a:gradFill>
          <a:ln w="25400">
            <a:noFill/>
            <a:round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anchor="t"/>
          <a:lstStyle/>
          <a:p>
            <a:pPr algn="ctr">
              <a:defRPr/>
            </a:pPr>
            <a:r>
              <a:rPr lang="en-US" altLang="ja-JP" sz="2800" i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Probe</a:t>
            </a:r>
            <a:endParaRPr lang="en-US" sz="2800" i="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5" name="Rounded Rectangle 110"/>
          <p:cNvSpPr>
            <a:spLocks noChangeArrowheads="1"/>
          </p:cNvSpPr>
          <p:nvPr/>
        </p:nvSpPr>
        <p:spPr bwMode="auto">
          <a:xfrm>
            <a:off x="3750198" y="3868655"/>
            <a:ext cx="4428602" cy="2227345"/>
          </a:xfrm>
          <a:prstGeom prst="roundRect">
            <a:avLst>
              <a:gd name="adj" fmla="val 5301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 w="25400">
            <a:noFill/>
            <a:round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numCol="2" anchor="t"/>
          <a:lstStyle/>
          <a:p>
            <a:pPr algn="ctr">
              <a:defRPr/>
            </a:pPr>
            <a:endParaRPr lang="en-US" altLang="ja-JP" sz="2000" i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n-US" altLang="ja-JP" sz="200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DHCP</a:t>
            </a:r>
          </a:p>
          <a:p>
            <a:pPr algn="ctr">
              <a:defRPr/>
            </a:pPr>
            <a:r>
              <a:rPr lang="en-US" altLang="ja-JP" sz="200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DHCP SPAN</a:t>
            </a:r>
          </a:p>
          <a:p>
            <a:pPr algn="ctr">
              <a:defRPr/>
            </a:pPr>
            <a:r>
              <a:rPr lang="en-US" altLang="ja-JP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HTTP</a:t>
            </a:r>
          </a:p>
          <a:p>
            <a:pPr algn="ctr">
              <a:defRPr/>
            </a:pPr>
            <a:r>
              <a:rPr lang="en-US" altLang="ja-JP" sz="200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RADIUS</a:t>
            </a:r>
          </a:p>
          <a:p>
            <a:pPr algn="ctr">
              <a:defRPr/>
            </a:pPr>
            <a:endParaRPr lang="en-US" altLang="ja-JP" sz="200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 altLang="ja-JP" sz="200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altLang="ja-JP" sz="200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SNMP Query</a:t>
            </a:r>
          </a:p>
          <a:p>
            <a:pPr algn="ctr">
              <a:defRPr/>
            </a:pPr>
            <a:r>
              <a:rPr lang="en-US" altLang="ja-JP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SNMP Trap</a:t>
            </a:r>
          </a:p>
          <a:p>
            <a:pPr algn="ctr">
              <a:defRPr/>
            </a:pPr>
            <a:r>
              <a:rPr lang="en-US" altLang="ja-JP" sz="200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DNS</a:t>
            </a:r>
            <a:endParaRPr lang="en-US" altLang="ja-JP" sz="2000" i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n-US" altLang="ja-JP" sz="2000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rPr>
              <a:t>Netflow</a:t>
            </a:r>
            <a:endParaRPr lang="en-US" sz="2000" i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ISE Profiler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5"/>
            <a:ext cx="8570912" cy="514665"/>
          </a:xfrm>
        </p:spPr>
        <p:txBody>
          <a:bodyPr/>
          <a:lstStyle/>
          <a:p>
            <a:r>
              <a:rPr kumimoji="1" lang="ja-JP" altLang="en-US" smtClean="0"/>
              <a:t>各</a:t>
            </a:r>
            <a:r>
              <a:rPr kumimoji="1" lang="en-US" altLang="ja-JP" smtClean="0"/>
              <a:t>Probe </a:t>
            </a:r>
            <a:r>
              <a:rPr kumimoji="1" lang="ja-JP" altLang="en-US" smtClean="0"/>
              <a:t>と主な</a:t>
            </a:r>
            <a:r>
              <a:rPr kumimoji="1" lang="en-US" altLang="ja-JP" smtClean="0"/>
              <a:t>Attribute</a:t>
            </a:r>
            <a:r>
              <a:rPr kumimoji="1" lang="ja-JP" altLang="en-US" smtClean="0"/>
              <a:t>の対応は下表のとおり</a:t>
            </a:r>
            <a:endParaRPr kumimoji="1" lang="en-US" altLang="ja-JP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Probe, Attribute</a:t>
            </a:r>
          </a:p>
        </p:txBody>
      </p:sp>
      <p:graphicFrame>
        <p:nvGraphicFramePr>
          <p:cNvPr id="37" name="表 36"/>
          <p:cNvGraphicFramePr>
            <a:graphicFrameLocks noGrp="1"/>
          </p:cNvGraphicFramePr>
          <p:nvPr/>
        </p:nvGraphicFramePr>
        <p:xfrm>
          <a:off x="1008447" y="2199499"/>
          <a:ext cx="7270579" cy="33687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2970"/>
                <a:gridCol w="5597609"/>
              </a:tblGrid>
              <a:tr h="4523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solidFill>
                            <a:schemeClr val="tx1"/>
                          </a:solidFill>
                        </a:rPr>
                        <a:t>Probe</a:t>
                      </a:r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Attribute</a:t>
                      </a:r>
                      <a:endParaRPr kumimoji="1" lang="ja-JP" alt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631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DHCP</a:t>
                      </a:r>
                    </a:p>
                    <a:p>
                      <a:pPr algn="ctr"/>
                      <a:r>
                        <a:rPr kumimoji="1" lang="en-US" altLang="ja-JP" sz="1800" smtClean="0"/>
                        <a:t>DHCP SPAN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host-name,</a:t>
                      </a:r>
                      <a:r>
                        <a:rPr kumimoji="1" lang="en-US" altLang="ja-JP" sz="1800" baseline="0" smtClean="0"/>
                        <a:t> dhcp-class-identifier, MAC OUI</a:t>
                      </a:r>
                      <a:endParaRPr kumimoji="1" lang="ja-JP" altLang="en-US" sz="1800"/>
                    </a:p>
                  </a:txBody>
                  <a:tcPr anchor="ctr"/>
                </a:tc>
              </a:tr>
              <a:tr h="154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smtClean="0"/>
                        <a:t>HTTP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cookie, user-agent</a:t>
                      </a:r>
                      <a:endParaRPr kumimoji="1" lang="ja-JP" altLang="en-US" sz="1800"/>
                    </a:p>
                  </a:txBody>
                  <a:tcPr anchor="ctr"/>
                </a:tc>
              </a:tr>
              <a:tr h="350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smtClean="0"/>
                        <a:t>RADIUS</a:t>
                      </a:r>
                      <a:endParaRPr kumimoji="1" lang="ja-JP" altLang="en-US" sz="18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smtClean="0"/>
                        <a:t>Framed-IP-Address, Calling-Station-Id,</a:t>
                      </a:r>
                      <a:r>
                        <a:rPr kumimoji="1" lang="en-US" altLang="ja-JP" sz="1800" baseline="0" smtClean="0"/>
                        <a:t> </a:t>
                      </a:r>
                      <a:r>
                        <a:rPr kumimoji="1" lang="en-US" altLang="ja-JP" sz="1800" smtClean="0"/>
                        <a:t>User-Name</a:t>
                      </a:r>
                      <a:endParaRPr kumimoji="1" lang="ja-JP" altLang="en-US" sz="1800"/>
                    </a:p>
                  </a:txBody>
                  <a:tcPr anchor="ctr"/>
                </a:tc>
              </a:tr>
              <a:tr h="28255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SNMP Query</a:t>
                      </a:r>
                    </a:p>
                    <a:p>
                      <a:pPr algn="ctr"/>
                      <a:r>
                        <a:rPr kumimoji="1" lang="en-US" altLang="ja-JP" sz="1800" smtClean="0"/>
                        <a:t>SNMP Trap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MAC address, system, interface, cdp</a:t>
                      </a:r>
                      <a:r>
                        <a:rPr kumimoji="1" lang="en-US" altLang="ja-JP" sz="1800" baseline="0" smtClean="0"/>
                        <a:t> informations</a:t>
                      </a:r>
                      <a:endParaRPr kumimoji="1" lang="en-US" altLang="ja-JP" sz="1800"/>
                    </a:p>
                  </a:txBody>
                  <a:tcPr anchor="ctr"/>
                </a:tc>
              </a:tr>
              <a:tr h="4523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Netflow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src/dst</a:t>
                      </a:r>
                      <a:r>
                        <a:rPr kumimoji="1" lang="en-US" altLang="ja-JP" sz="1800" baseline="0" smtClean="0"/>
                        <a:t> IP, src/dst MAC, protocol</a:t>
                      </a:r>
                      <a:endParaRPr kumimoji="1" lang="ja-JP" altLang="en-US" sz="1800"/>
                    </a:p>
                  </a:txBody>
                  <a:tcPr anchor="ctr"/>
                </a:tc>
              </a:tr>
              <a:tr h="4523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DNS</a:t>
                      </a:r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smtClean="0"/>
                        <a:t>FQDN</a:t>
                      </a:r>
                      <a:endParaRPr kumimoji="1" lang="ja-JP" altLang="en-US" sz="180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Configuration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3046771"/>
          </a:xfrm>
        </p:spPr>
        <p:txBody>
          <a:bodyPr/>
          <a:lstStyle/>
          <a:p>
            <a:r>
              <a:rPr kumimoji="1" lang="en-US" altLang="ja-JP" smtClean="0"/>
              <a:t>Profiling Configuration </a:t>
            </a:r>
            <a:r>
              <a:rPr kumimoji="1" lang="ja-JP" altLang="en-US" smtClean="0"/>
              <a:t>タブ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各種</a:t>
            </a:r>
            <a:r>
              <a:rPr kumimoji="1" lang="en-US" altLang="ja-JP" smtClean="0"/>
              <a:t>Probe</a:t>
            </a:r>
            <a:r>
              <a:rPr kumimoji="1" lang="ja-JP" altLang="en-US" smtClean="0"/>
              <a:t>の設定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/>
              <a:t>Administration &gt; System &gt; Deployment </a:t>
            </a:r>
            <a:r>
              <a:rPr kumimoji="1" lang="ja-JP" altLang="en-US"/>
              <a:t> </a:t>
            </a:r>
            <a:r>
              <a:rPr kumimoji="1" lang="en-US" altLang="ja-JP" smtClean="0"/>
              <a:t>&gt; Node</a:t>
            </a:r>
            <a:endParaRPr kumimoji="1" lang="ja-JP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259" y="2254980"/>
            <a:ext cx="2924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692" y="1934219"/>
            <a:ext cx="3028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199"/>
          <p:cNvSpPr/>
          <p:nvPr/>
        </p:nvSpPr>
        <p:spPr>
          <a:xfrm>
            <a:off x="347132" y="4243181"/>
            <a:ext cx="8559801" cy="2169976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ISE Profiler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Profiling Policy</a:t>
            </a:r>
            <a:endParaRPr kumimoji="1" lang="ja-JP" altLang="en-US"/>
          </a:p>
        </p:txBody>
      </p:sp>
      <p:sp>
        <p:nvSpPr>
          <p:cNvPr id="11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5"/>
            <a:ext cx="8570912" cy="3575365"/>
          </a:xfrm>
        </p:spPr>
        <p:txBody>
          <a:bodyPr/>
          <a:lstStyle/>
          <a:p>
            <a:r>
              <a:rPr kumimoji="1" lang="en-US" altLang="ja-JP" smtClean="0"/>
              <a:t>Endpoint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は</a:t>
            </a:r>
            <a:r>
              <a:rPr kumimoji="1" lang="en-US" altLang="ja-JP" smtClean="0"/>
              <a:t>Profiling Policy</a:t>
            </a:r>
            <a:r>
              <a:rPr kumimoji="1" lang="ja-JP" altLang="en-US" smtClean="0"/>
              <a:t>によって行われる</a:t>
            </a:r>
            <a:endParaRPr kumimoji="1" lang="en-US" altLang="ja-JP" smtClean="0"/>
          </a:p>
          <a:p>
            <a:pPr lvl="1"/>
            <a:r>
              <a:rPr kumimoji="1" lang="en-US" altLang="ja-JP" sz="1600" smtClean="0"/>
              <a:t>Profiling Policy</a:t>
            </a:r>
            <a:r>
              <a:rPr lang="ja-JP" altLang="en-US" sz="1600" smtClean="0"/>
              <a:t>で</a:t>
            </a:r>
            <a:r>
              <a:rPr lang="en-US" altLang="ja-JP" sz="1600" smtClean="0"/>
              <a:t>Endpoint</a:t>
            </a:r>
            <a:r>
              <a:rPr lang="ja-JP" altLang="en-US" sz="1600" smtClean="0"/>
              <a:t> </a:t>
            </a:r>
            <a:r>
              <a:rPr lang="en-US" altLang="ja-JP" sz="1600" smtClean="0"/>
              <a:t>Attribute</a:t>
            </a:r>
            <a:r>
              <a:rPr lang="ja-JP" altLang="en-US" sz="1600" smtClean="0"/>
              <a:t>から、</a:t>
            </a:r>
            <a:r>
              <a:rPr lang="en-US" altLang="ja-JP" sz="1600" smtClean="0"/>
              <a:t>Profile</a:t>
            </a:r>
            <a:r>
              <a:rPr lang="ja-JP" altLang="en-US" sz="1600" smtClean="0"/>
              <a:t>する為に利用する情報と値を指定する</a:t>
            </a:r>
            <a:endParaRPr kumimoji="1" lang="en-US" altLang="ja-JP" sz="1600" smtClean="0"/>
          </a:p>
          <a:p>
            <a:pPr lvl="2"/>
            <a:r>
              <a:rPr kumimoji="1" lang="en-US" altLang="ja-JP" smtClean="0"/>
              <a:t>Endpoint Profiling</a:t>
            </a:r>
            <a:r>
              <a:rPr kumimoji="1" lang="ja-JP" altLang="en-US" smtClean="0"/>
              <a:t>を単一の</a:t>
            </a:r>
            <a:r>
              <a:rPr kumimoji="1" lang="en-US" altLang="ja-JP" smtClean="0"/>
              <a:t>Rule</a:t>
            </a:r>
            <a:r>
              <a:rPr kumimoji="1" lang="ja-JP" altLang="en-US" smtClean="0"/>
              <a:t>だけで実行すると、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 </a:t>
            </a:r>
            <a:r>
              <a:rPr lang="ja-JP" altLang="en-US" smtClean="0"/>
              <a:t>精度の低下が想定されるので、複数</a:t>
            </a:r>
            <a:r>
              <a:rPr lang="en-US" altLang="ja-JP" smtClean="0"/>
              <a:t>Rule</a:t>
            </a:r>
            <a:r>
              <a:rPr lang="ja-JP" altLang="en-US" smtClean="0"/>
              <a:t>を用いた</a:t>
            </a:r>
            <a:r>
              <a:rPr lang="en-US" altLang="ja-JP" smtClean="0"/>
              <a:t>Profiling</a:t>
            </a:r>
            <a:r>
              <a:rPr lang="ja-JP" altLang="en-US" smtClean="0"/>
              <a:t>により精度を向上させることが可能</a:t>
            </a:r>
            <a:endParaRPr lang="en-US" altLang="ja-JP" smtClean="0"/>
          </a:p>
          <a:p>
            <a:pPr lvl="2"/>
            <a:r>
              <a:rPr kumimoji="1" lang="ja-JP" altLang="en-US" smtClean="0"/>
              <a:t>また、単一</a:t>
            </a:r>
            <a:r>
              <a:rPr kumimoji="1" lang="en-US" altLang="ja-JP" smtClean="0"/>
              <a:t>Rule</a:t>
            </a:r>
            <a:r>
              <a:rPr kumimoji="1" lang="ja-JP" altLang="en-US" smtClean="0"/>
              <a:t>による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では偽装</a:t>
            </a:r>
            <a:r>
              <a:rPr kumimoji="1" lang="en-US" altLang="ja-JP" smtClean="0"/>
              <a:t>Endpoint</a:t>
            </a:r>
            <a:r>
              <a:rPr kumimoji="1" lang="ja-JP" altLang="en-US" smtClean="0"/>
              <a:t>により誤った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をしてしまう可能性が生じる（</a:t>
            </a:r>
            <a:r>
              <a:rPr kumimoji="1" lang="en-US" altLang="ja-JP" smtClean="0"/>
              <a:t>ex. MAC Address</a:t>
            </a:r>
            <a:r>
              <a:rPr lang="ja-JP" altLang="en-US" smtClean="0"/>
              <a:t>偽装による誤った</a:t>
            </a:r>
            <a:r>
              <a:rPr lang="en-US" altLang="ja-JP" smtClean="0"/>
              <a:t>Profile</a:t>
            </a:r>
            <a:r>
              <a:rPr kumimoji="1" lang="ja-JP" altLang="en-US" smtClean="0"/>
              <a:t>）</a:t>
            </a:r>
            <a:endParaRPr kumimoji="1" lang="en-US" altLang="ja-JP" smtClean="0"/>
          </a:p>
          <a:p>
            <a:pPr lvl="1"/>
            <a:r>
              <a:rPr kumimoji="1" lang="ja-JP" altLang="en-US" sz="1600" smtClean="0"/>
              <a:t>以上から、複数</a:t>
            </a:r>
            <a:r>
              <a:rPr kumimoji="1" lang="en-US" altLang="ja-JP" sz="1600" smtClean="0"/>
              <a:t>Rule</a:t>
            </a:r>
            <a:r>
              <a:rPr kumimoji="1" lang="ja-JP" altLang="en-US" sz="1600" smtClean="0"/>
              <a:t>の併用による正しい</a:t>
            </a:r>
            <a:r>
              <a:rPr kumimoji="1" lang="en-US" altLang="ja-JP" sz="1600" smtClean="0"/>
              <a:t>Endpoint Profiling System</a:t>
            </a:r>
            <a:r>
              <a:rPr kumimoji="1" lang="ja-JP" altLang="en-US" sz="1600" smtClean="0"/>
              <a:t>を構築するのが望ましい</a:t>
            </a:r>
            <a:endParaRPr kumimoji="1" lang="en-US" altLang="ja-JP" sz="1600" smtClean="0"/>
          </a:p>
        </p:txBody>
      </p:sp>
      <p:grpSp>
        <p:nvGrpSpPr>
          <p:cNvPr id="12" name="Group 166"/>
          <p:cNvGrpSpPr/>
          <p:nvPr/>
        </p:nvGrpSpPr>
        <p:grpSpPr>
          <a:xfrm>
            <a:off x="864195" y="4934801"/>
            <a:ext cx="1236434" cy="894967"/>
            <a:chOff x="6577533" y="1299935"/>
            <a:chExt cx="1035503" cy="1035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7" descr="\\CHICOSTORAGE\Client Projects\Cisco References\Kubrick Icons\Device Icons\Device_generic_3048_default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7533" y="1299935"/>
              <a:ext cx="1035503" cy="103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603"/>
            <p:cNvGrpSpPr>
              <a:grpSpLocks/>
            </p:cNvGrpSpPr>
            <p:nvPr/>
          </p:nvGrpSpPr>
          <p:grpSpPr bwMode="auto">
            <a:xfrm>
              <a:off x="6895233" y="1612907"/>
              <a:ext cx="400047" cy="573366"/>
              <a:chOff x="6556" y="492"/>
              <a:chExt cx="2551" cy="3655"/>
            </a:xfrm>
            <a:solidFill>
              <a:schemeClr val="bg1"/>
            </a:solidFill>
            <a:effectLst/>
          </p:grpSpPr>
          <p:sp>
            <p:nvSpPr>
              <p:cNvPr id="15" name="Freeform 579"/>
              <p:cNvSpPr>
                <a:spLocks/>
              </p:cNvSpPr>
              <p:nvPr/>
            </p:nvSpPr>
            <p:spPr bwMode="auto">
              <a:xfrm>
                <a:off x="7671" y="537"/>
                <a:ext cx="272" cy="132"/>
              </a:xfrm>
              <a:custGeom>
                <a:avLst/>
                <a:gdLst>
                  <a:gd name="T0" fmla="*/ 32 w 115"/>
                  <a:gd name="T1" fmla="*/ 0 h 56"/>
                  <a:gd name="T2" fmla="*/ 72 w 115"/>
                  <a:gd name="T3" fmla="*/ 0 h 56"/>
                  <a:gd name="T4" fmla="*/ 0 w 115"/>
                  <a:gd name="T5" fmla="*/ 24 h 56"/>
                  <a:gd name="T6" fmla="*/ 32 w 115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56"/>
                  <a:gd name="T14" fmla="*/ 115 w 115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56">
                    <a:moveTo>
                      <a:pt x="32" y="0"/>
                    </a:moveTo>
                    <a:cubicBezTo>
                      <a:pt x="45" y="0"/>
                      <a:pt x="59" y="0"/>
                      <a:pt x="72" y="0"/>
                    </a:cubicBezTo>
                    <a:cubicBezTo>
                      <a:pt x="115" y="34"/>
                      <a:pt x="15" y="56"/>
                      <a:pt x="0" y="24"/>
                    </a:cubicBezTo>
                    <a:cubicBezTo>
                      <a:pt x="0" y="5"/>
                      <a:pt x="22" y="8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" name="Freeform 580"/>
              <p:cNvSpPr>
                <a:spLocks/>
              </p:cNvSpPr>
              <p:nvPr/>
            </p:nvSpPr>
            <p:spPr bwMode="auto">
              <a:xfrm>
                <a:off x="7274" y="492"/>
                <a:ext cx="1304" cy="489"/>
              </a:xfrm>
              <a:custGeom>
                <a:avLst/>
                <a:gdLst>
                  <a:gd name="T0" fmla="*/ 376 w 552"/>
                  <a:gd name="T1" fmla="*/ 75 h 207"/>
                  <a:gd name="T2" fmla="*/ 308 w 552"/>
                  <a:gd name="T3" fmla="*/ 79 h 207"/>
                  <a:gd name="T4" fmla="*/ 452 w 552"/>
                  <a:gd name="T5" fmla="*/ 123 h 207"/>
                  <a:gd name="T6" fmla="*/ 552 w 552"/>
                  <a:gd name="T7" fmla="*/ 207 h 207"/>
                  <a:gd name="T8" fmla="*/ 428 w 552"/>
                  <a:gd name="T9" fmla="*/ 155 h 207"/>
                  <a:gd name="T10" fmla="*/ 200 w 552"/>
                  <a:gd name="T11" fmla="*/ 127 h 207"/>
                  <a:gd name="T12" fmla="*/ 124 w 552"/>
                  <a:gd name="T13" fmla="*/ 111 h 207"/>
                  <a:gd name="T14" fmla="*/ 0 w 552"/>
                  <a:gd name="T15" fmla="*/ 131 h 207"/>
                  <a:gd name="T16" fmla="*/ 224 w 552"/>
                  <a:gd name="T17" fmla="*/ 71 h 207"/>
                  <a:gd name="T18" fmla="*/ 376 w 552"/>
                  <a:gd name="T19" fmla="*/ 75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207"/>
                  <a:gd name="T32" fmla="*/ 552 w 5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207">
                    <a:moveTo>
                      <a:pt x="376" y="75"/>
                    </a:moveTo>
                    <a:cubicBezTo>
                      <a:pt x="349" y="75"/>
                      <a:pt x="328" y="67"/>
                      <a:pt x="308" y="79"/>
                    </a:cubicBezTo>
                    <a:cubicBezTo>
                      <a:pt x="347" y="104"/>
                      <a:pt x="405" y="105"/>
                      <a:pt x="452" y="123"/>
                    </a:cubicBezTo>
                    <a:cubicBezTo>
                      <a:pt x="494" y="139"/>
                      <a:pt x="548" y="155"/>
                      <a:pt x="552" y="207"/>
                    </a:cubicBezTo>
                    <a:cubicBezTo>
                      <a:pt x="510" y="197"/>
                      <a:pt x="473" y="171"/>
                      <a:pt x="428" y="155"/>
                    </a:cubicBezTo>
                    <a:cubicBezTo>
                      <a:pt x="359" y="130"/>
                      <a:pt x="295" y="137"/>
                      <a:pt x="200" y="127"/>
                    </a:cubicBezTo>
                    <a:cubicBezTo>
                      <a:pt x="174" y="124"/>
                      <a:pt x="150" y="111"/>
                      <a:pt x="124" y="111"/>
                    </a:cubicBezTo>
                    <a:cubicBezTo>
                      <a:pt x="77" y="112"/>
                      <a:pt x="41" y="154"/>
                      <a:pt x="0" y="131"/>
                    </a:cubicBezTo>
                    <a:cubicBezTo>
                      <a:pt x="17" y="48"/>
                      <a:pt x="142" y="83"/>
                      <a:pt x="224" y="71"/>
                    </a:cubicBezTo>
                    <a:cubicBezTo>
                      <a:pt x="275" y="64"/>
                      <a:pt x="359" y="0"/>
                      <a:pt x="37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Freeform 581"/>
              <p:cNvSpPr>
                <a:spLocks/>
              </p:cNvSpPr>
              <p:nvPr/>
            </p:nvSpPr>
            <p:spPr bwMode="auto">
              <a:xfrm>
                <a:off x="8229" y="601"/>
                <a:ext cx="203" cy="175"/>
              </a:xfrm>
              <a:custGeom>
                <a:avLst/>
                <a:gdLst>
                  <a:gd name="T0" fmla="*/ 80 w 86"/>
                  <a:gd name="T1" fmla="*/ 65 h 74"/>
                  <a:gd name="T2" fmla="*/ 0 w 86"/>
                  <a:gd name="T3" fmla="*/ 41 h 74"/>
                  <a:gd name="T4" fmla="*/ 80 w 86"/>
                  <a:gd name="T5" fmla="*/ 65 h 74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74"/>
                  <a:gd name="T11" fmla="*/ 86 w 86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74">
                    <a:moveTo>
                      <a:pt x="80" y="65"/>
                    </a:moveTo>
                    <a:cubicBezTo>
                      <a:pt x="52" y="74"/>
                      <a:pt x="18" y="55"/>
                      <a:pt x="0" y="41"/>
                    </a:cubicBezTo>
                    <a:cubicBezTo>
                      <a:pt x="8" y="0"/>
                      <a:pt x="86" y="28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" name="Freeform 582"/>
              <p:cNvSpPr>
                <a:spLocks/>
              </p:cNvSpPr>
              <p:nvPr/>
            </p:nvSpPr>
            <p:spPr bwMode="auto">
              <a:xfrm>
                <a:off x="6842" y="792"/>
                <a:ext cx="2154" cy="1030"/>
              </a:xfrm>
              <a:custGeom>
                <a:avLst/>
                <a:gdLst>
                  <a:gd name="T0" fmla="*/ 895 w 912"/>
                  <a:gd name="T1" fmla="*/ 436 h 436"/>
                  <a:gd name="T2" fmla="*/ 831 w 912"/>
                  <a:gd name="T3" fmla="*/ 336 h 436"/>
                  <a:gd name="T4" fmla="*/ 759 w 912"/>
                  <a:gd name="T5" fmla="*/ 248 h 436"/>
                  <a:gd name="T6" fmla="*/ 747 w 912"/>
                  <a:gd name="T7" fmla="*/ 184 h 436"/>
                  <a:gd name="T8" fmla="*/ 491 w 912"/>
                  <a:gd name="T9" fmla="*/ 64 h 436"/>
                  <a:gd name="T10" fmla="*/ 295 w 912"/>
                  <a:gd name="T11" fmla="*/ 44 h 436"/>
                  <a:gd name="T12" fmla="*/ 479 w 912"/>
                  <a:gd name="T13" fmla="*/ 84 h 436"/>
                  <a:gd name="T14" fmla="*/ 727 w 912"/>
                  <a:gd name="T15" fmla="*/ 220 h 436"/>
                  <a:gd name="T16" fmla="*/ 471 w 912"/>
                  <a:gd name="T17" fmla="*/ 120 h 436"/>
                  <a:gd name="T18" fmla="*/ 363 w 912"/>
                  <a:gd name="T19" fmla="*/ 120 h 436"/>
                  <a:gd name="T20" fmla="*/ 275 w 912"/>
                  <a:gd name="T21" fmla="*/ 92 h 436"/>
                  <a:gd name="T22" fmla="*/ 7 w 912"/>
                  <a:gd name="T23" fmla="*/ 216 h 436"/>
                  <a:gd name="T24" fmla="*/ 99 w 912"/>
                  <a:gd name="T25" fmla="*/ 132 h 436"/>
                  <a:gd name="T26" fmla="*/ 251 w 912"/>
                  <a:gd name="T27" fmla="*/ 24 h 436"/>
                  <a:gd name="T28" fmla="*/ 387 w 912"/>
                  <a:gd name="T29" fmla="*/ 24 h 436"/>
                  <a:gd name="T30" fmla="*/ 503 w 912"/>
                  <a:gd name="T31" fmla="*/ 28 h 436"/>
                  <a:gd name="T32" fmla="*/ 779 w 912"/>
                  <a:gd name="T33" fmla="*/ 148 h 436"/>
                  <a:gd name="T34" fmla="*/ 803 w 912"/>
                  <a:gd name="T35" fmla="*/ 228 h 436"/>
                  <a:gd name="T36" fmla="*/ 847 w 912"/>
                  <a:gd name="T37" fmla="*/ 276 h 436"/>
                  <a:gd name="T38" fmla="*/ 895 w 912"/>
                  <a:gd name="T39" fmla="*/ 436 h 4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436"/>
                  <a:gd name="T62" fmla="*/ 912 w 912"/>
                  <a:gd name="T63" fmla="*/ 436 h 4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436">
                    <a:moveTo>
                      <a:pt x="895" y="436"/>
                    </a:moveTo>
                    <a:cubicBezTo>
                      <a:pt x="864" y="406"/>
                      <a:pt x="854" y="371"/>
                      <a:pt x="831" y="336"/>
                    </a:cubicBezTo>
                    <a:cubicBezTo>
                      <a:pt x="811" y="305"/>
                      <a:pt x="772" y="280"/>
                      <a:pt x="759" y="248"/>
                    </a:cubicBezTo>
                    <a:cubicBezTo>
                      <a:pt x="752" y="230"/>
                      <a:pt x="756" y="204"/>
                      <a:pt x="747" y="184"/>
                    </a:cubicBezTo>
                    <a:cubicBezTo>
                      <a:pt x="721" y="123"/>
                      <a:pt x="586" y="71"/>
                      <a:pt x="491" y="64"/>
                    </a:cubicBezTo>
                    <a:cubicBezTo>
                      <a:pt x="413" y="58"/>
                      <a:pt x="362" y="58"/>
                      <a:pt x="295" y="44"/>
                    </a:cubicBezTo>
                    <a:cubicBezTo>
                      <a:pt x="321" y="92"/>
                      <a:pt x="409" y="79"/>
                      <a:pt x="479" y="84"/>
                    </a:cubicBezTo>
                    <a:cubicBezTo>
                      <a:pt x="591" y="92"/>
                      <a:pt x="712" y="133"/>
                      <a:pt x="727" y="220"/>
                    </a:cubicBezTo>
                    <a:cubicBezTo>
                      <a:pt x="646" y="185"/>
                      <a:pt x="577" y="128"/>
                      <a:pt x="471" y="120"/>
                    </a:cubicBezTo>
                    <a:cubicBezTo>
                      <a:pt x="437" y="117"/>
                      <a:pt x="399" y="124"/>
                      <a:pt x="363" y="120"/>
                    </a:cubicBezTo>
                    <a:cubicBezTo>
                      <a:pt x="333" y="116"/>
                      <a:pt x="305" y="94"/>
                      <a:pt x="275" y="92"/>
                    </a:cubicBezTo>
                    <a:cubicBezTo>
                      <a:pt x="165" y="84"/>
                      <a:pt x="112" y="218"/>
                      <a:pt x="7" y="216"/>
                    </a:cubicBezTo>
                    <a:cubicBezTo>
                      <a:pt x="0" y="168"/>
                      <a:pt x="63" y="154"/>
                      <a:pt x="99" y="132"/>
                    </a:cubicBezTo>
                    <a:cubicBezTo>
                      <a:pt x="142" y="106"/>
                      <a:pt x="199" y="55"/>
                      <a:pt x="251" y="24"/>
                    </a:cubicBezTo>
                    <a:cubicBezTo>
                      <a:pt x="292" y="0"/>
                      <a:pt x="338" y="16"/>
                      <a:pt x="387" y="24"/>
                    </a:cubicBezTo>
                    <a:cubicBezTo>
                      <a:pt x="425" y="30"/>
                      <a:pt x="464" y="25"/>
                      <a:pt x="503" y="28"/>
                    </a:cubicBezTo>
                    <a:cubicBezTo>
                      <a:pt x="592" y="34"/>
                      <a:pt x="736" y="87"/>
                      <a:pt x="779" y="148"/>
                    </a:cubicBezTo>
                    <a:cubicBezTo>
                      <a:pt x="796" y="173"/>
                      <a:pt x="793" y="202"/>
                      <a:pt x="803" y="228"/>
                    </a:cubicBezTo>
                    <a:cubicBezTo>
                      <a:pt x="811" y="248"/>
                      <a:pt x="831" y="256"/>
                      <a:pt x="847" y="276"/>
                    </a:cubicBezTo>
                    <a:cubicBezTo>
                      <a:pt x="880" y="315"/>
                      <a:pt x="912" y="375"/>
                      <a:pt x="895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" name="Freeform 583"/>
              <p:cNvSpPr>
                <a:spLocks/>
              </p:cNvSpPr>
              <p:nvPr/>
            </p:nvSpPr>
            <p:spPr bwMode="auto">
              <a:xfrm>
                <a:off x="7010" y="844"/>
                <a:ext cx="255" cy="194"/>
              </a:xfrm>
              <a:custGeom>
                <a:avLst/>
                <a:gdLst>
                  <a:gd name="T0" fmla="*/ 108 w 108"/>
                  <a:gd name="T1" fmla="*/ 10 h 82"/>
                  <a:gd name="T2" fmla="*/ 0 w 108"/>
                  <a:gd name="T3" fmla="*/ 82 h 82"/>
                  <a:gd name="T4" fmla="*/ 108 w 108"/>
                  <a:gd name="T5" fmla="*/ 10 h 82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82"/>
                  <a:gd name="T11" fmla="*/ 108 w 108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82">
                    <a:moveTo>
                      <a:pt x="108" y="10"/>
                    </a:moveTo>
                    <a:cubicBezTo>
                      <a:pt x="93" y="53"/>
                      <a:pt x="43" y="81"/>
                      <a:pt x="0" y="82"/>
                    </a:cubicBezTo>
                    <a:cubicBezTo>
                      <a:pt x="14" y="38"/>
                      <a:pt x="53" y="0"/>
                      <a:pt x="10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584"/>
              <p:cNvSpPr>
                <a:spLocks/>
              </p:cNvSpPr>
              <p:nvPr/>
            </p:nvSpPr>
            <p:spPr bwMode="auto">
              <a:xfrm>
                <a:off x="6632" y="1010"/>
                <a:ext cx="916" cy="859"/>
              </a:xfrm>
              <a:custGeom>
                <a:avLst/>
                <a:gdLst>
                  <a:gd name="T0" fmla="*/ 388 w 388"/>
                  <a:gd name="T1" fmla="*/ 36 h 364"/>
                  <a:gd name="T2" fmla="*/ 220 w 388"/>
                  <a:gd name="T3" fmla="*/ 148 h 364"/>
                  <a:gd name="T4" fmla="*/ 192 w 388"/>
                  <a:gd name="T5" fmla="*/ 200 h 364"/>
                  <a:gd name="T6" fmla="*/ 96 w 388"/>
                  <a:gd name="T7" fmla="*/ 276 h 364"/>
                  <a:gd name="T8" fmla="*/ 12 w 388"/>
                  <a:gd name="T9" fmla="*/ 364 h 364"/>
                  <a:gd name="T10" fmla="*/ 88 w 388"/>
                  <a:gd name="T11" fmla="*/ 232 h 364"/>
                  <a:gd name="T12" fmla="*/ 160 w 388"/>
                  <a:gd name="T13" fmla="*/ 184 h 364"/>
                  <a:gd name="T14" fmla="*/ 208 w 388"/>
                  <a:gd name="T15" fmla="*/ 104 h 364"/>
                  <a:gd name="T16" fmla="*/ 388 w 388"/>
                  <a:gd name="T17" fmla="*/ 36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364"/>
                  <a:gd name="T29" fmla="*/ 388 w 388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364">
                    <a:moveTo>
                      <a:pt x="388" y="36"/>
                    </a:moveTo>
                    <a:cubicBezTo>
                      <a:pt x="327" y="76"/>
                      <a:pt x="262" y="93"/>
                      <a:pt x="220" y="148"/>
                    </a:cubicBezTo>
                    <a:cubicBezTo>
                      <a:pt x="208" y="164"/>
                      <a:pt x="205" y="185"/>
                      <a:pt x="192" y="200"/>
                    </a:cubicBezTo>
                    <a:cubicBezTo>
                      <a:pt x="166" y="229"/>
                      <a:pt x="126" y="246"/>
                      <a:pt x="96" y="276"/>
                    </a:cubicBezTo>
                    <a:cubicBezTo>
                      <a:pt x="66" y="306"/>
                      <a:pt x="53" y="347"/>
                      <a:pt x="12" y="364"/>
                    </a:cubicBezTo>
                    <a:cubicBezTo>
                      <a:pt x="0" y="307"/>
                      <a:pt x="48" y="268"/>
                      <a:pt x="88" y="232"/>
                    </a:cubicBezTo>
                    <a:cubicBezTo>
                      <a:pt x="110" y="212"/>
                      <a:pt x="142" y="202"/>
                      <a:pt x="160" y="184"/>
                    </a:cubicBezTo>
                    <a:cubicBezTo>
                      <a:pt x="179" y="165"/>
                      <a:pt x="187" y="127"/>
                      <a:pt x="208" y="104"/>
                    </a:cubicBezTo>
                    <a:cubicBezTo>
                      <a:pt x="245" y="65"/>
                      <a:pt x="341" y="0"/>
                      <a:pt x="3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1" name="Freeform 585"/>
              <p:cNvSpPr>
                <a:spLocks/>
              </p:cNvSpPr>
              <p:nvPr/>
            </p:nvSpPr>
            <p:spPr bwMode="auto">
              <a:xfrm>
                <a:off x="7189" y="1090"/>
                <a:ext cx="1918" cy="1885"/>
              </a:xfrm>
              <a:custGeom>
                <a:avLst/>
                <a:gdLst>
                  <a:gd name="T0" fmla="*/ 812 w 812"/>
                  <a:gd name="T1" fmla="*/ 598 h 798"/>
                  <a:gd name="T2" fmla="*/ 812 w 812"/>
                  <a:gd name="T3" fmla="*/ 682 h 798"/>
                  <a:gd name="T4" fmla="*/ 760 w 812"/>
                  <a:gd name="T5" fmla="*/ 798 h 798"/>
                  <a:gd name="T6" fmla="*/ 772 w 812"/>
                  <a:gd name="T7" fmla="*/ 590 h 798"/>
                  <a:gd name="T8" fmla="*/ 576 w 812"/>
                  <a:gd name="T9" fmla="*/ 182 h 798"/>
                  <a:gd name="T10" fmla="*/ 100 w 812"/>
                  <a:gd name="T11" fmla="*/ 94 h 798"/>
                  <a:gd name="T12" fmla="*/ 0 w 812"/>
                  <a:gd name="T13" fmla="*/ 154 h 798"/>
                  <a:gd name="T14" fmla="*/ 112 w 812"/>
                  <a:gd name="T15" fmla="*/ 50 h 798"/>
                  <a:gd name="T16" fmla="*/ 364 w 812"/>
                  <a:gd name="T17" fmla="*/ 22 h 798"/>
                  <a:gd name="T18" fmla="*/ 812 w 812"/>
                  <a:gd name="T19" fmla="*/ 598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2"/>
                  <a:gd name="T31" fmla="*/ 0 h 798"/>
                  <a:gd name="T32" fmla="*/ 812 w 812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2" h="798">
                    <a:moveTo>
                      <a:pt x="812" y="598"/>
                    </a:moveTo>
                    <a:cubicBezTo>
                      <a:pt x="812" y="626"/>
                      <a:pt x="812" y="654"/>
                      <a:pt x="812" y="682"/>
                    </a:cubicBezTo>
                    <a:cubicBezTo>
                      <a:pt x="796" y="722"/>
                      <a:pt x="801" y="783"/>
                      <a:pt x="760" y="798"/>
                    </a:cubicBezTo>
                    <a:cubicBezTo>
                      <a:pt x="757" y="729"/>
                      <a:pt x="777" y="659"/>
                      <a:pt x="772" y="590"/>
                    </a:cubicBezTo>
                    <a:cubicBezTo>
                      <a:pt x="760" y="437"/>
                      <a:pt x="656" y="264"/>
                      <a:pt x="576" y="182"/>
                    </a:cubicBezTo>
                    <a:cubicBezTo>
                      <a:pt x="477" y="80"/>
                      <a:pt x="267" y="0"/>
                      <a:pt x="100" y="94"/>
                    </a:cubicBezTo>
                    <a:cubicBezTo>
                      <a:pt x="64" y="114"/>
                      <a:pt x="48" y="161"/>
                      <a:pt x="0" y="154"/>
                    </a:cubicBezTo>
                    <a:cubicBezTo>
                      <a:pt x="13" y="101"/>
                      <a:pt x="67" y="72"/>
                      <a:pt x="112" y="50"/>
                    </a:cubicBezTo>
                    <a:cubicBezTo>
                      <a:pt x="181" y="17"/>
                      <a:pt x="283" y="3"/>
                      <a:pt x="364" y="22"/>
                    </a:cubicBezTo>
                    <a:cubicBezTo>
                      <a:pt x="614" y="81"/>
                      <a:pt x="776" y="324"/>
                      <a:pt x="812" y="5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" name="Freeform 586"/>
              <p:cNvSpPr>
                <a:spLocks/>
              </p:cNvSpPr>
              <p:nvPr/>
            </p:nvSpPr>
            <p:spPr bwMode="auto">
              <a:xfrm>
                <a:off x="6556" y="1267"/>
                <a:ext cx="2407" cy="1623"/>
              </a:xfrm>
              <a:custGeom>
                <a:avLst/>
                <a:gdLst>
                  <a:gd name="T0" fmla="*/ 0 w 1019"/>
                  <a:gd name="T1" fmla="*/ 467 h 687"/>
                  <a:gd name="T2" fmla="*/ 0 w 1019"/>
                  <a:gd name="T3" fmla="*/ 435 h 687"/>
                  <a:gd name="T4" fmla="*/ 220 w 1019"/>
                  <a:gd name="T5" fmla="*/ 131 h 687"/>
                  <a:gd name="T6" fmla="*/ 296 w 1019"/>
                  <a:gd name="T7" fmla="*/ 103 h 687"/>
                  <a:gd name="T8" fmla="*/ 380 w 1019"/>
                  <a:gd name="T9" fmla="*/ 43 h 687"/>
                  <a:gd name="T10" fmla="*/ 588 w 1019"/>
                  <a:gd name="T11" fmla="*/ 3 h 687"/>
                  <a:gd name="T12" fmla="*/ 844 w 1019"/>
                  <a:gd name="T13" fmla="*/ 143 h 687"/>
                  <a:gd name="T14" fmla="*/ 1012 w 1019"/>
                  <a:gd name="T15" fmla="*/ 551 h 687"/>
                  <a:gd name="T16" fmla="*/ 976 w 1019"/>
                  <a:gd name="T17" fmla="*/ 687 h 687"/>
                  <a:gd name="T18" fmla="*/ 968 w 1019"/>
                  <a:gd name="T19" fmla="*/ 539 h 687"/>
                  <a:gd name="T20" fmla="*/ 820 w 1019"/>
                  <a:gd name="T21" fmla="*/ 187 h 687"/>
                  <a:gd name="T22" fmla="*/ 412 w 1019"/>
                  <a:gd name="T23" fmla="*/ 75 h 687"/>
                  <a:gd name="T24" fmla="*/ 304 w 1019"/>
                  <a:gd name="T25" fmla="*/ 151 h 687"/>
                  <a:gd name="T26" fmla="*/ 232 w 1019"/>
                  <a:gd name="T27" fmla="*/ 171 h 687"/>
                  <a:gd name="T28" fmla="*/ 68 w 1019"/>
                  <a:gd name="T29" fmla="*/ 371 h 687"/>
                  <a:gd name="T30" fmla="*/ 0 w 1019"/>
                  <a:gd name="T31" fmla="*/ 46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9"/>
                  <a:gd name="T49" fmla="*/ 0 h 687"/>
                  <a:gd name="T50" fmla="*/ 1019 w 1019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9" h="687">
                    <a:moveTo>
                      <a:pt x="0" y="467"/>
                    </a:moveTo>
                    <a:cubicBezTo>
                      <a:pt x="0" y="456"/>
                      <a:pt x="0" y="446"/>
                      <a:pt x="0" y="435"/>
                    </a:cubicBezTo>
                    <a:cubicBezTo>
                      <a:pt x="35" y="319"/>
                      <a:pt x="123" y="178"/>
                      <a:pt x="220" y="131"/>
                    </a:cubicBezTo>
                    <a:cubicBezTo>
                      <a:pt x="245" y="119"/>
                      <a:pt x="272" y="115"/>
                      <a:pt x="296" y="103"/>
                    </a:cubicBezTo>
                    <a:cubicBezTo>
                      <a:pt x="329" y="86"/>
                      <a:pt x="354" y="58"/>
                      <a:pt x="380" y="43"/>
                    </a:cubicBezTo>
                    <a:cubicBezTo>
                      <a:pt x="432" y="14"/>
                      <a:pt x="497" y="0"/>
                      <a:pt x="588" y="3"/>
                    </a:cubicBezTo>
                    <a:cubicBezTo>
                      <a:pt x="693" y="7"/>
                      <a:pt x="788" y="78"/>
                      <a:pt x="844" y="143"/>
                    </a:cubicBezTo>
                    <a:cubicBezTo>
                      <a:pt x="930" y="242"/>
                      <a:pt x="1012" y="387"/>
                      <a:pt x="1012" y="551"/>
                    </a:cubicBezTo>
                    <a:cubicBezTo>
                      <a:pt x="1012" y="598"/>
                      <a:pt x="1019" y="653"/>
                      <a:pt x="976" y="687"/>
                    </a:cubicBezTo>
                    <a:cubicBezTo>
                      <a:pt x="955" y="635"/>
                      <a:pt x="970" y="584"/>
                      <a:pt x="968" y="539"/>
                    </a:cubicBezTo>
                    <a:cubicBezTo>
                      <a:pt x="961" y="392"/>
                      <a:pt x="890" y="271"/>
                      <a:pt x="820" y="187"/>
                    </a:cubicBezTo>
                    <a:cubicBezTo>
                      <a:pt x="740" y="91"/>
                      <a:pt x="571" y="0"/>
                      <a:pt x="412" y="75"/>
                    </a:cubicBezTo>
                    <a:cubicBezTo>
                      <a:pt x="373" y="93"/>
                      <a:pt x="347" y="132"/>
                      <a:pt x="304" y="151"/>
                    </a:cubicBezTo>
                    <a:cubicBezTo>
                      <a:pt x="283" y="160"/>
                      <a:pt x="256" y="159"/>
                      <a:pt x="232" y="171"/>
                    </a:cubicBezTo>
                    <a:cubicBezTo>
                      <a:pt x="156" y="208"/>
                      <a:pt x="102" y="300"/>
                      <a:pt x="68" y="371"/>
                    </a:cubicBezTo>
                    <a:cubicBezTo>
                      <a:pt x="52" y="406"/>
                      <a:pt x="34" y="484"/>
                      <a:pt x="0" y="4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Freeform 587"/>
              <p:cNvSpPr>
                <a:spLocks/>
              </p:cNvSpPr>
              <p:nvPr/>
            </p:nvSpPr>
            <p:spPr bwMode="auto">
              <a:xfrm>
                <a:off x="6752" y="1312"/>
                <a:ext cx="258" cy="236"/>
              </a:xfrm>
              <a:custGeom>
                <a:avLst/>
                <a:gdLst>
                  <a:gd name="T0" fmla="*/ 109 w 109"/>
                  <a:gd name="T1" fmla="*/ 0 h 100"/>
                  <a:gd name="T2" fmla="*/ 1 w 109"/>
                  <a:gd name="T3" fmla="*/ 100 h 100"/>
                  <a:gd name="T4" fmla="*/ 109 w 109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00"/>
                  <a:gd name="T11" fmla="*/ 109 w 109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00">
                    <a:moveTo>
                      <a:pt x="109" y="0"/>
                    </a:moveTo>
                    <a:cubicBezTo>
                      <a:pt x="102" y="62"/>
                      <a:pt x="47" y="77"/>
                      <a:pt x="1" y="100"/>
                    </a:cubicBezTo>
                    <a:cubicBezTo>
                      <a:pt x="0" y="45"/>
                      <a:pt x="52" y="1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" name="Freeform 588"/>
              <p:cNvSpPr>
                <a:spLocks/>
              </p:cNvSpPr>
              <p:nvPr/>
            </p:nvSpPr>
            <p:spPr bwMode="auto">
              <a:xfrm>
                <a:off x="6589" y="1432"/>
                <a:ext cx="1970" cy="2488"/>
              </a:xfrm>
              <a:custGeom>
                <a:avLst/>
                <a:gdLst>
                  <a:gd name="T0" fmla="*/ 386 w 834"/>
                  <a:gd name="T1" fmla="*/ 105 h 1053"/>
                  <a:gd name="T2" fmla="*/ 470 w 834"/>
                  <a:gd name="T3" fmla="*/ 85 h 1053"/>
                  <a:gd name="T4" fmla="*/ 834 w 834"/>
                  <a:gd name="T5" fmla="*/ 397 h 1053"/>
                  <a:gd name="T6" fmla="*/ 830 w 834"/>
                  <a:gd name="T7" fmla="*/ 429 h 1053"/>
                  <a:gd name="T8" fmla="*/ 694 w 834"/>
                  <a:gd name="T9" fmla="*/ 869 h 1053"/>
                  <a:gd name="T10" fmla="*/ 542 w 834"/>
                  <a:gd name="T11" fmla="*/ 937 h 1053"/>
                  <a:gd name="T12" fmla="*/ 434 w 834"/>
                  <a:gd name="T13" fmla="*/ 1001 h 1053"/>
                  <a:gd name="T14" fmla="*/ 302 w 834"/>
                  <a:gd name="T15" fmla="*/ 1021 h 1053"/>
                  <a:gd name="T16" fmla="*/ 222 w 834"/>
                  <a:gd name="T17" fmla="*/ 1045 h 1053"/>
                  <a:gd name="T18" fmla="*/ 390 w 834"/>
                  <a:gd name="T19" fmla="*/ 965 h 1053"/>
                  <a:gd name="T20" fmla="*/ 690 w 834"/>
                  <a:gd name="T21" fmla="*/ 625 h 1053"/>
                  <a:gd name="T22" fmla="*/ 714 w 834"/>
                  <a:gd name="T23" fmla="*/ 521 h 1053"/>
                  <a:gd name="T24" fmla="*/ 722 w 834"/>
                  <a:gd name="T25" fmla="*/ 653 h 1053"/>
                  <a:gd name="T26" fmla="*/ 622 w 834"/>
                  <a:gd name="T27" fmla="*/ 861 h 1053"/>
                  <a:gd name="T28" fmla="*/ 766 w 834"/>
                  <a:gd name="T29" fmla="*/ 529 h 1053"/>
                  <a:gd name="T30" fmla="*/ 778 w 834"/>
                  <a:gd name="T31" fmla="*/ 361 h 1053"/>
                  <a:gd name="T32" fmla="*/ 522 w 834"/>
                  <a:gd name="T33" fmla="*/ 133 h 1053"/>
                  <a:gd name="T34" fmla="*/ 326 w 834"/>
                  <a:gd name="T35" fmla="*/ 205 h 1053"/>
                  <a:gd name="T36" fmla="*/ 202 w 834"/>
                  <a:gd name="T37" fmla="*/ 321 h 1053"/>
                  <a:gd name="T38" fmla="*/ 114 w 834"/>
                  <a:gd name="T39" fmla="*/ 505 h 1053"/>
                  <a:gd name="T40" fmla="*/ 18 w 834"/>
                  <a:gd name="T41" fmla="*/ 645 h 1053"/>
                  <a:gd name="T42" fmla="*/ 78 w 834"/>
                  <a:gd name="T43" fmla="*/ 477 h 1053"/>
                  <a:gd name="T44" fmla="*/ 150 w 834"/>
                  <a:gd name="T45" fmla="*/ 309 h 1053"/>
                  <a:gd name="T46" fmla="*/ 266 w 834"/>
                  <a:gd name="T47" fmla="*/ 185 h 1053"/>
                  <a:gd name="T48" fmla="*/ 502 w 834"/>
                  <a:gd name="T49" fmla="*/ 5 h 1053"/>
                  <a:gd name="T50" fmla="*/ 574 w 834"/>
                  <a:gd name="T51" fmla="*/ 25 h 1053"/>
                  <a:gd name="T52" fmla="*/ 470 w 834"/>
                  <a:gd name="T53" fmla="*/ 57 h 1053"/>
                  <a:gd name="T54" fmla="*/ 386 w 834"/>
                  <a:gd name="T55" fmla="*/ 105 h 10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4"/>
                  <a:gd name="T85" fmla="*/ 0 h 1053"/>
                  <a:gd name="T86" fmla="*/ 834 w 834"/>
                  <a:gd name="T87" fmla="*/ 1053 h 10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4" h="1053">
                    <a:moveTo>
                      <a:pt x="386" y="105"/>
                    </a:moveTo>
                    <a:cubicBezTo>
                      <a:pt x="419" y="107"/>
                      <a:pt x="441" y="88"/>
                      <a:pt x="470" y="85"/>
                    </a:cubicBezTo>
                    <a:cubicBezTo>
                      <a:pt x="658" y="63"/>
                      <a:pt x="834" y="235"/>
                      <a:pt x="834" y="397"/>
                    </a:cubicBezTo>
                    <a:cubicBezTo>
                      <a:pt x="834" y="407"/>
                      <a:pt x="832" y="420"/>
                      <a:pt x="830" y="429"/>
                    </a:cubicBezTo>
                    <a:cubicBezTo>
                      <a:pt x="792" y="614"/>
                      <a:pt x="805" y="765"/>
                      <a:pt x="694" y="869"/>
                    </a:cubicBezTo>
                    <a:cubicBezTo>
                      <a:pt x="652" y="909"/>
                      <a:pt x="601" y="916"/>
                      <a:pt x="542" y="937"/>
                    </a:cubicBezTo>
                    <a:cubicBezTo>
                      <a:pt x="502" y="951"/>
                      <a:pt x="477" y="984"/>
                      <a:pt x="434" y="1001"/>
                    </a:cubicBezTo>
                    <a:cubicBezTo>
                      <a:pt x="395" y="1017"/>
                      <a:pt x="348" y="1010"/>
                      <a:pt x="302" y="1021"/>
                    </a:cubicBezTo>
                    <a:cubicBezTo>
                      <a:pt x="278" y="1027"/>
                      <a:pt x="256" y="1053"/>
                      <a:pt x="222" y="1045"/>
                    </a:cubicBezTo>
                    <a:cubicBezTo>
                      <a:pt x="220" y="972"/>
                      <a:pt x="328" y="988"/>
                      <a:pt x="390" y="965"/>
                    </a:cubicBezTo>
                    <a:cubicBezTo>
                      <a:pt x="533" y="914"/>
                      <a:pt x="657" y="786"/>
                      <a:pt x="690" y="625"/>
                    </a:cubicBezTo>
                    <a:cubicBezTo>
                      <a:pt x="697" y="593"/>
                      <a:pt x="685" y="552"/>
                      <a:pt x="714" y="521"/>
                    </a:cubicBezTo>
                    <a:cubicBezTo>
                      <a:pt x="764" y="541"/>
                      <a:pt x="733" y="611"/>
                      <a:pt x="722" y="653"/>
                    </a:cubicBezTo>
                    <a:cubicBezTo>
                      <a:pt x="700" y="737"/>
                      <a:pt x="671" y="808"/>
                      <a:pt x="622" y="861"/>
                    </a:cubicBezTo>
                    <a:cubicBezTo>
                      <a:pt x="735" y="819"/>
                      <a:pt x="755" y="678"/>
                      <a:pt x="766" y="529"/>
                    </a:cubicBezTo>
                    <a:cubicBezTo>
                      <a:pt x="771" y="467"/>
                      <a:pt x="790" y="414"/>
                      <a:pt x="778" y="361"/>
                    </a:cubicBezTo>
                    <a:cubicBezTo>
                      <a:pt x="753" y="251"/>
                      <a:pt x="651" y="135"/>
                      <a:pt x="522" y="133"/>
                    </a:cubicBezTo>
                    <a:cubicBezTo>
                      <a:pt x="442" y="132"/>
                      <a:pt x="378" y="164"/>
                      <a:pt x="326" y="205"/>
                    </a:cubicBezTo>
                    <a:cubicBezTo>
                      <a:pt x="288" y="236"/>
                      <a:pt x="235" y="283"/>
                      <a:pt x="202" y="321"/>
                    </a:cubicBezTo>
                    <a:cubicBezTo>
                      <a:pt x="166" y="363"/>
                      <a:pt x="144" y="445"/>
                      <a:pt x="114" y="505"/>
                    </a:cubicBezTo>
                    <a:cubicBezTo>
                      <a:pt x="89" y="556"/>
                      <a:pt x="74" y="622"/>
                      <a:pt x="18" y="645"/>
                    </a:cubicBezTo>
                    <a:cubicBezTo>
                      <a:pt x="0" y="588"/>
                      <a:pt x="50" y="534"/>
                      <a:pt x="78" y="477"/>
                    </a:cubicBezTo>
                    <a:cubicBezTo>
                      <a:pt x="104" y="424"/>
                      <a:pt x="119" y="359"/>
                      <a:pt x="150" y="309"/>
                    </a:cubicBezTo>
                    <a:cubicBezTo>
                      <a:pt x="177" y="264"/>
                      <a:pt x="229" y="225"/>
                      <a:pt x="266" y="185"/>
                    </a:cubicBezTo>
                    <a:cubicBezTo>
                      <a:pt x="341" y="106"/>
                      <a:pt x="369" y="17"/>
                      <a:pt x="502" y="5"/>
                    </a:cubicBezTo>
                    <a:cubicBezTo>
                      <a:pt x="524" y="3"/>
                      <a:pt x="572" y="0"/>
                      <a:pt x="574" y="25"/>
                    </a:cubicBezTo>
                    <a:cubicBezTo>
                      <a:pt x="577" y="58"/>
                      <a:pt x="501" y="50"/>
                      <a:pt x="470" y="57"/>
                    </a:cubicBezTo>
                    <a:cubicBezTo>
                      <a:pt x="435" y="65"/>
                      <a:pt x="401" y="77"/>
                      <a:pt x="38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Freeform 589"/>
              <p:cNvSpPr>
                <a:spLocks/>
              </p:cNvSpPr>
              <p:nvPr/>
            </p:nvSpPr>
            <p:spPr bwMode="auto">
              <a:xfrm>
                <a:off x="7983" y="1435"/>
                <a:ext cx="817" cy="1455"/>
              </a:xfrm>
              <a:custGeom>
                <a:avLst/>
                <a:gdLst>
                  <a:gd name="T0" fmla="*/ 304 w 346"/>
                  <a:gd name="T1" fmla="*/ 616 h 616"/>
                  <a:gd name="T2" fmla="*/ 300 w 346"/>
                  <a:gd name="T3" fmla="*/ 464 h 616"/>
                  <a:gd name="T4" fmla="*/ 280 w 346"/>
                  <a:gd name="T5" fmla="*/ 412 h 616"/>
                  <a:gd name="T6" fmla="*/ 232 w 346"/>
                  <a:gd name="T7" fmla="*/ 260 h 616"/>
                  <a:gd name="T8" fmla="*/ 80 w 346"/>
                  <a:gd name="T9" fmla="*/ 92 h 616"/>
                  <a:gd name="T10" fmla="*/ 0 w 346"/>
                  <a:gd name="T11" fmla="*/ 32 h 616"/>
                  <a:gd name="T12" fmla="*/ 200 w 346"/>
                  <a:gd name="T13" fmla="*/ 132 h 616"/>
                  <a:gd name="T14" fmla="*/ 340 w 346"/>
                  <a:gd name="T15" fmla="*/ 448 h 616"/>
                  <a:gd name="T16" fmla="*/ 304 w 346"/>
                  <a:gd name="T17" fmla="*/ 616 h 6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"/>
                  <a:gd name="T28" fmla="*/ 0 h 616"/>
                  <a:gd name="T29" fmla="*/ 346 w 346"/>
                  <a:gd name="T30" fmla="*/ 616 h 6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" h="616">
                    <a:moveTo>
                      <a:pt x="304" y="616"/>
                    </a:moveTo>
                    <a:cubicBezTo>
                      <a:pt x="276" y="580"/>
                      <a:pt x="309" y="515"/>
                      <a:pt x="300" y="464"/>
                    </a:cubicBezTo>
                    <a:cubicBezTo>
                      <a:pt x="297" y="445"/>
                      <a:pt x="285" y="430"/>
                      <a:pt x="280" y="412"/>
                    </a:cubicBezTo>
                    <a:cubicBezTo>
                      <a:pt x="264" y="354"/>
                      <a:pt x="258" y="308"/>
                      <a:pt x="232" y="260"/>
                    </a:cubicBezTo>
                    <a:cubicBezTo>
                      <a:pt x="197" y="196"/>
                      <a:pt x="138" y="127"/>
                      <a:pt x="80" y="92"/>
                    </a:cubicBezTo>
                    <a:cubicBezTo>
                      <a:pt x="53" y="76"/>
                      <a:pt x="6" y="77"/>
                      <a:pt x="0" y="32"/>
                    </a:cubicBezTo>
                    <a:cubicBezTo>
                      <a:pt x="46" y="0"/>
                      <a:pt x="161" y="84"/>
                      <a:pt x="200" y="132"/>
                    </a:cubicBezTo>
                    <a:cubicBezTo>
                      <a:pt x="269" y="217"/>
                      <a:pt x="332" y="346"/>
                      <a:pt x="340" y="448"/>
                    </a:cubicBezTo>
                    <a:cubicBezTo>
                      <a:pt x="345" y="509"/>
                      <a:pt x="346" y="588"/>
                      <a:pt x="304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Freeform 590"/>
              <p:cNvSpPr>
                <a:spLocks/>
              </p:cNvSpPr>
              <p:nvPr/>
            </p:nvSpPr>
            <p:spPr bwMode="auto">
              <a:xfrm>
                <a:off x="6585" y="1680"/>
                <a:ext cx="663" cy="993"/>
              </a:xfrm>
              <a:custGeom>
                <a:avLst/>
                <a:gdLst>
                  <a:gd name="T0" fmla="*/ 276 w 281"/>
                  <a:gd name="T1" fmla="*/ 0 h 420"/>
                  <a:gd name="T2" fmla="*/ 184 w 281"/>
                  <a:gd name="T3" fmla="*/ 116 h 420"/>
                  <a:gd name="T4" fmla="*/ 100 w 281"/>
                  <a:gd name="T5" fmla="*/ 244 h 420"/>
                  <a:gd name="T6" fmla="*/ 8 w 281"/>
                  <a:gd name="T7" fmla="*/ 420 h 420"/>
                  <a:gd name="T8" fmla="*/ 48 w 281"/>
                  <a:gd name="T9" fmla="*/ 268 h 420"/>
                  <a:gd name="T10" fmla="*/ 108 w 281"/>
                  <a:gd name="T11" fmla="*/ 128 h 420"/>
                  <a:gd name="T12" fmla="*/ 268 w 281"/>
                  <a:gd name="T13" fmla="*/ 0 h 420"/>
                  <a:gd name="T14" fmla="*/ 276 w 28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420"/>
                  <a:gd name="T26" fmla="*/ 281 w 28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420">
                    <a:moveTo>
                      <a:pt x="276" y="0"/>
                    </a:moveTo>
                    <a:cubicBezTo>
                      <a:pt x="281" y="60"/>
                      <a:pt x="217" y="82"/>
                      <a:pt x="184" y="116"/>
                    </a:cubicBezTo>
                    <a:cubicBezTo>
                      <a:pt x="151" y="150"/>
                      <a:pt x="120" y="196"/>
                      <a:pt x="100" y="244"/>
                    </a:cubicBezTo>
                    <a:cubicBezTo>
                      <a:pt x="74" y="306"/>
                      <a:pt x="67" y="380"/>
                      <a:pt x="8" y="420"/>
                    </a:cubicBezTo>
                    <a:cubicBezTo>
                      <a:pt x="0" y="366"/>
                      <a:pt x="29" y="315"/>
                      <a:pt x="48" y="268"/>
                    </a:cubicBezTo>
                    <a:cubicBezTo>
                      <a:pt x="67" y="221"/>
                      <a:pt x="83" y="167"/>
                      <a:pt x="108" y="128"/>
                    </a:cubicBezTo>
                    <a:cubicBezTo>
                      <a:pt x="139" y="81"/>
                      <a:pt x="220" y="27"/>
                      <a:pt x="268" y="0"/>
                    </a:cubicBezTo>
                    <a:cubicBezTo>
                      <a:pt x="271" y="0"/>
                      <a:pt x="273" y="0"/>
                      <a:pt x="2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Freeform 591"/>
              <p:cNvSpPr>
                <a:spLocks/>
              </p:cNvSpPr>
              <p:nvPr/>
            </p:nvSpPr>
            <p:spPr bwMode="auto">
              <a:xfrm>
                <a:off x="6792" y="1758"/>
                <a:ext cx="1637" cy="1961"/>
              </a:xfrm>
              <a:custGeom>
                <a:avLst/>
                <a:gdLst>
                  <a:gd name="T0" fmla="*/ 632 w 693"/>
                  <a:gd name="T1" fmla="*/ 363 h 830"/>
                  <a:gd name="T2" fmla="*/ 444 w 693"/>
                  <a:gd name="T3" fmla="*/ 79 h 830"/>
                  <a:gd name="T4" fmla="*/ 260 w 693"/>
                  <a:gd name="T5" fmla="*/ 151 h 830"/>
                  <a:gd name="T6" fmla="*/ 232 w 693"/>
                  <a:gd name="T7" fmla="*/ 187 h 830"/>
                  <a:gd name="T8" fmla="*/ 168 w 693"/>
                  <a:gd name="T9" fmla="*/ 263 h 830"/>
                  <a:gd name="T10" fmla="*/ 524 w 693"/>
                  <a:gd name="T11" fmla="*/ 131 h 830"/>
                  <a:gd name="T12" fmla="*/ 544 w 693"/>
                  <a:gd name="T13" fmla="*/ 571 h 830"/>
                  <a:gd name="T14" fmla="*/ 376 w 693"/>
                  <a:gd name="T15" fmla="*/ 763 h 830"/>
                  <a:gd name="T16" fmla="*/ 304 w 693"/>
                  <a:gd name="T17" fmla="*/ 795 h 830"/>
                  <a:gd name="T18" fmla="*/ 236 w 693"/>
                  <a:gd name="T19" fmla="*/ 819 h 830"/>
                  <a:gd name="T20" fmla="*/ 384 w 693"/>
                  <a:gd name="T21" fmla="*/ 703 h 830"/>
                  <a:gd name="T22" fmla="*/ 528 w 693"/>
                  <a:gd name="T23" fmla="*/ 415 h 830"/>
                  <a:gd name="T24" fmla="*/ 520 w 693"/>
                  <a:gd name="T25" fmla="*/ 191 h 830"/>
                  <a:gd name="T26" fmla="*/ 340 w 693"/>
                  <a:gd name="T27" fmla="*/ 167 h 830"/>
                  <a:gd name="T28" fmla="*/ 260 w 693"/>
                  <a:gd name="T29" fmla="*/ 255 h 830"/>
                  <a:gd name="T30" fmla="*/ 200 w 693"/>
                  <a:gd name="T31" fmla="*/ 307 h 830"/>
                  <a:gd name="T32" fmla="*/ 184 w 693"/>
                  <a:gd name="T33" fmla="*/ 431 h 830"/>
                  <a:gd name="T34" fmla="*/ 116 w 693"/>
                  <a:gd name="T35" fmla="*/ 571 h 830"/>
                  <a:gd name="T36" fmla="*/ 0 w 693"/>
                  <a:gd name="T37" fmla="*/ 651 h 830"/>
                  <a:gd name="T38" fmla="*/ 84 w 693"/>
                  <a:gd name="T39" fmla="*/ 527 h 830"/>
                  <a:gd name="T40" fmla="*/ 124 w 693"/>
                  <a:gd name="T41" fmla="*/ 355 h 830"/>
                  <a:gd name="T42" fmla="*/ 124 w 693"/>
                  <a:gd name="T43" fmla="*/ 223 h 830"/>
                  <a:gd name="T44" fmla="*/ 248 w 693"/>
                  <a:gd name="T45" fmla="*/ 103 h 830"/>
                  <a:gd name="T46" fmla="*/ 644 w 693"/>
                  <a:gd name="T47" fmla="*/ 171 h 830"/>
                  <a:gd name="T48" fmla="*/ 632 w 693"/>
                  <a:gd name="T49" fmla="*/ 363 h 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3"/>
                  <a:gd name="T76" fmla="*/ 0 h 830"/>
                  <a:gd name="T77" fmla="*/ 693 w 693"/>
                  <a:gd name="T78" fmla="*/ 830 h 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3" h="830">
                    <a:moveTo>
                      <a:pt x="632" y="363"/>
                    </a:moveTo>
                    <a:cubicBezTo>
                      <a:pt x="628" y="214"/>
                      <a:pt x="580" y="83"/>
                      <a:pt x="444" y="79"/>
                    </a:cubicBezTo>
                    <a:cubicBezTo>
                      <a:pt x="376" y="77"/>
                      <a:pt x="304" y="110"/>
                      <a:pt x="260" y="151"/>
                    </a:cubicBezTo>
                    <a:cubicBezTo>
                      <a:pt x="249" y="161"/>
                      <a:pt x="244" y="175"/>
                      <a:pt x="232" y="187"/>
                    </a:cubicBezTo>
                    <a:cubicBezTo>
                      <a:pt x="209" y="209"/>
                      <a:pt x="160" y="222"/>
                      <a:pt x="168" y="263"/>
                    </a:cubicBezTo>
                    <a:cubicBezTo>
                      <a:pt x="253" y="221"/>
                      <a:pt x="372" y="31"/>
                      <a:pt x="524" y="131"/>
                    </a:cubicBezTo>
                    <a:cubicBezTo>
                      <a:pt x="621" y="195"/>
                      <a:pt x="594" y="461"/>
                      <a:pt x="544" y="571"/>
                    </a:cubicBezTo>
                    <a:cubicBezTo>
                      <a:pt x="509" y="649"/>
                      <a:pt x="440" y="726"/>
                      <a:pt x="376" y="763"/>
                    </a:cubicBezTo>
                    <a:cubicBezTo>
                      <a:pt x="354" y="776"/>
                      <a:pt x="327" y="783"/>
                      <a:pt x="304" y="795"/>
                    </a:cubicBezTo>
                    <a:cubicBezTo>
                      <a:pt x="283" y="806"/>
                      <a:pt x="262" y="830"/>
                      <a:pt x="236" y="819"/>
                    </a:cubicBezTo>
                    <a:cubicBezTo>
                      <a:pt x="260" y="744"/>
                      <a:pt x="331" y="743"/>
                      <a:pt x="384" y="703"/>
                    </a:cubicBezTo>
                    <a:cubicBezTo>
                      <a:pt x="465" y="641"/>
                      <a:pt x="514" y="548"/>
                      <a:pt x="528" y="415"/>
                    </a:cubicBezTo>
                    <a:cubicBezTo>
                      <a:pt x="536" y="339"/>
                      <a:pt x="562" y="251"/>
                      <a:pt x="520" y="191"/>
                    </a:cubicBezTo>
                    <a:cubicBezTo>
                      <a:pt x="484" y="140"/>
                      <a:pt x="396" y="135"/>
                      <a:pt x="340" y="167"/>
                    </a:cubicBezTo>
                    <a:cubicBezTo>
                      <a:pt x="309" y="184"/>
                      <a:pt x="293" y="221"/>
                      <a:pt x="260" y="255"/>
                    </a:cubicBezTo>
                    <a:cubicBezTo>
                      <a:pt x="243" y="273"/>
                      <a:pt x="213" y="285"/>
                      <a:pt x="200" y="307"/>
                    </a:cubicBezTo>
                    <a:cubicBezTo>
                      <a:pt x="179" y="343"/>
                      <a:pt x="192" y="380"/>
                      <a:pt x="184" y="431"/>
                    </a:cubicBezTo>
                    <a:cubicBezTo>
                      <a:pt x="177" y="476"/>
                      <a:pt x="142" y="534"/>
                      <a:pt x="116" y="571"/>
                    </a:cubicBezTo>
                    <a:cubicBezTo>
                      <a:pt x="90" y="608"/>
                      <a:pt x="55" y="652"/>
                      <a:pt x="0" y="651"/>
                    </a:cubicBezTo>
                    <a:cubicBezTo>
                      <a:pt x="5" y="592"/>
                      <a:pt x="59" y="569"/>
                      <a:pt x="84" y="527"/>
                    </a:cubicBezTo>
                    <a:cubicBezTo>
                      <a:pt x="107" y="489"/>
                      <a:pt x="132" y="426"/>
                      <a:pt x="124" y="355"/>
                    </a:cubicBezTo>
                    <a:cubicBezTo>
                      <a:pt x="119" y="309"/>
                      <a:pt x="103" y="267"/>
                      <a:pt x="124" y="223"/>
                    </a:cubicBezTo>
                    <a:cubicBezTo>
                      <a:pt x="145" y="180"/>
                      <a:pt x="204" y="139"/>
                      <a:pt x="248" y="103"/>
                    </a:cubicBezTo>
                    <a:cubicBezTo>
                      <a:pt x="376" y="0"/>
                      <a:pt x="568" y="10"/>
                      <a:pt x="644" y="171"/>
                    </a:cubicBezTo>
                    <a:cubicBezTo>
                      <a:pt x="664" y="213"/>
                      <a:pt x="693" y="346"/>
                      <a:pt x="632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" name="Freeform 592"/>
              <p:cNvSpPr>
                <a:spLocks/>
              </p:cNvSpPr>
              <p:nvPr/>
            </p:nvSpPr>
            <p:spPr bwMode="auto">
              <a:xfrm>
                <a:off x="7744" y="2099"/>
                <a:ext cx="307" cy="214"/>
              </a:xfrm>
              <a:custGeom>
                <a:avLst/>
                <a:gdLst>
                  <a:gd name="T0" fmla="*/ 101 w 130"/>
                  <a:gd name="T1" fmla="*/ 91 h 91"/>
                  <a:gd name="T2" fmla="*/ 17 w 130"/>
                  <a:gd name="T3" fmla="*/ 67 h 91"/>
                  <a:gd name="T4" fmla="*/ 101 w 130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91"/>
                  <a:gd name="T11" fmla="*/ 130 w 13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91">
                    <a:moveTo>
                      <a:pt x="101" y="91"/>
                    </a:moveTo>
                    <a:cubicBezTo>
                      <a:pt x="75" y="81"/>
                      <a:pt x="51" y="69"/>
                      <a:pt x="17" y="67"/>
                    </a:cubicBezTo>
                    <a:cubicBezTo>
                      <a:pt x="0" y="0"/>
                      <a:pt x="130" y="39"/>
                      <a:pt x="10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Freeform 593"/>
              <p:cNvSpPr>
                <a:spLocks/>
              </p:cNvSpPr>
              <p:nvPr/>
            </p:nvSpPr>
            <p:spPr bwMode="auto">
              <a:xfrm>
                <a:off x="7222" y="2108"/>
                <a:ext cx="529" cy="621"/>
              </a:xfrm>
              <a:custGeom>
                <a:avLst/>
                <a:gdLst>
                  <a:gd name="T0" fmla="*/ 222 w 224"/>
                  <a:gd name="T1" fmla="*/ 47 h 263"/>
                  <a:gd name="T2" fmla="*/ 182 w 224"/>
                  <a:gd name="T3" fmla="*/ 79 h 263"/>
                  <a:gd name="T4" fmla="*/ 86 w 224"/>
                  <a:gd name="T5" fmla="*/ 179 h 263"/>
                  <a:gd name="T6" fmla="*/ 34 w 224"/>
                  <a:gd name="T7" fmla="*/ 263 h 263"/>
                  <a:gd name="T8" fmla="*/ 118 w 224"/>
                  <a:gd name="T9" fmla="*/ 91 h 263"/>
                  <a:gd name="T10" fmla="*/ 222 w 224"/>
                  <a:gd name="T11" fmla="*/ 47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63"/>
                  <a:gd name="T20" fmla="*/ 224 w 224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63">
                    <a:moveTo>
                      <a:pt x="222" y="47"/>
                    </a:moveTo>
                    <a:cubicBezTo>
                      <a:pt x="224" y="73"/>
                      <a:pt x="195" y="68"/>
                      <a:pt x="182" y="79"/>
                    </a:cubicBezTo>
                    <a:cubicBezTo>
                      <a:pt x="162" y="122"/>
                      <a:pt x="115" y="143"/>
                      <a:pt x="86" y="179"/>
                    </a:cubicBezTo>
                    <a:cubicBezTo>
                      <a:pt x="65" y="205"/>
                      <a:pt x="68" y="245"/>
                      <a:pt x="34" y="263"/>
                    </a:cubicBezTo>
                    <a:cubicBezTo>
                      <a:pt x="0" y="195"/>
                      <a:pt x="79" y="136"/>
                      <a:pt x="118" y="91"/>
                    </a:cubicBezTo>
                    <a:cubicBezTo>
                      <a:pt x="141" y="65"/>
                      <a:pt x="176" y="0"/>
                      <a:pt x="2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Freeform 594"/>
              <p:cNvSpPr>
                <a:spLocks/>
              </p:cNvSpPr>
              <p:nvPr/>
            </p:nvSpPr>
            <p:spPr bwMode="auto">
              <a:xfrm>
                <a:off x="6868" y="2271"/>
                <a:ext cx="1139" cy="1498"/>
              </a:xfrm>
              <a:custGeom>
                <a:avLst/>
                <a:gdLst>
                  <a:gd name="T0" fmla="*/ 52 w 482"/>
                  <a:gd name="T1" fmla="*/ 614 h 634"/>
                  <a:gd name="T2" fmla="*/ 120 w 482"/>
                  <a:gd name="T3" fmla="*/ 562 h 634"/>
                  <a:gd name="T4" fmla="*/ 236 w 482"/>
                  <a:gd name="T5" fmla="*/ 454 h 634"/>
                  <a:gd name="T6" fmla="*/ 300 w 482"/>
                  <a:gd name="T7" fmla="*/ 430 h 634"/>
                  <a:gd name="T8" fmla="*/ 432 w 482"/>
                  <a:gd name="T9" fmla="*/ 206 h 634"/>
                  <a:gd name="T10" fmla="*/ 428 w 482"/>
                  <a:gd name="T11" fmla="*/ 162 h 634"/>
                  <a:gd name="T12" fmla="*/ 400 w 482"/>
                  <a:gd name="T13" fmla="*/ 58 h 634"/>
                  <a:gd name="T14" fmla="*/ 332 w 482"/>
                  <a:gd name="T15" fmla="*/ 130 h 634"/>
                  <a:gd name="T16" fmla="*/ 64 w 482"/>
                  <a:gd name="T17" fmla="*/ 490 h 634"/>
                  <a:gd name="T18" fmla="*/ 0 w 482"/>
                  <a:gd name="T19" fmla="*/ 506 h 634"/>
                  <a:gd name="T20" fmla="*/ 76 w 482"/>
                  <a:gd name="T21" fmla="*/ 426 h 634"/>
                  <a:gd name="T22" fmla="*/ 240 w 482"/>
                  <a:gd name="T23" fmla="*/ 146 h 634"/>
                  <a:gd name="T24" fmla="*/ 292 w 482"/>
                  <a:gd name="T25" fmla="*/ 102 h 634"/>
                  <a:gd name="T26" fmla="*/ 340 w 482"/>
                  <a:gd name="T27" fmla="*/ 38 h 634"/>
                  <a:gd name="T28" fmla="*/ 480 w 482"/>
                  <a:gd name="T29" fmla="*/ 90 h 634"/>
                  <a:gd name="T30" fmla="*/ 468 w 482"/>
                  <a:gd name="T31" fmla="*/ 166 h 634"/>
                  <a:gd name="T32" fmla="*/ 468 w 482"/>
                  <a:gd name="T33" fmla="*/ 250 h 634"/>
                  <a:gd name="T34" fmla="*/ 356 w 482"/>
                  <a:gd name="T35" fmla="*/ 450 h 634"/>
                  <a:gd name="T36" fmla="*/ 264 w 482"/>
                  <a:gd name="T37" fmla="*/ 494 h 634"/>
                  <a:gd name="T38" fmla="*/ 52 w 482"/>
                  <a:gd name="T39" fmla="*/ 614 h 6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2"/>
                  <a:gd name="T61" fmla="*/ 0 h 634"/>
                  <a:gd name="T62" fmla="*/ 482 w 482"/>
                  <a:gd name="T63" fmla="*/ 634 h 6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2" h="634">
                    <a:moveTo>
                      <a:pt x="52" y="614"/>
                    </a:moveTo>
                    <a:cubicBezTo>
                      <a:pt x="63" y="583"/>
                      <a:pt x="91" y="582"/>
                      <a:pt x="120" y="562"/>
                    </a:cubicBezTo>
                    <a:cubicBezTo>
                      <a:pt x="162" y="533"/>
                      <a:pt x="194" y="478"/>
                      <a:pt x="236" y="454"/>
                    </a:cubicBezTo>
                    <a:cubicBezTo>
                      <a:pt x="255" y="443"/>
                      <a:pt x="279" y="442"/>
                      <a:pt x="300" y="430"/>
                    </a:cubicBezTo>
                    <a:cubicBezTo>
                      <a:pt x="368" y="392"/>
                      <a:pt x="428" y="289"/>
                      <a:pt x="432" y="206"/>
                    </a:cubicBezTo>
                    <a:cubicBezTo>
                      <a:pt x="433" y="191"/>
                      <a:pt x="427" y="176"/>
                      <a:pt x="428" y="162"/>
                    </a:cubicBezTo>
                    <a:cubicBezTo>
                      <a:pt x="430" y="121"/>
                      <a:pt x="449" y="65"/>
                      <a:pt x="400" y="58"/>
                    </a:cubicBezTo>
                    <a:cubicBezTo>
                      <a:pt x="355" y="51"/>
                      <a:pt x="343" y="93"/>
                      <a:pt x="332" y="130"/>
                    </a:cubicBezTo>
                    <a:cubicBezTo>
                      <a:pt x="229" y="219"/>
                      <a:pt x="186" y="413"/>
                      <a:pt x="64" y="490"/>
                    </a:cubicBezTo>
                    <a:cubicBezTo>
                      <a:pt x="48" y="500"/>
                      <a:pt x="23" y="512"/>
                      <a:pt x="0" y="506"/>
                    </a:cubicBezTo>
                    <a:cubicBezTo>
                      <a:pt x="0" y="456"/>
                      <a:pt x="46" y="452"/>
                      <a:pt x="76" y="426"/>
                    </a:cubicBezTo>
                    <a:cubicBezTo>
                      <a:pt x="154" y="358"/>
                      <a:pt x="171" y="230"/>
                      <a:pt x="240" y="146"/>
                    </a:cubicBezTo>
                    <a:cubicBezTo>
                      <a:pt x="253" y="131"/>
                      <a:pt x="276" y="120"/>
                      <a:pt x="292" y="102"/>
                    </a:cubicBezTo>
                    <a:cubicBezTo>
                      <a:pt x="311" y="81"/>
                      <a:pt x="322" y="51"/>
                      <a:pt x="340" y="38"/>
                    </a:cubicBezTo>
                    <a:cubicBezTo>
                      <a:pt x="395" y="0"/>
                      <a:pt x="476" y="32"/>
                      <a:pt x="480" y="90"/>
                    </a:cubicBezTo>
                    <a:cubicBezTo>
                      <a:pt x="482" y="116"/>
                      <a:pt x="470" y="144"/>
                      <a:pt x="468" y="166"/>
                    </a:cubicBezTo>
                    <a:cubicBezTo>
                      <a:pt x="466" y="195"/>
                      <a:pt x="471" y="223"/>
                      <a:pt x="468" y="250"/>
                    </a:cubicBezTo>
                    <a:cubicBezTo>
                      <a:pt x="459" y="329"/>
                      <a:pt x="412" y="407"/>
                      <a:pt x="356" y="450"/>
                    </a:cubicBezTo>
                    <a:cubicBezTo>
                      <a:pt x="330" y="470"/>
                      <a:pt x="294" y="476"/>
                      <a:pt x="264" y="494"/>
                    </a:cubicBezTo>
                    <a:cubicBezTo>
                      <a:pt x="198" y="533"/>
                      <a:pt x="151" y="634"/>
                      <a:pt x="52" y="6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Freeform 595"/>
              <p:cNvSpPr>
                <a:spLocks noEditPoints="1"/>
              </p:cNvSpPr>
              <p:nvPr/>
            </p:nvSpPr>
            <p:spPr bwMode="auto">
              <a:xfrm>
                <a:off x="6896" y="2465"/>
                <a:ext cx="983" cy="1207"/>
              </a:xfrm>
              <a:custGeom>
                <a:avLst/>
                <a:gdLst>
                  <a:gd name="T0" fmla="*/ 388 w 416"/>
                  <a:gd name="T1" fmla="*/ 0 h 511"/>
                  <a:gd name="T2" fmla="*/ 380 w 416"/>
                  <a:gd name="T3" fmla="*/ 76 h 511"/>
                  <a:gd name="T4" fmla="*/ 308 w 416"/>
                  <a:gd name="T5" fmla="*/ 296 h 511"/>
                  <a:gd name="T6" fmla="*/ 160 w 416"/>
                  <a:gd name="T7" fmla="*/ 392 h 511"/>
                  <a:gd name="T8" fmla="*/ 0 w 416"/>
                  <a:gd name="T9" fmla="*/ 476 h 511"/>
                  <a:gd name="T10" fmla="*/ 76 w 416"/>
                  <a:gd name="T11" fmla="*/ 420 h 511"/>
                  <a:gd name="T12" fmla="*/ 208 w 416"/>
                  <a:gd name="T13" fmla="*/ 276 h 511"/>
                  <a:gd name="T14" fmla="*/ 344 w 416"/>
                  <a:gd name="T15" fmla="*/ 60 h 511"/>
                  <a:gd name="T16" fmla="*/ 380 w 416"/>
                  <a:gd name="T17" fmla="*/ 0 h 511"/>
                  <a:gd name="T18" fmla="*/ 388 w 416"/>
                  <a:gd name="T19" fmla="*/ 0 h 511"/>
                  <a:gd name="T20" fmla="*/ 260 w 416"/>
                  <a:gd name="T21" fmla="*/ 264 h 511"/>
                  <a:gd name="T22" fmla="*/ 344 w 416"/>
                  <a:gd name="T23" fmla="*/ 120 h 511"/>
                  <a:gd name="T24" fmla="*/ 332 w 416"/>
                  <a:gd name="T25" fmla="*/ 116 h 511"/>
                  <a:gd name="T26" fmla="*/ 260 w 416"/>
                  <a:gd name="T27" fmla="*/ 264 h 5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6"/>
                  <a:gd name="T43" fmla="*/ 0 h 511"/>
                  <a:gd name="T44" fmla="*/ 416 w 416"/>
                  <a:gd name="T45" fmla="*/ 511 h 5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6" h="511">
                    <a:moveTo>
                      <a:pt x="388" y="0"/>
                    </a:moveTo>
                    <a:cubicBezTo>
                      <a:pt x="408" y="22"/>
                      <a:pt x="388" y="57"/>
                      <a:pt x="380" y="76"/>
                    </a:cubicBezTo>
                    <a:cubicBezTo>
                      <a:pt x="416" y="121"/>
                      <a:pt x="361" y="271"/>
                      <a:pt x="308" y="296"/>
                    </a:cubicBezTo>
                    <a:cubicBezTo>
                      <a:pt x="246" y="325"/>
                      <a:pt x="203" y="342"/>
                      <a:pt x="160" y="392"/>
                    </a:cubicBezTo>
                    <a:cubicBezTo>
                      <a:pt x="130" y="426"/>
                      <a:pt x="60" y="511"/>
                      <a:pt x="0" y="476"/>
                    </a:cubicBezTo>
                    <a:cubicBezTo>
                      <a:pt x="17" y="440"/>
                      <a:pt x="50" y="439"/>
                      <a:pt x="76" y="420"/>
                    </a:cubicBezTo>
                    <a:cubicBezTo>
                      <a:pt x="106" y="399"/>
                      <a:pt x="194" y="313"/>
                      <a:pt x="208" y="276"/>
                    </a:cubicBezTo>
                    <a:cubicBezTo>
                      <a:pt x="239" y="199"/>
                      <a:pt x="278" y="107"/>
                      <a:pt x="344" y="60"/>
                    </a:cubicBezTo>
                    <a:cubicBezTo>
                      <a:pt x="351" y="35"/>
                      <a:pt x="355" y="6"/>
                      <a:pt x="380" y="0"/>
                    </a:cubicBezTo>
                    <a:cubicBezTo>
                      <a:pt x="383" y="0"/>
                      <a:pt x="385" y="0"/>
                      <a:pt x="388" y="0"/>
                    </a:cubicBezTo>
                    <a:close/>
                    <a:moveTo>
                      <a:pt x="260" y="264"/>
                    </a:moveTo>
                    <a:cubicBezTo>
                      <a:pt x="312" y="258"/>
                      <a:pt x="349" y="183"/>
                      <a:pt x="344" y="120"/>
                    </a:cubicBezTo>
                    <a:cubicBezTo>
                      <a:pt x="339" y="120"/>
                      <a:pt x="339" y="115"/>
                      <a:pt x="332" y="116"/>
                    </a:cubicBezTo>
                    <a:cubicBezTo>
                      <a:pt x="312" y="169"/>
                      <a:pt x="283" y="213"/>
                      <a:pt x="26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Freeform 596"/>
              <p:cNvSpPr>
                <a:spLocks/>
              </p:cNvSpPr>
              <p:nvPr/>
            </p:nvSpPr>
            <p:spPr bwMode="auto">
              <a:xfrm>
                <a:off x="8514" y="2502"/>
                <a:ext cx="163" cy="350"/>
              </a:xfrm>
              <a:custGeom>
                <a:avLst/>
                <a:gdLst>
                  <a:gd name="T0" fmla="*/ 39 w 69"/>
                  <a:gd name="T1" fmla="*/ 0 h 148"/>
                  <a:gd name="T2" fmla="*/ 15 w 69"/>
                  <a:gd name="T3" fmla="*/ 148 h 148"/>
                  <a:gd name="T4" fmla="*/ 39 w 69"/>
                  <a:gd name="T5" fmla="*/ 0 h 14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48"/>
                  <a:gd name="T11" fmla="*/ 69 w 69"/>
                  <a:gd name="T12" fmla="*/ 148 h 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48">
                    <a:moveTo>
                      <a:pt x="39" y="0"/>
                    </a:moveTo>
                    <a:cubicBezTo>
                      <a:pt x="69" y="30"/>
                      <a:pt x="53" y="134"/>
                      <a:pt x="15" y="148"/>
                    </a:cubicBezTo>
                    <a:cubicBezTo>
                      <a:pt x="13" y="103"/>
                      <a:pt x="0" y="1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Freeform 597"/>
              <p:cNvSpPr>
                <a:spLocks/>
              </p:cNvSpPr>
              <p:nvPr/>
            </p:nvSpPr>
            <p:spPr bwMode="auto">
              <a:xfrm>
                <a:off x="6670" y="2538"/>
                <a:ext cx="375" cy="616"/>
              </a:xfrm>
              <a:custGeom>
                <a:avLst/>
                <a:gdLst>
                  <a:gd name="T0" fmla="*/ 140 w 159"/>
                  <a:gd name="T1" fmla="*/ 5 h 261"/>
                  <a:gd name="T2" fmla="*/ 112 w 159"/>
                  <a:gd name="T3" fmla="*/ 157 h 261"/>
                  <a:gd name="T4" fmla="*/ 20 w 159"/>
                  <a:gd name="T5" fmla="*/ 261 h 261"/>
                  <a:gd name="T6" fmla="*/ 120 w 159"/>
                  <a:gd name="T7" fmla="*/ 13 h 261"/>
                  <a:gd name="T8" fmla="*/ 128 w 159"/>
                  <a:gd name="T9" fmla="*/ 1 h 261"/>
                  <a:gd name="T10" fmla="*/ 140 w 159"/>
                  <a:gd name="T11" fmla="*/ 5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261"/>
                  <a:gd name="T20" fmla="*/ 159 w 159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261">
                    <a:moveTo>
                      <a:pt x="140" y="5"/>
                    </a:moveTo>
                    <a:cubicBezTo>
                      <a:pt x="159" y="62"/>
                      <a:pt x="137" y="118"/>
                      <a:pt x="112" y="157"/>
                    </a:cubicBezTo>
                    <a:cubicBezTo>
                      <a:pt x="87" y="195"/>
                      <a:pt x="54" y="238"/>
                      <a:pt x="20" y="261"/>
                    </a:cubicBezTo>
                    <a:cubicBezTo>
                      <a:pt x="0" y="156"/>
                      <a:pt x="106" y="110"/>
                      <a:pt x="120" y="13"/>
                    </a:cubicBezTo>
                    <a:cubicBezTo>
                      <a:pt x="122" y="8"/>
                      <a:pt x="127" y="7"/>
                      <a:pt x="128" y="1"/>
                    </a:cubicBezTo>
                    <a:cubicBezTo>
                      <a:pt x="135" y="0"/>
                      <a:pt x="135" y="5"/>
                      <a:pt x="1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Freeform 598"/>
              <p:cNvSpPr>
                <a:spLocks/>
              </p:cNvSpPr>
              <p:nvPr/>
            </p:nvSpPr>
            <p:spPr bwMode="auto">
              <a:xfrm>
                <a:off x="7425" y="2937"/>
                <a:ext cx="1198" cy="1210"/>
              </a:xfrm>
              <a:custGeom>
                <a:avLst/>
                <a:gdLst>
                  <a:gd name="T0" fmla="*/ 492 w 507"/>
                  <a:gd name="T1" fmla="*/ 0 h 512"/>
                  <a:gd name="T2" fmla="*/ 444 w 507"/>
                  <a:gd name="T3" fmla="*/ 188 h 512"/>
                  <a:gd name="T4" fmla="*/ 328 w 507"/>
                  <a:gd name="T5" fmla="*/ 324 h 512"/>
                  <a:gd name="T6" fmla="*/ 160 w 507"/>
                  <a:gd name="T7" fmla="*/ 396 h 512"/>
                  <a:gd name="T8" fmla="*/ 316 w 507"/>
                  <a:gd name="T9" fmla="*/ 360 h 512"/>
                  <a:gd name="T10" fmla="*/ 124 w 507"/>
                  <a:gd name="T11" fmla="*/ 444 h 512"/>
                  <a:gd name="T12" fmla="*/ 0 w 507"/>
                  <a:gd name="T13" fmla="*/ 496 h 512"/>
                  <a:gd name="T14" fmla="*/ 56 w 507"/>
                  <a:gd name="T15" fmla="*/ 444 h 512"/>
                  <a:gd name="T16" fmla="*/ 136 w 507"/>
                  <a:gd name="T17" fmla="*/ 356 h 512"/>
                  <a:gd name="T18" fmla="*/ 332 w 507"/>
                  <a:gd name="T19" fmla="*/ 272 h 512"/>
                  <a:gd name="T20" fmla="*/ 472 w 507"/>
                  <a:gd name="T21" fmla="*/ 16 h 512"/>
                  <a:gd name="T22" fmla="*/ 480 w 507"/>
                  <a:gd name="T23" fmla="*/ 0 h 512"/>
                  <a:gd name="T24" fmla="*/ 492 w 507"/>
                  <a:gd name="T25" fmla="*/ 0 h 5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7"/>
                  <a:gd name="T40" fmla="*/ 0 h 512"/>
                  <a:gd name="T41" fmla="*/ 507 w 507"/>
                  <a:gd name="T42" fmla="*/ 512 h 5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7" h="512">
                    <a:moveTo>
                      <a:pt x="492" y="0"/>
                    </a:moveTo>
                    <a:cubicBezTo>
                      <a:pt x="507" y="67"/>
                      <a:pt x="473" y="136"/>
                      <a:pt x="444" y="188"/>
                    </a:cubicBezTo>
                    <a:cubicBezTo>
                      <a:pt x="415" y="240"/>
                      <a:pt x="380" y="296"/>
                      <a:pt x="328" y="324"/>
                    </a:cubicBezTo>
                    <a:cubicBezTo>
                      <a:pt x="274" y="354"/>
                      <a:pt x="207" y="350"/>
                      <a:pt x="160" y="396"/>
                    </a:cubicBezTo>
                    <a:cubicBezTo>
                      <a:pt x="219" y="409"/>
                      <a:pt x="271" y="361"/>
                      <a:pt x="316" y="360"/>
                    </a:cubicBezTo>
                    <a:cubicBezTo>
                      <a:pt x="311" y="453"/>
                      <a:pt x="194" y="419"/>
                      <a:pt x="124" y="444"/>
                    </a:cubicBezTo>
                    <a:cubicBezTo>
                      <a:pt x="78" y="460"/>
                      <a:pt x="50" y="512"/>
                      <a:pt x="0" y="496"/>
                    </a:cubicBezTo>
                    <a:cubicBezTo>
                      <a:pt x="5" y="460"/>
                      <a:pt x="37" y="460"/>
                      <a:pt x="56" y="444"/>
                    </a:cubicBezTo>
                    <a:cubicBezTo>
                      <a:pt x="87" y="419"/>
                      <a:pt x="107" y="378"/>
                      <a:pt x="136" y="356"/>
                    </a:cubicBezTo>
                    <a:cubicBezTo>
                      <a:pt x="198" y="310"/>
                      <a:pt x="277" y="314"/>
                      <a:pt x="332" y="272"/>
                    </a:cubicBezTo>
                    <a:cubicBezTo>
                      <a:pt x="418" y="206"/>
                      <a:pt x="424" y="122"/>
                      <a:pt x="472" y="16"/>
                    </a:cubicBezTo>
                    <a:cubicBezTo>
                      <a:pt x="474" y="12"/>
                      <a:pt x="475" y="5"/>
                      <a:pt x="480" y="0"/>
                    </a:cubicBezTo>
                    <a:cubicBezTo>
                      <a:pt x="484" y="0"/>
                      <a:pt x="488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5" name="Freeform 599"/>
              <p:cNvSpPr>
                <a:spLocks/>
              </p:cNvSpPr>
              <p:nvPr/>
            </p:nvSpPr>
            <p:spPr bwMode="auto">
              <a:xfrm>
                <a:off x="8219" y="2956"/>
                <a:ext cx="721" cy="869"/>
              </a:xfrm>
              <a:custGeom>
                <a:avLst/>
                <a:gdLst>
                  <a:gd name="T0" fmla="*/ 288 w 305"/>
                  <a:gd name="T1" fmla="*/ 4 h 368"/>
                  <a:gd name="T2" fmla="*/ 220 w 305"/>
                  <a:gd name="T3" fmla="*/ 196 h 368"/>
                  <a:gd name="T4" fmla="*/ 152 w 305"/>
                  <a:gd name="T5" fmla="*/ 236 h 368"/>
                  <a:gd name="T6" fmla="*/ 0 w 305"/>
                  <a:gd name="T7" fmla="*/ 348 h 368"/>
                  <a:gd name="T8" fmla="*/ 52 w 305"/>
                  <a:gd name="T9" fmla="*/ 292 h 368"/>
                  <a:gd name="T10" fmla="*/ 172 w 305"/>
                  <a:gd name="T11" fmla="*/ 76 h 368"/>
                  <a:gd name="T12" fmla="*/ 208 w 305"/>
                  <a:gd name="T13" fmla="*/ 4 h 368"/>
                  <a:gd name="T14" fmla="*/ 176 w 305"/>
                  <a:gd name="T15" fmla="*/ 164 h 368"/>
                  <a:gd name="T16" fmla="*/ 276 w 305"/>
                  <a:gd name="T17" fmla="*/ 0 h 368"/>
                  <a:gd name="T18" fmla="*/ 288 w 305"/>
                  <a:gd name="T19" fmla="*/ 4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68"/>
                  <a:gd name="T32" fmla="*/ 305 w 305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68">
                    <a:moveTo>
                      <a:pt x="288" y="4"/>
                    </a:moveTo>
                    <a:cubicBezTo>
                      <a:pt x="305" y="75"/>
                      <a:pt x="265" y="155"/>
                      <a:pt x="220" y="196"/>
                    </a:cubicBezTo>
                    <a:cubicBezTo>
                      <a:pt x="202" y="213"/>
                      <a:pt x="173" y="218"/>
                      <a:pt x="152" y="236"/>
                    </a:cubicBezTo>
                    <a:cubicBezTo>
                      <a:pt x="106" y="276"/>
                      <a:pt x="76" y="368"/>
                      <a:pt x="0" y="348"/>
                    </a:cubicBezTo>
                    <a:cubicBezTo>
                      <a:pt x="0" y="310"/>
                      <a:pt x="31" y="310"/>
                      <a:pt x="52" y="292"/>
                    </a:cubicBezTo>
                    <a:cubicBezTo>
                      <a:pt x="106" y="246"/>
                      <a:pt x="151" y="153"/>
                      <a:pt x="172" y="76"/>
                    </a:cubicBezTo>
                    <a:cubicBezTo>
                      <a:pt x="179" y="52"/>
                      <a:pt x="177" y="14"/>
                      <a:pt x="208" y="4"/>
                    </a:cubicBezTo>
                    <a:cubicBezTo>
                      <a:pt x="247" y="48"/>
                      <a:pt x="187" y="118"/>
                      <a:pt x="176" y="164"/>
                    </a:cubicBezTo>
                    <a:cubicBezTo>
                      <a:pt x="233" y="149"/>
                      <a:pt x="235" y="44"/>
                      <a:pt x="276" y="0"/>
                    </a:cubicBezTo>
                    <a:cubicBezTo>
                      <a:pt x="279" y="2"/>
                      <a:pt x="283" y="4"/>
                      <a:pt x="288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6" name="Freeform 600"/>
              <p:cNvSpPr>
                <a:spLocks/>
              </p:cNvSpPr>
              <p:nvPr/>
            </p:nvSpPr>
            <p:spPr bwMode="auto">
              <a:xfrm>
                <a:off x="8059" y="3410"/>
                <a:ext cx="788" cy="614"/>
              </a:xfrm>
              <a:custGeom>
                <a:avLst/>
                <a:gdLst>
                  <a:gd name="T0" fmla="*/ 328 w 334"/>
                  <a:gd name="T1" fmla="*/ 0 h 260"/>
                  <a:gd name="T2" fmla="*/ 252 w 334"/>
                  <a:gd name="T3" fmla="*/ 100 h 260"/>
                  <a:gd name="T4" fmla="*/ 288 w 334"/>
                  <a:gd name="T5" fmla="*/ 92 h 260"/>
                  <a:gd name="T6" fmla="*/ 252 w 334"/>
                  <a:gd name="T7" fmla="*/ 148 h 260"/>
                  <a:gd name="T8" fmla="*/ 0 w 334"/>
                  <a:gd name="T9" fmla="*/ 260 h 260"/>
                  <a:gd name="T10" fmla="*/ 92 w 334"/>
                  <a:gd name="T11" fmla="*/ 188 h 260"/>
                  <a:gd name="T12" fmla="*/ 196 w 334"/>
                  <a:gd name="T13" fmla="*/ 120 h 260"/>
                  <a:gd name="T14" fmla="*/ 316 w 334"/>
                  <a:gd name="T15" fmla="*/ 0 h 260"/>
                  <a:gd name="T16" fmla="*/ 328 w 334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4"/>
                  <a:gd name="T28" fmla="*/ 0 h 260"/>
                  <a:gd name="T29" fmla="*/ 334 w 334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4" h="260">
                    <a:moveTo>
                      <a:pt x="328" y="0"/>
                    </a:moveTo>
                    <a:cubicBezTo>
                      <a:pt x="334" y="49"/>
                      <a:pt x="277" y="69"/>
                      <a:pt x="252" y="100"/>
                    </a:cubicBezTo>
                    <a:cubicBezTo>
                      <a:pt x="263" y="112"/>
                      <a:pt x="269" y="85"/>
                      <a:pt x="288" y="92"/>
                    </a:cubicBezTo>
                    <a:cubicBezTo>
                      <a:pt x="289" y="123"/>
                      <a:pt x="264" y="129"/>
                      <a:pt x="252" y="148"/>
                    </a:cubicBezTo>
                    <a:cubicBezTo>
                      <a:pt x="148" y="163"/>
                      <a:pt x="101" y="255"/>
                      <a:pt x="0" y="260"/>
                    </a:cubicBezTo>
                    <a:cubicBezTo>
                      <a:pt x="16" y="222"/>
                      <a:pt x="60" y="207"/>
                      <a:pt x="92" y="188"/>
                    </a:cubicBezTo>
                    <a:cubicBezTo>
                      <a:pt x="126" y="168"/>
                      <a:pt x="168" y="148"/>
                      <a:pt x="196" y="120"/>
                    </a:cubicBezTo>
                    <a:cubicBezTo>
                      <a:pt x="235" y="82"/>
                      <a:pt x="259" y="24"/>
                      <a:pt x="316" y="0"/>
                    </a:cubicBezTo>
                    <a:cubicBezTo>
                      <a:pt x="320" y="0"/>
                      <a:pt x="324" y="0"/>
                      <a:pt x="3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7" name="Freeform 601"/>
              <p:cNvSpPr>
                <a:spLocks/>
              </p:cNvSpPr>
              <p:nvPr/>
            </p:nvSpPr>
            <p:spPr bwMode="auto">
              <a:xfrm>
                <a:off x="7227" y="3870"/>
                <a:ext cx="321" cy="210"/>
              </a:xfrm>
              <a:custGeom>
                <a:avLst/>
                <a:gdLst>
                  <a:gd name="T0" fmla="*/ 136 w 136"/>
                  <a:gd name="T1" fmla="*/ 9 h 89"/>
                  <a:gd name="T2" fmla="*/ 0 w 136"/>
                  <a:gd name="T3" fmla="*/ 53 h 89"/>
                  <a:gd name="T4" fmla="*/ 136 w 136"/>
                  <a:gd name="T5" fmla="*/ 9 h 89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9"/>
                  <a:gd name="T11" fmla="*/ 136 w 136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9">
                    <a:moveTo>
                      <a:pt x="136" y="9"/>
                    </a:moveTo>
                    <a:cubicBezTo>
                      <a:pt x="122" y="49"/>
                      <a:pt x="38" y="89"/>
                      <a:pt x="0" y="53"/>
                    </a:cubicBezTo>
                    <a:cubicBezTo>
                      <a:pt x="9" y="6"/>
                      <a:pt x="98" y="0"/>
                      <a:pt x="1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8" name="Freeform 602"/>
              <p:cNvSpPr>
                <a:spLocks/>
              </p:cNvSpPr>
              <p:nvPr/>
            </p:nvSpPr>
            <p:spPr bwMode="auto">
              <a:xfrm>
                <a:off x="7593" y="3976"/>
                <a:ext cx="333" cy="152"/>
              </a:xfrm>
              <a:custGeom>
                <a:avLst/>
                <a:gdLst>
                  <a:gd name="T0" fmla="*/ 77 w 141"/>
                  <a:gd name="T1" fmla="*/ 64 h 64"/>
                  <a:gd name="T2" fmla="*/ 37 w 141"/>
                  <a:gd name="T3" fmla="*/ 64 h 64"/>
                  <a:gd name="T4" fmla="*/ 141 w 141"/>
                  <a:gd name="T5" fmla="*/ 24 h 64"/>
                  <a:gd name="T6" fmla="*/ 77 w 14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64"/>
                  <a:gd name="T14" fmla="*/ 141 w 14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64">
                    <a:moveTo>
                      <a:pt x="77" y="64"/>
                    </a:moveTo>
                    <a:cubicBezTo>
                      <a:pt x="64" y="64"/>
                      <a:pt x="50" y="64"/>
                      <a:pt x="37" y="64"/>
                    </a:cubicBezTo>
                    <a:cubicBezTo>
                      <a:pt x="0" y="28"/>
                      <a:pt x="107" y="0"/>
                      <a:pt x="141" y="24"/>
                    </a:cubicBezTo>
                    <a:cubicBezTo>
                      <a:pt x="135" y="53"/>
                      <a:pt x="101" y="53"/>
                      <a:pt x="7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40" name="角丸四角形吹き出し 39"/>
          <p:cNvSpPr/>
          <p:nvPr/>
        </p:nvSpPr>
        <p:spPr>
          <a:xfrm>
            <a:off x="2426386" y="5046368"/>
            <a:ext cx="6075062" cy="952500"/>
          </a:xfrm>
          <a:prstGeom prst="wedgeRoundRectCallout">
            <a:avLst>
              <a:gd name="adj1" fmla="val -56918"/>
              <a:gd name="adj2" fmla="val -2024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smtClean="0"/>
              <a:t>Rule1: DHCP hostname </a:t>
            </a:r>
            <a:r>
              <a:rPr kumimoji="1" lang="ja-JP" altLang="en-US" sz="1400" smtClean="0"/>
              <a:t>に“</a:t>
            </a:r>
            <a:r>
              <a:rPr kumimoji="1" lang="en-US" altLang="ja-JP" sz="1400" smtClean="0"/>
              <a:t>iPhone</a:t>
            </a:r>
            <a:r>
              <a:rPr kumimoji="1" lang="ja-JP" altLang="en-US" sz="1400" smtClean="0"/>
              <a:t> ”が含まれている</a:t>
            </a:r>
            <a:endParaRPr kumimoji="1" lang="en-US" altLang="ja-JP" sz="1400" smtClean="0"/>
          </a:p>
          <a:p>
            <a:r>
              <a:rPr kumimoji="1" lang="ja-JP" altLang="en-US" sz="1400" smtClean="0"/>
              <a:t>　　　　</a:t>
            </a:r>
            <a:r>
              <a:rPr kumimoji="1" lang="ja-JP" altLang="en-US" sz="1400" b="1" smtClean="0">
                <a:solidFill>
                  <a:srgbClr val="FF0000"/>
                </a:solidFill>
              </a:rPr>
              <a:t>かつ</a:t>
            </a:r>
            <a:endParaRPr kumimoji="1" lang="en-US" altLang="ja-JP" sz="1400" b="1" smtClean="0">
              <a:solidFill>
                <a:srgbClr val="FF0000"/>
              </a:solidFill>
            </a:endParaRPr>
          </a:p>
          <a:p>
            <a:r>
              <a:rPr kumimoji="1" lang="en-US" altLang="ja-JP" sz="1400" smtClean="0"/>
              <a:t>Rule2: User Agent </a:t>
            </a:r>
            <a:r>
              <a:rPr kumimoji="1" lang="ja-JP" altLang="en-US" sz="1400" smtClean="0"/>
              <a:t>に“</a:t>
            </a:r>
            <a:r>
              <a:rPr kumimoji="1" lang="en-US" altLang="ja-JP" sz="1400" smtClean="0"/>
              <a:t>iPhone; U; CPU iPhone OS</a:t>
            </a:r>
            <a:r>
              <a:rPr kumimoji="1" lang="ja-JP" altLang="en-US" sz="1400" smtClean="0"/>
              <a:t>”が含まれている場合</a:t>
            </a:r>
            <a:endParaRPr kumimoji="1" lang="en-US" altLang="ja-JP" sz="1400" smtClean="0"/>
          </a:p>
          <a:p>
            <a:r>
              <a:rPr kumimoji="1" lang="en-US" altLang="ja-JP" sz="1400" smtClean="0"/>
              <a:t>Apple-iPhone</a:t>
            </a:r>
            <a:r>
              <a:rPr kumimoji="1" lang="ja-JP" altLang="en-US" sz="1400" smtClean="0"/>
              <a:t>だと</a:t>
            </a:r>
            <a:r>
              <a:rPr kumimoji="1" lang="en-US" altLang="ja-JP" sz="1400" smtClean="0"/>
              <a:t>Profile</a:t>
            </a:r>
            <a:endParaRPr kumimoji="1" lang="ja-JP" altLang="en-US" sz="1400" dirty="0" smtClean="0"/>
          </a:p>
        </p:txBody>
      </p:sp>
      <p:pic>
        <p:nvPicPr>
          <p:cNvPr id="39" name="Picture 50" descr="iPhone_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20792" y="4580991"/>
            <a:ext cx="473075" cy="88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42" name="テキスト ボックス 41"/>
          <p:cNvSpPr txBox="1"/>
          <p:nvPr/>
        </p:nvSpPr>
        <p:spPr>
          <a:xfrm>
            <a:off x="889686" y="45510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ex. Profiling Policy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Apple-iPhone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228664"/>
            <a:ext cx="8570912" cy="36646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mtClean="0"/>
              <a:t>Profiling</a:t>
            </a:r>
            <a:r>
              <a:rPr kumimoji="1" lang="ja-JP" altLang="en-US" smtClean="0"/>
              <a:t>は</a:t>
            </a:r>
            <a:r>
              <a:rPr kumimoji="1" lang="en-US" altLang="ja-JP" smtClean="0"/>
              <a:t>Profiling Policy</a:t>
            </a:r>
            <a:r>
              <a:rPr kumimoji="1" lang="ja-JP" altLang="en-US" smtClean="0"/>
              <a:t>に含まれる</a:t>
            </a:r>
            <a:r>
              <a:rPr kumimoji="1" lang="en-US" altLang="ja-JP" smtClean="0"/>
              <a:t>Certainty Factor</a:t>
            </a:r>
            <a:r>
              <a:rPr kumimoji="1" lang="ja-JP" altLang="en-US" smtClean="0"/>
              <a:t>により判断される</a:t>
            </a:r>
            <a:endParaRPr kumimoji="1" lang="en-US" altLang="ja-JP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mtClean="0"/>
              <a:t>Minimum Certainty Factor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kumimoji="1" lang="ja-JP" altLang="en-US" smtClean="0"/>
              <a:t>各</a:t>
            </a:r>
            <a:r>
              <a:rPr kumimoji="1" lang="en-US" altLang="ja-JP" smtClean="0"/>
              <a:t>Profiling Policy</a:t>
            </a:r>
            <a:r>
              <a:rPr kumimoji="1" lang="ja-JP" altLang="en-US" smtClean="0"/>
              <a:t>に設定されている値（</a:t>
            </a:r>
            <a:r>
              <a:rPr kumimoji="1" lang="en-US" altLang="ja-JP" smtClean="0"/>
              <a:t>1</a:t>
            </a:r>
            <a:r>
              <a:rPr kumimoji="1" lang="ja-JP" altLang="en-US" smtClean="0"/>
              <a:t>～</a:t>
            </a:r>
            <a:r>
              <a:rPr kumimoji="1" lang="en-US" altLang="ja-JP" smtClean="0"/>
              <a:t>65535</a:t>
            </a:r>
            <a:r>
              <a:rPr kumimoji="1" lang="ja-JP" altLang="en-US" smtClean="0"/>
              <a:t>）</a:t>
            </a:r>
            <a:endParaRPr kumimoji="1" lang="en-US" altLang="ja-JP" smtClean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mtClean="0"/>
              <a:t>Minimum Certainty Factor</a:t>
            </a:r>
            <a:r>
              <a:rPr kumimoji="1" lang="ja-JP" altLang="en-US" smtClean="0"/>
              <a:t>以上の</a:t>
            </a:r>
            <a:r>
              <a:rPr kumimoji="1" lang="en-US" altLang="ja-JP" smtClean="0"/>
              <a:t>Certainty Factor</a:t>
            </a:r>
            <a:r>
              <a:rPr kumimoji="1" lang="ja-JP" altLang="en-US" smtClean="0"/>
              <a:t>を持つ</a:t>
            </a:r>
            <a:r>
              <a:rPr kumimoji="1" lang="en-US" altLang="ja-JP" smtClean="0"/>
              <a:t>Endpoint</a:t>
            </a:r>
            <a:r>
              <a:rPr kumimoji="1" lang="ja-JP" altLang="en-US" smtClean="0"/>
              <a:t>がその</a:t>
            </a:r>
            <a:r>
              <a:rPr kumimoji="1" lang="en-US" altLang="ja-JP" smtClean="0"/>
              <a:t>Policy</a:t>
            </a:r>
            <a:r>
              <a:rPr kumimoji="1" lang="ja-JP" altLang="en-US" smtClean="0"/>
              <a:t>に該当する（</a:t>
            </a:r>
            <a:r>
              <a:rPr kumimoji="1" lang="en-US" altLang="ja-JP" smtClean="0"/>
              <a:t>Policy</a:t>
            </a:r>
            <a:r>
              <a:rPr kumimoji="1" lang="ja-JP" altLang="en-US" smtClean="0"/>
              <a:t>に該当する</a:t>
            </a:r>
            <a:r>
              <a:rPr kumimoji="1" lang="en-US" altLang="ja-JP" smtClean="0"/>
              <a:t>/</a:t>
            </a:r>
            <a:r>
              <a:rPr kumimoji="1" lang="ja-JP" altLang="en-US" smtClean="0"/>
              <a:t>しない の最終判断を行う各</a:t>
            </a:r>
            <a:r>
              <a:rPr kumimoji="1" lang="en-US" altLang="ja-JP" smtClean="0"/>
              <a:t>Endpoint</a:t>
            </a:r>
            <a:r>
              <a:rPr kumimoji="1" lang="ja-JP" altLang="en-US" smtClean="0"/>
              <a:t>の値）</a:t>
            </a:r>
            <a:endParaRPr kumimoji="1" lang="en-US" altLang="ja-JP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mtClean="0"/>
              <a:t>Certainty Factor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kumimoji="1" lang="ja-JP" altLang="en-US" smtClean="0"/>
              <a:t>各</a:t>
            </a:r>
            <a:r>
              <a:rPr kumimoji="1" lang="en-US" altLang="ja-JP" smtClean="0"/>
              <a:t>Profiling Policy</a:t>
            </a:r>
            <a:r>
              <a:rPr kumimoji="1" lang="ja-JP" altLang="en-US" smtClean="0"/>
              <a:t>を構成する“</a:t>
            </a:r>
            <a:r>
              <a:rPr kumimoji="1" lang="en-US" altLang="ja-JP" smtClean="0"/>
              <a:t>Rules</a:t>
            </a:r>
            <a:r>
              <a:rPr kumimoji="1" lang="ja-JP" altLang="en-US" smtClean="0"/>
              <a:t>” によって、その</a:t>
            </a:r>
            <a:r>
              <a:rPr kumimoji="1" lang="en-US" altLang="ja-JP" smtClean="0"/>
              <a:t>Endpoint</a:t>
            </a:r>
            <a:r>
              <a:rPr kumimoji="1" lang="ja-JP" altLang="en-US" smtClean="0"/>
              <a:t>がある条件を満たした際に付与される値（</a:t>
            </a:r>
            <a:r>
              <a:rPr kumimoji="1" lang="en-US" altLang="ja-JP" smtClean="0"/>
              <a:t>1</a:t>
            </a:r>
            <a:r>
              <a:rPr kumimoji="1" lang="ja-JP" altLang="en-US" smtClean="0"/>
              <a:t>～</a:t>
            </a:r>
            <a:r>
              <a:rPr kumimoji="1" lang="en-US" altLang="ja-JP" smtClean="0"/>
              <a:t>65535</a:t>
            </a:r>
            <a:r>
              <a:rPr kumimoji="1" lang="ja-JP" altLang="en-US" smtClean="0"/>
              <a:t>）</a:t>
            </a:r>
            <a:endParaRPr kumimoji="1" lang="en-US" altLang="ja-JP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ISE Profiler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Profiling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Certainty Factor: CF</a:t>
            </a:r>
            <a:endParaRPr kumimoji="1" lang="ja-JP" altLang="en-US"/>
          </a:p>
        </p:txBody>
      </p:sp>
      <p:sp>
        <p:nvSpPr>
          <p:cNvPr id="5" name="Rounded Rectangle 199"/>
          <p:cNvSpPr/>
          <p:nvPr/>
        </p:nvSpPr>
        <p:spPr>
          <a:xfrm>
            <a:off x="322417" y="4053016"/>
            <a:ext cx="8559801" cy="2533134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6" name="Group 166"/>
          <p:cNvGrpSpPr/>
          <p:nvPr/>
        </p:nvGrpSpPr>
        <p:grpSpPr>
          <a:xfrm>
            <a:off x="752981" y="4825294"/>
            <a:ext cx="1236434" cy="894967"/>
            <a:chOff x="6577533" y="1299935"/>
            <a:chExt cx="1035503" cy="1035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7" descr="\\CHICOSTORAGE\Client Projects\Cisco References\Kubrick Icons\Device Icons\Device_generic_3048_default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7533" y="1299935"/>
              <a:ext cx="1035503" cy="103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603"/>
            <p:cNvGrpSpPr>
              <a:grpSpLocks/>
            </p:cNvGrpSpPr>
            <p:nvPr/>
          </p:nvGrpSpPr>
          <p:grpSpPr bwMode="auto">
            <a:xfrm>
              <a:off x="6895233" y="1612907"/>
              <a:ext cx="400047" cy="573366"/>
              <a:chOff x="6556" y="492"/>
              <a:chExt cx="2551" cy="3655"/>
            </a:xfrm>
            <a:solidFill>
              <a:schemeClr val="bg1"/>
            </a:solidFill>
            <a:effectLst/>
          </p:grpSpPr>
          <p:sp>
            <p:nvSpPr>
              <p:cNvPr id="9" name="Freeform 579"/>
              <p:cNvSpPr>
                <a:spLocks/>
              </p:cNvSpPr>
              <p:nvPr/>
            </p:nvSpPr>
            <p:spPr bwMode="auto">
              <a:xfrm>
                <a:off x="7671" y="537"/>
                <a:ext cx="272" cy="132"/>
              </a:xfrm>
              <a:custGeom>
                <a:avLst/>
                <a:gdLst>
                  <a:gd name="T0" fmla="*/ 32 w 115"/>
                  <a:gd name="T1" fmla="*/ 0 h 56"/>
                  <a:gd name="T2" fmla="*/ 72 w 115"/>
                  <a:gd name="T3" fmla="*/ 0 h 56"/>
                  <a:gd name="T4" fmla="*/ 0 w 115"/>
                  <a:gd name="T5" fmla="*/ 24 h 56"/>
                  <a:gd name="T6" fmla="*/ 32 w 115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56"/>
                  <a:gd name="T14" fmla="*/ 115 w 115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56">
                    <a:moveTo>
                      <a:pt x="32" y="0"/>
                    </a:moveTo>
                    <a:cubicBezTo>
                      <a:pt x="45" y="0"/>
                      <a:pt x="59" y="0"/>
                      <a:pt x="72" y="0"/>
                    </a:cubicBezTo>
                    <a:cubicBezTo>
                      <a:pt x="115" y="34"/>
                      <a:pt x="15" y="56"/>
                      <a:pt x="0" y="24"/>
                    </a:cubicBezTo>
                    <a:cubicBezTo>
                      <a:pt x="0" y="5"/>
                      <a:pt x="22" y="8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" name="Freeform 580"/>
              <p:cNvSpPr>
                <a:spLocks/>
              </p:cNvSpPr>
              <p:nvPr/>
            </p:nvSpPr>
            <p:spPr bwMode="auto">
              <a:xfrm>
                <a:off x="7274" y="492"/>
                <a:ext cx="1304" cy="489"/>
              </a:xfrm>
              <a:custGeom>
                <a:avLst/>
                <a:gdLst>
                  <a:gd name="T0" fmla="*/ 376 w 552"/>
                  <a:gd name="T1" fmla="*/ 75 h 207"/>
                  <a:gd name="T2" fmla="*/ 308 w 552"/>
                  <a:gd name="T3" fmla="*/ 79 h 207"/>
                  <a:gd name="T4" fmla="*/ 452 w 552"/>
                  <a:gd name="T5" fmla="*/ 123 h 207"/>
                  <a:gd name="T6" fmla="*/ 552 w 552"/>
                  <a:gd name="T7" fmla="*/ 207 h 207"/>
                  <a:gd name="T8" fmla="*/ 428 w 552"/>
                  <a:gd name="T9" fmla="*/ 155 h 207"/>
                  <a:gd name="T10" fmla="*/ 200 w 552"/>
                  <a:gd name="T11" fmla="*/ 127 h 207"/>
                  <a:gd name="T12" fmla="*/ 124 w 552"/>
                  <a:gd name="T13" fmla="*/ 111 h 207"/>
                  <a:gd name="T14" fmla="*/ 0 w 552"/>
                  <a:gd name="T15" fmla="*/ 131 h 207"/>
                  <a:gd name="T16" fmla="*/ 224 w 552"/>
                  <a:gd name="T17" fmla="*/ 71 h 207"/>
                  <a:gd name="T18" fmla="*/ 376 w 552"/>
                  <a:gd name="T19" fmla="*/ 75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207"/>
                  <a:gd name="T32" fmla="*/ 552 w 5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207">
                    <a:moveTo>
                      <a:pt x="376" y="75"/>
                    </a:moveTo>
                    <a:cubicBezTo>
                      <a:pt x="349" y="75"/>
                      <a:pt x="328" y="67"/>
                      <a:pt x="308" y="79"/>
                    </a:cubicBezTo>
                    <a:cubicBezTo>
                      <a:pt x="347" y="104"/>
                      <a:pt x="405" y="105"/>
                      <a:pt x="452" y="123"/>
                    </a:cubicBezTo>
                    <a:cubicBezTo>
                      <a:pt x="494" y="139"/>
                      <a:pt x="548" y="155"/>
                      <a:pt x="552" y="207"/>
                    </a:cubicBezTo>
                    <a:cubicBezTo>
                      <a:pt x="510" y="197"/>
                      <a:pt x="473" y="171"/>
                      <a:pt x="428" y="155"/>
                    </a:cubicBezTo>
                    <a:cubicBezTo>
                      <a:pt x="359" y="130"/>
                      <a:pt x="295" y="137"/>
                      <a:pt x="200" y="127"/>
                    </a:cubicBezTo>
                    <a:cubicBezTo>
                      <a:pt x="174" y="124"/>
                      <a:pt x="150" y="111"/>
                      <a:pt x="124" y="111"/>
                    </a:cubicBezTo>
                    <a:cubicBezTo>
                      <a:pt x="77" y="112"/>
                      <a:pt x="41" y="154"/>
                      <a:pt x="0" y="131"/>
                    </a:cubicBezTo>
                    <a:cubicBezTo>
                      <a:pt x="17" y="48"/>
                      <a:pt x="142" y="83"/>
                      <a:pt x="224" y="71"/>
                    </a:cubicBezTo>
                    <a:cubicBezTo>
                      <a:pt x="275" y="64"/>
                      <a:pt x="359" y="0"/>
                      <a:pt x="37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Freeform 581"/>
              <p:cNvSpPr>
                <a:spLocks/>
              </p:cNvSpPr>
              <p:nvPr/>
            </p:nvSpPr>
            <p:spPr bwMode="auto">
              <a:xfrm>
                <a:off x="8229" y="601"/>
                <a:ext cx="203" cy="175"/>
              </a:xfrm>
              <a:custGeom>
                <a:avLst/>
                <a:gdLst>
                  <a:gd name="T0" fmla="*/ 80 w 86"/>
                  <a:gd name="T1" fmla="*/ 65 h 74"/>
                  <a:gd name="T2" fmla="*/ 0 w 86"/>
                  <a:gd name="T3" fmla="*/ 41 h 74"/>
                  <a:gd name="T4" fmla="*/ 80 w 86"/>
                  <a:gd name="T5" fmla="*/ 65 h 74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74"/>
                  <a:gd name="T11" fmla="*/ 86 w 86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74">
                    <a:moveTo>
                      <a:pt x="80" y="65"/>
                    </a:moveTo>
                    <a:cubicBezTo>
                      <a:pt x="52" y="74"/>
                      <a:pt x="18" y="55"/>
                      <a:pt x="0" y="41"/>
                    </a:cubicBezTo>
                    <a:cubicBezTo>
                      <a:pt x="8" y="0"/>
                      <a:pt x="86" y="28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Freeform 582"/>
              <p:cNvSpPr>
                <a:spLocks/>
              </p:cNvSpPr>
              <p:nvPr/>
            </p:nvSpPr>
            <p:spPr bwMode="auto">
              <a:xfrm>
                <a:off x="6842" y="792"/>
                <a:ext cx="2154" cy="1030"/>
              </a:xfrm>
              <a:custGeom>
                <a:avLst/>
                <a:gdLst>
                  <a:gd name="T0" fmla="*/ 895 w 912"/>
                  <a:gd name="T1" fmla="*/ 436 h 436"/>
                  <a:gd name="T2" fmla="*/ 831 w 912"/>
                  <a:gd name="T3" fmla="*/ 336 h 436"/>
                  <a:gd name="T4" fmla="*/ 759 w 912"/>
                  <a:gd name="T5" fmla="*/ 248 h 436"/>
                  <a:gd name="T6" fmla="*/ 747 w 912"/>
                  <a:gd name="T7" fmla="*/ 184 h 436"/>
                  <a:gd name="T8" fmla="*/ 491 w 912"/>
                  <a:gd name="T9" fmla="*/ 64 h 436"/>
                  <a:gd name="T10" fmla="*/ 295 w 912"/>
                  <a:gd name="T11" fmla="*/ 44 h 436"/>
                  <a:gd name="T12" fmla="*/ 479 w 912"/>
                  <a:gd name="T13" fmla="*/ 84 h 436"/>
                  <a:gd name="T14" fmla="*/ 727 w 912"/>
                  <a:gd name="T15" fmla="*/ 220 h 436"/>
                  <a:gd name="T16" fmla="*/ 471 w 912"/>
                  <a:gd name="T17" fmla="*/ 120 h 436"/>
                  <a:gd name="T18" fmla="*/ 363 w 912"/>
                  <a:gd name="T19" fmla="*/ 120 h 436"/>
                  <a:gd name="T20" fmla="*/ 275 w 912"/>
                  <a:gd name="T21" fmla="*/ 92 h 436"/>
                  <a:gd name="T22" fmla="*/ 7 w 912"/>
                  <a:gd name="T23" fmla="*/ 216 h 436"/>
                  <a:gd name="T24" fmla="*/ 99 w 912"/>
                  <a:gd name="T25" fmla="*/ 132 h 436"/>
                  <a:gd name="T26" fmla="*/ 251 w 912"/>
                  <a:gd name="T27" fmla="*/ 24 h 436"/>
                  <a:gd name="T28" fmla="*/ 387 w 912"/>
                  <a:gd name="T29" fmla="*/ 24 h 436"/>
                  <a:gd name="T30" fmla="*/ 503 w 912"/>
                  <a:gd name="T31" fmla="*/ 28 h 436"/>
                  <a:gd name="T32" fmla="*/ 779 w 912"/>
                  <a:gd name="T33" fmla="*/ 148 h 436"/>
                  <a:gd name="T34" fmla="*/ 803 w 912"/>
                  <a:gd name="T35" fmla="*/ 228 h 436"/>
                  <a:gd name="T36" fmla="*/ 847 w 912"/>
                  <a:gd name="T37" fmla="*/ 276 h 436"/>
                  <a:gd name="T38" fmla="*/ 895 w 912"/>
                  <a:gd name="T39" fmla="*/ 436 h 4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436"/>
                  <a:gd name="T62" fmla="*/ 912 w 912"/>
                  <a:gd name="T63" fmla="*/ 436 h 4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436">
                    <a:moveTo>
                      <a:pt x="895" y="436"/>
                    </a:moveTo>
                    <a:cubicBezTo>
                      <a:pt x="864" y="406"/>
                      <a:pt x="854" y="371"/>
                      <a:pt x="831" y="336"/>
                    </a:cubicBezTo>
                    <a:cubicBezTo>
                      <a:pt x="811" y="305"/>
                      <a:pt x="772" y="280"/>
                      <a:pt x="759" y="248"/>
                    </a:cubicBezTo>
                    <a:cubicBezTo>
                      <a:pt x="752" y="230"/>
                      <a:pt x="756" y="204"/>
                      <a:pt x="747" y="184"/>
                    </a:cubicBezTo>
                    <a:cubicBezTo>
                      <a:pt x="721" y="123"/>
                      <a:pt x="586" y="71"/>
                      <a:pt x="491" y="64"/>
                    </a:cubicBezTo>
                    <a:cubicBezTo>
                      <a:pt x="413" y="58"/>
                      <a:pt x="362" y="58"/>
                      <a:pt x="295" y="44"/>
                    </a:cubicBezTo>
                    <a:cubicBezTo>
                      <a:pt x="321" y="92"/>
                      <a:pt x="409" y="79"/>
                      <a:pt x="479" y="84"/>
                    </a:cubicBezTo>
                    <a:cubicBezTo>
                      <a:pt x="591" y="92"/>
                      <a:pt x="712" y="133"/>
                      <a:pt x="727" y="220"/>
                    </a:cubicBezTo>
                    <a:cubicBezTo>
                      <a:pt x="646" y="185"/>
                      <a:pt x="577" y="128"/>
                      <a:pt x="471" y="120"/>
                    </a:cubicBezTo>
                    <a:cubicBezTo>
                      <a:pt x="437" y="117"/>
                      <a:pt x="399" y="124"/>
                      <a:pt x="363" y="120"/>
                    </a:cubicBezTo>
                    <a:cubicBezTo>
                      <a:pt x="333" y="116"/>
                      <a:pt x="305" y="94"/>
                      <a:pt x="275" y="92"/>
                    </a:cubicBezTo>
                    <a:cubicBezTo>
                      <a:pt x="165" y="84"/>
                      <a:pt x="112" y="218"/>
                      <a:pt x="7" y="216"/>
                    </a:cubicBezTo>
                    <a:cubicBezTo>
                      <a:pt x="0" y="168"/>
                      <a:pt x="63" y="154"/>
                      <a:pt x="99" y="132"/>
                    </a:cubicBezTo>
                    <a:cubicBezTo>
                      <a:pt x="142" y="106"/>
                      <a:pt x="199" y="55"/>
                      <a:pt x="251" y="24"/>
                    </a:cubicBezTo>
                    <a:cubicBezTo>
                      <a:pt x="292" y="0"/>
                      <a:pt x="338" y="16"/>
                      <a:pt x="387" y="24"/>
                    </a:cubicBezTo>
                    <a:cubicBezTo>
                      <a:pt x="425" y="30"/>
                      <a:pt x="464" y="25"/>
                      <a:pt x="503" y="28"/>
                    </a:cubicBezTo>
                    <a:cubicBezTo>
                      <a:pt x="592" y="34"/>
                      <a:pt x="736" y="87"/>
                      <a:pt x="779" y="148"/>
                    </a:cubicBezTo>
                    <a:cubicBezTo>
                      <a:pt x="796" y="173"/>
                      <a:pt x="793" y="202"/>
                      <a:pt x="803" y="228"/>
                    </a:cubicBezTo>
                    <a:cubicBezTo>
                      <a:pt x="811" y="248"/>
                      <a:pt x="831" y="256"/>
                      <a:pt x="847" y="276"/>
                    </a:cubicBezTo>
                    <a:cubicBezTo>
                      <a:pt x="880" y="315"/>
                      <a:pt x="912" y="375"/>
                      <a:pt x="895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Freeform 583"/>
              <p:cNvSpPr>
                <a:spLocks/>
              </p:cNvSpPr>
              <p:nvPr/>
            </p:nvSpPr>
            <p:spPr bwMode="auto">
              <a:xfrm>
                <a:off x="7010" y="844"/>
                <a:ext cx="255" cy="194"/>
              </a:xfrm>
              <a:custGeom>
                <a:avLst/>
                <a:gdLst>
                  <a:gd name="T0" fmla="*/ 108 w 108"/>
                  <a:gd name="T1" fmla="*/ 10 h 82"/>
                  <a:gd name="T2" fmla="*/ 0 w 108"/>
                  <a:gd name="T3" fmla="*/ 82 h 82"/>
                  <a:gd name="T4" fmla="*/ 108 w 108"/>
                  <a:gd name="T5" fmla="*/ 10 h 82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82"/>
                  <a:gd name="T11" fmla="*/ 108 w 108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82">
                    <a:moveTo>
                      <a:pt x="108" y="10"/>
                    </a:moveTo>
                    <a:cubicBezTo>
                      <a:pt x="93" y="53"/>
                      <a:pt x="43" y="81"/>
                      <a:pt x="0" y="82"/>
                    </a:cubicBezTo>
                    <a:cubicBezTo>
                      <a:pt x="14" y="38"/>
                      <a:pt x="53" y="0"/>
                      <a:pt x="10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Freeform 584"/>
              <p:cNvSpPr>
                <a:spLocks/>
              </p:cNvSpPr>
              <p:nvPr/>
            </p:nvSpPr>
            <p:spPr bwMode="auto">
              <a:xfrm>
                <a:off x="6632" y="1010"/>
                <a:ext cx="916" cy="859"/>
              </a:xfrm>
              <a:custGeom>
                <a:avLst/>
                <a:gdLst>
                  <a:gd name="T0" fmla="*/ 388 w 388"/>
                  <a:gd name="T1" fmla="*/ 36 h 364"/>
                  <a:gd name="T2" fmla="*/ 220 w 388"/>
                  <a:gd name="T3" fmla="*/ 148 h 364"/>
                  <a:gd name="T4" fmla="*/ 192 w 388"/>
                  <a:gd name="T5" fmla="*/ 200 h 364"/>
                  <a:gd name="T6" fmla="*/ 96 w 388"/>
                  <a:gd name="T7" fmla="*/ 276 h 364"/>
                  <a:gd name="T8" fmla="*/ 12 w 388"/>
                  <a:gd name="T9" fmla="*/ 364 h 364"/>
                  <a:gd name="T10" fmla="*/ 88 w 388"/>
                  <a:gd name="T11" fmla="*/ 232 h 364"/>
                  <a:gd name="T12" fmla="*/ 160 w 388"/>
                  <a:gd name="T13" fmla="*/ 184 h 364"/>
                  <a:gd name="T14" fmla="*/ 208 w 388"/>
                  <a:gd name="T15" fmla="*/ 104 h 364"/>
                  <a:gd name="T16" fmla="*/ 388 w 388"/>
                  <a:gd name="T17" fmla="*/ 36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364"/>
                  <a:gd name="T29" fmla="*/ 388 w 388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364">
                    <a:moveTo>
                      <a:pt x="388" y="36"/>
                    </a:moveTo>
                    <a:cubicBezTo>
                      <a:pt x="327" y="76"/>
                      <a:pt x="262" y="93"/>
                      <a:pt x="220" y="148"/>
                    </a:cubicBezTo>
                    <a:cubicBezTo>
                      <a:pt x="208" y="164"/>
                      <a:pt x="205" y="185"/>
                      <a:pt x="192" y="200"/>
                    </a:cubicBezTo>
                    <a:cubicBezTo>
                      <a:pt x="166" y="229"/>
                      <a:pt x="126" y="246"/>
                      <a:pt x="96" y="276"/>
                    </a:cubicBezTo>
                    <a:cubicBezTo>
                      <a:pt x="66" y="306"/>
                      <a:pt x="53" y="347"/>
                      <a:pt x="12" y="364"/>
                    </a:cubicBezTo>
                    <a:cubicBezTo>
                      <a:pt x="0" y="307"/>
                      <a:pt x="48" y="268"/>
                      <a:pt x="88" y="232"/>
                    </a:cubicBezTo>
                    <a:cubicBezTo>
                      <a:pt x="110" y="212"/>
                      <a:pt x="142" y="202"/>
                      <a:pt x="160" y="184"/>
                    </a:cubicBezTo>
                    <a:cubicBezTo>
                      <a:pt x="179" y="165"/>
                      <a:pt x="187" y="127"/>
                      <a:pt x="208" y="104"/>
                    </a:cubicBezTo>
                    <a:cubicBezTo>
                      <a:pt x="245" y="65"/>
                      <a:pt x="341" y="0"/>
                      <a:pt x="3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6" name="Freeform 585"/>
              <p:cNvSpPr>
                <a:spLocks/>
              </p:cNvSpPr>
              <p:nvPr/>
            </p:nvSpPr>
            <p:spPr bwMode="auto">
              <a:xfrm>
                <a:off x="7189" y="1090"/>
                <a:ext cx="1918" cy="1885"/>
              </a:xfrm>
              <a:custGeom>
                <a:avLst/>
                <a:gdLst>
                  <a:gd name="T0" fmla="*/ 812 w 812"/>
                  <a:gd name="T1" fmla="*/ 598 h 798"/>
                  <a:gd name="T2" fmla="*/ 812 w 812"/>
                  <a:gd name="T3" fmla="*/ 682 h 798"/>
                  <a:gd name="T4" fmla="*/ 760 w 812"/>
                  <a:gd name="T5" fmla="*/ 798 h 798"/>
                  <a:gd name="T6" fmla="*/ 772 w 812"/>
                  <a:gd name="T7" fmla="*/ 590 h 798"/>
                  <a:gd name="T8" fmla="*/ 576 w 812"/>
                  <a:gd name="T9" fmla="*/ 182 h 798"/>
                  <a:gd name="T10" fmla="*/ 100 w 812"/>
                  <a:gd name="T11" fmla="*/ 94 h 798"/>
                  <a:gd name="T12" fmla="*/ 0 w 812"/>
                  <a:gd name="T13" fmla="*/ 154 h 798"/>
                  <a:gd name="T14" fmla="*/ 112 w 812"/>
                  <a:gd name="T15" fmla="*/ 50 h 798"/>
                  <a:gd name="T16" fmla="*/ 364 w 812"/>
                  <a:gd name="T17" fmla="*/ 22 h 798"/>
                  <a:gd name="T18" fmla="*/ 812 w 812"/>
                  <a:gd name="T19" fmla="*/ 598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2"/>
                  <a:gd name="T31" fmla="*/ 0 h 798"/>
                  <a:gd name="T32" fmla="*/ 812 w 812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2" h="798">
                    <a:moveTo>
                      <a:pt x="812" y="598"/>
                    </a:moveTo>
                    <a:cubicBezTo>
                      <a:pt x="812" y="626"/>
                      <a:pt x="812" y="654"/>
                      <a:pt x="812" y="682"/>
                    </a:cubicBezTo>
                    <a:cubicBezTo>
                      <a:pt x="796" y="722"/>
                      <a:pt x="801" y="783"/>
                      <a:pt x="760" y="798"/>
                    </a:cubicBezTo>
                    <a:cubicBezTo>
                      <a:pt x="757" y="729"/>
                      <a:pt x="777" y="659"/>
                      <a:pt x="772" y="590"/>
                    </a:cubicBezTo>
                    <a:cubicBezTo>
                      <a:pt x="760" y="437"/>
                      <a:pt x="656" y="264"/>
                      <a:pt x="576" y="182"/>
                    </a:cubicBezTo>
                    <a:cubicBezTo>
                      <a:pt x="477" y="80"/>
                      <a:pt x="267" y="0"/>
                      <a:pt x="100" y="94"/>
                    </a:cubicBezTo>
                    <a:cubicBezTo>
                      <a:pt x="64" y="114"/>
                      <a:pt x="48" y="161"/>
                      <a:pt x="0" y="154"/>
                    </a:cubicBezTo>
                    <a:cubicBezTo>
                      <a:pt x="13" y="101"/>
                      <a:pt x="67" y="72"/>
                      <a:pt x="112" y="50"/>
                    </a:cubicBezTo>
                    <a:cubicBezTo>
                      <a:pt x="181" y="17"/>
                      <a:pt x="283" y="3"/>
                      <a:pt x="364" y="22"/>
                    </a:cubicBezTo>
                    <a:cubicBezTo>
                      <a:pt x="614" y="81"/>
                      <a:pt x="776" y="324"/>
                      <a:pt x="812" y="5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Freeform 586"/>
              <p:cNvSpPr>
                <a:spLocks/>
              </p:cNvSpPr>
              <p:nvPr/>
            </p:nvSpPr>
            <p:spPr bwMode="auto">
              <a:xfrm>
                <a:off x="6556" y="1267"/>
                <a:ext cx="2407" cy="1623"/>
              </a:xfrm>
              <a:custGeom>
                <a:avLst/>
                <a:gdLst>
                  <a:gd name="T0" fmla="*/ 0 w 1019"/>
                  <a:gd name="T1" fmla="*/ 467 h 687"/>
                  <a:gd name="T2" fmla="*/ 0 w 1019"/>
                  <a:gd name="T3" fmla="*/ 435 h 687"/>
                  <a:gd name="T4" fmla="*/ 220 w 1019"/>
                  <a:gd name="T5" fmla="*/ 131 h 687"/>
                  <a:gd name="T6" fmla="*/ 296 w 1019"/>
                  <a:gd name="T7" fmla="*/ 103 h 687"/>
                  <a:gd name="T8" fmla="*/ 380 w 1019"/>
                  <a:gd name="T9" fmla="*/ 43 h 687"/>
                  <a:gd name="T10" fmla="*/ 588 w 1019"/>
                  <a:gd name="T11" fmla="*/ 3 h 687"/>
                  <a:gd name="T12" fmla="*/ 844 w 1019"/>
                  <a:gd name="T13" fmla="*/ 143 h 687"/>
                  <a:gd name="T14" fmla="*/ 1012 w 1019"/>
                  <a:gd name="T15" fmla="*/ 551 h 687"/>
                  <a:gd name="T16" fmla="*/ 976 w 1019"/>
                  <a:gd name="T17" fmla="*/ 687 h 687"/>
                  <a:gd name="T18" fmla="*/ 968 w 1019"/>
                  <a:gd name="T19" fmla="*/ 539 h 687"/>
                  <a:gd name="T20" fmla="*/ 820 w 1019"/>
                  <a:gd name="T21" fmla="*/ 187 h 687"/>
                  <a:gd name="T22" fmla="*/ 412 w 1019"/>
                  <a:gd name="T23" fmla="*/ 75 h 687"/>
                  <a:gd name="T24" fmla="*/ 304 w 1019"/>
                  <a:gd name="T25" fmla="*/ 151 h 687"/>
                  <a:gd name="T26" fmla="*/ 232 w 1019"/>
                  <a:gd name="T27" fmla="*/ 171 h 687"/>
                  <a:gd name="T28" fmla="*/ 68 w 1019"/>
                  <a:gd name="T29" fmla="*/ 371 h 687"/>
                  <a:gd name="T30" fmla="*/ 0 w 1019"/>
                  <a:gd name="T31" fmla="*/ 46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9"/>
                  <a:gd name="T49" fmla="*/ 0 h 687"/>
                  <a:gd name="T50" fmla="*/ 1019 w 1019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9" h="687">
                    <a:moveTo>
                      <a:pt x="0" y="467"/>
                    </a:moveTo>
                    <a:cubicBezTo>
                      <a:pt x="0" y="456"/>
                      <a:pt x="0" y="446"/>
                      <a:pt x="0" y="435"/>
                    </a:cubicBezTo>
                    <a:cubicBezTo>
                      <a:pt x="35" y="319"/>
                      <a:pt x="123" y="178"/>
                      <a:pt x="220" y="131"/>
                    </a:cubicBezTo>
                    <a:cubicBezTo>
                      <a:pt x="245" y="119"/>
                      <a:pt x="272" y="115"/>
                      <a:pt x="296" y="103"/>
                    </a:cubicBezTo>
                    <a:cubicBezTo>
                      <a:pt x="329" y="86"/>
                      <a:pt x="354" y="58"/>
                      <a:pt x="380" y="43"/>
                    </a:cubicBezTo>
                    <a:cubicBezTo>
                      <a:pt x="432" y="14"/>
                      <a:pt x="497" y="0"/>
                      <a:pt x="588" y="3"/>
                    </a:cubicBezTo>
                    <a:cubicBezTo>
                      <a:pt x="693" y="7"/>
                      <a:pt x="788" y="78"/>
                      <a:pt x="844" y="143"/>
                    </a:cubicBezTo>
                    <a:cubicBezTo>
                      <a:pt x="930" y="242"/>
                      <a:pt x="1012" y="387"/>
                      <a:pt x="1012" y="551"/>
                    </a:cubicBezTo>
                    <a:cubicBezTo>
                      <a:pt x="1012" y="598"/>
                      <a:pt x="1019" y="653"/>
                      <a:pt x="976" y="687"/>
                    </a:cubicBezTo>
                    <a:cubicBezTo>
                      <a:pt x="955" y="635"/>
                      <a:pt x="970" y="584"/>
                      <a:pt x="968" y="539"/>
                    </a:cubicBezTo>
                    <a:cubicBezTo>
                      <a:pt x="961" y="392"/>
                      <a:pt x="890" y="271"/>
                      <a:pt x="820" y="187"/>
                    </a:cubicBezTo>
                    <a:cubicBezTo>
                      <a:pt x="740" y="91"/>
                      <a:pt x="571" y="0"/>
                      <a:pt x="412" y="75"/>
                    </a:cubicBezTo>
                    <a:cubicBezTo>
                      <a:pt x="373" y="93"/>
                      <a:pt x="347" y="132"/>
                      <a:pt x="304" y="151"/>
                    </a:cubicBezTo>
                    <a:cubicBezTo>
                      <a:pt x="283" y="160"/>
                      <a:pt x="256" y="159"/>
                      <a:pt x="232" y="171"/>
                    </a:cubicBezTo>
                    <a:cubicBezTo>
                      <a:pt x="156" y="208"/>
                      <a:pt x="102" y="300"/>
                      <a:pt x="68" y="371"/>
                    </a:cubicBezTo>
                    <a:cubicBezTo>
                      <a:pt x="52" y="406"/>
                      <a:pt x="34" y="484"/>
                      <a:pt x="0" y="4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8" name="Freeform 587"/>
              <p:cNvSpPr>
                <a:spLocks/>
              </p:cNvSpPr>
              <p:nvPr/>
            </p:nvSpPr>
            <p:spPr bwMode="auto">
              <a:xfrm>
                <a:off x="6752" y="1312"/>
                <a:ext cx="258" cy="236"/>
              </a:xfrm>
              <a:custGeom>
                <a:avLst/>
                <a:gdLst>
                  <a:gd name="T0" fmla="*/ 109 w 109"/>
                  <a:gd name="T1" fmla="*/ 0 h 100"/>
                  <a:gd name="T2" fmla="*/ 1 w 109"/>
                  <a:gd name="T3" fmla="*/ 100 h 100"/>
                  <a:gd name="T4" fmla="*/ 109 w 109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00"/>
                  <a:gd name="T11" fmla="*/ 109 w 109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00">
                    <a:moveTo>
                      <a:pt x="109" y="0"/>
                    </a:moveTo>
                    <a:cubicBezTo>
                      <a:pt x="102" y="62"/>
                      <a:pt x="47" y="77"/>
                      <a:pt x="1" y="100"/>
                    </a:cubicBezTo>
                    <a:cubicBezTo>
                      <a:pt x="0" y="45"/>
                      <a:pt x="52" y="1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9" name="Freeform 588"/>
              <p:cNvSpPr>
                <a:spLocks/>
              </p:cNvSpPr>
              <p:nvPr/>
            </p:nvSpPr>
            <p:spPr bwMode="auto">
              <a:xfrm>
                <a:off x="6589" y="1432"/>
                <a:ext cx="1970" cy="2488"/>
              </a:xfrm>
              <a:custGeom>
                <a:avLst/>
                <a:gdLst>
                  <a:gd name="T0" fmla="*/ 386 w 834"/>
                  <a:gd name="T1" fmla="*/ 105 h 1053"/>
                  <a:gd name="T2" fmla="*/ 470 w 834"/>
                  <a:gd name="T3" fmla="*/ 85 h 1053"/>
                  <a:gd name="T4" fmla="*/ 834 w 834"/>
                  <a:gd name="T5" fmla="*/ 397 h 1053"/>
                  <a:gd name="T6" fmla="*/ 830 w 834"/>
                  <a:gd name="T7" fmla="*/ 429 h 1053"/>
                  <a:gd name="T8" fmla="*/ 694 w 834"/>
                  <a:gd name="T9" fmla="*/ 869 h 1053"/>
                  <a:gd name="T10" fmla="*/ 542 w 834"/>
                  <a:gd name="T11" fmla="*/ 937 h 1053"/>
                  <a:gd name="T12" fmla="*/ 434 w 834"/>
                  <a:gd name="T13" fmla="*/ 1001 h 1053"/>
                  <a:gd name="T14" fmla="*/ 302 w 834"/>
                  <a:gd name="T15" fmla="*/ 1021 h 1053"/>
                  <a:gd name="T16" fmla="*/ 222 w 834"/>
                  <a:gd name="T17" fmla="*/ 1045 h 1053"/>
                  <a:gd name="T18" fmla="*/ 390 w 834"/>
                  <a:gd name="T19" fmla="*/ 965 h 1053"/>
                  <a:gd name="T20" fmla="*/ 690 w 834"/>
                  <a:gd name="T21" fmla="*/ 625 h 1053"/>
                  <a:gd name="T22" fmla="*/ 714 w 834"/>
                  <a:gd name="T23" fmla="*/ 521 h 1053"/>
                  <a:gd name="T24" fmla="*/ 722 w 834"/>
                  <a:gd name="T25" fmla="*/ 653 h 1053"/>
                  <a:gd name="T26" fmla="*/ 622 w 834"/>
                  <a:gd name="T27" fmla="*/ 861 h 1053"/>
                  <a:gd name="T28" fmla="*/ 766 w 834"/>
                  <a:gd name="T29" fmla="*/ 529 h 1053"/>
                  <a:gd name="T30" fmla="*/ 778 w 834"/>
                  <a:gd name="T31" fmla="*/ 361 h 1053"/>
                  <a:gd name="T32" fmla="*/ 522 w 834"/>
                  <a:gd name="T33" fmla="*/ 133 h 1053"/>
                  <a:gd name="T34" fmla="*/ 326 w 834"/>
                  <a:gd name="T35" fmla="*/ 205 h 1053"/>
                  <a:gd name="T36" fmla="*/ 202 w 834"/>
                  <a:gd name="T37" fmla="*/ 321 h 1053"/>
                  <a:gd name="T38" fmla="*/ 114 w 834"/>
                  <a:gd name="T39" fmla="*/ 505 h 1053"/>
                  <a:gd name="T40" fmla="*/ 18 w 834"/>
                  <a:gd name="T41" fmla="*/ 645 h 1053"/>
                  <a:gd name="T42" fmla="*/ 78 w 834"/>
                  <a:gd name="T43" fmla="*/ 477 h 1053"/>
                  <a:gd name="T44" fmla="*/ 150 w 834"/>
                  <a:gd name="T45" fmla="*/ 309 h 1053"/>
                  <a:gd name="T46" fmla="*/ 266 w 834"/>
                  <a:gd name="T47" fmla="*/ 185 h 1053"/>
                  <a:gd name="T48" fmla="*/ 502 w 834"/>
                  <a:gd name="T49" fmla="*/ 5 h 1053"/>
                  <a:gd name="T50" fmla="*/ 574 w 834"/>
                  <a:gd name="T51" fmla="*/ 25 h 1053"/>
                  <a:gd name="T52" fmla="*/ 470 w 834"/>
                  <a:gd name="T53" fmla="*/ 57 h 1053"/>
                  <a:gd name="T54" fmla="*/ 386 w 834"/>
                  <a:gd name="T55" fmla="*/ 105 h 10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4"/>
                  <a:gd name="T85" fmla="*/ 0 h 1053"/>
                  <a:gd name="T86" fmla="*/ 834 w 834"/>
                  <a:gd name="T87" fmla="*/ 1053 h 10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4" h="1053">
                    <a:moveTo>
                      <a:pt x="386" y="105"/>
                    </a:moveTo>
                    <a:cubicBezTo>
                      <a:pt x="419" y="107"/>
                      <a:pt x="441" y="88"/>
                      <a:pt x="470" y="85"/>
                    </a:cubicBezTo>
                    <a:cubicBezTo>
                      <a:pt x="658" y="63"/>
                      <a:pt x="834" y="235"/>
                      <a:pt x="834" y="397"/>
                    </a:cubicBezTo>
                    <a:cubicBezTo>
                      <a:pt x="834" y="407"/>
                      <a:pt x="832" y="420"/>
                      <a:pt x="830" y="429"/>
                    </a:cubicBezTo>
                    <a:cubicBezTo>
                      <a:pt x="792" y="614"/>
                      <a:pt x="805" y="765"/>
                      <a:pt x="694" y="869"/>
                    </a:cubicBezTo>
                    <a:cubicBezTo>
                      <a:pt x="652" y="909"/>
                      <a:pt x="601" y="916"/>
                      <a:pt x="542" y="937"/>
                    </a:cubicBezTo>
                    <a:cubicBezTo>
                      <a:pt x="502" y="951"/>
                      <a:pt x="477" y="984"/>
                      <a:pt x="434" y="1001"/>
                    </a:cubicBezTo>
                    <a:cubicBezTo>
                      <a:pt x="395" y="1017"/>
                      <a:pt x="348" y="1010"/>
                      <a:pt x="302" y="1021"/>
                    </a:cubicBezTo>
                    <a:cubicBezTo>
                      <a:pt x="278" y="1027"/>
                      <a:pt x="256" y="1053"/>
                      <a:pt x="222" y="1045"/>
                    </a:cubicBezTo>
                    <a:cubicBezTo>
                      <a:pt x="220" y="972"/>
                      <a:pt x="328" y="988"/>
                      <a:pt x="390" y="965"/>
                    </a:cubicBezTo>
                    <a:cubicBezTo>
                      <a:pt x="533" y="914"/>
                      <a:pt x="657" y="786"/>
                      <a:pt x="690" y="625"/>
                    </a:cubicBezTo>
                    <a:cubicBezTo>
                      <a:pt x="697" y="593"/>
                      <a:pt x="685" y="552"/>
                      <a:pt x="714" y="521"/>
                    </a:cubicBezTo>
                    <a:cubicBezTo>
                      <a:pt x="764" y="541"/>
                      <a:pt x="733" y="611"/>
                      <a:pt x="722" y="653"/>
                    </a:cubicBezTo>
                    <a:cubicBezTo>
                      <a:pt x="700" y="737"/>
                      <a:pt x="671" y="808"/>
                      <a:pt x="622" y="861"/>
                    </a:cubicBezTo>
                    <a:cubicBezTo>
                      <a:pt x="735" y="819"/>
                      <a:pt x="755" y="678"/>
                      <a:pt x="766" y="529"/>
                    </a:cubicBezTo>
                    <a:cubicBezTo>
                      <a:pt x="771" y="467"/>
                      <a:pt x="790" y="414"/>
                      <a:pt x="778" y="361"/>
                    </a:cubicBezTo>
                    <a:cubicBezTo>
                      <a:pt x="753" y="251"/>
                      <a:pt x="651" y="135"/>
                      <a:pt x="522" y="133"/>
                    </a:cubicBezTo>
                    <a:cubicBezTo>
                      <a:pt x="442" y="132"/>
                      <a:pt x="378" y="164"/>
                      <a:pt x="326" y="205"/>
                    </a:cubicBezTo>
                    <a:cubicBezTo>
                      <a:pt x="288" y="236"/>
                      <a:pt x="235" y="283"/>
                      <a:pt x="202" y="321"/>
                    </a:cubicBezTo>
                    <a:cubicBezTo>
                      <a:pt x="166" y="363"/>
                      <a:pt x="144" y="445"/>
                      <a:pt x="114" y="505"/>
                    </a:cubicBezTo>
                    <a:cubicBezTo>
                      <a:pt x="89" y="556"/>
                      <a:pt x="74" y="622"/>
                      <a:pt x="18" y="645"/>
                    </a:cubicBezTo>
                    <a:cubicBezTo>
                      <a:pt x="0" y="588"/>
                      <a:pt x="50" y="534"/>
                      <a:pt x="78" y="477"/>
                    </a:cubicBezTo>
                    <a:cubicBezTo>
                      <a:pt x="104" y="424"/>
                      <a:pt x="119" y="359"/>
                      <a:pt x="150" y="309"/>
                    </a:cubicBezTo>
                    <a:cubicBezTo>
                      <a:pt x="177" y="264"/>
                      <a:pt x="229" y="225"/>
                      <a:pt x="266" y="185"/>
                    </a:cubicBezTo>
                    <a:cubicBezTo>
                      <a:pt x="341" y="106"/>
                      <a:pt x="369" y="17"/>
                      <a:pt x="502" y="5"/>
                    </a:cubicBezTo>
                    <a:cubicBezTo>
                      <a:pt x="524" y="3"/>
                      <a:pt x="572" y="0"/>
                      <a:pt x="574" y="25"/>
                    </a:cubicBezTo>
                    <a:cubicBezTo>
                      <a:pt x="577" y="58"/>
                      <a:pt x="501" y="50"/>
                      <a:pt x="470" y="57"/>
                    </a:cubicBezTo>
                    <a:cubicBezTo>
                      <a:pt x="435" y="65"/>
                      <a:pt x="401" y="77"/>
                      <a:pt x="38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Freeform 589"/>
              <p:cNvSpPr>
                <a:spLocks/>
              </p:cNvSpPr>
              <p:nvPr/>
            </p:nvSpPr>
            <p:spPr bwMode="auto">
              <a:xfrm>
                <a:off x="7983" y="1435"/>
                <a:ext cx="817" cy="1455"/>
              </a:xfrm>
              <a:custGeom>
                <a:avLst/>
                <a:gdLst>
                  <a:gd name="T0" fmla="*/ 304 w 346"/>
                  <a:gd name="T1" fmla="*/ 616 h 616"/>
                  <a:gd name="T2" fmla="*/ 300 w 346"/>
                  <a:gd name="T3" fmla="*/ 464 h 616"/>
                  <a:gd name="T4" fmla="*/ 280 w 346"/>
                  <a:gd name="T5" fmla="*/ 412 h 616"/>
                  <a:gd name="T6" fmla="*/ 232 w 346"/>
                  <a:gd name="T7" fmla="*/ 260 h 616"/>
                  <a:gd name="T8" fmla="*/ 80 w 346"/>
                  <a:gd name="T9" fmla="*/ 92 h 616"/>
                  <a:gd name="T10" fmla="*/ 0 w 346"/>
                  <a:gd name="T11" fmla="*/ 32 h 616"/>
                  <a:gd name="T12" fmla="*/ 200 w 346"/>
                  <a:gd name="T13" fmla="*/ 132 h 616"/>
                  <a:gd name="T14" fmla="*/ 340 w 346"/>
                  <a:gd name="T15" fmla="*/ 448 h 616"/>
                  <a:gd name="T16" fmla="*/ 304 w 346"/>
                  <a:gd name="T17" fmla="*/ 616 h 6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"/>
                  <a:gd name="T28" fmla="*/ 0 h 616"/>
                  <a:gd name="T29" fmla="*/ 346 w 346"/>
                  <a:gd name="T30" fmla="*/ 616 h 6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" h="616">
                    <a:moveTo>
                      <a:pt x="304" y="616"/>
                    </a:moveTo>
                    <a:cubicBezTo>
                      <a:pt x="276" y="580"/>
                      <a:pt x="309" y="515"/>
                      <a:pt x="300" y="464"/>
                    </a:cubicBezTo>
                    <a:cubicBezTo>
                      <a:pt x="297" y="445"/>
                      <a:pt x="285" y="430"/>
                      <a:pt x="280" y="412"/>
                    </a:cubicBezTo>
                    <a:cubicBezTo>
                      <a:pt x="264" y="354"/>
                      <a:pt x="258" y="308"/>
                      <a:pt x="232" y="260"/>
                    </a:cubicBezTo>
                    <a:cubicBezTo>
                      <a:pt x="197" y="196"/>
                      <a:pt x="138" y="127"/>
                      <a:pt x="80" y="92"/>
                    </a:cubicBezTo>
                    <a:cubicBezTo>
                      <a:pt x="53" y="76"/>
                      <a:pt x="6" y="77"/>
                      <a:pt x="0" y="32"/>
                    </a:cubicBezTo>
                    <a:cubicBezTo>
                      <a:pt x="46" y="0"/>
                      <a:pt x="161" y="84"/>
                      <a:pt x="200" y="132"/>
                    </a:cubicBezTo>
                    <a:cubicBezTo>
                      <a:pt x="269" y="217"/>
                      <a:pt x="332" y="346"/>
                      <a:pt x="340" y="448"/>
                    </a:cubicBezTo>
                    <a:cubicBezTo>
                      <a:pt x="345" y="509"/>
                      <a:pt x="346" y="588"/>
                      <a:pt x="304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1" name="Freeform 590"/>
              <p:cNvSpPr>
                <a:spLocks/>
              </p:cNvSpPr>
              <p:nvPr/>
            </p:nvSpPr>
            <p:spPr bwMode="auto">
              <a:xfrm>
                <a:off x="6585" y="1680"/>
                <a:ext cx="663" cy="993"/>
              </a:xfrm>
              <a:custGeom>
                <a:avLst/>
                <a:gdLst>
                  <a:gd name="T0" fmla="*/ 276 w 281"/>
                  <a:gd name="T1" fmla="*/ 0 h 420"/>
                  <a:gd name="T2" fmla="*/ 184 w 281"/>
                  <a:gd name="T3" fmla="*/ 116 h 420"/>
                  <a:gd name="T4" fmla="*/ 100 w 281"/>
                  <a:gd name="T5" fmla="*/ 244 h 420"/>
                  <a:gd name="T6" fmla="*/ 8 w 281"/>
                  <a:gd name="T7" fmla="*/ 420 h 420"/>
                  <a:gd name="T8" fmla="*/ 48 w 281"/>
                  <a:gd name="T9" fmla="*/ 268 h 420"/>
                  <a:gd name="T10" fmla="*/ 108 w 281"/>
                  <a:gd name="T11" fmla="*/ 128 h 420"/>
                  <a:gd name="T12" fmla="*/ 268 w 281"/>
                  <a:gd name="T13" fmla="*/ 0 h 420"/>
                  <a:gd name="T14" fmla="*/ 276 w 28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420"/>
                  <a:gd name="T26" fmla="*/ 281 w 28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420">
                    <a:moveTo>
                      <a:pt x="276" y="0"/>
                    </a:moveTo>
                    <a:cubicBezTo>
                      <a:pt x="281" y="60"/>
                      <a:pt x="217" y="82"/>
                      <a:pt x="184" y="116"/>
                    </a:cubicBezTo>
                    <a:cubicBezTo>
                      <a:pt x="151" y="150"/>
                      <a:pt x="120" y="196"/>
                      <a:pt x="100" y="244"/>
                    </a:cubicBezTo>
                    <a:cubicBezTo>
                      <a:pt x="74" y="306"/>
                      <a:pt x="67" y="380"/>
                      <a:pt x="8" y="420"/>
                    </a:cubicBezTo>
                    <a:cubicBezTo>
                      <a:pt x="0" y="366"/>
                      <a:pt x="29" y="315"/>
                      <a:pt x="48" y="268"/>
                    </a:cubicBezTo>
                    <a:cubicBezTo>
                      <a:pt x="67" y="221"/>
                      <a:pt x="83" y="167"/>
                      <a:pt x="108" y="128"/>
                    </a:cubicBezTo>
                    <a:cubicBezTo>
                      <a:pt x="139" y="81"/>
                      <a:pt x="220" y="27"/>
                      <a:pt x="268" y="0"/>
                    </a:cubicBezTo>
                    <a:cubicBezTo>
                      <a:pt x="271" y="0"/>
                      <a:pt x="273" y="0"/>
                      <a:pt x="2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" name="Freeform 591"/>
              <p:cNvSpPr>
                <a:spLocks/>
              </p:cNvSpPr>
              <p:nvPr/>
            </p:nvSpPr>
            <p:spPr bwMode="auto">
              <a:xfrm>
                <a:off x="6792" y="1758"/>
                <a:ext cx="1637" cy="1961"/>
              </a:xfrm>
              <a:custGeom>
                <a:avLst/>
                <a:gdLst>
                  <a:gd name="T0" fmla="*/ 632 w 693"/>
                  <a:gd name="T1" fmla="*/ 363 h 830"/>
                  <a:gd name="T2" fmla="*/ 444 w 693"/>
                  <a:gd name="T3" fmla="*/ 79 h 830"/>
                  <a:gd name="T4" fmla="*/ 260 w 693"/>
                  <a:gd name="T5" fmla="*/ 151 h 830"/>
                  <a:gd name="T6" fmla="*/ 232 w 693"/>
                  <a:gd name="T7" fmla="*/ 187 h 830"/>
                  <a:gd name="T8" fmla="*/ 168 w 693"/>
                  <a:gd name="T9" fmla="*/ 263 h 830"/>
                  <a:gd name="T10" fmla="*/ 524 w 693"/>
                  <a:gd name="T11" fmla="*/ 131 h 830"/>
                  <a:gd name="T12" fmla="*/ 544 w 693"/>
                  <a:gd name="T13" fmla="*/ 571 h 830"/>
                  <a:gd name="T14" fmla="*/ 376 w 693"/>
                  <a:gd name="T15" fmla="*/ 763 h 830"/>
                  <a:gd name="T16" fmla="*/ 304 w 693"/>
                  <a:gd name="T17" fmla="*/ 795 h 830"/>
                  <a:gd name="T18" fmla="*/ 236 w 693"/>
                  <a:gd name="T19" fmla="*/ 819 h 830"/>
                  <a:gd name="T20" fmla="*/ 384 w 693"/>
                  <a:gd name="T21" fmla="*/ 703 h 830"/>
                  <a:gd name="T22" fmla="*/ 528 w 693"/>
                  <a:gd name="T23" fmla="*/ 415 h 830"/>
                  <a:gd name="T24" fmla="*/ 520 w 693"/>
                  <a:gd name="T25" fmla="*/ 191 h 830"/>
                  <a:gd name="T26" fmla="*/ 340 w 693"/>
                  <a:gd name="T27" fmla="*/ 167 h 830"/>
                  <a:gd name="T28" fmla="*/ 260 w 693"/>
                  <a:gd name="T29" fmla="*/ 255 h 830"/>
                  <a:gd name="T30" fmla="*/ 200 w 693"/>
                  <a:gd name="T31" fmla="*/ 307 h 830"/>
                  <a:gd name="T32" fmla="*/ 184 w 693"/>
                  <a:gd name="T33" fmla="*/ 431 h 830"/>
                  <a:gd name="T34" fmla="*/ 116 w 693"/>
                  <a:gd name="T35" fmla="*/ 571 h 830"/>
                  <a:gd name="T36" fmla="*/ 0 w 693"/>
                  <a:gd name="T37" fmla="*/ 651 h 830"/>
                  <a:gd name="T38" fmla="*/ 84 w 693"/>
                  <a:gd name="T39" fmla="*/ 527 h 830"/>
                  <a:gd name="T40" fmla="*/ 124 w 693"/>
                  <a:gd name="T41" fmla="*/ 355 h 830"/>
                  <a:gd name="T42" fmla="*/ 124 w 693"/>
                  <a:gd name="T43" fmla="*/ 223 h 830"/>
                  <a:gd name="T44" fmla="*/ 248 w 693"/>
                  <a:gd name="T45" fmla="*/ 103 h 830"/>
                  <a:gd name="T46" fmla="*/ 644 w 693"/>
                  <a:gd name="T47" fmla="*/ 171 h 830"/>
                  <a:gd name="T48" fmla="*/ 632 w 693"/>
                  <a:gd name="T49" fmla="*/ 363 h 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3"/>
                  <a:gd name="T76" fmla="*/ 0 h 830"/>
                  <a:gd name="T77" fmla="*/ 693 w 693"/>
                  <a:gd name="T78" fmla="*/ 830 h 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3" h="830">
                    <a:moveTo>
                      <a:pt x="632" y="363"/>
                    </a:moveTo>
                    <a:cubicBezTo>
                      <a:pt x="628" y="214"/>
                      <a:pt x="580" y="83"/>
                      <a:pt x="444" y="79"/>
                    </a:cubicBezTo>
                    <a:cubicBezTo>
                      <a:pt x="376" y="77"/>
                      <a:pt x="304" y="110"/>
                      <a:pt x="260" y="151"/>
                    </a:cubicBezTo>
                    <a:cubicBezTo>
                      <a:pt x="249" y="161"/>
                      <a:pt x="244" y="175"/>
                      <a:pt x="232" y="187"/>
                    </a:cubicBezTo>
                    <a:cubicBezTo>
                      <a:pt x="209" y="209"/>
                      <a:pt x="160" y="222"/>
                      <a:pt x="168" y="263"/>
                    </a:cubicBezTo>
                    <a:cubicBezTo>
                      <a:pt x="253" y="221"/>
                      <a:pt x="372" y="31"/>
                      <a:pt x="524" y="131"/>
                    </a:cubicBezTo>
                    <a:cubicBezTo>
                      <a:pt x="621" y="195"/>
                      <a:pt x="594" y="461"/>
                      <a:pt x="544" y="571"/>
                    </a:cubicBezTo>
                    <a:cubicBezTo>
                      <a:pt x="509" y="649"/>
                      <a:pt x="440" y="726"/>
                      <a:pt x="376" y="763"/>
                    </a:cubicBezTo>
                    <a:cubicBezTo>
                      <a:pt x="354" y="776"/>
                      <a:pt x="327" y="783"/>
                      <a:pt x="304" y="795"/>
                    </a:cubicBezTo>
                    <a:cubicBezTo>
                      <a:pt x="283" y="806"/>
                      <a:pt x="262" y="830"/>
                      <a:pt x="236" y="819"/>
                    </a:cubicBezTo>
                    <a:cubicBezTo>
                      <a:pt x="260" y="744"/>
                      <a:pt x="331" y="743"/>
                      <a:pt x="384" y="703"/>
                    </a:cubicBezTo>
                    <a:cubicBezTo>
                      <a:pt x="465" y="641"/>
                      <a:pt x="514" y="548"/>
                      <a:pt x="528" y="415"/>
                    </a:cubicBezTo>
                    <a:cubicBezTo>
                      <a:pt x="536" y="339"/>
                      <a:pt x="562" y="251"/>
                      <a:pt x="520" y="191"/>
                    </a:cubicBezTo>
                    <a:cubicBezTo>
                      <a:pt x="484" y="140"/>
                      <a:pt x="396" y="135"/>
                      <a:pt x="340" y="167"/>
                    </a:cubicBezTo>
                    <a:cubicBezTo>
                      <a:pt x="309" y="184"/>
                      <a:pt x="293" y="221"/>
                      <a:pt x="260" y="255"/>
                    </a:cubicBezTo>
                    <a:cubicBezTo>
                      <a:pt x="243" y="273"/>
                      <a:pt x="213" y="285"/>
                      <a:pt x="200" y="307"/>
                    </a:cubicBezTo>
                    <a:cubicBezTo>
                      <a:pt x="179" y="343"/>
                      <a:pt x="192" y="380"/>
                      <a:pt x="184" y="431"/>
                    </a:cubicBezTo>
                    <a:cubicBezTo>
                      <a:pt x="177" y="476"/>
                      <a:pt x="142" y="534"/>
                      <a:pt x="116" y="571"/>
                    </a:cubicBezTo>
                    <a:cubicBezTo>
                      <a:pt x="90" y="608"/>
                      <a:pt x="55" y="652"/>
                      <a:pt x="0" y="651"/>
                    </a:cubicBezTo>
                    <a:cubicBezTo>
                      <a:pt x="5" y="592"/>
                      <a:pt x="59" y="569"/>
                      <a:pt x="84" y="527"/>
                    </a:cubicBezTo>
                    <a:cubicBezTo>
                      <a:pt x="107" y="489"/>
                      <a:pt x="132" y="426"/>
                      <a:pt x="124" y="355"/>
                    </a:cubicBezTo>
                    <a:cubicBezTo>
                      <a:pt x="119" y="309"/>
                      <a:pt x="103" y="267"/>
                      <a:pt x="124" y="223"/>
                    </a:cubicBezTo>
                    <a:cubicBezTo>
                      <a:pt x="145" y="180"/>
                      <a:pt x="204" y="139"/>
                      <a:pt x="248" y="103"/>
                    </a:cubicBezTo>
                    <a:cubicBezTo>
                      <a:pt x="376" y="0"/>
                      <a:pt x="568" y="10"/>
                      <a:pt x="644" y="171"/>
                    </a:cubicBezTo>
                    <a:cubicBezTo>
                      <a:pt x="664" y="213"/>
                      <a:pt x="693" y="346"/>
                      <a:pt x="632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Freeform 592"/>
              <p:cNvSpPr>
                <a:spLocks/>
              </p:cNvSpPr>
              <p:nvPr/>
            </p:nvSpPr>
            <p:spPr bwMode="auto">
              <a:xfrm>
                <a:off x="7744" y="2099"/>
                <a:ext cx="307" cy="214"/>
              </a:xfrm>
              <a:custGeom>
                <a:avLst/>
                <a:gdLst>
                  <a:gd name="T0" fmla="*/ 101 w 130"/>
                  <a:gd name="T1" fmla="*/ 91 h 91"/>
                  <a:gd name="T2" fmla="*/ 17 w 130"/>
                  <a:gd name="T3" fmla="*/ 67 h 91"/>
                  <a:gd name="T4" fmla="*/ 101 w 130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91"/>
                  <a:gd name="T11" fmla="*/ 130 w 13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91">
                    <a:moveTo>
                      <a:pt x="101" y="91"/>
                    </a:moveTo>
                    <a:cubicBezTo>
                      <a:pt x="75" y="81"/>
                      <a:pt x="51" y="69"/>
                      <a:pt x="17" y="67"/>
                    </a:cubicBezTo>
                    <a:cubicBezTo>
                      <a:pt x="0" y="0"/>
                      <a:pt x="130" y="39"/>
                      <a:pt x="10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" name="Freeform 593"/>
              <p:cNvSpPr>
                <a:spLocks/>
              </p:cNvSpPr>
              <p:nvPr/>
            </p:nvSpPr>
            <p:spPr bwMode="auto">
              <a:xfrm>
                <a:off x="7222" y="2108"/>
                <a:ext cx="529" cy="621"/>
              </a:xfrm>
              <a:custGeom>
                <a:avLst/>
                <a:gdLst>
                  <a:gd name="T0" fmla="*/ 222 w 224"/>
                  <a:gd name="T1" fmla="*/ 47 h 263"/>
                  <a:gd name="T2" fmla="*/ 182 w 224"/>
                  <a:gd name="T3" fmla="*/ 79 h 263"/>
                  <a:gd name="T4" fmla="*/ 86 w 224"/>
                  <a:gd name="T5" fmla="*/ 179 h 263"/>
                  <a:gd name="T6" fmla="*/ 34 w 224"/>
                  <a:gd name="T7" fmla="*/ 263 h 263"/>
                  <a:gd name="T8" fmla="*/ 118 w 224"/>
                  <a:gd name="T9" fmla="*/ 91 h 263"/>
                  <a:gd name="T10" fmla="*/ 222 w 224"/>
                  <a:gd name="T11" fmla="*/ 47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63"/>
                  <a:gd name="T20" fmla="*/ 224 w 224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63">
                    <a:moveTo>
                      <a:pt x="222" y="47"/>
                    </a:moveTo>
                    <a:cubicBezTo>
                      <a:pt x="224" y="73"/>
                      <a:pt x="195" y="68"/>
                      <a:pt x="182" y="79"/>
                    </a:cubicBezTo>
                    <a:cubicBezTo>
                      <a:pt x="162" y="122"/>
                      <a:pt x="115" y="143"/>
                      <a:pt x="86" y="179"/>
                    </a:cubicBezTo>
                    <a:cubicBezTo>
                      <a:pt x="65" y="205"/>
                      <a:pt x="68" y="245"/>
                      <a:pt x="34" y="263"/>
                    </a:cubicBezTo>
                    <a:cubicBezTo>
                      <a:pt x="0" y="195"/>
                      <a:pt x="79" y="136"/>
                      <a:pt x="118" y="91"/>
                    </a:cubicBezTo>
                    <a:cubicBezTo>
                      <a:pt x="141" y="65"/>
                      <a:pt x="176" y="0"/>
                      <a:pt x="2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Freeform 594"/>
              <p:cNvSpPr>
                <a:spLocks/>
              </p:cNvSpPr>
              <p:nvPr/>
            </p:nvSpPr>
            <p:spPr bwMode="auto">
              <a:xfrm>
                <a:off x="6868" y="2271"/>
                <a:ext cx="1139" cy="1498"/>
              </a:xfrm>
              <a:custGeom>
                <a:avLst/>
                <a:gdLst>
                  <a:gd name="T0" fmla="*/ 52 w 482"/>
                  <a:gd name="T1" fmla="*/ 614 h 634"/>
                  <a:gd name="T2" fmla="*/ 120 w 482"/>
                  <a:gd name="T3" fmla="*/ 562 h 634"/>
                  <a:gd name="T4" fmla="*/ 236 w 482"/>
                  <a:gd name="T5" fmla="*/ 454 h 634"/>
                  <a:gd name="T6" fmla="*/ 300 w 482"/>
                  <a:gd name="T7" fmla="*/ 430 h 634"/>
                  <a:gd name="T8" fmla="*/ 432 w 482"/>
                  <a:gd name="T9" fmla="*/ 206 h 634"/>
                  <a:gd name="T10" fmla="*/ 428 w 482"/>
                  <a:gd name="T11" fmla="*/ 162 h 634"/>
                  <a:gd name="T12" fmla="*/ 400 w 482"/>
                  <a:gd name="T13" fmla="*/ 58 h 634"/>
                  <a:gd name="T14" fmla="*/ 332 w 482"/>
                  <a:gd name="T15" fmla="*/ 130 h 634"/>
                  <a:gd name="T16" fmla="*/ 64 w 482"/>
                  <a:gd name="T17" fmla="*/ 490 h 634"/>
                  <a:gd name="T18" fmla="*/ 0 w 482"/>
                  <a:gd name="T19" fmla="*/ 506 h 634"/>
                  <a:gd name="T20" fmla="*/ 76 w 482"/>
                  <a:gd name="T21" fmla="*/ 426 h 634"/>
                  <a:gd name="T22" fmla="*/ 240 w 482"/>
                  <a:gd name="T23" fmla="*/ 146 h 634"/>
                  <a:gd name="T24" fmla="*/ 292 w 482"/>
                  <a:gd name="T25" fmla="*/ 102 h 634"/>
                  <a:gd name="T26" fmla="*/ 340 w 482"/>
                  <a:gd name="T27" fmla="*/ 38 h 634"/>
                  <a:gd name="T28" fmla="*/ 480 w 482"/>
                  <a:gd name="T29" fmla="*/ 90 h 634"/>
                  <a:gd name="T30" fmla="*/ 468 w 482"/>
                  <a:gd name="T31" fmla="*/ 166 h 634"/>
                  <a:gd name="T32" fmla="*/ 468 w 482"/>
                  <a:gd name="T33" fmla="*/ 250 h 634"/>
                  <a:gd name="T34" fmla="*/ 356 w 482"/>
                  <a:gd name="T35" fmla="*/ 450 h 634"/>
                  <a:gd name="T36" fmla="*/ 264 w 482"/>
                  <a:gd name="T37" fmla="*/ 494 h 634"/>
                  <a:gd name="T38" fmla="*/ 52 w 482"/>
                  <a:gd name="T39" fmla="*/ 614 h 6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2"/>
                  <a:gd name="T61" fmla="*/ 0 h 634"/>
                  <a:gd name="T62" fmla="*/ 482 w 482"/>
                  <a:gd name="T63" fmla="*/ 634 h 6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2" h="634">
                    <a:moveTo>
                      <a:pt x="52" y="614"/>
                    </a:moveTo>
                    <a:cubicBezTo>
                      <a:pt x="63" y="583"/>
                      <a:pt x="91" y="582"/>
                      <a:pt x="120" y="562"/>
                    </a:cubicBezTo>
                    <a:cubicBezTo>
                      <a:pt x="162" y="533"/>
                      <a:pt x="194" y="478"/>
                      <a:pt x="236" y="454"/>
                    </a:cubicBezTo>
                    <a:cubicBezTo>
                      <a:pt x="255" y="443"/>
                      <a:pt x="279" y="442"/>
                      <a:pt x="300" y="430"/>
                    </a:cubicBezTo>
                    <a:cubicBezTo>
                      <a:pt x="368" y="392"/>
                      <a:pt x="428" y="289"/>
                      <a:pt x="432" y="206"/>
                    </a:cubicBezTo>
                    <a:cubicBezTo>
                      <a:pt x="433" y="191"/>
                      <a:pt x="427" y="176"/>
                      <a:pt x="428" y="162"/>
                    </a:cubicBezTo>
                    <a:cubicBezTo>
                      <a:pt x="430" y="121"/>
                      <a:pt x="449" y="65"/>
                      <a:pt x="400" y="58"/>
                    </a:cubicBezTo>
                    <a:cubicBezTo>
                      <a:pt x="355" y="51"/>
                      <a:pt x="343" y="93"/>
                      <a:pt x="332" y="130"/>
                    </a:cubicBezTo>
                    <a:cubicBezTo>
                      <a:pt x="229" y="219"/>
                      <a:pt x="186" y="413"/>
                      <a:pt x="64" y="490"/>
                    </a:cubicBezTo>
                    <a:cubicBezTo>
                      <a:pt x="48" y="500"/>
                      <a:pt x="23" y="512"/>
                      <a:pt x="0" y="506"/>
                    </a:cubicBezTo>
                    <a:cubicBezTo>
                      <a:pt x="0" y="456"/>
                      <a:pt x="46" y="452"/>
                      <a:pt x="76" y="426"/>
                    </a:cubicBezTo>
                    <a:cubicBezTo>
                      <a:pt x="154" y="358"/>
                      <a:pt x="171" y="230"/>
                      <a:pt x="240" y="146"/>
                    </a:cubicBezTo>
                    <a:cubicBezTo>
                      <a:pt x="253" y="131"/>
                      <a:pt x="276" y="120"/>
                      <a:pt x="292" y="102"/>
                    </a:cubicBezTo>
                    <a:cubicBezTo>
                      <a:pt x="311" y="81"/>
                      <a:pt x="322" y="51"/>
                      <a:pt x="340" y="38"/>
                    </a:cubicBezTo>
                    <a:cubicBezTo>
                      <a:pt x="395" y="0"/>
                      <a:pt x="476" y="32"/>
                      <a:pt x="480" y="90"/>
                    </a:cubicBezTo>
                    <a:cubicBezTo>
                      <a:pt x="482" y="116"/>
                      <a:pt x="470" y="144"/>
                      <a:pt x="468" y="166"/>
                    </a:cubicBezTo>
                    <a:cubicBezTo>
                      <a:pt x="466" y="195"/>
                      <a:pt x="471" y="223"/>
                      <a:pt x="468" y="250"/>
                    </a:cubicBezTo>
                    <a:cubicBezTo>
                      <a:pt x="459" y="329"/>
                      <a:pt x="412" y="407"/>
                      <a:pt x="356" y="450"/>
                    </a:cubicBezTo>
                    <a:cubicBezTo>
                      <a:pt x="330" y="470"/>
                      <a:pt x="294" y="476"/>
                      <a:pt x="264" y="494"/>
                    </a:cubicBezTo>
                    <a:cubicBezTo>
                      <a:pt x="198" y="533"/>
                      <a:pt x="151" y="634"/>
                      <a:pt x="52" y="6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Freeform 595"/>
              <p:cNvSpPr>
                <a:spLocks noEditPoints="1"/>
              </p:cNvSpPr>
              <p:nvPr/>
            </p:nvSpPr>
            <p:spPr bwMode="auto">
              <a:xfrm>
                <a:off x="6896" y="2465"/>
                <a:ext cx="983" cy="1207"/>
              </a:xfrm>
              <a:custGeom>
                <a:avLst/>
                <a:gdLst>
                  <a:gd name="T0" fmla="*/ 388 w 416"/>
                  <a:gd name="T1" fmla="*/ 0 h 511"/>
                  <a:gd name="T2" fmla="*/ 380 w 416"/>
                  <a:gd name="T3" fmla="*/ 76 h 511"/>
                  <a:gd name="T4" fmla="*/ 308 w 416"/>
                  <a:gd name="T5" fmla="*/ 296 h 511"/>
                  <a:gd name="T6" fmla="*/ 160 w 416"/>
                  <a:gd name="T7" fmla="*/ 392 h 511"/>
                  <a:gd name="T8" fmla="*/ 0 w 416"/>
                  <a:gd name="T9" fmla="*/ 476 h 511"/>
                  <a:gd name="T10" fmla="*/ 76 w 416"/>
                  <a:gd name="T11" fmla="*/ 420 h 511"/>
                  <a:gd name="T12" fmla="*/ 208 w 416"/>
                  <a:gd name="T13" fmla="*/ 276 h 511"/>
                  <a:gd name="T14" fmla="*/ 344 w 416"/>
                  <a:gd name="T15" fmla="*/ 60 h 511"/>
                  <a:gd name="T16" fmla="*/ 380 w 416"/>
                  <a:gd name="T17" fmla="*/ 0 h 511"/>
                  <a:gd name="T18" fmla="*/ 388 w 416"/>
                  <a:gd name="T19" fmla="*/ 0 h 511"/>
                  <a:gd name="T20" fmla="*/ 260 w 416"/>
                  <a:gd name="T21" fmla="*/ 264 h 511"/>
                  <a:gd name="T22" fmla="*/ 344 w 416"/>
                  <a:gd name="T23" fmla="*/ 120 h 511"/>
                  <a:gd name="T24" fmla="*/ 332 w 416"/>
                  <a:gd name="T25" fmla="*/ 116 h 511"/>
                  <a:gd name="T26" fmla="*/ 260 w 416"/>
                  <a:gd name="T27" fmla="*/ 264 h 5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6"/>
                  <a:gd name="T43" fmla="*/ 0 h 511"/>
                  <a:gd name="T44" fmla="*/ 416 w 416"/>
                  <a:gd name="T45" fmla="*/ 511 h 5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6" h="511">
                    <a:moveTo>
                      <a:pt x="388" y="0"/>
                    </a:moveTo>
                    <a:cubicBezTo>
                      <a:pt x="408" y="22"/>
                      <a:pt x="388" y="57"/>
                      <a:pt x="380" y="76"/>
                    </a:cubicBezTo>
                    <a:cubicBezTo>
                      <a:pt x="416" y="121"/>
                      <a:pt x="361" y="271"/>
                      <a:pt x="308" y="296"/>
                    </a:cubicBezTo>
                    <a:cubicBezTo>
                      <a:pt x="246" y="325"/>
                      <a:pt x="203" y="342"/>
                      <a:pt x="160" y="392"/>
                    </a:cubicBezTo>
                    <a:cubicBezTo>
                      <a:pt x="130" y="426"/>
                      <a:pt x="60" y="511"/>
                      <a:pt x="0" y="476"/>
                    </a:cubicBezTo>
                    <a:cubicBezTo>
                      <a:pt x="17" y="440"/>
                      <a:pt x="50" y="439"/>
                      <a:pt x="76" y="420"/>
                    </a:cubicBezTo>
                    <a:cubicBezTo>
                      <a:pt x="106" y="399"/>
                      <a:pt x="194" y="313"/>
                      <a:pt x="208" y="276"/>
                    </a:cubicBezTo>
                    <a:cubicBezTo>
                      <a:pt x="239" y="199"/>
                      <a:pt x="278" y="107"/>
                      <a:pt x="344" y="60"/>
                    </a:cubicBezTo>
                    <a:cubicBezTo>
                      <a:pt x="351" y="35"/>
                      <a:pt x="355" y="6"/>
                      <a:pt x="380" y="0"/>
                    </a:cubicBezTo>
                    <a:cubicBezTo>
                      <a:pt x="383" y="0"/>
                      <a:pt x="385" y="0"/>
                      <a:pt x="388" y="0"/>
                    </a:cubicBezTo>
                    <a:close/>
                    <a:moveTo>
                      <a:pt x="260" y="264"/>
                    </a:moveTo>
                    <a:cubicBezTo>
                      <a:pt x="312" y="258"/>
                      <a:pt x="349" y="183"/>
                      <a:pt x="344" y="120"/>
                    </a:cubicBezTo>
                    <a:cubicBezTo>
                      <a:pt x="339" y="120"/>
                      <a:pt x="339" y="115"/>
                      <a:pt x="332" y="116"/>
                    </a:cubicBezTo>
                    <a:cubicBezTo>
                      <a:pt x="312" y="169"/>
                      <a:pt x="283" y="213"/>
                      <a:pt x="26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7" name="Freeform 596"/>
              <p:cNvSpPr>
                <a:spLocks/>
              </p:cNvSpPr>
              <p:nvPr/>
            </p:nvSpPr>
            <p:spPr bwMode="auto">
              <a:xfrm>
                <a:off x="8514" y="2502"/>
                <a:ext cx="163" cy="350"/>
              </a:xfrm>
              <a:custGeom>
                <a:avLst/>
                <a:gdLst>
                  <a:gd name="T0" fmla="*/ 39 w 69"/>
                  <a:gd name="T1" fmla="*/ 0 h 148"/>
                  <a:gd name="T2" fmla="*/ 15 w 69"/>
                  <a:gd name="T3" fmla="*/ 148 h 148"/>
                  <a:gd name="T4" fmla="*/ 39 w 69"/>
                  <a:gd name="T5" fmla="*/ 0 h 14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48"/>
                  <a:gd name="T11" fmla="*/ 69 w 69"/>
                  <a:gd name="T12" fmla="*/ 148 h 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48">
                    <a:moveTo>
                      <a:pt x="39" y="0"/>
                    </a:moveTo>
                    <a:cubicBezTo>
                      <a:pt x="69" y="30"/>
                      <a:pt x="53" y="134"/>
                      <a:pt x="15" y="148"/>
                    </a:cubicBezTo>
                    <a:cubicBezTo>
                      <a:pt x="13" y="103"/>
                      <a:pt x="0" y="1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" name="Freeform 597"/>
              <p:cNvSpPr>
                <a:spLocks/>
              </p:cNvSpPr>
              <p:nvPr/>
            </p:nvSpPr>
            <p:spPr bwMode="auto">
              <a:xfrm>
                <a:off x="6670" y="2538"/>
                <a:ext cx="375" cy="616"/>
              </a:xfrm>
              <a:custGeom>
                <a:avLst/>
                <a:gdLst>
                  <a:gd name="T0" fmla="*/ 140 w 159"/>
                  <a:gd name="T1" fmla="*/ 5 h 261"/>
                  <a:gd name="T2" fmla="*/ 112 w 159"/>
                  <a:gd name="T3" fmla="*/ 157 h 261"/>
                  <a:gd name="T4" fmla="*/ 20 w 159"/>
                  <a:gd name="T5" fmla="*/ 261 h 261"/>
                  <a:gd name="T6" fmla="*/ 120 w 159"/>
                  <a:gd name="T7" fmla="*/ 13 h 261"/>
                  <a:gd name="T8" fmla="*/ 128 w 159"/>
                  <a:gd name="T9" fmla="*/ 1 h 261"/>
                  <a:gd name="T10" fmla="*/ 140 w 159"/>
                  <a:gd name="T11" fmla="*/ 5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261"/>
                  <a:gd name="T20" fmla="*/ 159 w 159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261">
                    <a:moveTo>
                      <a:pt x="140" y="5"/>
                    </a:moveTo>
                    <a:cubicBezTo>
                      <a:pt x="159" y="62"/>
                      <a:pt x="137" y="118"/>
                      <a:pt x="112" y="157"/>
                    </a:cubicBezTo>
                    <a:cubicBezTo>
                      <a:pt x="87" y="195"/>
                      <a:pt x="54" y="238"/>
                      <a:pt x="20" y="261"/>
                    </a:cubicBezTo>
                    <a:cubicBezTo>
                      <a:pt x="0" y="156"/>
                      <a:pt x="106" y="110"/>
                      <a:pt x="120" y="13"/>
                    </a:cubicBezTo>
                    <a:cubicBezTo>
                      <a:pt x="122" y="8"/>
                      <a:pt x="127" y="7"/>
                      <a:pt x="128" y="1"/>
                    </a:cubicBezTo>
                    <a:cubicBezTo>
                      <a:pt x="135" y="0"/>
                      <a:pt x="135" y="5"/>
                      <a:pt x="1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9" name="Freeform 598"/>
              <p:cNvSpPr>
                <a:spLocks/>
              </p:cNvSpPr>
              <p:nvPr/>
            </p:nvSpPr>
            <p:spPr bwMode="auto">
              <a:xfrm>
                <a:off x="7425" y="2937"/>
                <a:ext cx="1198" cy="1210"/>
              </a:xfrm>
              <a:custGeom>
                <a:avLst/>
                <a:gdLst>
                  <a:gd name="T0" fmla="*/ 492 w 507"/>
                  <a:gd name="T1" fmla="*/ 0 h 512"/>
                  <a:gd name="T2" fmla="*/ 444 w 507"/>
                  <a:gd name="T3" fmla="*/ 188 h 512"/>
                  <a:gd name="T4" fmla="*/ 328 w 507"/>
                  <a:gd name="T5" fmla="*/ 324 h 512"/>
                  <a:gd name="T6" fmla="*/ 160 w 507"/>
                  <a:gd name="T7" fmla="*/ 396 h 512"/>
                  <a:gd name="T8" fmla="*/ 316 w 507"/>
                  <a:gd name="T9" fmla="*/ 360 h 512"/>
                  <a:gd name="T10" fmla="*/ 124 w 507"/>
                  <a:gd name="T11" fmla="*/ 444 h 512"/>
                  <a:gd name="T12" fmla="*/ 0 w 507"/>
                  <a:gd name="T13" fmla="*/ 496 h 512"/>
                  <a:gd name="T14" fmla="*/ 56 w 507"/>
                  <a:gd name="T15" fmla="*/ 444 h 512"/>
                  <a:gd name="T16" fmla="*/ 136 w 507"/>
                  <a:gd name="T17" fmla="*/ 356 h 512"/>
                  <a:gd name="T18" fmla="*/ 332 w 507"/>
                  <a:gd name="T19" fmla="*/ 272 h 512"/>
                  <a:gd name="T20" fmla="*/ 472 w 507"/>
                  <a:gd name="T21" fmla="*/ 16 h 512"/>
                  <a:gd name="T22" fmla="*/ 480 w 507"/>
                  <a:gd name="T23" fmla="*/ 0 h 512"/>
                  <a:gd name="T24" fmla="*/ 492 w 507"/>
                  <a:gd name="T25" fmla="*/ 0 h 5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7"/>
                  <a:gd name="T40" fmla="*/ 0 h 512"/>
                  <a:gd name="T41" fmla="*/ 507 w 507"/>
                  <a:gd name="T42" fmla="*/ 512 h 5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7" h="512">
                    <a:moveTo>
                      <a:pt x="492" y="0"/>
                    </a:moveTo>
                    <a:cubicBezTo>
                      <a:pt x="507" y="67"/>
                      <a:pt x="473" y="136"/>
                      <a:pt x="444" y="188"/>
                    </a:cubicBezTo>
                    <a:cubicBezTo>
                      <a:pt x="415" y="240"/>
                      <a:pt x="380" y="296"/>
                      <a:pt x="328" y="324"/>
                    </a:cubicBezTo>
                    <a:cubicBezTo>
                      <a:pt x="274" y="354"/>
                      <a:pt x="207" y="350"/>
                      <a:pt x="160" y="396"/>
                    </a:cubicBezTo>
                    <a:cubicBezTo>
                      <a:pt x="219" y="409"/>
                      <a:pt x="271" y="361"/>
                      <a:pt x="316" y="360"/>
                    </a:cubicBezTo>
                    <a:cubicBezTo>
                      <a:pt x="311" y="453"/>
                      <a:pt x="194" y="419"/>
                      <a:pt x="124" y="444"/>
                    </a:cubicBezTo>
                    <a:cubicBezTo>
                      <a:pt x="78" y="460"/>
                      <a:pt x="50" y="512"/>
                      <a:pt x="0" y="496"/>
                    </a:cubicBezTo>
                    <a:cubicBezTo>
                      <a:pt x="5" y="460"/>
                      <a:pt x="37" y="460"/>
                      <a:pt x="56" y="444"/>
                    </a:cubicBezTo>
                    <a:cubicBezTo>
                      <a:pt x="87" y="419"/>
                      <a:pt x="107" y="378"/>
                      <a:pt x="136" y="356"/>
                    </a:cubicBezTo>
                    <a:cubicBezTo>
                      <a:pt x="198" y="310"/>
                      <a:pt x="277" y="314"/>
                      <a:pt x="332" y="272"/>
                    </a:cubicBezTo>
                    <a:cubicBezTo>
                      <a:pt x="418" y="206"/>
                      <a:pt x="424" y="122"/>
                      <a:pt x="472" y="16"/>
                    </a:cubicBezTo>
                    <a:cubicBezTo>
                      <a:pt x="474" y="12"/>
                      <a:pt x="475" y="5"/>
                      <a:pt x="480" y="0"/>
                    </a:cubicBezTo>
                    <a:cubicBezTo>
                      <a:pt x="484" y="0"/>
                      <a:pt x="488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0" name="Freeform 599"/>
              <p:cNvSpPr>
                <a:spLocks/>
              </p:cNvSpPr>
              <p:nvPr/>
            </p:nvSpPr>
            <p:spPr bwMode="auto">
              <a:xfrm>
                <a:off x="8219" y="2956"/>
                <a:ext cx="721" cy="869"/>
              </a:xfrm>
              <a:custGeom>
                <a:avLst/>
                <a:gdLst>
                  <a:gd name="T0" fmla="*/ 288 w 305"/>
                  <a:gd name="T1" fmla="*/ 4 h 368"/>
                  <a:gd name="T2" fmla="*/ 220 w 305"/>
                  <a:gd name="T3" fmla="*/ 196 h 368"/>
                  <a:gd name="T4" fmla="*/ 152 w 305"/>
                  <a:gd name="T5" fmla="*/ 236 h 368"/>
                  <a:gd name="T6" fmla="*/ 0 w 305"/>
                  <a:gd name="T7" fmla="*/ 348 h 368"/>
                  <a:gd name="T8" fmla="*/ 52 w 305"/>
                  <a:gd name="T9" fmla="*/ 292 h 368"/>
                  <a:gd name="T10" fmla="*/ 172 w 305"/>
                  <a:gd name="T11" fmla="*/ 76 h 368"/>
                  <a:gd name="T12" fmla="*/ 208 w 305"/>
                  <a:gd name="T13" fmla="*/ 4 h 368"/>
                  <a:gd name="T14" fmla="*/ 176 w 305"/>
                  <a:gd name="T15" fmla="*/ 164 h 368"/>
                  <a:gd name="T16" fmla="*/ 276 w 305"/>
                  <a:gd name="T17" fmla="*/ 0 h 368"/>
                  <a:gd name="T18" fmla="*/ 288 w 305"/>
                  <a:gd name="T19" fmla="*/ 4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68"/>
                  <a:gd name="T32" fmla="*/ 305 w 305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68">
                    <a:moveTo>
                      <a:pt x="288" y="4"/>
                    </a:moveTo>
                    <a:cubicBezTo>
                      <a:pt x="305" y="75"/>
                      <a:pt x="265" y="155"/>
                      <a:pt x="220" y="196"/>
                    </a:cubicBezTo>
                    <a:cubicBezTo>
                      <a:pt x="202" y="213"/>
                      <a:pt x="173" y="218"/>
                      <a:pt x="152" y="236"/>
                    </a:cubicBezTo>
                    <a:cubicBezTo>
                      <a:pt x="106" y="276"/>
                      <a:pt x="76" y="368"/>
                      <a:pt x="0" y="348"/>
                    </a:cubicBezTo>
                    <a:cubicBezTo>
                      <a:pt x="0" y="310"/>
                      <a:pt x="31" y="310"/>
                      <a:pt x="52" y="292"/>
                    </a:cubicBezTo>
                    <a:cubicBezTo>
                      <a:pt x="106" y="246"/>
                      <a:pt x="151" y="153"/>
                      <a:pt x="172" y="76"/>
                    </a:cubicBezTo>
                    <a:cubicBezTo>
                      <a:pt x="179" y="52"/>
                      <a:pt x="177" y="14"/>
                      <a:pt x="208" y="4"/>
                    </a:cubicBezTo>
                    <a:cubicBezTo>
                      <a:pt x="247" y="48"/>
                      <a:pt x="187" y="118"/>
                      <a:pt x="176" y="164"/>
                    </a:cubicBezTo>
                    <a:cubicBezTo>
                      <a:pt x="233" y="149"/>
                      <a:pt x="235" y="44"/>
                      <a:pt x="276" y="0"/>
                    </a:cubicBezTo>
                    <a:cubicBezTo>
                      <a:pt x="279" y="2"/>
                      <a:pt x="283" y="4"/>
                      <a:pt x="288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Freeform 600"/>
              <p:cNvSpPr>
                <a:spLocks/>
              </p:cNvSpPr>
              <p:nvPr/>
            </p:nvSpPr>
            <p:spPr bwMode="auto">
              <a:xfrm>
                <a:off x="8059" y="3410"/>
                <a:ext cx="788" cy="614"/>
              </a:xfrm>
              <a:custGeom>
                <a:avLst/>
                <a:gdLst>
                  <a:gd name="T0" fmla="*/ 328 w 334"/>
                  <a:gd name="T1" fmla="*/ 0 h 260"/>
                  <a:gd name="T2" fmla="*/ 252 w 334"/>
                  <a:gd name="T3" fmla="*/ 100 h 260"/>
                  <a:gd name="T4" fmla="*/ 288 w 334"/>
                  <a:gd name="T5" fmla="*/ 92 h 260"/>
                  <a:gd name="T6" fmla="*/ 252 w 334"/>
                  <a:gd name="T7" fmla="*/ 148 h 260"/>
                  <a:gd name="T8" fmla="*/ 0 w 334"/>
                  <a:gd name="T9" fmla="*/ 260 h 260"/>
                  <a:gd name="T10" fmla="*/ 92 w 334"/>
                  <a:gd name="T11" fmla="*/ 188 h 260"/>
                  <a:gd name="T12" fmla="*/ 196 w 334"/>
                  <a:gd name="T13" fmla="*/ 120 h 260"/>
                  <a:gd name="T14" fmla="*/ 316 w 334"/>
                  <a:gd name="T15" fmla="*/ 0 h 260"/>
                  <a:gd name="T16" fmla="*/ 328 w 334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4"/>
                  <a:gd name="T28" fmla="*/ 0 h 260"/>
                  <a:gd name="T29" fmla="*/ 334 w 334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4" h="260">
                    <a:moveTo>
                      <a:pt x="328" y="0"/>
                    </a:moveTo>
                    <a:cubicBezTo>
                      <a:pt x="334" y="49"/>
                      <a:pt x="277" y="69"/>
                      <a:pt x="252" y="100"/>
                    </a:cubicBezTo>
                    <a:cubicBezTo>
                      <a:pt x="263" y="112"/>
                      <a:pt x="269" y="85"/>
                      <a:pt x="288" y="92"/>
                    </a:cubicBezTo>
                    <a:cubicBezTo>
                      <a:pt x="289" y="123"/>
                      <a:pt x="264" y="129"/>
                      <a:pt x="252" y="148"/>
                    </a:cubicBezTo>
                    <a:cubicBezTo>
                      <a:pt x="148" y="163"/>
                      <a:pt x="101" y="255"/>
                      <a:pt x="0" y="260"/>
                    </a:cubicBezTo>
                    <a:cubicBezTo>
                      <a:pt x="16" y="222"/>
                      <a:pt x="60" y="207"/>
                      <a:pt x="92" y="188"/>
                    </a:cubicBezTo>
                    <a:cubicBezTo>
                      <a:pt x="126" y="168"/>
                      <a:pt x="168" y="148"/>
                      <a:pt x="196" y="120"/>
                    </a:cubicBezTo>
                    <a:cubicBezTo>
                      <a:pt x="235" y="82"/>
                      <a:pt x="259" y="24"/>
                      <a:pt x="316" y="0"/>
                    </a:cubicBezTo>
                    <a:cubicBezTo>
                      <a:pt x="320" y="0"/>
                      <a:pt x="324" y="0"/>
                      <a:pt x="3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Freeform 601"/>
              <p:cNvSpPr>
                <a:spLocks/>
              </p:cNvSpPr>
              <p:nvPr/>
            </p:nvSpPr>
            <p:spPr bwMode="auto">
              <a:xfrm>
                <a:off x="7227" y="3870"/>
                <a:ext cx="321" cy="210"/>
              </a:xfrm>
              <a:custGeom>
                <a:avLst/>
                <a:gdLst>
                  <a:gd name="T0" fmla="*/ 136 w 136"/>
                  <a:gd name="T1" fmla="*/ 9 h 89"/>
                  <a:gd name="T2" fmla="*/ 0 w 136"/>
                  <a:gd name="T3" fmla="*/ 53 h 89"/>
                  <a:gd name="T4" fmla="*/ 136 w 136"/>
                  <a:gd name="T5" fmla="*/ 9 h 89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9"/>
                  <a:gd name="T11" fmla="*/ 136 w 136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9">
                    <a:moveTo>
                      <a:pt x="136" y="9"/>
                    </a:moveTo>
                    <a:cubicBezTo>
                      <a:pt x="122" y="49"/>
                      <a:pt x="38" y="89"/>
                      <a:pt x="0" y="53"/>
                    </a:cubicBezTo>
                    <a:cubicBezTo>
                      <a:pt x="9" y="6"/>
                      <a:pt x="98" y="0"/>
                      <a:pt x="1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Freeform 602"/>
              <p:cNvSpPr>
                <a:spLocks/>
              </p:cNvSpPr>
              <p:nvPr/>
            </p:nvSpPr>
            <p:spPr bwMode="auto">
              <a:xfrm>
                <a:off x="7593" y="3976"/>
                <a:ext cx="333" cy="152"/>
              </a:xfrm>
              <a:custGeom>
                <a:avLst/>
                <a:gdLst>
                  <a:gd name="T0" fmla="*/ 77 w 141"/>
                  <a:gd name="T1" fmla="*/ 64 h 64"/>
                  <a:gd name="T2" fmla="*/ 37 w 141"/>
                  <a:gd name="T3" fmla="*/ 64 h 64"/>
                  <a:gd name="T4" fmla="*/ 141 w 141"/>
                  <a:gd name="T5" fmla="*/ 24 h 64"/>
                  <a:gd name="T6" fmla="*/ 77 w 14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64"/>
                  <a:gd name="T14" fmla="*/ 141 w 14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64">
                    <a:moveTo>
                      <a:pt x="77" y="64"/>
                    </a:moveTo>
                    <a:cubicBezTo>
                      <a:pt x="64" y="64"/>
                      <a:pt x="50" y="64"/>
                      <a:pt x="37" y="64"/>
                    </a:cubicBezTo>
                    <a:cubicBezTo>
                      <a:pt x="0" y="28"/>
                      <a:pt x="107" y="0"/>
                      <a:pt x="141" y="24"/>
                    </a:cubicBezTo>
                    <a:cubicBezTo>
                      <a:pt x="135" y="53"/>
                      <a:pt x="101" y="53"/>
                      <a:pt x="7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34" name="角丸四角形吹き出し 33"/>
          <p:cNvSpPr/>
          <p:nvPr/>
        </p:nvSpPr>
        <p:spPr>
          <a:xfrm>
            <a:off x="2315172" y="4707925"/>
            <a:ext cx="6334558" cy="1272746"/>
          </a:xfrm>
          <a:prstGeom prst="wedgeRoundRectCallout">
            <a:avLst>
              <a:gd name="adj1" fmla="val -56918"/>
              <a:gd name="adj2" fmla="val -20245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smtClean="0"/>
              <a:t>Rule1: DHCP hostname </a:t>
            </a:r>
            <a:r>
              <a:rPr kumimoji="1" lang="ja-JP" altLang="en-US" sz="1600" smtClean="0"/>
              <a:t>に“</a:t>
            </a:r>
            <a:r>
              <a:rPr kumimoji="1" lang="en-US" altLang="ja-JP" sz="1600" smtClean="0"/>
              <a:t>iPhone</a:t>
            </a:r>
            <a:r>
              <a:rPr kumimoji="1" lang="ja-JP" altLang="en-US" sz="1600" smtClean="0"/>
              <a:t> ”が含まれている</a:t>
            </a:r>
            <a:endParaRPr kumimoji="1" lang="en-US" altLang="ja-JP" sz="1600" b="1" smtClean="0">
              <a:solidFill>
                <a:srgbClr val="FF0000"/>
              </a:solidFill>
            </a:endParaRPr>
          </a:p>
          <a:p>
            <a:r>
              <a:rPr kumimoji="1" lang="en-US" altLang="ja-JP" sz="1600" smtClean="0"/>
              <a:t>Rule2: User Agent </a:t>
            </a:r>
            <a:r>
              <a:rPr kumimoji="1" lang="ja-JP" altLang="en-US" sz="1600" smtClean="0"/>
              <a:t>に“</a:t>
            </a:r>
            <a:r>
              <a:rPr kumimoji="1" lang="en-US" altLang="ja-JP" sz="1600" smtClean="0"/>
              <a:t>iPhone; U; CPU iPhone OS</a:t>
            </a:r>
            <a:r>
              <a:rPr kumimoji="1" lang="ja-JP" altLang="en-US" sz="1600" smtClean="0"/>
              <a:t>”が含まれている</a:t>
            </a:r>
            <a:endParaRPr kumimoji="1" lang="en-US" altLang="ja-JP" sz="1600" smtClean="0"/>
          </a:p>
          <a:p>
            <a:r>
              <a:rPr kumimoji="1" lang="en-US" altLang="ja-JP" sz="1600" smtClean="0"/>
              <a:t>Rule1</a:t>
            </a:r>
            <a:r>
              <a:rPr kumimoji="1" lang="ja-JP" altLang="en-US" sz="1600" smtClean="0"/>
              <a:t>を満たす場合 </a:t>
            </a:r>
            <a:r>
              <a:rPr kumimoji="1" lang="en-US" altLang="ja-JP" sz="1600" smtClean="0">
                <a:solidFill>
                  <a:srgbClr val="FF0000"/>
                </a:solidFill>
              </a:rPr>
              <a:t>CF10</a:t>
            </a:r>
            <a:r>
              <a:rPr kumimoji="1" lang="ja-JP" altLang="en-US" sz="1600" smtClean="0">
                <a:solidFill>
                  <a:srgbClr val="FF0000"/>
                </a:solidFill>
              </a:rPr>
              <a:t>増加</a:t>
            </a:r>
            <a:r>
              <a:rPr kumimoji="1" lang="en-US" altLang="ja-JP" sz="1600" smtClean="0"/>
              <a:t>, Rule2</a:t>
            </a:r>
            <a:r>
              <a:rPr kumimoji="1" lang="ja-JP" altLang="en-US" sz="1600" smtClean="0"/>
              <a:t>を満たす場合 </a:t>
            </a:r>
            <a:r>
              <a:rPr kumimoji="1" lang="en-US" altLang="ja-JP" sz="1600" smtClean="0">
                <a:solidFill>
                  <a:srgbClr val="FF0000"/>
                </a:solidFill>
              </a:rPr>
              <a:t>CF20</a:t>
            </a:r>
            <a:r>
              <a:rPr kumimoji="1" lang="ja-JP" altLang="en-US" sz="1600" smtClean="0">
                <a:solidFill>
                  <a:srgbClr val="FF0000"/>
                </a:solidFill>
              </a:rPr>
              <a:t>増加</a:t>
            </a:r>
            <a:endParaRPr kumimoji="1" lang="en-US" altLang="ja-JP" sz="1600" smtClean="0">
              <a:solidFill>
                <a:srgbClr val="FF0000"/>
              </a:solidFill>
            </a:endParaRPr>
          </a:p>
          <a:p>
            <a:r>
              <a:rPr kumimoji="1" lang="en-US" altLang="ja-JP" sz="1600" smtClean="0">
                <a:solidFill>
                  <a:srgbClr val="FF0000"/>
                </a:solidFill>
              </a:rPr>
              <a:t>CF</a:t>
            </a:r>
            <a:r>
              <a:rPr kumimoji="1" lang="ja-JP" altLang="en-US" sz="1600" smtClean="0">
                <a:solidFill>
                  <a:srgbClr val="FF0000"/>
                </a:solidFill>
              </a:rPr>
              <a:t>が</a:t>
            </a:r>
            <a:r>
              <a:rPr kumimoji="1" lang="en-US" altLang="ja-JP" sz="1600" smtClean="0">
                <a:solidFill>
                  <a:srgbClr val="FF0000"/>
                </a:solidFill>
              </a:rPr>
              <a:t>30</a:t>
            </a:r>
            <a:r>
              <a:rPr kumimoji="1" lang="ja-JP" altLang="en-US" sz="1600" smtClean="0">
                <a:solidFill>
                  <a:srgbClr val="FF0000"/>
                </a:solidFill>
              </a:rPr>
              <a:t>以上（</a:t>
            </a:r>
            <a:r>
              <a:rPr kumimoji="1" lang="en-US" altLang="ja-JP" sz="1600" smtClean="0">
                <a:solidFill>
                  <a:srgbClr val="FF0000"/>
                </a:solidFill>
              </a:rPr>
              <a:t>Minimum CF</a:t>
            </a:r>
            <a:r>
              <a:rPr kumimoji="1" lang="ja-JP" altLang="en-US" sz="1600" smtClean="0">
                <a:solidFill>
                  <a:srgbClr val="FF0000"/>
                </a:solidFill>
              </a:rPr>
              <a:t> </a:t>
            </a:r>
            <a:r>
              <a:rPr kumimoji="1" lang="en-US" altLang="ja-JP" sz="1600" smtClean="0">
                <a:solidFill>
                  <a:srgbClr val="FF0000"/>
                </a:solidFill>
              </a:rPr>
              <a:t>= 30</a:t>
            </a:r>
            <a:r>
              <a:rPr kumimoji="1" lang="ja-JP" altLang="en-US" sz="1600" smtClean="0">
                <a:solidFill>
                  <a:srgbClr val="FF0000"/>
                </a:solidFill>
              </a:rPr>
              <a:t>）で</a:t>
            </a:r>
            <a:r>
              <a:rPr kumimoji="1" lang="ja-JP" altLang="en-US" sz="1600" smtClean="0"/>
              <a:t>“</a:t>
            </a:r>
            <a:r>
              <a:rPr kumimoji="1" lang="en-US" altLang="ja-JP" sz="1600" smtClean="0"/>
              <a:t>Apple-iPhone</a:t>
            </a:r>
            <a:r>
              <a:rPr kumimoji="1" lang="ja-JP" altLang="en-US" sz="1600" smtClean="0"/>
              <a:t>”だと</a:t>
            </a:r>
            <a:r>
              <a:rPr kumimoji="1" lang="en-US" altLang="ja-JP" sz="1600" smtClean="0"/>
              <a:t>Profile</a:t>
            </a:r>
            <a:endParaRPr kumimoji="1" lang="ja-JP" altLang="en-US" sz="1600" dirty="0" smtClean="0"/>
          </a:p>
        </p:txBody>
      </p:sp>
      <p:pic>
        <p:nvPicPr>
          <p:cNvPr id="35" name="Picture 50" descr="iPhone_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31999" y="4224349"/>
            <a:ext cx="473075" cy="88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</p:pic>
      <p:sp>
        <p:nvSpPr>
          <p:cNvPr id="36" name="テキスト ボックス 35"/>
          <p:cNvSpPr txBox="1"/>
          <p:nvPr/>
        </p:nvSpPr>
        <p:spPr>
          <a:xfrm>
            <a:off x="778472" y="424384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ex. Profiling Policy </a:t>
            </a:r>
            <a:r>
              <a:rPr kumimoji="1" lang="ja-JP" altLang="en-US" smtClean="0"/>
              <a:t>“</a:t>
            </a:r>
            <a:r>
              <a:rPr kumimoji="1" lang="en-US" altLang="ja-JP" smtClean="0"/>
              <a:t>Apple-iPhone</a:t>
            </a:r>
            <a:r>
              <a:rPr kumimoji="1" lang="ja-JP" altLang="en-US" smtClean="0"/>
              <a:t>”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Configuration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3046771"/>
          </a:xfrm>
        </p:spPr>
        <p:txBody>
          <a:bodyPr/>
          <a:lstStyle/>
          <a:p>
            <a:r>
              <a:rPr kumimoji="1" lang="en-US" altLang="ja-JP" smtClean="0"/>
              <a:t>Profiling Policy</a:t>
            </a:r>
            <a:r>
              <a:rPr kumimoji="1" lang="ja-JP" altLang="en-US" smtClean="0"/>
              <a:t>の作成</a:t>
            </a:r>
            <a:endParaRPr kumimoji="1" lang="ja-JP" altLang="en-US" sz="160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Policy &gt; Profiling</a:t>
            </a:r>
            <a:endParaRPr kumimoji="1" lang="ja-JP" alt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3043496"/>
            <a:ext cx="806608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b="55195"/>
          <a:stretch>
            <a:fillRect/>
          </a:stretch>
        </p:blipFill>
        <p:spPr bwMode="auto">
          <a:xfrm>
            <a:off x="4460790" y="1137209"/>
            <a:ext cx="3737850" cy="16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Configuration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/>
              <a:t>Policy &gt; </a:t>
            </a:r>
            <a:r>
              <a:rPr kumimoji="1" lang="en-US" altLang="ja-JP" smtClean="0"/>
              <a:t>Profiling</a:t>
            </a:r>
          </a:p>
        </p:txBody>
      </p:sp>
      <p:grpSp>
        <p:nvGrpSpPr>
          <p:cNvPr id="3" name="グループ化 12"/>
          <p:cNvGrpSpPr/>
          <p:nvPr/>
        </p:nvGrpSpPr>
        <p:grpSpPr>
          <a:xfrm>
            <a:off x="444500" y="1498600"/>
            <a:ext cx="8178800" cy="4826000"/>
            <a:chOff x="482296" y="1587500"/>
            <a:chExt cx="8141004" cy="47371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792" t="19833" r="15417" b="24500"/>
            <a:stretch>
              <a:fillRect/>
            </a:stretch>
          </p:blipFill>
          <p:spPr bwMode="auto">
            <a:xfrm>
              <a:off x="482296" y="1587500"/>
              <a:ext cx="8141004" cy="473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四角形吹き出し 6"/>
            <p:cNvSpPr/>
            <p:nvPr/>
          </p:nvSpPr>
          <p:spPr>
            <a:xfrm>
              <a:off x="4814390" y="2760467"/>
              <a:ext cx="3543300" cy="762000"/>
            </a:xfrm>
            <a:prstGeom prst="wedgeRectCallout">
              <a:avLst>
                <a:gd name="adj1" fmla="val -59800"/>
                <a:gd name="adj2" fmla="val -5301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1200" smtClean="0"/>
                <a:t>Minimum Certainty Factor:</a:t>
              </a:r>
            </a:p>
            <a:p>
              <a:r>
                <a:rPr kumimoji="1" lang="ja-JP" altLang="en-US" sz="1200" smtClean="0"/>
                <a:t>“</a:t>
              </a:r>
              <a:r>
                <a:rPr kumimoji="1" lang="en-US" altLang="ja-JP" sz="1200" smtClean="0"/>
                <a:t>Rules</a:t>
              </a:r>
              <a:r>
                <a:rPr kumimoji="1" lang="ja-JP" altLang="en-US" sz="1200" smtClean="0"/>
                <a:t>” によって</a:t>
              </a:r>
              <a:r>
                <a:rPr kumimoji="1" lang="en-US" altLang="ja-JP" sz="1200" smtClean="0"/>
                <a:t>Certainty Factor</a:t>
              </a:r>
              <a:r>
                <a:rPr kumimoji="1" lang="ja-JP" altLang="en-US" sz="1200" smtClean="0"/>
                <a:t>が</a:t>
              </a:r>
              <a:r>
                <a:rPr kumimoji="1" lang="en-US" altLang="ja-JP" sz="1200" smtClean="0"/>
                <a:t>20</a:t>
              </a:r>
              <a:r>
                <a:rPr kumimoji="1" lang="ja-JP" altLang="en-US" sz="1200" smtClean="0"/>
                <a:t>以上の場合</a:t>
              </a:r>
              <a:endParaRPr kumimoji="1" lang="en-US" altLang="ja-JP" sz="1200" smtClean="0"/>
            </a:p>
            <a:p>
              <a:r>
                <a:rPr kumimoji="1" lang="en-US" altLang="ja-JP" sz="1200" smtClean="0"/>
                <a:t>[Apple-iPhone] </a:t>
              </a:r>
              <a:r>
                <a:rPr kumimoji="1" lang="ja-JP" altLang="en-US" sz="1200" smtClean="0"/>
                <a:t>として</a:t>
              </a:r>
              <a:r>
                <a:rPr kumimoji="1" lang="en-US" altLang="ja-JP" sz="1200" smtClean="0"/>
                <a:t>Profile</a:t>
              </a:r>
              <a:r>
                <a:rPr kumimoji="1" lang="ja-JP" altLang="en-US" sz="1200" smtClean="0"/>
                <a:t>される</a:t>
              </a:r>
              <a:endParaRPr kumimoji="1" lang="ja-JP" altLang="en-US" sz="1200" dirty="0" smtClean="0"/>
            </a:p>
          </p:txBody>
        </p:sp>
        <p:sp>
          <p:nvSpPr>
            <p:cNvPr id="8" name="四角形吹き出し 7"/>
            <p:cNvSpPr/>
            <p:nvPr/>
          </p:nvSpPr>
          <p:spPr>
            <a:xfrm>
              <a:off x="2433599" y="5711005"/>
              <a:ext cx="5854700" cy="520700"/>
            </a:xfrm>
            <a:prstGeom prst="wedgeRectCallout">
              <a:avLst>
                <a:gd name="adj1" fmla="val -44736"/>
                <a:gd name="adj2" fmla="val -100174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sz="1200" smtClean="0"/>
                <a:t>Rules:</a:t>
              </a:r>
            </a:p>
            <a:p>
              <a:r>
                <a:rPr kumimoji="1" lang="en-US" altLang="ja-JP" sz="1200" smtClean="0"/>
                <a:t>Probe</a:t>
              </a:r>
              <a:r>
                <a:rPr kumimoji="1" lang="ja-JP" altLang="en-US" sz="1200" smtClean="0"/>
                <a:t>によって収集した各</a:t>
              </a:r>
              <a:r>
                <a:rPr kumimoji="1" lang="en-US" altLang="ja-JP" sz="1200" smtClean="0"/>
                <a:t>Attribute</a:t>
              </a:r>
              <a:r>
                <a:rPr kumimoji="1" lang="ja-JP" altLang="en-US" sz="1200" smtClean="0"/>
                <a:t>とそれらに付与する</a:t>
              </a:r>
              <a:r>
                <a:rPr kumimoji="1" lang="en-US" altLang="ja-JP" sz="1200" smtClean="0"/>
                <a:t>Certainty Factor </a:t>
              </a:r>
              <a:r>
                <a:rPr kumimoji="1" lang="ja-JP" altLang="en-US" sz="1200" smtClean="0"/>
                <a:t>の値を設定</a:t>
              </a:r>
              <a:endParaRPr kumimoji="1" lang="en-US" altLang="ja-JP" sz="1200" smtClean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533400" y="2438400"/>
              <a:ext cx="3886200" cy="3175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546100" y="4241800"/>
              <a:ext cx="7924800" cy="1193800"/>
            </a:xfrm>
            <a:prstGeom prst="roundRect">
              <a:avLst>
                <a:gd name="adj" fmla="val 815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Configuration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3046771"/>
          </a:xfrm>
        </p:spPr>
        <p:txBody>
          <a:bodyPr/>
          <a:lstStyle/>
          <a:p>
            <a:r>
              <a:rPr kumimoji="1" lang="en-US" altLang="ja-JP" smtClean="0"/>
              <a:t>Profile Policy</a:t>
            </a:r>
            <a:r>
              <a:rPr kumimoji="1" lang="ja-JP" altLang="en-US" smtClean="0"/>
              <a:t>で利用する</a:t>
            </a:r>
            <a:r>
              <a:rPr kumimoji="1" lang="en-US" altLang="ja-JP" smtClean="0"/>
              <a:t>Profile Rule</a:t>
            </a:r>
            <a:r>
              <a:rPr kumimoji="1" lang="ja-JP" altLang="en-US" smtClean="0"/>
              <a:t>の作成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Policy &gt; Policy Elements &gt; Conditions</a:t>
            </a:r>
            <a:endParaRPr kumimoji="1" lang="ja-JP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55" y="1999350"/>
            <a:ext cx="37719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849" y="1973477"/>
            <a:ext cx="2743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800" smtClean="0"/>
              <a:t>Overview</a:t>
            </a:r>
            <a:endParaRPr kumimoji="1" lang="ja-JP" altLang="en-US" sz="4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57" y="4000968"/>
            <a:ext cx="7059527" cy="22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四角形吹き出し 8"/>
          <p:cNvSpPr/>
          <p:nvPr/>
        </p:nvSpPr>
        <p:spPr>
          <a:xfrm>
            <a:off x="3756454" y="2631989"/>
            <a:ext cx="4917989" cy="1890584"/>
          </a:xfrm>
          <a:prstGeom prst="wedgeRectCallout">
            <a:avLst>
              <a:gd name="adj1" fmla="val -85383"/>
              <a:gd name="adj2" fmla="val 5955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Configuration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3046771"/>
          </a:xfrm>
        </p:spPr>
        <p:txBody>
          <a:bodyPr/>
          <a:lstStyle/>
          <a:p>
            <a:r>
              <a:rPr kumimoji="1" lang="en-US" altLang="ja-JP" smtClean="0"/>
              <a:t>Profile Rule</a:t>
            </a:r>
            <a:r>
              <a:rPr kumimoji="1" lang="ja-JP" altLang="en-US" smtClean="0"/>
              <a:t>の作成</a:t>
            </a:r>
            <a:endParaRPr kumimoji="1" lang="en-US" altLang="ja-JP" smtClean="0"/>
          </a:p>
          <a:p>
            <a:pPr lvl="1"/>
            <a:r>
              <a:rPr kumimoji="1" lang="ja-JP" altLang="en-US" sz="1600" smtClean="0"/>
              <a:t>作成した</a:t>
            </a:r>
            <a:r>
              <a:rPr kumimoji="1" lang="en-US" altLang="ja-JP" sz="1600" smtClean="0"/>
              <a:t>Rule</a:t>
            </a:r>
            <a:r>
              <a:rPr kumimoji="1" lang="ja-JP" altLang="en-US" sz="1600" smtClean="0"/>
              <a:t>を各種</a:t>
            </a:r>
            <a:r>
              <a:rPr kumimoji="1" lang="en-US" altLang="ja-JP" sz="1600" smtClean="0"/>
              <a:t>Profile Policy</a:t>
            </a:r>
            <a:r>
              <a:rPr kumimoji="1" lang="ja-JP" altLang="en-US" sz="1600" smtClean="0"/>
              <a:t>にて利用可能（後述）</a:t>
            </a:r>
            <a:endParaRPr kumimoji="1" lang="en-US" altLang="ja-JP" sz="1600" smtClean="0"/>
          </a:p>
          <a:p>
            <a:pPr lvl="1"/>
            <a:r>
              <a:rPr kumimoji="1" lang="en-US" altLang="ja-JP" sz="1600" smtClean="0"/>
              <a:t>Profile Policy</a:t>
            </a:r>
            <a:r>
              <a:rPr kumimoji="1" lang="ja-JP" altLang="en-US" sz="1600" smtClean="0"/>
              <a:t>毎に新規で設定することも可能</a:t>
            </a:r>
            <a:endParaRPr kumimoji="1" lang="ja-JP" altLang="en-US" sz="160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Policy &gt; Policy Elements &gt; Conditions</a:t>
            </a:r>
            <a:endParaRPr kumimoji="1" lang="ja-JP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92" y="2656703"/>
            <a:ext cx="4871437" cy="185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Report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各種</a:t>
            </a:r>
            <a:r>
              <a:rPr kumimoji="1" lang="en-US" altLang="ja-JP" smtClean="0"/>
              <a:t>Profile</a:t>
            </a:r>
            <a:r>
              <a:rPr kumimoji="1" lang="ja-JP" altLang="en-US" smtClean="0"/>
              <a:t>結果と</a:t>
            </a:r>
            <a:r>
              <a:rPr kumimoji="1" lang="en-US" altLang="ja-JP" smtClean="0"/>
              <a:t>Endpoint</a:t>
            </a:r>
            <a:r>
              <a:rPr kumimoji="1" lang="ja-JP" altLang="en-US" smtClean="0"/>
              <a:t>の情報を見ることが可能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2000" smtClean="0"/>
              <a:t>Administration &gt; Identity Management &gt; Identities &gt; Endpoints</a:t>
            </a:r>
            <a:endParaRPr kumimoji="1" lang="ja-JP" altLang="en-US" sz="200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r="5068"/>
          <a:stretch>
            <a:fillRect/>
          </a:stretch>
        </p:blipFill>
        <p:spPr bwMode="auto">
          <a:xfrm>
            <a:off x="524649" y="1951980"/>
            <a:ext cx="5554875" cy="158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231" y="1950176"/>
            <a:ext cx="2493234" cy="148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895" y="3756454"/>
            <a:ext cx="6755606" cy="240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Report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各種</a:t>
            </a:r>
            <a:r>
              <a:rPr kumimoji="1" lang="en-US" altLang="ja-JP" smtClean="0"/>
              <a:t>Profile</a:t>
            </a:r>
            <a:r>
              <a:rPr kumimoji="1" lang="ja-JP" altLang="en-US" smtClean="0"/>
              <a:t>結果と</a:t>
            </a:r>
            <a:r>
              <a:rPr kumimoji="1" lang="en-US" altLang="ja-JP" smtClean="0"/>
              <a:t>Endpoint</a:t>
            </a:r>
            <a:r>
              <a:rPr kumimoji="1" lang="ja-JP" altLang="en-US" smtClean="0"/>
              <a:t>の情報を見ることが可能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2000" smtClean="0"/>
              <a:t>Administration &gt; Identity Management &gt; Identities &gt; Endpoints</a:t>
            </a:r>
            <a:endParaRPr kumimoji="1" lang="ja-JP" altLang="en-US" sz="2000"/>
          </a:p>
        </p:txBody>
      </p:sp>
      <p:grpSp>
        <p:nvGrpSpPr>
          <p:cNvPr id="8" name="グループ化 7"/>
          <p:cNvGrpSpPr/>
          <p:nvPr/>
        </p:nvGrpSpPr>
        <p:grpSpPr>
          <a:xfrm>
            <a:off x="1223328" y="1754660"/>
            <a:ext cx="6635579" cy="4806778"/>
            <a:chOff x="0" y="0"/>
            <a:chExt cx="8839200" cy="7912732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 l="9774" t="16755" r="61268" b="31979"/>
            <a:stretch>
              <a:fillRect/>
            </a:stretch>
          </p:blipFill>
          <p:spPr bwMode="auto">
            <a:xfrm>
              <a:off x="0" y="0"/>
              <a:ext cx="8826500" cy="5273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 l="9781" t="42033" r="61238" b="32222"/>
            <a:stretch>
              <a:fillRect/>
            </a:stretch>
          </p:blipFill>
          <p:spPr bwMode="auto">
            <a:xfrm>
              <a:off x="5715" y="5264331"/>
              <a:ext cx="8833485" cy="264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mtClean="0"/>
              <a:t>Other(Guest, Posture)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Guest 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78738"/>
            <a:ext cx="8570912" cy="4758875"/>
          </a:xfrm>
        </p:spPr>
        <p:txBody>
          <a:bodyPr/>
          <a:lstStyle/>
          <a:p>
            <a:r>
              <a:rPr kumimoji="1" lang="ja-JP" altLang="en-US" smtClean="0"/>
              <a:t>無線</a:t>
            </a:r>
            <a:r>
              <a:rPr kumimoji="1" lang="en-US" altLang="ja-JP" smtClean="0"/>
              <a:t> / </a:t>
            </a:r>
            <a:r>
              <a:rPr kumimoji="1" lang="ja-JP" altLang="en-US" smtClean="0"/>
              <a:t>有線アクセス環境に、統合ゲストサービスを提供</a:t>
            </a:r>
          </a:p>
          <a:p>
            <a:r>
              <a:rPr kumimoji="1" lang="en-US" altLang="ja-JP" smtClean="0"/>
              <a:t>Guest Server </a:t>
            </a:r>
            <a:r>
              <a:rPr kumimoji="1" lang="ja-JP" altLang="en-US" smtClean="0"/>
              <a:t>サービス </a:t>
            </a:r>
            <a:r>
              <a:rPr kumimoji="1" lang="en-US" altLang="ja-JP" smtClean="0"/>
              <a:t>:</a:t>
            </a:r>
          </a:p>
          <a:p>
            <a:pPr lvl="1"/>
            <a:r>
              <a:rPr kumimoji="1" lang="ja-JP" altLang="en-US" sz="1600" smtClean="0"/>
              <a:t>スポンサーによるゲストアカウント発行</a:t>
            </a:r>
          </a:p>
          <a:p>
            <a:pPr lvl="1"/>
            <a:r>
              <a:rPr kumimoji="1" lang="ja-JP" altLang="en-US" sz="1600" smtClean="0"/>
              <a:t>セルフレジストレーション</a:t>
            </a:r>
          </a:p>
          <a:p>
            <a:pPr lvl="1"/>
            <a:r>
              <a:rPr kumimoji="1" lang="ja-JP" altLang="en-US" sz="1600" smtClean="0"/>
              <a:t>セルフデバイス登録</a:t>
            </a:r>
          </a:p>
          <a:p>
            <a:r>
              <a:rPr kumimoji="1" lang="en-US" altLang="ja-JP" smtClean="0"/>
              <a:t>Guest Server </a:t>
            </a:r>
            <a:r>
              <a:rPr kumimoji="1" lang="ja-JP" altLang="en-US" smtClean="0"/>
              <a:t>機能概要</a:t>
            </a:r>
            <a:r>
              <a:rPr kumimoji="1" lang="en-US" altLang="ja-JP" smtClean="0"/>
              <a:t>:</a:t>
            </a:r>
          </a:p>
          <a:p>
            <a:pPr lvl="1"/>
            <a:r>
              <a:rPr kumimoji="1" lang="ja-JP" altLang="en-US" sz="1600" smtClean="0"/>
              <a:t>複数ポータルの提供 </a:t>
            </a:r>
            <a:r>
              <a:rPr kumimoji="1" lang="en-US" altLang="ja-JP" sz="1600" smtClean="0"/>
              <a:t>(Web Auth etc.)</a:t>
            </a:r>
          </a:p>
          <a:p>
            <a:pPr lvl="1"/>
            <a:r>
              <a:rPr kumimoji="1" lang="ja-JP" altLang="en-US" sz="1600" smtClean="0"/>
              <a:t>ポータル画面のカスタマイズ</a:t>
            </a:r>
          </a:p>
          <a:p>
            <a:pPr lvl="1"/>
            <a:r>
              <a:rPr kumimoji="1" lang="ja-JP" altLang="en-US" sz="1600" smtClean="0"/>
              <a:t>ゲストユーザのポリシー設定（アクセス権、通知方法、アカウント有効期限等）</a:t>
            </a:r>
          </a:p>
          <a:p>
            <a:pPr lvl="1"/>
            <a:r>
              <a:rPr kumimoji="1" lang="ja-JP" altLang="en-US" sz="1600" smtClean="0"/>
              <a:t> スポンサーグループのポリシー設定（アカウントの一括発行、発行可能なゲストユーザポリシー等）</a:t>
            </a:r>
          </a:p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Guest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Guest 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Guest Account </a:t>
            </a:r>
            <a:r>
              <a:rPr kumimoji="1" lang="ja-JP" altLang="en-US" smtClean="0"/>
              <a:t>発行</a:t>
            </a:r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17" y="1364975"/>
            <a:ext cx="3422950" cy="440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2161" y="1351723"/>
            <a:ext cx="4625040" cy="442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342777" y="5910073"/>
            <a:ext cx="84548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複数</a:t>
            </a:r>
            <a:r>
              <a:rPr kumimoji="1" lang="en-US" altLang="ja-JP" sz="1600" smtClean="0"/>
              <a:t>Account</a:t>
            </a:r>
            <a:r>
              <a:rPr kumimoji="1" lang="ja-JP" altLang="en-US" sz="1600" smtClean="0"/>
              <a:t>を同時に作成したり、情報入力無しでランダムアカウントを作成することも可能（スポンサーグループポリシーでの設定に依存）</a:t>
            </a:r>
            <a:endParaRPr kumimoji="1" lang="ja-JP" altLang="en-US" sz="1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Posture 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Posture =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セキュリティポリシーの検疫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最新の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Windows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 パッチが適用されているか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アンチウイルスインストール済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? 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最新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アンチスパイウェアインストール済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? 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最新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ユーザとシステムの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Identity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として、ポスチャ状態を含めることが可能に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チェック可能な項目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AV / AS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レジストリ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ファイル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アプリケーション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プロセス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 Windows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アップデート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WSUS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など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準拠していなかったら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自動修復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警告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ファイルのダウンロード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NAC Agent (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インストール版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と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Web Agent (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一時利用</a:t>
            </a:r>
            <a:r>
              <a:rPr lang="en-US" altLang="ja-JP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ja-JP" altLang="en-US" smtClean="0">
                <a:latin typeface="Arial" charset="0"/>
                <a:ea typeface="ＭＳ Ｐゴシック" charset="0"/>
                <a:cs typeface="ＭＳ Ｐゴシック" charset="0"/>
              </a:rPr>
              <a:t>に対応</a:t>
            </a:r>
            <a:endParaRPr lang="en-US" altLang="ja-JP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Posture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99"/>
          <p:cNvSpPr/>
          <p:nvPr/>
        </p:nvSpPr>
        <p:spPr>
          <a:xfrm>
            <a:off x="321732" y="3617842"/>
            <a:ext cx="8559801" cy="2964467"/>
          </a:xfrm>
          <a:prstGeom prst="roundRect">
            <a:avLst>
              <a:gd name="adj" fmla="val 2868"/>
            </a:avLst>
          </a:prstGeom>
          <a:gradFill>
            <a:gsLst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 w="1905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i="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106" name="Straight Connector 158"/>
          <p:cNvCxnSpPr/>
          <p:nvPr/>
        </p:nvCxnSpPr>
        <p:spPr>
          <a:xfrm flipV="1">
            <a:off x="3086920" y="4967786"/>
            <a:ext cx="2099229" cy="1268"/>
          </a:xfrm>
          <a:prstGeom prst="line">
            <a:avLst/>
          </a:prstGeom>
          <a:ln w="63500"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58"/>
          <p:cNvCxnSpPr/>
          <p:nvPr/>
        </p:nvCxnSpPr>
        <p:spPr>
          <a:xfrm flipV="1">
            <a:off x="2199816" y="5622878"/>
            <a:ext cx="2795265" cy="1267"/>
          </a:xfrm>
          <a:prstGeom prst="line">
            <a:avLst/>
          </a:prstGeom>
          <a:ln w="63500"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rapezoid 204"/>
          <p:cNvSpPr/>
          <p:nvPr/>
        </p:nvSpPr>
        <p:spPr>
          <a:xfrm rot="5400000">
            <a:off x="4590297" y="3844019"/>
            <a:ext cx="2483896" cy="2766150"/>
          </a:xfrm>
          <a:prstGeom prst="trapezoid">
            <a:avLst>
              <a:gd name="adj" fmla="val 40110"/>
            </a:avLst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Posture 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Posture</a:t>
            </a:r>
            <a:endParaRPr kumimoji="1" lang="ja-JP" altLang="en-US"/>
          </a:p>
        </p:txBody>
      </p:sp>
      <p:grpSp>
        <p:nvGrpSpPr>
          <p:cNvPr id="46" name="Group 166"/>
          <p:cNvGrpSpPr/>
          <p:nvPr/>
        </p:nvGrpSpPr>
        <p:grpSpPr>
          <a:xfrm>
            <a:off x="6971459" y="4821032"/>
            <a:ext cx="848708" cy="747258"/>
            <a:chOff x="6577533" y="1299935"/>
            <a:chExt cx="1035503" cy="1035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Picture 7" descr="\\CHICOSTORAGE\Client Projects\Cisco References\Kubrick Icons\Device Icons\Device_generic_3048_default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7533" y="1299935"/>
              <a:ext cx="1035503" cy="103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8" name="Group 603"/>
            <p:cNvGrpSpPr>
              <a:grpSpLocks/>
            </p:cNvGrpSpPr>
            <p:nvPr/>
          </p:nvGrpSpPr>
          <p:grpSpPr bwMode="auto">
            <a:xfrm>
              <a:off x="6895233" y="1612907"/>
              <a:ext cx="400047" cy="573366"/>
              <a:chOff x="6556" y="492"/>
              <a:chExt cx="2551" cy="3655"/>
            </a:xfrm>
            <a:solidFill>
              <a:schemeClr val="bg1"/>
            </a:solidFill>
            <a:effectLst/>
          </p:grpSpPr>
          <p:sp>
            <p:nvSpPr>
              <p:cNvPr id="49" name="Freeform 579"/>
              <p:cNvSpPr>
                <a:spLocks/>
              </p:cNvSpPr>
              <p:nvPr/>
            </p:nvSpPr>
            <p:spPr bwMode="auto">
              <a:xfrm>
                <a:off x="7671" y="537"/>
                <a:ext cx="272" cy="132"/>
              </a:xfrm>
              <a:custGeom>
                <a:avLst/>
                <a:gdLst>
                  <a:gd name="T0" fmla="*/ 32 w 115"/>
                  <a:gd name="T1" fmla="*/ 0 h 56"/>
                  <a:gd name="T2" fmla="*/ 72 w 115"/>
                  <a:gd name="T3" fmla="*/ 0 h 56"/>
                  <a:gd name="T4" fmla="*/ 0 w 115"/>
                  <a:gd name="T5" fmla="*/ 24 h 56"/>
                  <a:gd name="T6" fmla="*/ 32 w 115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56"/>
                  <a:gd name="T14" fmla="*/ 115 w 115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56">
                    <a:moveTo>
                      <a:pt x="32" y="0"/>
                    </a:moveTo>
                    <a:cubicBezTo>
                      <a:pt x="45" y="0"/>
                      <a:pt x="59" y="0"/>
                      <a:pt x="72" y="0"/>
                    </a:cubicBezTo>
                    <a:cubicBezTo>
                      <a:pt x="115" y="34"/>
                      <a:pt x="15" y="56"/>
                      <a:pt x="0" y="24"/>
                    </a:cubicBezTo>
                    <a:cubicBezTo>
                      <a:pt x="0" y="5"/>
                      <a:pt x="22" y="8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Freeform 580"/>
              <p:cNvSpPr>
                <a:spLocks/>
              </p:cNvSpPr>
              <p:nvPr/>
            </p:nvSpPr>
            <p:spPr bwMode="auto">
              <a:xfrm>
                <a:off x="7274" y="492"/>
                <a:ext cx="1304" cy="489"/>
              </a:xfrm>
              <a:custGeom>
                <a:avLst/>
                <a:gdLst>
                  <a:gd name="T0" fmla="*/ 376 w 552"/>
                  <a:gd name="T1" fmla="*/ 75 h 207"/>
                  <a:gd name="T2" fmla="*/ 308 w 552"/>
                  <a:gd name="T3" fmla="*/ 79 h 207"/>
                  <a:gd name="T4" fmla="*/ 452 w 552"/>
                  <a:gd name="T5" fmla="*/ 123 h 207"/>
                  <a:gd name="T6" fmla="*/ 552 w 552"/>
                  <a:gd name="T7" fmla="*/ 207 h 207"/>
                  <a:gd name="T8" fmla="*/ 428 w 552"/>
                  <a:gd name="T9" fmla="*/ 155 h 207"/>
                  <a:gd name="T10" fmla="*/ 200 w 552"/>
                  <a:gd name="T11" fmla="*/ 127 h 207"/>
                  <a:gd name="T12" fmla="*/ 124 w 552"/>
                  <a:gd name="T13" fmla="*/ 111 h 207"/>
                  <a:gd name="T14" fmla="*/ 0 w 552"/>
                  <a:gd name="T15" fmla="*/ 131 h 207"/>
                  <a:gd name="T16" fmla="*/ 224 w 552"/>
                  <a:gd name="T17" fmla="*/ 71 h 207"/>
                  <a:gd name="T18" fmla="*/ 376 w 552"/>
                  <a:gd name="T19" fmla="*/ 75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2"/>
                  <a:gd name="T31" fmla="*/ 0 h 207"/>
                  <a:gd name="T32" fmla="*/ 552 w 552"/>
                  <a:gd name="T33" fmla="*/ 207 h 2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2" h="207">
                    <a:moveTo>
                      <a:pt x="376" y="75"/>
                    </a:moveTo>
                    <a:cubicBezTo>
                      <a:pt x="349" y="75"/>
                      <a:pt x="328" y="67"/>
                      <a:pt x="308" y="79"/>
                    </a:cubicBezTo>
                    <a:cubicBezTo>
                      <a:pt x="347" y="104"/>
                      <a:pt x="405" y="105"/>
                      <a:pt x="452" y="123"/>
                    </a:cubicBezTo>
                    <a:cubicBezTo>
                      <a:pt x="494" y="139"/>
                      <a:pt x="548" y="155"/>
                      <a:pt x="552" y="207"/>
                    </a:cubicBezTo>
                    <a:cubicBezTo>
                      <a:pt x="510" y="197"/>
                      <a:pt x="473" y="171"/>
                      <a:pt x="428" y="155"/>
                    </a:cubicBezTo>
                    <a:cubicBezTo>
                      <a:pt x="359" y="130"/>
                      <a:pt x="295" y="137"/>
                      <a:pt x="200" y="127"/>
                    </a:cubicBezTo>
                    <a:cubicBezTo>
                      <a:pt x="174" y="124"/>
                      <a:pt x="150" y="111"/>
                      <a:pt x="124" y="111"/>
                    </a:cubicBezTo>
                    <a:cubicBezTo>
                      <a:pt x="77" y="112"/>
                      <a:pt x="41" y="154"/>
                      <a:pt x="0" y="131"/>
                    </a:cubicBezTo>
                    <a:cubicBezTo>
                      <a:pt x="17" y="48"/>
                      <a:pt x="142" y="83"/>
                      <a:pt x="224" y="71"/>
                    </a:cubicBezTo>
                    <a:cubicBezTo>
                      <a:pt x="275" y="64"/>
                      <a:pt x="359" y="0"/>
                      <a:pt x="37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Freeform 581"/>
              <p:cNvSpPr>
                <a:spLocks/>
              </p:cNvSpPr>
              <p:nvPr/>
            </p:nvSpPr>
            <p:spPr bwMode="auto">
              <a:xfrm>
                <a:off x="8229" y="601"/>
                <a:ext cx="203" cy="175"/>
              </a:xfrm>
              <a:custGeom>
                <a:avLst/>
                <a:gdLst>
                  <a:gd name="T0" fmla="*/ 80 w 86"/>
                  <a:gd name="T1" fmla="*/ 65 h 74"/>
                  <a:gd name="T2" fmla="*/ 0 w 86"/>
                  <a:gd name="T3" fmla="*/ 41 h 74"/>
                  <a:gd name="T4" fmla="*/ 80 w 86"/>
                  <a:gd name="T5" fmla="*/ 65 h 74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74"/>
                  <a:gd name="T11" fmla="*/ 86 w 86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74">
                    <a:moveTo>
                      <a:pt x="80" y="65"/>
                    </a:moveTo>
                    <a:cubicBezTo>
                      <a:pt x="52" y="74"/>
                      <a:pt x="18" y="55"/>
                      <a:pt x="0" y="41"/>
                    </a:cubicBezTo>
                    <a:cubicBezTo>
                      <a:pt x="8" y="0"/>
                      <a:pt x="86" y="28"/>
                      <a:pt x="8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2" name="Freeform 582"/>
              <p:cNvSpPr>
                <a:spLocks/>
              </p:cNvSpPr>
              <p:nvPr/>
            </p:nvSpPr>
            <p:spPr bwMode="auto">
              <a:xfrm>
                <a:off x="6842" y="792"/>
                <a:ext cx="2154" cy="1030"/>
              </a:xfrm>
              <a:custGeom>
                <a:avLst/>
                <a:gdLst>
                  <a:gd name="T0" fmla="*/ 895 w 912"/>
                  <a:gd name="T1" fmla="*/ 436 h 436"/>
                  <a:gd name="T2" fmla="*/ 831 w 912"/>
                  <a:gd name="T3" fmla="*/ 336 h 436"/>
                  <a:gd name="T4" fmla="*/ 759 w 912"/>
                  <a:gd name="T5" fmla="*/ 248 h 436"/>
                  <a:gd name="T6" fmla="*/ 747 w 912"/>
                  <a:gd name="T7" fmla="*/ 184 h 436"/>
                  <a:gd name="T8" fmla="*/ 491 w 912"/>
                  <a:gd name="T9" fmla="*/ 64 h 436"/>
                  <a:gd name="T10" fmla="*/ 295 w 912"/>
                  <a:gd name="T11" fmla="*/ 44 h 436"/>
                  <a:gd name="T12" fmla="*/ 479 w 912"/>
                  <a:gd name="T13" fmla="*/ 84 h 436"/>
                  <a:gd name="T14" fmla="*/ 727 w 912"/>
                  <a:gd name="T15" fmla="*/ 220 h 436"/>
                  <a:gd name="T16" fmla="*/ 471 w 912"/>
                  <a:gd name="T17" fmla="*/ 120 h 436"/>
                  <a:gd name="T18" fmla="*/ 363 w 912"/>
                  <a:gd name="T19" fmla="*/ 120 h 436"/>
                  <a:gd name="T20" fmla="*/ 275 w 912"/>
                  <a:gd name="T21" fmla="*/ 92 h 436"/>
                  <a:gd name="T22" fmla="*/ 7 w 912"/>
                  <a:gd name="T23" fmla="*/ 216 h 436"/>
                  <a:gd name="T24" fmla="*/ 99 w 912"/>
                  <a:gd name="T25" fmla="*/ 132 h 436"/>
                  <a:gd name="T26" fmla="*/ 251 w 912"/>
                  <a:gd name="T27" fmla="*/ 24 h 436"/>
                  <a:gd name="T28" fmla="*/ 387 w 912"/>
                  <a:gd name="T29" fmla="*/ 24 h 436"/>
                  <a:gd name="T30" fmla="*/ 503 w 912"/>
                  <a:gd name="T31" fmla="*/ 28 h 436"/>
                  <a:gd name="T32" fmla="*/ 779 w 912"/>
                  <a:gd name="T33" fmla="*/ 148 h 436"/>
                  <a:gd name="T34" fmla="*/ 803 w 912"/>
                  <a:gd name="T35" fmla="*/ 228 h 436"/>
                  <a:gd name="T36" fmla="*/ 847 w 912"/>
                  <a:gd name="T37" fmla="*/ 276 h 436"/>
                  <a:gd name="T38" fmla="*/ 895 w 912"/>
                  <a:gd name="T39" fmla="*/ 436 h 4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12"/>
                  <a:gd name="T61" fmla="*/ 0 h 436"/>
                  <a:gd name="T62" fmla="*/ 912 w 912"/>
                  <a:gd name="T63" fmla="*/ 436 h 4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12" h="436">
                    <a:moveTo>
                      <a:pt x="895" y="436"/>
                    </a:moveTo>
                    <a:cubicBezTo>
                      <a:pt x="864" y="406"/>
                      <a:pt x="854" y="371"/>
                      <a:pt x="831" y="336"/>
                    </a:cubicBezTo>
                    <a:cubicBezTo>
                      <a:pt x="811" y="305"/>
                      <a:pt x="772" y="280"/>
                      <a:pt x="759" y="248"/>
                    </a:cubicBezTo>
                    <a:cubicBezTo>
                      <a:pt x="752" y="230"/>
                      <a:pt x="756" y="204"/>
                      <a:pt x="747" y="184"/>
                    </a:cubicBezTo>
                    <a:cubicBezTo>
                      <a:pt x="721" y="123"/>
                      <a:pt x="586" y="71"/>
                      <a:pt x="491" y="64"/>
                    </a:cubicBezTo>
                    <a:cubicBezTo>
                      <a:pt x="413" y="58"/>
                      <a:pt x="362" y="58"/>
                      <a:pt x="295" y="44"/>
                    </a:cubicBezTo>
                    <a:cubicBezTo>
                      <a:pt x="321" y="92"/>
                      <a:pt x="409" y="79"/>
                      <a:pt x="479" y="84"/>
                    </a:cubicBezTo>
                    <a:cubicBezTo>
                      <a:pt x="591" y="92"/>
                      <a:pt x="712" y="133"/>
                      <a:pt x="727" y="220"/>
                    </a:cubicBezTo>
                    <a:cubicBezTo>
                      <a:pt x="646" y="185"/>
                      <a:pt x="577" y="128"/>
                      <a:pt x="471" y="120"/>
                    </a:cubicBezTo>
                    <a:cubicBezTo>
                      <a:pt x="437" y="117"/>
                      <a:pt x="399" y="124"/>
                      <a:pt x="363" y="120"/>
                    </a:cubicBezTo>
                    <a:cubicBezTo>
                      <a:pt x="333" y="116"/>
                      <a:pt x="305" y="94"/>
                      <a:pt x="275" y="92"/>
                    </a:cubicBezTo>
                    <a:cubicBezTo>
                      <a:pt x="165" y="84"/>
                      <a:pt x="112" y="218"/>
                      <a:pt x="7" y="216"/>
                    </a:cubicBezTo>
                    <a:cubicBezTo>
                      <a:pt x="0" y="168"/>
                      <a:pt x="63" y="154"/>
                      <a:pt x="99" y="132"/>
                    </a:cubicBezTo>
                    <a:cubicBezTo>
                      <a:pt x="142" y="106"/>
                      <a:pt x="199" y="55"/>
                      <a:pt x="251" y="24"/>
                    </a:cubicBezTo>
                    <a:cubicBezTo>
                      <a:pt x="292" y="0"/>
                      <a:pt x="338" y="16"/>
                      <a:pt x="387" y="24"/>
                    </a:cubicBezTo>
                    <a:cubicBezTo>
                      <a:pt x="425" y="30"/>
                      <a:pt x="464" y="25"/>
                      <a:pt x="503" y="28"/>
                    </a:cubicBezTo>
                    <a:cubicBezTo>
                      <a:pt x="592" y="34"/>
                      <a:pt x="736" y="87"/>
                      <a:pt x="779" y="148"/>
                    </a:cubicBezTo>
                    <a:cubicBezTo>
                      <a:pt x="796" y="173"/>
                      <a:pt x="793" y="202"/>
                      <a:pt x="803" y="228"/>
                    </a:cubicBezTo>
                    <a:cubicBezTo>
                      <a:pt x="811" y="248"/>
                      <a:pt x="831" y="256"/>
                      <a:pt x="847" y="276"/>
                    </a:cubicBezTo>
                    <a:cubicBezTo>
                      <a:pt x="880" y="315"/>
                      <a:pt x="912" y="375"/>
                      <a:pt x="895" y="4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Freeform 583"/>
              <p:cNvSpPr>
                <a:spLocks/>
              </p:cNvSpPr>
              <p:nvPr/>
            </p:nvSpPr>
            <p:spPr bwMode="auto">
              <a:xfrm>
                <a:off x="7010" y="844"/>
                <a:ext cx="255" cy="194"/>
              </a:xfrm>
              <a:custGeom>
                <a:avLst/>
                <a:gdLst>
                  <a:gd name="T0" fmla="*/ 108 w 108"/>
                  <a:gd name="T1" fmla="*/ 10 h 82"/>
                  <a:gd name="T2" fmla="*/ 0 w 108"/>
                  <a:gd name="T3" fmla="*/ 82 h 82"/>
                  <a:gd name="T4" fmla="*/ 108 w 108"/>
                  <a:gd name="T5" fmla="*/ 10 h 82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82"/>
                  <a:gd name="T11" fmla="*/ 108 w 108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82">
                    <a:moveTo>
                      <a:pt x="108" y="10"/>
                    </a:moveTo>
                    <a:cubicBezTo>
                      <a:pt x="93" y="53"/>
                      <a:pt x="43" y="81"/>
                      <a:pt x="0" y="82"/>
                    </a:cubicBezTo>
                    <a:cubicBezTo>
                      <a:pt x="14" y="38"/>
                      <a:pt x="53" y="0"/>
                      <a:pt x="10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4" name="Freeform 584"/>
              <p:cNvSpPr>
                <a:spLocks/>
              </p:cNvSpPr>
              <p:nvPr/>
            </p:nvSpPr>
            <p:spPr bwMode="auto">
              <a:xfrm>
                <a:off x="6632" y="1010"/>
                <a:ext cx="916" cy="859"/>
              </a:xfrm>
              <a:custGeom>
                <a:avLst/>
                <a:gdLst>
                  <a:gd name="T0" fmla="*/ 388 w 388"/>
                  <a:gd name="T1" fmla="*/ 36 h 364"/>
                  <a:gd name="T2" fmla="*/ 220 w 388"/>
                  <a:gd name="T3" fmla="*/ 148 h 364"/>
                  <a:gd name="T4" fmla="*/ 192 w 388"/>
                  <a:gd name="T5" fmla="*/ 200 h 364"/>
                  <a:gd name="T6" fmla="*/ 96 w 388"/>
                  <a:gd name="T7" fmla="*/ 276 h 364"/>
                  <a:gd name="T8" fmla="*/ 12 w 388"/>
                  <a:gd name="T9" fmla="*/ 364 h 364"/>
                  <a:gd name="T10" fmla="*/ 88 w 388"/>
                  <a:gd name="T11" fmla="*/ 232 h 364"/>
                  <a:gd name="T12" fmla="*/ 160 w 388"/>
                  <a:gd name="T13" fmla="*/ 184 h 364"/>
                  <a:gd name="T14" fmla="*/ 208 w 388"/>
                  <a:gd name="T15" fmla="*/ 104 h 364"/>
                  <a:gd name="T16" fmla="*/ 388 w 388"/>
                  <a:gd name="T17" fmla="*/ 36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364"/>
                  <a:gd name="T29" fmla="*/ 388 w 388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364">
                    <a:moveTo>
                      <a:pt x="388" y="36"/>
                    </a:moveTo>
                    <a:cubicBezTo>
                      <a:pt x="327" y="76"/>
                      <a:pt x="262" y="93"/>
                      <a:pt x="220" y="148"/>
                    </a:cubicBezTo>
                    <a:cubicBezTo>
                      <a:pt x="208" y="164"/>
                      <a:pt x="205" y="185"/>
                      <a:pt x="192" y="200"/>
                    </a:cubicBezTo>
                    <a:cubicBezTo>
                      <a:pt x="166" y="229"/>
                      <a:pt x="126" y="246"/>
                      <a:pt x="96" y="276"/>
                    </a:cubicBezTo>
                    <a:cubicBezTo>
                      <a:pt x="66" y="306"/>
                      <a:pt x="53" y="347"/>
                      <a:pt x="12" y="364"/>
                    </a:cubicBezTo>
                    <a:cubicBezTo>
                      <a:pt x="0" y="307"/>
                      <a:pt x="48" y="268"/>
                      <a:pt x="88" y="232"/>
                    </a:cubicBezTo>
                    <a:cubicBezTo>
                      <a:pt x="110" y="212"/>
                      <a:pt x="142" y="202"/>
                      <a:pt x="160" y="184"/>
                    </a:cubicBezTo>
                    <a:cubicBezTo>
                      <a:pt x="179" y="165"/>
                      <a:pt x="187" y="127"/>
                      <a:pt x="208" y="104"/>
                    </a:cubicBezTo>
                    <a:cubicBezTo>
                      <a:pt x="245" y="65"/>
                      <a:pt x="341" y="0"/>
                      <a:pt x="3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5" name="Freeform 585"/>
              <p:cNvSpPr>
                <a:spLocks/>
              </p:cNvSpPr>
              <p:nvPr/>
            </p:nvSpPr>
            <p:spPr bwMode="auto">
              <a:xfrm>
                <a:off x="7189" y="1090"/>
                <a:ext cx="1918" cy="1885"/>
              </a:xfrm>
              <a:custGeom>
                <a:avLst/>
                <a:gdLst>
                  <a:gd name="T0" fmla="*/ 812 w 812"/>
                  <a:gd name="T1" fmla="*/ 598 h 798"/>
                  <a:gd name="T2" fmla="*/ 812 w 812"/>
                  <a:gd name="T3" fmla="*/ 682 h 798"/>
                  <a:gd name="T4" fmla="*/ 760 w 812"/>
                  <a:gd name="T5" fmla="*/ 798 h 798"/>
                  <a:gd name="T6" fmla="*/ 772 w 812"/>
                  <a:gd name="T7" fmla="*/ 590 h 798"/>
                  <a:gd name="T8" fmla="*/ 576 w 812"/>
                  <a:gd name="T9" fmla="*/ 182 h 798"/>
                  <a:gd name="T10" fmla="*/ 100 w 812"/>
                  <a:gd name="T11" fmla="*/ 94 h 798"/>
                  <a:gd name="T12" fmla="*/ 0 w 812"/>
                  <a:gd name="T13" fmla="*/ 154 h 798"/>
                  <a:gd name="T14" fmla="*/ 112 w 812"/>
                  <a:gd name="T15" fmla="*/ 50 h 798"/>
                  <a:gd name="T16" fmla="*/ 364 w 812"/>
                  <a:gd name="T17" fmla="*/ 22 h 798"/>
                  <a:gd name="T18" fmla="*/ 812 w 812"/>
                  <a:gd name="T19" fmla="*/ 598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2"/>
                  <a:gd name="T31" fmla="*/ 0 h 798"/>
                  <a:gd name="T32" fmla="*/ 812 w 812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2" h="798">
                    <a:moveTo>
                      <a:pt x="812" y="598"/>
                    </a:moveTo>
                    <a:cubicBezTo>
                      <a:pt x="812" y="626"/>
                      <a:pt x="812" y="654"/>
                      <a:pt x="812" y="682"/>
                    </a:cubicBezTo>
                    <a:cubicBezTo>
                      <a:pt x="796" y="722"/>
                      <a:pt x="801" y="783"/>
                      <a:pt x="760" y="798"/>
                    </a:cubicBezTo>
                    <a:cubicBezTo>
                      <a:pt x="757" y="729"/>
                      <a:pt x="777" y="659"/>
                      <a:pt x="772" y="590"/>
                    </a:cubicBezTo>
                    <a:cubicBezTo>
                      <a:pt x="760" y="437"/>
                      <a:pt x="656" y="264"/>
                      <a:pt x="576" y="182"/>
                    </a:cubicBezTo>
                    <a:cubicBezTo>
                      <a:pt x="477" y="80"/>
                      <a:pt x="267" y="0"/>
                      <a:pt x="100" y="94"/>
                    </a:cubicBezTo>
                    <a:cubicBezTo>
                      <a:pt x="64" y="114"/>
                      <a:pt x="48" y="161"/>
                      <a:pt x="0" y="154"/>
                    </a:cubicBezTo>
                    <a:cubicBezTo>
                      <a:pt x="13" y="101"/>
                      <a:pt x="67" y="72"/>
                      <a:pt x="112" y="50"/>
                    </a:cubicBezTo>
                    <a:cubicBezTo>
                      <a:pt x="181" y="17"/>
                      <a:pt x="283" y="3"/>
                      <a:pt x="364" y="22"/>
                    </a:cubicBezTo>
                    <a:cubicBezTo>
                      <a:pt x="614" y="81"/>
                      <a:pt x="776" y="324"/>
                      <a:pt x="812" y="59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6" name="Freeform 586"/>
              <p:cNvSpPr>
                <a:spLocks/>
              </p:cNvSpPr>
              <p:nvPr/>
            </p:nvSpPr>
            <p:spPr bwMode="auto">
              <a:xfrm>
                <a:off x="6556" y="1267"/>
                <a:ext cx="2407" cy="1623"/>
              </a:xfrm>
              <a:custGeom>
                <a:avLst/>
                <a:gdLst>
                  <a:gd name="T0" fmla="*/ 0 w 1019"/>
                  <a:gd name="T1" fmla="*/ 467 h 687"/>
                  <a:gd name="T2" fmla="*/ 0 w 1019"/>
                  <a:gd name="T3" fmla="*/ 435 h 687"/>
                  <a:gd name="T4" fmla="*/ 220 w 1019"/>
                  <a:gd name="T5" fmla="*/ 131 h 687"/>
                  <a:gd name="T6" fmla="*/ 296 w 1019"/>
                  <a:gd name="T7" fmla="*/ 103 h 687"/>
                  <a:gd name="T8" fmla="*/ 380 w 1019"/>
                  <a:gd name="T9" fmla="*/ 43 h 687"/>
                  <a:gd name="T10" fmla="*/ 588 w 1019"/>
                  <a:gd name="T11" fmla="*/ 3 h 687"/>
                  <a:gd name="T12" fmla="*/ 844 w 1019"/>
                  <a:gd name="T13" fmla="*/ 143 h 687"/>
                  <a:gd name="T14" fmla="*/ 1012 w 1019"/>
                  <a:gd name="T15" fmla="*/ 551 h 687"/>
                  <a:gd name="T16" fmla="*/ 976 w 1019"/>
                  <a:gd name="T17" fmla="*/ 687 h 687"/>
                  <a:gd name="T18" fmla="*/ 968 w 1019"/>
                  <a:gd name="T19" fmla="*/ 539 h 687"/>
                  <a:gd name="T20" fmla="*/ 820 w 1019"/>
                  <a:gd name="T21" fmla="*/ 187 h 687"/>
                  <a:gd name="T22" fmla="*/ 412 w 1019"/>
                  <a:gd name="T23" fmla="*/ 75 h 687"/>
                  <a:gd name="T24" fmla="*/ 304 w 1019"/>
                  <a:gd name="T25" fmla="*/ 151 h 687"/>
                  <a:gd name="T26" fmla="*/ 232 w 1019"/>
                  <a:gd name="T27" fmla="*/ 171 h 687"/>
                  <a:gd name="T28" fmla="*/ 68 w 1019"/>
                  <a:gd name="T29" fmla="*/ 371 h 687"/>
                  <a:gd name="T30" fmla="*/ 0 w 1019"/>
                  <a:gd name="T31" fmla="*/ 46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19"/>
                  <a:gd name="T49" fmla="*/ 0 h 687"/>
                  <a:gd name="T50" fmla="*/ 1019 w 1019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19" h="687">
                    <a:moveTo>
                      <a:pt x="0" y="467"/>
                    </a:moveTo>
                    <a:cubicBezTo>
                      <a:pt x="0" y="456"/>
                      <a:pt x="0" y="446"/>
                      <a:pt x="0" y="435"/>
                    </a:cubicBezTo>
                    <a:cubicBezTo>
                      <a:pt x="35" y="319"/>
                      <a:pt x="123" y="178"/>
                      <a:pt x="220" y="131"/>
                    </a:cubicBezTo>
                    <a:cubicBezTo>
                      <a:pt x="245" y="119"/>
                      <a:pt x="272" y="115"/>
                      <a:pt x="296" y="103"/>
                    </a:cubicBezTo>
                    <a:cubicBezTo>
                      <a:pt x="329" y="86"/>
                      <a:pt x="354" y="58"/>
                      <a:pt x="380" y="43"/>
                    </a:cubicBezTo>
                    <a:cubicBezTo>
                      <a:pt x="432" y="14"/>
                      <a:pt x="497" y="0"/>
                      <a:pt x="588" y="3"/>
                    </a:cubicBezTo>
                    <a:cubicBezTo>
                      <a:pt x="693" y="7"/>
                      <a:pt x="788" y="78"/>
                      <a:pt x="844" y="143"/>
                    </a:cubicBezTo>
                    <a:cubicBezTo>
                      <a:pt x="930" y="242"/>
                      <a:pt x="1012" y="387"/>
                      <a:pt x="1012" y="551"/>
                    </a:cubicBezTo>
                    <a:cubicBezTo>
                      <a:pt x="1012" y="598"/>
                      <a:pt x="1019" y="653"/>
                      <a:pt x="976" y="687"/>
                    </a:cubicBezTo>
                    <a:cubicBezTo>
                      <a:pt x="955" y="635"/>
                      <a:pt x="970" y="584"/>
                      <a:pt x="968" y="539"/>
                    </a:cubicBezTo>
                    <a:cubicBezTo>
                      <a:pt x="961" y="392"/>
                      <a:pt x="890" y="271"/>
                      <a:pt x="820" y="187"/>
                    </a:cubicBezTo>
                    <a:cubicBezTo>
                      <a:pt x="740" y="91"/>
                      <a:pt x="571" y="0"/>
                      <a:pt x="412" y="75"/>
                    </a:cubicBezTo>
                    <a:cubicBezTo>
                      <a:pt x="373" y="93"/>
                      <a:pt x="347" y="132"/>
                      <a:pt x="304" y="151"/>
                    </a:cubicBezTo>
                    <a:cubicBezTo>
                      <a:pt x="283" y="160"/>
                      <a:pt x="256" y="159"/>
                      <a:pt x="232" y="171"/>
                    </a:cubicBezTo>
                    <a:cubicBezTo>
                      <a:pt x="156" y="208"/>
                      <a:pt x="102" y="300"/>
                      <a:pt x="68" y="371"/>
                    </a:cubicBezTo>
                    <a:cubicBezTo>
                      <a:pt x="52" y="406"/>
                      <a:pt x="34" y="484"/>
                      <a:pt x="0" y="4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7" name="Freeform 587"/>
              <p:cNvSpPr>
                <a:spLocks/>
              </p:cNvSpPr>
              <p:nvPr/>
            </p:nvSpPr>
            <p:spPr bwMode="auto">
              <a:xfrm>
                <a:off x="6752" y="1312"/>
                <a:ext cx="258" cy="236"/>
              </a:xfrm>
              <a:custGeom>
                <a:avLst/>
                <a:gdLst>
                  <a:gd name="T0" fmla="*/ 109 w 109"/>
                  <a:gd name="T1" fmla="*/ 0 h 100"/>
                  <a:gd name="T2" fmla="*/ 1 w 109"/>
                  <a:gd name="T3" fmla="*/ 100 h 100"/>
                  <a:gd name="T4" fmla="*/ 109 w 109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109"/>
                  <a:gd name="T10" fmla="*/ 0 h 100"/>
                  <a:gd name="T11" fmla="*/ 109 w 109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9" h="100">
                    <a:moveTo>
                      <a:pt x="109" y="0"/>
                    </a:moveTo>
                    <a:cubicBezTo>
                      <a:pt x="102" y="62"/>
                      <a:pt x="47" y="77"/>
                      <a:pt x="1" y="100"/>
                    </a:cubicBezTo>
                    <a:cubicBezTo>
                      <a:pt x="0" y="45"/>
                      <a:pt x="52" y="1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8" name="Freeform 588"/>
              <p:cNvSpPr>
                <a:spLocks/>
              </p:cNvSpPr>
              <p:nvPr/>
            </p:nvSpPr>
            <p:spPr bwMode="auto">
              <a:xfrm>
                <a:off x="6589" y="1432"/>
                <a:ext cx="1970" cy="2488"/>
              </a:xfrm>
              <a:custGeom>
                <a:avLst/>
                <a:gdLst>
                  <a:gd name="T0" fmla="*/ 386 w 834"/>
                  <a:gd name="T1" fmla="*/ 105 h 1053"/>
                  <a:gd name="T2" fmla="*/ 470 w 834"/>
                  <a:gd name="T3" fmla="*/ 85 h 1053"/>
                  <a:gd name="T4" fmla="*/ 834 w 834"/>
                  <a:gd name="T5" fmla="*/ 397 h 1053"/>
                  <a:gd name="T6" fmla="*/ 830 w 834"/>
                  <a:gd name="T7" fmla="*/ 429 h 1053"/>
                  <a:gd name="T8" fmla="*/ 694 w 834"/>
                  <a:gd name="T9" fmla="*/ 869 h 1053"/>
                  <a:gd name="T10" fmla="*/ 542 w 834"/>
                  <a:gd name="T11" fmla="*/ 937 h 1053"/>
                  <a:gd name="T12" fmla="*/ 434 w 834"/>
                  <a:gd name="T13" fmla="*/ 1001 h 1053"/>
                  <a:gd name="T14" fmla="*/ 302 w 834"/>
                  <a:gd name="T15" fmla="*/ 1021 h 1053"/>
                  <a:gd name="T16" fmla="*/ 222 w 834"/>
                  <a:gd name="T17" fmla="*/ 1045 h 1053"/>
                  <a:gd name="T18" fmla="*/ 390 w 834"/>
                  <a:gd name="T19" fmla="*/ 965 h 1053"/>
                  <a:gd name="T20" fmla="*/ 690 w 834"/>
                  <a:gd name="T21" fmla="*/ 625 h 1053"/>
                  <a:gd name="T22" fmla="*/ 714 w 834"/>
                  <a:gd name="T23" fmla="*/ 521 h 1053"/>
                  <a:gd name="T24" fmla="*/ 722 w 834"/>
                  <a:gd name="T25" fmla="*/ 653 h 1053"/>
                  <a:gd name="T26" fmla="*/ 622 w 834"/>
                  <a:gd name="T27" fmla="*/ 861 h 1053"/>
                  <a:gd name="T28" fmla="*/ 766 w 834"/>
                  <a:gd name="T29" fmla="*/ 529 h 1053"/>
                  <a:gd name="T30" fmla="*/ 778 w 834"/>
                  <a:gd name="T31" fmla="*/ 361 h 1053"/>
                  <a:gd name="T32" fmla="*/ 522 w 834"/>
                  <a:gd name="T33" fmla="*/ 133 h 1053"/>
                  <a:gd name="T34" fmla="*/ 326 w 834"/>
                  <a:gd name="T35" fmla="*/ 205 h 1053"/>
                  <a:gd name="T36" fmla="*/ 202 w 834"/>
                  <a:gd name="T37" fmla="*/ 321 h 1053"/>
                  <a:gd name="T38" fmla="*/ 114 w 834"/>
                  <a:gd name="T39" fmla="*/ 505 h 1053"/>
                  <a:gd name="T40" fmla="*/ 18 w 834"/>
                  <a:gd name="T41" fmla="*/ 645 h 1053"/>
                  <a:gd name="T42" fmla="*/ 78 w 834"/>
                  <a:gd name="T43" fmla="*/ 477 h 1053"/>
                  <a:gd name="T44" fmla="*/ 150 w 834"/>
                  <a:gd name="T45" fmla="*/ 309 h 1053"/>
                  <a:gd name="T46" fmla="*/ 266 w 834"/>
                  <a:gd name="T47" fmla="*/ 185 h 1053"/>
                  <a:gd name="T48" fmla="*/ 502 w 834"/>
                  <a:gd name="T49" fmla="*/ 5 h 1053"/>
                  <a:gd name="T50" fmla="*/ 574 w 834"/>
                  <a:gd name="T51" fmla="*/ 25 h 1053"/>
                  <a:gd name="T52" fmla="*/ 470 w 834"/>
                  <a:gd name="T53" fmla="*/ 57 h 1053"/>
                  <a:gd name="T54" fmla="*/ 386 w 834"/>
                  <a:gd name="T55" fmla="*/ 105 h 10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34"/>
                  <a:gd name="T85" fmla="*/ 0 h 1053"/>
                  <a:gd name="T86" fmla="*/ 834 w 834"/>
                  <a:gd name="T87" fmla="*/ 1053 h 10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34" h="1053">
                    <a:moveTo>
                      <a:pt x="386" y="105"/>
                    </a:moveTo>
                    <a:cubicBezTo>
                      <a:pt x="419" y="107"/>
                      <a:pt x="441" y="88"/>
                      <a:pt x="470" y="85"/>
                    </a:cubicBezTo>
                    <a:cubicBezTo>
                      <a:pt x="658" y="63"/>
                      <a:pt x="834" y="235"/>
                      <a:pt x="834" y="397"/>
                    </a:cubicBezTo>
                    <a:cubicBezTo>
                      <a:pt x="834" y="407"/>
                      <a:pt x="832" y="420"/>
                      <a:pt x="830" y="429"/>
                    </a:cubicBezTo>
                    <a:cubicBezTo>
                      <a:pt x="792" y="614"/>
                      <a:pt x="805" y="765"/>
                      <a:pt x="694" y="869"/>
                    </a:cubicBezTo>
                    <a:cubicBezTo>
                      <a:pt x="652" y="909"/>
                      <a:pt x="601" y="916"/>
                      <a:pt x="542" y="937"/>
                    </a:cubicBezTo>
                    <a:cubicBezTo>
                      <a:pt x="502" y="951"/>
                      <a:pt x="477" y="984"/>
                      <a:pt x="434" y="1001"/>
                    </a:cubicBezTo>
                    <a:cubicBezTo>
                      <a:pt x="395" y="1017"/>
                      <a:pt x="348" y="1010"/>
                      <a:pt x="302" y="1021"/>
                    </a:cubicBezTo>
                    <a:cubicBezTo>
                      <a:pt x="278" y="1027"/>
                      <a:pt x="256" y="1053"/>
                      <a:pt x="222" y="1045"/>
                    </a:cubicBezTo>
                    <a:cubicBezTo>
                      <a:pt x="220" y="972"/>
                      <a:pt x="328" y="988"/>
                      <a:pt x="390" y="965"/>
                    </a:cubicBezTo>
                    <a:cubicBezTo>
                      <a:pt x="533" y="914"/>
                      <a:pt x="657" y="786"/>
                      <a:pt x="690" y="625"/>
                    </a:cubicBezTo>
                    <a:cubicBezTo>
                      <a:pt x="697" y="593"/>
                      <a:pt x="685" y="552"/>
                      <a:pt x="714" y="521"/>
                    </a:cubicBezTo>
                    <a:cubicBezTo>
                      <a:pt x="764" y="541"/>
                      <a:pt x="733" y="611"/>
                      <a:pt x="722" y="653"/>
                    </a:cubicBezTo>
                    <a:cubicBezTo>
                      <a:pt x="700" y="737"/>
                      <a:pt x="671" y="808"/>
                      <a:pt x="622" y="861"/>
                    </a:cubicBezTo>
                    <a:cubicBezTo>
                      <a:pt x="735" y="819"/>
                      <a:pt x="755" y="678"/>
                      <a:pt x="766" y="529"/>
                    </a:cubicBezTo>
                    <a:cubicBezTo>
                      <a:pt x="771" y="467"/>
                      <a:pt x="790" y="414"/>
                      <a:pt x="778" y="361"/>
                    </a:cubicBezTo>
                    <a:cubicBezTo>
                      <a:pt x="753" y="251"/>
                      <a:pt x="651" y="135"/>
                      <a:pt x="522" y="133"/>
                    </a:cubicBezTo>
                    <a:cubicBezTo>
                      <a:pt x="442" y="132"/>
                      <a:pt x="378" y="164"/>
                      <a:pt x="326" y="205"/>
                    </a:cubicBezTo>
                    <a:cubicBezTo>
                      <a:pt x="288" y="236"/>
                      <a:pt x="235" y="283"/>
                      <a:pt x="202" y="321"/>
                    </a:cubicBezTo>
                    <a:cubicBezTo>
                      <a:pt x="166" y="363"/>
                      <a:pt x="144" y="445"/>
                      <a:pt x="114" y="505"/>
                    </a:cubicBezTo>
                    <a:cubicBezTo>
                      <a:pt x="89" y="556"/>
                      <a:pt x="74" y="622"/>
                      <a:pt x="18" y="645"/>
                    </a:cubicBezTo>
                    <a:cubicBezTo>
                      <a:pt x="0" y="588"/>
                      <a:pt x="50" y="534"/>
                      <a:pt x="78" y="477"/>
                    </a:cubicBezTo>
                    <a:cubicBezTo>
                      <a:pt x="104" y="424"/>
                      <a:pt x="119" y="359"/>
                      <a:pt x="150" y="309"/>
                    </a:cubicBezTo>
                    <a:cubicBezTo>
                      <a:pt x="177" y="264"/>
                      <a:pt x="229" y="225"/>
                      <a:pt x="266" y="185"/>
                    </a:cubicBezTo>
                    <a:cubicBezTo>
                      <a:pt x="341" y="106"/>
                      <a:pt x="369" y="17"/>
                      <a:pt x="502" y="5"/>
                    </a:cubicBezTo>
                    <a:cubicBezTo>
                      <a:pt x="524" y="3"/>
                      <a:pt x="572" y="0"/>
                      <a:pt x="574" y="25"/>
                    </a:cubicBezTo>
                    <a:cubicBezTo>
                      <a:pt x="577" y="58"/>
                      <a:pt x="501" y="50"/>
                      <a:pt x="470" y="57"/>
                    </a:cubicBezTo>
                    <a:cubicBezTo>
                      <a:pt x="435" y="65"/>
                      <a:pt x="401" y="77"/>
                      <a:pt x="38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Freeform 589"/>
              <p:cNvSpPr>
                <a:spLocks/>
              </p:cNvSpPr>
              <p:nvPr/>
            </p:nvSpPr>
            <p:spPr bwMode="auto">
              <a:xfrm>
                <a:off x="7983" y="1435"/>
                <a:ext cx="817" cy="1455"/>
              </a:xfrm>
              <a:custGeom>
                <a:avLst/>
                <a:gdLst>
                  <a:gd name="T0" fmla="*/ 304 w 346"/>
                  <a:gd name="T1" fmla="*/ 616 h 616"/>
                  <a:gd name="T2" fmla="*/ 300 w 346"/>
                  <a:gd name="T3" fmla="*/ 464 h 616"/>
                  <a:gd name="T4" fmla="*/ 280 w 346"/>
                  <a:gd name="T5" fmla="*/ 412 h 616"/>
                  <a:gd name="T6" fmla="*/ 232 w 346"/>
                  <a:gd name="T7" fmla="*/ 260 h 616"/>
                  <a:gd name="T8" fmla="*/ 80 w 346"/>
                  <a:gd name="T9" fmla="*/ 92 h 616"/>
                  <a:gd name="T10" fmla="*/ 0 w 346"/>
                  <a:gd name="T11" fmla="*/ 32 h 616"/>
                  <a:gd name="T12" fmla="*/ 200 w 346"/>
                  <a:gd name="T13" fmla="*/ 132 h 616"/>
                  <a:gd name="T14" fmla="*/ 340 w 346"/>
                  <a:gd name="T15" fmla="*/ 448 h 616"/>
                  <a:gd name="T16" fmla="*/ 304 w 346"/>
                  <a:gd name="T17" fmla="*/ 616 h 6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"/>
                  <a:gd name="T28" fmla="*/ 0 h 616"/>
                  <a:gd name="T29" fmla="*/ 346 w 346"/>
                  <a:gd name="T30" fmla="*/ 616 h 6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" h="616">
                    <a:moveTo>
                      <a:pt x="304" y="616"/>
                    </a:moveTo>
                    <a:cubicBezTo>
                      <a:pt x="276" y="580"/>
                      <a:pt x="309" y="515"/>
                      <a:pt x="300" y="464"/>
                    </a:cubicBezTo>
                    <a:cubicBezTo>
                      <a:pt x="297" y="445"/>
                      <a:pt x="285" y="430"/>
                      <a:pt x="280" y="412"/>
                    </a:cubicBezTo>
                    <a:cubicBezTo>
                      <a:pt x="264" y="354"/>
                      <a:pt x="258" y="308"/>
                      <a:pt x="232" y="260"/>
                    </a:cubicBezTo>
                    <a:cubicBezTo>
                      <a:pt x="197" y="196"/>
                      <a:pt x="138" y="127"/>
                      <a:pt x="80" y="92"/>
                    </a:cubicBezTo>
                    <a:cubicBezTo>
                      <a:pt x="53" y="76"/>
                      <a:pt x="6" y="77"/>
                      <a:pt x="0" y="32"/>
                    </a:cubicBezTo>
                    <a:cubicBezTo>
                      <a:pt x="46" y="0"/>
                      <a:pt x="161" y="84"/>
                      <a:pt x="200" y="132"/>
                    </a:cubicBezTo>
                    <a:cubicBezTo>
                      <a:pt x="269" y="217"/>
                      <a:pt x="332" y="346"/>
                      <a:pt x="340" y="448"/>
                    </a:cubicBezTo>
                    <a:cubicBezTo>
                      <a:pt x="345" y="509"/>
                      <a:pt x="346" y="588"/>
                      <a:pt x="304" y="6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Freeform 590"/>
              <p:cNvSpPr>
                <a:spLocks/>
              </p:cNvSpPr>
              <p:nvPr/>
            </p:nvSpPr>
            <p:spPr bwMode="auto">
              <a:xfrm>
                <a:off x="6585" y="1680"/>
                <a:ext cx="663" cy="993"/>
              </a:xfrm>
              <a:custGeom>
                <a:avLst/>
                <a:gdLst>
                  <a:gd name="T0" fmla="*/ 276 w 281"/>
                  <a:gd name="T1" fmla="*/ 0 h 420"/>
                  <a:gd name="T2" fmla="*/ 184 w 281"/>
                  <a:gd name="T3" fmla="*/ 116 h 420"/>
                  <a:gd name="T4" fmla="*/ 100 w 281"/>
                  <a:gd name="T5" fmla="*/ 244 h 420"/>
                  <a:gd name="T6" fmla="*/ 8 w 281"/>
                  <a:gd name="T7" fmla="*/ 420 h 420"/>
                  <a:gd name="T8" fmla="*/ 48 w 281"/>
                  <a:gd name="T9" fmla="*/ 268 h 420"/>
                  <a:gd name="T10" fmla="*/ 108 w 281"/>
                  <a:gd name="T11" fmla="*/ 128 h 420"/>
                  <a:gd name="T12" fmla="*/ 268 w 281"/>
                  <a:gd name="T13" fmla="*/ 0 h 420"/>
                  <a:gd name="T14" fmla="*/ 276 w 281"/>
                  <a:gd name="T15" fmla="*/ 0 h 4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1"/>
                  <a:gd name="T25" fmla="*/ 0 h 420"/>
                  <a:gd name="T26" fmla="*/ 281 w 281"/>
                  <a:gd name="T27" fmla="*/ 420 h 4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1" h="420">
                    <a:moveTo>
                      <a:pt x="276" y="0"/>
                    </a:moveTo>
                    <a:cubicBezTo>
                      <a:pt x="281" y="60"/>
                      <a:pt x="217" y="82"/>
                      <a:pt x="184" y="116"/>
                    </a:cubicBezTo>
                    <a:cubicBezTo>
                      <a:pt x="151" y="150"/>
                      <a:pt x="120" y="196"/>
                      <a:pt x="100" y="244"/>
                    </a:cubicBezTo>
                    <a:cubicBezTo>
                      <a:pt x="74" y="306"/>
                      <a:pt x="67" y="380"/>
                      <a:pt x="8" y="420"/>
                    </a:cubicBezTo>
                    <a:cubicBezTo>
                      <a:pt x="0" y="366"/>
                      <a:pt x="29" y="315"/>
                      <a:pt x="48" y="268"/>
                    </a:cubicBezTo>
                    <a:cubicBezTo>
                      <a:pt x="67" y="221"/>
                      <a:pt x="83" y="167"/>
                      <a:pt x="108" y="128"/>
                    </a:cubicBezTo>
                    <a:cubicBezTo>
                      <a:pt x="139" y="81"/>
                      <a:pt x="220" y="27"/>
                      <a:pt x="268" y="0"/>
                    </a:cubicBezTo>
                    <a:cubicBezTo>
                      <a:pt x="271" y="0"/>
                      <a:pt x="273" y="0"/>
                      <a:pt x="2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Freeform 591"/>
              <p:cNvSpPr>
                <a:spLocks/>
              </p:cNvSpPr>
              <p:nvPr/>
            </p:nvSpPr>
            <p:spPr bwMode="auto">
              <a:xfrm>
                <a:off x="6792" y="1758"/>
                <a:ext cx="1637" cy="1961"/>
              </a:xfrm>
              <a:custGeom>
                <a:avLst/>
                <a:gdLst>
                  <a:gd name="T0" fmla="*/ 632 w 693"/>
                  <a:gd name="T1" fmla="*/ 363 h 830"/>
                  <a:gd name="T2" fmla="*/ 444 w 693"/>
                  <a:gd name="T3" fmla="*/ 79 h 830"/>
                  <a:gd name="T4" fmla="*/ 260 w 693"/>
                  <a:gd name="T5" fmla="*/ 151 h 830"/>
                  <a:gd name="T6" fmla="*/ 232 w 693"/>
                  <a:gd name="T7" fmla="*/ 187 h 830"/>
                  <a:gd name="T8" fmla="*/ 168 w 693"/>
                  <a:gd name="T9" fmla="*/ 263 h 830"/>
                  <a:gd name="T10" fmla="*/ 524 w 693"/>
                  <a:gd name="T11" fmla="*/ 131 h 830"/>
                  <a:gd name="T12" fmla="*/ 544 w 693"/>
                  <a:gd name="T13" fmla="*/ 571 h 830"/>
                  <a:gd name="T14" fmla="*/ 376 w 693"/>
                  <a:gd name="T15" fmla="*/ 763 h 830"/>
                  <a:gd name="T16" fmla="*/ 304 w 693"/>
                  <a:gd name="T17" fmla="*/ 795 h 830"/>
                  <a:gd name="T18" fmla="*/ 236 w 693"/>
                  <a:gd name="T19" fmla="*/ 819 h 830"/>
                  <a:gd name="T20" fmla="*/ 384 w 693"/>
                  <a:gd name="T21" fmla="*/ 703 h 830"/>
                  <a:gd name="T22" fmla="*/ 528 w 693"/>
                  <a:gd name="T23" fmla="*/ 415 h 830"/>
                  <a:gd name="T24" fmla="*/ 520 w 693"/>
                  <a:gd name="T25" fmla="*/ 191 h 830"/>
                  <a:gd name="T26" fmla="*/ 340 w 693"/>
                  <a:gd name="T27" fmla="*/ 167 h 830"/>
                  <a:gd name="T28" fmla="*/ 260 w 693"/>
                  <a:gd name="T29" fmla="*/ 255 h 830"/>
                  <a:gd name="T30" fmla="*/ 200 w 693"/>
                  <a:gd name="T31" fmla="*/ 307 h 830"/>
                  <a:gd name="T32" fmla="*/ 184 w 693"/>
                  <a:gd name="T33" fmla="*/ 431 h 830"/>
                  <a:gd name="T34" fmla="*/ 116 w 693"/>
                  <a:gd name="T35" fmla="*/ 571 h 830"/>
                  <a:gd name="T36" fmla="*/ 0 w 693"/>
                  <a:gd name="T37" fmla="*/ 651 h 830"/>
                  <a:gd name="T38" fmla="*/ 84 w 693"/>
                  <a:gd name="T39" fmla="*/ 527 h 830"/>
                  <a:gd name="T40" fmla="*/ 124 w 693"/>
                  <a:gd name="T41" fmla="*/ 355 h 830"/>
                  <a:gd name="T42" fmla="*/ 124 w 693"/>
                  <a:gd name="T43" fmla="*/ 223 h 830"/>
                  <a:gd name="T44" fmla="*/ 248 w 693"/>
                  <a:gd name="T45" fmla="*/ 103 h 830"/>
                  <a:gd name="T46" fmla="*/ 644 w 693"/>
                  <a:gd name="T47" fmla="*/ 171 h 830"/>
                  <a:gd name="T48" fmla="*/ 632 w 693"/>
                  <a:gd name="T49" fmla="*/ 363 h 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3"/>
                  <a:gd name="T76" fmla="*/ 0 h 830"/>
                  <a:gd name="T77" fmla="*/ 693 w 693"/>
                  <a:gd name="T78" fmla="*/ 830 h 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3" h="830">
                    <a:moveTo>
                      <a:pt x="632" y="363"/>
                    </a:moveTo>
                    <a:cubicBezTo>
                      <a:pt x="628" y="214"/>
                      <a:pt x="580" y="83"/>
                      <a:pt x="444" y="79"/>
                    </a:cubicBezTo>
                    <a:cubicBezTo>
                      <a:pt x="376" y="77"/>
                      <a:pt x="304" y="110"/>
                      <a:pt x="260" y="151"/>
                    </a:cubicBezTo>
                    <a:cubicBezTo>
                      <a:pt x="249" y="161"/>
                      <a:pt x="244" y="175"/>
                      <a:pt x="232" y="187"/>
                    </a:cubicBezTo>
                    <a:cubicBezTo>
                      <a:pt x="209" y="209"/>
                      <a:pt x="160" y="222"/>
                      <a:pt x="168" y="263"/>
                    </a:cubicBezTo>
                    <a:cubicBezTo>
                      <a:pt x="253" y="221"/>
                      <a:pt x="372" y="31"/>
                      <a:pt x="524" y="131"/>
                    </a:cubicBezTo>
                    <a:cubicBezTo>
                      <a:pt x="621" y="195"/>
                      <a:pt x="594" y="461"/>
                      <a:pt x="544" y="571"/>
                    </a:cubicBezTo>
                    <a:cubicBezTo>
                      <a:pt x="509" y="649"/>
                      <a:pt x="440" y="726"/>
                      <a:pt x="376" y="763"/>
                    </a:cubicBezTo>
                    <a:cubicBezTo>
                      <a:pt x="354" y="776"/>
                      <a:pt x="327" y="783"/>
                      <a:pt x="304" y="795"/>
                    </a:cubicBezTo>
                    <a:cubicBezTo>
                      <a:pt x="283" y="806"/>
                      <a:pt x="262" y="830"/>
                      <a:pt x="236" y="819"/>
                    </a:cubicBezTo>
                    <a:cubicBezTo>
                      <a:pt x="260" y="744"/>
                      <a:pt x="331" y="743"/>
                      <a:pt x="384" y="703"/>
                    </a:cubicBezTo>
                    <a:cubicBezTo>
                      <a:pt x="465" y="641"/>
                      <a:pt x="514" y="548"/>
                      <a:pt x="528" y="415"/>
                    </a:cubicBezTo>
                    <a:cubicBezTo>
                      <a:pt x="536" y="339"/>
                      <a:pt x="562" y="251"/>
                      <a:pt x="520" y="191"/>
                    </a:cubicBezTo>
                    <a:cubicBezTo>
                      <a:pt x="484" y="140"/>
                      <a:pt x="396" y="135"/>
                      <a:pt x="340" y="167"/>
                    </a:cubicBezTo>
                    <a:cubicBezTo>
                      <a:pt x="309" y="184"/>
                      <a:pt x="293" y="221"/>
                      <a:pt x="260" y="255"/>
                    </a:cubicBezTo>
                    <a:cubicBezTo>
                      <a:pt x="243" y="273"/>
                      <a:pt x="213" y="285"/>
                      <a:pt x="200" y="307"/>
                    </a:cubicBezTo>
                    <a:cubicBezTo>
                      <a:pt x="179" y="343"/>
                      <a:pt x="192" y="380"/>
                      <a:pt x="184" y="431"/>
                    </a:cubicBezTo>
                    <a:cubicBezTo>
                      <a:pt x="177" y="476"/>
                      <a:pt x="142" y="534"/>
                      <a:pt x="116" y="571"/>
                    </a:cubicBezTo>
                    <a:cubicBezTo>
                      <a:pt x="90" y="608"/>
                      <a:pt x="55" y="652"/>
                      <a:pt x="0" y="651"/>
                    </a:cubicBezTo>
                    <a:cubicBezTo>
                      <a:pt x="5" y="592"/>
                      <a:pt x="59" y="569"/>
                      <a:pt x="84" y="527"/>
                    </a:cubicBezTo>
                    <a:cubicBezTo>
                      <a:pt x="107" y="489"/>
                      <a:pt x="132" y="426"/>
                      <a:pt x="124" y="355"/>
                    </a:cubicBezTo>
                    <a:cubicBezTo>
                      <a:pt x="119" y="309"/>
                      <a:pt x="103" y="267"/>
                      <a:pt x="124" y="223"/>
                    </a:cubicBezTo>
                    <a:cubicBezTo>
                      <a:pt x="145" y="180"/>
                      <a:pt x="204" y="139"/>
                      <a:pt x="248" y="103"/>
                    </a:cubicBezTo>
                    <a:cubicBezTo>
                      <a:pt x="376" y="0"/>
                      <a:pt x="568" y="10"/>
                      <a:pt x="644" y="171"/>
                    </a:cubicBezTo>
                    <a:cubicBezTo>
                      <a:pt x="664" y="213"/>
                      <a:pt x="693" y="346"/>
                      <a:pt x="632" y="3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Freeform 592"/>
              <p:cNvSpPr>
                <a:spLocks/>
              </p:cNvSpPr>
              <p:nvPr/>
            </p:nvSpPr>
            <p:spPr bwMode="auto">
              <a:xfrm>
                <a:off x="7744" y="2099"/>
                <a:ext cx="307" cy="214"/>
              </a:xfrm>
              <a:custGeom>
                <a:avLst/>
                <a:gdLst>
                  <a:gd name="T0" fmla="*/ 101 w 130"/>
                  <a:gd name="T1" fmla="*/ 91 h 91"/>
                  <a:gd name="T2" fmla="*/ 17 w 130"/>
                  <a:gd name="T3" fmla="*/ 67 h 91"/>
                  <a:gd name="T4" fmla="*/ 101 w 130"/>
                  <a:gd name="T5" fmla="*/ 91 h 91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91"/>
                  <a:gd name="T11" fmla="*/ 130 w 13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91">
                    <a:moveTo>
                      <a:pt x="101" y="91"/>
                    </a:moveTo>
                    <a:cubicBezTo>
                      <a:pt x="75" y="81"/>
                      <a:pt x="51" y="69"/>
                      <a:pt x="17" y="67"/>
                    </a:cubicBezTo>
                    <a:cubicBezTo>
                      <a:pt x="0" y="0"/>
                      <a:pt x="130" y="39"/>
                      <a:pt x="10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3" name="Freeform 593"/>
              <p:cNvSpPr>
                <a:spLocks/>
              </p:cNvSpPr>
              <p:nvPr/>
            </p:nvSpPr>
            <p:spPr bwMode="auto">
              <a:xfrm>
                <a:off x="7222" y="2108"/>
                <a:ext cx="529" cy="621"/>
              </a:xfrm>
              <a:custGeom>
                <a:avLst/>
                <a:gdLst>
                  <a:gd name="T0" fmla="*/ 222 w 224"/>
                  <a:gd name="T1" fmla="*/ 47 h 263"/>
                  <a:gd name="T2" fmla="*/ 182 w 224"/>
                  <a:gd name="T3" fmla="*/ 79 h 263"/>
                  <a:gd name="T4" fmla="*/ 86 w 224"/>
                  <a:gd name="T5" fmla="*/ 179 h 263"/>
                  <a:gd name="T6" fmla="*/ 34 w 224"/>
                  <a:gd name="T7" fmla="*/ 263 h 263"/>
                  <a:gd name="T8" fmla="*/ 118 w 224"/>
                  <a:gd name="T9" fmla="*/ 91 h 263"/>
                  <a:gd name="T10" fmla="*/ 222 w 224"/>
                  <a:gd name="T11" fmla="*/ 47 h 2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63"/>
                  <a:gd name="T20" fmla="*/ 224 w 224"/>
                  <a:gd name="T21" fmla="*/ 263 h 2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63">
                    <a:moveTo>
                      <a:pt x="222" y="47"/>
                    </a:moveTo>
                    <a:cubicBezTo>
                      <a:pt x="224" y="73"/>
                      <a:pt x="195" y="68"/>
                      <a:pt x="182" y="79"/>
                    </a:cubicBezTo>
                    <a:cubicBezTo>
                      <a:pt x="162" y="122"/>
                      <a:pt x="115" y="143"/>
                      <a:pt x="86" y="179"/>
                    </a:cubicBezTo>
                    <a:cubicBezTo>
                      <a:pt x="65" y="205"/>
                      <a:pt x="68" y="245"/>
                      <a:pt x="34" y="263"/>
                    </a:cubicBezTo>
                    <a:cubicBezTo>
                      <a:pt x="0" y="195"/>
                      <a:pt x="79" y="136"/>
                      <a:pt x="118" y="91"/>
                    </a:cubicBezTo>
                    <a:cubicBezTo>
                      <a:pt x="141" y="65"/>
                      <a:pt x="176" y="0"/>
                      <a:pt x="2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Freeform 594"/>
              <p:cNvSpPr>
                <a:spLocks/>
              </p:cNvSpPr>
              <p:nvPr/>
            </p:nvSpPr>
            <p:spPr bwMode="auto">
              <a:xfrm>
                <a:off x="6868" y="2271"/>
                <a:ext cx="1139" cy="1498"/>
              </a:xfrm>
              <a:custGeom>
                <a:avLst/>
                <a:gdLst>
                  <a:gd name="T0" fmla="*/ 52 w 482"/>
                  <a:gd name="T1" fmla="*/ 614 h 634"/>
                  <a:gd name="T2" fmla="*/ 120 w 482"/>
                  <a:gd name="T3" fmla="*/ 562 h 634"/>
                  <a:gd name="T4" fmla="*/ 236 w 482"/>
                  <a:gd name="T5" fmla="*/ 454 h 634"/>
                  <a:gd name="T6" fmla="*/ 300 w 482"/>
                  <a:gd name="T7" fmla="*/ 430 h 634"/>
                  <a:gd name="T8" fmla="*/ 432 w 482"/>
                  <a:gd name="T9" fmla="*/ 206 h 634"/>
                  <a:gd name="T10" fmla="*/ 428 w 482"/>
                  <a:gd name="T11" fmla="*/ 162 h 634"/>
                  <a:gd name="T12" fmla="*/ 400 w 482"/>
                  <a:gd name="T13" fmla="*/ 58 h 634"/>
                  <a:gd name="T14" fmla="*/ 332 w 482"/>
                  <a:gd name="T15" fmla="*/ 130 h 634"/>
                  <a:gd name="T16" fmla="*/ 64 w 482"/>
                  <a:gd name="T17" fmla="*/ 490 h 634"/>
                  <a:gd name="T18" fmla="*/ 0 w 482"/>
                  <a:gd name="T19" fmla="*/ 506 h 634"/>
                  <a:gd name="T20" fmla="*/ 76 w 482"/>
                  <a:gd name="T21" fmla="*/ 426 h 634"/>
                  <a:gd name="T22" fmla="*/ 240 w 482"/>
                  <a:gd name="T23" fmla="*/ 146 h 634"/>
                  <a:gd name="T24" fmla="*/ 292 w 482"/>
                  <a:gd name="T25" fmla="*/ 102 h 634"/>
                  <a:gd name="T26" fmla="*/ 340 w 482"/>
                  <a:gd name="T27" fmla="*/ 38 h 634"/>
                  <a:gd name="T28" fmla="*/ 480 w 482"/>
                  <a:gd name="T29" fmla="*/ 90 h 634"/>
                  <a:gd name="T30" fmla="*/ 468 w 482"/>
                  <a:gd name="T31" fmla="*/ 166 h 634"/>
                  <a:gd name="T32" fmla="*/ 468 w 482"/>
                  <a:gd name="T33" fmla="*/ 250 h 634"/>
                  <a:gd name="T34" fmla="*/ 356 w 482"/>
                  <a:gd name="T35" fmla="*/ 450 h 634"/>
                  <a:gd name="T36" fmla="*/ 264 w 482"/>
                  <a:gd name="T37" fmla="*/ 494 h 634"/>
                  <a:gd name="T38" fmla="*/ 52 w 482"/>
                  <a:gd name="T39" fmla="*/ 614 h 6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2"/>
                  <a:gd name="T61" fmla="*/ 0 h 634"/>
                  <a:gd name="T62" fmla="*/ 482 w 482"/>
                  <a:gd name="T63" fmla="*/ 634 h 6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2" h="634">
                    <a:moveTo>
                      <a:pt x="52" y="614"/>
                    </a:moveTo>
                    <a:cubicBezTo>
                      <a:pt x="63" y="583"/>
                      <a:pt x="91" y="582"/>
                      <a:pt x="120" y="562"/>
                    </a:cubicBezTo>
                    <a:cubicBezTo>
                      <a:pt x="162" y="533"/>
                      <a:pt x="194" y="478"/>
                      <a:pt x="236" y="454"/>
                    </a:cubicBezTo>
                    <a:cubicBezTo>
                      <a:pt x="255" y="443"/>
                      <a:pt x="279" y="442"/>
                      <a:pt x="300" y="430"/>
                    </a:cubicBezTo>
                    <a:cubicBezTo>
                      <a:pt x="368" y="392"/>
                      <a:pt x="428" y="289"/>
                      <a:pt x="432" y="206"/>
                    </a:cubicBezTo>
                    <a:cubicBezTo>
                      <a:pt x="433" y="191"/>
                      <a:pt x="427" y="176"/>
                      <a:pt x="428" y="162"/>
                    </a:cubicBezTo>
                    <a:cubicBezTo>
                      <a:pt x="430" y="121"/>
                      <a:pt x="449" y="65"/>
                      <a:pt x="400" y="58"/>
                    </a:cubicBezTo>
                    <a:cubicBezTo>
                      <a:pt x="355" y="51"/>
                      <a:pt x="343" y="93"/>
                      <a:pt x="332" y="130"/>
                    </a:cubicBezTo>
                    <a:cubicBezTo>
                      <a:pt x="229" y="219"/>
                      <a:pt x="186" y="413"/>
                      <a:pt x="64" y="490"/>
                    </a:cubicBezTo>
                    <a:cubicBezTo>
                      <a:pt x="48" y="500"/>
                      <a:pt x="23" y="512"/>
                      <a:pt x="0" y="506"/>
                    </a:cubicBezTo>
                    <a:cubicBezTo>
                      <a:pt x="0" y="456"/>
                      <a:pt x="46" y="452"/>
                      <a:pt x="76" y="426"/>
                    </a:cubicBezTo>
                    <a:cubicBezTo>
                      <a:pt x="154" y="358"/>
                      <a:pt x="171" y="230"/>
                      <a:pt x="240" y="146"/>
                    </a:cubicBezTo>
                    <a:cubicBezTo>
                      <a:pt x="253" y="131"/>
                      <a:pt x="276" y="120"/>
                      <a:pt x="292" y="102"/>
                    </a:cubicBezTo>
                    <a:cubicBezTo>
                      <a:pt x="311" y="81"/>
                      <a:pt x="322" y="51"/>
                      <a:pt x="340" y="38"/>
                    </a:cubicBezTo>
                    <a:cubicBezTo>
                      <a:pt x="395" y="0"/>
                      <a:pt x="476" y="32"/>
                      <a:pt x="480" y="90"/>
                    </a:cubicBezTo>
                    <a:cubicBezTo>
                      <a:pt x="482" y="116"/>
                      <a:pt x="470" y="144"/>
                      <a:pt x="468" y="166"/>
                    </a:cubicBezTo>
                    <a:cubicBezTo>
                      <a:pt x="466" y="195"/>
                      <a:pt x="471" y="223"/>
                      <a:pt x="468" y="250"/>
                    </a:cubicBezTo>
                    <a:cubicBezTo>
                      <a:pt x="459" y="329"/>
                      <a:pt x="412" y="407"/>
                      <a:pt x="356" y="450"/>
                    </a:cubicBezTo>
                    <a:cubicBezTo>
                      <a:pt x="330" y="470"/>
                      <a:pt x="294" y="476"/>
                      <a:pt x="264" y="494"/>
                    </a:cubicBezTo>
                    <a:cubicBezTo>
                      <a:pt x="198" y="533"/>
                      <a:pt x="151" y="634"/>
                      <a:pt x="52" y="6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5" name="Freeform 595"/>
              <p:cNvSpPr>
                <a:spLocks noEditPoints="1"/>
              </p:cNvSpPr>
              <p:nvPr/>
            </p:nvSpPr>
            <p:spPr bwMode="auto">
              <a:xfrm>
                <a:off x="6896" y="2465"/>
                <a:ext cx="983" cy="1207"/>
              </a:xfrm>
              <a:custGeom>
                <a:avLst/>
                <a:gdLst>
                  <a:gd name="T0" fmla="*/ 388 w 416"/>
                  <a:gd name="T1" fmla="*/ 0 h 511"/>
                  <a:gd name="T2" fmla="*/ 380 w 416"/>
                  <a:gd name="T3" fmla="*/ 76 h 511"/>
                  <a:gd name="T4" fmla="*/ 308 w 416"/>
                  <a:gd name="T5" fmla="*/ 296 h 511"/>
                  <a:gd name="T6" fmla="*/ 160 w 416"/>
                  <a:gd name="T7" fmla="*/ 392 h 511"/>
                  <a:gd name="T8" fmla="*/ 0 w 416"/>
                  <a:gd name="T9" fmla="*/ 476 h 511"/>
                  <a:gd name="T10" fmla="*/ 76 w 416"/>
                  <a:gd name="T11" fmla="*/ 420 h 511"/>
                  <a:gd name="T12" fmla="*/ 208 w 416"/>
                  <a:gd name="T13" fmla="*/ 276 h 511"/>
                  <a:gd name="T14" fmla="*/ 344 w 416"/>
                  <a:gd name="T15" fmla="*/ 60 h 511"/>
                  <a:gd name="T16" fmla="*/ 380 w 416"/>
                  <a:gd name="T17" fmla="*/ 0 h 511"/>
                  <a:gd name="T18" fmla="*/ 388 w 416"/>
                  <a:gd name="T19" fmla="*/ 0 h 511"/>
                  <a:gd name="T20" fmla="*/ 260 w 416"/>
                  <a:gd name="T21" fmla="*/ 264 h 511"/>
                  <a:gd name="T22" fmla="*/ 344 w 416"/>
                  <a:gd name="T23" fmla="*/ 120 h 511"/>
                  <a:gd name="T24" fmla="*/ 332 w 416"/>
                  <a:gd name="T25" fmla="*/ 116 h 511"/>
                  <a:gd name="T26" fmla="*/ 260 w 416"/>
                  <a:gd name="T27" fmla="*/ 264 h 5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6"/>
                  <a:gd name="T43" fmla="*/ 0 h 511"/>
                  <a:gd name="T44" fmla="*/ 416 w 416"/>
                  <a:gd name="T45" fmla="*/ 511 h 5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6" h="511">
                    <a:moveTo>
                      <a:pt x="388" y="0"/>
                    </a:moveTo>
                    <a:cubicBezTo>
                      <a:pt x="408" y="22"/>
                      <a:pt x="388" y="57"/>
                      <a:pt x="380" y="76"/>
                    </a:cubicBezTo>
                    <a:cubicBezTo>
                      <a:pt x="416" y="121"/>
                      <a:pt x="361" y="271"/>
                      <a:pt x="308" y="296"/>
                    </a:cubicBezTo>
                    <a:cubicBezTo>
                      <a:pt x="246" y="325"/>
                      <a:pt x="203" y="342"/>
                      <a:pt x="160" y="392"/>
                    </a:cubicBezTo>
                    <a:cubicBezTo>
                      <a:pt x="130" y="426"/>
                      <a:pt x="60" y="511"/>
                      <a:pt x="0" y="476"/>
                    </a:cubicBezTo>
                    <a:cubicBezTo>
                      <a:pt x="17" y="440"/>
                      <a:pt x="50" y="439"/>
                      <a:pt x="76" y="420"/>
                    </a:cubicBezTo>
                    <a:cubicBezTo>
                      <a:pt x="106" y="399"/>
                      <a:pt x="194" y="313"/>
                      <a:pt x="208" y="276"/>
                    </a:cubicBezTo>
                    <a:cubicBezTo>
                      <a:pt x="239" y="199"/>
                      <a:pt x="278" y="107"/>
                      <a:pt x="344" y="60"/>
                    </a:cubicBezTo>
                    <a:cubicBezTo>
                      <a:pt x="351" y="35"/>
                      <a:pt x="355" y="6"/>
                      <a:pt x="380" y="0"/>
                    </a:cubicBezTo>
                    <a:cubicBezTo>
                      <a:pt x="383" y="0"/>
                      <a:pt x="385" y="0"/>
                      <a:pt x="388" y="0"/>
                    </a:cubicBezTo>
                    <a:close/>
                    <a:moveTo>
                      <a:pt x="260" y="264"/>
                    </a:moveTo>
                    <a:cubicBezTo>
                      <a:pt x="312" y="258"/>
                      <a:pt x="349" y="183"/>
                      <a:pt x="344" y="120"/>
                    </a:cubicBezTo>
                    <a:cubicBezTo>
                      <a:pt x="339" y="120"/>
                      <a:pt x="339" y="115"/>
                      <a:pt x="332" y="116"/>
                    </a:cubicBezTo>
                    <a:cubicBezTo>
                      <a:pt x="312" y="169"/>
                      <a:pt x="283" y="213"/>
                      <a:pt x="26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6" name="Freeform 596"/>
              <p:cNvSpPr>
                <a:spLocks/>
              </p:cNvSpPr>
              <p:nvPr/>
            </p:nvSpPr>
            <p:spPr bwMode="auto">
              <a:xfrm>
                <a:off x="8514" y="2502"/>
                <a:ext cx="163" cy="350"/>
              </a:xfrm>
              <a:custGeom>
                <a:avLst/>
                <a:gdLst>
                  <a:gd name="T0" fmla="*/ 39 w 69"/>
                  <a:gd name="T1" fmla="*/ 0 h 148"/>
                  <a:gd name="T2" fmla="*/ 15 w 69"/>
                  <a:gd name="T3" fmla="*/ 148 h 148"/>
                  <a:gd name="T4" fmla="*/ 39 w 69"/>
                  <a:gd name="T5" fmla="*/ 0 h 148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48"/>
                  <a:gd name="T11" fmla="*/ 69 w 69"/>
                  <a:gd name="T12" fmla="*/ 148 h 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48">
                    <a:moveTo>
                      <a:pt x="39" y="0"/>
                    </a:moveTo>
                    <a:cubicBezTo>
                      <a:pt x="69" y="30"/>
                      <a:pt x="53" y="134"/>
                      <a:pt x="15" y="148"/>
                    </a:cubicBezTo>
                    <a:cubicBezTo>
                      <a:pt x="13" y="103"/>
                      <a:pt x="0" y="1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7" name="Freeform 597"/>
              <p:cNvSpPr>
                <a:spLocks/>
              </p:cNvSpPr>
              <p:nvPr/>
            </p:nvSpPr>
            <p:spPr bwMode="auto">
              <a:xfrm>
                <a:off x="6670" y="2538"/>
                <a:ext cx="375" cy="616"/>
              </a:xfrm>
              <a:custGeom>
                <a:avLst/>
                <a:gdLst>
                  <a:gd name="T0" fmla="*/ 140 w 159"/>
                  <a:gd name="T1" fmla="*/ 5 h 261"/>
                  <a:gd name="T2" fmla="*/ 112 w 159"/>
                  <a:gd name="T3" fmla="*/ 157 h 261"/>
                  <a:gd name="T4" fmla="*/ 20 w 159"/>
                  <a:gd name="T5" fmla="*/ 261 h 261"/>
                  <a:gd name="T6" fmla="*/ 120 w 159"/>
                  <a:gd name="T7" fmla="*/ 13 h 261"/>
                  <a:gd name="T8" fmla="*/ 128 w 159"/>
                  <a:gd name="T9" fmla="*/ 1 h 261"/>
                  <a:gd name="T10" fmla="*/ 140 w 159"/>
                  <a:gd name="T11" fmla="*/ 5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261"/>
                  <a:gd name="T20" fmla="*/ 159 w 159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261">
                    <a:moveTo>
                      <a:pt x="140" y="5"/>
                    </a:moveTo>
                    <a:cubicBezTo>
                      <a:pt x="159" y="62"/>
                      <a:pt x="137" y="118"/>
                      <a:pt x="112" y="157"/>
                    </a:cubicBezTo>
                    <a:cubicBezTo>
                      <a:pt x="87" y="195"/>
                      <a:pt x="54" y="238"/>
                      <a:pt x="20" y="261"/>
                    </a:cubicBezTo>
                    <a:cubicBezTo>
                      <a:pt x="0" y="156"/>
                      <a:pt x="106" y="110"/>
                      <a:pt x="120" y="13"/>
                    </a:cubicBezTo>
                    <a:cubicBezTo>
                      <a:pt x="122" y="8"/>
                      <a:pt x="127" y="7"/>
                      <a:pt x="128" y="1"/>
                    </a:cubicBezTo>
                    <a:cubicBezTo>
                      <a:pt x="135" y="0"/>
                      <a:pt x="135" y="5"/>
                      <a:pt x="140" y="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8" name="Freeform 598"/>
              <p:cNvSpPr>
                <a:spLocks/>
              </p:cNvSpPr>
              <p:nvPr/>
            </p:nvSpPr>
            <p:spPr bwMode="auto">
              <a:xfrm>
                <a:off x="7425" y="2937"/>
                <a:ext cx="1198" cy="1210"/>
              </a:xfrm>
              <a:custGeom>
                <a:avLst/>
                <a:gdLst>
                  <a:gd name="T0" fmla="*/ 492 w 507"/>
                  <a:gd name="T1" fmla="*/ 0 h 512"/>
                  <a:gd name="T2" fmla="*/ 444 w 507"/>
                  <a:gd name="T3" fmla="*/ 188 h 512"/>
                  <a:gd name="T4" fmla="*/ 328 w 507"/>
                  <a:gd name="T5" fmla="*/ 324 h 512"/>
                  <a:gd name="T6" fmla="*/ 160 w 507"/>
                  <a:gd name="T7" fmla="*/ 396 h 512"/>
                  <a:gd name="T8" fmla="*/ 316 w 507"/>
                  <a:gd name="T9" fmla="*/ 360 h 512"/>
                  <a:gd name="T10" fmla="*/ 124 w 507"/>
                  <a:gd name="T11" fmla="*/ 444 h 512"/>
                  <a:gd name="T12" fmla="*/ 0 w 507"/>
                  <a:gd name="T13" fmla="*/ 496 h 512"/>
                  <a:gd name="T14" fmla="*/ 56 w 507"/>
                  <a:gd name="T15" fmla="*/ 444 h 512"/>
                  <a:gd name="T16" fmla="*/ 136 w 507"/>
                  <a:gd name="T17" fmla="*/ 356 h 512"/>
                  <a:gd name="T18" fmla="*/ 332 w 507"/>
                  <a:gd name="T19" fmla="*/ 272 h 512"/>
                  <a:gd name="T20" fmla="*/ 472 w 507"/>
                  <a:gd name="T21" fmla="*/ 16 h 512"/>
                  <a:gd name="T22" fmla="*/ 480 w 507"/>
                  <a:gd name="T23" fmla="*/ 0 h 512"/>
                  <a:gd name="T24" fmla="*/ 492 w 507"/>
                  <a:gd name="T25" fmla="*/ 0 h 5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7"/>
                  <a:gd name="T40" fmla="*/ 0 h 512"/>
                  <a:gd name="T41" fmla="*/ 507 w 507"/>
                  <a:gd name="T42" fmla="*/ 512 h 5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7" h="512">
                    <a:moveTo>
                      <a:pt x="492" y="0"/>
                    </a:moveTo>
                    <a:cubicBezTo>
                      <a:pt x="507" y="67"/>
                      <a:pt x="473" y="136"/>
                      <a:pt x="444" y="188"/>
                    </a:cubicBezTo>
                    <a:cubicBezTo>
                      <a:pt x="415" y="240"/>
                      <a:pt x="380" y="296"/>
                      <a:pt x="328" y="324"/>
                    </a:cubicBezTo>
                    <a:cubicBezTo>
                      <a:pt x="274" y="354"/>
                      <a:pt x="207" y="350"/>
                      <a:pt x="160" y="396"/>
                    </a:cubicBezTo>
                    <a:cubicBezTo>
                      <a:pt x="219" y="409"/>
                      <a:pt x="271" y="361"/>
                      <a:pt x="316" y="360"/>
                    </a:cubicBezTo>
                    <a:cubicBezTo>
                      <a:pt x="311" y="453"/>
                      <a:pt x="194" y="419"/>
                      <a:pt x="124" y="444"/>
                    </a:cubicBezTo>
                    <a:cubicBezTo>
                      <a:pt x="78" y="460"/>
                      <a:pt x="50" y="512"/>
                      <a:pt x="0" y="496"/>
                    </a:cubicBezTo>
                    <a:cubicBezTo>
                      <a:pt x="5" y="460"/>
                      <a:pt x="37" y="460"/>
                      <a:pt x="56" y="444"/>
                    </a:cubicBezTo>
                    <a:cubicBezTo>
                      <a:pt x="87" y="419"/>
                      <a:pt x="107" y="378"/>
                      <a:pt x="136" y="356"/>
                    </a:cubicBezTo>
                    <a:cubicBezTo>
                      <a:pt x="198" y="310"/>
                      <a:pt x="277" y="314"/>
                      <a:pt x="332" y="272"/>
                    </a:cubicBezTo>
                    <a:cubicBezTo>
                      <a:pt x="418" y="206"/>
                      <a:pt x="424" y="122"/>
                      <a:pt x="472" y="16"/>
                    </a:cubicBezTo>
                    <a:cubicBezTo>
                      <a:pt x="474" y="12"/>
                      <a:pt x="475" y="5"/>
                      <a:pt x="480" y="0"/>
                    </a:cubicBezTo>
                    <a:cubicBezTo>
                      <a:pt x="484" y="0"/>
                      <a:pt x="488" y="0"/>
                      <a:pt x="4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9" name="Freeform 599"/>
              <p:cNvSpPr>
                <a:spLocks/>
              </p:cNvSpPr>
              <p:nvPr/>
            </p:nvSpPr>
            <p:spPr bwMode="auto">
              <a:xfrm>
                <a:off x="8219" y="2956"/>
                <a:ext cx="721" cy="869"/>
              </a:xfrm>
              <a:custGeom>
                <a:avLst/>
                <a:gdLst>
                  <a:gd name="T0" fmla="*/ 288 w 305"/>
                  <a:gd name="T1" fmla="*/ 4 h 368"/>
                  <a:gd name="T2" fmla="*/ 220 w 305"/>
                  <a:gd name="T3" fmla="*/ 196 h 368"/>
                  <a:gd name="T4" fmla="*/ 152 w 305"/>
                  <a:gd name="T5" fmla="*/ 236 h 368"/>
                  <a:gd name="T6" fmla="*/ 0 w 305"/>
                  <a:gd name="T7" fmla="*/ 348 h 368"/>
                  <a:gd name="T8" fmla="*/ 52 w 305"/>
                  <a:gd name="T9" fmla="*/ 292 h 368"/>
                  <a:gd name="T10" fmla="*/ 172 w 305"/>
                  <a:gd name="T11" fmla="*/ 76 h 368"/>
                  <a:gd name="T12" fmla="*/ 208 w 305"/>
                  <a:gd name="T13" fmla="*/ 4 h 368"/>
                  <a:gd name="T14" fmla="*/ 176 w 305"/>
                  <a:gd name="T15" fmla="*/ 164 h 368"/>
                  <a:gd name="T16" fmla="*/ 276 w 305"/>
                  <a:gd name="T17" fmla="*/ 0 h 368"/>
                  <a:gd name="T18" fmla="*/ 288 w 305"/>
                  <a:gd name="T19" fmla="*/ 4 h 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5"/>
                  <a:gd name="T31" fmla="*/ 0 h 368"/>
                  <a:gd name="T32" fmla="*/ 305 w 305"/>
                  <a:gd name="T33" fmla="*/ 368 h 3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5" h="368">
                    <a:moveTo>
                      <a:pt x="288" y="4"/>
                    </a:moveTo>
                    <a:cubicBezTo>
                      <a:pt x="305" y="75"/>
                      <a:pt x="265" y="155"/>
                      <a:pt x="220" y="196"/>
                    </a:cubicBezTo>
                    <a:cubicBezTo>
                      <a:pt x="202" y="213"/>
                      <a:pt x="173" y="218"/>
                      <a:pt x="152" y="236"/>
                    </a:cubicBezTo>
                    <a:cubicBezTo>
                      <a:pt x="106" y="276"/>
                      <a:pt x="76" y="368"/>
                      <a:pt x="0" y="348"/>
                    </a:cubicBezTo>
                    <a:cubicBezTo>
                      <a:pt x="0" y="310"/>
                      <a:pt x="31" y="310"/>
                      <a:pt x="52" y="292"/>
                    </a:cubicBezTo>
                    <a:cubicBezTo>
                      <a:pt x="106" y="246"/>
                      <a:pt x="151" y="153"/>
                      <a:pt x="172" y="76"/>
                    </a:cubicBezTo>
                    <a:cubicBezTo>
                      <a:pt x="179" y="52"/>
                      <a:pt x="177" y="14"/>
                      <a:pt x="208" y="4"/>
                    </a:cubicBezTo>
                    <a:cubicBezTo>
                      <a:pt x="247" y="48"/>
                      <a:pt x="187" y="118"/>
                      <a:pt x="176" y="164"/>
                    </a:cubicBezTo>
                    <a:cubicBezTo>
                      <a:pt x="233" y="149"/>
                      <a:pt x="235" y="44"/>
                      <a:pt x="276" y="0"/>
                    </a:cubicBezTo>
                    <a:cubicBezTo>
                      <a:pt x="279" y="2"/>
                      <a:pt x="283" y="4"/>
                      <a:pt x="288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0" name="Freeform 600"/>
              <p:cNvSpPr>
                <a:spLocks/>
              </p:cNvSpPr>
              <p:nvPr/>
            </p:nvSpPr>
            <p:spPr bwMode="auto">
              <a:xfrm>
                <a:off x="8059" y="3410"/>
                <a:ext cx="788" cy="614"/>
              </a:xfrm>
              <a:custGeom>
                <a:avLst/>
                <a:gdLst>
                  <a:gd name="T0" fmla="*/ 328 w 334"/>
                  <a:gd name="T1" fmla="*/ 0 h 260"/>
                  <a:gd name="T2" fmla="*/ 252 w 334"/>
                  <a:gd name="T3" fmla="*/ 100 h 260"/>
                  <a:gd name="T4" fmla="*/ 288 w 334"/>
                  <a:gd name="T5" fmla="*/ 92 h 260"/>
                  <a:gd name="T6" fmla="*/ 252 w 334"/>
                  <a:gd name="T7" fmla="*/ 148 h 260"/>
                  <a:gd name="T8" fmla="*/ 0 w 334"/>
                  <a:gd name="T9" fmla="*/ 260 h 260"/>
                  <a:gd name="T10" fmla="*/ 92 w 334"/>
                  <a:gd name="T11" fmla="*/ 188 h 260"/>
                  <a:gd name="T12" fmla="*/ 196 w 334"/>
                  <a:gd name="T13" fmla="*/ 120 h 260"/>
                  <a:gd name="T14" fmla="*/ 316 w 334"/>
                  <a:gd name="T15" fmla="*/ 0 h 260"/>
                  <a:gd name="T16" fmla="*/ 328 w 334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4"/>
                  <a:gd name="T28" fmla="*/ 0 h 260"/>
                  <a:gd name="T29" fmla="*/ 334 w 334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4" h="260">
                    <a:moveTo>
                      <a:pt x="328" y="0"/>
                    </a:moveTo>
                    <a:cubicBezTo>
                      <a:pt x="334" y="49"/>
                      <a:pt x="277" y="69"/>
                      <a:pt x="252" y="100"/>
                    </a:cubicBezTo>
                    <a:cubicBezTo>
                      <a:pt x="263" y="112"/>
                      <a:pt x="269" y="85"/>
                      <a:pt x="288" y="92"/>
                    </a:cubicBezTo>
                    <a:cubicBezTo>
                      <a:pt x="289" y="123"/>
                      <a:pt x="264" y="129"/>
                      <a:pt x="252" y="148"/>
                    </a:cubicBezTo>
                    <a:cubicBezTo>
                      <a:pt x="148" y="163"/>
                      <a:pt x="101" y="255"/>
                      <a:pt x="0" y="260"/>
                    </a:cubicBezTo>
                    <a:cubicBezTo>
                      <a:pt x="16" y="222"/>
                      <a:pt x="60" y="207"/>
                      <a:pt x="92" y="188"/>
                    </a:cubicBezTo>
                    <a:cubicBezTo>
                      <a:pt x="126" y="168"/>
                      <a:pt x="168" y="148"/>
                      <a:pt x="196" y="120"/>
                    </a:cubicBezTo>
                    <a:cubicBezTo>
                      <a:pt x="235" y="82"/>
                      <a:pt x="259" y="24"/>
                      <a:pt x="316" y="0"/>
                    </a:cubicBezTo>
                    <a:cubicBezTo>
                      <a:pt x="320" y="0"/>
                      <a:pt x="324" y="0"/>
                      <a:pt x="3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1" name="Freeform 601"/>
              <p:cNvSpPr>
                <a:spLocks/>
              </p:cNvSpPr>
              <p:nvPr/>
            </p:nvSpPr>
            <p:spPr bwMode="auto">
              <a:xfrm>
                <a:off x="7227" y="3870"/>
                <a:ext cx="321" cy="210"/>
              </a:xfrm>
              <a:custGeom>
                <a:avLst/>
                <a:gdLst>
                  <a:gd name="T0" fmla="*/ 136 w 136"/>
                  <a:gd name="T1" fmla="*/ 9 h 89"/>
                  <a:gd name="T2" fmla="*/ 0 w 136"/>
                  <a:gd name="T3" fmla="*/ 53 h 89"/>
                  <a:gd name="T4" fmla="*/ 136 w 136"/>
                  <a:gd name="T5" fmla="*/ 9 h 89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89"/>
                  <a:gd name="T11" fmla="*/ 136 w 136"/>
                  <a:gd name="T12" fmla="*/ 89 h 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89">
                    <a:moveTo>
                      <a:pt x="136" y="9"/>
                    </a:moveTo>
                    <a:cubicBezTo>
                      <a:pt x="122" y="49"/>
                      <a:pt x="38" y="89"/>
                      <a:pt x="0" y="53"/>
                    </a:cubicBezTo>
                    <a:cubicBezTo>
                      <a:pt x="9" y="6"/>
                      <a:pt x="98" y="0"/>
                      <a:pt x="1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2" name="Freeform 602"/>
              <p:cNvSpPr>
                <a:spLocks/>
              </p:cNvSpPr>
              <p:nvPr/>
            </p:nvSpPr>
            <p:spPr bwMode="auto">
              <a:xfrm>
                <a:off x="7593" y="3976"/>
                <a:ext cx="333" cy="152"/>
              </a:xfrm>
              <a:custGeom>
                <a:avLst/>
                <a:gdLst>
                  <a:gd name="T0" fmla="*/ 77 w 141"/>
                  <a:gd name="T1" fmla="*/ 64 h 64"/>
                  <a:gd name="T2" fmla="*/ 37 w 141"/>
                  <a:gd name="T3" fmla="*/ 64 h 64"/>
                  <a:gd name="T4" fmla="*/ 141 w 141"/>
                  <a:gd name="T5" fmla="*/ 24 h 64"/>
                  <a:gd name="T6" fmla="*/ 77 w 141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64"/>
                  <a:gd name="T14" fmla="*/ 141 w 141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64">
                    <a:moveTo>
                      <a:pt x="77" y="64"/>
                    </a:moveTo>
                    <a:cubicBezTo>
                      <a:pt x="64" y="64"/>
                      <a:pt x="50" y="64"/>
                      <a:pt x="37" y="64"/>
                    </a:cubicBezTo>
                    <a:cubicBezTo>
                      <a:pt x="0" y="28"/>
                      <a:pt x="107" y="0"/>
                      <a:pt x="141" y="24"/>
                    </a:cubicBezTo>
                    <a:cubicBezTo>
                      <a:pt x="135" y="53"/>
                      <a:pt x="101" y="53"/>
                      <a:pt x="77" y="6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90" name="グループ化 89"/>
          <p:cNvGrpSpPr/>
          <p:nvPr/>
        </p:nvGrpSpPr>
        <p:grpSpPr>
          <a:xfrm>
            <a:off x="5099486" y="4123088"/>
            <a:ext cx="975360" cy="765744"/>
            <a:chOff x="4526280" y="4655350"/>
            <a:chExt cx="975360" cy="765744"/>
          </a:xfrm>
        </p:grpSpPr>
        <p:grpSp>
          <p:nvGrpSpPr>
            <p:cNvPr id="81" name="Group 372"/>
            <p:cNvGrpSpPr>
              <a:grpSpLocks noChangeAspect="1"/>
            </p:cNvGrpSpPr>
            <p:nvPr/>
          </p:nvGrpSpPr>
          <p:grpSpPr>
            <a:xfrm>
              <a:off x="4790065" y="4655350"/>
              <a:ext cx="438911" cy="438911"/>
              <a:chOff x="2173635" y="1239530"/>
              <a:chExt cx="728663" cy="731520"/>
            </a:xfrm>
          </p:grpSpPr>
          <p:sp>
            <p:nvSpPr>
              <p:cNvPr id="82" name="Oval 263"/>
              <p:cNvSpPr>
                <a:spLocks/>
              </p:cNvSpPr>
              <p:nvPr/>
            </p:nvSpPr>
            <p:spPr bwMode="auto">
              <a:xfrm>
                <a:off x="2173635" y="1239530"/>
                <a:ext cx="728663" cy="731520"/>
              </a:xfrm>
              <a:prstGeom prst="ellipse">
                <a:avLst/>
              </a:prstGeom>
              <a:gradFill rotWithShape="0">
                <a:gsLst>
                  <a:gs pos="0">
                    <a:srgbClr val="5C6A76"/>
                  </a:gs>
                  <a:gs pos="100000">
                    <a:srgbClr val="121517"/>
                  </a:gs>
                </a:gsLst>
                <a:lin ang="5400000" scaled="1"/>
              </a:gradFill>
              <a:ln w="19050" cap="flat" cmpd="sng" algn="ctr">
                <a:gradFill flip="none" rotWithShape="1">
                  <a:gsLst>
                    <a:gs pos="0">
                      <a:srgbClr val="0183B7">
                        <a:lumMod val="20000"/>
                        <a:lumOff val="80000"/>
                      </a:srgbClr>
                    </a:gs>
                    <a:gs pos="100000">
                      <a:srgbClr val="0183B7">
                        <a:lumMod val="20000"/>
                        <a:lumOff val="80000"/>
                        <a:alpha val="3900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41300" algn="ctr" rotWithShape="0">
                  <a:sysClr val="windowText" lastClr="000000">
                    <a:alpha val="73000"/>
                  </a:sysClr>
                </a:outerShdw>
              </a:effectLst>
            </p:spPr>
            <p:txBody>
              <a:bodyPr lIns="0" tIns="0" rIns="0" bIns="0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kern="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3" name="Freeform 37"/>
              <p:cNvSpPr>
                <a:spLocks noChangeAspect="1"/>
              </p:cNvSpPr>
              <p:nvPr/>
            </p:nvSpPr>
            <p:spPr bwMode="auto">
              <a:xfrm>
                <a:off x="2321399" y="1405747"/>
                <a:ext cx="444267" cy="401849"/>
              </a:xfrm>
              <a:custGeom>
                <a:avLst/>
                <a:gdLst>
                  <a:gd name="T0" fmla="*/ 1265 w 1477"/>
                  <a:gd name="T1" fmla="*/ 956 h 1336"/>
                  <a:gd name="T2" fmla="*/ 1265 w 1477"/>
                  <a:gd name="T3" fmla="*/ 640 h 1336"/>
                  <a:gd name="T4" fmla="*/ 781 w 1477"/>
                  <a:gd name="T5" fmla="*/ 640 h 1336"/>
                  <a:gd name="T6" fmla="*/ 781 w 1477"/>
                  <a:gd name="T7" fmla="*/ 380 h 1336"/>
                  <a:gd name="T8" fmla="*/ 993 w 1477"/>
                  <a:gd name="T9" fmla="*/ 380 h 1336"/>
                  <a:gd name="T10" fmla="*/ 993 w 1477"/>
                  <a:gd name="T11" fmla="*/ 0 h 1336"/>
                  <a:gd name="T12" fmla="*/ 483 w 1477"/>
                  <a:gd name="T13" fmla="*/ 0 h 1336"/>
                  <a:gd name="T14" fmla="*/ 483 w 1477"/>
                  <a:gd name="T15" fmla="*/ 380 h 1336"/>
                  <a:gd name="T16" fmla="*/ 707 w 1477"/>
                  <a:gd name="T17" fmla="*/ 380 h 1336"/>
                  <a:gd name="T18" fmla="*/ 707 w 1477"/>
                  <a:gd name="T19" fmla="*/ 640 h 1336"/>
                  <a:gd name="T20" fmla="*/ 224 w 1477"/>
                  <a:gd name="T21" fmla="*/ 640 h 1336"/>
                  <a:gd name="T22" fmla="*/ 224 w 1477"/>
                  <a:gd name="T23" fmla="*/ 956 h 1336"/>
                  <a:gd name="T24" fmla="*/ 0 w 1477"/>
                  <a:gd name="T25" fmla="*/ 956 h 1336"/>
                  <a:gd name="T26" fmla="*/ 0 w 1477"/>
                  <a:gd name="T27" fmla="*/ 1336 h 1336"/>
                  <a:gd name="T28" fmla="*/ 522 w 1477"/>
                  <a:gd name="T29" fmla="*/ 1336 h 1336"/>
                  <a:gd name="T30" fmla="*/ 522 w 1477"/>
                  <a:gd name="T31" fmla="*/ 956 h 1336"/>
                  <a:gd name="T32" fmla="*/ 298 w 1477"/>
                  <a:gd name="T33" fmla="*/ 956 h 1336"/>
                  <a:gd name="T34" fmla="*/ 298 w 1477"/>
                  <a:gd name="T35" fmla="*/ 715 h 1336"/>
                  <a:gd name="T36" fmla="*/ 1190 w 1477"/>
                  <a:gd name="T37" fmla="*/ 715 h 1336"/>
                  <a:gd name="T38" fmla="*/ 1190 w 1477"/>
                  <a:gd name="T39" fmla="*/ 956 h 1336"/>
                  <a:gd name="T40" fmla="*/ 966 w 1477"/>
                  <a:gd name="T41" fmla="*/ 956 h 1336"/>
                  <a:gd name="T42" fmla="*/ 966 w 1477"/>
                  <a:gd name="T43" fmla="*/ 1336 h 1336"/>
                  <a:gd name="T44" fmla="*/ 1477 w 1477"/>
                  <a:gd name="T45" fmla="*/ 1336 h 1336"/>
                  <a:gd name="T46" fmla="*/ 1477 w 1477"/>
                  <a:gd name="T47" fmla="*/ 956 h 1336"/>
                  <a:gd name="T48" fmla="*/ 1265 w 1477"/>
                  <a:gd name="T49" fmla="*/ 956 h 1336"/>
                  <a:gd name="T50" fmla="*/ 1265 w 1477"/>
                  <a:gd name="T51" fmla="*/ 956 h 1336"/>
                  <a:gd name="T52" fmla="*/ 1265 w 1477"/>
                  <a:gd name="T53" fmla="*/ 95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7" h="1336">
                    <a:moveTo>
                      <a:pt x="1265" y="956"/>
                    </a:moveTo>
                    <a:lnTo>
                      <a:pt x="1265" y="640"/>
                    </a:lnTo>
                    <a:lnTo>
                      <a:pt x="781" y="640"/>
                    </a:lnTo>
                    <a:lnTo>
                      <a:pt x="781" y="380"/>
                    </a:lnTo>
                    <a:lnTo>
                      <a:pt x="993" y="380"/>
                    </a:lnTo>
                    <a:lnTo>
                      <a:pt x="993" y="0"/>
                    </a:lnTo>
                    <a:lnTo>
                      <a:pt x="483" y="0"/>
                    </a:lnTo>
                    <a:lnTo>
                      <a:pt x="483" y="380"/>
                    </a:lnTo>
                    <a:lnTo>
                      <a:pt x="707" y="380"/>
                    </a:lnTo>
                    <a:lnTo>
                      <a:pt x="707" y="640"/>
                    </a:lnTo>
                    <a:lnTo>
                      <a:pt x="224" y="640"/>
                    </a:lnTo>
                    <a:lnTo>
                      <a:pt x="224" y="956"/>
                    </a:lnTo>
                    <a:lnTo>
                      <a:pt x="0" y="956"/>
                    </a:lnTo>
                    <a:lnTo>
                      <a:pt x="0" y="1336"/>
                    </a:lnTo>
                    <a:lnTo>
                      <a:pt x="522" y="1336"/>
                    </a:lnTo>
                    <a:lnTo>
                      <a:pt x="522" y="956"/>
                    </a:lnTo>
                    <a:lnTo>
                      <a:pt x="298" y="956"/>
                    </a:lnTo>
                    <a:lnTo>
                      <a:pt x="298" y="715"/>
                    </a:lnTo>
                    <a:lnTo>
                      <a:pt x="1190" y="715"/>
                    </a:lnTo>
                    <a:lnTo>
                      <a:pt x="1190" y="956"/>
                    </a:lnTo>
                    <a:lnTo>
                      <a:pt x="966" y="956"/>
                    </a:lnTo>
                    <a:lnTo>
                      <a:pt x="966" y="1336"/>
                    </a:lnTo>
                    <a:lnTo>
                      <a:pt x="1477" y="1336"/>
                    </a:lnTo>
                    <a:lnTo>
                      <a:pt x="1477" y="956"/>
                    </a:lnTo>
                    <a:lnTo>
                      <a:pt x="1265" y="956"/>
                    </a:lnTo>
                    <a:lnTo>
                      <a:pt x="1265" y="956"/>
                    </a:lnTo>
                    <a:lnTo>
                      <a:pt x="1265" y="9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14300" sx="101000" sy="101000" algn="ctr" rotWithShape="0">
                  <a:prstClr val="black">
                    <a:alpha val="5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89" name="テキスト ボックス 88"/>
            <p:cNvSpPr txBox="1"/>
            <p:nvPr/>
          </p:nvSpPr>
          <p:spPr>
            <a:xfrm>
              <a:off x="4526280" y="5082540"/>
              <a:ext cx="975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smtClean="0"/>
                <a:t>Wired</a:t>
              </a:r>
              <a:endParaRPr kumimoji="1" lang="ja-JP" altLang="en-US" sz="1600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5120754" y="4895829"/>
            <a:ext cx="975360" cy="783550"/>
            <a:chOff x="4533900" y="5346204"/>
            <a:chExt cx="975360" cy="783550"/>
          </a:xfrm>
        </p:grpSpPr>
        <p:grpSp>
          <p:nvGrpSpPr>
            <p:cNvPr id="76" name="Group 361"/>
            <p:cNvGrpSpPr>
              <a:grpSpLocks noChangeAspect="1"/>
            </p:cNvGrpSpPr>
            <p:nvPr/>
          </p:nvGrpSpPr>
          <p:grpSpPr>
            <a:xfrm>
              <a:off x="4791093" y="5346204"/>
              <a:ext cx="438911" cy="438911"/>
              <a:chOff x="7198907" y="3583910"/>
              <a:chExt cx="731520" cy="731520"/>
            </a:xfrm>
          </p:grpSpPr>
          <p:sp>
            <p:nvSpPr>
              <p:cNvPr id="77" name="Oval 263"/>
              <p:cNvSpPr>
                <a:spLocks/>
              </p:cNvSpPr>
              <p:nvPr/>
            </p:nvSpPr>
            <p:spPr bwMode="auto">
              <a:xfrm>
                <a:off x="7198907" y="3583910"/>
                <a:ext cx="731520" cy="731520"/>
              </a:xfrm>
              <a:prstGeom prst="ellipse">
                <a:avLst/>
              </a:prstGeom>
              <a:gradFill rotWithShape="0">
                <a:gsLst>
                  <a:gs pos="0">
                    <a:srgbClr val="5C6A76"/>
                  </a:gs>
                  <a:gs pos="100000">
                    <a:srgbClr val="121517"/>
                  </a:gs>
                </a:gsLst>
                <a:lin ang="5400000" scaled="1"/>
              </a:gradFill>
              <a:ln w="19050" cap="flat" cmpd="sng" algn="ctr">
                <a:gradFill flip="none" rotWithShape="1">
                  <a:gsLst>
                    <a:gs pos="0">
                      <a:srgbClr val="0183B7">
                        <a:lumMod val="20000"/>
                        <a:lumOff val="80000"/>
                      </a:srgbClr>
                    </a:gs>
                    <a:gs pos="100000">
                      <a:srgbClr val="0183B7">
                        <a:lumMod val="20000"/>
                        <a:lumOff val="80000"/>
                        <a:alpha val="3900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41300" algn="ctr" rotWithShape="0">
                  <a:sysClr val="windowText" lastClr="000000">
                    <a:alpha val="73000"/>
                  </a:sysClr>
                </a:outerShdw>
              </a:effectLst>
            </p:spPr>
            <p:txBody>
              <a:bodyPr lIns="0" tIns="0" rIns="0" bIns="0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kern="0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78" name="Picture 363" descr="whiteparts.ai"/>
              <p:cNvPicPr>
                <a:picLocks noChangeAspect="1"/>
              </p:cNvPicPr>
              <p:nvPr/>
            </p:nvPicPr>
            <p:blipFill>
              <a:blip r:embed="rId3" cstate="print"/>
              <a:srcRect l="32551" t="36693" r="59517" b="59350"/>
              <a:stretch>
                <a:fillRect/>
              </a:stretch>
            </p:blipFill>
            <p:spPr>
              <a:xfrm>
                <a:off x="7270479" y="3764225"/>
                <a:ext cx="613778" cy="396289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テキスト ボックス 90"/>
            <p:cNvSpPr txBox="1"/>
            <p:nvPr/>
          </p:nvSpPr>
          <p:spPr>
            <a:xfrm>
              <a:off x="4533900" y="5791200"/>
              <a:ext cx="975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smtClean="0"/>
                <a:t>Wireless</a:t>
              </a:r>
              <a:endParaRPr kumimoji="1" lang="ja-JP" altLang="en-US" sz="1600"/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5133264" y="5671655"/>
            <a:ext cx="975360" cy="796224"/>
            <a:chOff x="3086100" y="4716310"/>
            <a:chExt cx="975360" cy="796224"/>
          </a:xfrm>
        </p:grpSpPr>
        <p:grpSp>
          <p:nvGrpSpPr>
            <p:cNvPr id="88" name="グループ化 87"/>
            <p:cNvGrpSpPr/>
            <p:nvPr/>
          </p:nvGrpSpPr>
          <p:grpSpPr>
            <a:xfrm>
              <a:off x="3342265" y="4716310"/>
              <a:ext cx="438911" cy="438911"/>
              <a:chOff x="3342265" y="4716310"/>
              <a:chExt cx="438911" cy="438911"/>
            </a:xfrm>
          </p:grpSpPr>
          <p:sp>
            <p:nvSpPr>
              <p:cNvPr id="86" name="Oval 263"/>
              <p:cNvSpPr>
                <a:spLocks/>
              </p:cNvSpPr>
              <p:nvPr/>
            </p:nvSpPr>
            <p:spPr bwMode="auto">
              <a:xfrm>
                <a:off x="3342265" y="4716310"/>
                <a:ext cx="438911" cy="438911"/>
              </a:xfrm>
              <a:prstGeom prst="ellipse">
                <a:avLst/>
              </a:prstGeom>
              <a:gradFill rotWithShape="0">
                <a:gsLst>
                  <a:gs pos="0">
                    <a:srgbClr val="5C6A76"/>
                  </a:gs>
                  <a:gs pos="100000">
                    <a:srgbClr val="121517"/>
                  </a:gs>
                </a:gsLst>
                <a:lin ang="5400000" scaled="1"/>
              </a:gradFill>
              <a:ln w="19050" cap="flat" cmpd="sng" algn="ctr">
                <a:gradFill flip="none" rotWithShape="1">
                  <a:gsLst>
                    <a:gs pos="0">
                      <a:srgbClr val="0183B7">
                        <a:lumMod val="20000"/>
                        <a:lumOff val="80000"/>
                      </a:srgbClr>
                    </a:gs>
                    <a:gs pos="100000">
                      <a:srgbClr val="0183B7">
                        <a:lumMod val="20000"/>
                        <a:lumOff val="80000"/>
                        <a:alpha val="39000"/>
                      </a:srgbClr>
                    </a:gs>
                  </a:gsLst>
                  <a:lin ang="5400000" scaled="0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41300" algn="ctr" rotWithShape="0">
                  <a:sysClr val="windowText" lastClr="000000">
                    <a:alpha val="73000"/>
                  </a:sysClr>
                </a:outerShdw>
              </a:effectLst>
            </p:spPr>
            <p:txBody>
              <a:bodyPr lIns="0" tIns="0" rIns="0" bIns="0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kern="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4" name="Freeform 56"/>
              <p:cNvSpPr>
                <a:spLocks noEditPoints="1"/>
              </p:cNvSpPr>
              <p:nvPr/>
            </p:nvSpPr>
            <p:spPr bwMode="auto">
              <a:xfrm>
                <a:off x="3420688" y="4793739"/>
                <a:ext cx="295675" cy="291229"/>
              </a:xfrm>
              <a:custGeom>
                <a:avLst/>
                <a:gdLst>
                  <a:gd name="T0" fmla="*/ 510 w 644"/>
                  <a:gd name="T1" fmla="*/ 61 h 637"/>
                  <a:gd name="T2" fmla="*/ 401 w 644"/>
                  <a:gd name="T3" fmla="*/ 11 h 637"/>
                  <a:gd name="T4" fmla="*/ 84 w 644"/>
                  <a:gd name="T5" fmla="*/ 108 h 637"/>
                  <a:gd name="T6" fmla="*/ 18 w 644"/>
                  <a:gd name="T7" fmla="*/ 226 h 637"/>
                  <a:gd name="T8" fmla="*/ 134 w 644"/>
                  <a:gd name="T9" fmla="*/ 575 h 637"/>
                  <a:gd name="T10" fmla="*/ 230 w 644"/>
                  <a:gd name="T11" fmla="*/ 623 h 637"/>
                  <a:gd name="T12" fmla="*/ 475 w 644"/>
                  <a:gd name="T13" fmla="*/ 598 h 637"/>
                  <a:gd name="T14" fmla="*/ 632 w 644"/>
                  <a:gd name="T15" fmla="*/ 395 h 637"/>
                  <a:gd name="T16" fmla="*/ 581 w 644"/>
                  <a:gd name="T17" fmla="*/ 177 h 637"/>
                  <a:gd name="T18" fmla="*/ 559 w 644"/>
                  <a:gd name="T19" fmla="*/ 141 h 637"/>
                  <a:gd name="T20" fmla="*/ 460 w 644"/>
                  <a:gd name="T21" fmla="*/ 247 h 637"/>
                  <a:gd name="T22" fmla="*/ 546 w 644"/>
                  <a:gd name="T23" fmla="*/ 323 h 637"/>
                  <a:gd name="T24" fmla="*/ 338 w 644"/>
                  <a:gd name="T25" fmla="*/ 102 h 637"/>
                  <a:gd name="T26" fmla="*/ 291 w 644"/>
                  <a:gd name="T27" fmla="*/ 182 h 637"/>
                  <a:gd name="T28" fmla="*/ 188 w 644"/>
                  <a:gd name="T29" fmla="*/ 276 h 637"/>
                  <a:gd name="T30" fmla="*/ 220 w 644"/>
                  <a:gd name="T31" fmla="*/ 135 h 637"/>
                  <a:gd name="T32" fmla="*/ 332 w 644"/>
                  <a:gd name="T33" fmla="*/ 238 h 637"/>
                  <a:gd name="T34" fmla="*/ 361 w 644"/>
                  <a:gd name="T35" fmla="*/ 247 h 637"/>
                  <a:gd name="T36" fmla="*/ 329 w 644"/>
                  <a:gd name="T37" fmla="*/ 351 h 637"/>
                  <a:gd name="T38" fmla="*/ 496 w 644"/>
                  <a:gd name="T39" fmla="*/ 197 h 637"/>
                  <a:gd name="T40" fmla="*/ 432 w 644"/>
                  <a:gd name="T41" fmla="*/ 130 h 637"/>
                  <a:gd name="T42" fmla="*/ 516 w 644"/>
                  <a:gd name="T43" fmla="*/ 169 h 637"/>
                  <a:gd name="T44" fmla="*/ 498 w 644"/>
                  <a:gd name="T45" fmla="*/ 93 h 637"/>
                  <a:gd name="T46" fmla="*/ 498 w 644"/>
                  <a:gd name="T47" fmla="*/ 93 h 637"/>
                  <a:gd name="T48" fmla="*/ 422 w 644"/>
                  <a:gd name="T49" fmla="*/ 49 h 637"/>
                  <a:gd name="T50" fmla="*/ 397 w 644"/>
                  <a:gd name="T51" fmla="*/ 127 h 637"/>
                  <a:gd name="T52" fmla="*/ 364 w 644"/>
                  <a:gd name="T53" fmla="*/ 34 h 637"/>
                  <a:gd name="T54" fmla="*/ 304 w 644"/>
                  <a:gd name="T55" fmla="*/ 34 h 637"/>
                  <a:gd name="T56" fmla="*/ 276 w 644"/>
                  <a:gd name="T57" fmla="*/ 47 h 637"/>
                  <a:gd name="T58" fmla="*/ 248 w 644"/>
                  <a:gd name="T59" fmla="*/ 81 h 637"/>
                  <a:gd name="T60" fmla="*/ 246 w 644"/>
                  <a:gd name="T61" fmla="*/ 85 h 637"/>
                  <a:gd name="T62" fmla="*/ 217 w 644"/>
                  <a:gd name="T63" fmla="*/ 52 h 637"/>
                  <a:gd name="T64" fmla="*/ 132 w 644"/>
                  <a:gd name="T65" fmla="*/ 125 h 637"/>
                  <a:gd name="T66" fmla="*/ 215 w 644"/>
                  <a:gd name="T67" fmla="*/ 88 h 637"/>
                  <a:gd name="T68" fmla="*/ 129 w 644"/>
                  <a:gd name="T69" fmla="*/ 144 h 637"/>
                  <a:gd name="T70" fmla="*/ 50 w 644"/>
                  <a:gd name="T71" fmla="*/ 225 h 637"/>
                  <a:gd name="T72" fmla="*/ 42 w 644"/>
                  <a:gd name="T73" fmla="*/ 287 h 637"/>
                  <a:gd name="T74" fmla="*/ 45 w 644"/>
                  <a:gd name="T75" fmla="*/ 383 h 637"/>
                  <a:gd name="T76" fmla="*/ 134 w 644"/>
                  <a:gd name="T77" fmla="*/ 406 h 637"/>
                  <a:gd name="T78" fmla="*/ 56 w 644"/>
                  <a:gd name="T79" fmla="*/ 337 h 637"/>
                  <a:gd name="T80" fmla="*/ 174 w 644"/>
                  <a:gd name="T81" fmla="*/ 304 h 637"/>
                  <a:gd name="T82" fmla="*/ 137 w 644"/>
                  <a:gd name="T83" fmla="*/ 539 h 637"/>
                  <a:gd name="T84" fmla="*/ 225 w 644"/>
                  <a:gd name="T85" fmla="*/ 589 h 637"/>
                  <a:gd name="T86" fmla="*/ 198 w 644"/>
                  <a:gd name="T87" fmla="*/ 323 h 637"/>
                  <a:gd name="T88" fmla="*/ 356 w 644"/>
                  <a:gd name="T89" fmla="*/ 604 h 637"/>
                  <a:gd name="T90" fmla="*/ 356 w 644"/>
                  <a:gd name="T91" fmla="*/ 604 h 637"/>
                  <a:gd name="T92" fmla="*/ 403 w 644"/>
                  <a:gd name="T93" fmla="*/ 487 h 637"/>
                  <a:gd name="T94" fmla="*/ 516 w 644"/>
                  <a:gd name="T95" fmla="*/ 533 h 637"/>
                  <a:gd name="T96" fmla="*/ 519 w 644"/>
                  <a:gd name="T97" fmla="*/ 526 h 637"/>
                  <a:gd name="T98" fmla="*/ 476 w 644"/>
                  <a:gd name="T99" fmla="*/ 509 h 637"/>
                  <a:gd name="T100" fmla="*/ 456 w 644"/>
                  <a:gd name="T101" fmla="*/ 389 h 637"/>
                  <a:gd name="T102" fmla="*/ 549 w 644"/>
                  <a:gd name="T103" fmla="*/ 231 h 637"/>
                  <a:gd name="T104" fmla="*/ 593 w 644"/>
                  <a:gd name="T105" fmla="*/ 247 h 637"/>
                  <a:gd name="T106" fmla="*/ 572 w 644"/>
                  <a:gd name="T107" fmla="*/ 297 h 637"/>
                  <a:gd name="T108" fmla="*/ 599 w 644"/>
                  <a:gd name="T109" fmla="*/ 402 h 637"/>
                  <a:gd name="T110" fmla="*/ 579 w 644"/>
                  <a:gd name="T111" fmla="*/ 33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4" h="637">
                    <a:moveTo>
                      <a:pt x="622" y="209"/>
                    </a:moveTo>
                    <a:cubicBezTo>
                      <a:pt x="603" y="156"/>
                      <a:pt x="569" y="108"/>
                      <a:pt x="524" y="72"/>
                    </a:cubicBezTo>
                    <a:cubicBezTo>
                      <a:pt x="522" y="70"/>
                      <a:pt x="520" y="69"/>
                      <a:pt x="518" y="67"/>
                    </a:cubicBezTo>
                    <a:cubicBezTo>
                      <a:pt x="516" y="65"/>
                      <a:pt x="513" y="64"/>
                      <a:pt x="510" y="61"/>
                    </a:cubicBezTo>
                    <a:cubicBezTo>
                      <a:pt x="486" y="44"/>
                      <a:pt x="460" y="30"/>
                      <a:pt x="430" y="20"/>
                    </a:cubicBezTo>
                    <a:cubicBezTo>
                      <a:pt x="429" y="19"/>
                      <a:pt x="428" y="19"/>
                      <a:pt x="427" y="18"/>
                    </a:cubicBezTo>
                    <a:cubicBezTo>
                      <a:pt x="423" y="17"/>
                      <a:pt x="419" y="16"/>
                      <a:pt x="415" y="15"/>
                    </a:cubicBezTo>
                    <a:cubicBezTo>
                      <a:pt x="411" y="13"/>
                      <a:pt x="406" y="12"/>
                      <a:pt x="401" y="11"/>
                    </a:cubicBezTo>
                    <a:cubicBezTo>
                      <a:pt x="371" y="3"/>
                      <a:pt x="341" y="0"/>
                      <a:pt x="311" y="1"/>
                    </a:cubicBezTo>
                    <a:cubicBezTo>
                      <a:pt x="308" y="1"/>
                      <a:pt x="304" y="2"/>
                      <a:pt x="301" y="2"/>
                    </a:cubicBezTo>
                    <a:cubicBezTo>
                      <a:pt x="241" y="6"/>
                      <a:pt x="183" y="27"/>
                      <a:pt x="136" y="62"/>
                    </a:cubicBezTo>
                    <a:cubicBezTo>
                      <a:pt x="117" y="75"/>
                      <a:pt x="100" y="91"/>
                      <a:pt x="84" y="108"/>
                    </a:cubicBezTo>
                    <a:cubicBezTo>
                      <a:pt x="69" y="125"/>
                      <a:pt x="56" y="144"/>
                      <a:pt x="44" y="165"/>
                    </a:cubicBezTo>
                    <a:cubicBezTo>
                      <a:pt x="36" y="180"/>
                      <a:pt x="28" y="196"/>
                      <a:pt x="23" y="213"/>
                    </a:cubicBezTo>
                    <a:cubicBezTo>
                      <a:pt x="22" y="213"/>
                      <a:pt x="22" y="214"/>
                      <a:pt x="21" y="215"/>
                    </a:cubicBezTo>
                    <a:cubicBezTo>
                      <a:pt x="20" y="219"/>
                      <a:pt x="19" y="223"/>
                      <a:pt x="18" y="226"/>
                    </a:cubicBezTo>
                    <a:cubicBezTo>
                      <a:pt x="1" y="282"/>
                      <a:pt x="0" y="340"/>
                      <a:pt x="13" y="393"/>
                    </a:cubicBezTo>
                    <a:cubicBezTo>
                      <a:pt x="20" y="419"/>
                      <a:pt x="29" y="444"/>
                      <a:pt x="42" y="468"/>
                    </a:cubicBezTo>
                    <a:cubicBezTo>
                      <a:pt x="58" y="499"/>
                      <a:pt x="80" y="527"/>
                      <a:pt x="106" y="551"/>
                    </a:cubicBezTo>
                    <a:cubicBezTo>
                      <a:pt x="115" y="560"/>
                      <a:pt x="124" y="568"/>
                      <a:pt x="134" y="575"/>
                    </a:cubicBezTo>
                    <a:cubicBezTo>
                      <a:pt x="159" y="592"/>
                      <a:pt x="186" y="607"/>
                      <a:pt x="216" y="618"/>
                    </a:cubicBezTo>
                    <a:cubicBezTo>
                      <a:pt x="217" y="618"/>
                      <a:pt x="218" y="618"/>
                      <a:pt x="219" y="619"/>
                    </a:cubicBezTo>
                    <a:cubicBezTo>
                      <a:pt x="223" y="620"/>
                      <a:pt x="227" y="622"/>
                      <a:pt x="230" y="622"/>
                    </a:cubicBezTo>
                    <a:cubicBezTo>
                      <a:pt x="230" y="623"/>
                      <a:pt x="230" y="623"/>
                      <a:pt x="230" y="623"/>
                    </a:cubicBezTo>
                    <a:cubicBezTo>
                      <a:pt x="235" y="624"/>
                      <a:pt x="240" y="625"/>
                      <a:pt x="245" y="626"/>
                    </a:cubicBezTo>
                    <a:cubicBezTo>
                      <a:pt x="276" y="635"/>
                      <a:pt x="307" y="637"/>
                      <a:pt x="337" y="636"/>
                    </a:cubicBezTo>
                    <a:cubicBezTo>
                      <a:pt x="350" y="635"/>
                      <a:pt x="362" y="634"/>
                      <a:pt x="375" y="632"/>
                    </a:cubicBezTo>
                    <a:cubicBezTo>
                      <a:pt x="410" y="626"/>
                      <a:pt x="443" y="615"/>
                      <a:pt x="475" y="598"/>
                    </a:cubicBezTo>
                    <a:cubicBezTo>
                      <a:pt x="498" y="586"/>
                      <a:pt x="520" y="570"/>
                      <a:pt x="540" y="551"/>
                    </a:cubicBezTo>
                    <a:cubicBezTo>
                      <a:pt x="577" y="517"/>
                      <a:pt x="607" y="473"/>
                      <a:pt x="625" y="422"/>
                    </a:cubicBezTo>
                    <a:cubicBezTo>
                      <a:pt x="626" y="418"/>
                      <a:pt x="627" y="415"/>
                      <a:pt x="628" y="411"/>
                    </a:cubicBezTo>
                    <a:cubicBezTo>
                      <a:pt x="630" y="406"/>
                      <a:pt x="631" y="400"/>
                      <a:pt x="632" y="395"/>
                    </a:cubicBezTo>
                    <a:cubicBezTo>
                      <a:pt x="637" y="377"/>
                      <a:pt x="640" y="358"/>
                      <a:pt x="641" y="339"/>
                    </a:cubicBezTo>
                    <a:cubicBezTo>
                      <a:pt x="644" y="295"/>
                      <a:pt x="637" y="250"/>
                      <a:pt x="622" y="209"/>
                    </a:cubicBezTo>
                    <a:close/>
                    <a:moveTo>
                      <a:pt x="559" y="141"/>
                    </a:moveTo>
                    <a:cubicBezTo>
                      <a:pt x="568" y="153"/>
                      <a:pt x="575" y="165"/>
                      <a:pt x="581" y="177"/>
                    </a:cubicBezTo>
                    <a:cubicBezTo>
                      <a:pt x="574" y="169"/>
                      <a:pt x="567" y="162"/>
                      <a:pt x="560" y="155"/>
                    </a:cubicBezTo>
                    <a:cubicBezTo>
                      <a:pt x="557" y="150"/>
                      <a:pt x="554" y="146"/>
                      <a:pt x="550" y="142"/>
                    </a:cubicBezTo>
                    <a:cubicBezTo>
                      <a:pt x="550" y="137"/>
                      <a:pt x="549" y="132"/>
                      <a:pt x="548" y="128"/>
                    </a:cubicBezTo>
                    <a:cubicBezTo>
                      <a:pt x="552" y="132"/>
                      <a:pt x="556" y="136"/>
                      <a:pt x="559" y="141"/>
                    </a:cubicBezTo>
                    <a:close/>
                    <a:moveTo>
                      <a:pt x="546" y="323"/>
                    </a:moveTo>
                    <a:cubicBezTo>
                      <a:pt x="530" y="335"/>
                      <a:pt x="511" y="345"/>
                      <a:pt x="488" y="352"/>
                    </a:cubicBezTo>
                    <a:cubicBezTo>
                      <a:pt x="479" y="354"/>
                      <a:pt x="470" y="356"/>
                      <a:pt x="460" y="358"/>
                    </a:cubicBezTo>
                    <a:cubicBezTo>
                      <a:pt x="463" y="320"/>
                      <a:pt x="463" y="283"/>
                      <a:pt x="460" y="247"/>
                    </a:cubicBezTo>
                    <a:cubicBezTo>
                      <a:pt x="463" y="247"/>
                      <a:pt x="465" y="246"/>
                      <a:pt x="468" y="246"/>
                    </a:cubicBezTo>
                    <a:cubicBezTo>
                      <a:pt x="484" y="241"/>
                      <a:pt x="499" y="233"/>
                      <a:pt x="512" y="223"/>
                    </a:cubicBezTo>
                    <a:cubicBezTo>
                      <a:pt x="516" y="230"/>
                      <a:pt x="519" y="237"/>
                      <a:pt x="522" y="244"/>
                    </a:cubicBezTo>
                    <a:cubicBezTo>
                      <a:pt x="533" y="269"/>
                      <a:pt x="541" y="295"/>
                      <a:pt x="546" y="323"/>
                    </a:cubicBezTo>
                    <a:close/>
                    <a:moveTo>
                      <a:pt x="270" y="161"/>
                    </a:moveTo>
                    <a:cubicBezTo>
                      <a:pt x="268" y="159"/>
                      <a:pt x="266" y="157"/>
                      <a:pt x="264" y="155"/>
                    </a:cubicBezTo>
                    <a:cubicBezTo>
                      <a:pt x="256" y="144"/>
                      <a:pt x="250" y="133"/>
                      <a:pt x="247" y="122"/>
                    </a:cubicBezTo>
                    <a:cubicBezTo>
                      <a:pt x="276" y="111"/>
                      <a:pt x="307" y="104"/>
                      <a:pt x="338" y="102"/>
                    </a:cubicBezTo>
                    <a:cubicBezTo>
                      <a:pt x="314" y="118"/>
                      <a:pt x="291" y="138"/>
                      <a:pt x="270" y="161"/>
                    </a:cubicBezTo>
                    <a:close/>
                    <a:moveTo>
                      <a:pt x="369" y="119"/>
                    </a:moveTo>
                    <a:cubicBezTo>
                      <a:pt x="341" y="209"/>
                      <a:pt x="341" y="209"/>
                      <a:pt x="341" y="209"/>
                    </a:cubicBezTo>
                    <a:cubicBezTo>
                      <a:pt x="322" y="202"/>
                      <a:pt x="306" y="193"/>
                      <a:pt x="291" y="182"/>
                    </a:cubicBezTo>
                    <a:cubicBezTo>
                      <a:pt x="301" y="172"/>
                      <a:pt x="311" y="163"/>
                      <a:pt x="320" y="154"/>
                    </a:cubicBezTo>
                    <a:cubicBezTo>
                      <a:pt x="336" y="140"/>
                      <a:pt x="352" y="128"/>
                      <a:pt x="369" y="119"/>
                    </a:cubicBezTo>
                    <a:close/>
                    <a:moveTo>
                      <a:pt x="250" y="184"/>
                    </a:moveTo>
                    <a:cubicBezTo>
                      <a:pt x="227" y="211"/>
                      <a:pt x="207" y="242"/>
                      <a:pt x="188" y="276"/>
                    </a:cubicBezTo>
                    <a:cubicBezTo>
                      <a:pt x="179" y="267"/>
                      <a:pt x="170" y="258"/>
                      <a:pt x="163" y="248"/>
                    </a:cubicBezTo>
                    <a:cubicBezTo>
                      <a:pt x="150" y="232"/>
                      <a:pt x="141" y="216"/>
                      <a:pt x="136" y="199"/>
                    </a:cubicBezTo>
                    <a:cubicBezTo>
                      <a:pt x="158" y="176"/>
                      <a:pt x="183" y="156"/>
                      <a:pt x="210" y="140"/>
                    </a:cubicBezTo>
                    <a:cubicBezTo>
                      <a:pt x="213" y="138"/>
                      <a:pt x="217" y="137"/>
                      <a:pt x="220" y="135"/>
                    </a:cubicBezTo>
                    <a:cubicBezTo>
                      <a:pt x="224" y="148"/>
                      <a:pt x="231" y="161"/>
                      <a:pt x="240" y="173"/>
                    </a:cubicBezTo>
                    <a:cubicBezTo>
                      <a:pt x="243" y="177"/>
                      <a:pt x="246" y="181"/>
                      <a:pt x="250" y="184"/>
                    </a:cubicBezTo>
                    <a:close/>
                    <a:moveTo>
                      <a:pt x="272" y="205"/>
                    </a:moveTo>
                    <a:cubicBezTo>
                      <a:pt x="289" y="218"/>
                      <a:pt x="309" y="230"/>
                      <a:pt x="332" y="238"/>
                    </a:cubicBezTo>
                    <a:cubicBezTo>
                      <a:pt x="300" y="342"/>
                      <a:pt x="300" y="342"/>
                      <a:pt x="300" y="342"/>
                    </a:cubicBezTo>
                    <a:cubicBezTo>
                      <a:pt x="266" y="331"/>
                      <a:pt x="236" y="314"/>
                      <a:pt x="212" y="296"/>
                    </a:cubicBezTo>
                    <a:cubicBezTo>
                      <a:pt x="230" y="262"/>
                      <a:pt x="250" y="231"/>
                      <a:pt x="272" y="205"/>
                    </a:cubicBezTo>
                    <a:close/>
                    <a:moveTo>
                      <a:pt x="361" y="247"/>
                    </a:moveTo>
                    <a:cubicBezTo>
                      <a:pt x="385" y="252"/>
                      <a:pt x="408" y="254"/>
                      <a:pt x="430" y="252"/>
                    </a:cubicBezTo>
                    <a:cubicBezTo>
                      <a:pt x="430" y="256"/>
                      <a:pt x="431" y="258"/>
                      <a:pt x="431" y="261"/>
                    </a:cubicBezTo>
                    <a:cubicBezTo>
                      <a:pt x="433" y="293"/>
                      <a:pt x="433" y="327"/>
                      <a:pt x="429" y="361"/>
                    </a:cubicBezTo>
                    <a:cubicBezTo>
                      <a:pt x="398" y="363"/>
                      <a:pt x="364" y="360"/>
                      <a:pt x="329" y="351"/>
                    </a:cubicBezTo>
                    <a:cubicBezTo>
                      <a:pt x="361" y="247"/>
                      <a:pt x="361" y="247"/>
                      <a:pt x="361" y="247"/>
                    </a:cubicBezTo>
                    <a:cubicBezTo>
                      <a:pt x="361" y="247"/>
                      <a:pt x="361" y="247"/>
                      <a:pt x="361" y="247"/>
                    </a:cubicBezTo>
                    <a:close/>
                    <a:moveTo>
                      <a:pt x="432" y="130"/>
                    </a:moveTo>
                    <a:cubicBezTo>
                      <a:pt x="457" y="149"/>
                      <a:pt x="478" y="172"/>
                      <a:pt x="496" y="197"/>
                    </a:cubicBezTo>
                    <a:cubicBezTo>
                      <a:pt x="486" y="206"/>
                      <a:pt x="474" y="212"/>
                      <a:pt x="459" y="217"/>
                    </a:cubicBezTo>
                    <a:cubicBezTo>
                      <a:pt x="458" y="217"/>
                      <a:pt x="457" y="217"/>
                      <a:pt x="456" y="217"/>
                    </a:cubicBezTo>
                    <a:cubicBezTo>
                      <a:pt x="455" y="208"/>
                      <a:pt x="453" y="199"/>
                      <a:pt x="451" y="189"/>
                    </a:cubicBezTo>
                    <a:cubicBezTo>
                      <a:pt x="446" y="169"/>
                      <a:pt x="440" y="149"/>
                      <a:pt x="432" y="130"/>
                    </a:cubicBezTo>
                    <a:close/>
                    <a:moveTo>
                      <a:pt x="519" y="160"/>
                    </a:moveTo>
                    <a:cubicBezTo>
                      <a:pt x="519" y="162"/>
                      <a:pt x="518" y="164"/>
                      <a:pt x="518" y="166"/>
                    </a:cubicBezTo>
                    <a:cubicBezTo>
                      <a:pt x="518" y="166"/>
                      <a:pt x="517" y="167"/>
                      <a:pt x="517" y="168"/>
                    </a:cubicBezTo>
                    <a:cubicBezTo>
                      <a:pt x="517" y="168"/>
                      <a:pt x="517" y="169"/>
                      <a:pt x="516" y="169"/>
                    </a:cubicBezTo>
                    <a:cubicBezTo>
                      <a:pt x="516" y="170"/>
                      <a:pt x="516" y="171"/>
                      <a:pt x="515" y="173"/>
                    </a:cubicBezTo>
                    <a:cubicBezTo>
                      <a:pt x="506" y="160"/>
                      <a:pt x="496" y="147"/>
                      <a:pt x="484" y="136"/>
                    </a:cubicBezTo>
                    <a:cubicBezTo>
                      <a:pt x="497" y="143"/>
                      <a:pt x="508" y="151"/>
                      <a:pt x="519" y="160"/>
                    </a:cubicBezTo>
                    <a:close/>
                    <a:moveTo>
                      <a:pt x="498" y="93"/>
                    </a:moveTo>
                    <a:cubicBezTo>
                      <a:pt x="499" y="94"/>
                      <a:pt x="499" y="95"/>
                      <a:pt x="500" y="96"/>
                    </a:cubicBezTo>
                    <a:cubicBezTo>
                      <a:pt x="506" y="103"/>
                      <a:pt x="510" y="111"/>
                      <a:pt x="514" y="118"/>
                    </a:cubicBezTo>
                    <a:cubicBezTo>
                      <a:pt x="496" y="107"/>
                      <a:pt x="476" y="97"/>
                      <a:pt x="455" y="90"/>
                    </a:cubicBezTo>
                    <a:cubicBezTo>
                      <a:pt x="470" y="89"/>
                      <a:pt x="484" y="90"/>
                      <a:pt x="498" y="93"/>
                    </a:cubicBezTo>
                    <a:close/>
                    <a:moveTo>
                      <a:pt x="422" y="49"/>
                    </a:moveTo>
                    <a:cubicBezTo>
                      <a:pt x="431" y="52"/>
                      <a:pt x="440" y="56"/>
                      <a:pt x="449" y="60"/>
                    </a:cubicBezTo>
                    <a:cubicBezTo>
                      <a:pt x="438" y="61"/>
                      <a:pt x="427" y="63"/>
                      <a:pt x="416" y="66"/>
                    </a:cubicBezTo>
                    <a:cubicBezTo>
                      <a:pt x="422" y="49"/>
                      <a:pt x="422" y="49"/>
                      <a:pt x="422" y="49"/>
                    </a:cubicBezTo>
                    <a:cubicBezTo>
                      <a:pt x="422" y="49"/>
                      <a:pt x="422" y="49"/>
                      <a:pt x="422" y="49"/>
                    </a:cubicBezTo>
                    <a:close/>
                    <a:moveTo>
                      <a:pt x="426" y="222"/>
                    </a:moveTo>
                    <a:cubicBezTo>
                      <a:pt x="408" y="224"/>
                      <a:pt x="389" y="222"/>
                      <a:pt x="370" y="218"/>
                    </a:cubicBezTo>
                    <a:cubicBezTo>
                      <a:pt x="397" y="127"/>
                      <a:pt x="397" y="127"/>
                      <a:pt x="397" y="127"/>
                    </a:cubicBezTo>
                    <a:cubicBezTo>
                      <a:pt x="411" y="155"/>
                      <a:pt x="420" y="187"/>
                      <a:pt x="426" y="222"/>
                    </a:cubicBezTo>
                    <a:close/>
                    <a:moveTo>
                      <a:pt x="392" y="40"/>
                    </a:moveTo>
                    <a:cubicBezTo>
                      <a:pt x="387" y="57"/>
                      <a:pt x="387" y="57"/>
                      <a:pt x="387" y="57"/>
                    </a:cubicBezTo>
                    <a:cubicBezTo>
                      <a:pt x="380" y="49"/>
                      <a:pt x="372" y="41"/>
                      <a:pt x="364" y="34"/>
                    </a:cubicBezTo>
                    <a:cubicBezTo>
                      <a:pt x="373" y="36"/>
                      <a:pt x="383" y="37"/>
                      <a:pt x="392" y="40"/>
                    </a:cubicBezTo>
                    <a:close/>
                    <a:moveTo>
                      <a:pt x="304" y="34"/>
                    </a:moveTo>
                    <a:cubicBezTo>
                      <a:pt x="304" y="34"/>
                      <a:pt x="304" y="34"/>
                      <a:pt x="304" y="34"/>
                    </a:cubicBezTo>
                    <a:cubicBezTo>
                      <a:pt x="304" y="34"/>
                      <a:pt x="304" y="34"/>
                      <a:pt x="304" y="34"/>
                    </a:cubicBezTo>
                    <a:cubicBezTo>
                      <a:pt x="304" y="34"/>
                      <a:pt x="304" y="34"/>
                      <a:pt x="304" y="34"/>
                    </a:cubicBezTo>
                    <a:cubicBezTo>
                      <a:pt x="304" y="34"/>
                      <a:pt x="304" y="34"/>
                      <a:pt x="304" y="34"/>
                    </a:cubicBezTo>
                    <a:cubicBezTo>
                      <a:pt x="317" y="39"/>
                      <a:pt x="330" y="46"/>
                      <a:pt x="341" y="55"/>
                    </a:cubicBezTo>
                    <a:cubicBezTo>
                      <a:pt x="320" y="50"/>
                      <a:pt x="298" y="47"/>
                      <a:pt x="276" y="47"/>
                    </a:cubicBezTo>
                    <a:cubicBezTo>
                      <a:pt x="284" y="42"/>
                      <a:pt x="293" y="38"/>
                      <a:pt x="304" y="34"/>
                    </a:cubicBezTo>
                    <a:close/>
                    <a:moveTo>
                      <a:pt x="246" y="85"/>
                    </a:moveTo>
                    <a:cubicBezTo>
                      <a:pt x="246" y="85"/>
                      <a:pt x="246" y="85"/>
                      <a:pt x="246" y="84"/>
                    </a:cubicBezTo>
                    <a:cubicBezTo>
                      <a:pt x="247" y="83"/>
                      <a:pt x="247" y="82"/>
                      <a:pt x="248" y="81"/>
                    </a:cubicBezTo>
                    <a:cubicBezTo>
                      <a:pt x="248" y="80"/>
                      <a:pt x="248" y="79"/>
                      <a:pt x="249" y="78"/>
                    </a:cubicBezTo>
                    <a:cubicBezTo>
                      <a:pt x="263" y="77"/>
                      <a:pt x="277" y="77"/>
                      <a:pt x="292" y="78"/>
                    </a:cubicBezTo>
                    <a:cubicBezTo>
                      <a:pt x="276" y="81"/>
                      <a:pt x="260" y="85"/>
                      <a:pt x="245" y="91"/>
                    </a:cubicBezTo>
                    <a:cubicBezTo>
                      <a:pt x="245" y="89"/>
                      <a:pt x="246" y="87"/>
                      <a:pt x="246" y="85"/>
                    </a:cubicBezTo>
                    <a:close/>
                    <a:moveTo>
                      <a:pt x="234" y="38"/>
                    </a:moveTo>
                    <a:cubicBezTo>
                      <a:pt x="236" y="37"/>
                      <a:pt x="240" y="36"/>
                      <a:pt x="243" y="35"/>
                    </a:cubicBezTo>
                    <a:cubicBezTo>
                      <a:pt x="239" y="38"/>
                      <a:pt x="236" y="42"/>
                      <a:pt x="233" y="46"/>
                    </a:cubicBezTo>
                    <a:cubicBezTo>
                      <a:pt x="228" y="47"/>
                      <a:pt x="222" y="49"/>
                      <a:pt x="217" y="52"/>
                    </a:cubicBezTo>
                    <a:cubicBezTo>
                      <a:pt x="207" y="54"/>
                      <a:pt x="197" y="56"/>
                      <a:pt x="187" y="59"/>
                    </a:cubicBezTo>
                    <a:cubicBezTo>
                      <a:pt x="200" y="50"/>
                      <a:pt x="216" y="43"/>
                      <a:pt x="234" y="38"/>
                    </a:cubicBezTo>
                    <a:close/>
                    <a:moveTo>
                      <a:pt x="129" y="144"/>
                    </a:moveTo>
                    <a:cubicBezTo>
                      <a:pt x="129" y="138"/>
                      <a:pt x="131" y="132"/>
                      <a:pt x="132" y="125"/>
                    </a:cubicBezTo>
                    <a:cubicBezTo>
                      <a:pt x="133" y="124"/>
                      <a:pt x="134" y="122"/>
                      <a:pt x="134" y="120"/>
                    </a:cubicBezTo>
                    <a:cubicBezTo>
                      <a:pt x="136" y="117"/>
                      <a:pt x="137" y="113"/>
                      <a:pt x="139" y="110"/>
                    </a:cubicBezTo>
                    <a:cubicBezTo>
                      <a:pt x="163" y="97"/>
                      <a:pt x="189" y="88"/>
                      <a:pt x="216" y="83"/>
                    </a:cubicBezTo>
                    <a:cubicBezTo>
                      <a:pt x="215" y="84"/>
                      <a:pt x="215" y="86"/>
                      <a:pt x="215" y="88"/>
                    </a:cubicBezTo>
                    <a:cubicBezTo>
                      <a:pt x="214" y="93"/>
                      <a:pt x="213" y="99"/>
                      <a:pt x="214" y="104"/>
                    </a:cubicBezTo>
                    <a:cubicBezTo>
                      <a:pt x="208" y="108"/>
                      <a:pt x="202" y="111"/>
                      <a:pt x="195" y="114"/>
                    </a:cubicBezTo>
                    <a:cubicBezTo>
                      <a:pt x="172" y="127"/>
                      <a:pt x="149" y="144"/>
                      <a:pt x="128" y="164"/>
                    </a:cubicBezTo>
                    <a:cubicBezTo>
                      <a:pt x="128" y="157"/>
                      <a:pt x="128" y="151"/>
                      <a:pt x="129" y="144"/>
                    </a:cubicBezTo>
                    <a:close/>
                    <a:moveTo>
                      <a:pt x="47" y="235"/>
                    </a:moveTo>
                    <a:cubicBezTo>
                      <a:pt x="47" y="235"/>
                      <a:pt x="47" y="235"/>
                      <a:pt x="47" y="235"/>
                    </a:cubicBezTo>
                    <a:cubicBezTo>
                      <a:pt x="47" y="235"/>
                      <a:pt x="47" y="235"/>
                      <a:pt x="47" y="235"/>
                    </a:cubicBezTo>
                    <a:cubicBezTo>
                      <a:pt x="48" y="231"/>
                      <a:pt x="49" y="228"/>
                      <a:pt x="50" y="225"/>
                    </a:cubicBezTo>
                    <a:cubicBezTo>
                      <a:pt x="61" y="192"/>
                      <a:pt x="78" y="163"/>
                      <a:pt x="99" y="137"/>
                    </a:cubicBezTo>
                    <a:cubicBezTo>
                      <a:pt x="98" y="146"/>
                      <a:pt x="98" y="155"/>
                      <a:pt x="98" y="164"/>
                    </a:cubicBezTo>
                    <a:cubicBezTo>
                      <a:pt x="98" y="173"/>
                      <a:pt x="100" y="182"/>
                      <a:pt x="102" y="191"/>
                    </a:cubicBezTo>
                    <a:cubicBezTo>
                      <a:pt x="78" y="219"/>
                      <a:pt x="58" y="252"/>
                      <a:pt x="42" y="287"/>
                    </a:cubicBezTo>
                    <a:cubicBezTo>
                      <a:pt x="40" y="270"/>
                      <a:pt x="42" y="252"/>
                      <a:pt x="47" y="235"/>
                    </a:cubicBezTo>
                    <a:close/>
                    <a:moveTo>
                      <a:pt x="110" y="513"/>
                    </a:moveTo>
                    <a:cubicBezTo>
                      <a:pt x="78" y="478"/>
                      <a:pt x="56" y="436"/>
                      <a:pt x="44" y="391"/>
                    </a:cubicBezTo>
                    <a:cubicBezTo>
                      <a:pt x="44" y="388"/>
                      <a:pt x="45" y="386"/>
                      <a:pt x="45" y="383"/>
                    </a:cubicBezTo>
                    <a:cubicBezTo>
                      <a:pt x="50" y="390"/>
                      <a:pt x="54" y="396"/>
                      <a:pt x="59" y="403"/>
                    </a:cubicBezTo>
                    <a:cubicBezTo>
                      <a:pt x="76" y="424"/>
                      <a:pt x="96" y="444"/>
                      <a:pt x="119" y="462"/>
                    </a:cubicBezTo>
                    <a:cubicBezTo>
                      <a:pt x="115" y="479"/>
                      <a:pt x="112" y="496"/>
                      <a:pt x="110" y="513"/>
                    </a:cubicBezTo>
                    <a:close/>
                    <a:moveTo>
                      <a:pt x="134" y="406"/>
                    </a:moveTo>
                    <a:cubicBezTo>
                      <a:pt x="131" y="414"/>
                      <a:pt x="129" y="422"/>
                      <a:pt x="127" y="430"/>
                    </a:cubicBezTo>
                    <a:cubicBezTo>
                      <a:pt x="110" y="416"/>
                      <a:pt x="96" y="400"/>
                      <a:pt x="83" y="385"/>
                    </a:cubicBezTo>
                    <a:cubicBezTo>
                      <a:pt x="72" y="369"/>
                      <a:pt x="63" y="354"/>
                      <a:pt x="56" y="338"/>
                    </a:cubicBezTo>
                    <a:cubicBezTo>
                      <a:pt x="56" y="338"/>
                      <a:pt x="56" y="337"/>
                      <a:pt x="56" y="337"/>
                    </a:cubicBezTo>
                    <a:cubicBezTo>
                      <a:pt x="57" y="333"/>
                      <a:pt x="58" y="329"/>
                      <a:pt x="59" y="326"/>
                    </a:cubicBezTo>
                    <a:cubicBezTo>
                      <a:pt x="73" y="288"/>
                      <a:pt x="91" y="254"/>
                      <a:pt x="113" y="225"/>
                    </a:cubicBezTo>
                    <a:cubicBezTo>
                      <a:pt x="120" y="239"/>
                      <a:pt x="129" y="253"/>
                      <a:pt x="139" y="267"/>
                    </a:cubicBezTo>
                    <a:cubicBezTo>
                      <a:pt x="149" y="280"/>
                      <a:pt x="160" y="292"/>
                      <a:pt x="174" y="304"/>
                    </a:cubicBezTo>
                    <a:cubicBezTo>
                      <a:pt x="160" y="331"/>
                      <a:pt x="149" y="360"/>
                      <a:pt x="139" y="391"/>
                    </a:cubicBezTo>
                    <a:cubicBezTo>
                      <a:pt x="137" y="396"/>
                      <a:pt x="135" y="401"/>
                      <a:pt x="134" y="406"/>
                    </a:cubicBezTo>
                    <a:close/>
                    <a:moveTo>
                      <a:pt x="225" y="589"/>
                    </a:moveTo>
                    <a:cubicBezTo>
                      <a:pt x="192" y="577"/>
                      <a:pt x="162" y="560"/>
                      <a:pt x="137" y="539"/>
                    </a:cubicBezTo>
                    <a:cubicBezTo>
                      <a:pt x="139" y="520"/>
                      <a:pt x="142" y="501"/>
                      <a:pt x="146" y="482"/>
                    </a:cubicBezTo>
                    <a:cubicBezTo>
                      <a:pt x="175" y="500"/>
                      <a:pt x="208" y="516"/>
                      <a:pt x="243" y="529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225" y="589"/>
                      <a:pt x="225" y="589"/>
                      <a:pt x="225" y="589"/>
                    </a:cubicBezTo>
                    <a:close/>
                    <a:moveTo>
                      <a:pt x="153" y="450"/>
                    </a:moveTo>
                    <a:cubicBezTo>
                      <a:pt x="156" y="438"/>
                      <a:pt x="159" y="426"/>
                      <a:pt x="163" y="415"/>
                    </a:cubicBezTo>
                    <a:cubicBezTo>
                      <a:pt x="164" y="410"/>
                      <a:pt x="166" y="405"/>
                      <a:pt x="167" y="400"/>
                    </a:cubicBezTo>
                    <a:cubicBezTo>
                      <a:pt x="176" y="373"/>
                      <a:pt x="187" y="347"/>
                      <a:pt x="198" y="323"/>
                    </a:cubicBezTo>
                    <a:cubicBezTo>
                      <a:pt x="225" y="343"/>
                      <a:pt x="256" y="359"/>
                      <a:pt x="291" y="371"/>
                    </a:cubicBezTo>
                    <a:cubicBezTo>
                      <a:pt x="252" y="500"/>
                      <a:pt x="252" y="500"/>
                      <a:pt x="252" y="500"/>
                    </a:cubicBezTo>
                    <a:cubicBezTo>
                      <a:pt x="215" y="487"/>
                      <a:pt x="182" y="470"/>
                      <a:pt x="153" y="450"/>
                    </a:cubicBezTo>
                    <a:close/>
                    <a:moveTo>
                      <a:pt x="356" y="604"/>
                    </a:moveTo>
                    <a:cubicBezTo>
                      <a:pt x="322" y="608"/>
                      <a:pt x="288" y="606"/>
                      <a:pt x="254" y="598"/>
                    </a:cubicBezTo>
                    <a:cubicBezTo>
                      <a:pt x="273" y="537"/>
                      <a:pt x="273" y="537"/>
                      <a:pt x="273" y="537"/>
                    </a:cubicBezTo>
                    <a:cubicBezTo>
                      <a:pt x="309" y="547"/>
                      <a:pt x="345" y="552"/>
                      <a:pt x="380" y="552"/>
                    </a:cubicBezTo>
                    <a:cubicBezTo>
                      <a:pt x="372" y="570"/>
                      <a:pt x="364" y="588"/>
                      <a:pt x="356" y="604"/>
                    </a:cubicBezTo>
                    <a:close/>
                    <a:moveTo>
                      <a:pt x="281" y="508"/>
                    </a:moveTo>
                    <a:cubicBezTo>
                      <a:pt x="320" y="380"/>
                      <a:pt x="320" y="380"/>
                      <a:pt x="320" y="380"/>
                    </a:cubicBezTo>
                    <a:cubicBezTo>
                      <a:pt x="356" y="389"/>
                      <a:pt x="392" y="393"/>
                      <a:pt x="425" y="392"/>
                    </a:cubicBezTo>
                    <a:cubicBezTo>
                      <a:pt x="420" y="423"/>
                      <a:pt x="413" y="455"/>
                      <a:pt x="403" y="487"/>
                    </a:cubicBezTo>
                    <a:cubicBezTo>
                      <a:pt x="402" y="492"/>
                      <a:pt x="400" y="497"/>
                      <a:pt x="399" y="501"/>
                    </a:cubicBezTo>
                    <a:cubicBezTo>
                      <a:pt x="397" y="508"/>
                      <a:pt x="394" y="515"/>
                      <a:pt x="392" y="522"/>
                    </a:cubicBezTo>
                    <a:cubicBezTo>
                      <a:pt x="357" y="523"/>
                      <a:pt x="319" y="518"/>
                      <a:pt x="281" y="508"/>
                    </a:cubicBezTo>
                    <a:close/>
                    <a:moveTo>
                      <a:pt x="516" y="533"/>
                    </a:moveTo>
                    <a:cubicBezTo>
                      <a:pt x="480" y="564"/>
                      <a:pt x="438" y="586"/>
                      <a:pt x="393" y="597"/>
                    </a:cubicBezTo>
                    <a:cubicBezTo>
                      <a:pt x="400" y="582"/>
                      <a:pt x="407" y="567"/>
                      <a:pt x="413" y="551"/>
                    </a:cubicBezTo>
                    <a:cubicBezTo>
                      <a:pt x="438" y="549"/>
                      <a:pt x="462" y="545"/>
                      <a:pt x="485" y="538"/>
                    </a:cubicBezTo>
                    <a:cubicBezTo>
                      <a:pt x="497" y="535"/>
                      <a:pt x="508" y="530"/>
                      <a:pt x="519" y="526"/>
                    </a:cubicBezTo>
                    <a:cubicBezTo>
                      <a:pt x="518" y="528"/>
                      <a:pt x="517" y="530"/>
                      <a:pt x="516" y="533"/>
                    </a:cubicBezTo>
                    <a:close/>
                    <a:moveTo>
                      <a:pt x="536" y="482"/>
                    </a:moveTo>
                    <a:cubicBezTo>
                      <a:pt x="535" y="482"/>
                      <a:pt x="535" y="482"/>
                      <a:pt x="535" y="483"/>
                    </a:cubicBezTo>
                    <a:cubicBezTo>
                      <a:pt x="518" y="494"/>
                      <a:pt x="498" y="503"/>
                      <a:pt x="476" y="509"/>
                    </a:cubicBezTo>
                    <a:cubicBezTo>
                      <a:pt x="460" y="514"/>
                      <a:pt x="443" y="517"/>
                      <a:pt x="425" y="520"/>
                    </a:cubicBezTo>
                    <a:cubicBezTo>
                      <a:pt x="426" y="517"/>
                      <a:pt x="427" y="514"/>
                      <a:pt x="428" y="511"/>
                    </a:cubicBezTo>
                    <a:cubicBezTo>
                      <a:pt x="429" y="506"/>
                      <a:pt x="431" y="501"/>
                      <a:pt x="432" y="496"/>
                    </a:cubicBezTo>
                    <a:cubicBezTo>
                      <a:pt x="443" y="460"/>
                      <a:pt x="451" y="424"/>
                      <a:pt x="456" y="389"/>
                    </a:cubicBezTo>
                    <a:cubicBezTo>
                      <a:pt x="470" y="387"/>
                      <a:pt x="484" y="384"/>
                      <a:pt x="497" y="380"/>
                    </a:cubicBezTo>
                    <a:cubicBezTo>
                      <a:pt x="516" y="374"/>
                      <a:pt x="534" y="367"/>
                      <a:pt x="550" y="357"/>
                    </a:cubicBezTo>
                    <a:cubicBezTo>
                      <a:pt x="553" y="397"/>
                      <a:pt x="548" y="440"/>
                      <a:pt x="536" y="482"/>
                    </a:cubicBezTo>
                    <a:close/>
                    <a:moveTo>
                      <a:pt x="549" y="231"/>
                    </a:moveTo>
                    <a:cubicBezTo>
                      <a:pt x="545" y="221"/>
                      <a:pt x="539" y="211"/>
                      <a:pt x="534" y="201"/>
                    </a:cubicBezTo>
                    <a:cubicBezTo>
                      <a:pt x="537" y="197"/>
                      <a:pt x="539" y="192"/>
                      <a:pt x="542" y="187"/>
                    </a:cubicBezTo>
                    <a:cubicBezTo>
                      <a:pt x="543" y="185"/>
                      <a:pt x="544" y="184"/>
                      <a:pt x="544" y="182"/>
                    </a:cubicBezTo>
                    <a:cubicBezTo>
                      <a:pt x="563" y="201"/>
                      <a:pt x="580" y="223"/>
                      <a:pt x="593" y="247"/>
                    </a:cubicBezTo>
                    <a:cubicBezTo>
                      <a:pt x="592" y="252"/>
                      <a:pt x="591" y="258"/>
                      <a:pt x="589" y="264"/>
                    </a:cubicBezTo>
                    <a:cubicBezTo>
                      <a:pt x="589" y="265"/>
                      <a:pt x="588" y="267"/>
                      <a:pt x="587" y="269"/>
                    </a:cubicBezTo>
                    <a:cubicBezTo>
                      <a:pt x="586" y="273"/>
                      <a:pt x="584" y="277"/>
                      <a:pt x="582" y="282"/>
                    </a:cubicBezTo>
                    <a:cubicBezTo>
                      <a:pt x="579" y="287"/>
                      <a:pt x="575" y="292"/>
                      <a:pt x="572" y="297"/>
                    </a:cubicBezTo>
                    <a:cubicBezTo>
                      <a:pt x="567" y="274"/>
                      <a:pt x="559" y="252"/>
                      <a:pt x="549" y="231"/>
                    </a:cubicBezTo>
                    <a:close/>
                    <a:moveTo>
                      <a:pt x="599" y="402"/>
                    </a:moveTo>
                    <a:cubicBezTo>
                      <a:pt x="598" y="405"/>
                      <a:pt x="597" y="409"/>
                      <a:pt x="596" y="412"/>
                    </a:cubicBezTo>
                    <a:cubicBezTo>
                      <a:pt x="597" y="409"/>
                      <a:pt x="598" y="406"/>
                      <a:pt x="599" y="402"/>
                    </a:cubicBezTo>
                    <a:cubicBezTo>
                      <a:pt x="599" y="402"/>
                      <a:pt x="599" y="402"/>
                      <a:pt x="599" y="402"/>
                    </a:cubicBezTo>
                    <a:cubicBezTo>
                      <a:pt x="599" y="405"/>
                      <a:pt x="598" y="407"/>
                      <a:pt x="597" y="409"/>
                    </a:cubicBezTo>
                    <a:cubicBezTo>
                      <a:pt x="592" y="423"/>
                      <a:pt x="584" y="436"/>
                      <a:pt x="575" y="447"/>
                    </a:cubicBezTo>
                    <a:cubicBezTo>
                      <a:pt x="582" y="410"/>
                      <a:pt x="583" y="372"/>
                      <a:pt x="579" y="335"/>
                    </a:cubicBezTo>
                    <a:cubicBezTo>
                      <a:pt x="585" y="329"/>
                      <a:pt x="591" y="322"/>
                      <a:pt x="597" y="315"/>
                    </a:cubicBezTo>
                    <a:cubicBezTo>
                      <a:pt x="602" y="308"/>
                      <a:pt x="607" y="300"/>
                      <a:pt x="610" y="292"/>
                    </a:cubicBezTo>
                    <a:cubicBezTo>
                      <a:pt x="614" y="328"/>
                      <a:pt x="610" y="365"/>
                      <a:pt x="599" y="4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" name="テキスト ボックス 91"/>
            <p:cNvSpPr txBox="1"/>
            <p:nvPr/>
          </p:nvSpPr>
          <p:spPr>
            <a:xfrm>
              <a:off x="3086100" y="5173980"/>
              <a:ext cx="975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smtClean="0"/>
                <a:t>VPN</a:t>
              </a:r>
              <a:endParaRPr kumimoji="1" lang="ja-JP" altLang="en-US" sz="1600"/>
            </a:p>
          </p:txBody>
        </p:sp>
      </p:grpSp>
      <p:grpSp>
        <p:nvGrpSpPr>
          <p:cNvPr id="101" name="Group 80"/>
          <p:cNvGrpSpPr/>
          <p:nvPr/>
        </p:nvGrpSpPr>
        <p:grpSpPr>
          <a:xfrm flipH="1">
            <a:off x="1774209" y="5043063"/>
            <a:ext cx="647508" cy="1120929"/>
            <a:chOff x="901908" y="4538297"/>
            <a:chExt cx="772869" cy="1120929"/>
          </a:xfrm>
        </p:grpSpPr>
        <p:pic>
          <p:nvPicPr>
            <p:cNvPr id="102" name="Picture 33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23291" y="4607705"/>
              <a:ext cx="651486" cy="105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" name="Picture 112" descr="whiteparts.ai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2442" t="36712" r="59638" b="59576"/>
            <a:stretch>
              <a:fillRect/>
            </a:stretch>
          </p:blipFill>
          <p:spPr>
            <a:xfrm>
              <a:off x="901908" y="4538297"/>
              <a:ext cx="470001" cy="285090"/>
            </a:xfrm>
            <a:prstGeom prst="rect">
              <a:avLst/>
            </a:prstGeom>
          </p:spPr>
        </p:pic>
      </p:grpSp>
      <p:sp>
        <p:nvSpPr>
          <p:cNvPr id="114" name="線吹き出し 1 (枠付き) 113"/>
          <p:cNvSpPr/>
          <p:nvPr/>
        </p:nvSpPr>
        <p:spPr>
          <a:xfrm>
            <a:off x="4585253" y="291548"/>
            <a:ext cx="4041913" cy="1966662"/>
          </a:xfrm>
          <a:prstGeom prst="borderCallout1">
            <a:avLst>
              <a:gd name="adj1" fmla="val 103441"/>
              <a:gd name="adj2" fmla="val 94295"/>
              <a:gd name="adj3" fmla="val 219222"/>
              <a:gd name="adj4" fmla="val -3344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smtClean="0"/>
              <a:t>従業員ポリシ</a:t>
            </a:r>
            <a:r>
              <a:rPr kumimoji="1" lang="en-US" altLang="ja-JP" sz="1200" smtClean="0"/>
              <a:t>:</a:t>
            </a:r>
          </a:p>
          <a:p>
            <a:r>
              <a:rPr kumimoji="1" lang="en-US" altLang="ja-JP" sz="1200" smtClean="0"/>
              <a:t>Microsoft </a:t>
            </a:r>
            <a:r>
              <a:rPr kumimoji="1" lang="ja-JP" altLang="en-US" sz="1200" smtClean="0"/>
              <a:t>パッチ</a:t>
            </a:r>
          </a:p>
          <a:p>
            <a:r>
              <a:rPr kumimoji="1" lang="ja-JP" altLang="en-US" sz="1200" smtClean="0"/>
              <a:t>　最新</a:t>
            </a:r>
          </a:p>
          <a:p>
            <a:r>
              <a:rPr kumimoji="1" lang="en-US" altLang="ja-JP" sz="1200" smtClean="0"/>
              <a:t>McAfee AV</a:t>
            </a:r>
          </a:p>
          <a:p>
            <a:r>
              <a:rPr kumimoji="1" lang="ja-JP" altLang="en-US" sz="1200" smtClean="0"/>
              <a:t>　インストール済み</a:t>
            </a:r>
            <a:br>
              <a:rPr kumimoji="1" lang="ja-JP" altLang="en-US" sz="1200" smtClean="0"/>
            </a:br>
            <a:r>
              <a:rPr kumimoji="1" lang="ja-JP" altLang="en-US" sz="1200" smtClean="0"/>
              <a:t>　動作中</a:t>
            </a:r>
          </a:p>
          <a:p>
            <a:r>
              <a:rPr kumimoji="1" lang="ja-JP" altLang="en-US" sz="1200" smtClean="0"/>
              <a:t>　最新バージョン</a:t>
            </a:r>
          </a:p>
          <a:p>
            <a:r>
              <a:rPr kumimoji="1" lang="ja-JP" altLang="en-US" sz="1200" smtClean="0"/>
              <a:t>企業アプリケーション</a:t>
            </a:r>
          </a:p>
          <a:p>
            <a:r>
              <a:rPr kumimoji="1" lang="ja-JP" altLang="en-US" sz="1200" smtClean="0"/>
              <a:t>　稼働中</a:t>
            </a:r>
          </a:p>
        </p:txBody>
      </p:sp>
      <p:cxnSp>
        <p:nvCxnSpPr>
          <p:cNvPr id="116" name="Straight Connector 158"/>
          <p:cNvCxnSpPr/>
          <p:nvPr/>
        </p:nvCxnSpPr>
        <p:spPr>
          <a:xfrm flipV="1">
            <a:off x="1176234" y="4353636"/>
            <a:ext cx="4009915" cy="1268"/>
          </a:xfrm>
          <a:prstGeom prst="line">
            <a:avLst/>
          </a:prstGeom>
          <a:ln w="63500"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7" name="Picture 169" descr="laptop-white-XSmall.png"/>
          <p:cNvPicPr>
            <a:picLocks noChangeAspect="1"/>
          </p:cNvPicPr>
          <p:nvPr/>
        </p:nvPicPr>
        <p:blipFill>
          <a:blip r:embed="rId6" cstate="print"/>
          <a:srcRect l="5850" r="8372" b="14801"/>
          <a:stretch>
            <a:fillRect/>
          </a:stretch>
        </p:blipFill>
        <p:spPr>
          <a:xfrm>
            <a:off x="1257886" y="4053761"/>
            <a:ext cx="599343" cy="416709"/>
          </a:xfrm>
          <a:prstGeom prst="rect">
            <a:avLst/>
          </a:prstGeom>
        </p:spPr>
      </p:pic>
      <p:pic>
        <p:nvPicPr>
          <p:cNvPr id="115" name="Picture 3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1146413" y="3821372"/>
            <a:ext cx="272955" cy="9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3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002508" y="4476465"/>
            <a:ext cx="272955" cy="9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169" descr="laptop-white-XSmall.png"/>
          <p:cNvPicPr>
            <a:picLocks noChangeAspect="1"/>
          </p:cNvPicPr>
          <p:nvPr/>
        </p:nvPicPr>
        <p:blipFill>
          <a:blip r:embed="rId6" cstate="print"/>
          <a:srcRect l="5850" r="8372" b="14801"/>
          <a:stretch>
            <a:fillRect/>
          </a:stretch>
        </p:blipFill>
        <p:spPr>
          <a:xfrm>
            <a:off x="3168572" y="4667911"/>
            <a:ext cx="599343" cy="416709"/>
          </a:xfrm>
          <a:prstGeom prst="rect">
            <a:avLst/>
          </a:prstGeom>
        </p:spPr>
      </p:pic>
      <p:sp>
        <p:nvSpPr>
          <p:cNvPr id="119" name="線吹き出し 1 (枠付き) 118"/>
          <p:cNvSpPr/>
          <p:nvPr/>
        </p:nvSpPr>
        <p:spPr>
          <a:xfrm>
            <a:off x="5040971" y="2597425"/>
            <a:ext cx="3165094" cy="685356"/>
          </a:xfrm>
          <a:prstGeom prst="borderCallout1">
            <a:avLst>
              <a:gd name="adj1" fmla="val 110403"/>
              <a:gd name="adj2" fmla="val 10155"/>
              <a:gd name="adj3" fmla="val 364918"/>
              <a:gd name="adj4" fmla="val -9850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/>
            <a:r>
              <a:rPr lang="ja-JP" altLang="en-US" sz="1200" smtClean="0">
                <a:solidFill>
                  <a:srgbClr val="000000"/>
                </a:solidFill>
              </a:rPr>
              <a:t>ゲストポリシ</a:t>
            </a:r>
            <a:r>
              <a:rPr lang="en-US" altLang="ja-JP" sz="1200" smtClean="0">
                <a:solidFill>
                  <a:srgbClr val="000000"/>
                </a:solidFill>
              </a:rPr>
              <a:t>:</a:t>
            </a:r>
          </a:p>
          <a:p>
            <a:pPr marL="228600" indent="-228600"/>
            <a:r>
              <a:rPr lang="ja-JP" altLang="en-US" sz="1200" smtClean="0">
                <a:solidFill>
                  <a:srgbClr val="000000"/>
                </a:solidFill>
              </a:rPr>
              <a:t>利用条件に同意</a:t>
            </a:r>
            <a:endParaRPr lang="en-US" altLang="ja-JP" sz="120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altLang="ja-JP" sz="1200" smtClean="0">
                <a:solidFill>
                  <a:srgbClr val="000000"/>
                </a:solidFill>
              </a:rPr>
              <a:t>(</a:t>
            </a:r>
            <a:r>
              <a:rPr lang="ja-JP" altLang="en-US" sz="1200" smtClean="0">
                <a:solidFill>
                  <a:srgbClr val="000000"/>
                </a:solidFill>
              </a:rPr>
              <a:t>ポスチャチェックなし </a:t>
            </a:r>
            <a:r>
              <a:rPr lang="en-US" altLang="ja-JP" sz="1200" smtClean="0">
                <a:solidFill>
                  <a:srgbClr val="000000"/>
                </a:solidFill>
              </a:rPr>
              <a:t>–</a:t>
            </a:r>
            <a:r>
              <a:rPr lang="ja-JP" altLang="en-US" sz="1200" smtClean="0">
                <a:solidFill>
                  <a:srgbClr val="000000"/>
                </a:solidFill>
              </a:rPr>
              <a:t> </a:t>
            </a:r>
            <a:r>
              <a:rPr lang="en-US" altLang="ja-JP" sz="1200" smtClean="0">
                <a:solidFill>
                  <a:srgbClr val="000000"/>
                </a:solidFill>
              </a:rPr>
              <a:t>Internet</a:t>
            </a:r>
            <a:r>
              <a:rPr lang="ja-JP" altLang="en-US" sz="1200" smtClean="0">
                <a:solidFill>
                  <a:srgbClr val="000000"/>
                </a:solidFill>
              </a:rPr>
              <a:t> </a:t>
            </a:r>
            <a:r>
              <a:rPr lang="en-US" altLang="ja-JP" sz="1200" smtClean="0">
                <a:solidFill>
                  <a:srgbClr val="000000"/>
                </a:solidFill>
              </a:rPr>
              <a:t>Only)</a:t>
            </a:r>
            <a:endParaRPr lang="en-US" altLang="ja-JP" sz="1200" dirty="0" smtClean="0">
              <a:solidFill>
                <a:srgbClr val="000000"/>
              </a:solidFill>
            </a:endParaRPr>
          </a:p>
        </p:txBody>
      </p:sp>
      <p:sp>
        <p:nvSpPr>
          <p:cNvPr id="120" name="線吹き出し 1 (枠付き) 119"/>
          <p:cNvSpPr/>
          <p:nvPr/>
        </p:nvSpPr>
        <p:spPr>
          <a:xfrm>
            <a:off x="425850" y="1299107"/>
            <a:ext cx="3987123" cy="2013935"/>
          </a:xfrm>
          <a:prstGeom prst="borderCallout1">
            <a:avLst>
              <a:gd name="adj1" fmla="val 103562"/>
              <a:gd name="adj2" fmla="val 5103"/>
              <a:gd name="adj3" fmla="val 128057"/>
              <a:gd name="adj4" fmla="val 1935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smtClean="0"/>
              <a:t>契約社員ポリシ</a:t>
            </a:r>
            <a:r>
              <a:rPr kumimoji="1" lang="en-US" altLang="ja-JP" sz="1200" smtClean="0"/>
              <a:t>:</a:t>
            </a:r>
          </a:p>
          <a:p>
            <a:r>
              <a:rPr lang="ja-JP" altLang="en-US" sz="1200" smtClean="0">
                <a:solidFill>
                  <a:srgbClr val="000000"/>
                </a:solidFill>
              </a:rPr>
              <a:t>アンチウィルスソフト</a:t>
            </a:r>
            <a:endParaRPr lang="en-US" altLang="ja-JP" sz="1200" smtClean="0">
              <a:solidFill>
                <a:srgbClr val="000000"/>
              </a:solidFill>
            </a:endParaRPr>
          </a:p>
          <a:p>
            <a:r>
              <a:rPr lang="ja-JP" altLang="en-US" sz="1200" smtClean="0">
                <a:solidFill>
                  <a:srgbClr val="000000"/>
                </a:solidFill>
              </a:rPr>
              <a:t>　インストール済</a:t>
            </a:r>
            <a:endParaRPr lang="en-US" altLang="ja-JP" sz="1200" smtClean="0">
              <a:solidFill>
                <a:srgbClr val="000000"/>
              </a:solidFill>
            </a:endParaRPr>
          </a:p>
          <a:p>
            <a:r>
              <a:rPr lang="ja-JP" altLang="en-US" sz="1200" smtClean="0">
                <a:solidFill>
                  <a:srgbClr val="000000"/>
                </a:solidFill>
              </a:rPr>
              <a:t>　動作中</a:t>
            </a:r>
            <a:endParaRPr lang="en-US" altLang="ja-JP" sz="1200" smtClean="0">
              <a:solidFill>
                <a:srgbClr val="000000"/>
              </a:solidFill>
            </a:endParaRPr>
          </a:p>
          <a:p>
            <a:r>
              <a:rPr lang="ja-JP" altLang="en-US" sz="1200" smtClean="0">
                <a:solidFill>
                  <a:srgbClr val="000000"/>
                </a:solidFill>
              </a:rPr>
              <a:t>　最新</a:t>
            </a:r>
            <a:r>
              <a:rPr lang="en-US" altLang="ja-JP" sz="1200" smtClean="0">
                <a:solidFill>
                  <a:srgbClr val="000000"/>
                </a:solidFill>
              </a:rPr>
              <a:t>Version</a:t>
            </a:r>
          </a:p>
        </p:txBody>
      </p:sp>
      <p:pic>
        <p:nvPicPr>
          <p:cNvPr id="121" name="Picture 3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9710" y="418272"/>
            <a:ext cx="2284690" cy="172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3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6426" y="1417982"/>
            <a:ext cx="2090531" cy="1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1800" smtClean="0"/>
              <a:t>認証と制御、及びデバイスプロファイルを</a:t>
            </a:r>
            <a:r>
              <a:rPr kumimoji="1" lang="en-US" altLang="ja-JP" sz="1800" smtClean="0"/>
              <a:t>1</a:t>
            </a:r>
            <a:r>
              <a:rPr kumimoji="1" lang="ja-JP" altLang="en-US" sz="1800" smtClean="0"/>
              <a:t>製品で実現可能</a:t>
            </a:r>
            <a:endParaRPr kumimoji="1" lang="en-US" altLang="ja-JP" sz="1800" smtClean="0"/>
          </a:p>
          <a:p>
            <a:pPr lvl="1"/>
            <a:r>
              <a:rPr kumimoji="1" lang="en-US" altLang="ja-JP" sz="1600" smtClean="0"/>
              <a:t>Authentication</a:t>
            </a:r>
          </a:p>
          <a:p>
            <a:pPr lvl="1"/>
            <a:r>
              <a:rPr kumimoji="1" lang="en-US" altLang="ja-JP" sz="1600" smtClean="0"/>
              <a:t>Authorization</a:t>
            </a:r>
          </a:p>
          <a:p>
            <a:pPr lvl="1"/>
            <a:r>
              <a:rPr kumimoji="1" lang="en-US" altLang="ja-JP" sz="1600" smtClean="0"/>
              <a:t>Profiler</a:t>
            </a:r>
          </a:p>
          <a:p>
            <a:r>
              <a:rPr kumimoji="1" lang="en-US" altLang="ja-JP" sz="1800" smtClean="0"/>
              <a:t>BYOD</a:t>
            </a:r>
            <a:r>
              <a:rPr kumimoji="1" lang="ja-JP" altLang="en-US" sz="1800" smtClean="0"/>
              <a:t>を上記機能の連携で実現</a:t>
            </a:r>
            <a:endParaRPr kumimoji="1" lang="en-US" altLang="ja-JP" sz="1800" smtClean="0"/>
          </a:p>
          <a:p>
            <a:r>
              <a:rPr kumimoji="1" lang="ja-JP" altLang="en-US" sz="1800" smtClean="0"/>
              <a:t>更に、ゲストアクセス、検疫のサービスを同時に実現することも</a:t>
            </a:r>
            <a:endParaRPr kumimoji="1" lang="en-US" altLang="ja-JP" sz="1800" smtClean="0"/>
          </a:p>
          <a:p>
            <a:endParaRPr kumimoji="1" lang="ja-JP" altLang="en-US" sz="160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ISE: Identity Services Engine</a:t>
            </a:r>
            <a:endParaRPr kumimoji="1" lang="ja-JP" altLang="en-US"/>
          </a:p>
        </p:txBody>
      </p:sp>
      <p:grpSp>
        <p:nvGrpSpPr>
          <p:cNvPr id="54" name="グループ化 53"/>
          <p:cNvGrpSpPr/>
          <p:nvPr/>
        </p:nvGrpSpPr>
        <p:grpSpPr>
          <a:xfrm>
            <a:off x="5221354" y="3608153"/>
            <a:ext cx="4028660" cy="3148087"/>
            <a:chOff x="834887" y="728869"/>
            <a:chExt cx="7527235" cy="5878639"/>
          </a:xfrm>
        </p:grpSpPr>
        <p:graphicFrame>
          <p:nvGraphicFramePr>
            <p:cNvPr id="5" name="図表 4"/>
            <p:cNvGraphicFramePr/>
            <p:nvPr/>
          </p:nvGraphicFramePr>
          <p:xfrm>
            <a:off x="834887" y="728869"/>
            <a:ext cx="7527235" cy="58773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グループ化 5"/>
            <p:cNvGrpSpPr/>
            <p:nvPr/>
          </p:nvGrpSpPr>
          <p:grpSpPr>
            <a:xfrm>
              <a:off x="2033795" y="1080775"/>
              <a:ext cx="5100842" cy="5526733"/>
              <a:chOff x="1954282" y="1107280"/>
              <a:chExt cx="5100842" cy="5526733"/>
            </a:xfrm>
          </p:grpSpPr>
          <p:grpSp>
            <p:nvGrpSpPr>
              <p:cNvPr id="7" name="グループ化 47"/>
              <p:cNvGrpSpPr/>
              <p:nvPr/>
            </p:nvGrpSpPr>
            <p:grpSpPr>
              <a:xfrm>
                <a:off x="2911752" y="2910578"/>
                <a:ext cx="3167269" cy="1638287"/>
                <a:chOff x="3260034" y="3005004"/>
                <a:chExt cx="3167269" cy="1638287"/>
              </a:xfrm>
            </p:grpSpPr>
            <p:grpSp>
              <p:nvGrpSpPr>
                <p:cNvPr id="26" name="Group 166"/>
                <p:cNvGrpSpPr/>
                <p:nvPr/>
              </p:nvGrpSpPr>
              <p:grpSpPr>
                <a:xfrm>
                  <a:off x="4211340" y="3005004"/>
                  <a:ext cx="1236434" cy="894967"/>
                  <a:chOff x="6577533" y="1271303"/>
                  <a:chExt cx="1035503" cy="1035503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28" name="Picture 7" descr="\\CHICOSTORAGE\Client Projects\Cisco References\Kubrick Icons\Device Icons\Device_generic_3048_default_256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577533" y="1271303"/>
                    <a:ext cx="1035503" cy="1035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grpSp>
                <p:nvGrpSpPr>
                  <p:cNvPr id="29" name="Group 603"/>
                  <p:cNvGrpSpPr>
                    <a:grpSpLocks/>
                  </p:cNvGrpSpPr>
                  <p:nvPr/>
                </p:nvGrpSpPr>
                <p:grpSpPr bwMode="auto">
                  <a:xfrm>
                    <a:off x="6895233" y="1612907"/>
                    <a:ext cx="400047" cy="573366"/>
                    <a:chOff x="6556" y="492"/>
                    <a:chExt cx="2551" cy="3655"/>
                  </a:xfrm>
                  <a:solidFill>
                    <a:schemeClr val="bg1"/>
                  </a:solidFill>
                  <a:effectLst/>
                </p:grpSpPr>
                <p:sp>
                  <p:nvSpPr>
                    <p:cNvPr id="30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7671" y="537"/>
                      <a:ext cx="272" cy="132"/>
                    </a:xfrm>
                    <a:custGeom>
                      <a:avLst/>
                      <a:gdLst>
                        <a:gd name="T0" fmla="*/ 32 w 115"/>
                        <a:gd name="T1" fmla="*/ 0 h 56"/>
                        <a:gd name="T2" fmla="*/ 72 w 115"/>
                        <a:gd name="T3" fmla="*/ 0 h 56"/>
                        <a:gd name="T4" fmla="*/ 0 w 115"/>
                        <a:gd name="T5" fmla="*/ 24 h 56"/>
                        <a:gd name="T6" fmla="*/ 32 w 115"/>
                        <a:gd name="T7" fmla="*/ 0 h 5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15"/>
                        <a:gd name="T13" fmla="*/ 0 h 56"/>
                        <a:gd name="T14" fmla="*/ 115 w 115"/>
                        <a:gd name="T15" fmla="*/ 56 h 5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15" h="56">
                          <a:moveTo>
                            <a:pt x="32" y="0"/>
                          </a:moveTo>
                          <a:cubicBezTo>
                            <a:pt x="45" y="0"/>
                            <a:pt x="59" y="0"/>
                            <a:pt x="72" y="0"/>
                          </a:cubicBezTo>
                          <a:cubicBezTo>
                            <a:pt x="115" y="34"/>
                            <a:pt x="15" y="56"/>
                            <a:pt x="0" y="24"/>
                          </a:cubicBezTo>
                          <a:cubicBezTo>
                            <a:pt x="0" y="5"/>
                            <a:pt x="22" y="8"/>
                            <a:pt x="3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1" name="Freeform 580"/>
                    <p:cNvSpPr>
                      <a:spLocks/>
                    </p:cNvSpPr>
                    <p:nvPr/>
                  </p:nvSpPr>
                  <p:spPr bwMode="auto">
                    <a:xfrm>
                      <a:off x="7274" y="492"/>
                      <a:ext cx="1304" cy="489"/>
                    </a:xfrm>
                    <a:custGeom>
                      <a:avLst/>
                      <a:gdLst>
                        <a:gd name="T0" fmla="*/ 376 w 552"/>
                        <a:gd name="T1" fmla="*/ 75 h 207"/>
                        <a:gd name="T2" fmla="*/ 308 w 552"/>
                        <a:gd name="T3" fmla="*/ 79 h 207"/>
                        <a:gd name="T4" fmla="*/ 452 w 552"/>
                        <a:gd name="T5" fmla="*/ 123 h 207"/>
                        <a:gd name="T6" fmla="*/ 552 w 552"/>
                        <a:gd name="T7" fmla="*/ 207 h 207"/>
                        <a:gd name="T8" fmla="*/ 428 w 552"/>
                        <a:gd name="T9" fmla="*/ 155 h 207"/>
                        <a:gd name="T10" fmla="*/ 200 w 552"/>
                        <a:gd name="T11" fmla="*/ 127 h 207"/>
                        <a:gd name="T12" fmla="*/ 124 w 552"/>
                        <a:gd name="T13" fmla="*/ 111 h 207"/>
                        <a:gd name="T14" fmla="*/ 0 w 552"/>
                        <a:gd name="T15" fmla="*/ 131 h 207"/>
                        <a:gd name="T16" fmla="*/ 224 w 552"/>
                        <a:gd name="T17" fmla="*/ 71 h 207"/>
                        <a:gd name="T18" fmla="*/ 376 w 552"/>
                        <a:gd name="T19" fmla="*/ 75 h 20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52"/>
                        <a:gd name="T31" fmla="*/ 0 h 207"/>
                        <a:gd name="T32" fmla="*/ 552 w 552"/>
                        <a:gd name="T33" fmla="*/ 207 h 20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52" h="207">
                          <a:moveTo>
                            <a:pt x="376" y="75"/>
                          </a:moveTo>
                          <a:cubicBezTo>
                            <a:pt x="349" y="75"/>
                            <a:pt x="328" y="67"/>
                            <a:pt x="308" y="79"/>
                          </a:cubicBezTo>
                          <a:cubicBezTo>
                            <a:pt x="347" y="104"/>
                            <a:pt x="405" y="105"/>
                            <a:pt x="452" y="123"/>
                          </a:cubicBezTo>
                          <a:cubicBezTo>
                            <a:pt x="494" y="139"/>
                            <a:pt x="548" y="155"/>
                            <a:pt x="552" y="207"/>
                          </a:cubicBezTo>
                          <a:cubicBezTo>
                            <a:pt x="510" y="197"/>
                            <a:pt x="473" y="171"/>
                            <a:pt x="428" y="155"/>
                          </a:cubicBezTo>
                          <a:cubicBezTo>
                            <a:pt x="359" y="130"/>
                            <a:pt x="295" y="137"/>
                            <a:pt x="200" y="127"/>
                          </a:cubicBezTo>
                          <a:cubicBezTo>
                            <a:pt x="174" y="124"/>
                            <a:pt x="150" y="111"/>
                            <a:pt x="124" y="111"/>
                          </a:cubicBezTo>
                          <a:cubicBezTo>
                            <a:pt x="77" y="112"/>
                            <a:pt x="41" y="154"/>
                            <a:pt x="0" y="131"/>
                          </a:cubicBezTo>
                          <a:cubicBezTo>
                            <a:pt x="17" y="48"/>
                            <a:pt x="142" y="83"/>
                            <a:pt x="224" y="71"/>
                          </a:cubicBezTo>
                          <a:cubicBezTo>
                            <a:pt x="275" y="64"/>
                            <a:pt x="359" y="0"/>
                            <a:pt x="376" y="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2" name="Freeform 581"/>
                    <p:cNvSpPr>
                      <a:spLocks/>
                    </p:cNvSpPr>
                    <p:nvPr/>
                  </p:nvSpPr>
                  <p:spPr bwMode="auto">
                    <a:xfrm>
                      <a:off x="8229" y="601"/>
                      <a:ext cx="203" cy="175"/>
                    </a:xfrm>
                    <a:custGeom>
                      <a:avLst/>
                      <a:gdLst>
                        <a:gd name="T0" fmla="*/ 80 w 86"/>
                        <a:gd name="T1" fmla="*/ 65 h 74"/>
                        <a:gd name="T2" fmla="*/ 0 w 86"/>
                        <a:gd name="T3" fmla="*/ 41 h 74"/>
                        <a:gd name="T4" fmla="*/ 80 w 86"/>
                        <a:gd name="T5" fmla="*/ 65 h 74"/>
                        <a:gd name="T6" fmla="*/ 0 60000 65536"/>
                        <a:gd name="T7" fmla="*/ 0 60000 65536"/>
                        <a:gd name="T8" fmla="*/ 0 60000 65536"/>
                        <a:gd name="T9" fmla="*/ 0 w 86"/>
                        <a:gd name="T10" fmla="*/ 0 h 74"/>
                        <a:gd name="T11" fmla="*/ 86 w 86"/>
                        <a:gd name="T12" fmla="*/ 74 h 7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86" h="74">
                          <a:moveTo>
                            <a:pt x="80" y="65"/>
                          </a:moveTo>
                          <a:cubicBezTo>
                            <a:pt x="52" y="74"/>
                            <a:pt x="18" y="55"/>
                            <a:pt x="0" y="41"/>
                          </a:cubicBezTo>
                          <a:cubicBezTo>
                            <a:pt x="8" y="0"/>
                            <a:pt x="86" y="28"/>
                            <a:pt x="80" y="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3" name="Freeform 582"/>
                    <p:cNvSpPr>
                      <a:spLocks/>
                    </p:cNvSpPr>
                    <p:nvPr/>
                  </p:nvSpPr>
                  <p:spPr bwMode="auto">
                    <a:xfrm>
                      <a:off x="6842" y="792"/>
                      <a:ext cx="2154" cy="1030"/>
                    </a:xfrm>
                    <a:custGeom>
                      <a:avLst/>
                      <a:gdLst>
                        <a:gd name="T0" fmla="*/ 895 w 912"/>
                        <a:gd name="T1" fmla="*/ 436 h 436"/>
                        <a:gd name="T2" fmla="*/ 831 w 912"/>
                        <a:gd name="T3" fmla="*/ 336 h 436"/>
                        <a:gd name="T4" fmla="*/ 759 w 912"/>
                        <a:gd name="T5" fmla="*/ 248 h 436"/>
                        <a:gd name="T6" fmla="*/ 747 w 912"/>
                        <a:gd name="T7" fmla="*/ 184 h 436"/>
                        <a:gd name="T8" fmla="*/ 491 w 912"/>
                        <a:gd name="T9" fmla="*/ 64 h 436"/>
                        <a:gd name="T10" fmla="*/ 295 w 912"/>
                        <a:gd name="T11" fmla="*/ 44 h 436"/>
                        <a:gd name="T12" fmla="*/ 479 w 912"/>
                        <a:gd name="T13" fmla="*/ 84 h 436"/>
                        <a:gd name="T14" fmla="*/ 727 w 912"/>
                        <a:gd name="T15" fmla="*/ 220 h 436"/>
                        <a:gd name="T16" fmla="*/ 471 w 912"/>
                        <a:gd name="T17" fmla="*/ 120 h 436"/>
                        <a:gd name="T18" fmla="*/ 363 w 912"/>
                        <a:gd name="T19" fmla="*/ 120 h 436"/>
                        <a:gd name="T20" fmla="*/ 275 w 912"/>
                        <a:gd name="T21" fmla="*/ 92 h 436"/>
                        <a:gd name="T22" fmla="*/ 7 w 912"/>
                        <a:gd name="T23" fmla="*/ 216 h 436"/>
                        <a:gd name="T24" fmla="*/ 99 w 912"/>
                        <a:gd name="T25" fmla="*/ 132 h 436"/>
                        <a:gd name="T26" fmla="*/ 251 w 912"/>
                        <a:gd name="T27" fmla="*/ 24 h 436"/>
                        <a:gd name="T28" fmla="*/ 387 w 912"/>
                        <a:gd name="T29" fmla="*/ 24 h 436"/>
                        <a:gd name="T30" fmla="*/ 503 w 912"/>
                        <a:gd name="T31" fmla="*/ 28 h 436"/>
                        <a:gd name="T32" fmla="*/ 779 w 912"/>
                        <a:gd name="T33" fmla="*/ 148 h 436"/>
                        <a:gd name="T34" fmla="*/ 803 w 912"/>
                        <a:gd name="T35" fmla="*/ 228 h 436"/>
                        <a:gd name="T36" fmla="*/ 847 w 912"/>
                        <a:gd name="T37" fmla="*/ 276 h 436"/>
                        <a:gd name="T38" fmla="*/ 895 w 912"/>
                        <a:gd name="T39" fmla="*/ 436 h 4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912"/>
                        <a:gd name="T61" fmla="*/ 0 h 436"/>
                        <a:gd name="T62" fmla="*/ 912 w 912"/>
                        <a:gd name="T63" fmla="*/ 436 h 4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912" h="436">
                          <a:moveTo>
                            <a:pt x="895" y="436"/>
                          </a:moveTo>
                          <a:cubicBezTo>
                            <a:pt x="864" y="406"/>
                            <a:pt x="854" y="371"/>
                            <a:pt x="831" y="336"/>
                          </a:cubicBezTo>
                          <a:cubicBezTo>
                            <a:pt x="811" y="305"/>
                            <a:pt x="772" y="280"/>
                            <a:pt x="759" y="248"/>
                          </a:cubicBezTo>
                          <a:cubicBezTo>
                            <a:pt x="752" y="230"/>
                            <a:pt x="756" y="204"/>
                            <a:pt x="747" y="184"/>
                          </a:cubicBezTo>
                          <a:cubicBezTo>
                            <a:pt x="721" y="123"/>
                            <a:pt x="586" y="71"/>
                            <a:pt x="491" y="64"/>
                          </a:cubicBezTo>
                          <a:cubicBezTo>
                            <a:pt x="413" y="58"/>
                            <a:pt x="362" y="58"/>
                            <a:pt x="295" y="44"/>
                          </a:cubicBezTo>
                          <a:cubicBezTo>
                            <a:pt x="321" y="92"/>
                            <a:pt x="409" y="79"/>
                            <a:pt x="479" y="84"/>
                          </a:cubicBezTo>
                          <a:cubicBezTo>
                            <a:pt x="591" y="92"/>
                            <a:pt x="712" y="133"/>
                            <a:pt x="727" y="220"/>
                          </a:cubicBezTo>
                          <a:cubicBezTo>
                            <a:pt x="646" y="185"/>
                            <a:pt x="577" y="128"/>
                            <a:pt x="471" y="120"/>
                          </a:cubicBezTo>
                          <a:cubicBezTo>
                            <a:pt x="437" y="117"/>
                            <a:pt x="399" y="124"/>
                            <a:pt x="363" y="120"/>
                          </a:cubicBezTo>
                          <a:cubicBezTo>
                            <a:pt x="333" y="116"/>
                            <a:pt x="305" y="94"/>
                            <a:pt x="275" y="92"/>
                          </a:cubicBezTo>
                          <a:cubicBezTo>
                            <a:pt x="165" y="84"/>
                            <a:pt x="112" y="218"/>
                            <a:pt x="7" y="216"/>
                          </a:cubicBezTo>
                          <a:cubicBezTo>
                            <a:pt x="0" y="168"/>
                            <a:pt x="63" y="154"/>
                            <a:pt x="99" y="132"/>
                          </a:cubicBezTo>
                          <a:cubicBezTo>
                            <a:pt x="142" y="106"/>
                            <a:pt x="199" y="55"/>
                            <a:pt x="251" y="24"/>
                          </a:cubicBezTo>
                          <a:cubicBezTo>
                            <a:pt x="292" y="0"/>
                            <a:pt x="338" y="16"/>
                            <a:pt x="387" y="24"/>
                          </a:cubicBezTo>
                          <a:cubicBezTo>
                            <a:pt x="425" y="30"/>
                            <a:pt x="464" y="25"/>
                            <a:pt x="503" y="28"/>
                          </a:cubicBezTo>
                          <a:cubicBezTo>
                            <a:pt x="592" y="34"/>
                            <a:pt x="736" y="87"/>
                            <a:pt x="779" y="148"/>
                          </a:cubicBezTo>
                          <a:cubicBezTo>
                            <a:pt x="796" y="173"/>
                            <a:pt x="793" y="202"/>
                            <a:pt x="803" y="228"/>
                          </a:cubicBezTo>
                          <a:cubicBezTo>
                            <a:pt x="811" y="248"/>
                            <a:pt x="831" y="256"/>
                            <a:pt x="847" y="276"/>
                          </a:cubicBezTo>
                          <a:cubicBezTo>
                            <a:pt x="880" y="315"/>
                            <a:pt x="912" y="375"/>
                            <a:pt x="895" y="4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4" name="Freeform 583"/>
                    <p:cNvSpPr>
                      <a:spLocks/>
                    </p:cNvSpPr>
                    <p:nvPr/>
                  </p:nvSpPr>
                  <p:spPr bwMode="auto">
                    <a:xfrm>
                      <a:off x="7010" y="844"/>
                      <a:ext cx="255" cy="194"/>
                    </a:xfrm>
                    <a:custGeom>
                      <a:avLst/>
                      <a:gdLst>
                        <a:gd name="T0" fmla="*/ 108 w 108"/>
                        <a:gd name="T1" fmla="*/ 10 h 82"/>
                        <a:gd name="T2" fmla="*/ 0 w 108"/>
                        <a:gd name="T3" fmla="*/ 82 h 82"/>
                        <a:gd name="T4" fmla="*/ 108 w 108"/>
                        <a:gd name="T5" fmla="*/ 10 h 82"/>
                        <a:gd name="T6" fmla="*/ 0 60000 65536"/>
                        <a:gd name="T7" fmla="*/ 0 60000 65536"/>
                        <a:gd name="T8" fmla="*/ 0 60000 65536"/>
                        <a:gd name="T9" fmla="*/ 0 w 108"/>
                        <a:gd name="T10" fmla="*/ 0 h 82"/>
                        <a:gd name="T11" fmla="*/ 108 w 108"/>
                        <a:gd name="T12" fmla="*/ 82 h 8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8" h="82">
                          <a:moveTo>
                            <a:pt x="108" y="10"/>
                          </a:moveTo>
                          <a:cubicBezTo>
                            <a:pt x="93" y="53"/>
                            <a:pt x="43" y="81"/>
                            <a:pt x="0" y="82"/>
                          </a:cubicBezTo>
                          <a:cubicBezTo>
                            <a:pt x="14" y="38"/>
                            <a:pt x="53" y="0"/>
                            <a:pt x="108" y="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5" name="Freeform 584"/>
                    <p:cNvSpPr>
                      <a:spLocks/>
                    </p:cNvSpPr>
                    <p:nvPr/>
                  </p:nvSpPr>
                  <p:spPr bwMode="auto">
                    <a:xfrm>
                      <a:off x="6632" y="1010"/>
                      <a:ext cx="916" cy="859"/>
                    </a:xfrm>
                    <a:custGeom>
                      <a:avLst/>
                      <a:gdLst>
                        <a:gd name="T0" fmla="*/ 388 w 388"/>
                        <a:gd name="T1" fmla="*/ 36 h 364"/>
                        <a:gd name="T2" fmla="*/ 220 w 388"/>
                        <a:gd name="T3" fmla="*/ 148 h 364"/>
                        <a:gd name="T4" fmla="*/ 192 w 388"/>
                        <a:gd name="T5" fmla="*/ 200 h 364"/>
                        <a:gd name="T6" fmla="*/ 96 w 388"/>
                        <a:gd name="T7" fmla="*/ 276 h 364"/>
                        <a:gd name="T8" fmla="*/ 12 w 388"/>
                        <a:gd name="T9" fmla="*/ 364 h 364"/>
                        <a:gd name="T10" fmla="*/ 88 w 388"/>
                        <a:gd name="T11" fmla="*/ 232 h 364"/>
                        <a:gd name="T12" fmla="*/ 160 w 388"/>
                        <a:gd name="T13" fmla="*/ 184 h 364"/>
                        <a:gd name="T14" fmla="*/ 208 w 388"/>
                        <a:gd name="T15" fmla="*/ 104 h 364"/>
                        <a:gd name="T16" fmla="*/ 388 w 388"/>
                        <a:gd name="T17" fmla="*/ 36 h 36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88"/>
                        <a:gd name="T28" fmla="*/ 0 h 364"/>
                        <a:gd name="T29" fmla="*/ 388 w 388"/>
                        <a:gd name="T30" fmla="*/ 364 h 36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88" h="364">
                          <a:moveTo>
                            <a:pt x="388" y="36"/>
                          </a:moveTo>
                          <a:cubicBezTo>
                            <a:pt x="327" y="76"/>
                            <a:pt x="262" y="93"/>
                            <a:pt x="220" y="148"/>
                          </a:cubicBezTo>
                          <a:cubicBezTo>
                            <a:pt x="208" y="164"/>
                            <a:pt x="205" y="185"/>
                            <a:pt x="192" y="200"/>
                          </a:cubicBezTo>
                          <a:cubicBezTo>
                            <a:pt x="166" y="229"/>
                            <a:pt x="126" y="246"/>
                            <a:pt x="96" y="276"/>
                          </a:cubicBezTo>
                          <a:cubicBezTo>
                            <a:pt x="66" y="306"/>
                            <a:pt x="53" y="347"/>
                            <a:pt x="12" y="364"/>
                          </a:cubicBezTo>
                          <a:cubicBezTo>
                            <a:pt x="0" y="307"/>
                            <a:pt x="48" y="268"/>
                            <a:pt x="88" y="232"/>
                          </a:cubicBezTo>
                          <a:cubicBezTo>
                            <a:pt x="110" y="212"/>
                            <a:pt x="142" y="202"/>
                            <a:pt x="160" y="184"/>
                          </a:cubicBezTo>
                          <a:cubicBezTo>
                            <a:pt x="179" y="165"/>
                            <a:pt x="187" y="127"/>
                            <a:pt x="208" y="104"/>
                          </a:cubicBezTo>
                          <a:cubicBezTo>
                            <a:pt x="245" y="65"/>
                            <a:pt x="341" y="0"/>
                            <a:pt x="388" y="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6" name="Freeform 585"/>
                    <p:cNvSpPr>
                      <a:spLocks/>
                    </p:cNvSpPr>
                    <p:nvPr/>
                  </p:nvSpPr>
                  <p:spPr bwMode="auto">
                    <a:xfrm>
                      <a:off x="7189" y="1090"/>
                      <a:ext cx="1918" cy="1885"/>
                    </a:xfrm>
                    <a:custGeom>
                      <a:avLst/>
                      <a:gdLst>
                        <a:gd name="T0" fmla="*/ 812 w 812"/>
                        <a:gd name="T1" fmla="*/ 598 h 798"/>
                        <a:gd name="T2" fmla="*/ 812 w 812"/>
                        <a:gd name="T3" fmla="*/ 682 h 798"/>
                        <a:gd name="T4" fmla="*/ 760 w 812"/>
                        <a:gd name="T5" fmla="*/ 798 h 798"/>
                        <a:gd name="T6" fmla="*/ 772 w 812"/>
                        <a:gd name="T7" fmla="*/ 590 h 798"/>
                        <a:gd name="T8" fmla="*/ 576 w 812"/>
                        <a:gd name="T9" fmla="*/ 182 h 798"/>
                        <a:gd name="T10" fmla="*/ 100 w 812"/>
                        <a:gd name="T11" fmla="*/ 94 h 798"/>
                        <a:gd name="T12" fmla="*/ 0 w 812"/>
                        <a:gd name="T13" fmla="*/ 154 h 798"/>
                        <a:gd name="T14" fmla="*/ 112 w 812"/>
                        <a:gd name="T15" fmla="*/ 50 h 798"/>
                        <a:gd name="T16" fmla="*/ 364 w 812"/>
                        <a:gd name="T17" fmla="*/ 22 h 798"/>
                        <a:gd name="T18" fmla="*/ 812 w 812"/>
                        <a:gd name="T19" fmla="*/ 598 h 79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12"/>
                        <a:gd name="T31" fmla="*/ 0 h 798"/>
                        <a:gd name="T32" fmla="*/ 812 w 812"/>
                        <a:gd name="T33" fmla="*/ 798 h 79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12" h="798">
                          <a:moveTo>
                            <a:pt x="812" y="598"/>
                          </a:moveTo>
                          <a:cubicBezTo>
                            <a:pt x="812" y="626"/>
                            <a:pt x="812" y="654"/>
                            <a:pt x="812" y="682"/>
                          </a:cubicBezTo>
                          <a:cubicBezTo>
                            <a:pt x="796" y="722"/>
                            <a:pt x="801" y="783"/>
                            <a:pt x="760" y="798"/>
                          </a:cubicBezTo>
                          <a:cubicBezTo>
                            <a:pt x="757" y="729"/>
                            <a:pt x="777" y="659"/>
                            <a:pt x="772" y="590"/>
                          </a:cubicBezTo>
                          <a:cubicBezTo>
                            <a:pt x="760" y="437"/>
                            <a:pt x="656" y="264"/>
                            <a:pt x="576" y="182"/>
                          </a:cubicBezTo>
                          <a:cubicBezTo>
                            <a:pt x="477" y="80"/>
                            <a:pt x="267" y="0"/>
                            <a:pt x="100" y="94"/>
                          </a:cubicBezTo>
                          <a:cubicBezTo>
                            <a:pt x="64" y="114"/>
                            <a:pt x="48" y="161"/>
                            <a:pt x="0" y="154"/>
                          </a:cubicBezTo>
                          <a:cubicBezTo>
                            <a:pt x="13" y="101"/>
                            <a:pt x="67" y="72"/>
                            <a:pt x="112" y="50"/>
                          </a:cubicBezTo>
                          <a:cubicBezTo>
                            <a:pt x="181" y="17"/>
                            <a:pt x="283" y="3"/>
                            <a:pt x="364" y="22"/>
                          </a:cubicBezTo>
                          <a:cubicBezTo>
                            <a:pt x="614" y="81"/>
                            <a:pt x="776" y="324"/>
                            <a:pt x="812" y="5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7" name="Freeform 586"/>
                    <p:cNvSpPr>
                      <a:spLocks/>
                    </p:cNvSpPr>
                    <p:nvPr/>
                  </p:nvSpPr>
                  <p:spPr bwMode="auto">
                    <a:xfrm>
                      <a:off x="6556" y="1267"/>
                      <a:ext cx="2407" cy="1623"/>
                    </a:xfrm>
                    <a:custGeom>
                      <a:avLst/>
                      <a:gdLst>
                        <a:gd name="T0" fmla="*/ 0 w 1019"/>
                        <a:gd name="T1" fmla="*/ 467 h 687"/>
                        <a:gd name="T2" fmla="*/ 0 w 1019"/>
                        <a:gd name="T3" fmla="*/ 435 h 687"/>
                        <a:gd name="T4" fmla="*/ 220 w 1019"/>
                        <a:gd name="T5" fmla="*/ 131 h 687"/>
                        <a:gd name="T6" fmla="*/ 296 w 1019"/>
                        <a:gd name="T7" fmla="*/ 103 h 687"/>
                        <a:gd name="T8" fmla="*/ 380 w 1019"/>
                        <a:gd name="T9" fmla="*/ 43 h 687"/>
                        <a:gd name="T10" fmla="*/ 588 w 1019"/>
                        <a:gd name="T11" fmla="*/ 3 h 687"/>
                        <a:gd name="T12" fmla="*/ 844 w 1019"/>
                        <a:gd name="T13" fmla="*/ 143 h 687"/>
                        <a:gd name="T14" fmla="*/ 1012 w 1019"/>
                        <a:gd name="T15" fmla="*/ 551 h 687"/>
                        <a:gd name="T16" fmla="*/ 976 w 1019"/>
                        <a:gd name="T17" fmla="*/ 687 h 687"/>
                        <a:gd name="T18" fmla="*/ 968 w 1019"/>
                        <a:gd name="T19" fmla="*/ 539 h 687"/>
                        <a:gd name="T20" fmla="*/ 820 w 1019"/>
                        <a:gd name="T21" fmla="*/ 187 h 687"/>
                        <a:gd name="T22" fmla="*/ 412 w 1019"/>
                        <a:gd name="T23" fmla="*/ 75 h 687"/>
                        <a:gd name="T24" fmla="*/ 304 w 1019"/>
                        <a:gd name="T25" fmla="*/ 151 h 687"/>
                        <a:gd name="T26" fmla="*/ 232 w 1019"/>
                        <a:gd name="T27" fmla="*/ 171 h 687"/>
                        <a:gd name="T28" fmla="*/ 68 w 1019"/>
                        <a:gd name="T29" fmla="*/ 371 h 687"/>
                        <a:gd name="T30" fmla="*/ 0 w 1019"/>
                        <a:gd name="T31" fmla="*/ 467 h 687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19"/>
                        <a:gd name="T49" fmla="*/ 0 h 687"/>
                        <a:gd name="T50" fmla="*/ 1019 w 1019"/>
                        <a:gd name="T51" fmla="*/ 687 h 687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19" h="687">
                          <a:moveTo>
                            <a:pt x="0" y="467"/>
                          </a:moveTo>
                          <a:cubicBezTo>
                            <a:pt x="0" y="456"/>
                            <a:pt x="0" y="446"/>
                            <a:pt x="0" y="435"/>
                          </a:cubicBezTo>
                          <a:cubicBezTo>
                            <a:pt x="35" y="319"/>
                            <a:pt x="123" y="178"/>
                            <a:pt x="220" y="131"/>
                          </a:cubicBezTo>
                          <a:cubicBezTo>
                            <a:pt x="245" y="119"/>
                            <a:pt x="272" y="115"/>
                            <a:pt x="296" y="103"/>
                          </a:cubicBezTo>
                          <a:cubicBezTo>
                            <a:pt x="329" y="86"/>
                            <a:pt x="354" y="58"/>
                            <a:pt x="380" y="43"/>
                          </a:cubicBezTo>
                          <a:cubicBezTo>
                            <a:pt x="432" y="14"/>
                            <a:pt x="497" y="0"/>
                            <a:pt x="588" y="3"/>
                          </a:cubicBezTo>
                          <a:cubicBezTo>
                            <a:pt x="693" y="7"/>
                            <a:pt x="788" y="78"/>
                            <a:pt x="844" y="143"/>
                          </a:cubicBezTo>
                          <a:cubicBezTo>
                            <a:pt x="930" y="242"/>
                            <a:pt x="1012" y="387"/>
                            <a:pt x="1012" y="551"/>
                          </a:cubicBezTo>
                          <a:cubicBezTo>
                            <a:pt x="1012" y="598"/>
                            <a:pt x="1019" y="653"/>
                            <a:pt x="976" y="687"/>
                          </a:cubicBezTo>
                          <a:cubicBezTo>
                            <a:pt x="955" y="635"/>
                            <a:pt x="970" y="584"/>
                            <a:pt x="968" y="539"/>
                          </a:cubicBezTo>
                          <a:cubicBezTo>
                            <a:pt x="961" y="392"/>
                            <a:pt x="890" y="271"/>
                            <a:pt x="820" y="187"/>
                          </a:cubicBezTo>
                          <a:cubicBezTo>
                            <a:pt x="740" y="91"/>
                            <a:pt x="571" y="0"/>
                            <a:pt x="412" y="75"/>
                          </a:cubicBezTo>
                          <a:cubicBezTo>
                            <a:pt x="373" y="93"/>
                            <a:pt x="347" y="132"/>
                            <a:pt x="304" y="151"/>
                          </a:cubicBezTo>
                          <a:cubicBezTo>
                            <a:pt x="283" y="160"/>
                            <a:pt x="256" y="159"/>
                            <a:pt x="232" y="171"/>
                          </a:cubicBezTo>
                          <a:cubicBezTo>
                            <a:pt x="156" y="208"/>
                            <a:pt x="102" y="300"/>
                            <a:pt x="68" y="371"/>
                          </a:cubicBezTo>
                          <a:cubicBezTo>
                            <a:pt x="52" y="406"/>
                            <a:pt x="34" y="484"/>
                            <a:pt x="0" y="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8" name="Freeform 587"/>
                    <p:cNvSpPr>
                      <a:spLocks/>
                    </p:cNvSpPr>
                    <p:nvPr/>
                  </p:nvSpPr>
                  <p:spPr bwMode="auto">
                    <a:xfrm>
                      <a:off x="6752" y="1312"/>
                      <a:ext cx="258" cy="236"/>
                    </a:xfrm>
                    <a:custGeom>
                      <a:avLst/>
                      <a:gdLst>
                        <a:gd name="T0" fmla="*/ 109 w 109"/>
                        <a:gd name="T1" fmla="*/ 0 h 100"/>
                        <a:gd name="T2" fmla="*/ 1 w 109"/>
                        <a:gd name="T3" fmla="*/ 100 h 100"/>
                        <a:gd name="T4" fmla="*/ 109 w 109"/>
                        <a:gd name="T5" fmla="*/ 0 h 100"/>
                        <a:gd name="T6" fmla="*/ 0 60000 65536"/>
                        <a:gd name="T7" fmla="*/ 0 60000 65536"/>
                        <a:gd name="T8" fmla="*/ 0 60000 65536"/>
                        <a:gd name="T9" fmla="*/ 0 w 109"/>
                        <a:gd name="T10" fmla="*/ 0 h 100"/>
                        <a:gd name="T11" fmla="*/ 109 w 109"/>
                        <a:gd name="T12" fmla="*/ 100 h 1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9" h="100">
                          <a:moveTo>
                            <a:pt x="109" y="0"/>
                          </a:moveTo>
                          <a:cubicBezTo>
                            <a:pt x="102" y="62"/>
                            <a:pt x="47" y="77"/>
                            <a:pt x="1" y="100"/>
                          </a:cubicBezTo>
                          <a:cubicBezTo>
                            <a:pt x="0" y="45"/>
                            <a:pt x="52" y="10"/>
                            <a:pt x="109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9" name="Freeform 588"/>
                    <p:cNvSpPr>
                      <a:spLocks/>
                    </p:cNvSpPr>
                    <p:nvPr/>
                  </p:nvSpPr>
                  <p:spPr bwMode="auto">
                    <a:xfrm>
                      <a:off x="6589" y="1432"/>
                      <a:ext cx="1970" cy="2488"/>
                    </a:xfrm>
                    <a:custGeom>
                      <a:avLst/>
                      <a:gdLst>
                        <a:gd name="T0" fmla="*/ 386 w 834"/>
                        <a:gd name="T1" fmla="*/ 105 h 1053"/>
                        <a:gd name="T2" fmla="*/ 470 w 834"/>
                        <a:gd name="T3" fmla="*/ 85 h 1053"/>
                        <a:gd name="T4" fmla="*/ 834 w 834"/>
                        <a:gd name="T5" fmla="*/ 397 h 1053"/>
                        <a:gd name="T6" fmla="*/ 830 w 834"/>
                        <a:gd name="T7" fmla="*/ 429 h 1053"/>
                        <a:gd name="T8" fmla="*/ 694 w 834"/>
                        <a:gd name="T9" fmla="*/ 869 h 1053"/>
                        <a:gd name="T10" fmla="*/ 542 w 834"/>
                        <a:gd name="T11" fmla="*/ 937 h 1053"/>
                        <a:gd name="T12" fmla="*/ 434 w 834"/>
                        <a:gd name="T13" fmla="*/ 1001 h 1053"/>
                        <a:gd name="T14" fmla="*/ 302 w 834"/>
                        <a:gd name="T15" fmla="*/ 1021 h 1053"/>
                        <a:gd name="T16" fmla="*/ 222 w 834"/>
                        <a:gd name="T17" fmla="*/ 1045 h 1053"/>
                        <a:gd name="T18" fmla="*/ 390 w 834"/>
                        <a:gd name="T19" fmla="*/ 965 h 1053"/>
                        <a:gd name="T20" fmla="*/ 690 w 834"/>
                        <a:gd name="T21" fmla="*/ 625 h 1053"/>
                        <a:gd name="T22" fmla="*/ 714 w 834"/>
                        <a:gd name="T23" fmla="*/ 521 h 1053"/>
                        <a:gd name="T24" fmla="*/ 722 w 834"/>
                        <a:gd name="T25" fmla="*/ 653 h 1053"/>
                        <a:gd name="T26" fmla="*/ 622 w 834"/>
                        <a:gd name="T27" fmla="*/ 861 h 1053"/>
                        <a:gd name="T28" fmla="*/ 766 w 834"/>
                        <a:gd name="T29" fmla="*/ 529 h 1053"/>
                        <a:gd name="T30" fmla="*/ 778 w 834"/>
                        <a:gd name="T31" fmla="*/ 361 h 1053"/>
                        <a:gd name="T32" fmla="*/ 522 w 834"/>
                        <a:gd name="T33" fmla="*/ 133 h 1053"/>
                        <a:gd name="T34" fmla="*/ 326 w 834"/>
                        <a:gd name="T35" fmla="*/ 205 h 1053"/>
                        <a:gd name="T36" fmla="*/ 202 w 834"/>
                        <a:gd name="T37" fmla="*/ 321 h 1053"/>
                        <a:gd name="T38" fmla="*/ 114 w 834"/>
                        <a:gd name="T39" fmla="*/ 505 h 1053"/>
                        <a:gd name="T40" fmla="*/ 18 w 834"/>
                        <a:gd name="T41" fmla="*/ 645 h 1053"/>
                        <a:gd name="T42" fmla="*/ 78 w 834"/>
                        <a:gd name="T43" fmla="*/ 477 h 1053"/>
                        <a:gd name="T44" fmla="*/ 150 w 834"/>
                        <a:gd name="T45" fmla="*/ 309 h 1053"/>
                        <a:gd name="T46" fmla="*/ 266 w 834"/>
                        <a:gd name="T47" fmla="*/ 185 h 1053"/>
                        <a:gd name="T48" fmla="*/ 502 w 834"/>
                        <a:gd name="T49" fmla="*/ 5 h 1053"/>
                        <a:gd name="T50" fmla="*/ 574 w 834"/>
                        <a:gd name="T51" fmla="*/ 25 h 1053"/>
                        <a:gd name="T52" fmla="*/ 470 w 834"/>
                        <a:gd name="T53" fmla="*/ 57 h 1053"/>
                        <a:gd name="T54" fmla="*/ 386 w 834"/>
                        <a:gd name="T55" fmla="*/ 105 h 1053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834"/>
                        <a:gd name="T85" fmla="*/ 0 h 1053"/>
                        <a:gd name="T86" fmla="*/ 834 w 834"/>
                        <a:gd name="T87" fmla="*/ 1053 h 1053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834" h="1053">
                          <a:moveTo>
                            <a:pt x="386" y="105"/>
                          </a:moveTo>
                          <a:cubicBezTo>
                            <a:pt x="419" y="107"/>
                            <a:pt x="441" y="88"/>
                            <a:pt x="470" y="85"/>
                          </a:cubicBezTo>
                          <a:cubicBezTo>
                            <a:pt x="658" y="63"/>
                            <a:pt x="834" y="235"/>
                            <a:pt x="834" y="397"/>
                          </a:cubicBezTo>
                          <a:cubicBezTo>
                            <a:pt x="834" y="407"/>
                            <a:pt x="832" y="420"/>
                            <a:pt x="830" y="429"/>
                          </a:cubicBezTo>
                          <a:cubicBezTo>
                            <a:pt x="792" y="614"/>
                            <a:pt x="805" y="765"/>
                            <a:pt x="694" y="869"/>
                          </a:cubicBezTo>
                          <a:cubicBezTo>
                            <a:pt x="652" y="909"/>
                            <a:pt x="601" y="916"/>
                            <a:pt x="542" y="937"/>
                          </a:cubicBezTo>
                          <a:cubicBezTo>
                            <a:pt x="502" y="951"/>
                            <a:pt x="477" y="984"/>
                            <a:pt x="434" y="1001"/>
                          </a:cubicBezTo>
                          <a:cubicBezTo>
                            <a:pt x="395" y="1017"/>
                            <a:pt x="348" y="1010"/>
                            <a:pt x="302" y="1021"/>
                          </a:cubicBezTo>
                          <a:cubicBezTo>
                            <a:pt x="278" y="1027"/>
                            <a:pt x="256" y="1053"/>
                            <a:pt x="222" y="1045"/>
                          </a:cubicBezTo>
                          <a:cubicBezTo>
                            <a:pt x="220" y="972"/>
                            <a:pt x="328" y="988"/>
                            <a:pt x="390" y="965"/>
                          </a:cubicBezTo>
                          <a:cubicBezTo>
                            <a:pt x="533" y="914"/>
                            <a:pt x="657" y="786"/>
                            <a:pt x="690" y="625"/>
                          </a:cubicBezTo>
                          <a:cubicBezTo>
                            <a:pt x="697" y="593"/>
                            <a:pt x="685" y="552"/>
                            <a:pt x="714" y="521"/>
                          </a:cubicBezTo>
                          <a:cubicBezTo>
                            <a:pt x="764" y="541"/>
                            <a:pt x="733" y="611"/>
                            <a:pt x="722" y="653"/>
                          </a:cubicBezTo>
                          <a:cubicBezTo>
                            <a:pt x="700" y="737"/>
                            <a:pt x="671" y="808"/>
                            <a:pt x="622" y="861"/>
                          </a:cubicBezTo>
                          <a:cubicBezTo>
                            <a:pt x="735" y="819"/>
                            <a:pt x="755" y="678"/>
                            <a:pt x="766" y="529"/>
                          </a:cubicBezTo>
                          <a:cubicBezTo>
                            <a:pt x="771" y="467"/>
                            <a:pt x="790" y="414"/>
                            <a:pt x="778" y="361"/>
                          </a:cubicBezTo>
                          <a:cubicBezTo>
                            <a:pt x="753" y="251"/>
                            <a:pt x="651" y="135"/>
                            <a:pt x="522" y="133"/>
                          </a:cubicBezTo>
                          <a:cubicBezTo>
                            <a:pt x="442" y="132"/>
                            <a:pt x="378" y="164"/>
                            <a:pt x="326" y="205"/>
                          </a:cubicBezTo>
                          <a:cubicBezTo>
                            <a:pt x="288" y="236"/>
                            <a:pt x="235" y="283"/>
                            <a:pt x="202" y="321"/>
                          </a:cubicBezTo>
                          <a:cubicBezTo>
                            <a:pt x="166" y="363"/>
                            <a:pt x="144" y="445"/>
                            <a:pt x="114" y="505"/>
                          </a:cubicBezTo>
                          <a:cubicBezTo>
                            <a:pt x="89" y="556"/>
                            <a:pt x="74" y="622"/>
                            <a:pt x="18" y="645"/>
                          </a:cubicBezTo>
                          <a:cubicBezTo>
                            <a:pt x="0" y="588"/>
                            <a:pt x="50" y="534"/>
                            <a:pt x="78" y="477"/>
                          </a:cubicBezTo>
                          <a:cubicBezTo>
                            <a:pt x="104" y="424"/>
                            <a:pt x="119" y="359"/>
                            <a:pt x="150" y="309"/>
                          </a:cubicBezTo>
                          <a:cubicBezTo>
                            <a:pt x="177" y="264"/>
                            <a:pt x="229" y="225"/>
                            <a:pt x="266" y="185"/>
                          </a:cubicBezTo>
                          <a:cubicBezTo>
                            <a:pt x="341" y="106"/>
                            <a:pt x="369" y="17"/>
                            <a:pt x="502" y="5"/>
                          </a:cubicBezTo>
                          <a:cubicBezTo>
                            <a:pt x="524" y="3"/>
                            <a:pt x="572" y="0"/>
                            <a:pt x="574" y="25"/>
                          </a:cubicBezTo>
                          <a:cubicBezTo>
                            <a:pt x="577" y="58"/>
                            <a:pt x="501" y="50"/>
                            <a:pt x="470" y="57"/>
                          </a:cubicBezTo>
                          <a:cubicBezTo>
                            <a:pt x="435" y="65"/>
                            <a:pt x="401" y="77"/>
                            <a:pt x="386" y="1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0" name="Freeform 589"/>
                    <p:cNvSpPr>
                      <a:spLocks/>
                    </p:cNvSpPr>
                    <p:nvPr/>
                  </p:nvSpPr>
                  <p:spPr bwMode="auto">
                    <a:xfrm>
                      <a:off x="7983" y="1435"/>
                      <a:ext cx="817" cy="1455"/>
                    </a:xfrm>
                    <a:custGeom>
                      <a:avLst/>
                      <a:gdLst>
                        <a:gd name="T0" fmla="*/ 304 w 346"/>
                        <a:gd name="T1" fmla="*/ 616 h 616"/>
                        <a:gd name="T2" fmla="*/ 300 w 346"/>
                        <a:gd name="T3" fmla="*/ 464 h 616"/>
                        <a:gd name="T4" fmla="*/ 280 w 346"/>
                        <a:gd name="T5" fmla="*/ 412 h 616"/>
                        <a:gd name="T6" fmla="*/ 232 w 346"/>
                        <a:gd name="T7" fmla="*/ 260 h 616"/>
                        <a:gd name="T8" fmla="*/ 80 w 346"/>
                        <a:gd name="T9" fmla="*/ 92 h 616"/>
                        <a:gd name="T10" fmla="*/ 0 w 346"/>
                        <a:gd name="T11" fmla="*/ 32 h 616"/>
                        <a:gd name="T12" fmla="*/ 200 w 346"/>
                        <a:gd name="T13" fmla="*/ 132 h 616"/>
                        <a:gd name="T14" fmla="*/ 340 w 346"/>
                        <a:gd name="T15" fmla="*/ 448 h 616"/>
                        <a:gd name="T16" fmla="*/ 304 w 346"/>
                        <a:gd name="T17" fmla="*/ 616 h 61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46"/>
                        <a:gd name="T28" fmla="*/ 0 h 616"/>
                        <a:gd name="T29" fmla="*/ 346 w 346"/>
                        <a:gd name="T30" fmla="*/ 616 h 61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46" h="616">
                          <a:moveTo>
                            <a:pt x="304" y="616"/>
                          </a:moveTo>
                          <a:cubicBezTo>
                            <a:pt x="276" y="580"/>
                            <a:pt x="309" y="515"/>
                            <a:pt x="300" y="464"/>
                          </a:cubicBezTo>
                          <a:cubicBezTo>
                            <a:pt x="297" y="445"/>
                            <a:pt x="285" y="430"/>
                            <a:pt x="280" y="412"/>
                          </a:cubicBezTo>
                          <a:cubicBezTo>
                            <a:pt x="264" y="354"/>
                            <a:pt x="258" y="308"/>
                            <a:pt x="232" y="260"/>
                          </a:cubicBezTo>
                          <a:cubicBezTo>
                            <a:pt x="197" y="196"/>
                            <a:pt x="138" y="127"/>
                            <a:pt x="80" y="92"/>
                          </a:cubicBezTo>
                          <a:cubicBezTo>
                            <a:pt x="53" y="76"/>
                            <a:pt x="6" y="77"/>
                            <a:pt x="0" y="32"/>
                          </a:cubicBezTo>
                          <a:cubicBezTo>
                            <a:pt x="46" y="0"/>
                            <a:pt x="161" y="84"/>
                            <a:pt x="200" y="132"/>
                          </a:cubicBezTo>
                          <a:cubicBezTo>
                            <a:pt x="269" y="217"/>
                            <a:pt x="332" y="346"/>
                            <a:pt x="340" y="448"/>
                          </a:cubicBezTo>
                          <a:cubicBezTo>
                            <a:pt x="345" y="509"/>
                            <a:pt x="346" y="588"/>
                            <a:pt x="304" y="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1" name="Freeform 590"/>
                    <p:cNvSpPr>
                      <a:spLocks/>
                    </p:cNvSpPr>
                    <p:nvPr/>
                  </p:nvSpPr>
                  <p:spPr bwMode="auto">
                    <a:xfrm>
                      <a:off x="6585" y="1680"/>
                      <a:ext cx="663" cy="993"/>
                    </a:xfrm>
                    <a:custGeom>
                      <a:avLst/>
                      <a:gdLst>
                        <a:gd name="T0" fmla="*/ 276 w 281"/>
                        <a:gd name="T1" fmla="*/ 0 h 420"/>
                        <a:gd name="T2" fmla="*/ 184 w 281"/>
                        <a:gd name="T3" fmla="*/ 116 h 420"/>
                        <a:gd name="T4" fmla="*/ 100 w 281"/>
                        <a:gd name="T5" fmla="*/ 244 h 420"/>
                        <a:gd name="T6" fmla="*/ 8 w 281"/>
                        <a:gd name="T7" fmla="*/ 420 h 420"/>
                        <a:gd name="T8" fmla="*/ 48 w 281"/>
                        <a:gd name="T9" fmla="*/ 268 h 420"/>
                        <a:gd name="T10" fmla="*/ 108 w 281"/>
                        <a:gd name="T11" fmla="*/ 128 h 420"/>
                        <a:gd name="T12" fmla="*/ 268 w 281"/>
                        <a:gd name="T13" fmla="*/ 0 h 420"/>
                        <a:gd name="T14" fmla="*/ 276 w 281"/>
                        <a:gd name="T15" fmla="*/ 0 h 42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1"/>
                        <a:gd name="T25" fmla="*/ 0 h 420"/>
                        <a:gd name="T26" fmla="*/ 281 w 281"/>
                        <a:gd name="T27" fmla="*/ 420 h 42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1" h="420">
                          <a:moveTo>
                            <a:pt x="276" y="0"/>
                          </a:moveTo>
                          <a:cubicBezTo>
                            <a:pt x="281" y="60"/>
                            <a:pt x="217" y="82"/>
                            <a:pt x="184" y="116"/>
                          </a:cubicBezTo>
                          <a:cubicBezTo>
                            <a:pt x="151" y="150"/>
                            <a:pt x="120" y="196"/>
                            <a:pt x="100" y="244"/>
                          </a:cubicBezTo>
                          <a:cubicBezTo>
                            <a:pt x="74" y="306"/>
                            <a:pt x="67" y="380"/>
                            <a:pt x="8" y="420"/>
                          </a:cubicBezTo>
                          <a:cubicBezTo>
                            <a:pt x="0" y="366"/>
                            <a:pt x="29" y="315"/>
                            <a:pt x="48" y="268"/>
                          </a:cubicBezTo>
                          <a:cubicBezTo>
                            <a:pt x="67" y="221"/>
                            <a:pt x="83" y="167"/>
                            <a:pt x="108" y="128"/>
                          </a:cubicBezTo>
                          <a:cubicBezTo>
                            <a:pt x="139" y="81"/>
                            <a:pt x="220" y="27"/>
                            <a:pt x="268" y="0"/>
                          </a:cubicBezTo>
                          <a:cubicBezTo>
                            <a:pt x="271" y="0"/>
                            <a:pt x="273" y="0"/>
                            <a:pt x="276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2" name="Freeform 591"/>
                    <p:cNvSpPr>
                      <a:spLocks/>
                    </p:cNvSpPr>
                    <p:nvPr/>
                  </p:nvSpPr>
                  <p:spPr bwMode="auto">
                    <a:xfrm>
                      <a:off x="6792" y="1758"/>
                      <a:ext cx="1637" cy="1961"/>
                    </a:xfrm>
                    <a:custGeom>
                      <a:avLst/>
                      <a:gdLst>
                        <a:gd name="T0" fmla="*/ 632 w 693"/>
                        <a:gd name="T1" fmla="*/ 363 h 830"/>
                        <a:gd name="T2" fmla="*/ 444 w 693"/>
                        <a:gd name="T3" fmla="*/ 79 h 830"/>
                        <a:gd name="T4" fmla="*/ 260 w 693"/>
                        <a:gd name="T5" fmla="*/ 151 h 830"/>
                        <a:gd name="T6" fmla="*/ 232 w 693"/>
                        <a:gd name="T7" fmla="*/ 187 h 830"/>
                        <a:gd name="T8" fmla="*/ 168 w 693"/>
                        <a:gd name="T9" fmla="*/ 263 h 830"/>
                        <a:gd name="T10" fmla="*/ 524 w 693"/>
                        <a:gd name="T11" fmla="*/ 131 h 830"/>
                        <a:gd name="T12" fmla="*/ 544 w 693"/>
                        <a:gd name="T13" fmla="*/ 571 h 830"/>
                        <a:gd name="T14" fmla="*/ 376 w 693"/>
                        <a:gd name="T15" fmla="*/ 763 h 830"/>
                        <a:gd name="T16" fmla="*/ 304 w 693"/>
                        <a:gd name="T17" fmla="*/ 795 h 830"/>
                        <a:gd name="T18" fmla="*/ 236 w 693"/>
                        <a:gd name="T19" fmla="*/ 819 h 830"/>
                        <a:gd name="T20" fmla="*/ 384 w 693"/>
                        <a:gd name="T21" fmla="*/ 703 h 830"/>
                        <a:gd name="T22" fmla="*/ 528 w 693"/>
                        <a:gd name="T23" fmla="*/ 415 h 830"/>
                        <a:gd name="T24" fmla="*/ 520 w 693"/>
                        <a:gd name="T25" fmla="*/ 191 h 830"/>
                        <a:gd name="T26" fmla="*/ 340 w 693"/>
                        <a:gd name="T27" fmla="*/ 167 h 830"/>
                        <a:gd name="T28" fmla="*/ 260 w 693"/>
                        <a:gd name="T29" fmla="*/ 255 h 830"/>
                        <a:gd name="T30" fmla="*/ 200 w 693"/>
                        <a:gd name="T31" fmla="*/ 307 h 830"/>
                        <a:gd name="T32" fmla="*/ 184 w 693"/>
                        <a:gd name="T33" fmla="*/ 431 h 830"/>
                        <a:gd name="T34" fmla="*/ 116 w 693"/>
                        <a:gd name="T35" fmla="*/ 571 h 830"/>
                        <a:gd name="T36" fmla="*/ 0 w 693"/>
                        <a:gd name="T37" fmla="*/ 651 h 830"/>
                        <a:gd name="T38" fmla="*/ 84 w 693"/>
                        <a:gd name="T39" fmla="*/ 527 h 830"/>
                        <a:gd name="T40" fmla="*/ 124 w 693"/>
                        <a:gd name="T41" fmla="*/ 355 h 830"/>
                        <a:gd name="T42" fmla="*/ 124 w 693"/>
                        <a:gd name="T43" fmla="*/ 223 h 830"/>
                        <a:gd name="T44" fmla="*/ 248 w 693"/>
                        <a:gd name="T45" fmla="*/ 103 h 830"/>
                        <a:gd name="T46" fmla="*/ 644 w 693"/>
                        <a:gd name="T47" fmla="*/ 171 h 830"/>
                        <a:gd name="T48" fmla="*/ 632 w 693"/>
                        <a:gd name="T49" fmla="*/ 363 h 83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93"/>
                        <a:gd name="T76" fmla="*/ 0 h 830"/>
                        <a:gd name="T77" fmla="*/ 693 w 693"/>
                        <a:gd name="T78" fmla="*/ 830 h 83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93" h="830">
                          <a:moveTo>
                            <a:pt x="632" y="363"/>
                          </a:moveTo>
                          <a:cubicBezTo>
                            <a:pt x="628" y="214"/>
                            <a:pt x="580" y="83"/>
                            <a:pt x="444" y="79"/>
                          </a:cubicBezTo>
                          <a:cubicBezTo>
                            <a:pt x="376" y="77"/>
                            <a:pt x="304" y="110"/>
                            <a:pt x="260" y="151"/>
                          </a:cubicBezTo>
                          <a:cubicBezTo>
                            <a:pt x="249" y="161"/>
                            <a:pt x="244" y="175"/>
                            <a:pt x="232" y="187"/>
                          </a:cubicBezTo>
                          <a:cubicBezTo>
                            <a:pt x="209" y="209"/>
                            <a:pt x="160" y="222"/>
                            <a:pt x="168" y="263"/>
                          </a:cubicBezTo>
                          <a:cubicBezTo>
                            <a:pt x="253" y="221"/>
                            <a:pt x="372" y="31"/>
                            <a:pt x="524" y="131"/>
                          </a:cubicBezTo>
                          <a:cubicBezTo>
                            <a:pt x="621" y="195"/>
                            <a:pt x="594" y="461"/>
                            <a:pt x="544" y="571"/>
                          </a:cubicBezTo>
                          <a:cubicBezTo>
                            <a:pt x="509" y="649"/>
                            <a:pt x="440" y="726"/>
                            <a:pt x="376" y="763"/>
                          </a:cubicBezTo>
                          <a:cubicBezTo>
                            <a:pt x="354" y="776"/>
                            <a:pt x="327" y="783"/>
                            <a:pt x="304" y="795"/>
                          </a:cubicBezTo>
                          <a:cubicBezTo>
                            <a:pt x="283" y="806"/>
                            <a:pt x="262" y="830"/>
                            <a:pt x="236" y="819"/>
                          </a:cubicBezTo>
                          <a:cubicBezTo>
                            <a:pt x="260" y="744"/>
                            <a:pt x="331" y="743"/>
                            <a:pt x="384" y="703"/>
                          </a:cubicBezTo>
                          <a:cubicBezTo>
                            <a:pt x="465" y="641"/>
                            <a:pt x="514" y="548"/>
                            <a:pt x="528" y="415"/>
                          </a:cubicBezTo>
                          <a:cubicBezTo>
                            <a:pt x="536" y="339"/>
                            <a:pt x="562" y="251"/>
                            <a:pt x="520" y="191"/>
                          </a:cubicBezTo>
                          <a:cubicBezTo>
                            <a:pt x="484" y="140"/>
                            <a:pt x="396" y="135"/>
                            <a:pt x="340" y="167"/>
                          </a:cubicBezTo>
                          <a:cubicBezTo>
                            <a:pt x="309" y="184"/>
                            <a:pt x="293" y="221"/>
                            <a:pt x="260" y="255"/>
                          </a:cubicBezTo>
                          <a:cubicBezTo>
                            <a:pt x="243" y="273"/>
                            <a:pt x="213" y="285"/>
                            <a:pt x="200" y="307"/>
                          </a:cubicBezTo>
                          <a:cubicBezTo>
                            <a:pt x="179" y="343"/>
                            <a:pt x="192" y="380"/>
                            <a:pt x="184" y="431"/>
                          </a:cubicBezTo>
                          <a:cubicBezTo>
                            <a:pt x="177" y="476"/>
                            <a:pt x="142" y="534"/>
                            <a:pt x="116" y="571"/>
                          </a:cubicBezTo>
                          <a:cubicBezTo>
                            <a:pt x="90" y="608"/>
                            <a:pt x="55" y="652"/>
                            <a:pt x="0" y="651"/>
                          </a:cubicBezTo>
                          <a:cubicBezTo>
                            <a:pt x="5" y="592"/>
                            <a:pt x="59" y="569"/>
                            <a:pt x="84" y="527"/>
                          </a:cubicBezTo>
                          <a:cubicBezTo>
                            <a:pt x="107" y="489"/>
                            <a:pt x="132" y="426"/>
                            <a:pt x="124" y="355"/>
                          </a:cubicBezTo>
                          <a:cubicBezTo>
                            <a:pt x="119" y="309"/>
                            <a:pt x="103" y="267"/>
                            <a:pt x="124" y="223"/>
                          </a:cubicBezTo>
                          <a:cubicBezTo>
                            <a:pt x="145" y="180"/>
                            <a:pt x="204" y="139"/>
                            <a:pt x="248" y="103"/>
                          </a:cubicBezTo>
                          <a:cubicBezTo>
                            <a:pt x="376" y="0"/>
                            <a:pt x="568" y="10"/>
                            <a:pt x="644" y="171"/>
                          </a:cubicBezTo>
                          <a:cubicBezTo>
                            <a:pt x="664" y="213"/>
                            <a:pt x="693" y="346"/>
                            <a:pt x="632" y="3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3" name="Freeform 592"/>
                    <p:cNvSpPr>
                      <a:spLocks/>
                    </p:cNvSpPr>
                    <p:nvPr/>
                  </p:nvSpPr>
                  <p:spPr bwMode="auto">
                    <a:xfrm>
                      <a:off x="7744" y="2099"/>
                      <a:ext cx="307" cy="214"/>
                    </a:xfrm>
                    <a:custGeom>
                      <a:avLst/>
                      <a:gdLst>
                        <a:gd name="T0" fmla="*/ 101 w 130"/>
                        <a:gd name="T1" fmla="*/ 91 h 91"/>
                        <a:gd name="T2" fmla="*/ 17 w 130"/>
                        <a:gd name="T3" fmla="*/ 67 h 91"/>
                        <a:gd name="T4" fmla="*/ 101 w 130"/>
                        <a:gd name="T5" fmla="*/ 91 h 91"/>
                        <a:gd name="T6" fmla="*/ 0 60000 65536"/>
                        <a:gd name="T7" fmla="*/ 0 60000 65536"/>
                        <a:gd name="T8" fmla="*/ 0 60000 65536"/>
                        <a:gd name="T9" fmla="*/ 0 w 130"/>
                        <a:gd name="T10" fmla="*/ 0 h 91"/>
                        <a:gd name="T11" fmla="*/ 130 w 130"/>
                        <a:gd name="T12" fmla="*/ 91 h 9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0" h="91">
                          <a:moveTo>
                            <a:pt x="101" y="91"/>
                          </a:moveTo>
                          <a:cubicBezTo>
                            <a:pt x="75" y="81"/>
                            <a:pt x="51" y="69"/>
                            <a:pt x="17" y="67"/>
                          </a:cubicBezTo>
                          <a:cubicBezTo>
                            <a:pt x="0" y="0"/>
                            <a:pt x="130" y="39"/>
                            <a:pt x="101" y="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4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7222" y="2108"/>
                      <a:ext cx="529" cy="621"/>
                    </a:xfrm>
                    <a:custGeom>
                      <a:avLst/>
                      <a:gdLst>
                        <a:gd name="T0" fmla="*/ 222 w 224"/>
                        <a:gd name="T1" fmla="*/ 47 h 263"/>
                        <a:gd name="T2" fmla="*/ 182 w 224"/>
                        <a:gd name="T3" fmla="*/ 79 h 263"/>
                        <a:gd name="T4" fmla="*/ 86 w 224"/>
                        <a:gd name="T5" fmla="*/ 179 h 263"/>
                        <a:gd name="T6" fmla="*/ 34 w 224"/>
                        <a:gd name="T7" fmla="*/ 263 h 263"/>
                        <a:gd name="T8" fmla="*/ 118 w 224"/>
                        <a:gd name="T9" fmla="*/ 91 h 263"/>
                        <a:gd name="T10" fmla="*/ 222 w 224"/>
                        <a:gd name="T11" fmla="*/ 47 h 26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24"/>
                        <a:gd name="T19" fmla="*/ 0 h 263"/>
                        <a:gd name="T20" fmla="*/ 224 w 224"/>
                        <a:gd name="T21" fmla="*/ 263 h 26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24" h="263">
                          <a:moveTo>
                            <a:pt x="222" y="47"/>
                          </a:moveTo>
                          <a:cubicBezTo>
                            <a:pt x="224" y="73"/>
                            <a:pt x="195" y="68"/>
                            <a:pt x="182" y="79"/>
                          </a:cubicBezTo>
                          <a:cubicBezTo>
                            <a:pt x="162" y="122"/>
                            <a:pt x="115" y="143"/>
                            <a:pt x="86" y="179"/>
                          </a:cubicBezTo>
                          <a:cubicBezTo>
                            <a:pt x="65" y="205"/>
                            <a:pt x="68" y="245"/>
                            <a:pt x="34" y="263"/>
                          </a:cubicBezTo>
                          <a:cubicBezTo>
                            <a:pt x="0" y="195"/>
                            <a:pt x="79" y="136"/>
                            <a:pt x="118" y="91"/>
                          </a:cubicBezTo>
                          <a:cubicBezTo>
                            <a:pt x="141" y="65"/>
                            <a:pt x="176" y="0"/>
                            <a:pt x="222" y="4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5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6868" y="2271"/>
                      <a:ext cx="1139" cy="1498"/>
                    </a:xfrm>
                    <a:custGeom>
                      <a:avLst/>
                      <a:gdLst>
                        <a:gd name="T0" fmla="*/ 52 w 482"/>
                        <a:gd name="T1" fmla="*/ 614 h 634"/>
                        <a:gd name="T2" fmla="*/ 120 w 482"/>
                        <a:gd name="T3" fmla="*/ 562 h 634"/>
                        <a:gd name="T4" fmla="*/ 236 w 482"/>
                        <a:gd name="T5" fmla="*/ 454 h 634"/>
                        <a:gd name="T6" fmla="*/ 300 w 482"/>
                        <a:gd name="T7" fmla="*/ 430 h 634"/>
                        <a:gd name="T8" fmla="*/ 432 w 482"/>
                        <a:gd name="T9" fmla="*/ 206 h 634"/>
                        <a:gd name="T10" fmla="*/ 428 w 482"/>
                        <a:gd name="T11" fmla="*/ 162 h 634"/>
                        <a:gd name="T12" fmla="*/ 400 w 482"/>
                        <a:gd name="T13" fmla="*/ 58 h 634"/>
                        <a:gd name="T14" fmla="*/ 332 w 482"/>
                        <a:gd name="T15" fmla="*/ 130 h 634"/>
                        <a:gd name="T16" fmla="*/ 64 w 482"/>
                        <a:gd name="T17" fmla="*/ 490 h 634"/>
                        <a:gd name="T18" fmla="*/ 0 w 482"/>
                        <a:gd name="T19" fmla="*/ 506 h 634"/>
                        <a:gd name="T20" fmla="*/ 76 w 482"/>
                        <a:gd name="T21" fmla="*/ 426 h 634"/>
                        <a:gd name="T22" fmla="*/ 240 w 482"/>
                        <a:gd name="T23" fmla="*/ 146 h 634"/>
                        <a:gd name="T24" fmla="*/ 292 w 482"/>
                        <a:gd name="T25" fmla="*/ 102 h 634"/>
                        <a:gd name="T26" fmla="*/ 340 w 482"/>
                        <a:gd name="T27" fmla="*/ 38 h 634"/>
                        <a:gd name="T28" fmla="*/ 480 w 482"/>
                        <a:gd name="T29" fmla="*/ 90 h 634"/>
                        <a:gd name="T30" fmla="*/ 468 w 482"/>
                        <a:gd name="T31" fmla="*/ 166 h 634"/>
                        <a:gd name="T32" fmla="*/ 468 w 482"/>
                        <a:gd name="T33" fmla="*/ 250 h 634"/>
                        <a:gd name="T34" fmla="*/ 356 w 482"/>
                        <a:gd name="T35" fmla="*/ 450 h 634"/>
                        <a:gd name="T36" fmla="*/ 264 w 482"/>
                        <a:gd name="T37" fmla="*/ 494 h 634"/>
                        <a:gd name="T38" fmla="*/ 52 w 482"/>
                        <a:gd name="T39" fmla="*/ 614 h 634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482"/>
                        <a:gd name="T61" fmla="*/ 0 h 634"/>
                        <a:gd name="T62" fmla="*/ 482 w 482"/>
                        <a:gd name="T63" fmla="*/ 634 h 634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482" h="634">
                          <a:moveTo>
                            <a:pt x="52" y="614"/>
                          </a:moveTo>
                          <a:cubicBezTo>
                            <a:pt x="63" y="583"/>
                            <a:pt x="91" y="582"/>
                            <a:pt x="120" y="562"/>
                          </a:cubicBezTo>
                          <a:cubicBezTo>
                            <a:pt x="162" y="533"/>
                            <a:pt x="194" y="478"/>
                            <a:pt x="236" y="454"/>
                          </a:cubicBezTo>
                          <a:cubicBezTo>
                            <a:pt x="255" y="443"/>
                            <a:pt x="279" y="442"/>
                            <a:pt x="300" y="430"/>
                          </a:cubicBezTo>
                          <a:cubicBezTo>
                            <a:pt x="368" y="392"/>
                            <a:pt x="428" y="289"/>
                            <a:pt x="432" y="206"/>
                          </a:cubicBezTo>
                          <a:cubicBezTo>
                            <a:pt x="433" y="191"/>
                            <a:pt x="427" y="176"/>
                            <a:pt x="428" y="162"/>
                          </a:cubicBezTo>
                          <a:cubicBezTo>
                            <a:pt x="430" y="121"/>
                            <a:pt x="449" y="65"/>
                            <a:pt x="400" y="58"/>
                          </a:cubicBezTo>
                          <a:cubicBezTo>
                            <a:pt x="355" y="51"/>
                            <a:pt x="343" y="93"/>
                            <a:pt x="332" y="130"/>
                          </a:cubicBezTo>
                          <a:cubicBezTo>
                            <a:pt x="229" y="219"/>
                            <a:pt x="186" y="413"/>
                            <a:pt x="64" y="490"/>
                          </a:cubicBezTo>
                          <a:cubicBezTo>
                            <a:pt x="48" y="500"/>
                            <a:pt x="23" y="512"/>
                            <a:pt x="0" y="506"/>
                          </a:cubicBezTo>
                          <a:cubicBezTo>
                            <a:pt x="0" y="456"/>
                            <a:pt x="46" y="452"/>
                            <a:pt x="76" y="426"/>
                          </a:cubicBezTo>
                          <a:cubicBezTo>
                            <a:pt x="154" y="358"/>
                            <a:pt x="171" y="230"/>
                            <a:pt x="240" y="146"/>
                          </a:cubicBezTo>
                          <a:cubicBezTo>
                            <a:pt x="253" y="131"/>
                            <a:pt x="276" y="120"/>
                            <a:pt x="292" y="102"/>
                          </a:cubicBezTo>
                          <a:cubicBezTo>
                            <a:pt x="311" y="81"/>
                            <a:pt x="322" y="51"/>
                            <a:pt x="340" y="38"/>
                          </a:cubicBezTo>
                          <a:cubicBezTo>
                            <a:pt x="395" y="0"/>
                            <a:pt x="476" y="32"/>
                            <a:pt x="480" y="90"/>
                          </a:cubicBezTo>
                          <a:cubicBezTo>
                            <a:pt x="482" y="116"/>
                            <a:pt x="470" y="144"/>
                            <a:pt x="468" y="166"/>
                          </a:cubicBezTo>
                          <a:cubicBezTo>
                            <a:pt x="466" y="195"/>
                            <a:pt x="471" y="223"/>
                            <a:pt x="468" y="250"/>
                          </a:cubicBezTo>
                          <a:cubicBezTo>
                            <a:pt x="459" y="329"/>
                            <a:pt x="412" y="407"/>
                            <a:pt x="356" y="450"/>
                          </a:cubicBezTo>
                          <a:cubicBezTo>
                            <a:pt x="330" y="470"/>
                            <a:pt x="294" y="476"/>
                            <a:pt x="264" y="494"/>
                          </a:cubicBezTo>
                          <a:cubicBezTo>
                            <a:pt x="198" y="533"/>
                            <a:pt x="151" y="634"/>
                            <a:pt x="52" y="61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6" name="Freeform 59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896" y="2465"/>
                      <a:ext cx="983" cy="1207"/>
                    </a:xfrm>
                    <a:custGeom>
                      <a:avLst/>
                      <a:gdLst>
                        <a:gd name="T0" fmla="*/ 388 w 416"/>
                        <a:gd name="T1" fmla="*/ 0 h 511"/>
                        <a:gd name="T2" fmla="*/ 380 w 416"/>
                        <a:gd name="T3" fmla="*/ 76 h 511"/>
                        <a:gd name="T4" fmla="*/ 308 w 416"/>
                        <a:gd name="T5" fmla="*/ 296 h 511"/>
                        <a:gd name="T6" fmla="*/ 160 w 416"/>
                        <a:gd name="T7" fmla="*/ 392 h 511"/>
                        <a:gd name="T8" fmla="*/ 0 w 416"/>
                        <a:gd name="T9" fmla="*/ 476 h 511"/>
                        <a:gd name="T10" fmla="*/ 76 w 416"/>
                        <a:gd name="T11" fmla="*/ 420 h 511"/>
                        <a:gd name="T12" fmla="*/ 208 w 416"/>
                        <a:gd name="T13" fmla="*/ 276 h 511"/>
                        <a:gd name="T14" fmla="*/ 344 w 416"/>
                        <a:gd name="T15" fmla="*/ 60 h 511"/>
                        <a:gd name="T16" fmla="*/ 380 w 416"/>
                        <a:gd name="T17" fmla="*/ 0 h 511"/>
                        <a:gd name="T18" fmla="*/ 388 w 416"/>
                        <a:gd name="T19" fmla="*/ 0 h 511"/>
                        <a:gd name="T20" fmla="*/ 260 w 416"/>
                        <a:gd name="T21" fmla="*/ 264 h 511"/>
                        <a:gd name="T22" fmla="*/ 344 w 416"/>
                        <a:gd name="T23" fmla="*/ 120 h 511"/>
                        <a:gd name="T24" fmla="*/ 332 w 416"/>
                        <a:gd name="T25" fmla="*/ 116 h 511"/>
                        <a:gd name="T26" fmla="*/ 260 w 416"/>
                        <a:gd name="T27" fmla="*/ 264 h 51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6"/>
                        <a:gd name="T43" fmla="*/ 0 h 511"/>
                        <a:gd name="T44" fmla="*/ 416 w 416"/>
                        <a:gd name="T45" fmla="*/ 511 h 51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6" h="511">
                          <a:moveTo>
                            <a:pt x="388" y="0"/>
                          </a:moveTo>
                          <a:cubicBezTo>
                            <a:pt x="408" y="22"/>
                            <a:pt x="388" y="57"/>
                            <a:pt x="380" y="76"/>
                          </a:cubicBezTo>
                          <a:cubicBezTo>
                            <a:pt x="416" y="121"/>
                            <a:pt x="361" y="271"/>
                            <a:pt x="308" y="296"/>
                          </a:cubicBezTo>
                          <a:cubicBezTo>
                            <a:pt x="246" y="325"/>
                            <a:pt x="203" y="342"/>
                            <a:pt x="160" y="392"/>
                          </a:cubicBezTo>
                          <a:cubicBezTo>
                            <a:pt x="130" y="426"/>
                            <a:pt x="60" y="511"/>
                            <a:pt x="0" y="476"/>
                          </a:cubicBezTo>
                          <a:cubicBezTo>
                            <a:pt x="17" y="440"/>
                            <a:pt x="50" y="439"/>
                            <a:pt x="76" y="420"/>
                          </a:cubicBezTo>
                          <a:cubicBezTo>
                            <a:pt x="106" y="399"/>
                            <a:pt x="194" y="313"/>
                            <a:pt x="208" y="276"/>
                          </a:cubicBezTo>
                          <a:cubicBezTo>
                            <a:pt x="239" y="199"/>
                            <a:pt x="278" y="107"/>
                            <a:pt x="344" y="60"/>
                          </a:cubicBezTo>
                          <a:cubicBezTo>
                            <a:pt x="351" y="35"/>
                            <a:pt x="355" y="6"/>
                            <a:pt x="380" y="0"/>
                          </a:cubicBezTo>
                          <a:cubicBezTo>
                            <a:pt x="383" y="0"/>
                            <a:pt x="385" y="0"/>
                            <a:pt x="388" y="0"/>
                          </a:cubicBezTo>
                          <a:close/>
                          <a:moveTo>
                            <a:pt x="260" y="264"/>
                          </a:moveTo>
                          <a:cubicBezTo>
                            <a:pt x="312" y="258"/>
                            <a:pt x="349" y="183"/>
                            <a:pt x="344" y="120"/>
                          </a:cubicBezTo>
                          <a:cubicBezTo>
                            <a:pt x="339" y="120"/>
                            <a:pt x="339" y="115"/>
                            <a:pt x="332" y="116"/>
                          </a:cubicBezTo>
                          <a:cubicBezTo>
                            <a:pt x="312" y="169"/>
                            <a:pt x="283" y="213"/>
                            <a:pt x="260" y="2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7" name="Freeform 596"/>
                    <p:cNvSpPr>
                      <a:spLocks/>
                    </p:cNvSpPr>
                    <p:nvPr/>
                  </p:nvSpPr>
                  <p:spPr bwMode="auto">
                    <a:xfrm>
                      <a:off x="8514" y="2502"/>
                      <a:ext cx="163" cy="350"/>
                    </a:xfrm>
                    <a:custGeom>
                      <a:avLst/>
                      <a:gdLst>
                        <a:gd name="T0" fmla="*/ 39 w 69"/>
                        <a:gd name="T1" fmla="*/ 0 h 148"/>
                        <a:gd name="T2" fmla="*/ 15 w 69"/>
                        <a:gd name="T3" fmla="*/ 148 h 148"/>
                        <a:gd name="T4" fmla="*/ 39 w 69"/>
                        <a:gd name="T5" fmla="*/ 0 h 148"/>
                        <a:gd name="T6" fmla="*/ 0 60000 65536"/>
                        <a:gd name="T7" fmla="*/ 0 60000 65536"/>
                        <a:gd name="T8" fmla="*/ 0 60000 65536"/>
                        <a:gd name="T9" fmla="*/ 0 w 69"/>
                        <a:gd name="T10" fmla="*/ 0 h 148"/>
                        <a:gd name="T11" fmla="*/ 69 w 69"/>
                        <a:gd name="T12" fmla="*/ 148 h 14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9" h="148">
                          <a:moveTo>
                            <a:pt x="39" y="0"/>
                          </a:moveTo>
                          <a:cubicBezTo>
                            <a:pt x="69" y="30"/>
                            <a:pt x="53" y="134"/>
                            <a:pt x="15" y="148"/>
                          </a:cubicBezTo>
                          <a:cubicBezTo>
                            <a:pt x="13" y="103"/>
                            <a:pt x="0" y="16"/>
                            <a:pt x="39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8" name="Freeform 597"/>
                    <p:cNvSpPr>
                      <a:spLocks/>
                    </p:cNvSpPr>
                    <p:nvPr/>
                  </p:nvSpPr>
                  <p:spPr bwMode="auto">
                    <a:xfrm>
                      <a:off x="6670" y="2538"/>
                      <a:ext cx="375" cy="616"/>
                    </a:xfrm>
                    <a:custGeom>
                      <a:avLst/>
                      <a:gdLst>
                        <a:gd name="T0" fmla="*/ 140 w 159"/>
                        <a:gd name="T1" fmla="*/ 5 h 261"/>
                        <a:gd name="T2" fmla="*/ 112 w 159"/>
                        <a:gd name="T3" fmla="*/ 157 h 261"/>
                        <a:gd name="T4" fmla="*/ 20 w 159"/>
                        <a:gd name="T5" fmla="*/ 261 h 261"/>
                        <a:gd name="T6" fmla="*/ 120 w 159"/>
                        <a:gd name="T7" fmla="*/ 13 h 261"/>
                        <a:gd name="T8" fmla="*/ 128 w 159"/>
                        <a:gd name="T9" fmla="*/ 1 h 261"/>
                        <a:gd name="T10" fmla="*/ 140 w 159"/>
                        <a:gd name="T11" fmla="*/ 5 h 26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9"/>
                        <a:gd name="T19" fmla="*/ 0 h 261"/>
                        <a:gd name="T20" fmla="*/ 159 w 159"/>
                        <a:gd name="T21" fmla="*/ 261 h 26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9" h="261">
                          <a:moveTo>
                            <a:pt x="140" y="5"/>
                          </a:moveTo>
                          <a:cubicBezTo>
                            <a:pt x="159" y="62"/>
                            <a:pt x="137" y="118"/>
                            <a:pt x="112" y="157"/>
                          </a:cubicBezTo>
                          <a:cubicBezTo>
                            <a:pt x="87" y="195"/>
                            <a:pt x="54" y="238"/>
                            <a:pt x="20" y="261"/>
                          </a:cubicBezTo>
                          <a:cubicBezTo>
                            <a:pt x="0" y="156"/>
                            <a:pt x="106" y="110"/>
                            <a:pt x="120" y="13"/>
                          </a:cubicBezTo>
                          <a:cubicBezTo>
                            <a:pt x="122" y="8"/>
                            <a:pt x="127" y="7"/>
                            <a:pt x="128" y="1"/>
                          </a:cubicBezTo>
                          <a:cubicBezTo>
                            <a:pt x="135" y="0"/>
                            <a:pt x="135" y="5"/>
                            <a:pt x="140" y="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9" name="Freeform 598"/>
                    <p:cNvSpPr>
                      <a:spLocks/>
                    </p:cNvSpPr>
                    <p:nvPr/>
                  </p:nvSpPr>
                  <p:spPr bwMode="auto">
                    <a:xfrm>
                      <a:off x="7425" y="2937"/>
                      <a:ext cx="1198" cy="1210"/>
                    </a:xfrm>
                    <a:custGeom>
                      <a:avLst/>
                      <a:gdLst>
                        <a:gd name="T0" fmla="*/ 492 w 507"/>
                        <a:gd name="T1" fmla="*/ 0 h 512"/>
                        <a:gd name="T2" fmla="*/ 444 w 507"/>
                        <a:gd name="T3" fmla="*/ 188 h 512"/>
                        <a:gd name="T4" fmla="*/ 328 w 507"/>
                        <a:gd name="T5" fmla="*/ 324 h 512"/>
                        <a:gd name="T6" fmla="*/ 160 w 507"/>
                        <a:gd name="T7" fmla="*/ 396 h 512"/>
                        <a:gd name="T8" fmla="*/ 316 w 507"/>
                        <a:gd name="T9" fmla="*/ 360 h 512"/>
                        <a:gd name="T10" fmla="*/ 124 w 507"/>
                        <a:gd name="T11" fmla="*/ 444 h 512"/>
                        <a:gd name="T12" fmla="*/ 0 w 507"/>
                        <a:gd name="T13" fmla="*/ 496 h 512"/>
                        <a:gd name="T14" fmla="*/ 56 w 507"/>
                        <a:gd name="T15" fmla="*/ 444 h 512"/>
                        <a:gd name="T16" fmla="*/ 136 w 507"/>
                        <a:gd name="T17" fmla="*/ 356 h 512"/>
                        <a:gd name="T18" fmla="*/ 332 w 507"/>
                        <a:gd name="T19" fmla="*/ 272 h 512"/>
                        <a:gd name="T20" fmla="*/ 472 w 507"/>
                        <a:gd name="T21" fmla="*/ 16 h 512"/>
                        <a:gd name="T22" fmla="*/ 480 w 507"/>
                        <a:gd name="T23" fmla="*/ 0 h 512"/>
                        <a:gd name="T24" fmla="*/ 492 w 507"/>
                        <a:gd name="T25" fmla="*/ 0 h 51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07"/>
                        <a:gd name="T40" fmla="*/ 0 h 512"/>
                        <a:gd name="T41" fmla="*/ 507 w 507"/>
                        <a:gd name="T42" fmla="*/ 512 h 51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07" h="512">
                          <a:moveTo>
                            <a:pt x="492" y="0"/>
                          </a:moveTo>
                          <a:cubicBezTo>
                            <a:pt x="507" y="67"/>
                            <a:pt x="473" y="136"/>
                            <a:pt x="444" y="188"/>
                          </a:cubicBezTo>
                          <a:cubicBezTo>
                            <a:pt x="415" y="240"/>
                            <a:pt x="380" y="296"/>
                            <a:pt x="328" y="324"/>
                          </a:cubicBezTo>
                          <a:cubicBezTo>
                            <a:pt x="274" y="354"/>
                            <a:pt x="207" y="350"/>
                            <a:pt x="160" y="396"/>
                          </a:cubicBezTo>
                          <a:cubicBezTo>
                            <a:pt x="219" y="409"/>
                            <a:pt x="271" y="361"/>
                            <a:pt x="316" y="360"/>
                          </a:cubicBezTo>
                          <a:cubicBezTo>
                            <a:pt x="311" y="453"/>
                            <a:pt x="194" y="419"/>
                            <a:pt x="124" y="444"/>
                          </a:cubicBezTo>
                          <a:cubicBezTo>
                            <a:pt x="78" y="460"/>
                            <a:pt x="50" y="512"/>
                            <a:pt x="0" y="496"/>
                          </a:cubicBezTo>
                          <a:cubicBezTo>
                            <a:pt x="5" y="460"/>
                            <a:pt x="37" y="460"/>
                            <a:pt x="56" y="444"/>
                          </a:cubicBezTo>
                          <a:cubicBezTo>
                            <a:pt x="87" y="419"/>
                            <a:pt x="107" y="378"/>
                            <a:pt x="136" y="356"/>
                          </a:cubicBezTo>
                          <a:cubicBezTo>
                            <a:pt x="198" y="310"/>
                            <a:pt x="277" y="314"/>
                            <a:pt x="332" y="272"/>
                          </a:cubicBezTo>
                          <a:cubicBezTo>
                            <a:pt x="418" y="206"/>
                            <a:pt x="424" y="122"/>
                            <a:pt x="472" y="16"/>
                          </a:cubicBezTo>
                          <a:cubicBezTo>
                            <a:pt x="474" y="12"/>
                            <a:pt x="475" y="5"/>
                            <a:pt x="480" y="0"/>
                          </a:cubicBezTo>
                          <a:cubicBezTo>
                            <a:pt x="484" y="0"/>
                            <a:pt x="488" y="0"/>
                            <a:pt x="492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0" name="Freeform 599"/>
                    <p:cNvSpPr>
                      <a:spLocks/>
                    </p:cNvSpPr>
                    <p:nvPr/>
                  </p:nvSpPr>
                  <p:spPr bwMode="auto">
                    <a:xfrm>
                      <a:off x="8219" y="2956"/>
                      <a:ext cx="721" cy="869"/>
                    </a:xfrm>
                    <a:custGeom>
                      <a:avLst/>
                      <a:gdLst>
                        <a:gd name="T0" fmla="*/ 288 w 305"/>
                        <a:gd name="T1" fmla="*/ 4 h 368"/>
                        <a:gd name="T2" fmla="*/ 220 w 305"/>
                        <a:gd name="T3" fmla="*/ 196 h 368"/>
                        <a:gd name="T4" fmla="*/ 152 w 305"/>
                        <a:gd name="T5" fmla="*/ 236 h 368"/>
                        <a:gd name="T6" fmla="*/ 0 w 305"/>
                        <a:gd name="T7" fmla="*/ 348 h 368"/>
                        <a:gd name="T8" fmla="*/ 52 w 305"/>
                        <a:gd name="T9" fmla="*/ 292 h 368"/>
                        <a:gd name="T10" fmla="*/ 172 w 305"/>
                        <a:gd name="T11" fmla="*/ 76 h 368"/>
                        <a:gd name="T12" fmla="*/ 208 w 305"/>
                        <a:gd name="T13" fmla="*/ 4 h 368"/>
                        <a:gd name="T14" fmla="*/ 176 w 305"/>
                        <a:gd name="T15" fmla="*/ 164 h 368"/>
                        <a:gd name="T16" fmla="*/ 276 w 305"/>
                        <a:gd name="T17" fmla="*/ 0 h 368"/>
                        <a:gd name="T18" fmla="*/ 288 w 305"/>
                        <a:gd name="T19" fmla="*/ 4 h 3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05"/>
                        <a:gd name="T31" fmla="*/ 0 h 368"/>
                        <a:gd name="T32" fmla="*/ 305 w 305"/>
                        <a:gd name="T33" fmla="*/ 368 h 3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05" h="368">
                          <a:moveTo>
                            <a:pt x="288" y="4"/>
                          </a:moveTo>
                          <a:cubicBezTo>
                            <a:pt x="305" y="75"/>
                            <a:pt x="265" y="155"/>
                            <a:pt x="220" y="196"/>
                          </a:cubicBezTo>
                          <a:cubicBezTo>
                            <a:pt x="202" y="213"/>
                            <a:pt x="173" y="218"/>
                            <a:pt x="152" y="236"/>
                          </a:cubicBezTo>
                          <a:cubicBezTo>
                            <a:pt x="106" y="276"/>
                            <a:pt x="76" y="368"/>
                            <a:pt x="0" y="348"/>
                          </a:cubicBezTo>
                          <a:cubicBezTo>
                            <a:pt x="0" y="310"/>
                            <a:pt x="31" y="310"/>
                            <a:pt x="52" y="292"/>
                          </a:cubicBezTo>
                          <a:cubicBezTo>
                            <a:pt x="106" y="246"/>
                            <a:pt x="151" y="153"/>
                            <a:pt x="172" y="76"/>
                          </a:cubicBezTo>
                          <a:cubicBezTo>
                            <a:pt x="179" y="52"/>
                            <a:pt x="177" y="14"/>
                            <a:pt x="208" y="4"/>
                          </a:cubicBezTo>
                          <a:cubicBezTo>
                            <a:pt x="247" y="48"/>
                            <a:pt x="187" y="118"/>
                            <a:pt x="176" y="164"/>
                          </a:cubicBezTo>
                          <a:cubicBezTo>
                            <a:pt x="233" y="149"/>
                            <a:pt x="235" y="44"/>
                            <a:pt x="276" y="0"/>
                          </a:cubicBezTo>
                          <a:cubicBezTo>
                            <a:pt x="279" y="2"/>
                            <a:pt x="283" y="4"/>
                            <a:pt x="288" y="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1" name="Freeform 600"/>
                    <p:cNvSpPr>
                      <a:spLocks/>
                    </p:cNvSpPr>
                    <p:nvPr/>
                  </p:nvSpPr>
                  <p:spPr bwMode="auto">
                    <a:xfrm>
                      <a:off x="8059" y="3410"/>
                      <a:ext cx="788" cy="614"/>
                    </a:xfrm>
                    <a:custGeom>
                      <a:avLst/>
                      <a:gdLst>
                        <a:gd name="T0" fmla="*/ 328 w 334"/>
                        <a:gd name="T1" fmla="*/ 0 h 260"/>
                        <a:gd name="T2" fmla="*/ 252 w 334"/>
                        <a:gd name="T3" fmla="*/ 100 h 260"/>
                        <a:gd name="T4" fmla="*/ 288 w 334"/>
                        <a:gd name="T5" fmla="*/ 92 h 260"/>
                        <a:gd name="T6" fmla="*/ 252 w 334"/>
                        <a:gd name="T7" fmla="*/ 148 h 260"/>
                        <a:gd name="T8" fmla="*/ 0 w 334"/>
                        <a:gd name="T9" fmla="*/ 260 h 260"/>
                        <a:gd name="T10" fmla="*/ 92 w 334"/>
                        <a:gd name="T11" fmla="*/ 188 h 260"/>
                        <a:gd name="T12" fmla="*/ 196 w 334"/>
                        <a:gd name="T13" fmla="*/ 120 h 260"/>
                        <a:gd name="T14" fmla="*/ 316 w 334"/>
                        <a:gd name="T15" fmla="*/ 0 h 260"/>
                        <a:gd name="T16" fmla="*/ 328 w 334"/>
                        <a:gd name="T17" fmla="*/ 0 h 26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34"/>
                        <a:gd name="T28" fmla="*/ 0 h 260"/>
                        <a:gd name="T29" fmla="*/ 334 w 334"/>
                        <a:gd name="T30" fmla="*/ 260 h 26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34" h="260">
                          <a:moveTo>
                            <a:pt x="328" y="0"/>
                          </a:moveTo>
                          <a:cubicBezTo>
                            <a:pt x="334" y="49"/>
                            <a:pt x="277" y="69"/>
                            <a:pt x="252" y="100"/>
                          </a:cubicBezTo>
                          <a:cubicBezTo>
                            <a:pt x="263" y="112"/>
                            <a:pt x="269" y="85"/>
                            <a:pt x="288" y="92"/>
                          </a:cubicBezTo>
                          <a:cubicBezTo>
                            <a:pt x="289" y="123"/>
                            <a:pt x="264" y="129"/>
                            <a:pt x="252" y="148"/>
                          </a:cubicBezTo>
                          <a:cubicBezTo>
                            <a:pt x="148" y="163"/>
                            <a:pt x="101" y="255"/>
                            <a:pt x="0" y="260"/>
                          </a:cubicBezTo>
                          <a:cubicBezTo>
                            <a:pt x="16" y="222"/>
                            <a:pt x="60" y="207"/>
                            <a:pt x="92" y="188"/>
                          </a:cubicBezTo>
                          <a:cubicBezTo>
                            <a:pt x="126" y="168"/>
                            <a:pt x="168" y="148"/>
                            <a:pt x="196" y="120"/>
                          </a:cubicBezTo>
                          <a:cubicBezTo>
                            <a:pt x="235" y="82"/>
                            <a:pt x="259" y="24"/>
                            <a:pt x="316" y="0"/>
                          </a:cubicBezTo>
                          <a:cubicBezTo>
                            <a:pt x="320" y="0"/>
                            <a:pt x="324" y="0"/>
                            <a:pt x="32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2" name="Freeform 601"/>
                    <p:cNvSpPr>
                      <a:spLocks/>
                    </p:cNvSpPr>
                    <p:nvPr/>
                  </p:nvSpPr>
                  <p:spPr bwMode="auto">
                    <a:xfrm>
                      <a:off x="7227" y="3870"/>
                      <a:ext cx="321" cy="210"/>
                    </a:xfrm>
                    <a:custGeom>
                      <a:avLst/>
                      <a:gdLst>
                        <a:gd name="T0" fmla="*/ 136 w 136"/>
                        <a:gd name="T1" fmla="*/ 9 h 89"/>
                        <a:gd name="T2" fmla="*/ 0 w 136"/>
                        <a:gd name="T3" fmla="*/ 53 h 89"/>
                        <a:gd name="T4" fmla="*/ 136 w 136"/>
                        <a:gd name="T5" fmla="*/ 9 h 89"/>
                        <a:gd name="T6" fmla="*/ 0 60000 65536"/>
                        <a:gd name="T7" fmla="*/ 0 60000 65536"/>
                        <a:gd name="T8" fmla="*/ 0 60000 65536"/>
                        <a:gd name="T9" fmla="*/ 0 w 136"/>
                        <a:gd name="T10" fmla="*/ 0 h 89"/>
                        <a:gd name="T11" fmla="*/ 136 w 136"/>
                        <a:gd name="T12" fmla="*/ 89 h 8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6" h="89">
                          <a:moveTo>
                            <a:pt x="136" y="9"/>
                          </a:moveTo>
                          <a:cubicBezTo>
                            <a:pt x="122" y="49"/>
                            <a:pt x="38" y="89"/>
                            <a:pt x="0" y="53"/>
                          </a:cubicBezTo>
                          <a:cubicBezTo>
                            <a:pt x="9" y="6"/>
                            <a:pt x="98" y="0"/>
                            <a:pt x="136" y="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53" name="Freeform 602"/>
                    <p:cNvSpPr>
                      <a:spLocks/>
                    </p:cNvSpPr>
                    <p:nvPr/>
                  </p:nvSpPr>
                  <p:spPr bwMode="auto">
                    <a:xfrm>
                      <a:off x="7593" y="3976"/>
                      <a:ext cx="333" cy="152"/>
                    </a:xfrm>
                    <a:custGeom>
                      <a:avLst/>
                      <a:gdLst>
                        <a:gd name="T0" fmla="*/ 77 w 141"/>
                        <a:gd name="T1" fmla="*/ 64 h 64"/>
                        <a:gd name="T2" fmla="*/ 37 w 141"/>
                        <a:gd name="T3" fmla="*/ 64 h 64"/>
                        <a:gd name="T4" fmla="*/ 141 w 141"/>
                        <a:gd name="T5" fmla="*/ 24 h 64"/>
                        <a:gd name="T6" fmla="*/ 77 w 141"/>
                        <a:gd name="T7" fmla="*/ 64 h 6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1"/>
                        <a:gd name="T13" fmla="*/ 0 h 64"/>
                        <a:gd name="T14" fmla="*/ 141 w 141"/>
                        <a:gd name="T15" fmla="*/ 64 h 6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1" h="64">
                          <a:moveTo>
                            <a:pt x="77" y="64"/>
                          </a:moveTo>
                          <a:cubicBezTo>
                            <a:pt x="64" y="64"/>
                            <a:pt x="50" y="64"/>
                            <a:pt x="37" y="64"/>
                          </a:cubicBezTo>
                          <a:cubicBezTo>
                            <a:pt x="0" y="28"/>
                            <a:pt x="107" y="0"/>
                            <a:pt x="141" y="24"/>
                          </a:cubicBezTo>
                          <a:cubicBezTo>
                            <a:pt x="135" y="53"/>
                            <a:pt x="101" y="53"/>
                            <a:pt x="77" y="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/>
                    </a:p>
                  </p:txBody>
                </p:sp>
              </p:grpSp>
            </p:grp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260034" y="3896138"/>
                  <a:ext cx="3167269" cy="747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ISE:</a:t>
                  </a:r>
                </a:p>
                <a:p>
                  <a:pPr algn="ctr"/>
                  <a:r>
                    <a:rPr kumimoji="1" lang="en-US" altLang="ja-JP" sz="1000" smtClean="0"/>
                    <a:t>Identity Services Engine</a:t>
                  </a:r>
                </a:p>
              </p:txBody>
            </p:sp>
          </p:grpSp>
          <p:grpSp>
            <p:nvGrpSpPr>
              <p:cNvPr id="8" name="グループ化 59"/>
              <p:cNvGrpSpPr/>
              <p:nvPr/>
            </p:nvGrpSpPr>
            <p:grpSpPr>
              <a:xfrm>
                <a:off x="4004226" y="1107280"/>
                <a:ext cx="998886" cy="1064108"/>
                <a:chOff x="4096990" y="1504840"/>
                <a:chExt cx="998886" cy="1064108"/>
              </a:xfrm>
            </p:grpSpPr>
            <p:pic>
              <p:nvPicPr>
                <p:cNvPr id="24" name="Picture 26" descr="ACS-graphic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154063" y="1504840"/>
                  <a:ext cx="877888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4096990" y="2109163"/>
                  <a:ext cx="998886" cy="459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ACS</a:t>
                  </a:r>
                </a:p>
              </p:txBody>
            </p:sp>
          </p:grpSp>
          <p:grpSp>
            <p:nvGrpSpPr>
              <p:cNvPr id="9" name="グループ化 54"/>
              <p:cNvGrpSpPr/>
              <p:nvPr/>
            </p:nvGrpSpPr>
            <p:grpSpPr>
              <a:xfrm>
                <a:off x="1958009" y="2184336"/>
                <a:ext cx="1425441" cy="1298150"/>
                <a:chOff x="2289309" y="2489132"/>
                <a:chExt cx="1425441" cy="1298150"/>
              </a:xfrm>
            </p:grpSpPr>
            <p:pic>
              <p:nvPicPr>
                <p:cNvPr id="22" name="Picture 37" descr="profiler_expanded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607227" y="2489132"/>
                  <a:ext cx="808038" cy="55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289309" y="3040129"/>
                  <a:ext cx="1425441" cy="747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NAC Profiler</a:t>
                  </a:r>
                  <a:endParaRPr kumimoji="1" lang="ja-JP" altLang="en-US" sz="1000"/>
                </a:p>
              </p:txBody>
            </p:sp>
          </p:grpSp>
          <p:grpSp>
            <p:nvGrpSpPr>
              <p:cNvPr id="10" name="グループ化 55"/>
              <p:cNvGrpSpPr/>
              <p:nvPr/>
            </p:nvGrpSpPr>
            <p:grpSpPr>
              <a:xfrm>
                <a:off x="1954282" y="4308287"/>
                <a:ext cx="1425441" cy="1303491"/>
                <a:chOff x="641484" y="2845579"/>
                <a:chExt cx="1425441" cy="1303491"/>
              </a:xfrm>
            </p:grpSpPr>
            <p:pic>
              <p:nvPicPr>
                <p:cNvPr id="20" name="Picture 26" descr="nacapp_mgr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937807" y="2845579"/>
                  <a:ext cx="809625" cy="590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641484" y="3430654"/>
                  <a:ext cx="1425441" cy="718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NAC</a:t>
                  </a:r>
                  <a:r>
                    <a:rPr kumimoji="1" lang="en-US" altLang="ja-JP" sz="900" smtClean="0"/>
                    <a:t> Manager</a:t>
                  </a:r>
                  <a:endParaRPr kumimoji="1" lang="ja-JP" altLang="en-US" sz="900"/>
                </a:p>
              </p:txBody>
            </p:sp>
          </p:grpSp>
          <p:grpSp>
            <p:nvGrpSpPr>
              <p:cNvPr id="11" name="グループ化 58"/>
              <p:cNvGrpSpPr/>
              <p:nvPr/>
            </p:nvGrpSpPr>
            <p:grpSpPr>
              <a:xfrm>
                <a:off x="5618923" y="4293921"/>
                <a:ext cx="1428750" cy="1330032"/>
                <a:chOff x="514350" y="4360596"/>
                <a:chExt cx="1428750" cy="1330032"/>
              </a:xfrm>
            </p:grpSpPr>
            <p:pic>
              <p:nvPicPr>
                <p:cNvPr id="18" name="Picture 36" descr="single-icon-final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81326" y="4360596"/>
                  <a:ext cx="866775" cy="588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514350" y="4943475"/>
                  <a:ext cx="1428750" cy="747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Guest Server</a:t>
                  </a:r>
                  <a:endParaRPr kumimoji="1" lang="ja-JP" altLang="en-US" sz="1000"/>
                </a:p>
              </p:txBody>
            </p:sp>
          </p:grpSp>
          <p:grpSp>
            <p:nvGrpSpPr>
              <p:cNvPr id="12" name="グループ化 62"/>
              <p:cNvGrpSpPr/>
              <p:nvPr/>
            </p:nvGrpSpPr>
            <p:grpSpPr>
              <a:xfrm>
                <a:off x="5626374" y="2180675"/>
                <a:ext cx="1428750" cy="1347367"/>
                <a:chOff x="7248525" y="2895461"/>
                <a:chExt cx="1428750" cy="1347367"/>
              </a:xfrm>
            </p:grpSpPr>
            <p:pic>
              <p:nvPicPr>
                <p:cNvPr id="16" name="Picture 27" descr="nacapp_sv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521467" y="2895461"/>
                  <a:ext cx="819150" cy="6080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7248525" y="3495675"/>
                  <a:ext cx="1428750" cy="747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NAC Server</a:t>
                  </a:r>
                  <a:endParaRPr kumimoji="1" lang="ja-JP" altLang="en-US" sz="1000"/>
                </a:p>
              </p:txBody>
            </p:sp>
          </p:grpSp>
          <p:grpSp>
            <p:nvGrpSpPr>
              <p:cNvPr id="13" name="グループ化 65"/>
              <p:cNvGrpSpPr/>
              <p:nvPr/>
            </p:nvGrpSpPr>
            <p:grpSpPr>
              <a:xfrm>
                <a:off x="3797163" y="5337518"/>
                <a:ext cx="1428750" cy="1296495"/>
                <a:chOff x="7239000" y="4394132"/>
                <a:chExt cx="1428750" cy="1296495"/>
              </a:xfrm>
            </p:grpSpPr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7239000" y="4943474"/>
                  <a:ext cx="1428750" cy="747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smtClean="0"/>
                    <a:t>NAC Collector</a:t>
                  </a:r>
                  <a:endParaRPr kumimoji="1" lang="ja-JP" altLang="en-US" sz="1000"/>
                </a:p>
              </p:txBody>
            </p:sp>
            <p:pic>
              <p:nvPicPr>
                <p:cNvPr id="15" name="Picture 37" descr="profiler_expanded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560227" y="4394132"/>
                  <a:ext cx="808038" cy="55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図表 48"/>
          <p:cNvGraphicFramePr/>
          <p:nvPr/>
        </p:nvGraphicFramePr>
        <p:xfrm>
          <a:off x="834887" y="728869"/>
          <a:ext cx="7527235" cy="587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Overview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ISE Features</a:t>
            </a:r>
            <a:endParaRPr kumimoji="1" lang="ja-JP" altLang="en-US"/>
          </a:p>
        </p:txBody>
      </p:sp>
      <p:grpSp>
        <p:nvGrpSpPr>
          <p:cNvPr id="68" name="グループ化 67"/>
          <p:cNvGrpSpPr/>
          <p:nvPr/>
        </p:nvGrpSpPr>
        <p:grpSpPr>
          <a:xfrm>
            <a:off x="2033795" y="1080775"/>
            <a:ext cx="5100842" cy="5364356"/>
            <a:chOff x="1954282" y="1107280"/>
            <a:chExt cx="5100842" cy="536435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2911752" y="2935324"/>
              <a:ext cx="3167269" cy="1451164"/>
              <a:chOff x="3260034" y="3029750"/>
              <a:chExt cx="3167269" cy="1451164"/>
            </a:xfrm>
          </p:grpSpPr>
          <p:grpSp>
            <p:nvGrpSpPr>
              <p:cNvPr id="5" name="Group 166"/>
              <p:cNvGrpSpPr/>
              <p:nvPr/>
            </p:nvGrpSpPr>
            <p:grpSpPr>
              <a:xfrm>
                <a:off x="4211340" y="3029750"/>
                <a:ext cx="1236434" cy="894967"/>
                <a:chOff x="6577533" y="1299935"/>
                <a:chExt cx="1035503" cy="103550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6" name="Picture 7" descr="\\CHICOSTORAGE\Client Projects\Cisco References\Kubrick Icons\Device Icons\Device_generic_3048_default_256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577533" y="1299935"/>
                  <a:ext cx="1035503" cy="1035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7" name="Group 603"/>
                <p:cNvGrpSpPr>
                  <a:grpSpLocks/>
                </p:cNvGrpSpPr>
                <p:nvPr/>
              </p:nvGrpSpPr>
              <p:grpSpPr bwMode="auto">
                <a:xfrm>
                  <a:off x="6895233" y="1612907"/>
                  <a:ext cx="400047" cy="573366"/>
                  <a:chOff x="6556" y="492"/>
                  <a:chExt cx="2551" cy="3655"/>
                </a:xfrm>
                <a:solidFill>
                  <a:schemeClr val="bg1"/>
                </a:solidFill>
                <a:effectLst/>
              </p:grpSpPr>
              <p:sp>
                <p:nvSpPr>
                  <p:cNvPr id="8" name="Freeform 579"/>
                  <p:cNvSpPr>
                    <a:spLocks/>
                  </p:cNvSpPr>
                  <p:nvPr/>
                </p:nvSpPr>
                <p:spPr bwMode="auto">
                  <a:xfrm>
                    <a:off x="7671" y="537"/>
                    <a:ext cx="272" cy="132"/>
                  </a:xfrm>
                  <a:custGeom>
                    <a:avLst/>
                    <a:gdLst>
                      <a:gd name="T0" fmla="*/ 32 w 115"/>
                      <a:gd name="T1" fmla="*/ 0 h 56"/>
                      <a:gd name="T2" fmla="*/ 72 w 115"/>
                      <a:gd name="T3" fmla="*/ 0 h 56"/>
                      <a:gd name="T4" fmla="*/ 0 w 115"/>
                      <a:gd name="T5" fmla="*/ 24 h 56"/>
                      <a:gd name="T6" fmla="*/ 32 w 115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5"/>
                      <a:gd name="T13" fmla="*/ 0 h 56"/>
                      <a:gd name="T14" fmla="*/ 115 w 115"/>
                      <a:gd name="T15" fmla="*/ 56 h 5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5" h="56">
                        <a:moveTo>
                          <a:pt x="32" y="0"/>
                        </a:moveTo>
                        <a:cubicBezTo>
                          <a:pt x="45" y="0"/>
                          <a:pt x="59" y="0"/>
                          <a:pt x="72" y="0"/>
                        </a:cubicBezTo>
                        <a:cubicBezTo>
                          <a:pt x="115" y="34"/>
                          <a:pt x="15" y="56"/>
                          <a:pt x="0" y="24"/>
                        </a:cubicBezTo>
                        <a:cubicBezTo>
                          <a:pt x="0" y="5"/>
                          <a:pt x="22" y="8"/>
                          <a:pt x="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9" name="Freeform 580"/>
                  <p:cNvSpPr>
                    <a:spLocks/>
                  </p:cNvSpPr>
                  <p:nvPr/>
                </p:nvSpPr>
                <p:spPr bwMode="auto">
                  <a:xfrm>
                    <a:off x="7274" y="492"/>
                    <a:ext cx="1304" cy="489"/>
                  </a:xfrm>
                  <a:custGeom>
                    <a:avLst/>
                    <a:gdLst>
                      <a:gd name="T0" fmla="*/ 376 w 552"/>
                      <a:gd name="T1" fmla="*/ 75 h 207"/>
                      <a:gd name="T2" fmla="*/ 308 w 552"/>
                      <a:gd name="T3" fmla="*/ 79 h 207"/>
                      <a:gd name="T4" fmla="*/ 452 w 552"/>
                      <a:gd name="T5" fmla="*/ 123 h 207"/>
                      <a:gd name="T6" fmla="*/ 552 w 552"/>
                      <a:gd name="T7" fmla="*/ 207 h 207"/>
                      <a:gd name="T8" fmla="*/ 428 w 552"/>
                      <a:gd name="T9" fmla="*/ 155 h 207"/>
                      <a:gd name="T10" fmla="*/ 200 w 552"/>
                      <a:gd name="T11" fmla="*/ 127 h 207"/>
                      <a:gd name="T12" fmla="*/ 124 w 552"/>
                      <a:gd name="T13" fmla="*/ 111 h 207"/>
                      <a:gd name="T14" fmla="*/ 0 w 552"/>
                      <a:gd name="T15" fmla="*/ 131 h 207"/>
                      <a:gd name="T16" fmla="*/ 224 w 552"/>
                      <a:gd name="T17" fmla="*/ 71 h 207"/>
                      <a:gd name="T18" fmla="*/ 376 w 552"/>
                      <a:gd name="T19" fmla="*/ 75 h 20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2"/>
                      <a:gd name="T31" fmla="*/ 0 h 207"/>
                      <a:gd name="T32" fmla="*/ 552 w 552"/>
                      <a:gd name="T33" fmla="*/ 207 h 20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2" h="207">
                        <a:moveTo>
                          <a:pt x="376" y="75"/>
                        </a:moveTo>
                        <a:cubicBezTo>
                          <a:pt x="349" y="75"/>
                          <a:pt x="328" y="67"/>
                          <a:pt x="308" y="79"/>
                        </a:cubicBezTo>
                        <a:cubicBezTo>
                          <a:pt x="347" y="104"/>
                          <a:pt x="405" y="105"/>
                          <a:pt x="452" y="123"/>
                        </a:cubicBezTo>
                        <a:cubicBezTo>
                          <a:pt x="494" y="139"/>
                          <a:pt x="548" y="155"/>
                          <a:pt x="552" y="207"/>
                        </a:cubicBezTo>
                        <a:cubicBezTo>
                          <a:pt x="510" y="197"/>
                          <a:pt x="473" y="171"/>
                          <a:pt x="428" y="155"/>
                        </a:cubicBezTo>
                        <a:cubicBezTo>
                          <a:pt x="359" y="130"/>
                          <a:pt x="295" y="137"/>
                          <a:pt x="200" y="127"/>
                        </a:cubicBezTo>
                        <a:cubicBezTo>
                          <a:pt x="174" y="124"/>
                          <a:pt x="150" y="111"/>
                          <a:pt x="124" y="111"/>
                        </a:cubicBezTo>
                        <a:cubicBezTo>
                          <a:pt x="77" y="112"/>
                          <a:pt x="41" y="154"/>
                          <a:pt x="0" y="131"/>
                        </a:cubicBezTo>
                        <a:cubicBezTo>
                          <a:pt x="17" y="48"/>
                          <a:pt x="142" y="83"/>
                          <a:pt x="224" y="71"/>
                        </a:cubicBezTo>
                        <a:cubicBezTo>
                          <a:pt x="275" y="64"/>
                          <a:pt x="359" y="0"/>
                          <a:pt x="376" y="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" name="Freeform 581"/>
                  <p:cNvSpPr>
                    <a:spLocks/>
                  </p:cNvSpPr>
                  <p:nvPr/>
                </p:nvSpPr>
                <p:spPr bwMode="auto">
                  <a:xfrm>
                    <a:off x="8229" y="601"/>
                    <a:ext cx="203" cy="175"/>
                  </a:xfrm>
                  <a:custGeom>
                    <a:avLst/>
                    <a:gdLst>
                      <a:gd name="T0" fmla="*/ 80 w 86"/>
                      <a:gd name="T1" fmla="*/ 65 h 74"/>
                      <a:gd name="T2" fmla="*/ 0 w 86"/>
                      <a:gd name="T3" fmla="*/ 41 h 74"/>
                      <a:gd name="T4" fmla="*/ 80 w 86"/>
                      <a:gd name="T5" fmla="*/ 65 h 74"/>
                      <a:gd name="T6" fmla="*/ 0 60000 65536"/>
                      <a:gd name="T7" fmla="*/ 0 60000 65536"/>
                      <a:gd name="T8" fmla="*/ 0 60000 65536"/>
                      <a:gd name="T9" fmla="*/ 0 w 86"/>
                      <a:gd name="T10" fmla="*/ 0 h 74"/>
                      <a:gd name="T11" fmla="*/ 86 w 86"/>
                      <a:gd name="T12" fmla="*/ 74 h 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" h="74">
                        <a:moveTo>
                          <a:pt x="80" y="65"/>
                        </a:moveTo>
                        <a:cubicBezTo>
                          <a:pt x="52" y="74"/>
                          <a:pt x="18" y="55"/>
                          <a:pt x="0" y="41"/>
                        </a:cubicBezTo>
                        <a:cubicBezTo>
                          <a:pt x="8" y="0"/>
                          <a:pt x="86" y="28"/>
                          <a:pt x="80" y="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1" name="Freeform 582"/>
                  <p:cNvSpPr>
                    <a:spLocks/>
                  </p:cNvSpPr>
                  <p:nvPr/>
                </p:nvSpPr>
                <p:spPr bwMode="auto">
                  <a:xfrm>
                    <a:off x="6842" y="792"/>
                    <a:ext cx="2154" cy="1030"/>
                  </a:xfrm>
                  <a:custGeom>
                    <a:avLst/>
                    <a:gdLst>
                      <a:gd name="T0" fmla="*/ 895 w 912"/>
                      <a:gd name="T1" fmla="*/ 436 h 436"/>
                      <a:gd name="T2" fmla="*/ 831 w 912"/>
                      <a:gd name="T3" fmla="*/ 336 h 436"/>
                      <a:gd name="T4" fmla="*/ 759 w 912"/>
                      <a:gd name="T5" fmla="*/ 248 h 436"/>
                      <a:gd name="T6" fmla="*/ 747 w 912"/>
                      <a:gd name="T7" fmla="*/ 184 h 436"/>
                      <a:gd name="T8" fmla="*/ 491 w 912"/>
                      <a:gd name="T9" fmla="*/ 64 h 436"/>
                      <a:gd name="T10" fmla="*/ 295 w 912"/>
                      <a:gd name="T11" fmla="*/ 44 h 436"/>
                      <a:gd name="T12" fmla="*/ 479 w 912"/>
                      <a:gd name="T13" fmla="*/ 84 h 436"/>
                      <a:gd name="T14" fmla="*/ 727 w 912"/>
                      <a:gd name="T15" fmla="*/ 220 h 436"/>
                      <a:gd name="T16" fmla="*/ 471 w 912"/>
                      <a:gd name="T17" fmla="*/ 120 h 436"/>
                      <a:gd name="T18" fmla="*/ 363 w 912"/>
                      <a:gd name="T19" fmla="*/ 120 h 436"/>
                      <a:gd name="T20" fmla="*/ 275 w 912"/>
                      <a:gd name="T21" fmla="*/ 92 h 436"/>
                      <a:gd name="T22" fmla="*/ 7 w 912"/>
                      <a:gd name="T23" fmla="*/ 216 h 436"/>
                      <a:gd name="T24" fmla="*/ 99 w 912"/>
                      <a:gd name="T25" fmla="*/ 132 h 436"/>
                      <a:gd name="T26" fmla="*/ 251 w 912"/>
                      <a:gd name="T27" fmla="*/ 24 h 436"/>
                      <a:gd name="T28" fmla="*/ 387 w 912"/>
                      <a:gd name="T29" fmla="*/ 24 h 436"/>
                      <a:gd name="T30" fmla="*/ 503 w 912"/>
                      <a:gd name="T31" fmla="*/ 28 h 436"/>
                      <a:gd name="T32" fmla="*/ 779 w 912"/>
                      <a:gd name="T33" fmla="*/ 148 h 436"/>
                      <a:gd name="T34" fmla="*/ 803 w 912"/>
                      <a:gd name="T35" fmla="*/ 228 h 436"/>
                      <a:gd name="T36" fmla="*/ 847 w 912"/>
                      <a:gd name="T37" fmla="*/ 276 h 436"/>
                      <a:gd name="T38" fmla="*/ 895 w 912"/>
                      <a:gd name="T39" fmla="*/ 436 h 4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912"/>
                      <a:gd name="T61" fmla="*/ 0 h 436"/>
                      <a:gd name="T62" fmla="*/ 912 w 912"/>
                      <a:gd name="T63" fmla="*/ 436 h 4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912" h="436">
                        <a:moveTo>
                          <a:pt x="895" y="436"/>
                        </a:moveTo>
                        <a:cubicBezTo>
                          <a:pt x="864" y="406"/>
                          <a:pt x="854" y="371"/>
                          <a:pt x="831" y="336"/>
                        </a:cubicBezTo>
                        <a:cubicBezTo>
                          <a:pt x="811" y="305"/>
                          <a:pt x="772" y="280"/>
                          <a:pt x="759" y="248"/>
                        </a:cubicBezTo>
                        <a:cubicBezTo>
                          <a:pt x="752" y="230"/>
                          <a:pt x="756" y="204"/>
                          <a:pt x="747" y="184"/>
                        </a:cubicBezTo>
                        <a:cubicBezTo>
                          <a:pt x="721" y="123"/>
                          <a:pt x="586" y="71"/>
                          <a:pt x="491" y="64"/>
                        </a:cubicBezTo>
                        <a:cubicBezTo>
                          <a:pt x="413" y="58"/>
                          <a:pt x="362" y="58"/>
                          <a:pt x="295" y="44"/>
                        </a:cubicBezTo>
                        <a:cubicBezTo>
                          <a:pt x="321" y="92"/>
                          <a:pt x="409" y="79"/>
                          <a:pt x="479" y="84"/>
                        </a:cubicBezTo>
                        <a:cubicBezTo>
                          <a:pt x="591" y="92"/>
                          <a:pt x="712" y="133"/>
                          <a:pt x="727" y="220"/>
                        </a:cubicBezTo>
                        <a:cubicBezTo>
                          <a:pt x="646" y="185"/>
                          <a:pt x="577" y="128"/>
                          <a:pt x="471" y="120"/>
                        </a:cubicBezTo>
                        <a:cubicBezTo>
                          <a:pt x="437" y="117"/>
                          <a:pt x="399" y="124"/>
                          <a:pt x="363" y="120"/>
                        </a:cubicBezTo>
                        <a:cubicBezTo>
                          <a:pt x="333" y="116"/>
                          <a:pt x="305" y="94"/>
                          <a:pt x="275" y="92"/>
                        </a:cubicBezTo>
                        <a:cubicBezTo>
                          <a:pt x="165" y="84"/>
                          <a:pt x="112" y="218"/>
                          <a:pt x="7" y="216"/>
                        </a:cubicBezTo>
                        <a:cubicBezTo>
                          <a:pt x="0" y="168"/>
                          <a:pt x="63" y="154"/>
                          <a:pt x="99" y="132"/>
                        </a:cubicBezTo>
                        <a:cubicBezTo>
                          <a:pt x="142" y="106"/>
                          <a:pt x="199" y="55"/>
                          <a:pt x="251" y="24"/>
                        </a:cubicBezTo>
                        <a:cubicBezTo>
                          <a:pt x="292" y="0"/>
                          <a:pt x="338" y="16"/>
                          <a:pt x="387" y="24"/>
                        </a:cubicBezTo>
                        <a:cubicBezTo>
                          <a:pt x="425" y="30"/>
                          <a:pt x="464" y="25"/>
                          <a:pt x="503" y="28"/>
                        </a:cubicBezTo>
                        <a:cubicBezTo>
                          <a:pt x="592" y="34"/>
                          <a:pt x="736" y="87"/>
                          <a:pt x="779" y="148"/>
                        </a:cubicBezTo>
                        <a:cubicBezTo>
                          <a:pt x="796" y="173"/>
                          <a:pt x="793" y="202"/>
                          <a:pt x="803" y="228"/>
                        </a:cubicBezTo>
                        <a:cubicBezTo>
                          <a:pt x="811" y="248"/>
                          <a:pt x="831" y="256"/>
                          <a:pt x="847" y="276"/>
                        </a:cubicBezTo>
                        <a:cubicBezTo>
                          <a:pt x="880" y="315"/>
                          <a:pt x="912" y="375"/>
                          <a:pt x="895" y="4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2" name="Freeform 583"/>
                  <p:cNvSpPr>
                    <a:spLocks/>
                  </p:cNvSpPr>
                  <p:nvPr/>
                </p:nvSpPr>
                <p:spPr bwMode="auto">
                  <a:xfrm>
                    <a:off x="7010" y="844"/>
                    <a:ext cx="255" cy="194"/>
                  </a:xfrm>
                  <a:custGeom>
                    <a:avLst/>
                    <a:gdLst>
                      <a:gd name="T0" fmla="*/ 108 w 108"/>
                      <a:gd name="T1" fmla="*/ 10 h 82"/>
                      <a:gd name="T2" fmla="*/ 0 w 108"/>
                      <a:gd name="T3" fmla="*/ 82 h 82"/>
                      <a:gd name="T4" fmla="*/ 108 w 108"/>
                      <a:gd name="T5" fmla="*/ 10 h 82"/>
                      <a:gd name="T6" fmla="*/ 0 60000 65536"/>
                      <a:gd name="T7" fmla="*/ 0 60000 65536"/>
                      <a:gd name="T8" fmla="*/ 0 60000 65536"/>
                      <a:gd name="T9" fmla="*/ 0 w 108"/>
                      <a:gd name="T10" fmla="*/ 0 h 82"/>
                      <a:gd name="T11" fmla="*/ 108 w 108"/>
                      <a:gd name="T12" fmla="*/ 82 h 8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8" h="82">
                        <a:moveTo>
                          <a:pt x="108" y="10"/>
                        </a:moveTo>
                        <a:cubicBezTo>
                          <a:pt x="93" y="53"/>
                          <a:pt x="43" y="81"/>
                          <a:pt x="0" y="82"/>
                        </a:cubicBezTo>
                        <a:cubicBezTo>
                          <a:pt x="14" y="38"/>
                          <a:pt x="53" y="0"/>
                          <a:pt x="10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3" name="Freeform 584"/>
                  <p:cNvSpPr>
                    <a:spLocks/>
                  </p:cNvSpPr>
                  <p:nvPr/>
                </p:nvSpPr>
                <p:spPr bwMode="auto">
                  <a:xfrm>
                    <a:off x="6632" y="1010"/>
                    <a:ext cx="916" cy="859"/>
                  </a:xfrm>
                  <a:custGeom>
                    <a:avLst/>
                    <a:gdLst>
                      <a:gd name="T0" fmla="*/ 388 w 388"/>
                      <a:gd name="T1" fmla="*/ 36 h 364"/>
                      <a:gd name="T2" fmla="*/ 220 w 388"/>
                      <a:gd name="T3" fmla="*/ 148 h 364"/>
                      <a:gd name="T4" fmla="*/ 192 w 388"/>
                      <a:gd name="T5" fmla="*/ 200 h 364"/>
                      <a:gd name="T6" fmla="*/ 96 w 388"/>
                      <a:gd name="T7" fmla="*/ 276 h 364"/>
                      <a:gd name="T8" fmla="*/ 12 w 388"/>
                      <a:gd name="T9" fmla="*/ 364 h 364"/>
                      <a:gd name="T10" fmla="*/ 88 w 388"/>
                      <a:gd name="T11" fmla="*/ 232 h 364"/>
                      <a:gd name="T12" fmla="*/ 160 w 388"/>
                      <a:gd name="T13" fmla="*/ 184 h 364"/>
                      <a:gd name="T14" fmla="*/ 208 w 388"/>
                      <a:gd name="T15" fmla="*/ 104 h 364"/>
                      <a:gd name="T16" fmla="*/ 388 w 388"/>
                      <a:gd name="T17" fmla="*/ 36 h 3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88"/>
                      <a:gd name="T28" fmla="*/ 0 h 364"/>
                      <a:gd name="T29" fmla="*/ 388 w 388"/>
                      <a:gd name="T30" fmla="*/ 364 h 36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88" h="364">
                        <a:moveTo>
                          <a:pt x="388" y="36"/>
                        </a:moveTo>
                        <a:cubicBezTo>
                          <a:pt x="327" y="76"/>
                          <a:pt x="262" y="93"/>
                          <a:pt x="220" y="148"/>
                        </a:cubicBezTo>
                        <a:cubicBezTo>
                          <a:pt x="208" y="164"/>
                          <a:pt x="205" y="185"/>
                          <a:pt x="192" y="200"/>
                        </a:cubicBezTo>
                        <a:cubicBezTo>
                          <a:pt x="166" y="229"/>
                          <a:pt x="126" y="246"/>
                          <a:pt x="96" y="276"/>
                        </a:cubicBezTo>
                        <a:cubicBezTo>
                          <a:pt x="66" y="306"/>
                          <a:pt x="53" y="347"/>
                          <a:pt x="12" y="364"/>
                        </a:cubicBezTo>
                        <a:cubicBezTo>
                          <a:pt x="0" y="307"/>
                          <a:pt x="48" y="268"/>
                          <a:pt x="88" y="232"/>
                        </a:cubicBezTo>
                        <a:cubicBezTo>
                          <a:pt x="110" y="212"/>
                          <a:pt x="142" y="202"/>
                          <a:pt x="160" y="184"/>
                        </a:cubicBezTo>
                        <a:cubicBezTo>
                          <a:pt x="179" y="165"/>
                          <a:pt x="187" y="127"/>
                          <a:pt x="208" y="104"/>
                        </a:cubicBezTo>
                        <a:cubicBezTo>
                          <a:pt x="245" y="65"/>
                          <a:pt x="341" y="0"/>
                          <a:pt x="388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4" name="Freeform 585"/>
                  <p:cNvSpPr>
                    <a:spLocks/>
                  </p:cNvSpPr>
                  <p:nvPr/>
                </p:nvSpPr>
                <p:spPr bwMode="auto">
                  <a:xfrm>
                    <a:off x="7189" y="1090"/>
                    <a:ext cx="1918" cy="1885"/>
                  </a:xfrm>
                  <a:custGeom>
                    <a:avLst/>
                    <a:gdLst>
                      <a:gd name="T0" fmla="*/ 812 w 812"/>
                      <a:gd name="T1" fmla="*/ 598 h 798"/>
                      <a:gd name="T2" fmla="*/ 812 w 812"/>
                      <a:gd name="T3" fmla="*/ 682 h 798"/>
                      <a:gd name="T4" fmla="*/ 760 w 812"/>
                      <a:gd name="T5" fmla="*/ 798 h 798"/>
                      <a:gd name="T6" fmla="*/ 772 w 812"/>
                      <a:gd name="T7" fmla="*/ 590 h 798"/>
                      <a:gd name="T8" fmla="*/ 576 w 812"/>
                      <a:gd name="T9" fmla="*/ 182 h 798"/>
                      <a:gd name="T10" fmla="*/ 100 w 812"/>
                      <a:gd name="T11" fmla="*/ 94 h 798"/>
                      <a:gd name="T12" fmla="*/ 0 w 812"/>
                      <a:gd name="T13" fmla="*/ 154 h 798"/>
                      <a:gd name="T14" fmla="*/ 112 w 812"/>
                      <a:gd name="T15" fmla="*/ 50 h 798"/>
                      <a:gd name="T16" fmla="*/ 364 w 812"/>
                      <a:gd name="T17" fmla="*/ 22 h 798"/>
                      <a:gd name="T18" fmla="*/ 812 w 812"/>
                      <a:gd name="T19" fmla="*/ 598 h 7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12"/>
                      <a:gd name="T31" fmla="*/ 0 h 798"/>
                      <a:gd name="T32" fmla="*/ 812 w 812"/>
                      <a:gd name="T33" fmla="*/ 798 h 7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12" h="798">
                        <a:moveTo>
                          <a:pt x="812" y="598"/>
                        </a:moveTo>
                        <a:cubicBezTo>
                          <a:pt x="812" y="626"/>
                          <a:pt x="812" y="654"/>
                          <a:pt x="812" y="682"/>
                        </a:cubicBezTo>
                        <a:cubicBezTo>
                          <a:pt x="796" y="722"/>
                          <a:pt x="801" y="783"/>
                          <a:pt x="760" y="798"/>
                        </a:cubicBezTo>
                        <a:cubicBezTo>
                          <a:pt x="757" y="729"/>
                          <a:pt x="777" y="659"/>
                          <a:pt x="772" y="590"/>
                        </a:cubicBezTo>
                        <a:cubicBezTo>
                          <a:pt x="760" y="437"/>
                          <a:pt x="656" y="264"/>
                          <a:pt x="576" y="182"/>
                        </a:cubicBezTo>
                        <a:cubicBezTo>
                          <a:pt x="477" y="80"/>
                          <a:pt x="267" y="0"/>
                          <a:pt x="100" y="94"/>
                        </a:cubicBezTo>
                        <a:cubicBezTo>
                          <a:pt x="64" y="114"/>
                          <a:pt x="48" y="161"/>
                          <a:pt x="0" y="154"/>
                        </a:cubicBezTo>
                        <a:cubicBezTo>
                          <a:pt x="13" y="101"/>
                          <a:pt x="67" y="72"/>
                          <a:pt x="112" y="50"/>
                        </a:cubicBezTo>
                        <a:cubicBezTo>
                          <a:pt x="181" y="17"/>
                          <a:pt x="283" y="3"/>
                          <a:pt x="364" y="22"/>
                        </a:cubicBezTo>
                        <a:cubicBezTo>
                          <a:pt x="614" y="81"/>
                          <a:pt x="776" y="324"/>
                          <a:pt x="812" y="5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5" name="Freeform 586"/>
                  <p:cNvSpPr>
                    <a:spLocks/>
                  </p:cNvSpPr>
                  <p:nvPr/>
                </p:nvSpPr>
                <p:spPr bwMode="auto">
                  <a:xfrm>
                    <a:off x="6556" y="1267"/>
                    <a:ext cx="2407" cy="1623"/>
                  </a:xfrm>
                  <a:custGeom>
                    <a:avLst/>
                    <a:gdLst>
                      <a:gd name="T0" fmla="*/ 0 w 1019"/>
                      <a:gd name="T1" fmla="*/ 467 h 687"/>
                      <a:gd name="T2" fmla="*/ 0 w 1019"/>
                      <a:gd name="T3" fmla="*/ 435 h 687"/>
                      <a:gd name="T4" fmla="*/ 220 w 1019"/>
                      <a:gd name="T5" fmla="*/ 131 h 687"/>
                      <a:gd name="T6" fmla="*/ 296 w 1019"/>
                      <a:gd name="T7" fmla="*/ 103 h 687"/>
                      <a:gd name="T8" fmla="*/ 380 w 1019"/>
                      <a:gd name="T9" fmla="*/ 43 h 687"/>
                      <a:gd name="T10" fmla="*/ 588 w 1019"/>
                      <a:gd name="T11" fmla="*/ 3 h 687"/>
                      <a:gd name="T12" fmla="*/ 844 w 1019"/>
                      <a:gd name="T13" fmla="*/ 143 h 687"/>
                      <a:gd name="T14" fmla="*/ 1012 w 1019"/>
                      <a:gd name="T15" fmla="*/ 551 h 687"/>
                      <a:gd name="T16" fmla="*/ 976 w 1019"/>
                      <a:gd name="T17" fmla="*/ 687 h 687"/>
                      <a:gd name="T18" fmla="*/ 968 w 1019"/>
                      <a:gd name="T19" fmla="*/ 539 h 687"/>
                      <a:gd name="T20" fmla="*/ 820 w 1019"/>
                      <a:gd name="T21" fmla="*/ 187 h 687"/>
                      <a:gd name="T22" fmla="*/ 412 w 1019"/>
                      <a:gd name="T23" fmla="*/ 75 h 687"/>
                      <a:gd name="T24" fmla="*/ 304 w 1019"/>
                      <a:gd name="T25" fmla="*/ 151 h 687"/>
                      <a:gd name="T26" fmla="*/ 232 w 1019"/>
                      <a:gd name="T27" fmla="*/ 171 h 687"/>
                      <a:gd name="T28" fmla="*/ 68 w 1019"/>
                      <a:gd name="T29" fmla="*/ 371 h 687"/>
                      <a:gd name="T30" fmla="*/ 0 w 1019"/>
                      <a:gd name="T31" fmla="*/ 467 h 68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19"/>
                      <a:gd name="T49" fmla="*/ 0 h 687"/>
                      <a:gd name="T50" fmla="*/ 1019 w 1019"/>
                      <a:gd name="T51" fmla="*/ 687 h 68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19" h="687">
                        <a:moveTo>
                          <a:pt x="0" y="467"/>
                        </a:moveTo>
                        <a:cubicBezTo>
                          <a:pt x="0" y="456"/>
                          <a:pt x="0" y="446"/>
                          <a:pt x="0" y="435"/>
                        </a:cubicBezTo>
                        <a:cubicBezTo>
                          <a:pt x="35" y="319"/>
                          <a:pt x="123" y="178"/>
                          <a:pt x="220" y="131"/>
                        </a:cubicBezTo>
                        <a:cubicBezTo>
                          <a:pt x="245" y="119"/>
                          <a:pt x="272" y="115"/>
                          <a:pt x="296" y="103"/>
                        </a:cubicBezTo>
                        <a:cubicBezTo>
                          <a:pt x="329" y="86"/>
                          <a:pt x="354" y="58"/>
                          <a:pt x="380" y="43"/>
                        </a:cubicBezTo>
                        <a:cubicBezTo>
                          <a:pt x="432" y="14"/>
                          <a:pt x="497" y="0"/>
                          <a:pt x="588" y="3"/>
                        </a:cubicBezTo>
                        <a:cubicBezTo>
                          <a:pt x="693" y="7"/>
                          <a:pt x="788" y="78"/>
                          <a:pt x="844" y="143"/>
                        </a:cubicBezTo>
                        <a:cubicBezTo>
                          <a:pt x="930" y="242"/>
                          <a:pt x="1012" y="387"/>
                          <a:pt x="1012" y="551"/>
                        </a:cubicBezTo>
                        <a:cubicBezTo>
                          <a:pt x="1012" y="598"/>
                          <a:pt x="1019" y="653"/>
                          <a:pt x="976" y="687"/>
                        </a:cubicBezTo>
                        <a:cubicBezTo>
                          <a:pt x="955" y="635"/>
                          <a:pt x="970" y="584"/>
                          <a:pt x="968" y="539"/>
                        </a:cubicBezTo>
                        <a:cubicBezTo>
                          <a:pt x="961" y="392"/>
                          <a:pt x="890" y="271"/>
                          <a:pt x="820" y="187"/>
                        </a:cubicBezTo>
                        <a:cubicBezTo>
                          <a:pt x="740" y="91"/>
                          <a:pt x="571" y="0"/>
                          <a:pt x="412" y="75"/>
                        </a:cubicBezTo>
                        <a:cubicBezTo>
                          <a:pt x="373" y="93"/>
                          <a:pt x="347" y="132"/>
                          <a:pt x="304" y="151"/>
                        </a:cubicBezTo>
                        <a:cubicBezTo>
                          <a:pt x="283" y="160"/>
                          <a:pt x="256" y="159"/>
                          <a:pt x="232" y="171"/>
                        </a:cubicBezTo>
                        <a:cubicBezTo>
                          <a:pt x="156" y="208"/>
                          <a:pt x="102" y="300"/>
                          <a:pt x="68" y="371"/>
                        </a:cubicBezTo>
                        <a:cubicBezTo>
                          <a:pt x="52" y="406"/>
                          <a:pt x="34" y="484"/>
                          <a:pt x="0" y="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6" name="Freeform 587"/>
                  <p:cNvSpPr>
                    <a:spLocks/>
                  </p:cNvSpPr>
                  <p:nvPr/>
                </p:nvSpPr>
                <p:spPr bwMode="auto">
                  <a:xfrm>
                    <a:off x="6752" y="1312"/>
                    <a:ext cx="258" cy="236"/>
                  </a:xfrm>
                  <a:custGeom>
                    <a:avLst/>
                    <a:gdLst>
                      <a:gd name="T0" fmla="*/ 109 w 109"/>
                      <a:gd name="T1" fmla="*/ 0 h 100"/>
                      <a:gd name="T2" fmla="*/ 1 w 109"/>
                      <a:gd name="T3" fmla="*/ 100 h 100"/>
                      <a:gd name="T4" fmla="*/ 109 w 109"/>
                      <a:gd name="T5" fmla="*/ 0 h 100"/>
                      <a:gd name="T6" fmla="*/ 0 60000 65536"/>
                      <a:gd name="T7" fmla="*/ 0 60000 65536"/>
                      <a:gd name="T8" fmla="*/ 0 60000 65536"/>
                      <a:gd name="T9" fmla="*/ 0 w 109"/>
                      <a:gd name="T10" fmla="*/ 0 h 100"/>
                      <a:gd name="T11" fmla="*/ 109 w 109"/>
                      <a:gd name="T12" fmla="*/ 100 h 1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9" h="100">
                        <a:moveTo>
                          <a:pt x="109" y="0"/>
                        </a:moveTo>
                        <a:cubicBezTo>
                          <a:pt x="102" y="62"/>
                          <a:pt x="47" y="77"/>
                          <a:pt x="1" y="100"/>
                        </a:cubicBezTo>
                        <a:cubicBezTo>
                          <a:pt x="0" y="45"/>
                          <a:pt x="52" y="10"/>
                          <a:pt x="10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7" name="Freeform 588"/>
                  <p:cNvSpPr>
                    <a:spLocks/>
                  </p:cNvSpPr>
                  <p:nvPr/>
                </p:nvSpPr>
                <p:spPr bwMode="auto">
                  <a:xfrm>
                    <a:off x="6589" y="1432"/>
                    <a:ext cx="1970" cy="2488"/>
                  </a:xfrm>
                  <a:custGeom>
                    <a:avLst/>
                    <a:gdLst>
                      <a:gd name="T0" fmla="*/ 386 w 834"/>
                      <a:gd name="T1" fmla="*/ 105 h 1053"/>
                      <a:gd name="T2" fmla="*/ 470 w 834"/>
                      <a:gd name="T3" fmla="*/ 85 h 1053"/>
                      <a:gd name="T4" fmla="*/ 834 w 834"/>
                      <a:gd name="T5" fmla="*/ 397 h 1053"/>
                      <a:gd name="T6" fmla="*/ 830 w 834"/>
                      <a:gd name="T7" fmla="*/ 429 h 1053"/>
                      <a:gd name="T8" fmla="*/ 694 w 834"/>
                      <a:gd name="T9" fmla="*/ 869 h 1053"/>
                      <a:gd name="T10" fmla="*/ 542 w 834"/>
                      <a:gd name="T11" fmla="*/ 937 h 1053"/>
                      <a:gd name="T12" fmla="*/ 434 w 834"/>
                      <a:gd name="T13" fmla="*/ 1001 h 1053"/>
                      <a:gd name="T14" fmla="*/ 302 w 834"/>
                      <a:gd name="T15" fmla="*/ 1021 h 1053"/>
                      <a:gd name="T16" fmla="*/ 222 w 834"/>
                      <a:gd name="T17" fmla="*/ 1045 h 1053"/>
                      <a:gd name="T18" fmla="*/ 390 w 834"/>
                      <a:gd name="T19" fmla="*/ 965 h 1053"/>
                      <a:gd name="T20" fmla="*/ 690 w 834"/>
                      <a:gd name="T21" fmla="*/ 625 h 1053"/>
                      <a:gd name="T22" fmla="*/ 714 w 834"/>
                      <a:gd name="T23" fmla="*/ 521 h 1053"/>
                      <a:gd name="T24" fmla="*/ 722 w 834"/>
                      <a:gd name="T25" fmla="*/ 653 h 1053"/>
                      <a:gd name="T26" fmla="*/ 622 w 834"/>
                      <a:gd name="T27" fmla="*/ 861 h 1053"/>
                      <a:gd name="T28" fmla="*/ 766 w 834"/>
                      <a:gd name="T29" fmla="*/ 529 h 1053"/>
                      <a:gd name="T30" fmla="*/ 778 w 834"/>
                      <a:gd name="T31" fmla="*/ 361 h 1053"/>
                      <a:gd name="T32" fmla="*/ 522 w 834"/>
                      <a:gd name="T33" fmla="*/ 133 h 1053"/>
                      <a:gd name="T34" fmla="*/ 326 w 834"/>
                      <a:gd name="T35" fmla="*/ 205 h 1053"/>
                      <a:gd name="T36" fmla="*/ 202 w 834"/>
                      <a:gd name="T37" fmla="*/ 321 h 1053"/>
                      <a:gd name="T38" fmla="*/ 114 w 834"/>
                      <a:gd name="T39" fmla="*/ 505 h 1053"/>
                      <a:gd name="T40" fmla="*/ 18 w 834"/>
                      <a:gd name="T41" fmla="*/ 645 h 1053"/>
                      <a:gd name="T42" fmla="*/ 78 w 834"/>
                      <a:gd name="T43" fmla="*/ 477 h 1053"/>
                      <a:gd name="T44" fmla="*/ 150 w 834"/>
                      <a:gd name="T45" fmla="*/ 309 h 1053"/>
                      <a:gd name="T46" fmla="*/ 266 w 834"/>
                      <a:gd name="T47" fmla="*/ 185 h 1053"/>
                      <a:gd name="T48" fmla="*/ 502 w 834"/>
                      <a:gd name="T49" fmla="*/ 5 h 1053"/>
                      <a:gd name="T50" fmla="*/ 574 w 834"/>
                      <a:gd name="T51" fmla="*/ 25 h 1053"/>
                      <a:gd name="T52" fmla="*/ 470 w 834"/>
                      <a:gd name="T53" fmla="*/ 57 h 1053"/>
                      <a:gd name="T54" fmla="*/ 386 w 834"/>
                      <a:gd name="T55" fmla="*/ 105 h 105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834"/>
                      <a:gd name="T85" fmla="*/ 0 h 1053"/>
                      <a:gd name="T86" fmla="*/ 834 w 834"/>
                      <a:gd name="T87" fmla="*/ 1053 h 105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834" h="1053">
                        <a:moveTo>
                          <a:pt x="386" y="105"/>
                        </a:moveTo>
                        <a:cubicBezTo>
                          <a:pt x="419" y="107"/>
                          <a:pt x="441" y="88"/>
                          <a:pt x="470" y="85"/>
                        </a:cubicBezTo>
                        <a:cubicBezTo>
                          <a:pt x="658" y="63"/>
                          <a:pt x="834" y="235"/>
                          <a:pt x="834" y="397"/>
                        </a:cubicBezTo>
                        <a:cubicBezTo>
                          <a:pt x="834" y="407"/>
                          <a:pt x="832" y="420"/>
                          <a:pt x="830" y="429"/>
                        </a:cubicBezTo>
                        <a:cubicBezTo>
                          <a:pt x="792" y="614"/>
                          <a:pt x="805" y="765"/>
                          <a:pt x="694" y="869"/>
                        </a:cubicBezTo>
                        <a:cubicBezTo>
                          <a:pt x="652" y="909"/>
                          <a:pt x="601" y="916"/>
                          <a:pt x="542" y="937"/>
                        </a:cubicBezTo>
                        <a:cubicBezTo>
                          <a:pt x="502" y="951"/>
                          <a:pt x="477" y="984"/>
                          <a:pt x="434" y="1001"/>
                        </a:cubicBezTo>
                        <a:cubicBezTo>
                          <a:pt x="395" y="1017"/>
                          <a:pt x="348" y="1010"/>
                          <a:pt x="302" y="1021"/>
                        </a:cubicBezTo>
                        <a:cubicBezTo>
                          <a:pt x="278" y="1027"/>
                          <a:pt x="256" y="1053"/>
                          <a:pt x="222" y="1045"/>
                        </a:cubicBezTo>
                        <a:cubicBezTo>
                          <a:pt x="220" y="972"/>
                          <a:pt x="328" y="988"/>
                          <a:pt x="390" y="965"/>
                        </a:cubicBezTo>
                        <a:cubicBezTo>
                          <a:pt x="533" y="914"/>
                          <a:pt x="657" y="786"/>
                          <a:pt x="690" y="625"/>
                        </a:cubicBezTo>
                        <a:cubicBezTo>
                          <a:pt x="697" y="593"/>
                          <a:pt x="685" y="552"/>
                          <a:pt x="714" y="521"/>
                        </a:cubicBezTo>
                        <a:cubicBezTo>
                          <a:pt x="764" y="541"/>
                          <a:pt x="733" y="611"/>
                          <a:pt x="722" y="653"/>
                        </a:cubicBezTo>
                        <a:cubicBezTo>
                          <a:pt x="700" y="737"/>
                          <a:pt x="671" y="808"/>
                          <a:pt x="622" y="861"/>
                        </a:cubicBezTo>
                        <a:cubicBezTo>
                          <a:pt x="735" y="819"/>
                          <a:pt x="755" y="678"/>
                          <a:pt x="766" y="529"/>
                        </a:cubicBezTo>
                        <a:cubicBezTo>
                          <a:pt x="771" y="467"/>
                          <a:pt x="790" y="414"/>
                          <a:pt x="778" y="361"/>
                        </a:cubicBezTo>
                        <a:cubicBezTo>
                          <a:pt x="753" y="251"/>
                          <a:pt x="651" y="135"/>
                          <a:pt x="522" y="133"/>
                        </a:cubicBezTo>
                        <a:cubicBezTo>
                          <a:pt x="442" y="132"/>
                          <a:pt x="378" y="164"/>
                          <a:pt x="326" y="205"/>
                        </a:cubicBezTo>
                        <a:cubicBezTo>
                          <a:pt x="288" y="236"/>
                          <a:pt x="235" y="283"/>
                          <a:pt x="202" y="321"/>
                        </a:cubicBezTo>
                        <a:cubicBezTo>
                          <a:pt x="166" y="363"/>
                          <a:pt x="144" y="445"/>
                          <a:pt x="114" y="505"/>
                        </a:cubicBezTo>
                        <a:cubicBezTo>
                          <a:pt x="89" y="556"/>
                          <a:pt x="74" y="622"/>
                          <a:pt x="18" y="645"/>
                        </a:cubicBezTo>
                        <a:cubicBezTo>
                          <a:pt x="0" y="588"/>
                          <a:pt x="50" y="534"/>
                          <a:pt x="78" y="477"/>
                        </a:cubicBezTo>
                        <a:cubicBezTo>
                          <a:pt x="104" y="424"/>
                          <a:pt x="119" y="359"/>
                          <a:pt x="150" y="309"/>
                        </a:cubicBezTo>
                        <a:cubicBezTo>
                          <a:pt x="177" y="264"/>
                          <a:pt x="229" y="225"/>
                          <a:pt x="266" y="185"/>
                        </a:cubicBezTo>
                        <a:cubicBezTo>
                          <a:pt x="341" y="106"/>
                          <a:pt x="369" y="17"/>
                          <a:pt x="502" y="5"/>
                        </a:cubicBezTo>
                        <a:cubicBezTo>
                          <a:pt x="524" y="3"/>
                          <a:pt x="572" y="0"/>
                          <a:pt x="574" y="25"/>
                        </a:cubicBezTo>
                        <a:cubicBezTo>
                          <a:pt x="577" y="58"/>
                          <a:pt x="501" y="50"/>
                          <a:pt x="470" y="57"/>
                        </a:cubicBezTo>
                        <a:cubicBezTo>
                          <a:pt x="435" y="65"/>
                          <a:pt x="401" y="77"/>
                          <a:pt x="386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" name="Freeform 589"/>
                  <p:cNvSpPr>
                    <a:spLocks/>
                  </p:cNvSpPr>
                  <p:nvPr/>
                </p:nvSpPr>
                <p:spPr bwMode="auto">
                  <a:xfrm>
                    <a:off x="7983" y="1435"/>
                    <a:ext cx="817" cy="1455"/>
                  </a:xfrm>
                  <a:custGeom>
                    <a:avLst/>
                    <a:gdLst>
                      <a:gd name="T0" fmla="*/ 304 w 346"/>
                      <a:gd name="T1" fmla="*/ 616 h 616"/>
                      <a:gd name="T2" fmla="*/ 300 w 346"/>
                      <a:gd name="T3" fmla="*/ 464 h 616"/>
                      <a:gd name="T4" fmla="*/ 280 w 346"/>
                      <a:gd name="T5" fmla="*/ 412 h 616"/>
                      <a:gd name="T6" fmla="*/ 232 w 346"/>
                      <a:gd name="T7" fmla="*/ 260 h 616"/>
                      <a:gd name="T8" fmla="*/ 80 w 346"/>
                      <a:gd name="T9" fmla="*/ 92 h 616"/>
                      <a:gd name="T10" fmla="*/ 0 w 346"/>
                      <a:gd name="T11" fmla="*/ 32 h 616"/>
                      <a:gd name="T12" fmla="*/ 200 w 346"/>
                      <a:gd name="T13" fmla="*/ 132 h 616"/>
                      <a:gd name="T14" fmla="*/ 340 w 346"/>
                      <a:gd name="T15" fmla="*/ 448 h 616"/>
                      <a:gd name="T16" fmla="*/ 304 w 346"/>
                      <a:gd name="T17" fmla="*/ 616 h 61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6"/>
                      <a:gd name="T28" fmla="*/ 0 h 616"/>
                      <a:gd name="T29" fmla="*/ 346 w 346"/>
                      <a:gd name="T30" fmla="*/ 616 h 61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6" h="616">
                        <a:moveTo>
                          <a:pt x="304" y="616"/>
                        </a:moveTo>
                        <a:cubicBezTo>
                          <a:pt x="276" y="580"/>
                          <a:pt x="309" y="515"/>
                          <a:pt x="300" y="464"/>
                        </a:cubicBezTo>
                        <a:cubicBezTo>
                          <a:pt x="297" y="445"/>
                          <a:pt x="285" y="430"/>
                          <a:pt x="280" y="412"/>
                        </a:cubicBezTo>
                        <a:cubicBezTo>
                          <a:pt x="264" y="354"/>
                          <a:pt x="258" y="308"/>
                          <a:pt x="232" y="260"/>
                        </a:cubicBezTo>
                        <a:cubicBezTo>
                          <a:pt x="197" y="196"/>
                          <a:pt x="138" y="127"/>
                          <a:pt x="80" y="92"/>
                        </a:cubicBezTo>
                        <a:cubicBezTo>
                          <a:pt x="53" y="76"/>
                          <a:pt x="6" y="77"/>
                          <a:pt x="0" y="32"/>
                        </a:cubicBezTo>
                        <a:cubicBezTo>
                          <a:pt x="46" y="0"/>
                          <a:pt x="161" y="84"/>
                          <a:pt x="200" y="132"/>
                        </a:cubicBezTo>
                        <a:cubicBezTo>
                          <a:pt x="269" y="217"/>
                          <a:pt x="332" y="346"/>
                          <a:pt x="340" y="448"/>
                        </a:cubicBezTo>
                        <a:cubicBezTo>
                          <a:pt x="345" y="509"/>
                          <a:pt x="346" y="588"/>
                          <a:pt x="304" y="6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19" name="Freeform 590"/>
                  <p:cNvSpPr>
                    <a:spLocks/>
                  </p:cNvSpPr>
                  <p:nvPr/>
                </p:nvSpPr>
                <p:spPr bwMode="auto">
                  <a:xfrm>
                    <a:off x="6585" y="1680"/>
                    <a:ext cx="663" cy="993"/>
                  </a:xfrm>
                  <a:custGeom>
                    <a:avLst/>
                    <a:gdLst>
                      <a:gd name="T0" fmla="*/ 276 w 281"/>
                      <a:gd name="T1" fmla="*/ 0 h 420"/>
                      <a:gd name="T2" fmla="*/ 184 w 281"/>
                      <a:gd name="T3" fmla="*/ 116 h 420"/>
                      <a:gd name="T4" fmla="*/ 100 w 281"/>
                      <a:gd name="T5" fmla="*/ 244 h 420"/>
                      <a:gd name="T6" fmla="*/ 8 w 281"/>
                      <a:gd name="T7" fmla="*/ 420 h 420"/>
                      <a:gd name="T8" fmla="*/ 48 w 281"/>
                      <a:gd name="T9" fmla="*/ 268 h 420"/>
                      <a:gd name="T10" fmla="*/ 108 w 281"/>
                      <a:gd name="T11" fmla="*/ 128 h 420"/>
                      <a:gd name="T12" fmla="*/ 268 w 281"/>
                      <a:gd name="T13" fmla="*/ 0 h 420"/>
                      <a:gd name="T14" fmla="*/ 276 w 281"/>
                      <a:gd name="T15" fmla="*/ 0 h 4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1"/>
                      <a:gd name="T25" fmla="*/ 0 h 420"/>
                      <a:gd name="T26" fmla="*/ 281 w 281"/>
                      <a:gd name="T27" fmla="*/ 420 h 4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1" h="420">
                        <a:moveTo>
                          <a:pt x="276" y="0"/>
                        </a:moveTo>
                        <a:cubicBezTo>
                          <a:pt x="281" y="60"/>
                          <a:pt x="217" y="82"/>
                          <a:pt x="184" y="116"/>
                        </a:cubicBezTo>
                        <a:cubicBezTo>
                          <a:pt x="151" y="150"/>
                          <a:pt x="120" y="196"/>
                          <a:pt x="100" y="244"/>
                        </a:cubicBezTo>
                        <a:cubicBezTo>
                          <a:pt x="74" y="306"/>
                          <a:pt x="67" y="380"/>
                          <a:pt x="8" y="420"/>
                        </a:cubicBezTo>
                        <a:cubicBezTo>
                          <a:pt x="0" y="366"/>
                          <a:pt x="29" y="315"/>
                          <a:pt x="48" y="268"/>
                        </a:cubicBezTo>
                        <a:cubicBezTo>
                          <a:pt x="67" y="221"/>
                          <a:pt x="83" y="167"/>
                          <a:pt x="108" y="128"/>
                        </a:cubicBezTo>
                        <a:cubicBezTo>
                          <a:pt x="139" y="81"/>
                          <a:pt x="220" y="27"/>
                          <a:pt x="268" y="0"/>
                        </a:cubicBezTo>
                        <a:cubicBezTo>
                          <a:pt x="271" y="0"/>
                          <a:pt x="273" y="0"/>
                          <a:pt x="27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0" name="Freeform 591"/>
                  <p:cNvSpPr>
                    <a:spLocks/>
                  </p:cNvSpPr>
                  <p:nvPr/>
                </p:nvSpPr>
                <p:spPr bwMode="auto">
                  <a:xfrm>
                    <a:off x="6792" y="1758"/>
                    <a:ext cx="1637" cy="1961"/>
                  </a:xfrm>
                  <a:custGeom>
                    <a:avLst/>
                    <a:gdLst>
                      <a:gd name="T0" fmla="*/ 632 w 693"/>
                      <a:gd name="T1" fmla="*/ 363 h 830"/>
                      <a:gd name="T2" fmla="*/ 444 w 693"/>
                      <a:gd name="T3" fmla="*/ 79 h 830"/>
                      <a:gd name="T4" fmla="*/ 260 w 693"/>
                      <a:gd name="T5" fmla="*/ 151 h 830"/>
                      <a:gd name="T6" fmla="*/ 232 w 693"/>
                      <a:gd name="T7" fmla="*/ 187 h 830"/>
                      <a:gd name="T8" fmla="*/ 168 w 693"/>
                      <a:gd name="T9" fmla="*/ 263 h 830"/>
                      <a:gd name="T10" fmla="*/ 524 w 693"/>
                      <a:gd name="T11" fmla="*/ 131 h 830"/>
                      <a:gd name="T12" fmla="*/ 544 w 693"/>
                      <a:gd name="T13" fmla="*/ 571 h 830"/>
                      <a:gd name="T14" fmla="*/ 376 w 693"/>
                      <a:gd name="T15" fmla="*/ 763 h 830"/>
                      <a:gd name="T16" fmla="*/ 304 w 693"/>
                      <a:gd name="T17" fmla="*/ 795 h 830"/>
                      <a:gd name="T18" fmla="*/ 236 w 693"/>
                      <a:gd name="T19" fmla="*/ 819 h 830"/>
                      <a:gd name="T20" fmla="*/ 384 w 693"/>
                      <a:gd name="T21" fmla="*/ 703 h 830"/>
                      <a:gd name="T22" fmla="*/ 528 w 693"/>
                      <a:gd name="T23" fmla="*/ 415 h 830"/>
                      <a:gd name="T24" fmla="*/ 520 w 693"/>
                      <a:gd name="T25" fmla="*/ 191 h 830"/>
                      <a:gd name="T26" fmla="*/ 340 w 693"/>
                      <a:gd name="T27" fmla="*/ 167 h 830"/>
                      <a:gd name="T28" fmla="*/ 260 w 693"/>
                      <a:gd name="T29" fmla="*/ 255 h 830"/>
                      <a:gd name="T30" fmla="*/ 200 w 693"/>
                      <a:gd name="T31" fmla="*/ 307 h 830"/>
                      <a:gd name="T32" fmla="*/ 184 w 693"/>
                      <a:gd name="T33" fmla="*/ 431 h 830"/>
                      <a:gd name="T34" fmla="*/ 116 w 693"/>
                      <a:gd name="T35" fmla="*/ 571 h 830"/>
                      <a:gd name="T36" fmla="*/ 0 w 693"/>
                      <a:gd name="T37" fmla="*/ 651 h 830"/>
                      <a:gd name="T38" fmla="*/ 84 w 693"/>
                      <a:gd name="T39" fmla="*/ 527 h 830"/>
                      <a:gd name="T40" fmla="*/ 124 w 693"/>
                      <a:gd name="T41" fmla="*/ 355 h 830"/>
                      <a:gd name="T42" fmla="*/ 124 w 693"/>
                      <a:gd name="T43" fmla="*/ 223 h 830"/>
                      <a:gd name="T44" fmla="*/ 248 w 693"/>
                      <a:gd name="T45" fmla="*/ 103 h 830"/>
                      <a:gd name="T46" fmla="*/ 644 w 693"/>
                      <a:gd name="T47" fmla="*/ 171 h 830"/>
                      <a:gd name="T48" fmla="*/ 632 w 693"/>
                      <a:gd name="T49" fmla="*/ 363 h 83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93"/>
                      <a:gd name="T76" fmla="*/ 0 h 830"/>
                      <a:gd name="T77" fmla="*/ 693 w 693"/>
                      <a:gd name="T78" fmla="*/ 830 h 83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93" h="830">
                        <a:moveTo>
                          <a:pt x="632" y="363"/>
                        </a:moveTo>
                        <a:cubicBezTo>
                          <a:pt x="628" y="214"/>
                          <a:pt x="580" y="83"/>
                          <a:pt x="444" y="79"/>
                        </a:cubicBezTo>
                        <a:cubicBezTo>
                          <a:pt x="376" y="77"/>
                          <a:pt x="304" y="110"/>
                          <a:pt x="260" y="151"/>
                        </a:cubicBezTo>
                        <a:cubicBezTo>
                          <a:pt x="249" y="161"/>
                          <a:pt x="244" y="175"/>
                          <a:pt x="232" y="187"/>
                        </a:cubicBezTo>
                        <a:cubicBezTo>
                          <a:pt x="209" y="209"/>
                          <a:pt x="160" y="222"/>
                          <a:pt x="168" y="263"/>
                        </a:cubicBezTo>
                        <a:cubicBezTo>
                          <a:pt x="253" y="221"/>
                          <a:pt x="372" y="31"/>
                          <a:pt x="524" y="131"/>
                        </a:cubicBezTo>
                        <a:cubicBezTo>
                          <a:pt x="621" y="195"/>
                          <a:pt x="594" y="461"/>
                          <a:pt x="544" y="571"/>
                        </a:cubicBezTo>
                        <a:cubicBezTo>
                          <a:pt x="509" y="649"/>
                          <a:pt x="440" y="726"/>
                          <a:pt x="376" y="763"/>
                        </a:cubicBezTo>
                        <a:cubicBezTo>
                          <a:pt x="354" y="776"/>
                          <a:pt x="327" y="783"/>
                          <a:pt x="304" y="795"/>
                        </a:cubicBezTo>
                        <a:cubicBezTo>
                          <a:pt x="283" y="806"/>
                          <a:pt x="262" y="830"/>
                          <a:pt x="236" y="819"/>
                        </a:cubicBezTo>
                        <a:cubicBezTo>
                          <a:pt x="260" y="744"/>
                          <a:pt x="331" y="743"/>
                          <a:pt x="384" y="703"/>
                        </a:cubicBezTo>
                        <a:cubicBezTo>
                          <a:pt x="465" y="641"/>
                          <a:pt x="514" y="548"/>
                          <a:pt x="528" y="415"/>
                        </a:cubicBezTo>
                        <a:cubicBezTo>
                          <a:pt x="536" y="339"/>
                          <a:pt x="562" y="251"/>
                          <a:pt x="520" y="191"/>
                        </a:cubicBezTo>
                        <a:cubicBezTo>
                          <a:pt x="484" y="140"/>
                          <a:pt x="396" y="135"/>
                          <a:pt x="340" y="167"/>
                        </a:cubicBezTo>
                        <a:cubicBezTo>
                          <a:pt x="309" y="184"/>
                          <a:pt x="293" y="221"/>
                          <a:pt x="260" y="255"/>
                        </a:cubicBezTo>
                        <a:cubicBezTo>
                          <a:pt x="243" y="273"/>
                          <a:pt x="213" y="285"/>
                          <a:pt x="200" y="307"/>
                        </a:cubicBezTo>
                        <a:cubicBezTo>
                          <a:pt x="179" y="343"/>
                          <a:pt x="192" y="380"/>
                          <a:pt x="184" y="431"/>
                        </a:cubicBezTo>
                        <a:cubicBezTo>
                          <a:pt x="177" y="476"/>
                          <a:pt x="142" y="534"/>
                          <a:pt x="116" y="571"/>
                        </a:cubicBezTo>
                        <a:cubicBezTo>
                          <a:pt x="90" y="608"/>
                          <a:pt x="55" y="652"/>
                          <a:pt x="0" y="651"/>
                        </a:cubicBezTo>
                        <a:cubicBezTo>
                          <a:pt x="5" y="592"/>
                          <a:pt x="59" y="569"/>
                          <a:pt x="84" y="527"/>
                        </a:cubicBezTo>
                        <a:cubicBezTo>
                          <a:pt x="107" y="489"/>
                          <a:pt x="132" y="426"/>
                          <a:pt x="124" y="355"/>
                        </a:cubicBezTo>
                        <a:cubicBezTo>
                          <a:pt x="119" y="309"/>
                          <a:pt x="103" y="267"/>
                          <a:pt x="124" y="223"/>
                        </a:cubicBezTo>
                        <a:cubicBezTo>
                          <a:pt x="145" y="180"/>
                          <a:pt x="204" y="139"/>
                          <a:pt x="248" y="103"/>
                        </a:cubicBezTo>
                        <a:cubicBezTo>
                          <a:pt x="376" y="0"/>
                          <a:pt x="568" y="10"/>
                          <a:pt x="644" y="171"/>
                        </a:cubicBezTo>
                        <a:cubicBezTo>
                          <a:pt x="664" y="213"/>
                          <a:pt x="693" y="346"/>
                          <a:pt x="632" y="3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" name="Freeform 592"/>
                  <p:cNvSpPr>
                    <a:spLocks/>
                  </p:cNvSpPr>
                  <p:nvPr/>
                </p:nvSpPr>
                <p:spPr bwMode="auto">
                  <a:xfrm>
                    <a:off x="7744" y="2099"/>
                    <a:ext cx="307" cy="214"/>
                  </a:xfrm>
                  <a:custGeom>
                    <a:avLst/>
                    <a:gdLst>
                      <a:gd name="T0" fmla="*/ 101 w 130"/>
                      <a:gd name="T1" fmla="*/ 91 h 91"/>
                      <a:gd name="T2" fmla="*/ 17 w 130"/>
                      <a:gd name="T3" fmla="*/ 67 h 91"/>
                      <a:gd name="T4" fmla="*/ 101 w 130"/>
                      <a:gd name="T5" fmla="*/ 91 h 91"/>
                      <a:gd name="T6" fmla="*/ 0 60000 65536"/>
                      <a:gd name="T7" fmla="*/ 0 60000 65536"/>
                      <a:gd name="T8" fmla="*/ 0 60000 65536"/>
                      <a:gd name="T9" fmla="*/ 0 w 130"/>
                      <a:gd name="T10" fmla="*/ 0 h 91"/>
                      <a:gd name="T11" fmla="*/ 130 w 130"/>
                      <a:gd name="T12" fmla="*/ 91 h 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0" h="91">
                        <a:moveTo>
                          <a:pt x="101" y="91"/>
                        </a:moveTo>
                        <a:cubicBezTo>
                          <a:pt x="75" y="81"/>
                          <a:pt x="51" y="69"/>
                          <a:pt x="17" y="67"/>
                        </a:cubicBezTo>
                        <a:cubicBezTo>
                          <a:pt x="0" y="0"/>
                          <a:pt x="130" y="39"/>
                          <a:pt x="10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" name="Freeform 593"/>
                  <p:cNvSpPr>
                    <a:spLocks/>
                  </p:cNvSpPr>
                  <p:nvPr/>
                </p:nvSpPr>
                <p:spPr bwMode="auto">
                  <a:xfrm>
                    <a:off x="7222" y="2108"/>
                    <a:ext cx="529" cy="621"/>
                  </a:xfrm>
                  <a:custGeom>
                    <a:avLst/>
                    <a:gdLst>
                      <a:gd name="T0" fmla="*/ 222 w 224"/>
                      <a:gd name="T1" fmla="*/ 47 h 263"/>
                      <a:gd name="T2" fmla="*/ 182 w 224"/>
                      <a:gd name="T3" fmla="*/ 79 h 263"/>
                      <a:gd name="T4" fmla="*/ 86 w 224"/>
                      <a:gd name="T5" fmla="*/ 179 h 263"/>
                      <a:gd name="T6" fmla="*/ 34 w 224"/>
                      <a:gd name="T7" fmla="*/ 263 h 263"/>
                      <a:gd name="T8" fmla="*/ 118 w 224"/>
                      <a:gd name="T9" fmla="*/ 91 h 263"/>
                      <a:gd name="T10" fmla="*/ 222 w 224"/>
                      <a:gd name="T11" fmla="*/ 47 h 26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4"/>
                      <a:gd name="T19" fmla="*/ 0 h 263"/>
                      <a:gd name="T20" fmla="*/ 224 w 224"/>
                      <a:gd name="T21" fmla="*/ 263 h 26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4" h="263">
                        <a:moveTo>
                          <a:pt x="222" y="47"/>
                        </a:moveTo>
                        <a:cubicBezTo>
                          <a:pt x="224" y="73"/>
                          <a:pt x="195" y="68"/>
                          <a:pt x="182" y="79"/>
                        </a:cubicBezTo>
                        <a:cubicBezTo>
                          <a:pt x="162" y="122"/>
                          <a:pt x="115" y="143"/>
                          <a:pt x="86" y="179"/>
                        </a:cubicBezTo>
                        <a:cubicBezTo>
                          <a:pt x="65" y="205"/>
                          <a:pt x="68" y="245"/>
                          <a:pt x="34" y="263"/>
                        </a:cubicBezTo>
                        <a:cubicBezTo>
                          <a:pt x="0" y="195"/>
                          <a:pt x="79" y="136"/>
                          <a:pt x="118" y="91"/>
                        </a:cubicBezTo>
                        <a:cubicBezTo>
                          <a:pt x="141" y="65"/>
                          <a:pt x="176" y="0"/>
                          <a:pt x="222" y="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3" name="Freeform 594"/>
                  <p:cNvSpPr>
                    <a:spLocks/>
                  </p:cNvSpPr>
                  <p:nvPr/>
                </p:nvSpPr>
                <p:spPr bwMode="auto">
                  <a:xfrm>
                    <a:off x="6868" y="2271"/>
                    <a:ext cx="1139" cy="1498"/>
                  </a:xfrm>
                  <a:custGeom>
                    <a:avLst/>
                    <a:gdLst>
                      <a:gd name="T0" fmla="*/ 52 w 482"/>
                      <a:gd name="T1" fmla="*/ 614 h 634"/>
                      <a:gd name="T2" fmla="*/ 120 w 482"/>
                      <a:gd name="T3" fmla="*/ 562 h 634"/>
                      <a:gd name="T4" fmla="*/ 236 w 482"/>
                      <a:gd name="T5" fmla="*/ 454 h 634"/>
                      <a:gd name="T6" fmla="*/ 300 w 482"/>
                      <a:gd name="T7" fmla="*/ 430 h 634"/>
                      <a:gd name="T8" fmla="*/ 432 w 482"/>
                      <a:gd name="T9" fmla="*/ 206 h 634"/>
                      <a:gd name="T10" fmla="*/ 428 w 482"/>
                      <a:gd name="T11" fmla="*/ 162 h 634"/>
                      <a:gd name="T12" fmla="*/ 400 w 482"/>
                      <a:gd name="T13" fmla="*/ 58 h 634"/>
                      <a:gd name="T14" fmla="*/ 332 w 482"/>
                      <a:gd name="T15" fmla="*/ 130 h 634"/>
                      <a:gd name="T16" fmla="*/ 64 w 482"/>
                      <a:gd name="T17" fmla="*/ 490 h 634"/>
                      <a:gd name="T18" fmla="*/ 0 w 482"/>
                      <a:gd name="T19" fmla="*/ 506 h 634"/>
                      <a:gd name="T20" fmla="*/ 76 w 482"/>
                      <a:gd name="T21" fmla="*/ 426 h 634"/>
                      <a:gd name="T22" fmla="*/ 240 w 482"/>
                      <a:gd name="T23" fmla="*/ 146 h 634"/>
                      <a:gd name="T24" fmla="*/ 292 w 482"/>
                      <a:gd name="T25" fmla="*/ 102 h 634"/>
                      <a:gd name="T26" fmla="*/ 340 w 482"/>
                      <a:gd name="T27" fmla="*/ 38 h 634"/>
                      <a:gd name="T28" fmla="*/ 480 w 482"/>
                      <a:gd name="T29" fmla="*/ 90 h 634"/>
                      <a:gd name="T30" fmla="*/ 468 w 482"/>
                      <a:gd name="T31" fmla="*/ 166 h 634"/>
                      <a:gd name="T32" fmla="*/ 468 w 482"/>
                      <a:gd name="T33" fmla="*/ 250 h 634"/>
                      <a:gd name="T34" fmla="*/ 356 w 482"/>
                      <a:gd name="T35" fmla="*/ 450 h 634"/>
                      <a:gd name="T36" fmla="*/ 264 w 482"/>
                      <a:gd name="T37" fmla="*/ 494 h 634"/>
                      <a:gd name="T38" fmla="*/ 52 w 482"/>
                      <a:gd name="T39" fmla="*/ 614 h 634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82"/>
                      <a:gd name="T61" fmla="*/ 0 h 634"/>
                      <a:gd name="T62" fmla="*/ 482 w 482"/>
                      <a:gd name="T63" fmla="*/ 634 h 634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82" h="634">
                        <a:moveTo>
                          <a:pt x="52" y="614"/>
                        </a:moveTo>
                        <a:cubicBezTo>
                          <a:pt x="63" y="583"/>
                          <a:pt x="91" y="582"/>
                          <a:pt x="120" y="562"/>
                        </a:cubicBezTo>
                        <a:cubicBezTo>
                          <a:pt x="162" y="533"/>
                          <a:pt x="194" y="478"/>
                          <a:pt x="236" y="454"/>
                        </a:cubicBezTo>
                        <a:cubicBezTo>
                          <a:pt x="255" y="443"/>
                          <a:pt x="279" y="442"/>
                          <a:pt x="300" y="430"/>
                        </a:cubicBezTo>
                        <a:cubicBezTo>
                          <a:pt x="368" y="392"/>
                          <a:pt x="428" y="289"/>
                          <a:pt x="432" y="206"/>
                        </a:cubicBezTo>
                        <a:cubicBezTo>
                          <a:pt x="433" y="191"/>
                          <a:pt x="427" y="176"/>
                          <a:pt x="428" y="162"/>
                        </a:cubicBezTo>
                        <a:cubicBezTo>
                          <a:pt x="430" y="121"/>
                          <a:pt x="449" y="65"/>
                          <a:pt x="400" y="58"/>
                        </a:cubicBezTo>
                        <a:cubicBezTo>
                          <a:pt x="355" y="51"/>
                          <a:pt x="343" y="93"/>
                          <a:pt x="332" y="130"/>
                        </a:cubicBezTo>
                        <a:cubicBezTo>
                          <a:pt x="229" y="219"/>
                          <a:pt x="186" y="413"/>
                          <a:pt x="64" y="490"/>
                        </a:cubicBezTo>
                        <a:cubicBezTo>
                          <a:pt x="48" y="500"/>
                          <a:pt x="23" y="512"/>
                          <a:pt x="0" y="506"/>
                        </a:cubicBezTo>
                        <a:cubicBezTo>
                          <a:pt x="0" y="456"/>
                          <a:pt x="46" y="452"/>
                          <a:pt x="76" y="426"/>
                        </a:cubicBezTo>
                        <a:cubicBezTo>
                          <a:pt x="154" y="358"/>
                          <a:pt x="171" y="230"/>
                          <a:pt x="240" y="146"/>
                        </a:cubicBezTo>
                        <a:cubicBezTo>
                          <a:pt x="253" y="131"/>
                          <a:pt x="276" y="120"/>
                          <a:pt x="292" y="102"/>
                        </a:cubicBezTo>
                        <a:cubicBezTo>
                          <a:pt x="311" y="81"/>
                          <a:pt x="322" y="51"/>
                          <a:pt x="340" y="38"/>
                        </a:cubicBezTo>
                        <a:cubicBezTo>
                          <a:pt x="395" y="0"/>
                          <a:pt x="476" y="32"/>
                          <a:pt x="480" y="90"/>
                        </a:cubicBezTo>
                        <a:cubicBezTo>
                          <a:pt x="482" y="116"/>
                          <a:pt x="470" y="144"/>
                          <a:pt x="468" y="166"/>
                        </a:cubicBezTo>
                        <a:cubicBezTo>
                          <a:pt x="466" y="195"/>
                          <a:pt x="471" y="223"/>
                          <a:pt x="468" y="250"/>
                        </a:cubicBezTo>
                        <a:cubicBezTo>
                          <a:pt x="459" y="329"/>
                          <a:pt x="412" y="407"/>
                          <a:pt x="356" y="450"/>
                        </a:cubicBezTo>
                        <a:cubicBezTo>
                          <a:pt x="330" y="470"/>
                          <a:pt x="294" y="476"/>
                          <a:pt x="264" y="494"/>
                        </a:cubicBezTo>
                        <a:cubicBezTo>
                          <a:pt x="198" y="533"/>
                          <a:pt x="151" y="634"/>
                          <a:pt x="52" y="6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4" name="Freeform 595"/>
                  <p:cNvSpPr>
                    <a:spLocks noEditPoints="1"/>
                  </p:cNvSpPr>
                  <p:nvPr/>
                </p:nvSpPr>
                <p:spPr bwMode="auto">
                  <a:xfrm>
                    <a:off x="6896" y="2465"/>
                    <a:ext cx="983" cy="1207"/>
                  </a:xfrm>
                  <a:custGeom>
                    <a:avLst/>
                    <a:gdLst>
                      <a:gd name="T0" fmla="*/ 388 w 416"/>
                      <a:gd name="T1" fmla="*/ 0 h 511"/>
                      <a:gd name="T2" fmla="*/ 380 w 416"/>
                      <a:gd name="T3" fmla="*/ 76 h 511"/>
                      <a:gd name="T4" fmla="*/ 308 w 416"/>
                      <a:gd name="T5" fmla="*/ 296 h 511"/>
                      <a:gd name="T6" fmla="*/ 160 w 416"/>
                      <a:gd name="T7" fmla="*/ 392 h 511"/>
                      <a:gd name="T8" fmla="*/ 0 w 416"/>
                      <a:gd name="T9" fmla="*/ 476 h 511"/>
                      <a:gd name="T10" fmla="*/ 76 w 416"/>
                      <a:gd name="T11" fmla="*/ 420 h 511"/>
                      <a:gd name="T12" fmla="*/ 208 w 416"/>
                      <a:gd name="T13" fmla="*/ 276 h 511"/>
                      <a:gd name="T14" fmla="*/ 344 w 416"/>
                      <a:gd name="T15" fmla="*/ 60 h 511"/>
                      <a:gd name="T16" fmla="*/ 380 w 416"/>
                      <a:gd name="T17" fmla="*/ 0 h 511"/>
                      <a:gd name="T18" fmla="*/ 388 w 416"/>
                      <a:gd name="T19" fmla="*/ 0 h 511"/>
                      <a:gd name="T20" fmla="*/ 260 w 416"/>
                      <a:gd name="T21" fmla="*/ 264 h 511"/>
                      <a:gd name="T22" fmla="*/ 344 w 416"/>
                      <a:gd name="T23" fmla="*/ 120 h 511"/>
                      <a:gd name="T24" fmla="*/ 332 w 416"/>
                      <a:gd name="T25" fmla="*/ 116 h 511"/>
                      <a:gd name="T26" fmla="*/ 260 w 416"/>
                      <a:gd name="T27" fmla="*/ 264 h 5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16"/>
                      <a:gd name="T43" fmla="*/ 0 h 511"/>
                      <a:gd name="T44" fmla="*/ 416 w 416"/>
                      <a:gd name="T45" fmla="*/ 511 h 5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16" h="511">
                        <a:moveTo>
                          <a:pt x="388" y="0"/>
                        </a:moveTo>
                        <a:cubicBezTo>
                          <a:pt x="408" y="22"/>
                          <a:pt x="388" y="57"/>
                          <a:pt x="380" y="76"/>
                        </a:cubicBezTo>
                        <a:cubicBezTo>
                          <a:pt x="416" y="121"/>
                          <a:pt x="361" y="271"/>
                          <a:pt x="308" y="296"/>
                        </a:cubicBezTo>
                        <a:cubicBezTo>
                          <a:pt x="246" y="325"/>
                          <a:pt x="203" y="342"/>
                          <a:pt x="160" y="392"/>
                        </a:cubicBezTo>
                        <a:cubicBezTo>
                          <a:pt x="130" y="426"/>
                          <a:pt x="60" y="511"/>
                          <a:pt x="0" y="476"/>
                        </a:cubicBezTo>
                        <a:cubicBezTo>
                          <a:pt x="17" y="440"/>
                          <a:pt x="50" y="439"/>
                          <a:pt x="76" y="420"/>
                        </a:cubicBezTo>
                        <a:cubicBezTo>
                          <a:pt x="106" y="399"/>
                          <a:pt x="194" y="313"/>
                          <a:pt x="208" y="276"/>
                        </a:cubicBezTo>
                        <a:cubicBezTo>
                          <a:pt x="239" y="199"/>
                          <a:pt x="278" y="107"/>
                          <a:pt x="344" y="60"/>
                        </a:cubicBezTo>
                        <a:cubicBezTo>
                          <a:pt x="351" y="35"/>
                          <a:pt x="355" y="6"/>
                          <a:pt x="380" y="0"/>
                        </a:cubicBezTo>
                        <a:cubicBezTo>
                          <a:pt x="383" y="0"/>
                          <a:pt x="385" y="0"/>
                          <a:pt x="388" y="0"/>
                        </a:cubicBezTo>
                        <a:close/>
                        <a:moveTo>
                          <a:pt x="260" y="264"/>
                        </a:moveTo>
                        <a:cubicBezTo>
                          <a:pt x="312" y="258"/>
                          <a:pt x="349" y="183"/>
                          <a:pt x="344" y="120"/>
                        </a:cubicBezTo>
                        <a:cubicBezTo>
                          <a:pt x="339" y="120"/>
                          <a:pt x="339" y="115"/>
                          <a:pt x="332" y="116"/>
                        </a:cubicBezTo>
                        <a:cubicBezTo>
                          <a:pt x="312" y="169"/>
                          <a:pt x="283" y="213"/>
                          <a:pt x="260" y="2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5" name="Freeform 596"/>
                  <p:cNvSpPr>
                    <a:spLocks/>
                  </p:cNvSpPr>
                  <p:nvPr/>
                </p:nvSpPr>
                <p:spPr bwMode="auto">
                  <a:xfrm>
                    <a:off x="8514" y="2502"/>
                    <a:ext cx="163" cy="350"/>
                  </a:xfrm>
                  <a:custGeom>
                    <a:avLst/>
                    <a:gdLst>
                      <a:gd name="T0" fmla="*/ 39 w 69"/>
                      <a:gd name="T1" fmla="*/ 0 h 148"/>
                      <a:gd name="T2" fmla="*/ 15 w 69"/>
                      <a:gd name="T3" fmla="*/ 148 h 148"/>
                      <a:gd name="T4" fmla="*/ 39 w 69"/>
                      <a:gd name="T5" fmla="*/ 0 h 148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148"/>
                      <a:gd name="T11" fmla="*/ 69 w 69"/>
                      <a:gd name="T12" fmla="*/ 148 h 1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148">
                        <a:moveTo>
                          <a:pt x="39" y="0"/>
                        </a:moveTo>
                        <a:cubicBezTo>
                          <a:pt x="69" y="30"/>
                          <a:pt x="53" y="134"/>
                          <a:pt x="15" y="148"/>
                        </a:cubicBezTo>
                        <a:cubicBezTo>
                          <a:pt x="13" y="103"/>
                          <a:pt x="0" y="16"/>
                          <a:pt x="39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6" name="Freeform 597"/>
                  <p:cNvSpPr>
                    <a:spLocks/>
                  </p:cNvSpPr>
                  <p:nvPr/>
                </p:nvSpPr>
                <p:spPr bwMode="auto">
                  <a:xfrm>
                    <a:off x="6670" y="2538"/>
                    <a:ext cx="375" cy="616"/>
                  </a:xfrm>
                  <a:custGeom>
                    <a:avLst/>
                    <a:gdLst>
                      <a:gd name="T0" fmla="*/ 140 w 159"/>
                      <a:gd name="T1" fmla="*/ 5 h 261"/>
                      <a:gd name="T2" fmla="*/ 112 w 159"/>
                      <a:gd name="T3" fmla="*/ 157 h 261"/>
                      <a:gd name="T4" fmla="*/ 20 w 159"/>
                      <a:gd name="T5" fmla="*/ 261 h 261"/>
                      <a:gd name="T6" fmla="*/ 120 w 159"/>
                      <a:gd name="T7" fmla="*/ 13 h 261"/>
                      <a:gd name="T8" fmla="*/ 128 w 159"/>
                      <a:gd name="T9" fmla="*/ 1 h 261"/>
                      <a:gd name="T10" fmla="*/ 140 w 159"/>
                      <a:gd name="T11" fmla="*/ 5 h 26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9"/>
                      <a:gd name="T19" fmla="*/ 0 h 261"/>
                      <a:gd name="T20" fmla="*/ 159 w 159"/>
                      <a:gd name="T21" fmla="*/ 261 h 26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9" h="261">
                        <a:moveTo>
                          <a:pt x="140" y="5"/>
                        </a:moveTo>
                        <a:cubicBezTo>
                          <a:pt x="159" y="62"/>
                          <a:pt x="137" y="118"/>
                          <a:pt x="112" y="157"/>
                        </a:cubicBezTo>
                        <a:cubicBezTo>
                          <a:pt x="87" y="195"/>
                          <a:pt x="54" y="238"/>
                          <a:pt x="20" y="261"/>
                        </a:cubicBezTo>
                        <a:cubicBezTo>
                          <a:pt x="0" y="156"/>
                          <a:pt x="106" y="110"/>
                          <a:pt x="120" y="13"/>
                        </a:cubicBezTo>
                        <a:cubicBezTo>
                          <a:pt x="122" y="8"/>
                          <a:pt x="127" y="7"/>
                          <a:pt x="128" y="1"/>
                        </a:cubicBezTo>
                        <a:cubicBezTo>
                          <a:pt x="135" y="0"/>
                          <a:pt x="135" y="5"/>
                          <a:pt x="14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7" name="Freeform 598"/>
                  <p:cNvSpPr>
                    <a:spLocks/>
                  </p:cNvSpPr>
                  <p:nvPr/>
                </p:nvSpPr>
                <p:spPr bwMode="auto">
                  <a:xfrm>
                    <a:off x="7425" y="2937"/>
                    <a:ext cx="1198" cy="1210"/>
                  </a:xfrm>
                  <a:custGeom>
                    <a:avLst/>
                    <a:gdLst>
                      <a:gd name="T0" fmla="*/ 492 w 507"/>
                      <a:gd name="T1" fmla="*/ 0 h 512"/>
                      <a:gd name="T2" fmla="*/ 444 w 507"/>
                      <a:gd name="T3" fmla="*/ 188 h 512"/>
                      <a:gd name="T4" fmla="*/ 328 w 507"/>
                      <a:gd name="T5" fmla="*/ 324 h 512"/>
                      <a:gd name="T6" fmla="*/ 160 w 507"/>
                      <a:gd name="T7" fmla="*/ 396 h 512"/>
                      <a:gd name="T8" fmla="*/ 316 w 507"/>
                      <a:gd name="T9" fmla="*/ 360 h 512"/>
                      <a:gd name="T10" fmla="*/ 124 w 507"/>
                      <a:gd name="T11" fmla="*/ 444 h 512"/>
                      <a:gd name="T12" fmla="*/ 0 w 507"/>
                      <a:gd name="T13" fmla="*/ 496 h 512"/>
                      <a:gd name="T14" fmla="*/ 56 w 507"/>
                      <a:gd name="T15" fmla="*/ 444 h 512"/>
                      <a:gd name="T16" fmla="*/ 136 w 507"/>
                      <a:gd name="T17" fmla="*/ 356 h 512"/>
                      <a:gd name="T18" fmla="*/ 332 w 507"/>
                      <a:gd name="T19" fmla="*/ 272 h 512"/>
                      <a:gd name="T20" fmla="*/ 472 w 507"/>
                      <a:gd name="T21" fmla="*/ 16 h 512"/>
                      <a:gd name="T22" fmla="*/ 480 w 507"/>
                      <a:gd name="T23" fmla="*/ 0 h 512"/>
                      <a:gd name="T24" fmla="*/ 492 w 507"/>
                      <a:gd name="T25" fmla="*/ 0 h 51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07"/>
                      <a:gd name="T40" fmla="*/ 0 h 512"/>
                      <a:gd name="T41" fmla="*/ 507 w 507"/>
                      <a:gd name="T42" fmla="*/ 512 h 51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07" h="512">
                        <a:moveTo>
                          <a:pt x="492" y="0"/>
                        </a:moveTo>
                        <a:cubicBezTo>
                          <a:pt x="507" y="67"/>
                          <a:pt x="473" y="136"/>
                          <a:pt x="444" y="188"/>
                        </a:cubicBezTo>
                        <a:cubicBezTo>
                          <a:pt x="415" y="240"/>
                          <a:pt x="380" y="296"/>
                          <a:pt x="328" y="324"/>
                        </a:cubicBezTo>
                        <a:cubicBezTo>
                          <a:pt x="274" y="354"/>
                          <a:pt x="207" y="350"/>
                          <a:pt x="160" y="396"/>
                        </a:cubicBezTo>
                        <a:cubicBezTo>
                          <a:pt x="219" y="409"/>
                          <a:pt x="271" y="361"/>
                          <a:pt x="316" y="360"/>
                        </a:cubicBezTo>
                        <a:cubicBezTo>
                          <a:pt x="311" y="453"/>
                          <a:pt x="194" y="419"/>
                          <a:pt x="124" y="444"/>
                        </a:cubicBezTo>
                        <a:cubicBezTo>
                          <a:pt x="78" y="460"/>
                          <a:pt x="50" y="512"/>
                          <a:pt x="0" y="496"/>
                        </a:cubicBezTo>
                        <a:cubicBezTo>
                          <a:pt x="5" y="460"/>
                          <a:pt x="37" y="460"/>
                          <a:pt x="56" y="444"/>
                        </a:cubicBezTo>
                        <a:cubicBezTo>
                          <a:pt x="87" y="419"/>
                          <a:pt x="107" y="378"/>
                          <a:pt x="136" y="356"/>
                        </a:cubicBezTo>
                        <a:cubicBezTo>
                          <a:pt x="198" y="310"/>
                          <a:pt x="277" y="314"/>
                          <a:pt x="332" y="272"/>
                        </a:cubicBezTo>
                        <a:cubicBezTo>
                          <a:pt x="418" y="206"/>
                          <a:pt x="424" y="122"/>
                          <a:pt x="472" y="16"/>
                        </a:cubicBezTo>
                        <a:cubicBezTo>
                          <a:pt x="474" y="12"/>
                          <a:pt x="475" y="5"/>
                          <a:pt x="480" y="0"/>
                        </a:cubicBezTo>
                        <a:cubicBezTo>
                          <a:pt x="484" y="0"/>
                          <a:pt x="488" y="0"/>
                          <a:pt x="49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8" name="Freeform 599"/>
                  <p:cNvSpPr>
                    <a:spLocks/>
                  </p:cNvSpPr>
                  <p:nvPr/>
                </p:nvSpPr>
                <p:spPr bwMode="auto">
                  <a:xfrm>
                    <a:off x="8219" y="2956"/>
                    <a:ext cx="721" cy="869"/>
                  </a:xfrm>
                  <a:custGeom>
                    <a:avLst/>
                    <a:gdLst>
                      <a:gd name="T0" fmla="*/ 288 w 305"/>
                      <a:gd name="T1" fmla="*/ 4 h 368"/>
                      <a:gd name="T2" fmla="*/ 220 w 305"/>
                      <a:gd name="T3" fmla="*/ 196 h 368"/>
                      <a:gd name="T4" fmla="*/ 152 w 305"/>
                      <a:gd name="T5" fmla="*/ 236 h 368"/>
                      <a:gd name="T6" fmla="*/ 0 w 305"/>
                      <a:gd name="T7" fmla="*/ 348 h 368"/>
                      <a:gd name="T8" fmla="*/ 52 w 305"/>
                      <a:gd name="T9" fmla="*/ 292 h 368"/>
                      <a:gd name="T10" fmla="*/ 172 w 305"/>
                      <a:gd name="T11" fmla="*/ 76 h 368"/>
                      <a:gd name="T12" fmla="*/ 208 w 305"/>
                      <a:gd name="T13" fmla="*/ 4 h 368"/>
                      <a:gd name="T14" fmla="*/ 176 w 305"/>
                      <a:gd name="T15" fmla="*/ 164 h 368"/>
                      <a:gd name="T16" fmla="*/ 276 w 305"/>
                      <a:gd name="T17" fmla="*/ 0 h 368"/>
                      <a:gd name="T18" fmla="*/ 288 w 305"/>
                      <a:gd name="T19" fmla="*/ 4 h 3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5"/>
                      <a:gd name="T31" fmla="*/ 0 h 368"/>
                      <a:gd name="T32" fmla="*/ 305 w 305"/>
                      <a:gd name="T33" fmla="*/ 368 h 3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5" h="368">
                        <a:moveTo>
                          <a:pt x="288" y="4"/>
                        </a:moveTo>
                        <a:cubicBezTo>
                          <a:pt x="305" y="75"/>
                          <a:pt x="265" y="155"/>
                          <a:pt x="220" y="196"/>
                        </a:cubicBezTo>
                        <a:cubicBezTo>
                          <a:pt x="202" y="213"/>
                          <a:pt x="173" y="218"/>
                          <a:pt x="152" y="236"/>
                        </a:cubicBezTo>
                        <a:cubicBezTo>
                          <a:pt x="106" y="276"/>
                          <a:pt x="76" y="368"/>
                          <a:pt x="0" y="348"/>
                        </a:cubicBezTo>
                        <a:cubicBezTo>
                          <a:pt x="0" y="310"/>
                          <a:pt x="31" y="310"/>
                          <a:pt x="52" y="292"/>
                        </a:cubicBezTo>
                        <a:cubicBezTo>
                          <a:pt x="106" y="246"/>
                          <a:pt x="151" y="153"/>
                          <a:pt x="172" y="76"/>
                        </a:cubicBezTo>
                        <a:cubicBezTo>
                          <a:pt x="179" y="52"/>
                          <a:pt x="177" y="14"/>
                          <a:pt x="208" y="4"/>
                        </a:cubicBezTo>
                        <a:cubicBezTo>
                          <a:pt x="247" y="48"/>
                          <a:pt x="187" y="118"/>
                          <a:pt x="176" y="164"/>
                        </a:cubicBezTo>
                        <a:cubicBezTo>
                          <a:pt x="233" y="149"/>
                          <a:pt x="235" y="44"/>
                          <a:pt x="276" y="0"/>
                        </a:cubicBezTo>
                        <a:cubicBezTo>
                          <a:pt x="279" y="2"/>
                          <a:pt x="283" y="4"/>
                          <a:pt x="28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9" name="Freeform 600"/>
                  <p:cNvSpPr>
                    <a:spLocks/>
                  </p:cNvSpPr>
                  <p:nvPr/>
                </p:nvSpPr>
                <p:spPr bwMode="auto">
                  <a:xfrm>
                    <a:off x="8059" y="3410"/>
                    <a:ext cx="788" cy="614"/>
                  </a:xfrm>
                  <a:custGeom>
                    <a:avLst/>
                    <a:gdLst>
                      <a:gd name="T0" fmla="*/ 328 w 334"/>
                      <a:gd name="T1" fmla="*/ 0 h 260"/>
                      <a:gd name="T2" fmla="*/ 252 w 334"/>
                      <a:gd name="T3" fmla="*/ 100 h 260"/>
                      <a:gd name="T4" fmla="*/ 288 w 334"/>
                      <a:gd name="T5" fmla="*/ 92 h 260"/>
                      <a:gd name="T6" fmla="*/ 252 w 334"/>
                      <a:gd name="T7" fmla="*/ 148 h 260"/>
                      <a:gd name="T8" fmla="*/ 0 w 334"/>
                      <a:gd name="T9" fmla="*/ 260 h 260"/>
                      <a:gd name="T10" fmla="*/ 92 w 334"/>
                      <a:gd name="T11" fmla="*/ 188 h 260"/>
                      <a:gd name="T12" fmla="*/ 196 w 334"/>
                      <a:gd name="T13" fmla="*/ 120 h 260"/>
                      <a:gd name="T14" fmla="*/ 316 w 334"/>
                      <a:gd name="T15" fmla="*/ 0 h 260"/>
                      <a:gd name="T16" fmla="*/ 328 w 334"/>
                      <a:gd name="T17" fmla="*/ 0 h 26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4"/>
                      <a:gd name="T28" fmla="*/ 0 h 260"/>
                      <a:gd name="T29" fmla="*/ 334 w 334"/>
                      <a:gd name="T30" fmla="*/ 260 h 26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4" h="260">
                        <a:moveTo>
                          <a:pt x="328" y="0"/>
                        </a:moveTo>
                        <a:cubicBezTo>
                          <a:pt x="334" y="49"/>
                          <a:pt x="277" y="69"/>
                          <a:pt x="252" y="100"/>
                        </a:cubicBezTo>
                        <a:cubicBezTo>
                          <a:pt x="263" y="112"/>
                          <a:pt x="269" y="85"/>
                          <a:pt x="288" y="92"/>
                        </a:cubicBezTo>
                        <a:cubicBezTo>
                          <a:pt x="289" y="123"/>
                          <a:pt x="264" y="129"/>
                          <a:pt x="252" y="148"/>
                        </a:cubicBezTo>
                        <a:cubicBezTo>
                          <a:pt x="148" y="163"/>
                          <a:pt x="101" y="255"/>
                          <a:pt x="0" y="260"/>
                        </a:cubicBezTo>
                        <a:cubicBezTo>
                          <a:pt x="16" y="222"/>
                          <a:pt x="60" y="207"/>
                          <a:pt x="92" y="188"/>
                        </a:cubicBezTo>
                        <a:cubicBezTo>
                          <a:pt x="126" y="168"/>
                          <a:pt x="168" y="148"/>
                          <a:pt x="196" y="120"/>
                        </a:cubicBezTo>
                        <a:cubicBezTo>
                          <a:pt x="235" y="82"/>
                          <a:pt x="259" y="24"/>
                          <a:pt x="316" y="0"/>
                        </a:cubicBezTo>
                        <a:cubicBezTo>
                          <a:pt x="320" y="0"/>
                          <a:pt x="324" y="0"/>
                          <a:pt x="32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30" name="Freeform 601"/>
                  <p:cNvSpPr>
                    <a:spLocks/>
                  </p:cNvSpPr>
                  <p:nvPr/>
                </p:nvSpPr>
                <p:spPr bwMode="auto">
                  <a:xfrm>
                    <a:off x="7227" y="3870"/>
                    <a:ext cx="321" cy="210"/>
                  </a:xfrm>
                  <a:custGeom>
                    <a:avLst/>
                    <a:gdLst>
                      <a:gd name="T0" fmla="*/ 136 w 136"/>
                      <a:gd name="T1" fmla="*/ 9 h 89"/>
                      <a:gd name="T2" fmla="*/ 0 w 136"/>
                      <a:gd name="T3" fmla="*/ 53 h 89"/>
                      <a:gd name="T4" fmla="*/ 136 w 136"/>
                      <a:gd name="T5" fmla="*/ 9 h 89"/>
                      <a:gd name="T6" fmla="*/ 0 60000 65536"/>
                      <a:gd name="T7" fmla="*/ 0 60000 65536"/>
                      <a:gd name="T8" fmla="*/ 0 60000 65536"/>
                      <a:gd name="T9" fmla="*/ 0 w 136"/>
                      <a:gd name="T10" fmla="*/ 0 h 89"/>
                      <a:gd name="T11" fmla="*/ 136 w 136"/>
                      <a:gd name="T12" fmla="*/ 89 h 8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6" h="89">
                        <a:moveTo>
                          <a:pt x="136" y="9"/>
                        </a:moveTo>
                        <a:cubicBezTo>
                          <a:pt x="122" y="49"/>
                          <a:pt x="38" y="89"/>
                          <a:pt x="0" y="53"/>
                        </a:cubicBezTo>
                        <a:cubicBezTo>
                          <a:pt x="9" y="6"/>
                          <a:pt x="98" y="0"/>
                          <a:pt x="13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31" name="Freeform 602"/>
                  <p:cNvSpPr>
                    <a:spLocks/>
                  </p:cNvSpPr>
                  <p:nvPr/>
                </p:nvSpPr>
                <p:spPr bwMode="auto">
                  <a:xfrm>
                    <a:off x="7593" y="3976"/>
                    <a:ext cx="333" cy="152"/>
                  </a:xfrm>
                  <a:custGeom>
                    <a:avLst/>
                    <a:gdLst>
                      <a:gd name="T0" fmla="*/ 77 w 141"/>
                      <a:gd name="T1" fmla="*/ 64 h 64"/>
                      <a:gd name="T2" fmla="*/ 37 w 141"/>
                      <a:gd name="T3" fmla="*/ 64 h 64"/>
                      <a:gd name="T4" fmla="*/ 141 w 141"/>
                      <a:gd name="T5" fmla="*/ 24 h 64"/>
                      <a:gd name="T6" fmla="*/ 77 w 141"/>
                      <a:gd name="T7" fmla="*/ 64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1"/>
                      <a:gd name="T13" fmla="*/ 0 h 64"/>
                      <a:gd name="T14" fmla="*/ 141 w 141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1" h="64">
                        <a:moveTo>
                          <a:pt x="77" y="64"/>
                        </a:moveTo>
                        <a:cubicBezTo>
                          <a:pt x="64" y="64"/>
                          <a:pt x="50" y="64"/>
                          <a:pt x="37" y="64"/>
                        </a:cubicBezTo>
                        <a:cubicBezTo>
                          <a:pt x="0" y="28"/>
                          <a:pt x="107" y="0"/>
                          <a:pt x="141" y="24"/>
                        </a:cubicBezTo>
                        <a:cubicBezTo>
                          <a:pt x="135" y="53"/>
                          <a:pt x="101" y="53"/>
                          <a:pt x="77" y="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47" name="テキスト ボックス 46"/>
              <p:cNvSpPr txBox="1"/>
              <p:nvPr/>
            </p:nvSpPr>
            <p:spPr>
              <a:xfrm>
                <a:off x="3260034" y="3896139"/>
                <a:ext cx="31672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ISE:</a:t>
                </a:r>
              </a:p>
              <a:p>
                <a:pPr algn="ctr"/>
                <a:r>
                  <a:rPr kumimoji="1" lang="en-US" altLang="ja-JP" sz="1600" smtClean="0"/>
                  <a:t>Identity Services Engine</a:t>
                </a:r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4004226" y="1107280"/>
              <a:ext cx="998886" cy="942878"/>
              <a:chOff x="4096990" y="1504840"/>
              <a:chExt cx="998886" cy="942878"/>
            </a:xfrm>
          </p:grpSpPr>
          <p:pic>
            <p:nvPicPr>
              <p:cNvPr id="44" name="Picture 26" descr="ACS-graphic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54063" y="1504840"/>
                <a:ext cx="877888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4096990" y="2109164"/>
                <a:ext cx="9988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ACS</a:t>
                </a:r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1958009" y="2184336"/>
              <a:ext cx="1425441" cy="889551"/>
              <a:chOff x="2289309" y="2489132"/>
              <a:chExt cx="1425441" cy="889551"/>
            </a:xfrm>
          </p:grpSpPr>
          <p:pic>
            <p:nvPicPr>
              <p:cNvPr id="43" name="Picture 37" descr="profiler_expand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607227" y="2489132"/>
                <a:ext cx="808038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テキスト ボックス 51"/>
              <p:cNvSpPr txBox="1"/>
              <p:nvPr/>
            </p:nvSpPr>
            <p:spPr>
              <a:xfrm>
                <a:off x="2289309" y="3040129"/>
                <a:ext cx="14254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NAC Profiler</a:t>
                </a:r>
                <a:endParaRPr kumimoji="1" lang="ja-JP" altLang="en-US" sz="1600"/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1954282" y="4308287"/>
              <a:ext cx="1425441" cy="923629"/>
              <a:chOff x="641484" y="2845579"/>
              <a:chExt cx="1425441" cy="923629"/>
            </a:xfrm>
          </p:grpSpPr>
          <p:pic>
            <p:nvPicPr>
              <p:cNvPr id="40" name="Picture 26" descr="nacapp_mgr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37807" y="2845579"/>
                <a:ext cx="809625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テキスト ボックス 53"/>
              <p:cNvSpPr txBox="1"/>
              <p:nvPr/>
            </p:nvSpPr>
            <p:spPr>
              <a:xfrm>
                <a:off x="641484" y="3430654"/>
                <a:ext cx="14254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NAC</a:t>
                </a:r>
                <a:r>
                  <a:rPr kumimoji="1" lang="en-US" altLang="ja-JP" sz="1400" smtClean="0"/>
                  <a:t> Manager</a:t>
                </a:r>
                <a:endParaRPr kumimoji="1" lang="ja-JP" altLang="en-US" sz="1400"/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>
              <a:off x="5618923" y="4293921"/>
              <a:ext cx="1428750" cy="921433"/>
              <a:chOff x="514350" y="4360596"/>
              <a:chExt cx="1428750" cy="921433"/>
            </a:xfrm>
          </p:grpSpPr>
          <p:pic>
            <p:nvPicPr>
              <p:cNvPr id="42" name="Picture 36" descr="single-icon-fina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81326" y="4360596"/>
                <a:ext cx="866775" cy="588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テキスト ボックス 56"/>
              <p:cNvSpPr txBox="1"/>
              <p:nvPr/>
            </p:nvSpPr>
            <p:spPr>
              <a:xfrm>
                <a:off x="514350" y="4943475"/>
                <a:ext cx="1428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Guest Server</a:t>
                </a:r>
                <a:endParaRPr kumimoji="1" lang="ja-JP" altLang="en-US" sz="1600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5626374" y="2180675"/>
              <a:ext cx="1428750" cy="938768"/>
              <a:chOff x="7248525" y="2895461"/>
              <a:chExt cx="1428750" cy="938768"/>
            </a:xfrm>
          </p:grpSpPr>
          <p:pic>
            <p:nvPicPr>
              <p:cNvPr id="41" name="Picture 27" descr="nacapp_svr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521467" y="2895461"/>
                <a:ext cx="819150" cy="608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テキスト ボックス 57"/>
              <p:cNvSpPr txBox="1"/>
              <p:nvPr/>
            </p:nvSpPr>
            <p:spPr>
              <a:xfrm>
                <a:off x="7248525" y="3495675"/>
                <a:ext cx="1428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NAC Server</a:t>
                </a:r>
                <a:endParaRPr kumimoji="1" lang="ja-JP" altLang="en-US" sz="1600"/>
              </a:p>
            </p:txBody>
          </p:sp>
        </p:grpSp>
        <p:grpSp>
          <p:nvGrpSpPr>
            <p:cNvPr id="66" name="グループ化 65"/>
            <p:cNvGrpSpPr/>
            <p:nvPr/>
          </p:nvGrpSpPr>
          <p:grpSpPr>
            <a:xfrm>
              <a:off x="3797163" y="5337518"/>
              <a:ext cx="1428750" cy="1134118"/>
              <a:chOff x="7239000" y="4394132"/>
              <a:chExt cx="1428750" cy="1134118"/>
            </a:xfrm>
          </p:grpSpPr>
          <p:sp>
            <p:nvSpPr>
              <p:cNvPr id="62" name="テキスト ボックス 61"/>
              <p:cNvSpPr txBox="1"/>
              <p:nvPr/>
            </p:nvSpPr>
            <p:spPr>
              <a:xfrm>
                <a:off x="7239000" y="4943475"/>
                <a:ext cx="14287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smtClean="0"/>
                  <a:t>NAC Collector</a:t>
                </a:r>
                <a:endParaRPr kumimoji="1" lang="ja-JP" altLang="en-US" sz="1600"/>
              </a:p>
            </p:txBody>
          </p:sp>
          <p:pic>
            <p:nvPicPr>
              <p:cNvPr id="65" name="Picture 37" descr="profiler_expand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60227" y="4394132"/>
                <a:ext cx="808038" cy="55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800" smtClean="0"/>
              <a:t>Authentication&amp; Authorization</a:t>
            </a:r>
            <a:endParaRPr kumimoji="1" lang="ja-JP" altLang="en-US" sz="4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>
          <a:xfrm>
            <a:off x="229702" y="957826"/>
            <a:ext cx="8584631" cy="274320"/>
          </a:xfrm>
        </p:spPr>
        <p:txBody>
          <a:bodyPr/>
          <a:lstStyle/>
          <a:p>
            <a:r>
              <a:rPr kumimoji="1" lang="ja-JP" altLang="en-US"/>
              <a:t>認証方式と利用パターン</a:t>
            </a:r>
          </a:p>
        </p:txBody>
      </p:sp>
      <p:sp>
        <p:nvSpPr>
          <p:cNvPr id="38" name="Rounded Rectangle 97"/>
          <p:cNvSpPr>
            <a:spLocks noChangeArrowheads="1"/>
          </p:cNvSpPr>
          <p:nvPr/>
        </p:nvSpPr>
        <p:spPr bwMode="auto">
          <a:xfrm>
            <a:off x="6027157" y="1289025"/>
            <a:ext cx="2313654" cy="2789441"/>
          </a:xfrm>
          <a:prstGeom prst="roundRect">
            <a:avLst>
              <a:gd name="adj" fmla="val 5009"/>
            </a:avLst>
          </a:prstGeom>
          <a:ln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39" name="Rounded Rectangle 97"/>
          <p:cNvSpPr>
            <a:spLocks noChangeArrowheads="1"/>
          </p:cNvSpPr>
          <p:nvPr/>
        </p:nvSpPr>
        <p:spPr bwMode="auto">
          <a:xfrm>
            <a:off x="3528814" y="1277743"/>
            <a:ext cx="2136543" cy="2789441"/>
          </a:xfrm>
          <a:prstGeom prst="roundRect">
            <a:avLst>
              <a:gd name="adj" fmla="val 5009"/>
            </a:avLst>
          </a:prstGeom>
          <a:ln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sp>
        <p:nvSpPr>
          <p:cNvPr id="40" name="Rounded Rectangle 97"/>
          <p:cNvSpPr>
            <a:spLocks noChangeArrowheads="1"/>
          </p:cNvSpPr>
          <p:nvPr/>
        </p:nvSpPr>
        <p:spPr bwMode="auto">
          <a:xfrm>
            <a:off x="987688" y="1282142"/>
            <a:ext cx="2163527" cy="2789441"/>
          </a:xfrm>
          <a:prstGeom prst="roundRect">
            <a:avLst>
              <a:gd name="adj" fmla="val 5009"/>
            </a:avLst>
          </a:prstGeom>
          <a:ln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41" name="Group 52"/>
          <p:cNvGrpSpPr/>
          <p:nvPr/>
        </p:nvGrpSpPr>
        <p:grpSpPr>
          <a:xfrm>
            <a:off x="6513169" y="2087966"/>
            <a:ext cx="1261884" cy="1013633"/>
            <a:chOff x="3295151" y="4572000"/>
            <a:chExt cx="1261884" cy="1013633"/>
          </a:xfrm>
        </p:grpSpPr>
        <p:grpSp>
          <p:nvGrpSpPr>
            <p:cNvPr id="42" name="Group 14"/>
            <p:cNvGrpSpPr/>
            <p:nvPr/>
          </p:nvGrpSpPr>
          <p:grpSpPr>
            <a:xfrm>
              <a:off x="3657600" y="4572000"/>
              <a:ext cx="640521" cy="609600"/>
              <a:chOff x="762000" y="4191000"/>
              <a:chExt cx="640521" cy="609600"/>
            </a:xfrm>
          </p:grpSpPr>
          <p:pic>
            <p:nvPicPr>
              <p:cNvPr id="47" name="Picture 66" descr="p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191000"/>
                <a:ext cx="640521" cy="609600"/>
              </a:xfrm>
              <a:prstGeom prst="rect">
                <a:avLst/>
              </a:prstGeom>
              <a:noFill/>
            </p:spPr>
          </p:pic>
          <p:sp>
            <p:nvSpPr>
              <p:cNvPr id="48" name="TextBox 49"/>
              <p:cNvSpPr txBox="1"/>
              <p:nvPr/>
            </p:nvSpPr>
            <p:spPr>
              <a:xfrm>
                <a:off x="924042" y="4267200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>
                    <a:solidFill>
                      <a:schemeClr val="bg1"/>
                    </a:solidFill>
                  </a:rPr>
                  <a:t>SSC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4"/>
            <p:cNvSpPr txBox="1"/>
            <p:nvPr/>
          </p:nvSpPr>
          <p:spPr>
            <a:xfrm>
              <a:off x="3295151" y="5123968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 smtClean="0"/>
                <a:t>従業員</a:t>
              </a:r>
              <a:endParaRPr lang="en-US" altLang="ja-JP" sz="1200" dirty="0" smtClean="0"/>
            </a:p>
            <a:p>
              <a:r>
                <a:rPr lang="ja-JP" altLang="en-US" sz="1200" dirty="0" smtClean="0"/>
                <a:t>（証明書なし）</a:t>
              </a:r>
              <a:endParaRPr lang="en-US" sz="1200" dirty="0"/>
            </a:p>
          </p:txBody>
        </p:sp>
        <p:pic>
          <p:nvPicPr>
            <p:cNvPr id="44" name="Picture 7" descr="certificate-ic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876800"/>
              <a:ext cx="43510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1" descr="C:\Documents and Settings\scadora\Local Settings\Temporary Internet Files\Content.IE5\04U79LWL\MCj0432621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352800" y="4572000"/>
              <a:ext cx="552450" cy="552450"/>
            </a:xfrm>
            <a:prstGeom prst="rect">
              <a:avLst/>
            </a:prstGeom>
            <a:noFill/>
          </p:spPr>
        </p:pic>
        <p:pic>
          <p:nvPicPr>
            <p:cNvPr id="46" name="Picture 12" descr="C:\Documents and Settings\scadora\Local Settings\Temporary Internet Files\Content.IE5\I9EFGT2Z\MCj0432537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1000" y="4800600"/>
              <a:ext cx="298346" cy="298346"/>
            </a:xfrm>
            <a:prstGeom prst="rect">
              <a:avLst/>
            </a:prstGeom>
            <a:noFill/>
          </p:spPr>
        </p:pic>
      </p:grpSp>
      <p:sp>
        <p:nvSpPr>
          <p:cNvPr id="49" name="Content Placeholder 34"/>
          <p:cNvSpPr txBox="1">
            <a:spLocks/>
          </p:cNvSpPr>
          <p:nvPr/>
        </p:nvSpPr>
        <p:spPr>
          <a:xfrm>
            <a:off x="221592" y="4171485"/>
            <a:ext cx="8774123" cy="26878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802.1x</a:t>
            </a: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MAC Authentication Bypass (MAB)</a:t>
            </a:r>
          </a:p>
          <a:p>
            <a:pPr marL="406400" marR="0" lvl="1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端末からの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DHCP/A</a:t>
            </a:r>
            <a:r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RP</a:t>
            </a: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パケットをトリガーにして、</a:t>
            </a:r>
            <a:r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MAC</a:t>
            </a: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アドレス情報を元に認証を実施</a:t>
            </a:r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6400" marR="0" lvl="1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802.1x</a:t>
            </a: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サプリカントを持たない端末に有効</a:t>
            </a: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00099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Web Authentication</a:t>
            </a:r>
          </a:p>
          <a:p>
            <a:pPr marL="406400" marR="0" lvl="1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端末からの</a:t>
            </a:r>
            <a:r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</a:t>
            </a: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通信をリダイレクトし、認証用ポータル画面を表示</a:t>
            </a:r>
            <a:endParaRPr kumimoji="0" lang="en-US" altLang="ja-JP" sz="1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06400" marR="0" lvl="1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ゲストアクセスに有効、</a:t>
            </a:r>
            <a:r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802.1x</a:t>
            </a:r>
            <a:r>
              <a:rPr kumimoji="0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認証実施不可の場合のフォールバックとしての利用も可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0" name="Picture 3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9247" y="2061854"/>
            <a:ext cx="68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" name="Picture 37" descr="printe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6177" y="2720127"/>
            <a:ext cx="841663" cy="685800"/>
          </a:xfrm>
          <a:prstGeom prst="rect">
            <a:avLst/>
          </a:prstGeom>
          <a:noFill/>
        </p:spPr>
      </p:pic>
      <p:pic>
        <p:nvPicPr>
          <p:cNvPr id="53" name="Picture 3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1284" y="3228483"/>
            <a:ext cx="890569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4" name="TextBox 25"/>
          <p:cNvSpPr txBox="1"/>
          <p:nvPr/>
        </p:nvSpPr>
        <p:spPr>
          <a:xfrm>
            <a:off x="2344792" y="3735110"/>
            <a:ext cx="567463" cy="1938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802.1X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55" name="Group 32"/>
          <p:cNvGrpSpPr/>
          <p:nvPr/>
        </p:nvGrpSpPr>
        <p:grpSpPr>
          <a:xfrm>
            <a:off x="1405139" y="2031844"/>
            <a:ext cx="1295400" cy="935945"/>
            <a:chOff x="533400" y="4114800"/>
            <a:chExt cx="1295400" cy="935945"/>
          </a:xfrm>
        </p:grpSpPr>
        <p:grpSp>
          <p:nvGrpSpPr>
            <p:cNvPr id="56" name="Group 14"/>
            <p:cNvGrpSpPr/>
            <p:nvPr/>
          </p:nvGrpSpPr>
          <p:grpSpPr>
            <a:xfrm>
              <a:off x="609600" y="4114800"/>
              <a:ext cx="792921" cy="685800"/>
              <a:chOff x="609600" y="4114800"/>
              <a:chExt cx="792921" cy="685800"/>
            </a:xfrm>
          </p:grpSpPr>
          <p:pic>
            <p:nvPicPr>
              <p:cNvPr id="60" name="Picture 66" descr="p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0" y="4191000"/>
                <a:ext cx="640521" cy="609600"/>
              </a:xfrm>
              <a:prstGeom prst="rect">
                <a:avLst/>
              </a:prstGeom>
              <a:noFill/>
            </p:spPr>
          </p:pic>
          <p:pic>
            <p:nvPicPr>
              <p:cNvPr id="61" name="Picture 61" descr="user-woman-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09600" y="4114800"/>
                <a:ext cx="465954" cy="637684"/>
              </a:xfrm>
              <a:prstGeom prst="rect">
                <a:avLst/>
              </a:prstGeom>
              <a:noFill/>
            </p:spPr>
          </p:pic>
          <p:sp>
            <p:nvSpPr>
              <p:cNvPr id="62" name="TextBox 13"/>
              <p:cNvSpPr txBox="1"/>
              <p:nvPr/>
            </p:nvSpPr>
            <p:spPr>
              <a:xfrm>
                <a:off x="924042" y="4267200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>
                    <a:solidFill>
                      <a:schemeClr val="bg1"/>
                    </a:solidFill>
                  </a:rPr>
                  <a:t>SSC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 15"/>
            <p:cNvSpPr txBox="1"/>
            <p:nvPr/>
          </p:nvSpPr>
          <p:spPr>
            <a:xfrm>
              <a:off x="533400" y="47429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従業員</a:t>
              </a:r>
              <a:endParaRPr lang="en-US" sz="1400" dirty="0"/>
            </a:p>
          </p:txBody>
        </p:sp>
        <p:pic>
          <p:nvPicPr>
            <p:cNvPr id="58" name="Picture 7" descr="certificate-ic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495800"/>
              <a:ext cx="43510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" descr="C:\Documents and Settings\scadora\Local Settings\Temporary Internet Files\Content.IE5\04U79LWL\MCj044131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95400" y="4191000"/>
              <a:ext cx="533400" cy="533400"/>
            </a:xfrm>
            <a:prstGeom prst="rect">
              <a:avLst/>
            </a:prstGeom>
            <a:noFill/>
          </p:spPr>
        </p:pic>
      </p:grpSp>
      <p:pic>
        <p:nvPicPr>
          <p:cNvPr id="63" name="Picture 67" descr="ip-survalence-ca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6340" y="3557761"/>
            <a:ext cx="748679" cy="360777"/>
          </a:xfrm>
          <a:prstGeom prst="rect">
            <a:avLst/>
          </a:prstGeom>
          <a:noFill/>
        </p:spPr>
      </p:pic>
      <p:sp>
        <p:nvSpPr>
          <p:cNvPr id="64" name="TextBox 54"/>
          <p:cNvSpPr txBox="1"/>
          <p:nvPr/>
        </p:nvSpPr>
        <p:spPr>
          <a:xfrm>
            <a:off x="1078667" y="1303687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802.1X</a:t>
            </a:r>
          </a:p>
          <a:p>
            <a:r>
              <a:rPr lang="ja-JP" altLang="en-US" sz="1100" dirty="0" smtClean="0"/>
              <a:t>登録済み</a:t>
            </a:r>
            <a:r>
              <a:rPr lang="en-US" sz="1100" dirty="0" err="1" smtClean="0"/>
              <a:t>802.1X</a:t>
            </a:r>
            <a:r>
              <a:rPr lang="ja-JP" altLang="en-US" sz="1100" dirty="0" smtClean="0"/>
              <a:t>デバイス</a:t>
            </a:r>
            <a:endParaRPr lang="en-US" sz="1100" dirty="0" smtClean="0"/>
          </a:p>
          <a:p>
            <a:r>
              <a:rPr lang="ja-JP" altLang="en-US" sz="1100" dirty="0" smtClean="0"/>
              <a:t>登録済みユーザ</a:t>
            </a:r>
            <a:endParaRPr lang="en-US" sz="1100" dirty="0"/>
          </a:p>
        </p:txBody>
      </p:sp>
      <p:sp>
        <p:nvSpPr>
          <p:cNvPr id="65" name="TextBox 55"/>
          <p:cNvSpPr txBox="1"/>
          <p:nvPr/>
        </p:nvSpPr>
        <p:spPr>
          <a:xfrm>
            <a:off x="3618471" y="1303687"/>
            <a:ext cx="2018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MAB</a:t>
            </a:r>
          </a:p>
          <a:p>
            <a:r>
              <a:rPr lang="ja-JP" altLang="en-US" sz="1100" dirty="0" smtClean="0"/>
              <a:t>登録済みデバイス</a:t>
            </a:r>
            <a:endParaRPr lang="en-US" altLang="ja-JP" sz="1100" dirty="0" smtClean="0"/>
          </a:p>
          <a:p>
            <a:r>
              <a:rPr lang="ja-JP" altLang="en-US" sz="1100" dirty="0" smtClean="0"/>
              <a:t>（</a:t>
            </a:r>
            <a:r>
              <a:rPr lang="en-US" altLang="ja-JP" sz="1100" dirty="0" err="1" smtClean="0"/>
              <a:t>802.1x</a:t>
            </a:r>
            <a:r>
              <a:rPr lang="ja-JP" altLang="en-US" sz="1100" dirty="0" smtClean="0"/>
              <a:t>サプリカントなし）</a:t>
            </a:r>
            <a:endParaRPr lang="en-US" sz="1100" dirty="0"/>
          </a:p>
        </p:txBody>
      </p:sp>
      <p:sp>
        <p:nvSpPr>
          <p:cNvPr id="66" name="TextBox 56"/>
          <p:cNvSpPr txBox="1"/>
          <p:nvPr/>
        </p:nvSpPr>
        <p:spPr>
          <a:xfrm>
            <a:off x="5970951" y="1350727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Auth</a:t>
            </a:r>
          </a:p>
          <a:p>
            <a:r>
              <a:rPr lang="en-US" sz="1100" dirty="0" err="1" smtClean="0"/>
              <a:t>802.1X</a:t>
            </a:r>
            <a:r>
              <a:rPr lang="en-US" sz="1100" dirty="0" smtClean="0"/>
              <a:t> </a:t>
            </a:r>
            <a:r>
              <a:rPr lang="ja-JP" altLang="en-US" sz="1100" dirty="0" smtClean="0"/>
              <a:t>デバイスを持たないユーザ</a:t>
            </a:r>
            <a:endParaRPr lang="en-US" sz="1100" dirty="0" smtClean="0"/>
          </a:p>
          <a:p>
            <a:r>
              <a:rPr lang="ja-JP" altLang="en-US" sz="1100" dirty="0" smtClean="0"/>
              <a:t>証明書認証に失敗したユーザ</a:t>
            </a:r>
            <a:endParaRPr lang="en-US" sz="1100" dirty="0"/>
          </a:p>
        </p:txBody>
      </p:sp>
      <p:grpSp>
        <p:nvGrpSpPr>
          <p:cNvPr id="67" name="Group 63"/>
          <p:cNvGrpSpPr/>
          <p:nvPr/>
        </p:nvGrpSpPr>
        <p:grpSpPr>
          <a:xfrm>
            <a:off x="6575881" y="3172646"/>
            <a:ext cx="990600" cy="895832"/>
            <a:chOff x="4114800" y="5486400"/>
            <a:chExt cx="990600" cy="895832"/>
          </a:xfrm>
        </p:grpSpPr>
        <p:sp>
          <p:nvSpPr>
            <p:cNvPr id="68" name="TextBox 23"/>
            <p:cNvSpPr txBox="1"/>
            <p:nvPr/>
          </p:nvSpPr>
          <p:spPr>
            <a:xfrm>
              <a:off x="4198099" y="6096000"/>
              <a:ext cx="662361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Guest</a:t>
              </a:r>
              <a:endParaRPr lang="en-US" sz="1400" dirty="0"/>
            </a:p>
          </p:txBody>
        </p:sp>
        <p:pic>
          <p:nvPicPr>
            <p:cNvPr id="69" name="Picture 6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3400" y="5562600"/>
              <a:ext cx="762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15" descr="C:\Documents and Settings\scadora\Local Settings\Temporary Internet Files\Content.IE5\I9EFGT2Z\MCj04348730000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4114800" y="5486400"/>
              <a:ext cx="609600" cy="609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Authentication 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1242685"/>
          </a:xfrm>
        </p:spPr>
        <p:txBody>
          <a:bodyPr/>
          <a:lstStyle/>
          <a:p>
            <a:r>
              <a:rPr lang="ja-JP" altLang="en-US" smtClean="0"/>
              <a:t>認証リクエストを分類、ルール（認証プロトコル、参照データベース）を選択</a:t>
            </a:r>
            <a:endParaRPr lang="en-US" altLang="ja-JP" smtClean="0"/>
          </a:p>
          <a:p>
            <a:r>
              <a:rPr lang="ja-JP" altLang="en-US" smtClean="0"/>
              <a:t>複数ルールを組み合わせた柔軟な設定が可能（ファーストマッチ）</a:t>
            </a:r>
            <a:endParaRPr lang="en-US" altLang="ja-JP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  <a:endParaRPr kumimoji="1" lang="ja-JP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124200"/>
            <a:ext cx="8515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四角形吹き出し 5"/>
          <p:cNvSpPr/>
          <p:nvPr/>
        </p:nvSpPr>
        <p:spPr>
          <a:xfrm>
            <a:off x="3167448" y="4105275"/>
            <a:ext cx="2604701" cy="246362"/>
          </a:xfrm>
          <a:prstGeom prst="wedgeRectCallout">
            <a:avLst>
              <a:gd name="adj1" fmla="val -36210"/>
              <a:gd name="adj2" fmla="val 10699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Condition: 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認証リクエスト分類条件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781300" y="4537075"/>
            <a:ext cx="1219200" cy="20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4686300" y="4537075"/>
            <a:ext cx="1689100" cy="200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9" name="四角形吹き出し 8"/>
          <p:cNvSpPr/>
          <p:nvPr/>
        </p:nvSpPr>
        <p:spPr>
          <a:xfrm>
            <a:off x="6005384" y="4077729"/>
            <a:ext cx="2253048" cy="240957"/>
          </a:xfrm>
          <a:prstGeom prst="wedgeRectCallout">
            <a:avLst>
              <a:gd name="adj1" fmla="val -41808"/>
              <a:gd name="adj2" fmla="val 12890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Allow Protocol: 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認証サービス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114674" y="4927600"/>
            <a:ext cx="1026629" cy="187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四角形吹き出し 10"/>
          <p:cNvSpPr/>
          <p:nvPr/>
        </p:nvSpPr>
        <p:spPr>
          <a:xfrm>
            <a:off x="4479324" y="5128054"/>
            <a:ext cx="2667000" cy="304800"/>
          </a:xfrm>
          <a:prstGeom prst="wedgeRectCallout">
            <a:avLst>
              <a:gd name="adj1" fmla="val -62209"/>
              <a:gd name="adj2" fmla="val -5080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Source: </a:t>
            </a:r>
            <a:r>
              <a:rPr kumimoji="1" lang="ja-JP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認証データベース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Authentication Condition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1341539"/>
          </a:xfrm>
        </p:spPr>
        <p:txBody>
          <a:bodyPr/>
          <a:lstStyle/>
          <a:p>
            <a:r>
              <a:rPr kumimoji="1" lang="en-US" altLang="ja-JP" sz="1800" smtClean="0"/>
              <a:t>RADIUS</a:t>
            </a:r>
            <a:r>
              <a:rPr kumimoji="1" lang="ja-JP" altLang="en-US" sz="1800" smtClean="0"/>
              <a:t>パケットに含まれる情報を元にリクエストを分類</a:t>
            </a:r>
            <a:endParaRPr kumimoji="1" lang="en-US" altLang="ja-JP" sz="1800" smtClean="0"/>
          </a:p>
          <a:p>
            <a:pPr lvl="1"/>
            <a:r>
              <a:rPr kumimoji="1" lang="ja-JP" altLang="en-US" sz="1600" smtClean="0"/>
              <a:t>認証方式（</a:t>
            </a:r>
            <a:r>
              <a:rPr kumimoji="1" lang="en-US" altLang="ja-JP" sz="1600" smtClean="0"/>
              <a:t>802.1x / MAB / Web Authentication</a:t>
            </a:r>
            <a:r>
              <a:rPr kumimoji="1" lang="ja-JP" altLang="en-US" sz="1600" smtClean="0"/>
              <a:t>）</a:t>
            </a:r>
            <a:endParaRPr kumimoji="1" lang="en-US" altLang="ja-JP" sz="1600" smtClean="0"/>
          </a:p>
          <a:p>
            <a:pPr lvl="1"/>
            <a:r>
              <a:rPr kumimoji="1" lang="ja-JP" altLang="en-US" sz="1600" smtClean="0"/>
              <a:t>アクセス形態（</a:t>
            </a:r>
            <a:r>
              <a:rPr kumimoji="1" lang="en-US" altLang="ja-JP" sz="1600" smtClean="0"/>
              <a:t>Wired / Wireless</a:t>
            </a:r>
            <a:r>
              <a:rPr kumimoji="1" lang="ja-JP" altLang="en-US" sz="1600" smtClean="0"/>
              <a:t>）</a:t>
            </a:r>
            <a:endParaRPr kumimoji="1" lang="en-US" altLang="ja-JP" sz="1600" smtClean="0"/>
          </a:p>
          <a:p>
            <a:pPr lvl="1"/>
            <a:r>
              <a:rPr kumimoji="1" lang="ja-JP" altLang="en-US" sz="1600" smtClean="0"/>
              <a:t>クライアントロケーション　</a:t>
            </a:r>
            <a:r>
              <a:rPr kumimoji="1" lang="ja-JP" altLang="en-US" sz="1600" smtClean="0"/>
              <a:t>など</a:t>
            </a:r>
            <a:endParaRPr kumimoji="1" lang="en-US" altLang="ja-JP" sz="160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93" y="3187145"/>
            <a:ext cx="8568984" cy="189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Authentication Condition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quarter" idx="10"/>
          </p:nvPr>
        </p:nvSpPr>
        <p:spPr>
          <a:xfrm>
            <a:off x="233232" y="1352234"/>
            <a:ext cx="8570912" cy="1341539"/>
          </a:xfrm>
        </p:spPr>
        <p:txBody>
          <a:bodyPr/>
          <a:lstStyle/>
          <a:p>
            <a:r>
              <a:rPr kumimoji="1" lang="en-US" altLang="ja-JP" sz="1800" smtClean="0"/>
              <a:t>RADIUS</a:t>
            </a:r>
            <a:r>
              <a:rPr kumimoji="1" lang="ja-JP" altLang="en-US" sz="1800" smtClean="0"/>
              <a:t>パケットに含まれる情報を元にリクエストを分類</a:t>
            </a:r>
            <a:endParaRPr kumimoji="1" lang="en-US" altLang="ja-JP" sz="1800" smtClean="0"/>
          </a:p>
          <a:p>
            <a:pPr lvl="1"/>
            <a:r>
              <a:rPr kumimoji="1" lang="ja-JP" altLang="en-US" sz="1600" smtClean="0"/>
              <a:t>認証方式（</a:t>
            </a:r>
            <a:r>
              <a:rPr kumimoji="1" lang="en-US" altLang="ja-JP" sz="1600" smtClean="0"/>
              <a:t>802.1x / MAB / Web Authentication</a:t>
            </a:r>
            <a:r>
              <a:rPr kumimoji="1" lang="ja-JP" altLang="en-US" sz="1600" smtClean="0"/>
              <a:t>）</a:t>
            </a:r>
            <a:endParaRPr kumimoji="1" lang="en-US" altLang="ja-JP" sz="1600" smtClean="0"/>
          </a:p>
          <a:p>
            <a:pPr lvl="1"/>
            <a:r>
              <a:rPr kumimoji="1" lang="ja-JP" altLang="en-US" sz="1600" smtClean="0"/>
              <a:t>アクセス形態（</a:t>
            </a:r>
            <a:r>
              <a:rPr kumimoji="1" lang="en-US" altLang="ja-JP" sz="1600" smtClean="0"/>
              <a:t>Wired / Wireless</a:t>
            </a:r>
            <a:r>
              <a:rPr kumimoji="1" lang="ja-JP" altLang="en-US" sz="1600" smtClean="0"/>
              <a:t>）</a:t>
            </a:r>
            <a:endParaRPr kumimoji="1" lang="en-US" altLang="ja-JP" sz="1600" smtClean="0"/>
          </a:p>
          <a:p>
            <a:pPr lvl="1"/>
            <a:r>
              <a:rPr kumimoji="1" lang="ja-JP" altLang="en-US" sz="1600" smtClean="0"/>
              <a:t>クライアントロケーション　など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mtClean="0"/>
              <a:t>Authentication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01" y="3054693"/>
            <a:ext cx="83915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四角形吹き出し 6"/>
          <p:cNvSpPr/>
          <p:nvPr/>
        </p:nvSpPr>
        <p:spPr>
          <a:xfrm>
            <a:off x="3379571" y="4609070"/>
            <a:ext cx="2650526" cy="480369"/>
          </a:xfrm>
          <a:prstGeom prst="wedgeRectCallout">
            <a:avLst>
              <a:gd name="adj1" fmla="val -53828"/>
              <a:gd name="adj2" fmla="val 8780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Radius Service-Type: Framed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Radius NAS-Port-Type: </a:t>
            </a:r>
            <a:r>
              <a:rPr kumimoji="1" lang="en-US" altLang="ja-JP" sz="1200" dirty="0" err="1" smtClean="0">
                <a:solidFill>
                  <a:schemeClr val="tx1"/>
                </a:solidFill>
              </a:rPr>
              <a:t>IEEE802.11</a:t>
            </a:r>
            <a:endParaRPr kumimoji="1" lang="ja-JP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123301" y="5397843"/>
            <a:ext cx="3810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reX-STBU-4x3-white">
  <a:themeElements>
    <a:clrScheme name="Cisco Light">
      <a:dk1>
        <a:srgbClr val="000000"/>
      </a:dk1>
      <a:lt1>
        <a:srgbClr val="FFFFFF"/>
      </a:lt1>
      <a:dk2>
        <a:srgbClr val="00A1DA"/>
      </a:dk2>
      <a:lt2>
        <a:srgbClr val="FFFFFF"/>
      </a:lt2>
      <a:accent1>
        <a:srgbClr val="71DAFF"/>
      </a:accent1>
      <a:accent2>
        <a:srgbClr val="5147D1"/>
      </a:accent2>
      <a:accent3>
        <a:srgbClr val="3F5CFF"/>
      </a:accent3>
      <a:accent4>
        <a:srgbClr val="9336B4"/>
      </a:accent4>
      <a:accent5>
        <a:srgbClr val="9090A4"/>
      </a:accent5>
      <a:accent6>
        <a:srgbClr val="D3D3DB"/>
      </a:accent6>
      <a:hlink>
        <a:srgbClr val="3F5CFF"/>
      </a:hlink>
      <a:folHlink>
        <a:srgbClr val="9090A4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SecureX-STBU-4x3-white.thmx</Template>
  <TotalTime>28859</TotalTime>
  <Words>1782</Words>
  <Application>Microsoft Office PowerPoint</Application>
  <PresentationFormat>画面に合わせる (4:3)</PresentationFormat>
  <Paragraphs>364</Paragraphs>
  <Slides>40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SecureX-STBU-4x3-white</vt:lpstr>
      <vt:lpstr>Cisco ISE技術解説 ~Identity Services Engine~</vt:lpstr>
      <vt:lpstr>Agenda</vt:lpstr>
      <vt:lpstr>Overview</vt:lpstr>
      <vt:lpstr>Overview</vt:lpstr>
      <vt:lpstr>Authentication&amp; Authorization</vt:lpstr>
      <vt:lpstr>Authentication</vt:lpstr>
      <vt:lpstr>Authentication 概要</vt:lpstr>
      <vt:lpstr>Authentication Condition</vt:lpstr>
      <vt:lpstr>Authentication Condition</vt:lpstr>
      <vt:lpstr>Allow Protocols</vt:lpstr>
      <vt:lpstr> 802.1X Authentication データベース</vt:lpstr>
      <vt:lpstr>Identity Source</vt:lpstr>
      <vt:lpstr>Authorization概要</vt:lpstr>
      <vt:lpstr>Authorization Condition</vt:lpstr>
      <vt:lpstr>Authorization Profile</vt:lpstr>
      <vt:lpstr>ISE vs ACS</vt:lpstr>
      <vt:lpstr>Profiler</vt:lpstr>
      <vt:lpstr>ISE Profiler概要</vt:lpstr>
      <vt:lpstr>ISE Profiler概要</vt:lpstr>
      <vt:lpstr>ISE Profiler概要</vt:lpstr>
      <vt:lpstr>ISE Profiler “Profiling”</vt:lpstr>
      <vt:lpstr>ISE Profiler “Profiling”</vt:lpstr>
      <vt:lpstr>ISE Profiler “Profiling”</vt:lpstr>
      <vt:lpstr>Configuration</vt:lpstr>
      <vt:lpstr>ISE Profiler “Profiling”</vt:lpstr>
      <vt:lpstr>ISE Profiler “Profiling”</vt:lpstr>
      <vt:lpstr>Configuration</vt:lpstr>
      <vt:lpstr>Configuration</vt:lpstr>
      <vt:lpstr>Configuration</vt:lpstr>
      <vt:lpstr>Configuration</vt:lpstr>
      <vt:lpstr>Report</vt:lpstr>
      <vt:lpstr>Report</vt:lpstr>
      <vt:lpstr>Other(Guest, Posture)</vt:lpstr>
      <vt:lpstr>Guest 概要</vt:lpstr>
      <vt:lpstr>Guest 概要</vt:lpstr>
      <vt:lpstr>Posture 概要</vt:lpstr>
      <vt:lpstr>Posture 概要</vt:lpstr>
      <vt:lpstr>まとめ</vt:lpstr>
      <vt:lpstr>まとめ</vt:lpstr>
      <vt:lpstr>スライド 40</vt:lpstr>
    </vt:vector>
  </TitlesOfParts>
  <Company>Cisco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Long Title Page with Title</dc:title>
  <dc:creator>Lisa Harvey Garcia</dc:creator>
  <cp:lastModifiedBy>Information Technology</cp:lastModifiedBy>
  <cp:revision>647</cp:revision>
  <dcterms:created xsi:type="dcterms:W3CDTF">2011-12-09T23:24:55Z</dcterms:created>
  <dcterms:modified xsi:type="dcterms:W3CDTF">2012-02-14T04:11:24Z</dcterms:modified>
</cp:coreProperties>
</file>