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5" r:id="rId4"/>
    <p:sldId id="276" r:id="rId5"/>
    <p:sldId id="278" r:id="rId6"/>
    <p:sldId id="279" r:id="rId7"/>
    <p:sldId id="282" r:id="rId8"/>
    <p:sldId id="283" r:id="rId9"/>
    <p:sldId id="284" r:id="rId10"/>
    <p:sldId id="281" r:id="rId11"/>
    <p:sldId id="285" r:id="rId12"/>
    <p:sldId id="286" r:id="rId13"/>
    <p:sldId id="287" r:id="rId14"/>
    <p:sldId id="261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392" y="-1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973CA-2BBC-483F-884C-5CDB8F001554}" type="datetimeFigureOut">
              <a:rPr lang="en-IN" smtClean="0"/>
              <a:t>5/27/15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0A98F-C5C2-453D-98B3-C8FE4BF3DF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800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0A98F-C5C2-453D-98B3-C8FE4BF3DF1A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0695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0A98F-C5C2-453D-98B3-C8FE4BF3DF1A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9733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F536-252D-4EFC-8516-DAC80AD31F2E}" type="datetimeFigureOut">
              <a:rPr lang="en-IN" smtClean="0"/>
              <a:t>5/27/15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32DA-EF26-468F-B145-999349230F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184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F536-252D-4EFC-8516-DAC80AD31F2E}" type="datetimeFigureOut">
              <a:rPr lang="en-IN" smtClean="0"/>
              <a:t>5/27/15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32DA-EF26-468F-B145-999349230F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31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F536-252D-4EFC-8516-DAC80AD31F2E}" type="datetimeFigureOut">
              <a:rPr lang="en-IN" smtClean="0"/>
              <a:t>5/27/15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32DA-EF26-468F-B145-999349230F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0570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F536-252D-4EFC-8516-DAC80AD31F2E}" type="datetimeFigureOut">
              <a:rPr lang="en-IN" smtClean="0"/>
              <a:t>5/27/15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32DA-EF26-468F-B145-999349230F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706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F536-252D-4EFC-8516-DAC80AD31F2E}" type="datetimeFigureOut">
              <a:rPr lang="en-IN" smtClean="0"/>
              <a:t>5/27/15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32DA-EF26-468F-B145-999349230F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901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F536-252D-4EFC-8516-DAC80AD31F2E}" type="datetimeFigureOut">
              <a:rPr lang="en-IN" smtClean="0"/>
              <a:t>5/27/15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32DA-EF26-468F-B145-999349230F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066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F536-252D-4EFC-8516-DAC80AD31F2E}" type="datetimeFigureOut">
              <a:rPr lang="en-IN" smtClean="0"/>
              <a:t>5/27/15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32DA-EF26-468F-B145-999349230F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983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F536-252D-4EFC-8516-DAC80AD31F2E}" type="datetimeFigureOut">
              <a:rPr lang="en-IN" smtClean="0"/>
              <a:t>5/27/15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32DA-EF26-468F-B145-999349230F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7365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F536-252D-4EFC-8516-DAC80AD31F2E}" type="datetimeFigureOut">
              <a:rPr lang="en-IN" smtClean="0"/>
              <a:t>5/27/15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32DA-EF26-468F-B145-999349230F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8252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F536-252D-4EFC-8516-DAC80AD31F2E}" type="datetimeFigureOut">
              <a:rPr lang="en-IN" smtClean="0"/>
              <a:t>5/27/15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32DA-EF26-468F-B145-999349230F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6198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F536-252D-4EFC-8516-DAC80AD31F2E}" type="datetimeFigureOut">
              <a:rPr lang="en-IN" smtClean="0"/>
              <a:t>5/27/15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32DA-EF26-468F-B145-999349230F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6442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9F536-252D-4EFC-8516-DAC80AD31F2E}" type="datetimeFigureOut">
              <a:rPr lang="en-IN" smtClean="0"/>
              <a:t>5/27/15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C32DA-EF26-468F-B145-999349230F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13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hyperlink" Target="http://122.181.133.49/ciscosc/ICF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69535" y="3579862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solidFill>
                  <a:schemeClr val="bg1"/>
                </a:solidFill>
              </a:rPr>
              <a:t>Marketing Presentation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535" y="3865423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 dirty="0" smtClean="0">
                <a:solidFill>
                  <a:schemeClr val="bg1"/>
                </a:solidFill>
                <a:ea typeface="ＭＳ Ｐゴシック" pitchFamily="34" charset="-128"/>
              </a:rPr>
              <a:t>Speaker </a:t>
            </a:r>
            <a:r>
              <a:rPr lang="en-GB" sz="1600" dirty="0">
                <a:solidFill>
                  <a:schemeClr val="bg1"/>
                </a:solidFill>
                <a:ea typeface="ＭＳ Ｐゴシック" pitchFamily="34" charset="-128"/>
              </a:rPr>
              <a:t>Name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3782" y="4056928"/>
            <a:ext cx="925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 smtClean="0">
                <a:solidFill>
                  <a:schemeClr val="bg1"/>
                </a:solidFill>
                <a:ea typeface="ＭＳ Ｐゴシック" pitchFamily="34" charset="-128"/>
              </a:rPr>
              <a:t>Designation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124" y="427909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ea typeface="ＭＳ Ｐゴシック" pitchFamily="34" charset="-128"/>
              </a:rPr>
              <a:t>Date: 00/00/0000</a:t>
            </a:r>
          </a:p>
          <a:p>
            <a:endParaRPr lang="en-IN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935" y="3732262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solidFill>
                  <a:schemeClr val="bg1"/>
                </a:solidFill>
              </a:rPr>
              <a:t>Marketing Presentation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935" y="4017823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 dirty="0" smtClean="0">
                <a:solidFill>
                  <a:schemeClr val="bg1"/>
                </a:solidFill>
                <a:ea typeface="ＭＳ Ｐゴシック" pitchFamily="34" charset="-128"/>
              </a:rPr>
              <a:t>Speaker </a:t>
            </a:r>
            <a:r>
              <a:rPr lang="en-GB" sz="1600" dirty="0">
                <a:solidFill>
                  <a:schemeClr val="bg1"/>
                </a:solidFill>
                <a:ea typeface="ＭＳ Ｐゴシック" pitchFamily="34" charset="-128"/>
              </a:rPr>
              <a:t>Name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82" y="4209328"/>
            <a:ext cx="925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 smtClean="0">
                <a:solidFill>
                  <a:schemeClr val="bg1"/>
                </a:solidFill>
                <a:ea typeface="ＭＳ Ｐゴシック" pitchFamily="34" charset="-128"/>
              </a:rPr>
              <a:t>Designation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524" y="443149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ea typeface="ＭＳ Ｐゴシック" pitchFamily="34" charset="-128"/>
              </a:rPr>
              <a:t>Date: 00/00/0000</a:t>
            </a:r>
          </a:p>
          <a:p>
            <a:endParaRPr lang="en-IN" sz="1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4335" y="3629879"/>
            <a:ext cx="3637625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2000" b="1" dirty="0" smtClean="0"/>
              <a:t>Cisco Supply Chain Hybrid Cloud</a:t>
            </a:r>
            <a:endParaRPr lang="en-I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74334" y="4299942"/>
            <a:ext cx="334959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 dirty="0" err="1" smtClean="0">
                <a:solidFill>
                  <a:schemeClr val="bg1"/>
                </a:solidFill>
                <a:ea typeface="ＭＳ Ｐゴシック" pitchFamily="34" charset="-128"/>
              </a:rPr>
              <a:t>Shanthi</a:t>
            </a:r>
            <a:r>
              <a:rPr lang="en-GB" sz="16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ea typeface="ＭＳ Ｐゴシック" pitchFamily="34" charset="-128"/>
              </a:rPr>
              <a:t>Iyer</a:t>
            </a:r>
            <a:r>
              <a:rPr lang="en-GB" sz="1600" dirty="0" smtClean="0">
                <a:solidFill>
                  <a:schemeClr val="bg1"/>
                </a:solidFill>
                <a:ea typeface="ＭＳ Ｐゴシック" pitchFamily="34" charset="-128"/>
              </a:rPr>
              <a:t>       Giri Govindarajulu</a:t>
            </a:r>
            <a:endParaRPr lang="en-GB" sz="16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8582" y="4599007"/>
            <a:ext cx="206288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IN" sz="1200" dirty="0" smtClean="0">
                <a:solidFill>
                  <a:schemeClr val="bg1"/>
                </a:solidFill>
                <a:ea typeface="ＭＳ Ｐゴシック" pitchFamily="34" charset="-128"/>
              </a:rPr>
              <a:t>Sr Director                    Director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7924" y="401191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ea typeface="ＭＳ Ｐゴシック" pitchFamily="34" charset="-128"/>
              </a:rPr>
              <a:t>Date: 29/05/2015</a:t>
            </a:r>
          </a:p>
          <a:p>
            <a:endParaRPr lang="en-IN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30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233423" y="803673"/>
            <a:ext cx="8710500" cy="405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0000"/>
                    </a:gs>
                    <a:gs pos="100000">
                      <a:srgbClr val="000000">
                        <a:alpha val="59000"/>
                      </a:srgbClr>
                    </a:gs>
                  </a:gsLst>
                  <a:lin ang="2700000" scaled="1"/>
                </a:gradFill>
              </a14:hiddenFill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106"/>
              </a:spcBef>
            </a:pPr>
            <a:endParaRPr lang="it-IT" dirty="0" smtClean="0">
              <a:latin typeface="Arial" charset="0"/>
              <a:ea typeface="MS PGothic" charset="0"/>
              <a:hlinkClick r:id="rId3"/>
            </a:endParaRPr>
          </a:p>
          <a:p>
            <a:pPr>
              <a:spcBef>
                <a:spcPts val="1106"/>
              </a:spcBef>
            </a:pPr>
            <a:endParaRPr lang="it-IT" dirty="0" smtClean="0">
              <a:latin typeface="Arial" charset="0"/>
              <a:ea typeface="MS PGothic" charset="0"/>
              <a:hlinkClick r:id="rId3"/>
            </a:endParaRPr>
          </a:p>
          <a:p>
            <a:pPr>
              <a:spcBef>
                <a:spcPts val="1106"/>
              </a:spcBef>
            </a:pPr>
            <a:endParaRPr lang="it-IT" dirty="0" smtClean="0">
              <a:latin typeface="Arial" charset="0"/>
              <a:ea typeface="MS PGothic" charset="0"/>
              <a:hlinkClick r:id="rId3"/>
            </a:endParaRPr>
          </a:p>
          <a:p>
            <a:pPr>
              <a:spcBef>
                <a:spcPts val="1106"/>
              </a:spcBef>
            </a:pPr>
            <a:r>
              <a:rPr lang="it-IT" dirty="0" smtClean="0">
                <a:latin typeface="Arial" charset="0"/>
                <a:ea typeface="MS PGothic" charset="0"/>
                <a:hlinkClick r:id="rId3"/>
              </a:rPr>
              <a:t>Click here</a:t>
            </a:r>
            <a:endParaRPr lang="it-IT" dirty="0" smtClean="0">
              <a:latin typeface="Arial" charset="0"/>
              <a:ea typeface="MS PGothic" charset="0"/>
            </a:endParaRPr>
          </a:p>
          <a:p>
            <a:pPr>
              <a:spcBef>
                <a:spcPts val="1106"/>
              </a:spcBef>
            </a:pPr>
            <a:endParaRPr lang="it-IT" dirty="0">
              <a:latin typeface="Arial" charset="0"/>
              <a:ea typeface="MS PGothic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9851" y="85725"/>
            <a:ext cx="8148378" cy="628650"/>
          </a:xfrm>
          <a:prstGeom prst="rect">
            <a:avLst/>
          </a:prstGeom>
        </p:spPr>
        <p:txBody>
          <a:bodyPr lIns="68586" tIns="34294" rIns="68586" bIns="34294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5400" kern="120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000" dirty="0" smtClean="0"/>
              <a:t>Demo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32773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"/>
            <a:ext cx="9144000" cy="5142895"/>
          </a:xfrm>
          <a:prstGeom prst="rect">
            <a:avLst/>
          </a:prstGeom>
        </p:spPr>
      </p:pic>
      <p:sp>
        <p:nvSpPr>
          <p:cNvPr id="4" name="AutoShape 38"/>
          <p:cNvSpPr>
            <a:spLocks noChangeArrowheads="1"/>
          </p:cNvSpPr>
          <p:nvPr/>
        </p:nvSpPr>
        <p:spPr bwMode="ltGray">
          <a:xfrm>
            <a:off x="153172" y="2439336"/>
            <a:ext cx="1680142" cy="1310872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2" tIns="0" rIns="0" bIns="0" anchor="t" anchorCtr="0">
            <a:spAutoFit/>
          </a:bodyPr>
          <a:lstStyle/>
          <a:p>
            <a:pPr algn="ctr" defTabSz="814320">
              <a:lnSpc>
                <a:spcPct val="95000"/>
              </a:lnSpc>
              <a:spcBef>
                <a:spcPts val="600"/>
              </a:spcBef>
              <a:buClr>
                <a:srgbClr val="FFC000"/>
              </a:buClr>
              <a:buSzPct val="100000"/>
              <a:defRPr/>
            </a:pPr>
            <a:r>
              <a:rPr lang="en-US" sz="1500" b="1" dirty="0">
                <a:solidFill>
                  <a:srgbClr val="7030A0"/>
                </a:solidFill>
              </a:rPr>
              <a:t>FLEXIBILE</a:t>
            </a:r>
          </a:p>
          <a:p>
            <a:pPr defTabSz="814320" eaLnBrk="0" hangingPunct="0">
              <a:lnSpc>
                <a:spcPct val="95000"/>
              </a:lnSpc>
              <a:spcBef>
                <a:spcPts val="600"/>
              </a:spcBef>
              <a:buClr>
                <a:srgbClr val="FFC000"/>
              </a:buClr>
              <a:buSzPct val="100000"/>
              <a:defRPr/>
            </a:pPr>
            <a:endParaRPr lang="en-US" sz="1600" kern="0" dirty="0">
              <a:solidFill>
                <a:srgbClr val="FFFFFF"/>
              </a:solidFill>
            </a:endParaRPr>
          </a:p>
          <a:p>
            <a:pPr defTabSz="814320" eaLnBrk="0" hangingPunct="0">
              <a:lnSpc>
                <a:spcPct val="95000"/>
              </a:lnSpc>
              <a:spcBef>
                <a:spcPts val="600"/>
              </a:spcBef>
              <a:buClr>
                <a:srgbClr val="FFC000"/>
              </a:buClr>
              <a:buSzPct val="100000"/>
              <a:defRPr/>
            </a:pPr>
            <a:r>
              <a:rPr lang="en-US" sz="1600" kern="0" dirty="0">
                <a:solidFill>
                  <a:srgbClr val="FFFFFF"/>
                </a:solidFill>
              </a:rPr>
              <a:t>Choice of Provider and Data across Ecosystem</a:t>
            </a:r>
          </a:p>
        </p:txBody>
      </p:sp>
      <p:sp>
        <p:nvSpPr>
          <p:cNvPr id="5" name="AutoShape 38"/>
          <p:cNvSpPr>
            <a:spLocks noChangeArrowheads="1"/>
          </p:cNvSpPr>
          <p:nvPr/>
        </p:nvSpPr>
        <p:spPr bwMode="ltGray">
          <a:xfrm>
            <a:off x="5407009" y="2439340"/>
            <a:ext cx="1680142" cy="2570813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2" tIns="0" rIns="0" bIns="0" anchor="t" anchorCtr="0"/>
          <a:lstStyle/>
          <a:p>
            <a:pPr algn="ctr" defTabSz="814320">
              <a:lnSpc>
                <a:spcPct val="95000"/>
              </a:lnSpc>
              <a:spcBef>
                <a:spcPts val="600"/>
              </a:spcBef>
            </a:pPr>
            <a:r>
              <a:rPr lang="en-US" sz="1500" b="1" dirty="0">
                <a:solidFill>
                  <a:schemeClr val="bg1"/>
                </a:solidFill>
              </a:rPr>
              <a:t>PREDICTIVE</a:t>
            </a:r>
          </a:p>
          <a:p>
            <a:pPr algn="ctr" defTabSz="814320">
              <a:lnSpc>
                <a:spcPct val="95000"/>
              </a:lnSpc>
              <a:spcBef>
                <a:spcPts val="600"/>
              </a:spcBef>
            </a:pPr>
            <a:endParaRPr lang="en-US" sz="1600" dirty="0">
              <a:solidFill>
                <a:srgbClr val="FFFFFF"/>
              </a:solidFill>
              <a:cs typeface="Arial" charset="0"/>
            </a:endParaRPr>
          </a:p>
          <a:p>
            <a:pPr defTabSz="814320">
              <a:lnSpc>
                <a:spcPct val="95000"/>
              </a:lnSpc>
              <a:spcBef>
                <a:spcPts val="600"/>
              </a:spcBef>
            </a:pPr>
            <a:r>
              <a:rPr lang="en-US" sz="1600" dirty="0">
                <a:solidFill>
                  <a:srgbClr val="FFFFFF"/>
                </a:solidFill>
                <a:cs typeface="Arial" charset="0"/>
              </a:rPr>
              <a:t>Analytics and  </a:t>
            </a:r>
            <a:r>
              <a:rPr lang="en-US" sz="1600" dirty="0" smtClean="0">
                <a:solidFill>
                  <a:srgbClr val="FFFFFF"/>
                </a:solidFill>
                <a:cs typeface="Arial" charset="0"/>
              </a:rPr>
              <a:t> data </a:t>
            </a:r>
            <a:r>
              <a:rPr lang="en-US" sz="1600" dirty="0">
                <a:solidFill>
                  <a:srgbClr val="FFFFFF"/>
                </a:solidFill>
                <a:cs typeface="Arial" charset="0"/>
              </a:rPr>
              <a:t>prediction for Adaptive Supply Chain</a:t>
            </a:r>
          </a:p>
        </p:txBody>
      </p:sp>
      <p:sp>
        <p:nvSpPr>
          <p:cNvPr id="6" name="AutoShape 38"/>
          <p:cNvSpPr>
            <a:spLocks noChangeArrowheads="1"/>
          </p:cNvSpPr>
          <p:nvPr/>
        </p:nvSpPr>
        <p:spPr bwMode="ltGray">
          <a:xfrm>
            <a:off x="1904451" y="2439340"/>
            <a:ext cx="1680142" cy="2570813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2" tIns="0" rIns="0" bIns="0" anchor="t" anchorCtr="0"/>
          <a:lstStyle/>
          <a:p>
            <a:pPr algn="ctr" defTabSz="814320" eaLnBrk="0" hangingPunct="0">
              <a:lnSpc>
                <a:spcPct val="95000"/>
              </a:lnSpc>
              <a:spcBef>
                <a:spcPts val="600"/>
              </a:spcBef>
              <a:buClr>
                <a:srgbClr val="FFC000"/>
              </a:buClr>
              <a:buSzPct val="100000"/>
              <a:defRPr/>
            </a:pPr>
            <a:r>
              <a:rPr lang="en-US" sz="1500" b="1" dirty="0">
                <a:solidFill>
                  <a:srgbClr val="F68B1F"/>
                </a:solidFill>
              </a:rPr>
              <a:t>REAL TIME</a:t>
            </a:r>
          </a:p>
          <a:p>
            <a:pPr defTabSz="814320" eaLnBrk="0" hangingPunct="0">
              <a:lnSpc>
                <a:spcPct val="95000"/>
              </a:lnSpc>
              <a:spcBef>
                <a:spcPts val="600"/>
              </a:spcBef>
              <a:buClr>
                <a:srgbClr val="FFC000"/>
              </a:buClr>
              <a:buSzPct val="100000"/>
              <a:defRPr/>
            </a:pPr>
            <a:endParaRPr lang="en-US" sz="1600" kern="0" dirty="0">
              <a:solidFill>
                <a:srgbClr val="FFFFFF"/>
              </a:solidFill>
            </a:endParaRPr>
          </a:p>
          <a:p>
            <a:pPr defTabSz="814320" eaLnBrk="0" hangingPunct="0">
              <a:lnSpc>
                <a:spcPct val="95000"/>
              </a:lnSpc>
              <a:spcBef>
                <a:spcPts val="600"/>
              </a:spcBef>
              <a:buClr>
                <a:srgbClr val="FFC000"/>
              </a:buClr>
              <a:buSzPct val="100000"/>
              <a:defRPr/>
            </a:pPr>
            <a:r>
              <a:rPr lang="en-US" sz="1600" kern="0" dirty="0" smtClean="0">
                <a:solidFill>
                  <a:srgbClr val="FFFFFF"/>
                </a:solidFill>
              </a:rPr>
              <a:t>Significant Reduction </a:t>
            </a:r>
            <a:r>
              <a:rPr lang="en-US" sz="1600" kern="0" dirty="0">
                <a:solidFill>
                  <a:srgbClr val="FFFFFF"/>
                </a:solidFill>
              </a:rPr>
              <a:t>in </a:t>
            </a:r>
            <a:r>
              <a:rPr lang="en-US" sz="1600" kern="0" dirty="0" smtClean="0">
                <a:solidFill>
                  <a:srgbClr val="FFFFFF"/>
                </a:solidFill>
              </a:rPr>
              <a:t>Data </a:t>
            </a:r>
            <a:r>
              <a:rPr lang="en-US" sz="1600" kern="0" dirty="0">
                <a:solidFill>
                  <a:srgbClr val="FFFFFF"/>
                </a:solidFill>
              </a:rPr>
              <a:t>transfer time</a:t>
            </a:r>
          </a:p>
          <a:p>
            <a:pPr defTabSz="814320" eaLnBrk="0" hangingPunct="0">
              <a:lnSpc>
                <a:spcPct val="95000"/>
              </a:lnSpc>
              <a:spcBef>
                <a:spcPts val="600"/>
              </a:spcBef>
              <a:buClr>
                <a:srgbClr val="FFC000"/>
              </a:buClr>
              <a:buSzPct val="100000"/>
              <a:defRPr/>
            </a:pPr>
            <a:endParaRPr lang="en-US" sz="1600" kern="0" dirty="0">
              <a:solidFill>
                <a:srgbClr val="FFFFFF"/>
              </a:solidFill>
            </a:endParaRPr>
          </a:p>
        </p:txBody>
      </p:sp>
      <p:sp>
        <p:nvSpPr>
          <p:cNvPr id="7" name="AutoShape 38"/>
          <p:cNvSpPr>
            <a:spLocks noChangeArrowheads="1"/>
          </p:cNvSpPr>
          <p:nvPr/>
        </p:nvSpPr>
        <p:spPr bwMode="ltGray">
          <a:xfrm>
            <a:off x="3655730" y="2439340"/>
            <a:ext cx="1680142" cy="2570813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2" tIns="0" rIns="0" bIns="0" anchor="t" anchorCtr="0"/>
          <a:lstStyle/>
          <a:p>
            <a:pPr algn="ctr" defTabSz="814320" eaLnBrk="0" hangingPunct="0">
              <a:lnSpc>
                <a:spcPct val="95000"/>
              </a:lnSpc>
              <a:spcBef>
                <a:spcPts val="600"/>
              </a:spcBef>
              <a:buClr>
                <a:srgbClr val="FFC000"/>
              </a:buClr>
              <a:buSzPct val="100000"/>
              <a:defRPr/>
            </a:pPr>
            <a:r>
              <a:rPr lang="en-US" sz="1500" b="1" dirty="0">
                <a:solidFill>
                  <a:srgbClr val="92D050"/>
                </a:solidFill>
              </a:rPr>
              <a:t>VISIBILITY</a:t>
            </a:r>
          </a:p>
          <a:p>
            <a:pPr defTabSz="814320" eaLnBrk="0" hangingPunct="0">
              <a:lnSpc>
                <a:spcPct val="95000"/>
              </a:lnSpc>
              <a:spcBef>
                <a:spcPts val="600"/>
              </a:spcBef>
              <a:buClr>
                <a:srgbClr val="FFC000"/>
              </a:buClr>
              <a:buSzPct val="100000"/>
              <a:defRPr/>
            </a:pPr>
            <a:endParaRPr lang="en-US" sz="1600" kern="0" dirty="0">
              <a:solidFill>
                <a:srgbClr val="FFFFFF"/>
              </a:solidFill>
            </a:endParaRPr>
          </a:p>
          <a:p>
            <a:pPr defTabSz="814320" eaLnBrk="0" hangingPunct="0">
              <a:lnSpc>
                <a:spcPct val="95000"/>
              </a:lnSpc>
              <a:spcBef>
                <a:spcPts val="600"/>
              </a:spcBef>
              <a:buClr>
                <a:srgbClr val="FFC000"/>
              </a:buClr>
              <a:buSzPct val="100000"/>
              <a:defRPr/>
            </a:pPr>
            <a:r>
              <a:rPr lang="en-US" sz="1600" kern="0" dirty="0">
                <a:solidFill>
                  <a:srgbClr val="FFFFFF"/>
                </a:solidFill>
              </a:rPr>
              <a:t>Data Driven decision making. Alerts &amp; Notification</a:t>
            </a:r>
          </a:p>
        </p:txBody>
      </p:sp>
      <p:sp>
        <p:nvSpPr>
          <p:cNvPr id="8" name="AutoShape 38"/>
          <p:cNvSpPr>
            <a:spLocks noChangeArrowheads="1"/>
          </p:cNvSpPr>
          <p:nvPr/>
        </p:nvSpPr>
        <p:spPr bwMode="ltGray">
          <a:xfrm>
            <a:off x="7158286" y="2439340"/>
            <a:ext cx="1985714" cy="2570813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2" tIns="0" rIns="0" bIns="0" anchor="t" anchorCtr="0"/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1500" b="1" dirty="0"/>
              <a:t>          </a:t>
            </a:r>
            <a:r>
              <a:rPr lang="en-US" sz="1500" b="1" dirty="0" smtClean="0"/>
              <a:t>    </a:t>
            </a:r>
            <a:r>
              <a:rPr lang="en-US" sz="15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IoE</a:t>
            </a:r>
            <a:r>
              <a:rPr lang="en-US" sz="1500" b="1" dirty="0" smtClean="0"/>
              <a:t>    </a:t>
            </a:r>
            <a:endParaRPr lang="en-US" sz="1500" b="1" dirty="0"/>
          </a:p>
          <a:p>
            <a:pPr defTabSz="814320">
              <a:lnSpc>
                <a:spcPct val="95000"/>
              </a:lnSpc>
              <a:spcBef>
                <a:spcPts val="600"/>
              </a:spcBef>
            </a:pPr>
            <a:endParaRPr lang="en-US" sz="1600" dirty="0">
              <a:solidFill>
                <a:srgbClr val="FFFFFF"/>
              </a:solidFill>
              <a:cs typeface="Arial" charset="0"/>
            </a:endParaRPr>
          </a:p>
          <a:p>
            <a:pPr defTabSz="814320">
              <a:lnSpc>
                <a:spcPct val="95000"/>
              </a:lnSpc>
              <a:spcBef>
                <a:spcPts val="600"/>
              </a:spcBef>
            </a:pPr>
            <a:r>
              <a:rPr lang="en-US" sz="1600" dirty="0">
                <a:solidFill>
                  <a:srgbClr val="FFFFFF"/>
                </a:solidFill>
                <a:cs typeface="Arial" charset="0"/>
              </a:rPr>
              <a:t>Enable </a:t>
            </a:r>
            <a:r>
              <a:rPr lang="en-US" sz="1600" dirty="0" err="1" smtClean="0">
                <a:solidFill>
                  <a:srgbClr val="FFFFFF"/>
                </a:solidFill>
                <a:cs typeface="Arial" charset="0"/>
              </a:rPr>
              <a:t>IoE</a:t>
            </a:r>
            <a:r>
              <a:rPr lang="en-US" sz="16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cs typeface="Arial" charset="0"/>
              </a:rPr>
              <a:t>  </a:t>
            </a:r>
            <a:r>
              <a:rPr lang="en-US" sz="1600" dirty="0" smtClean="0">
                <a:solidFill>
                  <a:srgbClr val="FFFFFF"/>
                </a:solidFill>
                <a:cs typeface="Arial" charset="0"/>
              </a:rPr>
              <a:t>capabilities </a:t>
            </a:r>
            <a:r>
              <a:rPr lang="en-US" sz="1600" dirty="0">
                <a:solidFill>
                  <a:srgbClr val="FFFFFF"/>
                </a:solidFill>
                <a:cs typeface="Arial" charset="0"/>
              </a:rPr>
              <a:t>for Connected Warehouse and Smart Factories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849640" y="2439337"/>
            <a:ext cx="0" cy="21214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13747" y="2439337"/>
            <a:ext cx="0" cy="21214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77854" y="2439337"/>
            <a:ext cx="0" cy="21214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41960" y="2439337"/>
            <a:ext cx="0" cy="21214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 bwMode="auto">
          <a:xfrm>
            <a:off x="229851" y="85725"/>
            <a:ext cx="814837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290" tIns="45716" rIns="82290" bIns="45716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4300" kern="120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000" dirty="0" smtClean="0"/>
              <a:t>Business Value</a:t>
            </a:r>
            <a:endParaRPr lang="en-US" sz="4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2665" y="915566"/>
            <a:ext cx="8251669" cy="1251564"/>
            <a:chOff x="496758" y="1070494"/>
            <a:chExt cx="10999360" cy="1819012"/>
          </a:xfrm>
        </p:grpSpPr>
        <p:pic>
          <p:nvPicPr>
            <p:cNvPr id="15" name="Picture 14" descr="flexibl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758" y="1133854"/>
              <a:ext cx="1746508" cy="1755652"/>
            </a:xfrm>
            <a:prstGeom prst="rect">
              <a:avLst/>
            </a:prstGeom>
          </p:spPr>
        </p:pic>
        <p:pic>
          <p:nvPicPr>
            <p:cNvPr id="16" name="Picture 15" descr="ioe-ico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40466" y="1070494"/>
              <a:ext cx="1755652" cy="1755652"/>
            </a:xfrm>
            <a:prstGeom prst="rect">
              <a:avLst/>
            </a:prstGeom>
          </p:spPr>
        </p:pic>
        <p:pic>
          <p:nvPicPr>
            <p:cNvPr id="17" name="Picture 16" descr="predictive-icon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52066" y="1083334"/>
              <a:ext cx="1755652" cy="1755652"/>
            </a:xfrm>
            <a:prstGeom prst="rect">
              <a:avLst/>
            </a:prstGeom>
          </p:spPr>
        </p:pic>
        <p:pic>
          <p:nvPicPr>
            <p:cNvPr id="18" name="Picture 17" descr="realtime-icon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55746" y="1111414"/>
              <a:ext cx="1755652" cy="1755652"/>
            </a:xfrm>
            <a:prstGeom prst="rect">
              <a:avLst/>
            </a:prstGeom>
          </p:spPr>
        </p:pic>
        <p:pic>
          <p:nvPicPr>
            <p:cNvPr id="19" name="Picture 18" descr="visibility-icon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00306" y="1109014"/>
              <a:ext cx="1755652" cy="1755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992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Title 6"/>
          <p:cNvSpPr txBox="1">
            <a:spLocks/>
          </p:cNvSpPr>
          <p:nvPr/>
        </p:nvSpPr>
        <p:spPr bwMode="auto">
          <a:xfrm>
            <a:off x="3570123" y="1504951"/>
            <a:ext cx="2306841" cy="3057525"/>
          </a:xfrm>
          <a:prstGeom prst="rect">
            <a:avLst/>
          </a:prstGeom>
          <a:gradFill rotWithShape="1">
            <a:gsLst>
              <a:gs pos="0">
                <a:srgbClr val="36A4D7"/>
              </a:gs>
              <a:gs pos="100000">
                <a:srgbClr val="2D5AA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182833" tIns="45700" rIns="91400" bIns="45700" anchor="ctr"/>
          <a:lstStyle>
            <a:lvl1pPr defTabSz="6842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6842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6842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6842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6842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900">
                <a:solidFill>
                  <a:srgbClr val="FFFFFF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521" y="1563638"/>
            <a:ext cx="3568606" cy="101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5708" rIns="0" bIns="45708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Flexible Public Cloud choices (AWS, Azure and CCS</a:t>
            </a:r>
            <a:r>
              <a:rPr lang="en-US" sz="1200" dirty="0" smtClean="0">
                <a:solidFill>
                  <a:srgbClr val="FFFFFF"/>
                </a:solidFill>
              </a:rPr>
              <a:t>)</a:t>
            </a:r>
          </a:p>
          <a:p>
            <a:endParaRPr lang="en-US" sz="1200" dirty="0">
              <a:solidFill>
                <a:srgbClr val="FFFFFF"/>
              </a:solidFill>
            </a:endParaRPr>
          </a:p>
          <a:p>
            <a:r>
              <a:rPr lang="en-US" sz="1200" dirty="0">
                <a:solidFill>
                  <a:srgbClr val="FFFFFF"/>
                </a:solidFill>
              </a:rPr>
              <a:t>Multi Hypervisor support (</a:t>
            </a:r>
            <a:r>
              <a:rPr lang="en-US" sz="1000" dirty="0" err="1">
                <a:solidFill>
                  <a:srgbClr val="FFFFFF"/>
                </a:solidFill>
              </a:rPr>
              <a:t>VMWare</a:t>
            </a:r>
            <a:r>
              <a:rPr lang="en-US" sz="1000" dirty="0">
                <a:solidFill>
                  <a:srgbClr val="FFFFFF"/>
                </a:solidFill>
              </a:rPr>
              <a:t>, KVM, Hyper-V, EC2</a:t>
            </a:r>
            <a:r>
              <a:rPr lang="en-US" sz="1200" dirty="0" smtClean="0">
                <a:solidFill>
                  <a:srgbClr val="FFFFFF"/>
                </a:solidFill>
              </a:rPr>
              <a:t>)</a:t>
            </a:r>
            <a:endParaRPr lang="en-US" sz="1200" dirty="0">
              <a:solidFill>
                <a:srgbClr val="FFFFFF"/>
              </a:solidFill>
            </a:endParaRPr>
          </a:p>
          <a:p>
            <a:endParaRPr lang="en-US" sz="1200" dirty="0" smtClean="0">
              <a:solidFill>
                <a:srgbClr val="FFFFFF"/>
              </a:solidFill>
            </a:endParaRPr>
          </a:p>
          <a:p>
            <a:r>
              <a:rPr lang="en-US" sz="1200" dirty="0" smtClean="0">
                <a:solidFill>
                  <a:srgbClr val="FFFFFF"/>
                </a:solidFill>
              </a:rPr>
              <a:t>Migrate </a:t>
            </a:r>
            <a:r>
              <a:rPr lang="en-US" sz="1200" dirty="0">
                <a:solidFill>
                  <a:srgbClr val="FFFFFF"/>
                </a:solidFill>
              </a:rPr>
              <a:t>resources between Private &amp; Public clouds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97555" y="2190752"/>
            <a:ext cx="1903114" cy="23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/>
          <a:p>
            <a:r>
              <a:rPr lang="en-US" sz="900" dirty="0"/>
              <a:t>Workload Freedom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25909" y="1563638"/>
            <a:ext cx="2879500" cy="101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5708" rIns="0" bIns="45708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Capacity Augmentation</a:t>
            </a:r>
          </a:p>
          <a:p>
            <a:endParaRPr lang="en-US" sz="1200" dirty="0">
              <a:solidFill>
                <a:srgbClr val="FFFFFF"/>
              </a:solidFill>
            </a:endParaRPr>
          </a:p>
          <a:p>
            <a:r>
              <a:rPr lang="en-US" sz="1200" dirty="0">
                <a:solidFill>
                  <a:srgbClr val="FFFFFF"/>
                </a:solidFill>
              </a:rPr>
              <a:t>Reduced Total Cost of Ownership</a:t>
            </a:r>
          </a:p>
          <a:p>
            <a:endParaRPr lang="en-US" sz="1200" dirty="0">
              <a:solidFill>
                <a:srgbClr val="FFFFFF"/>
              </a:solidFill>
            </a:endParaRPr>
          </a:p>
          <a:p>
            <a:r>
              <a:rPr lang="en-US" sz="1200" dirty="0">
                <a:solidFill>
                  <a:srgbClr val="FFFFFF"/>
                </a:solidFill>
              </a:rPr>
              <a:t>Optimal Utilization of Ecosystem Resources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02575" y="2532460"/>
            <a:ext cx="8135278" cy="0"/>
          </a:xfrm>
          <a:prstGeom prst="line">
            <a:avLst/>
          </a:prstGeom>
          <a:ln w="31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51519" y="2684462"/>
            <a:ext cx="3622226" cy="120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5708" rIns="0" bIns="45708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Create a protected ICF shell in the public cloud</a:t>
            </a:r>
          </a:p>
          <a:p>
            <a:endParaRPr lang="en-US" sz="1200" dirty="0">
              <a:solidFill>
                <a:srgbClr val="FFFFFF"/>
              </a:solidFill>
            </a:endParaRPr>
          </a:p>
          <a:p>
            <a:r>
              <a:rPr lang="en-US" sz="1200" dirty="0">
                <a:solidFill>
                  <a:srgbClr val="FFFFFF"/>
                </a:solidFill>
              </a:rPr>
              <a:t>Secure Connection with enterprise &amp; public cloud</a:t>
            </a:r>
          </a:p>
          <a:p>
            <a:endParaRPr lang="en-US" sz="1200" dirty="0">
              <a:solidFill>
                <a:srgbClr val="FFFFFF"/>
              </a:solidFill>
            </a:endParaRPr>
          </a:p>
          <a:p>
            <a:r>
              <a:rPr lang="en-US" sz="1200" dirty="0">
                <a:solidFill>
                  <a:srgbClr val="FFFFFF"/>
                </a:solidFill>
              </a:rPr>
              <a:t>Create trusted VMs in Public Cloud</a:t>
            </a:r>
          </a:p>
          <a:p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897555" y="3236120"/>
            <a:ext cx="1903114" cy="23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/>
          <a:p>
            <a:r>
              <a:rPr lang="en-US" sz="900"/>
              <a:t>Secure Cloud Shell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025909" y="2564224"/>
            <a:ext cx="2879500" cy="101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5708" rIns="0" bIns="45708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Security Ownership</a:t>
            </a:r>
          </a:p>
          <a:p>
            <a:endParaRPr lang="en-US" sz="1200" dirty="0">
              <a:solidFill>
                <a:srgbClr val="FFFFFF"/>
              </a:solidFill>
            </a:endParaRPr>
          </a:p>
          <a:p>
            <a:r>
              <a:rPr lang="en-US" sz="1200" dirty="0">
                <a:solidFill>
                  <a:srgbClr val="FFFFFF"/>
                </a:solidFill>
              </a:rPr>
              <a:t>Data Sovereignty</a:t>
            </a:r>
          </a:p>
          <a:p>
            <a:endParaRPr lang="en-US" sz="1200" dirty="0">
              <a:solidFill>
                <a:srgbClr val="FFFFFF"/>
              </a:solidFill>
            </a:endParaRPr>
          </a:p>
          <a:p>
            <a:r>
              <a:rPr lang="en-US" sz="1200" dirty="0">
                <a:solidFill>
                  <a:srgbClr val="FFFFFF"/>
                </a:solidFill>
              </a:rPr>
              <a:t>Compliance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02575" y="3564731"/>
            <a:ext cx="8135278" cy="0"/>
          </a:xfrm>
          <a:prstGeom prst="line">
            <a:avLst/>
          </a:prstGeom>
          <a:ln w="31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51520" y="3723878"/>
            <a:ext cx="3528392" cy="64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5708" rIns="0" bIns="45708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Enables shift to OPEX </a:t>
            </a:r>
            <a:r>
              <a:rPr lang="en-US" sz="1200" dirty="0" err="1">
                <a:solidFill>
                  <a:srgbClr val="FFFFFF"/>
                </a:solidFill>
              </a:rPr>
              <a:t>vs</a:t>
            </a:r>
            <a:r>
              <a:rPr lang="en-US" sz="1200" dirty="0">
                <a:solidFill>
                  <a:srgbClr val="FFFFFF"/>
                </a:solidFill>
              </a:rPr>
              <a:t> CAPEX DC Model</a:t>
            </a:r>
          </a:p>
          <a:p>
            <a:endParaRPr lang="en-US" sz="1200" dirty="0">
              <a:solidFill>
                <a:srgbClr val="FFFFFF"/>
              </a:solidFill>
            </a:endParaRPr>
          </a:p>
          <a:p>
            <a:r>
              <a:rPr lang="en-US" sz="1200" dirty="0">
                <a:solidFill>
                  <a:srgbClr val="FFFFFF"/>
                </a:solidFill>
              </a:rPr>
              <a:t>Management of Infra resources through Prime 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897555" y="4258867"/>
            <a:ext cx="1903114" cy="22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/>
          <a:p>
            <a:r>
              <a:rPr lang="en-US" sz="900"/>
              <a:t>Improved User Experience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502575" y="1159669"/>
            <a:ext cx="1333698" cy="36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08" rIns="0" bIns="45708">
            <a:spAutoFit/>
          </a:bodyPr>
          <a:lstStyle/>
          <a:p>
            <a:pPr defTabSz="401277"/>
            <a:r>
              <a:rPr lang="en-US" b="1" dirty="0">
                <a:solidFill>
                  <a:srgbClr val="36A4D7"/>
                </a:solidFill>
              </a:rPr>
              <a:t>Infrastructure</a:t>
            </a:r>
            <a:endParaRPr lang="en-US" b="1" dirty="0">
              <a:solidFill>
                <a:srgbClr val="36A4D7"/>
              </a:solidFill>
              <a:ea typeface="Calibri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6239310" y="1159669"/>
            <a:ext cx="826285" cy="36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08" rIns="0" bIns="45708">
            <a:spAutoFit/>
          </a:bodyPr>
          <a:lstStyle/>
          <a:p>
            <a:r>
              <a:rPr lang="en-US" b="1" dirty="0">
                <a:solidFill>
                  <a:srgbClr val="36A4D7"/>
                </a:solidFill>
              </a:rPr>
              <a:t>Business</a:t>
            </a:r>
            <a:endParaRPr lang="en-US" dirty="0">
              <a:solidFill>
                <a:srgbClr val="36A4D7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02575" y="1502569"/>
            <a:ext cx="8135278" cy="0"/>
          </a:xfrm>
          <a:prstGeom prst="line">
            <a:avLst/>
          </a:prstGeom>
          <a:ln w="31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02574" y="1504950"/>
            <a:ext cx="1096852" cy="6786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>
              <a:defRPr/>
            </a:pPr>
            <a:endParaRPr lang="en-US" sz="1200" b="1" dirty="0"/>
          </a:p>
        </p:txBody>
      </p:sp>
      <p:sp>
        <p:nvSpPr>
          <p:cNvPr id="19" name="Rectangle 18"/>
          <p:cNvSpPr/>
          <p:nvPr/>
        </p:nvSpPr>
        <p:spPr>
          <a:xfrm>
            <a:off x="6239311" y="1502569"/>
            <a:ext cx="1096851" cy="6905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>
              <a:defRPr/>
            </a:pPr>
            <a:endParaRPr lang="en-US" sz="1200" b="1" dirty="0"/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3853489" y="1685926"/>
            <a:ext cx="199124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Flexible</a:t>
            </a:r>
          </a:p>
        </p:txBody>
      </p:sp>
      <p:sp>
        <p:nvSpPr>
          <p:cNvPr id="21" name="TextBox 111"/>
          <p:cNvSpPr txBox="1">
            <a:spLocks noChangeArrowheads="1"/>
          </p:cNvSpPr>
          <p:nvPr/>
        </p:nvSpPr>
        <p:spPr bwMode="auto">
          <a:xfrm>
            <a:off x="3853489" y="2655095"/>
            <a:ext cx="199124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Secure</a:t>
            </a:r>
          </a:p>
        </p:txBody>
      </p:sp>
      <p:sp>
        <p:nvSpPr>
          <p:cNvPr id="22" name="TextBox 112"/>
          <p:cNvSpPr txBox="1">
            <a:spLocks noChangeArrowheads="1"/>
          </p:cNvSpPr>
          <p:nvPr/>
        </p:nvSpPr>
        <p:spPr bwMode="auto">
          <a:xfrm>
            <a:off x="3897556" y="3686176"/>
            <a:ext cx="1992434" cy="52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Experience</a:t>
            </a:r>
          </a:p>
        </p:txBody>
      </p:sp>
      <p:sp>
        <p:nvSpPr>
          <p:cNvPr id="23" name="Rectangle 113"/>
          <p:cNvSpPr>
            <a:spLocks noChangeArrowheads="1"/>
          </p:cNvSpPr>
          <p:nvPr/>
        </p:nvSpPr>
        <p:spPr bwMode="auto">
          <a:xfrm>
            <a:off x="6034246" y="3579862"/>
            <a:ext cx="2879500" cy="120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5708" rIns="0" bIns="45708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Real Time Data Driven Supply Chain</a:t>
            </a:r>
          </a:p>
          <a:p>
            <a:endParaRPr lang="en-US" sz="1200" dirty="0">
              <a:solidFill>
                <a:srgbClr val="FFFFFF"/>
              </a:solidFill>
            </a:endParaRPr>
          </a:p>
          <a:p>
            <a:r>
              <a:rPr lang="en-US" sz="1200" dirty="0">
                <a:solidFill>
                  <a:srgbClr val="FFFFFF"/>
                </a:solidFill>
              </a:rPr>
              <a:t>Process Optimization </a:t>
            </a:r>
          </a:p>
          <a:p>
            <a:endParaRPr lang="en-US" sz="1200" dirty="0">
              <a:solidFill>
                <a:srgbClr val="FFFFFF"/>
              </a:solidFill>
            </a:endParaRPr>
          </a:p>
          <a:p>
            <a:r>
              <a:rPr lang="en-US" sz="1200" dirty="0">
                <a:solidFill>
                  <a:srgbClr val="FFFFFF"/>
                </a:solidFill>
              </a:rPr>
              <a:t>Alerting and Predictive Analytics</a:t>
            </a:r>
          </a:p>
          <a:p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4" name="Title 14"/>
          <p:cNvSpPr txBox="1">
            <a:spLocks/>
          </p:cNvSpPr>
          <p:nvPr/>
        </p:nvSpPr>
        <p:spPr>
          <a:xfrm>
            <a:off x="437766" y="341315"/>
            <a:ext cx="8345488" cy="73183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29851" y="85725"/>
            <a:ext cx="8148378" cy="628650"/>
          </a:xfrm>
          <a:prstGeom prst="rect">
            <a:avLst/>
          </a:prstGeom>
        </p:spPr>
        <p:txBody>
          <a:bodyPr lIns="68586" tIns="34294" rIns="68586" bIns="34294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5400" kern="120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000" dirty="0" smtClean="0"/>
              <a:t>Benefits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9992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2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3939902"/>
            <a:ext cx="1474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Thank you</a:t>
            </a:r>
            <a:endParaRPr lang="en-I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32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1549419"/>
            <a:ext cx="4572000" cy="2044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106"/>
              </a:spcBef>
              <a:buFont typeface="Wingdings" charset="0"/>
              <a:buChar char="q"/>
            </a:pPr>
            <a:r>
              <a:rPr lang="en-US" dirty="0">
                <a:solidFill>
                  <a:srgbClr val="FFFFFF"/>
                </a:solidFill>
                <a:latin typeface="Arial" charset="0"/>
                <a:ea typeface="MS PGothic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Arial" charset="0"/>
                <a:ea typeface="MS PGothic" charset="0"/>
              </a:rPr>
              <a:t> CISCO </a:t>
            </a:r>
            <a:r>
              <a:rPr lang="en-US" dirty="0">
                <a:solidFill>
                  <a:srgbClr val="FFFFFF"/>
                </a:solidFill>
                <a:latin typeface="Arial" charset="0"/>
                <a:ea typeface="MS PGothic" charset="0"/>
              </a:rPr>
              <a:t>SUPPLY CHAIN</a:t>
            </a:r>
          </a:p>
          <a:p>
            <a:pPr>
              <a:spcBef>
                <a:spcPts val="1106"/>
              </a:spcBef>
              <a:buFont typeface="Wingdings" charset="0"/>
              <a:buChar char="q"/>
            </a:pPr>
            <a:r>
              <a:rPr lang="en-US" dirty="0">
                <a:solidFill>
                  <a:srgbClr val="FFFFFF"/>
                </a:solidFill>
                <a:latin typeface="Arial" charset="0"/>
                <a:ea typeface="MS PGothic" charset="0"/>
              </a:rPr>
              <a:t>  GLOBAL NEEDS</a:t>
            </a:r>
          </a:p>
          <a:p>
            <a:pPr>
              <a:spcBef>
                <a:spcPts val="1106"/>
              </a:spcBef>
              <a:buFont typeface="Wingdings" charset="0"/>
              <a:buChar char="q"/>
            </a:pPr>
            <a:r>
              <a:rPr lang="en-US" dirty="0">
                <a:solidFill>
                  <a:srgbClr val="FFFFFF"/>
                </a:solidFill>
                <a:latin typeface="Arial" charset="0"/>
                <a:ea typeface="MS PGothic" charset="0"/>
              </a:rPr>
              <a:t>  WHAT IS INTERCLOUD FABRIC</a:t>
            </a:r>
          </a:p>
          <a:p>
            <a:pPr>
              <a:spcBef>
                <a:spcPts val="1106"/>
              </a:spcBef>
              <a:buFont typeface="Wingdings" charset="0"/>
              <a:buChar char="q"/>
            </a:pPr>
            <a:r>
              <a:rPr lang="en-US" dirty="0">
                <a:solidFill>
                  <a:srgbClr val="FFFFFF"/>
                </a:solidFill>
                <a:latin typeface="Arial" charset="0"/>
                <a:ea typeface="MS PGothic" charset="0"/>
              </a:rPr>
              <a:t>  SUPPLY CHAIN HYBRID CLOUD</a:t>
            </a:r>
          </a:p>
          <a:p>
            <a:pPr>
              <a:spcBef>
                <a:spcPts val="1106"/>
              </a:spcBef>
              <a:buFont typeface="Wingdings" charset="0"/>
              <a:buChar char="q"/>
            </a:pPr>
            <a:r>
              <a:rPr lang="en-US" dirty="0">
                <a:solidFill>
                  <a:srgbClr val="FFFFFF"/>
                </a:solidFill>
                <a:latin typeface="Arial" charset="0"/>
                <a:ea typeface="MS PGothic" charset="0"/>
              </a:rPr>
              <a:t>  BENEFITS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9851" y="85725"/>
            <a:ext cx="8148378" cy="628650"/>
          </a:xfrm>
          <a:prstGeom prst="rect">
            <a:avLst/>
          </a:prstGeom>
        </p:spPr>
        <p:txBody>
          <a:bodyPr lIns="68586" tIns="34294" rIns="68586" bIns="34294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5400" kern="120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000" dirty="0" smtClean="0"/>
              <a:t>Agenda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01788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99" y="681038"/>
            <a:ext cx="8355601" cy="425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9851" y="85725"/>
            <a:ext cx="8148378" cy="628650"/>
          </a:xfrm>
          <a:prstGeom prst="rect">
            <a:avLst/>
          </a:prstGeom>
        </p:spPr>
        <p:txBody>
          <a:bodyPr lIns="68586" tIns="34294" rIns="68586" bIns="34294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5400" kern="120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000" dirty="0" smtClean="0"/>
              <a:t>Cisco Supply Chain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32773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850184" y="2307713"/>
            <a:ext cx="3720596" cy="2244329"/>
          </a:xfrm>
          <a:prstGeom prst="rect">
            <a:avLst/>
          </a:prstGeom>
          <a:gradFill flip="none" rotWithShape="1">
            <a:gsLst>
              <a:gs pos="100000">
                <a:srgbClr val="043E72"/>
              </a:gs>
              <a:gs pos="0">
                <a:srgbClr val="0560B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endPos="23000" dist="12700" dir="5400000" sy="-100000" algn="bl" rotWithShape="0"/>
          </a:effectLst>
        </p:spPr>
        <p:txBody>
          <a:bodyPr lIns="91432" tIns="0" rIns="91432" bIns="0" anchor="ctr" anchorCtr="1"/>
          <a:lstStyle/>
          <a:p>
            <a:pPr defTabSz="814320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Freeform 45"/>
          <p:cNvSpPr>
            <a:spLocks/>
          </p:cNvSpPr>
          <p:nvPr/>
        </p:nvSpPr>
        <p:spPr bwMode="auto">
          <a:xfrm flipV="1">
            <a:off x="850187" y="1334971"/>
            <a:ext cx="3794125" cy="972741"/>
          </a:xfrm>
          <a:custGeom>
            <a:avLst/>
            <a:gdLst>
              <a:gd name="T0" fmla="*/ 2322 w 2322"/>
              <a:gd name="T1" fmla="*/ 817 h 817"/>
              <a:gd name="T2" fmla="*/ 0 w 2322"/>
              <a:gd name="T3" fmla="*/ 0 h 817"/>
              <a:gd name="T4" fmla="*/ 2277 w 2322"/>
              <a:gd name="T5" fmla="*/ 0 h 817"/>
              <a:gd name="T6" fmla="*/ 2322 w 2322"/>
              <a:gd name="T7" fmla="*/ 817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22" h="817">
                <a:moveTo>
                  <a:pt x="2322" y="817"/>
                </a:moveTo>
                <a:lnTo>
                  <a:pt x="0" y="0"/>
                </a:lnTo>
                <a:lnTo>
                  <a:pt x="2277" y="0"/>
                </a:lnTo>
                <a:lnTo>
                  <a:pt x="2322" y="817"/>
                </a:lnTo>
                <a:close/>
              </a:path>
            </a:pathLst>
          </a:custGeom>
          <a:gradFill flip="none" rotWithShape="1">
            <a:gsLst>
              <a:gs pos="0">
                <a:srgbClr val="043E72"/>
              </a:gs>
              <a:gs pos="37000">
                <a:srgbClr val="0560B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2" tIns="0" rIns="91432" bIns="0" anchor="ctr" anchorCtr="1"/>
          <a:lstStyle/>
          <a:p>
            <a:pPr algn="ctr" defTabSz="814320">
              <a:lnSpc>
                <a:spcPct val="90000"/>
              </a:lnSpc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6" name="Rectangle 43"/>
          <p:cNvSpPr>
            <a:spLocks noChangeArrowheads="1"/>
          </p:cNvSpPr>
          <p:nvPr/>
        </p:nvSpPr>
        <p:spPr bwMode="auto">
          <a:xfrm>
            <a:off x="4571360" y="2307713"/>
            <a:ext cx="3720681" cy="2244329"/>
          </a:xfrm>
          <a:prstGeom prst="rect">
            <a:avLst/>
          </a:prstGeom>
          <a:gradFill flip="none" rotWithShape="1">
            <a:gsLst>
              <a:gs pos="0">
                <a:srgbClr val="054F94"/>
              </a:gs>
              <a:gs pos="100000">
                <a:srgbClr val="032E55"/>
              </a:gs>
            </a:gsLst>
            <a:lin ang="5400000" scaled="0"/>
            <a:tileRect/>
          </a:gradFill>
          <a:ln>
            <a:noFill/>
          </a:ln>
          <a:effectLst>
            <a:reflection blurRad="6350" stA="73000" endPos="23000" dist="12700" dir="5400000" sy="-100000" algn="bl" rotWithShape="0"/>
          </a:effectLst>
        </p:spPr>
        <p:txBody>
          <a:bodyPr lIns="91432" tIns="0" rIns="91432" bIns="0" anchor="ctr" anchorCtr="1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Freeform 44"/>
          <p:cNvSpPr>
            <a:spLocks/>
          </p:cNvSpPr>
          <p:nvPr/>
        </p:nvSpPr>
        <p:spPr bwMode="auto">
          <a:xfrm flipV="1">
            <a:off x="4497282" y="1334971"/>
            <a:ext cx="3794211" cy="972741"/>
          </a:xfrm>
          <a:custGeom>
            <a:avLst/>
            <a:gdLst>
              <a:gd name="T0" fmla="*/ 0 w 2322"/>
              <a:gd name="T1" fmla="*/ 817 h 817"/>
              <a:gd name="T2" fmla="*/ 2322 w 2322"/>
              <a:gd name="T3" fmla="*/ 0 h 817"/>
              <a:gd name="T4" fmla="*/ 45 w 2322"/>
              <a:gd name="T5" fmla="*/ 0 h 817"/>
              <a:gd name="T6" fmla="*/ 0 w 2322"/>
              <a:gd name="T7" fmla="*/ 817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22" h="817">
                <a:moveTo>
                  <a:pt x="0" y="817"/>
                </a:moveTo>
                <a:lnTo>
                  <a:pt x="2322" y="0"/>
                </a:lnTo>
                <a:lnTo>
                  <a:pt x="45" y="0"/>
                </a:lnTo>
                <a:lnTo>
                  <a:pt x="0" y="817"/>
                </a:lnTo>
                <a:close/>
              </a:path>
            </a:pathLst>
          </a:custGeom>
          <a:gradFill flip="none" rotWithShape="1">
            <a:gsLst>
              <a:gs pos="27000">
                <a:srgbClr val="054F94"/>
              </a:gs>
              <a:gs pos="0">
                <a:srgbClr val="032E55"/>
              </a:gs>
            </a:gsLst>
            <a:lin ang="5400000" scaled="0"/>
            <a:tileRect/>
          </a:gradFill>
          <a:ln>
            <a:noFill/>
          </a:ln>
          <a:effectLst/>
        </p:spPr>
        <p:txBody>
          <a:bodyPr lIns="91432" tIns="0" rIns="91432" bIns="0" anchor="ctr" anchorCtr="1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4075" y="1047750"/>
            <a:ext cx="7434072" cy="914400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0">
                <a:srgbClr val="037AB5"/>
              </a:gs>
              <a:gs pos="100000">
                <a:schemeClr val="tx1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2118" tIns="41057" rIns="82118" bIns="41057" anchor="ctr"/>
          <a:lstStyle/>
          <a:p>
            <a:pPr algn="ctr" defTabSz="814320">
              <a:lnSpc>
                <a:spcPct val="90000"/>
              </a:lnSpc>
            </a:pPr>
            <a:r>
              <a:rPr lang="en-US" sz="1900" dirty="0">
                <a:solidFill>
                  <a:schemeClr val="accent3">
                    <a:lumMod val="90000"/>
                  </a:schemeClr>
                </a:solidFill>
              </a:rPr>
              <a:t>Enable Cisco’s success by delivering </a:t>
            </a:r>
            <a:r>
              <a:rPr lang="en-US" sz="1900" b="1" dirty="0">
                <a:solidFill>
                  <a:schemeClr val="bg1"/>
                </a:solidFill>
              </a:rPr>
              <a:t>ADAPTABLE</a:t>
            </a:r>
            <a:r>
              <a:rPr lang="en-US" sz="1900" dirty="0">
                <a:solidFill>
                  <a:schemeClr val="accent3">
                    <a:lumMod val="90000"/>
                  </a:schemeClr>
                </a:solidFill>
              </a:rPr>
              <a:t>,</a:t>
            </a:r>
          </a:p>
          <a:p>
            <a:pPr algn="ctr" defTabSz="814320">
              <a:lnSpc>
                <a:spcPct val="90000"/>
              </a:lnSpc>
            </a:pPr>
            <a:r>
              <a:rPr lang="en-US" sz="1900" b="1" dirty="0">
                <a:solidFill>
                  <a:schemeClr val="bg1"/>
                </a:solidFill>
              </a:rPr>
              <a:t>INNOVATIVE</a:t>
            </a:r>
            <a:r>
              <a:rPr lang="en-US" sz="1900" dirty="0">
                <a:solidFill>
                  <a:schemeClr val="accent3">
                    <a:lumMod val="90000"/>
                  </a:schemeClr>
                </a:solidFill>
              </a:rPr>
              <a:t>, and </a:t>
            </a:r>
            <a:r>
              <a:rPr lang="en-US" sz="1900" b="1" dirty="0">
                <a:solidFill>
                  <a:schemeClr val="bg1"/>
                </a:solidFill>
              </a:rPr>
              <a:t>SCALABLE SUPPLY CHAIN SERVICES</a:t>
            </a:r>
          </a:p>
          <a:p>
            <a:pPr algn="ctr" defTabSz="814320">
              <a:lnSpc>
                <a:spcPct val="90000"/>
              </a:lnSpc>
            </a:pPr>
            <a:r>
              <a:rPr lang="en-US" sz="1900" dirty="0">
                <a:solidFill>
                  <a:schemeClr val="accent3">
                    <a:lumMod val="90000"/>
                  </a:schemeClr>
                </a:solidFill>
              </a:rPr>
              <a:t>that </a:t>
            </a:r>
            <a:r>
              <a:rPr lang="en-US" sz="1900" b="1" dirty="0">
                <a:solidFill>
                  <a:schemeClr val="bg1"/>
                </a:solidFill>
              </a:rPr>
              <a:t>OPTIMIZE CUSTOMER OUTCOMES</a:t>
            </a:r>
          </a:p>
        </p:txBody>
      </p:sp>
      <p:sp>
        <p:nvSpPr>
          <p:cNvPr id="9" name="Isosceles Triangle 8"/>
          <p:cNvSpPr/>
          <p:nvPr/>
        </p:nvSpPr>
        <p:spPr>
          <a:xfrm flipV="1">
            <a:off x="4459859" y="1962150"/>
            <a:ext cx="176784" cy="102870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sz="2000">
              <a:solidFill>
                <a:srgbClr val="02206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339" y="1994807"/>
            <a:ext cx="1894011" cy="307768"/>
          </a:xfrm>
          <a:prstGeom prst="rect">
            <a:avLst/>
          </a:prstGeom>
          <a:noFill/>
        </p:spPr>
        <p:txBody>
          <a:bodyPr wrap="none" lIns="0" tIns="45716" rIns="0" bIns="45716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ADVANCED CAPABILITIES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0424" y="1994807"/>
            <a:ext cx="1222390" cy="307768"/>
          </a:xfrm>
          <a:prstGeom prst="rect">
            <a:avLst/>
          </a:prstGeom>
          <a:noFill/>
        </p:spPr>
        <p:txBody>
          <a:bodyPr wrap="none" lIns="0" tIns="45716" rIns="0" bIns="45716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r>
              <a:rPr lang="en-US" dirty="0"/>
              <a:t>FOUNDATIONAL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61288" y="2572526"/>
            <a:ext cx="3236028" cy="1714703"/>
            <a:chOff x="1061285" y="3526530"/>
            <a:chExt cx="3236028" cy="1714703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2705132" y="3526530"/>
              <a:ext cx="791401" cy="791401"/>
            </a:xfrm>
            <a:prstGeom prst="ellipse">
              <a:avLst/>
            </a:prstGeom>
            <a:solidFill>
              <a:srgbClr val="000000">
                <a:alpha val="24000"/>
              </a:srgbClr>
            </a:solidFill>
            <a:ln w="38100">
              <a:solidFill>
                <a:schemeClr val="bg1">
                  <a:alpha val="34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705133" y="4449832"/>
              <a:ext cx="791401" cy="791401"/>
            </a:xfrm>
            <a:prstGeom prst="ellipse">
              <a:avLst/>
            </a:prstGeom>
            <a:solidFill>
              <a:srgbClr val="000000">
                <a:alpha val="24000"/>
              </a:srgbClr>
            </a:solidFill>
            <a:ln w="38100">
              <a:solidFill>
                <a:schemeClr val="bg1">
                  <a:alpha val="34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5" name="AutoShape 38"/>
            <p:cNvSpPr>
              <a:spLocks noChangeArrowheads="1"/>
            </p:cNvSpPr>
            <p:nvPr/>
          </p:nvSpPr>
          <p:spPr bwMode="ltGray">
            <a:xfrm>
              <a:off x="3551766" y="3760713"/>
              <a:ext cx="598697" cy="323037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 anchorCtr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100" dirty="0"/>
                <a:t>Delivery</a:t>
              </a:r>
              <a:br>
                <a:rPr lang="en-US" sz="1100" dirty="0"/>
              </a:br>
              <a:r>
                <a:rPr lang="en-US" sz="1100" dirty="0"/>
                <a:t>Excellence</a:t>
              </a: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1061285" y="3526530"/>
              <a:ext cx="791401" cy="791401"/>
            </a:xfrm>
            <a:prstGeom prst="ellipse">
              <a:avLst/>
            </a:prstGeom>
            <a:solidFill>
              <a:srgbClr val="000000">
                <a:alpha val="24000"/>
              </a:srgbClr>
            </a:solidFill>
            <a:ln w="38100">
              <a:solidFill>
                <a:schemeClr val="bg1">
                  <a:alpha val="34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7" name="AutoShape 38"/>
            <p:cNvSpPr>
              <a:spLocks noChangeArrowheads="1"/>
            </p:cNvSpPr>
            <p:nvPr/>
          </p:nvSpPr>
          <p:spPr bwMode="ltGray">
            <a:xfrm>
              <a:off x="3551766" y="4684014"/>
              <a:ext cx="745547" cy="323037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 anchorCtr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100" dirty="0"/>
                <a:t>New Product</a:t>
              </a:r>
            </a:p>
            <a:p>
              <a:pPr>
                <a:lnSpc>
                  <a:spcPct val="95000"/>
                </a:lnSpc>
              </a:pPr>
              <a:r>
                <a:rPr lang="en-US" sz="1100" dirty="0"/>
                <a:t>Introduction</a:t>
              </a: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1061285" y="4449832"/>
              <a:ext cx="791401" cy="791401"/>
            </a:xfrm>
            <a:prstGeom prst="ellipse">
              <a:avLst/>
            </a:prstGeom>
            <a:solidFill>
              <a:srgbClr val="000000">
                <a:alpha val="24000"/>
              </a:srgbClr>
            </a:solidFill>
            <a:ln w="38100">
              <a:solidFill>
                <a:schemeClr val="bg1">
                  <a:alpha val="34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9" name="AutoShape 38"/>
            <p:cNvSpPr>
              <a:spLocks noChangeArrowheads="1"/>
            </p:cNvSpPr>
            <p:nvPr/>
          </p:nvSpPr>
          <p:spPr bwMode="ltGray">
            <a:xfrm>
              <a:off x="1907919" y="3760711"/>
              <a:ext cx="598697" cy="323037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 anchorCtr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100" dirty="0"/>
                <a:t>Quality</a:t>
              </a:r>
            </a:p>
            <a:p>
              <a:pPr>
                <a:lnSpc>
                  <a:spcPct val="95000"/>
                </a:lnSpc>
              </a:pPr>
              <a:r>
                <a:rPr lang="en-US" sz="1100" dirty="0"/>
                <a:t>Excellence </a:t>
              </a:r>
            </a:p>
          </p:txBody>
        </p:sp>
        <p:sp>
          <p:nvSpPr>
            <p:cNvPr id="20" name="AutoShape 38"/>
            <p:cNvSpPr>
              <a:spLocks noChangeArrowheads="1"/>
            </p:cNvSpPr>
            <p:nvPr/>
          </p:nvSpPr>
          <p:spPr bwMode="ltGray">
            <a:xfrm>
              <a:off x="1907919" y="4684014"/>
              <a:ext cx="598697" cy="323037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 anchorCtr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100" dirty="0"/>
                <a:t>Cost</a:t>
              </a:r>
            </a:p>
            <a:p>
              <a:pPr>
                <a:lnSpc>
                  <a:spcPct val="95000"/>
                </a:lnSpc>
              </a:pPr>
              <a:r>
                <a:rPr lang="en-US" sz="1100" dirty="0"/>
                <a:t>Excellence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720" y="3649285"/>
              <a:ext cx="402530" cy="54589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441" y="3628195"/>
              <a:ext cx="442783" cy="58807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720" y="4644267"/>
              <a:ext cx="402530" cy="40253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315" y="4604014"/>
              <a:ext cx="483036" cy="483036"/>
            </a:xfrm>
            <a:prstGeom prst="rect">
              <a:avLst/>
            </a:prstGeom>
          </p:spPr>
        </p:pic>
      </p:grp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4694341" y="2468799"/>
            <a:ext cx="3520214" cy="1922158"/>
            <a:chOff x="4654433" y="2368368"/>
            <a:chExt cx="3621976" cy="1977722"/>
          </a:xfrm>
        </p:grpSpPr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5673236" y="2606752"/>
              <a:ext cx="518760" cy="518759"/>
            </a:xfrm>
            <a:prstGeom prst="ellipse">
              <a:avLst/>
            </a:prstGeom>
            <a:solidFill>
              <a:srgbClr val="000000">
                <a:alpha val="24000"/>
              </a:srgbClr>
            </a:solidFill>
            <a:ln w="38100">
              <a:solidFill>
                <a:schemeClr val="bg1">
                  <a:alpha val="34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700" b="1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9696" y="2693211"/>
              <a:ext cx="345840" cy="345840"/>
            </a:xfrm>
            <a:prstGeom prst="rect">
              <a:avLst/>
            </a:prstGeom>
          </p:spPr>
        </p:pic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6692038" y="2606752"/>
              <a:ext cx="518760" cy="518759"/>
            </a:xfrm>
            <a:prstGeom prst="ellipse">
              <a:avLst/>
            </a:prstGeom>
            <a:solidFill>
              <a:srgbClr val="000000">
                <a:alpha val="24000"/>
              </a:srgbClr>
            </a:solidFill>
            <a:ln w="38100">
              <a:solidFill>
                <a:schemeClr val="bg1">
                  <a:alpha val="34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700" b="1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8498" y="2732439"/>
              <a:ext cx="345840" cy="267384"/>
            </a:xfrm>
            <a:prstGeom prst="rect">
              <a:avLst/>
            </a:prstGeom>
          </p:spPr>
        </p:pic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4654433" y="2606752"/>
              <a:ext cx="518760" cy="518759"/>
            </a:xfrm>
            <a:prstGeom prst="ellipse">
              <a:avLst/>
            </a:prstGeom>
            <a:solidFill>
              <a:srgbClr val="000000">
                <a:alpha val="24000"/>
              </a:srgbClr>
            </a:solidFill>
            <a:ln w="38100">
              <a:solidFill>
                <a:schemeClr val="bg1">
                  <a:alpha val="34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700" b="1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0893" y="2712194"/>
              <a:ext cx="345840" cy="307875"/>
            </a:xfrm>
            <a:prstGeom prst="rect">
              <a:avLst/>
            </a:prstGeom>
          </p:spPr>
        </p:pic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7710840" y="2606752"/>
              <a:ext cx="518760" cy="518759"/>
            </a:xfrm>
            <a:prstGeom prst="ellipse">
              <a:avLst/>
            </a:prstGeom>
            <a:solidFill>
              <a:srgbClr val="000000">
                <a:alpha val="24000"/>
              </a:srgbClr>
            </a:solidFill>
            <a:ln w="38100">
              <a:solidFill>
                <a:schemeClr val="bg1">
                  <a:alpha val="34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700" b="1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1884" y="2698112"/>
              <a:ext cx="276672" cy="336039"/>
            </a:xfrm>
            <a:prstGeom prst="rect">
              <a:avLst/>
            </a:prstGeom>
          </p:spPr>
        </p:pic>
        <p:sp>
          <p:nvSpPr>
            <p:cNvPr id="34" name="AutoShape 38"/>
            <p:cNvSpPr>
              <a:spLocks noChangeArrowheads="1"/>
            </p:cNvSpPr>
            <p:nvPr/>
          </p:nvSpPr>
          <p:spPr bwMode="ltGray">
            <a:xfrm>
              <a:off x="5648517" y="2473659"/>
              <a:ext cx="527790" cy="106217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b" anchorCtr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700" dirty="0"/>
                <a:t>Segmentation</a:t>
              </a:r>
            </a:p>
          </p:txBody>
        </p:sp>
        <p:sp>
          <p:nvSpPr>
            <p:cNvPr id="35" name="AutoShape 38"/>
            <p:cNvSpPr>
              <a:spLocks noChangeArrowheads="1"/>
            </p:cNvSpPr>
            <p:nvPr/>
          </p:nvSpPr>
          <p:spPr bwMode="ltGray">
            <a:xfrm>
              <a:off x="4676626" y="2368368"/>
              <a:ext cx="514595" cy="211511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b" anchorCtr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700" dirty="0"/>
                <a:t>Risk</a:t>
              </a:r>
            </a:p>
            <a:p>
              <a:pPr algn="ctr">
                <a:lnSpc>
                  <a:spcPct val="95000"/>
                </a:lnSpc>
              </a:pPr>
              <a:r>
                <a:rPr lang="en-US" sz="700" dirty="0"/>
                <a:t>Management</a:t>
              </a:r>
            </a:p>
          </p:txBody>
        </p:sp>
        <p:sp>
          <p:nvSpPr>
            <p:cNvPr id="36" name="AutoShape 38"/>
            <p:cNvSpPr>
              <a:spLocks noChangeArrowheads="1"/>
            </p:cNvSpPr>
            <p:nvPr/>
          </p:nvSpPr>
          <p:spPr bwMode="ltGray">
            <a:xfrm>
              <a:off x="6760416" y="2368368"/>
              <a:ext cx="422232" cy="211511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b" anchorCtr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700" dirty="0"/>
                <a:t>Acquisition</a:t>
              </a:r>
            </a:p>
            <a:p>
              <a:pPr algn="ctr">
                <a:lnSpc>
                  <a:spcPct val="95000"/>
                </a:lnSpc>
              </a:pPr>
              <a:r>
                <a:rPr lang="en-US" sz="700" dirty="0"/>
                <a:t>Integration</a:t>
              </a:r>
            </a:p>
          </p:txBody>
        </p:sp>
        <p:sp>
          <p:nvSpPr>
            <p:cNvPr id="37" name="AutoShape 38"/>
            <p:cNvSpPr>
              <a:spLocks noChangeArrowheads="1"/>
            </p:cNvSpPr>
            <p:nvPr/>
          </p:nvSpPr>
          <p:spPr bwMode="ltGray">
            <a:xfrm>
              <a:off x="7814915" y="2484604"/>
              <a:ext cx="303479" cy="106217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 anchorCtr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700" dirty="0"/>
                <a:t>Security</a:t>
              </a: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5673236" y="3588947"/>
              <a:ext cx="518760" cy="518759"/>
            </a:xfrm>
            <a:prstGeom prst="ellipse">
              <a:avLst/>
            </a:prstGeom>
            <a:solidFill>
              <a:srgbClr val="000000">
                <a:alpha val="24000"/>
              </a:srgbClr>
            </a:solidFill>
            <a:ln w="38100">
              <a:solidFill>
                <a:schemeClr val="bg1">
                  <a:alpha val="34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700" b="1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9695" y="3678603"/>
              <a:ext cx="345840" cy="339448"/>
            </a:xfrm>
            <a:prstGeom prst="rect">
              <a:avLst/>
            </a:prstGeom>
          </p:spPr>
        </p:pic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6692038" y="3588947"/>
              <a:ext cx="518760" cy="518759"/>
            </a:xfrm>
            <a:prstGeom prst="ellipse">
              <a:avLst/>
            </a:prstGeom>
            <a:solidFill>
              <a:srgbClr val="000000">
                <a:alpha val="24000"/>
              </a:srgbClr>
            </a:solidFill>
            <a:ln w="38100">
              <a:solidFill>
                <a:schemeClr val="bg1">
                  <a:alpha val="34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700" b="1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3314" y="3675407"/>
              <a:ext cx="276208" cy="345840"/>
            </a:xfrm>
            <a:prstGeom prst="rect">
              <a:avLst/>
            </a:prstGeom>
          </p:spPr>
        </p:pic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4654433" y="3588947"/>
              <a:ext cx="518760" cy="518759"/>
            </a:xfrm>
            <a:prstGeom prst="ellipse">
              <a:avLst/>
            </a:prstGeom>
            <a:solidFill>
              <a:srgbClr val="000000">
                <a:alpha val="24000"/>
              </a:srgbClr>
            </a:solidFill>
            <a:ln w="38100">
              <a:solidFill>
                <a:schemeClr val="bg1">
                  <a:alpha val="34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7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7710840" y="3588947"/>
              <a:ext cx="518760" cy="518759"/>
            </a:xfrm>
            <a:prstGeom prst="ellipse">
              <a:avLst/>
            </a:prstGeom>
            <a:solidFill>
              <a:srgbClr val="000000">
                <a:alpha val="24000"/>
              </a:srgbClr>
            </a:solidFill>
            <a:ln w="38100">
              <a:solidFill>
                <a:schemeClr val="bg1">
                  <a:alpha val="34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700" b="1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7300" y="3699737"/>
              <a:ext cx="345840" cy="297179"/>
            </a:xfrm>
            <a:prstGeom prst="rect">
              <a:avLst/>
            </a:prstGeom>
          </p:spPr>
        </p:pic>
        <p:sp>
          <p:nvSpPr>
            <p:cNvPr id="45" name="AutoShape 38"/>
            <p:cNvSpPr>
              <a:spLocks noChangeArrowheads="1"/>
            </p:cNvSpPr>
            <p:nvPr/>
          </p:nvSpPr>
          <p:spPr bwMode="ltGray">
            <a:xfrm>
              <a:off x="5661802" y="4134579"/>
              <a:ext cx="501400" cy="211511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t" anchorCtr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700" dirty="0"/>
                <a:t>Workforce</a:t>
              </a:r>
            </a:p>
            <a:p>
              <a:pPr algn="ctr">
                <a:lnSpc>
                  <a:spcPct val="95000"/>
                </a:lnSpc>
              </a:pPr>
              <a:r>
                <a:rPr lang="en-US" sz="700" dirty="0"/>
                <a:t>of the Future</a:t>
              </a:r>
            </a:p>
          </p:txBody>
        </p:sp>
        <p:sp>
          <p:nvSpPr>
            <p:cNvPr id="46" name="AutoShape 38"/>
            <p:cNvSpPr>
              <a:spLocks noChangeArrowheads="1"/>
            </p:cNvSpPr>
            <p:nvPr/>
          </p:nvSpPr>
          <p:spPr bwMode="ltGray">
            <a:xfrm>
              <a:off x="4676626" y="4134579"/>
              <a:ext cx="514595" cy="211511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t" anchorCtr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700" dirty="0"/>
                <a:t>Supplier</a:t>
              </a:r>
            </a:p>
            <a:p>
              <a:pPr algn="ctr">
                <a:lnSpc>
                  <a:spcPct val="95000"/>
                </a:lnSpc>
              </a:pPr>
              <a:r>
                <a:rPr lang="en-US" sz="700" dirty="0"/>
                <a:t>Collaboration</a:t>
              </a:r>
            </a:p>
          </p:txBody>
        </p:sp>
        <p:sp>
          <p:nvSpPr>
            <p:cNvPr id="47" name="AutoShape 38"/>
            <p:cNvSpPr>
              <a:spLocks noChangeArrowheads="1"/>
            </p:cNvSpPr>
            <p:nvPr/>
          </p:nvSpPr>
          <p:spPr bwMode="ltGray">
            <a:xfrm>
              <a:off x="6628467" y="4134579"/>
              <a:ext cx="686126" cy="211511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t" anchorCtr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700" dirty="0"/>
                <a:t>Sales &amp; Operation</a:t>
              </a:r>
            </a:p>
            <a:p>
              <a:pPr algn="ctr">
                <a:lnSpc>
                  <a:spcPct val="95000"/>
                </a:lnSpc>
              </a:pPr>
              <a:r>
                <a:rPr lang="en-US" sz="700" dirty="0"/>
                <a:t>Planning</a:t>
              </a:r>
            </a:p>
          </p:txBody>
        </p:sp>
        <p:sp>
          <p:nvSpPr>
            <p:cNvPr id="48" name="AutoShape 38"/>
            <p:cNvSpPr>
              <a:spLocks noChangeArrowheads="1"/>
            </p:cNvSpPr>
            <p:nvPr/>
          </p:nvSpPr>
          <p:spPr bwMode="ltGray">
            <a:xfrm>
              <a:off x="7715955" y="4123634"/>
              <a:ext cx="501400" cy="106217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 anchorCtr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700" dirty="0"/>
                <a:t>Sustainability</a:t>
              </a:r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6182637" y="3097849"/>
              <a:ext cx="518760" cy="518759"/>
            </a:xfrm>
            <a:prstGeom prst="ellipse">
              <a:avLst/>
            </a:prstGeom>
            <a:solidFill>
              <a:srgbClr val="000000">
                <a:alpha val="24000"/>
              </a:srgbClr>
            </a:solidFill>
            <a:ln w="38100">
              <a:solidFill>
                <a:schemeClr val="bg1">
                  <a:alpha val="34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700" b="1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097" y="3184549"/>
              <a:ext cx="345840" cy="345361"/>
            </a:xfrm>
            <a:prstGeom prst="rect">
              <a:avLst/>
            </a:prstGeom>
          </p:spPr>
        </p:pic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5163834" y="3097849"/>
              <a:ext cx="518760" cy="518759"/>
            </a:xfrm>
            <a:prstGeom prst="ellipse">
              <a:avLst/>
            </a:prstGeom>
            <a:solidFill>
              <a:srgbClr val="000000">
                <a:alpha val="24000"/>
              </a:srgbClr>
            </a:solidFill>
            <a:ln w="38100">
              <a:solidFill>
                <a:schemeClr val="bg1">
                  <a:alpha val="34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700" b="1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294" y="3201803"/>
              <a:ext cx="345840" cy="310851"/>
            </a:xfrm>
            <a:prstGeom prst="rect">
              <a:avLst/>
            </a:prstGeom>
          </p:spPr>
        </p:pic>
        <p:sp>
          <p:nvSpPr>
            <p:cNvPr id="53" name="AutoShape 38"/>
            <p:cNvSpPr>
              <a:spLocks noChangeArrowheads="1"/>
            </p:cNvSpPr>
            <p:nvPr/>
          </p:nvSpPr>
          <p:spPr bwMode="ltGray">
            <a:xfrm>
              <a:off x="6743011" y="3198826"/>
              <a:ext cx="409037" cy="316806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 anchorCtr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700" dirty="0"/>
                <a:t>Connected</a:t>
              </a:r>
            </a:p>
            <a:p>
              <a:pPr>
                <a:lnSpc>
                  <a:spcPct val="95000"/>
                </a:lnSpc>
              </a:pPr>
              <a:r>
                <a:rPr lang="en-US" sz="700" dirty="0"/>
                <a:t>Supply</a:t>
              </a:r>
            </a:p>
            <a:p>
              <a:pPr>
                <a:lnSpc>
                  <a:spcPct val="95000"/>
                </a:lnSpc>
              </a:pPr>
              <a:r>
                <a:rPr lang="en-US" sz="700" dirty="0"/>
                <a:t>Chain</a:t>
              </a:r>
            </a:p>
          </p:txBody>
        </p:sp>
        <p:sp>
          <p:nvSpPr>
            <p:cNvPr id="54" name="AutoShape 38"/>
            <p:cNvSpPr>
              <a:spLocks noChangeArrowheads="1"/>
            </p:cNvSpPr>
            <p:nvPr/>
          </p:nvSpPr>
          <p:spPr bwMode="ltGray">
            <a:xfrm>
              <a:off x="5724209" y="3251472"/>
              <a:ext cx="395842" cy="211511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 anchorCtr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700" dirty="0"/>
                <a:t>Factory of </a:t>
              </a:r>
            </a:p>
            <a:p>
              <a:pPr>
                <a:lnSpc>
                  <a:spcPct val="95000"/>
                </a:lnSpc>
              </a:pPr>
              <a:r>
                <a:rPr lang="en-US" sz="700" dirty="0"/>
                <a:t>the Future</a:t>
              </a:r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7201439" y="3097849"/>
              <a:ext cx="518760" cy="518759"/>
            </a:xfrm>
            <a:prstGeom prst="ellipse">
              <a:avLst/>
            </a:prstGeom>
            <a:solidFill>
              <a:srgbClr val="000000">
                <a:alpha val="24000"/>
              </a:srgbClr>
            </a:solidFill>
            <a:ln w="38100">
              <a:solidFill>
                <a:schemeClr val="bg1">
                  <a:alpha val="34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7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6" name="AutoShape 38"/>
            <p:cNvSpPr>
              <a:spLocks noChangeArrowheads="1"/>
            </p:cNvSpPr>
            <p:nvPr/>
          </p:nvSpPr>
          <p:spPr bwMode="ltGray">
            <a:xfrm>
              <a:off x="7761814" y="3304118"/>
              <a:ext cx="514595" cy="106217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 anchorCtr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700" dirty="0"/>
                <a:t>Development</a:t>
              </a: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8382" y="3210310"/>
              <a:ext cx="337961" cy="293838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9608" y="3674122"/>
              <a:ext cx="348408" cy="348408"/>
            </a:xfrm>
            <a:prstGeom prst="rect">
              <a:avLst/>
            </a:prstGeom>
          </p:spPr>
        </p:pic>
      </p:grpSp>
      <p:sp>
        <p:nvSpPr>
          <p:cNvPr id="59" name="Title 1"/>
          <p:cNvSpPr txBox="1">
            <a:spLocks/>
          </p:cNvSpPr>
          <p:nvPr/>
        </p:nvSpPr>
        <p:spPr>
          <a:xfrm>
            <a:off x="229851" y="85725"/>
            <a:ext cx="8148378" cy="628650"/>
          </a:xfrm>
          <a:prstGeom prst="rect">
            <a:avLst/>
          </a:prstGeom>
        </p:spPr>
        <p:txBody>
          <a:bodyPr lIns="68586" tIns="34294" rIns="68586" bIns="34294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5400" kern="120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000" dirty="0" smtClean="0"/>
              <a:t>Our Vision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32773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5" name="Text Placeholder 6"/>
          <p:cNvSpPr txBox="1">
            <a:spLocks/>
          </p:cNvSpPr>
          <p:nvPr/>
        </p:nvSpPr>
        <p:spPr>
          <a:xfrm>
            <a:off x="356616" y="822960"/>
            <a:ext cx="8513064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Better Decisions.  Quick Corrective Actions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" name="Donut 5"/>
          <p:cNvSpPr>
            <a:spLocks noChangeAspect="1"/>
          </p:cNvSpPr>
          <p:nvPr/>
        </p:nvSpPr>
        <p:spPr bwMode="auto">
          <a:xfrm>
            <a:off x="3428534" y="1696244"/>
            <a:ext cx="2286000" cy="2286798"/>
          </a:xfrm>
          <a:prstGeom prst="donut">
            <a:avLst>
              <a:gd name="adj" fmla="val 9145"/>
            </a:avLst>
          </a:prstGeom>
          <a:solidFill>
            <a:schemeClr val="accent3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anchor="ctr"/>
          <a:lstStyle/>
          <a:p>
            <a:pPr algn="ctr">
              <a:defRPr/>
            </a:pPr>
            <a:endParaRPr lang="en-US" sz="15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575886" y="1669199"/>
            <a:ext cx="660214" cy="20496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43" idx="0"/>
          </p:cNvCxnSpPr>
          <p:nvPr/>
        </p:nvCxnSpPr>
        <p:spPr>
          <a:xfrm>
            <a:off x="5952623" y="3994213"/>
            <a:ext cx="345816" cy="9731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616257" y="2810104"/>
            <a:ext cx="1973694" cy="217833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553119" y="2387768"/>
            <a:ext cx="2185670" cy="42233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89952" y="2840043"/>
            <a:ext cx="2148839" cy="313612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53119" y="2839644"/>
            <a:ext cx="1355216" cy="101624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1534" y="2840044"/>
            <a:ext cx="457200" cy="1275461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632045" y="2810105"/>
            <a:ext cx="921075" cy="132732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884055" y="2810102"/>
            <a:ext cx="1705897" cy="95567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3275668" y="1787391"/>
            <a:ext cx="1306028" cy="106017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2884055" y="2296328"/>
            <a:ext cx="1594415" cy="51377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35" idx="1"/>
          </p:cNvCxnSpPr>
          <p:nvPr/>
        </p:nvCxnSpPr>
        <p:spPr>
          <a:xfrm>
            <a:off x="6927384" y="3133549"/>
            <a:ext cx="462524" cy="42806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069926" y="3252554"/>
            <a:ext cx="451091" cy="43280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817438" y="3193947"/>
            <a:ext cx="583576" cy="9399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927386" y="3158621"/>
            <a:ext cx="152533" cy="32475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571534" y="1876908"/>
            <a:ext cx="1057018" cy="963136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>
            <a:spLocks noChangeAspect="1"/>
          </p:cNvSpPr>
          <p:nvPr/>
        </p:nvSpPr>
        <p:spPr>
          <a:xfrm flipH="1">
            <a:off x="6201085" y="3972827"/>
            <a:ext cx="61013" cy="6101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24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Donut 23"/>
          <p:cNvSpPr>
            <a:spLocks noChangeAspect="1"/>
          </p:cNvSpPr>
          <p:nvPr/>
        </p:nvSpPr>
        <p:spPr bwMode="auto">
          <a:xfrm>
            <a:off x="3718136" y="1986011"/>
            <a:ext cx="1706795" cy="1707267"/>
          </a:xfrm>
          <a:prstGeom prst="donut">
            <a:avLst>
              <a:gd name="adj" fmla="val 9145"/>
            </a:avLst>
          </a:prstGeom>
          <a:solidFill>
            <a:schemeClr val="bg1">
              <a:alpha val="46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>
              <a:defRPr/>
            </a:pPr>
            <a:endParaRPr lang="en-US" sz="2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3683965" y="1952073"/>
            <a:ext cx="1775140" cy="1775140"/>
          </a:xfrm>
          <a:prstGeom prst="ellipse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7026885" y="3093019"/>
            <a:ext cx="493341" cy="8106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652" y="2675222"/>
            <a:ext cx="730068" cy="601089"/>
          </a:xfrm>
          <a:prstGeom prst="rect">
            <a:avLst/>
          </a:prstGeom>
          <a:effectLst>
            <a:innerShdw blurRad="609600">
              <a:prstClr val="black"/>
            </a:inn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754" y="2648745"/>
            <a:ext cx="788444" cy="649152"/>
          </a:xfrm>
          <a:prstGeom prst="rect">
            <a:avLst/>
          </a:prstGeom>
          <a:effectLst>
            <a:innerShdw blurRad="609600">
              <a:prstClr val="black"/>
            </a:inn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360" y="3457881"/>
            <a:ext cx="274320" cy="349049"/>
          </a:xfrm>
          <a:prstGeom prst="rect">
            <a:avLst/>
          </a:prstGeom>
          <a:effectLst>
            <a:innerShdw blurRad="609600">
              <a:prstClr val="black"/>
            </a:inn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13" y="3406962"/>
            <a:ext cx="788444" cy="649152"/>
          </a:xfrm>
          <a:prstGeom prst="rect">
            <a:avLst/>
          </a:prstGeom>
          <a:effectLst>
            <a:innerShdw blurRad="609600">
              <a:prstClr val="black"/>
            </a:inn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278" y="3057157"/>
            <a:ext cx="274320" cy="349049"/>
          </a:xfrm>
          <a:prstGeom prst="rect">
            <a:avLst/>
          </a:prstGeom>
          <a:effectLst>
            <a:innerShdw blurRad="609600">
              <a:prstClr val="black"/>
            </a:inn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68" y="1907294"/>
            <a:ext cx="457200" cy="530469"/>
          </a:xfrm>
          <a:prstGeom prst="rect">
            <a:avLst/>
          </a:prstGeom>
          <a:effectLst>
            <a:innerShdw blurRad="609600">
              <a:prstClr val="black"/>
            </a:inn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8934" y="2022221"/>
            <a:ext cx="457200" cy="530469"/>
          </a:xfrm>
          <a:prstGeom prst="rect">
            <a:avLst/>
          </a:prstGeom>
          <a:effectLst>
            <a:innerShdw blurRad="609600">
              <a:prstClr val="black"/>
            </a:inn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613" y="3856400"/>
            <a:ext cx="457200" cy="530469"/>
          </a:xfrm>
          <a:prstGeom prst="rect">
            <a:avLst/>
          </a:prstGeom>
          <a:effectLst>
            <a:innerShdw blurRad="609600">
              <a:prstClr val="black"/>
            </a:inn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908" y="3398008"/>
            <a:ext cx="457200" cy="327212"/>
          </a:xfrm>
          <a:prstGeom prst="rect">
            <a:avLst/>
          </a:prstGeom>
          <a:effectLst>
            <a:innerShdw blurRad="609600">
              <a:prstClr val="black"/>
            </a:inn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998" y="3521593"/>
            <a:ext cx="457200" cy="327212"/>
          </a:xfrm>
          <a:prstGeom prst="rect">
            <a:avLst/>
          </a:prstGeom>
          <a:effectLst>
            <a:innerShdw blurRad="609600">
              <a:prstClr val="black"/>
            </a:inn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59" y="3658303"/>
            <a:ext cx="496957" cy="457200"/>
          </a:xfrm>
          <a:prstGeom prst="rect">
            <a:avLst/>
          </a:prstGeom>
          <a:effectLst>
            <a:innerShdw blurRad="609600">
              <a:prstClr val="black"/>
            </a:innerShdw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336" y="3983042"/>
            <a:ext cx="399669" cy="457200"/>
          </a:xfrm>
          <a:prstGeom prst="rect">
            <a:avLst/>
          </a:prstGeom>
          <a:effectLst>
            <a:innerShdw blurRad="609600">
              <a:prstClr val="black"/>
            </a:inn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186" y="2862490"/>
            <a:ext cx="274320" cy="334682"/>
          </a:xfrm>
          <a:prstGeom prst="rect">
            <a:avLst/>
          </a:prstGeom>
          <a:effectLst>
            <a:innerShdw blurRad="609600">
              <a:prstClr val="black"/>
            </a:inn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309" y="1427266"/>
            <a:ext cx="702171" cy="578121"/>
          </a:xfrm>
          <a:prstGeom prst="rect">
            <a:avLst/>
          </a:prstGeom>
          <a:effectLst>
            <a:innerShdw blurRad="609600">
              <a:prstClr val="black"/>
            </a:inn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296" y="1560726"/>
            <a:ext cx="334097" cy="182880"/>
          </a:xfrm>
          <a:prstGeom prst="rect">
            <a:avLst/>
          </a:prstGeom>
          <a:effectLst>
            <a:innerShdw blurRad="609600">
              <a:prstClr val="black"/>
            </a:innerShdw>
          </a:effectLst>
        </p:spPr>
      </p:pic>
      <p:cxnSp>
        <p:nvCxnSpPr>
          <p:cNvPr id="42" name="Straight Connector 41"/>
          <p:cNvCxnSpPr>
            <a:endCxn id="45" idx="2"/>
          </p:cNvCxnSpPr>
          <p:nvPr/>
        </p:nvCxnSpPr>
        <p:spPr>
          <a:xfrm flipH="1" flipV="1">
            <a:off x="4437791" y="1635373"/>
            <a:ext cx="115330" cy="119338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839" y="4091524"/>
            <a:ext cx="457200" cy="196596"/>
          </a:xfrm>
          <a:prstGeom prst="rect">
            <a:avLst/>
          </a:prstGeom>
          <a:effectLst>
            <a:innerShdw blurRad="609600">
              <a:prstClr val="black"/>
            </a:innerShdw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739" y="1476505"/>
            <a:ext cx="465119" cy="457200"/>
          </a:xfrm>
          <a:prstGeom prst="rect">
            <a:avLst/>
          </a:prstGeom>
          <a:effectLst>
            <a:innerShdw blurRad="609600">
              <a:prstClr val="black"/>
            </a:inn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91" y="1438775"/>
            <a:ext cx="457200" cy="196596"/>
          </a:xfrm>
          <a:prstGeom prst="rect">
            <a:avLst/>
          </a:prstGeom>
          <a:effectLst>
            <a:innerShdw blurRad="609600">
              <a:prstClr val="black"/>
            </a:innerShdw>
          </a:effectLst>
        </p:spPr>
      </p:pic>
      <p:sp>
        <p:nvSpPr>
          <p:cNvPr id="46" name="Rectangle 45"/>
          <p:cNvSpPr/>
          <p:nvPr/>
        </p:nvSpPr>
        <p:spPr>
          <a:xfrm>
            <a:off x="413587" y="2379661"/>
            <a:ext cx="1639654" cy="39837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/>
                </a:solidFill>
              </a:rPr>
              <a:t>Manage Growing Data Volumes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77011" y="1505917"/>
            <a:ext cx="1983199" cy="39837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</a:rPr>
              <a:t>  Break Down Information Silos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824846" y="1588618"/>
            <a:ext cx="1600200" cy="39837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</a:rPr>
              <a:t>Informed Decision Making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49785" y="4058668"/>
            <a:ext cx="1611973" cy="39837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/>
                </a:solidFill>
              </a:rPr>
              <a:t>Faster Responses to Disruptions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688333" y="4012455"/>
            <a:ext cx="1663636" cy="39837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/>
                </a:solidFill>
              </a:rPr>
              <a:t> Borderless</a:t>
            </a:r>
          </a:p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/>
                </a:solidFill>
              </a:rPr>
              <a:t>Collaboration 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889" y="2005387"/>
            <a:ext cx="1655064" cy="173713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3000"/>
              </a:srgbClr>
            </a:outerShdw>
            <a:reflection stA="0" endPos="65000" dist="50800" dir="5400000" sy="-100000" algn="bl" rotWithShape="0"/>
          </a:effectLst>
        </p:spPr>
      </p:pic>
      <p:sp>
        <p:nvSpPr>
          <p:cNvPr id="52" name="Rectangle 51"/>
          <p:cNvSpPr/>
          <p:nvPr/>
        </p:nvSpPr>
        <p:spPr>
          <a:xfrm>
            <a:off x="3517466" y="4509454"/>
            <a:ext cx="1663636" cy="39837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/>
                </a:solidFill>
              </a:rPr>
              <a:t>Better Customer Outcomes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229851" y="70892"/>
            <a:ext cx="8148378" cy="628650"/>
          </a:xfrm>
          <a:prstGeom prst="rect">
            <a:avLst/>
          </a:prstGeom>
        </p:spPr>
        <p:txBody>
          <a:bodyPr lIns="68586" tIns="34294" rIns="68586" bIns="34294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5400" kern="120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000" dirty="0" smtClean="0"/>
              <a:t>Global Supply Chain Needs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32773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2702232" y="3013473"/>
            <a:ext cx="1828085" cy="1785938"/>
            <a:chOff x="2701768" y="3021474"/>
            <a:chExt cx="1828800" cy="1786150"/>
          </a:xfrm>
        </p:grpSpPr>
        <p:grpSp>
          <p:nvGrpSpPr>
            <p:cNvPr id="54" name="Group 308"/>
            <p:cNvGrpSpPr>
              <a:grpSpLocks/>
            </p:cNvGrpSpPr>
            <p:nvPr/>
          </p:nvGrpSpPr>
          <p:grpSpPr bwMode="auto">
            <a:xfrm>
              <a:off x="2701768" y="3021474"/>
              <a:ext cx="1828800" cy="1786150"/>
              <a:chOff x="1302623" y="3012848"/>
              <a:chExt cx="2106422" cy="1786150"/>
            </a:xfrm>
          </p:grpSpPr>
          <p:sp>
            <p:nvSpPr>
              <p:cNvPr id="58" name="Round Same Side Corner Rectangle 57"/>
              <p:cNvSpPr/>
              <p:nvPr/>
            </p:nvSpPr>
            <p:spPr>
              <a:xfrm>
                <a:off x="1302623" y="3012848"/>
                <a:ext cx="2106422" cy="1786150"/>
              </a:xfrm>
              <a:prstGeom prst="round2SameRect">
                <a:avLst>
                  <a:gd name="adj1" fmla="val 0"/>
                  <a:gd name="adj2" fmla="val 5788"/>
                </a:avLst>
              </a:prstGeom>
              <a:gradFill>
                <a:gsLst>
                  <a:gs pos="30000">
                    <a:srgbClr val="3CBBB9"/>
                  </a:gs>
                  <a:gs pos="100000">
                    <a:srgbClr val="33828D"/>
                  </a:gs>
                </a:gsLst>
                <a:lin ang="48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302623" y="3660023"/>
                <a:ext cx="2106422" cy="357832"/>
              </a:xfrm>
              <a:prstGeom prst="rect">
                <a:avLst/>
              </a:prstGeom>
              <a:noFill/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>
                <a:spAutoFit/>
              </a:bodyPr>
              <a:lstStyle/>
              <a:p>
                <a:pPr algn="ctr" defTabSz="1218175">
                  <a:lnSpc>
                    <a:spcPct val="95000"/>
                  </a:lnSpc>
                  <a:spcBef>
                    <a:spcPts val="1200"/>
                  </a:spcBef>
                  <a:buClr>
                    <a:srgbClr val="0096D6"/>
                  </a:buClr>
                  <a:buSzPct val="90000"/>
                  <a:defRPr/>
                </a:pPr>
                <a:r>
                  <a:rPr lang="en-GB" b="1" dirty="0">
                    <a:solidFill>
                      <a:srgbClr val="FFFFFF"/>
                    </a:solidFill>
                    <a:latin typeface="+mj-lt"/>
                    <a:cs typeface="CiscoSans"/>
                  </a:rPr>
                  <a:t>Consistency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408287" y="4066676"/>
                <a:ext cx="1895094" cy="431058"/>
              </a:xfrm>
              <a:prstGeom prst="rect">
                <a:avLst/>
              </a:prstGeom>
              <a:noFill/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/>
              <a:lstStyle>
                <a:defPPr>
                  <a:defRPr lang="en-US"/>
                </a:defPPr>
                <a:lvl1pPr algn="ctr" defTabSz="909579">
                  <a:lnSpc>
                    <a:spcPct val="95000"/>
                  </a:lnSpc>
                  <a:buClr>
                    <a:srgbClr val="0096D6"/>
                  </a:buClr>
                  <a:buSzPct val="90000"/>
                  <a:defRPr sz="1200">
                    <a:solidFill>
                      <a:schemeClr val="bg1"/>
                    </a:solidFill>
                    <a:latin typeface="+mj-lt"/>
                    <a:ea typeface="+mj-ea"/>
                    <a:cs typeface="CiscoSans ExtraLight"/>
                  </a:defRPr>
                </a:lvl1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FFFF"/>
                    </a:solidFill>
                  </a:rPr>
                  <a:t>Security/Networking </a:t>
                </a:r>
                <a:br>
                  <a:rPr lang="en-US" dirty="0" smtClean="0">
                    <a:solidFill>
                      <a:srgbClr val="FFFFFF"/>
                    </a:solidFill>
                  </a:rPr>
                </a:br>
                <a:r>
                  <a:rPr lang="en-US" dirty="0" smtClean="0">
                    <a:solidFill>
                      <a:srgbClr val="FFFFFF"/>
                    </a:solidFill>
                  </a:rPr>
                  <a:t>as </a:t>
                </a:r>
                <a:r>
                  <a:rPr lang="en-US" dirty="0">
                    <a:solidFill>
                      <a:srgbClr val="FFFFFF"/>
                    </a:solidFill>
                  </a:rPr>
                  <a:t>an extension of Private Cloud</a:t>
                </a: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1459137" y="4036917"/>
                <a:ext cx="1793394" cy="0"/>
              </a:xfrm>
              <a:prstGeom prst="line">
                <a:avLst/>
              </a:prstGeom>
              <a:ln>
                <a:gradFill flip="none" rotWithShape="1">
                  <a:gsLst>
                    <a:gs pos="50000">
                      <a:schemeClr val="bg1"/>
                    </a:gs>
                    <a:gs pos="0">
                      <a:schemeClr val="bg1">
                        <a:alpha val="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354"/>
            <p:cNvGrpSpPr>
              <a:grpSpLocks/>
            </p:cNvGrpSpPr>
            <p:nvPr/>
          </p:nvGrpSpPr>
          <p:grpSpPr bwMode="auto">
            <a:xfrm>
              <a:off x="3171827" y="3162297"/>
              <a:ext cx="884238" cy="439737"/>
              <a:chOff x="3171827" y="3162297"/>
              <a:chExt cx="884238" cy="439737"/>
            </a:xfrm>
          </p:grpSpPr>
          <p:sp>
            <p:nvSpPr>
              <p:cNvPr id="56" name="Freeform 25"/>
              <p:cNvSpPr>
                <a:spLocks/>
              </p:cNvSpPr>
              <p:nvPr/>
            </p:nvSpPr>
            <p:spPr bwMode="auto">
              <a:xfrm>
                <a:off x="3172371" y="3161984"/>
                <a:ext cx="884020" cy="440584"/>
              </a:xfrm>
              <a:custGeom>
                <a:avLst/>
                <a:gdLst>
                  <a:gd name="T0" fmla="*/ 94 w 217"/>
                  <a:gd name="T1" fmla="*/ 0 h 108"/>
                  <a:gd name="T2" fmla="*/ 60 w 217"/>
                  <a:gd name="T3" fmla="*/ 32 h 108"/>
                  <a:gd name="T4" fmla="*/ 55 w 217"/>
                  <a:gd name="T5" fmla="*/ 32 h 108"/>
                  <a:gd name="T6" fmla="*/ 26 w 217"/>
                  <a:gd name="T7" fmla="*/ 61 h 108"/>
                  <a:gd name="T8" fmla="*/ 26 w 217"/>
                  <a:gd name="T9" fmla="*/ 64 h 108"/>
                  <a:gd name="T10" fmla="*/ 18 w 217"/>
                  <a:gd name="T11" fmla="*/ 62 h 108"/>
                  <a:gd name="T12" fmla="*/ 0 w 217"/>
                  <a:gd name="T13" fmla="*/ 80 h 108"/>
                  <a:gd name="T14" fmla="*/ 18 w 217"/>
                  <a:gd name="T15" fmla="*/ 97 h 108"/>
                  <a:gd name="T16" fmla="*/ 31 w 217"/>
                  <a:gd name="T17" fmla="*/ 91 h 108"/>
                  <a:gd name="T18" fmla="*/ 49 w 217"/>
                  <a:gd name="T19" fmla="*/ 105 h 108"/>
                  <a:gd name="T20" fmla="*/ 66 w 217"/>
                  <a:gd name="T21" fmla="*/ 93 h 108"/>
                  <a:gd name="T22" fmla="*/ 94 w 217"/>
                  <a:gd name="T23" fmla="*/ 107 h 108"/>
                  <a:gd name="T24" fmla="*/ 119 w 217"/>
                  <a:gd name="T25" fmla="*/ 96 h 108"/>
                  <a:gd name="T26" fmla="*/ 148 w 217"/>
                  <a:gd name="T27" fmla="*/ 108 h 108"/>
                  <a:gd name="T28" fmla="*/ 187 w 217"/>
                  <a:gd name="T29" fmla="*/ 82 h 108"/>
                  <a:gd name="T30" fmla="*/ 197 w 217"/>
                  <a:gd name="T31" fmla="*/ 85 h 108"/>
                  <a:gd name="T32" fmla="*/ 217 w 217"/>
                  <a:gd name="T33" fmla="*/ 65 h 108"/>
                  <a:gd name="T34" fmla="*/ 197 w 217"/>
                  <a:gd name="T35" fmla="*/ 45 h 108"/>
                  <a:gd name="T36" fmla="*/ 189 w 217"/>
                  <a:gd name="T37" fmla="*/ 47 h 108"/>
                  <a:gd name="T38" fmla="*/ 148 w 217"/>
                  <a:gd name="T39" fmla="*/ 14 h 108"/>
                  <a:gd name="T40" fmla="*/ 124 w 217"/>
                  <a:gd name="T41" fmla="*/ 22 h 108"/>
                  <a:gd name="T42" fmla="*/ 94 w 217"/>
                  <a:gd name="T4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7" h="108">
                    <a:moveTo>
                      <a:pt x="94" y="0"/>
                    </a:moveTo>
                    <a:cubicBezTo>
                      <a:pt x="77" y="0"/>
                      <a:pt x="63" y="14"/>
                      <a:pt x="60" y="32"/>
                    </a:cubicBezTo>
                    <a:cubicBezTo>
                      <a:pt x="58" y="32"/>
                      <a:pt x="57" y="32"/>
                      <a:pt x="55" y="32"/>
                    </a:cubicBezTo>
                    <a:cubicBezTo>
                      <a:pt x="39" y="32"/>
                      <a:pt x="26" y="45"/>
                      <a:pt x="26" y="61"/>
                    </a:cubicBezTo>
                    <a:cubicBezTo>
                      <a:pt x="26" y="62"/>
                      <a:pt x="26" y="63"/>
                      <a:pt x="26" y="64"/>
                    </a:cubicBezTo>
                    <a:cubicBezTo>
                      <a:pt x="23" y="63"/>
                      <a:pt x="21" y="62"/>
                      <a:pt x="18" y="62"/>
                    </a:cubicBezTo>
                    <a:cubicBezTo>
                      <a:pt x="8" y="62"/>
                      <a:pt x="0" y="70"/>
                      <a:pt x="0" y="80"/>
                    </a:cubicBezTo>
                    <a:cubicBezTo>
                      <a:pt x="0" y="89"/>
                      <a:pt x="8" y="97"/>
                      <a:pt x="18" y="97"/>
                    </a:cubicBezTo>
                    <a:cubicBezTo>
                      <a:pt x="23" y="97"/>
                      <a:pt x="28" y="95"/>
                      <a:pt x="31" y="91"/>
                    </a:cubicBezTo>
                    <a:cubicBezTo>
                      <a:pt x="33" y="99"/>
                      <a:pt x="40" y="105"/>
                      <a:pt x="49" y="105"/>
                    </a:cubicBezTo>
                    <a:cubicBezTo>
                      <a:pt x="57" y="105"/>
                      <a:pt x="64" y="100"/>
                      <a:pt x="66" y="93"/>
                    </a:cubicBezTo>
                    <a:cubicBezTo>
                      <a:pt x="72" y="101"/>
                      <a:pt x="82" y="107"/>
                      <a:pt x="94" y="107"/>
                    </a:cubicBezTo>
                    <a:cubicBezTo>
                      <a:pt x="104" y="107"/>
                      <a:pt x="113" y="103"/>
                      <a:pt x="119" y="96"/>
                    </a:cubicBezTo>
                    <a:cubicBezTo>
                      <a:pt x="126" y="103"/>
                      <a:pt x="137" y="108"/>
                      <a:pt x="148" y="108"/>
                    </a:cubicBezTo>
                    <a:cubicBezTo>
                      <a:pt x="166" y="108"/>
                      <a:pt x="181" y="97"/>
                      <a:pt x="187" y="82"/>
                    </a:cubicBezTo>
                    <a:cubicBezTo>
                      <a:pt x="190" y="84"/>
                      <a:pt x="193" y="85"/>
                      <a:pt x="197" y="85"/>
                    </a:cubicBezTo>
                    <a:cubicBezTo>
                      <a:pt x="208" y="85"/>
                      <a:pt x="217" y="76"/>
                      <a:pt x="217" y="65"/>
                    </a:cubicBezTo>
                    <a:cubicBezTo>
                      <a:pt x="217" y="54"/>
                      <a:pt x="208" y="45"/>
                      <a:pt x="197" y="45"/>
                    </a:cubicBezTo>
                    <a:cubicBezTo>
                      <a:pt x="194" y="45"/>
                      <a:pt x="191" y="46"/>
                      <a:pt x="189" y="47"/>
                    </a:cubicBezTo>
                    <a:cubicBezTo>
                      <a:pt x="185" y="28"/>
                      <a:pt x="168" y="14"/>
                      <a:pt x="148" y="14"/>
                    </a:cubicBezTo>
                    <a:cubicBezTo>
                      <a:pt x="139" y="14"/>
                      <a:pt x="131" y="17"/>
                      <a:pt x="124" y="22"/>
                    </a:cubicBezTo>
                    <a:cubicBezTo>
                      <a:pt x="118" y="9"/>
                      <a:pt x="107" y="0"/>
                      <a:pt x="94" y="0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21238" tIns="10632" rIns="21238" bIns="10632" anchor="ctr"/>
              <a:lstStyle/>
              <a:p>
                <a:pPr defTabSz="212393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Freeform 93"/>
              <p:cNvSpPr>
                <a:spLocks noEditPoints="1"/>
              </p:cNvSpPr>
              <p:nvPr/>
            </p:nvSpPr>
            <p:spPr bwMode="auto">
              <a:xfrm>
                <a:off x="3522643" y="3269153"/>
                <a:ext cx="183476" cy="253633"/>
              </a:xfrm>
              <a:custGeom>
                <a:avLst/>
                <a:gdLst/>
                <a:ahLst/>
                <a:cxnLst>
                  <a:cxn ang="0">
                    <a:pos x="54" y="54"/>
                  </a:cxn>
                  <a:cxn ang="0">
                    <a:pos x="81" y="27"/>
                  </a:cxn>
                  <a:cxn ang="0">
                    <a:pos x="107" y="54"/>
                  </a:cxn>
                  <a:cxn ang="0">
                    <a:pos x="107" y="75"/>
                  </a:cxn>
                  <a:cxn ang="0">
                    <a:pos x="135" y="75"/>
                  </a:cxn>
                  <a:cxn ang="0">
                    <a:pos x="135" y="54"/>
                  </a:cxn>
                  <a:cxn ang="0">
                    <a:pos x="81" y="0"/>
                  </a:cxn>
                  <a:cxn ang="0">
                    <a:pos x="27" y="54"/>
                  </a:cxn>
                  <a:cxn ang="0">
                    <a:pos x="27" y="75"/>
                  </a:cxn>
                  <a:cxn ang="0">
                    <a:pos x="54" y="75"/>
                  </a:cxn>
                  <a:cxn ang="0">
                    <a:pos x="54" y="54"/>
                  </a:cxn>
                  <a:cxn ang="0">
                    <a:pos x="145" y="87"/>
                  </a:cxn>
                  <a:cxn ang="0">
                    <a:pos x="17" y="87"/>
                  </a:cxn>
                  <a:cxn ang="0">
                    <a:pos x="0" y="104"/>
                  </a:cxn>
                  <a:cxn ang="0">
                    <a:pos x="0" y="206"/>
                  </a:cxn>
                  <a:cxn ang="0">
                    <a:pos x="17" y="222"/>
                  </a:cxn>
                  <a:cxn ang="0">
                    <a:pos x="145" y="222"/>
                  </a:cxn>
                  <a:cxn ang="0">
                    <a:pos x="161" y="206"/>
                  </a:cxn>
                  <a:cxn ang="0">
                    <a:pos x="161" y="104"/>
                  </a:cxn>
                  <a:cxn ang="0">
                    <a:pos x="145" y="87"/>
                  </a:cxn>
                  <a:cxn ang="0">
                    <a:pos x="95" y="170"/>
                  </a:cxn>
                  <a:cxn ang="0">
                    <a:pos x="81" y="182"/>
                  </a:cxn>
                  <a:cxn ang="0">
                    <a:pos x="67" y="170"/>
                  </a:cxn>
                  <a:cxn ang="0">
                    <a:pos x="67" y="131"/>
                  </a:cxn>
                  <a:cxn ang="0">
                    <a:pos x="81" y="118"/>
                  </a:cxn>
                  <a:cxn ang="0">
                    <a:pos x="95" y="131"/>
                  </a:cxn>
                  <a:cxn ang="0">
                    <a:pos x="95" y="170"/>
                  </a:cxn>
                </a:cxnLst>
                <a:rect l="0" t="0" r="r" b="b"/>
                <a:pathLst>
                  <a:path w="161" h="222">
                    <a:moveTo>
                      <a:pt x="54" y="54"/>
                    </a:moveTo>
                    <a:cubicBezTo>
                      <a:pt x="54" y="39"/>
                      <a:pt x="66" y="27"/>
                      <a:pt x="81" y="27"/>
                    </a:cubicBezTo>
                    <a:cubicBezTo>
                      <a:pt x="95" y="27"/>
                      <a:pt x="107" y="39"/>
                      <a:pt x="107" y="54"/>
                    </a:cubicBezTo>
                    <a:cubicBezTo>
                      <a:pt x="107" y="75"/>
                      <a:pt x="107" y="75"/>
                      <a:pt x="107" y="75"/>
                    </a:cubicBezTo>
                    <a:cubicBezTo>
                      <a:pt x="135" y="75"/>
                      <a:pt x="135" y="75"/>
                      <a:pt x="135" y="75"/>
                    </a:cubicBezTo>
                    <a:cubicBezTo>
                      <a:pt x="135" y="54"/>
                      <a:pt x="135" y="54"/>
                      <a:pt x="135" y="54"/>
                    </a:cubicBezTo>
                    <a:cubicBezTo>
                      <a:pt x="135" y="24"/>
                      <a:pt x="111" y="0"/>
                      <a:pt x="81" y="0"/>
                    </a:cubicBezTo>
                    <a:cubicBezTo>
                      <a:pt x="51" y="0"/>
                      <a:pt x="27" y="24"/>
                      <a:pt x="27" y="54"/>
                    </a:cubicBezTo>
                    <a:cubicBezTo>
                      <a:pt x="27" y="75"/>
                      <a:pt x="27" y="75"/>
                      <a:pt x="27" y="75"/>
                    </a:cubicBezTo>
                    <a:cubicBezTo>
                      <a:pt x="54" y="75"/>
                      <a:pt x="54" y="75"/>
                      <a:pt x="54" y="75"/>
                    </a:cubicBezTo>
                    <a:lnTo>
                      <a:pt x="54" y="54"/>
                    </a:lnTo>
                    <a:close/>
                    <a:moveTo>
                      <a:pt x="145" y="87"/>
                    </a:moveTo>
                    <a:cubicBezTo>
                      <a:pt x="17" y="87"/>
                      <a:pt x="17" y="87"/>
                      <a:pt x="17" y="87"/>
                    </a:cubicBezTo>
                    <a:cubicBezTo>
                      <a:pt x="8" y="87"/>
                      <a:pt x="0" y="95"/>
                      <a:pt x="0" y="104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5"/>
                      <a:pt x="8" y="222"/>
                      <a:pt x="17" y="222"/>
                    </a:cubicBezTo>
                    <a:cubicBezTo>
                      <a:pt x="145" y="222"/>
                      <a:pt x="145" y="222"/>
                      <a:pt x="145" y="222"/>
                    </a:cubicBezTo>
                    <a:cubicBezTo>
                      <a:pt x="154" y="222"/>
                      <a:pt x="161" y="215"/>
                      <a:pt x="161" y="206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1" y="95"/>
                      <a:pt x="154" y="87"/>
                      <a:pt x="145" y="87"/>
                    </a:cubicBezTo>
                    <a:close/>
                    <a:moveTo>
                      <a:pt x="95" y="170"/>
                    </a:moveTo>
                    <a:cubicBezTo>
                      <a:pt x="95" y="177"/>
                      <a:pt x="88" y="182"/>
                      <a:pt x="81" y="182"/>
                    </a:cubicBezTo>
                    <a:cubicBezTo>
                      <a:pt x="73" y="182"/>
                      <a:pt x="67" y="177"/>
                      <a:pt x="67" y="170"/>
                    </a:cubicBezTo>
                    <a:cubicBezTo>
                      <a:pt x="67" y="131"/>
                      <a:pt x="67" y="131"/>
                      <a:pt x="67" y="131"/>
                    </a:cubicBezTo>
                    <a:cubicBezTo>
                      <a:pt x="67" y="124"/>
                      <a:pt x="73" y="118"/>
                      <a:pt x="81" y="118"/>
                    </a:cubicBezTo>
                    <a:cubicBezTo>
                      <a:pt x="88" y="118"/>
                      <a:pt x="95" y="124"/>
                      <a:pt x="95" y="131"/>
                    </a:cubicBezTo>
                    <a:lnTo>
                      <a:pt x="95" y="17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21238" tIns="10632" rIns="21238" bIns="10632" anchor="ctr"/>
              <a:lstStyle/>
              <a:p>
                <a:pPr defTabSz="212393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4635120" y="3013473"/>
            <a:ext cx="1829276" cy="1785938"/>
            <a:chOff x="4635444" y="3021474"/>
            <a:chExt cx="1828800" cy="1786150"/>
          </a:xfrm>
        </p:grpSpPr>
        <p:grpSp>
          <p:nvGrpSpPr>
            <p:cNvPr id="63" name="Group 313"/>
            <p:cNvGrpSpPr>
              <a:grpSpLocks/>
            </p:cNvGrpSpPr>
            <p:nvPr/>
          </p:nvGrpSpPr>
          <p:grpSpPr bwMode="auto">
            <a:xfrm>
              <a:off x="4635444" y="3021474"/>
              <a:ext cx="1828800" cy="1786150"/>
              <a:chOff x="1302623" y="3012848"/>
              <a:chExt cx="2106422" cy="1786150"/>
            </a:xfrm>
          </p:grpSpPr>
          <p:sp>
            <p:nvSpPr>
              <p:cNvPr id="86" name="Round Same Side Corner Rectangle 85"/>
              <p:cNvSpPr/>
              <p:nvPr/>
            </p:nvSpPr>
            <p:spPr>
              <a:xfrm>
                <a:off x="1302623" y="3012848"/>
                <a:ext cx="2106422" cy="1786150"/>
              </a:xfrm>
              <a:prstGeom prst="round2SameRect">
                <a:avLst>
                  <a:gd name="adj1" fmla="val 0"/>
                  <a:gd name="adj2" fmla="val 5788"/>
                </a:avLst>
              </a:prstGeom>
              <a:gradFill>
                <a:gsLst>
                  <a:gs pos="30000">
                    <a:srgbClr val="33828D"/>
                  </a:gs>
                  <a:gs pos="100000">
                    <a:srgbClr val="194147"/>
                  </a:gs>
                </a:gsLst>
                <a:lin ang="48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302623" y="3660023"/>
                <a:ext cx="2106422" cy="357832"/>
              </a:xfrm>
              <a:prstGeom prst="rect">
                <a:avLst/>
              </a:prstGeom>
              <a:noFill/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>
                <a:spAutoFit/>
              </a:bodyPr>
              <a:lstStyle/>
              <a:p>
                <a:pPr algn="ctr" defTabSz="1218175">
                  <a:lnSpc>
                    <a:spcPct val="95000"/>
                  </a:lnSpc>
                  <a:spcBef>
                    <a:spcPts val="1200"/>
                  </a:spcBef>
                  <a:buClr>
                    <a:srgbClr val="0096D6"/>
                  </a:buClr>
                  <a:buSzPct val="90000"/>
                  <a:defRPr/>
                </a:pPr>
                <a:r>
                  <a:rPr lang="en-GB" b="1" dirty="0">
                    <a:solidFill>
                      <a:srgbClr val="FFFFFF"/>
                    </a:solidFill>
                    <a:latin typeface="+mj-lt"/>
                    <a:cs typeface="CiscoSans"/>
                  </a:rPr>
                  <a:t>Control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1408219" y="4066676"/>
                <a:ext cx="1895231" cy="431058"/>
              </a:xfrm>
              <a:prstGeom prst="rect">
                <a:avLst/>
              </a:prstGeom>
              <a:noFill/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/>
              <a:lstStyle>
                <a:defPPr>
                  <a:defRPr lang="en-US"/>
                </a:defPPr>
                <a:lvl1pPr algn="ctr" defTabSz="909579">
                  <a:lnSpc>
                    <a:spcPct val="95000"/>
                  </a:lnSpc>
                  <a:buClr>
                    <a:srgbClr val="0096D6"/>
                  </a:buClr>
                  <a:buSzPct val="90000"/>
                  <a:defRPr sz="1200">
                    <a:solidFill>
                      <a:schemeClr val="bg1"/>
                    </a:solidFill>
                    <a:latin typeface="+mj-lt"/>
                    <a:ea typeface="+mj-ea"/>
                    <a:cs typeface="CiscoSans ExtraLight"/>
                  </a:defRPr>
                </a:lvl1pPr>
              </a:lstStyle>
              <a:p>
                <a:pPr>
                  <a:defRPr/>
                </a:pPr>
                <a:r>
                  <a:rPr lang="en-US" dirty="0">
                    <a:solidFill>
                      <a:srgbClr val="FFFFFF"/>
                    </a:solidFill>
                  </a:rPr>
                  <a:t>Unified workload management </a:t>
                </a:r>
                <a:br>
                  <a:rPr lang="en-US" dirty="0">
                    <a:solidFill>
                      <a:srgbClr val="FFFFFF"/>
                    </a:solidFill>
                  </a:rPr>
                </a:br>
                <a:r>
                  <a:rPr lang="en-US" dirty="0">
                    <a:solidFill>
                      <a:srgbClr val="FFFFFF"/>
                    </a:solidFill>
                  </a:rPr>
                  <a:t>across clouds</a:t>
                </a:r>
              </a:p>
            </p:txBody>
          </p:sp>
          <p:cxnSp>
            <p:nvCxnSpPr>
              <p:cNvPr id="89" name="Straight Connector 88"/>
              <p:cNvCxnSpPr/>
              <p:nvPr/>
            </p:nvCxnSpPr>
            <p:spPr>
              <a:xfrm>
                <a:off x="1459137" y="4036917"/>
                <a:ext cx="1793394" cy="0"/>
              </a:xfrm>
              <a:prstGeom prst="line">
                <a:avLst/>
              </a:prstGeom>
              <a:ln>
                <a:gradFill flip="none" rotWithShape="1">
                  <a:gsLst>
                    <a:gs pos="50000">
                      <a:schemeClr val="bg1"/>
                    </a:gs>
                    <a:gs pos="0">
                      <a:schemeClr val="bg1">
                        <a:alpha val="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>
              <a:grpSpLocks noChangeAspect="1"/>
            </p:cNvGrpSpPr>
            <p:nvPr/>
          </p:nvGrpSpPr>
          <p:grpSpPr>
            <a:xfrm>
              <a:off x="5217985" y="3167732"/>
              <a:ext cx="663718" cy="439564"/>
              <a:chOff x="9740900" y="450850"/>
              <a:chExt cx="4216400" cy="2792413"/>
            </a:xfrm>
            <a:solidFill>
              <a:schemeClr val="bg1"/>
            </a:solidFill>
            <a:effectLst/>
          </p:grpSpPr>
          <p:sp>
            <p:nvSpPr>
              <p:cNvPr id="65" name="Freeform 76"/>
              <p:cNvSpPr>
                <a:spLocks noEditPoints="1"/>
              </p:cNvSpPr>
              <p:nvPr/>
            </p:nvSpPr>
            <p:spPr bwMode="auto">
              <a:xfrm>
                <a:off x="9740900" y="450850"/>
                <a:ext cx="4216400" cy="2792413"/>
              </a:xfrm>
              <a:custGeom>
                <a:avLst/>
                <a:gdLst/>
                <a:ahLst/>
                <a:cxnLst>
                  <a:cxn ang="0">
                    <a:pos x="0" y="1759"/>
                  </a:cxn>
                  <a:cxn ang="0">
                    <a:pos x="0" y="0"/>
                  </a:cxn>
                  <a:cxn ang="0">
                    <a:pos x="2656" y="0"/>
                  </a:cxn>
                  <a:cxn ang="0">
                    <a:pos x="2656" y="1721"/>
                  </a:cxn>
                  <a:cxn ang="0">
                    <a:pos x="2656" y="1759"/>
                  </a:cxn>
                  <a:cxn ang="0">
                    <a:pos x="0" y="1759"/>
                  </a:cxn>
                  <a:cxn ang="0">
                    <a:pos x="0" y="1759"/>
                  </a:cxn>
                  <a:cxn ang="0">
                    <a:pos x="2618" y="1721"/>
                  </a:cxn>
                  <a:cxn ang="0">
                    <a:pos x="2618" y="1683"/>
                  </a:cxn>
                  <a:cxn ang="0">
                    <a:pos x="2618" y="1721"/>
                  </a:cxn>
                  <a:cxn ang="0">
                    <a:pos x="2618" y="1721"/>
                  </a:cxn>
                  <a:cxn ang="0">
                    <a:pos x="76" y="1683"/>
                  </a:cxn>
                  <a:cxn ang="0">
                    <a:pos x="2580" y="1683"/>
                  </a:cxn>
                  <a:cxn ang="0">
                    <a:pos x="2580" y="75"/>
                  </a:cxn>
                  <a:cxn ang="0">
                    <a:pos x="76" y="75"/>
                  </a:cxn>
                  <a:cxn ang="0">
                    <a:pos x="76" y="1683"/>
                  </a:cxn>
                  <a:cxn ang="0">
                    <a:pos x="76" y="1683"/>
                  </a:cxn>
                </a:cxnLst>
                <a:rect l="0" t="0" r="r" b="b"/>
                <a:pathLst>
                  <a:path w="2656" h="1759">
                    <a:moveTo>
                      <a:pt x="0" y="1759"/>
                    </a:moveTo>
                    <a:lnTo>
                      <a:pt x="0" y="0"/>
                    </a:lnTo>
                    <a:lnTo>
                      <a:pt x="2656" y="0"/>
                    </a:lnTo>
                    <a:lnTo>
                      <a:pt x="2656" y="1721"/>
                    </a:lnTo>
                    <a:lnTo>
                      <a:pt x="2656" y="1759"/>
                    </a:lnTo>
                    <a:lnTo>
                      <a:pt x="0" y="1759"/>
                    </a:lnTo>
                    <a:lnTo>
                      <a:pt x="0" y="1759"/>
                    </a:lnTo>
                    <a:close/>
                    <a:moveTo>
                      <a:pt x="2618" y="1721"/>
                    </a:moveTo>
                    <a:lnTo>
                      <a:pt x="2618" y="1683"/>
                    </a:lnTo>
                    <a:lnTo>
                      <a:pt x="2618" y="1721"/>
                    </a:lnTo>
                    <a:lnTo>
                      <a:pt x="2618" y="1721"/>
                    </a:lnTo>
                    <a:close/>
                    <a:moveTo>
                      <a:pt x="76" y="1683"/>
                    </a:moveTo>
                    <a:lnTo>
                      <a:pt x="2580" y="1683"/>
                    </a:lnTo>
                    <a:lnTo>
                      <a:pt x="2580" y="75"/>
                    </a:lnTo>
                    <a:lnTo>
                      <a:pt x="76" y="75"/>
                    </a:lnTo>
                    <a:lnTo>
                      <a:pt x="76" y="1683"/>
                    </a:lnTo>
                    <a:lnTo>
                      <a:pt x="76" y="16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21238" tIns="10632" rIns="21238" bIns="10632" anchor="ctr"/>
              <a:lstStyle/>
              <a:p>
                <a:pPr defTabSz="212393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77"/>
              <p:cNvSpPr>
                <a:spLocks/>
              </p:cNvSpPr>
              <p:nvPr/>
            </p:nvSpPr>
            <p:spPr bwMode="auto">
              <a:xfrm>
                <a:off x="10821988" y="2205038"/>
                <a:ext cx="490538" cy="454025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110" y="121"/>
                  </a:cxn>
                  <a:cxn ang="0">
                    <a:pos x="121" y="96"/>
                  </a:cxn>
                  <a:cxn ang="0">
                    <a:pos x="111" y="0"/>
                  </a:cxn>
                  <a:cxn ang="0">
                    <a:pos x="0" y="60"/>
                  </a:cxn>
                </a:cxnLst>
                <a:rect l="0" t="0" r="r" b="b"/>
                <a:pathLst>
                  <a:path w="131" h="121">
                    <a:moveTo>
                      <a:pt x="0" y="60"/>
                    </a:moveTo>
                    <a:cubicBezTo>
                      <a:pt x="110" y="121"/>
                      <a:pt x="110" y="121"/>
                      <a:pt x="110" y="121"/>
                    </a:cubicBezTo>
                    <a:cubicBezTo>
                      <a:pt x="115" y="113"/>
                      <a:pt x="118" y="105"/>
                      <a:pt x="121" y="96"/>
                    </a:cubicBezTo>
                    <a:cubicBezTo>
                      <a:pt x="131" y="63"/>
                      <a:pt x="126" y="29"/>
                      <a:pt x="111" y="0"/>
                    </a:cubicBezTo>
                    <a:lnTo>
                      <a:pt x="0" y="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21238" tIns="10632" rIns="21238" bIns="10632" anchor="ctr"/>
              <a:lstStyle/>
              <a:p>
                <a:pPr defTabSz="212393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Freeform 78"/>
              <p:cNvSpPr>
                <a:spLocks/>
              </p:cNvSpPr>
              <p:nvPr/>
            </p:nvSpPr>
            <p:spPr bwMode="auto">
              <a:xfrm>
                <a:off x="10472738" y="1908175"/>
                <a:ext cx="739775" cy="503238"/>
              </a:xfrm>
              <a:custGeom>
                <a:avLst/>
                <a:gdLst/>
                <a:ahLst/>
                <a:cxnLst>
                  <a:cxn ang="0">
                    <a:pos x="86" y="134"/>
                  </a:cxn>
                  <a:cxn ang="0">
                    <a:pos x="197" y="74"/>
                  </a:cxn>
                  <a:cxn ang="0">
                    <a:pos x="119" y="12"/>
                  </a:cxn>
                  <a:cxn ang="0">
                    <a:pos x="0" y="41"/>
                  </a:cxn>
                  <a:cxn ang="0">
                    <a:pos x="86" y="134"/>
                  </a:cxn>
                </a:cxnLst>
                <a:rect l="0" t="0" r="r" b="b"/>
                <a:pathLst>
                  <a:path w="197" h="134">
                    <a:moveTo>
                      <a:pt x="86" y="134"/>
                    </a:moveTo>
                    <a:cubicBezTo>
                      <a:pt x="197" y="74"/>
                      <a:pt x="197" y="74"/>
                      <a:pt x="197" y="74"/>
                    </a:cubicBezTo>
                    <a:cubicBezTo>
                      <a:pt x="181" y="44"/>
                      <a:pt x="154" y="21"/>
                      <a:pt x="119" y="12"/>
                    </a:cubicBezTo>
                    <a:cubicBezTo>
                      <a:pt x="75" y="0"/>
                      <a:pt x="31" y="13"/>
                      <a:pt x="0" y="41"/>
                    </a:cubicBezTo>
                    <a:lnTo>
                      <a:pt x="86" y="13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21238" tIns="10632" rIns="21238" bIns="10632" anchor="ctr"/>
              <a:lstStyle/>
              <a:p>
                <a:pPr defTabSz="212393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Freeform 79"/>
              <p:cNvSpPr>
                <a:spLocks/>
              </p:cNvSpPr>
              <p:nvPr/>
            </p:nvSpPr>
            <p:spPr bwMode="auto">
              <a:xfrm>
                <a:off x="10240963" y="2084388"/>
                <a:ext cx="974725" cy="889000"/>
              </a:xfrm>
              <a:custGeom>
                <a:avLst/>
                <a:gdLst/>
                <a:ahLst/>
                <a:cxnLst>
                  <a:cxn ang="0">
                    <a:pos x="145" y="98"/>
                  </a:cxn>
                  <a:cxn ang="0">
                    <a:pos x="56" y="0"/>
                  </a:cxn>
                  <a:cxn ang="0">
                    <a:pos x="20" y="57"/>
                  </a:cxn>
                  <a:cxn ang="0">
                    <a:pos x="109" y="219"/>
                  </a:cxn>
                  <a:cxn ang="0">
                    <a:pos x="260" y="161"/>
                  </a:cxn>
                  <a:cxn ang="0">
                    <a:pos x="145" y="98"/>
                  </a:cxn>
                </a:cxnLst>
                <a:rect l="0" t="0" r="r" b="b"/>
                <a:pathLst>
                  <a:path w="260" h="237">
                    <a:moveTo>
                      <a:pt x="145" y="98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40" y="15"/>
                      <a:pt x="27" y="35"/>
                      <a:pt x="20" y="57"/>
                    </a:cubicBezTo>
                    <a:cubicBezTo>
                      <a:pt x="0" y="126"/>
                      <a:pt x="39" y="198"/>
                      <a:pt x="109" y="219"/>
                    </a:cubicBezTo>
                    <a:cubicBezTo>
                      <a:pt x="168" y="237"/>
                      <a:pt x="230" y="211"/>
                      <a:pt x="260" y="161"/>
                    </a:cubicBezTo>
                    <a:lnTo>
                      <a:pt x="145" y="9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21238" tIns="10632" rIns="21238" bIns="10632" anchor="ctr"/>
              <a:lstStyle/>
              <a:p>
                <a:pPr defTabSz="212393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/>
            </p:nvSpPr>
            <p:spPr bwMode="auto">
              <a:xfrm>
                <a:off x="10161588" y="1009650"/>
                <a:ext cx="179388" cy="73342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21238" tIns="10632" rIns="21238" bIns="10632" anchor="ctr"/>
              <a:lstStyle/>
              <a:p>
                <a:pPr defTabSz="212393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Rectangle 81"/>
              <p:cNvSpPr>
                <a:spLocks noChangeArrowheads="1"/>
              </p:cNvSpPr>
              <p:nvPr/>
            </p:nvSpPr>
            <p:spPr bwMode="auto">
              <a:xfrm>
                <a:off x="10447338" y="709613"/>
                <a:ext cx="176213" cy="103346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21238" tIns="10632" rIns="21238" bIns="10632" anchor="ctr"/>
              <a:lstStyle/>
              <a:p>
                <a:pPr defTabSz="212393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/>
            </p:nvSpPr>
            <p:spPr bwMode="auto">
              <a:xfrm>
                <a:off x="10728325" y="1398588"/>
                <a:ext cx="179388" cy="34448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21238" tIns="10632" rIns="21238" bIns="10632" anchor="ctr"/>
              <a:lstStyle/>
              <a:p>
                <a:pPr defTabSz="212393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/>
            </p:nvSpPr>
            <p:spPr bwMode="auto">
              <a:xfrm>
                <a:off x="11012488" y="1027113"/>
                <a:ext cx="176213" cy="71596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21238" tIns="10632" rIns="21238" bIns="10632" anchor="ctr"/>
              <a:lstStyle/>
              <a:p>
                <a:pPr defTabSz="212393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/>
            </p:nvSpPr>
            <p:spPr bwMode="auto">
              <a:xfrm>
                <a:off x="11295063" y="858838"/>
                <a:ext cx="179388" cy="88423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21238" tIns="10632" rIns="21238" bIns="10632" anchor="ctr"/>
              <a:lstStyle/>
              <a:p>
                <a:pPr defTabSz="212393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Freeform 85"/>
              <p:cNvSpPr>
                <a:spLocks/>
              </p:cNvSpPr>
              <p:nvPr/>
            </p:nvSpPr>
            <p:spPr bwMode="auto">
              <a:xfrm>
                <a:off x="11961813" y="858838"/>
                <a:ext cx="1503363" cy="930275"/>
              </a:xfrm>
              <a:custGeom>
                <a:avLst/>
                <a:gdLst/>
                <a:ahLst/>
                <a:cxnLst>
                  <a:cxn ang="0">
                    <a:pos x="0" y="586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548"/>
                  </a:cxn>
                  <a:cxn ang="0">
                    <a:pos x="947" y="548"/>
                  </a:cxn>
                  <a:cxn ang="0">
                    <a:pos x="947" y="586"/>
                  </a:cxn>
                  <a:cxn ang="0">
                    <a:pos x="0" y="586"/>
                  </a:cxn>
                  <a:cxn ang="0">
                    <a:pos x="0" y="586"/>
                  </a:cxn>
                </a:cxnLst>
                <a:rect l="0" t="0" r="r" b="b"/>
                <a:pathLst>
                  <a:path w="947" h="586">
                    <a:moveTo>
                      <a:pt x="0" y="586"/>
                    </a:moveTo>
                    <a:lnTo>
                      <a:pt x="0" y="0"/>
                    </a:lnTo>
                    <a:lnTo>
                      <a:pt x="38" y="0"/>
                    </a:lnTo>
                    <a:lnTo>
                      <a:pt x="38" y="548"/>
                    </a:lnTo>
                    <a:lnTo>
                      <a:pt x="947" y="548"/>
                    </a:lnTo>
                    <a:lnTo>
                      <a:pt x="947" y="586"/>
                    </a:lnTo>
                    <a:lnTo>
                      <a:pt x="0" y="586"/>
                    </a:lnTo>
                    <a:lnTo>
                      <a:pt x="0" y="58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21238" tIns="10632" rIns="21238" bIns="10632" anchor="ctr"/>
              <a:lstStyle/>
              <a:p>
                <a:pPr defTabSz="212393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Freeform 86"/>
              <p:cNvSpPr>
                <a:spLocks/>
              </p:cNvSpPr>
              <p:nvPr/>
            </p:nvSpPr>
            <p:spPr bwMode="auto">
              <a:xfrm>
                <a:off x="11958638" y="927100"/>
                <a:ext cx="1506538" cy="704850"/>
              </a:xfrm>
              <a:custGeom>
                <a:avLst/>
                <a:gdLst/>
                <a:ahLst/>
                <a:cxnLst>
                  <a:cxn ang="0">
                    <a:pos x="668" y="266"/>
                  </a:cxn>
                  <a:cxn ang="0">
                    <a:pos x="574" y="354"/>
                  </a:cxn>
                  <a:cxn ang="0">
                    <a:pos x="477" y="193"/>
                  </a:cxn>
                  <a:cxn ang="0">
                    <a:pos x="392" y="432"/>
                  </a:cxn>
                  <a:cxn ang="0">
                    <a:pos x="281" y="359"/>
                  </a:cxn>
                  <a:cxn ang="0">
                    <a:pos x="241" y="441"/>
                  </a:cxn>
                  <a:cxn ang="0">
                    <a:pos x="120" y="205"/>
                  </a:cxn>
                  <a:cxn ang="0">
                    <a:pos x="42" y="333"/>
                  </a:cxn>
                  <a:cxn ang="0">
                    <a:pos x="0" y="307"/>
                  </a:cxn>
                  <a:cxn ang="0">
                    <a:pos x="123" y="108"/>
                  </a:cxn>
                  <a:cxn ang="0">
                    <a:pos x="238" y="333"/>
                  </a:cxn>
                  <a:cxn ang="0">
                    <a:pos x="260" y="290"/>
                  </a:cxn>
                  <a:cxn ang="0">
                    <a:pos x="368" y="359"/>
                  </a:cxn>
                  <a:cxn ang="0">
                    <a:pos x="465" y="85"/>
                  </a:cxn>
                  <a:cxn ang="0">
                    <a:pos x="586" y="281"/>
                  </a:cxn>
                  <a:cxn ang="0">
                    <a:pos x="692" y="181"/>
                  </a:cxn>
                  <a:cxn ang="0">
                    <a:pos x="734" y="323"/>
                  </a:cxn>
                  <a:cxn ang="0">
                    <a:pos x="907" y="0"/>
                  </a:cxn>
                  <a:cxn ang="0">
                    <a:pos x="949" y="21"/>
                  </a:cxn>
                  <a:cxn ang="0">
                    <a:pos x="723" y="444"/>
                  </a:cxn>
                  <a:cxn ang="0">
                    <a:pos x="668" y="266"/>
                  </a:cxn>
                  <a:cxn ang="0">
                    <a:pos x="668" y="266"/>
                  </a:cxn>
                </a:cxnLst>
                <a:rect l="0" t="0" r="r" b="b"/>
                <a:pathLst>
                  <a:path w="949" h="444">
                    <a:moveTo>
                      <a:pt x="668" y="266"/>
                    </a:moveTo>
                    <a:lnTo>
                      <a:pt x="574" y="354"/>
                    </a:lnTo>
                    <a:lnTo>
                      <a:pt x="477" y="193"/>
                    </a:lnTo>
                    <a:lnTo>
                      <a:pt x="392" y="432"/>
                    </a:lnTo>
                    <a:lnTo>
                      <a:pt x="281" y="359"/>
                    </a:lnTo>
                    <a:lnTo>
                      <a:pt x="241" y="441"/>
                    </a:lnTo>
                    <a:lnTo>
                      <a:pt x="120" y="205"/>
                    </a:lnTo>
                    <a:lnTo>
                      <a:pt x="42" y="333"/>
                    </a:lnTo>
                    <a:lnTo>
                      <a:pt x="0" y="307"/>
                    </a:lnTo>
                    <a:lnTo>
                      <a:pt x="123" y="108"/>
                    </a:lnTo>
                    <a:lnTo>
                      <a:pt x="238" y="333"/>
                    </a:lnTo>
                    <a:lnTo>
                      <a:pt x="260" y="290"/>
                    </a:lnTo>
                    <a:lnTo>
                      <a:pt x="368" y="359"/>
                    </a:lnTo>
                    <a:lnTo>
                      <a:pt x="465" y="85"/>
                    </a:lnTo>
                    <a:lnTo>
                      <a:pt x="586" y="281"/>
                    </a:lnTo>
                    <a:lnTo>
                      <a:pt x="692" y="181"/>
                    </a:lnTo>
                    <a:lnTo>
                      <a:pt x="734" y="323"/>
                    </a:lnTo>
                    <a:lnTo>
                      <a:pt x="907" y="0"/>
                    </a:lnTo>
                    <a:lnTo>
                      <a:pt x="949" y="21"/>
                    </a:lnTo>
                    <a:lnTo>
                      <a:pt x="723" y="444"/>
                    </a:lnTo>
                    <a:lnTo>
                      <a:pt x="668" y="266"/>
                    </a:lnTo>
                    <a:lnTo>
                      <a:pt x="668" y="26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21238" tIns="10632" rIns="21238" bIns="10632" anchor="ctr"/>
              <a:lstStyle/>
              <a:p>
                <a:pPr defTabSz="212393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Freeform 87"/>
              <p:cNvSpPr>
                <a:spLocks noEditPoints="1"/>
              </p:cNvSpPr>
              <p:nvPr/>
            </p:nvSpPr>
            <p:spPr bwMode="auto">
              <a:xfrm>
                <a:off x="11961813" y="2006600"/>
                <a:ext cx="1485900" cy="906463"/>
              </a:xfrm>
              <a:custGeom>
                <a:avLst/>
                <a:gdLst/>
                <a:ahLst/>
                <a:cxnLst>
                  <a:cxn ang="0">
                    <a:pos x="0" y="571"/>
                  </a:cxn>
                  <a:cxn ang="0">
                    <a:pos x="0" y="0"/>
                  </a:cxn>
                  <a:cxn ang="0">
                    <a:pos x="936" y="0"/>
                  </a:cxn>
                  <a:cxn ang="0">
                    <a:pos x="936" y="557"/>
                  </a:cxn>
                  <a:cxn ang="0">
                    <a:pos x="936" y="571"/>
                  </a:cxn>
                  <a:cxn ang="0">
                    <a:pos x="0" y="571"/>
                  </a:cxn>
                  <a:cxn ang="0">
                    <a:pos x="0" y="571"/>
                  </a:cxn>
                  <a:cxn ang="0">
                    <a:pos x="921" y="557"/>
                  </a:cxn>
                  <a:cxn ang="0">
                    <a:pos x="921" y="543"/>
                  </a:cxn>
                  <a:cxn ang="0">
                    <a:pos x="921" y="557"/>
                  </a:cxn>
                  <a:cxn ang="0">
                    <a:pos x="921" y="557"/>
                  </a:cxn>
                  <a:cxn ang="0">
                    <a:pos x="28" y="543"/>
                  </a:cxn>
                  <a:cxn ang="0">
                    <a:pos x="907" y="543"/>
                  </a:cxn>
                  <a:cxn ang="0">
                    <a:pos x="907" y="28"/>
                  </a:cxn>
                  <a:cxn ang="0">
                    <a:pos x="28" y="28"/>
                  </a:cxn>
                  <a:cxn ang="0">
                    <a:pos x="28" y="543"/>
                  </a:cxn>
                  <a:cxn ang="0">
                    <a:pos x="28" y="543"/>
                  </a:cxn>
                </a:cxnLst>
                <a:rect l="0" t="0" r="r" b="b"/>
                <a:pathLst>
                  <a:path w="936" h="571">
                    <a:moveTo>
                      <a:pt x="0" y="571"/>
                    </a:moveTo>
                    <a:lnTo>
                      <a:pt x="0" y="0"/>
                    </a:lnTo>
                    <a:lnTo>
                      <a:pt x="936" y="0"/>
                    </a:lnTo>
                    <a:lnTo>
                      <a:pt x="936" y="557"/>
                    </a:lnTo>
                    <a:lnTo>
                      <a:pt x="936" y="571"/>
                    </a:lnTo>
                    <a:lnTo>
                      <a:pt x="0" y="571"/>
                    </a:lnTo>
                    <a:lnTo>
                      <a:pt x="0" y="571"/>
                    </a:lnTo>
                    <a:close/>
                    <a:moveTo>
                      <a:pt x="921" y="557"/>
                    </a:moveTo>
                    <a:lnTo>
                      <a:pt x="921" y="543"/>
                    </a:lnTo>
                    <a:lnTo>
                      <a:pt x="921" y="557"/>
                    </a:lnTo>
                    <a:lnTo>
                      <a:pt x="921" y="557"/>
                    </a:lnTo>
                    <a:close/>
                    <a:moveTo>
                      <a:pt x="28" y="543"/>
                    </a:moveTo>
                    <a:lnTo>
                      <a:pt x="907" y="543"/>
                    </a:lnTo>
                    <a:lnTo>
                      <a:pt x="907" y="28"/>
                    </a:lnTo>
                    <a:lnTo>
                      <a:pt x="28" y="28"/>
                    </a:lnTo>
                    <a:lnTo>
                      <a:pt x="28" y="543"/>
                    </a:lnTo>
                    <a:lnTo>
                      <a:pt x="28" y="5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21238" tIns="10632" rIns="21238" bIns="10632" anchor="ctr"/>
              <a:lstStyle/>
              <a:p>
                <a:pPr defTabSz="212393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/>
            </p:nvSpPr>
            <p:spPr bwMode="auto">
              <a:xfrm>
                <a:off x="11984038" y="2028825"/>
                <a:ext cx="1439863" cy="13493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21238" tIns="10632" rIns="21238" bIns="10632" anchor="ctr"/>
              <a:lstStyle/>
              <a:p>
                <a:pPr defTabSz="212393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Freeform 89"/>
              <p:cNvSpPr>
                <a:spLocks/>
              </p:cNvSpPr>
              <p:nvPr/>
            </p:nvSpPr>
            <p:spPr bwMode="auto">
              <a:xfrm>
                <a:off x="11995150" y="2276475"/>
                <a:ext cx="1406525" cy="44450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0"/>
                  </a:cxn>
                  <a:cxn ang="0">
                    <a:pos x="886" y="0"/>
                  </a:cxn>
                  <a:cxn ang="0">
                    <a:pos x="886" y="28"/>
                  </a:cxn>
                  <a:cxn ang="0">
                    <a:pos x="0" y="28"/>
                  </a:cxn>
                  <a:cxn ang="0">
                    <a:pos x="0" y="28"/>
                  </a:cxn>
                </a:cxnLst>
                <a:rect l="0" t="0" r="r" b="b"/>
                <a:pathLst>
                  <a:path w="886" h="28">
                    <a:moveTo>
                      <a:pt x="0" y="28"/>
                    </a:moveTo>
                    <a:lnTo>
                      <a:pt x="0" y="0"/>
                    </a:lnTo>
                    <a:lnTo>
                      <a:pt x="886" y="0"/>
                    </a:lnTo>
                    <a:lnTo>
                      <a:pt x="886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21238" tIns="10632" rIns="21238" bIns="10632" anchor="ctr"/>
              <a:lstStyle/>
              <a:p>
                <a:pPr defTabSz="212393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Freeform 90"/>
              <p:cNvSpPr>
                <a:spLocks/>
              </p:cNvSpPr>
              <p:nvPr/>
            </p:nvSpPr>
            <p:spPr bwMode="auto">
              <a:xfrm>
                <a:off x="11995150" y="2489200"/>
                <a:ext cx="1406525" cy="46038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0" y="0"/>
                  </a:cxn>
                  <a:cxn ang="0">
                    <a:pos x="886" y="0"/>
                  </a:cxn>
                  <a:cxn ang="0">
                    <a:pos x="886" y="29"/>
                  </a:cxn>
                  <a:cxn ang="0">
                    <a:pos x="0" y="29"/>
                  </a:cxn>
                  <a:cxn ang="0">
                    <a:pos x="0" y="29"/>
                  </a:cxn>
                </a:cxnLst>
                <a:rect l="0" t="0" r="r" b="b"/>
                <a:pathLst>
                  <a:path w="886" h="29">
                    <a:moveTo>
                      <a:pt x="0" y="29"/>
                    </a:moveTo>
                    <a:lnTo>
                      <a:pt x="0" y="0"/>
                    </a:lnTo>
                    <a:lnTo>
                      <a:pt x="886" y="0"/>
                    </a:lnTo>
                    <a:lnTo>
                      <a:pt x="886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21238" tIns="10632" rIns="21238" bIns="10632" anchor="ctr"/>
              <a:lstStyle/>
              <a:p>
                <a:pPr defTabSz="212393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Freeform 91"/>
              <p:cNvSpPr>
                <a:spLocks/>
              </p:cNvSpPr>
              <p:nvPr/>
            </p:nvSpPr>
            <p:spPr bwMode="auto">
              <a:xfrm>
                <a:off x="11995150" y="2703513"/>
                <a:ext cx="1406525" cy="44450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0"/>
                  </a:cxn>
                  <a:cxn ang="0">
                    <a:pos x="886" y="0"/>
                  </a:cxn>
                  <a:cxn ang="0">
                    <a:pos x="886" y="28"/>
                  </a:cxn>
                  <a:cxn ang="0">
                    <a:pos x="0" y="28"/>
                  </a:cxn>
                  <a:cxn ang="0">
                    <a:pos x="0" y="28"/>
                  </a:cxn>
                </a:cxnLst>
                <a:rect l="0" t="0" r="r" b="b"/>
                <a:pathLst>
                  <a:path w="886" h="28">
                    <a:moveTo>
                      <a:pt x="0" y="28"/>
                    </a:moveTo>
                    <a:lnTo>
                      <a:pt x="0" y="0"/>
                    </a:lnTo>
                    <a:lnTo>
                      <a:pt x="886" y="0"/>
                    </a:lnTo>
                    <a:lnTo>
                      <a:pt x="886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21238" tIns="10632" rIns="21238" bIns="10632" anchor="ctr"/>
              <a:lstStyle/>
              <a:p>
                <a:pPr defTabSz="212393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Freeform 92"/>
              <p:cNvSpPr>
                <a:spLocks/>
              </p:cNvSpPr>
              <p:nvPr/>
            </p:nvSpPr>
            <p:spPr bwMode="auto">
              <a:xfrm>
                <a:off x="12179300" y="2130425"/>
                <a:ext cx="44450" cy="749300"/>
              </a:xfrm>
              <a:custGeom>
                <a:avLst/>
                <a:gdLst/>
                <a:ahLst/>
                <a:cxnLst>
                  <a:cxn ang="0">
                    <a:pos x="0" y="47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72"/>
                  </a:cxn>
                  <a:cxn ang="0">
                    <a:pos x="0" y="472"/>
                  </a:cxn>
                  <a:cxn ang="0">
                    <a:pos x="0" y="472"/>
                  </a:cxn>
                </a:cxnLst>
                <a:rect l="0" t="0" r="r" b="b"/>
                <a:pathLst>
                  <a:path w="28" h="472">
                    <a:moveTo>
                      <a:pt x="0" y="472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472"/>
                    </a:lnTo>
                    <a:lnTo>
                      <a:pt x="0" y="472"/>
                    </a:lnTo>
                    <a:lnTo>
                      <a:pt x="0" y="47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21238" tIns="10632" rIns="21238" bIns="10632" anchor="ctr"/>
              <a:lstStyle/>
              <a:p>
                <a:pPr defTabSz="212393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Freeform 93"/>
              <p:cNvSpPr>
                <a:spLocks/>
              </p:cNvSpPr>
              <p:nvPr/>
            </p:nvSpPr>
            <p:spPr bwMode="auto">
              <a:xfrm>
                <a:off x="12449175" y="2130425"/>
                <a:ext cx="46038" cy="749300"/>
              </a:xfrm>
              <a:custGeom>
                <a:avLst/>
                <a:gdLst/>
                <a:ahLst/>
                <a:cxnLst>
                  <a:cxn ang="0">
                    <a:pos x="0" y="472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472"/>
                  </a:cxn>
                  <a:cxn ang="0">
                    <a:pos x="0" y="472"/>
                  </a:cxn>
                  <a:cxn ang="0">
                    <a:pos x="0" y="472"/>
                  </a:cxn>
                </a:cxnLst>
                <a:rect l="0" t="0" r="r" b="b"/>
                <a:pathLst>
                  <a:path w="29" h="472">
                    <a:moveTo>
                      <a:pt x="0" y="472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472"/>
                    </a:lnTo>
                    <a:lnTo>
                      <a:pt x="0" y="472"/>
                    </a:lnTo>
                    <a:lnTo>
                      <a:pt x="0" y="47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21238" tIns="10632" rIns="21238" bIns="10632" anchor="ctr"/>
              <a:lstStyle/>
              <a:p>
                <a:pPr defTabSz="212393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Freeform 94"/>
              <p:cNvSpPr>
                <a:spLocks/>
              </p:cNvSpPr>
              <p:nvPr/>
            </p:nvSpPr>
            <p:spPr bwMode="auto">
              <a:xfrm>
                <a:off x="12723813" y="2130425"/>
                <a:ext cx="44450" cy="749300"/>
              </a:xfrm>
              <a:custGeom>
                <a:avLst/>
                <a:gdLst/>
                <a:ahLst/>
                <a:cxnLst>
                  <a:cxn ang="0">
                    <a:pos x="0" y="47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72"/>
                  </a:cxn>
                  <a:cxn ang="0">
                    <a:pos x="0" y="472"/>
                  </a:cxn>
                  <a:cxn ang="0">
                    <a:pos x="0" y="472"/>
                  </a:cxn>
                </a:cxnLst>
                <a:rect l="0" t="0" r="r" b="b"/>
                <a:pathLst>
                  <a:path w="28" h="472">
                    <a:moveTo>
                      <a:pt x="0" y="472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472"/>
                    </a:lnTo>
                    <a:lnTo>
                      <a:pt x="0" y="472"/>
                    </a:lnTo>
                    <a:lnTo>
                      <a:pt x="0" y="47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21238" tIns="10632" rIns="21238" bIns="10632" anchor="ctr"/>
              <a:lstStyle/>
              <a:p>
                <a:pPr defTabSz="212393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Freeform 95"/>
              <p:cNvSpPr>
                <a:spLocks/>
              </p:cNvSpPr>
              <p:nvPr/>
            </p:nvSpPr>
            <p:spPr bwMode="auto">
              <a:xfrm>
                <a:off x="13012738" y="2130425"/>
                <a:ext cx="44450" cy="749300"/>
              </a:xfrm>
              <a:custGeom>
                <a:avLst/>
                <a:gdLst/>
                <a:ahLst/>
                <a:cxnLst>
                  <a:cxn ang="0">
                    <a:pos x="0" y="47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72"/>
                  </a:cxn>
                  <a:cxn ang="0">
                    <a:pos x="0" y="472"/>
                  </a:cxn>
                  <a:cxn ang="0">
                    <a:pos x="0" y="472"/>
                  </a:cxn>
                </a:cxnLst>
                <a:rect l="0" t="0" r="r" b="b"/>
                <a:pathLst>
                  <a:path w="28" h="472">
                    <a:moveTo>
                      <a:pt x="0" y="472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472"/>
                    </a:lnTo>
                    <a:lnTo>
                      <a:pt x="0" y="472"/>
                    </a:lnTo>
                    <a:lnTo>
                      <a:pt x="0" y="47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21238" tIns="10632" rIns="21238" bIns="10632" anchor="ctr"/>
              <a:lstStyle/>
              <a:p>
                <a:pPr defTabSz="212393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Freeform 96"/>
              <p:cNvSpPr>
                <a:spLocks/>
              </p:cNvSpPr>
              <p:nvPr/>
            </p:nvSpPr>
            <p:spPr bwMode="auto">
              <a:xfrm>
                <a:off x="13241338" y="2130425"/>
                <a:ext cx="47625" cy="749300"/>
              </a:xfrm>
              <a:custGeom>
                <a:avLst/>
                <a:gdLst/>
                <a:ahLst/>
                <a:cxnLst>
                  <a:cxn ang="0">
                    <a:pos x="0" y="472"/>
                  </a:cxn>
                  <a:cxn ang="0">
                    <a:pos x="0" y="0"/>
                  </a:cxn>
                  <a:cxn ang="0">
                    <a:pos x="30" y="0"/>
                  </a:cxn>
                  <a:cxn ang="0">
                    <a:pos x="30" y="472"/>
                  </a:cxn>
                  <a:cxn ang="0">
                    <a:pos x="0" y="472"/>
                  </a:cxn>
                  <a:cxn ang="0">
                    <a:pos x="0" y="472"/>
                  </a:cxn>
                </a:cxnLst>
                <a:rect l="0" t="0" r="r" b="b"/>
                <a:pathLst>
                  <a:path w="30" h="472">
                    <a:moveTo>
                      <a:pt x="0" y="472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30" y="472"/>
                    </a:lnTo>
                    <a:lnTo>
                      <a:pt x="0" y="472"/>
                    </a:lnTo>
                    <a:lnTo>
                      <a:pt x="0" y="47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21238" tIns="10632" rIns="21238" bIns="10632" anchor="ctr"/>
              <a:lstStyle/>
              <a:p>
                <a:pPr defTabSz="212393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0" name="Group 89"/>
          <p:cNvGrpSpPr>
            <a:grpSpLocks/>
          </p:cNvGrpSpPr>
          <p:nvPr/>
        </p:nvGrpSpPr>
        <p:grpSpPr bwMode="auto">
          <a:xfrm>
            <a:off x="768154" y="3013473"/>
            <a:ext cx="1829276" cy="1785938"/>
            <a:chOff x="768092" y="3021474"/>
            <a:chExt cx="1828800" cy="1786150"/>
          </a:xfrm>
        </p:grpSpPr>
        <p:grpSp>
          <p:nvGrpSpPr>
            <p:cNvPr id="91" name="Group 307"/>
            <p:cNvGrpSpPr>
              <a:grpSpLocks/>
            </p:cNvGrpSpPr>
            <p:nvPr/>
          </p:nvGrpSpPr>
          <p:grpSpPr bwMode="auto">
            <a:xfrm>
              <a:off x="768092" y="3021474"/>
              <a:ext cx="1828800" cy="1786150"/>
              <a:chOff x="1302623" y="3012848"/>
              <a:chExt cx="2106422" cy="1786150"/>
            </a:xfrm>
          </p:grpSpPr>
          <p:sp>
            <p:nvSpPr>
              <p:cNvPr id="93" name="Round Same Side Corner Rectangle 92"/>
              <p:cNvSpPr/>
              <p:nvPr/>
            </p:nvSpPr>
            <p:spPr>
              <a:xfrm>
                <a:off x="1302623" y="3012848"/>
                <a:ext cx="2106422" cy="1786150"/>
              </a:xfrm>
              <a:prstGeom prst="round2SameRect">
                <a:avLst>
                  <a:gd name="adj1" fmla="val 0"/>
                  <a:gd name="adj2" fmla="val 5788"/>
                </a:avLst>
              </a:prstGeom>
              <a:gradFill>
                <a:gsLst>
                  <a:gs pos="30000">
                    <a:srgbClr val="6466AB"/>
                  </a:gs>
                  <a:gs pos="100000">
                    <a:srgbClr val="272A48"/>
                  </a:gs>
                </a:gsLst>
                <a:lin ang="48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302623" y="3660023"/>
                <a:ext cx="2106422" cy="357832"/>
              </a:xfrm>
              <a:prstGeom prst="rect">
                <a:avLst/>
              </a:prstGeom>
              <a:noFill/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>
                <a:spAutoFit/>
              </a:bodyPr>
              <a:lstStyle/>
              <a:p>
                <a:pPr algn="ctr" defTabSz="1218175">
                  <a:lnSpc>
                    <a:spcPct val="95000"/>
                  </a:lnSpc>
                  <a:spcBef>
                    <a:spcPts val="1200"/>
                  </a:spcBef>
                  <a:buClr>
                    <a:srgbClr val="0096D6"/>
                  </a:buClr>
                  <a:buSzPct val="90000"/>
                  <a:defRPr/>
                </a:pPr>
                <a:r>
                  <a:rPr lang="en-GB" b="1" dirty="0">
                    <a:solidFill>
                      <a:srgbClr val="FFFFFF"/>
                    </a:solidFill>
                    <a:latin typeface="+mj-lt"/>
                    <a:cs typeface="CiscoSans"/>
                  </a:rPr>
                  <a:t>Choice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1408218" y="4066676"/>
                <a:ext cx="1895231" cy="431058"/>
              </a:xfrm>
              <a:prstGeom prst="rect">
                <a:avLst/>
              </a:prstGeom>
              <a:noFill/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/>
              <a:lstStyle>
                <a:defPPr>
                  <a:defRPr lang="en-US"/>
                </a:defPPr>
                <a:lvl1pPr defTabSz="909579">
                  <a:lnSpc>
                    <a:spcPct val="95000"/>
                  </a:lnSpc>
                  <a:buClr>
                    <a:srgbClr val="0096D6"/>
                  </a:buClr>
                  <a:buSzPct val="90000"/>
                  <a:defRPr sz="1150">
                    <a:solidFill>
                      <a:schemeClr val="bg1"/>
                    </a:solidFill>
                    <a:latin typeface="CiscoSans ExtraLight" pitchFamily="34" charset="0"/>
                    <a:ea typeface="+mj-ea"/>
                    <a:cs typeface="CiscoSans ExtraLight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defRPr/>
                </a:pPr>
                <a:r>
                  <a:rPr lang="en-US" sz="1200" dirty="0">
                    <a:solidFill>
                      <a:srgbClr val="FFFFFF"/>
                    </a:solidFill>
                    <a:latin typeface="+mj-lt"/>
                  </a:rPr>
                  <a:t>Freedom to place </a:t>
                </a:r>
                <a:br>
                  <a:rPr lang="en-US" sz="1200" dirty="0">
                    <a:solidFill>
                      <a:srgbClr val="FFFFFF"/>
                    </a:solidFill>
                    <a:latin typeface="+mj-lt"/>
                  </a:rPr>
                </a:br>
                <a:r>
                  <a:rPr lang="en-US" sz="1200" dirty="0">
                    <a:solidFill>
                      <a:srgbClr val="FFFFFF"/>
                    </a:solidFill>
                    <a:latin typeface="+mj-lt"/>
                  </a:rPr>
                  <a:t>workloads across heterogeneous Clouds</a:t>
                </a:r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>
                <a:off x="1459137" y="4036917"/>
                <a:ext cx="1793394" cy="0"/>
              </a:xfrm>
              <a:prstGeom prst="line">
                <a:avLst/>
              </a:prstGeom>
              <a:ln>
                <a:gradFill flip="none" rotWithShape="1">
                  <a:gsLst>
                    <a:gs pos="50000">
                      <a:schemeClr val="bg1"/>
                    </a:gs>
                    <a:gs pos="0">
                      <a:schemeClr val="bg1">
                        <a:alpha val="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1384836" y="3111972"/>
              <a:ext cx="595313" cy="559660"/>
            </a:xfrm>
            <a:custGeom>
              <a:avLst/>
              <a:gdLst>
                <a:gd name="T0" fmla="*/ 4598 w 5557"/>
                <a:gd name="T1" fmla="*/ 3107 h 5300"/>
                <a:gd name="T2" fmla="*/ 5516 w 5557"/>
                <a:gd name="T3" fmla="*/ 2721 h 5300"/>
                <a:gd name="T4" fmla="*/ 4190 w 5557"/>
                <a:gd name="T5" fmla="*/ 2817 h 5300"/>
                <a:gd name="T6" fmla="*/ 5326 w 5557"/>
                <a:gd name="T7" fmla="*/ 2592 h 5300"/>
                <a:gd name="T8" fmla="*/ 4676 w 5557"/>
                <a:gd name="T9" fmla="*/ 2851 h 5300"/>
                <a:gd name="T10" fmla="*/ 5049 w 5557"/>
                <a:gd name="T11" fmla="*/ 2787 h 5300"/>
                <a:gd name="T12" fmla="*/ 5434 w 5557"/>
                <a:gd name="T13" fmla="*/ 3107 h 5300"/>
                <a:gd name="T14" fmla="*/ 4044 w 5557"/>
                <a:gd name="T15" fmla="*/ 2066 h 5300"/>
                <a:gd name="T16" fmla="*/ 1678 w 5557"/>
                <a:gd name="T17" fmla="*/ 1180 h 5300"/>
                <a:gd name="T18" fmla="*/ 2138 w 5557"/>
                <a:gd name="T19" fmla="*/ 4528 h 5300"/>
                <a:gd name="T20" fmla="*/ 1553 w 5557"/>
                <a:gd name="T21" fmla="*/ 3776 h 5300"/>
                <a:gd name="T22" fmla="*/ 3527 w 5557"/>
                <a:gd name="T23" fmla="*/ 4092 h 5300"/>
                <a:gd name="T24" fmla="*/ 2004 w 5557"/>
                <a:gd name="T25" fmla="*/ 3052 h 5300"/>
                <a:gd name="T26" fmla="*/ 2547 w 5557"/>
                <a:gd name="T27" fmla="*/ 2192 h 5300"/>
                <a:gd name="T28" fmla="*/ 2227 w 5557"/>
                <a:gd name="T29" fmla="*/ 2530 h 5300"/>
                <a:gd name="T30" fmla="*/ 1838 w 5557"/>
                <a:gd name="T31" fmla="*/ 2680 h 5300"/>
                <a:gd name="T32" fmla="*/ 3457 w 5557"/>
                <a:gd name="T33" fmla="*/ 2346 h 5300"/>
                <a:gd name="T34" fmla="*/ 2793 w 5557"/>
                <a:gd name="T35" fmla="*/ 1828 h 5300"/>
                <a:gd name="T36" fmla="*/ 3605 w 5557"/>
                <a:gd name="T37" fmla="*/ 2488 h 5300"/>
                <a:gd name="T38" fmla="*/ 3526 w 5557"/>
                <a:gd name="T39" fmla="*/ 2512 h 5300"/>
                <a:gd name="T40" fmla="*/ 2723 w 5557"/>
                <a:gd name="T41" fmla="*/ 3371 h 5300"/>
                <a:gd name="T42" fmla="*/ 3418 w 5557"/>
                <a:gd name="T43" fmla="*/ 3403 h 5300"/>
                <a:gd name="T44" fmla="*/ 2633 w 5557"/>
                <a:gd name="T45" fmla="*/ 3339 h 5300"/>
                <a:gd name="T46" fmla="*/ 3018 w 5557"/>
                <a:gd name="T47" fmla="*/ 0 h 5300"/>
                <a:gd name="T48" fmla="*/ 2693 w 5557"/>
                <a:gd name="T49" fmla="*/ 1218 h 5300"/>
                <a:gd name="T50" fmla="*/ 2693 w 5557"/>
                <a:gd name="T51" fmla="*/ 1309 h 5300"/>
                <a:gd name="T52" fmla="*/ 2783 w 5557"/>
                <a:gd name="T53" fmla="*/ 1138 h 5300"/>
                <a:gd name="T54" fmla="*/ 3022 w 5557"/>
                <a:gd name="T55" fmla="*/ 786 h 5300"/>
                <a:gd name="T56" fmla="*/ 2831 w 5557"/>
                <a:gd name="T57" fmla="*/ 779 h 5300"/>
                <a:gd name="T58" fmla="*/ 2752 w 5557"/>
                <a:gd name="T59" fmla="*/ 860 h 5300"/>
                <a:gd name="T60" fmla="*/ 2492 w 5557"/>
                <a:gd name="T61" fmla="*/ 988 h 5300"/>
                <a:gd name="T62" fmla="*/ 2546 w 5557"/>
                <a:gd name="T63" fmla="*/ 1160 h 5300"/>
                <a:gd name="T64" fmla="*/ 2640 w 5557"/>
                <a:gd name="T65" fmla="*/ 1440 h 5300"/>
                <a:gd name="T66" fmla="*/ 3039 w 5557"/>
                <a:gd name="T67" fmla="*/ 1332 h 5300"/>
                <a:gd name="T68" fmla="*/ 3039 w 5557"/>
                <a:gd name="T69" fmla="*/ 1103 h 5300"/>
                <a:gd name="T70" fmla="*/ 2949 w 5557"/>
                <a:gd name="T71" fmla="*/ 1023 h 5300"/>
                <a:gd name="T72" fmla="*/ 2483 w 5557"/>
                <a:gd name="T73" fmla="*/ 113 h 5300"/>
                <a:gd name="T74" fmla="*/ 2450 w 5557"/>
                <a:gd name="T75" fmla="*/ 4927 h 5300"/>
                <a:gd name="T76" fmla="*/ 2602 w 5557"/>
                <a:gd name="T77" fmla="*/ 4631 h 5300"/>
                <a:gd name="T78" fmla="*/ 2814 w 5557"/>
                <a:gd name="T79" fmla="*/ 4365 h 5300"/>
                <a:gd name="T80" fmla="*/ 2526 w 5557"/>
                <a:gd name="T81" fmla="*/ 5300 h 5300"/>
                <a:gd name="T82" fmla="*/ 2602 w 5557"/>
                <a:gd name="T83" fmla="*/ 4927 h 5300"/>
                <a:gd name="T84" fmla="*/ 2450 w 5557"/>
                <a:gd name="T85" fmla="*/ 4631 h 5300"/>
                <a:gd name="T86" fmla="*/ 2602 w 5557"/>
                <a:gd name="T87" fmla="*/ 4570 h 5300"/>
                <a:gd name="T88" fmla="*/ 2367 w 5557"/>
                <a:gd name="T89" fmla="*/ 5300 h 5300"/>
                <a:gd name="T90" fmla="*/ 2814 w 5557"/>
                <a:gd name="T91" fmla="*/ 4927 h 5300"/>
                <a:gd name="T92" fmla="*/ 2450 w 5557"/>
                <a:gd name="T93" fmla="*/ 4745 h 5300"/>
                <a:gd name="T94" fmla="*/ 2602 w 5557"/>
                <a:gd name="T95" fmla="*/ 4418 h 5300"/>
                <a:gd name="T96" fmla="*/ 2367 w 5557"/>
                <a:gd name="T97" fmla="*/ 4083 h 5300"/>
                <a:gd name="T98" fmla="*/ 3367 w 5557"/>
                <a:gd name="T99" fmla="*/ 4821 h 5300"/>
                <a:gd name="T100" fmla="*/ 3147 w 5557"/>
                <a:gd name="T101" fmla="*/ 4768 h 5300"/>
                <a:gd name="T102" fmla="*/ 3443 w 5557"/>
                <a:gd name="T103" fmla="*/ 4479 h 5300"/>
                <a:gd name="T104" fmla="*/ 3367 w 5557"/>
                <a:gd name="T105" fmla="*/ 4768 h 5300"/>
                <a:gd name="T106" fmla="*/ 3079 w 5557"/>
                <a:gd name="T107" fmla="*/ 5300 h 5300"/>
                <a:gd name="T108" fmla="*/ 3147 w 5557"/>
                <a:gd name="T109" fmla="*/ 4981 h 5300"/>
                <a:gd name="T110" fmla="*/ 2996 w 5557"/>
                <a:gd name="T111" fmla="*/ 4608 h 5300"/>
                <a:gd name="T112" fmla="*/ 697 w 5557"/>
                <a:gd name="T113" fmla="*/ 2398 h 5300"/>
                <a:gd name="T114" fmla="*/ 363 w 5557"/>
                <a:gd name="T115" fmla="*/ 3164 h 5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57" h="5300">
                  <a:moveTo>
                    <a:pt x="4221" y="2564"/>
                  </a:moveTo>
                  <a:cubicBezTo>
                    <a:pt x="4271" y="2579"/>
                    <a:pt x="4271" y="2579"/>
                    <a:pt x="4271" y="2579"/>
                  </a:cubicBezTo>
                  <a:cubicBezTo>
                    <a:pt x="4302" y="2588"/>
                    <a:pt x="4336" y="2574"/>
                    <a:pt x="4345" y="2547"/>
                  </a:cubicBezTo>
                  <a:cubicBezTo>
                    <a:pt x="4354" y="2521"/>
                    <a:pt x="4354" y="2521"/>
                    <a:pt x="4354" y="2521"/>
                  </a:cubicBezTo>
                  <a:cubicBezTo>
                    <a:pt x="4364" y="2494"/>
                    <a:pt x="4345" y="2473"/>
                    <a:pt x="4312" y="2473"/>
                  </a:cubicBezTo>
                  <a:cubicBezTo>
                    <a:pt x="4242" y="2473"/>
                    <a:pt x="4242" y="2473"/>
                    <a:pt x="4242" y="2473"/>
                  </a:cubicBezTo>
                  <a:cubicBezTo>
                    <a:pt x="4209" y="2473"/>
                    <a:pt x="4178" y="2490"/>
                    <a:pt x="4173" y="2510"/>
                  </a:cubicBezTo>
                  <a:cubicBezTo>
                    <a:pt x="4168" y="2531"/>
                    <a:pt x="4189" y="2555"/>
                    <a:pt x="4221" y="2564"/>
                  </a:cubicBezTo>
                  <a:close/>
                  <a:moveTo>
                    <a:pt x="4291" y="3107"/>
                  </a:moveTo>
                  <a:cubicBezTo>
                    <a:pt x="4291" y="3149"/>
                    <a:pt x="4331" y="3183"/>
                    <a:pt x="4381" y="3183"/>
                  </a:cubicBezTo>
                  <a:cubicBezTo>
                    <a:pt x="4508" y="3183"/>
                    <a:pt x="4508" y="3183"/>
                    <a:pt x="4508" y="3183"/>
                  </a:cubicBezTo>
                  <a:cubicBezTo>
                    <a:pt x="4558" y="3183"/>
                    <a:pt x="4598" y="3149"/>
                    <a:pt x="4598" y="3107"/>
                  </a:cubicBezTo>
                  <a:cubicBezTo>
                    <a:pt x="4598" y="3041"/>
                    <a:pt x="4598" y="3041"/>
                    <a:pt x="4598" y="3041"/>
                  </a:cubicBezTo>
                  <a:cubicBezTo>
                    <a:pt x="4291" y="3041"/>
                    <a:pt x="4291" y="3041"/>
                    <a:pt x="4291" y="3041"/>
                  </a:cubicBezTo>
                  <a:lnTo>
                    <a:pt x="4291" y="3107"/>
                  </a:lnTo>
                  <a:close/>
                  <a:moveTo>
                    <a:pt x="5380" y="2547"/>
                  </a:moveTo>
                  <a:cubicBezTo>
                    <a:pt x="5389" y="2574"/>
                    <a:pt x="5422" y="2588"/>
                    <a:pt x="5454" y="2579"/>
                  </a:cubicBezTo>
                  <a:cubicBezTo>
                    <a:pt x="5504" y="2564"/>
                    <a:pt x="5504" y="2564"/>
                    <a:pt x="5504" y="2564"/>
                  </a:cubicBezTo>
                  <a:cubicBezTo>
                    <a:pt x="5536" y="2555"/>
                    <a:pt x="5557" y="2531"/>
                    <a:pt x="5552" y="2510"/>
                  </a:cubicBezTo>
                  <a:cubicBezTo>
                    <a:pt x="5547" y="2490"/>
                    <a:pt x="5516" y="2473"/>
                    <a:pt x="5483" y="2473"/>
                  </a:cubicBezTo>
                  <a:cubicBezTo>
                    <a:pt x="5413" y="2473"/>
                    <a:pt x="5413" y="2473"/>
                    <a:pt x="5413" y="2473"/>
                  </a:cubicBezTo>
                  <a:cubicBezTo>
                    <a:pt x="5380" y="2473"/>
                    <a:pt x="5361" y="2494"/>
                    <a:pt x="5370" y="2521"/>
                  </a:cubicBezTo>
                  <a:lnTo>
                    <a:pt x="5380" y="2547"/>
                  </a:lnTo>
                  <a:close/>
                  <a:moveTo>
                    <a:pt x="5516" y="2721"/>
                  </a:moveTo>
                  <a:cubicBezTo>
                    <a:pt x="5491" y="2627"/>
                    <a:pt x="5374" y="2582"/>
                    <a:pt x="5374" y="2582"/>
                  </a:cubicBezTo>
                  <a:cubicBezTo>
                    <a:pt x="5314" y="2467"/>
                    <a:pt x="5200" y="2387"/>
                    <a:pt x="5200" y="2387"/>
                  </a:cubicBezTo>
                  <a:cubicBezTo>
                    <a:pt x="5200" y="2387"/>
                    <a:pt x="5135" y="2377"/>
                    <a:pt x="5040" y="2370"/>
                  </a:cubicBezTo>
                  <a:cubicBezTo>
                    <a:pt x="5036" y="2355"/>
                    <a:pt x="5033" y="2345"/>
                    <a:pt x="5028" y="2329"/>
                  </a:cubicBezTo>
                  <a:cubicBezTo>
                    <a:pt x="5019" y="2299"/>
                    <a:pt x="4987" y="2275"/>
                    <a:pt x="4955" y="2275"/>
                  </a:cubicBezTo>
                  <a:cubicBezTo>
                    <a:pt x="4770" y="2275"/>
                    <a:pt x="4770" y="2275"/>
                    <a:pt x="4770" y="2275"/>
                  </a:cubicBezTo>
                  <a:cubicBezTo>
                    <a:pt x="4738" y="2275"/>
                    <a:pt x="4705" y="2299"/>
                    <a:pt x="4697" y="2329"/>
                  </a:cubicBezTo>
                  <a:cubicBezTo>
                    <a:pt x="4692" y="2345"/>
                    <a:pt x="4689" y="2355"/>
                    <a:pt x="4685" y="2370"/>
                  </a:cubicBezTo>
                  <a:cubicBezTo>
                    <a:pt x="4589" y="2377"/>
                    <a:pt x="4525" y="2387"/>
                    <a:pt x="4525" y="2387"/>
                  </a:cubicBezTo>
                  <a:cubicBezTo>
                    <a:pt x="4525" y="2387"/>
                    <a:pt x="4411" y="2467"/>
                    <a:pt x="4351" y="2582"/>
                  </a:cubicBezTo>
                  <a:cubicBezTo>
                    <a:pt x="4351" y="2582"/>
                    <a:pt x="4234" y="2627"/>
                    <a:pt x="4209" y="2721"/>
                  </a:cubicBezTo>
                  <a:cubicBezTo>
                    <a:pt x="4209" y="2721"/>
                    <a:pt x="4190" y="2777"/>
                    <a:pt x="4190" y="2817"/>
                  </a:cubicBezTo>
                  <a:cubicBezTo>
                    <a:pt x="4190" y="2817"/>
                    <a:pt x="4177" y="2862"/>
                    <a:pt x="4177" y="2912"/>
                  </a:cubicBezTo>
                  <a:cubicBezTo>
                    <a:pt x="4177" y="3016"/>
                    <a:pt x="4228" y="3017"/>
                    <a:pt x="4228" y="3017"/>
                  </a:cubicBezTo>
                  <a:cubicBezTo>
                    <a:pt x="5497" y="3017"/>
                    <a:pt x="5497" y="3017"/>
                    <a:pt x="5497" y="3017"/>
                  </a:cubicBezTo>
                  <a:cubicBezTo>
                    <a:pt x="5497" y="3017"/>
                    <a:pt x="5548" y="3016"/>
                    <a:pt x="5548" y="2912"/>
                  </a:cubicBezTo>
                  <a:cubicBezTo>
                    <a:pt x="5548" y="2862"/>
                    <a:pt x="5535" y="2817"/>
                    <a:pt x="5535" y="2817"/>
                  </a:cubicBezTo>
                  <a:cubicBezTo>
                    <a:pt x="5535" y="2777"/>
                    <a:pt x="5516" y="2721"/>
                    <a:pt x="5516" y="2721"/>
                  </a:cubicBezTo>
                  <a:close/>
                  <a:moveTo>
                    <a:pt x="4400" y="2589"/>
                  </a:moveTo>
                  <a:cubicBezTo>
                    <a:pt x="4445" y="2503"/>
                    <a:pt x="4523" y="2442"/>
                    <a:pt x="4550" y="2423"/>
                  </a:cubicBezTo>
                  <a:cubicBezTo>
                    <a:pt x="4590" y="2417"/>
                    <a:pt x="4718" y="2404"/>
                    <a:pt x="4862" y="2404"/>
                  </a:cubicBezTo>
                  <a:cubicBezTo>
                    <a:pt x="5008" y="2404"/>
                    <a:pt x="5135" y="2417"/>
                    <a:pt x="5175" y="2423"/>
                  </a:cubicBezTo>
                  <a:cubicBezTo>
                    <a:pt x="5202" y="2441"/>
                    <a:pt x="5280" y="2503"/>
                    <a:pt x="5325" y="2589"/>
                  </a:cubicBezTo>
                  <a:cubicBezTo>
                    <a:pt x="5325" y="2591"/>
                    <a:pt x="5325" y="2591"/>
                    <a:pt x="5326" y="2592"/>
                  </a:cubicBezTo>
                  <a:cubicBezTo>
                    <a:pt x="5018" y="2561"/>
                    <a:pt x="4706" y="2561"/>
                    <a:pt x="4399" y="2592"/>
                  </a:cubicBezTo>
                  <a:cubicBezTo>
                    <a:pt x="4399" y="2591"/>
                    <a:pt x="4400" y="2591"/>
                    <a:pt x="4400" y="2589"/>
                  </a:cubicBezTo>
                  <a:close/>
                  <a:moveTo>
                    <a:pt x="4319" y="2852"/>
                  </a:moveTo>
                  <a:cubicBezTo>
                    <a:pt x="4301" y="2852"/>
                    <a:pt x="4287" y="2840"/>
                    <a:pt x="4287" y="2825"/>
                  </a:cubicBezTo>
                  <a:cubicBezTo>
                    <a:pt x="4287" y="2779"/>
                    <a:pt x="4287" y="2779"/>
                    <a:pt x="4287" y="2779"/>
                  </a:cubicBezTo>
                  <a:cubicBezTo>
                    <a:pt x="4287" y="2749"/>
                    <a:pt x="4315" y="2727"/>
                    <a:pt x="4350" y="2730"/>
                  </a:cubicBezTo>
                  <a:cubicBezTo>
                    <a:pt x="4465" y="2735"/>
                    <a:pt x="4465" y="2735"/>
                    <a:pt x="4465" y="2735"/>
                  </a:cubicBezTo>
                  <a:cubicBezTo>
                    <a:pt x="4500" y="2737"/>
                    <a:pt x="4535" y="2762"/>
                    <a:pt x="4544" y="2790"/>
                  </a:cubicBezTo>
                  <a:cubicBezTo>
                    <a:pt x="4564" y="2854"/>
                    <a:pt x="4564" y="2854"/>
                    <a:pt x="4564" y="2854"/>
                  </a:cubicBezTo>
                  <a:lnTo>
                    <a:pt x="4319" y="2852"/>
                  </a:lnTo>
                  <a:close/>
                  <a:moveTo>
                    <a:pt x="5049" y="2851"/>
                  </a:moveTo>
                  <a:cubicBezTo>
                    <a:pt x="4676" y="2851"/>
                    <a:pt x="4676" y="2851"/>
                    <a:pt x="4676" y="2851"/>
                  </a:cubicBezTo>
                  <a:cubicBezTo>
                    <a:pt x="4665" y="2851"/>
                    <a:pt x="4656" y="2843"/>
                    <a:pt x="4656" y="2834"/>
                  </a:cubicBezTo>
                  <a:cubicBezTo>
                    <a:pt x="4656" y="2824"/>
                    <a:pt x="4665" y="2816"/>
                    <a:pt x="4676" y="2816"/>
                  </a:cubicBezTo>
                  <a:cubicBezTo>
                    <a:pt x="5049" y="2816"/>
                    <a:pt x="5049" y="2816"/>
                    <a:pt x="5049" y="2816"/>
                  </a:cubicBezTo>
                  <a:cubicBezTo>
                    <a:pt x="5060" y="2816"/>
                    <a:pt x="5069" y="2824"/>
                    <a:pt x="5069" y="2834"/>
                  </a:cubicBezTo>
                  <a:cubicBezTo>
                    <a:pt x="5069" y="2843"/>
                    <a:pt x="5060" y="2851"/>
                    <a:pt x="5049" y="2851"/>
                  </a:cubicBezTo>
                  <a:close/>
                  <a:moveTo>
                    <a:pt x="5049" y="2787"/>
                  </a:moveTo>
                  <a:cubicBezTo>
                    <a:pt x="4676" y="2787"/>
                    <a:pt x="4676" y="2787"/>
                    <a:pt x="4676" y="2787"/>
                  </a:cubicBezTo>
                  <a:cubicBezTo>
                    <a:pt x="4665" y="2787"/>
                    <a:pt x="4656" y="2780"/>
                    <a:pt x="4656" y="2770"/>
                  </a:cubicBezTo>
                  <a:cubicBezTo>
                    <a:pt x="4656" y="2761"/>
                    <a:pt x="4665" y="2753"/>
                    <a:pt x="4676" y="2753"/>
                  </a:cubicBezTo>
                  <a:cubicBezTo>
                    <a:pt x="5049" y="2753"/>
                    <a:pt x="5049" y="2753"/>
                    <a:pt x="5049" y="2753"/>
                  </a:cubicBezTo>
                  <a:cubicBezTo>
                    <a:pt x="5060" y="2753"/>
                    <a:pt x="5069" y="2761"/>
                    <a:pt x="5069" y="2770"/>
                  </a:cubicBezTo>
                  <a:cubicBezTo>
                    <a:pt x="5069" y="2780"/>
                    <a:pt x="5060" y="2787"/>
                    <a:pt x="5049" y="2787"/>
                  </a:cubicBezTo>
                  <a:close/>
                  <a:moveTo>
                    <a:pt x="5438" y="2825"/>
                  </a:moveTo>
                  <a:cubicBezTo>
                    <a:pt x="5438" y="2840"/>
                    <a:pt x="5424" y="2852"/>
                    <a:pt x="5406" y="2852"/>
                  </a:cubicBezTo>
                  <a:cubicBezTo>
                    <a:pt x="5161" y="2854"/>
                    <a:pt x="5161" y="2854"/>
                    <a:pt x="5161" y="2854"/>
                  </a:cubicBezTo>
                  <a:cubicBezTo>
                    <a:pt x="5181" y="2790"/>
                    <a:pt x="5181" y="2790"/>
                    <a:pt x="5181" y="2790"/>
                  </a:cubicBezTo>
                  <a:cubicBezTo>
                    <a:pt x="5190" y="2762"/>
                    <a:pt x="5225" y="2737"/>
                    <a:pt x="5260" y="2735"/>
                  </a:cubicBezTo>
                  <a:cubicBezTo>
                    <a:pt x="5375" y="2730"/>
                    <a:pt x="5375" y="2730"/>
                    <a:pt x="5375" y="2730"/>
                  </a:cubicBezTo>
                  <a:cubicBezTo>
                    <a:pt x="5410" y="2727"/>
                    <a:pt x="5438" y="2749"/>
                    <a:pt x="5438" y="2779"/>
                  </a:cubicBezTo>
                  <a:lnTo>
                    <a:pt x="5438" y="2825"/>
                  </a:lnTo>
                  <a:close/>
                  <a:moveTo>
                    <a:pt x="5127" y="3107"/>
                  </a:moveTo>
                  <a:cubicBezTo>
                    <a:pt x="5127" y="3149"/>
                    <a:pt x="5167" y="3183"/>
                    <a:pt x="5217" y="3183"/>
                  </a:cubicBezTo>
                  <a:cubicBezTo>
                    <a:pt x="5344" y="3183"/>
                    <a:pt x="5344" y="3183"/>
                    <a:pt x="5344" y="3183"/>
                  </a:cubicBezTo>
                  <a:cubicBezTo>
                    <a:pt x="5393" y="3183"/>
                    <a:pt x="5434" y="3149"/>
                    <a:pt x="5434" y="3107"/>
                  </a:cubicBezTo>
                  <a:cubicBezTo>
                    <a:pt x="5434" y="3041"/>
                    <a:pt x="5434" y="3041"/>
                    <a:pt x="5434" y="3041"/>
                  </a:cubicBezTo>
                  <a:cubicBezTo>
                    <a:pt x="5127" y="3041"/>
                    <a:pt x="5127" y="3041"/>
                    <a:pt x="5127" y="3041"/>
                  </a:cubicBezTo>
                  <a:lnTo>
                    <a:pt x="5127" y="3107"/>
                  </a:lnTo>
                  <a:close/>
                  <a:moveTo>
                    <a:pt x="3398" y="1056"/>
                  </a:moveTo>
                  <a:cubicBezTo>
                    <a:pt x="3571" y="1096"/>
                    <a:pt x="3739" y="1172"/>
                    <a:pt x="3889" y="1287"/>
                  </a:cubicBezTo>
                  <a:cubicBezTo>
                    <a:pt x="4044" y="1405"/>
                    <a:pt x="4164" y="1552"/>
                    <a:pt x="4248" y="1715"/>
                  </a:cubicBezTo>
                  <a:cubicBezTo>
                    <a:pt x="4463" y="1598"/>
                    <a:pt x="4463" y="1598"/>
                    <a:pt x="4463" y="1598"/>
                  </a:cubicBezTo>
                  <a:cubicBezTo>
                    <a:pt x="4419" y="1746"/>
                    <a:pt x="4419" y="1746"/>
                    <a:pt x="4419" y="1746"/>
                  </a:cubicBezTo>
                  <a:cubicBezTo>
                    <a:pt x="4349" y="1981"/>
                    <a:pt x="4349" y="1981"/>
                    <a:pt x="4349" y="1981"/>
                  </a:cubicBezTo>
                  <a:cubicBezTo>
                    <a:pt x="4321" y="2077"/>
                    <a:pt x="4321" y="2077"/>
                    <a:pt x="4321" y="2077"/>
                  </a:cubicBezTo>
                  <a:cubicBezTo>
                    <a:pt x="4301" y="2143"/>
                    <a:pt x="4301" y="2143"/>
                    <a:pt x="4301" y="2143"/>
                  </a:cubicBezTo>
                  <a:cubicBezTo>
                    <a:pt x="4044" y="2066"/>
                    <a:pt x="4044" y="2066"/>
                    <a:pt x="4044" y="2066"/>
                  </a:cubicBezTo>
                  <a:cubicBezTo>
                    <a:pt x="4029" y="2062"/>
                    <a:pt x="4029" y="2062"/>
                    <a:pt x="4029" y="2062"/>
                  </a:cubicBezTo>
                  <a:cubicBezTo>
                    <a:pt x="3934" y="2033"/>
                    <a:pt x="3934" y="2033"/>
                    <a:pt x="3934" y="2033"/>
                  </a:cubicBezTo>
                  <a:cubicBezTo>
                    <a:pt x="3756" y="1980"/>
                    <a:pt x="3756" y="1980"/>
                    <a:pt x="3756" y="1980"/>
                  </a:cubicBezTo>
                  <a:cubicBezTo>
                    <a:pt x="3969" y="1865"/>
                    <a:pt x="3969" y="1865"/>
                    <a:pt x="3969" y="1865"/>
                  </a:cubicBezTo>
                  <a:cubicBezTo>
                    <a:pt x="3906" y="1741"/>
                    <a:pt x="3815" y="1629"/>
                    <a:pt x="3697" y="1539"/>
                  </a:cubicBezTo>
                  <a:cubicBezTo>
                    <a:pt x="3589" y="1457"/>
                    <a:pt x="3470" y="1401"/>
                    <a:pt x="3347" y="1370"/>
                  </a:cubicBezTo>
                  <a:lnTo>
                    <a:pt x="3398" y="1056"/>
                  </a:lnTo>
                  <a:close/>
                  <a:moveTo>
                    <a:pt x="1048" y="2193"/>
                  </a:moveTo>
                  <a:cubicBezTo>
                    <a:pt x="1083" y="2008"/>
                    <a:pt x="1159" y="1829"/>
                    <a:pt x="1279" y="1668"/>
                  </a:cubicBezTo>
                  <a:cubicBezTo>
                    <a:pt x="1379" y="1534"/>
                    <a:pt x="1500" y="1426"/>
                    <a:pt x="1635" y="1343"/>
                  </a:cubicBezTo>
                  <a:cubicBezTo>
                    <a:pt x="1519" y="1134"/>
                    <a:pt x="1519" y="1134"/>
                    <a:pt x="1519" y="1134"/>
                  </a:cubicBezTo>
                  <a:cubicBezTo>
                    <a:pt x="1678" y="1180"/>
                    <a:pt x="1678" y="1180"/>
                    <a:pt x="1678" y="1180"/>
                  </a:cubicBezTo>
                  <a:cubicBezTo>
                    <a:pt x="1864" y="1233"/>
                    <a:pt x="1864" y="1233"/>
                    <a:pt x="1864" y="1233"/>
                  </a:cubicBezTo>
                  <a:cubicBezTo>
                    <a:pt x="1970" y="1263"/>
                    <a:pt x="1970" y="1263"/>
                    <a:pt x="1970" y="1263"/>
                  </a:cubicBezTo>
                  <a:cubicBezTo>
                    <a:pt x="2065" y="1290"/>
                    <a:pt x="2065" y="1290"/>
                    <a:pt x="2065" y="1290"/>
                  </a:cubicBezTo>
                  <a:cubicBezTo>
                    <a:pt x="2000" y="1518"/>
                    <a:pt x="2000" y="1518"/>
                    <a:pt x="2000" y="1518"/>
                  </a:cubicBezTo>
                  <a:cubicBezTo>
                    <a:pt x="1999" y="1521"/>
                    <a:pt x="1999" y="1521"/>
                    <a:pt x="1999" y="1521"/>
                  </a:cubicBezTo>
                  <a:cubicBezTo>
                    <a:pt x="1928" y="1771"/>
                    <a:pt x="1928" y="1771"/>
                    <a:pt x="1928" y="1771"/>
                  </a:cubicBezTo>
                  <a:cubicBezTo>
                    <a:pt x="1909" y="1837"/>
                    <a:pt x="1909" y="1837"/>
                    <a:pt x="1909" y="1837"/>
                  </a:cubicBezTo>
                  <a:cubicBezTo>
                    <a:pt x="1789" y="1620"/>
                    <a:pt x="1789" y="1620"/>
                    <a:pt x="1789" y="1620"/>
                  </a:cubicBezTo>
                  <a:cubicBezTo>
                    <a:pt x="1692" y="1682"/>
                    <a:pt x="1605" y="1761"/>
                    <a:pt x="1532" y="1858"/>
                  </a:cubicBezTo>
                  <a:cubicBezTo>
                    <a:pt x="1444" y="1976"/>
                    <a:pt x="1387" y="2108"/>
                    <a:pt x="1360" y="2243"/>
                  </a:cubicBezTo>
                  <a:lnTo>
                    <a:pt x="1048" y="2193"/>
                  </a:lnTo>
                  <a:close/>
                  <a:moveTo>
                    <a:pt x="2138" y="4528"/>
                  </a:moveTo>
                  <a:cubicBezTo>
                    <a:pt x="1947" y="4493"/>
                    <a:pt x="1760" y="4413"/>
                    <a:pt x="1595" y="4287"/>
                  </a:cubicBezTo>
                  <a:cubicBezTo>
                    <a:pt x="1462" y="4185"/>
                    <a:pt x="1355" y="4062"/>
                    <a:pt x="1274" y="3926"/>
                  </a:cubicBezTo>
                  <a:cubicBezTo>
                    <a:pt x="1064" y="4040"/>
                    <a:pt x="1064" y="4040"/>
                    <a:pt x="1064" y="4040"/>
                  </a:cubicBezTo>
                  <a:cubicBezTo>
                    <a:pt x="1111" y="3881"/>
                    <a:pt x="1111" y="3881"/>
                    <a:pt x="1111" y="3881"/>
                  </a:cubicBezTo>
                  <a:cubicBezTo>
                    <a:pt x="1166" y="3696"/>
                    <a:pt x="1166" y="3696"/>
                    <a:pt x="1166" y="3696"/>
                  </a:cubicBezTo>
                  <a:cubicBezTo>
                    <a:pt x="1198" y="3590"/>
                    <a:pt x="1198" y="3590"/>
                    <a:pt x="1198" y="3590"/>
                  </a:cubicBezTo>
                  <a:cubicBezTo>
                    <a:pt x="1226" y="3496"/>
                    <a:pt x="1226" y="3496"/>
                    <a:pt x="1226" y="3496"/>
                  </a:cubicBezTo>
                  <a:cubicBezTo>
                    <a:pt x="1454" y="3563"/>
                    <a:pt x="1454" y="3563"/>
                    <a:pt x="1454" y="3563"/>
                  </a:cubicBezTo>
                  <a:cubicBezTo>
                    <a:pt x="1456" y="3564"/>
                    <a:pt x="1456" y="3564"/>
                    <a:pt x="1456" y="3564"/>
                  </a:cubicBezTo>
                  <a:cubicBezTo>
                    <a:pt x="1705" y="3639"/>
                    <a:pt x="1705" y="3639"/>
                    <a:pt x="1705" y="3639"/>
                  </a:cubicBezTo>
                  <a:cubicBezTo>
                    <a:pt x="1771" y="3658"/>
                    <a:pt x="1771" y="3658"/>
                    <a:pt x="1771" y="3658"/>
                  </a:cubicBezTo>
                  <a:cubicBezTo>
                    <a:pt x="1553" y="3776"/>
                    <a:pt x="1553" y="3776"/>
                    <a:pt x="1553" y="3776"/>
                  </a:cubicBezTo>
                  <a:cubicBezTo>
                    <a:pt x="1613" y="3873"/>
                    <a:pt x="1691" y="3962"/>
                    <a:pt x="1787" y="4035"/>
                  </a:cubicBezTo>
                  <a:cubicBezTo>
                    <a:pt x="1910" y="4128"/>
                    <a:pt x="2047" y="4188"/>
                    <a:pt x="2189" y="4215"/>
                  </a:cubicBezTo>
                  <a:lnTo>
                    <a:pt x="2138" y="4528"/>
                  </a:lnTo>
                  <a:close/>
                  <a:moveTo>
                    <a:pt x="4525" y="3453"/>
                  </a:moveTo>
                  <a:cubicBezTo>
                    <a:pt x="4486" y="3620"/>
                    <a:pt x="4413" y="3781"/>
                    <a:pt x="4305" y="3927"/>
                  </a:cubicBezTo>
                  <a:cubicBezTo>
                    <a:pt x="4188" y="4083"/>
                    <a:pt x="4043" y="4205"/>
                    <a:pt x="3881" y="4291"/>
                  </a:cubicBezTo>
                  <a:cubicBezTo>
                    <a:pt x="4000" y="4505"/>
                    <a:pt x="4000" y="4505"/>
                    <a:pt x="4000" y="4505"/>
                  </a:cubicBezTo>
                  <a:cubicBezTo>
                    <a:pt x="3852" y="4463"/>
                    <a:pt x="3852" y="4463"/>
                    <a:pt x="3852" y="4463"/>
                  </a:cubicBezTo>
                  <a:cubicBezTo>
                    <a:pt x="3616" y="4396"/>
                    <a:pt x="3616" y="4396"/>
                    <a:pt x="3616" y="4396"/>
                  </a:cubicBezTo>
                  <a:cubicBezTo>
                    <a:pt x="3520" y="4368"/>
                    <a:pt x="3520" y="4368"/>
                    <a:pt x="3520" y="4368"/>
                  </a:cubicBezTo>
                  <a:cubicBezTo>
                    <a:pt x="3454" y="4349"/>
                    <a:pt x="3454" y="4349"/>
                    <a:pt x="3454" y="4349"/>
                  </a:cubicBezTo>
                  <a:cubicBezTo>
                    <a:pt x="3527" y="4092"/>
                    <a:pt x="3527" y="4092"/>
                    <a:pt x="3527" y="4092"/>
                  </a:cubicBezTo>
                  <a:cubicBezTo>
                    <a:pt x="3532" y="4076"/>
                    <a:pt x="3532" y="4076"/>
                    <a:pt x="3532" y="4076"/>
                  </a:cubicBezTo>
                  <a:cubicBezTo>
                    <a:pt x="3559" y="3981"/>
                    <a:pt x="3559" y="3981"/>
                    <a:pt x="3559" y="3981"/>
                  </a:cubicBezTo>
                  <a:cubicBezTo>
                    <a:pt x="3610" y="3803"/>
                    <a:pt x="3610" y="3803"/>
                    <a:pt x="3610" y="3803"/>
                  </a:cubicBezTo>
                  <a:cubicBezTo>
                    <a:pt x="3727" y="4014"/>
                    <a:pt x="3727" y="4014"/>
                    <a:pt x="3727" y="4014"/>
                  </a:cubicBezTo>
                  <a:cubicBezTo>
                    <a:pt x="3851" y="3949"/>
                    <a:pt x="3962" y="3857"/>
                    <a:pt x="4051" y="3738"/>
                  </a:cubicBezTo>
                  <a:cubicBezTo>
                    <a:pt x="4128" y="3634"/>
                    <a:pt x="4181" y="3520"/>
                    <a:pt x="4212" y="3402"/>
                  </a:cubicBezTo>
                  <a:lnTo>
                    <a:pt x="4525" y="3453"/>
                  </a:lnTo>
                  <a:close/>
                  <a:moveTo>
                    <a:pt x="1826" y="2772"/>
                  </a:moveTo>
                  <a:cubicBezTo>
                    <a:pt x="1860" y="2816"/>
                    <a:pt x="1898" y="2862"/>
                    <a:pt x="1942" y="2903"/>
                  </a:cubicBezTo>
                  <a:cubicBezTo>
                    <a:pt x="1946" y="2907"/>
                    <a:pt x="1953" y="2910"/>
                    <a:pt x="1956" y="2917"/>
                  </a:cubicBezTo>
                  <a:cubicBezTo>
                    <a:pt x="1949" y="2931"/>
                    <a:pt x="1942" y="2945"/>
                    <a:pt x="1946" y="2962"/>
                  </a:cubicBezTo>
                  <a:cubicBezTo>
                    <a:pt x="1946" y="3000"/>
                    <a:pt x="1967" y="3035"/>
                    <a:pt x="2004" y="3052"/>
                  </a:cubicBezTo>
                  <a:cubicBezTo>
                    <a:pt x="1987" y="3156"/>
                    <a:pt x="1980" y="3242"/>
                    <a:pt x="1977" y="3308"/>
                  </a:cubicBezTo>
                  <a:cubicBezTo>
                    <a:pt x="1881" y="3156"/>
                    <a:pt x="1826" y="2986"/>
                    <a:pt x="1826" y="2813"/>
                  </a:cubicBezTo>
                  <a:cubicBezTo>
                    <a:pt x="1826" y="2799"/>
                    <a:pt x="1826" y="2785"/>
                    <a:pt x="1826" y="2772"/>
                  </a:cubicBezTo>
                  <a:moveTo>
                    <a:pt x="2111" y="3037"/>
                  </a:moveTo>
                  <a:cubicBezTo>
                    <a:pt x="2252" y="3134"/>
                    <a:pt x="2411" y="3210"/>
                    <a:pt x="2586" y="3258"/>
                  </a:cubicBezTo>
                  <a:cubicBezTo>
                    <a:pt x="2600" y="3262"/>
                    <a:pt x="2611" y="3265"/>
                    <a:pt x="2621" y="3269"/>
                  </a:cubicBezTo>
                  <a:cubicBezTo>
                    <a:pt x="2621" y="3272"/>
                    <a:pt x="2621" y="3272"/>
                    <a:pt x="2621" y="3275"/>
                  </a:cubicBezTo>
                  <a:cubicBezTo>
                    <a:pt x="2366" y="3393"/>
                    <a:pt x="2159" y="3424"/>
                    <a:pt x="2073" y="3431"/>
                  </a:cubicBezTo>
                  <a:cubicBezTo>
                    <a:pt x="2063" y="3417"/>
                    <a:pt x="2049" y="3400"/>
                    <a:pt x="2035" y="3386"/>
                  </a:cubicBezTo>
                  <a:cubicBezTo>
                    <a:pt x="2035" y="3324"/>
                    <a:pt x="2035" y="3206"/>
                    <a:pt x="2063" y="3057"/>
                  </a:cubicBezTo>
                  <a:cubicBezTo>
                    <a:pt x="2080" y="3057"/>
                    <a:pt x="2097" y="3051"/>
                    <a:pt x="2111" y="3037"/>
                  </a:cubicBezTo>
                  <a:moveTo>
                    <a:pt x="2547" y="2192"/>
                  </a:moveTo>
                  <a:cubicBezTo>
                    <a:pt x="2664" y="2192"/>
                    <a:pt x="2781" y="2199"/>
                    <a:pt x="2894" y="2220"/>
                  </a:cubicBezTo>
                  <a:cubicBezTo>
                    <a:pt x="2939" y="2227"/>
                    <a:pt x="2987" y="2237"/>
                    <a:pt x="3032" y="2248"/>
                  </a:cubicBezTo>
                  <a:cubicBezTo>
                    <a:pt x="3035" y="2279"/>
                    <a:pt x="3052" y="2310"/>
                    <a:pt x="3083" y="2328"/>
                  </a:cubicBezTo>
                  <a:cubicBezTo>
                    <a:pt x="3049" y="2512"/>
                    <a:pt x="2994" y="2690"/>
                    <a:pt x="2918" y="2857"/>
                  </a:cubicBezTo>
                  <a:cubicBezTo>
                    <a:pt x="2870" y="2965"/>
                    <a:pt x="2815" y="3070"/>
                    <a:pt x="2750" y="3171"/>
                  </a:cubicBezTo>
                  <a:cubicBezTo>
                    <a:pt x="2743" y="3167"/>
                    <a:pt x="2732" y="3164"/>
                    <a:pt x="2722" y="3164"/>
                  </a:cubicBezTo>
                  <a:cubicBezTo>
                    <a:pt x="2691" y="3164"/>
                    <a:pt x="2657" y="3181"/>
                    <a:pt x="2640" y="3209"/>
                  </a:cubicBezTo>
                  <a:cubicBezTo>
                    <a:pt x="2629" y="3206"/>
                    <a:pt x="2616" y="3202"/>
                    <a:pt x="2605" y="3202"/>
                  </a:cubicBezTo>
                  <a:cubicBezTo>
                    <a:pt x="2433" y="3154"/>
                    <a:pt x="2278" y="3080"/>
                    <a:pt x="2144" y="2986"/>
                  </a:cubicBezTo>
                  <a:cubicBezTo>
                    <a:pt x="2148" y="2979"/>
                    <a:pt x="2148" y="2969"/>
                    <a:pt x="2148" y="2958"/>
                  </a:cubicBezTo>
                  <a:cubicBezTo>
                    <a:pt x="2148" y="2927"/>
                    <a:pt x="2131" y="2896"/>
                    <a:pt x="2103" y="2875"/>
                  </a:cubicBezTo>
                  <a:cubicBezTo>
                    <a:pt x="2134" y="2753"/>
                    <a:pt x="2175" y="2638"/>
                    <a:pt x="2227" y="2530"/>
                  </a:cubicBezTo>
                  <a:cubicBezTo>
                    <a:pt x="2272" y="2439"/>
                    <a:pt x="2323" y="2349"/>
                    <a:pt x="2385" y="2262"/>
                  </a:cubicBezTo>
                  <a:cubicBezTo>
                    <a:pt x="2392" y="2262"/>
                    <a:pt x="2402" y="2265"/>
                    <a:pt x="2409" y="2265"/>
                  </a:cubicBezTo>
                  <a:cubicBezTo>
                    <a:pt x="2409" y="2265"/>
                    <a:pt x="2409" y="2265"/>
                    <a:pt x="2413" y="2265"/>
                  </a:cubicBezTo>
                  <a:cubicBezTo>
                    <a:pt x="2454" y="2265"/>
                    <a:pt x="2495" y="2234"/>
                    <a:pt x="2505" y="2192"/>
                  </a:cubicBezTo>
                  <a:cubicBezTo>
                    <a:pt x="2509" y="2192"/>
                    <a:pt x="2509" y="2192"/>
                    <a:pt x="2512" y="2192"/>
                  </a:cubicBezTo>
                  <a:cubicBezTo>
                    <a:pt x="2523" y="2192"/>
                    <a:pt x="2536" y="2192"/>
                    <a:pt x="2547" y="2192"/>
                  </a:cubicBezTo>
                  <a:moveTo>
                    <a:pt x="2320" y="2204"/>
                  </a:moveTo>
                  <a:cubicBezTo>
                    <a:pt x="2324" y="2215"/>
                    <a:pt x="2330" y="2225"/>
                    <a:pt x="2337" y="2232"/>
                  </a:cubicBezTo>
                  <a:cubicBezTo>
                    <a:pt x="2275" y="2323"/>
                    <a:pt x="2220" y="2414"/>
                    <a:pt x="2175" y="2509"/>
                  </a:cubicBezTo>
                  <a:cubicBezTo>
                    <a:pt x="2124" y="2621"/>
                    <a:pt x="2079" y="2740"/>
                    <a:pt x="2045" y="2866"/>
                  </a:cubicBezTo>
                  <a:cubicBezTo>
                    <a:pt x="2031" y="2866"/>
                    <a:pt x="2014" y="2869"/>
                    <a:pt x="2000" y="2876"/>
                  </a:cubicBezTo>
                  <a:cubicBezTo>
                    <a:pt x="1910" y="2792"/>
                    <a:pt x="1862" y="2719"/>
                    <a:pt x="1838" y="2680"/>
                  </a:cubicBezTo>
                  <a:cubicBezTo>
                    <a:pt x="1859" y="2533"/>
                    <a:pt x="1924" y="2386"/>
                    <a:pt x="2017" y="2257"/>
                  </a:cubicBezTo>
                  <a:cubicBezTo>
                    <a:pt x="2072" y="2243"/>
                    <a:pt x="2179" y="2218"/>
                    <a:pt x="2320" y="2204"/>
                  </a:cubicBezTo>
                  <a:moveTo>
                    <a:pt x="3590" y="2285"/>
                  </a:moveTo>
                  <a:cubicBezTo>
                    <a:pt x="3636" y="2344"/>
                    <a:pt x="3671" y="2410"/>
                    <a:pt x="3700" y="2476"/>
                  </a:cubicBezTo>
                  <a:cubicBezTo>
                    <a:pt x="3679" y="2462"/>
                    <a:pt x="3657" y="2448"/>
                    <a:pt x="3632" y="2437"/>
                  </a:cubicBezTo>
                  <a:cubicBezTo>
                    <a:pt x="3636" y="2430"/>
                    <a:pt x="3636" y="2423"/>
                    <a:pt x="3636" y="2413"/>
                  </a:cubicBezTo>
                  <a:cubicBezTo>
                    <a:pt x="3632" y="2378"/>
                    <a:pt x="3615" y="2347"/>
                    <a:pt x="3583" y="2330"/>
                  </a:cubicBezTo>
                  <a:cubicBezTo>
                    <a:pt x="3586" y="2312"/>
                    <a:pt x="3590" y="2298"/>
                    <a:pt x="3590" y="2285"/>
                  </a:cubicBezTo>
                  <a:moveTo>
                    <a:pt x="3174" y="1921"/>
                  </a:moveTo>
                  <a:cubicBezTo>
                    <a:pt x="3312" y="1991"/>
                    <a:pt x="3436" y="2097"/>
                    <a:pt x="3540" y="2220"/>
                  </a:cubicBezTo>
                  <a:cubicBezTo>
                    <a:pt x="3536" y="2244"/>
                    <a:pt x="3533" y="2276"/>
                    <a:pt x="3522" y="2318"/>
                  </a:cubicBezTo>
                  <a:cubicBezTo>
                    <a:pt x="3498" y="2318"/>
                    <a:pt x="3474" y="2329"/>
                    <a:pt x="3457" y="2346"/>
                  </a:cubicBezTo>
                  <a:cubicBezTo>
                    <a:pt x="3381" y="2311"/>
                    <a:pt x="3305" y="2276"/>
                    <a:pt x="3226" y="2248"/>
                  </a:cubicBezTo>
                  <a:cubicBezTo>
                    <a:pt x="3226" y="2248"/>
                    <a:pt x="3226" y="2248"/>
                    <a:pt x="3226" y="2248"/>
                  </a:cubicBezTo>
                  <a:cubicBezTo>
                    <a:pt x="3226" y="2205"/>
                    <a:pt x="3201" y="2167"/>
                    <a:pt x="3163" y="2153"/>
                  </a:cubicBezTo>
                  <a:cubicBezTo>
                    <a:pt x="3170" y="2072"/>
                    <a:pt x="3174" y="1995"/>
                    <a:pt x="3174" y="1921"/>
                  </a:cubicBezTo>
                  <a:moveTo>
                    <a:pt x="2676" y="1834"/>
                  </a:moveTo>
                  <a:cubicBezTo>
                    <a:pt x="2621" y="1887"/>
                    <a:pt x="2541" y="1967"/>
                    <a:pt x="2458" y="2068"/>
                  </a:cubicBezTo>
                  <a:cubicBezTo>
                    <a:pt x="2447" y="2061"/>
                    <a:pt x="2433" y="2061"/>
                    <a:pt x="2419" y="2061"/>
                  </a:cubicBezTo>
                  <a:cubicBezTo>
                    <a:pt x="2416" y="2061"/>
                    <a:pt x="2416" y="2061"/>
                    <a:pt x="2416" y="2061"/>
                  </a:cubicBezTo>
                  <a:cubicBezTo>
                    <a:pt x="2367" y="2061"/>
                    <a:pt x="2329" y="2096"/>
                    <a:pt x="2315" y="2141"/>
                  </a:cubicBezTo>
                  <a:cubicBezTo>
                    <a:pt x="2215" y="2152"/>
                    <a:pt x="2131" y="2169"/>
                    <a:pt x="2072" y="2180"/>
                  </a:cubicBezTo>
                  <a:cubicBezTo>
                    <a:pt x="2235" y="1995"/>
                    <a:pt x="2451" y="1869"/>
                    <a:pt x="2676" y="1834"/>
                  </a:cubicBezTo>
                  <a:moveTo>
                    <a:pt x="2793" y="1828"/>
                  </a:moveTo>
                  <a:cubicBezTo>
                    <a:pt x="2904" y="1828"/>
                    <a:pt x="3014" y="1849"/>
                    <a:pt x="3117" y="1895"/>
                  </a:cubicBezTo>
                  <a:cubicBezTo>
                    <a:pt x="3120" y="1977"/>
                    <a:pt x="3117" y="2058"/>
                    <a:pt x="3107" y="2146"/>
                  </a:cubicBezTo>
                  <a:cubicBezTo>
                    <a:pt x="3079" y="2150"/>
                    <a:pt x="3055" y="2167"/>
                    <a:pt x="3041" y="2192"/>
                  </a:cubicBezTo>
                  <a:cubicBezTo>
                    <a:pt x="2996" y="2181"/>
                    <a:pt x="2948" y="2171"/>
                    <a:pt x="2900" y="2164"/>
                  </a:cubicBezTo>
                  <a:cubicBezTo>
                    <a:pt x="2787" y="2143"/>
                    <a:pt x="2670" y="2135"/>
                    <a:pt x="2553" y="2135"/>
                  </a:cubicBezTo>
                  <a:cubicBezTo>
                    <a:pt x="2539" y="2135"/>
                    <a:pt x="2525" y="2135"/>
                    <a:pt x="2511" y="2135"/>
                  </a:cubicBezTo>
                  <a:cubicBezTo>
                    <a:pt x="2508" y="2135"/>
                    <a:pt x="2508" y="2135"/>
                    <a:pt x="2508" y="2135"/>
                  </a:cubicBezTo>
                  <a:cubicBezTo>
                    <a:pt x="2504" y="2128"/>
                    <a:pt x="2501" y="2118"/>
                    <a:pt x="2498" y="2111"/>
                  </a:cubicBezTo>
                  <a:cubicBezTo>
                    <a:pt x="2618" y="1962"/>
                    <a:pt x="2728" y="1867"/>
                    <a:pt x="2769" y="1828"/>
                  </a:cubicBezTo>
                  <a:cubicBezTo>
                    <a:pt x="2776" y="1828"/>
                    <a:pt x="2787" y="1828"/>
                    <a:pt x="2793" y="1828"/>
                  </a:cubicBezTo>
                  <a:cubicBezTo>
                    <a:pt x="2793" y="1828"/>
                    <a:pt x="2793" y="1828"/>
                    <a:pt x="2793" y="1828"/>
                  </a:cubicBezTo>
                  <a:moveTo>
                    <a:pt x="3605" y="2488"/>
                  </a:moveTo>
                  <a:cubicBezTo>
                    <a:pt x="3660" y="2519"/>
                    <a:pt x="3702" y="2547"/>
                    <a:pt x="3729" y="2568"/>
                  </a:cubicBezTo>
                  <a:cubicBezTo>
                    <a:pt x="3733" y="2586"/>
                    <a:pt x="3740" y="2603"/>
                    <a:pt x="3743" y="2620"/>
                  </a:cubicBezTo>
                  <a:cubicBezTo>
                    <a:pt x="3726" y="2701"/>
                    <a:pt x="3650" y="2955"/>
                    <a:pt x="3464" y="3207"/>
                  </a:cubicBezTo>
                  <a:cubicBezTo>
                    <a:pt x="3453" y="3203"/>
                    <a:pt x="3439" y="3203"/>
                    <a:pt x="3429" y="3203"/>
                  </a:cubicBezTo>
                  <a:cubicBezTo>
                    <a:pt x="3426" y="3203"/>
                    <a:pt x="3426" y="3203"/>
                    <a:pt x="3426" y="3203"/>
                  </a:cubicBezTo>
                  <a:cubicBezTo>
                    <a:pt x="3381" y="3203"/>
                    <a:pt x="3339" y="3234"/>
                    <a:pt x="3329" y="3280"/>
                  </a:cubicBezTo>
                  <a:cubicBezTo>
                    <a:pt x="3305" y="3280"/>
                    <a:pt x="3284" y="3283"/>
                    <a:pt x="3260" y="3283"/>
                  </a:cubicBezTo>
                  <a:cubicBezTo>
                    <a:pt x="3243" y="3283"/>
                    <a:pt x="3225" y="3283"/>
                    <a:pt x="3208" y="3283"/>
                  </a:cubicBezTo>
                  <a:cubicBezTo>
                    <a:pt x="3077" y="3283"/>
                    <a:pt x="2949" y="3273"/>
                    <a:pt x="2822" y="3248"/>
                  </a:cubicBezTo>
                  <a:cubicBezTo>
                    <a:pt x="2822" y="3248"/>
                    <a:pt x="2822" y="3245"/>
                    <a:pt x="2818" y="3245"/>
                  </a:cubicBezTo>
                  <a:cubicBezTo>
                    <a:pt x="2904" y="3196"/>
                    <a:pt x="2984" y="3144"/>
                    <a:pt x="3060" y="3084"/>
                  </a:cubicBezTo>
                  <a:cubicBezTo>
                    <a:pt x="3329" y="2886"/>
                    <a:pt x="3464" y="2666"/>
                    <a:pt x="3526" y="2512"/>
                  </a:cubicBezTo>
                  <a:cubicBezTo>
                    <a:pt x="3532" y="2512"/>
                    <a:pt x="3536" y="2512"/>
                    <a:pt x="3539" y="2512"/>
                  </a:cubicBezTo>
                  <a:cubicBezTo>
                    <a:pt x="3567" y="2512"/>
                    <a:pt x="3588" y="2502"/>
                    <a:pt x="3605" y="2488"/>
                  </a:cubicBezTo>
                  <a:moveTo>
                    <a:pt x="2815" y="3308"/>
                  </a:moveTo>
                  <a:cubicBezTo>
                    <a:pt x="2942" y="3332"/>
                    <a:pt x="3069" y="3343"/>
                    <a:pt x="3199" y="3343"/>
                  </a:cubicBezTo>
                  <a:cubicBezTo>
                    <a:pt x="3220" y="3343"/>
                    <a:pt x="3237" y="3343"/>
                    <a:pt x="3254" y="3343"/>
                  </a:cubicBezTo>
                  <a:cubicBezTo>
                    <a:pt x="3278" y="3339"/>
                    <a:pt x="3302" y="3339"/>
                    <a:pt x="3326" y="3339"/>
                  </a:cubicBezTo>
                  <a:cubicBezTo>
                    <a:pt x="3329" y="3346"/>
                    <a:pt x="3329" y="3353"/>
                    <a:pt x="3336" y="3357"/>
                  </a:cubicBezTo>
                  <a:cubicBezTo>
                    <a:pt x="3082" y="3629"/>
                    <a:pt x="2788" y="3755"/>
                    <a:pt x="2699" y="3783"/>
                  </a:cubicBezTo>
                  <a:cubicBezTo>
                    <a:pt x="2592" y="3772"/>
                    <a:pt x="2486" y="3737"/>
                    <a:pt x="2387" y="3685"/>
                  </a:cubicBezTo>
                  <a:cubicBezTo>
                    <a:pt x="2452" y="3633"/>
                    <a:pt x="2565" y="3528"/>
                    <a:pt x="2688" y="3364"/>
                  </a:cubicBezTo>
                  <a:cubicBezTo>
                    <a:pt x="2699" y="3367"/>
                    <a:pt x="2712" y="3371"/>
                    <a:pt x="2723" y="3371"/>
                  </a:cubicBezTo>
                  <a:cubicBezTo>
                    <a:pt x="2723" y="3371"/>
                    <a:pt x="2723" y="3371"/>
                    <a:pt x="2723" y="3371"/>
                  </a:cubicBezTo>
                  <a:cubicBezTo>
                    <a:pt x="2764" y="3371"/>
                    <a:pt x="2798" y="3346"/>
                    <a:pt x="2815" y="3308"/>
                  </a:cubicBezTo>
                  <a:moveTo>
                    <a:pt x="3758" y="2765"/>
                  </a:moveTo>
                  <a:cubicBezTo>
                    <a:pt x="3761" y="2779"/>
                    <a:pt x="3761" y="2797"/>
                    <a:pt x="3761" y="2811"/>
                  </a:cubicBezTo>
                  <a:cubicBezTo>
                    <a:pt x="3761" y="2961"/>
                    <a:pt x="3721" y="3108"/>
                    <a:pt x="3645" y="3244"/>
                  </a:cubicBezTo>
                  <a:cubicBezTo>
                    <a:pt x="3618" y="3251"/>
                    <a:pt x="3574" y="3258"/>
                    <a:pt x="3519" y="3265"/>
                  </a:cubicBezTo>
                  <a:cubicBezTo>
                    <a:pt x="3516" y="3258"/>
                    <a:pt x="3512" y="3251"/>
                    <a:pt x="3509" y="3247"/>
                  </a:cubicBezTo>
                  <a:cubicBezTo>
                    <a:pt x="3635" y="3073"/>
                    <a:pt x="3717" y="2895"/>
                    <a:pt x="3758" y="2765"/>
                  </a:cubicBezTo>
                  <a:moveTo>
                    <a:pt x="3607" y="3308"/>
                  </a:moveTo>
                  <a:cubicBezTo>
                    <a:pt x="3432" y="3578"/>
                    <a:pt x="3142" y="3771"/>
                    <a:pt x="2843" y="3789"/>
                  </a:cubicBezTo>
                  <a:cubicBezTo>
                    <a:pt x="2974" y="3726"/>
                    <a:pt x="3191" y="3599"/>
                    <a:pt x="3380" y="3396"/>
                  </a:cubicBezTo>
                  <a:cubicBezTo>
                    <a:pt x="3390" y="3399"/>
                    <a:pt x="3404" y="3403"/>
                    <a:pt x="3415" y="3403"/>
                  </a:cubicBezTo>
                  <a:cubicBezTo>
                    <a:pt x="3418" y="3403"/>
                    <a:pt x="3418" y="3403"/>
                    <a:pt x="3418" y="3403"/>
                  </a:cubicBezTo>
                  <a:cubicBezTo>
                    <a:pt x="3466" y="3403"/>
                    <a:pt x="3508" y="3368"/>
                    <a:pt x="3518" y="3322"/>
                  </a:cubicBezTo>
                  <a:cubicBezTo>
                    <a:pt x="3549" y="3315"/>
                    <a:pt x="3580" y="3311"/>
                    <a:pt x="3607" y="3308"/>
                  </a:cubicBezTo>
                  <a:moveTo>
                    <a:pt x="3215" y="2303"/>
                  </a:moveTo>
                  <a:cubicBezTo>
                    <a:pt x="3288" y="2331"/>
                    <a:pt x="3364" y="2362"/>
                    <a:pt x="3437" y="2397"/>
                  </a:cubicBezTo>
                  <a:cubicBezTo>
                    <a:pt x="3437" y="2404"/>
                    <a:pt x="3437" y="2408"/>
                    <a:pt x="3437" y="2415"/>
                  </a:cubicBezTo>
                  <a:cubicBezTo>
                    <a:pt x="3437" y="2442"/>
                    <a:pt x="3451" y="2470"/>
                    <a:pt x="3472" y="2491"/>
                  </a:cubicBezTo>
                  <a:cubicBezTo>
                    <a:pt x="3385" y="2704"/>
                    <a:pt x="3232" y="2889"/>
                    <a:pt x="3024" y="3042"/>
                  </a:cubicBezTo>
                  <a:cubicBezTo>
                    <a:pt x="2958" y="3091"/>
                    <a:pt x="2885" y="3137"/>
                    <a:pt x="2812" y="3178"/>
                  </a:cubicBezTo>
                  <a:cubicBezTo>
                    <a:pt x="2871" y="3088"/>
                    <a:pt x="2923" y="2990"/>
                    <a:pt x="2972" y="2885"/>
                  </a:cubicBezTo>
                  <a:cubicBezTo>
                    <a:pt x="3048" y="2715"/>
                    <a:pt x="3104" y="2533"/>
                    <a:pt x="3138" y="2345"/>
                  </a:cubicBezTo>
                  <a:cubicBezTo>
                    <a:pt x="3170" y="2345"/>
                    <a:pt x="3197" y="2327"/>
                    <a:pt x="3215" y="2303"/>
                  </a:cubicBezTo>
                  <a:moveTo>
                    <a:pt x="2633" y="3339"/>
                  </a:moveTo>
                  <a:cubicBezTo>
                    <a:pt x="2499" y="3508"/>
                    <a:pt x="2382" y="3609"/>
                    <a:pt x="2331" y="3647"/>
                  </a:cubicBezTo>
                  <a:cubicBezTo>
                    <a:pt x="2258" y="3602"/>
                    <a:pt x="2190" y="3550"/>
                    <a:pt x="2128" y="3488"/>
                  </a:cubicBezTo>
                  <a:cubicBezTo>
                    <a:pt x="2227" y="3474"/>
                    <a:pt x="2413" y="3436"/>
                    <a:pt x="2633" y="3339"/>
                  </a:cubicBezTo>
                  <a:moveTo>
                    <a:pt x="3018" y="0"/>
                  </a:moveTo>
                  <a:cubicBezTo>
                    <a:pt x="2513" y="0"/>
                    <a:pt x="2513" y="0"/>
                    <a:pt x="2513" y="0"/>
                  </a:cubicBezTo>
                  <a:cubicBezTo>
                    <a:pt x="2456" y="0"/>
                    <a:pt x="2409" y="47"/>
                    <a:pt x="2409" y="103"/>
                  </a:cubicBezTo>
                  <a:cubicBezTo>
                    <a:pt x="2409" y="1416"/>
                    <a:pt x="2409" y="1416"/>
                    <a:pt x="2409" y="1416"/>
                  </a:cubicBezTo>
                  <a:cubicBezTo>
                    <a:pt x="2409" y="1473"/>
                    <a:pt x="2456" y="1519"/>
                    <a:pt x="2513" y="1519"/>
                  </a:cubicBezTo>
                  <a:cubicBezTo>
                    <a:pt x="3018" y="1519"/>
                    <a:pt x="3018" y="1519"/>
                    <a:pt x="3018" y="1519"/>
                  </a:cubicBezTo>
                  <a:cubicBezTo>
                    <a:pt x="3076" y="1519"/>
                    <a:pt x="3121" y="1473"/>
                    <a:pt x="3121" y="1416"/>
                  </a:cubicBezTo>
                  <a:cubicBezTo>
                    <a:pt x="3121" y="103"/>
                    <a:pt x="3121" y="103"/>
                    <a:pt x="3121" y="103"/>
                  </a:cubicBezTo>
                  <a:cubicBezTo>
                    <a:pt x="3121" y="47"/>
                    <a:pt x="3076" y="0"/>
                    <a:pt x="3018" y="0"/>
                  </a:cubicBezTo>
                  <a:close/>
                  <a:moveTo>
                    <a:pt x="2582" y="1368"/>
                  </a:moveTo>
                  <a:cubicBezTo>
                    <a:pt x="2546" y="1368"/>
                    <a:pt x="2546" y="1368"/>
                    <a:pt x="2546" y="1368"/>
                  </a:cubicBezTo>
                  <a:cubicBezTo>
                    <a:pt x="2517" y="1368"/>
                    <a:pt x="2492" y="1352"/>
                    <a:pt x="2492" y="1332"/>
                  </a:cubicBezTo>
                  <a:cubicBezTo>
                    <a:pt x="2492" y="1309"/>
                    <a:pt x="2492" y="1309"/>
                    <a:pt x="2492" y="1309"/>
                  </a:cubicBezTo>
                  <a:cubicBezTo>
                    <a:pt x="2492" y="1290"/>
                    <a:pt x="2517" y="1275"/>
                    <a:pt x="2546" y="1275"/>
                  </a:cubicBezTo>
                  <a:cubicBezTo>
                    <a:pt x="2582" y="1275"/>
                    <a:pt x="2582" y="1275"/>
                    <a:pt x="2582" y="1275"/>
                  </a:cubicBezTo>
                  <a:cubicBezTo>
                    <a:pt x="2612" y="1275"/>
                    <a:pt x="2636" y="1290"/>
                    <a:pt x="2636" y="1309"/>
                  </a:cubicBezTo>
                  <a:cubicBezTo>
                    <a:pt x="2636" y="1332"/>
                    <a:pt x="2636" y="1332"/>
                    <a:pt x="2636" y="1332"/>
                  </a:cubicBezTo>
                  <a:cubicBezTo>
                    <a:pt x="2636" y="1352"/>
                    <a:pt x="2612" y="1368"/>
                    <a:pt x="2582" y="1368"/>
                  </a:cubicBezTo>
                  <a:close/>
                  <a:moveTo>
                    <a:pt x="2783" y="1253"/>
                  </a:moveTo>
                  <a:cubicBezTo>
                    <a:pt x="2747" y="1253"/>
                    <a:pt x="2747" y="1253"/>
                    <a:pt x="2747" y="1253"/>
                  </a:cubicBezTo>
                  <a:cubicBezTo>
                    <a:pt x="2718" y="1253"/>
                    <a:pt x="2693" y="1238"/>
                    <a:pt x="2693" y="1218"/>
                  </a:cubicBezTo>
                  <a:cubicBezTo>
                    <a:pt x="2693" y="1195"/>
                    <a:pt x="2693" y="1195"/>
                    <a:pt x="2693" y="1195"/>
                  </a:cubicBezTo>
                  <a:cubicBezTo>
                    <a:pt x="2693" y="1176"/>
                    <a:pt x="2718" y="1160"/>
                    <a:pt x="2747" y="1160"/>
                  </a:cubicBezTo>
                  <a:cubicBezTo>
                    <a:pt x="2783" y="1160"/>
                    <a:pt x="2783" y="1160"/>
                    <a:pt x="2783" y="1160"/>
                  </a:cubicBezTo>
                  <a:cubicBezTo>
                    <a:pt x="2813" y="1160"/>
                    <a:pt x="2837" y="1176"/>
                    <a:pt x="2837" y="1195"/>
                  </a:cubicBezTo>
                  <a:cubicBezTo>
                    <a:pt x="2837" y="1218"/>
                    <a:pt x="2837" y="1218"/>
                    <a:pt x="2837" y="1218"/>
                  </a:cubicBezTo>
                  <a:cubicBezTo>
                    <a:pt x="2837" y="1238"/>
                    <a:pt x="2813" y="1253"/>
                    <a:pt x="2783" y="1253"/>
                  </a:cubicBezTo>
                  <a:close/>
                  <a:moveTo>
                    <a:pt x="2837" y="1309"/>
                  </a:moveTo>
                  <a:cubicBezTo>
                    <a:pt x="2837" y="1332"/>
                    <a:pt x="2837" y="1332"/>
                    <a:pt x="2837" y="1332"/>
                  </a:cubicBezTo>
                  <a:cubicBezTo>
                    <a:pt x="2837" y="1352"/>
                    <a:pt x="2813" y="1368"/>
                    <a:pt x="2783" y="1368"/>
                  </a:cubicBezTo>
                  <a:cubicBezTo>
                    <a:pt x="2747" y="1368"/>
                    <a:pt x="2747" y="1368"/>
                    <a:pt x="2747" y="1368"/>
                  </a:cubicBezTo>
                  <a:cubicBezTo>
                    <a:pt x="2718" y="1368"/>
                    <a:pt x="2693" y="1352"/>
                    <a:pt x="2693" y="1332"/>
                  </a:cubicBezTo>
                  <a:cubicBezTo>
                    <a:pt x="2693" y="1309"/>
                    <a:pt x="2693" y="1309"/>
                    <a:pt x="2693" y="1309"/>
                  </a:cubicBezTo>
                  <a:cubicBezTo>
                    <a:pt x="2693" y="1290"/>
                    <a:pt x="2718" y="1275"/>
                    <a:pt x="2747" y="1275"/>
                  </a:cubicBezTo>
                  <a:cubicBezTo>
                    <a:pt x="2783" y="1275"/>
                    <a:pt x="2783" y="1275"/>
                    <a:pt x="2783" y="1275"/>
                  </a:cubicBezTo>
                  <a:cubicBezTo>
                    <a:pt x="2813" y="1275"/>
                    <a:pt x="2837" y="1290"/>
                    <a:pt x="2837" y="1309"/>
                  </a:cubicBezTo>
                  <a:close/>
                  <a:moveTo>
                    <a:pt x="2783" y="1138"/>
                  </a:moveTo>
                  <a:cubicBezTo>
                    <a:pt x="2747" y="1138"/>
                    <a:pt x="2747" y="1138"/>
                    <a:pt x="2747" y="1138"/>
                  </a:cubicBezTo>
                  <a:cubicBezTo>
                    <a:pt x="2718" y="1138"/>
                    <a:pt x="2693" y="1122"/>
                    <a:pt x="2693" y="1103"/>
                  </a:cubicBezTo>
                  <a:cubicBezTo>
                    <a:pt x="2693" y="1080"/>
                    <a:pt x="2693" y="1080"/>
                    <a:pt x="2693" y="1080"/>
                  </a:cubicBezTo>
                  <a:cubicBezTo>
                    <a:pt x="2693" y="1060"/>
                    <a:pt x="2718" y="1045"/>
                    <a:pt x="2747" y="1045"/>
                  </a:cubicBezTo>
                  <a:cubicBezTo>
                    <a:pt x="2783" y="1045"/>
                    <a:pt x="2783" y="1045"/>
                    <a:pt x="2783" y="1045"/>
                  </a:cubicBezTo>
                  <a:cubicBezTo>
                    <a:pt x="2813" y="1045"/>
                    <a:pt x="2837" y="1060"/>
                    <a:pt x="2837" y="1080"/>
                  </a:cubicBezTo>
                  <a:cubicBezTo>
                    <a:pt x="2837" y="1103"/>
                    <a:pt x="2837" y="1103"/>
                    <a:pt x="2837" y="1103"/>
                  </a:cubicBezTo>
                  <a:cubicBezTo>
                    <a:pt x="2837" y="1122"/>
                    <a:pt x="2813" y="1138"/>
                    <a:pt x="2783" y="1138"/>
                  </a:cubicBezTo>
                  <a:close/>
                  <a:moveTo>
                    <a:pt x="2783" y="1023"/>
                  </a:moveTo>
                  <a:cubicBezTo>
                    <a:pt x="2747" y="1023"/>
                    <a:pt x="2747" y="1023"/>
                    <a:pt x="2747" y="1023"/>
                  </a:cubicBezTo>
                  <a:cubicBezTo>
                    <a:pt x="2718" y="1023"/>
                    <a:pt x="2693" y="1008"/>
                    <a:pt x="2693" y="988"/>
                  </a:cubicBezTo>
                  <a:cubicBezTo>
                    <a:pt x="2693" y="965"/>
                    <a:pt x="2693" y="965"/>
                    <a:pt x="2693" y="965"/>
                  </a:cubicBezTo>
                  <a:cubicBezTo>
                    <a:pt x="2693" y="946"/>
                    <a:pt x="2718" y="930"/>
                    <a:pt x="2747" y="930"/>
                  </a:cubicBezTo>
                  <a:cubicBezTo>
                    <a:pt x="2783" y="930"/>
                    <a:pt x="2783" y="930"/>
                    <a:pt x="2783" y="930"/>
                  </a:cubicBezTo>
                  <a:cubicBezTo>
                    <a:pt x="2813" y="930"/>
                    <a:pt x="2837" y="946"/>
                    <a:pt x="2837" y="965"/>
                  </a:cubicBezTo>
                  <a:cubicBezTo>
                    <a:pt x="2837" y="988"/>
                    <a:pt x="2837" y="988"/>
                    <a:pt x="2837" y="988"/>
                  </a:cubicBezTo>
                  <a:cubicBezTo>
                    <a:pt x="2837" y="1008"/>
                    <a:pt x="2813" y="1023"/>
                    <a:pt x="2783" y="1023"/>
                  </a:cubicBezTo>
                  <a:close/>
                  <a:moveTo>
                    <a:pt x="2780" y="860"/>
                  </a:moveTo>
                  <a:cubicBezTo>
                    <a:pt x="2816" y="854"/>
                    <a:pt x="2844" y="824"/>
                    <a:pt x="2847" y="786"/>
                  </a:cubicBezTo>
                  <a:cubicBezTo>
                    <a:pt x="3022" y="786"/>
                    <a:pt x="3022" y="786"/>
                    <a:pt x="3022" y="786"/>
                  </a:cubicBezTo>
                  <a:cubicBezTo>
                    <a:pt x="3022" y="787"/>
                    <a:pt x="3022" y="787"/>
                    <a:pt x="3022" y="787"/>
                  </a:cubicBezTo>
                  <a:cubicBezTo>
                    <a:pt x="3022" y="828"/>
                    <a:pt x="2990" y="860"/>
                    <a:pt x="2949" y="860"/>
                  </a:cubicBezTo>
                  <a:cubicBezTo>
                    <a:pt x="2780" y="860"/>
                    <a:pt x="2780" y="860"/>
                    <a:pt x="2780" y="860"/>
                  </a:cubicBezTo>
                  <a:cubicBezTo>
                    <a:pt x="2780" y="860"/>
                    <a:pt x="2780" y="860"/>
                    <a:pt x="2780" y="860"/>
                  </a:cubicBezTo>
                  <a:close/>
                  <a:moveTo>
                    <a:pt x="2847" y="777"/>
                  </a:moveTo>
                  <a:cubicBezTo>
                    <a:pt x="2846" y="742"/>
                    <a:pt x="2822" y="712"/>
                    <a:pt x="2790" y="702"/>
                  </a:cubicBezTo>
                  <a:cubicBezTo>
                    <a:pt x="2949" y="702"/>
                    <a:pt x="2949" y="702"/>
                    <a:pt x="2949" y="702"/>
                  </a:cubicBezTo>
                  <a:cubicBezTo>
                    <a:pt x="2990" y="702"/>
                    <a:pt x="3022" y="735"/>
                    <a:pt x="3022" y="775"/>
                  </a:cubicBezTo>
                  <a:cubicBezTo>
                    <a:pt x="3022" y="777"/>
                    <a:pt x="3022" y="777"/>
                    <a:pt x="3022" y="777"/>
                  </a:cubicBezTo>
                  <a:cubicBezTo>
                    <a:pt x="2847" y="777"/>
                    <a:pt x="2847" y="777"/>
                    <a:pt x="2847" y="777"/>
                  </a:cubicBezTo>
                  <a:cubicBezTo>
                    <a:pt x="2847" y="777"/>
                    <a:pt x="2847" y="777"/>
                    <a:pt x="2847" y="777"/>
                  </a:cubicBezTo>
                  <a:close/>
                  <a:moveTo>
                    <a:pt x="2831" y="779"/>
                  </a:moveTo>
                  <a:cubicBezTo>
                    <a:pt x="2831" y="816"/>
                    <a:pt x="2802" y="845"/>
                    <a:pt x="2765" y="845"/>
                  </a:cubicBezTo>
                  <a:cubicBezTo>
                    <a:pt x="2729" y="845"/>
                    <a:pt x="2700" y="816"/>
                    <a:pt x="2700" y="779"/>
                  </a:cubicBezTo>
                  <a:cubicBezTo>
                    <a:pt x="2700" y="742"/>
                    <a:pt x="2729" y="713"/>
                    <a:pt x="2765" y="713"/>
                  </a:cubicBezTo>
                  <a:cubicBezTo>
                    <a:pt x="2802" y="713"/>
                    <a:pt x="2831" y="742"/>
                    <a:pt x="2831" y="779"/>
                  </a:cubicBezTo>
                  <a:close/>
                  <a:moveTo>
                    <a:pt x="2684" y="777"/>
                  </a:moveTo>
                  <a:cubicBezTo>
                    <a:pt x="2509" y="777"/>
                    <a:pt x="2509" y="777"/>
                    <a:pt x="2509" y="777"/>
                  </a:cubicBezTo>
                  <a:cubicBezTo>
                    <a:pt x="2509" y="775"/>
                    <a:pt x="2509" y="775"/>
                    <a:pt x="2509" y="775"/>
                  </a:cubicBezTo>
                  <a:cubicBezTo>
                    <a:pt x="2509" y="735"/>
                    <a:pt x="2542" y="702"/>
                    <a:pt x="2582" y="702"/>
                  </a:cubicBezTo>
                  <a:cubicBezTo>
                    <a:pt x="2741" y="702"/>
                    <a:pt x="2741" y="702"/>
                    <a:pt x="2741" y="702"/>
                  </a:cubicBezTo>
                  <a:cubicBezTo>
                    <a:pt x="2709" y="712"/>
                    <a:pt x="2685" y="742"/>
                    <a:pt x="2684" y="777"/>
                  </a:cubicBezTo>
                  <a:close/>
                  <a:moveTo>
                    <a:pt x="2685" y="786"/>
                  </a:moveTo>
                  <a:cubicBezTo>
                    <a:pt x="2687" y="824"/>
                    <a:pt x="2715" y="854"/>
                    <a:pt x="2752" y="860"/>
                  </a:cubicBezTo>
                  <a:cubicBezTo>
                    <a:pt x="2582" y="860"/>
                    <a:pt x="2582" y="860"/>
                    <a:pt x="2582" y="860"/>
                  </a:cubicBezTo>
                  <a:cubicBezTo>
                    <a:pt x="2542" y="860"/>
                    <a:pt x="2509" y="828"/>
                    <a:pt x="2509" y="787"/>
                  </a:cubicBezTo>
                  <a:cubicBezTo>
                    <a:pt x="2509" y="786"/>
                    <a:pt x="2509" y="786"/>
                    <a:pt x="2509" y="786"/>
                  </a:cubicBezTo>
                  <a:cubicBezTo>
                    <a:pt x="2685" y="786"/>
                    <a:pt x="2685" y="786"/>
                    <a:pt x="2685" y="786"/>
                  </a:cubicBezTo>
                  <a:cubicBezTo>
                    <a:pt x="2685" y="786"/>
                    <a:pt x="2685" y="786"/>
                    <a:pt x="2685" y="786"/>
                  </a:cubicBezTo>
                  <a:close/>
                  <a:moveTo>
                    <a:pt x="2546" y="930"/>
                  </a:moveTo>
                  <a:cubicBezTo>
                    <a:pt x="2582" y="930"/>
                    <a:pt x="2582" y="930"/>
                    <a:pt x="2582" y="930"/>
                  </a:cubicBezTo>
                  <a:cubicBezTo>
                    <a:pt x="2612" y="930"/>
                    <a:pt x="2636" y="946"/>
                    <a:pt x="2636" y="965"/>
                  </a:cubicBezTo>
                  <a:cubicBezTo>
                    <a:pt x="2636" y="988"/>
                    <a:pt x="2636" y="988"/>
                    <a:pt x="2636" y="988"/>
                  </a:cubicBezTo>
                  <a:cubicBezTo>
                    <a:pt x="2636" y="1008"/>
                    <a:pt x="2612" y="1023"/>
                    <a:pt x="2582" y="1023"/>
                  </a:cubicBezTo>
                  <a:cubicBezTo>
                    <a:pt x="2546" y="1023"/>
                    <a:pt x="2546" y="1023"/>
                    <a:pt x="2546" y="1023"/>
                  </a:cubicBezTo>
                  <a:cubicBezTo>
                    <a:pt x="2517" y="1023"/>
                    <a:pt x="2492" y="1008"/>
                    <a:pt x="2492" y="988"/>
                  </a:cubicBezTo>
                  <a:cubicBezTo>
                    <a:pt x="2492" y="965"/>
                    <a:pt x="2492" y="965"/>
                    <a:pt x="2492" y="965"/>
                  </a:cubicBezTo>
                  <a:cubicBezTo>
                    <a:pt x="2492" y="946"/>
                    <a:pt x="2517" y="930"/>
                    <a:pt x="2546" y="930"/>
                  </a:cubicBezTo>
                  <a:close/>
                  <a:moveTo>
                    <a:pt x="2546" y="1045"/>
                  </a:moveTo>
                  <a:cubicBezTo>
                    <a:pt x="2582" y="1045"/>
                    <a:pt x="2582" y="1045"/>
                    <a:pt x="2582" y="1045"/>
                  </a:cubicBezTo>
                  <a:cubicBezTo>
                    <a:pt x="2612" y="1045"/>
                    <a:pt x="2636" y="1060"/>
                    <a:pt x="2636" y="1080"/>
                  </a:cubicBezTo>
                  <a:cubicBezTo>
                    <a:pt x="2636" y="1103"/>
                    <a:pt x="2636" y="1103"/>
                    <a:pt x="2636" y="1103"/>
                  </a:cubicBezTo>
                  <a:cubicBezTo>
                    <a:pt x="2636" y="1122"/>
                    <a:pt x="2612" y="1138"/>
                    <a:pt x="2582" y="1138"/>
                  </a:cubicBezTo>
                  <a:cubicBezTo>
                    <a:pt x="2546" y="1138"/>
                    <a:pt x="2546" y="1138"/>
                    <a:pt x="2546" y="1138"/>
                  </a:cubicBezTo>
                  <a:cubicBezTo>
                    <a:pt x="2517" y="1138"/>
                    <a:pt x="2492" y="1122"/>
                    <a:pt x="2492" y="1103"/>
                  </a:cubicBezTo>
                  <a:cubicBezTo>
                    <a:pt x="2492" y="1080"/>
                    <a:pt x="2492" y="1080"/>
                    <a:pt x="2492" y="1080"/>
                  </a:cubicBezTo>
                  <a:cubicBezTo>
                    <a:pt x="2492" y="1060"/>
                    <a:pt x="2517" y="1045"/>
                    <a:pt x="2546" y="1045"/>
                  </a:cubicBezTo>
                  <a:close/>
                  <a:moveTo>
                    <a:pt x="2546" y="1160"/>
                  </a:moveTo>
                  <a:cubicBezTo>
                    <a:pt x="2582" y="1160"/>
                    <a:pt x="2582" y="1160"/>
                    <a:pt x="2582" y="1160"/>
                  </a:cubicBezTo>
                  <a:cubicBezTo>
                    <a:pt x="2612" y="1160"/>
                    <a:pt x="2636" y="1176"/>
                    <a:pt x="2636" y="1195"/>
                  </a:cubicBezTo>
                  <a:cubicBezTo>
                    <a:pt x="2636" y="1218"/>
                    <a:pt x="2636" y="1218"/>
                    <a:pt x="2636" y="1218"/>
                  </a:cubicBezTo>
                  <a:cubicBezTo>
                    <a:pt x="2636" y="1238"/>
                    <a:pt x="2612" y="1253"/>
                    <a:pt x="2582" y="1253"/>
                  </a:cubicBezTo>
                  <a:cubicBezTo>
                    <a:pt x="2546" y="1253"/>
                    <a:pt x="2546" y="1253"/>
                    <a:pt x="2546" y="1253"/>
                  </a:cubicBezTo>
                  <a:cubicBezTo>
                    <a:pt x="2517" y="1253"/>
                    <a:pt x="2492" y="1238"/>
                    <a:pt x="2492" y="1218"/>
                  </a:cubicBezTo>
                  <a:cubicBezTo>
                    <a:pt x="2492" y="1195"/>
                    <a:pt x="2492" y="1195"/>
                    <a:pt x="2492" y="1195"/>
                  </a:cubicBezTo>
                  <a:cubicBezTo>
                    <a:pt x="2492" y="1176"/>
                    <a:pt x="2517" y="1160"/>
                    <a:pt x="2546" y="1160"/>
                  </a:cubicBezTo>
                  <a:close/>
                  <a:moveTo>
                    <a:pt x="2891" y="1461"/>
                  </a:moveTo>
                  <a:cubicBezTo>
                    <a:pt x="2640" y="1461"/>
                    <a:pt x="2640" y="1461"/>
                    <a:pt x="2640" y="1461"/>
                  </a:cubicBezTo>
                  <a:cubicBezTo>
                    <a:pt x="2635" y="1461"/>
                    <a:pt x="2629" y="1456"/>
                    <a:pt x="2629" y="1450"/>
                  </a:cubicBezTo>
                  <a:cubicBezTo>
                    <a:pt x="2629" y="1444"/>
                    <a:pt x="2635" y="1440"/>
                    <a:pt x="2640" y="1440"/>
                  </a:cubicBezTo>
                  <a:cubicBezTo>
                    <a:pt x="2891" y="1440"/>
                    <a:pt x="2891" y="1440"/>
                    <a:pt x="2891" y="1440"/>
                  </a:cubicBezTo>
                  <a:cubicBezTo>
                    <a:pt x="2897" y="1440"/>
                    <a:pt x="2901" y="1444"/>
                    <a:pt x="2901" y="1450"/>
                  </a:cubicBezTo>
                  <a:cubicBezTo>
                    <a:pt x="2901" y="1456"/>
                    <a:pt x="2897" y="1461"/>
                    <a:pt x="2891" y="1461"/>
                  </a:cubicBezTo>
                  <a:close/>
                  <a:moveTo>
                    <a:pt x="3039" y="1332"/>
                  </a:moveTo>
                  <a:cubicBezTo>
                    <a:pt x="3039" y="1352"/>
                    <a:pt x="3015" y="1368"/>
                    <a:pt x="2984" y="1368"/>
                  </a:cubicBezTo>
                  <a:cubicBezTo>
                    <a:pt x="2949" y="1368"/>
                    <a:pt x="2949" y="1368"/>
                    <a:pt x="2949" y="1368"/>
                  </a:cubicBezTo>
                  <a:cubicBezTo>
                    <a:pt x="2919" y="1368"/>
                    <a:pt x="2895" y="1352"/>
                    <a:pt x="2895" y="1332"/>
                  </a:cubicBezTo>
                  <a:cubicBezTo>
                    <a:pt x="2895" y="1309"/>
                    <a:pt x="2895" y="1309"/>
                    <a:pt x="2895" y="1309"/>
                  </a:cubicBezTo>
                  <a:cubicBezTo>
                    <a:pt x="2895" y="1290"/>
                    <a:pt x="2919" y="1275"/>
                    <a:pt x="2949" y="1275"/>
                  </a:cubicBezTo>
                  <a:cubicBezTo>
                    <a:pt x="2984" y="1275"/>
                    <a:pt x="2984" y="1275"/>
                    <a:pt x="2984" y="1275"/>
                  </a:cubicBezTo>
                  <a:cubicBezTo>
                    <a:pt x="3015" y="1275"/>
                    <a:pt x="3039" y="1290"/>
                    <a:pt x="3039" y="1309"/>
                  </a:cubicBezTo>
                  <a:cubicBezTo>
                    <a:pt x="3039" y="1332"/>
                    <a:pt x="3039" y="1332"/>
                    <a:pt x="3039" y="1332"/>
                  </a:cubicBezTo>
                  <a:cubicBezTo>
                    <a:pt x="3039" y="1332"/>
                    <a:pt x="3039" y="1332"/>
                    <a:pt x="3039" y="1332"/>
                  </a:cubicBezTo>
                  <a:close/>
                  <a:moveTo>
                    <a:pt x="3039" y="1218"/>
                  </a:moveTo>
                  <a:cubicBezTo>
                    <a:pt x="3039" y="1238"/>
                    <a:pt x="3015" y="1253"/>
                    <a:pt x="2984" y="1253"/>
                  </a:cubicBezTo>
                  <a:cubicBezTo>
                    <a:pt x="2949" y="1253"/>
                    <a:pt x="2949" y="1253"/>
                    <a:pt x="2949" y="1253"/>
                  </a:cubicBezTo>
                  <a:cubicBezTo>
                    <a:pt x="2919" y="1253"/>
                    <a:pt x="2895" y="1238"/>
                    <a:pt x="2895" y="1218"/>
                  </a:cubicBezTo>
                  <a:cubicBezTo>
                    <a:pt x="2895" y="1195"/>
                    <a:pt x="2895" y="1195"/>
                    <a:pt x="2895" y="1195"/>
                  </a:cubicBezTo>
                  <a:cubicBezTo>
                    <a:pt x="2895" y="1176"/>
                    <a:pt x="2919" y="1160"/>
                    <a:pt x="2949" y="1160"/>
                  </a:cubicBezTo>
                  <a:cubicBezTo>
                    <a:pt x="2984" y="1160"/>
                    <a:pt x="2984" y="1160"/>
                    <a:pt x="2984" y="1160"/>
                  </a:cubicBezTo>
                  <a:cubicBezTo>
                    <a:pt x="3015" y="1160"/>
                    <a:pt x="3039" y="1176"/>
                    <a:pt x="3039" y="1195"/>
                  </a:cubicBezTo>
                  <a:cubicBezTo>
                    <a:pt x="3039" y="1218"/>
                    <a:pt x="3039" y="1218"/>
                    <a:pt x="3039" y="1218"/>
                  </a:cubicBezTo>
                  <a:cubicBezTo>
                    <a:pt x="3039" y="1218"/>
                    <a:pt x="3039" y="1218"/>
                    <a:pt x="3039" y="1218"/>
                  </a:cubicBezTo>
                  <a:close/>
                  <a:moveTo>
                    <a:pt x="3039" y="1103"/>
                  </a:moveTo>
                  <a:cubicBezTo>
                    <a:pt x="3039" y="1122"/>
                    <a:pt x="3015" y="1138"/>
                    <a:pt x="2984" y="1138"/>
                  </a:cubicBezTo>
                  <a:cubicBezTo>
                    <a:pt x="2949" y="1138"/>
                    <a:pt x="2949" y="1138"/>
                    <a:pt x="2949" y="1138"/>
                  </a:cubicBezTo>
                  <a:cubicBezTo>
                    <a:pt x="2919" y="1138"/>
                    <a:pt x="2895" y="1122"/>
                    <a:pt x="2895" y="1103"/>
                  </a:cubicBezTo>
                  <a:cubicBezTo>
                    <a:pt x="2895" y="1080"/>
                    <a:pt x="2895" y="1080"/>
                    <a:pt x="2895" y="1080"/>
                  </a:cubicBezTo>
                  <a:cubicBezTo>
                    <a:pt x="2895" y="1060"/>
                    <a:pt x="2919" y="1045"/>
                    <a:pt x="2949" y="1045"/>
                  </a:cubicBezTo>
                  <a:cubicBezTo>
                    <a:pt x="2984" y="1045"/>
                    <a:pt x="2984" y="1045"/>
                    <a:pt x="2984" y="1045"/>
                  </a:cubicBezTo>
                  <a:cubicBezTo>
                    <a:pt x="3015" y="1045"/>
                    <a:pt x="3039" y="1060"/>
                    <a:pt x="3039" y="1080"/>
                  </a:cubicBezTo>
                  <a:cubicBezTo>
                    <a:pt x="3039" y="1103"/>
                    <a:pt x="3039" y="1103"/>
                    <a:pt x="3039" y="1103"/>
                  </a:cubicBezTo>
                  <a:cubicBezTo>
                    <a:pt x="3039" y="1103"/>
                    <a:pt x="3039" y="1103"/>
                    <a:pt x="3039" y="1103"/>
                  </a:cubicBezTo>
                  <a:close/>
                  <a:moveTo>
                    <a:pt x="3039" y="988"/>
                  </a:moveTo>
                  <a:cubicBezTo>
                    <a:pt x="3039" y="1008"/>
                    <a:pt x="3015" y="1023"/>
                    <a:pt x="2984" y="1023"/>
                  </a:cubicBezTo>
                  <a:cubicBezTo>
                    <a:pt x="2949" y="1023"/>
                    <a:pt x="2949" y="1023"/>
                    <a:pt x="2949" y="1023"/>
                  </a:cubicBezTo>
                  <a:cubicBezTo>
                    <a:pt x="2919" y="1023"/>
                    <a:pt x="2895" y="1008"/>
                    <a:pt x="2895" y="988"/>
                  </a:cubicBezTo>
                  <a:cubicBezTo>
                    <a:pt x="2895" y="965"/>
                    <a:pt x="2895" y="965"/>
                    <a:pt x="2895" y="965"/>
                  </a:cubicBezTo>
                  <a:cubicBezTo>
                    <a:pt x="2895" y="946"/>
                    <a:pt x="2919" y="930"/>
                    <a:pt x="2949" y="930"/>
                  </a:cubicBezTo>
                  <a:cubicBezTo>
                    <a:pt x="2984" y="930"/>
                    <a:pt x="2984" y="930"/>
                    <a:pt x="2984" y="930"/>
                  </a:cubicBezTo>
                  <a:cubicBezTo>
                    <a:pt x="3015" y="930"/>
                    <a:pt x="3039" y="946"/>
                    <a:pt x="3039" y="965"/>
                  </a:cubicBezTo>
                  <a:cubicBezTo>
                    <a:pt x="3039" y="988"/>
                    <a:pt x="3039" y="988"/>
                    <a:pt x="3039" y="988"/>
                  </a:cubicBezTo>
                  <a:cubicBezTo>
                    <a:pt x="3039" y="988"/>
                    <a:pt x="3039" y="988"/>
                    <a:pt x="3039" y="988"/>
                  </a:cubicBezTo>
                  <a:close/>
                  <a:moveTo>
                    <a:pt x="3047" y="604"/>
                  </a:moveTo>
                  <a:cubicBezTo>
                    <a:pt x="3047" y="624"/>
                    <a:pt x="3031" y="641"/>
                    <a:pt x="3011" y="641"/>
                  </a:cubicBezTo>
                  <a:cubicBezTo>
                    <a:pt x="2520" y="641"/>
                    <a:pt x="2520" y="641"/>
                    <a:pt x="2520" y="641"/>
                  </a:cubicBezTo>
                  <a:cubicBezTo>
                    <a:pt x="2501" y="641"/>
                    <a:pt x="2483" y="624"/>
                    <a:pt x="2483" y="604"/>
                  </a:cubicBezTo>
                  <a:cubicBezTo>
                    <a:pt x="2483" y="113"/>
                    <a:pt x="2483" y="113"/>
                    <a:pt x="2483" y="113"/>
                  </a:cubicBezTo>
                  <a:cubicBezTo>
                    <a:pt x="2483" y="92"/>
                    <a:pt x="2501" y="76"/>
                    <a:pt x="2520" y="76"/>
                  </a:cubicBezTo>
                  <a:cubicBezTo>
                    <a:pt x="3011" y="76"/>
                    <a:pt x="3011" y="76"/>
                    <a:pt x="3011" y="76"/>
                  </a:cubicBezTo>
                  <a:cubicBezTo>
                    <a:pt x="3031" y="76"/>
                    <a:pt x="3047" y="92"/>
                    <a:pt x="3047" y="113"/>
                  </a:cubicBezTo>
                  <a:cubicBezTo>
                    <a:pt x="3047" y="604"/>
                    <a:pt x="3047" y="604"/>
                    <a:pt x="3047" y="604"/>
                  </a:cubicBezTo>
                  <a:cubicBezTo>
                    <a:pt x="3047" y="604"/>
                    <a:pt x="3047" y="604"/>
                    <a:pt x="3047" y="604"/>
                  </a:cubicBezTo>
                  <a:close/>
                  <a:moveTo>
                    <a:pt x="2814" y="4927"/>
                  </a:moveTo>
                  <a:cubicBezTo>
                    <a:pt x="2662" y="4927"/>
                    <a:pt x="2662" y="4927"/>
                    <a:pt x="2662" y="4927"/>
                  </a:cubicBezTo>
                  <a:cubicBezTo>
                    <a:pt x="2662" y="4813"/>
                    <a:pt x="2662" y="4813"/>
                    <a:pt x="2662" y="4813"/>
                  </a:cubicBezTo>
                  <a:cubicBezTo>
                    <a:pt x="2814" y="4813"/>
                    <a:pt x="2814" y="4813"/>
                    <a:pt x="2814" y="4813"/>
                  </a:cubicBezTo>
                  <a:cubicBezTo>
                    <a:pt x="2814" y="4927"/>
                    <a:pt x="2814" y="4927"/>
                    <a:pt x="2814" y="4927"/>
                  </a:cubicBezTo>
                  <a:close/>
                  <a:moveTo>
                    <a:pt x="2602" y="4927"/>
                  </a:moveTo>
                  <a:cubicBezTo>
                    <a:pt x="2450" y="4927"/>
                    <a:pt x="2450" y="4927"/>
                    <a:pt x="2450" y="4927"/>
                  </a:cubicBezTo>
                  <a:cubicBezTo>
                    <a:pt x="2450" y="4813"/>
                    <a:pt x="2450" y="4813"/>
                    <a:pt x="2450" y="4813"/>
                  </a:cubicBezTo>
                  <a:cubicBezTo>
                    <a:pt x="2602" y="4813"/>
                    <a:pt x="2602" y="4813"/>
                    <a:pt x="2602" y="4813"/>
                  </a:cubicBezTo>
                  <a:cubicBezTo>
                    <a:pt x="2602" y="4927"/>
                    <a:pt x="2602" y="4927"/>
                    <a:pt x="2602" y="4927"/>
                  </a:cubicBezTo>
                  <a:close/>
                  <a:moveTo>
                    <a:pt x="2814" y="4745"/>
                  </a:moveTo>
                  <a:cubicBezTo>
                    <a:pt x="2662" y="4745"/>
                    <a:pt x="2662" y="4745"/>
                    <a:pt x="2662" y="4745"/>
                  </a:cubicBezTo>
                  <a:cubicBezTo>
                    <a:pt x="2662" y="4631"/>
                    <a:pt x="2662" y="4631"/>
                    <a:pt x="2662" y="4631"/>
                  </a:cubicBezTo>
                  <a:cubicBezTo>
                    <a:pt x="2814" y="4631"/>
                    <a:pt x="2814" y="4631"/>
                    <a:pt x="2814" y="4631"/>
                  </a:cubicBezTo>
                  <a:cubicBezTo>
                    <a:pt x="2814" y="4745"/>
                    <a:pt x="2814" y="4745"/>
                    <a:pt x="2814" y="4745"/>
                  </a:cubicBezTo>
                  <a:close/>
                  <a:moveTo>
                    <a:pt x="2602" y="4745"/>
                  </a:moveTo>
                  <a:cubicBezTo>
                    <a:pt x="2450" y="4745"/>
                    <a:pt x="2450" y="4745"/>
                    <a:pt x="2450" y="4745"/>
                  </a:cubicBezTo>
                  <a:cubicBezTo>
                    <a:pt x="2450" y="4631"/>
                    <a:pt x="2450" y="4631"/>
                    <a:pt x="2450" y="4631"/>
                  </a:cubicBezTo>
                  <a:cubicBezTo>
                    <a:pt x="2602" y="4631"/>
                    <a:pt x="2602" y="4631"/>
                    <a:pt x="2602" y="4631"/>
                  </a:cubicBezTo>
                  <a:cubicBezTo>
                    <a:pt x="2602" y="4745"/>
                    <a:pt x="2602" y="4745"/>
                    <a:pt x="2602" y="4745"/>
                  </a:cubicBezTo>
                  <a:close/>
                  <a:moveTo>
                    <a:pt x="2814" y="4570"/>
                  </a:moveTo>
                  <a:cubicBezTo>
                    <a:pt x="2662" y="4570"/>
                    <a:pt x="2662" y="4570"/>
                    <a:pt x="2662" y="4570"/>
                  </a:cubicBezTo>
                  <a:cubicBezTo>
                    <a:pt x="2662" y="4418"/>
                    <a:pt x="2662" y="4418"/>
                    <a:pt x="2662" y="4418"/>
                  </a:cubicBezTo>
                  <a:cubicBezTo>
                    <a:pt x="2814" y="4418"/>
                    <a:pt x="2814" y="4418"/>
                    <a:pt x="2814" y="4418"/>
                  </a:cubicBezTo>
                  <a:cubicBezTo>
                    <a:pt x="2814" y="4570"/>
                    <a:pt x="2814" y="4570"/>
                    <a:pt x="2814" y="4570"/>
                  </a:cubicBezTo>
                  <a:close/>
                  <a:moveTo>
                    <a:pt x="2602" y="4570"/>
                  </a:moveTo>
                  <a:cubicBezTo>
                    <a:pt x="2450" y="4570"/>
                    <a:pt x="2450" y="4570"/>
                    <a:pt x="2450" y="4570"/>
                  </a:cubicBezTo>
                  <a:cubicBezTo>
                    <a:pt x="2450" y="4418"/>
                    <a:pt x="2450" y="4418"/>
                    <a:pt x="2450" y="4418"/>
                  </a:cubicBezTo>
                  <a:cubicBezTo>
                    <a:pt x="2602" y="4418"/>
                    <a:pt x="2602" y="4418"/>
                    <a:pt x="2602" y="4418"/>
                  </a:cubicBezTo>
                  <a:cubicBezTo>
                    <a:pt x="2602" y="4570"/>
                    <a:pt x="2602" y="4570"/>
                    <a:pt x="2602" y="4570"/>
                  </a:cubicBezTo>
                  <a:close/>
                  <a:moveTo>
                    <a:pt x="2814" y="4365"/>
                  </a:moveTo>
                  <a:cubicBezTo>
                    <a:pt x="2662" y="4365"/>
                    <a:pt x="2662" y="4365"/>
                    <a:pt x="2662" y="4365"/>
                  </a:cubicBezTo>
                  <a:cubicBezTo>
                    <a:pt x="2662" y="4220"/>
                    <a:pt x="2662" y="4220"/>
                    <a:pt x="2662" y="4220"/>
                  </a:cubicBezTo>
                  <a:cubicBezTo>
                    <a:pt x="2814" y="4220"/>
                    <a:pt x="2814" y="4220"/>
                    <a:pt x="2814" y="4220"/>
                  </a:cubicBezTo>
                  <a:cubicBezTo>
                    <a:pt x="2814" y="4365"/>
                    <a:pt x="2814" y="4365"/>
                    <a:pt x="2814" y="4365"/>
                  </a:cubicBezTo>
                  <a:close/>
                  <a:moveTo>
                    <a:pt x="2602" y="4365"/>
                  </a:moveTo>
                  <a:cubicBezTo>
                    <a:pt x="2450" y="4365"/>
                    <a:pt x="2450" y="4365"/>
                    <a:pt x="2450" y="4365"/>
                  </a:cubicBezTo>
                  <a:cubicBezTo>
                    <a:pt x="2450" y="4220"/>
                    <a:pt x="2450" y="4220"/>
                    <a:pt x="2450" y="4220"/>
                  </a:cubicBezTo>
                  <a:cubicBezTo>
                    <a:pt x="2602" y="4220"/>
                    <a:pt x="2602" y="4220"/>
                    <a:pt x="2602" y="4220"/>
                  </a:cubicBezTo>
                  <a:cubicBezTo>
                    <a:pt x="2602" y="4365"/>
                    <a:pt x="2602" y="4365"/>
                    <a:pt x="2602" y="4365"/>
                  </a:cubicBezTo>
                  <a:close/>
                  <a:moveTo>
                    <a:pt x="2367" y="4083"/>
                  </a:moveTo>
                  <a:cubicBezTo>
                    <a:pt x="2367" y="5300"/>
                    <a:pt x="2367" y="5300"/>
                    <a:pt x="2367" y="5300"/>
                  </a:cubicBezTo>
                  <a:cubicBezTo>
                    <a:pt x="2526" y="5300"/>
                    <a:pt x="2526" y="5300"/>
                    <a:pt x="2526" y="5300"/>
                  </a:cubicBezTo>
                  <a:cubicBezTo>
                    <a:pt x="2526" y="5095"/>
                    <a:pt x="2526" y="5095"/>
                    <a:pt x="2526" y="5095"/>
                  </a:cubicBezTo>
                  <a:cubicBezTo>
                    <a:pt x="2738" y="5095"/>
                    <a:pt x="2738" y="5095"/>
                    <a:pt x="2738" y="5095"/>
                  </a:cubicBezTo>
                  <a:cubicBezTo>
                    <a:pt x="2738" y="5300"/>
                    <a:pt x="2738" y="5300"/>
                    <a:pt x="2738" y="5300"/>
                  </a:cubicBezTo>
                  <a:cubicBezTo>
                    <a:pt x="2890" y="5300"/>
                    <a:pt x="2890" y="5300"/>
                    <a:pt x="2890" y="5300"/>
                  </a:cubicBezTo>
                  <a:cubicBezTo>
                    <a:pt x="2890" y="4083"/>
                    <a:pt x="2890" y="4083"/>
                    <a:pt x="2890" y="4083"/>
                  </a:cubicBezTo>
                  <a:cubicBezTo>
                    <a:pt x="2367" y="4083"/>
                    <a:pt x="2367" y="4083"/>
                    <a:pt x="2367" y="4083"/>
                  </a:cubicBezTo>
                  <a:close/>
                  <a:moveTo>
                    <a:pt x="2814" y="4927"/>
                  </a:moveTo>
                  <a:cubicBezTo>
                    <a:pt x="2662" y="4927"/>
                    <a:pt x="2662" y="4927"/>
                    <a:pt x="2662" y="4927"/>
                  </a:cubicBezTo>
                  <a:cubicBezTo>
                    <a:pt x="2662" y="4813"/>
                    <a:pt x="2662" y="4813"/>
                    <a:pt x="2662" y="4813"/>
                  </a:cubicBezTo>
                  <a:cubicBezTo>
                    <a:pt x="2814" y="4813"/>
                    <a:pt x="2814" y="4813"/>
                    <a:pt x="2814" y="4813"/>
                  </a:cubicBezTo>
                  <a:cubicBezTo>
                    <a:pt x="2814" y="4927"/>
                    <a:pt x="2814" y="4927"/>
                    <a:pt x="2814" y="4927"/>
                  </a:cubicBezTo>
                  <a:close/>
                  <a:moveTo>
                    <a:pt x="2602" y="4927"/>
                  </a:moveTo>
                  <a:cubicBezTo>
                    <a:pt x="2450" y="4927"/>
                    <a:pt x="2450" y="4927"/>
                    <a:pt x="2450" y="4927"/>
                  </a:cubicBezTo>
                  <a:cubicBezTo>
                    <a:pt x="2450" y="4813"/>
                    <a:pt x="2450" y="4813"/>
                    <a:pt x="2450" y="4813"/>
                  </a:cubicBezTo>
                  <a:cubicBezTo>
                    <a:pt x="2602" y="4813"/>
                    <a:pt x="2602" y="4813"/>
                    <a:pt x="2602" y="4813"/>
                  </a:cubicBezTo>
                  <a:cubicBezTo>
                    <a:pt x="2602" y="4927"/>
                    <a:pt x="2602" y="4927"/>
                    <a:pt x="2602" y="4927"/>
                  </a:cubicBezTo>
                  <a:close/>
                  <a:moveTo>
                    <a:pt x="2814" y="4745"/>
                  </a:moveTo>
                  <a:cubicBezTo>
                    <a:pt x="2662" y="4745"/>
                    <a:pt x="2662" y="4745"/>
                    <a:pt x="2662" y="4745"/>
                  </a:cubicBezTo>
                  <a:cubicBezTo>
                    <a:pt x="2662" y="4631"/>
                    <a:pt x="2662" y="4631"/>
                    <a:pt x="2662" y="4631"/>
                  </a:cubicBezTo>
                  <a:cubicBezTo>
                    <a:pt x="2814" y="4631"/>
                    <a:pt x="2814" y="4631"/>
                    <a:pt x="2814" y="4631"/>
                  </a:cubicBezTo>
                  <a:cubicBezTo>
                    <a:pt x="2814" y="4745"/>
                    <a:pt x="2814" y="4745"/>
                    <a:pt x="2814" y="4745"/>
                  </a:cubicBezTo>
                  <a:close/>
                  <a:moveTo>
                    <a:pt x="2602" y="4745"/>
                  </a:moveTo>
                  <a:cubicBezTo>
                    <a:pt x="2450" y="4745"/>
                    <a:pt x="2450" y="4745"/>
                    <a:pt x="2450" y="4745"/>
                  </a:cubicBezTo>
                  <a:cubicBezTo>
                    <a:pt x="2450" y="4631"/>
                    <a:pt x="2450" y="4631"/>
                    <a:pt x="2450" y="4631"/>
                  </a:cubicBezTo>
                  <a:cubicBezTo>
                    <a:pt x="2602" y="4631"/>
                    <a:pt x="2602" y="4631"/>
                    <a:pt x="2602" y="4631"/>
                  </a:cubicBezTo>
                  <a:cubicBezTo>
                    <a:pt x="2602" y="4745"/>
                    <a:pt x="2602" y="4745"/>
                    <a:pt x="2602" y="4745"/>
                  </a:cubicBezTo>
                  <a:close/>
                  <a:moveTo>
                    <a:pt x="2814" y="4570"/>
                  </a:moveTo>
                  <a:cubicBezTo>
                    <a:pt x="2662" y="4570"/>
                    <a:pt x="2662" y="4570"/>
                    <a:pt x="2662" y="4570"/>
                  </a:cubicBezTo>
                  <a:cubicBezTo>
                    <a:pt x="2662" y="4418"/>
                    <a:pt x="2662" y="4418"/>
                    <a:pt x="2662" y="4418"/>
                  </a:cubicBezTo>
                  <a:cubicBezTo>
                    <a:pt x="2814" y="4418"/>
                    <a:pt x="2814" y="4418"/>
                    <a:pt x="2814" y="4418"/>
                  </a:cubicBezTo>
                  <a:cubicBezTo>
                    <a:pt x="2814" y="4570"/>
                    <a:pt x="2814" y="4570"/>
                    <a:pt x="2814" y="4570"/>
                  </a:cubicBezTo>
                  <a:close/>
                  <a:moveTo>
                    <a:pt x="2602" y="4570"/>
                  </a:moveTo>
                  <a:cubicBezTo>
                    <a:pt x="2450" y="4570"/>
                    <a:pt x="2450" y="4570"/>
                    <a:pt x="2450" y="4570"/>
                  </a:cubicBezTo>
                  <a:cubicBezTo>
                    <a:pt x="2450" y="4418"/>
                    <a:pt x="2450" y="4418"/>
                    <a:pt x="2450" y="4418"/>
                  </a:cubicBezTo>
                  <a:cubicBezTo>
                    <a:pt x="2602" y="4418"/>
                    <a:pt x="2602" y="4418"/>
                    <a:pt x="2602" y="4418"/>
                  </a:cubicBezTo>
                  <a:cubicBezTo>
                    <a:pt x="2602" y="4570"/>
                    <a:pt x="2602" y="4570"/>
                    <a:pt x="2602" y="4570"/>
                  </a:cubicBezTo>
                  <a:close/>
                  <a:moveTo>
                    <a:pt x="2814" y="4365"/>
                  </a:moveTo>
                  <a:cubicBezTo>
                    <a:pt x="2662" y="4365"/>
                    <a:pt x="2662" y="4365"/>
                    <a:pt x="2662" y="4365"/>
                  </a:cubicBezTo>
                  <a:cubicBezTo>
                    <a:pt x="2662" y="4220"/>
                    <a:pt x="2662" y="4220"/>
                    <a:pt x="2662" y="4220"/>
                  </a:cubicBezTo>
                  <a:cubicBezTo>
                    <a:pt x="2814" y="4220"/>
                    <a:pt x="2814" y="4220"/>
                    <a:pt x="2814" y="4220"/>
                  </a:cubicBezTo>
                  <a:cubicBezTo>
                    <a:pt x="2814" y="4365"/>
                    <a:pt x="2814" y="4365"/>
                    <a:pt x="2814" y="4365"/>
                  </a:cubicBezTo>
                  <a:close/>
                  <a:moveTo>
                    <a:pt x="2602" y="4365"/>
                  </a:moveTo>
                  <a:cubicBezTo>
                    <a:pt x="2450" y="4365"/>
                    <a:pt x="2450" y="4365"/>
                    <a:pt x="2450" y="4365"/>
                  </a:cubicBezTo>
                  <a:cubicBezTo>
                    <a:pt x="2450" y="4220"/>
                    <a:pt x="2450" y="4220"/>
                    <a:pt x="2450" y="4220"/>
                  </a:cubicBezTo>
                  <a:cubicBezTo>
                    <a:pt x="2602" y="4220"/>
                    <a:pt x="2602" y="4220"/>
                    <a:pt x="2602" y="4220"/>
                  </a:cubicBezTo>
                  <a:cubicBezTo>
                    <a:pt x="2602" y="4365"/>
                    <a:pt x="2602" y="4365"/>
                    <a:pt x="2602" y="4365"/>
                  </a:cubicBezTo>
                  <a:close/>
                  <a:moveTo>
                    <a:pt x="2367" y="4083"/>
                  </a:moveTo>
                  <a:cubicBezTo>
                    <a:pt x="2367" y="5300"/>
                    <a:pt x="2367" y="5300"/>
                    <a:pt x="2367" y="5300"/>
                  </a:cubicBezTo>
                  <a:cubicBezTo>
                    <a:pt x="2526" y="5300"/>
                    <a:pt x="2526" y="5300"/>
                    <a:pt x="2526" y="5300"/>
                  </a:cubicBezTo>
                  <a:cubicBezTo>
                    <a:pt x="2526" y="5095"/>
                    <a:pt x="2526" y="5095"/>
                    <a:pt x="2526" y="5095"/>
                  </a:cubicBezTo>
                  <a:cubicBezTo>
                    <a:pt x="2738" y="5095"/>
                    <a:pt x="2738" y="5095"/>
                    <a:pt x="2738" y="5095"/>
                  </a:cubicBezTo>
                  <a:cubicBezTo>
                    <a:pt x="2738" y="5300"/>
                    <a:pt x="2738" y="5300"/>
                    <a:pt x="2738" y="5300"/>
                  </a:cubicBezTo>
                  <a:cubicBezTo>
                    <a:pt x="2890" y="5300"/>
                    <a:pt x="2890" y="5300"/>
                    <a:pt x="2890" y="5300"/>
                  </a:cubicBezTo>
                  <a:cubicBezTo>
                    <a:pt x="2890" y="4083"/>
                    <a:pt x="2890" y="4083"/>
                    <a:pt x="2890" y="4083"/>
                  </a:cubicBezTo>
                  <a:cubicBezTo>
                    <a:pt x="2367" y="4083"/>
                    <a:pt x="2367" y="4083"/>
                    <a:pt x="2367" y="4083"/>
                  </a:cubicBezTo>
                  <a:close/>
                  <a:moveTo>
                    <a:pt x="2814" y="4927"/>
                  </a:moveTo>
                  <a:cubicBezTo>
                    <a:pt x="2662" y="4927"/>
                    <a:pt x="2662" y="4927"/>
                    <a:pt x="2662" y="4927"/>
                  </a:cubicBezTo>
                  <a:cubicBezTo>
                    <a:pt x="2662" y="4813"/>
                    <a:pt x="2662" y="4813"/>
                    <a:pt x="2662" y="4813"/>
                  </a:cubicBezTo>
                  <a:cubicBezTo>
                    <a:pt x="2814" y="4813"/>
                    <a:pt x="2814" y="4813"/>
                    <a:pt x="2814" y="4813"/>
                  </a:cubicBezTo>
                  <a:cubicBezTo>
                    <a:pt x="2814" y="4927"/>
                    <a:pt x="2814" y="4927"/>
                    <a:pt x="2814" y="4927"/>
                  </a:cubicBezTo>
                  <a:moveTo>
                    <a:pt x="2602" y="4927"/>
                  </a:moveTo>
                  <a:cubicBezTo>
                    <a:pt x="2450" y="4927"/>
                    <a:pt x="2450" y="4927"/>
                    <a:pt x="2450" y="4927"/>
                  </a:cubicBezTo>
                  <a:cubicBezTo>
                    <a:pt x="2450" y="4813"/>
                    <a:pt x="2450" y="4813"/>
                    <a:pt x="2450" y="4813"/>
                  </a:cubicBezTo>
                  <a:cubicBezTo>
                    <a:pt x="2602" y="4813"/>
                    <a:pt x="2602" y="4813"/>
                    <a:pt x="2602" y="4813"/>
                  </a:cubicBezTo>
                  <a:cubicBezTo>
                    <a:pt x="2602" y="4927"/>
                    <a:pt x="2602" y="4927"/>
                    <a:pt x="2602" y="4927"/>
                  </a:cubicBezTo>
                  <a:moveTo>
                    <a:pt x="2814" y="4745"/>
                  </a:moveTo>
                  <a:cubicBezTo>
                    <a:pt x="2662" y="4745"/>
                    <a:pt x="2662" y="4745"/>
                    <a:pt x="2662" y="4745"/>
                  </a:cubicBezTo>
                  <a:cubicBezTo>
                    <a:pt x="2662" y="4631"/>
                    <a:pt x="2662" y="4631"/>
                    <a:pt x="2662" y="4631"/>
                  </a:cubicBezTo>
                  <a:cubicBezTo>
                    <a:pt x="2814" y="4631"/>
                    <a:pt x="2814" y="4631"/>
                    <a:pt x="2814" y="4631"/>
                  </a:cubicBezTo>
                  <a:cubicBezTo>
                    <a:pt x="2814" y="4745"/>
                    <a:pt x="2814" y="4745"/>
                    <a:pt x="2814" y="4745"/>
                  </a:cubicBezTo>
                  <a:moveTo>
                    <a:pt x="2602" y="4745"/>
                  </a:moveTo>
                  <a:cubicBezTo>
                    <a:pt x="2450" y="4745"/>
                    <a:pt x="2450" y="4745"/>
                    <a:pt x="2450" y="4745"/>
                  </a:cubicBezTo>
                  <a:cubicBezTo>
                    <a:pt x="2450" y="4631"/>
                    <a:pt x="2450" y="4631"/>
                    <a:pt x="2450" y="4631"/>
                  </a:cubicBezTo>
                  <a:cubicBezTo>
                    <a:pt x="2602" y="4631"/>
                    <a:pt x="2602" y="4631"/>
                    <a:pt x="2602" y="4631"/>
                  </a:cubicBezTo>
                  <a:cubicBezTo>
                    <a:pt x="2602" y="4745"/>
                    <a:pt x="2602" y="4745"/>
                    <a:pt x="2602" y="4745"/>
                  </a:cubicBezTo>
                  <a:moveTo>
                    <a:pt x="2814" y="4570"/>
                  </a:moveTo>
                  <a:cubicBezTo>
                    <a:pt x="2662" y="4570"/>
                    <a:pt x="2662" y="4570"/>
                    <a:pt x="2662" y="4570"/>
                  </a:cubicBezTo>
                  <a:cubicBezTo>
                    <a:pt x="2662" y="4418"/>
                    <a:pt x="2662" y="4418"/>
                    <a:pt x="2662" y="4418"/>
                  </a:cubicBezTo>
                  <a:cubicBezTo>
                    <a:pt x="2814" y="4418"/>
                    <a:pt x="2814" y="4418"/>
                    <a:pt x="2814" y="4418"/>
                  </a:cubicBezTo>
                  <a:cubicBezTo>
                    <a:pt x="2814" y="4570"/>
                    <a:pt x="2814" y="4570"/>
                    <a:pt x="2814" y="4570"/>
                  </a:cubicBezTo>
                  <a:moveTo>
                    <a:pt x="2602" y="4570"/>
                  </a:moveTo>
                  <a:cubicBezTo>
                    <a:pt x="2450" y="4570"/>
                    <a:pt x="2450" y="4570"/>
                    <a:pt x="2450" y="4570"/>
                  </a:cubicBezTo>
                  <a:cubicBezTo>
                    <a:pt x="2450" y="4418"/>
                    <a:pt x="2450" y="4418"/>
                    <a:pt x="2450" y="4418"/>
                  </a:cubicBezTo>
                  <a:cubicBezTo>
                    <a:pt x="2602" y="4418"/>
                    <a:pt x="2602" y="4418"/>
                    <a:pt x="2602" y="4418"/>
                  </a:cubicBezTo>
                  <a:cubicBezTo>
                    <a:pt x="2602" y="4570"/>
                    <a:pt x="2602" y="4570"/>
                    <a:pt x="2602" y="4570"/>
                  </a:cubicBezTo>
                  <a:moveTo>
                    <a:pt x="2814" y="4365"/>
                  </a:moveTo>
                  <a:cubicBezTo>
                    <a:pt x="2662" y="4365"/>
                    <a:pt x="2662" y="4365"/>
                    <a:pt x="2662" y="4365"/>
                  </a:cubicBezTo>
                  <a:cubicBezTo>
                    <a:pt x="2662" y="4220"/>
                    <a:pt x="2662" y="4220"/>
                    <a:pt x="2662" y="4220"/>
                  </a:cubicBezTo>
                  <a:cubicBezTo>
                    <a:pt x="2814" y="4220"/>
                    <a:pt x="2814" y="4220"/>
                    <a:pt x="2814" y="4220"/>
                  </a:cubicBezTo>
                  <a:cubicBezTo>
                    <a:pt x="2814" y="4365"/>
                    <a:pt x="2814" y="4365"/>
                    <a:pt x="2814" y="4365"/>
                  </a:cubicBezTo>
                  <a:moveTo>
                    <a:pt x="2602" y="4365"/>
                  </a:moveTo>
                  <a:cubicBezTo>
                    <a:pt x="2450" y="4365"/>
                    <a:pt x="2450" y="4365"/>
                    <a:pt x="2450" y="4365"/>
                  </a:cubicBezTo>
                  <a:cubicBezTo>
                    <a:pt x="2450" y="4220"/>
                    <a:pt x="2450" y="4220"/>
                    <a:pt x="2450" y="4220"/>
                  </a:cubicBezTo>
                  <a:cubicBezTo>
                    <a:pt x="2602" y="4220"/>
                    <a:pt x="2602" y="4220"/>
                    <a:pt x="2602" y="4220"/>
                  </a:cubicBezTo>
                  <a:cubicBezTo>
                    <a:pt x="2602" y="4365"/>
                    <a:pt x="2602" y="4365"/>
                    <a:pt x="2602" y="4365"/>
                  </a:cubicBezTo>
                  <a:moveTo>
                    <a:pt x="2367" y="4083"/>
                  </a:moveTo>
                  <a:cubicBezTo>
                    <a:pt x="2367" y="5300"/>
                    <a:pt x="2367" y="5300"/>
                    <a:pt x="2367" y="5300"/>
                  </a:cubicBezTo>
                  <a:cubicBezTo>
                    <a:pt x="2526" y="5300"/>
                    <a:pt x="2526" y="5300"/>
                    <a:pt x="2526" y="5300"/>
                  </a:cubicBezTo>
                  <a:cubicBezTo>
                    <a:pt x="2526" y="5095"/>
                    <a:pt x="2526" y="5095"/>
                    <a:pt x="2526" y="5095"/>
                  </a:cubicBezTo>
                  <a:cubicBezTo>
                    <a:pt x="2738" y="5095"/>
                    <a:pt x="2738" y="5095"/>
                    <a:pt x="2738" y="5095"/>
                  </a:cubicBezTo>
                  <a:cubicBezTo>
                    <a:pt x="2738" y="5300"/>
                    <a:pt x="2738" y="5300"/>
                    <a:pt x="2738" y="5300"/>
                  </a:cubicBezTo>
                  <a:cubicBezTo>
                    <a:pt x="2890" y="5300"/>
                    <a:pt x="2890" y="5300"/>
                    <a:pt x="2890" y="5300"/>
                  </a:cubicBezTo>
                  <a:cubicBezTo>
                    <a:pt x="2890" y="4083"/>
                    <a:pt x="2890" y="4083"/>
                    <a:pt x="2890" y="4083"/>
                  </a:cubicBezTo>
                  <a:cubicBezTo>
                    <a:pt x="2367" y="4083"/>
                    <a:pt x="2367" y="4083"/>
                    <a:pt x="2367" y="4083"/>
                  </a:cubicBezTo>
                  <a:moveTo>
                    <a:pt x="3367" y="4981"/>
                  </a:moveTo>
                  <a:cubicBezTo>
                    <a:pt x="3208" y="4981"/>
                    <a:pt x="3208" y="4981"/>
                    <a:pt x="3208" y="4981"/>
                  </a:cubicBezTo>
                  <a:cubicBezTo>
                    <a:pt x="3208" y="4821"/>
                    <a:pt x="3208" y="4821"/>
                    <a:pt x="3208" y="4821"/>
                  </a:cubicBezTo>
                  <a:cubicBezTo>
                    <a:pt x="3367" y="4821"/>
                    <a:pt x="3367" y="4821"/>
                    <a:pt x="3367" y="4821"/>
                  </a:cubicBezTo>
                  <a:cubicBezTo>
                    <a:pt x="3367" y="4981"/>
                    <a:pt x="3367" y="4981"/>
                    <a:pt x="3367" y="4981"/>
                  </a:cubicBezTo>
                  <a:close/>
                  <a:moveTo>
                    <a:pt x="3147" y="4981"/>
                  </a:moveTo>
                  <a:cubicBezTo>
                    <a:pt x="2996" y="4981"/>
                    <a:pt x="2996" y="4981"/>
                    <a:pt x="2996" y="4981"/>
                  </a:cubicBezTo>
                  <a:cubicBezTo>
                    <a:pt x="2996" y="4821"/>
                    <a:pt x="2996" y="4821"/>
                    <a:pt x="2996" y="4821"/>
                  </a:cubicBezTo>
                  <a:cubicBezTo>
                    <a:pt x="3147" y="4821"/>
                    <a:pt x="3147" y="4821"/>
                    <a:pt x="3147" y="4821"/>
                  </a:cubicBezTo>
                  <a:cubicBezTo>
                    <a:pt x="3147" y="4981"/>
                    <a:pt x="3147" y="4981"/>
                    <a:pt x="3147" y="4981"/>
                  </a:cubicBezTo>
                  <a:close/>
                  <a:moveTo>
                    <a:pt x="3367" y="4768"/>
                  </a:moveTo>
                  <a:cubicBezTo>
                    <a:pt x="3208" y="4768"/>
                    <a:pt x="3208" y="4768"/>
                    <a:pt x="3208" y="4768"/>
                  </a:cubicBezTo>
                  <a:cubicBezTo>
                    <a:pt x="3208" y="4608"/>
                    <a:pt x="3208" y="4608"/>
                    <a:pt x="3208" y="4608"/>
                  </a:cubicBezTo>
                  <a:cubicBezTo>
                    <a:pt x="3367" y="4608"/>
                    <a:pt x="3367" y="4608"/>
                    <a:pt x="3367" y="4608"/>
                  </a:cubicBezTo>
                  <a:cubicBezTo>
                    <a:pt x="3367" y="4768"/>
                    <a:pt x="3367" y="4768"/>
                    <a:pt x="3367" y="4768"/>
                  </a:cubicBezTo>
                  <a:close/>
                  <a:moveTo>
                    <a:pt x="3147" y="4768"/>
                  </a:moveTo>
                  <a:cubicBezTo>
                    <a:pt x="2996" y="4768"/>
                    <a:pt x="2996" y="4768"/>
                    <a:pt x="2996" y="4768"/>
                  </a:cubicBezTo>
                  <a:cubicBezTo>
                    <a:pt x="2996" y="4608"/>
                    <a:pt x="2996" y="4608"/>
                    <a:pt x="2996" y="4608"/>
                  </a:cubicBezTo>
                  <a:cubicBezTo>
                    <a:pt x="3147" y="4608"/>
                    <a:pt x="3147" y="4608"/>
                    <a:pt x="3147" y="4608"/>
                  </a:cubicBezTo>
                  <a:cubicBezTo>
                    <a:pt x="3147" y="4768"/>
                    <a:pt x="3147" y="4768"/>
                    <a:pt x="3147" y="4768"/>
                  </a:cubicBezTo>
                  <a:close/>
                  <a:moveTo>
                    <a:pt x="2920" y="4479"/>
                  </a:moveTo>
                  <a:cubicBezTo>
                    <a:pt x="2920" y="5300"/>
                    <a:pt x="2920" y="5300"/>
                    <a:pt x="2920" y="5300"/>
                  </a:cubicBezTo>
                  <a:cubicBezTo>
                    <a:pt x="3079" y="5300"/>
                    <a:pt x="3079" y="5300"/>
                    <a:pt x="3079" y="5300"/>
                  </a:cubicBezTo>
                  <a:cubicBezTo>
                    <a:pt x="3079" y="5095"/>
                    <a:pt x="3079" y="5095"/>
                    <a:pt x="3079" y="5095"/>
                  </a:cubicBezTo>
                  <a:cubicBezTo>
                    <a:pt x="3284" y="5095"/>
                    <a:pt x="3284" y="5095"/>
                    <a:pt x="3284" y="5095"/>
                  </a:cubicBezTo>
                  <a:cubicBezTo>
                    <a:pt x="3284" y="5300"/>
                    <a:pt x="3284" y="5300"/>
                    <a:pt x="3284" y="5300"/>
                  </a:cubicBezTo>
                  <a:cubicBezTo>
                    <a:pt x="3443" y="5300"/>
                    <a:pt x="3443" y="5300"/>
                    <a:pt x="3443" y="5300"/>
                  </a:cubicBezTo>
                  <a:cubicBezTo>
                    <a:pt x="3443" y="4479"/>
                    <a:pt x="3443" y="4479"/>
                    <a:pt x="3443" y="4479"/>
                  </a:cubicBezTo>
                  <a:cubicBezTo>
                    <a:pt x="2920" y="4479"/>
                    <a:pt x="2920" y="4479"/>
                    <a:pt x="2920" y="4479"/>
                  </a:cubicBezTo>
                  <a:close/>
                  <a:moveTo>
                    <a:pt x="3367" y="4981"/>
                  </a:moveTo>
                  <a:cubicBezTo>
                    <a:pt x="3208" y="4981"/>
                    <a:pt x="3208" y="4981"/>
                    <a:pt x="3208" y="4981"/>
                  </a:cubicBezTo>
                  <a:cubicBezTo>
                    <a:pt x="3208" y="4821"/>
                    <a:pt x="3208" y="4821"/>
                    <a:pt x="3208" y="4821"/>
                  </a:cubicBezTo>
                  <a:cubicBezTo>
                    <a:pt x="3367" y="4821"/>
                    <a:pt x="3367" y="4821"/>
                    <a:pt x="3367" y="4821"/>
                  </a:cubicBezTo>
                  <a:cubicBezTo>
                    <a:pt x="3367" y="4981"/>
                    <a:pt x="3367" y="4981"/>
                    <a:pt x="3367" y="4981"/>
                  </a:cubicBezTo>
                  <a:close/>
                  <a:moveTo>
                    <a:pt x="3147" y="4981"/>
                  </a:moveTo>
                  <a:cubicBezTo>
                    <a:pt x="2996" y="4981"/>
                    <a:pt x="2996" y="4981"/>
                    <a:pt x="2996" y="4981"/>
                  </a:cubicBezTo>
                  <a:cubicBezTo>
                    <a:pt x="2996" y="4821"/>
                    <a:pt x="2996" y="4821"/>
                    <a:pt x="2996" y="4821"/>
                  </a:cubicBezTo>
                  <a:cubicBezTo>
                    <a:pt x="3147" y="4821"/>
                    <a:pt x="3147" y="4821"/>
                    <a:pt x="3147" y="4821"/>
                  </a:cubicBezTo>
                  <a:cubicBezTo>
                    <a:pt x="3147" y="4981"/>
                    <a:pt x="3147" y="4981"/>
                    <a:pt x="3147" y="4981"/>
                  </a:cubicBezTo>
                  <a:close/>
                  <a:moveTo>
                    <a:pt x="3367" y="4768"/>
                  </a:moveTo>
                  <a:cubicBezTo>
                    <a:pt x="3208" y="4768"/>
                    <a:pt x="3208" y="4768"/>
                    <a:pt x="3208" y="4768"/>
                  </a:cubicBezTo>
                  <a:cubicBezTo>
                    <a:pt x="3208" y="4608"/>
                    <a:pt x="3208" y="4608"/>
                    <a:pt x="3208" y="4608"/>
                  </a:cubicBezTo>
                  <a:cubicBezTo>
                    <a:pt x="3367" y="4608"/>
                    <a:pt x="3367" y="4608"/>
                    <a:pt x="3367" y="4608"/>
                  </a:cubicBezTo>
                  <a:cubicBezTo>
                    <a:pt x="3367" y="4768"/>
                    <a:pt x="3367" y="4768"/>
                    <a:pt x="3367" y="4768"/>
                  </a:cubicBezTo>
                  <a:close/>
                  <a:moveTo>
                    <a:pt x="3147" y="4768"/>
                  </a:moveTo>
                  <a:cubicBezTo>
                    <a:pt x="2996" y="4768"/>
                    <a:pt x="2996" y="4768"/>
                    <a:pt x="2996" y="4768"/>
                  </a:cubicBezTo>
                  <a:cubicBezTo>
                    <a:pt x="2996" y="4608"/>
                    <a:pt x="2996" y="4608"/>
                    <a:pt x="2996" y="4608"/>
                  </a:cubicBezTo>
                  <a:cubicBezTo>
                    <a:pt x="3147" y="4608"/>
                    <a:pt x="3147" y="4608"/>
                    <a:pt x="3147" y="4608"/>
                  </a:cubicBezTo>
                  <a:cubicBezTo>
                    <a:pt x="3147" y="4768"/>
                    <a:pt x="3147" y="4768"/>
                    <a:pt x="3147" y="4768"/>
                  </a:cubicBezTo>
                  <a:close/>
                  <a:moveTo>
                    <a:pt x="2920" y="4479"/>
                  </a:moveTo>
                  <a:cubicBezTo>
                    <a:pt x="2920" y="5300"/>
                    <a:pt x="2920" y="5300"/>
                    <a:pt x="2920" y="5300"/>
                  </a:cubicBezTo>
                  <a:cubicBezTo>
                    <a:pt x="3079" y="5300"/>
                    <a:pt x="3079" y="5300"/>
                    <a:pt x="3079" y="5300"/>
                  </a:cubicBezTo>
                  <a:cubicBezTo>
                    <a:pt x="3079" y="5095"/>
                    <a:pt x="3079" y="5095"/>
                    <a:pt x="3079" y="5095"/>
                  </a:cubicBezTo>
                  <a:cubicBezTo>
                    <a:pt x="3284" y="5095"/>
                    <a:pt x="3284" y="5095"/>
                    <a:pt x="3284" y="5095"/>
                  </a:cubicBezTo>
                  <a:cubicBezTo>
                    <a:pt x="3284" y="5300"/>
                    <a:pt x="3284" y="5300"/>
                    <a:pt x="3284" y="5300"/>
                  </a:cubicBezTo>
                  <a:cubicBezTo>
                    <a:pt x="3443" y="5300"/>
                    <a:pt x="3443" y="5300"/>
                    <a:pt x="3443" y="5300"/>
                  </a:cubicBezTo>
                  <a:cubicBezTo>
                    <a:pt x="3443" y="4479"/>
                    <a:pt x="3443" y="4479"/>
                    <a:pt x="3443" y="4479"/>
                  </a:cubicBezTo>
                  <a:cubicBezTo>
                    <a:pt x="2920" y="4479"/>
                    <a:pt x="2920" y="4479"/>
                    <a:pt x="2920" y="4479"/>
                  </a:cubicBezTo>
                  <a:close/>
                  <a:moveTo>
                    <a:pt x="3367" y="4981"/>
                  </a:moveTo>
                  <a:cubicBezTo>
                    <a:pt x="3208" y="4981"/>
                    <a:pt x="3208" y="4981"/>
                    <a:pt x="3208" y="4981"/>
                  </a:cubicBezTo>
                  <a:cubicBezTo>
                    <a:pt x="3208" y="4821"/>
                    <a:pt x="3208" y="4821"/>
                    <a:pt x="3208" y="4821"/>
                  </a:cubicBezTo>
                  <a:cubicBezTo>
                    <a:pt x="3367" y="4821"/>
                    <a:pt x="3367" y="4821"/>
                    <a:pt x="3367" y="4821"/>
                  </a:cubicBezTo>
                  <a:cubicBezTo>
                    <a:pt x="3367" y="4981"/>
                    <a:pt x="3367" y="4981"/>
                    <a:pt x="3367" y="4981"/>
                  </a:cubicBezTo>
                  <a:moveTo>
                    <a:pt x="3147" y="4981"/>
                  </a:moveTo>
                  <a:cubicBezTo>
                    <a:pt x="2996" y="4981"/>
                    <a:pt x="2996" y="4981"/>
                    <a:pt x="2996" y="4981"/>
                  </a:cubicBezTo>
                  <a:cubicBezTo>
                    <a:pt x="2996" y="4821"/>
                    <a:pt x="2996" y="4821"/>
                    <a:pt x="2996" y="4821"/>
                  </a:cubicBezTo>
                  <a:cubicBezTo>
                    <a:pt x="3147" y="4821"/>
                    <a:pt x="3147" y="4821"/>
                    <a:pt x="3147" y="4821"/>
                  </a:cubicBezTo>
                  <a:cubicBezTo>
                    <a:pt x="3147" y="4981"/>
                    <a:pt x="3147" y="4981"/>
                    <a:pt x="3147" y="4981"/>
                  </a:cubicBezTo>
                  <a:moveTo>
                    <a:pt x="3367" y="4768"/>
                  </a:moveTo>
                  <a:cubicBezTo>
                    <a:pt x="3208" y="4768"/>
                    <a:pt x="3208" y="4768"/>
                    <a:pt x="3208" y="4768"/>
                  </a:cubicBezTo>
                  <a:cubicBezTo>
                    <a:pt x="3208" y="4608"/>
                    <a:pt x="3208" y="4608"/>
                    <a:pt x="3208" y="4608"/>
                  </a:cubicBezTo>
                  <a:cubicBezTo>
                    <a:pt x="3367" y="4608"/>
                    <a:pt x="3367" y="4608"/>
                    <a:pt x="3367" y="4608"/>
                  </a:cubicBezTo>
                  <a:cubicBezTo>
                    <a:pt x="3367" y="4768"/>
                    <a:pt x="3367" y="4768"/>
                    <a:pt x="3367" y="4768"/>
                  </a:cubicBezTo>
                  <a:moveTo>
                    <a:pt x="3147" y="4768"/>
                  </a:moveTo>
                  <a:cubicBezTo>
                    <a:pt x="2996" y="4768"/>
                    <a:pt x="2996" y="4768"/>
                    <a:pt x="2996" y="4768"/>
                  </a:cubicBezTo>
                  <a:cubicBezTo>
                    <a:pt x="2996" y="4608"/>
                    <a:pt x="2996" y="4608"/>
                    <a:pt x="2996" y="4608"/>
                  </a:cubicBezTo>
                  <a:cubicBezTo>
                    <a:pt x="3147" y="4608"/>
                    <a:pt x="3147" y="4608"/>
                    <a:pt x="3147" y="4608"/>
                  </a:cubicBezTo>
                  <a:cubicBezTo>
                    <a:pt x="3147" y="4768"/>
                    <a:pt x="3147" y="4768"/>
                    <a:pt x="3147" y="4768"/>
                  </a:cubicBezTo>
                  <a:moveTo>
                    <a:pt x="2920" y="4479"/>
                  </a:moveTo>
                  <a:cubicBezTo>
                    <a:pt x="2920" y="5300"/>
                    <a:pt x="2920" y="5300"/>
                    <a:pt x="2920" y="5300"/>
                  </a:cubicBezTo>
                  <a:cubicBezTo>
                    <a:pt x="3079" y="5300"/>
                    <a:pt x="3079" y="5300"/>
                    <a:pt x="3079" y="5300"/>
                  </a:cubicBezTo>
                  <a:cubicBezTo>
                    <a:pt x="3079" y="5095"/>
                    <a:pt x="3079" y="5095"/>
                    <a:pt x="3079" y="5095"/>
                  </a:cubicBezTo>
                  <a:cubicBezTo>
                    <a:pt x="3284" y="5095"/>
                    <a:pt x="3284" y="5095"/>
                    <a:pt x="3284" y="5095"/>
                  </a:cubicBezTo>
                  <a:cubicBezTo>
                    <a:pt x="3284" y="5300"/>
                    <a:pt x="3284" y="5300"/>
                    <a:pt x="3284" y="5300"/>
                  </a:cubicBezTo>
                  <a:cubicBezTo>
                    <a:pt x="3443" y="5300"/>
                    <a:pt x="3443" y="5300"/>
                    <a:pt x="3443" y="5300"/>
                  </a:cubicBezTo>
                  <a:cubicBezTo>
                    <a:pt x="3443" y="4479"/>
                    <a:pt x="3443" y="4479"/>
                    <a:pt x="3443" y="4479"/>
                  </a:cubicBezTo>
                  <a:cubicBezTo>
                    <a:pt x="2920" y="4479"/>
                    <a:pt x="2920" y="4479"/>
                    <a:pt x="2920" y="4479"/>
                  </a:cubicBezTo>
                  <a:moveTo>
                    <a:pt x="697" y="2398"/>
                  </a:moveTo>
                  <a:cubicBezTo>
                    <a:pt x="794" y="2398"/>
                    <a:pt x="875" y="2464"/>
                    <a:pt x="920" y="2559"/>
                  </a:cubicBezTo>
                  <a:cubicBezTo>
                    <a:pt x="972" y="2522"/>
                    <a:pt x="1031" y="2500"/>
                    <a:pt x="1098" y="2500"/>
                  </a:cubicBezTo>
                  <a:cubicBezTo>
                    <a:pt x="1247" y="2500"/>
                    <a:pt x="1373" y="2602"/>
                    <a:pt x="1402" y="2741"/>
                  </a:cubicBezTo>
                  <a:cubicBezTo>
                    <a:pt x="1417" y="2734"/>
                    <a:pt x="1440" y="2726"/>
                    <a:pt x="1462" y="2726"/>
                  </a:cubicBezTo>
                  <a:cubicBezTo>
                    <a:pt x="1543" y="2726"/>
                    <a:pt x="1610" y="2792"/>
                    <a:pt x="1610" y="2872"/>
                  </a:cubicBezTo>
                  <a:cubicBezTo>
                    <a:pt x="1610" y="2953"/>
                    <a:pt x="1543" y="3018"/>
                    <a:pt x="1462" y="3018"/>
                  </a:cubicBezTo>
                  <a:cubicBezTo>
                    <a:pt x="1432" y="3018"/>
                    <a:pt x="1410" y="3011"/>
                    <a:pt x="1388" y="2996"/>
                  </a:cubicBezTo>
                  <a:cubicBezTo>
                    <a:pt x="1343" y="3106"/>
                    <a:pt x="1232" y="3186"/>
                    <a:pt x="1098" y="3186"/>
                  </a:cubicBezTo>
                  <a:cubicBezTo>
                    <a:pt x="1016" y="3186"/>
                    <a:pt x="935" y="3150"/>
                    <a:pt x="883" y="3099"/>
                  </a:cubicBezTo>
                  <a:cubicBezTo>
                    <a:pt x="838" y="3150"/>
                    <a:pt x="772" y="3179"/>
                    <a:pt x="697" y="3179"/>
                  </a:cubicBezTo>
                  <a:cubicBezTo>
                    <a:pt x="608" y="3179"/>
                    <a:pt x="534" y="3135"/>
                    <a:pt x="489" y="3077"/>
                  </a:cubicBezTo>
                  <a:cubicBezTo>
                    <a:pt x="475" y="3128"/>
                    <a:pt x="423" y="3164"/>
                    <a:pt x="363" y="3164"/>
                  </a:cubicBezTo>
                  <a:cubicBezTo>
                    <a:pt x="296" y="3164"/>
                    <a:pt x="244" y="3120"/>
                    <a:pt x="230" y="3062"/>
                  </a:cubicBezTo>
                  <a:cubicBezTo>
                    <a:pt x="207" y="3091"/>
                    <a:pt x="170" y="3106"/>
                    <a:pt x="133" y="3106"/>
                  </a:cubicBezTo>
                  <a:cubicBezTo>
                    <a:pt x="59" y="3106"/>
                    <a:pt x="0" y="3047"/>
                    <a:pt x="0" y="2982"/>
                  </a:cubicBezTo>
                  <a:cubicBezTo>
                    <a:pt x="0" y="2909"/>
                    <a:pt x="59" y="2850"/>
                    <a:pt x="133" y="2850"/>
                  </a:cubicBezTo>
                  <a:cubicBezTo>
                    <a:pt x="155" y="2850"/>
                    <a:pt x="170" y="2858"/>
                    <a:pt x="193" y="2865"/>
                  </a:cubicBezTo>
                  <a:cubicBezTo>
                    <a:pt x="193" y="2858"/>
                    <a:pt x="193" y="2850"/>
                    <a:pt x="193" y="2843"/>
                  </a:cubicBezTo>
                  <a:cubicBezTo>
                    <a:pt x="193" y="2726"/>
                    <a:pt x="289" y="2632"/>
                    <a:pt x="408" y="2632"/>
                  </a:cubicBezTo>
                  <a:cubicBezTo>
                    <a:pt x="423" y="2632"/>
                    <a:pt x="430" y="2632"/>
                    <a:pt x="445" y="2632"/>
                  </a:cubicBezTo>
                  <a:cubicBezTo>
                    <a:pt x="467" y="2500"/>
                    <a:pt x="571" y="2398"/>
                    <a:pt x="697" y="2398"/>
                  </a:cubicBezTo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21238" tIns="10632" rIns="21238" bIns="10632" anchor="ctr"/>
            <a:lstStyle/>
            <a:p>
              <a:pPr defTabSz="212393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7" name="Group 96"/>
          <p:cNvGrpSpPr>
            <a:grpSpLocks/>
          </p:cNvGrpSpPr>
          <p:nvPr/>
        </p:nvGrpSpPr>
        <p:grpSpPr bwMode="auto">
          <a:xfrm>
            <a:off x="6569198" y="3013473"/>
            <a:ext cx="1829276" cy="1785938"/>
            <a:chOff x="6569121" y="3021474"/>
            <a:chExt cx="1828800" cy="1786150"/>
          </a:xfrm>
        </p:grpSpPr>
        <p:grpSp>
          <p:nvGrpSpPr>
            <p:cNvPr id="98" name="Group 318"/>
            <p:cNvGrpSpPr>
              <a:grpSpLocks/>
            </p:cNvGrpSpPr>
            <p:nvPr/>
          </p:nvGrpSpPr>
          <p:grpSpPr bwMode="auto">
            <a:xfrm>
              <a:off x="6569121" y="3021474"/>
              <a:ext cx="1828800" cy="1786150"/>
              <a:chOff x="1302623" y="3012848"/>
              <a:chExt cx="2106422" cy="1786150"/>
            </a:xfrm>
          </p:grpSpPr>
          <p:sp>
            <p:nvSpPr>
              <p:cNvPr id="119" name="Round Same Side Corner Rectangle 118"/>
              <p:cNvSpPr/>
              <p:nvPr/>
            </p:nvSpPr>
            <p:spPr>
              <a:xfrm>
                <a:off x="1302623" y="3012848"/>
                <a:ext cx="2106422" cy="1786150"/>
              </a:xfrm>
              <a:prstGeom prst="round2SameRect">
                <a:avLst>
                  <a:gd name="adj1" fmla="val 0"/>
                  <a:gd name="adj2" fmla="val 5788"/>
                </a:avLst>
              </a:prstGeom>
              <a:gradFill>
                <a:gsLst>
                  <a:gs pos="30000">
                    <a:schemeClr val="accent2"/>
                  </a:gs>
                  <a:gs pos="100000">
                    <a:schemeClr val="accent2">
                      <a:lumMod val="50000"/>
                    </a:schemeClr>
                  </a:gs>
                </a:gsLst>
                <a:lin ang="48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1302623" y="3660023"/>
                <a:ext cx="2106422" cy="357832"/>
              </a:xfrm>
              <a:prstGeom prst="rect">
                <a:avLst/>
              </a:prstGeom>
              <a:noFill/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>
                <a:spAutoFit/>
              </a:bodyPr>
              <a:lstStyle/>
              <a:p>
                <a:pPr algn="ctr" defTabSz="1218175">
                  <a:lnSpc>
                    <a:spcPct val="95000"/>
                  </a:lnSpc>
                  <a:spcBef>
                    <a:spcPts val="1200"/>
                  </a:spcBef>
                  <a:buClr>
                    <a:srgbClr val="0096D6"/>
                  </a:buClr>
                  <a:buSzPct val="90000"/>
                  <a:defRPr/>
                </a:pPr>
                <a:r>
                  <a:rPr lang="en-GB" b="1" dirty="0">
                    <a:solidFill>
                      <a:srgbClr val="FFFFFF"/>
                    </a:solidFill>
                    <a:latin typeface="+mj-lt"/>
                    <a:cs typeface="CiscoSans"/>
                  </a:rPr>
                  <a:t>Compliance </a:t>
                </a: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1408219" y="4066676"/>
                <a:ext cx="1895231" cy="431058"/>
              </a:xfrm>
              <a:prstGeom prst="rect">
                <a:avLst/>
              </a:prstGeom>
              <a:noFill/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/>
              <a:lstStyle>
                <a:defPPr>
                  <a:defRPr lang="en-US"/>
                </a:defPPr>
                <a:lvl1pPr algn="ctr" defTabSz="909579">
                  <a:lnSpc>
                    <a:spcPct val="95000"/>
                  </a:lnSpc>
                  <a:buClr>
                    <a:srgbClr val="0096D6"/>
                  </a:buClr>
                  <a:buSzPct val="90000"/>
                  <a:defRPr sz="1200">
                    <a:solidFill>
                      <a:schemeClr val="bg1"/>
                    </a:solidFill>
                    <a:latin typeface="+mj-lt"/>
                    <a:ea typeface="+mj-ea"/>
                    <a:cs typeface="CiscoSans ExtraLight"/>
                  </a:defRPr>
                </a:lvl1pPr>
              </a:lstStyle>
              <a:p>
                <a:pPr>
                  <a:defRPr/>
                </a:pPr>
                <a:r>
                  <a:rPr lang="en-US" dirty="0">
                    <a:solidFill>
                      <a:srgbClr val="FFFFFF"/>
                    </a:solidFill>
                  </a:rPr>
                  <a:t>Policy-based </a:t>
                </a:r>
                <a:r>
                  <a:rPr lang="en-US" dirty="0" smtClean="0">
                    <a:solidFill>
                      <a:srgbClr val="FFFFFF"/>
                    </a:solidFill>
                  </a:rPr>
                  <a:t>deployment/governance </a:t>
                </a:r>
                <a:r>
                  <a:rPr lang="en-US" dirty="0">
                    <a:solidFill>
                      <a:srgbClr val="FFFFFF"/>
                    </a:solidFill>
                  </a:rPr>
                  <a:t>in cloud </a:t>
                </a:r>
              </a:p>
            </p:txBody>
          </p:sp>
          <p:cxnSp>
            <p:nvCxnSpPr>
              <p:cNvPr id="122" name="Straight Connector 121"/>
              <p:cNvCxnSpPr/>
              <p:nvPr/>
            </p:nvCxnSpPr>
            <p:spPr>
              <a:xfrm>
                <a:off x="1459137" y="4036917"/>
                <a:ext cx="1793394" cy="0"/>
              </a:xfrm>
              <a:prstGeom prst="line">
                <a:avLst/>
              </a:prstGeom>
              <a:ln>
                <a:gradFill flip="none" rotWithShape="1">
                  <a:gsLst>
                    <a:gs pos="50000">
                      <a:schemeClr val="bg1"/>
                    </a:gs>
                    <a:gs pos="0">
                      <a:schemeClr val="bg1">
                        <a:alpha val="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166"/>
            <p:cNvGrpSpPr>
              <a:grpSpLocks/>
            </p:cNvGrpSpPr>
            <p:nvPr/>
          </p:nvGrpSpPr>
          <p:grpSpPr bwMode="auto">
            <a:xfrm>
              <a:off x="7204652" y="3164339"/>
              <a:ext cx="557739" cy="442957"/>
              <a:chOff x="9304339" y="2164711"/>
              <a:chExt cx="2190756" cy="1739901"/>
            </a:xfrm>
          </p:grpSpPr>
          <p:sp>
            <p:nvSpPr>
              <p:cNvPr id="100" name="Freeform 119"/>
              <p:cNvSpPr>
                <a:spLocks noEditPoints="1"/>
              </p:cNvSpPr>
              <p:nvPr/>
            </p:nvSpPr>
            <p:spPr bwMode="auto">
              <a:xfrm>
                <a:off x="10077024" y="2562381"/>
                <a:ext cx="841803" cy="575302"/>
              </a:xfrm>
              <a:custGeom>
                <a:avLst/>
                <a:gdLst/>
                <a:ahLst/>
                <a:cxnLst>
                  <a:cxn ang="0">
                    <a:pos x="78" y="111"/>
                  </a:cxn>
                  <a:cxn ang="0">
                    <a:pos x="80" y="115"/>
                  </a:cxn>
                  <a:cxn ang="0">
                    <a:pos x="146" y="154"/>
                  </a:cxn>
                  <a:cxn ang="0">
                    <a:pos x="146" y="154"/>
                  </a:cxn>
                  <a:cxn ang="0">
                    <a:pos x="172" y="149"/>
                  </a:cxn>
                  <a:cxn ang="0">
                    <a:pos x="215" y="110"/>
                  </a:cxn>
                  <a:cxn ang="0">
                    <a:pos x="218" y="51"/>
                  </a:cxn>
                  <a:cxn ang="0">
                    <a:pos x="146" y="0"/>
                  </a:cxn>
                  <a:cxn ang="0">
                    <a:pos x="121" y="5"/>
                  </a:cxn>
                  <a:cxn ang="0">
                    <a:pos x="71" y="89"/>
                  </a:cxn>
                  <a:cxn ang="0">
                    <a:pos x="71" y="93"/>
                  </a:cxn>
                  <a:cxn ang="0">
                    <a:pos x="0" y="117"/>
                  </a:cxn>
                  <a:cxn ang="0">
                    <a:pos x="7" y="136"/>
                  </a:cxn>
                  <a:cxn ang="0">
                    <a:pos x="78" y="111"/>
                  </a:cxn>
                  <a:cxn ang="0">
                    <a:pos x="150" y="51"/>
                  </a:cxn>
                  <a:cxn ang="0">
                    <a:pos x="168" y="35"/>
                  </a:cxn>
                  <a:cxn ang="0">
                    <a:pos x="179" y="33"/>
                  </a:cxn>
                  <a:cxn ang="0">
                    <a:pos x="209" y="54"/>
                  </a:cxn>
                  <a:cxn ang="0">
                    <a:pos x="208" y="79"/>
                  </a:cxn>
                  <a:cxn ang="0">
                    <a:pos x="190" y="95"/>
                  </a:cxn>
                  <a:cxn ang="0">
                    <a:pos x="179" y="97"/>
                  </a:cxn>
                  <a:cxn ang="0">
                    <a:pos x="149" y="76"/>
                  </a:cxn>
                  <a:cxn ang="0">
                    <a:pos x="150" y="51"/>
                  </a:cxn>
                </a:cxnLst>
                <a:rect l="0" t="0" r="r" b="b"/>
                <a:pathLst>
                  <a:path w="225" h="154">
                    <a:moveTo>
                      <a:pt x="78" y="111"/>
                    </a:moveTo>
                    <a:cubicBezTo>
                      <a:pt x="80" y="115"/>
                      <a:pt x="80" y="115"/>
                      <a:pt x="80" y="115"/>
                    </a:cubicBezTo>
                    <a:cubicBezTo>
                      <a:pt x="93" y="139"/>
                      <a:pt x="119" y="154"/>
                      <a:pt x="146" y="154"/>
                    </a:cubicBezTo>
                    <a:cubicBezTo>
                      <a:pt x="146" y="154"/>
                      <a:pt x="146" y="154"/>
                      <a:pt x="146" y="154"/>
                    </a:cubicBezTo>
                    <a:cubicBezTo>
                      <a:pt x="155" y="154"/>
                      <a:pt x="164" y="152"/>
                      <a:pt x="172" y="149"/>
                    </a:cubicBezTo>
                    <a:cubicBezTo>
                      <a:pt x="191" y="142"/>
                      <a:pt x="206" y="128"/>
                      <a:pt x="215" y="110"/>
                    </a:cubicBezTo>
                    <a:cubicBezTo>
                      <a:pt x="224" y="91"/>
                      <a:pt x="225" y="71"/>
                      <a:pt x="218" y="51"/>
                    </a:cubicBezTo>
                    <a:cubicBezTo>
                      <a:pt x="207" y="21"/>
                      <a:pt x="178" y="0"/>
                      <a:pt x="146" y="0"/>
                    </a:cubicBezTo>
                    <a:cubicBezTo>
                      <a:pt x="137" y="0"/>
                      <a:pt x="129" y="2"/>
                      <a:pt x="121" y="5"/>
                    </a:cubicBezTo>
                    <a:cubicBezTo>
                      <a:pt x="86" y="17"/>
                      <a:pt x="65" y="53"/>
                      <a:pt x="71" y="89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7" y="136"/>
                      <a:pt x="7" y="136"/>
                      <a:pt x="7" y="136"/>
                    </a:cubicBezTo>
                    <a:lnTo>
                      <a:pt x="78" y="111"/>
                    </a:lnTo>
                    <a:close/>
                    <a:moveTo>
                      <a:pt x="150" y="51"/>
                    </a:moveTo>
                    <a:cubicBezTo>
                      <a:pt x="154" y="44"/>
                      <a:pt x="160" y="38"/>
                      <a:pt x="168" y="35"/>
                    </a:cubicBezTo>
                    <a:cubicBezTo>
                      <a:pt x="172" y="34"/>
                      <a:pt x="176" y="33"/>
                      <a:pt x="179" y="33"/>
                    </a:cubicBezTo>
                    <a:cubicBezTo>
                      <a:pt x="193" y="33"/>
                      <a:pt x="205" y="42"/>
                      <a:pt x="209" y="54"/>
                    </a:cubicBezTo>
                    <a:cubicBezTo>
                      <a:pt x="212" y="62"/>
                      <a:pt x="212" y="71"/>
                      <a:pt x="208" y="79"/>
                    </a:cubicBezTo>
                    <a:cubicBezTo>
                      <a:pt x="205" y="87"/>
                      <a:pt x="198" y="92"/>
                      <a:pt x="190" y="95"/>
                    </a:cubicBezTo>
                    <a:cubicBezTo>
                      <a:pt x="186" y="97"/>
                      <a:pt x="183" y="97"/>
                      <a:pt x="179" y="97"/>
                    </a:cubicBezTo>
                    <a:cubicBezTo>
                      <a:pt x="166" y="97"/>
                      <a:pt x="154" y="89"/>
                      <a:pt x="149" y="76"/>
                    </a:cubicBezTo>
                    <a:cubicBezTo>
                      <a:pt x="146" y="68"/>
                      <a:pt x="147" y="59"/>
                      <a:pt x="150" y="5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21238" tIns="10632" rIns="21238" bIns="10632" anchor="ctr"/>
              <a:lstStyle/>
              <a:p>
                <a:pPr defTabSz="212393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Freeform 118"/>
              <p:cNvSpPr>
                <a:spLocks/>
              </p:cNvSpPr>
              <p:nvPr/>
            </p:nvSpPr>
            <p:spPr bwMode="auto">
              <a:xfrm>
                <a:off x="9688858" y="2534318"/>
                <a:ext cx="1374945" cy="1019638"/>
              </a:xfrm>
              <a:custGeom>
                <a:avLst/>
                <a:gdLst/>
                <a:ahLst/>
                <a:cxnLst>
                  <a:cxn ang="0">
                    <a:pos x="255" y="176"/>
                  </a:cxn>
                  <a:cxn ang="0">
                    <a:pos x="368" y="176"/>
                  </a:cxn>
                  <a:cxn ang="0">
                    <a:pos x="368" y="39"/>
                  </a:cxn>
                  <a:cxn ang="0">
                    <a:pos x="319" y="0"/>
                  </a:cxn>
                  <a:cxn ang="0">
                    <a:pos x="132" y="0"/>
                  </a:cxn>
                  <a:cxn ang="0">
                    <a:pos x="132" y="64"/>
                  </a:cxn>
                  <a:cxn ang="0">
                    <a:pos x="147" y="64"/>
                  </a:cxn>
                  <a:cxn ang="0">
                    <a:pos x="156" y="73"/>
                  </a:cxn>
                  <a:cxn ang="0">
                    <a:pos x="156" y="80"/>
                  </a:cxn>
                  <a:cxn ang="0">
                    <a:pos x="147" y="96"/>
                  </a:cxn>
                  <a:cxn ang="0">
                    <a:pos x="0" y="96"/>
                  </a:cxn>
                  <a:cxn ang="0">
                    <a:pos x="0" y="153"/>
                  </a:cxn>
                  <a:cxn ang="0">
                    <a:pos x="85" y="123"/>
                  </a:cxn>
                  <a:cxn ang="0">
                    <a:pos x="85" y="123"/>
                  </a:cxn>
                  <a:cxn ang="0">
                    <a:pos x="166" y="95"/>
                  </a:cxn>
                  <a:cxn ang="0">
                    <a:pos x="222" y="5"/>
                  </a:cxn>
                  <a:cxn ang="0">
                    <a:pos x="250" y="0"/>
                  </a:cxn>
                  <a:cxn ang="0">
                    <a:pos x="330" y="57"/>
                  </a:cxn>
                  <a:cxn ang="0">
                    <a:pos x="327" y="121"/>
                  </a:cxn>
                  <a:cxn ang="0">
                    <a:pos x="279" y="166"/>
                  </a:cxn>
                  <a:cxn ang="0">
                    <a:pos x="250" y="172"/>
                  </a:cxn>
                  <a:cxn ang="0">
                    <a:pos x="250" y="172"/>
                  </a:cxn>
                  <a:cxn ang="0">
                    <a:pos x="178" y="131"/>
                  </a:cxn>
                  <a:cxn ang="0">
                    <a:pos x="114" y="152"/>
                  </a:cxn>
                  <a:cxn ang="0">
                    <a:pos x="114" y="152"/>
                  </a:cxn>
                  <a:cxn ang="0">
                    <a:pos x="85" y="162"/>
                  </a:cxn>
                  <a:cxn ang="0">
                    <a:pos x="103" y="214"/>
                  </a:cxn>
                  <a:cxn ang="0">
                    <a:pos x="103" y="224"/>
                  </a:cxn>
                  <a:cxn ang="0">
                    <a:pos x="91" y="234"/>
                  </a:cxn>
                  <a:cxn ang="0">
                    <a:pos x="84" y="235"/>
                  </a:cxn>
                  <a:cxn ang="0">
                    <a:pos x="69" y="226"/>
                  </a:cxn>
                  <a:cxn ang="0">
                    <a:pos x="65" y="213"/>
                  </a:cxn>
                  <a:cxn ang="0">
                    <a:pos x="51" y="218"/>
                  </a:cxn>
                  <a:cxn ang="0">
                    <a:pos x="56" y="231"/>
                  </a:cxn>
                  <a:cxn ang="0">
                    <a:pos x="55" y="240"/>
                  </a:cxn>
                  <a:cxn ang="0">
                    <a:pos x="44" y="250"/>
                  </a:cxn>
                  <a:cxn ang="0">
                    <a:pos x="36" y="252"/>
                  </a:cxn>
                  <a:cxn ang="0">
                    <a:pos x="22" y="243"/>
                  </a:cxn>
                  <a:cxn ang="0">
                    <a:pos x="2" y="190"/>
                  </a:cxn>
                  <a:cxn ang="0">
                    <a:pos x="0" y="191"/>
                  </a:cxn>
                  <a:cxn ang="0">
                    <a:pos x="0" y="229"/>
                  </a:cxn>
                  <a:cxn ang="0">
                    <a:pos x="53" y="272"/>
                  </a:cxn>
                  <a:cxn ang="0">
                    <a:pos x="244" y="272"/>
                  </a:cxn>
                  <a:cxn ang="0">
                    <a:pos x="244" y="182"/>
                  </a:cxn>
                  <a:cxn ang="0">
                    <a:pos x="255" y="176"/>
                  </a:cxn>
                </a:cxnLst>
                <a:rect l="0" t="0" r="r" b="b"/>
                <a:pathLst>
                  <a:path w="368" h="272">
                    <a:moveTo>
                      <a:pt x="255" y="176"/>
                    </a:moveTo>
                    <a:cubicBezTo>
                      <a:pt x="368" y="176"/>
                      <a:pt x="368" y="176"/>
                      <a:pt x="368" y="176"/>
                    </a:cubicBezTo>
                    <a:cubicBezTo>
                      <a:pt x="368" y="39"/>
                      <a:pt x="368" y="39"/>
                      <a:pt x="368" y="39"/>
                    </a:cubicBezTo>
                    <a:cubicBezTo>
                      <a:pt x="368" y="16"/>
                      <a:pt x="347" y="0"/>
                      <a:pt x="319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2" y="64"/>
                      <a:pt x="132" y="64"/>
                      <a:pt x="132" y="64"/>
                    </a:cubicBezTo>
                    <a:cubicBezTo>
                      <a:pt x="147" y="64"/>
                      <a:pt x="147" y="64"/>
                      <a:pt x="147" y="64"/>
                    </a:cubicBezTo>
                    <a:cubicBezTo>
                      <a:pt x="154" y="64"/>
                      <a:pt x="156" y="66"/>
                      <a:pt x="156" y="73"/>
                    </a:cubicBezTo>
                    <a:cubicBezTo>
                      <a:pt x="156" y="80"/>
                      <a:pt x="156" y="80"/>
                      <a:pt x="156" y="80"/>
                    </a:cubicBezTo>
                    <a:cubicBezTo>
                      <a:pt x="156" y="87"/>
                      <a:pt x="154" y="96"/>
                      <a:pt x="147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85" y="123"/>
                      <a:pt x="85" y="123"/>
                      <a:pt x="85" y="123"/>
                    </a:cubicBezTo>
                    <a:cubicBezTo>
                      <a:pt x="85" y="123"/>
                      <a:pt x="85" y="123"/>
                      <a:pt x="85" y="123"/>
                    </a:cubicBezTo>
                    <a:cubicBezTo>
                      <a:pt x="166" y="95"/>
                      <a:pt x="166" y="95"/>
                      <a:pt x="166" y="95"/>
                    </a:cubicBezTo>
                    <a:cubicBezTo>
                      <a:pt x="161" y="56"/>
                      <a:pt x="184" y="18"/>
                      <a:pt x="222" y="5"/>
                    </a:cubicBezTo>
                    <a:cubicBezTo>
                      <a:pt x="231" y="2"/>
                      <a:pt x="240" y="0"/>
                      <a:pt x="250" y="0"/>
                    </a:cubicBezTo>
                    <a:cubicBezTo>
                      <a:pt x="286" y="0"/>
                      <a:pt x="318" y="23"/>
                      <a:pt x="330" y="57"/>
                    </a:cubicBezTo>
                    <a:cubicBezTo>
                      <a:pt x="337" y="78"/>
                      <a:pt x="336" y="101"/>
                      <a:pt x="327" y="121"/>
                    </a:cubicBezTo>
                    <a:cubicBezTo>
                      <a:pt x="317" y="142"/>
                      <a:pt x="300" y="158"/>
                      <a:pt x="279" y="166"/>
                    </a:cubicBezTo>
                    <a:cubicBezTo>
                      <a:pt x="269" y="169"/>
                      <a:pt x="260" y="172"/>
                      <a:pt x="250" y="172"/>
                    </a:cubicBezTo>
                    <a:cubicBezTo>
                      <a:pt x="250" y="172"/>
                      <a:pt x="250" y="172"/>
                      <a:pt x="250" y="172"/>
                    </a:cubicBezTo>
                    <a:cubicBezTo>
                      <a:pt x="221" y="172"/>
                      <a:pt x="194" y="155"/>
                      <a:pt x="178" y="131"/>
                    </a:cubicBezTo>
                    <a:cubicBezTo>
                      <a:pt x="114" y="152"/>
                      <a:pt x="114" y="152"/>
                      <a:pt x="114" y="152"/>
                    </a:cubicBezTo>
                    <a:cubicBezTo>
                      <a:pt x="114" y="152"/>
                      <a:pt x="114" y="152"/>
                      <a:pt x="114" y="152"/>
                    </a:cubicBezTo>
                    <a:cubicBezTo>
                      <a:pt x="85" y="162"/>
                      <a:pt x="85" y="162"/>
                      <a:pt x="85" y="162"/>
                    </a:cubicBezTo>
                    <a:cubicBezTo>
                      <a:pt x="103" y="214"/>
                      <a:pt x="103" y="214"/>
                      <a:pt x="103" y="214"/>
                    </a:cubicBezTo>
                    <a:cubicBezTo>
                      <a:pt x="104" y="217"/>
                      <a:pt x="104" y="221"/>
                      <a:pt x="103" y="224"/>
                    </a:cubicBezTo>
                    <a:cubicBezTo>
                      <a:pt x="100" y="228"/>
                      <a:pt x="96" y="232"/>
                      <a:pt x="91" y="234"/>
                    </a:cubicBezTo>
                    <a:cubicBezTo>
                      <a:pt x="89" y="234"/>
                      <a:pt x="86" y="235"/>
                      <a:pt x="84" y="235"/>
                    </a:cubicBezTo>
                    <a:cubicBezTo>
                      <a:pt x="77" y="235"/>
                      <a:pt x="71" y="231"/>
                      <a:pt x="69" y="226"/>
                    </a:cubicBezTo>
                    <a:cubicBezTo>
                      <a:pt x="65" y="213"/>
                      <a:pt x="65" y="213"/>
                      <a:pt x="65" y="213"/>
                    </a:cubicBezTo>
                    <a:cubicBezTo>
                      <a:pt x="51" y="218"/>
                      <a:pt x="51" y="218"/>
                      <a:pt x="51" y="218"/>
                    </a:cubicBezTo>
                    <a:cubicBezTo>
                      <a:pt x="56" y="231"/>
                      <a:pt x="56" y="231"/>
                      <a:pt x="56" y="231"/>
                    </a:cubicBezTo>
                    <a:cubicBezTo>
                      <a:pt x="57" y="234"/>
                      <a:pt x="57" y="237"/>
                      <a:pt x="55" y="240"/>
                    </a:cubicBezTo>
                    <a:cubicBezTo>
                      <a:pt x="53" y="245"/>
                      <a:pt x="49" y="248"/>
                      <a:pt x="44" y="250"/>
                    </a:cubicBezTo>
                    <a:cubicBezTo>
                      <a:pt x="41" y="251"/>
                      <a:pt x="39" y="252"/>
                      <a:pt x="36" y="252"/>
                    </a:cubicBezTo>
                    <a:cubicBezTo>
                      <a:pt x="30" y="252"/>
                      <a:pt x="24" y="248"/>
                      <a:pt x="22" y="243"/>
                    </a:cubicBezTo>
                    <a:cubicBezTo>
                      <a:pt x="2" y="190"/>
                      <a:pt x="2" y="190"/>
                      <a:pt x="2" y="190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229"/>
                      <a:pt x="0" y="229"/>
                      <a:pt x="0" y="229"/>
                    </a:cubicBezTo>
                    <a:cubicBezTo>
                      <a:pt x="0" y="252"/>
                      <a:pt x="25" y="272"/>
                      <a:pt x="53" y="272"/>
                    </a:cubicBezTo>
                    <a:cubicBezTo>
                      <a:pt x="244" y="272"/>
                      <a:pt x="244" y="272"/>
                      <a:pt x="244" y="272"/>
                    </a:cubicBezTo>
                    <a:cubicBezTo>
                      <a:pt x="244" y="182"/>
                      <a:pt x="244" y="182"/>
                      <a:pt x="244" y="182"/>
                    </a:cubicBezTo>
                    <a:cubicBezTo>
                      <a:pt x="244" y="178"/>
                      <a:pt x="250" y="176"/>
                      <a:pt x="255" y="176"/>
                    </a:cubicBezTo>
                    <a:close/>
                  </a:path>
                </a:pathLst>
              </a:custGeom>
              <a:noFill/>
              <a:ln>
                <a:solidFill>
                  <a:schemeClr val="accent4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21238" tIns="10632" rIns="21238" bIns="10632" anchor="ctr"/>
              <a:lstStyle/>
              <a:p>
                <a:pPr defTabSz="212393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Freeform 120"/>
              <p:cNvSpPr>
                <a:spLocks/>
              </p:cNvSpPr>
              <p:nvPr/>
            </p:nvSpPr>
            <p:spPr bwMode="auto">
              <a:xfrm>
                <a:off x="9595324" y="3137683"/>
                <a:ext cx="98212" cy="98221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1" y="14"/>
                  </a:cxn>
                  <a:cxn ang="0">
                    <a:pos x="1" y="20"/>
                  </a:cxn>
                  <a:cxn ang="0">
                    <a:pos x="17" y="25"/>
                  </a:cxn>
                  <a:cxn ang="0">
                    <a:pos x="27" y="21"/>
                  </a:cxn>
                  <a:cxn ang="0">
                    <a:pos x="27" y="0"/>
                  </a:cxn>
                  <a:cxn ang="0">
                    <a:pos x="10" y="6"/>
                  </a:cxn>
                </a:cxnLst>
                <a:rect l="0" t="0" r="r" b="b"/>
                <a:pathLst>
                  <a:path w="27" h="27">
                    <a:moveTo>
                      <a:pt x="10" y="6"/>
                    </a:moveTo>
                    <a:cubicBezTo>
                      <a:pt x="6" y="8"/>
                      <a:pt x="3" y="10"/>
                      <a:pt x="1" y="14"/>
                    </a:cubicBezTo>
                    <a:cubicBezTo>
                      <a:pt x="1" y="15"/>
                      <a:pt x="0" y="17"/>
                      <a:pt x="1" y="20"/>
                    </a:cubicBezTo>
                    <a:cubicBezTo>
                      <a:pt x="3" y="25"/>
                      <a:pt x="10" y="27"/>
                      <a:pt x="17" y="25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0"/>
                      <a:pt x="27" y="0"/>
                      <a:pt x="27" y="0"/>
                    </a:cubicBezTo>
                    <a:lnTo>
                      <a:pt x="10" y="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21238" tIns="10632" rIns="21238" bIns="10632" anchor="ctr"/>
              <a:lstStyle/>
              <a:p>
                <a:pPr defTabSz="212393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Freeform 121"/>
              <p:cNvSpPr>
                <a:spLocks/>
              </p:cNvSpPr>
              <p:nvPr/>
            </p:nvSpPr>
            <p:spPr bwMode="auto">
              <a:xfrm>
                <a:off x="9693536" y="3025429"/>
                <a:ext cx="355428" cy="420952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0" y="51"/>
                  </a:cxn>
                  <a:cxn ang="0">
                    <a:pos x="6" y="49"/>
                  </a:cxn>
                  <a:cxn ang="0">
                    <a:pos x="28" y="109"/>
                  </a:cxn>
                  <a:cxn ang="0">
                    <a:pos x="39" y="112"/>
                  </a:cxn>
                  <a:cxn ang="0">
                    <a:pos x="46" y="106"/>
                  </a:cxn>
                  <a:cxn ang="0">
                    <a:pos x="46" y="102"/>
                  </a:cxn>
                  <a:cxn ang="0">
                    <a:pos x="39" y="82"/>
                  </a:cxn>
                  <a:cxn ang="0">
                    <a:pos x="68" y="72"/>
                  </a:cxn>
                  <a:cxn ang="0">
                    <a:pos x="75" y="92"/>
                  </a:cxn>
                  <a:cxn ang="0">
                    <a:pos x="82" y="96"/>
                  </a:cxn>
                  <a:cxn ang="0">
                    <a:pos x="86" y="95"/>
                  </a:cxn>
                  <a:cxn ang="0">
                    <a:pos x="93" y="89"/>
                  </a:cxn>
                  <a:cxn ang="0">
                    <a:pos x="94" y="86"/>
                  </a:cxn>
                  <a:cxn ang="0">
                    <a:pos x="72" y="26"/>
                  </a:cxn>
                  <a:cxn ang="0">
                    <a:pos x="93" y="18"/>
                  </a:cxn>
                  <a:cxn ang="0">
                    <a:pos x="86" y="0"/>
                  </a:cxn>
                  <a:cxn ang="0">
                    <a:pos x="0" y="30"/>
                  </a:cxn>
                </a:cxnLst>
                <a:rect l="0" t="0" r="r" b="b"/>
                <a:pathLst>
                  <a:path w="94" h="113">
                    <a:moveTo>
                      <a:pt x="0" y="3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28" y="109"/>
                      <a:pt x="28" y="109"/>
                      <a:pt x="28" y="109"/>
                    </a:cubicBezTo>
                    <a:cubicBezTo>
                      <a:pt x="29" y="112"/>
                      <a:pt x="34" y="113"/>
                      <a:pt x="39" y="112"/>
                    </a:cubicBezTo>
                    <a:cubicBezTo>
                      <a:pt x="42" y="110"/>
                      <a:pt x="45" y="108"/>
                      <a:pt x="46" y="106"/>
                    </a:cubicBezTo>
                    <a:cubicBezTo>
                      <a:pt x="46" y="105"/>
                      <a:pt x="47" y="104"/>
                      <a:pt x="46" y="102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8" y="72"/>
                      <a:pt x="68" y="72"/>
                      <a:pt x="68" y="72"/>
                    </a:cubicBezTo>
                    <a:cubicBezTo>
                      <a:pt x="75" y="92"/>
                      <a:pt x="75" y="92"/>
                      <a:pt x="75" y="92"/>
                    </a:cubicBezTo>
                    <a:cubicBezTo>
                      <a:pt x="76" y="94"/>
                      <a:pt x="78" y="96"/>
                      <a:pt x="82" y="96"/>
                    </a:cubicBezTo>
                    <a:cubicBezTo>
                      <a:pt x="83" y="96"/>
                      <a:pt x="85" y="95"/>
                      <a:pt x="86" y="95"/>
                    </a:cubicBezTo>
                    <a:cubicBezTo>
                      <a:pt x="90" y="94"/>
                      <a:pt x="92" y="92"/>
                      <a:pt x="93" y="89"/>
                    </a:cubicBezTo>
                    <a:cubicBezTo>
                      <a:pt x="94" y="88"/>
                      <a:pt x="94" y="87"/>
                      <a:pt x="94" y="86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86" y="0"/>
                      <a:pt x="86" y="0"/>
                      <a:pt x="86" y="0"/>
                    </a:cubicBezTo>
                    <a:lnTo>
                      <a:pt x="0" y="3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21238" tIns="10632" rIns="21238" bIns="10632" anchor="ctr"/>
              <a:lstStyle/>
              <a:p>
                <a:pPr defTabSz="212393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Freeform 122"/>
              <p:cNvSpPr>
                <a:spLocks/>
              </p:cNvSpPr>
              <p:nvPr/>
            </p:nvSpPr>
            <p:spPr bwMode="auto">
              <a:xfrm>
                <a:off x="10048964" y="3011396"/>
                <a:ext cx="23382" cy="74836"/>
              </a:xfrm>
              <a:custGeom>
                <a:avLst/>
                <a:gdLst/>
                <a:ahLst/>
                <a:cxnLst>
                  <a:cxn ang="0">
                    <a:pos x="16" y="43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16" y="45"/>
                  </a:cxn>
                  <a:cxn ang="0">
                    <a:pos x="16" y="43"/>
                  </a:cxn>
                </a:cxnLst>
                <a:rect l="0" t="0" r="r" b="b"/>
                <a:pathLst>
                  <a:path w="16" h="45">
                    <a:moveTo>
                      <a:pt x="16" y="4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6" y="45"/>
                    </a:lnTo>
                    <a:lnTo>
                      <a:pt x="16" y="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21238" tIns="10632" rIns="21238" bIns="10632" anchor="ctr"/>
              <a:lstStyle/>
              <a:p>
                <a:pPr defTabSz="212393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Freeform 123"/>
              <p:cNvSpPr>
                <a:spLocks/>
              </p:cNvSpPr>
              <p:nvPr/>
            </p:nvSpPr>
            <p:spPr bwMode="auto">
              <a:xfrm>
                <a:off x="10016226" y="3016075"/>
                <a:ext cx="42092" cy="7483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6" y="48"/>
                  </a:cxn>
                  <a:cxn ang="0">
                    <a:pos x="26" y="45"/>
                  </a:cxn>
                  <a:cxn ang="0">
                    <a:pos x="9" y="0"/>
                  </a:cxn>
                  <a:cxn ang="0">
                    <a:pos x="0" y="5"/>
                  </a:cxn>
                </a:cxnLst>
                <a:rect l="0" t="0" r="r" b="b"/>
                <a:pathLst>
                  <a:path w="26" h="48">
                    <a:moveTo>
                      <a:pt x="0" y="5"/>
                    </a:moveTo>
                    <a:lnTo>
                      <a:pt x="16" y="48"/>
                    </a:lnTo>
                    <a:lnTo>
                      <a:pt x="26" y="45"/>
                    </a:lnTo>
                    <a:lnTo>
                      <a:pt x="9" y="0"/>
                    </a:lnTo>
                    <a:lnTo>
                      <a:pt x="0" y="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21238" tIns="10632" rIns="21238" bIns="10632" anchor="ctr"/>
              <a:lstStyle/>
              <a:p>
                <a:pPr defTabSz="212393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Freeform 124"/>
              <p:cNvSpPr>
                <a:spLocks/>
              </p:cNvSpPr>
              <p:nvPr/>
            </p:nvSpPr>
            <p:spPr bwMode="auto">
              <a:xfrm>
                <a:off x="10030258" y="3011396"/>
                <a:ext cx="42089" cy="74836"/>
              </a:xfrm>
              <a:custGeom>
                <a:avLst/>
                <a:gdLst/>
                <a:ahLst/>
                <a:cxnLst>
                  <a:cxn ang="0">
                    <a:pos x="26" y="43"/>
                  </a:cxn>
                  <a:cxn ang="0">
                    <a:pos x="26" y="45"/>
                  </a:cxn>
                  <a:cxn ang="0">
                    <a:pos x="10" y="0"/>
                  </a:cxn>
                  <a:cxn ang="0">
                    <a:pos x="0" y="2"/>
                  </a:cxn>
                  <a:cxn ang="0">
                    <a:pos x="17" y="47"/>
                  </a:cxn>
                  <a:cxn ang="0">
                    <a:pos x="26" y="43"/>
                  </a:cxn>
                  <a:cxn ang="0">
                    <a:pos x="26" y="43"/>
                  </a:cxn>
                </a:cxnLst>
                <a:rect l="0" t="0" r="r" b="b"/>
                <a:pathLst>
                  <a:path w="26" h="47">
                    <a:moveTo>
                      <a:pt x="26" y="43"/>
                    </a:moveTo>
                    <a:lnTo>
                      <a:pt x="26" y="45"/>
                    </a:lnTo>
                    <a:lnTo>
                      <a:pt x="10" y="0"/>
                    </a:lnTo>
                    <a:lnTo>
                      <a:pt x="0" y="2"/>
                    </a:lnTo>
                    <a:lnTo>
                      <a:pt x="17" y="47"/>
                    </a:lnTo>
                    <a:lnTo>
                      <a:pt x="26" y="43"/>
                    </a:lnTo>
                    <a:lnTo>
                      <a:pt x="26" y="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21238" tIns="10632" rIns="21238" bIns="10632" anchor="ctr"/>
              <a:lstStyle/>
              <a:p>
                <a:pPr defTabSz="212393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Freeform 125"/>
              <p:cNvSpPr>
                <a:spLocks/>
              </p:cNvSpPr>
              <p:nvPr/>
            </p:nvSpPr>
            <p:spPr bwMode="auto">
              <a:xfrm>
                <a:off x="9394229" y="2164817"/>
                <a:ext cx="795036" cy="598687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9" y="8"/>
                  </a:cxn>
                  <a:cxn ang="0">
                    <a:pos x="203" y="8"/>
                  </a:cxn>
                  <a:cxn ang="0">
                    <a:pos x="204" y="8"/>
                  </a:cxn>
                  <a:cxn ang="0">
                    <a:pos x="204" y="96"/>
                  </a:cxn>
                  <a:cxn ang="0">
                    <a:pos x="212" y="96"/>
                  </a:cxn>
                  <a:cxn ang="0">
                    <a:pos x="212" y="8"/>
                  </a:cxn>
                  <a:cxn ang="0">
                    <a:pos x="203" y="0"/>
                  </a:cxn>
                  <a:cxn ang="0">
                    <a:pos x="9" y="0"/>
                  </a:cxn>
                  <a:cxn ang="0">
                    <a:pos x="0" y="8"/>
                  </a:cxn>
                  <a:cxn ang="0">
                    <a:pos x="0" y="160"/>
                  </a:cxn>
                  <a:cxn ang="0">
                    <a:pos x="8" y="160"/>
                  </a:cxn>
                  <a:cxn ang="0">
                    <a:pos x="8" y="8"/>
                  </a:cxn>
                </a:cxnLst>
                <a:rect l="0" t="0" r="r" b="b"/>
                <a:pathLst>
                  <a:path w="212" h="160">
                    <a:moveTo>
                      <a:pt x="8" y="8"/>
                    </a:moveTo>
                    <a:cubicBezTo>
                      <a:pt x="8" y="8"/>
                      <a:pt x="8" y="8"/>
                      <a:pt x="9" y="8"/>
                    </a:cubicBezTo>
                    <a:cubicBezTo>
                      <a:pt x="203" y="8"/>
                      <a:pt x="203" y="8"/>
                      <a:pt x="203" y="8"/>
                    </a:cubicBezTo>
                    <a:cubicBezTo>
                      <a:pt x="204" y="8"/>
                      <a:pt x="204" y="8"/>
                      <a:pt x="204" y="8"/>
                    </a:cubicBezTo>
                    <a:cubicBezTo>
                      <a:pt x="204" y="96"/>
                      <a:pt x="204" y="96"/>
                      <a:pt x="204" y="96"/>
                    </a:cubicBezTo>
                    <a:cubicBezTo>
                      <a:pt x="212" y="96"/>
                      <a:pt x="212" y="96"/>
                      <a:pt x="212" y="96"/>
                    </a:cubicBezTo>
                    <a:cubicBezTo>
                      <a:pt x="212" y="8"/>
                      <a:pt x="212" y="8"/>
                      <a:pt x="212" y="8"/>
                    </a:cubicBezTo>
                    <a:cubicBezTo>
                      <a:pt x="212" y="4"/>
                      <a:pt x="208" y="0"/>
                      <a:pt x="20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8" y="160"/>
                      <a:pt x="8" y="160"/>
                      <a:pt x="8" y="160"/>
                    </a:cubicBezTo>
                    <a:lnTo>
                      <a:pt x="8" y="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21238" tIns="10632" rIns="21238" bIns="10632" anchor="ctr"/>
              <a:lstStyle/>
              <a:p>
                <a:pPr defTabSz="212393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Rectangle 126"/>
              <p:cNvSpPr>
                <a:spLocks noChangeArrowheads="1"/>
              </p:cNvSpPr>
              <p:nvPr/>
            </p:nvSpPr>
            <p:spPr bwMode="auto">
              <a:xfrm>
                <a:off x="10161205" y="2524963"/>
                <a:ext cx="28060" cy="238541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21238" tIns="10632" rIns="21238" bIns="10632" anchor="ctr"/>
              <a:lstStyle/>
              <a:p>
                <a:pPr defTabSz="212393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Freeform 127"/>
              <p:cNvSpPr>
                <a:spLocks noEditPoints="1"/>
              </p:cNvSpPr>
              <p:nvPr/>
            </p:nvSpPr>
            <p:spPr bwMode="auto">
              <a:xfrm>
                <a:off x="9305370" y="2763504"/>
                <a:ext cx="972750" cy="121608"/>
              </a:xfrm>
              <a:custGeom>
                <a:avLst/>
                <a:gdLst/>
                <a:ahLst/>
                <a:cxnLst>
                  <a:cxn ang="0">
                    <a:pos x="249" y="0"/>
                  </a:cxn>
                  <a:cxn ang="0">
                    <a:pos x="236" y="0"/>
                  </a:cxn>
                  <a:cxn ang="0">
                    <a:pos x="228" y="0"/>
                  </a:cxn>
                  <a:cxn ang="0">
                    <a:pos x="228" y="1"/>
                  </a:cxn>
                  <a:cxn ang="0">
                    <a:pos x="227" y="0"/>
                  </a:cxn>
                  <a:cxn ang="0">
                    <a:pos x="104" y="0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2" y="0"/>
                  </a:cxn>
                  <a:cxn ang="0">
                    <a:pos x="24" y="0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11" y="32"/>
                  </a:cxn>
                  <a:cxn ang="0">
                    <a:pos x="104" y="32"/>
                  </a:cxn>
                  <a:cxn ang="0">
                    <a:pos x="249" y="32"/>
                  </a:cxn>
                  <a:cxn ang="0">
                    <a:pos x="260" y="18"/>
                  </a:cxn>
                  <a:cxn ang="0">
                    <a:pos x="260" y="11"/>
                  </a:cxn>
                  <a:cxn ang="0">
                    <a:pos x="249" y="0"/>
                  </a:cxn>
                  <a:cxn ang="0">
                    <a:pos x="113" y="20"/>
                  </a:cxn>
                  <a:cxn ang="0">
                    <a:pos x="107" y="15"/>
                  </a:cxn>
                  <a:cxn ang="0">
                    <a:pos x="113" y="9"/>
                  </a:cxn>
                  <a:cxn ang="0">
                    <a:pos x="118" y="15"/>
                  </a:cxn>
                  <a:cxn ang="0">
                    <a:pos x="113" y="20"/>
                  </a:cxn>
                  <a:cxn ang="0">
                    <a:pos x="130" y="20"/>
                  </a:cxn>
                  <a:cxn ang="0">
                    <a:pos x="124" y="15"/>
                  </a:cxn>
                  <a:cxn ang="0">
                    <a:pos x="130" y="9"/>
                  </a:cxn>
                  <a:cxn ang="0">
                    <a:pos x="135" y="15"/>
                  </a:cxn>
                  <a:cxn ang="0">
                    <a:pos x="130" y="20"/>
                  </a:cxn>
                  <a:cxn ang="0">
                    <a:pos x="147" y="20"/>
                  </a:cxn>
                  <a:cxn ang="0">
                    <a:pos x="141" y="15"/>
                  </a:cxn>
                  <a:cxn ang="0">
                    <a:pos x="147" y="9"/>
                  </a:cxn>
                  <a:cxn ang="0">
                    <a:pos x="152" y="15"/>
                  </a:cxn>
                  <a:cxn ang="0">
                    <a:pos x="147" y="20"/>
                  </a:cxn>
                  <a:cxn ang="0">
                    <a:pos x="236" y="20"/>
                  </a:cxn>
                  <a:cxn ang="0">
                    <a:pos x="188" y="20"/>
                  </a:cxn>
                  <a:cxn ang="0">
                    <a:pos x="188" y="8"/>
                  </a:cxn>
                  <a:cxn ang="0">
                    <a:pos x="227" y="8"/>
                  </a:cxn>
                  <a:cxn ang="0">
                    <a:pos x="236" y="8"/>
                  </a:cxn>
                  <a:cxn ang="0">
                    <a:pos x="236" y="20"/>
                  </a:cxn>
                </a:cxnLst>
                <a:rect l="0" t="0" r="r" b="b"/>
                <a:pathLst>
                  <a:path w="260" h="32">
                    <a:moveTo>
                      <a:pt x="249" y="0"/>
                    </a:moveTo>
                    <a:cubicBezTo>
                      <a:pt x="236" y="0"/>
                      <a:pt x="236" y="0"/>
                      <a:pt x="236" y="0"/>
                    </a:cubicBezTo>
                    <a:cubicBezTo>
                      <a:pt x="228" y="0"/>
                      <a:pt x="228" y="0"/>
                      <a:pt x="228" y="0"/>
                    </a:cubicBezTo>
                    <a:cubicBezTo>
                      <a:pt x="228" y="1"/>
                      <a:pt x="228" y="1"/>
                      <a:pt x="228" y="1"/>
                    </a:cubicBezTo>
                    <a:cubicBezTo>
                      <a:pt x="228" y="1"/>
                      <a:pt x="228" y="0"/>
                      <a:pt x="227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2" y="1"/>
                      <a:pt x="32" y="1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4" y="0"/>
                      <a:pt x="0" y="4"/>
                      <a:pt x="0" y="11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5"/>
                      <a:pt x="4" y="32"/>
                      <a:pt x="11" y="32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249" y="32"/>
                      <a:pt x="249" y="32"/>
                      <a:pt x="249" y="32"/>
                    </a:cubicBezTo>
                    <a:cubicBezTo>
                      <a:pt x="256" y="32"/>
                      <a:pt x="260" y="25"/>
                      <a:pt x="260" y="18"/>
                    </a:cubicBezTo>
                    <a:cubicBezTo>
                      <a:pt x="260" y="11"/>
                      <a:pt x="260" y="11"/>
                      <a:pt x="260" y="11"/>
                    </a:cubicBezTo>
                    <a:cubicBezTo>
                      <a:pt x="260" y="4"/>
                      <a:pt x="256" y="0"/>
                      <a:pt x="249" y="0"/>
                    </a:cubicBezTo>
                    <a:close/>
                    <a:moveTo>
                      <a:pt x="113" y="20"/>
                    </a:moveTo>
                    <a:cubicBezTo>
                      <a:pt x="110" y="20"/>
                      <a:pt x="107" y="18"/>
                      <a:pt x="107" y="15"/>
                    </a:cubicBezTo>
                    <a:cubicBezTo>
                      <a:pt x="107" y="12"/>
                      <a:pt x="110" y="9"/>
                      <a:pt x="113" y="9"/>
                    </a:cubicBezTo>
                    <a:cubicBezTo>
                      <a:pt x="116" y="9"/>
                      <a:pt x="118" y="12"/>
                      <a:pt x="118" y="15"/>
                    </a:cubicBezTo>
                    <a:cubicBezTo>
                      <a:pt x="118" y="18"/>
                      <a:pt x="116" y="20"/>
                      <a:pt x="113" y="20"/>
                    </a:cubicBezTo>
                    <a:close/>
                    <a:moveTo>
                      <a:pt x="130" y="20"/>
                    </a:moveTo>
                    <a:cubicBezTo>
                      <a:pt x="127" y="20"/>
                      <a:pt x="124" y="18"/>
                      <a:pt x="124" y="15"/>
                    </a:cubicBezTo>
                    <a:cubicBezTo>
                      <a:pt x="124" y="12"/>
                      <a:pt x="127" y="9"/>
                      <a:pt x="130" y="9"/>
                    </a:cubicBezTo>
                    <a:cubicBezTo>
                      <a:pt x="133" y="9"/>
                      <a:pt x="135" y="12"/>
                      <a:pt x="135" y="15"/>
                    </a:cubicBezTo>
                    <a:cubicBezTo>
                      <a:pt x="135" y="18"/>
                      <a:pt x="133" y="20"/>
                      <a:pt x="130" y="20"/>
                    </a:cubicBezTo>
                    <a:close/>
                    <a:moveTo>
                      <a:pt x="147" y="20"/>
                    </a:moveTo>
                    <a:cubicBezTo>
                      <a:pt x="144" y="20"/>
                      <a:pt x="141" y="18"/>
                      <a:pt x="141" y="15"/>
                    </a:cubicBezTo>
                    <a:cubicBezTo>
                      <a:pt x="141" y="12"/>
                      <a:pt x="144" y="9"/>
                      <a:pt x="147" y="9"/>
                    </a:cubicBezTo>
                    <a:cubicBezTo>
                      <a:pt x="150" y="9"/>
                      <a:pt x="152" y="12"/>
                      <a:pt x="152" y="15"/>
                    </a:cubicBezTo>
                    <a:cubicBezTo>
                      <a:pt x="152" y="18"/>
                      <a:pt x="150" y="20"/>
                      <a:pt x="147" y="20"/>
                    </a:cubicBezTo>
                    <a:close/>
                    <a:moveTo>
                      <a:pt x="236" y="20"/>
                    </a:moveTo>
                    <a:cubicBezTo>
                      <a:pt x="188" y="20"/>
                      <a:pt x="188" y="20"/>
                      <a:pt x="188" y="20"/>
                    </a:cubicBezTo>
                    <a:cubicBezTo>
                      <a:pt x="188" y="8"/>
                      <a:pt x="188" y="8"/>
                      <a:pt x="188" y="8"/>
                    </a:cubicBezTo>
                    <a:cubicBezTo>
                      <a:pt x="227" y="8"/>
                      <a:pt x="227" y="8"/>
                      <a:pt x="227" y="8"/>
                    </a:cubicBezTo>
                    <a:cubicBezTo>
                      <a:pt x="236" y="8"/>
                      <a:pt x="236" y="8"/>
                      <a:pt x="236" y="8"/>
                    </a:cubicBezTo>
                    <a:lnTo>
                      <a:pt x="236" y="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21238" tIns="10632" rIns="21238" bIns="10632" anchor="ctr"/>
              <a:lstStyle/>
              <a:p>
                <a:pPr defTabSz="212393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Freeform 128"/>
              <p:cNvSpPr>
                <a:spLocks/>
              </p:cNvSpPr>
              <p:nvPr/>
            </p:nvSpPr>
            <p:spPr bwMode="auto">
              <a:xfrm>
                <a:off x="9426964" y="2763504"/>
                <a:ext cx="266572" cy="46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2" y="0"/>
                  </a:cxn>
                  <a:cxn ang="0">
                    <a:pos x="72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0"/>
                      <a:pt x="72" y="0"/>
                      <a:pt x="7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21238" tIns="10632" rIns="21238" bIns="10632" anchor="ctr"/>
              <a:lstStyle/>
              <a:p>
                <a:pPr defTabSz="212393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Freeform 129"/>
              <p:cNvSpPr>
                <a:spLocks/>
              </p:cNvSpPr>
              <p:nvPr/>
            </p:nvSpPr>
            <p:spPr bwMode="auto">
              <a:xfrm>
                <a:off x="9693536" y="2763504"/>
                <a:ext cx="467668" cy="4676"/>
              </a:xfrm>
              <a:custGeom>
                <a:avLst/>
                <a:gdLst/>
                <a:ahLst/>
                <a:cxnLst>
                  <a:cxn ang="0">
                    <a:pos x="124" y="1"/>
                  </a:cxn>
                  <a:cxn ang="0">
                    <a:pos x="12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3" y="0"/>
                  </a:cxn>
                  <a:cxn ang="0">
                    <a:pos x="124" y="1"/>
                  </a:cxn>
                </a:cxnLst>
                <a:rect l="0" t="0" r="r" b="b"/>
                <a:pathLst>
                  <a:path w="124" h="1">
                    <a:moveTo>
                      <a:pt x="124" y="1"/>
                    </a:moveTo>
                    <a:cubicBezTo>
                      <a:pt x="124" y="0"/>
                      <a:pt x="124" y="0"/>
                      <a:pt x="12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0"/>
                      <a:pt x="124" y="1"/>
                      <a:pt x="12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21238" tIns="10632" rIns="21238" bIns="10632" anchor="ctr"/>
              <a:lstStyle/>
              <a:p>
                <a:pPr defTabSz="212393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Freeform 134"/>
              <p:cNvSpPr>
                <a:spLocks noEditPoints="1"/>
              </p:cNvSpPr>
              <p:nvPr/>
            </p:nvSpPr>
            <p:spPr bwMode="auto">
              <a:xfrm>
                <a:off x="9585971" y="2244329"/>
                <a:ext cx="448962" cy="44901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0" y="60"/>
                  </a:cxn>
                  <a:cxn ang="0">
                    <a:pos x="29" y="112"/>
                  </a:cxn>
                  <a:cxn ang="0">
                    <a:pos x="60" y="120"/>
                  </a:cxn>
                  <a:cxn ang="0">
                    <a:pos x="118" y="75"/>
                  </a:cxn>
                  <a:cxn ang="0">
                    <a:pos x="120" y="60"/>
                  </a:cxn>
                  <a:cxn ang="0">
                    <a:pos x="60" y="0"/>
                  </a:cxn>
                  <a:cxn ang="0">
                    <a:pos x="17" y="71"/>
                  </a:cxn>
                  <a:cxn ang="0">
                    <a:pos x="9" y="63"/>
                  </a:cxn>
                  <a:cxn ang="0">
                    <a:pos x="9" y="63"/>
                  </a:cxn>
                  <a:cxn ang="0">
                    <a:pos x="17" y="55"/>
                  </a:cxn>
                  <a:cxn ang="0">
                    <a:pos x="97" y="55"/>
                  </a:cxn>
                  <a:cxn ang="0">
                    <a:pos x="105" y="63"/>
                  </a:cxn>
                  <a:cxn ang="0">
                    <a:pos x="105" y="63"/>
                  </a:cxn>
                  <a:cxn ang="0">
                    <a:pos x="97" y="71"/>
                  </a:cxn>
                  <a:cxn ang="0">
                    <a:pos x="17" y="71"/>
                  </a:cxn>
                </a:cxnLst>
                <a:rect l="0" t="0" r="r" b="b"/>
                <a:pathLst>
                  <a:path w="120" h="120">
                    <a:moveTo>
                      <a:pt x="60" y="0"/>
                    </a:moveTo>
                    <a:cubicBezTo>
                      <a:pt x="27" y="0"/>
                      <a:pt x="0" y="27"/>
                      <a:pt x="0" y="60"/>
                    </a:cubicBezTo>
                    <a:cubicBezTo>
                      <a:pt x="0" y="82"/>
                      <a:pt x="12" y="102"/>
                      <a:pt x="29" y="112"/>
                    </a:cubicBezTo>
                    <a:cubicBezTo>
                      <a:pt x="38" y="117"/>
                      <a:pt x="49" y="120"/>
                      <a:pt x="60" y="120"/>
                    </a:cubicBezTo>
                    <a:cubicBezTo>
                      <a:pt x="88" y="120"/>
                      <a:pt x="111" y="101"/>
                      <a:pt x="118" y="75"/>
                    </a:cubicBezTo>
                    <a:cubicBezTo>
                      <a:pt x="119" y="70"/>
                      <a:pt x="120" y="65"/>
                      <a:pt x="120" y="60"/>
                    </a:cubicBezTo>
                    <a:cubicBezTo>
                      <a:pt x="120" y="27"/>
                      <a:pt x="93" y="0"/>
                      <a:pt x="60" y="0"/>
                    </a:cubicBezTo>
                    <a:close/>
                    <a:moveTo>
                      <a:pt x="17" y="71"/>
                    </a:moveTo>
                    <a:cubicBezTo>
                      <a:pt x="13" y="71"/>
                      <a:pt x="9" y="67"/>
                      <a:pt x="9" y="63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59"/>
                      <a:pt x="13" y="55"/>
                      <a:pt x="17" y="55"/>
                    </a:cubicBezTo>
                    <a:cubicBezTo>
                      <a:pt x="97" y="55"/>
                      <a:pt x="97" y="55"/>
                      <a:pt x="97" y="55"/>
                    </a:cubicBezTo>
                    <a:cubicBezTo>
                      <a:pt x="101" y="55"/>
                      <a:pt x="105" y="59"/>
                      <a:pt x="105" y="63"/>
                    </a:cubicBezTo>
                    <a:cubicBezTo>
                      <a:pt x="105" y="63"/>
                      <a:pt x="105" y="63"/>
                      <a:pt x="105" y="63"/>
                    </a:cubicBezTo>
                    <a:cubicBezTo>
                      <a:pt x="105" y="67"/>
                      <a:pt x="101" y="71"/>
                      <a:pt x="97" y="71"/>
                    </a:cubicBezTo>
                    <a:lnTo>
                      <a:pt x="17" y="7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21238" tIns="10632" rIns="21238" bIns="10632" anchor="ctr"/>
              <a:lstStyle/>
              <a:p>
                <a:pPr defTabSz="212393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Rectangle 136"/>
              <p:cNvSpPr>
                <a:spLocks noChangeArrowheads="1"/>
              </p:cNvSpPr>
              <p:nvPr/>
            </p:nvSpPr>
            <p:spPr bwMode="auto">
              <a:xfrm>
                <a:off x="10610166" y="3544601"/>
                <a:ext cx="28060" cy="238541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21238" tIns="10632" rIns="21238" bIns="10632" anchor="ctr"/>
              <a:lstStyle/>
              <a:p>
                <a:pPr defTabSz="212393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Freeform 137"/>
              <p:cNvSpPr>
                <a:spLocks/>
              </p:cNvSpPr>
              <p:nvPr/>
            </p:nvSpPr>
            <p:spPr bwMode="auto">
              <a:xfrm>
                <a:off x="11073156" y="3184455"/>
                <a:ext cx="332046" cy="598687"/>
              </a:xfrm>
              <a:custGeom>
                <a:avLst/>
                <a:gdLst/>
                <a:ahLst/>
                <a:cxnLst>
                  <a:cxn ang="0">
                    <a:pos x="79" y="8"/>
                  </a:cxn>
                  <a:cxn ang="0">
                    <a:pos x="80" y="8"/>
                  </a:cxn>
                  <a:cxn ang="0">
                    <a:pos x="80" y="160"/>
                  </a:cxn>
                  <a:cxn ang="0">
                    <a:pos x="88" y="160"/>
                  </a:cxn>
                  <a:cxn ang="0">
                    <a:pos x="88" y="8"/>
                  </a:cxn>
                  <a:cxn ang="0">
                    <a:pos x="79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79" y="8"/>
                  </a:cxn>
                </a:cxnLst>
                <a:rect l="0" t="0" r="r" b="b"/>
                <a:pathLst>
                  <a:path w="88" h="160">
                    <a:moveTo>
                      <a:pt x="79" y="8"/>
                    </a:moveTo>
                    <a:cubicBezTo>
                      <a:pt x="80" y="8"/>
                      <a:pt x="80" y="8"/>
                      <a:pt x="80" y="8"/>
                    </a:cubicBezTo>
                    <a:cubicBezTo>
                      <a:pt x="80" y="160"/>
                      <a:pt x="80" y="160"/>
                      <a:pt x="80" y="160"/>
                    </a:cubicBezTo>
                    <a:cubicBezTo>
                      <a:pt x="88" y="160"/>
                      <a:pt x="88" y="160"/>
                      <a:pt x="88" y="160"/>
                    </a:cubicBezTo>
                    <a:cubicBezTo>
                      <a:pt x="88" y="8"/>
                      <a:pt x="88" y="8"/>
                      <a:pt x="88" y="8"/>
                    </a:cubicBezTo>
                    <a:cubicBezTo>
                      <a:pt x="88" y="4"/>
                      <a:pt x="84" y="0"/>
                      <a:pt x="7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lnTo>
                      <a:pt x="79" y="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21238" tIns="10632" rIns="21238" bIns="10632" anchor="ctr"/>
              <a:lstStyle/>
              <a:p>
                <a:pPr defTabSz="212393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Freeform 138"/>
              <p:cNvSpPr>
                <a:spLocks/>
              </p:cNvSpPr>
              <p:nvPr/>
            </p:nvSpPr>
            <p:spPr bwMode="auto">
              <a:xfrm>
                <a:off x="10610166" y="3184455"/>
                <a:ext cx="462990" cy="360146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9" y="8"/>
                  </a:cxn>
                  <a:cxn ang="0">
                    <a:pos x="124" y="8"/>
                  </a:cxn>
                  <a:cxn ang="0">
                    <a:pos x="124" y="0"/>
                  </a:cxn>
                  <a:cxn ang="0">
                    <a:pos x="9" y="0"/>
                  </a:cxn>
                  <a:cxn ang="0">
                    <a:pos x="0" y="8"/>
                  </a:cxn>
                  <a:cxn ang="0">
                    <a:pos x="0" y="96"/>
                  </a:cxn>
                  <a:cxn ang="0">
                    <a:pos x="8" y="96"/>
                  </a:cxn>
                  <a:cxn ang="0">
                    <a:pos x="8" y="8"/>
                  </a:cxn>
                </a:cxnLst>
                <a:rect l="0" t="0" r="r" b="b"/>
                <a:pathLst>
                  <a:path w="124" h="96">
                    <a:moveTo>
                      <a:pt x="8" y="8"/>
                    </a:moveTo>
                    <a:cubicBezTo>
                      <a:pt x="8" y="8"/>
                      <a:pt x="8" y="8"/>
                      <a:pt x="9" y="8"/>
                    </a:cubicBezTo>
                    <a:cubicBezTo>
                      <a:pt x="124" y="8"/>
                      <a:pt x="124" y="8"/>
                      <a:pt x="124" y="8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8" y="96"/>
                      <a:pt x="8" y="96"/>
                      <a:pt x="8" y="96"/>
                    </a:cubicBezTo>
                    <a:lnTo>
                      <a:pt x="8" y="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21238" tIns="10632" rIns="21238" bIns="10632" anchor="ctr"/>
              <a:lstStyle/>
              <a:p>
                <a:pPr defTabSz="212393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Freeform 139"/>
              <p:cNvSpPr>
                <a:spLocks noEditPoints="1"/>
              </p:cNvSpPr>
              <p:nvPr/>
            </p:nvSpPr>
            <p:spPr bwMode="auto">
              <a:xfrm>
                <a:off x="10516633" y="3783142"/>
                <a:ext cx="977425" cy="121608"/>
              </a:xfrm>
              <a:custGeom>
                <a:avLst/>
                <a:gdLst/>
                <a:ahLst/>
                <a:cxnLst>
                  <a:cxn ang="0">
                    <a:pos x="249" y="0"/>
                  </a:cxn>
                  <a:cxn ang="0">
                    <a:pos x="236" y="0"/>
                  </a:cxn>
                  <a:cxn ang="0">
                    <a:pos x="228" y="0"/>
                  </a:cxn>
                  <a:cxn ang="0">
                    <a:pos x="228" y="1"/>
                  </a:cxn>
                  <a:cxn ang="0">
                    <a:pos x="227" y="0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2" y="0"/>
                  </a:cxn>
                  <a:cxn ang="0">
                    <a:pos x="24" y="0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11" y="32"/>
                  </a:cxn>
                  <a:cxn ang="0">
                    <a:pos x="249" y="32"/>
                  </a:cxn>
                  <a:cxn ang="0">
                    <a:pos x="260" y="18"/>
                  </a:cxn>
                  <a:cxn ang="0">
                    <a:pos x="260" y="11"/>
                  </a:cxn>
                  <a:cxn ang="0">
                    <a:pos x="249" y="0"/>
                  </a:cxn>
                  <a:cxn ang="0">
                    <a:pos x="113" y="20"/>
                  </a:cxn>
                  <a:cxn ang="0">
                    <a:pos x="107" y="15"/>
                  </a:cxn>
                  <a:cxn ang="0">
                    <a:pos x="113" y="9"/>
                  </a:cxn>
                  <a:cxn ang="0">
                    <a:pos x="118" y="15"/>
                  </a:cxn>
                  <a:cxn ang="0">
                    <a:pos x="113" y="20"/>
                  </a:cxn>
                  <a:cxn ang="0">
                    <a:pos x="130" y="20"/>
                  </a:cxn>
                  <a:cxn ang="0">
                    <a:pos x="124" y="15"/>
                  </a:cxn>
                  <a:cxn ang="0">
                    <a:pos x="130" y="9"/>
                  </a:cxn>
                  <a:cxn ang="0">
                    <a:pos x="135" y="15"/>
                  </a:cxn>
                  <a:cxn ang="0">
                    <a:pos x="130" y="20"/>
                  </a:cxn>
                  <a:cxn ang="0">
                    <a:pos x="147" y="20"/>
                  </a:cxn>
                  <a:cxn ang="0">
                    <a:pos x="141" y="15"/>
                  </a:cxn>
                  <a:cxn ang="0">
                    <a:pos x="147" y="9"/>
                  </a:cxn>
                  <a:cxn ang="0">
                    <a:pos x="152" y="15"/>
                  </a:cxn>
                  <a:cxn ang="0">
                    <a:pos x="147" y="20"/>
                  </a:cxn>
                  <a:cxn ang="0">
                    <a:pos x="236" y="20"/>
                  </a:cxn>
                  <a:cxn ang="0">
                    <a:pos x="188" y="20"/>
                  </a:cxn>
                  <a:cxn ang="0">
                    <a:pos x="188" y="8"/>
                  </a:cxn>
                  <a:cxn ang="0">
                    <a:pos x="227" y="8"/>
                  </a:cxn>
                  <a:cxn ang="0">
                    <a:pos x="236" y="8"/>
                  </a:cxn>
                  <a:cxn ang="0">
                    <a:pos x="236" y="20"/>
                  </a:cxn>
                </a:cxnLst>
                <a:rect l="0" t="0" r="r" b="b"/>
                <a:pathLst>
                  <a:path w="260" h="32">
                    <a:moveTo>
                      <a:pt x="249" y="0"/>
                    </a:moveTo>
                    <a:cubicBezTo>
                      <a:pt x="236" y="0"/>
                      <a:pt x="236" y="0"/>
                      <a:pt x="236" y="0"/>
                    </a:cubicBezTo>
                    <a:cubicBezTo>
                      <a:pt x="228" y="0"/>
                      <a:pt x="228" y="0"/>
                      <a:pt x="228" y="0"/>
                    </a:cubicBezTo>
                    <a:cubicBezTo>
                      <a:pt x="228" y="1"/>
                      <a:pt x="228" y="1"/>
                      <a:pt x="228" y="1"/>
                    </a:cubicBezTo>
                    <a:cubicBezTo>
                      <a:pt x="228" y="1"/>
                      <a:pt x="228" y="0"/>
                      <a:pt x="227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2" y="1"/>
                      <a:pt x="32" y="1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4" y="0"/>
                      <a:pt x="0" y="4"/>
                      <a:pt x="0" y="11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5"/>
                      <a:pt x="4" y="32"/>
                      <a:pt x="11" y="32"/>
                    </a:cubicBezTo>
                    <a:cubicBezTo>
                      <a:pt x="249" y="32"/>
                      <a:pt x="249" y="32"/>
                      <a:pt x="249" y="32"/>
                    </a:cubicBezTo>
                    <a:cubicBezTo>
                      <a:pt x="256" y="32"/>
                      <a:pt x="260" y="25"/>
                      <a:pt x="260" y="18"/>
                    </a:cubicBezTo>
                    <a:cubicBezTo>
                      <a:pt x="260" y="11"/>
                      <a:pt x="260" y="11"/>
                      <a:pt x="260" y="11"/>
                    </a:cubicBezTo>
                    <a:cubicBezTo>
                      <a:pt x="260" y="4"/>
                      <a:pt x="256" y="0"/>
                      <a:pt x="249" y="0"/>
                    </a:cubicBezTo>
                    <a:close/>
                    <a:moveTo>
                      <a:pt x="113" y="20"/>
                    </a:moveTo>
                    <a:cubicBezTo>
                      <a:pt x="110" y="20"/>
                      <a:pt x="107" y="18"/>
                      <a:pt x="107" y="15"/>
                    </a:cubicBezTo>
                    <a:cubicBezTo>
                      <a:pt x="107" y="12"/>
                      <a:pt x="110" y="9"/>
                      <a:pt x="113" y="9"/>
                    </a:cubicBezTo>
                    <a:cubicBezTo>
                      <a:pt x="116" y="9"/>
                      <a:pt x="118" y="12"/>
                      <a:pt x="118" y="15"/>
                    </a:cubicBezTo>
                    <a:cubicBezTo>
                      <a:pt x="118" y="18"/>
                      <a:pt x="116" y="20"/>
                      <a:pt x="113" y="20"/>
                    </a:cubicBezTo>
                    <a:close/>
                    <a:moveTo>
                      <a:pt x="130" y="20"/>
                    </a:moveTo>
                    <a:cubicBezTo>
                      <a:pt x="127" y="20"/>
                      <a:pt x="124" y="18"/>
                      <a:pt x="124" y="15"/>
                    </a:cubicBezTo>
                    <a:cubicBezTo>
                      <a:pt x="124" y="12"/>
                      <a:pt x="127" y="9"/>
                      <a:pt x="130" y="9"/>
                    </a:cubicBezTo>
                    <a:cubicBezTo>
                      <a:pt x="133" y="9"/>
                      <a:pt x="135" y="12"/>
                      <a:pt x="135" y="15"/>
                    </a:cubicBezTo>
                    <a:cubicBezTo>
                      <a:pt x="135" y="18"/>
                      <a:pt x="133" y="20"/>
                      <a:pt x="130" y="20"/>
                    </a:cubicBezTo>
                    <a:close/>
                    <a:moveTo>
                      <a:pt x="147" y="20"/>
                    </a:moveTo>
                    <a:cubicBezTo>
                      <a:pt x="144" y="20"/>
                      <a:pt x="141" y="18"/>
                      <a:pt x="141" y="15"/>
                    </a:cubicBezTo>
                    <a:cubicBezTo>
                      <a:pt x="141" y="12"/>
                      <a:pt x="144" y="9"/>
                      <a:pt x="147" y="9"/>
                    </a:cubicBezTo>
                    <a:cubicBezTo>
                      <a:pt x="150" y="9"/>
                      <a:pt x="152" y="12"/>
                      <a:pt x="152" y="15"/>
                    </a:cubicBezTo>
                    <a:cubicBezTo>
                      <a:pt x="152" y="18"/>
                      <a:pt x="150" y="20"/>
                      <a:pt x="147" y="20"/>
                    </a:cubicBezTo>
                    <a:close/>
                    <a:moveTo>
                      <a:pt x="236" y="20"/>
                    </a:moveTo>
                    <a:cubicBezTo>
                      <a:pt x="188" y="20"/>
                      <a:pt x="188" y="20"/>
                      <a:pt x="188" y="20"/>
                    </a:cubicBezTo>
                    <a:cubicBezTo>
                      <a:pt x="188" y="8"/>
                      <a:pt x="188" y="8"/>
                      <a:pt x="188" y="8"/>
                    </a:cubicBezTo>
                    <a:cubicBezTo>
                      <a:pt x="227" y="8"/>
                      <a:pt x="227" y="8"/>
                      <a:pt x="227" y="8"/>
                    </a:cubicBezTo>
                    <a:cubicBezTo>
                      <a:pt x="236" y="8"/>
                      <a:pt x="236" y="8"/>
                      <a:pt x="236" y="8"/>
                    </a:cubicBezTo>
                    <a:lnTo>
                      <a:pt x="236" y="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21238" tIns="10632" rIns="21238" bIns="10632" anchor="ctr"/>
              <a:lstStyle/>
              <a:p>
                <a:pPr defTabSz="212393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Freeform 140"/>
              <p:cNvSpPr>
                <a:spLocks/>
              </p:cNvSpPr>
              <p:nvPr/>
            </p:nvSpPr>
            <p:spPr bwMode="auto">
              <a:xfrm>
                <a:off x="10638226" y="3783142"/>
                <a:ext cx="734238" cy="46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195" y="0"/>
                  </a:cxn>
                  <a:cxn ang="0">
                    <a:pos x="196" y="1"/>
                  </a:cxn>
                  <a:cxn ang="0">
                    <a:pos x="196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w="196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6" y="0"/>
                      <a:pt x="196" y="1"/>
                      <a:pt x="196" y="1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21238" tIns="10632" rIns="21238" bIns="10632" anchor="ctr"/>
              <a:lstStyle/>
              <a:p>
                <a:pPr defTabSz="212393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Freeform 147"/>
              <p:cNvSpPr>
                <a:spLocks noEditPoints="1"/>
              </p:cNvSpPr>
              <p:nvPr/>
            </p:nvSpPr>
            <p:spPr bwMode="auto">
              <a:xfrm>
                <a:off x="10764495" y="3310739"/>
                <a:ext cx="514435" cy="355470"/>
              </a:xfrm>
              <a:custGeom>
                <a:avLst/>
                <a:gdLst/>
                <a:ahLst/>
                <a:cxnLst>
                  <a:cxn ang="0">
                    <a:pos x="132" y="23"/>
                  </a:cxn>
                  <a:cxn ang="0">
                    <a:pos x="94" y="5"/>
                  </a:cxn>
                  <a:cxn ang="0">
                    <a:pos x="93" y="6"/>
                  </a:cxn>
                  <a:cxn ang="0">
                    <a:pos x="74" y="38"/>
                  </a:cxn>
                  <a:cxn ang="0">
                    <a:pos x="45" y="48"/>
                  </a:cxn>
                  <a:cxn ang="0">
                    <a:pos x="45" y="48"/>
                  </a:cxn>
                  <a:cxn ang="0">
                    <a:pos x="5" y="62"/>
                  </a:cxn>
                  <a:cxn ang="0">
                    <a:pos x="1" y="70"/>
                  </a:cxn>
                  <a:cxn ang="0">
                    <a:pos x="1" y="71"/>
                  </a:cxn>
                  <a:cxn ang="0">
                    <a:pos x="9" y="72"/>
                  </a:cxn>
                  <a:cxn ang="0">
                    <a:pos x="13" y="71"/>
                  </a:cxn>
                  <a:cxn ang="0">
                    <a:pos x="21" y="91"/>
                  </a:cxn>
                  <a:cxn ang="0">
                    <a:pos x="27" y="93"/>
                  </a:cxn>
                  <a:cxn ang="0">
                    <a:pos x="30" y="88"/>
                  </a:cxn>
                  <a:cxn ang="0">
                    <a:pos x="28" y="82"/>
                  </a:cxn>
                  <a:cxn ang="0">
                    <a:pos x="36" y="79"/>
                  </a:cxn>
                  <a:cxn ang="0">
                    <a:pos x="38" y="85"/>
                  </a:cxn>
                  <a:cxn ang="0">
                    <a:pos x="44" y="87"/>
                  </a:cxn>
                  <a:cxn ang="0">
                    <a:pos x="48" y="82"/>
                  </a:cxn>
                  <a:cxn ang="0">
                    <a:pos x="42" y="65"/>
                  </a:cxn>
                  <a:cxn ang="0">
                    <a:pos x="41" y="61"/>
                  </a:cxn>
                  <a:cxn ang="0">
                    <a:pos x="51" y="57"/>
                  </a:cxn>
                  <a:cxn ang="0">
                    <a:pos x="51" y="57"/>
                  </a:cxn>
                  <a:cxn ang="0">
                    <a:pos x="68" y="51"/>
                  </a:cxn>
                  <a:cxn ang="0">
                    <a:pos x="78" y="48"/>
                  </a:cxn>
                  <a:cxn ang="0">
                    <a:pos x="114" y="61"/>
                  </a:cxn>
                  <a:cxn ang="0">
                    <a:pos x="132" y="23"/>
                  </a:cxn>
                  <a:cxn ang="0">
                    <a:pos x="119" y="39"/>
                  </a:cxn>
                  <a:cxn ang="0">
                    <a:pos x="106" y="33"/>
                  </a:cxn>
                  <a:cxn ang="0">
                    <a:pos x="113" y="19"/>
                  </a:cxn>
                  <a:cxn ang="0">
                    <a:pos x="126" y="26"/>
                  </a:cxn>
                  <a:cxn ang="0">
                    <a:pos x="119" y="39"/>
                  </a:cxn>
                </a:cxnLst>
                <a:rect l="0" t="0" r="r" b="b"/>
                <a:pathLst>
                  <a:path w="137" h="94">
                    <a:moveTo>
                      <a:pt x="132" y="23"/>
                    </a:moveTo>
                    <a:cubicBezTo>
                      <a:pt x="126" y="8"/>
                      <a:pt x="109" y="0"/>
                      <a:pt x="94" y="5"/>
                    </a:cubicBezTo>
                    <a:cubicBezTo>
                      <a:pt x="94" y="5"/>
                      <a:pt x="93" y="6"/>
                      <a:pt x="93" y="6"/>
                    </a:cubicBezTo>
                    <a:cubicBezTo>
                      <a:pt x="80" y="11"/>
                      <a:pt x="72" y="25"/>
                      <a:pt x="74" y="38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2" y="64"/>
                      <a:pt x="0" y="67"/>
                      <a:pt x="1" y="70"/>
                    </a:cubicBezTo>
                    <a:cubicBezTo>
                      <a:pt x="1" y="70"/>
                      <a:pt x="1" y="70"/>
                      <a:pt x="1" y="71"/>
                    </a:cubicBezTo>
                    <a:cubicBezTo>
                      <a:pt x="3" y="72"/>
                      <a:pt x="6" y="73"/>
                      <a:pt x="9" y="72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21" y="91"/>
                      <a:pt x="21" y="91"/>
                      <a:pt x="21" y="91"/>
                    </a:cubicBezTo>
                    <a:cubicBezTo>
                      <a:pt x="21" y="93"/>
                      <a:pt x="24" y="94"/>
                      <a:pt x="27" y="93"/>
                    </a:cubicBezTo>
                    <a:cubicBezTo>
                      <a:pt x="30" y="92"/>
                      <a:pt x="31" y="90"/>
                      <a:pt x="30" y="88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8" y="85"/>
                      <a:pt x="38" y="85"/>
                      <a:pt x="38" y="85"/>
                    </a:cubicBezTo>
                    <a:cubicBezTo>
                      <a:pt x="39" y="87"/>
                      <a:pt x="42" y="88"/>
                      <a:pt x="44" y="87"/>
                    </a:cubicBezTo>
                    <a:cubicBezTo>
                      <a:pt x="47" y="86"/>
                      <a:pt x="49" y="84"/>
                      <a:pt x="48" y="82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68" y="51"/>
                      <a:pt x="68" y="51"/>
                      <a:pt x="68" y="51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85" y="60"/>
                      <a:pt x="100" y="66"/>
                      <a:pt x="114" y="61"/>
                    </a:cubicBezTo>
                    <a:cubicBezTo>
                      <a:pt x="129" y="56"/>
                      <a:pt x="137" y="39"/>
                      <a:pt x="132" y="23"/>
                    </a:cubicBezTo>
                    <a:close/>
                    <a:moveTo>
                      <a:pt x="119" y="39"/>
                    </a:moveTo>
                    <a:cubicBezTo>
                      <a:pt x="114" y="41"/>
                      <a:pt x="108" y="38"/>
                      <a:pt x="106" y="33"/>
                    </a:cubicBezTo>
                    <a:cubicBezTo>
                      <a:pt x="104" y="27"/>
                      <a:pt x="107" y="21"/>
                      <a:pt x="113" y="19"/>
                    </a:cubicBezTo>
                    <a:cubicBezTo>
                      <a:pt x="118" y="17"/>
                      <a:pt x="124" y="20"/>
                      <a:pt x="126" y="26"/>
                    </a:cubicBezTo>
                    <a:cubicBezTo>
                      <a:pt x="128" y="31"/>
                      <a:pt x="125" y="37"/>
                      <a:pt x="119" y="3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21238" tIns="10632" rIns="21238" bIns="10632" anchor="ctr"/>
              <a:lstStyle/>
              <a:p>
                <a:pPr defTabSz="212393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23" name="Left-Right Arrow 122"/>
          <p:cNvSpPr/>
          <p:nvPr/>
        </p:nvSpPr>
        <p:spPr>
          <a:xfrm>
            <a:off x="485142" y="2732561"/>
            <a:ext cx="8173716" cy="379065"/>
          </a:xfrm>
          <a:prstGeom prst="leftRightArrow">
            <a:avLst/>
          </a:prstGeo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accent1">
                  <a:lumMod val="50000"/>
                  <a:alpha val="90000"/>
                </a:schemeClr>
              </a:gs>
            </a:gsLst>
            <a:lin ang="1890000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en-US" sz="4000" dirty="0"/>
          </a:p>
        </p:txBody>
      </p:sp>
      <p:grpSp>
        <p:nvGrpSpPr>
          <p:cNvPr id="124" name="Group 23"/>
          <p:cNvGrpSpPr>
            <a:grpSpLocks/>
          </p:cNvGrpSpPr>
          <p:nvPr/>
        </p:nvGrpSpPr>
        <p:grpSpPr bwMode="auto">
          <a:xfrm>
            <a:off x="4251640" y="2602706"/>
            <a:ext cx="640723" cy="638175"/>
            <a:chOff x="152399" y="2495550"/>
            <a:chExt cx="386538" cy="385783"/>
          </a:xfrm>
        </p:grpSpPr>
        <p:sp>
          <p:nvSpPr>
            <p:cNvPr id="125" name="Oval 124"/>
            <p:cNvSpPr/>
            <p:nvPr/>
          </p:nvSpPr>
          <p:spPr bwMode="auto">
            <a:xfrm>
              <a:off x="152399" y="2495550"/>
              <a:ext cx="386538" cy="38578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5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3">
                <a:defRPr/>
              </a:pP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26" name="Freeform 93"/>
            <p:cNvSpPr>
              <a:spLocks noEditPoints="1"/>
            </p:cNvSpPr>
            <p:nvPr/>
          </p:nvSpPr>
          <p:spPr bwMode="auto">
            <a:xfrm>
              <a:off x="267355" y="2578321"/>
              <a:ext cx="156627" cy="220242"/>
            </a:xfrm>
            <a:custGeom>
              <a:avLst/>
              <a:gdLst/>
              <a:ahLst/>
              <a:cxnLst>
                <a:cxn ang="0">
                  <a:pos x="54" y="54"/>
                </a:cxn>
                <a:cxn ang="0">
                  <a:pos x="81" y="27"/>
                </a:cxn>
                <a:cxn ang="0">
                  <a:pos x="107" y="54"/>
                </a:cxn>
                <a:cxn ang="0">
                  <a:pos x="107" y="75"/>
                </a:cxn>
                <a:cxn ang="0">
                  <a:pos x="135" y="75"/>
                </a:cxn>
                <a:cxn ang="0">
                  <a:pos x="135" y="54"/>
                </a:cxn>
                <a:cxn ang="0">
                  <a:pos x="81" y="0"/>
                </a:cxn>
                <a:cxn ang="0">
                  <a:pos x="27" y="54"/>
                </a:cxn>
                <a:cxn ang="0">
                  <a:pos x="27" y="75"/>
                </a:cxn>
                <a:cxn ang="0">
                  <a:pos x="54" y="75"/>
                </a:cxn>
                <a:cxn ang="0">
                  <a:pos x="54" y="54"/>
                </a:cxn>
                <a:cxn ang="0">
                  <a:pos x="145" y="87"/>
                </a:cxn>
                <a:cxn ang="0">
                  <a:pos x="17" y="87"/>
                </a:cxn>
                <a:cxn ang="0">
                  <a:pos x="0" y="104"/>
                </a:cxn>
                <a:cxn ang="0">
                  <a:pos x="0" y="206"/>
                </a:cxn>
                <a:cxn ang="0">
                  <a:pos x="17" y="222"/>
                </a:cxn>
                <a:cxn ang="0">
                  <a:pos x="145" y="222"/>
                </a:cxn>
                <a:cxn ang="0">
                  <a:pos x="161" y="206"/>
                </a:cxn>
                <a:cxn ang="0">
                  <a:pos x="161" y="104"/>
                </a:cxn>
                <a:cxn ang="0">
                  <a:pos x="145" y="87"/>
                </a:cxn>
                <a:cxn ang="0">
                  <a:pos x="95" y="170"/>
                </a:cxn>
                <a:cxn ang="0">
                  <a:pos x="81" y="182"/>
                </a:cxn>
                <a:cxn ang="0">
                  <a:pos x="67" y="170"/>
                </a:cxn>
                <a:cxn ang="0">
                  <a:pos x="67" y="131"/>
                </a:cxn>
                <a:cxn ang="0">
                  <a:pos x="81" y="118"/>
                </a:cxn>
                <a:cxn ang="0">
                  <a:pos x="95" y="131"/>
                </a:cxn>
                <a:cxn ang="0">
                  <a:pos x="95" y="170"/>
                </a:cxn>
              </a:cxnLst>
              <a:rect l="0" t="0" r="r" b="b"/>
              <a:pathLst>
                <a:path w="161" h="222">
                  <a:moveTo>
                    <a:pt x="54" y="54"/>
                  </a:moveTo>
                  <a:cubicBezTo>
                    <a:pt x="54" y="39"/>
                    <a:pt x="66" y="27"/>
                    <a:pt x="81" y="27"/>
                  </a:cubicBezTo>
                  <a:cubicBezTo>
                    <a:pt x="95" y="27"/>
                    <a:pt x="107" y="39"/>
                    <a:pt x="107" y="54"/>
                  </a:cubicBezTo>
                  <a:cubicBezTo>
                    <a:pt x="107" y="75"/>
                    <a:pt x="107" y="75"/>
                    <a:pt x="107" y="75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4"/>
                    <a:pt x="111" y="0"/>
                    <a:pt x="81" y="0"/>
                  </a:cubicBezTo>
                  <a:cubicBezTo>
                    <a:pt x="51" y="0"/>
                    <a:pt x="27" y="24"/>
                    <a:pt x="27" y="54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54" y="75"/>
                    <a:pt x="54" y="75"/>
                    <a:pt x="54" y="75"/>
                  </a:cubicBezTo>
                  <a:lnTo>
                    <a:pt x="54" y="54"/>
                  </a:lnTo>
                  <a:close/>
                  <a:moveTo>
                    <a:pt x="145" y="87"/>
                  </a:moveTo>
                  <a:cubicBezTo>
                    <a:pt x="17" y="87"/>
                    <a:pt x="17" y="87"/>
                    <a:pt x="17" y="87"/>
                  </a:cubicBezTo>
                  <a:cubicBezTo>
                    <a:pt x="8" y="87"/>
                    <a:pt x="0" y="95"/>
                    <a:pt x="0" y="104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15"/>
                    <a:pt x="8" y="222"/>
                    <a:pt x="17" y="222"/>
                  </a:cubicBezTo>
                  <a:cubicBezTo>
                    <a:pt x="145" y="222"/>
                    <a:pt x="145" y="222"/>
                    <a:pt x="145" y="222"/>
                  </a:cubicBezTo>
                  <a:cubicBezTo>
                    <a:pt x="154" y="222"/>
                    <a:pt x="161" y="215"/>
                    <a:pt x="161" y="206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61" y="95"/>
                    <a:pt x="154" y="87"/>
                    <a:pt x="145" y="87"/>
                  </a:cubicBezTo>
                  <a:close/>
                  <a:moveTo>
                    <a:pt x="95" y="170"/>
                  </a:moveTo>
                  <a:cubicBezTo>
                    <a:pt x="95" y="177"/>
                    <a:pt x="88" y="182"/>
                    <a:pt x="81" y="182"/>
                  </a:cubicBezTo>
                  <a:cubicBezTo>
                    <a:pt x="73" y="182"/>
                    <a:pt x="67" y="177"/>
                    <a:pt x="67" y="170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7" y="124"/>
                    <a:pt x="73" y="118"/>
                    <a:pt x="81" y="118"/>
                  </a:cubicBezTo>
                  <a:cubicBezTo>
                    <a:pt x="88" y="118"/>
                    <a:pt x="95" y="124"/>
                    <a:pt x="95" y="131"/>
                  </a:cubicBezTo>
                  <a:lnTo>
                    <a:pt x="95" y="17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21238" tIns="10632" rIns="21238" bIns="10632" anchor="ctr"/>
            <a:lstStyle/>
            <a:p>
              <a:pPr defTabSz="212393">
                <a:defRPr/>
              </a:pPr>
              <a:endParaRPr lang="en-US" sz="2000" dirty="0"/>
            </a:p>
          </p:txBody>
        </p:sp>
      </p:grpSp>
      <p:sp>
        <p:nvSpPr>
          <p:cNvPr id="127" name="AutoShape 2" descr="data:image/jpeg;base64,/9j/4AAQSkZJRgABAQAAAQABAAD/2wCEAAkGBhIGDxAPBxQQFREVEBAQEBQVEBUSExgPFhAVFBMQFRIZGyYeGBojHRQVHy8gIycpLCw4FR4xNTw2NScrLTUBCQoKDgwOGg8PGiwkHiQvKSwsMC8sLiowLCwqLCwsLCwsLCwsKSwsLCwwLCkuKik1LCwpLCwpKSksLDQtLC40NP/AABEIAMkA+wMBIgACEQEDEQH/xAAbAAEAAgMBAQAAAAAAAAAAAAAABQYDBAcBAv/EADwQAAIBAgIGBwUFCAMAAAAAAAABAgMEBREGITFBUYESIjJhcZHBFEJSobETM3KS0RUjQ2KCorLhwvDx/8QAGgEBAAMBAQEAAAAAAAAAAAAAAAMEBQECBv/EACgRAQACAQMCBgEFAAAAAAAAAAABAgMEESESMRMUQUJRgTIzUmFx8P/aAAwDAQACEQMRAD8A7iAAAAAAAAAAAAAAAAAa17iNPD1ncSS4LbJ+COxEzO0OTMRG8tkFWu9LZT1WkVFcZa35bF8yMrYvWr9upPk+ivKORcposk9+FS2rpHblfAc6deT2yl+Zn3TvalL7udReE5fqSeQn9zx52Ph0IFKt9I69DbJSXCST+ayZNWOlNOvkrldB8dsfPdzIL6TJTnv/AEmpqsdv4TYPIyU0nHJp601syPSqsgAAAAAAAAAAAAAAAAAAAAAAAAAAAFe0ixv7LOjavX/Ekt38q7yTFjnJbphHkyRjrvL7xnSNW+dOyyctkpbUnwXF/Iq9So6zcqjbb2tvNnyDcxYa4o2hj5Mtsk7yAAlRAAAAADewzGKmGPqa4b4N6uXBlxsL+GIw6dB+K3p8GigGxYX8sOmp0ea3NcGVNRpoyRvHdawaicc7T2dABgsryN/BVKOx+ae9PvM5jTExO0taJiY3gABx0AAAAAAAAAAAAAAAAAAAAAaGNYj+zaTlHtvqw8ePLaUeUuk25a29bffxJPSO99rrtLsw6i8fefnq5EWbelxdFN/WWPqcnXfb0gABaVgAAAAAAAAAASmj+J+wVOjUfUm0pd0t0vT/AMLoc3LvgF77bQi59qPUl4rY+ayMzW4vfH20dHk9k/SRABmtAAAAAAAAAAAAAAAAAILFtJVaN07TKUlqcn2U+HezY0ixF2NLKk8pzzinwXvS9OZTDQ0uni8dduyjqdRNZ6a925WxetXec6k+UuivJZH1b45XtnnGcn3SfSXz1+Rog0vDptttDP8AEtvvvL1vpa3t2vxPAD28AAAAAAAAAAAAAATuiVz9nVnTeyUc1+KL/RvyII3cGr+z3FKUmkulk29Syaa9SLNXqxzCXDbpvEr2DyMlJZx1o9Pn24AAAAAAAAAHzUqqinKo0klm29SyA+j4q1o0FnVcYri2kvNlaxLSlzzjYal8bWt+C3cyCq1pV30qzcnxbzZex6K1ubcKWTV1rxXldKmkFvT21E/BSl80j4Wklu/ff5JfoUsFnyOP5n/fSv5y/wAQltI76N9Vi6D6UVD+5t5+hEgFulIpWKwrXtN7TaQAHt4AAAAAAAAAAAAAAAAAABlt7qdo87eUo+DyXNbGTmH6VuOUb5Zr4orJ847+RXgRZMNMn5QlplvT8ZdEoV43MVKi04vY0ZCh4Zik8MlnS1xfai9jXo+8uVLEqVWCmpxUXxklyee8yM+ntinjmGphzxkjniW0DDSvadZ5Upwb4Kab+TMxXmJjuniYnsAA468b6OtlMxzGHiMujTf7pPqri/ifoTWlF97PSVOG2baf4F2vPNLmyomnosMbeJP0ztXlnfoj7AAaTPAAAAAAAAAAAAAAAAAAAAAAAAAAAAAAAACUw3H6li0ptzhwb1pfyv02EWDzelbxtaHqt5pO9ZdCtbqN5BToPNP/ALk+8zFN0cxF2dVQm+pNqL7pbIy9OfcXIw8+HwrbejZw5fErv6qjpZPpV4rhTXzlL/RCk5pbT6NaEuNNLmpPP6ogzX0/6VWVn/UkABOhAAAAAAAAAAAAAAAAAAAAAAAAAAAAAAAAAAAzy2HQ7Wt9vThN+9CMvNJnPC/4bHoUKSe6nD/FGdr44qv6LvLQ0nsvaaPThtg+l/S+16PkU86O1ntKdjuCvD5OdFfum/yv4X3cGc0WaNvDn6d1eKd+uPtEgA0meAAAAAAAAAAAAAAAAAAAAAAAAAAAAAAAAAHsIOo0oJtt5JJZtvhkBnw+0d9VhTjvevuj7z8i/pZbCLwHB/2bHpVvvJLX3L4V6/6JUxdVmjJbaO0NfTYppXee8h5KKmmppNPU09ay4ZHoKi0reJaK55ysH/Q3/jL0ZAXFrO0eVxGUX3r6PYzoZ5KKmspJNcHrLuPWXrxblTyaStua8OcAvdTBqFXtU4cl0fofCwG3X8OPm36lnz1PiVfyV/mFHJGywGte61Hox4y6vktrLjRs6dt9xCEfCKT8zMRX10+2EtNFHulziUXBtS1NNprvW1HhPaT4U6Uvt6K6su33S4+D+viQJoYskZKxaFHJSaW6ZAASIwAAAezg6bammmtqayfkeAAAABKYZgFTEMnPOEPia1v8K3+Ow076wnh83CuvB7muKPEZKTbpieXucdor1THDXAB7eAAAAAAN3CsKlismqbSSWcpNZ+Cy4/oYrGxniE1CgvF7kuLLvh9hHDoKFLxb3uW9sqanUeHG0d1rT4PEneeyDp6HvP8Ae1Fl3Q1+bZMWGEUsO+5XW3yeuXnu5G6DLvnyXja0tGmClOYgABCmAAAAAAAAAAB8zgqiamk01k09aa4FXxTRiVJuVh1o/B7y8OK+fiWoEuLNbFO9UWTFXJG0ucTg6bymmnvTWT8jw6JWtoXH30Yy8Yp/U11g1BPNUqf5UaEa+vrClOin0lR7e2ldPo0IuT7ln58C0YNo4rRqpd5Oe2K2xi+Peyap01SWVNJLglkvI+ivm1drxtHEJ8WlrSd55lgubGneLK4jGXDNa+T2ojamilGfYdSPhJP6pkyCtXLen4yntjpbvCDjolSXalUfOK/4m9a4LRtNdOCz4y6z+ezkbwO2zZLcTMuVw0r2gMF3ZQvo9C4Wa3cU+Ke5mcEcTMTvCSYiY2lUMQ0YqW2btuvHh765b+RDzg6bymmnvTWT8jo5jrW8LhZVoxku+Kf1L+PXWji0bqV9HWeazs52C8SwC3ntprk5L6MRwC3hsprm5P6sn89T4lD5O/zCkQg6jygm3uSWb8iYw/Ripc5O56kf73y3cy10baFusqMYxXdFL6GQgya608VjZNTR1jm07sFnZQsI9C3WS38W+Le8zgFCZmZ3ldiIiNoAAcdAAAAAAAAAAAAAAAAAAAAAAAAAAAAAAAAAAAAAAAAAAAAAAAAAAAAAAAAAAAAA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116711" y="-108346"/>
            <a:ext cx="22866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8" rIns="68574" bIns="34288"/>
          <a:lstStyle/>
          <a:p>
            <a:endParaRPr lang="en-US"/>
          </a:p>
        </p:txBody>
      </p:sp>
      <p:sp>
        <p:nvSpPr>
          <p:cNvPr id="128" name="AutoShape 4" descr="data:image/jpeg;base64,/9j/4AAQSkZJRgABAQAAAQABAAD/2wCEAAkGBhIGDxAPBxQQFREVEBAQEBQVEBUSExgPFhAVFBMQFRIZGyYeGBojHRQVHy8gIycpLCw4FR4xNTw2NScrLTUBCQoKDgwOGg8PGiwkHiQvKSwsMC8sLiowLCwqLCwsLCwsLCwsKSwsLCwwLCkuKik1LCwpLCwpKSksLDQtLC40NP/AABEIAMkA+wMBIgACEQEDEQH/xAAbAAEAAgMBAQAAAAAAAAAAAAAABQYDBAcBAv/EADwQAAIBAgIGBwUFCAMAAAAAAAABAgMEBREGITFBUYESIjJhcZHBFEJSobETM3KS0RUjQ2KCorLhwvDx/8QAGgEBAAMBAQEAAAAAAAAAAAAAAAMEBQECBv/EACgRAQACAQMCBgEFAAAAAAAAAAABAgMEESESMRMUQUJRgTIzUmFx8P/aAAwDAQACEQMRAD8A7iAAAAAAAAAAAAAAAAAa17iNPD1ncSS4LbJ+COxEzO0OTMRG8tkFWu9LZT1WkVFcZa35bF8yMrYvWr9upPk+ivKORcposk9+FS2rpHblfAc6deT2yl+Zn3TvalL7udReE5fqSeQn9zx52Ph0IFKt9I69DbJSXCST+ayZNWOlNOvkrldB8dsfPdzIL6TJTnv/AEmpqsdv4TYPIyU0nHJp601syPSqsgAAAAAAAAAAAAAAAAAAAAAAAAAAAFe0ixv7LOjavX/Ekt38q7yTFjnJbphHkyRjrvL7xnSNW+dOyyctkpbUnwXF/Iq9So6zcqjbb2tvNnyDcxYa4o2hj5Mtsk7yAAlRAAAAADewzGKmGPqa4b4N6uXBlxsL+GIw6dB+K3p8GigGxYX8sOmp0ea3NcGVNRpoyRvHdawaicc7T2dABgsryN/BVKOx+ae9PvM5jTExO0taJiY3gABx0AAAAAAAAAAAAAAAAAAAAAaGNYj+zaTlHtvqw8ePLaUeUuk25a29bffxJPSO99rrtLsw6i8fefnq5EWbelxdFN/WWPqcnXfb0gABaVgAAAAAAAAAASmj+J+wVOjUfUm0pd0t0vT/AMLoc3LvgF77bQi59qPUl4rY+ayMzW4vfH20dHk9k/SRABmtAAAAAAAAAAAAAAAAAILFtJVaN07TKUlqcn2U+HezY0ixF2NLKk8pzzinwXvS9OZTDQ0uni8dduyjqdRNZ6a925WxetXec6k+UuivJZH1b45XtnnGcn3SfSXz1+Rog0vDptttDP8AEtvvvL1vpa3t2vxPAD28AAAAAAAAAAAAAATuiVz9nVnTeyUc1+KL/RvyII3cGr+z3FKUmkulk29Syaa9SLNXqxzCXDbpvEr2DyMlJZx1o9Pn24AAAAAAAAAHzUqqinKo0klm29SyA+j4q1o0FnVcYri2kvNlaxLSlzzjYal8bWt+C3cyCq1pV30qzcnxbzZex6K1ubcKWTV1rxXldKmkFvT21E/BSl80j4Wklu/ff5JfoUsFnyOP5n/fSv5y/wAQltI76N9Vi6D6UVD+5t5+hEgFulIpWKwrXtN7TaQAHt4AAAAAAAAAAAAAAAAAABlt7qdo87eUo+DyXNbGTmH6VuOUb5Zr4orJ847+RXgRZMNMn5QlplvT8ZdEoV43MVKi04vY0ZCh4Zik8MlnS1xfai9jXo+8uVLEqVWCmpxUXxklyee8yM+ntinjmGphzxkjniW0DDSvadZ5Upwb4Kab+TMxXmJjuniYnsAA468b6OtlMxzGHiMujTf7pPqri/ifoTWlF97PSVOG2baf4F2vPNLmyomnosMbeJP0ztXlnfoj7AAaTPAAAAAAAAAAAAAAAAAAAAAAAAAAAAAAAACUw3H6li0ptzhwb1pfyv02EWDzelbxtaHqt5pO9ZdCtbqN5BToPNP/ALk+8zFN0cxF2dVQm+pNqL7pbIy9OfcXIw8+HwrbejZw5fErv6qjpZPpV4rhTXzlL/RCk5pbT6NaEuNNLmpPP6ogzX0/6VWVn/UkABOhAAAAAAAAAAAAAAAAAAAAAAAAAAAAAAAAAAAzy2HQ7Wt9vThN+9CMvNJnPC/4bHoUKSe6nD/FGdr44qv6LvLQ0nsvaaPThtg+l/S+16PkU86O1ntKdjuCvD5OdFfum/yv4X3cGc0WaNvDn6d1eKd+uPtEgA0meAAAAAAAAAAAAAAAAAAAAAAAAAAAAAAAAAHsIOo0oJtt5JJZtvhkBnw+0d9VhTjvevuj7z8i/pZbCLwHB/2bHpVvvJLX3L4V6/6JUxdVmjJbaO0NfTYppXee8h5KKmmppNPU09ay4ZHoKi0reJaK55ysH/Q3/jL0ZAXFrO0eVxGUX3r6PYzoZ5KKmspJNcHrLuPWXrxblTyaStua8OcAvdTBqFXtU4cl0fofCwG3X8OPm36lnz1PiVfyV/mFHJGywGte61Hox4y6vktrLjRs6dt9xCEfCKT8zMRX10+2EtNFHulziUXBtS1NNprvW1HhPaT4U6Uvt6K6su33S4+D+viQJoYskZKxaFHJSaW6ZAASIwAAAezg6bammmtqayfkeAAAABKYZgFTEMnPOEPia1v8K3+Ow076wnh83CuvB7muKPEZKTbpieXucdor1THDXAB7eAAAAAAN3CsKlismqbSSWcpNZ+Cy4/oYrGxniE1CgvF7kuLLvh9hHDoKFLxb3uW9sqanUeHG0d1rT4PEneeyDp6HvP8Ae1Fl3Q1+bZMWGEUsO+5XW3yeuXnu5G6DLvnyXja0tGmClOYgABCmAAAAAAAAAAB8zgqiamk01k09aa4FXxTRiVJuVh1o/B7y8OK+fiWoEuLNbFO9UWTFXJG0ucTg6bymmnvTWT8jw6JWtoXH30Yy8Yp/U11g1BPNUqf5UaEa+vrClOin0lR7e2ldPo0IuT7ln58C0YNo4rRqpd5Oe2K2xi+Peyap01SWVNJLglkvI+ivm1drxtHEJ8WlrSd55lgubGneLK4jGXDNa+T2ojamilGfYdSPhJP6pkyCtXLen4yntjpbvCDjolSXalUfOK/4m9a4LRtNdOCz4y6z+ezkbwO2zZLcTMuVw0r2gMF3ZQvo9C4Wa3cU+Ke5mcEcTMTvCSYiY2lUMQ0YqW2btuvHh765b+RDzg6bymmnvTWT8jo5jrW8LhZVoxku+Kf1L+PXWji0bqV9HWeazs52C8SwC3ntprk5L6MRwC3hsprm5P6sn89T4lD5O/zCkQg6jygm3uSWb8iYw/Ripc5O56kf73y3cy10baFusqMYxXdFL6GQgya608VjZNTR1jm07sFnZQsI9C3WS38W+Le8zgFCZmZ3ldiIiNoAAcdAAAAAAAAAAAAAAAAAAAAAAAAAAAAAAAAAAAAAAAAAAAAAAAAAAAAAAAAAAAAA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231041" y="5954"/>
            <a:ext cx="22866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8" rIns="68574" bIns="34288"/>
          <a:lstStyle/>
          <a:p>
            <a:endParaRPr lang="en-US"/>
          </a:p>
        </p:txBody>
      </p:sp>
      <p:sp>
        <p:nvSpPr>
          <p:cNvPr id="129" name="AutoShape 6" descr="data:image/jpeg;base64,/9j/4AAQSkZJRgABAQAAAQABAAD/2wCEAAkGBhIGDxAPBxQQFREVEBAQEBQVEBUSExgPFhAVFBMQFRIZGyYeGBojHRQVHy8gIycpLCw4FR4xNTw2NScrLTUBCQoKDgwOGg8PGiwkHiQvKSwsMC8sLiowLCwqLCwsLCwsLCwsKSwsLCwwLCkuKik1LCwpLCwpKSksLDQtLC40NP/AABEIAMkA+wMBIgACEQEDEQH/xAAbAAEAAgMBAQAAAAAAAAAAAAAABQYDBAcBAv/EADwQAAIBAgIGBwUFCAMAAAAAAAABAgMEBREGITFBUYESIjJhcZHBFEJSobETM3KS0RUjQ2KCorLhwvDx/8QAGgEBAAMBAQEAAAAAAAAAAAAAAAMEBQECBv/EACgRAQACAQMCBgEFAAAAAAAAAAABAgMEESESMRMUQUJRgTIzUmFx8P/aAAwDAQACEQMRAD8A7iAAAAAAAAAAAAAAAAAa17iNPD1ncSS4LbJ+COxEzO0OTMRG8tkFWu9LZT1WkVFcZa35bF8yMrYvWr9upPk+ivKORcposk9+FS2rpHblfAc6deT2yl+Zn3TvalL7udReE5fqSeQn9zx52Ph0IFKt9I69DbJSXCST+ayZNWOlNOvkrldB8dsfPdzIL6TJTnv/AEmpqsdv4TYPIyU0nHJp601syPSqsgAAAAAAAAAAAAAAAAAAAAAAAAAAAFe0ixv7LOjavX/Ekt38q7yTFjnJbphHkyRjrvL7xnSNW+dOyyctkpbUnwXF/Iq9So6zcqjbb2tvNnyDcxYa4o2hj5Mtsk7yAAlRAAAAADewzGKmGPqa4b4N6uXBlxsL+GIw6dB+K3p8GigGxYX8sOmp0ea3NcGVNRpoyRvHdawaicc7T2dABgsryN/BVKOx+ae9PvM5jTExO0taJiY3gABx0AAAAAAAAAAAAAAAAAAAAAaGNYj+zaTlHtvqw8ePLaUeUuk25a29bffxJPSO99rrtLsw6i8fefnq5EWbelxdFN/WWPqcnXfb0gABaVgAAAAAAAAAASmj+J+wVOjUfUm0pd0t0vT/AMLoc3LvgF77bQi59qPUl4rY+ayMzW4vfH20dHk9k/SRABmtAAAAAAAAAAAAAAAAAILFtJVaN07TKUlqcn2U+HezY0ixF2NLKk8pzzinwXvS9OZTDQ0uni8dduyjqdRNZ6a925WxetXec6k+UuivJZH1b45XtnnGcn3SfSXz1+Rog0vDptttDP8AEtvvvL1vpa3t2vxPAD28AAAAAAAAAAAAAATuiVz9nVnTeyUc1+KL/RvyII3cGr+z3FKUmkulk29Syaa9SLNXqxzCXDbpvEr2DyMlJZx1o9Pn24AAAAAAAAAHzUqqinKo0klm29SyA+j4q1o0FnVcYri2kvNlaxLSlzzjYal8bWt+C3cyCq1pV30qzcnxbzZex6K1ubcKWTV1rxXldKmkFvT21E/BSl80j4Wklu/ff5JfoUsFnyOP5n/fSv5y/wAQltI76N9Vi6D6UVD+5t5+hEgFulIpWKwrXtN7TaQAHt4AAAAAAAAAAAAAAAAAABlt7qdo87eUo+DyXNbGTmH6VuOUb5Zr4orJ847+RXgRZMNMn5QlplvT8ZdEoV43MVKi04vY0ZCh4Zik8MlnS1xfai9jXo+8uVLEqVWCmpxUXxklyee8yM+ntinjmGphzxkjniW0DDSvadZ5Upwb4Kab+TMxXmJjuniYnsAA468b6OtlMxzGHiMujTf7pPqri/ifoTWlF97PSVOG2baf4F2vPNLmyomnosMbeJP0ztXlnfoj7AAaTPAAAAAAAAAAAAAAAAAAAAAAAAAAAAAAAACUw3H6li0ptzhwb1pfyv02EWDzelbxtaHqt5pO9ZdCtbqN5BToPNP/ALk+8zFN0cxF2dVQm+pNqL7pbIy9OfcXIw8+HwrbejZw5fErv6qjpZPpV4rhTXzlL/RCk5pbT6NaEuNNLmpPP6ogzX0/6VWVn/UkABOhAAAAAAAAAAAAAAAAAAAAAAAAAAAAAAAAAAAzy2HQ7Wt9vThN+9CMvNJnPC/4bHoUKSe6nD/FGdr44qv6LvLQ0nsvaaPThtg+l/S+16PkU86O1ntKdjuCvD5OdFfum/yv4X3cGc0WaNvDn6d1eKd+uPtEgA0meAAAAAAAAAAAAAAAAAAAAAAAAAAAAAAAAAHsIOo0oJtt5JJZtvhkBnw+0d9VhTjvevuj7z8i/pZbCLwHB/2bHpVvvJLX3L4V6/6JUxdVmjJbaO0NfTYppXee8h5KKmmppNPU09ay4ZHoKi0reJaK55ysH/Q3/jL0ZAXFrO0eVxGUX3r6PYzoZ5KKmspJNcHrLuPWXrxblTyaStua8OcAvdTBqFXtU4cl0fofCwG3X8OPm36lnz1PiVfyV/mFHJGywGte61Hox4y6vktrLjRs6dt9xCEfCKT8zMRX10+2EtNFHulziUXBtS1NNprvW1HhPaT4U6Uvt6K6su33S4+D+viQJoYskZKxaFHJSaW6ZAASIwAAAezg6bammmtqayfkeAAAABKYZgFTEMnPOEPia1v8K3+Ow076wnh83CuvB7muKPEZKTbpieXucdor1THDXAB7eAAAAAAN3CsKlismqbSSWcpNZ+Cy4/oYrGxniE1CgvF7kuLLvh9hHDoKFLxb3uW9sqanUeHG0d1rT4PEneeyDp6HvP8Ae1Fl3Q1+bZMWGEUsO+5XW3yeuXnu5G6DLvnyXja0tGmClOYgABCmAAAAAAAAAAB8zgqiamk01k09aa4FXxTRiVJuVh1o/B7y8OK+fiWoEuLNbFO9UWTFXJG0ucTg6bymmnvTWT8jw6JWtoXH30Yy8Yp/U11g1BPNUqf5UaEa+vrClOin0lR7e2ldPo0IuT7ln58C0YNo4rRqpd5Oe2K2xi+Peyap01SWVNJLglkvI+ivm1drxtHEJ8WlrSd55lgubGneLK4jGXDNa+T2ojamilGfYdSPhJP6pkyCtXLen4yntjpbvCDjolSXalUfOK/4m9a4LRtNdOCz4y6z+ezkbwO2zZLcTMuVw0r2gMF3ZQvo9C4Wa3cU+Ke5mcEcTMTvCSYiY2lUMQ0YqW2btuvHh765b+RDzg6bymmnvTWT8jo5jrW8LhZVoxku+Kf1L+PXWji0bqV9HWeazs52C8SwC3ntprk5L6MRwC3hsprm5P6sn89T4lD5O/zCkQg6jygm3uSWb8iYw/Ripc5O56kf73y3cy10baFusqMYxXdFL6GQgya608VjZNTR1jm07sFnZQsI9C3WS38W+Le8zgFCZmZ3ldiIiNoAAcdAAAAAAAAAAAAAAAAAAAAAAAAAAAAAAAAAAAAAAAAAAAAAAAAAAAAAAAAAAAAA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345372" y="120254"/>
            <a:ext cx="22866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8" rIns="68574" bIns="34288"/>
          <a:lstStyle/>
          <a:p>
            <a:endParaRPr lang="en-US"/>
          </a:p>
        </p:txBody>
      </p:sp>
      <p:sp>
        <p:nvSpPr>
          <p:cNvPr id="130" name="AutoShape 8" descr="data:image/jpeg;base64,/9j/4AAQSkZJRgABAQAAAQABAAD/2wCEAAkGBhIGDxAPBxQQFREVEBAQEBQVEBUSExgPFhAVFBMQFRIZGyYeGBojHRQVHy8gIycpLCw4FR4xNTw2NScrLTUBCQoKDgwOGg8PGiwkHiQvKSwsMC8sLiowLCwqLCwsLCwsLCwsKSwsLCwwLCkuKik1LCwpLCwpKSksLDQtLC40NP/AABEIAMkA+wMBIgACEQEDEQH/xAAbAAEAAgMBAQAAAAAAAAAAAAAABQYDBAcBAv/EADwQAAIBAgIGBwUFCAMAAAAAAAABAgMEBREGITFBUYESIjJhcZHBFEJSobETM3KS0RUjQ2KCorLhwvDx/8QAGgEBAAMBAQEAAAAAAAAAAAAAAAMEBQECBv/EACgRAQACAQMCBgEFAAAAAAAAAAABAgMEESESMRMUQUJRgTIzUmFx8P/aAAwDAQACEQMRAD8A7iAAAAAAAAAAAAAAAAAa17iNPD1ncSS4LbJ+COxEzO0OTMRG8tkFWu9LZT1WkVFcZa35bF8yMrYvWr9upPk+ivKORcposk9+FS2rpHblfAc6deT2yl+Zn3TvalL7udReE5fqSeQn9zx52Ph0IFKt9I69DbJSXCST+ayZNWOlNOvkrldB8dsfPdzIL6TJTnv/AEmpqsdv4TYPIyU0nHJp601syPSqsgAAAAAAAAAAAAAAAAAAAAAAAAAAAFe0ixv7LOjavX/Ekt38q7yTFjnJbphHkyRjrvL7xnSNW+dOyyctkpbUnwXF/Iq9So6zcqjbb2tvNnyDcxYa4o2hj5Mtsk7yAAlRAAAAADewzGKmGPqa4b4N6uXBlxsL+GIw6dB+K3p8GigGxYX8sOmp0ea3NcGVNRpoyRvHdawaicc7T2dABgsryN/BVKOx+ae9PvM5jTExO0taJiY3gABx0AAAAAAAAAAAAAAAAAAAAAaGNYj+zaTlHtvqw8ePLaUeUuk25a29bffxJPSO99rrtLsw6i8fefnq5EWbelxdFN/WWPqcnXfb0gABaVgAAAAAAAAAASmj+J+wVOjUfUm0pd0t0vT/AMLoc3LvgF77bQi59qPUl4rY+ayMzW4vfH20dHk9k/SRABmtAAAAAAAAAAAAAAAAAILFtJVaN07TKUlqcn2U+HezY0ixF2NLKk8pzzinwXvS9OZTDQ0uni8dduyjqdRNZ6a925WxetXec6k+UuivJZH1b45XtnnGcn3SfSXz1+Rog0vDptttDP8AEtvvvL1vpa3t2vxPAD28AAAAAAAAAAAAAATuiVz9nVnTeyUc1+KL/RvyII3cGr+z3FKUmkulk29Syaa9SLNXqxzCXDbpvEr2DyMlJZx1o9Pn24AAAAAAAAAHzUqqinKo0klm29SyA+j4q1o0FnVcYri2kvNlaxLSlzzjYal8bWt+C3cyCq1pV30qzcnxbzZex6K1ubcKWTV1rxXldKmkFvT21E/BSl80j4Wklu/ff5JfoUsFnyOP5n/fSv5y/wAQltI76N9Vi6D6UVD+5t5+hEgFulIpWKwrXtN7TaQAHt4AAAAAAAAAAAAAAAAAABlt7qdo87eUo+DyXNbGTmH6VuOUb5Zr4orJ847+RXgRZMNMn5QlplvT8ZdEoV43MVKi04vY0ZCh4Zik8MlnS1xfai9jXo+8uVLEqVWCmpxUXxklyee8yM+ntinjmGphzxkjniW0DDSvadZ5Upwb4Kab+TMxXmJjuniYnsAA468b6OtlMxzGHiMujTf7pPqri/ifoTWlF97PSVOG2baf4F2vPNLmyomnosMbeJP0ztXlnfoj7AAaTPAAAAAAAAAAAAAAAAAAAAAAAAAAAAAAAACUw3H6li0ptzhwb1pfyv02EWDzelbxtaHqt5pO9ZdCtbqN5BToPNP/ALk+8zFN0cxF2dVQm+pNqL7pbIy9OfcXIw8+HwrbejZw5fErv6qjpZPpV4rhTXzlL/RCk5pbT6NaEuNNLmpPP6ogzX0/6VWVn/UkABOhAAAAAAAAAAAAAAAAAAAAAAAAAAAAAAAAAAAzy2HQ7Wt9vThN+9CMvNJnPC/4bHoUKSe6nD/FGdr44qv6LvLQ0nsvaaPThtg+l/S+16PkU86O1ntKdjuCvD5OdFfum/yv4X3cGc0WaNvDn6d1eKd+uPtEgA0meAAAAAAAAAAAAAAAAAAAAAAAAAAAAAAAAAHsIOo0oJtt5JJZtvhkBnw+0d9VhTjvevuj7z8i/pZbCLwHB/2bHpVvvJLX3L4V6/6JUxdVmjJbaO0NfTYppXee8h5KKmmppNPU09ay4ZHoKi0reJaK55ysH/Q3/jL0ZAXFrO0eVxGUX3r6PYzoZ5KKmspJNcHrLuPWXrxblTyaStua8OcAvdTBqFXtU4cl0fofCwG3X8OPm36lnz1PiVfyV/mFHJGywGte61Hox4y6vktrLjRs6dt9xCEfCKT8zMRX10+2EtNFHulziUXBtS1NNprvW1HhPaT4U6Uvt6K6su33S4+D+viQJoYskZKxaFHJSaW6ZAASIwAAAezg6bammmtqayfkeAAAABKYZgFTEMnPOEPia1v8K3+Ow076wnh83CuvB7muKPEZKTbpieXucdor1THDXAB7eAAAAAAN3CsKlismqbSSWcpNZ+Cy4/oYrGxniE1CgvF7kuLLvh9hHDoKFLxb3uW9sqanUeHG0d1rT4PEneeyDp6HvP8Ae1Fl3Q1+bZMWGEUsO+5XW3yeuXnu5G6DLvnyXja0tGmClOYgABCmAAAAAAAAAAB8zgqiamk01k09aa4FXxTRiVJuVh1o/B7y8OK+fiWoEuLNbFO9UWTFXJG0ucTg6bymmnvTWT8jw6JWtoXH30Yy8Yp/U11g1BPNUqf5UaEa+vrClOin0lR7e2ldPo0IuT7ln58C0YNo4rRqpd5Oe2K2xi+Peyap01SWVNJLglkvI+ivm1drxtHEJ8WlrSd55lgubGneLK4jGXDNa+T2ojamilGfYdSPhJP6pkyCtXLen4yntjpbvCDjolSXalUfOK/4m9a4LRtNdOCz4y6z+ezkbwO2zZLcTMuVw0r2gMF3ZQvo9C4Wa3cU+Ke5mcEcTMTvCSYiY2lUMQ0YqW2btuvHh765b+RDzg6bymmnvTWT8jo5jrW8LhZVoxku+Kf1L+PXWji0bqV9HWeazs52C8SwC3ntprk5L6MRwC3hsprm5P6sn89T4lD5O/zCkQg6jygm3uSWb8iYw/Ripc5O56kf73y3cy10baFusqMYxXdFL6GQgya608VjZNTR1jm07sFnZQsI9C3WS38W+Le8zgFCZmZ3ldiIiNoAAcdAAAAAAAAAAAAAAAAAAAAAAAAAAAAAAAAAAAAAAAAAAAAAAAAAAAAAAAAAAAAA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459701" y="234554"/>
            <a:ext cx="22866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8" rIns="68574" bIns="34288"/>
          <a:lstStyle/>
          <a:p>
            <a:endParaRPr lang="en-US"/>
          </a:p>
        </p:txBody>
      </p:sp>
      <p:sp>
        <p:nvSpPr>
          <p:cNvPr id="131" name="AutoShape 10" descr="data:image/jpeg;base64,/9j/4AAQSkZJRgABAQAAAQABAAD/2wCEAAkGBhIGDxAPBxQQFREVEBAQEBQVEBUSExgPFhAVFBMQFRIZGyYeGBojHRQVHy8gIycpLCw4FR4xNTw2NScrLTUBCQoKDgwOGg8PGiwkHiQvKSwsMC8sLiowLCwqLCwsLCwsLCwsKSwsLCwwLCkuKik1LCwpLCwpKSksLDQtLC40NP/AABEIAMkA+wMBIgACEQEDEQH/xAAbAAEAAgMBAQAAAAAAAAAAAAAABQYDBAcBAv/EADwQAAIBAgIGBwUFCAMAAAAAAAABAgMEBREGITFBUYESIjJhcZHBFEJSobETM3KS0RUjQ2KCorLhwvDx/8QAGgEBAAMBAQEAAAAAAAAAAAAAAAMEBQECBv/EACgRAQACAQMCBgEFAAAAAAAAAAABAgMEESESMRMUQUJRgTIzUmFx8P/aAAwDAQACEQMRAD8A7iAAAAAAAAAAAAAAAAAa17iNPD1ncSS4LbJ+COxEzO0OTMRG8tkFWu9LZT1WkVFcZa35bF8yMrYvWr9upPk+ivKORcposk9+FS2rpHblfAc6deT2yl+Zn3TvalL7udReE5fqSeQn9zx52Ph0IFKt9I69DbJSXCST+ayZNWOlNOvkrldB8dsfPdzIL6TJTnv/AEmpqsdv4TYPIyU0nHJp601syPSqsgAAAAAAAAAAAAAAAAAAAAAAAAAAAFe0ixv7LOjavX/Ekt38q7yTFjnJbphHkyRjrvL7xnSNW+dOyyctkpbUnwXF/Iq9So6zcqjbb2tvNnyDcxYa4o2hj5Mtsk7yAAlRAAAAADewzGKmGPqa4b4N6uXBlxsL+GIw6dB+K3p8GigGxYX8sOmp0ea3NcGVNRpoyRvHdawaicc7T2dABgsryN/BVKOx+ae9PvM5jTExO0taJiY3gABx0AAAAAAAAAAAAAAAAAAAAAaGNYj+zaTlHtvqw8ePLaUeUuk25a29bffxJPSO99rrtLsw6i8fefnq5EWbelxdFN/WWPqcnXfb0gABaVgAAAAAAAAAASmj+J+wVOjUfUm0pd0t0vT/AMLoc3LvgF77bQi59qPUl4rY+ayMzW4vfH20dHk9k/SRABmtAAAAAAAAAAAAAAAAAILFtJVaN07TKUlqcn2U+HezY0ixF2NLKk8pzzinwXvS9OZTDQ0uni8dduyjqdRNZ6a925WxetXec6k+UuivJZH1b45XtnnGcn3SfSXz1+Rog0vDptttDP8AEtvvvL1vpa3t2vxPAD28AAAAAAAAAAAAAATuiVz9nVnTeyUc1+KL/RvyII3cGr+z3FKUmkulk29Syaa9SLNXqxzCXDbpvEr2DyMlJZx1o9Pn24AAAAAAAAAHzUqqinKo0klm29SyA+j4q1o0FnVcYri2kvNlaxLSlzzjYal8bWt+C3cyCq1pV30qzcnxbzZex6K1ubcKWTV1rxXldKmkFvT21E/BSl80j4Wklu/ff5JfoUsFnyOP5n/fSv5y/wAQltI76N9Vi6D6UVD+5t5+hEgFulIpWKwrXtN7TaQAHt4AAAAAAAAAAAAAAAAAABlt7qdo87eUo+DyXNbGTmH6VuOUb5Zr4orJ847+RXgRZMNMn5QlplvT8ZdEoV43MVKi04vY0ZCh4Zik8MlnS1xfai9jXo+8uVLEqVWCmpxUXxklyee8yM+ntinjmGphzxkjniW0DDSvadZ5Upwb4Kab+TMxXmJjuniYnsAA468b6OtlMxzGHiMujTf7pPqri/ifoTWlF97PSVOG2baf4F2vPNLmyomnosMbeJP0ztXlnfoj7AAaTPAAAAAAAAAAAAAAAAAAAAAAAAAAAAAAAACUw3H6li0ptzhwb1pfyv02EWDzelbxtaHqt5pO9ZdCtbqN5BToPNP/ALk+8zFN0cxF2dVQm+pNqL7pbIy9OfcXIw8+HwrbejZw5fErv6qjpZPpV4rhTXzlL/RCk5pbT6NaEuNNLmpPP6ogzX0/6VWVn/UkABOhAAAAAAAAAAAAAAAAAAAAAAAAAAAAAAAAAAAzy2HQ7Wt9vThN+9CMvNJnPC/4bHoUKSe6nD/FGdr44qv6LvLQ0nsvaaPThtg+l/S+16PkU86O1ntKdjuCvD5OdFfum/yv4X3cGc0WaNvDn6d1eKd+uPtEgA0meAAAAAAAAAAAAAAAAAAAAAAAAAAAAAAAAAHsIOo0oJtt5JJZtvhkBnw+0d9VhTjvevuj7z8i/pZbCLwHB/2bHpVvvJLX3L4V6/6JUxdVmjJbaO0NfTYppXee8h5KKmmppNPU09ay4ZHoKi0reJaK55ysH/Q3/jL0ZAXFrO0eVxGUX3r6PYzoZ5KKmspJNcHrLuPWXrxblTyaStua8OcAvdTBqFXtU4cl0fofCwG3X8OPm36lnz1PiVfyV/mFHJGywGte61Hox4y6vktrLjRs6dt9xCEfCKT8zMRX10+2EtNFHulziUXBtS1NNprvW1HhPaT4U6Uvt6K6su33S4+D+viQJoYskZKxaFHJSaW6ZAASIwAAAezg6bammmtqayfkeAAAABKYZgFTEMnPOEPia1v8K3+Ow076wnh83CuvB7muKPEZKTbpieXucdor1THDXAB7eAAAAAAN3CsKlismqbSSWcpNZ+Cy4/oYrGxniE1CgvF7kuLLvh9hHDoKFLxb3uW9sqanUeHG0d1rT4PEneeyDp6HvP8Ae1Fl3Q1+bZMWGEUsO+5XW3yeuXnu5G6DLvnyXja0tGmClOYgABCmAAAAAAAAAAB8zgqiamk01k09aa4FXxTRiVJuVh1o/B7y8OK+fiWoEuLNbFO9UWTFXJG0ucTg6bymmnvTWT8jw6JWtoXH30Yy8Yp/U11g1BPNUqf5UaEa+vrClOin0lR7e2ldPo0IuT7ln58C0YNo4rRqpd5Oe2K2xi+Peyap01SWVNJLglkvI+ivm1drxtHEJ8WlrSd55lgubGneLK4jGXDNa+T2ojamilGfYdSPhJP6pkyCtXLen4yntjpbvCDjolSXalUfOK/4m9a4LRtNdOCz4y6z+ezkbwO2zZLcTMuVw0r2gMF3ZQvo9C4Wa3cU+Ke5mcEcTMTvCSYiY2lUMQ0YqW2btuvHh765b+RDzg6bymmnvTWT8jo5jrW8LhZVoxku+Kf1L+PXWji0bqV9HWeazs52C8SwC3ntprk5L6MRwC3hsprm5P6sn89T4lD5O/zCkQg6jygm3uSWb8iYw/Ripc5O56kf73y3cy10baFusqMYxXdFL6GQgya608VjZNTR1jm07sFnZQsI9C3WS38W+Le8zgFCZmZ3ldiIiNoAAcdAAAAAAAAAAAAAAAAAAAAAAAAAAAAAAAAAAAAAAAAAAAAAAAAAAAAAAAAAAAAA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574031" y="348854"/>
            <a:ext cx="22866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8" rIns="68574" bIns="34288"/>
          <a:lstStyle/>
          <a:p>
            <a:endParaRPr lang="en-US"/>
          </a:p>
        </p:txBody>
      </p:sp>
      <p:grpSp>
        <p:nvGrpSpPr>
          <p:cNvPr id="132" name="Group 11"/>
          <p:cNvGrpSpPr>
            <a:grpSpLocks/>
          </p:cNvGrpSpPr>
          <p:nvPr/>
        </p:nvGrpSpPr>
        <p:grpSpPr bwMode="auto">
          <a:xfrm>
            <a:off x="745526" y="1178719"/>
            <a:ext cx="2406880" cy="1553766"/>
            <a:chOff x="745842" y="1178462"/>
            <a:chExt cx="2406595" cy="1554099"/>
          </a:xfrm>
        </p:grpSpPr>
        <p:sp>
          <p:nvSpPr>
            <p:cNvPr id="133" name="Freeform 27"/>
            <p:cNvSpPr>
              <a:spLocks/>
            </p:cNvSpPr>
            <p:nvPr/>
          </p:nvSpPr>
          <p:spPr bwMode="auto">
            <a:xfrm>
              <a:off x="745842" y="1178462"/>
              <a:ext cx="2406595" cy="1554099"/>
            </a:xfrm>
            <a:custGeom>
              <a:avLst/>
              <a:gdLst>
                <a:gd name="T0" fmla="*/ 347 w 434"/>
                <a:gd name="T1" fmla="*/ 102 h 279"/>
                <a:gd name="T2" fmla="*/ 344 w 434"/>
                <a:gd name="T3" fmla="*/ 102 h 279"/>
                <a:gd name="T4" fmla="*/ 344 w 434"/>
                <a:gd name="T5" fmla="*/ 101 h 279"/>
                <a:gd name="T6" fmla="*/ 243 w 434"/>
                <a:gd name="T7" fmla="*/ 0 h 279"/>
                <a:gd name="T8" fmla="*/ 153 w 434"/>
                <a:gd name="T9" fmla="*/ 57 h 279"/>
                <a:gd name="T10" fmla="*/ 121 w 434"/>
                <a:gd name="T11" fmla="*/ 45 h 279"/>
                <a:gd name="T12" fmla="*/ 72 w 434"/>
                <a:gd name="T13" fmla="*/ 94 h 279"/>
                <a:gd name="T14" fmla="*/ 73 w 434"/>
                <a:gd name="T15" fmla="*/ 103 h 279"/>
                <a:gd name="T16" fmla="*/ 0 w 434"/>
                <a:gd name="T17" fmla="*/ 190 h 279"/>
                <a:gd name="T18" fmla="*/ 88 w 434"/>
                <a:gd name="T19" fmla="*/ 279 h 279"/>
                <a:gd name="T20" fmla="*/ 347 w 434"/>
                <a:gd name="T21" fmla="*/ 279 h 279"/>
                <a:gd name="T22" fmla="*/ 434 w 434"/>
                <a:gd name="T23" fmla="*/ 190 h 279"/>
                <a:gd name="T24" fmla="*/ 347 w 434"/>
                <a:gd name="T25" fmla="*/ 10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4" h="279">
                  <a:moveTo>
                    <a:pt x="347" y="102"/>
                  </a:moveTo>
                  <a:cubicBezTo>
                    <a:pt x="344" y="102"/>
                    <a:pt x="344" y="102"/>
                    <a:pt x="344" y="102"/>
                  </a:cubicBezTo>
                  <a:cubicBezTo>
                    <a:pt x="344" y="101"/>
                    <a:pt x="344" y="101"/>
                    <a:pt x="344" y="101"/>
                  </a:cubicBezTo>
                  <a:cubicBezTo>
                    <a:pt x="344" y="45"/>
                    <a:pt x="299" y="0"/>
                    <a:pt x="243" y="0"/>
                  </a:cubicBezTo>
                  <a:cubicBezTo>
                    <a:pt x="203" y="0"/>
                    <a:pt x="169" y="23"/>
                    <a:pt x="153" y="57"/>
                  </a:cubicBezTo>
                  <a:cubicBezTo>
                    <a:pt x="144" y="49"/>
                    <a:pt x="133" y="45"/>
                    <a:pt x="121" y="45"/>
                  </a:cubicBezTo>
                  <a:cubicBezTo>
                    <a:pt x="94" y="45"/>
                    <a:pt x="72" y="67"/>
                    <a:pt x="72" y="94"/>
                  </a:cubicBezTo>
                  <a:cubicBezTo>
                    <a:pt x="72" y="97"/>
                    <a:pt x="72" y="100"/>
                    <a:pt x="73" y="103"/>
                  </a:cubicBezTo>
                  <a:cubicBezTo>
                    <a:pt x="31" y="110"/>
                    <a:pt x="0" y="146"/>
                    <a:pt x="0" y="190"/>
                  </a:cubicBezTo>
                  <a:cubicBezTo>
                    <a:pt x="0" y="239"/>
                    <a:pt x="39" y="279"/>
                    <a:pt x="88" y="279"/>
                  </a:cubicBezTo>
                  <a:cubicBezTo>
                    <a:pt x="347" y="279"/>
                    <a:pt x="347" y="279"/>
                    <a:pt x="347" y="279"/>
                  </a:cubicBezTo>
                  <a:cubicBezTo>
                    <a:pt x="395" y="279"/>
                    <a:pt x="434" y="239"/>
                    <a:pt x="434" y="190"/>
                  </a:cubicBezTo>
                  <a:cubicBezTo>
                    <a:pt x="434" y="141"/>
                    <a:pt x="395" y="102"/>
                    <a:pt x="347" y="10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21238" tIns="10632" rIns="21238" bIns="10632" anchor="ctr"/>
            <a:lstStyle/>
            <a:p>
              <a:pPr defTabSz="212393">
                <a:defRPr/>
              </a:pPr>
              <a:endParaRPr lang="en-US" sz="200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1065586" y="1984205"/>
              <a:ext cx="1790926" cy="34632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DC/Private Cloud</a:t>
              </a:r>
            </a:p>
          </p:txBody>
        </p:sp>
      </p:grpSp>
      <p:sp>
        <p:nvSpPr>
          <p:cNvPr id="135" name="TextBox 134"/>
          <p:cNvSpPr txBox="1">
            <a:spLocks noChangeArrowheads="1"/>
          </p:cNvSpPr>
          <p:nvPr/>
        </p:nvSpPr>
        <p:spPr bwMode="auto">
          <a:xfrm>
            <a:off x="3263164" y="2216944"/>
            <a:ext cx="2618867" cy="27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8" rIns="68574" bIns="342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400"/>
              <a:t>Cisco Intercloud Fabric</a:t>
            </a:r>
          </a:p>
        </p:txBody>
      </p:sp>
      <p:sp>
        <p:nvSpPr>
          <p:cNvPr id="136" name="TextBox 135"/>
          <p:cNvSpPr txBox="1">
            <a:spLocks noChangeArrowheads="1"/>
          </p:cNvSpPr>
          <p:nvPr/>
        </p:nvSpPr>
        <p:spPr bwMode="auto">
          <a:xfrm>
            <a:off x="745525" y="2800351"/>
            <a:ext cx="1290974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8" rIns="68574" bIns="3428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100" b="1">
                <a:solidFill>
                  <a:srgbClr val="FFFFFF"/>
                </a:solidFill>
              </a:rPr>
              <a:t>Fixed Workloads</a:t>
            </a:r>
          </a:p>
        </p:txBody>
      </p:sp>
      <p:grpSp>
        <p:nvGrpSpPr>
          <p:cNvPr id="137" name="Group 136"/>
          <p:cNvGrpSpPr>
            <a:grpSpLocks/>
          </p:cNvGrpSpPr>
          <p:nvPr/>
        </p:nvGrpSpPr>
        <p:grpSpPr bwMode="auto">
          <a:xfrm>
            <a:off x="4192093" y="1481139"/>
            <a:ext cx="759817" cy="598885"/>
            <a:chOff x="8270581" y="232420"/>
            <a:chExt cx="609402" cy="481826"/>
          </a:xfrm>
        </p:grpSpPr>
        <p:grpSp>
          <p:nvGrpSpPr>
            <p:cNvPr id="138" name="Group 75"/>
            <p:cNvGrpSpPr>
              <a:grpSpLocks/>
            </p:cNvGrpSpPr>
            <p:nvPr/>
          </p:nvGrpSpPr>
          <p:grpSpPr bwMode="auto">
            <a:xfrm>
              <a:off x="8288031" y="267166"/>
              <a:ext cx="561705" cy="447080"/>
              <a:chOff x="8288031" y="267166"/>
              <a:chExt cx="561705" cy="447080"/>
            </a:xfrm>
          </p:grpSpPr>
          <p:sp>
            <p:nvSpPr>
              <p:cNvPr id="140" name="Donut 82"/>
              <p:cNvSpPr/>
              <p:nvPr/>
            </p:nvSpPr>
            <p:spPr>
              <a:xfrm rot="10800000">
                <a:off x="8439647" y="266905"/>
                <a:ext cx="263628" cy="421478"/>
              </a:xfrm>
              <a:custGeom>
                <a:avLst/>
                <a:gdLst>
                  <a:gd name="connsiteX0" fmla="*/ 0 w 436419"/>
                  <a:gd name="connsiteY0" fmla="*/ 403956 h 403956"/>
                  <a:gd name="connsiteX1" fmla="*/ 218210 w 436419"/>
                  <a:gd name="connsiteY1" fmla="*/ 0 h 403956"/>
                  <a:gd name="connsiteX2" fmla="*/ 436419 w 436419"/>
                  <a:gd name="connsiteY2" fmla="*/ 403956 h 403956"/>
                  <a:gd name="connsiteX3" fmla="*/ 0 w 436419"/>
                  <a:gd name="connsiteY3" fmla="*/ 403956 h 403956"/>
                  <a:gd name="connsiteX0" fmla="*/ 0 w 353292"/>
                  <a:gd name="connsiteY0" fmla="*/ 403956 h 403956"/>
                  <a:gd name="connsiteX1" fmla="*/ 218210 w 353292"/>
                  <a:gd name="connsiteY1" fmla="*/ 0 h 403956"/>
                  <a:gd name="connsiteX2" fmla="*/ 353292 w 353292"/>
                  <a:gd name="connsiteY2" fmla="*/ 365590 h 403956"/>
                  <a:gd name="connsiteX3" fmla="*/ 0 w 353292"/>
                  <a:gd name="connsiteY3" fmla="*/ 403956 h 403956"/>
                  <a:gd name="connsiteX0" fmla="*/ 0 w 263770"/>
                  <a:gd name="connsiteY0" fmla="*/ 368786 h 368786"/>
                  <a:gd name="connsiteX1" fmla="*/ 128688 w 263770"/>
                  <a:gd name="connsiteY1" fmla="*/ 0 h 368786"/>
                  <a:gd name="connsiteX2" fmla="*/ 263770 w 263770"/>
                  <a:gd name="connsiteY2" fmla="*/ 365590 h 368786"/>
                  <a:gd name="connsiteX3" fmla="*/ 0 w 263770"/>
                  <a:gd name="connsiteY3" fmla="*/ 368786 h 368786"/>
                  <a:gd name="connsiteX0" fmla="*/ 0 w 263770"/>
                  <a:gd name="connsiteY0" fmla="*/ 368786 h 390472"/>
                  <a:gd name="connsiteX1" fmla="*/ 128688 w 263770"/>
                  <a:gd name="connsiteY1" fmla="*/ 0 h 390472"/>
                  <a:gd name="connsiteX2" fmla="*/ 263770 w 263770"/>
                  <a:gd name="connsiteY2" fmla="*/ 365590 h 390472"/>
                  <a:gd name="connsiteX3" fmla="*/ 0 w 263770"/>
                  <a:gd name="connsiteY3" fmla="*/ 368786 h 390472"/>
                  <a:gd name="connsiteX0" fmla="*/ 0 w 263770"/>
                  <a:gd name="connsiteY0" fmla="*/ 368786 h 398961"/>
                  <a:gd name="connsiteX1" fmla="*/ 128688 w 263770"/>
                  <a:gd name="connsiteY1" fmla="*/ 0 h 398961"/>
                  <a:gd name="connsiteX2" fmla="*/ 263770 w 263770"/>
                  <a:gd name="connsiteY2" fmla="*/ 365590 h 398961"/>
                  <a:gd name="connsiteX3" fmla="*/ 0 w 263770"/>
                  <a:gd name="connsiteY3" fmla="*/ 368786 h 398961"/>
                  <a:gd name="connsiteX0" fmla="*/ 0 w 263770"/>
                  <a:gd name="connsiteY0" fmla="*/ 391167 h 421342"/>
                  <a:gd name="connsiteX1" fmla="*/ 128688 w 263770"/>
                  <a:gd name="connsiteY1" fmla="*/ 0 h 421342"/>
                  <a:gd name="connsiteX2" fmla="*/ 263770 w 263770"/>
                  <a:gd name="connsiteY2" fmla="*/ 387971 h 421342"/>
                  <a:gd name="connsiteX3" fmla="*/ 0 w 263770"/>
                  <a:gd name="connsiteY3" fmla="*/ 391167 h 421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770" h="421342">
                    <a:moveTo>
                      <a:pt x="0" y="391167"/>
                    </a:moveTo>
                    <a:lnTo>
                      <a:pt x="128688" y="0"/>
                    </a:lnTo>
                    <a:lnTo>
                      <a:pt x="263770" y="387971"/>
                    </a:lnTo>
                    <a:cubicBezTo>
                      <a:pt x="172650" y="421008"/>
                      <a:pt x="91120" y="441257"/>
                      <a:pt x="0" y="391167"/>
                    </a:cubicBezTo>
                    <a:close/>
                  </a:path>
                </a:pathLst>
              </a:custGeom>
              <a:solidFill>
                <a:srgbClr val="FF66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91328" tIns="45664" rIns="91328" bIns="45664" anchor="ctr"/>
              <a:lstStyle/>
              <a:p>
                <a:pPr algn="ctr" defTabSz="684768">
                  <a:defRPr/>
                </a:pPr>
                <a:endParaRPr lang="en-US" kern="0" dirty="0">
                  <a:solidFill>
                    <a:srgbClr val="FFFFFF"/>
                  </a:solidFill>
                  <a:latin typeface="Arial" panose="020B0604020202020204" pitchFamily="34" charset="0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41" name="Donut 82"/>
              <p:cNvSpPr/>
              <p:nvPr/>
            </p:nvSpPr>
            <p:spPr>
              <a:xfrm rot="14358573">
                <a:off x="8504081" y="358372"/>
                <a:ext cx="364003" cy="326670"/>
              </a:xfrm>
              <a:custGeom>
                <a:avLst/>
                <a:gdLst>
                  <a:gd name="connsiteX0" fmla="*/ 0 w 411607"/>
                  <a:gd name="connsiteY0" fmla="*/ 384239 h 384239"/>
                  <a:gd name="connsiteX1" fmla="*/ 205804 w 411607"/>
                  <a:gd name="connsiteY1" fmla="*/ 0 h 384239"/>
                  <a:gd name="connsiteX2" fmla="*/ 411607 w 411607"/>
                  <a:gd name="connsiteY2" fmla="*/ 384239 h 384239"/>
                  <a:gd name="connsiteX3" fmla="*/ 0 w 411607"/>
                  <a:gd name="connsiteY3" fmla="*/ 384239 h 384239"/>
                  <a:gd name="connsiteX0" fmla="*/ 0 w 456695"/>
                  <a:gd name="connsiteY0" fmla="*/ 384239 h 384239"/>
                  <a:gd name="connsiteX1" fmla="*/ 205804 w 456695"/>
                  <a:gd name="connsiteY1" fmla="*/ 0 h 384239"/>
                  <a:gd name="connsiteX2" fmla="*/ 456695 w 456695"/>
                  <a:gd name="connsiteY2" fmla="*/ 295744 h 384239"/>
                  <a:gd name="connsiteX3" fmla="*/ 0 w 456695"/>
                  <a:gd name="connsiteY3" fmla="*/ 384239 h 384239"/>
                  <a:gd name="connsiteX0" fmla="*/ 0 w 363769"/>
                  <a:gd name="connsiteY0" fmla="*/ 208882 h 295744"/>
                  <a:gd name="connsiteX1" fmla="*/ 112878 w 363769"/>
                  <a:gd name="connsiteY1" fmla="*/ 0 h 295744"/>
                  <a:gd name="connsiteX2" fmla="*/ 363769 w 363769"/>
                  <a:gd name="connsiteY2" fmla="*/ 295744 h 295744"/>
                  <a:gd name="connsiteX3" fmla="*/ 0 w 363769"/>
                  <a:gd name="connsiteY3" fmla="*/ 208882 h 295744"/>
                  <a:gd name="connsiteX0" fmla="*/ 0 w 363769"/>
                  <a:gd name="connsiteY0" fmla="*/ 208882 h 295744"/>
                  <a:gd name="connsiteX1" fmla="*/ 112878 w 363769"/>
                  <a:gd name="connsiteY1" fmla="*/ 0 h 295744"/>
                  <a:gd name="connsiteX2" fmla="*/ 363769 w 363769"/>
                  <a:gd name="connsiteY2" fmla="*/ 295744 h 295744"/>
                  <a:gd name="connsiteX3" fmla="*/ 0 w 363769"/>
                  <a:gd name="connsiteY3" fmla="*/ 208882 h 295744"/>
                  <a:gd name="connsiteX0" fmla="*/ 0 w 363769"/>
                  <a:gd name="connsiteY0" fmla="*/ 208882 h 323259"/>
                  <a:gd name="connsiteX1" fmla="*/ 112878 w 363769"/>
                  <a:gd name="connsiteY1" fmla="*/ 0 h 323259"/>
                  <a:gd name="connsiteX2" fmla="*/ 363769 w 363769"/>
                  <a:gd name="connsiteY2" fmla="*/ 295744 h 323259"/>
                  <a:gd name="connsiteX3" fmla="*/ 0 w 363769"/>
                  <a:gd name="connsiteY3" fmla="*/ 208882 h 323259"/>
                  <a:gd name="connsiteX0" fmla="*/ 0 w 363769"/>
                  <a:gd name="connsiteY0" fmla="*/ 208882 h 326678"/>
                  <a:gd name="connsiteX1" fmla="*/ 112878 w 363769"/>
                  <a:gd name="connsiteY1" fmla="*/ 0 h 326678"/>
                  <a:gd name="connsiteX2" fmla="*/ 363769 w 363769"/>
                  <a:gd name="connsiteY2" fmla="*/ 295744 h 326678"/>
                  <a:gd name="connsiteX3" fmla="*/ 0 w 363769"/>
                  <a:gd name="connsiteY3" fmla="*/ 208882 h 326678"/>
                  <a:gd name="connsiteX0" fmla="*/ 0 w 363769"/>
                  <a:gd name="connsiteY0" fmla="*/ 208882 h 332326"/>
                  <a:gd name="connsiteX1" fmla="*/ 112878 w 363769"/>
                  <a:gd name="connsiteY1" fmla="*/ 0 h 332326"/>
                  <a:gd name="connsiteX2" fmla="*/ 363769 w 363769"/>
                  <a:gd name="connsiteY2" fmla="*/ 295744 h 332326"/>
                  <a:gd name="connsiteX3" fmla="*/ 0 w 363769"/>
                  <a:gd name="connsiteY3" fmla="*/ 208882 h 332326"/>
                  <a:gd name="connsiteX0" fmla="*/ 0 w 363769"/>
                  <a:gd name="connsiteY0" fmla="*/ 202869 h 326313"/>
                  <a:gd name="connsiteX1" fmla="*/ 116745 w 363769"/>
                  <a:gd name="connsiteY1" fmla="*/ 0 h 326313"/>
                  <a:gd name="connsiteX2" fmla="*/ 363769 w 363769"/>
                  <a:gd name="connsiteY2" fmla="*/ 289731 h 326313"/>
                  <a:gd name="connsiteX3" fmla="*/ 0 w 363769"/>
                  <a:gd name="connsiteY3" fmla="*/ 202869 h 32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769" h="326313">
                    <a:moveTo>
                      <a:pt x="0" y="202869"/>
                    </a:moveTo>
                    <a:lnTo>
                      <a:pt x="116745" y="0"/>
                    </a:lnTo>
                    <a:lnTo>
                      <a:pt x="363769" y="289731"/>
                    </a:lnTo>
                    <a:cubicBezTo>
                      <a:pt x="253352" y="349004"/>
                      <a:pt x="127288" y="346941"/>
                      <a:pt x="0" y="202869"/>
                    </a:cubicBezTo>
                    <a:close/>
                  </a:path>
                </a:pathLst>
              </a:cu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91328" tIns="45664" rIns="91328" bIns="45664" anchor="ctr"/>
              <a:lstStyle/>
              <a:p>
                <a:pPr algn="ctr" defTabSz="684768">
                  <a:defRPr/>
                </a:pPr>
                <a:endParaRPr lang="en-US" kern="0" dirty="0">
                  <a:solidFill>
                    <a:srgbClr val="FFFFFF"/>
                  </a:solidFill>
                  <a:latin typeface="Arial" panose="020B0604020202020204" pitchFamily="34" charset="0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142" name="Donut 82"/>
              <p:cNvSpPr/>
              <p:nvPr/>
            </p:nvSpPr>
            <p:spPr>
              <a:xfrm rot="14358573">
                <a:off x="8238059" y="396126"/>
                <a:ext cx="367835" cy="268405"/>
              </a:xfrm>
              <a:custGeom>
                <a:avLst/>
                <a:gdLst>
                  <a:gd name="connsiteX0" fmla="*/ 0 w 411607"/>
                  <a:gd name="connsiteY0" fmla="*/ 384239 h 384239"/>
                  <a:gd name="connsiteX1" fmla="*/ 205804 w 411607"/>
                  <a:gd name="connsiteY1" fmla="*/ 0 h 384239"/>
                  <a:gd name="connsiteX2" fmla="*/ 411607 w 411607"/>
                  <a:gd name="connsiteY2" fmla="*/ 384239 h 384239"/>
                  <a:gd name="connsiteX3" fmla="*/ 0 w 411607"/>
                  <a:gd name="connsiteY3" fmla="*/ 384239 h 384239"/>
                  <a:gd name="connsiteX0" fmla="*/ 0 w 368062"/>
                  <a:gd name="connsiteY0" fmla="*/ 384239 h 451342"/>
                  <a:gd name="connsiteX1" fmla="*/ 205804 w 368062"/>
                  <a:gd name="connsiteY1" fmla="*/ 0 h 451342"/>
                  <a:gd name="connsiteX2" fmla="*/ 368062 w 368062"/>
                  <a:gd name="connsiteY2" fmla="*/ 451342 h 451342"/>
                  <a:gd name="connsiteX3" fmla="*/ 0 w 368062"/>
                  <a:gd name="connsiteY3" fmla="*/ 384239 h 451342"/>
                  <a:gd name="connsiteX0" fmla="*/ 0 w 368062"/>
                  <a:gd name="connsiteY0" fmla="*/ 201236 h 268339"/>
                  <a:gd name="connsiteX1" fmla="*/ 119494 w 368062"/>
                  <a:gd name="connsiteY1" fmla="*/ 0 h 268339"/>
                  <a:gd name="connsiteX2" fmla="*/ 368062 w 368062"/>
                  <a:gd name="connsiteY2" fmla="*/ 268339 h 268339"/>
                  <a:gd name="connsiteX3" fmla="*/ 0 w 368062"/>
                  <a:gd name="connsiteY3" fmla="*/ 201236 h 268339"/>
                  <a:gd name="connsiteX0" fmla="*/ 0 w 368062"/>
                  <a:gd name="connsiteY0" fmla="*/ 201236 h 268339"/>
                  <a:gd name="connsiteX1" fmla="*/ 119494 w 368062"/>
                  <a:gd name="connsiteY1" fmla="*/ 0 h 268339"/>
                  <a:gd name="connsiteX2" fmla="*/ 368062 w 368062"/>
                  <a:gd name="connsiteY2" fmla="*/ 268339 h 268339"/>
                  <a:gd name="connsiteX3" fmla="*/ 0 w 368062"/>
                  <a:gd name="connsiteY3" fmla="*/ 201236 h 268339"/>
                  <a:gd name="connsiteX0" fmla="*/ 0 w 368062"/>
                  <a:gd name="connsiteY0" fmla="*/ 201236 h 268339"/>
                  <a:gd name="connsiteX1" fmla="*/ 119494 w 368062"/>
                  <a:gd name="connsiteY1" fmla="*/ 0 h 268339"/>
                  <a:gd name="connsiteX2" fmla="*/ 368062 w 368062"/>
                  <a:gd name="connsiteY2" fmla="*/ 268339 h 268339"/>
                  <a:gd name="connsiteX3" fmla="*/ 0 w 368062"/>
                  <a:gd name="connsiteY3" fmla="*/ 201236 h 268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062" h="268339">
                    <a:moveTo>
                      <a:pt x="0" y="201236"/>
                    </a:moveTo>
                    <a:lnTo>
                      <a:pt x="119494" y="0"/>
                    </a:lnTo>
                    <a:cubicBezTo>
                      <a:pt x="299252" y="57729"/>
                      <a:pt x="354436" y="93572"/>
                      <a:pt x="368062" y="268339"/>
                    </a:cubicBezTo>
                    <a:lnTo>
                      <a:pt x="0" y="201236"/>
                    </a:lnTo>
                    <a:close/>
                  </a:path>
                </a:pathLst>
              </a:cu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91328" tIns="45664" rIns="91328" bIns="45664" anchor="ctr"/>
              <a:lstStyle/>
              <a:p>
                <a:pPr algn="ctr" defTabSz="684768">
                  <a:defRPr/>
                </a:pPr>
                <a:endParaRPr lang="en-US" kern="0" dirty="0">
                  <a:solidFill>
                    <a:srgbClr val="FFFFFF"/>
                  </a:solidFill>
                  <a:latin typeface="Arial" panose="020B0604020202020204" pitchFamily="34" charset="0"/>
                  <a:ea typeface="Apple LiGothic Medium"/>
                  <a:cs typeface="Apple LiGothic Medium"/>
                </a:endParaRPr>
              </a:p>
            </p:txBody>
          </p:sp>
        </p:grpSp>
        <p:sp>
          <p:nvSpPr>
            <p:cNvPr id="139" name="Freeform 8"/>
            <p:cNvSpPr>
              <a:spLocks noEditPoints="1"/>
            </p:cNvSpPr>
            <p:nvPr/>
          </p:nvSpPr>
          <p:spPr bwMode="auto">
            <a:xfrm>
              <a:off x="8270581" y="232420"/>
              <a:ext cx="609402" cy="469373"/>
            </a:xfrm>
            <a:custGeom>
              <a:avLst/>
              <a:gdLst>
                <a:gd name="T0" fmla="*/ 1143 w 2286"/>
                <a:gd name="T1" fmla="*/ 0 h 1760"/>
                <a:gd name="T2" fmla="*/ 0 w 2286"/>
                <a:gd name="T3" fmla="*/ 1143 h 1760"/>
                <a:gd name="T4" fmla="*/ 182 w 2286"/>
                <a:gd name="T5" fmla="*/ 1760 h 1760"/>
                <a:gd name="T6" fmla="*/ 189 w 2286"/>
                <a:gd name="T7" fmla="*/ 1760 h 1760"/>
                <a:gd name="T8" fmla="*/ 459 w 2286"/>
                <a:gd name="T9" fmla="*/ 1760 h 1760"/>
                <a:gd name="T10" fmla="*/ 1829 w 2286"/>
                <a:gd name="T11" fmla="*/ 1760 h 1760"/>
                <a:gd name="T12" fmla="*/ 2048 w 2286"/>
                <a:gd name="T13" fmla="*/ 1760 h 1760"/>
                <a:gd name="T14" fmla="*/ 2104 w 2286"/>
                <a:gd name="T15" fmla="*/ 1760 h 1760"/>
                <a:gd name="T16" fmla="*/ 2286 w 2286"/>
                <a:gd name="T17" fmla="*/ 1143 h 1760"/>
                <a:gd name="T18" fmla="*/ 1143 w 2286"/>
                <a:gd name="T19" fmla="*/ 0 h 1760"/>
                <a:gd name="T20" fmla="*/ 2069 w 2286"/>
                <a:gd name="T21" fmla="*/ 1177 h 1760"/>
                <a:gd name="T22" fmla="*/ 1973 w 2286"/>
                <a:gd name="T23" fmla="*/ 1555 h 1760"/>
                <a:gd name="T24" fmla="*/ 317 w 2286"/>
                <a:gd name="T25" fmla="*/ 1555 h 1760"/>
                <a:gd name="T26" fmla="*/ 217 w 2286"/>
                <a:gd name="T27" fmla="*/ 1177 h 1760"/>
                <a:gd name="T28" fmla="*/ 423 w 2286"/>
                <a:gd name="T29" fmla="*/ 1177 h 1760"/>
                <a:gd name="T30" fmla="*/ 423 w 2286"/>
                <a:gd name="T31" fmla="*/ 1097 h 1760"/>
                <a:gd name="T32" fmla="*/ 217 w 2286"/>
                <a:gd name="T33" fmla="*/ 1097 h 1760"/>
                <a:gd name="T34" fmla="*/ 309 w 2286"/>
                <a:gd name="T35" fmla="*/ 738 h 1760"/>
                <a:gd name="T36" fmla="*/ 451 w 2286"/>
                <a:gd name="T37" fmla="*/ 828 h 1760"/>
                <a:gd name="T38" fmla="*/ 494 w 2286"/>
                <a:gd name="T39" fmla="*/ 761 h 1760"/>
                <a:gd name="T40" fmla="*/ 348 w 2286"/>
                <a:gd name="T41" fmla="*/ 668 h 1760"/>
                <a:gd name="T42" fmla="*/ 491 w 2286"/>
                <a:gd name="T43" fmla="*/ 492 h 1760"/>
                <a:gd name="T44" fmla="*/ 637 w 2286"/>
                <a:gd name="T45" fmla="*/ 373 h 1760"/>
                <a:gd name="T46" fmla="*/ 713 w 2286"/>
                <a:gd name="T47" fmla="*/ 534 h 1760"/>
                <a:gd name="T48" fmla="*/ 785 w 2286"/>
                <a:gd name="T49" fmla="*/ 500 h 1760"/>
                <a:gd name="T50" fmla="*/ 706 w 2286"/>
                <a:gd name="T51" fmla="*/ 331 h 1760"/>
                <a:gd name="T52" fmla="*/ 1109 w 2286"/>
                <a:gd name="T53" fmla="*/ 217 h 1760"/>
                <a:gd name="T54" fmla="*/ 1109 w 2286"/>
                <a:gd name="T55" fmla="*/ 412 h 1760"/>
                <a:gd name="T56" fmla="*/ 1189 w 2286"/>
                <a:gd name="T57" fmla="*/ 412 h 1760"/>
                <a:gd name="T58" fmla="*/ 1189 w 2286"/>
                <a:gd name="T59" fmla="*/ 217 h 1760"/>
                <a:gd name="T60" fmla="*/ 1563 w 2286"/>
                <a:gd name="T61" fmla="*/ 317 h 1760"/>
                <a:gd name="T62" fmla="*/ 1487 w 2286"/>
                <a:gd name="T63" fmla="*/ 479 h 1760"/>
                <a:gd name="T64" fmla="*/ 1559 w 2286"/>
                <a:gd name="T65" fmla="*/ 513 h 1760"/>
                <a:gd name="T66" fmla="*/ 1633 w 2286"/>
                <a:gd name="T67" fmla="*/ 357 h 1760"/>
                <a:gd name="T68" fmla="*/ 1794 w 2286"/>
                <a:gd name="T69" fmla="*/ 492 h 1760"/>
                <a:gd name="T70" fmla="*/ 1925 w 2286"/>
                <a:gd name="T71" fmla="*/ 647 h 1760"/>
                <a:gd name="T72" fmla="*/ 1779 w 2286"/>
                <a:gd name="T73" fmla="*/ 740 h 1760"/>
                <a:gd name="T74" fmla="*/ 1821 w 2286"/>
                <a:gd name="T75" fmla="*/ 807 h 1760"/>
                <a:gd name="T76" fmla="*/ 1965 w 2286"/>
                <a:gd name="T77" fmla="*/ 716 h 1760"/>
                <a:gd name="T78" fmla="*/ 2069 w 2286"/>
                <a:gd name="T79" fmla="*/ 1097 h 1760"/>
                <a:gd name="T80" fmla="*/ 1863 w 2286"/>
                <a:gd name="T81" fmla="*/ 1097 h 1760"/>
                <a:gd name="T82" fmla="*/ 1863 w 2286"/>
                <a:gd name="T83" fmla="*/ 1177 h 1760"/>
                <a:gd name="T84" fmla="*/ 2069 w 2286"/>
                <a:gd name="T85" fmla="*/ 1177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86" h="1760">
                  <a:moveTo>
                    <a:pt x="1143" y="0"/>
                  </a:moveTo>
                  <a:cubicBezTo>
                    <a:pt x="514" y="0"/>
                    <a:pt x="0" y="515"/>
                    <a:pt x="0" y="1143"/>
                  </a:cubicBezTo>
                  <a:cubicBezTo>
                    <a:pt x="0" y="1370"/>
                    <a:pt x="67" y="1582"/>
                    <a:pt x="182" y="1760"/>
                  </a:cubicBezTo>
                  <a:cubicBezTo>
                    <a:pt x="189" y="1760"/>
                    <a:pt x="189" y="1760"/>
                    <a:pt x="189" y="1760"/>
                  </a:cubicBezTo>
                  <a:cubicBezTo>
                    <a:pt x="459" y="1760"/>
                    <a:pt x="459" y="1760"/>
                    <a:pt x="459" y="1760"/>
                  </a:cubicBezTo>
                  <a:cubicBezTo>
                    <a:pt x="1829" y="1760"/>
                    <a:pt x="1829" y="1760"/>
                    <a:pt x="1829" y="1760"/>
                  </a:cubicBezTo>
                  <a:cubicBezTo>
                    <a:pt x="2048" y="1760"/>
                    <a:pt x="2048" y="1760"/>
                    <a:pt x="2048" y="1760"/>
                  </a:cubicBezTo>
                  <a:cubicBezTo>
                    <a:pt x="2104" y="1760"/>
                    <a:pt x="2104" y="1760"/>
                    <a:pt x="2104" y="1760"/>
                  </a:cubicBezTo>
                  <a:cubicBezTo>
                    <a:pt x="2219" y="1582"/>
                    <a:pt x="2286" y="1370"/>
                    <a:pt x="2286" y="1143"/>
                  </a:cubicBezTo>
                  <a:cubicBezTo>
                    <a:pt x="2286" y="515"/>
                    <a:pt x="1772" y="0"/>
                    <a:pt x="1143" y="0"/>
                  </a:cubicBezTo>
                  <a:close/>
                  <a:moveTo>
                    <a:pt x="2069" y="1177"/>
                  </a:moveTo>
                  <a:cubicBezTo>
                    <a:pt x="2062" y="1313"/>
                    <a:pt x="2030" y="1440"/>
                    <a:pt x="1973" y="1555"/>
                  </a:cubicBezTo>
                  <a:cubicBezTo>
                    <a:pt x="317" y="1555"/>
                    <a:pt x="317" y="1555"/>
                    <a:pt x="317" y="1555"/>
                  </a:cubicBezTo>
                  <a:cubicBezTo>
                    <a:pt x="259" y="1440"/>
                    <a:pt x="224" y="1313"/>
                    <a:pt x="217" y="1177"/>
                  </a:cubicBezTo>
                  <a:cubicBezTo>
                    <a:pt x="423" y="1177"/>
                    <a:pt x="423" y="1177"/>
                    <a:pt x="423" y="1177"/>
                  </a:cubicBezTo>
                  <a:cubicBezTo>
                    <a:pt x="423" y="1097"/>
                    <a:pt x="423" y="1097"/>
                    <a:pt x="423" y="1097"/>
                  </a:cubicBezTo>
                  <a:cubicBezTo>
                    <a:pt x="217" y="1097"/>
                    <a:pt x="217" y="1097"/>
                    <a:pt x="217" y="1097"/>
                  </a:cubicBezTo>
                  <a:cubicBezTo>
                    <a:pt x="223" y="969"/>
                    <a:pt x="256" y="847"/>
                    <a:pt x="309" y="738"/>
                  </a:cubicBezTo>
                  <a:cubicBezTo>
                    <a:pt x="451" y="828"/>
                    <a:pt x="451" y="828"/>
                    <a:pt x="451" y="828"/>
                  </a:cubicBezTo>
                  <a:cubicBezTo>
                    <a:pt x="494" y="761"/>
                    <a:pt x="494" y="761"/>
                    <a:pt x="494" y="761"/>
                  </a:cubicBezTo>
                  <a:cubicBezTo>
                    <a:pt x="348" y="668"/>
                    <a:pt x="348" y="668"/>
                    <a:pt x="348" y="668"/>
                  </a:cubicBezTo>
                  <a:cubicBezTo>
                    <a:pt x="388" y="602"/>
                    <a:pt x="436" y="543"/>
                    <a:pt x="491" y="492"/>
                  </a:cubicBezTo>
                  <a:cubicBezTo>
                    <a:pt x="536" y="447"/>
                    <a:pt x="585" y="407"/>
                    <a:pt x="637" y="373"/>
                  </a:cubicBezTo>
                  <a:cubicBezTo>
                    <a:pt x="713" y="534"/>
                    <a:pt x="713" y="534"/>
                    <a:pt x="713" y="534"/>
                  </a:cubicBezTo>
                  <a:cubicBezTo>
                    <a:pt x="785" y="500"/>
                    <a:pt x="785" y="500"/>
                    <a:pt x="785" y="500"/>
                  </a:cubicBezTo>
                  <a:cubicBezTo>
                    <a:pt x="706" y="331"/>
                    <a:pt x="706" y="331"/>
                    <a:pt x="706" y="331"/>
                  </a:cubicBezTo>
                  <a:cubicBezTo>
                    <a:pt x="827" y="265"/>
                    <a:pt x="963" y="224"/>
                    <a:pt x="1109" y="217"/>
                  </a:cubicBezTo>
                  <a:cubicBezTo>
                    <a:pt x="1109" y="412"/>
                    <a:pt x="1109" y="412"/>
                    <a:pt x="1109" y="412"/>
                  </a:cubicBezTo>
                  <a:cubicBezTo>
                    <a:pt x="1189" y="412"/>
                    <a:pt x="1189" y="412"/>
                    <a:pt x="1189" y="412"/>
                  </a:cubicBezTo>
                  <a:cubicBezTo>
                    <a:pt x="1189" y="217"/>
                    <a:pt x="1189" y="217"/>
                    <a:pt x="1189" y="217"/>
                  </a:cubicBezTo>
                  <a:cubicBezTo>
                    <a:pt x="1323" y="224"/>
                    <a:pt x="1451" y="259"/>
                    <a:pt x="1563" y="317"/>
                  </a:cubicBezTo>
                  <a:cubicBezTo>
                    <a:pt x="1487" y="479"/>
                    <a:pt x="1487" y="479"/>
                    <a:pt x="1487" y="479"/>
                  </a:cubicBezTo>
                  <a:cubicBezTo>
                    <a:pt x="1559" y="513"/>
                    <a:pt x="1559" y="513"/>
                    <a:pt x="1559" y="513"/>
                  </a:cubicBezTo>
                  <a:cubicBezTo>
                    <a:pt x="1633" y="357"/>
                    <a:pt x="1633" y="357"/>
                    <a:pt x="1633" y="357"/>
                  </a:cubicBezTo>
                  <a:cubicBezTo>
                    <a:pt x="1693" y="395"/>
                    <a:pt x="1747" y="441"/>
                    <a:pt x="1794" y="492"/>
                  </a:cubicBezTo>
                  <a:cubicBezTo>
                    <a:pt x="1844" y="537"/>
                    <a:pt x="1887" y="589"/>
                    <a:pt x="1925" y="647"/>
                  </a:cubicBezTo>
                  <a:cubicBezTo>
                    <a:pt x="1779" y="740"/>
                    <a:pt x="1779" y="740"/>
                    <a:pt x="1779" y="740"/>
                  </a:cubicBezTo>
                  <a:cubicBezTo>
                    <a:pt x="1821" y="807"/>
                    <a:pt x="1821" y="807"/>
                    <a:pt x="1821" y="807"/>
                  </a:cubicBezTo>
                  <a:cubicBezTo>
                    <a:pt x="1965" y="716"/>
                    <a:pt x="1965" y="716"/>
                    <a:pt x="1965" y="716"/>
                  </a:cubicBezTo>
                  <a:cubicBezTo>
                    <a:pt x="2025" y="830"/>
                    <a:pt x="2062" y="960"/>
                    <a:pt x="2069" y="1097"/>
                  </a:cubicBezTo>
                  <a:cubicBezTo>
                    <a:pt x="1863" y="1097"/>
                    <a:pt x="1863" y="1097"/>
                    <a:pt x="1863" y="1097"/>
                  </a:cubicBezTo>
                  <a:cubicBezTo>
                    <a:pt x="1863" y="1177"/>
                    <a:pt x="1863" y="1177"/>
                    <a:pt x="1863" y="1177"/>
                  </a:cubicBezTo>
                  <a:cubicBezTo>
                    <a:pt x="2069" y="1177"/>
                    <a:pt x="2069" y="1177"/>
                    <a:pt x="2069" y="117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21238" tIns="10632" rIns="21238" bIns="10632" anchor="ctr"/>
            <a:lstStyle/>
            <a:p>
              <a:pPr defTabSz="212393">
                <a:defRPr/>
              </a:pPr>
              <a:endParaRPr lang="en-US" sz="2000"/>
            </a:p>
          </p:txBody>
        </p:sp>
      </p:grpSp>
      <p:sp>
        <p:nvSpPr>
          <p:cNvPr id="143" name="Freeform 7"/>
          <p:cNvSpPr>
            <a:spLocks/>
          </p:cNvSpPr>
          <p:nvPr/>
        </p:nvSpPr>
        <p:spPr bwMode="auto">
          <a:xfrm rot="20436333">
            <a:off x="4499354" y="1758555"/>
            <a:ext cx="121475" cy="296465"/>
          </a:xfrm>
          <a:custGeom>
            <a:avLst/>
            <a:gdLst>
              <a:gd name="T0" fmla="*/ 176 w 366"/>
              <a:gd name="T1" fmla="*/ 420 h 894"/>
              <a:gd name="T2" fmla="*/ 163 w 366"/>
              <a:gd name="T3" fmla="*/ 420 h 894"/>
              <a:gd name="T4" fmla="*/ 5 w 366"/>
              <a:gd name="T5" fmla="*/ 596 h 894"/>
              <a:gd name="T6" fmla="*/ 74 w 366"/>
              <a:gd name="T7" fmla="*/ 723 h 894"/>
              <a:gd name="T8" fmla="*/ 41 w 366"/>
              <a:gd name="T9" fmla="*/ 830 h 894"/>
              <a:gd name="T10" fmla="*/ 71 w 366"/>
              <a:gd name="T11" fmla="*/ 886 h 894"/>
              <a:gd name="T12" fmla="*/ 127 w 366"/>
              <a:gd name="T13" fmla="*/ 856 h 894"/>
              <a:gd name="T14" fmla="*/ 159 w 366"/>
              <a:gd name="T15" fmla="*/ 754 h 894"/>
              <a:gd name="T16" fmla="*/ 181 w 366"/>
              <a:gd name="T17" fmla="*/ 755 h 894"/>
              <a:gd name="T18" fmla="*/ 340 w 366"/>
              <a:gd name="T19" fmla="*/ 579 h 894"/>
              <a:gd name="T20" fmla="*/ 278 w 366"/>
              <a:gd name="T21" fmla="*/ 458 h 894"/>
              <a:gd name="T22" fmla="*/ 366 w 366"/>
              <a:gd name="T23" fmla="*/ 0 h 894"/>
              <a:gd name="T24" fmla="*/ 176 w 366"/>
              <a:gd name="T25" fmla="*/ 420 h 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6" h="894">
                <a:moveTo>
                  <a:pt x="176" y="420"/>
                </a:moveTo>
                <a:cubicBezTo>
                  <a:pt x="172" y="420"/>
                  <a:pt x="168" y="420"/>
                  <a:pt x="163" y="420"/>
                </a:cubicBezTo>
                <a:cubicBezTo>
                  <a:pt x="71" y="425"/>
                  <a:pt x="0" y="504"/>
                  <a:pt x="5" y="596"/>
                </a:cubicBezTo>
                <a:cubicBezTo>
                  <a:pt x="8" y="649"/>
                  <a:pt x="34" y="694"/>
                  <a:pt x="74" y="723"/>
                </a:cubicBezTo>
                <a:cubicBezTo>
                  <a:pt x="41" y="830"/>
                  <a:pt x="41" y="830"/>
                  <a:pt x="41" y="830"/>
                </a:cubicBezTo>
                <a:cubicBezTo>
                  <a:pt x="33" y="854"/>
                  <a:pt x="47" y="879"/>
                  <a:pt x="71" y="886"/>
                </a:cubicBezTo>
                <a:cubicBezTo>
                  <a:pt x="95" y="894"/>
                  <a:pt x="120" y="880"/>
                  <a:pt x="127" y="856"/>
                </a:cubicBezTo>
                <a:cubicBezTo>
                  <a:pt x="159" y="754"/>
                  <a:pt x="159" y="754"/>
                  <a:pt x="159" y="754"/>
                </a:cubicBezTo>
                <a:cubicBezTo>
                  <a:pt x="166" y="755"/>
                  <a:pt x="174" y="755"/>
                  <a:pt x="181" y="755"/>
                </a:cubicBezTo>
                <a:cubicBezTo>
                  <a:pt x="274" y="750"/>
                  <a:pt x="344" y="671"/>
                  <a:pt x="340" y="579"/>
                </a:cubicBezTo>
                <a:cubicBezTo>
                  <a:pt x="337" y="530"/>
                  <a:pt x="313" y="487"/>
                  <a:pt x="278" y="458"/>
                </a:cubicBezTo>
                <a:cubicBezTo>
                  <a:pt x="366" y="0"/>
                  <a:pt x="366" y="0"/>
                  <a:pt x="366" y="0"/>
                </a:cubicBezTo>
                <a:lnTo>
                  <a:pt x="176" y="42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21236" tIns="10632" rIns="21236" bIns="10632" anchor="ctr"/>
          <a:lstStyle/>
          <a:p>
            <a:pPr defTabSz="212393">
              <a:defRPr/>
            </a:pPr>
            <a:endParaRPr lang="en-US" sz="2000"/>
          </a:p>
        </p:txBody>
      </p:sp>
      <p:sp>
        <p:nvSpPr>
          <p:cNvPr id="144" name="Freeform 7"/>
          <p:cNvSpPr>
            <a:spLocks/>
          </p:cNvSpPr>
          <p:nvPr/>
        </p:nvSpPr>
        <p:spPr bwMode="auto">
          <a:xfrm rot="16737570">
            <a:off x="4467809" y="1793638"/>
            <a:ext cx="121444" cy="296543"/>
          </a:xfrm>
          <a:custGeom>
            <a:avLst/>
            <a:gdLst>
              <a:gd name="T0" fmla="*/ 176 w 366"/>
              <a:gd name="T1" fmla="*/ 420 h 894"/>
              <a:gd name="T2" fmla="*/ 163 w 366"/>
              <a:gd name="T3" fmla="*/ 420 h 894"/>
              <a:gd name="T4" fmla="*/ 5 w 366"/>
              <a:gd name="T5" fmla="*/ 596 h 894"/>
              <a:gd name="T6" fmla="*/ 74 w 366"/>
              <a:gd name="T7" fmla="*/ 723 h 894"/>
              <a:gd name="T8" fmla="*/ 41 w 366"/>
              <a:gd name="T9" fmla="*/ 830 h 894"/>
              <a:gd name="T10" fmla="*/ 71 w 366"/>
              <a:gd name="T11" fmla="*/ 886 h 894"/>
              <a:gd name="T12" fmla="*/ 127 w 366"/>
              <a:gd name="T13" fmla="*/ 856 h 894"/>
              <a:gd name="T14" fmla="*/ 159 w 366"/>
              <a:gd name="T15" fmla="*/ 754 h 894"/>
              <a:gd name="T16" fmla="*/ 181 w 366"/>
              <a:gd name="T17" fmla="*/ 755 h 894"/>
              <a:gd name="T18" fmla="*/ 340 w 366"/>
              <a:gd name="T19" fmla="*/ 579 h 894"/>
              <a:gd name="T20" fmla="*/ 278 w 366"/>
              <a:gd name="T21" fmla="*/ 458 h 894"/>
              <a:gd name="T22" fmla="*/ 366 w 366"/>
              <a:gd name="T23" fmla="*/ 0 h 894"/>
              <a:gd name="T24" fmla="*/ 176 w 366"/>
              <a:gd name="T25" fmla="*/ 420 h 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6" h="894">
                <a:moveTo>
                  <a:pt x="176" y="420"/>
                </a:moveTo>
                <a:cubicBezTo>
                  <a:pt x="172" y="420"/>
                  <a:pt x="168" y="420"/>
                  <a:pt x="163" y="420"/>
                </a:cubicBezTo>
                <a:cubicBezTo>
                  <a:pt x="71" y="425"/>
                  <a:pt x="0" y="504"/>
                  <a:pt x="5" y="596"/>
                </a:cubicBezTo>
                <a:cubicBezTo>
                  <a:pt x="8" y="649"/>
                  <a:pt x="34" y="694"/>
                  <a:pt x="74" y="723"/>
                </a:cubicBezTo>
                <a:cubicBezTo>
                  <a:pt x="41" y="830"/>
                  <a:pt x="41" y="830"/>
                  <a:pt x="41" y="830"/>
                </a:cubicBezTo>
                <a:cubicBezTo>
                  <a:pt x="33" y="854"/>
                  <a:pt x="47" y="879"/>
                  <a:pt x="71" y="886"/>
                </a:cubicBezTo>
                <a:cubicBezTo>
                  <a:pt x="95" y="894"/>
                  <a:pt x="120" y="880"/>
                  <a:pt x="127" y="856"/>
                </a:cubicBezTo>
                <a:cubicBezTo>
                  <a:pt x="159" y="754"/>
                  <a:pt x="159" y="754"/>
                  <a:pt x="159" y="754"/>
                </a:cubicBezTo>
                <a:cubicBezTo>
                  <a:pt x="166" y="755"/>
                  <a:pt x="174" y="755"/>
                  <a:pt x="181" y="755"/>
                </a:cubicBezTo>
                <a:cubicBezTo>
                  <a:pt x="274" y="750"/>
                  <a:pt x="344" y="671"/>
                  <a:pt x="340" y="579"/>
                </a:cubicBezTo>
                <a:cubicBezTo>
                  <a:pt x="337" y="530"/>
                  <a:pt x="313" y="487"/>
                  <a:pt x="278" y="458"/>
                </a:cubicBezTo>
                <a:cubicBezTo>
                  <a:pt x="366" y="0"/>
                  <a:pt x="366" y="0"/>
                  <a:pt x="366" y="0"/>
                </a:cubicBezTo>
                <a:lnTo>
                  <a:pt x="176" y="42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21236" tIns="10632" rIns="21236" bIns="10632" anchor="ctr"/>
          <a:lstStyle/>
          <a:p>
            <a:pPr defTabSz="212393">
              <a:defRPr/>
            </a:pPr>
            <a:endParaRPr lang="en-US" sz="2000"/>
          </a:p>
        </p:txBody>
      </p:sp>
      <p:sp>
        <p:nvSpPr>
          <p:cNvPr id="145" name="Freeform 7"/>
          <p:cNvSpPr>
            <a:spLocks/>
          </p:cNvSpPr>
          <p:nvPr/>
        </p:nvSpPr>
        <p:spPr bwMode="auto">
          <a:xfrm rot="4862430" flipH="1">
            <a:off x="4560703" y="1796020"/>
            <a:ext cx="121444" cy="296543"/>
          </a:xfrm>
          <a:custGeom>
            <a:avLst/>
            <a:gdLst>
              <a:gd name="T0" fmla="*/ 176 w 366"/>
              <a:gd name="T1" fmla="*/ 420 h 894"/>
              <a:gd name="T2" fmla="*/ 163 w 366"/>
              <a:gd name="T3" fmla="*/ 420 h 894"/>
              <a:gd name="T4" fmla="*/ 5 w 366"/>
              <a:gd name="T5" fmla="*/ 596 h 894"/>
              <a:gd name="T6" fmla="*/ 74 w 366"/>
              <a:gd name="T7" fmla="*/ 723 h 894"/>
              <a:gd name="T8" fmla="*/ 41 w 366"/>
              <a:gd name="T9" fmla="*/ 830 h 894"/>
              <a:gd name="T10" fmla="*/ 71 w 366"/>
              <a:gd name="T11" fmla="*/ 886 h 894"/>
              <a:gd name="T12" fmla="*/ 127 w 366"/>
              <a:gd name="T13" fmla="*/ 856 h 894"/>
              <a:gd name="T14" fmla="*/ 159 w 366"/>
              <a:gd name="T15" fmla="*/ 754 h 894"/>
              <a:gd name="T16" fmla="*/ 181 w 366"/>
              <a:gd name="T17" fmla="*/ 755 h 894"/>
              <a:gd name="T18" fmla="*/ 340 w 366"/>
              <a:gd name="T19" fmla="*/ 579 h 894"/>
              <a:gd name="T20" fmla="*/ 278 w 366"/>
              <a:gd name="T21" fmla="*/ 458 h 894"/>
              <a:gd name="T22" fmla="*/ 366 w 366"/>
              <a:gd name="T23" fmla="*/ 0 h 894"/>
              <a:gd name="T24" fmla="*/ 176 w 366"/>
              <a:gd name="T25" fmla="*/ 420 h 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6" h="894">
                <a:moveTo>
                  <a:pt x="176" y="420"/>
                </a:moveTo>
                <a:cubicBezTo>
                  <a:pt x="172" y="420"/>
                  <a:pt x="168" y="420"/>
                  <a:pt x="163" y="420"/>
                </a:cubicBezTo>
                <a:cubicBezTo>
                  <a:pt x="71" y="425"/>
                  <a:pt x="0" y="504"/>
                  <a:pt x="5" y="596"/>
                </a:cubicBezTo>
                <a:cubicBezTo>
                  <a:pt x="8" y="649"/>
                  <a:pt x="34" y="694"/>
                  <a:pt x="74" y="723"/>
                </a:cubicBezTo>
                <a:cubicBezTo>
                  <a:pt x="41" y="830"/>
                  <a:pt x="41" y="830"/>
                  <a:pt x="41" y="830"/>
                </a:cubicBezTo>
                <a:cubicBezTo>
                  <a:pt x="33" y="854"/>
                  <a:pt x="47" y="879"/>
                  <a:pt x="71" y="886"/>
                </a:cubicBezTo>
                <a:cubicBezTo>
                  <a:pt x="95" y="894"/>
                  <a:pt x="120" y="880"/>
                  <a:pt x="127" y="856"/>
                </a:cubicBezTo>
                <a:cubicBezTo>
                  <a:pt x="159" y="754"/>
                  <a:pt x="159" y="754"/>
                  <a:pt x="159" y="754"/>
                </a:cubicBezTo>
                <a:cubicBezTo>
                  <a:pt x="166" y="755"/>
                  <a:pt x="174" y="755"/>
                  <a:pt x="181" y="755"/>
                </a:cubicBezTo>
                <a:cubicBezTo>
                  <a:pt x="274" y="750"/>
                  <a:pt x="344" y="671"/>
                  <a:pt x="340" y="579"/>
                </a:cubicBezTo>
                <a:cubicBezTo>
                  <a:pt x="337" y="530"/>
                  <a:pt x="313" y="487"/>
                  <a:pt x="278" y="458"/>
                </a:cubicBezTo>
                <a:cubicBezTo>
                  <a:pt x="366" y="0"/>
                  <a:pt x="366" y="0"/>
                  <a:pt x="366" y="0"/>
                </a:cubicBezTo>
                <a:lnTo>
                  <a:pt x="176" y="42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21236" tIns="10632" rIns="21236" bIns="10632" anchor="ctr"/>
          <a:lstStyle/>
          <a:p>
            <a:pPr defTabSz="212393">
              <a:defRPr/>
            </a:pPr>
            <a:endParaRPr lang="en-US" sz="2000"/>
          </a:p>
        </p:txBody>
      </p:sp>
      <p:sp>
        <p:nvSpPr>
          <p:cNvPr id="146" name="TextBox 145"/>
          <p:cNvSpPr txBox="1">
            <a:spLocks noChangeArrowheads="1"/>
          </p:cNvSpPr>
          <p:nvPr/>
        </p:nvSpPr>
        <p:spPr bwMode="auto">
          <a:xfrm>
            <a:off x="7286143" y="2834880"/>
            <a:ext cx="1112333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8" rIns="68574" bIns="3428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800" b="1">
                <a:solidFill>
                  <a:srgbClr val="FFFFFF"/>
                </a:solidFill>
              </a:rPr>
              <a:t>Variable Workloads</a:t>
            </a:r>
          </a:p>
        </p:txBody>
      </p:sp>
      <p:grpSp>
        <p:nvGrpSpPr>
          <p:cNvPr id="147" name="Group 69"/>
          <p:cNvGrpSpPr>
            <a:grpSpLocks/>
          </p:cNvGrpSpPr>
          <p:nvPr/>
        </p:nvGrpSpPr>
        <p:grpSpPr bwMode="auto">
          <a:xfrm>
            <a:off x="5992786" y="1178719"/>
            <a:ext cx="2405689" cy="1553766"/>
            <a:chOff x="778683" y="3222365"/>
            <a:chExt cx="1781250" cy="1150272"/>
          </a:xfrm>
        </p:grpSpPr>
        <p:sp>
          <p:nvSpPr>
            <p:cNvPr id="148" name="Freeform 27"/>
            <p:cNvSpPr>
              <a:spLocks/>
            </p:cNvSpPr>
            <p:nvPr/>
          </p:nvSpPr>
          <p:spPr bwMode="auto">
            <a:xfrm>
              <a:off x="778683" y="3222365"/>
              <a:ext cx="1781250" cy="1150272"/>
            </a:xfrm>
            <a:custGeom>
              <a:avLst/>
              <a:gdLst>
                <a:gd name="T0" fmla="*/ 347 w 434"/>
                <a:gd name="T1" fmla="*/ 102 h 279"/>
                <a:gd name="T2" fmla="*/ 344 w 434"/>
                <a:gd name="T3" fmla="*/ 102 h 279"/>
                <a:gd name="T4" fmla="*/ 344 w 434"/>
                <a:gd name="T5" fmla="*/ 101 h 279"/>
                <a:gd name="T6" fmla="*/ 243 w 434"/>
                <a:gd name="T7" fmla="*/ 0 h 279"/>
                <a:gd name="T8" fmla="*/ 153 w 434"/>
                <a:gd name="T9" fmla="*/ 57 h 279"/>
                <a:gd name="T10" fmla="*/ 121 w 434"/>
                <a:gd name="T11" fmla="*/ 45 h 279"/>
                <a:gd name="T12" fmla="*/ 72 w 434"/>
                <a:gd name="T13" fmla="*/ 94 h 279"/>
                <a:gd name="T14" fmla="*/ 73 w 434"/>
                <a:gd name="T15" fmla="*/ 103 h 279"/>
                <a:gd name="T16" fmla="*/ 0 w 434"/>
                <a:gd name="T17" fmla="*/ 190 h 279"/>
                <a:gd name="T18" fmla="*/ 88 w 434"/>
                <a:gd name="T19" fmla="*/ 279 h 279"/>
                <a:gd name="T20" fmla="*/ 347 w 434"/>
                <a:gd name="T21" fmla="*/ 279 h 279"/>
                <a:gd name="T22" fmla="*/ 434 w 434"/>
                <a:gd name="T23" fmla="*/ 190 h 279"/>
                <a:gd name="T24" fmla="*/ 347 w 434"/>
                <a:gd name="T25" fmla="*/ 10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4" h="279">
                  <a:moveTo>
                    <a:pt x="347" y="102"/>
                  </a:moveTo>
                  <a:cubicBezTo>
                    <a:pt x="344" y="102"/>
                    <a:pt x="344" y="102"/>
                    <a:pt x="344" y="102"/>
                  </a:cubicBezTo>
                  <a:cubicBezTo>
                    <a:pt x="344" y="101"/>
                    <a:pt x="344" y="101"/>
                    <a:pt x="344" y="101"/>
                  </a:cubicBezTo>
                  <a:cubicBezTo>
                    <a:pt x="344" y="45"/>
                    <a:pt x="299" y="0"/>
                    <a:pt x="243" y="0"/>
                  </a:cubicBezTo>
                  <a:cubicBezTo>
                    <a:pt x="203" y="0"/>
                    <a:pt x="169" y="23"/>
                    <a:pt x="153" y="57"/>
                  </a:cubicBezTo>
                  <a:cubicBezTo>
                    <a:pt x="144" y="49"/>
                    <a:pt x="133" y="45"/>
                    <a:pt x="121" y="45"/>
                  </a:cubicBezTo>
                  <a:cubicBezTo>
                    <a:pt x="94" y="45"/>
                    <a:pt x="72" y="67"/>
                    <a:pt x="72" y="94"/>
                  </a:cubicBezTo>
                  <a:cubicBezTo>
                    <a:pt x="72" y="97"/>
                    <a:pt x="72" y="100"/>
                    <a:pt x="73" y="103"/>
                  </a:cubicBezTo>
                  <a:cubicBezTo>
                    <a:pt x="31" y="110"/>
                    <a:pt x="0" y="146"/>
                    <a:pt x="0" y="190"/>
                  </a:cubicBezTo>
                  <a:cubicBezTo>
                    <a:pt x="0" y="239"/>
                    <a:pt x="39" y="279"/>
                    <a:pt x="88" y="279"/>
                  </a:cubicBezTo>
                  <a:cubicBezTo>
                    <a:pt x="347" y="279"/>
                    <a:pt x="347" y="279"/>
                    <a:pt x="347" y="279"/>
                  </a:cubicBezTo>
                  <a:cubicBezTo>
                    <a:pt x="395" y="279"/>
                    <a:pt x="434" y="239"/>
                    <a:pt x="434" y="190"/>
                  </a:cubicBezTo>
                  <a:cubicBezTo>
                    <a:pt x="434" y="141"/>
                    <a:pt x="395" y="102"/>
                    <a:pt x="347" y="10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21238" tIns="10632" rIns="21238" bIns="10632" anchor="ctr"/>
            <a:lstStyle/>
            <a:p>
              <a:pPr defTabSz="212393">
                <a:defRPr/>
              </a:pPr>
              <a:endParaRPr lang="en-US" sz="2000"/>
            </a:p>
          </p:txBody>
        </p:sp>
        <p:sp>
          <p:nvSpPr>
            <p:cNvPr id="149" name="Rectangle 71"/>
            <p:cNvSpPr>
              <a:spLocks noChangeArrowheads="1"/>
            </p:cNvSpPr>
            <p:nvPr/>
          </p:nvSpPr>
          <p:spPr bwMode="auto">
            <a:xfrm>
              <a:off x="974513" y="3822755"/>
              <a:ext cx="1389591" cy="256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>
                  <a:solidFill>
                    <a:schemeClr val="accent2"/>
                  </a:solidFill>
                </a:rPr>
                <a:t>Provider Cloud</a:t>
              </a:r>
            </a:p>
          </p:txBody>
        </p:sp>
      </p:grpSp>
      <p:sp>
        <p:nvSpPr>
          <p:cNvPr id="151" name="Title 1"/>
          <p:cNvSpPr txBox="1">
            <a:spLocks/>
          </p:cNvSpPr>
          <p:nvPr/>
        </p:nvSpPr>
        <p:spPr>
          <a:xfrm>
            <a:off x="229851" y="85725"/>
            <a:ext cx="8148378" cy="628650"/>
          </a:xfrm>
          <a:prstGeom prst="rect">
            <a:avLst/>
          </a:prstGeom>
        </p:spPr>
        <p:txBody>
          <a:bodyPr lIns="68586" tIns="34294" rIns="68586" bIns="34294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5400" kern="120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000" dirty="0" err="1" smtClean="0"/>
              <a:t>Intercloud</a:t>
            </a:r>
            <a:r>
              <a:rPr lang="en-US" sz="4000" dirty="0" smtClean="0"/>
              <a:t> Fabric Value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32773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02"/>
            <a:ext cx="9180512" cy="51428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83335" y="2321720"/>
            <a:ext cx="2676032" cy="56792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3" rIns="51423" bIns="25713" anchor="ctr"/>
          <a:lstStyle/>
          <a:p>
            <a:pPr marL="0" lvl="1" algn="ctr" defTabSz="456868">
              <a:lnSpc>
                <a:spcPct val="95000"/>
              </a:lnSpc>
              <a:defRPr/>
            </a:pPr>
            <a:endParaRPr lang="en-US" sz="17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3338514"/>
            <a:ext cx="3064695" cy="889702"/>
          </a:xfrm>
          <a:prstGeom prst="rect">
            <a:avLst/>
          </a:prstGeom>
        </p:spPr>
        <p:txBody>
          <a:bodyPr wrap="square" lIns="0" tIns="34276" rIns="0" bIns="34276">
            <a:spAutoFit/>
          </a:bodyPr>
          <a:lstStyle>
            <a:lvl1pPr marL="228600" indent="-171450" defTabSz="685891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tabLst/>
              <a:defRPr lang="en-US" sz="2000" b="0" i="0">
                <a:solidFill>
                  <a:schemeClr val="tx2"/>
                </a:solidFill>
                <a:cs typeface="CiscoSans ExtraLight"/>
              </a:defRPr>
            </a:lvl1pPr>
            <a:lvl2pPr indent="-215900" defTabSz="685891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lang="en-US" b="0" i="0">
                <a:solidFill>
                  <a:schemeClr val="tx2"/>
                </a:solidFill>
                <a:cs typeface="CiscoSans ExtraLight"/>
              </a:defRPr>
            </a:lvl2pPr>
            <a:lvl3pPr marL="628650" indent="-171450" defTabSz="685891">
              <a:lnSpc>
                <a:spcPct val="95000"/>
              </a:lnSpc>
              <a:spcBef>
                <a:spcPts val="63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lang="en-US" sz="1600" b="0" i="0">
                <a:solidFill>
                  <a:schemeClr val="tx2"/>
                </a:solidFill>
                <a:cs typeface="CiscoSans ExtraLight"/>
              </a:defRPr>
            </a:lvl3pPr>
            <a:lvl4pPr marL="800100" indent="-171450" defTabSz="685891">
              <a:lnSpc>
                <a:spcPct val="95000"/>
              </a:lnSpc>
              <a:spcBef>
                <a:spcPts val="63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lang="en-US" sz="1400" b="0" i="0">
                <a:solidFill>
                  <a:schemeClr val="tx2"/>
                </a:solidFill>
                <a:cs typeface="CiscoSans ExtraLight"/>
              </a:defRPr>
            </a:lvl4pPr>
            <a:lvl5pPr marL="971550" indent="-171450" defTabSz="685891">
              <a:lnSpc>
                <a:spcPct val="95000"/>
              </a:lnSpc>
              <a:spcBef>
                <a:spcPts val="63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lang="en-US" sz="1200" b="0" i="0">
                <a:solidFill>
                  <a:schemeClr val="tx2"/>
                </a:solidFill>
                <a:cs typeface="CiscoSans ExtraLight"/>
              </a:defRPr>
            </a:lvl5pPr>
            <a:lvl6pPr marL="864000" indent="-171473" defTabSz="685891">
              <a:spcBef>
                <a:spcPts val="600"/>
              </a:spcBef>
              <a:buFont typeface="Arial" pitchFamily="34" charset="0"/>
              <a:buChar char="•"/>
              <a:defRPr sz="900" baseline="0"/>
            </a:lvl6pPr>
            <a:lvl7pPr marL="936000" indent="-171450" defTabSz="685891">
              <a:spcBef>
                <a:spcPts val="600"/>
              </a:spcBef>
              <a:buFont typeface="Arial" pitchFamily="34" charset="0"/>
              <a:buChar char="•"/>
              <a:defRPr sz="800" baseline="0"/>
            </a:lvl7pPr>
            <a:lvl8pPr marL="2400620" indent="0" defTabSz="685891">
              <a:spcBef>
                <a:spcPct val="20000"/>
              </a:spcBef>
              <a:buFont typeface="Arial" pitchFamily="34" charset="0"/>
              <a:buNone/>
              <a:defRPr sz="1500"/>
            </a:lvl8pPr>
            <a:lvl9pPr marL="2915039" indent="-171473" defTabSz="685891">
              <a:spcBef>
                <a:spcPct val="20000"/>
              </a:spcBef>
              <a:buFont typeface="Arial" pitchFamily="34" charset="0"/>
              <a:buChar char="•"/>
              <a:defRPr sz="1500"/>
            </a:lvl9pPr>
          </a:lstStyle>
          <a:p>
            <a:pPr marL="42859" indent="0">
              <a:spcBef>
                <a:spcPts val="525"/>
              </a:spcBef>
              <a:buClrTx/>
              <a:buNone/>
              <a:defRPr/>
            </a:pPr>
            <a:r>
              <a:rPr lang="en-US" sz="1400" dirty="0">
                <a:solidFill>
                  <a:srgbClr val="FFFFFF"/>
                </a:solidFill>
              </a:rPr>
              <a:t>Control Tower Capability in the Cloud to optimize Data Movement and real time Visibility of the Ecosystem to deliver Operations Excellence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1156029" y="2584649"/>
            <a:ext cx="2676032" cy="5631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3" rIns="51423" bIns="25713" anchor="ctr"/>
          <a:lstStyle/>
          <a:p>
            <a:pPr algn="ctr" defTabSz="456854">
              <a:lnSpc>
                <a:spcPct val="95000"/>
              </a:lnSpc>
              <a:defRPr/>
            </a:pPr>
            <a:r>
              <a:rPr lang="en-US" sz="2000" dirty="0">
                <a:solidFill>
                  <a:schemeClr val="bg2"/>
                </a:solidFill>
              </a:rPr>
              <a:t>Supply Chain Excellence as a Service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0" y="1131590"/>
            <a:ext cx="0" cy="3299222"/>
          </a:xfrm>
          <a:prstGeom prst="line">
            <a:avLst/>
          </a:prstGeom>
          <a:ln w="38100" cap="rnd" cmpd="sng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9"/>
          <p:cNvSpPr>
            <a:spLocks/>
          </p:cNvSpPr>
          <p:nvPr/>
        </p:nvSpPr>
        <p:spPr bwMode="auto">
          <a:xfrm>
            <a:off x="1992065" y="1276351"/>
            <a:ext cx="1064696" cy="1064419"/>
          </a:xfrm>
          <a:prstGeom prst="ellipse">
            <a:avLst/>
          </a:prstGeom>
          <a:gradFill flip="none" rotWithShape="1">
            <a:gsLst>
              <a:gs pos="100000">
                <a:schemeClr val="tx2"/>
              </a:gs>
              <a:gs pos="0">
                <a:schemeClr val="accent1">
                  <a:lumMod val="75000"/>
                </a:schemeClr>
              </a:gs>
            </a:gsLst>
            <a:lin ang="135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12700" dir="5400000" algn="ctr" rotWithShape="0">
              <a:srgbClr val="000000">
                <a:alpha val="20000"/>
              </a:srgbClr>
            </a:outerShdw>
          </a:effectLst>
        </p:spPr>
        <p:txBody>
          <a:bodyPr lIns="91432" tIns="45716" rIns="91432" bIns="45716" anchor="ctr"/>
          <a:lstStyle/>
          <a:p>
            <a:pPr algn="ctr" defTabSz="457162">
              <a:defRPr/>
            </a:pPr>
            <a:endParaRPr lang="en-US" sz="12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5738507" y="1209676"/>
            <a:ext cx="1064696" cy="1064419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12700" dir="5400000" algn="ctr" rotWithShape="0">
              <a:srgbClr val="000000">
                <a:alpha val="20000"/>
              </a:srgbClr>
            </a:outerShdw>
          </a:effectLst>
        </p:spPr>
        <p:txBody>
          <a:bodyPr lIns="91432" tIns="45716" rIns="91432" bIns="45716" anchor="ctr"/>
          <a:lstStyle/>
          <a:p>
            <a:pPr algn="ctr" defTabSz="457162">
              <a:defRPr/>
            </a:pPr>
            <a:endParaRPr lang="en-US" sz="1200" kern="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2152841" y="1460897"/>
            <a:ext cx="743144" cy="695325"/>
            <a:chOff x="3739003" y="4658712"/>
            <a:chExt cx="1317457" cy="1232574"/>
          </a:xfrm>
        </p:grpSpPr>
        <p:grpSp>
          <p:nvGrpSpPr>
            <p:cNvPr id="11" name="Group 19"/>
            <p:cNvGrpSpPr>
              <a:grpSpLocks/>
            </p:cNvGrpSpPr>
            <p:nvPr/>
          </p:nvGrpSpPr>
          <p:grpSpPr bwMode="auto">
            <a:xfrm>
              <a:off x="3965505" y="4889707"/>
              <a:ext cx="864886" cy="774845"/>
              <a:chOff x="3965505" y="4889707"/>
              <a:chExt cx="864886" cy="774845"/>
            </a:xfrm>
          </p:grpSpPr>
          <p:cxnSp>
            <p:nvCxnSpPr>
              <p:cNvPr id="34" name="Straight Connector 33"/>
              <p:cNvCxnSpPr>
                <a:stCxn id="25" idx="23"/>
              </p:cNvCxnSpPr>
              <p:nvPr/>
            </p:nvCxnSpPr>
            <p:spPr>
              <a:xfrm flipV="1">
                <a:off x="3964912" y="5277108"/>
                <a:ext cx="392704" cy="18573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31" idx="23"/>
              </p:cNvCxnSpPr>
              <p:nvPr/>
            </p:nvCxnSpPr>
            <p:spPr>
              <a:xfrm>
                <a:off x="3964912" y="4960522"/>
                <a:ext cx="405372" cy="289149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28" idx="1"/>
              </p:cNvCxnSpPr>
              <p:nvPr/>
            </p:nvCxnSpPr>
            <p:spPr>
              <a:xfrm>
                <a:off x="4391397" y="4888763"/>
                <a:ext cx="6335" cy="350355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 flipV="1">
                <a:off x="4437845" y="5277108"/>
                <a:ext cx="392704" cy="18573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4425178" y="4960522"/>
                <a:ext cx="405372" cy="289149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391397" y="5315099"/>
                <a:ext cx="6335" cy="350355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/>
            <p:cNvSpPr/>
            <p:nvPr/>
          </p:nvSpPr>
          <p:spPr>
            <a:xfrm>
              <a:off x="4201379" y="5082936"/>
              <a:ext cx="392704" cy="388345"/>
            </a:xfrm>
            <a:prstGeom prst="rect">
              <a:avLst/>
            </a:prstGeom>
            <a:solidFill>
              <a:schemeClr val="tx2"/>
            </a:solidFill>
            <a:ln w="9525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269">
                <a:defRPr/>
              </a:pPr>
              <a:endParaRPr lang="en-US" sz="1600" kern="0" dirty="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13" name="Group 31"/>
            <p:cNvGrpSpPr>
              <a:grpSpLocks noChangeAspect="1"/>
            </p:cNvGrpSpPr>
            <p:nvPr/>
          </p:nvGrpSpPr>
          <p:grpSpPr bwMode="auto">
            <a:xfrm>
              <a:off x="4187159" y="5072517"/>
              <a:ext cx="421144" cy="409224"/>
              <a:chOff x="781" y="-421"/>
              <a:chExt cx="4202" cy="4082"/>
            </a:xfrm>
            <a:solidFill>
              <a:srgbClr val="FFFFFF"/>
            </a:solidFill>
          </p:grpSpPr>
          <p:sp>
            <p:nvSpPr>
              <p:cNvPr id="32" name="Freeform 32"/>
              <p:cNvSpPr>
                <a:spLocks noEditPoints="1"/>
              </p:cNvSpPr>
              <p:nvPr/>
            </p:nvSpPr>
            <p:spPr bwMode="auto">
              <a:xfrm>
                <a:off x="781" y="-421"/>
                <a:ext cx="1999" cy="4082"/>
              </a:xfrm>
              <a:custGeom>
                <a:avLst/>
                <a:gdLst>
                  <a:gd name="T0" fmla="*/ 0 w 846"/>
                  <a:gd name="T1" fmla="*/ 1728 h 1728"/>
                  <a:gd name="T2" fmla="*/ 846 w 846"/>
                  <a:gd name="T3" fmla="*/ 1728 h 1728"/>
                  <a:gd name="T4" fmla="*/ 846 w 846"/>
                  <a:gd name="T5" fmla="*/ 0 h 1728"/>
                  <a:gd name="T6" fmla="*/ 0 w 846"/>
                  <a:gd name="T7" fmla="*/ 0 h 1728"/>
                  <a:gd name="T8" fmla="*/ 0 w 846"/>
                  <a:gd name="T9" fmla="*/ 1728 h 1728"/>
                  <a:gd name="T10" fmla="*/ 574 w 846"/>
                  <a:gd name="T11" fmla="*/ 1649 h 1728"/>
                  <a:gd name="T12" fmla="*/ 513 w 846"/>
                  <a:gd name="T13" fmla="*/ 1649 h 1728"/>
                  <a:gd name="T14" fmla="*/ 513 w 846"/>
                  <a:gd name="T15" fmla="*/ 1118 h 1728"/>
                  <a:gd name="T16" fmla="*/ 574 w 846"/>
                  <a:gd name="T17" fmla="*/ 1118 h 1728"/>
                  <a:gd name="T18" fmla="*/ 574 w 846"/>
                  <a:gd name="T19" fmla="*/ 1649 h 1728"/>
                  <a:gd name="T20" fmla="*/ 655 w 846"/>
                  <a:gd name="T21" fmla="*/ 1649 h 1728"/>
                  <a:gd name="T22" fmla="*/ 594 w 846"/>
                  <a:gd name="T23" fmla="*/ 1649 h 1728"/>
                  <a:gd name="T24" fmla="*/ 594 w 846"/>
                  <a:gd name="T25" fmla="*/ 1118 h 1728"/>
                  <a:gd name="T26" fmla="*/ 655 w 846"/>
                  <a:gd name="T27" fmla="*/ 1118 h 1728"/>
                  <a:gd name="T28" fmla="*/ 655 w 846"/>
                  <a:gd name="T29" fmla="*/ 1649 h 1728"/>
                  <a:gd name="T30" fmla="*/ 737 w 846"/>
                  <a:gd name="T31" fmla="*/ 1649 h 1728"/>
                  <a:gd name="T32" fmla="*/ 675 w 846"/>
                  <a:gd name="T33" fmla="*/ 1649 h 1728"/>
                  <a:gd name="T34" fmla="*/ 675 w 846"/>
                  <a:gd name="T35" fmla="*/ 1118 h 1728"/>
                  <a:gd name="T36" fmla="*/ 737 w 846"/>
                  <a:gd name="T37" fmla="*/ 1118 h 1728"/>
                  <a:gd name="T38" fmla="*/ 737 w 846"/>
                  <a:gd name="T39" fmla="*/ 1649 h 1728"/>
                  <a:gd name="T40" fmla="*/ 696 w 846"/>
                  <a:gd name="T41" fmla="*/ 56 h 1728"/>
                  <a:gd name="T42" fmla="*/ 737 w 846"/>
                  <a:gd name="T43" fmla="*/ 96 h 1728"/>
                  <a:gd name="T44" fmla="*/ 696 w 846"/>
                  <a:gd name="T45" fmla="*/ 137 h 1728"/>
                  <a:gd name="T46" fmla="*/ 656 w 846"/>
                  <a:gd name="T47" fmla="*/ 96 h 1728"/>
                  <a:gd name="T48" fmla="*/ 696 w 846"/>
                  <a:gd name="T49" fmla="*/ 56 h 1728"/>
                  <a:gd name="T50" fmla="*/ 93 w 846"/>
                  <a:gd name="T51" fmla="*/ 212 h 1728"/>
                  <a:gd name="T52" fmla="*/ 762 w 846"/>
                  <a:gd name="T53" fmla="*/ 212 h 1728"/>
                  <a:gd name="T54" fmla="*/ 762 w 846"/>
                  <a:gd name="T55" fmla="*/ 375 h 1728"/>
                  <a:gd name="T56" fmla="*/ 93 w 846"/>
                  <a:gd name="T57" fmla="*/ 375 h 1728"/>
                  <a:gd name="T58" fmla="*/ 93 w 846"/>
                  <a:gd name="T59" fmla="*/ 212 h 1728"/>
                  <a:gd name="T60" fmla="*/ 93 w 846"/>
                  <a:gd name="T61" fmla="*/ 413 h 1728"/>
                  <a:gd name="T62" fmla="*/ 762 w 846"/>
                  <a:gd name="T63" fmla="*/ 413 h 1728"/>
                  <a:gd name="T64" fmla="*/ 762 w 846"/>
                  <a:gd name="T65" fmla="*/ 576 h 1728"/>
                  <a:gd name="T66" fmla="*/ 93 w 846"/>
                  <a:gd name="T67" fmla="*/ 576 h 1728"/>
                  <a:gd name="T68" fmla="*/ 93 w 846"/>
                  <a:gd name="T69" fmla="*/ 413 h 1728"/>
                  <a:gd name="T70" fmla="*/ 93 w 846"/>
                  <a:gd name="T71" fmla="*/ 614 h 1728"/>
                  <a:gd name="T72" fmla="*/ 762 w 846"/>
                  <a:gd name="T73" fmla="*/ 614 h 1728"/>
                  <a:gd name="T74" fmla="*/ 762 w 846"/>
                  <a:gd name="T75" fmla="*/ 777 h 1728"/>
                  <a:gd name="T76" fmla="*/ 93 w 846"/>
                  <a:gd name="T77" fmla="*/ 777 h 1728"/>
                  <a:gd name="T78" fmla="*/ 93 w 846"/>
                  <a:gd name="T79" fmla="*/ 614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46" h="1728">
                    <a:moveTo>
                      <a:pt x="0" y="1728"/>
                    </a:moveTo>
                    <a:cubicBezTo>
                      <a:pt x="846" y="1728"/>
                      <a:pt x="846" y="1728"/>
                      <a:pt x="846" y="1728"/>
                    </a:cubicBezTo>
                    <a:cubicBezTo>
                      <a:pt x="846" y="0"/>
                      <a:pt x="846" y="0"/>
                      <a:pt x="84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728"/>
                    </a:lnTo>
                    <a:close/>
                    <a:moveTo>
                      <a:pt x="574" y="1649"/>
                    </a:moveTo>
                    <a:cubicBezTo>
                      <a:pt x="513" y="1649"/>
                      <a:pt x="513" y="1649"/>
                      <a:pt x="513" y="1649"/>
                    </a:cubicBezTo>
                    <a:cubicBezTo>
                      <a:pt x="513" y="1118"/>
                      <a:pt x="513" y="1118"/>
                      <a:pt x="513" y="1118"/>
                    </a:cubicBezTo>
                    <a:cubicBezTo>
                      <a:pt x="574" y="1118"/>
                      <a:pt x="574" y="1118"/>
                      <a:pt x="574" y="1118"/>
                    </a:cubicBezTo>
                    <a:lnTo>
                      <a:pt x="574" y="1649"/>
                    </a:lnTo>
                    <a:close/>
                    <a:moveTo>
                      <a:pt x="655" y="1649"/>
                    </a:moveTo>
                    <a:cubicBezTo>
                      <a:pt x="594" y="1649"/>
                      <a:pt x="594" y="1649"/>
                      <a:pt x="594" y="1649"/>
                    </a:cubicBezTo>
                    <a:cubicBezTo>
                      <a:pt x="594" y="1118"/>
                      <a:pt x="594" y="1118"/>
                      <a:pt x="594" y="1118"/>
                    </a:cubicBezTo>
                    <a:cubicBezTo>
                      <a:pt x="655" y="1118"/>
                      <a:pt x="655" y="1118"/>
                      <a:pt x="655" y="1118"/>
                    </a:cubicBezTo>
                    <a:lnTo>
                      <a:pt x="655" y="1649"/>
                    </a:lnTo>
                    <a:close/>
                    <a:moveTo>
                      <a:pt x="737" y="1649"/>
                    </a:moveTo>
                    <a:cubicBezTo>
                      <a:pt x="675" y="1649"/>
                      <a:pt x="675" y="1649"/>
                      <a:pt x="675" y="1649"/>
                    </a:cubicBezTo>
                    <a:cubicBezTo>
                      <a:pt x="675" y="1118"/>
                      <a:pt x="675" y="1118"/>
                      <a:pt x="675" y="1118"/>
                    </a:cubicBezTo>
                    <a:cubicBezTo>
                      <a:pt x="737" y="1118"/>
                      <a:pt x="737" y="1118"/>
                      <a:pt x="737" y="1118"/>
                    </a:cubicBezTo>
                    <a:lnTo>
                      <a:pt x="737" y="1649"/>
                    </a:lnTo>
                    <a:close/>
                    <a:moveTo>
                      <a:pt x="696" y="56"/>
                    </a:moveTo>
                    <a:cubicBezTo>
                      <a:pt x="718" y="56"/>
                      <a:pt x="737" y="74"/>
                      <a:pt x="737" y="96"/>
                    </a:cubicBezTo>
                    <a:cubicBezTo>
                      <a:pt x="737" y="119"/>
                      <a:pt x="718" y="137"/>
                      <a:pt x="696" y="137"/>
                    </a:cubicBezTo>
                    <a:cubicBezTo>
                      <a:pt x="674" y="137"/>
                      <a:pt x="656" y="119"/>
                      <a:pt x="656" y="96"/>
                    </a:cubicBezTo>
                    <a:cubicBezTo>
                      <a:pt x="656" y="74"/>
                      <a:pt x="674" y="56"/>
                      <a:pt x="696" y="56"/>
                    </a:cubicBezTo>
                    <a:close/>
                    <a:moveTo>
                      <a:pt x="93" y="212"/>
                    </a:moveTo>
                    <a:cubicBezTo>
                      <a:pt x="762" y="212"/>
                      <a:pt x="762" y="212"/>
                      <a:pt x="762" y="212"/>
                    </a:cubicBezTo>
                    <a:cubicBezTo>
                      <a:pt x="762" y="375"/>
                      <a:pt x="762" y="375"/>
                      <a:pt x="762" y="375"/>
                    </a:cubicBezTo>
                    <a:cubicBezTo>
                      <a:pt x="93" y="375"/>
                      <a:pt x="93" y="375"/>
                      <a:pt x="93" y="375"/>
                    </a:cubicBezTo>
                    <a:lnTo>
                      <a:pt x="93" y="212"/>
                    </a:lnTo>
                    <a:close/>
                    <a:moveTo>
                      <a:pt x="93" y="413"/>
                    </a:moveTo>
                    <a:cubicBezTo>
                      <a:pt x="762" y="413"/>
                      <a:pt x="762" y="413"/>
                      <a:pt x="762" y="413"/>
                    </a:cubicBezTo>
                    <a:cubicBezTo>
                      <a:pt x="762" y="576"/>
                      <a:pt x="762" y="576"/>
                      <a:pt x="762" y="576"/>
                    </a:cubicBezTo>
                    <a:cubicBezTo>
                      <a:pt x="93" y="576"/>
                      <a:pt x="93" y="576"/>
                      <a:pt x="93" y="576"/>
                    </a:cubicBezTo>
                    <a:lnTo>
                      <a:pt x="93" y="413"/>
                    </a:lnTo>
                    <a:close/>
                    <a:moveTo>
                      <a:pt x="93" y="614"/>
                    </a:moveTo>
                    <a:cubicBezTo>
                      <a:pt x="762" y="614"/>
                      <a:pt x="762" y="614"/>
                      <a:pt x="762" y="614"/>
                    </a:cubicBezTo>
                    <a:cubicBezTo>
                      <a:pt x="762" y="777"/>
                      <a:pt x="762" y="777"/>
                      <a:pt x="762" y="777"/>
                    </a:cubicBezTo>
                    <a:cubicBezTo>
                      <a:pt x="93" y="777"/>
                      <a:pt x="93" y="777"/>
                      <a:pt x="93" y="777"/>
                    </a:cubicBezTo>
                    <a:lnTo>
                      <a:pt x="93" y="6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2C2C2C"/>
                  </a:solidFill>
                  <a:latin typeface="CiscoSansTT"/>
                </a:endParaRPr>
              </a:p>
            </p:txBody>
          </p:sp>
          <p:sp>
            <p:nvSpPr>
              <p:cNvPr id="33" name="Freeform 33"/>
              <p:cNvSpPr>
                <a:spLocks noEditPoints="1"/>
              </p:cNvSpPr>
              <p:nvPr/>
            </p:nvSpPr>
            <p:spPr bwMode="auto">
              <a:xfrm>
                <a:off x="2985" y="-421"/>
                <a:ext cx="1998" cy="4082"/>
              </a:xfrm>
              <a:custGeom>
                <a:avLst/>
                <a:gdLst>
                  <a:gd name="T0" fmla="*/ 0 w 846"/>
                  <a:gd name="T1" fmla="*/ 0 h 1728"/>
                  <a:gd name="T2" fmla="*/ 0 w 846"/>
                  <a:gd name="T3" fmla="*/ 1728 h 1728"/>
                  <a:gd name="T4" fmla="*/ 846 w 846"/>
                  <a:gd name="T5" fmla="*/ 1728 h 1728"/>
                  <a:gd name="T6" fmla="*/ 846 w 846"/>
                  <a:gd name="T7" fmla="*/ 0 h 1728"/>
                  <a:gd name="T8" fmla="*/ 0 w 846"/>
                  <a:gd name="T9" fmla="*/ 0 h 1728"/>
                  <a:gd name="T10" fmla="*/ 696 w 846"/>
                  <a:gd name="T11" fmla="*/ 56 h 1728"/>
                  <a:gd name="T12" fmla="*/ 737 w 846"/>
                  <a:gd name="T13" fmla="*/ 96 h 1728"/>
                  <a:gd name="T14" fmla="*/ 696 w 846"/>
                  <a:gd name="T15" fmla="*/ 137 h 1728"/>
                  <a:gd name="T16" fmla="*/ 656 w 846"/>
                  <a:gd name="T17" fmla="*/ 96 h 1728"/>
                  <a:gd name="T18" fmla="*/ 696 w 846"/>
                  <a:gd name="T19" fmla="*/ 56 h 1728"/>
                  <a:gd name="T20" fmla="*/ 762 w 846"/>
                  <a:gd name="T21" fmla="*/ 1649 h 1728"/>
                  <a:gd name="T22" fmla="*/ 93 w 846"/>
                  <a:gd name="T23" fmla="*/ 1649 h 1728"/>
                  <a:gd name="T24" fmla="*/ 93 w 846"/>
                  <a:gd name="T25" fmla="*/ 1432 h 1728"/>
                  <a:gd name="T26" fmla="*/ 762 w 846"/>
                  <a:gd name="T27" fmla="*/ 1432 h 1728"/>
                  <a:gd name="T28" fmla="*/ 762 w 846"/>
                  <a:gd name="T29" fmla="*/ 1649 h 1728"/>
                  <a:gd name="T30" fmla="*/ 762 w 846"/>
                  <a:gd name="T31" fmla="*/ 1383 h 1728"/>
                  <a:gd name="T32" fmla="*/ 93 w 846"/>
                  <a:gd name="T33" fmla="*/ 1383 h 1728"/>
                  <a:gd name="T34" fmla="*/ 93 w 846"/>
                  <a:gd name="T35" fmla="*/ 1019 h 1728"/>
                  <a:gd name="T36" fmla="*/ 762 w 846"/>
                  <a:gd name="T37" fmla="*/ 1019 h 1728"/>
                  <a:gd name="T38" fmla="*/ 762 w 846"/>
                  <a:gd name="T39" fmla="*/ 1383 h 1728"/>
                  <a:gd name="T40" fmla="*/ 762 w 846"/>
                  <a:gd name="T41" fmla="*/ 981 h 1728"/>
                  <a:gd name="T42" fmla="*/ 93 w 846"/>
                  <a:gd name="T43" fmla="*/ 981 h 1728"/>
                  <a:gd name="T44" fmla="*/ 93 w 846"/>
                  <a:gd name="T45" fmla="*/ 818 h 1728"/>
                  <a:gd name="T46" fmla="*/ 762 w 846"/>
                  <a:gd name="T47" fmla="*/ 818 h 1728"/>
                  <a:gd name="T48" fmla="*/ 762 w 846"/>
                  <a:gd name="T49" fmla="*/ 981 h 1728"/>
                  <a:gd name="T50" fmla="*/ 762 w 846"/>
                  <a:gd name="T51" fmla="*/ 777 h 1728"/>
                  <a:gd name="T52" fmla="*/ 93 w 846"/>
                  <a:gd name="T53" fmla="*/ 777 h 1728"/>
                  <a:gd name="T54" fmla="*/ 93 w 846"/>
                  <a:gd name="T55" fmla="*/ 614 h 1728"/>
                  <a:gd name="T56" fmla="*/ 762 w 846"/>
                  <a:gd name="T57" fmla="*/ 614 h 1728"/>
                  <a:gd name="T58" fmla="*/ 762 w 846"/>
                  <a:gd name="T59" fmla="*/ 777 h 1728"/>
                  <a:gd name="T60" fmla="*/ 762 w 846"/>
                  <a:gd name="T61" fmla="*/ 576 h 1728"/>
                  <a:gd name="T62" fmla="*/ 93 w 846"/>
                  <a:gd name="T63" fmla="*/ 576 h 1728"/>
                  <a:gd name="T64" fmla="*/ 93 w 846"/>
                  <a:gd name="T65" fmla="*/ 413 h 1728"/>
                  <a:gd name="T66" fmla="*/ 762 w 846"/>
                  <a:gd name="T67" fmla="*/ 413 h 1728"/>
                  <a:gd name="T68" fmla="*/ 762 w 846"/>
                  <a:gd name="T69" fmla="*/ 576 h 1728"/>
                  <a:gd name="T70" fmla="*/ 762 w 846"/>
                  <a:gd name="T71" fmla="*/ 375 h 1728"/>
                  <a:gd name="T72" fmla="*/ 93 w 846"/>
                  <a:gd name="T73" fmla="*/ 375 h 1728"/>
                  <a:gd name="T74" fmla="*/ 93 w 846"/>
                  <a:gd name="T75" fmla="*/ 212 h 1728"/>
                  <a:gd name="T76" fmla="*/ 762 w 846"/>
                  <a:gd name="T77" fmla="*/ 212 h 1728"/>
                  <a:gd name="T78" fmla="*/ 762 w 846"/>
                  <a:gd name="T79" fmla="*/ 375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46" h="1728">
                    <a:moveTo>
                      <a:pt x="0" y="0"/>
                    </a:moveTo>
                    <a:cubicBezTo>
                      <a:pt x="0" y="1728"/>
                      <a:pt x="0" y="1728"/>
                      <a:pt x="0" y="1728"/>
                    </a:cubicBezTo>
                    <a:cubicBezTo>
                      <a:pt x="846" y="1728"/>
                      <a:pt x="846" y="1728"/>
                      <a:pt x="846" y="1728"/>
                    </a:cubicBezTo>
                    <a:cubicBezTo>
                      <a:pt x="846" y="0"/>
                      <a:pt x="846" y="0"/>
                      <a:pt x="846" y="0"/>
                    </a:cubicBezTo>
                    <a:lnTo>
                      <a:pt x="0" y="0"/>
                    </a:lnTo>
                    <a:close/>
                    <a:moveTo>
                      <a:pt x="696" y="56"/>
                    </a:moveTo>
                    <a:cubicBezTo>
                      <a:pt x="719" y="56"/>
                      <a:pt x="737" y="74"/>
                      <a:pt x="737" y="96"/>
                    </a:cubicBezTo>
                    <a:cubicBezTo>
                      <a:pt x="737" y="119"/>
                      <a:pt x="719" y="137"/>
                      <a:pt x="696" y="137"/>
                    </a:cubicBezTo>
                    <a:cubicBezTo>
                      <a:pt x="674" y="137"/>
                      <a:pt x="656" y="119"/>
                      <a:pt x="656" y="96"/>
                    </a:cubicBezTo>
                    <a:cubicBezTo>
                      <a:pt x="656" y="74"/>
                      <a:pt x="674" y="56"/>
                      <a:pt x="696" y="56"/>
                    </a:cubicBezTo>
                    <a:close/>
                    <a:moveTo>
                      <a:pt x="762" y="1649"/>
                    </a:moveTo>
                    <a:cubicBezTo>
                      <a:pt x="93" y="1649"/>
                      <a:pt x="93" y="1649"/>
                      <a:pt x="93" y="1649"/>
                    </a:cubicBezTo>
                    <a:cubicBezTo>
                      <a:pt x="93" y="1432"/>
                      <a:pt x="93" y="1432"/>
                      <a:pt x="93" y="1432"/>
                    </a:cubicBezTo>
                    <a:cubicBezTo>
                      <a:pt x="762" y="1432"/>
                      <a:pt x="762" y="1432"/>
                      <a:pt x="762" y="1432"/>
                    </a:cubicBezTo>
                    <a:lnTo>
                      <a:pt x="762" y="1649"/>
                    </a:lnTo>
                    <a:close/>
                    <a:moveTo>
                      <a:pt x="762" y="1383"/>
                    </a:moveTo>
                    <a:cubicBezTo>
                      <a:pt x="93" y="1383"/>
                      <a:pt x="93" y="1383"/>
                      <a:pt x="93" y="1383"/>
                    </a:cubicBezTo>
                    <a:cubicBezTo>
                      <a:pt x="93" y="1019"/>
                      <a:pt x="93" y="1019"/>
                      <a:pt x="93" y="1019"/>
                    </a:cubicBezTo>
                    <a:cubicBezTo>
                      <a:pt x="762" y="1019"/>
                      <a:pt x="762" y="1019"/>
                      <a:pt x="762" y="1019"/>
                    </a:cubicBezTo>
                    <a:lnTo>
                      <a:pt x="762" y="1383"/>
                    </a:lnTo>
                    <a:close/>
                    <a:moveTo>
                      <a:pt x="762" y="981"/>
                    </a:moveTo>
                    <a:cubicBezTo>
                      <a:pt x="93" y="981"/>
                      <a:pt x="93" y="981"/>
                      <a:pt x="93" y="981"/>
                    </a:cubicBezTo>
                    <a:cubicBezTo>
                      <a:pt x="93" y="818"/>
                      <a:pt x="93" y="818"/>
                      <a:pt x="93" y="818"/>
                    </a:cubicBezTo>
                    <a:cubicBezTo>
                      <a:pt x="762" y="818"/>
                      <a:pt x="762" y="818"/>
                      <a:pt x="762" y="818"/>
                    </a:cubicBezTo>
                    <a:lnTo>
                      <a:pt x="762" y="981"/>
                    </a:lnTo>
                    <a:close/>
                    <a:moveTo>
                      <a:pt x="762" y="777"/>
                    </a:moveTo>
                    <a:cubicBezTo>
                      <a:pt x="93" y="777"/>
                      <a:pt x="93" y="777"/>
                      <a:pt x="93" y="777"/>
                    </a:cubicBezTo>
                    <a:cubicBezTo>
                      <a:pt x="93" y="614"/>
                      <a:pt x="93" y="614"/>
                      <a:pt x="93" y="614"/>
                    </a:cubicBezTo>
                    <a:cubicBezTo>
                      <a:pt x="762" y="614"/>
                      <a:pt x="762" y="614"/>
                      <a:pt x="762" y="614"/>
                    </a:cubicBezTo>
                    <a:lnTo>
                      <a:pt x="762" y="777"/>
                    </a:lnTo>
                    <a:close/>
                    <a:moveTo>
                      <a:pt x="762" y="576"/>
                    </a:moveTo>
                    <a:cubicBezTo>
                      <a:pt x="93" y="576"/>
                      <a:pt x="93" y="576"/>
                      <a:pt x="93" y="576"/>
                    </a:cubicBezTo>
                    <a:cubicBezTo>
                      <a:pt x="93" y="413"/>
                      <a:pt x="93" y="413"/>
                      <a:pt x="93" y="413"/>
                    </a:cubicBezTo>
                    <a:cubicBezTo>
                      <a:pt x="762" y="413"/>
                      <a:pt x="762" y="413"/>
                      <a:pt x="762" y="413"/>
                    </a:cubicBezTo>
                    <a:lnTo>
                      <a:pt x="762" y="576"/>
                    </a:lnTo>
                    <a:close/>
                    <a:moveTo>
                      <a:pt x="762" y="375"/>
                    </a:moveTo>
                    <a:cubicBezTo>
                      <a:pt x="93" y="375"/>
                      <a:pt x="93" y="375"/>
                      <a:pt x="93" y="375"/>
                    </a:cubicBezTo>
                    <a:cubicBezTo>
                      <a:pt x="93" y="212"/>
                      <a:pt x="93" y="212"/>
                      <a:pt x="93" y="212"/>
                    </a:cubicBezTo>
                    <a:cubicBezTo>
                      <a:pt x="762" y="212"/>
                      <a:pt x="762" y="212"/>
                      <a:pt x="762" y="212"/>
                    </a:cubicBezTo>
                    <a:lnTo>
                      <a:pt x="762" y="3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2C2C2C"/>
                  </a:solidFill>
                  <a:latin typeface="CiscoSansTT"/>
                </a:endParaRPr>
              </a:p>
            </p:txBody>
          </p:sp>
        </p:grpSp>
        <p:grpSp>
          <p:nvGrpSpPr>
            <p:cNvPr id="14" name="Group 31"/>
            <p:cNvGrpSpPr>
              <a:grpSpLocks noChangeAspect="1"/>
            </p:cNvGrpSpPr>
            <p:nvPr/>
          </p:nvGrpSpPr>
          <p:grpSpPr bwMode="auto">
            <a:xfrm>
              <a:off x="3739003" y="4852581"/>
              <a:ext cx="237725" cy="230995"/>
              <a:chOff x="781" y="-421"/>
              <a:chExt cx="4202" cy="4082"/>
            </a:xfrm>
            <a:solidFill>
              <a:schemeClr val="bg1"/>
            </a:solidFill>
          </p:grpSpPr>
          <p:sp>
            <p:nvSpPr>
              <p:cNvPr id="30" name="Freeform 32"/>
              <p:cNvSpPr>
                <a:spLocks noEditPoints="1"/>
              </p:cNvSpPr>
              <p:nvPr/>
            </p:nvSpPr>
            <p:spPr bwMode="auto">
              <a:xfrm>
                <a:off x="781" y="-421"/>
                <a:ext cx="1999" cy="4082"/>
              </a:xfrm>
              <a:custGeom>
                <a:avLst/>
                <a:gdLst>
                  <a:gd name="T0" fmla="*/ 0 w 846"/>
                  <a:gd name="T1" fmla="*/ 1728 h 1728"/>
                  <a:gd name="T2" fmla="*/ 846 w 846"/>
                  <a:gd name="T3" fmla="*/ 1728 h 1728"/>
                  <a:gd name="T4" fmla="*/ 846 w 846"/>
                  <a:gd name="T5" fmla="*/ 0 h 1728"/>
                  <a:gd name="T6" fmla="*/ 0 w 846"/>
                  <a:gd name="T7" fmla="*/ 0 h 1728"/>
                  <a:gd name="T8" fmla="*/ 0 w 846"/>
                  <a:gd name="T9" fmla="*/ 1728 h 1728"/>
                  <a:gd name="T10" fmla="*/ 574 w 846"/>
                  <a:gd name="T11" fmla="*/ 1649 h 1728"/>
                  <a:gd name="T12" fmla="*/ 513 w 846"/>
                  <a:gd name="T13" fmla="*/ 1649 h 1728"/>
                  <a:gd name="T14" fmla="*/ 513 w 846"/>
                  <a:gd name="T15" fmla="*/ 1118 h 1728"/>
                  <a:gd name="T16" fmla="*/ 574 w 846"/>
                  <a:gd name="T17" fmla="*/ 1118 h 1728"/>
                  <a:gd name="T18" fmla="*/ 574 w 846"/>
                  <a:gd name="T19" fmla="*/ 1649 h 1728"/>
                  <a:gd name="T20" fmla="*/ 655 w 846"/>
                  <a:gd name="T21" fmla="*/ 1649 h 1728"/>
                  <a:gd name="T22" fmla="*/ 594 w 846"/>
                  <a:gd name="T23" fmla="*/ 1649 h 1728"/>
                  <a:gd name="T24" fmla="*/ 594 w 846"/>
                  <a:gd name="T25" fmla="*/ 1118 h 1728"/>
                  <a:gd name="T26" fmla="*/ 655 w 846"/>
                  <a:gd name="T27" fmla="*/ 1118 h 1728"/>
                  <a:gd name="T28" fmla="*/ 655 w 846"/>
                  <a:gd name="T29" fmla="*/ 1649 h 1728"/>
                  <a:gd name="T30" fmla="*/ 737 w 846"/>
                  <a:gd name="T31" fmla="*/ 1649 h 1728"/>
                  <a:gd name="T32" fmla="*/ 675 w 846"/>
                  <a:gd name="T33" fmla="*/ 1649 h 1728"/>
                  <a:gd name="T34" fmla="*/ 675 w 846"/>
                  <a:gd name="T35" fmla="*/ 1118 h 1728"/>
                  <a:gd name="T36" fmla="*/ 737 w 846"/>
                  <a:gd name="T37" fmla="*/ 1118 h 1728"/>
                  <a:gd name="T38" fmla="*/ 737 w 846"/>
                  <a:gd name="T39" fmla="*/ 1649 h 1728"/>
                  <a:gd name="T40" fmla="*/ 696 w 846"/>
                  <a:gd name="T41" fmla="*/ 56 h 1728"/>
                  <a:gd name="T42" fmla="*/ 737 w 846"/>
                  <a:gd name="T43" fmla="*/ 96 h 1728"/>
                  <a:gd name="T44" fmla="*/ 696 w 846"/>
                  <a:gd name="T45" fmla="*/ 137 h 1728"/>
                  <a:gd name="T46" fmla="*/ 656 w 846"/>
                  <a:gd name="T47" fmla="*/ 96 h 1728"/>
                  <a:gd name="T48" fmla="*/ 696 w 846"/>
                  <a:gd name="T49" fmla="*/ 56 h 1728"/>
                  <a:gd name="T50" fmla="*/ 93 w 846"/>
                  <a:gd name="T51" fmla="*/ 212 h 1728"/>
                  <a:gd name="T52" fmla="*/ 762 w 846"/>
                  <a:gd name="T53" fmla="*/ 212 h 1728"/>
                  <a:gd name="T54" fmla="*/ 762 w 846"/>
                  <a:gd name="T55" fmla="*/ 375 h 1728"/>
                  <a:gd name="T56" fmla="*/ 93 w 846"/>
                  <a:gd name="T57" fmla="*/ 375 h 1728"/>
                  <a:gd name="T58" fmla="*/ 93 w 846"/>
                  <a:gd name="T59" fmla="*/ 212 h 1728"/>
                  <a:gd name="T60" fmla="*/ 93 w 846"/>
                  <a:gd name="T61" fmla="*/ 413 h 1728"/>
                  <a:gd name="T62" fmla="*/ 762 w 846"/>
                  <a:gd name="T63" fmla="*/ 413 h 1728"/>
                  <a:gd name="T64" fmla="*/ 762 w 846"/>
                  <a:gd name="T65" fmla="*/ 576 h 1728"/>
                  <a:gd name="T66" fmla="*/ 93 w 846"/>
                  <a:gd name="T67" fmla="*/ 576 h 1728"/>
                  <a:gd name="T68" fmla="*/ 93 w 846"/>
                  <a:gd name="T69" fmla="*/ 413 h 1728"/>
                  <a:gd name="T70" fmla="*/ 93 w 846"/>
                  <a:gd name="T71" fmla="*/ 614 h 1728"/>
                  <a:gd name="T72" fmla="*/ 762 w 846"/>
                  <a:gd name="T73" fmla="*/ 614 h 1728"/>
                  <a:gd name="T74" fmla="*/ 762 w 846"/>
                  <a:gd name="T75" fmla="*/ 777 h 1728"/>
                  <a:gd name="T76" fmla="*/ 93 w 846"/>
                  <a:gd name="T77" fmla="*/ 777 h 1728"/>
                  <a:gd name="T78" fmla="*/ 93 w 846"/>
                  <a:gd name="T79" fmla="*/ 614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46" h="1728">
                    <a:moveTo>
                      <a:pt x="0" y="1728"/>
                    </a:moveTo>
                    <a:cubicBezTo>
                      <a:pt x="846" y="1728"/>
                      <a:pt x="846" y="1728"/>
                      <a:pt x="846" y="1728"/>
                    </a:cubicBezTo>
                    <a:cubicBezTo>
                      <a:pt x="846" y="0"/>
                      <a:pt x="846" y="0"/>
                      <a:pt x="84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728"/>
                    </a:lnTo>
                    <a:close/>
                    <a:moveTo>
                      <a:pt x="574" y="1649"/>
                    </a:moveTo>
                    <a:cubicBezTo>
                      <a:pt x="513" y="1649"/>
                      <a:pt x="513" y="1649"/>
                      <a:pt x="513" y="1649"/>
                    </a:cubicBezTo>
                    <a:cubicBezTo>
                      <a:pt x="513" y="1118"/>
                      <a:pt x="513" y="1118"/>
                      <a:pt x="513" y="1118"/>
                    </a:cubicBezTo>
                    <a:cubicBezTo>
                      <a:pt x="574" y="1118"/>
                      <a:pt x="574" y="1118"/>
                      <a:pt x="574" y="1118"/>
                    </a:cubicBezTo>
                    <a:lnTo>
                      <a:pt x="574" y="1649"/>
                    </a:lnTo>
                    <a:close/>
                    <a:moveTo>
                      <a:pt x="655" y="1649"/>
                    </a:moveTo>
                    <a:cubicBezTo>
                      <a:pt x="594" y="1649"/>
                      <a:pt x="594" y="1649"/>
                      <a:pt x="594" y="1649"/>
                    </a:cubicBezTo>
                    <a:cubicBezTo>
                      <a:pt x="594" y="1118"/>
                      <a:pt x="594" y="1118"/>
                      <a:pt x="594" y="1118"/>
                    </a:cubicBezTo>
                    <a:cubicBezTo>
                      <a:pt x="655" y="1118"/>
                      <a:pt x="655" y="1118"/>
                      <a:pt x="655" y="1118"/>
                    </a:cubicBezTo>
                    <a:lnTo>
                      <a:pt x="655" y="1649"/>
                    </a:lnTo>
                    <a:close/>
                    <a:moveTo>
                      <a:pt x="737" y="1649"/>
                    </a:moveTo>
                    <a:cubicBezTo>
                      <a:pt x="675" y="1649"/>
                      <a:pt x="675" y="1649"/>
                      <a:pt x="675" y="1649"/>
                    </a:cubicBezTo>
                    <a:cubicBezTo>
                      <a:pt x="675" y="1118"/>
                      <a:pt x="675" y="1118"/>
                      <a:pt x="675" y="1118"/>
                    </a:cubicBezTo>
                    <a:cubicBezTo>
                      <a:pt x="737" y="1118"/>
                      <a:pt x="737" y="1118"/>
                      <a:pt x="737" y="1118"/>
                    </a:cubicBezTo>
                    <a:lnTo>
                      <a:pt x="737" y="1649"/>
                    </a:lnTo>
                    <a:close/>
                    <a:moveTo>
                      <a:pt x="696" y="56"/>
                    </a:moveTo>
                    <a:cubicBezTo>
                      <a:pt x="718" y="56"/>
                      <a:pt x="737" y="74"/>
                      <a:pt x="737" y="96"/>
                    </a:cubicBezTo>
                    <a:cubicBezTo>
                      <a:pt x="737" y="119"/>
                      <a:pt x="718" y="137"/>
                      <a:pt x="696" y="137"/>
                    </a:cubicBezTo>
                    <a:cubicBezTo>
                      <a:pt x="674" y="137"/>
                      <a:pt x="656" y="119"/>
                      <a:pt x="656" y="96"/>
                    </a:cubicBezTo>
                    <a:cubicBezTo>
                      <a:pt x="656" y="74"/>
                      <a:pt x="674" y="56"/>
                      <a:pt x="696" y="56"/>
                    </a:cubicBezTo>
                    <a:close/>
                    <a:moveTo>
                      <a:pt x="93" y="212"/>
                    </a:moveTo>
                    <a:cubicBezTo>
                      <a:pt x="762" y="212"/>
                      <a:pt x="762" y="212"/>
                      <a:pt x="762" y="212"/>
                    </a:cubicBezTo>
                    <a:cubicBezTo>
                      <a:pt x="762" y="375"/>
                      <a:pt x="762" y="375"/>
                      <a:pt x="762" y="375"/>
                    </a:cubicBezTo>
                    <a:cubicBezTo>
                      <a:pt x="93" y="375"/>
                      <a:pt x="93" y="375"/>
                      <a:pt x="93" y="375"/>
                    </a:cubicBezTo>
                    <a:lnTo>
                      <a:pt x="93" y="212"/>
                    </a:lnTo>
                    <a:close/>
                    <a:moveTo>
                      <a:pt x="93" y="413"/>
                    </a:moveTo>
                    <a:cubicBezTo>
                      <a:pt x="762" y="413"/>
                      <a:pt x="762" y="413"/>
                      <a:pt x="762" y="413"/>
                    </a:cubicBezTo>
                    <a:cubicBezTo>
                      <a:pt x="762" y="576"/>
                      <a:pt x="762" y="576"/>
                      <a:pt x="762" y="576"/>
                    </a:cubicBezTo>
                    <a:cubicBezTo>
                      <a:pt x="93" y="576"/>
                      <a:pt x="93" y="576"/>
                      <a:pt x="93" y="576"/>
                    </a:cubicBezTo>
                    <a:lnTo>
                      <a:pt x="93" y="413"/>
                    </a:lnTo>
                    <a:close/>
                    <a:moveTo>
                      <a:pt x="93" y="614"/>
                    </a:moveTo>
                    <a:cubicBezTo>
                      <a:pt x="762" y="614"/>
                      <a:pt x="762" y="614"/>
                      <a:pt x="762" y="614"/>
                    </a:cubicBezTo>
                    <a:cubicBezTo>
                      <a:pt x="762" y="777"/>
                      <a:pt x="762" y="777"/>
                      <a:pt x="762" y="777"/>
                    </a:cubicBezTo>
                    <a:cubicBezTo>
                      <a:pt x="93" y="777"/>
                      <a:pt x="93" y="777"/>
                      <a:pt x="93" y="777"/>
                    </a:cubicBezTo>
                    <a:lnTo>
                      <a:pt x="93" y="6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2C2C2C"/>
                  </a:solidFill>
                  <a:latin typeface="CiscoSansTT"/>
                </a:endParaRPr>
              </a:p>
            </p:txBody>
          </p:sp>
          <p:sp>
            <p:nvSpPr>
              <p:cNvPr id="31" name="Freeform 33"/>
              <p:cNvSpPr>
                <a:spLocks noEditPoints="1"/>
              </p:cNvSpPr>
              <p:nvPr/>
            </p:nvSpPr>
            <p:spPr bwMode="auto">
              <a:xfrm>
                <a:off x="2985" y="-421"/>
                <a:ext cx="1998" cy="4082"/>
              </a:xfrm>
              <a:custGeom>
                <a:avLst/>
                <a:gdLst>
                  <a:gd name="T0" fmla="*/ 0 w 846"/>
                  <a:gd name="T1" fmla="*/ 0 h 1728"/>
                  <a:gd name="T2" fmla="*/ 0 w 846"/>
                  <a:gd name="T3" fmla="*/ 1728 h 1728"/>
                  <a:gd name="T4" fmla="*/ 846 w 846"/>
                  <a:gd name="T5" fmla="*/ 1728 h 1728"/>
                  <a:gd name="T6" fmla="*/ 846 w 846"/>
                  <a:gd name="T7" fmla="*/ 0 h 1728"/>
                  <a:gd name="T8" fmla="*/ 0 w 846"/>
                  <a:gd name="T9" fmla="*/ 0 h 1728"/>
                  <a:gd name="T10" fmla="*/ 696 w 846"/>
                  <a:gd name="T11" fmla="*/ 56 h 1728"/>
                  <a:gd name="T12" fmla="*/ 737 w 846"/>
                  <a:gd name="T13" fmla="*/ 96 h 1728"/>
                  <a:gd name="T14" fmla="*/ 696 w 846"/>
                  <a:gd name="T15" fmla="*/ 137 h 1728"/>
                  <a:gd name="T16" fmla="*/ 656 w 846"/>
                  <a:gd name="T17" fmla="*/ 96 h 1728"/>
                  <a:gd name="T18" fmla="*/ 696 w 846"/>
                  <a:gd name="T19" fmla="*/ 56 h 1728"/>
                  <a:gd name="T20" fmla="*/ 762 w 846"/>
                  <a:gd name="T21" fmla="*/ 1649 h 1728"/>
                  <a:gd name="T22" fmla="*/ 93 w 846"/>
                  <a:gd name="T23" fmla="*/ 1649 h 1728"/>
                  <a:gd name="T24" fmla="*/ 93 w 846"/>
                  <a:gd name="T25" fmla="*/ 1432 h 1728"/>
                  <a:gd name="T26" fmla="*/ 762 w 846"/>
                  <a:gd name="T27" fmla="*/ 1432 h 1728"/>
                  <a:gd name="T28" fmla="*/ 762 w 846"/>
                  <a:gd name="T29" fmla="*/ 1649 h 1728"/>
                  <a:gd name="T30" fmla="*/ 762 w 846"/>
                  <a:gd name="T31" fmla="*/ 1383 h 1728"/>
                  <a:gd name="T32" fmla="*/ 93 w 846"/>
                  <a:gd name="T33" fmla="*/ 1383 h 1728"/>
                  <a:gd name="T34" fmla="*/ 93 w 846"/>
                  <a:gd name="T35" fmla="*/ 1019 h 1728"/>
                  <a:gd name="T36" fmla="*/ 762 w 846"/>
                  <a:gd name="T37" fmla="*/ 1019 h 1728"/>
                  <a:gd name="T38" fmla="*/ 762 w 846"/>
                  <a:gd name="T39" fmla="*/ 1383 h 1728"/>
                  <a:gd name="T40" fmla="*/ 762 w 846"/>
                  <a:gd name="T41" fmla="*/ 981 h 1728"/>
                  <a:gd name="T42" fmla="*/ 93 w 846"/>
                  <a:gd name="T43" fmla="*/ 981 h 1728"/>
                  <a:gd name="T44" fmla="*/ 93 w 846"/>
                  <a:gd name="T45" fmla="*/ 818 h 1728"/>
                  <a:gd name="T46" fmla="*/ 762 w 846"/>
                  <a:gd name="T47" fmla="*/ 818 h 1728"/>
                  <a:gd name="T48" fmla="*/ 762 w 846"/>
                  <a:gd name="T49" fmla="*/ 981 h 1728"/>
                  <a:gd name="T50" fmla="*/ 762 w 846"/>
                  <a:gd name="T51" fmla="*/ 777 h 1728"/>
                  <a:gd name="T52" fmla="*/ 93 w 846"/>
                  <a:gd name="T53" fmla="*/ 777 h 1728"/>
                  <a:gd name="T54" fmla="*/ 93 w 846"/>
                  <a:gd name="T55" fmla="*/ 614 h 1728"/>
                  <a:gd name="T56" fmla="*/ 762 w 846"/>
                  <a:gd name="T57" fmla="*/ 614 h 1728"/>
                  <a:gd name="T58" fmla="*/ 762 w 846"/>
                  <a:gd name="T59" fmla="*/ 777 h 1728"/>
                  <a:gd name="T60" fmla="*/ 762 w 846"/>
                  <a:gd name="T61" fmla="*/ 576 h 1728"/>
                  <a:gd name="T62" fmla="*/ 93 w 846"/>
                  <a:gd name="T63" fmla="*/ 576 h 1728"/>
                  <a:gd name="T64" fmla="*/ 93 w 846"/>
                  <a:gd name="T65" fmla="*/ 413 h 1728"/>
                  <a:gd name="T66" fmla="*/ 762 w 846"/>
                  <a:gd name="T67" fmla="*/ 413 h 1728"/>
                  <a:gd name="T68" fmla="*/ 762 w 846"/>
                  <a:gd name="T69" fmla="*/ 576 h 1728"/>
                  <a:gd name="T70" fmla="*/ 762 w 846"/>
                  <a:gd name="T71" fmla="*/ 375 h 1728"/>
                  <a:gd name="T72" fmla="*/ 93 w 846"/>
                  <a:gd name="T73" fmla="*/ 375 h 1728"/>
                  <a:gd name="T74" fmla="*/ 93 w 846"/>
                  <a:gd name="T75" fmla="*/ 212 h 1728"/>
                  <a:gd name="T76" fmla="*/ 762 w 846"/>
                  <a:gd name="T77" fmla="*/ 212 h 1728"/>
                  <a:gd name="T78" fmla="*/ 762 w 846"/>
                  <a:gd name="T79" fmla="*/ 375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46" h="1728">
                    <a:moveTo>
                      <a:pt x="0" y="0"/>
                    </a:moveTo>
                    <a:cubicBezTo>
                      <a:pt x="0" y="1728"/>
                      <a:pt x="0" y="1728"/>
                      <a:pt x="0" y="1728"/>
                    </a:cubicBezTo>
                    <a:cubicBezTo>
                      <a:pt x="846" y="1728"/>
                      <a:pt x="846" y="1728"/>
                      <a:pt x="846" y="1728"/>
                    </a:cubicBezTo>
                    <a:cubicBezTo>
                      <a:pt x="846" y="0"/>
                      <a:pt x="846" y="0"/>
                      <a:pt x="846" y="0"/>
                    </a:cubicBezTo>
                    <a:lnTo>
                      <a:pt x="0" y="0"/>
                    </a:lnTo>
                    <a:close/>
                    <a:moveTo>
                      <a:pt x="696" y="56"/>
                    </a:moveTo>
                    <a:cubicBezTo>
                      <a:pt x="719" y="56"/>
                      <a:pt x="737" y="74"/>
                      <a:pt x="737" y="96"/>
                    </a:cubicBezTo>
                    <a:cubicBezTo>
                      <a:pt x="737" y="119"/>
                      <a:pt x="719" y="137"/>
                      <a:pt x="696" y="137"/>
                    </a:cubicBezTo>
                    <a:cubicBezTo>
                      <a:pt x="674" y="137"/>
                      <a:pt x="656" y="119"/>
                      <a:pt x="656" y="96"/>
                    </a:cubicBezTo>
                    <a:cubicBezTo>
                      <a:pt x="656" y="74"/>
                      <a:pt x="674" y="56"/>
                      <a:pt x="696" y="56"/>
                    </a:cubicBezTo>
                    <a:close/>
                    <a:moveTo>
                      <a:pt x="762" y="1649"/>
                    </a:moveTo>
                    <a:cubicBezTo>
                      <a:pt x="93" y="1649"/>
                      <a:pt x="93" y="1649"/>
                      <a:pt x="93" y="1649"/>
                    </a:cubicBezTo>
                    <a:cubicBezTo>
                      <a:pt x="93" y="1432"/>
                      <a:pt x="93" y="1432"/>
                      <a:pt x="93" y="1432"/>
                    </a:cubicBezTo>
                    <a:cubicBezTo>
                      <a:pt x="762" y="1432"/>
                      <a:pt x="762" y="1432"/>
                      <a:pt x="762" y="1432"/>
                    </a:cubicBezTo>
                    <a:lnTo>
                      <a:pt x="762" y="1649"/>
                    </a:lnTo>
                    <a:close/>
                    <a:moveTo>
                      <a:pt x="762" y="1383"/>
                    </a:moveTo>
                    <a:cubicBezTo>
                      <a:pt x="93" y="1383"/>
                      <a:pt x="93" y="1383"/>
                      <a:pt x="93" y="1383"/>
                    </a:cubicBezTo>
                    <a:cubicBezTo>
                      <a:pt x="93" y="1019"/>
                      <a:pt x="93" y="1019"/>
                      <a:pt x="93" y="1019"/>
                    </a:cubicBezTo>
                    <a:cubicBezTo>
                      <a:pt x="762" y="1019"/>
                      <a:pt x="762" y="1019"/>
                      <a:pt x="762" y="1019"/>
                    </a:cubicBezTo>
                    <a:lnTo>
                      <a:pt x="762" y="1383"/>
                    </a:lnTo>
                    <a:close/>
                    <a:moveTo>
                      <a:pt x="762" y="981"/>
                    </a:moveTo>
                    <a:cubicBezTo>
                      <a:pt x="93" y="981"/>
                      <a:pt x="93" y="981"/>
                      <a:pt x="93" y="981"/>
                    </a:cubicBezTo>
                    <a:cubicBezTo>
                      <a:pt x="93" y="818"/>
                      <a:pt x="93" y="818"/>
                      <a:pt x="93" y="818"/>
                    </a:cubicBezTo>
                    <a:cubicBezTo>
                      <a:pt x="762" y="818"/>
                      <a:pt x="762" y="818"/>
                      <a:pt x="762" y="818"/>
                    </a:cubicBezTo>
                    <a:lnTo>
                      <a:pt x="762" y="981"/>
                    </a:lnTo>
                    <a:close/>
                    <a:moveTo>
                      <a:pt x="762" y="777"/>
                    </a:moveTo>
                    <a:cubicBezTo>
                      <a:pt x="93" y="777"/>
                      <a:pt x="93" y="777"/>
                      <a:pt x="93" y="777"/>
                    </a:cubicBezTo>
                    <a:cubicBezTo>
                      <a:pt x="93" y="614"/>
                      <a:pt x="93" y="614"/>
                      <a:pt x="93" y="614"/>
                    </a:cubicBezTo>
                    <a:cubicBezTo>
                      <a:pt x="762" y="614"/>
                      <a:pt x="762" y="614"/>
                      <a:pt x="762" y="614"/>
                    </a:cubicBezTo>
                    <a:lnTo>
                      <a:pt x="762" y="777"/>
                    </a:lnTo>
                    <a:close/>
                    <a:moveTo>
                      <a:pt x="762" y="576"/>
                    </a:moveTo>
                    <a:cubicBezTo>
                      <a:pt x="93" y="576"/>
                      <a:pt x="93" y="576"/>
                      <a:pt x="93" y="576"/>
                    </a:cubicBezTo>
                    <a:cubicBezTo>
                      <a:pt x="93" y="413"/>
                      <a:pt x="93" y="413"/>
                      <a:pt x="93" y="413"/>
                    </a:cubicBezTo>
                    <a:cubicBezTo>
                      <a:pt x="762" y="413"/>
                      <a:pt x="762" y="413"/>
                      <a:pt x="762" y="413"/>
                    </a:cubicBezTo>
                    <a:lnTo>
                      <a:pt x="762" y="576"/>
                    </a:lnTo>
                    <a:close/>
                    <a:moveTo>
                      <a:pt x="762" y="375"/>
                    </a:moveTo>
                    <a:cubicBezTo>
                      <a:pt x="93" y="375"/>
                      <a:pt x="93" y="375"/>
                      <a:pt x="93" y="375"/>
                    </a:cubicBezTo>
                    <a:cubicBezTo>
                      <a:pt x="93" y="212"/>
                      <a:pt x="93" y="212"/>
                      <a:pt x="93" y="212"/>
                    </a:cubicBezTo>
                    <a:cubicBezTo>
                      <a:pt x="762" y="212"/>
                      <a:pt x="762" y="212"/>
                      <a:pt x="762" y="212"/>
                    </a:cubicBezTo>
                    <a:lnTo>
                      <a:pt x="762" y="3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2C2C2C"/>
                  </a:solidFill>
                  <a:latin typeface="CiscoSansTT"/>
                </a:endParaRPr>
              </a:p>
            </p:txBody>
          </p:sp>
        </p:grpSp>
        <p:grpSp>
          <p:nvGrpSpPr>
            <p:cNvPr id="15" name="Group 31"/>
            <p:cNvGrpSpPr>
              <a:grpSpLocks noChangeAspect="1"/>
            </p:cNvGrpSpPr>
            <p:nvPr/>
          </p:nvGrpSpPr>
          <p:grpSpPr bwMode="auto">
            <a:xfrm>
              <a:off x="4278869" y="4658712"/>
              <a:ext cx="237725" cy="230995"/>
              <a:chOff x="781" y="-421"/>
              <a:chExt cx="4202" cy="4082"/>
            </a:xfrm>
            <a:solidFill>
              <a:schemeClr val="bg1"/>
            </a:solidFill>
          </p:grpSpPr>
          <p:sp>
            <p:nvSpPr>
              <p:cNvPr id="28" name="Freeform 32"/>
              <p:cNvSpPr>
                <a:spLocks noEditPoints="1"/>
              </p:cNvSpPr>
              <p:nvPr/>
            </p:nvSpPr>
            <p:spPr bwMode="auto">
              <a:xfrm>
                <a:off x="781" y="-421"/>
                <a:ext cx="1999" cy="4082"/>
              </a:xfrm>
              <a:custGeom>
                <a:avLst/>
                <a:gdLst>
                  <a:gd name="T0" fmla="*/ 0 w 846"/>
                  <a:gd name="T1" fmla="*/ 1728 h 1728"/>
                  <a:gd name="T2" fmla="*/ 846 w 846"/>
                  <a:gd name="T3" fmla="*/ 1728 h 1728"/>
                  <a:gd name="T4" fmla="*/ 846 w 846"/>
                  <a:gd name="T5" fmla="*/ 0 h 1728"/>
                  <a:gd name="T6" fmla="*/ 0 w 846"/>
                  <a:gd name="T7" fmla="*/ 0 h 1728"/>
                  <a:gd name="T8" fmla="*/ 0 w 846"/>
                  <a:gd name="T9" fmla="*/ 1728 h 1728"/>
                  <a:gd name="T10" fmla="*/ 574 w 846"/>
                  <a:gd name="T11" fmla="*/ 1649 h 1728"/>
                  <a:gd name="T12" fmla="*/ 513 w 846"/>
                  <a:gd name="T13" fmla="*/ 1649 h 1728"/>
                  <a:gd name="T14" fmla="*/ 513 w 846"/>
                  <a:gd name="T15" fmla="*/ 1118 h 1728"/>
                  <a:gd name="T16" fmla="*/ 574 w 846"/>
                  <a:gd name="T17" fmla="*/ 1118 h 1728"/>
                  <a:gd name="T18" fmla="*/ 574 w 846"/>
                  <a:gd name="T19" fmla="*/ 1649 h 1728"/>
                  <a:gd name="T20" fmla="*/ 655 w 846"/>
                  <a:gd name="T21" fmla="*/ 1649 h 1728"/>
                  <a:gd name="T22" fmla="*/ 594 w 846"/>
                  <a:gd name="T23" fmla="*/ 1649 h 1728"/>
                  <a:gd name="T24" fmla="*/ 594 w 846"/>
                  <a:gd name="T25" fmla="*/ 1118 h 1728"/>
                  <a:gd name="T26" fmla="*/ 655 w 846"/>
                  <a:gd name="T27" fmla="*/ 1118 h 1728"/>
                  <a:gd name="T28" fmla="*/ 655 w 846"/>
                  <a:gd name="T29" fmla="*/ 1649 h 1728"/>
                  <a:gd name="T30" fmla="*/ 737 w 846"/>
                  <a:gd name="T31" fmla="*/ 1649 h 1728"/>
                  <a:gd name="T32" fmla="*/ 675 w 846"/>
                  <a:gd name="T33" fmla="*/ 1649 h 1728"/>
                  <a:gd name="T34" fmla="*/ 675 w 846"/>
                  <a:gd name="T35" fmla="*/ 1118 h 1728"/>
                  <a:gd name="T36" fmla="*/ 737 w 846"/>
                  <a:gd name="T37" fmla="*/ 1118 h 1728"/>
                  <a:gd name="T38" fmla="*/ 737 w 846"/>
                  <a:gd name="T39" fmla="*/ 1649 h 1728"/>
                  <a:gd name="T40" fmla="*/ 696 w 846"/>
                  <a:gd name="T41" fmla="*/ 56 h 1728"/>
                  <a:gd name="T42" fmla="*/ 737 w 846"/>
                  <a:gd name="T43" fmla="*/ 96 h 1728"/>
                  <a:gd name="T44" fmla="*/ 696 w 846"/>
                  <a:gd name="T45" fmla="*/ 137 h 1728"/>
                  <a:gd name="T46" fmla="*/ 656 w 846"/>
                  <a:gd name="T47" fmla="*/ 96 h 1728"/>
                  <a:gd name="T48" fmla="*/ 696 w 846"/>
                  <a:gd name="T49" fmla="*/ 56 h 1728"/>
                  <a:gd name="T50" fmla="*/ 93 w 846"/>
                  <a:gd name="T51" fmla="*/ 212 h 1728"/>
                  <a:gd name="T52" fmla="*/ 762 w 846"/>
                  <a:gd name="T53" fmla="*/ 212 h 1728"/>
                  <a:gd name="T54" fmla="*/ 762 w 846"/>
                  <a:gd name="T55" fmla="*/ 375 h 1728"/>
                  <a:gd name="T56" fmla="*/ 93 w 846"/>
                  <a:gd name="T57" fmla="*/ 375 h 1728"/>
                  <a:gd name="T58" fmla="*/ 93 w 846"/>
                  <a:gd name="T59" fmla="*/ 212 h 1728"/>
                  <a:gd name="T60" fmla="*/ 93 w 846"/>
                  <a:gd name="T61" fmla="*/ 413 h 1728"/>
                  <a:gd name="T62" fmla="*/ 762 w 846"/>
                  <a:gd name="T63" fmla="*/ 413 h 1728"/>
                  <a:gd name="T64" fmla="*/ 762 w 846"/>
                  <a:gd name="T65" fmla="*/ 576 h 1728"/>
                  <a:gd name="T66" fmla="*/ 93 w 846"/>
                  <a:gd name="T67" fmla="*/ 576 h 1728"/>
                  <a:gd name="T68" fmla="*/ 93 w 846"/>
                  <a:gd name="T69" fmla="*/ 413 h 1728"/>
                  <a:gd name="T70" fmla="*/ 93 w 846"/>
                  <a:gd name="T71" fmla="*/ 614 h 1728"/>
                  <a:gd name="T72" fmla="*/ 762 w 846"/>
                  <a:gd name="T73" fmla="*/ 614 h 1728"/>
                  <a:gd name="T74" fmla="*/ 762 w 846"/>
                  <a:gd name="T75" fmla="*/ 777 h 1728"/>
                  <a:gd name="T76" fmla="*/ 93 w 846"/>
                  <a:gd name="T77" fmla="*/ 777 h 1728"/>
                  <a:gd name="T78" fmla="*/ 93 w 846"/>
                  <a:gd name="T79" fmla="*/ 614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46" h="1728">
                    <a:moveTo>
                      <a:pt x="0" y="1728"/>
                    </a:moveTo>
                    <a:cubicBezTo>
                      <a:pt x="846" y="1728"/>
                      <a:pt x="846" y="1728"/>
                      <a:pt x="846" y="1728"/>
                    </a:cubicBezTo>
                    <a:cubicBezTo>
                      <a:pt x="846" y="0"/>
                      <a:pt x="846" y="0"/>
                      <a:pt x="84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728"/>
                    </a:lnTo>
                    <a:close/>
                    <a:moveTo>
                      <a:pt x="574" y="1649"/>
                    </a:moveTo>
                    <a:cubicBezTo>
                      <a:pt x="513" y="1649"/>
                      <a:pt x="513" y="1649"/>
                      <a:pt x="513" y="1649"/>
                    </a:cubicBezTo>
                    <a:cubicBezTo>
                      <a:pt x="513" y="1118"/>
                      <a:pt x="513" y="1118"/>
                      <a:pt x="513" y="1118"/>
                    </a:cubicBezTo>
                    <a:cubicBezTo>
                      <a:pt x="574" y="1118"/>
                      <a:pt x="574" y="1118"/>
                      <a:pt x="574" y="1118"/>
                    </a:cubicBezTo>
                    <a:lnTo>
                      <a:pt x="574" y="1649"/>
                    </a:lnTo>
                    <a:close/>
                    <a:moveTo>
                      <a:pt x="655" y="1649"/>
                    </a:moveTo>
                    <a:cubicBezTo>
                      <a:pt x="594" y="1649"/>
                      <a:pt x="594" y="1649"/>
                      <a:pt x="594" y="1649"/>
                    </a:cubicBezTo>
                    <a:cubicBezTo>
                      <a:pt x="594" y="1118"/>
                      <a:pt x="594" y="1118"/>
                      <a:pt x="594" y="1118"/>
                    </a:cubicBezTo>
                    <a:cubicBezTo>
                      <a:pt x="655" y="1118"/>
                      <a:pt x="655" y="1118"/>
                      <a:pt x="655" y="1118"/>
                    </a:cubicBezTo>
                    <a:lnTo>
                      <a:pt x="655" y="1649"/>
                    </a:lnTo>
                    <a:close/>
                    <a:moveTo>
                      <a:pt x="737" y="1649"/>
                    </a:moveTo>
                    <a:cubicBezTo>
                      <a:pt x="675" y="1649"/>
                      <a:pt x="675" y="1649"/>
                      <a:pt x="675" y="1649"/>
                    </a:cubicBezTo>
                    <a:cubicBezTo>
                      <a:pt x="675" y="1118"/>
                      <a:pt x="675" y="1118"/>
                      <a:pt x="675" y="1118"/>
                    </a:cubicBezTo>
                    <a:cubicBezTo>
                      <a:pt x="737" y="1118"/>
                      <a:pt x="737" y="1118"/>
                      <a:pt x="737" y="1118"/>
                    </a:cubicBezTo>
                    <a:lnTo>
                      <a:pt x="737" y="1649"/>
                    </a:lnTo>
                    <a:close/>
                    <a:moveTo>
                      <a:pt x="696" y="56"/>
                    </a:moveTo>
                    <a:cubicBezTo>
                      <a:pt x="718" y="56"/>
                      <a:pt x="737" y="74"/>
                      <a:pt x="737" y="96"/>
                    </a:cubicBezTo>
                    <a:cubicBezTo>
                      <a:pt x="737" y="119"/>
                      <a:pt x="718" y="137"/>
                      <a:pt x="696" y="137"/>
                    </a:cubicBezTo>
                    <a:cubicBezTo>
                      <a:pt x="674" y="137"/>
                      <a:pt x="656" y="119"/>
                      <a:pt x="656" y="96"/>
                    </a:cubicBezTo>
                    <a:cubicBezTo>
                      <a:pt x="656" y="74"/>
                      <a:pt x="674" y="56"/>
                      <a:pt x="696" y="56"/>
                    </a:cubicBezTo>
                    <a:close/>
                    <a:moveTo>
                      <a:pt x="93" y="212"/>
                    </a:moveTo>
                    <a:cubicBezTo>
                      <a:pt x="762" y="212"/>
                      <a:pt x="762" y="212"/>
                      <a:pt x="762" y="212"/>
                    </a:cubicBezTo>
                    <a:cubicBezTo>
                      <a:pt x="762" y="375"/>
                      <a:pt x="762" y="375"/>
                      <a:pt x="762" y="375"/>
                    </a:cubicBezTo>
                    <a:cubicBezTo>
                      <a:pt x="93" y="375"/>
                      <a:pt x="93" y="375"/>
                      <a:pt x="93" y="375"/>
                    </a:cubicBezTo>
                    <a:lnTo>
                      <a:pt x="93" y="212"/>
                    </a:lnTo>
                    <a:close/>
                    <a:moveTo>
                      <a:pt x="93" y="413"/>
                    </a:moveTo>
                    <a:cubicBezTo>
                      <a:pt x="762" y="413"/>
                      <a:pt x="762" y="413"/>
                      <a:pt x="762" y="413"/>
                    </a:cubicBezTo>
                    <a:cubicBezTo>
                      <a:pt x="762" y="576"/>
                      <a:pt x="762" y="576"/>
                      <a:pt x="762" y="576"/>
                    </a:cubicBezTo>
                    <a:cubicBezTo>
                      <a:pt x="93" y="576"/>
                      <a:pt x="93" y="576"/>
                      <a:pt x="93" y="576"/>
                    </a:cubicBezTo>
                    <a:lnTo>
                      <a:pt x="93" y="413"/>
                    </a:lnTo>
                    <a:close/>
                    <a:moveTo>
                      <a:pt x="93" y="614"/>
                    </a:moveTo>
                    <a:cubicBezTo>
                      <a:pt x="762" y="614"/>
                      <a:pt x="762" y="614"/>
                      <a:pt x="762" y="614"/>
                    </a:cubicBezTo>
                    <a:cubicBezTo>
                      <a:pt x="762" y="777"/>
                      <a:pt x="762" y="777"/>
                      <a:pt x="762" y="777"/>
                    </a:cubicBezTo>
                    <a:cubicBezTo>
                      <a:pt x="93" y="777"/>
                      <a:pt x="93" y="777"/>
                      <a:pt x="93" y="777"/>
                    </a:cubicBezTo>
                    <a:lnTo>
                      <a:pt x="93" y="6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2C2C2C"/>
                  </a:solidFill>
                  <a:latin typeface="CiscoSansTT"/>
                </a:endParaRPr>
              </a:p>
            </p:txBody>
          </p:sp>
          <p:sp>
            <p:nvSpPr>
              <p:cNvPr id="29" name="Freeform 33"/>
              <p:cNvSpPr>
                <a:spLocks noEditPoints="1"/>
              </p:cNvSpPr>
              <p:nvPr/>
            </p:nvSpPr>
            <p:spPr bwMode="auto">
              <a:xfrm>
                <a:off x="2985" y="-421"/>
                <a:ext cx="1998" cy="4082"/>
              </a:xfrm>
              <a:custGeom>
                <a:avLst/>
                <a:gdLst>
                  <a:gd name="T0" fmla="*/ 0 w 846"/>
                  <a:gd name="T1" fmla="*/ 0 h 1728"/>
                  <a:gd name="T2" fmla="*/ 0 w 846"/>
                  <a:gd name="T3" fmla="*/ 1728 h 1728"/>
                  <a:gd name="T4" fmla="*/ 846 w 846"/>
                  <a:gd name="T5" fmla="*/ 1728 h 1728"/>
                  <a:gd name="T6" fmla="*/ 846 w 846"/>
                  <a:gd name="T7" fmla="*/ 0 h 1728"/>
                  <a:gd name="T8" fmla="*/ 0 w 846"/>
                  <a:gd name="T9" fmla="*/ 0 h 1728"/>
                  <a:gd name="T10" fmla="*/ 696 w 846"/>
                  <a:gd name="T11" fmla="*/ 56 h 1728"/>
                  <a:gd name="T12" fmla="*/ 737 w 846"/>
                  <a:gd name="T13" fmla="*/ 96 h 1728"/>
                  <a:gd name="T14" fmla="*/ 696 w 846"/>
                  <a:gd name="T15" fmla="*/ 137 h 1728"/>
                  <a:gd name="T16" fmla="*/ 656 w 846"/>
                  <a:gd name="T17" fmla="*/ 96 h 1728"/>
                  <a:gd name="T18" fmla="*/ 696 w 846"/>
                  <a:gd name="T19" fmla="*/ 56 h 1728"/>
                  <a:gd name="T20" fmla="*/ 762 w 846"/>
                  <a:gd name="T21" fmla="*/ 1649 h 1728"/>
                  <a:gd name="T22" fmla="*/ 93 w 846"/>
                  <a:gd name="T23" fmla="*/ 1649 h 1728"/>
                  <a:gd name="T24" fmla="*/ 93 w 846"/>
                  <a:gd name="T25" fmla="*/ 1432 h 1728"/>
                  <a:gd name="T26" fmla="*/ 762 w 846"/>
                  <a:gd name="T27" fmla="*/ 1432 h 1728"/>
                  <a:gd name="T28" fmla="*/ 762 w 846"/>
                  <a:gd name="T29" fmla="*/ 1649 h 1728"/>
                  <a:gd name="T30" fmla="*/ 762 w 846"/>
                  <a:gd name="T31" fmla="*/ 1383 h 1728"/>
                  <a:gd name="T32" fmla="*/ 93 w 846"/>
                  <a:gd name="T33" fmla="*/ 1383 h 1728"/>
                  <a:gd name="T34" fmla="*/ 93 w 846"/>
                  <a:gd name="T35" fmla="*/ 1019 h 1728"/>
                  <a:gd name="T36" fmla="*/ 762 w 846"/>
                  <a:gd name="T37" fmla="*/ 1019 h 1728"/>
                  <a:gd name="T38" fmla="*/ 762 w 846"/>
                  <a:gd name="T39" fmla="*/ 1383 h 1728"/>
                  <a:gd name="T40" fmla="*/ 762 w 846"/>
                  <a:gd name="T41" fmla="*/ 981 h 1728"/>
                  <a:gd name="T42" fmla="*/ 93 w 846"/>
                  <a:gd name="T43" fmla="*/ 981 h 1728"/>
                  <a:gd name="T44" fmla="*/ 93 w 846"/>
                  <a:gd name="T45" fmla="*/ 818 h 1728"/>
                  <a:gd name="T46" fmla="*/ 762 w 846"/>
                  <a:gd name="T47" fmla="*/ 818 h 1728"/>
                  <a:gd name="T48" fmla="*/ 762 w 846"/>
                  <a:gd name="T49" fmla="*/ 981 h 1728"/>
                  <a:gd name="T50" fmla="*/ 762 w 846"/>
                  <a:gd name="T51" fmla="*/ 777 h 1728"/>
                  <a:gd name="T52" fmla="*/ 93 w 846"/>
                  <a:gd name="T53" fmla="*/ 777 h 1728"/>
                  <a:gd name="T54" fmla="*/ 93 w 846"/>
                  <a:gd name="T55" fmla="*/ 614 h 1728"/>
                  <a:gd name="T56" fmla="*/ 762 w 846"/>
                  <a:gd name="T57" fmla="*/ 614 h 1728"/>
                  <a:gd name="T58" fmla="*/ 762 w 846"/>
                  <a:gd name="T59" fmla="*/ 777 h 1728"/>
                  <a:gd name="T60" fmla="*/ 762 w 846"/>
                  <a:gd name="T61" fmla="*/ 576 h 1728"/>
                  <a:gd name="T62" fmla="*/ 93 w 846"/>
                  <a:gd name="T63" fmla="*/ 576 h 1728"/>
                  <a:gd name="T64" fmla="*/ 93 w 846"/>
                  <a:gd name="T65" fmla="*/ 413 h 1728"/>
                  <a:gd name="T66" fmla="*/ 762 w 846"/>
                  <a:gd name="T67" fmla="*/ 413 h 1728"/>
                  <a:gd name="T68" fmla="*/ 762 w 846"/>
                  <a:gd name="T69" fmla="*/ 576 h 1728"/>
                  <a:gd name="T70" fmla="*/ 762 w 846"/>
                  <a:gd name="T71" fmla="*/ 375 h 1728"/>
                  <a:gd name="T72" fmla="*/ 93 w 846"/>
                  <a:gd name="T73" fmla="*/ 375 h 1728"/>
                  <a:gd name="T74" fmla="*/ 93 w 846"/>
                  <a:gd name="T75" fmla="*/ 212 h 1728"/>
                  <a:gd name="T76" fmla="*/ 762 w 846"/>
                  <a:gd name="T77" fmla="*/ 212 h 1728"/>
                  <a:gd name="T78" fmla="*/ 762 w 846"/>
                  <a:gd name="T79" fmla="*/ 375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46" h="1728">
                    <a:moveTo>
                      <a:pt x="0" y="0"/>
                    </a:moveTo>
                    <a:cubicBezTo>
                      <a:pt x="0" y="1728"/>
                      <a:pt x="0" y="1728"/>
                      <a:pt x="0" y="1728"/>
                    </a:cubicBezTo>
                    <a:cubicBezTo>
                      <a:pt x="846" y="1728"/>
                      <a:pt x="846" y="1728"/>
                      <a:pt x="846" y="1728"/>
                    </a:cubicBezTo>
                    <a:cubicBezTo>
                      <a:pt x="846" y="0"/>
                      <a:pt x="846" y="0"/>
                      <a:pt x="846" y="0"/>
                    </a:cubicBezTo>
                    <a:lnTo>
                      <a:pt x="0" y="0"/>
                    </a:lnTo>
                    <a:close/>
                    <a:moveTo>
                      <a:pt x="696" y="56"/>
                    </a:moveTo>
                    <a:cubicBezTo>
                      <a:pt x="719" y="56"/>
                      <a:pt x="737" y="74"/>
                      <a:pt x="737" y="96"/>
                    </a:cubicBezTo>
                    <a:cubicBezTo>
                      <a:pt x="737" y="119"/>
                      <a:pt x="719" y="137"/>
                      <a:pt x="696" y="137"/>
                    </a:cubicBezTo>
                    <a:cubicBezTo>
                      <a:pt x="674" y="137"/>
                      <a:pt x="656" y="119"/>
                      <a:pt x="656" y="96"/>
                    </a:cubicBezTo>
                    <a:cubicBezTo>
                      <a:pt x="656" y="74"/>
                      <a:pt x="674" y="56"/>
                      <a:pt x="696" y="56"/>
                    </a:cubicBezTo>
                    <a:close/>
                    <a:moveTo>
                      <a:pt x="762" y="1649"/>
                    </a:moveTo>
                    <a:cubicBezTo>
                      <a:pt x="93" y="1649"/>
                      <a:pt x="93" y="1649"/>
                      <a:pt x="93" y="1649"/>
                    </a:cubicBezTo>
                    <a:cubicBezTo>
                      <a:pt x="93" y="1432"/>
                      <a:pt x="93" y="1432"/>
                      <a:pt x="93" y="1432"/>
                    </a:cubicBezTo>
                    <a:cubicBezTo>
                      <a:pt x="762" y="1432"/>
                      <a:pt x="762" y="1432"/>
                      <a:pt x="762" y="1432"/>
                    </a:cubicBezTo>
                    <a:lnTo>
                      <a:pt x="762" y="1649"/>
                    </a:lnTo>
                    <a:close/>
                    <a:moveTo>
                      <a:pt x="762" y="1383"/>
                    </a:moveTo>
                    <a:cubicBezTo>
                      <a:pt x="93" y="1383"/>
                      <a:pt x="93" y="1383"/>
                      <a:pt x="93" y="1383"/>
                    </a:cubicBezTo>
                    <a:cubicBezTo>
                      <a:pt x="93" y="1019"/>
                      <a:pt x="93" y="1019"/>
                      <a:pt x="93" y="1019"/>
                    </a:cubicBezTo>
                    <a:cubicBezTo>
                      <a:pt x="762" y="1019"/>
                      <a:pt x="762" y="1019"/>
                      <a:pt x="762" y="1019"/>
                    </a:cubicBezTo>
                    <a:lnTo>
                      <a:pt x="762" y="1383"/>
                    </a:lnTo>
                    <a:close/>
                    <a:moveTo>
                      <a:pt x="762" y="981"/>
                    </a:moveTo>
                    <a:cubicBezTo>
                      <a:pt x="93" y="981"/>
                      <a:pt x="93" y="981"/>
                      <a:pt x="93" y="981"/>
                    </a:cubicBezTo>
                    <a:cubicBezTo>
                      <a:pt x="93" y="818"/>
                      <a:pt x="93" y="818"/>
                      <a:pt x="93" y="818"/>
                    </a:cubicBezTo>
                    <a:cubicBezTo>
                      <a:pt x="762" y="818"/>
                      <a:pt x="762" y="818"/>
                      <a:pt x="762" y="818"/>
                    </a:cubicBezTo>
                    <a:lnTo>
                      <a:pt x="762" y="981"/>
                    </a:lnTo>
                    <a:close/>
                    <a:moveTo>
                      <a:pt x="762" y="777"/>
                    </a:moveTo>
                    <a:cubicBezTo>
                      <a:pt x="93" y="777"/>
                      <a:pt x="93" y="777"/>
                      <a:pt x="93" y="777"/>
                    </a:cubicBezTo>
                    <a:cubicBezTo>
                      <a:pt x="93" y="614"/>
                      <a:pt x="93" y="614"/>
                      <a:pt x="93" y="614"/>
                    </a:cubicBezTo>
                    <a:cubicBezTo>
                      <a:pt x="762" y="614"/>
                      <a:pt x="762" y="614"/>
                      <a:pt x="762" y="614"/>
                    </a:cubicBezTo>
                    <a:lnTo>
                      <a:pt x="762" y="777"/>
                    </a:lnTo>
                    <a:close/>
                    <a:moveTo>
                      <a:pt x="762" y="576"/>
                    </a:moveTo>
                    <a:cubicBezTo>
                      <a:pt x="93" y="576"/>
                      <a:pt x="93" y="576"/>
                      <a:pt x="93" y="576"/>
                    </a:cubicBezTo>
                    <a:cubicBezTo>
                      <a:pt x="93" y="413"/>
                      <a:pt x="93" y="413"/>
                      <a:pt x="93" y="413"/>
                    </a:cubicBezTo>
                    <a:cubicBezTo>
                      <a:pt x="762" y="413"/>
                      <a:pt x="762" y="413"/>
                      <a:pt x="762" y="413"/>
                    </a:cubicBezTo>
                    <a:lnTo>
                      <a:pt x="762" y="576"/>
                    </a:lnTo>
                    <a:close/>
                    <a:moveTo>
                      <a:pt x="762" y="375"/>
                    </a:moveTo>
                    <a:cubicBezTo>
                      <a:pt x="93" y="375"/>
                      <a:pt x="93" y="375"/>
                      <a:pt x="93" y="375"/>
                    </a:cubicBezTo>
                    <a:cubicBezTo>
                      <a:pt x="93" y="212"/>
                      <a:pt x="93" y="212"/>
                      <a:pt x="93" y="212"/>
                    </a:cubicBezTo>
                    <a:cubicBezTo>
                      <a:pt x="762" y="212"/>
                      <a:pt x="762" y="212"/>
                      <a:pt x="762" y="212"/>
                    </a:cubicBezTo>
                    <a:lnTo>
                      <a:pt x="762" y="3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2C2C2C"/>
                  </a:solidFill>
                  <a:latin typeface="CiscoSansTT"/>
                </a:endParaRPr>
              </a:p>
            </p:txBody>
          </p:sp>
        </p:grpSp>
        <p:grpSp>
          <p:nvGrpSpPr>
            <p:cNvPr id="16" name="Group 31"/>
            <p:cNvGrpSpPr>
              <a:grpSpLocks noChangeAspect="1"/>
            </p:cNvGrpSpPr>
            <p:nvPr/>
          </p:nvGrpSpPr>
          <p:grpSpPr bwMode="auto">
            <a:xfrm>
              <a:off x="4818735" y="4852581"/>
              <a:ext cx="237725" cy="230995"/>
              <a:chOff x="781" y="-421"/>
              <a:chExt cx="4202" cy="4082"/>
            </a:xfrm>
            <a:solidFill>
              <a:schemeClr val="bg1"/>
            </a:solidFill>
          </p:grpSpPr>
          <p:sp>
            <p:nvSpPr>
              <p:cNvPr id="26" name="Freeform 32"/>
              <p:cNvSpPr>
                <a:spLocks noEditPoints="1"/>
              </p:cNvSpPr>
              <p:nvPr/>
            </p:nvSpPr>
            <p:spPr bwMode="auto">
              <a:xfrm>
                <a:off x="781" y="-421"/>
                <a:ext cx="1999" cy="4082"/>
              </a:xfrm>
              <a:custGeom>
                <a:avLst/>
                <a:gdLst>
                  <a:gd name="T0" fmla="*/ 0 w 846"/>
                  <a:gd name="T1" fmla="*/ 1728 h 1728"/>
                  <a:gd name="T2" fmla="*/ 846 w 846"/>
                  <a:gd name="T3" fmla="*/ 1728 h 1728"/>
                  <a:gd name="T4" fmla="*/ 846 w 846"/>
                  <a:gd name="T5" fmla="*/ 0 h 1728"/>
                  <a:gd name="T6" fmla="*/ 0 w 846"/>
                  <a:gd name="T7" fmla="*/ 0 h 1728"/>
                  <a:gd name="T8" fmla="*/ 0 w 846"/>
                  <a:gd name="T9" fmla="*/ 1728 h 1728"/>
                  <a:gd name="T10" fmla="*/ 574 w 846"/>
                  <a:gd name="T11" fmla="*/ 1649 h 1728"/>
                  <a:gd name="T12" fmla="*/ 513 w 846"/>
                  <a:gd name="T13" fmla="*/ 1649 h 1728"/>
                  <a:gd name="T14" fmla="*/ 513 w 846"/>
                  <a:gd name="T15" fmla="*/ 1118 h 1728"/>
                  <a:gd name="T16" fmla="*/ 574 w 846"/>
                  <a:gd name="T17" fmla="*/ 1118 h 1728"/>
                  <a:gd name="T18" fmla="*/ 574 w 846"/>
                  <a:gd name="T19" fmla="*/ 1649 h 1728"/>
                  <a:gd name="T20" fmla="*/ 655 w 846"/>
                  <a:gd name="T21" fmla="*/ 1649 h 1728"/>
                  <a:gd name="T22" fmla="*/ 594 w 846"/>
                  <a:gd name="T23" fmla="*/ 1649 h 1728"/>
                  <a:gd name="T24" fmla="*/ 594 w 846"/>
                  <a:gd name="T25" fmla="*/ 1118 h 1728"/>
                  <a:gd name="T26" fmla="*/ 655 w 846"/>
                  <a:gd name="T27" fmla="*/ 1118 h 1728"/>
                  <a:gd name="T28" fmla="*/ 655 w 846"/>
                  <a:gd name="T29" fmla="*/ 1649 h 1728"/>
                  <a:gd name="T30" fmla="*/ 737 w 846"/>
                  <a:gd name="T31" fmla="*/ 1649 h 1728"/>
                  <a:gd name="T32" fmla="*/ 675 w 846"/>
                  <a:gd name="T33" fmla="*/ 1649 h 1728"/>
                  <a:gd name="T34" fmla="*/ 675 w 846"/>
                  <a:gd name="T35" fmla="*/ 1118 h 1728"/>
                  <a:gd name="T36" fmla="*/ 737 w 846"/>
                  <a:gd name="T37" fmla="*/ 1118 h 1728"/>
                  <a:gd name="T38" fmla="*/ 737 w 846"/>
                  <a:gd name="T39" fmla="*/ 1649 h 1728"/>
                  <a:gd name="T40" fmla="*/ 696 w 846"/>
                  <a:gd name="T41" fmla="*/ 56 h 1728"/>
                  <a:gd name="T42" fmla="*/ 737 w 846"/>
                  <a:gd name="T43" fmla="*/ 96 h 1728"/>
                  <a:gd name="T44" fmla="*/ 696 w 846"/>
                  <a:gd name="T45" fmla="*/ 137 h 1728"/>
                  <a:gd name="T46" fmla="*/ 656 w 846"/>
                  <a:gd name="T47" fmla="*/ 96 h 1728"/>
                  <a:gd name="T48" fmla="*/ 696 w 846"/>
                  <a:gd name="T49" fmla="*/ 56 h 1728"/>
                  <a:gd name="T50" fmla="*/ 93 w 846"/>
                  <a:gd name="T51" fmla="*/ 212 h 1728"/>
                  <a:gd name="T52" fmla="*/ 762 w 846"/>
                  <a:gd name="T53" fmla="*/ 212 h 1728"/>
                  <a:gd name="T54" fmla="*/ 762 w 846"/>
                  <a:gd name="T55" fmla="*/ 375 h 1728"/>
                  <a:gd name="T56" fmla="*/ 93 w 846"/>
                  <a:gd name="T57" fmla="*/ 375 h 1728"/>
                  <a:gd name="T58" fmla="*/ 93 w 846"/>
                  <a:gd name="T59" fmla="*/ 212 h 1728"/>
                  <a:gd name="T60" fmla="*/ 93 w 846"/>
                  <a:gd name="T61" fmla="*/ 413 h 1728"/>
                  <a:gd name="T62" fmla="*/ 762 w 846"/>
                  <a:gd name="T63" fmla="*/ 413 h 1728"/>
                  <a:gd name="T64" fmla="*/ 762 w 846"/>
                  <a:gd name="T65" fmla="*/ 576 h 1728"/>
                  <a:gd name="T66" fmla="*/ 93 w 846"/>
                  <a:gd name="T67" fmla="*/ 576 h 1728"/>
                  <a:gd name="T68" fmla="*/ 93 w 846"/>
                  <a:gd name="T69" fmla="*/ 413 h 1728"/>
                  <a:gd name="T70" fmla="*/ 93 w 846"/>
                  <a:gd name="T71" fmla="*/ 614 h 1728"/>
                  <a:gd name="T72" fmla="*/ 762 w 846"/>
                  <a:gd name="T73" fmla="*/ 614 h 1728"/>
                  <a:gd name="T74" fmla="*/ 762 w 846"/>
                  <a:gd name="T75" fmla="*/ 777 h 1728"/>
                  <a:gd name="T76" fmla="*/ 93 w 846"/>
                  <a:gd name="T77" fmla="*/ 777 h 1728"/>
                  <a:gd name="T78" fmla="*/ 93 w 846"/>
                  <a:gd name="T79" fmla="*/ 614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46" h="1728">
                    <a:moveTo>
                      <a:pt x="0" y="1728"/>
                    </a:moveTo>
                    <a:cubicBezTo>
                      <a:pt x="846" y="1728"/>
                      <a:pt x="846" y="1728"/>
                      <a:pt x="846" y="1728"/>
                    </a:cubicBezTo>
                    <a:cubicBezTo>
                      <a:pt x="846" y="0"/>
                      <a:pt x="846" y="0"/>
                      <a:pt x="84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728"/>
                    </a:lnTo>
                    <a:close/>
                    <a:moveTo>
                      <a:pt x="574" y="1649"/>
                    </a:moveTo>
                    <a:cubicBezTo>
                      <a:pt x="513" y="1649"/>
                      <a:pt x="513" y="1649"/>
                      <a:pt x="513" y="1649"/>
                    </a:cubicBezTo>
                    <a:cubicBezTo>
                      <a:pt x="513" y="1118"/>
                      <a:pt x="513" y="1118"/>
                      <a:pt x="513" y="1118"/>
                    </a:cubicBezTo>
                    <a:cubicBezTo>
                      <a:pt x="574" y="1118"/>
                      <a:pt x="574" y="1118"/>
                      <a:pt x="574" y="1118"/>
                    </a:cubicBezTo>
                    <a:lnTo>
                      <a:pt x="574" y="1649"/>
                    </a:lnTo>
                    <a:close/>
                    <a:moveTo>
                      <a:pt x="655" y="1649"/>
                    </a:moveTo>
                    <a:cubicBezTo>
                      <a:pt x="594" y="1649"/>
                      <a:pt x="594" y="1649"/>
                      <a:pt x="594" y="1649"/>
                    </a:cubicBezTo>
                    <a:cubicBezTo>
                      <a:pt x="594" y="1118"/>
                      <a:pt x="594" y="1118"/>
                      <a:pt x="594" y="1118"/>
                    </a:cubicBezTo>
                    <a:cubicBezTo>
                      <a:pt x="655" y="1118"/>
                      <a:pt x="655" y="1118"/>
                      <a:pt x="655" y="1118"/>
                    </a:cubicBezTo>
                    <a:lnTo>
                      <a:pt x="655" y="1649"/>
                    </a:lnTo>
                    <a:close/>
                    <a:moveTo>
                      <a:pt x="737" y="1649"/>
                    </a:moveTo>
                    <a:cubicBezTo>
                      <a:pt x="675" y="1649"/>
                      <a:pt x="675" y="1649"/>
                      <a:pt x="675" y="1649"/>
                    </a:cubicBezTo>
                    <a:cubicBezTo>
                      <a:pt x="675" y="1118"/>
                      <a:pt x="675" y="1118"/>
                      <a:pt x="675" y="1118"/>
                    </a:cubicBezTo>
                    <a:cubicBezTo>
                      <a:pt x="737" y="1118"/>
                      <a:pt x="737" y="1118"/>
                      <a:pt x="737" y="1118"/>
                    </a:cubicBezTo>
                    <a:lnTo>
                      <a:pt x="737" y="1649"/>
                    </a:lnTo>
                    <a:close/>
                    <a:moveTo>
                      <a:pt x="696" y="56"/>
                    </a:moveTo>
                    <a:cubicBezTo>
                      <a:pt x="718" y="56"/>
                      <a:pt x="737" y="74"/>
                      <a:pt x="737" y="96"/>
                    </a:cubicBezTo>
                    <a:cubicBezTo>
                      <a:pt x="737" y="119"/>
                      <a:pt x="718" y="137"/>
                      <a:pt x="696" y="137"/>
                    </a:cubicBezTo>
                    <a:cubicBezTo>
                      <a:pt x="674" y="137"/>
                      <a:pt x="656" y="119"/>
                      <a:pt x="656" y="96"/>
                    </a:cubicBezTo>
                    <a:cubicBezTo>
                      <a:pt x="656" y="74"/>
                      <a:pt x="674" y="56"/>
                      <a:pt x="696" y="56"/>
                    </a:cubicBezTo>
                    <a:close/>
                    <a:moveTo>
                      <a:pt x="93" y="212"/>
                    </a:moveTo>
                    <a:cubicBezTo>
                      <a:pt x="762" y="212"/>
                      <a:pt x="762" y="212"/>
                      <a:pt x="762" y="212"/>
                    </a:cubicBezTo>
                    <a:cubicBezTo>
                      <a:pt x="762" y="375"/>
                      <a:pt x="762" y="375"/>
                      <a:pt x="762" y="375"/>
                    </a:cubicBezTo>
                    <a:cubicBezTo>
                      <a:pt x="93" y="375"/>
                      <a:pt x="93" y="375"/>
                      <a:pt x="93" y="375"/>
                    </a:cubicBezTo>
                    <a:lnTo>
                      <a:pt x="93" y="212"/>
                    </a:lnTo>
                    <a:close/>
                    <a:moveTo>
                      <a:pt x="93" y="413"/>
                    </a:moveTo>
                    <a:cubicBezTo>
                      <a:pt x="762" y="413"/>
                      <a:pt x="762" y="413"/>
                      <a:pt x="762" y="413"/>
                    </a:cubicBezTo>
                    <a:cubicBezTo>
                      <a:pt x="762" y="576"/>
                      <a:pt x="762" y="576"/>
                      <a:pt x="762" y="576"/>
                    </a:cubicBezTo>
                    <a:cubicBezTo>
                      <a:pt x="93" y="576"/>
                      <a:pt x="93" y="576"/>
                      <a:pt x="93" y="576"/>
                    </a:cubicBezTo>
                    <a:lnTo>
                      <a:pt x="93" y="413"/>
                    </a:lnTo>
                    <a:close/>
                    <a:moveTo>
                      <a:pt x="93" y="614"/>
                    </a:moveTo>
                    <a:cubicBezTo>
                      <a:pt x="762" y="614"/>
                      <a:pt x="762" y="614"/>
                      <a:pt x="762" y="614"/>
                    </a:cubicBezTo>
                    <a:cubicBezTo>
                      <a:pt x="762" y="777"/>
                      <a:pt x="762" y="777"/>
                      <a:pt x="762" y="777"/>
                    </a:cubicBezTo>
                    <a:cubicBezTo>
                      <a:pt x="93" y="777"/>
                      <a:pt x="93" y="777"/>
                      <a:pt x="93" y="777"/>
                    </a:cubicBezTo>
                    <a:lnTo>
                      <a:pt x="93" y="6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2C2C2C"/>
                  </a:solidFill>
                  <a:latin typeface="CiscoSansTT"/>
                </a:endParaRPr>
              </a:p>
            </p:txBody>
          </p:sp>
          <p:sp>
            <p:nvSpPr>
              <p:cNvPr id="27" name="Freeform 33"/>
              <p:cNvSpPr>
                <a:spLocks noEditPoints="1"/>
              </p:cNvSpPr>
              <p:nvPr/>
            </p:nvSpPr>
            <p:spPr bwMode="auto">
              <a:xfrm>
                <a:off x="2985" y="-421"/>
                <a:ext cx="1998" cy="4082"/>
              </a:xfrm>
              <a:custGeom>
                <a:avLst/>
                <a:gdLst>
                  <a:gd name="T0" fmla="*/ 0 w 846"/>
                  <a:gd name="T1" fmla="*/ 0 h 1728"/>
                  <a:gd name="T2" fmla="*/ 0 w 846"/>
                  <a:gd name="T3" fmla="*/ 1728 h 1728"/>
                  <a:gd name="T4" fmla="*/ 846 w 846"/>
                  <a:gd name="T5" fmla="*/ 1728 h 1728"/>
                  <a:gd name="T6" fmla="*/ 846 w 846"/>
                  <a:gd name="T7" fmla="*/ 0 h 1728"/>
                  <a:gd name="T8" fmla="*/ 0 w 846"/>
                  <a:gd name="T9" fmla="*/ 0 h 1728"/>
                  <a:gd name="T10" fmla="*/ 696 w 846"/>
                  <a:gd name="T11" fmla="*/ 56 h 1728"/>
                  <a:gd name="T12" fmla="*/ 737 w 846"/>
                  <a:gd name="T13" fmla="*/ 96 h 1728"/>
                  <a:gd name="T14" fmla="*/ 696 w 846"/>
                  <a:gd name="T15" fmla="*/ 137 h 1728"/>
                  <a:gd name="T16" fmla="*/ 656 w 846"/>
                  <a:gd name="T17" fmla="*/ 96 h 1728"/>
                  <a:gd name="T18" fmla="*/ 696 w 846"/>
                  <a:gd name="T19" fmla="*/ 56 h 1728"/>
                  <a:gd name="T20" fmla="*/ 762 w 846"/>
                  <a:gd name="T21" fmla="*/ 1649 h 1728"/>
                  <a:gd name="T22" fmla="*/ 93 w 846"/>
                  <a:gd name="T23" fmla="*/ 1649 h 1728"/>
                  <a:gd name="T24" fmla="*/ 93 w 846"/>
                  <a:gd name="T25" fmla="*/ 1432 h 1728"/>
                  <a:gd name="T26" fmla="*/ 762 w 846"/>
                  <a:gd name="T27" fmla="*/ 1432 h 1728"/>
                  <a:gd name="T28" fmla="*/ 762 w 846"/>
                  <a:gd name="T29" fmla="*/ 1649 h 1728"/>
                  <a:gd name="T30" fmla="*/ 762 w 846"/>
                  <a:gd name="T31" fmla="*/ 1383 h 1728"/>
                  <a:gd name="T32" fmla="*/ 93 w 846"/>
                  <a:gd name="T33" fmla="*/ 1383 h 1728"/>
                  <a:gd name="T34" fmla="*/ 93 w 846"/>
                  <a:gd name="T35" fmla="*/ 1019 h 1728"/>
                  <a:gd name="T36" fmla="*/ 762 w 846"/>
                  <a:gd name="T37" fmla="*/ 1019 h 1728"/>
                  <a:gd name="T38" fmla="*/ 762 w 846"/>
                  <a:gd name="T39" fmla="*/ 1383 h 1728"/>
                  <a:gd name="T40" fmla="*/ 762 w 846"/>
                  <a:gd name="T41" fmla="*/ 981 h 1728"/>
                  <a:gd name="T42" fmla="*/ 93 w 846"/>
                  <a:gd name="T43" fmla="*/ 981 h 1728"/>
                  <a:gd name="T44" fmla="*/ 93 w 846"/>
                  <a:gd name="T45" fmla="*/ 818 h 1728"/>
                  <a:gd name="T46" fmla="*/ 762 w 846"/>
                  <a:gd name="T47" fmla="*/ 818 h 1728"/>
                  <a:gd name="T48" fmla="*/ 762 w 846"/>
                  <a:gd name="T49" fmla="*/ 981 h 1728"/>
                  <a:gd name="T50" fmla="*/ 762 w 846"/>
                  <a:gd name="T51" fmla="*/ 777 h 1728"/>
                  <a:gd name="T52" fmla="*/ 93 w 846"/>
                  <a:gd name="T53" fmla="*/ 777 h 1728"/>
                  <a:gd name="T54" fmla="*/ 93 w 846"/>
                  <a:gd name="T55" fmla="*/ 614 h 1728"/>
                  <a:gd name="T56" fmla="*/ 762 w 846"/>
                  <a:gd name="T57" fmla="*/ 614 h 1728"/>
                  <a:gd name="T58" fmla="*/ 762 w 846"/>
                  <a:gd name="T59" fmla="*/ 777 h 1728"/>
                  <a:gd name="T60" fmla="*/ 762 w 846"/>
                  <a:gd name="T61" fmla="*/ 576 h 1728"/>
                  <a:gd name="T62" fmla="*/ 93 w 846"/>
                  <a:gd name="T63" fmla="*/ 576 h 1728"/>
                  <a:gd name="T64" fmla="*/ 93 w 846"/>
                  <a:gd name="T65" fmla="*/ 413 h 1728"/>
                  <a:gd name="T66" fmla="*/ 762 w 846"/>
                  <a:gd name="T67" fmla="*/ 413 h 1728"/>
                  <a:gd name="T68" fmla="*/ 762 w 846"/>
                  <a:gd name="T69" fmla="*/ 576 h 1728"/>
                  <a:gd name="T70" fmla="*/ 762 w 846"/>
                  <a:gd name="T71" fmla="*/ 375 h 1728"/>
                  <a:gd name="T72" fmla="*/ 93 w 846"/>
                  <a:gd name="T73" fmla="*/ 375 h 1728"/>
                  <a:gd name="T74" fmla="*/ 93 w 846"/>
                  <a:gd name="T75" fmla="*/ 212 h 1728"/>
                  <a:gd name="T76" fmla="*/ 762 w 846"/>
                  <a:gd name="T77" fmla="*/ 212 h 1728"/>
                  <a:gd name="T78" fmla="*/ 762 w 846"/>
                  <a:gd name="T79" fmla="*/ 375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46" h="1728">
                    <a:moveTo>
                      <a:pt x="0" y="0"/>
                    </a:moveTo>
                    <a:cubicBezTo>
                      <a:pt x="0" y="1728"/>
                      <a:pt x="0" y="1728"/>
                      <a:pt x="0" y="1728"/>
                    </a:cubicBezTo>
                    <a:cubicBezTo>
                      <a:pt x="846" y="1728"/>
                      <a:pt x="846" y="1728"/>
                      <a:pt x="846" y="1728"/>
                    </a:cubicBezTo>
                    <a:cubicBezTo>
                      <a:pt x="846" y="0"/>
                      <a:pt x="846" y="0"/>
                      <a:pt x="846" y="0"/>
                    </a:cubicBezTo>
                    <a:lnTo>
                      <a:pt x="0" y="0"/>
                    </a:lnTo>
                    <a:close/>
                    <a:moveTo>
                      <a:pt x="696" y="56"/>
                    </a:moveTo>
                    <a:cubicBezTo>
                      <a:pt x="719" y="56"/>
                      <a:pt x="737" y="74"/>
                      <a:pt x="737" y="96"/>
                    </a:cubicBezTo>
                    <a:cubicBezTo>
                      <a:pt x="737" y="119"/>
                      <a:pt x="719" y="137"/>
                      <a:pt x="696" y="137"/>
                    </a:cubicBezTo>
                    <a:cubicBezTo>
                      <a:pt x="674" y="137"/>
                      <a:pt x="656" y="119"/>
                      <a:pt x="656" y="96"/>
                    </a:cubicBezTo>
                    <a:cubicBezTo>
                      <a:pt x="656" y="74"/>
                      <a:pt x="674" y="56"/>
                      <a:pt x="696" y="56"/>
                    </a:cubicBezTo>
                    <a:close/>
                    <a:moveTo>
                      <a:pt x="762" y="1649"/>
                    </a:moveTo>
                    <a:cubicBezTo>
                      <a:pt x="93" y="1649"/>
                      <a:pt x="93" y="1649"/>
                      <a:pt x="93" y="1649"/>
                    </a:cubicBezTo>
                    <a:cubicBezTo>
                      <a:pt x="93" y="1432"/>
                      <a:pt x="93" y="1432"/>
                      <a:pt x="93" y="1432"/>
                    </a:cubicBezTo>
                    <a:cubicBezTo>
                      <a:pt x="762" y="1432"/>
                      <a:pt x="762" y="1432"/>
                      <a:pt x="762" y="1432"/>
                    </a:cubicBezTo>
                    <a:lnTo>
                      <a:pt x="762" y="1649"/>
                    </a:lnTo>
                    <a:close/>
                    <a:moveTo>
                      <a:pt x="762" y="1383"/>
                    </a:moveTo>
                    <a:cubicBezTo>
                      <a:pt x="93" y="1383"/>
                      <a:pt x="93" y="1383"/>
                      <a:pt x="93" y="1383"/>
                    </a:cubicBezTo>
                    <a:cubicBezTo>
                      <a:pt x="93" y="1019"/>
                      <a:pt x="93" y="1019"/>
                      <a:pt x="93" y="1019"/>
                    </a:cubicBezTo>
                    <a:cubicBezTo>
                      <a:pt x="762" y="1019"/>
                      <a:pt x="762" y="1019"/>
                      <a:pt x="762" y="1019"/>
                    </a:cubicBezTo>
                    <a:lnTo>
                      <a:pt x="762" y="1383"/>
                    </a:lnTo>
                    <a:close/>
                    <a:moveTo>
                      <a:pt x="762" y="981"/>
                    </a:moveTo>
                    <a:cubicBezTo>
                      <a:pt x="93" y="981"/>
                      <a:pt x="93" y="981"/>
                      <a:pt x="93" y="981"/>
                    </a:cubicBezTo>
                    <a:cubicBezTo>
                      <a:pt x="93" y="818"/>
                      <a:pt x="93" y="818"/>
                      <a:pt x="93" y="818"/>
                    </a:cubicBezTo>
                    <a:cubicBezTo>
                      <a:pt x="762" y="818"/>
                      <a:pt x="762" y="818"/>
                      <a:pt x="762" y="818"/>
                    </a:cubicBezTo>
                    <a:lnTo>
                      <a:pt x="762" y="981"/>
                    </a:lnTo>
                    <a:close/>
                    <a:moveTo>
                      <a:pt x="762" y="777"/>
                    </a:moveTo>
                    <a:cubicBezTo>
                      <a:pt x="93" y="777"/>
                      <a:pt x="93" y="777"/>
                      <a:pt x="93" y="777"/>
                    </a:cubicBezTo>
                    <a:cubicBezTo>
                      <a:pt x="93" y="614"/>
                      <a:pt x="93" y="614"/>
                      <a:pt x="93" y="614"/>
                    </a:cubicBezTo>
                    <a:cubicBezTo>
                      <a:pt x="762" y="614"/>
                      <a:pt x="762" y="614"/>
                      <a:pt x="762" y="614"/>
                    </a:cubicBezTo>
                    <a:lnTo>
                      <a:pt x="762" y="777"/>
                    </a:lnTo>
                    <a:close/>
                    <a:moveTo>
                      <a:pt x="762" y="576"/>
                    </a:moveTo>
                    <a:cubicBezTo>
                      <a:pt x="93" y="576"/>
                      <a:pt x="93" y="576"/>
                      <a:pt x="93" y="576"/>
                    </a:cubicBezTo>
                    <a:cubicBezTo>
                      <a:pt x="93" y="413"/>
                      <a:pt x="93" y="413"/>
                      <a:pt x="93" y="413"/>
                    </a:cubicBezTo>
                    <a:cubicBezTo>
                      <a:pt x="762" y="413"/>
                      <a:pt x="762" y="413"/>
                      <a:pt x="762" y="413"/>
                    </a:cubicBezTo>
                    <a:lnTo>
                      <a:pt x="762" y="576"/>
                    </a:lnTo>
                    <a:close/>
                    <a:moveTo>
                      <a:pt x="762" y="375"/>
                    </a:moveTo>
                    <a:cubicBezTo>
                      <a:pt x="93" y="375"/>
                      <a:pt x="93" y="375"/>
                      <a:pt x="93" y="375"/>
                    </a:cubicBezTo>
                    <a:cubicBezTo>
                      <a:pt x="93" y="212"/>
                      <a:pt x="93" y="212"/>
                      <a:pt x="93" y="212"/>
                    </a:cubicBezTo>
                    <a:cubicBezTo>
                      <a:pt x="762" y="212"/>
                      <a:pt x="762" y="212"/>
                      <a:pt x="762" y="212"/>
                    </a:cubicBezTo>
                    <a:lnTo>
                      <a:pt x="762" y="3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2C2C2C"/>
                  </a:solidFill>
                  <a:latin typeface="CiscoSansTT"/>
                </a:endParaRPr>
              </a:p>
            </p:txBody>
          </p:sp>
        </p:grpSp>
        <p:grpSp>
          <p:nvGrpSpPr>
            <p:cNvPr id="17" name="Group 31"/>
            <p:cNvGrpSpPr>
              <a:grpSpLocks noChangeAspect="1"/>
            </p:cNvGrpSpPr>
            <p:nvPr/>
          </p:nvGrpSpPr>
          <p:grpSpPr bwMode="auto">
            <a:xfrm>
              <a:off x="3739003" y="5353181"/>
              <a:ext cx="237725" cy="230995"/>
              <a:chOff x="781" y="-421"/>
              <a:chExt cx="4202" cy="4082"/>
            </a:xfrm>
            <a:solidFill>
              <a:srgbClr val="FFFFFF"/>
            </a:solidFill>
          </p:grpSpPr>
          <p:sp>
            <p:nvSpPr>
              <p:cNvPr id="24" name="Freeform 32"/>
              <p:cNvSpPr>
                <a:spLocks noEditPoints="1"/>
              </p:cNvSpPr>
              <p:nvPr/>
            </p:nvSpPr>
            <p:spPr bwMode="auto">
              <a:xfrm>
                <a:off x="781" y="-421"/>
                <a:ext cx="1999" cy="4082"/>
              </a:xfrm>
              <a:custGeom>
                <a:avLst/>
                <a:gdLst>
                  <a:gd name="T0" fmla="*/ 0 w 846"/>
                  <a:gd name="T1" fmla="*/ 1728 h 1728"/>
                  <a:gd name="T2" fmla="*/ 846 w 846"/>
                  <a:gd name="T3" fmla="*/ 1728 h 1728"/>
                  <a:gd name="T4" fmla="*/ 846 w 846"/>
                  <a:gd name="T5" fmla="*/ 0 h 1728"/>
                  <a:gd name="T6" fmla="*/ 0 w 846"/>
                  <a:gd name="T7" fmla="*/ 0 h 1728"/>
                  <a:gd name="T8" fmla="*/ 0 w 846"/>
                  <a:gd name="T9" fmla="*/ 1728 h 1728"/>
                  <a:gd name="T10" fmla="*/ 574 w 846"/>
                  <a:gd name="T11" fmla="*/ 1649 h 1728"/>
                  <a:gd name="T12" fmla="*/ 513 w 846"/>
                  <a:gd name="T13" fmla="*/ 1649 h 1728"/>
                  <a:gd name="T14" fmla="*/ 513 w 846"/>
                  <a:gd name="T15" fmla="*/ 1118 h 1728"/>
                  <a:gd name="T16" fmla="*/ 574 w 846"/>
                  <a:gd name="T17" fmla="*/ 1118 h 1728"/>
                  <a:gd name="T18" fmla="*/ 574 w 846"/>
                  <a:gd name="T19" fmla="*/ 1649 h 1728"/>
                  <a:gd name="T20" fmla="*/ 655 w 846"/>
                  <a:gd name="T21" fmla="*/ 1649 h 1728"/>
                  <a:gd name="T22" fmla="*/ 594 w 846"/>
                  <a:gd name="T23" fmla="*/ 1649 h 1728"/>
                  <a:gd name="T24" fmla="*/ 594 w 846"/>
                  <a:gd name="T25" fmla="*/ 1118 h 1728"/>
                  <a:gd name="T26" fmla="*/ 655 w 846"/>
                  <a:gd name="T27" fmla="*/ 1118 h 1728"/>
                  <a:gd name="T28" fmla="*/ 655 w 846"/>
                  <a:gd name="T29" fmla="*/ 1649 h 1728"/>
                  <a:gd name="T30" fmla="*/ 737 w 846"/>
                  <a:gd name="T31" fmla="*/ 1649 h 1728"/>
                  <a:gd name="T32" fmla="*/ 675 w 846"/>
                  <a:gd name="T33" fmla="*/ 1649 h 1728"/>
                  <a:gd name="T34" fmla="*/ 675 w 846"/>
                  <a:gd name="T35" fmla="*/ 1118 h 1728"/>
                  <a:gd name="T36" fmla="*/ 737 w 846"/>
                  <a:gd name="T37" fmla="*/ 1118 h 1728"/>
                  <a:gd name="T38" fmla="*/ 737 w 846"/>
                  <a:gd name="T39" fmla="*/ 1649 h 1728"/>
                  <a:gd name="T40" fmla="*/ 696 w 846"/>
                  <a:gd name="T41" fmla="*/ 56 h 1728"/>
                  <a:gd name="T42" fmla="*/ 737 w 846"/>
                  <a:gd name="T43" fmla="*/ 96 h 1728"/>
                  <a:gd name="T44" fmla="*/ 696 w 846"/>
                  <a:gd name="T45" fmla="*/ 137 h 1728"/>
                  <a:gd name="T46" fmla="*/ 656 w 846"/>
                  <a:gd name="T47" fmla="*/ 96 h 1728"/>
                  <a:gd name="T48" fmla="*/ 696 w 846"/>
                  <a:gd name="T49" fmla="*/ 56 h 1728"/>
                  <a:gd name="T50" fmla="*/ 93 w 846"/>
                  <a:gd name="T51" fmla="*/ 212 h 1728"/>
                  <a:gd name="T52" fmla="*/ 762 w 846"/>
                  <a:gd name="T53" fmla="*/ 212 h 1728"/>
                  <a:gd name="T54" fmla="*/ 762 w 846"/>
                  <a:gd name="T55" fmla="*/ 375 h 1728"/>
                  <a:gd name="T56" fmla="*/ 93 w 846"/>
                  <a:gd name="T57" fmla="*/ 375 h 1728"/>
                  <a:gd name="T58" fmla="*/ 93 w 846"/>
                  <a:gd name="T59" fmla="*/ 212 h 1728"/>
                  <a:gd name="T60" fmla="*/ 93 w 846"/>
                  <a:gd name="T61" fmla="*/ 413 h 1728"/>
                  <a:gd name="T62" fmla="*/ 762 w 846"/>
                  <a:gd name="T63" fmla="*/ 413 h 1728"/>
                  <a:gd name="T64" fmla="*/ 762 w 846"/>
                  <a:gd name="T65" fmla="*/ 576 h 1728"/>
                  <a:gd name="T66" fmla="*/ 93 w 846"/>
                  <a:gd name="T67" fmla="*/ 576 h 1728"/>
                  <a:gd name="T68" fmla="*/ 93 w 846"/>
                  <a:gd name="T69" fmla="*/ 413 h 1728"/>
                  <a:gd name="T70" fmla="*/ 93 w 846"/>
                  <a:gd name="T71" fmla="*/ 614 h 1728"/>
                  <a:gd name="T72" fmla="*/ 762 w 846"/>
                  <a:gd name="T73" fmla="*/ 614 h 1728"/>
                  <a:gd name="T74" fmla="*/ 762 w 846"/>
                  <a:gd name="T75" fmla="*/ 777 h 1728"/>
                  <a:gd name="T76" fmla="*/ 93 w 846"/>
                  <a:gd name="T77" fmla="*/ 777 h 1728"/>
                  <a:gd name="T78" fmla="*/ 93 w 846"/>
                  <a:gd name="T79" fmla="*/ 614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46" h="1728">
                    <a:moveTo>
                      <a:pt x="0" y="1728"/>
                    </a:moveTo>
                    <a:cubicBezTo>
                      <a:pt x="846" y="1728"/>
                      <a:pt x="846" y="1728"/>
                      <a:pt x="846" y="1728"/>
                    </a:cubicBezTo>
                    <a:cubicBezTo>
                      <a:pt x="846" y="0"/>
                      <a:pt x="846" y="0"/>
                      <a:pt x="84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728"/>
                    </a:lnTo>
                    <a:close/>
                    <a:moveTo>
                      <a:pt x="574" y="1649"/>
                    </a:moveTo>
                    <a:cubicBezTo>
                      <a:pt x="513" y="1649"/>
                      <a:pt x="513" y="1649"/>
                      <a:pt x="513" y="1649"/>
                    </a:cubicBezTo>
                    <a:cubicBezTo>
                      <a:pt x="513" y="1118"/>
                      <a:pt x="513" y="1118"/>
                      <a:pt x="513" y="1118"/>
                    </a:cubicBezTo>
                    <a:cubicBezTo>
                      <a:pt x="574" y="1118"/>
                      <a:pt x="574" y="1118"/>
                      <a:pt x="574" y="1118"/>
                    </a:cubicBezTo>
                    <a:lnTo>
                      <a:pt x="574" y="1649"/>
                    </a:lnTo>
                    <a:close/>
                    <a:moveTo>
                      <a:pt x="655" y="1649"/>
                    </a:moveTo>
                    <a:cubicBezTo>
                      <a:pt x="594" y="1649"/>
                      <a:pt x="594" y="1649"/>
                      <a:pt x="594" y="1649"/>
                    </a:cubicBezTo>
                    <a:cubicBezTo>
                      <a:pt x="594" y="1118"/>
                      <a:pt x="594" y="1118"/>
                      <a:pt x="594" y="1118"/>
                    </a:cubicBezTo>
                    <a:cubicBezTo>
                      <a:pt x="655" y="1118"/>
                      <a:pt x="655" y="1118"/>
                      <a:pt x="655" y="1118"/>
                    </a:cubicBezTo>
                    <a:lnTo>
                      <a:pt x="655" y="1649"/>
                    </a:lnTo>
                    <a:close/>
                    <a:moveTo>
                      <a:pt x="737" y="1649"/>
                    </a:moveTo>
                    <a:cubicBezTo>
                      <a:pt x="675" y="1649"/>
                      <a:pt x="675" y="1649"/>
                      <a:pt x="675" y="1649"/>
                    </a:cubicBezTo>
                    <a:cubicBezTo>
                      <a:pt x="675" y="1118"/>
                      <a:pt x="675" y="1118"/>
                      <a:pt x="675" y="1118"/>
                    </a:cubicBezTo>
                    <a:cubicBezTo>
                      <a:pt x="737" y="1118"/>
                      <a:pt x="737" y="1118"/>
                      <a:pt x="737" y="1118"/>
                    </a:cubicBezTo>
                    <a:lnTo>
                      <a:pt x="737" y="1649"/>
                    </a:lnTo>
                    <a:close/>
                    <a:moveTo>
                      <a:pt x="696" y="56"/>
                    </a:moveTo>
                    <a:cubicBezTo>
                      <a:pt x="718" y="56"/>
                      <a:pt x="737" y="74"/>
                      <a:pt x="737" y="96"/>
                    </a:cubicBezTo>
                    <a:cubicBezTo>
                      <a:pt x="737" y="119"/>
                      <a:pt x="718" y="137"/>
                      <a:pt x="696" y="137"/>
                    </a:cubicBezTo>
                    <a:cubicBezTo>
                      <a:pt x="674" y="137"/>
                      <a:pt x="656" y="119"/>
                      <a:pt x="656" y="96"/>
                    </a:cubicBezTo>
                    <a:cubicBezTo>
                      <a:pt x="656" y="74"/>
                      <a:pt x="674" y="56"/>
                      <a:pt x="696" y="56"/>
                    </a:cubicBezTo>
                    <a:close/>
                    <a:moveTo>
                      <a:pt x="93" y="212"/>
                    </a:moveTo>
                    <a:cubicBezTo>
                      <a:pt x="762" y="212"/>
                      <a:pt x="762" y="212"/>
                      <a:pt x="762" y="212"/>
                    </a:cubicBezTo>
                    <a:cubicBezTo>
                      <a:pt x="762" y="375"/>
                      <a:pt x="762" y="375"/>
                      <a:pt x="762" y="375"/>
                    </a:cubicBezTo>
                    <a:cubicBezTo>
                      <a:pt x="93" y="375"/>
                      <a:pt x="93" y="375"/>
                      <a:pt x="93" y="375"/>
                    </a:cubicBezTo>
                    <a:lnTo>
                      <a:pt x="93" y="212"/>
                    </a:lnTo>
                    <a:close/>
                    <a:moveTo>
                      <a:pt x="93" y="413"/>
                    </a:moveTo>
                    <a:cubicBezTo>
                      <a:pt x="762" y="413"/>
                      <a:pt x="762" y="413"/>
                      <a:pt x="762" y="413"/>
                    </a:cubicBezTo>
                    <a:cubicBezTo>
                      <a:pt x="762" y="576"/>
                      <a:pt x="762" y="576"/>
                      <a:pt x="762" y="576"/>
                    </a:cubicBezTo>
                    <a:cubicBezTo>
                      <a:pt x="93" y="576"/>
                      <a:pt x="93" y="576"/>
                      <a:pt x="93" y="576"/>
                    </a:cubicBezTo>
                    <a:lnTo>
                      <a:pt x="93" y="413"/>
                    </a:lnTo>
                    <a:close/>
                    <a:moveTo>
                      <a:pt x="93" y="614"/>
                    </a:moveTo>
                    <a:cubicBezTo>
                      <a:pt x="762" y="614"/>
                      <a:pt x="762" y="614"/>
                      <a:pt x="762" y="614"/>
                    </a:cubicBezTo>
                    <a:cubicBezTo>
                      <a:pt x="762" y="777"/>
                      <a:pt x="762" y="777"/>
                      <a:pt x="762" y="777"/>
                    </a:cubicBezTo>
                    <a:cubicBezTo>
                      <a:pt x="93" y="777"/>
                      <a:pt x="93" y="777"/>
                      <a:pt x="93" y="777"/>
                    </a:cubicBezTo>
                    <a:lnTo>
                      <a:pt x="93" y="6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2C2C2C"/>
                  </a:solidFill>
                  <a:latin typeface="CiscoSansTT"/>
                </a:endParaRPr>
              </a:p>
            </p:txBody>
          </p:sp>
          <p:sp>
            <p:nvSpPr>
              <p:cNvPr id="25" name="Freeform 33"/>
              <p:cNvSpPr>
                <a:spLocks noEditPoints="1"/>
              </p:cNvSpPr>
              <p:nvPr/>
            </p:nvSpPr>
            <p:spPr bwMode="auto">
              <a:xfrm>
                <a:off x="2985" y="-421"/>
                <a:ext cx="1998" cy="4082"/>
              </a:xfrm>
              <a:custGeom>
                <a:avLst/>
                <a:gdLst>
                  <a:gd name="T0" fmla="*/ 0 w 846"/>
                  <a:gd name="T1" fmla="*/ 0 h 1728"/>
                  <a:gd name="T2" fmla="*/ 0 w 846"/>
                  <a:gd name="T3" fmla="*/ 1728 h 1728"/>
                  <a:gd name="T4" fmla="*/ 846 w 846"/>
                  <a:gd name="T5" fmla="*/ 1728 h 1728"/>
                  <a:gd name="T6" fmla="*/ 846 w 846"/>
                  <a:gd name="T7" fmla="*/ 0 h 1728"/>
                  <a:gd name="T8" fmla="*/ 0 w 846"/>
                  <a:gd name="T9" fmla="*/ 0 h 1728"/>
                  <a:gd name="T10" fmla="*/ 696 w 846"/>
                  <a:gd name="T11" fmla="*/ 56 h 1728"/>
                  <a:gd name="T12" fmla="*/ 737 w 846"/>
                  <a:gd name="T13" fmla="*/ 96 h 1728"/>
                  <a:gd name="T14" fmla="*/ 696 w 846"/>
                  <a:gd name="T15" fmla="*/ 137 h 1728"/>
                  <a:gd name="T16" fmla="*/ 656 w 846"/>
                  <a:gd name="T17" fmla="*/ 96 h 1728"/>
                  <a:gd name="T18" fmla="*/ 696 w 846"/>
                  <a:gd name="T19" fmla="*/ 56 h 1728"/>
                  <a:gd name="T20" fmla="*/ 762 w 846"/>
                  <a:gd name="T21" fmla="*/ 1649 h 1728"/>
                  <a:gd name="T22" fmla="*/ 93 w 846"/>
                  <a:gd name="T23" fmla="*/ 1649 h 1728"/>
                  <a:gd name="T24" fmla="*/ 93 w 846"/>
                  <a:gd name="T25" fmla="*/ 1432 h 1728"/>
                  <a:gd name="T26" fmla="*/ 762 w 846"/>
                  <a:gd name="T27" fmla="*/ 1432 h 1728"/>
                  <a:gd name="T28" fmla="*/ 762 w 846"/>
                  <a:gd name="T29" fmla="*/ 1649 h 1728"/>
                  <a:gd name="T30" fmla="*/ 762 w 846"/>
                  <a:gd name="T31" fmla="*/ 1383 h 1728"/>
                  <a:gd name="T32" fmla="*/ 93 w 846"/>
                  <a:gd name="T33" fmla="*/ 1383 h 1728"/>
                  <a:gd name="T34" fmla="*/ 93 w 846"/>
                  <a:gd name="T35" fmla="*/ 1019 h 1728"/>
                  <a:gd name="T36" fmla="*/ 762 w 846"/>
                  <a:gd name="T37" fmla="*/ 1019 h 1728"/>
                  <a:gd name="T38" fmla="*/ 762 w 846"/>
                  <a:gd name="T39" fmla="*/ 1383 h 1728"/>
                  <a:gd name="T40" fmla="*/ 762 w 846"/>
                  <a:gd name="T41" fmla="*/ 981 h 1728"/>
                  <a:gd name="T42" fmla="*/ 93 w 846"/>
                  <a:gd name="T43" fmla="*/ 981 h 1728"/>
                  <a:gd name="T44" fmla="*/ 93 w 846"/>
                  <a:gd name="T45" fmla="*/ 818 h 1728"/>
                  <a:gd name="T46" fmla="*/ 762 w 846"/>
                  <a:gd name="T47" fmla="*/ 818 h 1728"/>
                  <a:gd name="T48" fmla="*/ 762 w 846"/>
                  <a:gd name="T49" fmla="*/ 981 h 1728"/>
                  <a:gd name="T50" fmla="*/ 762 w 846"/>
                  <a:gd name="T51" fmla="*/ 777 h 1728"/>
                  <a:gd name="T52" fmla="*/ 93 w 846"/>
                  <a:gd name="T53" fmla="*/ 777 h 1728"/>
                  <a:gd name="T54" fmla="*/ 93 w 846"/>
                  <a:gd name="T55" fmla="*/ 614 h 1728"/>
                  <a:gd name="T56" fmla="*/ 762 w 846"/>
                  <a:gd name="T57" fmla="*/ 614 h 1728"/>
                  <a:gd name="T58" fmla="*/ 762 w 846"/>
                  <a:gd name="T59" fmla="*/ 777 h 1728"/>
                  <a:gd name="T60" fmla="*/ 762 w 846"/>
                  <a:gd name="T61" fmla="*/ 576 h 1728"/>
                  <a:gd name="T62" fmla="*/ 93 w 846"/>
                  <a:gd name="T63" fmla="*/ 576 h 1728"/>
                  <a:gd name="T64" fmla="*/ 93 w 846"/>
                  <a:gd name="T65" fmla="*/ 413 h 1728"/>
                  <a:gd name="T66" fmla="*/ 762 w 846"/>
                  <a:gd name="T67" fmla="*/ 413 h 1728"/>
                  <a:gd name="T68" fmla="*/ 762 w 846"/>
                  <a:gd name="T69" fmla="*/ 576 h 1728"/>
                  <a:gd name="T70" fmla="*/ 762 w 846"/>
                  <a:gd name="T71" fmla="*/ 375 h 1728"/>
                  <a:gd name="T72" fmla="*/ 93 w 846"/>
                  <a:gd name="T73" fmla="*/ 375 h 1728"/>
                  <a:gd name="T74" fmla="*/ 93 w 846"/>
                  <a:gd name="T75" fmla="*/ 212 h 1728"/>
                  <a:gd name="T76" fmla="*/ 762 w 846"/>
                  <a:gd name="T77" fmla="*/ 212 h 1728"/>
                  <a:gd name="T78" fmla="*/ 762 w 846"/>
                  <a:gd name="T79" fmla="*/ 375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46" h="1728">
                    <a:moveTo>
                      <a:pt x="0" y="0"/>
                    </a:moveTo>
                    <a:cubicBezTo>
                      <a:pt x="0" y="1728"/>
                      <a:pt x="0" y="1728"/>
                      <a:pt x="0" y="1728"/>
                    </a:cubicBezTo>
                    <a:cubicBezTo>
                      <a:pt x="846" y="1728"/>
                      <a:pt x="846" y="1728"/>
                      <a:pt x="846" y="1728"/>
                    </a:cubicBezTo>
                    <a:cubicBezTo>
                      <a:pt x="846" y="0"/>
                      <a:pt x="846" y="0"/>
                      <a:pt x="846" y="0"/>
                    </a:cubicBezTo>
                    <a:lnTo>
                      <a:pt x="0" y="0"/>
                    </a:lnTo>
                    <a:close/>
                    <a:moveTo>
                      <a:pt x="696" y="56"/>
                    </a:moveTo>
                    <a:cubicBezTo>
                      <a:pt x="719" y="56"/>
                      <a:pt x="737" y="74"/>
                      <a:pt x="737" y="96"/>
                    </a:cubicBezTo>
                    <a:cubicBezTo>
                      <a:pt x="737" y="119"/>
                      <a:pt x="719" y="137"/>
                      <a:pt x="696" y="137"/>
                    </a:cubicBezTo>
                    <a:cubicBezTo>
                      <a:pt x="674" y="137"/>
                      <a:pt x="656" y="119"/>
                      <a:pt x="656" y="96"/>
                    </a:cubicBezTo>
                    <a:cubicBezTo>
                      <a:pt x="656" y="74"/>
                      <a:pt x="674" y="56"/>
                      <a:pt x="696" y="56"/>
                    </a:cubicBezTo>
                    <a:close/>
                    <a:moveTo>
                      <a:pt x="762" y="1649"/>
                    </a:moveTo>
                    <a:cubicBezTo>
                      <a:pt x="93" y="1649"/>
                      <a:pt x="93" y="1649"/>
                      <a:pt x="93" y="1649"/>
                    </a:cubicBezTo>
                    <a:cubicBezTo>
                      <a:pt x="93" y="1432"/>
                      <a:pt x="93" y="1432"/>
                      <a:pt x="93" y="1432"/>
                    </a:cubicBezTo>
                    <a:cubicBezTo>
                      <a:pt x="762" y="1432"/>
                      <a:pt x="762" y="1432"/>
                      <a:pt x="762" y="1432"/>
                    </a:cubicBezTo>
                    <a:lnTo>
                      <a:pt x="762" y="1649"/>
                    </a:lnTo>
                    <a:close/>
                    <a:moveTo>
                      <a:pt x="762" y="1383"/>
                    </a:moveTo>
                    <a:cubicBezTo>
                      <a:pt x="93" y="1383"/>
                      <a:pt x="93" y="1383"/>
                      <a:pt x="93" y="1383"/>
                    </a:cubicBezTo>
                    <a:cubicBezTo>
                      <a:pt x="93" y="1019"/>
                      <a:pt x="93" y="1019"/>
                      <a:pt x="93" y="1019"/>
                    </a:cubicBezTo>
                    <a:cubicBezTo>
                      <a:pt x="762" y="1019"/>
                      <a:pt x="762" y="1019"/>
                      <a:pt x="762" y="1019"/>
                    </a:cubicBezTo>
                    <a:lnTo>
                      <a:pt x="762" y="1383"/>
                    </a:lnTo>
                    <a:close/>
                    <a:moveTo>
                      <a:pt x="762" y="981"/>
                    </a:moveTo>
                    <a:cubicBezTo>
                      <a:pt x="93" y="981"/>
                      <a:pt x="93" y="981"/>
                      <a:pt x="93" y="981"/>
                    </a:cubicBezTo>
                    <a:cubicBezTo>
                      <a:pt x="93" y="818"/>
                      <a:pt x="93" y="818"/>
                      <a:pt x="93" y="818"/>
                    </a:cubicBezTo>
                    <a:cubicBezTo>
                      <a:pt x="762" y="818"/>
                      <a:pt x="762" y="818"/>
                      <a:pt x="762" y="818"/>
                    </a:cubicBezTo>
                    <a:lnTo>
                      <a:pt x="762" y="981"/>
                    </a:lnTo>
                    <a:close/>
                    <a:moveTo>
                      <a:pt x="762" y="777"/>
                    </a:moveTo>
                    <a:cubicBezTo>
                      <a:pt x="93" y="777"/>
                      <a:pt x="93" y="777"/>
                      <a:pt x="93" y="777"/>
                    </a:cubicBezTo>
                    <a:cubicBezTo>
                      <a:pt x="93" y="614"/>
                      <a:pt x="93" y="614"/>
                      <a:pt x="93" y="614"/>
                    </a:cubicBezTo>
                    <a:cubicBezTo>
                      <a:pt x="762" y="614"/>
                      <a:pt x="762" y="614"/>
                      <a:pt x="762" y="614"/>
                    </a:cubicBezTo>
                    <a:lnTo>
                      <a:pt x="762" y="777"/>
                    </a:lnTo>
                    <a:close/>
                    <a:moveTo>
                      <a:pt x="762" y="576"/>
                    </a:moveTo>
                    <a:cubicBezTo>
                      <a:pt x="93" y="576"/>
                      <a:pt x="93" y="576"/>
                      <a:pt x="93" y="576"/>
                    </a:cubicBezTo>
                    <a:cubicBezTo>
                      <a:pt x="93" y="413"/>
                      <a:pt x="93" y="413"/>
                      <a:pt x="93" y="413"/>
                    </a:cubicBezTo>
                    <a:cubicBezTo>
                      <a:pt x="762" y="413"/>
                      <a:pt x="762" y="413"/>
                      <a:pt x="762" y="413"/>
                    </a:cubicBezTo>
                    <a:lnTo>
                      <a:pt x="762" y="576"/>
                    </a:lnTo>
                    <a:close/>
                    <a:moveTo>
                      <a:pt x="762" y="375"/>
                    </a:moveTo>
                    <a:cubicBezTo>
                      <a:pt x="93" y="375"/>
                      <a:pt x="93" y="375"/>
                      <a:pt x="93" y="375"/>
                    </a:cubicBezTo>
                    <a:cubicBezTo>
                      <a:pt x="93" y="212"/>
                      <a:pt x="93" y="212"/>
                      <a:pt x="93" y="212"/>
                    </a:cubicBezTo>
                    <a:cubicBezTo>
                      <a:pt x="762" y="212"/>
                      <a:pt x="762" y="212"/>
                      <a:pt x="762" y="212"/>
                    </a:cubicBezTo>
                    <a:lnTo>
                      <a:pt x="762" y="3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2C2C2C"/>
                  </a:solidFill>
                  <a:latin typeface="CiscoSansTT"/>
                </a:endParaRPr>
              </a:p>
            </p:txBody>
          </p:sp>
        </p:grpSp>
        <p:grpSp>
          <p:nvGrpSpPr>
            <p:cNvPr id="18" name="Group 31"/>
            <p:cNvGrpSpPr>
              <a:grpSpLocks noChangeAspect="1"/>
            </p:cNvGrpSpPr>
            <p:nvPr/>
          </p:nvGrpSpPr>
          <p:grpSpPr bwMode="auto">
            <a:xfrm>
              <a:off x="4278869" y="5660291"/>
              <a:ext cx="237725" cy="230995"/>
              <a:chOff x="781" y="-421"/>
              <a:chExt cx="4202" cy="4082"/>
            </a:xfrm>
            <a:solidFill>
              <a:srgbClr val="FFFFFF"/>
            </a:solidFill>
          </p:grpSpPr>
          <p:sp>
            <p:nvSpPr>
              <p:cNvPr id="22" name="Freeform 32"/>
              <p:cNvSpPr>
                <a:spLocks noEditPoints="1"/>
              </p:cNvSpPr>
              <p:nvPr/>
            </p:nvSpPr>
            <p:spPr bwMode="auto">
              <a:xfrm>
                <a:off x="781" y="-421"/>
                <a:ext cx="1999" cy="4082"/>
              </a:xfrm>
              <a:custGeom>
                <a:avLst/>
                <a:gdLst>
                  <a:gd name="T0" fmla="*/ 0 w 846"/>
                  <a:gd name="T1" fmla="*/ 1728 h 1728"/>
                  <a:gd name="T2" fmla="*/ 846 w 846"/>
                  <a:gd name="T3" fmla="*/ 1728 h 1728"/>
                  <a:gd name="T4" fmla="*/ 846 w 846"/>
                  <a:gd name="T5" fmla="*/ 0 h 1728"/>
                  <a:gd name="T6" fmla="*/ 0 w 846"/>
                  <a:gd name="T7" fmla="*/ 0 h 1728"/>
                  <a:gd name="T8" fmla="*/ 0 w 846"/>
                  <a:gd name="T9" fmla="*/ 1728 h 1728"/>
                  <a:gd name="T10" fmla="*/ 574 w 846"/>
                  <a:gd name="T11" fmla="*/ 1649 h 1728"/>
                  <a:gd name="T12" fmla="*/ 513 w 846"/>
                  <a:gd name="T13" fmla="*/ 1649 h 1728"/>
                  <a:gd name="T14" fmla="*/ 513 w 846"/>
                  <a:gd name="T15" fmla="*/ 1118 h 1728"/>
                  <a:gd name="T16" fmla="*/ 574 w 846"/>
                  <a:gd name="T17" fmla="*/ 1118 h 1728"/>
                  <a:gd name="T18" fmla="*/ 574 w 846"/>
                  <a:gd name="T19" fmla="*/ 1649 h 1728"/>
                  <a:gd name="T20" fmla="*/ 655 w 846"/>
                  <a:gd name="T21" fmla="*/ 1649 h 1728"/>
                  <a:gd name="T22" fmla="*/ 594 w 846"/>
                  <a:gd name="T23" fmla="*/ 1649 h 1728"/>
                  <a:gd name="T24" fmla="*/ 594 w 846"/>
                  <a:gd name="T25" fmla="*/ 1118 h 1728"/>
                  <a:gd name="T26" fmla="*/ 655 w 846"/>
                  <a:gd name="T27" fmla="*/ 1118 h 1728"/>
                  <a:gd name="T28" fmla="*/ 655 w 846"/>
                  <a:gd name="T29" fmla="*/ 1649 h 1728"/>
                  <a:gd name="T30" fmla="*/ 737 w 846"/>
                  <a:gd name="T31" fmla="*/ 1649 h 1728"/>
                  <a:gd name="T32" fmla="*/ 675 w 846"/>
                  <a:gd name="T33" fmla="*/ 1649 h 1728"/>
                  <a:gd name="T34" fmla="*/ 675 w 846"/>
                  <a:gd name="T35" fmla="*/ 1118 h 1728"/>
                  <a:gd name="T36" fmla="*/ 737 w 846"/>
                  <a:gd name="T37" fmla="*/ 1118 h 1728"/>
                  <a:gd name="T38" fmla="*/ 737 w 846"/>
                  <a:gd name="T39" fmla="*/ 1649 h 1728"/>
                  <a:gd name="T40" fmla="*/ 696 w 846"/>
                  <a:gd name="T41" fmla="*/ 56 h 1728"/>
                  <a:gd name="T42" fmla="*/ 737 w 846"/>
                  <a:gd name="T43" fmla="*/ 96 h 1728"/>
                  <a:gd name="T44" fmla="*/ 696 w 846"/>
                  <a:gd name="T45" fmla="*/ 137 h 1728"/>
                  <a:gd name="T46" fmla="*/ 656 w 846"/>
                  <a:gd name="T47" fmla="*/ 96 h 1728"/>
                  <a:gd name="T48" fmla="*/ 696 w 846"/>
                  <a:gd name="T49" fmla="*/ 56 h 1728"/>
                  <a:gd name="T50" fmla="*/ 93 w 846"/>
                  <a:gd name="T51" fmla="*/ 212 h 1728"/>
                  <a:gd name="T52" fmla="*/ 762 w 846"/>
                  <a:gd name="T53" fmla="*/ 212 h 1728"/>
                  <a:gd name="T54" fmla="*/ 762 w 846"/>
                  <a:gd name="T55" fmla="*/ 375 h 1728"/>
                  <a:gd name="T56" fmla="*/ 93 w 846"/>
                  <a:gd name="T57" fmla="*/ 375 h 1728"/>
                  <a:gd name="T58" fmla="*/ 93 w 846"/>
                  <a:gd name="T59" fmla="*/ 212 h 1728"/>
                  <a:gd name="T60" fmla="*/ 93 w 846"/>
                  <a:gd name="T61" fmla="*/ 413 h 1728"/>
                  <a:gd name="T62" fmla="*/ 762 w 846"/>
                  <a:gd name="T63" fmla="*/ 413 h 1728"/>
                  <a:gd name="T64" fmla="*/ 762 w 846"/>
                  <a:gd name="T65" fmla="*/ 576 h 1728"/>
                  <a:gd name="T66" fmla="*/ 93 w 846"/>
                  <a:gd name="T67" fmla="*/ 576 h 1728"/>
                  <a:gd name="T68" fmla="*/ 93 w 846"/>
                  <a:gd name="T69" fmla="*/ 413 h 1728"/>
                  <a:gd name="T70" fmla="*/ 93 w 846"/>
                  <a:gd name="T71" fmla="*/ 614 h 1728"/>
                  <a:gd name="T72" fmla="*/ 762 w 846"/>
                  <a:gd name="T73" fmla="*/ 614 h 1728"/>
                  <a:gd name="T74" fmla="*/ 762 w 846"/>
                  <a:gd name="T75" fmla="*/ 777 h 1728"/>
                  <a:gd name="T76" fmla="*/ 93 w 846"/>
                  <a:gd name="T77" fmla="*/ 777 h 1728"/>
                  <a:gd name="T78" fmla="*/ 93 w 846"/>
                  <a:gd name="T79" fmla="*/ 614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46" h="1728">
                    <a:moveTo>
                      <a:pt x="0" y="1728"/>
                    </a:moveTo>
                    <a:cubicBezTo>
                      <a:pt x="846" y="1728"/>
                      <a:pt x="846" y="1728"/>
                      <a:pt x="846" y="1728"/>
                    </a:cubicBezTo>
                    <a:cubicBezTo>
                      <a:pt x="846" y="0"/>
                      <a:pt x="846" y="0"/>
                      <a:pt x="84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728"/>
                    </a:lnTo>
                    <a:close/>
                    <a:moveTo>
                      <a:pt x="574" y="1649"/>
                    </a:moveTo>
                    <a:cubicBezTo>
                      <a:pt x="513" y="1649"/>
                      <a:pt x="513" y="1649"/>
                      <a:pt x="513" y="1649"/>
                    </a:cubicBezTo>
                    <a:cubicBezTo>
                      <a:pt x="513" y="1118"/>
                      <a:pt x="513" y="1118"/>
                      <a:pt x="513" y="1118"/>
                    </a:cubicBezTo>
                    <a:cubicBezTo>
                      <a:pt x="574" y="1118"/>
                      <a:pt x="574" y="1118"/>
                      <a:pt x="574" y="1118"/>
                    </a:cubicBezTo>
                    <a:lnTo>
                      <a:pt x="574" y="1649"/>
                    </a:lnTo>
                    <a:close/>
                    <a:moveTo>
                      <a:pt x="655" y="1649"/>
                    </a:moveTo>
                    <a:cubicBezTo>
                      <a:pt x="594" y="1649"/>
                      <a:pt x="594" y="1649"/>
                      <a:pt x="594" y="1649"/>
                    </a:cubicBezTo>
                    <a:cubicBezTo>
                      <a:pt x="594" y="1118"/>
                      <a:pt x="594" y="1118"/>
                      <a:pt x="594" y="1118"/>
                    </a:cubicBezTo>
                    <a:cubicBezTo>
                      <a:pt x="655" y="1118"/>
                      <a:pt x="655" y="1118"/>
                      <a:pt x="655" y="1118"/>
                    </a:cubicBezTo>
                    <a:lnTo>
                      <a:pt x="655" y="1649"/>
                    </a:lnTo>
                    <a:close/>
                    <a:moveTo>
                      <a:pt x="737" y="1649"/>
                    </a:moveTo>
                    <a:cubicBezTo>
                      <a:pt x="675" y="1649"/>
                      <a:pt x="675" y="1649"/>
                      <a:pt x="675" y="1649"/>
                    </a:cubicBezTo>
                    <a:cubicBezTo>
                      <a:pt x="675" y="1118"/>
                      <a:pt x="675" y="1118"/>
                      <a:pt x="675" y="1118"/>
                    </a:cubicBezTo>
                    <a:cubicBezTo>
                      <a:pt x="737" y="1118"/>
                      <a:pt x="737" y="1118"/>
                      <a:pt x="737" y="1118"/>
                    </a:cubicBezTo>
                    <a:lnTo>
                      <a:pt x="737" y="1649"/>
                    </a:lnTo>
                    <a:close/>
                    <a:moveTo>
                      <a:pt x="696" y="56"/>
                    </a:moveTo>
                    <a:cubicBezTo>
                      <a:pt x="718" y="56"/>
                      <a:pt x="737" y="74"/>
                      <a:pt x="737" y="96"/>
                    </a:cubicBezTo>
                    <a:cubicBezTo>
                      <a:pt x="737" y="119"/>
                      <a:pt x="718" y="137"/>
                      <a:pt x="696" y="137"/>
                    </a:cubicBezTo>
                    <a:cubicBezTo>
                      <a:pt x="674" y="137"/>
                      <a:pt x="656" y="119"/>
                      <a:pt x="656" y="96"/>
                    </a:cubicBezTo>
                    <a:cubicBezTo>
                      <a:pt x="656" y="74"/>
                      <a:pt x="674" y="56"/>
                      <a:pt x="696" y="56"/>
                    </a:cubicBezTo>
                    <a:close/>
                    <a:moveTo>
                      <a:pt x="93" y="212"/>
                    </a:moveTo>
                    <a:cubicBezTo>
                      <a:pt x="762" y="212"/>
                      <a:pt x="762" y="212"/>
                      <a:pt x="762" y="212"/>
                    </a:cubicBezTo>
                    <a:cubicBezTo>
                      <a:pt x="762" y="375"/>
                      <a:pt x="762" y="375"/>
                      <a:pt x="762" y="375"/>
                    </a:cubicBezTo>
                    <a:cubicBezTo>
                      <a:pt x="93" y="375"/>
                      <a:pt x="93" y="375"/>
                      <a:pt x="93" y="375"/>
                    </a:cubicBezTo>
                    <a:lnTo>
                      <a:pt x="93" y="212"/>
                    </a:lnTo>
                    <a:close/>
                    <a:moveTo>
                      <a:pt x="93" y="413"/>
                    </a:moveTo>
                    <a:cubicBezTo>
                      <a:pt x="762" y="413"/>
                      <a:pt x="762" y="413"/>
                      <a:pt x="762" y="413"/>
                    </a:cubicBezTo>
                    <a:cubicBezTo>
                      <a:pt x="762" y="576"/>
                      <a:pt x="762" y="576"/>
                      <a:pt x="762" y="576"/>
                    </a:cubicBezTo>
                    <a:cubicBezTo>
                      <a:pt x="93" y="576"/>
                      <a:pt x="93" y="576"/>
                      <a:pt x="93" y="576"/>
                    </a:cubicBezTo>
                    <a:lnTo>
                      <a:pt x="93" y="413"/>
                    </a:lnTo>
                    <a:close/>
                    <a:moveTo>
                      <a:pt x="93" y="614"/>
                    </a:moveTo>
                    <a:cubicBezTo>
                      <a:pt x="762" y="614"/>
                      <a:pt x="762" y="614"/>
                      <a:pt x="762" y="614"/>
                    </a:cubicBezTo>
                    <a:cubicBezTo>
                      <a:pt x="762" y="777"/>
                      <a:pt x="762" y="777"/>
                      <a:pt x="762" y="777"/>
                    </a:cubicBezTo>
                    <a:cubicBezTo>
                      <a:pt x="93" y="777"/>
                      <a:pt x="93" y="777"/>
                      <a:pt x="93" y="777"/>
                    </a:cubicBezTo>
                    <a:lnTo>
                      <a:pt x="93" y="6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2C2C2C"/>
                  </a:solidFill>
                  <a:latin typeface="CiscoSansTT"/>
                </a:endParaRPr>
              </a:p>
            </p:txBody>
          </p:sp>
          <p:sp>
            <p:nvSpPr>
              <p:cNvPr id="23" name="Freeform 33"/>
              <p:cNvSpPr>
                <a:spLocks noEditPoints="1"/>
              </p:cNvSpPr>
              <p:nvPr/>
            </p:nvSpPr>
            <p:spPr bwMode="auto">
              <a:xfrm>
                <a:off x="2985" y="-421"/>
                <a:ext cx="1998" cy="4082"/>
              </a:xfrm>
              <a:custGeom>
                <a:avLst/>
                <a:gdLst>
                  <a:gd name="T0" fmla="*/ 0 w 846"/>
                  <a:gd name="T1" fmla="*/ 0 h 1728"/>
                  <a:gd name="T2" fmla="*/ 0 w 846"/>
                  <a:gd name="T3" fmla="*/ 1728 h 1728"/>
                  <a:gd name="T4" fmla="*/ 846 w 846"/>
                  <a:gd name="T5" fmla="*/ 1728 h 1728"/>
                  <a:gd name="T6" fmla="*/ 846 w 846"/>
                  <a:gd name="T7" fmla="*/ 0 h 1728"/>
                  <a:gd name="T8" fmla="*/ 0 w 846"/>
                  <a:gd name="T9" fmla="*/ 0 h 1728"/>
                  <a:gd name="T10" fmla="*/ 696 w 846"/>
                  <a:gd name="T11" fmla="*/ 56 h 1728"/>
                  <a:gd name="T12" fmla="*/ 737 w 846"/>
                  <a:gd name="T13" fmla="*/ 96 h 1728"/>
                  <a:gd name="T14" fmla="*/ 696 w 846"/>
                  <a:gd name="T15" fmla="*/ 137 h 1728"/>
                  <a:gd name="T16" fmla="*/ 656 w 846"/>
                  <a:gd name="T17" fmla="*/ 96 h 1728"/>
                  <a:gd name="T18" fmla="*/ 696 w 846"/>
                  <a:gd name="T19" fmla="*/ 56 h 1728"/>
                  <a:gd name="T20" fmla="*/ 762 w 846"/>
                  <a:gd name="T21" fmla="*/ 1649 h 1728"/>
                  <a:gd name="T22" fmla="*/ 93 w 846"/>
                  <a:gd name="T23" fmla="*/ 1649 h 1728"/>
                  <a:gd name="T24" fmla="*/ 93 w 846"/>
                  <a:gd name="T25" fmla="*/ 1432 h 1728"/>
                  <a:gd name="T26" fmla="*/ 762 w 846"/>
                  <a:gd name="T27" fmla="*/ 1432 h 1728"/>
                  <a:gd name="T28" fmla="*/ 762 w 846"/>
                  <a:gd name="T29" fmla="*/ 1649 h 1728"/>
                  <a:gd name="T30" fmla="*/ 762 w 846"/>
                  <a:gd name="T31" fmla="*/ 1383 h 1728"/>
                  <a:gd name="T32" fmla="*/ 93 w 846"/>
                  <a:gd name="T33" fmla="*/ 1383 h 1728"/>
                  <a:gd name="T34" fmla="*/ 93 w 846"/>
                  <a:gd name="T35" fmla="*/ 1019 h 1728"/>
                  <a:gd name="T36" fmla="*/ 762 w 846"/>
                  <a:gd name="T37" fmla="*/ 1019 h 1728"/>
                  <a:gd name="T38" fmla="*/ 762 w 846"/>
                  <a:gd name="T39" fmla="*/ 1383 h 1728"/>
                  <a:gd name="T40" fmla="*/ 762 w 846"/>
                  <a:gd name="T41" fmla="*/ 981 h 1728"/>
                  <a:gd name="T42" fmla="*/ 93 w 846"/>
                  <a:gd name="T43" fmla="*/ 981 h 1728"/>
                  <a:gd name="T44" fmla="*/ 93 w 846"/>
                  <a:gd name="T45" fmla="*/ 818 h 1728"/>
                  <a:gd name="T46" fmla="*/ 762 w 846"/>
                  <a:gd name="T47" fmla="*/ 818 h 1728"/>
                  <a:gd name="T48" fmla="*/ 762 w 846"/>
                  <a:gd name="T49" fmla="*/ 981 h 1728"/>
                  <a:gd name="T50" fmla="*/ 762 w 846"/>
                  <a:gd name="T51" fmla="*/ 777 h 1728"/>
                  <a:gd name="T52" fmla="*/ 93 w 846"/>
                  <a:gd name="T53" fmla="*/ 777 h 1728"/>
                  <a:gd name="T54" fmla="*/ 93 w 846"/>
                  <a:gd name="T55" fmla="*/ 614 h 1728"/>
                  <a:gd name="T56" fmla="*/ 762 w 846"/>
                  <a:gd name="T57" fmla="*/ 614 h 1728"/>
                  <a:gd name="T58" fmla="*/ 762 w 846"/>
                  <a:gd name="T59" fmla="*/ 777 h 1728"/>
                  <a:gd name="T60" fmla="*/ 762 w 846"/>
                  <a:gd name="T61" fmla="*/ 576 h 1728"/>
                  <a:gd name="T62" fmla="*/ 93 w 846"/>
                  <a:gd name="T63" fmla="*/ 576 h 1728"/>
                  <a:gd name="T64" fmla="*/ 93 w 846"/>
                  <a:gd name="T65" fmla="*/ 413 h 1728"/>
                  <a:gd name="T66" fmla="*/ 762 w 846"/>
                  <a:gd name="T67" fmla="*/ 413 h 1728"/>
                  <a:gd name="T68" fmla="*/ 762 w 846"/>
                  <a:gd name="T69" fmla="*/ 576 h 1728"/>
                  <a:gd name="T70" fmla="*/ 762 w 846"/>
                  <a:gd name="T71" fmla="*/ 375 h 1728"/>
                  <a:gd name="T72" fmla="*/ 93 w 846"/>
                  <a:gd name="T73" fmla="*/ 375 h 1728"/>
                  <a:gd name="T74" fmla="*/ 93 w 846"/>
                  <a:gd name="T75" fmla="*/ 212 h 1728"/>
                  <a:gd name="T76" fmla="*/ 762 w 846"/>
                  <a:gd name="T77" fmla="*/ 212 h 1728"/>
                  <a:gd name="T78" fmla="*/ 762 w 846"/>
                  <a:gd name="T79" fmla="*/ 375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46" h="1728">
                    <a:moveTo>
                      <a:pt x="0" y="0"/>
                    </a:moveTo>
                    <a:cubicBezTo>
                      <a:pt x="0" y="1728"/>
                      <a:pt x="0" y="1728"/>
                      <a:pt x="0" y="1728"/>
                    </a:cubicBezTo>
                    <a:cubicBezTo>
                      <a:pt x="846" y="1728"/>
                      <a:pt x="846" y="1728"/>
                      <a:pt x="846" y="1728"/>
                    </a:cubicBezTo>
                    <a:cubicBezTo>
                      <a:pt x="846" y="0"/>
                      <a:pt x="846" y="0"/>
                      <a:pt x="846" y="0"/>
                    </a:cubicBezTo>
                    <a:lnTo>
                      <a:pt x="0" y="0"/>
                    </a:lnTo>
                    <a:close/>
                    <a:moveTo>
                      <a:pt x="696" y="56"/>
                    </a:moveTo>
                    <a:cubicBezTo>
                      <a:pt x="719" y="56"/>
                      <a:pt x="737" y="74"/>
                      <a:pt x="737" y="96"/>
                    </a:cubicBezTo>
                    <a:cubicBezTo>
                      <a:pt x="737" y="119"/>
                      <a:pt x="719" y="137"/>
                      <a:pt x="696" y="137"/>
                    </a:cubicBezTo>
                    <a:cubicBezTo>
                      <a:pt x="674" y="137"/>
                      <a:pt x="656" y="119"/>
                      <a:pt x="656" y="96"/>
                    </a:cubicBezTo>
                    <a:cubicBezTo>
                      <a:pt x="656" y="74"/>
                      <a:pt x="674" y="56"/>
                      <a:pt x="696" y="56"/>
                    </a:cubicBezTo>
                    <a:close/>
                    <a:moveTo>
                      <a:pt x="762" y="1649"/>
                    </a:moveTo>
                    <a:cubicBezTo>
                      <a:pt x="93" y="1649"/>
                      <a:pt x="93" y="1649"/>
                      <a:pt x="93" y="1649"/>
                    </a:cubicBezTo>
                    <a:cubicBezTo>
                      <a:pt x="93" y="1432"/>
                      <a:pt x="93" y="1432"/>
                      <a:pt x="93" y="1432"/>
                    </a:cubicBezTo>
                    <a:cubicBezTo>
                      <a:pt x="762" y="1432"/>
                      <a:pt x="762" y="1432"/>
                      <a:pt x="762" y="1432"/>
                    </a:cubicBezTo>
                    <a:lnTo>
                      <a:pt x="762" y="1649"/>
                    </a:lnTo>
                    <a:close/>
                    <a:moveTo>
                      <a:pt x="762" y="1383"/>
                    </a:moveTo>
                    <a:cubicBezTo>
                      <a:pt x="93" y="1383"/>
                      <a:pt x="93" y="1383"/>
                      <a:pt x="93" y="1383"/>
                    </a:cubicBezTo>
                    <a:cubicBezTo>
                      <a:pt x="93" y="1019"/>
                      <a:pt x="93" y="1019"/>
                      <a:pt x="93" y="1019"/>
                    </a:cubicBezTo>
                    <a:cubicBezTo>
                      <a:pt x="762" y="1019"/>
                      <a:pt x="762" y="1019"/>
                      <a:pt x="762" y="1019"/>
                    </a:cubicBezTo>
                    <a:lnTo>
                      <a:pt x="762" y="1383"/>
                    </a:lnTo>
                    <a:close/>
                    <a:moveTo>
                      <a:pt x="762" y="981"/>
                    </a:moveTo>
                    <a:cubicBezTo>
                      <a:pt x="93" y="981"/>
                      <a:pt x="93" y="981"/>
                      <a:pt x="93" y="981"/>
                    </a:cubicBezTo>
                    <a:cubicBezTo>
                      <a:pt x="93" y="818"/>
                      <a:pt x="93" y="818"/>
                      <a:pt x="93" y="818"/>
                    </a:cubicBezTo>
                    <a:cubicBezTo>
                      <a:pt x="762" y="818"/>
                      <a:pt x="762" y="818"/>
                      <a:pt x="762" y="818"/>
                    </a:cubicBezTo>
                    <a:lnTo>
                      <a:pt x="762" y="981"/>
                    </a:lnTo>
                    <a:close/>
                    <a:moveTo>
                      <a:pt x="762" y="777"/>
                    </a:moveTo>
                    <a:cubicBezTo>
                      <a:pt x="93" y="777"/>
                      <a:pt x="93" y="777"/>
                      <a:pt x="93" y="777"/>
                    </a:cubicBezTo>
                    <a:cubicBezTo>
                      <a:pt x="93" y="614"/>
                      <a:pt x="93" y="614"/>
                      <a:pt x="93" y="614"/>
                    </a:cubicBezTo>
                    <a:cubicBezTo>
                      <a:pt x="762" y="614"/>
                      <a:pt x="762" y="614"/>
                      <a:pt x="762" y="614"/>
                    </a:cubicBezTo>
                    <a:lnTo>
                      <a:pt x="762" y="777"/>
                    </a:lnTo>
                    <a:close/>
                    <a:moveTo>
                      <a:pt x="762" y="576"/>
                    </a:moveTo>
                    <a:cubicBezTo>
                      <a:pt x="93" y="576"/>
                      <a:pt x="93" y="576"/>
                      <a:pt x="93" y="576"/>
                    </a:cubicBezTo>
                    <a:cubicBezTo>
                      <a:pt x="93" y="413"/>
                      <a:pt x="93" y="413"/>
                      <a:pt x="93" y="413"/>
                    </a:cubicBezTo>
                    <a:cubicBezTo>
                      <a:pt x="762" y="413"/>
                      <a:pt x="762" y="413"/>
                      <a:pt x="762" y="413"/>
                    </a:cubicBezTo>
                    <a:lnTo>
                      <a:pt x="762" y="576"/>
                    </a:lnTo>
                    <a:close/>
                    <a:moveTo>
                      <a:pt x="762" y="375"/>
                    </a:moveTo>
                    <a:cubicBezTo>
                      <a:pt x="93" y="375"/>
                      <a:pt x="93" y="375"/>
                      <a:pt x="93" y="375"/>
                    </a:cubicBezTo>
                    <a:cubicBezTo>
                      <a:pt x="93" y="212"/>
                      <a:pt x="93" y="212"/>
                      <a:pt x="93" y="212"/>
                    </a:cubicBezTo>
                    <a:cubicBezTo>
                      <a:pt x="762" y="212"/>
                      <a:pt x="762" y="212"/>
                      <a:pt x="762" y="212"/>
                    </a:cubicBezTo>
                    <a:lnTo>
                      <a:pt x="762" y="3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2C2C2C"/>
                  </a:solidFill>
                  <a:latin typeface="CiscoSansTT"/>
                </a:endParaRPr>
              </a:p>
            </p:txBody>
          </p:sp>
        </p:grpSp>
        <p:grpSp>
          <p:nvGrpSpPr>
            <p:cNvPr id="19" name="Group 31"/>
            <p:cNvGrpSpPr>
              <a:grpSpLocks noChangeAspect="1"/>
            </p:cNvGrpSpPr>
            <p:nvPr/>
          </p:nvGrpSpPr>
          <p:grpSpPr bwMode="auto">
            <a:xfrm>
              <a:off x="4818735" y="5353181"/>
              <a:ext cx="237725" cy="230995"/>
              <a:chOff x="781" y="-421"/>
              <a:chExt cx="4202" cy="4082"/>
            </a:xfrm>
            <a:solidFill>
              <a:srgbClr val="FFFFFF"/>
            </a:solidFill>
          </p:grpSpPr>
          <p:sp>
            <p:nvSpPr>
              <p:cNvPr id="20" name="Freeform 32"/>
              <p:cNvSpPr>
                <a:spLocks noEditPoints="1"/>
              </p:cNvSpPr>
              <p:nvPr/>
            </p:nvSpPr>
            <p:spPr bwMode="auto">
              <a:xfrm>
                <a:off x="781" y="-421"/>
                <a:ext cx="1999" cy="4082"/>
              </a:xfrm>
              <a:custGeom>
                <a:avLst/>
                <a:gdLst>
                  <a:gd name="T0" fmla="*/ 0 w 846"/>
                  <a:gd name="T1" fmla="*/ 1728 h 1728"/>
                  <a:gd name="T2" fmla="*/ 846 w 846"/>
                  <a:gd name="T3" fmla="*/ 1728 h 1728"/>
                  <a:gd name="T4" fmla="*/ 846 w 846"/>
                  <a:gd name="T5" fmla="*/ 0 h 1728"/>
                  <a:gd name="T6" fmla="*/ 0 w 846"/>
                  <a:gd name="T7" fmla="*/ 0 h 1728"/>
                  <a:gd name="T8" fmla="*/ 0 w 846"/>
                  <a:gd name="T9" fmla="*/ 1728 h 1728"/>
                  <a:gd name="T10" fmla="*/ 574 w 846"/>
                  <a:gd name="T11" fmla="*/ 1649 h 1728"/>
                  <a:gd name="T12" fmla="*/ 513 w 846"/>
                  <a:gd name="T13" fmla="*/ 1649 h 1728"/>
                  <a:gd name="T14" fmla="*/ 513 w 846"/>
                  <a:gd name="T15" fmla="*/ 1118 h 1728"/>
                  <a:gd name="T16" fmla="*/ 574 w 846"/>
                  <a:gd name="T17" fmla="*/ 1118 h 1728"/>
                  <a:gd name="T18" fmla="*/ 574 w 846"/>
                  <a:gd name="T19" fmla="*/ 1649 h 1728"/>
                  <a:gd name="T20" fmla="*/ 655 w 846"/>
                  <a:gd name="T21" fmla="*/ 1649 h 1728"/>
                  <a:gd name="T22" fmla="*/ 594 w 846"/>
                  <a:gd name="T23" fmla="*/ 1649 h 1728"/>
                  <a:gd name="T24" fmla="*/ 594 w 846"/>
                  <a:gd name="T25" fmla="*/ 1118 h 1728"/>
                  <a:gd name="T26" fmla="*/ 655 w 846"/>
                  <a:gd name="T27" fmla="*/ 1118 h 1728"/>
                  <a:gd name="T28" fmla="*/ 655 w 846"/>
                  <a:gd name="T29" fmla="*/ 1649 h 1728"/>
                  <a:gd name="T30" fmla="*/ 737 w 846"/>
                  <a:gd name="T31" fmla="*/ 1649 h 1728"/>
                  <a:gd name="T32" fmla="*/ 675 w 846"/>
                  <a:gd name="T33" fmla="*/ 1649 h 1728"/>
                  <a:gd name="T34" fmla="*/ 675 w 846"/>
                  <a:gd name="T35" fmla="*/ 1118 h 1728"/>
                  <a:gd name="T36" fmla="*/ 737 w 846"/>
                  <a:gd name="T37" fmla="*/ 1118 h 1728"/>
                  <a:gd name="T38" fmla="*/ 737 w 846"/>
                  <a:gd name="T39" fmla="*/ 1649 h 1728"/>
                  <a:gd name="T40" fmla="*/ 696 w 846"/>
                  <a:gd name="T41" fmla="*/ 56 h 1728"/>
                  <a:gd name="T42" fmla="*/ 737 w 846"/>
                  <a:gd name="T43" fmla="*/ 96 h 1728"/>
                  <a:gd name="T44" fmla="*/ 696 w 846"/>
                  <a:gd name="T45" fmla="*/ 137 h 1728"/>
                  <a:gd name="T46" fmla="*/ 656 w 846"/>
                  <a:gd name="T47" fmla="*/ 96 h 1728"/>
                  <a:gd name="T48" fmla="*/ 696 w 846"/>
                  <a:gd name="T49" fmla="*/ 56 h 1728"/>
                  <a:gd name="T50" fmla="*/ 93 w 846"/>
                  <a:gd name="T51" fmla="*/ 212 h 1728"/>
                  <a:gd name="T52" fmla="*/ 762 w 846"/>
                  <a:gd name="T53" fmla="*/ 212 h 1728"/>
                  <a:gd name="T54" fmla="*/ 762 w 846"/>
                  <a:gd name="T55" fmla="*/ 375 h 1728"/>
                  <a:gd name="T56" fmla="*/ 93 w 846"/>
                  <a:gd name="T57" fmla="*/ 375 h 1728"/>
                  <a:gd name="T58" fmla="*/ 93 w 846"/>
                  <a:gd name="T59" fmla="*/ 212 h 1728"/>
                  <a:gd name="T60" fmla="*/ 93 w 846"/>
                  <a:gd name="T61" fmla="*/ 413 h 1728"/>
                  <a:gd name="T62" fmla="*/ 762 w 846"/>
                  <a:gd name="T63" fmla="*/ 413 h 1728"/>
                  <a:gd name="T64" fmla="*/ 762 w 846"/>
                  <a:gd name="T65" fmla="*/ 576 h 1728"/>
                  <a:gd name="T66" fmla="*/ 93 w 846"/>
                  <a:gd name="T67" fmla="*/ 576 h 1728"/>
                  <a:gd name="T68" fmla="*/ 93 w 846"/>
                  <a:gd name="T69" fmla="*/ 413 h 1728"/>
                  <a:gd name="T70" fmla="*/ 93 w 846"/>
                  <a:gd name="T71" fmla="*/ 614 h 1728"/>
                  <a:gd name="T72" fmla="*/ 762 w 846"/>
                  <a:gd name="T73" fmla="*/ 614 h 1728"/>
                  <a:gd name="T74" fmla="*/ 762 w 846"/>
                  <a:gd name="T75" fmla="*/ 777 h 1728"/>
                  <a:gd name="T76" fmla="*/ 93 w 846"/>
                  <a:gd name="T77" fmla="*/ 777 h 1728"/>
                  <a:gd name="T78" fmla="*/ 93 w 846"/>
                  <a:gd name="T79" fmla="*/ 614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46" h="1728">
                    <a:moveTo>
                      <a:pt x="0" y="1728"/>
                    </a:moveTo>
                    <a:cubicBezTo>
                      <a:pt x="846" y="1728"/>
                      <a:pt x="846" y="1728"/>
                      <a:pt x="846" y="1728"/>
                    </a:cubicBezTo>
                    <a:cubicBezTo>
                      <a:pt x="846" y="0"/>
                      <a:pt x="846" y="0"/>
                      <a:pt x="84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728"/>
                    </a:lnTo>
                    <a:close/>
                    <a:moveTo>
                      <a:pt x="574" y="1649"/>
                    </a:moveTo>
                    <a:cubicBezTo>
                      <a:pt x="513" y="1649"/>
                      <a:pt x="513" y="1649"/>
                      <a:pt x="513" y="1649"/>
                    </a:cubicBezTo>
                    <a:cubicBezTo>
                      <a:pt x="513" y="1118"/>
                      <a:pt x="513" y="1118"/>
                      <a:pt x="513" y="1118"/>
                    </a:cubicBezTo>
                    <a:cubicBezTo>
                      <a:pt x="574" y="1118"/>
                      <a:pt x="574" y="1118"/>
                      <a:pt x="574" y="1118"/>
                    </a:cubicBezTo>
                    <a:lnTo>
                      <a:pt x="574" y="1649"/>
                    </a:lnTo>
                    <a:close/>
                    <a:moveTo>
                      <a:pt x="655" y="1649"/>
                    </a:moveTo>
                    <a:cubicBezTo>
                      <a:pt x="594" y="1649"/>
                      <a:pt x="594" y="1649"/>
                      <a:pt x="594" y="1649"/>
                    </a:cubicBezTo>
                    <a:cubicBezTo>
                      <a:pt x="594" y="1118"/>
                      <a:pt x="594" y="1118"/>
                      <a:pt x="594" y="1118"/>
                    </a:cubicBezTo>
                    <a:cubicBezTo>
                      <a:pt x="655" y="1118"/>
                      <a:pt x="655" y="1118"/>
                      <a:pt x="655" y="1118"/>
                    </a:cubicBezTo>
                    <a:lnTo>
                      <a:pt x="655" y="1649"/>
                    </a:lnTo>
                    <a:close/>
                    <a:moveTo>
                      <a:pt x="737" y="1649"/>
                    </a:moveTo>
                    <a:cubicBezTo>
                      <a:pt x="675" y="1649"/>
                      <a:pt x="675" y="1649"/>
                      <a:pt x="675" y="1649"/>
                    </a:cubicBezTo>
                    <a:cubicBezTo>
                      <a:pt x="675" y="1118"/>
                      <a:pt x="675" y="1118"/>
                      <a:pt x="675" y="1118"/>
                    </a:cubicBezTo>
                    <a:cubicBezTo>
                      <a:pt x="737" y="1118"/>
                      <a:pt x="737" y="1118"/>
                      <a:pt x="737" y="1118"/>
                    </a:cubicBezTo>
                    <a:lnTo>
                      <a:pt x="737" y="1649"/>
                    </a:lnTo>
                    <a:close/>
                    <a:moveTo>
                      <a:pt x="696" y="56"/>
                    </a:moveTo>
                    <a:cubicBezTo>
                      <a:pt x="718" y="56"/>
                      <a:pt x="737" y="74"/>
                      <a:pt x="737" y="96"/>
                    </a:cubicBezTo>
                    <a:cubicBezTo>
                      <a:pt x="737" y="119"/>
                      <a:pt x="718" y="137"/>
                      <a:pt x="696" y="137"/>
                    </a:cubicBezTo>
                    <a:cubicBezTo>
                      <a:pt x="674" y="137"/>
                      <a:pt x="656" y="119"/>
                      <a:pt x="656" y="96"/>
                    </a:cubicBezTo>
                    <a:cubicBezTo>
                      <a:pt x="656" y="74"/>
                      <a:pt x="674" y="56"/>
                      <a:pt x="696" y="56"/>
                    </a:cubicBezTo>
                    <a:close/>
                    <a:moveTo>
                      <a:pt x="93" y="212"/>
                    </a:moveTo>
                    <a:cubicBezTo>
                      <a:pt x="762" y="212"/>
                      <a:pt x="762" y="212"/>
                      <a:pt x="762" y="212"/>
                    </a:cubicBezTo>
                    <a:cubicBezTo>
                      <a:pt x="762" y="375"/>
                      <a:pt x="762" y="375"/>
                      <a:pt x="762" y="375"/>
                    </a:cubicBezTo>
                    <a:cubicBezTo>
                      <a:pt x="93" y="375"/>
                      <a:pt x="93" y="375"/>
                      <a:pt x="93" y="375"/>
                    </a:cubicBezTo>
                    <a:lnTo>
                      <a:pt x="93" y="212"/>
                    </a:lnTo>
                    <a:close/>
                    <a:moveTo>
                      <a:pt x="93" y="413"/>
                    </a:moveTo>
                    <a:cubicBezTo>
                      <a:pt x="762" y="413"/>
                      <a:pt x="762" y="413"/>
                      <a:pt x="762" y="413"/>
                    </a:cubicBezTo>
                    <a:cubicBezTo>
                      <a:pt x="762" y="576"/>
                      <a:pt x="762" y="576"/>
                      <a:pt x="762" y="576"/>
                    </a:cubicBezTo>
                    <a:cubicBezTo>
                      <a:pt x="93" y="576"/>
                      <a:pt x="93" y="576"/>
                      <a:pt x="93" y="576"/>
                    </a:cubicBezTo>
                    <a:lnTo>
                      <a:pt x="93" y="413"/>
                    </a:lnTo>
                    <a:close/>
                    <a:moveTo>
                      <a:pt x="93" y="614"/>
                    </a:moveTo>
                    <a:cubicBezTo>
                      <a:pt x="762" y="614"/>
                      <a:pt x="762" y="614"/>
                      <a:pt x="762" y="614"/>
                    </a:cubicBezTo>
                    <a:cubicBezTo>
                      <a:pt x="762" y="777"/>
                      <a:pt x="762" y="777"/>
                      <a:pt x="762" y="777"/>
                    </a:cubicBezTo>
                    <a:cubicBezTo>
                      <a:pt x="93" y="777"/>
                      <a:pt x="93" y="777"/>
                      <a:pt x="93" y="777"/>
                    </a:cubicBezTo>
                    <a:lnTo>
                      <a:pt x="93" y="6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2C2C2C"/>
                  </a:solidFill>
                  <a:latin typeface="CiscoSansTT"/>
                </a:endParaRPr>
              </a:p>
            </p:txBody>
          </p:sp>
          <p:sp>
            <p:nvSpPr>
              <p:cNvPr id="21" name="Freeform 33"/>
              <p:cNvSpPr>
                <a:spLocks noEditPoints="1"/>
              </p:cNvSpPr>
              <p:nvPr/>
            </p:nvSpPr>
            <p:spPr bwMode="auto">
              <a:xfrm>
                <a:off x="2985" y="-421"/>
                <a:ext cx="1998" cy="4082"/>
              </a:xfrm>
              <a:custGeom>
                <a:avLst/>
                <a:gdLst>
                  <a:gd name="T0" fmla="*/ 0 w 846"/>
                  <a:gd name="T1" fmla="*/ 0 h 1728"/>
                  <a:gd name="T2" fmla="*/ 0 w 846"/>
                  <a:gd name="T3" fmla="*/ 1728 h 1728"/>
                  <a:gd name="T4" fmla="*/ 846 w 846"/>
                  <a:gd name="T5" fmla="*/ 1728 h 1728"/>
                  <a:gd name="T6" fmla="*/ 846 w 846"/>
                  <a:gd name="T7" fmla="*/ 0 h 1728"/>
                  <a:gd name="T8" fmla="*/ 0 w 846"/>
                  <a:gd name="T9" fmla="*/ 0 h 1728"/>
                  <a:gd name="T10" fmla="*/ 696 w 846"/>
                  <a:gd name="T11" fmla="*/ 56 h 1728"/>
                  <a:gd name="T12" fmla="*/ 737 w 846"/>
                  <a:gd name="T13" fmla="*/ 96 h 1728"/>
                  <a:gd name="T14" fmla="*/ 696 w 846"/>
                  <a:gd name="T15" fmla="*/ 137 h 1728"/>
                  <a:gd name="T16" fmla="*/ 656 w 846"/>
                  <a:gd name="T17" fmla="*/ 96 h 1728"/>
                  <a:gd name="T18" fmla="*/ 696 w 846"/>
                  <a:gd name="T19" fmla="*/ 56 h 1728"/>
                  <a:gd name="T20" fmla="*/ 762 w 846"/>
                  <a:gd name="T21" fmla="*/ 1649 h 1728"/>
                  <a:gd name="T22" fmla="*/ 93 w 846"/>
                  <a:gd name="T23" fmla="*/ 1649 h 1728"/>
                  <a:gd name="T24" fmla="*/ 93 w 846"/>
                  <a:gd name="T25" fmla="*/ 1432 h 1728"/>
                  <a:gd name="T26" fmla="*/ 762 w 846"/>
                  <a:gd name="T27" fmla="*/ 1432 h 1728"/>
                  <a:gd name="T28" fmla="*/ 762 w 846"/>
                  <a:gd name="T29" fmla="*/ 1649 h 1728"/>
                  <a:gd name="T30" fmla="*/ 762 w 846"/>
                  <a:gd name="T31" fmla="*/ 1383 h 1728"/>
                  <a:gd name="T32" fmla="*/ 93 w 846"/>
                  <a:gd name="T33" fmla="*/ 1383 h 1728"/>
                  <a:gd name="T34" fmla="*/ 93 w 846"/>
                  <a:gd name="T35" fmla="*/ 1019 h 1728"/>
                  <a:gd name="T36" fmla="*/ 762 w 846"/>
                  <a:gd name="T37" fmla="*/ 1019 h 1728"/>
                  <a:gd name="T38" fmla="*/ 762 w 846"/>
                  <a:gd name="T39" fmla="*/ 1383 h 1728"/>
                  <a:gd name="T40" fmla="*/ 762 w 846"/>
                  <a:gd name="T41" fmla="*/ 981 h 1728"/>
                  <a:gd name="T42" fmla="*/ 93 w 846"/>
                  <a:gd name="T43" fmla="*/ 981 h 1728"/>
                  <a:gd name="T44" fmla="*/ 93 w 846"/>
                  <a:gd name="T45" fmla="*/ 818 h 1728"/>
                  <a:gd name="T46" fmla="*/ 762 w 846"/>
                  <a:gd name="T47" fmla="*/ 818 h 1728"/>
                  <a:gd name="T48" fmla="*/ 762 w 846"/>
                  <a:gd name="T49" fmla="*/ 981 h 1728"/>
                  <a:gd name="T50" fmla="*/ 762 w 846"/>
                  <a:gd name="T51" fmla="*/ 777 h 1728"/>
                  <a:gd name="T52" fmla="*/ 93 w 846"/>
                  <a:gd name="T53" fmla="*/ 777 h 1728"/>
                  <a:gd name="T54" fmla="*/ 93 w 846"/>
                  <a:gd name="T55" fmla="*/ 614 h 1728"/>
                  <a:gd name="T56" fmla="*/ 762 w 846"/>
                  <a:gd name="T57" fmla="*/ 614 h 1728"/>
                  <a:gd name="T58" fmla="*/ 762 w 846"/>
                  <a:gd name="T59" fmla="*/ 777 h 1728"/>
                  <a:gd name="T60" fmla="*/ 762 w 846"/>
                  <a:gd name="T61" fmla="*/ 576 h 1728"/>
                  <a:gd name="T62" fmla="*/ 93 w 846"/>
                  <a:gd name="T63" fmla="*/ 576 h 1728"/>
                  <a:gd name="T64" fmla="*/ 93 w 846"/>
                  <a:gd name="T65" fmla="*/ 413 h 1728"/>
                  <a:gd name="T66" fmla="*/ 762 w 846"/>
                  <a:gd name="T67" fmla="*/ 413 h 1728"/>
                  <a:gd name="T68" fmla="*/ 762 w 846"/>
                  <a:gd name="T69" fmla="*/ 576 h 1728"/>
                  <a:gd name="T70" fmla="*/ 762 w 846"/>
                  <a:gd name="T71" fmla="*/ 375 h 1728"/>
                  <a:gd name="T72" fmla="*/ 93 w 846"/>
                  <a:gd name="T73" fmla="*/ 375 h 1728"/>
                  <a:gd name="T74" fmla="*/ 93 w 846"/>
                  <a:gd name="T75" fmla="*/ 212 h 1728"/>
                  <a:gd name="T76" fmla="*/ 762 w 846"/>
                  <a:gd name="T77" fmla="*/ 212 h 1728"/>
                  <a:gd name="T78" fmla="*/ 762 w 846"/>
                  <a:gd name="T79" fmla="*/ 375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46" h="1728">
                    <a:moveTo>
                      <a:pt x="0" y="0"/>
                    </a:moveTo>
                    <a:cubicBezTo>
                      <a:pt x="0" y="1728"/>
                      <a:pt x="0" y="1728"/>
                      <a:pt x="0" y="1728"/>
                    </a:cubicBezTo>
                    <a:cubicBezTo>
                      <a:pt x="846" y="1728"/>
                      <a:pt x="846" y="1728"/>
                      <a:pt x="846" y="1728"/>
                    </a:cubicBezTo>
                    <a:cubicBezTo>
                      <a:pt x="846" y="0"/>
                      <a:pt x="846" y="0"/>
                      <a:pt x="846" y="0"/>
                    </a:cubicBezTo>
                    <a:lnTo>
                      <a:pt x="0" y="0"/>
                    </a:lnTo>
                    <a:close/>
                    <a:moveTo>
                      <a:pt x="696" y="56"/>
                    </a:moveTo>
                    <a:cubicBezTo>
                      <a:pt x="719" y="56"/>
                      <a:pt x="737" y="74"/>
                      <a:pt x="737" y="96"/>
                    </a:cubicBezTo>
                    <a:cubicBezTo>
                      <a:pt x="737" y="119"/>
                      <a:pt x="719" y="137"/>
                      <a:pt x="696" y="137"/>
                    </a:cubicBezTo>
                    <a:cubicBezTo>
                      <a:pt x="674" y="137"/>
                      <a:pt x="656" y="119"/>
                      <a:pt x="656" y="96"/>
                    </a:cubicBezTo>
                    <a:cubicBezTo>
                      <a:pt x="656" y="74"/>
                      <a:pt x="674" y="56"/>
                      <a:pt x="696" y="56"/>
                    </a:cubicBezTo>
                    <a:close/>
                    <a:moveTo>
                      <a:pt x="762" y="1649"/>
                    </a:moveTo>
                    <a:cubicBezTo>
                      <a:pt x="93" y="1649"/>
                      <a:pt x="93" y="1649"/>
                      <a:pt x="93" y="1649"/>
                    </a:cubicBezTo>
                    <a:cubicBezTo>
                      <a:pt x="93" y="1432"/>
                      <a:pt x="93" y="1432"/>
                      <a:pt x="93" y="1432"/>
                    </a:cubicBezTo>
                    <a:cubicBezTo>
                      <a:pt x="762" y="1432"/>
                      <a:pt x="762" y="1432"/>
                      <a:pt x="762" y="1432"/>
                    </a:cubicBezTo>
                    <a:lnTo>
                      <a:pt x="762" y="1649"/>
                    </a:lnTo>
                    <a:close/>
                    <a:moveTo>
                      <a:pt x="762" y="1383"/>
                    </a:moveTo>
                    <a:cubicBezTo>
                      <a:pt x="93" y="1383"/>
                      <a:pt x="93" y="1383"/>
                      <a:pt x="93" y="1383"/>
                    </a:cubicBezTo>
                    <a:cubicBezTo>
                      <a:pt x="93" y="1019"/>
                      <a:pt x="93" y="1019"/>
                      <a:pt x="93" y="1019"/>
                    </a:cubicBezTo>
                    <a:cubicBezTo>
                      <a:pt x="762" y="1019"/>
                      <a:pt x="762" y="1019"/>
                      <a:pt x="762" y="1019"/>
                    </a:cubicBezTo>
                    <a:lnTo>
                      <a:pt x="762" y="1383"/>
                    </a:lnTo>
                    <a:close/>
                    <a:moveTo>
                      <a:pt x="762" y="981"/>
                    </a:moveTo>
                    <a:cubicBezTo>
                      <a:pt x="93" y="981"/>
                      <a:pt x="93" y="981"/>
                      <a:pt x="93" y="981"/>
                    </a:cubicBezTo>
                    <a:cubicBezTo>
                      <a:pt x="93" y="818"/>
                      <a:pt x="93" y="818"/>
                      <a:pt x="93" y="818"/>
                    </a:cubicBezTo>
                    <a:cubicBezTo>
                      <a:pt x="762" y="818"/>
                      <a:pt x="762" y="818"/>
                      <a:pt x="762" y="818"/>
                    </a:cubicBezTo>
                    <a:lnTo>
                      <a:pt x="762" y="981"/>
                    </a:lnTo>
                    <a:close/>
                    <a:moveTo>
                      <a:pt x="762" y="777"/>
                    </a:moveTo>
                    <a:cubicBezTo>
                      <a:pt x="93" y="777"/>
                      <a:pt x="93" y="777"/>
                      <a:pt x="93" y="777"/>
                    </a:cubicBezTo>
                    <a:cubicBezTo>
                      <a:pt x="93" y="614"/>
                      <a:pt x="93" y="614"/>
                      <a:pt x="93" y="614"/>
                    </a:cubicBezTo>
                    <a:cubicBezTo>
                      <a:pt x="762" y="614"/>
                      <a:pt x="762" y="614"/>
                      <a:pt x="762" y="614"/>
                    </a:cubicBezTo>
                    <a:lnTo>
                      <a:pt x="762" y="777"/>
                    </a:lnTo>
                    <a:close/>
                    <a:moveTo>
                      <a:pt x="762" y="576"/>
                    </a:moveTo>
                    <a:cubicBezTo>
                      <a:pt x="93" y="576"/>
                      <a:pt x="93" y="576"/>
                      <a:pt x="93" y="576"/>
                    </a:cubicBezTo>
                    <a:cubicBezTo>
                      <a:pt x="93" y="413"/>
                      <a:pt x="93" y="413"/>
                      <a:pt x="93" y="413"/>
                    </a:cubicBezTo>
                    <a:cubicBezTo>
                      <a:pt x="762" y="413"/>
                      <a:pt x="762" y="413"/>
                      <a:pt x="762" y="413"/>
                    </a:cubicBezTo>
                    <a:lnTo>
                      <a:pt x="762" y="576"/>
                    </a:lnTo>
                    <a:close/>
                    <a:moveTo>
                      <a:pt x="762" y="375"/>
                    </a:moveTo>
                    <a:cubicBezTo>
                      <a:pt x="93" y="375"/>
                      <a:pt x="93" y="375"/>
                      <a:pt x="93" y="375"/>
                    </a:cubicBezTo>
                    <a:cubicBezTo>
                      <a:pt x="93" y="212"/>
                      <a:pt x="93" y="212"/>
                      <a:pt x="93" y="212"/>
                    </a:cubicBezTo>
                    <a:cubicBezTo>
                      <a:pt x="762" y="212"/>
                      <a:pt x="762" y="212"/>
                      <a:pt x="762" y="212"/>
                    </a:cubicBezTo>
                    <a:lnTo>
                      <a:pt x="762" y="3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2C2C2C"/>
                  </a:solidFill>
                  <a:latin typeface="CiscoSansTT"/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5966931" y="1396730"/>
            <a:ext cx="646568" cy="690279"/>
            <a:chOff x="-4616450" y="995363"/>
            <a:chExt cx="4860925" cy="5189537"/>
          </a:xfrm>
          <a:solidFill>
            <a:schemeClr val="bg1"/>
          </a:solidFill>
        </p:grpSpPr>
        <p:sp>
          <p:nvSpPr>
            <p:cNvPr id="41" name="Freeform 7"/>
            <p:cNvSpPr>
              <a:spLocks noEditPoints="1"/>
            </p:cNvSpPr>
            <p:nvPr/>
          </p:nvSpPr>
          <p:spPr bwMode="auto">
            <a:xfrm>
              <a:off x="-3008313" y="2633663"/>
              <a:ext cx="1901825" cy="1905000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0" y="255"/>
                </a:cxn>
                <a:cxn ang="0">
                  <a:pos x="253" y="508"/>
                </a:cxn>
                <a:cxn ang="0">
                  <a:pos x="507" y="255"/>
                </a:cxn>
                <a:cxn ang="0">
                  <a:pos x="253" y="0"/>
                </a:cxn>
                <a:cxn ang="0">
                  <a:pos x="206" y="439"/>
                </a:cxn>
                <a:cxn ang="0">
                  <a:pos x="38" y="293"/>
                </a:cxn>
                <a:cxn ang="0">
                  <a:pos x="81" y="244"/>
                </a:cxn>
                <a:cxn ang="0">
                  <a:pos x="201" y="351"/>
                </a:cxn>
                <a:cxn ang="0">
                  <a:pos x="409" y="115"/>
                </a:cxn>
                <a:cxn ang="0">
                  <a:pos x="455" y="156"/>
                </a:cxn>
                <a:cxn ang="0">
                  <a:pos x="206" y="439"/>
                </a:cxn>
              </a:cxnLst>
              <a:rect l="0" t="0" r="r" b="b"/>
              <a:pathLst>
                <a:path w="507" h="508">
                  <a:moveTo>
                    <a:pt x="253" y="0"/>
                  </a:moveTo>
                  <a:cubicBezTo>
                    <a:pt x="114" y="0"/>
                    <a:pt x="0" y="115"/>
                    <a:pt x="0" y="255"/>
                  </a:cubicBezTo>
                  <a:cubicBezTo>
                    <a:pt x="0" y="395"/>
                    <a:pt x="114" y="508"/>
                    <a:pt x="253" y="508"/>
                  </a:cubicBezTo>
                  <a:cubicBezTo>
                    <a:pt x="393" y="508"/>
                    <a:pt x="507" y="395"/>
                    <a:pt x="507" y="255"/>
                  </a:cubicBezTo>
                  <a:cubicBezTo>
                    <a:pt x="507" y="115"/>
                    <a:pt x="393" y="0"/>
                    <a:pt x="253" y="0"/>
                  </a:cubicBezTo>
                  <a:close/>
                  <a:moveTo>
                    <a:pt x="206" y="439"/>
                  </a:moveTo>
                  <a:cubicBezTo>
                    <a:pt x="38" y="293"/>
                    <a:pt x="38" y="293"/>
                    <a:pt x="38" y="293"/>
                  </a:cubicBezTo>
                  <a:cubicBezTo>
                    <a:pt x="81" y="244"/>
                    <a:pt x="81" y="244"/>
                    <a:pt x="81" y="244"/>
                  </a:cubicBezTo>
                  <a:cubicBezTo>
                    <a:pt x="201" y="351"/>
                    <a:pt x="201" y="351"/>
                    <a:pt x="201" y="351"/>
                  </a:cubicBezTo>
                  <a:cubicBezTo>
                    <a:pt x="409" y="115"/>
                    <a:pt x="409" y="115"/>
                    <a:pt x="409" y="115"/>
                  </a:cubicBezTo>
                  <a:cubicBezTo>
                    <a:pt x="455" y="156"/>
                    <a:pt x="455" y="156"/>
                    <a:pt x="455" y="156"/>
                  </a:cubicBezTo>
                  <a:lnTo>
                    <a:pt x="206" y="4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auto">
            <a:xfrm>
              <a:off x="-4616450" y="995363"/>
              <a:ext cx="4860925" cy="5189537"/>
            </a:xfrm>
            <a:custGeom>
              <a:avLst/>
              <a:gdLst/>
              <a:ahLst/>
              <a:cxnLst>
                <a:cxn ang="0">
                  <a:pos x="1036" y="263"/>
                </a:cxn>
                <a:cxn ang="0">
                  <a:pos x="1090" y="198"/>
                </a:cxn>
                <a:cxn ang="0">
                  <a:pos x="880" y="219"/>
                </a:cxn>
                <a:cxn ang="0">
                  <a:pos x="904" y="426"/>
                </a:cxn>
                <a:cxn ang="0">
                  <a:pos x="958" y="360"/>
                </a:cxn>
                <a:cxn ang="0">
                  <a:pos x="1013" y="937"/>
                </a:cxn>
                <a:cxn ang="0">
                  <a:pos x="692" y="1089"/>
                </a:cxn>
                <a:cxn ang="0">
                  <a:pos x="692" y="982"/>
                </a:cxn>
                <a:cxn ang="0">
                  <a:pos x="682" y="982"/>
                </a:cxn>
                <a:cxn ang="0">
                  <a:pos x="393" y="692"/>
                </a:cxn>
                <a:cxn ang="0">
                  <a:pos x="682" y="403"/>
                </a:cxn>
                <a:cxn ang="0">
                  <a:pos x="692" y="403"/>
                </a:cxn>
                <a:cxn ang="0">
                  <a:pos x="692" y="0"/>
                </a:cxn>
                <a:cxn ang="0">
                  <a:pos x="620" y="5"/>
                </a:cxn>
                <a:cxn ang="0">
                  <a:pos x="620" y="106"/>
                </a:cxn>
                <a:cxn ang="0">
                  <a:pos x="533" y="123"/>
                </a:cxn>
                <a:cxn ang="0">
                  <a:pos x="495" y="30"/>
                </a:cxn>
                <a:cxn ang="0">
                  <a:pos x="362" y="85"/>
                </a:cxn>
                <a:cxn ang="0">
                  <a:pos x="399" y="178"/>
                </a:cxn>
                <a:cxn ang="0">
                  <a:pos x="327" y="227"/>
                </a:cxn>
                <a:cxn ang="0">
                  <a:pos x="256" y="156"/>
                </a:cxn>
                <a:cxn ang="0">
                  <a:pos x="154" y="258"/>
                </a:cxn>
                <a:cxn ang="0">
                  <a:pos x="225" y="329"/>
                </a:cxn>
                <a:cxn ang="0">
                  <a:pos x="176" y="401"/>
                </a:cxn>
                <a:cxn ang="0">
                  <a:pos x="83" y="364"/>
                </a:cxn>
                <a:cxn ang="0">
                  <a:pos x="28" y="497"/>
                </a:cxn>
                <a:cxn ang="0">
                  <a:pos x="121" y="535"/>
                </a:cxn>
                <a:cxn ang="0">
                  <a:pos x="104" y="620"/>
                </a:cxn>
                <a:cxn ang="0">
                  <a:pos x="3" y="620"/>
                </a:cxn>
                <a:cxn ang="0">
                  <a:pos x="0" y="692"/>
                </a:cxn>
                <a:cxn ang="0">
                  <a:pos x="3" y="765"/>
                </a:cxn>
                <a:cxn ang="0">
                  <a:pos x="104" y="765"/>
                </a:cxn>
                <a:cxn ang="0">
                  <a:pos x="121" y="851"/>
                </a:cxn>
                <a:cxn ang="0">
                  <a:pos x="28" y="889"/>
                </a:cxn>
                <a:cxn ang="0">
                  <a:pos x="83" y="1022"/>
                </a:cxn>
                <a:cxn ang="0">
                  <a:pos x="176" y="985"/>
                </a:cxn>
                <a:cxn ang="0">
                  <a:pos x="225" y="1057"/>
                </a:cxn>
                <a:cxn ang="0">
                  <a:pos x="154" y="1128"/>
                </a:cxn>
                <a:cxn ang="0">
                  <a:pos x="256" y="1230"/>
                </a:cxn>
                <a:cxn ang="0">
                  <a:pos x="327" y="1159"/>
                </a:cxn>
                <a:cxn ang="0">
                  <a:pos x="399" y="1208"/>
                </a:cxn>
                <a:cxn ang="0">
                  <a:pos x="362" y="1301"/>
                </a:cxn>
                <a:cxn ang="0">
                  <a:pos x="495" y="1356"/>
                </a:cxn>
                <a:cxn ang="0">
                  <a:pos x="533" y="1263"/>
                </a:cxn>
                <a:cxn ang="0">
                  <a:pos x="620" y="1280"/>
                </a:cxn>
                <a:cxn ang="0">
                  <a:pos x="620" y="1381"/>
                </a:cxn>
                <a:cxn ang="0">
                  <a:pos x="692" y="1384"/>
                </a:cxn>
                <a:cxn ang="0">
                  <a:pos x="692" y="1215"/>
                </a:cxn>
                <a:cxn ang="0">
                  <a:pos x="1110" y="1016"/>
                </a:cxn>
                <a:cxn ang="0">
                  <a:pos x="1036" y="263"/>
                </a:cxn>
              </a:cxnLst>
              <a:rect l="0" t="0" r="r" b="b"/>
              <a:pathLst>
                <a:path w="1296" h="1384">
                  <a:moveTo>
                    <a:pt x="1036" y="263"/>
                  </a:moveTo>
                  <a:cubicBezTo>
                    <a:pt x="1090" y="198"/>
                    <a:pt x="1090" y="198"/>
                    <a:pt x="1090" y="198"/>
                  </a:cubicBezTo>
                  <a:cubicBezTo>
                    <a:pt x="880" y="219"/>
                    <a:pt x="880" y="219"/>
                    <a:pt x="880" y="219"/>
                  </a:cubicBezTo>
                  <a:cubicBezTo>
                    <a:pt x="904" y="426"/>
                    <a:pt x="904" y="426"/>
                    <a:pt x="904" y="426"/>
                  </a:cubicBezTo>
                  <a:cubicBezTo>
                    <a:pt x="958" y="360"/>
                    <a:pt x="958" y="360"/>
                    <a:pt x="958" y="360"/>
                  </a:cubicBezTo>
                  <a:cubicBezTo>
                    <a:pt x="1130" y="505"/>
                    <a:pt x="1156" y="761"/>
                    <a:pt x="1013" y="937"/>
                  </a:cubicBezTo>
                  <a:cubicBezTo>
                    <a:pt x="931" y="1038"/>
                    <a:pt x="812" y="1090"/>
                    <a:pt x="692" y="1089"/>
                  </a:cubicBezTo>
                  <a:cubicBezTo>
                    <a:pt x="692" y="982"/>
                    <a:pt x="692" y="982"/>
                    <a:pt x="692" y="982"/>
                  </a:cubicBezTo>
                  <a:cubicBezTo>
                    <a:pt x="682" y="982"/>
                    <a:pt x="682" y="982"/>
                    <a:pt x="682" y="982"/>
                  </a:cubicBezTo>
                  <a:cubicBezTo>
                    <a:pt x="522" y="982"/>
                    <a:pt x="393" y="851"/>
                    <a:pt x="393" y="692"/>
                  </a:cubicBezTo>
                  <a:cubicBezTo>
                    <a:pt x="393" y="532"/>
                    <a:pt x="522" y="403"/>
                    <a:pt x="682" y="403"/>
                  </a:cubicBezTo>
                  <a:cubicBezTo>
                    <a:pt x="692" y="403"/>
                    <a:pt x="692" y="403"/>
                    <a:pt x="692" y="403"/>
                  </a:cubicBezTo>
                  <a:cubicBezTo>
                    <a:pt x="692" y="0"/>
                    <a:pt x="692" y="0"/>
                    <a:pt x="692" y="0"/>
                  </a:cubicBezTo>
                  <a:cubicBezTo>
                    <a:pt x="667" y="0"/>
                    <a:pt x="643" y="2"/>
                    <a:pt x="620" y="5"/>
                  </a:cubicBezTo>
                  <a:cubicBezTo>
                    <a:pt x="620" y="106"/>
                    <a:pt x="620" y="106"/>
                    <a:pt x="620" y="106"/>
                  </a:cubicBezTo>
                  <a:cubicBezTo>
                    <a:pt x="590" y="110"/>
                    <a:pt x="561" y="115"/>
                    <a:pt x="533" y="123"/>
                  </a:cubicBezTo>
                  <a:cubicBezTo>
                    <a:pt x="495" y="30"/>
                    <a:pt x="495" y="30"/>
                    <a:pt x="495" y="30"/>
                  </a:cubicBezTo>
                  <a:cubicBezTo>
                    <a:pt x="448" y="43"/>
                    <a:pt x="403" y="62"/>
                    <a:pt x="362" y="85"/>
                  </a:cubicBezTo>
                  <a:cubicBezTo>
                    <a:pt x="399" y="178"/>
                    <a:pt x="399" y="178"/>
                    <a:pt x="399" y="178"/>
                  </a:cubicBezTo>
                  <a:cubicBezTo>
                    <a:pt x="374" y="192"/>
                    <a:pt x="351" y="209"/>
                    <a:pt x="327" y="227"/>
                  </a:cubicBezTo>
                  <a:cubicBezTo>
                    <a:pt x="256" y="156"/>
                    <a:pt x="256" y="156"/>
                    <a:pt x="256" y="156"/>
                  </a:cubicBezTo>
                  <a:cubicBezTo>
                    <a:pt x="219" y="186"/>
                    <a:pt x="184" y="220"/>
                    <a:pt x="154" y="258"/>
                  </a:cubicBezTo>
                  <a:cubicBezTo>
                    <a:pt x="225" y="329"/>
                    <a:pt x="225" y="329"/>
                    <a:pt x="225" y="329"/>
                  </a:cubicBezTo>
                  <a:cubicBezTo>
                    <a:pt x="208" y="352"/>
                    <a:pt x="192" y="376"/>
                    <a:pt x="176" y="401"/>
                  </a:cubicBezTo>
                  <a:cubicBezTo>
                    <a:pt x="83" y="364"/>
                    <a:pt x="83" y="364"/>
                    <a:pt x="83" y="364"/>
                  </a:cubicBezTo>
                  <a:cubicBezTo>
                    <a:pt x="60" y="404"/>
                    <a:pt x="43" y="450"/>
                    <a:pt x="28" y="497"/>
                  </a:cubicBezTo>
                  <a:cubicBezTo>
                    <a:pt x="121" y="535"/>
                    <a:pt x="121" y="535"/>
                    <a:pt x="121" y="535"/>
                  </a:cubicBezTo>
                  <a:cubicBezTo>
                    <a:pt x="113" y="563"/>
                    <a:pt x="109" y="591"/>
                    <a:pt x="104" y="620"/>
                  </a:cubicBezTo>
                  <a:cubicBezTo>
                    <a:pt x="3" y="620"/>
                    <a:pt x="3" y="620"/>
                    <a:pt x="3" y="620"/>
                  </a:cubicBezTo>
                  <a:cubicBezTo>
                    <a:pt x="0" y="645"/>
                    <a:pt x="0" y="668"/>
                    <a:pt x="0" y="692"/>
                  </a:cubicBezTo>
                  <a:cubicBezTo>
                    <a:pt x="0" y="717"/>
                    <a:pt x="0" y="741"/>
                    <a:pt x="3" y="765"/>
                  </a:cubicBezTo>
                  <a:cubicBezTo>
                    <a:pt x="104" y="765"/>
                    <a:pt x="104" y="765"/>
                    <a:pt x="104" y="765"/>
                  </a:cubicBezTo>
                  <a:cubicBezTo>
                    <a:pt x="109" y="794"/>
                    <a:pt x="113" y="823"/>
                    <a:pt x="121" y="851"/>
                  </a:cubicBezTo>
                  <a:cubicBezTo>
                    <a:pt x="28" y="889"/>
                    <a:pt x="28" y="889"/>
                    <a:pt x="28" y="889"/>
                  </a:cubicBezTo>
                  <a:cubicBezTo>
                    <a:pt x="43" y="936"/>
                    <a:pt x="60" y="982"/>
                    <a:pt x="83" y="1022"/>
                  </a:cubicBezTo>
                  <a:cubicBezTo>
                    <a:pt x="176" y="985"/>
                    <a:pt x="176" y="985"/>
                    <a:pt x="176" y="985"/>
                  </a:cubicBezTo>
                  <a:cubicBezTo>
                    <a:pt x="192" y="1010"/>
                    <a:pt x="208" y="1033"/>
                    <a:pt x="225" y="1057"/>
                  </a:cubicBezTo>
                  <a:cubicBezTo>
                    <a:pt x="154" y="1128"/>
                    <a:pt x="154" y="1128"/>
                    <a:pt x="154" y="1128"/>
                  </a:cubicBezTo>
                  <a:cubicBezTo>
                    <a:pt x="184" y="1166"/>
                    <a:pt x="219" y="1200"/>
                    <a:pt x="256" y="1230"/>
                  </a:cubicBezTo>
                  <a:cubicBezTo>
                    <a:pt x="327" y="1159"/>
                    <a:pt x="327" y="1159"/>
                    <a:pt x="327" y="1159"/>
                  </a:cubicBezTo>
                  <a:cubicBezTo>
                    <a:pt x="351" y="1176"/>
                    <a:pt x="374" y="1194"/>
                    <a:pt x="399" y="1208"/>
                  </a:cubicBezTo>
                  <a:cubicBezTo>
                    <a:pt x="362" y="1301"/>
                    <a:pt x="362" y="1301"/>
                    <a:pt x="362" y="1301"/>
                  </a:cubicBezTo>
                  <a:cubicBezTo>
                    <a:pt x="403" y="1324"/>
                    <a:pt x="448" y="1343"/>
                    <a:pt x="495" y="1356"/>
                  </a:cubicBezTo>
                  <a:cubicBezTo>
                    <a:pt x="533" y="1263"/>
                    <a:pt x="533" y="1263"/>
                    <a:pt x="533" y="1263"/>
                  </a:cubicBezTo>
                  <a:cubicBezTo>
                    <a:pt x="561" y="1271"/>
                    <a:pt x="590" y="1276"/>
                    <a:pt x="620" y="1280"/>
                  </a:cubicBezTo>
                  <a:cubicBezTo>
                    <a:pt x="620" y="1381"/>
                    <a:pt x="620" y="1381"/>
                    <a:pt x="620" y="1381"/>
                  </a:cubicBezTo>
                  <a:cubicBezTo>
                    <a:pt x="643" y="1384"/>
                    <a:pt x="667" y="1384"/>
                    <a:pt x="692" y="1384"/>
                  </a:cubicBezTo>
                  <a:cubicBezTo>
                    <a:pt x="692" y="1215"/>
                    <a:pt x="692" y="1215"/>
                    <a:pt x="692" y="1215"/>
                  </a:cubicBezTo>
                  <a:cubicBezTo>
                    <a:pt x="849" y="1215"/>
                    <a:pt x="1004" y="1147"/>
                    <a:pt x="1110" y="1016"/>
                  </a:cubicBezTo>
                  <a:cubicBezTo>
                    <a:pt x="1296" y="786"/>
                    <a:pt x="1263" y="451"/>
                    <a:pt x="1036" y="2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980640" y="2470549"/>
            <a:ext cx="2676032" cy="56435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3" rIns="51423" bIns="25713" anchor="ctr"/>
          <a:lstStyle/>
          <a:p>
            <a:pPr algn="ctr" defTabSz="456854">
              <a:lnSpc>
                <a:spcPct val="95000"/>
              </a:lnSpc>
              <a:defRPr/>
            </a:pPr>
            <a:r>
              <a:rPr lang="en-US" sz="2000" dirty="0">
                <a:solidFill>
                  <a:schemeClr val="bg2"/>
                </a:solidFill>
              </a:rPr>
              <a:t>Inventory Visibility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 bwMode="auto">
          <a:xfrm>
            <a:off x="229851" y="85725"/>
            <a:ext cx="814837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16" tIns="45708" rIns="91416" bIns="45708"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5400" kern="120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sz="4000" dirty="0" smtClean="0"/>
              <a:t>Supply Chain Usecase</a:t>
            </a:r>
            <a:endParaRPr sz="4000" dirty="0"/>
          </a:p>
        </p:txBody>
      </p:sp>
      <p:sp>
        <p:nvSpPr>
          <p:cNvPr id="45" name="TextBox 44"/>
          <p:cNvSpPr txBox="1"/>
          <p:nvPr/>
        </p:nvSpPr>
        <p:spPr>
          <a:xfrm>
            <a:off x="4963688" y="3331361"/>
            <a:ext cx="3064695" cy="685031"/>
          </a:xfrm>
          <a:prstGeom prst="rect">
            <a:avLst/>
          </a:prstGeom>
        </p:spPr>
        <p:txBody>
          <a:bodyPr wrap="square" lIns="0" tIns="34276" rIns="0" bIns="34276">
            <a:spAutoFit/>
          </a:bodyPr>
          <a:lstStyle>
            <a:lvl1pPr marL="228600" indent="-171450" defTabSz="685891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tabLst/>
              <a:defRPr lang="en-US" sz="2000" b="0" i="0">
                <a:solidFill>
                  <a:schemeClr val="tx2"/>
                </a:solidFill>
                <a:cs typeface="CiscoSans ExtraLight"/>
              </a:defRPr>
            </a:lvl1pPr>
            <a:lvl2pPr indent="-215900" defTabSz="685891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lang="en-US" b="0" i="0">
                <a:solidFill>
                  <a:schemeClr val="tx2"/>
                </a:solidFill>
                <a:cs typeface="CiscoSans ExtraLight"/>
              </a:defRPr>
            </a:lvl2pPr>
            <a:lvl3pPr marL="628650" indent="-171450" defTabSz="685891">
              <a:lnSpc>
                <a:spcPct val="95000"/>
              </a:lnSpc>
              <a:spcBef>
                <a:spcPts val="63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lang="en-US" sz="1600" b="0" i="0">
                <a:solidFill>
                  <a:schemeClr val="tx2"/>
                </a:solidFill>
                <a:cs typeface="CiscoSans ExtraLight"/>
              </a:defRPr>
            </a:lvl3pPr>
            <a:lvl4pPr marL="800100" indent="-171450" defTabSz="685891">
              <a:lnSpc>
                <a:spcPct val="95000"/>
              </a:lnSpc>
              <a:spcBef>
                <a:spcPts val="63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lang="en-US" sz="1400" b="0" i="0">
                <a:solidFill>
                  <a:schemeClr val="tx2"/>
                </a:solidFill>
                <a:cs typeface="CiscoSans ExtraLight"/>
              </a:defRPr>
            </a:lvl4pPr>
            <a:lvl5pPr marL="971550" indent="-171450" defTabSz="685891">
              <a:lnSpc>
                <a:spcPct val="95000"/>
              </a:lnSpc>
              <a:spcBef>
                <a:spcPts val="63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lang="en-US" sz="1200" b="0" i="0">
                <a:solidFill>
                  <a:schemeClr val="tx2"/>
                </a:solidFill>
                <a:cs typeface="CiscoSans ExtraLight"/>
              </a:defRPr>
            </a:lvl5pPr>
            <a:lvl6pPr marL="864000" indent="-171473" defTabSz="685891">
              <a:spcBef>
                <a:spcPts val="600"/>
              </a:spcBef>
              <a:buFont typeface="Arial" pitchFamily="34" charset="0"/>
              <a:buChar char="•"/>
              <a:defRPr sz="900" baseline="0"/>
            </a:lvl6pPr>
            <a:lvl7pPr marL="936000" indent="-171450" defTabSz="685891">
              <a:spcBef>
                <a:spcPts val="600"/>
              </a:spcBef>
              <a:buFont typeface="Arial" pitchFamily="34" charset="0"/>
              <a:buChar char="•"/>
              <a:defRPr sz="800" baseline="0"/>
            </a:lvl7pPr>
            <a:lvl8pPr marL="2400620" indent="0" defTabSz="685891">
              <a:spcBef>
                <a:spcPct val="20000"/>
              </a:spcBef>
              <a:buFont typeface="Arial" pitchFamily="34" charset="0"/>
              <a:buNone/>
              <a:defRPr sz="1500"/>
            </a:lvl8pPr>
            <a:lvl9pPr marL="2915039" indent="-171473" defTabSz="685891">
              <a:spcBef>
                <a:spcPct val="20000"/>
              </a:spcBef>
              <a:buFont typeface="Arial" pitchFamily="34" charset="0"/>
              <a:buChar char="•"/>
              <a:defRPr sz="1500"/>
            </a:lvl9pPr>
          </a:lstStyle>
          <a:p>
            <a:pPr marL="42859" indent="0">
              <a:spcBef>
                <a:spcPts val="525"/>
              </a:spcBef>
              <a:buClrTx/>
              <a:buNone/>
              <a:defRPr/>
            </a:pPr>
            <a:r>
              <a:rPr lang="en-US" sz="1400" dirty="0">
                <a:solidFill>
                  <a:srgbClr val="FFFFFF"/>
                </a:solidFill>
              </a:rPr>
              <a:t>Partner Applications that are available for Ecosystem to Use when Needed for real time </a:t>
            </a:r>
            <a:r>
              <a:rPr lang="en-US" sz="1400" dirty="0" err="1">
                <a:solidFill>
                  <a:srgbClr val="FFFFFF"/>
                </a:solidFill>
              </a:rPr>
              <a:t>Packout</a:t>
            </a:r>
            <a:r>
              <a:rPr lang="en-US" sz="1400" dirty="0">
                <a:solidFill>
                  <a:srgbClr val="FFFFFF"/>
                </a:solidFill>
              </a:rPr>
              <a:t> Status of Inventory</a:t>
            </a:r>
            <a:endParaRPr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9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Freeform 27"/>
          <p:cNvSpPr>
            <a:spLocks/>
          </p:cNvSpPr>
          <p:nvPr/>
        </p:nvSpPr>
        <p:spPr bwMode="auto">
          <a:xfrm>
            <a:off x="544258" y="1150145"/>
            <a:ext cx="5943957" cy="3400425"/>
          </a:xfrm>
          <a:custGeom>
            <a:avLst/>
            <a:gdLst>
              <a:gd name="T0" fmla="*/ 347 w 434"/>
              <a:gd name="T1" fmla="*/ 102 h 279"/>
              <a:gd name="T2" fmla="*/ 344 w 434"/>
              <a:gd name="T3" fmla="*/ 102 h 279"/>
              <a:gd name="T4" fmla="*/ 344 w 434"/>
              <a:gd name="T5" fmla="*/ 101 h 279"/>
              <a:gd name="T6" fmla="*/ 243 w 434"/>
              <a:gd name="T7" fmla="*/ 0 h 279"/>
              <a:gd name="T8" fmla="*/ 153 w 434"/>
              <a:gd name="T9" fmla="*/ 57 h 279"/>
              <a:gd name="T10" fmla="*/ 121 w 434"/>
              <a:gd name="T11" fmla="*/ 45 h 279"/>
              <a:gd name="T12" fmla="*/ 72 w 434"/>
              <a:gd name="T13" fmla="*/ 94 h 279"/>
              <a:gd name="T14" fmla="*/ 73 w 434"/>
              <a:gd name="T15" fmla="*/ 103 h 279"/>
              <a:gd name="T16" fmla="*/ 0 w 434"/>
              <a:gd name="T17" fmla="*/ 190 h 279"/>
              <a:gd name="T18" fmla="*/ 88 w 434"/>
              <a:gd name="T19" fmla="*/ 279 h 279"/>
              <a:gd name="T20" fmla="*/ 347 w 434"/>
              <a:gd name="T21" fmla="*/ 279 h 279"/>
              <a:gd name="T22" fmla="*/ 434 w 434"/>
              <a:gd name="T23" fmla="*/ 190 h 279"/>
              <a:gd name="T24" fmla="*/ 347 w 434"/>
              <a:gd name="T25" fmla="*/ 102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4" h="279">
                <a:moveTo>
                  <a:pt x="347" y="102"/>
                </a:moveTo>
                <a:cubicBezTo>
                  <a:pt x="344" y="102"/>
                  <a:pt x="344" y="102"/>
                  <a:pt x="344" y="102"/>
                </a:cubicBezTo>
                <a:cubicBezTo>
                  <a:pt x="344" y="101"/>
                  <a:pt x="344" y="101"/>
                  <a:pt x="344" y="101"/>
                </a:cubicBezTo>
                <a:cubicBezTo>
                  <a:pt x="344" y="45"/>
                  <a:pt x="299" y="0"/>
                  <a:pt x="243" y="0"/>
                </a:cubicBezTo>
                <a:cubicBezTo>
                  <a:pt x="203" y="0"/>
                  <a:pt x="169" y="23"/>
                  <a:pt x="153" y="57"/>
                </a:cubicBezTo>
                <a:cubicBezTo>
                  <a:pt x="144" y="49"/>
                  <a:pt x="133" y="45"/>
                  <a:pt x="121" y="45"/>
                </a:cubicBezTo>
                <a:cubicBezTo>
                  <a:pt x="94" y="45"/>
                  <a:pt x="72" y="67"/>
                  <a:pt x="72" y="94"/>
                </a:cubicBezTo>
                <a:cubicBezTo>
                  <a:pt x="72" y="97"/>
                  <a:pt x="72" y="100"/>
                  <a:pt x="73" y="103"/>
                </a:cubicBezTo>
                <a:cubicBezTo>
                  <a:pt x="31" y="110"/>
                  <a:pt x="0" y="146"/>
                  <a:pt x="0" y="190"/>
                </a:cubicBezTo>
                <a:cubicBezTo>
                  <a:pt x="0" y="239"/>
                  <a:pt x="39" y="279"/>
                  <a:pt x="88" y="279"/>
                </a:cubicBezTo>
                <a:cubicBezTo>
                  <a:pt x="347" y="279"/>
                  <a:pt x="347" y="279"/>
                  <a:pt x="347" y="279"/>
                </a:cubicBezTo>
                <a:cubicBezTo>
                  <a:pt x="395" y="279"/>
                  <a:pt x="434" y="239"/>
                  <a:pt x="434" y="190"/>
                </a:cubicBezTo>
                <a:cubicBezTo>
                  <a:pt x="434" y="141"/>
                  <a:pt x="395" y="102"/>
                  <a:pt x="347" y="102"/>
                </a:cubicBezTo>
                <a:close/>
              </a:path>
            </a:pathLst>
          </a:custGeom>
          <a:gradFill flip="none" rotWithShape="1">
            <a:gsLst>
              <a:gs pos="0">
                <a:srgbClr val="C1EFFF"/>
              </a:gs>
              <a:gs pos="50000">
                <a:srgbClr val="00B0F0"/>
              </a:gs>
              <a:gs pos="100000">
                <a:srgbClr val="0284BE"/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21236" tIns="10632" rIns="21236" bIns="10632" anchor="ctr"/>
          <a:lstStyle/>
          <a:p>
            <a:pPr defTabSz="212393">
              <a:defRPr/>
            </a:pPr>
            <a:endParaRPr lang="en-US" sz="2000"/>
          </a:p>
        </p:txBody>
      </p:sp>
      <p:grpSp>
        <p:nvGrpSpPr>
          <p:cNvPr id="5" name="Group 182"/>
          <p:cNvGrpSpPr>
            <a:grpSpLocks/>
          </p:cNvGrpSpPr>
          <p:nvPr/>
        </p:nvGrpSpPr>
        <p:grpSpPr bwMode="auto">
          <a:xfrm flipH="1">
            <a:off x="3895550" y="3184923"/>
            <a:ext cx="1470805" cy="975122"/>
            <a:chOff x="778683" y="3222365"/>
            <a:chExt cx="1781250" cy="1150272"/>
          </a:xfrm>
        </p:grpSpPr>
        <p:sp>
          <p:nvSpPr>
            <p:cNvPr id="6" name="Freeform 27"/>
            <p:cNvSpPr>
              <a:spLocks/>
            </p:cNvSpPr>
            <p:nvPr/>
          </p:nvSpPr>
          <p:spPr bwMode="auto">
            <a:xfrm>
              <a:off x="778683" y="3222365"/>
              <a:ext cx="1781250" cy="1150272"/>
            </a:xfrm>
            <a:custGeom>
              <a:avLst/>
              <a:gdLst>
                <a:gd name="T0" fmla="*/ 347 w 434"/>
                <a:gd name="T1" fmla="*/ 102 h 279"/>
                <a:gd name="T2" fmla="*/ 344 w 434"/>
                <a:gd name="T3" fmla="*/ 102 h 279"/>
                <a:gd name="T4" fmla="*/ 344 w 434"/>
                <a:gd name="T5" fmla="*/ 101 h 279"/>
                <a:gd name="T6" fmla="*/ 243 w 434"/>
                <a:gd name="T7" fmla="*/ 0 h 279"/>
                <a:gd name="T8" fmla="*/ 153 w 434"/>
                <a:gd name="T9" fmla="*/ 57 h 279"/>
                <a:gd name="T10" fmla="*/ 121 w 434"/>
                <a:gd name="T11" fmla="*/ 45 h 279"/>
                <a:gd name="T12" fmla="*/ 72 w 434"/>
                <a:gd name="T13" fmla="*/ 94 h 279"/>
                <a:gd name="T14" fmla="*/ 73 w 434"/>
                <a:gd name="T15" fmla="*/ 103 h 279"/>
                <a:gd name="T16" fmla="*/ 0 w 434"/>
                <a:gd name="T17" fmla="*/ 190 h 279"/>
                <a:gd name="T18" fmla="*/ 88 w 434"/>
                <a:gd name="T19" fmla="*/ 279 h 279"/>
                <a:gd name="T20" fmla="*/ 347 w 434"/>
                <a:gd name="T21" fmla="*/ 279 h 279"/>
                <a:gd name="T22" fmla="*/ 434 w 434"/>
                <a:gd name="T23" fmla="*/ 190 h 279"/>
                <a:gd name="T24" fmla="*/ 347 w 434"/>
                <a:gd name="T25" fmla="*/ 10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4" h="279">
                  <a:moveTo>
                    <a:pt x="347" y="102"/>
                  </a:moveTo>
                  <a:cubicBezTo>
                    <a:pt x="344" y="102"/>
                    <a:pt x="344" y="102"/>
                    <a:pt x="344" y="102"/>
                  </a:cubicBezTo>
                  <a:cubicBezTo>
                    <a:pt x="344" y="101"/>
                    <a:pt x="344" y="101"/>
                    <a:pt x="344" y="101"/>
                  </a:cubicBezTo>
                  <a:cubicBezTo>
                    <a:pt x="344" y="45"/>
                    <a:pt x="299" y="0"/>
                    <a:pt x="243" y="0"/>
                  </a:cubicBezTo>
                  <a:cubicBezTo>
                    <a:pt x="203" y="0"/>
                    <a:pt x="169" y="23"/>
                    <a:pt x="153" y="57"/>
                  </a:cubicBezTo>
                  <a:cubicBezTo>
                    <a:pt x="144" y="49"/>
                    <a:pt x="133" y="45"/>
                    <a:pt x="121" y="45"/>
                  </a:cubicBezTo>
                  <a:cubicBezTo>
                    <a:pt x="94" y="45"/>
                    <a:pt x="72" y="67"/>
                    <a:pt x="72" y="94"/>
                  </a:cubicBezTo>
                  <a:cubicBezTo>
                    <a:pt x="72" y="97"/>
                    <a:pt x="72" y="100"/>
                    <a:pt x="73" y="103"/>
                  </a:cubicBezTo>
                  <a:cubicBezTo>
                    <a:pt x="31" y="110"/>
                    <a:pt x="0" y="146"/>
                    <a:pt x="0" y="190"/>
                  </a:cubicBezTo>
                  <a:cubicBezTo>
                    <a:pt x="0" y="239"/>
                    <a:pt x="39" y="279"/>
                    <a:pt x="88" y="279"/>
                  </a:cubicBezTo>
                  <a:cubicBezTo>
                    <a:pt x="347" y="279"/>
                    <a:pt x="347" y="279"/>
                    <a:pt x="347" y="279"/>
                  </a:cubicBezTo>
                  <a:cubicBezTo>
                    <a:pt x="395" y="279"/>
                    <a:pt x="434" y="239"/>
                    <a:pt x="434" y="190"/>
                  </a:cubicBezTo>
                  <a:cubicBezTo>
                    <a:pt x="434" y="141"/>
                    <a:pt x="395" y="102"/>
                    <a:pt x="347" y="10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21238" tIns="10632" rIns="21238" bIns="10632" anchor="ctr"/>
            <a:lstStyle/>
            <a:p>
              <a:pPr defTabSz="212393">
                <a:defRPr/>
              </a:pPr>
              <a:endParaRPr lang="en-US" sz="2000"/>
            </a:p>
          </p:txBody>
        </p:sp>
        <p:sp>
          <p:nvSpPr>
            <p:cNvPr id="7" name="Rectangle 118"/>
            <p:cNvSpPr>
              <a:spLocks noChangeArrowheads="1"/>
            </p:cNvSpPr>
            <p:nvPr/>
          </p:nvSpPr>
          <p:spPr bwMode="auto">
            <a:xfrm>
              <a:off x="983531" y="4025196"/>
              <a:ext cx="1317580" cy="291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>
                  <a:solidFill>
                    <a:schemeClr val="accent2"/>
                  </a:solidFill>
                </a:rPr>
                <a:t>Provider Clouds</a:t>
              </a:r>
            </a:p>
          </p:txBody>
        </p:sp>
      </p:grpSp>
      <p:grpSp>
        <p:nvGrpSpPr>
          <p:cNvPr id="8" name="Group 182"/>
          <p:cNvGrpSpPr>
            <a:grpSpLocks/>
          </p:cNvGrpSpPr>
          <p:nvPr/>
        </p:nvGrpSpPr>
        <p:grpSpPr bwMode="auto">
          <a:xfrm flipH="1">
            <a:off x="3285791" y="1334692"/>
            <a:ext cx="1470805" cy="975122"/>
            <a:chOff x="778683" y="3222365"/>
            <a:chExt cx="1781250" cy="1150272"/>
          </a:xfrm>
        </p:grpSpPr>
        <p:sp>
          <p:nvSpPr>
            <p:cNvPr id="9" name="Freeform 27"/>
            <p:cNvSpPr>
              <a:spLocks/>
            </p:cNvSpPr>
            <p:nvPr/>
          </p:nvSpPr>
          <p:spPr bwMode="auto">
            <a:xfrm>
              <a:off x="778683" y="3222365"/>
              <a:ext cx="1781250" cy="1150272"/>
            </a:xfrm>
            <a:custGeom>
              <a:avLst/>
              <a:gdLst>
                <a:gd name="T0" fmla="*/ 347 w 434"/>
                <a:gd name="T1" fmla="*/ 102 h 279"/>
                <a:gd name="T2" fmla="*/ 344 w 434"/>
                <a:gd name="T3" fmla="*/ 102 h 279"/>
                <a:gd name="T4" fmla="*/ 344 w 434"/>
                <a:gd name="T5" fmla="*/ 101 h 279"/>
                <a:gd name="T6" fmla="*/ 243 w 434"/>
                <a:gd name="T7" fmla="*/ 0 h 279"/>
                <a:gd name="T8" fmla="*/ 153 w 434"/>
                <a:gd name="T9" fmla="*/ 57 h 279"/>
                <a:gd name="T10" fmla="*/ 121 w 434"/>
                <a:gd name="T11" fmla="*/ 45 h 279"/>
                <a:gd name="T12" fmla="*/ 72 w 434"/>
                <a:gd name="T13" fmla="*/ 94 h 279"/>
                <a:gd name="T14" fmla="*/ 73 w 434"/>
                <a:gd name="T15" fmla="*/ 103 h 279"/>
                <a:gd name="T16" fmla="*/ 0 w 434"/>
                <a:gd name="T17" fmla="*/ 190 h 279"/>
                <a:gd name="T18" fmla="*/ 88 w 434"/>
                <a:gd name="T19" fmla="*/ 279 h 279"/>
                <a:gd name="T20" fmla="*/ 347 w 434"/>
                <a:gd name="T21" fmla="*/ 279 h 279"/>
                <a:gd name="T22" fmla="*/ 434 w 434"/>
                <a:gd name="T23" fmla="*/ 190 h 279"/>
                <a:gd name="T24" fmla="*/ 347 w 434"/>
                <a:gd name="T25" fmla="*/ 10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4" h="279">
                  <a:moveTo>
                    <a:pt x="347" y="102"/>
                  </a:moveTo>
                  <a:cubicBezTo>
                    <a:pt x="344" y="102"/>
                    <a:pt x="344" y="102"/>
                    <a:pt x="344" y="102"/>
                  </a:cubicBezTo>
                  <a:cubicBezTo>
                    <a:pt x="344" y="101"/>
                    <a:pt x="344" y="101"/>
                    <a:pt x="344" y="101"/>
                  </a:cubicBezTo>
                  <a:cubicBezTo>
                    <a:pt x="344" y="45"/>
                    <a:pt x="299" y="0"/>
                    <a:pt x="243" y="0"/>
                  </a:cubicBezTo>
                  <a:cubicBezTo>
                    <a:pt x="203" y="0"/>
                    <a:pt x="169" y="23"/>
                    <a:pt x="153" y="57"/>
                  </a:cubicBezTo>
                  <a:cubicBezTo>
                    <a:pt x="144" y="49"/>
                    <a:pt x="133" y="45"/>
                    <a:pt x="121" y="45"/>
                  </a:cubicBezTo>
                  <a:cubicBezTo>
                    <a:pt x="94" y="45"/>
                    <a:pt x="72" y="67"/>
                    <a:pt x="72" y="94"/>
                  </a:cubicBezTo>
                  <a:cubicBezTo>
                    <a:pt x="72" y="97"/>
                    <a:pt x="72" y="100"/>
                    <a:pt x="73" y="103"/>
                  </a:cubicBezTo>
                  <a:cubicBezTo>
                    <a:pt x="31" y="110"/>
                    <a:pt x="0" y="146"/>
                    <a:pt x="0" y="190"/>
                  </a:cubicBezTo>
                  <a:cubicBezTo>
                    <a:pt x="0" y="239"/>
                    <a:pt x="39" y="279"/>
                    <a:pt x="88" y="279"/>
                  </a:cubicBezTo>
                  <a:cubicBezTo>
                    <a:pt x="347" y="279"/>
                    <a:pt x="347" y="279"/>
                    <a:pt x="347" y="279"/>
                  </a:cubicBezTo>
                  <a:cubicBezTo>
                    <a:pt x="395" y="279"/>
                    <a:pt x="434" y="239"/>
                    <a:pt x="434" y="190"/>
                  </a:cubicBezTo>
                  <a:cubicBezTo>
                    <a:pt x="434" y="141"/>
                    <a:pt x="395" y="102"/>
                    <a:pt x="347" y="10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21238" tIns="10632" rIns="21238" bIns="10632" anchor="ctr"/>
            <a:lstStyle/>
            <a:p>
              <a:pPr defTabSz="212393">
                <a:defRPr/>
              </a:pPr>
              <a:endParaRPr lang="en-US" sz="2000"/>
            </a:p>
          </p:txBody>
        </p:sp>
        <p:sp>
          <p:nvSpPr>
            <p:cNvPr id="10" name="Rectangle 112"/>
            <p:cNvSpPr>
              <a:spLocks noChangeArrowheads="1"/>
            </p:cNvSpPr>
            <p:nvPr/>
          </p:nvSpPr>
          <p:spPr bwMode="auto">
            <a:xfrm>
              <a:off x="983531" y="4025196"/>
              <a:ext cx="1317580" cy="291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>
                  <a:solidFill>
                    <a:schemeClr val="accent2"/>
                  </a:solidFill>
                </a:rPr>
                <a:t>Provider Clouds</a:t>
              </a:r>
            </a:p>
          </p:txBody>
        </p:sp>
      </p:grpSp>
      <p:pic>
        <p:nvPicPr>
          <p:cNvPr id="11" name="Picture 10" descr="blue-line.gif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0127">
            <a:off x="2324706" y="3529014"/>
            <a:ext cx="1507724" cy="4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blue-line.gif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44996" y="3133124"/>
            <a:ext cx="1663304" cy="4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blue-line.gif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3666">
            <a:off x="1972189" y="2438400"/>
            <a:ext cx="2292551" cy="4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94"/>
          <p:cNvGrpSpPr>
            <a:grpSpLocks/>
          </p:cNvGrpSpPr>
          <p:nvPr/>
        </p:nvGrpSpPr>
        <p:grpSpPr bwMode="auto">
          <a:xfrm>
            <a:off x="1103999" y="2556272"/>
            <a:ext cx="1745911" cy="1127522"/>
            <a:chOff x="778683" y="3222365"/>
            <a:chExt cx="1781250" cy="1150272"/>
          </a:xfrm>
        </p:grpSpPr>
        <p:sp>
          <p:nvSpPr>
            <p:cNvPr id="15" name="Freeform 27"/>
            <p:cNvSpPr>
              <a:spLocks/>
            </p:cNvSpPr>
            <p:nvPr/>
          </p:nvSpPr>
          <p:spPr bwMode="auto">
            <a:xfrm>
              <a:off x="778683" y="3222365"/>
              <a:ext cx="1781250" cy="1150272"/>
            </a:xfrm>
            <a:custGeom>
              <a:avLst/>
              <a:gdLst>
                <a:gd name="T0" fmla="*/ 347 w 434"/>
                <a:gd name="T1" fmla="*/ 102 h 279"/>
                <a:gd name="T2" fmla="*/ 344 w 434"/>
                <a:gd name="T3" fmla="*/ 102 h 279"/>
                <a:gd name="T4" fmla="*/ 344 w 434"/>
                <a:gd name="T5" fmla="*/ 101 h 279"/>
                <a:gd name="T6" fmla="*/ 243 w 434"/>
                <a:gd name="T7" fmla="*/ 0 h 279"/>
                <a:gd name="T8" fmla="*/ 153 w 434"/>
                <a:gd name="T9" fmla="*/ 57 h 279"/>
                <a:gd name="T10" fmla="*/ 121 w 434"/>
                <a:gd name="T11" fmla="*/ 45 h 279"/>
                <a:gd name="T12" fmla="*/ 72 w 434"/>
                <a:gd name="T13" fmla="*/ 94 h 279"/>
                <a:gd name="T14" fmla="*/ 73 w 434"/>
                <a:gd name="T15" fmla="*/ 103 h 279"/>
                <a:gd name="T16" fmla="*/ 0 w 434"/>
                <a:gd name="T17" fmla="*/ 190 h 279"/>
                <a:gd name="T18" fmla="*/ 88 w 434"/>
                <a:gd name="T19" fmla="*/ 279 h 279"/>
                <a:gd name="T20" fmla="*/ 347 w 434"/>
                <a:gd name="T21" fmla="*/ 279 h 279"/>
                <a:gd name="T22" fmla="*/ 434 w 434"/>
                <a:gd name="T23" fmla="*/ 190 h 279"/>
                <a:gd name="T24" fmla="*/ 347 w 434"/>
                <a:gd name="T25" fmla="*/ 10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4" h="279">
                  <a:moveTo>
                    <a:pt x="347" y="102"/>
                  </a:moveTo>
                  <a:cubicBezTo>
                    <a:pt x="344" y="102"/>
                    <a:pt x="344" y="102"/>
                    <a:pt x="344" y="102"/>
                  </a:cubicBezTo>
                  <a:cubicBezTo>
                    <a:pt x="344" y="101"/>
                    <a:pt x="344" y="101"/>
                    <a:pt x="344" y="101"/>
                  </a:cubicBezTo>
                  <a:cubicBezTo>
                    <a:pt x="344" y="45"/>
                    <a:pt x="299" y="0"/>
                    <a:pt x="243" y="0"/>
                  </a:cubicBezTo>
                  <a:cubicBezTo>
                    <a:pt x="203" y="0"/>
                    <a:pt x="169" y="23"/>
                    <a:pt x="153" y="57"/>
                  </a:cubicBezTo>
                  <a:cubicBezTo>
                    <a:pt x="144" y="49"/>
                    <a:pt x="133" y="45"/>
                    <a:pt x="121" y="45"/>
                  </a:cubicBezTo>
                  <a:cubicBezTo>
                    <a:pt x="94" y="45"/>
                    <a:pt x="72" y="67"/>
                    <a:pt x="72" y="94"/>
                  </a:cubicBezTo>
                  <a:cubicBezTo>
                    <a:pt x="72" y="97"/>
                    <a:pt x="72" y="100"/>
                    <a:pt x="73" y="103"/>
                  </a:cubicBezTo>
                  <a:cubicBezTo>
                    <a:pt x="31" y="110"/>
                    <a:pt x="0" y="146"/>
                    <a:pt x="0" y="190"/>
                  </a:cubicBezTo>
                  <a:cubicBezTo>
                    <a:pt x="0" y="239"/>
                    <a:pt x="39" y="279"/>
                    <a:pt x="88" y="279"/>
                  </a:cubicBezTo>
                  <a:cubicBezTo>
                    <a:pt x="347" y="279"/>
                    <a:pt x="347" y="279"/>
                    <a:pt x="347" y="279"/>
                  </a:cubicBezTo>
                  <a:cubicBezTo>
                    <a:pt x="395" y="279"/>
                    <a:pt x="434" y="239"/>
                    <a:pt x="434" y="190"/>
                  </a:cubicBezTo>
                  <a:cubicBezTo>
                    <a:pt x="434" y="141"/>
                    <a:pt x="395" y="102"/>
                    <a:pt x="347" y="10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21238" tIns="10632" rIns="21238" bIns="10632" anchor="ctr"/>
            <a:lstStyle/>
            <a:p>
              <a:pPr defTabSz="212393">
                <a:defRPr/>
              </a:pPr>
              <a:endParaRPr lang="en-US" sz="20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21324" y="4105565"/>
              <a:ext cx="1225496" cy="252498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  Enterprise Cloud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430474" y="2700957"/>
            <a:ext cx="542227" cy="734888"/>
            <a:chOff x="816609" y="2363641"/>
            <a:chExt cx="731520" cy="991221"/>
          </a:xfrm>
        </p:grpSpPr>
        <p:grpSp>
          <p:nvGrpSpPr>
            <p:cNvPr id="18" name="Group 137"/>
            <p:cNvGrpSpPr>
              <a:grpSpLocks/>
            </p:cNvGrpSpPr>
            <p:nvPr/>
          </p:nvGrpSpPr>
          <p:grpSpPr bwMode="auto">
            <a:xfrm>
              <a:off x="816609" y="2623342"/>
              <a:ext cx="731520" cy="731520"/>
              <a:chOff x="-1213277" y="2753583"/>
              <a:chExt cx="731520" cy="73152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-1213277" y="2753583"/>
                <a:ext cx="731520" cy="731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143"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1" name="Group 140"/>
              <p:cNvGrpSpPr/>
              <p:nvPr/>
            </p:nvGrpSpPr>
            <p:grpSpPr>
              <a:xfrm>
                <a:off x="-1067061" y="2856997"/>
                <a:ext cx="419826" cy="359806"/>
                <a:chOff x="2447925" y="1593850"/>
                <a:chExt cx="4252913" cy="3644900"/>
              </a:xfrm>
              <a:solidFill>
                <a:srgbClr val="000000"/>
              </a:solidFill>
            </p:grpSpPr>
            <p:sp>
              <p:nvSpPr>
                <p:cNvPr id="22" name="Freeform 80"/>
                <p:cNvSpPr>
                  <a:spLocks/>
                </p:cNvSpPr>
                <p:nvPr/>
              </p:nvSpPr>
              <p:spPr bwMode="auto">
                <a:xfrm>
                  <a:off x="4729163" y="2909888"/>
                  <a:ext cx="911225" cy="1533525"/>
                </a:xfrm>
                <a:custGeom>
                  <a:avLst/>
                  <a:gdLst>
                    <a:gd name="T0" fmla="*/ 128 w 243"/>
                    <a:gd name="T1" fmla="*/ 388 h 409"/>
                    <a:gd name="T2" fmla="*/ 168 w 243"/>
                    <a:gd name="T3" fmla="*/ 402 h 409"/>
                    <a:gd name="T4" fmla="*/ 183 w 243"/>
                    <a:gd name="T5" fmla="*/ 362 h 409"/>
                    <a:gd name="T6" fmla="*/ 133 w 243"/>
                    <a:gd name="T7" fmla="*/ 255 h 409"/>
                    <a:gd name="T8" fmla="*/ 243 w 243"/>
                    <a:gd name="T9" fmla="*/ 250 h 409"/>
                    <a:gd name="T10" fmla="*/ 0 w 243"/>
                    <a:gd name="T11" fmla="*/ 0 h 409"/>
                    <a:gd name="T12" fmla="*/ 0 w 243"/>
                    <a:gd name="T13" fmla="*/ 351 h 409"/>
                    <a:gd name="T14" fmla="*/ 78 w 243"/>
                    <a:gd name="T15" fmla="*/ 281 h 409"/>
                    <a:gd name="T16" fmla="*/ 128 w 243"/>
                    <a:gd name="T17" fmla="*/ 388 h 4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3" h="409">
                      <a:moveTo>
                        <a:pt x="128" y="388"/>
                      </a:moveTo>
                      <a:cubicBezTo>
                        <a:pt x="135" y="403"/>
                        <a:pt x="153" y="409"/>
                        <a:pt x="168" y="402"/>
                      </a:cubicBezTo>
                      <a:cubicBezTo>
                        <a:pt x="184" y="395"/>
                        <a:pt x="190" y="377"/>
                        <a:pt x="183" y="362"/>
                      </a:cubicBezTo>
                      <a:cubicBezTo>
                        <a:pt x="133" y="255"/>
                        <a:pt x="133" y="255"/>
                        <a:pt x="133" y="255"/>
                      </a:cubicBezTo>
                      <a:cubicBezTo>
                        <a:pt x="243" y="250"/>
                        <a:pt x="243" y="250"/>
                        <a:pt x="243" y="25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51"/>
                        <a:pt x="0" y="351"/>
                        <a:pt x="0" y="351"/>
                      </a:cubicBezTo>
                      <a:cubicBezTo>
                        <a:pt x="78" y="281"/>
                        <a:pt x="78" y="281"/>
                        <a:pt x="78" y="281"/>
                      </a:cubicBezTo>
                      <a:lnTo>
                        <a:pt x="128" y="38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/>
              </p:spPr>
              <p:txBody>
                <a:bodyPr lIns="21238" tIns="10632" rIns="21238" bIns="10632"/>
                <a:lstStyle/>
                <a:p>
                  <a:pPr defTabSz="212393">
                    <a:defRPr/>
                  </a:pPr>
                  <a:endParaRPr lang="en-US"/>
                </a:p>
              </p:txBody>
            </p:sp>
            <p:sp>
              <p:nvSpPr>
                <p:cNvPr id="23" name="Freeform 81"/>
                <p:cNvSpPr>
                  <a:spLocks noEditPoints="1"/>
                </p:cNvSpPr>
                <p:nvPr/>
              </p:nvSpPr>
              <p:spPr bwMode="auto">
                <a:xfrm>
                  <a:off x="2447925" y="1593850"/>
                  <a:ext cx="4252913" cy="3644900"/>
                </a:xfrm>
                <a:custGeom>
                  <a:avLst/>
                  <a:gdLst>
                    <a:gd name="T0" fmla="*/ 1053 w 1134"/>
                    <a:gd name="T1" fmla="*/ 0 h 972"/>
                    <a:gd name="T2" fmla="*/ 81 w 1134"/>
                    <a:gd name="T3" fmla="*/ 0 h 972"/>
                    <a:gd name="T4" fmla="*/ 0 w 1134"/>
                    <a:gd name="T5" fmla="*/ 81 h 972"/>
                    <a:gd name="T6" fmla="*/ 0 w 1134"/>
                    <a:gd name="T7" fmla="*/ 891 h 972"/>
                    <a:gd name="T8" fmla="*/ 81 w 1134"/>
                    <a:gd name="T9" fmla="*/ 972 h 972"/>
                    <a:gd name="T10" fmla="*/ 1053 w 1134"/>
                    <a:gd name="T11" fmla="*/ 972 h 972"/>
                    <a:gd name="T12" fmla="*/ 1134 w 1134"/>
                    <a:gd name="T13" fmla="*/ 891 h 972"/>
                    <a:gd name="T14" fmla="*/ 1134 w 1134"/>
                    <a:gd name="T15" fmla="*/ 81 h 972"/>
                    <a:gd name="T16" fmla="*/ 1053 w 1134"/>
                    <a:gd name="T17" fmla="*/ 0 h 972"/>
                    <a:gd name="T18" fmla="*/ 810 w 1134"/>
                    <a:gd name="T19" fmla="*/ 81 h 972"/>
                    <a:gd name="T20" fmla="*/ 851 w 1134"/>
                    <a:gd name="T21" fmla="*/ 121 h 972"/>
                    <a:gd name="T22" fmla="*/ 810 w 1134"/>
                    <a:gd name="T23" fmla="*/ 162 h 972"/>
                    <a:gd name="T24" fmla="*/ 770 w 1134"/>
                    <a:gd name="T25" fmla="*/ 121 h 972"/>
                    <a:gd name="T26" fmla="*/ 810 w 1134"/>
                    <a:gd name="T27" fmla="*/ 81 h 972"/>
                    <a:gd name="T28" fmla="*/ 648 w 1134"/>
                    <a:gd name="T29" fmla="*/ 81 h 972"/>
                    <a:gd name="T30" fmla="*/ 689 w 1134"/>
                    <a:gd name="T31" fmla="*/ 121 h 972"/>
                    <a:gd name="T32" fmla="*/ 648 w 1134"/>
                    <a:gd name="T33" fmla="*/ 162 h 972"/>
                    <a:gd name="T34" fmla="*/ 608 w 1134"/>
                    <a:gd name="T35" fmla="*/ 121 h 972"/>
                    <a:gd name="T36" fmla="*/ 648 w 1134"/>
                    <a:gd name="T37" fmla="*/ 81 h 972"/>
                    <a:gd name="T38" fmla="*/ 1013 w 1134"/>
                    <a:gd name="T39" fmla="*/ 850 h 972"/>
                    <a:gd name="T40" fmla="*/ 122 w 1134"/>
                    <a:gd name="T41" fmla="*/ 850 h 972"/>
                    <a:gd name="T42" fmla="*/ 122 w 1134"/>
                    <a:gd name="T43" fmla="*/ 240 h 972"/>
                    <a:gd name="T44" fmla="*/ 1013 w 1134"/>
                    <a:gd name="T45" fmla="*/ 240 h 972"/>
                    <a:gd name="T46" fmla="*/ 1013 w 1134"/>
                    <a:gd name="T47" fmla="*/ 850 h 972"/>
                    <a:gd name="T48" fmla="*/ 972 w 1134"/>
                    <a:gd name="T49" fmla="*/ 162 h 972"/>
                    <a:gd name="T50" fmla="*/ 932 w 1134"/>
                    <a:gd name="T51" fmla="*/ 121 h 972"/>
                    <a:gd name="T52" fmla="*/ 972 w 1134"/>
                    <a:gd name="T53" fmla="*/ 81 h 972"/>
                    <a:gd name="T54" fmla="*/ 1013 w 1134"/>
                    <a:gd name="T55" fmla="*/ 121 h 972"/>
                    <a:gd name="T56" fmla="*/ 972 w 1134"/>
                    <a:gd name="T57" fmla="*/ 162 h 9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134" h="972">
                      <a:moveTo>
                        <a:pt x="1053" y="0"/>
                      </a:move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36" y="0"/>
                        <a:pt x="0" y="36"/>
                        <a:pt x="0" y="81"/>
                      </a:cubicBezTo>
                      <a:cubicBezTo>
                        <a:pt x="0" y="891"/>
                        <a:pt x="0" y="891"/>
                        <a:pt x="0" y="891"/>
                      </a:cubicBezTo>
                      <a:cubicBezTo>
                        <a:pt x="0" y="935"/>
                        <a:pt x="36" y="972"/>
                        <a:pt x="81" y="972"/>
                      </a:cubicBezTo>
                      <a:cubicBezTo>
                        <a:pt x="1053" y="972"/>
                        <a:pt x="1053" y="972"/>
                        <a:pt x="1053" y="972"/>
                      </a:cubicBezTo>
                      <a:cubicBezTo>
                        <a:pt x="1098" y="972"/>
                        <a:pt x="1134" y="935"/>
                        <a:pt x="1134" y="891"/>
                      </a:cubicBezTo>
                      <a:cubicBezTo>
                        <a:pt x="1134" y="81"/>
                        <a:pt x="1134" y="81"/>
                        <a:pt x="1134" y="81"/>
                      </a:cubicBezTo>
                      <a:cubicBezTo>
                        <a:pt x="1134" y="36"/>
                        <a:pt x="1098" y="0"/>
                        <a:pt x="1053" y="0"/>
                      </a:cubicBezTo>
                      <a:close/>
                      <a:moveTo>
                        <a:pt x="810" y="81"/>
                      </a:moveTo>
                      <a:cubicBezTo>
                        <a:pt x="833" y="81"/>
                        <a:pt x="851" y="99"/>
                        <a:pt x="851" y="121"/>
                      </a:cubicBezTo>
                      <a:cubicBezTo>
                        <a:pt x="851" y="144"/>
                        <a:pt x="833" y="162"/>
                        <a:pt x="810" y="162"/>
                      </a:cubicBezTo>
                      <a:cubicBezTo>
                        <a:pt x="788" y="162"/>
                        <a:pt x="770" y="144"/>
                        <a:pt x="770" y="121"/>
                      </a:cubicBezTo>
                      <a:cubicBezTo>
                        <a:pt x="770" y="99"/>
                        <a:pt x="788" y="81"/>
                        <a:pt x="810" y="81"/>
                      </a:cubicBezTo>
                      <a:close/>
                      <a:moveTo>
                        <a:pt x="648" y="81"/>
                      </a:moveTo>
                      <a:cubicBezTo>
                        <a:pt x="671" y="81"/>
                        <a:pt x="689" y="99"/>
                        <a:pt x="689" y="121"/>
                      </a:cubicBezTo>
                      <a:cubicBezTo>
                        <a:pt x="689" y="144"/>
                        <a:pt x="671" y="162"/>
                        <a:pt x="648" y="162"/>
                      </a:cubicBezTo>
                      <a:cubicBezTo>
                        <a:pt x="626" y="162"/>
                        <a:pt x="608" y="144"/>
                        <a:pt x="608" y="121"/>
                      </a:cubicBezTo>
                      <a:cubicBezTo>
                        <a:pt x="608" y="99"/>
                        <a:pt x="626" y="81"/>
                        <a:pt x="648" y="81"/>
                      </a:cubicBezTo>
                      <a:close/>
                      <a:moveTo>
                        <a:pt x="1013" y="850"/>
                      </a:moveTo>
                      <a:cubicBezTo>
                        <a:pt x="122" y="850"/>
                        <a:pt x="122" y="850"/>
                        <a:pt x="122" y="850"/>
                      </a:cubicBezTo>
                      <a:cubicBezTo>
                        <a:pt x="122" y="240"/>
                        <a:pt x="122" y="240"/>
                        <a:pt x="122" y="240"/>
                      </a:cubicBezTo>
                      <a:cubicBezTo>
                        <a:pt x="1013" y="240"/>
                        <a:pt x="1013" y="240"/>
                        <a:pt x="1013" y="240"/>
                      </a:cubicBezTo>
                      <a:lnTo>
                        <a:pt x="1013" y="850"/>
                      </a:lnTo>
                      <a:close/>
                      <a:moveTo>
                        <a:pt x="972" y="162"/>
                      </a:moveTo>
                      <a:cubicBezTo>
                        <a:pt x="950" y="162"/>
                        <a:pt x="932" y="144"/>
                        <a:pt x="932" y="121"/>
                      </a:cubicBezTo>
                      <a:cubicBezTo>
                        <a:pt x="932" y="99"/>
                        <a:pt x="950" y="81"/>
                        <a:pt x="972" y="81"/>
                      </a:cubicBezTo>
                      <a:cubicBezTo>
                        <a:pt x="995" y="81"/>
                        <a:pt x="1013" y="99"/>
                        <a:pt x="1013" y="121"/>
                      </a:cubicBezTo>
                      <a:cubicBezTo>
                        <a:pt x="1013" y="144"/>
                        <a:pt x="995" y="162"/>
                        <a:pt x="972" y="16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/>
              </p:spPr>
              <p:txBody>
                <a:bodyPr lIns="21238" tIns="10632" rIns="21238" bIns="10632"/>
                <a:lstStyle/>
                <a:p>
                  <a:pPr defTabSz="212393">
                    <a:defRPr/>
                  </a:pPr>
                  <a:endParaRPr lang="en-US"/>
                </a:p>
              </p:txBody>
            </p:sp>
          </p:grpSp>
        </p:grpSp>
        <p:sp>
          <p:nvSpPr>
            <p:cNvPr id="19" name="TextBox 171"/>
            <p:cNvSpPr txBox="1">
              <a:spLocks noChangeArrowheads="1"/>
            </p:cNvSpPr>
            <p:nvPr/>
          </p:nvSpPr>
          <p:spPr bwMode="auto">
            <a:xfrm>
              <a:off x="873814" y="2363641"/>
              <a:ext cx="586628" cy="311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900" dirty="0" smtClean="0"/>
                <a:t>Core</a:t>
              </a:r>
              <a:endParaRPr lang="en-US" sz="900" dirty="0"/>
            </a:p>
          </p:txBody>
        </p:sp>
      </p:grpSp>
      <p:grpSp>
        <p:nvGrpSpPr>
          <p:cNvPr id="24" name="Group 182"/>
          <p:cNvGrpSpPr>
            <a:grpSpLocks/>
          </p:cNvGrpSpPr>
          <p:nvPr/>
        </p:nvGrpSpPr>
        <p:grpSpPr bwMode="auto">
          <a:xfrm>
            <a:off x="3100004" y="1453754"/>
            <a:ext cx="1676837" cy="976313"/>
            <a:chOff x="778683" y="3222365"/>
            <a:chExt cx="1781250" cy="1150272"/>
          </a:xfrm>
        </p:grpSpPr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778683" y="3222365"/>
              <a:ext cx="1781250" cy="1150272"/>
            </a:xfrm>
            <a:custGeom>
              <a:avLst/>
              <a:gdLst>
                <a:gd name="T0" fmla="*/ 347 w 434"/>
                <a:gd name="T1" fmla="*/ 102 h 279"/>
                <a:gd name="T2" fmla="*/ 344 w 434"/>
                <a:gd name="T3" fmla="*/ 102 h 279"/>
                <a:gd name="T4" fmla="*/ 344 w 434"/>
                <a:gd name="T5" fmla="*/ 101 h 279"/>
                <a:gd name="T6" fmla="*/ 243 w 434"/>
                <a:gd name="T7" fmla="*/ 0 h 279"/>
                <a:gd name="T8" fmla="*/ 153 w 434"/>
                <a:gd name="T9" fmla="*/ 57 h 279"/>
                <a:gd name="T10" fmla="*/ 121 w 434"/>
                <a:gd name="T11" fmla="*/ 45 h 279"/>
                <a:gd name="T12" fmla="*/ 72 w 434"/>
                <a:gd name="T13" fmla="*/ 94 h 279"/>
                <a:gd name="T14" fmla="*/ 73 w 434"/>
                <a:gd name="T15" fmla="*/ 103 h 279"/>
                <a:gd name="T16" fmla="*/ 0 w 434"/>
                <a:gd name="T17" fmla="*/ 190 h 279"/>
                <a:gd name="T18" fmla="*/ 88 w 434"/>
                <a:gd name="T19" fmla="*/ 279 h 279"/>
                <a:gd name="T20" fmla="*/ 347 w 434"/>
                <a:gd name="T21" fmla="*/ 279 h 279"/>
                <a:gd name="T22" fmla="*/ 434 w 434"/>
                <a:gd name="T23" fmla="*/ 190 h 279"/>
                <a:gd name="T24" fmla="*/ 347 w 434"/>
                <a:gd name="T25" fmla="*/ 10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4" h="279">
                  <a:moveTo>
                    <a:pt x="347" y="102"/>
                  </a:moveTo>
                  <a:cubicBezTo>
                    <a:pt x="344" y="102"/>
                    <a:pt x="344" y="102"/>
                    <a:pt x="344" y="102"/>
                  </a:cubicBezTo>
                  <a:cubicBezTo>
                    <a:pt x="344" y="101"/>
                    <a:pt x="344" y="101"/>
                    <a:pt x="344" y="101"/>
                  </a:cubicBezTo>
                  <a:cubicBezTo>
                    <a:pt x="344" y="45"/>
                    <a:pt x="299" y="0"/>
                    <a:pt x="243" y="0"/>
                  </a:cubicBezTo>
                  <a:cubicBezTo>
                    <a:pt x="203" y="0"/>
                    <a:pt x="169" y="23"/>
                    <a:pt x="153" y="57"/>
                  </a:cubicBezTo>
                  <a:cubicBezTo>
                    <a:pt x="144" y="49"/>
                    <a:pt x="133" y="45"/>
                    <a:pt x="121" y="45"/>
                  </a:cubicBezTo>
                  <a:cubicBezTo>
                    <a:pt x="94" y="45"/>
                    <a:pt x="72" y="67"/>
                    <a:pt x="72" y="94"/>
                  </a:cubicBezTo>
                  <a:cubicBezTo>
                    <a:pt x="72" y="97"/>
                    <a:pt x="72" y="100"/>
                    <a:pt x="73" y="103"/>
                  </a:cubicBezTo>
                  <a:cubicBezTo>
                    <a:pt x="31" y="110"/>
                    <a:pt x="0" y="146"/>
                    <a:pt x="0" y="190"/>
                  </a:cubicBezTo>
                  <a:cubicBezTo>
                    <a:pt x="0" y="239"/>
                    <a:pt x="39" y="279"/>
                    <a:pt x="88" y="279"/>
                  </a:cubicBezTo>
                  <a:cubicBezTo>
                    <a:pt x="347" y="279"/>
                    <a:pt x="347" y="279"/>
                    <a:pt x="347" y="279"/>
                  </a:cubicBezTo>
                  <a:cubicBezTo>
                    <a:pt x="395" y="279"/>
                    <a:pt x="434" y="239"/>
                    <a:pt x="434" y="190"/>
                  </a:cubicBezTo>
                  <a:cubicBezTo>
                    <a:pt x="434" y="141"/>
                    <a:pt x="395" y="102"/>
                    <a:pt x="347" y="10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21238" tIns="10632" rIns="21238" bIns="10632" anchor="ctr"/>
            <a:lstStyle/>
            <a:p>
              <a:pPr defTabSz="212393">
                <a:defRPr/>
              </a:pPr>
              <a:endParaRPr lang="en-US" sz="2000"/>
            </a:p>
          </p:txBody>
        </p:sp>
        <p:sp>
          <p:nvSpPr>
            <p:cNvPr id="26" name="Rectangle 184"/>
            <p:cNvSpPr>
              <a:spLocks noChangeArrowheads="1"/>
            </p:cNvSpPr>
            <p:nvPr/>
          </p:nvSpPr>
          <p:spPr bwMode="auto">
            <a:xfrm>
              <a:off x="1064477" y="4025550"/>
              <a:ext cx="1155690" cy="29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>
                  <a:solidFill>
                    <a:schemeClr val="accent2"/>
                  </a:solidFill>
                </a:rPr>
                <a:t>Provider Clouds</a:t>
              </a:r>
            </a:p>
          </p:txBody>
        </p:sp>
      </p:grpSp>
      <p:pic>
        <p:nvPicPr>
          <p:cNvPr id="27" name="Picture 26" descr="blue-line.gif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388" y="4838700"/>
            <a:ext cx="571649" cy="4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340574" y="4727974"/>
            <a:ext cx="1120670" cy="23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900" b="1"/>
              <a:t>Intercloud Fabric</a:t>
            </a: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1973379" y="2636045"/>
            <a:ext cx="550357" cy="728663"/>
            <a:chOff x="1180511" y="3627031"/>
            <a:chExt cx="550891" cy="728356"/>
          </a:xfrm>
        </p:grpSpPr>
        <p:sp>
          <p:nvSpPr>
            <p:cNvPr id="30" name="Oval 29"/>
            <p:cNvSpPr/>
            <p:nvPr/>
          </p:nvSpPr>
          <p:spPr>
            <a:xfrm>
              <a:off x="1209967" y="3838865"/>
              <a:ext cx="516521" cy="51652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5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3">
                <a:defRPr/>
              </a:pP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31" name="TextBox 154"/>
            <p:cNvSpPr txBox="1">
              <a:spLocks noChangeArrowheads="1"/>
            </p:cNvSpPr>
            <p:nvPr/>
          </p:nvSpPr>
          <p:spPr bwMode="auto">
            <a:xfrm>
              <a:off x="1180511" y="3627031"/>
              <a:ext cx="550891" cy="230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900"/>
                <a:t>SCaaS</a:t>
              </a:r>
            </a:p>
          </p:txBody>
        </p:sp>
        <p:pic>
          <p:nvPicPr>
            <p:cNvPr id="32" name="Picture 157" descr="tower-for-pp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342" y="3865943"/>
              <a:ext cx="486136" cy="455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Group 94"/>
          <p:cNvGrpSpPr>
            <a:grpSpLocks/>
          </p:cNvGrpSpPr>
          <p:nvPr/>
        </p:nvGrpSpPr>
        <p:grpSpPr bwMode="auto">
          <a:xfrm>
            <a:off x="3435850" y="3063478"/>
            <a:ext cx="1745911" cy="1127522"/>
            <a:chOff x="778683" y="3222365"/>
            <a:chExt cx="1781250" cy="1150272"/>
          </a:xfrm>
        </p:grpSpPr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778683" y="3222365"/>
              <a:ext cx="1781250" cy="1150272"/>
            </a:xfrm>
            <a:custGeom>
              <a:avLst/>
              <a:gdLst>
                <a:gd name="T0" fmla="*/ 347 w 434"/>
                <a:gd name="T1" fmla="*/ 102 h 279"/>
                <a:gd name="T2" fmla="*/ 344 w 434"/>
                <a:gd name="T3" fmla="*/ 102 h 279"/>
                <a:gd name="T4" fmla="*/ 344 w 434"/>
                <a:gd name="T5" fmla="*/ 101 h 279"/>
                <a:gd name="T6" fmla="*/ 243 w 434"/>
                <a:gd name="T7" fmla="*/ 0 h 279"/>
                <a:gd name="T8" fmla="*/ 153 w 434"/>
                <a:gd name="T9" fmla="*/ 57 h 279"/>
                <a:gd name="T10" fmla="*/ 121 w 434"/>
                <a:gd name="T11" fmla="*/ 45 h 279"/>
                <a:gd name="T12" fmla="*/ 72 w 434"/>
                <a:gd name="T13" fmla="*/ 94 h 279"/>
                <a:gd name="T14" fmla="*/ 73 w 434"/>
                <a:gd name="T15" fmla="*/ 103 h 279"/>
                <a:gd name="T16" fmla="*/ 0 w 434"/>
                <a:gd name="T17" fmla="*/ 190 h 279"/>
                <a:gd name="T18" fmla="*/ 88 w 434"/>
                <a:gd name="T19" fmla="*/ 279 h 279"/>
                <a:gd name="T20" fmla="*/ 347 w 434"/>
                <a:gd name="T21" fmla="*/ 279 h 279"/>
                <a:gd name="T22" fmla="*/ 434 w 434"/>
                <a:gd name="T23" fmla="*/ 190 h 279"/>
                <a:gd name="T24" fmla="*/ 347 w 434"/>
                <a:gd name="T25" fmla="*/ 10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4" h="279">
                  <a:moveTo>
                    <a:pt x="347" y="102"/>
                  </a:moveTo>
                  <a:cubicBezTo>
                    <a:pt x="344" y="102"/>
                    <a:pt x="344" y="102"/>
                    <a:pt x="344" y="102"/>
                  </a:cubicBezTo>
                  <a:cubicBezTo>
                    <a:pt x="344" y="101"/>
                    <a:pt x="344" y="101"/>
                    <a:pt x="344" y="101"/>
                  </a:cubicBezTo>
                  <a:cubicBezTo>
                    <a:pt x="344" y="45"/>
                    <a:pt x="299" y="0"/>
                    <a:pt x="243" y="0"/>
                  </a:cubicBezTo>
                  <a:cubicBezTo>
                    <a:pt x="203" y="0"/>
                    <a:pt x="169" y="23"/>
                    <a:pt x="153" y="57"/>
                  </a:cubicBezTo>
                  <a:cubicBezTo>
                    <a:pt x="144" y="49"/>
                    <a:pt x="133" y="45"/>
                    <a:pt x="121" y="45"/>
                  </a:cubicBezTo>
                  <a:cubicBezTo>
                    <a:pt x="94" y="45"/>
                    <a:pt x="72" y="67"/>
                    <a:pt x="72" y="94"/>
                  </a:cubicBezTo>
                  <a:cubicBezTo>
                    <a:pt x="72" y="97"/>
                    <a:pt x="72" y="100"/>
                    <a:pt x="73" y="103"/>
                  </a:cubicBezTo>
                  <a:cubicBezTo>
                    <a:pt x="31" y="110"/>
                    <a:pt x="0" y="146"/>
                    <a:pt x="0" y="190"/>
                  </a:cubicBezTo>
                  <a:cubicBezTo>
                    <a:pt x="0" y="239"/>
                    <a:pt x="39" y="279"/>
                    <a:pt x="88" y="279"/>
                  </a:cubicBezTo>
                  <a:cubicBezTo>
                    <a:pt x="347" y="279"/>
                    <a:pt x="347" y="279"/>
                    <a:pt x="347" y="279"/>
                  </a:cubicBezTo>
                  <a:cubicBezTo>
                    <a:pt x="395" y="279"/>
                    <a:pt x="434" y="239"/>
                    <a:pt x="434" y="190"/>
                  </a:cubicBezTo>
                  <a:cubicBezTo>
                    <a:pt x="434" y="141"/>
                    <a:pt x="395" y="102"/>
                    <a:pt x="347" y="10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21238" tIns="10632" rIns="21238" bIns="10632" anchor="ctr"/>
            <a:lstStyle/>
            <a:p>
              <a:pPr defTabSz="212393">
                <a:defRPr/>
              </a:pPr>
              <a:endParaRPr lang="en-US" sz="20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69289" y="4105565"/>
              <a:ext cx="1529568" cy="252498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 Partner Private Clouds</a:t>
              </a: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3977725" y="3071813"/>
            <a:ext cx="550212" cy="747713"/>
            <a:chOff x="805145" y="2268057"/>
            <a:chExt cx="742984" cy="1008519"/>
          </a:xfrm>
        </p:grpSpPr>
        <p:grpSp>
          <p:nvGrpSpPr>
            <p:cNvPr id="37" name="Group 137"/>
            <p:cNvGrpSpPr>
              <a:grpSpLocks/>
            </p:cNvGrpSpPr>
            <p:nvPr/>
          </p:nvGrpSpPr>
          <p:grpSpPr bwMode="auto">
            <a:xfrm>
              <a:off x="816609" y="2545056"/>
              <a:ext cx="731520" cy="731520"/>
              <a:chOff x="-1213277" y="2675297"/>
              <a:chExt cx="731520" cy="73152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-1213277" y="2675297"/>
                <a:ext cx="731520" cy="731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143"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0" name="Group 140"/>
              <p:cNvGrpSpPr/>
              <p:nvPr/>
            </p:nvGrpSpPr>
            <p:grpSpPr>
              <a:xfrm>
                <a:off x="-1067061" y="2856997"/>
                <a:ext cx="419826" cy="359806"/>
                <a:chOff x="2447925" y="1593850"/>
                <a:chExt cx="4252913" cy="3644900"/>
              </a:xfrm>
              <a:solidFill>
                <a:srgbClr val="000000"/>
              </a:solidFill>
            </p:grpSpPr>
            <p:sp>
              <p:nvSpPr>
                <p:cNvPr id="41" name="Freeform 80"/>
                <p:cNvSpPr>
                  <a:spLocks/>
                </p:cNvSpPr>
                <p:nvPr/>
              </p:nvSpPr>
              <p:spPr bwMode="auto">
                <a:xfrm>
                  <a:off x="4729163" y="2909888"/>
                  <a:ext cx="911225" cy="1533525"/>
                </a:xfrm>
                <a:custGeom>
                  <a:avLst/>
                  <a:gdLst>
                    <a:gd name="T0" fmla="*/ 128 w 243"/>
                    <a:gd name="T1" fmla="*/ 388 h 409"/>
                    <a:gd name="T2" fmla="*/ 168 w 243"/>
                    <a:gd name="T3" fmla="*/ 402 h 409"/>
                    <a:gd name="T4" fmla="*/ 183 w 243"/>
                    <a:gd name="T5" fmla="*/ 362 h 409"/>
                    <a:gd name="T6" fmla="*/ 133 w 243"/>
                    <a:gd name="T7" fmla="*/ 255 h 409"/>
                    <a:gd name="T8" fmla="*/ 243 w 243"/>
                    <a:gd name="T9" fmla="*/ 250 h 409"/>
                    <a:gd name="T10" fmla="*/ 0 w 243"/>
                    <a:gd name="T11" fmla="*/ 0 h 409"/>
                    <a:gd name="T12" fmla="*/ 0 w 243"/>
                    <a:gd name="T13" fmla="*/ 351 h 409"/>
                    <a:gd name="T14" fmla="*/ 78 w 243"/>
                    <a:gd name="T15" fmla="*/ 281 h 409"/>
                    <a:gd name="T16" fmla="*/ 128 w 243"/>
                    <a:gd name="T17" fmla="*/ 388 h 4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3" h="409">
                      <a:moveTo>
                        <a:pt x="128" y="388"/>
                      </a:moveTo>
                      <a:cubicBezTo>
                        <a:pt x="135" y="403"/>
                        <a:pt x="153" y="409"/>
                        <a:pt x="168" y="402"/>
                      </a:cubicBezTo>
                      <a:cubicBezTo>
                        <a:pt x="184" y="395"/>
                        <a:pt x="190" y="377"/>
                        <a:pt x="183" y="362"/>
                      </a:cubicBezTo>
                      <a:cubicBezTo>
                        <a:pt x="133" y="255"/>
                        <a:pt x="133" y="255"/>
                        <a:pt x="133" y="255"/>
                      </a:cubicBezTo>
                      <a:cubicBezTo>
                        <a:pt x="243" y="250"/>
                        <a:pt x="243" y="250"/>
                        <a:pt x="243" y="25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51"/>
                        <a:pt x="0" y="351"/>
                        <a:pt x="0" y="351"/>
                      </a:cubicBezTo>
                      <a:cubicBezTo>
                        <a:pt x="78" y="281"/>
                        <a:pt x="78" y="281"/>
                        <a:pt x="78" y="281"/>
                      </a:cubicBezTo>
                      <a:lnTo>
                        <a:pt x="128" y="38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/>
              </p:spPr>
              <p:txBody>
                <a:bodyPr lIns="21238" tIns="10632" rIns="21238" bIns="10632"/>
                <a:lstStyle/>
                <a:p>
                  <a:pPr defTabSz="212393">
                    <a:defRPr/>
                  </a:pPr>
                  <a:endParaRPr lang="en-US"/>
                </a:p>
              </p:txBody>
            </p:sp>
            <p:sp>
              <p:nvSpPr>
                <p:cNvPr id="42" name="Freeform 81"/>
                <p:cNvSpPr>
                  <a:spLocks noEditPoints="1"/>
                </p:cNvSpPr>
                <p:nvPr/>
              </p:nvSpPr>
              <p:spPr bwMode="auto">
                <a:xfrm>
                  <a:off x="2447925" y="1593850"/>
                  <a:ext cx="4252913" cy="3644900"/>
                </a:xfrm>
                <a:custGeom>
                  <a:avLst/>
                  <a:gdLst>
                    <a:gd name="T0" fmla="*/ 1053 w 1134"/>
                    <a:gd name="T1" fmla="*/ 0 h 972"/>
                    <a:gd name="T2" fmla="*/ 81 w 1134"/>
                    <a:gd name="T3" fmla="*/ 0 h 972"/>
                    <a:gd name="T4" fmla="*/ 0 w 1134"/>
                    <a:gd name="T5" fmla="*/ 81 h 972"/>
                    <a:gd name="T6" fmla="*/ 0 w 1134"/>
                    <a:gd name="T7" fmla="*/ 891 h 972"/>
                    <a:gd name="T8" fmla="*/ 81 w 1134"/>
                    <a:gd name="T9" fmla="*/ 972 h 972"/>
                    <a:gd name="T10" fmla="*/ 1053 w 1134"/>
                    <a:gd name="T11" fmla="*/ 972 h 972"/>
                    <a:gd name="T12" fmla="*/ 1134 w 1134"/>
                    <a:gd name="T13" fmla="*/ 891 h 972"/>
                    <a:gd name="T14" fmla="*/ 1134 w 1134"/>
                    <a:gd name="T15" fmla="*/ 81 h 972"/>
                    <a:gd name="T16" fmla="*/ 1053 w 1134"/>
                    <a:gd name="T17" fmla="*/ 0 h 972"/>
                    <a:gd name="T18" fmla="*/ 810 w 1134"/>
                    <a:gd name="T19" fmla="*/ 81 h 972"/>
                    <a:gd name="T20" fmla="*/ 851 w 1134"/>
                    <a:gd name="T21" fmla="*/ 121 h 972"/>
                    <a:gd name="T22" fmla="*/ 810 w 1134"/>
                    <a:gd name="T23" fmla="*/ 162 h 972"/>
                    <a:gd name="T24" fmla="*/ 770 w 1134"/>
                    <a:gd name="T25" fmla="*/ 121 h 972"/>
                    <a:gd name="T26" fmla="*/ 810 w 1134"/>
                    <a:gd name="T27" fmla="*/ 81 h 972"/>
                    <a:gd name="T28" fmla="*/ 648 w 1134"/>
                    <a:gd name="T29" fmla="*/ 81 h 972"/>
                    <a:gd name="T30" fmla="*/ 689 w 1134"/>
                    <a:gd name="T31" fmla="*/ 121 h 972"/>
                    <a:gd name="T32" fmla="*/ 648 w 1134"/>
                    <a:gd name="T33" fmla="*/ 162 h 972"/>
                    <a:gd name="T34" fmla="*/ 608 w 1134"/>
                    <a:gd name="T35" fmla="*/ 121 h 972"/>
                    <a:gd name="T36" fmla="*/ 648 w 1134"/>
                    <a:gd name="T37" fmla="*/ 81 h 972"/>
                    <a:gd name="T38" fmla="*/ 1013 w 1134"/>
                    <a:gd name="T39" fmla="*/ 850 h 972"/>
                    <a:gd name="T40" fmla="*/ 122 w 1134"/>
                    <a:gd name="T41" fmla="*/ 850 h 972"/>
                    <a:gd name="T42" fmla="*/ 122 w 1134"/>
                    <a:gd name="T43" fmla="*/ 240 h 972"/>
                    <a:gd name="T44" fmla="*/ 1013 w 1134"/>
                    <a:gd name="T45" fmla="*/ 240 h 972"/>
                    <a:gd name="T46" fmla="*/ 1013 w 1134"/>
                    <a:gd name="T47" fmla="*/ 850 h 972"/>
                    <a:gd name="T48" fmla="*/ 972 w 1134"/>
                    <a:gd name="T49" fmla="*/ 162 h 972"/>
                    <a:gd name="T50" fmla="*/ 932 w 1134"/>
                    <a:gd name="T51" fmla="*/ 121 h 972"/>
                    <a:gd name="T52" fmla="*/ 972 w 1134"/>
                    <a:gd name="T53" fmla="*/ 81 h 972"/>
                    <a:gd name="T54" fmla="*/ 1013 w 1134"/>
                    <a:gd name="T55" fmla="*/ 121 h 972"/>
                    <a:gd name="T56" fmla="*/ 972 w 1134"/>
                    <a:gd name="T57" fmla="*/ 162 h 9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134" h="972">
                      <a:moveTo>
                        <a:pt x="1053" y="0"/>
                      </a:move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36" y="0"/>
                        <a:pt x="0" y="36"/>
                        <a:pt x="0" y="81"/>
                      </a:cubicBezTo>
                      <a:cubicBezTo>
                        <a:pt x="0" y="891"/>
                        <a:pt x="0" y="891"/>
                        <a:pt x="0" y="891"/>
                      </a:cubicBezTo>
                      <a:cubicBezTo>
                        <a:pt x="0" y="935"/>
                        <a:pt x="36" y="972"/>
                        <a:pt x="81" y="972"/>
                      </a:cubicBezTo>
                      <a:cubicBezTo>
                        <a:pt x="1053" y="972"/>
                        <a:pt x="1053" y="972"/>
                        <a:pt x="1053" y="972"/>
                      </a:cubicBezTo>
                      <a:cubicBezTo>
                        <a:pt x="1098" y="972"/>
                        <a:pt x="1134" y="935"/>
                        <a:pt x="1134" y="891"/>
                      </a:cubicBezTo>
                      <a:cubicBezTo>
                        <a:pt x="1134" y="81"/>
                        <a:pt x="1134" y="81"/>
                        <a:pt x="1134" y="81"/>
                      </a:cubicBezTo>
                      <a:cubicBezTo>
                        <a:pt x="1134" y="36"/>
                        <a:pt x="1098" y="0"/>
                        <a:pt x="1053" y="0"/>
                      </a:cubicBezTo>
                      <a:close/>
                      <a:moveTo>
                        <a:pt x="810" y="81"/>
                      </a:moveTo>
                      <a:cubicBezTo>
                        <a:pt x="833" y="81"/>
                        <a:pt x="851" y="99"/>
                        <a:pt x="851" y="121"/>
                      </a:cubicBezTo>
                      <a:cubicBezTo>
                        <a:pt x="851" y="144"/>
                        <a:pt x="833" y="162"/>
                        <a:pt x="810" y="162"/>
                      </a:cubicBezTo>
                      <a:cubicBezTo>
                        <a:pt x="788" y="162"/>
                        <a:pt x="770" y="144"/>
                        <a:pt x="770" y="121"/>
                      </a:cubicBezTo>
                      <a:cubicBezTo>
                        <a:pt x="770" y="99"/>
                        <a:pt x="788" y="81"/>
                        <a:pt x="810" y="81"/>
                      </a:cubicBezTo>
                      <a:close/>
                      <a:moveTo>
                        <a:pt x="648" y="81"/>
                      </a:moveTo>
                      <a:cubicBezTo>
                        <a:pt x="671" y="81"/>
                        <a:pt x="689" y="99"/>
                        <a:pt x="689" y="121"/>
                      </a:cubicBezTo>
                      <a:cubicBezTo>
                        <a:pt x="689" y="144"/>
                        <a:pt x="671" y="162"/>
                        <a:pt x="648" y="162"/>
                      </a:cubicBezTo>
                      <a:cubicBezTo>
                        <a:pt x="626" y="162"/>
                        <a:pt x="608" y="144"/>
                        <a:pt x="608" y="121"/>
                      </a:cubicBezTo>
                      <a:cubicBezTo>
                        <a:pt x="608" y="99"/>
                        <a:pt x="626" y="81"/>
                        <a:pt x="648" y="81"/>
                      </a:cubicBezTo>
                      <a:close/>
                      <a:moveTo>
                        <a:pt x="1013" y="850"/>
                      </a:moveTo>
                      <a:cubicBezTo>
                        <a:pt x="122" y="850"/>
                        <a:pt x="122" y="850"/>
                        <a:pt x="122" y="850"/>
                      </a:cubicBezTo>
                      <a:cubicBezTo>
                        <a:pt x="122" y="240"/>
                        <a:pt x="122" y="240"/>
                        <a:pt x="122" y="240"/>
                      </a:cubicBezTo>
                      <a:cubicBezTo>
                        <a:pt x="1013" y="240"/>
                        <a:pt x="1013" y="240"/>
                        <a:pt x="1013" y="240"/>
                      </a:cubicBezTo>
                      <a:lnTo>
                        <a:pt x="1013" y="850"/>
                      </a:lnTo>
                      <a:close/>
                      <a:moveTo>
                        <a:pt x="972" y="162"/>
                      </a:moveTo>
                      <a:cubicBezTo>
                        <a:pt x="950" y="162"/>
                        <a:pt x="932" y="144"/>
                        <a:pt x="932" y="121"/>
                      </a:cubicBezTo>
                      <a:cubicBezTo>
                        <a:pt x="932" y="99"/>
                        <a:pt x="950" y="81"/>
                        <a:pt x="972" y="81"/>
                      </a:cubicBezTo>
                      <a:cubicBezTo>
                        <a:pt x="995" y="81"/>
                        <a:pt x="1013" y="99"/>
                        <a:pt x="1013" y="121"/>
                      </a:cubicBezTo>
                      <a:cubicBezTo>
                        <a:pt x="1013" y="144"/>
                        <a:pt x="995" y="162"/>
                        <a:pt x="972" y="16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/>
              </p:spPr>
              <p:txBody>
                <a:bodyPr lIns="21238" tIns="10632" rIns="21238" bIns="10632"/>
                <a:lstStyle/>
                <a:p>
                  <a:pPr defTabSz="212393">
                    <a:defRPr/>
                  </a:pPr>
                  <a:endParaRPr lang="en-US"/>
                </a:p>
              </p:txBody>
            </p:sp>
          </p:grpSp>
        </p:grpSp>
        <p:sp>
          <p:nvSpPr>
            <p:cNvPr id="38" name="TextBox 164"/>
            <p:cNvSpPr txBox="1">
              <a:spLocks noChangeArrowheads="1"/>
            </p:cNvSpPr>
            <p:nvPr/>
          </p:nvSpPr>
          <p:spPr bwMode="auto">
            <a:xfrm>
              <a:off x="805145" y="2268057"/>
              <a:ext cx="249365" cy="311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endParaRPr lang="en-US" sz="900"/>
            </a:p>
          </p:txBody>
        </p:sp>
      </p:grpSp>
      <p:grpSp>
        <p:nvGrpSpPr>
          <p:cNvPr id="43" name="Group 156"/>
          <p:cNvGrpSpPr>
            <a:grpSpLocks/>
          </p:cNvGrpSpPr>
          <p:nvPr/>
        </p:nvGrpSpPr>
        <p:grpSpPr bwMode="auto">
          <a:xfrm>
            <a:off x="6597773" y="4514851"/>
            <a:ext cx="872576" cy="276225"/>
            <a:chOff x="6010564" y="4194635"/>
            <a:chExt cx="872134" cy="275765"/>
          </a:xfrm>
        </p:grpSpPr>
        <p:sp>
          <p:nvSpPr>
            <p:cNvPr id="44" name="Rectangle 187"/>
            <p:cNvSpPr>
              <a:spLocks noChangeArrowheads="1"/>
            </p:cNvSpPr>
            <p:nvPr/>
          </p:nvSpPr>
          <p:spPr bwMode="auto">
            <a:xfrm>
              <a:off x="6358036" y="4227369"/>
              <a:ext cx="524662" cy="220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3294">
                <a:lnSpc>
                  <a:spcPct val="80000"/>
                </a:lnSpc>
              </a:pPr>
              <a:r>
                <a:rPr lang="en-US" sz="1000" b="1">
                  <a:solidFill>
                    <a:schemeClr val="tx2"/>
                  </a:solidFill>
                </a:rPr>
                <a:t>DRaaS</a:t>
              </a:r>
            </a:p>
          </p:txBody>
        </p:sp>
        <p:grpSp>
          <p:nvGrpSpPr>
            <p:cNvPr id="45" name="Group 35"/>
            <p:cNvGrpSpPr>
              <a:grpSpLocks/>
            </p:cNvGrpSpPr>
            <p:nvPr/>
          </p:nvGrpSpPr>
          <p:grpSpPr bwMode="auto">
            <a:xfrm>
              <a:off x="6010564" y="4194635"/>
              <a:ext cx="349297" cy="275765"/>
              <a:chOff x="1826803" y="2616225"/>
              <a:chExt cx="394738" cy="311640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1826803" y="2616225"/>
                <a:ext cx="394139" cy="311640"/>
              </a:xfrm>
              <a:prstGeom prst="roundRect">
                <a:avLst>
                  <a:gd name="adj" fmla="val 10041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6" tIns="45719" rIns="91436" bIns="45719" anchor="ctr"/>
              <a:lstStyle/>
              <a:p>
                <a:pPr algn="ctr" defTabSz="912718">
                  <a:spcBef>
                    <a:spcPts val="672"/>
                  </a:spcBef>
                  <a:defRPr/>
                </a:pPr>
                <a:endParaRPr lang="en-US" sz="900" b="1" dirty="0">
                  <a:solidFill>
                    <a:srgbClr val="FFFFFF"/>
                  </a:solidFill>
                  <a:effectLst>
                    <a:outerShdw blurRad="254000" algn="ctr" rotWithShape="0">
                      <a:prstClr val="black">
                        <a:alpha val="50000"/>
                      </a:prstClr>
                    </a:outerShdw>
                  </a:effectLst>
                </a:endParaRPr>
              </a:p>
            </p:txBody>
          </p:sp>
          <p:pic>
            <p:nvPicPr>
              <p:cNvPr id="47" name="Picture 46" descr="cloud_hybrid.png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52362" y="2672643"/>
                <a:ext cx="359163" cy="197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48" name="Group 154"/>
          <p:cNvGrpSpPr>
            <a:grpSpLocks/>
          </p:cNvGrpSpPr>
          <p:nvPr/>
        </p:nvGrpSpPr>
        <p:grpSpPr bwMode="auto">
          <a:xfrm>
            <a:off x="7022948" y="3679032"/>
            <a:ext cx="1072989" cy="273844"/>
            <a:chOff x="7366000" y="3489035"/>
            <a:chExt cx="1072661" cy="274320"/>
          </a:xfrm>
        </p:grpSpPr>
        <p:sp>
          <p:nvSpPr>
            <p:cNvPr id="49" name="Rectangle 192"/>
            <p:cNvSpPr>
              <a:spLocks noChangeArrowheads="1"/>
            </p:cNvSpPr>
            <p:nvPr/>
          </p:nvSpPr>
          <p:spPr bwMode="auto">
            <a:xfrm>
              <a:off x="7717209" y="3531310"/>
              <a:ext cx="721452" cy="220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3294">
                <a:lnSpc>
                  <a:spcPct val="80000"/>
                </a:lnSpc>
              </a:pPr>
              <a:r>
                <a:rPr lang="en-US" sz="1000" b="1">
                  <a:solidFill>
                    <a:schemeClr val="tx2"/>
                  </a:solidFill>
                </a:rPr>
                <a:t>HANA aaS</a:t>
              </a:r>
            </a:p>
          </p:txBody>
        </p:sp>
        <p:grpSp>
          <p:nvGrpSpPr>
            <p:cNvPr id="50" name="Group 62"/>
            <p:cNvGrpSpPr>
              <a:grpSpLocks/>
            </p:cNvGrpSpPr>
            <p:nvPr/>
          </p:nvGrpSpPr>
          <p:grpSpPr bwMode="auto">
            <a:xfrm>
              <a:off x="7366000" y="3489035"/>
              <a:ext cx="347472" cy="274320"/>
              <a:chOff x="3781852" y="1639195"/>
              <a:chExt cx="394738" cy="311640"/>
            </a:xfrm>
          </p:grpSpPr>
          <p:sp>
            <p:nvSpPr>
              <p:cNvPr id="51" name="Rounded Rectangle 50"/>
              <p:cNvSpPr/>
              <p:nvPr/>
            </p:nvSpPr>
            <p:spPr>
              <a:xfrm>
                <a:off x="3781852" y="1639195"/>
                <a:ext cx="394937" cy="311640"/>
              </a:xfrm>
              <a:prstGeom prst="roundRect">
                <a:avLst>
                  <a:gd name="adj" fmla="val 10041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2718">
                  <a:spcBef>
                    <a:spcPts val="672"/>
                  </a:spcBef>
                  <a:defRPr/>
                </a:pPr>
                <a:endParaRPr lang="en-US" sz="900" b="1" dirty="0">
                  <a:solidFill>
                    <a:srgbClr val="FFFFFF"/>
                  </a:solidFill>
                  <a:effectLst>
                    <a:outerShdw blurRad="254000" algn="ctr" rotWithShape="0">
                      <a:prstClr val="black">
                        <a:alpha val="50000"/>
                      </a:prstClr>
                    </a:outerShdw>
                  </a:effectLst>
                </a:endParaRPr>
              </a:p>
            </p:txBody>
          </p:sp>
          <p:grpSp>
            <p:nvGrpSpPr>
              <p:cNvPr id="52" name="Group 122"/>
              <p:cNvGrpSpPr>
                <a:grpSpLocks noChangeAspect="1"/>
              </p:cNvGrpSpPr>
              <p:nvPr/>
            </p:nvGrpSpPr>
            <p:grpSpPr bwMode="auto">
              <a:xfrm>
                <a:off x="3835575" y="1721414"/>
                <a:ext cx="261144" cy="176366"/>
                <a:chOff x="-4011612" y="2908300"/>
                <a:chExt cx="207962" cy="133350"/>
              </a:xfrm>
            </p:grpSpPr>
            <p:sp>
              <p:nvSpPr>
                <p:cNvPr id="53" name="Freeform 342"/>
                <p:cNvSpPr>
                  <a:spLocks/>
                </p:cNvSpPr>
                <p:nvPr/>
              </p:nvSpPr>
              <p:spPr bwMode="auto">
                <a:xfrm>
                  <a:off x="-3949700" y="3003550"/>
                  <a:ext cx="146050" cy="17463"/>
                </a:xfrm>
                <a:custGeom>
                  <a:avLst/>
                  <a:gdLst>
                    <a:gd name="T0" fmla="*/ 0 w 1531"/>
                    <a:gd name="T1" fmla="*/ 0 h 185"/>
                    <a:gd name="T2" fmla="*/ 0 w 1531"/>
                    <a:gd name="T3" fmla="*/ 185 h 185"/>
                    <a:gd name="T4" fmla="*/ 729 w 1531"/>
                    <a:gd name="T5" fmla="*/ 185 h 185"/>
                    <a:gd name="T6" fmla="*/ 895 w 1531"/>
                    <a:gd name="T7" fmla="*/ 55 h 185"/>
                    <a:gd name="T8" fmla="*/ 1062 w 1531"/>
                    <a:gd name="T9" fmla="*/ 185 h 185"/>
                    <a:gd name="T10" fmla="*/ 1125 w 1531"/>
                    <a:gd name="T11" fmla="*/ 185 h 185"/>
                    <a:gd name="T12" fmla="*/ 1291 w 1531"/>
                    <a:gd name="T13" fmla="*/ 55 h 185"/>
                    <a:gd name="T14" fmla="*/ 1458 w 1531"/>
                    <a:gd name="T15" fmla="*/ 185 h 185"/>
                    <a:gd name="T16" fmla="*/ 1531 w 1531"/>
                    <a:gd name="T17" fmla="*/ 185 h 185"/>
                    <a:gd name="T18" fmla="*/ 1531 w 1531"/>
                    <a:gd name="T19" fmla="*/ 0 h 185"/>
                    <a:gd name="T20" fmla="*/ 0 w 1531"/>
                    <a:gd name="T21" fmla="*/ 0 h 18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531" h="185">
                      <a:moveTo>
                        <a:pt x="0" y="0"/>
                      </a:moveTo>
                      <a:cubicBezTo>
                        <a:pt x="0" y="185"/>
                        <a:pt x="0" y="185"/>
                        <a:pt x="0" y="185"/>
                      </a:cubicBezTo>
                      <a:cubicBezTo>
                        <a:pt x="729" y="185"/>
                        <a:pt x="729" y="185"/>
                        <a:pt x="729" y="185"/>
                      </a:cubicBezTo>
                      <a:cubicBezTo>
                        <a:pt x="750" y="109"/>
                        <a:pt x="812" y="55"/>
                        <a:pt x="895" y="55"/>
                      </a:cubicBezTo>
                      <a:cubicBezTo>
                        <a:pt x="979" y="55"/>
                        <a:pt x="1041" y="109"/>
                        <a:pt x="1062" y="185"/>
                      </a:cubicBezTo>
                      <a:cubicBezTo>
                        <a:pt x="1125" y="185"/>
                        <a:pt x="1125" y="185"/>
                        <a:pt x="1125" y="185"/>
                      </a:cubicBezTo>
                      <a:cubicBezTo>
                        <a:pt x="1145" y="109"/>
                        <a:pt x="1208" y="55"/>
                        <a:pt x="1291" y="55"/>
                      </a:cubicBezTo>
                      <a:cubicBezTo>
                        <a:pt x="1375" y="55"/>
                        <a:pt x="1437" y="109"/>
                        <a:pt x="1458" y="185"/>
                      </a:cubicBezTo>
                      <a:cubicBezTo>
                        <a:pt x="1531" y="185"/>
                        <a:pt x="1531" y="185"/>
                        <a:pt x="1531" y="185"/>
                      </a:cubicBezTo>
                      <a:cubicBezTo>
                        <a:pt x="1531" y="0"/>
                        <a:pt x="1531" y="0"/>
                        <a:pt x="153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343"/>
                <p:cNvSpPr>
                  <a:spLocks/>
                </p:cNvSpPr>
                <p:nvPr/>
              </p:nvSpPr>
              <p:spPr bwMode="auto">
                <a:xfrm>
                  <a:off x="-4005262" y="2935288"/>
                  <a:ext cx="60325" cy="36513"/>
                </a:xfrm>
                <a:custGeom>
                  <a:avLst/>
                  <a:gdLst>
                    <a:gd name="T0" fmla="*/ 0 w 635"/>
                    <a:gd name="T1" fmla="*/ 378 h 378"/>
                    <a:gd name="T2" fmla="*/ 0 w 635"/>
                    <a:gd name="T3" fmla="*/ 324 h 378"/>
                    <a:gd name="T4" fmla="*/ 42 w 635"/>
                    <a:gd name="T5" fmla="*/ 259 h 378"/>
                    <a:gd name="T6" fmla="*/ 83 w 635"/>
                    <a:gd name="T7" fmla="*/ 249 h 378"/>
                    <a:gd name="T8" fmla="*/ 83 w 635"/>
                    <a:gd name="T9" fmla="*/ 75 h 378"/>
                    <a:gd name="T10" fmla="*/ 156 w 635"/>
                    <a:gd name="T11" fmla="*/ 0 h 378"/>
                    <a:gd name="T12" fmla="*/ 562 w 635"/>
                    <a:gd name="T13" fmla="*/ 0 h 378"/>
                    <a:gd name="T14" fmla="*/ 635 w 635"/>
                    <a:gd name="T15" fmla="*/ 75 h 378"/>
                    <a:gd name="T16" fmla="*/ 635 w 635"/>
                    <a:gd name="T17" fmla="*/ 378 h 378"/>
                    <a:gd name="T18" fmla="*/ 0 w 635"/>
                    <a:gd name="T19" fmla="*/ 378 h 37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35" h="378">
                      <a:moveTo>
                        <a:pt x="0" y="378"/>
                      </a:moveTo>
                      <a:cubicBezTo>
                        <a:pt x="0" y="324"/>
                        <a:pt x="0" y="324"/>
                        <a:pt x="0" y="324"/>
                      </a:cubicBezTo>
                      <a:cubicBezTo>
                        <a:pt x="0" y="303"/>
                        <a:pt x="21" y="270"/>
                        <a:pt x="42" y="259"/>
                      </a:cubicBezTo>
                      <a:cubicBezTo>
                        <a:pt x="83" y="249"/>
                        <a:pt x="83" y="249"/>
                        <a:pt x="83" y="249"/>
                      </a:cubicBezTo>
                      <a:cubicBezTo>
                        <a:pt x="83" y="75"/>
                        <a:pt x="83" y="75"/>
                        <a:pt x="83" y="75"/>
                      </a:cubicBezTo>
                      <a:cubicBezTo>
                        <a:pt x="83" y="32"/>
                        <a:pt x="115" y="0"/>
                        <a:pt x="156" y="0"/>
                      </a:cubicBezTo>
                      <a:cubicBezTo>
                        <a:pt x="562" y="0"/>
                        <a:pt x="562" y="0"/>
                        <a:pt x="562" y="0"/>
                      </a:cubicBezTo>
                      <a:cubicBezTo>
                        <a:pt x="604" y="0"/>
                        <a:pt x="635" y="32"/>
                        <a:pt x="635" y="75"/>
                      </a:cubicBezTo>
                      <a:cubicBezTo>
                        <a:pt x="635" y="378"/>
                        <a:pt x="635" y="378"/>
                        <a:pt x="635" y="378"/>
                      </a:cubicBezTo>
                      <a:lnTo>
                        <a:pt x="0" y="3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344"/>
                <p:cNvSpPr>
                  <a:spLocks noEditPoints="1"/>
                </p:cNvSpPr>
                <p:nvPr/>
              </p:nvSpPr>
              <p:spPr bwMode="auto">
                <a:xfrm>
                  <a:off x="-4011612" y="2928938"/>
                  <a:ext cx="73025" cy="92075"/>
                </a:xfrm>
                <a:custGeom>
                  <a:avLst/>
                  <a:gdLst>
                    <a:gd name="T0" fmla="*/ 628 w 764"/>
                    <a:gd name="T1" fmla="*/ 0 h 961"/>
                    <a:gd name="T2" fmla="*/ 220 w 764"/>
                    <a:gd name="T3" fmla="*/ 0 h 961"/>
                    <a:gd name="T4" fmla="*/ 84 w 764"/>
                    <a:gd name="T5" fmla="*/ 131 h 961"/>
                    <a:gd name="T6" fmla="*/ 84 w 764"/>
                    <a:gd name="T7" fmla="*/ 262 h 961"/>
                    <a:gd name="T8" fmla="*/ 0 w 764"/>
                    <a:gd name="T9" fmla="*/ 393 h 961"/>
                    <a:gd name="T10" fmla="*/ 0 w 764"/>
                    <a:gd name="T11" fmla="*/ 819 h 961"/>
                    <a:gd name="T12" fmla="*/ 105 w 764"/>
                    <a:gd name="T13" fmla="*/ 961 h 961"/>
                    <a:gd name="T14" fmla="*/ 272 w 764"/>
                    <a:gd name="T15" fmla="*/ 830 h 961"/>
                    <a:gd name="T16" fmla="*/ 439 w 764"/>
                    <a:gd name="T17" fmla="*/ 961 h 961"/>
                    <a:gd name="T18" fmla="*/ 565 w 764"/>
                    <a:gd name="T19" fmla="*/ 961 h 961"/>
                    <a:gd name="T20" fmla="*/ 628 w 764"/>
                    <a:gd name="T21" fmla="*/ 961 h 961"/>
                    <a:gd name="T22" fmla="*/ 764 w 764"/>
                    <a:gd name="T23" fmla="*/ 819 h 961"/>
                    <a:gd name="T24" fmla="*/ 764 w 764"/>
                    <a:gd name="T25" fmla="*/ 131 h 961"/>
                    <a:gd name="T26" fmla="*/ 628 w 764"/>
                    <a:gd name="T27" fmla="*/ 0 h 961"/>
                    <a:gd name="T28" fmla="*/ 732 w 764"/>
                    <a:gd name="T29" fmla="*/ 481 h 961"/>
                    <a:gd name="T30" fmla="*/ 32 w 764"/>
                    <a:gd name="T31" fmla="*/ 481 h 961"/>
                    <a:gd name="T32" fmla="*/ 32 w 764"/>
                    <a:gd name="T33" fmla="*/ 393 h 961"/>
                    <a:gd name="T34" fmla="*/ 94 w 764"/>
                    <a:gd name="T35" fmla="*/ 295 h 961"/>
                    <a:gd name="T36" fmla="*/ 115 w 764"/>
                    <a:gd name="T37" fmla="*/ 284 h 961"/>
                    <a:gd name="T38" fmla="*/ 115 w 764"/>
                    <a:gd name="T39" fmla="*/ 131 h 961"/>
                    <a:gd name="T40" fmla="*/ 220 w 764"/>
                    <a:gd name="T41" fmla="*/ 33 h 961"/>
                    <a:gd name="T42" fmla="*/ 628 w 764"/>
                    <a:gd name="T43" fmla="*/ 33 h 961"/>
                    <a:gd name="T44" fmla="*/ 732 w 764"/>
                    <a:gd name="T45" fmla="*/ 131 h 961"/>
                    <a:gd name="T46" fmla="*/ 732 w 764"/>
                    <a:gd name="T47" fmla="*/ 481 h 96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64" h="961">
                      <a:moveTo>
                        <a:pt x="628" y="0"/>
                      </a:moveTo>
                      <a:cubicBezTo>
                        <a:pt x="220" y="0"/>
                        <a:pt x="220" y="0"/>
                        <a:pt x="220" y="0"/>
                      </a:cubicBezTo>
                      <a:cubicBezTo>
                        <a:pt x="147" y="0"/>
                        <a:pt x="84" y="55"/>
                        <a:pt x="84" y="131"/>
                      </a:cubicBezTo>
                      <a:cubicBezTo>
                        <a:pt x="84" y="262"/>
                        <a:pt x="84" y="262"/>
                        <a:pt x="84" y="262"/>
                      </a:cubicBezTo>
                      <a:cubicBezTo>
                        <a:pt x="32" y="284"/>
                        <a:pt x="0" y="339"/>
                        <a:pt x="0" y="393"/>
                      </a:cubicBezTo>
                      <a:cubicBezTo>
                        <a:pt x="0" y="819"/>
                        <a:pt x="0" y="819"/>
                        <a:pt x="0" y="819"/>
                      </a:cubicBezTo>
                      <a:cubicBezTo>
                        <a:pt x="0" y="885"/>
                        <a:pt x="42" y="939"/>
                        <a:pt x="105" y="961"/>
                      </a:cubicBezTo>
                      <a:cubicBezTo>
                        <a:pt x="126" y="885"/>
                        <a:pt x="188" y="830"/>
                        <a:pt x="272" y="830"/>
                      </a:cubicBezTo>
                      <a:cubicBezTo>
                        <a:pt x="356" y="830"/>
                        <a:pt x="418" y="885"/>
                        <a:pt x="439" y="961"/>
                      </a:cubicBezTo>
                      <a:cubicBezTo>
                        <a:pt x="565" y="961"/>
                        <a:pt x="565" y="961"/>
                        <a:pt x="565" y="961"/>
                      </a:cubicBezTo>
                      <a:cubicBezTo>
                        <a:pt x="628" y="961"/>
                        <a:pt x="628" y="961"/>
                        <a:pt x="628" y="961"/>
                      </a:cubicBezTo>
                      <a:cubicBezTo>
                        <a:pt x="701" y="961"/>
                        <a:pt x="764" y="896"/>
                        <a:pt x="764" y="819"/>
                      </a:cubicBezTo>
                      <a:cubicBezTo>
                        <a:pt x="764" y="131"/>
                        <a:pt x="764" y="131"/>
                        <a:pt x="764" y="131"/>
                      </a:cubicBezTo>
                      <a:cubicBezTo>
                        <a:pt x="764" y="55"/>
                        <a:pt x="701" y="0"/>
                        <a:pt x="628" y="0"/>
                      </a:cubicBezTo>
                      <a:close/>
                      <a:moveTo>
                        <a:pt x="732" y="481"/>
                      </a:moveTo>
                      <a:cubicBezTo>
                        <a:pt x="32" y="481"/>
                        <a:pt x="32" y="481"/>
                        <a:pt x="32" y="481"/>
                      </a:cubicBezTo>
                      <a:cubicBezTo>
                        <a:pt x="32" y="393"/>
                        <a:pt x="32" y="393"/>
                        <a:pt x="32" y="393"/>
                      </a:cubicBezTo>
                      <a:cubicBezTo>
                        <a:pt x="32" y="350"/>
                        <a:pt x="53" y="317"/>
                        <a:pt x="94" y="295"/>
                      </a:cubicBezTo>
                      <a:cubicBezTo>
                        <a:pt x="115" y="284"/>
                        <a:pt x="115" y="284"/>
                        <a:pt x="115" y="284"/>
                      </a:cubicBezTo>
                      <a:cubicBezTo>
                        <a:pt x="115" y="131"/>
                        <a:pt x="115" y="131"/>
                        <a:pt x="115" y="131"/>
                      </a:cubicBezTo>
                      <a:cubicBezTo>
                        <a:pt x="115" y="77"/>
                        <a:pt x="157" y="33"/>
                        <a:pt x="220" y="33"/>
                      </a:cubicBezTo>
                      <a:cubicBezTo>
                        <a:pt x="628" y="33"/>
                        <a:pt x="628" y="33"/>
                        <a:pt x="628" y="33"/>
                      </a:cubicBezTo>
                      <a:cubicBezTo>
                        <a:pt x="680" y="33"/>
                        <a:pt x="732" y="77"/>
                        <a:pt x="732" y="131"/>
                      </a:cubicBezTo>
                      <a:lnTo>
                        <a:pt x="732" y="48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345"/>
                <p:cNvSpPr>
                  <a:spLocks noEditPoints="1"/>
                </p:cNvSpPr>
                <p:nvPr/>
              </p:nvSpPr>
              <p:spPr bwMode="auto">
                <a:xfrm>
                  <a:off x="-3879850" y="3009900"/>
                  <a:ext cx="30163" cy="31750"/>
                </a:xfrm>
                <a:custGeom>
                  <a:avLst/>
                  <a:gdLst>
                    <a:gd name="T0" fmla="*/ 156 w 313"/>
                    <a:gd name="T1" fmla="*/ 0 h 342"/>
                    <a:gd name="T2" fmla="*/ 0 w 313"/>
                    <a:gd name="T3" fmla="*/ 176 h 342"/>
                    <a:gd name="T4" fmla="*/ 156 w 313"/>
                    <a:gd name="T5" fmla="*/ 342 h 342"/>
                    <a:gd name="T6" fmla="*/ 313 w 313"/>
                    <a:gd name="T7" fmla="*/ 176 h 342"/>
                    <a:gd name="T8" fmla="*/ 156 w 313"/>
                    <a:gd name="T9" fmla="*/ 0 h 342"/>
                    <a:gd name="T10" fmla="*/ 156 w 313"/>
                    <a:gd name="T11" fmla="*/ 276 h 342"/>
                    <a:gd name="T12" fmla="*/ 62 w 313"/>
                    <a:gd name="T13" fmla="*/ 176 h 342"/>
                    <a:gd name="T14" fmla="*/ 156 w 313"/>
                    <a:gd name="T15" fmla="*/ 66 h 342"/>
                    <a:gd name="T16" fmla="*/ 250 w 313"/>
                    <a:gd name="T17" fmla="*/ 176 h 342"/>
                    <a:gd name="T18" fmla="*/ 156 w 313"/>
                    <a:gd name="T19" fmla="*/ 276 h 34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342">
                      <a:moveTo>
                        <a:pt x="156" y="0"/>
                      </a:moveTo>
                      <a:cubicBezTo>
                        <a:pt x="62" y="0"/>
                        <a:pt x="0" y="77"/>
                        <a:pt x="0" y="176"/>
                      </a:cubicBezTo>
                      <a:cubicBezTo>
                        <a:pt x="0" y="265"/>
                        <a:pt x="62" y="342"/>
                        <a:pt x="156" y="342"/>
                      </a:cubicBezTo>
                      <a:cubicBezTo>
                        <a:pt x="240" y="342"/>
                        <a:pt x="313" y="265"/>
                        <a:pt x="313" y="176"/>
                      </a:cubicBezTo>
                      <a:cubicBezTo>
                        <a:pt x="313" y="77"/>
                        <a:pt x="240" y="0"/>
                        <a:pt x="156" y="0"/>
                      </a:cubicBezTo>
                      <a:close/>
                      <a:moveTo>
                        <a:pt x="156" y="276"/>
                      </a:moveTo>
                      <a:cubicBezTo>
                        <a:pt x="104" y="276"/>
                        <a:pt x="62" y="232"/>
                        <a:pt x="62" y="176"/>
                      </a:cubicBezTo>
                      <a:cubicBezTo>
                        <a:pt x="62" y="110"/>
                        <a:pt x="104" y="66"/>
                        <a:pt x="156" y="66"/>
                      </a:cubicBezTo>
                      <a:cubicBezTo>
                        <a:pt x="208" y="66"/>
                        <a:pt x="250" y="110"/>
                        <a:pt x="250" y="176"/>
                      </a:cubicBezTo>
                      <a:cubicBezTo>
                        <a:pt x="250" y="232"/>
                        <a:pt x="208" y="276"/>
                        <a:pt x="156" y="2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Freeform 346"/>
                <p:cNvSpPr>
                  <a:spLocks noEditPoints="1"/>
                </p:cNvSpPr>
                <p:nvPr/>
              </p:nvSpPr>
              <p:spPr bwMode="auto">
                <a:xfrm>
                  <a:off x="-3841750" y="3009900"/>
                  <a:ext cx="30163" cy="31750"/>
                </a:xfrm>
                <a:custGeom>
                  <a:avLst/>
                  <a:gdLst>
                    <a:gd name="T0" fmla="*/ 156 w 313"/>
                    <a:gd name="T1" fmla="*/ 0 h 342"/>
                    <a:gd name="T2" fmla="*/ 0 w 313"/>
                    <a:gd name="T3" fmla="*/ 176 h 342"/>
                    <a:gd name="T4" fmla="*/ 156 w 313"/>
                    <a:gd name="T5" fmla="*/ 342 h 342"/>
                    <a:gd name="T6" fmla="*/ 313 w 313"/>
                    <a:gd name="T7" fmla="*/ 176 h 342"/>
                    <a:gd name="T8" fmla="*/ 156 w 313"/>
                    <a:gd name="T9" fmla="*/ 0 h 342"/>
                    <a:gd name="T10" fmla="*/ 156 w 313"/>
                    <a:gd name="T11" fmla="*/ 276 h 342"/>
                    <a:gd name="T12" fmla="*/ 62 w 313"/>
                    <a:gd name="T13" fmla="*/ 176 h 342"/>
                    <a:gd name="T14" fmla="*/ 156 w 313"/>
                    <a:gd name="T15" fmla="*/ 66 h 342"/>
                    <a:gd name="T16" fmla="*/ 250 w 313"/>
                    <a:gd name="T17" fmla="*/ 176 h 342"/>
                    <a:gd name="T18" fmla="*/ 156 w 313"/>
                    <a:gd name="T19" fmla="*/ 276 h 34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342">
                      <a:moveTo>
                        <a:pt x="156" y="0"/>
                      </a:moveTo>
                      <a:cubicBezTo>
                        <a:pt x="73" y="0"/>
                        <a:pt x="0" y="77"/>
                        <a:pt x="0" y="176"/>
                      </a:cubicBezTo>
                      <a:cubicBezTo>
                        <a:pt x="0" y="265"/>
                        <a:pt x="73" y="342"/>
                        <a:pt x="156" y="342"/>
                      </a:cubicBezTo>
                      <a:cubicBezTo>
                        <a:pt x="250" y="342"/>
                        <a:pt x="313" y="265"/>
                        <a:pt x="313" y="176"/>
                      </a:cubicBezTo>
                      <a:cubicBezTo>
                        <a:pt x="313" y="77"/>
                        <a:pt x="250" y="0"/>
                        <a:pt x="156" y="0"/>
                      </a:cubicBezTo>
                      <a:close/>
                      <a:moveTo>
                        <a:pt x="156" y="276"/>
                      </a:moveTo>
                      <a:cubicBezTo>
                        <a:pt x="104" y="276"/>
                        <a:pt x="62" y="232"/>
                        <a:pt x="62" y="176"/>
                      </a:cubicBezTo>
                      <a:cubicBezTo>
                        <a:pt x="62" y="110"/>
                        <a:pt x="104" y="66"/>
                        <a:pt x="156" y="66"/>
                      </a:cubicBezTo>
                      <a:cubicBezTo>
                        <a:pt x="209" y="66"/>
                        <a:pt x="250" y="110"/>
                        <a:pt x="250" y="176"/>
                      </a:cubicBezTo>
                      <a:cubicBezTo>
                        <a:pt x="250" y="232"/>
                        <a:pt x="209" y="276"/>
                        <a:pt x="156" y="2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Freeform 347"/>
                <p:cNvSpPr>
                  <a:spLocks noEditPoints="1"/>
                </p:cNvSpPr>
                <p:nvPr/>
              </p:nvSpPr>
              <p:spPr bwMode="auto">
                <a:xfrm>
                  <a:off x="-4000500" y="3009900"/>
                  <a:ext cx="30163" cy="31750"/>
                </a:xfrm>
                <a:custGeom>
                  <a:avLst/>
                  <a:gdLst>
                    <a:gd name="T0" fmla="*/ 157 w 313"/>
                    <a:gd name="T1" fmla="*/ 0 h 342"/>
                    <a:gd name="T2" fmla="*/ 0 w 313"/>
                    <a:gd name="T3" fmla="*/ 176 h 342"/>
                    <a:gd name="T4" fmla="*/ 157 w 313"/>
                    <a:gd name="T5" fmla="*/ 342 h 342"/>
                    <a:gd name="T6" fmla="*/ 313 w 313"/>
                    <a:gd name="T7" fmla="*/ 176 h 342"/>
                    <a:gd name="T8" fmla="*/ 157 w 313"/>
                    <a:gd name="T9" fmla="*/ 0 h 342"/>
                    <a:gd name="T10" fmla="*/ 157 w 313"/>
                    <a:gd name="T11" fmla="*/ 276 h 342"/>
                    <a:gd name="T12" fmla="*/ 63 w 313"/>
                    <a:gd name="T13" fmla="*/ 176 h 342"/>
                    <a:gd name="T14" fmla="*/ 157 w 313"/>
                    <a:gd name="T15" fmla="*/ 66 h 342"/>
                    <a:gd name="T16" fmla="*/ 251 w 313"/>
                    <a:gd name="T17" fmla="*/ 176 h 342"/>
                    <a:gd name="T18" fmla="*/ 157 w 313"/>
                    <a:gd name="T19" fmla="*/ 276 h 34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342">
                      <a:moveTo>
                        <a:pt x="157" y="0"/>
                      </a:moveTo>
                      <a:cubicBezTo>
                        <a:pt x="73" y="0"/>
                        <a:pt x="0" y="77"/>
                        <a:pt x="0" y="176"/>
                      </a:cubicBezTo>
                      <a:cubicBezTo>
                        <a:pt x="0" y="265"/>
                        <a:pt x="73" y="342"/>
                        <a:pt x="157" y="342"/>
                      </a:cubicBezTo>
                      <a:cubicBezTo>
                        <a:pt x="251" y="342"/>
                        <a:pt x="313" y="265"/>
                        <a:pt x="313" y="176"/>
                      </a:cubicBezTo>
                      <a:cubicBezTo>
                        <a:pt x="313" y="77"/>
                        <a:pt x="251" y="0"/>
                        <a:pt x="157" y="0"/>
                      </a:cubicBezTo>
                      <a:close/>
                      <a:moveTo>
                        <a:pt x="157" y="276"/>
                      </a:moveTo>
                      <a:cubicBezTo>
                        <a:pt x="104" y="276"/>
                        <a:pt x="63" y="232"/>
                        <a:pt x="63" y="176"/>
                      </a:cubicBezTo>
                      <a:cubicBezTo>
                        <a:pt x="63" y="110"/>
                        <a:pt x="104" y="66"/>
                        <a:pt x="157" y="66"/>
                      </a:cubicBezTo>
                      <a:cubicBezTo>
                        <a:pt x="209" y="66"/>
                        <a:pt x="251" y="110"/>
                        <a:pt x="251" y="176"/>
                      </a:cubicBezTo>
                      <a:cubicBezTo>
                        <a:pt x="251" y="232"/>
                        <a:pt x="209" y="276"/>
                        <a:pt x="157" y="2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Freeform 348"/>
                <p:cNvSpPr>
                  <a:spLocks noEditPoints="1"/>
                </p:cNvSpPr>
                <p:nvPr/>
              </p:nvSpPr>
              <p:spPr bwMode="auto">
                <a:xfrm>
                  <a:off x="-3930650" y="2913063"/>
                  <a:ext cx="127000" cy="80963"/>
                </a:xfrm>
                <a:custGeom>
                  <a:avLst/>
                  <a:gdLst>
                    <a:gd name="T0" fmla="*/ 0 w 1333"/>
                    <a:gd name="T1" fmla="*/ 0 h 840"/>
                    <a:gd name="T2" fmla="*/ 0 w 1333"/>
                    <a:gd name="T3" fmla="*/ 840 h 840"/>
                    <a:gd name="T4" fmla="*/ 1333 w 1333"/>
                    <a:gd name="T5" fmla="*/ 840 h 840"/>
                    <a:gd name="T6" fmla="*/ 1333 w 1333"/>
                    <a:gd name="T7" fmla="*/ 0 h 840"/>
                    <a:gd name="T8" fmla="*/ 0 w 1333"/>
                    <a:gd name="T9" fmla="*/ 0 h 840"/>
                    <a:gd name="T10" fmla="*/ 198 w 1333"/>
                    <a:gd name="T11" fmla="*/ 720 h 840"/>
                    <a:gd name="T12" fmla="*/ 146 w 1333"/>
                    <a:gd name="T13" fmla="*/ 775 h 840"/>
                    <a:gd name="T14" fmla="*/ 104 w 1333"/>
                    <a:gd name="T15" fmla="*/ 720 h 840"/>
                    <a:gd name="T16" fmla="*/ 104 w 1333"/>
                    <a:gd name="T17" fmla="*/ 120 h 840"/>
                    <a:gd name="T18" fmla="*/ 146 w 1333"/>
                    <a:gd name="T19" fmla="*/ 76 h 840"/>
                    <a:gd name="T20" fmla="*/ 198 w 1333"/>
                    <a:gd name="T21" fmla="*/ 120 h 840"/>
                    <a:gd name="T22" fmla="*/ 198 w 1333"/>
                    <a:gd name="T23" fmla="*/ 720 h 840"/>
                    <a:gd name="T24" fmla="*/ 365 w 1333"/>
                    <a:gd name="T25" fmla="*/ 720 h 840"/>
                    <a:gd name="T26" fmla="*/ 323 w 1333"/>
                    <a:gd name="T27" fmla="*/ 775 h 840"/>
                    <a:gd name="T28" fmla="*/ 281 w 1333"/>
                    <a:gd name="T29" fmla="*/ 720 h 840"/>
                    <a:gd name="T30" fmla="*/ 281 w 1333"/>
                    <a:gd name="T31" fmla="*/ 120 h 840"/>
                    <a:gd name="T32" fmla="*/ 323 w 1333"/>
                    <a:gd name="T33" fmla="*/ 76 h 840"/>
                    <a:gd name="T34" fmla="*/ 365 w 1333"/>
                    <a:gd name="T35" fmla="*/ 120 h 840"/>
                    <a:gd name="T36" fmla="*/ 365 w 1333"/>
                    <a:gd name="T37" fmla="*/ 720 h 840"/>
                    <a:gd name="T38" fmla="*/ 542 w 1333"/>
                    <a:gd name="T39" fmla="*/ 720 h 840"/>
                    <a:gd name="T40" fmla="*/ 490 w 1333"/>
                    <a:gd name="T41" fmla="*/ 775 h 840"/>
                    <a:gd name="T42" fmla="*/ 448 w 1333"/>
                    <a:gd name="T43" fmla="*/ 720 h 840"/>
                    <a:gd name="T44" fmla="*/ 448 w 1333"/>
                    <a:gd name="T45" fmla="*/ 120 h 840"/>
                    <a:gd name="T46" fmla="*/ 490 w 1333"/>
                    <a:gd name="T47" fmla="*/ 76 h 840"/>
                    <a:gd name="T48" fmla="*/ 542 w 1333"/>
                    <a:gd name="T49" fmla="*/ 120 h 840"/>
                    <a:gd name="T50" fmla="*/ 542 w 1333"/>
                    <a:gd name="T51" fmla="*/ 720 h 840"/>
                    <a:gd name="T52" fmla="*/ 708 w 1333"/>
                    <a:gd name="T53" fmla="*/ 720 h 840"/>
                    <a:gd name="T54" fmla="*/ 667 w 1333"/>
                    <a:gd name="T55" fmla="*/ 775 h 840"/>
                    <a:gd name="T56" fmla="*/ 625 w 1333"/>
                    <a:gd name="T57" fmla="*/ 720 h 840"/>
                    <a:gd name="T58" fmla="*/ 625 w 1333"/>
                    <a:gd name="T59" fmla="*/ 120 h 840"/>
                    <a:gd name="T60" fmla="*/ 667 w 1333"/>
                    <a:gd name="T61" fmla="*/ 76 h 840"/>
                    <a:gd name="T62" fmla="*/ 708 w 1333"/>
                    <a:gd name="T63" fmla="*/ 120 h 840"/>
                    <a:gd name="T64" fmla="*/ 708 w 1333"/>
                    <a:gd name="T65" fmla="*/ 720 h 840"/>
                    <a:gd name="T66" fmla="*/ 885 w 1333"/>
                    <a:gd name="T67" fmla="*/ 720 h 840"/>
                    <a:gd name="T68" fmla="*/ 833 w 1333"/>
                    <a:gd name="T69" fmla="*/ 775 h 840"/>
                    <a:gd name="T70" fmla="*/ 792 w 1333"/>
                    <a:gd name="T71" fmla="*/ 720 h 840"/>
                    <a:gd name="T72" fmla="*/ 792 w 1333"/>
                    <a:gd name="T73" fmla="*/ 120 h 840"/>
                    <a:gd name="T74" fmla="*/ 833 w 1333"/>
                    <a:gd name="T75" fmla="*/ 76 h 840"/>
                    <a:gd name="T76" fmla="*/ 885 w 1333"/>
                    <a:gd name="T77" fmla="*/ 120 h 840"/>
                    <a:gd name="T78" fmla="*/ 885 w 1333"/>
                    <a:gd name="T79" fmla="*/ 720 h 840"/>
                    <a:gd name="T80" fmla="*/ 1052 w 1333"/>
                    <a:gd name="T81" fmla="*/ 720 h 840"/>
                    <a:gd name="T82" fmla="*/ 1010 w 1333"/>
                    <a:gd name="T83" fmla="*/ 775 h 840"/>
                    <a:gd name="T84" fmla="*/ 968 w 1333"/>
                    <a:gd name="T85" fmla="*/ 720 h 840"/>
                    <a:gd name="T86" fmla="*/ 968 w 1333"/>
                    <a:gd name="T87" fmla="*/ 120 h 840"/>
                    <a:gd name="T88" fmla="*/ 1010 w 1333"/>
                    <a:gd name="T89" fmla="*/ 76 h 840"/>
                    <a:gd name="T90" fmla="*/ 1052 w 1333"/>
                    <a:gd name="T91" fmla="*/ 120 h 840"/>
                    <a:gd name="T92" fmla="*/ 1052 w 1333"/>
                    <a:gd name="T93" fmla="*/ 720 h 840"/>
                    <a:gd name="T94" fmla="*/ 1229 w 1333"/>
                    <a:gd name="T95" fmla="*/ 720 h 840"/>
                    <a:gd name="T96" fmla="*/ 1177 w 1333"/>
                    <a:gd name="T97" fmla="*/ 775 h 840"/>
                    <a:gd name="T98" fmla="*/ 1135 w 1333"/>
                    <a:gd name="T99" fmla="*/ 720 h 840"/>
                    <a:gd name="T100" fmla="*/ 1135 w 1333"/>
                    <a:gd name="T101" fmla="*/ 120 h 840"/>
                    <a:gd name="T102" fmla="*/ 1177 w 1333"/>
                    <a:gd name="T103" fmla="*/ 76 h 840"/>
                    <a:gd name="T104" fmla="*/ 1229 w 1333"/>
                    <a:gd name="T105" fmla="*/ 120 h 840"/>
                    <a:gd name="T106" fmla="*/ 1229 w 1333"/>
                    <a:gd name="T107" fmla="*/ 720 h 84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1333" h="840">
                      <a:moveTo>
                        <a:pt x="0" y="0"/>
                      </a:moveTo>
                      <a:cubicBezTo>
                        <a:pt x="0" y="840"/>
                        <a:pt x="0" y="840"/>
                        <a:pt x="0" y="840"/>
                      </a:cubicBezTo>
                      <a:cubicBezTo>
                        <a:pt x="1333" y="840"/>
                        <a:pt x="1333" y="840"/>
                        <a:pt x="1333" y="840"/>
                      </a:cubicBezTo>
                      <a:cubicBezTo>
                        <a:pt x="1333" y="0"/>
                        <a:pt x="1333" y="0"/>
                        <a:pt x="1333" y="0"/>
                      </a:cubicBezTo>
                      <a:lnTo>
                        <a:pt x="0" y="0"/>
                      </a:lnTo>
                      <a:close/>
                      <a:moveTo>
                        <a:pt x="198" y="720"/>
                      </a:moveTo>
                      <a:cubicBezTo>
                        <a:pt x="198" y="753"/>
                        <a:pt x="177" y="775"/>
                        <a:pt x="146" y="775"/>
                      </a:cubicBezTo>
                      <a:cubicBezTo>
                        <a:pt x="125" y="775"/>
                        <a:pt x="104" y="753"/>
                        <a:pt x="104" y="720"/>
                      </a:cubicBezTo>
                      <a:cubicBezTo>
                        <a:pt x="104" y="120"/>
                        <a:pt x="104" y="120"/>
                        <a:pt x="104" y="120"/>
                      </a:cubicBezTo>
                      <a:cubicBezTo>
                        <a:pt x="104" y="98"/>
                        <a:pt x="125" y="76"/>
                        <a:pt x="146" y="76"/>
                      </a:cubicBezTo>
                      <a:cubicBezTo>
                        <a:pt x="177" y="76"/>
                        <a:pt x="198" y="98"/>
                        <a:pt x="198" y="120"/>
                      </a:cubicBezTo>
                      <a:lnTo>
                        <a:pt x="198" y="720"/>
                      </a:lnTo>
                      <a:close/>
                      <a:moveTo>
                        <a:pt x="365" y="720"/>
                      </a:moveTo>
                      <a:cubicBezTo>
                        <a:pt x="365" y="753"/>
                        <a:pt x="344" y="775"/>
                        <a:pt x="323" y="775"/>
                      </a:cubicBezTo>
                      <a:cubicBezTo>
                        <a:pt x="302" y="775"/>
                        <a:pt x="281" y="753"/>
                        <a:pt x="281" y="720"/>
                      </a:cubicBezTo>
                      <a:cubicBezTo>
                        <a:pt x="281" y="120"/>
                        <a:pt x="281" y="120"/>
                        <a:pt x="281" y="120"/>
                      </a:cubicBezTo>
                      <a:cubicBezTo>
                        <a:pt x="281" y="98"/>
                        <a:pt x="302" y="76"/>
                        <a:pt x="323" y="76"/>
                      </a:cubicBezTo>
                      <a:cubicBezTo>
                        <a:pt x="344" y="76"/>
                        <a:pt x="365" y="98"/>
                        <a:pt x="365" y="120"/>
                      </a:cubicBezTo>
                      <a:lnTo>
                        <a:pt x="365" y="720"/>
                      </a:lnTo>
                      <a:close/>
                      <a:moveTo>
                        <a:pt x="542" y="720"/>
                      </a:moveTo>
                      <a:cubicBezTo>
                        <a:pt x="542" y="753"/>
                        <a:pt x="521" y="775"/>
                        <a:pt x="490" y="775"/>
                      </a:cubicBezTo>
                      <a:cubicBezTo>
                        <a:pt x="469" y="775"/>
                        <a:pt x="448" y="753"/>
                        <a:pt x="448" y="720"/>
                      </a:cubicBezTo>
                      <a:cubicBezTo>
                        <a:pt x="448" y="120"/>
                        <a:pt x="448" y="120"/>
                        <a:pt x="448" y="120"/>
                      </a:cubicBezTo>
                      <a:cubicBezTo>
                        <a:pt x="448" y="98"/>
                        <a:pt x="469" y="76"/>
                        <a:pt x="490" y="76"/>
                      </a:cubicBezTo>
                      <a:cubicBezTo>
                        <a:pt x="521" y="76"/>
                        <a:pt x="542" y="98"/>
                        <a:pt x="542" y="120"/>
                      </a:cubicBezTo>
                      <a:lnTo>
                        <a:pt x="542" y="720"/>
                      </a:lnTo>
                      <a:close/>
                      <a:moveTo>
                        <a:pt x="708" y="720"/>
                      </a:moveTo>
                      <a:cubicBezTo>
                        <a:pt x="708" y="753"/>
                        <a:pt x="687" y="775"/>
                        <a:pt x="667" y="775"/>
                      </a:cubicBezTo>
                      <a:cubicBezTo>
                        <a:pt x="646" y="775"/>
                        <a:pt x="625" y="753"/>
                        <a:pt x="625" y="720"/>
                      </a:cubicBezTo>
                      <a:cubicBezTo>
                        <a:pt x="625" y="120"/>
                        <a:pt x="625" y="120"/>
                        <a:pt x="625" y="120"/>
                      </a:cubicBezTo>
                      <a:cubicBezTo>
                        <a:pt x="625" y="98"/>
                        <a:pt x="646" y="76"/>
                        <a:pt x="667" y="76"/>
                      </a:cubicBezTo>
                      <a:cubicBezTo>
                        <a:pt x="687" y="76"/>
                        <a:pt x="708" y="98"/>
                        <a:pt x="708" y="120"/>
                      </a:cubicBezTo>
                      <a:lnTo>
                        <a:pt x="708" y="720"/>
                      </a:lnTo>
                      <a:close/>
                      <a:moveTo>
                        <a:pt x="885" y="720"/>
                      </a:moveTo>
                      <a:cubicBezTo>
                        <a:pt x="885" y="753"/>
                        <a:pt x="864" y="775"/>
                        <a:pt x="833" y="775"/>
                      </a:cubicBezTo>
                      <a:cubicBezTo>
                        <a:pt x="812" y="775"/>
                        <a:pt x="792" y="753"/>
                        <a:pt x="792" y="720"/>
                      </a:cubicBezTo>
                      <a:cubicBezTo>
                        <a:pt x="792" y="120"/>
                        <a:pt x="792" y="120"/>
                        <a:pt x="792" y="120"/>
                      </a:cubicBezTo>
                      <a:cubicBezTo>
                        <a:pt x="792" y="98"/>
                        <a:pt x="812" y="76"/>
                        <a:pt x="833" y="76"/>
                      </a:cubicBezTo>
                      <a:cubicBezTo>
                        <a:pt x="864" y="76"/>
                        <a:pt x="885" y="98"/>
                        <a:pt x="885" y="120"/>
                      </a:cubicBezTo>
                      <a:lnTo>
                        <a:pt x="885" y="720"/>
                      </a:lnTo>
                      <a:close/>
                      <a:moveTo>
                        <a:pt x="1052" y="720"/>
                      </a:moveTo>
                      <a:cubicBezTo>
                        <a:pt x="1052" y="753"/>
                        <a:pt x="1031" y="775"/>
                        <a:pt x="1010" y="775"/>
                      </a:cubicBezTo>
                      <a:cubicBezTo>
                        <a:pt x="989" y="775"/>
                        <a:pt x="968" y="753"/>
                        <a:pt x="968" y="720"/>
                      </a:cubicBezTo>
                      <a:cubicBezTo>
                        <a:pt x="968" y="120"/>
                        <a:pt x="968" y="120"/>
                        <a:pt x="968" y="120"/>
                      </a:cubicBezTo>
                      <a:cubicBezTo>
                        <a:pt x="968" y="98"/>
                        <a:pt x="989" y="76"/>
                        <a:pt x="1010" y="76"/>
                      </a:cubicBezTo>
                      <a:cubicBezTo>
                        <a:pt x="1031" y="76"/>
                        <a:pt x="1052" y="98"/>
                        <a:pt x="1052" y="120"/>
                      </a:cubicBezTo>
                      <a:lnTo>
                        <a:pt x="1052" y="720"/>
                      </a:lnTo>
                      <a:close/>
                      <a:moveTo>
                        <a:pt x="1229" y="720"/>
                      </a:moveTo>
                      <a:cubicBezTo>
                        <a:pt x="1229" y="753"/>
                        <a:pt x="1208" y="775"/>
                        <a:pt x="1177" y="775"/>
                      </a:cubicBezTo>
                      <a:cubicBezTo>
                        <a:pt x="1156" y="775"/>
                        <a:pt x="1135" y="753"/>
                        <a:pt x="1135" y="720"/>
                      </a:cubicBezTo>
                      <a:cubicBezTo>
                        <a:pt x="1135" y="120"/>
                        <a:pt x="1135" y="120"/>
                        <a:pt x="1135" y="120"/>
                      </a:cubicBezTo>
                      <a:cubicBezTo>
                        <a:pt x="1135" y="98"/>
                        <a:pt x="1156" y="76"/>
                        <a:pt x="1177" y="76"/>
                      </a:cubicBezTo>
                      <a:cubicBezTo>
                        <a:pt x="1208" y="76"/>
                        <a:pt x="1229" y="98"/>
                        <a:pt x="1229" y="120"/>
                      </a:cubicBezTo>
                      <a:lnTo>
                        <a:pt x="1229" y="7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Rectangle 349"/>
                <p:cNvSpPr>
                  <a:spLocks noChangeArrowheads="1"/>
                </p:cNvSpPr>
                <p:nvPr/>
              </p:nvSpPr>
              <p:spPr bwMode="auto">
                <a:xfrm>
                  <a:off x="-3930650" y="2994025"/>
                  <a:ext cx="127000" cy="476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61" name="Rectangle 350"/>
                <p:cNvSpPr>
                  <a:spLocks noChangeArrowheads="1"/>
                </p:cNvSpPr>
                <p:nvPr/>
              </p:nvSpPr>
              <p:spPr bwMode="auto">
                <a:xfrm>
                  <a:off x="-3930650" y="2908300"/>
                  <a:ext cx="127000" cy="476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</p:grpSp>
      </p:grpSp>
      <p:grpSp>
        <p:nvGrpSpPr>
          <p:cNvPr id="62" name="Group 150"/>
          <p:cNvGrpSpPr>
            <a:grpSpLocks/>
          </p:cNvGrpSpPr>
          <p:nvPr/>
        </p:nvGrpSpPr>
        <p:grpSpPr bwMode="auto">
          <a:xfrm>
            <a:off x="7027709" y="1865712"/>
            <a:ext cx="1246103" cy="343684"/>
            <a:chOff x="4949408" y="1121199"/>
            <a:chExt cx="1245690" cy="343675"/>
          </a:xfrm>
        </p:grpSpPr>
        <p:sp>
          <p:nvSpPr>
            <p:cNvPr id="63" name="Rectangle 206"/>
            <p:cNvSpPr>
              <a:spLocks noChangeArrowheads="1"/>
            </p:cNvSpPr>
            <p:nvPr/>
          </p:nvSpPr>
          <p:spPr bwMode="auto">
            <a:xfrm>
              <a:off x="5298833" y="1121199"/>
              <a:ext cx="896265" cy="34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3294">
                <a:lnSpc>
                  <a:spcPct val="80000"/>
                </a:lnSpc>
              </a:pPr>
              <a:r>
                <a:rPr lang="en-US" sz="1000" b="1">
                  <a:solidFill>
                    <a:schemeClr val="tx2"/>
                  </a:solidFill>
                </a:rPr>
                <a:t>Big Data</a:t>
              </a:r>
              <a:br>
                <a:rPr lang="en-US" sz="1000" b="1">
                  <a:solidFill>
                    <a:schemeClr val="tx2"/>
                  </a:solidFill>
                </a:rPr>
              </a:br>
              <a:r>
                <a:rPr lang="en-US" sz="1000" b="1">
                  <a:solidFill>
                    <a:schemeClr val="tx2"/>
                  </a:solidFill>
                </a:rPr>
                <a:t>and Analytics</a:t>
              </a:r>
            </a:p>
          </p:txBody>
        </p:sp>
        <p:grpSp>
          <p:nvGrpSpPr>
            <p:cNvPr id="64" name="Group 93"/>
            <p:cNvGrpSpPr>
              <a:grpSpLocks/>
            </p:cNvGrpSpPr>
            <p:nvPr/>
          </p:nvGrpSpPr>
          <p:grpSpPr bwMode="auto">
            <a:xfrm>
              <a:off x="4949408" y="1153968"/>
              <a:ext cx="347472" cy="274320"/>
              <a:chOff x="3800670" y="2612650"/>
              <a:chExt cx="394738" cy="311640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3800670" y="2613295"/>
                <a:ext cx="394926" cy="311091"/>
              </a:xfrm>
              <a:prstGeom prst="roundRect">
                <a:avLst>
                  <a:gd name="adj" fmla="val 10041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6" tIns="45719" rIns="91436" bIns="45719" anchor="ctr"/>
              <a:lstStyle/>
              <a:p>
                <a:pPr algn="ctr" defTabSz="912718">
                  <a:spcBef>
                    <a:spcPts val="672"/>
                  </a:spcBef>
                  <a:defRPr/>
                </a:pPr>
                <a:endParaRPr lang="en-US" sz="900" b="1" dirty="0">
                  <a:solidFill>
                    <a:srgbClr val="FFFFFF"/>
                  </a:solidFill>
                  <a:effectLst>
                    <a:outerShdw blurRad="254000" algn="ctr" rotWithShape="0">
                      <a:prstClr val="black">
                        <a:alpha val="50000"/>
                      </a:prstClr>
                    </a:outerShdw>
                  </a:effectLst>
                </a:endParaRPr>
              </a:p>
            </p:txBody>
          </p:sp>
          <p:grpSp>
            <p:nvGrpSpPr>
              <p:cNvPr id="66" name="Group 132"/>
              <p:cNvGrpSpPr>
                <a:grpSpLocks noChangeAspect="1"/>
              </p:cNvGrpSpPr>
              <p:nvPr/>
            </p:nvGrpSpPr>
            <p:grpSpPr bwMode="auto">
              <a:xfrm>
                <a:off x="3892521" y="2685403"/>
                <a:ext cx="220410" cy="210910"/>
                <a:chOff x="-4010025" y="3543300"/>
                <a:chExt cx="184150" cy="176213"/>
              </a:xfrm>
            </p:grpSpPr>
            <p:sp>
              <p:nvSpPr>
                <p:cNvPr id="67" name="Freeform 351"/>
                <p:cNvSpPr>
                  <a:spLocks noEditPoints="1"/>
                </p:cNvSpPr>
                <p:nvPr/>
              </p:nvSpPr>
              <p:spPr bwMode="auto">
                <a:xfrm>
                  <a:off x="-4010025" y="3543300"/>
                  <a:ext cx="127000" cy="127000"/>
                </a:xfrm>
                <a:custGeom>
                  <a:avLst/>
                  <a:gdLst>
                    <a:gd name="T0" fmla="*/ 0 w 1331"/>
                    <a:gd name="T1" fmla="*/ 666 h 1332"/>
                    <a:gd name="T2" fmla="*/ 665 w 1331"/>
                    <a:gd name="T3" fmla="*/ 0 h 1332"/>
                    <a:gd name="T4" fmla="*/ 1331 w 1331"/>
                    <a:gd name="T5" fmla="*/ 666 h 1332"/>
                    <a:gd name="T6" fmla="*/ 665 w 1331"/>
                    <a:gd name="T7" fmla="*/ 1332 h 1332"/>
                    <a:gd name="T8" fmla="*/ 0 w 1331"/>
                    <a:gd name="T9" fmla="*/ 666 h 1332"/>
                    <a:gd name="T10" fmla="*/ 123 w 1331"/>
                    <a:gd name="T11" fmla="*/ 666 h 1332"/>
                    <a:gd name="T12" fmla="*/ 665 w 1331"/>
                    <a:gd name="T13" fmla="*/ 1209 h 1332"/>
                    <a:gd name="T14" fmla="*/ 1208 w 1331"/>
                    <a:gd name="T15" fmla="*/ 666 h 1332"/>
                    <a:gd name="T16" fmla="*/ 665 w 1331"/>
                    <a:gd name="T17" fmla="*/ 123 h 1332"/>
                    <a:gd name="T18" fmla="*/ 123 w 1331"/>
                    <a:gd name="T19" fmla="*/ 666 h 133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331" h="1332">
                      <a:moveTo>
                        <a:pt x="0" y="666"/>
                      </a:moveTo>
                      <a:cubicBezTo>
                        <a:pt x="0" y="298"/>
                        <a:pt x="298" y="0"/>
                        <a:pt x="665" y="0"/>
                      </a:cubicBezTo>
                      <a:cubicBezTo>
                        <a:pt x="1033" y="0"/>
                        <a:pt x="1331" y="298"/>
                        <a:pt x="1331" y="666"/>
                      </a:cubicBezTo>
                      <a:cubicBezTo>
                        <a:pt x="1331" y="1034"/>
                        <a:pt x="1033" y="1332"/>
                        <a:pt x="665" y="1332"/>
                      </a:cubicBezTo>
                      <a:cubicBezTo>
                        <a:pt x="298" y="1332"/>
                        <a:pt x="0" y="1034"/>
                        <a:pt x="0" y="666"/>
                      </a:cubicBezTo>
                      <a:close/>
                      <a:moveTo>
                        <a:pt x="123" y="666"/>
                      </a:moveTo>
                      <a:cubicBezTo>
                        <a:pt x="123" y="966"/>
                        <a:pt x="366" y="1209"/>
                        <a:pt x="665" y="1209"/>
                      </a:cubicBezTo>
                      <a:cubicBezTo>
                        <a:pt x="965" y="1209"/>
                        <a:pt x="1208" y="966"/>
                        <a:pt x="1208" y="666"/>
                      </a:cubicBezTo>
                      <a:cubicBezTo>
                        <a:pt x="1208" y="366"/>
                        <a:pt x="965" y="123"/>
                        <a:pt x="665" y="123"/>
                      </a:cubicBezTo>
                      <a:cubicBezTo>
                        <a:pt x="366" y="123"/>
                        <a:pt x="123" y="366"/>
                        <a:pt x="123" y="6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Freeform 352"/>
                <p:cNvSpPr>
                  <a:spLocks/>
                </p:cNvSpPr>
                <p:nvPr/>
              </p:nvSpPr>
              <p:spPr bwMode="auto">
                <a:xfrm>
                  <a:off x="-3898900" y="3651250"/>
                  <a:ext cx="73025" cy="68263"/>
                </a:xfrm>
                <a:custGeom>
                  <a:avLst/>
                  <a:gdLst>
                    <a:gd name="T0" fmla="*/ 42 w 771"/>
                    <a:gd name="T1" fmla="*/ 50 h 725"/>
                    <a:gd name="T2" fmla="*/ 202 w 771"/>
                    <a:gd name="T3" fmla="*/ 43 h 725"/>
                    <a:gd name="T4" fmla="*/ 722 w 771"/>
                    <a:gd name="T5" fmla="*/ 516 h 725"/>
                    <a:gd name="T6" fmla="*/ 729 w 771"/>
                    <a:gd name="T7" fmla="*/ 676 h 725"/>
                    <a:gd name="T8" fmla="*/ 729 w 771"/>
                    <a:gd name="T9" fmla="*/ 676 h 725"/>
                    <a:gd name="T10" fmla="*/ 569 w 771"/>
                    <a:gd name="T11" fmla="*/ 683 h 725"/>
                    <a:gd name="T12" fmla="*/ 50 w 771"/>
                    <a:gd name="T13" fmla="*/ 210 h 725"/>
                    <a:gd name="T14" fmla="*/ 42 w 771"/>
                    <a:gd name="T15" fmla="*/ 50 h 7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71" h="725">
                      <a:moveTo>
                        <a:pt x="42" y="50"/>
                      </a:moveTo>
                      <a:cubicBezTo>
                        <a:pt x="84" y="4"/>
                        <a:pt x="156" y="0"/>
                        <a:pt x="202" y="43"/>
                      </a:cubicBezTo>
                      <a:lnTo>
                        <a:pt x="722" y="516"/>
                      </a:lnTo>
                      <a:cubicBezTo>
                        <a:pt x="768" y="558"/>
                        <a:pt x="771" y="630"/>
                        <a:pt x="729" y="676"/>
                      </a:cubicBezTo>
                      <a:cubicBezTo>
                        <a:pt x="687" y="722"/>
                        <a:pt x="615" y="725"/>
                        <a:pt x="569" y="683"/>
                      </a:cubicBezTo>
                      <a:lnTo>
                        <a:pt x="50" y="210"/>
                      </a:lnTo>
                      <a:cubicBezTo>
                        <a:pt x="3" y="168"/>
                        <a:pt x="0" y="96"/>
                        <a:pt x="42" y="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7109880" y="2270526"/>
            <a:ext cx="1255639" cy="343684"/>
            <a:chOff x="5326425" y="1486475"/>
            <a:chExt cx="1255003" cy="343607"/>
          </a:xfrm>
        </p:grpSpPr>
        <p:sp>
          <p:nvSpPr>
            <p:cNvPr id="70" name="Rectangle 213"/>
            <p:cNvSpPr>
              <a:spLocks noChangeArrowheads="1"/>
            </p:cNvSpPr>
            <p:nvPr/>
          </p:nvSpPr>
          <p:spPr bwMode="auto">
            <a:xfrm>
              <a:off x="5674618" y="1486475"/>
              <a:ext cx="906810" cy="343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3294">
                <a:lnSpc>
                  <a:spcPct val="80000"/>
                </a:lnSpc>
              </a:pPr>
              <a:r>
                <a:rPr lang="en-US" sz="1000" b="1">
                  <a:solidFill>
                    <a:schemeClr val="tx2"/>
                  </a:solidFill>
                </a:rPr>
                <a:t>Collaboration</a:t>
              </a:r>
              <a:br>
                <a:rPr lang="en-US" sz="1000" b="1">
                  <a:solidFill>
                    <a:schemeClr val="tx2"/>
                  </a:solidFill>
                </a:rPr>
              </a:br>
              <a:r>
                <a:rPr lang="en-US" sz="1000" b="1">
                  <a:solidFill>
                    <a:schemeClr val="tx2"/>
                  </a:solidFill>
                </a:rPr>
                <a:t>and Video</a:t>
              </a:r>
            </a:p>
          </p:txBody>
        </p:sp>
        <p:grpSp>
          <p:nvGrpSpPr>
            <p:cNvPr id="71" name="Group 101"/>
            <p:cNvGrpSpPr>
              <a:grpSpLocks/>
            </p:cNvGrpSpPr>
            <p:nvPr/>
          </p:nvGrpSpPr>
          <p:grpSpPr bwMode="auto">
            <a:xfrm>
              <a:off x="5326425" y="1529981"/>
              <a:ext cx="347472" cy="274320"/>
              <a:chOff x="4409961" y="2137288"/>
              <a:chExt cx="394738" cy="311640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4409961" y="2137898"/>
                <a:ext cx="394857" cy="311030"/>
              </a:xfrm>
              <a:prstGeom prst="roundRect">
                <a:avLst>
                  <a:gd name="adj" fmla="val 10041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6" tIns="45719" rIns="91436" bIns="45719" anchor="ctr"/>
              <a:lstStyle/>
              <a:p>
                <a:pPr algn="ctr" defTabSz="912718">
                  <a:spcBef>
                    <a:spcPts val="672"/>
                  </a:spcBef>
                  <a:defRPr/>
                </a:pPr>
                <a:endParaRPr lang="en-US" sz="900" b="1" dirty="0">
                  <a:solidFill>
                    <a:srgbClr val="FFFFFF"/>
                  </a:solidFill>
                  <a:effectLst>
                    <a:outerShdw blurRad="254000" algn="ctr" rotWithShape="0">
                      <a:prstClr val="black">
                        <a:alpha val="50000"/>
                      </a:prstClr>
                    </a:outerShdw>
                  </a:effectLst>
                </a:endParaRPr>
              </a:p>
            </p:txBody>
          </p:sp>
          <p:sp>
            <p:nvSpPr>
              <p:cNvPr id="73" name="Freeform 378"/>
              <p:cNvSpPr>
                <a:spLocks noChangeAspect="1"/>
              </p:cNvSpPr>
              <p:nvPr/>
            </p:nvSpPr>
            <p:spPr bwMode="auto">
              <a:xfrm>
                <a:off x="4471306" y="2240850"/>
                <a:ext cx="270585" cy="147199"/>
              </a:xfrm>
              <a:custGeom>
                <a:avLst/>
                <a:gdLst>
                  <a:gd name="T0" fmla="*/ 76 w 76"/>
                  <a:gd name="T1" fmla="*/ 3 h 41"/>
                  <a:gd name="T2" fmla="*/ 55 w 76"/>
                  <a:gd name="T3" fmla="*/ 14 h 41"/>
                  <a:gd name="T4" fmla="*/ 55 w 76"/>
                  <a:gd name="T5" fmla="*/ 5 h 41"/>
                  <a:gd name="T6" fmla="*/ 49 w 76"/>
                  <a:gd name="T7" fmla="*/ 0 h 41"/>
                  <a:gd name="T8" fmla="*/ 6 w 76"/>
                  <a:gd name="T9" fmla="*/ 0 h 41"/>
                  <a:gd name="T10" fmla="*/ 0 w 76"/>
                  <a:gd name="T11" fmla="*/ 5 h 41"/>
                  <a:gd name="T12" fmla="*/ 0 w 76"/>
                  <a:gd name="T13" fmla="*/ 35 h 41"/>
                  <a:gd name="T14" fmla="*/ 6 w 76"/>
                  <a:gd name="T15" fmla="*/ 41 h 41"/>
                  <a:gd name="T16" fmla="*/ 49 w 76"/>
                  <a:gd name="T17" fmla="*/ 41 h 41"/>
                  <a:gd name="T18" fmla="*/ 55 w 76"/>
                  <a:gd name="T19" fmla="*/ 35 h 41"/>
                  <a:gd name="T20" fmla="*/ 55 w 76"/>
                  <a:gd name="T21" fmla="*/ 27 h 41"/>
                  <a:gd name="T22" fmla="*/ 76 w 76"/>
                  <a:gd name="T23" fmla="*/ 38 h 41"/>
                  <a:gd name="T24" fmla="*/ 76 w 76"/>
                  <a:gd name="T25" fmla="*/ 3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6" h="41">
                    <a:moveTo>
                      <a:pt x="76" y="3"/>
                    </a:move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2"/>
                      <a:pt x="52" y="0"/>
                      <a:pt x="4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8"/>
                      <a:pt x="3" y="41"/>
                      <a:pt x="6" y="41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52" y="41"/>
                      <a:pt x="55" y="38"/>
                      <a:pt x="55" y="35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76" y="38"/>
                      <a:pt x="76" y="38"/>
                      <a:pt x="76" y="38"/>
                    </a:cubicBezTo>
                    <a:lnTo>
                      <a:pt x="76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4" name="Group 152"/>
          <p:cNvGrpSpPr>
            <a:grpSpLocks/>
          </p:cNvGrpSpPr>
          <p:nvPr/>
        </p:nvGrpSpPr>
        <p:grpSpPr bwMode="auto">
          <a:xfrm>
            <a:off x="7103932" y="3220641"/>
            <a:ext cx="902959" cy="301228"/>
            <a:chOff x="6491099" y="2099534"/>
            <a:chExt cx="902238" cy="301752"/>
          </a:xfrm>
        </p:grpSpPr>
        <p:sp>
          <p:nvSpPr>
            <p:cNvPr id="75" name="Rectangle 220"/>
            <p:cNvSpPr>
              <a:spLocks noChangeArrowheads="1"/>
            </p:cNvSpPr>
            <p:nvPr/>
          </p:nvSpPr>
          <p:spPr bwMode="auto">
            <a:xfrm>
              <a:off x="6837218" y="2151493"/>
              <a:ext cx="556119" cy="220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3294">
                <a:lnSpc>
                  <a:spcPct val="80000"/>
                </a:lnSpc>
              </a:pPr>
              <a:r>
                <a:rPr lang="en-US" sz="1000" b="1">
                  <a:solidFill>
                    <a:schemeClr val="tx2"/>
                  </a:solidFill>
                </a:rPr>
                <a:t>WebEx</a:t>
              </a:r>
            </a:p>
          </p:txBody>
        </p:sp>
        <p:grpSp>
          <p:nvGrpSpPr>
            <p:cNvPr id="76" name="Group 117"/>
            <p:cNvGrpSpPr>
              <a:grpSpLocks/>
            </p:cNvGrpSpPr>
            <p:nvPr/>
          </p:nvGrpSpPr>
          <p:grpSpPr bwMode="auto">
            <a:xfrm>
              <a:off x="6491099" y="2099534"/>
              <a:ext cx="347472" cy="301752"/>
              <a:chOff x="6485531" y="2137288"/>
              <a:chExt cx="394738" cy="334811"/>
            </a:xfrm>
          </p:grpSpPr>
          <p:sp>
            <p:nvSpPr>
              <p:cNvPr id="77" name="Rounded Rectangle 76"/>
              <p:cNvSpPr/>
              <p:nvPr/>
            </p:nvSpPr>
            <p:spPr>
              <a:xfrm>
                <a:off x="6485531" y="2137288"/>
                <a:ext cx="394742" cy="304374"/>
              </a:xfrm>
              <a:prstGeom prst="roundRect">
                <a:avLst>
                  <a:gd name="adj" fmla="val 10041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6" tIns="45719" rIns="91436" bIns="45719" anchor="ctr"/>
              <a:lstStyle/>
              <a:p>
                <a:pPr algn="ctr" defTabSz="912718">
                  <a:spcBef>
                    <a:spcPts val="672"/>
                  </a:spcBef>
                  <a:defRPr/>
                </a:pPr>
                <a:endParaRPr lang="en-US" sz="900" b="1" dirty="0">
                  <a:solidFill>
                    <a:srgbClr val="FFFFFF"/>
                  </a:solidFill>
                  <a:effectLst>
                    <a:outerShdw blurRad="254000" algn="ctr" rotWithShape="0">
                      <a:prstClr val="black">
                        <a:alpha val="50000"/>
                      </a:prstClr>
                    </a:outerShdw>
                  </a:effectLst>
                </a:endParaRPr>
              </a:p>
            </p:txBody>
          </p:sp>
          <p:pic>
            <p:nvPicPr>
              <p:cNvPr id="78" name="Picture 223"/>
              <p:cNvPicPr>
                <a:picLocks noChangeAspect="1"/>
              </p:cNvPicPr>
              <p:nvPr/>
            </p:nvPicPr>
            <p:blipFill>
              <a:blip r:embed="rId6">
                <a:grayscl/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7718" y="2153957"/>
                <a:ext cx="334886" cy="318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9" name="Group 155"/>
          <p:cNvGrpSpPr>
            <a:grpSpLocks/>
          </p:cNvGrpSpPr>
          <p:nvPr/>
        </p:nvGrpSpPr>
        <p:grpSpPr bwMode="auto">
          <a:xfrm>
            <a:off x="6855027" y="4063605"/>
            <a:ext cx="927054" cy="273844"/>
            <a:chOff x="6893098" y="4181186"/>
            <a:chExt cx="927092" cy="274320"/>
          </a:xfrm>
        </p:grpSpPr>
        <p:sp>
          <p:nvSpPr>
            <p:cNvPr id="80" name="Rectangle 225"/>
            <p:cNvSpPr>
              <a:spLocks noChangeArrowheads="1"/>
            </p:cNvSpPr>
            <p:nvPr/>
          </p:nvSpPr>
          <p:spPr bwMode="auto">
            <a:xfrm>
              <a:off x="7235814" y="4213514"/>
              <a:ext cx="584376" cy="220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3294">
                <a:lnSpc>
                  <a:spcPct val="80000"/>
                </a:lnSpc>
              </a:pPr>
              <a:r>
                <a:rPr lang="en-US" sz="1000" b="1">
                  <a:solidFill>
                    <a:schemeClr val="tx2"/>
                  </a:solidFill>
                </a:rPr>
                <a:t>IOE aaS</a:t>
              </a:r>
            </a:p>
          </p:txBody>
        </p:sp>
        <p:grpSp>
          <p:nvGrpSpPr>
            <p:cNvPr id="81" name="Group 125"/>
            <p:cNvGrpSpPr>
              <a:grpSpLocks/>
            </p:cNvGrpSpPr>
            <p:nvPr/>
          </p:nvGrpSpPr>
          <p:grpSpPr bwMode="auto">
            <a:xfrm>
              <a:off x="6893098" y="4181186"/>
              <a:ext cx="347472" cy="274320"/>
              <a:chOff x="6491099" y="1657350"/>
              <a:chExt cx="347472" cy="274320"/>
            </a:xfrm>
          </p:grpSpPr>
          <p:sp>
            <p:nvSpPr>
              <p:cNvPr id="82" name="Rounded Rectangle 81"/>
              <p:cNvSpPr/>
              <p:nvPr/>
            </p:nvSpPr>
            <p:spPr>
              <a:xfrm>
                <a:off x="6491099" y="1657350"/>
                <a:ext cx="347767" cy="274320"/>
              </a:xfrm>
              <a:prstGeom prst="roundRect">
                <a:avLst>
                  <a:gd name="adj" fmla="val 10041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6" tIns="45719" rIns="91436" bIns="45719" anchor="ctr"/>
              <a:lstStyle/>
              <a:p>
                <a:pPr algn="ctr" defTabSz="912718">
                  <a:spcBef>
                    <a:spcPts val="672"/>
                  </a:spcBef>
                  <a:defRPr/>
                </a:pPr>
                <a:endParaRPr lang="en-US" sz="900" b="1" dirty="0">
                  <a:solidFill>
                    <a:srgbClr val="FFFFFF"/>
                  </a:solidFill>
                  <a:effectLst>
                    <a:outerShdw blurRad="254000" algn="ctr" rotWithShape="0">
                      <a:prstClr val="black">
                        <a:alpha val="50000"/>
                      </a:prstClr>
                    </a:outerShdw>
                  </a:effectLst>
                </a:endParaRPr>
              </a:p>
            </p:txBody>
          </p:sp>
          <p:sp>
            <p:nvSpPr>
              <p:cNvPr id="83" name="Freeform 168"/>
              <p:cNvSpPr>
                <a:spLocks noEditPoints="1"/>
              </p:cNvSpPr>
              <p:nvPr/>
            </p:nvSpPr>
            <p:spPr bwMode="auto">
              <a:xfrm>
                <a:off x="6569706" y="1692945"/>
                <a:ext cx="193171" cy="191363"/>
              </a:xfrm>
              <a:custGeom>
                <a:avLst/>
                <a:gdLst>
                  <a:gd name="T0" fmla="*/ 788 w 1776"/>
                  <a:gd name="T1" fmla="*/ 5 h 1776"/>
                  <a:gd name="T2" fmla="*/ 520 w 1776"/>
                  <a:gd name="T3" fmla="*/ 233 h 1776"/>
                  <a:gd name="T4" fmla="*/ 677 w 1776"/>
                  <a:gd name="T5" fmla="*/ 290 h 1776"/>
                  <a:gd name="T6" fmla="*/ 1188 w 1776"/>
                  <a:gd name="T7" fmla="*/ 292 h 1776"/>
                  <a:gd name="T8" fmla="*/ 888 w 1776"/>
                  <a:gd name="T9" fmla="*/ 0 h 1776"/>
                  <a:gd name="T10" fmla="*/ 1650 w 1776"/>
                  <a:gd name="T11" fmla="*/ 510 h 1776"/>
                  <a:gd name="T12" fmla="*/ 1610 w 1776"/>
                  <a:gd name="T13" fmla="*/ 370 h 1776"/>
                  <a:gd name="T14" fmla="*/ 1569 w 1776"/>
                  <a:gd name="T15" fmla="*/ 592 h 1776"/>
                  <a:gd name="T16" fmla="*/ 898 w 1776"/>
                  <a:gd name="T17" fmla="*/ 1284 h 1776"/>
                  <a:gd name="T18" fmla="*/ 1365 w 1776"/>
                  <a:gd name="T19" fmla="*/ 1331 h 1776"/>
                  <a:gd name="T20" fmla="*/ 1741 w 1776"/>
                  <a:gd name="T21" fmla="*/ 640 h 1776"/>
                  <a:gd name="T22" fmla="*/ 1569 w 1776"/>
                  <a:gd name="T23" fmla="*/ 592 h 1776"/>
                  <a:gd name="T24" fmla="*/ 1526 w 1776"/>
                  <a:gd name="T25" fmla="*/ 581 h 1776"/>
                  <a:gd name="T26" fmla="*/ 1268 w 1776"/>
                  <a:gd name="T27" fmla="*/ 413 h 1776"/>
                  <a:gd name="T28" fmla="*/ 880 w 1776"/>
                  <a:gd name="T29" fmla="*/ 1249 h 1776"/>
                  <a:gd name="T30" fmla="*/ 820 w 1776"/>
                  <a:gd name="T31" fmla="*/ 1225 h 1776"/>
                  <a:gd name="T32" fmla="*/ 1164 w 1776"/>
                  <a:gd name="T33" fmla="*/ 448 h 1776"/>
                  <a:gd name="T34" fmla="*/ 677 w 1776"/>
                  <a:gd name="T35" fmla="*/ 329 h 1776"/>
                  <a:gd name="T36" fmla="*/ 520 w 1776"/>
                  <a:gd name="T37" fmla="*/ 397 h 1776"/>
                  <a:gd name="T38" fmla="*/ 235 w 1776"/>
                  <a:gd name="T39" fmla="*/ 960 h 1776"/>
                  <a:gd name="T40" fmla="*/ 358 w 1776"/>
                  <a:gd name="T41" fmla="*/ 1118 h 1776"/>
                  <a:gd name="T42" fmla="*/ 1505 w 1776"/>
                  <a:gd name="T43" fmla="*/ 459 h 1776"/>
                  <a:gd name="T44" fmla="*/ 1570 w 1776"/>
                  <a:gd name="T45" fmla="*/ 319 h 1776"/>
                  <a:gd name="T46" fmla="*/ 1225 w 1776"/>
                  <a:gd name="T47" fmla="*/ 297 h 1776"/>
                  <a:gd name="T48" fmla="*/ 1406 w 1776"/>
                  <a:gd name="T49" fmla="*/ 1419 h 1776"/>
                  <a:gd name="T50" fmla="*/ 1651 w 1776"/>
                  <a:gd name="T51" fmla="*/ 1341 h 1776"/>
                  <a:gd name="T52" fmla="*/ 1377 w 1776"/>
                  <a:gd name="T53" fmla="*/ 1392 h 1776"/>
                  <a:gd name="T54" fmla="*/ 893 w 1776"/>
                  <a:gd name="T55" fmla="*/ 1339 h 1776"/>
                  <a:gd name="T56" fmla="*/ 587 w 1776"/>
                  <a:gd name="T57" fmla="*/ 1602 h 1776"/>
                  <a:gd name="T58" fmla="*/ 1285 w 1776"/>
                  <a:gd name="T59" fmla="*/ 1484 h 1776"/>
                  <a:gd name="T60" fmla="*/ 1510 w 1776"/>
                  <a:gd name="T61" fmla="*/ 1296 h 1776"/>
                  <a:gd name="T62" fmla="*/ 1776 w 1776"/>
                  <a:gd name="T63" fmla="*/ 888 h 1776"/>
                  <a:gd name="T64" fmla="*/ 737 w 1776"/>
                  <a:gd name="T65" fmla="*/ 1306 h 1776"/>
                  <a:gd name="T66" fmla="*/ 202 w 1776"/>
                  <a:gd name="T67" fmla="*/ 1113 h 1776"/>
                  <a:gd name="T68" fmla="*/ 226 w 1776"/>
                  <a:gd name="T69" fmla="*/ 1481 h 1776"/>
                  <a:gd name="T70" fmla="*/ 117 w 1776"/>
                  <a:gd name="T71" fmla="*/ 1032 h 1776"/>
                  <a:gd name="T72" fmla="*/ 0 w 1776"/>
                  <a:gd name="T73" fmla="*/ 888 h 1776"/>
                  <a:gd name="T74" fmla="*/ 117 w 1776"/>
                  <a:gd name="T75" fmla="*/ 1032 h 1776"/>
                  <a:gd name="T76" fmla="*/ 290 w 1776"/>
                  <a:gd name="T77" fmla="*/ 686 h 1776"/>
                  <a:gd name="T78" fmla="*/ 148 w 1776"/>
                  <a:gd name="T79" fmla="*/ 399 h 1776"/>
                  <a:gd name="T80" fmla="*/ 199 w 1776"/>
                  <a:gd name="T81" fmla="*/ 950 h 1776"/>
                  <a:gd name="T82" fmla="*/ 736 w 1776"/>
                  <a:gd name="T83" fmla="*/ 1365 h 1776"/>
                  <a:gd name="T84" fmla="*/ 562 w 1776"/>
                  <a:gd name="T85" fmla="*/ 1574 h 177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776" h="1776">
                    <a:moveTo>
                      <a:pt x="520" y="233"/>
                    </a:moveTo>
                    <a:cubicBezTo>
                      <a:pt x="533" y="233"/>
                      <a:pt x="544" y="236"/>
                      <a:pt x="554" y="241"/>
                    </a:cubicBezTo>
                    <a:cubicBezTo>
                      <a:pt x="627" y="150"/>
                      <a:pt x="705" y="70"/>
                      <a:pt x="788" y="5"/>
                    </a:cubicBezTo>
                    <a:cubicBezTo>
                      <a:pt x="541" y="34"/>
                      <a:pt x="325" y="161"/>
                      <a:pt x="181" y="349"/>
                    </a:cubicBezTo>
                    <a:cubicBezTo>
                      <a:pt x="264" y="329"/>
                      <a:pt x="352" y="314"/>
                      <a:pt x="441" y="303"/>
                    </a:cubicBezTo>
                    <a:cubicBezTo>
                      <a:pt x="446" y="263"/>
                      <a:pt x="479" y="233"/>
                      <a:pt x="520" y="233"/>
                    </a:cubicBezTo>
                    <a:close/>
                    <a:moveTo>
                      <a:pt x="584" y="263"/>
                    </a:moveTo>
                    <a:cubicBezTo>
                      <a:pt x="591" y="271"/>
                      <a:pt x="595" y="281"/>
                      <a:pt x="599" y="292"/>
                    </a:cubicBezTo>
                    <a:cubicBezTo>
                      <a:pt x="624" y="290"/>
                      <a:pt x="651" y="290"/>
                      <a:pt x="677" y="290"/>
                    </a:cubicBezTo>
                    <a:cubicBezTo>
                      <a:pt x="708" y="290"/>
                      <a:pt x="739" y="290"/>
                      <a:pt x="771" y="292"/>
                    </a:cubicBezTo>
                    <a:cubicBezTo>
                      <a:pt x="892" y="297"/>
                      <a:pt x="1011" y="313"/>
                      <a:pt x="1123" y="337"/>
                    </a:cubicBezTo>
                    <a:cubicBezTo>
                      <a:pt x="1135" y="313"/>
                      <a:pt x="1159" y="295"/>
                      <a:pt x="1188" y="292"/>
                    </a:cubicBezTo>
                    <a:cubicBezTo>
                      <a:pt x="1194" y="231"/>
                      <a:pt x="1197" y="172"/>
                      <a:pt x="1197" y="115"/>
                    </a:cubicBezTo>
                    <a:cubicBezTo>
                      <a:pt x="1197" y="94"/>
                      <a:pt x="1196" y="75"/>
                      <a:pt x="1196" y="54"/>
                    </a:cubicBezTo>
                    <a:cubicBezTo>
                      <a:pt x="1100" y="19"/>
                      <a:pt x="997" y="0"/>
                      <a:pt x="888" y="0"/>
                    </a:cubicBezTo>
                    <a:cubicBezTo>
                      <a:pt x="877" y="0"/>
                      <a:pt x="868" y="0"/>
                      <a:pt x="858" y="0"/>
                    </a:cubicBezTo>
                    <a:cubicBezTo>
                      <a:pt x="761" y="70"/>
                      <a:pt x="669" y="158"/>
                      <a:pt x="584" y="263"/>
                    </a:cubicBezTo>
                    <a:close/>
                    <a:moveTo>
                      <a:pt x="1650" y="510"/>
                    </a:moveTo>
                    <a:cubicBezTo>
                      <a:pt x="1650" y="518"/>
                      <a:pt x="1648" y="525"/>
                      <a:pt x="1647" y="531"/>
                    </a:cubicBezTo>
                    <a:cubicBezTo>
                      <a:pt x="1672" y="544"/>
                      <a:pt x="1694" y="558"/>
                      <a:pt x="1718" y="573"/>
                    </a:cubicBezTo>
                    <a:cubicBezTo>
                      <a:pt x="1691" y="501"/>
                      <a:pt x="1653" y="432"/>
                      <a:pt x="1610" y="370"/>
                    </a:cubicBezTo>
                    <a:cubicBezTo>
                      <a:pt x="1608" y="392"/>
                      <a:pt x="1607" y="415"/>
                      <a:pt x="1604" y="437"/>
                    </a:cubicBezTo>
                    <a:cubicBezTo>
                      <a:pt x="1631" y="450"/>
                      <a:pt x="1650" y="478"/>
                      <a:pt x="1650" y="510"/>
                    </a:cubicBezTo>
                    <a:close/>
                    <a:moveTo>
                      <a:pt x="1569" y="592"/>
                    </a:moveTo>
                    <a:cubicBezTo>
                      <a:pt x="1565" y="592"/>
                      <a:pt x="1564" y="592"/>
                      <a:pt x="1562" y="592"/>
                    </a:cubicBezTo>
                    <a:cubicBezTo>
                      <a:pt x="1521" y="697"/>
                      <a:pt x="1455" y="804"/>
                      <a:pt x="1369" y="904"/>
                    </a:cubicBezTo>
                    <a:cubicBezTo>
                      <a:pt x="1248" y="1044"/>
                      <a:pt x="1088" y="1175"/>
                      <a:pt x="898" y="1284"/>
                    </a:cubicBezTo>
                    <a:cubicBezTo>
                      <a:pt x="900" y="1288"/>
                      <a:pt x="901" y="1295"/>
                      <a:pt x="901" y="1303"/>
                    </a:cubicBezTo>
                    <a:cubicBezTo>
                      <a:pt x="1021" y="1322"/>
                      <a:pt x="1146" y="1333"/>
                      <a:pt x="1277" y="1333"/>
                    </a:cubicBezTo>
                    <a:cubicBezTo>
                      <a:pt x="1307" y="1333"/>
                      <a:pt x="1336" y="1333"/>
                      <a:pt x="1365" y="1331"/>
                    </a:cubicBezTo>
                    <a:cubicBezTo>
                      <a:pt x="1373" y="1293"/>
                      <a:pt x="1406" y="1264"/>
                      <a:pt x="1446" y="1264"/>
                    </a:cubicBezTo>
                    <a:cubicBezTo>
                      <a:pt x="1457" y="1264"/>
                      <a:pt x="1470" y="1268"/>
                      <a:pt x="1481" y="1272"/>
                    </a:cubicBezTo>
                    <a:cubicBezTo>
                      <a:pt x="1632" y="1073"/>
                      <a:pt x="1721" y="850"/>
                      <a:pt x="1741" y="640"/>
                    </a:cubicBezTo>
                    <a:cubicBezTo>
                      <a:pt x="1739" y="636"/>
                      <a:pt x="1739" y="635"/>
                      <a:pt x="1737" y="632"/>
                    </a:cubicBezTo>
                    <a:cubicBezTo>
                      <a:pt x="1704" y="608"/>
                      <a:pt x="1667" y="585"/>
                      <a:pt x="1629" y="565"/>
                    </a:cubicBezTo>
                    <a:cubicBezTo>
                      <a:pt x="1615" y="582"/>
                      <a:pt x="1592" y="592"/>
                      <a:pt x="1569" y="592"/>
                    </a:cubicBezTo>
                    <a:close/>
                    <a:moveTo>
                      <a:pt x="880" y="1249"/>
                    </a:moveTo>
                    <a:cubicBezTo>
                      <a:pt x="1067" y="1143"/>
                      <a:pt x="1223" y="1016"/>
                      <a:pt x="1339" y="880"/>
                    </a:cubicBezTo>
                    <a:cubicBezTo>
                      <a:pt x="1424" y="781"/>
                      <a:pt x="1486" y="679"/>
                      <a:pt x="1526" y="581"/>
                    </a:cubicBezTo>
                    <a:cubicBezTo>
                      <a:pt x="1502" y="566"/>
                      <a:pt x="1487" y="541"/>
                      <a:pt x="1487" y="510"/>
                    </a:cubicBezTo>
                    <a:cubicBezTo>
                      <a:pt x="1487" y="506"/>
                      <a:pt x="1487" y="499"/>
                      <a:pt x="1489" y="494"/>
                    </a:cubicBezTo>
                    <a:cubicBezTo>
                      <a:pt x="1419" y="463"/>
                      <a:pt x="1344" y="435"/>
                      <a:pt x="1268" y="413"/>
                    </a:cubicBezTo>
                    <a:cubicBezTo>
                      <a:pt x="1255" y="437"/>
                      <a:pt x="1229" y="453"/>
                      <a:pt x="1201" y="455"/>
                    </a:cubicBezTo>
                    <a:cubicBezTo>
                      <a:pt x="1174" y="601"/>
                      <a:pt x="1127" y="754"/>
                      <a:pt x="1062" y="907"/>
                    </a:cubicBezTo>
                    <a:cubicBezTo>
                      <a:pt x="1009" y="1030"/>
                      <a:pt x="949" y="1145"/>
                      <a:pt x="880" y="1249"/>
                    </a:cubicBezTo>
                    <a:close/>
                    <a:moveTo>
                      <a:pt x="358" y="1118"/>
                    </a:moveTo>
                    <a:cubicBezTo>
                      <a:pt x="470" y="1180"/>
                      <a:pt x="600" y="1233"/>
                      <a:pt x="747" y="1269"/>
                    </a:cubicBezTo>
                    <a:cubicBezTo>
                      <a:pt x="759" y="1242"/>
                      <a:pt x="788" y="1225"/>
                      <a:pt x="820" y="1225"/>
                    </a:cubicBezTo>
                    <a:cubicBezTo>
                      <a:pt x="829" y="1225"/>
                      <a:pt x="839" y="1226"/>
                      <a:pt x="847" y="1229"/>
                    </a:cubicBezTo>
                    <a:cubicBezTo>
                      <a:pt x="914" y="1127"/>
                      <a:pt x="974" y="1014"/>
                      <a:pt x="1027" y="891"/>
                    </a:cubicBezTo>
                    <a:cubicBezTo>
                      <a:pt x="1091" y="742"/>
                      <a:pt x="1135" y="592"/>
                      <a:pt x="1164" y="448"/>
                    </a:cubicBezTo>
                    <a:cubicBezTo>
                      <a:pt x="1135" y="435"/>
                      <a:pt x="1115" y="407"/>
                      <a:pt x="1115" y="373"/>
                    </a:cubicBezTo>
                    <a:cubicBezTo>
                      <a:pt x="1005" y="351"/>
                      <a:pt x="888" y="335"/>
                      <a:pt x="769" y="330"/>
                    </a:cubicBezTo>
                    <a:cubicBezTo>
                      <a:pt x="739" y="329"/>
                      <a:pt x="707" y="329"/>
                      <a:pt x="677" y="329"/>
                    </a:cubicBezTo>
                    <a:cubicBezTo>
                      <a:pt x="677" y="329"/>
                      <a:pt x="677" y="329"/>
                      <a:pt x="677" y="329"/>
                    </a:cubicBezTo>
                    <a:cubicBezTo>
                      <a:pt x="651" y="329"/>
                      <a:pt x="626" y="329"/>
                      <a:pt x="602" y="330"/>
                    </a:cubicBezTo>
                    <a:cubicBezTo>
                      <a:pt x="594" y="368"/>
                      <a:pt x="560" y="397"/>
                      <a:pt x="520" y="397"/>
                    </a:cubicBezTo>
                    <a:cubicBezTo>
                      <a:pt x="511" y="397"/>
                      <a:pt x="500" y="394"/>
                      <a:pt x="492" y="391"/>
                    </a:cubicBezTo>
                    <a:cubicBezTo>
                      <a:pt x="430" y="485"/>
                      <a:pt x="372" y="588"/>
                      <a:pt x="325" y="700"/>
                    </a:cubicBezTo>
                    <a:cubicBezTo>
                      <a:pt x="288" y="786"/>
                      <a:pt x="259" y="874"/>
                      <a:pt x="235" y="960"/>
                    </a:cubicBezTo>
                    <a:cubicBezTo>
                      <a:pt x="262" y="973"/>
                      <a:pt x="280" y="1000"/>
                      <a:pt x="280" y="1032"/>
                    </a:cubicBezTo>
                    <a:cubicBezTo>
                      <a:pt x="280" y="1043"/>
                      <a:pt x="277" y="1054"/>
                      <a:pt x="274" y="1064"/>
                    </a:cubicBezTo>
                    <a:cubicBezTo>
                      <a:pt x="301" y="1083"/>
                      <a:pt x="328" y="1100"/>
                      <a:pt x="358" y="1118"/>
                    </a:cubicBezTo>
                    <a:close/>
                    <a:moveTo>
                      <a:pt x="1277" y="373"/>
                    </a:moveTo>
                    <a:cubicBezTo>
                      <a:pt x="1277" y="375"/>
                      <a:pt x="1277" y="375"/>
                      <a:pt x="1277" y="376"/>
                    </a:cubicBezTo>
                    <a:cubicBezTo>
                      <a:pt x="1357" y="399"/>
                      <a:pt x="1433" y="427"/>
                      <a:pt x="1505" y="459"/>
                    </a:cubicBezTo>
                    <a:cubicBezTo>
                      <a:pt x="1519" y="442"/>
                      <a:pt x="1541" y="431"/>
                      <a:pt x="1565" y="429"/>
                    </a:cubicBezTo>
                    <a:cubicBezTo>
                      <a:pt x="1570" y="404"/>
                      <a:pt x="1572" y="378"/>
                      <a:pt x="1572" y="353"/>
                    </a:cubicBezTo>
                    <a:cubicBezTo>
                      <a:pt x="1572" y="341"/>
                      <a:pt x="1570" y="330"/>
                      <a:pt x="1570" y="319"/>
                    </a:cubicBezTo>
                    <a:cubicBezTo>
                      <a:pt x="1481" y="212"/>
                      <a:pt x="1365" y="126"/>
                      <a:pt x="1234" y="70"/>
                    </a:cubicBezTo>
                    <a:cubicBezTo>
                      <a:pt x="1236" y="85"/>
                      <a:pt x="1236" y="101"/>
                      <a:pt x="1236" y="115"/>
                    </a:cubicBezTo>
                    <a:cubicBezTo>
                      <a:pt x="1236" y="174"/>
                      <a:pt x="1232" y="235"/>
                      <a:pt x="1225" y="297"/>
                    </a:cubicBezTo>
                    <a:cubicBezTo>
                      <a:pt x="1256" y="309"/>
                      <a:pt x="1277" y="338"/>
                      <a:pt x="1277" y="373"/>
                    </a:cubicBezTo>
                    <a:close/>
                    <a:moveTo>
                      <a:pt x="1446" y="1429"/>
                    </a:moveTo>
                    <a:cubicBezTo>
                      <a:pt x="1432" y="1429"/>
                      <a:pt x="1417" y="1425"/>
                      <a:pt x="1406" y="1419"/>
                    </a:cubicBezTo>
                    <a:cubicBezTo>
                      <a:pt x="1376" y="1451"/>
                      <a:pt x="1344" y="1481"/>
                      <a:pt x="1309" y="1512"/>
                    </a:cubicBezTo>
                    <a:cubicBezTo>
                      <a:pt x="1180" y="1628"/>
                      <a:pt x="1038" y="1716"/>
                      <a:pt x="892" y="1776"/>
                    </a:cubicBezTo>
                    <a:cubicBezTo>
                      <a:pt x="1215" y="1775"/>
                      <a:pt x="1497" y="1601"/>
                      <a:pt x="1651" y="1341"/>
                    </a:cubicBezTo>
                    <a:cubicBezTo>
                      <a:pt x="1610" y="1349"/>
                      <a:pt x="1569" y="1354"/>
                      <a:pt x="1526" y="1359"/>
                    </a:cubicBezTo>
                    <a:cubicBezTo>
                      <a:pt x="1521" y="1398"/>
                      <a:pt x="1486" y="1429"/>
                      <a:pt x="1446" y="1429"/>
                    </a:cubicBezTo>
                    <a:close/>
                    <a:moveTo>
                      <a:pt x="1377" y="1392"/>
                    </a:moveTo>
                    <a:cubicBezTo>
                      <a:pt x="1373" y="1386"/>
                      <a:pt x="1369" y="1378"/>
                      <a:pt x="1368" y="1370"/>
                    </a:cubicBezTo>
                    <a:cubicBezTo>
                      <a:pt x="1338" y="1371"/>
                      <a:pt x="1307" y="1371"/>
                      <a:pt x="1277" y="1371"/>
                    </a:cubicBezTo>
                    <a:cubicBezTo>
                      <a:pt x="1143" y="1371"/>
                      <a:pt x="1016" y="1360"/>
                      <a:pt x="893" y="1339"/>
                    </a:cubicBezTo>
                    <a:cubicBezTo>
                      <a:pt x="880" y="1368"/>
                      <a:pt x="852" y="1387"/>
                      <a:pt x="820" y="1387"/>
                    </a:cubicBezTo>
                    <a:cubicBezTo>
                      <a:pt x="809" y="1387"/>
                      <a:pt x="798" y="1386"/>
                      <a:pt x="788" y="1381"/>
                    </a:cubicBezTo>
                    <a:cubicBezTo>
                      <a:pt x="724" y="1464"/>
                      <a:pt x="657" y="1539"/>
                      <a:pt x="587" y="1602"/>
                    </a:cubicBezTo>
                    <a:cubicBezTo>
                      <a:pt x="556" y="1631"/>
                      <a:pt x="524" y="1658"/>
                      <a:pt x="492" y="1684"/>
                    </a:cubicBezTo>
                    <a:cubicBezTo>
                      <a:pt x="584" y="1730"/>
                      <a:pt x="688" y="1760"/>
                      <a:pt x="796" y="1771"/>
                    </a:cubicBezTo>
                    <a:cubicBezTo>
                      <a:pt x="966" y="1714"/>
                      <a:pt x="1134" y="1618"/>
                      <a:pt x="1285" y="1484"/>
                    </a:cubicBezTo>
                    <a:cubicBezTo>
                      <a:pt x="1317" y="1454"/>
                      <a:pt x="1349" y="1424"/>
                      <a:pt x="1377" y="1392"/>
                    </a:cubicBezTo>
                    <a:close/>
                    <a:moveTo>
                      <a:pt x="1764" y="745"/>
                    </a:moveTo>
                    <a:cubicBezTo>
                      <a:pt x="1728" y="933"/>
                      <a:pt x="1642" y="1124"/>
                      <a:pt x="1510" y="1296"/>
                    </a:cubicBezTo>
                    <a:cubicBezTo>
                      <a:pt x="1516" y="1304"/>
                      <a:pt x="1519" y="1312"/>
                      <a:pt x="1522" y="1320"/>
                    </a:cubicBezTo>
                    <a:cubicBezTo>
                      <a:pt x="1575" y="1314"/>
                      <a:pt x="1626" y="1307"/>
                      <a:pt x="1675" y="1298"/>
                    </a:cubicBezTo>
                    <a:cubicBezTo>
                      <a:pt x="1739" y="1175"/>
                      <a:pt x="1776" y="1036"/>
                      <a:pt x="1776" y="888"/>
                    </a:cubicBezTo>
                    <a:cubicBezTo>
                      <a:pt x="1776" y="839"/>
                      <a:pt x="1771" y="791"/>
                      <a:pt x="1764" y="745"/>
                    </a:cubicBezTo>
                    <a:close/>
                    <a:moveTo>
                      <a:pt x="739" y="1322"/>
                    </a:moveTo>
                    <a:cubicBezTo>
                      <a:pt x="739" y="1317"/>
                      <a:pt x="739" y="1312"/>
                      <a:pt x="737" y="1306"/>
                    </a:cubicBezTo>
                    <a:cubicBezTo>
                      <a:pt x="589" y="1269"/>
                      <a:pt x="454" y="1215"/>
                      <a:pt x="339" y="1151"/>
                    </a:cubicBezTo>
                    <a:cubicBezTo>
                      <a:pt x="309" y="1134"/>
                      <a:pt x="278" y="1115"/>
                      <a:pt x="250" y="1095"/>
                    </a:cubicBezTo>
                    <a:cubicBezTo>
                      <a:pt x="237" y="1105"/>
                      <a:pt x="219" y="1113"/>
                      <a:pt x="202" y="1113"/>
                    </a:cubicBezTo>
                    <a:cubicBezTo>
                      <a:pt x="186" y="1207"/>
                      <a:pt x="176" y="1300"/>
                      <a:pt x="176" y="1389"/>
                    </a:cubicBezTo>
                    <a:cubicBezTo>
                      <a:pt x="176" y="1400"/>
                      <a:pt x="176" y="1410"/>
                      <a:pt x="178" y="1421"/>
                    </a:cubicBezTo>
                    <a:cubicBezTo>
                      <a:pt x="192" y="1441"/>
                      <a:pt x="210" y="1462"/>
                      <a:pt x="226" y="1481"/>
                    </a:cubicBezTo>
                    <a:cubicBezTo>
                      <a:pt x="385" y="1456"/>
                      <a:pt x="554" y="1406"/>
                      <a:pt x="720" y="1330"/>
                    </a:cubicBezTo>
                    <a:cubicBezTo>
                      <a:pt x="726" y="1327"/>
                      <a:pt x="732" y="1325"/>
                      <a:pt x="739" y="1322"/>
                    </a:cubicBezTo>
                    <a:close/>
                    <a:moveTo>
                      <a:pt x="117" y="1032"/>
                    </a:moveTo>
                    <a:cubicBezTo>
                      <a:pt x="117" y="1017"/>
                      <a:pt x="121" y="1005"/>
                      <a:pt x="127" y="993"/>
                    </a:cubicBezTo>
                    <a:cubicBezTo>
                      <a:pt x="74" y="942"/>
                      <a:pt x="33" y="887"/>
                      <a:pt x="1" y="829"/>
                    </a:cubicBezTo>
                    <a:cubicBezTo>
                      <a:pt x="1" y="848"/>
                      <a:pt x="0" y="867"/>
                      <a:pt x="0" y="888"/>
                    </a:cubicBezTo>
                    <a:cubicBezTo>
                      <a:pt x="0" y="1064"/>
                      <a:pt x="51" y="1228"/>
                      <a:pt x="140" y="1366"/>
                    </a:cubicBezTo>
                    <a:cubicBezTo>
                      <a:pt x="140" y="1282"/>
                      <a:pt x="149" y="1194"/>
                      <a:pt x="164" y="1107"/>
                    </a:cubicBezTo>
                    <a:cubicBezTo>
                      <a:pt x="137" y="1092"/>
                      <a:pt x="117" y="1065"/>
                      <a:pt x="117" y="1032"/>
                    </a:cubicBezTo>
                    <a:close/>
                    <a:moveTo>
                      <a:pt x="199" y="950"/>
                    </a:moveTo>
                    <a:cubicBezTo>
                      <a:pt x="199" y="950"/>
                      <a:pt x="199" y="950"/>
                      <a:pt x="199" y="950"/>
                    </a:cubicBezTo>
                    <a:cubicBezTo>
                      <a:pt x="223" y="863"/>
                      <a:pt x="253" y="773"/>
                      <a:pt x="290" y="686"/>
                    </a:cubicBezTo>
                    <a:cubicBezTo>
                      <a:pt x="339" y="571"/>
                      <a:pt x="396" y="466"/>
                      <a:pt x="460" y="370"/>
                    </a:cubicBezTo>
                    <a:cubicBezTo>
                      <a:pt x="454" y="362"/>
                      <a:pt x="447" y="353"/>
                      <a:pt x="444" y="341"/>
                    </a:cubicBezTo>
                    <a:cubicBezTo>
                      <a:pt x="340" y="353"/>
                      <a:pt x="242" y="372"/>
                      <a:pt x="148" y="399"/>
                    </a:cubicBezTo>
                    <a:cubicBezTo>
                      <a:pt x="78" y="502"/>
                      <a:pt x="30" y="624"/>
                      <a:pt x="11" y="753"/>
                    </a:cubicBezTo>
                    <a:cubicBezTo>
                      <a:pt x="38" y="828"/>
                      <a:pt x="86" y="899"/>
                      <a:pt x="153" y="965"/>
                    </a:cubicBezTo>
                    <a:cubicBezTo>
                      <a:pt x="165" y="955"/>
                      <a:pt x="181" y="950"/>
                      <a:pt x="199" y="950"/>
                    </a:cubicBezTo>
                    <a:close/>
                    <a:moveTo>
                      <a:pt x="758" y="1359"/>
                    </a:moveTo>
                    <a:cubicBezTo>
                      <a:pt x="756" y="1359"/>
                      <a:pt x="756" y="1357"/>
                      <a:pt x="755" y="1357"/>
                    </a:cubicBezTo>
                    <a:cubicBezTo>
                      <a:pt x="748" y="1359"/>
                      <a:pt x="742" y="1362"/>
                      <a:pt x="736" y="1365"/>
                    </a:cubicBezTo>
                    <a:cubicBezTo>
                      <a:pt x="575" y="1438"/>
                      <a:pt x="414" y="1488"/>
                      <a:pt x="258" y="1515"/>
                    </a:cubicBezTo>
                    <a:cubicBezTo>
                      <a:pt x="315" y="1572"/>
                      <a:pt x="382" y="1623"/>
                      <a:pt x="454" y="1663"/>
                    </a:cubicBezTo>
                    <a:cubicBezTo>
                      <a:pt x="490" y="1638"/>
                      <a:pt x="527" y="1607"/>
                      <a:pt x="562" y="1574"/>
                    </a:cubicBezTo>
                    <a:cubicBezTo>
                      <a:pt x="629" y="1512"/>
                      <a:pt x="696" y="1440"/>
                      <a:pt x="758" y="13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4" name="Group 153"/>
          <p:cNvGrpSpPr>
            <a:grpSpLocks/>
          </p:cNvGrpSpPr>
          <p:nvPr/>
        </p:nvGrpSpPr>
        <p:grpSpPr bwMode="auto">
          <a:xfrm>
            <a:off x="7145609" y="2759870"/>
            <a:ext cx="963291" cy="273844"/>
            <a:chOff x="7730755" y="2749603"/>
            <a:chExt cx="964065" cy="274320"/>
          </a:xfrm>
        </p:grpSpPr>
        <p:sp>
          <p:nvSpPr>
            <p:cNvPr id="85" name="Rectangle 231"/>
            <p:cNvSpPr>
              <a:spLocks noChangeArrowheads="1"/>
            </p:cNvSpPr>
            <p:nvPr/>
          </p:nvSpPr>
          <p:spPr bwMode="auto">
            <a:xfrm>
              <a:off x="8073638" y="2786970"/>
              <a:ext cx="621182" cy="220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3294">
                <a:lnSpc>
                  <a:spcPct val="80000"/>
                </a:lnSpc>
              </a:pPr>
              <a:r>
                <a:rPr lang="en-US" sz="1000" b="1">
                  <a:solidFill>
                    <a:schemeClr val="tx2"/>
                  </a:solidFill>
                </a:rPr>
                <a:t>Security</a:t>
              </a:r>
            </a:p>
          </p:txBody>
        </p:sp>
        <p:grpSp>
          <p:nvGrpSpPr>
            <p:cNvPr id="86" name="Group 136"/>
            <p:cNvGrpSpPr>
              <a:grpSpLocks/>
            </p:cNvGrpSpPr>
            <p:nvPr/>
          </p:nvGrpSpPr>
          <p:grpSpPr bwMode="auto">
            <a:xfrm>
              <a:off x="7730755" y="2749603"/>
              <a:ext cx="347472" cy="274320"/>
              <a:chOff x="7933018" y="1493883"/>
              <a:chExt cx="347472" cy="274320"/>
            </a:xfrm>
          </p:grpSpPr>
          <p:sp>
            <p:nvSpPr>
              <p:cNvPr id="87" name="Rounded Rectangle 86"/>
              <p:cNvSpPr/>
              <p:nvPr/>
            </p:nvSpPr>
            <p:spPr>
              <a:xfrm>
                <a:off x="7933018" y="1493883"/>
                <a:ext cx="348033" cy="274320"/>
              </a:xfrm>
              <a:prstGeom prst="roundRect">
                <a:avLst>
                  <a:gd name="adj" fmla="val 10041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6" tIns="45719" rIns="91436" bIns="45719" anchor="ctr"/>
              <a:lstStyle/>
              <a:p>
                <a:pPr algn="ctr" defTabSz="912718">
                  <a:spcBef>
                    <a:spcPts val="672"/>
                  </a:spcBef>
                  <a:defRPr/>
                </a:pPr>
                <a:endParaRPr lang="en-US" sz="900" b="1" dirty="0">
                  <a:solidFill>
                    <a:srgbClr val="FFFFFF"/>
                  </a:solidFill>
                  <a:effectLst>
                    <a:outerShdw blurRad="254000" algn="ctr" rotWithShape="0">
                      <a:prstClr val="black">
                        <a:alpha val="50000"/>
                      </a:prstClr>
                    </a:outerShdw>
                  </a:effectLst>
                </a:endParaRPr>
              </a:p>
            </p:txBody>
          </p:sp>
          <p:grpSp>
            <p:nvGrpSpPr>
              <p:cNvPr id="88" name="Group 128"/>
              <p:cNvGrpSpPr>
                <a:grpSpLocks/>
              </p:cNvGrpSpPr>
              <p:nvPr/>
            </p:nvGrpSpPr>
            <p:grpSpPr bwMode="auto">
              <a:xfrm>
                <a:off x="8013086" y="1523334"/>
                <a:ext cx="189878" cy="211474"/>
                <a:chOff x="5569371" y="1826253"/>
                <a:chExt cx="175649" cy="278328"/>
              </a:xfrm>
            </p:grpSpPr>
            <p:sp>
              <p:nvSpPr>
                <p:cNvPr id="89" name="Freeform 15"/>
                <p:cNvSpPr>
                  <a:spLocks noEditPoints="1"/>
                </p:cNvSpPr>
                <p:nvPr/>
              </p:nvSpPr>
              <p:spPr bwMode="auto">
                <a:xfrm>
                  <a:off x="5580202" y="1935047"/>
                  <a:ext cx="137822" cy="150696"/>
                </a:xfrm>
                <a:custGeom>
                  <a:avLst/>
                  <a:gdLst/>
                  <a:ahLst/>
                  <a:cxnLst>
                    <a:cxn ang="0">
                      <a:pos x="282" y="68"/>
                    </a:cxn>
                    <a:cxn ang="0">
                      <a:pos x="216" y="47"/>
                    </a:cxn>
                    <a:cxn ang="0">
                      <a:pos x="178" y="16"/>
                    </a:cxn>
                    <a:cxn ang="0">
                      <a:pos x="146" y="2"/>
                    </a:cxn>
                    <a:cxn ang="0">
                      <a:pos x="146" y="2"/>
                    </a:cxn>
                    <a:cxn ang="0">
                      <a:pos x="113" y="16"/>
                    </a:cxn>
                    <a:cxn ang="0">
                      <a:pos x="75" y="47"/>
                    </a:cxn>
                    <a:cxn ang="0">
                      <a:pos x="10" y="68"/>
                    </a:cxn>
                    <a:cxn ang="0">
                      <a:pos x="33" y="228"/>
                    </a:cxn>
                    <a:cxn ang="0">
                      <a:pos x="146" y="334"/>
                    </a:cxn>
                    <a:cxn ang="0">
                      <a:pos x="258" y="228"/>
                    </a:cxn>
                    <a:cxn ang="0">
                      <a:pos x="282" y="68"/>
                    </a:cxn>
                    <a:cxn ang="0">
                      <a:pos x="158" y="208"/>
                    </a:cxn>
                    <a:cxn ang="0">
                      <a:pos x="158" y="254"/>
                    </a:cxn>
                    <a:cxn ang="0">
                      <a:pos x="133" y="254"/>
                    </a:cxn>
                    <a:cxn ang="0">
                      <a:pos x="133" y="208"/>
                    </a:cxn>
                    <a:cxn ang="0">
                      <a:pos x="120" y="186"/>
                    </a:cxn>
                    <a:cxn ang="0">
                      <a:pos x="146" y="161"/>
                    </a:cxn>
                    <a:cxn ang="0">
                      <a:pos x="171" y="186"/>
                    </a:cxn>
                    <a:cxn ang="0">
                      <a:pos x="158" y="208"/>
                    </a:cxn>
                  </a:cxnLst>
                  <a:rect l="0" t="0" r="r" b="b"/>
                  <a:pathLst>
                    <a:path w="290" h="334">
                      <a:moveTo>
                        <a:pt x="282" y="68"/>
                      </a:moveTo>
                      <a:cubicBezTo>
                        <a:pt x="285" y="64"/>
                        <a:pt x="238" y="56"/>
                        <a:pt x="216" y="47"/>
                      </a:cubicBezTo>
                      <a:cubicBezTo>
                        <a:pt x="195" y="38"/>
                        <a:pt x="197" y="31"/>
                        <a:pt x="178" y="16"/>
                      </a:cubicBezTo>
                      <a:cubicBezTo>
                        <a:pt x="160" y="0"/>
                        <a:pt x="146" y="2"/>
                        <a:pt x="146" y="2"/>
                      </a:cubicBezTo>
                      <a:cubicBezTo>
                        <a:pt x="146" y="2"/>
                        <a:pt x="146" y="2"/>
                        <a:pt x="146" y="2"/>
                      </a:cubicBezTo>
                      <a:cubicBezTo>
                        <a:pt x="146" y="2"/>
                        <a:pt x="131" y="0"/>
                        <a:pt x="113" y="16"/>
                      </a:cubicBezTo>
                      <a:cubicBezTo>
                        <a:pt x="95" y="31"/>
                        <a:pt x="97" y="38"/>
                        <a:pt x="75" y="47"/>
                      </a:cubicBezTo>
                      <a:cubicBezTo>
                        <a:pt x="53" y="56"/>
                        <a:pt x="6" y="64"/>
                        <a:pt x="10" y="68"/>
                      </a:cubicBezTo>
                      <a:cubicBezTo>
                        <a:pt x="10" y="68"/>
                        <a:pt x="0" y="170"/>
                        <a:pt x="33" y="228"/>
                      </a:cubicBezTo>
                      <a:cubicBezTo>
                        <a:pt x="88" y="324"/>
                        <a:pt x="146" y="334"/>
                        <a:pt x="146" y="334"/>
                      </a:cubicBezTo>
                      <a:cubicBezTo>
                        <a:pt x="146" y="334"/>
                        <a:pt x="207" y="323"/>
                        <a:pt x="258" y="228"/>
                      </a:cubicBezTo>
                      <a:cubicBezTo>
                        <a:pt x="290" y="169"/>
                        <a:pt x="282" y="68"/>
                        <a:pt x="282" y="68"/>
                      </a:cubicBezTo>
                      <a:close/>
                      <a:moveTo>
                        <a:pt x="158" y="208"/>
                      </a:moveTo>
                      <a:cubicBezTo>
                        <a:pt x="158" y="254"/>
                        <a:pt x="158" y="254"/>
                        <a:pt x="158" y="254"/>
                      </a:cubicBezTo>
                      <a:cubicBezTo>
                        <a:pt x="133" y="254"/>
                        <a:pt x="133" y="254"/>
                        <a:pt x="133" y="254"/>
                      </a:cubicBezTo>
                      <a:cubicBezTo>
                        <a:pt x="133" y="208"/>
                        <a:pt x="133" y="208"/>
                        <a:pt x="133" y="208"/>
                      </a:cubicBezTo>
                      <a:cubicBezTo>
                        <a:pt x="125" y="203"/>
                        <a:pt x="120" y="195"/>
                        <a:pt x="120" y="186"/>
                      </a:cubicBezTo>
                      <a:cubicBezTo>
                        <a:pt x="120" y="172"/>
                        <a:pt x="132" y="161"/>
                        <a:pt x="146" y="161"/>
                      </a:cubicBezTo>
                      <a:cubicBezTo>
                        <a:pt x="160" y="161"/>
                        <a:pt x="171" y="172"/>
                        <a:pt x="171" y="186"/>
                      </a:cubicBezTo>
                      <a:cubicBezTo>
                        <a:pt x="171" y="195"/>
                        <a:pt x="166" y="203"/>
                        <a:pt x="158" y="2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73025" tIns="36511" rIns="73025" bIns="36511" anchor="ctr"/>
                <a:lstStyle/>
                <a:p>
                  <a:pPr defTabSz="912718">
                    <a:defRPr/>
                  </a:pPr>
                  <a:endParaRPr lang="en-US" sz="1200" kern="0" dirty="0">
                    <a:solidFill>
                      <a:srgbClr val="243D97"/>
                    </a:solidFill>
                  </a:endParaRPr>
                </a:p>
              </p:txBody>
            </p:sp>
            <p:sp>
              <p:nvSpPr>
                <p:cNvPr id="90" name="Freeform 16"/>
                <p:cNvSpPr>
                  <a:spLocks noEditPoints="1"/>
                </p:cNvSpPr>
                <p:nvPr/>
              </p:nvSpPr>
              <p:spPr bwMode="auto">
                <a:xfrm>
                  <a:off x="5569176" y="1826736"/>
                  <a:ext cx="176412" cy="277844"/>
                </a:xfrm>
                <a:custGeom>
                  <a:avLst/>
                  <a:gdLst/>
                  <a:ahLst/>
                  <a:cxnLst>
                    <a:cxn ang="0">
                      <a:pos x="361" y="278"/>
                    </a:cxn>
                    <a:cxn ang="0">
                      <a:pos x="304" y="260"/>
                    </a:cxn>
                    <a:cxn ang="0">
                      <a:pos x="304" y="260"/>
                    </a:cxn>
                    <a:cxn ang="0">
                      <a:pos x="303" y="260"/>
                    </a:cxn>
                    <a:cxn ang="0">
                      <a:pos x="303" y="260"/>
                    </a:cxn>
                    <a:cxn ang="0">
                      <a:pos x="303" y="260"/>
                    </a:cxn>
                    <a:cxn ang="0">
                      <a:pos x="283" y="254"/>
                    </a:cxn>
                    <a:cxn ang="0">
                      <a:pos x="303" y="260"/>
                    </a:cxn>
                    <a:cxn ang="0">
                      <a:pos x="303" y="101"/>
                    </a:cxn>
                    <a:cxn ang="0">
                      <a:pos x="192" y="0"/>
                    </a:cxn>
                    <a:cxn ang="0">
                      <a:pos x="165" y="0"/>
                    </a:cxn>
                    <a:cxn ang="0">
                      <a:pos x="54" y="101"/>
                    </a:cxn>
                    <a:cxn ang="0">
                      <a:pos x="54" y="264"/>
                    </a:cxn>
                    <a:cxn ang="0">
                      <a:pos x="13" y="278"/>
                    </a:cxn>
                    <a:cxn ang="0">
                      <a:pos x="43" y="484"/>
                    </a:cxn>
                    <a:cxn ang="0">
                      <a:pos x="187" y="620"/>
                    </a:cxn>
                    <a:cxn ang="0">
                      <a:pos x="331" y="484"/>
                    </a:cxn>
                    <a:cxn ang="0">
                      <a:pos x="361" y="278"/>
                    </a:cxn>
                    <a:cxn ang="0">
                      <a:pos x="278" y="252"/>
                    </a:cxn>
                    <a:cxn ang="0">
                      <a:pos x="283" y="254"/>
                    </a:cxn>
                    <a:cxn ang="0">
                      <a:pos x="278" y="252"/>
                    </a:cxn>
                    <a:cxn ang="0">
                      <a:pos x="278" y="252"/>
                    </a:cxn>
                    <a:cxn ang="0">
                      <a:pos x="273" y="250"/>
                    </a:cxn>
                    <a:cxn ang="0">
                      <a:pos x="278" y="252"/>
                    </a:cxn>
                    <a:cxn ang="0">
                      <a:pos x="96" y="101"/>
                    </a:cxn>
                    <a:cxn ang="0">
                      <a:pos x="165" y="38"/>
                    </a:cxn>
                    <a:cxn ang="0">
                      <a:pos x="192" y="38"/>
                    </a:cxn>
                    <a:cxn ang="0">
                      <a:pos x="262" y="101"/>
                    </a:cxn>
                    <a:cxn ang="0">
                      <a:pos x="262" y="244"/>
                    </a:cxn>
                    <a:cxn ang="0">
                      <a:pos x="273" y="250"/>
                    </a:cxn>
                    <a:cxn ang="0">
                      <a:pos x="262" y="244"/>
                    </a:cxn>
                    <a:cxn ang="0">
                      <a:pos x="262" y="244"/>
                    </a:cxn>
                    <a:cxn ang="0">
                      <a:pos x="229" y="212"/>
                    </a:cxn>
                    <a:cxn ang="0">
                      <a:pos x="187" y="194"/>
                    </a:cxn>
                    <a:cxn ang="0">
                      <a:pos x="187" y="194"/>
                    </a:cxn>
                    <a:cxn ang="0">
                      <a:pos x="146" y="212"/>
                    </a:cxn>
                    <a:cxn ang="0">
                      <a:pos x="97" y="252"/>
                    </a:cxn>
                    <a:cxn ang="0">
                      <a:pos x="96" y="252"/>
                    </a:cxn>
                    <a:cxn ang="0">
                      <a:pos x="96" y="101"/>
                    </a:cxn>
                    <a:cxn ang="0">
                      <a:pos x="310" y="471"/>
                    </a:cxn>
                    <a:cxn ang="0">
                      <a:pos x="187" y="587"/>
                    </a:cxn>
                    <a:cxn ang="0">
                      <a:pos x="65" y="471"/>
                    </a:cxn>
                    <a:cxn ang="0">
                      <a:pos x="39" y="297"/>
                    </a:cxn>
                    <a:cxn ang="0">
                      <a:pos x="110" y="274"/>
                    </a:cxn>
                    <a:cxn ang="0">
                      <a:pos x="152" y="241"/>
                    </a:cxn>
                    <a:cxn ang="0">
                      <a:pos x="187" y="225"/>
                    </a:cxn>
                    <a:cxn ang="0">
                      <a:pos x="187" y="225"/>
                    </a:cxn>
                    <a:cxn ang="0">
                      <a:pos x="223" y="241"/>
                    </a:cxn>
                    <a:cxn ang="0">
                      <a:pos x="264" y="274"/>
                    </a:cxn>
                    <a:cxn ang="0">
                      <a:pos x="335" y="297"/>
                    </a:cxn>
                    <a:cxn ang="0">
                      <a:pos x="310" y="471"/>
                    </a:cxn>
                  </a:cxnLst>
                  <a:rect l="0" t="0" r="r" b="b"/>
                  <a:pathLst>
                    <a:path w="372" h="620">
                      <a:moveTo>
                        <a:pt x="361" y="278"/>
                      </a:moveTo>
                      <a:cubicBezTo>
                        <a:pt x="365" y="275"/>
                        <a:pt x="333" y="268"/>
                        <a:pt x="304" y="260"/>
                      </a:cubicBezTo>
                      <a:cubicBezTo>
                        <a:pt x="304" y="260"/>
                        <a:pt x="304" y="260"/>
                        <a:pt x="304" y="260"/>
                      </a:cubicBezTo>
                      <a:cubicBezTo>
                        <a:pt x="304" y="260"/>
                        <a:pt x="304" y="260"/>
                        <a:pt x="303" y="260"/>
                      </a:cubicBezTo>
                      <a:cubicBezTo>
                        <a:pt x="303" y="260"/>
                        <a:pt x="303" y="260"/>
                        <a:pt x="303" y="260"/>
                      </a:cubicBezTo>
                      <a:cubicBezTo>
                        <a:pt x="303" y="260"/>
                        <a:pt x="303" y="260"/>
                        <a:pt x="303" y="260"/>
                      </a:cubicBezTo>
                      <a:cubicBezTo>
                        <a:pt x="300" y="259"/>
                        <a:pt x="292" y="257"/>
                        <a:pt x="283" y="254"/>
                      </a:cubicBezTo>
                      <a:cubicBezTo>
                        <a:pt x="289" y="256"/>
                        <a:pt x="296" y="258"/>
                        <a:pt x="303" y="260"/>
                      </a:cubicBezTo>
                      <a:cubicBezTo>
                        <a:pt x="303" y="101"/>
                        <a:pt x="303" y="101"/>
                        <a:pt x="303" y="101"/>
                      </a:cubicBezTo>
                      <a:cubicBezTo>
                        <a:pt x="303" y="45"/>
                        <a:pt x="253" y="0"/>
                        <a:pt x="192" y="0"/>
                      </a:cubicBezTo>
                      <a:cubicBezTo>
                        <a:pt x="165" y="0"/>
                        <a:pt x="165" y="0"/>
                        <a:pt x="165" y="0"/>
                      </a:cubicBezTo>
                      <a:cubicBezTo>
                        <a:pt x="104" y="0"/>
                        <a:pt x="54" y="45"/>
                        <a:pt x="54" y="101"/>
                      </a:cubicBezTo>
                      <a:cubicBezTo>
                        <a:pt x="54" y="264"/>
                        <a:pt x="54" y="264"/>
                        <a:pt x="54" y="264"/>
                      </a:cubicBezTo>
                      <a:cubicBezTo>
                        <a:pt x="31" y="271"/>
                        <a:pt x="11" y="276"/>
                        <a:pt x="13" y="278"/>
                      </a:cubicBezTo>
                      <a:cubicBezTo>
                        <a:pt x="13" y="278"/>
                        <a:pt x="0" y="409"/>
                        <a:pt x="43" y="484"/>
                      </a:cubicBezTo>
                      <a:cubicBezTo>
                        <a:pt x="114" y="607"/>
                        <a:pt x="187" y="620"/>
                        <a:pt x="187" y="620"/>
                      </a:cubicBezTo>
                      <a:cubicBezTo>
                        <a:pt x="187" y="620"/>
                        <a:pt x="266" y="605"/>
                        <a:pt x="331" y="484"/>
                      </a:cubicBezTo>
                      <a:cubicBezTo>
                        <a:pt x="372" y="408"/>
                        <a:pt x="361" y="278"/>
                        <a:pt x="361" y="278"/>
                      </a:cubicBezTo>
                      <a:close/>
                      <a:moveTo>
                        <a:pt x="278" y="252"/>
                      </a:moveTo>
                      <a:cubicBezTo>
                        <a:pt x="280" y="252"/>
                        <a:pt x="281" y="253"/>
                        <a:pt x="283" y="254"/>
                      </a:cubicBezTo>
                      <a:cubicBezTo>
                        <a:pt x="281" y="253"/>
                        <a:pt x="280" y="252"/>
                        <a:pt x="278" y="252"/>
                      </a:cubicBezTo>
                      <a:close/>
                      <a:moveTo>
                        <a:pt x="278" y="252"/>
                      </a:moveTo>
                      <a:cubicBezTo>
                        <a:pt x="276" y="251"/>
                        <a:pt x="275" y="250"/>
                        <a:pt x="273" y="250"/>
                      </a:cubicBezTo>
                      <a:cubicBezTo>
                        <a:pt x="275" y="250"/>
                        <a:pt x="276" y="251"/>
                        <a:pt x="278" y="252"/>
                      </a:cubicBezTo>
                      <a:close/>
                      <a:moveTo>
                        <a:pt x="96" y="101"/>
                      </a:moveTo>
                      <a:cubicBezTo>
                        <a:pt x="96" y="66"/>
                        <a:pt x="127" y="38"/>
                        <a:pt x="165" y="38"/>
                      </a:cubicBezTo>
                      <a:cubicBezTo>
                        <a:pt x="192" y="38"/>
                        <a:pt x="192" y="38"/>
                        <a:pt x="192" y="38"/>
                      </a:cubicBezTo>
                      <a:cubicBezTo>
                        <a:pt x="231" y="38"/>
                        <a:pt x="262" y="66"/>
                        <a:pt x="262" y="101"/>
                      </a:cubicBezTo>
                      <a:cubicBezTo>
                        <a:pt x="262" y="244"/>
                        <a:pt x="262" y="244"/>
                        <a:pt x="262" y="244"/>
                      </a:cubicBezTo>
                      <a:cubicBezTo>
                        <a:pt x="265" y="246"/>
                        <a:pt x="268" y="248"/>
                        <a:pt x="273" y="250"/>
                      </a:cubicBezTo>
                      <a:cubicBezTo>
                        <a:pt x="269" y="248"/>
                        <a:pt x="265" y="246"/>
                        <a:pt x="262" y="244"/>
                      </a:cubicBezTo>
                      <a:cubicBezTo>
                        <a:pt x="262" y="244"/>
                        <a:pt x="262" y="244"/>
                        <a:pt x="262" y="244"/>
                      </a:cubicBezTo>
                      <a:cubicBezTo>
                        <a:pt x="250" y="236"/>
                        <a:pt x="247" y="227"/>
                        <a:pt x="229" y="212"/>
                      </a:cubicBezTo>
                      <a:cubicBezTo>
                        <a:pt x="206" y="192"/>
                        <a:pt x="187" y="194"/>
                        <a:pt x="187" y="194"/>
                      </a:cubicBezTo>
                      <a:cubicBezTo>
                        <a:pt x="187" y="194"/>
                        <a:pt x="187" y="194"/>
                        <a:pt x="187" y="194"/>
                      </a:cubicBezTo>
                      <a:cubicBezTo>
                        <a:pt x="187" y="194"/>
                        <a:pt x="169" y="192"/>
                        <a:pt x="146" y="212"/>
                      </a:cubicBezTo>
                      <a:cubicBezTo>
                        <a:pt x="122" y="232"/>
                        <a:pt x="125" y="241"/>
                        <a:pt x="97" y="252"/>
                      </a:cubicBezTo>
                      <a:cubicBezTo>
                        <a:pt x="96" y="252"/>
                        <a:pt x="96" y="252"/>
                        <a:pt x="96" y="252"/>
                      </a:cubicBezTo>
                      <a:lnTo>
                        <a:pt x="96" y="101"/>
                      </a:lnTo>
                      <a:close/>
                      <a:moveTo>
                        <a:pt x="310" y="471"/>
                      </a:moveTo>
                      <a:cubicBezTo>
                        <a:pt x="254" y="575"/>
                        <a:pt x="187" y="587"/>
                        <a:pt x="187" y="587"/>
                      </a:cubicBezTo>
                      <a:cubicBezTo>
                        <a:pt x="187" y="587"/>
                        <a:pt x="125" y="576"/>
                        <a:pt x="65" y="471"/>
                      </a:cubicBezTo>
                      <a:cubicBezTo>
                        <a:pt x="29" y="408"/>
                        <a:pt x="39" y="297"/>
                        <a:pt x="39" y="297"/>
                      </a:cubicBezTo>
                      <a:cubicBezTo>
                        <a:pt x="35" y="293"/>
                        <a:pt x="87" y="284"/>
                        <a:pt x="110" y="274"/>
                      </a:cubicBezTo>
                      <a:cubicBezTo>
                        <a:pt x="134" y="265"/>
                        <a:pt x="132" y="257"/>
                        <a:pt x="152" y="241"/>
                      </a:cubicBezTo>
                      <a:cubicBezTo>
                        <a:pt x="171" y="224"/>
                        <a:pt x="187" y="225"/>
                        <a:pt x="187" y="225"/>
                      </a:cubicBezTo>
                      <a:cubicBezTo>
                        <a:pt x="187" y="225"/>
                        <a:pt x="187" y="225"/>
                        <a:pt x="187" y="225"/>
                      </a:cubicBezTo>
                      <a:cubicBezTo>
                        <a:pt x="187" y="225"/>
                        <a:pt x="203" y="224"/>
                        <a:pt x="223" y="241"/>
                      </a:cubicBezTo>
                      <a:cubicBezTo>
                        <a:pt x="243" y="257"/>
                        <a:pt x="241" y="265"/>
                        <a:pt x="264" y="274"/>
                      </a:cubicBezTo>
                      <a:cubicBezTo>
                        <a:pt x="288" y="284"/>
                        <a:pt x="339" y="293"/>
                        <a:pt x="335" y="297"/>
                      </a:cubicBezTo>
                      <a:cubicBezTo>
                        <a:pt x="335" y="297"/>
                        <a:pt x="344" y="407"/>
                        <a:pt x="310" y="4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73025" tIns="36511" rIns="73025" bIns="36511" anchor="ctr"/>
                <a:lstStyle/>
                <a:p>
                  <a:pPr defTabSz="912718">
                    <a:defRPr/>
                  </a:pPr>
                  <a:endParaRPr lang="en-US" sz="1200" kern="0" dirty="0">
                    <a:solidFill>
                      <a:srgbClr val="243D97"/>
                    </a:solidFill>
                  </a:endParaRPr>
                </a:p>
              </p:txBody>
            </p:sp>
          </p:grpSp>
        </p:grpSp>
      </p:grpSp>
      <p:grpSp>
        <p:nvGrpSpPr>
          <p:cNvPr id="91" name="Group 90"/>
          <p:cNvGrpSpPr>
            <a:grpSpLocks/>
          </p:cNvGrpSpPr>
          <p:nvPr/>
        </p:nvGrpSpPr>
        <p:grpSpPr bwMode="auto">
          <a:xfrm>
            <a:off x="6568008" y="992983"/>
            <a:ext cx="920592" cy="275035"/>
            <a:chOff x="7082512" y="1063161"/>
            <a:chExt cx="919892" cy="274320"/>
          </a:xfrm>
        </p:grpSpPr>
        <p:sp>
          <p:nvSpPr>
            <p:cNvPr id="92" name="Rectangle 239"/>
            <p:cNvSpPr>
              <a:spLocks noChangeArrowheads="1"/>
            </p:cNvSpPr>
            <p:nvPr/>
          </p:nvSpPr>
          <p:spPr bwMode="auto">
            <a:xfrm>
              <a:off x="7443536" y="1071351"/>
              <a:ext cx="558868" cy="2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 defTabSz="913294">
                <a:lnSpc>
                  <a:spcPct val="80000"/>
                </a:lnSpc>
              </a:pPr>
              <a:r>
                <a:rPr lang="en-US" sz="1000" b="1">
                  <a:solidFill>
                    <a:schemeClr val="tx2"/>
                  </a:solidFill>
                </a:rPr>
                <a:t>Arravo</a:t>
              </a:r>
            </a:p>
          </p:txBody>
        </p:sp>
        <p:grpSp>
          <p:nvGrpSpPr>
            <p:cNvPr id="93" name="Group 98"/>
            <p:cNvGrpSpPr>
              <a:grpSpLocks/>
            </p:cNvGrpSpPr>
            <p:nvPr/>
          </p:nvGrpSpPr>
          <p:grpSpPr bwMode="auto">
            <a:xfrm>
              <a:off x="7082512" y="1063161"/>
              <a:ext cx="347472" cy="274320"/>
              <a:chOff x="4247810" y="1628371"/>
              <a:chExt cx="394738" cy="311640"/>
            </a:xfrm>
          </p:grpSpPr>
          <p:sp>
            <p:nvSpPr>
              <p:cNvPr id="94" name="Rounded Rectangle 93"/>
              <p:cNvSpPr/>
              <p:nvPr/>
            </p:nvSpPr>
            <p:spPr>
              <a:xfrm>
                <a:off x="4247810" y="1628371"/>
                <a:ext cx="394757" cy="311640"/>
              </a:xfrm>
              <a:prstGeom prst="roundRect">
                <a:avLst>
                  <a:gd name="adj" fmla="val 10041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6" tIns="45719" rIns="91436" bIns="45719" anchor="ctr"/>
              <a:lstStyle/>
              <a:p>
                <a:pPr algn="ctr" defTabSz="912718">
                  <a:spcBef>
                    <a:spcPts val="672"/>
                  </a:spcBef>
                  <a:defRPr/>
                </a:pPr>
                <a:endParaRPr lang="en-US" sz="900" b="1" dirty="0">
                  <a:solidFill>
                    <a:srgbClr val="FFFFFF"/>
                  </a:solidFill>
                  <a:effectLst>
                    <a:outerShdw blurRad="254000" algn="ctr" rotWithShape="0">
                      <a:prstClr val="black">
                        <a:alpha val="50000"/>
                      </a:prstClr>
                    </a:outerShdw>
                  </a:effectLst>
                </a:endParaRPr>
              </a:p>
            </p:txBody>
          </p:sp>
          <p:sp>
            <p:nvSpPr>
              <p:cNvPr id="95" name="Freeform 271"/>
              <p:cNvSpPr>
                <a:spLocks noChangeAspect="1" noEditPoints="1"/>
              </p:cNvSpPr>
              <p:nvPr/>
            </p:nvSpPr>
            <p:spPr bwMode="auto">
              <a:xfrm>
                <a:off x="4320451" y="1708296"/>
                <a:ext cx="252296" cy="224264"/>
              </a:xfrm>
              <a:custGeom>
                <a:avLst/>
                <a:gdLst>
                  <a:gd name="T0" fmla="*/ 617 w 893"/>
                  <a:gd name="T1" fmla="*/ 231 h 796"/>
                  <a:gd name="T2" fmla="*/ 560 w 893"/>
                  <a:gd name="T3" fmla="*/ 289 h 796"/>
                  <a:gd name="T4" fmla="*/ 617 w 893"/>
                  <a:gd name="T5" fmla="*/ 347 h 796"/>
                  <a:gd name="T6" fmla="*/ 674 w 893"/>
                  <a:gd name="T7" fmla="*/ 289 h 796"/>
                  <a:gd name="T8" fmla="*/ 617 w 893"/>
                  <a:gd name="T9" fmla="*/ 231 h 796"/>
                  <a:gd name="T10" fmla="*/ 447 w 893"/>
                  <a:gd name="T11" fmla="*/ 231 h 796"/>
                  <a:gd name="T12" fmla="*/ 390 w 893"/>
                  <a:gd name="T13" fmla="*/ 289 h 796"/>
                  <a:gd name="T14" fmla="*/ 447 w 893"/>
                  <a:gd name="T15" fmla="*/ 347 h 796"/>
                  <a:gd name="T16" fmla="*/ 504 w 893"/>
                  <a:gd name="T17" fmla="*/ 289 h 796"/>
                  <a:gd name="T18" fmla="*/ 447 w 893"/>
                  <a:gd name="T19" fmla="*/ 231 h 796"/>
                  <a:gd name="T20" fmla="*/ 277 w 893"/>
                  <a:gd name="T21" fmla="*/ 231 h 796"/>
                  <a:gd name="T22" fmla="*/ 220 w 893"/>
                  <a:gd name="T23" fmla="*/ 289 h 796"/>
                  <a:gd name="T24" fmla="*/ 277 w 893"/>
                  <a:gd name="T25" fmla="*/ 347 h 796"/>
                  <a:gd name="T26" fmla="*/ 333 w 893"/>
                  <a:gd name="T27" fmla="*/ 289 h 796"/>
                  <a:gd name="T28" fmla="*/ 277 w 893"/>
                  <a:gd name="T29" fmla="*/ 231 h 796"/>
                  <a:gd name="T30" fmla="*/ 447 w 893"/>
                  <a:gd name="T31" fmla="*/ 0 h 796"/>
                  <a:gd name="T32" fmla="*/ 893 w 893"/>
                  <a:gd name="T33" fmla="*/ 289 h 796"/>
                  <a:gd name="T34" fmla="*/ 779 w 893"/>
                  <a:gd name="T35" fmla="*/ 481 h 796"/>
                  <a:gd name="T36" fmla="*/ 838 w 893"/>
                  <a:gd name="T37" fmla="*/ 717 h 796"/>
                  <a:gd name="T38" fmla="*/ 684 w 893"/>
                  <a:gd name="T39" fmla="*/ 528 h 796"/>
                  <a:gd name="T40" fmla="*/ 497 w 893"/>
                  <a:gd name="T41" fmla="*/ 571 h 796"/>
                  <a:gd name="T42" fmla="*/ 447 w 893"/>
                  <a:gd name="T43" fmla="*/ 796 h 796"/>
                  <a:gd name="T44" fmla="*/ 397 w 893"/>
                  <a:gd name="T45" fmla="*/ 573 h 796"/>
                  <a:gd name="T46" fmla="*/ 210 w 893"/>
                  <a:gd name="T47" fmla="*/ 527 h 796"/>
                  <a:gd name="T48" fmla="*/ 55 w 893"/>
                  <a:gd name="T49" fmla="*/ 717 h 796"/>
                  <a:gd name="T50" fmla="*/ 115 w 893"/>
                  <a:gd name="T51" fmla="*/ 478 h 796"/>
                  <a:gd name="T52" fmla="*/ 0 w 893"/>
                  <a:gd name="T53" fmla="*/ 289 h 796"/>
                  <a:gd name="T54" fmla="*/ 447 w 893"/>
                  <a:gd name="T55" fmla="*/ 0 h 79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893" h="796">
                    <a:moveTo>
                      <a:pt x="617" y="231"/>
                    </a:moveTo>
                    <a:cubicBezTo>
                      <a:pt x="586" y="231"/>
                      <a:pt x="560" y="257"/>
                      <a:pt x="560" y="289"/>
                    </a:cubicBezTo>
                    <a:cubicBezTo>
                      <a:pt x="560" y="321"/>
                      <a:pt x="586" y="347"/>
                      <a:pt x="617" y="347"/>
                    </a:cubicBezTo>
                    <a:cubicBezTo>
                      <a:pt x="649" y="347"/>
                      <a:pt x="674" y="321"/>
                      <a:pt x="674" y="289"/>
                    </a:cubicBezTo>
                    <a:cubicBezTo>
                      <a:pt x="674" y="257"/>
                      <a:pt x="649" y="231"/>
                      <a:pt x="617" y="231"/>
                    </a:cubicBezTo>
                    <a:close/>
                    <a:moveTo>
                      <a:pt x="447" y="231"/>
                    </a:moveTo>
                    <a:cubicBezTo>
                      <a:pt x="415" y="231"/>
                      <a:pt x="390" y="257"/>
                      <a:pt x="390" y="289"/>
                    </a:cubicBezTo>
                    <a:cubicBezTo>
                      <a:pt x="390" y="321"/>
                      <a:pt x="415" y="347"/>
                      <a:pt x="447" y="347"/>
                    </a:cubicBezTo>
                    <a:cubicBezTo>
                      <a:pt x="478" y="347"/>
                      <a:pt x="504" y="321"/>
                      <a:pt x="504" y="289"/>
                    </a:cubicBezTo>
                    <a:cubicBezTo>
                      <a:pt x="504" y="257"/>
                      <a:pt x="478" y="231"/>
                      <a:pt x="447" y="231"/>
                    </a:cubicBezTo>
                    <a:close/>
                    <a:moveTo>
                      <a:pt x="277" y="231"/>
                    </a:moveTo>
                    <a:cubicBezTo>
                      <a:pt x="245" y="231"/>
                      <a:pt x="220" y="257"/>
                      <a:pt x="220" y="289"/>
                    </a:cubicBezTo>
                    <a:cubicBezTo>
                      <a:pt x="220" y="321"/>
                      <a:pt x="245" y="347"/>
                      <a:pt x="277" y="347"/>
                    </a:cubicBezTo>
                    <a:cubicBezTo>
                      <a:pt x="308" y="347"/>
                      <a:pt x="333" y="321"/>
                      <a:pt x="333" y="289"/>
                    </a:cubicBezTo>
                    <a:cubicBezTo>
                      <a:pt x="333" y="257"/>
                      <a:pt x="308" y="231"/>
                      <a:pt x="277" y="231"/>
                    </a:cubicBezTo>
                    <a:close/>
                    <a:moveTo>
                      <a:pt x="447" y="0"/>
                    </a:moveTo>
                    <a:cubicBezTo>
                      <a:pt x="693" y="0"/>
                      <a:pt x="893" y="130"/>
                      <a:pt x="893" y="289"/>
                    </a:cubicBezTo>
                    <a:cubicBezTo>
                      <a:pt x="893" y="363"/>
                      <a:pt x="850" y="430"/>
                      <a:pt x="779" y="481"/>
                    </a:cubicBezTo>
                    <a:lnTo>
                      <a:pt x="838" y="717"/>
                    </a:lnTo>
                    <a:lnTo>
                      <a:pt x="684" y="528"/>
                    </a:lnTo>
                    <a:cubicBezTo>
                      <a:pt x="630" y="554"/>
                      <a:pt x="566" y="568"/>
                      <a:pt x="497" y="571"/>
                    </a:cubicBezTo>
                    <a:lnTo>
                      <a:pt x="447" y="796"/>
                    </a:lnTo>
                    <a:lnTo>
                      <a:pt x="397" y="573"/>
                    </a:lnTo>
                    <a:cubicBezTo>
                      <a:pt x="328" y="571"/>
                      <a:pt x="264" y="555"/>
                      <a:pt x="210" y="527"/>
                    </a:cubicBezTo>
                    <a:lnTo>
                      <a:pt x="55" y="717"/>
                    </a:lnTo>
                    <a:lnTo>
                      <a:pt x="115" y="478"/>
                    </a:lnTo>
                    <a:cubicBezTo>
                      <a:pt x="43" y="430"/>
                      <a:pt x="0" y="363"/>
                      <a:pt x="0" y="289"/>
                    </a:cubicBezTo>
                    <a:cubicBezTo>
                      <a:pt x="0" y="130"/>
                      <a:pt x="200" y="0"/>
                      <a:pt x="4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" name="Group 95"/>
          <p:cNvGrpSpPr>
            <a:grpSpLocks/>
          </p:cNvGrpSpPr>
          <p:nvPr/>
        </p:nvGrpSpPr>
        <p:grpSpPr bwMode="auto">
          <a:xfrm>
            <a:off x="6855026" y="1437086"/>
            <a:ext cx="717950" cy="301228"/>
            <a:chOff x="6502420" y="1566799"/>
            <a:chExt cx="718507" cy="301752"/>
          </a:xfrm>
        </p:grpSpPr>
        <p:sp>
          <p:nvSpPr>
            <p:cNvPr id="97" name="Rectangle 244"/>
            <p:cNvSpPr>
              <a:spLocks noChangeArrowheads="1"/>
            </p:cNvSpPr>
            <p:nvPr/>
          </p:nvSpPr>
          <p:spPr bwMode="auto">
            <a:xfrm>
              <a:off x="6836777" y="1595727"/>
              <a:ext cx="384150" cy="220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3294">
                <a:lnSpc>
                  <a:spcPct val="80000"/>
                </a:lnSpc>
              </a:pPr>
              <a:r>
                <a:rPr lang="en-US" sz="1000" b="1">
                  <a:solidFill>
                    <a:schemeClr val="tx2"/>
                  </a:solidFill>
                </a:rPr>
                <a:t>Jive</a:t>
              </a:r>
            </a:p>
          </p:txBody>
        </p:sp>
        <p:grpSp>
          <p:nvGrpSpPr>
            <p:cNvPr id="98" name="Group 117"/>
            <p:cNvGrpSpPr>
              <a:grpSpLocks/>
            </p:cNvGrpSpPr>
            <p:nvPr/>
          </p:nvGrpSpPr>
          <p:grpSpPr bwMode="auto">
            <a:xfrm>
              <a:off x="6502420" y="1566799"/>
              <a:ext cx="347472" cy="301752"/>
              <a:chOff x="6485531" y="2137288"/>
              <a:chExt cx="394738" cy="334811"/>
            </a:xfrm>
          </p:grpSpPr>
          <p:sp>
            <p:nvSpPr>
              <p:cNvPr id="99" name="Rounded Rectangle 98"/>
              <p:cNvSpPr/>
              <p:nvPr/>
            </p:nvSpPr>
            <p:spPr>
              <a:xfrm>
                <a:off x="6485531" y="2137288"/>
                <a:ext cx="395364" cy="304374"/>
              </a:xfrm>
              <a:prstGeom prst="roundRect">
                <a:avLst>
                  <a:gd name="adj" fmla="val 10041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6" tIns="45719" rIns="91436" bIns="45719" anchor="ctr"/>
              <a:lstStyle/>
              <a:p>
                <a:pPr algn="ctr" defTabSz="912718">
                  <a:spcBef>
                    <a:spcPts val="672"/>
                  </a:spcBef>
                  <a:defRPr/>
                </a:pPr>
                <a:endParaRPr lang="en-US" sz="900" b="1" dirty="0">
                  <a:solidFill>
                    <a:srgbClr val="FFFFFF"/>
                  </a:solidFill>
                  <a:effectLst>
                    <a:outerShdw blurRad="254000" algn="ctr" rotWithShape="0">
                      <a:prstClr val="black">
                        <a:alpha val="50000"/>
                      </a:prstClr>
                    </a:outerShdw>
                  </a:effectLst>
                </a:endParaRPr>
              </a:p>
            </p:txBody>
          </p:sp>
          <p:pic>
            <p:nvPicPr>
              <p:cNvPr id="100" name="Picture 247"/>
              <p:cNvPicPr>
                <a:picLocks noChangeAspect="1"/>
              </p:cNvPicPr>
              <p:nvPr/>
            </p:nvPicPr>
            <p:blipFill>
              <a:blip r:embed="rId6">
                <a:grayscl/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7718" y="2153957"/>
                <a:ext cx="334886" cy="318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1" name="Group 100"/>
          <p:cNvGrpSpPr>
            <a:grpSpLocks/>
          </p:cNvGrpSpPr>
          <p:nvPr/>
        </p:nvGrpSpPr>
        <p:grpSpPr bwMode="auto">
          <a:xfrm>
            <a:off x="3331047" y="1638302"/>
            <a:ext cx="444218" cy="516731"/>
            <a:chOff x="805145" y="2268057"/>
            <a:chExt cx="742984" cy="1008519"/>
          </a:xfrm>
        </p:grpSpPr>
        <p:grpSp>
          <p:nvGrpSpPr>
            <p:cNvPr id="102" name="Group 137"/>
            <p:cNvGrpSpPr>
              <a:grpSpLocks/>
            </p:cNvGrpSpPr>
            <p:nvPr/>
          </p:nvGrpSpPr>
          <p:grpSpPr bwMode="auto">
            <a:xfrm>
              <a:off x="816609" y="2545056"/>
              <a:ext cx="731520" cy="731520"/>
              <a:chOff x="-1213277" y="2675297"/>
              <a:chExt cx="731520" cy="731520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-1213277" y="2675297"/>
                <a:ext cx="731520" cy="731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143"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5" name="Group 140"/>
              <p:cNvGrpSpPr/>
              <p:nvPr/>
            </p:nvGrpSpPr>
            <p:grpSpPr>
              <a:xfrm>
                <a:off x="-1067061" y="2856997"/>
                <a:ext cx="419826" cy="359806"/>
                <a:chOff x="2447925" y="1593850"/>
                <a:chExt cx="4252913" cy="3644900"/>
              </a:xfrm>
              <a:solidFill>
                <a:srgbClr val="000000"/>
              </a:solidFill>
            </p:grpSpPr>
            <p:sp>
              <p:nvSpPr>
                <p:cNvPr id="106" name="Freeform 80"/>
                <p:cNvSpPr>
                  <a:spLocks/>
                </p:cNvSpPr>
                <p:nvPr/>
              </p:nvSpPr>
              <p:spPr bwMode="auto">
                <a:xfrm>
                  <a:off x="4729163" y="2909888"/>
                  <a:ext cx="911225" cy="1533525"/>
                </a:xfrm>
                <a:custGeom>
                  <a:avLst/>
                  <a:gdLst>
                    <a:gd name="T0" fmla="*/ 128 w 243"/>
                    <a:gd name="T1" fmla="*/ 388 h 409"/>
                    <a:gd name="T2" fmla="*/ 168 w 243"/>
                    <a:gd name="T3" fmla="*/ 402 h 409"/>
                    <a:gd name="T4" fmla="*/ 183 w 243"/>
                    <a:gd name="T5" fmla="*/ 362 h 409"/>
                    <a:gd name="T6" fmla="*/ 133 w 243"/>
                    <a:gd name="T7" fmla="*/ 255 h 409"/>
                    <a:gd name="T8" fmla="*/ 243 w 243"/>
                    <a:gd name="T9" fmla="*/ 250 h 409"/>
                    <a:gd name="T10" fmla="*/ 0 w 243"/>
                    <a:gd name="T11" fmla="*/ 0 h 409"/>
                    <a:gd name="T12" fmla="*/ 0 w 243"/>
                    <a:gd name="T13" fmla="*/ 351 h 409"/>
                    <a:gd name="T14" fmla="*/ 78 w 243"/>
                    <a:gd name="T15" fmla="*/ 281 h 409"/>
                    <a:gd name="T16" fmla="*/ 128 w 243"/>
                    <a:gd name="T17" fmla="*/ 388 h 4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3" h="409">
                      <a:moveTo>
                        <a:pt x="128" y="388"/>
                      </a:moveTo>
                      <a:cubicBezTo>
                        <a:pt x="135" y="403"/>
                        <a:pt x="153" y="409"/>
                        <a:pt x="168" y="402"/>
                      </a:cubicBezTo>
                      <a:cubicBezTo>
                        <a:pt x="184" y="395"/>
                        <a:pt x="190" y="377"/>
                        <a:pt x="183" y="362"/>
                      </a:cubicBezTo>
                      <a:cubicBezTo>
                        <a:pt x="133" y="255"/>
                        <a:pt x="133" y="255"/>
                        <a:pt x="133" y="255"/>
                      </a:cubicBezTo>
                      <a:cubicBezTo>
                        <a:pt x="243" y="250"/>
                        <a:pt x="243" y="250"/>
                        <a:pt x="243" y="25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51"/>
                        <a:pt x="0" y="351"/>
                        <a:pt x="0" y="351"/>
                      </a:cubicBezTo>
                      <a:cubicBezTo>
                        <a:pt x="78" y="281"/>
                        <a:pt x="78" y="281"/>
                        <a:pt x="78" y="281"/>
                      </a:cubicBezTo>
                      <a:lnTo>
                        <a:pt x="128" y="38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/>
              </p:spPr>
              <p:txBody>
                <a:bodyPr lIns="21238" tIns="10632" rIns="21238" bIns="10632"/>
                <a:lstStyle/>
                <a:p>
                  <a:pPr defTabSz="212393">
                    <a:defRPr/>
                  </a:pPr>
                  <a:endParaRPr lang="en-US"/>
                </a:p>
              </p:txBody>
            </p:sp>
            <p:sp>
              <p:nvSpPr>
                <p:cNvPr id="107" name="Freeform 81"/>
                <p:cNvSpPr>
                  <a:spLocks noEditPoints="1"/>
                </p:cNvSpPr>
                <p:nvPr/>
              </p:nvSpPr>
              <p:spPr bwMode="auto">
                <a:xfrm>
                  <a:off x="2447925" y="1593850"/>
                  <a:ext cx="4252913" cy="3644900"/>
                </a:xfrm>
                <a:custGeom>
                  <a:avLst/>
                  <a:gdLst>
                    <a:gd name="T0" fmla="*/ 1053 w 1134"/>
                    <a:gd name="T1" fmla="*/ 0 h 972"/>
                    <a:gd name="T2" fmla="*/ 81 w 1134"/>
                    <a:gd name="T3" fmla="*/ 0 h 972"/>
                    <a:gd name="T4" fmla="*/ 0 w 1134"/>
                    <a:gd name="T5" fmla="*/ 81 h 972"/>
                    <a:gd name="T6" fmla="*/ 0 w 1134"/>
                    <a:gd name="T7" fmla="*/ 891 h 972"/>
                    <a:gd name="T8" fmla="*/ 81 w 1134"/>
                    <a:gd name="T9" fmla="*/ 972 h 972"/>
                    <a:gd name="T10" fmla="*/ 1053 w 1134"/>
                    <a:gd name="T11" fmla="*/ 972 h 972"/>
                    <a:gd name="T12" fmla="*/ 1134 w 1134"/>
                    <a:gd name="T13" fmla="*/ 891 h 972"/>
                    <a:gd name="T14" fmla="*/ 1134 w 1134"/>
                    <a:gd name="T15" fmla="*/ 81 h 972"/>
                    <a:gd name="T16" fmla="*/ 1053 w 1134"/>
                    <a:gd name="T17" fmla="*/ 0 h 972"/>
                    <a:gd name="T18" fmla="*/ 810 w 1134"/>
                    <a:gd name="T19" fmla="*/ 81 h 972"/>
                    <a:gd name="T20" fmla="*/ 851 w 1134"/>
                    <a:gd name="T21" fmla="*/ 121 h 972"/>
                    <a:gd name="T22" fmla="*/ 810 w 1134"/>
                    <a:gd name="T23" fmla="*/ 162 h 972"/>
                    <a:gd name="T24" fmla="*/ 770 w 1134"/>
                    <a:gd name="T25" fmla="*/ 121 h 972"/>
                    <a:gd name="T26" fmla="*/ 810 w 1134"/>
                    <a:gd name="T27" fmla="*/ 81 h 972"/>
                    <a:gd name="T28" fmla="*/ 648 w 1134"/>
                    <a:gd name="T29" fmla="*/ 81 h 972"/>
                    <a:gd name="T30" fmla="*/ 689 w 1134"/>
                    <a:gd name="T31" fmla="*/ 121 h 972"/>
                    <a:gd name="T32" fmla="*/ 648 w 1134"/>
                    <a:gd name="T33" fmla="*/ 162 h 972"/>
                    <a:gd name="T34" fmla="*/ 608 w 1134"/>
                    <a:gd name="T35" fmla="*/ 121 h 972"/>
                    <a:gd name="T36" fmla="*/ 648 w 1134"/>
                    <a:gd name="T37" fmla="*/ 81 h 972"/>
                    <a:gd name="T38" fmla="*/ 1013 w 1134"/>
                    <a:gd name="T39" fmla="*/ 850 h 972"/>
                    <a:gd name="T40" fmla="*/ 122 w 1134"/>
                    <a:gd name="T41" fmla="*/ 850 h 972"/>
                    <a:gd name="T42" fmla="*/ 122 w 1134"/>
                    <a:gd name="T43" fmla="*/ 240 h 972"/>
                    <a:gd name="T44" fmla="*/ 1013 w 1134"/>
                    <a:gd name="T45" fmla="*/ 240 h 972"/>
                    <a:gd name="T46" fmla="*/ 1013 w 1134"/>
                    <a:gd name="T47" fmla="*/ 850 h 972"/>
                    <a:gd name="T48" fmla="*/ 972 w 1134"/>
                    <a:gd name="T49" fmla="*/ 162 h 972"/>
                    <a:gd name="T50" fmla="*/ 932 w 1134"/>
                    <a:gd name="T51" fmla="*/ 121 h 972"/>
                    <a:gd name="T52" fmla="*/ 972 w 1134"/>
                    <a:gd name="T53" fmla="*/ 81 h 972"/>
                    <a:gd name="T54" fmla="*/ 1013 w 1134"/>
                    <a:gd name="T55" fmla="*/ 121 h 972"/>
                    <a:gd name="T56" fmla="*/ 972 w 1134"/>
                    <a:gd name="T57" fmla="*/ 162 h 9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134" h="972">
                      <a:moveTo>
                        <a:pt x="1053" y="0"/>
                      </a:move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36" y="0"/>
                        <a:pt x="0" y="36"/>
                        <a:pt x="0" y="81"/>
                      </a:cubicBezTo>
                      <a:cubicBezTo>
                        <a:pt x="0" y="891"/>
                        <a:pt x="0" y="891"/>
                        <a:pt x="0" y="891"/>
                      </a:cubicBezTo>
                      <a:cubicBezTo>
                        <a:pt x="0" y="935"/>
                        <a:pt x="36" y="972"/>
                        <a:pt x="81" y="972"/>
                      </a:cubicBezTo>
                      <a:cubicBezTo>
                        <a:pt x="1053" y="972"/>
                        <a:pt x="1053" y="972"/>
                        <a:pt x="1053" y="972"/>
                      </a:cubicBezTo>
                      <a:cubicBezTo>
                        <a:pt x="1098" y="972"/>
                        <a:pt x="1134" y="935"/>
                        <a:pt x="1134" y="891"/>
                      </a:cubicBezTo>
                      <a:cubicBezTo>
                        <a:pt x="1134" y="81"/>
                        <a:pt x="1134" y="81"/>
                        <a:pt x="1134" y="81"/>
                      </a:cubicBezTo>
                      <a:cubicBezTo>
                        <a:pt x="1134" y="36"/>
                        <a:pt x="1098" y="0"/>
                        <a:pt x="1053" y="0"/>
                      </a:cubicBezTo>
                      <a:close/>
                      <a:moveTo>
                        <a:pt x="810" y="81"/>
                      </a:moveTo>
                      <a:cubicBezTo>
                        <a:pt x="833" y="81"/>
                        <a:pt x="851" y="99"/>
                        <a:pt x="851" y="121"/>
                      </a:cubicBezTo>
                      <a:cubicBezTo>
                        <a:pt x="851" y="144"/>
                        <a:pt x="833" y="162"/>
                        <a:pt x="810" y="162"/>
                      </a:cubicBezTo>
                      <a:cubicBezTo>
                        <a:pt x="788" y="162"/>
                        <a:pt x="770" y="144"/>
                        <a:pt x="770" y="121"/>
                      </a:cubicBezTo>
                      <a:cubicBezTo>
                        <a:pt x="770" y="99"/>
                        <a:pt x="788" y="81"/>
                        <a:pt x="810" y="81"/>
                      </a:cubicBezTo>
                      <a:close/>
                      <a:moveTo>
                        <a:pt x="648" y="81"/>
                      </a:moveTo>
                      <a:cubicBezTo>
                        <a:pt x="671" y="81"/>
                        <a:pt x="689" y="99"/>
                        <a:pt x="689" y="121"/>
                      </a:cubicBezTo>
                      <a:cubicBezTo>
                        <a:pt x="689" y="144"/>
                        <a:pt x="671" y="162"/>
                        <a:pt x="648" y="162"/>
                      </a:cubicBezTo>
                      <a:cubicBezTo>
                        <a:pt x="626" y="162"/>
                        <a:pt x="608" y="144"/>
                        <a:pt x="608" y="121"/>
                      </a:cubicBezTo>
                      <a:cubicBezTo>
                        <a:pt x="608" y="99"/>
                        <a:pt x="626" y="81"/>
                        <a:pt x="648" y="81"/>
                      </a:cubicBezTo>
                      <a:close/>
                      <a:moveTo>
                        <a:pt x="1013" y="850"/>
                      </a:moveTo>
                      <a:cubicBezTo>
                        <a:pt x="122" y="850"/>
                        <a:pt x="122" y="850"/>
                        <a:pt x="122" y="850"/>
                      </a:cubicBezTo>
                      <a:cubicBezTo>
                        <a:pt x="122" y="240"/>
                        <a:pt x="122" y="240"/>
                        <a:pt x="122" y="240"/>
                      </a:cubicBezTo>
                      <a:cubicBezTo>
                        <a:pt x="1013" y="240"/>
                        <a:pt x="1013" y="240"/>
                        <a:pt x="1013" y="240"/>
                      </a:cubicBezTo>
                      <a:lnTo>
                        <a:pt x="1013" y="850"/>
                      </a:lnTo>
                      <a:close/>
                      <a:moveTo>
                        <a:pt x="972" y="162"/>
                      </a:moveTo>
                      <a:cubicBezTo>
                        <a:pt x="950" y="162"/>
                        <a:pt x="932" y="144"/>
                        <a:pt x="932" y="121"/>
                      </a:cubicBezTo>
                      <a:cubicBezTo>
                        <a:pt x="932" y="99"/>
                        <a:pt x="950" y="81"/>
                        <a:pt x="972" y="81"/>
                      </a:cubicBezTo>
                      <a:cubicBezTo>
                        <a:pt x="995" y="81"/>
                        <a:pt x="1013" y="99"/>
                        <a:pt x="1013" y="121"/>
                      </a:cubicBezTo>
                      <a:cubicBezTo>
                        <a:pt x="1013" y="144"/>
                        <a:pt x="995" y="162"/>
                        <a:pt x="972" y="16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/>
              </p:spPr>
              <p:txBody>
                <a:bodyPr lIns="21238" tIns="10632" rIns="21238" bIns="10632"/>
                <a:lstStyle/>
                <a:p>
                  <a:pPr defTabSz="212393">
                    <a:defRPr/>
                  </a:pPr>
                  <a:endParaRPr lang="en-US"/>
                </a:p>
              </p:txBody>
            </p:sp>
          </p:grpSp>
        </p:grpSp>
        <p:sp>
          <p:nvSpPr>
            <p:cNvPr id="103" name="TextBox 100"/>
            <p:cNvSpPr txBox="1">
              <a:spLocks noChangeArrowheads="1"/>
            </p:cNvSpPr>
            <p:nvPr/>
          </p:nvSpPr>
          <p:spPr bwMode="auto">
            <a:xfrm>
              <a:off x="805145" y="2268057"/>
              <a:ext cx="308866" cy="450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endParaRPr lang="en-US" sz="900"/>
            </a:p>
          </p:txBody>
        </p:sp>
      </p:grpSp>
      <p:sp>
        <p:nvSpPr>
          <p:cNvPr id="108" name="Rounded Rectangle 107"/>
          <p:cNvSpPr/>
          <p:nvPr/>
        </p:nvSpPr>
        <p:spPr>
          <a:xfrm rot="20150727">
            <a:off x="1918738" y="2245101"/>
            <a:ext cx="1643598" cy="371476"/>
          </a:xfrm>
          <a:prstGeom prst="round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457143">
              <a:defRPr/>
            </a:pPr>
            <a:r>
              <a:rPr lang="en-US" sz="800" dirty="0">
                <a:solidFill>
                  <a:schemeClr val="tx1"/>
                </a:solidFill>
              </a:rPr>
              <a:t>(Data/</a:t>
            </a:r>
            <a:r>
              <a:rPr lang="en-US" sz="800" dirty="0" err="1">
                <a:solidFill>
                  <a:schemeClr val="tx1"/>
                </a:solidFill>
              </a:rPr>
              <a:t>Appln</a:t>
            </a:r>
            <a:r>
              <a:rPr lang="en-US" sz="800" dirty="0">
                <a:solidFill>
                  <a:schemeClr val="tx1"/>
                </a:solidFill>
              </a:rPr>
              <a:t>./VM)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3916511" y="2553214"/>
            <a:ext cx="1643598" cy="371476"/>
          </a:xfrm>
          <a:prstGeom prst="round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457143">
              <a:defRPr/>
            </a:pPr>
            <a:r>
              <a:rPr lang="en-US" sz="800" dirty="0">
                <a:solidFill>
                  <a:schemeClr val="tx1"/>
                </a:solidFill>
              </a:rPr>
              <a:t>(Data/</a:t>
            </a:r>
            <a:r>
              <a:rPr lang="en-US" sz="800" dirty="0" err="1">
                <a:solidFill>
                  <a:schemeClr val="tx1"/>
                </a:solidFill>
              </a:rPr>
              <a:t>Appln</a:t>
            </a:r>
            <a:r>
              <a:rPr lang="en-US" sz="800" dirty="0">
                <a:solidFill>
                  <a:schemeClr val="tx1"/>
                </a:solidFill>
              </a:rPr>
              <a:t>./VM)</a:t>
            </a:r>
          </a:p>
        </p:txBody>
      </p:sp>
      <p:sp>
        <p:nvSpPr>
          <p:cNvPr id="110" name="Rounded Rectangle 109"/>
          <p:cNvSpPr/>
          <p:nvPr/>
        </p:nvSpPr>
        <p:spPr>
          <a:xfrm rot="789005">
            <a:off x="2226846" y="3636579"/>
            <a:ext cx="1643598" cy="371476"/>
          </a:xfrm>
          <a:prstGeom prst="round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457143">
              <a:defRPr/>
            </a:pPr>
            <a:r>
              <a:rPr lang="en-US" sz="800">
                <a:solidFill>
                  <a:schemeClr val="tx1"/>
                </a:solidFill>
              </a:rPr>
              <a:t>(</a:t>
            </a:r>
            <a:r>
              <a:rPr lang="en-US" sz="800" dirty="0">
                <a:solidFill>
                  <a:schemeClr val="tx1"/>
                </a:solidFill>
              </a:rPr>
              <a:t>Data/</a:t>
            </a:r>
            <a:r>
              <a:rPr lang="en-US" sz="800" dirty="0" err="1">
                <a:solidFill>
                  <a:schemeClr val="tx1"/>
                </a:solidFill>
              </a:rPr>
              <a:t>Appln</a:t>
            </a:r>
            <a:r>
              <a:rPr lang="en-US" sz="800" dirty="0">
                <a:solidFill>
                  <a:schemeClr val="tx1"/>
                </a:solidFill>
              </a:rPr>
              <a:t>./VM)</a:t>
            </a:r>
          </a:p>
        </p:txBody>
      </p:sp>
      <p:sp>
        <p:nvSpPr>
          <p:cNvPr id="112" name="Title 1"/>
          <p:cNvSpPr txBox="1">
            <a:spLocks/>
          </p:cNvSpPr>
          <p:nvPr/>
        </p:nvSpPr>
        <p:spPr>
          <a:xfrm>
            <a:off x="229851" y="85725"/>
            <a:ext cx="8148378" cy="628650"/>
          </a:xfrm>
          <a:prstGeom prst="rect">
            <a:avLst/>
          </a:prstGeom>
        </p:spPr>
        <p:txBody>
          <a:bodyPr lIns="68586" tIns="34294" rIns="68586" bIns="34294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5400" kern="120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000" dirty="0" smtClean="0"/>
              <a:t>Supply Chain Hybrid Cloud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8539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953E-6 L 0.20312 -0.2272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-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092" y="736999"/>
            <a:ext cx="5660515" cy="424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9851" y="85725"/>
            <a:ext cx="8148378" cy="628650"/>
          </a:xfrm>
          <a:prstGeom prst="rect">
            <a:avLst/>
          </a:prstGeom>
        </p:spPr>
        <p:txBody>
          <a:bodyPr lIns="68586" tIns="34294" rIns="68586" bIns="34294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5400" kern="120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000" dirty="0" smtClean="0"/>
              <a:t>SC Excellence as a Service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8539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isco Connect SC IC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 Connect SC ICF.potx</Template>
  <TotalTime>85</TotalTime>
  <Words>470</Words>
  <Application>Microsoft Macintosh PowerPoint</Application>
  <PresentationFormat>On-screen Show (16:9)</PresentationFormat>
  <Paragraphs>164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Cisco Connect SC ICF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Giri Govindarajulu</cp:lastModifiedBy>
  <cp:revision>11</cp:revision>
  <dcterms:created xsi:type="dcterms:W3CDTF">2015-05-21T07:41:11Z</dcterms:created>
  <dcterms:modified xsi:type="dcterms:W3CDTF">2015-05-27T05:35:56Z</dcterms:modified>
</cp:coreProperties>
</file>