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1.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775" r:id="rId2"/>
    <p:sldMasterId id="2147483817" r:id="rId3"/>
    <p:sldMasterId id="2147483856" r:id="rId4"/>
    <p:sldMasterId id="2147483869" r:id="rId5"/>
    <p:sldMasterId id="2147483883" r:id="rId6"/>
    <p:sldMasterId id="2147483927" r:id="rId7"/>
    <p:sldMasterId id="2147483950" r:id="rId8"/>
    <p:sldMasterId id="2147483994" r:id="rId9"/>
    <p:sldMasterId id="2147484034" r:id="rId10"/>
    <p:sldMasterId id="2147484040" r:id="rId11"/>
    <p:sldMasterId id="2147484046" r:id="rId12"/>
  </p:sldMasterIdLst>
  <p:notesMasterIdLst>
    <p:notesMasterId r:id="rId59"/>
  </p:notesMasterIdLst>
  <p:handoutMasterIdLst>
    <p:handoutMasterId r:id="rId60"/>
  </p:handoutMasterIdLst>
  <p:sldIdLst>
    <p:sldId id="462" r:id="rId13"/>
    <p:sldId id="463" r:id="rId14"/>
    <p:sldId id="464" r:id="rId15"/>
    <p:sldId id="500" r:id="rId16"/>
    <p:sldId id="467" r:id="rId17"/>
    <p:sldId id="468" r:id="rId18"/>
    <p:sldId id="539" r:id="rId19"/>
    <p:sldId id="470" r:id="rId20"/>
    <p:sldId id="531" r:id="rId21"/>
    <p:sldId id="473" r:id="rId22"/>
    <p:sldId id="532" r:id="rId23"/>
    <p:sldId id="533" r:id="rId24"/>
    <p:sldId id="534" r:id="rId25"/>
    <p:sldId id="558" r:id="rId26"/>
    <p:sldId id="508" r:id="rId27"/>
    <p:sldId id="535" r:id="rId28"/>
    <p:sldId id="537" r:id="rId29"/>
    <p:sldId id="536" r:id="rId30"/>
    <p:sldId id="474" r:id="rId31"/>
    <p:sldId id="540" r:id="rId32"/>
    <p:sldId id="541" r:id="rId33"/>
    <p:sldId id="542" r:id="rId34"/>
    <p:sldId id="563" r:id="rId35"/>
    <p:sldId id="522" r:id="rId36"/>
    <p:sldId id="545" r:id="rId37"/>
    <p:sldId id="478" r:id="rId38"/>
    <p:sldId id="502" r:id="rId39"/>
    <p:sldId id="480" r:id="rId40"/>
    <p:sldId id="511" r:id="rId41"/>
    <p:sldId id="482" r:id="rId42"/>
    <p:sldId id="527" r:id="rId43"/>
    <p:sldId id="528" r:id="rId44"/>
    <p:sldId id="529" r:id="rId45"/>
    <p:sldId id="560" r:id="rId46"/>
    <p:sldId id="559" r:id="rId47"/>
    <p:sldId id="564" r:id="rId48"/>
    <p:sldId id="484" r:id="rId49"/>
    <p:sldId id="514" r:id="rId50"/>
    <p:sldId id="524" r:id="rId51"/>
    <p:sldId id="523" r:id="rId52"/>
    <p:sldId id="551" r:id="rId53"/>
    <p:sldId id="561" r:id="rId54"/>
    <p:sldId id="562" r:id="rId55"/>
    <p:sldId id="553" r:id="rId56"/>
    <p:sldId id="515" r:id="rId57"/>
    <p:sldId id="498" r:id="rId58"/>
  </p:sldIdLst>
  <p:sldSz cx="12188825" cy="6858000"/>
  <p:notesSz cx="6858000" cy="9144000"/>
  <p:defaultTextStyle>
    <a:defPPr>
      <a:defRPr lang="en-US"/>
    </a:defPPr>
    <a:lvl1pPr marL="0" algn="l" defTabSz="609164" rtl="0" eaLnBrk="1" latinLnBrk="0" hangingPunct="1">
      <a:defRPr sz="2400" kern="1200">
        <a:solidFill>
          <a:schemeClr val="tx1"/>
        </a:solidFill>
        <a:latin typeface="+mn-lt"/>
        <a:ea typeface="+mn-ea"/>
        <a:cs typeface="+mn-cs"/>
      </a:defRPr>
    </a:lvl1pPr>
    <a:lvl2pPr marL="609164" algn="l" defTabSz="609164" rtl="0" eaLnBrk="1" latinLnBrk="0" hangingPunct="1">
      <a:defRPr sz="2400" kern="1200">
        <a:solidFill>
          <a:schemeClr val="tx1"/>
        </a:solidFill>
        <a:latin typeface="+mn-lt"/>
        <a:ea typeface="+mn-ea"/>
        <a:cs typeface="+mn-cs"/>
      </a:defRPr>
    </a:lvl2pPr>
    <a:lvl3pPr marL="1218328" algn="l" defTabSz="609164" rtl="0" eaLnBrk="1" latinLnBrk="0" hangingPunct="1">
      <a:defRPr sz="2400" kern="1200">
        <a:solidFill>
          <a:schemeClr val="tx1"/>
        </a:solidFill>
        <a:latin typeface="+mn-lt"/>
        <a:ea typeface="+mn-ea"/>
        <a:cs typeface="+mn-cs"/>
      </a:defRPr>
    </a:lvl3pPr>
    <a:lvl4pPr marL="1827492" algn="l" defTabSz="609164" rtl="0" eaLnBrk="1" latinLnBrk="0" hangingPunct="1">
      <a:defRPr sz="2400" kern="1200">
        <a:solidFill>
          <a:schemeClr val="tx1"/>
        </a:solidFill>
        <a:latin typeface="+mn-lt"/>
        <a:ea typeface="+mn-ea"/>
        <a:cs typeface="+mn-cs"/>
      </a:defRPr>
    </a:lvl4pPr>
    <a:lvl5pPr marL="2436651" algn="l" defTabSz="609164" rtl="0" eaLnBrk="1" latinLnBrk="0" hangingPunct="1">
      <a:defRPr sz="2400" kern="1200">
        <a:solidFill>
          <a:schemeClr val="tx1"/>
        </a:solidFill>
        <a:latin typeface="+mn-lt"/>
        <a:ea typeface="+mn-ea"/>
        <a:cs typeface="+mn-cs"/>
      </a:defRPr>
    </a:lvl5pPr>
    <a:lvl6pPr marL="3045808" algn="l" defTabSz="609164" rtl="0" eaLnBrk="1" latinLnBrk="0" hangingPunct="1">
      <a:defRPr sz="2400" kern="1200">
        <a:solidFill>
          <a:schemeClr val="tx1"/>
        </a:solidFill>
        <a:latin typeface="+mn-lt"/>
        <a:ea typeface="+mn-ea"/>
        <a:cs typeface="+mn-cs"/>
      </a:defRPr>
    </a:lvl6pPr>
    <a:lvl7pPr marL="3654984" algn="l" defTabSz="609164" rtl="0" eaLnBrk="1" latinLnBrk="0" hangingPunct="1">
      <a:defRPr sz="2400" kern="1200">
        <a:solidFill>
          <a:schemeClr val="tx1"/>
        </a:solidFill>
        <a:latin typeface="+mn-lt"/>
        <a:ea typeface="+mn-ea"/>
        <a:cs typeface="+mn-cs"/>
      </a:defRPr>
    </a:lvl7pPr>
    <a:lvl8pPr marL="4264140" algn="l" defTabSz="609164" rtl="0" eaLnBrk="1" latinLnBrk="0" hangingPunct="1">
      <a:defRPr sz="2400" kern="1200">
        <a:solidFill>
          <a:schemeClr val="tx1"/>
        </a:solidFill>
        <a:latin typeface="+mn-lt"/>
        <a:ea typeface="+mn-ea"/>
        <a:cs typeface="+mn-cs"/>
      </a:defRPr>
    </a:lvl8pPr>
    <a:lvl9pPr marL="4873300" algn="l" defTabSz="609164"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AF7EBC7-2DCE-CA44-8433-2E780DFA2972}">
          <p14:sldIdLst>
            <p14:sldId id="462"/>
            <p14:sldId id="463"/>
            <p14:sldId id="464"/>
            <p14:sldId id="500"/>
            <p14:sldId id="467"/>
            <p14:sldId id="468"/>
            <p14:sldId id="539"/>
            <p14:sldId id="470"/>
            <p14:sldId id="531"/>
            <p14:sldId id="473"/>
            <p14:sldId id="532"/>
            <p14:sldId id="533"/>
            <p14:sldId id="534"/>
            <p14:sldId id="558"/>
            <p14:sldId id="508"/>
            <p14:sldId id="535"/>
            <p14:sldId id="537"/>
            <p14:sldId id="536"/>
            <p14:sldId id="474"/>
            <p14:sldId id="540"/>
            <p14:sldId id="541"/>
            <p14:sldId id="542"/>
            <p14:sldId id="563"/>
            <p14:sldId id="522"/>
            <p14:sldId id="545"/>
            <p14:sldId id="478"/>
            <p14:sldId id="502"/>
            <p14:sldId id="480"/>
            <p14:sldId id="511"/>
            <p14:sldId id="482"/>
            <p14:sldId id="527"/>
            <p14:sldId id="528"/>
            <p14:sldId id="529"/>
            <p14:sldId id="560"/>
            <p14:sldId id="559"/>
            <p14:sldId id="564"/>
            <p14:sldId id="484"/>
            <p14:sldId id="514"/>
            <p14:sldId id="524"/>
            <p14:sldId id="523"/>
            <p14:sldId id="551"/>
            <p14:sldId id="561"/>
            <p14:sldId id="562"/>
            <p14:sldId id="553"/>
            <p14:sldId id="515"/>
            <p14:sldId id="498"/>
          </p14:sldIdLst>
        </p14:section>
        <p14:section name="Segue" id="{E52CA67A-0D03-9049-89D9-CCDBF8EAAC56}">
          <p14:sldIdLst/>
        </p14:section>
        <p14:section name="Statements" id="{8E255079-AE9A-5D47-B195-A4E0AE8626FA}">
          <p14:sldIdLst/>
        </p14:section>
        <p14:section name="Quotes" id="{0708A5CA-59FC-4408-99C3-B62737F505DF}">
          <p14:sldIdLst/>
        </p14:section>
        <p14:section name="Bullets" id="{67EF5544-9872-9141-BF4F-70FDACE4E739}">
          <p14:sldIdLst/>
        </p14:section>
        <p14:section name="Multi Purpose Slide" id="{1107E329-86E1-4454-872B-04FEA741AD12}">
          <p14:sldIdLst/>
        </p14:section>
        <p14:section name="Table" id="{276D499E-C175-0A48-AE49-95C00167932F}">
          <p14:sldIdLst/>
        </p14:section>
        <p14:section name="Charts" id="{B4F12EFF-7990-454F-BAB1-D70A9604201E}">
          <p14:sldIdLst/>
        </p14:section>
        <p14:section name="Photo" id="{9BD7E78A-7B8A-E04D-ABD2-ABC27679D4DE}">
          <p14:sldIdLst/>
        </p14:section>
        <p14:section name="Video" id="{5C9D94D4-52CB-9A4E-8C6A-D19AF9AF7C59}">
          <p14:sldIdLst/>
        </p14:section>
        <p14:section name="Blank Slides" id="{D1003588-FCAC-475E-A0AC-C9754D0F9631}">
          <p14:sldIdLst/>
        </p14:section>
        <p14:section name="Colours and Graphic Style Guidelines" id="{C7DD9039-4645-48A4-AC51-9E98DAC710D5}">
          <p14:sldIdLst/>
        </p14:section>
        <p14:section name="Closing Slides" id="{FAE5D1B5-103C-2D41-8950-7BCF46695B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A8B5"/>
    <a:srgbClr val="D3D4DA"/>
    <a:srgbClr val="52526C"/>
    <a:srgbClr val="7F7F7F"/>
    <a:srgbClr val="000000"/>
    <a:srgbClr val="00A2BF"/>
    <a:srgbClr val="39BBB9"/>
    <a:srgbClr val="B8E1D0"/>
    <a:srgbClr val="E6EADB"/>
    <a:srgbClr val="32BE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1" autoAdjust="0"/>
    <p:restoredTop sz="81272" autoAdjust="0"/>
  </p:normalViewPr>
  <p:slideViewPr>
    <p:cSldViewPr snapToGrid="0">
      <p:cViewPr>
        <p:scale>
          <a:sx n="80" d="100"/>
          <a:sy n="80" d="100"/>
        </p:scale>
        <p:origin x="-336" y="-464"/>
      </p:cViewPr>
      <p:guideLst>
        <p:guide orient="horz" pos="1451"/>
        <p:guide pos="4203"/>
      </p:guideLst>
    </p:cSldViewPr>
  </p:slideViewPr>
  <p:outlineViewPr>
    <p:cViewPr>
      <p:scale>
        <a:sx n="33" d="100"/>
        <a:sy n="33" d="100"/>
      </p:scale>
      <p:origin x="0" y="1207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0" d="100"/>
          <a:sy n="60" d="100"/>
        </p:scale>
        <p:origin x="-25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notesMaster" Target="notesMasters/notesMaster1.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hult:Documents:_CNSG:Cirrus:Cirrus%20Pricing%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barChart>
        <c:barDir val="col"/>
        <c:grouping val="stacked"/>
        <c:varyColors val="0"/>
        <c:ser>
          <c:idx val="0"/>
          <c:order val="0"/>
          <c:tx>
            <c:strRef>
              <c:f>Economics!$A$22</c:f>
              <c:strCache>
                <c:ptCount val="1"/>
                <c:pt idx="0">
                  <c:v>100 VMs - Monthly 24X7</c:v>
                </c:pt>
              </c:strCache>
            </c:strRef>
          </c:tx>
          <c:invertIfNegative val="0"/>
          <c:cat>
            <c:strRef>
              <c:f>Economics!$B$21:$D$21</c:f>
              <c:strCache>
                <c:ptCount val="3"/>
                <c:pt idx="0">
                  <c:v>Private Only</c:v>
                </c:pt>
                <c:pt idx="1">
                  <c:v>Public Only</c:v>
                </c:pt>
                <c:pt idx="2">
                  <c:v>Hybrid with InterCloud</c:v>
                </c:pt>
              </c:strCache>
            </c:strRef>
          </c:cat>
          <c:val>
            <c:numRef>
              <c:f>Economics!$B$22:$D$22</c:f>
              <c:numCache>
                <c:formatCode>"$"#,##0_);[Red]\("$"#,##0\)</c:formatCode>
                <c:ptCount val="3"/>
                <c:pt idx="0">
                  <c:v>12500.0</c:v>
                </c:pt>
                <c:pt idx="1">
                  <c:v>30000.0</c:v>
                </c:pt>
                <c:pt idx="2">
                  <c:v>12500.0</c:v>
                </c:pt>
              </c:numCache>
            </c:numRef>
          </c:val>
        </c:ser>
        <c:ser>
          <c:idx val="1"/>
          <c:order val="1"/>
          <c:tx>
            <c:strRef>
              <c:f>Economics!$A$23</c:f>
              <c:strCache>
                <c:ptCount val="1"/>
                <c:pt idx="0">
                  <c:v>100VMs - Monthly 50 hrs</c:v>
                </c:pt>
              </c:strCache>
            </c:strRef>
          </c:tx>
          <c:invertIfNegative val="0"/>
          <c:cat>
            <c:strRef>
              <c:f>Economics!$B$21:$D$21</c:f>
              <c:strCache>
                <c:ptCount val="3"/>
                <c:pt idx="0">
                  <c:v>Private Only</c:v>
                </c:pt>
                <c:pt idx="1">
                  <c:v>Public Only</c:v>
                </c:pt>
                <c:pt idx="2">
                  <c:v>Hybrid with InterCloud</c:v>
                </c:pt>
              </c:strCache>
            </c:strRef>
          </c:cat>
          <c:val>
            <c:numRef>
              <c:f>Economics!$B$23:$D$23</c:f>
              <c:numCache>
                <c:formatCode>"$"#,##0_);[Red]\("$"#,##0\)</c:formatCode>
                <c:ptCount val="3"/>
                <c:pt idx="0">
                  <c:v>12500.0</c:v>
                </c:pt>
                <c:pt idx="1">
                  <c:v>3000.0</c:v>
                </c:pt>
                <c:pt idx="2">
                  <c:v>4000.0</c:v>
                </c:pt>
              </c:numCache>
            </c:numRef>
          </c:val>
        </c:ser>
        <c:dLbls>
          <c:showLegendKey val="0"/>
          <c:showVal val="0"/>
          <c:showCatName val="0"/>
          <c:showSerName val="0"/>
          <c:showPercent val="0"/>
          <c:showBubbleSize val="0"/>
        </c:dLbls>
        <c:gapWidth val="150"/>
        <c:overlap val="100"/>
        <c:axId val="1880011608"/>
        <c:axId val="1880015032"/>
      </c:barChart>
      <c:catAx>
        <c:axId val="1880011608"/>
        <c:scaling>
          <c:orientation val="minMax"/>
        </c:scaling>
        <c:delete val="0"/>
        <c:axPos val="b"/>
        <c:numFmt formatCode="General" sourceLinked="0"/>
        <c:majorTickMark val="none"/>
        <c:minorTickMark val="none"/>
        <c:tickLblPos val="nextTo"/>
        <c:spPr>
          <a:ln>
            <a:solidFill>
              <a:schemeClr val="accent4">
                <a:lumMod val="50000"/>
              </a:schemeClr>
            </a:solidFill>
          </a:ln>
        </c:spPr>
        <c:crossAx val="1880015032"/>
        <c:crosses val="autoZero"/>
        <c:auto val="1"/>
        <c:lblAlgn val="ctr"/>
        <c:lblOffset val="100"/>
        <c:noMultiLvlLbl val="0"/>
      </c:catAx>
      <c:valAx>
        <c:axId val="1880015032"/>
        <c:scaling>
          <c:orientation val="minMax"/>
        </c:scaling>
        <c:delete val="0"/>
        <c:axPos val="l"/>
        <c:majorGridlines>
          <c:spPr>
            <a:ln>
              <a:solidFill>
                <a:schemeClr val="accent4"/>
              </a:solidFill>
            </a:ln>
          </c:spPr>
        </c:majorGridlines>
        <c:numFmt formatCode="&quot;$&quot;#,##0_);[Red]\(&quot;$&quot;#,##0\)" sourceLinked="1"/>
        <c:majorTickMark val="none"/>
        <c:minorTickMark val="none"/>
        <c:tickLblPos val="nextTo"/>
        <c:spPr>
          <a:ln>
            <a:solidFill>
              <a:schemeClr val="accent4">
                <a:lumMod val="50000"/>
              </a:schemeClr>
            </a:solidFill>
          </a:ln>
        </c:spPr>
        <c:crossAx val="1880011608"/>
        <c:crosses val="autoZero"/>
        <c:crossBetween val="between"/>
      </c:valAx>
    </c:plotArea>
    <c:legend>
      <c:legendPos val="b"/>
      <c:layout/>
      <c:overlay val="0"/>
    </c:legend>
    <c:plotVisOnly val="1"/>
    <c:dispBlanksAs val="gap"/>
    <c:showDLblsOverMax val="0"/>
  </c:chart>
  <c:txPr>
    <a:bodyPr/>
    <a:lstStyle/>
    <a:p>
      <a:pPr>
        <a:defRPr sz="1000">
          <a:solidFill>
            <a:schemeClr val="accent4">
              <a:lumMod val="50000"/>
            </a:schemeClr>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B32D8C-52DD-4DA0-BEA4-61BCF7C2EDF9}" type="datetimeFigureOut">
              <a:rPr lang="en-GB" smtClean="0"/>
              <a:t>5/25/15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E49DD2-7A7F-45D3-BF51-7B5A70AFB81B}" type="slidenum">
              <a:rPr lang="en-GB" smtClean="0"/>
              <a:t>‹#›</a:t>
            </a:fld>
            <a:endParaRPr lang="en-GB"/>
          </a:p>
        </p:txBody>
      </p:sp>
    </p:spTree>
    <p:extLst>
      <p:ext uri="{BB962C8B-B14F-4D97-AF65-F5344CB8AC3E}">
        <p14:creationId xmlns:p14="http://schemas.microsoft.com/office/powerpoint/2010/main" val="3418798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76084-FF89-C546-BB62-0004C5E16AD5}" type="datetimeFigureOut">
              <a:rPr lang="en-US" smtClean="0"/>
              <a:t>5/25/15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0"/>
            <a:r>
              <a:rPr lang="en-GB" dirty="0" smtClean="0"/>
              <a:t>	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FCB79-2C0C-F84D-A224-30C295992FCE}" type="slidenum">
              <a:rPr lang="en-US" smtClean="0"/>
              <a:t>‹#›</a:t>
            </a:fld>
            <a:endParaRPr lang="en-US"/>
          </a:p>
        </p:txBody>
      </p:sp>
    </p:spTree>
    <p:extLst>
      <p:ext uri="{BB962C8B-B14F-4D97-AF65-F5344CB8AC3E}">
        <p14:creationId xmlns:p14="http://schemas.microsoft.com/office/powerpoint/2010/main" val="2336343481"/>
      </p:ext>
    </p:extLst>
  </p:cSld>
  <p:clrMap bg1="lt1" tx1="dk1" bg2="lt2" tx2="dk2" accent1="accent1" accent2="accent2" accent3="accent3" accent4="accent4" accent5="accent5" accent6="accent6" hlink="hlink" folHlink="folHlink"/>
  <p:notesStyle>
    <a:lvl1pPr marL="0" algn="l" defTabSz="609164" rtl="0" eaLnBrk="1" latinLnBrk="0" hangingPunct="1">
      <a:defRPr sz="1600" kern="1200">
        <a:solidFill>
          <a:schemeClr val="tx1"/>
        </a:solidFill>
        <a:latin typeface="+mn-lt"/>
        <a:ea typeface="+mn-ea"/>
        <a:cs typeface="+mn-cs"/>
      </a:defRPr>
    </a:lvl1pPr>
    <a:lvl2pPr marL="609164" algn="l" defTabSz="609164" rtl="0" eaLnBrk="1" latinLnBrk="0" hangingPunct="1">
      <a:defRPr sz="1600" kern="1200">
        <a:solidFill>
          <a:schemeClr val="tx1"/>
        </a:solidFill>
        <a:latin typeface="+mn-lt"/>
        <a:ea typeface="+mn-ea"/>
        <a:cs typeface="+mn-cs"/>
      </a:defRPr>
    </a:lvl2pPr>
    <a:lvl3pPr marL="1218328" algn="l" defTabSz="609164" rtl="0" eaLnBrk="1" latinLnBrk="0" hangingPunct="1">
      <a:defRPr sz="1600" kern="1200">
        <a:solidFill>
          <a:schemeClr val="tx1"/>
        </a:solidFill>
        <a:latin typeface="+mn-lt"/>
        <a:ea typeface="+mn-ea"/>
        <a:cs typeface="+mn-cs"/>
      </a:defRPr>
    </a:lvl3pPr>
    <a:lvl4pPr marL="1827492" algn="l" defTabSz="609164" rtl="0" eaLnBrk="1" latinLnBrk="0" hangingPunct="1">
      <a:defRPr sz="1600" kern="1200">
        <a:solidFill>
          <a:schemeClr val="tx1"/>
        </a:solidFill>
        <a:latin typeface="+mn-lt"/>
        <a:ea typeface="+mn-ea"/>
        <a:cs typeface="+mn-cs"/>
      </a:defRPr>
    </a:lvl4pPr>
    <a:lvl5pPr marL="2436651" algn="l" defTabSz="609164" rtl="0" eaLnBrk="1" latinLnBrk="0" hangingPunct="1">
      <a:defRPr sz="1600" kern="1200">
        <a:solidFill>
          <a:schemeClr val="tx1"/>
        </a:solidFill>
        <a:latin typeface="+mn-lt"/>
        <a:ea typeface="+mn-ea"/>
        <a:cs typeface="+mn-cs"/>
      </a:defRPr>
    </a:lvl5pPr>
    <a:lvl6pPr marL="3045808" algn="l" defTabSz="609164" rtl="0" eaLnBrk="1" latinLnBrk="0" hangingPunct="1">
      <a:defRPr sz="1600" kern="1200">
        <a:solidFill>
          <a:schemeClr val="tx1"/>
        </a:solidFill>
        <a:latin typeface="+mn-lt"/>
        <a:ea typeface="+mn-ea"/>
        <a:cs typeface="+mn-cs"/>
      </a:defRPr>
    </a:lvl6pPr>
    <a:lvl7pPr marL="3654984" algn="l" defTabSz="609164" rtl="0" eaLnBrk="1" latinLnBrk="0" hangingPunct="1">
      <a:defRPr sz="1600" kern="1200">
        <a:solidFill>
          <a:schemeClr val="tx1"/>
        </a:solidFill>
        <a:latin typeface="+mn-lt"/>
        <a:ea typeface="+mn-ea"/>
        <a:cs typeface="+mn-cs"/>
      </a:defRPr>
    </a:lvl7pPr>
    <a:lvl8pPr marL="4264140" algn="l" defTabSz="609164" rtl="0" eaLnBrk="1" latinLnBrk="0" hangingPunct="1">
      <a:defRPr sz="1600" kern="1200">
        <a:solidFill>
          <a:schemeClr val="tx1"/>
        </a:solidFill>
        <a:latin typeface="+mn-lt"/>
        <a:ea typeface="+mn-ea"/>
        <a:cs typeface="+mn-cs"/>
      </a:defRPr>
    </a:lvl8pPr>
    <a:lvl9pPr marL="4873300" algn="l" defTabSz="60916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notesMaster" Target="../notesMasters/notesMaster1.xml"/><Relationship Id="rId3"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Script from “Gold” deck</a:t>
            </a:r>
          </a:p>
          <a:p>
            <a:pPr marL="171450" indent="-171450">
              <a:spcBef>
                <a:spcPts val="600"/>
              </a:spcBef>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mn-cs"/>
              </a:rPr>
              <a:t>Today’s companies are being asked to adapt to the constantly evolving business implications of globalization, new business models, globalization, and regulatory compliance, just to name a few,</a:t>
            </a:r>
            <a:r>
              <a:rPr lang="en-US" sz="1200" kern="1200" baseline="0" dirty="0" smtClean="0">
                <a:solidFill>
                  <a:schemeClr val="tx1"/>
                </a:solidFill>
                <a:effectLst/>
                <a:latin typeface="Arial" panose="020B0604020202020204" pitchFamily="34" charset="0"/>
                <a:ea typeface="+mn-ea"/>
                <a:cs typeface="+mn-cs"/>
              </a:rPr>
              <a:t> a</a:t>
            </a:r>
            <a:r>
              <a:rPr lang="en-US" sz="1200" kern="1200" dirty="0" smtClean="0">
                <a:solidFill>
                  <a:schemeClr val="tx1"/>
                </a:solidFill>
                <a:effectLst/>
                <a:latin typeface="Arial" panose="020B0604020202020204" pitchFamily="34" charset="0"/>
                <a:ea typeface="+mn-ea"/>
                <a:cs typeface="+mn-cs"/>
              </a:rPr>
              <a:t>nd at each turn, IT must accommodate fast-moving transitions in technologies such as cloud, mobility, video, and big data.</a:t>
            </a:r>
            <a:r>
              <a:rPr lang="en-US" sz="1200" kern="1200" baseline="0" dirty="0" smtClean="0">
                <a:solidFill>
                  <a:schemeClr val="tx1"/>
                </a:solidFill>
                <a:effectLst/>
                <a:latin typeface="Arial" panose="020B0604020202020204" pitchFamily="34" charset="0"/>
                <a:ea typeface="+mn-ea"/>
                <a:cs typeface="+mn-cs"/>
              </a:rPr>
              <a:t>  </a:t>
            </a:r>
          </a:p>
          <a:p>
            <a:pPr marL="171450" indent="-171450">
              <a:spcBef>
                <a:spcPts val="600"/>
              </a:spcBef>
              <a:buFont typeface="Arial" panose="020B0604020202020204" pitchFamily="34" charset="0"/>
              <a:buChar char="•"/>
            </a:pPr>
            <a:r>
              <a:rPr lang="en-US" sz="1200" kern="1200" baseline="0" dirty="0" smtClean="0">
                <a:solidFill>
                  <a:schemeClr val="tx1"/>
                </a:solidFill>
                <a:effectLst/>
                <a:latin typeface="Arial" panose="020B0604020202020204" pitchFamily="34" charset="0"/>
                <a:ea typeface="+mn-ea"/>
                <a:cs typeface="+mn-cs"/>
              </a:rPr>
              <a:t>To keep up with the rapid pace of change, IT organizations must evolve to bring relevance to the business and promote IT initiatives that support strategic business objectives.  This transformation is more critical than ever, because </a:t>
            </a:r>
            <a:r>
              <a:rPr lang="en-US" sz="1200" kern="1200" dirty="0" smtClean="0">
                <a:solidFill>
                  <a:schemeClr val="tx1"/>
                </a:solidFill>
                <a:effectLst/>
                <a:latin typeface="Arial" panose="020B0604020202020204" pitchFamily="34" charset="0"/>
                <a:ea typeface="+mn-ea"/>
                <a:cs typeface="+mn-cs"/>
              </a:rPr>
              <a:t>in this age of the Internet of Everything, the pace of these changes is only accelerating.</a:t>
            </a:r>
          </a:p>
          <a:p>
            <a:pPr marL="171450" indent="-171450">
              <a:spcBef>
                <a:spcPts val="600"/>
              </a:spcBef>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mn-cs"/>
              </a:rPr>
              <a:t>Line-of-Business (LOB) leaders are acutely feeling this pressure.  Sensitive to the need to innovate and capitalize on opportunities swiftly, they are gaining influence when it comes to budgets and are ready and able to bypass IT and leverage external solutions if necessary,</a:t>
            </a:r>
            <a:r>
              <a:rPr lang="en-US" sz="1200" kern="1200" baseline="0" dirty="0" smtClean="0">
                <a:solidFill>
                  <a:schemeClr val="tx1"/>
                </a:solidFill>
                <a:effectLst/>
                <a:latin typeface="Arial" panose="020B0604020202020204" pitchFamily="34" charset="0"/>
                <a:ea typeface="+mn-ea"/>
                <a:cs typeface="+mn-cs"/>
              </a:rPr>
              <a:t> creating “shadow IT” initiatives.</a:t>
            </a:r>
          </a:p>
          <a:p>
            <a:pPr marL="171450" indent="-171450">
              <a:spcBef>
                <a:spcPts val="600"/>
              </a:spcBef>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mn-cs"/>
              </a:rPr>
              <a:t>To meet these challenges and deliver solutions at the speed and agility required by the business, a new model for IT is required – one that is fast and drives innovation…that enables a hybrid IT approach</a:t>
            </a:r>
            <a:r>
              <a:rPr lang="en-US" sz="1200" kern="1200" baseline="0" dirty="0" smtClean="0">
                <a:solidFill>
                  <a:schemeClr val="tx1"/>
                </a:solidFill>
                <a:effectLst/>
                <a:latin typeface="Arial" panose="020B0604020202020204" pitchFamily="34" charset="0"/>
                <a:ea typeface="+mn-ea"/>
                <a:cs typeface="+mn-cs"/>
              </a:rPr>
              <a:t> where IT looks both inside and outside the business for the right services with the right consumption models that will support the business.  </a:t>
            </a:r>
          </a:p>
          <a:p>
            <a:pPr marL="171450" indent="-171450">
              <a:spcBef>
                <a:spcPts val="600"/>
              </a:spcBef>
              <a:buFont typeface="Arial" panose="020B0604020202020204" pitchFamily="34" charset="0"/>
              <a:buChar char="•"/>
            </a:pPr>
            <a:r>
              <a:rPr lang="en-US" sz="1200" kern="1200" baseline="0" dirty="0" smtClean="0">
                <a:solidFill>
                  <a:schemeClr val="tx1"/>
                </a:solidFill>
                <a:effectLst/>
                <a:latin typeface="Arial" panose="020B0604020202020204" pitchFamily="34" charset="0"/>
                <a:ea typeface="+mn-ea"/>
                <a:cs typeface="+mn-cs"/>
              </a:rPr>
              <a:t>By </a:t>
            </a:r>
            <a:r>
              <a:rPr lang="en-US" sz="1200" kern="1200" dirty="0" smtClean="0">
                <a:solidFill>
                  <a:schemeClr val="tx1"/>
                </a:solidFill>
                <a:effectLst/>
                <a:latin typeface="Arial" panose="020B0604020202020204" pitchFamily="34" charset="0"/>
                <a:ea typeface="+mn-ea"/>
                <a:cs typeface="+mn-cs"/>
              </a:rPr>
              <a:t>assuming this role of “broker of IT services;” IT can align their initiatives with business objectives; and make their organization more operationally efficient when it comes to investments, more effective at managing security and levels of risk, and more innovative at revealing new revenue streams and business models.</a:t>
            </a:r>
          </a:p>
          <a:p>
            <a:pPr marL="171450" indent="-171450">
              <a:spcBef>
                <a:spcPts val="600"/>
              </a:spcBef>
              <a:buFont typeface="Arial" panose="020B0604020202020204" pitchFamily="34" charset="0"/>
              <a:buChar char="•"/>
            </a:pPr>
            <a:r>
              <a:rPr lang="en-US" dirty="0" smtClean="0"/>
              <a:t>To remain relevant to the business, IT must become a “change agent” and be perceived as a true strategic enabler.</a:t>
            </a:r>
          </a:p>
          <a:p>
            <a:pPr marL="171450" indent="-171450">
              <a:spcBef>
                <a:spcPts val="600"/>
              </a:spcBef>
              <a:buFont typeface="Arial" panose="020B0604020202020204" pitchFamily="34" charset="0"/>
              <a:buChar char="•"/>
            </a:pPr>
            <a:r>
              <a:rPr lang="en-US" dirty="0" smtClean="0"/>
              <a:t>And more</a:t>
            </a:r>
            <a:r>
              <a:rPr lang="en-US" baseline="0" dirty="0" smtClean="0"/>
              <a:t> and more organizations are turning to hybrid clouds to capitalize on the accelerating pace of change.</a:t>
            </a:r>
            <a:endParaRPr lang="en-US" dirty="0" smtClean="0"/>
          </a:p>
          <a:p>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Original Script:</a:t>
            </a:r>
          </a:p>
          <a:p>
            <a:r>
              <a:rPr lang="en-US" sz="1200" kern="1200" dirty="0" smtClean="0">
                <a:solidFill>
                  <a:schemeClr val="tx1"/>
                </a:solidFill>
                <a:effectLst/>
                <a:ea typeface="+mn-ea"/>
                <a:cs typeface="+mn-cs"/>
              </a:rPr>
              <a:t>Across most industries, today’s business landscape is characterized by a number of disruptive forces—competitive, macro-economic, and operational. The new normal is defined by a continuous need to innovate and change.</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In the face of these increasing market and competitive pressures, LOB leaders have been playing an increasingly important role in driving requirements for IT solutions and services. What’s more, LOBs now have a greater ability to access IT solutions outside the traditional enterprise IT value chain, creating “shadow IT” initiatives.</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In response, IT organizations are looking for ways to retain their leadership, control, and at times, even relevancy. They are faced not only with shadow IT, but also many other pressures—including the </a:t>
            </a:r>
            <a:r>
              <a:rPr lang="en-US" sz="1200" kern="1200" dirty="0" err="1" smtClean="0">
                <a:solidFill>
                  <a:schemeClr val="tx1"/>
                </a:solidFill>
                <a:effectLst/>
                <a:ea typeface="+mn-ea"/>
                <a:cs typeface="+mn-cs"/>
              </a:rPr>
              <a:t>consumerization</a:t>
            </a:r>
            <a:r>
              <a:rPr lang="en-US" sz="1200" kern="1200" dirty="0" smtClean="0">
                <a:solidFill>
                  <a:schemeClr val="tx1"/>
                </a:solidFill>
                <a:effectLst/>
                <a:ea typeface="+mn-ea"/>
                <a:cs typeface="+mn-cs"/>
              </a:rPr>
              <a:t> of IT, multiple and simultaneous technology transitions, skill-set gaps, and proliferation of regulations and data.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More in general, IT organizations are being pushed to go beyond their traditional focus on operational effectiveness and management controls. They are now expected to support strategic business objectives and enable business growth while also harnessing new technology trends, leading to innovation and new customer experiences.</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To remain relevant to the business, IT must become a “change agent” and be perceived as a true strategic enabler.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9D9EA44-9554-4B30-86F0-B4730E46EA1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979600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Cisco and our partners enable </a:t>
            </a:r>
            <a:r>
              <a:rPr lang="en-US" sz="1200" b="1" kern="1200" dirty="0" smtClean="0">
                <a:solidFill>
                  <a:schemeClr val="tx1"/>
                </a:solidFill>
                <a:effectLst/>
                <a:latin typeface="+mn-lt"/>
                <a:ea typeface="ＭＳ Ｐゴシック" charset="0"/>
                <a:cs typeface="ＭＳ Ｐゴシック" charset="0"/>
              </a:rPr>
              <a:t>Choice </a:t>
            </a:r>
            <a:r>
              <a:rPr lang="en-US" sz="1200" kern="1200" dirty="0" smtClean="0">
                <a:solidFill>
                  <a:schemeClr val="tx1"/>
                </a:solidFill>
                <a:effectLst/>
                <a:latin typeface="+mn-lt"/>
                <a:ea typeface="ＭＳ Ｐゴシック" charset="0"/>
                <a:cs typeface="ＭＳ Ｐゴシック" charset="0"/>
              </a:rPr>
              <a:t>with:</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Flexible consumption and deployment models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Cloud automation integrated at the customer’s pace</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Hundreds of trusted providers and partners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Workload placement regardless of hypervisor</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Thousands of ready-to-consume, proven services and integrated applications</a:t>
            </a:r>
          </a:p>
          <a:p>
            <a:pPr lvl="0"/>
            <a:endParaRPr lang="en-US" sz="1400" kern="1200" dirty="0" smtClean="0">
              <a:solidFill>
                <a:schemeClr val="tx1"/>
              </a:solidFill>
              <a:effectLst/>
              <a:latin typeface="+mn-lt"/>
              <a:ea typeface="ＭＳ Ｐゴシック" charset="0"/>
              <a:cs typeface="ＭＳ Ｐゴシック" charset="0"/>
            </a:endParaRPr>
          </a:p>
          <a:p>
            <a:r>
              <a:rPr lang="en-US" sz="1200" b="1" kern="1200" dirty="0" smtClean="0">
                <a:solidFill>
                  <a:schemeClr val="tx1"/>
                </a:solidFill>
                <a:effectLst/>
                <a:latin typeface="+mn-lt"/>
                <a:ea typeface="ＭＳ Ｐゴシック" charset="0"/>
                <a:cs typeface="ＭＳ Ｐゴシック" charset="0"/>
              </a:rPr>
              <a:t>Choice</a:t>
            </a:r>
            <a:r>
              <a:rPr lang="en-US" sz="1200" kern="1200" dirty="0" smtClean="0">
                <a:solidFill>
                  <a:schemeClr val="tx1"/>
                </a:solidFill>
                <a:effectLst/>
                <a:latin typeface="+mn-lt"/>
                <a:ea typeface="ＭＳ Ｐゴシック" charset="0"/>
                <a:cs typeface="ＭＳ Ｐゴシック" charset="0"/>
              </a:rPr>
              <a:t> helps customers to:</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Improve their strategic allocation of IT budget</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Enhance their ability to better align IT and business requirements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Accelerate their time to market to capture new revenue opportunities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Expand their markets</a:t>
            </a:r>
            <a:endParaRPr lang="en-US" sz="14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Cisco and our partners enable </a:t>
            </a:r>
            <a:r>
              <a:rPr lang="en-US" sz="1200" b="1" kern="1200" dirty="0" smtClean="0">
                <a:solidFill>
                  <a:schemeClr val="tx1"/>
                </a:solidFill>
                <a:effectLst/>
                <a:latin typeface="+mn-lt"/>
                <a:ea typeface="ＭＳ Ｐゴシック" charset="0"/>
                <a:cs typeface="ＭＳ Ｐゴシック" charset="0"/>
              </a:rPr>
              <a:t>Compliance</a:t>
            </a:r>
            <a:r>
              <a:rPr lang="en-US" sz="1200" kern="1200" dirty="0" smtClean="0">
                <a:solidFill>
                  <a:schemeClr val="tx1"/>
                </a:solidFill>
                <a:effectLst/>
                <a:latin typeface="+mn-lt"/>
                <a:ea typeface="ＭＳ Ｐゴシック" charset="0"/>
                <a:cs typeface="ＭＳ Ｐゴシック" charset="0"/>
              </a:rPr>
              <a:t> by:</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Providing security solutions and services to protect users, data, and workloads; enable visibility, secure connections, and advanced threat protection</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Enabling secure workload portability and placement across private and public clouds </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Offing cloud services from data centers located around the world with local and regional hosting</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Providing validated architectures and an ecosystem of proven Intercloud Providers and Resellers </a:t>
            </a:r>
            <a:endParaRPr lang="en-US" sz="1400" kern="1200" dirty="0" smtClean="0">
              <a:solidFill>
                <a:schemeClr val="tx1"/>
              </a:solidFill>
              <a:effectLst/>
              <a:latin typeface="+mn-lt"/>
              <a:ea typeface="ＭＳ Ｐゴシック" charset="0"/>
              <a:cs typeface="ＭＳ Ｐゴシック" charset="0"/>
            </a:endParaRPr>
          </a:p>
          <a:p>
            <a:pPr marL="0" indent="0">
              <a:buFont typeface="Arial"/>
              <a:buNone/>
            </a:pPr>
            <a:endParaRPr lang="en-US" sz="1200" kern="1200" dirty="0" smtClean="0">
              <a:solidFill>
                <a:schemeClr val="tx1"/>
              </a:solidFill>
              <a:effectLst/>
              <a:latin typeface="+mn-lt"/>
              <a:ea typeface="ＭＳ Ｐゴシック" charset="0"/>
              <a:cs typeface="ＭＳ Ｐゴシック" charset="0"/>
            </a:endParaRPr>
          </a:p>
          <a:p>
            <a:r>
              <a:rPr lang="en-US" sz="1200" b="1" kern="1200" dirty="0" smtClean="0">
                <a:solidFill>
                  <a:schemeClr val="tx1"/>
                </a:solidFill>
                <a:effectLst/>
                <a:latin typeface="+mn-lt"/>
                <a:ea typeface="ＭＳ Ｐゴシック" charset="0"/>
                <a:cs typeface="ＭＳ Ｐゴシック" charset="0"/>
              </a:rPr>
              <a:t>Compliance</a:t>
            </a:r>
            <a:r>
              <a:rPr lang="en-US" sz="1200" kern="1200" dirty="0" smtClean="0">
                <a:solidFill>
                  <a:schemeClr val="tx1"/>
                </a:solidFill>
                <a:effectLst/>
                <a:latin typeface="+mn-lt"/>
                <a:ea typeface="ＭＳ Ｐゴシック" charset="0"/>
                <a:cs typeface="ＭＳ Ｐゴシック" charset="0"/>
              </a:rPr>
              <a:t> helps customers to:</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Manage their exposure to risk from</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Network and data security threats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Integration of private cloud resources into public clouds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Industry and government compliance regulations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Maintaining multiple, point-to-point business and financial relationships with cloud providers</a:t>
            </a:r>
            <a:endParaRPr lang="en-US" sz="14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p>
          <a:p>
            <a:r>
              <a:rPr lang="en-US" sz="1200" kern="1200" dirty="0" smtClean="0">
                <a:solidFill>
                  <a:schemeClr val="tx1"/>
                </a:solidFill>
                <a:effectLst/>
                <a:latin typeface="+mn-lt"/>
                <a:ea typeface="ＭＳ Ｐゴシック" charset="0"/>
                <a:cs typeface="ＭＳ Ｐゴシック" charset="0"/>
              </a:rPr>
              <a:t>Cisco and our partners enable </a:t>
            </a:r>
            <a:r>
              <a:rPr lang="en-US" sz="1200" b="1" kern="1200" dirty="0" smtClean="0">
                <a:solidFill>
                  <a:schemeClr val="tx1"/>
                </a:solidFill>
                <a:effectLst/>
                <a:latin typeface="+mn-lt"/>
                <a:ea typeface="ＭＳ Ｐゴシック" charset="0"/>
                <a:cs typeface="ＭＳ Ｐゴシック" charset="0"/>
              </a:rPr>
              <a:t>Control</a:t>
            </a:r>
            <a:r>
              <a:rPr lang="en-US" sz="1200" kern="1200" dirty="0" smtClean="0">
                <a:solidFill>
                  <a:schemeClr val="tx1"/>
                </a:solidFill>
                <a:effectLst/>
                <a:latin typeface="+mn-lt"/>
                <a:ea typeface="ＭＳ Ｐゴシック" charset="0"/>
                <a:cs typeface="ＭＳ Ｐゴシック" charset="0"/>
              </a:rPr>
              <a:t> by</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Unifying service and capacity management</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Controlling placement and secure portability of workloads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Assuring application performance with application-centric policies that “follow” the workload</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Leveraging service catalogs to allow IT to easily broker services for the business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Leveraging integrated application data from across multiple clouds </a:t>
            </a:r>
            <a:endParaRPr lang="en-US" sz="1400" kern="1200" dirty="0" smtClean="0">
              <a:solidFill>
                <a:schemeClr val="tx1"/>
              </a:solidFill>
              <a:effectLst/>
              <a:latin typeface="+mn-lt"/>
              <a:ea typeface="ＭＳ Ｐゴシック" charset="0"/>
              <a:cs typeface="ＭＳ Ｐゴシック" charset="0"/>
            </a:endParaRPr>
          </a:p>
          <a:p>
            <a:endParaRPr lang="en-US" dirty="0" smtClean="0"/>
          </a:p>
          <a:p>
            <a:r>
              <a:rPr lang="en-US" sz="1200" b="1" kern="1200" dirty="0" smtClean="0">
                <a:solidFill>
                  <a:schemeClr val="tx1"/>
                </a:solidFill>
                <a:effectLst/>
                <a:latin typeface="+mn-lt"/>
                <a:ea typeface="ＭＳ Ｐゴシック" charset="0"/>
                <a:cs typeface="ＭＳ Ｐゴシック" charset="0"/>
              </a:rPr>
              <a:t>Control</a:t>
            </a:r>
            <a:r>
              <a:rPr lang="en-US" sz="1200" kern="1200" dirty="0" smtClean="0">
                <a:solidFill>
                  <a:schemeClr val="tx1"/>
                </a:solidFill>
                <a:effectLst/>
                <a:latin typeface="+mn-lt"/>
                <a:ea typeface="ＭＳ Ｐゴシック" charset="0"/>
                <a:cs typeface="ＭＳ Ｐゴシック" charset="0"/>
              </a:rPr>
              <a:t> helps customers to:</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Lower costs through operational efficiencies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Enable IT to assume the role of service broker to better partner with the business</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Minimize risk with flexible capacity management, consistent security policies, control of sensitive information, and multi-vendor support</a:t>
            </a:r>
            <a:endParaRPr lang="en-US" sz="1400" kern="1200" dirty="0" smtClean="0">
              <a:solidFill>
                <a:schemeClr val="tx1"/>
              </a:solidFill>
              <a:effectLst/>
              <a:latin typeface="+mn-lt"/>
              <a:ea typeface="ＭＳ Ｐゴシック" charset="0"/>
              <a:cs typeface="ＭＳ Ｐゴシック" charset="0"/>
            </a:endParaRPr>
          </a:p>
          <a:p>
            <a:pPr marL="171450" lvl="0" indent="-171450">
              <a:buFont typeface="Arial"/>
              <a:buChar char="•"/>
            </a:pPr>
            <a:r>
              <a:rPr lang="en-US" sz="1200" kern="1200" dirty="0" smtClean="0">
                <a:solidFill>
                  <a:schemeClr val="tx1"/>
                </a:solidFill>
                <a:effectLst/>
                <a:latin typeface="+mn-lt"/>
                <a:ea typeface="ＭＳ Ｐゴシック" charset="0"/>
                <a:cs typeface="ＭＳ Ｐゴシック" charset="0"/>
              </a:rPr>
              <a:t>Deliver a consistent user experience</a:t>
            </a:r>
            <a:endParaRPr lang="en-US" sz="14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endParaRPr lang="en-US" sz="1400" kern="1200" dirty="0" smtClean="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369458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2">
              <a:lnSpc>
                <a:spcPct val="100000"/>
              </a:lnSpc>
              <a:spcBef>
                <a:spcPts val="0"/>
              </a:spcBef>
              <a:spcAft>
                <a:spcPts val="200"/>
              </a:spcAft>
              <a:buNone/>
            </a:pPr>
            <a:r>
              <a:rPr lang="en-US" sz="1050" dirty="0" smtClean="0"/>
              <a:t>Cisco is helping to orchestrate the key elements needed to making Intercloud a reality. Technology: Cisco Intercloud Enabling Technologies – solutions that are purpose built and multi-use (ACI) for the Intercloud. Partners: Technology (SW/HW) providers adopting Cisco Intercloud Enabling Technologies to ensure their solutions and services contribute to the growth of Intercloud. Services: The core of the Intercloud. Currently more than 60 cloud providers are in the process of building the next-generation of Intercloud Services. These services are designed to address customers’ need for choice with compliance and control. </a:t>
            </a:r>
            <a:endParaRPr lang="en-US" sz="1050"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262770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ＭＳ Ｐゴシック" charset="0"/>
                <a:cs typeface="ＭＳ Ｐゴシック" charset="0"/>
              </a:rPr>
              <a:t>More that 160 partners hav</a:t>
            </a:r>
            <a:r>
              <a:rPr lang="en-US" sz="1200" i="0" kern="1200" baseline="0" dirty="0" smtClean="0">
                <a:solidFill>
                  <a:schemeClr val="tx1"/>
                </a:solidFill>
                <a:effectLst/>
                <a:latin typeface="+mn-lt"/>
                <a:ea typeface="ＭＳ Ｐゴシック" charset="0"/>
                <a:cs typeface="ＭＳ Ｐゴシック" charset="0"/>
              </a:rPr>
              <a:t>e deployed 240+ cloud services around the world through with Cisco Powered. These providers are the foundation for the Intercloud with many becoming Intercloud Providers.  </a:t>
            </a:r>
            <a:endParaRPr lang="en-US" sz="1200" i="0" kern="1200" dirty="0" smtClean="0">
              <a:solidFill>
                <a:schemeClr val="tx1"/>
              </a:solidFill>
              <a:effectLst/>
              <a:latin typeface="+mn-lt"/>
              <a:ea typeface="ＭＳ Ｐゴシック" charset="0"/>
              <a:cs typeface="ＭＳ Ｐゴシック" charset="0"/>
            </a:endParaRPr>
          </a:p>
          <a:p>
            <a:r>
              <a:rPr lang="en-US" sz="1200" i="0" kern="1200" dirty="0" smtClean="0">
                <a:solidFill>
                  <a:schemeClr val="tx1"/>
                </a:solidFill>
                <a:effectLst/>
                <a:latin typeface="+mn-lt"/>
                <a:ea typeface="ＭＳ Ｐゴシック" charset="0"/>
                <a:cs typeface="ＭＳ Ｐゴシック" charset="0"/>
              </a:rPr>
              <a:t>Intercloud Providers (and Resellers): </a:t>
            </a:r>
            <a:r>
              <a:rPr lang="en-US" sz="1200" kern="1200" dirty="0" smtClean="0">
                <a:solidFill>
                  <a:schemeClr val="tx1"/>
                </a:solidFill>
                <a:effectLst/>
                <a:latin typeface="+mn-lt"/>
                <a:ea typeface="ＭＳ Ｐゴシック" charset="0"/>
                <a:cs typeface="ＭＳ Ｐゴシック" charset="0"/>
              </a:rPr>
              <a:t>This role offers Intercloud Services, which include Cisco Intercloud Enabling Technologies (Cisco Intercloud Fabric (ICF), Application-Centric Infrastructure (ACI), OpenStack, and the Cisco ONE Enterprise Cloud Suite).</a:t>
            </a:r>
          </a:p>
          <a:p>
            <a:r>
              <a:rPr lang="en-US" sz="1200" kern="1200" dirty="0" smtClean="0">
                <a:solidFill>
                  <a:schemeClr val="tx1"/>
                </a:solidFill>
                <a:effectLst/>
                <a:latin typeface="+mn-lt"/>
                <a:ea typeface="ＭＳ Ｐゴシック" charset="0"/>
                <a:cs typeface="ＭＳ Ｐゴシック" charset="0"/>
              </a:rPr>
              <a:t>Intercloud Alliance Partners are an invitation only subset of these providers. They deliver standardized cloud services from the Cisco Intercloud Stack. By having identical infrastructure, Intercloud Alliance partners offer seamless workload portability between their clouds.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2108601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smtClean="0"/>
              <a:t>Partners</a:t>
            </a:r>
            <a:r>
              <a:rPr lang="en-US" b="1" i="0" u="none" baseline="0" dirty="0" smtClean="0"/>
              <a:t> announced to date</a:t>
            </a:r>
          </a:p>
          <a:p>
            <a:endParaRPr lang="en-US" b="1" i="1" u="sng" baseline="0" dirty="0" smtClean="0"/>
          </a:p>
          <a:p>
            <a:r>
              <a:rPr lang="en-US" b="1" i="1" u="sng" dirty="0" smtClean="0"/>
              <a:t>LOIs</a:t>
            </a:r>
          </a:p>
          <a:p>
            <a:r>
              <a:rPr lang="en-US" b="1" i="1" u="none" dirty="0" smtClean="0"/>
              <a:t>Alliance</a:t>
            </a:r>
            <a:r>
              <a:rPr lang="en-US" b="1" i="1" u="none" baseline="0" dirty="0" smtClean="0"/>
              <a:t> Partners </a:t>
            </a:r>
            <a:r>
              <a:rPr lang="en-US" b="0" i="0" u="none" baseline="0" dirty="0" smtClean="0"/>
              <a:t>– Telstra, Deutsche Telekom, </a:t>
            </a:r>
          </a:p>
          <a:p>
            <a:r>
              <a:rPr lang="en-US" b="1" i="1" u="none" baseline="0" dirty="0" smtClean="0"/>
              <a:t>Others</a:t>
            </a:r>
            <a:r>
              <a:rPr lang="en-US" b="0" i="0" u="none" baseline="0" dirty="0" smtClean="0"/>
              <a:t> – BT, PT/Oi, America Movil</a:t>
            </a:r>
          </a:p>
          <a:p>
            <a:endParaRPr lang="en-US" b="0" i="0" u="none" baseline="0" dirty="0" smtClean="0"/>
          </a:p>
          <a:p>
            <a:r>
              <a:rPr lang="en-US" b="1" i="1" u="sng" dirty="0" smtClean="0"/>
              <a:t>Intercloud Providers</a:t>
            </a:r>
            <a:r>
              <a:rPr lang="en-US" b="1" i="1" u="sng" baseline="0" dirty="0" smtClean="0"/>
              <a:t> </a:t>
            </a:r>
            <a:r>
              <a:rPr lang="en-US" b="0" i="0" u="none" baseline="0" dirty="0" smtClean="0"/>
              <a:t> (signed/approved MOUs)</a:t>
            </a: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baseline="0" dirty="0" smtClean="0"/>
              <a:t>AMER</a:t>
            </a:r>
            <a:r>
              <a:rPr lang="en-US" baseline="0" dirty="0" smtClean="0"/>
              <a:t> – </a:t>
            </a:r>
            <a:r>
              <a:rPr lang="en-US" dirty="0" smtClean="0"/>
              <a:t>CGI_FEC,</a:t>
            </a:r>
            <a:r>
              <a:rPr lang="en-US" baseline="0" dirty="0" smtClean="0"/>
              <a:t> </a:t>
            </a:r>
            <a:r>
              <a:rPr lang="en-US" dirty="0" smtClean="0"/>
              <a:t>Cirrity LLC</a:t>
            </a:r>
            <a:r>
              <a:rPr lang="en-US" baseline="0" dirty="0" smtClean="0"/>
              <a:t>, Dimension Data, </a:t>
            </a:r>
            <a:r>
              <a:rPr lang="en-US" dirty="0" smtClean="0"/>
              <a:t>iLand,</a:t>
            </a:r>
            <a:r>
              <a:rPr lang="en-US" baseline="0" dirty="0" smtClean="0"/>
              <a:t> </a:t>
            </a:r>
            <a:r>
              <a:rPr lang="en-US" dirty="0" smtClean="0"/>
              <a:t>LightEdge Solutions Inc,</a:t>
            </a:r>
            <a:r>
              <a:rPr lang="en-US" baseline="0" dirty="0" smtClean="0"/>
              <a:t> </a:t>
            </a:r>
            <a:r>
              <a:rPr lang="en-US" dirty="0" smtClean="0"/>
              <a:t> Longview Systems,</a:t>
            </a:r>
            <a:r>
              <a:rPr lang="en-US" baseline="0" dirty="0" smtClean="0"/>
              <a:t> </a:t>
            </a:r>
            <a:r>
              <a:rPr lang="en-US" dirty="0" smtClean="0"/>
              <a:t>Viawest,</a:t>
            </a:r>
            <a:r>
              <a:rPr lang="en-US" baseline="0" dirty="0" smtClean="0"/>
              <a:t> </a:t>
            </a:r>
            <a:r>
              <a:rPr lang="en-US" dirty="0" smtClean="0"/>
              <a:t>Vital Support Systems\</a:t>
            </a:r>
            <a:r>
              <a:rPr lang="en-US" b="1" dirty="0" smtClean="0"/>
              <a:t>OneNeck</a:t>
            </a:r>
            <a:r>
              <a:rPr lang="en-US" b="0" dirty="0" smtClean="0"/>
              <a:t>,</a:t>
            </a:r>
            <a:r>
              <a:rPr lang="en-US" b="0" baseline="0" dirty="0" smtClean="0"/>
              <a:t> </a:t>
            </a:r>
            <a:r>
              <a:rPr lang="en-US" dirty="0" smtClean="0"/>
              <a:t>WiPRO Limited,</a:t>
            </a:r>
            <a:r>
              <a:rPr lang="en-US" baseline="0" dirty="0" smtClean="0"/>
              <a:t> </a:t>
            </a:r>
            <a:r>
              <a:rPr lang="en-US" dirty="0" smtClean="0"/>
              <a:t>Netelligent, ONX Managed Services,</a:t>
            </a:r>
            <a:r>
              <a:rPr lang="en-US" baseline="0" dirty="0" smtClean="0"/>
              <a:t> Peak 10, Quality Technology Services (</a:t>
            </a:r>
            <a:r>
              <a:rPr lang="en-US" b="1" baseline="0" dirty="0" smtClean="0"/>
              <a:t>QTS</a:t>
            </a:r>
            <a:r>
              <a:rPr lang="en-US" baseline="0" dirty="0" smtClean="0"/>
              <a:t>), Quest, Super-Server LLC/</a:t>
            </a:r>
            <a:r>
              <a:rPr lang="en-US" b="1" baseline="0" dirty="0" smtClean="0"/>
              <a:t>Proxios, </a:t>
            </a:r>
            <a:r>
              <a:rPr lang="en-US" b="0" i="0" u="none" baseline="0" dirty="0" smtClean="0"/>
              <a:t>Dimension Data, NWN</a:t>
            </a:r>
            <a:endParaRPr lang="en-US" b="1"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smtClean="0"/>
              <a:t>AMER-LATAM</a:t>
            </a:r>
            <a:r>
              <a:rPr lang="en-US" b="1" dirty="0" smtClean="0"/>
              <a:t> </a:t>
            </a:r>
            <a:r>
              <a:rPr lang="en-US" dirty="0" smtClean="0"/>
              <a:t>- O4IT,</a:t>
            </a:r>
            <a:r>
              <a:rPr lang="en-US" baseline="0" dirty="0" smtClean="0"/>
              <a:t> Dualtec, CPM Braxis S.A./</a:t>
            </a:r>
            <a:r>
              <a:rPr lang="en-US" b="1" baseline="0" dirty="0" smtClean="0"/>
              <a:t>Capgemini </a:t>
            </a:r>
            <a:r>
              <a:rPr lang="en-US" baseline="0" dirty="0" smtClean="0"/>
              <a:t>, SONDA</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baseline="0" dirty="0" smtClean="0"/>
              <a:t>EMEAR</a:t>
            </a:r>
            <a:r>
              <a:rPr lang="en-US" baseline="0" dirty="0" smtClean="0"/>
              <a:t> - </a:t>
            </a:r>
            <a:r>
              <a:rPr lang="en-US" dirty="0" smtClean="0"/>
              <a:t>Adapt Services LTD (UK), ANS Group PLC</a:t>
            </a:r>
            <a:r>
              <a:rPr lang="en-US" baseline="0" dirty="0" smtClean="0"/>
              <a:t> </a:t>
            </a:r>
            <a:r>
              <a:rPr lang="en-US" dirty="0" smtClean="0"/>
              <a:t>(UK),</a:t>
            </a:r>
            <a:r>
              <a:rPr lang="en-US" baseline="0" dirty="0" smtClean="0"/>
              <a:t> </a:t>
            </a:r>
            <a:r>
              <a:rPr lang="en-US" dirty="0" smtClean="0"/>
              <a:t>Belgacom\</a:t>
            </a:r>
            <a:r>
              <a:rPr lang="en-US" b="1" dirty="0" smtClean="0"/>
              <a:t>Proximus</a:t>
            </a:r>
            <a:r>
              <a:rPr lang="en-US" baseline="0" dirty="0" smtClean="0"/>
              <a:t> (</a:t>
            </a:r>
            <a:r>
              <a:rPr lang="en-US" dirty="0" smtClean="0"/>
              <a:t>Belguim),  Freudenberg IT SE &amp; Co - </a:t>
            </a:r>
            <a:r>
              <a:rPr lang="en-US" b="1" dirty="0" smtClean="0"/>
              <a:t>FIT</a:t>
            </a:r>
            <a:r>
              <a:rPr lang="en-US" baseline="0" dirty="0" smtClean="0"/>
              <a:t> </a:t>
            </a:r>
            <a:r>
              <a:rPr lang="en-US" dirty="0" smtClean="0"/>
              <a:t>(Germany),  LLC </a:t>
            </a:r>
            <a:r>
              <a:rPr lang="en-US" b="1" dirty="0" smtClean="0"/>
              <a:t>CTI</a:t>
            </a:r>
            <a:r>
              <a:rPr lang="en-US" baseline="0" dirty="0" smtClean="0"/>
              <a:t> </a:t>
            </a:r>
            <a:r>
              <a:rPr lang="en-US" dirty="0" smtClean="0"/>
              <a:t>(Russia), Logicalis (UK),</a:t>
            </a:r>
            <a:r>
              <a:rPr lang="en-US" baseline="0" dirty="0" smtClean="0"/>
              <a:t> </a:t>
            </a:r>
            <a:r>
              <a:rPr lang="en-US" dirty="0" smtClean="0"/>
              <a:t>QSS</a:t>
            </a:r>
            <a:r>
              <a:rPr lang="en-US" baseline="0" dirty="0" smtClean="0"/>
              <a:t> (</a:t>
            </a:r>
            <a:r>
              <a:rPr lang="en-US" dirty="0" smtClean="0"/>
              <a:t>Bosnia &amp; Heregovina)</a:t>
            </a:r>
            <a:r>
              <a:rPr lang="en-US" baseline="0" dirty="0" smtClean="0"/>
              <a:t> Steria Limited (UK), Sungard Availability Services (UK), </a:t>
            </a:r>
            <a:r>
              <a:rPr lang="en-US" dirty="0" smtClean="0"/>
              <a:t>Telefonica</a:t>
            </a:r>
            <a:r>
              <a:rPr lang="en-US" baseline="0" dirty="0" smtClean="0"/>
              <a:t> (</a:t>
            </a:r>
            <a:r>
              <a:rPr lang="en-US" dirty="0" smtClean="0"/>
              <a:t>Spain), Seacom/</a:t>
            </a:r>
            <a:r>
              <a:rPr lang="en-US" b="1" dirty="0" smtClean="0"/>
              <a:t>Pamoja</a:t>
            </a:r>
            <a:r>
              <a:rPr lang="en-US" b="0" baseline="0" dirty="0" smtClean="0"/>
              <a:t> (</a:t>
            </a:r>
            <a:r>
              <a:rPr lang="en-US" dirty="0" smtClean="0"/>
              <a:t>Africa), </a:t>
            </a:r>
            <a:r>
              <a:rPr lang="en-US" b="0" dirty="0" smtClean="0"/>
              <a:t>Netcast</a:t>
            </a:r>
            <a:r>
              <a:rPr lang="en-US" baseline="0" dirty="0" smtClean="0"/>
              <a:t> (Serbia)</a:t>
            </a:r>
            <a:endParaRPr lang="en-US" dirty="0" smtClean="0"/>
          </a:p>
          <a:p>
            <a:r>
              <a:rPr lang="en-US" b="1" i="1" dirty="0" smtClean="0"/>
              <a:t>GC</a:t>
            </a:r>
            <a:r>
              <a:rPr lang="en-US" dirty="0" smtClean="0"/>
              <a:t> - City Cloud Technology (</a:t>
            </a:r>
            <a:r>
              <a:rPr lang="en-US" b="1" dirty="0" smtClean="0"/>
              <a:t>CCI</a:t>
            </a:r>
            <a:r>
              <a:rPr lang="en-US" dirty="0" smtClean="0"/>
              <a:t>), Troila Technologoy Development,</a:t>
            </a:r>
            <a:r>
              <a:rPr lang="en-US" baseline="0" dirty="0" smtClean="0"/>
              <a:t> </a:t>
            </a:r>
            <a:r>
              <a:rPr lang="en-US" dirty="0" smtClean="0"/>
              <a:t>Yunnan </a:t>
            </a:r>
            <a:r>
              <a:rPr lang="en-US" b="1" dirty="0" smtClean="0"/>
              <a:t>Nantian</a:t>
            </a:r>
            <a:r>
              <a:rPr lang="en-US" dirty="0" smtClean="0"/>
              <a:t> Electronic Information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i="1" dirty="0" smtClean="0"/>
              <a:t>APJ</a:t>
            </a:r>
            <a:r>
              <a:rPr lang="en-US" baseline="0" dirty="0" smtClean="0"/>
              <a:t>  - </a:t>
            </a:r>
            <a:r>
              <a:rPr lang="en-US" dirty="0" smtClean="0"/>
              <a:t>Ethan Group	(Australia), Infront Systems PTY limited	(Australia), </a:t>
            </a:r>
            <a:r>
              <a:rPr lang="en-US" baseline="0" dirty="0" smtClean="0"/>
              <a:t> </a:t>
            </a:r>
            <a:r>
              <a:rPr lang="en-US" dirty="0" smtClean="0"/>
              <a:t>ITOCHU Techno-Solutions Corp - </a:t>
            </a:r>
            <a:r>
              <a:rPr lang="en-US" b="1" dirty="0" smtClean="0"/>
              <a:t>CTC</a:t>
            </a:r>
            <a:r>
              <a:rPr lang="en-US" baseline="0" dirty="0" smtClean="0"/>
              <a:t> (</a:t>
            </a:r>
            <a:r>
              <a:rPr lang="en-US" dirty="0" smtClean="0"/>
              <a:t>Japan),</a:t>
            </a:r>
            <a:r>
              <a:rPr lang="en-US" baseline="0" dirty="0" smtClean="0"/>
              <a:t> </a:t>
            </a:r>
            <a:r>
              <a:rPr lang="en-US" dirty="0" smtClean="0"/>
              <a:t>LG </a:t>
            </a:r>
            <a:r>
              <a:rPr lang="en-US" b="1" dirty="0" smtClean="0"/>
              <a:t>CNS</a:t>
            </a:r>
            <a:r>
              <a:rPr lang="en-US" baseline="0" dirty="0" smtClean="0"/>
              <a:t> </a:t>
            </a:r>
            <a:r>
              <a:rPr lang="en-US" dirty="0" smtClean="0"/>
              <a:t> (Korea)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u="sng" dirty="0" smtClean="0"/>
              <a:t>Resellers/Aggregators/Builders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Comstor,</a:t>
            </a:r>
            <a:r>
              <a:rPr lang="en-US" baseline="0" dirty="0" smtClean="0"/>
              <a:t> CDW, Ingram Micro, Accenture, Presidio, Forsythe, Tech Data, Word Wide Technologies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i="1" u="sng" baseline="0" dirty="0" smtClean="0"/>
              <a:t>Technology Partners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Redhat, Johnson Controls, Equinix, NetApp, VCE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50923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022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B9594BF8-E300-4A8A-9604-647DAE37DD3D}" type="slidenum">
              <a:rPr lang="en-US" smtClean="0"/>
              <a:t>15</a:t>
            </a:fld>
            <a:endParaRPr lang="en-US" dirty="0"/>
          </a:p>
        </p:txBody>
      </p:sp>
    </p:spTree>
    <p:extLst>
      <p:ext uri="{BB962C8B-B14F-4D97-AF65-F5344CB8AC3E}">
        <p14:creationId xmlns:p14="http://schemas.microsoft.com/office/powerpoint/2010/main" val="325979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ＭＳ Ｐゴシック" charset="0"/>
                <a:cs typeface="ＭＳ Ｐゴシック" charset="0"/>
              </a:rPr>
              <a:t>Intercloud Technology partners</a:t>
            </a:r>
            <a:r>
              <a:rPr lang="en-US" sz="1200" i="0" kern="1200" baseline="0" dirty="0" smtClean="0">
                <a:solidFill>
                  <a:schemeClr val="tx1"/>
                </a:solidFill>
                <a:effectLst/>
                <a:latin typeface="+mn-lt"/>
                <a:ea typeface="ＭＳ Ｐゴシック" charset="0"/>
                <a:cs typeface="ＭＳ Ｐゴシック" charset="0"/>
              </a:rPr>
              <a:t> deliver</a:t>
            </a:r>
            <a:r>
              <a:rPr lang="en-US" sz="1200" i="0" kern="1200" dirty="0" smtClean="0">
                <a:solidFill>
                  <a:schemeClr val="tx1"/>
                </a:solidFill>
                <a:effectLst/>
                <a:latin typeface="+mn-lt"/>
                <a:ea typeface="ＭＳ Ｐゴシック" charset="0"/>
                <a:cs typeface="ＭＳ Ｐゴシック" charset="0"/>
              </a:rPr>
              <a:t> Intercloud Ready software and hardware for private and public clouds.  These offerings include Cisco Intercloud Enabling Technologies or are delivered by an Intercloud Provider.</a:t>
            </a:r>
            <a:r>
              <a:rPr lang="en-US" i="0" dirty="0" smtClean="0">
                <a:effectLst/>
              </a:rPr>
              <a:t> </a:t>
            </a:r>
            <a:endParaRPr lang="en-US" i="0"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3694582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Intercloud</a:t>
            </a:r>
            <a:r>
              <a:rPr lang="en-US" baseline="0" dirty="0" smtClean="0"/>
              <a:t> Services from our partners and Cisco are services delivered from Cisco and partner data centers and have one or more Cisco Intercloud Enabling Technologies </a:t>
            </a:r>
            <a:r>
              <a:rPr lang="en-US" sz="1200" kern="1200" dirty="0" smtClean="0">
                <a:solidFill>
                  <a:schemeClr val="tx1"/>
                </a:solidFill>
                <a:effectLst/>
                <a:latin typeface="+mn-lt"/>
                <a:ea typeface="ＭＳ Ｐゴシック" charset="0"/>
                <a:cs typeface="ＭＳ Ｐゴシック" charset="0"/>
              </a:rPr>
              <a:t>(Cisco Intercloud Fabric (ICF), Application-Centric Infrastructure (ACI), OpenStack, or the Cisco ONE Enterprise Cloud Suite)</a:t>
            </a:r>
            <a:r>
              <a:rPr lang="en-US" sz="1200" kern="1200" baseline="0" dirty="0" smtClean="0">
                <a:solidFill>
                  <a:schemeClr val="tx1"/>
                </a:solidFill>
                <a:effectLst/>
                <a:latin typeface="+mn-lt"/>
                <a:ea typeface="ＭＳ Ｐゴシック" charset="0"/>
                <a:cs typeface="ＭＳ Ｐゴシック" charset="0"/>
              </a:rPr>
              <a:t> as a part of the service</a:t>
            </a:r>
            <a:r>
              <a:rPr lang="en-US" sz="1200" kern="1200" dirty="0" smtClean="0">
                <a:solidFill>
                  <a:schemeClr val="tx1"/>
                </a:solidFill>
                <a:effectLst/>
                <a:latin typeface="+mn-lt"/>
                <a:ea typeface="ＭＳ Ｐゴシック" charset="0"/>
                <a:cs typeface="ＭＳ Ｐゴシック" charset="0"/>
              </a:rPr>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337537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Cisco</a:t>
            </a:r>
            <a:r>
              <a:rPr lang="en-US" baseline="0" dirty="0" smtClean="0"/>
              <a:t> Intercloud Enabling Technologies are purpose built for the Intercloud (example: Cisco Intercloud Fabric) and are multi use (Example: ACI). </a:t>
            </a:r>
            <a:r>
              <a:rPr lang="en-US" sz="1200" kern="1200" dirty="0" smtClean="0">
                <a:solidFill>
                  <a:schemeClr val="tx1"/>
                </a:solidFill>
                <a:effectLst/>
                <a:latin typeface="+mn-lt"/>
                <a:ea typeface="ＭＳ Ｐゴシック" charset="0"/>
                <a:cs typeface="ＭＳ Ｐゴシック" charset="0"/>
              </a:rPr>
              <a:t>These technologies underpin the Intercloud and provide</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performance, reliability, security, and scalability. With Cisco’s Application-Centric Infrastructure (ACI) businesses gain agility and visibility of network capabilities up through the application layer. Cisco Intercloud Fabric seamlessly enables workload portability between clouds. Standards like OpenStack assure interoperability and application portability.</a:t>
            </a:r>
            <a:r>
              <a:rPr lang="en-US" dirty="0" smtClean="0">
                <a:effectLst/>
              </a:rPr>
              <a:t> </a:t>
            </a:r>
            <a:r>
              <a:rPr lang="en-US" baseline="0" dirty="0" smtClean="0"/>
              <a:t> </a:t>
            </a:r>
            <a:r>
              <a:rPr lang="en-US" dirty="0" smtClean="0"/>
              <a:t>The Cisco ONE Enterprise Cloud Suite product portfolio consists of the following tools:</a:t>
            </a:r>
          </a:p>
          <a:p>
            <a:pPr marL="171450" indent="-171450">
              <a:buFont typeface="Arial"/>
              <a:buChar char="•"/>
            </a:pPr>
            <a:r>
              <a:rPr lang="en-US" dirty="0" smtClean="0"/>
              <a:t>Cisco Prime Service Catalog: Use a graphical approach to joining application elements with business policies and governance that can be consumed from a modern store-front portal.</a:t>
            </a:r>
          </a:p>
          <a:p>
            <a:pPr marL="171450" indent="-171450">
              <a:buFont typeface="Arial"/>
              <a:buChar char="•"/>
            </a:pPr>
            <a:r>
              <a:rPr lang="en-US" dirty="0" smtClean="0"/>
              <a:t>Cisco Intercloud Fabric for Business: Get consistent, highly secure hybrid cloud connectivity and workload mobility.</a:t>
            </a:r>
          </a:p>
          <a:p>
            <a:pPr marL="171450" indent="-171450">
              <a:buFont typeface="Arial"/>
              <a:buChar char="•"/>
            </a:pPr>
            <a:r>
              <a:rPr lang="en-US" dirty="0" smtClean="0"/>
              <a:t>Cisco UCS Director: Reduce data complexity and increase IT flexibility with unified infrastructure provisioning and management.</a:t>
            </a:r>
          </a:p>
          <a:p>
            <a:pPr marL="171450" indent="-171450">
              <a:buFont typeface="Arial"/>
              <a:buChar char="•"/>
            </a:pPr>
            <a:r>
              <a:rPr lang="en-US" dirty="0" smtClean="0"/>
              <a:t>Cisco Virtual Application Container Services: Rapid provisioning of virtual network services delivered with Cisco UCS Director infrastructure containers.</a:t>
            </a: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369458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381000"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2FD8BF-3764-49EC-8BE2-12AB17DC7AF3}" type="slidenum">
              <a:rPr lang="en-US" altLang="en-US" sz="1200">
                <a:solidFill>
                  <a:prstClr val="black"/>
                </a:solidFill>
              </a:rPr>
              <a:pPr eaLnBrk="1" hangingPunct="1"/>
              <a:t>21</a:t>
            </a:fld>
            <a:endParaRPr lang="en-US" altLang="en-US" sz="1200"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381000"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2FD8BF-3764-49EC-8BE2-12AB17DC7AF3}" type="slidenum">
              <a:rPr lang="en-US" altLang="en-US" sz="1200">
                <a:solidFill>
                  <a:prstClr val="black"/>
                </a:solidFill>
              </a:rPr>
              <a:pPr eaLnBrk="1" hangingPunct="1"/>
              <a:t>22</a:t>
            </a:fld>
            <a:endParaRPr lang="en-US" altLang="en-US" sz="1200"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936" rtl="0" eaLnBrk="1" fontAlgn="auto" latinLnBrk="0" hangingPunct="1">
              <a:lnSpc>
                <a:spcPct val="100000"/>
              </a:lnSpc>
              <a:spcBef>
                <a:spcPts val="0"/>
              </a:spcBef>
              <a:spcAft>
                <a:spcPts val="0"/>
              </a:spcAft>
              <a:buClrTx/>
              <a:buSzTx/>
              <a:buFontTx/>
              <a:buNone/>
              <a:tabLst/>
              <a:defRPr/>
            </a:pPr>
            <a:r>
              <a:rPr lang="en-US" sz="1600" dirty="0" smtClean="0">
                <a:solidFill>
                  <a:srgbClr val="414141"/>
                </a:solidFill>
              </a:rPr>
              <a:t>(after</a:t>
            </a:r>
            <a:r>
              <a:rPr lang="en-US" sz="1600" baseline="0" dirty="0" smtClean="0">
                <a:solidFill>
                  <a:srgbClr val="414141"/>
                </a:solidFill>
              </a:rPr>
              <a:t> you show slide, say) </a:t>
            </a:r>
            <a:r>
              <a:rPr lang="en-US" sz="1600" dirty="0" smtClean="0">
                <a:solidFill>
                  <a:srgbClr val="414141"/>
                </a:solidFill>
              </a:rPr>
              <a:t>CIOs need to transition from being builders to service orchestrators –</a:t>
            </a:r>
            <a:r>
              <a:rPr lang="en-US" sz="1600" baseline="0" dirty="0" smtClean="0">
                <a:solidFill>
                  <a:srgbClr val="414141"/>
                </a:solidFill>
              </a:rPr>
              <a:t> here is how we will enable them to do it.</a:t>
            </a:r>
            <a:r>
              <a:rPr lang="en-US" sz="1600" dirty="0" smtClean="0">
                <a:solidFill>
                  <a:schemeClr val="bg1"/>
                </a:solidFill>
              </a:rPr>
              <a:t> Source: ‘Impact of Cloud on IT Consumption Models’ Cisco study in partnership with INTEL, Aug 2013</a:t>
            </a:r>
          </a:p>
          <a:p>
            <a:pPr marL="0" marR="0" indent="0" algn="l" defTabSz="1218936"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Each Cloud is Custom </a:t>
            </a:r>
            <a:br>
              <a:rPr lang="en-US" sz="1600" dirty="0" smtClean="0">
                <a:solidFill>
                  <a:schemeClr val="bg1"/>
                </a:solidFill>
              </a:rPr>
            </a:br>
            <a:r>
              <a:rPr lang="en-US" sz="1600" dirty="0" smtClean="0">
                <a:solidFill>
                  <a:schemeClr val="bg1"/>
                </a:solidFill>
              </a:rPr>
              <a:t>Built with No Consistent APIs</a:t>
            </a:r>
          </a:p>
          <a:p>
            <a:pPr marL="0" marR="0" indent="0" algn="l" defTabSz="1218936" rtl="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1218936" rtl="0" eaLnBrk="1" fontAlgn="auto" latinLnBrk="0" hangingPunct="1">
              <a:lnSpc>
                <a:spcPct val="100000"/>
              </a:lnSpc>
              <a:spcBef>
                <a:spcPts val="0"/>
              </a:spcBef>
              <a:spcAft>
                <a:spcPts val="0"/>
              </a:spcAft>
              <a:buClrTx/>
              <a:buSzTx/>
              <a:buFontTx/>
              <a:buNone/>
              <a:tabLst/>
              <a:defRPr/>
            </a:pPr>
            <a:endParaRPr lang="en-US" sz="1600" dirty="0" smtClean="0">
              <a:solidFill>
                <a:schemeClr val="bg1"/>
              </a:solidFill>
            </a:endParaRPr>
          </a:p>
          <a:p>
            <a:pPr marL="0" marR="0" indent="0" algn="l" defTabSz="1218936" rtl="0" eaLnBrk="1" fontAlgn="auto" latinLnBrk="0" hangingPunct="1">
              <a:lnSpc>
                <a:spcPct val="100000"/>
              </a:lnSpc>
              <a:spcBef>
                <a:spcPts val="0"/>
              </a:spcBef>
              <a:spcAft>
                <a:spcPts val="0"/>
              </a:spcAft>
              <a:buClrTx/>
              <a:buSzTx/>
              <a:buFontTx/>
              <a:buNone/>
              <a:tabLst/>
              <a:defRPr/>
            </a:pPr>
            <a:endParaRPr lang="en-US" sz="1600" baseline="0" dirty="0" smtClean="0">
              <a:solidFill>
                <a:srgbClr val="414141"/>
              </a:solidFill>
            </a:endParaRPr>
          </a:p>
          <a:p>
            <a:pPr marL="0" marR="0" indent="0" algn="l" defTabSz="1218936" rtl="0" eaLnBrk="1" fontAlgn="auto" latinLnBrk="0" hangingPunct="1">
              <a:lnSpc>
                <a:spcPct val="100000"/>
              </a:lnSpc>
              <a:spcBef>
                <a:spcPts val="0"/>
              </a:spcBef>
              <a:spcAft>
                <a:spcPts val="0"/>
              </a:spcAft>
              <a:buClrTx/>
              <a:buSzTx/>
              <a:buFontTx/>
              <a:buNone/>
              <a:tabLst/>
              <a:defRPr/>
            </a:pPr>
            <a:endParaRPr lang="en-US" sz="1600" baseline="0" dirty="0" smtClean="0">
              <a:solidFill>
                <a:srgbClr val="414141"/>
              </a:solidFill>
            </a:endParaRPr>
          </a:p>
          <a:p>
            <a:pPr marL="0" marR="0" indent="0" algn="l" defTabSz="1218936" rtl="0" eaLnBrk="1" fontAlgn="auto" latinLnBrk="0" hangingPunct="1">
              <a:lnSpc>
                <a:spcPct val="100000"/>
              </a:lnSpc>
              <a:spcBef>
                <a:spcPts val="0"/>
              </a:spcBef>
              <a:spcAft>
                <a:spcPts val="0"/>
              </a:spcAft>
              <a:buClrTx/>
              <a:buSzTx/>
              <a:buFontTx/>
              <a:buNone/>
              <a:tabLst/>
              <a:defRPr/>
            </a:pPr>
            <a:endParaRPr lang="en-US" sz="1600" dirty="0" smtClean="0">
              <a:solidFill>
                <a:srgbClr val="41414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7DEA080-38F6-4D83-8B23-9D8E032188C2}" type="slidenum">
              <a:rPr lang="en-US" smtClean="0"/>
              <a:t>3</a:t>
            </a:fld>
            <a:endParaRPr lang="en-US" dirty="0"/>
          </a:p>
        </p:txBody>
      </p:sp>
    </p:spTree>
    <p:extLst>
      <p:ext uri="{BB962C8B-B14F-4D97-AF65-F5344CB8AC3E}">
        <p14:creationId xmlns:p14="http://schemas.microsoft.com/office/powerpoint/2010/main" val="367086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Enterprise Cloud Suite provides hybrid cloud capability and access to additional resources, such as Cisco Cloud Services, Cisco Marketplace, or services available from Cisco Certified Service Providers. </a:t>
            </a:r>
          </a:p>
          <a:p>
            <a:endParaRPr lang="en-US" dirty="0"/>
          </a:p>
          <a:p>
            <a:r>
              <a:rPr lang="en-US" dirty="0"/>
              <a:t>NEED MORE INPUT FROM SME ON THIS SLIDE</a:t>
            </a:r>
          </a:p>
        </p:txBody>
      </p:sp>
      <p:sp>
        <p:nvSpPr>
          <p:cNvPr id="4" name="Slide Number Placeholder 3"/>
          <p:cNvSpPr>
            <a:spLocks noGrp="1"/>
          </p:cNvSpPr>
          <p:nvPr>
            <p:ph type="sldNum" sz="quarter" idx="10"/>
          </p:nvPr>
        </p:nvSpPr>
        <p:spPr/>
        <p:txBody>
          <a:bodyPr/>
          <a:lstStyle/>
          <a:p>
            <a:fld id="{7B2FCB79-2C0C-F84D-A224-30C295992FCE}" type="slidenum">
              <a:rPr lang="en-US" smtClean="0"/>
              <a:t>23</a:t>
            </a:fld>
            <a:endParaRPr lang="en-US"/>
          </a:p>
        </p:txBody>
      </p:sp>
    </p:spTree>
    <p:extLst>
      <p:ext uri="{BB962C8B-B14F-4D97-AF65-F5344CB8AC3E}">
        <p14:creationId xmlns:p14="http://schemas.microsoft.com/office/powerpoint/2010/main" val="1602507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Cisco</a:t>
            </a:r>
            <a:r>
              <a:rPr lang="en-US" baseline="0" dirty="0" smtClean="0"/>
              <a:t> Intercloud Enabling Technologies are purpose built for the Intercloud (example: Cisco Intercloud Fabric) and are multi use (Example: ACI). </a:t>
            </a:r>
            <a:r>
              <a:rPr lang="en-US" sz="1200" kern="1200" dirty="0" smtClean="0">
                <a:solidFill>
                  <a:schemeClr val="tx1"/>
                </a:solidFill>
                <a:effectLst/>
                <a:latin typeface="+mn-lt"/>
                <a:ea typeface="ＭＳ Ｐゴシック" charset="0"/>
                <a:cs typeface="ＭＳ Ｐゴシック" charset="0"/>
              </a:rPr>
              <a:t>These technologies underpin the Intercloud and provide</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performance, reliability, security, and scalability. With Cisco’s Application-Centric Infrastructure (ACI) businesses gain agility and visibility of network capabilities up through the application layer. Cisco Intercloud Fabric seamlessly enables workload portability between clouds. Standards like OpenStack assure interoperability and application portability.</a:t>
            </a:r>
            <a:r>
              <a:rPr lang="en-US" dirty="0" smtClean="0">
                <a:effectLst/>
              </a:rPr>
              <a:t> </a:t>
            </a:r>
            <a:r>
              <a:rPr lang="en-US" baseline="0" dirty="0" smtClean="0"/>
              <a:t> </a:t>
            </a:r>
            <a:r>
              <a:rPr lang="en-US" dirty="0" smtClean="0"/>
              <a:t>The Cisco ONE Enterprise Cloud Suite product portfolio consists of the following tools:</a:t>
            </a:r>
          </a:p>
          <a:p>
            <a:pPr marL="171450" indent="-171450">
              <a:buFont typeface="Arial"/>
              <a:buChar char="•"/>
            </a:pPr>
            <a:r>
              <a:rPr lang="en-US" dirty="0" smtClean="0"/>
              <a:t>Cisco Prime Service Catalog: Use a graphical approach to joining application elements with business policies and governance that can be consumed from a modern store-front portal.</a:t>
            </a:r>
          </a:p>
          <a:p>
            <a:pPr marL="171450" indent="-171450">
              <a:buFont typeface="Arial"/>
              <a:buChar char="•"/>
            </a:pPr>
            <a:r>
              <a:rPr lang="en-US" dirty="0" smtClean="0"/>
              <a:t>Cisco Intercloud Fabric for Business: Get consistent, highly secure hybrid cloud connectivity and workload mobility.</a:t>
            </a:r>
          </a:p>
          <a:p>
            <a:pPr marL="171450" indent="-171450">
              <a:buFont typeface="Arial"/>
              <a:buChar char="•"/>
            </a:pPr>
            <a:r>
              <a:rPr lang="en-US" dirty="0" smtClean="0"/>
              <a:t>Cisco UCS Director: Reduce data complexity and increase IT flexibility with unified infrastructure provisioning and management.</a:t>
            </a:r>
          </a:p>
          <a:p>
            <a:pPr marL="171450" indent="-171450">
              <a:buFont typeface="Arial"/>
              <a:buChar char="•"/>
            </a:pPr>
            <a:r>
              <a:rPr lang="en-US" dirty="0" smtClean="0"/>
              <a:t>Cisco Virtual Application Container Services: Rapid provisioning of virtual network services delivered with Cisco UCS Director infrastructure containers.</a:t>
            </a: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3694582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brings us to the third innovation powering the </a:t>
            </a:r>
            <a:r>
              <a:rPr lang="en-US" dirty="0" err="1" smtClean="0"/>
              <a:t>intercloud</a:t>
            </a:r>
            <a:r>
              <a:rPr lang="en-US" dirty="0" smtClean="0"/>
              <a:t> – </a:t>
            </a:r>
            <a:r>
              <a:rPr lang="en-US" dirty="0" err="1" smtClean="0"/>
              <a:t>intercloud</a:t>
            </a:r>
            <a:r>
              <a:rPr lang="en-US" dirty="0" smtClean="0"/>
              <a:t> fabric which is the foundational technology for</a:t>
            </a:r>
            <a:r>
              <a:rPr lang="en-US" baseline="0" dirty="0" smtClean="0"/>
              <a:t> Cisco’s </a:t>
            </a:r>
            <a:r>
              <a:rPr lang="en-US" baseline="0" dirty="0" err="1" smtClean="0"/>
              <a:t>Intercloud</a:t>
            </a:r>
            <a:r>
              <a:rPr lang="en-US" baseline="0" dirty="0" smtClean="0"/>
              <a:t> as well as Cisco’s Hybrid Cloud Solution.</a:t>
            </a:r>
            <a:endParaRPr lang="en-US" dirty="0" smtClean="0"/>
          </a:p>
          <a:p>
            <a:r>
              <a:rPr lang="en-US" dirty="0" smtClean="0"/>
              <a:t>Factors influencing them to go</a:t>
            </a:r>
            <a:r>
              <a:rPr lang="en-US" baseline="0" dirty="0" smtClean="0"/>
              <a:t> to the public cloud </a:t>
            </a:r>
            <a:r>
              <a:rPr lang="en-US" baseline="0" dirty="0" err="1" smtClean="0"/>
              <a:t>vs</a:t>
            </a:r>
            <a:r>
              <a:rPr lang="en-US" baseline="0" dirty="0" smtClean="0"/>
              <a:t> private cloud</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27</a:t>
            </a:fld>
            <a:endParaRPr lang="en-US"/>
          </a:p>
        </p:txBody>
      </p:sp>
    </p:spTree>
    <p:extLst>
      <p:ext uri="{BB962C8B-B14F-4D97-AF65-F5344CB8AC3E}">
        <p14:creationId xmlns:p14="http://schemas.microsoft.com/office/powerpoint/2010/main" val="2697739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Customers have two options:</a:t>
            </a:r>
          </a:p>
          <a:p>
            <a:pPr marL="226423" indent="-226423">
              <a:buAutoNum type="arabicPeriod"/>
            </a:pPr>
            <a:r>
              <a:rPr lang="en-US" dirty="0" smtClean="0"/>
              <a:t>Buy for peak capacity- here they need to spend </a:t>
            </a:r>
            <a:r>
              <a:rPr lang="en-US" dirty="0" err="1" smtClean="0"/>
              <a:t>capex</a:t>
            </a:r>
            <a:r>
              <a:rPr lang="en-US" dirty="0" smtClean="0"/>
              <a:t> upfront (</a:t>
            </a:r>
            <a:r>
              <a:rPr lang="en-US" dirty="0" err="1" smtClean="0"/>
              <a:t>Flexpod</a:t>
            </a:r>
            <a:r>
              <a:rPr lang="en-US" dirty="0" smtClean="0"/>
              <a:t> example: $25K/month)</a:t>
            </a:r>
          </a:p>
          <a:p>
            <a:pPr marL="226423" indent="-226423">
              <a:buAutoNum type="arabicPeriod"/>
            </a:pPr>
            <a:r>
              <a:rPr lang="en-US" dirty="0" smtClean="0"/>
              <a:t>Rent- here they pay </a:t>
            </a:r>
            <a:r>
              <a:rPr lang="en-US" dirty="0" err="1" smtClean="0"/>
              <a:t>opex</a:t>
            </a:r>
            <a:r>
              <a:rPr lang="en-US" dirty="0" smtClean="0"/>
              <a:t> but it adds up over period of time(AWS example: $22K per month)</a:t>
            </a:r>
          </a:p>
          <a:p>
            <a:pPr marL="226423" indent="-226423">
              <a:buAutoNum type="arabicPeriod"/>
            </a:pPr>
            <a:endParaRPr lang="en-US" dirty="0"/>
          </a:p>
          <a:p>
            <a:r>
              <a:rPr lang="en-US" dirty="0" smtClean="0"/>
              <a:t>Ideal solution is to buy for base capacity (e.g. </a:t>
            </a:r>
            <a:r>
              <a:rPr lang="en-US" dirty="0" err="1" smtClean="0"/>
              <a:t>FlexPod</a:t>
            </a:r>
            <a:r>
              <a:rPr lang="en-US" dirty="0" smtClean="0"/>
              <a:t>) and rent for peak (e.g. AWS). Intercloud makes this possible by providing seamless connectivity and workload mobility across two environments, which has not been possible so far.</a:t>
            </a:r>
          </a:p>
          <a:p>
            <a:endParaRPr lang="en-US" dirty="0"/>
          </a:p>
          <a:p>
            <a:r>
              <a:rPr lang="en-US" dirty="0" smtClean="0"/>
              <a:t>Hence in the example, customer can use </a:t>
            </a:r>
            <a:r>
              <a:rPr lang="en-US" dirty="0" err="1" smtClean="0"/>
              <a:t>FlexPod</a:t>
            </a:r>
            <a:r>
              <a:rPr lang="en-US" dirty="0" smtClean="0"/>
              <a:t> for base capacity ($12,500 per month) and AWS for peak + Intercloud ($2K) reducing their total cost from model 1 ($25K) and model 2 ($22K) to $14K per month.</a:t>
            </a:r>
            <a:endParaRPr lang="en-US" dirty="0"/>
          </a:p>
        </p:txBody>
      </p:sp>
      <p:sp>
        <p:nvSpPr>
          <p:cNvPr id="4" name="Slide Number Placeholder 3"/>
          <p:cNvSpPr>
            <a:spLocks noGrp="1"/>
          </p:cNvSpPr>
          <p:nvPr>
            <p:ph type="sldNum" sz="quarter" idx="10"/>
          </p:nvPr>
        </p:nvSpPr>
        <p:spPr/>
        <p:txBody>
          <a:bodyPr/>
          <a:lstStyle/>
          <a:p>
            <a:fld id="{C685900E-9669-1C4F-BC3B-2739833AB080}" type="slidenum">
              <a:rPr lang="en-US" smtClean="0"/>
              <a:pPr/>
              <a:t>28</a:t>
            </a:fld>
            <a:endParaRPr lang="en-US"/>
          </a:p>
        </p:txBody>
      </p:sp>
    </p:spTree>
    <p:extLst>
      <p:ext uri="{BB962C8B-B14F-4D97-AF65-F5344CB8AC3E}">
        <p14:creationId xmlns:p14="http://schemas.microsoft.com/office/powerpoint/2010/main" val="918582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Cisco Intercloud Fabric is a highly secure, open, and flexible solution that gives you complete freedom in workload placement, based on business needs. It applies the same network security, quality of service (QoS), and access control policies in public clouds that you enforce in the data center. And as capacity is added, there is no demarcation between internal and external clouds.</a:t>
            </a:r>
          </a:p>
          <a:p>
            <a:r>
              <a:rPr lang="en-US" dirty="0" smtClean="0"/>
              <a:t>Key features include:</a:t>
            </a:r>
          </a:p>
          <a:p>
            <a:r>
              <a:rPr lang="en-US" dirty="0" smtClean="0"/>
              <a:t>Self-service consumption of hybrid resources with end-user and IT portals</a:t>
            </a:r>
          </a:p>
          <a:p>
            <a:r>
              <a:rPr lang="en-US" dirty="0" smtClean="0"/>
              <a:t>Workload provisioning and bidirectional migration</a:t>
            </a:r>
          </a:p>
          <a:p>
            <a:r>
              <a:rPr lang="en-US" dirty="0" smtClean="0"/>
              <a:t>End-to-end security with consistent policy enforcement</a:t>
            </a:r>
          </a:p>
          <a:p>
            <a:r>
              <a:rPr lang="en-US" dirty="0" smtClean="0"/>
              <a:t>A single point of management and control for physical and virtual workloads</a:t>
            </a:r>
          </a:p>
          <a:p>
            <a:r>
              <a:rPr lang="en-US" dirty="0" smtClean="0"/>
              <a:t>A choice of cloud providers and hypervisors</a:t>
            </a:r>
          </a:p>
          <a:p>
            <a:r>
              <a:rPr lang="en-US" b="1" dirty="0" smtClean="0"/>
              <a:t>Workload Mobility</a:t>
            </a:r>
          </a:p>
          <a:p>
            <a:r>
              <a:rPr lang="en-US" dirty="0" smtClean="0"/>
              <a:t>Get the freedom to create workloads in public clouds and to migrate workloads across heterogeneous private and public clouds. The Intercloud Fabric includes automated image conversion to your desired cloud format.</a:t>
            </a:r>
          </a:p>
          <a:p>
            <a:r>
              <a:rPr lang="en-US" b="1" dirty="0" smtClean="0"/>
              <a:t>Networking</a:t>
            </a:r>
          </a:p>
          <a:p>
            <a:r>
              <a:rPr lang="en-US" dirty="0" smtClean="0"/>
              <a:t>Layer 2 network extension from private to public clouds helps ensure application transparency. Gain switching, routing, firewall, and Network Address Translation (NAT) capabilities.</a:t>
            </a:r>
          </a:p>
          <a:p>
            <a:r>
              <a:rPr lang="en-US" b="1" dirty="0" smtClean="0"/>
              <a:t>End-to-End Security</a:t>
            </a:r>
          </a:p>
          <a:p>
            <a:r>
              <a:rPr lang="en-US" dirty="0" smtClean="0"/>
              <a:t>Get highly secure cryptographic connectivity from private to public clouds and security for data in motion within public clouds. Also, get zoning capability for workloads within public clouds.</a:t>
            </a:r>
          </a:p>
          <a:p>
            <a:r>
              <a:rPr lang="en-US" b="1" dirty="0" smtClean="0"/>
              <a:t>Management and Visibility</a:t>
            </a:r>
          </a:p>
          <a:p>
            <a:r>
              <a:rPr lang="en-US" dirty="0" smtClean="0"/>
              <a:t>Gain VM monitoring across public and private clouds and automated VM migration across heterogeneous clouds.</a:t>
            </a:r>
          </a:p>
          <a:p>
            <a:r>
              <a:rPr lang="en-US" b="1" dirty="0" smtClean="0"/>
              <a:t>Automation and APIs</a:t>
            </a:r>
          </a:p>
          <a:p>
            <a:r>
              <a:rPr lang="en-US" dirty="0" smtClean="0"/>
              <a:t>Use programmable APIs to manage VM lifecycles, and automatically create your workload catalogs.</a:t>
            </a:r>
          </a:p>
          <a:p>
            <a:endParaRPr lang="en-US" dirty="0"/>
          </a:p>
        </p:txBody>
      </p:sp>
      <p:sp>
        <p:nvSpPr>
          <p:cNvPr id="4" name="Slide Number Placeholder 3"/>
          <p:cNvSpPr>
            <a:spLocks noGrp="1"/>
          </p:cNvSpPr>
          <p:nvPr>
            <p:ph type="sldNum" sz="quarter" idx="10"/>
          </p:nvPr>
        </p:nvSpPr>
        <p:spPr/>
        <p:txBody>
          <a:bodyPr/>
          <a:lstStyle/>
          <a:p>
            <a:fld id="{2CB12280-BCF9-4D5D-96BF-18A4B4746201}" type="slidenum">
              <a:rPr lang="en-US" smtClean="0"/>
              <a:pPr/>
              <a:t>29</a:t>
            </a:fld>
            <a:endParaRPr lang="en-US" dirty="0"/>
          </a:p>
        </p:txBody>
      </p:sp>
    </p:spTree>
    <p:extLst>
      <p:ext uri="{BB962C8B-B14F-4D97-AF65-F5344CB8AC3E}">
        <p14:creationId xmlns:p14="http://schemas.microsoft.com/office/powerpoint/2010/main" val="2655915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30</a:t>
            </a:fld>
            <a:endParaRPr lang="en-US" dirty="0"/>
          </a:p>
        </p:txBody>
      </p:sp>
    </p:spTree>
    <p:extLst>
      <p:ext uri="{BB962C8B-B14F-4D97-AF65-F5344CB8AC3E}">
        <p14:creationId xmlns:p14="http://schemas.microsoft.com/office/powerpoint/2010/main" val="1226702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1"/>
                </a:solidFill>
              </a:rPr>
              <a:t>Intercloud Fabric Director </a:t>
            </a:r>
            <a:r>
              <a:rPr lang="en-US" sz="1900" dirty="0">
                <a:solidFill>
                  <a:srgbClr val="4D4D4D"/>
                </a:solidFill>
              </a:rPr>
              <a:t>– Single pane for glass providing administrator and end-user self-service portal through a web-based interface</a:t>
            </a:r>
            <a:endParaRPr lang="en-US" sz="1900" dirty="0">
              <a:solidFill>
                <a:schemeClr val="accent1"/>
              </a:solidFill>
            </a:endParaRPr>
          </a:p>
          <a:p>
            <a:r>
              <a:rPr lang="en-US" dirty="0" smtClean="0">
                <a:solidFill>
                  <a:schemeClr val="accent1"/>
                </a:solidFill>
              </a:rPr>
              <a:t>Intercloud Fabric Secure Extender</a:t>
            </a:r>
          </a:p>
          <a:p>
            <a:pPr marL="677992" lvl="1" indent="-279905"/>
            <a:r>
              <a:rPr lang="en-US" dirty="0" smtClean="0">
                <a:solidFill>
                  <a:srgbClr val="0065BD"/>
                </a:solidFill>
              </a:rPr>
              <a:t>Intercloud Extender </a:t>
            </a:r>
            <a:r>
              <a:rPr lang="en-US" dirty="0" smtClean="0">
                <a:solidFill>
                  <a:srgbClr val="4D4D4D"/>
                </a:solidFill>
              </a:rPr>
              <a:t>– Virtual Machine in enterprise data center to provide secure connectivity to the Intercloud Switch in provider cloud</a:t>
            </a:r>
          </a:p>
          <a:p>
            <a:pPr marL="677992" lvl="1" indent="-279905"/>
            <a:r>
              <a:rPr lang="en-US" dirty="0" smtClean="0">
                <a:solidFill>
                  <a:srgbClr val="0065BD"/>
                </a:solidFill>
              </a:rPr>
              <a:t>Intercloud Switch </a:t>
            </a:r>
            <a:r>
              <a:rPr lang="en-US" dirty="0" smtClean="0">
                <a:solidFill>
                  <a:srgbClr val="4D4D4D"/>
                </a:solidFill>
              </a:rPr>
              <a:t>– Virtual Machine in provider data center, has secure connectivity to the Intercloud Extender in enterprise cloud and secure connectivity to the Virtual Machines in the provider cloud. </a:t>
            </a:r>
          </a:p>
          <a:p>
            <a:pPr marL="677992" lvl="1" indent="-279905"/>
            <a:r>
              <a:rPr lang="en-US" dirty="0" smtClean="0">
                <a:solidFill>
                  <a:srgbClr val="0065BD"/>
                </a:solidFill>
              </a:rPr>
              <a:t>Intercloud Fabric Services </a:t>
            </a:r>
            <a:r>
              <a:rPr lang="en-US" dirty="0" smtClean="0">
                <a:solidFill>
                  <a:srgbClr val="4D4D4D"/>
                </a:solidFill>
              </a:rPr>
              <a:t>– Virtual zone-based firewall and virtual router services running in the provider cloud </a:t>
            </a:r>
            <a:endParaRPr lang="en-US" dirty="0" smtClean="0">
              <a:solidFill>
                <a:srgbClr val="0065BD"/>
              </a:solidFill>
            </a:endParaRPr>
          </a:p>
          <a:p>
            <a:pPr>
              <a:buClrTx/>
            </a:pPr>
            <a:r>
              <a:rPr lang="en-US" dirty="0" smtClean="0">
                <a:solidFill>
                  <a:srgbClr val="272749"/>
                </a:solidFill>
              </a:rPr>
              <a:t>Intercloud Fabric Provider Platform </a:t>
            </a:r>
            <a:r>
              <a:rPr lang="en-US" sz="1900" dirty="0">
                <a:solidFill>
                  <a:srgbClr val="4D4D4D"/>
                </a:solidFill>
              </a:rPr>
              <a:t>– Only required for Provider Edition to enable service providers without public APIs to integrate with Intercloud Fabric</a:t>
            </a:r>
            <a:endParaRPr lang="en-US" dirty="0">
              <a:solidFill>
                <a:srgbClr val="4D4D4D"/>
              </a:solidFill>
            </a:endParaRPr>
          </a:p>
        </p:txBody>
      </p:sp>
      <p:sp>
        <p:nvSpPr>
          <p:cNvPr id="4" name="Slide Number Placeholder 3"/>
          <p:cNvSpPr>
            <a:spLocks noGrp="1"/>
          </p:cNvSpPr>
          <p:nvPr>
            <p:ph type="sldNum" sz="quarter" idx="10"/>
          </p:nvPr>
        </p:nvSpPr>
        <p:spPr/>
        <p:txBody>
          <a:bodyPr/>
          <a:lstStyle/>
          <a:p>
            <a:fld id="{2CB12280-BCF9-4D5D-96BF-18A4B4746201}" type="slidenum">
              <a:rPr lang="en-US" smtClean="0"/>
              <a:t>31</a:t>
            </a:fld>
            <a:endParaRPr lang="en-US"/>
          </a:p>
        </p:txBody>
      </p:sp>
    </p:spTree>
    <p:extLst>
      <p:ext uri="{BB962C8B-B14F-4D97-AF65-F5344CB8AC3E}">
        <p14:creationId xmlns:p14="http://schemas.microsoft.com/office/powerpoint/2010/main" val="2453972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700" dirty="0">
                <a:solidFill>
                  <a:srgbClr val="000000"/>
                </a:solidFill>
              </a:rPr>
              <a:t>Single Console for management of hybrid cloud workloads</a:t>
            </a:r>
          </a:p>
          <a:p>
            <a:pPr marL="508520" lvl="1" indent="-209938">
              <a:buFont typeface="Wingdings" charset="2"/>
              <a:buChar char="ü"/>
            </a:pPr>
            <a:r>
              <a:rPr lang="en-US" dirty="0" smtClean="0">
                <a:solidFill>
                  <a:srgbClr val="3EA5FF"/>
                </a:solidFill>
                <a:latin typeface="Candara"/>
                <a:cs typeface="Candara"/>
              </a:rPr>
              <a:t>Administrator portal and self-service user portal</a:t>
            </a:r>
          </a:p>
          <a:p>
            <a:pPr marL="508520" lvl="1" indent="-209938">
              <a:buFont typeface="Wingdings" charset="2"/>
              <a:buChar char="ü"/>
            </a:pPr>
            <a:endParaRPr lang="en-US" dirty="0" smtClean="0">
              <a:solidFill>
                <a:srgbClr val="3EA5FF"/>
              </a:solidFill>
              <a:latin typeface="Candara"/>
              <a:cs typeface="Candara"/>
            </a:endParaRPr>
          </a:p>
          <a:p>
            <a:pPr marL="508520" lvl="1" indent="-209938">
              <a:buFont typeface="Wingdings" charset="2"/>
              <a:buChar char="ü"/>
            </a:pPr>
            <a:r>
              <a:rPr lang="en-US" dirty="0" smtClean="0"/>
              <a:t>administrators can set up a catalog of virtual machine templates that users can select from and self-provision.</a:t>
            </a:r>
            <a:endParaRPr lang="en-US" dirty="0" smtClean="0">
              <a:solidFill>
                <a:srgbClr val="05346C"/>
              </a:solidFill>
            </a:endParaRPr>
          </a:p>
          <a:p>
            <a:pPr marL="0" lvl="1" defTabSz="894747">
              <a:defRPr/>
            </a:pPr>
            <a:r>
              <a:rPr lang="en-US" dirty="0" smtClean="0">
                <a:solidFill>
                  <a:srgbClr val="3EA5FF"/>
                </a:solidFill>
                <a:latin typeface="Candara"/>
                <a:cs typeface="Candara"/>
              </a:rPr>
              <a:t>Users can create Virtual Machines from template in </a:t>
            </a:r>
            <a:r>
              <a:rPr lang="en-US" dirty="0" smtClean="0"/>
              <a:t>catalog in </a:t>
            </a:r>
            <a:r>
              <a:rPr lang="en-US" dirty="0" smtClean="0">
                <a:solidFill>
                  <a:srgbClr val="3EA5FF"/>
                </a:solidFill>
                <a:latin typeface="Candara"/>
                <a:cs typeface="Candara"/>
              </a:rPr>
              <a:t>a few clicks or</a:t>
            </a:r>
            <a:r>
              <a:rPr lang="en-US" baseline="0" dirty="0" smtClean="0">
                <a:solidFill>
                  <a:srgbClr val="3EA5FF"/>
                </a:solidFill>
                <a:latin typeface="Candara"/>
                <a:cs typeface="Candara"/>
              </a:rPr>
              <a:t> </a:t>
            </a:r>
            <a:r>
              <a:rPr lang="en-US" dirty="0" smtClean="0">
                <a:solidFill>
                  <a:srgbClr val="3EA5FF"/>
                </a:solidFill>
                <a:latin typeface="Candara"/>
                <a:cs typeface="Candara"/>
              </a:rPr>
              <a:t>Migrate Virtual Machines to public cloud </a:t>
            </a:r>
          </a:p>
          <a:p>
            <a:endParaRPr lang="en-US" sz="2700" dirty="0">
              <a:solidFill>
                <a:srgbClr val="000000"/>
              </a:solidFill>
            </a:endParaRPr>
          </a:p>
          <a:p>
            <a:pPr defTabSz="894747">
              <a:defRPr/>
            </a:pPr>
            <a:r>
              <a:rPr lang="en-US" sz="2700" dirty="0">
                <a:solidFill>
                  <a:srgbClr val="000000"/>
                </a:solidFill>
              </a:rPr>
              <a:t>Authentication and access control</a:t>
            </a:r>
          </a:p>
          <a:p>
            <a:pPr marL="0" lvl="1" defTabSz="894747">
              <a:defRPr/>
            </a:pPr>
            <a:r>
              <a:rPr lang="en-US" dirty="0" smtClean="0">
                <a:solidFill>
                  <a:srgbClr val="3EA5FF"/>
                </a:solidFill>
                <a:latin typeface="Candara"/>
                <a:cs typeface="Candara"/>
              </a:rPr>
              <a:t>Users with pre-defined user types and permissions provide role-based access-control</a:t>
            </a:r>
            <a:endParaRPr lang="en-US" dirty="0" smtClean="0">
              <a:solidFill>
                <a:srgbClr val="05346C"/>
              </a:solidFill>
            </a:endParaRPr>
          </a:p>
          <a:p>
            <a:pPr defTabSz="894747">
              <a:defRPr/>
            </a:pPr>
            <a:endParaRPr lang="en-US" sz="2700" dirty="0">
              <a:solidFill>
                <a:srgbClr val="000000"/>
              </a:solidFill>
            </a:endParaRPr>
          </a:p>
          <a:p>
            <a:pPr defTabSz="894747">
              <a:defRPr/>
            </a:pPr>
            <a:r>
              <a:rPr lang="en-US" sz="2700" dirty="0">
                <a:solidFill>
                  <a:srgbClr val="000000"/>
                </a:solidFill>
              </a:rPr>
              <a:t>Open</a:t>
            </a:r>
          </a:p>
          <a:p>
            <a:pPr defTabSz="894747">
              <a:defRPr/>
            </a:pPr>
            <a:r>
              <a:rPr lang="en-US" sz="2700" dirty="0"/>
              <a:t>This is the primary graphical user interface for using clouds. But we also offer APIs for integration with other </a:t>
            </a:r>
            <a:r>
              <a:rPr lang="en-US" sz="2700" dirty="0" err="1"/>
              <a:t>maangment</a:t>
            </a:r>
            <a:r>
              <a:rPr lang="en-US" sz="2700" dirty="0"/>
              <a:t> systems, enabling choice and flexibility</a:t>
            </a:r>
          </a:p>
          <a:p>
            <a:pPr defTabSz="894747">
              <a:defRPr/>
            </a:pPr>
            <a:endParaRPr lang="en-US" sz="2700" dirty="0">
              <a:solidFill>
                <a:srgbClr val="000000"/>
              </a:solidFill>
            </a:endParaRPr>
          </a:p>
          <a:p>
            <a:pPr defTabSz="894747">
              <a:defRPr/>
            </a:pPr>
            <a:r>
              <a:rPr lang="en-US" sz="2700" dirty="0">
                <a:solidFill>
                  <a:srgbClr val="000000"/>
                </a:solidFill>
              </a:rPr>
              <a:t>Security</a:t>
            </a:r>
          </a:p>
          <a:p>
            <a:endParaRPr lang="en-US" sz="2700" dirty="0">
              <a:solidFill>
                <a:srgbClr val="000000"/>
              </a:solidFill>
            </a:endParaRPr>
          </a:p>
          <a:p>
            <a:pPr marL="508520" lvl="1" indent="-209938">
              <a:buFont typeface="Wingdings" charset="2"/>
              <a:buChar char="ü"/>
            </a:pPr>
            <a:r>
              <a:rPr lang="en-US" dirty="0" smtClean="0">
                <a:solidFill>
                  <a:srgbClr val="3EA5FF"/>
                </a:solidFill>
                <a:latin typeface="Candara"/>
                <a:cs typeface="Candara"/>
              </a:rPr>
              <a:t>User groups and provide multi-tenancy support</a:t>
            </a:r>
          </a:p>
          <a:p>
            <a:r>
              <a:rPr lang="en-US" sz="2700" dirty="0">
                <a:solidFill>
                  <a:srgbClr val="000000"/>
                </a:solidFill>
              </a:rPr>
              <a:t>Workload Placement Policies</a:t>
            </a:r>
          </a:p>
          <a:p>
            <a:pPr marL="508520" lvl="1" indent="-209938">
              <a:buFont typeface="Wingdings" charset="2"/>
              <a:buChar char="ü"/>
            </a:pPr>
            <a:r>
              <a:rPr lang="en-US" dirty="0" smtClean="0">
                <a:solidFill>
                  <a:srgbClr val="3EA5FF"/>
                </a:solidFill>
                <a:latin typeface="Candara"/>
                <a:cs typeface="Candara"/>
              </a:rPr>
              <a:t>Administrator creates catalogs to be shared with specific users/user groups</a:t>
            </a:r>
          </a:p>
          <a:p>
            <a:pPr marL="508520" lvl="1" indent="-209938">
              <a:buFont typeface="Wingdings" charset="2"/>
              <a:buChar char="ü"/>
            </a:pPr>
            <a:r>
              <a:rPr lang="en-US" dirty="0" smtClean="0">
                <a:solidFill>
                  <a:srgbClr val="3EA5FF"/>
                </a:solidFill>
                <a:latin typeface="Candara"/>
                <a:cs typeface="Candara"/>
              </a:rPr>
              <a:t>Policies to restrict placement of workloads based on max/min number of VMs in a VDC</a:t>
            </a:r>
          </a:p>
          <a:p>
            <a:endParaRPr lang="en-US" dirty="0"/>
          </a:p>
        </p:txBody>
      </p:sp>
      <p:sp>
        <p:nvSpPr>
          <p:cNvPr id="4" name="Slide Number Placeholder 3"/>
          <p:cNvSpPr>
            <a:spLocks noGrp="1"/>
          </p:cNvSpPr>
          <p:nvPr>
            <p:ph type="sldNum" sz="quarter" idx="10"/>
          </p:nvPr>
        </p:nvSpPr>
        <p:spPr/>
        <p:txBody>
          <a:bodyPr/>
          <a:lstStyle/>
          <a:p>
            <a:fld id="{2CB12280-BCF9-4D5D-96BF-18A4B4746201}" type="slidenum">
              <a:rPr lang="en-US" smtClean="0"/>
              <a:t>32</a:t>
            </a:fld>
            <a:endParaRPr lang="en-US"/>
          </a:p>
        </p:txBody>
      </p:sp>
    </p:spTree>
    <p:extLst>
      <p:ext uri="{BB962C8B-B14F-4D97-AF65-F5344CB8AC3E}">
        <p14:creationId xmlns:p14="http://schemas.microsoft.com/office/powerpoint/2010/main" val="1496200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33</a:t>
            </a:fld>
            <a:endParaRPr lang="en-US" dirty="0"/>
          </a:p>
        </p:txBody>
      </p:sp>
    </p:spTree>
    <p:extLst>
      <p:ext uri="{BB962C8B-B14F-4D97-AF65-F5344CB8AC3E}">
        <p14:creationId xmlns:p14="http://schemas.microsoft.com/office/powerpoint/2010/main" val="214168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34</a:t>
            </a:fld>
            <a:endParaRPr lang="en-US" dirty="0"/>
          </a:p>
        </p:txBody>
      </p:sp>
    </p:spTree>
    <p:extLst>
      <p:ext uri="{BB962C8B-B14F-4D97-AF65-F5344CB8AC3E}">
        <p14:creationId xmlns:p14="http://schemas.microsoft.com/office/powerpoint/2010/main" val="2468979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Cloud Sprawl is creating Shadow IT Challenge</a:t>
            </a:r>
          </a:p>
          <a:p>
            <a:r>
              <a:rPr lang="en-US" sz="1200" kern="1200" dirty="0" smtClean="0">
                <a:solidFill>
                  <a:schemeClr val="tx1"/>
                </a:solidFill>
                <a:effectLst/>
                <a:latin typeface="+mn-lt"/>
                <a:ea typeface="+mn-ea"/>
                <a:cs typeface="+mn-cs"/>
              </a:rPr>
              <a:t>Three vectors of concern for the CIO..  – this is a KEY CIO Slide. If there is only one slide to use, this is the money slide!</a:t>
            </a:r>
          </a:p>
          <a:p>
            <a:r>
              <a:rPr lang="en-US" sz="1200" kern="1200" dirty="0" err="1" smtClean="0">
                <a:solidFill>
                  <a:schemeClr val="tx1"/>
                </a:solidFill>
                <a:effectLst/>
                <a:latin typeface="+mn-lt"/>
                <a:ea typeface="+mn-ea"/>
                <a:cs typeface="+mn-cs"/>
              </a:rPr>
              <a:t>Visability</a:t>
            </a:r>
            <a:r>
              <a:rPr lang="en-US" sz="1200" kern="1200" dirty="0" smtClean="0">
                <a:solidFill>
                  <a:schemeClr val="tx1"/>
                </a:solidFill>
                <a:effectLst/>
                <a:latin typeface="+mn-lt"/>
                <a:ea typeface="+mn-ea"/>
                <a:cs typeface="+mn-cs"/>
              </a:rPr>
              <a:t>, Cost and Risk</a:t>
            </a:r>
          </a:p>
          <a:p>
            <a:r>
              <a:rPr lang="en-US" sz="1200" kern="1200" dirty="0" smtClean="0">
                <a:solidFill>
                  <a:schemeClr val="tx1"/>
                </a:solidFill>
                <a:effectLst/>
                <a:latin typeface="+mn-lt"/>
                <a:ea typeface="+mn-ea"/>
                <a:cs typeface="+mn-cs"/>
              </a:rPr>
              <a:t>All about technology is consumed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9594BF8-E300-4A8A-9604-647DAE37DD3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421386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portal concept into </a:t>
            </a:r>
            <a:r>
              <a:rPr lang="en-US" dirty="0" err="1" smtClean="0"/>
              <a:t>dev</a:t>
            </a:r>
            <a:r>
              <a:rPr lang="en-US" dirty="0" smtClean="0"/>
              <a:t>/test use case </a:t>
            </a:r>
            <a:endParaRPr lang="en-US" dirty="0"/>
          </a:p>
        </p:txBody>
      </p:sp>
      <p:sp>
        <p:nvSpPr>
          <p:cNvPr id="4" name="Slide Number Placeholder 3"/>
          <p:cNvSpPr>
            <a:spLocks noGrp="1"/>
          </p:cNvSpPr>
          <p:nvPr>
            <p:ph type="sldNum" sz="quarter" idx="10"/>
          </p:nvPr>
        </p:nvSpPr>
        <p:spPr/>
        <p:txBody>
          <a:bodyPr/>
          <a:lstStyle/>
          <a:p>
            <a:fld id="{29E88187-160B-0E4F-BB65-7FD7E1FD4158}"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3584070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Support new Web applications that have variable  resource requirements.</a:t>
            </a:r>
          </a:p>
          <a:p>
            <a:pPr rtl="0"/>
            <a:r>
              <a:rPr lang="en-US" dirty="0"/>
              <a:t>• </a:t>
            </a:r>
          </a:p>
          <a:p>
            <a:pPr rtl="0"/>
            <a:r>
              <a:rPr lang="en-US" dirty="0"/>
              <a:t>Deploy applications in a cost-effective and scalable environment. </a:t>
            </a:r>
          </a:p>
          <a:p>
            <a:pPr rtl="0"/>
            <a:r>
              <a:rPr lang="en-US" dirty="0"/>
              <a:t>• </a:t>
            </a:r>
          </a:p>
          <a:p>
            <a:endParaRPr lang="en-US" dirty="0"/>
          </a:p>
        </p:txBody>
      </p:sp>
      <p:sp>
        <p:nvSpPr>
          <p:cNvPr id="4" name="Slide Number Placeholder 3"/>
          <p:cNvSpPr>
            <a:spLocks noGrp="1"/>
          </p:cNvSpPr>
          <p:nvPr>
            <p:ph type="sldNum" sz="quarter" idx="10"/>
          </p:nvPr>
        </p:nvSpPr>
        <p:spPr/>
        <p:txBody>
          <a:bodyPr/>
          <a:lstStyle/>
          <a:p>
            <a:fld id="{2CB12280-BCF9-4D5D-96BF-18A4B474620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616511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chemeClr val="accent2"/>
                </a:solidFill>
              </a:rPr>
              <a:t>Inability to Access Resources Across Any Cloud, with Security and Ease</a:t>
            </a:r>
          </a:p>
          <a:p>
            <a:endParaRPr lang="en-US" dirty="0">
              <a:solidFill>
                <a:schemeClr val="accent2"/>
              </a:solidFill>
            </a:endParaRPr>
          </a:p>
          <a:p>
            <a:pPr rtl="0"/>
            <a:r>
              <a:rPr lang="en-US" dirty="0">
                <a:solidFill>
                  <a:schemeClr val="accent2"/>
                </a:solidFill>
              </a:rPr>
              <a:t>U need </a:t>
            </a:r>
            <a:r>
              <a:rPr lang="en-US" dirty="0"/>
              <a:t>worry about application compatibility or service provider lock-in</a:t>
            </a:r>
          </a:p>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37</a:t>
            </a:fld>
            <a:endParaRPr lang="en-US" dirty="0">
              <a:solidFill>
                <a:prstClr val="black"/>
              </a:solidFill>
            </a:endParaRPr>
          </a:p>
        </p:txBody>
      </p:sp>
      <p:sp>
        <p:nvSpPr>
          <p:cNvPr id="5" name="Date Placeholder 4"/>
          <p:cNvSpPr>
            <a:spLocks noGrp="1"/>
          </p:cNvSpPr>
          <p:nvPr>
            <p:ph type="dt" sz="quarter" idx="11"/>
          </p:nvPr>
        </p:nvSpPr>
        <p:spPr/>
        <p:txBody>
          <a:bodyPr/>
          <a:lstStyle/>
          <a:p>
            <a:fld id="{745243E1-123E-4833-9B88-5523F5C6DAC2}" type="datetime1">
              <a:rPr lang="en-US" smtClean="0">
                <a:solidFill>
                  <a:prstClr val="black"/>
                </a:solidFill>
              </a:rPr>
              <a:pPr/>
              <a:t>5/25/15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dirty="0" smtClean="0">
                <a:solidFill>
                  <a:prstClr val="black"/>
                </a:solidFill>
              </a:rPr>
              <a:t>Cisco Live 2014</a:t>
            </a:r>
            <a:endParaRPr lang="en-US" dirty="0">
              <a:solidFill>
                <a:prstClr val="black"/>
              </a:solidFill>
            </a:endParaRPr>
          </a:p>
        </p:txBody>
      </p:sp>
    </p:spTree>
    <p:extLst>
      <p:ext uri="{BB962C8B-B14F-4D97-AF65-F5344CB8AC3E}">
        <p14:creationId xmlns:p14="http://schemas.microsoft.com/office/powerpoint/2010/main" val="1261314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actual software suites</a:t>
            </a:r>
            <a:endParaRPr lang="en-US" baseline="0" dirty="0" smtClean="0"/>
          </a:p>
          <a:p>
            <a:endParaRPr lang="en-US" baseline="0" dirty="0" smtClean="0"/>
          </a:p>
          <a:p>
            <a:pPr marL="228600" indent="-228600">
              <a:buAutoNum type="arabicPeriod"/>
            </a:pPr>
            <a:r>
              <a:rPr lang="en-US" baseline="0" dirty="0" smtClean="0"/>
              <a:t>Data Center Networking</a:t>
            </a:r>
          </a:p>
          <a:p>
            <a:pPr marL="685701" marR="0" lvl="1" indent="-228600" algn="l" defTabSz="914209" rtl="0" eaLnBrk="1" fontAlgn="auto" latinLnBrk="0" hangingPunct="1">
              <a:lnSpc>
                <a:spcPct val="100000"/>
              </a:lnSpc>
              <a:spcBef>
                <a:spcPts val="0"/>
              </a:spcBef>
              <a:spcAft>
                <a:spcPts val="0"/>
              </a:spcAft>
              <a:buClrTx/>
              <a:buSzTx/>
              <a:buFontTx/>
              <a:buAutoNum type="arabicPeriod"/>
              <a:tabLst/>
              <a:defRPr/>
            </a:pPr>
            <a:r>
              <a:rPr lang="en-US" dirty="0" smtClean="0"/>
              <a:t>The foundation for networking</a:t>
            </a:r>
            <a:r>
              <a:rPr lang="en-US" baseline="0" dirty="0" smtClean="0"/>
              <a:t> suite enables IT to </a:t>
            </a:r>
            <a:r>
              <a:rPr lang="en-US" sz="1200" dirty="0" smtClean="0">
                <a:solidFill>
                  <a:schemeClr val="tx2"/>
                </a:solidFill>
              </a:rPr>
              <a:t>Build a Scalable, Resilient and Efficient Data Center Network. We saw in the previous</a:t>
            </a:r>
            <a:r>
              <a:rPr lang="en-US" sz="1200" baseline="0" dirty="0" smtClean="0">
                <a:solidFill>
                  <a:schemeClr val="tx2"/>
                </a:solidFill>
              </a:rPr>
              <a:t> slide what all the foundation contains. So we won’t go into them again.</a:t>
            </a:r>
          </a:p>
          <a:p>
            <a:pPr marL="685701" marR="0" lvl="1" indent="-228600" algn="l" defTabSz="914209" rtl="0" eaLnBrk="1" fontAlgn="auto" latinLnBrk="0" hangingPunct="1">
              <a:lnSpc>
                <a:spcPct val="100000"/>
              </a:lnSpc>
              <a:spcBef>
                <a:spcPts val="0"/>
              </a:spcBef>
              <a:spcAft>
                <a:spcPts val="0"/>
              </a:spcAft>
              <a:buClrTx/>
              <a:buSzTx/>
              <a:buFontTx/>
              <a:buAutoNum type="arabicPeriod"/>
              <a:tabLst/>
              <a:defRPr/>
            </a:pPr>
            <a:r>
              <a:rPr lang="en-US" sz="1200" baseline="0" dirty="0" smtClean="0">
                <a:solidFill>
                  <a:schemeClr val="tx2"/>
                </a:solidFill>
              </a:rPr>
              <a:t>The data center fabric, which is the advanced layer, </a:t>
            </a:r>
            <a:r>
              <a:rPr lang="en-US" sz="1200" dirty="0" err="1" smtClean="0">
                <a:solidFill>
                  <a:schemeClr val="tx2"/>
                </a:solidFill>
              </a:rPr>
              <a:t>Enabls</a:t>
            </a:r>
            <a:r>
              <a:rPr lang="en-US" sz="1200" dirty="0" smtClean="0">
                <a:solidFill>
                  <a:schemeClr val="tx2"/>
                </a:solidFill>
              </a:rPr>
              <a:t>  highly secure converged LAN-SAN multi-tenant data center networks</a:t>
            </a:r>
          </a:p>
          <a:p>
            <a:pPr marL="228600" marR="0" lvl="0" indent="-228600" algn="l" defTabSz="914209" rtl="0" eaLnBrk="1" fontAlgn="auto" latinLnBrk="0" hangingPunct="1">
              <a:lnSpc>
                <a:spcPct val="100000"/>
              </a:lnSpc>
              <a:spcBef>
                <a:spcPts val="0"/>
              </a:spcBef>
              <a:spcAft>
                <a:spcPts val="0"/>
              </a:spcAft>
              <a:buClrTx/>
              <a:buSzTx/>
              <a:buFontTx/>
              <a:buAutoNum type="arabicPeriod"/>
              <a:tabLst/>
              <a:defRPr/>
            </a:pPr>
            <a:r>
              <a:rPr lang="en-US" sz="1200" dirty="0" smtClean="0">
                <a:solidFill>
                  <a:schemeClr val="tx2"/>
                </a:solidFill>
              </a:rPr>
              <a:t>Data</a:t>
            </a:r>
            <a:r>
              <a:rPr lang="en-US" sz="1200" baseline="0" dirty="0" smtClean="0">
                <a:solidFill>
                  <a:schemeClr val="tx2"/>
                </a:solidFill>
              </a:rPr>
              <a:t> Center Compute</a:t>
            </a:r>
          </a:p>
          <a:p>
            <a:pPr marL="685701" marR="0" lvl="1" indent="-228600" algn="l" defTabSz="914209" rtl="0" eaLnBrk="1" fontAlgn="auto" latinLnBrk="0" hangingPunct="1">
              <a:lnSpc>
                <a:spcPct val="100000"/>
              </a:lnSpc>
              <a:spcBef>
                <a:spcPts val="0"/>
              </a:spcBef>
              <a:spcAft>
                <a:spcPts val="0"/>
              </a:spcAft>
              <a:buClrTx/>
              <a:buSzTx/>
              <a:buFontTx/>
              <a:buAutoNum type="arabicPeriod"/>
              <a:tabLst/>
              <a:defRPr/>
            </a:pPr>
            <a:r>
              <a:rPr lang="en-US" sz="1200" baseline="0" dirty="0" smtClean="0">
                <a:solidFill>
                  <a:schemeClr val="tx2"/>
                </a:solidFill>
              </a:rPr>
              <a:t>Foundation for compute provides </a:t>
            </a:r>
            <a:r>
              <a:rPr lang="en-US" sz="1200" dirty="0" smtClean="0">
                <a:solidFill>
                  <a:schemeClr val="tx2"/>
                </a:solidFill>
              </a:rPr>
              <a:t>Unified compute for UCS-based and multi-vendor compute environments</a:t>
            </a:r>
          </a:p>
          <a:p>
            <a:pPr marL="685701" marR="0" lvl="1" indent="-228600" algn="l" defTabSz="914209" rtl="0" eaLnBrk="1" fontAlgn="auto" latinLnBrk="0" hangingPunct="1">
              <a:lnSpc>
                <a:spcPct val="100000"/>
              </a:lnSpc>
              <a:spcBef>
                <a:spcPts val="0"/>
              </a:spcBef>
              <a:spcAft>
                <a:spcPts val="0"/>
              </a:spcAft>
              <a:buClrTx/>
              <a:buSzTx/>
              <a:buFontTx/>
              <a:buAutoNum type="arabicPeriod"/>
              <a:tabLst/>
              <a:defRPr/>
            </a:pPr>
            <a:r>
              <a:rPr lang="en-US" sz="1200" dirty="0" smtClean="0">
                <a:solidFill>
                  <a:schemeClr val="tx2"/>
                </a:solidFill>
              </a:rPr>
              <a:t>New Enterprise</a:t>
            </a:r>
            <a:r>
              <a:rPr lang="en-US" sz="1200" baseline="0" dirty="0" smtClean="0">
                <a:solidFill>
                  <a:schemeClr val="tx2"/>
                </a:solidFill>
              </a:rPr>
              <a:t> Cloud Suite enables </a:t>
            </a:r>
            <a:r>
              <a:rPr lang="en-US" sz="1200" dirty="0" smtClean="0">
                <a:solidFill>
                  <a:schemeClr val="tx2"/>
                </a:solidFill>
              </a:rPr>
              <a:t>Self-service provisioning and lifecycle management of hybrid</a:t>
            </a:r>
            <a:r>
              <a:rPr lang="en-US" sz="1200" baseline="0" dirty="0" smtClean="0">
                <a:solidFill>
                  <a:schemeClr val="tx2"/>
                </a:solidFill>
              </a:rPr>
              <a:t> </a:t>
            </a:r>
            <a:r>
              <a:rPr lang="en-US" sz="1200" dirty="0" smtClean="0">
                <a:solidFill>
                  <a:schemeClr val="tx2"/>
                </a:solidFill>
              </a:rPr>
              <a:t>cloud &amp; supporting infrastructure. We will be talking more about this in upcoming slides.</a:t>
            </a:r>
            <a:r>
              <a:rPr lang="en-US" sz="1200" baseline="0" dirty="0" smtClean="0">
                <a:solidFill>
                  <a:schemeClr val="tx2"/>
                </a:solidFill>
              </a:rPr>
              <a:t> </a:t>
            </a:r>
            <a:endParaRPr lang="en-US" sz="1200" dirty="0" smtClean="0">
              <a:solidFill>
                <a:schemeClr val="tx2"/>
              </a:solidFill>
            </a:endParaRPr>
          </a:p>
          <a:p>
            <a:pPr marL="457101" marR="0" lvl="1" indent="0" algn="l" defTabSz="914209" rtl="0" eaLnBrk="1" fontAlgn="auto" latinLnBrk="0" hangingPunct="1">
              <a:lnSpc>
                <a:spcPct val="100000"/>
              </a:lnSpc>
              <a:spcBef>
                <a:spcPts val="0"/>
              </a:spcBef>
              <a:spcAft>
                <a:spcPts val="0"/>
              </a:spcAft>
              <a:buClrTx/>
              <a:buSzTx/>
              <a:buFontTx/>
              <a:buNone/>
              <a:tabLst/>
              <a:defRPr/>
            </a:pPr>
            <a:endParaRPr lang="en-US" sz="1200" dirty="0" smtClean="0">
              <a:solidFill>
                <a:schemeClr val="tx2"/>
              </a:solidFill>
            </a:endParaRPr>
          </a:p>
          <a:p>
            <a:pPr marL="0" marR="0" lvl="0" indent="0" algn="l" defTabSz="914209"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Moving</a:t>
            </a:r>
            <a:r>
              <a:rPr lang="en-US" sz="1200" baseline="0" dirty="0" smtClean="0">
                <a:solidFill>
                  <a:schemeClr val="tx2"/>
                </a:solidFill>
              </a:rPr>
              <a:t> to WAN</a:t>
            </a:r>
          </a:p>
          <a:p>
            <a:pPr marL="0" marR="0" lvl="0" indent="0" algn="l" defTabSz="914209"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2"/>
              </a:solidFill>
            </a:endParaRPr>
          </a:p>
          <a:p>
            <a:pPr marL="228600" marR="0" lvl="0"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solidFill>
                  <a:schemeClr val="tx2"/>
                </a:solidFill>
              </a:rPr>
              <a:t>Foundation for WAN provides Intelligent WAN to </a:t>
            </a:r>
            <a:r>
              <a:rPr lang="en-US" sz="1200" dirty="0" smtClean="0">
                <a:solidFill>
                  <a:schemeClr val="tx2"/>
                </a:solidFill>
              </a:rPr>
              <a:t>Connect branches &amp; campus over any  connection  - secure and cost optimized</a:t>
            </a:r>
          </a:p>
          <a:p>
            <a:pPr marL="228600" marR="0" lvl="0"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chemeClr val="tx2"/>
                </a:solidFill>
              </a:rPr>
              <a:t>WAN</a:t>
            </a:r>
            <a:r>
              <a:rPr lang="en-US" sz="1200" baseline="0" dirty="0" smtClean="0">
                <a:solidFill>
                  <a:schemeClr val="tx2"/>
                </a:solidFill>
              </a:rPr>
              <a:t> collaboration enables </a:t>
            </a:r>
            <a:r>
              <a:rPr lang="en-US" sz="1200" dirty="0" smtClean="0">
                <a:solidFill>
                  <a:schemeClr val="tx2"/>
                </a:solidFill>
              </a:rPr>
              <a:t>Integration of Voice And Video Across Branch And Campus For Productivity</a:t>
            </a:r>
          </a:p>
          <a:p>
            <a:pPr marL="228600" marR="0" lvl="0" indent="-228600" algn="l" defTabSz="914209" rtl="0" eaLnBrk="1" fontAlgn="auto" latinLnBrk="0" hangingPunct="1">
              <a:lnSpc>
                <a:spcPct val="100000"/>
              </a:lnSpc>
              <a:spcBef>
                <a:spcPts val="0"/>
              </a:spcBef>
              <a:spcAft>
                <a:spcPts val="0"/>
              </a:spcAft>
              <a:buClrTx/>
              <a:buSzTx/>
              <a:buFont typeface="+mj-lt"/>
              <a:buAutoNum type="arabicPeriod"/>
              <a:tabLst/>
              <a:defRPr/>
            </a:pPr>
            <a:endParaRPr lang="en-US" sz="1200" dirty="0" smtClean="0">
              <a:solidFill>
                <a:schemeClr val="tx2"/>
              </a:solidFill>
            </a:endParaRPr>
          </a:p>
          <a:p>
            <a:pPr marL="0" marR="0" lvl="0" indent="0" algn="l" defTabSz="914209" rtl="0" eaLnBrk="1" fontAlgn="auto" latinLnBrk="0" hangingPunct="1">
              <a:lnSpc>
                <a:spcPct val="100000"/>
              </a:lnSpc>
              <a:spcBef>
                <a:spcPts val="0"/>
              </a:spcBef>
              <a:spcAft>
                <a:spcPts val="0"/>
              </a:spcAft>
              <a:buClrTx/>
              <a:buSzTx/>
              <a:buFont typeface="+mj-lt"/>
              <a:buNone/>
              <a:tabLst/>
              <a:defRPr/>
            </a:pPr>
            <a:r>
              <a:rPr lang="en-US" sz="1200" dirty="0" smtClean="0">
                <a:solidFill>
                  <a:schemeClr val="tx2"/>
                </a:solidFill>
              </a:rPr>
              <a:t>Moving to Access</a:t>
            </a:r>
          </a:p>
          <a:p>
            <a:pPr marL="0" marR="0" lvl="0" indent="0" algn="l" defTabSz="914209" rtl="0" eaLnBrk="1" fontAlgn="auto" latinLnBrk="0" hangingPunct="1">
              <a:lnSpc>
                <a:spcPct val="100000"/>
              </a:lnSpc>
              <a:spcBef>
                <a:spcPts val="0"/>
              </a:spcBef>
              <a:spcAft>
                <a:spcPts val="0"/>
              </a:spcAft>
              <a:buClrTx/>
              <a:buSzTx/>
              <a:buFont typeface="+mj-lt"/>
              <a:buNone/>
              <a:tabLst/>
              <a:defRPr/>
            </a:pPr>
            <a:endParaRPr lang="en-US" sz="1200" dirty="0" smtClean="0">
              <a:solidFill>
                <a:schemeClr val="tx2"/>
              </a:solidFill>
            </a:endParaRPr>
          </a:p>
          <a:p>
            <a:pPr marL="228600" marR="0" lvl="0"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chemeClr val="tx2"/>
                </a:solidFill>
              </a:rPr>
              <a:t>Access switching</a:t>
            </a:r>
          </a:p>
          <a:p>
            <a:pPr marL="685701" marR="0" lvl="1"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chemeClr val="tx2"/>
                </a:solidFill>
              </a:rPr>
              <a:t>Foundation</a:t>
            </a:r>
            <a:r>
              <a:rPr lang="en-US" sz="1200" baseline="0" dirty="0" smtClean="0">
                <a:solidFill>
                  <a:schemeClr val="tx2"/>
                </a:solidFill>
              </a:rPr>
              <a:t> for switching enables IT to </a:t>
            </a:r>
            <a:r>
              <a:rPr lang="en-US" sz="1200" dirty="0" smtClean="0">
                <a:solidFill>
                  <a:schemeClr val="tx2"/>
                </a:solidFill>
              </a:rPr>
              <a:t>Connect, secure &amp; manage users &amp; devices with an intelligent network</a:t>
            </a:r>
          </a:p>
          <a:p>
            <a:pPr marL="685701" marR="0" lvl="1"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chemeClr val="tx2"/>
                </a:solidFill>
              </a:rPr>
              <a:t>Campus fabric includes advanced features to Deliver scaled, optimized &amp; resilient network infrastructure for mission critical operations</a:t>
            </a:r>
          </a:p>
          <a:p>
            <a:pPr marL="228600" marR="0" lvl="0"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dirty="0" smtClean="0">
                <a:solidFill>
                  <a:schemeClr val="tx2"/>
                </a:solidFill>
              </a:rPr>
              <a:t>Access wireless</a:t>
            </a:r>
          </a:p>
          <a:p>
            <a:pPr marL="685701" marR="0" lvl="1"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b="0" dirty="0" smtClean="0">
                <a:solidFill>
                  <a:schemeClr val="tx2"/>
                </a:solidFill>
              </a:rPr>
              <a:t>Foundation for wireless provides </a:t>
            </a:r>
            <a:r>
              <a:rPr lang="en-US" sz="1400" b="0" dirty="0" smtClean="0">
                <a:solidFill>
                  <a:srgbClr val="0070C0"/>
                </a:solidFill>
                <a:latin typeface="CiscoSansTT Light"/>
                <a:cs typeface="CiscoSans ExtraLight"/>
              </a:rPr>
              <a:t>Business-class Wireless Access for </a:t>
            </a:r>
            <a:r>
              <a:rPr lang="en-US" sz="1200" b="0" dirty="0" smtClean="0">
                <a:solidFill>
                  <a:schemeClr val="tx2"/>
                </a:solidFill>
              </a:rPr>
              <a:t>Employees &amp; Customers</a:t>
            </a:r>
          </a:p>
          <a:p>
            <a:pPr marL="685701" marR="0" lvl="1" indent="-228600" algn="l" defTabSz="914209" rtl="0" eaLnBrk="1" fontAlgn="auto" latinLnBrk="0" hangingPunct="1">
              <a:lnSpc>
                <a:spcPct val="100000"/>
              </a:lnSpc>
              <a:spcBef>
                <a:spcPts val="0"/>
              </a:spcBef>
              <a:spcAft>
                <a:spcPts val="0"/>
              </a:spcAft>
              <a:buClrTx/>
              <a:buSzTx/>
              <a:buFont typeface="+mj-lt"/>
              <a:buAutoNum type="arabicPeriod"/>
              <a:tabLst/>
              <a:defRPr/>
            </a:pPr>
            <a:r>
              <a:rPr lang="en-US" sz="1200" b="0" dirty="0" smtClean="0">
                <a:solidFill>
                  <a:schemeClr val="tx2"/>
                </a:solidFill>
              </a:rPr>
              <a:t>Advanced</a:t>
            </a:r>
            <a:r>
              <a:rPr lang="en-US" sz="1200" b="0" baseline="0" dirty="0" smtClean="0">
                <a:solidFill>
                  <a:schemeClr val="tx2"/>
                </a:solidFill>
              </a:rPr>
              <a:t> mobility services allows Customized Value Creation Via personalized Wireless Experience</a:t>
            </a:r>
            <a:endParaRPr lang="en-US" sz="1200" dirty="0" smtClean="0">
              <a:solidFill>
                <a:schemeClr val="tx2"/>
              </a:solidFill>
            </a:endParaRPr>
          </a:p>
          <a:p>
            <a:pPr marL="685701" marR="0" lvl="1" indent="-228600" algn="l" defTabSz="914209" rtl="0" eaLnBrk="1" fontAlgn="auto" latinLnBrk="0" hangingPunct="1">
              <a:lnSpc>
                <a:spcPct val="100000"/>
              </a:lnSpc>
              <a:spcBef>
                <a:spcPts val="0"/>
              </a:spcBef>
              <a:spcAft>
                <a:spcPts val="0"/>
              </a:spcAft>
              <a:buClrTx/>
              <a:buSzTx/>
              <a:buFont typeface="+mj-lt"/>
              <a:buAutoNum type="arabicPeriod"/>
              <a:tabLst/>
              <a:defRPr/>
            </a:pPr>
            <a:endParaRPr lang="en-US" sz="1200" dirty="0" smtClean="0">
              <a:solidFill>
                <a:schemeClr val="tx2"/>
              </a:solidFill>
            </a:endParaRPr>
          </a:p>
          <a:p>
            <a:pPr marL="0" marR="0" lvl="0" indent="0" algn="l" defTabSz="914209" rtl="0" eaLnBrk="1" fontAlgn="auto" latinLnBrk="0" hangingPunct="1">
              <a:lnSpc>
                <a:spcPct val="100000"/>
              </a:lnSpc>
              <a:spcBef>
                <a:spcPts val="0"/>
              </a:spcBef>
              <a:spcAft>
                <a:spcPts val="0"/>
              </a:spcAft>
              <a:buClrTx/>
              <a:buSzTx/>
              <a:buFont typeface="+mj-lt"/>
              <a:buNone/>
              <a:tabLst/>
              <a:defRPr/>
            </a:pPr>
            <a:r>
              <a:rPr lang="en-US" sz="1200" dirty="0" smtClean="0">
                <a:solidFill>
                  <a:schemeClr val="tx2"/>
                </a:solidFill>
              </a:rPr>
              <a:t>Advanced</a:t>
            </a:r>
            <a:r>
              <a:rPr lang="en-US" sz="1200" baseline="0" dirty="0" smtClean="0">
                <a:solidFill>
                  <a:schemeClr val="tx2"/>
                </a:solidFill>
              </a:rPr>
              <a:t> Security layer builds on the foundational security that is present in each of the foundation and certain advanced suites. It provides functionality like Advanced Malware Protection, Intrusion Prevention Systems</a:t>
            </a:r>
            <a:endParaRPr lang="en-US" sz="1200" dirty="0" smtClean="0">
              <a:solidFill>
                <a:schemeClr val="tx2"/>
              </a:solidFill>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406986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solve our customers’ complete problem: </a:t>
            </a:r>
          </a:p>
          <a:p>
            <a:pPr lvl="1"/>
            <a:r>
              <a:rPr lang="en-US" dirty="0"/>
              <a:t>Physical, virtual &amp; container worlds intertwined</a:t>
            </a:r>
          </a:p>
          <a:p>
            <a:pPr lvl="2"/>
            <a:r>
              <a:rPr lang="en-US" dirty="0"/>
              <a:t>customer benefits through better visibility via a single pane of glass</a:t>
            </a:r>
          </a:p>
          <a:p>
            <a:pPr lvl="2"/>
            <a:r>
              <a:rPr lang="en-US" dirty="0"/>
              <a:t>positive business outcome of reduced management time and operating expenditures</a:t>
            </a:r>
          </a:p>
          <a:p>
            <a:pPr lvl="1"/>
            <a:r>
              <a:rPr lang="en-US" dirty="0"/>
              <a:t>Open ecosystem</a:t>
            </a:r>
          </a:p>
          <a:p>
            <a:pPr lvl="1"/>
            <a:r>
              <a:rPr lang="en-US" dirty="0"/>
              <a:t>Embedded security</a:t>
            </a:r>
          </a:p>
          <a:p>
            <a:pPr lvl="1"/>
            <a:r>
              <a:rPr lang="en-US" dirty="0"/>
              <a:t>Security embedded in the architecture gives customers the benefit of secure multi-tenancy, thus lowering risks.</a:t>
            </a:r>
          </a:p>
        </p:txBody>
      </p:sp>
      <p:sp>
        <p:nvSpPr>
          <p:cNvPr id="4" name="Header Placeholder 3"/>
          <p:cNvSpPr>
            <a:spLocks noGrp="1"/>
          </p:cNvSpPr>
          <p:nvPr>
            <p:ph type="hdr" sz="quarter" idx="10"/>
          </p:nvPr>
        </p:nvSpPr>
        <p:spPr/>
        <p:txBody>
          <a:bodyPr/>
          <a:lstStyle/>
          <a:p>
            <a:r>
              <a:rPr lang="en-US" smtClean="0">
                <a:solidFill>
                  <a:prstClr val="black"/>
                </a:solidFill>
              </a:rPr>
              <a:t>Cisco Live 2014</a:t>
            </a:r>
            <a:endParaRPr lang="en-US">
              <a:solidFill>
                <a:prstClr val="black"/>
              </a:solidFill>
            </a:endParaRPr>
          </a:p>
        </p:txBody>
      </p:sp>
      <p:sp>
        <p:nvSpPr>
          <p:cNvPr id="5" name="Date Placeholder 4"/>
          <p:cNvSpPr>
            <a:spLocks noGrp="1"/>
          </p:cNvSpPr>
          <p:nvPr>
            <p:ph type="dt" idx="11"/>
          </p:nvPr>
        </p:nvSpPr>
        <p:spPr/>
        <p:txBody>
          <a:bodyPr/>
          <a:lstStyle/>
          <a:p>
            <a:fld id="{3CA6A919-0458-4B72-A143-A3C36D827F8B}" type="datetime1">
              <a:rPr lang="en-US" smtClean="0">
                <a:solidFill>
                  <a:prstClr val="black"/>
                </a:solidFill>
              </a:rPr>
              <a:pPr/>
              <a:t>5/25/15</a:t>
            </a:fld>
            <a:endParaRPr lang="en-US">
              <a:solidFill>
                <a:prstClr val="black"/>
              </a:solidFill>
            </a:endParaRPr>
          </a:p>
        </p:txBody>
      </p:sp>
      <p:sp>
        <p:nvSpPr>
          <p:cNvPr id="6" name="Slide Number Placeholder 5"/>
          <p:cNvSpPr>
            <a:spLocks noGrp="1"/>
          </p:cNvSpPr>
          <p:nvPr>
            <p:ph type="sldNum" sz="quarter" idx="12"/>
          </p:nvPr>
        </p:nvSpPr>
        <p:spPr/>
        <p:txBody>
          <a:bodyPr/>
          <a:lstStyle/>
          <a:p>
            <a:fld id="{4039E3EF-7728-464C-BD3E-844BC429B6E9}" type="slidenum">
              <a:rPr lang="en-US" smtClean="0">
                <a:solidFill>
                  <a:prstClr val="black"/>
                </a:solidFill>
              </a:rPr>
              <a:pPr/>
              <a:t>41</a:t>
            </a:fld>
            <a:endParaRPr lang="en-US">
              <a:solidFill>
                <a:prstClr val="black"/>
              </a:solidFill>
            </a:endParaRPr>
          </a:p>
        </p:txBody>
      </p:sp>
      <p:sp>
        <p:nvSpPr>
          <p:cNvPr id="7" name="TextBox 6"/>
          <p:cNvSpPr txBox="1"/>
          <p:nvPr>
            <p:custDataLst>
              <p:tags r:id="rId1"/>
            </p:custDataLst>
          </p:nvPr>
        </p:nvSpPr>
        <p:spPr>
          <a:xfrm>
            <a:off x="0" y="0"/>
            <a:ext cx="3720434" cy="367458"/>
          </a:xfrm>
          <a:prstGeom prst="rect">
            <a:avLst/>
          </a:prstGeom>
          <a:noFill/>
        </p:spPr>
        <p:txBody>
          <a:bodyPr vert="horz" lIns="89584" tIns="44792" rIns="89584" bIns="44792" rtlCol="0">
            <a:spAutoFit/>
          </a:bodyPr>
          <a:lstStyle/>
          <a:p>
            <a:endParaRPr lang="en-US"/>
          </a:p>
        </p:txBody>
      </p:sp>
    </p:spTree>
    <p:extLst>
      <p:ext uri="{BB962C8B-B14F-4D97-AF65-F5344CB8AC3E}">
        <p14:creationId xmlns:p14="http://schemas.microsoft.com/office/powerpoint/2010/main" val="3312123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ACI is all about a</a:t>
            </a:r>
            <a:r>
              <a:rPr lang="en-US" baseline="0" dirty="0" smtClean="0"/>
              <a:t> highly programmable infrastructure with policies defined on a per application basis.</a:t>
            </a:r>
          </a:p>
          <a:p>
            <a:r>
              <a:rPr lang="en-US" baseline="0" dirty="0" smtClean="0"/>
              <a:t>Let’s take the example of a 3 tier application with web/app and DB tiers.</a:t>
            </a:r>
          </a:p>
          <a:p>
            <a:r>
              <a:rPr lang="en-US" baseline="0" dirty="0" smtClean="0"/>
              <a:t>The policy for this whole application is defined as a single unit with connectivity, </a:t>
            </a:r>
            <a:r>
              <a:rPr lang="en-US" baseline="0" dirty="0" err="1" smtClean="0"/>
              <a:t>QoS</a:t>
            </a:r>
            <a:r>
              <a:rPr lang="en-US" baseline="0" dirty="0" smtClean="0"/>
              <a:t>, Security and L4-7 services aspects.</a:t>
            </a:r>
          </a:p>
          <a:p>
            <a:r>
              <a:rPr lang="en-US" baseline="0" dirty="0" smtClean="0"/>
              <a:t>The policy is enforced in the infrastructure and automated using the APIC controller for physical and virtual work loads, across L4-7 services from Cisco as well as partners, including the Storage tier as well as extending the policy over DCI to WAN.</a:t>
            </a:r>
          </a:p>
          <a:p>
            <a:r>
              <a:rPr lang="en-US" baseline="0" dirty="0" smtClean="0"/>
              <a:t>Thomas will go over ACI in more detail at the </a:t>
            </a:r>
            <a:r>
              <a:rPr lang="en-US" baseline="0" dirty="0" err="1" smtClean="0"/>
              <a:t>TechExec</a:t>
            </a:r>
            <a:r>
              <a:rPr lang="en-US" baseline="0" dirty="0" smtClean="0"/>
              <a:t> Session later today …</a:t>
            </a: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67538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86" rtl="0" eaLnBrk="1" fontAlgn="auto" latinLnBrk="0" hangingPunct="1">
              <a:lnSpc>
                <a:spcPts val="1800"/>
              </a:lnSpc>
              <a:spcBef>
                <a:spcPts val="0"/>
              </a:spcBef>
              <a:spcAft>
                <a:spcPts val="0"/>
              </a:spcAft>
              <a:buClrTx/>
              <a:buSzTx/>
              <a:buFontTx/>
              <a:buNone/>
              <a:tabLst/>
              <a:defRPr/>
            </a:pPr>
            <a:endPar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endParaRPr>
          </a:p>
          <a:p>
            <a:pPr marL="0" marR="0" indent="0" algn="ctr" defTabSz="457086" rtl="0" eaLnBrk="1" fontAlgn="auto" latinLnBrk="0" hangingPunct="1">
              <a:lnSpc>
                <a:spcPts val="1800"/>
              </a:lnSpc>
              <a:spcBef>
                <a:spcPts val="0"/>
              </a:spcBef>
              <a:spcAft>
                <a:spcPts val="0"/>
              </a:spcAft>
              <a:buClrTx/>
              <a:buSzTx/>
              <a:buFontTx/>
              <a:buNone/>
              <a:tabLst/>
              <a:defRPr/>
            </a:pPr>
            <a:r>
              <a:rPr lang="en-US" dirty="0" smtClean="0"/>
              <a:t>Deliver Integrated Applications in a Hybrid Cloud</a:t>
            </a:r>
            <a:endPar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endParaRPr>
          </a:p>
          <a:p>
            <a:pPr marL="0" marR="0" indent="0" algn="ctr" defTabSz="457086" rtl="0" eaLnBrk="1" fontAlgn="auto" latinLnBrk="0" hangingPunct="1">
              <a:lnSpc>
                <a:spcPts val="1800"/>
              </a:lnSpc>
              <a:spcBef>
                <a:spcPts val="0"/>
              </a:spcBef>
              <a:spcAft>
                <a:spcPts val="0"/>
              </a:spcAft>
              <a:buClrTx/>
              <a:buSzTx/>
              <a:buFontTx/>
              <a:buNone/>
              <a:tabLst/>
              <a:defRPr/>
            </a:pPr>
            <a:endPar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endParaRPr>
          </a:p>
          <a:p>
            <a:pPr marL="0" marR="0" indent="0" algn="ctr" defTabSz="457086" rtl="0" eaLnBrk="1" fontAlgn="auto" latinLnBrk="0" hangingPunct="1">
              <a:lnSpc>
                <a:spcPts val="1800"/>
              </a:lnSpc>
              <a:spcBef>
                <a:spcPts val="0"/>
              </a:spcBef>
              <a:spcAft>
                <a:spcPts val="0"/>
              </a:spcAft>
              <a:buClrTx/>
              <a:buSzTx/>
              <a:buFontTx/>
              <a:buNone/>
              <a:tabLst/>
              <a:defRPr/>
            </a:pPr>
            <a:r>
              <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rPr>
              <a:t>iPaaS for application integration &amp; API management </a:t>
            </a:r>
          </a:p>
          <a:p>
            <a:pPr marL="0" marR="0" indent="0" algn="ctr" defTabSz="457086" rtl="0" eaLnBrk="1" fontAlgn="auto" latinLnBrk="0" hangingPunct="1">
              <a:lnSpc>
                <a:spcPts val="1800"/>
              </a:lnSpc>
              <a:spcBef>
                <a:spcPts val="0"/>
              </a:spcBef>
              <a:spcAft>
                <a:spcPts val="0"/>
              </a:spcAft>
              <a:buClrTx/>
              <a:buSzTx/>
              <a:buFontTx/>
              <a:buNone/>
              <a:tabLst/>
              <a:defRPr/>
            </a:pPr>
            <a:endPar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endParaRPr>
          </a:p>
          <a:p>
            <a:pPr marL="0" marR="0" indent="0" algn="ctr" defTabSz="457086" rtl="0" eaLnBrk="1" fontAlgn="auto" latinLnBrk="0" hangingPunct="1">
              <a:lnSpc>
                <a:spcPts val="1800"/>
              </a:lnSpc>
              <a:spcBef>
                <a:spcPts val="0"/>
              </a:spcBef>
              <a:spcAft>
                <a:spcPts val="0"/>
              </a:spcAft>
              <a:buClrTx/>
              <a:buSzTx/>
              <a:buFontTx/>
              <a:buNone/>
              <a:tabLst/>
              <a:defRPr/>
            </a:pPr>
            <a:r>
              <a:rPr lang="en-US" sz="1200" b="0" kern="1200" dirty="0" smtClean="0">
                <a:solidFill>
                  <a:schemeClr val="bg1">
                    <a:lumMod val="95000"/>
                  </a:schemeClr>
                </a:solidFill>
                <a:latin typeface="Arial" panose="020B0604020202020204" pitchFamily="34" charset="0"/>
                <a:ea typeface="ＭＳ Ｐゴシック" pitchFamily="48" charset="-128"/>
                <a:cs typeface="CiscoSans ExtraLight"/>
              </a:rPr>
              <a:t>platform for multiparty support collaboration, enterprise B2B &amp; service exchanges</a:t>
            </a:r>
          </a:p>
          <a:p>
            <a:pPr marL="0" marR="0" indent="0" algn="ctr" defTabSz="457086" rtl="0" eaLnBrk="1" fontAlgn="auto" latinLnBrk="0" hangingPunct="1">
              <a:lnSpc>
                <a:spcPts val="1800"/>
              </a:lnSpc>
              <a:spcBef>
                <a:spcPts val="0"/>
              </a:spcBef>
              <a:spcAft>
                <a:spcPts val="0"/>
              </a:spcAft>
              <a:buClrTx/>
              <a:buSzTx/>
              <a:buFontTx/>
              <a:buNone/>
              <a:tabLst/>
              <a:defRPr/>
            </a:pPr>
            <a:endParaRPr lang="en-US" dirty="0" smtClean="0"/>
          </a:p>
          <a:p>
            <a:pPr marL="0" marR="0" indent="0" algn="ctr" defTabSz="457086" rtl="0" eaLnBrk="1" fontAlgn="auto" latinLnBrk="0" hangingPunct="1">
              <a:lnSpc>
                <a:spcPts val="1800"/>
              </a:lnSpc>
              <a:spcBef>
                <a:spcPts val="0"/>
              </a:spcBef>
              <a:spcAft>
                <a:spcPts val="0"/>
              </a:spcAft>
              <a:buClrTx/>
              <a:buSzTx/>
              <a:buFontTx/>
              <a:buNone/>
              <a:tabLst/>
              <a:defRPr/>
            </a:pPr>
            <a:r>
              <a:rPr lang="en-US" dirty="0" smtClean="0"/>
              <a:t>Can you use the same change management processes across your hybrid cloud, or are each unique depending on the provider? Core services &amp; capabilities will probably differ greatly in a hybrid environment as a web-scale public cloud environment is inherently built differently than most any private cloud. </a:t>
            </a:r>
          </a:p>
          <a:p>
            <a:pPr algn="ctr">
              <a:lnSpc>
                <a:spcPts val="1800"/>
              </a:lnSpc>
              <a:defRPr/>
            </a:pPr>
            <a:endParaRPr lang="en-US" sz="1200" dirty="0">
              <a:solidFill>
                <a:schemeClr val="bg1"/>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pPr/>
              <a:t>45</a:t>
            </a:fld>
            <a:endParaRPr lang="en-US" dirty="0"/>
          </a:p>
        </p:txBody>
      </p:sp>
    </p:spTree>
    <p:extLst>
      <p:ext uri="{BB962C8B-B14F-4D97-AF65-F5344CB8AC3E}">
        <p14:creationId xmlns:p14="http://schemas.microsoft.com/office/powerpoint/2010/main" val="143214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1:49</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5</a:t>
            </a:fld>
            <a:endParaRPr lang="en-US" dirty="0"/>
          </a:p>
        </p:txBody>
      </p:sp>
    </p:spTree>
    <p:extLst>
      <p:ext uri="{BB962C8B-B14F-4D97-AF65-F5344CB8AC3E}">
        <p14:creationId xmlns:p14="http://schemas.microsoft.com/office/powerpoint/2010/main" val="202667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Global scale out with our partners</a:t>
            </a:r>
          </a:p>
          <a:p>
            <a:r>
              <a:rPr lang="en-US" dirty="0" smtClean="0"/>
              <a:t>Platform</a:t>
            </a:r>
            <a:r>
              <a:rPr lang="en-US" baseline="0" dirty="0" smtClean="0"/>
              <a:t> that Cisco builds out for the future and for our ISVs on top of that</a:t>
            </a:r>
          </a:p>
          <a:p>
            <a:r>
              <a:rPr lang="en-US" baseline="0" dirty="0" smtClean="0"/>
              <a:t>Allude to CCS (to be covered by Faiyaz)</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6</a:t>
            </a:fld>
            <a:endParaRPr lang="en-US" dirty="0"/>
          </a:p>
        </p:txBody>
      </p:sp>
    </p:spTree>
    <p:extLst>
      <p:ext uri="{BB962C8B-B14F-4D97-AF65-F5344CB8AC3E}">
        <p14:creationId xmlns:p14="http://schemas.microsoft.com/office/powerpoint/2010/main" val="367216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xfrm>
            <a:off x="685800" y="1143000"/>
            <a:ext cx="54864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smtClean="0"/>
              <a:t>In the world of many clouds, how do you drive unification?</a:t>
            </a:r>
          </a:p>
          <a:p>
            <a:pPr marL="171450" indent="-171450">
              <a:buFont typeface="Arial" panose="020B0604020202020204" pitchFamily="34" charset="0"/>
              <a:buChar char="•"/>
              <a:defRPr/>
            </a:pPr>
            <a:r>
              <a:rPr lang="en-US" dirty="0" smtClean="0"/>
              <a:t>At Cisco, our approach is to provide a single pane of glass to manage your on-prem, SaaS and public cloud services</a:t>
            </a:r>
          </a:p>
          <a:p>
            <a:pPr marL="171450" indent="-171450">
              <a:buFont typeface="Arial" panose="020B0604020202020204" pitchFamily="34" charset="0"/>
              <a:buChar char="•"/>
              <a:defRPr/>
            </a:pPr>
            <a:r>
              <a:rPr lang="en-US" dirty="0" smtClean="0"/>
              <a:t>Seamless access to the world of many clouds with policy and automation</a:t>
            </a:r>
          </a:p>
          <a:p>
            <a:pPr>
              <a:defRPr/>
            </a:pPr>
            <a:endParaRPr lang="en-US" dirty="0"/>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9988FCC-7722-4E10-8C85-3E4FDFF24A59}" type="slidenum">
              <a:rPr lang="en-US" altLang="en-US" sz="1200">
                <a:solidFill>
                  <a:prstClr val="black"/>
                </a:solidFill>
              </a:rPr>
              <a:pPr eaLnBrk="1" hangingPunct="1"/>
              <a:t>7</a:t>
            </a:fld>
            <a:endParaRPr lang="en-US" altLang="en-US" sz="1200"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Global scale out with our partners</a:t>
            </a:r>
          </a:p>
          <a:p>
            <a:r>
              <a:rPr lang="en-US" dirty="0" smtClean="0"/>
              <a:t>Platform</a:t>
            </a:r>
            <a:r>
              <a:rPr lang="en-US" baseline="0" dirty="0" smtClean="0"/>
              <a:t> that Cisco builds out for the future and for our ISVs on top of that</a:t>
            </a:r>
          </a:p>
          <a:p>
            <a:r>
              <a:rPr lang="en-US" baseline="0" dirty="0" smtClean="0"/>
              <a:t>Allude to CCS (to be covered by Faiyaz)</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8</a:t>
            </a:fld>
            <a:endParaRPr lang="en-US" dirty="0"/>
          </a:p>
        </p:txBody>
      </p:sp>
    </p:spTree>
    <p:extLst>
      <p:ext uri="{BB962C8B-B14F-4D97-AF65-F5344CB8AC3E}">
        <p14:creationId xmlns:p14="http://schemas.microsoft.com/office/powerpoint/2010/main" val="367216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The Intercloud is a globally connected network of clouds.  Built by Cisco and our partners, the Intercloud gives our customers a nearly unlimited choice of cloud infrastructure and applications with the compliance and control they need to connect to the cloud with confidence.</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The Intercloud includes Enterprise Private</a:t>
            </a:r>
            <a:r>
              <a:rPr lang="en-US" sz="1200" kern="1200" baseline="0" dirty="0" smtClean="0">
                <a:solidFill>
                  <a:schemeClr val="tx1"/>
                </a:solidFill>
                <a:effectLst/>
                <a:latin typeface="+mn-lt"/>
                <a:ea typeface="ＭＳ Ｐゴシック" charset="0"/>
                <a:cs typeface="ＭＳ Ｐゴシック" charset="0"/>
              </a:rPr>
              <a:t> clouds with Intercloud Fabric and ACI to make them Intercloud Ready. Intercloud Providers – Cisco Powered Services Providers who are adding Cisco Intercloud Technologies </a:t>
            </a:r>
            <a:r>
              <a:rPr lang="en-US" sz="1200" kern="1200" dirty="0" smtClean="0">
                <a:solidFill>
                  <a:schemeClr val="tx1"/>
                </a:solidFill>
                <a:effectLst/>
                <a:latin typeface="+mn-lt"/>
                <a:ea typeface="ＭＳ Ｐゴシック" charset="0"/>
                <a:cs typeface="ＭＳ Ｐゴシック" charset="0"/>
              </a:rPr>
              <a:t>(Cisco Intercloud Fabric (ICF), Application-Centric Infrastructure (ACI), OpenStack, and the Cisco ONE Enterprise Cloud Suite) to their</a:t>
            </a:r>
            <a:r>
              <a:rPr lang="en-US" sz="1200" kern="1200" baseline="0" dirty="0" smtClean="0">
                <a:solidFill>
                  <a:schemeClr val="tx1"/>
                </a:solidFill>
                <a:effectLst/>
                <a:latin typeface="+mn-lt"/>
                <a:ea typeface="ＭＳ Ｐゴシック" charset="0"/>
                <a:cs typeface="ＭＳ Ｐゴシック" charset="0"/>
              </a:rPr>
              <a:t> cloud services to create Intercloud Services. Cisco and the other Intercloud Alliance Partners deliver rigidly standardized services from a common infrastructure. </a:t>
            </a: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  </a:t>
            </a:r>
            <a:endParaRPr lang="en-US" sz="1200" kern="1200" dirty="0" smtClean="0">
              <a:solidFill>
                <a:schemeClr val="tx1"/>
              </a:solidFill>
              <a:effectLst/>
              <a:latin typeface="+mn-l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389739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143"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cs typeface="Arial" panose="020B0604020202020204" pitchFamily="34" charset="0"/>
              </a:rPr>
              <a:t>W</a:t>
            </a:r>
            <a:r>
              <a:rPr lang="en-US" kern="1200" baseline="0" dirty="0" smtClean="0">
                <a:solidFill>
                  <a:schemeClr val="tx1"/>
                </a:solidFill>
                <a:effectLst/>
                <a:cs typeface="Arial" panose="020B0604020202020204" pitchFamily="34" charset="0"/>
              </a:rPr>
              <a:t>e know how to fix this</a:t>
            </a:r>
            <a:endParaRPr lang="en-US" kern="1200" dirty="0" smtClean="0">
              <a:solidFill>
                <a:schemeClr val="tx1"/>
              </a:solidFill>
              <a:effectLst/>
              <a:cs typeface="Arial" panose="020B0604020202020204" pitchFamily="34" charset="0"/>
            </a:endParaRPr>
          </a:p>
          <a:p>
            <a:endParaRPr lang="en-GB" dirty="0" smtClean="0">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We’re going to do for cloud what we did for data. You couldn’t move data between the networks – they weren’t connected. Cisco unified those worlds</a:t>
            </a: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kern="1200" dirty="0" smtClean="0">
              <a:solidFill>
                <a:schemeClr val="tx1"/>
              </a:solidFill>
              <a:effectLst/>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The world of cloud today is a world of isolated clouds. There’s no workload or data portability.</a:t>
            </a:r>
          </a:p>
          <a:p>
            <a:pPr marL="171450" indent="-171450">
              <a:buFont typeface="Arial" panose="020B0604020202020204" pitchFamily="34" charset="0"/>
              <a:buChar char="•"/>
            </a:pPr>
            <a:endParaRPr lang="en-GB" dirty="0" smtClean="0">
              <a:cs typeface="Arial" panose="020B0604020202020204" pitchFamily="34" charset="0"/>
            </a:endParaRPr>
          </a:p>
          <a:p>
            <a:pPr marL="171450" indent="-171450">
              <a:buFont typeface="Arial" panose="020B0604020202020204" pitchFamily="34" charset="0"/>
              <a:buChar char="•"/>
            </a:pPr>
            <a:r>
              <a:rPr lang="en-GB" dirty="0" smtClean="0">
                <a:cs typeface="Arial" panose="020B0604020202020204" pitchFamily="34" charset="0"/>
              </a:rPr>
              <a:t>“Amazon is hotel California – you can never leave, and that data is staying there”</a:t>
            </a:r>
          </a:p>
          <a:p>
            <a:pPr marL="171450" indent="-171450">
              <a:buFont typeface="Arial" panose="020B0604020202020204" pitchFamily="34" charset="0"/>
              <a:buChar char="•"/>
            </a:pPr>
            <a:endParaRPr lang="en-GB" dirty="0" smtClean="0">
              <a:cs typeface="Arial" panose="020B0604020202020204" pitchFamily="34" charset="0"/>
            </a:endParaRPr>
          </a:p>
          <a:p>
            <a:pPr marL="171450" marR="0" indent="-171450" algn="l" defTabSz="4571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cs typeface="Arial" panose="020B0604020202020204" pitchFamily="34" charset="0"/>
              </a:rPr>
              <a:t>Our vision is to connect all these clouds together into the </a:t>
            </a:r>
            <a:r>
              <a:rPr lang="en-GB" kern="1200" dirty="0" err="1" smtClean="0">
                <a:solidFill>
                  <a:schemeClr val="tx1"/>
                </a:solidFill>
                <a:effectLst/>
                <a:cs typeface="Arial" panose="020B0604020202020204" pitchFamily="34" charset="0"/>
              </a:rPr>
              <a:t>Intercloud</a:t>
            </a:r>
            <a:r>
              <a:rPr lang="en-GB" kern="1200" dirty="0" smtClean="0">
                <a:solidFill>
                  <a:schemeClr val="tx1"/>
                </a:solidFill>
                <a:effectLst/>
                <a:cs typeface="Arial" panose="020B0604020202020204" pitchFamily="34" charset="0"/>
              </a:rPr>
              <a:t> - whether private, public , or hybrid through technology and innovation</a:t>
            </a:r>
          </a:p>
          <a:p>
            <a:pPr marL="171450" indent="-171450">
              <a:buFont typeface="Arial" panose="020B0604020202020204" pitchFamily="34" charset="0"/>
              <a:buChar char="•"/>
            </a:pPr>
            <a:endParaRPr lang="en-GB" dirty="0" smtClean="0">
              <a:cs typeface="Arial" panose="020B0604020202020204" pitchFamily="34" charset="0"/>
            </a:endParaRPr>
          </a:p>
          <a:p>
            <a:pPr marL="171450" indent="-171450">
              <a:buFont typeface="Arial" panose="020B0604020202020204" pitchFamily="34" charset="0"/>
              <a:buChar char="•"/>
            </a:pPr>
            <a:r>
              <a:rPr lang="en-GB" dirty="0" err="1" smtClean="0">
                <a:cs typeface="Arial" panose="020B0604020202020204" pitchFamily="34" charset="0"/>
              </a:rPr>
              <a:t>Intercloud</a:t>
            </a:r>
            <a:r>
              <a:rPr lang="en-GB" dirty="0" smtClean="0">
                <a:cs typeface="Arial" panose="020B0604020202020204" pitchFamily="34" charset="0"/>
              </a:rPr>
              <a:t> is going to connect these clouds together in the same way we connected data together.</a:t>
            </a:r>
          </a:p>
          <a:p>
            <a:pPr marL="171450" indent="-171450">
              <a:buFont typeface="Arial" panose="020B0604020202020204" pitchFamily="34" charset="0"/>
              <a:buChar char="•"/>
            </a:pPr>
            <a:endParaRPr lang="en-GB" baseline="0" dirty="0" smtClean="0">
              <a:cs typeface="Arial" panose="020B0604020202020204" pitchFamily="34" charset="0"/>
            </a:endParaRPr>
          </a:p>
          <a:p>
            <a:pPr marL="285750" marR="0" lvl="1" indent="-285750" algn="l" defTabSz="6094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200" dirty="0" smtClean="0">
                <a:solidFill>
                  <a:schemeClr val="tx1"/>
                </a:solidFill>
                <a:effectLst/>
                <a:latin typeface="Arial" panose="020B0604020202020204" pitchFamily="34" charset="0"/>
                <a:cs typeface="Arial" panose="020B0604020202020204" pitchFamily="34" charset="0"/>
              </a:rPr>
              <a:t>No one cloud model or single cloud approach, such as the massively scalable clouds from Amazon, Google or Microsoft will win alone in this space</a:t>
            </a:r>
          </a:p>
        </p:txBody>
      </p:sp>
      <p:sp>
        <p:nvSpPr>
          <p:cNvPr id="4" name="Slide Number Placeholder 3"/>
          <p:cNvSpPr>
            <a:spLocks noGrp="1"/>
          </p:cNvSpPr>
          <p:nvPr>
            <p:ph type="sldNum" sz="quarter" idx="10"/>
          </p:nvPr>
        </p:nvSpPr>
        <p:spPr/>
        <p:txBody>
          <a:bodyPr/>
          <a:lstStyle/>
          <a:p>
            <a:fld id="{7B2FCB79-2C0C-F84D-A224-30C295992FCE}" type="slidenum">
              <a:rPr lang="en-US" smtClean="0"/>
              <a:pPr/>
              <a:t>10</a:t>
            </a:fld>
            <a:endParaRPr lang="en-US"/>
          </a:p>
        </p:txBody>
      </p:sp>
    </p:spTree>
    <p:extLst>
      <p:ext uri="{BB962C8B-B14F-4D97-AF65-F5344CB8AC3E}">
        <p14:creationId xmlns:p14="http://schemas.microsoft.com/office/powerpoint/2010/main" val="277997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eg"/><Relationship Id="rId3" Type="http://schemas.openxmlformats.org/officeDocument/2006/relationships/image" Target="../media/image12.png"/></Relationships>
</file>

<file path=ppt/slideLayouts/_rels/slideLayout13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jpeg"/><Relationship Id="rId3" Type="http://schemas.openxmlformats.org/officeDocument/2006/relationships/image" Target="../media/image19.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g"/><Relationship Id="rId3" Type="http://schemas.openxmlformats.org/officeDocument/2006/relationships/image" Target="../media/image1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jpeg"/><Relationship Id="rId3" Type="http://schemas.openxmlformats.org/officeDocument/2006/relationships/image" Target="../media/image19.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eg"/><Relationship Id="rId3" Type="http://schemas.openxmlformats.org/officeDocument/2006/relationships/image" Target="../media/image1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jpeg"/><Relationship Id="rId3" Type="http://schemas.openxmlformats.org/officeDocument/2006/relationships/image" Target="../media/image2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jpg"/><Relationship Id="rId3" Type="http://schemas.openxmlformats.org/officeDocument/2006/relationships/hyperlink" Target="https://www.ciscolive.com/online" TargetMode="Externa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9.png"/><Relationship Id="rId1" Type="http://schemas.openxmlformats.org/officeDocument/2006/relationships/slideMaster" Target="../slideMasters/slideMaster6.xml"/><Relationship Id="rId2" Type="http://schemas.openxmlformats.org/officeDocument/2006/relationships/image" Target="../media/image2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30.png"/><Relationship Id="rId1" Type="http://schemas.openxmlformats.org/officeDocument/2006/relationships/slideMaster" Target="../slideMasters/slideMaster6.xml"/><Relationship Id="rId2" Type="http://schemas.openxmlformats.org/officeDocument/2006/relationships/image" Target="../media/image27.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jpeg"/><Relationship Id="rId3" Type="http://schemas.openxmlformats.org/officeDocument/2006/relationships/image" Target="../media/image1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png"/><Relationship Id="rId1" Type="http://schemas.openxmlformats.org/officeDocument/2006/relationships/slideMaster" Target="../slideMasters/slideMaster7.xml"/><Relationship Id="rId2" Type="http://schemas.openxmlformats.org/officeDocument/2006/relationships/image" Target="../media/image32.jpeg"/></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www.ciscoliveaustralia.com/mobile" TargetMode="External"/><Relationship Id="rId4" Type="http://schemas.openxmlformats.org/officeDocument/2006/relationships/hyperlink" Target="http://www.ciscoliveapac.com/" TargetMode="External"/><Relationship Id="rId1" Type="http://schemas.openxmlformats.org/officeDocument/2006/relationships/slideMaster" Target="../slideMasters/slideMaster7.xml"/><Relationship Id="rId2" Type="http://schemas.openxmlformats.org/officeDocument/2006/relationships/image" Target="../media/image36.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6.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7.emf"/></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jpeg"/><Relationship Id="rId3" Type="http://schemas.openxmlformats.org/officeDocument/2006/relationships/image" Target="../media/image19.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g"/><Relationship Id="rId3" Type="http://schemas.openxmlformats.org/officeDocument/2006/relationships/image" Target="../media/image19.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eg"/><Relationship Id="rId3"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4.jpeg"/><Relationship Id="rId3" Type="http://schemas.openxmlformats.org/officeDocument/2006/relationships/image" Target="../media/image19.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5.jpeg"/><Relationship Id="rId3" Type="http://schemas.openxmlformats.org/officeDocument/2006/relationships/image" Target="../media/image2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6.jpg"/><Relationship Id="rId3" Type="http://schemas.openxmlformats.org/officeDocument/2006/relationships/hyperlink" Target="https://www.ciscolive.com/online" TargetMode="Externa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9.png"/><Relationship Id="rId1" Type="http://schemas.openxmlformats.org/officeDocument/2006/relationships/slideMaster" Target="../slideMasters/slideMaster8.xml"/><Relationship Id="rId2" Type="http://schemas.openxmlformats.org/officeDocument/2006/relationships/image" Target="../media/image27.jpe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30.png"/><Relationship Id="rId1" Type="http://schemas.openxmlformats.org/officeDocument/2006/relationships/slideMaster" Target="../slideMasters/slideMaster8.xml"/><Relationship Id="rId2" Type="http://schemas.openxmlformats.org/officeDocument/2006/relationships/image" Target="../media/image27.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tiff"/><Relationship Id="rId3"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tiff"/><Relationship Id="rId3" Type="http://schemas.openxmlformats.org/officeDocument/2006/relationships/image" Target="../media/image7.em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13"/>
            <a:ext cx="12188824" cy="6856215"/>
          </a:xfrm>
          <a:prstGeom prst="rect">
            <a:avLst/>
          </a:prstGeom>
        </p:spPr>
      </p:pic>
    </p:spTree>
    <p:extLst>
      <p:ext uri="{BB962C8B-B14F-4D97-AF65-F5344CB8AC3E}">
        <p14:creationId xmlns:p14="http://schemas.microsoft.com/office/powerpoint/2010/main" val="3904271624"/>
      </p:ext>
    </p:extLst>
  </p:cSld>
  <p:clrMapOvr>
    <a:masterClrMapping/>
  </p:clrMapOvr>
  <p:transition xmlns:p14="http://schemas.microsoft.com/office/powerpoint/2010/mai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3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10"/>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10"/>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792" y="304434"/>
            <a:ext cx="3115334" cy="1027281"/>
          </a:xfrm>
          <a:prstGeom prst="rect">
            <a:avLst/>
          </a:prstGeom>
        </p:spPr>
        <p:txBody>
          <a:bodyPr lIns="121835" tIns="60917" rIns="121835" bIns="60917" anchor="b" anchorCtr="0">
            <a:noAutofit/>
          </a:bodyPr>
          <a:lstStyle>
            <a:lvl1pPr marL="0" marR="0" indent="0" algn="l" defTabSz="91386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4502465" y="303794"/>
            <a:ext cx="3115334" cy="1027281"/>
          </a:xfrm>
          <a:prstGeom prst="rect">
            <a:avLst/>
          </a:prstGeom>
        </p:spPr>
        <p:txBody>
          <a:bodyPr lIns="121835" tIns="60917" rIns="121835" bIns="60917" anchor="b" anchorCtr="0">
            <a:noAutofit/>
          </a:bodyPr>
          <a:lstStyle>
            <a:lvl1pPr marL="0" marR="0" indent="0" algn="l" defTabSz="91386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8470878" y="293981"/>
            <a:ext cx="3115334" cy="1027281"/>
          </a:xfrm>
          <a:prstGeom prst="rect">
            <a:avLst/>
          </a:prstGeom>
        </p:spPr>
        <p:txBody>
          <a:bodyPr lIns="121835" tIns="60917" rIns="121835" bIns="60917" anchor="b" anchorCtr="0">
            <a:noAutofit/>
          </a:bodyPr>
          <a:lstStyle>
            <a:lvl1pPr marL="0" marR="0" indent="0" algn="l" defTabSz="91386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615790" y="1601459"/>
            <a:ext cx="3115335" cy="4419872"/>
          </a:xfrm>
          <a:prstGeom prst="rect">
            <a:avLst/>
          </a:prstGeom>
        </p:spPr>
        <p:txBody>
          <a:bodyPr lIns="121835" tIns="60917" rIns="121835" bIns="60917">
            <a:noAutofit/>
          </a:bodyPr>
          <a:lstStyle>
            <a:lvl1pPr marL="310950" indent="-22844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11" indent="-2284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121835" tIns="60917" rIns="121835" bIns="60917">
            <a:noAutofit/>
          </a:bodyPr>
          <a:lstStyle>
            <a:lvl1pPr marL="310950" indent="-22844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11" indent="-2284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8470876" y="1600428"/>
            <a:ext cx="3115335" cy="4419872"/>
          </a:xfrm>
          <a:prstGeom prst="rect">
            <a:avLst/>
          </a:prstGeom>
        </p:spPr>
        <p:txBody>
          <a:bodyPr lIns="121835" tIns="60917" rIns="121835" bIns="60917">
            <a:noAutofit/>
          </a:bodyPr>
          <a:lstStyle>
            <a:lvl1pPr marL="310950" indent="-228448">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611" indent="-228448">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3062405222"/>
      </p:ext>
    </p:extLst>
  </p:cSld>
  <p:clrMapOvr>
    <a:masterClrMapping/>
  </p:clrMapOvr>
  <p:transition xmlns:p14="http://schemas.microsoft.com/office/powerpoint/2010/mai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83"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35" tIns="60917" rIns="121835" bIns="60917" anchor="ctr"/>
          <a:lstStyle/>
          <a:p>
            <a:pPr algn="ctr" defTabSz="609316">
              <a:defRPr/>
            </a:pPr>
            <a:endParaRPr lang="en-US" sz="1900">
              <a:solidFill>
                <a:srgbClr val="FFFFFF"/>
              </a:solidFill>
              <a:latin typeface="Arial"/>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121835" tIns="60917" rIns="121835" bIns="60917">
            <a:noAutofit/>
          </a:bodyPr>
          <a:lstStyle>
            <a:lvl1pPr marL="114243" indent="-114243" algn="l" defTabSz="913867"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43" indent="-114243" algn="l" defTabSz="913867" rtl="0" eaLnBrk="1" latinLnBrk="0" hangingPunct="1">
              <a:defRPr lang="en-US" sz="2000" kern="1200" dirty="0" smtClean="0">
                <a:solidFill>
                  <a:schemeClr val="accent2"/>
                </a:solidFill>
                <a:latin typeface="Ciscolight" pitchFamily="2" charset="0"/>
                <a:ea typeface="+mn-ea"/>
                <a:cs typeface="+mn-cs"/>
              </a:defRPr>
            </a:lvl2pPr>
            <a:lvl3pPr marL="114243" indent="-114243" algn="l" defTabSz="913867" rtl="0" eaLnBrk="1" latinLnBrk="0" hangingPunct="1">
              <a:defRPr lang="en-US" sz="2000" kern="1200" dirty="0" smtClean="0">
                <a:solidFill>
                  <a:schemeClr val="accent2"/>
                </a:solidFill>
                <a:latin typeface="Ciscolight" pitchFamily="2" charset="0"/>
                <a:ea typeface="+mn-ea"/>
                <a:cs typeface="+mn-cs"/>
              </a:defRPr>
            </a:lvl3pPr>
            <a:lvl4pPr marL="114243" indent="-114243" algn="l" defTabSz="913867" rtl="0" eaLnBrk="1" latinLnBrk="0" hangingPunct="1">
              <a:defRPr lang="en-US" sz="2000" kern="1200" dirty="0" smtClean="0">
                <a:solidFill>
                  <a:schemeClr val="accent2"/>
                </a:solidFill>
                <a:latin typeface="Ciscolight" pitchFamily="2" charset="0"/>
                <a:ea typeface="+mn-ea"/>
                <a:cs typeface="+mn-cs"/>
              </a:defRPr>
            </a:lvl4pPr>
            <a:lvl5pPr marL="114243" indent="-114243" algn="l" defTabSz="913867"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6863154" y="4736592"/>
            <a:ext cx="4673776" cy="338328"/>
          </a:xfrm>
          <a:prstGeom prst="rect">
            <a:avLst/>
          </a:prstGeom>
        </p:spPr>
        <p:txBody>
          <a:bodyPr lIns="121835" tIns="60917" rIns="121835" bIns="60917">
            <a:noAutofit/>
          </a:bodyPr>
          <a:lstStyle>
            <a:lvl1pPr marL="0" indent="0">
              <a:buClr>
                <a:schemeClr val="tx2"/>
              </a:buClr>
              <a:buFontTx/>
              <a:buNone/>
              <a:defRPr sz="16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583546" y="1797051"/>
            <a:ext cx="5200143" cy="4110792"/>
          </a:xfrm>
          <a:prstGeom prst="rect">
            <a:avLst/>
          </a:prstGeom>
        </p:spPr>
        <p:txBody>
          <a:bodyPr lIns="121835" tIns="60917" rIns="121835" bIns="60917">
            <a:noAutofit/>
          </a:bodyPr>
          <a:lstStyle>
            <a:lvl1pPr marL="304603" indent="-22844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189" indent="-287672">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637" indent="-228448">
              <a:buClr>
                <a:schemeClr val="tx1"/>
              </a:buClr>
              <a:buSzPct val="80000"/>
              <a:buFont typeface="Arial"/>
              <a:buChar char="•"/>
              <a:defRPr sz="2100" b="0" i="0">
                <a:solidFill>
                  <a:schemeClr val="tx1"/>
                </a:solidFill>
                <a:latin typeface="+mn-lt"/>
                <a:cs typeface="CiscoSans ExtraLight"/>
              </a:defRPr>
            </a:lvl3pPr>
            <a:lvl4pPr marL="1066084" indent="-228448">
              <a:buClr>
                <a:schemeClr val="tx1"/>
              </a:buClr>
              <a:buSzPct val="80000"/>
              <a:buFont typeface="Arial"/>
              <a:buChar char="•"/>
              <a:defRPr sz="1900" b="0" i="0">
                <a:solidFill>
                  <a:schemeClr val="tx1"/>
                </a:solidFill>
                <a:latin typeface="+mn-lt"/>
                <a:cs typeface="CiscoSans ExtraLight"/>
              </a:defRPr>
            </a:lvl4pPr>
            <a:lvl5pPr marL="1294525" indent="-22844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76361951"/>
      </p:ext>
    </p:extLst>
  </p:cSld>
  <p:clrMapOvr>
    <a:masterClrMapping/>
  </p:clrMapOvr>
  <p:transition xmlns:p14="http://schemas.microsoft.com/office/powerpoint/2010/mai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87374440"/>
      </p:ext>
    </p:extLst>
  </p:cSld>
  <p:clrMapOvr>
    <a:masterClrMapping/>
  </p:clrMapOvr>
  <p:transition xmlns:p14="http://schemas.microsoft.com/office/powerpoint/2010/mai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121835" tIns="60917" rIns="121835" bIns="60917" anchor="b" anchorCtr="0">
            <a:noAutofit/>
          </a:bodyPr>
          <a:lstStyle>
            <a:lvl1pPr marL="0" indent="0" algn="l" defTabSz="804393">
              <a:lnSpc>
                <a:spcPct val="100000"/>
              </a:lnSpc>
              <a:spcBef>
                <a:spcPct val="50000"/>
              </a:spcBef>
              <a:buNone/>
              <a:defRPr sz="29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Click to edit text </a:t>
            </a:r>
          </a:p>
        </p:txBody>
      </p:sp>
      <p:sp>
        <p:nvSpPr>
          <p:cNvPr id="4" name="Title 1"/>
          <p:cNvSpPr>
            <a:spLocks noGrp="1"/>
          </p:cNvSpPr>
          <p:nvPr>
            <p:ph type="ctrTitle" hasCustomPrompt="1"/>
          </p:nvPr>
        </p:nvSpPr>
        <p:spPr>
          <a:xfrm>
            <a:off x="383797" y="2054075"/>
            <a:ext cx="10626896" cy="3038449"/>
          </a:xfrm>
          <a:prstGeom prst="rect">
            <a:avLst/>
          </a:prstGeom>
        </p:spPr>
        <p:txBody>
          <a:bodyPr anchor="ctr">
            <a:noAutofit/>
          </a:bodyPr>
          <a:lstStyle>
            <a:lvl1pPr marL="244685" indent="-533043" algn="l">
              <a:lnSpc>
                <a:spcPct val="90000"/>
              </a:lnSpc>
              <a:defRPr sz="61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992918967"/>
      </p:ext>
    </p:extLst>
  </p:cSld>
  <p:clrMapOvr>
    <a:masterClrMapping/>
  </p:clrMapOvr>
  <p:transition xmlns:p14="http://schemas.microsoft.com/office/powerpoint/2010/mai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10"/>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57"/>
            <a:ext cx="5092471" cy="3020519"/>
          </a:xfrm>
        </p:spPr>
        <p:txBody>
          <a:bodyPr lIns="82244" tIns="45695" rIns="82244" bIns="45695" rtlCol="0" anchor="ctr">
            <a:noAutofit/>
          </a:bodyPr>
          <a:lstStyle>
            <a:lvl1pPr marL="0" indent="0" algn="l" defTabSz="913905" rtl="0" eaLnBrk="1" latinLnBrk="0" hangingPunct="1">
              <a:lnSpc>
                <a:spcPct val="80000"/>
              </a:lnSpc>
              <a:spcBef>
                <a:spcPct val="0"/>
              </a:spcBef>
              <a:buClr>
                <a:schemeClr val="tx1"/>
              </a:buClr>
              <a:buFont typeface="Ciscolight" pitchFamily="2" charset="0"/>
              <a:buNone/>
              <a:defRPr lang="en-US" sz="60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6561651" y="872691"/>
            <a:ext cx="5153164" cy="5120640"/>
          </a:xfrm>
          <a:prstGeom prst="rect">
            <a:avLst/>
          </a:prstGeom>
        </p:spPr>
        <p:txBody>
          <a:bodyPr lIns="121835" tIns="60917" rIns="121835" bIns="60917" anchor="ctr" anchorCtr="0">
            <a:noAutofit/>
          </a:bodyPr>
          <a:lstStyle>
            <a:lvl1pPr marL="0" indent="0">
              <a:buFontTx/>
              <a:buNone/>
              <a:defRPr sz="2100" baseline="0">
                <a:solidFill>
                  <a:schemeClr val="tx1"/>
                </a:solidFill>
                <a:latin typeface="+mn-lt"/>
              </a:defRPr>
            </a:lvl1pPr>
            <a:lvl2pPr>
              <a:defRPr sz="2000"/>
            </a:lvl2pPr>
            <a:lvl3pPr>
              <a:defRPr sz="2000"/>
            </a:lvl3pPr>
            <a:lvl4pPr>
              <a:defRPr sz="2000"/>
            </a:lvl4pPr>
            <a:lvl5pPr>
              <a:defRPr sz="2000"/>
            </a:lvl5pPr>
          </a:lstStyle>
          <a:p>
            <a:pPr lvl="0"/>
            <a:r>
              <a:rPr lang="en-GB" dirty="0" smtClean="0"/>
              <a:t>Click to edit text</a:t>
            </a:r>
          </a:p>
        </p:txBody>
      </p:sp>
    </p:spTree>
    <p:extLst>
      <p:ext uri="{BB962C8B-B14F-4D97-AF65-F5344CB8AC3E}">
        <p14:creationId xmlns:p14="http://schemas.microsoft.com/office/powerpoint/2010/main" val="2560007900"/>
      </p:ext>
    </p:extLst>
  </p:cSld>
  <p:clrMapOvr>
    <a:masterClrMapping/>
  </p:clrMapOvr>
  <p:transition xmlns:p14="http://schemas.microsoft.com/office/powerpoint/2010/mai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3"/>
            <a:ext cx="11124420" cy="3544971"/>
          </a:xfrm>
          <a:prstGeom prst="rect">
            <a:avLst/>
          </a:prstGeom>
        </p:spPr>
        <p:txBody>
          <a:bodyPr lIns="121835" tIns="60917" rIns="121835" bIns="60917">
            <a:noAutofit/>
          </a:bodyPr>
          <a:lstStyle>
            <a:lvl1pPr marL="0" indent="0" algn="ctr">
              <a:buNone/>
              <a:defRPr sz="27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583537" y="5530970"/>
            <a:ext cx="9571256" cy="434977"/>
          </a:xfrm>
          <a:prstGeom prst="rect">
            <a:avLst/>
          </a:prstGeom>
        </p:spPr>
        <p:txBody>
          <a:bodyPr wrap="square" lIns="121835" tIns="60917" rIns="121835" bIns="60917" anchor="b" anchorCtr="0">
            <a:noAutofit/>
          </a:bodyPr>
          <a:lstStyle>
            <a:lvl1pPr algn="l" defTabSz="804393">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hasCustomPrompt="1"/>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150490551"/>
      </p:ext>
    </p:extLst>
  </p:cSld>
  <p:clrMapOvr>
    <a:masterClrMapping/>
  </p:clrMapOvr>
  <p:transition xmlns:p14="http://schemas.microsoft.com/office/powerpoint/2010/mai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121835" tIns="60917" rIns="121835" bIns="60917">
            <a:noAutofit/>
          </a:bodyPr>
          <a:lstStyle>
            <a:lvl1pPr marL="0" indent="0" algn="ctr">
              <a:buNone/>
              <a:defRPr sz="27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583537" y="5530970"/>
            <a:ext cx="9571256" cy="434977"/>
          </a:xfrm>
          <a:prstGeom prst="rect">
            <a:avLst/>
          </a:prstGeom>
        </p:spPr>
        <p:txBody>
          <a:bodyPr wrap="square" lIns="121835" tIns="60917" rIns="121835" bIns="60917" anchor="b" anchorCtr="0">
            <a:noAutofit/>
          </a:bodyPr>
          <a:lstStyle>
            <a:lvl1pPr algn="l" defTabSz="804393">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90854715"/>
      </p:ext>
    </p:extLst>
  </p:cSld>
  <p:clrMapOvr>
    <a:masterClrMapping/>
  </p:clrMapOvr>
  <p:transition xmlns:p14="http://schemas.microsoft.com/office/powerpoint/2010/mai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46" y="1799275"/>
            <a:ext cx="5341277" cy="4054364"/>
          </a:xfrm>
          <a:prstGeom prst="rect">
            <a:avLst/>
          </a:prstGeom>
        </p:spPr>
        <p:txBody>
          <a:bodyPr lIns="121835" tIns="60917" rIns="121835" bIns="60917"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6278242" y="1799176"/>
            <a:ext cx="5429714" cy="4052529"/>
          </a:xfrm>
          <a:prstGeom prst="rect">
            <a:avLst/>
          </a:prstGeom>
        </p:spPr>
        <p:txBody>
          <a:bodyPr vert="horz" lIns="121835" tIns="60917" rIns="121835" bIns="60917">
            <a:noAutofit/>
          </a:bodyPr>
          <a:lstStyle>
            <a:lvl1pPr marL="0" indent="0" algn="ctr">
              <a:buNone/>
              <a:defRPr sz="27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67339234"/>
      </p:ext>
    </p:extLst>
  </p:cSld>
  <p:clrMapOvr>
    <a:masterClrMapping/>
  </p:clrMapOvr>
  <p:transition xmlns:p14="http://schemas.microsoft.com/office/powerpoint/2010/mai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9" y="1799139"/>
            <a:ext cx="5337270" cy="4054500"/>
          </a:xfrm>
          <a:prstGeom prst="rect">
            <a:avLst/>
          </a:prstGeom>
        </p:spPr>
        <p:txBody>
          <a:bodyPr lIns="121835" tIns="60917" rIns="121835" bIns="60917"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121835" tIns="60917" rIns="121835" bIns="60917">
            <a:noAutofit/>
          </a:bodyPr>
          <a:lstStyle>
            <a:lvl1pPr marL="0" indent="0" algn="ctr">
              <a:buNone/>
              <a:defRPr sz="27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360285326"/>
      </p:ext>
    </p:extLst>
  </p:cSld>
  <p:clrMapOvr>
    <a:masterClrMapping/>
  </p:clrMapOvr>
  <p:transition xmlns:p14="http://schemas.microsoft.com/office/powerpoint/2010/mai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8111375"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defTabSz="609316" fontAlgn="base">
              <a:spcBef>
                <a:spcPct val="0"/>
              </a:spcBef>
              <a:spcAft>
                <a:spcPct val="0"/>
              </a:spcAft>
            </a:pPr>
            <a:endParaRPr lang="en-US" sz="1900" dirty="0" smtClean="0">
              <a:solidFill>
                <a:srgbClr val="FFFFFF"/>
              </a:solidFill>
              <a:latin typeface="Arial"/>
              <a:cs typeface="Arial"/>
            </a:endParaRPr>
          </a:p>
        </p:txBody>
      </p:sp>
      <p:sp>
        <p:nvSpPr>
          <p:cNvPr id="4" name="Oval 3"/>
          <p:cNvSpPr/>
          <p:nvPr userDrawn="1"/>
        </p:nvSpPr>
        <p:spPr>
          <a:xfrm>
            <a:off x="4563118"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defTabSz="609316" fontAlgn="base">
              <a:spcBef>
                <a:spcPct val="0"/>
              </a:spcBef>
              <a:spcAft>
                <a:spcPct val="0"/>
              </a:spcAft>
            </a:pPr>
            <a:endParaRPr lang="en-US" sz="1900" dirty="0" smtClean="0">
              <a:solidFill>
                <a:srgbClr val="FFFFFF"/>
              </a:solidFill>
              <a:latin typeface="Arial"/>
              <a:cs typeface="Arial"/>
            </a:endParaRPr>
          </a:p>
        </p:txBody>
      </p:sp>
      <p:sp>
        <p:nvSpPr>
          <p:cNvPr id="7" name="Oval 6"/>
          <p:cNvSpPr/>
          <p:nvPr userDrawn="1"/>
        </p:nvSpPr>
        <p:spPr>
          <a:xfrm>
            <a:off x="1018762"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rtlCol="0" anchor="ctr"/>
          <a:lstStyle/>
          <a:p>
            <a:pPr algn="ctr" defTabSz="609316" fontAlgn="base">
              <a:spcBef>
                <a:spcPct val="0"/>
              </a:spcBef>
              <a:spcAft>
                <a:spcPct val="0"/>
              </a:spcAft>
            </a:pPr>
            <a:endParaRPr lang="en-US" sz="1900"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1036377" y="3733533"/>
            <a:ext cx="3055385" cy="804881"/>
          </a:xfrm>
          <a:prstGeom prst="rect">
            <a:avLst/>
          </a:prstGeom>
        </p:spPr>
        <p:txBody>
          <a:bodyPr lIns="121835" tIns="60917" rIns="121835" bIns="6091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4580732" y="3730937"/>
            <a:ext cx="3055385" cy="804881"/>
          </a:xfrm>
          <a:prstGeom prst="rect">
            <a:avLst/>
          </a:prstGeom>
        </p:spPr>
        <p:txBody>
          <a:bodyPr lIns="121835" tIns="60917" rIns="121835" bIns="6091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8128989" y="3730937"/>
            <a:ext cx="3055385" cy="804881"/>
          </a:xfrm>
          <a:prstGeom prst="rect">
            <a:avLst/>
          </a:prstGeom>
        </p:spPr>
        <p:txBody>
          <a:bodyPr lIns="121835" tIns="60917" rIns="121835" bIns="6091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121861" tIns="60931" rIns="121861" bIns="60931"/>
          <a:lstStyle>
            <a:lvl1pPr marL="0" indent="0" algn="ctr">
              <a:buNone/>
              <a:defRPr sz="16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121861" tIns="60931" rIns="121861" bIns="60931"/>
          <a:lstStyle>
            <a:lvl1pPr marL="0" indent="0" algn="ctr">
              <a:buNone/>
              <a:defRPr sz="16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121861" tIns="60931" rIns="121861" bIns="60931"/>
          <a:lstStyle>
            <a:lvl1pPr marL="0" indent="0" algn="ctr">
              <a:buNone/>
              <a:defRPr sz="16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3648650824"/>
      </p:ext>
    </p:extLst>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_2-Column Layout">
    <p:bg>
      <p:bgPr>
        <a:solidFill>
          <a:srgbClr val="27274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36" tIns="45691" rIns="82236" bIns="45691" rtlCol="0" anchor="t" anchorCtr="0">
            <a:noAutofit/>
          </a:bodyPr>
          <a:lstStyle>
            <a:lvl1pPr algn="l" defTabSz="913829" rtl="0" eaLnBrk="1" latinLnBrk="0" hangingPunct="1">
              <a:lnSpc>
                <a:spcPct val="80000"/>
              </a:lnSpc>
              <a:spcBef>
                <a:spcPct val="0"/>
              </a:spcBef>
              <a:buNone/>
              <a:defRPr lang="en-US" sz="3300" b="0" i="0" kern="1200" spc="-100" baseline="0" dirty="0" smtClean="0">
                <a:solidFill>
                  <a:srgbClr val="FFFFF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29" tIns="60915" rIns="121829" bIns="60915">
            <a:noAutofit/>
          </a:bodyPr>
          <a:lstStyle>
            <a:lvl1pPr marL="0" indent="0">
              <a:buClr>
                <a:schemeClr val="tx2"/>
              </a:buClr>
              <a:buSzPct val="80000"/>
              <a:buFont typeface="Wingdings" panose="05000000000000000000" pitchFamily="2" charset="2"/>
              <a:buNone/>
              <a:defRPr sz="2100" b="0" i="0">
                <a:solidFill>
                  <a:srgbClr val="FFFFFF"/>
                </a:solidFill>
                <a:latin typeface="+mn-lt"/>
                <a:cs typeface="CiscoSans ExtraLight"/>
              </a:defRPr>
            </a:lvl1pPr>
            <a:lvl2pPr marL="748898" indent="-342759">
              <a:buClrTx/>
              <a:buSzPct val="80000"/>
              <a:buFont typeface="Arial"/>
              <a:buChar char="•"/>
              <a:tabLst/>
              <a:defRPr b="0" i="0">
                <a:solidFill>
                  <a:srgbClr val="FFFFFF"/>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29" tIns="60915" rIns="121829" bIns="60915">
            <a:noAutofit/>
          </a:bodyPr>
          <a:lstStyle>
            <a:lvl1pPr marL="0" indent="0">
              <a:buClr>
                <a:schemeClr val="tx2"/>
              </a:buClr>
              <a:buSzPct val="80000"/>
              <a:buFont typeface="Wingdings" panose="05000000000000000000" pitchFamily="2" charset="2"/>
              <a:buNone/>
              <a:defRPr sz="2100" b="0" i="0">
                <a:solidFill>
                  <a:srgbClr val="FFFFFF"/>
                </a:solidFill>
                <a:latin typeface="+mn-lt"/>
                <a:cs typeface="CiscoSans ExtraLight"/>
              </a:defRPr>
            </a:lvl1pPr>
            <a:lvl2pPr marL="634601" indent="-228460">
              <a:buClrTx/>
              <a:buSzPct val="80000"/>
              <a:buFont typeface="Wingdings" panose="05000000000000000000" pitchFamily="2" charset="2"/>
              <a:buChar char="§"/>
              <a:defRPr b="0" i="0">
                <a:solidFill>
                  <a:srgbClr val="FFFFFF"/>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29" tIns="60915" rIns="121829" bIns="60915">
            <a:noAutofit/>
          </a:bodyPr>
          <a:lstStyle>
            <a:lvl1pPr marL="0" marR="0" indent="0" algn="l" defTabSz="913829" rtl="0" eaLnBrk="1" fontAlgn="auto" latinLnBrk="0" hangingPunct="1">
              <a:lnSpc>
                <a:spcPct val="80000"/>
              </a:lnSpc>
              <a:spcBef>
                <a:spcPct val="0"/>
              </a:spcBef>
              <a:spcAft>
                <a:spcPts val="0"/>
              </a:spcAft>
              <a:buClrTx/>
              <a:buSzTx/>
              <a:buFontTx/>
              <a:buNone/>
              <a:tabLst/>
              <a:defRPr lang="en-US" sz="3300" b="0" i="0" kern="1200" spc="-100" baseline="0" dirty="0">
                <a:solidFill>
                  <a:srgbClr val="FFFFFF"/>
                </a:solidFill>
                <a:latin typeface="+mj-lt"/>
                <a:ea typeface="+mj-ea"/>
                <a:cs typeface="CiscoSans Thin"/>
              </a:defRPr>
            </a:lvl1pPr>
          </a:lstStyle>
          <a:p>
            <a:pPr marL="0" marR="0" lvl="0" indent="0" algn="l" defTabSz="913829"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19"/>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6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35" y="2163193"/>
            <a:ext cx="3074201" cy="3074624"/>
          </a:xfrm>
          <a:prstGeom prst="ellipse">
            <a:avLst/>
          </a:prstGeom>
          <a:solidFill>
            <a:sysClr val="windowText" lastClr="000000">
              <a:alpha val="30000"/>
            </a:sysClr>
          </a:solidFill>
          <a:ln w="25400" cap="flat" cmpd="sng" algn="ctr">
            <a:noFill/>
            <a:prstDash val="solid"/>
          </a:ln>
          <a:effectLst/>
        </p:spPr>
        <p:txBody>
          <a:bodyPr lIns="91392" tIns="45697" rIns="91392" bIns="45697" anchor="ctr"/>
          <a:lstStyle/>
          <a:p>
            <a:pPr algn="ctr" defTabSz="1218632">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4562611" y="2163193"/>
            <a:ext cx="3074201" cy="3074624"/>
          </a:xfrm>
          <a:prstGeom prst="ellipse">
            <a:avLst/>
          </a:prstGeom>
          <a:solidFill>
            <a:sysClr val="windowText" lastClr="000000">
              <a:alpha val="30000"/>
            </a:sysClr>
          </a:solidFill>
          <a:ln w="25400" cap="flat" cmpd="sng" algn="ctr">
            <a:noFill/>
            <a:prstDash val="solid"/>
          </a:ln>
          <a:effectLst/>
        </p:spPr>
        <p:txBody>
          <a:bodyPr lIns="91392" tIns="45697" rIns="91392" bIns="45697" anchor="ctr"/>
          <a:lstStyle/>
          <a:p>
            <a:pPr algn="ctr" defTabSz="1218632">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8114375" y="2163193"/>
            <a:ext cx="3074201" cy="3074624"/>
          </a:xfrm>
          <a:prstGeom prst="ellipse">
            <a:avLst/>
          </a:prstGeom>
          <a:solidFill>
            <a:sysClr val="windowText" lastClr="000000">
              <a:alpha val="30000"/>
            </a:sysClr>
          </a:solidFill>
          <a:ln w="25400" cap="flat" cmpd="sng" algn="ctr">
            <a:noFill/>
            <a:prstDash val="solid"/>
          </a:ln>
          <a:effectLst/>
        </p:spPr>
        <p:txBody>
          <a:bodyPr lIns="91392" tIns="45697" rIns="91392" bIns="45697" anchor="ctr"/>
          <a:lstStyle/>
          <a:p>
            <a:pPr algn="ctr" defTabSz="1218632">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121840" tIns="60920" rIns="121840" bIns="60920" anchor="ctr" anchorCtr="0"/>
          <a:lstStyle>
            <a:lvl1pPr algn="l">
              <a:buFontTx/>
              <a:buNone/>
              <a:defRPr sz="17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121840" tIns="60920" rIns="121840" bIns="60920"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121840" tIns="60920" rIns="121840" bIns="60920"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1051457" y="5164194"/>
            <a:ext cx="3055385" cy="804881"/>
          </a:xfrm>
          <a:prstGeom prst="rect">
            <a:avLst/>
          </a:prstGeom>
        </p:spPr>
        <p:txBody>
          <a:bodyPr lIns="121835" tIns="60917" rIns="121835" bIns="6091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4581231" y="5161598"/>
            <a:ext cx="3055385" cy="804881"/>
          </a:xfrm>
          <a:prstGeom prst="rect">
            <a:avLst/>
          </a:prstGeom>
        </p:spPr>
        <p:txBody>
          <a:bodyPr lIns="121835" tIns="60917" rIns="121835" bIns="6091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8132995" y="5161598"/>
            <a:ext cx="3055385" cy="804881"/>
          </a:xfrm>
          <a:prstGeom prst="rect">
            <a:avLst/>
          </a:prstGeom>
        </p:spPr>
        <p:txBody>
          <a:bodyPr lIns="121835" tIns="60917" rIns="121835" bIns="6091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460347067"/>
      </p:ext>
    </p:extLst>
  </p:cSld>
  <p:clrMapOvr>
    <a:masterClrMapping/>
  </p:clrMapOvr>
  <p:transition xmlns:p14="http://schemas.microsoft.com/office/powerpoint/2010/mai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42" y="6172210"/>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121835" tIns="60917" rIns="121835" bIns="60917"/>
          <a:lstStyle>
            <a:lvl1pPr marL="0" indent="0" algn="ctr">
              <a:buNone/>
              <a:defRPr sz="29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666577" y="4648640"/>
            <a:ext cx="10849323" cy="667989"/>
          </a:xfrm>
          <a:prstGeom prst="rect">
            <a:avLst/>
          </a:prstGeom>
          <a:solidFill>
            <a:schemeClr val="bg1">
              <a:alpha val="70000"/>
            </a:schemeClr>
          </a:solidFill>
          <a:extLst/>
        </p:spPr>
        <p:txBody>
          <a:bodyPr wrap="square" lIns="143933" tIns="0" rIns="121861" bIns="60931" numCol="1" anchor="ctr" anchorCtr="0" compatLnSpc="1">
            <a:prstTxWarp prst="textNoShape">
              <a:avLst/>
            </a:prstTxWarp>
            <a:spAutoFit/>
          </a:bodyPr>
          <a:lstStyle>
            <a:lvl1pPr marL="230294" indent="0">
              <a:lnSpc>
                <a:spcPts val="4906"/>
              </a:lnSpc>
              <a:spcBef>
                <a:spcPts val="0"/>
              </a:spcBef>
              <a:buNone/>
              <a:defRPr sz="3200" i="1"/>
            </a:lvl1pPr>
          </a:lstStyle>
          <a:p>
            <a:pPr lvl="0"/>
            <a:r>
              <a:rPr lang="en-GB" dirty="0" smtClean="0"/>
              <a:t>Text Goes Here</a:t>
            </a:r>
          </a:p>
        </p:txBody>
      </p:sp>
    </p:spTree>
    <p:extLst>
      <p:ext uri="{BB962C8B-B14F-4D97-AF65-F5344CB8AC3E}">
        <p14:creationId xmlns:p14="http://schemas.microsoft.com/office/powerpoint/2010/main" val="3766240591"/>
      </p:ext>
    </p:extLst>
  </p:cSld>
  <p:clrMapOvr>
    <a:masterClrMapping/>
  </p:clrMapOvr>
  <p:transition xmlns:p14="http://schemas.microsoft.com/office/powerpoint/2010/mai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7" y="401393"/>
            <a:ext cx="11414589" cy="3389567"/>
          </a:xfrm>
          <a:prstGeom prst="rect">
            <a:avLst/>
          </a:prstGeom>
        </p:spPr>
        <p:txBody>
          <a:bodyPr vert="horz" lIns="121835" tIns="60917" rIns="121835" bIns="60917"/>
          <a:lstStyle>
            <a:lvl1pPr marL="0" indent="0" algn="ctr">
              <a:buNone/>
              <a:defRPr sz="29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598224" y="4072701"/>
            <a:ext cx="11149410" cy="752343"/>
          </a:xfrm>
          <a:prstGeom prst="rect">
            <a:avLst/>
          </a:prstGeom>
        </p:spPr>
        <p:txBody>
          <a:bodyPr vert="horz" wrap="square" lIns="121861" tIns="60931" rIns="121861" bIns="60931">
            <a:spAutoFit/>
          </a:bodyPr>
          <a:lstStyle>
            <a:lvl1pPr marL="0" indent="0">
              <a:buNone/>
              <a:defRPr sz="43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661467768"/>
      </p:ext>
    </p:extLst>
  </p:cSld>
  <p:clrMapOvr>
    <a:masterClrMapping/>
  </p:clrMapOvr>
  <p:transition xmlns:p14="http://schemas.microsoft.com/office/powerpoint/2010/mai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42" y="6172210"/>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121835" tIns="60917" rIns="121835" bIns="60917"/>
          <a:lstStyle>
            <a:lvl1pPr marL="0" indent="0" algn="ctr">
              <a:buNone/>
              <a:defRPr sz="29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257331526"/>
      </p:ext>
    </p:extLst>
  </p:cSld>
  <p:clrMapOvr>
    <a:masterClrMapping/>
  </p:clrMapOvr>
  <p:transition xmlns:p14="http://schemas.microsoft.com/office/powerpoint/2010/mai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4"/>
            <a:ext cx="11304239" cy="5688861"/>
          </a:xfrm>
          <a:prstGeom prst="rect">
            <a:avLst/>
          </a:prstGeom>
        </p:spPr>
        <p:txBody>
          <a:bodyPr vert="horz" lIns="121840" tIns="60920" rIns="121840" bIns="60920"/>
          <a:lstStyle>
            <a:lvl1pPr marL="0" indent="0" algn="ctr">
              <a:buNone/>
              <a:defRPr sz="20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640452799"/>
      </p:ext>
    </p:extLst>
  </p:cSld>
  <p:clrMapOvr>
    <a:masterClrMapping/>
  </p:clrMapOvr>
  <p:transition xmlns:p14="http://schemas.microsoft.com/office/powerpoint/2010/mai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09"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7" rIns="91392" bIns="45697" anchor="ctr"/>
          <a:lstStyle/>
          <a:p>
            <a:pPr algn="ctr" defTabSz="609316">
              <a:defRPr/>
            </a:pPr>
            <a:endParaRPr lang="en-US" sz="1900">
              <a:solidFill>
                <a:srgbClr val="FFFFFF"/>
              </a:solidFill>
              <a:latin typeface="Arial"/>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2" tIns="45697" rIns="91392" bIns="45697" anchor="ctr"/>
          <a:lstStyle/>
          <a:p>
            <a:pPr algn="ctr" defTabSz="609316">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rgbClr val="676767"/>
            </a:solidFill>
          </a:ln>
          <a:effectLst/>
        </p:spPr>
        <p:txBody>
          <a:bodyPr lIns="121840" tIns="60920" rIns="121840" bIns="60920"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753777" y="4873439"/>
            <a:ext cx="6763665" cy="838200"/>
          </a:xfrm>
        </p:spPr>
        <p:txBody>
          <a:bodyPr anchor="ctr"/>
          <a:lstStyle>
            <a:lvl1pPr>
              <a:defRPr sz="27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69871120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876" y="311161"/>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7" rIns="91392" bIns="45697" anchor="ctr"/>
          <a:lstStyle/>
          <a:p>
            <a:pPr algn="ctr" defTabSz="609316">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91392" tIns="45697" rIns="91392" bIns="45697" rtlCol="0" anchor="ctr" anchorCtr="0">
            <a:normAutofit/>
          </a:bodyPr>
          <a:lstStyle>
            <a:lvl1pPr marL="0" indent="0" algn="ctr" defTabSz="913943"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574440" y="3307601"/>
            <a:ext cx="8970817" cy="2152559"/>
          </a:xfrm>
        </p:spPr>
        <p:txBody>
          <a:bodyPr>
            <a:noAutofit/>
          </a:bodyPr>
          <a:lstStyle>
            <a:lvl1pPr marL="0" marR="0" indent="0" algn="l" defTabSz="913943" rtl="0" eaLnBrk="1" fontAlgn="auto" latinLnBrk="0" hangingPunct="1">
              <a:lnSpc>
                <a:spcPct val="80000"/>
              </a:lnSpc>
              <a:spcBef>
                <a:spcPct val="0"/>
              </a:spcBef>
              <a:spcAft>
                <a:spcPts val="0"/>
              </a:spcAft>
              <a:buClrTx/>
              <a:buSzTx/>
              <a:buFontTx/>
              <a:buNone/>
              <a:tabLst/>
              <a:defRPr sz="60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75464790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4" y="728812"/>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7" rIns="91392" bIns="45697" anchor="ctr"/>
          <a:lstStyle/>
          <a:p>
            <a:pPr algn="ctr" defTabSz="609316">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121840" tIns="60920" rIns="121840" bIns="60920"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583407" y="728989"/>
            <a:ext cx="5798380" cy="1085313"/>
          </a:xfrm>
        </p:spPr>
        <p:txBody>
          <a:bodyPr wrap="none" anchor="t" anchorCtr="0">
            <a:noAutofit/>
          </a:bodyPr>
          <a:lstStyle>
            <a:lvl1pPr>
              <a:lnSpc>
                <a:spcPct val="90000"/>
              </a:lnSpc>
              <a:defRPr sz="33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41308423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61"/>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0" name="Rectangle 9"/>
          <p:cNvSpPr/>
          <p:nvPr/>
        </p:nvSpPr>
        <p:spPr>
          <a:xfrm>
            <a:off x="446501" y="311161"/>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1" name="Rectangle 10"/>
          <p:cNvSpPr/>
          <p:nvPr/>
        </p:nvSpPr>
        <p:spPr>
          <a:xfrm>
            <a:off x="9304562"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2" name="Rectangle 11"/>
          <p:cNvSpPr/>
          <p:nvPr/>
        </p:nvSpPr>
        <p:spPr>
          <a:xfrm>
            <a:off x="446511" y="3028961"/>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3" name="Rectangle 12"/>
          <p:cNvSpPr/>
          <p:nvPr/>
        </p:nvSpPr>
        <p:spPr>
          <a:xfrm>
            <a:off x="3880957" y="3028961"/>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4" name="Rectangle 13"/>
          <p:cNvSpPr/>
          <p:nvPr/>
        </p:nvSpPr>
        <p:spPr>
          <a:xfrm>
            <a:off x="9304562"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15" name="Rectangle 14"/>
          <p:cNvSpPr/>
          <p:nvPr/>
        </p:nvSpPr>
        <p:spPr>
          <a:xfrm>
            <a:off x="9304562"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anchor="ctr"/>
          <a:lstStyle/>
          <a:p>
            <a:pPr algn="ctr" defTabSz="609316">
              <a:defRPr/>
            </a:pPr>
            <a:endParaRPr lang="en-US" sz="1900">
              <a:solidFill>
                <a:srgbClr val="FFFFFF"/>
              </a:solidFill>
              <a:latin typeface="CiscoSans"/>
              <a:cs typeface="CiscoSans"/>
            </a:endParaRPr>
          </a:p>
        </p:txBody>
      </p:sp>
      <p:sp>
        <p:nvSpPr>
          <p:cNvPr id="49" name="Picture Placeholder 25"/>
          <p:cNvSpPr>
            <a:spLocks noGrp="1"/>
          </p:cNvSpPr>
          <p:nvPr>
            <p:ph type="pic" sz="quarter" idx="11"/>
          </p:nvPr>
        </p:nvSpPr>
        <p:spPr>
          <a:xfrm>
            <a:off x="4890730" y="311151"/>
            <a:ext cx="4356013" cy="2660652"/>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427670" y="311151"/>
            <a:ext cx="4401521" cy="2660652"/>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427654" y="3028967"/>
            <a:ext cx="3382346" cy="3458935"/>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3876769" y="3028967"/>
            <a:ext cx="5369956" cy="3458935"/>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91388" tIns="45695" rIns="91388" bIns="45695" rtlCol="0" anchor="ctr" anchorCtr="0">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1505683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4878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bg>
      <p:bgPr>
        <a:solidFill>
          <a:srgbClr val="272749"/>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1" y="100584"/>
            <a:ext cx="3557016" cy="1152144"/>
          </a:xfrm>
          <a:prstGeom prst="rect">
            <a:avLst/>
          </a:prstGeom>
        </p:spPr>
        <p:txBody>
          <a:bodyPr lIns="121829" tIns="60915" rIns="121829" bIns="60915" anchor="b" anchorCtr="0">
            <a:noAutofit/>
          </a:bodyPr>
          <a:lstStyle>
            <a:lvl1pPr marL="0" marR="0" indent="0" algn="l" defTabSz="91382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829"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17"/>
          <p:cNvSpPr>
            <a:spLocks noGrp="1"/>
          </p:cNvSpPr>
          <p:nvPr>
            <p:ph type="body" sz="quarter" idx="19"/>
          </p:nvPr>
        </p:nvSpPr>
        <p:spPr>
          <a:xfrm>
            <a:off x="4343401" y="100584"/>
            <a:ext cx="3465576" cy="1152144"/>
          </a:xfrm>
          <a:prstGeom prst="rect">
            <a:avLst/>
          </a:prstGeom>
        </p:spPr>
        <p:txBody>
          <a:bodyPr lIns="121829" tIns="60915" rIns="121829" bIns="60915" anchor="b" anchorCtr="0">
            <a:noAutofit/>
          </a:bodyPr>
          <a:lstStyle>
            <a:lvl1pPr marL="0" marR="0" indent="0" algn="l" defTabSz="91382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829"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3" name="Text Placeholder 17"/>
          <p:cNvSpPr>
            <a:spLocks noGrp="1"/>
          </p:cNvSpPr>
          <p:nvPr>
            <p:ph type="body" sz="quarter" idx="20"/>
          </p:nvPr>
        </p:nvSpPr>
        <p:spPr>
          <a:xfrm>
            <a:off x="8360758" y="100584"/>
            <a:ext cx="3511296" cy="1152144"/>
          </a:xfrm>
          <a:prstGeom prst="rect">
            <a:avLst/>
          </a:prstGeom>
        </p:spPr>
        <p:txBody>
          <a:bodyPr lIns="121829" tIns="60915" rIns="121829" bIns="60915" anchor="b" anchorCtr="0">
            <a:noAutofit/>
          </a:bodyPr>
          <a:lstStyle>
            <a:lvl1pPr marL="0" marR="0" indent="0" algn="l" defTabSz="913829"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FFFFFF"/>
                </a:solidFill>
                <a:effectLst/>
                <a:uLnTx/>
                <a:uFillTx/>
                <a:latin typeface="+mj-lt"/>
                <a:ea typeface="+mj-ea"/>
                <a:cs typeface="CiscoSans Thin"/>
              </a:defRPr>
            </a:lvl1pPr>
          </a:lstStyle>
          <a:p>
            <a:pPr marL="0" marR="0" lvl="0" indent="0" algn="l" defTabSz="913829"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12" name="Text Placeholder 3"/>
          <p:cNvSpPr>
            <a:spLocks noGrp="1"/>
          </p:cNvSpPr>
          <p:nvPr>
            <p:ph type="body" sz="quarter" idx="10"/>
          </p:nvPr>
        </p:nvSpPr>
        <p:spPr>
          <a:xfrm>
            <a:off x="292611" y="1602098"/>
            <a:ext cx="3557016" cy="4448011"/>
          </a:xfrm>
          <a:prstGeom prst="rect">
            <a:avLst/>
          </a:prstGeom>
        </p:spPr>
        <p:txBody>
          <a:bodyPr lIns="121829" tIns="60915" rIns="121829" bIns="60915">
            <a:noAutofit/>
          </a:bodyPr>
          <a:lstStyle>
            <a:lvl1pPr marL="298241" indent="-228439">
              <a:lnSpc>
                <a:spcPct val="95000"/>
              </a:lnSpc>
              <a:spcBef>
                <a:spcPts val="1480"/>
              </a:spcBef>
              <a:buClr>
                <a:schemeClr val="bg1"/>
              </a:buClr>
              <a:buSzPct val="80000"/>
              <a:buFont typeface="Wingdings" panose="05000000000000000000" pitchFamily="2" charset="2"/>
              <a:buChar char="§"/>
              <a:defRPr sz="2100">
                <a:solidFill>
                  <a:srgbClr val="FFFFFF"/>
                </a:solidFill>
                <a:latin typeface="+mn-lt"/>
                <a:cs typeface="CiscoSans ExtraLight"/>
              </a:defRPr>
            </a:lvl1pPr>
            <a:lvl2pPr marL="537246" indent="-253817">
              <a:lnSpc>
                <a:spcPct val="95000"/>
              </a:lnSpc>
              <a:spcBef>
                <a:spcPts val="600"/>
              </a:spcBef>
              <a:buClr>
                <a:schemeClr val="bg1"/>
              </a:buClr>
              <a:buSzPct val="80000"/>
              <a:buFont typeface="Wingdings" panose="05000000000000000000" pitchFamily="2" charset="2"/>
              <a:buChar char="§"/>
              <a:defRPr sz="1900">
                <a:solidFill>
                  <a:srgbClr val="FFFFFF"/>
                </a:solidFill>
                <a:latin typeface="+mn-lt"/>
                <a:cs typeface="CiscoSans ExtraLight"/>
              </a:defRPr>
            </a:lvl2pPr>
            <a:lvl3pPr marL="759335" indent="-222090">
              <a:buClr>
                <a:schemeClr val="bg1"/>
              </a:buClr>
              <a:buSzPct val="80000"/>
              <a:buFont typeface="Wingdings" panose="05000000000000000000" pitchFamily="2" charset="2"/>
              <a:buChar char="§"/>
              <a:defRPr sz="1600">
                <a:solidFill>
                  <a:srgbClr val="FFFFFF"/>
                </a:solidFill>
                <a:latin typeface="+mn-lt"/>
                <a:cs typeface="CiscoSans ExtraLight"/>
              </a:defRPr>
            </a:lvl3pPr>
            <a:lvl4pPr marL="994122" indent="-228439">
              <a:buClr>
                <a:schemeClr val="bg1"/>
              </a:buClr>
              <a:buSzPct val="80000"/>
              <a:buFont typeface="Wingdings" panose="05000000000000000000" pitchFamily="2" charset="2"/>
              <a:buChar char="§"/>
              <a:defRPr sz="1300">
                <a:solidFill>
                  <a:srgbClr val="FFFFFF"/>
                </a:solidFill>
                <a:latin typeface="+mn-lt"/>
                <a:cs typeface="CiscoSans ExtraLight"/>
              </a:defRPr>
            </a:lvl4pPr>
            <a:lvl5pPr marL="1222561" indent="-228439">
              <a:buClr>
                <a:schemeClr val="bg1"/>
              </a:buClr>
              <a:buSzPct val="80000"/>
              <a:buFont typeface="Wingdings" panose="05000000000000000000" pitchFamily="2" charset="2"/>
              <a:buChar char="§"/>
              <a:defRPr sz="1200">
                <a:solidFill>
                  <a:srgbClr val="FFFFFF"/>
                </a:solidFill>
                <a:latin typeface="+mn-lt"/>
                <a:cs typeface="CiscoSans ExtraLight"/>
              </a:defRPr>
            </a:lvl5pPr>
            <a:lvl6pPr marL="922705"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6" name="Text Placeholder 3"/>
          <p:cNvSpPr>
            <a:spLocks noGrp="1"/>
          </p:cNvSpPr>
          <p:nvPr>
            <p:ph type="body" sz="quarter" idx="21"/>
          </p:nvPr>
        </p:nvSpPr>
        <p:spPr>
          <a:xfrm>
            <a:off x="8360758" y="1578597"/>
            <a:ext cx="3511296" cy="4448011"/>
          </a:xfrm>
          <a:prstGeom prst="rect">
            <a:avLst/>
          </a:prstGeom>
        </p:spPr>
        <p:txBody>
          <a:bodyPr lIns="121829" tIns="60915" rIns="121829" bIns="60915">
            <a:noAutofit/>
          </a:bodyPr>
          <a:lstStyle>
            <a:lvl1pPr marL="228469" indent="-228469">
              <a:lnSpc>
                <a:spcPct val="95000"/>
              </a:lnSpc>
              <a:spcBef>
                <a:spcPts val="1480"/>
              </a:spcBef>
              <a:buClrTx/>
              <a:buSzPct val="80000"/>
              <a:buFont typeface="Wingdings" panose="05000000000000000000" pitchFamily="2" charset="2"/>
              <a:buChar char="§"/>
              <a:defRPr sz="2100">
                <a:solidFill>
                  <a:srgbClr val="FFFFFF"/>
                </a:solidFill>
                <a:latin typeface="+mn-lt"/>
                <a:cs typeface="CiscoSans ExtraLight"/>
              </a:defRPr>
            </a:lvl1pPr>
            <a:lvl2pPr marL="479656" indent="-287794">
              <a:lnSpc>
                <a:spcPct val="95000"/>
              </a:lnSpc>
              <a:spcBef>
                <a:spcPts val="600"/>
              </a:spcBef>
              <a:buClrTx/>
              <a:buSzPct val="80000"/>
              <a:buFont typeface="Wingdings" panose="05000000000000000000" pitchFamily="2" charset="2"/>
              <a:buChar char="§"/>
              <a:defRPr sz="1900">
                <a:solidFill>
                  <a:srgbClr val="FFFFFF"/>
                </a:solidFill>
                <a:latin typeface="+mn-lt"/>
                <a:cs typeface="CiscoSans ExtraLight"/>
              </a:defRPr>
            </a:lvl2pPr>
            <a:lvl3pPr marL="763568" indent="-228439">
              <a:buClrTx/>
              <a:buSzPct val="80000"/>
              <a:buFont typeface="Wingdings" panose="05000000000000000000" pitchFamily="2" charset="2"/>
              <a:buChar char="§"/>
              <a:defRPr sz="1600">
                <a:solidFill>
                  <a:srgbClr val="FFFFFF"/>
                </a:solidFill>
                <a:latin typeface="+mn-lt"/>
                <a:cs typeface="CiscoSans ExtraLight"/>
              </a:defRPr>
            </a:lvl3pPr>
            <a:lvl4pPr marL="994122" indent="-228439">
              <a:buClrTx/>
              <a:buSzPct val="80000"/>
              <a:buFont typeface="Wingdings" panose="05000000000000000000" pitchFamily="2" charset="2"/>
              <a:buChar char="§"/>
              <a:defRPr sz="1300">
                <a:solidFill>
                  <a:srgbClr val="FFFFFF"/>
                </a:solidFill>
                <a:latin typeface="+mn-lt"/>
                <a:cs typeface="CiscoSans ExtraLight"/>
              </a:defRPr>
            </a:lvl4pPr>
            <a:lvl5pPr marL="1222561" indent="-228439">
              <a:buClrTx/>
              <a:buSzPct val="80000"/>
              <a:buFont typeface="Wingdings" panose="05000000000000000000" pitchFamily="2" charset="2"/>
              <a:buChar char="§"/>
              <a:defRPr sz="1200">
                <a:solidFill>
                  <a:srgbClr val="FFFFFF"/>
                </a:solidFill>
                <a:latin typeface="+mn-lt"/>
                <a:cs typeface="CiscoSans ExtraLight"/>
              </a:defRPr>
            </a:lvl5pPr>
            <a:lvl6pPr marL="922705"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 name="Text Placeholder 3"/>
          <p:cNvSpPr>
            <a:spLocks noGrp="1"/>
          </p:cNvSpPr>
          <p:nvPr>
            <p:ph type="body" sz="quarter" idx="22"/>
          </p:nvPr>
        </p:nvSpPr>
        <p:spPr>
          <a:xfrm>
            <a:off x="4343401" y="1602098"/>
            <a:ext cx="3465576" cy="4448011"/>
          </a:xfrm>
          <a:prstGeom prst="rect">
            <a:avLst/>
          </a:prstGeom>
        </p:spPr>
        <p:txBody>
          <a:bodyPr lIns="121829" tIns="60915" rIns="121829" bIns="60915">
            <a:noAutofit/>
          </a:bodyPr>
          <a:lstStyle>
            <a:lvl1pPr marL="342759" indent="-342759">
              <a:lnSpc>
                <a:spcPct val="95000"/>
              </a:lnSpc>
              <a:spcBef>
                <a:spcPts val="1480"/>
              </a:spcBef>
              <a:buClrTx/>
              <a:buSzPct val="80000"/>
              <a:buFont typeface="Arial"/>
              <a:buChar char="•"/>
              <a:defRPr sz="2100">
                <a:solidFill>
                  <a:srgbClr val="FFFFFF"/>
                </a:solidFill>
                <a:latin typeface="+mn-lt"/>
                <a:cs typeface="CiscoSans ExtraLight"/>
              </a:defRPr>
            </a:lvl1pPr>
            <a:lvl2pPr marL="566958" indent="-342759">
              <a:lnSpc>
                <a:spcPct val="95000"/>
              </a:lnSpc>
              <a:spcBef>
                <a:spcPts val="600"/>
              </a:spcBef>
              <a:buClrTx/>
              <a:buSzPct val="80000"/>
              <a:buFont typeface="Arial"/>
              <a:buChar char="•"/>
              <a:defRPr sz="1900">
                <a:solidFill>
                  <a:srgbClr val="FFFFFF"/>
                </a:solidFill>
                <a:latin typeface="+mn-lt"/>
                <a:cs typeface="CiscoSans ExtraLight"/>
              </a:defRPr>
            </a:lvl2pPr>
            <a:lvl3pPr marL="742507" indent="-285630">
              <a:buClrTx/>
              <a:buSzPct val="80000"/>
              <a:buFont typeface="Arial"/>
              <a:buChar char="•"/>
              <a:defRPr sz="1600">
                <a:solidFill>
                  <a:srgbClr val="FFFFFF"/>
                </a:solidFill>
                <a:latin typeface="+mn-lt"/>
                <a:cs typeface="CiscoSans ExtraLight"/>
              </a:defRPr>
            </a:lvl3pPr>
            <a:lvl4pPr marL="973059" indent="-285630">
              <a:buClrTx/>
              <a:buSzPct val="80000"/>
              <a:buFont typeface="Arial"/>
              <a:buChar char="•"/>
              <a:defRPr sz="1300">
                <a:solidFill>
                  <a:srgbClr val="FFFFFF"/>
                </a:solidFill>
                <a:latin typeface="+mn-lt"/>
                <a:cs typeface="CiscoSans ExtraLight"/>
              </a:defRPr>
            </a:lvl4pPr>
            <a:lvl5pPr marL="1087238" indent="-171371">
              <a:buClrTx/>
              <a:buSzPct val="80000"/>
              <a:buFont typeface="Arial"/>
              <a:buChar char="•"/>
              <a:defRPr sz="1200">
                <a:solidFill>
                  <a:srgbClr val="FFFFFF"/>
                </a:solidFill>
                <a:latin typeface="+mn-lt"/>
                <a:cs typeface="CiscoSans ExtraLight"/>
              </a:defRPr>
            </a:lvl5pPr>
            <a:lvl6pPr marL="922705"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3" name="Straight Connector 2"/>
          <p:cNvCxnSpPr/>
          <p:nvPr userDrawn="1"/>
        </p:nvCxnSpPr>
        <p:spPr>
          <a:xfrm>
            <a:off x="4101032"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14"/>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7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388" tIns="45695" rIns="91388" bIns="45695" rtlCol="0" anchor="ctr">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55687578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388" tIns="45695" rIns="91388" bIns="45695" rtlCol="0" anchor="ctr">
            <a:normAutofit/>
          </a:bodyPr>
          <a:lstStyle>
            <a:lvl1pPr marL="0" indent="0" algn="ctr" defTabSz="913905"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36370500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8825"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1" y="2190751"/>
            <a:ext cx="116767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6850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889807"/>
      </p:ext>
    </p:extLst>
  </p:cSld>
  <p:clrMapOvr>
    <a:masterClrMapping/>
  </p:clrMapOvr>
  <p:transition xmlns:p14="http://schemas.microsoft.com/office/powerpoint/2010/mai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6" y="76200"/>
            <a:ext cx="1096571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442" y="1524000"/>
            <a:ext cx="10965710" cy="4648200"/>
          </a:xfrm>
          <a:prstGeom prst="rect">
            <a:avLst/>
          </a:prstGeom>
        </p:spPr>
        <p:txBody>
          <a:bodyPr lIns="121861" tIns="60931" rIns="121861" bIns="6093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11477810" y="6477000"/>
            <a:ext cx="711015" cy="381000"/>
          </a:xfrm>
          <a:prstGeom prst="rect">
            <a:avLst/>
          </a:prstGeom>
          <a:ln/>
        </p:spPr>
        <p:txBody>
          <a:bodyPr lIns="121861" tIns="60931" rIns="121861" bIns="60931"/>
          <a:lstStyle>
            <a:lvl1pPr>
              <a:defRPr/>
            </a:lvl1pPr>
          </a:lstStyle>
          <a:p>
            <a:pPr defTabSz="609316" fontAlgn="base">
              <a:spcBef>
                <a:spcPct val="0"/>
              </a:spcBef>
              <a:spcAft>
                <a:spcPct val="0"/>
              </a:spcAft>
            </a:pPr>
            <a:fld id="{47484742-6E0C-4879-8168-117ABB6DB9CE}" type="slidenum">
              <a:rPr lang="en-US" sz="1900" smtClean="0">
                <a:solidFill>
                  <a:srgbClr val="676767"/>
                </a:solidFill>
                <a:latin typeface="Arial" charset="0"/>
                <a:ea typeface="ＭＳ Ｐゴシック" charset="0"/>
                <a:cs typeface="ＭＳ Ｐゴシック" charset="0"/>
              </a:rPr>
              <a:pPr defTabSz="609316" fontAlgn="base">
                <a:spcBef>
                  <a:spcPct val="0"/>
                </a:spcBef>
                <a:spcAft>
                  <a:spcPct val="0"/>
                </a:spcAft>
              </a:pPr>
              <a:t>‹#›</a:t>
            </a:fld>
            <a:endParaRPr lang="en-US" sz="1900">
              <a:solidFill>
                <a:srgbClr val="676767"/>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3855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95114" y="1236693"/>
            <a:ext cx="10813350" cy="2918779"/>
          </a:xfrm>
        </p:spPr>
        <p:txBody>
          <a:bodyPr/>
          <a:lstStyle>
            <a:lvl1pPr>
              <a:lnSpc>
                <a:spcPct val="90000"/>
              </a:lnSpc>
              <a:defRPr lang="en-US" sz="5500" b="0" kern="1200" spc="0" baseline="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15095" y="4464078"/>
            <a:ext cx="10813351" cy="384175"/>
          </a:xfrm>
        </p:spPr>
        <p:txBody>
          <a:bodyPr anchor="b">
            <a:noAutofit/>
          </a:bodyPr>
          <a:lstStyle>
            <a:lvl1pPr marL="0" indent="0" algn="l">
              <a:buNone/>
              <a:defRPr sz="2000" b="0">
                <a:solidFill>
                  <a:schemeClr val="tx2"/>
                </a:solidFill>
                <a:effectLst>
                  <a:outerShdw blurRad="38100" dist="38100" dir="2700000" algn="tl">
                    <a:srgbClr val="000000">
                      <a:alpha val="43137"/>
                    </a:srgbClr>
                  </a:outerShdw>
                </a:effectLst>
                <a:latin typeface="+mj-lt"/>
              </a:defRPr>
            </a:lvl1pPr>
            <a:lvl2pPr marL="457061" indent="0" algn="ctr">
              <a:buNone/>
              <a:defRPr>
                <a:solidFill>
                  <a:schemeClr val="tx1">
                    <a:tint val="75000"/>
                  </a:schemeClr>
                </a:solidFill>
              </a:defRPr>
            </a:lvl2pPr>
            <a:lvl3pPr marL="914133" indent="0" algn="ctr">
              <a:buNone/>
              <a:defRPr>
                <a:solidFill>
                  <a:schemeClr val="tx1">
                    <a:tint val="75000"/>
                  </a:schemeClr>
                </a:solidFill>
              </a:defRPr>
            </a:lvl3pPr>
            <a:lvl4pPr marL="1371199" indent="0" algn="ctr">
              <a:buNone/>
              <a:defRPr>
                <a:solidFill>
                  <a:schemeClr val="tx1">
                    <a:tint val="75000"/>
                  </a:schemeClr>
                </a:solidFill>
              </a:defRPr>
            </a:lvl4pPr>
            <a:lvl5pPr marL="1828268" indent="0" algn="ctr">
              <a:buNone/>
              <a:defRPr>
                <a:solidFill>
                  <a:schemeClr val="tx1">
                    <a:tint val="75000"/>
                  </a:schemeClr>
                </a:solidFill>
              </a:defRPr>
            </a:lvl5pPr>
            <a:lvl6pPr marL="2285329" indent="0" algn="ctr">
              <a:buNone/>
              <a:defRPr>
                <a:solidFill>
                  <a:schemeClr val="tx1">
                    <a:tint val="75000"/>
                  </a:schemeClr>
                </a:solidFill>
              </a:defRPr>
            </a:lvl6pPr>
            <a:lvl7pPr marL="2742401" indent="0" algn="ctr">
              <a:buNone/>
              <a:defRPr>
                <a:solidFill>
                  <a:schemeClr val="tx1">
                    <a:tint val="75000"/>
                  </a:schemeClr>
                </a:solidFill>
              </a:defRPr>
            </a:lvl7pPr>
            <a:lvl8pPr marL="3199467" indent="0" algn="ctr">
              <a:buNone/>
              <a:defRPr>
                <a:solidFill>
                  <a:schemeClr val="tx1">
                    <a:tint val="75000"/>
                  </a:schemeClr>
                </a:solidFill>
              </a:defRPr>
            </a:lvl8pPr>
            <a:lvl9pPr marL="3656536" indent="0" algn="ctr">
              <a:buNone/>
              <a:defRPr>
                <a:solidFill>
                  <a:schemeClr val="tx1">
                    <a:tint val="75000"/>
                  </a:schemeClr>
                </a:solidFill>
              </a:defRPr>
            </a:lvl9pPr>
          </a:lstStyle>
          <a:p>
            <a:r>
              <a:rPr lang="en-US" dirty="0" smtClean="0"/>
              <a:t>Click to edit Master subtitle style</a:t>
            </a:r>
            <a:endParaRPr lang="en-US" dirty="0"/>
          </a:p>
        </p:txBody>
      </p:sp>
      <p:sp>
        <p:nvSpPr>
          <p:cNvPr id="39" name="Text Placeholder 38"/>
          <p:cNvSpPr>
            <a:spLocks noGrp="1"/>
          </p:cNvSpPr>
          <p:nvPr>
            <p:ph type="body" sz="quarter" idx="10"/>
          </p:nvPr>
        </p:nvSpPr>
        <p:spPr>
          <a:xfrm>
            <a:off x="314325" y="4782766"/>
            <a:ext cx="10814050" cy="384175"/>
          </a:xfrm>
        </p:spPr>
        <p:txBody>
          <a:bodyPr/>
          <a:lstStyle>
            <a:lvl1pPr marL="0" indent="0">
              <a:buFontTx/>
              <a:buNone/>
              <a:defRPr lang="en-US" sz="1900" kern="1200" dirty="0" smtClean="0">
                <a:solidFill>
                  <a:schemeClr val="tx2"/>
                </a:solidFill>
                <a:effectLst>
                  <a:outerShdw blurRad="38100" dist="38100" dir="2700000" algn="tl">
                    <a:srgbClr val="000000">
                      <a:alpha val="43137"/>
                    </a:srgbClr>
                  </a:outerShdw>
                </a:effectLst>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Click to edit Master text styles</a:t>
            </a:r>
          </a:p>
        </p:txBody>
      </p:sp>
      <p:sp>
        <p:nvSpPr>
          <p:cNvPr id="41" name="Text Placeholder 40"/>
          <p:cNvSpPr>
            <a:spLocks noGrp="1"/>
          </p:cNvSpPr>
          <p:nvPr>
            <p:ph type="body" sz="quarter" idx="11"/>
          </p:nvPr>
        </p:nvSpPr>
        <p:spPr>
          <a:xfrm>
            <a:off x="314325" y="5273261"/>
            <a:ext cx="10814050" cy="384175"/>
          </a:xfrm>
        </p:spPr>
        <p:txBody>
          <a:bodyPr/>
          <a:lstStyle>
            <a:lvl1pPr marL="0" indent="0">
              <a:buFontTx/>
              <a:buNone/>
              <a:defRPr lang="en-US" sz="1500" kern="1200" dirty="0" smtClean="0">
                <a:solidFill>
                  <a:schemeClr val="tx2"/>
                </a:solidFill>
                <a:effectLst>
                  <a:outerShdw blurRad="38100" dist="38100" dir="2700000" algn="tl">
                    <a:srgbClr val="000000">
                      <a:alpha val="43137"/>
                    </a:srgbClr>
                  </a:outerShdw>
                </a:effectLst>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Click to edit Master text styles</a:t>
            </a:r>
          </a:p>
        </p:txBody>
      </p:sp>
    </p:spTree>
    <p:extLst>
      <p:ext uri="{BB962C8B-B14F-4D97-AF65-F5344CB8AC3E}">
        <p14:creationId xmlns:p14="http://schemas.microsoft.com/office/powerpoint/2010/main" val="2379060973"/>
      </p:ext>
    </p:extLst>
  </p:cSld>
  <p:clrMapOvr>
    <a:masterClrMapping/>
  </p:clrMapOvr>
  <p:transition xmlns:p14="http://schemas.microsoft.com/office/powerpoint/2010/mai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Segu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1"/>
            <a:ext cx="10813350" cy="2407043"/>
          </a:xfrm>
        </p:spPr>
        <p:txBody>
          <a:bodyPr/>
          <a:lstStyle>
            <a:lvl1pPr algn="l" defTabSz="914133" rtl="0" eaLnBrk="1" latinLnBrk="0" hangingPunct="1">
              <a:lnSpc>
                <a:spcPct val="80000"/>
              </a:lnSpc>
              <a:spcBef>
                <a:spcPct val="0"/>
              </a:spcBef>
              <a:buNone/>
              <a:defRPr lang="en-US" sz="5500" b="0" kern="1200" spc="0" baseline="0" dirty="0">
                <a:solidFill>
                  <a:schemeClr val="bg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57492251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190" y="114771"/>
            <a:ext cx="10862554" cy="838200"/>
          </a:xfrm>
        </p:spPr>
        <p:txBody>
          <a:bodyPr/>
          <a:lstStyle>
            <a:lvl1pPr algn="l" defTabSz="914133" rtl="0" eaLnBrk="1" latinLnBrk="0" hangingPunct="1">
              <a:lnSpc>
                <a:spcPct val="80000"/>
              </a:lnSpc>
              <a:spcBef>
                <a:spcPct val="0"/>
              </a:spcBef>
              <a:buNone/>
              <a:defRPr lang="en-US" sz="3600" b="0" kern="1200" spc="0" baseline="0" dirty="0">
                <a:solidFill>
                  <a:schemeClr val="tx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0897" y="1071162"/>
            <a:ext cx="11611230" cy="5405847"/>
          </a:xfrm>
          <a:noFill/>
        </p:spPr>
        <p:txBody>
          <a:bodyPr>
            <a:noAutofit/>
          </a:bodyPr>
          <a:lstStyle>
            <a:lvl1pPr>
              <a:lnSpc>
                <a:spcPct val="95000"/>
              </a:lnSpc>
              <a:spcBef>
                <a:spcPts val="1480"/>
              </a:spcBef>
              <a:buClr>
                <a:srgbClr val="96CA4B"/>
              </a:buClr>
              <a:tabLst/>
              <a:defRPr sz="2400">
                <a:solidFill>
                  <a:schemeClr val="tx2"/>
                </a:solidFill>
                <a:latin typeface="+mj-lt"/>
              </a:defRPr>
            </a:lvl1pPr>
            <a:lvl2pPr>
              <a:lnSpc>
                <a:spcPct val="95000"/>
              </a:lnSpc>
              <a:spcBef>
                <a:spcPts val="600"/>
              </a:spcBef>
              <a:tabLst/>
              <a:defRPr sz="2400">
                <a:solidFill>
                  <a:schemeClr val="tx2"/>
                </a:solidFill>
                <a:latin typeface="+mj-lt"/>
              </a:defRPr>
            </a:lvl2pPr>
            <a:lvl3pPr marL="685604" indent="-115860">
              <a:tabLst/>
              <a:defRPr sz="2400">
                <a:solidFill>
                  <a:schemeClr val="tx2"/>
                </a:solidFill>
                <a:latin typeface="+mj-lt"/>
              </a:defRPr>
            </a:lvl3pPr>
            <a:lvl4pPr>
              <a:tabLst/>
              <a:defRPr sz="2400">
                <a:solidFill>
                  <a:schemeClr val="tx2"/>
                </a:solidFill>
                <a:latin typeface="+mj-lt"/>
              </a:defRPr>
            </a:lvl4pPr>
            <a:lvl5pPr>
              <a:tabLst/>
              <a:defRPr sz="2400">
                <a:solidFill>
                  <a:schemeClr val="tx2"/>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1605300"/>
      </p:ext>
    </p:extLst>
  </p:cSld>
  <p:clrMapOvr>
    <a:masterClrMapping/>
  </p:clrMapOvr>
  <p:transition xmlns:p14="http://schemas.microsoft.com/office/powerpoint/2010/mai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190" y="257011"/>
            <a:ext cx="10862554" cy="838200"/>
          </a:xfrm>
        </p:spPr>
        <p:txBody>
          <a:bodyPr anchor="ctr"/>
          <a:lstStyle>
            <a:lvl1pPr algn="l" defTabSz="914133" rtl="0" eaLnBrk="1" latinLnBrk="0" hangingPunct="1">
              <a:lnSpc>
                <a:spcPct val="80000"/>
              </a:lnSpc>
              <a:spcBef>
                <a:spcPct val="0"/>
              </a:spcBef>
              <a:buNone/>
              <a:defRPr lang="en-US" sz="3600" b="0" kern="1200" spc="0" baseline="0" dirty="0">
                <a:solidFill>
                  <a:schemeClr val="tx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3926554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166365"/>
      </p:ext>
    </p:extLst>
  </p:cSld>
  <p:clrMapOvr>
    <a:masterClrMapping/>
  </p:clrMapOvr>
  <p:transition xmlns:p14="http://schemas.microsoft.com/office/powerpoint/2010/mai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0"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298"/>
            <a:ext cx="10888190" cy="3838231"/>
          </a:xfrm>
          <a:prstGeom prst="rect">
            <a:avLst/>
          </a:prstGeom>
        </p:spPr>
        <p:txBody>
          <a:bodyPr>
            <a:noAutofit/>
          </a:bodyPr>
          <a:lstStyle>
            <a:lvl1pPr marL="533021" indent="-533021"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29018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cstate="print">
            <a:extLst>
              <a:ext uri="{28A0092B-C50C-407E-A947-70E740481C1C}">
                <a14:useLocalDpi xmlns:a14="http://schemas.microsoft.com/office/drawing/2010/main" val="0"/>
              </a:ext>
            </a:extLst>
          </a:blip>
          <a:srcRect l="-15041" t="-9219" b="29758"/>
          <a:stretch>
            <a:fillRect/>
          </a:stretch>
        </p:blipFill>
        <p:spPr bwMode="auto">
          <a:xfrm>
            <a:off x="-1858954" y="388946"/>
            <a:ext cx="14047787"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6440488"/>
            <a:ext cx="12188825" cy="417512"/>
          </a:xfrm>
          <a:prstGeom prst="rect">
            <a:avLst/>
          </a:prstGeom>
          <a:solidFill>
            <a:srgbClr val="000000">
              <a:alpha val="7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defTabSz="914171" fontAlgn="base">
              <a:spcBef>
                <a:spcPct val="0"/>
              </a:spcBef>
              <a:spcAft>
                <a:spcPct val="0"/>
              </a:spcAft>
              <a:defRPr/>
            </a:pPr>
            <a:endParaRPr lang="en-US" sz="1900" dirty="0">
              <a:solidFill>
                <a:srgbClr val="FFFFFF"/>
              </a:solidFill>
              <a:latin typeface="Arial"/>
            </a:endParaRPr>
          </a:p>
        </p:txBody>
      </p:sp>
      <p:sp>
        <p:nvSpPr>
          <p:cNvPr id="4" name="Rectangle 3"/>
          <p:cNvSpPr>
            <a:spLocks noChangeArrowheads="1"/>
          </p:cNvSpPr>
          <p:nvPr userDrawn="1"/>
        </p:nvSpPr>
        <p:spPr bwMode="ltGray">
          <a:xfrm>
            <a:off x="354013" y="6554798"/>
            <a:ext cx="4559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800" dirty="0" smtClean="0">
                <a:solidFill>
                  <a:srgbClr val="7F7F7F"/>
                </a:solidFill>
              </a:rPr>
              <a:t>© 2015 Cisco and/or its affiliates. All rights reserved</a:t>
            </a:r>
            <a:r>
              <a:rPr lang="en-US" altLang="en-US" sz="500" dirty="0" smtClean="0">
                <a:solidFill>
                  <a:srgbClr val="1F8BAE"/>
                </a:solidFill>
              </a:rPr>
              <a:t>.</a:t>
            </a:r>
          </a:p>
        </p:txBody>
      </p:sp>
      <p:sp>
        <p:nvSpPr>
          <p:cNvPr id="5" name="Rectangle 4"/>
          <p:cNvSpPr>
            <a:spLocks noChangeArrowheads="1"/>
          </p:cNvSpPr>
          <p:nvPr userDrawn="1"/>
        </p:nvSpPr>
        <p:spPr bwMode="ltGray">
          <a:xfrm>
            <a:off x="10434638" y="6553210"/>
            <a:ext cx="996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800" dirty="0" smtClean="0">
                <a:solidFill>
                  <a:srgbClr val="7F7F7F"/>
                </a:solidFill>
              </a:rPr>
              <a:t>Cisco Confidential</a:t>
            </a:r>
          </a:p>
        </p:txBody>
      </p:sp>
      <p:sp>
        <p:nvSpPr>
          <p:cNvPr id="6" name="Rectangle 7"/>
          <p:cNvSpPr>
            <a:spLocks noChangeArrowheads="1"/>
          </p:cNvSpPr>
          <p:nvPr userDrawn="1"/>
        </p:nvSpPr>
        <p:spPr bwMode="ltGray">
          <a:xfrm>
            <a:off x="11543905" y="6550378"/>
            <a:ext cx="294083" cy="2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fld id="{B5A6F560-4D85-4DBF-A51F-DDDB60BC0509}" type="slidenum">
              <a:rPr lang="en-US" altLang="en-US" sz="800" smtClean="0">
                <a:solidFill>
                  <a:srgbClr val="7F7F7F"/>
                </a:solidFill>
              </a:rPr>
              <a:pPr algn="r" eaLnBrk="1" fontAlgn="base" hangingPunct="1">
                <a:spcBef>
                  <a:spcPct val="0"/>
                </a:spcBef>
                <a:spcAft>
                  <a:spcPct val="0"/>
                </a:spcAft>
                <a:defRPr/>
              </a:pPr>
              <a:t>‹#›</a:t>
            </a:fld>
            <a:endParaRPr lang="en-US" altLang="en-US" sz="800" dirty="0" smtClean="0">
              <a:solidFill>
                <a:srgbClr val="7F7F7F"/>
              </a:solidFill>
            </a:endParaRPr>
          </a:p>
        </p:txBody>
      </p:sp>
      <p:sp>
        <p:nvSpPr>
          <p:cNvPr id="7" name="Rectangle 6"/>
          <p:cNvSpPr/>
          <p:nvPr userDrawn="1"/>
        </p:nvSpPr>
        <p:spPr>
          <a:xfrm>
            <a:off x="0" y="1"/>
            <a:ext cx="12188825" cy="4503739"/>
          </a:xfrm>
          <a:prstGeom prst="rect">
            <a:avLst/>
          </a:prstGeom>
          <a:gradFill flip="none" rotWithShape="1">
            <a:gsLst>
              <a:gs pos="0">
                <a:srgbClr val="000000"/>
              </a:gs>
              <a:gs pos="100000">
                <a:schemeClr val="accent1">
                  <a:tint val="23500"/>
                  <a:satMod val="160000"/>
                  <a:alpha val="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anchor="ctr"/>
          <a:lstStyle/>
          <a:p>
            <a:pPr algn="ctr" defTabSz="914171" fontAlgn="base">
              <a:spcBef>
                <a:spcPct val="0"/>
              </a:spcBef>
              <a:spcAft>
                <a:spcPct val="0"/>
              </a:spcAft>
              <a:defRPr/>
            </a:pPr>
            <a:endParaRPr lang="en-US" sz="1900" dirty="0">
              <a:solidFill>
                <a:srgbClr val="FFFFFF"/>
              </a:solidFill>
              <a:latin typeface="Arial"/>
            </a:endParaRPr>
          </a:p>
        </p:txBody>
      </p:sp>
    </p:spTree>
    <p:extLst>
      <p:ext uri="{BB962C8B-B14F-4D97-AF65-F5344CB8AC3E}">
        <p14:creationId xmlns:p14="http://schemas.microsoft.com/office/powerpoint/2010/main" val="30779762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106"/>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797" tIns="60899" rIns="121797" bIns="6089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5508266"/>
      </p:ext>
    </p:extLst>
  </p:cSld>
  <p:clrMapOvr>
    <a:masterClrMapping/>
  </p:clrMapOvr>
  <p:transition xmlns:p14="http://schemas.microsoft.com/office/powerpoint/2010/mai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609341" indent="0" algn="ctr">
              <a:buNone/>
              <a:defRPr>
                <a:solidFill>
                  <a:schemeClr val="tx1">
                    <a:tint val="75000"/>
                  </a:schemeClr>
                </a:solidFill>
              </a:defRPr>
            </a:lvl2pPr>
            <a:lvl3pPr marL="1218683" indent="0" algn="ctr">
              <a:buNone/>
              <a:defRPr>
                <a:solidFill>
                  <a:schemeClr val="tx1">
                    <a:tint val="75000"/>
                  </a:schemeClr>
                </a:solidFill>
              </a:defRPr>
            </a:lvl3pPr>
            <a:lvl4pPr marL="1828024" indent="0" algn="ctr">
              <a:buNone/>
              <a:defRPr>
                <a:solidFill>
                  <a:schemeClr val="tx1">
                    <a:tint val="75000"/>
                  </a:schemeClr>
                </a:solidFill>
              </a:defRPr>
            </a:lvl4pPr>
            <a:lvl5pPr marL="2437365" indent="0" algn="ctr">
              <a:buNone/>
              <a:defRPr>
                <a:solidFill>
                  <a:schemeClr val="tx1">
                    <a:tint val="75000"/>
                  </a:schemeClr>
                </a:solidFill>
              </a:defRPr>
            </a:lvl5pPr>
            <a:lvl6pPr marL="3046701" indent="0" algn="ctr">
              <a:buNone/>
              <a:defRPr>
                <a:solidFill>
                  <a:schemeClr val="tx1">
                    <a:tint val="75000"/>
                  </a:schemeClr>
                </a:solidFill>
              </a:defRPr>
            </a:lvl6pPr>
            <a:lvl7pPr marL="3656048" indent="0" algn="ctr">
              <a:buNone/>
              <a:defRPr>
                <a:solidFill>
                  <a:schemeClr val="tx1">
                    <a:tint val="75000"/>
                  </a:schemeClr>
                </a:solidFill>
              </a:defRPr>
            </a:lvl7pPr>
            <a:lvl8pPr marL="4265385" indent="0" algn="ctr">
              <a:buNone/>
              <a:defRPr>
                <a:solidFill>
                  <a:schemeClr val="tx1">
                    <a:tint val="75000"/>
                  </a:schemeClr>
                </a:solidFill>
              </a:defRPr>
            </a:lvl8pPr>
            <a:lvl9pPr marL="48747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441" y="6356352"/>
            <a:ext cx="2844059" cy="365125"/>
          </a:xfrm>
          <a:prstGeom prst="rect">
            <a:avLst/>
          </a:prstGeom>
        </p:spPr>
        <p:txBody>
          <a:bodyPr lIns="121867" tIns="60933" rIns="121867" bIns="60933"/>
          <a:lstStyle/>
          <a:p>
            <a:pPr defTabSz="914171" fontAlgn="base">
              <a:spcBef>
                <a:spcPct val="0"/>
              </a:spcBef>
              <a:spcAft>
                <a:spcPct val="0"/>
              </a:spcAft>
            </a:pPr>
            <a:fld id="{AACADBDD-AE9F-9C46-9622-96C2D663F6B0}" type="datetimeFigureOut">
              <a:rPr lang="en-US" sz="1900" smtClean="0">
                <a:solidFill>
                  <a:srgbClr val="FFFFFF"/>
                </a:solidFill>
                <a:latin typeface="Arial" charset="0"/>
                <a:ea typeface="MS PGothic" pitchFamily="34" charset="-128"/>
              </a:rPr>
              <a:pPr defTabSz="914171" fontAlgn="base">
                <a:spcBef>
                  <a:spcPct val="0"/>
                </a:spcBef>
                <a:spcAft>
                  <a:spcPct val="0"/>
                </a:spcAft>
              </a:pPr>
              <a:t>5/25/15</a:t>
            </a:fld>
            <a:endParaRPr lang="en-US" sz="1900" dirty="0">
              <a:solidFill>
                <a:srgbClr val="FFFFFF"/>
              </a:solidFill>
              <a:latin typeface="Arial" charset="0"/>
              <a:ea typeface="MS PGothic" pitchFamily="34" charset="-128"/>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lIns="121867" tIns="60933" rIns="121867" bIns="60933"/>
          <a:lstStyle/>
          <a:p>
            <a:pPr defTabSz="914171" fontAlgn="base">
              <a:spcBef>
                <a:spcPct val="0"/>
              </a:spcBef>
              <a:spcAft>
                <a:spcPct val="0"/>
              </a:spcAft>
            </a:pPr>
            <a:endParaRPr lang="en-US" sz="1900" dirty="0">
              <a:solidFill>
                <a:srgbClr val="FFFFFF"/>
              </a:solidFill>
              <a:latin typeface="Arial" charset="0"/>
              <a:ea typeface="MS PGothic" pitchFamily="34" charset="-128"/>
            </a:endParaRPr>
          </a:p>
        </p:txBody>
      </p:sp>
      <p:sp>
        <p:nvSpPr>
          <p:cNvPr id="6" name="Slide Number Placeholder 5"/>
          <p:cNvSpPr>
            <a:spLocks noGrp="1"/>
          </p:cNvSpPr>
          <p:nvPr>
            <p:ph type="sldNum" sz="quarter" idx="12"/>
          </p:nvPr>
        </p:nvSpPr>
        <p:spPr>
          <a:xfrm>
            <a:off x="8735326" y="6356352"/>
            <a:ext cx="2844059" cy="365125"/>
          </a:xfrm>
          <a:prstGeom prst="rect">
            <a:avLst/>
          </a:prstGeom>
        </p:spPr>
        <p:txBody>
          <a:bodyPr lIns="121867" tIns="60933" rIns="121867" bIns="60933"/>
          <a:lstStyle/>
          <a:p>
            <a:pPr defTabSz="914171" fontAlgn="base">
              <a:spcBef>
                <a:spcPct val="0"/>
              </a:spcBef>
              <a:spcAft>
                <a:spcPct val="0"/>
              </a:spcAft>
            </a:pPr>
            <a:fld id="{35ED7FD4-445F-8B44-9EFB-A7445C5EDA99}" type="slidenum">
              <a:rPr lang="en-US" sz="1900" smtClean="0">
                <a:solidFill>
                  <a:srgbClr val="FFFFFF"/>
                </a:solidFill>
                <a:latin typeface="Arial" charset="0"/>
                <a:ea typeface="MS PGothic" pitchFamily="34" charset="-128"/>
              </a:rPr>
              <a:pPr defTabSz="914171" fontAlgn="base">
                <a:spcBef>
                  <a:spcPct val="0"/>
                </a:spcBef>
                <a:spcAft>
                  <a:spcPct val="0"/>
                </a:spcAft>
              </a:pPr>
              <a:t>‹#›</a:t>
            </a:fld>
            <a:endParaRPr lang="en-US" sz="1900" dirty="0">
              <a:solidFill>
                <a:srgbClr val="FFFFFF"/>
              </a:solidFill>
              <a:latin typeface="Arial" charset="0"/>
              <a:ea typeface="MS PGothic" pitchFamily="34" charset="-128"/>
            </a:endParaRPr>
          </a:p>
        </p:txBody>
      </p:sp>
    </p:spTree>
    <p:extLst>
      <p:ext uri="{BB962C8B-B14F-4D97-AF65-F5344CB8AC3E}">
        <p14:creationId xmlns:p14="http://schemas.microsoft.com/office/powerpoint/2010/main" val="16652310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67" tIns="60933" rIns="121867" bIns="60933" numCol="1" anchor="b" anchorCtr="0" compatLnSpc="1">
            <a:prstTxWarp prst="textNoShape">
              <a:avLst/>
            </a:prstTxWarp>
          </a:bodyPr>
          <a:lstStyle>
            <a:lvl1pPr>
              <a:defRPr lang="en-US" dirty="0">
                <a:solidFill>
                  <a:srgbClr val="FFFFFF"/>
                </a:solidFill>
              </a:defRPr>
            </a:lvl1pPr>
          </a:lstStyle>
          <a:p>
            <a:pPr lvl="0"/>
            <a:r>
              <a:rPr lang="en-US" smtClean="0"/>
              <a:t>Click to edit Master title style</a:t>
            </a:r>
            <a:endParaRPr lang="en-US" dirty="0"/>
          </a:p>
        </p:txBody>
      </p:sp>
      <p:sp>
        <p:nvSpPr>
          <p:cNvPr id="5" name="Slide Number Placeholder 6"/>
          <p:cNvSpPr>
            <a:spLocks noGrp="1"/>
          </p:cNvSpPr>
          <p:nvPr>
            <p:ph type="sldNum" sz="quarter" idx="4"/>
          </p:nvPr>
        </p:nvSpPr>
        <p:spPr>
          <a:xfrm>
            <a:off x="11708280" y="6605684"/>
            <a:ext cx="489010" cy="252317"/>
          </a:xfrm>
          <a:prstGeom prst="rect">
            <a:avLst/>
          </a:prstGeom>
        </p:spPr>
        <p:txBody>
          <a:bodyPr vert="horz" lIns="121867" tIns="60933" rIns="121867" bIns="60933" rtlCol="0" anchor="ctr"/>
          <a:lstStyle>
            <a:lvl1pPr algn="r">
              <a:defRPr sz="900">
                <a:solidFill>
                  <a:schemeClr val="tx2"/>
                </a:solidFill>
              </a:defRPr>
            </a:lvl1pPr>
          </a:lstStyle>
          <a:p>
            <a:pPr defTabSz="685512">
              <a:defRPr/>
            </a:pPr>
            <a:fld id="{2F5CCB13-0A32-4557-88E9-079F0C330695}" type="slidenum">
              <a:rPr lang="en-US" kern="0" smtClean="0">
                <a:solidFill>
                  <a:srgbClr val="FFFFFF"/>
                </a:solidFill>
                <a:latin typeface="Arial" charset="0"/>
                <a:ea typeface="MS PGothic" pitchFamily="34" charset="-128"/>
              </a:rPr>
              <a:pPr defTabSz="685512">
                <a:defRPr/>
              </a:pPr>
              <a:t>‹#›</a:t>
            </a:fld>
            <a:endParaRPr lang="en-US" kern="0" dirty="0">
              <a:solidFill>
                <a:srgbClr val="FFFFFF"/>
              </a:solidFill>
              <a:latin typeface="Arial" charset="0"/>
              <a:ea typeface="MS PGothic" pitchFamily="34" charset="-128"/>
            </a:endParaRPr>
          </a:p>
        </p:txBody>
      </p:sp>
    </p:spTree>
    <p:extLst>
      <p:ext uri="{BB962C8B-B14F-4D97-AF65-F5344CB8AC3E}">
        <p14:creationId xmlns:p14="http://schemas.microsoft.com/office/powerpoint/2010/main" val="155538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Arial" panose="020B0604020202020204" pitchFamily="34" charset="0"/>
              </a:defRPr>
            </a:lvl1pPr>
          </a:lstStyle>
          <a:p>
            <a:r>
              <a:rPr lang="en-US" dirty="0" smtClean="0"/>
              <a:t>Bullet Title Goes Here</a:t>
            </a:r>
            <a:endParaRPr lang="en-US" dirty="0"/>
          </a:p>
        </p:txBody>
      </p:sp>
      <p:sp>
        <p:nvSpPr>
          <p:cNvPr id="4" name="Rectangle 5"/>
          <p:cNvSpPr>
            <a:spLocks noChangeArrowheads="1"/>
          </p:cNvSpPr>
          <p:nvPr/>
        </p:nvSpPr>
        <p:spPr bwMode="ltGray">
          <a:xfrm>
            <a:off x="10414963" y="6327964"/>
            <a:ext cx="1016261" cy="206040"/>
          </a:xfrm>
          <a:prstGeom prst="rect">
            <a:avLst/>
          </a:prstGeom>
          <a:noFill/>
          <a:ln w="9525">
            <a:noFill/>
            <a:miter lim="800000"/>
            <a:headEnd/>
            <a:tailEnd/>
          </a:ln>
          <a:effectLst/>
        </p:spPr>
        <p:txBody>
          <a:bodyPr wrap="none" lIns="82072" tIns="41035" rIns="82072" bIns="41035" anchor="b">
            <a:spAutoFit/>
          </a:bodyPr>
          <a:lstStyle/>
          <a:p>
            <a:pPr algn="r" defTabSz="813946" fontAlgn="base">
              <a:spcBef>
                <a:spcPct val="0"/>
              </a:spcBef>
              <a:spcAft>
                <a:spcPct val="0"/>
              </a:spcAft>
            </a:pPr>
            <a:r>
              <a:rPr lang="en-US" sz="800" dirty="0">
                <a:solidFill>
                  <a:srgbClr val="FFFFFF"/>
                </a:solidFill>
                <a:latin typeface="Arial"/>
                <a:ea typeface="MS PGothic" pitchFamily="34" charset="-128"/>
                <a:cs typeface="Arial" panose="020B0604020202020204" pitchFamily="34" charset="0"/>
              </a:rPr>
              <a:t>Cisco Confidential</a:t>
            </a:r>
          </a:p>
        </p:txBody>
      </p:sp>
      <p:sp>
        <p:nvSpPr>
          <p:cNvPr id="5" name="Rectangle 7"/>
          <p:cNvSpPr>
            <a:spLocks noChangeArrowheads="1"/>
          </p:cNvSpPr>
          <p:nvPr/>
        </p:nvSpPr>
        <p:spPr bwMode="ltGray">
          <a:xfrm>
            <a:off x="11546890" y="6323876"/>
            <a:ext cx="291861" cy="206024"/>
          </a:xfrm>
          <a:prstGeom prst="rect">
            <a:avLst/>
          </a:prstGeom>
          <a:noFill/>
          <a:ln w="9525" algn="ctr">
            <a:noFill/>
            <a:miter lim="800000"/>
            <a:headEnd/>
            <a:tailEnd/>
          </a:ln>
          <a:effectLst/>
        </p:spPr>
        <p:txBody>
          <a:bodyPr wrap="none" lIns="82072" tIns="41035" rIns="82072" bIns="41035" anchor="b">
            <a:spAutoFit/>
          </a:bodyPr>
          <a:lstStyle/>
          <a:p>
            <a:pPr algn="r" defTabSz="813946" fontAlgn="base">
              <a:spcBef>
                <a:spcPct val="0"/>
              </a:spcBef>
              <a:spcAft>
                <a:spcPct val="0"/>
              </a:spcAft>
            </a:pPr>
            <a:fld id="{DFCF27A5-1A5B-48D3-A060-2758FFBB1ADD}" type="slidenum">
              <a:rPr lang="en-US" sz="800">
                <a:solidFill>
                  <a:srgbClr val="FFFFFF"/>
                </a:solidFill>
                <a:latin typeface="Arial"/>
                <a:ea typeface="MS PGothic" pitchFamily="34" charset="-128"/>
                <a:cs typeface="Arial" panose="020B0604020202020204" pitchFamily="34" charset="0"/>
              </a:rPr>
              <a:pPr algn="r" defTabSz="813946" fontAlgn="base">
                <a:spcBef>
                  <a:spcPct val="0"/>
                </a:spcBef>
                <a:spcAft>
                  <a:spcPct val="0"/>
                </a:spcAft>
              </a:pPr>
              <a:t>‹#›</a:t>
            </a:fld>
            <a:endParaRPr lang="en-US" sz="800" dirty="0">
              <a:solidFill>
                <a:srgbClr val="FFFFFF"/>
              </a:solidFill>
              <a:latin typeface="Arial"/>
              <a:ea typeface="MS PGothic" pitchFamily="34" charset="-128"/>
              <a:cs typeface="Arial" panose="020B0604020202020204" pitchFamily="34" charset="0"/>
            </a:endParaRPr>
          </a:p>
        </p:txBody>
      </p:sp>
      <p:sp>
        <p:nvSpPr>
          <p:cNvPr id="6" name="Rectangle 4"/>
          <p:cNvSpPr>
            <a:spLocks noChangeArrowheads="1"/>
          </p:cNvSpPr>
          <p:nvPr/>
        </p:nvSpPr>
        <p:spPr bwMode="ltGray">
          <a:xfrm>
            <a:off x="389305" y="6329697"/>
            <a:ext cx="4559499" cy="206040"/>
          </a:xfrm>
          <a:prstGeom prst="rect">
            <a:avLst/>
          </a:prstGeom>
          <a:noFill/>
          <a:ln w="9525">
            <a:noFill/>
            <a:miter lim="800000"/>
            <a:headEnd/>
            <a:tailEnd/>
          </a:ln>
          <a:effectLst/>
        </p:spPr>
        <p:txBody>
          <a:bodyPr wrap="square" lIns="82072" tIns="41035" rIns="82072" bIns="41035" anchor="b" anchorCtr="0">
            <a:spAutoFit/>
          </a:bodyPr>
          <a:lstStyle/>
          <a:p>
            <a:pPr defTabSz="813946" fontAlgn="base">
              <a:spcBef>
                <a:spcPct val="0"/>
              </a:spcBef>
              <a:spcAft>
                <a:spcPct val="0"/>
              </a:spcAft>
            </a:pPr>
            <a:r>
              <a:rPr lang="en-US" sz="800" dirty="0" smtClean="0">
                <a:solidFill>
                  <a:srgbClr val="FFFFFF"/>
                </a:solidFill>
                <a:latin typeface="Arial"/>
                <a:ea typeface="MS PGothic" pitchFamily="34" charset="-128"/>
                <a:cs typeface="Arial" panose="020B0604020202020204" pitchFamily="34" charset="0"/>
              </a:rPr>
              <a:t>©2014  Cisco and/or its affiliates. All rights reserved.</a:t>
            </a:r>
            <a:endParaRPr lang="en-US" sz="800" dirty="0">
              <a:solidFill>
                <a:srgbClr val="FFFFFF"/>
              </a:solidFill>
              <a:latin typeface="Arial"/>
              <a:ea typeface="MS PGothic" pitchFamily="34" charset="-128"/>
              <a:cs typeface="Arial" panose="020B0604020202020204" pitchFamily="34" charset="0"/>
            </a:endParaRPr>
          </a:p>
        </p:txBody>
      </p:sp>
      <p:cxnSp>
        <p:nvCxnSpPr>
          <p:cNvPr id="7" name="Straight Connector 6"/>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8" tIns="41033" rIns="82068" bIns="41033" anchor="b">
            <a:spAutoFit/>
          </a:bodyPr>
          <a:lstStyle/>
          <a:p>
            <a:pPr algn="r" defTabSz="813912" fontAlgn="base">
              <a:spcBef>
                <a:spcPct val="0"/>
              </a:spcBef>
              <a:spcAft>
                <a:spcPct val="0"/>
              </a:spcAft>
            </a:pPr>
            <a:r>
              <a:rPr lang="en-US" sz="800" dirty="0">
                <a:solidFill>
                  <a:srgbClr val="FFFFFF"/>
                </a:solidFill>
                <a:latin typeface="Arial"/>
                <a:ea typeface="MS PGothic" pitchFamily="34" charset="-128"/>
                <a:cs typeface="Arial" panose="020B0604020202020204" pitchFamily="34" charset="0"/>
              </a:rPr>
              <a:t>Cisco Confidential</a:t>
            </a:r>
          </a:p>
        </p:txBody>
      </p:sp>
      <p:sp>
        <p:nvSpPr>
          <p:cNvPr id="9" name="Rectangle 7"/>
          <p:cNvSpPr>
            <a:spLocks noChangeArrowheads="1"/>
          </p:cNvSpPr>
          <p:nvPr userDrawn="1"/>
        </p:nvSpPr>
        <p:spPr bwMode="ltGray">
          <a:xfrm>
            <a:off x="11544714" y="6323901"/>
            <a:ext cx="294027" cy="206003"/>
          </a:xfrm>
          <a:prstGeom prst="rect">
            <a:avLst/>
          </a:prstGeom>
          <a:noFill/>
          <a:ln w="9525" algn="ctr">
            <a:noFill/>
            <a:miter lim="800000"/>
            <a:headEnd/>
            <a:tailEnd/>
          </a:ln>
          <a:effectLst/>
        </p:spPr>
        <p:txBody>
          <a:bodyPr wrap="none" lIns="82068" tIns="41033" rIns="82068" bIns="41033" anchor="b">
            <a:spAutoFit/>
          </a:bodyPr>
          <a:lstStyle/>
          <a:p>
            <a:pPr algn="r" defTabSz="813912" fontAlgn="base">
              <a:spcBef>
                <a:spcPct val="0"/>
              </a:spcBef>
              <a:spcAft>
                <a:spcPct val="0"/>
              </a:spcAft>
            </a:pPr>
            <a:fld id="{DFCF27A5-1A5B-48D3-A060-2758FFBB1ADD}" type="slidenum">
              <a:rPr lang="en-US" sz="800">
                <a:solidFill>
                  <a:srgbClr val="FFFFFF"/>
                </a:solidFill>
                <a:latin typeface="Arial"/>
                <a:ea typeface="MS PGothic" pitchFamily="34" charset="-128"/>
                <a:cs typeface="Arial" panose="020B0604020202020204" pitchFamily="34" charset="0"/>
              </a:rPr>
              <a:pPr algn="r" defTabSz="813912" fontAlgn="base">
                <a:spcBef>
                  <a:spcPct val="0"/>
                </a:spcBef>
                <a:spcAft>
                  <a:spcPct val="0"/>
                </a:spcAft>
              </a:pPr>
              <a:t>‹#›</a:t>
            </a:fld>
            <a:endParaRPr lang="en-US" sz="800" dirty="0">
              <a:solidFill>
                <a:srgbClr val="FFFFFF"/>
              </a:solidFill>
              <a:latin typeface="Arial"/>
              <a:ea typeface="MS PGothic" pitchFamily="34" charset="-128"/>
              <a:cs typeface="Arial" panose="020B0604020202020204" pitchFamily="34" charset="0"/>
            </a:endParaRPr>
          </a:p>
        </p:txBody>
      </p:sp>
      <p:sp>
        <p:nvSpPr>
          <p:cNvPr id="10" name="Rectangle 4"/>
          <p:cNvSpPr>
            <a:spLocks noChangeArrowheads="1"/>
          </p:cNvSpPr>
          <p:nvPr userDrawn="1"/>
        </p:nvSpPr>
        <p:spPr bwMode="ltGray">
          <a:xfrm>
            <a:off x="389306" y="6329697"/>
            <a:ext cx="4559499" cy="206040"/>
          </a:xfrm>
          <a:prstGeom prst="rect">
            <a:avLst/>
          </a:prstGeom>
          <a:noFill/>
          <a:ln w="9525">
            <a:noFill/>
            <a:miter lim="800000"/>
            <a:headEnd/>
            <a:tailEnd/>
          </a:ln>
          <a:effectLst/>
        </p:spPr>
        <p:txBody>
          <a:bodyPr wrap="square" lIns="82068" tIns="41033" rIns="82068" bIns="41033" anchor="b" anchorCtr="0">
            <a:spAutoFit/>
          </a:bodyPr>
          <a:lstStyle/>
          <a:p>
            <a:pPr defTabSz="813912" fontAlgn="base">
              <a:spcBef>
                <a:spcPct val="0"/>
              </a:spcBef>
              <a:spcAft>
                <a:spcPct val="0"/>
              </a:spcAft>
            </a:pPr>
            <a:r>
              <a:rPr lang="en-US" sz="800" dirty="0" smtClean="0">
                <a:solidFill>
                  <a:srgbClr val="FFFFFF"/>
                </a:solidFill>
                <a:latin typeface="Arial"/>
                <a:ea typeface="MS PGothic" pitchFamily="34" charset="-128"/>
                <a:cs typeface="Arial" panose="020B0604020202020204" pitchFamily="34" charset="0"/>
              </a:rPr>
              <a:t>©2014  Cisco and/or its affiliates. All rights reserved.</a:t>
            </a:r>
            <a:endParaRPr lang="en-US" sz="800" dirty="0">
              <a:solidFill>
                <a:srgbClr val="FFFFFF"/>
              </a:solidFill>
              <a:latin typeface="Arial"/>
              <a:ea typeface="MS PGothic" pitchFamily="34" charset="-128"/>
              <a:cs typeface="Arial" panose="020B0604020202020204" pitchFamily="34" charset="0"/>
            </a:endParaRP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0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Arial" panose="020B0604020202020204" pitchFamily="34" charset="0"/>
              </a:defRPr>
            </a:lvl1pPr>
          </a:lstStyle>
          <a:p>
            <a:r>
              <a:rPr lang="en-US" dirty="0" smtClean="0"/>
              <a:t>Section Title Goes Here</a:t>
            </a:r>
            <a:endParaRPr lang="en-US" dirty="0"/>
          </a:p>
        </p:txBody>
      </p:sp>
      <p:cxnSp>
        <p:nvCxnSpPr>
          <p:cNvPr id="8" name="Straight Connector 7"/>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73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4_Blank_gradient only">
    <p:bg>
      <p:bgRef idx="1001">
        <a:schemeClr val="bg1"/>
      </p:bgRef>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88825" cy="685800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rot="5400000">
            <a:off x="4408761" y="-4408763"/>
            <a:ext cx="3371304" cy="12188829"/>
          </a:xfrm>
          <a:prstGeom prst="rect">
            <a:avLst/>
          </a:prstGeom>
          <a:gradFill flip="none" rotWithShape="1">
            <a:gsLst>
              <a:gs pos="4000">
                <a:srgbClr val="0C918F"/>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914171" fontAlgn="base">
              <a:spcBef>
                <a:spcPct val="0"/>
              </a:spcBef>
              <a:spcAft>
                <a:spcPct val="0"/>
              </a:spcAft>
            </a:pPr>
            <a:endParaRPr lang="en-US" sz="1900" dirty="0" smtClean="0">
              <a:solidFill>
                <a:srgbClr val="FFFFFF"/>
              </a:solidFill>
              <a:latin typeface="Arial"/>
            </a:endParaRPr>
          </a:p>
        </p:txBody>
      </p:sp>
    </p:spTree>
    <p:extLst>
      <p:ext uri="{BB962C8B-B14F-4D97-AF65-F5344CB8AC3E}">
        <p14:creationId xmlns:p14="http://schemas.microsoft.com/office/powerpoint/2010/main" val="148059975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95114" y="1236693"/>
            <a:ext cx="10813350" cy="2918779"/>
          </a:xfrm>
        </p:spPr>
        <p:txBody>
          <a:bodyPr/>
          <a:lstStyle>
            <a:lvl1pPr>
              <a:lnSpc>
                <a:spcPct val="90000"/>
              </a:lnSpc>
              <a:defRPr lang="en-US" sz="5500" b="0" kern="1200" spc="0" baseline="0" dirty="0">
                <a:solidFill>
                  <a:schemeClr val="tx2"/>
                </a:solidFill>
                <a:effectLst>
                  <a:outerShdw blurRad="38100" dist="38100" dir="2700000" algn="tl">
                    <a:srgbClr val="000000">
                      <a:alpha val="43137"/>
                    </a:srgbClr>
                  </a:outerShdw>
                </a:effectLst>
                <a:latin typeface="+mj-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15095" y="4464077"/>
            <a:ext cx="10813351" cy="384175"/>
          </a:xfrm>
        </p:spPr>
        <p:txBody>
          <a:bodyPr anchor="b">
            <a:noAutofit/>
          </a:bodyPr>
          <a:lstStyle>
            <a:lvl1pPr marL="0" indent="0" algn="l">
              <a:buNone/>
              <a:defRPr sz="2000" b="0">
                <a:solidFill>
                  <a:schemeClr val="tx2"/>
                </a:solidFill>
                <a:effectLst>
                  <a:outerShdw blurRad="38100" dist="38100" dir="2700000" algn="tl">
                    <a:srgbClr val="000000">
                      <a:alpha val="43137"/>
                    </a:srgbClr>
                  </a:outerShdw>
                </a:effectLst>
                <a:latin typeface="+mj-lt"/>
              </a:defRPr>
            </a:lvl1pPr>
            <a:lvl2pPr marL="457081" indent="0" algn="ctr">
              <a:buNone/>
              <a:defRPr>
                <a:solidFill>
                  <a:schemeClr val="tx1">
                    <a:tint val="75000"/>
                  </a:schemeClr>
                </a:solidFill>
              </a:defRPr>
            </a:lvl2pPr>
            <a:lvl3pPr marL="914171" indent="0" algn="ctr">
              <a:buNone/>
              <a:defRPr>
                <a:solidFill>
                  <a:schemeClr val="tx1">
                    <a:tint val="75000"/>
                  </a:schemeClr>
                </a:solidFill>
              </a:defRPr>
            </a:lvl3pPr>
            <a:lvl4pPr marL="1371256" indent="0" algn="ctr">
              <a:buNone/>
              <a:defRPr>
                <a:solidFill>
                  <a:schemeClr val="tx1">
                    <a:tint val="75000"/>
                  </a:schemeClr>
                </a:solidFill>
              </a:defRPr>
            </a:lvl4pPr>
            <a:lvl5pPr marL="1828344" indent="0" algn="ctr">
              <a:buNone/>
              <a:defRPr>
                <a:solidFill>
                  <a:schemeClr val="tx1">
                    <a:tint val="75000"/>
                  </a:schemeClr>
                </a:solidFill>
              </a:defRPr>
            </a:lvl5pPr>
            <a:lvl6pPr marL="2285425"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8" indent="0" algn="ctr">
              <a:buNone/>
              <a:defRPr>
                <a:solidFill>
                  <a:schemeClr val="tx1">
                    <a:tint val="75000"/>
                  </a:schemeClr>
                </a:solidFill>
              </a:defRPr>
            </a:lvl9pPr>
          </a:lstStyle>
          <a:p>
            <a:r>
              <a:rPr lang="en-US" dirty="0" smtClean="0"/>
              <a:t>Click to edit Master subtitle style</a:t>
            </a:r>
            <a:endParaRPr lang="en-US" dirty="0"/>
          </a:p>
        </p:txBody>
      </p:sp>
      <p:sp>
        <p:nvSpPr>
          <p:cNvPr id="39" name="Text Placeholder 38"/>
          <p:cNvSpPr>
            <a:spLocks noGrp="1"/>
          </p:cNvSpPr>
          <p:nvPr>
            <p:ph type="body" sz="quarter" idx="10"/>
          </p:nvPr>
        </p:nvSpPr>
        <p:spPr>
          <a:xfrm>
            <a:off x="314325" y="4782765"/>
            <a:ext cx="10814050" cy="384175"/>
          </a:xfrm>
        </p:spPr>
        <p:txBody>
          <a:bodyPr/>
          <a:lstStyle>
            <a:lvl1pPr marL="0" indent="0">
              <a:buFontTx/>
              <a:buNone/>
              <a:defRPr lang="en-US" sz="1900" kern="1200" dirty="0" smtClean="0">
                <a:solidFill>
                  <a:schemeClr val="tx2"/>
                </a:solidFill>
                <a:effectLst>
                  <a:outerShdw blurRad="38100" dist="38100" dir="2700000" algn="tl">
                    <a:srgbClr val="000000">
                      <a:alpha val="43137"/>
                    </a:srgbClr>
                  </a:outerShdw>
                </a:effectLst>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Click to edit Master text styles</a:t>
            </a:r>
          </a:p>
        </p:txBody>
      </p:sp>
      <p:sp>
        <p:nvSpPr>
          <p:cNvPr id="41" name="Text Placeholder 40"/>
          <p:cNvSpPr>
            <a:spLocks noGrp="1"/>
          </p:cNvSpPr>
          <p:nvPr>
            <p:ph type="body" sz="quarter" idx="11"/>
          </p:nvPr>
        </p:nvSpPr>
        <p:spPr>
          <a:xfrm>
            <a:off x="314325" y="5273259"/>
            <a:ext cx="10814050" cy="384175"/>
          </a:xfrm>
        </p:spPr>
        <p:txBody>
          <a:bodyPr/>
          <a:lstStyle>
            <a:lvl1pPr marL="0" indent="0">
              <a:buFontTx/>
              <a:buNone/>
              <a:defRPr lang="en-US" sz="1500" kern="1200" dirty="0" smtClean="0">
                <a:solidFill>
                  <a:schemeClr val="tx2"/>
                </a:solidFill>
                <a:effectLst>
                  <a:outerShdw blurRad="38100" dist="38100" dir="2700000" algn="tl">
                    <a:srgbClr val="000000">
                      <a:alpha val="43137"/>
                    </a:srgbClr>
                  </a:outerShdw>
                </a:effectLst>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Click to edit Master text styles</a:t>
            </a:r>
          </a:p>
        </p:txBody>
      </p:sp>
    </p:spTree>
    <p:extLst>
      <p:ext uri="{BB962C8B-B14F-4D97-AF65-F5344CB8AC3E}">
        <p14:creationId xmlns:p14="http://schemas.microsoft.com/office/powerpoint/2010/main" val="3442730309"/>
      </p:ext>
    </p:extLst>
  </p:cSld>
  <p:clrMapOvr>
    <a:masterClrMapping/>
  </p:clrMapOvr>
  <p:transition xmlns:p14="http://schemas.microsoft.com/office/powerpoint/2010/mai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_Segu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1"/>
            <a:ext cx="10813350" cy="2407043"/>
          </a:xfrm>
        </p:spPr>
        <p:txBody>
          <a:bodyPr/>
          <a:lstStyle>
            <a:lvl1pPr algn="l" defTabSz="914171" rtl="0" eaLnBrk="1" latinLnBrk="0" hangingPunct="1">
              <a:lnSpc>
                <a:spcPct val="80000"/>
              </a:lnSpc>
              <a:spcBef>
                <a:spcPct val="0"/>
              </a:spcBef>
              <a:buNone/>
              <a:defRPr lang="en-US" sz="5500" b="0" kern="1200" spc="0" baseline="0" dirty="0">
                <a:solidFill>
                  <a:schemeClr val="bg1"/>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40385175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190" y="114771"/>
            <a:ext cx="10862554" cy="838200"/>
          </a:xfrm>
        </p:spPr>
        <p:txBody>
          <a:bodyPr/>
          <a:lstStyle>
            <a:lvl1pPr algn="l" defTabSz="914171" rtl="0" eaLnBrk="1" latinLnBrk="0" hangingPunct="1">
              <a:lnSpc>
                <a:spcPct val="80000"/>
              </a:lnSpc>
              <a:spcBef>
                <a:spcPct val="0"/>
              </a:spcBef>
              <a:buNone/>
              <a:defRPr lang="en-US" sz="3600" b="0" kern="1200" spc="0" baseline="0" dirty="0">
                <a:solidFill>
                  <a:schemeClr val="tx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0897" y="1071161"/>
            <a:ext cx="11611230" cy="5405847"/>
          </a:xfrm>
          <a:noFill/>
        </p:spPr>
        <p:txBody>
          <a:bodyPr>
            <a:noAutofit/>
          </a:bodyPr>
          <a:lstStyle>
            <a:lvl1pPr>
              <a:lnSpc>
                <a:spcPct val="95000"/>
              </a:lnSpc>
              <a:spcBef>
                <a:spcPts val="1480"/>
              </a:spcBef>
              <a:buClr>
                <a:srgbClr val="96CA4B"/>
              </a:buClr>
              <a:tabLst/>
              <a:defRPr sz="2400">
                <a:solidFill>
                  <a:schemeClr val="tx2"/>
                </a:solidFill>
                <a:latin typeface="+mj-lt"/>
              </a:defRPr>
            </a:lvl1pPr>
            <a:lvl2pPr>
              <a:lnSpc>
                <a:spcPct val="95000"/>
              </a:lnSpc>
              <a:spcBef>
                <a:spcPts val="600"/>
              </a:spcBef>
              <a:tabLst/>
              <a:defRPr sz="2400">
                <a:solidFill>
                  <a:schemeClr val="tx2"/>
                </a:solidFill>
                <a:latin typeface="+mj-lt"/>
              </a:defRPr>
            </a:lvl2pPr>
            <a:lvl3pPr marL="685632" indent="-115864">
              <a:tabLst/>
              <a:defRPr sz="2400">
                <a:solidFill>
                  <a:schemeClr val="tx2"/>
                </a:solidFill>
                <a:latin typeface="+mj-lt"/>
              </a:defRPr>
            </a:lvl3pPr>
            <a:lvl4pPr>
              <a:tabLst/>
              <a:defRPr sz="2400">
                <a:solidFill>
                  <a:schemeClr val="tx2"/>
                </a:solidFill>
                <a:latin typeface="+mj-lt"/>
              </a:defRPr>
            </a:lvl4pPr>
            <a:lvl5pPr>
              <a:tabLst/>
              <a:defRPr sz="2400">
                <a:solidFill>
                  <a:schemeClr val="tx2"/>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85339683"/>
      </p:ext>
    </p:extLst>
  </p:cSld>
  <p:clrMapOvr>
    <a:masterClrMapping/>
  </p:clrMapOvr>
  <p:transition xmlns:p14="http://schemas.microsoft.com/office/powerpoint/2010/mai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298"/>
            <a:ext cx="10888190" cy="3838231"/>
          </a:xfrm>
          <a:prstGeom prst="rect">
            <a:avLst/>
          </a:prstGeom>
        </p:spPr>
        <p:txBody>
          <a:bodyPr>
            <a:noAutofit/>
          </a:bodyPr>
          <a:lstStyle>
            <a:lvl1pPr marL="537246" indent="-537246"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099"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08779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190" y="257011"/>
            <a:ext cx="10862554" cy="838200"/>
          </a:xfrm>
        </p:spPr>
        <p:txBody>
          <a:bodyPr anchor="ctr"/>
          <a:lstStyle>
            <a:lvl1pPr algn="l" defTabSz="914171" rtl="0" eaLnBrk="1" latinLnBrk="0" hangingPunct="1">
              <a:lnSpc>
                <a:spcPct val="80000"/>
              </a:lnSpc>
              <a:spcBef>
                <a:spcPct val="0"/>
              </a:spcBef>
              <a:buNone/>
              <a:defRPr lang="en-US" sz="3600" b="0" kern="1200" spc="0" baseline="0" dirty="0">
                <a:solidFill>
                  <a:schemeClr val="tx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66468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71254" y="295275"/>
            <a:ext cx="650874"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851211"/>
      </p:ext>
    </p:extLst>
  </p:cSld>
  <p:clrMapOvr>
    <a:masterClrMapping/>
  </p:clrMapOvr>
  <p:transition xmlns:p14="http://schemas.microsoft.com/office/powerpoint/2010/mai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cstate="print">
            <a:extLst>
              <a:ext uri="{28A0092B-C50C-407E-A947-70E740481C1C}">
                <a14:useLocalDpi xmlns:a14="http://schemas.microsoft.com/office/drawing/2010/main" val="0"/>
              </a:ext>
            </a:extLst>
          </a:blip>
          <a:srcRect l="-15041" t="-9219" b="29758"/>
          <a:stretch>
            <a:fillRect/>
          </a:stretch>
        </p:blipFill>
        <p:spPr bwMode="auto">
          <a:xfrm>
            <a:off x="-1858955" y="388945"/>
            <a:ext cx="14047787"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6440488"/>
            <a:ext cx="12188825" cy="417512"/>
          </a:xfrm>
          <a:prstGeom prst="rect">
            <a:avLst/>
          </a:prstGeom>
          <a:solidFill>
            <a:srgbClr val="000000">
              <a:alpha val="7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defTabSz="914209" fontAlgn="base">
              <a:spcBef>
                <a:spcPct val="0"/>
              </a:spcBef>
              <a:spcAft>
                <a:spcPct val="0"/>
              </a:spcAft>
              <a:defRPr/>
            </a:pPr>
            <a:endParaRPr lang="en-US" sz="1900" dirty="0">
              <a:solidFill>
                <a:srgbClr val="FFFFFF"/>
              </a:solidFill>
              <a:latin typeface="Arial"/>
            </a:endParaRPr>
          </a:p>
        </p:txBody>
      </p:sp>
      <p:sp>
        <p:nvSpPr>
          <p:cNvPr id="4" name="Rectangle 3"/>
          <p:cNvSpPr>
            <a:spLocks noChangeArrowheads="1"/>
          </p:cNvSpPr>
          <p:nvPr userDrawn="1"/>
        </p:nvSpPr>
        <p:spPr bwMode="ltGray">
          <a:xfrm>
            <a:off x="354013" y="6554797"/>
            <a:ext cx="4559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800" dirty="0" smtClean="0">
                <a:solidFill>
                  <a:srgbClr val="7F7F7F"/>
                </a:solidFill>
              </a:rPr>
              <a:t>© 2015 Cisco and/or its affiliates. All rights reserved</a:t>
            </a:r>
            <a:r>
              <a:rPr lang="en-US" altLang="en-US" sz="500" dirty="0" smtClean="0">
                <a:solidFill>
                  <a:srgbClr val="1F8BAE"/>
                </a:solidFill>
              </a:rPr>
              <a:t>.</a:t>
            </a:r>
          </a:p>
        </p:txBody>
      </p:sp>
      <p:sp>
        <p:nvSpPr>
          <p:cNvPr id="5" name="Rectangle 4"/>
          <p:cNvSpPr>
            <a:spLocks noChangeArrowheads="1"/>
          </p:cNvSpPr>
          <p:nvPr userDrawn="1"/>
        </p:nvSpPr>
        <p:spPr bwMode="ltGray">
          <a:xfrm>
            <a:off x="10434638" y="6553209"/>
            <a:ext cx="996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800" dirty="0" smtClean="0">
                <a:solidFill>
                  <a:srgbClr val="7F7F7F"/>
                </a:solidFill>
              </a:rPr>
              <a:t>Cisco Confidential</a:t>
            </a:r>
          </a:p>
        </p:txBody>
      </p:sp>
      <p:sp>
        <p:nvSpPr>
          <p:cNvPr id="6" name="Rectangle 7"/>
          <p:cNvSpPr>
            <a:spLocks noChangeArrowheads="1"/>
          </p:cNvSpPr>
          <p:nvPr userDrawn="1"/>
        </p:nvSpPr>
        <p:spPr bwMode="ltGray">
          <a:xfrm>
            <a:off x="11543905" y="6550377"/>
            <a:ext cx="294083" cy="2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fld id="{B5A6F560-4D85-4DBF-A51F-DDDB60BC0509}" type="slidenum">
              <a:rPr lang="en-US" altLang="en-US" sz="800" smtClean="0">
                <a:solidFill>
                  <a:srgbClr val="7F7F7F"/>
                </a:solidFill>
              </a:rPr>
              <a:pPr algn="r" eaLnBrk="1" fontAlgn="base" hangingPunct="1">
                <a:spcBef>
                  <a:spcPct val="0"/>
                </a:spcBef>
                <a:spcAft>
                  <a:spcPct val="0"/>
                </a:spcAft>
                <a:defRPr/>
              </a:pPr>
              <a:t>‹#›</a:t>
            </a:fld>
            <a:endParaRPr lang="en-US" altLang="en-US" sz="800" dirty="0" smtClean="0">
              <a:solidFill>
                <a:srgbClr val="7F7F7F"/>
              </a:solidFill>
            </a:endParaRPr>
          </a:p>
        </p:txBody>
      </p:sp>
      <p:sp>
        <p:nvSpPr>
          <p:cNvPr id="7" name="Rectangle 6"/>
          <p:cNvSpPr/>
          <p:nvPr userDrawn="1"/>
        </p:nvSpPr>
        <p:spPr>
          <a:xfrm>
            <a:off x="0" y="1"/>
            <a:ext cx="12188825" cy="4503739"/>
          </a:xfrm>
          <a:prstGeom prst="rect">
            <a:avLst/>
          </a:prstGeom>
          <a:gradFill flip="none" rotWithShape="1">
            <a:gsLst>
              <a:gs pos="0">
                <a:srgbClr val="000000"/>
              </a:gs>
              <a:gs pos="100000">
                <a:schemeClr val="accent1">
                  <a:tint val="23500"/>
                  <a:satMod val="160000"/>
                  <a:alpha val="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defTabSz="914209" fontAlgn="base">
              <a:spcBef>
                <a:spcPct val="0"/>
              </a:spcBef>
              <a:spcAft>
                <a:spcPct val="0"/>
              </a:spcAft>
              <a:defRPr/>
            </a:pPr>
            <a:endParaRPr lang="en-US" sz="1900" dirty="0">
              <a:solidFill>
                <a:srgbClr val="FFFFFF"/>
              </a:solidFill>
              <a:latin typeface="Arial"/>
            </a:endParaRPr>
          </a:p>
        </p:txBody>
      </p:sp>
    </p:spTree>
    <p:extLst>
      <p:ext uri="{BB962C8B-B14F-4D97-AF65-F5344CB8AC3E}">
        <p14:creationId xmlns:p14="http://schemas.microsoft.com/office/powerpoint/2010/main" val="23014150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10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03" tIns="60901" rIns="121803" bIns="6090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49433701"/>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8"/>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609367" indent="0" algn="ctr">
              <a:buNone/>
              <a:defRPr>
                <a:solidFill>
                  <a:schemeClr val="tx1">
                    <a:tint val="75000"/>
                  </a:schemeClr>
                </a:solidFill>
              </a:defRPr>
            </a:lvl2pPr>
            <a:lvl3pPr marL="1218733" indent="0" algn="ctr">
              <a:buNone/>
              <a:defRPr>
                <a:solidFill>
                  <a:schemeClr val="tx1">
                    <a:tint val="75000"/>
                  </a:schemeClr>
                </a:solidFill>
              </a:defRPr>
            </a:lvl3pPr>
            <a:lvl4pPr marL="1828100" indent="0" algn="ctr">
              <a:buNone/>
              <a:defRPr>
                <a:solidFill>
                  <a:schemeClr val="tx1">
                    <a:tint val="75000"/>
                  </a:schemeClr>
                </a:solidFill>
              </a:defRPr>
            </a:lvl4pPr>
            <a:lvl5pPr marL="2437467" indent="0" algn="ctr">
              <a:buNone/>
              <a:defRPr>
                <a:solidFill>
                  <a:schemeClr val="tx1">
                    <a:tint val="75000"/>
                  </a:schemeClr>
                </a:solidFill>
              </a:defRPr>
            </a:lvl5pPr>
            <a:lvl6pPr marL="3046829" indent="0" algn="ctr">
              <a:buNone/>
              <a:defRPr>
                <a:solidFill>
                  <a:schemeClr val="tx1">
                    <a:tint val="75000"/>
                  </a:schemeClr>
                </a:solidFill>
              </a:defRPr>
            </a:lvl6pPr>
            <a:lvl7pPr marL="3656200" indent="0" algn="ctr">
              <a:buNone/>
              <a:defRPr>
                <a:solidFill>
                  <a:schemeClr val="tx1">
                    <a:tint val="75000"/>
                  </a:schemeClr>
                </a:solidFill>
              </a:defRPr>
            </a:lvl7pPr>
            <a:lvl8pPr marL="4265563" indent="0" algn="ctr">
              <a:buNone/>
              <a:defRPr>
                <a:solidFill>
                  <a:schemeClr val="tx1">
                    <a:tint val="75000"/>
                  </a:schemeClr>
                </a:solidFill>
              </a:defRPr>
            </a:lvl8pPr>
            <a:lvl9pPr marL="48749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441" y="6356352"/>
            <a:ext cx="2844059" cy="365125"/>
          </a:xfrm>
          <a:prstGeom prst="rect">
            <a:avLst/>
          </a:prstGeom>
        </p:spPr>
        <p:txBody>
          <a:bodyPr lIns="121872" tIns="60936" rIns="121872" bIns="60936"/>
          <a:lstStyle/>
          <a:p>
            <a:pPr defTabSz="914209" fontAlgn="base">
              <a:spcBef>
                <a:spcPct val="0"/>
              </a:spcBef>
              <a:spcAft>
                <a:spcPct val="0"/>
              </a:spcAft>
            </a:pPr>
            <a:fld id="{AACADBDD-AE9F-9C46-9622-96C2D663F6B0}" type="datetimeFigureOut">
              <a:rPr lang="en-US" sz="1900" smtClean="0">
                <a:solidFill>
                  <a:srgbClr val="FFFFFF"/>
                </a:solidFill>
                <a:latin typeface="Arial" charset="0"/>
                <a:ea typeface="MS PGothic" pitchFamily="34" charset="-128"/>
              </a:rPr>
              <a:pPr defTabSz="914209" fontAlgn="base">
                <a:spcBef>
                  <a:spcPct val="0"/>
                </a:spcBef>
                <a:spcAft>
                  <a:spcPct val="0"/>
                </a:spcAft>
              </a:pPr>
              <a:t>5/25/15</a:t>
            </a:fld>
            <a:endParaRPr lang="en-US" sz="1900" dirty="0">
              <a:solidFill>
                <a:srgbClr val="FFFFFF"/>
              </a:solidFill>
              <a:latin typeface="Arial" charset="0"/>
              <a:ea typeface="MS PGothic" pitchFamily="34" charset="-128"/>
            </a:endParaRPr>
          </a:p>
        </p:txBody>
      </p:sp>
      <p:sp>
        <p:nvSpPr>
          <p:cNvPr id="5" name="Footer Placeholder 4"/>
          <p:cNvSpPr>
            <a:spLocks noGrp="1"/>
          </p:cNvSpPr>
          <p:nvPr>
            <p:ph type="ftr" sz="quarter" idx="11"/>
          </p:nvPr>
        </p:nvSpPr>
        <p:spPr>
          <a:xfrm>
            <a:off x="4164515" y="6356352"/>
            <a:ext cx="3859795" cy="365125"/>
          </a:xfrm>
          <a:prstGeom prst="rect">
            <a:avLst/>
          </a:prstGeom>
        </p:spPr>
        <p:txBody>
          <a:bodyPr lIns="121872" tIns="60936" rIns="121872" bIns="60936"/>
          <a:lstStyle/>
          <a:p>
            <a:pPr defTabSz="914209" fontAlgn="base">
              <a:spcBef>
                <a:spcPct val="0"/>
              </a:spcBef>
              <a:spcAft>
                <a:spcPct val="0"/>
              </a:spcAft>
            </a:pPr>
            <a:endParaRPr lang="en-US" sz="1900" dirty="0">
              <a:solidFill>
                <a:srgbClr val="FFFFFF"/>
              </a:solidFill>
              <a:latin typeface="Arial" charset="0"/>
              <a:ea typeface="MS PGothic" pitchFamily="34" charset="-128"/>
            </a:endParaRPr>
          </a:p>
        </p:txBody>
      </p:sp>
      <p:sp>
        <p:nvSpPr>
          <p:cNvPr id="6" name="Slide Number Placeholder 5"/>
          <p:cNvSpPr>
            <a:spLocks noGrp="1"/>
          </p:cNvSpPr>
          <p:nvPr>
            <p:ph type="sldNum" sz="quarter" idx="12"/>
          </p:nvPr>
        </p:nvSpPr>
        <p:spPr>
          <a:xfrm>
            <a:off x="8735326" y="6356352"/>
            <a:ext cx="2844059" cy="365125"/>
          </a:xfrm>
          <a:prstGeom prst="rect">
            <a:avLst/>
          </a:prstGeom>
        </p:spPr>
        <p:txBody>
          <a:bodyPr lIns="121872" tIns="60936" rIns="121872" bIns="60936"/>
          <a:lstStyle/>
          <a:p>
            <a:pPr defTabSz="914209" fontAlgn="base">
              <a:spcBef>
                <a:spcPct val="0"/>
              </a:spcBef>
              <a:spcAft>
                <a:spcPct val="0"/>
              </a:spcAft>
            </a:pPr>
            <a:fld id="{35ED7FD4-445F-8B44-9EFB-A7445C5EDA99}" type="slidenum">
              <a:rPr lang="en-US" sz="1900" smtClean="0">
                <a:solidFill>
                  <a:srgbClr val="FFFFFF"/>
                </a:solidFill>
                <a:latin typeface="Arial" charset="0"/>
                <a:ea typeface="MS PGothic" pitchFamily="34" charset="-128"/>
              </a:rPr>
              <a:pPr defTabSz="914209" fontAlgn="base">
                <a:spcBef>
                  <a:spcPct val="0"/>
                </a:spcBef>
                <a:spcAft>
                  <a:spcPct val="0"/>
                </a:spcAft>
              </a:pPr>
              <a:t>‹#›</a:t>
            </a:fld>
            <a:endParaRPr lang="en-US" sz="1900" dirty="0">
              <a:solidFill>
                <a:srgbClr val="FFFFFF"/>
              </a:solidFill>
              <a:latin typeface="Arial" charset="0"/>
              <a:ea typeface="MS PGothic" pitchFamily="34" charset="-128"/>
            </a:endParaRPr>
          </a:p>
        </p:txBody>
      </p:sp>
    </p:spTree>
    <p:extLst>
      <p:ext uri="{BB962C8B-B14F-4D97-AF65-F5344CB8AC3E}">
        <p14:creationId xmlns:p14="http://schemas.microsoft.com/office/powerpoint/2010/main" val="28594416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smtClean="0"/>
              <a:t>Click to edit Master title style</a:t>
            </a:r>
            <a:endParaRPr lang="en-US" dirty="0"/>
          </a:p>
        </p:txBody>
      </p:sp>
      <p:sp>
        <p:nvSpPr>
          <p:cNvPr id="5"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FFFFFF"/>
                </a:solidFill>
                <a:latin typeface="Arial" charset="0"/>
                <a:ea typeface="MS PGothic" pitchFamily="34" charset="-128"/>
              </a:rPr>
              <a:pPr defTabSz="685540">
                <a:defRPr/>
              </a:pPr>
              <a:t>‹#›</a:t>
            </a:fld>
            <a:endParaRPr lang="en-US" kern="0" dirty="0">
              <a:solidFill>
                <a:srgbClr val="FFFFFF"/>
              </a:solidFill>
              <a:latin typeface="Arial" charset="0"/>
              <a:ea typeface="MS PGothic" pitchFamily="34" charset="-128"/>
            </a:endParaRPr>
          </a:p>
        </p:txBody>
      </p:sp>
    </p:spTree>
    <p:extLst>
      <p:ext uri="{BB962C8B-B14F-4D97-AF65-F5344CB8AC3E}">
        <p14:creationId xmlns:p14="http://schemas.microsoft.com/office/powerpoint/2010/main" val="394057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Arial" panose="020B0604020202020204" pitchFamily="34" charset="0"/>
              </a:defRPr>
            </a:lvl1pPr>
          </a:lstStyle>
          <a:p>
            <a:r>
              <a:rPr lang="en-US" dirty="0" smtClean="0"/>
              <a:t>Bullet Title Goes Here</a:t>
            </a:r>
            <a:endParaRPr lang="en-US" dirty="0"/>
          </a:p>
        </p:txBody>
      </p:sp>
      <p:sp>
        <p:nvSpPr>
          <p:cNvPr id="4" name="Rectangle 5"/>
          <p:cNvSpPr>
            <a:spLocks noChangeArrowheads="1"/>
          </p:cNvSpPr>
          <p:nvPr/>
        </p:nvSpPr>
        <p:spPr bwMode="ltGray">
          <a:xfrm>
            <a:off x="10414963" y="6327964"/>
            <a:ext cx="1016261" cy="206040"/>
          </a:xfrm>
          <a:prstGeom prst="rect">
            <a:avLst/>
          </a:prstGeom>
          <a:noFill/>
          <a:ln w="9525">
            <a:noFill/>
            <a:miter lim="800000"/>
            <a:headEnd/>
            <a:tailEnd/>
          </a:ln>
          <a:effectLst/>
        </p:spPr>
        <p:txBody>
          <a:bodyPr wrap="none" lIns="82076" tIns="41037" rIns="82076" bIns="41037" anchor="b">
            <a:spAutoFit/>
          </a:bodyPr>
          <a:lstStyle/>
          <a:p>
            <a:pPr algn="r" defTabSz="813980" fontAlgn="base">
              <a:spcBef>
                <a:spcPct val="0"/>
              </a:spcBef>
              <a:spcAft>
                <a:spcPct val="0"/>
              </a:spcAft>
            </a:pPr>
            <a:r>
              <a:rPr lang="en-US" sz="800" dirty="0">
                <a:solidFill>
                  <a:srgbClr val="FFFFFF"/>
                </a:solidFill>
                <a:latin typeface="Arial"/>
                <a:ea typeface="MS PGothic" pitchFamily="34" charset="-128"/>
                <a:cs typeface="Arial" panose="020B0604020202020204" pitchFamily="34" charset="0"/>
              </a:rPr>
              <a:t>Cisco Confidential</a:t>
            </a:r>
          </a:p>
        </p:txBody>
      </p:sp>
      <p:sp>
        <p:nvSpPr>
          <p:cNvPr id="5" name="Rectangle 7"/>
          <p:cNvSpPr>
            <a:spLocks noChangeArrowheads="1"/>
          </p:cNvSpPr>
          <p:nvPr/>
        </p:nvSpPr>
        <p:spPr bwMode="ltGray">
          <a:xfrm>
            <a:off x="11546889" y="6323876"/>
            <a:ext cx="291861" cy="206024"/>
          </a:xfrm>
          <a:prstGeom prst="rect">
            <a:avLst/>
          </a:prstGeom>
          <a:noFill/>
          <a:ln w="9525" algn="ctr">
            <a:noFill/>
            <a:miter lim="800000"/>
            <a:headEnd/>
            <a:tailEnd/>
          </a:ln>
          <a:effectLst/>
        </p:spPr>
        <p:txBody>
          <a:bodyPr wrap="none" lIns="82076" tIns="41037" rIns="82076" bIns="41037" anchor="b">
            <a:spAutoFit/>
          </a:bodyPr>
          <a:lstStyle/>
          <a:p>
            <a:pPr algn="r" defTabSz="813980" fontAlgn="base">
              <a:spcBef>
                <a:spcPct val="0"/>
              </a:spcBef>
              <a:spcAft>
                <a:spcPct val="0"/>
              </a:spcAft>
            </a:pPr>
            <a:fld id="{DFCF27A5-1A5B-48D3-A060-2758FFBB1ADD}" type="slidenum">
              <a:rPr lang="en-US" sz="800">
                <a:solidFill>
                  <a:srgbClr val="FFFFFF"/>
                </a:solidFill>
                <a:latin typeface="Arial"/>
                <a:ea typeface="MS PGothic" pitchFamily="34" charset="-128"/>
                <a:cs typeface="Arial" panose="020B0604020202020204" pitchFamily="34" charset="0"/>
              </a:rPr>
              <a:pPr algn="r" defTabSz="813980" fontAlgn="base">
                <a:spcBef>
                  <a:spcPct val="0"/>
                </a:spcBef>
                <a:spcAft>
                  <a:spcPct val="0"/>
                </a:spcAft>
              </a:pPr>
              <a:t>‹#›</a:t>
            </a:fld>
            <a:endParaRPr lang="en-US" sz="800" dirty="0">
              <a:solidFill>
                <a:srgbClr val="FFFFFF"/>
              </a:solidFill>
              <a:latin typeface="Arial"/>
              <a:ea typeface="MS PGothic" pitchFamily="34" charset="-128"/>
              <a:cs typeface="Arial" panose="020B0604020202020204" pitchFamily="34" charset="0"/>
            </a:endParaRPr>
          </a:p>
        </p:txBody>
      </p:sp>
      <p:sp>
        <p:nvSpPr>
          <p:cNvPr id="6" name="Rectangle 4"/>
          <p:cNvSpPr>
            <a:spLocks noChangeArrowheads="1"/>
          </p:cNvSpPr>
          <p:nvPr/>
        </p:nvSpPr>
        <p:spPr bwMode="ltGray">
          <a:xfrm>
            <a:off x="389303" y="6329697"/>
            <a:ext cx="4559499" cy="206040"/>
          </a:xfrm>
          <a:prstGeom prst="rect">
            <a:avLst/>
          </a:prstGeom>
          <a:noFill/>
          <a:ln w="9525">
            <a:noFill/>
            <a:miter lim="800000"/>
            <a:headEnd/>
            <a:tailEnd/>
          </a:ln>
          <a:effectLst/>
        </p:spPr>
        <p:txBody>
          <a:bodyPr wrap="square" lIns="82076" tIns="41037" rIns="82076" bIns="41037" anchor="b" anchorCtr="0">
            <a:spAutoFit/>
          </a:bodyPr>
          <a:lstStyle/>
          <a:p>
            <a:pPr defTabSz="813980" fontAlgn="base">
              <a:spcBef>
                <a:spcPct val="0"/>
              </a:spcBef>
              <a:spcAft>
                <a:spcPct val="0"/>
              </a:spcAft>
            </a:pPr>
            <a:r>
              <a:rPr lang="en-US" sz="800" dirty="0" smtClean="0">
                <a:solidFill>
                  <a:srgbClr val="FFFFFF"/>
                </a:solidFill>
                <a:latin typeface="Arial"/>
                <a:ea typeface="MS PGothic" pitchFamily="34" charset="-128"/>
                <a:cs typeface="Arial" panose="020B0604020202020204" pitchFamily="34" charset="0"/>
              </a:rPr>
              <a:t>©2014  Cisco and/or its affiliates. All rights reserved.</a:t>
            </a:r>
            <a:endParaRPr lang="en-US" sz="800" dirty="0">
              <a:solidFill>
                <a:srgbClr val="FFFFFF"/>
              </a:solidFill>
              <a:latin typeface="Arial"/>
              <a:ea typeface="MS PGothic" pitchFamily="34" charset="-128"/>
              <a:cs typeface="Arial" panose="020B0604020202020204" pitchFamily="34" charset="0"/>
            </a:endParaRPr>
          </a:p>
        </p:txBody>
      </p:sp>
      <p:cxnSp>
        <p:nvCxnSpPr>
          <p:cNvPr id="7" name="Straight Connector 6"/>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72" tIns="41035" rIns="82072" bIns="41035" anchor="b">
            <a:spAutoFit/>
          </a:bodyPr>
          <a:lstStyle/>
          <a:p>
            <a:pPr algn="r" defTabSz="813946" fontAlgn="base">
              <a:spcBef>
                <a:spcPct val="0"/>
              </a:spcBef>
              <a:spcAft>
                <a:spcPct val="0"/>
              </a:spcAft>
            </a:pPr>
            <a:r>
              <a:rPr lang="en-US" sz="800" dirty="0">
                <a:solidFill>
                  <a:srgbClr val="FFFFFF"/>
                </a:solidFill>
                <a:latin typeface="Arial"/>
                <a:ea typeface="MS PGothic" pitchFamily="34" charset="-128"/>
                <a:cs typeface="Arial" panose="020B0604020202020204" pitchFamily="34" charset="0"/>
              </a:rPr>
              <a:t>Cisco Confidential</a:t>
            </a:r>
          </a:p>
        </p:txBody>
      </p:sp>
      <p:sp>
        <p:nvSpPr>
          <p:cNvPr id="9" name="Rectangle 7"/>
          <p:cNvSpPr>
            <a:spLocks noChangeArrowheads="1"/>
          </p:cNvSpPr>
          <p:nvPr userDrawn="1"/>
        </p:nvSpPr>
        <p:spPr bwMode="ltGray">
          <a:xfrm>
            <a:off x="11544714" y="6323901"/>
            <a:ext cx="294027" cy="206003"/>
          </a:xfrm>
          <a:prstGeom prst="rect">
            <a:avLst/>
          </a:prstGeom>
          <a:noFill/>
          <a:ln w="9525" algn="ctr">
            <a:noFill/>
            <a:miter lim="800000"/>
            <a:headEnd/>
            <a:tailEnd/>
          </a:ln>
          <a:effectLst/>
        </p:spPr>
        <p:txBody>
          <a:bodyPr wrap="none" lIns="82072" tIns="41035" rIns="82072" bIns="41035" anchor="b">
            <a:spAutoFit/>
          </a:bodyPr>
          <a:lstStyle/>
          <a:p>
            <a:pPr algn="r" defTabSz="813946" fontAlgn="base">
              <a:spcBef>
                <a:spcPct val="0"/>
              </a:spcBef>
              <a:spcAft>
                <a:spcPct val="0"/>
              </a:spcAft>
            </a:pPr>
            <a:fld id="{DFCF27A5-1A5B-48D3-A060-2758FFBB1ADD}" type="slidenum">
              <a:rPr lang="en-US" sz="800">
                <a:solidFill>
                  <a:srgbClr val="FFFFFF"/>
                </a:solidFill>
                <a:latin typeface="Arial"/>
                <a:ea typeface="MS PGothic" pitchFamily="34" charset="-128"/>
                <a:cs typeface="Arial" panose="020B0604020202020204" pitchFamily="34" charset="0"/>
              </a:rPr>
              <a:pPr algn="r" defTabSz="813946" fontAlgn="base">
                <a:spcBef>
                  <a:spcPct val="0"/>
                </a:spcBef>
                <a:spcAft>
                  <a:spcPct val="0"/>
                </a:spcAft>
              </a:pPr>
              <a:t>‹#›</a:t>
            </a:fld>
            <a:endParaRPr lang="en-US" sz="800" dirty="0">
              <a:solidFill>
                <a:srgbClr val="FFFFFF"/>
              </a:solidFill>
              <a:latin typeface="Arial"/>
              <a:ea typeface="MS PGothic" pitchFamily="34" charset="-128"/>
              <a:cs typeface="Arial" panose="020B0604020202020204" pitchFamily="34" charset="0"/>
            </a:endParaRPr>
          </a:p>
        </p:txBody>
      </p:sp>
      <p:sp>
        <p:nvSpPr>
          <p:cNvPr id="10" name="Rectangle 4"/>
          <p:cNvSpPr>
            <a:spLocks noChangeArrowheads="1"/>
          </p:cNvSpPr>
          <p:nvPr userDrawn="1"/>
        </p:nvSpPr>
        <p:spPr bwMode="ltGray">
          <a:xfrm>
            <a:off x="389305" y="6329697"/>
            <a:ext cx="4559499" cy="206040"/>
          </a:xfrm>
          <a:prstGeom prst="rect">
            <a:avLst/>
          </a:prstGeom>
          <a:noFill/>
          <a:ln w="9525">
            <a:noFill/>
            <a:miter lim="800000"/>
            <a:headEnd/>
            <a:tailEnd/>
          </a:ln>
          <a:effectLst/>
        </p:spPr>
        <p:txBody>
          <a:bodyPr wrap="square" lIns="82072" tIns="41035" rIns="82072" bIns="41035" anchor="b" anchorCtr="0">
            <a:spAutoFit/>
          </a:bodyPr>
          <a:lstStyle/>
          <a:p>
            <a:pPr defTabSz="813946" fontAlgn="base">
              <a:spcBef>
                <a:spcPct val="0"/>
              </a:spcBef>
              <a:spcAft>
                <a:spcPct val="0"/>
              </a:spcAft>
            </a:pPr>
            <a:r>
              <a:rPr lang="en-US" sz="800" dirty="0" smtClean="0">
                <a:solidFill>
                  <a:srgbClr val="FFFFFF"/>
                </a:solidFill>
                <a:latin typeface="Arial"/>
                <a:ea typeface="MS PGothic" pitchFamily="34" charset="-128"/>
                <a:cs typeface="Arial" panose="020B0604020202020204" pitchFamily="34" charset="0"/>
              </a:rPr>
              <a:t>©2014  Cisco and/or its affiliates. All rights reserved.</a:t>
            </a:r>
            <a:endParaRPr lang="en-US" sz="800" dirty="0">
              <a:solidFill>
                <a:srgbClr val="FFFFFF"/>
              </a:solidFill>
              <a:latin typeface="Arial"/>
              <a:ea typeface="MS PGothic" pitchFamily="34" charset="-128"/>
              <a:cs typeface="Arial" panose="020B0604020202020204" pitchFamily="34" charset="0"/>
            </a:endParaRP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54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Arial" panose="020B0604020202020204" pitchFamily="34" charset="0"/>
              </a:defRPr>
            </a:lvl1pPr>
          </a:lstStyle>
          <a:p>
            <a:r>
              <a:rPr lang="en-US" dirty="0" smtClean="0"/>
              <a:t>Section Title Goes Here</a:t>
            </a:r>
            <a:endParaRPr lang="en-US" dirty="0"/>
          </a:p>
        </p:txBody>
      </p:sp>
      <p:cxnSp>
        <p:nvCxnSpPr>
          <p:cNvPr id="8" name="Straight Connector 7"/>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7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4_Blank_gradient only">
    <p:bg>
      <p:bgRef idx="1001">
        <a:schemeClr val="bg1"/>
      </p:bgRef>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88825" cy="685800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rot="5400000">
            <a:off x="4408761" y="-4408763"/>
            <a:ext cx="3371304" cy="12188829"/>
          </a:xfrm>
          <a:prstGeom prst="rect">
            <a:avLst/>
          </a:prstGeom>
          <a:gradFill flip="none" rotWithShape="1">
            <a:gsLst>
              <a:gs pos="4000">
                <a:srgbClr val="0C918F"/>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2" tIns="60936" rIns="121872" bIns="60936" rtlCol="0" anchor="ctr"/>
          <a:lstStyle/>
          <a:p>
            <a:pPr algn="ctr" defTabSz="914209" fontAlgn="base">
              <a:spcBef>
                <a:spcPct val="0"/>
              </a:spcBef>
              <a:spcAft>
                <a:spcPct val="0"/>
              </a:spcAft>
            </a:pPr>
            <a:endParaRPr lang="en-US" sz="1900" dirty="0" smtClean="0">
              <a:solidFill>
                <a:srgbClr val="FFFFFF"/>
              </a:solidFill>
              <a:latin typeface="Arial"/>
            </a:endParaRPr>
          </a:p>
        </p:txBody>
      </p:sp>
    </p:spTree>
    <p:extLst>
      <p:ext uri="{BB962C8B-B14F-4D97-AF65-F5344CB8AC3E}">
        <p14:creationId xmlns:p14="http://schemas.microsoft.com/office/powerpoint/2010/main" val="235910850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4" y="291929"/>
            <a:ext cx="11347796" cy="1020576"/>
          </a:xfrm>
        </p:spPr>
        <p:txBody>
          <a:bodyPr/>
          <a:lstStyle>
            <a:lvl1pPr>
              <a:defRPr baseline="0"/>
            </a:lvl1pPr>
          </a:lstStyle>
          <a:p>
            <a:endParaRPr lang="en-US" dirty="0"/>
          </a:p>
        </p:txBody>
      </p:sp>
      <p:sp>
        <p:nvSpPr>
          <p:cNvPr id="5" name="Content Placeholder 4"/>
          <p:cNvSpPr>
            <a:spLocks noGrp="1"/>
          </p:cNvSpPr>
          <p:nvPr>
            <p:ph sz="quarter" idx="11"/>
          </p:nvPr>
        </p:nvSpPr>
        <p:spPr>
          <a:xfrm>
            <a:off x="406294" y="1437225"/>
            <a:ext cx="11347796" cy="45317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547859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964130"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98"/>
            <a:ext cx="10888190" cy="3838231"/>
          </a:xfrm>
          <a:prstGeom prst="rect">
            <a:avLst/>
          </a:prstGeom>
        </p:spPr>
        <p:txBody>
          <a:bodyPr>
            <a:noAutofit/>
          </a:bodyPr>
          <a:lstStyle>
            <a:lvl1pPr marL="537246" indent="-537246"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4130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858125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236"/>
            <a:ext cx="11347796" cy="579965"/>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406294" y="1655241"/>
            <a:ext cx="11347796" cy="44407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2"/>
          </p:nvPr>
        </p:nvSpPr>
        <p:spPr>
          <a:xfrm>
            <a:off x="406294" y="10922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530333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064"/>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4" y="109728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5"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30253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4" y="291929"/>
            <a:ext cx="11347796" cy="1020576"/>
          </a:xfrm>
        </p:spPr>
        <p:txBody>
          <a:bodyPr/>
          <a:lstStyle>
            <a:lvl1pPr>
              <a:defRPr baseline="0"/>
            </a:lvl1pPr>
          </a:lstStyle>
          <a:p>
            <a:endParaRPr lang="en-US" dirty="0"/>
          </a:p>
        </p:txBody>
      </p:sp>
      <p:sp>
        <p:nvSpPr>
          <p:cNvPr id="5" name="Content Placeholder 4"/>
          <p:cNvSpPr>
            <a:spLocks noGrp="1"/>
          </p:cNvSpPr>
          <p:nvPr>
            <p:ph sz="quarter" idx="11"/>
          </p:nvPr>
        </p:nvSpPr>
        <p:spPr>
          <a:xfrm>
            <a:off x="406294" y="1437216"/>
            <a:ext cx="5424027"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Content Placeholder 5"/>
          <p:cNvSpPr>
            <a:spLocks noGrp="1"/>
          </p:cNvSpPr>
          <p:nvPr>
            <p:ph sz="quarter" idx="12"/>
          </p:nvPr>
        </p:nvSpPr>
        <p:spPr>
          <a:xfrm>
            <a:off x="6330063" y="1437225"/>
            <a:ext cx="5424027" cy="45656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381920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 Created dual column slid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236"/>
            <a:ext cx="11347796" cy="579965"/>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406297" y="1655241"/>
            <a:ext cx="5424027" cy="44407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2"/>
          </p:nvPr>
        </p:nvSpPr>
        <p:spPr>
          <a:xfrm>
            <a:off x="406294" y="10922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Content Placeholder 6"/>
          <p:cNvSpPr>
            <a:spLocks noGrp="1"/>
          </p:cNvSpPr>
          <p:nvPr>
            <p:ph sz="quarter" idx="13"/>
          </p:nvPr>
        </p:nvSpPr>
        <p:spPr>
          <a:xfrm>
            <a:off x="6330063" y="1655235"/>
            <a:ext cx="5424027" cy="4457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587678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xfrm>
            <a:off x="406294" y="292608"/>
            <a:ext cx="113477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ctr" anchorCtr="0" compatLnSpc="1">
            <a:prstTxWarp prst="textNoShape">
              <a:avLst/>
            </a:prstTxWarp>
          </a:bodyPr>
          <a:lstStyle>
            <a:lvl1pPr>
              <a:defRPr lang="en-US" baseline="0"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06294" y="1467079"/>
            <a:ext cx="3498193" cy="4954044"/>
          </a:xfrm>
        </p:spPr>
        <p:txBody>
          <a:bodyPr lIns="121872" tIns="60936" rIns="121872" bIns="60936"/>
          <a:lstStyle>
            <a:lvl1pPr>
              <a:spcBef>
                <a:spcPts val="1600"/>
              </a:spcBef>
              <a:buClr>
                <a:srgbClr val="168ACB"/>
              </a:buClr>
              <a:defRPr sz="2100">
                <a:solidFill>
                  <a:srgbClr val="000000"/>
                </a:solidFill>
              </a:defRPr>
            </a:lvl1pPr>
            <a:lvl2pPr>
              <a:spcBef>
                <a:spcPts val="533"/>
              </a:spcBef>
              <a:defRPr sz="1900">
                <a:solidFill>
                  <a:srgbClr val="000000"/>
                </a:solidFill>
              </a:defRPr>
            </a:lvl2pPr>
            <a:lvl3pPr>
              <a:spcBef>
                <a:spcPts val="267"/>
              </a:spcBef>
              <a:defRPr sz="1600">
                <a:solidFill>
                  <a:srgbClr val="000000"/>
                </a:solidFill>
              </a:defRPr>
            </a:lvl3pPr>
            <a:lvl4pPr>
              <a:spcBef>
                <a:spcPts val="267"/>
              </a:spcBef>
              <a:defRPr sz="1300">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8255897" y="1467084"/>
            <a:ext cx="3498193" cy="4957233"/>
          </a:xfrm>
        </p:spPr>
        <p:txBody>
          <a:bodyPr lIns="121872" tIns="60936" rIns="121872" bIns="60936"/>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1"/>
          </p:nvPr>
        </p:nvSpPr>
        <p:spPr>
          <a:xfrm>
            <a:off x="4331097" y="1467079"/>
            <a:ext cx="3498193" cy="4965700"/>
          </a:xfrm>
        </p:spPr>
        <p:txBody>
          <a:bodyPr lIns="121872" tIns="60936" rIns="121872" bIns="60936"/>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73402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Subtitle with Text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40"/>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3" y="7874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Content Placeholder 6"/>
          <p:cNvSpPr>
            <a:spLocks noGrp="1"/>
          </p:cNvSpPr>
          <p:nvPr>
            <p:ph sz="quarter" idx="13"/>
          </p:nvPr>
        </p:nvSpPr>
        <p:spPr>
          <a:xfrm>
            <a:off x="406293" y="1437220"/>
            <a:ext cx="11347796" cy="4633383"/>
          </a:xfrm>
        </p:spPr>
        <p:txBody>
          <a:bodyPr/>
          <a:lstStyle>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9035696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40"/>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3" y="7874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546836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40"/>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5"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240050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white">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72" tIns="60936" rIns="121872" bIns="60936" numCol="1" spcCol="0" rtlCol="0" fromWordArt="0" anchor="ctr" anchorCtr="0" forceAA="0" compatLnSpc="1">
            <a:prstTxWarp prst="textNoShape">
              <a:avLst/>
            </a:prstTxWarp>
            <a:noAutofit/>
          </a:bodyPr>
          <a:lstStyle/>
          <a:p>
            <a:pPr algn="ctr" defTabSz="1218733" fontAlgn="base">
              <a:lnSpc>
                <a:spcPct val="90000"/>
              </a:lnSpc>
              <a:spcBef>
                <a:spcPct val="0"/>
              </a:spcBef>
              <a:spcAft>
                <a:spcPct val="0"/>
              </a:spcAft>
            </a:pPr>
            <a:endParaRPr lang="en-US" dirty="0" err="1">
              <a:solidFill>
                <a:srgbClr val="FFFFFF"/>
              </a:solidFill>
              <a:latin typeface="Arial"/>
              <a:ea typeface="Apple LiGothic Medium"/>
              <a:cs typeface="Apple LiGothic Medium"/>
              <a:sym typeface="Arial" pitchFamily="-107" charset="0"/>
            </a:endParaRPr>
          </a:p>
        </p:txBody>
      </p:sp>
      <p:sp>
        <p:nvSpPr>
          <p:cNvPr id="4"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235925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4"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7" name="Text Placeholder 9"/>
          <p:cNvSpPr>
            <a:spLocks noGrp="1"/>
          </p:cNvSpPr>
          <p:nvPr>
            <p:ph type="body" sz="quarter" idx="11" hasCustomPrompt="1"/>
          </p:nvPr>
        </p:nvSpPr>
        <p:spPr>
          <a:xfrm>
            <a:off x="964130"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98"/>
            <a:ext cx="10888190" cy="3838231"/>
          </a:xfrm>
          <a:prstGeom prst="rect">
            <a:avLst/>
          </a:prstGeom>
        </p:spPr>
        <p:txBody>
          <a:bodyPr>
            <a:noAutofit/>
          </a:bodyPr>
          <a:lstStyle>
            <a:lvl1pPr marL="537246" indent="-537246"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21048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540681" y="6151037"/>
            <a:ext cx="1386623" cy="46602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595565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113786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6146" name="Picture 2" descr="C:\Users\Kirk Travel\Dropbox\Cisco Live 2014\From Rick\JPGs 125dpi Images\125dpi Image-0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7"/>
            <a:ext cx="12188825" cy="4077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white">
          <a:xfrm>
            <a:off x="892769" y="2442329"/>
            <a:ext cx="8117711" cy="1616531"/>
          </a:xfrm>
          <a:prstGeom prst="rect">
            <a:avLst/>
          </a:prstGeom>
          <a:noFill/>
          <a:ln w="12700">
            <a:noFill/>
            <a:miter lim="800000"/>
            <a:headEnd/>
            <a:tailEnd/>
          </a:ln>
          <a:effectLst/>
        </p:spPr>
        <p:txBody>
          <a:bodyPr lIns="121872" tIns="60936" rIns="121872" bIns="60936"/>
          <a:lstStyle>
            <a:lvl1pPr>
              <a:defRPr sz="3700" b="0" baseline="0">
                <a:solidFill>
                  <a:schemeClr val="bg1"/>
                </a:solidFill>
              </a:defRPr>
            </a:lvl1pPr>
          </a:lstStyle>
          <a:p>
            <a:pPr lvl="0"/>
            <a:r>
              <a:rPr lang="en-US" dirty="0" smtClean="0">
                <a:sym typeface="Arial" pitchFamily="-107" charset="0"/>
              </a:rPr>
              <a:t>Presentation Title</a:t>
            </a:r>
            <a:endParaRPr lang="en-US" dirty="0">
              <a:sym typeface="Arial" pitchFamily="-107" charset="0"/>
            </a:endParaRPr>
          </a:p>
        </p:txBody>
      </p:sp>
      <p:sp>
        <p:nvSpPr>
          <p:cNvPr id="3" name="Rectangle 3"/>
          <p:cNvSpPr>
            <a:spLocks noGrp="1" noChangeArrowheads="1"/>
          </p:cNvSpPr>
          <p:nvPr>
            <p:ph idx="1" hasCustomPrompt="1"/>
          </p:nvPr>
        </p:nvSpPr>
        <p:spPr bwMode="auto">
          <a:xfrm>
            <a:off x="900149" y="4259791"/>
            <a:ext cx="9568228" cy="490012"/>
          </a:xfrm>
          <a:prstGeom prst="rect">
            <a:avLst/>
          </a:prstGeom>
          <a:noFill/>
          <a:ln w="12700">
            <a:noFill/>
            <a:miter lim="800000"/>
            <a:headEnd/>
            <a:tailEnd/>
          </a:ln>
          <a:effectLst/>
        </p:spPr>
        <p:txBody>
          <a:bodyPr lIns="121872" tIns="60936" rIns="121872" bIns="60936"/>
          <a:lstStyle>
            <a:lvl1pPr marL="2381" indent="0">
              <a:buFontTx/>
              <a:buNone/>
              <a:defRPr sz="1900">
                <a:solidFill>
                  <a:srgbClr val="000000"/>
                </a:solidFill>
              </a:defRPr>
            </a:lvl1pPr>
          </a:lstStyle>
          <a:p>
            <a:pPr lvl="0"/>
            <a:r>
              <a:rPr lang="en-US" dirty="0" smtClean="0">
                <a:sym typeface="Arial" pitchFamily="-107" charset="0"/>
              </a:rPr>
              <a:t>Session ID</a:t>
            </a:r>
            <a:endParaRPr lang="en-US" dirty="0">
              <a:sym typeface="Arial" pitchFamily="-107" charset="0"/>
            </a:endParaRPr>
          </a:p>
        </p:txBody>
      </p:sp>
      <p:sp>
        <p:nvSpPr>
          <p:cNvPr id="9" name="Text Placeholder 8"/>
          <p:cNvSpPr>
            <a:spLocks noGrp="1"/>
          </p:cNvSpPr>
          <p:nvPr>
            <p:ph type="body" sz="quarter" idx="10" hasCustomPrompt="1"/>
          </p:nvPr>
        </p:nvSpPr>
        <p:spPr>
          <a:xfrm>
            <a:off x="897271" y="4910665"/>
            <a:ext cx="9568228" cy="1407584"/>
          </a:xfrm>
        </p:spPr>
        <p:txBody>
          <a:bodyPr lIns="121872" tIns="60936" rIns="121872" bIns="60936"/>
          <a:lstStyle>
            <a:lvl1pPr marL="2380" indent="0">
              <a:buNone/>
              <a:defRPr sz="2400" baseline="0">
                <a:solidFill>
                  <a:schemeClr val="tx1"/>
                </a:solidFill>
              </a:defRPr>
            </a:lvl1pPr>
            <a:lvl2pPr marL="257076" indent="0">
              <a:buNone/>
              <a:defRPr/>
            </a:lvl2pPr>
            <a:lvl3pPr marL="515343" indent="0">
              <a:buNone/>
              <a:defRPr/>
            </a:lvl3pPr>
            <a:lvl4pPr marL="728383" indent="0">
              <a:buNone/>
              <a:defRPr/>
            </a:lvl4pPr>
            <a:lvl5pPr marL="941419" indent="0">
              <a:buNone/>
              <a:defRPr/>
            </a:lvl5pPr>
          </a:lstStyle>
          <a:p>
            <a:pPr lvl="0"/>
            <a:r>
              <a:rPr lang="en-US" dirty="0" smtClean="0"/>
              <a:t>Presenter Name and Title</a:t>
            </a:r>
          </a:p>
        </p:txBody>
      </p:sp>
      <p:pic>
        <p:nvPicPr>
          <p:cNvPr id="7"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32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5" name="Picture 2" descr="C:\Users\Kirk Travel\Dropbox\Cisco Live 2014\From Rick\JPGs 125dpi Images\125dpi Image-04.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3048"/>
            <a:ext cx="12188825" cy="686409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bwMode="white">
          <a:xfrm>
            <a:off x="808364" y="2504932"/>
            <a:ext cx="11039139" cy="1522736"/>
          </a:xfrm>
        </p:spPr>
        <p:txBody>
          <a:bodyPr anchor="ctr"/>
          <a:lstStyle>
            <a:lvl1pPr>
              <a:defRPr sz="4300" b="0">
                <a:solidFill>
                  <a:schemeClr val="bg1"/>
                </a:solidFill>
              </a:defRPr>
            </a:lvl1pPr>
          </a:lstStyle>
          <a:p>
            <a:r>
              <a:rPr lang="en-US" dirty="0" smtClean="0"/>
              <a:t>Segue Slide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3334" y="6135624"/>
            <a:ext cx="1378496" cy="463296"/>
          </a:xfrm>
          <a:prstGeom prst="rect">
            <a:avLst/>
          </a:prstGeom>
        </p:spPr>
      </p:pic>
    </p:spTree>
    <p:extLst>
      <p:ext uri="{BB962C8B-B14F-4D97-AF65-F5344CB8AC3E}">
        <p14:creationId xmlns:p14="http://schemas.microsoft.com/office/powerpoint/2010/main" val="879222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5746496"/>
          </a:xfrm>
          <a:prstGeom prst="rect">
            <a:avLst/>
          </a:prstGeom>
        </p:spPr>
      </p:pic>
      <p:sp>
        <p:nvSpPr>
          <p:cNvPr id="6" name="Title 1"/>
          <p:cNvSpPr>
            <a:spLocks noGrp="1"/>
          </p:cNvSpPr>
          <p:nvPr>
            <p:ph type="title"/>
          </p:nvPr>
        </p:nvSpPr>
        <p:spPr>
          <a:xfrm>
            <a:off x="406294" y="291929"/>
            <a:ext cx="6500707" cy="1020576"/>
          </a:xfrm>
        </p:spPr>
        <p:txBody>
          <a:bodyPr/>
          <a:lstStyle>
            <a:lvl1pPr>
              <a:defRPr baseline="0">
                <a:solidFill>
                  <a:schemeClr val="bg1"/>
                </a:solidFill>
              </a:defRPr>
            </a:lvl1pPr>
          </a:lstStyle>
          <a:p>
            <a:endParaRPr lang="en-US" dirty="0"/>
          </a:p>
        </p:txBody>
      </p:sp>
      <p:sp>
        <p:nvSpPr>
          <p:cNvPr id="7" name="Content Placeholder 4"/>
          <p:cNvSpPr>
            <a:spLocks noGrp="1"/>
          </p:cNvSpPr>
          <p:nvPr>
            <p:ph sz="quarter" idx="11"/>
          </p:nvPr>
        </p:nvSpPr>
        <p:spPr>
          <a:xfrm>
            <a:off x="406294" y="1437216"/>
            <a:ext cx="6500707" cy="4023784"/>
          </a:xfrm>
        </p:spPr>
        <p:txBody>
          <a:bodyPr/>
          <a:lstStyle>
            <a:lvl1pPr>
              <a:buClr>
                <a:srgbClr val="0C65B7"/>
              </a:buClr>
              <a:defRPr>
                <a:solidFill>
                  <a:schemeClr val="bg1"/>
                </a:solidFill>
              </a:defRPr>
            </a:lvl1pPr>
            <a:lvl2pPr>
              <a:buClr>
                <a:srgbClr val="0C65B7"/>
              </a:buClr>
              <a:defRPr>
                <a:solidFill>
                  <a:schemeClr val="bg1"/>
                </a:solidFill>
              </a:defRPr>
            </a:lvl2pPr>
            <a:lvl3pPr>
              <a:buClr>
                <a:srgbClr val="0C65B7"/>
              </a:buClr>
              <a:defRPr>
                <a:solidFill>
                  <a:schemeClr val="bg1"/>
                </a:solidFill>
              </a:defRPr>
            </a:lvl3pPr>
            <a:lvl4pPr>
              <a:buClr>
                <a:srgbClr val="0C65B7"/>
              </a:buClr>
              <a:defRPr>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Rectangle 4"/>
          <p:cNvSpPr>
            <a:spLocks noChangeArrowheads="1"/>
          </p:cNvSpPr>
          <p:nvPr userDrawn="1"/>
        </p:nvSpPr>
        <p:spPr bwMode="black">
          <a:xfrm>
            <a:off x="1710924" y="6598666"/>
            <a:ext cx="2902172"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 </a:t>
            </a:r>
            <a:r>
              <a:rPr lang="en-US" sz="900" dirty="0" smtClean="0">
                <a:solidFill>
                  <a:srgbClr val="595959"/>
                </a:solidFill>
                <a:latin typeface="Arial"/>
                <a:ea typeface="Apple LiGothic Medium"/>
                <a:cs typeface="Apple LiGothic Medium"/>
                <a:sym typeface="Arial" pitchFamily="34" charset="0"/>
              </a:rPr>
              <a:t>2014 </a:t>
            </a:r>
            <a:r>
              <a:rPr lang="en-US" sz="900" dirty="0">
                <a:solidFill>
                  <a:srgbClr val="595959"/>
                </a:solidFill>
                <a:latin typeface="Arial"/>
                <a:ea typeface="Apple LiGothic Medium"/>
                <a:cs typeface="Apple LiGothic Medium"/>
                <a:sym typeface="Arial" pitchFamily="34" charset="0"/>
              </a:rPr>
              <a:t>Cisco and/or its affiliates. All rights reserved.</a:t>
            </a:r>
          </a:p>
        </p:txBody>
      </p:sp>
      <p:sp>
        <p:nvSpPr>
          <p:cNvPr id="14" name="Rectangle 6"/>
          <p:cNvSpPr>
            <a:spLocks noChangeArrowheads="1"/>
          </p:cNvSpPr>
          <p:nvPr userDrawn="1"/>
        </p:nvSpPr>
        <p:spPr bwMode="black">
          <a:xfrm>
            <a:off x="462996" y="6598666"/>
            <a:ext cx="1055913"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69" tIns="30784" rIns="61569" bIns="30784" anchor="b">
            <a:spAutoFit/>
          </a:bodyPr>
          <a:lstStyle/>
          <a:p>
            <a:pPr defTabSz="610557" fontAlgn="base">
              <a:spcBef>
                <a:spcPct val="0"/>
              </a:spcBef>
              <a:spcAft>
                <a:spcPct val="0"/>
              </a:spcAft>
            </a:pPr>
            <a:r>
              <a:rPr lang="en-US" sz="900" dirty="0" err="1" smtClean="0">
                <a:solidFill>
                  <a:srgbClr val="595959"/>
                </a:solidFill>
                <a:latin typeface="Arial"/>
                <a:ea typeface="Apple LiGothic Medium"/>
                <a:cs typeface="Apple LiGothic Medium"/>
                <a:sym typeface="Arial" pitchFamily="34" charset="0"/>
              </a:rPr>
              <a:t>Presentation_ID</a:t>
            </a:r>
            <a:endParaRPr lang="en-US" sz="900" dirty="0">
              <a:solidFill>
                <a:srgbClr val="595959"/>
              </a:solidFill>
              <a:latin typeface="Arial"/>
              <a:ea typeface="Apple LiGothic Medium"/>
              <a:cs typeface="Apple LiGothic Medium"/>
              <a:sym typeface="Arial" pitchFamily="34" charset="0"/>
            </a:endParaRPr>
          </a:p>
        </p:txBody>
      </p:sp>
      <p:sp>
        <p:nvSpPr>
          <p:cNvPr id="15" name="Rectangle 4"/>
          <p:cNvSpPr>
            <a:spLocks noChangeArrowheads="1"/>
          </p:cNvSpPr>
          <p:nvPr userDrawn="1"/>
        </p:nvSpPr>
        <p:spPr bwMode="black">
          <a:xfrm>
            <a:off x="4805124" y="6603820"/>
            <a:ext cx="759355" cy="20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Cisco Public</a:t>
            </a:r>
          </a:p>
        </p:txBody>
      </p:sp>
      <p:pic>
        <p:nvPicPr>
          <p:cNvPr id="16"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252448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4098" name="Picture 2" descr="C:\Users\Kirk Travel\Dropbox\Cisco Live 2014\From Rick\JPGs 125dpi Images\125dpi Image-0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436129"/>
            <a:ext cx="12188825" cy="16483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bwMode="white">
          <a:xfrm>
            <a:off x="808359" y="2584209"/>
            <a:ext cx="9668158" cy="1352199"/>
          </a:xfrm>
        </p:spPr>
        <p:txBody>
          <a:bodyPr anchor="ctr" anchorCtr="0"/>
          <a:lstStyle>
            <a:lvl1pPr>
              <a:defRPr sz="4300" b="0">
                <a:solidFill>
                  <a:schemeClr val="bg1"/>
                </a:solidFill>
              </a:defRPr>
            </a:lvl1pPr>
          </a:lstStyle>
          <a:p>
            <a:r>
              <a:rPr lang="en-US" dirty="0" smtClean="0"/>
              <a:t>Click to Edit Video Title Slide</a:t>
            </a:r>
            <a:endParaRPr lang="en-US" dirty="0"/>
          </a:p>
        </p:txBody>
      </p:sp>
      <p:pic>
        <p:nvPicPr>
          <p:cNvPr id="6"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323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2436120"/>
            <a:ext cx="12188825" cy="1651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7"/>
          <p:cNvSpPr>
            <a:spLocks noGrp="1"/>
          </p:cNvSpPr>
          <p:nvPr>
            <p:ph type="title" hasCustomPrompt="1"/>
          </p:nvPr>
        </p:nvSpPr>
        <p:spPr bwMode="white">
          <a:xfrm>
            <a:off x="808359" y="2584209"/>
            <a:ext cx="9668158" cy="1352199"/>
          </a:xfrm>
        </p:spPr>
        <p:txBody>
          <a:bodyPr anchor="ctr" anchorCtr="0"/>
          <a:lstStyle>
            <a:lvl1pPr>
              <a:defRPr sz="4300" b="0">
                <a:solidFill>
                  <a:schemeClr val="bg1"/>
                </a:solidFill>
              </a:defRPr>
            </a:lvl1pPr>
          </a:lstStyle>
          <a:p>
            <a:r>
              <a:rPr lang="en-US" dirty="0" smtClean="0"/>
              <a:t>Click to Edit Demo Title Slide</a:t>
            </a:r>
            <a:endParaRPr lang="en-US" dirty="0"/>
          </a:p>
        </p:txBody>
      </p:sp>
      <p:pic>
        <p:nvPicPr>
          <p:cNvPr id="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791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222240"/>
            <a:ext cx="12188825" cy="1635760"/>
          </a:xfrm>
          <a:prstGeom prst="rect">
            <a:avLst/>
          </a:prstGeom>
        </p:spPr>
      </p:pic>
      <p:sp>
        <p:nvSpPr>
          <p:cNvPr id="6" name="Text Placeholder 4"/>
          <p:cNvSpPr>
            <a:spLocks noGrp="1"/>
          </p:cNvSpPr>
          <p:nvPr>
            <p:ph type="body" sz="quarter" idx="13" hasCustomPrompt="1"/>
          </p:nvPr>
        </p:nvSpPr>
        <p:spPr>
          <a:xfrm>
            <a:off x="477009" y="1803400"/>
            <a:ext cx="9781919" cy="2311400"/>
          </a:xfrm>
        </p:spPr>
        <p:txBody>
          <a:bodyPr/>
          <a:lstStyle>
            <a:lvl1pPr marL="150228" indent="-148111">
              <a:lnSpc>
                <a:spcPct val="100000"/>
              </a:lnSpc>
              <a:spcBef>
                <a:spcPts val="0"/>
              </a:spcBef>
              <a:buClr>
                <a:schemeClr val="tx1"/>
              </a:buClr>
              <a:buSzPct val="100000"/>
              <a:buFont typeface="Arial" panose="020B0604020202020204" pitchFamily="34" charset="0"/>
              <a:buChar char="“"/>
              <a:defRPr sz="2700" baseline="0"/>
            </a:lvl1pPr>
          </a:lstStyle>
          <a:p>
            <a:pPr lvl="0"/>
            <a:r>
              <a:rPr lang="en-US" dirty="0" smtClean="0"/>
              <a:t>Quote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3334" y="6135624"/>
            <a:ext cx="1378496" cy="463296"/>
          </a:xfrm>
          <a:prstGeom prst="rect">
            <a:avLst/>
          </a:prstGeom>
        </p:spPr>
      </p:pic>
      <p:sp>
        <p:nvSpPr>
          <p:cNvPr id="4" name="Text Placeholder 3"/>
          <p:cNvSpPr>
            <a:spLocks noGrp="1"/>
          </p:cNvSpPr>
          <p:nvPr>
            <p:ph type="body" sz="quarter" idx="14" hasCustomPrompt="1"/>
          </p:nvPr>
        </p:nvSpPr>
        <p:spPr>
          <a:xfrm>
            <a:off x="3683735" y="3733800"/>
            <a:ext cx="6500707" cy="812800"/>
          </a:xfrm>
        </p:spPr>
        <p:txBody>
          <a:bodyPr/>
          <a:lstStyle>
            <a:lvl1pPr marL="2380" indent="0" algn="r">
              <a:spcBef>
                <a:spcPts val="0"/>
              </a:spcBef>
              <a:buNone/>
              <a:defRPr sz="2100" baseline="0">
                <a:solidFill>
                  <a:schemeClr val="accent1"/>
                </a:solidFill>
              </a:defRPr>
            </a:lvl1pPr>
          </a:lstStyle>
          <a:p>
            <a:pPr lvl="0"/>
            <a:r>
              <a:rPr lang="en-US" dirty="0" smtClean="0"/>
              <a:t>Click to edit Source Name</a:t>
            </a:r>
          </a:p>
          <a:p>
            <a:pPr lvl="0"/>
            <a:r>
              <a:rPr lang="en-US" dirty="0" smtClean="0"/>
              <a:t>Company Name</a:t>
            </a:r>
          </a:p>
        </p:txBody>
      </p:sp>
    </p:spTree>
    <p:extLst>
      <p:ext uri="{BB962C8B-B14F-4D97-AF65-F5344CB8AC3E}">
        <p14:creationId xmlns:p14="http://schemas.microsoft.com/office/powerpoint/2010/main" val="1735983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406301" y="487110"/>
            <a:ext cx="9121063"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ctr" anchorCtr="0" compatLnSpc="1">
            <a:prstTxWarp prst="textNoShape">
              <a:avLst/>
            </a:prstTxWarp>
          </a:bodyPr>
          <a:lstStyle/>
          <a:p>
            <a:pPr marL="8333" indent="-8333" defTabSz="1218733" eaLnBrk="0" fontAlgn="base" hangingPunct="0">
              <a:lnSpc>
                <a:spcPct val="90000"/>
              </a:lnSpc>
              <a:spcBef>
                <a:spcPct val="0"/>
              </a:spcBef>
              <a:spcAft>
                <a:spcPct val="0"/>
              </a:spcAft>
            </a:pPr>
            <a:r>
              <a:rPr lang="en-US" sz="3700" dirty="0" smtClean="0">
                <a:solidFill>
                  <a:srgbClr val="016BA1"/>
                </a:solidFill>
                <a:latin typeface="Arial"/>
                <a:ea typeface="Apple LiGothic Medium"/>
                <a:cs typeface="Apple LiGothic Medium"/>
                <a:sym typeface="Arial" pitchFamily="34" charset="0"/>
              </a:rPr>
              <a:t>Complete Your Online Session Evaluation</a:t>
            </a:r>
            <a:endParaRPr lang="en-US" sz="3700" dirty="0">
              <a:solidFill>
                <a:srgbClr val="016BA1"/>
              </a:solidFill>
              <a:latin typeface="Arial"/>
              <a:ea typeface="Apple LiGothic Medium"/>
              <a:cs typeface="Apple LiGothic Medium"/>
              <a:sym typeface="Arial" pitchFamily="34" charset="0"/>
            </a:endParaRPr>
          </a:p>
        </p:txBody>
      </p:sp>
      <p:sp>
        <p:nvSpPr>
          <p:cNvPr id="7"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pic>
        <p:nvPicPr>
          <p:cNvPr id="6" name="Picture 5" descr="CiscoLive_girl_with_tablet.jpg"/>
          <p:cNvPicPr>
            <a:picLocks noChangeAspect="1"/>
          </p:cNvPicPr>
          <p:nvPr userDrawn="1"/>
        </p:nvPicPr>
        <p:blipFill rotWithShape="1">
          <a:blip r:embed="rId2">
            <a:extLst>
              <a:ext uri="{28A0092B-C50C-407E-A947-70E740481C1C}">
                <a14:useLocalDpi xmlns:a14="http://schemas.microsoft.com/office/drawing/2010/main" val="0"/>
              </a:ext>
            </a:extLst>
          </a:blip>
          <a:srcRect t="23851" b="23933"/>
          <a:stretch/>
        </p:blipFill>
        <p:spPr>
          <a:xfrm>
            <a:off x="6330063" y="1600692"/>
            <a:ext cx="5449882" cy="3300193"/>
          </a:xfrm>
          <a:prstGeom prst="rect">
            <a:avLst/>
          </a:prstGeom>
        </p:spPr>
      </p:pic>
      <p:sp>
        <p:nvSpPr>
          <p:cNvPr id="8" name="Content Placeholder 2"/>
          <p:cNvSpPr txBox="1">
            <a:spLocks/>
          </p:cNvSpPr>
          <p:nvPr userDrawn="1"/>
        </p:nvSpPr>
        <p:spPr>
          <a:xfrm>
            <a:off x="406294" y="1437218"/>
            <a:ext cx="5789692" cy="1777361"/>
          </a:xfrm>
          <a:prstGeom prst="rect">
            <a:avLst/>
          </a:prstGeom>
        </p:spPr>
        <p:txBody>
          <a:bodyPr wrap="square" lIns="121872" tIns="60936" rIns="121872" bIns="60936">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1218733"/>
            <a:r>
              <a:rPr lang="en-US" dirty="0">
                <a:solidFill>
                  <a:srgbClr val="000000"/>
                </a:solidFill>
                <a:latin typeface="Arial"/>
                <a:ea typeface="Apple LiGothic Medium"/>
                <a:cs typeface="Apple LiGothic Medium"/>
              </a:rPr>
              <a:t>Give us your feedback and </a:t>
            </a:r>
            <a:r>
              <a:rPr lang="en-US" dirty="0" smtClean="0">
                <a:solidFill>
                  <a:srgbClr val="000000"/>
                </a:solidFill>
                <a:latin typeface="Arial"/>
                <a:ea typeface="Apple LiGothic Medium"/>
                <a:cs typeface="Apple LiGothic Medium"/>
              </a:rPr>
              <a:t>you</a:t>
            </a:r>
            <a:br>
              <a:rPr lang="en-US" dirty="0" smtClean="0">
                <a:solidFill>
                  <a:srgbClr val="000000"/>
                </a:solidFill>
                <a:latin typeface="Arial"/>
                <a:ea typeface="Apple LiGothic Medium"/>
                <a:cs typeface="Apple LiGothic Medium"/>
              </a:rPr>
            </a:br>
            <a:r>
              <a:rPr lang="en-US" dirty="0" smtClean="0">
                <a:solidFill>
                  <a:srgbClr val="000000"/>
                </a:solidFill>
                <a:latin typeface="Arial"/>
                <a:ea typeface="Apple LiGothic Medium"/>
                <a:cs typeface="Apple LiGothic Medium"/>
              </a:rPr>
              <a:t>could </a:t>
            </a:r>
            <a:r>
              <a:rPr lang="en-US" dirty="0">
                <a:solidFill>
                  <a:srgbClr val="000000"/>
                </a:solidFill>
                <a:latin typeface="Arial"/>
                <a:ea typeface="Apple LiGothic Medium"/>
                <a:cs typeface="Apple LiGothic Medium"/>
              </a:rPr>
              <a:t>win fabulous prizes. </a:t>
            </a:r>
            <a:r>
              <a:rPr lang="en-US" dirty="0" smtClean="0">
                <a:solidFill>
                  <a:srgbClr val="000000"/>
                </a:solidFill>
                <a:latin typeface="Arial"/>
                <a:ea typeface="Apple LiGothic Medium"/>
                <a:cs typeface="Apple LiGothic Medium"/>
              </a:rPr>
              <a:t>Winners </a:t>
            </a:r>
            <a:r>
              <a:rPr lang="en-US" dirty="0">
                <a:solidFill>
                  <a:srgbClr val="000000"/>
                </a:solidFill>
                <a:latin typeface="Arial"/>
                <a:ea typeface="Apple LiGothic Medium"/>
                <a:cs typeface="Apple LiGothic Medium"/>
              </a:rPr>
              <a:t>announced daily.</a:t>
            </a:r>
          </a:p>
          <a:p>
            <a:pPr defTabSz="1218733">
              <a:defRPr/>
            </a:pPr>
            <a:r>
              <a:rPr lang="en-US" dirty="0" smtClean="0">
                <a:solidFill>
                  <a:srgbClr val="000000"/>
                </a:solidFill>
                <a:latin typeface="Arial"/>
                <a:ea typeface="Apple LiGothic Medium"/>
                <a:cs typeface="Apple LiGothic Medium"/>
              </a:rPr>
              <a:t>Complete </a:t>
            </a:r>
            <a:r>
              <a:rPr lang="en-US" dirty="0">
                <a:solidFill>
                  <a:srgbClr val="000000"/>
                </a:solidFill>
                <a:latin typeface="Arial"/>
                <a:ea typeface="Apple LiGothic Medium"/>
                <a:cs typeface="Apple LiGothic Medium"/>
              </a:rPr>
              <a:t>your session evaluation through the Cisco Live mobile </a:t>
            </a:r>
            <a:r>
              <a:rPr lang="en-US" dirty="0" smtClean="0">
                <a:solidFill>
                  <a:srgbClr val="000000"/>
                </a:solidFill>
                <a:latin typeface="Arial"/>
                <a:ea typeface="Apple LiGothic Medium"/>
                <a:cs typeface="Apple LiGothic Medium"/>
              </a:rPr>
              <a:t>app</a:t>
            </a:r>
            <a:br>
              <a:rPr lang="en-US" dirty="0" smtClean="0">
                <a:solidFill>
                  <a:srgbClr val="000000"/>
                </a:solidFill>
                <a:latin typeface="Arial"/>
                <a:ea typeface="Apple LiGothic Medium"/>
                <a:cs typeface="Apple LiGothic Medium"/>
              </a:rPr>
            </a:br>
            <a:r>
              <a:rPr lang="en-US" dirty="0" smtClean="0">
                <a:solidFill>
                  <a:srgbClr val="000000"/>
                </a:solidFill>
                <a:latin typeface="Arial"/>
                <a:ea typeface="Apple LiGothic Medium"/>
                <a:cs typeface="Apple LiGothic Medium"/>
              </a:rPr>
              <a:t>or </a:t>
            </a:r>
            <a:r>
              <a:rPr lang="en-US" dirty="0">
                <a:solidFill>
                  <a:srgbClr val="000000"/>
                </a:solidFill>
                <a:latin typeface="Arial"/>
                <a:ea typeface="Apple LiGothic Medium"/>
                <a:cs typeface="Apple LiGothic Medium"/>
              </a:rPr>
              <a:t>visit one </a:t>
            </a:r>
            <a:r>
              <a:rPr lang="en-US" dirty="0" smtClean="0">
                <a:solidFill>
                  <a:srgbClr val="000000"/>
                </a:solidFill>
                <a:latin typeface="Arial"/>
                <a:ea typeface="Apple LiGothic Medium"/>
                <a:cs typeface="Apple LiGothic Medium"/>
              </a:rPr>
              <a:t>of the interactive kiosks located throughout the convention center.</a:t>
            </a:r>
            <a:endParaRPr lang="en-US" u="sng" dirty="0">
              <a:solidFill>
                <a:srgbClr val="F37C20"/>
              </a:solidFill>
              <a:latin typeface="Arial"/>
              <a:ea typeface="Apple LiGothic Medium"/>
              <a:cs typeface="Apple LiGothic Medium"/>
              <a:sym typeface="Arial" charset="0"/>
            </a:endParaRPr>
          </a:p>
        </p:txBody>
      </p:sp>
      <p:sp>
        <p:nvSpPr>
          <p:cNvPr id="3" name="TextBox 2"/>
          <p:cNvSpPr txBox="1"/>
          <p:nvPr userDrawn="1"/>
        </p:nvSpPr>
        <p:spPr>
          <a:xfrm>
            <a:off x="6297559" y="4953001"/>
            <a:ext cx="5586545" cy="917408"/>
          </a:xfrm>
          <a:prstGeom prst="rect">
            <a:avLst/>
          </a:prstGeom>
          <a:noFill/>
        </p:spPr>
        <p:txBody>
          <a:bodyPr wrap="square" lIns="121872" tIns="60936" rIns="121872" bIns="60936" rtlCol="0">
            <a:spAutoFit/>
          </a:bodyPr>
          <a:lstStyle/>
          <a:p>
            <a:pPr defTabSz="1218733">
              <a:lnSpc>
                <a:spcPct val="90000"/>
              </a:lnSpc>
              <a:spcBef>
                <a:spcPts val="800"/>
              </a:spcBef>
              <a:defRPr/>
            </a:pPr>
            <a:r>
              <a:rPr lang="en-US" sz="1900" dirty="0" smtClean="0">
                <a:solidFill>
                  <a:srgbClr val="000000"/>
                </a:solidFill>
                <a:latin typeface="Arial"/>
                <a:ea typeface="Apple LiGothic Medium" pitchFamily="2" charset="-120"/>
                <a:cs typeface="Apple LiGothic Medium"/>
              </a:rPr>
              <a:t>Don’t forget: Cisco Live sessions will be available for viewing on-demand after the event at </a:t>
            </a:r>
            <a:r>
              <a:rPr lang="en-US" sz="1900" u="sng" dirty="0" smtClean="0">
                <a:solidFill>
                  <a:srgbClr val="F37C20"/>
                </a:solidFill>
                <a:latin typeface="Arial"/>
                <a:ea typeface="Apple LiGothic Medium" pitchFamily="2" charset="-120"/>
                <a:cs typeface="Apple LiGothic Medium"/>
                <a:hlinkClick r:id="rId3"/>
              </a:rPr>
              <a:t>CiscoLive.com/Online</a:t>
            </a:r>
            <a:r>
              <a:rPr lang="en-US" sz="1900" u="sng" dirty="0" smtClean="0">
                <a:solidFill>
                  <a:srgbClr val="F37C20"/>
                </a:solidFill>
                <a:latin typeface="Arial"/>
                <a:ea typeface="Apple LiGothic Medium" pitchFamily="2" charset="-120"/>
                <a:cs typeface="Apple LiGothic Medium"/>
              </a:rPr>
              <a:t> </a:t>
            </a:r>
            <a:endParaRPr lang="en-US" sz="2100" dirty="0" smtClean="0">
              <a:solidFill>
                <a:srgbClr val="000000"/>
              </a:solidFill>
              <a:latin typeface="Arial"/>
              <a:ea typeface="Apple LiGothic Medium"/>
              <a:cs typeface="Apple LiGothic Medium"/>
            </a:endParaRPr>
          </a:p>
        </p:txBody>
      </p:sp>
    </p:spTree>
    <p:extLst>
      <p:ext uri="{BB962C8B-B14F-4D97-AF65-F5344CB8AC3E}">
        <p14:creationId xmlns:p14="http://schemas.microsoft.com/office/powerpoint/2010/main" val="575871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10" name="Picture 4" descr="C:\Users\Kirk Travel\Dropbox\Cisco Live 2014\From Rick\JPGs 125dpi Images\125dpi Image-0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82" y="0"/>
            <a:ext cx="12190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410095" y="2486207"/>
            <a:ext cx="3519099" cy="1040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743949" y="598457"/>
            <a:ext cx="950135" cy="503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818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tatement_Gradient">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298"/>
            <a:ext cx="11066075" cy="3838231"/>
          </a:xfrm>
          <a:prstGeom prst="rect">
            <a:avLst/>
          </a:prstGeom>
        </p:spPr>
        <p:txBody>
          <a:bodyPr anchor="t" anchorCtr="1">
            <a:noAutofit/>
          </a:bodyPr>
          <a:lstStyle>
            <a:lvl1pPr algn="ctr">
              <a:lnSpc>
                <a:spcPct val="90000"/>
              </a:lnSpc>
              <a:defRPr sz="30700" b="0" i="1" spc="0" baseline="0">
                <a:solidFill>
                  <a:schemeClr val="bg1"/>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6"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1" name="Picture 4" descr="C:\Users\Kirk Travel\Dropbox\Cisco Live 2014\From Rick\JPGs 125dpi Images\125dpi Image-0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gray">
          <a:xfrm>
            <a:off x="-1082" y="0"/>
            <a:ext cx="12190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743949" y="598457"/>
            <a:ext cx="950135" cy="503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540687"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04613" y="2846419"/>
            <a:ext cx="3324418" cy="114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900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1"/>
          <p:cNvGrpSpPr/>
          <p:nvPr userDrawn="1"/>
        </p:nvGrpSpPr>
        <p:grpSpPr bwMode="invGray">
          <a:xfrm>
            <a:off x="3656655" y="1923472"/>
            <a:ext cx="4873113" cy="2576944"/>
            <a:chOff x="2743200" y="1442604"/>
            <a:chExt cx="3655787" cy="1932708"/>
          </a:xfrm>
          <a:solidFill>
            <a:schemeClr val="accent1"/>
          </a:solidFill>
        </p:grpSpPr>
        <p:sp>
          <p:nvSpPr>
            <p:cNvPr id="5" name="Rectangle 4"/>
            <p:cNvSpPr>
              <a:spLocks noChangeArrowheads="1"/>
            </p:cNvSpPr>
            <p:nvPr/>
          </p:nvSpPr>
          <p:spPr bwMode="invGray">
            <a:xfrm>
              <a:off x="3773026" y="2725892"/>
              <a:ext cx="166790" cy="631922"/>
            </a:xfrm>
            <a:prstGeom prst="rect">
              <a:avLst/>
            </a:prstGeom>
            <a:grpFill/>
            <a:ln w="9525">
              <a:noFill/>
              <a:miter lim="800000"/>
              <a:headEnd/>
              <a:tailEnd/>
            </a:ln>
          </p:spPr>
          <p:txBody>
            <a:bodyPr/>
            <a:lstStyle/>
            <a:p>
              <a:pPr defTabSz="1218733"/>
              <a:endParaRPr lang="en-US">
                <a:solidFill>
                  <a:srgbClr val="FF0000"/>
                </a:solidFill>
                <a:latin typeface="Arial"/>
                <a:ea typeface="Apple LiGothic Medium"/>
                <a:cs typeface="Apple LiGothic Medium"/>
              </a:endParaRPr>
            </a:p>
          </p:txBody>
        </p:sp>
        <p:sp>
          <p:nvSpPr>
            <p:cNvPr id="6" name="Freeform 5"/>
            <p:cNvSpPr>
              <a:spLocks/>
            </p:cNvSpPr>
            <p:nvPr/>
          </p:nvSpPr>
          <p:spPr bwMode="invGray">
            <a:xfrm>
              <a:off x="4744670" y="2708392"/>
              <a:ext cx="482913" cy="66692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7" name="Freeform 6"/>
            <p:cNvSpPr>
              <a:spLocks/>
            </p:cNvSpPr>
            <p:nvPr/>
          </p:nvSpPr>
          <p:spPr bwMode="invGray">
            <a:xfrm>
              <a:off x="3074840" y="2708392"/>
              <a:ext cx="482913" cy="66692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8" name="Freeform 7"/>
            <p:cNvSpPr>
              <a:spLocks noEditPoints="1"/>
            </p:cNvSpPr>
            <p:nvPr/>
          </p:nvSpPr>
          <p:spPr bwMode="invGray">
            <a:xfrm>
              <a:off x="5402130" y="2708392"/>
              <a:ext cx="663279" cy="66692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9" name="Freeform 8"/>
            <p:cNvSpPr>
              <a:spLocks/>
            </p:cNvSpPr>
            <p:nvPr/>
          </p:nvSpPr>
          <p:spPr bwMode="invGray">
            <a:xfrm>
              <a:off x="4155090" y="2708392"/>
              <a:ext cx="432490" cy="66692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0" name="Freeform 9"/>
            <p:cNvSpPr>
              <a:spLocks/>
            </p:cNvSpPr>
            <p:nvPr/>
          </p:nvSpPr>
          <p:spPr bwMode="invGray">
            <a:xfrm>
              <a:off x="2743200" y="1959807"/>
              <a:ext cx="157091" cy="3247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1" name="Freeform 10"/>
            <p:cNvSpPr>
              <a:spLocks/>
            </p:cNvSpPr>
            <p:nvPr/>
          </p:nvSpPr>
          <p:spPr bwMode="invGray">
            <a:xfrm>
              <a:off x="3183445" y="1742036"/>
              <a:ext cx="157091" cy="54248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2" name="Freeform 11"/>
            <p:cNvSpPr>
              <a:spLocks/>
            </p:cNvSpPr>
            <p:nvPr/>
          </p:nvSpPr>
          <p:spPr bwMode="invGray">
            <a:xfrm>
              <a:off x="3615935" y="1442604"/>
              <a:ext cx="157091" cy="99941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3" name="Freeform 12"/>
            <p:cNvSpPr>
              <a:spLocks/>
            </p:cNvSpPr>
            <p:nvPr/>
          </p:nvSpPr>
          <p:spPr bwMode="invGray">
            <a:xfrm>
              <a:off x="4056180" y="1742036"/>
              <a:ext cx="157091" cy="54248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4" name="Freeform 13"/>
            <p:cNvSpPr>
              <a:spLocks/>
            </p:cNvSpPr>
            <p:nvPr/>
          </p:nvSpPr>
          <p:spPr bwMode="invGray">
            <a:xfrm>
              <a:off x="4486729" y="1959807"/>
              <a:ext cx="166790" cy="3247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5" name="Freeform 14"/>
            <p:cNvSpPr>
              <a:spLocks/>
            </p:cNvSpPr>
            <p:nvPr/>
          </p:nvSpPr>
          <p:spPr bwMode="invGray">
            <a:xfrm>
              <a:off x="4926975" y="1742036"/>
              <a:ext cx="159032" cy="54248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6" name="Freeform 15"/>
            <p:cNvSpPr>
              <a:spLocks/>
            </p:cNvSpPr>
            <p:nvPr/>
          </p:nvSpPr>
          <p:spPr bwMode="invGray">
            <a:xfrm>
              <a:off x="5367223" y="1442604"/>
              <a:ext cx="159032" cy="99941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7" name="Freeform 16"/>
            <p:cNvSpPr>
              <a:spLocks/>
            </p:cNvSpPr>
            <p:nvPr/>
          </p:nvSpPr>
          <p:spPr bwMode="invGray">
            <a:xfrm>
              <a:off x="5799710" y="1742036"/>
              <a:ext cx="159032" cy="54248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sp>
          <p:nvSpPr>
            <p:cNvPr id="18" name="Freeform 17"/>
            <p:cNvSpPr>
              <a:spLocks/>
            </p:cNvSpPr>
            <p:nvPr/>
          </p:nvSpPr>
          <p:spPr bwMode="invGray">
            <a:xfrm>
              <a:off x="6239955" y="1959807"/>
              <a:ext cx="159032" cy="3247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1218733"/>
              <a:endParaRPr lang="en-US">
                <a:solidFill>
                  <a:srgbClr val="FF0000"/>
                </a:solidFill>
                <a:latin typeface="Arial"/>
                <a:ea typeface="Apple LiGothic Medium"/>
                <a:cs typeface="Apple LiGothic Medium"/>
              </a:endParaRPr>
            </a:p>
          </p:txBody>
        </p:sp>
      </p:grpSp>
    </p:spTree>
    <p:extLst>
      <p:ext uri="{BB962C8B-B14F-4D97-AF65-F5344CB8AC3E}">
        <p14:creationId xmlns:p14="http://schemas.microsoft.com/office/powerpoint/2010/main" val="2088417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658" y="177800"/>
            <a:ext cx="11756035" cy="838200"/>
          </a:xfrm>
        </p:spPr>
        <p:txBody>
          <a:bodyPr/>
          <a:lstStyle>
            <a:lvl1pPr algn="l" defTabSz="913877"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668" y="1339747"/>
            <a:ext cx="11746027" cy="4965700"/>
          </a:xfrm>
        </p:spPr>
        <p:txBody>
          <a:bodyPr/>
          <a:lstStyle>
            <a:lvl1pPr>
              <a:lnSpc>
                <a:spcPct val="95000"/>
              </a:lnSpc>
              <a:spcBef>
                <a:spcPts val="1480"/>
              </a:spcBef>
              <a:defRPr sz="23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6"/>
          <p:cNvSpPr>
            <a:spLocks noGrp="1"/>
          </p:cNvSpPr>
          <p:nvPr>
            <p:ph type="sldNum" sz="quarter" idx="4"/>
          </p:nvPr>
        </p:nvSpPr>
        <p:spPr>
          <a:xfrm>
            <a:off x="11807368" y="6552605"/>
            <a:ext cx="382055" cy="364331"/>
          </a:xfrm>
          <a:prstGeom prst="rect">
            <a:avLst/>
          </a:prstGeom>
        </p:spPr>
        <p:txBody>
          <a:bodyPr vert="horz" lIns="68541" tIns="34270" rIns="68541" bIns="34270" rtlCol="0" anchor="ctr"/>
          <a:lstStyle>
            <a:lvl1pPr algn="r">
              <a:defRPr sz="900">
                <a:solidFill>
                  <a:schemeClr val="tx1">
                    <a:tint val="75000"/>
                  </a:schemeClr>
                </a:solidFill>
              </a:defRPr>
            </a:lvl1pPr>
          </a:lstStyle>
          <a:p>
            <a:fld id="{2F5CCB13-0A32-4557-88E9-079F0C330695}" type="slidenum">
              <a:rPr smtClean="0">
                <a:solidFill>
                  <a:srgbClr val="000000">
                    <a:tint val="75000"/>
                  </a:srgbClr>
                </a:solidFill>
                <a:latin typeface="Arial"/>
                <a:ea typeface="Apple LiGothic Medium"/>
                <a:cs typeface="Apple LiGothic Medium"/>
              </a:rPr>
              <a:pPr/>
              <a:t>‹#›</a:t>
            </a:fld>
            <a:endParaRPr>
              <a:solidFill>
                <a:srgbClr val="000000">
                  <a:tint val="75000"/>
                </a:srgbClr>
              </a:solidFill>
              <a:latin typeface="Arial"/>
              <a:ea typeface="Apple LiGothic Medium"/>
              <a:cs typeface="Apple LiGothic Medium"/>
            </a:endParaRPr>
          </a:p>
        </p:txBody>
      </p:sp>
    </p:spTree>
    <p:extLst>
      <p:ext uri="{BB962C8B-B14F-4D97-AF65-F5344CB8AC3E}">
        <p14:creationId xmlns:p14="http://schemas.microsoft.com/office/powerpoint/2010/main" val="16680071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1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1143000"/>
          </a:xfrm>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11708288" y="6605684"/>
            <a:ext cx="489010" cy="252317"/>
          </a:xfrm>
          <a:prstGeom prst="rect">
            <a:avLst/>
          </a:prstGeom>
        </p:spPr>
        <p:txBody>
          <a:bodyPr vert="horz" lIns="121869" tIns="60935" rIns="121869" bIns="60935" rtlCol="0" anchor="ctr"/>
          <a:lstStyle>
            <a:lvl1pPr algn="r">
              <a:defRPr sz="900">
                <a:solidFill>
                  <a:schemeClr val="tx2"/>
                </a:solidFill>
              </a:defRPr>
            </a:lvl1pPr>
          </a:lstStyle>
          <a:p>
            <a:pPr defTabSz="685523">
              <a:defRPr/>
            </a:pPr>
            <a:fld id="{2F5CCB13-0A32-4557-88E9-079F0C330695}" type="slidenum">
              <a:rPr lang="en-US" kern="0" smtClean="0">
                <a:solidFill>
                  <a:srgbClr val="595959"/>
                </a:solidFill>
                <a:latin typeface="Arial"/>
                <a:ea typeface="Apple LiGothic Medium"/>
                <a:cs typeface="Apple LiGothic Medium"/>
              </a:rPr>
              <a:pPr defTabSz="685523">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43444089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425453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827653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606069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088612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640413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6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86423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ig Statement">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89" y="940737"/>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10"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1"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7"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2" name="Straight Connector 11"/>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54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9347016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748157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Title and Subtitle and Bulle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767425"/>
            <a:ext cx="11214596" cy="4606041"/>
          </a:xfrm>
        </p:spPr>
        <p:txBody>
          <a:bodyPr lIns="121872" tIns="60936" rIns="121872" bIns="60936"/>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4"/>
          </p:nvPr>
        </p:nvSpPr>
        <p:spPr>
          <a:xfrm>
            <a:off x="11708280" y="6605684"/>
            <a:ext cx="489010" cy="252317"/>
          </a:xfrm>
          <a:prstGeom prst="rect">
            <a:avLst/>
          </a:prstGeom>
        </p:spPr>
        <p:txBody>
          <a:bodyPr vert="horz" lIns="121872" tIns="60936" rIns="121872" bIns="60936" rtlCol="0" anchor="ctr"/>
          <a:lstStyle>
            <a:lvl1pPr algn="r">
              <a:defRPr sz="900">
                <a:solidFill>
                  <a:schemeClr val="tx2"/>
                </a:solidFill>
              </a:defRPr>
            </a:lvl1pPr>
          </a:lstStyle>
          <a:p>
            <a:pPr defTabSz="685540">
              <a:defRPr/>
            </a:pPr>
            <a:fld id="{2F5CCB13-0A32-4557-88E9-079F0C330695}" type="slidenum">
              <a:rPr lang="en-US" kern="0" smtClean="0">
                <a:solidFill>
                  <a:srgbClr val="595959"/>
                </a:solidFill>
                <a:latin typeface="Arial"/>
                <a:ea typeface="Apple LiGothic Medium"/>
                <a:cs typeface="Apple LiGothic Medium"/>
              </a:rPr>
              <a:pPr defTabSz="685540">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62383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6923790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9061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271" y="1262751"/>
            <a:ext cx="11179439"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6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71894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005" rtl="0" eaLnBrk="1" latinLnBrk="0" hangingPunct="1">
              <a:lnSpc>
                <a:spcPct val="90000"/>
              </a:lnSpc>
              <a:spcBef>
                <a:spcPts val="600"/>
              </a:spcBef>
              <a:buNone/>
              <a:tabLst>
                <a:tab pos="4454406"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7864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77756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8"/>
            <a:ext cx="11543628" cy="4525433"/>
          </a:xfrm>
          <a:prstGeom prst="rect">
            <a:avLst/>
          </a:prstGeom>
        </p:spPr>
        <p:txBody>
          <a:bodyPr>
            <a:noAutofit/>
          </a:bodyPr>
          <a:lstStyle>
            <a:lvl1pPr marL="380853" marR="0" indent="-380853" algn="l" defTabSz="609367"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367"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96" tIns="41047" rIns="82096" bIns="41047" anchor="b">
            <a:spAutoFit/>
          </a:bodyPr>
          <a:lstStyle/>
          <a:p>
            <a:pPr algn="r" defTabSz="814149"/>
            <a:r>
              <a:rPr lang="en-US" sz="800" dirty="0">
                <a:solidFill>
                  <a:srgbClr val="FFFFFF"/>
                </a:solidFill>
                <a:latin typeface="CiscoSansTT Light"/>
                <a:ea typeface="Apple LiGothic Medium"/>
                <a:cs typeface="CiscoSans Thin"/>
              </a:rPr>
              <a:t>Cisco Confidential</a:t>
            </a:r>
          </a:p>
        </p:txBody>
      </p:sp>
      <p:sp>
        <p:nvSpPr>
          <p:cNvPr id="9" name="Rectangle 7"/>
          <p:cNvSpPr>
            <a:spLocks noChangeArrowheads="1"/>
          </p:cNvSpPr>
          <p:nvPr userDrawn="1"/>
        </p:nvSpPr>
        <p:spPr bwMode="ltGray">
          <a:xfrm>
            <a:off x="11544666" y="6323873"/>
            <a:ext cx="294075" cy="206027"/>
          </a:xfrm>
          <a:prstGeom prst="rect">
            <a:avLst/>
          </a:prstGeom>
          <a:noFill/>
          <a:ln w="9525" algn="ctr">
            <a:noFill/>
            <a:miter lim="800000"/>
            <a:headEnd/>
            <a:tailEnd/>
          </a:ln>
          <a:effectLst/>
        </p:spPr>
        <p:txBody>
          <a:bodyPr wrap="none" lIns="82096" tIns="41047" rIns="82096" bIns="41047" anchor="b">
            <a:spAutoFit/>
          </a:bodyPr>
          <a:lstStyle/>
          <a:p>
            <a:pPr algn="r" defTabSz="814149"/>
            <a:fld id="{DFCF27A5-1A5B-48D3-A060-2758FFBB1ADD}" type="slidenum">
              <a:rPr lang="en-US" sz="800">
                <a:solidFill>
                  <a:srgbClr val="FFFFFF"/>
                </a:solidFill>
                <a:latin typeface="CiscoSansTT Light"/>
                <a:ea typeface="Apple LiGothic Medium"/>
                <a:cs typeface="CiscoSans Thin"/>
              </a:rPr>
              <a:pPr algn="r" defTabSz="814149"/>
              <a:t>‹#›</a:t>
            </a:fld>
            <a:endParaRPr lang="en-US" sz="800" dirty="0">
              <a:solidFill>
                <a:srgbClr val="FFFFFF"/>
              </a:solidFill>
              <a:latin typeface="CiscoSansTT Light"/>
              <a:ea typeface="Apple LiGothic Medium"/>
              <a:cs typeface="CiscoSans Thin"/>
            </a:endParaRPr>
          </a:p>
        </p:txBody>
      </p:sp>
      <p:sp>
        <p:nvSpPr>
          <p:cNvPr id="10" name="Rectangle 4"/>
          <p:cNvSpPr>
            <a:spLocks noChangeArrowheads="1"/>
          </p:cNvSpPr>
          <p:nvPr userDrawn="1"/>
        </p:nvSpPr>
        <p:spPr bwMode="ltGray">
          <a:xfrm>
            <a:off x="389297" y="6329697"/>
            <a:ext cx="4559499" cy="206040"/>
          </a:xfrm>
          <a:prstGeom prst="rect">
            <a:avLst/>
          </a:prstGeom>
          <a:noFill/>
          <a:ln w="9525">
            <a:noFill/>
            <a:miter lim="800000"/>
            <a:headEnd/>
            <a:tailEnd/>
          </a:ln>
          <a:effectLst/>
        </p:spPr>
        <p:txBody>
          <a:bodyPr wrap="square" lIns="82096" tIns="41047" rIns="82096" bIns="41047" anchor="b" anchorCtr="0">
            <a:spAutoFit/>
          </a:bodyPr>
          <a:lstStyle/>
          <a:p>
            <a:pPr defTabSz="814149"/>
            <a:r>
              <a:rPr lang="en-US" sz="800" dirty="0" smtClean="0">
                <a:solidFill>
                  <a:srgbClr val="FFFFFF"/>
                </a:solidFill>
                <a:latin typeface="CiscoSansTT Light"/>
                <a:ea typeface="Apple LiGothic Medium"/>
                <a:cs typeface="CiscoSans Thin"/>
              </a:rPr>
              <a:t>© 2013-2014  Cisco and/or its affiliates. All rights reserved.</a:t>
            </a:r>
            <a:endParaRPr lang="en-US" sz="800" dirty="0">
              <a:solidFill>
                <a:srgbClr val="FFFFFF"/>
              </a:solidFill>
              <a:latin typeface="CiscoSansTT Light"/>
              <a:ea typeface="Apple LiGothic Medium"/>
              <a:cs typeface="CiscoSans Thin"/>
            </a:endParaRPr>
          </a:p>
        </p:txBody>
      </p:sp>
      <p:cxnSp>
        <p:nvCxnSpPr>
          <p:cNvPr id="11" name="Straight Connector 10"/>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9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0"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6" name="Title 1"/>
          <p:cNvSpPr>
            <a:spLocks noGrp="1"/>
          </p:cNvSpPr>
          <p:nvPr>
            <p:ph type="ctrTitle" hasCustomPrompt="1"/>
          </p:nvPr>
        </p:nvSpPr>
        <p:spPr>
          <a:xfrm>
            <a:off x="327189" y="940737"/>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sp>
        <p:nvSpPr>
          <p:cNvPr id="7"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92" tIns="41045" rIns="82092" bIns="41045" anchor="b">
            <a:spAutoFit/>
          </a:bodyPr>
          <a:lstStyle/>
          <a:p>
            <a:pPr algn="r" defTabSz="814115"/>
            <a:r>
              <a:rPr lang="en-US" sz="800" dirty="0">
                <a:solidFill>
                  <a:srgbClr val="FFFFFF"/>
                </a:solidFill>
                <a:latin typeface="Arial"/>
                <a:ea typeface="Apple LiGothic Medium"/>
                <a:cs typeface="CiscoSans Thin"/>
              </a:rPr>
              <a:t>Cisco Confidential</a:t>
            </a:r>
          </a:p>
        </p:txBody>
      </p:sp>
      <p:sp>
        <p:nvSpPr>
          <p:cNvPr id="4" name="Rectangle 7"/>
          <p:cNvSpPr>
            <a:spLocks noChangeArrowheads="1"/>
          </p:cNvSpPr>
          <p:nvPr userDrawn="1"/>
        </p:nvSpPr>
        <p:spPr bwMode="ltGray">
          <a:xfrm>
            <a:off x="11544674" y="6323883"/>
            <a:ext cx="294067" cy="206023"/>
          </a:xfrm>
          <a:prstGeom prst="rect">
            <a:avLst/>
          </a:prstGeom>
          <a:noFill/>
          <a:ln w="9525" algn="ctr">
            <a:noFill/>
            <a:miter lim="800000"/>
            <a:headEnd/>
            <a:tailEnd/>
          </a:ln>
          <a:effectLst/>
        </p:spPr>
        <p:txBody>
          <a:bodyPr wrap="none" lIns="82092" tIns="41045" rIns="82092" bIns="41045" anchor="b">
            <a:spAutoFit/>
          </a:bodyPr>
          <a:lstStyle/>
          <a:p>
            <a:pPr algn="r" defTabSz="814115"/>
            <a:fld id="{DFCF27A5-1A5B-48D3-A060-2758FFBB1ADD}" type="slidenum">
              <a:rPr lang="en-US" sz="800">
                <a:solidFill>
                  <a:srgbClr val="FFFFFF"/>
                </a:solidFill>
                <a:latin typeface="Arial"/>
                <a:ea typeface="Apple LiGothic Medium"/>
                <a:cs typeface="CiscoSans Thin"/>
              </a:rPr>
              <a:pPr algn="r" defTabSz="814115"/>
              <a:t>‹#›</a:t>
            </a:fld>
            <a:endParaRPr lang="en-US" sz="800" dirty="0">
              <a:solidFill>
                <a:srgbClr val="FFFFFF"/>
              </a:solidFill>
              <a:latin typeface="Arial"/>
              <a:ea typeface="Apple LiGothic Medium"/>
              <a:cs typeface="CiscoSans Thin"/>
            </a:endParaRPr>
          </a:p>
        </p:txBody>
      </p:sp>
      <p:sp>
        <p:nvSpPr>
          <p:cNvPr id="7" name="Text Placeholder 9"/>
          <p:cNvSpPr>
            <a:spLocks noGrp="1"/>
          </p:cNvSpPr>
          <p:nvPr>
            <p:ph type="body" sz="quarter" idx="11" hasCustomPrompt="1"/>
          </p:nvPr>
        </p:nvSpPr>
        <p:spPr>
          <a:xfrm>
            <a:off x="964130" y="5820194"/>
            <a:ext cx="9945743" cy="276999"/>
          </a:xfrm>
          <a:prstGeom prst="rect">
            <a:avLst/>
          </a:prstGeom>
        </p:spPr>
        <p:txBody>
          <a:bodyPr wrap="square" anchor="b" anchorCtr="0">
            <a:noAutofit/>
          </a:bodyPr>
          <a:lstStyle>
            <a:lvl1pPr marL="0" indent="0" algn="l" defTabSz="804593">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298" y="6329697"/>
            <a:ext cx="4559499" cy="206040"/>
          </a:xfrm>
          <a:prstGeom prst="rect">
            <a:avLst/>
          </a:prstGeom>
          <a:noFill/>
          <a:ln w="9525">
            <a:noFill/>
            <a:miter lim="800000"/>
            <a:headEnd/>
            <a:tailEnd/>
          </a:ln>
          <a:effectLst/>
        </p:spPr>
        <p:txBody>
          <a:bodyPr wrap="square" lIns="82092" tIns="41045" rIns="82092" bIns="41045" anchor="b" anchorCtr="0">
            <a:spAutoFit/>
          </a:bodyPr>
          <a:lstStyle/>
          <a:p>
            <a:pPr defTabSz="814115"/>
            <a:r>
              <a:rPr lang="en-US" sz="800" dirty="0" smtClean="0">
                <a:solidFill>
                  <a:srgbClr val="FFFFFF"/>
                </a:solidFill>
                <a:latin typeface="Arial"/>
                <a:ea typeface="Apple LiGothic Medium"/>
                <a:cs typeface="CiscoSans Thin"/>
              </a:rPr>
              <a:t>© 2013-2014  Cisco and/or its affiliates. All rights reserved.</a:t>
            </a:r>
            <a:endParaRPr lang="en-US" sz="800" dirty="0">
              <a:solidFill>
                <a:srgbClr val="FFFFFF"/>
              </a:solidFill>
              <a:latin typeface="Arial"/>
              <a:ea typeface="Apple LiGothic Medium"/>
              <a:cs typeface="CiscoSans Thin"/>
            </a:endParaRPr>
          </a:p>
        </p:txBody>
      </p:sp>
      <p:cxnSp>
        <p:nvCxnSpPr>
          <p:cNvPr id="10" name="Straight Connector 9"/>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89"/>
            <a:ext cx="10888190" cy="3838231"/>
          </a:xfrm>
          <a:prstGeom prst="rect">
            <a:avLst/>
          </a:prstGeom>
        </p:spPr>
        <p:txBody>
          <a:bodyPr>
            <a:noAutofit/>
          </a:bodyPr>
          <a:lstStyle>
            <a:lvl1pPr marL="537405" indent="-537405"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33927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19" tIns="60909" rIns="121819" bIns="60909">
            <a:noAutofit/>
          </a:bodyPr>
          <a:lstStyle>
            <a:lvl1pPr marL="304567" indent="-228420">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13" indent="-287636">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533" indent="-228420">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5952" indent="-228420">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363" indent="-22842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19" tIns="60909" rIns="121819" bIns="60909">
            <a:noAutofit/>
          </a:bodyPr>
          <a:lstStyle>
            <a:lvl1pPr marL="304567" indent="-228420">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13" indent="-287636">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533" indent="-228420">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5952" indent="-228420">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363" indent="-228420">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53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Presenter Title Slide">
    <p:spTree>
      <p:nvGrpSpPr>
        <p:cNvPr id="1" name=""/>
        <p:cNvGrpSpPr/>
        <p:nvPr/>
      </p:nvGrpSpPr>
      <p:grpSpPr>
        <a:xfrm>
          <a:off x="0" y="0"/>
          <a:ext cx="0" cy="0"/>
          <a:chOff x="0" y="0"/>
          <a:chExt cx="0" cy="0"/>
        </a:xfrm>
      </p:grpSpPr>
      <p:pic>
        <p:nvPicPr>
          <p:cNvPr id="5" name="Picture 2" descr="C:\Users\Kirk Mossing\Desktop\CURRENT JOBS\Cisco Live\Template\star full.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1"/>
            <a:ext cx="12197289" cy="3437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auto">
          <a:xfrm>
            <a:off x="1314363" y="1587682"/>
            <a:ext cx="9563723" cy="1806383"/>
          </a:xfrm>
          <a:prstGeom prst="rect">
            <a:avLst/>
          </a:prstGeom>
          <a:noFill/>
          <a:ln w="12700">
            <a:noFill/>
            <a:miter lim="800000"/>
            <a:headEnd/>
            <a:tailEnd/>
          </a:ln>
          <a:effectLst/>
        </p:spPr>
        <p:txBody>
          <a:bodyPr lIns="121872" tIns="60936" rIns="121872" bIns="60936"/>
          <a:lstStyle>
            <a:lvl1pPr>
              <a:defRPr sz="3700" b="0">
                <a:solidFill>
                  <a:schemeClr val="bg1"/>
                </a:solidFill>
              </a:defRPr>
            </a:lvl1pPr>
          </a:lstStyle>
          <a:p>
            <a:pPr lvl="0"/>
            <a:r>
              <a:rPr lang="en-US" dirty="0" smtClean="0">
                <a:sym typeface="Arial" pitchFamily="-107" charset="0"/>
              </a:rPr>
              <a:t>Click To Edit Presentation Name</a:t>
            </a:r>
            <a:endParaRPr lang="en-US" dirty="0">
              <a:sym typeface="Arial" pitchFamily="-107" charset="0"/>
            </a:endParaRPr>
          </a:p>
        </p:txBody>
      </p:sp>
      <p:sp>
        <p:nvSpPr>
          <p:cNvPr id="3" name="Rectangle 3"/>
          <p:cNvSpPr>
            <a:spLocks noGrp="1" noChangeArrowheads="1"/>
          </p:cNvSpPr>
          <p:nvPr>
            <p:ph idx="1" hasCustomPrompt="1"/>
          </p:nvPr>
        </p:nvSpPr>
        <p:spPr bwMode="auto">
          <a:xfrm>
            <a:off x="1321743" y="3438530"/>
            <a:ext cx="9561924" cy="809625"/>
          </a:xfrm>
          <a:prstGeom prst="rect">
            <a:avLst/>
          </a:prstGeom>
          <a:noFill/>
          <a:ln w="12700">
            <a:noFill/>
            <a:miter lim="800000"/>
            <a:headEnd/>
            <a:tailEnd/>
          </a:ln>
          <a:effectLst/>
        </p:spPr>
        <p:txBody>
          <a:bodyPr lIns="121872" tIns="60936" rIns="121872" bIns="60936"/>
          <a:lstStyle>
            <a:lvl1pPr marL="2381" indent="0">
              <a:buFontTx/>
              <a:buNone/>
              <a:defRPr sz="2400">
                <a:solidFill>
                  <a:srgbClr val="000000"/>
                </a:solidFill>
              </a:defRPr>
            </a:lvl1pPr>
          </a:lstStyle>
          <a:p>
            <a:pPr lvl="0"/>
            <a:r>
              <a:rPr lang="en-US" dirty="0">
                <a:sym typeface="Arial" pitchFamily="-107" charset="0"/>
              </a:rPr>
              <a:t>Click to edit </a:t>
            </a:r>
            <a:r>
              <a:rPr lang="en-US" dirty="0" smtClean="0">
                <a:sym typeface="Arial" pitchFamily="-107" charset="0"/>
              </a:rPr>
              <a:t>Session ID</a:t>
            </a:r>
            <a:endParaRPr lang="en-US" dirty="0">
              <a:sym typeface="Arial" pitchFamily="-107" charset="0"/>
            </a:endParaRPr>
          </a:p>
        </p:txBody>
      </p:sp>
      <p:sp>
        <p:nvSpPr>
          <p:cNvPr id="9" name="Text Placeholder 8"/>
          <p:cNvSpPr>
            <a:spLocks noGrp="1"/>
          </p:cNvSpPr>
          <p:nvPr>
            <p:ph type="body" sz="quarter" idx="10" hasCustomPrompt="1"/>
          </p:nvPr>
        </p:nvSpPr>
        <p:spPr>
          <a:xfrm>
            <a:off x="1318863" y="4394200"/>
            <a:ext cx="8089909" cy="1407584"/>
          </a:xfrm>
        </p:spPr>
        <p:txBody>
          <a:bodyPr lIns="121872" tIns="60936" rIns="121872" bIns="60936"/>
          <a:lstStyle>
            <a:lvl1pPr marL="2380" indent="0">
              <a:buNone/>
              <a:defRPr sz="2700" baseline="0">
                <a:solidFill>
                  <a:schemeClr val="accent1"/>
                </a:solidFill>
              </a:defRPr>
            </a:lvl1pPr>
            <a:lvl2pPr marL="257076" indent="0">
              <a:buNone/>
              <a:defRPr/>
            </a:lvl2pPr>
            <a:lvl3pPr marL="515343" indent="0">
              <a:buNone/>
              <a:defRPr/>
            </a:lvl3pPr>
            <a:lvl4pPr marL="728383" indent="0">
              <a:buNone/>
              <a:defRPr/>
            </a:lvl4pPr>
            <a:lvl5pPr marL="941419" indent="0">
              <a:buNone/>
              <a:defRPr/>
            </a:lvl5pPr>
          </a:lstStyle>
          <a:p>
            <a:pPr lvl="0"/>
            <a:r>
              <a:rPr lang="en-US" dirty="0" smtClean="0"/>
              <a:t>Click to edit Presenter Name and Title</a:t>
            </a:r>
          </a:p>
        </p:txBody>
      </p:sp>
      <p:pic>
        <p:nvPicPr>
          <p:cNvPr id="7" name="Picture 6" descr="CL13-Blue-DIGI.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20365" y="6151037"/>
            <a:ext cx="1391531" cy="466027"/>
          </a:xfrm>
          <a:prstGeom prst="rect">
            <a:avLst/>
          </a:prstGeom>
        </p:spPr>
      </p:pic>
    </p:spTree>
    <p:extLst>
      <p:ext uri="{BB962C8B-B14F-4D97-AF65-F5344CB8AC3E}">
        <p14:creationId xmlns:p14="http://schemas.microsoft.com/office/powerpoint/2010/main" val="1258397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114296"/>
            <a:ext cx="10969943" cy="914400"/>
          </a:xfrm>
          <a:prstGeom prst="rect">
            <a:avLst/>
          </a:prstGeom>
        </p:spPr>
        <p:txBody>
          <a:bodyPr>
            <a:noAutofit/>
          </a:bodyPr>
          <a:lstStyle>
            <a:lvl1pPr>
              <a:defRPr sz="430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273337"/>
      </p:ext>
    </p:extLst>
  </p:cSld>
  <p:clrMapOvr>
    <a:masterClrMapping/>
  </p:clrMapOvr>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Theme Graphic">
    <p:spTree>
      <p:nvGrpSpPr>
        <p:cNvPr id="1" name=""/>
        <p:cNvGrpSpPr/>
        <p:nvPr/>
      </p:nvGrpSpPr>
      <p:grpSpPr>
        <a:xfrm>
          <a:off x="0" y="0"/>
          <a:ext cx="0" cy="0"/>
          <a:chOff x="0" y="0"/>
          <a:chExt cx="0" cy="0"/>
        </a:xfrm>
      </p:grpSpPr>
      <p:pic>
        <p:nvPicPr>
          <p:cNvPr id="2" name="Picture 2" descr="C:\Users\Kirk Mossing\Desktop\CURRENT JOBS\Cisco Live\Template\star full.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 y="0"/>
            <a:ext cx="12197289"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13-Theme-1line-White.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88763" y="1512140"/>
            <a:ext cx="8257570" cy="1143653"/>
          </a:xfrm>
          <a:prstGeom prst="rect">
            <a:avLst/>
          </a:prstGeom>
        </p:spPr>
      </p:pic>
      <p:pic>
        <p:nvPicPr>
          <p:cNvPr id="4" name="Picture 3" descr="CL13-White-RGB.pdf"/>
          <p:cNvPicPr>
            <a:picLocks noChangeAspect="1"/>
          </p:cNvPicPr>
          <p:nvPr userDrawn="1"/>
        </p:nvPicPr>
        <p:blipFill rotWithShape="1">
          <a:blip r:embed="rId4" cstate="screen">
            <a:extLst>
              <a:ext uri="{28A0092B-C50C-407E-A947-70E740481C1C}">
                <a14:useLocalDpi xmlns:a14="http://schemas.microsoft.com/office/drawing/2010/main"/>
              </a:ext>
            </a:extLst>
          </a:blip>
          <a:srcRect t="8900" b="35547"/>
          <a:stretch/>
        </p:blipFill>
        <p:spPr>
          <a:xfrm>
            <a:off x="9236990" y="5355969"/>
            <a:ext cx="2509045" cy="1394200"/>
          </a:xfrm>
          <a:prstGeom prst="rect">
            <a:avLst/>
          </a:prstGeom>
        </p:spPr>
      </p:pic>
      <p:pic>
        <p:nvPicPr>
          <p:cNvPr id="5" name="Picture 4" descr="CISCO-White-DIGI.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56914" y="5970388"/>
            <a:ext cx="962408" cy="507465"/>
          </a:xfrm>
          <a:prstGeom prst="rect">
            <a:avLst/>
          </a:prstGeom>
        </p:spPr>
      </p:pic>
    </p:spTree>
    <p:extLst>
      <p:ext uri="{BB962C8B-B14F-4D97-AF65-F5344CB8AC3E}">
        <p14:creationId xmlns:p14="http://schemas.microsoft.com/office/powerpoint/2010/main" val="445778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Evaluation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8286" y="6605684"/>
            <a:ext cx="480545" cy="252317"/>
          </a:xfrm>
          <a:prstGeom prst="rect">
            <a:avLst/>
          </a:prstGeom>
        </p:spPr>
        <p:txBody>
          <a:bodyPr lIns="121872" tIns="60936" rIns="121872" bIns="60936"/>
          <a:lstStyle/>
          <a:p>
            <a:pPr defTabSz="685540">
              <a:defRPr/>
            </a:pPr>
            <a:fld id="{2F5CCB13-0A32-4557-88E9-079F0C330695}" type="slidenum">
              <a:rPr lang="en-US" kern="0" smtClean="0">
                <a:solidFill>
                  <a:srgbClr val="000000"/>
                </a:solidFill>
                <a:latin typeface="Arial"/>
              </a:rPr>
              <a:pPr defTabSz="685540">
                <a:defRPr/>
              </a:pPr>
              <a:t>‹#›</a:t>
            </a:fld>
            <a:endParaRPr lang="en-US" kern="0" dirty="0">
              <a:solidFill>
                <a:srgbClr val="000000"/>
              </a:solidFill>
              <a:latin typeface="Arial"/>
            </a:endParaRPr>
          </a:p>
        </p:txBody>
      </p:sp>
      <p:pic>
        <p:nvPicPr>
          <p:cNvPr id="5" name="Picture 4"/>
          <p:cNvPicPr>
            <a:picLocks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90683" y="1232986"/>
            <a:ext cx="5698142" cy="320853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43387" y="480492"/>
            <a:ext cx="9158342" cy="616813"/>
          </a:xfrm>
          <a:prstGeom prst="rect">
            <a:avLst/>
          </a:prstGeom>
        </p:spPr>
        <p:txBody>
          <a:bodyPr wrap="none" lIns="121872" tIns="60936" rIns="121872" bIns="60936">
            <a:spAutoFit/>
          </a:bodyPr>
          <a:lstStyle/>
          <a:p>
            <a:pPr marL="8333" indent="-8333" defTabSz="1218704" eaLnBrk="0" fontAlgn="base" hangingPunct="0">
              <a:lnSpc>
                <a:spcPct val="90000"/>
              </a:lnSpc>
              <a:spcBef>
                <a:spcPct val="0"/>
              </a:spcBef>
              <a:spcAft>
                <a:spcPct val="0"/>
              </a:spcAft>
            </a:pPr>
            <a:r>
              <a:rPr lang="en-US" sz="3500" b="1" dirty="0" smtClean="0">
                <a:solidFill>
                  <a:prstClr val="white"/>
                </a:solidFill>
                <a:latin typeface="Arial"/>
                <a:sym typeface="Arial" pitchFamily="34" charset="0"/>
              </a:rPr>
              <a:t>Complete Your Online Session Evaluation</a:t>
            </a:r>
            <a:endParaRPr lang="en-US" sz="3500" b="1" dirty="0">
              <a:solidFill>
                <a:prstClr val="white"/>
              </a:solidFill>
              <a:latin typeface="Arial"/>
              <a:sym typeface="Arial" pitchFamily="34" charset="0"/>
            </a:endParaRPr>
          </a:p>
        </p:txBody>
      </p:sp>
      <p:sp>
        <p:nvSpPr>
          <p:cNvPr id="9" name="Content Placeholder 8"/>
          <p:cNvSpPr txBox="1">
            <a:spLocks/>
          </p:cNvSpPr>
          <p:nvPr userDrawn="1"/>
        </p:nvSpPr>
        <p:spPr bwMode="auto">
          <a:xfrm>
            <a:off x="538303" y="1446758"/>
            <a:ext cx="5850808" cy="4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t" anchorCtr="0" compatLnSpc="1">
            <a:prstTxWarp prst="textNoShape">
              <a:avLst/>
            </a:prstTxWarp>
          </a:bodyPr>
          <a:lstStyle>
            <a:lvl1pPr marL="187523" indent="-185738" algn="l" rtl="0" eaLnBrk="0" fontAlgn="base" hangingPunct="0">
              <a:lnSpc>
                <a:spcPct val="90000"/>
              </a:lnSpc>
              <a:spcBef>
                <a:spcPts val="600"/>
              </a:spcBef>
              <a:spcAft>
                <a:spcPct val="0"/>
              </a:spcAft>
              <a:buClr>
                <a:srgbClr val="168ACB"/>
              </a:buClr>
              <a:buSzPct val="100000"/>
              <a:buFont typeface="Wingdings" charset="2"/>
              <a:buChar char="§"/>
              <a:defRPr sz="1800">
                <a:solidFill>
                  <a:schemeClr val="tx2"/>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2"/>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Wingdings" charset="2"/>
              <a:buChar char="§"/>
              <a:defRPr sz="1400">
                <a:solidFill>
                  <a:schemeClr val="tx2"/>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2"/>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1">
                    <a:lumMod val="75000"/>
                  </a:schemeClr>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0" indent="0" defTabSz="1218704">
              <a:spcAft>
                <a:spcPts val="1600"/>
              </a:spcAft>
              <a:buFont typeface="Wingdings" charset="2"/>
              <a:buNone/>
            </a:pPr>
            <a:r>
              <a:rPr lang="en-AU" b="1" dirty="0" smtClean="0">
                <a:solidFill>
                  <a:prstClr val="black"/>
                </a:solidFill>
                <a:latin typeface="Arial"/>
              </a:rPr>
              <a:t>Give us your feedback and receive a Cisco Live 2014 Polo Shirt!</a:t>
            </a:r>
          </a:p>
          <a:p>
            <a:pPr marL="0" indent="0" defTabSz="1218704">
              <a:buFont typeface="Wingdings" charset="2"/>
              <a:buNone/>
            </a:pPr>
            <a:r>
              <a:rPr lang="en-AU" sz="1900" dirty="0" smtClean="0">
                <a:solidFill>
                  <a:prstClr val="black"/>
                </a:solidFill>
                <a:latin typeface="Arial"/>
              </a:rPr>
              <a:t>Complete your Overall Event Survey and 5 Session Evaluations.</a:t>
            </a:r>
          </a:p>
          <a:p>
            <a:pPr defTabSz="1218704"/>
            <a:r>
              <a:rPr lang="en-AU" sz="1900" dirty="0" smtClean="0">
                <a:solidFill>
                  <a:prstClr val="black"/>
                </a:solidFill>
                <a:latin typeface="Arial"/>
              </a:rPr>
              <a:t>Directly from your mobile device on the Cisco Live Mobile App </a:t>
            </a:r>
          </a:p>
          <a:p>
            <a:pPr defTabSz="1218704"/>
            <a:r>
              <a:rPr lang="en-AU" sz="1900" dirty="0" smtClean="0">
                <a:solidFill>
                  <a:prstClr val="black"/>
                </a:solidFill>
                <a:latin typeface="Arial"/>
              </a:rPr>
              <a:t>By visiting the Cisco Live Mobile Site </a:t>
            </a:r>
            <a:r>
              <a:rPr lang="en-AU" sz="1900" u="sng" dirty="0" smtClean="0">
                <a:solidFill>
                  <a:srgbClr val="000000"/>
                </a:solidFill>
                <a:latin typeface="Arial"/>
                <a:hlinkClick r:id="rId3"/>
              </a:rPr>
              <a:t>www.ciscoliveaustralia.com/mobile</a:t>
            </a:r>
            <a:r>
              <a:rPr lang="en-AU" sz="1900" dirty="0" smtClean="0">
                <a:solidFill>
                  <a:srgbClr val="000000"/>
                </a:solidFill>
                <a:latin typeface="Arial"/>
              </a:rPr>
              <a:t> </a:t>
            </a:r>
          </a:p>
          <a:p>
            <a:pPr defTabSz="1218704"/>
            <a:r>
              <a:rPr lang="en-AU" sz="1900" dirty="0" smtClean="0">
                <a:solidFill>
                  <a:prstClr val="black"/>
                </a:solidFill>
                <a:latin typeface="Arial"/>
              </a:rPr>
              <a:t>Visit any Cisco Live Internet Station located throughout the venue</a:t>
            </a:r>
          </a:p>
          <a:p>
            <a:pPr marL="0" indent="0" defTabSz="1218704">
              <a:buFont typeface="Wingdings" charset="2"/>
              <a:buNone/>
            </a:pPr>
            <a:r>
              <a:rPr lang="en-AU" sz="1900" dirty="0" smtClean="0">
                <a:solidFill>
                  <a:prstClr val="black"/>
                </a:solidFill>
                <a:latin typeface="Arial"/>
              </a:rPr>
              <a:t>Polo Shirts can be collected in the World of Solutions on Friday 21 March 12:00pm - 2:00pm</a:t>
            </a:r>
            <a:endParaRPr lang="en-AU" sz="1900" dirty="0">
              <a:solidFill>
                <a:prstClr val="black"/>
              </a:solidFill>
              <a:latin typeface="Arial"/>
            </a:endParaRPr>
          </a:p>
        </p:txBody>
      </p:sp>
      <p:sp>
        <p:nvSpPr>
          <p:cNvPr id="12" name="Rectangle 7"/>
          <p:cNvSpPr>
            <a:spLocks/>
          </p:cNvSpPr>
          <p:nvPr userDrawn="1"/>
        </p:nvSpPr>
        <p:spPr bwMode="auto">
          <a:xfrm>
            <a:off x="6545735" y="4692651"/>
            <a:ext cx="5427244"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4632" tIns="84632" rIns="185185" bIns="84632"/>
          <a:lstStyle/>
          <a:p>
            <a:pPr defTabSz="1218704"/>
            <a:r>
              <a:rPr lang="en-US" sz="1900" b="1" dirty="0" smtClean="0">
                <a:solidFill>
                  <a:prstClr val="black"/>
                </a:solidFill>
                <a:latin typeface="Arial" pitchFamily="34" charset="0"/>
                <a:ea typeface="Apple LiGothic Medium" pitchFamily="2" charset="-120"/>
                <a:sym typeface="Arial" pitchFamily="34" charset="0"/>
              </a:rPr>
              <a:t>Learn online with Cisco Live! </a:t>
            </a:r>
          </a:p>
          <a:p>
            <a:pPr defTabSz="1218704"/>
            <a:endParaRPr lang="en-US" sz="1900" dirty="0" smtClean="0">
              <a:solidFill>
                <a:prstClr val="black"/>
              </a:solidFill>
              <a:latin typeface="Arial" pitchFamily="34" charset="0"/>
              <a:ea typeface="Apple LiGothic Medium" pitchFamily="2" charset="-120"/>
              <a:sym typeface="Arial" pitchFamily="34" charset="0"/>
            </a:endParaRPr>
          </a:p>
          <a:p>
            <a:pPr defTabSz="1218704"/>
            <a:r>
              <a:rPr lang="en-US" sz="1900" dirty="0" smtClean="0">
                <a:solidFill>
                  <a:prstClr val="black"/>
                </a:solidFill>
                <a:latin typeface="Arial" pitchFamily="34" charset="0"/>
                <a:ea typeface="Apple LiGothic Medium" pitchFamily="2" charset="-120"/>
                <a:sym typeface="Arial" pitchFamily="34" charset="0"/>
              </a:rPr>
              <a:t>Visit us online after the conference for full access to session videos and presentations. </a:t>
            </a:r>
            <a:r>
              <a:rPr lang="en-US" sz="1900" u="sng" dirty="0" smtClean="0">
                <a:solidFill>
                  <a:srgbClr val="FFFFFF"/>
                </a:solidFill>
                <a:latin typeface="Arial" pitchFamily="34" charset="0"/>
                <a:ea typeface="Apple LiGothic Medium" pitchFamily="2" charset="-120"/>
                <a:sym typeface="Arial" pitchFamily="34" charset="0"/>
                <a:hlinkClick r:id="rId4"/>
              </a:rPr>
              <a:t>www.CiscoLiveAPAC.com</a:t>
            </a:r>
            <a:endParaRPr lang="en-AU" sz="1900" dirty="0" smtClean="0">
              <a:solidFill>
                <a:srgbClr val="FFFFFF"/>
              </a:solidFill>
              <a:latin typeface="Arial" pitchFamily="34" charset="0"/>
              <a:ea typeface="Apple LiGothic Medium" pitchFamily="2" charset="-120"/>
              <a:sym typeface="Arial" pitchFamily="34" charset="0"/>
            </a:endParaRPr>
          </a:p>
          <a:p>
            <a:pPr marL="14815" defTabSz="1218733" fontAlgn="base">
              <a:spcBef>
                <a:spcPct val="0"/>
              </a:spcBef>
              <a:spcAft>
                <a:spcPct val="0"/>
              </a:spcAft>
            </a:pPr>
            <a:endParaRPr lang="en-AU" sz="1300" dirty="0">
              <a:solidFill>
                <a:srgbClr val="FFFFFF"/>
              </a:solidFill>
              <a:latin typeface="Arial"/>
              <a:sym typeface="Arial" pitchFamily="34" charset="0"/>
            </a:endParaRPr>
          </a:p>
        </p:txBody>
      </p:sp>
    </p:spTree>
    <p:extLst>
      <p:ext uri="{BB962C8B-B14F-4D97-AF65-F5344CB8AC3E}">
        <p14:creationId xmlns:p14="http://schemas.microsoft.com/office/powerpoint/2010/main" val="73516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Evaluation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8314" y="6605684"/>
            <a:ext cx="480545" cy="252317"/>
          </a:xfrm>
          <a:prstGeom prst="rect">
            <a:avLst/>
          </a:prstGeom>
        </p:spPr>
        <p:txBody>
          <a:bodyPr lIns="121872" tIns="60936" rIns="121872" bIns="60936"/>
          <a:lstStyle/>
          <a:p>
            <a:pPr defTabSz="685523">
              <a:defRPr/>
            </a:pPr>
            <a:fld id="{2F5CCB13-0A32-4557-88E9-079F0C330695}" type="slidenum">
              <a:rPr lang="en-US" kern="0" smtClean="0">
                <a:solidFill>
                  <a:srgbClr val="595959"/>
                </a:solidFill>
                <a:latin typeface="Arial"/>
              </a:rPr>
              <a:pPr defTabSz="685523">
                <a:defRPr/>
              </a:pPr>
              <a:t>‹#›</a:t>
            </a:fld>
            <a:endParaRPr lang="en-US" kern="0" dirty="0">
              <a:solidFill>
                <a:srgbClr val="595959"/>
              </a:solidFill>
              <a:latin typeface="Arial"/>
            </a:endParaRPr>
          </a:p>
        </p:txBody>
      </p:sp>
      <p:pic>
        <p:nvPicPr>
          <p:cNvPr id="5" name="Picture 4"/>
          <p:cNvPicPr>
            <a:picLocks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490683" y="1233001"/>
            <a:ext cx="5698142" cy="320853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812591" y="2819416"/>
            <a:ext cx="5586545" cy="1877413"/>
          </a:xfrm>
          <a:prstGeom prst="rect">
            <a:avLst/>
          </a:prstGeom>
          <a:noFill/>
        </p:spPr>
        <p:txBody>
          <a:bodyPr wrap="square" lIns="121869" tIns="60935" rIns="121869" bIns="60935" rtlCol="0">
            <a:spAutoFit/>
          </a:bodyPr>
          <a:lstStyle/>
          <a:p>
            <a:pPr defTabSz="1218704" fontAlgn="base">
              <a:spcBef>
                <a:spcPct val="0"/>
              </a:spcBef>
              <a:spcAft>
                <a:spcPct val="0"/>
              </a:spcAft>
            </a:pPr>
            <a:r>
              <a:rPr lang="en-US" sz="1900" dirty="0" smtClean="0">
                <a:solidFill>
                  <a:prstClr val="black"/>
                </a:solidFill>
                <a:latin typeface="Arial"/>
              </a:rPr>
              <a:t>Maximize your Cisco Live experience with your free Cisco Live 365 account. Download session PDFs, view sessions on-demand and participate in live activities throughout the year. Click the Enter Cisco Live 365 button in your Cisco Live portal to log in.</a:t>
            </a:r>
            <a:endParaRPr lang="en-US" sz="1500" dirty="0">
              <a:solidFill>
                <a:srgbClr val="000000"/>
              </a:solidFill>
              <a:latin typeface="Arial"/>
              <a:sym typeface="Arial" pitchFamily="34" charset="0"/>
            </a:endParaRPr>
          </a:p>
        </p:txBody>
      </p:sp>
      <p:sp>
        <p:nvSpPr>
          <p:cNvPr id="8" name="Rectangle 7"/>
          <p:cNvSpPr/>
          <p:nvPr userDrawn="1"/>
        </p:nvSpPr>
        <p:spPr>
          <a:xfrm>
            <a:off x="443390" y="381001"/>
            <a:ext cx="9071140" cy="612131"/>
          </a:xfrm>
          <a:prstGeom prst="rect">
            <a:avLst/>
          </a:prstGeom>
        </p:spPr>
        <p:txBody>
          <a:bodyPr wrap="none" lIns="121869" tIns="60935" rIns="121869" bIns="60935">
            <a:spAutoFit/>
          </a:bodyPr>
          <a:lstStyle/>
          <a:p>
            <a:pPr marL="8333" indent="-8333" defTabSz="1218704" eaLnBrk="0" fontAlgn="base" hangingPunct="0">
              <a:lnSpc>
                <a:spcPct val="90000"/>
              </a:lnSpc>
              <a:spcBef>
                <a:spcPct val="0"/>
              </a:spcBef>
              <a:spcAft>
                <a:spcPct val="0"/>
              </a:spcAft>
            </a:pPr>
            <a:r>
              <a:rPr lang="en-US" sz="3500" b="1" dirty="0">
                <a:solidFill>
                  <a:srgbClr val="FFFFFF"/>
                </a:solidFill>
                <a:latin typeface="Arial"/>
                <a:sym typeface="Arial" pitchFamily="34" charset="0"/>
              </a:rPr>
              <a:t>Complete Your Online Session Evaluation</a:t>
            </a:r>
          </a:p>
        </p:txBody>
      </p:sp>
      <p:sp>
        <p:nvSpPr>
          <p:cNvPr id="9" name="Content Placeholder 8"/>
          <p:cNvSpPr txBox="1">
            <a:spLocks/>
          </p:cNvSpPr>
          <p:nvPr userDrawn="1"/>
        </p:nvSpPr>
        <p:spPr bwMode="auto">
          <a:xfrm>
            <a:off x="538312" y="1446758"/>
            <a:ext cx="5850808" cy="4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69" tIns="60935" rIns="121869" bIns="60935" numCol="1" anchor="t" anchorCtr="0" compatLnSpc="1">
            <a:prstTxWarp prst="textNoShape">
              <a:avLst/>
            </a:prstTxWarp>
          </a:bodyPr>
          <a:lstStyle>
            <a:lvl1pPr marL="187523" indent="-185738" algn="l" rtl="0" eaLnBrk="0" fontAlgn="base" hangingPunct="0">
              <a:lnSpc>
                <a:spcPct val="90000"/>
              </a:lnSpc>
              <a:spcBef>
                <a:spcPts val="600"/>
              </a:spcBef>
              <a:spcAft>
                <a:spcPct val="0"/>
              </a:spcAft>
              <a:buClr>
                <a:srgbClr val="168ACB"/>
              </a:buClr>
              <a:buSzPct val="100000"/>
              <a:buFont typeface="Wingdings" charset="2"/>
              <a:buChar char="§"/>
              <a:defRPr sz="1800">
                <a:solidFill>
                  <a:schemeClr val="tx2"/>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2"/>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Wingdings" charset="2"/>
              <a:buChar char="§"/>
              <a:defRPr sz="1400">
                <a:solidFill>
                  <a:schemeClr val="tx2"/>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2"/>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1">
                    <a:lumMod val="75000"/>
                  </a:schemeClr>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1218704"/>
            <a:r>
              <a:rPr lang="en-US" dirty="0" smtClean="0">
                <a:solidFill>
                  <a:srgbClr val="000000"/>
                </a:solidFill>
                <a:latin typeface="Arial"/>
              </a:rPr>
              <a:t>Complete your session evaluation online now through either the mobile app or internet kiosk stations.</a:t>
            </a:r>
            <a:endParaRPr lang="en-US" dirty="0">
              <a:solidFill>
                <a:srgbClr val="000000"/>
              </a:solidFill>
              <a:latin typeface="Arial"/>
            </a:endParaRPr>
          </a:p>
        </p:txBody>
      </p:sp>
    </p:spTree>
    <p:extLst>
      <p:ext uri="{BB962C8B-B14F-4D97-AF65-F5344CB8AC3E}">
        <p14:creationId xmlns:p14="http://schemas.microsoft.com/office/powerpoint/2010/main" val="335343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2" name="Picture 1" descr="CISCO-Blue-PMS [Converted].pdf"/>
          <p:cNvPicPr>
            <a:picLocks noChangeAspect="1"/>
          </p:cNvPicPr>
          <p:nvPr userDrawn="1"/>
        </p:nvPicPr>
        <p:blipFill rotWithShape="1">
          <a:blip r:embed="rId2" cstate="screen">
            <a:extLst>
              <a:ext uri="{28A0092B-C50C-407E-A947-70E740481C1C}">
                <a14:useLocalDpi xmlns:a14="http://schemas.microsoft.com/office/drawing/2010/main"/>
              </a:ext>
            </a:extLst>
          </a:blip>
          <a:srcRect t="28877" b="28877"/>
          <a:stretch/>
        </p:blipFill>
        <p:spPr>
          <a:xfrm>
            <a:off x="1976997" y="1689101"/>
            <a:ext cx="8234836" cy="3479803"/>
          </a:xfrm>
          <a:prstGeom prst="rect">
            <a:avLst/>
          </a:prstGeom>
        </p:spPr>
      </p:pic>
    </p:spTree>
    <p:extLst>
      <p:ext uri="{BB962C8B-B14F-4D97-AF65-F5344CB8AC3E}">
        <p14:creationId xmlns:p14="http://schemas.microsoft.com/office/powerpoint/2010/main" val="2373826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217" y="432215"/>
            <a:ext cx="11448832" cy="838200"/>
          </a:xfrm>
          <a:prstGeom prst="rect">
            <a:avLst/>
          </a:prstGeom>
        </p:spPr>
        <p:txBody>
          <a:bodyPr/>
          <a:lstStyle>
            <a:lvl1pPr algn="l" defTabSz="1218704" rtl="0" eaLnBrk="1" latinLnBrk="0" hangingPunct="1">
              <a:lnSpc>
                <a:spcPct val="80000"/>
              </a:lnSpc>
              <a:spcBef>
                <a:spcPct val="0"/>
              </a:spcBef>
              <a:buNone/>
              <a:defRPr lang="en-US" sz="48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973"/>
              </a:spcBef>
              <a:defRPr sz="2900">
                <a:solidFill>
                  <a:schemeClr val="bg1"/>
                </a:solidFill>
                <a:latin typeface="+mj-lt"/>
              </a:defRPr>
            </a:lvl1pPr>
            <a:lvl2pPr>
              <a:lnSpc>
                <a:spcPct val="95000"/>
              </a:lnSpc>
              <a:spcBef>
                <a:spcPts val="8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994901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7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1683147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35"/>
            <a:ext cx="10813351" cy="384175"/>
          </a:xfrm>
          <a:prstGeom prst="rect">
            <a:avLst/>
          </a:prstGeom>
        </p:spPr>
        <p:txBody>
          <a:bodyPr lIns="121829" tIns="60915" rIns="121829" bIns="60915" anchor="b" anchorCtr="0">
            <a:noAutofit/>
          </a:bodyPr>
          <a:lstStyle>
            <a:lvl1pPr marL="0" indent="0" algn="l">
              <a:buNone/>
              <a:defRPr sz="1600" b="0" i="0">
                <a:solidFill>
                  <a:schemeClr val="bg1"/>
                </a:solidFill>
                <a:latin typeface="+mn-lt"/>
                <a:cs typeface="CiscoSans"/>
              </a:defRPr>
            </a:lvl1pPr>
            <a:lvl2pPr marL="456901" indent="0" algn="ctr">
              <a:buNone/>
              <a:defRPr>
                <a:solidFill>
                  <a:schemeClr val="tx1">
                    <a:tint val="75000"/>
                  </a:schemeClr>
                </a:solidFill>
              </a:defRPr>
            </a:lvl2pPr>
            <a:lvl3pPr marL="913829" indent="0" algn="ctr">
              <a:buNone/>
              <a:defRPr>
                <a:solidFill>
                  <a:schemeClr val="tx1">
                    <a:tint val="75000"/>
                  </a:schemeClr>
                </a:solidFill>
              </a:defRPr>
            </a:lvl3pPr>
            <a:lvl4pPr marL="1370740" indent="0" algn="ctr">
              <a:buNone/>
              <a:defRPr>
                <a:solidFill>
                  <a:schemeClr val="tx1">
                    <a:tint val="75000"/>
                  </a:schemeClr>
                </a:solidFill>
              </a:defRPr>
            </a:lvl4pPr>
            <a:lvl5pPr marL="1827660" indent="0" algn="ctr">
              <a:buNone/>
              <a:defRPr>
                <a:solidFill>
                  <a:schemeClr val="tx1">
                    <a:tint val="75000"/>
                  </a:schemeClr>
                </a:solidFill>
              </a:defRPr>
            </a:lvl5pPr>
            <a:lvl6pPr marL="2284561" indent="0" algn="ctr">
              <a:buNone/>
              <a:defRPr>
                <a:solidFill>
                  <a:schemeClr val="tx1">
                    <a:tint val="75000"/>
                  </a:schemeClr>
                </a:solidFill>
              </a:defRPr>
            </a:lvl6pPr>
            <a:lvl7pPr marL="2741484" indent="0" algn="ctr">
              <a:buNone/>
              <a:defRPr>
                <a:solidFill>
                  <a:schemeClr val="tx1">
                    <a:tint val="75000"/>
                  </a:schemeClr>
                </a:solidFill>
              </a:defRPr>
            </a:lvl7pPr>
            <a:lvl8pPr marL="3198400" indent="0" algn="ctr">
              <a:buNone/>
              <a:defRPr>
                <a:solidFill>
                  <a:schemeClr val="tx1">
                    <a:tint val="75000"/>
                  </a:schemeClr>
                </a:solidFill>
              </a:defRPr>
            </a:lvl8pPr>
            <a:lvl9pPr marL="365532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21"/>
            <a:ext cx="10814050" cy="384175"/>
          </a:xfrm>
          <a:prstGeom prst="rect">
            <a:avLst/>
          </a:prstGeom>
        </p:spPr>
        <p:txBody>
          <a:bodyPr lIns="121829" tIns="60915" rIns="121829" bIns="6091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42"/>
            <a:ext cx="10814050" cy="384175"/>
          </a:xfrm>
          <a:prstGeom prst="rect">
            <a:avLst/>
          </a:prstGeom>
        </p:spPr>
        <p:txBody>
          <a:bodyPr lIns="121829" tIns="60915" rIns="121829" bIns="6091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29" tIns="60915" rIns="121829" bIns="60915"/>
          <a:lstStyle>
            <a:lvl1pPr marL="0" indent="0">
              <a:buFont typeface="Arial" panose="020B0604020202020204" pitchFamily="34" charset="0"/>
              <a:buNone/>
              <a:defRPr sz="2400" baseline="0">
                <a:solidFill>
                  <a:schemeClr val="bg1"/>
                </a:solidFill>
                <a:latin typeface="+mj-lt"/>
              </a:defRPr>
            </a:lvl1pPr>
            <a:lvl2pPr marL="406176" indent="0">
              <a:buNone/>
              <a:defRPr/>
            </a:lvl2pPr>
            <a:lvl3pPr marL="569576" indent="0">
              <a:buNone/>
              <a:defRPr/>
            </a:lvl3pPr>
            <a:lvl4pPr marL="688581" indent="0">
              <a:buNone/>
              <a:defRPr/>
            </a:lvl4pPr>
            <a:lvl5pPr marL="801221" indent="0">
              <a:buNone/>
              <a:defRPr/>
            </a:lvl5pPr>
          </a:lstStyle>
          <a:p>
            <a:pPr lvl="0"/>
            <a:r>
              <a:rPr lang="en-GB" dirty="0" smtClean="0"/>
              <a:t>Subhead goes here</a:t>
            </a:r>
            <a:endParaRPr lang="en-GB" dirty="0"/>
          </a:p>
        </p:txBody>
      </p:sp>
      <p:grpSp>
        <p:nvGrpSpPr>
          <p:cNvPr id="28" name="Group 67"/>
          <p:cNvGrpSpPr/>
          <p:nvPr userDrawn="1"/>
        </p:nvGrpSpPr>
        <p:grpSpPr>
          <a:xfrm>
            <a:off x="380135" y="410501"/>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191710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
    <p:bg>
      <p:bgPr>
        <a:solidFill>
          <a:srgbClr val="272749"/>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58"/>
            <a:ext cx="5488498" cy="3020519"/>
          </a:xfrm>
        </p:spPr>
        <p:txBody>
          <a:bodyPr vert="horz" lIns="82240" tIns="45693" rIns="82240" bIns="45693" rtlCol="0" anchor="ctr" anchorCtr="0">
            <a:noAutofit/>
          </a:bodyPr>
          <a:lstStyle>
            <a:lvl1pPr marL="0" indent="0" algn="l" defTabSz="913867" rtl="0" eaLnBrk="1" latinLnBrk="0" hangingPunct="1">
              <a:lnSpc>
                <a:spcPct val="80000"/>
              </a:lnSpc>
              <a:spcBef>
                <a:spcPct val="0"/>
              </a:spcBef>
              <a:buClr>
                <a:schemeClr val="tx1"/>
              </a:buClr>
              <a:buFont typeface="Ciscolight" pitchFamily="2" charset="0"/>
              <a:buNone/>
              <a:defRPr lang="en-US" sz="6000" b="0" kern="1200" spc="0" baseline="0" dirty="0">
                <a:solidFill>
                  <a:srgbClr val="FFFFFF"/>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29" tIns="60915" rIns="121829" bIns="60915" anchor="ctr" anchorCtr="0">
            <a:noAutofit/>
          </a:bodyPr>
          <a:lstStyle>
            <a:lvl1pPr marL="0" indent="0">
              <a:buFontTx/>
              <a:buNone/>
              <a:defRPr sz="2100" baseline="0">
                <a:solidFill>
                  <a:srgbClr val="FFFFFF"/>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19"/>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8795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33678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9741687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5_Blank">
    <p:bg>
      <p:bgRef idx="1001">
        <a:schemeClr val="bg1"/>
      </p:bgRef>
    </p:bg>
    <p:spTree>
      <p:nvGrpSpPr>
        <p:cNvPr id="1" name=""/>
        <p:cNvGrpSpPr/>
        <p:nvPr/>
      </p:nvGrpSpPr>
      <p:grpSpPr>
        <a:xfrm>
          <a:off x="0" y="0"/>
          <a:ext cx="0" cy="0"/>
          <a:chOff x="0" y="0"/>
          <a:chExt cx="0" cy="0"/>
        </a:xfrm>
      </p:grpSpPr>
      <p:sp>
        <p:nvSpPr>
          <p:cNvPr id="6" name="Title 2"/>
          <p:cNvSpPr txBox="1">
            <a:spLocks/>
          </p:cNvSpPr>
          <p:nvPr userDrawn="1"/>
        </p:nvSpPr>
        <p:spPr>
          <a:xfrm>
            <a:off x="457100" y="100536"/>
            <a:ext cx="11274662" cy="838200"/>
          </a:xfrm>
          <a:prstGeom prst="rect">
            <a:avLst/>
          </a:prstGeom>
        </p:spPr>
        <p:txBody>
          <a:bodyPr lIns="91404" tIns="45703" rIns="91404" bIns="45703"/>
          <a:lstStyle>
            <a:lvl1pPr algn="l" defTabSz="914400" rtl="0" eaLnBrk="1" latinLnBrk="0" hangingPunct="1">
              <a:lnSpc>
                <a:spcPct val="80000"/>
              </a:lnSpc>
              <a:spcBef>
                <a:spcPct val="0"/>
              </a:spcBef>
              <a:buNone/>
              <a:defRPr lang="en-US" sz="3200" b="1" kern="1200" spc="-100" baseline="0" dirty="0">
                <a:solidFill>
                  <a:schemeClr val="bg1"/>
                </a:solidFill>
                <a:latin typeface="+mj-lt"/>
                <a:ea typeface="+mj-ea"/>
                <a:cs typeface="+mj-cs"/>
              </a:defRPr>
            </a:lvl1pPr>
          </a:lstStyle>
          <a:p>
            <a:endParaRPr>
              <a:solidFill>
                <a:prstClr val="white"/>
              </a:solidFill>
              <a:latin typeface="Arial"/>
            </a:endParaRPr>
          </a:p>
        </p:txBody>
      </p:sp>
    </p:spTree>
    <p:extLst>
      <p:ext uri="{BB962C8B-B14F-4D97-AF65-F5344CB8AC3E}">
        <p14:creationId xmlns:p14="http://schemas.microsoft.com/office/powerpoint/2010/main" val="8573751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0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4725657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5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grpSp>
        <p:nvGrpSpPr>
          <p:cNvPr id="15" name="Group 14"/>
          <p:cNvGrpSpPr/>
          <p:nvPr userDrawn="1"/>
        </p:nvGrpSpPr>
        <p:grpSpPr>
          <a:xfrm>
            <a:off x="10187178" y="6349626"/>
            <a:ext cx="2001661" cy="484001"/>
            <a:chOff x="6172200" y="3276600"/>
            <a:chExt cx="1501637" cy="484001"/>
          </a:xfrm>
        </p:grpSpPr>
        <p:sp>
          <p:nvSpPr>
            <p:cNvPr id="16" name="Rectangle 15"/>
            <p:cNvSpPr/>
            <p:nvPr/>
          </p:nvSpPr>
          <p:spPr>
            <a:xfrm>
              <a:off x="6172200" y="3276600"/>
              <a:ext cx="1501637" cy="484001"/>
            </a:xfrm>
            <a:prstGeom prst="rect">
              <a:avLst/>
            </a:prstGeom>
            <a:solidFill>
              <a:sysClr val="window" lastClr="FFFFFF"/>
            </a:solidFill>
            <a:ln w="25400" cap="flat" cmpd="sng" algn="ctr">
              <a:noFill/>
              <a:prstDash val="solid"/>
            </a:ln>
            <a:effectLst/>
          </p:spPr>
          <p:txBody>
            <a:bodyPr rtlCol="0" anchor="ctr"/>
            <a:lstStyle/>
            <a:p>
              <a:pPr algn="ctr" defTabSz="1218704">
                <a:defRPr/>
              </a:pPr>
              <a:endParaRPr lang="en-US" kern="0">
                <a:solidFill>
                  <a:sysClr val="window" lastClr="FFFFFF"/>
                </a:solidFill>
                <a:latin typeface="Calibri"/>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0368" y="3356154"/>
              <a:ext cx="1285822" cy="324891"/>
            </a:xfrm>
            <a:prstGeom prst="rect">
              <a:avLst/>
            </a:prstGeom>
            <a:noFill/>
            <a:ln w="952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9544166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6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grpSp>
        <p:nvGrpSpPr>
          <p:cNvPr id="15" name="Group 14"/>
          <p:cNvGrpSpPr/>
          <p:nvPr userDrawn="1"/>
        </p:nvGrpSpPr>
        <p:grpSpPr>
          <a:xfrm>
            <a:off x="10187178" y="6349626"/>
            <a:ext cx="2001661" cy="484001"/>
            <a:chOff x="6172200" y="3276600"/>
            <a:chExt cx="1501637" cy="484001"/>
          </a:xfrm>
        </p:grpSpPr>
        <p:sp>
          <p:nvSpPr>
            <p:cNvPr id="16" name="Rectangle 15"/>
            <p:cNvSpPr/>
            <p:nvPr/>
          </p:nvSpPr>
          <p:spPr>
            <a:xfrm>
              <a:off x="6172200" y="3276600"/>
              <a:ext cx="1501637" cy="484001"/>
            </a:xfrm>
            <a:prstGeom prst="rect">
              <a:avLst/>
            </a:prstGeom>
            <a:solidFill>
              <a:sysClr val="window" lastClr="FFFFFF"/>
            </a:solidFill>
            <a:ln w="25400" cap="flat" cmpd="sng" algn="ctr">
              <a:noFill/>
              <a:prstDash val="solid"/>
            </a:ln>
            <a:effectLst/>
          </p:spPr>
          <p:txBody>
            <a:bodyPr rtlCol="0" anchor="ctr"/>
            <a:lstStyle/>
            <a:p>
              <a:pPr algn="ctr" defTabSz="1218704">
                <a:defRPr/>
              </a:pPr>
              <a:endParaRPr lang="en-US" kern="0">
                <a:solidFill>
                  <a:sysClr val="window" lastClr="FFFFFF"/>
                </a:solidFill>
                <a:latin typeface="Calibri"/>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0368" y="3356154"/>
              <a:ext cx="1285822" cy="324891"/>
            </a:xfrm>
            <a:prstGeom prst="rect">
              <a:avLst/>
            </a:prstGeom>
            <a:noFill/>
            <a:ln w="952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5405773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7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grpSp>
        <p:nvGrpSpPr>
          <p:cNvPr id="15" name="Group 14"/>
          <p:cNvGrpSpPr/>
          <p:nvPr userDrawn="1"/>
        </p:nvGrpSpPr>
        <p:grpSpPr>
          <a:xfrm>
            <a:off x="10187178" y="6349626"/>
            <a:ext cx="2001661" cy="484001"/>
            <a:chOff x="6172200" y="3276600"/>
            <a:chExt cx="1501637" cy="484001"/>
          </a:xfrm>
        </p:grpSpPr>
        <p:sp>
          <p:nvSpPr>
            <p:cNvPr id="16" name="Rectangle 15"/>
            <p:cNvSpPr/>
            <p:nvPr/>
          </p:nvSpPr>
          <p:spPr>
            <a:xfrm>
              <a:off x="6172200" y="3276600"/>
              <a:ext cx="1501637" cy="484001"/>
            </a:xfrm>
            <a:prstGeom prst="rect">
              <a:avLst/>
            </a:prstGeom>
            <a:solidFill>
              <a:sysClr val="window" lastClr="FFFFFF"/>
            </a:solidFill>
            <a:ln w="25400" cap="flat" cmpd="sng" algn="ctr">
              <a:noFill/>
              <a:prstDash val="solid"/>
            </a:ln>
            <a:effectLst/>
          </p:spPr>
          <p:txBody>
            <a:bodyPr rtlCol="0" anchor="ctr"/>
            <a:lstStyle/>
            <a:p>
              <a:pPr algn="ctr" defTabSz="1218704">
                <a:defRPr/>
              </a:pPr>
              <a:endParaRPr lang="en-US" kern="0">
                <a:solidFill>
                  <a:sysClr val="window" lastClr="FFFFFF"/>
                </a:solidFill>
                <a:latin typeface="Calibri"/>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0368" y="3356154"/>
              <a:ext cx="1285822" cy="324891"/>
            </a:xfrm>
            <a:prstGeom prst="rect">
              <a:avLst/>
            </a:prstGeom>
            <a:noFill/>
            <a:ln w="952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225619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8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a:prstGeom prst="rect">
            <a:avLst/>
          </a:prstGeom>
        </p:spPr>
        <p:txBody>
          <a:bodyPr/>
          <a:lstStyle/>
          <a:p>
            <a:r>
              <a:rPr lang="en-US" dirty="0" smtClean="0"/>
              <a:t>Click to edit Master title style</a:t>
            </a:r>
            <a:endParaRPr lang="en-US" dirty="0"/>
          </a:p>
        </p:txBody>
      </p:sp>
      <p:grpSp>
        <p:nvGrpSpPr>
          <p:cNvPr id="15" name="Group 14"/>
          <p:cNvGrpSpPr/>
          <p:nvPr userDrawn="1"/>
        </p:nvGrpSpPr>
        <p:grpSpPr>
          <a:xfrm>
            <a:off x="10187178" y="6349626"/>
            <a:ext cx="2001661" cy="484001"/>
            <a:chOff x="6172200" y="3276600"/>
            <a:chExt cx="1501637" cy="484001"/>
          </a:xfrm>
        </p:grpSpPr>
        <p:sp>
          <p:nvSpPr>
            <p:cNvPr id="16" name="Rectangle 15"/>
            <p:cNvSpPr/>
            <p:nvPr/>
          </p:nvSpPr>
          <p:spPr>
            <a:xfrm>
              <a:off x="6172200" y="3276600"/>
              <a:ext cx="1501637" cy="484001"/>
            </a:xfrm>
            <a:prstGeom prst="rect">
              <a:avLst/>
            </a:prstGeom>
            <a:solidFill>
              <a:sysClr val="window" lastClr="FFFFFF"/>
            </a:solidFill>
            <a:ln w="25400" cap="flat" cmpd="sng" algn="ctr">
              <a:noFill/>
              <a:prstDash val="solid"/>
            </a:ln>
            <a:effectLst/>
          </p:spPr>
          <p:txBody>
            <a:bodyPr rtlCol="0" anchor="ctr"/>
            <a:lstStyle/>
            <a:p>
              <a:pPr algn="ctr" defTabSz="1218704">
                <a:defRPr/>
              </a:pPr>
              <a:endParaRPr lang="en-US" kern="0">
                <a:solidFill>
                  <a:sysClr val="window" lastClr="FFFFFF"/>
                </a:solidFill>
                <a:latin typeface="Calibri"/>
              </a:endParaRP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50368" y="3356154"/>
              <a:ext cx="1285822" cy="324891"/>
            </a:xfrm>
            <a:prstGeom prst="rect">
              <a:avLst/>
            </a:prstGeom>
            <a:noFill/>
            <a:ln w="952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1487670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441" y="114296"/>
            <a:ext cx="10969943" cy="914400"/>
          </a:xfrm>
          <a:prstGeom prst="rect">
            <a:avLst/>
          </a:prstGeom>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271" y="1262751"/>
            <a:ext cx="11179439"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595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441" y="114296"/>
            <a:ext cx="10969943" cy="914400"/>
          </a:xfrm>
          <a:prstGeom prst="rect">
            <a:avLst/>
          </a:prstGeom>
        </p:spPr>
        <p:txBody>
          <a:bodyPr>
            <a:noAutofit/>
          </a:bodyPr>
          <a:lstStyle>
            <a:lvl1pPr algn="l" defTabSz="914005" rtl="0" eaLnBrk="1" latinLnBrk="0" hangingPunct="1">
              <a:lnSpc>
                <a:spcPct val="90000"/>
              </a:lnSpc>
              <a:spcBef>
                <a:spcPts val="600"/>
              </a:spcBef>
              <a:buNone/>
              <a:tabLst>
                <a:tab pos="4454406"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795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and Tabl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6004" y="403228"/>
            <a:ext cx="11483965"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73" y="1583269"/>
            <a:ext cx="11264081" cy="4057651"/>
          </a:xfrm>
          <a:prstGeom prst="rect">
            <a:avLst/>
          </a:prstGeom>
        </p:spPr>
        <p:txBody>
          <a:bodyPr lIns="121829" tIns="60915" rIns="121829" bIns="60915">
            <a:noAutofit/>
          </a:bodyPr>
          <a:lstStyle>
            <a:lvl1pPr marL="0" indent="0" algn="ctr">
              <a:buNone/>
              <a:defRPr sz="2700" baseline="0">
                <a:solidFill>
                  <a:schemeClr val="bg1"/>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6" y="5820203"/>
            <a:ext cx="9945743" cy="276999"/>
          </a:xfrm>
          <a:prstGeom prst="rect">
            <a:avLst/>
          </a:prstGeom>
        </p:spPr>
        <p:txBody>
          <a:bodyPr wrap="square" lIns="121829" tIns="60915" rIns="121829" bIns="60915" anchor="b" anchorCtr="0">
            <a:noAutofit/>
          </a:bodyPr>
          <a:lstStyle>
            <a:lvl1pPr marL="0" indent="0" algn="l" defTabSz="804359">
              <a:lnSpc>
                <a:spcPct val="100000"/>
              </a:lnSpc>
              <a:spcBef>
                <a:spcPct val="50000"/>
              </a:spcBef>
              <a:buNone/>
              <a:defRPr lang="en-US" sz="2100" b="0" i="0" kern="1200" dirty="0" smtClean="0">
                <a:solidFill>
                  <a:srgbClr val="FFFFFF"/>
                </a:solidFill>
                <a:latin typeface="+mj-lt"/>
                <a:ea typeface="+mn-ea"/>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8"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6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60"/>
            <a:ext cx="2844059" cy="365125"/>
          </a:xfrm>
          <a:prstGeom prst="rect">
            <a:avLst/>
          </a:prstGeom>
        </p:spPr>
        <p:txBody>
          <a:bodyPr lIns="121872" tIns="60936" rIns="121872" bIns="60936"/>
          <a:lstStyle/>
          <a:p>
            <a:pPr defTabSz="1218704"/>
            <a:fld id="{BDF3FF0A-ECE7-4717-B81A-F1D9FDC76D80}" type="datetimeFigureOut">
              <a:rPr lang="en-US" smtClean="0">
                <a:solidFill>
                  <a:prstClr val="black"/>
                </a:solidFill>
                <a:latin typeface="Arial"/>
              </a:rPr>
              <a:pPr defTabSz="1218704"/>
              <a:t>5/25/15</a:t>
            </a:fld>
            <a:endParaRPr lang="en-US">
              <a:solidFill>
                <a:prstClr val="black"/>
              </a:solidFill>
              <a:latin typeface="Arial"/>
            </a:endParaRPr>
          </a:p>
        </p:txBody>
      </p:sp>
      <p:sp>
        <p:nvSpPr>
          <p:cNvPr id="3" name="Footer Placeholder 2"/>
          <p:cNvSpPr>
            <a:spLocks noGrp="1"/>
          </p:cNvSpPr>
          <p:nvPr>
            <p:ph type="ftr" sz="quarter" idx="11"/>
          </p:nvPr>
        </p:nvSpPr>
        <p:spPr>
          <a:xfrm>
            <a:off x="4164515" y="6356360"/>
            <a:ext cx="3859795" cy="365125"/>
          </a:xfrm>
          <a:prstGeom prst="rect">
            <a:avLst/>
          </a:prstGeom>
        </p:spPr>
        <p:txBody>
          <a:bodyPr lIns="121872" tIns="60936" rIns="121872" bIns="60936"/>
          <a:lstStyle/>
          <a:p>
            <a:pPr defTabSz="1218704"/>
            <a:endParaRPr lang="en-US">
              <a:solidFill>
                <a:prstClr val="black"/>
              </a:solidFill>
              <a:latin typeface="Arial"/>
            </a:endParaRPr>
          </a:p>
        </p:txBody>
      </p:sp>
      <p:sp>
        <p:nvSpPr>
          <p:cNvPr id="4" name="Slide Number Placeholder 3"/>
          <p:cNvSpPr>
            <a:spLocks noGrp="1"/>
          </p:cNvSpPr>
          <p:nvPr>
            <p:ph type="sldNum" sz="quarter" idx="12"/>
          </p:nvPr>
        </p:nvSpPr>
        <p:spPr>
          <a:xfrm>
            <a:off x="11708308" y="6605684"/>
            <a:ext cx="489010" cy="252317"/>
          </a:xfrm>
          <a:prstGeom prst="rect">
            <a:avLst/>
          </a:prstGeom>
        </p:spPr>
        <p:txBody>
          <a:bodyPr lIns="121872" tIns="60936" rIns="121872" bIns="60936"/>
          <a:lstStyle/>
          <a:p>
            <a:pPr defTabSz="1218733"/>
            <a:fld id="{3B084E20-E9AE-4FA7-AEA4-4FCEF98B1011}" type="slidenum">
              <a:rPr lang="en-US" smtClean="0">
                <a:solidFill>
                  <a:srgbClr val="000000"/>
                </a:solidFill>
                <a:latin typeface="Arial"/>
              </a:rPr>
              <a:pPr defTabSz="1218733"/>
              <a:t>‹#›</a:t>
            </a:fld>
            <a:endParaRPr lang="en-US">
              <a:solidFill>
                <a:srgbClr val="000000"/>
              </a:solidFill>
              <a:latin typeface="Arial"/>
            </a:endParaRPr>
          </a:p>
        </p:txBody>
      </p:sp>
    </p:spTree>
    <p:extLst>
      <p:ext uri="{BB962C8B-B14F-4D97-AF65-F5344CB8AC3E}">
        <p14:creationId xmlns:p14="http://schemas.microsoft.com/office/powerpoint/2010/main" val="29424365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8" y="432215"/>
            <a:ext cx="11438251" cy="838200"/>
          </a:xfrm>
          <a:prstGeom prst="rect">
            <a:avLst/>
          </a:prstGeom>
        </p:spPr>
        <p:txBody>
          <a:bodyPr anchor="t" anchorCtr="0"/>
          <a:lstStyle>
            <a:lvl1pPr algn="l" defTabSz="914047"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0904" y="1344168"/>
            <a:ext cx="11424905" cy="4965192"/>
          </a:xfrm>
        </p:spPr>
        <p:txBody>
          <a:bodyPr>
            <a:noAutofit/>
          </a:bodyPr>
          <a:lstStyle>
            <a:lvl1pPr>
              <a:lnSpc>
                <a:spcPct val="95000"/>
              </a:lnSpc>
              <a:spcBef>
                <a:spcPts val="1478"/>
              </a:spcBef>
              <a:defRPr sz="23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2"/>
          <p:cNvSpPr/>
          <p:nvPr userDrawn="1"/>
        </p:nvSpPr>
        <p:spPr>
          <a:xfrm>
            <a:off x="3" y="1330326"/>
            <a:ext cx="12188824" cy="5037307"/>
          </a:xfrm>
          <a:prstGeom prst="rect">
            <a:avLst/>
          </a:prstGeom>
          <a:gradFill>
            <a:gsLst>
              <a:gs pos="61000">
                <a:schemeClr val="bg1"/>
              </a:gs>
              <a:gs pos="0">
                <a:srgbClr val="EDF4FD"/>
              </a:gs>
            </a:gsLst>
            <a:lin ang="5400000" scaled="0"/>
          </a:gradFill>
          <a:ln>
            <a:noFill/>
          </a:ln>
          <a:effectLst>
            <a:innerShdw blurRad="63500" dist="127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914047"/>
            <a:endParaRPr lang="en-US" sz="1700" dirty="0" smtClean="0">
              <a:solidFill>
                <a:srgbClr val="FFFFFF"/>
              </a:solidFill>
              <a:latin typeface="Arial"/>
            </a:endParaRPr>
          </a:p>
        </p:txBody>
      </p:sp>
      <p:grpSp>
        <p:nvGrpSpPr>
          <p:cNvPr id="6" name="Group 67"/>
          <p:cNvGrpSpPr/>
          <p:nvPr userDrawn="1"/>
        </p:nvGrpSpPr>
        <p:grpSpPr>
          <a:xfrm>
            <a:off x="9244621" y="6579576"/>
            <a:ext cx="385101" cy="205309"/>
            <a:chOff x="609606" y="528528"/>
            <a:chExt cx="1444732" cy="763787"/>
          </a:xfrm>
          <a:gradFill flip="none" rotWithShape="1">
            <a:gsLst>
              <a:gs pos="11000">
                <a:schemeClr val="tx1">
                  <a:lumMod val="75000"/>
                </a:schemeClr>
              </a:gs>
              <a:gs pos="100000">
                <a:schemeClr val="tx1"/>
              </a:gs>
            </a:gsLst>
            <a:lin ang="2700000" scaled="1"/>
            <a:tileRect/>
          </a:gra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914047"/>
              <a:endParaRPr lang="en-US" sz="1700">
                <a:solidFill>
                  <a:srgbClr val="0096D6"/>
                </a:solidFill>
                <a:latin typeface="Arial"/>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914047"/>
              <a:endParaRPr lang="en-US" sz="1700">
                <a:solidFill>
                  <a:srgbClr val="0096D6"/>
                </a:solidFill>
                <a:latin typeface="Arial"/>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914047"/>
              <a:endParaRPr lang="en-US" sz="1700">
                <a:solidFill>
                  <a:srgbClr val="0096D6"/>
                </a:solidFill>
                <a:latin typeface="Arial"/>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914047"/>
              <a:endParaRPr lang="en-US" sz="1700">
                <a:solidFill>
                  <a:srgbClr val="0096D6"/>
                </a:solidFill>
                <a:latin typeface="Arial"/>
              </a:endParaRPr>
            </a:p>
          </p:txBody>
        </p:sp>
      </p:grpSp>
      <p:cxnSp>
        <p:nvCxnSpPr>
          <p:cNvPr id="22" name="Straight Connector 21"/>
          <p:cNvCxnSpPr/>
          <p:nvPr userDrawn="1"/>
        </p:nvCxnSpPr>
        <p:spPr>
          <a:xfrm>
            <a:off x="9730839" y="6579582"/>
            <a:ext cx="0" cy="233183"/>
          </a:xfrm>
          <a:prstGeom prst="line">
            <a:avLst/>
          </a:prstGeom>
          <a:ln>
            <a:gradFill>
              <a:gsLst>
                <a:gs pos="0">
                  <a:schemeClr val="accent1">
                    <a:tint val="66000"/>
                    <a:satMod val="160000"/>
                    <a:alpha val="0"/>
                  </a:schemeClr>
                </a:gs>
                <a:gs pos="50000">
                  <a:schemeClr val="tx1">
                    <a:lumMod val="40000"/>
                    <a:lumOff val="6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5487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1250099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4" y="291929"/>
            <a:ext cx="11347796" cy="1020576"/>
          </a:xfrm>
        </p:spPr>
        <p:txBody>
          <a:bodyPr/>
          <a:lstStyle>
            <a:lvl1pPr>
              <a:defRPr baseline="0"/>
            </a:lvl1pPr>
          </a:lstStyle>
          <a:p>
            <a:endParaRPr lang="en-US" dirty="0"/>
          </a:p>
        </p:txBody>
      </p:sp>
      <p:sp>
        <p:nvSpPr>
          <p:cNvPr id="5" name="Content Placeholder 4"/>
          <p:cNvSpPr>
            <a:spLocks noGrp="1"/>
          </p:cNvSpPr>
          <p:nvPr>
            <p:ph sz="quarter" idx="11"/>
          </p:nvPr>
        </p:nvSpPr>
        <p:spPr>
          <a:xfrm>
            <a:off x="406294" y="1437223"/>
            <a:ext cx="11347796" cy="45317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983770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431635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Subtitle and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236"/>
            <a:ext cx="11347796" cy="579965"/>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406294" y="1655239"/>
            <a:ext cx="11347796" cy="44407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2"/>
          </p:nvPr>
        </p:nvSpPr>
        <p:spPr>
          <a:xfrm>
            <a:off x="406294" y="10922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627821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064"/>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4" y="109728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5"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320232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06294" y="291929"/>
            <a:ext cx="11347796" cy="1020576"/>
          </a:xfrm>
        </p:spPr>
        <p:txBody>
          <a:bodyPr/>
          <a:lstStyle>
            <a:lvl1pPr>
              <a:defRPr baseline="0"/>
            </a:lvl1pPr>
          </a:lstStyle>
          <a:p>
            <a:endParaRPr lang="en-US" dirty="0"/>
          </a:p>
        </p:txBody>
      </p:sp>
      <p:sp>
        <p:nvSpPr>
          <p:cNvPr id="5" name="Content Placeholder 4"/>
          <p:cNvSpPr>
            <a:spLocks noGrp="1"/>
          </p:cNvSpPr>
          <p:nvPr>
            <p:ph sz="quarter" idx="11"/>
          </p:nvPr>
        </p:nvSpPr>
        <p:spPr>
          <a:xfrm>
            <a:off x="406294" y="1437216"/>
            <a:ext cx="5424027"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Content Placeholder 5"/>
          <p:cNvSpPr>
            <a:spLocks noGrp="1"/>
          </p:cNvSpPr>
          <p:nvPr>
            <p:ph sz="quarter" idx="12"/>
          </p:nvPr>
        </p:nvSpPr>
        <p:spPr>
          <a:xfrm>
            <a:off x="6330063" y="1437224"/>
            <a:ext cx="5424027" cy="45656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635493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 Created dual column slid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294" y="512236"/>
            <a:ext cx="11347796" cy="579965"/>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406297" y="1655239"/>
            <a:ext cx="5424027" cy="44407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2"/>
          </p:nvPr>
        </p:nvSpPr>
        <p:spPr>
          <a:xfrm>
            <a:off x="406294" y="10922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Content Placeholder 6"/>
          <p:cNvSpPr>
            <a:spLocks noGrp="1"/>
          </p:cNvSpPr>
          <p:nvPr>
            <p:ph sz="quarter" idx="13"/>
          </p:nvPr>
        </p:nvSpPr>
        <p:spPr>
          <a:xfrm>
            <a:off x="6330063" y="1655235"/>
            <a:ext cx="5424027" cy="4457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944292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xfrm>
            <a:off x="406294" y="292608"/>
            <a:ext cx="11347796" cy="1020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lvl1pPr>
              <a:defRPr lang="en-US" baseline="0"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06294" y="1467079"/>
            <a:ext cx="3498193" cy="4954044"/>
          </a:xfrm>
        </p:spPr>
        <p:txBody>
          <a:bodyPr lIns="121877" tIns="60939" rIns="121877" bIns="60939"/>
          <a:lstStyle>
            <a:lvl1pPr>
              <a:spcBef>
                <a:spcPts val="1600"/>
              </a:spcBef>
              <a:buClr>
                <a:srgbClr val="168ACB"/>
              </a:buClr>
              <a:defRPr sz="2100">
                <a:solidFill>
                  <a:srgbClr val="000000"/>
                </a:solidFill>
              </a:defRPr>
            </a:lvl1pPr>
            <a:lvl2pPr>
              <a:spcBef>
                <a:spcPts val="533"/>
              </a:spcBef>
              <a:defRPr sz="1900">
                <a:solidFill>
                  <a:srgbClr val="000000"/>
                </a:solidFill>
              </a:defRPr>
            </a:lvl2pPr>
            <a:lvl3pPr>
              <a:spcBef>
                <a:spcPts val="267"/>
              </a:spcBef>
              <a:defRPr sz="1600">
                <a:solidFill>
                  <a:srgbClr val="000000"/>
                </a:solidFill>
              </a:defRPr>
            </a:lvl3pPr>
            <a:lvl4pPr>
              <a:spcBef>
                <a:spcPts val="267"/>
              </a:spcBef>
              <a:defRPr sz="1300">
                <a:solidFill>
                  <a:srgbClr val="000000"/>
                </a:solidFill>
              </a:defRPr>
            </a:lvl4pPr>
            <a:lvl5pPr>
              <a:spcBef>
                <a:spcPts val="900"/>
              </a:spcBef>
              <a:defRPr>
                <a:solidFill>
                  <a:schemeClr val="tx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0"/>
          </p:nvPr>
        </p:nvSpPr>
        <p:spPr>
          <a:xfrm>
            <a:off x="8255897" y="1467082"/>
            <a:ext cx="3498193" cy="4957233"/>
          </a:xfrm>
        </p:spPr>
        <p:txBody>
          <a:bodyPr lIns="121877" tIns="60939" rIns="121877" bIns="60939"/>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7"/>
          <p:cNvSpPr>
            <a:spLocks noGrp="1"/>
          </p:cNvSpPr>
          <p:nvPr>
            <p:ph type="body" sz="quarter" idx="11"/>
          </p:nvPr>
        </p:nvSpPr>
        <p:spPr>
          <a:xfrm>
            <a:off x="4331097" y="1467079"/>
            <a:ext cx="3498193" cy="4965700"/>
          </a:xfrm>
        </p:spPr>
        <p:txBody>
          <a:bodyPr lIns="121877" tIns="60939" rIns="121877" bIns="60939"/>
          <a:lstStyle>
            <a:lvl1pPr>
              <a:defRPr sz="2100">
                <a:solidFill>
                  <a:srgbClr val="000000"/>
                </a:solidFill>
              </a:defRPr>
            </a:lvl1pPr>
            <a:lvl2pPr>
              <a:defRPr sz="1900">
                <a:solidFill>
                  <a:srgbClr val="000000"/>
                </a:solidFill>
              </a:defRPr>
            </a:lvl2pPr>
            <a:lvl3pPr>
              <a:defRPr sz="1600">
                <a:solidFill>
                  <a:srgbClr val="000000"/>
                </a:solidFill>
              </a:defRPr>
            </a:lvl3pPr>
            <a:lvl4pPr>
              <a:defRPr sz="1300">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3426514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3" y="5820203"/>
            <a:ext cx="9945743" cy="276999"/>
          </a:xfrm>
          <a:prstGeom prst="rect">
            <a:avLst/>
          </a:prstGeom>
        </p:spPr>
        <p:txBody>
          <a:bodyPr wrap="square" lIns="121829" tIns="60915" rIns="121829" bIns="60915" anchor="b" anchorCtr="0">
            <a:noAutofit/>
          </a:bodyPr>
          <a:lstStyle>
            <a:lvl1pPr algn="l" defTabSz="80435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6004" y="403228"/>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69"/>
            <a:ext cx="11264082" cy="4057651"/>
          </a:xfrm>
          <a:prstGeom prst="rect">
            <a:avLst/>
          </a:prstGeom>
        </p:spPr>
        <p:txBody>
          <a:bodyPr vert="horz" lIns="121829" tIns="60915" rIns="121829" bIns="60915">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23504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Subtitle with Text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68"/>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3" y="7874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Content Placeholder 6"/>
          <p:cNvSpPr>
            <a:spLocks noGrp="1"/>
          </p:cNvSpPr>
          <p:nvPr>
            <p:ph sz="quarter" idx="13"/>
          </p:nvPr>
        </p:nvSpPr>
        <p:spPr>
          <a:xfrm>
            <a:off x="406293" y="1437220"/>
            <a:ext cx="11347796" cy="4633383"/>
          </a:xfrm>
        </p:spPr>
        <p:txBody>
          <a:bodyPr/>
          <a:lstStyle>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6929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Subtitle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68"/>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6" name="Text Placeholder 5"/>
          <p:cNvSpPr>
            <a:spLocks noGrp="1"/>
          </p:cNvSpPr>
          <p:nvPr>
            <p:ph type="body" sz="quarter" idx="12"/>
          </p:nvPr>
        </p:nvSpPr>
        <p:spPr>
          <a:xfrm>
            <a:off x="406293" y="787400"/>
            <a:ext cx="11347796" cy="508000"/>
          </a:xfrm>
        </p:spPr>
        <p:txBody>
          <a:bodyPr/>
          <a:lstStyle>
            <a:lvl1pPr marL="2380" indent="0">
              <a:buNone/>
              <a:defRPr>
                <a:solidFill>
                  <a:schemeClr val="accent2"/>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975137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4 Heavy Graphics">
    <p:bg bwMode="auto">
      <p:bgRef idx="1001">
        <a:schemeClr val="bg1"/>
      </p:bgRef>
    </p:bg>
    <p:spTree>
      <p:nvGrpSpPr>
        <p:cNvPr id="1" name=""/>
        <p:cNvGrpSpPr/>
        <p:nvPr/>
      </p:nvGrpSpPr>
      <p:grpSpPr>
        <a:xfrm>
          <a:off x="0" y="0"/>
          <a:ext cx="0" cy="0"/>
          <a:chOff x="0" y="0"/>
          <a:chExt cx="0" cy="0"/>
        </a:xfrm>
      </p:grpSpPr>
      <p:sp>
        <p:nvSpPr>
          <p:cNvPr id="4" name="Rectangle 3"/>
          <p:cNvSpPr/>
          <p:nvPr userDrawn="1"/>
        </p:nvSpPr>
        <p:spPr bwMode="white">
          <a:xfrm>
            <a:off x="0" y="0"/>
            <a:ext cx="12188825" cy="3810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685568"/>
            <a:endParaRPr lang="en-US" sz="1900" dirty="0" err="1" smtClean="0">
              <a:solidFill>
                <a:srgbClr val="FFFFFF"/>
              </a:solidFill>
              <a:latin typeface="Arial"/>
              <a:ea typeface="Arial" pitchFamily="-107" charset="0"/>
              <a:cs typeface="Arial" pitchFamily="-107" charset="0"/>
              <a:sym typeface="Arial" pitchFamily="-107" charset="0"/>
            </a:endParaRPr>
          </a:p>
        </p:txBody>
      </p:sp>
      <p:sp>
        <p:nvSpPr>
          <p:cNvPr id="2" name="Title 1"/>
          <p:cNvSpPr>
            <a:spLocks noGrp="1"/>
          </p:cNvSpPr>
          <p:nvPr>
            <p:ph type="title" hasCustomPrompt="1"/>
          </p:nvPr>
        </p:nvSpPr>
        <p:spPr>
          <a:xfrm>
            <a:off x="406293" y="207436"/>
            <a:ext cx="11347796" cy="579965"/>
          </a:xfrm>
        </p:spPr>
        <p:txBody>
          <a:bodyPr/>
          <a:lstStyle>
            <a:lvl1pPr>
              <a:defRPr baseline="0"/>
            </a:lvl1pPr>
          </a:lstStyle>
          <a:p>
            <a:r>
              <a:rPr lang="en-US" dirty="0" smtClean="0"/>
              <a:t>Slide Title</a:t>
            </a:r>
            <a:endParaRPr lang="en-US" dirty="0"/>
          </a:p>
        </p:txBody>
      </p:sp>
      <p:sp>
        <p:nvSpPr>
          <p:cNvPr id="5"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4200921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nk with Footer and Logo">
    <p:spTree>
      <p:nvGrpSpPr>
        <p:cNvPr id="1" name=""/>
        <p:cNvGrpSpPr/>
        <p:nvPr/>
      </p:nvGrpSpPr>
      <p:grpSpPr>
        <a:xfrm>
          <a:off x="0" y="0"/>
          <a:ext cx="0" cy="0"/>
          <a:chOff x="0" y="0"/>
          <a:chExt cx="0" cy="0"/>
        </a:xfrm>
      </p:grpSpPr>
      <p:sp>
        <p:nvSpPr>
          <p:cNvPr id="2" name="Rectangle 1"/>
          <p:cNvSpPr/>
          <p:nvPr userDrawn="1"/>
        </p:nvSpPr>
        <p:spPr bwMode="white">
          <a:xfrm>
            <a:off x="0" y="1"/>
            <a:ext cx="12188825" cy="1104899"/>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121877" tIns="60939" rIns="121877" bIns="60939" numCol="1" spcCol="0" rtlCol="0" fromWordArt="0" anchor="ctr" anchorCtr="0" forceAA="0" compatLnSpc="1">
            <a:prstTxWarp prst="textNoShape">
              <a:avLst/>
            </a:prstTxWarp>
            <a:noAutofit/>
          </a:bodyPr>
          <a:lstStyle/>
          <a:p>
            <a:pPr algn="ctr" defTabSz="1218784" fontAlgn="base">
              <a:lnSpc>
                <a:spcPct val="90000"/>
              </a:lnSpc>
              <a:spcBef>
                <a:spcPct val="0"/>
              </a:spcBef>
              <a:spcAft>
                <a:spcPct val="0"/>
              </a:spcAft>
            </a:pPr>
            <a:endParaRPr lang="en-US" dirty="0" err="1">
              <a:solidFill>
                <a:srgbClr val="FFFFFF"/>
              </a:solidFill>
              <a:latin typeface="Arial"/>
              <a:ea typeface="Apple LiGothic Medium"/>
              <a:cs typeface="Apple LiGothic Medium"/>
              <a:sym typeface="Arial" pitchFamily="-107" charset="0"/>
            </a:endParaRPr>
          </a:p>
        </p:txBody>
      </p:sp>
      <p:sp>
        <p:nvSpPr>
          <p:cNvPr id="4"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762638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Blank with Page Number">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540681" y="6151037"/>
            <a:ext cx="1386623" cy="46602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446404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Blank with Logo">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329754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Presenter Title Slide">
    <p:spTree>
      <p:nvGrpSpPr>
        <p:cNvPr id="1" name=""/>
        <p:cNvGrpSpPr/>
        <p:nvPr/>
      </p:nvGrpSpPr>
      <p:grpSpPr>
        <a:xfrm>
          <a:off x="0" y="0"/>
          <a:ext cx="0" cy="0"/>
          <a:chOff x="0" y="0"/>
          <a:chExt cx="0" cy="0"/>
        </a:xfrm>
      </p:grpSpPr>
      <p:pic>
        <p:nvPicPr>
          <p:cNvPr id="6146" name="Picture 2" descr="C:\Users\Kirk Travel\Dropbox\Cisco Live 2014\From Rick\JPGs 125dpi Images\125dpi Image-0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
            <a:ext cx="12188825" cy="40770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hasCustomPrompt="1"/>
          </p:nvPr>
        </p:nvSpPr>
        <p:spPr bwMode="white">
          <a:xfrm>
            <a:off x="892768" y="2442329"/>
            <a:ext cx="8117711" cy="1616531"/>
          </a:xfrm>
          <a:prstGeom prst="rect">
            <a:avLst/>
          </a:prstGeom>
          <a:noFill/>
          <a:ln w="12700">
            <a:noFill/>
            <a:miter lim="800000"/>
            <a:headEnd/>
            <a:tailEnd/>
          </a:ln>
          <a:effectLst/>
        </p:spPr>
        <p:txBody>
          <a:bodyPr lIns="121877" tIns="60939" rIns="121877" bIns="60939"/>
          <a:lstStyle>
            <a:lvl1pPr>
              <a:defRPr sz="3700" b="0" baseline="0">
                <a:solidFill>
                  <a:schemeClr val="bg1"/>
                </a:solidFill>
              </a:defRPr>
            </a:lvl1pPr>
          </a:lstStyle>
          <a:p>
            <a:pPr lvl="0"/>
            <a:r>
              <a:rPr lang="en-US" dirty="0" smtClean="0">
                <a:sym typeface="Arial" pitchFamily="-107" charset="0"/>
              </a:rPr>
              <a:t>Presentation Title</a:t>
            </a:r>
            <a:endParaRPr lang="en-US" dirty="0">
              <a:sym typeface="Arial" pitchFamily="-107" charset="0"/>
            </a:endParaRPr>
          </a:p>
        </p:txBody>
      </p:sp>
      <p:sp>
        <p:nvSpPr>
          <p:cNvPr id="3" name="Rectangle 3"/>
          <p:cNvSpPr>
            <a:spLocks noGrp="1" noChangeArrowheads="1"/>
          </p:cNvSpPr>
          <p:nvPr>
            <p:ph idx="1" hasCustomPrompt="1"/>
          </p:nvPr>
        </p:nvSpPr>
        <p:spPr bwMode="auto">
          <a:xfrm>
            <a:off x="900149" y="4259791"/>
            <a:ext cx="9568228" cy="490012"/>
          </a:xfrm>
          <a:prstGeom prst="rect">
            <a:avLst/>
          </a:prstGeom>
          <a:noFill/>
          <a:ln w="12700">
            <a:noFill/>
            <a:miter lim="800000"/>
            <a:headEnd/>
            <a:tailEnd/>
          </a:ln>
          <a:effectLst/>
        </p:spPr>
        <p:txBody>
          <a:bodyPr lIns="121877" tIns="60939" rIns="121877" bIns="60939"/>
          <a:lstStyle>
            <a:lvl1pPr marL="2381" indent="0">
              <a:buFontTx/>
              <a:buNone/>
              <a:defRPr sz="1900">
                <a:solidFill>
                  <a:srgbClr val="000000"/>
                </a:solidFill>
              </a:defRPr>
            </a:lvl1pPr>
          </a:lstStyle>
          <a:p>
            <a:pPr lvl="0"/>
            <a:r>
              <a:rPr lang="en-US" dirty="0" smtClean="0">
                <a:sym typeface="Arial" pitchFamily="-107" charset="0"/>
              </a:rPr>
              <a:t>Session ID</a:t>
            </a:r>
            <a:endParaRPr lang="en-US" dirty="0">
              <a:sym typeface="Arial" pitchFamily="-107" charset="0"/>
            </a:endParaRPr>
          </a:p>
        </p:txBody>
      </p:sp>
      <p:sp>
        <p:nvSpPr>
          <p:cNvPr id="9" name="Text Placeholder 8"/>
          <p:cNvSpPr>
            <a:spLocks noGrp="1"/>
          </p:cNvSpPr>
          <p:nvPr>
            <p:ph type="body" sz="quarter" idx="10" hasCustomPrompt="1"/>
          </p:nvPr>
        </p:nvSpPr>
        <p:spPr>
          <a:xfrm>
            <a:off x="897271" y="4910665"/>
            <a:ext cx="9568228" cy="1407584"/>
          </a:xfrm>
        </p:spPr>
        <p:txBody>
          <a:bodyPr lIns="121877" tIns="60939" rIns="121877" bIns="60939"/>
          <a:lstStyle>
            <a:lvl1pPr marL="2380" indent="0">
              <a:buNone/>
              <a:defRPr sz="2400" baseline="0">
                <a:solidFill>
                  <a:schemeClr val="tx1"/>
                </a:solidFill>
              </a:defRPr>
            </a:lvl1pPr>
            <a:lvl2pPr marL="257087" indent="0">
              <a:buNone/>
              <a:defRPr/>
            </a:lvl2pPr>
            <a:lvl3pPr marL="515364" indent="0">
              <a:buNone/>
              <a:defRPr/>
            </a:lvl3pPr>
            <a:lvl4pPr marL="728413" indent="0">
              <a:buNone/>
              <a:defRPr/>
            </a:lvl4pPr>
            <a:lvl5pPr marL="941459" indent="0">
              <a:buNone/>
              <a:defRPr/>
            </a:lvl5pPr>
          </a:lstStyle>
          <a:p>
            <a:pPr lvl="0"/>
            <a:r>
              <a:rPr lang="en-US" dirty="0" smtClean="0"/>
              <a:t>Presenter Name and Title</a:t>
            </a:r>
          </a:p>
        </p:txBody>
      </p:sp>
      <p:pic>
        <p:nvPicPr>
          <p:cNvPr id="7"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476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Segue">
    <p:spTree>
      <p:nvGrpSpPr>
        <p:cNvPr id="1" name=""/>
        <p:cNvGrpSpPr/>
        <p:nvPr/>
      </p:nvGrpSpPr>
      <p:grpSpPr>
        <a:xfrm>
          <a:off x="0" y="0"/>
          <a:ext cx="0" cy="0"/>
          <a:chOff x="0" y="0"/>
          <a:chExt cx="0" cy="0"/>
        </a:xfrm>
      </p:grpSpPr>
      <p:pic>
        <p:nvPicPr>
          <p:cNvPr id="5" name="Picture 2" descr="C:\Users\Kirk Travel\Dropbox\Cisco Live 2014\From Rick\JPGs 125dpi Images\125dpi Image-04.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3048"/>
            <a:ext cx="12188825" cy="686409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bwMode="white">
          <a:xfrm>
            <a:off x="808362" y="2504932"/>
            <a:ext cx="11039139" cy="1522736"/>
          </a:xfrm>
        </p:spPr>
        <p:txBody>
          <a:bodyPr anchor="ctr"/>
          <a:lstStyle>
            <a:lvl1pPr>
              <a:defRPr sz="4300" b="0">
                <a:solidFill>
                  <a:schemeClr val="bg1"/>
                </a:solidFill>
              </a:defRPr>
            </a:lvl1pPr>
          </a:lstStyle>
          <a:p>
            <a:r>
              <a:rPr lang="en-US" dirty="0" smtClean="0"/>
              <a:t>Segue Slide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3334" y="6135624"/>
            <a:ext cx="1378496" cy="463296"/>
          </a:xfrm>
          <a:prstGeom prst="rect">
            <a:avLst/>
          </a:prstGeom>
        </p:spPr>
      </p:pic>
    </p:spTree>
    <p:extLst>
      <p:ext uri="{BB962C8B-B14F-4D97-AF65-F5344CB8AC3E}">
        <p14:creationId xmlns:p14="http://schemas.microsoft.com/office/powerpoint/2010/main" val="2404957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5746496"/>
          </a:xfrm>
          <a:prstGeom prst="rect">
            <a:avLst/>
          </a:prstGeom>
        </p:spPr>
      </p:pic>
      <p:sp>
        <p:nvSpPr>
          <p:cNvPr id="6" name="Title 1"/>
          <p:cNvSpPr>
            <a:spLocks noGrp="1"/>
          </p:cNvSpPr>
          <p:nvPr>
            <p:ph type="title"/>
          </p:nvPr>
        </p:nvSpPr>
        <p:spPr>
          <a:xfrm>
            <a:off x="406294" y="291929"/>
            <a:ext cx="6500707" cy="1020576"/>
          </a:xfrm>
        </p:spPr>
        <p:txBody>
          <a:bodyPr/>
          <a:lstStyle>
            <a:lvl1pPr>
              <a:defRPr baseline="0">
                <a:solidFill>
                  <a:schemeClr val="bg1"/>
                </a:solidFill>
              </a:defRPr>
            </a:lvl1pPr>
          </a:lstStyle>
          <a:p>
            <a:endParaRPr lang="en-US" dirty="0"/>
          </a:p>
        </p:txBody>
      </p:sp>
      <p:sp>
        <p:nvSpPr>
          <p:cNvPr id="7" name="Content Placeholder 4"/>
          <p:cNvSpPr>
            <a:spLocks noGrp="1"/>
          </p:cNvSpPr>
          <p:nvPr>
            <p:ph sz="quarter" idx="11"/>
          </p:nvPr>
        </p:nvSpPr>
        <p:spPr>
          <a:xfrm>
            <a:off x="406294" y="1437216"/>
            <a:ext cx="6500707" cy="4023784"/>
          </a:xfrm>
        </p:spPr>
        <p:txBody>
          <a:bodyPr/>
          <a:lstStyle>
            <a:lvl1pPr>
              <a:buClr>
                <a:srgbClr val="0C65B7"/>
              </a:buClr>
              <a:defRPr>
                <a:solidFill>
                  <a:schemeClr val="bg1"/>
                </a:solidFill>
              </a:defRPr>
            </a:lvl1pPr>
            <a:lvl2pPr>
              <a:buClr>
                <a:srgbClr val="0C65B7"/>
              </a:buClr>
              <a:defRPr>
                <a:solidFill>
                  <a:schemeClr val="bg1"/>
                </a:solidFill>
              </a:defRPr>
            </a:lvl2pPr>
            <a:lvl3pPr>
              <a:buClr>
                <a:srgbClr val="0C65B7"/>
              </a:buClr>
              <a:defRPr>
                <a:solidFill>
                  <a:schemeClr val="bg1"/>
                </a:solidFill>
              </a:defRPr>
            </a:lvl3pPr>
            <a:lvl4pPr>
              <a:buClr>
                <a:srgbClr val="0C65B7"/>
              </a:buClr>
              <a:defRPr>
                <a:solidFill>
                  <a:schemeClr val="bg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Rectangle 4"/>
          <p:cNvSpPr>
            <a:spLocks noChangeArrowheads="1"/>
          </p:cNvSpPr>
          <p:nvPr userDrawn="1"/>
        </p:nvSpPr>
        <p:spPr bwMode="black">
          <a:xfrm>
            <a:off x="1710924" y="6598665"/>
            <a:ext cx="2902172"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2" tIns="30785" rIns="61572" bIns="30785" anchor="b" anchorCtr="1">
            <a:spAutoFit/>
          </a:bodyPr>
          <a:lstStyle/>
          <a:p>
            <a:pPr defTabSz="610582"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 </a:t>
            </a:r>
            <a:r>
              <a:rPr lang="en-US" sz="900" dirty="0" smtClean="0">
                <a:solidFill>
                  <a:srgbClr val="595959"/>
                </a:solidFill>
                <a:latin typeface="Arial"/>
                <a:ea typeface="Apple LiGothic Medium"/>
                <a:cs typeface="Apple LiGothic Medium"/>
                <a:sym typeface="Arial" pitchFamily="34" charset="0"/>
              </a:rPr>
              <a:t>2014 </a:t>
            </a:r>
            <a:r>
              <a:rPr lang="en-US" sz="900" dirty="0">
                <a:solidFill>
                  <a:srgbClr val="595959"/>
                </a:solidFill>
                <a:latin typeface="Arial"/>
                <a:ea typeface="Apple LiGothic Medium"/>
                <a:cs typeface="Apple LiGothic Medium"/>
                <a:sym typeface="Arial" pitchFamily="34" charset="0"/>
              </a:rPr>
              <a:t>Cisco and/or its affiliates. All rights reserved.</a:t>
            </a:r>
          </a:p>
        </p:txBody>
      </p:sp>
      <p:sp>
        <p:nvSpPr>
          <p:cNvPr id="14" name="Rectangle 6"/>
          <p:cNvSpPr>
            <a:spLocks noChangeArrowheads="1"/>
          </p:cNvSpPr>
          <p:nvPr userDrawn="1"/>
        </p:nvSpPr>
        <p:spPr bwMode="black">
          <a:xfrm>
            <a:off x="462995" y="6598665"/>
            <a:ext cx="1055913"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72" tIns="30785" rIns="61572" bIns="30785" anchor="b">
            <a:spAutoFit/>
          </a:bodyPr>
          <a:lstStyle/>
          <a:p>
            <a:pPr defTabSz="610582" fontAlgn="base">
              <a:spcBef>
                <a:spcPct val="0"/>
              </a:spcBef>
              <a:spcAft>
                <a:spcPct val="0"/>
              </a:spcAft>
            </a:pPr>
            <a:r>
              <a:rPr lang="en-US" sz="900" dirty="0" err="1" smtClean="0">
                <a:solidFill>
                  <a:srgbClr val="595959"/>
                </a:solidFill>
                <a:latin typeface="Arial"/>
                <a:ea typeface="Apple LiGothic Medium"/>
                <a:cs typeface="Apple LiGothic Medium"/>
                <a:sym typeface="Arial" pitchFamily="34" charset="0"/>
              </a:rPr>
              <a:t>Presentation_ID</a:t>
            </a:r>
            <a:endParaRPr lang="en-US" sz="900" dirty="0">
              <a:solidFill>
                <a:srgbClr val="595959"/>
              </a:solidFill>
              <a:latin typeface="Arial"/>
              <a:ea typeface="Apple LiGothic Medium"/>
              <a:cs typeface="Apple LiGothic Medium"/>
              <a:sym typeface="Arial" pitchFamily="34" charset="0"/>
            </a:endParaRPr>
          </a:p>
        </p:txBody>
      </p:sp>
      <p:sp>
        <p:nvSpPr>
          <p:cNvPr id="15" name="Rectangle 4"/>
          <p:cNvSpPr>
            <a:spLocks noChangeArrowheads="1"/>
          </p:cNvSpPr>
          <p:nvPr userDrawn="1"/>
        </p:nvSpPr>
        <p:spPr bwMode="black">
          <a:xfrm>
            <a:off x="4805122" y="6603816"/>
            <a:ext cx="759361" cy="20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2" tIns="30785" rIns="61572" bIns="30785" anchor="b" anchorCtr="1">
            <a:spAutoFit/>
          </a:bodyPr>
          <a:lstStyle/>
          <a:p>
            <a:pPr defTabSz="610582"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Cisco Public</a:t>
            </a:r>
          </a:p>
        </p:txBody>
      </p:sp>
      <p:pic>
        <p:nvPicPr>
          <p:cNvPr id="16"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605532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Segue Video">
    <p:spTree>
      <p:nvGrpSpPr>
        <p:cNvPr id="1" name=""/>
        <p:cNvGrpSpPr/>
        <p:nvPr/>
      </p:nvGrpSpPr>
      <p:grpSpPr>
        <a:xfrm>
          <a:off x="0" y="0"/>
          <a:ext cx="0" cy="0"/>
          <a:chOff x="0" y="0"/>
          <a:chExt cx="0" cy="0"/>
        </a:xfrm>
      </p:grpSpPr>
      <p:pic>
        <p:nvPicPr>
          <p:cNvPr id="4098" name="Picture 2" descr="C:\Users\Kirk Travel\Dropbox\Cisco Live 2014\From Rick\JPGs 125dpi Images\125dpi Image-0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436127"/>
            <a:ext cx="12188825" cy="16483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bwMode="white">
          <a:xfrm>
            <a:off x="808359" y="2584207"/>
            <a:ext cx="9668158" cy="1352199"/>
          </a:xfrm>
        </p:spPr>
        <p:txBody>
          <a:bodyPr anchor="ctr" anchorCtr="0"/>
          <a:lstStyle>
            <a:lvl1pPr>
              <a:defRPr sz="4300" b="0">
                <a:solidFill>
                  <a:schemeClr val="bg1"/>
                </a:solidFill>
              </a:defRPr>
            </a:lvl1pPr>
          </a:lstStyle>
          <a:p>
            <a:r>
              <a:rPr lang="en-US" dirty="0" smtClean="0"/>
              <a:t>Click to Edit Video Title Slide</a:t>
            </a:r>
            <a:endParaRPr lang="en-US" dirty="0"/>
          </a:p>
        </p:txBody>
      </p:sp>
      <p:pic>
        <p:nvPicPr>
          <p:cNvPr id="6"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hart">
    <p:bg>
      <p:bgPr>
        <a:solidFill>
          <a:schemeClr val="tx2"/>
        </a:solidFill>
        <a:effectLst/>
      </p:bgPr>
    </p:bg>
    <p:spTree>
      <p:nvGrpSpPr>
        <p:cNvPr id="1" name=""/>
        <p:cNvGrpSpPr/>
        <p:nvPr/>
      </p:nvGrpSpPr>
      <p:grpSpPr>
        <a:xfrm>
          <a:off x="0" y="0"/>
          <a:ext cx="0" cy="0"/>
          <a:chOff x="0" y="0"/>
          <a:chExt cx="0" cy="0"/>
        </a:xfrm>
      </p:grpSpPr>
      <p:sp>
        <p:nvSpPr>
          <p:cNvPr id="18" name="Chart Placeholder 2"/>
          <p:cNvSpPr>
            <a:spLocks noGrp="1"/>
          </p:cNvSpPr>
          <p:nvPr>
            <p:ph type="chart" sz="quarter" idx="10"/>
          </p:nvPr>
        </p:nvSpPr>
        <p:spPr>
          <a:xfrm>
            <a:off x="493056" y="1583269"/>
            <a:ext cx="11264082" cy="4057651"/>
          </a:xfrm>
          <a:prstGeom prst="rect">
            <a:avLst/>
          </a:prstGeom>
        </p:spPr>
        <p:txBody>
          <a:bodyPr vert="horz" lIns="121829" tIns="60915" rIns="121829" bIns="60915">
            <a:noAutofit/>
          </a:bodyPr>
          <a:lstStyle>
            <a:lvl1pPr marL="0" indent="0" algn="ctr">
              <a:buNone/>
              <a:defRPr sz="2700" b="0" i="0">
                <a:solidFill>
                  <a:srgbClr val="FFFFFF"/>
                </a:solidFill>
                <a:latin typeface="+mn-lt"/>
                <a:cs typeface="CiscoSans ExtraLight"/>
              </a:defRPr>
            </a:lvl1pPr>
          </a:lstStyle>
          <a:p>
            <a:r>
              <a:rPr lang="en-US" smtClean="0"/>
              <a:t>Click icon to add chart</a:t>
            </a:r>
            <a:endParaRPr lang="en-US" dirty="0"/>
          </a:p>
        </p:txBody>
      </p:sp>
      <p:sp>
        <p:nvSpPr>
          <p:cNvPr id="19" name="Title 1"/>
          <p:cNvSpPr>
            <a:spLocks noGrp="1"/>
          </p:cNvSpPr>
          <p:nvPr>
            <p:ph type="ctrTitle" hasCustomPrompt="1"/>
          </p:nvPr>
        </p:nvSpPr>
        <p:spPr>
          <a:xfrm>
            <a:off x="345986" y="403228"/>
            <a:ext cx="114849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Chart Title Goes Here</a:t>
            </a:r>
            <a:endParaRPr lang="en-US" dirty="0"/>
          </a:p>
        </p:txBody>
      </p:sp>
      <p:sp>
        <p:nvSpPr>
          <p:cNvPr id="22" name="Text Placeholder 9"/>
          <p:cNvSpPr>
            <a:spLocks noGrp="1"/>
          </p:cNvSpPr>
          <p:nvPr>
            <p:ph type="body" sz="quarter" idx="11" hasCustomPrompt="1"/>
          </p:nvPr>
        </p:nvSpPr>
        <p:spPr>
          <a:xfrm>
            <a:off x="327553" y="5820203"/>
            <a:ext cx="9945743" cy="276999"/>
          </a:xfrm>
          <a:prstGeom prst="rect">
            <a:avLst/>
          </a:prstGeom>
        </p:spPr>
        <p:txBody>
          <a:bodyPr wrap="square" lIns="121829" tIns="60915" rIns="121829" bIns="60915" anchor="b" anchorCtr="0">
            <a:noAutofit/>
          </a:bodyPr>
          <a:lstStyle>
            <a:lvl1pPr algn="l" defTabSz="804359">
              <a:lnSpc>
                <a:spcPct val="100000"/>
              </a:lnSpc>
              <a:spcBef>
                <a:spcPct val="50000"/>
              </a:spcBef>
              <a:buNone/>
              <a:defRPr sz="2100" b="0" i="0">
                <a:solidFill>
                  <a:srgbClr val="FFFFFF"/>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331958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Segue Demo">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2436120"/>
            <a:ext cx="12188825" cy="1651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7"/>
          <p:cNvSpPr>
            <a:spLocks noGrp="1"/>
          </p:cNvSpPr>
          <p:nvPr>
            <p:ph type="title" hasCustomPrompt="1"/>
          </p:nvPr>
        </p:nvSpPr>
        <p:spPr bwMode="white">
          <a:xfrm>
            <a:off x="808359" y="2584207"/>
            <a:ext cx="9668158" cy="1352199"/>
          </a:xfrm>
        </p:spPr>
        <p:txBody>
          <a:bodyPr anchor="ctr" anchorCtr="0"/>
          <a:lstStyle>
            <a:lvl1pPr>
              <a:defRPr sz="4300" b="0">
                <a:solidFill>
                  <a:schemeClr val="bg1"/>
                </a:solidFill>
              </a:defRPr>
            </a:lvl1pPr>
          </a:lstStyle>
          <a:p>
            <a:r>
              <a:rPr lang="en-US" dirty="0" smtClean="0"/>
              <a:t>Click to Edit Demo Title Slide</a:t>
            </a:r>
            <a:endParaRPr lang="en-US" dirty="0"/>
          </a:p>
        </p:txBody>
      </p:sp>
      <p:pic>
        <p:nvPicPr>
          <p:cNvPr id="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96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222240"/>
            <a:ext cx="12188825" cy="1635760"/>
          </a:xfrm>
          <a:prstGeom prst="rect">
            <a:avLst/>
          </a:prstGeom>
        </p:spPr>
      </p:pic>
      <p:sp>
        <p:nvSpPr>
          <p:cNvPr id="6" name="Text Placeholder 4"/>
          <p:cNvSpPr>
            <a:spLocks noGrp="1"/>
          </p:cNvSpPr>
          <p:nvPr>
            <p:ph type="body" sz="quarter" idx="13" hasCustomPrompt="1"/>
          </p:nvPr>
        </p:nvSpPr>
        <p:spPr>
          <a:xfrm>
            <a:off x="477009" y="1803400"/>
            <a:ext cx="9781919" cy="2311400"/>
          </a:xfrm>
        </p:spPr>
        <p:txBody>
          <a:bodyPr/>
          <a:lstStyle>
            <a:lvl1pPr marL="150234" indent="-148117">
              <a:lnSpc>
                <a:spcPct val="100000"/>
              </a:lnSpc>
              <a:spcBef>
                <a:spcPts val="0"/>
              </a:spcBef>
              <a:buClr>
                <a:schemeClr val="tx1"/>
              </a:buClr>
              <a:buSzPct val="100000"/>
              <a:buFont typeface="Arial" panose="020B0604020202020204" pitchFamily="34" charset="0"/>
              <a:buChar char="“"/>
              <a:defRPr sz="2700" baseline="0"/>
            </a:lvl1pPr>
          </a:lstStyle>
          <a:p>
            <a:pPr lvl="0"/>
            <a:r>
              <a:rPr lang="en-US" dirty="0" smtClean="0"/>
              <a:t>Quote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3334" y="6135624"/>
            <a:ext cx="1378496" cy="463296"/>
          </a:xfrm>
          <a:prstGeom prst="rect">
            <a:avLst/>
          </a:prstGeom>
        </p:spPr>
      </p:pic>
      <p:sp>
        <p:nvSpPr>
          <p:cNvPr id="4" name="Text Placeholder 3"/>
          <p:cNvSpPr>
            <a:spLocks noGrp="1"/>
          </p:cNvSpPr>
          <p:nvPr>
            <p:ph type="body" sz="quarter" idx="14" hasCustomPrompt="1"/>
          </p:nvPr>
        </p:nvSpPr>
        <p:spPr>
          <a:xfrm>
            <a:off x="3683735" y="3733800"/>
            <a:ext cx="6500707" cy="812800"/>
          </a:xfrm>
        </p:spPr>
        <p:txBody>
          <a:bodyPr/>
          <a:lstStyle>
            <a:lvl1pPr marL="2380" indent="0" algn="r">
              <a:spcBef>
                <a:spcPts val="0"/>
              </a:spcBef>
              <a:buNone/>
              <a:defRPr sz="2100" baseline="0">
                <a:solidFill>
                  <a:schemeClr val="accent1"/>
                </a:solidFill>
              </a:defRPr>
            </a:lvl1pPr>
          </a:lstStyle>
          <a:p>
            <a:pPr lvl="0"/>
            <a:r>
              <a:rPr lang="en-US" dirty="0" smtClean="0"/>
              <a:t>Click to edit Source Name</a:t>
            </a:r>
          </a:p>
          <a:p>
            <a:pPr lvl="0"/>
            <a:r>
              <a:rPr lang="en-US" dirty="0" smtClean="0"/>
              <a:t>Company Name</a:t>
            </a:r>
          </a:p>
        </p:txBody>
      </p:sp>
    </p:spTree>
    <p:extLst>
      <p:ext uri="{BB962C8B-B14F-4D97-AF65-F5344CB8AC3E}">
        <p14:creationId xmlns:p14="http://schemas.microsoft.com/office/powerpoint/2010/main" val="3553512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Evaluation Layout">
    <p:spTree>
      <p:nvGrpSpPr>
        <p:cNvPr id="1" name=""/>
        <p:cNvGrpSpPr/>
        <p:nvPr/>
      </p:nvGrpSpPr>
      <p:grpSpPr>
        <a:xfrm>
          <a:off x="0" y="0"/>
          <a:ext cx="0" cy="0"/>
          <a:chOff x="0" y="0"/>
          <a:chExt cx="0" cy="0"/>
        </a:xfrm>
      </p:grpSpPr>
      <p:sp>
        <p:nvSpPr>
          <p:cNvPr id="12" name="Rectangle 11"/>
          <p:cNvSpPr/>
          <p:nvPr userDrawn="1"/>
        </p:nvSpPr>
        <p:spPr>
          <a:xfrm>
            <a:off x="406300" y="487109"/>
            <a:ext cx="9121063"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marL="8333" indent="-8333" defTabSz="1218784" eaLnBrk="0" fontAlgn="base" hangingPunct="0">
              <a:lnSpc>
                <a:spcPct val="90000"/>
              </a:lnSpc>
              <a:spcBef>
                <a:spcPct val="0"/>
              </a:spcBef>
              <a:spcAft>
                <a:spcPct val="0"/>
              </a:spcAft>
            </a:pPr>
            <a:r>
              <a:rPr lang="en-US" sz="3700" dirty="0" smtClean="0">
                <a:solidFill>
                  <a:srgbClr val="016BA1"/>
                </a:solidFill>
                <a:latin typeface="Arial"/>
                <a:ea typeface="Apple LiGothic Medium"/>
                <a:cs typeface="Apple LiGothic Medium"/>
                <a:sym typeface="Arial" pitchFamily="34" charset="0"/>
              </a:rPr>
              <a:t>Complete Your Online Session Evaluation</a:t>
            </a:r>
            <a:endParaRPr lang="en-US" sz="3700" dirty="0">
              <a:solidFill>
                <a:srgbClr val="016BA1"/>
              </a:solidFill>
              <a:latin typeface="Arial"/>
              <a:ea typeface="Apple LiGothic Medium"/>
              <a:cs typeface="Apple LiGothic Medium"/>
              <a:sym typeface="Arial" pitchFamily="34" charset="0"/>
            </a:endParaRPr>
          </a:p>
        </p:txBody>
      </p:sp>
      <p:sp>
        <p:nvSpPr>
          <p:cNvPr id="7"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pic>
        <p:nvPicPr>
          <p:cNvPr id="6" name="Picture 5" descr="CiscoLive_girl_with_tablet.jpg"/>
          <p:cNvPicPr>
            <a:picLocks noChangeAspect="1"/>
          </p:cNvPicPr>
          <p:nvPr userDrawn="1"/>
        </p:nvPicPr>
        <p:blipFill rotWithShape="1">
          <a:blip r:embed="rId2">
            <a:extLst>
              <a:ext uri="{28A0092B-C50C-407E-A947-70E740481C1C}">
                <a14:useLocalDpi xmlns:a14="http://schemas.microsoft.com/office/drawing/2010/main" val="0"/>
              </a:ext>
            </a:extLst>
          </a:blip>
          <a:srcRect t="23851" b="23933"/>
          <a:stretch/>
        </p:blipFill>
        <p:spPr>
          <a:xfrm>
            <a:off x="6330063" y="1600690"/>
            <a:ext cx="5449882" cy="3300193"/>
          </a:xfrm>
          <a:prstGeom prst="rect">
            <a:avLst/>
          </a:prstGeom>
        </p:spPr>
      </p:pic>
      <p:sp>
        <p:nvSpPr>
          <p:cNvPr id="8" name="Content Placeholder 2"/>
          <p:cNvSpPr txBox="1">
            <a:spLocks/>
          </p:cNvSpPr>
          <p:nvPr userDrawn="1"/>
        </p:nvSpPr>
        <p:spPr>
          <a:xfrm>
            <a:off x="406294" y="1437217"/>
            <a:ext cx="5789692" cy="1777367"/>
          </a:xfrm>
          <a:prstGeom prst="rect">
            <a:avLst/>
          </a:prstGeom>
        </p:spPr>
        <p:txBody>
          <a:bodyPr wrap="square" lIns="121877" tIns="60939" rIns="121877" bIns="60939">
            <a:spAutoFit/>
          </a:bodyPr>
          <a:lst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defTabSz="1218784"/>
            <a:r>
              <a:rPr lang="en-US" dirty="0">
                <a:solidFill>
                  <a:srgbClr val="000000"/>
                </a:solidFill>
                <a:latin typeface="Arial"/>
                <a:ea typeface="Apple LiGothic Medium"/>
                <a:cs typeface="Apple LiGothic Medium"/>
              </a:rPr>
              <a:t>Give us your feedback and </a:t>
            </a:r>
            <a:r>
              <a:rPr lang="en-US" dirty="0" smtClean="0">
                <a:solidFill>
                  <a:srgbClr val="000000"/>
                </a:solidFill>
                <a:latin typeface="Arial"/>
                <a:ea typeface="Apple LiGothic Medium"/>
                <a:cs typeface="Apple LiGothic Medium"/>
              </a:rPr>
              <a:t>you</a:t>
            </a:r>
            <a:br>
              <a:rPr lang="en-US" dirty="0" smtClean="0">
                <a:solidFill>
                  <a:srgbClr val="000000"/>
                </a:solidFill>
                <a:latin typeface="Arial"/>
                <a:ea typeface="Apple LiGothic Medium"/>
                <a:cs typeface="Apple LiGothic Medium"/>
              </a:rPr>
            </a:br>
            <a:r>
              <a:rPr lang="en-US" dirty="0" smtClean="0">
                <a:solidFill>
                  <a:srgbClr val="000000"/>
                </a:solidFill>
                <a:latin typeface="Arial"/>
                <a:ea typeface="Apple LiGothic Medium"/>
                <a:cs typeface="Apple LiGothic Medium"/>
              </a:rPr>
              <a:t>could </a:t>
            </a:r>
            <a:r>
              <a:rPr lang="en-US" dirty="0">
                <a:solidFill>
                  <a:srgbClr val="000000"/>
                </a:solidFill>
                <a:latin typeface="Arial"/>
                <a:ea typeface="Apple LiGothic Medium"/>
                <a:cs typeface="Apple LiGothic Medium"/>
              </a:rPr>
              <a:t>win fabulous prizes. </a:t>
            </a:r>
            <a:r>
              <a:rPr lang="en-US" dirty="0" smtClean="0">
                <a:solidFill>
                  <a:srgbClr val="000000"/>
                </a:solidFill>
                <a:latin typeface="Arial"/>
                <a:ea typeface="Apple LiGothic Medium"/>
                <a:cs typeface="Apple LiGothic Medium"/>
              </a:rPr>
              <a:t>Winners </a:t>
            </a:r>
            <a:r>
              <a:rPr lang="en-US" dirty="0">
                <a:solidFill>
                  <a:srgbClr val="000000"/>
                </a:solidFill>
                <a:latin typeface="Arial"/>
                <a:ea typeface="Apple LiGothic Medium"/>
                <a:cs typeface="Apple LiGothic Medium"/>
              </a:rPr>
              <a:t>announced daily.</a:t>
            </a:r>
          </a:p>
          <a:p>
            <a:pPr defTabSz="1218784">
              <a:defRPr/>
            </a:pPr>
            <a:r>
              <a:rPr lang="en-US" dirty="0" smtClean="0">
                <a:solidFill>
                  <a:srgbClr val="000000"/>
                </a:solidFill>
                <a:latin typeface="Arial"/>
                <a:ea typeface="Apple LiGothic Medium"/>
                <a:cs typeface="Apple LiGothic Medium"/>
              </a:rPr>
              <a:t>Complete </a:t>
            </a:r>
            <a:r>
              <a:rPr lang="en-US" dirty="0">
                <a:solidFill>
                  <a:srgbClr val="000000"/>
                </a:solidFill>
                <a:latin typeface="Arial"/>
                <a:ea typeface="Apple LiGothic Medium"/>
                <a:cs typeface="Apple LiGothic Medium"/>
              </a:rPr>
              <a:t>your session evaluation through the Cisco Live mobile </a:t>
            </a:r>
            <a:r>
              <a:rPr lang="en-US" dirty="0" smtClean="0">
                <a:solidFill>
                  <a:srgbClr val="000000"/>
                </a:solidFill>
                <a:latin typeface="Arial"/>
                <a:ea typeface="Apple LiGothic Medium"/>
                <a:cs typeface="Apple LiGothic Medium"/>
              </a:rPr>
              <a:t>app</a:t>
            </a:r>
            <a:br>
              <a:rPr lang="en-US" dirty="0" smtClean="0">
                <a:solidFill>
                  <a:srgbClr val="000000"/>
                </a:solidFill>
                <a:latin typeface="Arial"/>
                <a:ea typeface="Apple LiGothic Medium"/>
                <a:cs typeface="Apple LiGothic Medium"/>
              </a:rPr>
            </a:br>
            <a:r>
              <a:rPr lang="en-US" dirty="0" smtClean="0">
                <a:solidFill>
                  <a:srgbClr val="000000"/>
                </a:solidFill>
                <a:latin typeface="Arial"/>
                <a:ea typeface="Apple LiGothic Medium"/>
                <a:cs typeface="Apple LiGothic Medium"/>
              </a:rPr>
              <a:t>or </a:t>
            </a:r>
            <a:r>
              <a:rPr lang="en-US" dirty="0">
                <a:solidFill>
                  <a:srgbClr val="000000"/>
                </a:solidFill>
                <a:latin typeface="Arial"/>
                <a:ea typeface="Apple LiGothic Medium"/>
                <a:cs typeface="Apple LiGothic Medium"/>
              </a:rPr>
              <a:t>visit one </a:t>
            </a:r>
            <a:r>
              <a:rPr lang="en-US" dirty="0" smtClean="0">
                <a:solidFill>
                  <a:srgbClr val="000000"/>
                </a:solidFill>
                <a:latin typeface="Arial"/>
                <a:ea typeface="Apple LiGothic Medium"/>
                <a:cs typeface="Apple LiGothic Medium"/>
              </a:rPr>
              <a:t>of the interactive kiosks located throughout the convention center.</a:t>
            </a:r>
            <a:endParaRPr lang="en-US" u="sng" dirty="0">
              <a:solidFill>
                <a:srgbClr val="F37C20"/>
              </a:solidFill>
              <a:latin typeface="Arial"/>
              <a:ea typeface="Apple LiGothic Medium"/>
              <a:cs typeface="Apple LiGothic Medium"/>
              <a:sym typeface="Arial" charset="0"/>
            </a:endParaRPr>
          </a:p>
        </p:txBody>
      </p:sp>
      <p:sp>
        <p:nvSpPr>
          <p:cNvPr id="3" name="TextBox 2"/>
          <p:cNvSpPr txBox="1"/>
          <p:nvPr userDrawn="1"/>
        </p:nvSpPr>
        <p:spPr>
          <a:xfrm>
            <a:off x="6297559" y="4953001"/>
            <a:ext cx="5586545" cy="917408"/>
          </a:xfrm>
          <a:prstGeom prst="rect">
            <a:avLst/>
          </a:prstGeom>
          <a:noFill/>
        </p:spPr>
        <p:txBody>
          <a:bodyPr wrap="square" lIns="121877" tIns="60939" rIns="121877" bIns="60939" rtlCol="0">
            <a:spAutoFit/>
          </a:bodyPr>
          <a:lstStyle/>
          <a:p>
            <a:pPr defTabSz="1218784">
              <a:lnSpc>
                <a:spcPct val="90000"/>
              </a:lnSpc>
              <a:spcBef>
                <a:spcPts val="800"/>
              </a:spcBef>
              <a:defRPr/>
            </a:pPr>
            <a:r>
              <a:rPr lang="en-US" sz="1900" dirty="0" smtClean="0">
                <a:solidFill>
                  <a:srgbClr val="000000"/>
                </a:solidFill>
                <a:latin typeface="Arial"/>
                <a:ea typeface="Apple LiGothic Medium" pitchFamily="2" charset="-120"/>
                <a:cs typeface="Apple LiGothic Medium"/>
              </a:rPr>
              <a:t>Don’t forget: Cisco Live sessions will be available for viewing on-demand after the event at </a:t>
            </a:r>
            <a:r>
              <a:rPr lang="en-US" sz="1900" u="sng" dirty="0" smtClean="0">
                <a:solidFill>
                  <a:srgbClr val="F37C20"/>
                </a:solidFill>
                <a:latin typeface="Arial"/>
                <a:ea typeface="Apple LiGothic Medium" pitchFamily="2" charset="-120"/>
                <a:cs typeface="Apple LiGothic Medium"/>
                <a:hlinkClick r:id="rId3"/>
              </a:rPr>
              <a:t>CiscoLive.com/Online</a:t>
            </a:r>
            <a:r>
              <a:rPr lang="en-US" sz="1900" u="sng" dirty="0" smtClean="0">
                <a:solidFill>
                  <a:srgbClr val="F37C20"/>
                </a:solidFill>
                <a:latin typeface="Arial"/>
                <a:ea typeface="Apple LiGothic Medium" pitchFamily="2" charset="-120"/>
                <a:cs typeface="Apple LiGothic Medium"/>
              </a:rPr>
              <a:t> </a:t>
            </a:r>
            <a:endParaRPr lang="en-US" sz="2100" dirty="0" smtClean="0">
              <a:solidFill>
                <a:srgbClr val="000000"/>
              </a:solidFill>
              <a:latin typeface="Arial"/>
              <a:ea typeface="Apple LiGothic Medium"/>
              <a:cs typeface="Apple LiGothic Medium"/>
            </a:endParaRPr>
          </a:p>
        </p:txBody>
      </p:sp>
    </p:spTree>
    <p:extLst>
      <p:ext uri="{BB962C8B-B14F-4D97-AF65-F5344CB8AC3E}">
        <p14:creationId xmlns:p14="http://schemas.microsoft.com/office/powerpoint/2010/main" val="1691467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heme Graphic">
    <p:spTree>
      <p:nvGrpSpPr>
        <p:cNvPr id="1" name=""/>
        <p:cNvGrpSpPr/>
        <p:nvPr/>
      </p:nvGrpSpPr>
      <p:grpSpPr>
        <a:xfrm>
          <a:off x="0" y="0"/>
          <a:ext cx="0" cy="0"/>
          <a:chOff x="0" y="0"/>
          <a:chExt cx="0" cy="0"/>
        </a:xfrm>
      </p:grpSpPr>
      <p:pic>
        <p:nvPicPr>
          <p:cNvPr id="10" name="Picture 4" descr="C:\Users\Kirk Travel\Dropbox\Cisco Live 2014\From Rick\JPGs 125dpi Images\125dpi Image-0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82" y="0"/>
            <a:ext cx="12190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410095" y="2486207"/>
            <a:ext cx="3519099" cy="1040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743947" y="598455"/>
            <a:ext cx="950135" cy="503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3302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1" name="Picture 4" descr="C:\Users\Kirk Travel\Dropbox\Cisco Live 2014\From Rick\JPGs 125dpi Images\125dpi Image-0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gray">
          <a:xfrm>
            <a:off x="-1082" y="0"/>
            <a:ext cx="12190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743947" y="598455"/>
            <a:ext cx="950135" cy="503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540686" y="6151037"/>
            <a:ext cx="1386621" cy="4660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004613" y="2846419"/>
            <a:ext cx="3324418" cy="114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80223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 name="Group 1"/>
          <p:cNvGrpSpPr/>
          <p:nvPr userDrawn="1"/>
        </p:nvGrpSpPr>
        <p:grpSpPr bwMode="invGray">
          <a:xfrm>
            <a:off x="3656654" y="1923472"/>
            <a:ext cx="4873113" cy="2576944"/>
            <a:chOff x="2743200" y="1442604"/>
            <a:chExt cx="3655787" cy="1932708"/>
          </a:xfrm>
          <a:solidFill>
            <a:schemeClr val="accent1"/>
          </a:solidFill>
        </p:grpSpPr>
        <p:sp>
          <p:nvSpPr>
            <p:cNvPr id="5" name="Rectangle 4"/>
            <p:cNvSpPr>
              <a:spLocks noChangeArrowheads="1"/>
            </p:cNvSpPr>
            <p:nvPr/>
          </p:nvSpPr>
          <p:spPr bwMode="invGray">
            <a:xfrm>
              <a:off x="3773026" y="2725892"/>
              <a:ext cx="166790" cy="631922"/>
            </a:xfrm>
            <a:prstGeom prst="rect">
              <a:avLst/>
            </a:prstGeom>
            <a:grpFill/>
            <a:ln w="9525">
              <a:noFill/>
              <a:miter lim="800000"/>
              <a:headEnd/>
              <a:tailEnd/>
            </a:ln>
          </p:spPr>
          <p:txBody>
            <a:bodyPr/>
            <a:lstStyle/>
            <a:p>
              <a:pPr defTabSz="1218784"/>
              <a:endParaRPr lang="en-US">
                <a:solidFill>
                  <a:srgbClr val="FF0000"/>
                </a:solidFill>
                <a:latin typeface="Arial"/>
                <a:ea typeface="Apple LiGothic Medium"/>
                <a:cs typeface="Apple LiGothic Medium"/>
              </a:endParaRPr>
            </a:p>
          </p:txBody>
        </p:sp>
        <p:sp>
          <p:nvSpPr>
            <p:cNvPr id="6" name="Freeform 5"/>
            <p:cNvSpPr>
              <a:spLocks/>
            </p:cNvSpPr>
            <p:nvPr/>
          </p:nvSpPr>
          <p:spPr bwMode="invGray">
            <a:xfrm>
              <a:off x="4744670" y="2708392"/>
              <a:ext cx="482913" cy="66692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7" name="Freeform 6"/>
            <p:cNvSpPr>
              <a:spLocks/>
            </p:cNvSpPr>
            <p:nvPr/>
          </p:nvSpPr>
          <p:spPr bwMode="invGray">
            <a:xfrm>
              <a:off x="3074840" y="2708392"/>
              <a:ext cx="482913" cy="66692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8" name="Freeform 7"/>
            <p:cNvSpPr>
              <a:spLocks noEditPoints="1"/>
            </p:cNvSpPr>
            <p:nvPr/>
          </p:nvSpPr>
          <p:spPr bwMode="invGray">
            <a:xfrm>
              <a:off x="5402130" y="2708392"/>
              <a:ext cx="663279" cy="66692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9" name="Freeform 8"/>
            <p:cNvSpPr>
              <a:spLocks/>
            </p:cNvSpPr>
            <p:nvPr/>
          </p:nvSpPr>
          <p:spPr bwMode="invGray">
            <a:xfrm>
              <a:off x="4155090" y="2708392"/>
              <a:ext cx="432490" cy="66692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0" name="Freeform 9"/>
            <p:cNvSpPr>
              <a:spLocks/>
            </p:cNvSpPr>
            <p:nvPr/>
          </p:nvSpPr>
          <p:spPr bwMode="invGray">
            <a:xfrm>
              <a:off x="2743200" y="1959807"/>
              <a:ext cx="157091" cy="3247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1" name="Freeform 10"/>
            <p:cNvSpPr>
              <a:spLocks/>
            </p:cNvSpPr>
            <p:nvPr/>
          </p:nvSpPr>
          <p:spPr bwMode="invGray">
            <a:xfrm>
              <a:off x="3183445" y="1742036"/>
              <a:ext cx="157091" cy="54248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2" name="Freeform 11"/>
            <p:cNvSpPr>
              <a:spLocks/>
            </p:cNvSpPr>
            <p:nvPr/>
          </p:nvSpPr>
          <p:spPr bwMode="invGray">
            <a:xfrm>
              <a:off x="3615935" y="1442604"/>
              <a:ext cx="157091" cy="99941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3" name="Freeform 12"/>
            <p:cNvSpPr>
              <a:spLocks/>
            </p:cNvSpPr>
            <p:nvPr/>
          </p:nvSpPr>
          <p:spPr bwMode="invGray">
            <a:xfrm>
              <a:off x="4056180" y="1742036"/>
              <a:ext cx="157091" cy="54248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4" name="Freeform 13"/>
            <p:cNvSpPr>
              <a:spLocks/>
            </p:cNvSpPr>
            <p:nvPr/>
          </p:nvSpPr>
          <p:spPr bwMode="invGray">
            <a:xfrm>
              <a:off x="4486729" y="1959807"/>
              <a:ext cx="166790" cy="3247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5" name="Freeform 14"/>
            <p:cNvSpPr>
              <a:spLocks/>
            </p:cNvSpPr>
            <p:nvPr/>
          </p:nvSpPr>
          <p:spPr bwMode="invGray">
            <a:xfrm>
              <a:off x="4926975" y="1742036"/>
              <a:ext cx="159032" cy="54248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6" name="Freeform 15"/>
            <p:cNvSpPr>
              <a:spLocks/>
            </p:cNvSpPr>
            <p:nvPr/>
          </p:nvSpPr>
          <p:spPr bwMode="invGray">
            <a:xfrm>
              <a:off x="5367223" y="1442604"/>
              <a:ext cx="159032" cy="99941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7" name="Freeform 16"/>
            <p:cNvSpPr>
              <a:spLocks/>
            </p:cNvSpPr>
            <p:nvPr/>
          </p:nvSpPr>
          <p:spPr bwMode="invGray">
            <a:xfrm>
              <a:off x="5799710" y="1742036"/>
              <a:ext cx="159032" cy="54248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sp>
          <p:nvSpPr>
            <p:cNvPr id="18" name="Freeform 17"/>
            <p:cNvSpPr>
              <a:spLocks/>
            </p:cNvSpPr>
            <p:nvPr/>
          </p:nvSpPr>
          <p:spPr bwMode="invGray">
            <a:xfrm>
              <a:off x="6239955" y="1959807"/>
              <a:ext cx="159032" cy="3247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1218784"/>
              <a:endParaRPr lang="en-US">
                <a:solidFill>
                  <a:srgbClr val="FF0000"/>
                </a:solidFill>
                <a:latin typeface="Arial"/>
                <a:ea typeface="Apple LiGothic Medium"/>
                <a:cs typeface="Apple LiGothic Medium"/>
              </a:endParaRPr>
            </a:p>
          </p:txBody>
        </p:sp>
      </p:grpSp>
    </p:spTree>
    <p:extLst>
      <p:ext uri="{BB962C8B-B14F-4D97-AF65-F5344CB8AC3E}">
        <p14:creationId xmlns:p14="http://schemas.microsoft.com/office/powerpoint/2010/main" val="1736440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657" y="177800"/>
            <a:ext cx="11756035" cy="838200"/>
          </a:xfrm>
        </p:spPr>
        <p:txBody>
          <a:bodyPr/>
          <a:lstStyle>
            <a:lvl1pPr algn="l" defTabSz="913915"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666" y="1339747"/>
            <a:ext cx="11746027" cy="4965700"/>
          </a:xfrm>
        </p:spPr>
        <p:txBody>
          <a:bodyPr/>
          <a:lstStyle>
            <a:lvl1pPr>
              <a:lnSpc>
                <a:spcPct val="95000"/>
              </a:lnSpc>
              <a:spcBef>
                <a:spcPts val="1480"/>
              </a:spcBef>
              <a:defRPr sz="23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6"/>
          <p:cNvSpPr>
            <a:spLocks noGrp="1"/>
          </p:cNvSpPr>
          <p:nvPr>
            <p:ph type="sldNum" sz="quarter" idx="4"/>
          </p:nvPr>
        </p:nvSpPr>
        <p:spPr>
          <a:xfrm>
            <a:off x="11807368" y="6552605"/>
            <a:ext cx="382055" cy="364331"/>
          </a:xfrm>
          <a:prstGeom prst="rect">
            <a:avLst/>
          </a:prstGeom>
        </p:spPr>
        <p:txBody>
          <a:bodyPr vert="horz" lIns="68544" tIns="34271" rIns="68544" bIns="34271" rtlCol="0" anchor="ctr"/>
          <a:lstStyle>
            <a:lvl1pPr algn="r">
              <a:defRPr sz="900">
                <a:solidFill>
                  <a:schemeClr val="tx1">
                    <a:tint val="75000"/>
                  </a:schemeClr>
                </a:solidFill>
              </a:defRPr>
            </a:lvl1pPr>
          </a:lstStyle>
          <a:p>
            <a:fld id="{2F5CCB13-0A32-4557-88E9-079F0C330695}" type="slidenum">
              <a:rPr smtClean="0">
                <a:solidFill>
                  <a:srgbClr val="000000">
                    <a:tint val="75000"/>
                  </a:srgbClr>
                </a:solidFill>
                <a:latin typeface="Arial"/>
                <a:ea typeface="Apple LiGothic Medium"/>
                <a:cs typeface="Apple LiGothic Medium"/>
              </a:rPr>
              <a:pPr/>
              <a:t>‹#›</a:t>
            </a:fld>
            <a:endParaRPr>
              <a:solidFill>
                <a:srgbClr val="000000">
                  <a:tint val="75000"/>
                </a:srgbClr>
              </a:solidFill>
              <a:latin typeface="Arial"/>
              <a:ea typeface="Apple LiGothic Medium"/>
              <a:cs typeface="Apple LiGothic Medium"/>
            </a:endParaRPr>
          </a:p>
        </p:txBody>
      </p:sp>
    </p:spTree>
    <p:extLst>
      <p:ext uri="{BB962C8B-B14F-4D97-AF65-F5344CB8AC3E}">
        <p14:creationId xmlns:p14="http://schemas.microsoft.com/office/powerpoint/2010/main" val="15991246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1_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1143000"/>
          </a:xfrm>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11708288" y="6605684"/>
            <a:ext cx="489010" cy="252317"/>
          </a:xfrm>
          <a:prstGeom prst="rect">
            <a:avLst/>
          </a:prstGeom>
        </p:spPr>
        <p:txBody>
          <a:bodyPr vert="horz" lIns="121875" tIns="60937" rIns="121875" bIns="60937" rtlCol="0" anchor="ctr"/>
          <a:lstStyle>
            <a:lvl1pPr algn="r">
              <a:defRPr sz="900">
                <a:solidFill>
                  <a:schemeClr val="tx2"/>
                </a:solidFill>
              </a:defRPr>
            </a:lvl1pPr>
          </a:lstStyle>
          <a:p>
            <a:pPr defTabSz="685551">
              <a:defRPr/>
            </a:pPr>
            <a:fld id="{2F5CCB13-0A32-4557-88E9-079F0C330695}" type="slidenum">
              <a:rPr lang="en-US" kern="0" smtClean="0">
                <a:solidFill>
                  <a:srgbClr val="595959"/>
                </a:solidFill>
                <a:latin typeface="Arial"/>
                <a:ea typeface="Apple LiGothic Medium"/>
                <a:cs typeface="Apple LiGothic Medium"/>
              </a:rPr>
              <a:pPr defTabSz="685551">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7832477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205647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51693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_Chart and text_Gradient_Background">
    <p:bg>
      <p:bgPr>
        <a:solidFill>
          <a:schemeClr val="accent1"/>
        </a:solidFill>
        <a:effectLst/>
      </p:bgPr>
    </p:bg>
    <p:spTree>
      <p:nvGrpSpPr>
        <p:cNvPr id="1" name=""/>
        <p:cNvGrpSpPr/>
        <p:nvPr/>
      </p:nvGrpSpPr>
      <p:grpSpPr>
        <a:xfrm>
          <a:off x="0" y="0"/>
          <a:ext cx="0" cy="0"/>
          <a:chOff x="0" y="0"/>
          <a:chExt cx="0" cy="0"/>
        </a:xfrm>
      </p:grpSpPr>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29" tIns="60915" rIns="121829" bIns="60915"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Chart Placeholder 2"/>
          <p:cNvSpPr>
            <a:spLocks noGrp="1"/>
          </p:cNvSpPr>
          <p:nvPr>
            <p:ph type="chart" sz="quarter" idx="12" hasCustomPrompt="1"/>
          </p:nvPr>
        </p:nvSpPr>
        <p:spPr>
          <a:xfrm>
            <a:off x="6379816" y="1559096"/>
            <a:ext cx="5353772" cy="4292600"/>
          </a:xfrm>
          <a:prstGeom prst="rect">
            <a:avLst/>
          </a:prstGeom>
        </p:spPr>
        <p:txBody>
          <a:bodyPr vert="horz" lIns="121829" tIns="60915" rIns="121829" bIns="60915">
            <a:noAutofit/>
          </a:bodyPr>
          <a:lstStyle>
            <a:lvl1pPr marL="0" indent="0" algn="ctr">
              <a:buNone/>
              <a:defRPr sz="2700">
                <a:solidFill>
                  <a:schemeClr val="bg1"/>
                </a:solidFill>
                <a:latin typeface="+mn-lt"/>
                <a:cs typeface="CiscoSans ExtraLight"/>
              </a:defRPr>
            </a:lvl1pPr>
          </a:lstStyle>
          <a:p>
            <a:r>
              <a:rPr lang="en-US" dirty="0" smtClean="0"/>
              <a:t>Insert Chart Here</a:t>
            </a:r>
            <a:endParaRPr lang="en-US" dirty="0"/>
          </a:p>
        </p:txBody>
      </p:sp>
      <p:sp>
        <p:nvSpPr>
          <p:cNvPr id="13" name="Title 1"/>
          <p:cNvSpPr>
            <a:spLocks noGrp="1"/>
          </p:cNvSpPr>
          <p:nvPr>
            <p:ph type="ctrTitle" hasCustomPrompt="1"/>
          </p:nvPr>
        </p:nvSpPr>
        <p:spPr>
          <a:xfrm>
            <a:off x="344815" y="403228"/>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1"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0" name="Straight Connector 9"/>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0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P spid="13"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4222157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592621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814813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6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09758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7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640258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8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8"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1392596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Title and Subtitle and Bullet">
    <p:spTree>
      <p:nvGrpSpPr>
        <p:cNvPr id="1" name=""/>
        <p:cNvGrpSpPr/>
        <p:nvPr/>
      </p:nvGrpSpPr>
      <p:grpSpPr>
        <a:xfrm>
          <a:off x="0" y="0"/>
          <a:ext cx="0" cy="0"/>
          <a:chOff x="0" y="0"/>
          <a:chExt cx="0" cy="0"/>
        </a:xfrm>
      </p:grpSpPr>
      <p:sp>
        <p:nvSpPr>
          <p:cNvPr id="2" name="Title 1"/>
          <p:cNvSpPr>
            <a:spLocks noGrp="1"/>
          </p:cNvSpPr>
          <p:nvPr>
            <p:ph type="title"/>
          </p:nvPr>
        </p:nvSpPr>
        <p:spPr>
          <a:xfrm>
            <a:off x="445012" y="55192"/>
            <a:ext cx="112145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b" anchorCtr="0" compatLnSpc="1">
            <a:prstTxWarp prst="textNoShape">
              <a:avLst/>
            </a:prstTxWarp>
          </a:bodyPr>
          <a:lstStyle>
            <a:lvl1pPr>
              <a:defRPr lang="en-US" dirty="0">
                <a:solidFill>
                  <a:srgbClr val="FFFFFF"/>
                </a:solidFill>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45012" y="1767424"/>
            <a:ext cx="11214596" cy="4606041"/>
          </a:xfrm>
        </p:spPr>
        <p:txBody>
          <a:bodyPr lIns="121877" tIns="60939" rIns="121877" bIns="60939"/>
          <a:lstStyle>
            <a:lvl1pPr>
              <a:spcBef>
                <a:spcPts val="1600"/>
              </a:spcBef>
              <a:buClr>
                <a:srgbClr val="168ACB"/>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Slide Number Placeholder 6"/>
          <p:cNvSpPr>
            <a:spLocks noGrp="1"/>
          </p:cNvSpPr>
          <p:nvPr>
            <p:ph type="sldNum" sz="quarter" idx="4"/>
          </p:nvPr>
        </p:nvSpPr>
        <p:spPr>
          <a:xfrm>
            <a:off x="11708280" y="6605684"/>
            <a:ext cx="489010" cy="252317"/>
          </a:xfrm>
          <a:prstGeom prst="rect">
            <a:avLst/>
          </a:prstGeom>
        </p:spPr>
        <p:txBody>
          <a:bodyPr vert="horz" lIns="121877" tIns="60939" rIns="121877" bIns="60939" rtlCol="0" anchor="ctr"/>
          <a:lstStyle>
            <a:lvl1pPr algn="r">
              <a:defRPr sz="900">
                <a:solidFill>
                  <a:schemeClr val="tx2"/>
                </a:solidFill>
              </a:defRPr>
            </a:lvl1pPr>
          </a:lstStyle>
          <a:p>
            <a:pPr defTabSz="685568">
              <a:defRPr/>
            </a:pPr>
            <a:fld id="{2F5CCB13-0A32-4557-88E9-079F0C330695}" type="slidenum">
              <a:rPr lang="en-US" kern="0" smtClean="0">
                <a:solidFill>
                  <a:srgbClr val="595959"/>
                </a:solidFill>
                <a:latin typeface="Arial"/>
                <a:ea typeface="Apple LiGothic Medium"/>
                <a:cs typeface="Apple LiGothic Medium"/>
              </a:rPr>
              <a:pPr defTabSz="685568">
                <a:defRPr/>
              </a:pPr>
              <a:t>‹#›</a:t>
            </a:fld>
            <a:endParaRPr lang="en-US" kern="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859525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09441" y="228600"/>
            <a:ext cx="10969943" cy="8382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200588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034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3270" y="1262750"/>
            <a:ext cx="11179439" cy="5086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158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0"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29" tIns="60915" rIns="121829" bIns="60915"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26" y="1559096"/>
            <a:ext cx="5352162" cy="4295015"/>
          </a:xfrm>
          <a:prstGeom prst="rect">
            <a:avLst/>
          </a:prstGeom>
        </p:spPr>
        <p:txBody>
          <a:bodyPr vert="horz" lIns="121829" tIns="60915" rIns="121829" bIns="60915">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112291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00492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914043" rtl="0" eaLnBrk="1" latinLnBrk="0" hangingPunct="1">
              <a:lnSpc>
                <a:spcPct val="90000"/>
              </a:lnSpc>
              <a:spcBef>
                <a:spcPts val="600"/>
              </a:spcBef>
              <a:buNone/>
              <a:tabLst>
                <a:tab pos="4454592" algn="l"/>
              </a:tabLst>
              <a:defRPr lang="en-US" sz="3200" b="1" kern="1200" cap="all" spc="100" baseline="0" dirty="0">
                <a:solidFill>
                  <a:srgbClr val="B4E7EA"/>
                </a:solidFill>
                <a:latin typeface="Arial Narrow" panose="020B06060202020302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844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6088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06"/>
            <a:ext cx="11543628" cy="4525433"/>
          </a:xfrm>
          <a:prstGeom prst="rect">
            <a:avLst/>
          </a:prstGeom>
        </p:spPr>
        <p:txBody>
          <a:bodyPr>
            <a:noAutofit/>
          </a:bodyPr>
          <a:lstStyle>
            <a:lvl1pPr marL="380869" marR="0" indent="-380869" algn="l" defTabSz="609392"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392"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100" tIns="41049" rIns="82100" bIns="41049" anchor="b">
            <a:spAutoFit/>
          </a:bodyPr>
          <a:lstStyle/>
          <a:p>
            <a:pPr algn="r" defTabSz="814183"/>
            <a:r>
              <a:rPr lang="en-US" sz="800" dirty="0">
                <a:solidFill>
                  <a:srgbClr val="FFFFFF"/>
                </a:solidFill>
                <a:latin typeface="CiscoSansTT Light"/>
                <a:ea typeface="Apple LiGothic Medium"/>
                <a:cs typeface="CiscoSans Thin"/>
              </a:rPr>
              <a:t>Cisco Confidential</a:t>
            </a:r>
          </a:p>
        </p:txBody>
      </p:sp>
      <p:sp>
        <p:nvSpPr>
          <p:cNvPr id="9" name="Rectangle 7"/>
          <p:cNvSpPr>
            <a:spLocks noChangeArrowheads="1"/>
          </p:cNvSpPr>
          <p:nvPr userDrawn="1"/>
        </p:nvSpPr>
        <p:spPr bwMode="ltGray">
          <a:xfrm>
            <a:off x="11544666" y="6323873"/>
            <a:ext cx="294075" cy="206027"/>
          </a:xfrm>
          <a:prstGeom prst="rect">
            <a:avLst/>
          </a:prstGeom>
          <a:noFill/>
          <a:ln w="9525" algn="ctr">
            <a:noFill/>
            <a:miter lim="800000"/>
            <a:headEnd/>
            <a:tailEnd/>
          </a:ln>
          <a:effectLst/>
        </p:spPr>
        <p:txBody>
          <a:bodyPr wrap="none" lIns="82100" tIns="41049" rIns="82100" bIns="41049" anchor="b">
            <a:spAutoFit/>
          </a:bodyPr>
          <a:lstStyle/>
          <a:p>
            <a:pPr algn="r" defTabSz="814183"/>
            <a:fld id="{DFCF27A5-1A5B-48D3-A060-2758FFBB1ADD}" type="slidenum">
              <a:rPr lang="en-US" sz="800">
                <a:solidFill>
                  <a:srgbClr val="FFFFFF"/>
                </a:solidFill>
                <a:latin typeface="CiscoSansTT Light"/>
                <a:ea typeface="Apple LiGothic Medium"/>
                <a:cs typeface="CiscoSans Thin"/>
              </a:rPr>
              <a:pPr algn="r" defTabSz="814183"/>
              <a:t>‹#›</a:t>
            </a:fld>
            <a:endParaRPr lang="en-US" sz="800" dirty="0">
              <a:solidFill>
                <a:srgbClr val="FFFFFF"/>
              </a:solidFill>
              <a:latin typeface="CiscoSansTT Light"/>
              <a:ea typeface="Apple LiGothic Medium"/>
              <a:cs typeface="CiscoSans Thin"/>
            </a:endParaRPr>
          </a:p>
        </p:txBody>
      </p:sp>
      <p:sp>
        <p:nvSpPr>
          <p:cNvPr id="10" name="Rectangle 4"/>
          <p:cNvSpPr>
            <a:spLocks noChangeArrowheads="1"/>
          </p:cNvSpPr>
          <p:nvPr userDrawn="1"/>
        </p:nvSpPr>
        <p:spPr bwMode="ltGray">
          <a:xfrm>
            <a:off x="389295" y="6329697"/>
            <a:ext cx="4559499" cy="206040"/>
          </a:xfrm>
          <a:prstGeom prst="rect">
            <a:avLst/>
          </a:prstGeom>
          <a:noFill/>
          <a:ln w="9525">
            <a:noFill/>
            <a:miter lim="800000"/>
            <a:headEnd/>
            <a:tailEnd/>
          </a:ln>
          <a:effectLst/>
        </p:spPr>
        <p:txBody>
          <a:bodyPr wrap="square" lIns="82100" tIns="41049" rIns="82100" bIns="41049" anchor="b" anchorCtr="0">
            <a:spAutoFit/>
          </a:bodyPr>
          <a:lstStyle/>
          <a:p>
            <a:pPr defTabSz="814183"/>
            <a:r>
              <a:rPr lang="en-US" sz="800" dirty="0" smtClean="0">
                <a:solidFill>
                  <a:srgbClr val="FFFFFF"/>
                </a:solidFill>
                <a:latin typeface="CiscoSansTT Light"/>
                <a:ea typeface="Apple LiGothic Medium"/>
                <a:cs typeface="CiscoSans Thin"/>
              </a:rPr>
              <a:t>© 2013-2014  Cisco and/or its affiliates. All rights reserved.</a:t>
            </a:r>
            <a:endParaRPr lang="en-US" sz="800" dirty="0">
              <a:solidFill>
                <a:srgbClr val="FFFFFF"/>
              </a:solidFill>
              <a:latin typeface="CiscoSansTT Light"/>
              <a:ea typeface="Apple LiGothic Medium"/>
              <a:cs typeface="CiscoSans Thin"/>
            </a:endParaRPr>
          </a:p>
        </p:txBody>
      </p:sp>
      <p:cxnSp>
        <p:nvCxnSpPr>
          <p:cNvPr id="11" name="Straight Connector 10"/>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9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3_Quote Slide">
    <p:bg>
      <p:bgPr>
        <a:solidFill>
          <a:schemeClr val="tx2"/>
        </a:solidFill>
        <a:effectLst/>
      </p:bgPr>
    </p:bg>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96" tIns="41047" rIns="82096" bIns="41047" anchor="b">
            <a:spAutoFit/>
          </a:bodyPr>
          <a:lstStyle/>
          <a:p>
            <a:pPr algn="r" defTabSz="814149"/>
            <a:r>
              <a:rPr lang="en-US" sz="800" dirty="0">
                <a:solidFill>
                  <a:srgbClr val="FFFFFF"/>
                </a:solidFill>
                <a:latin typeface="Arial"/>
                <a:ea typeface="Apple LiGothic Medium"/>
                <a:cs typeface="CiscoSans Thin"/>
              </a:rPr>
              <a:t>Cisco Confidential</a:t>
            </a:r>
          </a:p>
        </p:txBody>
      </p:sp>
      <p:sp>
        <p:nvSpPr>
          <p:cNvPr id="4" name="Rectangle 7"/>
          <p:cNvSpPr>
            <a:spLocks noChangeArrowheads="1"/>
          </p:cNvSpPr>
          <p:nvPr userDrawn="1"/>
        </p:nvSpPr>
        <p:spPr bwMode="ltGray">
          <a:xfrm>
            <a:off x="11544674" y="6323882"/>
            <a:ext cx="294067" cy="206023"/>
          </a:xfrm>
          <a:prstGeom prst="rect">
            <a:avLst/>
          </a:prstGeom>
          <a:noFill/>
          <a:ln w="9525" algn="ctr">
            <a:noFill/>
            <a:miter lim="800000"/>
            <a:headEnd/>
            <a:tailEnd/>
          </a:ln>
          <a:effectLst/>
        </p:spPr>
        <p:txBody>
          <a:bodyPr wrap="none" lIns="82096" tIns="41047" rIns="82096" bIns="41047" anchor="b">
            <a:spAutoFit/>
          </a:bodyPr>
          <a:lstStyle/>
          <a:p>
            <a:pPr algn="r" defTabSz="814149"/>
            <a:fld id="{DFCF27A5-1A5B-48D3-A060-2758FFBB1ADD}" type="slidenum">
              <a:rPr lang="en-US" sz="800">
                <a:solidFill>
                  <a:srgbClr val="FFFFFF"/>
                </a:solidFill>
                <a:latin typeface="Arial"/>
                <a:ea typeface="Apple LiGothic Medium"/>
                <a:cs typeface="CiscoSans Thin"/>
              </a:rPr>
              <a:pPr algn="r" defTabSz="814149"/>
              <a:t>‹#›</a:t>
            </a:fld>
            <a:endParaRPr lang="en-US" sz="800" dirty="0">
              <a:solidFill>
                <a:srgbClr val="FFFFFF"/>
              </a:solidFill>
              <a:latin typeface="Arial"/>
              <a:ea typeface="Apple LiGothic Medium"/>
              <a:cs typeface="CiscoSans Thin"/>
            </a:endParaRPr>
          </a:p>
        </p:txBody>
      </p:sp>
      <p:sp>
        <p:nvSpPr>
          <p:cNvPr id="7" name="Text Placeholder 9"/>
          <p:cNvSpPr>
            <a:spLocks noGrp="1"/>
          </p:cNvSpPr>
          <p:nvPr>
            <p:ph type="body" sz="quarter" idx="11" hasCustomPrompt="1"/>
          </p:nvPr>
        </p:nvSpPr>
        <p:spPr>
          <a:xfrm>
            <a:off x="964130" y="5820193"/>
            <a:ext cx="9945743" cy="276999"/>
          </a:xfrm>
          <a:prstGeom prst="rect">
            <a:avLst/>
          </a:prstGeom>
        </p:spPr>
        <p:txBody>
          <a:bodyPr wrap="square" anchor="b" anchorCtr="0">
            <a:noAutofit/>
          </a:bodyPr>
          <a:lstStyle>
            <a:lvl1pPr marL="0" indent="0" algn="l" defTabSz="804626">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8" name="Rectangle 4"/>
          <p:cNvSpPr>
            <a:spLocks noChangeArrowheads="1"/>
          </p:cNvSpPr>
          <p:nvPr userDrawn="1"/>
        </p:nvSpPr>
        <p:spPr bwMode="ltGray">
          <a:xfrm>
            <a:off x="389297" y="6329697"/>
            <a:ext cx="4559499" cy="206040"/>
          </a:xfrm>
          <a:prstGeom prst="rect">
            <a:avLst/>
          </a:prstGeom>
          <a:noFill/>
          <a:ln w="9525">
            <a:noFill/>
            <a:miter lim="800000"/>
            <a:headEnd/>
            <a:tailEnd/>
          </a:ln>
          <a:effectLst/>
        </p:spPr>
        <p:txBody>
          <a:bodyPr wrap="square" lIns="82096" tIns="41047" rIns="82096" bIns="41047" anchor="b" anchorCtr="0">
            <a:spAutoFit/>
          </a:bodyPr>
          <a:lstStyle/>
          <a:p>
            <a:pPr defTabSz="814149"/>
            <a:r>
              <a:rPr lang="en-US" sz="800" dirty="0" smtClean="0">
                <a:solidFill>
                  <a:srgbClr val="FFFFFF"/>
                </a:solidFill>
                <a:latin typeface="Arial"/>
                <a:ea typeface="Apple LiGothic Medium"/>
                <a:cs typeface="CiscoSans Thin"/>
              </a:rPr>
              <a:t>© 2013-2014  Cisco and/or its affiliates. All rights reserved.</a:t>
            </a:r>
            <a:endParaRPr lang="en-US" sz="800" dirty="0">
              <a:solidFill>
                <a:srgbClr val="FFFFFF"/>
              </a:solidFill>
              <a:latin typeface="Arial"/>
              <a:ea typeface="Apple LiGothic Medium"/>
              <a:cs typeface="CiscoSans Thin"/>
            </a:endParaRPr>
          </a:p>
        </p:txBody>
      </p:sp>
      <p:cxnSp>
        <p:nvCxnSpPr>
          <p:cNvPr id="10" name="Straight Connector 9"/>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472998" y="1254287"/>
            <a:ext cx="10888190" cy="3838231"/>
          </a:xfrm>
          <a:prstGeom prst="rect">
            <a:avLst/>
          </a:prstGeom>
        </p:spPr>
        <p:txBody>
          <a:bodyPr>
            <a:noAutofit/>
          </a:bodyPr>
          <a:lstStyle>
            <a:lvl1pPr marL="537427" indent="-537427"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4663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24" tIns="60912" rIns="121824" bIns="60912">
            <a:noAutofit/>
          </a:bodyPr>
          <a:lstStyle>
            <a:lvl1pPr marL="304579" indent="-2284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39" indent="-287648">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568" indent="-2284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5996" indent="-2284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417" indent="-2284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24" tIns="60912" rIns="121824" bIns="60912">
            <a:noAutofit/>
          </a:bodyPr>
          <a:lstStyle>
            <a:lvl1pPr marL="304579" indent="-22842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139" indent="-287648">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568" indent="-22842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5996" indent="-22842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417" indent="-22842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09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29"/>
            <a:ext cx="10813351" cy="384175"/>
          </a:xfrm>
          <a:prstGeom prst="rect">
            <a:avLst/>
          </a:prstGeom>
        </p:spPr>
        <p:txBody>
          <a:bodyPr lIns="121859" tIns="60929" rIns="121859" bIns="60929" anchor="b" anchorCtr="0">
            <a:noAutofit/>
          </a:bodyPr>
          <a:lstStyle>
            <a:lvl1pPr marL="0" indent="0" algn="l">
              <a:buNone/>
              <a:defRPr sz="1600" b="0" i="0">
                <a:solidFill>
                  <a:schemeClr val="tx1"/>
                </a:solidFill>
                <a:latin typeface="+mn-lt"/>
                <a:cs typeface="Arial" panose="020B0604020202020204" pitchFamily="34" charset="0"/>
              </a:defRPr>
            </a:lvl1pPr>
            <a:lvl2pPr marL="457013" indent="0" algn="ctr">
              <a:buNone/>
              <a:defRPr>
                <a:solidFill>
                  <a:schemeClr val="tx1">
                    <a:tint val="75000"/>
                  </a:schemeClr>
                </a:solidFill>
              </a:defRPr>
            </a:lvl2pPr>
            <a:lvl3pPr marL="914035" indent="0" algn="ctr">
              <a:buNone/>
              <a:defRPr>
                <a:solidFill>
                  <a:schemeClr val="tx1">
                    <a:tint val="75000"/>
                  </a:schemeClr>
                </a:solidFill>
              </a:defRPr>
            </a:lvl3pPr>
            <a:lvl4pPr marL="1371049" indent="0" algn="ctr">
              <a:buNone/>
              <a:defRPr>
                <a:solidFill>
                  <a:schemeClr val="tx1">
                    <a:tint val="75000"/>
                  </a:schemeClr>
                </a:solidFill>
              </a:defRPr>
            </a:lvl4pPr>
            <a:lvl5pPr marL="1828071" indent="0" algn="ctr">
              <a:buNone/>
              <a:defRPr>
                <a:solidFill>
                  <a:schemeClr val="tx1">
                    <a:tint val="75000"/>
                  </a:schemeClr>
                </a:solidFill>
              </a:defRPr>
            </a:lvl5pPr>
            <a:lvl6pPr marL="2285081"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2" y="5164914"/>
            <a:ext cx="10814050" cy="384175"/>
          </a:xfrm>
          <a:prstGeom prst="rect">
            <a:avLst/>
          </a:prstGeom>
        </p:spPr>
        <p:txBody>
          <a:bodyPr lIns="121859" tIns="60929" rIns="121859" bIns="60929"/>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10" y="5938235"/>
            <a:ext cx="10814050" cy="384175"/>
          </a:xfrm>
          <a:prstGeom prst="rect">
            <a:avLst/>
          </a:prstGeom>
        </p:spPr>
        <p:txBody>
          <a:bodyPr lIns="121859" tIns="60929" rIns="121859" bIns="60929"/>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8" y="3496671"/>
            <a:ext cx="11067284" cy="398668"/>
          </a:xfrm>
          <a:prstGeom prst="rect">
            <a:avLst/>
          </a:prstGeom>
        </p:spPr>
        <p:txBody>
          <a:bodyPr lIns="121859" tIns="60929" rIns="121859" bIns="60929"/>
          <a:lstStyle>
            <a:lvl1pPr marL="0" indent="0">
              <a:buFont typeface="Arial" panose="020B0604020202020204" pitchFamily="34" charset="0"/>
              <a:buNone/>
              <a:defRPr sz="2400" baseline="0">
                <a:solidFill>
                  <a:schemeClr val="tx1"/>
                </a:solidFill>
                <a:latin typeface="+mj-lt"/>
              </a:defRPr>
            </a:lvl1pPr>
            <a:lvl2pPr marL="406260" indent="0">
              <a:buNone/>
              <a:defRPr/>
            </a:lvl2pPr>
            <a:lvl3pPr marL="569707" indent="0">
              <a:buNone/>
              <a:defRPr/>
            </a:lvl3pPr>
            <a:lvl4pPr marL="688729" indent="0">
              <a:buNone/>
              <a:defRPr/>
            </a:lvl4pPr>
            <a:lvl5pPr marL="80140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28" y="410501"/>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01"/>
              <a:endParaRPr lang="en-US">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01"/>
              <a:endParaRPr lang="en-US">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grpSp>
    </p:spTree>
    <p:extLst>
      <p:ext uri="{BB962C8B-B14F-4D97-AF65-F5344CB8AC3E}">
        <p14:creationId xmlns:p14="http://schemas.microsoft.com/office/powerpoint/2010/main" val="59835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29"/>
            <a:ext cx="10813351" cy="384175"/>
          </a:xfrm>
          <a:prstGeom prst="rect">
            <a:avLst/>
          </a:prstGeom>
        </p:spPr>
        <p:txBody>
          <a:bodyPr lIns="121859" tIns="60929" rIns="121859" bIns="60929" anchor="b" anchorCtr="0">
            <a:noAutofit/>
          </a:bodyPr>
          <a:lstStyle>
            <a:lvl1pPr marL="0" indent="0" algn="l">
              <a:buNone/>
              <a:defRPr sz="1600" b="0" i="0">
                <a:solidFill>
                  <a:schemeClr val="tx1"/>
                </a:solidFill>
                <a:latin typeface="+mn-lt"/>
                <a:cs typeface="Arial" panose="020B0604020202020204" pitchFamily="34" charset="0"/>
              </a:defRPr>
            </a:lvl1pPr>
            <a:lvl2pPr marL="457013" indent="0" algn="ctr">
              <a:buNone/>
              <a:defRPr>
                <a:solidFill>
                  <a:schemeClr val="tx1">
                    <a:tint val="75000"/>
                  </a:schemeClr>
                </a:solidFill>
              </a:defRPr>
            </a:lvl2pPr>
            <a:lvl3pPr marL="914035" indent="0" algn="ctr">
              <a:buNone/>
              <a:defRPr>
                <a:solidFill>
                  <a:schemeClr val="tx1">
                    <a:tint val="75000"/>
                  </a:schemeClr>
                </a:solidFill>
              </a:defRPr>
            </a:lvl3pPr>
            <a:lvl4pPr marL="1371049" indent="0" algn="ctr">
              <a:buNone/>
              <a:defRPr>
                <a:solidFill>
                  <a:schemeClr val="tx1">
                    <a:tint val="75000"/>
                  </a:schemeClr>
                </a:solidFill>
              </a:defRPr>
            </a:lvl4pPr>
            <a:lvl5pPr marL="1828071" indent="0" algn="ctr">
              <a:buNone/>
              <a:defRPr>
                <a:solidFill>
                  <a:schemeClr val="tx1">
                    <a:tint val="75000"/>
                  </a:schemeClr>
                </a:solidFill>
              </a:defRPr>
            </a:lvl5pPr>
            <a:lvl6pPr marL="2285081"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2" y="5164914"/>
            <a:ext cx="10814050" cy="384175"/>
          </a:xfrm>
          <a:prstGeom prst="rect">
            <a:avLst/>
          </a:prstGeom>
        </p:spPr>
        <p:txBody>
          <a:bodyPr lIns="121859" tIns="60929" rIns="121859" bIns="60929"/>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10" y="5938235"/>
            <a:ext cx="10814050" cy="384175"/>
          </a:xfrm>
          <a:prstGeom prst="rect">
            <a:avLst/>
          </a:prstGeom>
        </p:spPr>
        <p:txBody>
          <a:bodyPr lIns="121859" tIns="60929" rIns="121859" bIns="60929"/>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8" y="3496671"/>
            <a:ext cx="11067284" cy="398668"/>
          </a:xfrm>
          <a:prstGeom prst="rect">
            <a:avLst/>
          </a:prstGeom>
        </p:spPr>
        <p:txBody>
          <a:bodyPr lIns="121859" tIns="60929" rIns="121859" bIns="60929"/>
          <a:lstStyle>
            <a:lvl1pPr marL="0" indent="0">
              <a:buFont typeface="Arial" panose="020B0604020202020204" pitchFamily="34" charset="0"/>
              <a:buNone/>
              <a:defRPr sz="2400" baseline="0">
                <a:solidFill>
                  <a:schemeClr val="tx1"/>
                </a:solidFill>
                <a:latin typeface="+mj-lt"/>
              </a:defRPr>
            </a:lvl1pPr>
            <a:lvl2pPr marL="406260" indent="0">
              <a:buNone/>
              <a:defRPr/>
            </a:lvl2pPr>
            <a:lvl3pPr marL="569707" indent="0">
              <a:buNone/>
              <a:defRPr/>
            </a:lvl3pPr>
            <a:lvl4pPr marL="688729" indent="0">
              <a:buNone/>
              <a:defRPr/>
            </a:lvl4pPr>
            <a:lvl5pPr marL="801401"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28" y="410501"/>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01"/>
              <a:endParaRPr lang="en-US">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01"/>
              <a:endParaRPr lang="en-US">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grpSp>
    </p:spTree>
    <p:extLst>
      <p:ext uri="{BB962C8B-B14F-4D97-AF65-F5344CB8AC3E}">
        <p14:creationId xmlns:p14="http://schemas.microsoft.com/office/powerpoint/2010/main" val="29522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29"/>
            <a:ext cx="10813351" cy="384175"/>
          </a:xfrm>
          <a:prstGeom prst="rect">
            <a:avLst/>
          </a:prstGeom>
        </p:spPr>
        <p:txBody>
          <a:bodyPr lIns="121859" tIns="60929" rIns="121859" bIns="60929" anchor="b" anchorCtr="0">
            <a:noAutofit/>
          </a:bodyPr>
          <a:lstStyle>
            <a:lvl1pPr marL="0" indent="0" algn="l">
              <a:buNone/>
              <a:defRPr sz="1600" b="0" i="0">
                <a:solidFill>
                  <a:schemeClr val="bg1"/>
                </a:solidFill>
                <a:latin typeface="+mn-lt"/>
                <a:cs typeface="CiscoSans"/>
              </a:defRPr>
            </a:lvl1pPr>
            <a:lvl2pPr marL="457013" indent="0" algn="ctr">
              <a:buNone/>
              <a:defRPr>
                <a:solidFill>
                  <a:schemeClr val="tx1">
                    <a:tint val="75000"/>
                  </a:schemeClr>
                </a:solidFill>
              </a:defRPr>
            </a:lvl2pPr>
            <a:lvl3pPr marL="914035" indent="0" algn="ctr">
              <a:buNone/>
              <a:defRPr>
                <a:solidFill>
                  <a:schemeClr val="tx1">
                    <a:tint val="75000"/>
                  </a:schemeClr>
                </a:solidFill>
              </a:defRPr>
            </a:lvl3pPr>
            <a:lvl4pPr marL="1371049" indent="0" algn="ctr">
              <a:buNone/>
              <a:defRPr>
                <a:solidFill>
                  <a:schemeClr val="tx1">
                    <a:tint val="75000"/>
                  </a:schemeClr>
                </a:solidFill>
              </a:defRPr>
            </a:lvl4pPr>
            <a:lvl5pPr marL="1828071" indent="0" algn="ctr">
              <a:buNone/>
              <a:defRPr>
                <a:solidFill>
                  <a:schemeClr val="tx1">
                    <a:tint val="75000"/>
                  </a:schemeClr>
                </a:solidFill>
              </a:defRPr>
            </a:lvl5pPr>
            <a:lvl6pPr marL="2285081" indent="0" algn="ctr">
              <a:buNone/>
              <a:defRPr>
                <a:solidFill>
                  <a:schemeClr val="tx1">
                    <a:tint val="75000"/>
                  </a:schemeClr>
                </a:solidFill>
              </a:defRPr>
            </a:lvl6pPr>
            <a:lvl7pPr marL="2742103" indent="0" algn="ctr">
              <a:buNone/>
              <a:defRPr>
                <a:solidFill>
                  <a:schemeClr val="tx1">
                    <a:tint val="75000"/>
                  </a:schemeClr>
                </a:solidFill>
              </a:defRPr>
            </a:lvl7pPr>
            <a:lvl8pPr marL="3199120" indent="0" algn="ctr">
              <a:buNone/>
              <a:defRPr>
                <a:solidFill>
                  <a:schemeClr val="tx1">
                    <a:tint val="75000"/>
                  </a:schemeClr>
                </a:solidFill>
              </a:defRPr>
            </a:lvl8pPr>
            <a:lvl9pPr marL="365614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10" y="5164914"/>
            <a:ext cx="10814050" cy="384175"/>
          </a:xfrm>
          <a:prstGeom prst="rect">
            <a:avLst/>
          </a:prstGeom>
        </p:spPr>
        <p:txBody>
          <a:bodyPr lIns="121859" tIns="60929" rIns="121859" bIns="60929"/>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10" y="5938235"/>
            <a:ext cx="10814050" cy="384175"/>
          </a:xfrm>
          <a:prstGeom prst="rect">
            <a:avLst/>
          </a:prstGeom>
        </p:spPr>
        <p:txBody>
          <a:bodyPr lIns="121859" tIns="60929" rIns="121859" bIns="60929"/>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8" y="3496671"/>
            <a:ext cx="11067284" cy="398668"/>
          </a:xfrm>
          <a:prstGeom prst="rect">
            <a:avLst/>
          </a:prstGeom>
        </p:spPr>
        <p:txBody>
          <a:bodyPr lIns="121859" tIns="60929" rIns="121859" bIns="60929"/>
          <a:lstStyle>
            <a:lvl1pPr marL="0" indent="0">
              <a:buFont typeface="Arial" panose="020B0604020202020204" pitchFamily="34" charset="0"/>
              <a:buNone/>
              <a:defRPr sz="2400" baseline="0">
                <a:solidFill>
                  <a:schemeClr val="bg1"/>
                </a:solidFill>
                <a:latin typeface="+mj-lt"/>
              </a:defRPr>
            </a:lvl1pPr>
            <a:lvl2pPr marL="406260" indent="0">
              <a:buNone/>
              <a:defRPr/>
            </a:lvl2pPr>
            <a:lvl3pPr marL="569707" indent="0">
              <a:buNone/>
              <a:defRPr/>
            </a:lvl3pPr>
            <a:lvl4pPr marL="688729" indent="0">
              <a:buNone/>
              <a:defRPr/>
            </a:lvl4pPr>
            <a:lvl5pPr marL="801401" indent="0">
              <a:buNone/>
              <a:defRPr/>
            </a:lvl5pPr>
          </a:lstStyle>
          <a:p>
            <a:pPr lvl="0"/>
            <a:r>
              <a:rPr lang="en-GB" dirty="0" smtClean="0"/>
              <a:t>Subhead goes here</a:t>
            </a:r>
            <a:endParaRPr lang="en-GB" dirty="0"/>
          </a:p>
        </p:txBody>
      </p:sp>
      <p:grpSp>
        <p:nvGrpSpPr>
          <p:cNvPr id="28" name="Group 67"/>
          <p:cNvGrpSpPr/>
          <p:nvPr userDrawn="1"/>
        </p:nvGrpSpPr>
        <p:grpSpPr>
          <a:xfrm>
            <a:off x="380128" y="410501"/>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301"/>
              <a:endParaRPr lang="en-US">
                <a:solidFill>
                  <a:srgbClr val="FFFFFF"/>
                </a:solidFill>
                <a:latin typeface="Arial"/>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301"/>
              <a:endParaRPr lang="en-US">
                <a:solidFill>
                  <a:srgbClr val="FFFFFF"/>
                </a:solidFill>
                <a:latin typeface="Arial"/>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301"/>
              <a:endParaRPr lang="en-US">
                <a:solidFill>
                  <a:srgbClr val="FFFFFF"/>
                </a:solidFill>
                <a:latin typeface="Arial"/>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301"/>
              <a:endParaRPr lang="en-US">
                <a:solidFill>
                  <a:srgbClr val="FFFFFF"/>
                </a:solidFill>
                <a:latin typeface="Arial"/>
              </a:endParaRPr>
            </a:p>
          </p:txBody>
        </p:sp>
      </p:grpSp>
    </p:spTree>
    <p:extLst>
      <p:ext uri="{BB962C8B-B14F-4D97-AF65-F5344CB8AC3E}">
        <p14:creationId xmlns:p14="http://schemas.microsoft.com/office/powerpoint/2010/main" val="63318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567" y="4279405"/>
            <a:ext cx="6244863" cy="384175"/>
          </a:xfrm>
          <a:prstGeom prst="rect">
            <a:avLst/>
          </a:prstGeom>
        </p:spPr>
        <p:txBody>
          <a:bodyPr vert="horz" lIns="91407" tIns="45705" rIns="91407" bIns="45705" rtlCol="0">
            <a:noAutofit/>
          </a:bodyPr>
          <a:lstStyle>
            <a:lvl1pPr marL="0" indent="0" algn="l" defTabSz="914071"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033" indent="0" algn="ctr">
              <a:buNone/>
              <a:defRPr>
                <a:solidFill>
                  <a:schemeClr val="tx1">
                    <a:tint val="75000"/>
                  </a:schemeClr>
                </a:solidFill>
              </a:defRPr>
            </a:lvl2pPr>
            <a:lvl3pPr marL="914071" indent="0" algn="ctr">
              <a:buNone/>
              <a:defRPr>
                <a:solidFill>
                  <a:schemeClr val="tx1">
                    <a:tint val="75000"/>
                  </a:schemeClr>
                </a:solidFill>
              </a:defRPr>
            </a:lvl3pPr>
            <a:lvl4pPr marL="1371107" indent="0" algn="ctr">
              <a:buNone/>
              <a:defRPr>
                <a:solidFill>
                  <a:schemeClr val="tx1">
                    <a:tint val="75000"/>
                  </a:schemeClr>
                </a:solidFill>
              </a:defRPr>
            </a:lvl4pPr>
            <a:lvl5pPr marL="1828147" indent="0" algn="ctr">
              <a:buNone/>
              <a:defRPr>
                <a:solidFill>
                  <a:schemeClr val="tx1">
                    <a:tint val="75000"/>
                  </a:schemeClr>
                </a:solidFill>
              </a:defRPr>
            </a:lvl5pPr>
            <a:lvl6pPr marL="2285177" indent="0" algn="ctr">
              <a:buNone/>
              <a:defRPr>
                <a:solidFill>
                  <a:schemeClr val="tx1">
                    <a:tint val="75000"/>
                  </a:schemeClr>
                </a:solidFill>
              </a:defRPr>
            </a:lvl6pPr>
            <a:lvl7pPr marL="2742217" indent="0" algn="ctr">
              <a:buNone/>
              <a:defRPr>
                <a:solidFill>
                  <a:schemeClr val="tx1">
                    <a:tint val="75000"/>
                  </a:schemeClr>
                </a:solidFill>
              </a:defRPr>
            </a:lvl7pPr>
            <a:lvl8pPr marL="3199253" indent="0" algn="ctr">
              <a:buNone/>
              <a:defRPr>
                <a:solidFill>
                  <a:schemeClr val="tx1">
                    <a:tint val="75000"/>
                  </a:schemeClr>
                </a:solidFill>
              </a:defRPr>
            </a:lvl8pPr>
            <a:lvl9pPr marL="3656292" indent="0" algn="ctr">
              <a:buNone/>
              <a:defRPr>
                <a:solidFill>
                  <a:schemeClr val="tx1">
                    <a:tint val="75000"/>
                  </a:schemeClr>
                </a:solidFill>
              </a:defRPr>
            </a:lvl9pPr>
          </a:lstStyle>
          <a:p>
            <a:pPr marL="0" lvl="0" indent="0" algn="l" defTabSz="914071"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07" tIns="45705" rIns="91407" bIns="45705" anchor="ctr"/>
          <a:lstStyle/>
          <a:p>
            <a:pPr defTabSz="609301"/>
            <a:endParaRPr lang="en-US">
              <a:solidFill>
                <a:srgbClr val="000000"/>
              </a:solidFill>
              <a:latin typeface="Arial"/>
            </a:endParaRPr>
          </a:p>
        </p:txBody>
      </p:sp>
      <p:sp>
        <p:nvSpPr>
          <p:cNvPr id="2" name="Title 1"/>
          <p:cNvSpPr>
            <a:spLocks noGrp="1"/>
          </p:cNvSpPr>
          <p:nvPr>
            <p:ph type="ctrTitle" hasCustomPrompt="1"/>
          </p:nvPr>
        </p:nvSpPr>
        <p:spPr>
          <a:xfrm>
            <a:off x="331657" y="3282704"/>
            <a:ext cx="6281773" cy="1022351"/>
          </a:xfrm>
        </p:spPr>
        <p:txBody>
          <a:bodyPr vert="horz" lIns="82263" tIns="45705" rIns="82263" bIns="45705" rtlCol="0" anchor="b" anchorCtr="0">
            <a:noAutofit/>
          </a:bodyPr>
          <a:lstStyle>
            <a:lvl1pPr marL="0" indent="0" algn="l" defTabSz="914071"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07" tIns="45705" rIns="91407" bIns="45705" anchor="ctr"/>
          <a:lstStyle/>
          <a:p>
            <a:pPr defTabSz="609301"/>
            <a:endParaRPr lang="en-US">
              <a:solidFill>
                <a:srgbClr val="000000"/>
              </a:solidFill>
              <a:latin typeface="Arial"/>
            </a:endParaRPr>
          </a:p>
        </p:txBody>
      </p:sp>
      <p:sp>
        <p:nvSpPr>
          <p:cNvPr id="31" name="Picture Placeholder 30"/>
          <p:cNvSpPr>
            <a:spLocks noGrp="1"/>
          </p:cNvSpPr>
          <p:nvPr>
            <p:ph type="pic" sz="quarter" idx="10" hasCustomPrompt="1"/>
          </p:nvPr>
        </p:nvSpPr>
        <p:spPr>
          <a:xfrm>
            <a:off x="7385255" y="1917701"/>
            <a:ext cx="3567771" cy="2889251"/>
          </a:xfrm>
          <a:prstGeom prst="rect">
            <a:avLst/>
          </a:prstGeom>
        </p:spPr>
        <p:txBody>
          <a:bodyPr lIns="121859" tIns="60929" rIns="121859" bIns="60929"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60664076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ottom title_photo and text">
    <p:bg>
      <p:bgRef idx="1001">
        <a:schemeClr val="bg2"/>
      </p:bgRef>
    </p:bg>
    <p:spTree>
      <p:nvGrpSpPr>
        <p:cNvPr id="1" name=""/>
        <p:cNvGrpSpPr/>
        <p:nvPr/>
      </p:nvGrpSpPr>
      <p:grpSpPr>
        <a:xfrm>
          <a:off x="0" y="0"/>
          <a:ext cx="0" cy="0"/>
          <a:chOff x="0" y="0"/>
          <a:chExt cx="0" cy="0"/>
        </a:xfrm>
      </p:grpSpPr>
      <p:sp>
        <p:nvSpPr>
          <p:cNvPr id="13" name="Picture Placeholder 2"/>
          <p:cNvSpPr>
            <a:spLocks noGrp="1"/>
          </p:cNvSpPr>
          <p:nvPr>
            <p:ph type="pic" sz="quarter" idx="10" hasCustomPrompt="1"/>
          </p:nvPr>
        </p:nvSpPr>
        <p:spPr>
          <a:xfrm>
            <a:off x="6381426" y="1559096"/>
            <a:ext cx="5352162" cy="4295015"/>
          </a:xfrm>
          <a:prstGeom prst="rect">
            <a:avLst/>
          </a:prstGeom>
        </p:spPr>
        <p:txBody>
          <a:bodyPr vert="horz" lIns="121829" tIns="60915" rIns="121829" bIns="60915"/>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
        <p:nvSpPr>
          <p:cNvPr id="18" name="Text Placeholder 17"/>
          <p:cNvSpPr>
            <a:spLocks noGrp="1"/>
          </p:cNvSpPr>
          <p:nvPr>
            <p:ph type="body" sz="quarter" idx="11" hasCustomPrompt="1"/>
          </p:nvPr>
        </p:nvSpPr>
        <p:spPr>
          <a:xfrm>
            <a:off x="340384" y="1559096"/>
            <a:ext cx="5686002" cy="4294544"/>
          </a:xfrm>
          <a:prstGeom prst="rect">
            <a:avLst/>
          </a:prstGeom>
        </p:spPr>
        <p:txBody>
          <a:bodyPr lIns="121829" tIns="60915" rIns="121829" bIns="60915" anchor="ctr" anchorCtr="0"/>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2" name="Title 1"/>
          <p:cNvSpPr>
            <a:spLocks noGrp="1"/>
          </p:cNvSpPr>
          <p:nvPr>
            <p:ph type="ctrTitle" hasCustomPrompt="1"/>
          </p:nvPr>
        </p:nvSpPr>
        <p:spPr>
          <a:xfrm>
            <a:off x="344815" y="403228"/>
            <a:ext cx="11543628" cy="971709"/>
          </a:xfrm>
          <a:prstGeom prst="rect">
            <a:avLst/>
          </a:prstGeom>
        </p:spPr>
        <p:txBody>
          <a:bodyPr anchor="t" anchorCtr="0"/>
          <a:lstStyle>
            <a:lvl1pPr algn="l">
              <a:lnSpc>
                <a:spcPct val="90000"/>
              </a:lnSpc>
              <a:defRPr sz="3300" b="0" i="0" spc="0" baseline="0">
                <a:solidFill>
                  <a:schemeClr val="tx2"/>
                </a:solidFill>
                <a:latin typeface="+mj-lt"/>
                <a:cs typeface="CiscoSans Thin"/>
              </a:defRPr>
            </a:lvl1pPr>
          </a:lstStyle>
          <a:p>
            <a:r>
              <a:rPr lang="en-US" dirty="0" smtClean="0"/>
              <a:t>Slide Title Goes Here</a:t>
            </a:r>
            <a:endParaRPr lang="en-US" dirty="0"/>
          </a:p>
        </p:txBody>
      </p:sp>
      <p:sp>
        <p:nvSpPr>
          <p:cNvPr id="10"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4" name="Straight Connector 13"/>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7642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2"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03" tIns="45703" rIns="91403" bIns="45703" anchor="ctr"/>
          <a:lstStyle/>
          <a:p>
            <a:pPr defTabSz="609301"/>
            <a:endParaRPr lang="en-US">
              <a:solidFill>
                <a:srgbClr val="000000"/>
              </a:solidFill>
              <a:latin typeface="Arial"/>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03" tIns="45703" rIns="91403" bIns="45703" anchor="ctr"/>
          <a:lstStyle/>
          <a:p>
            <a:pPr defTabSz="609301"/>
            <a:endParaRPr lang="en-US">
              <a:solidFill>
                <a:srgbClr val="000000"/>
              </a:solidFill>
              <a:latin typeface="Arial"/>
            </a:endParaRPr>
          </a:p>
        </p:txBody>
      </p:sp>
      <p:sp>
        <p:nvSpPr>
          <p:cNvPr id="5" name="Title 1"/>
          <p:cNvSpPr>
            <a:spLocks noGrp="1"/>
          </p:cNvSpPr>
          <p:nvPr>
            <p:ph type="ctrTitle" hasCustomPrompt="1"/>
          </p:nvPr>
        </p:nvSpPr>
        <p:spPr>
          <a:xfrm>
            <a:off x="327192" y="762101"/>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43791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92"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10432059" y="6646241"/>
            <a:ext cx="999168" cy="206040"/>
          </a:xfrm>
          <a:prstGeom prst="rect">
            <a:avLst/>
          </a:prstGeom>
          <a:noFill/>
          <a:ln w="9525">
            <a:noFill/>
            <a:miter lim="800000"/>
            <a:headEnd/>
            <a:tailEnd/>
          </a:ln>
          <a:effectLst/>
        </p:spPr>
        <p:txBody>
          <a:bodyPr wrap="none" lIns="82099" tIns="41047" rIns="82099" bIns="41047" anchor="b">
            <a:spAutoFit/>
          </a:bodyPr>
          <a:lstStyle/>
          <a:p>
            <a:pPr algn="r" defTabSz="814163"/>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11546856" y="6642137"/>
            <a:ext cx="291893" cy="206040"/>
          </a:xfrm>
          <a:prstGeom prst="rect">
            <a:avLst/>
          </a:prstGeom>
          <a:noFill/>
          <a:ln w="9525" algn="ctr">
            <a:noFill/>
            <a:miter lim="800000"/>
            <a:headEnd/>
            <a:tailEnd/>
          </a:ln>
          <a:effectLst/>
        </p:spPr>
        <p:txBody>
          <a:bodyPr wrap="none" lIns="82099" tIns="41047" rIns="82099" bIns="41047" anchor="b">
            <a:spAutoFit/>
          </a:bodyPr>
          <a:lstStyle/>
          <a:p>
            <a:pPr algn="r" defTabSz="814163"/>
            <a:fld id="{DFCF27A5-1A5B-48D3-A060-2758FFBB1ADD}" type="slidenum">
              <a:rPr lang="en-US" sz="800">
                <a:solidFill>
                  <a:srgbClr val="FFFFFF"/>
                </a:solidFill>
                <a:latin typeface="Arial" pitchFamily="34" charset="0"/>
                <a:cs typeface="Arial" pitchFamily="34" charset="0"/>
              </a:rPr>
              <a:pPr algn="r" defTabSz="814163"/>
              <a:t>‹#›</a:t>
            </a:fld>
            <a:endParaRPr lang="en-US" sz="8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389297" y="6647975"/>
            <a:ext cx="4559499" cy="206040"/>
          </a:xfrm>
          <a:prstGeom prst="rect">
            <a:avLst/>
          </a:prstGeom>
          <a:noFill/>
          <a:ln w="9525">
            <a:noFill/>
            <a:miter lim="800000"/>
            <a:headEnd/>
            <a:tailEnd/>
          </a:ln>
          <a:effectLst/>
        </p:spPr>
        <p:txBody>
          <a:bodyPr wrap="square" lIns="82099" tIns="41047" rIns="82099" bIns="41047" anchor="b" anchorCtr="0">
            <a:spAutoFit/>
          </a:bodyPr>
          <a:lstStyle/>
          <a:p>
            <a:pPr defTabSz="814163"/>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17148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4" y="1600212"/>
            <a:ext cx="11543628" cy="4525433"/>
          </a:xfrm>
          <a:prstGeom prst="rect">
            <a:avLst/>
          </a:prstGeom>
        </p:spPr>
        <p:txBody>
          <a:bodyPr lIns="121859" tIns="60929" rIns="121859" bIns="60929">
            <a:noAutofit/>
          </a:bodyPr>
          <a:lstStyle>
            <a:lvl1pPr marL="380812" marR="0" indent="-380812" algn="ctr" defTabSz="609301"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301"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31613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121859" tIns="60929" rIns="121859" bIns="60929">
            <a:noAutofit/>
          </a:bodyPr>
          <a:lstStyle>
            <a:lvl1pPr marL="374464" indent="-298305">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000" indent="-287724">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463" indent="-2284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369" indent="-2284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2858" indent="-224257">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8288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59" tIns="60929" rIns="121859" bIns="60929">
            <a:noAutofit/>
          </a:bodyPr>
          <a:lstStyle>
            <a:lvl1pPr marL="304655" indent="-22848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01" indent="-287724">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789" indent="-2284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276" indent="-2284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763" indent="-22848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59" tIns="60929" rIns="121859" bIns="60929">
            <a:noAutofit/>
          </a:bodyPr>
          <a:lstStyle>
            <a:lvl1pPr marL="304655" indent="-228489">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301" indent="-287724">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789" indent="-228489">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276" indent="-228489">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763" indent="-228489">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85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59" tIns="60929" rIns="121859" bIns="60929">
            <a:noAutofit/>
          </a:bodyPr>
          <a:lstStyle>
            <a:lvl1pPr marL="311002" indent="-22848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18" indent="-22848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59" tIns="60929" rIns="121859" bIns="60929">
            <a:noAutofit/>
          </a:bodyPr>
          <a:lstStyle>
            <a:lvl1pPr marL="298305" indent="-228489">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718" indent="-228489">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389564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5686" y="1639737"/>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59" tIns="60929" rIns="121859" bIns="60929" rtlCol="0" anchor="ctr"/>
          <a:lstStyle/>
          <a:p>
            <a:pPr algn="ctr" defTabSz="609301"/>
            <a:endParaRPr lang="en-US">
              <a:solidFill>
                <a:srgbClr val="FFFFFF"/>
              </a:solidFill>
              <a:latin typeface="Arial"/>
            </a:endParaRPr>
          </a:p>
        </p:txBody>
      </p:sp>
      <p:sp>
        <p:nvSpPr>
          <p:cNvPr id="12" name="Text Placeholder 11"/>
          <p:cNvSpPr>
            <a:spLocks noGrp="1"/>
          </p:cNvSpPr>
          <p:nvPr>
            <p:ph type="body" sz="quarter" idx="11" hasCustomPrompt="1"/>
          </p:nvPr>
        </p:nvSpPr>
        <p:spPr>
          <a:xfrm>
            <a:off x="6959819" y="1747696"/>
            <a:ext cx="4314844" cy="2440001"/>
          </a:xfrm>
          <a:prstGeom prst="rect">
            <a:avLst/>
          </a:prstGeom>
        </p:spPr>
        <p:txBody>
          <a:bodyPr lIns="121859" tIns="60929" rIns="121859" bIns="60929">
            <a:noAutofit/>
          </a:bodyPr>
          <a:lstStyle>
            <a:lvl1pPr marL="114259" indent="-114259" algn="l" defTabSz="914035"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59" indent="-114259" algn="l" defTabSz="914035" rtl="0" eaLnBrk="1" latinLnBrk="0" hangingPunct="1">
              <a:defRPr lang="en-US" sz="2000" kern="1200" dirty="0" smtClean="0">
                <a:solidFill>
                  <a:schemeClr val="accent2"/>
                </a:solidFill>
                <a:latin typeface="Ciscolight" pitchFamily="2" charset="0"/>
                <a:ea typeface="+mn-ea"/>
                <a:cs typeface="+mn-cs"/>
              </a:defRPr>
            </a:lvl2pPr>
            <a:lvl3pPr marL="114259" indent="-114259" algn="l" defTabSz="914035" rtl="0" eaLnBrk="1" latinLnBrk="0" hangingPunct="1">
              <a:defRPr lang="en-US" sz="2000" kern="1200" dirty="0" smtClean="0">
                <a:solidFill>
                  <a:schemeClr val="accent2"/>
                </a:solidFill>
                <a:latin typeface="Ciscolight" pitchFamily="2" charset="0"/>
                <a:ea typeface="+mn-ea"/>
                <a:cs typeface="+mn-cs"/>
              </a:defRPr>
            </a:lvl3pPr>
            <a:lvl4pPr marL="114259" indent="-114259" algn="l" defTabSz="914035" rtl="0" eaLnBrk="1" latinLnBrk="0" hangingPunct="1">
              <a:defRPr lang="en-US" sz="2000" kern="1200" dirty="0" smtClean="0">
                <a:solidFill>
                  <a:schemeClr val="accent2"/>
                </a:solidFill>
                <a:latin typeface="Ciscolight" pitchFamily="2" charset="0"/>
                <a:ea typeface="+mn-ea"/>
                <a:cs typeface="+mn-cs"/>
              </a:defRPr>
            </a:lvl4pPr>
            <a:lvl5pPr marL="114259" indent="-114259" algn="l" defTabSz="914035"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9" y="4736592"/>
            <a:ext cx="4433606" cy="338328"/>
          </a:xfrm>
          <a:prstGeom prst="rect">
            <a:avLst/>
          </a:prstGeom>
        </p:spPr>
        <p:txBody>
          <a:bodyPr lIns="121859" tIns="60929" rIns="121859" bIns="60929">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8"/>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59" tIns="60929" rIns="121859" bIns="60929">
            <a:noAutofit/>
          </a:bodyPr>
          <a:lstStyle>
            <a:lvl1pPr marL="311002" indent="-228489">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186" indent="-253876">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4167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309896"/>
            <a:ext cx="11543628" cy="971709"/>
          </a:xfrm>
          <a:prstGeom prst="rect">
            <a:avLst/>
          </a:prstGeom>
        </p:spPr>
        <p:txBody>
          <a:bodyPr anchor="t" anchorCtr="0">
            <a:noAutofit/>
          </a:bodyPr>
          <a:lstStyle>
            <a:lvl1pPr algn="l">
              <a:lnSpc>
                <a:spcPct val="90000"/>
              </a:lnSpc>
              <a:defRPr sz="40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87002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59" tIns="45703" rIns="82259" bIns="45703" rtlCol="0" anchor="t" anchorCtr="0">
            <a:noAutofit/>
          </a:bodyPr>
          <a:lstStyle>
            <a:lvl1pPr algn="l" defTabSz="914035"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59" tIns="60929" rIns="121859" bIns="60929">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745" indent="-228511">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59" tIns="60929" rIns="121859" bIns="60929">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745" indent="-228511">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59" tIns="60929" rIns="121859" bIns="60929">
            <a:noAutofit/>
          </a:bodyPr>
          <a:lstStyle>
            <a:lvl1pPr marL="0" marR="0" indent="0" algn="l" defTabSz="914035"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035"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49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5" y="100584"/>
            <a:ext cx="3557016" cy="1152144"/>
          </a:xfrm>
          <a:prstGeom prst="rect">
            <a:avLst/>
          </a:prstGeom>
        </p:spPr>
        <p:txBody>
          <a:bodyPr lIns="121859" tIns="60929" rIns="121859" bIns="60929" anchor="b" anchorCtr="0">
            <a:noAutofit/>
          </a:bodyPr>
          <a:lstStyle>
            <a:lvl1pPr marL="0" marR="0" indent="0" algn="l" defTabSz="914035"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3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3405" y="100584"/>
            <a:ext cx="3465576" cy="1152144"/>
          </a:xfrm>
          <a:prstGeom prst="rect">
            <a:avLst/>
          </a:prstGeom>
        </p:spPr>
        <p:txBody>
          <a:bodyPr lIns="121859" tIns="60929" rIns="121859" bIns="60929" anchor="b" anchorCtr="0">
            <a:noAutofit/>
          </a:bodyPr>
          <a:lstStyle>
            <a:lvl1pPr marL="0" marR="0" indent="0" algn="l" defTabSz="914035"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3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0759" y="100584"/>
            <a:ext cx="3511296" cy="1152144"/>
          </a:xfrm>
          <a:prstGeom prst="rect">
            <a:avLst/>
          </a:prstGeom>
        </p:spPr>
        <p:txBody>
          <a:bodyPr lIns="121859" tIns="60929" rIns="121859" bIns="60929" anchor="b" anchorCtr="0">
            <a:noAutofit/>
          </a:bodyPr>
          <a:lstStyle>
            <a:lvl1pPr marL="0" marR="0" indent="0" algn="l" defTabSz="914035"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035"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15" y="1602098"/>
            <a:ext cx="3557016" cy="4448011"/>
          </a:xfrm>
          <a:prstGeom prst="rect">
            <a:avLst/>
          </a:prstGeom>
        </p:spPr>
        <p:txBody>
          <a:bodyPr lIns="121859" tIns="60929" rIns="121859" bIns="60929">
            <a:noAutofit/>
          </a:bodyPr>
          <a:lstStyle>
            <a:lvl1pPr marL="298305" indent="-228489">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369" indent="-253876">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508" indent="-222141">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345" indent="-22848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2834" indent="-22848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1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0759" y="1578597"/>
            <a:ext cx="3511296" cy="4448011"/>
          </a:xfrm>
          <a:prstGeom prst="rect">
            <a:avLst/>
          </a:prstGeom>
        </p:spPr>
        <p:txBody>
          <a:bodyPr lIns="121859" tIns="60929" rIns="121859" bIns="60929">
            <a:noAutofit/>
          </a:bodyPr>
          <a:lstStyle>
            <a:lvl1pPr marL="228520" indent="-228520">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764" indent="-287859">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741" indent="-228489">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345" indent="-228489">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2834" indent="-228489">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1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3405" y="1602098"/>
            <a:ext cx="3465576" cy="4448011"/>
          </a:xfrm>
          <a:prstGeom prst="rect">
            <a:avLst/>
          </a:prstGeom>
        </p:spPr>
        <p:txBody>
          <a:bodyPr lIns="121859" tIns="60929" rIns="121859" bIns="60929">
            <a:noAutofit/>
          </a:bodyPr>
          <a:lstStyle>
            <a:lvl1pPr marL="228520" indent="-228520">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086" indent="-23483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467" indent="-228489">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068" indent="-228489">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319" indent="-224257">
              <a:buClr>
                <a:schemeClr val="tx2"/>
              </a:buClr>
              <a:buSzPct val="80000"/>
              <a:buFont typeface="Wingdings" panose="05000000000000000000" pitchFamily="2" charset="2"/>
              <a:buChar char="§"/>
              <a:defRPr sz="1200">
                <a:solidFill>
                  <a:schemeClr val="tx2"/>
                </a:solidFill>
                <a:latin typeface="+mn-lt"/>
                <a:cs typeface="CiscoSans ExtraLight"/>
              </a:defRPr>
            </a:lvl5pPr>
            <a:lvl6pPr marL="922914"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1032" y="812811"/>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11"/>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6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Bottom title_photo and text">
    <p:bg>
      <p:bgPr>
        <a:solidFill>
          <a:schemeClr val="accent5"/>
        </a:solidFill>
        <a:effectLst/>
      </p:bgPr>
    </p:bg>
    <p:spTree>
      <p:nvGrpSpPr>
        <p:cNvPr id="1" name=""/>
        <p:cNvGrpSpPr/>
        <p:nvPr/>
      </p:nvGrpSpPr>
      <p:grpSpPr>
        <a:xfrm>
          <a:off x="0" y="0"/>
          <a:ext cx="0" cy="0"/>
          <a:chOff x="0" y="0"/>
          <a:chExt cx="0" cy="0"/>
        </a:xfrm>
      </p:grpSpPr>
      <p:sp>
        <p:nvSpPr>
          <p:cNvPr id="14"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7"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9"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3" name="Picture Placeholder 2"/>
          <p:cNvSpPr>
            <a:spLocks noGrp="1"/>
          </p:cNvSpPr>
          <p:nvPr>
            <p:ph type="pic" sz="quarter" idx="10" hasCustomPrompt="1"/>
          </p:nvPr>
        </p:nvSpPr>
        <p:spPr>
          <a:xfrm>
            <a:off x="6369708" y="1559096"/>
            <a:ext cx="5352162" cy="4295015"/>
          </a:xfrm>
          <a:prstGeom prst="rect">
            <a:avLst/>
          </a:prstGeom>
        </p:spPr>
        <p:txBody>
          <a:bodyPr vert="horz" lIns="121829" tIns="60915" rIns="121829" bIns="60915">
            <a:noAutofit/>
          </a:bodyPr>
          <a:lstStyle>
            <a:lvl1pPr marL="0" indent="0" algn="ctr">
              <a:buNone/>
              <a:defRPr sz="2700" b="0" i="0">
                <a:solidFill>
                  <a:schemeClr val="bg1"/>
                </a:solidFill>
                <a:latin typeface="+mn-lt"/>
                <a:cs typeface="CiscoSans ExtraLight"/>
              </a:defRPr>
            </a:lvl1pPr>
          </a:lstStyle>
          <a:p>
            <a:r>
              <a:rPr lang="en-US" dirty="0" smtClean="0"/>
              <a:t>Insert Image Here</a:t>
            </a:r>
            <a:endParaRPr lang="en-US" dirty="0"/>
          </a:p>
        </p:txBody>
      </p:sp>
      <p:sp>
        <p:nvSpPr>
          <p:cNvPr id="25" name="Text Placeholder 17"/>
          <p:cNvSpPr>
            <a:spLocks noGrp="1"/>
          </p:cNvSpPr>
          <p:nvPr>
            <p:ph type="body" sz="quarter" idx="11" hasCustomPrompt="1"/>
          </p:nvPr>
        </p:nvSpPr>
        <p:spPr>
          <a:xfrm>
            <a:off x="340384" y="1559096"/>
            <a:ext cx="5686002" cy="4294544"/>
          </a:xfrm>
          <a:prstGeom prst="rect">
            <a:avLst/>
          </a:prstGeom>
        </p:spPr>
        <p:txBody>
          <a:bodyPr lIns="121829" tIns="60915" rIns="121829" bIns="60915" anchor="ctr" anchorCtr="0">
            <a:noAutofit/>
          </a:bodyPr>
          <a:lstStyle>
            <a:lvl1pPr marL="0" indent="0">
              <a:buNone/>
              <a:defRPr sz="32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22" name="Title 1"/>
          <p:cNvSpPr>
            <a:spLocks noGrp="1"/>
          </p:cNvSpPr>
          <p:nvPr>
            <p:ph type="ctrTitle" hasCustomPrompt="1"/>
          </p:nvPr>
        </p:nvSpPr>
        <p:spPr>
          <a:xfrm>
            <a:off x="349160" y="406400"/>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Slide Title Goes Here</a:t>
            </a:r>
            <a:endParaRPr lang="en-US" dirty="0"/>
          </a:p>
        </p:txBody>
      </p:sp>
      <p:sp>
        <p:nvSpPr>
          <p:cNvPr id="12"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6" name="Straight Connector 15"/>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8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2"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1" y="5820197"/>
            <a:ext cx="9945743" cy="276999"/>
          </a:xfrm>
          <a:prstGeom prst="rect">
            <a:avLst/>
          </a:prstGeom>
        </p:spPr>
        <p:txBody>
          <a:bodyPr wrap="square" lIns="121859" tIns="60929" rIns="121859" bIns="60929" anchor="b" anchorCtr="0">
            <a:noAutofit/>
          </a:bodyPr>
          <a:lstStyle>
            <a:lvl1pPr marL="0" indent="0"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291"/>
            <a:ext cx="10888190" cy="3838231"/>
          </a:xfrm>
          <a:prstGeom prst="rect">
            <a:avLst/>
          </a:prstGeom>
        </p:spPr>
        <p:txBody>
          <a:bodyPr>
            <a:noAutofit/>
          </a:bodyPr>
          <a:lstStyle>
            <a:lvl1pPr marL="533139" indent="-533139"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18945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291"/>
            <a:ext cx="10888190" cy="3838231"/>
          </a:xfrm>
          <a:prstGeom prst="rect">
            <a:avLst/>
          </a:prstGeom>
        </p:spPr>
        <p:txBody>
          <a:bodyPr>
            <a:noAutofit/>
          </a:bodyPr>
          <a:lstStyle>
            <a:lvl1pPr marL="537369" indent="-537369"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100" y="5820197"/>
            <a:ext cx="9945743" cy="276999"/>
          </a:xfrm>
          <a:prstGeom prst="rect">
            <a:avLst/>
          </a:prstGeom>
        </p:spPr>
        <p:txBody>
          <a:bodyPr wrap="square" lIns="121859" tIns="60929" rIns="121859" bIns="60929" anchor="b" anchorCtr="0">
            <a:noAutofit/>
          </a:bodyPr>
          <a:lstStyle>
            <a:lvl1pPr marL="0" indent="0"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1550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964131" y="5820197"/>
            <a:ext cx="9945743" cy="276999"/>
          </a:xfrm>
          <a:prstGeom prst="rect">
            <a:avLst/>
          </a:prstGeom>
        </p:spPr>
        <p:txBody>
          <a:bodyPr wrap="square" lIns="121859" tIns="60929" rIns="121859" bIns="60929" anchor="b" anchorCtr="0">
            <a:noAutofit/>
          </a:bodyPr>
          <a:lstStyle>
            <a:lvl1pPr marL="0" indent="0" algn="l" defTabSz="804539">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11" name="Title 1"/>
          <p:cNvSpPr>
            <a:spLocks noGrp="1"/>
          </p:cNvSpPr>
          <p:nvPr>
            <p:ph type="ctrTitle" hasCustomPrompt="1"/>
          </p:nvPr>
        </p:nvSpPr>
        <p:spPr>
          <a:xfrm>
            <a:off x="472998" y="1254291"/>
            <a:ext cx="10888190" cy="3838231"/>
          </a:xfrm>
          <a:prstGeom prst="rect">
            <a:avLst/>
          </a:prstGeom>
        </p:spPr>
        <p:txBody>
          <a:bodyPr>
            <a:noAutofit/>
          </a:bodyPr>
          <a:lstStyle>
            <a:lvl1pPr marL="537369" indent="-537369"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cxnSp>
        <p:nvCxnSpPr>
          <p:cNvPr id="8" name="Straight Connector 7"/>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5" name="Rectangle 5"/>
          <p:cNvSpPr>
            <a:spLocks noChangeArrowheads="1"/>
          </p:cNvSpPr>
          <p:nvPr userDrawn="1"/>
        </p:nvSpPr>
        <p:spPr bwMode="ltGray">
          <a:xfrm>
            <a:off x="10432059" y="6646241"/>
            <a:ext cx="999168" cy="206040"/>
          </a:xfrm>
          <a:prstGeom prst="rect">
            <a:avLst/>
          </a:prstGeom>
          <a:noFill/>
          <a:ln w="9525">
            <a:noFill/>
            <a:miter lim="800000"/>
            <a:headEnd/>
            <a:tailEnd/>
          </a:ln>
          <a:effectLst/>
        </p:spPr>
        <p:txBody>
          <a:bodyPr wrap="none" lIns="82099" tIns="41047" rIns="82099" bIns="41047" anchor="b">
            <a:spAutoFit/>
          </a:bodyPr>
          <a:lstStyle/>
          <a:p>
            <a:pPr algn="r" defTabSz="814163"/>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6" name="Rectangle 7"/>
          <p:cNvSpPr>
            <a:spLocks noChangeArrowheads="1"/>
          </p:cNvSpPr>
          <p:nvPr userDrawn="1"/>
        </p:nvSpPr>
        <p:spPr bwMode="ltGray">
          <a:xfrm>
            <a:off x="11546856" y="6642137"/>
            <a:ext cx="291893" cy="206040"/>
          </a:xfrm>
          <a:prstGeom prst="rect">
            <a:avLst/>
          </a:prstGeom>
          <a:noFill/>
          <a:ln w="9525" algn="ctr">
            <a:noFill/>
            <a:miter lim="800000"/>
            <a:headEnd/>
            <a:tailEnd/>
          </a:ln>
          <a:effectLst/>
        </p:spPr>
        <p:txBody>
          <a:bodyPr wrap="none" lIns="82099" tIns="41047" rIns="82099" bIns="41047" anchor="b">
            <a:spAutoFit/>
          </a:bodyPr>
          <a:lstStyle/>
          <a:p>
            <a:pPr algn="r" defTabSz="814163"/>
            <a:fld id="{DFCF27A5-1A5B-48D3-A060-2758FFBB1ADD}" type="slidenum">
              <a:rPr lang="en-US" sz="800">
                <a:solidFill>
                  <a:srgbClr val="FFFFFF"/>
                </a:solidFill>
                <a:latin typeface="Arial" pitchFamily="34" charset="0"/>
                <a:cs typeface="Arial" pitchFamily="34" charset="0"/>
              </a:rPr>
              <a:pPr algn="r" defTabSz="814163"/>
              <a:t>‹#›</a:t>
            </a:fld>
            <a:endParaRPr lang="en-US" sz="800" dirty="0">
              <a:solidFill>
                <a:srgbClr val="FFFFFF"/>
              </a:solidFill>
              <a:latin typeface="Arial" pitchFamily="34" charset="0"/>
              <a:cs typeface="Arial" pitchFamily="34" charset="0"/>
            </a:endParaRPr>
          </a:p>
        </p:txBody>
      </p:sp>
      <p:sp>
        <p:nvSpPr>
          <p:cNvPr id="17" name="Rectangle 4"/>
          <p:cNvSpPr>
            <a:spLocks noChangeArrowheads="1"/>
          </p:cNvSpPr>
          <p:nvPr userDrawn="1"/>
        </p:nvSpPr>
        <p:spPr bwMode="ltGray">
          <a:xfrm>
            <a:off x="389297" y="6647975"/>
            <a:ext cx="4559499" cy="206040"/>
          </a:xfrm>
          <a:prstGeom prst="rect">
            <a:avLst/>
          </a:prstGeom>
          <a:noFill/>
          <a:ln w="9525">
            <a:noFill/>
            <a:miter lim="800000"/>
            <a:headEnd/>
            <a:tailEnd/>
          </a:ln>
          <a:effectLst/>
        </p:spPr>
        <p:txBody>
          <a:bodyPr wrap="square" lIns="82099" tIns="41047" rIns="82099" bIns="41047" anchor="b" anchorCtr="0">
            <a:spAutoFit/>
          </a:bodyPr>
          <a:lstStyle/>
          <a:p>
            <a:pPr defTabSz="814163"/>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335342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291"/>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7" y="5820197"/>
            <a:ext cx="9945743" cy="276999"/>
          </a:xfrm>
          <a:prstGeom prst="rect">
            <a:avLst/>
          </a:prstGeom>
        </p:spPr>
        <p:txBody>
          <a:bodyPr wrap="square" lIns="121859" tIns="60929" rIns="121859" bIns="60929" anchor="b" anchorCtr="0">
            <a:noAutofit/>
          </a:bodyPr>
          <a:lstStyle>
            <a:lvl1pPr marL="0" indent="0"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217782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291"/>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7" y="5820197"/>
            <a:ext cx="9945743" cy="276999"/>
          </a:xfrm>
          <a:prstGeom prst="rect">
            <a:avLst/>
          </a:prstGeom>
        </p:spPr>
        <p:txBody>
          <a:bodyPr wrap="square" lIns="121859" tIns="60929" rIns="121859" bIns="60929" anchor="b" anchorCtr="0">
            <a:noAutofit/>
          </a:bodyPr>
          <a:lstStyle>
            <a:lvl1pPr marL="0" indent="0"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8741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92" y="940737"/>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61854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7192" y="940737"/>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userDrawn="1"/>
        </p:nvSpPr>
        <p:spPr bwMode="ltGray">
          <a:xfrm>
            <a:off x="10432059" y="6646241"/>
            <a:ext cx="999168" cy="206040"/>
          </a:xfrm>
          <a:prstGeom prst="rect">
            <a:avLst/>
          </a:prstGeom>
          <a:noFill/>
          <a:ln w="9525">
            <a:noFill/>
            <a:miter lim="800000"/>
            <a:headEnd/>
            <a:tailEnd/>
          </a:ln>
          <a:effectLst/>
        </p:spPr>
        <p:txBody>
          <a:bodyPr wrap="none" lIns="82099" tIns="41047" rIns="82099" bIns="41047" anchor="b">
            <a:spAutoFit/>
          </a:bodyPr>
          <a:lstStyle/>
          <a:p>
            <a:pPr algn="r" defTabSz="814163"/>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11546856" y="6642137"/>
            <a:ext cx="291893" cy="206040"/>
          </a:xfrm>
          <a:prstGeom prst="rect">
            <a:avLst/>
          </a:prstGeom>
          <a:noFill/>
          <a:ln w="9525" algn="ctr">
            <a:noFill/>
            <a:miter lim="800000"/>
            <a:headEnd/>
            <a:tailEnd/>
          </a:ln>
          <a:effectLst/>
        </p:spPr>
        <p:txBody>
          <a:bodyPr wrap="none" lIns="82099" tIns="41047" rIns="82099" bIns="41047" anchor="b">
            <a:spAutoFit/>
          </a:bodyPr>
          <a:lstStyle/>
          <a:p>
            <a:pPr algn="r" defTabSz="814163"/>
            <a:fld id="{DFCF27A5-1A5B-48D3-A060-2758FFBB1ADD}" type="slidenum">
              <a:rPr lang="en-US" sz="800">
                <a:solidFill>
                  <a:srgbClr val="FFFFFF"/>
                </a:solidFill>
                <a:latin typeface="Arial" pitchFamily="34" charset="0"/>
                <a:cs typeface="Arial" pitchFamily="34" charset="0"/>
              </a:rPr>
              <a:pPr algn="r" defTabSz="814163"/>
              <a:t>‹#›</a:t>
            </a:fld>
            <a:endParaRPr lang="en-US" sz="8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389297" y="6647975"/>
            <a:ext cx="4559499" cy="206040"/>
          </a:xfrm>
          <a:prstGeom prst="rect">
            <a:avLst/>
          </a:prstGeom>
          <a:noFill/>
          <a:ln w="9525">
            <a:noFill/>
            <a:miter lim="800000"/>
            <a:headEnd/>
            <a:tailEnd/>
          </a:ln>
          <a:effectLst/>
        </p:spPr>
        <p:txBody>
          <a:bodyPr wrap="square" lIns="82099" tIns="41047" rIns="82099" bIns="41047" anchor="b" anchorCtr="0">
            <a:spAutoFit/>
          </a:bodyPr>
          <a:lstStyle/>
          <a:p>
            <a:pPr defTabSz="814163"/>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363941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53"/>
            <a:ext cx="5488498" cy="3020519"/>
          </a:xfrm>
        </p:spPr>
        <p:txBody>
          <a:bodyPr vert="horz" lIns="82263" tIns="45705" rIns="82263" bIns="45705" rtlCol="0" anchor="ctr" anchorCtr="0">
            <a:noAutofit/>
          </a:bodyPr>
          <a:lstStyle>
            <a:lvl1pPr marL="0" indent="0" algn="l" defTabSz="914071"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59" tIns="60929" rIns="121859" bIns="60929"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13"/>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49690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89" y="403228"/>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56" y="1583269"/>
            <a:ext cx="11264082" cy="4057651"/>
          </a:xfrm>
          <a:prstGeom prst="rect">
            <a:avLst/>
          </a:prstGeom>
        </p:spPr>
        <p:txBody>
          <a:bodyPr lIns="121859" tIns="60929" rIns="121859" bIns="60929">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7" y="5820197"/>
            <a:ext cx="9945743" cy="276999"/>
          </a:xfrm>
          <a:prstGeom prst="rect">
            <a:avLst/>
          </a:prstGeom>
        </p:spPr>
        <p:txBody>
          <a:bodyPr wrap="square" lIns="121859" tIns="60929" rIns="121859" bIns="60929" anchor="b" anchorCtr="0">
            <a:noAutofit/>
          </a:bodyPr>
          <a:lstStyle>
            <a:lvl1pPr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19368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4" y="5820197"/>
            <a:ext cx="9945743" cy="276999"/>
          </a:xfrm>
          <a:prstGeom prst="rect">
            <a:avLst/>
          </a:prstGeom>
        </p:spPr>
        <p:txBody>
          <a:bodyPr wrap="square" lIns="121859" tIns="60929" rIns="121859" bIns="60929" anchor="b" anchorCtr="0">
            <a:noAutofit/>
          </a:bodyPr>
          <a:lstStyle>
            <a:lvl1pPr algn="l" defTabSz="804539">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5997" y="403228"/>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69"/>
            <a:ext cx="11264082" cy="4057651"/>
          </a:xfrm>
          <a:prstGeom prst="rect">
            <a:avLst/>
          </a:prstGeom>
        </p:spPr>
        <p:txBody>
          <a:bodyPr vert="horz" lIns="121859" tIns="60929" rIns="121859" bIns="60929">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350158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ultiple photo">
    <p:bg>
      <p:bgRef idx="1001">
        <a:schemeClr val="bg2"/>
      </p:bgRef>
    </p:bg>
    <p:spTree>
      <p:nvGrpSpPr>
        <p:cNvPr id="1" name=""/>
        <p:cNvGrpSpPr/>
        <p:nvPr/>
      </p:nvGrpSpPr>
      <p:grpSpPr>
        <a:xfrm>
          <a:off x="0" y="0"/>
          <a:ext cx="0" cy="0"/>
          <a:chOff x="0" y="0"/>
          <a:chExt cx="0" cy="0"/>
        </a:xfrm>
      </p:grpSpPr>
      <p:sp>
        <p:nvSpPr>
          <p:cNvPr id="48" name="Rectangle 47"/>
          <p:cNvSpPr/>
          <p:nvPr/>
        </p:nvSpPr>
        <p:spPr>
          <a:xfrm>
            <a:off x="4890343" y="311151"/>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49" name="Picture Placeholder 25"/>
          <p:cNvSpPr>
            <a:spLocks noGrp="1"/>
          </p:cNvSpPr>
          <p:nvPr>
            <p:ph type="pic" sz="quarter" idx="11" hasCustomPrompt="1"/>
          </p:nvPr>
        </p:nvSpPr>
        <p:spPr>
          <a:xfrm>
            <a:off x="4890732" y="311151"/>
            <a:ext cx="4356013" cy="2660652"/>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9" name="Rectangle 28"/>
          <p:cNvSpPr/>
          <p:nvPr/>
        </p:nvSpPr>
        <p:spPr>
          <a:xfrm>
            <a:off x="446501" y="311151"/>
            <a:ext cx="438250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26" name="Picture Placeholder 25"/>
          <p:cNvSpPr>
            <a:spLocks noGrp="1"/>
          </p:cNvSpPr>
          <p:nvPr>
            <p:ph type="pic" sz="quarter" idx="10" hasCustomPrompt="1"/>
          </p:nvPr>
        </p:nvSpPr>
        <p:spPr>
          <a:xfrm>
            <a:off x="427672" y="311151"/>
            <a:ext cx="4401521" cy="2660652"/>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0" name="Rectangle 49"/>
          <p:cNvSpPr/>
          <p:nvPr/>
        </p:nvSpPr>
        <p:spPr>
          <a:xfrm>
            <a:off x="9304020" y="311151"/>
            <a:ext cx="2451002"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51" name="Picture Placeholder 25"/>
          <p:cNvSpPr>
            <a:spLocks noGrp="1"/>
          </p:cNvSpPr>
          <p:nvPr>
            <p:ph type="pic" sz="quarter" idx="12" hasCustomPrompt="1"/>
          </p:nvPr>
        </p:nvSpPr>
        <p:spPr>
          <a:xfrm>
            <a:off x="9304020" y="311151"/>
            <a:ext cx="2451002" cy="1308101"/>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2" name="Rectangle 51"/>
          <p:cNvSpPr/>
          <p:nvPr/>
        </p:nvSpPr>
        <p:spPr>
          <a:xfrm>
            <a:off x="446521" y="3028970"/>
            <a:ext cx="3363339"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53" name="Picture Placeholder 25"/>
          <p:cNvSpPr>
            <a:spLocks noGrp="1"/>
          </p:cNvSpPr>
          <p:nvPr>
            <p:ph type="pic" sz="quarter" idx="13" hasCustomPrompt="1"/>
          </p:nvPr>
        </p:nvSpPr>
        <p:spPr>
          <a:xfrm>
            <a:off x="427654" y="3028970"/>
            <a:ext cx="3382346" cy="3458935"/>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4" name="Rectangle 53"/>
          <p:cNvSpPr/>
          <p:nvPr/>
        </p:nvSpPr>
        <p:spPr>
          <a:xfrm>
            <a:off x="3880957" y="3028970"/>
            <a:ext cx="5365768" cy="345893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55" name="Picture Placeholder 25"/>
          <p:cNvSpPr>
            <a:spLocks noGrp="1"/>
          </p:cNvSpPr>
          <p:nvPr>
            <p:ph type="pic" sz="quarter" idx="14" hasCustomPrompt="1"/>
          </p:nvPr>
        </p:nvSpPr>
        <p:spPr>
          <a:xfrm>
            <a:off x="3876769" y="3028970"/>
            <a:ext cx="5369956" cy="3458935"/>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6" name="Rectangle 55"/>
          <p:cNvSpPr/>
          <p:nvPr/>
        </p:nvSpPr>
        <p:spPr>
          <a:xfrm>
            <a:off x="9304020" y="1683678"/>
            <a:ext cx="2451002"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57" name="Picture Placeholder 25"/>
          <p:cNvSpPr>
            <a:spLocks noGrp="1"/>
          </p:cNvSpPr>
          <p:nvPr>
            <p:ph type="pic" sz="quarter" idx="15" hasCustomPrompt="1"/>
          </p:nvPr>
        </p:nvSpPr>
        <p:spPr>
          <a:xfrm>
            <a:off x="9304020" y="1676401"/>
            <a:ext cx="2451002" cy="3449411"/>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58" name="Rectangle 57"/>
          <p:cNvSpPr/>
          <p:nvPr/>
        </p:nvSpPr>
        <p:spPr>
          <a:xfrm>
            <a:off x="9304020" y="5182964"/>
            <a:ext cx="2451002"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a:endParaRPr lang="en-US">
              <a:latin typeface="CiscoSans"/>
              <a:cs typeface="CiscoSans"/>
            </a:endParaRPr>
          </a:p>
        </p:txBody>
      </p:sp>
      <p:sp>
        <p:nvSpPr>
          <p:cNvPr id="59" name="Picture Placeholder 25"/>
          <p:cNvSpPr>
            <a:spLocks noGrp="1"/>
          </p:cNvSpPr>
          <p:nvPr>
            <p:ph type="pic" sz="quarter" idx="16" hasCustomPrompt="1"/>
          </p:nvPr>
        </p:nvSpPr>
        <p:spPr>
          <a:xfrm>
            <a:off x="9304020" y="5182964"/>
            <a:ext cx="2451002" cy="1304925"/>
          </a:xfrm>
          <a:prstGeom prst="rect">
            <a:avLst/>
          </a:prstGeom>
          <a:solidFill>
            <a:schemeClr val="bg1">
              <a:alpha val="30000"/>
            </a:schemeClr>
          </a:solidFill>
          <a:ln>
            <a:solidFill>
              <a:schemeClr val="bg2"/>
            </a:solidFill>
          </a:ln>
          <a:effectLst/>
        </p:spPr>
        <p:txBody>
          <a:bodyPr vert="horz" lIns="91380" tIns="45691" rIns="91380" bIns="45691" rtlCol="0" anchor="ctr" anchorCtr="0">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r>
              <a:rPr lang="en-US" dirty="0" smtClean="0"/>
              <a:t>Insert photo here</a:t>
            </a:r>
            <a:endParaRPr lang="en-US" dirty="0"/>
          </a:p>
        </p:txBody>
      </p:sp>
      <p:sp>
        <p:nvSpPr>
          <p:cNvPr id="20"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9"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1967066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7" y="403228"/>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59" tIns="60929" rIns="121859" bIns="60929"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79820" y="1559096"/>
            <a:ext cx="5353772" cy="4292600"/>
          </a:xfrm>
          <a:prstGeom prst="rect">
            <a:avLst/>
          </a:prstGeom>
        </p:spPr>
        <p:txBody>
          <a:bodyPr vert="horz" lIns="121859" tIns="60929" rIns="121859" bIns="60929">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19209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1"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59" tIns="60929" rIns="121859" bIns="60929"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30" y="1559096"/>
            <a:ext cx="5352162" cy="4295015"/>
          </a:xfrm>
          <a:prstGeom prst="rect">
            <a:avLst/>
          </a:prstGeom>
        </p:spPr>
        <p:txBody>
          <a:bodyPr vert="horz" lIns="121859" tIns="60929" rIns="121859" bIns="60929">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408374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59" tIns="60929" rIns="121859" bIns="60929"/>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24588908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82" y="320841"/>
            <a:ext cx="11259775" cy="5877827"/>
          </a:xfrm>
          <a:prstGeom prst="rect">
            <a:avLst/>
          </a:prstGeom>
        </p:spPr>
        <p:txBody>
          <a:bodyPr vert="horz" lIns="121859" tIns="60929" rIns="121859" bIns="60929"/>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173294422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1"/>
            <a:ext cx="12188826" cy="6644639"/>
          </a:xfrm>
          <a:prstGeom prst="rect">
            <a:avLst/>
          </a:prstGeom>
        </p:spPr>
        <p:txBody>
          <a:bodyPr vert="horz" lIns="121859" tIns="60929" rIns="121859" bIns="60929"/>
          <a:lstStyle>
            <a:lvl1pPr marL="0" indent="0" algn="ctr">
              <a:buNone/>
              <a:defRPr sz="20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50443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54362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46696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2458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750"/>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35"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164694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26" y="3066694"/>
            <a:ext cx="3288933" cy="861775"/>
          </a:xfrm>
          <a:prstGeom prst="rect">
            <a:avLst/>
          </a:prstGeom>
          <a:noFill/>
        </p:spPr>
        <p:txBody>
          <a:bodyPr wrap="none" lIns="121859" tIns="60929" rIns="121859" bIns="60929" rtlCol="0">
            <a:spAutoFit/>
          </a:bodyPr>
          <a:lstStyle/>
          <a:p>
            <a:pPr defTabSz="609301"/>
            <a:r>
              <a:rPr lang="en-US" sz="4800" dirty="0" smtClean="0">
                <a:solidFill>
                  <a:srgbClr val="FFFFFF"/>
                </a:solidFill>
                <a:latin typeface="Arial"/>
              </a:rPr>
              <a:t>Thank you.</a:t>
            </a:r>
            <a:endParaRPr lang="en-US" sz="4800" dirty="0">
              <a:solidFill>
                <a:srgbClr val="FFFFFF"/>
              </a:solidFill>
              <a:latin typeface="Arial"/>
            </a:endParaRPr>
          </a:p>
        </p:txBody>
      </p:sp>
      <p:sp>
        <p:nvSpPr>
          <p:cNvPr id="65" name="Rectangle 64"/>
          <p:cNvSpPr>
            <a:spLocks noChangeArrowheads="1"/>
          </p:cNvSpPr>
          <p:nvPr userDrawn="1"/>
        </p:nvSpPr>
        <p:spPr bwMode="black">
          <a:xfrm>
            <a:off x="8379473" y="3801575"/>
            <a:ext cx="155448" cy="589103"/>
          </a:xfrm>
          <a:prstGeom prst="rect">
            <a:avLst/>
          </a:prstGeom>
          <a:solidFill>
            <a:schemeClr val="tx1"/>
          </a:solidFill>
          <a:ln w="9525">
            <a:noFill/>
            <a:miter lim="800000"/>
            <a:headEnd/>
            <a:tailEnd/>
          </a:ln>
        </p:spPr>
        <p:txBody>
          <a:bodyPr lIns="121859" tIns="60929" rIns="121859" bIns="60929"/>
          <a:lstStyle/>
          <a:p>
            <a:pPr defTabSz="609301"/>
            <a:endParaRPr lang="en-US">
              <a:solidFill>
                <a:srgbClr val="0096D6"/>
              </a:solidFill>
              <a:latin typeface="Arial"/>
            </a:endParaRPr>
          </a:p>
        </p:txBody>
      </p:sp>
      <p:sp>
        <p:nvSpPr>
          <p:cNvPr id="66" name="Freeform 65"/>
          <p:cNvSpPr>
            <a:spLocks/>
          </p:cNvSpPr>
          <p:nvPr userDrawn="1"/>
        </p:nvSpPr>
        <p:spPr bwMode="black">
          <a:xfrm>
            <a:off x="9285041" y="3786912"/>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67" name="Freeform 66"/>
          <p:cNvSpPr>
            <a:spLocks/>
          </p:cNvSpPr>
          <p:nvPr userDrawn="1"/>
        </p:nvSpPr>
        <p:spPr bwMode="black">
          <a:xfrm>
            <a:off x="7728767" y="3786912"/>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68" name="Freeform 67"/>
          <p:cNvSpPr>
            <a:spLocks noEditPoints="1"/>
          </p:cNvSpPr>
          <p:nvPr userDrawn="1"/>
        </p:nvSpPr>
        <p:spPr bwMode="black">
          <a:xfrm>
            <a:off x="9897790" y="3786912"/>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69" name="Freeform 68"/>
          <p:cNvSpPr>
            <a:spLocks/>
          </p:cNvSpPr>
          <p:nvPr userDrawn="1"/>
        </p:nvSpPr>
        <p:spPr bwMode="black">
          <a:xfrm>
            <a:off x="8735554" y="3786912"/>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0" name="Freeform 69"/>
          <p:cNvSpPr>
            <a:spLocks/>
          </p:cNvSpPr>
          <p:nvPr userDrawn="1"/>
        </p:nvSpPr>
        <p:spPr bwMode="black">
          <a:xfrm>
            <a:off x="7419689"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1" name="Freeform 70"/>
          <p:cNvSpPr>
            <a:spLocks/>
          </p:cNvSpPr>
          <p:nvPr userDrawn="1"/>
        </p:nvSpPr>
        <p:spPr bwMode="black">
          <a:xfrm>
            <a:off x="7829994" y="2763678"/>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2" name="Freeform 71"/>
          <p:cNvSpPr>
            <a:spLocks/>
          </p:cNvSpPr>
          <p:nvPr userDrawn="1"/>
        </p:nvSpPr>
        <p:spPr bwMode="black">
          <a:xfrm>
            <a:off x="8233076" y="2484534"/>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3" name="Freeform 72"/>
          <p:cNvSpPr>
            <a:spLocks/>
          </p:cNvSpPr>
          <p:nvPr userDrawn="1"/>
        </p:nvSpPr>
        <p:spPr bwMode="black">
          <a:xfrm>
            <a:off x="8643381"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5" name="Freeform 74"/>
          <p:cNvSpPr>
            <a:spLocks/>
          </p:cNvSpPr>
          <p:nvPr userDrawn="1"/>
        </p:nvSpPr>
        <p:spPr bwMode="black">
          <a:xfrm>
            <a:off x="9454952"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6" name="Freeform 75"/>
          <p:cNvSpPr>
            <a:spLocks/>
          </p:cNvSpPr>
          <p:nvPr userDrawn="1"/>
        </p:nvSpPr>
        <p:spPr bwMode="black">
          <a:xfrm>
            <a:off x="9865264"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7" name="Freeform 76"/>
          <p:cNvSpPr>
            <a:spLocks/>
          </p:cNvSpPr>
          <p:nvPr userDrawn="1"/>
        </p:nvSpPr>
        <p:spPr bwMode="black">
          <a:xfrm>
            <a:off x="10268339"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
        <p:nvSpPr>
          <p:cNvPr id="78" name="Freeform 77"/>
          <p:cNvSpPr>
            <a:spLocks/>
          </p:cNvSpPr>
          <p:nvPr userDrawn="1"/>
        </p:nvSpPr>
        <p:spPr bwMode="black">
          <a:xfrm>
            <a:off x="10678644"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59" tIns="60929" rIns="121859" bIns="60929"/>
          <a:lstStyle/>
          <a:p>
            <a:pPr defTabSz="609301"/>
            <a:endParaRPr lang="en-US">
              <a:solidFill>
                <a:srgbClr val="0096D6"/>
              </a:solidFill>
              <a:latin typeface="Arial"/>
            </a:endParaRPr>
          </a:p>
        </p:txBody>
      </p:sp>
    </p:spTree>
    <p:extLst>
      <p:ext uri="{BB962C8B-B14F-4D97-AF65-F5344CB8AC3E}">
        <p14:creationId xmlns:p14="http://schemas.microsoft.com/office/powerpoint/2010/main" val="455350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ngle photo with caption">
    <p:bg>
      <p:bgRef idx="1001">
        <a:schemeClr val="bg2"/>
      </p:bgRef>
    </p:bg>
    <p:spTree>
      <p:nvGrpSpPr>
        <p:cNvPr id="1" name=""/>
        <p:cNvGrpSpPr/>
        <p:nvPr/>
      </p:nvGrpSpPr>
      <p:grpSpPr>
        <a:xfrm>
          <a:off x="0" y="0"/>
          <a:ext cx="0" cy="0"/>
          <a:chOff x="0" y="0"/>
          <a:chExt cx="0" cy="0"/>
        </a:xfrm>
      </p:grpSpPr>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en-US">
              <a:latin typeface="+mj-lt"/>
            </a:endParaRPr>
          </a:p>
        </p:txBody>
      </p:sp>
      <p:sp>
        <p:nvSpPr>
          <p:cNvPr id="23" name="Rectangle 22"/>
          <p:cNvSpPr/>
          <p:nvPr userDrawn="1"/>
        </p:nvSpPr>
        <p:spPr>
          <a:xfrm>
            <a:off x="2521843" y="4794355"/>
            <a:ext cx="7128213" cy="99637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en-US">
              <a:latin typeface="+mj-lt"/>
            </a:endParaRPr>
          </a:p>
        </p:txBody>
      </p:sp>
      <p:sp>
        <p:nvSpPr>
          <p:cNvPr id="26" name="Picture Placeholder 25"/>
          <p:cNvSpPr>
            <a:spLocks noGrp="1"/>
          </p:cNvSpPr>
          <p:nvPr>
            <p:ph type="pic" sz="quarter" idx="10"/>
          </p:nvPr>
        </p:nvSpPr>
        <p:spPr>
          <a:xfrm>
            <a:off x="2532991" y="795528"/>
            <a:ext cx="7103800" cy="4005072"/>
          </a:xfrm>
          <a:prstGeom prst="rect">
            <a:avLst/>
          </a:prstGeom>
          <a:solidFill>
            <a:schemeClr val="bg1">
              <a:alpha val="30000"/>
            </a:schemeClr>
          </a:solidFill>
          <a:ln>
            <a:solidFill>
              <a:schemeClr val="bg2"/>
            </a:solidFill>
          </a:ln>
          <a:effectLst/>
        </p:spPr>
        <p:txBody>
          <a:bodyPr lIns="121829" tIns="60915" rIns="121829" bIns="60915"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11" name="Title 10"/>
          <p:cNvSpPr>
            <a:spLocks noGrp="1"/>
          </p:cNvSpPr>
          <p:nvPr>
            <p:ph type="title"/>
          </p:nvPr>
        </p:nvSpPr>
        <p:spPr>
          <a:xfrm>
            <a:off x="2753777" y="4873439"/>
            <a:ext cx="6763665" cy="838200"/>
          </a:xfrm>
        </p:spPr>
        <p:txBody>
          <a:bodyPr anchor="ctr"/>
          <a:lstStyle>
            <a:lvl1pPr>
              <a:defRPr sz="2700">
                <a:solidFill>
                  <a:schemeClr val="tx1"/>
                </a:solidFill>
                <a:latin typeface="+mj-lt"/>
              </a:defRPr>
            </a:lvl1pPr>
          </a:lstStyle>
          <a:p>
            <a:r>
              <a:rPr lang="en-US" smtClean="0"/>
              <a:t>Click to edit Master title style</a:t>
            </a:r>
            <a:endParaRPr lang="en-US" dirty="0"/>
          </a:p>
        </p:txBody>
      </p:sp>
      <p:sp>
        <p:nvSpPr>
          <p:cNvPr id="10" name="Rectangle 7"/>
          <p:cNvSpPr>
            <a:spLocks noChangeArrowheads="1"/>
          </p:cNvSpPr>
          <p:nvPr userDrawn="1"/>
        </p:nvSpPr>
        <p:spPr bwMode="ltGray">
          <a:xfrm>
            <a:off x="11544690" y="6549669"/>
            <a:ext cx="294051" cy="206015"/>
          </a:xfrm>
          <a:prstGeom prst="rect">
            <a:avLst/>
          </a:prstGeom>
          <a:noFill/>
          <a:ln w="9525" algn="ctr">
            <a:noFill/>
            <a:miter lim="800000"/>
            <a:headEnd/>
            <a:tailEnd/>
          </a:ln>
          <a:effectLst/>
        </p:spPr>
        <p:txBody>
          <a:bodyPr wrap="none" lIns="82068" tIns="41033" rIns="82068" bIns="41033" anchor="b">
            <a:spAutoFit/>
          </a:bodyPr>
          <a:lstStyle/>
          <a:p>
            <a:pPr algn="r" defTabSz="813912">
              <a:lnSpc>
                <a:spcPct val="100000"/>
              </a:lnSpc>
            </a:pPr>
            <a:fld id="{DFCF27A5-1A5B-48D3-A060-2758FFBB1ADD}" type="slidenum">
              <a:rPr lang="en-US" sz="800">
                <a:solidFill>
                  <a:schemeClr val="bg2"/>
                </a:solidFill>
                <a:latin typeface="+mn-lt"/>
              </a:rPr>
              <a:pPr algn="r" defTabSz="813912">
                <a:lnSpc>
                  <a:spcPct val="100000"/>
                </a:lnSpc>
              </a:pPr>
              <a:t>‹#›</a:t>
            </a:fld>
            <a:endParaRPr lang="en-US" sz="800" dirty="0">
              <a:solidFill>
                <a:schemeClr val="bg2"/>
              </a:solidFill>
              <a:latin typeface="+mn-lt"/>
            </a:endParaRPr>
          </a:p>
        </p:txBody>
      </p:sp>
      <p:sp>
        <p:nvSpPr>
          <p:cNvPr id="15"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6"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4"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5314527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163720"/>
      </p:ext>
    </p:extLst>
  </p:cSld>
  <p:clrMapOvr>
    <a:masterClrMapping/>
  </p:clrMapOvr>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1919" y="6613447"/>
            <a:ext cx="2285405" cy="228600"/>
          </a:xfrm>
          <a:prstGeom prst="rect">
            <a:avLst/>
          </a:prstGeom>
        </p:spPr>
        <p:txBody>
          <a:bodyPr vert="horz" lIns="91328" tIns="45665" rIns="91328" bIns="45665" rtlCol="0" anchor="ctr"/>
          <a:lstStyle>
            <a:lvl1pPr marL="0" marR="0" indent="0" algn="r" defTabSz="913907"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39945395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21" y="1254294"/>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p:nvGrpSpPr>
        <p:grpSpPr bwMode="auto">
          <a:xfrm>
            <a:off x="5262544" y="5451747"/>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24" name="Straight Connector 23"/>
          <p:cNvCxnSpPr/>
          <p:nvPr/>
        </p:nvCxnSpPr>
        <p:spPr>
          <a:xfrm>
            <a:off x="0" y="674370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25" name="Group 5"/>
          <p:cNvGrpSpPr>
            <a:grpSpLocks/>
          </p:cNvGrpSpPr>
          <p:nvPr userDrawn="1"/>
        </p:nvGrpSpPr>
        <p:grpSpPr bwMode="auto">
          <a:xfrm>
            <a:off x="5262544" y="5451747"/>
            <a:ext cx="1654129" cy="879663"/>
            <a:chOff x="384" y="331"/>
            <a:chExt cx="912" cy="485"/>
          </a:xfrm>
        </p:grpSpPr>
        <p:sp>
          <p:nvSpPr>
            <p:cNvPr id="26"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7"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8"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9"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4"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5"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6"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7"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8"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9"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011"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53" name="Straight Connector 52"/>
          <p:cNvCxnSpPr/>
          <p:nvPr userDrawn="1"/>
        </p:nvCxnSpPr>
        <p:spPr>
          <a:xfrm>
            <a:off x="0" y="6743700"/>
            <a:ext cx="12188825"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834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1919" y="6613447"/>
            <a:ext cx="2285405" cy="228600"/>
          </a:xfrm>
          <a:prstGeom prst="rect">
            <a:avLst/>
          </a:prstGeom>
        </p:spPr>
        <p:txBody>
          <a:bodyPr vert="horz" lIns="91328" tIns="45665" rIns="91328" bIns="45665" rtlCol="0" anchor="ctr"/>
          <a:lstStyle>
            <a:lvl1pPr marL="0" marR="0" indent="0" algn="r" defTabSz="913907"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20221959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55"/>
            <a:ext cx="10813351" cy="384175"/>
          </a:xfrm>
          <a:prstGeom prst="rect">
            <a:avLst/>
          </a:prstGeom>
        </p:spPr>
        <p:txBody>
          <a:bodyPr lIns="121771" tIns="60885" rIns="121771" bIns="60885" anchor="b" anchorCtr="0">
            <a:noAutofit/>
          </a:bodyPr>
          <a:lstStyle>
            <a:lvl1pPr marL="0" indent="0" algn="l">
              <a:buNone/>
              <a:defRPr sz="1600" b="0" i="0">
                <a:solidFill>
                  <a:schemeClr val="bg1"/>
                </a:solidFill>
                <a:latin typeface="+mn-lt"/>
                <a:cs typeface="CiscoSans"/>
              </a:defRPr>
            </a:lvl1pPr>
            <a:lvl2pPr marL="456681" indent="0" algn="ctr">
              <a:buNone/>
              <a:defRPr>
                <a:solidFill>
                  <a:schemeClr val="tx1">
                    <a:tint val="75000"/>
                  </a:schemeClr>
                </a:solidFill>
              </a:defRPr>
            </a:lvl2pPr>
            <a:lvl3pPr marL="913411" indent="0" algn="ctr">
              <a:buNone/>
              <a:defRPr>
                <a:solidFill>
                  <a:schemeClr val="tx1">
                    <a:tint val="75000"/>
                  </a:schemeClr>
                </a:solidFill>
              </a:defRPr>
            </a:lvl3pPr>
            <a:lvl4pPr marL="1370110" indent="0" algn="ctr">
              <a:buNone/>
              <a:defRPr>
                <a:solidFill>
                  <a:schemeClr val="tx1">
                    <a:tint val="75000"/>
                  </a:schemeClr>
                </a:solidFill>
              </a:defRPr>
            </a:lvl4pPr>
            <a:lvl5pPr marL="1826824" indent="0" algn="ctr">
              <a:buNone/>
              <a:defRPr>
                <a:solidFill>
                  <a:schemeClr val="tx1">
                    <a:tint val="75000"/>
                  </a:schemeClr>
                </a:solidFill>
              </a:defRPr>
            </a:lvl5pPr>
            <a:lvl6pPr marL="2283508" indent="0" algn="ctr">
              <a:buNone/>
              <a:defRPr>
                <a:solidFill>
                  <a:schemeClr val="tx1">
                    <a:tint val="75000"/>
                  </a:schemeClr>
                </a:solidFill>
              </a:defRPr>
            </a:lvl6pPr>
            <a:lvl7pPr marL="2740230" indent="0" algn="ctr">
              <a:buNone/>
              <a:defRPr>
                <a:solidFill>
                  <a:schemeClr val="tx1">
                    <a:tint val="75000"/>
                  </a:schemeClr>
                </a:solidFill>
              </a:defRPr>
            </a:lvl7pPr>
            <a:lvl8pPr marL="3196934" indent="0" algn="ctr">
              <a:buNone/>
              <a:defRPr>
                <a:solidFill>
                  <a:schemeClr val="tx1">
                    <a:tint val="75000"/>
                  </a:schemeClr>
                </a:solidFill>
              </a:defRPr>
            </a:lvl8pPr>
            <a:lvl9pPr marL="36536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42"/>
            <a:ext cx="10814050" cy="384175"/>
          </a:xfrm>
          <a:prstGeom prst="rect">
            <a:avLst/>
          </a:prstGeom>
        </p:spPr>
        <p:txBody>
          <a:bodyPr lIns="121771" tIns="60885" rIns="121771" bIns="6088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63"/>
            <a:ext cx="10814050" cy="384175"/>
          </a:xfrm>
          <a:prstGeom prst="rect">
            <a:avLst/>
          </a:prstGeom>
        </p:spPr>
        <p:txBody>
          <a:bodyPr lIns="121771" tIns="60885" rIns="121771" bIns="6088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8" y="3496671"/>
            <a:ext cx="11067284" cy="398668"/>
          </a:xfrm>
          <a:prstGeom prst="rect">
            <a:avLst/>
          </a:prstGeom>
        </p:spPr>
        <p:txBody>
          <a:bodyPr lIns="121771" tIns="60885" rIns="121771" bIns="60885"/>
          <a:lstStyle>
            <a:lvl1pPr marL="0" indent="0">
              <a:buFont typeface="Arial" panose="020B0604020202020204" pitchFamily="34" charset="0"/>
              <a:buNone/>
              <a:defRPr sz="2400" baseline="0">
                <a:solidFill>
                  <a:schemeClr val="bg1"/>
                </a:solidFill>
                <a:latin typeface="+mj-lt"/>
              </a:defRPr>
            </a:lvl1pPr>
            <a:lvl2pPr marL="406000" indent="0">
              <a:buNone/>
              <a:defRPr/>
            </a:lvl2pPr>
            <a:lvl3pPr marL="569312" indent="0">
              <a:buNone/>
              <a:defRPr/>
            </a:lvl3pPr>
            <a:lvl4pPr marL="688273" indent="0">
              <a:buNone/>
              <a:defRPr/>
            </a:lvl4pPr>
            <a:lvl5pPr marL="800854" indent="0">
              <a:buNone/>
              <a:defRPr/>
            </a:lvl5pPr>
          </a:lstStyle>
          <a:p>
            <a:pPr lvl="0"/>
            <a:r>
              <a:rPr lang="en-GB" dirty="0" smtClean="0"/>
              <a:t>Subhead goes here</a:t>
            </a:r>
            <a:endParaRPr lang="en-GB" dirty="0"/>
          </a:p>
        </p:txBody>
      </p:sp>
      <p:grpSp>
        <p:nvGrpSpPr>
          <p:cNvPr id="28" name="Group 67"/>
          <p:cNvGrpSpPr/>
          <p:nvPr userDrawn="1"/>
        </p:nvGrpSpPr>
        <p:grpSpPr>
          <a:xfrm>
            <a:off x="380152" y="410509"/>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835"/>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grpSp>
    </p:spTree>
    <p:extLst>
      <p:ext uri="{BB962C8B-B14F-4D97-AF65-F5344CB8AC3E}">
        <p14:creationId xmlns:p14="http://schemas.microsoft.com/office/powerpoint/2010/main" val="211908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cxnSp>
        <p:nvCxnSpPr>
          <p:cNvPr id="7" name="Straight Connector 6"/>
          <p:cNvCxnSpPr/>
          <p:nvPr userDrawn="1"/>
        </p:nvCxnSpPr>
        <p:spPr>
          <a:xfrm>
            <a:off x="2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userDrawn="1"/>
        </p:nvSpPr>
        <p:spPr bwMode="ltGray">
          <a:xfrm>
            <a:off x="8328" y="6655061"/>
            <a:ext cx="4559499" cy="206040"/>
          </a:xfrm>
          <a:prstGeom prst="rect">
            <a:avLst/>
          </a:prstGeom>
        </p:spPr>
        <p:txBody>
          <a:bodyPr wrap="square" lIns="82012" tIns="41005" rIns="82012" bIns="41005" anchor="b" anchorCtr="0">
            <a:spAutoFit/>
          </a:bodyPr>
          <a:lstStyle/>
          <a:p>
            <a:pPr defTabSz="813436"/>
            <a:r>
              <a:rPr lang="en-US" sz="800" dirty="0" smtClean="0">
                <a:solidFill>
                  <a:srgbClr val="FFFFFF"/>
                </a:solidFill>
                <a:latin typeface="CiscoSansTT Light"/>
                <a:cs typeface="CiscoSans Thin"/>
              </a:rPr>
              <a:t>© 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6029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25" y="3066698"/>
            <a:ext cx="3288933" cy="861775"/>
          </a:xfrm>
          <a:prstGeom prst="rect">
            <a:avLst/>
          </a:prstGeom>
          <a:noFill/>
        </p:spPr>
        <p:txBody>
          <a:bodyPr wrap="none" lIns="121840" tIns="60920" rIns="121840" bIns="60920" rtlCol="0">
            <a:spAutoFit/>
          </a:bodyPr>
          <a:lstStyle/>
          <a:p>
            <a:pPr defTabSz="608835"/>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21" name="Rectangle 20"/>
          <p:cNvSpPr>
            <a:spLocks noChangeArrowheads="1"/>
          </p:cNvSpPr>
          <p:nvPr userDrawn="1"/>
        </p:nvSpPr>
        <p:spPr bwMode="black">
          <a:xfrm>
            <a:off x="8379473" y="3801579"/>
            <a:ext cx="155448" cy="589103"/>
          </a:xfrm>
          <a:prstGeom prst="rect">
            <a:avLst/>
          </a:prstGeom>
          <a:solidFill>
            <a:schemeClr val="tx1"/>
          </a:solidFill>
          <a:ln w="9525">
            <a:noFill/>
            <a:miter lim="800000"/>
            <a:headEnd/>
            <a:tailEnd/>
          </a:ln>
        </p:spPr>
        <p:txBody>
          <a:bodyPr lIns="121840" tIns="60920" rIns="121840" bIns="60920"/>
          <a:lstStyle/>
          <a:p>
            <a:pPr defTabSz="608835"/>
            <a:endParaRPr lang="en-US">
              <a:solidFill>
                <a:srgbClr val="0096D6"/>
              </a:solidFill>
              <a:latin typeface="CiscoSansTT ExtraLight"/>
            </a:endParaRPr>
          </a:p>
        </p:txBody>
      </p:sp>
      <p:sp>
        <p:nvSpPr>
          <p:cNvPr id="22" name="Freeform 21"/>
          <p:cNvSpPr>
            <a:spLocks/>
          </p:cNvSpPr>
          <p:nvPr userDrawn="1"/>
        </p:nvSpPr>
        <p:spPr bwMode="black">
          <a:xfrm>
            <a:off x="9285041" y="378691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23" name="Freeform 22"/>
          <p:cNvSpPr>
            <a:spLocks/>
          </p:cNvSpPr>
          <p:nvPr userDrawn="1"/>
        </p:nvSpPr>
        <p:spPr bwMode="black">
          <a:xfrm>
            <a:off x="7728765" y="378691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0" name="Freeform 39"/>
          <p:cNvSpPr>
            <a:spLocks noEditPoints="1"/>
          </p:cNvSpPr>
          <p:nvPr userDrawn="1"/>
        </p:nvSpPr>
        <p:spPr bwMode="black">
          <a:xfrm>
            <a:off x="9897790" y="378691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1" name="Freeform 40"/>
          <p:cNvSpPr>
            <a:spLocks/>
          </p:cNvSpPr>
          <p:nvPr userDrawn="1"/>
        </p:nvSpPr>
        <p:spPr bwMode="black">
          <a:xfrm>
            <a:off x="8735553" y="378691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2" name="Freeform 41"/>
          <p:cNvSpPr>
            <a:spLocks/>
          </p:cNvSpPr>
          <p:nvPr userDrawn="1"/>
        </p:nvSpPr>
        <p:spPr bwMode="black">
          <a:xfrm>
            <a:off x="7419693"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3" name="Freeform 42"/>
          <p:cNvSpPr>
            <a:spLocks/>
          </p:cNvSpPr>
          <p:nvPr userDrawn="1"/>
        </p:nvSpPr>
        <p:spPr bwMode="black">
          <a:xfrm>
            <a:off x="7829998" y="2763682"/>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4" name="Freeform 43"/>
          <p:cNvSpPr>
            <a:spLocks/>
          </p:cNvSpPr>
          <p:nvPr userDrawn="1"/>
        </p:nvSpPr>
        <p:spPr bwMode="black">
          <a:xfrm>
            <a:off x="8233080" y="2484538"/>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5" name="Freeform 44"/>
          <p:cNvSpPr>
            <a:spLocks/>
          </p:cNvSpPr>
          <p:nvPr userDrawn="1"/>
        </p:nvSpPr>
        <p:spPr bwMode="black">
          <a:xfrm>
            <a:off x="8643385"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Tree>
    <p:extLst>
      <p:ext uri="{BB962C8B-B14F-4D97-AF65-F5344CB8AC3E}">
        <p14:creationId xmlns:p14="http://schemas.microsoft.com/office/powerpoint/2010/main" val="557456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00"/>
                                        <p:tgtEl>
                                          <p:spTgt spid="4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700"/>
                                        <p:tgtEl>
                                          <p:spTgt spid="4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700"/>
                                        <p:tgtEl>
                                          <p:spTgt spid="4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700"/>
                                        <p:tgtEl>
                                          <p:spTgt spid="4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00"/>
                                        <p:tgtEl>
                                          <p:spTgt spid="4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700"/>
                                        <p:tgtEl>
                                          <p:spTgt spid="4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700"/>
                                        <p:tgtEl>
                                          <p:spTgt spid="4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700"/>
                                        <p:tgtEl>
                                          <p:spTgt spid="50"/>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42"/>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44"/>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46"/>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48"/>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50"/>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43"/>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45"/>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47"/>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49"/>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700"/>
                                        <p:tgtEl>
                                          <p:spTgt spid="23"/>
                                        </p:tgtEl>
                                      </p:cBhvr>
                                    </p:animEffect>
                                  </p:childTnLst>
                                </p:cTn>
                              </p:par>
                              <p:par>
                                <p:cTn id="54" presetID="10" presetClass="entr" presetSubtype="0" fill="hold" nodeType="with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700"/>
                                        <p:tgtEl>
                                          <p:spTgt spid="21"/>
                                        </p:tgtEl>
                                      </p:cBhvr>
                                    </p:animEffect>
                                  </p:childTnLst>
                                </p:cTn>
                              </p:par>
                              <p:par>
                                <p:cTn id="57" presetID="10" presetClass="entr" presetSubtype="0" fill="hold" nodeType="withEffect">
                                  <p:stCondLst>
                                    <p:cond delay="2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00"/>
                                        <p:tgtEl>
                                          <p:spTgt spid="41"/>
                                        </p:tgtEl>
                                      </p:cBhvr>
                                    </p:animEffect>
                                  </p:childTnLst>
                                </p:cTn>
                              </p:par>
                              <p:par>
                                <p:cTn id="60" presetID="10" presetClass="entr" presetSubtype="0" fill="hold" nodeType="withEffect">
                                  <p:stCondLst>
                                    <p:cond delay="30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700"/>
                                        <p:tgtEl>
                                          <p:spTgt spid="22"/>
                                        </p:tgtEl>
                                      </p:cBhvr>
                                    </p:animEffect>
                                  </p:childTnLst>
                                </p:cTn>
                              </p:par>
                              <p:par>
                                <p:cTn id="63" presetID="10" presetClass="entr" presetSubtype="0" fill="hold" nodeType="withEffect">
                                  <p:stCondLst>
                                    <p:cond delay="40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7130735"/>
      </p:ext>
    </p:extLst>
  </p:cSld>
  <p:clrMapOvr>
    <a:masterClrMapping/>
  </p:clrMapOvr>
  <p:timing>
    <p:tnLst>
      <p:par>
        <p:cTn xmlns:p14="http://schemas.microsoft.com/office/powerpoint/2010/mai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88" tIns="41043" rIns="82088" bIns="41043" anchor="b">
            <a:spAutoFit/>
          </a:bodyPr>
          <a:lstStyle/>
          <a:p>
            <a:pPr algn="r" defTabSz="814082"/>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88" tIns="41043" rIns="82088" bIns="41043" anchor="b">
            <a:spAutoFit/>
          </a:bodyPr>
          <a:lstStyle/>
          <a:p>
            <a:pPr algn="r" defTabSz="814082"/>
            <a:fld id="{DFCF27A5-1A5B-48D3-A060-2758FFBB1ADD}" type="slidenum">
              <a:rPr lang="en-US" sz="800">
                <a:solidFill>
                  <a:srgbClr val="FFFFFF"/>
                </a:solidFill>
                <a:latin typeface="CiscoSansTT Light"/>
                <a:cs typeface="CiscoSans Thin"/>
              </a:rPr>
              <a:pPr algn="r" defTabSz="814082"/>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088" tIns="41043" rIns="82088" bIns="41043" anchor="b" anchorCtr="0">
            <a:spAutoFit/>
          </a:bodyPr>
          <a:lstStyle/>
          <a:p>
            <a:pPr defTabSz="814082"/>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27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55"/>
            <a:ext cx="10813351" cy="384175"/>
          </a:xfrm>
          <a:prstGeom prst="rect">
            <a:avLst/>
          </a:prstGeom>
        </p:spPr>
        <p:txBody>
          <a:bodyPr lIns="121771" tIns="60885" rIns="121771" bIns="60885" anchor="b" anchorCtr="0">
            <a:noAutofit/>
          </a:bodyPr>
          <a:lstStyle>
            <a:lvl1pPr marL="0" indent="0" algn="l">
              <a:buNone/>
              <a:defRPr sz="1600" b="0" i="0">
                <a:solidFill>
                  <a:schemeClr val="bg1"/>
                </a:solidFill>
                <a:latin typeface="+mn-lt"/>
                <a:cs typeface="CiscoSans"/>
              </a:defRPr>
            </a:lvl1pPr>
            <a:lvl2pPr marL="456681" indent="0" algn="ctr">
              <a:buNone/>
              <a:defRPr>
                <a:solidFill>
                  <a:schemeClr val="tx1">
                    <a:tint val="75000"/>
                  </a:schemeClr>
                </a:solidFill>
              </a:defRPr>
            </a:lvl2pPr>
            <a:lvl3pPr marL="913411" indent="0" algn="ctr">
              <a:buNone/>
              <a:defRPr>
                <a:solidFill>
                  <a:schemeClr val="tx1">
                    <a:tint val="75000"/>
                  </a:schemeClr>
                </a:solidFill>
              </a:defRPr>
            </a:lvl3pPr>
            <a:lvl4pPr marL="1370110" indent="0" algn="ctr">
              <a:buNone/>
              <a:defRPr>
                <a:solidFill>
                  <a:schemeClr val="tx1">
                    <a:tint val="75000"/>
                  </a:schemeClr>
                </a:solidFill>
              </a:defRPr>
            </a:lvl4pPr>
            <a:lvl5pPr marL="1826824" indent="0" algn="ctr">
              <a:buNone/>
              <a:defRPr>
                <a:solidFill>
                  <a:schemeClr val="tx1">
                    <a:tint val="75000"/>
                  </a:schemeClr>
                </a:solidFill>
              </a:defRPr>
            </a:lvl5pPr>
            <a:lvl6pPr marL="2283508" indent="0" algn="ctr">
              <a:buNone/>
              <a:defRPr>
                <a:solidFill>
                  <a:schemeClr val="tx1">
                    <a:tint val="75000"/>
                  </a:schemeClr>
                </a:solidFill>
              </a:defRPr>
            </a:lvl6pPr>
            <a:lvl7pPr marL="2740230" indent="0" algn="ctr">
              <a:buNone/>
              <a:defRPr>
                <a:solidFill>
                  <a:schemeClr val="tx1">
                    <a:tint val="75000"/>
                  </a:schemeClr>
                </a:solidFill>
              </a:defRPr>
            </a:lvl7pPr>
            <a:lvl8pPr marL="3196934" indent="0" algn="ctr">
              <a:buNone/>
              <a:defRPr>
                <a:solidFill>
                  <a:schemeClr val="tx1">
                    <a:tint val="75000"/>
                  </a:schemeClr>
                </a:solidFill>
              </a:defRPr>
            </a:lvl8pPr>
            <a:lvl9pPr marL="3653647"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42"/>
            <a:ext cx="10814050" cy="384175"/>
          </a:xfrm>
          <a:prstGeom prst="rect">
            <a:avLst/>
          </a:prstGeom>
        </p:spPr>
        <p:txBody>
          <a:bodyPr lIns="121771" tIns="60885" rIns="121771" bIns="6088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63"/>
            <a:ext cx="10814050" cy="384175"/>
          </a:xfrm>
          <a:prstGeom prst="rect">
            <a:avLst/>
          </a:prstGeom>
        </p:spPr>
        <p:txBody>
          <a:bodyPr lIns="121771" tIns="60885" rIns="121771" bIns="6088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8" y="3496671"/>
            <a:ext cx="11067284" cy="398668"/>
          </a:xfrm>
          <a:prstGeom prst="rect">
            <a:avLst/>
          </a:prstGeom>
        </p:spPr>
        <p:txBody>
          <a:bodyPr lIns="121771" tIns="60885" rIns="121771" bIns="60885"/>
          <a:lstStyle>
            <a:lvl1pPr marL="0" indent="0">
              <a:buFont typeface="Arial" panose="020B0604020202020204" pitchFamily="34" charset="0"/>
              <a:buNone/>
              <a:defRPr sz="2400" baseline="0">
                <a:solidFill>
                  <a:schemeClr val="bg1"/>
                </a:solidFill>
                <a:latin typeface="+mj-lt"/>
              </a:defRPr>
            </a:lvl1pPr>
            <a:lvl2pPr marL="406000" indent="0">
              <a:buNone/>
              <a:defRPr/>
            </a:lvl2pPr>
            <a:lvl3pPr marL="569312" indent="0">
              <a:buNone/>
              <a:defRPr/>
            </a:lvl3pPr>
            <a:lvl4pPr marL="688273" indent="0">
              <a:buNone/>
              <a:defRPr/>
            </a:lvl4pPr>
            <a:lvl5pPr marL="800854" indent="0">
              <a:buNone/>
              <a:defRPr/>
            </a:lvl5pPr>
          </a:lstStyle>
          <a:p>
            <a:pPr lvl="0"/>
            <a:r>
              <a:rPr lang="en-GB" dirty="0" smtClean="0"/>
              <a:t>Subhead goes here</a:t>
            </a:r>
            <a:endParaRPr lang="en-GB" dirty="0"/>
          </a:p>
        </p:txBody>
      </p:sp>
      <p:grpSp>
        <p:nvGrpSpPr>
          <p:cNvPr id="28" name="Group 67"/>
          <p:cNvGrpSpPr/>
          <p:nvPr userDrawn="1"/>
        </p:nvGrpSpPr>
        <p:grpSpPr>
          <a:xfrm>
            <a:off x="380152" y="410509"/>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8835"/>
              <a:endParaRPr lang="en-US">
                <a:solidFill>
                  <a:srgbClr val="FFFFFF"/>
                </a:solidFill>
                <a:latin typeface="CiscoSansTT ExtraLigh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8835"/>
              <a:endParaRPr lang="en-US">
                <a:solidFill>
                  <a:srgbClr val="FFFFFF"/>
                </a:solidFill>
                <a:latin typeface="CiscoSansTT ExtraLigh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8835"/>
              <a:endParaRPr lang="en-US">
                <a:solidFill>
                  <a:srgbClr val="FFFFFF"/>
                </a:solidFill>
                <a:latin typeface="CiscoSansTT ExtraLight"/>
              </a:endParaRPr>
            </a:p>
          </p:txBody>
        </p:sp>
      </p:grpSp>
    </p:spTree>
    <p:extLst>
      <p:ext uri="{BB962C8B-B14F-4D97-AF65-F5344CB8AC3E}">
        <p14:creationId xmlns:p14="http://schemas.microsoft.com/office/powerpoint/2010/main" val="265753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bg>
      <p:bgPr>
        <a:solidFill>
          <a:schemeClr val="accent1"/>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35"/>
            <a:ext cx="10813351" cy="384175"/>
          </a:xfrm>
          <a:prstGeom prst="rect">
            <a:avLst/>
          </a:prstGeom>
        </p:spPr>
        <p:txBody>
          <a:bodyPr lIns="121829" tIns="60915" rIns="121829" bIns="60915" anchor="b" anchorCtr="0">
            <a:noAutofit/>
          </a:bodyPr>
          <a:lstStyle>
            <a:lvl1pPr marL="0" indent="0" algn="l">
              <a:buNone/>
              <a:defRPr sz="1600" b="0" i="0">
                <a:solidFill>
                  <a:schemeClr val="bg1"/>
                </a:solidFill>
                <a:latin typeface="+mn-lt"/>
                <a:cs typeface="CiscoSans"/>
              </a:defRPr>
            </a:lvl1pPr>
            <a:lvl2pPr marL="456901" indent="0" algn="ctr">
              <a:buNone/>
              <a:defRPr>
                <a:solidFill>
                  <a:schemeClr val="tx1">
                    <a:tint val="75000"/>
                  </a:schemeClr>
                </a:solidFill>
              </a:defRPr>
            </a:lvl2pPr>
            <a:lvl3pPr marL="913829" indent="0" algn="ctr">
              <a:buNone/>
              <a:defRPr>
                <a:solidFill>
                  <a:schemeClr val="tx1">
                    <a:tint val="75000"/>
                  </a:schemeClr>
                </a:solidFill>
              </a:defRPr>
            </a:lvl3pPr>
            <a:lvl4pPr marL="1370740" indent="0" algn="ctr">
              <a:buNone/>
              <a:defRPr>
                <a:solidFill>
                  <a:schemeClr val="tx1">
                    <a:tint val="75000"/>
                  </a:schemeClr>
                </a:solidFill>
              </a:defRPr>
            </a:lvl4pPr>
            <a:lvl5pPr marL="1827660" indent="0" algn="ctr">
              <a:buNone/>
              <a:defRPr>
                <a:solidFill>
                  <a:schemeClr val="tx1">
                    <a:tint val="75000"/>
                  </a:schemeClr>
                </a:solidFill>
              </a:defRPr>
            </a:lvl5pPr>
            <a:lvl6pPr marL="2284561" indent="0" algn="ctr">
              <a:buNone/>
              <a:defRPr>
                <a:solidFill>
                  <a:schemeClr val="tx1">
                    <a:tint val="75000"/>
                  </a:schemeClr>
                </a:solidFill>
              </a:defRPr>
            </a:lvl6pPr>
            <a:lvl7pPr marL="2741484" indent="0" algn="ctr">
              <a:buNone/>
              <a:defRPr>
                <a:solidFill>
                  <a:schemeClr val="tx1">
                    <a:tint val="75000"/>
                  </a:schemeClr>
                </a:solidFill>
              </a:defRPr>
            </a:lvl7pPr>
            <a:lvl8pPr marL="3198400" indent="0" algn="ctr">
              <a:buNone/>
              <a:defRPr>
                <a:solidFill>
                  <a:schemeClr val="tx1">
                    <a:tint val="75000"/>
                  </a:schemeClr>
                </a:solidFill>
              </a:defRPr>
            </a:lvl8pPr>
            <a:lvl9pPr marL="3655320"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08" y="5164921"/>
            <a:ext cx="10814050" cy="384175"/>
          </a:xfrm>
          <a:prstGeom prst="rect">
            <a:avLst/>
          </a:prstGeom>
        </p:spPr>
        <p:txBody>
          <a:bodyPr lIns="121829" tIns="60915" rIns="121829" bIns="6091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08" y="5938242"/>
            <a:ext cx="10814050" cy="384175"/>
          </a:xfrm>
          <a:prstGeom prst="rect">
            <a:avLst/>
          </a:prstGeom>
        </p:spPr>
        <p:txBody>
          <a:bodyPr lIns="121829" tIns="60915" rIns="121829" bIns="60915"/>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4" y="3496671"/>
            <a:ext cx="11067284" cy="398668"/>
          </a:xfrm>
          <a:prstGeom prst="rect">
            <a:avLst/>
          </a:prstGeom>
        </p:spPr>
        <p:txBody>
          <a:bodyPr lIns="121829" tIns="60915" rIns="121829" bIns="60915"/>
          <a:lstStyle>
            <a:lvl1pPr marL="0" indent="0">
              <a:buFont typeface="Arial" panose="020B0604020202020204" pitchFamily="34" charset="0"/>
              <a:buNone/>
              <a:defRPr sz="2400" baseline="0">
                <a:solidFill>
                  <a:schemeClr val="bg1"/>
                </a:solidFill>
                <a:latin typeface="+mj-lt"/>
              </a:defRPr>
            </a:lvl1pPr>
            <a:lvl2pPr marL="406176" indent="0">
              <a:buNone/>
              <a:defRPr/>
            </a:lvl2pPr>
            <a:lvl3pPr marL="569576" indent="0">
              <a:buNone/>
              <a:defRPr/>
            </a:lvl3pPr>
            <a:lvl4pPr marL="688581" indent="0">
              <a:buNone/>
              <a:defRPr/>
            </a:lvl4pPr>
            <a:lvl5pPr marL="801221" indent="0">
              <a:buNone/>
              <a:defRPr/>
            </a:lvl5pPr>
          </a:lstStyle>
          <a:p>
            <a:pPr lvl="0"/>
            <a:r>
              <a:rPr lang="en-GB" dirty="0" smtClean="0"/>
              <a:t>Subhead goes here</a:t>
            </a:r>
            <a:endParaRPr lang="en-GB" dirty="0"/>
          </a:p>
        </p:txBody>
      </p:sp>
      <p:grpSp>
        <p:nvGrpSpPr>
          <p:cNvPr id="28" name="Group 67"/>
          <p:cNvGrpSpPr/>
          <p:nvPr userDrawn="1"/>
        </p:nvGrpSpPr>
        <p:grpSpPr>
          <a:xfrm>
            <a:off x="380135" y="410501"/>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solidFill>
                  <a:schemeClr val="bg1"/>
                </a:solidFill>
                <a:latin typeface="+mj-lt"/>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chemeClr val="bg1"/>
                </a:solidFill>
                <a:latin typeface="+mj-lt"/>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chemeClr val="bg1"/>
                </a:solidFill>
                <a:latin typeface="+mj-lt"/>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chemeClr val="bg1"/>
                </a:solidFill>
                <a:latin typeface="+mj-lt"/>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chemeClr val="bg1"/>
                </a:solidFill>
                <a:latin typeface="+mj-lt"/>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chemeClr val="bg1"/>
                </a:solidFill>
                <a:latin typeface="+mj-lt"/>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chemeClr val="bg1"/>
                </a:solidFill>
                <a:latin typeface="+mj-lt"/>
              </a:endParaRPr>
            </a:p>
          </p:txBody>
        </p:sp>
      </p:grpSp>
    </p:spTree>
    <p:extLst>
      <p:ext uri="{BB962C8B-B14F-4D97-AF65-F5344CB8AC3E}">
        <p14:creationId xmlns:p14="http://schemas.microsoft.com/office/powerpoint/2010/main" val="67711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mall photo_top left">
    <p:bg>
      <p:bgRef idx="1001">
        <a:schemeClr val="bg2"/>
      </p:bgRef>
    </p:bg>
    <p:spTree>
      <p:nvGrpSpPr>
        <p:cNvPr id="1" name=""/>
        <p:cNvGrpSpPr/>
        <p:nvPr/>
      </p:nvGrpSpPr>
      <p:grpSpPr>
        <a:xfrm>
          <a:off x="0" y="0"/>
          <a:ext cx="0" cy="0"/>
          <a:chOff x="0" y="0"/>
          <a:chExt cx="0" cy="0"/>
        </a:xfrm>
      </p:grpSpPr>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en-US">
              <a:latin typeface="+mj-lt"/>
            </a:endParaRPr>
          </a:p>
        </p:txBody>
      </p:sp>
      <p:sp>
        <p:nvSpPr>
          <p:cNvPr id="26" name="Picture Placeholder 25"/>
          <p:cNvSpPr>
            <a:spLocks noGrp="1"/>
          </p:cNvSpPr>
          <p:nvPr>
            <p:ph type="pic" sz="quarter" idx="10"/>
          </p:nvPr>
        </p:nvSpPr>
        <p:spPr>
          <a:xfrm>
            <a:off x="450988" y="310896"/>
            <a:ext cx="4363599" cy="2459736"/>
          </a:xfrm>
          <a:prstGeom prst="rect">
            <a:avLst/>
          </a:prstGeom>
          <a:solidFill>
            <a:schemeClr val="bg1">
              <a:alpha val="30000"/>
            </a:schemeClr>
          </a:solidFill>
          <a:ln>
            <a:solidFill>
              <a:schemeClr val="bg2"/>
            </a:solidFill>
          </a:ln>
          <a:effectLst/>
        </p:spPr>
        <p:txBody>
          <a:bodyPr vert="horz" lIns="91384" tIns="45693" rIns="91384" bIns="45693" rtlCol="0" anchor="ctr" anchorCtr="0">
            <a:normAutofit/>
          </a:bodyPr>
          <a:lstStyle>
            <a:lvl1pPr marL="0" indent="0" algn="ctr" defTabSz="913867"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r>
              <a:rPr lang="en-US" smtClean="0"/>
              <a:t>Drag picture to placeholder or click icon to add</a:t>
            </a:r>
            <a:endParaRPr lang="en-US" dirty="0"/>
          </a:p>
        </p:txBody>
      </p:sp>
      <p:sp>
        <p:nvSpPr>
          <p:cNvPr id="9" name="Title 8"/>
          <p:cNvSpPr>
            <a:spLocks noGrp="1"/>
          </p:cNvSpPr>
          <p:nvPr>
            <p:ph type="title" hasCustomPrompt="1"/>
          </p:nvPr>
        </p:nvSpPr>
        <p:spPr>
          <a:xfrm>
            <a:off x="317373" y="3429000"/>
            <a:ext cx="9343297" cy="1421928"/>
          </a:xfrm>
        </p:spPr>
        <p:txBody>
          <a:bodyPr anchor="t">
            <a:noAutofit/>
          </a:bodyPr>
          <a:lstStyle>
            <a:lvl1pPr marL="0" marR="0" indent="0" algn="l" defTabSz="913867" rtl="0" eaLnBrk="1" fontAlgn="auto" latinLnBrk="0" hangingPunct="1">
              <a:lnSpc>
                <a:spcPct val="80000"/>
              </a:lnSpc>
              <a:spcBef>
                <a:spcPct val="0"/>
              </a:spcBef>
              <a:spcAft>
                <a:spcPts val="0"/>
              </a:spcAft>
              <a:buClrTx/>
              <a:buSzTx/>
              <a:buFontTx/>
              <a:buNone/>
              <a:tabLst/>
              <a:defRPr sz="6000">
                <a:solidFill>
                  <a:schemeClr val="tx1"/>
                </a:solidFill>
                <a:latin typeface="+mj-lt"/>
              </a:defRPr>
            </a:lvl1pPr>
          </a:lstStyle>
          <a:p>
            <a:r>
              <a:rPr lang="en-US" dirty="0" smtClean="0"/>
              <a:t>Large photo </a:t>
            </a:r>
            <a:br>
              <a:rPr lang="en-US" dirty="0" smtClean="0"/>
            </a:br>
            <a:r>
              <a:rPr lang="en-US" dirty="0" smtClean="0"/>
              <a:t>caption here.</a:t>
            </a:r>
          </a:p>
        </p:txBody>
      </p:sp>
      <p:sp>
        <p:nvSpPr>
          <p:cNvPr id="8" name="Rectangle 4"/>
          <p:cNvSpPr>
            <a:spLocks noChangeArrowheads="1"/>
          </p:cNvSpPr>
          <p:nvPr userDrawn="1"/>
        </p:nvSpPr>
        <p:spPr bwMode="ltGray">
          <a:xfrm>
            <a:off x="389306" y="6555477"/>
            <a:ext cx="4559499" cy="206047"/>
          </a:xfrm>
          <a:prstGeom prst="rect">
            <a:avLst/>
          </a:prstGeom>
          <a:noFill/>
          <a:ln w="9525">
            <a:noFill/>
            <a:miter lim="800000"/>
            <a:headEnd/>
            <a:tailEnd/>
          </a:ln>
          <a:effectLst/>
        </p:spPr>
        <p:txBody>
          <a:bodyPr wrap="square" lIns="82068" tIns="41033" rIns="82068" bIns="41033" anchor="b" anchorCtr="0">
            <a:spAutoFit/>
          </a:bodyPr>
          <a:lstStyle/>
          <a:p>
            <a:pPr algn="l" defTabSz="813912">
              <a:lnSpc>
                <a:spcPct val="100000"/>
              </a:lnSpc>
            </a:pPr>
            <a:r>
              <a:rPr lang="en-US" sz="800" dirty="0" smtClean="0">
                <a:solidFill>
                  <a:schemeClr val="bg2"/>
                </a:solidFill>
                <a:latin typeface="+mj-lt"/>
              </a:rPr>
              <a:t>© 2013</a:t>
            </a:r>
            <a:r>
              <a:rPr lang="en-US" sz="800" baseline="0" dirty="0" smtClean="0">
                <a:solidFill>
                  <a:schemeClr val="bg2"/>
                </a:solidFill>
                <a:latin typeface="+mj-lt"/>
              </a:rPr>
              <a:t>  </a:t>
            </a:r>
            <a:r>
              <a:rPr lang="en-US" sz="800" dirty="0" smtClean="0">
                <a:solidFill>
                  <a:schemeClr val="bg2"/>
                </a:solidFill>
                <a:latin typeface="+mj-lt"/>
              </a:rPr>
              <a:t>Cisco and/or its affiliates. All rights reserved.</a:t>
            </a:r>
            <a:endParaRPr lang="en-US" sz="800" dirty="0">
              <a:solidFill>
                <a:schemeClr val="bg2"/>
              </a:solidFill>
              <a:latin typeface="+mj-lt"/>
            </a:endParaRPr>
          </a:p>
        </p:txBody>
      </p:sp>
      <p:sp>
        <p:nvSpPr>
          <p:cNvPr id="10" name="Rectangle 7"/>
          <p:cNvSpPr>
            <a:spLocks noChangeArrowheads="1"/>
          </p:cNvSpPr>
          <p:nvPr userDrawn="1"/>
        </p:nvSpPr>
        <p:spPr bwMode="ltGray">
          <a:xfrm>
            <a:off x="11544690" y="6549669"/>
            <a:ext cx="294051" cy="206015"/>
          </a:xfrm>
          <a:prstGeom prst="rect">
            <a:avLst/>
          </a:prstGeom>
          <a:noFill/>
          <a:ln w="9525" algn="ctr">
            <a:noFill/>
            <a:miter lim="800000"/>
            <a:headEnd/>
            <a:tailEnd/>
          </a:ln>
          <a:effectLst/>
        </p:spPr>
        <p:txBody>
          <a:bodyPr wrap="none" lIns="82068" tIns="41033" rIns="82068" bIns="41033" anchor="b">
            <a:spAutoFit/>
          </a:bodyPr>
          <a:lstStyle/>
          <a:p>
            <a:pPr algn="r" defTabSz="813912">
              <a:lnSpc>
                <a:spcPct val="100000"/>
              </a:lnSpc>
            </a:pPr>
            <a:fld id="{DFCF27A5-1A5B-48D3-A060-2758FFBB1ADD}" type="slidenum">
              <a:rPr lang="en-US" sz="800">
                <a:solidFill>
                  <a:schemeClr val="bg2"/>
                </a:solidFill>
                <a:latin typeface="+mn-lt"/>
              </a:rPr>
              <a:pPr algn="r" defTabSz="813912">
                <a:lnSpc>
                  <a:spcPct val="100000"/>
                </a:lnSpc>
              </a:pPr>
              <a:t>‹#›</a:t>
            </a:fld>
            <a:endParaRPr lang="en-US" sz="800" dirty="0">
              <a:solidFill>
                <a:schemeClr val="bg2"/>
              </a:solidFill>
              <a:latin typeface="+mn-lt"/>
            </a:endParaRPr>
          </a:p>
        </p:txBody>
      </p:sp>
      <p:sp>
        <p:nvSpPr>
          <p:cNvPr id="14"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5"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1"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19276075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cxnSp>
        <p:nvCxnSpPr>
          <p:cNvPr id="7" name="Straight Connector 6"/>
          <p:cNvCxnSpPr/>
          <p:nvPr userDrawn="1"/>
        </p:nvCxnSpPr>
        <p:spPr>
          <a:xfrm>
            <a:off x="2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userDrawn="1"/>
        </p:nvSpPr>
        <p:spPr bwMode="ltGray">
          <a:xfrm>
            <a:off x="8328" y="6655061"/>
            <a:ext cx="4559499" cy="206040"/>
          </a:xfrm>
          <a:prstGeom prst="rect">
            <a:avLst/>
          </a:prstGeom>
        </p:spPr>
        <p:txBody>
          <a:bodyPr wrap="square" lIns="82012" tIns="41005" rIns="82012" bIns="41005" anchor="b" anchorCtr="0">
            <a:spAutoFit/>
          </a:bodyPr>
          <a:lstStyle/>
          <a:p>
            <a:pPr defTabSz="813436"/>
            <a:r>
              <a:rPr lang="en-US" sz="800" dirty="0" smtClean="0">
                <a:solidFill>
                  <a:srgbClr val="FFFFFF"/>
                </a:solidFill>
                <a:latin typeface="CiscoSansTT Light"/>
                <a:cs typeface="CiscoSans Thin"/>
              </a:rPr>
              <a:t>© 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378695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25" y="3066698"/>
            <a:ext cx="3288933" cy="861775"/>
          </a:xfrm>
          <a:prstGeom prst="rect">
            <a:avLst/>
          </a:prstGeom>
          <a:noFill/>
        </p:spPr>
        <p:txBody>
          <a:bodyPr wrap="none" lIns="121840" tIns="60920" rIns="121840" bIns="60920" rtlCol="0">
            <a:spAutoFit/>
          </a:bodyPr>
          <a:lstStyle/>
          <a:p>
            <a:pPr defTabSz="608835"/>
            <a:r>
              <a:rPr lang="en-US" sz="4800" dirty="0" smtClean="0">
                <a:solidFill>
                  <a:srgbClr val="FFFFFF"/>
                </a:solidFill>
                <a:latin typeface="CiscoSansTT ExtraLight"/>
              </a:rPr>
              <a:t>Thank you.</a:t>
            </a:r>
            <a:endParaRPr lang="en-US" sz="4800" dirty="0">
              <a:solidFill>
                <a:srgbClr val="FFFFFF"/>
              </a:solidFill>
              <a:latin typeface="CiscoSansTT ExtraLight"/>
            </a:endParaRPr>
          </a:p>
        </p:txBody>
      </p:sp>
      <p:sp>
        <p:nvSpPr>
          <p:cNvPr id="21" name="Rectangle 20"/>
          <p:cNvSpPr>
            <a:spLocks noChangeArrowheads="1"/>
          </p:cNvSpPr>
          <p:nvPr userDrawn="1"/>
        </p:nvSpPr>
        <p:spPr bwMode="black">
          <a:xfrm>
            <a:off x="8379473" y="3801579"/>
            <a:ext cx="155448" cy="589103"/>
          </a:xfrm>
          <a:prstGeom prst="rect">
            <a:avLst/>
          </a:prstGeom>
          <a:solidFill>
            <a:schemeClr val="tx1"/>
          </a:solidFill>
          <a:ln w="9525">
            <a:noFill/>
            <a:miter lim="800000"/>
            <a:headEnd/>
            <a:tailEnd/>
          </a:ln>
        </p:spPr>
        <p:txBody>
          <a:bodyPr lIns="121840" tIns="60920" rIns="121840" bIns="60920"/>
          <a:lstStyle/>
          <a:p>
            <a:pPr defTabSz="608835"/>
            <a:endParaRPr lang="en-US">
              <a:solidFill>
                <a:srgbClr val="0096D6"/>
              </a:solidFill>
              <a:latin typeface="CiscoSansTT ExtraLight"/>
            </a:endParaRPr>
          </a:p>
        </p:txBody>
      </p:sp>
      <p:sp>
        <p:nvSpPr>
          <p:cNvPr id="22" name="Freeform 21"/>
          <p:cNvSpPr>
            <a:spLocks/>
          </p:cNvSpPr>
          <p:nvPr userDrawn="1"/>
        </p:nvSpPr>
        <p:spPr bwMode="black">
          <a:xfrm>
            <a:off x="9285041" y="378691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23" name="Freeform 22"/>
          <p:cNvSpPr>
            <a:spLocks/>
          </p:cNvSpPr>
          <p:nvPr userDrawn="1"/>
        </p:nvSpPr>
        <p:spPr bwMode="black">
          <a:xfrm>
            <a:off x="7728765" y="378691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0" name="Freeform 39"/>
          <p:cNvSpPr>
            <a:spLocks noEditPoints="1"/>
          </p:cNvSpPr>
          <p:nvPr userDrawn="1"/>
        </p:nvSpPr>
        <p:spPr bwMode="black">
          <a:xfrm>
            <a:off x="9897790" y="378691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1" name="Freeform 40"/>
          <p:cNvSpPr>
            <a:spLocks/>
          </p:cNvSpPr>
          <p:nvPr userDrawn="1"/>
        </p:nvSpPr>
        <p:spPr bwMode="black">
          <a:xfrm>
            <a:off x="8735553" y="378691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2" name="Freeform 41"/>
          <p:cNvSpPr>
            <a:spLocks/>
          </p:cNvSpPr>
          <p:nvPr userDrawn="1"/>
        </p:nvSpPr>
        <p:spPr bwMode="black">
          <a:xfrm>
            <a:off x="7419693"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3" name="Freeform 42"/>
          <p:cNvSpPr>
            <a:spLocks/>
          </p:cNvSpPr>
          <p:nvPr userDrawn="1"/>
        </p:nvSpPr>
        <p:spPr bwMode="black">
          <a:xfrm>
            <a:off x="7829998" y="2763682"/>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4" name="Freeform 43"/>
          <p:cNvSpPr>
            <a:spLocks/>
          </p:cNvSpPr>
          <p:nvPr userDrawn="1"/>
        </p:nvSpPr>
        <p:spPr bwMode="black">
          <a:xfrm>
            <a:off x="8233080" y="2484538"/>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5" name="Freeform 44"/>
          <p:cNvSpPr>
            <a:spLocks/>
          </p:cNvSpPr>
          <p:nvPr userDrawn="1"/>
        </p:nvSpPr>
        <p:spPr bwMode="black">
          <a:xfrm>
            <a:off x="8643385"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40" tIns="60920" rIns="121840" bIns="60920"/>
          <a:lstStyle/>
          <a:p>
            <a:pPr defTabSz="608835"/>
            <a:endParaRPr lang="en-US">
              <a:solidFill>
                <a:srgbClr val="0096D6"/>
              </a:solidFill>
              <a:latin typeface="CiscoSansTT ExtraLight"/>
            </a:endParaRPr>
          </a:p>
        </p:txBody>
      </p:sp>
    </p:spTree>
    <p:extLst>
      <p:ext uri="{BB962C8B-B14F-4D97-AF65-F5344CB8AC3E}">
        <p14:creationId xmlns:p14="http://schemas.microsoft.com/office/powerpoint/2010/main" val="3285117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00"/>
                                        <p:tgtEl>
                                          <p:spTgt spid="4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700"/>
                                        <p:tgtEl>
                                          <p:spTgt spid="4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700"/>
                                        <p:tgtEl>
                                          <p:spTgt spid="4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700"/>
                                        <p:tgtEl>
                                          <p:spTgt spid="4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700"/>
                                        <p:tgtEl>
                                          <p:spTgt spid="47"/>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700"/>
                                        <p:tgtEl>
                                          <p:spTgt spid="4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700"/>
                                        <p:tgtEl>
                                          <p:spTgt spid="4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700"/>
                                        <p:tgtEl>
                                          <p:spTgt spid="50"/>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42"/>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44"/>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46"/>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48"/>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50"/>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43"/>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45"/>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47"/>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49"/>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700"/>
                                        <p:tgtEl>
                                          <p:spTgt spid="23"/>
                                        </p:tgtEl>
                                      </p:cBhvr>
                                    </p:animEffect>
                                  </p:childTnLst>
                                </p:cTn>
                              </p:par>
                              <p:par>
                                <p:cTn id="54" presetID="10" presetClass="entr" presetSubtype="0" fill="hold" nodeType="with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700"/>
                                        <p:tgtEl>
                                          <p:spTgt spid="21"/>
                                        </p:tgtEl>
                                      </p:cBhvr>
                                    </p:animEffect>
                                  </p:childTnLst>
                                </p:cTn>
                              </p:par>
                              <p:par>
                                <p:cTn id="57" presetID="10" presetClass="entr" presetSubtype="0" fill="hold" nodeType="withEffect">
                                  <p:stCondLst>
                                    <p:cond delay="2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700"/>
                                        <p:tgtEl>
                                          <p:spTgt spid="41"/>
                                        </p:tgtEl>
                                      </p:cBhvr>
                                    </p:animEffect>
                                  </p:childTnLst>
                                </p:cTn>
                              </p:par>
                              <p:par>
                                <p:cTn id="60" presetID="10" presetClass="entr" presetSubtype="0" fill="hold" nodeType="withEffect">
                                  <p:stCondLst>
                                    <p:cond delay="30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700"/>
                                        <p:tgtEl>
                                          <p:spTgt spid="22"/>
                                        </p:tgtEl>
                                      </p:cBhvr>
                                    </p:animEffect>
                                  </p:childTnLst>
                                </p:cTn>
                              </p:par>
                              <p:par>
                                <p:cTn id="63" presetID="10" presetClass="entr" presetSubtype="0" fill="hold" nodeType="withEffect">
                                  <p:stCondLst>
                                    <p:cond delay="40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3830675"/>
      </p:ext>
    </p:extLst>
  </p:cSld>
  <p:clrMapOvr>
    <a:masterClrMapping/>
  </p:clrMapOvr>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88" tIns="41043" rIns="82088" bIns="41043" anchor="b">
            <a:spAutoFit/>
          </a:bodyPr>
          <a:lstStyle/>
          <a:p>
            <a:pPr algn="r" defTabSz="814082"/>
            <a:r>
              <a:rPr lang="en-US" sz="800" dirty="0">
                <a:solidFill>
                  <a:srgbClr val="FFFFFF"/>
                </a:solidFill>
                <a:latin typeface="CiscoSansTT Ligh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88" tIns="41043" rIns="82088" bIns="41043" anchor="b">
            <a:spAutoFit/>
          </a:bodyPr>
          <a:lstStyle/>
          <a:p>
            <a:pPr algn="r" defTabSz="814082"/>
            <a:fld id="{DFCF27A5-1A5B-48D3-A060-2758FFBB1ADD}" type="slidenum">
              <a:rPr lang="en-US" sz="800">
                <a:solidFill>
                  <a:srgbClr val="FFFFFF"/>
                </a:solidFill>
                <a:latin typeface="CiscoSansTT Light"/>
                <a:cs typeface="CiscoSans Thin"/>
              </a:rPr>
              <a:pPr algn="r" defTabSz="814082"/>
              <a:t>‹#›</a:t>
            </a:fld>
            <a:endParaRPr lang="en-US" sz="800" dirty="0">
              <a:solidFill>
                <a:srgbClr val="FFFFFF"/>
              </a:solidFill>
              <a:latin typeface="CiscoSansTT Light"/>
              <a:cs typeface="CiscoSans Thin"/>
            </a:endParaRPr>
          </a:p>
        </p:txBody>
      </p:sp>
      <p:sp>
        <p:nvSpPr>
          <p:cNvPr id="10" name="Rectangle 4"/>
          <p:cNvSpPr>
            <a:spLocks noChangeArrowheads="1"/>
          </p:cNvSpPr>
          <p:nvPr userDrawn="1"/>
        </p:nvSpPr>
        <p:spPr bwMode="ltGray">
          <a:xfrm>
            <a:off x="389299" y="6329697"/>
            <a:ext cx="4559499" cy="206040"/>
          </a:xfrm>
          <a:prstGeom prst="rect">
            <a:avLst/>
          </a:prstGeom>
          <a:noFill/>
          <a:ln w="9525">
            <a:noFill/>
            <a:miter lim="800000"/>
            <a:headEnd/>
            <a:tailEnd/>
          </a:ln>
          <a:effectLst/>
        </p:spPr>
        <p:txBody>
          <a:bodyPr wrap="square" lIns="82088" tIns="41043" rIns="82088" bIns="41043" anchor="b" anchorCtr="0">
            <a:spAutoFit/>
          </a:bodyPr>
          <a:lstStyle/>
          <a:p>
            <a:pPr defTabSz="814082"/>
            <a:r>
              <a:rPr lang="en-US" sz="800" dirty="0" smtClean="0">
                <a:solidFill>
                  <a:srgbClr val="FFFFFF"/>
                </a:solidFill>
                <a:latin typeface="CiscoSansTT Light"/>
                <a:cs typeface="CiscoSans Thin"/>
              </a:rPr>
              <a:t>© 2013-2014  Cisco and/or its affiliates. All rights reserved.</a:t>
            </a:r>
            <a:endParaRPr lang="en-US" sz="800" dirty="0">
              <a:solidFill>
                <a:srgbClr val="FFFFFF"/>
              </a:solidFill>
              <a:latin typeface="CiscoSansTT Ligh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3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23"/>
            <a:ext cx="10813351" cy="384175"/>
          </a:xfrm>
          <a:prstGeom prst="rect">
            <a:avLst/>
          </a:prstGeom>
        </p:spPr>
        <p:txBody>
          <a:bodyPr lIns="121880" tIns="60940" rIns="121880" bIns="60940" anchor="b" anchorCtr="0">
            <a:noAutofit/>
          </a:bodyPr>
          <a:lstStyle>
            <a:lvl1pPr marL="0" indent="0" algn="l">
              <a:buNone/>
              <a:defRPr sz="1600" b="0" i="0">
                <a:solidFill>
                  <a:schemeClr val="tx1"/>
                </a:solidFill>
                <a:latin typeface="+mn-lt"/>
                <a:cs typeface="Arial" panose="020B0604020202020204" pitchFamily="34" charset="0"/>
              </a:defRPr>
            </a:lvl1pPr>
            <a:lvl2pPr marL="457091" indent="0" algn="ctr">
              <a:buNone/>
              <a:defRPr>
                <a:solidFill>
                  <a:schemeClr val="tx1">
                    <a:tint val="75000"/>
                  </a:schemeClr>
                </a:solidFill>
              </a:defRPr>
            </a:lvl2pPr>
            <a:lvl3pPr marL="914187" indent="0" algn="ctr">
              <a:buNone/>
              <a:defRPr>
                <a:solidFill>
                  <a:schemeClr val="tx1">
                    <a:tint val="75000"/>
                  </a:schemeClr>
                </a:solidFill>
              </a:defRPr>
            </a:lvl3pPr>
            <a:lvl4pPr marL="1371279" indent="0" algn="ctr">
              <a:buNone/>
              <a:defRPr>
                <a:solidFill>
                  <a:schemeClr val="tx1">
                    <a:tint val="75000"/>
                  </a:schemeClr>
                </a:solidFill>
              </a:defRPr>
            </a:lvl4pPr>
            <a:lvl5pPr marL="1828375" indent="0" algn="ctr">
              <a:buNone/>
              <a:defRPr>
                <a:solidFill>
                  <a:schemeClr val="tx1">
                    <a:tint val="75000"/>
                  </a:schemeClr>
                </a:solidFill>
              </a:defRPr>
            </a:lvl5pPr>
            <a:lvl6pPr marL="2285464" indent="0" algn="ctr">
              <a:buNone/>
              <a:defRPr>
                <a:solidFill>
                  <a:schemeClr val="tx1">
                    <a:tint val="75000"/>
                  </a:schemeClr>
                </a:solidFill>
              </a:defRPr>
            </a:lvl6pPr>
            <a:lvl7pPr marL="2742561" indent="0" algn="ctr">
              <a:buNone/>
              <a:defRPr>
                <a:solidFill>
                  <a:schemeClr val="tx1">
                    <a:tint val="75000"/>
                  </a:schemeClr>
                </a:solidFill>
              </a:defRPr>
            </a:lvl7pPr>
            <a:lvl8pPr marL="3199653" indent="0" algn="ctr">
              <a:buNone/>
              <a:defRPr>
                <a:solidFill>
                  <a:schemeClr val="tx1">
                    <a:tint val="75000"/>
                  </a:schemeClr>
                </a:solidFill>
              </a:defRPr>
            </a:lvl8pPr>
            <a:lvl9pPr marL="365674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2" y="5164909"/>
            <a:ext cx="10814050" cy="384175"/>
          </a:xfrm>
          <a:prstGeom prst="rect">
            <a:avLst/>
          </a:prstGeom>
        </p:spPr>
        <p:txBody>
          <a:bodyPr lIns="121880" tIns="60940" rIns="121880"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10" y="5938230"/>
            <a:ext cx="10814050" cy="384175"/>
          </a:xfrm>
          <a:prstGeom prst="rect">
            <a:avLst/>
          </a:prstGeom>
        </p:spPr>
        <p:txBody>
          <a:bodyPr lIns="121880" tIns="60940" rIns="121880"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6" y="3496671"/>
            <a:ext cx="11067284" cy="398668"/>
          </a:xfrm>
          <a:prstGeom prst="rect">
            <a:avLst/>
          </a:prstGeom>
        </p:spPr>
        <p:txBody>
          <a:bodyPr lIns="121880" tIns="60940" rIns="121880" bIns="60940"/>
          <a:lstStyle>
            <a:lvl1pPr marL="0" indent="0">
              <a:buFont typeface="Arial" panose="020B0604020202020204" pitchFamily="34" charset="0"/>
              <a:buNone/>
              <a:defRPr sz="2400" baseline="0">
                <a:solidFill>
                  <a:schemeClr val="tx1"/>
                </a:solidFill>
                <a:latin typeface="+mj-lt"/>
              </a:defRPr>
            </a:lvl1pPr>
            <a:lvl2pPr marL="406326" indent="0">
              <a:buNone/>
              <a:defRPr/>
            </a:lvl2pPr>
            <a:lvl3pPr marL="569803" indent="0">
              <a:buNone/>
              <a:defRPr/>
            </a:lvl3pPr>
            <a:lvl4pPr marL="688843" indent="0">
              <a:buNone/>
              <a:defRPr/>
            </a:lvl4pPr>
            <a:lvl5pPr marL="801534"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23" y="410501"/>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03"/>
              <a:endParaRPr lang="en-US">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03"/>
              <a:endParaRPr lang="en-US">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grpSp>
    </p:spTree>
    <p:extLst>
      <p:ext uri="{BB962C8B-B14F-4D97-AF65-F5344CB8AC3E}">
        <p14:creationId xmlns:p14="http://schemas.microsoft.com/office/powerpoint/2010/main" val="42406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sp>
        <p:nvSpPr>
          <p:cNvPr id="23" name="Title 1"/>
          <p:cNvSpPr>
            <a:spLocks noGrp="1"/>
          </p:cNvSpPr>
          <p:nvPr userDrawn="1">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tx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userDrawn="1">
            <p:ph type="subTitle" idx="1" hasCustomPrompt="1"/>
          </p:nvPr>
        </p:nvSpPr>
        <p:spPr>
          <a:xfrm>
            <a:off x="347171" y="4828023"/>
            <a:ext cx="10813351" cy="384175"/>
          </a:xfrm>
          <a:prstGeom prst="rect">
            <a:avLst/>
          </a:prstGeom>
        </p:spPr>
        <p:txBody>
          <a:bodyPr lIns="121880" tIns="60940" rIns="121880" bIns="60940" anchor="b" anchorCtr="0">
            <a:noAutofit/>
          </a:bodyPr>
          <a:lstStyle>
            <a:lvl1pPr marL="0" indent="0" algn="l">
              <a:buNone/>
              <a:defRPr sz="1600" b="0" i="0">
                <a:solidFill>
                  <a:schemeClr val="tx1"/>
                </a:solidFill>
                <a:latin typeface="+mn-lt"/>
                <a:cs typeface="Arial" panose="020B0604020202020204" pitchFamily="34" charset="0"/>
              </a:defRPr>
            </a:lvl1pPr>
            <a:lvl2pPr marL="457091" indent="0" algn="ctr">
              <a:buNone/>
              <a:defRPr>
                <a:solidFill>
                  <a:schemeClr val="tx1">
                    <a:tint val="75000"/>
                  </a:schemeClr>
                </a:solidFill>
              </a:defRPr>
            </a:lvl2pPr>
            <a:lvl3pPr marL="914187" indent="0" algn="ctr">
              <a:buNone/>
              <a:defRPr>
                <a:solidFill>
                  <a:schemeClr val="tx1">
                    <a:tint val="75000"/>
                  </a:schemeClr>
                </a:solidFill>
              </a:defRPr>
            </a:lvl3pPr>
            <a:lvl4pPr marL="1371279" indent="0" algn="ctr">
              <a:buNone/>
              <a:defRPr>
                <a:solidFill>
                  <a:schemeClr val="tx1">
                    <a:tint val="75000"/>
                  </a:schemeClr>
                </a:solidFill>
              </a:defRPr>
            </a:lvl4pPr>
            <a:lvl5pPr marL="1828375" indent="0" algn="ctr">
              <a:buNone/>
              <a:defRPr>
                <a:solidFill>
                  <a:schemeClr val="tx1">
                    <a:tint val="75000"/>
                  </a:schemeClr>
                </a:solidFill>
              </a:defRPr>
            </a:lvl5pPr>
            <a:lvl6pPr marL="2285464" indent="0" algn="ctr">
              <a:buNone/>
              <a:defRPr>
                <a:solidFill>
                  <a:schemeClr val="tx1">
                    <a:tint val="75000"/>
                  </a:schemeClr>
                </a:solidFill>
              </a:defRPr>
            </a:lvl6pPr>
            <a:lvl7pPr marL="2742561" indent="0" algn="ctr">
              <a:buNone/>
              <a:defRPr>
                <a:solidFill>
                  <a:schemeClr val="tx1">
                    <a:tint val="75000"/>
                  </a:schemeClr>
                </a:solidFill>
              </a:defRPr>
            </a:lvl7pPr>
            <a:lvl8pPr marL="3199653" indent="0" algn="ctr">
              <a:buNone/>
              <a:defRPr>
                <a:solidFill>
                  <a:schemeClr val="tx1">
                    <a:tint val="75000"/>
                  </a:schemeClr>
                </a:solidFill>
              </a:defRPr>
            </a:lvl8pPr>
            <a:lvl9pPr marL="365674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userDrawn="1">
            <p:ph type="body" sz="quarter" idx="10" hasCustomPrompt="1"/>
          </p:nvPr>
        </p:nvSpPr>
        <p:spPr>
          <a:xfrm>
            <a:off x="346402" y="5164909"/>
            <a:ext cx="10814050" cy="384175"/>
          </a:xfrm>
          <a:prstGeom prst="rect">
            <a:avLst/>
          </a:prstGeom>
        </p:spPr>
        <p:txBody>
          <a:bodyPr lIns="121880" tIns="60940" rIns="121880"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userDrawn="1">
            <p:ph type="body" sz="quarter" idx="11" hasCustomPrompt="1"/>
          </p:nvPr>
        </p:nvSpPr>
        <p:spPr>
          <a:xfrm>
            <a:off x="335710" y="5938230"/>
            <a:ext cx="10814050" cy="384175"/>
          </a:xfrm>
          <a:prstGeom prst="rect">
            <a:avLst/>
          </a:prstGeom>
        </p:spPr>
        <p:txBody>
          <a:bodyPr lIns="121880" tIns="60940" rIns="121880" bIns="60940"/>
          <a:lstStyle>
            <a:lvl1pPr marL="0" indent="0" algn="l">
              <a:buFontTx/>
              <a:buNone/>
              <a:defRPr lang="en-US" sz="1600" b="0" i="0" kern="1200" dirty="0" smtClean="0">
                <a:solidFill>
                  <a:schemeClr val="tx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userDrawn="1">
            <p:ph type="body" sz="quarter" idx="13" hasCustomPrompt="1"/>
          </p:nvPr>
        </p:nvSpPr>
        <p:spPr>
          <a:xfrm>
            <a:off x="336676" y="3496671"/>
            <a:ext cx="11067284" cy="398668"/>
          </a:xfrm>
          <a:prstGeom prst="rect">
            <a:avLst/>
          </a:prstGeom>
        </p:spPr>
        <p:txBody>
          <a:bodyPr lIns="121880" tIns="60940" rIns="121880" bIns="60940"/>
          <a:lstStyle>
            <a:lvl1pPr marL="0" indent="0">
              <a:buFont typeface="Arial" panose="020B0604020202020204" pitchFamily="34" charset="0"/>
              <a:buNone/>
              <a:defRPr sz="2400" baseline="0">
                <a:solidFill>
                  <a:schemeClr val="tx1"/>
                </a:solidFill>
                <a:latin typeface="+mj-lt"/>
              </a:defRPr>
            </a:lvl1pPr>
            <a:lvl2pPr marL="406326" indent="0">
              <a:buNone/>
              <a:defRPr/>
            </a:lvl2pPr>
            <a:lvl3pPr marL="569803" indent="0">
              <a:buNone/>
              <a:defRPr/>
            </a:lvl3pPr>
            <a:lvl4pPr marL="688843" indent="0">
              <a:buNone/>
              <a:defRPr/>
            </a:lvl4pPr>
            <a:lvl5pPr marL="801534" indent="0">
              <a:buNone/>
              <a:defRPr/>
            </a:lvl5pPr>
          </a:lstStyle>
          <a:p>
            <a:pPr lvl="0"/>
            <a:r>
              <a:rPr lang="en-GB" dirty="0" smtClean="0"/>
              <a:t>Subhead goes here</a:t>
            </a:r>
            <a:endParaRPr lang="en-GB" dirty="0"/>
          </a:p>
        </p:txBody>
      </p:sp>
      <p:cxnSp>
        <p:nvCxnSpPr>
          <p:cNvPr id="27" name="Straight Connector 2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73" name="Group 67"/>
          <p:cNvGrpSpPr/>
          <p:nvPr userDrawn="1"/>
        </p:nvGrpSpPr>
        <p:grpSpPr>
          <a:xfrm>
            <a:off x="380123" y="410501"/>
            <a:ext cx="1150019" cy="613107"/>
            <a:chOff x="609606" y="528528"/>
            <a:chExt cx="1444732" cy="763787"/>
          </a:xfrm>
          <a:solidFill>
            <a:srgbClr val="7F7F7F"/>
          </a:solidFill>
        </p:grpSpPr>
        <p:sp>
          <p:nvSpPr>
            <p:cNvPr id="74" name="Rectangle 73"/>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03"/>
              <a:endParaRPr lang="en-US">
                <a:solidFill>
                  <a:srgbClr val="FFFFFF"/>
                </a:solidFill>
                <a:latin typeface="Arial"/>
              </a:endParaRPr>
            </a:p>
          </p:txBody>
        </p:sp>
        <p:sp>
          <p:nvSpPr>
            <p:cNvPr id="75" name="Freeform 7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6" name="Freeform 7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7" name="Freeform 7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03"/>
              <a:endParaRPr lang="en-US">
                <a:solidFill>
                  <a:srgbClr val="FFFFFF"/>
                </a:solidFill>
                <a:latin typeface="Arial"/>
              </a:endParaRPr>
            </a:p>
          </p:txBody>
        </p:sp>
        <p:sp>
          <p:nvSpPr>
            <p:cNvPr id="78" name="Freeform 7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79" name="Freeform 7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0" name="Freeform 7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1" name="Freeform 8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2" name="Freeform 8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3" name="Freeform 8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4" name="Freeform 8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5" name="Freeform 8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6" name="Freeform 8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87" name="Freeform 8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grpSp>
    </p:spTree>
    <p:extLst>
      <p:ext uri="{BB962C8B-B14F-4D97-AF65-F5344CB8AC3E}">
        <p14:creationId xmlns:p14="http://schemas.microsoft.com/office/powerpoint/2010/main" val="7754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295115" y="2811836"/>
            <a:ext cx="11066075" cy="859640"/>
          </a:xfrm>
          <a:prstGeom prst="rect">
            <a:avLst/>
          </a:prstGeom>
        </p:spPr>
        <p:txBody>
          <a:bodyPr anchor="b" anchorCtr="0"/>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Presentation Title Goes Here</a:t>
            </a:r>
            <a:endParaRPr lang="en-US" dirty="0"/>
          </a:p>
        </p:txBody>
      </p:sp>
      <p:sp>
        <p:nvSpPr>
          <p:cNvPr id="24" name="Subtitle 2"/>
          <p:cNvSpPr>
            <a:spLocks noGrp="1"/>
          </p:cNvSpPr>
          <p:nvPr>
            <p:ph type="subTitle" idx="1" hasCustomPrompt="1"/>
          </p:nvPr>
        </p:nvSpPr>
        <p:spPr>
          <a:xfrm>
            <a:off x="336479" y="4828023"/>
            <a:ext cx="10813351" cy="384175"/>
          </a:xfrm>
          <a:prstGeom prst="rect">
            <a:avLst/>
          </a:prstGeom>
        </p:spPr>
        <p:txBody>
          <a:bodyPr lIns="121880" tIns="60940" rIns="121880" bIns="60940" anchor="b" anchorCtr="0">
            <a:noAutofit/>
          </a:bodyPr>
          <a:lstStyle>
            <a:lvl1pPr marL="0" indent="0" algn="l">
              <a:buNone/>
              <a:defRPr sz="1600" b="0" i="0">
                <a:solidFill>
                  <a:schemeClr val="bg1"/>
                </a:solidFill>
                <a:latin typeface="+mn-lt"/>
                <a:cs typeface="CiscoSans"/>
              </a:defRPr>
            </a:lvl1pPr>
            <a:lvl2pPr marL="457091" indent="0" algn="ctr">
              <a:buNone/>
              <a:defRPr>
                <a:solidFill>
                  <a:schemeClr val="tx1">
                    <a:tint val="75000"/>
                  </a:schemeClr>
                </a:solidFill>
              </a:defRPr>
            </a:lvl2pPr>
            <a:lvl3pPr marL="914187" indent="0" algn="ctr">
              <a:buNone/>
              <a:defRPr>
                <a:solidFill>
                  <a:schemeClr val="tx1">
                    <a:tint val="75000"/>
                  </a:schemeClr>
                </a:solidFill>
              </a:defRPr>
            </a:lvl3pPr>
            <a:lvl4pPr marL="1371279" indent="0" algn="ctr">
              <a:buNone/>
              <a:defRPr>
                <a:solidFill>
                  <a:schemeClr val="tx1">
                    <a:tint val="75000"/>
                  </a:schemeClr>
                </a:solidFill>
              </a:defRPr>
            </a:lvl4pPr>
            <a:lvl5pPr marL="1828375" indent="0" algn="ctr">
              <a:buNone/>
              <a:defRPr>
                <a:solidFill>
                  <a:schemeClr val="tx1">
                    <a:tint val="75000"/>
                  </a:schemeClr>
                </a:solidFill>
              </a:defRPr>
            </a:lvl5pPr>
            <a:lvl6pPr marL="2285464" indent="0" algn="ctr">
              <a:buNone/>
              <a:defRPr>
                <a:solidFill>
                  <a:schemeClr val="tx1">
                    <a:tint val="75000"/>
                  </a:schemeClr>
                </a:solidFill>
              </a:defRPr>
            </a:lvl6pPr>
            <a:lvl7pPr marL="2742561" indent="0" algn="ctr">
              <a:buNone/>
              <a:defRPr>
                <a:solidFill>
                  <a:schemeClr val="tx1">
                    <a:tint val="75000"/>
                  </a:schemeClr>
                </a:solidFill>
              </a:defRPr>
            </a:lvl7pPr>
            <a:lvl8pPr marL="3199653" indent="0" algn="ctr">
              <a:buNone/>
              <a:defRPr>
                <a:solidFill>
                  <a:schemeClr val="tx1">
                    <a:tint val="75000"/>
                  </a:schemeClr>
                </a:solidFill>
              </a:defRPr>
            </a:lvl8pPr>
            <a:lvl9pPr marL="3656749" indent="0" algn="ctr">
              <a:buNone/>
              <a:defRPr>
                <a:solidFill>
                  <a:schemeClr val="tx1">
                    <a:tint val="75000"/>
                  </a:schemeClr>
                </a:solidFill>
              </a:defRPr>
            </a:lvl9pPr>
          </a:lstStyle>
          <a:p>
            <a:r>
              <a:rPr lang="en-US" dirty="0" smtClean="0"/>
              <a:t>Speaker Name</a:t>
            </a:r>
            <a:endParaRPr lang="en-US" dirty="0"/>
          </a:p>
        </p:txBody>
      </p:sp>
      <p:sp>
        <p:nvSpPr>
          <p:cNvPr id="25" name="Text Placeholder 38"/>
          <p:cNvSpPr>
            <a:spLocks noGrp="1"/>
          </p:cNvSpPr>
          <p:nvPr>
            <p:ph type="body" sz="quarter" idx="10" hasCustomPrompt="1"/>
          </p:nvPr>
        </p:nvSpPr>
        <p:spPr>
          <a:xfrm>
            <a:off x="335710" y="5164909"/>
            <a:ext cx="10814050" cy="384175"/>
          </a:xfrm>
          <a:prstGeom prst="rect">
            <a:avLst/>
          </a:prstGeom>
        </p:spPr>
        <p:txBody>
          <a:bodyPr lIns="121880" tIns="60940" rIns="121880" bIns="60940"/>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Speaker Title</a:t>
            </a:r>
            <a:endParaRPr lang="en-US" dirty="0"/>
          </a:p>
        </p:txBody>
      </p:sp>
      <p:sp>
        <p:nvSpPr>
          <p:cNvPr id="26" name="Text Placeholder 40"/>
          <p:cNvSpPr>
            <a:spLocks noGrp="1"/>
          </p:cNvSpPr>
          <p:nvPr>
            <p:ph type="body" sz="quarter" idx="11" hasCustomPrompt="1"/>
          </p:nvPr>
        </p:nvSpPr>
        <p:spPr>
          <a:xfrm>
            <a:off x="335710" y="5938230"/>
            <a:ext cx="10814050" cy="384175"/>
          </a:xfrm>
          <a:prstGeom prst="rect">
            <a:avLst/>
          </a:prstGeom>
        </p:spPr>
        <p:txBody>
          <a:bodyPr lIns="121880" tIns="60940" rIns="121880" bIns="60940"/>
          <a:lstStyle>
            <a:lvl1pPr marL="0" indent="0" algn="l">
              <a:buFontTx/>
              <a:buNone/>
              <a:defRPr lang="en-US" sz="1600" b="0" i="0" kern="1200" dirty="0" smtClean="0">
                <a:solidFill>
                  <a:schemeClr val="bg1"/>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3" name="Text Placeholder 2"/>
          <p:cNvSpPr>
            <a:spLocks noGrp="1"/>
          </p:cNvSpPr>
          <p:nvPr>
            <p:ph type="body" sz="quarter" idx="13" hasCustomPrompt="1"/>
          </p:nvPr>
        </p:nvSpPr>
        <p:spPr>
          <a:xfrm>
            <a:off x="336676" y="3496671"/>
            <a:ext cx="11067284" cy="398668"/>
          </a:xfrm>
          <a:prstGeom prst="rect">
            <a:avLst/>
          </a:prstGeom>
        </p:spPr>
        <p:txBody>
          <a:bodyPr lIns="121880" tIns="60940" rIns="121880" bIns="60940"/>
          <a:lstStyle>
            <a:lvl1pPr marL="0" indent="0">
              <a:buFont typeface="Arial" panose="020B0604020202020204" pitchFamily="34" charset="0"/>
              <a:buNone/>
              <a:defRPr sz="2400" baseline="0">
                <a:solidFill>
                  <a:schemeClr val="bg1"/>
                </a:solidFill>
                <a:latin typeface="+mj-lt"/>
              </a:defRPr>
            </a:lvl1pPr>
            <a:lvl2pPr marL="406326" indent="0">
              <a:buNone/>
              <a:defRPr/>
            </a:lvl2pPr>
            <a:lvl3pPr marL="569803" indent="0">
              <a:buNone/>
              <a:defRPr/>
            </a:lvl3pPr>
            <a:lvl4pPr marL="688843" indent="0">
              <a:buNone/>
              <a:defRPr/>
            </a:lvl4pPr>
            <a:lvl5pPr marL="801534" indent="0">
              <a:buNone/>
              <a:defRPr/>
            </a:lvl5pPr>
          </a:lstStyle>
          <a:p>
            <a:pPr lvl="0"/>
            <a:r>
              <a:rPr lang="en-GB" dirty="0" smtClean="0"/>
              <a:t>Subhead goes here</a:t>
            </a:r>
            <a:endParaRPr lang="en-GB" dirty="0"/>
          </a:p>
        </p:txBody>
      </p:sp>
      <p:grpSp>
        <p:nvGrpSpPr>
          <p:cNvPr id="28" name="Group 67"/>
          <p:cNvGrpSpPr/>
          <p:nvPr userDrawn="1"/>
        </p:nvGrpSpPr>
        <p:grpSpPr>
          <a:xfrm>
            <a:off x="380123" y="410501"/>
            <a:ext cx="1150019" cy="613107"/>
            <a:chOff x="609606" y="528528"/>
            <a:chExt cx="1444732" cy="763787"/>
          </a:xfrm>
          <a:solidFill>
            <a:schemeClr val="bg1"/>
          </a:solidFill>
        </p:grpSpPr>
        <p:sp>
          <p:nvSpPr>
            <p:cNvPr id="32" name="Rectangle 3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609403"/>
              <a:endParaRPr lang="en-US">
                <a:solidFill>
                  <a:srgbClr val="FFFFFF"/>
                </a:solidFill>
                <a:latin typeface="Arial"/>
              </a:endParaRPr>
            </a:p>
          </p:txBody>
        </p:sp>
        <p:sp>
          <p:nvSpPr>
            <p:cNvPr id="45" name="Freeform 44"/>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46" name="Freeform 45"/>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47" name="Freeform 46"/>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609403"/>
              <a:endParaRPr lang="en-US">
                <a:solidFill>
                  <a:srgbClr val="FFFFFF"/>
                </a:solidFill>
                <a:latin typeface="Arial"/>
              </a:endParaRPr>
            </a:p>
          </p:txBody>
        </p:sp>
        <p:sp>
          <p:nvSpPr>
            <p:cNvPr id="48" name="Freeform 47"/>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49" name="Freeform 48"/>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0" name="Freeform 49"/>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1" name="Freeform 5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2" name="Freeform 5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3" name="Freeform 5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4" name="Freeform 5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5" name="Freeform 5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6" name="Freeform 5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609403"/>
              <a:endParaRPr lang="en-US">
                <a:solidFill>
                  <a:srgbClr val="FFFFFF"/>
                </a:solidFill>
                <a:latin typeface="Arial"/>
              </a:endParaRPr>
            </a:p>
          </p:txBody>
        </p:sp>
        <p:sp>
          <p:nvSpPr>
            <p:cNvPr id="57" name="Freeform 5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609403"/>
              <a:endParaRPr lang="en-US">
                <a:solidFill>
                  <a:srgbClr val="FFFFFF"/>
                </a:solidFill>
                <a:latin typeface="Arial"/>
              </a:endParaRPr>
            </a:p>
          </p:txBody>
        </p:sp>
      </p:grpSp>
    </p:spTree>
    <p:extLst>
      <p:ext uri="{BB962C8B-B14F-4D97-AF65-F5344CB8AC3E}">
        <p14:creationId xmlns:p14="http://schemas.microsoft.com/office/powerpoint/2010/main" val="97348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5" grpId="0" build="p">
        <p:tmplLst>
          <p:tmpl lvl="1">
            <p:tnLst>
              <p:par>
                <p:cTn xmlns:p14="http://schemas.microsoft.com/office/powerpoint/2010/mai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8562" y="4279399"/>
            <a:ext cx="6244863" cy="384175"/>
          </a:xfrm>
          <a:prstGeom prst="rect">
            <a:avLst/>
          </a:prstGeom>
        </p:spPr>
        <p:txBody>
          <a:bodyPr vert="horz" lIns="91423" tIns="45712" rIns="91423" bIns="45712" rtlCol="0">
            <a:noAutofit/>
          </a:bodyPr>
          <a:lstStyle>
            <a:lvl1pPr marL="0" indent="0" algn="l" defTabSz="914224" rtl="0" eaLnBrk="1" latinLnBrk="0" hangingPunct="1">
              <a:lnSpc>
                <a:spcPct val="95000"/>
              </a:lnSpc>
              <a:spcBef>
                <a:spcPts val="1440"/>
              </a:spcBef>
              <a:buClr>
                <a:srgbClr val="92D050"/>
              </a:buClr>
              <a:buSzPct val="90000"/>
              <a:buFont typeface="Arial" pitchFamily="34" charset="0"/>
              <a:buNone/>
              <a:tabLst/>
              <a:defRPr lang="en-US" sz="2400" kern="1200" dirty="0">
                <a:solidFill>
                  <a:schemeClr val="tx2"/>
                </a:solidFill>
                <a:latin typeface="+mj-lt"/>
                <a:ea typeface="+mn-ea"/>
                <a:cs typeface="+mn-cs"/>
              </a:defRPr>
            </a:lvl1pPr>
            <a:lvl2pPr marL="457111"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51" indent="0" algn="ctr">
              <a:buNone/>
              <a:defRPr>
                <a:solidFill>
                  <a:schemeClr val="tx1">
                    <a:tint val="75000"/>
                  </a:schemeClr>
                </a:solidFill>
              </a:defRPr>
            </a:lvl5pPr>
            <a:lvl6pPr marL="2285560" indent="0" algn="ctr">
              <a:buNone/>
              <a:defRPr>
                <a:solidFill>
                  <a:schemeClr val="tx1">
                    <a:tint val="75000"/>
                  </a:schemeClr>
                </a:solidFill>
              </a:defRPr>
            </a:lvl6pPr>
            <a:lvl7pPr marL="2742675" indent="0" algn="ctr">
              <a:buNone/>
              <a:defRPr>
                <a:solidFill>
                  <a:schemeClr val="tx1">
                    <a:tint val="75000"/>
                  </a:schemeClr>
                </a:solidFill>
              </a:defRPr>
            </a:lvl7pPr>
            <a:lvl8pPr marL="3199787" indent="0" algn="ctr">
              <a:buNone/>
              <a:defRPr>
                <a:solidFill>
                  <a:schemeClr val="tx1">
                    <a:tint val="75000"/>
                  </a:schemeClr>
                </a:solidFill>
              </a:defRPr>
            </a:lvl8pPr>
            <a:lvl9pPr marL="3656901" indent="0" algn="ctr">
              <a:buNone/>
              <a:defRPr>
                <a:solidFill>
                  <a:schemeClr val="tx1">
                    <a:tint val="75000"/>
                  </a:schemeClr>
                </a:solidFill>
              </a:defRPr>
            </a:lvl9pPr>
          </a:lstStyle>
          <a:p>
            <a:pPr marL="0" lvl="0" indent="0" algn="l" defTabSz="914224"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lIns="91423" tIns="45712" rIns="91423" bIns="45712" anchor="ctr"/>
          <a:lstStyle/>
          <a:p>
            <a:pPr defTabSz="609403"/>
            <a:endParaRPr lang="en-US">
              <a:solidFill>
                <a:srgbClr val="000000"/>
              </a:solidFill>
              <a:latin typeface="Arial"/>
            </a:endParaRPr>
          </a:p>
        </p:txBody>
      </p:sp>
      <p:sp>
        <p:nvSpPr>
          <p:cNvPr id="2" name="Title 1"/>
          <p:cNvSpPr>
            <a:spLocks noGrp="1"/>
          </p:cNvSpPr>
          <p:nvPr>
            <p:ph type="ctrTitle" hasCustomPrompt="1"/>
          </p:nvPr>
        </p:nvSpPr>
        <p:spPr>
          <a:xfrm>
            <a:off x="331652" y="3282702"/>
            <a:ext cx="6281773" cy="1022351"/>
          </a:xfrm>
        </p:spPr>
        <p:txBody>
          <a:bodyPr vert="horz" lIns="82279" tIns="45712" rIns="82279" bIns="45712" rtlCol="0" anchor="b" anchorCtr="0">
            <a:noAutofit/>
          </a:bodyPr>
          <a:lstStyle>
            <a:lvl1pPr marL="0" indent="0" algn="l" defTabSz="914224"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accent1"/>
                    </a:gs>
                    <a:gs pos="77000">
                      <a:srgbClr val="01BBBB"/>
                    </a:gs>
                    <a:gs pos="100000">
                      <a:schemeClr val="accent6"/>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12188825" cy="177800"/>
          </a:xfrm>
          <a:prstGeom prst="rect">
            <a:avLst/>
          </a:prstGeom>
          <a:solidFill>
            <a:schemeClr val="bg2"/>
          </a:solidFill>
          <a:ln w="25400" algn="ctr">
            <a:noFill/>
            <a:miter lim="800000"/>
            <a:headEnd/>
            <a:tailEnd/>
          </a:ln>
          <a:effectLst/>
        </p:spPr>
        <p:txBody>
          <a:bodyPr wrap="none" lIns="91423" tIns="45712" rIns="91423" bIns="45712" anchor="ctr"/>
          <a:lstStyle/>
          <a:p>
            <a:pPr defTabSz="609403"/>
            <a:endParaRPr lang="en-US">
              <a:solidFill>
                <a:srgbClr val="000000"/>
              </a:solidFill>
              <a:latin typeface="Arial"/>
            </a:endParaRPr>
          </a:p>
        </p:txBody>
      </p:sp>
      <p:sp>
        <p:nvSpPr>
          <p:cNvPr id="31" name="Picture Placeholder 30"/>
          <p:cNvSpPr>
            <a:spLocks noGrp="1"/>
          </p:cNvSpPr>
          <p:nvPr>
            <p:ph type="pic" sz="quarter" idx="10" hasCustomPrompt="1"/>
          </p:nvPr>
        </p:nvSpPr>
        <p:spPr>
          <a:xfrm>
            <a:off x="7385250" y="1917701"/>
            <a:ext cx="3567771" cy="2889251"/>
          </a:xfrm>
          <a:prstGeom prst="rect">
            <a:avLst/>
          </a:prstGeom>
        </p:spPr>
        <p:txBody>
          <a:bodyPr lIns="121880" tIns="60940" rIns="121880" bIns="60940" anchor="ctr" anchorCtr="1"/>
          <a:lstStyle>
            <a:lvl1pPr marL="0" indent="0" algn="ctr">
              <a:buNone/>
              <a:defRPr>
                <a:solidFill>
                  <a:schemeClr val="tx2"/>
                </a:solidFill>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46833346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2" grpId="0"/>
      <p:bldP spid="31" grpId="0"/>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lIns="91419" tIns="45711" rIns="91419" bIns="45711" anchor="ctr"/>
          <a:lstStyle/>
          <a:p>
            <a:pPr defTabSz="609403"/>
            <a:endParaRPr lang="en-US">
              <a:solidFill>
                <a:srgbClr val="000000"/>
              </a:solidFill>
              <a:latin typeface="Arial"/>
            </a:endParaRPr>
          </a:p>
        </p:txBody>
      </p:sp>
      <p:sp>
        <p:nvSpPr>
          <p:cNvPr id="47" name="Rectangle 3"/>
          <p:cNvSpPr>
            <a:spLocks noChangeArrowheads="1"/>
          </p:cNvSpPr>
          <p:nvPr userDrawn="1"/>
        </p:nvSpPr>
        <p:spPr bwMode="hidden">
          <a:xfrm>
            <a:off x="0" y="0"/>
            <a:ext cx="12188825" cy="177800"/>
          </a:xfrm>
          <a:prstGeom prst="rect">
            <a:avLst/>
          </a:prstGeom>
          <a:solidFill>
            <a:schemeClr val="bg2"/>
          </a:solidFill>
          <a:ln w="25400" algn="ctr">
            <a:noFill/>
            <a:miter lim="800000"/>
            <a:headEnd/>
            <a:tailEnd/>
          </a:ln>
          <a:effectLst/>
        </p:spPr>
        <p:txBody>
          <a:bodyPr wrap="none" lIns="91419" tIns="45711" rIns="91419" bIns="45711" anchor="ctr"/>
          <a:lstStyle/>
          <a:p>
            <a:pPr defTabSz="609403"/>
            <a:endParaRPr lang="en-US">
              <a:solidFill>
                <a:srgbClr val="000000"/>
              </a:solidFill>
              <a:latin typeface="Arial"/>
            </a:endParaRPr>
          </a:p>
        </p:txBody>
      </p:sp>
      <p:sp>
        <p:nvSpPr>
          <p:cNvPr id="5" name="Title 1"/>
          <p:cNvSpPr>
            <a:spLocks noGrp="1"/>
          </p:cNvSpPr>
          <p:nvPr>
            <p:ph type="ctrTitle" hasCustomPrompt="1"/>
          </p:nvPr>
        </p:nvSpPr>
        <p:spPr>
          <a:xfrm>
            <a:off x="327191" y="762101"/>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230674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91"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3" name="Rectangle 5"/>
          <p:cNvSpPr>
            <a:spLocks noChangeArrowheads="1"/>
          </p:cNvSpPr>
          <p:nvPr userDrawn="1"/>
        </p:nvSpPr>
        <p:spPr bwMode="ltGray">
          <a:xfrm>
            <a:off x="10432058" y="6646241"/>
            <a:ext cx="999168" cy="206040"/>
          </a:xfrm>
          <a:prstGeom prst="rect">
            <a:avLst/>
          </a:prstGeom>
          <a:noFill/>
          <a:ln w="9525">
            <a:noFill/>
            <a:miter lim="800000"/>
            <a:headEnd/>
            <a:tailEnd/>
          </a:ln>
          <a:effectLst/>
        </p:spPr>
        <p:txBody>
          <a:bodyPr wrap="none" lIns="82115" tIns="41055" rIns="82115" bIns="41055" anchor="b">
            <a:spAutoFit/>
          </a:bodyPr>
          <a:lstStyle/>
          <a:p>
            <a:pPr algn="r" defTabSz="814299"/>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11546850" y="6642137"/>
            <a:ext cx="291893" cy="206040"/>
          </a:xfrm>
          <a:prstGeom prst="rect">
            <a:avLst/>
          </a:prstGeom>
          <a:noFill/>
          <a:ln w="9525" algn="ctr">
            <a:noFill/>
            <a:miter lim="800000"/>
            <a:headEnd/>
            <a:tailEnd/>
          </a:ln>
          <a:effectLst/>
        </p:spPr>
        <p:txBody>
          <a:bodyPr wrap="none" lIns="82115" tIns="41055" rIns="82115" bIns="41055" anchor="b">
            <a:spAutoFit/>
          </a:bodyPr>
          <a:lstStyle/>
          <a:p>
            <a:pPr algn="r" defTabSz="814299"/>
            <a:fld id="{DFCF27A5-1A5B-48D3-A060-2758FFBB1ADD}" type="slidenum">
              <a:rPr lang="en-US" sz="800">
                <a:solidFill>
                  <a:srgbClr val="FFFFFF"/>
                </a:solidFill>
                <a:latin typeface="Arial" pitchFamily="34" charset="0"/>
                <a:cs typeface="Arial" pitchFamily="34" charset="0"/>
              </a:rPr>
              <a:pPr algn="r" defTabSz="814299"/>
              <a:t>‹#›</a:t>
            </a:fld>
            <a:endParaRPr lang="en-US" sz="8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389291" y="6647975"/>
            <a:ext cx="4559499" cy="206040"/>
          </a:xfrm>
          <a:prstGeom prst="rect">
            <a:avLst/>
          </a:prstGeom>
          <a:noFill/>
          <a:ln w="9525">
            <a:noFill/>
            <a:miter lim="800000"/>
            <a:headEnd/>
            <a:tailEnd/>
          </a:ln>
          <a:effectLst/>
        </p:spPr>
        <p:txBody>
          <a:bodyPr wrap="square" lIns="82115" tIns="41055" rIns="82115" bIns="41055" anchor="b" anchorCtr="0">
            <a:spAutoFit/>
          </a:bodyPr>
          <a:lstStyle/>
          <a:p>
            <a:pPr defTabSz="814299"/>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171585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ortrait photo_right side">
    <p:bg>
      <p:bgRef idx="1001">
        <a:schemeClr val="bg2"/>
      </p:bgRef>
    </p:bg>
    <p:spTree>
      <p:nvGrpSpPr>
        <p:cNvPr id="1" name=""/>
        <p:cNvGrpSpPr/>
        <p:nvPr/>
      </p:nvGrpSpPr>
      <p:grpSpPr>
        <a:xfrm>
          <a:off x="0" y="0"/>
          <a:ext cx="0" cy="0"/>
          <a:chOff x="0" y="0"/>
          <a:chExt cx="0" cy="0"/>
        </a:xfrm>
      </p:grpSpPr>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a:endParaRPr lang="en-US">
              <a:latin typeface="+mj-lt"/>
            </a:endParaRPr>
          </a:p>
        </p:txBody>
      </p:sp>
      <p:sp>
        <p:nvSpPr>
          <p:cNvPr id="26" name="Picture Placeholder 25"/>
          <p:cNvSpPr>
            <a:spLocks noGrp="1"/>
          </p:cNvSpPr>
          <p:nvPr>
            <p:ph type="pic" sz="quarter" idx="10"/>
          </p:nvPr>
        </p:nvSpPr>
        <p:spPr>
          <a:xfrm>
            <a:off x="6655098" y="859536"/>
            <a:ext cx="4838964" cy="5029200"/>
          </a:xfrm>
          <a:prstGeom prst="rect">
            <a:avLst/>
          </a:prstGeom>
          <a:solidFill>
            <a:schemeClr val="bg1">
              <a:alpha val="30000"/>
            </a:schemeClr>
          </a:solidFill>
          <a:ln>
            <a:solidFill>
              <a:schemeClr val="bg2"/>
            </a:solidFill>
          </a:ln>
          <a:effectLst/>
        </p:spPr>
        <p:txBody>
          <a:bodyPr lIns="121829" tIns="60915" rIns="121829" bIns="60915" anchor="ctr" anchorCtr="0"/>
          <a:lstStyle>
            <a:lvl1pPr algn="ctr">
              <a:buFontTx/>
              <a:buNone/>
              <a:defRPr>
                <a:solidFill>
                  <a:schemeClr val="tx1"/>
                </a:solidFill>
                <a:latin typeface="+mj-lt"/>
              </a:defRPr>
            </a:lvl1pPr>
          </a:lstStyle>
          <a:p>
            <a:r>
              <a:rPr lang="en-US" smtClean="0"/>
              <a:t>Drag picture to placeholder or click icon to add</a:t>
            </a:r>
            <a:endParaRPr lang="en-US" dirty="0"/>
          </a:p>
        </p:txBody>
      </p:sp>
      <p:sp>
        <p:nvSpPr>
          <p:cNvPr id="9" name="Title 8"/>
          <p:cNvSpPr>
            <a:spLocks noGrp="1"/>
          </p:cNvSpPr>
          <p:nvPr>
            <p:ph type="title"/>
          </p:nvPr>
        </p:nvSpPr>
        <p:spPr>
          <a:xfrm>
            <a:off x="339738" y="728992"/>
            <a:ext cx="5798380" cy="1085313"/>
          </a:xfrm>
        </p:spPr>
        <p:txBody>
          <a:bodyPr anchor="t">
            <a:noAutofit/>
          </a:bodyPr>
          <a:lstStyle>
            <a:lvl1pPr>
              <a:lnSpc>
                <a:spcPct val="90000"/>
              </a:lnSpc>
              <a:defRPr sz="3300">
                <a:solidFill>
                  <a:schemeClr val="tx1"/>
                </a:solidFill>
                <a:latin typeface="+mj-lt"/>
              </a:defRPr>
            </a:lvl1pPr>
          </a:lstStyle>
          <a:p>
            <a:r>
              <a:rPr lang="en-US" smtClean="0"/>
              <a:t>Click to edit Master title style</a:t>
            </a:r>
            <a:endParaRPr lang="en-US" dirty="0"/>
          </a:p>
        </p:txBody>
      </p:sp>
      <p:sp>
        <p:nvSpPr>
          <p:cNvPr id="8" name="Rectangle 4"/>
          <p:cNvSpPr>
            <a:spLocks noChangeArrowheads="1"/>
          </p:cNvSpPr>
          <p:nvPr userDrawn="1"/>
        </p:nvSpPr>
        <p:spPr bwMode="ltGray">
          <a:xfrm>
            <a:off x="354147" y="6555477"/>
            <a:ext cx="4559499" cy="206047"/>
          </a:xfrm>
          <a:prstGeom prst="rect">
            <a:avLst/>
          </a:prstGeom>
          <a:noFill/>
          <a:ln w="9525">
            <a:noFill/>
            <a:miter lim="800000"/>
            <a:headEnd/>
            <a:tailEnd/>
          </a:ln>
          <a:effectLst/>
        </p:spPr>
        <p:txBody>
          <a:bodyPr wrap="square" lIns="82068" tIns="41033" rIns="82068" bIns="41033" anchor="b" anchorCtr="0">
            <a:spAutoFit/>
          </a:bodyPr>
          <a:lstStyle/>
          <a:p>
            <a:pPr algn="l" defTabSz="813912">
              <a:lnSpc>
                <a:spcPct val="100000"/>
              </a:lnSpc>
            </a:pPr>
            <a:r>
              <a:rPr lang="en-US" sz="800" dirty="0" smtClean="0">
                <a:solidFill>
                  <a:schemeClr val="bg2"/>
                </a:solidFill>
                <a:latin typeface="+mn-lt"/>
              </a:rPr>
              <a:t>© 2013</a:t>
            </a:r>
            <a:r>
              <a:rPr lang="en-US" sz="800" baseline="0" dirty="0" smtClean="0">
                <a:solidFill>
                  <a:schemeClr val="bg2"/>
                </a:solidFill>
                <a:latin typeface="+mn-lt"/>
              </a:rPr>
              <a:t>  </a:t>
            </a:r>
            <a:r>
              <a:rPr lang="en-US" sz="800" dirty="0" smtClean="0">
                <a:solidFill>
                  <a:schemeClr val="bg2"/>
                </a:solidFill>
                <a:latin typeface="+mn-lt"/>
              </a:rPr>
              <a:t>Cisco and/or its affiliates. All rights reserved.</a:t>
            </a:r>
            <a:endParaRPr lang="en-US" sz="800" dirty="0">
              <a:solidFill>
                <a:schemeClr val="bg2"/>
              </a:solidFill>
              <a:latin typeface="+mn-lt"/>
            </a:endParaRPr>
          </a:p>
        </p:txBody>
      </p:sp>
      <p:sp>
        <p:nvSpPr>
          <p:cNvPr id="10" name="Rectangle 7"/>
          <p:cNvSpPr>
            <a:spLocks noChangeArrowheads="1"/>
          </p:cNvSpPr>
          <p:nvPr userDrawn="1"/>
        </p:nvSpPr>
        <p:spPr bwMode="ltGray">
          <a:xfrm>
            <a:off x="11544690" y="6549669"/>
            <a:ext cx="294051" cy="206015"/>
          </a:xfrm>
          <a:prstGeom prst="rect">
            <a:avLst/>
          </a:prstGeom>
          <a:noFill/>
          <a:ln w="9525" algn="ctr">
            <a:noFill/>
            <a:miter lim="800000"/>
            <a:headEnd/>
            <a:tailEnd/>
          </a:ln>
          <a:effectLst/>
        </p:spPr>
        <p:txBody>
          <a:bodyPr wrap="none" lIns="82068" tIns="41033" rIns="82068" bIns="41033" anchor="b">
            <a:spAutoFit/>
          </a:bodyPr>
          <a:lstStyle/>
          <a:p>
            <a:pPr algn="r" defTabSz="813912">
              <a:lnSpc>
                <a:spcPct val="100000"/>
              </a:lnSpc>
            </a:pPr>
            <a:fld id="{DFCF27A5-1A5B-48D3-A060-2758FFBB1ADD}" type="slidenum">
              <a:rPr lang="en-US" sz="800">
                <a:solidFill>
                  <a:schemeClr val="bg2"/>
                </a:solidFill>
                <a:latin typeface="+mn-lt"/>
              </a:rPr>
              <a:pPr algn="r" defTabSz="813912">
                <a:lnSpc>
                  <a:spcPct val="100000"/>
                </a:lnSpc>
              </a:pPr>
              <a:t>‹#›</a:t>
            </a:fld>
            <a:endParaRPr lang="en-US" sz="800" dirty="0">
              <a:solidFill>
                <a:schemeClr val="bg2"/>
              </a:solidFill>
              <a:latin typeface="+mn-lt"/>
            </a:endParaRPr>
          </a:p>
        </p:txBody>
      </p:sp>
      <p:sp>
        <p:nvSpPr>
          <p:cNvPr id="11"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12"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4"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396578213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4" y="1600206"/>
            <a:ext cx="11543628" cy="4525433"/>
          </a:xfrm>
          <a:prstGeom prst="rect">
            <a:avLst/>
          </a:prstGeom>
        </p:spPr>
        <p:txBody>
          <a:bodyPr lIns="121880" tIns="60940" rIns="121880" bIns="60940">
            <a:noAutofit/>
          </a:bodyPr>
          <a:lstStyle>
            <a:lvl1pPr marL="380876" marR="0" indent="-380876" algn="ctr" defTabSz="609403" rtl="0" eaLnBrk="1" fontAlgn="auto" latinLnBrk="0" hangingPunct="1">
              <a:lnSpc>
                <a:spcPct val="100000"/>
              </a:lnSpc>
              <a:spcBef>
                <a:spcPct val="20000"/>
              </a:spcBef>
              <a:spcAft>
                <a:spcPts val="0"/>
              </a:spcAft>
              <a:buClrTx/>
              <a:buSzTx/>
              <a:buFont typeface="Arial"/>
              <a:buNone/>
              <a:tabLst/>
              <a:defRPr sz="2700" b="0" i="0" baseline="0">
                <a:solidFill>
                  <a:schemeClr val="tx2"/>
                </a:solidFill>
                <a:latin typeface="+mn-lt"/>
                <a:cs typeface="CiscoSans ExtraLight"/>
              </a:defRPr>
            </a:lvl1pPr>
          </a:lstStyle>
          <a:p>
            <a:pPr marL="0" marR="0" lvl="0" indent="0" algn="l" defTabSz="609403"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Tree>
    <p:extLst>
      <p:ext uri="{BB962C8B-B14F-4D97-AF65-F5344CB8AC3E}">
        <p14:creationId xmlns:p14="http://schemas.microsoft.com/office/powerpoint/2010/main" val="316910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7190" y="1666619"/>
            <a:ext cx="11440688" cy="4354712"/>
          </a:xfrm>
          <a:prstGeom prst="rect">
            <a:avLst/>
          </a:prstGeom>
        </p:spPr>
        <p:txBody>
          <a:bodyPr lIns="121880" tIns="60940" rIns="121880" bIns="60940">
            <a:noAutofit/>
          </a:bodyPr>
          <a:lstStyle>
            <a:lvl1pPr marL="374528" indent="-298354">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77113" indent="-287772">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996628" indent="-228527">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214571" indent="-228527">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443098" indent="-224294">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39439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80" tIns="60940" rIns="121880" bIns="60940">
            <a:noAutofit/>
          </a:bodyPr>
          <a:lstStyle>
            <a:lvl1pPr marL="304703" indent="-228527">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03" indent="-287772">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28" indent="-228527">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3" indent="-228527">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79" indent="-228527">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80" tIns="60940" rIns="121880" bIns="60940">
            <a:noAutofit/>
          </a:bodyPr>
          <a:lstStyle>
            <a:lvl1pPr marL="304703" indent="-228527">
              <a:lnSpc>
                <a:spcPct val="95000"/>
              </a:lnSpc>
              <a:spcBef>
                <a:spcPts val="1480"/>
              </a:spcBef>
              <a:buClr>
                <a:schemeClr val="tx2"/>
              </a:buClr>
              <a:buSzPct val="80000"/>
              <a:buFont typeface="Wingdings" panose="05000000000000000000" pitchFamily="2" charset="2"/>
              <a:buChar char="§"/>
              <a:defRPr sz="2700" b="0" i="0">
                <a:solidFill>
                  <a:schemeClr val="tx2"/>
                </a:solidFill>
                <a:latin typeface="+mn-lt"/>
                <a:cs typeface="CiscoSans ExtraLight"/>
              </a:defRPr>
            </a:lvl1pPr>
            <a:lvl2pPr marL="609403" indent="-287772">
              <a:lnSpc>
                <a:spcPct val="95000"/>
              </a:lnSpc>
              <a:spcBef>
                <a:spcPts val="600"/>
              </a:spcBef>
              <a:buClr>
                <a:schemeClr val="tx2"/>
              </a:buClr>
              <a:buSzPct val="80000"/>
              <a:buFont typeface="Wingdings" panose="05000000000000000000" pitchFamily="2" charset="2"/>
              <a:buChar char="§"/>
              <a:defRPr sz="2400" b="0" i="0">
                <a:solidFill>
                  <a:schemeClr val="tx2"/>
                </a:solidFill>
                <a:latin typeface="+mn-lt"/>
                <a:cs typeface="CiscoSans ExtraLight"/>
              </a:defRPr>
            </a:lvl2pPr>
            <a:lvl3pPr marL="837928" indent="-228527">
              <a:buClr>
                <a:schemeClr val="tx2"/>
              </a:buClr>
              <a:buSzPct val="80000"/>
              <a:buFont typeface="Wingdings" panose="05000000000000000000" pitchFamily="2" charset="2"/>
              <a:buChar char="§"/>
              <a:defRPr sz="2100" b="0" i="0">
                <a:solidFill>
                  <a:schemeClr val="tx2"/>
                </a:solidFill>
                <a:latin typeface="+mn-lt"/>
                <a:cs typeface="CiscoSans ExtraLight"/>
              </a:defRPr>
            </a:lvl3pPr>
            <a:lvl4pPr marL="1066453" indent="-228527">
              <a:buClr>
                <a:schemeClr val="tx2"/>
              </a:buClr>
              <a:buSzPct val="80000"/>
              <a:buFont typeface="Wingdings" panose="05000000000000000000" pitchFamily="2" charset="2"/>
              <a:buChar char="§"/>
              <a:defRPr sz="1900" b="0" i="0">
                <a:solidFill>
                  <a:schemeClr val="tx2"/>
                </a:solidFill>
                <a:latin typeface="+mn-lt"/>
                <a:cs typeface="CiscoSans ExtraLight"/>
              </a:defRPr>
            </a:lvl4pPr>
            <a:lvl5pPr marL="1294979" indent="-228527">
              <a:buClr>
                <a:schemeClr val="tx2"/>
              </a:buClr>
              <a:buSzPct val="80000"/>
              <a:buFont typeface="Wingdings" panose="05000000000000000000" pitchFamily="2" charset="2"/>
              <a:buChar char="§"/>
              <a:defRPr sz="16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63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Title Goes Here</a:t>
            </a:r>
            <a:endParaRPr lang="en-US" dirty="0"/>
          </a:p>
        </p:txBody>
      </p:sp>
      <p:sp>
        <p:nvSpPr>
          <p:cNvPr id="9" name="Text Placeholder 3"/>
          <p:cNvSpPr>
            <a:spLocks noGrp="1"/>
          </p:cNvSpPr>
          <p:nvPr>
            <p:ph type="body" sz="quarter" idx="11" hasCustomPrompt="1"/>
          </p:nvPr>
        </p:nvSpPr>
        <p:spPr>
          <a:xfrm>
            <a:off x="327191" y="1666619"/>
            <a:ext cx="5558062" cy="4354712"/>
          </a:xfrm>
          <a:prstGeom prst="rect">
            <a:avLst/>
          </a:prstGeom>
        </p:spPr>
        <p:txBody>
          <a:bodyPr lIns="121880" tIns="60940" rIns="121880" bIns="60940">
            <a:noAutofit/>
          </a:bodyPr>
          <a:lstStyle>
            <a:lvl1pPr marL="311050" indent="-228527">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4" indent="-2285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a:p>
            <a:endParaRPr lang="en-US" dirty="0" smtClean="0"/>
          </a:p>
        </p:txBody>
      </p:sp>
      <p:sp>
        <p:nvSpPr>
          <p:cNvPr id="10" name="Text Placeholder 3"/>
          <p:cNvSpPr>
            <a:spLocks noGrp="1"/>
          </p:cNvSpPr>
          <p:nvPr>
            <p:ph type="body" sz="quarter" idx="12" hasCustomPrompt="1"/>
          </p:nvPr>
        </p:nvSpPr>
        <p:spPr>
          <a:xfrm>
            <a:off x="6186380" y="1666619"/>
            <a:ext cx="5558062" cy="4354712"/>
          </a:xfrm>
          <a:prstGeom prst="rect">
            <a:avLst/>
          </a:prstGeom>
        </p:spPr>
        <p:txBody>
          <a:bodyPr lIns="121880" tIns="60940" rIns="121880" bIns="60940">
            <a:noAutofit/>
          </a:bodyPr>
          <a:lstStyle>
            <a:lvl1pPr marL="298354" indent="-228527">
              <a:lnSpc>
                <a:spcPct val="95000"/>
              </a:lnSpc>
              <a:spcBef>
                <a:spcPts val="1480"/>
              </a:spcBef>
              <a:buClr>
                <a:schemeClr val="tx2"/>
              </a:buClr>
              <a:buSzPct val="80000"/>
              <a:buFont typeface="Wingdings" panose="05000000000000000000" pitchFamily="2" charset="2"/>
              <a:buChar char="§"/>
              <a:defRPr sz="1900" b="0" i="0">
                <a:solidFill>
                  <a:schemeClr val="tx2"/>
                </a:solidFill>
                <a:latin typeface="+mn-lt"/>
                <a:cs typeface="CiscoSans ExtraLight"/>
              </a:defRPr>
            </a:lvl1pPr>
            <a:lvl2pPr>
              <a:lnSpc>
                <a:spcPct val="95000"/>
              </a:lnSpc>
              <a:spcBef>
                <a:spcPts val="600"/>
              </a:spcBef>
              <a:buClrTx/>
              <a:defRPr b="0" i="0">
                <a:solidFill>
                  <a:schemeClr val="tx1"/>
                </a:solidFill>
                <a:latin typeface="+mn-lt"/>
                <a:cs typeface="CiscoSans ExtraLight"/>
              </a:defRPr>
            </a:lvl2pPr>
            <a:lvl3pPr marL="575814" indent="-228527">
              <a:buClr>
                <a:schemeClr val="tx2"/>
              </a:buClr>
              <a:buSzPct val="80000"/>
              <a:buFont typeface="Wingdings" panose="05000000000000000000" pitchFamily="2" charset="2"/>
              <a:buChar char="§"/>
              <a:defRPr sz="1600" b="0" i="0">
                <a:solidFill>
                  <a:schemeClr val="tx2"/>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 slide that uses more content than the standard bullet slide will allow</a:t>
            </a:r>
          </a:p>
          <a:p>
            <a:pPr lvl="2"/>
            <a:r>
              <a:rPr lang="en-US" dirty="0" smtClean="0"/>
              <a:t>This is where all the second level information is</a:t>
            </a:r>
            <a:br>
              <a:rPr lang="en-US" dirty="0" smtClean="0"/>
            </a:br>
            <a:r>
              <a:rPr lang="en-US" dirty="0" smtClean="0"/>
              <a:t>placed if you choose to have an outline</a:t>
            </a:r>
          </a:p>
          <a:p>
            <a:pPr lvl="2"/>
            <a:r>
              <a:rPr lang="en-US" dirty="0" smtClean="0"/>
              <a:t>Here is another bullet point</a:t>
            </a:r>
          </a:p>
          <a:p>
            <a:r>
              <a:rPr lang="en-US" dirty="0" smtClean="0"/>
              <a:t>First level bullets are 14 point and</a:t>
            </a:r>
            <a:br>
              <a:rPr lang="en-US" dirty="0" smtClean="0"/>
            </a:br>
            <a:r>
              <a:rPr lang="en-US" dirty="0" smtClean="0"/>
              <a:t>use an actual bullet point</a:t>
            </a:r>
          </a:p>
          <a:p>
            <a:pPr lvl="2"/>
            <a:r>
              <a:rPr lang="en-US" dirty="0" smtClean="0"/>
              <a:t>Second level bullets are 12 points in size</a:t>
            </a:r>
          </a:p>
          <a:p>
            <a:pPr lvl="2"/>
            <a:r>
              <a:rPr lang="en-US" dirty="0" smtClean="0"/>
              <a:t>It’s important to keep consistency </a:t>
            </a:r>
          </a:p>
          <a:p>
            <a:r>
              <a:rPr lang="en-US" dirty="0" smtClean="0"/>
              <a:t>If you are using this type of slide in your presentation, you are probably creating</a:t>
            </a:r>
            <a:br>
              <a:rPr lang="en-US" dirty="0" smtClean="0"/>
            </a:br>
            <a:r>
              <a:rPr lang="en-US" dirty="0" smtClean="0"/>
              <a:t>a document that should be printed and</a:t>
            </a:r>
            <a:br>
              <a:rPr lang="en-US" dirty="0" smtClean="0"/>
            </a:br>
            <a:r>
              <a:rPr lang="en-US" dirty="0" smtClean="0"/>
              <a:t>passed out to your audience</a:t>
            </a:r>
          </a:p>
        </p:txBody>
      </p:sp>
    </p:spTree>
    <p:extLst>
      <p:ext uri="{BB962C8B-B14F-4D97-AF65-F5344CB8AC3E}">
        <p14:creationId xmlns:p14="http://schemas.microsoft.com/office/powerpoint/2010/main" val="21916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10" name="Rounded Rectangle 9"/>
          <p:cNvSpPr/>
          <p:nvPr userDrawn="1"/>
        </p:nvSpPr>
        <p:spPr>
          <a:xfrm>
            <a:off x="6855686" y="1639737"/>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609403"/>
            <a:endParaRPr lang="en-US">
              <a:solidFill>
                <a:srgbClr val="FFFFFF"/>
              </a:solidFill>
              <a:latin typeface="Arial"/>
            </a:endParaRPr>
          </a:p>
        </p:txBody>
      </p:sp>
      <p:sp>
        <p:nvSpPr>
          <p:cNvPr id="12" name="Text Placeholder 11"/>
          <p:cNvSpPr>
            <a:spLocks noGrp="1"/>
          </p:cNvSpPr>
          <p:nvPr>
            <p:ph type="body" sz="quarter" idx="11" hasCustomPrompt="1"/>
          </p:nvPr>
        </p:nvSpPr>
        <p:spPr>
          <a:xfrm>
            <a:off x="6959819" y="1747690"/>
            <a:ext cx="4314844" cy="2440001"/>
          </a:xfrm>
          <a:prstGeom prst="rect">
            <a:avLst/>
          </a:prstGeom>
        </p:spPr>
        <p:txBody>
          <a:bodyPr lIns="121880" tIns="60940" rIns="121880" bIns="60940">
            <a:noAutofit/>
          </a:bodyPr>
          <a:lstStyle>
            <a:lvl1pPr marL="114276" indent="-114276" algn="l" defTabSz="914187"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76" indent="-114276" algn="l" defTabSz="914187" rtl="0" eaLnBrk="1" latinLnBrk="0" hangingPunct="1">
              <a:defRPr lang="en-US" sz="2000" kern="1200" dirty="0" smtClean="0">
                <a:solidFill>
                  <a:schemeClr val="accent2"/>
                </a:solidFill>
                <a:latin typeface="Ciscolight" pitchFamily="2" charset="0"/>
                <a:ea typeface="+mn-ea"/>
                <a:cs typeface="+mn-cs"/>
              </a:defRPr>
            </a:lvl2pPr>
            <a:lvl3pPr marL="114276" indent="-114276" algn="l" defTabSz="914187" rtl="0" eaLnBrk="1" latinLnBrk="0" hangingPunct="1">
              <a:defRPr lang="en-US" sz="2000" kern="1200" dirty="0" smtClean="0">
                <a:solidFill>
                  <a:schemeClr val="accent2"/>
                </a:solidFill>
                <a:latin typeface="Ciscolight" pitchFamily="2" charset="0"/>
                <a:ea typeface="+mn-ea"/>
                <a:cs typeface="+mn-cs"/>
              </a:defRPr>
            </a:lvl3pPr>
            <a:lvl4pPr marL="114276" indent="-114276" algn="l" defTabSz="914187" rtl="0" eaLnBrk="1" latinLnBrk="0" hangingPunct="1">
              <a:defRPr lang="en-US" sz="2000" kern="1200" dirty="0" smtClean="0">
                <a:solidFill>
                  <a:schemeClr val="accent2"/>
                </a:solidFill>
                <a:latin typeface="Ciscolight" pitchFamily="2" charset="0"/>
                <a:ea typeface="+mn-ea"/>
                <a:cs typeface="+mn-cs"/>
              </a:defRPr>
            </a:lvl4pPr>
            <a:lvl5pPr marL="114276" indent="-114276" algn="l" defTabSz="914187"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9" y="4736592"/>
            <a:ext cx="4433606" cy="338328"/>
          </a:xfrm>
          <a:prstGeom prst="rect">
            <a:avLst/>
          </a:prstGeom>
        </p:spPr>
        <p:txBody>
          <a:bodyPr lIns="121880" tIns="60940" rIns="121880" bIns="60940">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8"/>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80" tIns="60940" rIns="121880" bIns="60940">
            <a:noAutofit/>
          </a:bodyPr>
          <a:lstStyle>
            <a:lvl1pPr marL="311050" indent="-228527">
              <a:lnSpc>
                <a:spcPct val="95000"/>
              </a:lnSpc>
              <a:spcBef>
                <a:spcPts val="1480"/>
              </a:spcBef>
              <a:buClr>
                <a:schemeClr val="tx2"/>
              </a:buClr>
              <a:buSzPct val="80000"/>
              <a:buFont typeface="Wingdings" panose="05000000000000000000" pitchFamily="2" charset="2"/>
              <a:buChar char="§"/>
              <a:defRPr sz="2100" b="0" i="0">
                <a:solidFill>
                  <a:schemeClr val="tx2"/>
                </a:solidFill>
                <a:latin typeface="+mn-lt"/>
                <a:cs typeface="CiscoSans ExtraLight"/>
              </a:defRPr>
            </a:lvl1pPr>
            <a:lvl2pPr marL="607287" indent="-253918">
              <a:lnSpc>
                <a:spcPct val="95000"/>
              </a:lnSpc>
              <a:spcBef>
                <a:spcPts val="600"/>
              </a:spcBef>
              <a:buClr>
                <a:schemeClr val="tx2"/>
              </a:buClr>
              <a:buSzPct val="80000"/>
              <a:buFont typeface="Wingdings" panose="05000000000000000000" pitchFamily="2" charset="2"/>
              <a:buChar char="§"/>
              <a:defRPr sz="1900" b="0" i="0">
                <a:solidFill>
                  <a:schemeClr val="tx2"/>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0620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309895"/>
            <a:ext cx="11543628" cy="971709"/>
          </a:xfrm>
          <a:prstGeom prst="rect">
            <a:avLst/>
          </a:prstGeom>
        </p:spPr>
        <p:txBody>
          <a:bodyPr anchor="t" anchorCtr="0">
            <a:noAutofit/>
          </a:bodyPr>
          <a:lstStyle>
            <a:lvl1pPr algn="l">
              <a:lnSpc>
                <a:spcPct val="90000"/>
              </a:lnSpc>
              <a:defRPr sz="40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2684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8957" y="403341"/>
            <a:ext cx="5338705" cy="838200"/>
          </a:xfrm>
          <a:prstGeom prst="rect">
            <a:avLst/>
          </a:prstGeom>
        </p:spPr>
        <p:txBody>
          <a:bodyPr vert="horz" lIns="82275" tIns="45711" rIns="82275" bIns="45711" rtlCol="0" anchor="t" anchorCtr="0">
            <a:noAutofit/>
          </a:bodyPr>
          <a:lstStyle>
            <a:lvl1pPr algn="l" defTabSz="914187" rtl="0" eaLnBrk="1" latinLnBrk="0" hangingPunct="1">
              <a:lnSpc>
                <a:spcPct val="80000"/>
              </a:lnSpc>
              <a:spcBef>
                <a:spcPct val="0"/>
              </a:spcBef>
              <a:buNone/>
              <a:defRPr lang="en-US" sz="3300" b="0" i="0" kern="1200" spc="-100" baseline="0" dirty="0" smtClean="0">
                <a:solidFill>
                  <a:srgbClr val="00A2BF"/>
                </a:solidFill>
                <a:latin typeface="+mj-lt"/>
                <a:ea typeface="+mj-ea"/>
                <a:cs typeface="CiscoSans Thin"/>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335298" y="1600200"/>
            <a:ext cx="5338705" cy="4526280"/>
          </a:xfrm>
          <a:prstGeom prst="rect">
            <a:avLst/>
          </a:prstGeom>
        </p:spPr>
        <p:txBody>
          <a:bodyPr lIns="121880" tIns="60940" rIns="121880" bIns="60940">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2" indent="-228548">
              <a:buClr>
                <a:schemeClr val="tx2"/>
              </a:buClr>
              <a:buSzPct val="80000"/>
              <a:buFont typeface="Wingdings" panose="05000000000000000000" pitchFamily="2" charset="2"/>
              <a:buChar char="§"/>
              <a:tabLst/>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a:prstGeom prst="rect">
            <a:avLst/>
          </a:prstGeom>
        </p:spPr>
        <p:txBody>
          <a:bodyPr lIns="121880" tIns="60940" rIns="121880" bIns="60940">
            <a:noAutofit/>
          </a:bodyPr>
          <a:lstStyle>
            <a:lvl1pPr marL="0" indent="0">
              <a:buClr>
                <a:schemeClr val="tx2"/>
              </a:buClr>
              <a:buSzPct val="80000"/>
              <a:buFont typeface="Wingdings" panose="05000000000000000000" pitchFamily="2" charset="2"/>
              <a:buNone/>
              <a:defRPr sz="2100" b="0" i="0">
                <a:solidFill>
                  <a:schemeClr val="tx2"/>
                </a:solidFill>
                <a:latin typeface="+mn-lt"/>
                <a:cs typeface="CiscoSans ExtraLight"/>
              </a:defRPr>
            </a:lvl1pPr>
            <a:lvl2pPr marL="634852" indent="-228548">
              <a:buClr>
                <a:schemeClr val="tx2"/>
              </a:buClr>
              <a:buSzPct val="80000"/>
              <a:buFont typeface="Wingdings" panose="05000000000000000000" pitchFamily="2" charset="2"/>
              <a:buChar char="§"/>
              <a:defRPr b="0" i="0">
                <a:solidFill>
                  <a:schemeClr val="tx2"/>
                </a:solidFill>
                <a:latin typeface="+mn-lt"/>
                <a:cs typeface="CiscoSans ExtraLight"/>
              </a:defRPr>
            </a:lvl2pPr>
          </a:lstStyle>
          <a:p>
            <a:pPr lvl="0"/>
            <a:r>
              <a:rPr lang="en-US" dirty="0" smtClean="0"/>
              <a:t>Body copy uses sentence capital letters only, size 16, left aligned</a:t>
            </a:r>
          </a:p>
          <a:p>
            <a:pPr lvl="1"/>
            <a:r>
              <a:rPr lang="en-US" dirty="0" smtClean="0"/>
              <a:t>Sub-bullets are size 14</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6428231" y="403341"/>
            <a:ext cx="5338705" cy="841248"/>
          </a:xfrm>
          <a:prstGeom prst="rect">
            <a:avLst/>
          </a:prstGeom>
        </p:spPr>
        <p:txBody>
          <a:bodyPr lIns="121880" tIns="60940" rIns="121880" bIns="60940">
            <a:noAutofit/>
          </a:bodyPr>
          <a:lstStyle>
            <a:lvl1pPr marL="0" marR="0" indent="0" algn="l" defTabSz="914187" rtl="0" eaLnBrk="1" fontAlgn="auto" latinLnBrk="0" hangingPunct="1">
              <a:lnSpc>
                <a:spcPct val="80000"/>
              </a:lnSpc>
              <a:spcBef>
                <a:spcPct val="0"/>
              </a:spcBef>
              <a:spcAft>
                <a:spcPts val="0"/>
              </a:spcAft>
              <a:buClrTx/>
              <a:buSzTx/>
              <a:buFontTx/>
              <a:buNone/>
              <a:tabLst/>
              <a:defRPr lang="en-US" sz="3300" b="0" i="0" kern="1200" spc="-100" baseline="0" dirty="0">
                <a:solidFill>
                  <a:srgbClr val="00A2BF"/>
                </a:solidFill>
                <a:latin typeface="+mj-lt"/>
                <a:ea typeface="+mj-ea"/>
                <a:cs typeface="CiscoSans Thin"/>
              </a:defRPr>
            </a:lvl1pPr>
          </a:lstStyle>
          <a:p>
            <a:pPr marL="0" marR="0" lvl="0" indent="0" algn="l" defTabSz="914187"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cxnSp>
        <p:nvCxnSpPr>
          <p:cNvPr id="7" name="Straight Connector 6"/>
          <p:cNvCxnSpPr/>
          <p:nvPr userDrawn="1"/>
        </p:nvCxnSpPr>
        <p:spPr>
          <a:xfrm>
            <a:off x="6132503" y="81280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58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92613" y="100584"/>
            <a:ext cx="3557016" cy="1152144"/>
          </a:xfrm>
          <a:prstGeom prst="rect">
            <a:avLst/>
          </a:prstGeom>
        </p:spPr>
        <p:txBody>
          <a:bodyPr lIns="121880" tIns="60940" rIns="121880" bIns="60940" anchor="b" anchorCtr="0">
            <a:noAutofit/>
          </a:bodyPr>
          <a:lstStyle>
            <a:lvl1pPr marL="0" marR="0" indent="0" algn="l" defTabSz="91418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4343403" y="100584"/>
            <a:ext cx="3465576" cy="1152144"/>
          </a:xfrm>
          <a:prstGeom prst="rect">
            <a:avLst/>
          </a:prstGeom>
        </p:spPr>
        <p:txBody>
          <a:bodyPr lIns="121880" tIns="60940" rIns="121880" bIns="60940" anchor="b" anchorCtr="0">
            <a:noAutofit/>
          </a:bodyPr>
          <a:lstStyle>
            <a:lvl1pPr marL="0" marR="0" indent="0" algn="l" defTabSz="91418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8360759" y="100584"/>
            <a:ext cx="3511296" cy="1152144"/>
          </a:xfrm>
          <a:prstGeom prst="rect">
            <a:avLst/>
          </a:prstGeom>
        </p:spPr>
        <p:txBody>
          <a:bodyPr lIns="121880" tIns="60940" rIns="121880" bIns="60940" anchor="b" anchorCtr="0">
            <a:noAutofit/>
          </a:bodyPr>
          <a:lstStyle>
            <a:lvl1pPr marL="0" marR="0" indent="0" algn="l" defTabSz="91418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00A2BF"/>
                </a:solidFill>
                <a:effectLst/>
                <a:uLnTx/>
                <a:uFillTx/>
                <a:latin typeface="+mj-lt"/>
                <a:ea typeface="+mj-ea"/>
                <a:cs typeface="CiscoSans Thin"/>
              </a:defRPr>
            </a:lvl1pPr>
          </a:lstStyle>
          <a:p>
            <a:pPr marL="0" marR="0" lvl="0" indent="0" algn="l" defTabSz="914187"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2" name="Text Placeholder 3"/>
          <p:cNvSpPr>
            <a:spLocks noGrp="1"/>
          </p:cNvSpPr>
          <p:nvPr>
            <p:ph type="body" sz="quarter" idx="10"/>
          </p:nvPr>
        </p:nvSpPr>
        <p:spPr>
          <a:xfrm>
            <a:off x="292613" y="1602098"/>
            <a:ext cx="3557016" cy="4448011"/>
          </a:xfrm>
          <a:prstGeom prst="rect">
            <a:avLst/>
          </a:prstGeom>
        </p:spPr>
        <p:txBody>
          <a:bodyPr lIns="121880" tIns="60940" rIns="121880" bIns="60940">
            <a:noAutofit/>
          </a:bodyPr>
          <a:lstStyle>
            <a:lvl1pPr marL="298354" indent="-228527">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537459" indent="-253918">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59636" indent="-222178">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0" indent="-228527">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7" indent="-228527">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6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1"/>
          </p:nvPr>
        </p:nvSpPr>
        <p:spPr>
          <a:xfrm>
            <a:off x="8360759" y="1578597"/>
            <a:ext cx="3511296" cy="4448011"/>
          </a:xfrm>
          <a:prstGeom prst="rect">
            <a:avLst/>
          </a:prstGeom>
        </p:spPr>
        <p:txBody>
          <a:bodyPr lIns="121880" tIns="60940" rIns="121880" bIns="60940">
            <a:noAutofit/>
          </a:bodyPr>
          <a:lstStyle>
            <a:lvl1pPr marL="228557" indent="-228557">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79844" indent="-287907">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763869" indent="-228527">
              <a:buClr>
                <a:schemeClr val="tx2"/>
              </a:buClr>
              <a:buSzPct val="80000"/>
              <a:buFont typeface="Wingdings" panose="05000000000000000000" pitchFamily="2" charset="2"/>
              <a:buChar char="§"/>
              <a:defRPr sz="1600">
                <a:solidFill>
                  <a:schemeClr val="tx2"/>
                </a:solidFill>
                <a:latin typeface="+mn-lt"/>
                <a:cs typeface="CiscoSans ExtraLight"/>
              </a:defRPr>
            </a:lvl3pPr>
            <a:lvl4pPr marL="994510" indent="-228527">
              <a:buClr>
                <a:schemeClr val="tx2"/>
              </a:buClr>
              <a:buSzPct val="80000"/>
              <a:buFont typeface="Wingdings" panose="05000000000000000000" pitchFamily="2" charset="2"/>
              <a:buChar char="§"/>
              <a:defRPr sz="1300">
                <a:solidFill>
                  <a:schemeClr val="tx2"/>
                </a:solidFill>
                <a:latin typeface="+mn-lt"/>
                <a:cs typeface="CiscoSans ExtraLight"/>
              </a:defRPr>
            </a:lvl4pPr>
            <a:lvl5pPr marL="1223037" indent="-228527">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6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2"/>
          </p:nvPr>
        </p:nvSpPr>
        <p:spPr>
          <a:xfrm>
            <a:off x="4343403" y="1602098"/>
            <a:ext cx="3465576" cy="4448011"/>
          </a:xfrm>
          <a:prstGeom prst="rect">
            <a:avLst/>
          </a:prstGeom>
        </p:spPr>
        <p:txBody>
          <a:bodyPr lIns="121880" tIns="60940" rIns="121880" bIns="60940">
            <a:noAutofit/>
          </a:bodyPr>
          <a:lstStyle>
            <a:lvl1pPr marL="228557" indent="-228557">
              <a:lnSpc>
                <a:spcPct val="95000"/>
              </a:lnSpc>
              <a:spcBef>
                <a:spcPts val="1480"/>
              </a:spcBef>
              <a:buClr>
                <a:schemeClr val="tx2"/>
              </a:buClr>
              <a:buSzPct val="80000"/>
              <a:buFont typeface="Wingdings" panose="05000000000000000000" pitchFamily="2" charset="2"/>
              <a:buChar char="§"/>
              <a:defRPr sz="2100">
                <a:solidFill>
                  <a:schemeClr val="tx2"/>
                </a:solidFill>
                <a:latin typeface="+mn-lt"/>
                <a:cs typeface="CiscoSans ExtraLight"/>
              </a:defRPr>
            </a:lvl1pPr>
            <a:lvl2pPr marL="459166" indent="-234874">
              <a:lnSpc>
                <a:spcPct val="95000"/>
              </a:lnSpc>
              <a:spcBef>
                <a:spcPts val="600"/>
              </a:spcBef>
              <a:buClr>
                <a:schemeClr val="tx2"/>
              </a:buClr>
              <a:buSzPct val="80000"/>
              <a:buFont typeface="Wingdings" panose="05000000000000000000" pitchFamily="2" charset="2"/>
              <a:buChar char="§"/>
              <a:defRPr sz="1900">
                <a:solidFill>
                  <a:schemeClr val="tx2"/>
                </a:solidFill>
                <a:latin typeface="+mn-lt"/>
                <a:cs typeface="CiscoSans ExtraLight"/>
              </a:defRPr>
            </a:lvl2pPr>
            <a:lvl3pPr marL="685579" indent="-228527">
              <a:buClr>
                <a:schemeClr val="tx2"/>
              </a:buClr>
              <a:buSzPct val="80000"/>
              <a:buFont typeface="Wingdings" panose="05000000000000000000" pitchFamily="2" charset="2"/>
              <a:buChar char="§"/>
              <a:defRPr sz="1600">
                <a:solidFill>
                  <a:schemeClr val="tx2"/>
                </a:solidFill>
                <a:latin typeface="+mn-lt"/>
                <a:cs typeface="CiscoSans ExtraLight"/>
              </a:defRPr>
            </a:lvl3pPr>
            <a:lvl4pPr marL="916220" indent="-228527">
              <a:buClr>
                <a:schemeClr val="tx2"/>
              </a:buClr>
              <a:buSzPct val="80000"/>
              <a:buFont typeface="Wingdings" panose="05000000000000000000" pitchFamily="2" charset="2"/>
              <a:buChar char="§"/>
              <a:defRPr sz="1300">
                <a:solidFill>
                  <a:schemeClr val="tx2"/>
                </a:solidFill>
                <a:latin typeface="+mn-lt"/>
                <a:cs typeface="CiscoSans ExtraLight"/>
              </a:defRPr>
            </a:lvl4pPr>
            <a:lvl5pPr marL="1140511" indent="-224294">
              <a:buClr>
                <a:schemeClr val="tx2"/>
              </a:buClr>
              <a:buSzPct val="80000"/>
              <a:buFont typeface="Wingdings" panose="05000000000000000000" pitchFamily="2" charset="2"/>
              <a:buChar char="§"/>
              <a:defRPr sz="1200">
                <a:solidFill>
                  <a:schemeClr val="tx2"/>
                </a:solidFill>
                <a:latin typeface="+mn-lt"/>
                <a:cs typeface="CiscoSans ExtraLight"/>
              </a:defRPr>
            </a:lvl5pPr>
            <a:lvl6pPr marL="923069"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3" name="Straight Connector 2"/>
          <p:cNvCxnSpPr/>
          <p:nvPr userDrawn="1"/>
        </p:nvCxnSpPr>
        <p:spPr>
          <a:xfrm>
            <a:off x="4101032"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087793" y="812806"/>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3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964131" y="5820191"/>
            <a:ext cx="9945743" cy="276999"/>
          </a:xfrm>
          <a:prstGeom prst="rect">
            <a:avLst/>
          </a:prstGeom>
        </p:spPr>
        <p:txBody>
          <a:bodyPr wrap="square" lIns="121880" tIns="60940" rIns="121880" bIns="60940" anchor="b" anchorCtr="0">
            <a:noAutofit/>
          </a:bodyPr>
          <a:lstStyle>
            <a:lvl1pPr marL="0" indent="0"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4" name="Title 1"/>
          <p:cNvSpPr>
            <a:spLocks noGrp="1"/>
          </p:cNvSpPr>
          <p:nvPr>
            <p:ph type="ctrTitle" hasCustomPrompt="1"/>
          </p:nvPr>
        </p:nvSpPr>
        <p:spPr>
          <a:xfrm>
            <a:off x="472998" y="1254286"/>
            <a:ext cx="10888190" cy="3838231"/>
          </a:xfrm>
          <a:prstGeom prst="rect">
            <a:avLst/>
          </a:prstGeom>
        </p:spPr>
        <p:txBody>
          <a:bodyPr>
            <a:noAutofit/>
          </a:bodyPr>
          <a:lstStyle>
            <a:lvl1pPr marL="533228" indent="-533228" algn="l">
              <a:lnSpc>
                <a:spcPct val="90000"/>
              </a:lnSpc>
              <a:defRPr sz="8000" b="0" i="1" spc="0" baseline="0">
                <a:solidFill>
                  <a:schemeClr val="tx2"/>
                </a:solidFill>
                <a:latin typeface="+mj-lt"/>
                <a:cs typeface="CiscoSans Thin"/>
              </a:defRPr>
            </a:lvl1pPr>
          </a:lstStyle>
          <a:p>
            <a:r>
              <a:rPr lang="en-US" dirty="0" smtClean="0"/>
              <a:t>“Quote goes here.”</a:t>
            </a:r>
            <a:endParaRPr lang="en-US" dirty="0"/>
          </a:p>
        </p:txBody>
      </p:sp>
    </p:spTree>
    <p:extLst>
      <p:ext uri="{BB962C8B-B14F-4D97-AF65-F5344CB8AC3E}">
        <p14:creationId xmlns:p14="http://schemas.microsoft.com/office/powerpoint/2010/main" val="18919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72998" y="1254286"/>
            <a:ext cx="10888190" cy="3838231"/>
          </a:xfrm>
          <a:prstGeom prst="rect">
            <a:avLst/>
          </a:prstGeom>
        </p:spPr>
        <p:txBody>
          <a:bodyPr>
            <a:noAutofit/>
          </a:bodyPr>
          <a:lstStyle>
            <a:lvl1pPr marL="537459" indent="-537459" algn="l">
              <a:lnSpc>
                <a:spcPct val="90000"/>
              </a:lnSpc>
              <a:defRPr sz="8000" b="0" i="1" spc="0" baseline="0">
                <a:gradFill flip="none" rotWithShape="1">
                  <a:gsLst>
                    <a:gs pos="0">
                      <a:srgbClr val="272749"/>
                    </a:gs>
                    <a:gs pos="100000">
                      <a:srgbClr val="39BBB9"/>
                    </a:gs>
                    <a:gs pos="84000">
                      <a:srgbClr val="39BBB9"/>
                    </a:gs>
                    <a:gs pos="29000">
                      <a:srgbClr val="272749"/>
                    </a:gs>
                  </a:gsLst>
                  <a:lin ang="0" scaled="1"/>
                  <a:tileRect/>
                </a:gradFill>
                <a:latin typeface="+mj-lt"/>
                <a:cs typeface="CiscoSans Thin"/>
              </a:defRPr>
            </a:lvl1pPr>
          </a:lstStyle>
          <a:p>
            <a:r>
              <a:rPr lang="en-US" dirty="0" smtClean="0"/>
              <a:t>“Quote goes here.”</a:t>
            </a:r>
            <a:endParaRPr lang="en-US" dirty="0"/>
          </a:p>
        </p:txBody>
      </p:sp>
      <p:sp>
        <p:nvSpPr>
          <p:cNvPr id="3" name="Text Placeholder 9"/>
          <p:cNvSpPr>
            <a:spLocks noGrp="1"/>
          </p:cNvSpPr>
          <p:nvPr>
            <p:ph type="body" sz="quarter" idx="11" hasCustomPrompt="1"/>
          </p:nvPr>
        </p:nvSpPr>
        <p:spPr>
          <a:xfrm>
            <a:off x="965100" y="5820191"/>
            <a:ext cx="9945743" cy="276999"/>
          </a:xfrm>
          <a:prstGeom prst="rect">
            <a:avLst/>
          </a:prstGeom>
        </p:spPr>
        <p:txBody>
          <a:bodyPr wrap="square" lIns="121880" tIns="60940" rIns="121880" bIns="60940" anchor="b" anchorCtr="0">
            <a:noAutofit/>
          </a:bodyPr>
          <a:lstStyle>
            <a:lvl1pPr marL="0" indent="0"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38378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29" tIns="60915" rIns="121829" bIns="60915"/>
          <a:lstStyle>
            <a:lvl1pPr marL="0" indent="0" algn="ctr">
              <a:buNone/>
              <a:defRPr sz="2000" baseline="0">
                <a:latin typeface="+mn-lt"/>
                <a:cs typeface="CiscoSans ExtraLigh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7074723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_Quote Slide">
    <p:bg>
      <p:bgPr>
        <a:solidFill>
          <a:schemeClr val="accent5"/>
        </a:solid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964131" y="5820191"/>
            <a:ext cx="9945743" cy="276999"/>
          </a:xfrm>
          <a:prstGeom prst="rect">
            <a:avLst/>
          </a:prstGeom>
        </p:spPr>
        <p:txBody>
          <a:bodyPr wrap="square" lIns="121880" tIns="60940" rIns="121880" bIns="60940" anchor="b" anchorCtr="0">
            <a:noAutofit/>
          </a:bodyPr>
          <a:lstStyle>
            <a:lvl1pPr marL="0" indent="0" algn="l" defTabSz="804674">
              <a:lnSpc>
                <a:spcPct val="100000"/>
              </a:lnSpc>
              <a:spcBef>
                <a:spcPct val="50000"/>
              </a:spcBef>
              <a:buNone/>
              <a:defRPr sz="2100" b="0" i="0">
                <a:solidFill>
                  <a:schemeClr val="bg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11" name="Title 1"/>
          <p:cNvSpPr>
            <a:spLocks noGrp="1"/>
          </p:cNvSpPr>
          <p:nvPr>
            <p:ph type="ctrTitle" hasCustomPrompt="1"/>
          </p:nvPr>
        </p:nvSpPr>
        <p:spPr>
          <a:xfrm>
            <a:off x="472998" y="1254286"/>
            <a:ext cx="10888190" cy="3838231"/>
          </a:xfrm>
          <a:prstGeom prst="rect">
            <a:avLst/>
          </a:prstGeom>
        </p:spPr>
        <p:txBody>
          <a:bodyPr>
            <a:noAutofit/>
          </a:bodyPr>
          <a:lstStyle>
            <a:lvl1pPr marL="537459" indent="-537459" algn="l">
              <a:lnSpc>
                <a:spcPct val="90000"/>
              </a:lnSpc>
              <a:defRPr sz="8000" b="0" i="1" spc="0" baseline="0">
                <a:solidFill>
                  <a:schemeClr val="bg1"/>
                </a:solidFill>
                <a:latin typeface="+mj-lt"/>
                <a:cs typeface="CiscoSans Thin"/>
              </a:defRPr>
            </a:lvl1pPr>
          </a:lstStyle>
          <a:p>
            <a:r>
              <a:rPr lang="en-US" dirty="0" smtClean="0"/>
              <a:t>“Quote goes here.”</a:t>
            </a:r>
            <a:endParaRPr lang="en-US" dirty="0"/>
          </a:p>
        </p:txBody>
      </p:sp>
      <p:cxnSp>
        <p:nvCxnSpPr>
          <p:cNvPr id="8" name="Straight Connector 7"/>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5" name="Rectangle 5"/>
          <p:cNvSpPr>
            <a:spLocks noChangeArrowheads="1"/>
          </p:cNvSpPr>
          <p:nvPr userDrawn="1"/>
        </p:nvSpPr>
        <p:spPr bwMode="ltGray">
          <a:xfrm>
            <a:off x="10432058" y="6646241"/>
            <a:ext cx="999168" cy="206040"/>
          </a:xfrm>
          <a:prstGeom prst="rect">
            <a:avLst/>
          </a:prstGeom>
          <a:noFill/>
          <a:ln w="9525">
            <a:noFill/>
            <a:miter lim="800000"/>
            <a:headEnd/>
            <a:tailEnd/>
          </a:ln>
          <a:effectLst/>
        </p:spPr>
        <p:txBody>
          <a:bodyPr wrap="none" lIns="82115" tIns="41055" rIns="82115" bIns="41055" anchor="b">
            <a:spAutoFit/>
          </a:bodyPr>
          <a:lstStyle/>
          <a:p>
            <a:pPr algn="r" defTabSz="814299"/>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6" name="Rectangle 7"/>
          <p:cNvSpPr>
            <a:spLocks noChangeArrowheads="1"/>
          </p:cNvSpPr>
          <p:nvPr userDrawn="1"/>
        </p:nvSpPr>
        <p:spPr bwMode="ltGray">
          <a:xfrm>
            <a:off x="11546850" y="6642137"/>
            <a:ext cx="291893" cy="206040"/>
          </a:xfrm>
          <a:prstGeom prst="rect">
            <a:avLst/>
          </a:prstGeom>
          <a:noFill/>
          <a:ln w="9525" algn="ctr">
            <a:noFill/>
            <a:miter lim="800000"/>
            <a:headEnd/>
            <a:tailEnd/>
          </a:ln>
          <a:effectLst/>
        </p:spPr>
        <p:txBody>
          <a:bodyPr wrap="none" lIns="82115" tIns="41055" rIns="82115" bIns="41055" anchor="b">
            <a:spAutoFit/>
          </a:bodyPr>
          <a:lstStyle/>
          <a:p>
            <a:pPr algn="r" defTabSz="814299"/>
            <a:fld id="{DFCF27A5-1A5B-48D3-A060-2758FFBB1ADD}" type="slidenum">
              <a:rPr lang="en-US" sz="800">
                <a:solidFill>
                  <a:srgbClr val="FFFFFF"/>
                </a:solidFill>
                <a:latin typeface="Arial" pitchFamily="34" charset="0"/>
                <a:cs typeface="Arial" pitchFamily="34" charset="0"/>
              </a:rPr>
              <a:pPr algn="r" defTabSz="814299"/>
              <a:t>‹#›</a:t>
            </a:fld>
            <a:endParaRPr lang="en-US" sz="800" dirty="0">
              <a:solidFill>
                <a:srgbClr val="FFFFFF"/>
              </a:solidFill>
              <a:latin typeface="Arial" pitchFamily="34" charset="0"/>
              <a:cs typeface="Arial" pitchFamily="34" charset="0"/>
            </a:endParaRPr>
          </a:p>
        </p:txBody>
      </p:sp>
      <p:sp>
        <p:nvSpPr>
          <p:cNvPr id="17" name="Rectangle 4"/>
          <p:cNvSpPr>
            <a:spLocks noChangeArrowheads="1"/>
          </p:cNvSpPr>
          <p:nvPr userDrawn="1"/>
        </p:nvSpPr>
        <p:spPr bwMode="ltGray">
          <a:xfrm>
            <a:off x="389291" y="6647975"/>
            <a:ext cx="4559499" cy="206040"/>
          </a:xfrm>
          <a:prstGeom prst="rect">
            <a:avLst/>
          </a:prstGeom>
          <a:noFill/>
          <a:ln w="9525">
            <a:noFill/>
            <a:miter lim="800000"/>
            <a:headEnd/>
            <a:tailEnd/>
          </a:ln>
          <a:effectLst/>
        </p:spPr>
        <p:txBody>
          <a:bodyPr wrap="square" lIns="82115" tIns="41055" rIns="82115" bIns="41055" anchor="b" anchorCtr="0">
            <a:spAutoFit/>
          </a:bodyPr>
          <a:lstStyle/>
          <a:p>
            <a:pPr defTabSz="814299"/>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230595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tatement_Solid_blu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95115" y="1254286"/>
            <a:ext cx="11066075" cy="3838231"/>
          </a:xfrm>
          <a:prstGeom prst="rect">
            <a:avLst/>
          </a:prstGeom>
        </p:spPr>
        <p:txBody>
          <a:bodyPr anchor="t" anchorCtr="1">
            <a:noAutofit/>
          </a:bodyPr>
          <a:lstStyle>
            <a:lvl1pPr algn="ctr">
              <a:lnSpc>
                <a:spcPct val="90000"/>
              </a:lnSpc>
              <a:defRPr sz="30700" b="0" i="1" spc="0" baseline="0">
                <a:solidFill>
                  <a:srgbClr val="272749"/>
                </a:soli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7" y="5820191"/>
            <a:ext cx="9945743" cy="276999"/>
          </a:xfrm>
          <a:prstGeom prst="rect">
            <a:avLst/>
          </a:prstGeom>
        </p:spPr>
        <p:txBody>
          <a:bodyPr wrap="square" lIns="121880" tIns="60940" rIns="121880" bIns="60940" anchor="b" anchorCtr="0">
            <a:noAutofit/>
          </a:bodyPr>
          <a:lstStyle>
            <a:lvl1pPr marL="0" indent="0"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332693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tatement_Gradi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5" y="1254286"/>
            <a:ext cx="11066075" cy="3838231"/>
          </a:xfrm>
          <a:prstGeom prst="rect">
            <a:avLst/>
          </a:prstGeom>
        </p:spPr>
        <p:txBody>
          <a:bodyPr anchor="t" anchorCtr="1">
            <a:noAutofit/>
          </a:bodyPr>
          <a:lstStyle>
            <a:lvl1pPr algn="ctr">
              <a:lnSpc>
                <a:spcPct val="90000"/>
              </a:lnSpc>
              <a:defRPr sz="30700" b="0" i="1" spc="0" baseline="0">
                <a:gradFill flip="none" rotWithShape="1">
                  <a:gsLst>
                    <a:gs pos="0">
                      <a:schemeClr val="tx2"/>
                    </a:gs>
                    <a:gs pos="100000">
                      <a:srgbClr val="39BBB9"/>
                    </a:gs>
                    <a:gs pos="84000">
                      <a:srgbClr val="39BBB9"/>
                    </a:gs>
                    <a:gs pos="29000">
                      <a:srgbClr val="272749"/>
                    </a:gs>
                  </a:gsLst>
                  <a:lin ang="0" scaled="1"/>
                  <a:tileRect/>
                </a:gradFill>
                <a:latin typeface="+mj-lt"/>
                <a:cs typeface="CiscoSans Thin"/>
              </a:defRPr>
            </a:lvl1pPr>
          </a:lstStyle>
          <a:p>
            <a:r>
              <a:rPr lang="en-US" dirty="0" smtClean="0"/>
              <a:t>70%</a:t>
            </a:r>
            <a:endParaRPr lang="en-US" dirty="0"/>
          </a:p>
        </p:txBody>
      </p:sp>
      <p:sp>
        <p:nvSpPr>
          <p:cNvPr id="3" name="Text Placeholder 9"/>
          <p:cNvSpPr>
            <a:spLocks noGrp="1"/>
          </p:cNvSpPr>
          <p:nvPr>
            <p:ph type="body" sz="quarter" idx="11" hasCustomPrompt="1"/>
          </p:nvPr>
        </p:nvSpPr>
        <p:spPr>
          <a:xfrm>
            <a:off x="332537" y="5820191"/>
            <a:ext cx="9945743" cy="276999"/>
          </a:xfrm>
          <a:prstGeom prst="rect">
            <a:avLst/>
          </a:prstGeom>
        </p:spPr>
        <p:txBody>
          <a:bodyPr wrap="square" lIns="121880" tIns="60940" rIns="121880" bIns="60940" anchor="b" anchorCtr="0">
            <a:noAutofit/>
          </a:bodyPr>
          <a:lstStyle>
            <a:lvl1pPr marL="0" indent="0"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7293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2_Big Statem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27191" y="940737"/>
            <a:ext cx="11066075" cy="3248691"/>
          </a:xfrm>
          <a:prstGeom prst="rect">
            <a:avLst/>
          </a:prstGeom>
        </p:spPr>
        <p:txBody>
          <a:bodyPr anchor="b" anchorCtr="0">
            <a:noAutofit/>
          </a:bodyPr>
          <a:lstStyle>
            <a:lvl1pPr algn="l">
              <a:lnSpc>
                <a:spcPct val="90000"/>
              </a:lnSpc>
              <a:defRPr sz="6000" b="0" i="0" spc="0" baseline="0">
                <a:gradFill>
                  <a:gsLst>
                    <a:gs pos="29000">
                      <a:srgbClr val="233754"/>
                    </a:gs>
                    <a:gs pos="0">
                      <a:schemeClr val="tx2"/>
                    </a:gs>
                    <a:gs pos="100000">
                      <a:srgbClr val="01BBBB"/>
                    </a:gs>
                  </a:gsLst>
                  <a:lin ang="1200000" scaled="0"/>
                </a:gradFill>
                <a:latin typeface="+mj-lt"/>
                <a:cs typeface="CiscoSans Thin"/>
              </a:defRPr>
            </a:lvl1pPr>
          </a:lstStyle>
          <a:p>
            <a:r>
              <a:rPr lang="en-US" dirty="0" smtClean="0"/>
              <a:t>Statement Goes Here</a:t>
            </a:r>
            <a:endParaRPr lang="en-US" dirty="0"/>
          </a:p>
        </p:txBody>
      </p:sp>
    </p:spTree>
    <p:extLst>
      <p:ext uri="{BB962C8B-B14F-4D97-AF65-F5344CB8AC3E}">
        <p14:creationId xmlns:p14="http://schemas.microsoft.com/office/powerpoint/2010/main" val="115187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g Statement">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7191" y="940737"/>
            <a:ext cx="11066075" cy="3248691"/>
          </a:xfrm>
          <a:prstGeom prst="rect">
            <a:avLst/>
          </a:prstGeom>
        </p:spPr>
        <p:txBody>
          <a:bodyPr anchor="b" anchorCtr="0">
            <a:noAutofit/>
          </a:bodyPr>
          <a:lstStyle>
            <a:lvl1pPr algn="l">
              <a:lnSpc>
                <a:spcPct val="90000"/>
              </a:lnSpc>
              <a:defRPr sz="6000" b="0" i="0" spc="0" baseline="0">
                <a:solidFill>
                  <a:srgbClr val="FFFFFF"/>
                </a:solidFill>
                <a:latin typeface="+mj-lt"/>
                <a:cs typeface="CiscoSans Thin"/>
              </a:defRPr>
            </a:lvl1pPr>
          </a:lstStyle>
          <a:p>
            <a:r>
              <a:rPr lang="en-US" dirty="0" smtClean="0"/>
              <a:t>Statement Goes Here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userDrawn="1"/>
        </p:nvSpPr>
        <p:spPr bwMode="ltGray">
          <a:xfrm>
            <a:off x="10432058" y="6646241"/>
            <a:ext cx="999168" cy="206040"/>
          </a:xfrm>
          <a:prstGeom prst="rect">
            <a:avLst/>
          </a:prstGeom>
          <a:noFill/>
          <a:ln w="9525">
            <a:noFill/>
            <a:miter lim="800000"/>
            <a:headEnd/>
            <a:tailEnd/>
          </a:ln>
          <a:effectLst/>
        </p:spPr>
        <p:txBody>
          <a:bodyPr wrap="none" lIns="82115" tIns="41055" rIns="82115" bIns="41055" anchor="b">
            <a:spAutoFit/>
          </a:bodyPr>
          <a:lstStyle/>
          <a:p>
            <a:pPr algn="r" defTabSz="814299"/>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4" name="Rectangle 7"/>
          <p:cNvSpPr>
            <a:spLocks noChangeArrowheads="1"/>
          </p:cNvSpPr>
          <p:nvPr userDrawn="1"/>
        </p:nvSpPr>
        <p:spPr bwMode="ltGray">
          <a:xfrm>
            <a:off x="11546850" y="6642137"/>
            <a:ext cx="291893" cy="206040"/>
          </a:xfrm>
          <a:prstGeom prst="rect">
            <a:avLst/>
          </a:prstGeom>
          <a:noFill/>
          <a:ln w="9525" algn="ctr">
            <a:noFill/>
            <a:miter lim="800000"/>
            <a:headEnd/>
            <a:tailEnd/>
          </a:ln>
          <a:effectLst/>
        </p:spPr>
        <p:txBody>
          <a:bodyPr wrap="none" lIns="82115" tIns="41055" rIns="82115" bIns="41055" anchor="b">
            <a:spAutoFit/>
          </a:bodyPr>
          <a:lstStyle/>
          <a:p>
            <a:pPr algn="r" defTabSz="814299"/>
            <a:fld id="{DFCF27A5-1A5B-48D3-A060-2758FFBB1ADD}" type="slidenum">
              <a:rPr lang="en-US" sz="800">
                <a:solidFill>
                  <a:srgbClr val="FFFFFF"/>
                </a:solidFill>
                <a:latin typeface="Arial" pitchFamily="34" charset="0"/>
                <a:cs typeface="Arial" pitchFamily="34" charset="0"/>
              </a:rPr>
              <a:pPr algn="r" defTabSz="814299"/>
              <a:t>‹#›</a:t>
            </a:fld>
            <a:endParaRPr lang="en-US" sz="800" dirty="0">
              <a:solidFill>
                <a:srgbClr val="FFFFFF"/>
              </a:solidFill>
              <a:latin typeface="Arial" pitchFamily="34" charset="0"/>
              <a:cs typeface="Arial" pitchFamily="34" charset="0"/>
            </a:endParaRPr>
          </a:p>
        </p:txBody>
      </p:sp>
      <p:sp>
        <p:nvSpPr>
          <p:cNvPr id="15" name="Rectangle 4"/>
          <p:cNvSpPr>
            <a:spLocks noChangeArrowheads="1"/>
          </p:cNvSpPr>
          <p:nvPr userDrawn="1"/>
        </p:nvSpPr>
        <p:spPr bwMode="ltGray">
          <a:xfrm>
            <a:off x="389291" y="6647975"/>
            <a:ext cx="4559499" cy="206040"/>
          </a:xfrm>
          <a:prstGeom prst="rect">
            <a:avLst/>
          </a:prstGeom>
          <a:noFill/>
          <a:ln w="9525">
            <a:noFill/>
            <a:miter lim="800000"/>
            <a:headEnd/>
            <a:tailEnd/>
          </a:ln>
          <a:effectLst/>
        </p:spPr>
        <p:txBody>
          <a:bodyPr wrap="square" lIns="82115" tIns="41055" rIns="82115" bIns="41055" anchor="b" anchorCtr="0">
            <a:spAutoFit/>
          </a:bodyPr>
          <a:lstStyle/>
          <a:p>
            <a:pPr defTabSz="814299"/>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422509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38265" y="1918747"/>
            <a:ext cx="5488498" cy="3020519"/>
          </a:xfrm>
        </p:spPr>
        <p:txBody>
          <a:bodyPr vert="horz" lIns="82279" tIns="45712" rIns="82279" bIns="45712" rtlCol="0" anchor="ctr" anchorCtr="0">
            <a:noAutofit/>
          </a:bodyPr>
          <a:lstStyle>
            <a:lvl1pPr marL="0" indent="0" algn="l" defTabSz="914224" rtl="0" eaLnBrk="1" latinLnBrk="0" hangingPunct="1">
              <a:lnSpc>
                <a:spcPct val="80000"/>
              </a:lnSpc>
              <a:spcBef>
                <a:spcPct val="0"/>
              </a:spcBef>
              <a:buClr>
                <a:schemeClr val="tx1"/>
              </a:buClr>
              <a:buFont typeface="Ciscolight" pitchFamily="2" charset="0"/>
              <a:buNone/>
              <a:defRPr lang="en-US" sz="6000" b="0" kern="1200" spc="0" baseline="0" dirty="0">
                <a:gradFill>
                  <a:gsLst>
                    <a:gs pos="0">
                      <a:schemeClr val="tx2"/>
                    </a:gs>
                    <a:gs pos="100000">
                      <a:srgbClr val="01BBBB"/>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872691"/>
            <a:ext cx="5192439" cy="5120640"/>
          </a:xfrm>
          <a:prstGeom prst="rect">
            <a:avLst/>
          </a:prstGeom>
        </p:spPr>
        <p:txBody>
          <a:bodyPr lIns="121880" tIns="60940" rIns="121880" bIns="60940" anchor="ctr" anchorCtr="0">
            <a:noAutofit/>
          </a:bodyPr>
          <a:lstStyle>
            <a:lvl1pPr marL="0" indent="0">
              <a:buFontTx/>
              <a:buNone/>
              <a:defRPr sz="2100" baseline="0">
                <a:solidFill>
                  <a:schemeClr val="tx2"/>
                </a:solidFill>
                <a:latin typeface="+mn-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cxnSp>
        <p:nvCxnSpPr>
          <p:cNvPr id="5" name="Straight Connector 4"/>
          <p:cNvCxnSpPr/>
          <p:nvPr userDrawn="1"/>
        </p:nvCxnSpPr>
        <p:spPr>
          <a:xfrm>
            <a:off x="6132503" y="812807"/>
            <a:ext cx="0" cy="531367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53041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45988" y="403228"/>
            <a:ext cx="11505442"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Table Title Goes Here</a:t>
            </a:r>
            <a:endParaRPr lang="en-US" dirty="0"/>
          </a:p>
        </p:txBody>
      </p:sp>
      <p:sp>
        <p:nvSpPr>
          <p:cNvPr id="12" name="Table Placeholder 11"/>
          <p:cNvSpPr>
            <a:spLocks noGrp="1"/>
          </p:cNvSpPr>
          <p:nvPr>
            <p:ph type="tbl" sz="quarter" idx="12" hasCustomPrompt="1"/>
          </p:nvPr>
        </p:nvSpPr>
        <p:spPr>
          <a:xfrm>
            <a:off x="493056" y="1583269"/>
            <a:ext cx="11264082" cy="4057651"/>
          </a:xfrm>
          <a:prstGeom prst="rect">
            <a:avLst/>
          </a:prstGeom>
        </p:spPr>
        <p:txBody>
          <a:bodyPr lIns="121880" tIns="60940" rIns="121880" bIns="60940">
            <a:noAutofit/>
          </a:bodyPr>
          <a:lstStyle>
            <a:lvl1pPr marL="0" indent="0" algn="ctr">
              <a:buNone/>
              <a:defRPr sz="2700" baseline="0">
                <a:solidFill>
                  <a:schemeClr val="tx2"/>
                </a:solidFill>
                <a:latin typeface="+mn-lt"/>
              </a:defRPr>
            </a:lvl1pPr>
          </a:lstStyle>
          <a:p>
            <a:r>
              <a:rPr lang="en-GB" dirty="0" smtClean="0"/>
              <a:t>Click icon to add Table</a:t>
            </a:r>
            <a:endParaRPr lang="en-GB" dirty="0"/>
          </a:p>
        </p:txBody>
      </p:sp>
      <p:sp>
        <p:nvSpPr>
          <p:cNvPr id="4" name="Text Placeholder 9"/>
          <p:cNvSpPr>
            <a:spLocks noGrp="1"/>
          </p:cNvSpPr>
          <p:nvPr>
            <p:ph type="body" sz="quarter" idx="11" hasCustomPrompt="1"/>
          </p:nvPr>
        </p:nvSpPr>
        <p:spPr>
          <a:xfrm>
            <a:off x="332537" y="5820191"/>
            <a:ext cx="9945743" cy="276999"/>
          </a:xfrm>
          <a:prstGeom prst="rect">
            <a:avLst/>
          </a:prstGeom>
        </p:spPr>
        <p:txBody>
          <a:bodyPr wrap="square" lIns="121880" tIns="60940" rIns="121880" bIns="60940" anchor="b" anchorCtr="0">
            <a:noAutofit/>
          </a:bodyPr>
          <a:lstStyle>
            <a:lvl1pPr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Tree>
    <p:extLst>
      <p:ext uri="{BB962C8B-B14F-4D97-AF65-F5344CB8AC3E}">
        <p14:creationId xmlns:p14="http://schemas.microsoft.com/office/powerpoint/2010/main" val="67869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327554" y="5820191"/>
            <a:ext cx="9945743" cy="276999"/>
          </a:xfrm>
          <a:prstGeom prst="rect">
            <a:avLst/>
          </a:prstGeom>
        </p:spPr>
        <p:txBody>
          <a:bodyPr wrap="square" lIns="121880" tIns="60940" rIns="121880" bIns="60940" anchor="b" anchorCtr="0">
            <a:noAutofit/>
          </a:bodyPr>
          <a:lstStyle>
            <a:lvl1pPr algn="l" defTabSz="804674">
              <a:lnSpc>
                <a:spcPct val="100000"/>
              </a:lnSpc>
              <a:spcBef>
                <a:spcPct val="50000"/>
              </a:spcBef>
              <a:buNone/>
              <a:defRPr sz="2100" b="0" i="0">
                <a:solidFill>
                  <a:schemeClr val="tx1"/>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r>
              <a:rPr lang="en-US" dirty="0" smtClean="0"/>
              <a:t>Source information is set at 16 points.</a:t>
            </a:r>
            <a:endParaRPr lang="en-US" dirty="0"/>
          </a:p>
        </p:txBody>
      </p:sp>
      <p:sp>
        <p:nvSpPr>
          <p:cNvPr id="5" name="Title 1"/>
          <p:cNvSpPr>
            <a:spLocks noGrp="1"/>
          </p:cNvSpPr>
          <p:nvPr>
            <p:ph type="ctrTitle" hasCustomPrompt="1"/>
          </p:nvPr>
        </p:nvSpPr>
        <p:spPr>
          <a:xfrm>
            <a:off x="345992" y="403228"/>
            <a:ext cx="11506407"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Chart Title Goes Here</a:t>
            </a:r>
            <a:endParaRPr lang="en-US" dirty="0"/>
          </a:p>
        </p:txBody>
      </p:sp>
      <p:sp>
        <p:nvSpPr>
          <p:cNvPr id="6" name="Chart Placeholder 2"/>
          <p:cNvSpPr>
            <a:spLocks noGrp="1"/>
          </p:cNvSpPr>
          <p:nvPr>
            <p:ph type="chart" sz="quarter" idx="10"/>
          </p:nvPr>
        </p:nvSpPr>
        <p:spPr>
          <a:xfrm>
            <a:off x="493056" y="1583269"/>
            <a:ext cx="11264082" cy="4057651"/>
          </a:xfrm>
          <a:prstGeom prst="rect">
            <a:avLst/>
          </a:prstGeom>
        </p:spPr>
        <p:txBody>
          <a:bodyPr vert="horz" lIns="121880" tIns="60940" rIns="121880" bIns="60940">
            <a:noAutofit/>
          </a:bodyPr>
          <a:lstStyle>
            <a:lvl1pPr marL="0" indent="0" algn="ctr">
              <a:buNone/>
              <a:defRPr sz="2700" b="0" i="0">
                <a:solidFill>
                  <a:schemeClr val="tx2"/>
                </a:solidFill>
                <a:latin typeface="+mn-lt"/>
                <a:cs typeface="CiscoSans ExtraLight"/>
              </a:defRPr>
            </a:lvl1pPr>
          </a:lstStyle>
          <a:p>
            <a:r>
              <a:rPr lang="en-US" smtClean="0"/>
              <a:t>Click icon to add chart</a:t>
            </a:r>
            <a:endParaRPr lang="en-US" dirty="0"/>
          </a:p>
        </p:txBody>
      </p:sp>
    </p:spTree>
    <p:extLst>
      <p:ext uri="{BB962C8B-B14F-4D97-AF65-F5344CB8AC3E}">
        <p14:creationId xmlns:p14="http://schemas.microsoft.com/office/powerpoint/2010/main" val="164799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5987" y="403228"/>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0" tIns="60940" rIns="121880" bIns="6094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3" name="Chart Placeholder 2"/>
          <p:cNvSpPr>
            <a:spLocks noGrp="1"/>
          </p:cNvSpPr>
          <p:nvPr>
            <p:ph type="chart" sz="quarter" idx="12" hasCustomPrompt="1"/>
          </p:nvPr>
        </p:nvSpPr>
        <p:spPr>
          <a:xfrm>
            <a:off x="6379818" y="1559096"/>
            <a:ext cx="5353772" cy="4292600"/>
          </a:xfrm>
          <a:prstGeom prst="rect">
            <a:avLst/>
          </a:prstGeom>
        </p:spPr>
        <p:txBody>
          <a:bodyPr vert="horz" lIns="121880" tIns="60940" rIns="121880" bIns="60940">
            <a:noAutofit/>
          </a:bodyPr>
          <a:lstStyle>
            <a:lvl1pPr marL="0" indent="0" algn="ctr">
              <a:buNone/>
              <a:defRPr sz="2700">
                <a:solidFill>
                  <a:schemeClr val="tx2"/>
                </a:solidFill>
                <a:latin typeface="+mn-lt"/>
                <a:cs typeface="CiscoSans ExtraLight"/>
              </a:defRPr>
            </a:lvl1pPr>
          </a:lstStyle>
          <a:p>
            <a:r>
              <a:rPr lang="en-US" dirty="0" smtClean="0"/>
              <a:t>Insert Chart Here</a:t>
            </a:r>
            <a:endParaRPr lang="en-US" dirty="0"/>
          </a:p>
        </p:txBody>
      </p:sp>
    </p:spTree>
    <p:extLst>
      <p:ext uri="{BB962C8B-B14F-4D97-AF65-F5344CB8AC3E}">
        <p14:creationId xmlns:p14="http://schemas.microsoft.com/office/powerpoint/2010/main" val="2023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44531"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Slide Title Goes Here</a:t>
            </a:r>
            <a:endParaRPr lang="en-US" dirty="0"/>
          </a:p>
        </p:txBody>
      </p:sp>
      <p:sp>
        <p:nvSpPr>
          <p:cNvPr id="10" name="Text Placeholder 17"/>
          <p:cNvSpPr>
            <a:spLocks noGrp="1"/>
          </p:cNvSpPr>
          <p:nvPr>
            <p:ph type="body" sz="quarter" idx="11" hasCustomPrompt="1"/>
          </p:nvPr>
        </p:nvSpPr>
        <p:spPr>
          <a:xfrm>
            <a:off x="340384" y="1559096"/>
            <a:ext cx="5686002" cy="4294544"/>
          </a:xfrm>
          <a:prstGeom prst="rect">
            <a:avLst/>
          </a:prstGeom>
        </p:spPr>
        <p:txBody>
          <a:bodyPr lIns="121880" tIns="60940" rIns="121880" bIns="6094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Simple text goes here and can wrap to accommodate more lines of information</a:t>
            </a:r>
          </a:p>
        </p:txBody>
      </p:sp>
      <p:sp>
        <p:nvSpPr>
          <p:cNvPr id="11" name="Picture Placeholder 2"/>
          <p:cNvSpPr>
            <a:spLocks noGrp="1"/>
          </p:cNvSpPr>
          <p:nvPr>
            <p:ph type="pic" sz="quarter" idx="10" hasCustomPrompt="1"/>
          </p:nvPr>
        </p:nvSpPr>
        <p:spPr>
          <a:xfrm>
            <a:off x="6381428" y="1559096"/>
            <a:ext cx="5352162" cy="4295015"/>
          </a:xfrm>
          <a:prstGeom prst="rect">
            <a:avLst/>
          </a:prstGeom>
        </p:spPr>
        <p:txBody>
          <a:bodyPr vert="horz" lIns="121880" tIns="60940" rIns="121880" bIns="60940">
            <a:noAutofit/>
          </a:bodyPr>
          <a:lstStyle>
            <a:lvl1pPr marL="0" indent="0" algn="ctr">
              <a:buNone/>
              <a:defRPr sz="2700" b="0" i="0">
                <a:solidFill>
                  <a:schemeClr val="tx2"/>
                </a:solidFill>
                <a:latin typeface="+mn-lt"/>
                <a:cs typeface="CiscoSans ExtraLight"/>
              </a:defRPr>
            </a:lvl1pPr>
          </a:lstStyle>
          <a:p>
            <a:r>
              <a:rPr lang="en-US" dirty="0" smtClean="0"/>
              <a:t>Insert Image Here</a:t>
            </a:r>
            <a:endParaRPr lang="en-US" dirty="0"/>
          </a:p>
        </p:txBody>
      </p:sp>
    </p:spTree>
    <p:extLst>
      <p:ext uri="{BB962C8B-B14F-4D97-AF65-F5344CB8AC3E}">
        <p14:creationId xmlns:p14="http://schemas.microsoft.com/office/powerpoint/2010/main" val="333817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8"/>
            <a:ext cx="12188826" cy="6677887"/>
          </a:xfrm>
          <a:prstGeom prst="rect">
            <a:avLst/>
          </a:prstGeom>
        </p:spPr>
        <p:txBody>
          <a:bodyPr vert="horz" lIns="121829" tIns="60915" rIns="121829" bIns="60915"/>
          <a:lstStyle>
            <a:lvl1pPr marL="0" indent="0" algn="ctr">
              <a:buNone/>
              <a:defRPr sz="2000" baseline="0">
                <a:solidFill>
                  <a:schemeClr val="bg1"/>
                </a:solidFill>
                <a:latin typeface="+mn-lt"/>
                <a:cs typeface="CiscoSans ExtraLight"/>
              </a:defRPr>
            </a:lvl1pPr>
          </a:lstStyle>
          <a:p>
            <a:r>
              <a:rPr lang="en-US" smtClean="0"/>
              <a:t>Drag picture to placeholder or click icon to add</a:t>
            </a:r>
            <a:endParaRPr lang="en-US" dirty="0"/>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825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63" y="0"/>
            <a:ext cx="12188825" cy="6858000"/>
          </a:xfrm>
          <a:prstGeom prst="rect">
            <a:avLst/>
          </a:prstGeom>
        </p:spPr>
        <p:txBody>
          <a:bodyPr vert="horz" lIns="121880" tIns="60940" rIns="121880" bIns="60940"/>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8758546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1"/>
            <a:ext cx="11259775" cy="5877827"/>
          </a:xfrm>
          <a:prstGeom prst="rect">
            <a:avLst/>
          </a:prstGeom>
        </p:spPr>
        <p:txBody>
          <a:bodyPr vert="horz" lIns="121880" tIns="60940" rIns="121880" bIns="60940"/>
          <a:lstStyle>
            <a:lvl1pPr marL="0" indent="0" algn="ctr">
              <a:buNone/>
              <a:defRPr sz="2000" baseline="0">
                <a:latin typeface="+mn-lt"/>
                <a:cs typeface="CiscoSans ExtraLight"/>
              </a:defRPr>
            </a:lvl1pPr>
          </a:lstStyle>
          <a:p>
            <a:r>
              <a:rPr lang="en-US" smtClean="0"/>
              <a:t>Click icon to add picture</a:t>
            </a:r>
            <a:endParaRPr lang="en-US" dirty="0"/>
          </a:p>
        </p:txBody>
      </p:sp>
    </p:spTree>
    <p:extLst>
      <p:ext uri="{BB962C8B-B14F-4D97-AF65-F5344CB8AC3E}">
        <p14:creationId xmlns:p14="http://schemas.microsoft.com/office/powerpoint/2010/main" val="68919431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2_Full bleed photo">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6"/>
            <a:ext cx="12188826" cy="6644639"/>
          </a:xfrm>
          <a:prstGeom prst="rect">
            <a:avLst/>
          </a:prstGeom>
        </p:spPr>
        <p:txBody>
          <a:bodyPr vert="horz" lIns="121880" tIns="60940" rIns="121880" bIns="60940"/>
          <a:lstStyle>
            <a:lvl1pPr marL="0" indent="0" algn="ctr">
              <a:buNone/>
              <a:defRPr sz="2000" baseline="0">
                <a:solidFill>
                  <a:schemeClr val="bg1"/>
                </a:solidFill>
                <a:latin typeface="+mn-lt"/>
                <a:cs typeface="CiscoSans ExtraLight"/>
              </a:defRPr>
            </a:lvl1pPr>
          </a:lstStyle>
          <a:p>
            <a:r>
              <a:rPr lang="en-US" smtClean="0"/>
              <a:t>Click icon to add picture</a:t>
            </a:r>
            <a:endParaRPr lang="en-US" dirty="0"/>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7858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7788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6145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2813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745"/>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87" eaLnBrk="0" fontAlgn="base" hangingPunct="0">
                <a:lnSpc>
                  <a:spcPct val="90000"/>
                </a:lnSpc>
                <a:spcBef>
                  <a:spcPct val="0"/>
                </a:spcBef>
                <a:spcAft>
                  <a:spcPct val="0"/>
                </a:spcAft>
                <a:defRPr/>
              </a:pPr>
              <a:endParaRPr lang="en-US" smtClean="0">
                <a:solidFill>
                  <a:srgbClr val="FFFFFF"/>
                </a:solidFill>
                <a:latin typeface="Arial" charset="0"/>
              </a:endParaRPr>
            </a:p>
          </p:txBody>
        </p:sp>
      </p:grpSp>
    </p:spTree>
    <p:extLst>
      <p:ext uri="{BB962C8B-B14F-4D97-AF65-F5344CB8AC3E}">
        <p14:creationId xmlns:p14="http://schemas.microsoft.com/office/powerpoint/2010/main" val="4254238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26" y="3066689"/>
            <a:ext cx="3288933" cy="861775"/>
          </a:xfrm>
          <a:prstGeom prst="rect">
            <a:avLst/>
          </a:prstGeom>
          <a:noFill/>
        </p:spPr>
        <p:txBody>
          <a:bodyPr wrap="none" lIns="121880" tIns="60940" rIns="121880" bIns="60940" rtlCol="0">
            <a:spAutoFit/>
          </a:bodyPr>
          <a:lstStyle/>
          <a:p>
            <a:pPr defTabSz="609403"/>
            <a:r>
              <a:rPr lang="en-US" sz="4800" dirty="0" smtClean="0">
                <a:solidFill>
                  <a:srgbClr val="FFFFFF"/>
                </a:solidFill>
                <a:latin typeface="Arial"/>
              </a:rPr>
              <a:t>Thank you.</a:t>
            </a:r>
            <a:endParaRPr lang="en-US" sz="4800" dirty="0">
              <a:solidFill>
                <a:srgbClr val="FFFFFF"/>
              </a:solidFill>
              <a:latin typeface="Arial"/>
            </a:endParaRPr>
          </a:p>
        </p:txBody>
      </p:sp>
      <p:sp>
        <p:nvSpPr>
          <p:cNvPr id="65" name="Rectangle 64"/>
          <p:cNvSpPr>
            <a:spLocks noChangeArrowheads="1"/>
          </p:cNvSpPr>
          <p:nvPr userDrawn="1"/>
        </p:nvSpPr>
        <p:spPr bwMode="black">
          <a:xfrm>
            <a:off x="8379473" y="3801570"/>
            <a:ext cx="155448" cy="589103"/>
          </a:xfrm>
          <a:prstGeom prst="rect">
            <a:avLst/>
          </a:prstGeom>
          <a:solidFill>
            <a:schemeClr val="tx1"/>
          </a:solidFill>
          <a:ln w="9525">
            <a:noFill/>
            <a:miter lim="800000"/>
            <a:headEnd/>
            <a:tailEnd/>
          </a:ln>
        </p:spPr>
        <p:txBody>
          <a:bodyPr lIns="121880" tIns="60940" rIns="121880" bIns="60940"/>
          <a:lstStyle/>
          <a:p>
            <a:pPr defTabSz="609403"/>
            <a:endParaRPr lang="en-US">
              <a:solidFill>
                <a:srgbClr val="0096D6"/>
              </a:solidFill>
              <a:latin typeface="Arial"/>
            </a:endParaRPr>
          </a:p>
        </p:txBody>
      </p:sp>
      <p:sp>
        <p:nvSpPr>
          <p:cNvPr id="66" name="Freeform 65"/>
          <p:cNvSpPr>
            <a:spLocks/>
          </p:cNvSpPr>
          <p:nvPr userDrawn="1"/>
        </p:nvSpPr>
        <p:spPr bwMode="black">
          <a:xfrm>
            <a:off x="9285041" y="3786906"/>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67" name="Freeform 66"/>
          <p:cNvSpPr>
            <a:spLocks/>
          </p:cNvSpPr>
          <p:nvPr userDrawn="1"/>
        </p:nvSpPr>
        <p:spPr bwMode="black">
          <a:xfrm>
            <a:off x="7728767" y="3786906"/>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68" name="Freeform 67"/>
          <p:cNvSpPr>
            <a:spLocks noEditPoints="1"/>
          </p:cNvSpPr>
          <p:nvPr userDrawn="1"/>
        </p:nvSpPr>
        <p:spPr bwMode="black">
          <a:xfrm>
            <a:off x="9897790" y="3786906"/>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69" name="Freeform 68"/>
          <p:cNvSpPr>
            <a:spLocks/>
          </p:cNvSpPr>
          <p:nvPr userDrawn="1"/>
        </p:nvSpPr>
        <p:spPr bwMode="black">
          <a:xfrm>
            <a:off x="8735554" y="3786906"/>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0" name="Freeform 69"/>
          <p:cNvSpPr>
            <a:spLocks/>
          </p:cNvSpPr>
          <p:nvPr userDrawn="1"/>
        </p:nvSpPr>
        <p:spPr bwMode="black">
          <a:xfrm>
            <a:off x="7419684"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1" name="Freeform 70"/>
          <p:cNvSpPr>
            <a:spLocks/>
          </p:cNvSpPr>
          <p:nvPr userDrawn="1"/>
        </p:nvSpPr>
        <p:spPr bwMode="black">
          <a:xfrm>
            <a:off x="7829989" y="2763673"/>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2" name="Freeform 71"/>
          <p:cNvSpPr>
            <a:spLocks/>
          </p:cNvSpPr>
          <p:nvPr userDrawn="1"/>
        </p:nvSpPr>
        <p:spPr bwMode="black">
          <a:xfrm>
            <a:off x="8233071" y="2484529"/>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3" name="Freeform 72"/>
          <p:cNvSpPr>
            <a:spLocks/>
          </p:cNvSpPr>
          <p:nvPr userDrawn="1"/>
        </p:nvSpPr>
        <p:spPr bwMode="black">
          <a:xfrm>
            <a:off x="8643376"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5" name="Freeform 74"/>
          <p:cNvSpPr>
            <a:spLocks/>
          </p:cNvSpPr>
          <p:nvPr userDrawn="1"/>
        </p:nvSpPr>
        <p:spPr bwMode="black">
          <a:xfrm>
            <a:off x="9454952"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6" name="Freeform 75"/>
          <p:cNvSpPr>
            <a:spLocks/>
          </p:cNvSpPr>
          <p:nvPr userDrawn="1"/>
        </p:nvSpPr>
        <p:spPr bwMode="black">
          <a:xfrm>
            <a:off x="9865262"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7" name="Freeform 76"/>
          <p:cNvSpPr>
            <a:spLocks/>
          </p:cNvSpPr>
          <p:nvPr userDrawn="1"/>
        </p:nvSpPr>
        <p:spPr bwMode="black">
          <a:xfrm>
            <a:off x="10268337"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
        <p:nvSpPr>
          <p:cNvPr id="78" name="Freeform 77"/>
          <p:cNvSpPr>
            <a:spLocks/>
          </p:cNvSpPr>
          <p:nvPr userDrawn="1"/>
        </p:nvSpPr>
        <p:spPr bwMode="black">
          <a:xfrm>
            <a:off x="10678644"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80" tIns="60940" rIns="121880" bIns="60940"/>
          <a:lstStyle/>
          <a:p>
            <a:pPr defTabSz="609403"/>
            <a:endParaRPr lang="en-US">
              <a:solidFill>
                <a:srgbClr val="0096D6"/>
              </a:solidFill>
              <a:latin typeface="Arial"/>
            </a:endParaRPr>
          </a:p>
        </p:txBody>
      </p:sp>
    </p:spTree>
    <p:extLst>
      <p:ext uri="{BB962C8B-B14F-4D97-AF65-F5344CB8AC3E}">
        <p14:creationId xmlns:p14="http://schemas.microsoft.com/office/powerpoint/2010/main" val="2184019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7051482"/>
      </p:ext>
    </p:extLst>
  </p:cSld>
  <p:clrMapOvr>
    <a:masterClrMapping/>
  </p:clrMapOvr>
  <p:timing>
    <p:tnLst>
      <p:par>
        <p:cTn xmlns:p14="http://schemas.microsoft.com/office/powerpoint/2010/mai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Blank + Topbar_A">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031919" y="6613447"/>
            <a:ext cx="2285405" cy="228600"/>
          </a:xfrm>
          <a:prstGeom prst="rect">
            <a:avLst/>
          </a:prstGeom>
        </p:spPr>
        <p:txBody>
          <a:bodyPr vert="horz" lIns="91344" tIns="45672" rIns="91344" bIns="45672" rtlCol="0" anchor="ctr"/>
          <a:lstStyle>
            <a:lvl1pPr marL="0" marR="0" indent="0" algn="r" defTabSz="914059"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2196060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ide screen video">
    <p:bg>
      <p:bgRef idx="1001">
        <a:schemeClr val="bg2"/>
      </p:bgRef>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80" tIns="45691" rIns="91380" bIns="45691" rtlCol="0" anchor="ctr">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r>
              <a:rPr lang="en-US" smtClean="0"/>
              <a:t>Click icon to add media</a:t>
            </a:r>
            <a:endParaRPr lang="en-US" dirty="0"/>
          </a:p>
        </p:txBody>
      </p:sp>
      <p:sp>
        <p:nvSpPr>
          <p:cNvPr id="37"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38"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39"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3938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16" y="1254289"/>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p:nvGrpSpPr>
        <p:grpSpPr bwMode="auto">
          <a:xfrm>
            <a:off x="5262543" y="5451742"/>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24" name="Straight Connector 23"/>
          <p:cNvCxnSpPr/>
          <p:nvPr/>
        </p:nvCxnSpPr>
        <p:spPr>
          <a:xfrm>
            <a:off x="0" y="6743700"/>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grpSp>
        <p:nvGrpSpPr>
          <p:cNvPr id="25" name="Group 5"/>
          <p:cNvGrpSpPr>
            <a:grpSpLocks/>
          </p:cNvGrpSpPr>
          <p:nvPr userDrawn="1"/>
        </p:nvGrpSpPr>
        <p:grpSpPr bwMode="auto">
          <a:xfrm>
            <a:off x="5262543" y="5451742"/>
            <a:ext cx="1654129" cy="879663"/>
            <a:chOff x="384" y="331"/>
            <a:chExt cx="912" cy="485"/>
          </a:xfrm>
        </p:grpSpPr>
        <p:sp>
          <p:nvSpPr>
            <p:cNvPr id="26"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7"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8"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29"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4"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5"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6"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7"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8"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39"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sp>
          <p:nvSpPr>
            <p:cNvPr id="52"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defTabSz="914164" eaLnBrk="0" fontAlgn="base" hangingPunct="0">
                <a:lnSpc>
                  <a:spcPct val="90000"/>
                </a:lnSpc>
                <a:spcBef>
                  <a:spcPct val="0"/>
                </a:spcBef>
                <a:spcAft>
                  <a:spcPct val="0"/>
                </a:spcAft>
                <a:defRPr/>
              </a:pPr>
              <a:endParaRPr lang="en-US" smtClean="0">
                <a:solidFill>
                  <a:srgbClr val="FFFFFF"/>
                </a:solidFill>
                <a:latin typeface="Arial" charset="0"/>
              </a:endParaRPr>
            </a:p>
          </p:txBody>
        </p:sp>
      </p:grpSp>
      <p:cxnSp>
        <p:nvCxnSpPr>
          <p:cNvPr id="53" name="Straight Connector 52"/>
          <p:cNvCxnSpPr/>
          <p:nvPr userDrawn="1"/>
        </p:nvCxnSpPr>
        <p:spPr>
          <a:xfrm>
            <a:off x="0" y="6743700"/>
            <a:ext cx="12188825" cy="0"/>
          </a:xfrm>
          <a:prstGeom prst="line">
            <a:avLst/>
          </a:prstGeom>
          <a:ln w="177800">
            <a:gradFill>
              <a:gsLst>
                <a:gs pos="34000">
                  <a:schemeClr val="bg2"/>
                </a:gs>
                <a:gs pos="93000">
                  <a:schemeClr val="accent5"/>
                </a:gs>
                <a:gs pos="0">
                  <a:schemeClr val="bg2"/>
                </a:gs>
                <a:gs pos="100000">
                  <a:schemeClr val="accent4"/>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97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1919" y="6613447"/>
            <a:ext cx="2285405" cy="228600"/>
          </a:xfrm>
          <a:prstGeom prst="rect">
            <a:avLst/>
          </a:prstGeom>
        </p:spPr>
        <p:txBody>
          <a:bodyPr vert="horz" lIns="91344" tIns="45672" rIns="91344" bIns="45672" rtlCol="0" anchor="ctr"/>
          <a:lstStyle>
            <a:lvl1pPr marL="0" marR="0" indent="0" algn="r" defTabSz="914059"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17783871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99" tIns="41047" rIns="82099" bIns="41047" anchor="b">
            <a:spAutoFit/>
          </a:bodyPr>
          <a:lstStyle/>
          <a:p>
            <a:pPr algn="r" defTabSz="814163"/>
            <a:r>
              <a:rPr lang="en-US" sz="800" dirty="0">
                <a:solidFill>
                  <a:srgbClr val="FFFFFF"/>
                </a:solidFill>
                <a:latin typeface="Arial"/>
                <a:cs typeface="CiscoSans Thin"/>
              </a:rPr>
              <a:t>Cisco Confidential</a:t>
            </a:r>
          </a:p>
        </p:txBody>
      </p:sp>
      <p:sp>
        <p:nvSpPr>
          <p:cNvPr id="5" name="Rectangle 7"/>
          <p:cNvSpPr>
            <a:spLocks noChangeArrowheads="1"/>
          </p:cNvSpPr>
          <p:nvPr userDrawn="1"/>
        </p:nvSpPr>
        <p:spPr bwMode="ltGray">
          <a:xfrm>
            <a:off x="11544749" y="6323878"/>
            <a:ext cx="293994" cy="206023"/>
          </a:xfrm>
          <a:prstGeom prst="rect">
            <a:avLst/>
          </a:prstGeom>
          <a:noFill/>
          <a:ln w="9525" algn="ctr">
            <a:noFill/>
            <a:miter lim="800000"/>
            <a:headEnd/>
            <a:tailEnd/>
          </a:ln>
          <a:effectLst/>
        </p:spPr>
        <p:txBody>
          <a:bodyPr wrap="none" lIns="82099" tIns="41047" rIns="82099" bIns="41047" anchor="b">
            <a:spAutoFit/>
          </a:bodyPr>
          <a:lstStyle/>
          <a:p>
            <a:pPr algn="r" defTabSz="814163"/>
            <a:fld id="{DFCF27A5-1A5B-48D3-A060-2758FFBB1ADD}" type="slidenum">
              <a:rPr lang="en-US" sz="800">
                <a:solidFill>
                  <a:srgbClr val="FFFFFF"/>
                </a:solidFill>
                <a:latin typeface="Arial"/>
                <a:cs typeface="CiscoSans Thin"/>
              </a:rPr>
              <a:pPr algn="r" defTabSz="814163"/>
              <a:t>‹#›</a:t>
            </a:fld>
            <a:endParaRPr lang="en-US" sz="800" dirty="0">
              <a:solidFill>
                <a:srgbClr val="FFFFFF"/>
              </a:solidFill>
              <a:latin typeface="Arial"/>
              <a:cs typeface="CiscoSans Thin"/>
            </a:endParaRPr>
          </a:p>
        </p:txBody>
      </p:sp>
      <p:sp>
        <p:nvSpPr>
          <p:cNvPr id="6" name="Rectangle 4"/>
          <p:cNvSpPr>
            <a:spLocks noChangeArrowheads="1"/>
          </p:cNvSpPr>
          <p:nvPr userDrawn="1"/>
        </p:nvSpPr>
        <p:spPr bwMode="ltGray">
          <a:xfrm>
            <a:off x="389297" y="6329697"/>
            <a:ext cx="4559499" cy="206040"/>
          </a:xfrm>
          <a:prstGeom prst="rect">
            <a:avLst/>
          </a:prstGeom>
          <a:noFill/>
          <a:ln w="9525">
            <a:noFill/>
            <a:miter lim="800000"/>
            <a:headEnd/>
            <a:tailEnd/>
          </a:ln>
          <a:effectLst/>
        </p:spPr>
        <p:txBody>
          <a:bodyPr wrap="square" lIns="82099" tIns="41047" rIns="82099" bIns="41047" anchor="b" anchorCtr="0">
            <a:spAutoFit/>
          </a:bodyPr>
          <a:lstStyle/>
          <a:p>
            <a:pPr defTabSz="814163"/>
            <a:r>
              <a:rPr lang="en-US" sz="800" dirty="0" smtClean="0">
                <a:solidFill>
                  <a:srgbClr val="FFFFFF"/>
                </a:solidFill>
                <a:latin typeface="Arial"/>
                <a:cs typeface="CiscoSans Thin"/>
              </a:rPr>
              <a:t>© 2013-2014  Cisco and/or its affiliates. All rights reserved.</a:t>
            </a:r>
            <a:endParaRPr lang="en-US" sz="800" dirty="0">
              <a:solidFill>
                <a:srgbClr val="FFFFFF"/>
              </a:solidFill>
              <a:latin typeface="Arial"/>
              <a:cs typeface="CiscoSans Thin"/>
            </a:endParaRPr>
          </a:p>
        </p:txBody>
      </p:sp>
      <p:cxnSp>
        <p:nvCxnSpPr>
          <p:cNvPr id="7" name="Straight Connector 6"/>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80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andard video">
    <p:bg>
      <p:bgRef idx="1001">
        <a:schemeClr val="bg2"/>
      </p:bgRef>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prstGeom prst="rect">
            <a:avLst/>
          </a:prstGeom>
          <a:solidFill>
            <a:schemeClr val="tx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91380" tIns="45691" rIns="91380" bIns="45691" rtlCol="0" anchor="ctr">
            <a:normAutofit/>
          </a:bodyPr>
          <a:lstStyle>
            <a:lvl1pPr marL="0" indent="0" algn="ctr" defTabSz="913829"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r>
              <a:rPr lang="en-US" smtClean="0"/>
              <a:t>Click icon to add media</a:t>
            </a:r>
            <a:endParaRPr lang="en-US" dirty="0"/>
          </a:p>
        </p:txBody>
      </p:sp>
      <p:sp>
        <p:nvSpPr>
          <p:cNvPr id="19" name="Rectangle 5"/>
          <p:cNvSpPr>
            <a:spLocks noChangeArrowheads="1"/>
          </p:cNvSpPr>
          <p:nvPr userDrawn="1"/>
        </p:nvSpPr>
        <p:spPr bwMode="ltGray">
          <a:xfrm>
            <a:off x="10414963" y="6576141"/>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22" name="Rectangle 7"/>
          <p:cNvSpPr>
            <a:spLocks noChangeArrowheads="1"/>
          </p:cNvSpPr>
          <p:nvPr userDrawn="1"/>
        </p:nvSpPr>
        <p:spPr bwMode="ltGray">
          <a:xfrm>
            <a:off x="11544698" y="657206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userDrawn="1"/>
        </p:nvSpPr>
        <p:spPr bwMode="ltGray">
          <a:xfrm>
            <a:off x="389307" y="6555465"/>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spTree>
    <p:extLst>
      <p:ext uri="{BB962C8B-B14F-4D97-AF65-F5344CB8AC3E}">
        <p14:creationId xmlns:p14="http://schemas.microsoft.com/office/powerpoint/2010/main" val="244524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lank_gradient only">
    <p:bg>
      <p:bgRef idx="1001">
        <a:schemeClr val="bg2"/>
      </p:bgRef>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8"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9" name="Straight Connector 8"/>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93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Blank_gradient only">
    <p:bg>
      <p:bgPr>
        <a:solidFill>
          <a:schemeClr val="accent5"/>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23992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2_Blank_gradient only">
    <p:bg>
      <p:bgPr>
        <a:gradFill>
          <a:gsLst>
            <a:gs pos="0">
              <a:schemeClr val="accent1"/>
            </a:gs>
            <a:gs pos="100000">
              <a:schemeClr val="accent6"/>
            </a:gs>
          </a:gsLst>
          <a:lin ang="0" scaled="0"/>
        </a:gra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9"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20514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9830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_green">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grpSp>
        <p:nvGrpSpPr>
          <p:cNvPr id="50" name="Group 5"/>
          <p:cNvGrpSpPr>
            <a:grpSpLocks/>
          </p:cNvGrpSpPr>
          <p:nvPr userDrawn="1"/>
        </p:nvGrpSpPr>
        <p:grpSpPr bwMode="auto">
          <a:xfrm>
            <a:off x="5262544" y="5451757"/>
            <a:ext cx="1654129" cy="879663"/>
            <a:chOff x="384" y="331"/>
            <a:chExt cx="912" cy="485"/>
          </a:xfrm>
        </p:grpSpPr>
        <p:sp>
          <p:nvSpPr>
            <p:cNvPr id="5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4"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5"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6"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7"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8"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9"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0"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1"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2"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3"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4"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5"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2463643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green thank you">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64" name="TextBox 63"/>
          <p:cNvSpPr txBox="1"/>
          <p:nvPr userDrawn="1"/>
        </p:nvSpPr>
        <p:spPr>
          <a:xfrm>
            <a:off x="834625" y="3066701"/>
            <a:ext cx="3288933" cy="861775"/>
          </a:xfrm>
          <a:prstGeom prst="rect">
            <a:avLst/>
          </a:prstGeom>
          <a:noFill/>
        </p:spPr>
        <p:txBody>
          <a:bodyPr wrap="none" lIns="121829" tIns="60915" rIns="121829" bIns="60915" rtlCol="0">
            <a:spAutoFit/>
          </a:bodyPr>
          <a:lstStyle/>
          <a:p>
            <a:r>
              <a:rPr lang="en-US" sz="4800" dirty="0" smtClean="0">
                <a:solidFill>
                  <a:srgbClr val="FFFFFF"/>
                </a:solidFill>
                <a:latin typeface="+mj-lt"/>
              </a:rPr>
              <a:t>Thank you.</a:t>
            </a:r>
            <a:endParaRPr lang="en-US" sz="4800" dirty="0">
              <a:solidFill>
                <a:srgbClr val="FFFFFF"/>
              </a:solidFill>
              <a:latin typeface="+mj-lt"/>
            </a:endParaRPr>
          </a:p>
        </p:txBody>
      </p:sp>
      <p:sp>
        <p:nvSpPr>
          <p:cNvPr id="65" name="Rectangle 64"/>
          <p:cNvSpPr>
            <a:spLocks noChangeArrowheads="1"/>
          </p:cNvSpPr>
          <p:nvPr userDrawn="1"/>
        </p:nvSpPr>
        <p:spPr bwMode="black">
          <a:xfrm>
            <a:off x="8379473" y="3801582"/>
            <a:ext cx="155448" cy="589103"/>
          </a:xfrm>
          <a:prstGeom prst="rect">
            <a:avLst/>
          </a:prstGeom>
          <a:solidFill>
            <a:schemeClr val="tx1"/>
          </a:solidFill>
          <a:ln w="9525">
            <a:noFill/>
            <a:miter lim="800000"/>
            <a:headEnd/>
            <a:tailEnd/>
          </a:ln>
        </p:spPr>
        <p:txBody>
          <a:bodyPr lIns="121829" tIns="60915" rIns="121829" bIns="60915"/>
          <a:lstStyle/>
          <a:p>
            <a:endParaRPr lang="en-US">
              <a:solidFill>
                <a:srgbClr val="0096D6"/>
              </a:solidFill>
              <a:latin typeface="+mj-lt"/>
            </a:endParaRPr>
          </a:p>
        </p:txBody>
      </p:sp>
      <p:sp>
        <p:nvSpPr>
          <p:cNvPr id="66" name="Freeform 65"/>
          <p:cNvSpPr>
            <a:spLocks/>
          </p:cNvSpPr>
          <p:nvPr userDrawn="1"/>
        </p:nvSpPr>
        <p:spPr bwMode="black">
          <a:xfrm>
            <a:off x="9285041" y="378691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67" name="Freeform 66"/>
          <p:cNvSpPr>
            <a:spLocks/>
          </p:cNvSpPr>
          <p:nvPr userDrawn="1"/>
        </p:nvSpPr>
        <p:spPr bwMode="black">
          <a:xfrm>
            <a:off x="7728765" y="378691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68" name="Freeform 67"/>
          <p:cNvSpPr>
            <a:spLocks noEditPoints="1"/>
          </p:cNvSpPr>
          <p:nvPr userDrawn="1"/>
        </p:nvSpPr>
        <p:spPr bwMode="black">
          <a:xfrm>
            <a:off x="9897790" y="378691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69" name="Freeform 68"/>
          <p:cNvSpPr>
            <a:spLocks/>
          </p:cNvSpPr>
          <p:nvPr userDrawn="1"/>
        </p:nvSpPr>
        <p:spPr bwMode="black">
          <a:xfrm>
            <a:off x="8735553" y="378691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0" name="Freeform 69"/>
          <p:cNvSpPr>
            <a:spLocks/>
          </p:cNvSpPr>
          <p:nvPr userDrawn="1"/>
        </p:nvSpPr>
        <p:spPr bwMode="black">
          <a:xfrm>
            <a:off x="7419696"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1" name="Freeform 70"/>
          <p:cNvSpPr>
            <a:spLocks/>
          </p:cNvSpPr>
          <p:nvPr userDrawn="1"/>
        </p:nvSpPr>
        <p:spPr bwMode="black">
          <a:xfrm>
            <a:off x="7830001" y="2763685"/>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2" name="Freeform 71"/>
          <p:cNvSpPr>
            <a:spLocks/>
          </p:cNvSpPr>
          <p:nvPr userDrawn="1"/>
        </p:nvSpPr>
        <p:spPr bwMode="black">
          <a:xfrm>
            <a:off x="8233083" y="2484541"/>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3" name="Freeform 72"/>
          <p:cNvSpPr>
            <a:spLocks/>
          </p:cNvSpPr>
          <p:nvPr userDrawn="1"/>
        </p:nvSpPr>
        <p:spPr bwMode="black">
          <a:xfrm>
            <a:off x="8643388"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4" name="Freeform 73"/>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5" name="Freeform 74"/>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6" name="Freeform 75"/>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7" name="Freeform 76"/>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78" name="Freeform 77"/>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Tree>
    <p:extLst>
      <p:ext uri="{BB962C8B-B14F-4D97-AF65-F5344CB8AC3E}">
        <p14:creationId xmlns:p14="http://schemas.microsoft.com/office/powerpoint/2010/main" val="1754768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00"/>
                                        <p:tgtEl>
                                          <p:spTgt spid="7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700"/>
                                        <p:tgtEl>
                                          <p:spTgt spid="7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700"/>
                                        <p:tgtEl>
                                          <p:spTgt spid="7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700"/>
                                        <p:tgtEl>
                                          <p:spTgt spid="7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700"/>
                                        <p:tgtEl>
                                          <p:spTgt spid="7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700"/>
                                        <p:tgtEl>
                                          <p:spTgt spid="7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fade">
                                      <p:cBhvr>
                                        <p:cTn id="29" dur="700"/>
                                        <p:tgtEl>
                                          <p:spTgt spid="7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700"/>
                                        <p:tgtEl>
                                          <p:spTgt spid="7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700"/>
                                        <p:tgtEl>
                                          <p:spTgt spid="7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7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7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7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7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7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7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7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7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77"/>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700"/>
                                        <p:tgtEl>
                                          <p:spTgt spid="67"/>
                                        </p:tgtEl>
                                      </p:cBhvr>
                                    </p:animEffect>
                                  </p:childTnLst>
                                </p:cTn>
                              </p:par>
                              <p:par>
                                <p:cTn id="58" presetID="10" presetClass="entr" presetSubtype="0" fill="hold" nodeType="withEffect">
                                  <p:stCondLst>
                                    <p:cond delay="10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700"/>
                                        <p:tgtEl>
                                          <p:spTgt spid="65"/>
                                        </p:tgtEl>
                                      </p:cBhvr>
                                    </p:animEffect>
                                  </p:childTnLst>
                                </p:cTn>
                              </p:par>
                              <p:par>
                                <p:cTn id="61" presetID="10" presetClass="entr" presetSubtype="0" fill="hold" nodeType="withEffect">
                                  <p:stCondLst>
                                    <p:cond delay="200"/>
                                  </p:stCondLst>
                                  <p:childTnLst>
                                    <p:set>
                                      <p:cBhvr>
                                        <p:cTn id="62" dur="1" fill="hold">
                                          <p:stCondLst>
                                            <p:cond delay="0"/>
                                          </p:stCondLst>
                                        </p:cTn>
                                        <p:tgtEl>
                                          <p:spTgt spid="69"/>
                                        </p:tgtEl>
                                        <p:attrNameLst>
                                          <p:attrName>style.visibility</p:attrName>
                                        </p:attrNameLst>
                                      </p:cBhvr>
                                      <p:to>
                                        <p:strVal val="visible"/>
                                      </p:to>
                                    </p:set>
                                    <p:animEffect transition="in" filter="fade">
                                      <p:cBhvr>
                                        <p:cTn id="63" dur="700"/>
                                        <p:tgtEl>
                                          <p:spTgt spid="69"/>
                                        </p:tgtEl>
                                      </p:cBhvr>
                                    </p:animEffect>
                                  </p:childTnLst>
                                </p:cTn>
                              </p:par>
                              <p:par>
                                <p:cTn id="64" presetID="10" presetClass="entr" presetSubtype="0" fill="hold" nodeType="withEffect">
                                  <p:stCondLst>
                                    <p:cond delay="300"/>
                                  </p:stCondLst>
                                  <p:childTnLst>
                                    <p:set>
                                      <p:cBhvr>
                                        <p:cTn id="65" dur="1" fill="hold">
                                          <p:stCondLst>
                                            <p:cond delay="0"/>
                                          </p:stCondLst>
                                        </p:cTn>
                                        <p:tgtEl>
                                          <p:spTgt spid="66"/>
                                        </p:tgtEl>
                                        <p:attrNameLst>
                                          <p:attrName>style.visibility</p:attrName>
                                        </p:attrNameLst>
                                      </p:cBhvr>
                                      <p:to>
                                        <p:strVal val="visible"/>
                                      </p:to>
                                    </p:set>
                                    <p:animEffect transition="in" filter="fade">
                                      <p:cBhvr>
                                        <p:cTn id="66" dur="700"/>
                                        <p:tgtEl>
                                          <p:spTgt spid="66"/>
                                        </p:tgtEl>
                                      </p:cBhvr>
                                    </p:animEffect>
                                  </p:childTnLst>
                                </p:cTn>
                              </p:par>
                              <p:par>
                                <p:cTn id="67" presetID="10" presetClass="entr" presetSubtype="0" fill="hold" nodeType="withEffect">
                                  <p:stCondLst>
                                    <p:cond delay="40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7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red">
    <p:bg>
      <p:bgRef idx="1001">
        <a:schemeClr val="bg2"/>
      </p:bgRef>
    </p:bg>
    <p:spTree>
      <p:nvGrpSpPr>
        <p:cNvPr id="1" name=""/>
        <p:cNvGrpSpPr/>
        <p:nvPr/>
      </p:nvGrpSpPr>
      <p:grpSpPr>
        <a:xfrm>
          <a:off x="0" y="0"/>
          <a:ext cx="0" cy="0"/>
          <a:chOff x="0" y="0"/>
          <a:chExt cx="0" cy="0"/>
        </a:xfrm>
      </p:grpSpPr>
      <p:grpSp>
        <p:nvGrpSpPr>
          <p:cNvPr id="18" name="Group 5"/>
          <p:cNvGrpSpPr>
            <a:grpSpLocks/>
          </p:cNvGrpSpPr>
          <p:nvPr userDrawn="1"/>
        </p:nvGrpSpPr>
        <p:grpSpPr bwMode="auto">
          <a:xfrm>
            <a:off x="5262544" y="5451757"/>
            <a:ext cx="1654129" cy="879663"/>
            <a:chOff x="384" y="331"/>
            <a:chExt cx="912" cy="485"/>
          </a:xfrm>
        </p:grpSpPr>
        <p:sp>
          <p:nvSpPr>
            <p:cNvPr id="19"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0"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1"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extLst>
      <p:ext uri="{BB962C8B-B14F-4D97-AF65-F5344CB8AC3E}">
        <p14:creationId xmlns:p14="http://schemas.microsoft.com/office/powerpoint/2010/main" val="871697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_Thanks">
    <p:bg>
      <p:bgRef idx="1001">
        <a:schemeClr val="bg2"/>
      </p:bgRef>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95130" y="1254298"/>
            <a:ext cx="11588991" cy="3838231"/>
          </a:xfrm>
          <a:prstGeom prst="rect">
            <a:avLst/>
          </a:prstGeom>
        </p:spPr>
        <p:txBody>
          <a:bodyPr anchor="ctr" anchorCtr="0">
            <a:noAutofit/>
          </a:bodyPr>
          <a:lstStyle>
            <a:lvl1pPr algn="ctr">
              <a:lnSpc>
                <a:spcPct val="90000"/>
              </a:lnSpc>
              <a:defRPr sz="16000" b="0" i="1" spc="0" baseline="0">
                <a:solidFill>
                  <a:srgbClr val="FFFFFF"/>
                </a:solidFill>
                <a:latin typeface="+mj-lt"/>
                <a:cs typeface="CiscoSans Thin"/>
              </a:defRPr>
            </a:lvl1pPr>
          </a:lstStyle>
          <a:p>
            <a:r>
              <a:rPr lang="en-US" dirty="0" smtClean="0"/>
              <a:t>Thanks</a:t>
            </a:r>
            <a:endParaRPr lang="en-US" dirty="0"/>
          </a:p>
        </p:txBody>
      </p:sp>
      <p:grpSp>
        <p:nvGrpSpPr>
          <p:cNvPr id="20" name="Group 5"/>
          <p:cNvGrpSpPr>
            <a:grpSpLocks/>
          </p:cNvGrpSpPr>
          <p:nvPr userDrawn="1"/>
        </p:nvGrpSpPr>
        <p:grpSpPr bwMode="auto">
          <a:xfrm>
            <a:off x="5262544" y="5451757"/>
            <a:ext cx="1654129" cy="879663"/>
            <a:chOff x="384" y="331"/>
            <a:chExt cx="912" cy="485"/>
          </a:xfrm>
        </p:grpSpPr>
        <p:sp>
          <p:nvSpPr>
            <p:cNvPr id="21"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2"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3"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0"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1"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2"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3"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4"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5"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6"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7"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8"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49"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0"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1"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3829"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cxnSp>
        <p:nvCxnSpPr>
          <p:cNvPr id="24" name="Straight Connector 23"/>
          <p:cNvCxnSpPr/>
          <p:nvPr userDrawn="1"/>
        </p:nvCxnSpPr>
        <p:spPr>
          <a:xfrm>
            <a:off x="0" y="6771411"/>
            <a:ext cx="12188825" cy="0"/>
          </a:xfrm>
          <a:prstGeom prst="line">
            <a:avLst/>
          </a:prstGeom>
          <a:ln w="177800">
            <a:gradFill>
              <a:gsLst>
                <a:gs pos="0">
                  <a:schemeClr val="bg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208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834625" y="3066701"/>
            <a:ext cx="3288933" cy="861775"/>
          </a:xfrm>
          <a:prstGeom prst="rect">
            <a:avLst/>
          </a:prstGeom>
          <a:noFill/>
        </p:spPr>
        <p:txBody>
          <a:bodyPr wrap="none" lIns="121829" tIns="60915" rIns="121829" bIns="60915" rtlCol="0">
            <a:spAutoFit/>
          </a:bodyPr>
          <a:lstStyle/>
          <a:p>
            <a:r>
              <a:rPr lang="en-US" sz="4800" dirty="0" smtClean="0">
                <a:solidFill>
                  <a:srgbClr val="FFFFFF"/>
                </a:solidFill>
                <a:latin typeface="+mj-lt"/>
              </a:rPr>
              <a:t>Thank you.</a:t>
            </a:r>
            <a:endParaRPr lang="en-US" sz="4800" dirty="0">
              <a:solidFill>
                <a:srgbClr val="FFFFFF"/>
              </a:solidFill>
              <a:latin typeface="+mj-lt"/>
            </a:endParaRPr>
          </a:p>
        </p:txBody>
      </p:sp>
      <p:sp>
        <p:nvSpPr>
          <p:cNvPr id="21" name="Rectangle 20"/>
          <p:cNvSpPr>
            <a:spLocks noChangeArrowheads="1"/>
          </p:cNvSpPr>
          <p:nvPr userDrawn="1"/>
        </p:nvSpPr>
        <p:spPr bwMode="black">
          <a:xfrm>
            <a:off x="8379473" y="3801582"/>
            <a:ext cx="155448" cy="589103"/>
          </a:xfrm>
          <a:prstGeom prst="rect">
            <a:avLst/>
          </a:prstGeom>
          <a:solidFill>
            <a:schemeClr val="tx1"/>
          </a:solidFill>
          <a:ln w="9525">
            <a:noFill/>
            <a:miter lim="800000"/>
            <a:headEnd/>
            <a:tailEnd/>
          </a:ln>
        </p:spPr>
        <p:txBody>
          <a:bodyPr lIns="121829" tIns="60915" rIns="121829" bIns="60915"/>
          <a:lstStyle/>
          <a:p>
            <a:endParaRPr lang="en-US">
              <a:solidFill>
                <a:srgbClr val="0096D6"/>
              </a:solidFill>
              <a:latin typeface="+mj-lt"/>
            </a:endParaRPr>
          </a:p>
        </p:txBody>
      </p:sp>
      <p:sp>
        <p:nvSpPr>
          <p:cNvPr id="22" name="Freeform 21"/>
          <p:cNvSpPr>
            <a:spLocks/>
          </p:cNvSpPr>
          <p:nvPr userDrawn="1"/>
        </p:nvSpPr>
        <p:spPr bwMode="black">
          <a:xfrm>
            <a:off x="9285041" y="3786915"/>
            <a:ext cx="450072" cy="621729"/>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23" name="Freeform 22"/>
          <p:cNvSpPr>
            <a:spLocks/>
          </p:cNvSpPr>
          <p:nvPr userDrawn="1"/>
        </p:nvSpPr>
        <p:spPr bwMode="black">
          <a:xfrm>
            <a:off x="7728765" y="3786915"/>
            <a:ext cx="450072" cy="621729"/>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0" name="Freeform 39"/>
          <p:cNvSpPr>
            <a:spLocks noEditPoints="1"/>
          </p:cNvSpPr>
          <p:nvPr userDrawn="1"/>
        </p:nvSpPr>
        <p:spPr bwMode="black">
          <a:xfrm>
            <a:off x="9897790" y="3786915"/>
            <a:ext cx="618172" cy="621729"/>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1" name="Freeform 40"/>
          <p:cNvSpPr>
            <a:spLocks/>
          </p:cNvSpPr>
          <p:nvPr userDrawn="1"/>
        </p:nvSpPr>
        <p:spPr bwMode="black">
          <a:xfrm>
            <a:off x="8735553" y="3786915"/>
            <a:ext cx="403078" cy="621729"/>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2" name="Freeform 41"/>
          <p:cNvSpPr>
            <a:spLocks/>
          </p:cNvSpPr>
          <p:nvPr userDrawn="1"/>
        </p:nvSpPr>
        <p:spPr bwMode="black">
          <a:xfrm>
            <a:off x="7419696" y="2966680"/>
            <a:ext cx="146409" cy="302709"/>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3" name="Freeform 42"/>
          <p:cNvSpPr>
            <a:spLocks/>
          </p:cNvSpPr>
          <p:nvPr userDrawn="1"/>
        </p:nvSpPr>
        <p:spPr bwMode="black">
          <a:xfrm>
            <a:off x="7830001" y="2763685"/>
            <a:ext cx="146409" cy="50572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4" name="Freeform 43"/>
          <p:cNvSpPr>
            <a:spLocks/>
          </p:cNvSpPr>
          <p:nvPr userDrawn="1"/>
        </p:nvSpPr>
        <p:spPr bwMode="black">
          <a:xfrm>
            <a:off x="8233083" y="2484541"/>
            <a:ext cx="146409" cy="93168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5" name="Freeform 44"/>
          <p:cNvSpPr>
            <a:spLocks/>
          </p:cNvSpPr>
          <p:nvPr userDrawn="1"/>
        </p:nvSpPr>
        <p:spPr bwMode="black">
          <a:xfrm>
            <a:off x="8643388" y="2763669"/>
            <a:ext cx="146409" cy="50572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6" name="Freeform 45"/>
          <p:cNvSpPr>
            <a:spLocks/>
          </p:cNvSpPr>
          <p:nvPr userDrawn="1"/>
        </p:nvSpPr>
        <p:spPr bwMode="black">
          <a:xfrm>
            <a:off x="9044640" y="2966683"/>
            <a:ext cx="155448" cy="302708"/>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7" name="Freeform 46"/>
          <p:cNvSpPr>
            <a:spLocks/>
          </p:cNvSpPr>
          <p:nvPr userDrawn="1"/>
        </p:nvSpPr>
        <p:spPr bwMode="black">
          <a:xfrm>
            <a:off x="9454951"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8" name="Freeform 47"/>
          <p:cNvSpPr>
            <a:spLocks/>
          </p:cNvSpPr>
          <p:nvPr userDrawn="1"/>
        </p:nvSpPr>
        <p:spPr bwMode="black">
          <a:xfrm>
            <a:off x="9865260" y="2484524"/>
            <a:ext cx="148216" cy="93168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49" name="Freeform 48"/>
          <p:cNvSpPr>
            <a:spLocks/>
          </p:cNvSpPr>
          <p:nvPr userDrawn="1"/>
        </p:nvSpPr>
        <p:spPr bwMode="black">
          <a:xfrm>
            <a:off x="10268335" y="2763668"/>
            <a:ext cx="148216" cy="50572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
        <p:nvSpPr>
          <p:cNvPr id="50" name="Freeform 49"/>
          <p:cNvSpPr>
            <a:spLocks/>
          </p:cNvSpPr>
          <p:nvPr userDrawn="1"/>
        </p:nvSpPr>
        <p:spPr bwMode="black">
          <a:xfrm>
            <a:off x="10678643" y="2966683"/>
            <a:ext cx="148216" cy="302708"/>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121829" tIns="60915" rIns="121829" bIns="60915"/>
          <a:lstStyle/>
          <a:p>
            <a:endParaRPr lang="en-US">
              <a:solidFill>
                <a:srgbClr val="0096D6"/>
              </a:solidFill>
              <a:latin typeface="+mj-lt"/>
            </a:endParaRPr>
          </a:p>
        </p:txBody>
      </p:sp>
    </p:spTree>
    <p:extLst>
      <p:ext uri="{BB962C8B-B14F-4D97-AF65-F5344CB8AC3E}">
        <p14:creationId xmlns:p14="http://schemas.microsoft.com/office/powerpoint/2010/main" val="10165395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9031919" y="6613447"/>
            <a:ext cx="2285405" cy="228600"/>
          </a:xfrm>
          <a:prstGeom prst="rect">
            <a:avLst/>
          </a:prstGeom>
        </p:spPr>
        <p:txBody>
          <a:bodyPr vert="horz" lIns="91399" tIns="45699" rIns="91399" bIns="45699" rtlCol="0" anchor="ctr"/>
          <a:lstStyle>
            <a:lvl1pPr marL="0" marR="0" indent="0" algn="r" defTabSz="913997" rtl="0" eaLnBrk="1" fontAlgn="auto" latinLnBrk="0" hangingPunct="1">
              <a:lnSpc>
                <a:spcPct val="100000"/>
              </a:lnSpc>
              <a:spcBef>
                <a:spcPts val="0"/>
              </a:spcBef>
              <a:spcAft>
                <a:spcPts val="0"/>
              </a:spcAft>
              <a:buClrTx/>
              <a:buSzTx/>
              <a:buFontTx/>
              <a:buNone/>
              <a:tabLst/>
              <a:defRPr sz="700">
                <a:solidFill>
                  <a:schemeClr val="tx1">
                    <a:tint val="75000"/>
                  </a:schemeClr>
                </a:solidFill>
                <a:latin typeface="CiscoSans ExtraLight" panose="020B0303020201020303" pitchFamily="34" charset="0"/>
              </a:defRPr>
            </a:lvl1pPr>
          </a:lstStyle>
          <a:p>
            <a:r>
              <a:rPr lang="en-US" dirty="0" smtClean="0">
                <a:solidFill>
                  <a:prstClr val="black">
                    <a:tint val="75000"/>
                  </a:prstClr>
                </a:solidFill>
              </a:rPr>
              <a:t>Cisco Confidential</a:t>
            </a:r>
            <a:endParaRPr lang="en-US" dirty="0">
              <a:solidFill>
                <a:prstClr val="black">
                  <a:tint val="75000"/>
                </a:prstClr>
              </a:solidFill>
            </a:endParaRPr>
          </a:p>
        </p:txBody>
      </p:sp>
    </p:spTree>
    <p:extLst>
      <p:ext uri="{BB962C8B-B14F-4D97-AF65-F5344CB8AC3E}">
        <p14:creationId xmlns:p14="http://schemas.microsoft.com/office/powerpoint/2010/main" val="8791116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6589601"/>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561454" y="432000"/>
            <a:ext cx="1265798" cy="780288"/>
          </a:xfrm>
          <a:prstGeom prst="rect">
            <a:avLst/>
          </a:prstGeom>
        </p:spPr>
      </p:pic>
      <p:sp>
        <p:nvSpPr>
          <p:cNvPr id="16" name="Subtitle 2"/>
          <p:cNvSpPr>
            <a:spLocks noGrp="1"/>
          </p:cNvSpPr>
          <p:nvPr>
            <p:ph type="subTitle" idx="1" hasCustomPrompt="1"/>
          </p:nvPr>
        </p:nvSpPr>
        <p:spPr>
          <a:xfrm>
            <a:off x="625836" y="5057614"/>
            <a:ext cx="11059014" cy="384175"/>
          </a:xfrm>
          <a:prstGeom prst="rect">
            <a:avLst/>
          </a:prstGeom>
        </p:spPr>
        <p:txBody>
          <a:bodyPr lIns="121813" tIns="60907" rIns="121813" bIns="60907" anchor="b" anchorCtr="0">
            <a:noAutofit/>
          </a:bodyPr>
          <a:lstStyle>
            <a:lvl1pPr marL="0" indent="0" algn="l">
              <a:buNone/>
              <a:defRPr sz="1900" b="0" i="0">
                <a:solidFill>
                  <a:srgbClr val="FFFFFE"/>
                </a:solidFill>
                <a:latin typeface="+mn-lt"/>
                <a:cs typeface="CiscoSans"/>
              </a:defRPr>
            </a:lvl1pPr>
            <a:lvl2pPr marL="456841" indent="0" algn="ctr">
              <a:buNone/>
              <a:defRPr>
                <a:solidFill>
                  <a:schemeClr val="tx1">
                    <a:tint val="75000"/>
                  </a:schemeClr>
                </a:solidFill>
              </a:defRPr>
            </a:lvl2pPr>
            <a:lvl3pPr marL="913707" indent="0" algn="ctr">
              <a:buNone/>
              <a:defRPr>
                <a:solidFill>
                  <a:schemeClr val="tx1">
                    <a:tint val="75000"/>
                  </a:schemeClr>
                </a:solidFill>
              </a:defRPr>
            </a:lvl3pPr>
            <a:lvl4pPr marL="1370557" indent="0" algn="ctr">
              <a:buNone/>
              <a:defRPr>
                <a:solidFill>
                  <a:schemeClr val="tx1">
                    <a:tint val="75000"/>
                  </a:schemeClr>
                </a:solidFill>
              </a:defRPr>
            </a:lvl4pPr>
            <a:lvl5pPr marL="1827416" indent="0" algn="ctr">
              <a:buNone/>
              <a:defRPr>
                <a:solidFill>
                  <a:schemeClr val="tx1">
                    <a:tint val="75000"/>
                  </a:schemeClr>
                </a:solidFill>
              </a:defRPr>
            </a:lvl5pPr>
            <a:lvl6pPr marL="2284259" indent="0" algn="ctr">
              <a:buNone/>
              <a:defRPr>
                <a:solidFill>
                  <a:schemeClr val="tx1">
                    <a:tint val="75000"/>
                  </a:schemeClr>
                </a:solidFill>
              </a:defRPr>
            </a:lvl6pPr>
            <a:lvl7pPr marL="2741120" indent="0" algn="ctr">
              <a:buNone/>
              <a:defRPr>
                <a:solidFill>
                  <a:schemeClr val="tx1">
                    <a:tint val="75000"/>
                  </a:schemeClr>
                </a:solidFill>
              </a:defRPr>
            </a:lvl7pPr>
            <a:lvl8pPr marL="3197974" indent="0" algn="ctr">
              <a:buNone/>
              <a:defRPr>
                <a:solidFill>
                  <a:schemeClr val="tx1">
                    <a:tint val="75000"/>
                  </a:schemeClr>
                </a:solidFill>
              </a:defRPr>
            </a:lvl8pPr>
            <a:lvl9pPr marL="3654835"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625836" y="5377610"/>
            <a:ext cx="11059014" cy="384175"/>
          </a:xfrm>
          <a:prstGeom prst="rect">
            <a:avLst/>
          </a:prstGeom>
        </p:spPr>
        <p:txBody>
          <a:bodyPr lIns="121813" tIns="60907" rIns="121813" bIns="60907"/>
          <a:lstStyle>
            <a:lvl1pPr marL="0" indent="0" algn="l">
              <a:buFontTx/>
              <a:buNone/>
              <a:defRPr lang="en-US" sz="1900"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625836" y="5697606"/>
            <a:ext cx="11059014" cy="384175"/>
          </a:xfrm>
          <a:prstGeom prst="rect">
            <a:avLst/>
          </a:prstGeom>
        </p:spPr>
        <p:txBody>
          <a:bodyPr lIns="121813" tIns="60907" rIns="121813" bIns="60907"/>
          <a:lstStyle>
            <a:lvl1pPr marL="0" indent="0" algn="l">
              <a:buFontTx/>
              <a:buNone/>
              <a:defRPr lang="en-US" sz="1900"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617565" y="4281951"/>
            <a:ext cx="11067284" cy="398668"/>
          </a:xfrm>
          <a:prstGeom prst="rect">
            <a:avLst/>
          </a:prstGeom>
        </p:spPr>
        <p:txBody>
          <a:bodyPr lIns="121813" tIns="60907" rIns="121813" bIns="60907"/>
          <a:lstStyle>
            <a:lvl1pPr marL="0" indent="0">
              <a:buFont typeface="Arial" panose="020B0604020202020204" pitchFamily="34" charset="0"/>
              <a:buNone/>
              <a:defRPr sz="2900" baseline="0">
                <a:solidFill>
                  <a:srgbClr val="FFFFFE"/>
                </a:solidFill>
                <a:latin typeface="+mj-lt"/>
              </a:defRPr>
            </a:lvl1pPr>
            <a:lvl2pPr marL="406124" indent="0">
              <a:buNone/>
              <a:defRPr/>
            </a:lvl2pPr>
            <a:lvl3pPr marL="569500" indent="0">
              <a:buNone/>
              <a:defRPr/>
            </a:lvl3pPr>
            <a:lvl4pPr marL="688489" indent="0">
              <a:buNone/>
              <a:defRPr/>
            </a:lvl4pPr>
            <a:lvl5pPr marL="801114" indent="0">
              <a:buNone/>
              <a:defRPr/>
            </a:lvl5pPr>
          </a:lstStyle>
          <a:p>
            <a:pPr lvl="0"/>
            <a:r>
              <a:rPr lang="en-GB" dirty="0" smtClean="0"/>
              <a:t>Subtitle Goes Here</a:t>
            </a:r>
          </a:p>
        </p:txBody>
      </p:sp>
      <p:sp>
        <p:nvSpPr>
          <p:cNvPr id="20" name="Title 1"/>
          <p:cNvSpPr>
            <a:spLocks noGrp="1"/>
          </p:cNvSpPr>
          <p:nvPr>
            <p:ph type="ctrTitle" hasCustomPrompt="1"/>
          </p:nvPr>
        </p:nvSpPr>
        <p:spPr>
          <a:xfrm>
            <a:off x="567541" y="3519969"/>
            <a:ext cx="11117307" cy="859640"/>
          </a:xfrm>
          <a:prstGeom prst="rect">
            <a:avLst/>
          </a:prstGeom>
        </p:spPr>
        <p:txBody>
          <a:bodyPr anchor="b"/>
          <a:lstStyle>
            <a:lvl1pPr marL="0" indent="0" algn="l">
              <a:lnSpc>
                <a:spcPct val="90000"/>
              </a:lnSpc>
              <a:buFont typeface="Arial" panose="020B0604020202020204" pitchFamily="34" charset="0"/>
              <a:buNone/>
              <a:defRPr sz="69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48516049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3" y="-3425"/>
            <a:ext cx="12197397" cy="6864857"/>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567136" y="427569"/>
            <a:ext cx="1265437" cy="781051"/>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617565" y="4281951"/>
            <a:ext cx="11067284" cy="398668"/>
          </a:xfrm>
          <a:prstGeom prst="rect">
            <a:avLst/>
          </a:prstGeom>
        </p:spPr>
        <p:txBody>
          <a:bodyPr lIns="121813" tIns="60907" rIns="121813" bIns="60907"/>
          <a:lstStyle>
            <a:lvl1pPr marL="0" indent="0">
              <a:buFont typeface="Arial" panose="020B0604020202020204" pitchFamily="34" charset="0"/>
              <a:buNone/>
              <a:defRPr sz="2900" baseline="0">
                <a:solidFill>
                  <a:srgbClr val="4D4D4D"/>
                </a:solidFill>
                <a:latin typeface="+mj-lt"/>
              </a:defRPr>
            </a:lvl1pPr>
            <a:lvl2pPr marL="406124" indent="0">
              <a:buNone/>
              <a:defRPr/>
            </a:lvl2pPr>
            <a:lvl3pPr marL="569500" indent="0">
              <a:buNone/>
              <a:defRPr/>
            </a:lvl3pPr>
            <a:lvl4pPr marL="688489" indent="0">
              <a:buNone/>
              <a:defRPr/>
            </a:lvl4pPr>
            <a:lvl5pPr marL="801114" indent="0">
              <a:buNone/>
              <a:defRPr/>
            </a:lvl5pPr>
          </a:lstStyle>
          <a:p>
            <a:pPr lvl="0"/>
            <a:r>
              <a:rPr lang="en-GB" dirty="0" smtClean="0"/>
              <a:t>Subtitle Goes Here</a:t>
            </a:r>
          </a:p>
        </p:txBody>
      </p:sp>
      <p:sp>
        <p:nvSpPr>
          <p:cNvPr id="10" name="Title 1"/>
          <p:cNvSpPr>
            <a:spLocks noGrp="1"/>
          </p:cNvSpPr>
          <p:nvPr>
            <p:ph type="ctrTitle" hasCustomPrompt="1"/>
          </p:nvPr>
        </p:nvSpPr>
        <p:spPr>
          <a:xfrm>
            <a:off x="567541" y="3519969"/>
            <a:ext cx="11117307" cy="859640"/>
          </a:xfrm>
          <a:prstGeom prst="rect">
            <a:avLst/>
          </a:prstGeom>
        </p:spPr>
        <p:txBody>
          <a:bodyPr anchor="b"/>
          <a:lstStyle>
            <a:lvl1pPr marL="0" indent="0" algn="l">
              <a:lnSpc>
                <a:spcPct val="90000"/>
              </a:lnSpc>
              <a:buFont typeface="Arial" panose="020B0604020202020204" pitchFamily="34" charset="0"/>
              <a:buNone/>
              <a:defRPr sz="69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625836" y="5057614"/>
            <a:ext cx="11059014" cy="384175"/>
          </a:xfrm>
          <a:prstGeom prst="rect">
            <a:avLst/>
          </a:prstGeom>
        </p:spPr>
        <p:txBody>
          <a:bodyPr lIns="121813" tIns="60907" rIns="121813" bIns="60907" anchor="b" anchorCtr="0">
            <a:noAutofit/>
          </a:bodyPr>
          <a:lstStyle>
            <a:lvl1pPr marL="0" indent="0" algn="l">
              <a:buNone/>
              <a:defRPr sz="1900" b="0" i="0">
                <a:solidFill>
                  <a:srgbClr val="676767"/>
                </a:solidFill>
                <a:latin typeface="+mn-lt"/>
                <a:cs typeface="CiscoSans"/>
              </a:defRPr>
            </a:lvl1pPr>
            <a:lvl2pPr marL="456841" indent="0" algn="ctr">
              <a:buNone/>
              <a:defRPr>
                <a:solidFill>
                  <a:schemeClr val="tx1">
                    <a:tint val="75000"/>
                  </a:schemeClr>
                </a:solidFill>
              </a:defRPr>
            </a:lvl2pPr>
            <a:lvl3pPr marL="913707" indent="0" algn="ctr">
              <a:buNone/>
              <a:defRPr>
                <a:solidFill>
                  <a:schemeClr val="tx1">
                    <a:tint val="75000"/>
                  </a:schemeClr>
                </a:solidFill>
              </a:defRPr>
            </a:lvl3pPr>
            <a:lvl4pPr marL="1370557" indent="0" algn="ctr">
              <a:buNone/>
              <a:defRPr>
                <a:solidFill>
                  <a:schemeClr val="tx1">
                    <a:tint val="75000"/>
                  </a:schemeClr>
                </a:solidFill>
              </a:defRPr>
            </a:lvl4pPr>
            <a:lvl5pPr marL="1827416" indent="0" algn="ctr">
              <a:buNone/>
              <a:defRPr>
                <a:solidFill>
                  <a:schemeClr val="tx1">
                    <a:tint val="75000"/>
                  </a:schemeClr>
                </a:solidFill>
              </a:defRPr>
            </a:lvl5pPr>
            <a:lvl6pPr marL="2284259" indent="0" algn="ctr">
              <a:buNone/>
              <a:defRPr>
                <a:solidFill>
                  <a:schemeClr val="tx1">
                    <a:tint val="75000"/>
                  </a:schemeClr>
                </a:solidFill>
              </a:defRPr>
            </a:lvl6pPr>
            <a:lvl7pPr marL="2741120" indent="0" algn="ctr">
              <a:buNone/>
              <a:defRPr>
                <a:solidFill>
                  <a:schemeClr val="tx1">
                    <a:tint val="75000"/>
                  </a:schemeClr>
                </a:solidFill>
              </a:defRPr>
            </a:lvl7pPr>
            <a:lvl8pPr marL="3197974" indent="0" algn="ctr">
              <a:buNone/>
              <a:defRPr>
                <a:solidFill>
                  <a:schemeClr val="tx1">
                    <a:tint val="75000"/>
                  </a:schemeClr>
                </a:solidFill>
              </a:defRPr>
            </a:lvl8pPr>
            <a:lvl9pPr marL="3654835"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625836" y="5377610"/>
            <a:ext cx="11059014" cy="384175"/>
          </a:xfrm>
          <a:prstGeom prst="rect">
            <a:avLst/>
          </a:prstGeom>
        </p:spPr>
        <p:txBody>
          <a:bodyPr lIns="121813" tIns="60907" rIns="121813" bIns="60907"/>
          <a:lstStyle>
            <a:lvl1pPr marL="0" indent="0" algn="l">
              <a:buFontTx/>
              <a:buNone/>
              <a:defRPr lang="en-US" sz="1900" b="0" i="0" kern="1200" dirty="0" smtClean="0">
                <a:solidFill>
                  <a:srgbClr val="676767"/>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625836" y="5697606"/>
            <a:ext cx="11059014" cy="384175"/>
          </a:xfrm>
          <a:prstGeom prst="rect">
            <a:avLst/>
          </a:prstGeom>
        </p:spPr>
        <p:txBody>
          <a:bodyPr lIns="121813" tIns="60907" rIns="121813" bIns="60907"/>
          <a:lstStyle>
            <a:lvl1pPr marL="0" indent="0" algn="l">
              <a:buFontTx/>
              <a:buNone/>
              <a:defRPr lang="en-US" sz="1900" b="0" i="0" kern="1200" dirty="0" smtClean="0">
                <a:solidFill>
                  <a:srgbClr val="676767"/>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423138111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72" tIns="45687" rIns="91372" bIns="45687" anchor="ctr"/>
          <a:lstStyle/>
          <a:p>
            <a:pPr defTabSz="609211"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72" tIns="45687" rIns="91372" bIns="45687" anchor="ctr"/>
          <a:lstStyle/>
          <a:p>
            <a:pPr defTabSz="609211"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666396" y="4279417"/>
            <a:ext cx="6244863" cy="384175"/>
          </a:xfrm>
          <a:prstGeom prst="rect">
            <a:avLst/>
          </a:prstGeom>
        </p:spPr>
        <p:txBody>
          <a:bodyPr vert="horz" lIns="91372" tIns="45687" rIns="91372" bIns="45687" rtlCol="0">
            <a:noAutofit/>
          </a:bodyPr>
          <a:lstStyle>
            <a:lvl1pPr marL="0" indent="0" algn="l" defTabSz="913745"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accent3"/>
                </a:solidFill>
                <a:latin typeface="+mj-lt"/>
                <a:ea typeface="+mn-ea"/>
                <a:cs typeface="+mn-cs"/>
              </a:defRPr>
            </a:lvl1pPr>
            <a:lvl2pPr marL="456861" indent="0" algn="ctr">
              <a:buNone/>
              <a:defRPr>
                <a:solidFill>
                  <a:schemeClr val="tx1">
                    <a:tint val="75000"/>
                  </a:schemeClr>
                </a:solidFill>
              </a:defRPr>
            </a:lvl2pPr>
            <a:lvl3pPr marL="913745" indent="0" algn="ctr">
              <a:buNone/>
              <a:defRPr>
                <a:solidFill>
                  <a:schemeClr val="tx1">
                    <a:tint val="75000"/>
                  </a:schemeClr>
                </a:solidFill>
              </a:defRPr>
            </a:lvl3pPr>
            <a:lvl4pPr marL="1370615" indent="0" algn="ctr">
              <a:buNone/>
              <a:defRPr>
                <a:solidFill>
                  <a:schemeClr val="tx1">
                    <a:tint val="75000"/>
                  </a:schemeClr>
                </a:solidFill>
              </a:defRPr>
            </a:lvl4pPr>
            <a:lvl5pPr marL="1827493" indent="0" algn="ctr">
              <a:buNone/>
              <a:defRPr>
                <a:solidFill>
                  <a:schemeClr val="tx1">
                    <a:tint val="75000"/>
                  </a:schemeClr>
                </a:solidFill>
              </a:defRPr>
            </a:lvl5pPr>
            <a:lvl6pPr marL="2284354" indent="0" algn="ctr">
              <a:buNone/>
              <a:defRPr>
                <a:solidFill>
                  <a:schemeClr val="tx1">
                    <a:tint val="75000"/>
                  </a:schemeClr>
                </a:solidFill>
              </a:defRPr>
            </a:lvl6pPr>
            <a:lvl7pPr marL="2741232" indent="0" algn="ctr">
              <a:buNone/>
              <a:defRPr>
                <a:solidFill>
                  <a:schemeClr val="tx1">
                    <a:tint val="75000"/>
                  </a:schemeClr>
                </a:solidFill>
              </a:defRPr>
            </a:lvl7pPr>
            <a:lvl8pPr marL="3198107" indent="0" algn="ctr">
              <a:buNone/>
              <a:defRPr>
                <a:solidFill>
                  <a:schemeClr val="tx1">
                    <a:tint val="75000"/>
                  </a:schemeClr>
                </a:solidFill>
              </a:defRPr>
            </a:lvl8pPr>
            <a:lvl9pPr marL="3654987"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612557" y="3282704"/>
            <a:ext cx="6281773" cy="1022351"/>
          </a:xfrm>
        </p:spPr>
        <p:txBody>
          <a:bodyPr lIns="82228" tIns="45687" rIns="82228" bIns="45687" rtlCol="0" anchor="b">
            <a:noAutofit/>
          </a:bodyPr>
          <a:lstStyle>
            <a:lvl1pPr marL="0" indent="0" algn="l" defTabSz="913745" rtl="0" eaLnBrk="1" latinLnBrk="0" hangingPunct="1">
              <a:lnSpc>
                <a:spcPct val="80000"/>
              </a:lnSpc>
              <a:spcBef>
                <a:spcPct val="0"/>
              </a:spcBef>
              <a:buClr>
                <a:schemeClr val="tx1"/>
              </a:buClr>
              <a:buFont typeface="Ciscolight" pitchFamily="2" charset="0"/>
              <a:buNone/>
              <a:defRPr lang="en-US" sz="69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7385265" y="1917701"/>
            <a:ext cx="3567771" cy="2889251"/>
          </a:xfrm>
          <a:prstGeom prst="rect">
            <a:avLst/>
          </a:prstGeom>
        </p:spPr>
        <p:txBody>
          <a:bodyPr lIns="121813" tIns="60907" rIns="121813" bIns="60907"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071928241"/>
      </p:ext>
    </p:extLst>
  </p:cSld>
  <p:clrMapOvr>
    <a:masterClrMapping/>
  </p:clrMapOvr>
  <p:transition xmlns:p14="http://schemas.microsoft.com/office/powerpoint/2010/mai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27189" y="750145"/>
            <a:ext cx="11066075" cy="3426595"/>
          </a:xfrm>
          <a:prstGeom prst="rect">
            <a:avLst/>
          </a:prstGeom>
        </p:spPr>
        <p:txBody>
          <a:bodyPr anchor="b" anchorCtr="0">
            <a:noAutofit/>
          </a:bodyPr>
          <a:lstStyle>
            <a:lvl1pPr marL="0" indent="0" algn="l">
              <a:lnSpc>
                <a:spcPct val="90000"/>
              </a:lnSpc>
              <a:buFont typeface="Arial" panose="020B0604020202020204" pitchFamily="34" charset="0"/>
              <a:buNone/>
              <a:defRPr sz="6000" b="0" i="0" spc="0" baseline="0">
                <a:solidFill>
                  <a:schemeClr val="bg1"/>
                </a:solidFill>
                <a:latin typeface="+mj-lt"/>
                <a:cs typeface="CiscoSans Thin"/>
              </a:defRPr>
            </a:lvl1pPr>
          </a:lstStyle>
          <a:p>
            <a:r>
              <a:rPr lang="en-US" dirty="0" smtClean="0"/>
              <a:t>Section Title Goes Here</a:t>
            </a:r>
            <a:endParaRPr lang="en-US" dirty="0"/>
          </a:p>
        </p:txBody>
      </p:sp>
      <p:sp>
        <p:nvSpPr>
          <p:cNvPr id="6"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7"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11348471" y="6323893"/>
            <a:ext cx="293994" cy="206023"/>
          </a:xfrm>
          <a:prstGeom prst="rect">
            <a:avLst/>
          </a:prstGeom>
          <a:noFill/>
          <a:ln w="9525" algn="ctr">
            <a:noFill/>
            <a:miter lim="800000"/>
            <a:headEnd/>
            <a:tailEnd/>
          </a:ln>
          <a:effectLst/>
        </p:spPr>
        <p:txBody>
          <a:bodyPr wrap="none" lIns="82056" tIns="41027" rIns="82056" bIns="41027" anchor="b">
            <a:spAutoFit/>
          </a:bodyPr>
          <a:lstStyle/>
          <a:p>
            <a:pPr algn="r" defTabSz="813804">
              <a:defRPr/>
            </a:pPr>
            <a:fld id="{4ABDCABE-3F10-B64C-92F1-862014417034}" type="slidenum">
              <a:rPr lang="en-US" sz="800">
                <a:solidFill>
                  <a:srgbClr val="FFFFFF">
                    <a:alpha val="60000"/>
                  </a:srgbClr>
                </a:solidFill>
                <a:latin typeface="Arial"/>
                <a:ea typeface="ＭＳ Ｐゴシック" charset="0"/>
                <a:cs typeface="CiscoSans Thin"/>
              </a:rPr>
              <a:pPr algn="r" defTabSz="813804">
                <a:defRPr/>
              </a:pPr>
              <a:t>‹#›</a:t>
            </a:fld>
            <a:endParaRPr lang="en-US" sz="8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7821308" y="6322204"/>
            <a:ext cx="3543101" cy="206024"/>
          </a:xfrm>
          <a:prstGeom prst="rect">
            <a:avLst/>
          </a:prstGeom>
          <a:noFill/>
          <a:ln w="9525">
            <a:noFill/>
            <a:miter lim="800000"/>
            <a:headEnd/>
            <a:tailEnd/>
          </a:ln>
          <a:effectLst/>
        </p:spPr>
        <p:txBody>
          <a:bodyPr lIns="82056" tIns="41027" rIns="82056" bIns="41027" anchor="b">
            <a:spAutoFit/>
          </a:bodyPr>
          <a:lstStyle/>
          <a:p>
            <a:pPr defTabSz="813804">
              <a:defRPr/>
            </a:pPr>
            <a:r>
              <a:rPr lang="en-US" sz="800" dirty="0">
                <a:solidFill>
                  <a:srgbClr val="FFFFFF">
                    <a:alpha val="60000"/>
                  </a:srgbClr>
                </a:solidFill>
                <a:latin typeface="Arial"/>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074544"/>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68" tIns="45687" rIns="91368" bIns="45687" anchor="ctr"/>
          <a:lstStyle/>
          <a:p>
            <a:pPr defTabSz="609211"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68" tIns="45687" rIns="91368" bIns="45687" anchor="ctr"/>
          <a:lstStyle/>
          <a:p>
            <a:pPr defTabSz="609211"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280106404"/>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32" y="1797053"/>
            <a:ext cx="11037201" cy="4098595"/>
          </a:xfrm>
          <a:prstGeom prst="rect">
            <a:avLst/>
          </a:prstGeom>
        </p:spPr>
        <p:txBody>
          <a:bodyPr lIns="121813" tIns="60907" rIns="121813" bIns="60907">
            <a:noAutofit/>
          </a:bodyPr>
          <a:lstStyle>
            <a:lvl1pPr marL="380675" marR="0" indent="-380675" algn="ctr" defTabSz="609083" rtl="0" eaLnBrk="1" fontAlgn="auto" latinLnBrk="0" hangingPunct="1">
              <a:lnSpc>
                <a:spcPct val="100000"/>
              </a:lnSpc>
              <a:spcBef>
                <a:spcPct val="20000"/>
              </a:spcBef>
              <a:spcAft>
                <a:spcPts val="0"/>
              </a:spcAft>
              <a:buClrTx/>
              <a:buSzTx/>
              <a:buFont typeface="Arial"/>
              <a:buNone/>
              <a:tabLst/>
              <a:defRPr sz="27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043098046"/>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121813" tIns="60907" rIns="121813" bIns="60907">
            <a:noAutofit/>
          </a:bodyPr>
          <a:lstStyle>
            <a:lvl1pPr marL="374326" indent="-298201">
              <a:lnSpc>
                <a:spcPct val="95000"/>
              </a:lnSpc>
              <a:spcBef>
                <a:spcPts val="1480"/>
              </a:spcBef>
              <a:buClr>
                <a:schemeClr val="tx1"/>
              </a:buClr>
              <a:buSzPct val="80000"/>
              <a:buFont typeface="Arial"/>
              <a:buChar char="•"/>
              <a:defRPr sz="4900" b="0" i="0">
                <a:solidFill>
                  <a:srgbClr val="676767"/>
                </a:solidFill>
                <a:latin typeface="+mn-lt"/>
                <a:cs typeface="CiscoSans ExtraLight"/>
              </a:defRPr>
            </a:lvl1pPr>
            <a:lvl2pPr marL="676760" indent="-287620">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107" indent="-228409">
              <a:buClr>
                <a:schemeClr val="tx1"/>
              </a:buClr>
              <a:buSzPct val="80000"/>
              <a:buFont typeface="Arial"/>
              <a:buChar char="•"/>
              <a:defRPr sz="2100" b="0" i="0">
                <a:solidFill>
                  <a:srgbClr val="676767"/>
                </a:solidFill>
                <a:latin typeface="+mn-lt"/>
                <a:cs typeface="CiscoSans ExtraLight"/>
              </a:defRPr>
            </a:lvl3pPr>
            <a:lvl4pPr marL="1213933" indent="-228409">
              <a:buClr>
                <a:schemeClr val="tx1"/>
              </a:buClr>
              <a:buSzPct val="80000"/>
              <a:buFont typeface="Arial"/>
              <a:buChar char="•"/>
              <a:defRPr sz="1900" b="0" i="0">
                <a:solidFill>
                  <a:srgbClr val="676767"/>
                </a:solidFill>
                <a:latin typeface="+mn-lt"/>
                <a:cs typeface="CiscoSans ExtraLight"/>
              </a:defRPr>
            </a:lvl4pPr>
            <a:lvl5pPr marL="1442342" indent="-224177">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1232576"/>
      </p:ext>
    </p:extLst>
  </p:cSld>
  <p:clrMapOvr>
    <a:masterClrMapping/>
  </p:clrMapOvr>
  <p:transition xmlns:p14="http://schemas.microsoft.com/office/powerpoint/2010/mai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121813" tIns="60907" rIns="121813" bIns="60907">
            <a:noAutofit/>
          </a:bodyPr>
          <a:lstStyle>
            <a:lvl1pPr marL="76125"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140"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696" indent="0">
              <a:buClr>
                <a:schemeClr val="tx1"/>
              </a:buClr>
              <a:buSzPct val="80000"/>
              <a:buFont typeface="Arial"/>
              <a:buNone/>
              <a:defRPr sz="2100" b="0" i="0">
                <a:solidFill>
                  <a:srgbClr val="676767"/>
                </a:solidFill>
                <a:latin typeface="+mn-lt"/>
                <a:cs typeface="CiscoSans ExtraLight"/>
              </a:defRPr>
            </a:lvl3pPr>
            <a:lvl4pPr marL="985525" indent="0">
              <a:buClr>
                <a:schemeClr val="tx1"/>
              </a:buClr>
              <a:buSzPct val="80000"/>
              <a:buFont typeface="Arial"/>
              <a:buNone/>
              <a:defRPr sz="1900" b="0" i="0">
                <a:solidFill>
                  <a:srgbClr val="676767"/>
                </a:solidFill>
                <a:latin typeface="+mn-lt"/>
                <a:cs typeface="CiscoSans ExtraLight"/>
              </a:defRPr>
            </a:lvl4pPr>
            <a:lvl5pPr marL="1218167"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56495586"/>
      </p:ext>
    </p:extLst>
  </p:cSld>
  <p:clrMapOvr>
    <a:masterClrMapping/>
  </p:clrMapOvr>
  <p:transition xmlns:p14="http://schemas.microsoft.com/office/powerpoint/2010/mai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16" y="1194135"/>
            <a:ext cx="11195402" cy="4224280"/>
          </a:xfrm>
          <a:prstGeom prst="rect">
            <a:avLst/>
          </a:prstGeom>
        </p:spPr>
        <p:txBody>
          <a:bodyPr lIns="121813" tIns="60907" rIns="121813" bIns="60907">
            <a:noAutofit/>
          </a:bodyPr>
          <a:lstStyle>
            <a:lvl1pPr marL="76125"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140"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696" indent="0">
              <a:buClr>
                <a:schemeClr val="tx1"/>
              </a:buClr>
              <a:buSzPct val="80000"/>
              <a:buFont typeface="Arial"/>
              <a:buNone/>
              <a:defRPr sz="2100" b="0" i="0">
                <a:solidFill>
                  <a:srgbClr val="676767"/>
                </a:solidFill>
                <a:latin typeface="+mn-lt"/>
                <a:cs typeface="CiscoSans ExtraLight"/>
              </a:defRPr>
            </a:lvl3pPr>
            <a:lvl4pPr marL="985525" indent="0">
              <a:buClr>
                <a:schemeClr val="tx1"/>
              </a:buClr>
              <a:buSzPct val="80000"/>
              <a:buFont typeface="Arial"/>
              <a:buNone/>
              <a:defRPr sz="1900" b="0" i="0">
                <a:solidFill>
                  <a:srgbClr val="676767"/>
                </a:solidFill>
                <a:latin typeface="+mn-lt"/>
                <a:cs typeface="CiscoSans ExtraLight"/>
              </a:defRPr>
            </a:lvl4pPr>
            <a:lvl5pPr marL="1218167"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380700560"/>
      </p:ext>
    </p:extLst>
  </p:cSld>
  <p:clrMapOvr>
    <a:masterClrMapping/>
  </p:clrMapOvr>
  <p:transition xmlns:p14="http://schemas.microsoft.com/office/powerpoint/2010/mai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121813" tIns="60907" rIns="121813" bIns="60907">
            <a:noAutofit/>
          </a:bodyPr>
          <a:lstStyle>
            <a:lvl1pPr marL="283017" indent="-522864">
              <a:lnSpc>
                <a:spcPts val="5919"/>
              </a:lnSpc>
              <a:spcBef>
                <a:spcPts val="0"/>
              </a:spcBef>
              <a:buClr>
                <a:schemeClr val="tx1"/>
              </a:buClr>
              <a:buSzPct val="80000"/>
              <a:buFont typeface="Arial"/>
              <a:buChar char="•"/>
              <a:defRPr sz="4900" b="0" i="0">
                <a:solidFill>
                  <a:srgbClr val="676767"/>
                </a:solidFill>
                <a:latin typeface="+mn-lt"/>
                <a:cs typeface="CiscoSans ExtraLight"/>
              </a:defRPr>
            </a:lvl1pPr>
            <a:lvl2pPr marL="676760" indent="-287620">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107" indent="-228409">
              <a:buClr>
                <a:schemeClr val="tx1"/>
              </a:buClr>
              <a:buSzPct val="80000"/>
              <a:buFont typeface="Arial"/>
              <a:buChar char="•"/>
              <a:defRPr sz="2100" b="0" i="0">
                <a:solidFill>
                  <a:srgbClr val="676767"/>
                </a:solidFill>
                <a:latin typeface="+mn-lt"/>
                <a:cs typeface="CiscoSans ExtraLight"/>
              </a:defRPr>
            </a:lvl3pPr>
            <a:lvl4pPr marL="1213933" indent="-228409">
              <a:buClr>
                <a:schemeClr val="tx1"/>
              </a:buClr>
              <a:buSzPct val="80000"/>
              <a:buFont typeface="Arial"/>
              <a:buChar char="•"/>
              <a:defRPr sz="1900" b="0" i="0">
                <a:solidFill>
                  <a:srgbClr val="676767"/>
                </a:solidFill>
                <a:latin typeface="+mn-lt"/>
                <a:cs typeface="CiscoSans ExtraLight"/>
              </a:defRPr>
            </a:lvl4pPr>
            <a:lvl5pPr marL="1442342" indent="-224177">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7792524"/>
      </p:ext>
    </p:extLst>
  </p:cSld>
  <p:clrMapOvr>
    <a:masterClrMapping/>
  </p:clrMapOvr>
  <p:transition xmlns:p14="http://schemas.microsoft.com/office/powerpoint/2010/mai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121813" tIns="60907" rIns="121813" bIns="60907">
            <a:noAutofit/>
          </a:bodyPr>
          <a:lstStyle>
            <a:lvl1pPr marL="374326" indent="-298201">
              <a:lnSpc>
                <a:spcPct val="95000"/>
              </a:lnSpc>
              <a:spcBef>
                <a:spcPts val="1480"/>
              </a:spcBef>
              <a:buClr>
                <a:schemeClr val="tx1"/>
              </a:buClr>
              <a:buSzPct val="80000"/>
              <a:buFont typeface="Arial"/>
              <a:buChar char="•"/>
              <a:defRPr sz="2700" b="0" i="0">
                <a:solidFill>
                  <a:srgbClr val="676767"/>
                </a:solidFill>
                <a:latin typeface="+mn-lt"/>
                <a:cs typeface="CiscoSans ExtraLight"/>
              </a:defRPr>
            </a:lvl1pPr>
            <a:lvl2pPr marL="676760" indent="-287620">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107" indent="-228409">
              <a:buClr>
                <a:schemeClr val="tx1"/>
              </a:buClr>
              <a:buSzPct val="80000"/>
              <a:buFont typeface="Arial"/>
              <a:buChar char="•"/>
              <a:defRPr sz="2100" b="0" i="0">
                <a:solidFill>
                  <a:srgbClr val="676767"/>
                </a:solidFill>
                <a:latin typeface="+mn-lt"/>
                <a:cs typeface="CiscoSans ExtraLight"/>
              </a:defRPr>
            </a:lvl3pPr>
            <a:lvl4pPr marL="1213933" indent="-228409">
              <a:buClr>
                <a:schemeClr val="tx1"/>
              </a:buClr>
              <a:buSzPct val="80000"/>
              <a:buFont typeface="Arial"/>
              <a:buChar char="•"/>
              <a:defRPr sz="1900" b="0" i="0">
                <a:solidFill>
                  <a:srgbClr val="676767"/>
                </a:solidFill>
                <a:latin typeface="+mn-lt"/>
                <a:cs typeface="CiscoSans ExtraLight"/>
              </a:defRPr>
            </a:lvl4pPr>
            <a:lvl5pPr marL="1442342" indent="-224177">
              <a:buClr>
                <a:schemeClr val="tx1"/>
              </a:buClr>
              <a:buSzPct val="80000"/>
              <a:buFont typeface="Arial"/>
              <a:buChar char="•"/>
              <a:defRPr sz="16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87631047"/>
      </p:ext>
    </p:extLst>
  </p:cSld>
  <p:clrMapOvr>
    <a:masterClrMapping/>
  </p:clrMapOvr>
  <p:transition xmlns:p14="http://schemas.microsoft.com/office/powerpoint/2010/mai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53" y="1797051"/>
            <a:ext cx="5200143" cy="4110792"/>
          </a:xfrm>
          <a:prstGeom prst="rect">
            <a:avLst/>
          </a:prstGeom>
        </p:spPr>
        <p:txBody>
          <a:bodyPr lIns="121813" tIns="60907" rIns="121813" bIns="60907">
            <a:noAutofit/>
          </a:bodyPr>
          <a:lstStyle>
            <a:lvl1pPr marL="304551" indent="-228409">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083" indent="-287620">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493" indent="-228409">
              <a:buClr>
                <a:schemeClr val="tx1"/>
              </a:buClr>
              <a:buSzPct val="80000"/>
              <a:buFont typeface="Arial"/>
              <a:buChar char="•"/>
              <a:defRPr sz="2100" b="0" i="0">
                <a:solidFill>
                  <a:schemeClr val="tx1"/>
                </a:solidFill>
                <a:latin typeface="+mn-lt"/>
                <a:cs typeface="CiscoSans ExtraLight"/>
              </a:defRPr>
            </a:lvl3pPr>
            <a:lvl4pPr marL="1065899" indent="-228409">
              <a:buClr>
                <a:schemeClr val="tx1"/>
              </a:buClr>
              <a:buSzPct val="80000"/>
              <a:buFont typeface="Arial"/>
              <a:buChar char="•"/>
              <a:defRPr sz="1900" b="0" i="0">
                <a:solidFill>
                  <a:schemeClr val="tx1"/>
                </a:solidFill>
                <a:latin typeface="+mn-lt"/>
                <a:cs typeface="CiscoSans ExtraLight"/>
              </a:defRPr>
            </a:lvl4pPr>
            <a:lvl5pPr marL="1294299" indent="-228409">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121813" tIns="60907" rIns="121813" bIns="60907">
            <a:noAutofit/>
          </a:bodyPr>
          <a:lstStyle>
            <a:lvl1pPr marL="304551" indent="-228409">
              <a:lnSpc>
                <a:spcPct val="95000"/>
              </a:lnSpc>
              <a:spcBef>
                <a:spcPts val="1480"/>
              </a:spcBef>
              <a:buClr>
                <a:schemeClr val="tx1"/>
              </a:buClr>
              <a:buSzPct val="80000"/>
              <a:buFont typeface="Arial"/>
              <a:buChar char="•"/>
              <a:defRPr sz="2700" b="0" i="0" baseline="0">
                <a:solidFill>
                  <a:schemeClr val="tx1"/>
                </a:solidFill>
                <a:latin typeface="+mn-lt"/>
                <a:cs typeface="CiscoSans ExtraLight"/>
              </a:defRPr>
            </a:lvl1pPr>
            <a:lvl2pPr marL="609083" indent="-287620">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493" indent="-228409">
              <a:buClr>
                <a:schemeClr val="tx1"/>
              </a:buClr>
              <a:buSzPct val="80000"/>
              <a:buFont typeface="Arial"/>
              <a:buChar char="•"/>
              <a:defRPr sz="2100" b="0" i="0">
                <a:solidFill>
                  <a:schemeClr val="tx1"/>
                </a:solidFill>
                <a:latin typeface="+mn-lt"/>
                <a:cs typeface="CiscoSans ExtraLight"/>
              </a:defRPr>
            </a:lvl3pPr>
            <a:lvl4pPr marL="1065899" indent="-228409">
              <a:buClr>
                <a:schemeClr val="tx1"/>
              </a:buClr>
              <a:buSzPct val="80000"/>
              <a:buFont typeface="Arial"/>
              <a:buChar char="•"/>
              <a:defRPr sz="1900" b="0" i="0">
                <a:solidFill>
                  <a:schemeClr val="tx1"/>
                </a:solidFill>
                <a:latin typeface="+mn-lt"/>
                <a:cs typeface="CiscoSans ExtraLight"/>
              </a:defRPr>
            </a:lvl4pPr>
            <a:lvl5pPr marL="1294299" indent="-228409">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9850529"/>
      </p:ext>
    </p:extLst>
  </p:cSld>
  <p:clrMapOvr>
    <a:masterClrMapping/>
  </p:clrMapOvr>
  <p:transition xmlns:p14="http://schemas.microsoft.com/office/powerpoint/2010/mai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11"/>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46" y="403357"/>
            <a:ext cx="4953370" cy="1101929"/>
          </a:xfrm>
          <a:prstGeom prst="rect">
            <a:avLst/>
          </a:prstGeom>
        </p:spPr>
        <p:txBody>
          <a:bodyPr lIns="82224" tIns="45687" rIns="82224" bIns="45687" rtlCol="0">
            <a:noAutofit/>
          </a:bodyPr>
          <a:lstStyle>
            <a:lvl1pPr algn="l" defTabSz="913707" rtl="0" eaLnBrk="1" latinLnBrk="0" hangingPunct="1">
              <a:lnSpc>
                <a:spcPct val="80000"/>
              </a:lnSpc>
              <a:spcBef>
                <a:spcPct val="0"/>
              </a:spcBef>
              <a:buNone/>
              <a:defRPr lang="en-US" sz="4300" b="0" i="0" kern="1200" spc="-100"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6539585" y="403341"/>
            <a:ext cx="4953370" cy="1101928"/>
          </a:xfrm>
          <a:prstGeom prst="rect">
            <a:avLst/>
          </a:prstGeom>
        </p:spPr>
        <p:txBody>
          <a:bodyPr lIns="121813" tIns="60907" rIns="121813" bIns="60907" anchor="ctr" anchorCtr="0">
            <a:noAutofit/>
          </a:bodyPr>
          <a:lstStyle>
            <a:lvl1pPr marL="0" marR="0" indent="0" algn="l" defTabSz="913707" rtl="0" eaLnBrk="1" fontAlgn="auto" latinLnBrk="0" hangingPunct="1">
              <a:lnSpc>
                <a:spcPct val="80000"/>
              </a:lnSpc>
              <a:spcBef>
                <a:spcPct val="0"/>
              </a:spcBef>
              <a:spcAft>
                <a:spcPts val="0"/>
              </a:spcAft>
              <a:buClrTx/>
              <a:buSzTx/>
              <a:buFontTx/>
              <a:buNone/>
              <a:tabLst/>
              <a:defRPr lang="en-US" sz="4300" b="0" i="0" kern="1200" spc="-100"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623746" y="1797051"/>
            <a:ext cx="4953370" cy="4110792"/>
          </a:xfrm>
          <a:prstGeom prst="rect">
            <a:avLst/>
          </a:prstGeom>
        </p:spPr>
        <p:txBody>
          <a:bodyPr lIns="121813" tIns="60907" rIns="121813" bIns="60907">
            <a:noAutofit/>
          </a:bodyPr>
          <a:lstStyle>
            <a:lvl1pPr marL="304551" indent="-228409">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083" indent="-287620">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493" indent="-228409">
              <a:buClr>
                <a:schemeClr val="tx1"/>
              </a:buClr>
              <a:buSzPct val="80000"/>
              <a:buFont typeface="Arial"/>
              <a:buChar char="•"/>
              <a:defRPr sz="2100" b="0" i="0">
                <a:solidFill>
                  <a:schemeClr val="tx1"/>
                </a:solidFill>
                <a:latin typeface="+mn-lt"/>
                <a:cs typeface="CiscoSans ExtraLight"/>
              </a:defRPr>
            </a:lvl3pPr>
            <a:lvl4pPr marL="1065899" indent="-228409">
              <a:buClr>
                <a:schemeClr val="tx1"/>
              </a:buClr>
              <a:buSzPct val="80000"/>
              <a:buFont typeface="Arial"/>
              <a:buChar char="•"/>
              <a:defRPr sz="1900" b="0" i="0">
                <a:solidFill>
                  <a:schemeClr val="tx1"/>
                </a:solidFill>
                <a:latin typeface="+mn-lt"/>
                <a:cs typeface="CiscoSans ExtraLight"/>
              </a:defRPr>
            </a:lvl4pPr>
            <a:lvl5pPr marL="1294299" indent="-228409">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6539585" y="1797051"/>
            <a:ext cx="4953370" cy="4110792"/>
          </a:xfrm>
          <a:prstGeom prst="rect">
            <a:avLst/>
          </a:prstGeom>
        </p:spPr>
        <p:txBody>
          <a:bodyPr lIns="121813" tIns="60907" rIns="121813" bIns="60907">
            <a:noAutofit/>
          </a:bodyPr>
          <a:lstStyle>
            <a:lvl1pPr marL="304551" indent="-228409">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083" indent="-287620">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493" indent="-228409">
              <a:buClr>
                <a:schemeClr val="tx1"/>
              </a:buClr>
              <a:buSzPct val="80000"/>
              <a:buFont typeface="Arial"/>
              <a:buChar char="•"/>
              <a:defRPr sz="2100" b="0" i="0">
                <a:solidFill>
                  <a:schemeClr val="tx1"/>
                </a:solidFill>
                <a:latin typeface="+mn-lt"/>
                <a:cs typeface="CiscoSans ExtraLight"/>
              </a:defRPr>
            </a:lvl3pPr>
            <a:lvl4pPr marL="1065899" indent="-228409">
              <a:buClr>
                <a:schemeClr val="tx1"/>
              </a:buClr>
              <a:buSzPct val="80000"/>
              <a:buFont typeface="Arial"/>
              <a:buChar char="•"/>
              <a:defRPr sz="1900" b="0" i="0">
                <a:solidFill>
                  <a:schemeClr val="tx1"/>
                </a:solidFill>
                <a:latin typeface="+mn-lt"/>
                <a:cs typeface="CiscoSans ExtraLight"/>
              </a:defRPr>
            </a:lvl4pPr>
            <a:lvl5pPr marL="1294299" indent="-228409">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639687329"/>
      </p:ext>
    </p:extLst>
  </p:cSld>
  <p:clrMapOvr>
    <a:masterClrMapping/>
  </p:clrMapOvr>
  <p:transition xmlns:p14="http://schemas.microsoft.com/office/powerpoint/2010/main" spd="med">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Multi_Slide">
    <p:bg>
      <p:bgPr>
        <a:solidFill>
          <a:schemeClr val="tx2"/>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45399"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Title Goes Here</a:t>
            </a:r>
            <a:endParaRPr lang="en-US" dirty="0"/>
          </a:p>
        </p:txBody>
      </p:sp>
      <p:sp>
        <p:nvSpPr>
          <p:cNvPr id="5" name="Content Placeholder 2"/>
          <p:cNvSpPr>
            <a:spLocks noGrp="1"/>
          </p:cNvSpPr>
          <p:nvPr>
            <p:ph idx="1" hasCustomPrompt="1"/>
          </p:nvPr>
        </p:nvSpPr>
        <p:spPr>
          <a:xfrm>
            <a:off x="348573" y="1600218"/>
            <a:ext cx="11543628" cy="4525433"/>
          </a:xfrm>
          <a:prstGeom prst="rect">
            <a:avLst/>
          </a:prstGeom>
        </p:spPr>
        <p:txBody>
          <a:bodyPr lIns="121829" tIns="60915" rIns="121829" bIns="60915">
            <a:noAutofit/>
          </a:bodyPr>
          <a:lstStyle>
            <a:lvl1pPr marL="380725" marR="0" indent="-380725" algn="l" defTabSz="609164" rtl="0" eaLnBrk="1" fontAlgn="auto" latinLnBrk="0" hangingPunct="1">
              <a:lnSpc>
                <a:spcPct val="100000"/>
              </a:lnSpc>
              <a:spcBef>
                <a:spcPct val="20000"/>
              </a:spcBef>
              <a:spcAft>
                <a:spcPts val="0"/>
              </a:spcAft>
              <a:buClrTx/>
              <a:buSzTx/>
              <a:buFont typeface="Arial"/>
              <a:buNone/>
              <a:tabLst/>
              <a:defRPr sz="2700" b="0" i="0" baseline="0">
                <a:solidFill>
                  <a:schemeClr val="bg1"/>
                </a:solidFill>
                <a:latin typeface="+mn-lt"/>
                <a:cs typeface="CiscoSans ExtraLight"/>
              </a:defRPr>
            </a:lvl1pPr>
          </a:lstStyle>
          <a:p>
            <a:pPr marL="0" marR="0" lvl="0" indent="0" algn="l" defTabSz="609164" rtl="0" eaLnBrk="1" fontAlgn="auto" latinLnBrk="0" hangingPunct="1">
              <a:lnSpc>
                <a:spcPct val="100000"/>
              </a:lnSpc>
              <a:spcBef>
                <a:spcPct val="20000"/>
              </a:spcBef>
              <a:spcAft>
                <a:spcPts val="0"/>
              </a:spcAft>
              <a:buClrTx/>
              <a:buSzTx/>
              <a:tabLst/>
              <a:defRPr/>
            </a:pPr>
            <a:r>
              <a:rPr lang="en-GB" dirty="0" smtClean="0"/>
              <a:t>This slide will allow you to add one of the following:</a:t>
            </a:r>
            <a:br>
              <a:rPr lang="en-GB" dirty="0" smtClean="0"/>
            </a:br>
            <a:r>
              <a:rPr lang="en-GB" dirty="0" smtClean="0"/>
              <a:t>Table, Charts, Smart Art, Pictures, Clip Art and Media</a:t>
            </a:r>
            <a:br>
              <a:rPr lang="en-GB" dirty="0" smtClean="0"/>
            </a:br>
            <a:r>
              <a:rPr lang="en-GB" dirty="0" smtClean="0"/>
              <a:t>Click icon to add content</a:t>
            </a:r>
            <a:endParaRPr lang="en-US" dirty="0" smtClean="0"/>
          </a:p>
          <a:p>
            <a:pPr lvl="0"/>
            <a:endParaRPr lang="en-US" dirty="0"/>
          </a:p>
        </p:txBody>
      </p:sp>
      <p:sp>
        <p:nvSpPr>
          <p:cNvPr id="8" name="Rectangle 5"/>
          <p:cNvSpPr>
            <a:spLocks noChangeArrowheads="1"/>
          </p:cNvSpPr>
          <p:nvPr userDrawn="1"/>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9" name="Rectangle 7"/>
          <p:cNvSpPr>
            <a:spLocks noChangeArrowheads="1"/>
          </p:cNvSpPr>
          <p:nvPr userDrawn="1"/>
        </p:nvSpPr>
        <p:spPr bwMode="ltGray">
          <a:xfrm>
            <a:off x="11544698" y="6323889"/>
            <a:ext cx="294043" cy="206011"/>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10" name="Rectangle 4"/>
          <p:cNvSpPr>
            <a:spLocks noChangeArrowheads="1"/>
          </p:cNvSpPr>
          <p:nvPr userDrawn="1"/>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11" name="Straight Connector 10"/>
          <p:cNvCxnSpPr/>
          <p:nvPr userDrawn="1"/>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1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2567" y="812811"/>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7588" y="812811"/>
            <a:ext cx="0" cy="5312833"/>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615796" y="304441"/>
            <a:ext cx="3115334" cy="1027281"/>
          </a:xfrm>
          <a:prstGeom prst="rect">
            <a:avLst/>
          </a:prstGeom>
        </p:spPr>
        <p:txBody>
          <a:bodyPr lIns="121813" tIns="60907" rIns="121813" bIns="60907" anchor="b" anchorCtr="0">
            <a:noAutofit/>
          </a:bodyPr>
          <a:lstStyle>
            <a:lvl1pPr marL="0" marR="0" indent="0" algn="l" defTabSz="91370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4502469" y="303801"/>
            <a:ext cx="3115334" cy="1027281"/>
          </a:xfrm>
          <a:prstGeom prst="rect">
            <a:avLst/>
          </a:prstGeom>
        </p:spPr>
        <p:txBody>
          <a:bodyPr lIns="121813" tIns="60907" rIns="121813" bIns="60907" anchor="b" anchorCtr="0">
            <a:noAutofit/>
          </a:bodyPr>
          <a:lstStyle>
            <a:lvl1pPr marL="0" marR="0" indent="0" algn="l" defTabSz="91370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8470882" y="293988"/>
            <a:ext cx="3115334" cy="1027281"/>
          </a:xfrm>
          <a:prstGeom prst="rect">
            <a:avLst/>
          </a:prstGeom>
        </p:spPr>
        <p:txBody>
          <a:bodyPr lIns="121813" tIns="60907" rIns="121813" bIns="60907" anchor="b" anchorCtr="0">
            <a:noAutofit/>
          </a:bodyPr>
          <a:lstStyle>
            <a:lvl1pPr marL="0" marR="0" indent="0" algn="l" defTabSz="913707" rtl="0" eaLnBrk="1" fontAlgn="auto" latinLnBrk="0" hangingPunct="1">
              <a:lnSpc>
                <a:spcPct val="80000"/>
              </a:lnSpc>
              <a:spcBef>
                <a:spcPct val="0"/>
              </a:spcBef>
              <a:spcAft>
                <a:spcPts val="0"/>
              </a:spcAft>
              <a:buClrTx/>
              <a:buSzTx/>
              <a:buFontTx/>
              <a:buNone/>
              <a:tabLst/>
              <a:defRPr kumimoji="0" lang="en-US" sz="3300" b="0" i="0" u="none" strike="noStrike" kern="1200" cap="none" spc="-100"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615793" y="1601459"/>
            <a:ext cx="3115335" cy="4419872"/>
          </a:xfrm>
          <a:prstGeom prst="rect">
            <a:avLst/>
          </a:prstGeom>
        </p:spPr>
        <p:txBody>
          <a:bodyPr lIns="121813" tIns="60907" rIns="121813" bIns="60907">
            <a:noAutofit/>
          </a:bodyPr>
          <a:lstStyle>
            <a:lvl1pPr marL="310898" indent="-228409">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511" indent="-228409">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4502466" y="1600428"/>
            <a:ext cx="3115335" cy="4419872"/>
          </a:xfrm>
          <a:prstGeom prst="rect">
            <a:avLst/>
          </a:prstGeom>
        </p:spPr>
        <p:txBody>
          <a:bodyPr lIns="121813" tIns="60907" rIns="121813" bIns="60907">
            <a:noAutofit/>
          </a:bodyPr>
          <a:lstStyle>
            <a:lvl1pPr marL="310898" indent="-228409">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511" indent="-228409">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8470879" y="1600428"/>
            <a:ext cx="3115335" cy="4419872"/>
          </a:xfrm>
          <a:prstGeom prst="rect">
            <a:avLst/>
          </a:prstGeom>
        </p:spPr>
        <p:txBody>
          <a:bodyPr lIns="121813" tIns="60907" rIns="121813" bIns="60907">
            <a:noAutofit/>
          </a:bodyPr>
          <a:lstStyle>
            <a:lvl1pPr marL="310898" indent="-228409">
              <a:lnSpc>
                <a:spcPct val="95000"/>
              </a:lnSpc>
              <a:spcBef>
                <a:spcPts val="1480"/>
              </a:spcBef>
              <a:buClr>
                <a:schemeClr val="tx1"/>
              </a:buClr>
              <a:buSzPct val="80000"/>
              <a:buFont typeface="Arial"/>
              <a:buChar char="•"/>
              <a:defRPr sz="2100" b="0" i="0" baseline="0">
                <a:solidFill>
                  <a:srgbClr val="676767"/>
                </a:solidFill>
                <a:latin typeface="+mn-lt"/>
                <a:cs typeface="CiscoSans ExtraLight"/>
              </a:defRPr>
            </a:lvl1pPr>
            <a:lvl2pPr>
              <a:lnSpc>
                <a:spcPct val="95000"/>
              </a:lnSpc>
              <a:spcBef>
                <a:spcPts val="600"/>
              </a:spcBef>
              <a:buClr>
                <a:schemeClr val="tx1"/>
              </a:buClr>
              <a:buSzPct val="80000"/>
              <a:defRPr b="0" i="0">
                <a:solidFill>
                  <a:schemeClr val="tx1"/>
                </a:solidFill>
                <a:latin typeface="+mn-lt"/>
                <a:cs typeface="CiscoSans ExtraLight"/>
              </a:defRPr>
            </a:lvl2pPr>
            <a:lvl3pPr marL="575511" indent="-228409">
              <a:buClr>
                <a:schemeClr val="tx1"/>
              </a:buClr>
              <a:buSzPct val="80000"/>
              <a:buFont typeface="Arial"/>
              <a:buChar char="•"/>
              <a:defRPr sz="16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199974233"/>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58888" y="1773768"/>
            <a:ext cx="4949083" cy="413596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13" tIns="60907" rIns="121813" bIns="60907" anchor="ctr"/>
          <a:lstStyle/>
          <a:p>
            <a:pPr algn="ctr" defTabSz="609211">
              <a:defRPr/>
            </a:pPr>
            <a:endParaRPr lang="en-US" sz="1900">
              <a:solidFill>
                <a:srgbClr val="FFFFFF"/>
              </a:solidFill>
              <a:latin typeface="Arial"/>
            </a:endParaRPr>
          </a:p>
        </p:txBody>
      </p:sp>
      <p:sp>
        <p:nvSpPr>
          <p:cNvPr id="12" name="Text Placeholder 11"/>
          <p:cNvSpPr>
            <a:spLocks noGrp="1"/>
          </p:cNvSpPr>
          <p:nvPr>
            <p:ph type="body" sz="quarter" idx="11" hasCustomPrompt="1"/>
          </p:nvPr>
        </p:nvSpPr>
        <p:spPr>
          <a:xfrm>
            <a:off x="6863153" y="1975668"/>
            <a:ext cx="4500044" cy="2212024"/>
          </a:xfrm>
          <a:prstGeom prst="rect">
            <a:avLst/>
          </a:prstGeom>
        </p:spPr>
        <p:txBody>
          <a:bodyPr lIns="121813" tIns="60907" rIns="121813" bIns="60907">
            <a:noAutofit/>
          </a:bodyPr>
          <a:lstStyle>
            <a:lvl1pPr marL="114223" indent="-114223" algn="l" defTabSz="913707"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23" indent="-114223" algn="l" defTabSz="913707" rtl="0" eaLnBrk="1" latinLnBrk="0" hangingPunct="1">
              <a:defRPr lang="en-US" sz="2000" kern="1200" dirty="0" smtClean="0">
                <a:solidFill>
                  <a:schemeClr val="accent2"/>
                </a:solidFill>
                <a:latin typeface="Ciscolight" pitchFamily="2" charset="0"/>
                <a:ea typeface="+mn-ea"/>
                <a:cs typeface="+mn-cs"/>
              </a:defRPr>
            </a:lvl2pPr>
            <a:lvl3pPr marL="114223" indent="-114223" algn="l" defTabSz="913707" rtl="0" eaLnBrk="1" latinLnBrk="0" hangingPunct="1">
              <a:defRPr lang="en-US" sz="2000" kern="1200" dirty="0" smtClean="0">
                <a:solidFill>
                  <a:schemeClr val="accent2"/>
                </a:solidFill>
                <a:latin typeface="Ciscolight" pitchFamily="2" charset="0"/>
                <a:ea typeface="+mn-ea"/>
                <a:cs typeface="+mn-cs"/>
              </a:defRPr>
            </a:lvl3pPr>
            <a:lvl4pPr marL="114223" indent="-114223" algn="l" defTabSz="913707" rtl="0" eaLnBrk="1" latinLnBrk="0" hangingPunct="1">
              <a:defRPr lang="en-US" sz="2000" kern="1200" dirty="0" smtClean="0">
                <a:solidFill>
                  <a:schemeClr val="accent2"/>
                </a:solidFill>
                <a:latin typeface="Ciscolight" pitchFamily="2" charset="0"/>
                <a:ea typeface="+mn-ea"/>
                <a:cs typeface="+mn-cs"/>
              </a:defRPr>
            </a:lvl4pPr>
            <a:lvl5pPr marL="114223" indent="-114223" algn="l" defTabSz="913707" rtl="0" eaLnBrk="1" latinLnBrk="0" hangingPunct="1">
              <a:defRPr lang="en-US" sz="20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6863158" y="4736592"/>
            <a:ext cx="4673776" cy="338328"/>
          </a:xfrm>
          <a:prstGeom prst="rect">
            <a:avLst/>
          </a:prstGeom>
        </p:spPr>
        <p:txBody>
          <a:bodyPr lIns="121813" tIns="60907" rIns="121813" bIns="60907">
            <a:noAutofit/>
          </a:bodyPr>
          <a:lstStyle>
            <a:lvl1pPr marL="0" indent="0">
              <a:buClr>
                <a:schemeClr val="tx2"/>
              </a:buClr>
              <a:buFontTx/>
              <a:buNone/>
              <a:defRPr sz="16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583553" y="1797051"/>
            <a:ext cx="5200143" cy="4110792"/>
          </a:xfrm>
          <a:prstGeom prst="rect">
            <a:avLst/>
          </a:prstGeom>
        </p:spPr>
        <p:txBody>
          <a:bodyPr lIns="121813" tIns="60907" rIns="121813" bIns="60907">
            <a:noAutofit/>
          </a:bodyPr>
          <a:lstStyle>
            <a:lvl1pPr marL="304551" indent="-228409">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083" indent="-287620">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493" indent="-228409">
              <a:buClr>
                <a:schemeClr val="tx1"/>
              </a:buClr>
              <a:buSzPct val="80000"/>
              <a:buFont typeface="Arial"/>
              <a:buChar char="•"/>
              <a:defRPr sz="2100" b="0" i="0">
                <a:solidFill>
                  <a:schemeClr val="tx1"/>
                </a:solidFill>
                <a:latin typeface="+mn-lt"/>
                <a:cs typeface="CiscoSans ExtraLight"/>
              </a:defRPr>
            </a:lvl3pPr>
            <a:lvl4pPr marL="1065899" indent="-228409">
              <a:buClr>
                <a:schemeClr val="tx1"/>
              </a:buClr>
              <a:buSzPct val="80000"/>
              <a:buFont typeface="Arial"/>
              <a:buChar char="•"/>
              <a:defRPr sz="1900" b="0" i="0">
                <a:solidFill>
                  <a:schemeClr val="tx1"/>
                </a:solidFill>
                <a:latin typeface="+mn-lt"/>
                <a:cs typeface="CiscoSans ExtraLight"/>
              </a:defRPr>
            </a:lvl4pPr>
            <a:lvl5pPr marL="1294299" indent="-228409">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10285315"/>
      </p:ext>
    </p:extLst>
  </p:cSld>
  <p:clrMapOvr>
    <a:masterClrMapping/>
  </p:clrMapOvr>
  <p:transition xmlns:p14="http://schemas.microsoft.com/office/powerpoint/2010/mai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26702504"/>
      </p:ext>
    </p:extLst>
  </p:cSld>
  <p:clrMapOvr>
    <a:masterClrMapping/>
  </p:clrMapOvr>
  <p:transition xmlns:p14="http://schemas.microsoft.com/office/powerpoint/2010/mai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624255" y="5221411"/>
            <a:ext cx="10386438" cy="465808"/>
          </a:xfrm>
          <a:prstGeom prst="rect">
            <a:avLst/>
          </a:prstGeom>
        </p:spPr>
        <p:txBody>
          <a:bodyPr wrap="square" lIns="121813" tIns="60907" rIns="121813" bIns="60907" anchor="b" anchorCtr="0">
            <a:noAutofit/>
          </a:bodyPr>
          <a:lstStyle>
            <a:lvl1pPr marL="0" indent="0" algn="l" defTabSz="804253">
              <a:lnSpc>
                <a:spcPct val="100000"/>
              </a:lnSpc>
              <a:spcBef>
                <a:spcPct val="50000"/>
              </a:spcBef>
              <a:buNone/>
              <a:defRPr sz="29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Click to edit text </a:t>
            </a:r>
          </a:p>
        </p:txBody>
      </p:sp>
      <p:sp>
        <p:nvSpPr>
          <p:cNvPr id="4" name="Title 1"/>
          <p:cNvSpPr>
            <a:spLocks noGrp="1"/>
          </p:cNvSpPr>
          <p:nvPr>
            <p:ph type="ctrTitle" hasCustomPrompt="1"/>
          </p:nvPr>
        </p:nvSpPr>
        <p:spPr>
          <a:xfrm>
            <a:off x="383797" y="2054075"/>
            <a:ext cx="10626896" cy="3038449"/>
          </a:xfrm>
          <a:prstGeom prst="rect">
            <a:avLst/>
          </a:prstGeom>
        </p:spPr>
        <p:txBody>
          <a:bodyPr anchor="ctr">
            <a:noAutofit/>
          </a:bodyPr>
          <a:lstStyle>
            <a:lvl1pPr marL="244645" indent="-532951" algn="l">
              <a:lnSpc>
                <a:spcPct val="90000"/>
              </a:lnSpc>
              <a:defRPr sz="61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3794608706"/>
      </p:ext>
    </p:extLst>
  </p:cSld>
  <p:clrMapOvr>
    <a:masterClrMapping/>
  </p:clrMapOvr>
  <p:transition xmlns:p14="http://schemas.microsoft.com/office/powerpoint/2010/mai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5327" y="812811"/>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618191" y="1918763"/>
            <a:ext cx="5092471" cy="3020519"/>
          </a:xfrm>
        </p:spPr>
        <p:txBody>
          <a:bodyPr lIns="82228" tIns="45687" rIns="82228" bIns="45687" rtlCol="0" anchor="ctr">
            <a:noAutofit/>
          </a:bodyPr>
          <a:lstStyle>
            <a:lvl1pPr marL="0" indent="0" algn="l" defTabSz="913745" rtl="0" eaLnBrk="1" latinLnBrk="0" hangingPunct="1">
              <a:lnSpc>
                <a:spcPct val="80000"/>
              </a:lnSpc>
              <a:spcBef>
                <a:spcPct val="0"/>
              </a:spcBef>
              <a:buClr>
                <a:schemeClr val="tx1"/>
              </a:buClr>
              <a:buFont typeface="Ciscolight" pitchFamily="2" charset="0"/>
              <a:buNone/>
              <a:defRPr lang="en-US" sz="60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6561652" y="872691"/>
            <a:ext cx="5153164" cy="5120640"/>
          </a:xfrm>
          <a:prstGeom prst="rect">
            <a:avLst/>
          </a:prstGeom>
        </p:spPr>
        <p:txBody>
          <a:bodyPr lIns="121813" tIns="60907" rIns="121813" bIns="60907" anchor="ctr" anchorCtr="0">
            <a:noAutofit/>
          </a:bodyPr>
          <a:lstStyle>
            <a:lvl1pPr marL="0" indent="0">
              <a:buFontTx/>
              <a:buNone/>
              <a:defRPr sz="2100" baseline="0">
                <a:solidFill>
                  <a:schemeClr val="tx1"/>
                </a:solidFill>
                <a:latin typeface="+mn-lt"/>
              </a:defRPr>
            </a:lvl1pPr>
            <a:lvl2pPr>
              <a:defRPr sz="2000"/>
            </a:lvl2pPr>
            <a:lvl3pPr>
              <a:defRPr sz="2000"/>
            </a:lvl3pPr>
            <a:lvl4pPr>
              <a:defRPr sz="2000"/>
            </a:lvl4pPr>
            <a:lvl5pPr>
              <a:defRPr sz="2000"/>
            </a:lvl5pPr>
          </a:lstStyle>
          <a:p>
            <a:pPr lvl="0"/>
            <a:r>
              <a:rPr lang="en-GB" dirty="0" smtClean="0"/>
              <a:t>Click to edit text</a:t>
            </a:r>
          </a:p>
        </p:txBody>
      </p:sp>
    </p:spTree>
    <p:extLst>
      <p:ext uri="{BB962C8B-B14F-4D97-AF65-F5344CB8AC3E}">
        <p14:creationId xmlns:p14="http://schemas.microsoft.com/office/powerpoint/2010/main" val="3161669297"/>
      </p:ext>
    </p:extLst>
  </p:cSld>
  <p:clrMapOvr>
    <a:masterClrMapping/>
  </p:clrMapOvr>
  <p:transition xmlns:p14="http://schemas.microsoft.com/office/powerpoint/2010/mai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536" y="1797053"/>
            <a:ext cx="11124420" cy="3544971"/>
          </a:xfrm>
          <a:prstGeom prst="rect">
            <a:avLst/>
          </a:prstGeom>
        </p:spPr>
        <p:txBody>
          <a:bodyPr lIns="121813" tIns="60907" rIns="121813" bIns="60907">
            <a:noAutofit/>
          </a:bodyPr>
          <a:lstStyle>
            <a:lvl1pPr marL="0" indent="0" algn="ctr">
              <a:buNone/>
              <a:defRPr sz="27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583540" y="5530977"/>
            <a:ext cx="9571256" cy="434977"/>
          </a:xfrm>
          <a:prstGeom prst="rect">
            <a:avLst/>
          </a:prstGeom>
        </p:spPr>
        <p:txBody>
          <a:bodyPr wrap="square" lIns="121813" tIns="60907" rIns="121813" bIns="60907" anchor="b" anchorCtr="0">
            <a:noAutofit/>
          </a:bodyPr>
          <a:lstStyle>
            <a:lvl1pPr algn="l" defTabSz="804253">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hasCustomPrompt="1"/>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2903851554"/>
      </p:ext>
    </p:extLst>
  </p:cSld>
  <p:clrMapOvr>
    <a:masterClrMapping/>
  </p:clrMapOvr>
  <p:transition xmlns:p14="http://schemas.microsoft.com/office/powerpoint/2010/mai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536" y="1799168"/>
            <a:ext cx="11124420" cy="3547533"/>
          </a:xfrm>
          <a:prstGeom prst="rect">
            <a:avLst/>
          </a:prstGeom>
        </p:spPr>
        <p:txBody>
          <a:bodyPr vert="horz" lIns="121813" tIns="60907" rIns="121813" bIns="60907">
            <a:noAutofit/>
          </a:bodyPr>
          <a:lstStyle>
            <a:lvl1pPr marL="0" indent="0" algn="ctr">
              <a:buNone/>
              <a:defRPr sz="27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583540" y="5530977"/>
            <a:ext cx="9571256" cy="434977"/>
          </a:xfrm>
          <a:prstGeom prst="rect">
            <a:avLst/>
          </a:prstGeom>
        </p:spPr>
        <p:txBody>
          <a:bodyPr wrap="square" lIns="121813" tIns="60907" rIns="121813" bIns="60907" anchor="b" anchorCtr="0">
            <a:noAutofit/>
          </a:bodyPr>
          <a:lstStyle>
            <a:lvl1pPr algn="l" defTabSz="804253">
              <a:lnSpc>
                <a:spcPct val="100000"/>
              </a:lnSpc>
              <a:spcBef>
                <a:spcPct val="50000"/>
              </a:spcBef>
              <a:buNone/>
              <a:defRPr sz="2100" b="0" i="0">
                <a:solidFill>
                  <a:srgbClr val="676767"/>
                </a:solidFill>
                <a:latin typeface="+mj-lt"/>
                <a:cs typeface="CiscoSans ExtraLight"/>
              </a:defRPr>
            </a:lvl1pPr>
            <a:lvl2pPr>
              <a:buFont typeface="Arial" pitchFamily="34" charset="0"/>
              <a:buNone/>
              <a:defRPr sz="1500"/>
            </a:lvl2pPr>
            <a:lvl3pPr>
              <a:buFont typeface="Arial" pitchFamily="34" charset="0"/>
              <a:buNone/>
              <a:defRPr sz="1500"/>
            </a:lvl3pPr>
            <a:lvl4pPr>
              <a:buFont typeface="Arial" pitchFamily="34" charset="0"/>
              <a:buNone/>
              <a:defRPr sz="1500"/>
            </a:lvl4pPr>
            <a:lvl5pPr>
              <a:buFont typeface="Arial" pitchFamily="34" charset="0"/>
              <a:buNone/>
              <a:defRPr sz="1500"/>
            </a:lvl5pPr>
          </a:lstStyle>
          <a:p>
            <a:pPr lvl="0"/>
            <a:r>
              <a:rPr lang="en-GB" dirty="0" smtClean="0"/>
              <a:t>Source</a:t>
            </a:r>
          </a:p>
        </p:txBody>
      </p:sp>
      <p:sp>
        <p:nvSpPr>
          <p:cNvPr id="5"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57961549"/>
      </p:ext>
    </p:extLst>
  </p:cSld>
  <p:clrMapOvr>
    <a:masterClrMapping/>
  </p:clrMapOvr>
  <p:transition xmlns:p14="http://schemas.microsoft.com/office/powerpoint/2010/mai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53" y="1799275"/>
            <a:ext cx="5341277" cy="4054364"/>
          </a:xfrm>
          <a:prstGeom prst="rect">
            <a:avLst/>
          </a:prstGeom>
        </p:spPr>
        <p:txBody>
          <a:bodyPr lIns="121813" tIns="60907" rIns="121813" bIns="60907"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6278242" y="1799182"/>
            <a:ext cx="5429714" cy="4052529"/>
          </a:xfrm>
          <a:prstGeom prst="rect">
            <a:avLst/>
          </a:prstGeom>
        </p:spPr>
        <p:txBody>
          <a:bodyPr vert="horz" lIns="121813" tIns="60907" rIns="121813" bIns="60907">
            <a:noAutofit/>
          </a:bodyPr>
          <a:lstStyle>
            <a:lvl1pPr marL="0" indent="0" algn="ctr">
              <a:buNone/>
              <a:defRPr sz="27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6191534"/>
      </p:ext>
    </p:extLst>
  </p:cSld>
  <p:clrMapOvr>
    <a:masterClrMapping/>
  </p:clrMapOvr>
  <p:transition xmlns:p14="http://schemas.microsoft.com/office/powerpoint/2010/mai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539" y="1799139"/>
            <a:ext cx="5337270" cy="4054500"/>
          </a:xfrm>
          <a:prstGeom prst="rect">
            <a:avLst/>
          </a:prstGeom>
        </p:spPr>
        <p:txBody>
          <a:bodyPr lIns="121813" tIns="60907" rIns="121813" bIns="60907" anchor="ctr" anchorCtr="0">
            <a:noAutofit/>
          </a:bodyPr>
          <a:lstStyle>
            <a:lvl1pPr marL="0" indent="0">
              <a:buNone/>
              <a:defRPr sz="3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6275845" y="1799167"/>
            <a:ext cx="5432110" cy="4054944"/>
          </a:xfrm>
          <a:prstGeom prst="rect">
            <a:avLst/>
          </a:prstGeom>
        </p:spPr>
        <p:txBody>
          <a:bodyPr vert="horz" lIns="121813" tIns="60907" rIns="121813" bIns="60907">
            <a:noAutofit/>
          </a:bodyPr>
          <a:lstStyle>
            <a:lvl1pPr marL="0" indent="0" algn="ctr">
              <a:buNone/>
              <a:defRPr sz="2700"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43912460"/>
      </p:ext>
    </p:extLst>
  </p:cSld>
  <p:clrMapOvr>
    <a:masterClrMapping/>
  </p:clrMapOvr>
  <p:transition xmlns:p14="http://schemas.microsoft.com/office/powerpoint/2010/mai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8111376" y="2163193"/>
            <a:ext cx="3090614" cy="3091419"/>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9211" fontAlgn="base">
              <a:spcBef>
                <a:spcPct val="0"/>
              </a:spcBef>
              <a:spcAft>
                <a:spcPct val="0"/>
              </a:spcAft>
            </a:pPr>
            <a:endParaRPr lang="en-US" sz="1900" dirty="0" smtClean="0">
              <a:solidFill>
                <a:srgbClr val="FFFFFF"/>
              </a:solidFill>
              <a:latin typeface="Arial"/>
              <a:cs typeface="Arial"/>
            </a:endParaRPr>
          </a:p>
        </p:txBody>
      </p:sp>
      <p:sp>
        <p:nvSpPr>
          <p:cNvPr id="4" name="Oval 3"/>
          <p:cNvSpPr/>
          <p:nvPr userDrawn="1"/>
        </p:nvSpPr>
        <p:spPr>
          <a:xfrm>
            <a:off x="4563121" y="2163193"/>
            <a:ext cx="3090614" cy="3091419"/>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9211" fontAlgn="base">
              <a:spcBef>
                <a:spcPct val="0"/>
              </a:spcBef>
              <a:spcAft>
                <a:spcPct val="0"/>
              </a:spcAft>
            </a:pPr>
            <a:endParaRPr lang="en-US" sz="1900" dirty="0" smtClean="0">
              <a:solidFill>
                <a:srgbClr val="FFFFFF"/>
              </a:solidFill>
              <a:latin typeface="Arial"/>
              <a:cs typeface="Arial"/>
            </a:endParaRPr>
          </a:p>
        </p:txBody>
      </p:sp>
      <p:sp>
        <p:nvSpPr>
          <p:cNvPr id="7" name="Oval 6"/>
          <p:cNvSpPr/>
          <p:nvPr userDrawn="1"/>
        </p:nvSpPr>
        <p:spPr>
          <a:xfrm>
            <a:off x="1018764" y="2163193"/>
            <a:ext cx="3090614" cy="3091419"/>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9211" fontAlgn="base">
              <a:spcBef>
                <a:spcPct val="0"/>
              </a:spcBef>
              <a:spcAft>
                <a:spcPct val="0"/>
              </a:spcAft>
            </a:pPr>
            <a:endParaRPr lang="en-US" sz="1900" dirty="0" smtClean="0">
              <a:solidFill>
                <a:srgbClr val="FFFFFF"/>
              </a:solidFill>
              <a:latin typeface="Arial"/>
              <a:cs typeface="Arial"/>
            </a:endParaRPr>
          </a:p>
        </p:txBody>
      </p:sp>
      <p:sp>
        <p:nvSpPr>
          <p:cNvPr id="17" name="Text Placeholder 17"/>
          <p:cNvSpPr>
            <a:spLocks noGrp="1"/>
          </p:cNvSpPr>
          <p:nvPr>
            <p:ph type="body" sz="quarter" idx="11" hasCustomPrompt="1"/>
          </p:nvPr>
        </p:nvSpPr>
        <p:spPr>
          <a:xfrm>
            <a:off x="1036378" y="3733540"/>
            <a:ext cx="3055385" cy="804881"/>
          </a:xfrm>
          <a:prstGeom prst="rect">
            <a:avLst/>
          </a:prstGeom>
        </p:spPr>
        <p:txBody>
          <a:bodyPr lIns="121813" tIns="60907" rIns="121813" bIns="6090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4580735" y="3730944"/>
            <a:ext cx="3055385" cy="804881"/>
          </a:xfrm>
          <a:prstGeom prst="rect">
            <a:avLst/>
          </a:prstGeom>
        </p:spPr>
        <p:txBody>
          <a:bodyPr lIns="121813" tIns="60907" rIns="121813" bIns="6090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8128992" y="3730944"/>
            <a:ext cx="3055385" cy="804881"/>
          </a:xfrm>
          <a:prstGeom prst="rect">
            <a:avLst/>
          </a:prstGeom>
        </p:spPr>
        <p:txBody>
          <a:bodyPr lIns="121813" tIns="60907" rIns="121813" bIns="60907" anchor="ctr" anchorCtr="0">
            <a:noAutofit/>
          </a:bodyPr>
          <a:lstStyle>
            <a:lvl1pPr marL="0" indent="0" algn="ctr">
              <a:buNone/>
              <a:defRPr sz="27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2027239" y="2857372"/>
            <a:ext cx="1051710" cy="1051984"/>
          </a:xfrm>
          <a:prstGeom prst="rect">
            <a:avLst/>
          </a:prstGeom>
        </p:spPr>
        <p:txBody>
          <a:bodyPr vert="horz" lIns="121840" tIns="60920" rIns="121840" bIns="60920"/>
          <a:lstStyle>
            <a:lvl1pPr marL="0" indent="0" algn="ctr">
              <a:buNone/>
              <a:defRPr sz="16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5602367" y="2870412"/>
            <a:ext cx="1051710" cy="1051984"/>
          </a:xfrm>
          <a:prstGeom prst="rect">
            <a:avLst/>
          </a:prstGeom>
        </p:spPr>
        <p:txBody>
          <a:bodyPr vert="horz" lIns="121840" tIns="60920" rIns="121840" bIns="60920"/>
          <a:lstStyle>
            <a:lvl1pPr marL="0" indent="0" algn="ctr">
              <a:buNone/>
              <a:defRPr sz="16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9120104" y="2857372"/>
            <a:ext cx="1051710" cy="1051984"/>
          </a:xfrm>
          <a:prstGeom prst="rect">
            <a:avLst/>
          </a:prstGeom>
        </p:spPr>
        <p:txBody>
          <a:bodyPr vert="horz" lIns="121840" tIns="60920" rIns="121840" bIns="60920"/>
          <a:lstStyle>
            <a:lvl1pPr marL="0" indent="0" algn="ctr">
              <a:buNone/>
              <a:defRPr sz="16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4288724001"/>
      </p:ext>
    </p:extLst>
  </p:cSld>
  <p:clrMapOvr>
    <a:masterClrMapping/>
  </p:clrMapOvr>
  <p:transition xmlns:p14="http://schemas.microsoft.com/office/powerpoint/2010/mai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Heavy Text">
    <p:bg>
      <p:bgPr>
        <a:solidFill>
          <a:srgbClr val="272749"/>
        </a:solid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FFFFFF"/>
                </a:solidFill>
                <a:latin typeface="+mj-lt"/>
                <a:cs typeface="CiscoSans Thin"/>
              </a:defRPr>
            </a:lvl1pPr>
          </a:lstStyle>
          <a:p>
            <a:r>
              <a:rPr lang="en-US" dirty="0" smtClean="0"/>
              <a:t>Title Goes Here</a:t>
            </a:r>
            <a:endParaRPr lang="en-US" dirty="0"/>
          </a:p>
        </p:txBody>
      </p:sp>
      <p:sp>
        <p:nvSpPr>
          <p:cNvPr id="6" name="Text Placeholder 3"/>
          <p:cNvSpPr>
            <a:spLocks noGrp="1"/>
          </p:cNvSpPr>
          <p:nvPr>
            <p:ph type="body" sz="quarter" idx="10"/>
          </p:nvPr>
        </p:nvSpPr>
        <p:spPr>
          <a:xfrm>
            <a:off x="327191" y="1666619"/>
            <a:ext cx="5558062" cy="4354712"/>
          </a:xfrm>
          <a:prstGeom prst="rect">
            <a:avLst/>
          </a:prstGeom>
        </p:spPr>
        <p:txBody>
          <a:bodyPr lIns="121829" tIns="60915" rIns="121829" bIns="60915">
            <a:noAutofit/>
          </a:bodyPr>
          <a:lstStyle>
            <a:lvl1pPr marL="304591" indent="-228439">
              <a:lnSpc>
                <a:spcPct val="95000"/>
              </a:lnSpc>
              <a:spcBef>
                <a:spcPts val="1480"/>
              </a:spcBef>
              <a:buClrTx/>
              <a:buSzPct val="80000"/>
              <a:buFont typeface="Wingdings" panose="05000000000000000000" pitchFamily="2" charset="2"/>
              <a:buChar char="§"/>
              <a:defRPr sz="2700" b="0" i="0">
                <a:solidFill>
                  <a:srgbClr val="FFFFFF"/>
                </a:solidFill>
                <a:latin typeface="+mn-lt"/>
                <a:cs typeface="CiscoSans ExtraLight"/>
              </a:defRPr>
            </a:lvl1pPr>
            <a:lvl2pPr marL="609164" indent="-287660">
              <a:lnSpc>
                <a:spcPct val="95000"/>
              </a:lnSpc>
              <a:spcBef>
                <a:spcPts val="600"/>
              </a:spcBef>
              <a:buClrTx/>
              <a:buSzPct val="80000"/>
              <a:buFont typeface="Wingdings" panose="05000000000000000000" pitchFamily="2" charset="2"/>
              <a:buChar char="§"/>
              <a:defRPr sz="2400" b="0" i="0">
                <a:solidFill>
                  <a:srgbClr val="FFFFFF"/>
                </a:solidFill>
                <a:latin typeface="+mn-lt"/>
                <a:cs typeface="CiscoSans ExtraLight"/>
              </a:defRPr>
            </a:lvl2pPr>
            <a:lvl3pPr marL="837603" indent="-228439">
              <a:buClrTx/>
              <a:buSzPct val="80000"/>
              <a:buFont typeface="Wingdings" panose="05000000000000000000" pitchFamily="2" charset="2"/>
              <a:buChar char="§"/>
              <a:defRPr sz="2100" b="0" i="0">
                <a:solidFill>
                  <a:srgbClr val="FFFFFF"/>
                </a:solidFill>
                <a:latin typeface="+mn-lt"/>
                <a:cs typeface="CiscoSans ExtraLight"/>
              </a:defRPr>
            </a:lvl3pPr>
            <a:lvl4pPr marL="1066040" indent="-228439">
              <a:buClrTx/>
              <a:buSzPct val="80000"/>
              <a:buFont typeface="Wingdings" panose="05000000000000000000" pitchFamily="2" charset="2"/>
              <a:buChar char="§"/>
              <a:defRPr sz="1900" b="0" i="0">
                <a:solidFill>
                  <a:srgbClr val="FFFFFF"/>
                </a:solidFill>
                <a:latin typeface="+mn-lt"/>
                <a:cs typeface="CiscoSans ExtraLight"/>
              </a:defRPr>
            </a:lvl4pPr>
            <a:lvl5pPr marL="1294471" indent="-228439">
              <a:buClrTx/>
              <a:buSzPct val="80000"/>
              <a:buFont typeface="Wingdings" panose="05000000000000000000" pitchFamily="2" charset="2"/>
              <a:buChar char="§"/>
              <a:defRPr sz="1600" b="0" i="0">
                <a:solidFill>
                  <a:srgbClr val="FFFFFF"/>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1"/>
          </p:nvPr>
        </p:nvSpPr>
        <p:spPr>
          <a:xfrm>
            <a:off x="6186380" y="1666619"/>
            <a:ext cx="5558062" cy="4354712"/>
          </a:xfrm>
          <a:prstGeom prst="rect">
            <a:avLst/>
          </a:prstGeom>
        </p:spPr>
        <p:txBody>
          <a:bodyPr lIns="121829" tIns="60915" rIns="121829" bIns="60915">
            <a:noAutofit/>
          </a:bodyPr>
          <a:lstStyle>
            <a:lvl1pPr marL="304591" indent="-228439">
              <a:lnSpc>
                <a:spcPct val="95000"/>
              </a:lnSpc>
              <a:spcBef>
                <a:spcPts val="1480"/>
              </a:spcBef>
              <a:buClrTx/>
              <a:buSzPct val="80000"/>
              <a:buFont typeface="Wingdings" charset="2"/>
              <a:buChar char="§"/>
              <a:defRPr sz="2700" b="0" i="0">
                <a:solidFill>
                  <a:srgbClr val="FFFFFF"/>
                </a:solidFill>
                <a:latin typeface="+mn-lt"/>
                <a:cs typeface="CiscoSans ExtraLight"/>
              </a:defRPr>
            </a:lvl1pPr>
            <a:lvl2pPr marL="609164" indent="-287660">
              <a:lnSpc>
                <a:spcPct val="95000"/>
              </a:lnSpc>
              <a:spcBef>
                <a:spcPts val="600"/>
              </a:spcBef>
              <a:buClrTx/>
              <a:buSzPct val="80000"/>
              <a:buFont typeface="Wingdings" charset="2"/>
              <a:buChar char="§"/>
              <a:defRPr sz="2400" b="0" i="0">
                <a:solidFill>
                  <a:srgbClr val="FFFFFF"/>
                </a:solidFill>
                <a:latin typeface="+mn-lt"/>
                <a:cs typeface="CiscoSans ExtraLight"/>
              </a:defRPr>
            </a:lvl2pPr>
            <a:lvl3pPr marL="837603" indent="-228439">
              <a:buClrTx/>
              <a:buSzPct val="80000"/>
              <a:buFont typeface="Wingdings" charset="2"/>
              <a:buChar char="§"/>
              <a:defRPr sz="2100" b="0" i="0">
                <a:solidFill>
                  <a:srgbClr val="FFFFFF"/>
                </a:solidFill>
                <a:latin typeface="+mn-lt"/>
                <a:cs typeface="CiscoSans ExtraLight"/>
              </a:defRPr>
            </a:lvl3pPr>
            <a:lvl4pPr marL="1066040" indent="-228439">
              <a:buClrTx/>
              <a:buSzPct val="80000"/>
              <a:buFont typeface="Wingdings" charset="2"/>
              <a:buChar char="§"/>
              <a:defRPr sz="1900" b="0" i="0">
                <a:solidFill>
                  <a:srgbClr val="FFFFFF"/>
                </a:solidFill>
                <a:latin typeface="+mn-lt"/>
                <a:cs typeface="CiscoSans ExtraLight"/>
              </a:defRPr>
            </a:lvl4pPr>
            <a:lvl5pPr marL="1294471" indent="-228439">
              <a:buClrTx/>
              <a:buSzPct val="80000"/>
              <a:buFont typeface="Wingdings" charset="2"/>
              <a:buChar char="§"/>
              <a:defRPr sz="1600" b="0" i="0">
                <a:solidFill>
                  <a:srgbClr val="FFFFFF"/>
                </a:solidFill>
                <a:latin typeface="+mn-lt"/>
                <a:cs typeface="CiscoSans Extr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06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1032842" y="2163193"/>
            <a:ext cx="3074201" cy="3074624"/>
          </a:xfrm>
          <a:prstGeom prst="ellipse">
            <a:avLst/>
          </a:prstGeom>
          <a:solidFill>
            <a:sysClr val="windowText" lastClr="000000">
              <a:alpha val="30000"/>
            </a:sysClr>
          </a:solidFill>
          <a:ln w="25400" cap="flat" cmpd="sng" algn="ctr">
            <a:noFill/>
            <a:prstDash val="solid"/>
          </a:ln>
          <a:effectLst/>
        </p:spPr>
        <p:txBody>
          <a:bodyPr lIns="91376" tIns="45691" rIns="91376" bIns="45691" anchor="ctr"/>
          <a:lstStyle/>
          <a:p>
            <a:pPr algn="ctr" defTabSz="1218420">
              <a:defRPr/>
            </a:pPr>
            <a:endParaRPr lang="en-US" kern="0">
              <a:solidFill>
                <a:prstClr val="white"/>
              </a:solidFill>
              <a:latin typeface="Arial"/>
              <a:ea typeface="ＭＳ Ｐゴシック" charset="0"/>
              <a:cs typeface="ＭＳ Ｐゴシック" charset="0"/>
            </a:endParaRPr>
          </a:p>
        </p:txBody>
      </p:sp>
      <p:sp>
        <p:nvSpPr>
          <p:cNvPr id="44" name="Oval 43"/>
          <p:cNvSpPr/>
          <p:nvPr userDrawn="1"/>
        </p:nvSpPr>
        <p:spPr>
          <a:xfrm>
            <a:off x="4562617" y="2163193"/>
            <a:ext cx="3074201" cy="3074624"/>
          </a:xfrm>
          <a:prstGeom prst="ellipse">
            <a:avLst/>
          </a:prstGeom>
          <a:solidFill>
            <a:sysClr val="windowText" lastClr="000000">
              <a:alpha val="30000"/>
            </a:sysClr>
          </a:solidFill>
          <a:ln w="25400" cap="flat" cmpd="sng" algn="ctr">
            <a:noFill/>
            <a:prstDash val="solid"/>
          </a:ln>
          <a:effectLst/>
        </p:spPr>
        <p:txBody>
          <a:bodyPr lIns="91376" tIns="45691" rIns="91376" bIns="45691" anchor="ctr"/>
          <a:lstStyle/>
          <a:p>
            <a:pPr algn="ctr" defTabSz="1218420">
              <a:defRPr/>
            </a:pPr>
            <a:endParaRPr lang="en-US" kern="0">
              <a:solidFill>
                <a:prstClr val="white"/>
              </a:solidFill>
              <a:latin typeface="Arial"/>
              <a:ea typeface="ＭＳ Ｐゴシック" charset="0"/>
              <a:cs typeface="ＭＳ Ｐゴシック" charset="0"/>
            </a:endParaRPr>
          </a:p>
        </p:txBody>
      </p:sp>
      <p:sp>
        <p:nvSpPr>
          <p:cNvPr id="45" name="Oval 44"/>
          <p:cNvSpPr/>
          <p:nvPr userDrawn="1"/>
        </p:nvSpPr>
        <p:spPr>
          <a:xfrm>
            <a:off x="8114381" y="2163193"/>
            <a:ext cx="3074201" cy="3074624"/>
          </a:xfrm>
          <a:prstGeom prst="ellipse">
            <a:avLst/>
          </a:prstGeom>
          <a:solidFill>
            <a:sysClr val="windowText" lastClr="000000">
              <a:alpha val="30000"/>
            </a:sysClr>
          </a:solidFill>
          <a:ln w="25400" cap="flat" cmpd="sng" algn="ctr">
            <a:noFill/>
            <a:prstDash val="solid"/>
          </a:ln>
          <a:effectLst/>
        </p:spPr>
        <p:txBody>
          <a:bodyPr lIns="91376" tIns="45691" rIns="91376" bIns="45691" anchor="ctr"/>
          <a:lstStyle/>
          <a:p>
            <a:pPr algn="ctr" defTabSz="1218420">
              <a:defRPr/>
            </a:pPr>
            <a:endParaRPr lang="en-US" kern="0">
              <a:solidFill>
                <a:prstClr val="white"/>
              </a:solidFill>
              <a:latin typeface="Arial"/>
              <a:ea typeface="ＭＳ Ｐゴシック" charset="0"/>
              <a:cs typeface="ＭＳ Ｐゴシック" charset="0"/>
            </a:endParaRPr>
          </a:p>
        </p:txBody>
      </p:sp>
      <p:sp>
        <p:nvSpPr>
          <p:cNvPr id="3"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1033019" y="2163193"/>
            <a:ext cx="3073823" cy="3074624"/>
          </a:xfrm>
          <a:prstGeom prst="ellipse">
            <a:avLst/>
          </a:prstGeom>
          <a:solidFill>
            <a:schemeClr val="bg1">
              <a:alpha val="30000"/>
            </a:schemeClr>
          </a:solidFill>
          <a:ln>
            <a:noFill/>
          </a:ln>
          <a:effectLst/>
        </p:spPr>
        <p:txBody>
          <a:bodyPr lIns="121819" tIns="60909" rIns="121819" bIns="60909" anchor="ctr" anchorCtr="0"/>
          <a:lstStyle>
            <a:lvl1pPr algn="l">
              <a:buFontTx/>
              <a:buNone/>
              <a:defRPr sz="17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4562793" y="2163193"/>
            <a:ext cx="3073823" cy="3074624"/>
          </a:xfrm>
          <a:prstGeom prst="ellipse">
            <a:avLst/>
          </a:prstGeom>
          <a:solidFill>
            <a:schemeClr val="bg1">
              <a:alpha val="30000"/>
            </a:schemeClr>
          </a:solidFill>
          <a:ln>
            <a:noFill/>
          </a:ln>
          <a:effectLst/>
        </p:spPr>
        <p:txBody>
          <a:bodyPr lIns="121819" tIns="60909" rIns="121819" bIns="60909"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8114557" y="2163193"/>
            <a:ext cx="3073823" cy="3074624"/>
          </a:xfrm>
          <a:prstGeom prst="ellipse">
            <a:avLst/>
          </a:prstGeom>
          <a:solidFill>
            <a:schemeClr val="bg1">
              <a:alpha val="30000"/>
            </a:schemeClr>
          </a:solidFill>
          <a:ln>
            <a:noFill/>
          </a:ln>
          <a:effectLst/>
        </p:spPr>
        <p:txBody>
          <a:bodyPr lIns="121819" tIns="60909" rIns="121819" bIns="60909" anchor="ctr" anchorCtr="0"/>
          <a:lstStyle>
            <a:lvl1pPr algn="l">
              <a:buFontTx/>
              <a:buNone/>
              <a:defRPr sz="17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1051458" y="5164201"/>
            <a:ext cx="3055385" cy="804881"/>
          </a:xfrm>
          <a:prstGeom prst="rect">
            <a:avLst/>
          </a:prstGeom>
        </p:spPr>
        <p:txBody>
          <a:bodyPr lIns="121813" tIns="60907" rIns="121813" bIns="6090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4581231" y="5161605"/>
            <a:ext cx="3055385" cy="804881"/>
          </a:xfrm>
          <a:prstGeom prst="rect">
            <a:avLst/>
          </a:prstGeom>
        </p:spPr>
        <p:txBody>
          <a:bodyPr lIns="121813" tIns="60907" rIns="121813" bIns="6090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8132999" y="5161605"/>
            <a:ext cx="3055385" cy="804881"/>
          </a:xfrm>
          <a:prstGeom prst="rect">
            <a:avLst/>
          </a:prstGeom>
        </p:spPr>
        <p:txBody>
          <a:bodyPr lIns="121813" tIns="60907" rIns="121813" bIns="60907" anchor="ctr" anchorCtr="0">
            <a:noAutofit/>
          </a:bodyPr>
          <a:lstStyle>
            <a:lvl1pPr marL="0" indent="0" algn="ctr">
              <a:buNone/>
              <a:defRPr sz="27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976175042"/>
      </p:ext>
    </p:extLst>
  </p:cSld>
  <p:clrMapOvr>
    <a:masterClrMapping/>
  </p:clrMapOvr>
  <p:transition xmlns:p14="http://schemas.microsoft.com/office/powerpoint/2010/mai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48" y="6172217"/>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88825" cy="6858000"/>
          </a:xfrm>
          <a:prstGeom prst="rect">
            <a:avLst/>
          </a:prstGeom>
        </p:spPr>
        <p:txBody>
          <a:bodyPr vert="horz" lIns="121813" tIns="60907" rIns="121813" bIns="60907"/>
          <a:lstStyle>
            <a:lvl1pPr marL="0" indent="0" algn="ctr">
              <a:buNone/>
              <a:defRPr sz="2900"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666578" y="4648640"/>
            <a:ext cx="10849323" cy="667989"/>
          </a:xfrm>
          <a:prstGeom prst="rect">
            <a:avLst/>
          </a:prstGeom>
          <a:solidFill>
            <a:schemeClr val="bg1">
              <a:alpha val="70000"/>
            </a:schemeClr>
          </a:solidFill>
          <a:extLst/>
        </p:spPr>
        <p:txBody>
          <a:bodyPr wrap="square" lIns="143907" tIns="0" rIns="121840" bIns="60920" numCol="1" anchor="ctr" anchorCtr="0" compatLnSpc="1">
            <a:prstTxWarp prst="textNoShape">
              <a:avLst/>
            </a:prstTxWarp>
            <a:spAutoFit/>
          </a:bodyPr>
          <a:lstStyle>
            <a:lvl1pPr marL="230256" indent="0">
              <a:lnSpc>
                <a:spcPts val="4906"/>
              </a:lnSpc>
              <a:spcBef>
                <a:spcPts val="0"/>
              </a:spcBef>
              <a:buNone/>
              <a:defRPr sz="3200" i="1"/>
            </a:lvl1pPr>
          </a:lstStyle>
          <a:p>
            <a:pPr lvl="0"/>
            <a:r>
              <a:rPr lang="en-GB" dirty="0" smtClean="0"/>
              <a:t>Text Goes Here</a:t>
            </a:r>
          </a:p>
        </p:txBody>
      </p:sp>
    </p:spTree>
    <p:extLst>
      <p:ext uri="{BB962C8B-B14F-4D97-AF65-F5344CB8AC3E}">
        <p14:creationId xmlns:p14="http://schemas.microsoft.com/office/powerpoint/2010/main" val="1186083139"/>
      </p:ext>
    </p:extLst>
  </p:cSld>
  <p:clrMapOvr>
    <a:masterClrMapping/>
  </p:clrMapOvr>
  <p:transition xmlns:p14="http://schemas.microsoft.com/office/powerpoint/2010/mai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80" y="401399"/>
            <a:ext cx="11414589" cy="3389567"/>
          </a:xfrm>
          <a:prstGeom prst="rect">
            <a:avLst/>
          </a:prstGeom>
        </p:spPr>
        <p:txBody>
          <a:bodyPr vert="horz" lIns="121813" tIns="60907" rIns="121813" bIns="60907"/>
          <a:lstStyle>
            <a:lvl1pPr marL="0" indent="0" algn="ctr">
              <a:buNone/>
              <a:defRPr sz="2900"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598226" y="4072707"/>
            <a:ext cx="11149410" cy="752343"/>
          </a:xfrm>
          <a:prstGeom prst="rect">
            <a:avLst/>
          </a:prstGeom>
        </p:spPr>
        <p:txBody>
          <a:bodyPr vert="horz" wrap="square" lIns="121840" tIns="60920" rIns="121840" bIns="60920">
            <a:spAutoFit/>
          </a:bodyPr>
          <a:lstStyle>
            <a:lvl1pPr marL="0" indent="0">
              <a:buNone/>
              <a:defRPr sz="43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201133036"/>
      </p:ext>
    </p:extLst>
  </p:cSld>
  <p:clrMapOvr>
    <a:masterClrMapping/>
  </p:clrMapOvr>
  <p:transition xmlns:p14="http://schemas.microsoft.com/office/powerpoint/2010/mai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1048" y="6172217"/>
            <a:ext cx="97764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3288" cy="6858000"/>
          </a:xfrm>
          <a:prstGeom prst="rect">
            <a:avLst/>
          </a:prstGeom>
        </p:spPr>
        <p:txBody>
          <a:bodyPr vert="horz" lIns="121813" tIns="60907" rIns="121813" bIns="60907"/>
          <a:lstStyle>
            <a:lvl1pPr marL="0" indent="0" algn="ctr">
              <a:buNone/>
              <a:defRPr sz="29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590095495"/>
      </p:ext>
    </p:extLst>
  </p:cSld>
  <p:clrMapOvr>
    <a:masterClrMapping/>
  </p:clrMapOvr>
  <p:transition xmlns:p14="http://schemas.microsoft.com/office/powerpoint/2010/mai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576" y="320844"/>
            <a:ext cx="11304239" cy="5688861"/>
          </a:xfrm>
          <a:prstGeom prst="rect">
            <a:avLst/>
          </a:prstGeom>
        </p:spPr>
        <p:txBody>
          <a:bodyPr vert="horz" lIns="121819" tIns="60909" rIns="121819" bIns="60909"/>
          <a:lstStyle>
            <a:lvl1pPr marL="0" indent="0" algn="ctr">
              <a:buNone/>
              <a:defRPr sz="2000" baseline="0">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008648037"/>
      </p:ext>
    </p:extLst>
  </p:cSld>
  <p:clrMapOvr>
    <a:masterClrMapping/>
  </p:clrMapOvr>
  <p:transition xmlns:p14="http://schemas.microsoft.com/office/powerpoint/2010/mai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2412" y="795868"/>
            <a:ext cx="7129194"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91" rIns="91376" bIns="45691" anchor="ctr"/>
          <a:lstStyle/>
          <a:p>
            <a:pPr algn="ctr" defTabSz="609211">
              <a:defRPr/>
            </a:pPr>
            <a:endParaRPr lang="en-US" sz="1900">
              <a:solidFill>
                <a:srgbClr val="FFFFFF"/>
              </a:solidFill>
              <a:latin typeface="Arial"/>
            </a:endParaRPr>
          </a:p>
        </p:txBody>
      </p:sp>
      <p:sp>
        <p:nvSpPr>
          <p:cNvPr id="5" name="Rectangle 4"/>
          <p:cNvSpPr/>
          <p:nvPr/>
        </p:nvSpPr>
        <p:spPr>
          <a:xfrm>
            <a:off x="2522411" y="4794252"/>
            <a:ext cx="7127077"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6" tIns="45691" rIns="91376" bIns="45691" anchor="ctr"/>
          <a:lstStyle/>
          <a:p>
            <a:pPr algn="ctr" defTabSz="609211">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2532994" y="795528"/>
            <a:ext cx="7103800" cy="4005072"/>
          </a:xfrm>
          <a:prstGeom prst="rect">
            <a:avLst/>
          </a:prstGeom>
          <a:solidFill>
            <a:schemeClr val="bg1">
              <a:alpha val="30000"/>
            </a:schemeClr>
          </a:solidFill>
          <a:ln>
            <a:solidFill>
              <a:srgbClr val="676767"/>
            </a:solidFill>
          </a:ln>
          <a:effectLst/>
        </p:spPr>
        <p:txBody>
          <a:bodyPr lIns="121819" tIns="60909" rIns="121819" bIns="60909"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753780" y="4873439"/>
            <a:ext cx="6763665" cy="838200"/>
          </a:xfrm>
        </p:spPr>
        <p:txBody>
          <a:bodyPr anchor="ctr"/>
          <a:lstStyle>
            <a:lvl1pPr>
              <a:defRPr sz="27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26548183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879" y="311167"/>
            <a:ext cx="4363430"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91" rIns="91376" bIns="45691" anchor="ctr"/>
          <a:lstStyle/>
          <a:p>
            <a:pPr algn="ctr" defTabSz="609211">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733132" y="310896"/>
            <a:ext cx="4363599" cy="2459736"/>
          </a:xfrm>
          <a:prstGeom prst="rect">
            <a:avLst/>
          </a:prstGeom>
          <a:solidFill>
            <a:schemeClr val="bg1">
              <a:alpha val="30000"/>
            </a:schemeClr>
          </a:solidFill>
          <a:ln>
            <a:solidFill>
              <a:srgbClr val="676767"/>
            </a:solidFill>
          </a:ln>
          <a:effectLst/>
        </p:spPr>
        <p:txBody>
          <a:bodyPr vert="horz" lIns="91376" tIns="45691" rIns="91376" bIns="45691" rtlCol="0" anchor="ctr" anchorCtr="0">
            <a:normAutofit/>
          </a:bodyPr>
          <a:lstStyle>
            <a:lvl1pPr marL="0" indent="0" algn="ctr" defTabSz="913783"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574447" y="3307607"/>
            <a:ext cx="8970817" cy="2152559"/>
          </a:xfrm>
        </p:spPr>
        <p:txBody>
          <a:bodyPr>
            <a:noAutofit/>
          </a:bodyPr>
          <a:lstStyle>
            <a:lvl1pPr marL="0" marR="0" indent="0" algn="l" defTabSz="913783" rtl="0" eaLnBrk="1" fontAlgn="auto" latinLnBrk="0" hangingPunct="1">
              <a:lnSpc>
                <a:spcPct val="80000"/>
              </a:lnSpc>
              <a:spcBef>
                <a:spcPct val="0"/>
              </a:spcBef>
              <a:spcAft>
                <a:spcPts val="0"/>
              </a:spcAft>
              <a:buClrTx/>
              <a:buSzTx/>
              <a:buFontTx/>
              <a:buNone/>
              <a:tabLst/>
              <a:defRPr sz="60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330055699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5184" y="728812"/>
            <a:ext cx="4839555" cy="515975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91" rIns="91376" bIns="45691" anchor="ctr"/>
          <a:lstStyle/>
          <a:p>
            <a:pPr algn="ctr" defTabSz="609211">
              <a:defRPr/>
            </a:pPr>
            <a:endParaRPr lang="en-US" sz="1900">
              <a:solidFill>
                <a:srgbClr val="FFFFFF"/>
              </a:solidFill>
              <a:latin typeface="Arial"/>
            </a:endParaRPr>
          </a:p>
        </p:txBody>
      </p:sp>
      <p:sp>
        <p:nvSpPr>
          <p:cNvPr id="26" name="Picture Placeholder 25"/>
          <p:cNvSpPr>
            <a:spLocks noGrp="1"/>
          </p:cNvSpPr>
          <p:nvPr>
            <p:ph type="pic" sz="quarter" idx="10"/>
          </p:nvPr>
        </p:nvSpPr>
        <p:spPr>
          <a:xfrm>
            <a:off x="6655098" y="728980"/>
            <a:ext cx="4838964" cy="5159757"/>
          </a:xfrm>
          <a:prstGeom prst="rect">
            <a:avLst/>
          </a:prstGeom>
          <a:solidFill>
            <a:schemeClr val="bg1">
              <a:alpha val="30000"/>
            </a:schemeClr>
          </a:solidFill>
          <a:ln>
            <a:solidFill>
              <a:srgbClr val="2968AF"/>
            </a:solidFill>
          </a:ln>
          <a:effectLst/>
        </p:spPr>
        <p:txBody>
          <a:bodyPr lIns="121819" tIns="60909" rIns="121819" bIns="60909"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583408" y="728996"/>
            <a:ext cx="5798380" cy="1085313"/>
          </a:xfrm>
        </p:spPr>
        <p:txBody>
          <a:bodyPr wrap="none" anchor="t" anchorCtr="0">
            <a:noAutofit/>
          </a:bodyPr>
          <a:lstStyle>
            <a:lvl1pPr>
              <a:lnSpc>
                <a:spcPct val="90000"/>
              </a:lnSpc>
              <a:defRPr sz="33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2242716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0343" y="311168"/>
            <a:ext cx="4357081"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0" name="Rectangle 9"/>
          <p:cNvSpPr/>
          <p:nvPr/>
        </p:nvSpPr>
        <p:spPr>
          <a:xfrm>
            <a:off x="446501" y="311168"/>
            <a:ext cx="4382474"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1" name="Rectangle 10"/>
          <p:cNvSpPr/>
          <p:nvPr/>
        </p:nvSpPr>
        <p:spPr>
          <a:xfrm>
            <a:off x="9304563" y="311151"/>
            <a:ext cx="2450462"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2" name="Rectangle 11"/>
          <p:cNvSpPr/>
          <p:nvPr/>
        </p:nvSpPr>
        <p:spPr>
          <a:xfrm>
            <a:off x="446518" y="3028968"/>
            <a:ext cx="336250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3" name="Rectangle 12"/>
          <p:cNvSpPr/>
          <p:nvPr/>
        </p:nvSpPr>
        <p:spPr>
          <a:xfrm>
            <a:off x="3880958" y="3028968"/>
            <a:ext cx="5366469"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4" name="Rectangle 13"/>
          <p:cNvSpPr/>
          <p:nvPr/>
        </p:nvSpPr>
        <p:spPr>
          <a:xfrm>
            <a:off x="9304563" y="1682751"/>
            <a:ext cx="2450462"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15" name="Rectangle 14"/>
          <p:cNvSpPr/>
          <p:nvPr/>
        </p:nvSpPr>
        <p:spPr>
          <a:xfrm>
            <a:off x="9304563" y="5183717"/>
            <a:ext cx="2450462"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2" tIns="45687" rIns="91372" bIns="45687" anchor="ctr"/>
          <a:lstStyle/>
          <a:p>
            <a:pPr algn="ctr" defTabSz="609211">
              <a:defRPr/>
            </a:pPr>
            <a:endParaRPr lang="en-US" sz="1900">
              <a:solidFill>
                <a:srgbClr val="FFFFFF"/>
              </a:solidFill>
              <a:latin typeface="CiscoSans"/>
              <a:cs typeface="CiscoSans"/>
            </a:endParaRPr>
          </a:p>
        </p:txBody>
      </p:sp>
      <p:sp>
        <p:nvSpPr>
          <p:cNvPr id="49" name="Picture Placeholder 25"/>
          <p:cNvSpPr>
            <a:spLocks noGrp="1"/>
          </p:cNvSpPr>
          <p:nvPr>
            <p:ph type="pic" sz="quarter" idx="11"/>
          </p:nvPr>
        </p:nvSpPr>
        <p:spPr>
          <a:xfrm>
            <a:off x="4890735" y="311151"/>
            <a:ext cx="4356013" cy="2660652"/>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427674" y="311151"/>
            <a:ext cx="4401521" cy="2660652"/>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9304020" y="311151"/>
            <a:ext cx="2451002" cy="1308101"/>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427654" y="3028974"/>
            <a:ext cx="3382346" cy="3458935"/>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3876771" y="3028974"/>
            <a:ext cx="5369956" cy="3458935"/>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9304020" y="1676401"/>
            <a:ext cx="2451002" cy="3449411"/>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9304020" y="5182964"/>
            <a:ext cx="2451002" cy="1304925"/>
          </a:xfrm>
          <a:prstGeom prst="rect">
            <a:avLst/>
          </a:prstGeom>
          <a:solidFill>
            <a:schemeClr val="bg1">
              <a:alpha val="30000"/>
            </a:schemeClr>
          </a:solidFill>
          <a:ln>
            <a:solidFill>
              <a:schemeClr val="bg2"/>
            </a:solidFill>
          </a:ln>
          <a:effectLst/>
        </p:spPr>
        <p:txBody>
          <a:bodyPr vert="horz" lIns="91372" tIns="45687" rIns="91372" bIns="45687" rtlCol="0" anchor="ctr" anchorCtr="0">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46572029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12971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with pull quote">
    <p:bg>
      <p:bgPr>
        <a:solidFill>
          <a:srgbClr val="272749"/>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855685" y="1639737"/>
            <a:ext cx="4829691" cy="4408475"/>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5" rIns="121829" bIns="60915" rtlCol="0" anchor="ctr"/>
          <a:lstStyle/>
          <a:p>
            <a:pPr algn="ctr"/>
            <a:endParaRPr lang="en-US">
              <a:latin typeface="+mj-lt"/>
            </a:endParaRPr>
          </a:p>
        </p:txBody>
      </p:sp>
      <p:sp>
        <p:nvSpPr>
          <p:cNvPr id="12" name="Text Placeholder 11"/>
          <p:cNvSpPr>
            <a:spLocks noGrp="1"/>
          </p:cNvSpPr>
          <p:nvPr>
            <p:ph type="body" sz="quarter" idx="11" hasCustomPrompt="1"/>
          </p:nvPr>
        </p:nvSpPr>
        <p:spPr>
          <a:xfrm>
            <a:off x="6959819" y="1747702"/>
            <a:ext cx="4314844" cy="2440001"/>
          </a:xfrm>
          <a:prstGeom prst="rect">
            <a:avLst/>
          </a:prstGeom>
        </p:spPr>
        <p:txBody>
          <a:bodyPr lIns="121829" tIns="60915" rIns="121829" bIns="60915">
            <a:noAutofit/>
          </a:bodyPr>
          <a:lstStyle>
            <a:lvl1pPr marL="114239" indent="-114239" algn="l" defTabSz="913829" rtl="0" eaLnBrk="1" latinLnBrk="0" hangingPunct="1">
              <a:lnSpc>
                <a:spcPct val="90000"/>
              </a:lnSpc>
              <a:spcBef>
                <a:spcPts val="0"/>
              </a:spcBef>
              <a:buNone/>
              <a:defRPr lang="en-US" sz="2000" kern="1200" dirty="0" smtClean="0">
                <a:gradFill>
                  <a:gsLst>
                    <a:gs pos="0">
                      <a:srgbClr val="272749"/>
                    </a:gs>
                    <a:gs pos="27000">
                      <a:srgbClr val="272749"/>
                    </a:gs>
                    <a:gs pos="100000">
                      <a:srgbClr val="B8E1D0"/>
                    </a:gs>
                    <a:gs pos="83000">
                      <a:srgbClr val="39BBB9"/>
                    </a:gs>
                  </a:gsLst>
                  <a:lin ang="3600000" scaled="0"/>
                </a:gradFill>
                <a:latin typeface="+mn-lt"/>
                <a:ea typeface="+mn-ea"/>
                <a:cs typeface="CiscoSans ExtraLight"/>
              </a:defRPr>
            </a:lvl1pPr>
            <a:lvl2pPr marL="114239" indent="-114239" algn="l" defTabSz="913829" rtl="0" eaLnBrk="1" latinLnBrk="0" hangingPunct="1">
              <a:defRPr lang="en-US" sz="2000" kern="1200" dirty="0" smtClean="0">
                <a:solidFill>
                  <a:schemeClr val="accent2"/>
                </a:solidFill>
                <a:latin typeface="Ciscolight" pitchFamily="2" charset="0"/>
                <a:ea typeface="+mn-ea"/>
                <a:cs typeface="+mn-cs"/>
              </a:defRPr>
            </a:lvl2pPr>
            <a:lvl3pPr marL="114239" indent="-114239" algn="l" defTabSz="913829" rtl="0" eaLnBrk="1" latinLnBrk="0" hangingPunct="1">
              <a:defRPr lang="en-US" sz="2000" kern="1200" dirty="0" smtClean="0">
                <a:solidFill>
                  <a:schemeClr val="accent2"/>
                </a:solidFill>
                <a:latin typeface="Ciscolight" pitchFamily="2" charset="0"/>
                <a:ea typeface="+mn-ea"/>
                <a:cs typeface="+mn-cs"/>
              </a:defRPr>
            </a:lvl3pPr>
            <a:lvl4pPr marL="114239" indent="-114239" algn="l" defTabSz="913829" rtl="0" eaLnBrk="1" latinLnBrk="0" hangingPunct="1">
              <a:defRPr lang="en-US" sz="2000" kern="1200" dirty="0" smtClean="0">
                <a:solidFill>
                  <a:schemeClr val="accent2"/>
                </a:solidFill>
                <a:latin typeface="Ciscolight" pitchFamily="2" charset="0"/>
                <a:ea typeface="+mn-ea"/>
                <a:cs typeface="+mn-cs"/>
              </a:defRPr>
            </a:lvl4pPr>
            <a:lvl5pPr marL="114239" indent="-114239" algn="l" defTabSz="913829"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pull quote.”</a:t>
            </a:r>
          </a:p>
        </p:txBody>
      </p:sp>
      <p:sp>
        <p:nvSpPr>
          <p:cNvPr id="19" name="Text Placeholder 18"/>
          <p:cNvSpPr>
            <a:spLocks noGrp="1"/>
          </p:cNvSpPr>
          <p:nvPr>
            <p:ph type="body" sz="quarter" idx="14" hasCustomPrompt="1"/>
          </p:nvPr>
        </p:nvSpPr>
        <p:spPr>
          <a:xfrm>
            <a:off x="7064558" y="4736592"/>
            <a:ext cx="4433606" cy="338328"/>
          </a:xfrm>
          <a:prstGeom prst="rect">
            <a:avLst/>
          </a:prstGeom>
        </p:spPr>
        <p:txBody>
          <a:bodyPr lIns="121829" tIns="60915" rIns="121829" bIns="60915">
            <a:noAutofit/>
          </a:bodyPr>
          <a:lstStyle>
            <a:lvl1pPr marL="0" indent="0">
              <a:buClr>
                <a:schemeClr val="tx2"/>
              </a:buClr>
              <a:buFontTx/>
              <a:buNone/>
              <a:defRPr sz="1600">
                <a:solidFill>
                  <a:schemeClr val="tx2"/>
                </a:solidFill>
                <a:latin typeface="+mn-lt"/>
                <a:cs typeface="CiscoSans ExtraLight"/>
              </a:defRPr>
            </a:lvl1pPr>
          </a:lstStyle>
          <a:p>
            <a:pPr lvl="0"/>
            <a:r>
              <a:rPr lang="en-US" dirty="0" smtClean="0"/>
              <a:t>Source Name</a:t>
            </a:r>
            <a:endParaRPr lang="en-US" dirty="0"/>
          </a:p>
        </p:txBody>
      </p:sp>
      <p:sp>
        <p:nvSpPr>
          <p:cNvPr id="14" name="Title 1"/>
          <p:cNvSpPr>
            <a:spLocks noGrp="1"/>
          </p:cNvSpPr>
          <p:nvPr>
            <p:ph type="ctrTitle" hasCustomPrompt="1"/>
          </p:nvPr>
        </p:nvSpPr>
        <p:spPr>
          <a:xfrm>
            <a:off x="346231" y="403228"/>
            <a:ext cx="11543628" cy="971709"/>
          </a:xfrm>
          <a:prstGeom prst="rect">
            <a:avLst/>
          </a:prstGeom>
        </p:spPr>
        <p:txBody>
          <a:bodyPr anchor="t" anchorCtr="0">
            <a:noAutofit/>
          </a:bodyPr>
          <a:lstStyle>
            <a:lvl1pPr algn="l">
              <a:lnSpc>
                <a:spcPct val="90000"/>
              </a:lnSpc>
              <a:defRPr sz="3300" b="0" i="0" spc="0" baseline="0">
                <a:solidFill>
                  <a:srgbClr val="FFFFFF"/>
                </a:solidFill>
                <a:latin typeface="+mj-lt"/>
                <a:cs typeface="CiscoSans Thin"/>
              </a:defRPr>
            </a:lvl1pPr>
          </a:lstStyle>
          <a:p>
            <a:r>
              <a:rPr lang="en-US" dirty="0" smtClean="0"/>
              <a:t>Pull Quote Style</a:t>
            </a:r>
            <a:endParaRPr lang="en-US" dirty="0"/>
          </a:p>
        </p:txBody>
      </p:sp>
      <p:sp>
        <p:nvSpPr>
          <p:cNvPr id="7" name="Text Placeholder 3"/>
          <p:cNvSpPr>
            <a:spLocks noGrp="1"/>
          </p:cNvSpPr>
          <p:nvPr>
            <p:ph type="body" sz="quarter" idx="15" hasCustomPrompt="1"/>
          </p:nvPr>
        </p:nvSpPr>
        <p:spPr>
          <a:xfrm>
            <a:off x="327191" y="1666619"/>
            <a:ext cx="5558062" cy="4354712"/>
          </a:xfrm>
          <a:prstGeom prst="rect">
            <a:avLst/>
          </a:prstGeom>
        </p:spPr>
        <p:txBody>
          <a:bodyPr lIns="121829" tIns="60915" rIns="121829" bIns="60915">
            <a:noAutofit/>
          </a:bodyPr>
          <a:lstStyle>
            <a:lvl1pPr marL="310938" indent="-228439">
              <a:lnSpc>
                <a:spcPct val="95000"/>
              </a:lnSpc>
              <a:spcBef>
                <a:spcPts val="1480"/>
              </a:spcBef>
              <a:buClr>
                <a:schemeClr val="bg1"/>
              </a:buClr>
              <a:buSzPct val="80000"/>
              <a:buFont typeface="Wingdings" panose="05000000000000000000" pitchFamily="2" charset="2"/>
              <a:buChar char="§"/>
              <a:defRPr sz="2100" b="0" i="0">
                <a:solidFill>
                  <a:srgbClr val="FFFFFF"/>
                </a:solidFill>
                <a:latin typeface="+mn-lt"/>
                <a:cs typeface="CiscoSans ExtraLight"/>
              </a:defRPr>
            </a:lvl1pPr>
            <a:lvl2pPr marL="607048" indent="-253817">
              <a:lnSpc>
                <a:spcPct val="95000"/>
              </a:lnSpc>
              <a:spcBef>
                <a:spcPts val="600"/>
              </a:spcBef>
              <a:buClr>
                <a:schemeClr val="bg1"/>
              </a:buClr>
              <a:buSzPct val="80000"/>
              <a:buFont typeface="Wingdings" panose="05000000000000000000" pitchFamily="2" charset="2"/>
              <a:buChar char="§"/>
              <a:defRPr sz="1900" b="0" i="0">
                <a:solidFill>
                  <a:srgbClr val="FFFFFF"/>
                </a:solidFill>
                <a:latin typeface="+mn-lt"/>
                <a:cs typeface="CiscoSans ExtraLight"/>
              </a:defRPr>
            </a:lvl2pPr>
            <a:lvl3pPr>
              <a:buClrTx/>
              <a:defRPr b="0" i="0">
                <a:solidFill>
                  <a:schemeClr val="tx1"/>
                </a:solidFill>
                <a:latin typeface="+mn-lt"/>
                <a:cs typeface="CiscoSans ExtraLight"/>
              </a:defRPr>
            </a:lvl3pPr>
            <a:lvl4pPr>
              <a:buClrTx/>
              <a:defRPr b="0" i="0">
                <a:solidFill>
                  <a:schemeClr val="tx1"/>
                </a:solidFill>
                <a:latin typeface="+mn-lt"/>
                <a:cs typeface="CiscoSans ExtraLight"/>
              </a:defRPr>
            </a:lvl4pPr>
            <a:lvl5pPr>
              <a:buClrTx/>
              <a:defRPr b="0" i="0">
                <a:solidFill>
                  <a:schemeClr val="tx1"/>
                </a:solidFill>
                <a:latin typeface="+mn-lt"/>
                <a:cs typeface="CiscoSans ExtraLight"/>
              </a:defRPr>
            </a:lvl5pPr>
          </a:lstStyle>
          <a:p>
            <a:r>
              <a:rPr lang="en-US" dirty="0" smtClean="0"/>
              <a:t>This is an example of a bullet</a:t>
            </a:r>
            <a:br>
              <a:rPr lang="en-US" dirty="0" smtClean="0"/>
            </a:br>
            <a:r>
              <a:rPr lang="en-US" dirty="0" smtClean="0"/>
              <a:t>slide with a pull quote</a:t>
            </a:r>
          </a:p>
          <a:p>
            <a:pPr lvl="1"/>
            <a:r>
              <a:rPr lang="en-US" dirty="0" smtClean="0"/>
              <a:t>This is where all the second level </a:t>
            </a:r>
            <a:br>
              <a:rPr lang="en-US" dirty="0" smtClean="0"/>
            </a:br>
            <a:r>
              <a:rPr lang="en-US" dirty="0" smtClean="0"/>
              <a:t>information goes</a:t>
            </a:r>
          </a:p>
          <a:p>
            <a:pPr lvl="1"/>
            <a:r>
              <a:rPr lang="en-US" dirty="0" smtClean="0"/>
              <a:t>This is another bullet point</a:t>
            </a:r>
          </a:p>
          <a:p>
            <a:r>
              <a:rPr lang="en-US" dirty="0" smtClean="0"/>
              <a:t>First level bullets are 16 points</a:t>
            </a:r>
            <a:br>
              <a:rPr lang="en-US" dirty="0" smtClean="0"/>
            </a:br>
            <a:r>
              <a:rPr lang="en-US" dirty="0" smtClean="0"/>
              <a:t>and use a bullet point</a:t>
            </a:r>
          </a:p>
          <a:p>
            <a:pPr lvl="1"/>
            <a:r>
              <a:rPr lang="en-US" dirty="0" smtClean="0"/>
              <a:t>Second level bullets are 14 points in size</a:t>
            </a:r>
          </a:p>
          <a:p>
            <a:pPr lvl="1"/>
            <a:r>
              <a:rPr lang="en-US" dirty="0" smtClean="0"/>
              <a:t>It’s important to keep consistency </a:t>
            </a:r>
          </a:p>
        </p:txBody>
      </p:sp>
    </p:spTree>
    <p:extLst>
      <p:ext uri="{BB962C8B-B14F-4D97-AF65-F5344CB8AC3E}">
        <p14:creationId xmlns:p14="http://schemas.microsoft.com/office/powerpoint/2010/main" val="117999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670" y="777240"/>
            <a:ext cx="1088374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372" tIns="45687" rIns="91372" bIns="45687" rtlCol="0" anchor="ctr">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19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79958604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028" y="778669"/>
            <a:ext cx="5897880"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372" tIns="45687" rIns="91372" bIns="45687" rtlCol="0" anchor="ctr">
            <a:normAutofit/>
          </a:bodyPr>
          <a:lstStyle>
            <a:lvl1pPr marL="0" indent="0" algn="ctr" defTabSz="913745" rtl="0" eaLnBrk="1" latinLnBrk="0" hangingPunct="1">
              <a:lnSpc>
                <a:spcPct val="95000"/>
              </a:lnSpc>
              <a:spcBef>
                <a:spcPts val="1440"/>
              </a:spcBef>
              <a:buClr>
                <a:srgbClr val="92D050"/>
              </a:buClr>
              <a:buSzPct val="90000"/>
              <a:buFont typeface="Arial" pitchFamily="34" charset="0"/>
              <a:buNone/>
              <a:tabLst/>
              <a:defRPr lang="en-US" sz="19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014945916"/>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188825"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067" y="2190751"/>
            <a:ext cx="116767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9148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73" y="-3425"/>
            <a:ext cx="12197397" cy="6864857"/>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255594" y="2191512"/>
            <a:ext cx="11677638" cy="2474976"/>
          </a:xfrm>
          <a:prstGeom prst="rect">
            <a:avLst/>
          </a:prstGeom>
        </p:spPr>
      </p:pic>
    </p:spTree>
    <p:extLst>
      <p:ext uri="{BB962C8B-B14F-4D97-AF65-F5344CB8AC3E}">
        <p14:creationId xmlns:p14="http://schemas.microsoft.com/office/powerpoint/2010/main" val="1823828598"/>
      </p:ext>
    </p:extLst>
  </p:cSld>
  <p:clrMapOvr>
    <a:masterClrMapping/>
  </p:clrMapOvr>
  <p:transition xmlns:p14="http://schemas.microsoft.com/office/powerpoint/2010/mai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7" name="Rectangle 6"/>
          <p:cNvSpPr/>
          <p:nvPr userDrawn="1"/>
        </p:nvSpPr>
        <p:spPr>
          <a:xfrm>
            <a:off x="11407041" y="6565396"/>
            <a:ext cx="172359" cy="169277"/>
          </a:xfrm>
          <a:prstGeom prst="rect">
            <a:avLst/>
          </a:prstGeom>
        </p:spPr>
        <p:txBody>
          <a:bodyPr wrap="none" lIns="0" tIns="0" rIns="0" bIns="0">
            <a:spAutoFit/>
          </a:bodyPr>
          <a:lstStyle/>
          <a:p>
            <a:pPr algn="r" defTabSz="609211" fontAlgn="base">
              <a:spcBef>
                <a:spcPct val="0"/>
              </a:spcBef>
              <a:spcAft>
                <a:spcPct val="0"/>
              </a:spcAft>
            </a:pPr>
            <a:fld id="{AE37EF82-0B25-4B89-B1EA-AE4F268844BE}" type="slidenum">
              <a:rPr lang="en-US" sz="1100" smtClean="0">
                <a:solidFill>
                  <a:srgbClr val="666666"/>
                </a:solidFill>
                <a:latin typeface="Arial"/>
                <a:ea typeface="MS PGothic" pitchFamily="34" charset="-128"/>
                <a:cs typeface="ＭＳ Ｐゴシック" charset="0"/>
              </a:rPr>
              <a:pPr algn="r" defTabSz="609211" fontAlgn="base">
                <a:spcBef>
                  <a:spcPct val="0"/>
                </a:spcBef>
                <a:spcAft>
                  <a:spcPct val="0"/>
                </a:spcAft>
              </a:pPr>
              <a:t>‹#›</a:t>
            </a:fld>
            <a:endParaRPr lang="en-US" sz="1100" dirty="0">
              <a:solidFill>
                <a:srgbClr val="666666"/>
              </a:solidFill>
              <a:latin typeface="Arial"/>
              <a:ea typeface="MS PGothic" pitchFamily="34" charset="-128"/>
              <a:cs typeface="ＭＳ Ｐゴシック" charset="0"/>
            </a:endParaRPr>
          </a:p>
        </p:txBody>
      </p:sp>
      <p:sp>
        <p:nvSpPr>
          <p:cNvPr id="3" name="TextBox 2"/>
          <p:cNvSpPr txBox="1"/>
          <p:nvPr userDrawn="1"/>
        </p:nvSpPr>
        <p:spPr>
          <a:xfrm>
            <a:off x="609441" y="6565900"/>
            <a:ext cx="6195986" cy="143629"/>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211" eaLnBrk="1" fontAlgn="base" hangingPunct="1">
              <a:spcBef>
                <a:spcPct val="0"/>
              </a:spcBef>
              <a:spcAft>
                <a:spcPts val="800"/>
              </a:spcAft>
              <a:defRPr/>
            </a:pPr>
            <a:r>
              <a:rPr lang="en-US" sz="900" dirty="0" smtClean="0">
                <a:solidFill>
                  <a:srgbClr val="666666"/>
                </a:solidFill>
                <a:cs typeface="Arial" pitchFamily="34" charset="0"/>
              </a:rPr>
              <a:t>© 2014 Forrester Research, Inc. Reproduction Prohibited</a:t>
            </a:r>
          </a:p>
        </p:txBody>
      </p:sp>
    </p:spTree>
    <p:extLst>
      <p:ext uri="{BB962C8B-B14F-4D97-AF65-F5344CB8AC3E}">
        <p14:creationId xmlns:p14="http://schemas.microsoft.com/office/powerpoint/2010/main" val="3429428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426609" y="5958320"/>
            <a:ext cx="11335607" cy="369328"/>
          </a:xfrm>
          <a:prstGeom prst="rect">
            <a:avLst/>
          </a:prstGeom>
        </p:spPr>
        <p:txBody>
          <a:bodyPr lIns="121840" tIns="60920" rIns="121840" bIns="60920" anchor="b" anchorCtr="0">
            <a:spAutoFit/>
          </a:bodyPr>
          <a:lstStyle>
            <a:lvl1pPr marL="0" indent="0" algn="l">
              <a:lnSpc>
                <a:spcPct val="100000"/>
              </a:lnSpc>
              <a:spcAft>
                <a:spcPct val="0"/>
              </a:spcAft>
              <a:buNone/>
              <a:defRPr sz="1600" b="0">
                <a:solidFill>
                  <a:schemeClr val="tx1"/>
                </a:solidFill>
                <a:latin typeface="Arial" pitchFamily="34" charset="0"/>
                <a:cs typeface="Arial" pitchFamily="34" charset="0"/>
              </a:defRPr>
            </a:lvl1pPr>
            <a:lvl2pPr marL="609211" indent="0">
              <a:buNone/>
              <a:defRPr sz="1600"/>
            </a:lvl2pPr>
            <a:lvl3pPr marL="1218420" indent="0">
              <a:buNone/>
              <a:defRPr sz="1300"/>
            </a:lvl3pPr>
            <a:lvl4pPr marL="1827629" indent="0">
              <a:buNone/>
              <a:defRPr sz="1200"/>
            </a:lvl4pPr>
            <a:lvl5pPr marL="2436835" indent="0">
              <a:buNone/>
              <a:defRPr sz="1200"/>
            </a:lvl5pPr>
            <a:lvl6pPr marL="3046038" indent="0">
              <a:buNone/>
              <a:defRPr sz="1200"/>
            </a:lvl6pPr>
            <a:lvl7pPr marL="3655259" indent="0">
              <a:buNone/>
              <a:defRPr sz="1200"/>
            </a:lvl7pPr>
            <a:lvl8pPr marL="4264462" indent="0">
              <a:buNone/>
              <a:defRPr sz="1200"/>
            </a:lvl8pPr>
            <a:lvl9pPr marL="4873668" indent="0">
              <a:buNone/>
              <a:defRPr sz="1200"/>
            </a:lvl9pPr>
          </a:lstStyle>
          <a:p>
            <a:pPr lvl="0"/>
            <a:r>
              <a:rPr lang="en-US" smtClean="0"/>
              <a:t>Click to edit master text styles</a:t>
            </a:r>
          </a:p>
        </p:txBody>
      </p:sp>
      <p:sp>
        <p:nvSpPr>
          <p:cNvPr id="2" name="Title 1"/>
          <p:cNvSpPr>
            <a:spLocks noGrp="1"/>
          </p:cNvSpPr>
          <p:nvPr>
            <p:ph type="title" hasCustomPrompt="1"/>
          </p:nvPr>
        </p:nvSpPr>
        <p:spPr>
          <a:xfrm>
            <a:off x="426609" y="483579"/>
            <a:ext cx="11335607" cy="443199"/>
          </a:xfrm>
        </p:spPr>
        <p:txBody>
          <a:bodyPr/>
          <a:lstStyle>
            <a:lvl1pPr>
              <a:defRPr sz="3200">
                <a:solidFill>
                  <a:schemeClr val="tx1"/>
                </a:solidFill>
              </a:defRPr>
            </a:lvl1pPr>
          </a:lstStyle>
          <a:p>
            <a:r>
              <a:rPr lang="en-US" smtClean="0"/>
              <a:t>Click to edit master title style</a:t>
            </a:r>
            <a:endParaRPr lang="en-US"/>
          </a:p>
        </p:txBody>
      </p:sp>
      <p:sp>
        <p:nvSpPr>
          <p:cNvPr id="3" name="Content Placeholder 2"/>
          <p:cNvSpPr>
            <a:spLocks noGrp="1"/>
          </p:cNvSpPr>
          <p:nvPr>
            <p:ph idx="1" hasCustomPrompt="1"/>
          </p:nvPr>
        </p:nvSpPr>
        <p:spPr>
          <a:xfrm>
            <a:off x="426609" y="1280160"/>
            <a:ext cx="11335607" cy="4754880"/>
          </a:xfrm>
          <a:prstGeom prst="rect">
            <a:avLst/>
          </a:prstGeom>
        </p:spPr>
        <p:txBody>
          <a:bodyPr lIns="121840" tIns="60920" rIns="121840" bIns="60920"/>
          <a:lstStyle>
            <a:lvl1pPr marL="243687" indent="-243687">
              <a:buFont typeface="Arial Black" pitchFamily="34" charset="0"/>
              <a:buChar char="›"/>
              <a:defRPr sz="2700" b="0" i="0">
                <a:solidFill>
                  <a:schemeClr val="tx1"/>
                </a:solidFill>
                <a:latin typeface="Arial" pitchFamily="34" charset="0"/>
                <a:cs typeface="Arial" pitchFamily="34" charset="0"/>
              </a:defRPr>
            </a:lvl1pPr>
            <a:lvl2pPr marL="974739" indent="-243687">
              <a:buClr>
                <a:schemeClr val="accent1"/>
              </a:buClr>
              <a:buFont typeface="Arial" pitchFamily="34" charset="0"/>
              <a:buChar char="•"/>
              <a:defRPr sz="2100" b="0" i="0">
                <a:solidFill>
                  <a:schemeClr val="tx1"/>
                </a:solidFill>
                <a:latin typeface="Arial" pitchFamily="34" charset="0"/>
                <a:cs typeface="Arial" pitchFamily="34" charset="0"/>
              </a:defRPr>
            </a:lvl2pPr>
            <a:lvl3pPr marL="1705777" indent="-243687">
              <a:buClr>
                <a:schemeClr val="tx2"/>
              </a:buClr>
              <a:buFont typeface="Arial" pitchFamily="34" charset="0"/>
              <a:buChar char="›"/>
              <a:defRPr sz="2100" b="0" i="0">
                <a:solidFill>
                  <a:schemeClr val="tx1"/>
                </a:solidFill>
                <a:latin typeface="Arial" pitchFamily="34" charset="0"/>
                <a:cs typeface="Arial" pitchFamily="34" charset="0"/>
              </a:defRPr>
            </a:lvl3pPr>
            <a:lvl4pPr marL="1705777" indent="-243687">
              <a:buClr>
                <a:schemeClr val="tx2"/>
              </a:buClr>
              <a:buFont typeface="Arial" pitchFamily="34" charset="0"/>
              <a:buChar char="›"/>
              <a:defRPr sz="2100" b="0" i="0">
                <a:solidFill>
                  <a:schemeClr val="tx1"/>
                </a:solidFill>
                <a:latin typeface="Arial" pitchFamily="34" charset="0"/>
                <a:cs typeface="Arial" pitchFamily="34" charset="0"/>
              </a:defRPr>
            </a:lvl4pPr>
            <a:lvl5pPr marL="1705777" indent="-243687">
              <a:buClr>
                <a:schemeClr val="tx2"/>
              </a:buClr>
              <a:buFont typeface="Arial" pitchFamily="34" charset="0"/>
              <a:buChar char="›"/>
              <a:defRPr sz="2100" b="0" i="0">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extBox 10"/>
          <p:cNvSpPr txBox="1"/>
          <p:nvPr/>
        </p:nvSpPr>
        <p:spPr>
          <a:xfrm>
            <a:off x="426609" y="6565396"/>
            <a:ext cx="6195986" cy="169277"/>
          </a:xfrm>
          <a:prstGeom prst="rect">
            <a:avLst/>
          </a:prstGeom>
          <a:noFill/>
        </p:spPr>
        <p:txBody>
          <a:bodyPr wrap="square" lIns="0" tIns="0" rIns="0" bIns="0" rtlCol="0">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charset="0"/>
                <a:ea typeface="+mn-ea"/>
                <a:cs typeface="+mn-cs"/>
              </a:defRPr>
            </a:lvl5pPr>
            <a:lvl6pPr marL="2286000" algn="l" defTabSz="914400" rtl="0" eaLnBrk="1" latinLnBrk="0" hangingPunct="1">
              <a:defRPr sz="1800" kern="1200">
                <a:solidFill>
                  <a:schemeClr val="tx1"/>
                </a:solidFill>
                <a:latin typeface="Arial" charset="0"/>
                <a:ea typeface="+mn-ea"/>
                <a:cs typeface="+mn-cs"/>
              </a:defRPr>
            </a:lvl6pPr>
            <a:lvl7pPr marL="2743200" algn="l" defTabSz="914400" rtl="0" eaLnBrk="1" latinLnBrk="0" hangingPunct="1">
              <a:defRPr sz="1800" kern="1200">
                <a:solidFill>
                  <a:schemeClr val="tx1"/>
                </a:solidFill>
                <a:latin typeface="Arial" charset="0"/>
                <a:ea typeface="+mn-ea"/>
                <a:cs typeface="+mn-cs"/>
              </a:defRPr>
            </a:lvl7pPr>
            <a:lvl8pPr marL="3200400" algn="l" defTabSz="914400" rtl="0" eaLnBrk="1" latinLnBrk="0" hangingPunct="1">
              <a:defRPr sz="1800" kern="1200">
                <a:solidFill>
                  <a:schemeClr val="tx1"/>
                </a:solidFill>
                <a:latin typeface="Arial" charset="0"/>
                <a:ea typeface="+mn-ea"/>
                <a:cs typeface="+mn-cs"/>
              </a:defRPr>
            </a:lvl8pPr>
          </a:lstStyle>
          <a:p>
            <a:pPr fontAlgn="auto">
              <a:spcAft>
                <a:spcPts val="800"/>
              </a:spcAft>
              <a:defRPr/>
            </a:pPr>
            <a:r>
              <a:rPr lang="en-US" sz="1100" smtClean="0">
                <a:solidFill>
                  <a:srgbClr val="666666"/>
                </a:solidFill>
                <a:latin typeface="Arial" pitchFamily="34" charset="0"/>
                <a:cs typeface="Arial" pitchFamily="34" charset="0"/>
              </a:rPr>
              <a:t>© 2014 Forrester Research, Inc. Reproduction Prohibited</a:t>
            </a:r>
          </a:p>
        </p:txBody>
      </p:sp>
      <p:sp>
        <p:nvSpPr>
          <p:cNvPr id="12" name="TextBox 11"/>
          <p:cNvSpPr txBox="1"/>
          <p:nvPr/>
        </p:nvSpPr>
        <p:spPr>
          <a:xfrm>
            <a:off x="9324451" y="6565392"/>
            <a:ext cx="2437765" cy="219456"/>
          </a:xfrm>
          <a:prstGeom prst="rect">
            <a:avLst/>
          </a:prstGeom>
          <a:noFill/>
        </p:spPr>
        <p:txBody>
          <a:bodyPr wrap="square" lIns="0" tIns="0" rIns="0" bIns="0" rtlCol="0">
            <a:no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charset="0"/>
                <a:ea typeface="+mn-ea"/>
                <a:cs typeface="+mn-cs"/>
              </a:defRPr>
            </a:lvl5pPr>
            <a:lvl6pPr marL="2286000" algn="l" defTabSz="914400" rtl="0" eaLnBrk="1" latinLnBrk="0" hangingPunct="1">
              <a:defRPr sz="1800" kern="1200">
                <a:solidFill>
                  <a:schemeClr val="tx1"/>
                </a:solidFill>
                <a:latin typeface="Arial" charset="0"/>
                <a:ea typeface="+mn-ea"/>
                <a:cs typeface="+mn-cs"/>
              </a:defRPr>
            </a:lvl6pPr>
            <a:lvl7pPr marL="2743200" algn="l" defTabSz="914400" rtl="0" eaLnBrk="1" latinLnBrk="0" hangingPunct="1">
              <a:defRPr sz="1800" kern="1200">
                <a:solidFill>
                  <a:schemeClr val="tx1"/>
                </a:solidFill>
                <a:latin typeface="Arial" charset="0"/>
                <a:ea typeface="+mn-ea"/>
                <a:cs typeface="+mn-cs"/>
              </a:defRPr>
            </a:lvl7pPr>
            <a:lvl8pPr marL="3200400" algn="l" defTabSz="914400" rtl="0" eaLnBrk="1" latinLnBrk="0" hangingPunct="1">
              <a:defRPr sz="1800" kern="1200">
                <a:solidFill>
                  <a:schemeClr val="tx1"/>
                </a:solidFill>
                <a:latin typeface="Arial" charset="0"/>
                <a:ea typeface="+mn-ea"/>
                <a:cs typeface="+mn-cs"/>
              </a:defRPr>
            </a:lvl8pPr>
          </a:lstStyle>
          <a:p>
            <a:pPr algn="r" fontAlgn="auto">
              <a:spcAft>
                <a:spcPts val="800"/>
              </a:spcAft>
            </a:pPr>
            <a:fld id="{AE37EF82-0B25-4B89-B1EA-AE4F268844BE}" type="slidenum">
              <a:rPr lang="en-US" sz="1100" smtClean="0">
                <a:solidFill>
                  <a:srgbClr val="666666"/>
                </a:solidFill>
                <a:latin typeface="Arial"/>
              </a:rPr>
              <a:pPr algn="r" fontAlgn="auto">
                <a:spcAft>
                  <a:spcPts val="800"/>
                </a:spcAft>
              </a:pPr>
              <a:t>‹#›</a:t>
            </a:fld>
            <a:endParaRPr lang="en-US" sz="1100" smtClean="0">
              <a:solidFill>
                <a:srgbClr val="666666"/>
              </a:solidFill>
              <a:latin typeface="Arial"/>
            </a:endParaRPr>
          </a:p>
        </p:txBody>
      </p:sp>
    </p:spTree>
    <p:extLst>
      <p:ext uri="{BB962C8B-B14F-4D97-AF65-F5344CB8AC3E}">
        <p14:creationId xmlns:p14="http://schemas.microsoft.com/office/powerpoint/2010/main" val="2302184572"/>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Bullet_Title only">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chemeClr val="bg1"/>
                </a:solidFill>
                <a:latin typeface="+mj-lt"/>
                <a:cs typeface="CiscoSans Thin"/>
              </a:defRPr>
            </a:lvl1pPr>
          </a:lstStyle>
          <a:p>
            <a:r>
              <a:rPr lang="en-US" dirty="0" smtClean="0"/>
              <a:t>Bullet Title Goes Here</a:t>
            </a:r>
            <a:endParaRPr lang="en-US" dirty="0"/>
          </a:p>
        </p:txBody>
      </p:sp>
      <p:sp>
        <p:nvSpPr>
          <p:cNvPr id="4" name="Rectangle 5"/>
          <p:cNvSpPr>
            <a:spLocks noChangeArrowheads="1"/>
          </p:cNvSpPr>
          <p:nvPr userDrawn="1"/>
        </p:nvSpPr>
        <p:spPr bwMode="ltGray">
          <a:xfrm>
            <a:off x="10417417" y="6327985"/>
            <a:ext cx="1013811" cy="206019"/>
          </a:xfrm>
          <a:prstGeom prst="rect">
            <a:avLst/>
          </a:prstGeom>
          <a:noFill/>
          <a:ln w="9525">
            <a:noFill/>
            <a:miter lim="800000"/>
            <a:headEnd/>
            <a:tailEnd/>
          </a:ln>
          <a:effectLst/>
        </p:spPr>
        <p:txBody>
          <a:bodyPr wrap="none" lIns="82051" tIns="41031" rIns="82051" bIns="41031" anchor="b">
            <a:spAutoFit/>
          </a:bodyPr>
          <a:lstStyle/>
          <a:p>
            <a:pPr algn="r" defTabSz="813724" fontAlgn="base">
              <a:spcBef>
                <a:spcPct val="0"/>
              </a:spcBef>
              <a:spcAft>
                <a:spcPct val="0"/>
              </a:spcAft>
            </a:pPr>
            <a:r>
              <a:rPr lang="en-US" sz="800" dirty="0">
                <a:solidFill>
                  <a:srgbClr val="FFFFFF"/>
                </a:solidFill>
                <a:latin typeface="Arial" charset="0"/>
                <a:ea typeface="ＭＳ Ｐゴシック" charset="0"/>
                <a:cs typeface="CiscoSans Thin"/>
              </a:rPr>
              <a:t>Cisco Confidential</a:t>
            </a:r>
          </a:p>
        </p:txBody>
      </p:sp>
      <p:sp>
        <p:nvSpPr>
          <p:cNvPr id="5" name="Rectangle 7"/>
          <p:cNvSpPr>
            <a:spLocks noChangeArrowheads="1"/>
          </p:cNvSpPr>
          <p:nvPr userDrawn="1"/>
        </p:nvSpPr>
        <p:spPr bwMode="ltGray">
          <a:xfrm>
            <a:off x="11546874" y="6323872"/>
            <a:ext cx="291872" cy="206029"/>
          </a:xfrm>
          <a:prstGeom prst="rect">
            <a:avLst/>
          </a:prstGeom>
          <a:noFill/>
          <a:ln w="9525" algn="ctr">
            <a:noFill/>
            <a:miter lim="800000"/>
            <a:headEnd/>
            <a:tailEnd/>
          </a:ln>
          <a:effectLst/>
        </p:spPr>
        <p:txBody>
          <a:bodyPr wrap="none" lIns="82051" tIns="41031" rIns="82051" bIns="41031" anchor="b">
            <a:spAutoFit/>
          </a:bodyPr>
          <a:lstStyle/>
          <a:p>
            <a:pPr algn="r" defTabSz="813724" fontAlgn="base">
              <a:spcBef>
                <a:spcPct val="0"/>
              </a:spcBef>
              <a:spcAft>
                <a:spcPct val="0"/>
              </a:spcAft>
            </a:pPr>
            <a:fld id="{DFCF27A5-1A5B-48D3-A060-2758FFBB1ADD}" type="slidenum">
              <a:rPr lang="en-US" sz="800">
                <a:solidFill>
                  <a:srgbClr val="FFFFFF"/>
                </a:solidFill>
                <a:latin typeface="Arial" charset="0"/>
                <a:ea typeface="ＭＳ Ｐゴシック" charset="0"/>
                <a:cs typeface="CiscoSans Thin"/>
              </a:rPr>
              <a:pPr algn="r" defTabSz="813724" fontAlgn="base">
                <a:spcBef>
                  <a:spcPct val="0"/>
                </a:spcBef>
                <a:spcAft>
                  <a:spcPct val="0"/>
                </a:spcAft>
              </a:pPr>
              <a:t>‹#›</a:t>
            </a:fld>
            <a:endParaRPr lang="en-US" sz="800" dirty="0">
              <a:solidFill>
                <a:srgbClr val="FFFFFF"/>
              </a:solidFill>
              <a:latin typeface="Arial" charset="0"/>
              <a:ea typeface="ＭＳ Ｐゴシック" charset="0"/>
              <a:cs typeface="CiscoSans Thin"/>
            </a:endParaRPr>
          </a:p>
        </p:txBody>
      </p:sp>
      <p:sp>
        <p:nvSpPr>
          <p:cNvPr id="6" name="Rectangle 4"/>
          <p:cNvSpPr>
            <a:spLocks noChangeArrowheads="1"/>
          </p:cNvSpPr>
          <p:nvPr userDrawn="1"/>
        </p:nvSpPr>
        <p:spPr bwMode="ltGray">
          <a:xfrm>
            <a:off x="389315" y="6329721"/>
            <a:ext cx="4559499" cy="206019"/>
          </a:xfrm>
          <a:prstGeom prst="rect">
            <a:avLst/>
          </a:prstGeom>
          <a:noFill/>
          <a:ln w="9525">
            <a:noFill/>
            <a:miter lim="800000"/>
            <a:headEnd/>
            <a:tailEnd/>
          </a:ln>
          <a:effectLst/>
        </p:spPr>
        <p:txBody>
          <a:bodyPr wrap="square" lIns="82051" tIns="41031" rIns="82051" bIns="41031" anchor="b" anchorCtr="0">
            <a:spAutoFit/>
          </a:bodyPr>
          <a:lstStyle/>
          <a:p>
            <a:pPr defTabSz="813724" fontAlgn="base">
              <a:spcBef>
                <a:spcPct val="0"/>
              </a:spcBef>
              <a:spcAft>
                <a:spcPct val="0"/>
              </a:spcAft>
            </a:pPr>
            <a:r>
              <a:rPr lang="en-US" sz="800" dirty="0" smtClean="0">
                <a:solidFill>
                  <a:srgbClr val="FFFFFF"/>
                </a:solidFill>
                <a:latin typeface="Arial" charset="0"/>
                <a:ea typeface="ＭＳ Ｐゴシック" charset="0"/>
                <a:cs typeface="CiscoSans Thin"/>
              </a:rPr>
              <a:t>© 2013-2014  Cisco and/or its affiliates. All rights reserved.</a:t>
            </a:r>
            <a:endParaRPr lang="en-US" sz="800" dirty="0">
              <a:solidFill>
                <a:srgbClr val="FFFFFF"/>
              </a:solidFill>
              <a:latin typeface="Arial" charset="0"/>
              <a:ea typeface="ＭＳ Ｐゴシック" charset="0"/>
              <a:cs typeface="CiscoSans Thin"/>
            </a:endParaRPr>
          </a:p>
        </p:txBody>
      </p:sp>
      <p:cxnSp>
        <p:nvCxnSpPr>
          <p:cNvPr id="7" name="Straight Connector 6"/>
          <p:cNvCxnSpPr/>
          <p:nvPr userDrawn="1"/>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1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45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val="0"/>
              </a:ext>
            </a:extLst>
          </a:blip>
          <a:stretch>
            <a:fillRect/>
          </a:stretch>
        </p:blipFill>
        <p:spPr>
          <a:xfrm>
            <a:off x="561454" y="432000"/>
            <a:ext cx="1265798" cy="780288"/>
          </a:xfrm>
          <a:prstGeom prst="rect">
            <a:avLst/>
          </a:prstGeom>
        </p:spPr>
      </p:pic>
      <p:sp>
        <p:nvSpPr>
          <p:cNvPr id="16" name="Subtitle 2"/>
          <p:cNvSpPr>
            <a:spLocks noGrp="1"/>
          </p:cNvSpPr>
          <p:nvPr>
            <p:ph type="subTitle" idx="1" hasCustomPrompt="1"/>
          </p:nvPr>
        </p:nvSpPr>
        <p:spPr>
          <a:xfrm>
            <a:off x="625832" y="5057607"/>
            <a:ext cx="11059014" cy="384175"/>
          </a:xfrm>
          <a:prstGeom prst="rect">
            <a:avLst/>
          </a:prstGeom>
        </p:spPr>
        <p:txBody>
          <a:bodyPr lIns="121835" tIns="60917" rIns="121835" bIns="60917" anchor="b" anchorCtr="0">
            <a:noAutofit/>
          </a:bodyPr>
          <a:lstStyle>
            <a:lvl1pPr marL="0" indent="0" algn="l">
              <a:buNone/>
              <a:defRPr sz="1900" b="0" i="0">
                <a:solidFill>
                  <a:srgbClr val="FFFFFE"/>
                </a:solidFill>
                <a:latin typeface="+mn-lt"/>
                <a:cs typeface="CiscoSans"/>
              </a:defRPr>
            </a:lvl1pPr>
            <a:lvl2pPr marL="456921" indent="0" algn="ctr">
              <a:buNone/>
              <a:defRPr>
                <a:solidFill>
                  <a:schemeClr val="tx1">
                    <a:tint val="75000"/>
                  </a:schemeClr>
                </a:solidFill>
              </a:defRPr>
            </a:lvl2pPr>
            <a:lvl3pPr marL="913867" indent="0" algn="ctr">
              <a:buNone/>
              <a:defRPr>
                <a:solidFill>
                  <a:schemeClr val="tx1">
                    <a:tint val="75000"/>
                  </a:schemeClr>
                </a:solidFill>
              </a:defRPr>
            </a:lvl3pPr>
            <a:lvl4pPr marL="1370797" indent="0" algn="ctr">
              <a:buNone/>
              <a:defRPr>
                <a:solidFill>
                  <a:schemeClr val="tx1">
                    <a:tint val="75000"/>
                  </a:schemeClr>
                </a:solidFill>
              </a:defRPr>
            </a:lvl4pPr>
            <a:lvl5pPr marL="1827736" indent="0" algn="ctr">
              <a:buNone/>
              <a:defRPr>
                <a:solidFill>
                  <a:schemeClr val="tx1">
                    <a:tint val="75000"/>
                  </a:schemeClr>
                </a:solidFill>
              </a:defRPr>
            </a:lvl5pPr>
            <a:lvl6pPr marL="2284657" indent="0" algn="ctr">
              <a:buNone/>
              <a:defRPr>
                <a:solidFill>
                  <a:schemeClr val="tx1">
                    <a:tint val="75000"/>
                  </a:schemeClr>
                </a:solidFill>
              </a:defRPr>
            </a:lvl6pPr>
            <a:lvl7pPr marL="2741599" indent="0" algn="ctr">
              <a:buNone/>
              <a:defRPr>
                <a:solidFill>
                  <a:schemeClr val="tx1">
                    <a:tint val="75000"/>
                  </a:schemeClr>
                </a:solidFill>
              </a:defRPr>
            </a:lvl7pPr>
            <a:lvl8pPr marL="3198533" indent="0" algn="ctr">
              <a:buNone/>
              <a:defRPr>
                <a:solidFill>
                  <a:schemeClr val="tx1">
                    <a:tint val="75000"/>
                  </a:schemeClr>
                </a:solidFill>
              </a:defRPr>
            </a:lvl8pPr>
            <a:lvl9pPr marL="365547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625832" y="5377603"/>
            <a:ext cx="11059014" cy="384175"/>
          </a:xfrm>
          <a:prstGeom prst="rect">
            <a:avLst/>
          </a:prstGeom>
        </p:spPr>
        <p:txBody>
          <a:bodyPr lIns="121835" tIns="60917" rIns="121835" bIns="60917"/>
          <a:lstStyle>
            <a:lvl1pPr marL="0" indent="0" algn="l">
              <a:buFontTx/>
              <a:buNone/>
              <a:defRPr lang="en-US" sz="1900"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625832" y="5697599"/>
            <a:ext cx="11059014" cy="384175"/>
          </a:xfrm>
          <a:prstGeom prst="rect">
            <a:avLst/>
          </a:prstGeom>
        </p:spPr>
        <p:txBody>
          <a:bodyPr lIns="121835" tIns="60917" rIns="121835" bIns="60917"/>
          <a:lstStyle>
            <a:lvl1pPr marL="0" indent="0" algn="l">
              <a:buFontTx/>
              <a:buNone/>
              <a:defRPr lang="en-US" sz="1900"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617562" y="4281951"/>
            <a:ext cx="11067284" cy="398668"/>
          </a:xfrm>
          <a:prstGeom prst="rect">
            <a:avLst/>
          </a:prstGeom>
        </p:spPr>
        <p:txBody>
          <a:bodyPr lIns="121835" tIns="60917" rIns="121835" bIns="60917"/>
          <a:lstStyle>
            <a:lvl1pPr marL="0" indent="0">
              <a:buFont typeface="Arial" panose="020B0604020202020204" pitchFamily="34" charset="0"/>
              <a:buNone/>
              <a:defRPr sz="2900" baseline="0">
                <a:solidFill>
                  <a:srgbClr val="FFFFFE"/>
                </a:solidFill>
                <a:latin typeface="+mj-lt"/>
              </a:defRPr>
            </a:lvl1pPr>
            <a:lvl2pPr marL="406192" indent="0">
              <a:buNone/>
              <a:defRPr/>
            </a:lvl2pPr>
            <a:lvl3pPr marL="569600" indent="0">
              <a:buNone/>
              <a:defRPr/>
            </a:lvl3pPr>
            <a:lvl4pPr marL="688609" indent="0">
              <a:buNone/>
              <a:defRPr/>
            </a:lvl4pPr>
            <a:lvl5pPr marL="801254" indent="0">
              <a:buNone/>
              <a:defRPr/>
            </a:lvl5pPr>
          </a:lstStyle>
          <a:p>
            <a:pPr lvl="0"/>
            <a:r>
              <a:rPr lang="en-GB" dirty="0" smtClean="0"/>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69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9912248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88" tIns="45695" rIns="91388" bIns="45695" anchor="ctr"/>
          <a:lstStyle/>
          <a:p>
            <a:pPr defTabSz="609316"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6" name="Rectangle 3"/>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88" tIns="45695" rIns="91388" bIns="45695" anchor="ctr"/>
          <a:lstStyle/>
          <a:p>
            <a:pPr defTabSz="609316"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3" name="Subtitle 2"/>
          <p:cNvSpPr>
            <a:spLocks noGrp="1"/>
          </p:cNvSpPr>
          <p:nvPr>
            <p:ph type="subTitle" idx="1" hasCustomPrompt="1"/>
          </p:nvPr>
        </p:nvSpPr>
        <p:spPr>
          <a:xfrm>
            <a:off x="666390" y="4279410"/>
            <a:ext cx="6244863" cy="384175"/>
          </a:xfrm>
          <a:prstGeom prst="rect">
            <a:avLst/>
          </a:prstGeom>
        </p:spPr>
        <p:txBody>
          <a:bodyPr vert="horz" lIns="91388" tIns="45695" rIns="91388" bIns="45695" rtlCol="0">
            <a:noAutofit/>
          </a:bodyPr>
          <a:lstStyle>
            <a:lvl1pPr marL="0" indent="0" algn="l" defTabSz="913905"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accent3"/>
                </a:solidFill>
                <a:latin typeface="+mj-lt"/>
                <a:ea typeface="+mn-ea"/>
                <a:cs typeface="+mn-cs"/>
              </a:defRPr>
            </a:lvl1pPr>
            <a:lvl2pPr marL="456941" indent="0" algn="ctr">
              <a:buNone/>
              <a:defRPr>
                <a:solidFill>
                  <a:schemeClr val="tx1">
                    <a:tint val="75000"/>
                  </a:schemeClr>
                </a:solidFill>
              </a:defRPr>
            </a:lvl2pPr>
            <a:lvl3pPr marL="913905" indent="0" algn="ctr">
              <a:buNone/>
              <a:defRPr>
                <a:solidFill>
                  <a:schemeClr val="tx1">
                    <a:tint val="75000"/>
                  </a:schemeClr>
                </a:solidFill>
              </a:defRPr>
            </a:lvl3pPr>
            <a:lvl4pPr marL="1370855" indent="0" algn="ctr">
              <a:buNone/>
              <a:defRPr>
                <a:solidFill>
                  <a:schemeClr val="tx1">
                    <a:tint val="75000"/>
                  </a:schemeClr>
                </a:solidFill>
              </a:defRPr>
            </a:lvl4pPr>
            <a:lvl5pPr marL="1827812" indent="0" algn="ctr">
              <a:buNone/>
              <a:defRPr>
                <a:solidFill>
                  <a:schemeClr val="tx1">
                    <a:tint val="75000"/>
                  </a:schemeClr>
                </a:solidFill>
              </a:defRPr>
            </a:lvl5pPr>
            <a:lvl6pPr marL="2284753" indent="0" algn="ctr">
              <a:buNone/>
              <a:defRPr>
                <a:solidFill>
                  <a:schemeClr val="tx1">
                    <a:tint val="75000"/>
                  </a:schemeClr>
                </a:solidFill>
              </a:defRPr>
            </a:lvl6pPr>
            <a:lvl7pPr marL="2741713" indent="0" algn="ctr">
              <a:buNone/>
              <a:defRPr>
                <a:solidFill>
                  <a:schemeClr val="tx1">
                    <a:tint val="75000"/>
                  </a:schemeClr>
                </a:solidFill>
              </a:defRPr>
            </a:lvl7pPr>
            <a:lvl8pPr marL="3198667" indent="0" algn="ctr">
              <a:buNone/>
              <a:defRPr>
                <a:solidFill>
                  <a:schemeClr val="tx1">
                    <a:tint val="75000"/>
                  </a:schemeClr>
                </a:solidFill>
              </a:defRPr>
            </a:lvl8pPr>
            <a:lvl9pPr marL="3655624"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612550" y="3282704"/>
            <a:ext cx="6281773" cy="1022351"/>
          </a:xfrm>
        </p:spPr>
        <p:txBody>
          <a:bodyPr lIns="82244" tIns="45695" rIns="82244" bIns="45695" rtlCol="0" anchor="b">
            <a:noAutofit/>
          </a:bodyPr>
          <a:lstStyle>
            <a:lvl1pPr marL="0" indent="0" algn="l" defTabSz="913905" rtl="0" eaLnBrk="1" latinLnBrk="0" hangingPunct="1">
              <a:lnSpc>
                <a:spcPct val="80000"/>
              </a:lnSpc>
              <a:spcBef>
                <a:spcPct val="0"/>
              </a:spcBef>
              <a:buClr>
                <a:schemeClr val="tx1"/>
              </a:buClr>
              <a:buFont typeface="Ciscolight" pitchFamily="2" charset="0"/>
              <a:buNone/>
              <a:defRPr lang="en-US" sz="69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7385261" y="1917701"/>
            <a:ext cx="3567771" cy="2889251"/>
          </a:xfrm>
          <a:prstGeom prst="rect">
            <a:avLst/>
          </a:prstGeom>
        </p:spPr>
        <p:txBody>
          <a:bodyPr lIns="121835" tIns="60917" rIns="121835" bIns="60917"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550047568"/>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46232" y="404085"/>
            <a:ext cx="11543628" cy="971709"/>
          </a:xfrm>
          <a:prstGeom prst="rect">
            <a:avLst/>
          </a:prstGeom>
        </p:spPr>
        <p:txBody>
          <a:bodyPr anchor="t" anchorCtr="0">
            <a:noAutofit/>
          </a:bodyPr>
          <a:lstStyle>
            <a:lvl1pPr algn="l">
              <a:lnSpc>
                <a:spcPct val="90000"/>
              </a:lnSpc>
              <a:defRPr sz="33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159479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11348420" y="6323889"/>
            <a:ext cx="294043" cy="206011"/>
          </a:xfrm>
          <a:prstGeom prst="rect">
            <a:avLst/>
          </a:prstGeom>
          <a:noFill/>
          <a:ln w="9525" algn="ctr">
            <a:noFill/>
            <a:miter lim="800000"/>
            <a:headEnd/>
            <a:tailEnd/>
          </a:ln>
          <a:effectLst/>
        </p:spPr>
        <p:txBody>
          <a:bodyPr wrap="none" lIns="82072" tIns="41035" rIns="82072" bIns="41035" anchor="b">
            <a:spAutoFit/>
          </a:bodyPr>
          <a:lstStyle/>
          <a:p>
            <a:pPr algn="r" defTabSz="813946">
              <a:defRPr/>
            </a:pPr>
            <a:fld id="{4ABDCABE-3F10-B64C-92F1-862014417034}" type="slidenum">
              <a:rPr lang="en-US" sz="800">
                <a:solidFill>
                  <a:srgbClr val="FFFFFF">
                    <a:alpha val="60000"/>
                  </a:srgbClr>
                </a:solidFill>
                <a:latin typeface="Arial"/>
                <a:ea typeface="ＭＳ Ｐゴシック" charset="0"/>
                <a:cs typeface="CiscoSans Thin"/>
              </a:rPr>
              <a:pPr algn="r" defTabSz="813946">
                <a:defRPr/>
              </a:pPr>
              <a:t>‹#›</a:t>
            </a:fld>
            <a:endParaRPr lang="en-US" sz="8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7821308" y="6322204"/>
            <a:ext cx="3543101" cy="206024"/>
          </a:xfrm>
          <a:prstGeom prst="rect">
            <a:avLst/>
          </a:prstGeom>
          <a:noFill/>
          <a:ln w="9525">
            <a:noFill/>
            <a:miter lim="800000"/>
            <a:headEnd/>
            <a:tailEnd/>
          </a:ln>
          <a:effectLst/>
        </p:spPr>
        <p:txBody>
          <a:bodyPr lIns="82072" tIns="41035" rIns="82072" bIns="41035" anchor="b">
            <a:spAutoFit/>
          </a:bodyPr>
          <a:lstStyle/>
          <a:p>
            <a:pPr defTabSz="813946">
              <a:defRPr/>
            </a:pPr>
            <a:r>
              <a:rPr lang="en-US" sz="800" dirty="0">
                <a:solidFill>
                  <a:srgbClr val="FFFFFF">
                    <a:alpha val="60000"/>
                  </a:srgbClr>
                </a:solidFill>
                <a:latin typeface="Arial"/>
                <a:ea typeface="ＭＳ Ｐゴシック" charset="0"/>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val="0"/>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854664"/>
      </p:ext>
    </p:extLst>
  </p:cSld>
  <p:clrMapOvr>
    <a:masterClrMapping/>
  </p:clrMapOvr>
  <p:transition xmlns:p14="http://schemas.microsoft.com/office/powerpoint/2010/mai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84" tIns="45693" rIns="91384" bIns="45693" anchor="ctr"/>
          <a:lstStyle/>
          <a:p>
            <a:pPr defTabSz="609316"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4" name="Rectangle 6"/>
          <p:cNvSpPr>
            <a:spLocks noChangeArrowheads="1"/>
          </p:cNvSpPr>
          <p:nvPr/>
        </p:nvSpPr>
        <p:spPr bwMode="hidden">
          <a:xfrm>
            <a:off x="0" y="0"/>
            <a:ext cx="12188825"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91384" tIns="45693" rIns="91384" bIns="45693" anchor="ctr"/>
          <a:lstStyle/>
          <a:p>
            <a:pPr defTabSz="609316" fontAlgn="base">
              <a:spcBef>
                <a:spcPct val="0"/>
              </a:spcBef>
              <a:spcAft>
                <a:spcPct val="0"/>
              </a:spcAft>
            </a:pPr>
            <a:endParaRPr lang="en-US" sz="1900">
              <a:solidFill>
                <a:srgbClr val="676767"/>
              </a:solidFill>
              <a:latin typeface="Arial" charset="0"/>
              <a:ea typeface="ＭＳ Ｐゴシック" charset="0"/>
              <a:cs typeface="ＭＳ Ｐゴシック" charset="0"/>
            </a:endParaRPr>
          </a:p>
        </p:txBody>
      </p:sp>
      <p:sp>
        <p:nvSpPr>
          <p:cNvPr id="7" name="Title 1"/>
          <p:cNvSpPr>
            <a:spLocks noGrp="1"/>
          </p:cNvSpPr>
          <p:nvPr>
            <p:ph type="ctrTitle" hasCustomPrompt="1"/>
          </p:nvPr>
        </p:nvSpPr>
        <p:spPr>
          <a:xfrm>
            <a:off x="555089" y="1220545"/>
            <a:ext cx="10128084" cy="3426595"/>
          </a:xfrm>
          <a:prstGeom prst="rect">
            <a:avLst/>
          </a:prstGeom>
        </p:spPr>
        <p:txBody>
          <a:bodyPr anchor="b">
            <a:noAutofit/>
          </a:bodyPr>
          <a:lstStyle>
            <a:lvl1pPr marL="0" indent="0" algn="l">
              <a:lnSpc>
                <a:spcPct val="90000"/>
              </a:lnSpc>
              <a:buFont typeface="Arial" panose="020B0604020202020204" pitchFamily="34" charset="0"/>
              <a:buNone/>
              <a:defRPr sz="61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021093932"/>
      </p:ext>
    </p:extLst>
  </p:cSld>
  <p:clrMapOvr>
    <a:masterClrMapping/>
  </p:clrMapOvr>
  <p:transition xmlns:p14="http://schemas.microsoft.com/office/powerpoint/2010/mai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32728" y="1797053"/>
            <a:ext cx="11037201" cy="4098595"/>
          </a:xfrm>
          <a:prstGeom prst="rect">
            <a:avLst/>
          </a:prstGeom>
        </p:spPr>
        <p:txBody>
          <a:bodyPr lIns="121835" tIns="60917" rIns="121835" bIns="60917">
            <a:noAutofit/>
          </a:bodyPr>
          <a:lstStyle>
            <a:lvl1pPr marL="380741" marR="0" indent="-380741" algn="ctr" defTabSz="609189" rtl="0" eaLnBrk="1" fontAlgn="auto" latinLnBrk="0" hangingPunct="1">
              <a:lnSpc>
                <a:spcPct val="100000"/>
              </a:lnSpc>
              <a:spcBef>
                <a:spcPct val="20000"/>
              </a:spcBef>
              <a:spcAft>
                <a:spcPts val="0"/>
              </a:spcAft>
              <a:buClrTx/>
              <a:buSzTx/>
              <a:buFont typeface="Arial"/>
              <a:buNone/>
              <a:tabLst/>
              <a:defRPr sz="27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06590340"/>
      </p:ext>
    </p:extLst>
  </p:cSld>
  <p:clrMapOvr>
    <a:masterClrMapping/>
  </p:clrMapOvr>
  <p:transition xmlns:p14="http://schemas.microsoft.com/office/powerpoint/2010/mai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121835" tIns="60917" rIns="121835" bIns="60917">
            <a:noAutofit/>
          </a:bodyPr>
          <a:lstStyle>
            <a:lvl1pPr marL="374393" indent="-298253">
              <a:lnSpc>
                <a:spcPct val="95000"/>
              </a:lnSpc>
              <a:spcBef>
                <a:spcPts val="1480"/>
              </a:spcBef>
              <a:buClr>
                <a:schemeClr val="tx1"/>
              </a:buClr>
              <a:buSzPct val="80000"/>
              <a:buFont typeface="Arial"/>
              <a:buChar char="•"/>
              <a:defRPr sz="4900" b="0" i="0">
                <a:solidFill>
                  <a:srgbClr val="676767"/>
                </a:solidFill>
                <a:latin typeface="+mn-lt"/>
                <a:cs typeface="CiscoSans ExtraLight"/>
              </a:defRPr>
            </a:lvl1pPr>
            <a:lvl2pPr marL="676879" indent="-287672">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280" indent="-228448">
              <a:buClr>
                <a:schemeClr val="tx1"/>
              </a:buClr>
              <a:buSzPct val="80000"/>
              <a:buFont typeface="Arial"/>
              <a:buChar char="•"/>
              <a:defRPr sz="2100" b="0" i="0">
                <a:solidFill>
                  <a:srgbClr val="676767"/>
                </a:solidFill>
                <a:latin typeface="+mn-lt"/>
                <a:cs typeface="CiscoSans ExtraLight"/>
              </a:defRPr>
            </a:lvl3pPr>
            <a:lvl4pPr marL="1214146" indent="-228448">
              <a:buClr>
                <a:schemeClr val="tx1"/>
              </a:buClr>
              <a:buSzPct val="80000"/>
              <a:buFont typeface="Arial"/>
              <a:buChar char="•"/>
              <a:defRPr sz="1900" b="0" i="0">
                <a:solidFill>
                  <a:srgbClr val="676767"/>
                </a:solidFill>
                <a:latin typeface="+mn-lt"/>
                <a:cs typeface="CiscoSans ExtraLight"/>
              </a:defRPr>
            </a:lvl4pPr>
            <a:lvl5pPr marL="1442594" indent="-224215">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205153296"/>
      </p:ext>
    </p:extLst>
  </p:cSld>
  <p:clrMapOvr>
    <a:masterClrMapping/>
  </p:clrMapOvr>
  <p:transition xmlns:p14="http://schemas.microsoft.com/office/powerpoint/2010/mai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536" y="1797051"/>
            <a:ext cx="11124420" cy="4224280"/>
          </a:xfrm>
          <a:prstGeom prst="rect">
            <a:avLst/>
          </a:prstGeom>
        </p:spPr>
        <p:txBody>
          <a:bodyPr lIns="121835" tIns="60917" rIns="121835" bIns="60917">
            <a:noAutofit/>
          </a:bodyPr>
          <a:lstStyle>
            <a:lvl1pPr marL="76141"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20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832" indent="0">
              <a:buClr>
                <a:schemeClr val="tx1"/>
              </a:buClr>
              <a:buSzPct val="80000"/>
              <a:buFont typeface="Arial"/>
              <a:buNone/>
              <a:defRPr sz="2100" b="0" i="0">
                <a:solidFill>
                  <a:srgbClr val="676767"/>
                </a:solidFill>
                <a:latin typeface="+mn-lt"/>
                <a:cs typeface="CiscoSans ExtraLight"/>
              </a:defRPr>
            </a:lvl3pPr>
            <a:lvl4pPr marL="985698" indent="0">
              <a:buClr>
                <a:schemeClr val="tx1"/>
              </a:buClr>
              <a:buSzPct val="80000"/>
              <a:buFont typeface="Arial"/>
              <a:buNone/>
              <a:defRPr sz="1900" b="0" i="0">
                <a:solidFill>
                  <a:srgbClr val="676767"/>
                </a:solidFill>
                <a:latin typeface="+mn-lt"/>
                <a:cs typeface="CiscoSans ExtraLight"/>
              </a:defRPr>
            </a:lvl4pPr>
            <a:lvl5pPr marL="1218379"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77676069"/>
      </p:ext>
    </p:extLst>
  </p:cSld>
  <p:clrMapOvr>
    <a:masterClrMapping/>
  </p:clrMapOvr>
  <p:transition xmlns:p14="http://schemas.microsoft.com/office/powerpoint/2010/mai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19412" y="1194135"/>
            <a:ext cx="11195402" cy="4224280"/>
          </a:xfrm>
          <a:prstGeom prst="rect">
            <a:avLst/>
          </a:prstGeom>
        </p:spPr>
        <p:txBody>
          <a:bodyPr lIns="121835" tIns="60917" rIns="121835" bIns="60917">
            <a:noAutofit/>
          </a:bodyPr>
          <a:lstStyle>
            <a:lvl1pPr marL="76141" indent="0">
              <a:lnSpc>
                <a:spcPct val="95000"/>
              </a:lnSpc>
              <a:spcBef>
                <a:spcPts val="1480"/>
              </a:spcBef>
              <a:buClr>
                <a:schemeClr val="tx1"/>
              </a:buClr>
              <a:buSzPct val="80000"/>
              <a:buFont typeface="Arial"/>
              <a:buNone/>
              <a:defRPr sz="4900" b="0" i="0">
                <a:solidFill>
                  <a:srgbClr val="676767"/>
                </a:solidFill>
                <a:latin typeface="+mn-lt"/>
                <a:cs typeface="CiscoSans ExtraLight"/>
              </a:defRPr>
            </a:lvl1pPr>
            <a:lvl2pPr marL="38920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7832" indent="0">
              <a:buClr>
                <a:schemeClr val="tx1"/>
              </a:buClr>
              <a:buSzPct val="80000"/>
              <a:buFont typeface="Arial"/>
              <a:buNone/>
              <a:defRPr sz="2100" b="0" i="0">
                <a:solidFill>
                  <a:srgbClr val="676767"/>
                </a:solidFill>
                <a:latin typeface="+mn-lt"/>
                <a:cs typeface="CiscoSans ExtraLight"/>
              </a:defRPr>
            </a:lvl3pPr>
            <a:lvl4pPr marL="985698" indent="0">
              <a:buClr>
                <a:schemeClr val="tx1"/>
              </a:buClr>
              <a:buSzPct val="80000"/>
              <a:buFont typeface="Arial"/>
              <a:buNone/>
              <a:defRPr sz="1900" b="0" i="0">
                <a:solidFill>
                  <a:srgbClr val="676767"/>
                </a:solidFill>
                <a:latin typeface="+mn-lt"/>
                <a:cs typeface="CiscoSans ExtraLight"/>
              </a:defRPr>
            </a:lvl4pPr>
            <a:lvl5pPr marL="1218379" indent="0">
              <a:buClr>
                <a:schemeClr val="tx1"/>
              </a:buClr>
              <a:buSzPct val="80000"/>
              <a:buFont typeface="Arial"/>
              <a:buNone/>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188445207"/>
      </p:ext>
    </p:extLst>
  </p:cSld>
  <p:clrMapOvr>
    <a:masterClrMapping/>
  </p:clrMapOvr>
  <p:transition xmlns:p14="http://schemas.microsoft.com/office/powerpoint/2010/mai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04668" y="1168479"/>
            <a:ext cx="11010148" cy="4224280"/>
          </a:xfrm>
          <a:prstGeom prst="rect">
            <a:avLst/>
          </a:prstGeom>
        </p:spPr>
        <p:txBody>
          <a:bodyPr lIns="121835" tIns="60917" rIns="121835" bIns="60917">
            <a:noAutofit/>
          </a:bodyPr>
          <a:lstStyle>
            <a:lvl1pPr marL="283066" indent="-522954">
              <a:lnSpc>
                <a:spcPts val="5919"/>
              </a:lnSpc>
              <a:spcBef>
                <a:spcPts val="0"/>
              </a:spcBef>
              <a:buClr>
                <a:schemeClr val="tx1"/>
              </a:buClr>
              <a:buSzPct val="80000"/>
              <a:buFont typeface="Arial"/>
              <a:buChar char="•"/>
              <a:defRPr sz="4900" b="0" i="0">
                <a:solidFill>
                  <a:srgbClr val="676767"/>
                </a:solidFill>
                <a:latin typeface="+mn-lt"/>
                <a:cs typeface="CiscoSans ExtraLight"/>
              </a:defRPr>
            </a:lvl1pPr>
            <a:lvl2pPr marL="676879" indent="-287672">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280" indent="-228448">
              <a:buClr>
                <a:schemeClr val="tx1"/>
              </a:buClr>
              <a:buSzPct val="80000"/>
              <a:buFont typeface="Arial"/>
              <a:buChar char="•"/>
              <a:defRPr sz="2100" b="0" i="0">
                <a:solidFill>
                  <a:srgbClr val="676767"/>
                </a:solidFill>
                <a:latin typeface="+mn-lt"/>
                <a:cs typeface="CiscoSans ExtraLight"/>
              </a:defRPr>
            </a:lvl3pPr>
            <a:lvl4pPr marL="1214146" indent="-228448">
              <a:buClr>
                <a:schemeClr val="tx1"/>
              </a:buClr>
              <a:buSzPct val="80000"/>
              <a:buFont typeface="Arial"/>
              <a:buChar char="•"/>
              <a:defRPr sz="1900" b="0" i="0">
                <a:solidFill>
                  <a:srgbClr val="676767"/>
                </a:solidFill>
                <a:latin typeface="+mn-lt"/>
                <a:cs typeface="CiscoSans ExtraLight"/>
              </a:defRPr>
            </a:lvl4pPr>
            <a:lvl5pPr marL="1442594" indent="-224215">
              <a:buClr>
                <a:schemeClr val="tx1"/>
              </a:buClr>
              <a:buSzPct val="80000"/>
              <a:buFont typeface="Arial"/>
              <a:buChar char="•"/>
              <a:defRPr sz="16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234054024"/>
      </p:ext>
    </p:extLst>
  </p:cSld>
  <p:clrMapOvr>
    <a:masterClrMapping/>
  </p:clrMapOvr>
  <p:transition xmlns:p14="http://schemas.microsoft.com/office/powerpoint/2010/mai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2" y="1797051"/>
            <a:ext cx="11033585" cy="4224280"/>
          </a:xfrm>
          <a:prstGeom prst="rect">
            <a:avLst/>
          </a:prstGeom>
        </p:spPr>
        <p:txBody>
          <a:bodyPr lIns="121835" tIns="60917" rIns="121835" bIns="60917">
            <a:noAutofit/>
          </a:bodyPr>
          <a:lstStyle>
            <a:lvl1pPr marL="374393" indent="-298253">
              <a:lnSpc>
                <a:spcPct val="95000"/>
              </a:lnSpc>
              <a:spcBef>
                <a:spcPts val="1480"/>
              </a:spcBef>
              <a:buClr>
                <a:schemeClr val="tx1"/>
              </a:buClr>
              <a:buSzPct val="80000"/>
              <a:buFont typeface="Arial"/>
              <a:buChar char="•"/>
              <a:defRPr sz="2700" b="0" i="0">
                <a:solidFill>
                  <a:srgbClr val="676767"/>
                </a:solidFill>
                <a:latin typeface="+mn-lt"/>
                <a:cs typeface="CiscoSans ExtraLight"/>
              </a:defRPr>
            </a:lvl1pPr>
            <a:lvl2pPr marL="676879" indent="-287672">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280" indent="-228448">
              <a:buClr>
                <a:schemeClr val="tx1"/>
              </a:buClr>
              <a:buSzPct val="80000"/>
              <a:buFont typeface="Arial"/>
              <a:buChar char="•"/>
              <a:defRPr sz="2100" b="0" i="0">
                <a:solidFill>
                  <a:srgbClr val="676767"/>
                </a:solidFill>
                <a:latin typeface="+mn-lt"/>
                <a:cs typeface="CiscoSans ExtraLight"/>
              </a:defRPr>
            </a:lvl3pPr>
            <a:lvl4pPr marL="1214146" indent="-228448">
              <a:buClr>
                <a:schemeClr val="tx1"/>
              </a:buClr>
              <a:buSzPct val="80000"/>
              <a:buFont typeface="Arial"/>
              <a:buChar char="•"/>
              <a:defRPr sz="1900" b="0" i="0">
                <a:solidFill>
                  <a:srgbClr val="676767"/>
                </a:solidFill>
                <a:latin typeface="+mn-lt"/>
                <a:cs typeface="CiscoSans ExtraLight"/>
              </a:defRPr>
            </a:lvl4pPr>
            <a:lvl5pPr marL="1442594" indent="-224215">
              <a:buClr>
                <a:schemeClr val="tx1"/>
              </a:buClr>
              <a:buSzPct val="80000"/>
              <a:buFont typeface="Arial"/>
              <a:buChar char="•"/>
              <a:defRPr sz="16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94818485"/>
      </p:ext>
    </p:extLst>
  </p:cSld>
  <p:clrMapOvr>
    <a:masterClrMapping/>
  </p:clrMapOvr>
  <p:transition xmlns:p14="http://schemas.microsoft.com/office/powerpoint/2010/mai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583546" y="1797051"/>
            <a:ext cx="5200143" cy="4110792"/>
          </a:xfrm>
          <a:prstGeom prst="rect">
            <a:avLst/>
          </a:prstGeom>
        </p:spPr>
        <p:txBody>
          <a:bodyPr lIns="121835" tIns="60917" rIns="121835" bIns="60917">
            <a:noAutofit/>
          </a:bodyPr>
          <a:lstStyle>
            <a:lvl1pPr marL="304603" indent="-22844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189" indent="-287672">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637" indent="-228448">
              <a:buClr>
                <a:schemeClr val="tx1"/>
              </a:buClr>
              <a:buSzPct val="80000"/>
              <a:buFont typeface="Arial"/>
              <a:buChar char="•"/>
              <a:defRPr sz="2100" b="0" i="0">
                <a:solidFill>
                  <a:schemeClr val="tx1"/>
                </a:solidFill>
                <a:latin typeface="+mn-lt"/>
                <a:cs typeface="CiscoSans ExtraLight"/>
              </a:defRPr>
            </a:lvl3pPr>
            <a:lvl4pPr marL="1066084" indent="-228448">
              <a:buClr>
                <a:schemeClr val="tx1"/>
              </a:buClr>
              <a:buSzPct val="80000"/>
              <a:buFont typeface="Arial"/>
              <a:buChar char="•"/>
              <a:defRPr sz="1900" b="0" i="0">
                <a:solidFill>
                  <a:schemeClr val="tx1"/>
                </a:solidFill>
                <a:latin typeface="+mn-lt"/>
                <a:cs typeface="CiscoSans ExtraLight"/>
              </a:defRPr>
            </a:lvl4pPr>
            <a:lvl5pPr marL="1294525" indent="-22844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6084808" y="1797051"/>
            <a:ext cx="5623149" cy="4110792"/>
          </a:xfrm>
          <a:prstGeom prst="rect">
            <a:avLst/>
          </a:prstGeom>
        </p:spPr>
        <p:txBody>
          <a:bodyPr lIns="121835" tIns="60917" rIns="121835" bIns="60917">
            <a:noAutofit/>
          </a:bodyPr>
          <a:lstStyle>
            <a:lvl1pPr marL="304603" indent="-228448">
              <a:lnSpc>
                <a:spcPct val="95000"/>
              </a:lnSpc>
              <a:spcBef>
                <a:spcPts val="1480"/>
              </a:spcBef>
              <a:buClr>
                <a:schemeClr val="tx1"/>
              </a:buClr>
              <a:buSzPct val="80000"/>
              <a:buFont typeface="Arial"/>
              <a:buChar char="•"/>
              <a:defRPr sz="2700" b="0" i="0" baseline="0">
                <a:solidFill>
                  <a:schemeClr val="tx1"/>
                </a:solidFill>
                <a:latin typeface="+mn-lt"/>
                <a:cs typeface="CiscoSans ExtraLight"/>
              </a:defRPr>
            </a:lvl1pPr>
            <a:lvl2pPr marL="609189" indent="-287672">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637" indent="-228448">
              <a:buClr>
                <a:schemeClr val="tx1"/>
              </a:buClr>
              <a:buSzPct val="80000"/>
              <a:buFont typeface="Arial"/>
              <a:buChar char="•"/>
              <a:defRPr sz="2100" b="0" i="0">
                <a:solidFill>
                  <a:schemeClr val="tx1"/>
                </a:solidFill>
                <a:latin typeface="+mn-lt"/>
                <a:cs typeface="CiscoSans ExtraLight"/>
              </a:defRPr>
            </a:lvl3pPr>
            <a:lvl4pPr marL="1066084" indent="-228448">
              <a:buClr>
                <a:schemeClr val="tx1"/>
              </a:buClr>
              <a:buSzPct val="80000"/>
              <a:buFont typeface="Arial"/>
              <a:buChar char="•"/>
              <a:defRPr sz="1900" b="0" i="0">
                <a:solidFill>
                  <a:schemeClr val="tx1"/>
                </a:solidFill>
                <a:latin typeface="+mn-lt"/>
                <a:cs typeface="CiscoSans ExtraLight"/>
              </a:defRPr>
            </a:lvl4pPr>
            <a:lvl5pPr marL="1294525" indent="-22844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16415630"/>
      </p:ext>
    </p:extLst>
  </p:cSld>
  <p:clrMapOvr>
    <a:masterClrMapping/>
  </p:clrMapOvr>
  <p:transition xmlns:p14="http://schemas.microsoft.com/office/powerpoint/2010/mai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6375" y="812810"/>
            <a:ext cx="0" cy="5312833"/>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742" y="403350"/>
            <a:ext cx="4953370" cy="1101929"/>
          </a:xfrm>
          <a:prstGeom prst="rect">
            <a:avLst/>
          </a:prstGeom>
        </p:spPr>
        <p:txBody>
          <a:bodyPr lIns="82240" tIns="45693" rIns="82240" bIns="45693" rtlCol="0">
            <a:noAutofit/>
          </a:bodyPr>
          <a:lstStyle>
            <a:lvl1pPr algn="l" defTabSz="913867" rtl="0" eaLnBrk="1" latinLnBrk="0" hangingPunct="1">
              <a:lnSpc>
                <a:spcPct val="80000"/>
              </a:lnSpc>
              <a:spcBef>
                <a:spcPct val="0"/>
              </a:spcBef>
              <a:buNone/>
              <a:defRPr lang="en-US" sz="4300" b="0" i="0" kern="1200" spc="-100"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6539582" y="403341"/>
            <a:ext cx="4953370" cy="1101928"/>
          </a:xfrm>
          <a:prstGeom prst="rect">
            <a:avLst/>
          </a:prstGeom>
        </p:spPr>
        <p:txBody>
          <a:bodyPr lIns="121835" tIns="60917" rIns="121835" bIns="60917" anchor="ctr" anchorCtr="0">
            <a:noAutofit/>
          </a:bodyPr>
          <a:lstStyle>
            <a:lvl1pPr marL="0" marR="0" indent="0" algn="l" defTabSz="913867" rtl="0" eaLnBrk="1" fontAlgn="auto" latinLnBrk="0" hangingPunct="1">
              <a:lnSpc>
                <a:spcPct val="80000"/>
              </a:lnSpc>
              <a:spcBef>
                <a:spcPct val="0"/>
              </a:spcBef>
              <a:spcAft>
                <a:spcPts val="0"/>
              </a:spcAft>
              <a:buClrTx/>
              <a:buSzTx/>
              <a:buFontTx/>
              <a:buNone/>
              <a:tabLst/>
              <a:defRPr lang="en-US" sz="4300" b="0" i="0" kern="1200" spc="-100"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623742" y="1797051"/>
            <a:ext cx="4953370" cy="4110792"/>
          </a:xfrm>
          <a:prstGeom prst="rect">
            <a:avLst/>
          </a:prstGeom>
        </p:spPr>
        <p:txBody>
          <a:bodyPr lIns="121835" tIns="60917" rIns="121835" bIns="60917">
            <a:noAutofit/>
          </a:bodyPr>
          <a:lstStyle>
            <a:lvl1pPr marL="304603" indent="-22844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189" indent="-287672">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637" indent="-228448">
              <a:buClr>
                <a:schemeClr val="tx1"/>
              </a:buClr>
              <a:buSzPct val="80000"/>
              <a:buFont typeface="Arial"/>
              <a:buChar char="•"/>
              <a:defRPr sz="2100" b="0" i="0">
                <a:solidFill>
                  <a:schemeClr val="tx1"/>
                </a:solidFill>
                <a:latin typeface="+mn-lt"/>
                <a:cs typeface="CiscoSans ExtraLight"/>
              </a:defRPr>
            </a:lvl3pPr>
            <a:lvl4pPr marL="1066084" indent="-228448">
              <a:buClr>
                <a:schemeClr val="tx1"/>
              </a:buClr>
              <a:buSzPct val="80000"/>
              <a:buFont typeface="Arial"/>
              <a:buChar char="•"/>
              <a:defRPr sz="1900" b="0" i="0">
                <a:solidFill>
                  <a:schemeClr val="tx1"/>
                </a:solidFill>
                <a:latin typeface="+mn-lt"/>
                <a:cs typeface="CiscoSans ExtraLight"/>
              </a:defRPr>
            </a:lvl4pPr>
            <a:lvl5pPr marL="1294525" indent="-22844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6539582" y="1797051"/>
            <a:ext cx="4953370" cy="4110792"/>
          </a:xfrm>
          <a:prstGeom prst="rect">
            <a:avLst/>
          </a:prstGeom>
        </p:spPr>
        <p:txBody>
          <a:bodyPr lIns="121835" tIns="60917" rIns="121835" bIns="60917">
            <a:noAutofit/>
          </a:bodyPr>
          <a:lstStyle>
            <a:lvl1pPr marL="304603" indent="-228448">
              <a:lnSpc>
                <a:spcPct val="95000"/>
              </a:lnSpc>
              <a:spcBef>
                <a:spcPts val="1480"/>
              </a:spcBef>
              <a:buClr>
                <a:schemeClr val="tx1"/>
              </a:buClr>
              <a:buSzPct val="80000"/>
              <a:buFont typeface="Arial"/>
              <a:buChar char="•"/>
              <a:defRPr sz="2700" b="0" i="0">
                <a:solidFill>
                  <a:schemeClr val="tx1"/>
                </a:solidFill>
                <a:latin typeface="+mn-lt"/>
                <a:cs typeface="CiscoSans ExtraLight"/>
              </a:defRPr>
            </a:lvl1pPr>
            <a:lvl2pPr marL="609189" indent="-287672">
              <a:lnSpc>
                <a:spcPct val="95000"/>
              </a:lnSpc>
              <a:spcBef>
                <a:spcPts val="600"/>
              </a:spcBef>
              <a:buClr>
                <a:schemeClr val="tx1"/>
              </a:buClr>
              <a:buSzPct val="80000"/>
              <a:buFont typeface="Arial"/>
              <a:buChar char="•"/>
              <a:defRPr sz="2400" b="0" i="0">
                <a:solidFill>
                  <a:schemeClr val="tx1"/>
                </a:solidFill>
                <a:latin typeface="+mn-lt"/>
                <a:cs typeface="CiscoSans ExtraLight"/>
              </a:defRPr>
            </a:lvl2pPr>
            <a:lvl3pPr marL="837637" indent="-228448">
              <a:buClr>
                <a:schemeClr val="tx1"/>
              </a:buClr>
              <a:buSzPct val="80000"/>
              <a:buFont typeface="Arial"/>
              <a:buChar char="•"/>
              <a:defRPr sz="2100" b="0" i="0">
                <a:solidFill>
                  <a:schemeClr val="tx1"/>
                </a:solidFill>
                <a:latin typeface="+mn-lt"/>
                <a:cs typeface="CiscoSans ExtraLight"/>
              </a:defRPr>
            </a:lvl3pPr>
            <a:lvl4pPr marL="1066084" indent="-228448">
              <a:buClr>
                <a:schemeClr val="tx1"/>
              </a:buClr>
              <a:buSzPct val="80000"/>
              <a:buFont typeface="Arial"/>
              <a:buChar char="•"/>
              <a:defRPr sz="1900" b="0" i="0">
                <a:solidFill>
                  <a:schemeClr val="tx1"/>
                </a:solidFill>
                <a:latin typeface="+mn-lt"/>
                <a:cs typeface="CiscoSans ExtraLight"/>
              </a:defRPr>
            </a:lvl4pPr>
            <a:lvl5pPr marL="1294525" indent="-228448">
              <a:buClr>
                <a:schemeClr val="tx1"/>
              </a:buClr>
              <a:buSzPct val="80000"/>
              <a:buFont typeface="Arial"/>
              <a:buChar char="•"/>
              <a:defRPr sz="16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237672537"/>
      </p:ext>
    </p:extLst>
  </p:cSld>
  <p:clrMapOvr>
    <a:masterClrMapping/>
  </p:clrMapOvr>
  <p:transition xmlns:p14="http://schemas.microsoft.com/office/powerpoint/2010/main" spd="slow">
    <p:fade/>
  </p:transition>
  <p:hf hdr="0" ftr="0" dt="0"/>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theme" Target="../theme/theme10.xml"/><Relationship Id="rId1" Type="http://schemas.openxmlformats.org/officeDocument/2006/relationships/slideLayout" Target="../slideLayouts/slideLayout294.xml"/><Relationship Id="rId2" Type="http://schemas.openxmlformats.org/officeDocument/2006/relationships/slideLayout" Target="../slideLayouts/slideLayout29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theme" Target="../theme/theme11.xml"/><Relationship Id="rId1" Type="http://schemas.openxmlformats.org/officeDocument/2006/relationships/slideLayout" Target="../slideLayouts/slideLayout299.xml"/><Relationship Id="rId2" Type="http://schemas.openxmlformats.org/officeDocument/2006/relationships/slideLayout" Target="../slideLayouts/slideLayout300.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323.xml"/><Relationship Id="rId21" Type="http://schemas.openxmlformats.org/officeDocument/2006/relationships/slideLayout" Target="../slideLayouts/slideLayout324.xml"/><Relationship Id="rId22" Type="http://schemas.openxmlformats.org/officeDocument/2006/relationships/slideLayout" Target="../slideLayouts/slideLayout325.xml"/><Relationship Id="rId23" Type="http://schemas.openxmlformats.org/officeDocument/2006/relationships/slideLayout" Target="../slideLayouts/slideLayout326.xml"/><Relationship Id="rId24" Type="http://schemas.openxmlformats.org/officeDocument/2006/relationships/slideLayout" Target="../slideLayouts/slideLayout327.xml"/><Relationship Id="rId25" Type="http://schemas.openxmlformats.org/officeDocument/2006/relationships/slideLayout" Target="../slideLayouts/slideLayout328.xml"/><Relationship Id="rId26" Type="http://schemas.openxmlformats.org/officeDocument/2006/relationships/slideLayout" Target="../slideLayouts/slideLayout329.xml"/><Relationship Id="rId27" Type="http://schemas.openxmlformats.org/officeDocument/2006/relationships/slideLayout" Target="../slideLayouts/slideLayout330.xml"/><Relationship Id="rId28" Type="http://schemas.openxmlformats.org/officeDocument/2006/relationships/slideLayout" Target="../slideLayouts/slideLayout331.xml"/><Relationship Id="rId29" Type="http://schemas.openxmlformats.org/officeDocument/2006/relationships/slideLayout" Target="../slideLayouts/slideLayout332.xml"/><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30" Type="http://schemas.openxmlformats.org/officeDocument/2006/relationships/slideLayout" Target="../slideLayouts/slideLayout333.xml"/><Relationship Id="rId31" Type="http://schemas.openxmlformats.org/officeDocument/2006/relationships/slideLayout" Target="../slideLayouts/slideLayout334.xml"/><Relationship Id="rId32" Type="http://schemas.openxmlformats.org/officeDocument/2006/relationships/slideLayout" Target="../slideLayouts/slideLayout335.xml"/><Relationship Id="rId9" Type="http://schemas.openxmlformats.org/officeDocument/2006/relationships/slideLayout" Target="../slideLayouts/slideLayout312.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33" Type="http://schemas.openxmlformats.org/officeDocument/2006/relationships/slideLayout" Target="../slideLayouts/slideLayout336.xml"/><Relationship Id="rId34" Type="http://schemas.openxmlformats.org/officeDocument/2006/relationships/slideLayout" Target="../slideLayouts/slideLayout337.xml"/><Relationship Id="rId35" Type="http://schemas.openxmlformats.org/officeDocument/2006/relationships/slideLayout" Target="../slideLayouts/slideLayout338.xml"/><Relationship Id="rId36" Type="http://schemas.openxmlformats.org/officeDocument/2006/relationships/slideLayout" Target="../slideLayouts/slideLayout339.xml"/><Relationship Id="rId10" Type="http://schemas.openxmlformats.org/officeDocument/2006/relationships/slideLayout" Target="../slideLayouts/slideLayout313.xml"/><Relationship Id="rId11" Type="http://schemas.openxmlformats.org/officeDocument/2006/relationships/slideLayout" Target="../slideLayouts/slideLayout314.xml"/><Relationship Id="rId12" Type="http://schemas.openxmlformats.org/officeDocument/2006/relationships/slideLayout" Target="../slideLayouts/slideLayout315.xml"/><Relationship Id="rId13" Type="http://schemas.openxmlformats.org/officeDocument/2006/relationships/slideLayout" Target="../slideLayouts/slideLayout316.xml"/><Relationship Id="rId14" Type="http://schemas.openxmlformats.org/officeDocument/2006/relationships/slideLayout" Target="../slideLayouts/slideLayout317.xml"/><Relationship Id="rId15" Type="http://schemas.openxmlformats.org/officeDocument/2006/relationships/slideLayout" Target="../slideLayouts/slideLayout318.xml"/><Relationship Id="rId16" Type="http://schemas.openxmlformats.org/officeDocument/2006/relationships/slideLayout" Target="../slideLayouts/slideLayout319.xml"/><Relationship Id="rId17" Type="http://schemas.openxmlformats.org/officeDocument/2006/relationships/slideLayout" Target="../slideLayouts/slideLayout320.xml"/><Relationship Id="rId18" Type="http://schemas.openxmlformats.org/officeDocument/2006/relationships/slideLayout" Target="../slideLayouts/slideLayout321.xml"/><Relationship Id="rId19" Type="http://schemas.openxmlformats.org/officeDocument/2006/relationships/slideLayout" Target="../slideLayouts/slideLayout322.xml"/><Relationship Id="rId37" Type="http://schemas.openxmlformats.org/officeDocument/2006/relationships/slideLayout" Target="../slideLayouts/slideLayout340.xml"/><Relationship Id="rId38" Type="http://schemas.openxmlformats.org/officeDocument/2006/relationships/slideLayout" Target="../slideLayouts/slideLayout341.xml"/><Relationship Id="rId39" Type="http://schemas.openxmlformats.org/officeDocument/2006/relationships/slideLayout" Target="../slideLayouts/slideLayout342.xml"/><Relationship Id="rId40"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6.xml"/><Relationship Id="rId21" Type="http://schemas.openxmlformats.org/officeDocument/2006/relationships/slideLayout" Target="../slideLayouts/slideLayout67.xml"/><Relationship Id="rId22" Type="http://schemas.openxmlformats.org/officeDocument/2006/relationships/slideLayout" Target="../slideLayouts/slideLayout68.xml"/><Relationship Id="rId23" Type="http://schemas.openxmlformats.org/officeDocument/2006/relationships/slideLayout" Target="../slideLayouts/slideLayout69.xml"/><Relationship Id="rId24" Type="http://schemas.openxmlformats.org/officeDocument/2006/relationships/slideLayout" Target="../slideLayouts/slideLayout70.xml"/><Relationship Id="rId25" Type="http://schemas.openxmlformats.org/officeDocument/2006/relationships/slideLayout" Target="../slideLayouts/slideLayout71.xml"/><Relationship Id="rId26" Type="http://schemas.openxmlformats.org/officeDocument/2006/relationships/slideLayout" Target="../slideLayouts/slideLayout72.xml"/><Relationship Id="rId27" Type="http://schemas.openxmlformats.org/officeDocument/2006/relationships/slideLayout" Target="../slideLayouts/slideLayout73.xml"/><Relationship Id="rId28" Type="http://schemas.openxmlformats.org/officeDocument/2006/relationships/slideLayout" Target="../slideLayouts/slideLayout74.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30" Type="http://schemas.openxmlformats.org/officeDocument/2006/relationships/slideLayout" Target="../slideLayouts/slideLayout76.xml"/><Relationship Id="rId31" Type="http://schemas.openxmlformats.org/officeDocument/2006/relationships/slideLayout" Target="../slideLayouts/slideLayout77.xml"/><Relationship Id="rId32" Type="http://schemas.openxmlformats.org/officeDocument/2006/relationships/slideLayout" Target="../slideLayouts/slideLayout78.xml"/><Relationship Id="rId9" Type="http://schemas.openxmlformats.org/officeDocument/2006/relationships/slideLayout" Target="../slideLayouts/slideLayout55.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3" Type="http://schemas.openxmlformats.org/officeDocument/2006/relationships/slideLayout" Target="../slideLayouts/slideLayout79.xml"/><Relationship Id="rId34" Type="http://schemas.openxmlformats.org/officeDocument/2006/relationships/slideLayout" Target="../slideLayouts/slideLayout80.xml"/><Relationship Id="rId35" Type="http://schemas.openxmlformats.org/officeDocument/2006/relationships/slideLayout" Target="../slideLayouts/slideLayout81.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slideLayout" Target="../slideLayouts/slideLayout62.xml"/><Relationship Id="rId17" Type="http://schemas.openxmlformats.org/officeDocument/2006/relationships/slideLayout" Target="../slideLayouts/slideLayout63.xml"/><Relationship Id="rId18" Type="http://schemas.openxmlformats.org/officeDocument/2006/relationships/slideLayout" Target="../slideLayouts/slideLayout64.xml"/><Relationship Id="rId19" Type="http://schemas.openxmlformats.org/officeDocument/2006/relationships/slideLayout" Target="../slideLayouts/slideLayout65.xml"/><Relationship Id="rId37" Type="http://schemas.openxmlformats.org/officeDocument/2006/relationships/slideLayout" Target="../slideLayouts/slideLayout83.xml"/><Relationship Id="rId38" Type="http://schemas.openxmlformats.org/officeDocument/2006/relationships/slideLayout" Target="../slideLayouts/slideLayout84.xml"/><Relationship Id="rId39" Type="http://schemas.openxmlformats.org/officeDocument/2006/relationships/slideLayout" Target="../slideLayouts/slideLayout85.xml"/><Relationship Id="rId40" Type="http://schemas.openxmlformats.org/officeDocument/2006/relationships/slideLayout" Target="../slideLayouts/slideLayout86.xml"/><Relationship Id="rId41" Type="http://schemas.openxmlformats.org/officeDocument/2006/relationships/slideLayout" Target="../slideLayouts/slideLayout87.xml"/><Relationship Id="rId42" Type="http://schemas.openxmlformats.org/officeDocument/2006/relationships/theme" Target="../theme/theme2.xml"/><Relationship Id="rId4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07.xml"/><Relationship Id="rId21" Type="http://schemas.openxmlformats.org/officeDocument/2006/relationships/slideLayout" Target="../slideLayouts/slideLayout108.xml"/><Relationship Id="rId22" Type="http://schemas.openxmlformats.org/officeDocument/2006/relationships/slideLayout" Target="../slideLayouts/slideLayout109.xml"/><Relationship Id="rId23" Type="http://schemas.openxmlformats.org/officeDocument/2006/relationships/slideLayout" Target="../slideLayouts/slideLayout110.xml"/><Relationship Id="rId24" Type="http://schemas.openxmlformats.org/officeDocument/2006/relationships/slideLayout" Target="../slideLayouts/slideLayout111.xml"/><Relationship Id="rId25" Type="http://schemas.openxmlformats.org/officeDocument/2006/relationships/slideLayout" Target="../slideLayouts/slideLayout112.xml"/><Relationship Id="rId26" Type="http://schemas.openxmlformats.org/officeDocument/2006/relationships/slideLayout" Target="../slideLayouts/slideLayout113.xml"/><Relationship Id="rId27" Type="http://schemas.openxmlformats.org/officeDocument/2006/relationships/slideLayout" Target="../slideLayouts/slideLayout114.xml"/><Relationship Id="rId28" Type="http://schemas.openxmlformats.org/officeDocument/2006/relationships/slideLayout" Target="../slideLayouts/slideLayout115.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30" Type="http://schemas.openxmlformats.org/officeDocument/2006/relationships/slideLayout" Target="../slideLayouts/slideLayout117.xml"/><Relationship Id="rId31" Type="http://schemas.openxmlformats.org/officeDocument/2006/relationships/slideLayout" Target="../slideLayouts/slideLayout118.xml"/><Relationship Id="rId32" Type="http://schemas.openxmlformats.org/officeDocument/2006/relationships/slideLayout" Target="../slideLayouts/slideLayout119.xml"/><Relationship Id="rId9" Type="http://schemas.openxmlformats.org/officeDocument/2006/relationships/slideLayout" Target="../slideLayouts/slideLayout96.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33" Type="http://schemas.openxmlformats.org/officeDocument/2006/relationships/slideLayout" Target="../slideLayouts/slideLayout120.xml"/><Relationship Id="rId34" Type="http://schemas.openxmlformats.org/officeDocument/2006/relationships/slideLayout" Target="../slideLayouts/slideLayout121.xml"/><Relationship Id="rId35" Type="http://schemas.openxmlformats.org/officeDocument/2006/relationships/slideLayout" Target="../slideLayouts/slideLayout122.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slideLayout" Target="../slideLayouts/slideLayout101.xml"/><Relationship Id="rId15" Type="http://schemas.openxmlformats.org/officeDocument/2006/relationships/slideLayout" Target="../slideLayouts/slideLayout102.xml"/><Relationship Id="rId16" Type="http://schemas.openxmlformats.org/officeDocument/2006/relationships/slideLayout" Target="../slideLayouts/slideLayout103.xml"/><Relationship Id="rId17" Type="http://schemas.openxmlformats.org/officeDocument/2006/relationships/slideLayout" Target="../slideLayouts/slideLayout104.xml"/><Relationship Id="rId18" Type="http://schemas.openxmlformats.org/officeDocument/2006/relationships/slideLayout" Target="../slideLayouts/slideLayout105.xml"/><Relationship Id="rId19" Type="http://schemas.openxmlformats.org/officeDocument/2006/relationships/slideLayout" Target="../slideLayouts/slideLayout106.xml"/><Relationship Id="rId37" Type="http://schemas.openxmlformats.org/officeDocument/2006/relationships/slideLayout" Target="../slideLayouts/slideLayout124.xml"/><Relationship Id="rId38" Type="http://schemas.openxmlformats.org/officeDocument/2006/relationships/theme" Target="../theme/theme3.xml"/><Relationship Id="rId3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4.xml"/><Relationship Id="rId14" Type="http://schemas.openxmlformats.org/officeDocument/2006/relationships/image" Target="../media/image10.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theme" Target="../theme/theme5.xml"/><Relationship Id="rId14" Type="http://schemas.openxmlformats.org/officeDocument/2006/relationships/image" Target="../media/image10.jpe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46" Type="http://schemas.openxmlformats.org/officeDocument/2006/relationships/image" Target="../media/image16.png"/><Relationship Id="rId20" Type="http://schemas.openxmlformats.org/officeDocument/2006/relationships/slideLayout" Target="../slideLayouts/slideLayout168.xml"/><Relationship Id="rId21" Type="http://schemas.openxmlformats.org/officeDocument/2006/relationships/slideLayout" Target="../slideLayouts/slideLayout169.xml"/><Relationship Id="rId22" Type="http://schemas.openxmlformats.org/officeDocument/2006/relationships/slideLayout" Target="../slideLayouts/slideLayout170.xml"/><Relationship Id="rId23" Type="http://schemas.openxmlformats.org/officeDocument/2006/relationships/slideLayout" Target="../slideLayouts/slideLayout171.xml"/><Relationship Id="rId24" Type="http://schemas.openxmlformats.org/officeDocument/2006/relationships/slideLayout" Target="../slideLayouts/slideLayout172.xml"/><Relationship Id="rId25" Type="http://schemas.openxmlformats.org/officeDocument/2006/relationships/slideLayout" Target="../slideLayouts/slideLayout173.xml"/><Relationship Id="rId26" Type="http://schemas.openxmlformats.org/officeDocument/2006/relationships/slideLayout" Target="../slideLayouts/slideLayout174.xml"/><Relationship Id="rId27" Type="http://schemas.openxmlformats.org/officeDocument/2006/relationships/slideLayout" Target="../slideLayouts/slideLayout175.xml"/><Relationship Id="rId28" Type="http://schemas.openxmlformats.org/officeDocument/2006/relationships/slideLayout" Target="../slideLayouts/slideLayout176.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30" Type="http://schemas.openxmlformats.org/officeDocument/2006/relationships/slideLayout" Target="../slideLayouts/slideLayout178.xml"/><Relationship Id="rId31" Type="http://schemas.openxmlformats.org/officeDocument/2006/relationships/slideLayout" Target="../slideLayouts/slideLayout179.xml"/><Relationship Id="rId32" Type="http://schemas.openxmlformats.org/officeDocument/2006/relationships/slideLayout" Target="../slideLayouts/slideLayout180.xml"/><Relationship Id="rId9" Type="http://schemas.openxmlformats.org/officeDocument/2006/relationships/slideLayout" Target="../slideLayouts/slideLayout157.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33" Type="http://schemas.openxmlformats.org/officeDocument/2006/relationships/slideLayout" Target="../slideLayouts/slideLayout181.xml"/><Relationship Id="rId34" Type="http://schemas.openxmlformats.org/officeDocument/2006/relationships/slideLayout" Target="../slideLayouts/slideLayout182.xml"/><Relationship Id="rId35" Type="http://schemas.openxmlformats.org/officeDocument/2006/relationships/slideLayout" Target="../slideLayouts/slideLayout183.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slideLayout" Target="../slideLayouts/slideLayout160.xml"/><Relationship Id="rId13" Type="http://schemas.openxmlformats.org/officeDocument/2006/relationships/slideLayout" Target="../slideLayouts/slideLayout161.xml"/><Relationship Id="rId14" Type="http://schemas.openxmlformats.org/officeDocument/2006/relationships/slideLayout" Target="../slideLayouts/slideLayout162.xml"/><Relationship Id="rId15" Type="http://schemas.openxmlformats.org/officeDocument/2006/relationships/slideLayout" Target="../slideLayouts/slideLayout163.xml"/><Relationship Id="rId16" Type="http://schemas.openxmlformats.org/officeDocument/2006/relationships/slideLayout" Target="../slideLayouts/slideLayout164.xml"/><Relationship Id="rId17" Type="http://schemas.openxmlformats.org/officeDocument/2006/relationships/slideLayout" Target="../slideLayouts/slideLayout165.xml"/><Relationship Id="rId18" Type="http://schemas.openxmlformats.org/officeDocument/2006/relationships/slideLayout" Target="../slideLayouts/slideLayout166.xml"/><Relationship Id="rId19" Type="http://schemas.openxmlformats.org/officeDocument/2006/relationships/slideLayout" Target="../slideLayouts/slideLayout167.xml"/><Relationship Id="rId37" Type="http://schemas.openxmlformats.org/officeDocument/2006/relationships/slideLayout" Target="../slideLayouts/slideLayout185.xml"/><Relationship Id="rId38" Type="http://schemas.openxmlformats.org/officeDocument/2006/relationships/slideLayout" Target="../slideLayouts/slideLayout186.xml"/><Relationship Id="rId39" Type="http://schemas.openxmlformats.org/officeDocument/2006/relationships/slideLayout" Target="../slideLayouts/slideLayout187.xml"/><Relationship Id="rId40" Type="http://schemas.openxmlformats.org/officeDocument/2006/relationships/slideLayout" Target="../slideLayouts/slideLayout188.xml"/><Relationship Id="rId41" Type="http://schemas.openxmlformats.org/officeDocument/2006/relationships/slideLayout" Target="../slideLayouts/slideLayout189.xml"/><Relationship Id="rId42" Type="http://schemas.openxmlformats.org/officeDocument/2006/relationships/slideLayout" Target="../slideLayouts/slideLayout190.xml"/><Relationship Id="rId43" Type="http://schemas.openxmlformats.org/officeDocument/2006/relationships/slideLayout" Target="../slideLayouts/slideLayout191.xml"/><Relationship Id="rId44" Type="http://schemas.openxmlformats.org/officeDocument/2006/relationships/theme" Target="../theme/theme6.xml"/><Relationship Id="rId45"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200.xml"/><Relationship Id="rId20" Type="http://schemas.openxmlformats.org/officeDocument/2006/relationships/slideLayout" Target="../slideLayouts/slideLayout211.xml"/><Relationship Id="rId21" Type="http://schemas.openxmlformats.org/officeDocument/2006/relationships/slideLayout" Target="../slideLayouts/slideLayout212.xml"/><Relationship Id="rId22" Type="http://schemas.openxmlformats.org/officeDocument/2006/relationships/theme" Target="../theme/theme7.xml"/><Relationship Id="rId23" Type="http://schemas.openxmlformats.org/officeDocument/2006/relationships/image" Target="../media/image16.png"/><Relationship Id="rId24" Type="http://schemas.openxmlformats.org/officeDocument/2006/relationships/image" Target="../media/image15.jpeg"/><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Relationship Id="rId14" Type="http://schemas.openxmlformats.org/officeDocument/2006/relationships/slideLayout" Target="../slideLayouts/slideLayout205.xml"/><Relationship Id="rId15" Type="http://schemas.openxmlformats.org/officeDocument/2006/relationships/slideLayout" Target="../slideLayouts/slideLayout206.xml"/><Relationship Id="rId16" Type="http://schemas.openxmlformats.org/officeDocument/2006/relationships/slideLayout" Target="../slideLayouts/slideLayout207.xml"/><Relationship Id="rId17" Type="http://schemas.openxmlformats.org/officeDocument/2006/relationships/slideLayout" Target="../slideLayouts/slideLayout208.xml"/><Relationship Id="rId18" Type="http://schemas.openxmlformats.org/officeDocument/2006/relationships/slideLayout" Target="../slideLayouts/slideLayout209.xml"/><Relationship Id="rId19" Type="http://schemas.openxmlformats.org/officeDocument/2006/relationships/slideLayout" Target="../slideLayouts/slideLayout210.xml"/><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s>
</file>

<file path=ppt/slideMasters/_rels/slideMaster8.xml.rels><?xml version="1.0" encoding="UTF-8" standalone="yes"?>
<Relationships xmlns="http://schemas.openxmlformats.org/package/2006/relationships"><Relationship Id="rId46" Type="http://schemas.openxmlformats.org/officeDocument/2006/relationships/image" Target="../media/image16.png"/><Relationship Id="rId20" Type="http://schemas.openxmlformats.org/officeDocument/2006/relationships/slideLayout" Target="../slideLayouts/slideLayout232.xml"/><Relationship Id="rId21" Type="http://schemas.openxmlformats.org/officeDocument/2006/relationships/slideLayout" Target="../slideLayouts/slideLayout233.xml"/><Relationship Id="rId22" Type="http://schemas.openxmlformats.org/officeDocument/2006/relationships/slideLayout" Target="../slideLayouts/slideLayout234.xml"/><Relationship Id="rId23" Type="http://schemas.openxmlformats.org/officeDocument/2006/relationships/slideLayout" Target="../slideLayouts/slideLayout235.xml"/><Relationship Id="rId24" Type="http://schemas.openxmlformats.org/officeDocument/2006/relationships/slideLayout" Target="../slideLayouts/slideLayout236.xml"/><Relationship Id="rId25" Type="http://schemas.openxmlformats.org/officeDocument/2006/relationships/slideLayout" Target="../slideLayouts/slideLayout237.xml"/><Relationship Id="rId26" Type="http://schemas.openxmlformats.org/officeDocument/2006/relationships/slideLayout" Target="../slideLayouts/slideLayout238.xml"/><Relationship Id="rId27" Type="http://schemas.openxmlformats.org/officeDocument/2006/relationships/slideLayout" Target="../slideLayouts/slideLayout239.xml"/><Relationship Id="rId28" Type="http://schemas.openxmlformats.org/officeDocument/2006/relationships/slideLayout" Target="../slideLayouts/slideLayout240.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30" Type="http://schemas.openxmlformats.org/officeDocument/2006/relationships/slideLayout" Target="../slideLayouts/slideLayout242.xml"/><Relationship Id="rId31" Type="http://schemas.openxmlformats.org/officeDocument/2006/relationships/slideLayout" Target="../slideLayouts/slideLayout243.xml"/><Relationship Id="rId32" Type="http://schemas.openxmlformats.org/officeDocument/2006/relationships/slideLayout" Target="../slideLayouts/slideLayout244.xml"/><Relationship Id="rId9" Type="http://schemas.openxmlformats.org/officeDocument/2006/relationships/slideLayout" Target="../slideLayouts/slideLayout221.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33" Type="http://schemas.openxmlformats.org/officeDocument/2006/relationships/slideLayout" Target="../slideLayouts/slideLayout245.xml"/><Relationship Id="rId34" Type="http://schemas.openxmlformats.org/officeDocument/2006/relationships/slideLayout" Target="../slideLayouts/slideLayout246.xml"/><Relationship Id="rId35" Type="http://schemas.openxmlformats.org/officeDocument/2006/relationships/slideLayout" Target="../slideLayouts/slideLayout247.xml"/><Relationship Id="rId36" Type="http://schemas.openxmlformats.org/officeDocument/2006/relationships/slideLayout" Target="../slideLayouts/slideLayout248.xml"/><Relationship Id="rId10" Type="http://schemas.openxmlformats.org/officeDocument/2006/relationships/slideLayout" Target="../slideLayouts/slideLayout222.xml"/><Relationship Id="rId11" Type="http://schemas.openxmlformats.org/officeDocument/2006/relationships/slideLayout" Target="../slideLayouts/slideLayout223.xml"/><Relationship Id="rId12" Type="http://schemas.openxmlformats.org/officeDocument/2006/relationships/slideLayout" Target="../slideLayouts/slideLayout224.xml"/><Relationship Id="rId13" Type="http://schemas.openxmlformats.org/officeDocument/2006/relationships/slideLayout" Target="../slideLayouts/slideLayout225.xml"/><Relationship Id="rId14" Type="http://schemas.openxmlformats.org/officeDocument/2006/relationships/slideLayout" Target="../slideLayouts/slideLayout226.xml"/><Relationship Id="rId15" Type="http://schemas.openxmlformats.org/officeDocument/2006/relationships/slideLayout" Target="../slideLayouts/slideLayout227.xml"/><Relationship Id="rId16" Type="http://schemas.openxmlformats.org/officeDocument/2006/relationships/slideLayout" Target="../slideLayouts/slideLayout228.xml"/><Relationship Id="rId17" Type="http://schemas.openxmlformats.org/officeDocument/2006/relationships/slideLayout" Target="../slideLayouts/slideLayout229.xml"/><Relationship Id="rId18" Type="http://schemas.openxmlformats.org/officeDocument/2006/relationships/slideLayout" Target="../slideLayouts/slideLayout230.xml"/><Relationship Id="rId19" Type="http://schemas.openxmlformats.org/officeDocument/2006/relationships/slideLayout" Target="../slideLayouts/slideLayout231.xml"/><Relationship Id="rId37" Type="http://schemas.openxmlformats.org/officeDocument/2006/relationships/slideLayout" Target="../slideLayouts/slideLayout249.xml"/><Relationship Id="rId38" Type="http://schemas.openxmlformats.org/officeDocument/2006/relationships/slideLayout" Target="../slideLayouts/slideLayout250.xml"/><Relationship Id="rId39" Type="http://schemas.openxmlformats.org/officeDocument/2006/relationships/slideLayout" Target="../slideLayouts/slideLayout251.xml"/><Relationship Id="rId40" Type="http://schemas.openxmlformats.org/officeDocument/2006/relationships/slideLayout" Target="../slideLayouts/slideLayout252.xml"/><Relationship Id="rId41" Type="http://schemas.openxmlformats.org/officeDocument/2006/relationships/slideLayout" Target="../slideLayouts/slideLayout253.xml"/><Relationship Id="rId42" Type="http://schemas.openxmlformats.org/officeDocument/2006/relationships/slideLayout" Target="../slideLayouts/slideLayout254.xml"/><Relationship Id="rId43" Type="http://schemas.openxmlformats.org/officeDocument/2006/relationships/slideLayout" Target="../slideLayouts/slideLayout255.xml"/><Relationship Id="rId44" Type="http://schemas.openxmlformats.org/officeDocument/2006/relationships/theme" Target="../theme/theme8.xml"/><Relationship Id="rId45" Type="http://schemas.openxmlformats.org/officeDocument/2006/relationships/image" Target="../media/image15.jpeg"/></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275.xml"/><Relationship Id="rId21" Type="http://schemas.openxmlformats.org/officeDocument/2006/relationships/slideLayout" Target="../slideLayouts/slideLayout276.xml"/><Relationship Id="rId22" Type="http://schemas.openxmlformats.org/officeDocument/2006/relationships/slideLayout" Target="../slideLayouts/slideLayout277.xml"/><Relationship Id="rId23" Type="http://schemas.openxmlformats.org/officeDocument/2006/relationships/slideLayout" Target="../slideLayouts/slideLayout278.xml"/><Relationship Id="rId24" Type="http://schemas.openxmlformats.org/officeDocument/2006/relationships/slideLayout" Target="../slideLayouts/slideLayout279.xml"/><Relationship Id="rId25" Type="http://schemas.openxmlformats.org/officeDocument/2006/relationships/slideLayout" Target="../slideLayouts/slideLayout280.xml"/><Relationship Id="rId26" Type="http://schemas.openxmlformats.org/officeDocument/2006/relationships/slideLayout" Target="../slideLayouts/slideLayout281.xml"/><Relationship Id="rId27" Type="http://schemas.openxmlformats.org/officeDocument/2006/relationships/slideLayout" Target="../slideLayouts/slideLayout282.xml"/><Relationship Id="rId28" Type="http://schemas.openxmlformats.org/officeDocument/2006/relationships/slideLayout" Target="../slideLayouts/slideLayout283.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30" Type="http://schemas.openxmlformats.org/officeDocument/2006/relationships/slideLayout" Target="../slideLayouts/slideLayout285.xml"/><Relationship Id="rId31" Type="http://schemas.openxmlformats.org/officeDocument/2006/relationships/slideLayout" Target="../slideLayouts/slideLayout286.xml"/><Relationship Id="rId32" Type="http://schemas.openxmlformats.org/officeDocument/2006/relationships/slideLayout" Target="../slideLayouts/slideLayout287.xml"/><Relationship Id="rId9" Type="http://schemas.openxmlformats.org/officeDocument/2006/relationships/slideLayout" Target="../slideLayouts/slideLayout264.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33" Type="http://schemas.openxmlformats.org/officeDocument/2006/relationships/slideLayout" Target="../slideLayouts/slideLayout288.xml"/><Relationship Id="rId34" Type="http://schemas.openxmlformats.org/officeDocument/2006/relationships/slideLayout" Target="../slideLayouts/slideLayout289.xml"/><Relationship Id="rId35" Type="http://schemas.openxmlformats.org/officeDocument/2006/relationships/slideLayout" Target="../slideLayouts/slideLayout290.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1" Type="http://schemas.openxmlformats.org/officeDocument/2006/relationships/slideLayout" Target="../slideLayouts/slideLayout266.xml"/><Relationship Id="rId12" Type="http://schemas.openxmlformats.org/officeDocument/2006/relationships/slideLayout" Target="../slideLayouts/slideLayout267.xml"/><Relationship Id="rId13" Type="http://schemas.openxmlformats.org/officeDocument/2006/relationships/slideLayout" Target="../slideLayouts/slideLayout268.xml"/><Relationship Id="rId14" Type="http://schemas.openxmlformats.org/officeDocument/2006/relationships/slideLayout" Target="../slideLayouts/slideLayout269.xml"/><Relationship Id="rId15" Type="http://schemas.openxmlformats.org/officeDocument/2006/relationships/slideLayout" Target="../slideLayouts/slideLayout270.xml"/><Relationship Id="rId16" Type="http://schemas.openxmlformats.org/officeDocument/2006/relationships/slideLayout" Target="../slideLayouts/slideLayout271.xml"/><Relationship Id="rId17" Type="http://schemas.openxmlformats.org/officeDocument/2006/relationships/slideLayout" Target="../slideLayouts/slideLayout272.xml"/><Relationship Id="rId18" Type="http://schemas.openxmlformats.org/officeDocument/2006/relationships/slideLayout" Target="../slideLayouts/slideLayout273.xml"/><Relationship Id="rId19" Type="http://schemas.openxmlformats.org/officeDocument/2006/relationships/slideLayout" Target="../slideLayouts/slideLayout274.xml"/><Relationship Id="rId37" Type="http://schemas.openxmlformats.org/officeDocument/2006/relationships/slideLayout" Target="../slideLayouts/slideLayout292.xml"/><Relationship Id="rId38" Type="http://schemas.openxmlformats.org/officeDocument/2006/relationships/slideLayout" Target="../slideLayouts/slideLayout293.xml"/><Relationship Id="rId3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454877"/>
            <a:ext cx="11542817" cy="975360"/>
          </a:xfrm>
          <a:prstGeom prst="rect">
            <a:avLst/>
          </a:prstGeom>
        </p:spPr>
        <p:txBody>
          <a:bodyPr vert="horz" lIns="121829" tIns="60915" rIns="121829" bIns="60915" rtlCol="0" anchor="t" anchorCtr="0">
            <a:noAutofit/>
          </a:bodyPr>
          <a:lstStyle/>
          <a:p>
            <a:r>
              <a:rPr lang="en-US" smtClean="0"/>
              <a:t>Click to edit Master title style</a:t>
            </a:r>
            <a:endParaRPr lang="en-GB" dirty="0"/>
          </a:p>
        </p:txBody>
      </p:sp>
      <p:sp>
        <p:nvSpPr>
          <p:cNvPr id="4" name="Rectangle 5"/>
          <p:cNvSpPr>
            <a:spLocks noChangeArrowheads="1"/>
          </p:cNvSpPr>
          <p:nvPr/>
        </p:nvSpPr>
        <p:spPr bwMode="ltGray">
          <a:xfrm>
            <a:off x="10414963" y="6327964"/>
            <a:ext cx="1016261" cy="206040"/>
          </a:xfrm>
          <a:prstGeom prst="rect">
            <a:avLst/>
          </a:prstGeom>
          <a:noFill/>
          <a:ln w="9525">
            <a:noFill/>
            <a:miter lim="800000"/>
            <a:headEnd/>
            <a:tailEnd/>
          </a:ln>
          <a:effectLst/>
        </p:spPr>
        <p:txBody>
          <a:bodyPr wrap="none" lIns="82064" tIns="41031" rIns="82064" bIns="41031" anchor="b">
            <a:spAutoFit/>
          </a:bodyPr>
          <a:lstStyle/>
          <a:p>
            <a:pPr algn="r" defTabSz="813878">
              <a:lnSpc>
                <a:spcPct val="100000"/>
              </a:lnSpc>
            </a:pPr>
            <a:r>
              <a:rPr lang="en-US" sz="800" b="0" i="0" dirty="0">
                <a:solidFill>
                  <a:srgbClr val="FFFFFF"/>
                </a:solidFill>
                <a:latin typeface="+mn-lt"/>
                <a:cs typeface="CiscoSans Thin"/>
              </a:rPr>
              <a:t>Cisco Confidential</a:t>
            </a:r>
          </a:p>
        </p:txBody>
      </p:sp>
      <p:sp>
        <p:nvSpPr>
          <p:cNvPr id="5" name="Rectangle 7"/>
          <p:cNvSpPr>
            <a:spLocks noChangeArrowheads="1"/>
          </p:cNvSpPr>
          <p:nvPr/>
        </p:nvSpPr>
        <p:spPr bwMode="ltGray">
          <a:xfrm>
            <a:off x="11544690" y="6323898"/>
            <a:ext cx="294051" cy="206015"/>
          </a:xfrm>
          <a:prstGeom prst="rect">
            <a:avLst/>
          </a:prstGeom>
          <a:noFill/>
          <a:ln w="9525" algn="ctr">
            <a:noFill/>
            <a:miter lim="800000"/>
            <a:headEnd/>
            <a:tailEnd/>
          </a:ln>
          <a:effectLst/>
        </p:spPr>
        <p:txBody>
          <a:bodyPr wrap="none" lIns="82064" tIns="41031" rIns="82064" bIns="41031" anchor="b">
            <a:spAutoFit/>
          </a:bodyPr>
          <a:lstStyle/>
          <a:p>
            <a:pPr algn="r" defTabSz="813878">
              <a:lnSpc>
                <a:spcPct val="100000"/>
              </a:lnSpc>
            </a:pPr>
            <a:fld id="{DFCF27A5-1A5B-48D3-A060-2758FFBB1ADD}" type="slidenum">
              <a:rPr lang="en-US" sz="800" b="0" i="0">
                <a:solidFill>
                  <a:srgbClr val="FFFFFF"/>
                </a:solidFill>
                <a:latin typeface="+mn-lt"/>
                <a:cs typeface="CiscoSans Thin"/>
              </a:rPr>
              <a:pPr algn="r" defTabSz="813878">
                <a:lnSpc>
                  <a:spcPct val="100000"/>
                </a:lnSpc>
              </a:pPr>
              <a:t>‹#›</a:t>
            </a:fld>
            <a:endParaRPr lang="en-US" sz="800" b="0" i="0" dirty="0">
              <a:solidFill>
                <a:srgbClr val="FFFFFF"/>
              </a:solidFill>
              <a:latin typeface="+mn-lt"/>
              <a:cs typeface="CiscoSans Thin"/>
            </a:endParaRPr>
          </a:p>
        </p:txBody>
      </p:sp>
      <p:sp>
        <p:nvSpPr>
          <p:cNvPr id="6" name="Rectangle 4"/>
          <p:cNvSpPr>
            <a:spLocks noChangeArrowheads="1"/>
          </p:cNvSpPr>
          <p:nvPr/>
        </p:nvSpPr>
        <p:spPr bwMode="ltGray">
          <a:xfrm>
            <a:off x="389307" y="6329697"/>
            <a:ext cx="4559499" cy="206040"/>
          </a:xfrm>
          <a:prstGeom prst="rect">
            <a:avLst/>
          </a:prstGeom>
          <a:noFill/>
          <a:ln w="9525">
            <a:noFill/>
            <a:miter lim="800000"/>
            <a:headEnd/>
            <a:tailEnd/>
          </a:ln>
          <a:effectLst/>
        </p:spPr>
        <p:txBody>
          <a:bodyPr wrap="square" lIns="82064" tIns="41031" rIns="82064" bIns="41031" anchor="b" anchorCtr="0">
            <a:spAutoFit/>
          </a:bodyPr>
          <a:lstStyle/>
          <a:p>
            <a:pPr algn="l" defTabSz="813878">
              <a:lnSpc>
                <a:spcPct val="100000"/>
              </a:lnSpc>
            </a:pPr>
            <a:r>
              <a:rPr lang="en-US" sz="800" b="0" i="0" dirty="0" smtClean="0">
                <a:solidFill>
                  <a:srgbClr val="FFFFFF"/>
                </a:solidFill>
                <a:latin typeface="+mn-lt"/>
                <a:cs typeface="CiscoSans Thin"/>
              </a:rPr>
              <a:t>© 2013-2014  Cisco and/or its affiliates. All rights reserved.</a:t>
            </a:r>
            <a:endParaRPr lang="en-US" sz="800" b="0" i="0" dirty="0">
              <a:solidFill>
                <a:srgbClr val="FFFFFF"/>
              </a:solidFill>
              <a:latin typeface="+mn-lt"/>
              <a:cs typeface="CiscoSans Thin"/>
            </a:endParaRPr>
          </a:p>
        </p:txBody>
      </p:sp>
      <p:cxnSp>
        <p:nvCxnSpPr>
          <p:cNvPr id="8" name="Straight Connector 7"/>
          <p:cNvCxnSpPr/>
          <p:nvPr/>
        </p:nvCxnSpPr>
        <p:spPr>
          <a:xfrm>
            <a:off x="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484999"/>
      </p:ext>
    </p:extLst>
  </p:cSld>
  <p:clrMap bg1="lt1" tx1="dk1" bg2="lt2" tx2="dk2" accent1="accent1" accent2="accent2" accent3="accent3" accent4="accent4" accent5="accent5" accent6="accent6" hlink="hlink" folHlink="folHlink"/>
  <p:sldLayoutIdLst>
    <p:sldLayoutId id="2147483769" r:id="rId1"/>
    <p:sldLayoutId id="2147483766" r:id="rId2"/>
    <p:sldLayoutId id="2147483764" r:id="rId3"/>
    <p:sldLayoutId id="2147483752" r:id="rId4"/>
    <p:sldLayoutId id="2147483768" r:id="rId5"/>
    <p:sldLayoutId id="2147483758" r:id="rId6"/>
    <p:sldLayoutId id="2147483668" r:id="rId7"/>
    <p:sldLayoutId id="2147483669" r:id="rId8"/>
    <p:sldLayoutId id="2147483670" r:id="rId9"/>
    <p:sldLayoutId id="2147483761" r:id="rId10"/>
    <p:sldLayoutId id="2147483671" r:id="rId11"/>
    <p:sldLayoutId id="2147483672" r:id="rId12"/>
    <p:sldLayoutId id="2147483733" r:id="rId13"/>
    <p:sldLayoutId id="2147483734" r:id="rId14"/>
    <p:sldLayoutId id="2147483755" r:id="rId15"/>
    <p:sldLayoutId id="2147483760" r:id="rId16"/>
    <p:sldLayoutId id="2147483759" r:id="rId17"/>
    <p:sldLayoutId id="2147483675" r:id="rId18"/>
    <p:sldLayoutId id="2147483739" r:id="rId19"/>
    <p:sldLayoutId id="2147483742" r:id="rId20"/>
    <p:sldLayoutId id="2147483762" r:id="rId21"/>
    <p:sldLayoutId id="2147483673" r:id="rId22"/>
    <p:sldLayoutId id="2147483722" r:id="rId23"/>
    <p:sldLayoutId id="2147483736" r:id="rId24"/>
    <p:sldLayoutId id="2147483674" r:id="rId25"/>
    <p:sldLayoutId id="2147483724" r:id="rId26"/>
    <p:sldLayoutId id="2147483725" r:id="rId27"/>
    <p:sldLayoutId id="2147483683" r:id="rId28"/>
    <p:sldLayoutId id="2147483743" r:id="rId29"/>
    <p:sldLayoutId id="2147483744" r:id="rId30"/>
    <p:sldLayoutId id="2147483745" r:id="rId31"/>
    <p:sldLayoutId id="2147483728" r:id="rId32"/>
    <p:sldLayoutId id="2147483763" r:id="rId33"/>
    <p:sldLayoutId id="2147483686" r:id="rId34"/>
    <p:sldLayoutId id="2147483687" r:id="rId35"/>
    <p:sldLayoutId id="2147483746" r:id="rId36"/>
    <p:sldLayoutId id="2147483751" r:id="rId37"/>
    <p:sldLayoutId id="2147483756" r:id="rId38"/>
    <p:sldLayoutId id="2147483757" r:id="rId39"/>
    <p:sldLayoutId id="2147483741" r:id="rId40"/>
    <p:sldLayoutId id="2147483747" r:id="rId41"/>
    <p:sldLayoutId id="2147483748" r:id="rId42"/>
    <p:sldLayoutId id="2147483688" r:id="rId43"/>
    <p:sldLayoutId id="2147483749" r:id="rId44"/>
    <p:sldLayoutId id="2147483770" r:id="rId45"/>
    <p:sldLayoutId id="2147483771" r:id="rId46"/>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3867"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469" indent="-228469" algn="l" defTabSz="91386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656" indent="-287794" algn="l" defTabSz="913867"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587" indent="-228439" algn="l" defTabSz="913867"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518" indent="-228439" algn="l" defTabSz="913867"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450" indent="-228439" algn="l" defTabSz="913867"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175" indent="-228469" algn="l" defTabSz="91386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106" indent="-228439" algn="l" defTabSz="91386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8533" indent="0" algn="l" defTabSz="913867" rtl="0" eaLnBrk="1" latinLnBrk="0" hangingPunct="1">
        <a:spcBef>
          <a:spcPct val="20000"/>
        </a:spcBef>
        <a:buFont typeface="Arial" pitchFamily="34" charset="0"/>
        <a:buNone/>
        <a:defRPr sz="2000" kern="1200">
          <a:solidFill>
            <a:schemeClr val="tx1"/>
          </a:solidFill>
          <a:latin typeface="+mn-lt"/>
          <a:ea typeface="+mn-ea"/>
          <a:cs typeface="+mn-cs"/>
        </a:defRPr>
      </a:lvl8pPr>
      <a:lvl9pPr marL="3883934" indent="-228469" algn="l" defTabSz="9138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67" rtl="0" eaLnBrk="1" latinLnBrk="0" hangingPunct="1">
        <a:defRPr sz="1900" kern="1200">
          <a:solidFill>
            <a:schemeClr val="tx1"/>
          </a:solidFill>
          <a:latin typeface="+mn-lt"/>
          <a:ea typeface="+mn-ea"/>
          <a:cs typeface="+mn-cs"/>
        </a:defRPr>
      </a:lvl1pPr>
      <a:lvl2pPr marL="456921" algn="l" defTabSz="913867" rtl="0" eaLnBrk="1" latinLnBrk="0" hangingPunct="1">
        <a:defRPr sz="1900" kern="1200">
          <a:solidFill>
            <a:schemeClr val="tx1"/>
          </a:solidFill>
          <a:latin typeface="+mn-lt"/>
          <a:ea typeface="+mn-ea"/>
          <a:cs typeface="+mn-cs"/>
        </a:defRPr>
      </a:lvl2pPr>
      <a:lvl3pPr marL="913867" algn="l" defTabSz="913867" rtl="0" eaLnBrk="1" latinLnBrk="0" hangingPunct="1">
        <a:defRPr sz="1900" kern="1200">
          <a:solidFill>
            <a:schemeClr val="tx1"/>
          </a:solidFill>
          <a:latin typeface="+mn-lt"/>
          <a:ea typeface="+mn-ea"/>
          <a:cs typeface="+mn-cs"/>
        </a:defRPr>
      </a:lvl3pPr>
      <a:lvl4pPr marL="1370797" algn="l" defTabSz="913867" rtl="0" eaLnBrk="1" latinLnBrk="0" hangingPunct="1">
        <a:defRPr sz="1900" kern="1200">
          <a:solidFill>
            <a:schemeClr val="tx1"/>
          </a:solidFill>
          <a:latin typeface="+mn-lt"/>
          <a:ea typeface="+mn-ea"/>
          <a:cs typeface="+mn-cs"/>
        </a:defRPr>
      </a:lvl4pPr>
      <a:lvl5pPr marL="1827736" algn="l" defTabSz="913867" rtl="0" eaLnBrk="1" latinLnBrk="0" hangingPunct="1">
        <a:defRPr sz="1900" kern="1200">
          <a:solidFill>
            <a:schemeClr val="tx1"/>
          </a:solidFill>
          <a:latin typeface="+mn-lt"/>
          <a:ea typeface="+mn-ea"/>
          <a:cs typeface="+mn-cs"/>
        </a:defRPr>
      </a:lvl5pPr>
      <a:lvl6pPr marL="2284657" algn="l" defTabSz="913867" rtl="0" eaLnBrk="1" latinLnBrk="0" hangingPunct="1">
        <a:defRPr sz="1900" kern="1200">
          <a:solidFill>
            <a:schemeClr val="tx1"/>
          </a:solidFill>
          <a:latin typeface="+mn-lt"/>
          <a:ea typeface="+mn-ea"/>
          <a:cs typeface="+mn-cs"/>
        </a:defRPr>
      </a:lvl6pPr>
      <a:lvl7pPr marL="2741599" algn="l" defTabSz="913867" rtl="0" eaLnBrk="1" latinLnBrk="0" hangingPunct="1">
        <a:defRPr sz="1900" kern="1200">
          <a:solidFill>
            <a:schemeClr val="tx1"/>
          </a:solidFill>
          <a:latin typeface="+mn-lt"/>
          <a:ea typeface="+mn-ea"/>
          <a:cs typeface="+mn-cs"/>
        </a:defRPr>
      </a:lvl7pPr>
      <a:lvl8pPr marL="3198533" algn="l" defTabSz="913867" rtl="0" eaLnBrk="1" latinLnBrk="0" hangingPunct="1">
        <a:defRPr sz="1900" kern="1200">
          <a:solidFill>
            <a:schemeClr val="tx1"/>
          </a:solidFill>
          <a:latin typeface="+mn-lt"/>
          <a:ea typeface="+mn-ea"/>
          <a:cs typeface="+mn-cs"/>
        </a:defRPr>
      </a:lvl8pPr>
      <a:lvl9pPr marL="3655472" algn="l" defTabSz="91386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23" y="454877"/>
            <a:ext cx="11542817" cy="975360"/>
          </a:xfrm>
          <a:prstGeom prst="rect">
            <a:avLst/>
          </a:prstGeom>
        </p:spPr>
        <p:txBody>
          <a:bodyPr vert="horz" lIns="121760" tIns="60880" rIns="121760" bIns="60880" rtlCol="0" anchor="t" anchorCtr="0">
            <a:noAutofit/>
          </a:bodyPr>
          <a:lstStyle/>
          <a:p>
            <a:r>
              <a:rPr lang="en-US" smtClean="0"/>
              <a:t>Click to edit Master title style</a:t>
            </a:r>
            <a:endParaRPr lang="en-GB" dirty="0"/>
          </a:p>
        </p:txBody>
      </p:sp>
      <p:cxnSp>
        <p:nvCxnSpPr>
          <p:cNvPr id="8" name="Straight Connector 7"/>
          <p:cNvCxnSpPr/>
          <p:nvPr/>
        </p:nvCxnSpPr>
        <p:spPr>
          <a:xfrm>
            <a:off x="2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ltGray">
          <a:xfrm>
            <a:off x="-139" y="6645663"/>
            <a:ext cx="4559499" cy="206040"/>
          </a:xfrm>
          <a:prstGeom prst="rect">
            <a:avLst/>
          </a:prstGeom>
          <a:noFill/>
          <a:ln w="9525">
            <a:noFill/>
            <a:miter lim="800000"/>
            <a:headEnd/>
            <a:tailEnd/>
          </a:ln>
          <a:effectLst/>
        </p:spPr>
        <p:txBody>
          <a:bodyPr wrap="square" lIns="82012" tIns="41005" rIns="82012" bIns="41005" anchor="b" anchorCtr="0">
            <a:spAutoFit/>
          </a:bodyPr>
          <a:lstStyle/>
          <a:p>
            <a:pPr defTabSz="813436"/>
            <a:r>
              <a:rPr lang="en-US" sz="800" dirty="0" smtClean="0">
                <a:solidFill>
                  <a:srgbClr val="FFFFFF"/>
                </a:solidFill>
                <a:latin typeface="CiscoSansTT Light"/>
                <a:cs typeface="CiscoSans Thin"/>
              </a:rPr>
              <a:t>© 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1574789088"/>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3373"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348" indent="-228348" algn="l" defTabSz="913373"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396" indent="-287638" algn="l" defTabSz="913373"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275" indent="-228317" algn="l" defTabSz="913373"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155" indent="-228317" algn="l" defTabSz="913373"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034" indent="-228317" algn="l" defTabSz="913373"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0551" indent="-228348" algn="l" defTabSz="913373"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6430" indent="-228317" algn="l" defTabSz="913373"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6800" indent="0" algn="l" defTabSz="913373" rtl="0" eaLnBrk="1" latinLnBrk="0" hangingPunct="1">
        <a:spcBef>
          <a:spcPct val="20000"/>
        </a:spcBef>
        <a:buFont typeface="Arial" pitchFamily="34" charset="0"/>
        <a:buNone/>
        <a:defRPr sz="2000" kern="1200">
          <a:solidFill>
            <a:schemeClr val="tx1"/>
          </a:solidFill>
          <a:latin typeface="+mn-lt"/>
          <a:ea typeface="+mn-ea"/>
          <a:cs typeface="+mn-cs"/>
        </a:defRPr>
      </a:lvl8pPr>
      <a:lvl9pPr marL="3881829" indent="-228348" algn="l" defTabSz="9133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73" rtl="0" eaLnBrk="1" latinLnBrk="0" hangingPunct="1">
        <a:defRPr sz="1900" kern="1200">
          <a:solidFill>
            <a:schemeClr val="tx1"/>
          </a:solidFill>
          <a:latin typeface="+mn-lt"/>
          <a:ea typeface="+mn-ea"/>
          <a:cs typeface="+mn-cs"/>
        </a:defRPr>
      </a:lvl1pPr>
      <a:lvl2pPr marL="456661" algn="l" defTabSz="913373" rtl="0" eaLnBrk="1" latinLnBrk="0" hangingPunct="1">
        <a:defRPr sz="1900" kern="1200">
          <a:solidFill>
            <a:schemeClr val="tx1"/>
          </a:solidFill>
          <a:latin typeface="+mn-lt"/>
          <a:ea typeface="+mn-ea"/>
          <a:cs typeface="+mn-cs"/>
        </a:defRPr>
      </a:lvl2pPr>
      <a:lvl3pPr marL="913373" algn="l" defTabSz="913373" rtl="0" eaLnBrk="1" latinLnBrk="0" hangingPunct="1">
        <a:defRPr sz="1900" kern="1200">
          <a:solidFill>
            <a:schemeClr val="tx1"/>
          </a:solidFill>
          <a:latin typeface="+mn-lt"/>
          <a:ea typeface="+mn-ea"/>
          <a:cs typeface="+mn-cs"/>
        </a:defRPr>
      </a:lvl3pPr>
      <a:lvl4pPr marL="1370054" algn="l" defTabSz="913373" rtl="0" eaLnBrk="1" latinLnBrk="0" hangingPunct="1">
        <a:defRPr sz="1900" kern="1200">
          <a:solidFill>
            <a:schemeClr val="tx1"/>
          </a:solidFill>
          <a:latin typeface="+mn-lt"/>
          <a:ea typeface="+mn-ea"/>
          <a:cs typeface="+mn-cs"/>
        </a:defRPr>
      </a:lvl4pPr>
      <a:lvl5pPr marL="1826748" algn="l" defTabSz="913373" rtl="0" eaLnBrk="1" latinLnBrk="0" hangingPunct="1">
        <a:defRPr sz="1900" kern="1200">
          <a:solidFill>
            <a:schemeClr val="tx1"/>
          </a:solidFill>
          <a:latin typeface="+mn-lt"/>
          <a:ea typeface="+mn-ea"/>
          <a:cs typeface="+mn-cs"/>
        </a:defRPr>
      </a:lvl5pPr>
      <a:lvl6pPr marL="2283412" algn="l" defTabSz="913373" rtl="0" eaLnBrk="1" latinLnBrk="0" hangingPunct="1">
        <a:defRPr sz="1900" kern="1200">
          <a:solidFill>
            <a:schemeClr val="tx1"/>
          </a:solidFill>
          <a:latin typeface="+mn-lt"/>
          <a:ea typeface="+mn-ea"/>
          <a:cs typeface="+mn-cs"/>
        </a:defRPr>
      </a:lvl6pPr>
      <a:lvl7pPr marL="2740116" algn="l" defTabSz="913373" rtl="0" eaLnBrk="1" latinLnBrk="0" hangingPunct="1">
        <a:defRPr sz="1900" kern="1200">
          <a:solidFill>
            <a:schemeClr val="tx1"/>
          </a:solidFill>
          <a:latin typeface="+mn-lt"/>
          <a:ea typeface="+mn-ea"/>
          <a:cs typeface="+mn-cs"/>
        </a:defRPr>
      </a:lvl7pPr>
      <a:lvl8pPr marL="3196800" algn="l" defTabSz="913373" rtl="0" eaLnBrk="1" latinLnBrk="0" hangingPunct="1">
        <a:defRPr sz="1900" kern="1200">
          <a:solidFill>
            <a:schemeClr val="tx1"/>
          </a:solidFill>
          <a:latin typeface="+mn-lt"/>
          <a:ea typeface="+mn-ea"/>
          <a:cs typeface="+mn-cs"/>
        </a:defRPr>
      </a:lvl8pPr>
      <a:lvl9pPr marL="3653495" algn="l" defTabSz="91337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23" y="454877"/>
            <a:ext cx="11542817" cy="975360"/>
          </a:xfrm>
          <a:prstGeom prst="rect">
            <a:avLst/>
          </a:prstGeom>
        </p:spPr>
        <p:txBody>
          <a:bodyPr vert="horz" lIns="121760" tIns="60880" rIns="121760" bIns="60880" rtlCol="0" anchor="t" anchorCtr="0">
            <a:noAutofit/>
          </a:bodyPr>
          <a:lstStyle/>
          <a:p>
            <a:r>
              <a:rPr lang="en-US" smtClean="0"/>
              <a:t>Click to edit Master title style</a:t>
            </a:r>
            <a:endParaRPr lang="en-GB" dirty="0"/>
          </a:p>
        </p:txBody>
      </p:sp>
      <p:cxnSp>
        <p:nvCxnSpPr>
          <p:cNvPr id="8" name="Straight Connector 7"/>
          <p:cNvCxnSpPr/>
          <p:nvPr/>
        </p:nvCxnSpPr>
        <p:spPr>
          <a:xfrm>
            <a:off x="20" y="6771411"/>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ltGray">
          <a:xfrm>
            <a:off x="-139" y="6645663"/>
            <a:ext cx="4559499" cy="206040"/>
          </a:xfrm>
          <a:prstGeom prst="rect">
            <a:avLst/>
          </a:prstGeom>
          <a:noFill/>
          <a:ln w="9525">
            <a:noFill/>
            <a:miter lim="800000"/>
            <a:headEnd/>
            <a:tailEnd/>
          </a:ln>
          <a:effectLst/>
        </p:spPr>
        <p:txBody>
          <a:bodyPr wrap="square" lIns="82012" tIns="41005" rIns="82012" bIns="41005" anchor="b" anchorCtr="0">
            <a:spAutoFit/>
          </a:bodyPr>
          <a:lstStyle/>
          <a:p>
            <a:pPr defTabSz="813436"/>
            <a:r>
              <a:rPr lang="en-US" sz="800" dirty="0" smtClean="0">
                <a:solidFill>
                  <a:srgbClr val="FFFFFF"/>
                </a:solidFill>
                <a:latin typeface="CiscoSansTT Light"/>
                <a:cs typeface="CiscoSans Thin"/>
              </a:rPr>
              <a:t>© 2014  Cisco and/or its affiliates. All rights reserved.</a:t>
            </a:r>
            <a:endParaRPr lang="en-US" sz="800" dirty="0">
              <a:solidFill>
                <a:srgbClr val="FFFFFF"/>
              </a:solidFill>
              <a:latin typeface="CiscoSansTT Light"/>
              <a:cs typeface="CiscoSans Thin"/>
            </a:endParaRPr>
          </a:p>
        </p:txBody>
      </p:sp>
    </p:spTree>
    <p:extLst>
      <p:ext uri="{BB962C8B-B14F-4D97-AF65-F5344CB8AC3E}">
        <p14:creationId xmlns:p14="http://schemas.microsoft.com/office/powerpoint/2010/main" val="328546203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3373" rtl="0" eaLnBrk="1" latinLnBrk="0" hangingPunct="1">
        <a:lnSpc>
          <a:spcPct val="80000"/>
        </a:lnSpc>
        <a:spcBef>
          <a:spcPct val="0"/>
        </a:spcBef>
        <a:buNone/>
        <a:defRPr lang="en-US" sz="3300" b="0" kern="1200" spc="0" baseline="0" dirty="0">
          <a:solidFill>
            <a:srgbClr val="00A2BF"/>
          </a:solidFill>
          <a:latin typeface="+mj-lt"/>
          <a:ea typeface="+mj-ea"/>
          <a:cs typeface="CiscoSans"/>
        </a:defRPr>
      </a:lvl1pPr>
    </p:titleStyle>
    <p:bodyStyle>
      <a:lvl1pPr marL="228348" indent="-228348" algn="l" defTabSz="913373"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396" indent="-287638" algn="l" defTabSz="913373"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275" indent="-228317" algn="l" defTabSz="913373"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155" indent="-228317" algn="l" defTabSz="913373"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034" indent="-228317" algn="l" defTabSz="913373"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0551" indent="-228348" algn="l" defTabSz="913373"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6430" indent="-228317" algn="l" defTabSz="913373"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6800" indent="0" algn="l" defTabSz="913373" rtl="0" eaLnBrk="1" latinLnBrk="0" hangingPunct="1">
        <a:spcBef>
          <a:spcPct val="20000"/>
        </a:spcBef>
        <a:buFont typeface="Arial" pitchFamily="34" charset="0"/>
        <a:buNone/>
        <a:defRPr sz="2000" kern="1200">
          <a:solidFill>
            <a:schemeClr val="tx1"/>
          </a:solidFill>
          <a:latin typeface="+mn-lt"/>
          <a:ea typeface="+mn-ea"/>
          <a:cs typeface="+mn-cs"/>
        </a:defRPr>
      </a:lvl8pPr>
      <a:lvl9pPr marL="3881829" indent="-228348" algn="l" defTabSz="9133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73" rtl="0" eaLnBrk="1" latinLnBrk="0" hangingPunct="1">
        <a:defRPr sz="1900" kern="1200">
          <a:solidFill>
            <a:schemeClr val="tx1"/>
          </a:solidFill>
          <a:latin typeface="+mn-lt"/>
          <a:ea typeface="+mn-ea"/>
          <a:cs typeface="+mn-cs"/>
        </a:defRPr>
      </a:lvl1pPr>
      <a:lvl2pPr marL="456661" algn="l" defTabSz="913373" rtl="0" eaLnBrk="1" latinLnBrk="0" hangingPunct="1">
        <a:defRPr sz="1900" kern="1200">
          <a:solidFill>
            <a:schemeClr val="tx1"/>
          </a:solidFill>
          <a:latin typeface="+mn-lt"/>
          <a:ea typeface="+mn-ea"/>
          <a:cs typeface="+mn-cs"/>
        </a:defRPr>
      </a:lvl2pPr>
      <a:lvl3pPr marL="913373" algn="l" defTabSz="913373" rtl="0" eaLnBrk="1" latinLnBrk="0" hangingPunct="1">
        <a:defRPr sz="1900" kern="1200">
          <a:solidFill>
            <a:schemeClr val="tx1"/>
          </a:solidFill>
          <a:latin typeface="+mn-lt"/>
          <a:ea typeface="+mn-ea"/>
          <a:cs typeface="+mn-cs"/>
        </a:defRPr>
      </a:lvl3pPr>
      <a:lvl4pPr marL="1370054" algn="l" defTabSz="913373" rtl="0" eaLnBrk="1" latinLnBrk="0" hangingPunct="1">
        <a:defRPr sz="1900" kern="1200">
          <a:solidFill>
            <a:schemeClr val="tx1"/>
          </a:solidFill>
          <a:latin typeface="+mn-lt"/>
          <a:ea typeface="+mn-ea"/>
          <a:cs typeface="+mn-cs"/>
        </a:defRPr>
      </a:lvl4pPr>
      <a:lvl5pPr marL="1826748" algn="l" defTabSz="913373" rtl="0" eaLnBrk="1" latinLnBrk="0" hangingPunct="1">
        <a:defRPr sz="1900" kern="1200">
          <a:solidFill>
            <a:schemeClr val="tx1"/>
          </a:solidFill>
          <a:latin typeface="+mn-lt"/>
          <a:ea typeface="+mn-ea"/>
          <a:cs typeface="+mn-cs"/>
        </a:defRPr>
      </a:lvl5pPr>
      <a:lvl6pPr marL="2283412" algn="l" defTabSz="913373" rtl="0" eaLnBrk="1" latinLnBrk="0" hangingPunct="1">
        <a:defRPr sz="1900" kern="1200">
          <a:solidFill>
            <a:schemeClr val="tx1"/>
          </a:solidFill>
          <a:latin typeface="+mn-lt"/>
          <a:ea typeface="+mn-ea"/>
          <a:cs typeface="+mn-cs"/>
        </a:defRPr>
      </a:lvl6pPr>
      <a:lvl7pPr marL="2740116" algn="l" defTabSz="913373" rtl="0" eaLnBrk="1" latinLnBrk="0" hangingPunct="1">
        <a:defRPr sz="1900" kern="1200">
          <a:solidFill>
            <a:schemeClr val="tx1"/>
          </a:solidFill>
          <a:latin typeface="+mn-lt"/>
          <a:ea typeface="+mn-ea"/>
          <a:cs typeface="+mn-cs"/>
        </a:defRPr>
      </a:lvl7pPr>
      <a:lvl8pPr marL="3196800" algn="l" defTabSz="913373" rtl="0" eaLnBrk="1" latinLnBrk="0" hangingPunct="1">
        <a:defRPr sz="1900" kern="1200">
          <a:solidFill>
            <a:schemeClr val="tx1"/>
          </a:solidFill>
          <a:latin typeface="+mn-lt"/>
          <a:ea typeface="+mn-ea"/>
          <a:cs typeface="+mn-cs"/>
        </a:defRPr>
      </a:lvl8pPr>
      <a:lvl9pPr marL="3653495" algn="l" defTabSz="91337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309893"/>
            <a:ext cx="11542817" cy="975360"/>
          </a:xfrm>
          <a:prstGeom prst="rect">
            <a:avLst/>
          </a:prstGeom>
        </p:spPr>
        <p:txBody>
          <a:bodyPr vert="horz" lIns="121880" tIns="60940" rIns="121880" bIns="60940" rtlCol="0" anchor="t" anchorCtr="0">
            <a:noAutofit/>
          </a:bodyPr>
          <a:lstStyle/>
          <a:p>
            <a:r>
              <a:rPr lang="en-US" dirty="0" smtClean="0"/>
              <a:t>Click to edit Master title style</a:t>
            </a:r>
            <a:endParaRPr lang="en-GB" dirty="0"/>
          </a:p>
        </p:txBody>
      </p:sp>
      <p:cxnSp>
        <p:nvCxnSpPr>
          <p:cNvPr id="8" name="Straight Connector 7"/>
          <p:cNvCxnSpPr/>
          <p:nvPr/>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ltGray">
          <a:xfrm>
            <a:off x="10432058" y="6646241"/>
            <a:ext cx="999168" cy="206040"/>
          </a:xfrm>
          <a:prstGeom prst="rect">
            <a:avLst/>
          </a:prstGeom>
          <a:noFill/>
          <a:ln w="9525">
            <a:noFill/>
            <a:miter lim="800000"/>
            <a:headEnd/>
            <a:tailEnd/>
          </a:ln>
          <a:effectLst/>
        </p:spPr>
        <p:txBody>
          <a:bodyPr wrap="none" lIns="82115" tIns="41055" rIns="82115" bIns="41055" anchor="b">
            <a:spAutoFit/>
          </a:bodyPr>
          <a:lstStyle/>
          <a:p>
            <a:pPr algn="r" defTabSz="814299"/>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0" name="Rectangle 7"/>
          <p:cNvSpPr>
            <a:spLocks noChangeArrowheads="1"/>
          </p:cNvSpPr>
          <p:nvPr/>
        </p:nvSpPr>
        <p:spPr bwMode="ltGray">
          <a:xfrm>
            <a:off x="11546850" y="6642137"/>
            <a:ext cx="291893" cy="206040"/>
          </a:xfrm>
          <a:prstGeom prst="rect">
            <a:avLst/>
          </a:prstGeom>
          <a:noFill/>
          <a:ln w="9525" algn="ctr">
            <a:noFill/>
            <a:miter lim="800000"/>
            <a:headEnd/>
            <a:tailEnd/>
          </a:ln>
          <a:effectLst/>
        </p:spPr>
        <p:txBody>
          <a:bodyPr wrap="none" lIns="82115" tIns="41055" rIns="82115" bIns="41055" anchor="b">
            <a:spAutoFit/>
          </a:bodyPr>
          <a:lstStyle/>
          <a:p>
            <a:pPr algn="r" defTabSz="814299"/>
            <a:fld id="{DFCF27A5-1A5B-48D3-A060-2758FFBB1ADD}" type="slidenum">
              <a:rPr lang="en-US" sz="800">
                <a:solidFill>
                  <a:srgbClr val="FFFFFF"/>
                </a:solidFill>
                <a:latin typeface="Arial" pitchFamily="34" charset="0"/>
                <a:cs typeface="Arial" pitchFamily="34" charset="0"/>
              </a:rPr>
              <a:pPr algn="r" defTabSz="814299"/>
              <a:t>‹#›</a:t>
            </a:fld>
            <a:endParaRPr lang="en-US" sz="800" dirty="0">
              <a:solidFill>
                <a:srgbClr val="FFFFFF"/>
              </a:solidFill>
              <a:latin typeface="Arial" pitchFamily="34" charset="0"/>
              <a:cs typeface="Arial" pitchFamily="34" charset="0"/>
            </a:endParaRPr>
          </a:p>
        </p:txBody>
      </p:sp>
      <p:sp>
        <p:nvSpPr>
          <p:cNvPr id="11" name="Rectangle 4"/>
          <p:cNvSpPr>
            <a:spLocks noChangeArrowheads="1"/>
          </p:cNvSpPr>
          <p:nvPr/>
        </p:nvSpPr>
        <p:spPr bwMode="ltGray">
          <a:xfrm>
            <a:off x="389291" y="6647975"/>
            <a:ext cx="4559499" cy="206040"/>
          </a:xfrm>
          <a:prstGeom prst="rect">
            <a:avLst/>
          </a:prstGeom>
          <a:noFill/>
          <a:ln w="9525">
            <a:noFill/>
            <a:miter lim="800000"/>
            <a:headEnd/>
            <a:tailEnd/>
          </a:ln>
          <a:effectLst/>
        </p:spPr>
        <p:txBody>
          <a:bodyPr wrap="square" lIns="82115" tIns="41055" rIns="82115" bIns="41055" anchor="b" anchorCtr="0">
            <a:spAutoFit/>
          </a:bodyPr>
          <a:lstStyle/>
          <a:p>
            <a:pPr defTabSz="814299"/>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352621042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60" r:id="rId14"/>
    <p:sldLayoutId id="2147484061" r:id="rId15"/>
    <p:sldLayoutId id="2147484062" r:id="rId16"/>
    <p:sldLayoutId id="2147484063" r:id="rId17"/>
    <p:sldLayoutId id="2147484064" r:id="rId18"/>
    <p:sldLayoutId id="2147484065" r:id="rId19"/>
    <p:sldLayoutId id="2147484066" r:id="rId20"/>
    <p:sldLayoutId id="2147484067" r:id="rId21"/>
    <p:sldLayoutId id="2147484068" r:id="rId22"/>
    <p:sldLayoutId id="2147484069" r:id="rId23"/>
    <p:sldLayoutId id="2147484070" r:id="rId24"/>
    <p:sldLayoutId id="2147484071" r:id="rId25"/>
    <p:sldLayoutId id="2147484072" r:id="rId26"/>
    <p:sldLayoutId id="2147484073" r:id="rId27"/>
    <p:sldLayoutId id="2147484074" r:id="rId28"/>
    <p:sldLayoutId id="2147484075" r:id="rId29"/>
    <p:sldLayoutId id="2147484076" r:id="rId30"/>
    <p:sldLayoutId id="2147484077" r:id="rId31"/>
    <p:sldLayoutId id="2147484078" r:id="rId32"/>
    <p:sldLayoutId id="2147484079" r:id="rId33"/>
    <p:sldLayoutId id="2147484080" r:id="rId34"/>
    <p:sldLayoutId id="2147484081" r:id="rId35"/>
    <p:sldLayoutId id="2147484082" r:id="rId36"/>
    <p:sldLayoutId id="2147484083" r:id="rId37"/>
    <p:sldLayoutId id="2147484084" r:id="rId38"/>
    <p:sldLayoutId id="2147484085" r:id="rId39"/>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224"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p:titleStyle>
    <p:bodyStyle>
      <a:lvl1pPr marL="228557" indent="-228557" algn="l" defTabSz="914224"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44" indent="-287907" algn="l" defTabSz="914224"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14" indent="-228527" algn="l" defTabSz="914224"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81" indent="-228527" algn="l" defTabSz="914224"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51" indent="-228527" algn="l" defTabSz="914224"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25" indent="-228557" algn="l" defTabSz="9142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95" indent="-228527" algn="l" defTabSz="914224"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87" indent="0" algn="l" defTabSz="9142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456" indent="-228557" algn="l" defTabSz="914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24" rtl="0" eaLnBrk="1" latinLnBrk="0" hangingPunct="1">
        <a:defRPr sz="1900" kern="1200">
          <a:solidFill>
            <a:schemeClr val="tx1"/>
          </a:solidFill>
          <a:latin typeface="+mn-lt"/>
          <a:ea typeface="+mn-ea"/>
          <a:cs typeface="+mn-cs"/>
        </a:defRPr>
      </a:lvl1pPr>
      <a:lvl2pPr marL="457111" algn="l" defTabSz="914224" rtl="0" eaLnBrk="1" latinLnBrk="0" hangingPunct="1">
        <a:defRPr sz="1900" kern="1200">
          <a:solidFill>
            <a:schemeClr val="tx1"/>
          </a:solidFill>
          <a:latin typeface="+mn-lt"/>
          <a:ea typeface="+mn-ea"/>
          <a:cs typeface="+mn-cs"/>
        </a:defRPr>
      </a:lvl2pPr>
      <a:lvl3pPr marL="914224" algn="l" defTabSz="914224" rtl="0" eaLnBrk="1" latinLnBrk="0" hangingPunct="1">
        <a:defRPr sz="1900" kern="1200">
          <a:solidFill>
            <a:schemeClr val="tx1"/>
          </a:solidFill>
          <a:latin typeface="+mn-lt"/>
          <a:ea typeface="+mn-ea"/>
          <a:cs typeface="+mn-cs"/>
        </a:defRPr>
      </a:lvl3pPr>
      <a:lvl4pPr marL="1371336" algn="l" defTabSz="914224" rtl="0" eaLnBrk="1" latinLnBrk="0" hangingPunct="1">
        <a:defRPr sz="1900" kern="1200">
          <a:solidFill>
            <a:schemeClr val="tx1"/>
          </a:solidFill>
          <a:latin typeface="+mn-lt"/>
          <a:ea typeface="+mn-ea"/>
          <a:cs typeface="+mn-cs"/>
        </a:defRPr>
      </a:lvl4pPr>
      <a:lvl5pPr marL="1828451" algn="l" defTabSz="914224" rtl="0" eaLnBrk="1" latinLnBrk="0" hangingPunct="1">
        <a:defRPr sz="1900" kern="1200">
          <a:solidFill>
            <a:schemeClr val="tx1"/>
          </a:solidFill>
          <a:latin typeface="+mn-lt"/>
          <a:ea typeface="+mn-ea"/>
          <a:cs typeface="+mn-cs"/>
        </a:defRPr>
      </a:lvl5pPr>
      <a:lvl6pPr marL="2285560" algn="l" defTabSz="914224" rtl="0" eaLnBrk="1" latinLnBrk="0" hangingPunct="1">
        <a:defRPr sz="1900" kern="1200">
          <a:solidFill>
            <a:schemeClr val="tx1"/>
          </a:solidFill>
          <a:latin typeface="+mn-lt"/>
          <a:ea typeface="+mn-ea"/>
          <a:cs typeface="+mn-cs"/>
        </a:defRPr>
      </a:lvl6pPr>
      <a:lvl7pPr marL="2742675" algn="l" defTabSz="914224" rtl="0" eaLnBrk="1" latinLnBrk="0" hangingPunct="1">
        <a:defRPr sz="1900" kern="1200">
          <a:solidFill>
            <a:schemeClr val="tx1"/>
          </a:solidFill>
          <a:latin typeface="+mn-lt"/>
          <a:ea typeface="+mn-ea"/>
          <a:cs typeface="+mn-cs"/>
        </a:defRPr>
      </a:lvl7pPr>
      <a:lvl8pPr marL="3199787" algn="l" defTabSz="914224" rtl="0" eaLnBrk="1" latinLnBrk="0" hangingPunct="1">
        <a:defRPr sz="1900" kern="1200">
          <a:solidFill>
            <a:schemeClr val="tx1"/>
          </a:solidFill>
          <a:latin typeface="+mn-lt"/>
          <a:ea typeface="+mn-ea"/>
          <a:cs typeface="+mn-cs"/>
        </a:defRPr>
      </a:lvl8pPr>
      <a:lvl9pPr marL="3656901" algn="l" defTabSz="9142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101"/>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19" tIns="60909" rIns="121819" bIns="60909"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11348471" y="6323893"/>
            <a:ext cx="293994" cy="206023"/>
          </a:xfrm>
          <a:prstGeom prst="rect">
            <a:avLst/>
          </a:prstGeom>
          <a:noFill/>
          <a:ln w="9525" algn="ctr">
            <a:noFill/>
            <a:miter lim="800000"/>
            <a:headEnd/>
            <a:tailEnd/>
          </a:ln>
          <a:effectLst/>
        </p:spPr>
        <p:txBody>
          <a:bodyPr wrap="none" lIns="82056" tIns="41027" rIns="82056" bIns="41027" anchor="b">
            <a:spAutoFit/>
          </a:bodyPr>
          <a:lstStyle/>
          <a:p>
            <a:pPr algn="r" defTabSz="813804">
              <a:defRPr/>
            </a:pPr>
            <a:fld id="{4ABDCABE-3F10-B64C-92F1-862014417034}" type="slidenum">
              <a:rPr lang="en-US" sz="800">
                <a:solidFill>
                  <a:srgbClr val="000000">
                    <a:alpha val="25000"/>
                  </a:srgbClr>
                </a:solidFill>
                <a:latin typeface="Arial"/>
                <a:ea typeface="ＭＳ Ｐゴシック" charset="0"/>
                <a:cs typeface="CiscoSans Thin"/>
              </a:rPr>
              <a:pPr algn="r" defTabSz="813804">
                <a:defRPr/>
              </a:pPr>
              <a:t>‹#›</a:t>
            </a:fld>
            <a:endParaRPr lang="en-US" sz="800" dirty="0">
              <a:solidFill>
                <a:srgbClr val="000000">
                  <a:alpha val="25000"/>
                </a:srgbClr>
              </a:solidFill>
              <a:latin typeface="Aria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5959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16" r:id="rId41"/>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1698" rtl="0" eaLnBrk="1" fontAlgn="base" hangingPunct="1">
        <a:lnSpc>
          <a:spcPct val="80000"/>
        </a:lnSpc>
        <a:spcBef>
          <a:spcPct val="0"/>
        </a:spcBef>
        <a:spcAft>
          <a:spcPct val="0"/>
        </a:spcAft>
        <a:defRPr lang="en-US" sz="4300" kern="1200" dirty="0">
          <a:solidFill>
            <a:srgbClr val="676767"/>
          </a:solidFill>
          <a:latin typeface="+mj-lt"/>
          <a:ea typeface="ＭＳ Ｐゴシック" charset="0"/>
          <a:cs typeface="CiscoSans"/>
        </a:defRPr>
      </a:lvl1pPr>
      <a:lvl2pPr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211"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420"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7629"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6835" algn="l" defTabSz="911698" rtl="0" eaLnBrk="1" fontAlgn="base" hangingPunct="1">
        <a:lnSpc>
          <a:spcPct val="80000"/>
        </a:lnSpc>
        <a:spcBef>
          <a:spcPct val="0"/>
        </a:spcBef>
        <a:spcAft>
          <a:spcPct val="0"/>
        </a:spcAft>
        <a:defRPr sz="4300">
          <a:solidFill>
            <a:srgbClr val="676767"/>
          </a:solidFill>
          <a:latin typeface="Arial" charset="0"/>
          <a:ea typeface="ＭＳ Ｐゴシック" charset="0"/>
        </a:defRPr>
      </a:lvl9pPr>
    </p:titleStyle>
    <p:bodyStyle>
      <a:lvl1pPr marL="226340" indent="-226340" algn="l" defTabSz="911698"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059" indent="-287680" algn="l" defTabSz="911698" rtl="0" eaLnBrk="1" fontAlgn="base" hangingPunct="1">
        <a:lnSpc>
          <a:spcPct val="95000"/>
        </a:lnSpc>
        <a:spcBef>
          <a:spcPts val="800"/>
        </a:spcBef>
        <a:spcAft>
          <a:spcPct val="0"/>
        </a:spcAft>
        <a:buClr>
          <a:schemeClr val="tx2"/>
        </a:buClr>
        <a:buFont typeface="Arial" charset="0"/>
        <a:buChar char="•"/>
        <a:defRPr lang="en-US" sz="1900" kern="1200" dirty="0">
          <a:solidFill>
            <a:schemeClr val="tx1"/>
          </a:solidFill>
          <a:latin typeface="+mn-lt"/>
          <a:ea typeface="ＭＳ Ｐゴシック" charset="0"/>
          <a:cs typeface="CiscoSans"/>
        </a:defRPr>
      </a:lvl2pPr>
      <a:lvl3pPr marL="575363" indent="-226340" algn="l" defTabSz="911698"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553" indent="-226340" algn="l" defTabSz="911698"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4pPr>
      <a:lvl5pPr marL="765742" indent="-226340" algn="l" defTabSz="911698"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5pPr>
      <a:lvl6pPr marL="1151069" indent="-228449" algn="l" defTabSz="913783"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6992" indent="-228419" algn="l" defTabSz="913783"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8240" indent="0" algn="l" defTabSz="913783" rtl="0" eaLnBrk="1" latinLnBrk="0" hangingPunct="1">
        <a:spcBef>
          <a:spcPct val="20000"/>
        </a:spcBef>
        <a:buFont typeface="Arial" pitchFamily="34" charset="0"/>
        <a:buNone/>
        <a:defRPr sz="2000" kern="1200">
          <a:solidFill>
            <a:schemeClr val="tx1"/>
          </a:solidFill>
          <a:latin typeface="+mn-lt"/>
          <a:ea typeface="+mn-ea"/>
          <a:cs typeface="+mn-cs"/>
        </a:defRPr>
      </a:lvl8pPr>
      <a:lvl9pPr marL="3883580" indent="-228449" algn="l" defTabSz="9137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83" rtl="0" eaLnBrk="1" latinLnBrk="0" hangingPunct="1">
        <a:defRPr sz="1900" kern="1200">
          <a:solidFill>
            <a:schemeClr val="tx1"/>
          </a:solidFill>
          <a:latin typeface="+mn-lt"/>
          <a:ea typeface="+mn-ea"/>
          <a:cs typeface="+mn-cs"/>
        </a:defRPr>
      </a:lvl1pPr>
      <a:lvl2pPr marL="456881" algn="l" defTabSz="913783" rtl="0" eaLnBrk="1" latinLnBrk="0" hangingPunct="1">
        <a:defRPr sz="1900" kern="1200">
          <a:solidFill>
            <a:schemeClr val="tx1"/>
          </a:solidFill>
          <a:latin typeface="+mn-lt"/>
          <a:ea typeface="+mn-ea"/>
          <a:cs typeface="+mn-cs"/>
        </a:defRPr>
      </a:lvl2pPr>
      <a:lvl3pPr marL="913783" algn="l" defTabSz="913783" rtl="0" eaLnBrk="1" latinLnBrk="0" hangingPunct="1">
        <a:defRPr sz="1900" kern="1200">
          <a:solidFill>
            <a:schemeClr val="tx1"/>
          </a:solidFill>
          <a:latin typeface="+mn-lt"/>
          <a:ea typeface="+mn-ea"/>
          <a:cs typeface="+mn-cs"/>
        </a:defRPr>
      </a:lvl3pPr>
      <a:lvl4pPr marL="1370671" algn="l" defTabSz="913783" rtl="0" eaLnBrk="1" latinLnBrk="0" hangingPunct="1">
        <a:defRPr sz="1900" kern="1200">
          <a:solidFill>
            <a:schemeClr val="tx1"/>
          </a:solidFill>
          <a:latin typeface="+mn-lt"/>
          <a:ea typeface="+mn-ea"/>
          <a:cs typeface="+mn-cs"/>
        </a:defRPr>
      </a:lvl4pPr>
      <a:lvl5pPr marL="1827569" algn="l" defTabSz="913783" rtl="0" eaLnBrk="1" latinLnBrk="0" hangingPunct="1">
        <a:defRPr sz="1900" kern="1200">
          <a:solidFill>
            <a:schemeClr val="tx1"/>
          </a:solidFill>
          <a:latin typeface="+mn-lt"/>
          <a:ea typeface="+mn-ea"/>
          <a:cs typeface="+mn-cs"/>
        </a:defRPr>
      </a:lvl5pPr>
      <a:lvl6pPr marL="2284449" algn="l" defTabSz="913783" rtl="0" eaLnBrk="1" latinLnBrk="0" hangingPunct="1">
        <a:defRPr sz="1900" kern="1200">
          <a:solidFill>
            <a:schemeClr val="tx1"/>
          </a:solidFill>
          <a:latin typeface="+mn-lt"/>
          <a:ea typeface="+mn-ea"/>
          <a:cs typeface="+mn-cs"/>
        </a:defRPr>
      </a:lvl6pPr>
      <a:lvl7pPr marL="2741347" algn="l" defTabSz="913783" rtl="0" eaLnBrk="1" latinLnBrk="0" hangingPunct="1">
        <a:defRPr sz="1900" kern="1200">
          <a:solidFill>
            <a:schemeClr val="tx1"/>
          </a:solidFill>
          <a:latin typeface="+mn-lt"/>
          <a:ea typeface="+mn-ea"/>
          <a:cs typeface="+mn-cs"/>
        </a:defRPr>
      </a:lvl7pPr>
      <a:lvl8pPr marL="3198240" algn="l" defTabSz="913783" rtl="0" eaLnBrk="1" latinLnBrk="0" hangingPunct="1">
        <a:defRPr sz="1900" kern="1200">
          <a:solidFill>
            <a:schemeClr val="tx1"/>
          </a:solidFill>
          <a:latin typeface="+mn-lt"/>
          <a:ea typeface="+mn-ea"/>
          <a:cs typeface="+mn-cs"/>
        </a:defRPr>
      </a:lvl8pPr>
      <a:lvl9pPr marL="3655139" algn="l" defTabSz="91378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09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0" tIns="60920" rIns="121840" bIns="60920"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11348420" y="6323889"/>
            <a:ext cx="294043" cy="206011"/>
          </a:xfrm>
          <a:prstGeom prst="rect">
            <a:avLst/>
          </a:prstGeom>
          <a:noFill/>
          <a:ln w="9525" algn="ctr">
            <a:noFill/>
            <a:miter lim="800000"/>
            <a:headEnd/>
            <a:tailEnd/>
          </a:ln>
          <a:effectLst/>
        </p:spPr>
        <p:txBody>
          <a:bodyPr wrap="none" lIns="82072" tIns="41035" rIns="82072" bIns="41035" anchor="b">
            <a:spAutoFit/>
          </a:bodyPr>
          <a:lstStyle/>
          <a:p>
            <a:pPr algn="r" defTabSz="813946">
              <a:defRPr/>
            </a:pPr>
            <a:fld id="{4ABDCABE-3F10-B64C-92F1-862014417034}" type="slidenum">
              <a:rPr lang="en-US" sz="800">
                <a:solidFill>
                  <a:srgbClr val="000000">
                    <a:alpha val="25000"/>
                  </a:srgbClr>
                </a:solidFill>
                <a:latin typeface="Arial"/>
                <a:ea typeface="ＭＳ Ｐゴシック" charset="0"/>
                <a:cs typeface="CiscoSans Thin"/>
              </a:rPr>
              <a:pPr algn="r" defTabSz="813946">
                <a:defRPr/>
              </a:pPr>
              <a:t>‹#›</a:t>
            </a:fld>
            <a:endParaRPr lang="en-US" sz="8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7821308" y="6322204"/>
            <a:ext cx="3543101" cy="206024"/>
          </a:xfrm>
          <a:prstGeom prst="rect">
            <a:avLst/>
          </a:prstGeom>
          <a:noFill/>
          <a:ln w="9525">
            <a:noFill/>
            <a:miter lim="800000"/>
            <a:headEnd/>
            <a:tailEnd/>
          </a:ln>
          <a:effectLst/>
        </p:spPr>
        <p:txBody>
          <a:bodyPr lIns="82072" tIns="41035" rIns="82072" bIns="41035" anchor="b">
            <a:spAutoFit/>
          </a:bodyPr>
          <a:lstStyle/>
          <a:p>
            <a:pPr defTabSz="813946">
              <a:defRPr/>
            </a:pPr>
            <a:r>
              <a:rPr lang="en-US" sz="800" dirty="0">
                <a:solidFill>
                  <a:srgbClr val="000000">
                    <a:alpha val="25000"/>
                  </a:srgbClr>
                </a:solidFill>
                <a:latin typeface="Arial"/>
                <a:ea typeface="ＭＳ Ｐゴシック" charset="0"/>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9" cstate="screen">
            <a:extLst>
              <a:ext uri="{28A0092B-C50C-407E-A947-70E740481C1C}">
                <a14:useLocalDpi xmlns:a14="http://schemas.microsoft.com/office/drawing/2010/main" val="0"/>
              </a:ext>
            </a:extLst>
          </a:blip>
          <a:srcRect/>
          <a:stretch>
            <a:fillRect/>
          </a:stretch>
        </p:blipFill>
        <p:spPr bwMode="auto">
          <a:xfrm>
            <a:off x="632070" y="6167697"/>
            <a:ext cx="574933" cy="35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42183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4" r:id="rId36"/>
    <p:sldLayoutId id="2147483855" r:id="rId37"/>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defTabSz="911858" rtl="0" eaLnBrk="1" fontAlgn="base" hangingPunct="1">
        <a:lnSpc>
          <a:spcPct val="80000"/>
        </a:lnSpc>
        <a:spcBef>
          <a:spcPct val="0"/>
        </a:spcBef>
        <a:spcAft>
          <a:spcPct val="0"/>
        </a:spcAft>
        <a:defRPr lang="en-US" sz="4300" kern="1200" dirty="0">
          <a:solidFill>
            <a:srgbClr val="676767"/>
          </a:solidFill>
          <a:latin typeface="+mj-lt"/>
          <a:ea typeface="ＭＳ Ｐゴシック" charset="0"/>
          <a:cs typeface="CiscoSans"/>
        </a:defRPr>
      </a:lvl1pPr>
      <a:lvl2pPr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316"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632"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7948"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263" algn="l" defTabSz="911858" rtl="0" eaLnBrk="1" fontAlgn="base" hangingPunct="1">
        <a:lnSpc>
          <a:spcPct val="80000"/>
        </a:lnSpc>
        <a:spcBef>
          <a:spcPct val="0"/>
        </a:spcBef>
        <a:spcAft>
          <a:spcPct val="0"/>
        </a:spcAft>
        <a:defRPr sz="4300">
          <a:solidFill>
            <a:srgbClr val="676767"/>
          </a:solidFill>
          <a:latin typeface="Arial" charset="0"/>
          <a:ea typeface="ＭＳ Ｐゴシック" charset="0"/>
        </a:defRPr>
      </a:lvl9pPr>
    </p:titleStyle>
    <p:bodyStyle>
      <a:lvl1pPr marL="226379" indent="-226379" algn="l" defTabSz="911858"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143" indent="-287732" algn="l" defTabSz="911858" rtl="0" eaLnBrk="1" fontAlgn="base" hangingPunct="1">
        <a:lnSpc>
          <a:spcPct val="95000"/>
        </a:lnSpc>
        <a:spcBef>
          <a:spcPts val="800"/>
        </a:spcBef>
        <a:spcAft>
          <a:spcPct val="0"/>
        </a:spcAft>
        <a:buClr>
          <a:schemeClr val="tx2"/>
        </a:buClr>
        <a:buFont typeface="Arial" charset="0"/>
        <a:buChar char="•"/>
        <a:defRPr lang="en-US" sz="1900" kern="1200" dirty="0">
          <a:solidFill>
            <a:schemeClr val="tx1"/>
          </a:solidFill>
          <a:latin typeface="+mn-lt"/>
          <a:ea typeface="ＭＳ Ｐゴシック" charset="0"/>
          <a:cs typeface="CiscoSans"/>
        </a:defRPr>
      </a:lvl2pPr>
      <a:lvl3pPr marL="575465" indent="-226379" algn="l" defTabSz="911858"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671" indent="-226379" algn="l" defTabSz="911858"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4pPr>
      <a:lvl5pPr marL="765875" indent="-226379" algn="l" defTabSz="911858" rtl="0" eaLnBrk="1" fontAlgn="base" hangingPunct="1">
        <a:lnSpc>
          <a:spcPct val="95000"/>
        </a:lnSpc>
        <a:spcBef>
          <a:spcPts val="833"/>
        </a:spcBef>
        <a:spcAft>
          <a:spcPct val="0"/>
        </a:spcAft>
        <a:buFont typeface="Arial" charset="0"/>
        <a:buChar char="•"/>
        <a:defRPr lang="en-US" sz="1500" kern="1200" dirty="0">
          <a:solidFill>
            <a:schemeClr val="tx1"/>
          </a:solidFill>
          <a:latin typeface="+mn-lt"/>
          <a:ea typeface="ＭＳ Ｐゴシック" charset="0"/>
          <a:cs typeface="CiscoSans"/>
        </a:defRPr>
      </a:lvl5pPr>
      <a:lvl6pPr marL="1151270" indent="-228488" algn="l" defTabSz="913943"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210" indent="-228457" algn="l" defTabSz="913943"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8800" indent="0" algn="l" defTabSz="913943" rtl="0" eaLnBrk="1" latinLnBrk="0" hangingPunct="1">
        <a:spcBef>
          <a:spcPct val="20000"/>
        </a:spcBef>
        <a:buFont typeface="Arial" pitchFamily="34" charset="0"/>
        <a:buNone/>
        <a:defRPr sz="2000" kern="1200">
          <a:solidFill>
            <a:schemeClr val="tx1"/>
          </a:solidFill>
          <a:latin typeface="+mn-lt"/>
          <a:ea typeface="+mn-ea"/>
          <a:cs typeface="+mn-cs"/>
        </a:defRPr>
      </a:lvl8pPr>
      <a:lvl9pPr marL="3884257" indent="-228488" algn="l" defTabSz="9139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3" rtl="0" eaLnBrk="1" latinLnBrk="0" hangingPunct="1">
        <a:defRPr sz="1900" kern="1200">
          <a:solidFill>
            <a:schemeClr val="tx1"/>
          </a:solidFill>
          <a:latin typeface="+mn-lt"/>
          <a:ea typeface="+mn-ea"/>
          <a:cs typeface="+mn-cs"/>
        </a:defRPr>
      </a:lvl1pPr>
      <a:lvl2pPr marL="456961" algn="l" defTabSz="913943" rtl="0" eaLnBrk="1" latinLnBrk="0" hangingPunct="1">
        <a:defRPr sz="1900" kern="1200">
          <a:solidFill>
            <a:schemeClr val="tx1"/>
          </a:solidFill>
          <a:latin typeface="+mn-lt"/>
          <a:ea typeface="+mn-ea"/>
          <a:cs typeface="+mn-cs"/>
        </a:defRPr>
      </a:lvl2pPr>
      <a:lvl3pPr marL="913943" algn="l" defTabSz="913943" rtl="0" eaLnBrk="1" latinLnBrk="0" hangingPunct="1">
        <a:defRPr sz="1900" kern="1200">
          <a:solidFill>
            <a:schemeClr val="tx1"/>
          </a:solidFill>
          <a:latin typeface="+mn-lt"/>
          <a:ea typeface="+mn-ea"/>
          <a:cs typeface="+mn-cs"/>
        </a:defRPr>
      </a:lvl3pPr>
      <a:lvl4pPr marL="1370912" algn="l" defTabSz="913943" rtl="0" eaLnBrk="1" latinLnBrk="0" hangingPunct="1">
        <a:defRPr sz="1900" kern="1200">
          <a:solidFill>
            <a:schemeClr val="tx1"/>
          </a:solidFill>
          <a:latin typeface="+mn-lt"/>
          <a:ea typeface="+mn-ea"/>
          <a:cs typeface="+mn-cs"/>
        </a:defRPr>
      </a:lvl4pPr>
      <a:lvl5pPr marL="1827888" algn="l" defTabSz="913943" rtl="0" eaLnBrk="1" latinLnBrk="0" hangingPunct="1">
        <a:defRPr sz="1900" kern="1200">
          <a:solidFill>
            <a:schemeClr val="tx1"/>
          </a:solidFill>
          <a:latin typeface="+mn-lt"/>
          <a:ea typeface="+mn-ea"/>
          <a:cs typeface="+mn-cs"/>
        </a:defRPr>
      </a:lvl5pPr>
      <a:lvl6pPr marL="2284849" algn="l" defTabSz="913943" rtl="0" eaLnBrk="1" latinLnBrk="0" hangingPunct="1">
        <a:defRPr sz="1900" kern="1200">
          <a:solidFill>
            <a:schemeClr val="tx1"/>
          </a:solidFill>
          <a:latin typeface="+mn-lt"/>
          <a:ea typeface="+mn-ea"/>
          <a:cs typeface="+mn-cs"/>
        </a:defRPr>
      </a:lvl6pPr>
      <a:lvl7pPr marL="2741828" algn="l" defTabSz="913943" rtl="0" eaLnBrk="1" latinLnBrk="0" hangingPunct="1">
        <a:defRPr sz="1900" kern="1200">
          <a:solidFill>
            <a:schemeClr val="tx1"/>
          </a:solidFill>
          <a:latin typeface="+mn-lt"/>
          <a:ea typeface="+mn-ea"/>
          <a:cs typeface="+mn-cs"/>
        </a:defRPr>
      </a:lvl7pPr>
      <a:lvl8pPr marL="3198800" algn="l" defTabSz="913943" rtl="0" eaLnBrk="1" latinLnBrk="0" hangingPunct="1">
        <a:defRPr sz="1900" kern="1200">
          <a:solidFill>
            <a:schemeClr val="tx1"/>
          </a:solidFill>
          <a:latin typeface="+mn-lt"/>
          <a:ea typeface="+mn-ea"/>
          <a:cs typeface="+mn-cs"/>
        </a:defRPr>
      </a:lvl8pPr>
      <a:lvl9pPr marL="3655776" algn="l" defTabSz="91394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tx1"/>
            </a:gs>
            <a:gs pos="100000">
              <a:srgbClr val="6ED4FF">
                <a:alpha val="26999"/>
              </a:srgbClr>
            </a:gs>
          </a:gsLst>
          <a:lin ang="2700000" scaled="1"/>
        </a:gra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91" y="0"/>
            <a:ext cx="122015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06397" y="963613"/>
            <a:ext cx="114379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68" tIns="45707" rIns="82268" bIns="45707" numCol="1" anchor="b" anchorCtr="0" compatLnSpc="1">
            <a:prstTxWarp prst="textNoShape">
              <a:avLst/>
            </a:prstTxWarp>
          </a:bodyPr>
          <a:lstStyle/>
          <a:p>
            <a:pPr lvl="0"/>
            <a:r>
              <a:rPr lang="en-US" dirty="0" smtClean="0"/>
              <a:t>Slide Title Goes Here</a:t>
            </a:r>
          </a:p>
        </p:txBody>
      </p:sp>
      <p:sp>
        <p:nvSpPr>
          <p:cNvPr id="1028" name="Text Placeholder 2"/>
          <p:cNvSpPr>
            <a:spLocks noGrp="1"/>
          </p:cNvSpPr>
          <p:nvPr>
            <p:ph type="body" idx="1"/>
          </p:nvPr>
        </p:nvSpPr>
        <p:spPr bwMode="auto">
          <a:xfrm>
            <a:off x="306397" y="1881189"/>
            <a:ext cx="11437937" cy="4424363"/>
          </a:xfrm>
          <a:prstGeom prst="rect">
            <a:avLst/>
          </a:prstGeom>
          <a:gradFill rotWithShape="1">
            <a:gsLst>
              <a:gs pos="0">
                <a:srgbClr val="000000">
                  <a:alpha val="59000"/>
                </a:srgbClr>
              </a:gs>
              <a:gs pos="100000">
                <a:srgbClr val="000000"/>
              </a:gs>
            </a:gsLst>
            <a:lin ang="135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2" tIns="45707" rIns="91412" bIns="45707"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4"/>
          <p:cNvSpPr>
            <a:spLocks noChangeArrowheads="1"/>
          </p:cNvSpPr>
          <p:nvPr/>
        </p:nvSpPr>
        <p:spPr bwMode="ltGray">
          <a:xfrm>
            <a:off x="354013" y="6554798"/>
            <a:ext cx="4559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800" dirty="0" smtClean="0">
                <a:solidFill>
                  <a:srgbClr val="7F7F7F"/>
                </a:solidFill>
              </a:rPr>
              <a:t>© 2015 Cisco and/or its affiliates. All rights reserved</a:t>
            </a:r>
            <a:r>
              <a:rPr lang="en-US" altLang="en-US" sz="500" dirty="0" smtClean="0">
                <a:solidFill>
                  <a:srgbClr val="1F8BAE"/>
                </a:solidFill>
              </a:rPr>
              <a:t>.</a:t>
            </a:r>
          </a:p>
        </p:txBody>
      </p:sp>
      <p:sp>
        <p:nvSpPr>
          <p:cNvPr id="1030" name="Rectangle 5"/>
          <p:cNvSpPr>
            <a:spLocks noChangeArrowheads="1"/>
          </p:cNvSpPr>
          <p:nvPr/>
        </p:nvSpPr>
        <p:spPr bwMode="ltGray">
          <a:xfrm>
            <a:off x="10434638" y="6553210"/>
            <a:ext cx="996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800" dirty="0" smtClean="0">
                <a:solidFill>
                  <a:srgbClr val="7F7F7F"/>
                </a:solidFill>
              </a:rPr>
              <a:t>Cisco Confidential</a:t>
            </a:r>
          </a:p>
        </p:txBody>
      </p:sp>
      <p:sp>
        <p:nvSpPr>
          <p:cNvPr id="1031" name="Rectangle 7"/>
          <p:cNvSpPr>
            <a:spLocks noChangeArrowheads="1"/>
          </p:cNvSpPr>
          <p:nvPr/>
        </p:nvSpPr>
        <p:spPr bwMode="ltGray">
          <a:xfrm>
            <a:off x="11543905" y="6550378"/>
            <a:ext cx="294083" cy="2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96" tIns="41047" rIns="82096" bIns="41047"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fld id="{F6BA5B44-E483-44D9-96D1-A106006CFD18}" type="slidenum">
              <a:rPr lang="en-US" altLang="en-US" sz="800" smtClean="0">
                <a:solidFill>
                  <a:srgbClr val="7F7F7F"/>
                </a:solidFill>
              </a:rPr>
              <a:pPr algn="r" eaLnBrk="1" fontAlgn="base" hangingPunct="1">
                <a:spcBef>
                  <a:spcPct val="0"/>
                </a:spcBef>
                <a:spcAft>
                  <a:spcPct val="0"/>
                </a:spcAft>
                <a:defRPr/>
              </a:pPr>
              <a:t>‹#›</a:t>
            </a:fld>
            <a:endParaRPr lang="en-US" altLang="en-US" sz="800" dirty="0" smtClean="0">
              <a:solidFill>
                <a:srgbClr val="7F7F7F"/>
              </a:solidFill>
            </a:endParaRPr>
          </a:p>
        </p:txBody>
      </p:sp>
    </p:spTree>
    <p:extLst>
      <p:ext uri="{BB962C8B-B14F-4D97-AF65-F5344CB8AC3E}">
        <p14:creationId xmlns:p14="http://schemas.microsoft.com/office/powerpoint/2010/main" val="1489883522"/>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lang="en-US" sz="3600" kern="1200" dirty="0">
          <a:solidFill>
            <a:schemeClr val="tx1"/>
          </a:solidFill>
          <a:latin typeface="+mj-lt"/>
          <a:ea typeface="+mj-ea"/>
          <a:cs typeface="+mj-cs"/>
        </a:defRPr>
      </a:lvl1pPr>
      <a:lvl2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5pPr>
      <a:lvl6pPr marL="457061" algn="l" rtl="0" fontAlgn="base">
        <a:lnSpc>
          <a:spcPct val="80000"/>
        </a:lnSpc>
        <a:spcBef>
          <a:spcPct val="0"/>
        </a:spcBef>
        <a:spcAft>
          <a:spcPct val="0"/>
        </a:spcAft>
        <a:defRPr sz="3600">
          <a:solidFill>
            <a:schemeClr val="tx1"/>
          </a:solidFill>
          <a:latin typeface="Arial" charset="0"/>
        </a:defRPr>
      </a:lvl6pPr>
      <a:lvl7pPr marL="914133" algn="l" rtl="0" fontAlgn="base">
        <a:lnSpc>
          <a:spcPct val="80000"/>
        </a:lnSpc>
        <a:spcBef>
          <a:spcPct val="0"/>
        </a:spcBef>
        <a:spcAft>
          <a:spcPct val="0"/>
        </a:spcAft>
        <a:defRPr sz="3600">
          <a:solidFill>
            <a:schemeClr val="tx1"/>
          </a:solidFill>
          <a:latin typeface="Arial" charset="0"/>
        </a:defRPr>
      </a:lvl7pPr>
      <a:lvl8pPr marL="1371199" algn="l" rtl="0" fontAlgn="base">
        <a:lnSpc>
          <a:spcPct val="80000"/>
        </a:lnSpc>
        <a:spcBef>
          <a:spcPct val="0"/>
        </a:spcBef>
        <a:spcAft>
          <a:spcPct val="0"/>
        </a:spcAft>
        <a:defRPr sz="3600">
          <a:solidFill>
            <a:schemeClr val="tx1"/>
          </a:solidFill>
          <a:latin typeface="Arial" charset="0"/>
        </a:defRPr>
      </a:lvl8pPr>
      <a:lvl9pPr marL="1828268" algn="l" rtl="0" fontAlgn="base">
        <a:lnSpc>
          <a:spcPct val="80000"/>
        </a:lnSpc>
        <a:spcBef>
          <a:spcPct val="0"/>
        </a:spcBef>
        <a:spcAft>
          <a:spcPct val="0"/>
        </a:spcAft>
        <a:defRPr sz="3600">
          <a:solidFill>
            <a:schemeClr val="tx1"/>
          </a:solidFill>
          <a:latin typeface="Arial" charset="0"/>
        </a:defRPr>
      </a:lvl9pPr>
    </p:titleStyle>
    <p:bodyStyle>
      <a:lvl1pPr marL="228535" indent="-228535" algn="l" rtl="0" eaLnBrk="0" fontAlgn="base" hangingPunct="0">
        <a:lnSpc>
          <a:spcPct val="95000"/>
        </a:lnSpc>
        <a:spcBef>
          <a:spcPts val="1438"/>
        </a:spcBef>
        <a:spcAft>
          <a:spcPct val="0"/>
        </a:spcAft>
        <a:buClr>
          <a:srgbClr val="96CA4B"/>
        </a:buClr>
        <a:buSzPct val="90000"/>
        <a:buFont typeface="Arial" charset="0"/>
        <a:buChar char="•"/>
        <a:defRPr lang="en-US" sz="2000" kern="1200" dirty="0">
          <a:solidFill>
            <a:schemeClr val="tx1"/>
          </a:solidFill>
          <a:latin typeface="+mj-lt"/>
          <a:ea typeface="MS PGothic" pitchFamily="34" charset="-128"/>
          <a:cs typeface="ＭＳ Ｐゴシック" charset="0"/>
        </a:defRPr>
      </a:lvl1pPr>
      <a:lvl2pPr marL="406288" indent="50786" algn="l" rtl="0" eaLnBrk="0" fontAlgn="base" hangingPunct="0">
        <a:lnSpc>
          <a:spcPct val="95000"/>
        </a:lnSpc>
        <a:spcBef>
          <a:spcPts val="839"/>
        </a:spcBef>
        <a:spcAft>
          <a:spcPct val="0"/>
        </a:spcAft>
        <a:buClr>
          <a:schemeClr val="tx2"/>
        </a:buClr>
        <a:buChar char="–"/>
        <a:defRPr lang="en-US" sz="2800" kern="1200" dirty="0">
          <a:solidFill>
            <a:schemeClr val="tx1"/>
          </a:solidFill>
          <a:latin typeface="+mj-lt"/>
          <a:ea typeface="MS PGothic" pitchFamily="34" charset="-128"/>
          <a:cs typeface="+mn-cs"/>
        </a:defRPr>
      </a:lvl2pPr>
      <a:lvl3pPr marL="571332" indent="-1588" algn="l" rtl="0" eaLnBrk="0" fontAlgn="base" hangingPunct="0">
        <a:lnSpc>
          <a:spcPct val="95000"/>
        </a:lnSpc>
        <a:spcBef>
          <a:spcPts val="839"/>
        </a:spcBef>
        <a:spcAft>
          <a:spcPct val="0"/>
        </a:spcAft>
        <a:buFont typeface="Arial" charset="0"/>
        <a:buChar char="•"/>
        <a:defRPr lang="en-US" sz="1600" kern="1200" dirty="0">
          <a:solidFill>
            <a:schemeClr val="tx1"/>
          </a:solidFill>
          <a:latin typeface="+mj-lt"/>
          <a:ea typeface="MS PGothic" pitchFamily="34" charset="-128"/>
          <a:cs typeface="+mn-cs"/>
        </a:defRPr>
      </a:lvl3pPr>
      <a:lvl4pPr marL="688777" indent="682429" algn="l" rtl="0" eaLnBrk="0" fontAlgn="base" hangingPunct="0">
        <a:lnSpc>
          <a:spcPct val="95000"/>
        </a:lnSpc>
        <a:spcBef>
          <a:spcPts val="839"/>
        </a:spcBef>
        <a:spcAft>
          <a:spcPct val="0"/>
        </a:spcAft>
        <a:buFont typeface="Arial" charset="0"/>
        <a:buChar char="–"/>
        <a:defRPr lang="en-US" sz="1500" kern="1200" dirty="0">
          <a:solidFill>
            <a:schemeClr val="tx1"/>
          </a:solidFill>
          <a:latin typeface="+mj-lt"/>
          <a:ea typeface="MS PGothic" pitchFamily="34" charset="-128"/>
          <a:cs typeface="+mn-cs"/>
        </a:defRPr>
      </a:lvl4pPr>
      <a:lvl5pPr marL="801454" indent="1026814" algn="l" rtl="0" eaLnBrk="0" fontAlgn="base" hangingPunct="0">
        <a:lnSpc>
          <a:spcPct val="95000"/>
        </a:lnSpc>
        <a:spcBef>
          <a:spcPts val="839"/>
        </a:spcBef>
        <a:spcAft>
          <a:spcPct val="0"/>
        </a:spcAft>
        <a:buFont typeface="Arial" charset="0"/>
        <a:buChar char="»"/>
        <a:defRPr lang="en-US" sz="1500" kern="1200" dirty="0">
          <a:solidFill>
            <a:schemeClr val="tx1"/>
          </a:solidFill>
          <a:latin typeface="+mj-lt"/>
          <a:ea typeface="MS PGothic" pitchFamily="34" charset="-128"/>
          <a:cs typeface="+mn-cs"/>
        </a:defRPr>
      </a:lvl5pPr>
      <a:lvl6pPr marL="2513871"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2"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1"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67" indent="-228535" algn="l" defTabSz="9141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3" rtl="0" eaLnBrk="1" latinLnBrk="0" hangingPunct="1">
        <a:defRPr sz="1900" kern="1200">
          <a:solidFill>
            <a:schemeClr val="tx1"/>
          </a:solidFill>
          <a:latin typeface="+mn-lt"/>
          <a:ea typeface="+mn-ea"/>
          <a:cs typeface="+mn-cs"/>
        </a:defRPr>
      </a:lvl1pPr>
      <a:lvl2pPr marL="457061" algn="l" defTabSz="914133" rtl="0" eaLnBrk="1" latinLnBrk="0" hangingPunct="1">
        <a:defRPr sz="1900" kern="1200">
          <a:solidFill>
            <a:schemeClr val="tx1"/>
          </a:solidFill>
          <a:latin typeface="+mn-lt"/>
          <a:ea typeface="+mn-ea"/>
          <a:cs typeface="+mn-cs"/>
        </a:defRPr>
      </a:lvl2pPr>
      <a:lvl3pPr marL="914133" algn="l" defTabSz="914133" rtl="0" eaLnBrk="1" latinLnBrk="0" hangingPunct="1">
        <a:defRPr sz="1900" kern="1200">
          <a:solidFill>
            <a:schemeClr val="tx1"/>
          </a:solidFill>
          <a:latin typeface="+mn-lt"/>
          <a:ea typeface="+mn-ea"/>
          <a:cs typeface="+mn-cs"/>
        </a:defRPr>
      </a:lvl3pPr>
      <a:lvl4pPr marL="1371199" algn="l" defTabSz="914133" rtl="0" eaLnBrk="1" latinLnBrk="0" hangingPunct="1">
        <a:defRPr sz="1900" kern="1200">
          <a:solidFill>
            <a:schemeClr val="tx1"/>
          </a:solidFill>
          <a:latin typeface="+mn-lt"/>
          <a:ea typeface="+mn-ea"/>
          <a:cs typeface="+mn-cs"/>
        </a:defRPr>
      </a:lvl4pPr>
      <a:lvl5pPr marL="1828268" algn="l" defTabSz="914133" rtl="0" eaLnBrk="1" latinLnBrk="0" hangingPunct="1">
        <a:defRPr sz="1900" kern="1200">
          <a:solidFill>
            <a:schemeClr val="tx1"/>
          </a:solidFill>
          <a:latin typeface="+mn-lt"/>
          <a:ea typeface="+mn-ea"/>
          <a:cs typeface="+mn-cs"/>
        </a:defRPr>
      </a:lvl5pPr>
      <a:lvl6pPr marL="2285329" algn="l" defTabSz="914133" rtl="0" eaLnBrk="1" latinLnBrk="0" hangingPunct="1">
        <a:defRPr sz="1900" kern="1200">
          <a:solidFill>
            <a:schemeClr val="tx1"/>
          </a:solidFill>
          <a:latin typeface="+mn-lt"/>
          <a:ea typeface="+mn-ea"/>
          <a:cs typeface="+mn-cs"/>
        </a:defRPr>
      </a:lvl6pPr>
      <a:lvl7pPr marL="2742401" algn="l" defTabSz="914133" rtl="0" eaLnBrk="1" latinLnBrk="0" hangingPunct="1">
        <a:defRPr sz="1900" kern="1200">
          <a:solidFill>
            <a:schemeClr val="tx1"/>
          </a:solidFill>
          <a:latin typeface="+mn-lt"/>
          <a:ea typeface="+mn-ea"/>
          <a:cs typeface="+mn-cs"/>
        </a:defRPr>
      </a:lvl7pPr>
      <a:lvl8pPr marL="3199467" algn="l" defTabSz="914133" rtl="0" eaLnBrk="1" latinLnBrk="0" hangingPunct="1">
        <a:defRPr sz="1900" kern="1200">
          <a:solidFill>
            <a:schemeClr val="tx1"/>
          </a:solidFill>
          <a:latin typeface="+mn-lt"/>
          <a:ea typeface="+mn-ea"/>
          <a:cs typeface="+mn-cs"/>
        </a:defRPr>
      </a:lvl8pPr>
      <a:lvl9pPr marL="3656536" algn="l" defTabSz="91413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tx1"/>
            </a:gs>
            <a:gs pos="100000">
              <a:srgbClr val="6ED4FF">
                <a:alpha val="26999"/>
              </a:srgbClr>
            </a:gs>
          </a:gsLst>
          <a:lin ang="2700000" scaled="1"/>
        </a:gra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91" y="0"/>
            <a:ext cx="122015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06395" y="963613"/>
            <a:ext cx="114379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72" tIns="45709" rIns="82272" bIns="45709" numCol="1" anchor="b" anchorCtr="0" compatLnSpc="1">
            <a:prstTxWarp prst="textNoShape">
              <a:avLst/>
            </a:prstTxWarp>
          </a:bodyPr>
          <a:lstStyle/>
          <a:p>
            <a:pPr lvl="0"/>
            <a:r>
              <a:rPr lang="en-US" dirty="0" smtClean="0"/>
              <a:t>Slide Title Goes Here</a:t>
            </a:r>
          </a:p>
        </p:txBody>
      </p:sp>
      <p:sp>
        <p:nvSpPr>
          <p:cNvPr id="1028" name="Text Placeholder 2"/>
          <p:cNvSpPr>
            <a:spLocks noGrp="1"/>
          </p:cNvSpPr>
          <p:nvPr>
            <p:ph type="body" idx="1"/>
          </p:nvPr>
        </p:nvSpPr>
        <p:spPr bwMode="auto">
          <a:xfrm>
            <a:off x="306395" y="1881189"/>
            <a:ext cx="11437937" cy="4424363"/>
          </a:xfrm>
          <a:prstGeom prst="rect">
            <a:avLst/>
          </a:prstGeom>
          <a:gradFill rotWithShape="1">
            <a:gsLst>
              <a:gs pos="0">
                <a:srgbClr val="000000">
                  <a:alpha val="59000"/>
                </a:srgbClr>
              </a:gs>
              <a:gs pos="100000">
                <a:srgbClr val="000000"/>
              </a:gs>
            </a:gsLst>
            <a:lin ang="135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9" rIns="91416" bIns="45709"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4"/>
          <p:cNvSpPr>
            <a:spLocks noChangeArrowheads="1"/>
          </p:cNvSpPr>
          <p:nvPr/>
        </p:nvSpPr>
        <p:spPr bwMode="ltGray">
          <a:xfrm>
            <a:off x="354013" y="6554797"/>
            <a:ext cx="4559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en-US" sz="800" dirty="0" smtClean="0">
                <a:solidFill>
                  <a:srgbClr val="7F7F7F"/>
                </a:solidFill>
              </a:rPr>
              <a:t>© 2015 Cisco and/or its affiliates. All rights reserved</a:t>
            </a:r>
            <a:r>
              <a:rPr lang="en-US" altLang="en-US" sz="500" dirty="0" smtClean="0">
                <a:solidFill>
                  <a:srgbClr val="1F8BAE"/>
                </a:solidFill>
              </a:rPr>
              <a:t>.</a:t>
            </a:r>
          </a:p>
        </p:txBody>
      </p:sp>
      <p:sp>
        <p:nvSpPr>
          <p:cNvPr id="1030" name="Rectangle 5"/>
          <p:cNvSpPr>
            <a:spLocks noChangeArrowheads="1"/>
          </p:cNvSpPr>
          <p:nvPr/>
        </p:nvSpPr>
        <p:spPr bwMode="ltGray">
          <a:xfrm>
            <a:off x="10434638" y="6553209"/>
            <a:ext cx="9969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r>
              <a:rPr lang="en-US" altLang="en-US" sz="800" dirty="0" smtClean="0">
                <a:solidFill>
                  <a:srgbClr val="7F7F7F"/>
                </a:solidFill>
              </a:rPr>
              <a:t>Cisco Confidential</a:t>
            </a:r>
          </a:p>
        </p:txBody>
      </p:sp>
      <p:sp>
        <p:nvSpPr>
          <p:cNvPr id="1031" name="Rectangle 7"/>
          <p:cNvSpPr>
            <a:spLocks noChangeArrowheads="1"/>
          </p:cNvSpPr>
          <p:nvPr/>
        </p:nvSpPr>
        <p:spPr bwMode="ltGray">
          <a:xfrm>
            <a:off x="11543905" y="6550377"/>
            <a:ext cx="294083" cy="20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00" tIns="41049" rIns="82100" bIns="41049" anchor="b">
            <a:spAutoFit/>
          </a:bodyPr>
          <a:lstStyle>
            <a:lvl1pPr defTabSz="814388" eaLnBrk="0" hangingPunct="0">
              <a:defRPr>
                <a:solidFill>
                  <a:schemeClr val="tx1"/>
                </a:solidFill>
                <a:latin typeface="Arial" charset="0"/>
                <a:ea typeface="MS PGothic" pitchFamily="34" charset="-128"/>
              </a:defRPr>
            </a:lvl1pPr>
            <a:lvl2pPr marL="742950" indent="-285750" defTabSz="814388" eaLnBrk="0" hangingPunct="0">
              <a:defRPr>
                <a:solidFill>
                  <a:schemeClr val="tx1"/>
                </a:solidFill>
                <a:latin typeface="Arial" charset="0"/>
                <a:ea typeface="MS PGothic" pitchFamily="34" charset="-128"/>
              </a:defRPr>
            </a:lvl2pPr>
            <a:lvl3pPr marL="1143000" indent="-228600" defTabSz="814388" eaLnBrk="0" hangingPunct="0">
              <a:defRPr>
                <a:solidFill>
                  <a:schemeClr val="tx1"/>
                </a:solidFill>
                <a:latin typeface="Arial" charset="0"/>
                <a:ea typeface="MS PGothic" pitchFamily="34" charset="-128"/>
              </a:defRPr>
            </a:lvl3pPr>
            <a:lvl4pPr marL="1600200" indent="-228600" defTabSz="814388" eaLnBrk="0" hangingPunct="0">
              <a:defRPr>
                <a:solidFill>
                  <a:schemeClr val="tx1"/>
                </a:solidFill>
                <a:latin typeface="Arial" charset="0"/>
                <a:ea typeface="MS PGothic" pitchFamily="34" charset="-128"/>
              </a:defRPr>
            </a:lvl4pPr>
            <a:lvl5pPr marL="2057400" indent="-228600" defTabSz="814388" eaLnBrk="0" hangingPunct="0">
              <a:defRPr>
                <a:solidFill>
                  <a:schemeClr val="tx1"/>
                </a:solidFill>
                <a:latin typeface="Arial" charset="0"/>
                <a:ea typeface="MS PGothic" pitchFamily="34" charset="-128"/>
              </a:defRPr>
            </a:lvl5pPr>
            <a:lvl6pPr marL="2514600" indent="-228600" defTabSz="814388"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14388"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14388"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14388" eaLnBrk="0" fontAlgn="base" hangingPunct="0">
              <a:spcBef>
                <a:spcPct val="0"/>
              </a:spcBef>
              <a:spcAft>
                <a:spcPct val="0"/>
              </a:spcAft>
              <a:defRPr>
                <a:solidFill>
                  <a:schemeClr val="tx1"/>
                </a:solidFill>
                <a:latin typeface="Arial" charset="0"/>
                <a:ea typeface="MS PGothic" pitchFamily="34" charset="-128"/>
              </a:defRPr>
            </a:lvl9pPr>
          </a:lstStyle>
          <a:p>
            <a:pPr algn="r" eaLnBrk="1" fontAlgn="base" hangingPunct="1">
              <a:spcBef>
                <a:spcPct val="0"/>
              </a:spcBef>
              <a:spcAft>
                <a:spcPct val="0"/>
              </a:spcAft>
              <a:defRPr/>
            </a:pPr>
            <a:fld id="{F6BA5B44-E483-44D9-96D1-A106006CFD18}" type="slidenum">
              <a:rPr lang="en-US" altLang="en-US" sz="800" smtClean="0">
                <a:solidFill>
                  <a:srgbClr val="7F7F7F"/>
                </a:solidFill>
              </a:rPr>
              <a:pPr algn="r" eaLnBrk="1" fontAlgn="base" hangingPunct="1">
                <a:spcBef>
                  <a:spcPct val="0"/>
                </a:spcBef>
                <a:spcAft>
                  <a:spcPct val="0"/>
                </a:spcAft>
                <a:defRPr/>
              </a:pPr>
              <a:t>‹#›</a:t>
            </a:fld>
            <a:endParaRPr lang="en-US" altLang="en-US" sz="800" dirty="0" smtClean="0">
              <a:solidFill>
                <a:srgbClr val="7F7F7F"/>
              </a:solidFill>
            </a:endParaRPr>
          </a:p>
        </p:txBody>
      </p:sp>
    </p:spTree>
    <p:extLst>
      <p:ext uri="{BB962C8B-B14F-4D97-AF65-F5344CB8AC3E}">
        <p14:creationId xmlns:p14="http://schemas.microsoft.com/office/powerpoint/2010/main" val="1174276477"/>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rtl="0" eaLnBrk="0" fontAlgn="base" hangingPunct="0">
        <a:lnSpc>
          <a:spcPct val="80000"/>
        </a:lnSpc>
        <a:spcBef>
          <a:spcPct val="0"/>
        </a:spcBef>
        <a:spcAft>
          <a:spcPct val="0"/>
        </a:spcAft>
        <a:defRPr lang="en-US" sz="3600" kern="1200" dirty="0">
          <a:solidFill>
            <a:schemeClr val="tx1"/>
          </a:solidFill>
          <a:latin typeface="+mj-lt"/>
          <a:ea typeface="+mj-ea"/>
          <a:cs typeface="+mj-cs"/>
        </a:defRPr>
      </a:lvl1pPr>
      <a:lvl2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2pPr>
      <a:lvl3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3pPr>
      <a:lvl4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4pPr>
      <a:lvl5pPr algn="l" rtl="0" eaLnBrk="0" fontAlgn="base" hangingPunct="0">
        <a:lnSpc>
          <a:spcPct val="80000"/>
        </a:lnSpc>
        <a:spcBef>
          <a:spcPct val="0"/>
        </a:spcBef>
        <a:spcAft>
          <a:spcPct val="0"/>
        </a:spcAft>
        <a:defRPr sz="5500">
          <a:solidFill>
            <a:schemeClr val="tx1"/>
          </a:solidFill>
          <a:latin typeface="Arial" charset="0"/>
          <a:ea typeface="ＭＳ Ｐゴシック" charset="0"/>
          <a:cs typeface="ＭＳ Ｐゴシック" charset="0"/>
        </a:defRPr>
      </a:lvl5pPr>
      <a:lvl6pPr marL="457081" algn="l" rtl="0" fontAlgn="base">
        <a:lnSpc>
          <a:spcPct val="80000"/>
        </a:lnSpc>
        <a:spcBef>
          <a:spcPct val="0"/>
        </a:spcBef>
        <a:spcAft>
          <a:spcPct val="0"/>
        </a:spcAft>
        <a:defRPr sz="3600">
          <a:solidFill>
            <a:schemeClr val="tx1"/>
          </a:solidFill>
          <a:latin typeface="Arial" charset="0"/>
        </a:defRPr>
      </a:lvl6pPr>
      <a:lvl7pPr marL="914171" algn="l" rtl="0" fontAlgn="base">
        <a:lnSpc>
          <a:spcPct val="80000"/>
        </a:lnSpc>
        <a:spcBef>
          <a:spcPct val="0"/>
        </a:spcBef>
        <a:spcAft>
          <a:spcPct val="0"/>
        </a:spcAft>
        <a:defRPr sz="3600">
          <a:solidFill>
            <a:schemeClr val="tx1"/>
          </a:solidFill>
          <a:latin typeface="Arial" charset="0"/>
        </a:defRPr>
      </a:lvl7pPr>
      <a:lvl8pPr marL="1371256" algn="l" rtl="0" fontAlgn="base">
        <a:lnSpc>
          <a:spcPct val="80000"/>
        </a:lnSpc>
        <a:spcBef>
          <a:spcPct val="0"/>
        </a:spcBef>
        <a:spcAft>
          <a:spcPct val="0"/>
        </a:spcAft>
        <a:defRPr sz="3600">
          <a:solidFill>
            <a:schemeClr val="tx1"/>
          </a:solidFill>
          <a:latin typeface="Arial" charset="0"/>
        </a:defRPr>
      </a:lvl8pPr>
      <a:lvl9pPr marL="1828344" algn="l" rtl="0" fontAlgn="base">
        <a:lnSpc>
          <a:spcPct val="80000"/>
        </a:lnSpc>
        <a:spcBef>
          <a:spcPct val="0"/>
        </a:spcBef>
        <a:spcAft>
          <a:spcPct val="0"/>
        </a:spcAft>
        <a:defRPr sz="3600">
          <a:solidFill>
            <a:schemeClr val="tx1"/>
          </a:solidFill>
          <a:latin typeface="Arial" charset="0"/>
        </a:defRPr>
      </a:lvl9pPr>
    </p:titleStyle>
    <p:bodyStyle>
      <a:lvl1pPr marL="228544" indent="-228544" algn="l" rtl="0" eaLnBrk="0" fontAlgn="base" hangingPunct="0">
        <a:lnSpc>
          <a:spcPct val="95000"/>
        </a:lnSpc>
        <a:spcBef>
          <a:spcPts val="1438"/>
        </a:spcBef>
        <a:spcAft>
          <a:spcPct val="0"/>
        </a:spcAft>
        <a:buClr>
          <a:srgbClr val="96CA4B"/>
        </a:buClr>
        <a:buSzPct val="90000"/>
        <a:buFont typeface="Arial" charset="0"/>
        <a:buChar char="•"/>
        <a:defRPr lang="en-US" sz="2000" kern="1200" dirty="0">
          <a:solidFill>
            <a:schemeClr val="tx1"/>
          </a:solidFill>
          <a:latin typeface="+mj-lt"/>
          <a:ea typeface="MS PGothic" pitchFamily="34" charset="-128"/>
          <a:cs typeface="ＭＳ Ｐゴシック" charset="0"/>
        </a:defRPr>
      </a:lvl1pPr>
      <a:lvl2pPr marL="406304" indent="50788" algn="l" rtl="0" eaLnBrk="0" fontAlgn="base" hangingPunct="0">
        <a:lnSpc>
          <a:spcPct val="95000"/>
        </a:lnSpc>
        <a:spcBef>
          <a:spcPts val="839"/>
        </a:spcBef>
        <a:spcAft>
          <a:spcPct val="0"/>
        </a:spcAft>
        <a:buClr>
          <a:schemeClr val="tx2"/>
        </a:buClr>
        <a:buChar char="–"/>
        <a:defRPr lang="en-US" sz="2800" kern="1200" dirty="0">
          <a:solidFill>
            <a:schemeClr val="tx1"/>
          </a:solidFill>
          <a:latin typeface="+mj-lt"/>
          <a:ea typeface="MS PGothic" pitchFamily="34" charset="-128"/>
          <a:cs typeface="+mn-cs"/>
        </a:defRPr>
      </a:lvl2pPr>
      <a:lvl3pPr marL="571356" indent="-1588" algn="l" rtl="0" eaLnBrk="0" fontAlgn="base" hangingPunct="0">
        <a:lnSpc>
          <a:spcPct val="95000"/>
        </a:lnSpc>
        <a:spcBef>
          <a:spcPts val="839"/>
        </a:spcBef>
        <a:spcAft>
          <a:spcPct val="0"/>
        </a:spcAft>
        <a:buFont typeface="Arial" charset="0"/>
        <a:buChar char="•"/>
        <a:defRPr lang="en-US" sz="1600" kern="1200" dirty="0">
          <a:solidFill>
            <a:schemeClr val="tx1"/>
          </a:solidFill>
          <a:latin typeface="+mj-lt"/>
          <a:ea typeface="MS PGothic" pitchFamily="34" charset="-128"/>
          <a:cs typeface="+mn-cs"/>
        </a:defRPr>
      </a:lvl3pPr>
      <a:lvl4pPr marL="688805" indent="682457" algn="l" rtl="0" eaLnBrk="0" fontAlgn="base" hangingPunct="0">
        <a:lnSpc>
          <a:spcPct val="95000"/>
        </a:lnSpc>
        <a:spcBef>
          <a:spcPts val="839"/>
        </a:spcBef>
        <a:spcAft>
          <a:spcPct val="0"/>
        </a:spcAft>
        <a:buFont typeface="Arial" charset="0"/>
        <a:buChar char="–"/>
        <a:defRPr lang="en-US" sz="1500" kern="1200" dirty="0">
          <a:solidFill>
            <a:schemeClr val="tx1"/>
          </a:solidFill>
          <a:latin typeface="+mj-lt"/>
          <a:ea typeface="MS PGothic" pitchFamily="34" charset="-128"/>
          <a:cs typeface="+mn-cs"/>
        </a:defRPr>
      </a:lvl4pPr>
      <a:lvl5pPr marL="801488" indent="1026856" algn="l" rtl="0" eaLnBrk="0" fontAlgn="base" hangingPunct="0">
        <a:lnSpc>
          <a:spcPct val="95000"/>
        </a:lnSpc>
        <a:spcBef>
          <a:spcPts val="839"/>
        </a:spcBef>
        <a:spcAft>
          <a:spcPct val="0"/>
        </a:spcAft>
        <a:buFont typeface="Arial" charset="0"/>
        <a:buChar char="»"/>
        <a:defRPr lang="en-US" sz="1500" kern="1200" dirty="0">
          <a:solidFill>
            <a:schemeClr val="tx1"/>
          </a:solidFill>
          <a:latin typeface="+mj-lt"/>
          <a:ea typeface="MS PGothic" pitchFamily="34" charset="-128"/>
          <a:cs typeface="+mn-cs"/>
        </a:defRPr>
      </a:lvl5pPr>
      <a:lvl6pPr marL="2513975"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56"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44"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29" indent="-228544" algn="l" defTabSz="9141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1" rtl="0" eaLnBrk="1" latinLnBrk="0" hangingPunct="1">
        <a:defRPr sz="1900" kern="1200">
          <a:solidFill>
            <a:schemeClr val="tx1"/>
          </a:solidFill>
          <a:latin typeface="+mn-lt"/>
          <a:ea typeface="+mn-ea"/>
          <a:cs typeface="+mn-cs"/>
        </a:defRPr>
      </a:lvl1pPr>
      <a:lvl2pPr marL="457081" algn="l" defTabSz="914171" rtl="0" eaLnBrk="1" latinLnBrk="0" hangingPunct="1">
        <a:defRPr sz="1900" kern="1200">
          <a:solidFill>
            <a:schemeClr val="tx1"/>
          </a:solidFill>
          <a:latin typeface="+mn-lt"/>
          <a:ea typeface="+mn-ea"/>
          <a:cs typeface="+mn-cs"/>
        </a:defRPr>
      </a:lvl2pPr>
      <a:lvl3pPr marL="914171" algn="l" defTabSz="914171" rtl="0" eaLnBrk="1" latinLnBrk="0" hangingPunct="1">
        <a:defRPr sz="1900" kern="1200">
          <a:solidFill>
            <a:schemeClr val="tx1"/>
          </a:solidFill>
          <a:latin typeface="+mn-lt"/>
          <a:ea typeface="+mn-ea"/>
          <a:cs typeface="+mn-cs"/>
        </a:defRPr>
      </a:lvl3pPr>
      <a:lvl4pPr marL="1371256" algn="l" defTabSz="914171" rtl="0" eaLnBrk="1" latinLnBrk="0" hangingPunct="1">
        <a:defRPr sz="1900" kern="1200">
          <a:solidFill>
            <a:schemeClr val="tx1"/>
          </a:solidFill>
          <a:latin typeface="+mn-lt"/>
          <a:ea typeface="+mn-ea"/>
          <a:cs typeface="+mn-cs"/>
        </a:defRPr>
      </a:lvl4pPr>
      <a:lvl5pPr marL="1828344" algn="l" defTabSz="914171" rtl="0" eaLnBrk="1" latinLnBrk="0" hangingPunct="1">
        <a:defRPr sz="1900" kern="1200">
          <a:solidFill>
            <a:schemeClr val="tx1"/>
          </a:solidFill>
          <a:latin typeface="+mn-lt"/>
          <a:ea typeface="+mn-ea"/>
          <a:cs typeface="+mn-cs"/>
        </a:defRPr>
      </a:lvl5pPr>
      <a:lvl6pPr marL="2285425" algn="l" defTabSz="914171" rtl="0" eaLnBrk="1" latinLnBrk="0" hangingPunct="1">
        <a:defRPr sz="1900" kern="1200">
          <a:solidFill>
            <a:schemeClr val="tx1"/>
          </a:solidFill>
          <a:latin typeface="+mn-lt"/>
          <a:ea typeface="+mn-ea"/>
          <a:cs typeface="+mn-cs"/>
        </a:defRPr>
      </a:lvl6pPr>
      <a:lvl7pPr marL="2742515" algn="l" defTabSz="914171" rtl="0" eaLnBrk="1" latinLnBrk="0" hangingPunct="1">
        <a:defRPr sz="1900" kern="1200">
          <a:solidFill>
            <a:schemeClr val="tx1"/>
          </a:solidFill>
          <a:latin typeface="+mn-lt"/>
          <a:ea typeface="+mn-ea"/>
          <a:cs typeface="+mn-cs"/>
        </a:defRPr>
      </a:lvl7pPr>
      <a:lvl8pPr marL="3199600" algn="l" defTabSz="914171" rtl="0" eaLnBrk="1" latinLnBrk="0" hangingPunct="1">
        <a:defRPr sz="1900" kern="1200">
          <a:solidFill>
            <a:schemeClr val="tx1"/>
          </a:solidFill>
          <a:latin typeface="+mn-lt"/>
          <a:ea typeface="+mn-ea"/>
          <a:cs typeface="+mn-cs"/>
        </a:defRPr>
      </a:lvl8pPr>
      <a:lvl9pPr marL="3656688" algn="l" defTabSz="91417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294" y="290287"/>
            <a:ext cx="113477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ctr"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406294" y="1423803"/>
            <a:ext cx="1134779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13" name="Rectangle 4"/>
          <p:cNvSpPr>
            <a:spLocks noChangeArrowheads="1"/>
          </p:cNvSpPr>
          <p:nvPr userDrawn="1"/>
        </p:nvSpPr>
        <p:spPr bwMode="black">
          <a:xfrm>
            <a:off x="1710924" y="6598666"/>
            <a:ext cx="2902172"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 </a:t>
            </a:r>
            <a:r>
              <a:rPr lang="en-US" sz="900" dirty="0" smtClean="0">
                <a:solidFill>
                  <a:srgbClr val="595959"/>
                </a:solidFill>
                <a:latin typeface="Arial"/>
                <a:ea typeface="Apple LiGothic Medium"/>
                <a:cs typeface="Apple LiGothic Medium"/>
                <a:sym typeface="Arial" pitchFamily="34" charset="0"/>
              </a:rPr>
              <a:t>2014 </a:t>
            </a:r>
            <a:r>
              <a:rPr lang="en-US" sz="900" dirty="0">
                <a:solidFill>
                  <a:srgbClr val="595959"/>
                </a:solidFill>
                <a:latin typeface="Arial"/>
                <a:ea typeface="Apple LiGothic Medium"/>
                <a:cs typeface="Apple LiGothic Medium"/>
                <a:sym typeface="Arial" pitchFamily="34" charset="0"/>
              </a:rPr>
              <a:t>Cisco and/or its affiliates. All rights reserved.</a:t>
            </a:r>
          </a:p>
        </p:txBody>
      </p:sp>
      <p:sp>
        <p:nvSpPr>
          <p:cNvPr id="14" name="Rectangle 6"/>
          <p:cNvSpPr>
            <a:spLocks noChangeArrowheads="1"/>
          </p:cNvSpPr>
          <p:nvPr userDrawn="1"/>
        </p:nvSpPr>
        <p:spPr bwMode="black">
          <a:xfrm>
            <a:off x="462996" y="6598666"/>
            <a:ext cx="1055913"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69" tIns="30784" rIns="61569" bIns="30784" anchor="b">
            <a:spAutoFit/>
          </a:bodyPr>
          <a:lstStyle/>
          <a:p>
            <a:pPr defTabSz="610557" fontAlgn="base">
              <a:spcBef>
                <a:spcPct val="0"/>
              </a:spcBef>
              <a:spcAft>
                <a:spcPct val="0"/>
              </a:spcAft>
            </a:pPr>
            <a:r>
              <a:rPr lang="en-US" sz="900" dirty="0" smtClean="0">
                <a:solidFill>
                  <a:srgbClr val="595959"/>
                </a:solidFill>
                <a:latin typeface="Arial"/>
                <a:ea typeface="Apple LiGothic Medium"/>
                <a:cs typeface="Apple LiGothic Medium"/>
                <a:sym typeface="Arial" pitchFamily="34" charset="0"/>
              </a:rPr>
              <a:t>BRKACI-2001</a:t>
            </a:r>
            <a:endParaRPr lang="en-US" sz="900" dirty="0">
              <a:solidFill>
                <a:srgbClr val="595959"/>
              </a:solidFill>
              <a:latin typeface="Arial"/>
              <a:ea typeface="Apple LiGothic Medium"/>
              <a:cs typeface="Apple LiGothic Medium"/>
              <a:sym typeface="Arial" pitchFamily="34" charset="0"/>
            </a:endParaRPr>
          </a:p>
        </p:txBody>
      </p:sp>
      <p:sp>
        <p:nvSpPr>
          <p:cNvPr id="15" name="Rectangle 4"/>
          <p:cNvSpPr>
            <a:spLocks noChangeArrowheads="1"/>
          </p:cNvSpPr>
          <p:nvPr userDrawn="1"/>
        </p:nvSpPr>
        <p:spPr bwMode="black">
          <a:xfrm>
            <a:off x="4805124" y="6603818"/>
            <a:ext cx="759355" cy="20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Cisco Public</a:t>
            </a:r>
          </a:p>
        </p:txBody>
      </p:sp>
      <p:pic>
        <p:nvPicPr>
          <p:cNvPr id="7170" name="Picture 2" descr="C:\Users\Kirk Travel\Dropbox\Cisco Live 2014\From Rick\JPGs 125dpi Images\125dpi Image-08.jpg"/>
          <p:cNvPicPr>
            <a:picLocks noChangeAspect="1" noChangeArrowheads="1"/>
          </p:cNvPicPr>
          <p:nvPr userDrawn="1"/>
        </p:nvPicPr>
        <p:blipFill rotWithShape="1">
          <a:blip r:embed="rId45" cstate="email">
            <a:extLst>
              <a:ext uri="{28A0092B-C50C-407E-A947-70E740481C1C}">
                <a14:useLocalDpi xmlns:a14="http://schemas.microsoft.com/office/drawing/2010/main"/>
              </a:ext>
            </a:extLst>
          </a:blip>
          <a:srcRect/>
          <a:stretch/>
        </p:blipFill>
        <p:spPr bwMode="auto">
          <a:xfrm>
            <a:off x="-3" y="0"/>
            <a:ext cx="12188825" cy="228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a:xfrm>
            <a:off x="5805015" y="6518485"/>
            <a:ext cx="511080" cy="366183"/>
          </a:xfrm>
          <a:prstGeom prst="rect">
            <a:avLst/>
          </a:prstGeom>
        </p:spPr>
        <p:txBody>
          <a:bodyPr vert="horz" lIns="121872" tIns="60936" rIns="121872" bIns="60936" rtlCol="0" anchor="ctr"/>
          <a:lstStyle>
            <a:lvl1pPr marL="0" algn="ctr" defTabSz="610557"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pic>
        <p:nvPicPr>
          <p:cNvPr id="10" name="Picture 9" descr="CL13-Blue-DIGI.png"/>
          <p:cNvPicPr>
            <a:picLocks noChangeAspect="1"/>
          </p:cNvPicPr>
          <p:nvPr userDrawn="1"/>
        </p:nvPicPr>
        <p:blipFill>
          <a:blip r:embed="rId46" cstate="screen">
            <a:extLst>
              <a:ext uri="{28A0092B-C50C-407E-A947-70E740481C1C}">
                <a14:useLocalDpi xmlns:a14="http://schemas.microsoft.com/office/drawing/2010/main" val="0"/>
              </a:ext>
            </a:extLst>
          </a:blip>
          <a:stretch>
            <a:fillRect/>
          </a:stretch>
        </p:blipFill>
        <p:spPr>
          <a:xfrm>
            <a:off x="10520366" y="6273801"/>
            <a:ext cx="1391531" cy="466027"/>
          </a:xfrm>
          <a:prstGeom prst="rect">
            <a:avLst/>
          </a:prstGeom>
        </p:spPr>
      </p:pic>
    </p:spTree>
    <p:extLst>
      <p:ext uri="{BB962C8B-B14F-4D97-AF65-F5344CB8AC3E}">
        <p14:creationId xmlns:p14="http://schemas.microsoft.com/office/powerpoint/2010/main" val="1019150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700" b="0">
          <a:solidFill>
            <a:schemeClr val="accent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00"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871"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633"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407"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34" indent="-247557" algn="l" rtl="0" eaLnBrk="0" fontAlgn="base" hangingPunct="0">
        <a:lnSpc>
          <a:spcPct val="90000"/>
        </a:lnSpc>
        <a:spcBef>
          <a:spcPts val="1600"/>
        </a:spcBef>
        <a:spcAft>
          <a:spcPct val="0"/>
        </a:spcAft>
        <a:buClr>
          <a:srgbClr val="0C65B7"/>
        </a:buClr>
        <a:buSzPct val="100000"/>
        <a:buFont typeface="Arial" panose="020B0604020202020204" pitchFamily="34" charset="0"/>
        <a:buChar char="•"/>
        <a:defRPr sz="2400">
          <a:solidFill>
            <a:schemeClr val="tx1"/>
          </a:solidFill>
          <a:latin typeface="+mn-lt"/>
          <a:ea typeface="+mn-ea"/>
          <a:cs typeface="+mn-cs"/>
          <a:sym typeface="Arial" pitchFamily="34" charset="0"/>
        </a:defRPr>
      </a:lvl1pPr>
      <a:lvl2pPr marL="515344" indent="-258268" algn="l" rtl="0" eaLnBrk="0" fontAlgn="base" hangingPunct="0">
        <a:lnSpc>
          <a:spcPct val="90000"/>
        </a:lnSpc>
        <a:spcBef>
          <a:spcPts val="533"/>
        </a:spcBef>
        <a:spcAft>
          <a:spcPct val="0"/>
        </a:spcAft>
        <a:buClr>
          <a:srgbClr val="0C65B7"/>
        </a:buClr>
        <a:buSzPct val="100000"/>
        <a:buFont typeface="Arial"/>
        <a:buChar char="–"/>
        <a:defRPr sz="2100">
          <a:solidFill>
            <a:schemeClr val="tx1"/>
          </a:solidFill>
          <a:latin typeface="+mn-lt"/>
          <a:ea typeface="+mn-ea"/>
          <a:cs typeface="+mn-cs"/>
          <a:sym typeface="Arial" pitchFamily="34" charset="0"/>
        </a:defRPr>
      </a:lvl2pPr>
      <a:lvl3pPr marL="728383" indent="-213043" algn="l" rtl="0" eaLnBrk="0" fontAlgn="base" hangingPunct="0">
        <a:lnSpc>
          <a:spcPct val="90000"/>
        </a:lnSpc>
        <a:spcBef>
          <a:spcPts val="267"/>
        </a:spcBef>
        <a:spcAft>
          <a:spcPct val="0"/>
        </a:spcAft>
        <a:buClr>
          <a:srgbClr val="0C65B7"/>
        </a:buClr>
        <a:buSzPct val="100000"/>
        <a:buFont typeface="Arial" panose="020B0604020202020204" pitchFamily="34" charset="0"/>
        <a:buChar char="•"/>
        <a:defRPr sz="1900">
          <a:solidFill>
            <a:schemeClr val="tx1"/>
          </a:solidFill>
          <a:latin typeface="+mn-lt"/>
          <a:ea typeface="+mn-ea"/>
          <a:cs typeface="+mn-cs"/>
          <a:sym typeface="Arial" pitchFamily="34" charset="0"/>
        </a:defRPr>
      </a:lvl3pPr>
      <a:lvl4pPr marL="941423" indent="-213043" algn="l" rtl="0" eaLnBrk="0" fontAlgn="base" hangingPunct="0">
        <a:lnSpc>
          <a:spcPct val="90000"/>
        </a:lnSpc>
        <a:spcBef>
          <a:spcPts val="267"/>
        </a:spcBef>
        <a:spcAft>
          <a:spcPct val="0"/>
        </a:spcAft>
        <a:buClr>
          <a:srgbClr val="0C65B7"/>
        </a:buClr>
        <a:buSzPct val="100000"/>
        <a:buFont typeface="Arial" pitchFamily="34" charset="0"/>
        <a:buChar char="–"/>
        <a:defRPr sz="1500">
          <a:solidFill>
            <a:schemeClr val="tx1"/>
          </a:solidFill>
          <a:latin typeface="+mn-lt"/>
          <a:ea typeface="+mn-ea"/>
          <a:cs typeface="+mn-cs"/>
          <a:sym typeface="Arial" pitchFamily="34" charset="0"/>
        </a:defRPr>
      </a:lvl4pPr>
      <a:lvl5pPr marL="1030688" indent="-89262"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607" indent="-171383"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378" indent="-171383"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140" indent="-171383"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5914" indent="-171383"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769" rtl="0" eaLnBrk="1" latinLnBrk="0" hangingPunct="1">
        <a:defRPr sz="1300" kern="1200">
          <a:solidFill>
            <a:schemeClr val="tx1"/>
          </a:solidFill>
          <a:latin typeface="+mn-lt"/>
          <a:ea typeface="+mn-ea"/>
          <a:cs typeface="+mn-cs"/>
        </a:defRPr>
      </a:lvl1pPr>
      <a:lvl2pPr marL="342769" algn="l" defTabSz="342769" rtl="0" eaLnBrk="1" latinLnBrk="0" hangingPunct="1">
        <a:defRPr sz="1300" kern="1200">
          <a:solidFill>
            <a:schemeClr val="tx1"/>
          </a:solidFill>
          <a:latin typeface="+mn-lt"/>
          <a:ea typeface="+mn-ea"/>
          <a:cs typeface="+mn-cs"/>
        </a:defRPr>
      </a:lvl2pPr>
      <a:lvl3pPr marL="685540" algn="l" defTabSz="342769" rtl="0" eaLnBrk="1" latinLnBrk="0" hangingPunct="1">
        <a:defRPr sz="1300" kern="1200">
          <a:solidFill>
            <a:schemeClr val="tx1"/>
          </a:solidFill>
          <a:latin typeface="+mn-lt"/>
          <a:ea typeface="+mn-ea"/>
          <a:cs typeface="+mn-cs"/>
        </a:defRPr>
      </a:lvl3pPr>
      <a:lvl4pPr marL="1028307" algn="l" defTabSz="342769" rtl="0" eaLnBrk="1" latinLnBrk="0" hangingPunct="1">
        <a:defRPr sz="1300" kern="1200">
          <a:solidFill>
            <a:schemeClr val="tx1"/>
          </a:solidFill>
          <a:latin typeface="+mn-lt"/>
          <a:ea typeface="+mn-ea"/>
          <a:cs typeface="+mn-cs"/>
        </a:defRPr>
      </a:lvl4pPr>
      <a:lvl5pPr marL="1371073" algn="l" defTabSz="342769" rtl="0" eaLnBrk="1" latinLnBrk="0" hangingPunct="1">
        <a:defRPr sz="1300" kern="1200">
          <a:solidFill>
            <a:schemeClr val="tx1"/>
          </a:solidFill>
          <a:latin typeface="+mn-lt"/>
          <a:ea typeface="+mn-ea"/>
          <a:cs typeface="+mn-cs"/>
        </a:defRPr>
      </a:lvl5pPr>
      <a:lvl6pPr marL="1713840" algn="l" defTabSz="342769" rtl="0" eaLnBrk="1" latinLnBrk="0" hangingPunct="1">
        <a:defRPr sz="1300" kern="1200">
          <a:solidFill>
            <a:schemeClr val="tx1"/>
          </a:solidFill>
          <a:latin typeface="+mn-lt"/>
          <a:ea typeface="+mn-ea"/>
          <a:cs typeface="+mn-cs"/>
        </a:defRPr>
      </a:lvl6pPr>
      <a:lvl7pPr marL="2056611" algn="l" defTabSz="342769" rtl="0" eaLnBrk="1" latinLnBrk="0" hangingPunct="1">
        <a:defRPr sz="1300" kern="1200">
          <a:solidFill>
            <a:schemeClr val="tx1"/>
          </a:solidFill>
          <a:latin typeface="+mn-lt"/>
          <a:ea typeface="+mn-ea"/>
          <a:cs typeface="+mn-cs"/>
        </a:defRPr>
      </a:lvl7pPr>
      <a:lvl8pPr marL="2399380" algn="l" defTabSz="342769" rtl="0" eaLnBrk="1" latinLnBrk="0" hangingPunct="1">
        <a:defRPr sz="1300" kern="1200">
          <a:solidFill>
            <a:schemeClr val="tx1"/>
          </a:solidFill>
          <a:latin typeface="+mn-lt"/>
          <a:ea typeface="+mn-ea"/>
          <a:cs typeface="+mn-cs"/>
        </a:defRPr>
      </a:lvl8pPr>
      <a:lvl9pPr marL="2742147" algn="l" defTabSz="342769"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441" y="1295401"/>
            <a:ext cx="10969943" cy="4830763"/>
          </a:xfrm>
          <a:prstGeom prst="rect">
            <a:avLst/>
          </a:prstGeom>
        </p:spPr>
        <p:txBody>
          <a:bodyPr vert="horz" lIns="121869" tIns="60935" rIns="121869" bIns="6093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CL13-Blue-DIGI.png"/>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10520366" y="6151037"/>
            <a:ext cx="1391531" cy="466027"/>
          </a:xfrm>
          <a:prstGeom prst="rect">
            <a:avLst/>
          </a:prstGeom>
        </p:spPr>
      </p:pic>
      <p:sp>
        <p:nvSpPr>
          <p:cNvPr id="15" name="Rectangle 2"/>
          <p:cNvSpPr>
            <a:spLocks noGrp="1" noChangeArrowheads="1"/>
          </p:cNvSpPr>
          <p:nvPr>
            <p:ph type="title"/>
          </p:nvPr>
        </p:nvSpPr>
        <p:spPr bwMode="auto">
          <a:xfrm>
            <a:off x="406294" y="290287"/>
            <a:ext cx="113477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2" tIns="60936" rIns="121872" bIns="60936" numCol="1" anchor="ctr" anchorCtr="0" compatLnSpc="1">
            <a:prstTxWarp prst="textNoShape">
              <a:avLst/>
            </a:prstTxWarp>
          </a:bodyPr>
          <a:lstStyle/>
          <a:p>
            <a:pPr lvl="0"/>
            <a:r>
              <a:rPr lang="en-US" dirty="0" smtClean="0">
                <a:sym typeface="Arial" pitchFamily="34" charset="0"/>
              </a:rPr>
              <a:t>Slide Title</a:t>
            </a:r>
          </a:p>
        </p:txBody>
      </p:sp>
      <p:pic>
        <p:nvPicPr>
          <p:cNvPr id="16" name="Picture 2" descr="C:\Users\Kirk Travel\Dropbox\Cisco Live 2014\From Rick\JPGs 125dpi Images\125dpi Image-08.jpg"/>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a:stretch/>
        </p:blipFill>
        <p:spPr bwMode="auto">
          <a:xfrm>
            <a:off x="-3" y="0"/>
            <a:ext cx="12188825" cy="2286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p:cNvSpPr>
            <a:spLocks noChangeArrowheads="1"/>
          </p:cNvSpPr>
          <p:nvPr userDrawn="1"/>
        </p:nvSpPr>
        <p:spPr bwMode="black">
          <a:xfrm>
            <a:off x="1710924" y="6598666"/>
            <a:ext cx="2902172"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defRPr/>
            </a:pPr>
            <a:r>
              <a:rPr lang="en-US" sz="900" kern="0" dirty="0">
                <a:solidFill>
                  <a:srgbClr val="595959"/>
                </a:solidFill>
                <a:latin typeface="Arial"/>
                <a:sym typeface="Arial" pitchFamily="34" charset="0"/>
              </a:rPr>
              <a:t>© </a:t>
            </a:r>
            <a:r>
              <a:rPr lang="en-US" sz="900" kern="0" dirty="0" smtClean="0">
                <a:solidFill>
                  <a:srgbClr val="595959"/>
                </a:solidFill>
                <a:latin typeface="Arial"/>
                <a:sym typeface="Arial" pitchFamily="34" charset="0"/>
              </a:rPr>
              <a:t>2014 </a:t>
            </a:r>
            <a:r>
              <a:rPr lang="en-US" sz="900" kern="0" dirty="0">
                <a:solidFill>
                  <a:srgbClr val="595959"/>
                </a:solidFill>
                <a:latin typeface="Arial"/>
                <a:sym typeface="Arial" pitchFamily="34" charset="0"/>
              </a:rPr>
              <a:t>Cisco and/or its affiliates. All rights reserved.</a:t>
            </a:r>
          </a:p>
        </p:txBody>
      </p:sp>
      <p:sp>
        <p:nvSpPr>
          <p:cNvPr id="26" name="Rectangle 6"/>
          <p:cNvSpPr>
            <a:spLocks noChangeArrowheads="1"/>
          </p:cNvSpPr>
          <p:nvPr userDrawn="1"/>
        </p:nvSpPr>
        <p:spPr bwMode="black">
          <a:xfrm>
            <a:off x="462996" y="6598666"/>
            <a:ext cx="1055913"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69" tIns="30784" rIns="61569" bIns="30784" anchor="b">
            <a:spAutoFit/>
          </a:bodyPr>
          <a:lstStyle/>
          <a:p>
            <a:pPr defTabSz="610557" fontAlgn="base">
              <a:spcBef>
                <a:spcPct val="0"/>
              </a:spcBef>
              <a:spcAft>
                <a:spcPct val="0"/>
              </a:spcAft>
              <a:defRPr/>
            </a:pPr>
            <a:r>
              <a:rPr lang="en-US" sz="900" kern="0" dirty="0" smtClean="0">
                <a:solidFill>
                  <a:srgbClr val="595959"/>
                </a:solidFill>
                <a:latin typeface="Arial"/>
                <a:sym typeface="Arial" pitchFamily="34" charset="0"/>
              </a:rPr>
              <a:t>BRKACI-2001</a:t>
            </a:r>
            <a:endParaRPr lang="en-US" sz="900" kern="0" dirty="0">
              <a:solidFill>
                <a:srgbClr val="595959"/>
              </a:solidFill>
              <a:latin typeface="Arial"/>
              <a:sym typeface="Arial" pitchFamily="34" charset="0"/>
            </a:endParaRPr>
          </a:p>
        </p:txBody>
      </p:sp>
      <p:sp>
        <p:nvSpPr>
          <p:cNvPr id="27" name="Rectangle 4"/>
          <p:cNvSpPr>
            <a:spLocks noChangeArrowheads="1"/>
          </p:cNvSpPr>
          <p:nvPr userDrawn="1"/>
        </p:nvSpPr>
        <p:spPr bwMode="black">
          <a:xfrm>
            <a:off x="4805124" y="6603818"/>
            <a:ext cx="759355" cy="20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69" tIns="30784" rIns="61569" bIns="30784" anchor="b" anchorCtr="1">
            <a:spAutoFit/>
          </a:bodyPr>
          <a:lstStyle/>
          <a:p>
            <a:pPr defTabSz="610557" fontAlgn="base">
              <a:spcBef>
                <a:spcPct val="0"/>
              </a:spcBef>
              <a:spcAft>
                <a:spcPct val="0"/>
              </a:spcAft>
              <a:defRPr/>
            </a:pPr>
            <a:r>
              <a:rPr lang="en-US" sz="900" kern="0" dirty="0">
                <a:solidFill>
                  <a:srgbClr val="595959"/>
                </a:solidFill>
                <a:latin typeface="Arial"/>
                <a:sym typeface="Arial" pitchFamily="34" charset="0"/>
              </a:rPr>
              <a:t>Cisco Public</a:t>
            </a:r>
          </a:p>
        </p:txBody>
      </p:sp>
      <p:sp>
        <p:nvSpPr>
          <p:cNvPr id="28" name="Slide Number Placeholder 2"/>
          <p:cNvSpPr txBox="1">
            <a:spLocks/>
          </p:cNvSpPr>
          <p:nvPr userDrawn="1"/>
        </p:nvSpPr>
        <p:spPr>
          <a:xfrm>
            <a:off x="5805015" y="6518485"/>
            <a:ext cx="511080" cy="366183"/>
          </a:xfrm>
          <a:prstGeom prst="rect">
            <a:avLst/>
          </a:prstGeom>
        </p:spPr>
        <p:txBody>
          <a:bodyPr vert="horz" lIns="121872" tIns="60936" rIns="121872" bIns="60936" rtlCol="0" anchor="ctr"/>
          <a:lstStyle>
            <a:defPPr>
              <a:defRPr lang="en-US"/>
            </a:defPPr>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10557">
              <a:defRPr/>
            </a:pPr>
            <a:fld id="{3945D0FD-48F1-4D72-80C5-FFB60B92A834}" type="slidenum">
              <a:rPr sz="900">
                <a:solidFill>
                  <a:srgbClr val="595959"/>
                </a:solidFill>
                <a:latin typeface="Arial"/>
                <a:ea typeface="Apple LiGothic Medium"/>
                <a:cs typeface="Apple LiGothic Medium"/>
              </a:rPr>
              <a:pPr defTabSz="610557">
                <a:defRPr/>
              </a:pPr>
              <a:t>‹#›</a:t>
            </a:fld>
            <a:endParaRPr sz="900" dirty="0">
              <a:solidFill>
                <a:srgbClr val="595959"/>
              </a:solidFill>
              <a:latin typeface="Arial"/>
              <a:ea typeface="Apple LiGothic Medium"/>
              <a:cs typeface="Apple LiGothic Medium"/>
            </a:endParaRPr>
          </a:p>
        </p:txBody>
      </p:sp>
    </p:spTree>
    <p:extLst>
      <p:ext uri="{BB962C8B-B14F-4D97-AF65-F5344CB8AC3E}">
        <p14:creationId xmlns:p14="http://schemas.microsoft.com/office/powerpoint/2010/main" val="2579445290"/>
      </p:ext>
    </p:extLst>
  </p:cSld>
  <p:clrMap bg1="lt1" tx1="dk1" bg2="lt2" tx2="dk2" accent1="accent1" accent2="accent2" accent3="accent3" accent4="accent4" accent5="accent5" accent6="accent6" hlink="hlink" folHlink="folHlink"/>
  <p:sldLayoutIdLst>
    <p:sldLayoutId id="2147483928"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Lst>
  <p:hf sldNum="0" hdr="0"/>
  <p:txStyles>
    <p:titleStyle>
      <a:lvl1pPr algn="l" defTabSz="1218704" rtl="0" eaLnBrk="1" latinLnBrk="0" hangingPunct="1">
        <a:spcBef>
          <a:spcPct val="0"/>
        </a:spcBef>
        <a:buNone/>
        <a:defRPr sz="5900" kern="1200">
          <a:solidFill>
            <a:srgbClr val="FFFFFF"/>
          </a:solidFill>
          <a:latin typeface="Arial"/>
          <a:ea typeface="+mj-ea"/>
          <a:cs typeface="Arial"/>
        </a:defRPr>
      </a:lvl1pPr>
    </p:titleStyle>
    <p:bodyStyle>
      <a:lvl1pPr marL="457009" indent="-457009" algn="l" defTabSz="1218704" rtl="0" eaLnBrk="1" latinLnBrk="0" hangingPunct="1">
        <a:spcBef>
          <a:spcPct val="20000"/>
        </a:spcBef>
        <a:buFont typeface="Arial" pitchFamily="34" charset="0"/>
        <a:buChar char="•"/>
        <a:defRPr sz="4300" kern="1200">
          <a:solidFill>
            <a:srgbClr val="1F497D"/>
          </a:solidFill>
          <a:latin typeface="Arial"/>
          <a:ea typeface="+mn-ea"/>
          <a:cs typeface="Arial"/>
        </a:defRPr>
      </a:lvl1pPr>
      <a:lvl2pPr marL="990195" indent="-380844" algn="l" defTabSz="1218704" rtl="0" eaLnBrk="1" latinLnBrk="0" hangingPunct="1">
        <a:spcBef>
          <a:spcPct val="20000"/>
        </a:spcBef>
        <a:buFont typeface="Arial" pitchFamily="34" charset="0"/>
        <a:buChar char="–"/>
        <a:defRPr sz="3700" kern="1200">
          <a:solidFill>
            <a:srgbClr val="1F497D"/>
          </a:solidFill>
          <a:latin typeface="Arial"/>
          <a:ea typeface="+mn-ea"/>
          <a:cs typeface="Arial"/>
        </a:defRPr>
      </a:lvl2pPr>
      <a:lvl3pPr marL="1523376" indent="-304679" algn="l" defTabSz="1218704" rtl="0" eaLnBrk="1" latinLnBrk="0" hangingPunct="1">
        <a:spcBef>
          <a:spcPct val="20000"/>
        </a:spcBef>
        <a:buFont typeface="Arial" pitchFamily="34" charset="0"/>
        <a:buChar char="•"/>
        <a:defRPr sz="3200" kern="1200">
          <a:solidFill>
            <a:srgbClr val="1F497D"/>
          </a:solidFill>
          <a:latin typeface="Arial"/>
          <a:ea typeface="+mn-ea"/>
          <a:cs typeface="Arial"/>
        </a:defRPr>
      </a:lvl3pPr>
      <a:lvl4pPr marL="2132731" indent="-304679" algn="l" defTabSz="1218704" rtl="0" eaLnBrk="1" latinLnBrk="0" hangingPunct="1">
        <a:spcBef>
          <a:spcPct val="20000"/>
        </a:spcBef>
        <a:buFont typeface="Arial" pitchFamily="34" charset="0"/>
        <a:buChar char="–"/>
        <a:defRPr sz="2700" kern="1200">
          <a:solidFill>
            <a:srgbClr val="1F497D"/>
          </a:solidFill>
          <a:latin typeface="Arial"/>
          <a:ea typeface="+mn-ea"/>
          <a:cs typeface="Arial"/>
        </a:defRPr>
      </a:lvl4pPr>
      <a:lvl5pPr marL="2742079" indent="-304679" algn="l" defTabSz="1218704" rtl="0" eaLnBrk="1" latinLnBrk="0" hangingPunct="1">
        <a:spcBef>
          <a:spcPct val="20000"/>
        </a:spcBef>
        <a:buFont typeface="Arial" pitchFamily="34" charset="0"/>
        <a:buChar char="»"/>
        <a:defRPr sz="2700" kern="1200">
          <a:solidFill>
            <a:srgbClr val="1F497D"/>
          </a:solidFill>
          <a:latin typeface="Arial"/>
          <a:ea typeface="+mn-ea"/>
          <a:cs typeface="Arial"/>
        </a:defRPr>
      </a:lvl5pPr>
      <a:lvl6pPr marL="3351429" indent="-304679"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781" indent="-304679"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33" indent="-304679"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484" indent="-304679"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04" rtl="0" eaLnBrk="1" latinLnBrk="0" hangingPunct="1">
        <a:defRPr sz="2400" kern="1200">
          <a:solidFill>
            <a:schemeClr val="tx1"/>
          </a:solidFill>
          <a:latin typeface="+mn-lt"/>
          <a:ea typeface="+mn-ea"/>
          <a:cs typeface="+mn-cs"/>
        </a:defRPr>
      </a:lvl1pPr>
      <a:lvl2pPr marL="609352" algn="l" defTabSz="1218704" rtl="0" eaLnBrk="1" latinLnBrk="0" hangingPunct="1">
        <a:defRPr sz="2400" kern="1200">
          <a:solidFill>
            <a:schemeClr val="tx1"/>
          </a:solidFill>
          <a:latin typeface="+mn-lt"/>
          <a:ea typeface="+mn-ea"/>
          <a:cs typeface="+mn-cs"/>
        </a:defRPr>
      </a:lvl2pPr>
      <a:lvl3pPr marL="1218704" algn="l" defTabSz="1218704" rtl="0" eaLnBrk="1" latinLnBrk="0" hangingPunct="1">
        <a:defRPr sz="2400" kern="1200">
          <a:solidFill>
            <a:schemeClr val="tx1"/>
          </a:solidFill>
          <a:latin typeface="+mn-lt"/>
          <a:ea typeface="+mn-ea"/>
          <a:cs typeface="+mn-cs"/>
        </a:defRPr>
      </a:lvl3pPr>
      <a:lvl4pPr marL="1828055" algn="l" defTabSz="1218704" rtl="0" eaLnBrk="1" latinLnBrk="0" hangingPunct="1">
        <a:defRPr sz="2400" kern="1200">
          <a:solidFill>
            <a:schemeClr val="tx1"/>
          </a:solidFill>
          <a:latin typeface="+mn-lt"/>
          <a:ea typeface="+mn-ea"/>
          <a:cs typeface="+mn-cs"/>
        </a:defRPr>
      </a:lvl4pPr>
      <a:lvl5pPr marL="2437405" algn="l" defTabSz="1218704" rtl="0" eaLnBrk="1" latinLnBrk="0" hangingPunct="1">
        <a:defRPr sz="2400" kern="1200">
          <a:solidFill>
            <a:schemeClr val="tx1"/>
          </a:solidFill>
          <a:latin typeface="+mn-lt"/>
          <a:ea typeface="+mn-ea"/>
          <a:cs typeface="+mn-cs"/>
        </a:defRPr>
      </a:lvl5pPr>
      <a:lvl6pPr marL="3046753" algn="l" defTabSz="1218704" rtl="0" eaLnBrk="1" latinLnBrk="0" hangingPunct="1">
        <a:defRPr sz="2400" kern="1200">
          <a:solidFill>
            <a:schemeClr val="tx1"/>
          </a:solidFill>
          <a:latin typeface="+mn-lt"/>
          <a:ea typeface="+mn-ea"/>
          <a:cs typeface="+mn-cs"/>
        </a:defRPr>
      </a:lvl6pPr>
      <a:lvl7pPr marL="3656108" algn="l" defTabSz="1218704" rtl="0" eaLnBrk="1" latinLnBrk="0" hangingPunct="1">
        <a:defRPr sz="2400" kern="1200">
          <a:solidFill>
            <a:schemeClr val="tx1"/>
          </a:solidFill>
          <a:latin typeface="+mn-lt"/>
          <a:ea typeface="+mn-ea"/>
          <a:cs typeface="+mn-cs"/>
        </a:defRPr>
      </a:lvl7pPr>
      <a:lvl8pPr marL="4265457" algn="l" defTabSz="1218704" rtl="0" eaLnBrk="1" latinLnBrk="0" hangingPunct="1">
        <a:defRPr sz="2400" kern="1200">
          <a:solidFill>
            <a:schemeClr val="tx1"/>
          </a:solidFill>
          <a:latin typeface="+mn-lt"/>
          <a:ea typeface="+mn-ea"/>
          <a:cs typeface="+mn-cs"/>
        </a:defRPr>
      </a:lvl8pPr>
      <a:lvl9pPr marL="4874805" algn="l" defTabSz="1218704"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294" y="290287"/>
            <a:ext cx="11347796" cy="10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406294" y="1423803"/>
            <a:ext cx="11347796" cy="486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21877" tIns="60939" rIns="121877" bIns="60939"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13" name="Rectangle 4"/>
          <p:cNvSpPr>
            <a:spLocks noChangeArrowheads="1"/>
          </p:cNvSpPr>
          <p:nvPr userDrawn="1"/>
        </p:nvSpPr>
        <p:spPr bwMode="black">
          <a:xfrm>
            <a:off x="1710924" y="6598665"/>
            <a:ext cx="2902172"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2" tIns="30785" rIns="61572" bIns="30785" anchor="b" anchorCtr="1">
            <a:spAutoFit/>
          </a:bodyPr>
          <a:lstStyle/>
          <a:p>
            <a:pPr defTabSz="610582"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 </a:t>
            </a:r>
            <a:r>
              <a:rPr lang="en-US" sz="900" dirty="0" smtClean="0">
                <a:solidFill>
                  <a:srgbClr val="595959"/>
                </a:solidFill>
                <a:latin typeface="Arial"/>
                <a:ea typeface="Apple LiGothic Medium"/>
                <a:cs typeface="Apple LiGothic Medium"/>
                <a:sym typeface="Arial" pitchFamily="34" charset="0"/>
              </a:rPr>
              <a:t>2014 </a:t>
            </a:r>
            <a:r>
              <a:rPr lang="en-US" sz="900" dirty="0">
                <a:solidFill>
                  <a:srgbClr val="595959"/>
                </a:solidFill>
                <a:latin typeface="Arial"/>
                <a:ea typeface="Apple LiGothic Medium"/>
                <a:cs typeface="Apple LiGothic Medium"/>
                <a:sym typeface="Arial" pitchFamily="34" charset="0"/>
              </a:rPr>
              <a:t>Cisco and/or its affiliates. All rights reserved.</a:t>
            </a:r>
          </a:p>
        </p:txBody>
      </p:sp>
      <p:sp>
        <p:nvSpPr>
          <p:cNvPr id="14" name="Rectangle 6"/>
          <p:cNvSpPr>
            <a:spLocks noChangeArrowheads="1"/>
          </p:cNvSpPr>
          <p:nvPr userDrawn="1"/>
        </p:nvSpPr>
        <p:spPr bwMode="black">
          <a:xfrm>
            <a:off x="462995" y="6598665"/>
            <a:ext cx="1055913" cy="20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72" tIns="30785" rIns="61572" bIns="30785" anchor="b">
            <a:spAutoFit/>
          </a:bodyPr>
          <a:lstStyle/>
          <a:p>
            <a:pPr defTabSz="610582" fontAlgn="base">
              <a:spcBef>
                <a:spcPct val="0"/>
              </a:spcBef>
              <a:spcAft>
                <a:spcPct val="0"/>
              </a:spcAft>
            </a:pPr>
            <a:r>
              <a:rPr lang="en-US" sz="900" dirty="0" smtClean="0">
                <a:solidFill>
                  <a:srgbClr val="595959"/>
                </a:solidFill>
                <a:latin typeface="Arial"/>
                <a:ea typeface="Apple LiGothic Medium"/>
                <a:cs typeface="Apple LiGothic Medium"/>
                <a:sym typeface="Arial" pitchFamily="34" charset="0"/>
              </a:rPr>
              <a:t>BRKACI-2001</a:t>
            </a:r>
            <a:endParaRPr lang="en-US" sz="900" dirty="0">
              <a:solidFill>
                <a:srgbClr val="595959"/>
              </a:solidFill>
              <a:latin typeface="Arial"/>
              <a:ea typeface="Apple LiGothic Medium"/>
              <a:cs typeface="Apple LiGothic Medium"/>
              <a:sym typeface="Arial" pitchFamily="34" charset="0"/>
            </a:endParaRPr>
          </a:p>
        </p:txBody>
      </p:sp>
      <p:sp>
        <p:nvSpPr>
          <p:cNvPr id="15" name="Rectangle 4"/>
          <p:cNvSpPr>
            <a:spLocks noChangeArrowheads="1"/>
          </p:cNvSpPr>
          <p:nvPr userDrawn="1"/>
        </p:nvSpPr>
        <p:spPr bwMode="black">
          <a:xfrm>
            <a:off x="4805122" y="6603815"/>
            <a:ext cx="759361" cy="20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1572" tIns="30785" rIns="61572" bIns="30785" anchor="b" anchorCtr="1">
            <a:spAutoFit/>
          </a:bodyPr>
          <a:lstStyle/>
          <a:p>
            <a:pPr defTabSz="610582" fontAlgn="base">
              <a:spcBef>
                <a:spcPct val="0"/>
              </a:spcBef>
              <a:spcAft>
                <a:spcPct val="0"/>
              </a:spcAft>
            </a:pPr>
            <a:r>
              <a:rPr lang="en-US" sz="900" dirty="0">
                <a:solidFill>
                  <a:srgbClr val="595959"/>
                </a:solidFill>
                <a:latin typeface="Arial"/>
                <a:ea typeface="Apple LiGothic Medium"/>
                <a:cs typeface="Apple LiGothic Medium"/>
                <a:sym typeface="Arial" pitchFamily="34" charset="0"/>
              </a:rPr>
              <a:t>Cisco Public</a:t>
            </a:r>
          </a:p>
        </p:txBody>
      </p:sp>
      <p:pic>
        <p:nvPicPr>
          <p:cNvPr id="7170" name="Picture 2" descr="C:\Users\Kirk Travel\Dropbox\Cisco Live 2014\From Rick\JPGs 125dpi Images\125dpi Image-08.jpg"/>
          <p:cNvPicPr>
            <a:picLocks noChangeAspect="1" noChangeArrowheads="1"/>
          </p:cNvPicPr>
          <p:nvPr userDrawn="1"/>
        </p:nvPicPr>
        <p:blipFill rotWithShape="1">
          <a:blip r:embed="rId45" cstate="email">
            <a:extLst>
              <a:ext uri="{28A0092B-C50C-407E-A947-70E740481C1C}">
                <a14:useLocalDpi xmlns:a14="http://schemas.microsoft.com/office/drawing/2010/main"/>
              </a:ext>
            </a:extLst>
          </a:blip>
          <a:srcRect/>
          <a:stretch/>
        </p:blipFill>
        <p:spPr bwMode="auto">
          <a:xfrm>
            <a:off x="-3" y="0"/>
            <a:ext cx="12188825" cy="228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a:xfrm>
            <a:off x="5805015" y="6518483"/>
            <a:ext cx="511080" cy="366183"/>
          </a:xfrm>
          <a:prstGeom prst="rect">
            <a:avLst/>
          </a:prstGeom>
        </p:spPr>
        <p:txBody>
          <a:bodyPr vert="horz" lIns="121877" tIns="60939" rIns="121877" bIns="60939" rtlCol="0" anchor="ctr"/>
          <a:lstStyle>
            <a:lvl1pPr marL="0" algn="ctr" defTabSz="610582" rtl="0" eaLnBrk="1" fontAlgn="base" latinLnBrk="0" hangingPunct="1">
              <a:spcBef>
                <a:spcPct val="0"/>
              </a:spcBef>
              <a:spcAft>
                <a:spcPct val="0"/>
              </a:spcAft>
              <a:defRPr lang="en-US" sz="900" kern="1200" smtClean="0">
                <a:solidFill>
                  <a:schemeClr val="bg2"/>
                </a:solidFill>
                <a:latin typeface="+mn-lt"/>
                <a:ea typeface="+mn-ea"/>
                <a:cs typeface="+mn-cs"/>
              </a:defRPr>
            </a:lvl1pPr>
          </a:lstStyle>
          <a:p>
            <a:fld id="{3945D0FD-48F1-4D72-80C5-FFB60B92A834}" type="slidenum">
              <a:rPr>
                <a:solidFill>
                  <a:srgbClr val="595959"/>
                </a:solidFill>
                <a:latin typeface="Arial"/>
                <a:ea typeface="Apple LiGothic Medium"/>
                <a:cs typeface="Apple LiGothic Medium"/>
              </a:rPr>
              <a:pPr/>
              <a:t>‹#›</a:t>
            </a:fld>
            <a:endParaRPr dirty="0">
              <a:solidFill>
                <a:srgbClr val="595959"/>
              </a:solidFill>
              <a:latin typeface="Arial"/>
              <a:ea typeface="Apple LiGothic Medium"/>
              <a:cs typeface="Apple LiGothic Medium"/>
            </a:endParaRPr>
          </a:p>
        </p:txBody>
      </p:sp>
      <p:pic>
        <p:nvPicPr>
          <p:cNvPr id="10" name="Picture 9" descr="CL13-Blue-DIGI.png"/>
          <p:cNvPicPr>
            <a:picLocks noChangeAspect="1"/>
          </p:cNvPicPr>
          <p:nvPr userDrawn="1"/>
        </p:nvPicPr>
        <p:blipFill>
          <a:blip r:embed="rId46" cstate="screen">
            <a:extLst>
              <a:ext uri="{28A0092B-C50C-407E-A947-70E740481C1C}">
                <a14:useLocalDpi xmlns:a14="http://schemas.microsoft.com/office/drawing/2010/main" val="0"/>
              </a:ext>
            </a:extLst>
          </a:blip>
          <a:stretch>
            <a:fillRect/>
          </a:stretch>
        </p:blipFill>
        <p:spPr>
          <a:xfrm>
            <a:off x="10520366" y="6273801"/>
            <a:ext cx="1391531" cy="466027"/>
          </a:xfrm>
          <a:prstGeom prst="rect">
            <a:avLst/>
          </a:prstGeom>
        </p:spPr>
      </p:pic>
    </p:spTree>
    <p:extLst>
      <p:ext uri="{BB962C8B-B14F-4D97-AF65-F5344CB8AC3E}">
        <p14:creationId xmlns:p14="http://schemas.microsoft.com/office/powerpoint/2010/main" val="10793850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 id="2147483988" r:id="rId38"/>
    <p:sldLayoutId id="2147483989" r:id="rId39"/>
    <p:sldLayoutId id="2147483990" r:id="rId40"/>
    <p:sldLayoutId id="2147483991" r:id="rId41"/>
    <p:sldLayoutId id="2147483992" r:id="rId42"/>
    <p:sldLayoutId id="2147483993" r:id="rId4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8333" indent="-8333" algn="l" rtl="0" eaLnBrk="0" fontAlgn="base" hangingPunct="0">
        <a:lnSpc>
          <a:spcPct val="90000"/>
        </a:lnSpc>
        <a:spcBef>
          <a:spcPct val="0"/>
        </a:spcBef>
        <a:spcAft>
          <a:spcPct val="0"/>
        </a:spcAft>
        <a:defRPr sz="3700" b="0">
          <a:solidFill>
            <a:schemeClr val="accent1"/>
          </a:solidFill>
          <a:latin typeface="+mj-lt"/>
          <a:ea typeface="+mj-ea"/>
          <a:cs typeface="+mj-cs"/>
          <a:sym typeface="Arial" pitchFamily="34" charset="0"/>
        </a:defRPr>
      </a:lvl1pPr>
      <a:lvl2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3" indent="-8333" algn="l" rtl="0"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115"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899"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677"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464" algn="l" rtl="0"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49944" indent="-247567" algn="l" rtl="0" eaLnBrk="0" fontAlgn="base" hangingPunct="0">
        <a:lnSpc>
          <a:spcPct val="90000"/>
        </a:lnSpc>
        <a:spcBef>
          <a:spcPts val="1600"/>
        </a:spcBef>
        <a:spcAft>
          <a:spcPct val="0"/>
        </a:spcAft>
        <a:buClr>
          <a:srgbClr val="0C65B7"/>
        </a:buClr>
        <a:buSzPct val="100000"/>
        <a:buFont typeface="Arial" panose="020B0604020202020204" pitchFamily="34" charset="0"/>
        <a:buChar char="•"/>
        <a:defRPr sz="2400">
          <a:solidFill>
            <a:schemeClr val="tx1"/>
          </a:solidFill>
          <a:latin typeface="+mn-lt"/>
          <a:ea typeface="+mn-ea"/>
          <a:cs typeface="+mn-cs"/>
          <a:sym typeface="Arial" pitchFamily="34" charset="0"/>
        </a:defRPr>
      </a:lvl1pPr>
      <a:lvl2pPr marL="515366" indent="-258279" algn="l" rtl="0" eaLnBrk="0" fontAlgn="base" hangingPunct="0">
        <a:lnSpc>
          <a:spcPct val="90000"/>
        </a:lnSpc>
        <a:spcBef>
          <a:spcPts val="533"/>
        </a:spcBef>
        <a:spcAft>
          <a:spcPct val="0"/>
        </a:spcAft>
        <a:buClr>
          <a:srgbClr val="0C65B7"/>
        </a:buClr>
        <a:buSzPct val="100000"/>
        <a:buFont typeface="Arial"/>
        <a:buChar char="–"/>
        <a:defRPr sz="2100">
          <a:solidFill>
            <a:schemeClr val="tx1"/>
          </a:solidFill>
          <a:latin typeface="+mn-lt"/>
          <a:ea typeface="+mn-ea"/>
          <a:cs typeface="+mn-cs"/>
          <a:sym typeface="Arial" pitchFamily="34" charset="0"/>
        </a:defRPr>
      </a:lvl2pPr>
      <a:lvl3pPr marL="728413" indent="-213051" algn="l" rtl="0" eaLnBrk="0" fontAlgn="base" hangingPunct="0">
        <a:lnSpc>
          <a:spcPct val="90000"/>
        </a:lnSpc>
        <a:spcBef>
          <a:spcPts val="267"/>
        </a:spcBef>
        <a:spcAft>
          <a:spcPct val="0"/>
        </a:spcAft>
        <a:buClr>
          <a:srgbClr val="0C65B7"/>
        </a:buClr>
        <a:buSzPct val="100000"/>
        <a:buFont typeface="Arial" panose="020B0604020202020204" pitchFamily="34" charset="0"/>
        <a:buChar char="•"/>
        <a:defRPr sz="1900">
          <a:solidFill>
            <a:schemeClr val="tx1"/>
          </a:solidFill>
          <a:latin typeface="+mn-lt"/>
          <a:ea typeface="+mn-ea"/>
          <a:cs typeface="+mn-cs"/>
          <a:sym typeface="Arial" pitchFamily="34" charset="0"/>
        </a:defRPr>
      </a:lvl3pPr>
      <a:lvl4pPr marL="941463" indent="-213051" algn="l" rtl="0" eaLnBrk="0" fontAlgn="base" hangingPunct="0">
        <a:lnSpc>
          <a:spcPct val="90000"/>
        </a:lnSpc>
        <a:spcBef>
          <a:spcPts val="267"/>
        </a:spcBef>
        <a:spcAft>
          <a:spcPct val="0"/>
        </a:spcAft>
        <a:buClr>
          <a:srgbClr val="0C65B7"/>
        </a:buClr>
        <a:buSzPct val="100000"/>
        <a:buFont typeface="Arial" pitchFamily="34" charset="0"/>
        <a:buChar char="–"/>
        <a:defRPr sz="1500">
          <a:solidFill>
            <a:schemeClr val="tx1"/>
          </a:solidFill>
          <a:latin typeface="+mn-lt"/>
          <a:ea typeface="+mn-ea"/>
          <a:cs typeface="+mn-cs"/>
          <a:sym typeface="Arial" pitchFamily="34" charset="0"/>
        </a:defRPr>
      </a:lvl4pPr>
      <a:lvl5pPr marL="1030730" indent="-89266" algn="l" rtl="0" eaLnBrk="0" fontAlgn="base" hangingPunct="0">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7686" indent="-17139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0470" indent="-17139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3248" indent="-17139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035" indent="-171391" algn="l" rtl="0" fontAlgn="base">
        <a:lnSpc>
          <a:spcPct val="95000"/>
        </a:lnSpc>
        <a:spcBef>
          <a:spcPts val="1350"/>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783" rtl="0" eaLnBrk="1" latinLnBrk="0" hangingPunct="1">
        <a:defRPr sz="1300" kern="1200">
          <a:solidFill>
            <a:schemeClr val="tx1"/>
          </a:solidFill>
          <a:latin typeface="+mn-lt"/>
          <a:ea typeface="+mn-ea"/>
          <a:cs typeface="+mn-cs"/>
        </a:defRPr>
      </a:lvl1pPr>
      <a:lvl2pPr marL="342783" algn="l" defTabSz="342783" rtl="0" eaLnBrk="1" latinLnBrk="0" hangingPunct="1">
        <a:defRPr sz="1300" kern="1200">
          <a:solidFill>
            <a:schemeClr val="tx1"/>
          </a:solidFill>
          <a:latin typeface="+mn-lt"/>
          <a:ea typeface="+mn-ea"/>
          <a:cs typeface="+mn-cs"/>
        </a:defRPr>
      </a:lvl2pPr>
      <a:lvl3pPr marL="685568" algn="l" defTabSz="342783" rtl="0" eaLnBrk="1" latinLnBrk="0" hangingPunct="1">
        <a:defRPr sz="1300" kern="1200">
          <a:solidFill>
            <a:schemeClr val="tx1"/>
          </a:solidFill>
          <a:latin typeface="+mn-lt"/>
          <a:ea typeface="+mn-ea"/>
          <a:cs typeface="+mn-cs"/>
        </a:defRPr>
      </a:lvl3pPr>
      <a:lvl4pPr marL="1028349" algn="l" defTabSz="342783" rtl="0" eaLnBrk="1" latinLnBrk="0" hangingPunct="1">
        <a:defRPr sz="1300" kern="1200">
          <a:solidFill>
            <a:schemeClr val="tx1"/>
          </a:solidFill>
          <a:latin typeface="+mn-lt"/>
          <a:ea typeface="+mn-ea"/>
          <a:cs typeface="+mn-cs"/>
        </a:defRPr>
      </a:lvl4pPr>
      <a:lvl5pPr marL="1371131" algn="l" defTabSz="342783" rtl="0" eaLnBrk="1" latinLnBrk="0" hangingPunct="1">
        <a:defRPr sz="1300" kern="1200">
          <a:solidFill>
            <a:schemeClr val="tx1"/>
          </a:solidFill>
          <a:latin typeface="+mn-lt"/>
          <a:ea typeface="+mn-ea"/>
          <a:cs typeface="+mn-cs"/>
        </a:defRPr>
      </a:lvl5pPr>
      <a:lvl6pPr marL="1713912" algn="l" defTabSz="342783" rtl="0" eaLnBrk="1" latinLnBrk="0" hangingPunct="1">
        <a:defRPr sz="1300" kern="1200">
          <a:solidFill>
            <a:schemeClr val="tx1"/>
          </a:solidFill>
          <a:latin typeface="+mn-lt"/>
          <a:ea typeface="+mn-ea"/>
          <a:cs typeface="+mn-cs"/>
        </a:defRPr>
      </a:lvl6pPr>
      <a:lvl7pPr marL="2056697" algn="l" defTabSz="342783" rtl="0" eaLnBrk="1" latinLnBrk="0" hangingPunct="1">
        <a:defRPr sz="1300" kern="1200">
          <a:solidFill>
            <a:schemeClr val="tx1"/>
          </a:solidFill>
          <a:latin typeface="+mn-lt"/>
          <a:ea typeface="+mn-ea"/>
          <a:cs typeface="+mn-cs"/>
        </a:defRPr>
      </a:lvl7pPr>
      <a:lvl8pPr marL="2399480" algn="l" defTabSz="342783" rtl="0" eaLnBrk="1" latinLnBrk="0" hangingPunct="1">
        <a:defRPr sz="1300" kern="1200">
          <a:solidFill>
            <a:schemeClr val="tx1"/>
          </a:solidFill>
          <a:latin typeface="+mn-lt"/>
          <a:ea typeface="+mn-ea"/>
          <a:cs typeface="+mn-cs"/>
        </a:defRPr>
      </a:lvl8pPr>
      <a:lvl9pPr marL="2742261" algn="l" defTabSz="342783"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5"/>
          <p:cNvSpPr>
            <a:spLocks noGrp="1"/>
          </p:cNvSpPr>
          <p:nvPr>
            <p:ph type="title"/>
          </p:nvPr>
        </p:nvSpPr>
        <p:spPr>
          <a:xfrm>
            <a:off x="347403" y="309893"/>
            <a:ext cx="11542817" cy="975360"/>
          </a:xfrm>
          <a:prstGeom prst="rect">
            <a:avLst/>
          </a:prstGeom>
        </p:spPr>
        <p:txBody>
          <a:bodyPr vert="horz" lIns="121859" tIns="60929" rIns="121859" bIns="60929" rtlCol="0" anchor="t" anchorCtr="0">
            <a:noAutofit/>
          </a:bodyPr>
          <a:lstStyle/>
          <a:p>
            <a:r>
              <a:rPr lang="en-US" dirty="0" smtClean="0"/>
              <a:t>Click to edit Master title style</a:t>
            </a:r>
            <a:endParaRPr lang="en-GB" dirty="0"/>
          </a:p>
        </p:txBody>
      </p:sp>
      <p:cxnSp>
        <p:nvCxnSpPr>
          <p:cNvPr id="8" name="Straight Connector 7"/>
          <p:cNvCxnSpPr/>
          <p:nvPr/>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6743700"/>
            <a:ext cx="12188825"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9" name="Rectangle 5"/>
          <p:cNvSpPr>
            <a:spLocks noChangeArrowheads="1"/>
          </p:cNvSpPr>
          <p:nvPr/>
        </p:nvSpPr>
        <p:spPr bwMode="ltGray">
          <a:xfrm>
            <a:off x="10432059" y="6646241"/>
            <a:ext cx="999168" cy="206040"/>
          </a:xfrm>
          <a:prstGeom prst="rect">
            <a:avLst/>
          </a:prstGeom>
          <a:noFill/>
          <a:ln w="9525">
            <a:noFill/>
            <a:miter lim="800000"/>
            <a:headEnd/>
            <a:tailEnd/>
          </a:ln>
          <a:effectLst/>
        </p:spPr>
        <p:txBody>
          <a:bodyPr wrap="none" lIns="82099" tIns="41047" rIns="82099" bIns="41047" anchor="b">
            <a:spAutoFit/>
          </a:bodyPr>
          <a:lstStyle/>
          <a:p>
            <a:pPr algn="r" defTabSz="814163"/>
            <a:r>
              <a:rPr lang="en-US" sz="800" dirty="0">
                <a:solidFill>
                  <a:srgbClr val="FFFFFF"/>
                </a:solidFill>
                <a:latin typeface="Arial" pitchFamily="34" charset="0"/>
                <a:cs typeface="Arial" pitchFamily="34" charset="0"/>
              </a:rPr>
              <a:t>Cisco </a:t>
            </a:r>
            <a:r>
              <a:rPr lang="en-US" sz="800" dirty="0" smtClean="0">
                <a:solidFill>
                  <a:srgbClr val="FFFFFF"/>
                </a:solidFill>
                <a:latin typeface="Arial" pitchFamily="34" charset="0"/>
                <a:cs typeface="Arial" pitchFamily="34" charset="0"/>
              </a:rPr>
              <a:t>Confidential</a:t>
            </a:r>
            <a:endParaRPr lang="en-US" sz="800" dirty="0">
              <a:solidFill>
                <a:srgbClr val="FFFFFF"/>
              </a:solidFill>
              <a:latin typeface="Arial" pitchFamily="34" charset="0"/>
              <a:cs typeface="Arial" pitchFamily="34" charset="0"/>
            </a:endParaRPr>
          </a:p>
        </p:txBody>
      </p:sp>
      <p:sp>
        <p:nvSpPr>
          <p:cNvPr id="10" name="Rectangle 7"/>
          <p:cNvSpPr>
            <a:spLocks noChangeArrowheads="1"/>
          </p:cNvSpPr>
          <p:nvPr/>
        </p:nvSpPr>
        <p:spPr bwMode="ltGray">
          <a:xfrm>
            <a:off x="11546856" y="6642137"/>
            <a:ext cx="291893" cy="206040"/>
          </a:xfrm>
          <a:prstGeom prst="rect">
            <a:avLst/>
          </a:prstGeom>
          <a:noFill/>
          <a:ln w="9525" algn="ctr">
            <a:noFill/>
            <a:miter lim="800000"/>
            <a:headEnd/>
            <a:tailEnd/>
          </a:ln>
          <a:effectLst/>
        </p:spPr>
        <p:txBody>
          <a:bodyPr wrap="none" lIns="82099" tIns="41047" rIns="82099" bIns="41047" anchor="b">
            <a:spAutoFit/>
          </a:bodyPr>
          <a:lstStyle/>
          <a:p>
            <a:pPr algn="r" defTabSz="814163"/>
            <a:fld id="{DFCF27A5-1A5B-48D3-A060-2758FFBB1ADD}" type="slidenum">
              <a:rPr lang="en-US" sz="800">
                <a:solidFill>
                  <a:srgbClr val="FFFFFF"/>
                </a:solidFill>
                <a:latin typeface="Arial" pitchFamily="34" charset="0"/>
                <a:cs typeface="Arial" pitchFamily="34" charset="0"/>
              </a:rPr>
              <a:pPr algn="r" defTabSz="814163"/>
              <a:t>‹#›</a:t>
            </a:fld>
            <a:endParaRPr lang="en-US" sz="800" dirty="0">
              <a:solidFill>
                <a:srgbClr val="FFFFFF"/>
              </a:solidFill>
              <a:latin typeface="Arial" pitchFamily="34" charset="0"/>
              <a:cs typeface="Arial" pitchFamily="34" charset="0"/>
            </a:endParaRPr>
          </a:p>
        </p:txBody>
      </p:sp>
      <p:sp>
        <p:nvSpPr>
          <p:cNvPr id="11" name="Rectangle 4"/>
          <p:cNvSpPr>
            <a:spLocks noChangeArrowheads="1"/>
          </p:cNvSpPr>
          <p:nvPr/>
        </p:nvSpPr>
        <p:spPr bwMode="ltGray">
          <a:xfrm>
            <a:off x="389297" y="6647975"/>
            <a:ext cx="4559499" cy="206040"/>
          </a:xfrm>
          <a:prstGeom prst="rect">
            <a:avLst/>
          </a:prstGeom>
          <a:noFill/>
          <a:ln w="9525">
            <a:noFill/>
            <a:miter lim="800000"/>
            <a:headEnd/>
            <a:tailEnd/>
          </a:ln>
          <a:effectLst/>
        </p:spPr>
        <p:txBody>
          <a:bodyPr wrap="square" lIns="82099" tIns="41047" rIns="82099" bIns="41047" anchor="b" anchorCtr="0">
            <a:spAutoFit/>
          </a:bodyPr>
          <a:lstStyle/>
          <a:p>
            <a:pPr defTabSz="814163"/>
            <a:r>
              <a:rPr lang="en-US" sz="800" dirty="0" smtClean="0">
                <a:solidFill>
                  <a:srgbClr val="FFFFFF"/>
                </a:solidFill>
                <a:latin typeface="Arial" pitchFamily="34" charset="0"/>
                <a:cs typeface="Arial" pitchFamily="34" charset="0"/>
              </a:rPr>
              <a:t>© 2014  Cisco and/or its affiliates. All rights reserved.</a:t>
            </a:r>
          </a:p>
        </p:txBody>
      </p:sp>
    </p:spTree>
    <p:extLst>
      <p:ext uri="{BB962C8B-B14F-4D97-AF65-F5344CB8AC3E}">
        <p14:creationId xmlns:p14="http://schemas.microsoft.com/office/powerpoint/2010/main" val="398435065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27" r:id="rId33"/>
    <p:sldLayoutId id="2147484028" r:id="rId34"/>
    <p:sldLayoutId id="2147484029" r:id="rId35"/>
    <p:sldLayoutId id="2147484030" r:id="rId36"/>
    <p:sldLayoutId id="2147484031" r:id="rId37"/>
    <p:sldLayoutId id="2147484032" r:id="rId38"/>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914071" rtl="0" eaLnBrk="1" latinLnBrk="0" hangingPunct="1">
        <a:lnSpc>
          <a:spcPct val="80000"/>
        </a:lnSpc>
        <a:spcBef>
          <a:spcPct val="0"/>
        </a:spcBef>
        <a:buNone/>
        <a:defRPr lang="en-US" sz="4000" b="0" kern="1200" spc="0" baseline="0" dirty="0">
          <a:solidFill>
            <a:srgbClr val="00A2BF"/>
          </a:solidFill>
          <a:latin typeface="+mj-lt"/>
          <a:ea typeface="+mj-ea"/>
          <a:cs typeface="CiscoSans"/>
        </a:defRPr>
      </a:lvl1pPr>
    </p:titleStyle>
    <p:bodyStyle>
      <a:lvl1pPr marL="228520" indent="-228520" algn="l" defTabSz="914071"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764" indent="-287859" algn="l" defTabSz="914071"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718" indent="-228489" algn="l" defTabSz="914071"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669" indent="-228489" algn="l" defTabSz="914071"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623" indent="-228489" algn="l" defTabSz="914071"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433" indent="-228520" algn="l" defTabSz="91407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87" indent="-228489" algn="l" defTabSz="914071"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253" indent="0" algn="l" defTabSz="914071" rtl="0" eaLnBrk="1" latinLnBrk="0" hangingPunct="1">
        <a:spcBef>
          <a:spcPct val="20000"/>
        </a:spcBef>
        <a:buFont typeface="Arial" pitchFamily="34" charset="0"/>
        <a:buNone/>
        <a:defRPr sz="2000" kern="1200">
          <a:solidFill>
            <a:schemeClr val="tx1"/>
          </a:solidFill>
          <a:latin typeface="+mn-lt"/>
          <a:ea typeface="+mn-ea"/>
          <a:cs typeface="+mn-cs"/>
        </a:defRPr>
      </a:lvl8pPr>
      <a:lvl9pPr marL="3884809" indent="-228520"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900" kern="1200">
          <a:solidFill>
            <a:schemeClr val="tx1"/>
          </a:solidFill>
          <a:latin typeface="+mn-lt"/>
          <a:ea typeface="+mn-ea"/>
          <a:cs typeface="+mn-cs"/>
        </a:defRPr>
      </a:lvl1pPr>
      <a:lvl2pPr marL="457033" algn="l" defTabSz="914071" rtl="0" eaLnBrk="1" latinLnBrk="0" hangingPunct="1">
        <a:defRPr sz="1900" kern="1200">
          <a:solidFill>
            <a:schemeClr val="tx1"/>
          </a:solidFill>
          <a:latin typeface="+mn-lt"/>
          <a:ea typeface="+mn-ea"/>
          <a:cs typeface="+mn-cs"/>
        </a:defRPr>
      </a:lvl2pPr>
      <a:lvl3pPr marL="914071" algn="l" defTabSz="914071" rtl="0" eaLnBrk="1" latinLnBrk="0" hangingPunct="1">
        <a:defRPr sz="1900" kern="1200">
          <a:solidFill>
            <a:schemeClr val="tx1"/>
          </a:solidFill>
          <a:latin typeface="+mn-lt"/>
          <a:ea typeface="+mn-ea"/>
          <a:cs typeface="+mn-cs"/>
        </a:defRPr>
      </a:lvl3pPr>
      <a:lvl4pPr marL="1371107" algn="l" defTabSz="914071" rtl="0" eaLnBrk="1" latinLnBrk="0" hangingPunct="1">
        <a:defRPr sz="1900" kern="1200">
          <a:solidFill>
            <a:schemeClr val="tx1"/>
          </a:solidFill>
          <a:latin typeface="+mn-lt"/>
          <a:ea typeface="+mn-ea"/>
          <a:cs typeface="+mn-cs"/>
        </a:defRPr>
      </a:lvl4pPr>
      <a:lvl5pPr marL="1828147" algn="l" defTabSz="914071" rtl="0" eaLnBrk="1" latinLnBrk="0" hangingPunct="1">
        <a:defRPr sz="1900" kern="1200">
          <a:solidFill>
            <a:schemeClr val="tx1"/>
          </a:solidFill>
          <a:latin typeface="+mn-lt"/>
          <a:ea typeface="+mn-ea"/>
          <a:cs typeface="+mn-cs"/>
        </a:defRPr>
      </a:lvl5pPr>
      <a:lvl6pPr marL="2285177" algn="l" defTabSz="914071" rtl="0" eaLnBrk="1" latinLnBrk="0" hangingPunct="1">
        <a:defRPr sz="1900" kern="1200">
          <a:solidFill>
            <a:schemeClr val="tx1"/>
          </a:solidFill>
          <a:latin typeface="+mn-lt"/>
          <a:ea typeface="+mn-ea"/>
          <a:cs typeface="+mn-cs"/>
        </a:defRPr>
      </a:lvl6pPr>
      <a:lvl7pPr marL="2742217" algn="l" defTabSz="914071" rtl="0" eaLnBrk="1" latinLnBrk="0" hangingPunct="1">
        <a:defRPr sz="1900" kern="1200">
          <a:solidFill>
            <a:schemeClr val="tx1"/>
          </a:solidFill>
          <a:latin typeface="+mn-lt"/>
          <a:ea typeface="+mn-ea"/>
          <a:cs typeface="+mn-cs"/>
        </a:defRPr>
      </a:lvl7pPr>
      <a:lvl8pPr marL="3199253" algn="l" defTabSz="914071" rtl="0" eaLnBrk="1" latinLnBrk="0" hangingPunct="1">
        <a:defRPr sz="1900" kern="1200">
          <a:solidFill>
            <a:schemeClr val="tx1"/>
          </a:solidFill>
          <a:latin typeface="+mn-lt"/>
          <a:ea typeface="+mn-ea"/>
          <a:cs typeface="+mn-cs"/>
        </a:defRPr>
      </a:lvl8pPr>
      <a:lvl9pPr marL="3656292" algn="l" defTabSz="91407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4" Type="http://schemas.openxmlformats.org/officeDocument/2006/relationships/image" Target="../media/image87.png"/><Relationship Id="rId15" Type="http://schemas.openxmlformats.org/officeDocument/2006/relationships/image" Target="../media/image88.png"/><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78.pn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9" Type="http://schemas.openxmlformats.org/officeDocument/2006/relationships/image" Target="../media/image82.gif"/><Relationship Id="rId10" Type="http://schemas.openxmlformats.org/officeDocument/2006/relationships/image" Target="../media/image8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5.png"/></Relationships>
</file>

<file path=ppt/slides/_rels/slide14.xml.rels><?xml version="1.0" encoding="UTF-8" standalone="yes"?>
<Relationships xmlns="http://schemas.openxmlformats.org/package/2006/relationships"><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101.png"/><Relationship Id="rId17" Type="http://schemas.openxmlformats.org/officeDocument/2006/relationships/image" Target="../media/image102.gif"/><Relationship Id="rId18" Type="http://schemas.openxmlformats.org/officeDocument/2006/relationships/image" Target="../media/image103.png"/><Relationship Id="rId19" Type="http://schemas.openxmlformats.org/officeDocument/2006/relationships/image" Target="../media/image104.png"/><Relationship Id="rId63" Type="http://schemas.openxmlformats.org/officeDocument/2006/relationships/image" Target="../media/image147.png"/><Relationship Id="rId64" Type="http://schemas.openxmlformats.org/officeDocument/2006/relationships/image" Target="../media/image148.png"/><Relationship Id="rId65" Type="http://schemas.openxmlformats.org/officeDocument/2006/relationships/image" Target="../media/image149.png"/><Relationship Id="rId50" Type="http://schemas.openxmlformats.org/officeDocument/2006/relationships/image" Target="../media/image135.png"/><Relationship Id="rId51" Type="http://schemas.openxmlformats.org/officeDocument/2006/relationships/image" Target="../media/image136.png"/><Relationship Id="rId52" Type="http://schemas.openxmlformats.org/officeDocument/2006/relationships/image" Target="../media/image137.png"/><Relationship Id="rId53" Type="http://schemas.openxmlformats.org/officeDocument/2006/relationships/image" Target="../media/image138.png"/><Relationship Id="rId54" Type="http://schemas.openxmlformats.org/officeDocument/2006/relationships/hyperlink" Target="http://www.nttdata.com/global/en/index.html" TargetMode="External"/><Relationship Id="rId55" Type="http://schemas.openxmlformats.org/officeDocument/2006/relationships/image" Target="../media/image139.png"/><Relationship Id="rId56" Type="http://schemas.openxmlformats.org/officeDocument/2006/relationships/image" Target="../media/image140.png"/><Relationship Id="rId57" Type="http://schemas.openxmlformats.org/officeDocument/2006/relationships/image" Target="../media/image141.jpeg"/><Relationship Id="rId58" Type="http://schemas.openxmlformats.org/officeDocument/2006/relationships/image" Target="../media/image142.png"/><Relationship Id="rId59" Type="http://schemas.openxmlformats.org/officeDocument/2006/relationships/image" Target="../media/image143.png"/><Relationship Id="rId40" Type="http://schemas.openxmlformats.org/officeDocument/2006/relationships/image" Target="../media/image125.png"/><Relationship Id="rId41" Type="http://schemas.openxmlformats.org/officeDocument/2006/relationships/image" Target="../media/image126.png"/><Relationship Id="rId42" Type="http://schemas.openxmlformats.org/officeDocument/2006/relationships/image" Target="../media/image127.png"/><Relationship Id="rId43" Type="http://schemas.openxmlformats.org/officeDocument/2006/relationships/image" Target="../media/image128.png"/><Relationship Id="rId44" Type="http://schemas.openxmlformats.org/officeDocument/2006/relationships/image" Target="../media/image129.png"/><Relationship Id="rId45" Type="http://schemas.openxmlformats.org/officeDocument/2006/relationships/image" Target="../media/image130.png"/><Relationship Id="rId46" Type="http://schemas.openxmlformats.org/officeDocument/2006/relationships/image" Target="../media/image131.jpeg"/><Relationship Id="rId47" Type="http://schemas.openxmlformats.org/officeDocument/2006/relationships/image" Target="../media/image132.png"/><Relationship Id="rId48" Type="http://schemas.openxmlformats.org/officeDocument/2006/relationships/image" Target="../media/image133.png"/><Relationship Id="rId49" Type="http://schemas.openxmlformats.org/officeDocument/2006/relationships/image" Target="../media/image134.png"/><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9.png"/><Relationship Id="rId4" Type="http://schemas.microsoft.com/office/2007/relationships/hdphoto" Target="../media/hdphoto2.wdp"/><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30" Type="http://schemas.openxmlformats.org/officeDocument/2006/relationships/image" Target="../media/image115.jpeg"/><Relationship Id="rId31" Type="http://schemas.openxmlformats.org/officeDocument/2006/relationships/image" Target="../media/image116.jpeg"/><Relationship Id="rId32" Type="http://schemas.openxmlformats.org/officeDocument/2006/relationships/image" Target="../media/image117.png"/><Relationship Id="rId33" Type="http://schemas.openxmlformats.org/officeDocument/2006/relationships/image" Target="../media/image118.jpeg"/><Relationship Id="rId34" Type="http://schemas.openxmlformats.org/officeDocument/2006/relationships/image" Target="../media/image119.jpeg"/><Relationship Id="rId35" Type="http://schemas.openxmlformats.org/officeDocument/2006/relationships/image" Target="../media/image120.jpeg"/><Relationship Id="rId36" Type="http://schemas.openxmlformats.org/officeDocument/2006/relationships/image" Target="../media/image121.jpeg"/><Relationship Id="rId37" Type="http://schemas.openxmlformats.org/officeDocument/2006/relationships/image" Target="../media/image122.gif"/><Relationship Id="rId38" Type="http://schemas.openxmlformats.org/officeDocument/2006/relationships/image" Target="../media/image123.jpeg"/><Relationship Id="rId39" Type="http://schemas.openxmlformats.org/officeDocument/2006/relationships/image" Target="../media/image124.png"/><Relationship Id="rId20" Type="http://schemas.openxmlformats.org/officeDocument/2006/relationships/image" Target="../media/image105.png"/><Relationship Id="rId21" Type="http://schemas.openxmlformats.org/officeDocument/2006/relationships/image" Target="../media/image106.png"/><Relationship Id="rId22" Type="http://schemas.openxmlformats.org/officeDocument/2006/relationships/image" Target="../media/image107.png"/><Relationship Id="rId23" Type="http://schemas.openxmlformats.org/officeDocument/2006/relationships/image" Target="../media/image108.png"/><Relationship Id="rId24" Type="http://schemas.openxmlformats.org/officeDocument/2006/relationships/image" Target="../media/image109.png"/><Relationship Id="rId25" Type="http://schemas.openxmlformats.org/officeDocument/2006/relationships/image" Target="../media/image110.jpg"/><Relationship Id="rId26" Type="http://schemas.openxmlformats.org/officeDocument/2006/relationships/image" Target="../media/image111.png"/><Relationship Id="rId27" Type="http://schemas.openxmlformats.org/officeDocument/2006/relationships/image" Target="../media/image112.png"/><Relationship Id="rId28" Type="http://schemas.openxmlformats.org/officeDocument/2006/relationships/image" Target="../media/image113.png"/><Relationship Id="rId29" Type="http://schemas.openxmlformats.org/officeDocument/2006/relationships/image" Target="../media/image114.gif"/><Relationship Id="rId60" Type="http://schemas.openxmlformats.org/officeDocument/2006/relationships/image" Target="../media/image144.png"/><Relationship Id="rId61" Type="http://schemas.openxmlformats.org/officeDocument/2006/relationships/image" Target="../media/image145.png"/><Relationship Id="rId62" Type="http://schemas.openxmlformats.org/officeDocument/2006/relationships/image" Target="../media/image146.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s>
</file>

<file path=ppt/slides/_rels/slide15.xml.rels><?xml version="1.0" encoding="UTF-8" standalone="yes"?>
<Relationships xmlns="http://schemas.openxmlformats.org/package/2006/relationships"><Relationship Id="rId46" Type="http://schemas.openxmlformats.org/officeDocument/2006/relationships/image" Target="../media/image165.gif"/><Relationship Id="rId47" Type="http://schemas.openxmlformats.org/officeDocument/2006/relationships/image" Target="../media/image166.gif"/><Relationship Id="rId48" Type="http://schemas.openxmlformats.org/officeDocument/2006/relationships/image" Target="../media/image167.png"/><Relationship Id="rId49" Type="http://schemas.openxmlformats.org/officeDocument/2006/relationships/image" Target="../media/image168.png"/><Relationship Id="rId20" Type="http://schemas.openxmlformats.org/officeDocument/2006/relationships/image" Target="../media/image108.png"/><Relationship Id="rId21" Type="http://schemas.openxmlformats.org/officeDocument/2006/relationships/image" Target="../media/image95.png"/><Relationship Id="rId22" Type="http://schemas.openxmlformats.org/officeDocument/2006/relationships/image" Target="../media/image105.png"/><Relationship Id="rId23" Type="http://schemas.openxmlformats.org/officeDocument/2006/relationships/image" Target="../media/image109.png"/><Relationship Id="rId24" Type="http://schemas.openxmlformats.org/officeDocument/2006/relationships/image" Target="../media/image111.png"/><Relationship Id="rId25" Type="http://schemas.openxmlformats.org/officeDocument/2006/relationships/image" Target="../media/image157.png"/><Relationship Id="rId26" Type="http://schemas.openxmlformats.org/officeDocument/2006/relationships/image" Target="../media/image158.png"/><Relationship Id="rId27" Type="http://schemas.openxmlformats.org/officeDocument/2006/relationships/image" Target="../media/image125.png"/><Relationship Id="rId28" Type="http://schemas.openxmlformats.org/officeDocument/2006/relationships/image" Target="../media/image94.png"/><Relationship Id="rId29" Type="http://schemas.openxmlformats.org/officeDocument/2006/relationships/image" Target="../media/image129.png"/><Relationship Id="rId50" Type="http://schemas.openxmlformats.org/officeDocument/2006/relationships/image" Target="../media/image169.jpe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6.png"/><Relationship Id="rId4" Type="http://schemas.openxmlformats.org/officeDocument/2006/relationships/image" Target="../media/image136.png"/><Relationship Id="rId5" Type="http://schemas.openxmlformats.org/officeDocument/2006/relationships/image" Target="../media/image150.png"/><Relationship Id="rId30" Type="http://schemas.openxmlformats.org/officeDocument/2006/relationships/image" Target="../media/image126.png"/><Relationship Id="rId31" Type="http://schemas.openxmlformats.org/officeDocument/2006/relationships/image" Target="../media/image103.png"/><Relationship Id="rId32" Type="http://schemas.openxmlformats.org/officeDocument/2006/relationships/image" Target="../media/image159.png"/><Relationship Id="rId9" Type="http://schemas.openxmlformats.org/officeDocument/2006/relationships/image" Target="../media/image132.png"/><Relationship Id="rId6" Type="http://schemas.openxmlformats.org/officeDocument/2006/relationships/image" Target="../media/image151.emf"/><Relationship Id="rId7" Type="http://schemas.openxmlformats.org/officeDocument/2006/relationships/image" Target="../media/image152.png"/><Relationship Id="rId8" Type="http://schemas.openxmlformats.org/officeDocument/2006/relationships/image" Target="../media/image153.png"/><Relationship Id="rId33" Type="http://schemas.openxmlformats.org/officeDocument/2006/relationships/image" Target="../media/image98.png"/><Relationship Id="rId34" Type="http://schemas.openxmlformats.org/officeDocument/2006/relationships/image" Target="../media/image160.png"/><Relationship Id="rId35" Type="http://schemas.openxmlformats.org/officeDocument/2006/relationships/image" Target="../media/image128.png"/><Relationship Id="rId36" Type="http://schemas.openxmlformats.org/officeDocument/2006/relationships/image" Target="../media/image137.png"/><Relationship Id="rId10" Type="http://schemas.openxmlformats.org/officeDocument/2006/relationships/image" Target="../media/image154.png"/><Relationship Id="rId11" Type="http://schemas.openxmlformats.org/officeDocument/2006/relationships/image" Target="../media/image155.png"/><Relationship Id="rId12" Type="http://schemas.openxmlformats.org/officeDocument/2006/relationships/image" Target="../media/image156.png"/><Relationship Id="rId13" Type="http://schemas.openxmlformats.org/officeDocument/2006/relationships/image" Target="../media/image91.png"/><Relationship Id="rId14" Type="http://schemas.openxmlformats.org/officeDocument/2006/relationships/image" Target="../media/image90.png"/><Relationship Id="rId15" Type="http://schemas.openxmlformats.org/officeDocument/2006/relationships/image" Target="../media/image97.png"/><Relationship Id="rId16" Type="http://schemas.openxmlformats.org/officeDocument/2006/relationships/image" Target="../media/image99.png"/><Relationship Id="rId17" Type="http://schemas.openxmlformats.org/officeDocument/2006/relationships/image" Target="../media/image100.png"/><Relationship Id="rId18" Type="http://schemas.openxmlformats.org/officeDocument/2006/relationships/image" Target="../media/image104.png"/><Relationship Id="rId19" Type="http://schemas.openxmlformats.org/officeDocument/2006/relationships/image" Target="../media/image96.png"/><Relationship Id="rId37" Type="http://schemas.openxmlformats.org/officeDocument/2006/relationships/image" Target="../media/image161.png"/><Relationship Id="rId38" Type="http://schemas.openxmlformats.org/officeDocument/2006/relationships/image" Target="../media/image124.png"/><Relationship Id="rId39" Type="http://schemas.openxmlformats.org/officeDocument/2006/relationships/image" Target="../media/image112.png"/><Relationship Id="rId40" Type="http://schemas.openxmlformats.org/officeDocument/2006/relationships/image" Target="../media/image102.gif"/><Relationship Id="rId41" Type="http://schemas.openxmlformats.org/officeDocument/2006/relationships/image" Target="../media/image162.png"/><Relationship Id="rId42" Type="http://schemas.openxmlformats.org/officeDocument/2006/relationships/image" Target="../media/image163.png"/><Relationship Id="rId43" Type="http://schemas.microsoft.com/office/2007/relationships/hdphoto" Target="../media/hdphoto3.wdp"/><Relationship Id="rId44" Type="http://schemas.openxmlformats.org/officeDocument/2006/relationships/image" Target="../media/image110.jpg"/><Relationship Id="rId45" Type="http://schemas.openxmlformats.org/officeDocument/2006/relationships/image" Target="../media/image16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70.emf"/><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71.jpg"/><Relationship Id="rId3" Type="http://schemas.openxmlformats.org/officeDocument/2006/relationships/image" Target="../media/image1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17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140.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png"/><Relationship Id="rId1" Type="http://schemas.openxmlformats.org/officeDocument/2006/relationships/slideLayout" Target="../slideLayouts/slideLayout140.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88.png"/><Relationship Id="rId5" Type="http://schemas.openxmlformats.org/officeDocument/2006/relationships/image" Target="../media/image179.png"/><Relationship Id="rId1" Type="http://schemas.openxmlformats.org/officeDocument/2006/relationships/slideLayout" Target="../slideLayouts/slideLayout14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80.jpg"/><Relationship Id="rId3" Type="http://schemas.openxmlformats.org/officeDocument/2006/relationships/image" Target="../media/image1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1.png"/></Relationships>
</file>

<file path=ppt/slides/_rels/slide27.xml.rels><?xml version="1.0" encoding="UTF-8" standalone="yes"?>
<Relationships xmlns="http://schemas.openxmlformats.org/package/2006/relationships"><Relationship Id="rId9" Type="http://schemas.openxmlformats.org/officeDocument/2006/relationships/tags" Target="../tags/tag9.xml"/><Relationship Id="rId20" Type="http://schemas.openxmlformats.org/officeDocument/2006/relationships/image" Target="../media/image184.png"/><Relationship Id="rId21" Type="http://schemas.openxmlformats.org/officeDocument/2006/relationships/image" Target="../media/image185.png"/><Relationship Id="rId22" Type="http://schemas.openxmlformats.org/officeDocument/2006/relationships/image" Target="../media/image186.png"/><Relationship Id="rId23" Type="http://schemas.openxmlformats.org/officeDocument/2006/relationships/image" Target="../media/image187.png"/><Relationship Id="rId24" Type="http://schemas.openxmlformats.org/officeDocument/2006/relationships/image" Target="../media/image188.png"/><Relationship Id="rId25" Type="http://schemas.openxmlformats.org/officeDocument/2006/relationships/image" Target="../media/image189.png"/><Relationship Id="rId26" Type="http://schemas.openxmlformats.org/officeDocument/2006/relationships/image" Target="../media/image190.png"/><Relationship Id="rId27" Type="http://schemas.openxmlformats.org/officeDocument/2006/relationships/image" Target="../media/image191.png"/><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tags" Target="../tags/tag15.xml"/><Relationship Id="rId16" Type="http://schemas.openxmlformats.org/officeDocument/2006/relationships/slideLayout" Target="../slideLayouts/slideLayout10.xml"/><Relationship Id="rId17" Type="http://schemas.openxmlformats.org/officeDocument/2006/relationships/notesSlide" Target="../notesSlides/notesSlide22.xml"/><Relationship Id="rId18" Type="http://schemas.openxmlformats.org/officeDocument/2006/relationships/image" Target="../media/image182.png"/><Relationship Id="rId19" Type="http://schemas.openxmlformats.org/officeDocument/2006/relationships/image" Target="../media/image183.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2.emf"/><Relationship Id="rId4" Type="http://schemas.openxmlformats.org/officeDocument/2006/relationships/image" Target="../media/image193.png"/><Relationship Id="rId5" Type="http://schemas.microsoft.com/office/2007/relationships/hdphoto" Target="../media/hdphoto4.wdp"/><Relationship Id="rId6" Type="http://schemas.openxmlformats.org/officeDocument/2006/relationships/image" Target="../media/image194.png"/><Relationship Id="rId7" Type="http://schemas.openxmlformats.org/officeDocument/2006/relationships/image" Target="../media/image195.png"/><Relationship Id="rId8" Type="http://schemas.openxmlformats.org/officeDocument/2006/relationships/image" Target="../media/image196.png"/><Relationship Id="rId9" Type="http://schemas.openxmlformats.org/officeDocument/2006/relationships/hyperlink" Target="http://www.google.com/url?sa=i&amp;rct=j&amp;q=&amp;esrc=s&amp;frm=1&amp;source=images&amp;cd=&amp;cad=rja&amp;uact=8&amp;ved=0CAcQjRw&amp;url=http://www.winbeta.org/news/azure-ad-connect-big-step-forward-hybrid-cloud-connects-azure-active-directory-and-premise-ad&amp;ei=-gSQVJ7-KZPasASH1YLICA&amp;bvm=bv.81828268,d.cWc&amp;psig=AFQjCNFFT883V3cGot9UtSrztJZcMnbn9Q&amp;ust=1418810948709865" TargetMode="External"/><Relationship Id="rId10" Type="http://schemas.openxmlformats.org/officeDocument/2006/relationships/image" Target="../media/image197.jpe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54.png"/><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30.xml.rels><?xml version="1.0" encoding="UTF-8" standalone="yes"?>
<Relationships xmlns="http://schemas.openxmlformats.org/package/2006/relationships"><Relationship Id="rId11" Type="http://schemas.openxmlformats.org/officeDocument/2006/relationships/image" Target="../media/image204.png"/><Relationship Id="rId12" Type="http://schemas.openxmlformats.org/officeDocument/2006/relationships/image" Target="../media/image194.png"/><Relationship Id="rId13" Type="http://schemas.openxmlformats.org/officeDocument/2006/relationships/image" Target="../media/image195.png"/><Relationship Id="rId14" Type="http://schemas.openxmlformats.org/officeDocument/2006/relationships/image" Target="../media/image192.emf"/><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198.emf"/><Relationship Id="rId4" Type="http://schemas.openxmlformats.org/officeDocument/2006/relationships/image" Target="../media/image199.png"/><Relationship Id="rId5" Type="http://schemas.microsoft.com/office/2007/relationships/hdphoto" Target="../media/hdphoto5.wdp"/><Relationship Id="rId6" Type="http://schemas.openxmlformats.org/officeDocument/2006/relationships/image" Target="../media/image200.emf"/><Relationship Id="rId7" Type="http://schemas.openxmlformats.org/officeDocument/2006/relationships/image" Target="../media/image201.png"/><Relationship Id="rId8" Type="http://schemas.openxmlformats.org/officeDocument/2006/relationships/image" Target="../media/image202.emf"/><Relationship Id="rId9" Type="http://schemas.openxmlformats.org/officeDocument/2006/relationships/image" Target="../media/image203.png"/><Relationship Id="rId10" Type="http://schemas.microsoft.com/office/2007/relationships/hdphoto" Target="../media/hdphoto6.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2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2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206.png"/><Relationship Id="rId4" Type="http://schemas.openxmlformats.org/officeDocument/2006/relationships/image" Target="../media/image207.png"/><Relationship Id="rId1" Type="http://schemas.openxmlformats.org/officeDocument/2006/relationships/slideLayout" Target="../slideLayouts/slideLayout267.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8.png"/></Relationships>
</file>

<file path=ppt/slides/_rels/slide41.xml.rels><?xml version="1.0" encoding="UTF-8" standalone="yes"?>
<Relationships xmlns="http://schemas.openxmlformats.org/package/2006/relationships"><Relationship Id="rId3" Type="http://schemas.openxmlformats.org/officeDocument/2006/relationships/image" Target="../media/image209.png"/><Relationship Id="rId4" Type="http://schemas.microsoft.com/office/2007/relationships/hdphoto" Target="../media/hdphoto7.wdp"/><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png"/><Relationship Id="rId7" Type="http://schemas.openxmlformats.org/officeDocument/2006/relationships/image" Target="../media/image213.emf"/><Relationship Id="rId8" Type="http://schemas.openxmlformats.org/officeDocument/2006/relationships/image" Target="../media/image214.png"/><Relationship Id="rId9" Type="http://schemas.openxmlformats.org/officeDocument/2006/relationships/image" Target="../media/image215.png"/><Relationship Id="rId1" Type="http://schemas.openxmlformats.org/officeDocument/2006/relationships/tags" Target="../tags/tag17.xml"/><Relationship Id="rId2" Type="http://schemas.openxmlformats.org/officeDocument/2006/relationships/slideLayout" Target="../slideLayouts/slideLayout295.xml"/></Relationships>
</file>

<file path=ppt/slides/_rels/slide43.xml.rels><?xml version="1.0" encoding="UTF-8" standalone="yes"?>
<Relationships xmlns="http://schemas.openxmlformats.org/package/2006/relationships"><Relationship Id="rId11" Type="http://schemas.openxmlformats.org/officeDocument/2006/relationships/image" Target="../media/image216.png"/><Relationship Id="rId12" Type="http://schemas.openxmlformats.org/officeDocument/2006/relationships/image" Target="../media/image217.png"/><Relationship Id="rId13" Type="http://schemas.openxmlformats.org/officeDocument/2006/relationships/image" Target="../media/image218.png"/><Relationship Id="rId14" Type="http://schemas.openxmlformats.org/officeDocument/2006/relationships/image" Target="../media/image219.png"/><Relationship Id="rId15" Type="http://schemas.openxmlformats.org/officeDocument/2006/relationships/image" Target="../media/image220.png"/><Relationship Id="rId16" Type="http://schemas.openxmlformats.org/officeDocument/2006/relationships/image" Target="../media/image221.png"/><Relationship Id="rId17" Type="http://schemas.openxmlformats.org/officeDocument/2006/relationships/image" Target="../media/image222.jpeg"/><Relationship Id="rId18" Type="http://schemas.openxmlformats.org/officeDocument/2006/relationships/image" Target="../media/image223.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tags" Target="../tags/tag24.xml"/><Relationship Id="rId8" Type="http://schemas.openxmlformats.org/officeDocument/2006/relationships/tags" Target="../tags/tag25.xml"/><Relationship Id="rId9" Type="http://schemas.openxmlformats.org/officeDocument/2006/relationships/tags" Target="../tags/tag26.xml"/><Relationship Id="rId10" Type="http://schemas.openxmlformats.org/officeDocument/2006/relationships/slideLayout" Target="../slideLayouts/slideLayout30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80.jpg"/><Relationship Id="rId3" Type="http://schemas.openxmlformats.org/officeDocument/2006/relationships/image" Target="../media/image172.png"/></Relationships>
</file>

<file path=ppt/slides/_rels/slide45.xml.rels><?xml version="1.0" encoding="UTF-8" standalone="yes"?>
<Relationships xmlns="http://schemas.openxmlformats.org/package/2006/relationships"><Relationship Id="rId3" Type="http://schemas.openxmlformats.org/officeDocument/2006/relationships/image" Target="../media/image224.png"/><Relationship Id="rId4" Type="http://schemas.microsoft.com/office/2007/relationships/hdphoto" Target="../media/hdphoto8.wdp"/><Relationship Id="rId5" Type="http://schemas.openxmlformats.org/officeDocument/2006/relationships/image" Target="../media/image225.png"/><Relationship Id="rId1" Type="http://schemas.openxmlformats.org/officeDocument/2006/relationships/slideLayout" Target="../slideLayouts/slideLayout62.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slideLayout" Target="../slideLayouts/slideLayout128.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microsoft.com/office/2007/relationships/hdphoto" Target="../media/hdphoto1.wdp"/><Relationship Id="rId11" Type="http://schemas.openxmlformats.org/officeDocument/2006/relationships/image" Target="../media/image74.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Enabling Hybrid IT</a:t>
            </a:r>
            <a:endParaRPr lang="en-US" dirty="0"/>
          </a:p>
        </p:txBody>
      </p:sp>
      <p:sp>
        <p:nvSpPr>
          <p:cNvPr id="8" name="Subtitle 7"/>
          <p:cNvSpPr>
            <a:spLocks noGrp="1"/>
          </p:cNvSpPr>
          <p:nvPr>
            <p:ph type="subTitle" idx="1"/>
          </p:nvPr>
        </p:nvSpPr>
        <p:spPr/>
        <p:txBody>
          <a:bodyPr/>
          <a:lstStyle/>
          <a:p>
            <a:r>
              <a:rPr lang="en-US" dirty="0" smtClean="0"/>
              <a:t>Saravan Rajendran</a:t>
            </a:r>
            <a:endParaRPr lang="en-US" dirty="0"/>
          </a:p>
        </p:txBody>
      </p:sp>
      <p:sp>
        <p:nvSpPr>
          <p:cNvPr id="9" name="Text Placeholder 8"/>
          <p:cNvSpPr>
            <a:spLocks noGrp="1"/>
          </p:cNvSpPr>
          <p:nvPr>
            <p:ph type="body" sz="quarter" idx="10"/>
          </p:nvPr>
        </p:nvSpPr>
        <p:spPr/>
        <p:txBody>
          <a:bodyPr/>
          <a:lstStyle/>
          <a:p>
            <a:r>
              <a:rPr lang="en-US" dirty="0" smtClean="0"/>
              <a:t>VP/GM, Cloud Networking and Services Group</a:t>
            </a:r>
            <a:endParaRPr lang="en-US" dirty="0"/>
          </a:p>
        </p:txBody>
      </p:sp>
      <p:sp>
        <p:nvSpPr>
          <p:cNvPr id="10" name="Text Placeholder 9"/>
          <p:cNvSpPr>
            <a:spLocks noGrp="1"/>
          </p:cNvSpPr>
          <p:nvPr>
            <p:ph type="body" sz="quarter" idx="11"/>
          </p:nvPr>
        </p:nvSpPr>
        <p:spPr/>
        <p:txBody>
          <a:bodyPr/>
          <a:lstStyle/>
          <a:p>
            <a:r>
              <a:rPr lang="en-US" dirty="0" smtClean="0"/>
              <a:t>May 28, 2015</a:t>
            </a:r>
            <a:endParaRPr lang="en-US" dirty="0"/>
          </a:p>
        </p:txBody>
      </p:sp>
      <p:sp>
        <p:nvSpPr>
          <p:cNvPr id="11" name="Text Placeholder 10"/>
          <p:cNvSpPr>
            <a:spLocks noGrp="1"/>
          </p:cNvSpPr>
          <p:nvPr>
            <p:ph type="body" sz="quarter" idx="13"/>
          </p:nvPr>
        </p:nvSpPr>
        <p:spPr>
          <a:xfrm>
            <a:off x="336674" y="3671299"/>
            <a:ext cx="11067284" cy="398668"/>
          </a:xfrm>
        </p:spPr>
        <p:txBody>
          <a:bodyPr/>
          <a:lstStyle/>
          <a:p>
            <a:r>
              <a:rPr lang="en-US" b="1" i="1" dirty="0" smtClean="0"/>
              <a:t>Cisco </a:t>
            </a:r>
            <a:r>
              <a:rPr lang="en-US" b="1" i="1" dirty="0" err="1" smtClean="0"/>
              <a:t>Intercloud</a:t>
            </a:r>
            <a:r>
              <a:rPr lang="en-US" b="1" i="1" dirty="0" smtClean="0"/>
              <a:t> Fabric</a:t>
            </a:r>
            <a:endParaRPr lang="en-US" b="1" i="1" dirty="0"/>
          </a:p>
        </p:txBody>
      </p:sp>
    </p:spTree>
    <p:extLst>
      <p:ext uri="{BB962C8B-B14F-4D97-AF65-F5344CB8AC3E}">
        <p14:creationId xmlns:p14="http://schemas.microsoft.com/office/powerpoint/2010/main" val="327729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5538069" y="855293"/>
            <a:ext cx="6085948" cy="5164667"/>
          </a:xfrm>
          <a:prstGeom prst="rect">
            <a:avLst/>
          </a:prstGeom>
          <a:gradFill flip="none" rotWithShape="1">
            <a:gsLst>
              <a:gs pos="100000">
                <a:schemeClr val="accent6">
                  <a:lumMod val="50000"/>
                </a:schemeClr>
              </a:gs>
              <a:gs pos="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4" tIns="60912" rIns="121824" bIns="60912" rtlCol="0" anchor="ctr"/>
          <a:lstStyle/>
          <a:p>
            <a:pPr algn="ctr"/>
            <a:endParaRPr lang="en-US" dirty="0" smtClean="0"/>
          </a:p>
        </p:txBody>
      </p:sp>
      <p:sp>
        <p:nvSpPr>
          <p:cNvPr id="119" name="Rectangle 118"/>
          <p:cNvSpPr/>
          <p:nvPr/>
        </p:nvSpPr>
        <p:spPr>
          <a:xfrm>
            <a:off x="6230341" y="1691419"/>
            <a:ext cx="2557041" cy="2986972"/>
          </a:xfrm>
          <a:prstGeom prst="rect">
            <a:avLst/>
          </a:prstGeom>
          <a:solidFill>
            <a:schemeClr val="bg2">
              <a:alpha val="31000"/>
            </a:schemeClr>
          </a:solidFill>
        </p:spPr>
        <p:txBody>
          <a:bodyPr vert="horz" lIns="0" tIns="487308" rIns="0" bIns="45657" rtlCol="0" anchor="t">
            <a:noAutofit/>
          </a:bodyPr>
          <a:lstStyle/>
          <a:p>
            <a:pPr algn="ctr" defTabSz="1217047">
              <a:spcBef>
                <a:spcPct val="0"/>
              </a:spcBef>
              <a:defRPr/>
            </a:pPr>
            <a:endParaRPr lang="en-US" b="1" kern="0" dirty="0">
              <a:solidFill>
                <a:sysClr val="window" lastClr="FFFFFF"/>
              </a:solidFill>
              <a:latin typeface="Arial"/>
            </a:endParaRPr>
          </a:p>
        </p:txBody>
      </p:sp>
      <p:sp>
        <p:nvSpPr>
          <p:cNvPr id="120" name="TextBox 119"/>
          <p:cNvSpPr txBox="1"/>
          <p:nvPr/>
        </p:nvSpPr>
        <p:spPr>
          <a:xfrm>
            <a:off x="6230342" y="1708091"/>
            <a:ext cx="2557041" cy="584748"/>
          </a:xfrm>
          <a:prstGeom prst="rect">
            <a:avLst/>
          </a:prstGeom>
        </p:spPr>
        <p:txBody>
          <a:bodyPr wrap="square" lIns="0" tIns="45679" rIns="0" bIns="45679" rtlCol="0">
            <a:spAutoFit/>
          </a:bodyPr>
          <a:lstStyle>
            <a:defPPr>
              <a:defRPr lang="en-US"/>
            </a:defPPr>
            <a:lvl1pPr algn="ctr" defTabSz="914172">
              <a:defRPr sz="900" b="1">
                <a:solidFill>
                  <a:schemeClr val="bg1"/>
                </a:solidFill>
              </a:defRPr>
            </a:lvl1pPr>
          </a:lstStyle>
          <a:p>
            <a:r>
              <a:rPr lang="en-US" sz="1600" dirty="0"/>
              <a:t>World of Cloud Islands (2000s)</a:t>
            </a:r>
          </a:p>
        </p:txBody>
      </p:sp>
      <p:sp>
        <p:nvSpPr>
          <p:cNvPr id="121" name="TextBox 120"/>
          <p:cNvSpPr txBox="1"/>
          <p:nvPr/>
        </p:nvSpPr>
        <p:spPr>
          <a:xfrm>
            <a:off x="6399508" y="3980573"/>
            <a:ext cx="2218707" cy="783179"/>
          </a:xfrm>
          <a:prstGeom prst="roundRect">
            <a:avLst/>
          </a:prstGeom>
        </p:spPr>
        <p:txBody>
          <a:bodyPr wrap="square" lIns="0" tIns="45679" rIns="0" bIns="45679" rtlCol="0">
            <a:spAutoFit/>
          </a:bodyPr>
          <a:lstStyle>
            <a:defPPr>
              <a:defRPr lang="en-US"/>
            </a:defPPr>
            <a:lvl1pPr algn="ctr" defTabSz="914172">
              <a:defRPr sz="1400">
                <a:solidFill>
                  <a:schemeClr val="accent5">
                    <a:lumMod val="40000"/>
                    <a:lumOff val="60000"/>
                  </a:schemeClr>
                </a:solidFill>
              </a:defRPr>
            </a:lvl1pPr>
          </a:lstStyle>
          <a:p>
            <a:r>
              <a:rPr lang="en-US" sz="1300" b="1" dirty="0">
                <a:solidFill>
                  <a:schemeClr val="bg1"/>
                </a:solidFill>
              </a:rPr>
              <a:t>Each Cloud is custom</a:t>
            </a:r>
            <a:br>
              <a:rPr lang="en-US" sz="1300" b="1" dirty="0">
                <a:solidFill>
                  <a:schemeClr val="bg1"/>
                </a:solidFill>
              </a:rPr>
            </a:br>
            <a:r>
              <a:rPr lang="en-US" sz="1300" b="1" dirty="0">
                <a:solidFill>
                  <a:schemeClr val="bg1"/>
                </a:solidFill>
              </a:rPr>
              <a:t>built with no consistent APIs</a:t>
            </a:r>
          </a:p>
        </p:txBody>
      </p:sp>
      <p:grpSp>
        <p:nvGrpSpPr>
          <p:cNvPr id="122" name="Group 121"/>
          <p:cNvGrpSpPr/>
          <p:nvPr/>
        </p:nvGrpSpPr>
        <p:grpSpPr>
          <a:xfrm>
            <a:off x="6295520" y="2239016"/>
            <a:ext cx="2426683" cy="1516433"/>
            <a:chOff x="13975089" y="1560240"/>
            <a:chExt cx="1820486" cy="1137325"/>
          </a:xfrm>
        </p:grpSpPr>
        <p:grpSp>
          <p:nvGrpSpPr>
            <p:cNvPr id="123" name="Group 122"/>
            <p:cNvGrpSpPr/>
            <p:nvPr/>
          </p:nvGrpSpPr>
          <p:grpSpPr>
            <a:xfrm>
              <a:off x="13975089" y="1745279"/>
              <a:ext cx="863581" cy="453307"/>
              <a:chOff x="13975089" y="1745279"/>
              <a:chExt cx="863581" cy="453307"/>
            </a:xfrm>
          </p:grpSpPr>
          <p:sp>
            <p:nvSpPr>
              <p:cNvPr id="145" name="Freeform 14"/>
              <p:cNvSpPr>
                <a:spLocks/>
              </p:cNvSpPr>
              <p:nvPr/>
            </p:nvSpPr>
            <p:spPr bwMode="auto">
              <a:xfrm>
                <a:off x="13975089" y="1745279"/>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146" name="Picture 10" descr="http://3.bp.blogspot.com/_AcBUSVxs82w/Sdd9IhrDhzI/AAAAAAAARhc/WnYYeT7xXYg/s400/IB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5233" b="26470"/>
              <a:stretch/>
            </p:blipFill>
            <p:spPr bwMode="auto">
              <a:xfrm>
                <a:off x="14261364" y="1923443"/>
                <a:ext cx="442040" cy="213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14906734" y="1560240"/>
              <a:ext cx="863581" cy="453307"/>
              <a:chOff x="14906734" y="1560240"/>
              <a:chExt cx="863581" cy="453307"/>
            </a:xfrm>
          </p:grpSpPr>
          <p:sp>
            <p:nvSpPr>
              <p:cNvPr id="142" name="Freeform 14"/>
              <p:cNvSpPr>
                <a:spLocks/>
              </p:cNvSpPr>
              <p:nvPr/>
            </p:nvSpPr>
            <p:spPr bwMode="auto">
              <a:xfrm>
                <a:off x="14906734" y="1560240"/>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144" name="Picture 14" descr="http://fontmeme.com/images/Microsoft-Log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072911" y="1789017"/>
                <a:ext cx="637230" cy="186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14070231" y="2244258"/>
              <a:ext cx="863581" cy="453307"/>
              <a:chOff x="14070231" y="2244258"/>
              <a:chExt cx="863581" cy="453307"/>
            </a:xfrm>
          </p:grpSpPr>
          <p:sp>
            <p:nvSpPr>
              <p:cNvPr id="140" name="Freeform 14"/>
              <p:cNvSpPr>
                <a:spLocks/>
              </p:cNvSpPr>
              <p:nvPr/>
            </p:nvSpPr>
            <p:spPr bwMode="auto">
              <a:xfrm>
                <a:off x="14070231" y="2244258"/>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141" name="Picture 16" descr="http://www.seomofo.com/downloads/new-google-logo-officia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261461" y="2469881"/>
                <a:ext cx="579602" cy="207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14931994" y="2042483"/>
              <a:ext cx="863581" cy="453307"/>
              <a:chOff x="14931994" y="2042483"/>
              <a:chExt cx="863581" cy="453307"/>
            </a:xfrm>
          </p:grpSpPr>
          <p:sp>
            <p:nvSpPr>
              <p:cNvPr id="138" name="Freeform 14"/>
              <p:cNvSpPr>
                <a:spLocks/>
              </p:cNvSpPr>
              <p:nvPr/>
            </p:nvSpPr>
            <p:spPr bwMode="auto">
              <a:xfrm>
                <a:off x="14931994" y="2042483"/>
                <a:ext cx="863581" cy="453307"/>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139" name="Picture 18" descr="http://setiquest.org/wiki/images/f/f1/AWS_LOGO_RGB_300p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169933" y="2271082"/>
                <a:ext cx="470756" cy="191440"/>
              </a:xfrm>
              <a:prstGeom prst="roundRect">
                <a:avLst>
                  <a:gd name="adj" fmla="val 50000"/>
                </a:avLst>
              </a:prstGeom>
              <a:noFill/>
              <a:extLst/>
            </p:spPr>
          </p:pic>
        </p:grpSp>
      </p:grpSp>
      <p:sp>
        <p:nvSpPr>
          <p:cNvPr id="147" name="Rectangle 146"/>
          <p:cNvSpPr/>
          <p:nvPr/>
        </p:nvSpPr>
        <p:spPr>
          <a:xfrm>
            <a:off x="8949446" y="1691419"/>
            <a:ext cx="2557041" cy="2986972"/>
          </a:xfrm>
          <a:prstGeom prst="rect">
            <a:avLst/>
          </a:prstGeom>
          <a:solidFill>
            <a:schemeClr val="bg2">
              <a:alpha val="31000"/>
            </a:schemeClr>
          </a:solidFill>
        </p:spPr>
        <p:txBody>
          <a:bodyPr vert="horz" lIns="0" tIns="487308" rIns="0" bIns="45657" rtlCol="0" anchor="t">
            <a:noAutofit/>
          </a:bodyPr>
          <a:lstStyle/>
          <a:p>
            <a:pPr algn="ctr" defTabSz="1217047">
              <a:spcBef>
                <a:spcPct val="0"/>
              </a:spcBef>
              <a:defRPr/>
            </a:pPr>
            <a:endParaRPr lang="en-US" b="1" kern="0" dirty="0">
              <a:solidFill>
                <a:sysClr val="window" lastClr="FFFFFF"/>
              </a:solidFill>
              <a:latin typeface="Arial"/>
            </a:endParaRPr>
          </a:p>
        </p:txBody>
      </p:sp>
      <p:sp>
        <p:nvSpPr>
          <p:cNvPr id="155" name="TextBox 154"/>
          <p:cNvSpPr txBox="1"/>
          <p:nvPr/>
        </p:nvSpPr>
        <p:spPr>
          <a:xfrm>
            <a:off x="6230343" y="841778"/>
            <a:ext cx="5276144" cy="779673"/>
          </a:xfrm>
          <a:prstGeom prst="rect">
            <a:avLst/>
          </a:prstGeom>
          <a:noFill/>
        </p:spPr>
        <p:txBody>
          <a:bodyPr wrap="square" lIns="121801" tIns="60901" rIns="121801" bIns="60901" rtlCol="0">
            <a:spAutoFit/>
          </a:bodyPr>
          <a:lstStyle/>
          <a:p>
            <a:pPr algn="ctr" defTabSz="1216998"/>
            <a:r>
              <a:rPr lang="en-US" sz="4300" dirty="0" err="1">
                <a:solidFill>
                  <a:srgbClr val="FFFFFF"/>
                </a:solidFill>
              </a:rPr>
              <a:t>Intercloud</a:t>
            </a:r>
            <a:endParaRPr lang="en-US" sz="4300" dirty="0">
              <a:solidFill>
                <a:srgbClr val="FFFFFF"/>
              </a:solidFill>
            </a:endParaRPr>
          </a:p>
        </p:txBody>
      </p:sp>
      <p:sp>
        <p:nvSpPr>
          <p:cNvPr id="186" name="TextBox 185"/>
          <p:cNvSpPr txBox="1"/>
          <p:nvPr/>
        </p:nvSpPr>
        <p:spPr>
          <a:xfrm>
            <a:off x="9118613" y="3980573"/>
            <a:ext cx="2218707" cy="783179"/>
          </a:xfrm>
          <a:prstGeom prst="roundRect">
            <a:avLst/>
          </a:prstGeom>
        </p:spPr>
        <p:txBody>
          <a:bodyPr wrap="square" lIns="0" tIns="45679" rIns="0" bIns="45679" rtlCol="0">
            <a:spAutoFit/>
          </a:bodyPr>
          <a:lstStyle>
            <a:defPPr>
              <a:defRPr lang="en-US"/>
            </a:defPPr>
            <a:lvl1pPr algn="ctr" defTabSz="914172">
              <a:defRPr sz="1400">
                <a:solidFill>
                  <a:schemeClr val="accent5">
                    <a:lumMod val="40000"/>
                    <a:lumOff val="60000"/>
                  </a:schemeClr>
                </a:solidFill>
              </a:defRPr>
            </a:lvl1pPr>
          </a:lstStyle>
          <a:p>
            <a:r>
              <a:rPr lang="en-US" sz="1300" b="1" dirty="0">
                <a:solidFill>
                  <a:schemeClr val="bg1"/>
                </a:solidFill>
              </a:rPr>
              <a:t>Connected for application </a:t>
            </a:r>
          </a:p>
          <a:p>
            <a:r>
              <a:rPr lang="en-US" sz="1300" b="1" dirty="0">
                <a:solidFill>
                  <a:schemeClr val="bg1"/>
                </a:solidFill>
              </a:rPr>
              <a:t>acceleration with Open APIs</a:t>
            </a:r>
          </a:p>
        </p:txBody>
      </p:sp>
      <p:sp>
        <p:nvSpPr>
          <p:cNvPr id="188" name="TextBox 187"/>
          <p:cNvSpPr txBox="1"/>
          <p:nvPr/>
        </p:nvSpPr>
        <p:spPr>
          <a:xfrm>
            <a:off x="9236246" y="1708092"/>
            <a:ext cx="1983441" cy="338541"/>
          </a:xfrm>
          <a:prstGeom prst="rect">
            <a:avLst/>
          </a:prstGeom>
        </p:spPr>
        <p:txBody>
          <a:bodyPr wrap="square" lIns="0" tIns="45679" rIns="0" bIns="45679" rtlCol="0">
            <a:spAutoFit/>
          </a:bodyPr>
          <a:lstStyle>
            <a:defPPr>
              <a:defRPr lang="en-US"/>
            </a:defPPr>
            <a:lvl1pPr algn="ctr" defTabSz="914172">
              <a:defRPr sz="900" b="1">
                <a:solidFill>
                  <a:schemeClr val="bg1"/>
                </a:solidFill>
              </a:defRPr>
            </a:lvl1pPr>
          </a:lstStyle>
          <a:p>
            <a:r>
              <a:rPr lang="en-US" sz="1600" dirty="0"/>
              <a:t>The </a:t>
            </a:r>
            <a:r>
              <a:rPr lang="en-US" sz="1600" dirty="0" err="1"/>
              <a:t>Intercloud</a:t>
            </a:r>
            <a:endParaRPr lang="en-US" sz="1600" dirty="0"/>
          </a:p>
        </p:txBody>
      </p:sp>
      <p:grpSp>
        <p:nvGrpSpPr>
          <p:cNvPr id="189" name="Group 188"/>
          <p:cNvGrpSpPr/>
          <p:nvPr/>
        </p:nvGrpSpPr>
        <p:grpSpPr>
          <a:xfrm>
            <a:off x="8972308" y="2153541"/>
            <a:ext cx="2511347" cy="1854659"/>
            <a:chOff x="15974886" y="1496145"/>
            <a:chExt cx="1884001" cy="1390994"/>
          </a:xfrm>
        </p:grpSpPr>
        <p:grpSp>
          <p:nvGrpSpPr>
            <p:cNvPr id="190" name="Group 189"/>
            <p:cNvGrpSpPr/>
            <p:nvPr/>
          </p:nvGrpSpPr>
          <p:grpSpPr>
            <a:xfrm>
              <a:off x="15974886" y="1496145"/>
              <a:ext cx="1696156" cy="1390994"/>
              <a:chOff x="15974886" y="1496145"/>
              <a:chExt cx="1696156" cy="1390994"/>
            </a:xfrm>
          </p:grpSpPr>
          <p:sp>
            <p:nvSpPr>
              <p:cNvPr id="194" name="Oval 193"/>
              <p:cNvSpPr/>
              <p:nvPr/>
            </p:nvSpPr>
            <p:spPr>
              <a:xfrm>
                <a:off x="16337748" y="1496145"/>
                <a:ext cx="1299449" cy="1299449"/>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p:txBody>
          </p:sp>
          <p:sp>
            <p:nvSpPr>
              <p:cNvPr id="195" name="TextBox 194"/>
              <p:cNvSpPr txBox="1"/>
              <p:nvPr/>
            </p:nvSpPr>
            <p:spPr>
              <a:xfrm>
                <a:off x="16373528" y="1978852"/>
                <a:ext cx="1227889" cy="225051"/>
              </a:xfrm>
              <a:prstGeom prst="rect">
                <a:avLst/>
              </a:prstGeom>
              <a:noFill/>
            </p:spPr>
            <p:txBody>
              <a:bodyPr wrap="square" lIns="68565" tIns="34283" rIns="68565" bIns="34283" rtlCol="0">
                <a:spAutoFit/>
              </a:bodyPr>
              <a:lstStyle/>
              <a:p>
                <a:pPr algn="ctr" defTabSz="1217504"/>
                <a:r>
                  <a:rPr lang="en-US" sz="1500" b="1" dirty="0" err="1">
                    <a:solidFill>
                      <a:schemeClr val="bg2"/>
                    </a:solidFill>
                    <a:latin typeface="Arial"/>
                    <a:ea typeface="Apple LiGothic Medium"/>
                    <a:cs typeface="Apple LiGothic Medium"/>
                  </a:rPr>
                  <a:t>Intercloud</a:t>
                </a:r>
                <a:endParaRPr lang="en-US" sz="1500" b="1" dirty="0">
                  <a:solidFill>
                    <a:schemeClr val="bg2"/>
                  </a:solidFill>
                  <a:latin typeface="Arial"/>
                  <a:ea typeface="Apple LiGothic Medium"/>
                  <a:cs typeface="Apple LiGothic Medium"/>
                </a:endParaRPr>
              </a:p>
            </p:txBody>
          </p:sp>
          <p:grpSp>
            <p:nvGrpSpPr>
              <p:cNvPr id="200" name="Group 199"/>
              <p:cNvGrpSpPr/>
              <p:nvPr/>
            </p:nvGrpSpPr>
            <p:grpSpPr>
              <a:xfrm>
                <a:off x="16635275" y="2453826"/>
                <a:ext cx="672557" cy="433313"/>
                <a:chOff x="16635275" y="2453826"/>
                <a:chExt cx="672557" cy="433313"/>
              </a:xfrm>
            </p:grpSpPr>
            <p:sp>
              <p:nvSpPr>
                <p:cNvPr id="210" name="Freeform 14"/>
                <p:cNvSpPr>
                  <a:spLocks/>
                </p:cNvSpPr>
                <p:nvPr/>
              </p:nvSpPr>
              <p:spPr bwMode="auto">
                <a:xfrm>
                  <a:off x="16635275" y="2453826"/>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211" name="Picture 2" descr="https://encrypted-tbn1.gstatic.com/images?q=tbn:ANd9GcS8U3vqqoAlVKaSbYrU6Adjb2tpxmSQCagMf-fPCCpT-xYSQnwuCLVLn2fo"/>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6834522" y="2571733"/>
                  <a:ext cx="419389" cy="27518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01" name="Group 200"/>
              <p:cNvGrpSpPr/>
              <p:nvPr/>
            </p:nvGrpSpPr>
            <p:grpSpPr>
              <a:xfrm>
                <a:off x="16998485" y="1511721"/>
                <a:ext cx="672557" cy="433313"/>
                <a:chOff x="16998485" y="1511721"/>
                <a:chExt cx="672557" cy="433313"/>
              </a:xfrm>
            </p:grpSpPr>
            <p:sp>
              <p:nvSpPr>
                <p:cNvPr id="208" name="Freeform 14"/>
                <p:cNvSpPr>
                  <a:spLocks/>
                </p:cNvSpPr>
                <p:nvPr/>
              </p:nvSpPr>
              <p:spPr bwMode="auto">
                <a:xfrm>
                  <a:off x="16998485" y="1511721"/>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209" name="Picture 18" descr="http://setiquest.org/wiki/images/f/f1/AWS_LOGO_RGB_300p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150885" y="1688293"/>
                  <a:ext cx="470756" cy="191440"/>
                </a:xfrm>
                <a:prstGeom prst="roundRect">
                  <a:avLst>
                    <a:gd name="adj" fmla="val 50000"/>
                  </a:avLst>
                </a:prstGeom>
                <a:noFill/>
                <a:extLst/>
              </p:spPr>
            </p:pic>
          </p:grpSp>
          <p:grpSp>
            <p:nvGrpSpPr>
              <p:cNvPr id="202" name="Group 201"/>
              <p:cNvGrpSpPr/>
              <p:nvPr/>
            </p:nvGrpSpPr>
            <p:grpSpPr>
              <a:xfrm>
                <a:off x="16084086" y="1539427"/>
                <a:ext cx="672557" cy="433313"/>
                <a:chOff x="16084086" y="1539427"/>
                <a:chExt cx="672557" cy="433313"/>
              </a:xfrm>
            </p:grpSpPr>
            <p:sp>
              <p:nvSpPr>
                <p:cNvPr id="206" name="Freeform 14"/>
                <p:cNvSpPr>
                  <a:spLocks/>
                </p:cNvSpPr>
                <p:nvPr/>
              </p:nvSpPr>
              <p:spPr bwMode="auto">
                <a:xfrm>
                  <a:off x="16084086" y="1539427"/>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207" name="Picture 14" descr="http://www.convergencepartners.com/wp-content/uploads/dimension-data-logo.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6368170" y="1623113"/>
                  <a:ext cx="287098" cy="303318"/>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203" name="Group 202"/>
              <p:cNvGrpSpPr/>
              <p:nvPr/>
            </p:nvGrpSpPr>
            <p:grpSpPr>
              <a:xfrm>
                <a:off x="15974886" y="2149027"/>
                <a:ext cx="672557" cy="433313"/>
                <a:chOff x="15974886" y="2149027"/>
                <a:chExt cx="672557" cy="433313"/>
              </a:xfrm>
            </p:grpSpPr>
            <p:sp>
              <p:nvSpPr>
                <p:cNvPr id="204" name="Freeform 14"/>
                <p:cNvSpPr>
                  <a:spLocks/>
                </p:cNvSpPr>
                <p:nvPr/>
              </p:nvSpPr>
              <p:spPr bwMode="auto">
                <a:xfrm>
                  <a:off x="15974886" y="2149027"/>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205" name="Picture 6" descr="http://www.mashstaffing.com/au/wp-content/uploads/2013/03/Blue-Telstra-Logo.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279689" y="2290192"/>
                  <a:ext cx="224465" cy="25596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1" name="Group 190"/>
            <p:cNvGrpSpPr/>
            <p:nvPr/>
          </p:nvGrpSpPr>
          <p:grpSpPr>
            <a:xfrm>
              <a:off x="17186330" y="2072826"/>
              <a:ext cx="672557" cy="433313"/>
              <a:chOff x="17186330" y="2072826"/>
              <a:chExt cx="672557" cy="433313"/>
            </a:xfrm>
          </p:grpSpPr>
          <p:sp>
            <p:nvSpPr>
              <p:cNvPr id="192" name="Freeform 14"/>
              <p:cNvSpPr>
                <a:spLocks/>
              </p:cNvSpPr>
              <p:nvPr/>
            </p:nvSpPr>
            <p:spPr bwMode="auto">
              <a:xfrm>
                <a:off x="17186330" y="2072826"/>
                <a:ext cx="672557" cy="433313"/>
              </a:xfrm>
              <a:custGeom>
                <a:avLst/>
                <a:gdLst>
                  <a:gd name="T0" fmla="*/ 1060 w 1060"/>
                  <a:gd name="T1" fmla="*/ 412 h 608"/>
                  <a:gd name="T2" fmla="*/ 1060 w 1060"/>
                  <a:gd name="T3" fmla="*/ 412 h 608"/>
                  <a:gd name="T4" fmla="*/ 901 w 1060"/>
                  <a:gd name="T5" fmla="*/ 230 h 608"/>
                  <a:gd name="T6" fmla="*/ 648 w 1060"/>
                  <a:gd name="T7" fmla="*/ 0 h 608"/>
                  <a:gd name="T8" fmla="*/ 413 w 1060"/>
                  <a:gd name="T9" fmla="*/ 208 h 608"/>
                  <a:gd name="T10" fmla="*/ 342 w 1060"/>
                  <a:gd name="T11" fmla="*/ 187 h 608"/>
                  <a:gd name="T12" fmla="*/ 209 w 1060"/>
                  <a:gd name="T13" fmla="*/ 321 h 608"/>
                  <a:gd name="T14" fmla="*/ 210 w 1060"/>
                  <a:gd name="T15" fmla="*/ 337 h 608"/>
                  <a:gd name="T16" fmla="*/ 143 w 1060"/>
                  <a:gd name="T17" fmla="*/ 321 h 608"/>
                  <a:gd name="T18" fmla="*/ 0 w 1060"/>
                  <a:gd name="T19" fmla="*/ 464 h 608"/>
                  <a:gd name="T20" fmla="*/ 123 w 1060"/>
                  <a:gd name="T21" fmla="*/ 606 h 608"/>
                  <a:gd name="T22" fmla="*/ 139 w 1060"/>
                  <a:gd name="T23" fmla="*/ 608 h 608"/>
                  <a:gd name="T24" fmla="*/ 869 w 1060"/>
                  <a:gd name="T25" fmla="*/ 608 h 608"/>
                  <a:gd name="T26" fmla="*/ 895 w 1060"/>
                  <a:gd name="T27" fmla="*/ 606 h 608"/>
                  <a:gd name="T28" fmla="*/ 1060 w 1060"/>
                  <a:gd name="T29" fmla="*/ 41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0" h="608">
                    <a:moveTo>
                      <a:pt x="1060" y="412"/>
                    </a:moveTo>
                    <a:lnTo>
                      <a:pt x="1060" y="412"/>
                    </a:lnTo>
                    <a:cubicBezTo>
                      <a:pt x="1060" y="329"/>
                      <a:pt x="997" y="242"/>
                      <a:pt x="901" y="230"/>
                    </a:cubicBezTo>
                    <a:cubicBezTo>
                      <a:pt x="904" y="71"/>
                      <a:pt x="776" y="0"/>
                      <a:pt x="648" y="0"/>
                    </a:cubicBezTo>
                    <a:cubicBezTo>
                      <a:pt x="527" y="0"/>
                      <a:pt x="427" y="91"/>
                      <a:pt x="413" y="208"/>
                    </a:cubicBezTo>
                    <a:cubicBezTo>
                      <a:pt x="393" y="195"/>
                      <a:pt x="368" y="187"/>
                      <a:pt x="342" y="187"/>
                    </a:cubicBezTo>
                    <a:cubicBezTo>
                      <a:pt x="269" y="187"/>
                      <a:pt x="209" y="247"/>
                      <a:pt x="209" y="321"/>
                    </a:cubicBezTo>
                    <a:cubicBezTo>
                      <a:pt x="209" y="327"/>
                      <a:pt x="209" y="332"/>
                      <a:pt x="210" y="337"/>
                    </a:cubicBezTo>
                    <a:cubicBezTo>
                      <a:pt x="190" y="327"/>
                      <a:pt x="167" y="321"/>
                      <a:pt x="143" y="321"/>
                    </a:cubicBezTo>
                    <a:cubicBezTo>
                      <a:pt x="64" y="321"/>
                      <a:pt x="0" y="385"/>
                      <a:pt x="0" y="464"/>
                    </a:cubicBezTo>
                    <a:cubicBezTo>
                      <a:pt x="0" y="536"/>
                      <a:pt x="53" y="596"/>
                      <a:pt x="123" y="606"/>
                    </a:cubicBezTo>
                    <a:cubicBezTo>
                      <a:pt x="128" y="607"/>
                      <a:pt x="134" y="608"/>
                      <a:pt x="139" y="608"/>
                    </a:cubicBezTo>
                    <a:lnTo>
                      <a:pt x="869" y="608"/>
                    </a:lnTo>
                    <a:cubicBezTo>
                      <a:pt x="876" y="608"/>
                      <a:pt x="888" y="607"/>
                      <a:pt x="895" y="606"/>
                    </a:cubicBezTo>
                    <a:cubicBezTo>
                      <a:pt x="990" y="593"/>
                      <a:pt x="1060" y="511"/>
                      <a:pt x="1060" y="412"/>
                    </a:cubicBezTo>
                    <a:close/>
                  </a:path>
                </a:pathLst>
              </a:custGeom>
              <a:solidFill>
                <a:srgbClr val="FEFEFE"/>
              </a:solidFill>
              <a:ln w="12700">
                <a:noFill/>
                <a:prstDash val="solid"/>
                <a:round/>
                <a:headEnd/>
                <a:tailEnd/>
              </a:ln>
            </p:spPr>
            <p:txBody>
              <a:bodyPr vert="horz" wrap="square" lIns="91432" tIns="45716" rIns="91432" bIns="45716" numCol="1" anchor="t" anchorCtr="0" compatLnSpc="1">
                <a:prstTxWarp prst="textNoShape">
                  <a:avLst/>
                </a:prstTxWarp>
              </a:bodyPr>
              <a:lstStyle/>
              <a:p>
                <a:pPr defTabSz="1217808"/>
                <a:endParaRPr lang="en-US" dirty="0">
                  <a:solidFill>
                    <a:schemeClr val="bg2"/>
                  </a:solidFill>
                  <a:latin typeface="Arial"/>
                  <a:ea typeface="Apple LiGothic Medium"/>
                  <a:cs typeface="Apple LiGothic Medium"/>
                </a:endParaRPr>
              </a:p>
            </p:txBody>
          </p:sp>
          <p:pic>
            <p:nvPicPr>
              <p:cNvPr id="193" name="Picture 14" descr="http://fontmeme.com/images/Microsoft-Logo.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7489043" y="2223612"/>
                <a:ext cx="227745" cy="240391"/>
              </a:xfrm>
              <a:prstGeom prst="roundRect">
                <a:avLst/>
              </a:prstGeom>
              <a:noFill/>
              <a:extLst>
                <a:ext uri="{909E8E84-426E-40dd-AFC4-6F175D3DCCD1}">
                  <a14:hiddenFill xmlns:a14="http://schemas.microsoft.com/office/drawing/2010/main">
                    <a:solidFill>
                      <a:srgbClr val="FFFFFF"/>
                    </a:solidFill>
                  </a14:hiddenFill>
                </a:ext>
              </a:extLst>
            </p:spPr>
          </p:pic>
        </p:grpSp>
      </p:grpSp>
      <p:sp>
        <p:nvSpPr>
          <p:cNvPr id="212" name="Pentagon 211"/>
          <p:cNvSpPr/>
          <p:nvPr/>
        </p:nvSpPr>
        <p:spPr>
          <a:xfrm>
            <a:off x="400141" y="855293"/>
            <a:ext cx="6043626" cy="5164667"/>
          </a:xfrm>
          <a:prstGeom prst="homePlate">
            <a:avLst>
              <a:gd name="adj" fmla="val 12990"/>
            </a:avLst>
          </a:prstGeom>
          <a:gradFill flip="none" rotWithShape="1">
            <a:gsLst>
              <a:gs pos="100000">
                <a:srgbClr val="272A48"/>
              </a:gs>
              <a:gs pos="0">
                <a:srgbClr val="6466AB"/>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4" tIns="60912" rIns="121824" bIns="60912" rtlCol="0" anchor="ctr"/>
          <a:lstStyle/>
          <a:p>
            <a:pPr algn="ctr"/>
            <a:endParaRPr lang="en-US" dirty="0" smtClean="0"/>
          </a:p>
        </p:txBody>
      </p:sp>
      <p:sp>
        <p:nvSpPr>
          <p:cNvPr id="213" name="TextBox 212"/>
          <p:cNvSpPr txBox="1"/>
          <p:nvPr/>
        </p:nvSpPr>
        <p:spPr>
          <a:xfrm>
            <a:off x="3419084" y="2293313"/>
            <a:ext cx="184728" cy="461679"/>
          </a:xfrm>
          <a:prstGeom prst="rect">
            <a:avLst/>
          </a:prstGeom>
          <a:noFill/>
        </p:spPr>
        <p:txBody>
          <a:bodyPr wrap="none" lIns="91356" tIns="45679" rIns="91356" bIns="45679" rtlCol="0">
            <a:spAutoFit/>
          </a:bodyPr>
          <a:lstStyle/>
          <a:p>
            <a:pPr defTabSz="1217960"/>
            <a:endParaRPr lang="en-US" dirty="0">
              <a:solidFill>
                <a:srgbClr val="000000"/>
              </a:solidFill>
            </a:endParaRPr>
          </a:p>
        </p:txBody>
      </p:sp>
      <p:grpSp>
        <p:nvGrpSpPr>
          <p:cNvPr id="156" name="Group 155"/>
          <p:cNvGrpSpPr/>
          <p:nvPr/>
        </p:nvGrpSpPr>
        <p:grpSpPr>
          <a:xfrm>
            <a:off x="6217337" y="4696213"/>
            <a:ext cx="5304188" cy="1311961"/>
            <a:chOff x="4713126" y="3985568"/>
            <a:chExt cx="3979178" cy="983971"/>
          </a:xfrm>
        </p:grpSpPr>
        <p:sp>
          <p:nvSpPr>
            <p:cNvPr id="157" name="Rectangle 156"/>
            <p:cNvSpPr/>
            <p:nvPr/>
          </p:nvSpPr>
          <p:spPr>
            <a:xfrm>
              <a:off x="4724400" y="3985568"/>
              <a:ext cx="3956630" cy="983971"/>
            </a:xfrm>
            <a:prstGeom prst="rect">
              <a:avLst/>
            </a:prstGeom>
            <a:gradFill flip="none" rotWithShape="1">
              <a:gsLst>
                <a:gs pos="0">
                  <a:schemeClr val="accent6"/>
                </a:gs>
                <a:gs pos="100000">
                  <a:sysClr val="windowText" lastClr="000000">
                    <a:alpha val="0"/>
                  </a:sysClr>
                </a:gs>
              </a:gsLst>
              <a:lin ang="5400000" scaled="1"/>
              <a:tileRect/>
            </a:gradFill>
          </p:spPr>
          <p:txBody>
            <a:bodyPr vert="horz" lIns="0" tIns="365760" rIns="0" bIns="34269" rtlCol="0" anchor="t">
              <a:noAutofit/>
            </a:bodyPr>
            <a:lstStyle/>
            <a:p>
              <a:pPr algn="ctr" defTabSz="1217402">
                <a:spcBef>
                  <a:spcPct val="0"/>
                </a:spcBef>
                <a:defRPr/>
              </a:pPr>
              <a:endParaRPr lang="en-US" b="1" kern="0" dirty="0">
                <a:solidFill>
                  <a:sysClr val="window" lastClr="FFFFFF"/>
                </a:solidFill>
                <a:latin typeface="Arial"/>
              </a:endParaRPr>
            </a:p>
          </p:txBody>
        </p:sp>
        <p:sp>
          <p:nvSpPr>
            <p:cNvPr id="159" name="Rectangle 158"/>
            <p:cNvSpPr/>
            <p:nvPr/>
          </p:nvSpPr>
          <p:spPr>
            <a:xfrm>
              <a:off x="4713126" y="4578266"/>
              <a:ext cx="3979178" cy="306655"/>
            </a:xfrm>
            <a:prstGeom prst="rect">
              <a:avLst/>
            </a:prstGeom>
          </p:spPr>
          <p:txBody>
            <a:bodyPr wrap="none">
              <a:spAutoFit/>
            </a:bodyPr>
            <a:lstStyle/>
            <a:p>
              <a:pPr algn="ctr" defTabSz="1217960">
                <a:lnSpc>
                  <a:spcPts val="2506"/>
                </a:lnSpc>
              </a:pPr>
              <a:r>
                <a:rPr lang="en-US" sz="1900" dirty="0">
                  <a:solidFill>
                    <a:srgbClr val="FFFFFF"/>
                  </a:solidFill>
                </a:rPr>
                <a:t>Web-scale | Automated |  Open, Secure, Hybrid</a:t>
              </a:r>
            </a:p>
          </p:txBody>
        </p:sp>
        <p:grpSp>
          <p:nvGrpSpPr>
            <p:cNvPr id="160" name="Group 159"/>
            <p:cNvGrpSpPr/>
            <p:nvPr/>
          </p:nvGrpSpPr>
          <p:grpSpPr>
            <a:xfrm>
              <a:off x="6103157" y="4001398"/>
              <a:ext cx="1199116" cy="620539"/>
              <a:chOff x="5489683" y="5528597"/>
              <a:chExt cx="1199116" cy="620539"/>
            </a:xfrm>
          </p:grpSpPr>
          <p:sp>
            <p:nvSpPr>
              <p:cNvPr id="161" name="Freeform 27"/>
              <p:cNvSpPr>
                <a:spLocks/>
              </p:cNvSpPr>
              <p:nvPr/>
            </p:nvSpPr>
            <p:spPr bwMode="auto">
              <a:xfrm>
                <a:off x="5489683" y="5528597"/>
                <a:ext cx="1199116" cy="62053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D6D6D6"/>
                  </a:gs>
                  <a:gs pos="63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2996"/>
                <a:endParaRPr lang="en-US" sz="2100" dirty="0"/>
              </a:p>
            </p:txBody>
          </p:sp>
          <p:cxnSp>
            <p:nvCxnSpPr>
              <p:cNvPr id="162" name="Straight Connector 161"/>
              <p:cNvCxnSpPr/>
              <p:nvPr/>
            </p:nvCxnSpPr>
            <p:spPr>
              <a:xfrm flipH="1">
                <a:off x="5721712" y="5681657"/>
                <a:ext cx="264535" cy="247716"/>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6226929" y="5680127"/>
                <a:ext cx="264535" cy="247716"/>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6221256" y="5933042"/>
                <a:ext cx="221888" cy="127789"/>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65" name="Freeform 27"/>
              <p:cNvSpPr>
                <a:spLocks/>
              </p:cNvSpPr>
              <p:nvPr/>
            </p:nvSpPr>
            <p:spPr bwMode="auto">
              <a:xfrm>
                <a:off x="6355761" y="5816217"/>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2996"/>
                <a:endParaRPr lang="en-US" dirty="0"/>
              </a:p>
            </p:txBody>
          </p:sp>
          <p:sp>
            <p:nvSpPr>
              <p:cNvPr id="166" name="Freeform 27"/>
              <p:cNvSpPr>
                <a:spLocks/>
              </p:cNvSpPr>
              <p:nvPr/>
            </p:nvSpPr>
            <p:spPr bwMode="auto">
              <a:xfrm>
                <a:off x="5975197" y="5575918"/>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2996"/>
                <a:endParaRPr lang="en-US" dirty="0"/>
              </a:p>
            </p:txBody>
          </p:sp>
          <p:cxnSp>
            <p:nvCxnSpPr>
              <p:cNvPr id="172" name="Straight Connector 171"/>
              <p:cNvCxnSpPr/>
              <p:nvPr/>
            </p:nvCxnSpPr>
            <p:spPr>
              <a:xfrm flipH="1" flipV="1">
                <a:off x="5789606" y="5933042"/>
                <a:ext cx="232860" cy="127789"/>
              </a:xfrm>
              <a:prstGeom prst="line">
                <a:avLst/>
              </a:prstGeom>
              <a:ln w="28575" cap="rnd">
                <a:solidFill>
                  <a:schemeClr val="accent4">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Freeform 27"/>
              <p:cNvSpPr>
                <a:spLocks/>
              </p:cNvSpPr>
              <p:nvPr/>
            </p:nvSpPr>
            <p:spPr bwMode="auto">
              <a:xfrm>
                <a:off x="5975197" y="5938219"/>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2996"/>
                <a:endParaRPr lang="en-US" dirty="0"/>
              </a:p>
            </p:txBody>
          </p:sp>
          <p:sp>
            <p:nvSpPr>
              <p:cNvPr id="184" name="Freeform 27"/>
              <p:cNvSpPr>
                <a:spLocks/>
              </p:cNvSpPr>
              <p:nvPr/>
            </p:nvSpPr>
            <p:spPr bwMode="auto">
              <a:xfrm>
                <a:off x="5550532" y="5816217"/>
                <a:ext cx="281804" cy="18197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2996"/>
                <a:endParaRPr lang="en-US" dirty="0"/>
              </a:p>
            </p:txBody>
          </p:sp>
        </p:grpSp>
      </p:grpSp>
      <p:sp>
        <p:nvSpPr>
          <p:cNvPr id="214" name="TextBox 213"/>
          <p:cNvSpPr txBox="1"/>
          <p:nvPr/>
        </p:nvSpPr>
        <p:spPr>
          <a:xfrm>
            <a:off x="400142" y="841778"/>
            <a:ext cx="5510365" cy="779673"/>
          </a:xfrm>
          <a:prstGeom prst="rect">
            <a:avLst/>
          </a:prstGeom>
          <a:noFill/>
        </p:spPr>
        <p:txBody>
          <a:bodyPr wrap="square" lIns="121801" tIns="60901" rIns="121801" bIns="60901" rtlCol="0">
            <a:spAutoFit/>
          </a:bodyPr>
          <a:lstStyle/>
          <a:p>
            <a:pPr algn="ctr" defTabSz="1216998"/>
            <a:r>
              <a:rPr lang="en-US" sz="4300" dirty="0">
                <a:solidFill>
                  <a:srgbClr val="FFFFFF"/>
                </a:solidFill>
              </a:rPr>
              <a:t>Internet</a:t>
            </a:r>
          </a:p>
        </p:txBody>
      </p:sp>
      <p:grpSp>
        <p:nvGrpSpPr>
          <p:cNvPr id="215" name="Group 214"/>
          <p:cNvGrpSpPr/>
          <p:nvPr/>
        </p:nvGrpSpPr>
        <p:grpSpPr>
          <a:xfrm>
            <a:off x="517870" y="1691433"/>
            <a:ext cx="2557041" cy="2986972"/>
            <a:chOff x="9663061" y="1445668"/>
            <a:chExt cx="1918280" cy="2240229"/>
          </a:xfrm>
        </p:grpSpPr>
        <p:sp>
          <p:nvSpPr>
            <p:cNvPr id="216" name="Rectangle 215"/>
            <p:cNvSpPr/>
            <p:nvPr/>
          </p:nvSpPr>
          <p:spPr>
            <a:xfrm>
              <a:off x="9663061" y="1445668"/>
              <a:ext cx="1918280" cy="2240229"/>
            </a:xfrm>
            <a:prstGeom prst="rect">
              <a:avLst/>
            </a:prstGeom>
            <a:solidFill>
              <a:schemeClr val="bg2">
                <a:alpha val="31000"/>
              </a:schemeClr>
            </a:solidFill>
          </p:spPr>
          <p:txBody>
            <a:bodyPr vert="horz" lIns="0" tIns="365760" rIns="0" bIns="34269" rtlCol="0" anchor="t">
              <a:noAutofit/>
            </a:bodyPr>
            <a:lstStyle/>
            <a:p>
              <a:pPr algn="ctr" defTabSz="1217047">
                <a:spcBef>
                  <a:spcPct val="0"/>
                </a:spcBef>
                <a:defRPr/>
              </a:pPr>
              <a:endParaRPr lang="en-US" sz="2700" b="1" kern="0" dirty="0">
                <a:solidFill>
                  <a:sysClr val="window" lastClr="FFFFFF"/>
                </a:solidFill>
                <a:latin typeface="Arial"/>
              </a:endParaRPr>
            </a:p>
          </p:txBody>
        </p:sp>
        <p:sp>
          <p:nvSpPr>
            <p:cNvPr id="217" name="TextBox 216"/>
            <p:cNvSpPr txBox="1"/>
            <p:nvPr/>
          </p:nvSpPr>
          <p:spPr>
            <a:xfrm>
              <a:off x="9724081" y="1458171"/>
              <a:ext cx="1796241" cy="421263"/>
            </a:xfrm>
            <a:prstGeom prst="rect">
              <a:avLst/>
            </a:prstGeom>
          </p:spPr>
          <p:txBody>
            <a:bodyPr wrap="square" lIns="0" tIns="34286" rIns="0" bIns="34286" rtlCol="0">
              <a:spAutoFit/>
            </a:bodyPr>
            <a:lstStyle>
              <a:defPPr>
                <a:defRPr lang="en-US"/>
              </a:defPPr>
              <a:lvl1pPr algn="ctr" defTabSz="914172">
                <a:defRPr sz="1100" b="1">
                  <a:solidFill>
                    <a:schemeClr val="bg1"/>
                  </a:solidFill>
                </a:defRPr>
              </a:lvl1pPr>
            </a:lstStyle>
            <a:p>
              <a:r>
                <a:rPr lang="en-US" sz="1600" dirty="0"/>
                <a:t>Islands of Isolated PC LAN Networks (1990s)</a:t>
              </a:r>
            </a:p>
          </p:txBody>
        </p:sp>
        <p:sp>
          <p:nvSpPr>
            <p:cNvPr id="218" name="TextBox 217"/>
            <p:cNvSpPr txBox="1"/>
            <p:nvPr/>
          </p:nvSpPr>
          <p:spPr>
            <a:xfrm>
              <a:off x="9789969" y="3273364"/>
              <a:ext cx="1664464" cy="389462"/>
            </a:xfrm>
            <a:prstGeom prst="roundRect">
              <a:avLst/>
            </a:prstGeom>
          </p:spPr>
          <p:txBody>
            <a:bodyPr wrap="square" lIns="0" tIns="34286" rIns="0" bIns="34286" rtlCol="0">
              <a:spAutoFit/>
            </a:bodyPr>
            <a:lstStyle>
              <a:defPPr>
                <a:defRPr lang="en-US"/>
              </a:defPPr>
              <a:lvl1pPr algn="ctr" defTabSz="914172">
                <a:defRPr sz="900" b="1">
                  <a:solidFill>
                    <a:schemeClr val="bg1"/>
                  </a:solidFill>
                </a:defRPr>
              </a:lvl1pPr>
            </a:lstStyle>
            <a:p>
              <a:r>
                <a:rPr lang="en-US" sz="1300" dirty="0"/>
                <a:t>Multiple LANs using</a:t>
              </a:r>
              <a:br>
                <a:rPr lang="en-US" sz="1300" dirty="0"/>
              </a:br>
              <a:r>
                <a:rPr lang="en-US" sz="1300" dirty="0"/>
                <a:t>multitude of protocols</a:t>
              </a:r>
            </a:p>
          </p:txBody>
        </p:sp>
        <p:grpSp>
          <p:nvGrpSpPr>
            <p:cNvPr id="219" name="Group 218"/>
            <p:cNvGrpSpPr/>
            <p:nvPr/>
          </p:nvGrpSpPr>
          <p:grpSpPr>
            <a:xfrm>
              <a:off x="9812804" y="1915675"/>
              <a:ext cx="1618795" cy="1323418"/>
              <a:chOff x="9802716" y="1683599"/>
              <a:chExt cx="1618795" cy="1323418"/>
            </a:xfrm>
          </p:grpSpPr>
          <p:grpSp>
            <p:nvGrpSpPr>
              <p:cNvPr id="220" name="Group 5"/>
              <p:cNvGrpSpPr/>
              <p:nvPr/>
            </p:nvGrpSpPr>
            <p:grpSpPr>
              <a:xfrm>
                <a:off x="10217792" y="1683599"/>
                <a:ext cx="759645" cy="409362"/>
                <a:chOff x="1024361" y="1569292"/>
                <a:chExt cx="759645" cy="409362"/>
              </a:xfrm>
            </p:grpSpPr>
            <p:sp>
              <p:nvSpPr>
                <p:cNvPr id="230" name="Rounded Rectangle 229"/>
                <p:cNvSpPr/>
                <p:nvPr/>
              </p:nvSpPr>
              <p:spPr>
                <a:xfrm>
                  <a:off x="1024361" y="1569292"/>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808"/>
                  <a:endParaRPr lang="en-US" sz="1900" dirty="0">
                    <a:solidFill>
                      <a:schemeClr val="tx2"/>
                    </a:solidFill>
                    <a:latin typeface="Arial (Body)"/>
                    <a:ea typeface="Apple LiGothic Medium"/>
                    <a:cs typeface="Arial (Body)"/>
                  </a:endParaRPr>
                </a:p>
              </p:txBody>
            </p:sp>
            <p:pic>
              <p:nvPicPr>
                <p:cNvPr id="231" name="Picture 16" descr="http://it1.com/wp-content/grand-media/image/IBM_logo_id2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136085" y="1665903"/>
                  <a:ext cx="536197" cy="21614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1" name="Group 6"/>
              <p:cNvGrpSpPr/>
              <p:nvPr/>
            </p:nvGrpSpPr>
            <p:grpSpPr>
              <a:xfrm>
                <a:off x="9802716" y="2129795"/>
                <a:ext cx="759645" cy="409362"/>
                <a:chOff x="609285" y="2015488"/>
                <a:chExt cx="759645" cy="409362"/>
              </a:xfrm>
            </p:grpSpPr>
            <p:sp>
              <p:nvSpPr>
                <p:cNvPr id="228" name="Rounded Rectangle 227"/>
                <p:cNvSpPr/>
                <p:nvPr/>
              </p:nvSpPr>
              <p:spPr>
                <a:xfrm>
                  <a:off x="609285" y="2015488"/>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29" name="Picture 2" descr="http://www.novell.com/common/img/hdr/hdr_2009_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4310" y="2096344"/>
                  <a:ext cx="569595" cy="247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8"/>
              <p:cNvGrpSpPr/>
              <p:nvPr/>
            </p:nvGrpSpPr>
            <p:grpSpPr>
              <a:xfrm>
                <a:off x="10217792" y="2597655"/>
                <a:ext cx="759645" cy="409362"/>
                <a:chOff x="1024361" y="2483348"/>
                <a:chExt cx="759645" cy="409362"/>
              </a:xfrm>
            </p:grpSpPr>
            <p:sp>
              <p:nvSpPr>
                <p:cNvPr id="226" name="Rounded Rectangle 225"/>
                <p:cNvSpPr/>
                <p:nvPr/>
              </p:nvSpPr>
              <p:spPr>
                <a:xfrm>
                  <a:off x="1024361" y="2483348"/>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27" name="Picture 12" descr="http://upload.wikimedia.org/wikipedia/commons/6/6e/Digital_Equipment_Corporation_1993_logo.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89019" y="2589024"/>
                  <a:ext cx="630329" cy="198010"/>
                </a:xfrm>
                <a:prstGeom prst="rect">
                  <a:avLst/>
                </a:prstGeom>
                <a:solidFill>
                  <a:schemeClr val="bg2"/>
                </a:solidFill>
                <a:extLst/>
              </p:spPr>
            </p:pic>
          </p:grpSp>
          <p:grpSp>
            <p:nvGrpSpPr>
              <p:cNvPr id="223" name="Group 7"/>
              <p:cNvGrpSpPr/>
              <p:nvPr/>
            </p:nvGrpSpPr>
            <p:grpSpPr>
              <a:xfrm>
                <a:off x="10661866" y="2119991"/>
                <a:ext cx="759645" cy="409362"/>
                <a:chOff x="1468435" y="2005684"/>
                <a:chExt cx="759645" cy="409362"/>
              </a:xfrm>
            </p:grpSpPr>
            <p:sp>
              <p:nvSpPr>
                <p:cNvPr id="224" name="Rounded Rectangle 223"/>
                <p:cNvSpPr/>
                <p:nvPr/>
              </p:nvSpPr>
              <p:spPr>
                <a:xfrm>
                  <a:off x="1468435" y="2005684"/>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25" name="Picture 14" descr="http://www.lpzmedia.com/wp-content/uploads/2013/05/Apple-logo-icon-Aluminum-300x300.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6061"/>
                <a:stretch/>
              </p:blipFill>
              <p:spPr bwMode="auto">
                <a:xfrm>
                  <a:off x="1672281" y="2010111"/>
                  <a:ext cx="376229" cy="400508"/>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grpSp>
        <p:nvGrpSpPr>
          <p:cNvPr id="232" name="Group 231"/>
          <p:cNvGrpSpPr/>
          <p:nvPr/>
        </p:nvGrpSpPr>
        <p:grpSpPr>
          <a:xfrm>
            <a:off x="3234962" y="1691433"/>
            <a:ext cx="2557041" cy="2986972"/>
            <a:chOff x="11669138" y="1445668"/>
            <a:chExt cx="1918280" cy="2240229"/>
          </a:xfrm>
        </p:grpSpPr>
        <p:sp>
          <p:nvSpPr>
            <p:cNvPr id="233" name="Rectangle 232"/>
            <p:cNvSpPr/>
            <p:nvPr/>
          </p:nvSpPr>
          <p:spPr>
            <a:xfrm>
              <a:off x="11669138" y="1445668"/>
              <a:ext cx="1918280" cy="2240229"/>
            </a:xfrm>
            <a:prstGeom prst="rect">
              <a:avLst/>
            </a:prstGeom>
            <a:solidFill>
              <a:schemeClr val="bg2">
                <a:alpha val="31000"/>
              </a:schemeClr>
            </a:solidFill>
          </p:spPr>
          <p:txBody>
            <a:bodyPr vert="horz" lIns="0" tIns="365760" rIns="0" bIns="34269" rtlCol="0" anchor="t">
              <a:noAutofit/>
            </a:bodyPr>
            <a:lstStyle/>
            <a:p>
              <a:pPr algn="ctr" defTabSz="1217047">
                <a:spcBef>
                  <a:spcPct val="0"/>
                </a:spcBef>
                <a:defRPr/>
              </a:pPr>
              <a:endParaRPr lang="en-US" sz="2700" b="1" kern="0" dirty="0">
                <a:solidFill>
                  <a:sysClr val="window" lastClr="FFFFFF"/>
                </a:solidFill>
                <a:latin typeface="Arial"/>
              </a:endParaRPr>
            </a:p>
          </p:txBody>
        </p:sp>
        <p:sp>
          <p:nvSpPr>
            <p:cNvPr id="234" name="TextBox 233"/>
            <p:cNvSpPr txBox="1"/>
            <p:nvPr/>
          </p:nvSpPr>
          <p:spPr>
            <a:xfrm>
              <a:off x="11730158" y="1458171"/>
              <a:ext cx="1796241" cy="236597"/>
            </a:xfrm>
            <a:prstGeom prst="rect">
              <a:avLst/>
            </a:prstGeom>
          </p:spPr>
          <p:txBody>
            <a:bodyPr wrap="square" lIns="0" tIns="34286" rIns="0" bIns="34286" rtlCol="0">
              <a:spAutoFit/>
            </a:bodyPr>
            <a:lstStyle>
              <a:defPPr>
                <a:defRPr lang="en-US"/>
              </a:defPPr>
              <a:lvl1pPr algn="ctr" defTabSz="914172">
                <a:defRPr sz="1100" b="1">
                  <a:solidFill>
                    <a:schemeClr val="bg1"/>
                  </a:solidFill>
                </a:defRPr>
              </a:lvl1pPr>
            </a:lstStyle>
            <a:p>
              <a:r>
                <a:rPr lang="en-US" sz="1600" dirty="0"/>
                <a:t>The Internet</a:t>
              </a:r>
            </a:p>
          </p:txBody>
        </p:sp>
        <p:sp>
          <p:nvSpPr>
            <p:cNvPr id="235" name="TextBox 234"/>
            <p:cNvSpPr txBox="1"/>
            <p:nvPr/>
          </p:nvSpPr>
          <p:spPr>
            <a:xfrm>
              <a:off x="11796046" y="3273364"/>
              <a:ext cx="1664464" cy="389462"/>
            </a:xfrm>
            <a:prstGeom prst="roundRect">
              <a:avLst/>
            </a:prstGeom>
          </p:spPr>
          <p:txBody>
            <a:bodyPr wrap="square" lIns="0" tIns="34286" rIns="0" bIns="34286" rtlCol="0">
              <a:spAutoFit/>
            </a:bodyPr>
            <a:lstStyle>
              <a:defPPr>
                <a:defRPr lang="en-US"/>
              </a:defPPr>
              <a:lvl1pPr algn="ctr" defTabSz="914172">
                <a:defRPr sz="900" b="1">
                  <a:solidFill>
                    <a:schemeClr val="bg1"/>
                  </a:solidFill>
                </a:defRPr>
              </a:lvl1pPr>
            </a:lstStyle>
            <a:p>
              <a:r>
                <a:rPr lang="en-US" sz="1300" dirty="0"/>
                <a:t>Connected using Industry</a:t>
              </a:r>
            </a:p>
            <a:p>
              <a:r>
                <a:rPr lang="en-US" sz="1300" dirty="0"/>
                <a:t>Standard IP protocol</a:t>
              </a:r>
            </a:p>
          </p:txBody>
        </p:sp>
        <p:grpSp>
          <p:nvGrpSpPr>
            <p:cNvPr id="236" name="Group 235"/>
            <p:cNvGrpSpPr/>
            <p:nvPr/>
          </p:nvGrpSpPr>
          <p:grpSpPr>
            <a:xfrm>
              <a:off x="11818881" y="1823315"/>
              <a:ext cx="1618795" cy="1323418"/>
              <a:chOff x="11812016" y="1599843"/>
              <a:chExt cx="1618795" cy="1323418"/>
            </a:xfrm>
          </p:grpSpPr>
          <p:sp>
            <p:nvSpPr>
              <p:cNvPr id="237" name="Oval 236"/>
              <p:cNvSpPr/>
              <p:nvPr/>
            </p:nvSpPr>
            <p:spPr>
              <a:xfrm>
                <a:off x="12046494" y="1651901"/>
                <a:ext cx="1172332" cy="1187574"/>
              </a:xfrm>
              <a:prstGeom prst="ellipse">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38" name="Rounded Rectangle 237"/>
              <p:cNvSpPr/>
              <p:nvPr/>
            </p:nvSpPr>
            <p:spPr>
              <a:xfrm>
                <a:off x="12227092" y="1599843"/>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808"/>
                <a:endParaRPr lang="en-US" sz="1900" dirty="0">
                  <a:solidFill>
                    <a:schemeClr val="tx2"/>
                  </a:solidFill>
                  <a:latin typeface="Arial (Body)"/>
                  <a:ea typeface="Apple LiGothic Medium"/>
                  <a:cs typeface="Arial (Body)"/>
                </a:endParaRPr>
              </a:p>
            </p:txBody>
          </p:sp>
          <p:pic>
            <p:nvPicPr>
              <p:cNvPr id="239" name="Picture 16" descr="http://it1.com/wp-content/grand-media/image/IBM_logo_id2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2338816" y="1696454"/>
                <a:ext cx="536197" cy="2161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Rounded Rectangle 239"/>
              <p:cNvSpPr/>
              <p:nvPr/>
            </p:nvSpPr>
            <p:spPr>
              <a:xfrm>
                <a:off x="11812016" y="2046039"/>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41" name="Picture 2" descr="http://www.novell.com/common/img/hdr/hdr_2009_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907041" y="2126895"/>
                <a:ext cx="569595" cy="247650"/>
              </a:xfrm>
              <a:prstGeom prst="rect">
                <a:avLst/>
              </a:prstGeom>
              <a:noFill/>
              <a:extLst>
                <a:ext uri="{909E8E84-426E-40dd-AFC4-6F175D3DCCD1}">
                  <a14:hiddenFill xmlns:a14="http://schemas.microsoft.com/office/drawing/2010/main">
                    <a:solidFill>
                      <a:srgbClr val="FFFFFF"/>
                    </a:solidFill>
                  </a14:hiddenFill>
                </a:ext>
              </a:extLst>
            </p:spPr>
          </p:pic>
          <p:sp>
            <p:nvSpPr>
              <p:cNvPr id="242" name="Rounded Rectangle 241"/>
              <p:cNvSpPr/>
              <p:nvPr/>
            </p:nvSpPr>
            <p:spPr>
              <a:xfrm>
                <a:off x="12227092" y="2513899"/>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43" name="Picture 12" descr="http://upload.wikimedia.org/wikipedia/commons/6/6e/Digital_Equipment_Corporation_1993_logo.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291750" y="2619575"/>
                <a:ext cx="630329" cy="198010"/>
              </a:xfrm>
              <a:prstGeom prst="rect">
                <a:avLst/>
              </a:prstGeom>
              <a:solidFill>
                <a:schemeClr val="bg2"/>
              </a:solidFill>
              <a:extLst/>
            </p:spPr>
          </p:pic>
          <p:sp>
            <p:nvSpPr>
              <p:cNvPr id="244" name="Rounded Rectangle 243"/>
              <p:cNvSpPr/>
              <p:nvPr/>
            </p:nvSpPr>
            <p:spPr>
              <a:xfrm>
                <a:off x="12671166" y="2036235"/>
                <a:ext cx="759645" cy="409362"/>
              </a:xfrm>
              <a:prstGeom prst="roundRect">
                <a:avLst/>
              </a:prstGeom>
              <a:solidFill>
                <a:schemeClr val="bg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pic>
            <p:nvPicPr>
              <p:cNvPr id="245" name="Picture 14" descr="http://www.lpzmedia.com/wp-content/uploads/2013/05/Apple-logo-icon-Aluminum-300x300.png"/>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6061"/>
              <a:stretch/>
            </p:blipFill>
            <p:spPr bwMode="auto">
              <a:xfrm>
                <a:off x="12875012" y="2040662"/>
                <a:ext cx="376229" cy="400508"/>
              </a:xfrm>
              <a:prstGeom prst="rect">
                <a:avLst/>
              </a:prstGeom>
              <a:noFill/>
              <a:ln>
                <a:noFill/>
              </a:ln>
              <a:extLst>
                <a:ext uri="{909E8E84-426E-40dd-AFC4-6F175D3DCCD1}">
                  <a14:hiddenFill xmlns:a14="http://schemas.microsoft.com/office/drawing/2010/main">
                    <a:solidFill>
                      <a:srgbClr val="FFFFFF"/>
                    </a:solidFill>
                  </a14:hiddenFill>
                </a:ext>
              </a:extLst>
            </p:spPr>
          </p:pic>
        </p:grpSp>
      </p:grpSp>
      <p:grpSp>
        <p:nvGrpSpPr>
          <p:cNvPr id="246" name="Group 245"/>
          <p:cNvGrpSpPr/>
          <p:nvPr/>
        </p:nvGrpSpPr>
        <p:grpSpPr>
          <a:xfrm>
            <a:off x="517870" y="4285829"/>
            <a:ext cx="5274133" cy="1722331"/>
            <a:chOff x="443920" y="3677792"/>
            <a:chExt cx="3956630" cy="1291748"/>
          </a:xfrm>
        </p:grpSpPr>
        <p:sp>
          <p:nvSpPr>
            <p:cNvPr id="247" name="Rectangle 246"/>
            <p:cNvSpPr/>
            <p:nvPr/>
          </p:nvSpPr>
          <p:spPr>
            <a:xfrm>
              <a:off x="443920" y="3972212"/>
              <a:ext cx="3956630" cy="997328"/>
            </a:xfrm>
            <a:prstGeom prst="rect">
              <a:avLst/>
            </a:prstGeom>
            <a:gradFill flip="none" rotWithShape="1">
              <a:gsLst>
                <a:gs pos="0">
                  <a:schemeClr val="accent1"/>
                </a:gs>
                <a:gs pos="100000">
                  <a:sysClr val="windowText" lastClr="000000">
                    <a:alpha val="0"/>
                  </a:sysClr>
                </a:gs>
              </a:gsLst>
              <a:lin ang="5400000" scaled="1"/>
              <a:tileRect/>
            </a:gradFill>
          </p:spPr>
          <p:txBody>
            <a:bodyPr vert="horz" lIns="0" tIns="365760" rIns="0" bIns="34269" rtlCol="0" anchor="t">
              <a:noAutofit/>
            </a:bodyPr>
            <a:lstStyle/>
            <a:p>
              <a:pPr algn="ctr" defTabSz="1217402">
                <a:spcBef>
                  <a:spcPct val="0"/>
                </a:spcBef>
                <a:defRPr/>
              </a:pPr>
              <a:endParaRPr lang="en-US" b="1" kern="0" dirty="0">
                <a:solidFill>
                  <a:sysClr val="window" lastClr="FFFFFF"/>
                </a:solidFill>
                <a:latin typeface="Arial"/>
              </a:endParaRPr>
            </a:p>
          </p:txBody>
        </p:sp>
        <p:sp>
          <p:nvSpPr>
            <p:cNvPr id="248" name="TextBox 247"/>
            <p:cNvSpPr txBox="1"/>
            <p:nvPr/>
          </p:nvSpPr>
          <p:spPr>
            <a:xfrm>
              <a:off x="741716" y="3677792"/>
              <a:ext cx="3361039" cy="288541"/>
            </a:xfrm>
            <a:prstGeom prst="rect">
              <a:avLst/>
            </a:prstGeom>
            <a:noFill/>
          </p:spPr>
          <p:txBody>
            <a:bodyPr wrap="square" rtlCol="0">
              <a:spAutoFit/>
            </a:bodyPr>
            <a:lstStyle/>
            <a:p>
              <a:pPr algn="ctr" defTabSz="1217960"/>
              <a:endParaRPr lang="en-US" sz="1900" dirty="0">
                <a:solidFill>
                  <a:schemeClr val="accent3"/>
                </a:solidFill>
              </a:endParaRPr>
            </a:p>
          </p:txBody>
        </p:sp>
        <p:grpSp>
          <p:nvGrpSpPr>
            <p:cNvPr id="249" name="Group 4"/>
            <p:cNvGrpSpPr>
              <a:grpSpLocks/>
            </p:cNvGrpSpPr>
            <p:nvPr/>
          </p:nvGrpSpPr>
          <p:grpSpPr bwMode="auto">
            <a:xfrm>
              <a:off x="2110399" y="4022862"/>
              <a:ext cx="623673" cy="577610"/>
              <a:chOff x="4956175" y="720726"/>
              <a:chExt cx="1039813" cy="1036637"/>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251" name="Freeform 23"/>
              <p:cNvSpPr>
                <a:spLocks/>
              </p:cNvSpPr>
              <p:nvPr/>
            </p:nvSpPr>
            <p:spPr bwMode="auto">
              <a:xfrm>
                <a:off x="4956175" y="1216953"/>
                <a:ext cx="96407" cy="285500"/>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2" name="Freeform 24"/>
              <p:cNvSpPr>
                <a:spLocks/>
              </p:cNvSpPr>
              <p:nvPr/>
            </p:nvSpPr>
            <p:spPr bwMode="auto">
              <a:xfrm>
                <a:off x="5069798" y="1359703"/>
                <a:ext cx="313320" cy="210726"/>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3" name="Freeform 25"/>
              <p:cNvSpPr>
                <a:spLocks/>
              </p:cNvSpPr>
              <p:nvPr/>
            </p:nvSpPr>
            <p:spPr bwMode="auto">
              <a:xfrm>
                <a:off x="5104229" y="914457"/>
                <a:ext cx="526792" cy="53701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4" name="Freeform 26"/>
              <p:cNvSpPr>
                <a:spLocks/>
              </p:cNvSpPr>
              <p:nvPr/>
            </p:nvSpPr>
            <p:spPr bwMode="auto">
              <a:xfrm>
                <a:off x="4963061" y="917857"/>
                <a:ext cx="268561" cy="356874"/>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5" name="Freeform 27"/>
              <p:cNvSpPr>
                <a:spLocks/>
              </p:cNvSpPr>
              <p:nvPr/>
            </p:nvSpPr>
            <p:spPr bwMode="auto">
              <a:xfrm>
                <a:off x="5899581" y="962041"/>
                <a:ext cx="61976" cy="10196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6" name="Freeform 28"/>
              <p:cNvSpPr>
                <a:spLocks/>
              </p:cNvSpPr>
              <p:nvPr/>
            </p:nvSpPr>
            <p:spPr bwMode="auto">
              <a:xfrm>
                <a:off x="5675782" y="768309"/>
                <a:ext cx="199699" cy="22432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7" name="Freeform 29"/>
              <p:cNvSpPr>
                <a:spLocks/>
              </p:cNvSpPr>
              <p:nvPr/>
            </p:nvSpPr>
            <p:spPr bwMode="auto">
              <a:xfrm>
                <a:off x="5090457" y="724124"/>
                <a:ext cx="320206" cy="183536"/>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8" name="Freeform 30"/>
              <p:cNvSpPr>
                <a:spLocks/>
              </p:cNvSpPr>
              <p:nvPr/>
            </p:nvSpPr>
            <p:spPr bwMode="auto">
              <a:xfrm>
                <a:off x="5317700" y="720726"/>
                <a:ext cx="333979" cy="190334"/>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59" name="Freeform 31"/>
              <p:cNvSpPr>
                <a:spLocks/>
              </p:cNvSpPr>
              <p:nvPr/>
            </p:nvSpPr>
            <p:spPr bwMode="auto">
              <a:xfrm>
                <a:off x="5489855" y="1070803"/>
                <a:ext cx="495805" cy="421453"/>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60" name="Freeform 32"/>
              <p:cNvSpPr>
                <a:spLocks/>
              </p:cNvSpPr>
              <p:nvPr/>
            </p:nvSpPr>
            <p:spPr bwMode="auto">
              <a:xfrm>
                <a:off x="5255725" y="1502453"/>
                <a:ext cx="513019" cy="25491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61" name="Freeform 33"/>
              <p:cNvSpPr>
                <a:spLocks/>
              </p:cNvSpPr>
              <p:nvPr/>
            </p:nvSpPr>
            <p:spPr bwMode="auto">
              <a:xfrm>
                <a:off x="5858264" y="1216953"/>
                <a:ext cx="137724" cy="26170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62" name="Freeform 34"/>
              <p:cNvSpPr>
                <a:spLocks/>
              </p:cNvSpPr>
              <p:nvPr/>
            </p:nvSpPr>
            <p:spPr bwMode="auto">
              <a:xfrm>
                <a:off x="5503627" y="1502453"/>
                <a:ext cx="409727" cy="25491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63" name="Freeform 35"/>
              <p:cNvSpPr>
                <a:spLocks/>
              </p:cNvSpPr>
              <p:nvPr/>
            </p:nvSpPr>
            <p:spPr bwMode="auto">
              <a:xfrm>
                <a:off x="5486411" y="968838"/>
                <a:ext cx="351195" cy="465638"/>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sp>
            <p:nvSpPr>
              <p:cNvPr id="264" name="Freeform 36"/>
              <p:cNvSpPr>
                <a:spLocks/>
              </p:cNvSpPr>
              <p:nvPr/>
            </p:nvSpPr>
            <p:spPr bwMode="auto">
              <a:xfrm>
                <a:off x="5118001" y="1519446"/>
                <a:ext cx="272003" cy="166543"/>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2996">
                  <a:defRPr/>
                </a:pPr>
                <a:endParaRPr lang="en-US" sz="500" dirty="0"/>
              </a:p>
            </p:txBody>
          </p:sp>
        </p:grpSp>
        <p:sp>
          <p:nvSpPr>
            <p:cNvPr id="250" name="Rectangle 249"/>
            <p:cNvSpPr/>
            <p:nvPr/>
          </p:nvSpPr>
          <p:spPr>
            <a:xfrm>
              <a:off x="1218208" y="4610005"/>
              <a:ext cx="2408058" cy="306655"/>
            </a:xfrm>
            <a:prstGeom prst="rect">
              <a:avLst/>
            </a:prstGeom>
          </p:spPr>
          <p:txBody>
            <a:bodyPr wrap="none">
              <a:spAutoFit/>
            </a:bodyPr>
            <a:lstStyle/>
            <a:p>
              <a:pPr algn="ctr" defTabSz="1217960">
                <a:lnSpc>
                  <a:spcPts val="2506"/>
                </a:lnSpc>
              </a:pPr>
              <a:r>
                <a:rPr lang="en-US" sz="1900" dirty="0">
                  <a:solidFill>
                    <a:schemeClr val="bg1"/>
                  </a:solidFill>
                </a:rPr>
                <a:t>IP Based </a:t>
              </a:r>
              <a:r>
                <a:rPr lang="en-US" sz="1900" dirty="0">
                  <a:solidFill>
                    <a:srgbClr val="FFFFFF"/>
                  </a:solidFill>
                </a:rPr>
                <a:t>|  Open Standards</a:t>
              </a:r>
            </a:p>
          </p:txBody>
        </p:sp>
      </p:grpSp>
      <p:pic>
        <p:nvPicPr>
          <p:cNvPr id="110" name="Picture 109"/>
          <p:cNvPicPr>
            <a:picLocks noChangeAspect="1"/>
          </p:cNvPicPr>
          <p:nvPr/>
        </p:nvPicPr>
        <p:blipFill>
          <a:blip r:embed="rId15"/>
          <a:stretch>
            <a:fillRect/>
          </a:stretch>
        </p:blipFill>
        <p:spPr>
          <a:xfrm>
            <a:off x="9150972" y="2638372"/>
            <a:ext cx="358531" cy="123296"/>
          </a:xfrm>
          <a:prstGeom prst="rect">
            <a:avLst/>
          </a:prstGeom>
        </p:spPr>
      </p:pic>
    </p:spTree>
    <p:extLst>
      <p:ext uri="{BB962C8B-B14F-4D97-AF65-F5344CB8AC3E}">
        <p14:creationId xmlns:p14="http://schemas.microsoft.com/office/powerpoint/2010/main" val="11495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3" name="Group 192"/>
          <p:cNvGrpSpPr/>
          <p:nvPr/>
        </p:nvGrpSpPr>
        <p:grpSpPr>
          <a:xfrm>
            <a:off x="4422032" y="2455089"/>
            <a:ext cx="3344761" cy="3345632"/>
            <a:chOff x="3183725" y="1707654"/>
            <a:chExt cx="2776550" cy="2776550"/>
          </a:xfrm>
          <a:no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 name="Title 1"/>
          <p:cNvSpPr>
            <a:spLocks noGrp="1"/>
          </p:cNvSpPr>
          <p:nvPr>
            <p:ph type="ctrTitle"/>
          </p:nvPr>
        </p:nvSpPr>
        <p:spPr>
          <a:xfrm>
            <a:off x="583536" y="455093"/>
            <a:ext cx="11370889" cy="975783"/>
          </a:xfrm>
        </p:spPr>
        <p:txBody>
          <a:bodyPr/>
          <a:lstStyle/>
          <a:p>
            <a:r>
              <a:rPr lang="en-US" dirty="0" smtClean="0"/>
              <a:t>The Intercloud</a:t>
            </a:r>
            <a:br>
              <a:rPr lang="en-US" dirty="0" smtClean="0"/>
            </a:br>
            <a:r>
              <a:rPr lang="en-US" sz="3200" dirty="0">
                <a:solidFill>
                  <a:srgbClr val="2968AF"/>
                </a:solidFill>
                <a:latin typeface="Arial" charset="0"/>
                <a:cs typeface="Arial"/>
              </a:rPr>
              <a:t>Customer Value</a:t>
            </a:r>
          </a:p>
        </p:txBody>
      </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8" name="Arc 227"/>
          <p:cNvSpPr/>
          <p:nvPr/>
        </p:nvSpPr>
        <p:spPr>
          <a:xfrm>
            <a:off x="4692510" y="2698133"/>
            <a:ext cx="2803806" cy="2804536"/>
          </a:xfrm>
          <a:prstGeom prst="arc">
            <a:avLst>
              <a:gd name="adj1" fmla="val 7658671"/>
              <a:gd name="adj2" fmla="val 3276048"/>
            </a:avLst>
          </a:prstGeom>
          <a:ln w="73025"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234" name="Straight Connector 233"/>
          <p:cNvCxnSpPr/>
          <p:nvPr/>
        </p:nvCxnSpPr>
        <p:spPr>
          <a:xfrm>
            <a:off x="7399839" y="3569304"/>
            <a:ext cx="1462659"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8762408" y="3495378"/>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4" name="Rectangle 243"/>
          <p:cNvSpPr/>
          <p:nvPr/>
        </p:nvSpPr>
        <p:spPr>
          <a:xfrm>
            <a:off x="9187108" y="3967971"/>
            <a:ext cx="2134943" cy="769804"/>
          </a:xfrm>
          <a:prstGeom prst="rect">
            <a:avLst/>
          </a:prstGeom>
        </p:spPr>
        <p:txBody>
          <a:bodyPr wrap="square" lIns="121867" tIns="60933" rIns="121867" bIns="60933">
            <a:spAutoFit/>
          </a:bodyPr>
          <a:lstStyle/>
          <a:p>
            <a:pPr>
              <a:lnSpc>
                <a:spcPct val="85000"/>
              </a:lnSpc>
            </a:pPr>
            <a:r>
              <a:rPr lang="en-US" sz="1900" dirty="0">
                <a:solidFill>
                  <a:schemeClr val="accent4">
                    <a:lumMod val="75000"/>
                  </a:schemeClr>
                </a:solidFill>
              </a:rPr>
              <a:t>CONTROL</a:t>
            </a:r>
          </a:p>
          <a:p>
            <a:pPr>
              <a:lnSpc>
                <a:spcPct val="85000"/>
              </a:lnSpc>
            </a:pPr>
            <a:r>
              <a:rPr lang="en-US" sz="1500" i="1" dirty="0"/>
              <a:t>Across services, in every location</a:t>
            </a:r>
          </a:p>
        </p:txBody>
      </p:sp>
      <p:sp>
        <p:nvSpPr>
          <p:cNvPr id="223" name="Rectangle 222"/>
          <p:cNvSpPr/>
          <p:nvPr/>
        </p:nvSpPr>
        <p:spPr>
          <a:xfrm>
            <a:off x="9187106" y="2747211"/>
            <a:ext cx="2429814" cy="769804"/>
          </a:xfrm>
          <a:prstGeom prst="rect">
            <a:avLst/>
          </a:prstGeom>
        </p:spPr>
        <p:txBody>
          <a:bodyPr wrap="square" lIns="121867" tIns="60933" rIns="121867" bIns="60933">
            <a:spAutoFit/>
          </a:bodyPr>
          <a:lstStyle/>
          <a:p>
            <a:pPr>
              <a:lnSpc>
                <a:spcPct val="85000"/>
              </a:lnSpc>
            </a:pPr>
            <a:r>
              <a:rPr lang="en-US" sz="1900" dirty="0">
                <a:solidFill>
                  <a:schemeClr val="accent4">
                    <a:lumMod val="75000"/>
                  </a:schemeClr>
                </a:solidFill>
              </a:rPr>
              <a:t>COMPLIANCE</a:t>
            </a:r>
          </a:p>
          <a:p>
            <a:pPr marL="0" lvl="4">
              <a:lnSpc>
                <a:spcPct val="85000"/>
              </a:lnSpc>
            </a:pPr>
            <a:r>
              <a:rPr lang="en-US" sz="1500" i="1" dirty="0"/>
              <a:t>Manage risk locally </a:t>
            </a:r>
          </a:p>
          <a:p>
            <a:pPr marL="0" lvl="4">
              <a:lnSpc>
                <a:spcPct val="85000"/>
              </a:lnSpc>
            </a:pPr>
            <a:r>
              <a:rPr lang="en-US" sz="1500" i="1" dirty="0"/>
              <a:t>and globally </a:t>
            </a:r>
            <a:r>
              <a:rPr lang="en-US" sz="1500" dirty="0"/>
              <a:t> </a:t>
            </a:r>
          </a:p>
        </p:txBody>
      </p:sp>
      <p:sp>
        <p:nvSpPr>
          <p:cNvPr id="227" name="Rectangle 226"/>
          <p:cNvSpPr/>
          <p:nvPr/>
        </p:nvSpPr>
        <p:spPr>
          <a:xfrm>
            <a:off x="1197628" y="2747211"/>
            <a:ext cx="1615438" cy="769804"/>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CHOICE</a:t>
            </a:r>
          </a:p>
          <a:p>
            <a:pPr marL="0" lvl="2" algn="r">
              <a:lnSpc>
                <a:spcPct val="85000"/>
              </a:lnSpc>
            </a:pPr>
            <a:r>
              <a:rPr lang="en-US" sz="1500" i="1" dirty="0"/>
              <a:t>Cloud the way you need it </a:t>
            </a:r>
          </a:p>
        </p:txBody>
      </p:sp>
      <p:cxnSp>
        <p:nvCxnSpPr>
          <p:cNvPr id="246" name="Straight Connector 245"/>
          <p:cNvCxnSpPr/>
          <p:nvPr/>
        </p:nvCxnSpPr>
        <p:spPr>
          <a:xfrm>
            <a:off x="2916304" y="3567784"/>
            <a:ext cx="1828324" cy="1529"/>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a:off x="2837632" y="3494997"/>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sp>
        <p:nvSpPr>
          <p:cNvPr id="231" name="Oval 230"/>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0"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22" name="Oval 221"/>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192" name="Oval 191"/>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177" name="Group 176"/>
          <p:cNvGrpSpPr/>
          <p:nvPr/>
        </p:nvGrpSpPr>
        <p:grpSpPr>
          <a:xfrm>
            <a:off x="5142707" y="2019964"/>
            <a:ext cx="1897492" cy="877845"/>
            <a:chOff x="2444892" y="2793688"/>
            <a:chExt cx="1717749" cy="794483"/>
          </a:xfrm>
        </p:grpSpPr>
        <p:sp>
          <p:nvSpPr>
            <p:cNvPr id="178"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79" name="Rectangle 178"/>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224" name="Oval 223"/>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67" name="Group 266"/>
          <p:cNvGrpSpPr/>
          <p:nvPr/>
        </p:nvGrpSpPr>
        <p:grpSpPr>
          <a:xfrm>
            <a:off x="7862950" y="3934318"/>
            <a:ext cx="1229190" cy="872729"/>
            <a:chOff x="4684339" y="1536667"/>
            <a:chExt cx="1269614" cy="807793"/>
          </a:xfrm>
        </p:grpSpPr>
        <p:sp>
          <p:nvSpPr>
            <p:cNvPr id="268"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69" name="Rectangle 268"/>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270" name="Group 269"/>
          <p:cNvGrpSpPr/>
          <p:nvPr/>
        </p:nvGrpSpPr>
        <p:grpSpPr>
          <a:xfrm>
            <a:off x="6963377" y="3934312"/>
            <a:ext cx="1419488" cy="877845"/>
            <a:chOff x="4063399" y="1629074"/>
            <a:chExt cx="1064893" cy="658384"/>
          </a:xfrm>
        </p:grpSpPr>
        <p:grpSp>
          <p:nvGrpSpPr>
            <p:cNvPr id="271" name="Group 270"/>
            <p:cNvGrpSpPr/>
            <p:nvPr/>
          </p:nvGrpSpPr>
          <p:grpSpPr>
            <a:xfrm>
              <a:off x="4063399" y="1629074"/>
              <a:ext cx="1064893" cy="658384"/>
              <a:chOff x="2658144" y="2793688"/>
              <a:chExt cx="1285024" cy="794483"/>
            </a:xfrm>
          </p:grpSpPr>
          <p:sp>
            <p:nvSpPr>
              <p:cNvPr id="287"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88" name="Rectangle 287"/>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272" name="Group 5"/>
            <p:cNvGrpSpPr>
              <a:grpSpLocks noChangeAspect="1"/>
            </p:cNvGrpSpPr>
            <p:nvPr/>
          </p:nvGrpSpPr>
          <p:grpSpPr bwMode="auto">
            <a:xfrm>
              <a:off x="4419249" y="1754558"/>
              <a:ext cx="349181" cy="184211"/>
              <a:chOff x="2199" y="1295"/>
              <a:chExt cx="1361" cy="718"/>
            </a:xfrm>
            <a:solidFill>
              <a:schemeClr val="accent1"/>
            </a:solidFill>
          </p:grpSpPr>
          <p:sp>
            <p:nvSpPr>
              <p:cNvPr id="273"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4"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5"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6"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7"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8"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9"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0"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1"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2"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3"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4"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5"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6"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89" name="Oval 288"/>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90"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91" name="Rectangle 290"/>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292" name="Rounded Rectangle 291"/>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93"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 name="Oval 293"/>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95" name="Rounded Rectangle 294"/>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80" name="Rounded Rectangle 179"/>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81"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 name="Rounded Rectangle 181"/>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84" name="TextBox 183"/>
          <p:cNvSpPr txBox="1"/>
          <p:nvPr/>
        </p:nvSpPr>
        <p:spPr>
          <a:xfrm>
            <a:off x="3000044" y="3030778"/>
            <a:ext cx="829583" cy="353921"/>
          </a:xfrm>
          <a:prstGeom prst="rect">
            <a:avLst/>
          </a:prstGeom>
          <a:noFill/>
        </p:spPr>
        <p:txBody>
          <a:bodyPr wrap="none" lIns="121867" tIns="60933" rIns="121867" bIns="60933" rtlCol="0">
            <a:spAutoFit/>
          </a:bodyPr>
          <a:lstStyle/>
          <a:p>
            <a:r>
              <a:rPr lang="en-US" sz="1500" i="1" dirty="0"/>
              <a:t>with…</a:t>
            </a:r>
          </a:p>
        </p:txBody>
      </p:sp>
      <p:sp>
        <p:nvSpPr>
          <p:cNvPr id="185" name="TextBox 184"/>
          <p:cNvSpPr txBox="1"/>
          <p:nvPr/>
        </p:nvSpPr>
        <p:spPr>
          <a:xfrm>
            <a:off x="9451143" y="3546876"/>
            <a:ext cx="808449" cy="353921"/>
          </a:xfrm>
          <a:prstGeom prst="rect">
            <a:avLst/>
          </a:prstGeom>
          <a:noFill/>
        </p:spPr>
        <p:txBody>
          <a:bodyPr wrap="none" lIns="121867" tIns="60933" rIns="121867" bIns="60933" rtlCol="0">
            <a:spAutoFit/>
          </a:bodyPr>
          <a:lstStyle/>
          <a:p>
            <a:r>
              <a:rPr lang="en-US" sz="1500" i="1" dirty="0"/>
              <a:t>and…</a:t>
            </a:r>
          </a:p>
        </p:txBody>
      </p:sp>
      <p:sp>
        <p:nvSpPr>
          <p:cNvPr id="186" name="TextBox 185"/>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25933284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704025" y="2789917"/>
            <a:ext cx="6312824" cy="611961"/>
          </a:xfrm>
          <a:prstGeom prst="roundRect">
            <a:avLst>
              <a:gd name="adj" fmla="val 50000"/>
            </a:avLst>
          </a:prstGeom>
          <a:gradFill flip="none" rotWithShape="1">
            <a:gsLst>
              <a:gs pos="100000">
                <a:schemeClr val="accent2">
                  <a:lumMod val="60000"/>
                  <a:lumOff val="40000"/>
                  <a:alpha val="0"/>
                </a:schemeClr>
              </a:gs>
              <a:gs pos="41000">
                <a:schemeClr val="tx2">
                  <a:lumMod val="40000"/>
                  <a:lumOff val="60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0" name="Rounded Rectangle 239"/>
          <p:cNvSpPr/>
          <p:nvPr/>
        </p:nvSpPr>
        <p:spPr>
          <a:xfrm>
            <a:off x="1945569" y="3703363"/>
            <a:ext cx="5782727" cy="611961"/>
          </a:xfrm>
          <a:prstGeom prst="roundRect">
            <a:avLst>
              <a:gd name="adj" fmla="val 50000"/>
            </a:avLst>
          </a:prstGeom>
          <a:gradFill flip="none" rotWithShape="1">
            <a:gsLst>
              <a:gs pos="100000">
                <a:schemeClr val="accent2">
                  <a:lumMod val="60000"/>
                  <a:lumOff val="40000"/>
                  <a:alpha val="0"/>
                </a:schemeClr>
              </a:gs>
              <a:gs pos="41000">
                <a:schemeClr val="accent4">
                  <a:lumMod val="40000"/>
                  <a:lumOff val="60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1" name="Rounded Rectangle 240"/>
          <p:cNvSpPr/>
          <p:nvPr/>
        </p:nvSpPr>
        <p:spPr>
          <a:xfrm>
            <a:off x="2704025" y="4642598"/>
            <a:ext cx="5162383" cy="611961"/>
          </a:xfrm>
          <a:prstGeom prst="roundRect">
            <a:avLst>
              <a:gd name="adj" fmla="val 50000"/>
            </a:avLst>
          </a:prstGeom>
          <a:gradFill flip="none" rotWithShape="1">
            <a:gsLst>
              <a:gs pos="55000">
                <a:schemeClr val="accent5">
                  <a:lumMod val="60000"/>
                  <a:lumOff val="40000"/>
                </a:schemeClr>
              </a:gs>
              <a:gs pos="100000">
                <a:schemeClr val="bg2"/>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 name="Title 1"/>
          <p:cNvSpPr>
            <a:spLocks noGrp="1"/>
          </p:cNvSpPr>
          <p:nvPr>
            <p:ph type="ctrTitle"/>
          </p:nvPr>
        </p:nvSpPr>
        <p:spPr/>
        <p:txBody>
          <a:bodyPr/>
          <a:lstStyle/>
          <a:p>
            <a:r>
              <a:rPr lang="en-US" dirty="0" smtClean="0"/>
              <a:t>The Intercloud</a:t>
            </a:r>
            <a:br>
              <a:rPr lang="en-US" dirty="0" smtClean="0"/>
            </a:br>
            <a:r>
              <a:rPr lang="en-US" sz="3200" dirty="0">
                <a:solidFill>
                  <a:srgbClr val="2968AF"/>
                </a:solidFill>
                <a:latin typeface="Arial" charset="0"/>
                <a:cs typeface="Arial"/>
              </a:rPr>
              <a:t>Three Strategic Elements</a:t>
            </a:r>
          </a:p>
        </p:txBody>
      </p:sp>
      <p:sp>
        <p:nvSpPr>
          <p:cNvPr id="211" name="Rectangle 210"/>
          <p:cNvSpPr/>
          <p:nvPr/>
        </p:nvSpPr>
        <p:spPr>
          <a:xfrm>
            <a:off x="2212553" y="3826247"/>
            <a:ext cx="1947610" cy="415476"/>
          </a:xfrm>
          <a:prstGeom prst="rect">
            <a:avLst/>
          </a:prstGeom>
        </p:spPr>
        <p:txBody>
          <a:bodyPr wrap="none" lIns="121867" tIns="60933" rIns="121867" bIns="60933">
            <a:spAutoFit/>
          </a:bodyPr>
          <a:lstStyle/>
          <a:p>
            <a:r>
              <a:rPr lang="en-US" sz="1900" dirty="0">
                <a:solidFill>
                  <a:schemeClr val="accent1"/>
                </a:solidFill>
              </a:rPr>
              <a:t>TECHNOLOGY</a:t>
            </a:r>
          </a:p>
        </p:txBody>
      </p:sp>
      <p:sp>
        <p:nvSpPr>
          <p:cNvPr id="212" name="Rectangle 211"/>
          <p:cNvSpPr/>
          <p:nvPr/>
        </p:nvSpPr>
        <p:spPr>
          <a:xfrm>
            <a:off x="2938505" y="4760043"/>
            <a:ext cx="1473979" cy="415476"/>
          </a:xfrm>
          <a:prstGeom prst="rect">
            <a:avLst/>
          </a:prstGeom>
        </p:spPr>
        <p:txBody>
          <a:bodyPr wrap="none" lIns="121867" tIns="60933" rIns="121867" bIns="60933">
            <a:spAutoFit/>
          </a:bodyPr>
          <a:lstStyle/>
          <a:p>
            <a:r>
              <a:rPr lang="en-US" sz="1900" dirty="0">
                <a:solidFill>
                  <a:schemeClr val="accent1"/>
                </a:solidFill>
              </a:rPr>
              <a:t>SERVICES</a:t>
            </a:r>
          </a:p>
        </p:txBody>
      </p:sp>
      <p:sp>
        <p:nvSpPr>
          <p:cNvPr id="213" name="Rectangle 212"/>
          <p:cNvSpPr/>
          <p:nvPr/>
        </p:nvSpPr>
        <p:spPr>
          <a:xfrm>
            <a:off x="2938513" y="2908703"/>
            <a:ext cx="1550477" cy="415476"/>
          </a:xfrm>
          <a:prstGeom prst="rect">
            <a:avLst/>
          </a:prstGeom>
        </p:spPr>
        <p:txBody>
          <a:bodyPr wrap="none" lIns="121867" tIns="60933" rIns="121867" bIns="60933">
            <a:spAutoFit/>
          </a:bodyPr>
          <a:lstStyle/>
          <a:p>
            <a:r>
              <a:rPr lang="en-US" sz="1900" dirty="0">
                <a:solidFill>
                  <a:schemeClr val="accent1"/>
                </a:solidFill>
              </a:rPr>
              <a:t>PARTNERS</a:t>
            </a:r>
          </a:p>
        </p:txBody>
      </p:sp>
      <p:grpSp>
        <p:nvGrpSpPr>
          <p:cNvPr id="12" name="Group 11"/>
          <p:cNvGrpSpPr/>
          <p:nvPr/>
        </p:nvGrpSpPr>
        <p:grpSpPr>
          <a:xfrm>
            <a:off x="2029814" y="2786703"/>
            <a:ext cx="499787" cy="564748"/>
            <a:chOff x="1455498" y="1981497"/>
            <a:chExt cx="374938" cy="423561"/>
          </a:xfrm>
        </p:grpSpPr>
        <p:grpSp>
          <p:nvGrpSpPr>
            <p:cNvPr id="246" name="Group 384"/>
            <p:cNvGrpSpPr/>
            <p:nvPr/>
          </p:nvGrpSpPr>
          <p:grpSpPr>
            <a:xfrm>
              <a:off x="1571294" y="1981497"/>
              <a:ext cx="116550" cy="423561"/>
              <a:chOff x="10585716" y="3379083"/>
              <a:chExt cx="54118" cy="196672"/>
            </a:xfrm>
            <a:solidFill>
              <a:schemeClr val="accent1"/>
            </a:solidFill>
            <a:effectLst/>
          </p:grpSpPr>
          <p:sp>
            <p:nvSpPr>
              <p:cNvPr id="247"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48" name="AutoShape 16"/>
              <p:cNvSpPr>
                <a:spLocks noChangeArrowheads="1"/>
              </p:cNvSpPr>
              <p:nvPr/>
            </p:nvSpPr>
            <p:spPr bwMode="auto">
              <a:xfrm>
                <a:off x="10585716" y="3428532"/>
                <a:ext cx="54118" cy="69678"/>
              </a:xfrm>
              <a:prstGeom prst="roundRect">
                <a:avLst>
                  <a:gd name="adj" fmla="val 16667"/>
                </a:avLst>
              </a:pr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49"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wrap="none" anchor="ctr"/>
              <a:lstStyle/>
              <a:p>
                <a:pPr defTabSz="1218683">
                  <a:spcBef>
                    <a:spcPct val="0"/>
                  </a:spcBef>
                  <a:defRPr/>
                </a:pPr>
                <a:endParaRPr lang="en-US" kern="0">
                  <a:solidFill>
                    <a:sysClr val="windowText" lastClr="000000"/>
                  </a:solidFill>
                </a:endParaRPr>
              </a:p>
            </p:txBody>
          </p:sp>
          <p:sp>
            <p:nvSpPr>
              <p:cNvPr id="250" name="AutoShape 18"/>
              <p:cNvSpPr>
                <a:spLocks noChangeArrowheads="1"/>
              </p:cNvSpPr>
              <p:nvPr/>
            </p:nvSpPr>
            <p:spPr bwMode="auto">
              <a:xfrm flipV="1">
                <a:off x="10594736" y="3565640"/>
                <a:ext cx="36079" cy="10115"/>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3720 w 21600"/>
                  <a:gd name="T13" fmla="*/ 3600 h 21600"/>
                  <a:gd name="T14" fmla="*/ 17880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rot="10800000" wrap="none" anchor="ctr"/>
              <a:lstStyle/>
              <a:p>
                <a:pPr defTabSz="1218683">
                  <a:spcBef>
                    <a:spcPct val="0"/>
                  </a:spcBef>
                  <a:defRPr/>
                </a:pPr>
                <a:endParaRPr lang="en-US" kern="0">
                  <a:solidFill>
                    <a:sysClr val="windowText" lastClr="000000"/>
                  </a:solidFill>
                </a:endParaRPr>
              </a:p>
            </p:txBody>
          </p:sp>
        </p:grpSp>
        <p:grpSp>
          <p:nvGrpSpPr>
            <p:cNvPr id="251" name="Group 384"/>
            <p:cNvGrpSpPr/>
            <p:nvPr/>
          </p:nvGrpSpPr>
          <p:grpSpPr>
            <a:xfrm>
              <a:off x="1455498" y="1981497"/>
              <a:ext cx="80716" cy="293335"/>
              <a:chOff x="10585716" y="3379083"/>
              <a:chExt cx="54118" cy="196672"/>
            </a:xfrm>
            <a:solidFill>
              <a:schemeClr val="accent1"/>
            </a:solidFill>
            <a:effectLst/>
          </p:grpSpPr>
          <p:sp>
            <p:nvSpPr>
              <p:cNvPr id="252"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53" name="AutoShape 16"/>
              <p:cNvSpPr>
                <a:spLocks noChangeArrowheads="1"/>
              </p:cNvSpPr>
              <p:nvPr/>
            </p:nvSpPr>
            <p:spPr bwMode="auto">
              <a:xfrm>
                <a:off x="10585716" y="3428532"/>
                <a:ext cx="54118" cy="69678"/>
              </a:xfrm>
              <a:prstGeom prst="roundRect">
                <a:avLst>
                  <a:gd name="adj" fmla="val 16667"/>
                </a:avLst>
              </a:pr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54"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wrap="none" anchor="ctr"/>
              <a:lstStyle/>
              <a:p>
                <a:pPr defTabSz="1218683">
                  <a:spcBef>
                    <a:spcPct val="0"/>
                  </a:spcBef>
                  <a:defRPr/>
                </a:pPr>
                <a:endParaRPr lang="en-US" kern="0">
                  <a:solidFill>
                    <a:sysClr val="windowText" lastClr="000000"/>
                  </a:solidFill>
                </a:endParaRPr>
              </a:p>
            </p:txBody>
          </p:sp>
          <p:sp>
            <p:nvSpPr>
              <p:cNvPr id="255" name="AutoShape 18"/>
              <p:cNvSpPr>
                <a:spLocks noChangeArrowheads="1"/>
              </p:cNvSpPr>
              <p:nvPr/>
            </p:nvSpPr>
            <p:spPr bwMode="auto">
              <a:xfrm flipV="1">
                <a:off x="10594736" y="3565640"/>
                <a:ext cx="36079" cy="10115"/>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3720 w 21600"/>
                  <a:gd name="T13" fmla="*/ 3600 h 21600"/>
                  <a:gd name="T14" fmla="*/ 17880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rot="10800000" wrap="none" anchor="ctr"/>
              <a:lstStyle/>
              <a:p>
                <a:pPr defTabSz="1218683">
                  <a:spcBef>
                    <a:spcPct val="0"/>
                  </a:spcBef>
                  <a:defRPr/>
                </a:pPr>
                <a:endParaRPr lang="en-US" kern="0">
                  <a:solidFill>
                    <a:sysClr val="windowText" lastClr="000000"/>
                  </a:solidFill>
                </a:endParaRPr>
              </a:p>
            </p:txBody>
          </p:sp>
        </p:grpSp>
        <p:grpSp>
          <p:nvGrpSpPr>
            <p:cNvPr id="256" name="Group 384"/>
            <p:cNvGrpSpPr/>
            <p:nvPr/>
          </p:nvGrpSpPr>
          <p:grpSpPr>
            <a:xfrm>
              <a:off x="1749720" y="1981497"/>
              <a:ext cx="80716" cy="293335"/>
              <a:chOff x="10585716" y="3379083"/>
              <a:chExt cx="54118" cy="196672"/>
            </a:xfrm>
            <a:solidFill>
              <a:schemeClr val="accent1"/>
            </a:solidFill>
            <a:effectLst/>
          </p:grpSpPr>
          <p:sp>
            <p:nvSpPr>
              <p:cNvPr id="257" name="AutoShape 15"/>
              <p:cNvSpPr>
                <a:spLocks noChangeArrowheads="1"/>
              </p:cNvSpPr>
              <p:nvPr/>
            </p:nvSpPr>
            <p:spPr bwMode="auto">
              <a:xfrm>
                <a:off x="10588723" y="3379083"/>
                <a:ext cx="48105" cy="44954"/>
              </a:xfrm>
              <a:custGeom>
                <a:avLst/>
                <a:gdLst>
                  <a:gd name="T0" fmla="*/ 1 w 21600"/>
                  <a:gd name="T1" fmla="*/ 0 h 21600"/>
                  <a:gd name="T2" fmla="*/ 0 w 21600"/>
                  <a:gd name="T3" fmla="*/ 0 h 21600"/>
                  <a:gd name="T4" fmla="*/ 0 w 21600"/>
                  <a:gd name="T5" fmla="*/ 1 h 21600"/>
                  <a:gd name="T6" fmla="*/ 0 w 21600"/>
                  <a:gd name="T7" fmla="*/ 2 h 21600"/>
                  <a:gd name="T8" fmla="*/ 1 w 21600"/>
                  <a:gd name="T9" fmla="*/ 3 h 21600"/>
                  <a:gd name="T10" fmla="*/ 2 w 21600"/>
                  <a:gd name="T11" fmla="*/ 2 h 21600"/>
                  <a:gd name="T12" fmla="*/ 3 w 21600"/>
                  <a:gd name="T13" fmla="*/ 1 h 21600"/>
                  <a:gd name="T14" fmla="*/ 2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600" y="10800"/>
                    </a:moveTo>
                    <a:cubicBezTo>
                      <a:pt x="3600" y="14776"/>
                      <a:pt x="6824" y="18000"/>
                      <a:pt x="10800" y="18000"/>
                    </a:cubicBezTo>
                    <a:cubicBezTo>
                      <a:pt x="14776" y="18000"/>
                      <a:pt x="18000" y="14776"/>
                      <a:pt x="18000" y="10800"/>
                    </a:cubicBezTo>
                    <a:cubicBezTo>
                      <a:pt x="18000" y="6824"/>
                      <a:pt x="14776" y="3600"/>
                      <a:pt x="10800" y="3600"/>
                    </a:cubicBezTo>
                    <a:cubicBezTo>
                      <a:pt x="6824" y="3600"/>
                      <a:pt x="3600" y="6824"/>
                      <a:pt x="3600" y="10800"/>
                    </a:cubicBezTo>
                    <a:close/>
                  </a:path>
                </a:pathLst>
              </a:cu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58" name="AutoShape 16"/>
              <p:cNvSpPr>
                <a:spLocks noChangeArrowheads="1"/>
              </p:cNvSpPr>
              <p:nvPr/>
            </p:nvSpPr>
            <p:spPr bwMode="auto">
              <a:xfrm>
                <a:off x="10585716" y="3428532"/>
                <a:ext cx="54118" cy="69678"/>
              </a:xfrm>
              <a:prstGeom prst="roundRect">
                <a:avLst>
                  <a:gd name="adj" fmla="val 16667"/>
                </a:avLst>
              </a:prstGeom>
              <a:grpFill/>
              <a:ln w="9525" algn="ctr">
                <a:noFill/>
                <a:round/>
                <a:headEnd/>
                <a:tailEnd/>
              </a:ln>
            </p:spPr>
            <p:txBody>
              <a:bodyPr wrap="none" anchor="ctr"/>
              <a:lstStyle/>
              <a:p>
                <a:pPr defTabSz="1218683">
                  <a:spcBef>
                    <a:spcPct val="0"/>
                  </a:spcBef>
                  <a:defRPr/>
                </a:pPr>
                <a:endParaRPr lang="en-US" kern="0">
                  <a:solidFill>
                    <a:sysClr val="windowText" lastClr="000000"/>
                  </a:solidFill>
                </a:endParaRPr>
              </a:p>
            </p:txBody>
          </p:sp>
          <p:sp>
            <p:nvSpPr>
              <p:cNvPr id="259" name="AutoShape 17"/>
              <p:cNvSpPr>
                <a:spLocks noChangeArrowheads="1"/>
              </p:cNvSpPr>
              <p:nvPr/>
            </p:nvSpPr>
            <p:spPr bwMode="auto">
              <a:xfrm>
                <a:off x="10594736" y="3484724"/>
                <a:ext cx="36079" cy="76421"/>
              </a:xfrm>
              <a:custGeom>
                <a:avLst/>
                <a:gdLst>
                  <a:gd name="T0" fmla="*/ 1 w 21600"/>
                  <a:gd name="T1" fmla="*/ 4 h 21600"/>
                  <a:gd name="T2" fmla="*/ 1 w 21600"/>
                  <a:gd name="T3" fmla="*/ 8 h 21600"/>
                  <a:gd name="T4" fmla="*/ 0 w 21600"/>
                  <a:gd name="T5" fmla="*/ 4 h 21600"/>
                  <a:gd name="T6" fmla="*/ 1 w 21600"/>
                  <a:gd name="T7" fmla="*/ 0 h 21600"/>
                  <a:gd name="T8" fmla="*/ 0 60000 65536"/>
                  <a:gd name="T9" fmla="*/ 0 60000 65536"/>
                  <a:gd name="T10" fmla="*/ 0 60000 65536"/>
                  <a:gd name="T11" fmla="*/ 0 60000 65536"/>
                  <a:gd name="T12" fmla="*/ 3720 w 21600"/>
                  <a:gd name="T13" fmla="*/ 3759 h 21600"/>
                  <a:gd name="T14" fmla="*/ 17880 w 21600"/>
                  <a:gd name="T15" fmla="*/ 17841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wrap="none" anchor="ctr"/>
              <a:lstStyle/>
              <a:p>
                <a:pPr defTabSz="1218683">
                  <a:spcBef>
                    <a:spcPct val="0"/>
                  </a:spcBef>
                  <a:defRPr/>
                </a:pPr>
                <a:endParaRPr lang="en-US" kern="0">
                  <a:solidFill>
                    <a:sysClr val="windowText" lastClr="000000"/>
                  </a:solidFill>
                </a:endParaRPr>
              </a:p>
            </p:txBody>
          </p:sp>
          <p:sp>
            <p:nvSpPr>
              <p:cNvPr id="260" name="AutoShape 18"/>
              <p:cNvSpPr>
                <a:spLocks noChangeArrowheads="1"/>
              </p:cNvSpPr>
              <p:nvPr/>
            </p:nvSpPr>
            <p:spPr bwMode="auto">
              <a:xfrm flipV="1">
                <a:off x="10594736" y="3565640"/>
                <a:ext cx="36079" cy="10115"/>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3720 w 21600"/>
                  <a:gd name="T13" fmla="*/ 3600 h 21600"/>
                  <a:gd name="T14" fmla="*/ 17880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960" y="21600"/>
                    </a:lnTo>
                    <a:lnTo>
                      <a:pt x="17640" y="21600"/>
                    </a:lnTo>
                    <a:lnTo>
                      <a:pt x="21600" y="0"/>
                    </a:lnTo>
                    <a:close/>
                  </a:path>
                </a:pathLst>
              </a:custGeom>
              <a:grpFill/>
              <a:ln w="9525" algn="ctr">
                <a:noFill/>
                <a:miter lim="800000"/>
                <a:headEnd/>
                <a:tailEnd/>
              </a:ln>
            </p:spPr>
            <p:txBody>
              <a:bodyPr rot="10800000" wrap="none" anchor="ctr"/>
              <a:lstStyle/>
              <a:p>
                <a:pPr defTabSz="1218683">
                  <a:spcBef>
                    <a:spcPct val="0"/>
                  </a:spcBef>
                  <a:defRPr/>
                </a:pPr>
                <a:endParaRPr lang="en-US" kern="0">
                  <a:solidFill>
                    <a:sysClr val="windowText" lastClr="000000"/>
                  </a:solidFill>
                </a:endParaRPr>
              </a:p>
            </p:txBody>
          </p:sp>
        </p:grpSp>
      </p:grpSp>
      <p:sp>
        <p:nvSpPr>
          <p:cNvPr id="267" name="Freeform 6"/>
          <p:cNvSpPr>
            <a:spLocks noEditPoints="1"/>
          </p:cNvSpPr>
          <p:nvPr/>
        </p:nvSpPr>
        <p:spPr bwMode="auto">
          <a:xfrm>
            <a:off x="688973" y="3716273"/>
            <a:ext cx="296888" cy="383643"/>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accent1"/>
          </a:solidFill>
          <a:ln w="9525">
            <a:noFill/>
            <a:round/>
            <a:headEnd/>
            <a:tailEnd/>
          </a:ln>
          <a:effectLst/>
        </p:spPr>
        <p:txBody>
          <a:bodyPr vert="horz" wrap="square" lIns="121867" tIns="60933" rIns="121867" bIns="60933" numCol="1" anchor="t" anchorCtr="0" compatLnSpc="1">
            <a:prstTxWarp prst="textNoShape">
              <a:avLst/>
            </a:prstTxWarp>
          </a:bodyPr>
          <a:lstStyle/>
          <a:p>
            <a:pPr>
              <a:defRPr/>
            </a:pPr>
            <a:endParaRPr lang="en-US"/>
          </a:p>
        </p:txBody>
      </p:sp>
      <p:sp>
        <p:nvSpPr>
          <p:cNvPr id="268" name="Freeform 7"/>
          <p:cNvSpPr>
            <a:spLocks noEditPoints="1"/>
          </p:cNvSpPr>
          <p:nvPr/>
        </p:nvSpPr>
        <p:spPr bwMode="auto">
          <a:xfrm>
            <a:off x="465977" y="3791428"/>
            <a:ext cx="114603" cy="226776"/>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accent1"/>
          </a:solidFill>
          <a:ln w="9525">
            <a:noFill/>
            <a:round/>
            <a:headEnd/>
            <a:tailEnd/>
          </a:ln>
          <a:effectLst/>
        </p:spPr>
        <p:txBody>
          <a:bodyPr vert="horz" wrap="square" lIns="121867" tIns="60933" rIns="121867" bIns="60933" numCol="1" anchor="t" anchorCtr="0" compatLnSpc="1">
            <a:prstTxWarp prst="textNoShape">
              <a:avLst/>
            </a:prstTxWarp>
          </a:bodyPr>
          <a:lstStyle/>
          <a:p>
            <a:pPr>
              <a:defRPr/>
            </a:pPr>
            <a:endParaRPr lang="en-US"/>
          </a:p>
        </p:txBody>
      </p:sp>
      <p:sp>
        <p:nvSpPr>
          <p:cNvPr id="269" name="Freeform 7"/>
          <p:cNvSpPr>
            <a:spLocks noEditPoints="1"/>
          </p:cNvSpPr>
          <p:nvPr/>
        </p:nvSpPr>
        <p:spPr bwMode="auto">
          <a:xfrm>
            <a:off x="1159243" y="3883718"/>
            <a:ext cx="642801" cy="129103"/>
          </a:xfrm>
          <a:custGeom>
            <a:avLst/>
            <a:gdLst/>
            <a:ahLst/>
            <a:cxnLst>
              <a:cxn ang="0">
                <a:pos x="1011" y="0"/>
              </a:cxn>
              <a:cxn ang="0">
                <a:pos x="1011" y="203"/>
              </a:cxn>
              <a:cxn ang="0">
                <a:pos x="40" y="139"/>
              </a:cxn>
              <a:cxn ang="0">
                <a:pos x="63" y="139"/>
              </a:cxn>
              <a:cxn ang="0">
                <a:pos x="40" y="64"/>
              </a:cxn>
              <a:cxn ang="0">
                <a:pos x="288" y="165"/>
              </a:cxn>
              <a:cxn ang="0">
                <a:pos x="288" y="139"/>
              </a:cxn>
              <a:cxn ang="0">
                <a:pos x="262" y="113"/>
              </a:cxn>
              <a:cxn ang="0">
                <a:pos x="288" y="113"/>
              </a:cxn>
              <a:cxn ang="0">
                <a:pos x="262" y="38"/>
              </a:cxn>
              <a:cxn ang="0">
                <a:pos x="340" y="165"/>
              </a:cxn>
              <a:cxn ang="0">
                <a:pos x="340" y="139"/>
              </a:cxn>
              <a:cxn ang="0">
                <a:pos x="314" y="113"/>
              </a:cxn>
              <a:cxn ang="0">
                <a:pos x="340" y="113"/>
              </a:cxn>
              <a:cxn ang="0">
                <a:pos x="314" y="38"/>
              </a:cxn>
              <a:cxn ang="0">
                <a:pos x="389" y="165"/>
              </a:cxn>
              <a:cxn ang="0">
                <a:pos x="389" y="139"/>
              </a:cxn>
              <a:cxn ang="0">
                <a:pos x="366" y="113"/>
              </a:cxn>
              <a:cxn ang="0">
                <a:pos x="389" y="113"/>
              </a:cxn>
              <a:cxn ang="0">
                <a:pos x="366" y="38"/>
              </a:cxn>
              <a:cxn ang="0">
                <a:pos x="441" y="165"/>
              </a:cxn>
              <a:cxn ang="0">
                <a:pos x="441" y="139"/>
              </a:cxn>
              <a:cxn ang="0">
                <a:pos x="415" y="113"/>
              </a:cxn>
              <a:cxn ang="0">
                <a:pos x="441" y="113"/>
              </a:cxn>
              <a:cxn ang="0">
                <a:pos x="415" y="38"/>
              </a:cxn>
              <a:cxn ang="0">
                <a:pos x="493" y="165"/>
              </a:cxn>
              <a:cxn ang="0">
                <a:pos x="493" y="139"/>
              </a:cxn>
              <a:cxn ang="0">
                <a:pos x="467" y="113"/>
              </a:cxn>
              <a:cxn ang="0">
                <a:pos x="493" y="113"/>
              </a:cxn>
              <a:cxn ang="0">
                <a:pos x="467" y="38"/>
              </a:cxn>
              <a:cxn ang="0">
                <a:pos x="543" y="165"/>
              </a:cxn>
              <a:cxn ang="0">
                <a:pos x="543" y="139"/>
              </a:cxn>
              <a:cxn ang="0">
                <a:pos x="517" y="113"/>
              </a:cxn>
              <a:cxn ang="0">
                <a:pos x="543" y="113"/>
              </a:cxn>
              <a:cxn ang="0">
                <a:pos x="517" y="38"/>
              </a:cxn>
              <a:cxn ang="0">
                <a:pos x="595" y="165"/>
              </a:cxn>
              <a:cxn ang="0">
                <a:pos x="595" y="139"/>
              </a:cxn>
              <a:cxn ang="0">
                <a:pos x="569" y="113"/>
              </a:cxn>
              <a:cxn ang="0">
                <a:pos x="595" y="113"/>
              </a:cxn>
              <a:cxn ang="0">
                <a:pos x="569" y="38"/>
              </a:cxn>
              <a:cxn ang="0">
                <a:pos x="647" y="165"/>
              </a:cxn>
              <a:cxn ang="0">
                <a:pos x="647" y="139"/>
              </a:cxn>
              <a:cxn ang="0">
                <a:pos x="621" y="113"/>
              </a:cxn>
              <a:cxn ang="0">
                <a:pos x="647" y="113"/>
              </a:cxn>
              <a:cxn ang="0">
                <a:pos x="621" y="38"/>
              </a:cxn>
              <a:cxn ang="0">
                <a:pos x="798" y="165"/>
              </a:cxn>
              <a:cxn ang="0">
                <a:pos x="798" y="139"/>
              </a:cxn>
              <a:cxn ang="0">
                <a:pos x="696" y="113"/>
              </a:cxn>
              <a:cxn ang="0">
                <a:pos x="798" y="113"/>
              </a:cxn>
              <a:cxn ang="0">
                <a:pos x="824" y="139"/>
              </a:cxn>
              <a:cxn ang="0">
                <a:pos x="850" y="113"/>
              </a:cxn>
              <a:cxn ang="0">
                <a:pos x="850" y="90"/>
              </a:cxn>
              <a:cxn ang="0">
                <a:pos x="824" y="64"/>
              </a:cxn>
              <a:cxn ang="0">
                <a:pos x="850" y="64"/>
              </a:cxn>
              <a:cxn ang="0">
                <a:pos x="876" y="139"/>
              </a:cxn>
              <a:cxn ang="0">
                <a:pos x="902" y="113"/>
              </a:cxn>
              <a:cxn ang="0">
                <a:pos x="902" y="90"/>
              </a:cxn>
              <a:cxn ang="0">
                <a:pos x="876" y="64"/>
              </a:cxn>
              <a:cxn ang="0">
                <a:pos x="902" y="64"/>
              </a:cxn>
              <a:cxn ang="0">
                <a:pos x="947" y="113"/>
              </a:cxn>
              <a:cxn ang="0">
                <a:pos x="970" y="90"/>
              </a:cxn>
              <a:cxn ang="0">
                <a:pos x="970" y="64"/>
              </a:cxn>
            </a:cxnLst>
            <a:rect l="0" t="0" r="r" b="b"/>
            <a:pathLst>
              <a:path w="1011" h="203">
                <a:moveTo>
                  <a:pt x="0" y="0"/>
                </a:moveTo>
                <a:lnTo>
                  <a:pt x="0" y="0"/>
                </a:lnTo>
                <a:moveTo>
                  <a:pt x="1011" y="0"/>
                </a:moveTo>
                <a:lnTo>
                  <a:pt x="0" y="0"/>
                </a:lnTo>
                <a:lnTo>
                  <a:pt x="0" y="203"/>
                </a:lnTo>
                <a:lnTo>
                  <a:pt x="1011" y="203"/>
                </a:lnTo>
                <a:lnTo>
                  <a:pt x="1011" y="0"/>
                </a:lnTo>
                <a:moveTo>
                  <a:pt x="63" y="139"/>
                </a:moveTo>
                <a:lnTo>
                  <a:pt x="40" y="139"/>
                </a:lnTo>
                <a:lnTo>
                  <a:pt x="40" y="113"/>
                </a:lnTo>
                <a:lnTo>
                  <a:pt x="63" y="113"/>
                </a:lnTo>
                <a:lnTo>
                  <a:pt x="63" y="139"/>
                </a:lnTo>
                <a:moveTo>
                  <a:pt x="63" y="90"/>
                </a:moveTo>
                <a:lnTo>
                  <a:pt x="40" y="90"/>
                </a:lnTo>
                <a:lnTo>
                  <a:pt x="40" y="64"/>
                </a:lnTo>
                <a:lnTo>
                  <a:pt x="63" y="64"/>
                </a:lnTo>
                <a:lnTo>
                  <a:pt x="63" y="90"/>
                </a:lnTo>
                <a:moveTo>
                  <a:pt x="288" y="165"/>
                </a:moveTo>
                <a:lnTo>
                  <a:pt x="262" y="165"/>
                </a:lnTo>
                <a:lnTo>
                  <a:pt x="262" y="139"/>
                </a:lnTo>
                <a:lnTo>
                  <a:pt x="288" y="139"/>
                </a:lnTo>
                <a:lnTo>
                  <a:pt x="288" y="165"/>
                </a:lnTo>
                <a:moveTo>
                  <a:pt x="288" y="113"/>
                </a:moveTo>
                <a:lnTo>
                  <a:pt x="262" y="113"/>
                </a:lnTo>
                <a:lnTo>
                  <a:pt x="262" y="90"/>
                </a:lnTo>
                <a:lnTo>
                  <a:pt x="288" y="90"/>
                </a:lnTo>
                <a:lnTo>
                  <a:pt x="288" y="113"/>
                </a:lnTo>
                <a:moveTo>
                  <a:pt x="288" y="64"/>
                </a:moveTo>
                <a:lnTo>
                  <a:pt x="262" y="64"/>
                </a:lnTo>
                <a:lnTo>
                  <a:pt x="262" y="38"/>
                </a:lnTo>
                <a:lnTo>
                  <a:pt x="288" y="38"/>
                </a:lnTo>
                <a:lnTo>
                  <a:pt x="288" y="64"/>
                </a:lnTo>
                <a:moveTo>
                  <a:pt x="340" y="165"/>
                </a:moveTo>
                <a:lnTo>
                  <a:pt x="314" y="165"/>
                </a:lnTo>
                <a:lnTo>
                  <a:pt x="314" y="139"/>
                </a:lnTo>
                <a:lnTo>
                  <a:pt x="340" y="139"/>
                </a:lnTo>
                <a:lnTo>
                  <a:pt x="340" y="165"/>
                </a:lnTo>
                <a:moveTo>
                  <a:pt x="340" y="113"/>
                </a:moveTo>
                <a:lnTo>
                  <a:pt x="314" y="113"/>
                </a:lnTo>
                <a:lnTo>
                  <a:pt x="314" y="90"/>
                </a:lnTo>
                <a:lnTo>
                  <a:pt x="340" y="90"/>
                </a:lnTo>
                <a:lnTo>
                  <a:pt x="340" y="113"/>
                </a:lnTo>
                <a:moveTo>
                  <a:pt x="340" y="64"/>
                </a:moveTo>
                <a:lnTo>
                  <a:pt x="314" y="64"/>
                </a:lnTo>
                <a:lnTo>
                  <a:pt x="314" y="38"/>
                </a:lnTo>
                <a:lnTo>
                  <a:pt x="340" y="38"/>
                </a:lnTo>
                <a:lnTo>
                  <a:pt x="340" y="64"/>
                </a:lnTo>
                <a:moveTo>
                  <a:pt x="389" y="165"/>
                </a:moveTo>
                <a:lnTo>
                  <a:pt x="366" y="165"/>
                </a:lnTo>
                <a:lnTo>
                  <a:pt x="366" y="139"/>
                </a:lnTo>
                <a:lnTo>
                  <a:pt x="389" y="139"/>
                </a:lnTo>
                <a:lnTo>
                  <a:pt x="389" y="165"/>
                </a:lnTo>
                <a:moveTo>
                  <a:pt x="389" y="113"/>
                </a:moveTo>
                <a:lnTo>
                  <a:pt x="366" y="113"/>
                </a:lnTo>
                <a:lnTo>
                  <a:pt x="366" y="90"/>
                </a:lnTo>
                <a:lnTo>
                  <a:pt x="389" y="90"/>
                </a:lnTo>
                <a:lnTo>
                  <a:pt x="389" y="113"/>
                </a:lnTo>
                <a:moveTo>
                  <a:pt x="389" y="64"/>
                </a:moveTo>
                <a:lnTo>
                  <a:pt x="366" y="64"/>
                </a:lnTo>
                <a:lnTo>
                  <a:pt x="366" y="38"/>
                </a:lnTo>
                <a:lnTo>
                  <a:pt x="389" y="38"/>
                </a:lnTo>
                <a:lnTo>
                  <a:pt x="389" y="64"/>
                </a:lnTo>
                <a:moveTo>
                  <a:pt x="441" y="165"/>
                </a:moveTo>
                <a:lnTo>
                  <a:pt x="415" y="165"/>
                </a:lnTo>
                <a:lnTo>
                  <a:pt x="415" y="139"/>
                </a:lnTo>
                <a:lnTo>
                  <a:pt x="441" y="139"/>
                </a:lnTo>
                <a:lnTo>
                  <a:pt x="441" y="165"/>
                </a:lnTo>
                <a:moveTo>
                  <a:pt x="441" y="113"/>
                </a:moveTo>
                <a:lnTo>
                  <a:pt x="415" y="113"/>
                </a:lnTo>
                <a:lnTo>
                  <a:pt x="415" y="90"/>
                </a:lnTo>
                <a:lnTo>
                  <a:pt x="441" y="90"/>
                </a:lnTo>
                <a:lnTo>
                  <a:pt x="441" y="113"/>
                </a:lnTo>
                <a:moveTo>
                  <a:pt x="441" y="64"/>
                </a:moveTo>
                <a:lnTo>
                  <a:pt x="415" y="64"/>
                </a:lnTo>
                <a:lnTo>
                  <a:pt x="415" y="38"/>
                </a:lnTo>
                <a:lnTo>
                  <a:pt x="441" y="38"/>
                </a:lnTo>
                <a:lnTo>
                  <a:pt x="441" y="64"/>
                </a:lnTo>
                <a:moveTo>
                  <a:pt x="493" y="165"/>
                </a:moveTo>
                <a:lnTo>
                  <a:pt x="467" y="165"/>
                </a:lnTo>
                <a:lnTo>
                  <a:pt x="467" y="139"/>
                </a:lnTo>
                <a:lnTo>
                  <a:pt x="493" y="139"/>
                </a:lnTo>
                <a:lnTo>
                  <a:pt x="493" y="165"/>
                </a:lnTo>
                <a:moveTo>
                  <a:pt x="493" y="113"/>
                </a:moveTo>
                <a:lnTo>
                  <a:pt x="467" y="113"/>
                </a:lnTo>
                <a:lnTo>
                  <a:pt x="467" y="90"/>
                </a:lnTo>
                <a:lnTo>
                  <a:pt x="493" y="90"/>
                </a:lnTo>
                <a:lnTo>
                  <a:pt x="493" y="113"/>
                </a:lnTo>
                <a:moveTo>
                  <a:pt x="493" y="64"/>
                </a:moveTo>
                <a:lnTo>
                  <a:pt x="467" y="64"/>
                </a:lnTo>
                <a:lnTo>
                  <a:pt x="467" y="38"/>
                </a:lnTo>
                <a:lnTo>
                  <a:pt x="493" y="38"/>
                </a:lnTo>
                <a:lnTo>
                  <a:pt x="493" y="64"/>
                </a:lnTo>
                <a:moveTo>
                  <a:pt x="543" y="165"/>
                </a:moveTo>
                <a:lnTo>
                  <a:pt x="517" y="165"/>
                </a:lnTo>
                <a:lnTo>
                  <a:pt x="517" y="139"/>
                </a:lnTo>
                <a:lnTo>
                  <a:pt x="543" y="139"/>
                </a:lnTo>
                <a:lnTo>
                  <a:pt x="543" y="165"/>
                </a:lnTo>
                <a:moveTo>
                  <a:pt x="543" y="113"/>
                </a:moveTo>
                <a:lnTo>
                  <a:pt x="517" y="113"/>
                </a:lnTo>
                <a:lnTo>
                  <a:pt x="517" y="90"/>
                </a:lnTo>
                <a:lnTo>
                  <a:pt x="543" y="90"/>
                </a:lnTo>
                <a:lnTo>
                  <a:pt x="543" y="113"/>
                </a:lnTo>
                <a:moveTo>
                  <a:pt x="543" y="64"/>
                </a:moveTo>
                <a:lnTo>
                  <a:pt x="517" y="64"/>
                </a:lnTo>
                <a:lnTo>
                  <a:pt x="517" y="38"/>
                </a:lnTo>
                <a:lnTo>
                  <a:pt x="543" y="38"/>
                </a:lnTo>
                <a:lnTo>
                  <a:pt x="543" y="64"/>
                </a:lnTo>
                <a:moveTo>
                  <a:pt x="595" y="165"/>
                </a:moveTo>
                <a:lnTo>
                  <a:pt x="569" y="165"/>
                </a:lnTo>
                <a:lnTo>
                  <a:pt x="569" y="139"/>
                </a:lnTo>
                <a:lnTo>
                  <a:pt x="595" y="139"/>
                </a:lnTo>
                <a:lnTo>
                  <a:pt x="595" y="165"/>
                </a:lnTo>
                <a:moveTo>
                  <a:pt x="595" y="113"/>
                </a:moveTo>
                <a:lnTo>
                  <a:pt x="569" y="113"/>
                </a:lnTo>
                <a:lnTo>
                  <a:pt x="569" y="90"/>
                </a:lnTo>
                <a:lnTo>
                  <a:pt x="595" y="90"/>
                </a:lnTo>
                <a:lnTo>
                  <a:pt x="595" y="113"/>
                </a:lnTo>
                <a:moveTo>
                  <a:pt x="595" y="64"/>
                </a:moveTo>
                <a:lnTo>
                  <a:pt x="569" y="64"/>
                </a:lnTo>
                <a:lnTo>
                  <a:pt x="569" y="38"/>
                </a:lnTo>
                <a:lnTo>
                  <a:pt x="595" y="38"/>
                </a:lnTo>
                <a:lnTo>
                  <a:pt x="595" y="64"/>
                </a:lnTo>
                <a:moveTo>
                  <a:pt x="647" y="165"/>
                </a:moveTo>
                <a:lnTo>
                  <a:pt x="621" y="165"/>
                </a:lnTo>
                <a:lnTo>
                  <a:pt x="621" y="139"/>
                </a:lnTo>
                <a:lnTo>
                  <a:pt x="647" y="139"/>
                </a:lnTo>
                <a:lnTo>
                  <a:pt x="647" y="165"/>
                </a:lnTo>
                <a:moveTo>
                  <a:pt x="647" y="113"/>
                </a:moveTo>
                <a:lnTo>
                  <a:pt x="621" y="113"/>
                </a:lnTo>
                <a:lnTo>
                  <a:pt x="621" y="90"/>
                </a:lnTo>
                <a:lnTo>
                  <a:pt x="647" y="90"/>
                </a:lnTo>
                <a:lnTo>
                  <a:pt x="647" y="113"/>
                </a:lnTo>
                <a:moveTo>
                  <a:pt x="647" y="64"/>
                </a:moveTo>
                <a:lnTo>
                  <a:pt x="621" y="64"/>
                </a:lnTo>
                <a:lnTo>
                  <a:pt x="621" y="38"/>
                </a:lnTo>
                <a:lnTo>
                  <a:pt x="647" y="38"/>
                </a:lnTo>
                <a:lnTo>
                  <a:pt x="647" y="64"/>
                </a:lnTo>
                <a:moveTo>
                  <a:pt x="798" y="165"/>
                </a:moveTo>
                <a:lnTo>
                  <a:pt x="696" y="165"/>
                </a:lnTo>
                <a:lnTo>
                  <a:pt x="696" y="139"/>
                </a:lnTo>
                <a:lnTo>
                  <a:pt x="798" y="139"/>
                </a:lnTo>
                <a:lnTo>
                  <a:pt x="798" y="165"/>
                </a:lnTo>
                <a:moveTo>
                  <a:pt x="798" y="113"/>
                </a:moveTo>
                <a:lnTo>
                  <a:pt x="696" y="113"/>
                </a:lnTo>
                <a:lnTo>
                  <a:pt x="696" y="90"/>
                </a:lnTo>
                <a:lnTo>
                  <a:pt x="798" y="90"/>
                </a:lnTo>
                <a:lnTo>
                  <a:pt x="798" y="113"/>
                </a:lnTo>
                <a:moveTo>
                  <a:pt x="850" y="165"/>
                </a:moveTo>
                <a:lnTo>
                  <a:pt x="824" y="165"/>
                </a:lnTo>
                <a:lnTo>
                  <a:pt x="824" y="139"/>
                </a:lnTo>
                <a:lnTo>
                  <a:pt x="850" y="139"/>
                </a:lnTo>
                <a:lnTo>
                  <a:pt x="850" y="165"/>
                </a:lnTo>
                <a:moveTo>
                  <a:pt x="850" y="113"/>
                </a:moveTo>
                <a:lnTo>
                  <a:pt x="824" y="113"/>
                </a:lnTo>
                <a:lnTo>
                  <a:pt x="824" y="90"/>
                </a:lnTo>
                <a:lnTo>
                  <a:pt x="850" y="90"/>
                </a:lnTo>
                <a:lnTo>
                  <a:pt x="850" y="113"/>
                </a:lnTo>
                <a:moveTo>
                  <a:pt x="850" y="64"/>
                </a:moveTo>
                <a:lnTo>
                  <a:pt x="824" y="64"/>
                </a:lnTo>
                <a:lnTo>
                  <a:pt x="824" y="38"/>
                </a:lnTo>
                <a:lnTo>
                  <a:pt x="850" y="38"/>
                </a:lnTo>
                <a:lnTo>
                  <a:pt x="850" y="64"/>
                </a:lnTo>
                <a:moveTo>
                  <a:pt x="902" y="165"/>
                </a:moveTo>
                <a:lnTo>
                  <a:pt x="876" y="165"/>
                </a:lnTo>
                <a:lnTo>
                  <a:pt x="876" y="139"/>
                </a:lnTo>
                <a:lnTo>
                  <a:pt x="902" y="139"/>
                </a:lnTo>
                <a:lnTo>
                  <a:pt x="902" y="165"/>
                </a:lnTo>
                <a:moveTo>
                  <a:pt x="902" y="113"/>
                </a:moveTo>
                <a:lnTo>
                  <a:pt x="876" y="113"/>
                </a:lnTo>
                <a:lnTo>
                  <a:pt x="876" y="90"/>
                </a:lnTo>
                <a:lnTo>
                  <a:pt x="902" y="90"/>
                </a:lnTo>
                <a:lnTo>
                  <a:pt x="902" y="113"/>
                </a:lnTo>
                <a:moveTo>
                  <a:pt x="902" y="64"/>
                </a:moveTo>
                <a:lnTo>
                  <a:pt x="876" y="64"/>
                </a:lnTo>
                <a:lnTo>
                  <a:pt x="876" y="38"/>
                </a:lnTo>
                <a:lnTo>
                  <a:pt x="902" y="38"/>
                </a:lnTo>
                <a:lnTo>
                  <a:pt x="902" y="64"/>
                </a:lnTo>
                <a:moveTo>
                  <a:pt x="970" y="139"/>
                </a:moveTo>
                <a:lnTo>
                  <a:pt x="947" y="139"/>
                </a:lnTo>
                <a:lnTo>
                  <a:pt x="947" y="113"/>
                </a:lnTo>
                <a:lnTo>
                  <a:pt x="970" y="113"/>
                </a:lnTo>
                <a:lnTo>
                  <a:pt x="970" y="139"/>
                </a:lnTo>
                <a:moveTo>
                  <a:pt x="970" y="90"/>
                </a:moveTo>
                <a:lnTo>
                  <a:pt x="947" y="90"/>
                </a:lnTo>
                <a:lnTo>
                  <a:pt x="947" y="64"/>
                </a:lnTo>
                <a:lnTo>
                  <a:pt x="970" y="64"/>
                </a:lnTo>
                <a:lnTo>
                  <a:pt x="970" y="90"/>
                </a:lnTo>
              </a:path>
            </a:pathLst>
          </a:custGeom>
          <a:solidFill>
            <a:schemeClr val="accent1"/>
          </a:solidFill>
          <a:ln w="9525">
            <a:noFill/>
            <a:round/>
            <a:headEnd/>
            <a:tailEnd/>
          </a:ln>
        </p:spPr>
        <p:txBody>
          <a:bodyPr vert="horz" wrap="square" lIns="121867" tIns="60933" rIns="121867" bIns="60933" numCol="1" anchor="t" anchorCtr="0" compatLnSpc="1">
            <a:prstTxWarp prst="textNoShape">
              <a:avLst/>
            </a:prstTxWarp>
          </a:bodyPr>
          <a:lstStyle/>
          <a:p>
            <a:endParaRPr lang="en-US"/>
          </a:p>
        </p:txBody>
      </p:sp>
      <p:grpSp>
        <p:nvGrpSpPr>
          <p:cNvPr id="271" name="Group 270"/>
          <p:cNvGrpSpPr>
            <a:grpSpLocks noChangeAspect="1"/>
          </p:cNvGrpSpPr>
          <p:nvPr/>
        </p:nvGrpSpPr>
        <p:grpSpPr>
          <a:xfrm>
            <a:off x="1923262" y="4736209"/>
            <a:ext cx="635962" cy="421291"/>
            <a:chOff x="9740900" y="450850"/>
            <a:chExt cx="4216400" cy="2792413"/>
          </a:xfrm>
          <a:solidFill>
            <a:schemeClr val="accent1"/>
          </a:solidFill>
          <a:effectLst/>
        </p:grpSpPr>
        <p:sp>
          <p:nvSpPr>
            <p:cNvPr id="272"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77"/>
            <p:cNvSpPr>
              <a:spLocks/>
            </p:cNvSpPr>
            <p:nvPr/>
          </p:nvSpPr>
          <p:spPr bwMode="auto">
            <a:xfrm>
              <a:off x="10821988" y="2205038"/>
              <a:ext cx="490538" cy="454025"/>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78"/>
            <p:cNvSpPr>
              <a:spLocks/>
            </p:cNvSpPr>
            <p:nvPr/>
          </p:nvSpPr>
          <p:spPr bwMode="auto">
            <a:xfrm>
              <a:off x="10472738" y="1908175"/>
              <a:ext cx="739775" cy="503238"/>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79"/>
            <p:cNvSpPr>
              <a:spLocks/>
            </p:cNvSpPr>
            <p:nvPr/>
          </p:nvSpPr>
          <p:spPr bwMode="auto">
            <a:xfrm>
              <a:off x="10240963" y="2084388"/>
              <a:ext cx="974725" cy="889000"/>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80"/>
            <p:cNvSpPr>
              <a:spLocks noChangeArrowheads="1"/>
            </p:cNvSpPr>
            <p:nvPr/>
          </p:nvSpPr>
          <p:spPr bwMode="auto">
            <a:xfrm>
              <a:off x="10161588" y="1009650"/>
              <a:ext cx="179388" cy="7334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81"/>
            <p:cNvSpPr>
              <a:spLocks noChangeArrowheads="1"/>
            </p:cNvSpPr>
            <p:nvPr/>
          </p:nvSpPr>
          <p:spPr bwMode="auto">
            <a:xfrm>
              <a:off x="10447338" y="709613"/>
              <a:ext cx="176213" cy="10334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Rectangle 82"/>
            <p:cNvSpPr>
              <a:spLocks noChangeArrowheads="1"/>
            </p:cNvSpPr>
            <p:nvPr/>
          </p:nvSpPr>
          <p:spPr bwMode="auto">
            <a:xfrm>
              <a:off x="10728325" y="1398588"/>
              <a:ext cx="179388" cy="3444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83"/>
            <p:cNvSpPr>
              <a:spLocks noChangeArrowheads="1"/>
            </p:cNvSpPr>
            <p:nvPr/>
          </p:nvSpPr>
          <p:spPr bwMode="auto">
            <a:xfrm>
              <a:off x="11012488" y="1027113"/>
              <a:ext cx="176213" cy="715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Rectangle 84"/>
            <p:cNvSpPr>
              <a:spLocks noChangeArrowheads="1"/>
            </p:cNvSpPr>
            <p:nvPr/>
          </p:nvSpPr>
          <p:spPr bwMode="auto">
            <a:xfrm>
              <a:off x="11295063" y="858838"/>
              <a:ext cx="179388" cy="8842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85"/>
            <p:cNvSpPr>
              <a:spLocks/>
            </p:cNvSpPr>
            <p:nvPr/>
          </p:nvSpPr>
          <p:spPr bwMode="auto">
            <a:xfrm>
              <a:off x="11961813" y="858838"/>
              <a:ext cx="1503363" cy="930275"/>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86"/>
            <p:cNvSpPr>
              <a:spLocks/>
            </p:cNvSpPr>
            <p:nvPr/>
          </p:nvSpPr>
          <p:spPr bwMode="auto">
            <a:xfrm>
              <a:off x="11958638" y="927100"/>
              <a:ext cx="1506538" cy="704850"/>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87"/>
            <p:cNvSpPr>
              <a:spLocks noEditPoints="1"/>
            </p:cNvSpPr>
            <p:nvPr/>
          </p:nvSpPr>
          <p:spPr bwMode="auto">
            <a:xfrm>
              <a:off x="11961813" y="2006600"/>
              <a:ext cx="1485900" cy="906463"/>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Rectangle 88"/>
            <p:cNvSpPr>
              <a:spLocks noChangeArrowheads="1"/>
            </p:cNvSpPr>
            <p:nvPr/>
          </p:nvSpPr>
          <p:spPr bwMode="auto">
            <a:xfrm>
              <a:off x="11984038" y="2028825"/>
              <a:ext cx="1439863" cy="1349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89"/>
            <p:cNvSpPr>
              <a:spLocks/>
            </p:cNvSpPr>
            <p:nvPr/>
          </p:nvSpPr>
          <p:spPr bwMode="auto">
            <a:xfrm>
              <a:off x="11995150" y="2276475"/>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90"/>
            <p:cNvSpPr>
              <a:spLocks/>
            </p:cNvSpPr>
            <p:nvPr/>
          </p:nvSpPr>
          <p:spPr bwMode="auto">
            <a:xfrm>
              <a:off x="11995150" y="2489200"/>
              <a:ext cx="1406525" cy="46038"/>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91"/>
            <p:cNvSpPr>
              <a:spLocks/>
            </p:cNvSpPr>
            <p:nvPr/>
          </p:nvSpPr>
          <p:spPr bwMode="auto">
            <a:xfrm>
              <a:off x="11995150" y="2703513"/>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92"/>
            <p:cNvSpPr>
              <a:spLocks/>
            </p:cNvSpPr>
            <p:nvPr/>
          </p:nvSpPr>
          <p:spPr bwMode="auto">
            <a:xfrm>
              <a:off x="12179300"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93"/>
            <p:cNvSpPr>
              <a:spLocks/>
            </p:cNvSpPr>
            <p:nvPr/>
          </p:nvSpPr>
          <p:spPr bwMode="auto">
            <a:xfrm>
              <a:off x="12449175" y="2130425"/>
              <a:ext cx="46038" cy="749300"/>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94"/>
            <p:cNvSpPr>
              <a:spLocks/>
            </p:cNvSpPr>
            <p:nvPr/>
          </p:nvSpPr>
          <p:spPr bwMode="auto">
            <a:xfrm>
              <a:off x="12723813"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95"/>
            <p:cNvSpPr>
              <a:spLocks/>
            </p:cNvSpPr>
            <p:nvPr/>
          </p:nvSpPr>
          <p:spPr bwMode="auto">
            <a:xfrm>
              <a:off x="13012738"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96"/>
            <p:cNvSpPr>
              <a:spLocks/>
            </p:cNvSpPr>
            <p:nvPr/>
          </p:nvSpPr>
          <p:spPr bwMode="auto">
            <a:xfrm>
              <a:off x="13241338" y="2130425"/>
              <a:ext cx="47625" cy="749300"/>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13" name="Group 612"/>
          <p:cNvGrpSpPr/>
          <p:nvPr/>
        </p:nvGrpSpPr>
        <p:grpSpPr>
          <a:xfrm>
            <a:off x="6982793" y="2455089"/>
            <a:ext cx="3344761" cy="3345632"/>
            <a:chOff x="3183725" y="1707654"/>
            <a:chExt cx="2776550" cy="2776550"/>
          </a:xfrm>
          <a:noFill/>
        </p:grpSpPr>
        <p:sp>
          <p:nvSpPr>
            <p:cNvPr id="61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18" name="Freeform 617"/>
          <p:cNvSpPr>
            <a:spLocks/>
          </p:cNvSpPr>
          <p:nvPr/>
        </p:nvSpPr>
        <p:spPr bwMode="auto">
          <a:xfrm>
            <a:off x="7233668"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grpSp>
        <p:nvGrpSpPr>
          <p:cNvPr id="620" name="Group 619" hidden="1"/>
          <p:cNvGrpSpPr/>
          <p:nvPr/>
        </p:nvGrpSpPr>
        <p:grpSpPr>
          <a:xfrm>
            <a:off x="7033636" y="2474268"/>
            <a:ext cx="3270164" cy="3289629"/>
            <a:chOff x="3519162" y="1949186"/>
            <a:chExt cx="2197087" cy="2209590"/>
          </a:xfrm>
        </p:grpSpPr>
        <p:cxnSp>
          <p:nvCxnSpPr>
            <p:cNvPr id="621" name="Straight Connector 620"/>
            <p:cNvCxnSpPr/>
            <p:nvPr/>
          </p:nvCxnSpPr>
          <p:spPr>
            <a:xfrm>
              <a:off x="4583289" y="1949186"/>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4380120" y="1967054"/>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p:cNvCxnSpPr/>
            <p:nvPr/>
          </p:nvCxnSpPr>
          <p:spPr>
            <a:xfrm rot="3000000">
              <a:off x="5423445" y="2329630"/>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p:cNvCxnSpPr/>
            <p:nvPr/>
          </p:nvCxnSpPr>
          <p:spPr>
            <a:xfrm rot="18600000" flipH="1">
              <a:off x="3777086" y="2362648"/>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p:cNvCxnSpPr/>
            <p:nvPr/>
          </p:nvCxnSpPr>
          <p:spPr>
            <a:xfrm rot="5400000">
              <a:off x="5654501" y="3035381"/>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p:cNvCxnSpPr/>
            <p:nvPr/>
          </p:nvCxnSpPr>
          <p:spPr>
            <a:xfrm rot="5400000">
              <a:off x="3580911" y="3035382"/>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rot="3000000">
              <a:off x="3821053" y="3677571"/>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rot="18600000" flipH="1">
              <a:off x="5376142" y="3700578"/>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p:cNvCxnSpPr/>
            <p:nvPr/>
          </p:nvCxnSpPr>
          <p:spPr>
            <a:xfrm>
              <a:off x="4583289" y="4035279"/>
              <a:ext cx="0" cy="123497"/>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p:cNvCxnSpPr/>
            <p:nvPr/>
          </p:nvCxnSpPr>
          <p:spPr>
            <a:xfrm flipH="1">
              <a:off x="4761225" y="1963765"/>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flipH="1">
              <a:off x="4395797" y="4054633"/>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4753198" y="4063296"/>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p:cNvCxnSpPr/>
            <p:nvPr/>
          </p:nvCxnSpPr>
          <p:spPr>
            <a:xfrm rot="1200000" flipH="1">
              <a:off x="5127462" y="2088594"/>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rot="20400000">
              <a:off x="4038333" y="2121526"/>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rot="600000" flipH="1">
              <a:off x="4948865" y="2012241"/>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rot="21000000">
              <a:off x="4209239" y="2040117"/>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rot="1800000" flipH="1">
              <a:off x="5284197" y="2211247"/>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rot="19800000">
              <a:off x="3885720" y="2223172"/>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rot="3000000" flipH="1">
              <a:off x="5528214" y="2499429"/>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rot="18600000">
              <a:off x="3664129" y="2522051"/>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rot="3600000" flipH="1">
              <a:off x="5604921" y="2673561"/>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rot="4200000" flipH="1">
              <a:off x="5646007" y="2862732"/>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rot="18000000">
              <a:off x="3591108" y="2692912"/>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rot="17400000">
              <a:off x="3558484" y="2869989"/>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rot="5400000" flipH="1">
              <a:off x="5633912" y="3234761"/>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rot="6000000" flipH="1">
              <a:off x="5578180" y="3413419"/>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rot="16200000">
              <a:off x="3567251" y="3226343"/>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rot="15600000">
              <a:off x="3615947" y="3396486"/>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rot="6600000" flipH="1">
              <a:off x="5488484" y="3575495"/>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rot="15000000">
              <a:off x="3694672" y="3557966"/>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rot="7800000" flipH="1">
              <a:off x="5241295" y="3847031"/>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rot="13800000">
              <a:off x="3922864" y="3821990"/>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rot="8400000" flipH="1">
              <a:off x="5091729" y="3945558"/>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rot="13200000">
              <a:off x="4069828" y="3920728"/>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rot="9000000" flipH="1">
              <a:off x="4927728" y="4017439"/>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rot="12600000">
              <a:off x="4228787" y="4002055"/>
              <a:ext cx="16836" cy="95480"/>
            </a:xfrm>
            <a:prstGeom prst="line">
              <a:avLst/>
            </a:prstGeom>
            <a:ln w="3175"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7" name="Oval 656"/>
          <p:cNvSpPr/>
          <p:nvPr/>
        </p:nvSpPr>
        <p:spPr>
          <a:xfrm>
            <a:off x="9445846"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669" name="Group 668"/>
          <p:cNvGrpSpPr/>
          <p:nvPr/>
        </p:nvGrpSpPr>
        <p:grpSpPr>
          <a:xfrm>
            <a:off x="7604935" y="4872758"/>
            <a:ext cx="1897492" cy="877847"/>
            <a:chOff x="2421442" y="2793688"/>
            <a:chExt cx="1717749" cy="794483"/>
          </a:xfrm>
        </p:grpSpPr>
        <p:sp>
          <p:nvSpPr>
            <p:cNvPr id="670"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671" name="Rectangle 670"/>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grpSp>
        <p:nvGrpSpPr>
          <p:cNvPr id="672" name="Group 671"/>
          <p:cNvGrpSpPr/>
          <p:nvPr/>
        </p:nvGrpSpPr>
        <p:grpSpPr>
          <a:xfrm>
            <a:off x="7428323" y="2897817"/>
            <a:ext cx="2409787" cy="2083721"/>
            <a:chOff x="3633119" y="2175164"/>
            <a:chExt cx="1807811" cy="1562791"/>
          </a:xfrm>
        </p:grpSpPr>
        <p:sp>
          <p:nvSpPr>
            <p:cNvPr id="673"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4"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5"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6"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7"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8"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79"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0"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1"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2"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3"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4"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5"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6"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7"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8"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89"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0"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1"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2"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3"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4"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5"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6"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7"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8"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699"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0"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1"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2"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3"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4"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5"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6"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7"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8"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09"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0"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1"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2"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3"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4"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5"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6"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7"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8"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19"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0"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1"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2"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3"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4"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5"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6"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7"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8"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29"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0"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1"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2"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3"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4"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5"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6"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7"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8"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39"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40"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741" name="Oval 740"/>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2" name="Oval 741"/>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3" name="Oval 742"/>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4" name="Oval 743"/>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5" name="Oval 744"/>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6" name="Oval 745"/>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7" name="Oval 746"/>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8" name="Oval 747"/>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9" name="Oval 748"/>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0" name="Oval 749"/>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1" name="Oval 750"/>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2" name="Oval 751"/>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3" name="Oval 752"/>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4" name="Oval 753"/>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5" name="Oval 754"/>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6" name="Oval 755"/>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7" name="Oval 756"/>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8" name="Oval 757"/>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59" name="Oval 758"/>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0" name="Oval 759"/>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1" name="Oval 760"/>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2" name="Oval 761"/>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3" name="Oval 762"/>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4" name="Oval 763"/>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5" name="Oval 764"/>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6" name="Oval 765"/>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7" name="Oval 766"/>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8" name="Oval 767"/>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69" name="Oval 768"/>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0" name="Oval 769"/>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1" name="Oval 770"/>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2" name="Oval 771"/>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3" name="Oval 772"/>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4" name="Oval 773"/>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5" name="Oval 774"/>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6" name="Oval 775"/>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7" name="Oval 776"/>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8" name="Oval 777"/>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79" name="Oval 778"/>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0" name="Oval 779"/>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1" name="Oval 780"/>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2" name="Oval 781"/>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3" name="Oval 782"/>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4" name="Oval 783"/>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85"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grpSp>
        <p:nvGrpSpPr>
          <p:cNvPr id="786" name="Group 785"/>
          <p:cNvGrpSpPr/>
          <p:nvPr/>
        </p:nvGrpSpPr>
        <p:grpSpPr>
          <a:xfrm>
            <a:off x="6194233" y="1666325"/>
            <a:ext cx="4921881" cy="4923163"/>
            <a:chOff x="3183725" y="1707654"/>
            <a:chExt cx="2776550" cy="2776550"/>
          </a:xfrm>
        </p:grpSpPr>
        <p:sp>
          <p:nvSpPr>
            <p:cNvPr id="787" name="Arc 786"/>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8" name="Arc 787"/>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9" name="Arc 788"/>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0" name="Arc 789"/>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91" name="Oval 790"/>
          <p:cNvSpPr/>
          <p:nvPr/>
        </p:nvSpPr>
        <p:spPr>
          <a:xfrm>
            <a:off x="7766477"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817" name="IntercloudText"/>
          <p:cNvSpPr/>
          <p:nvPr/>
        </p:nvSpPr>
        <p:spPr>
          <a:xfrm>
            <a:off x="7204801"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818" name="Oval 817"/>
          <p:cNvSpPr/>
          <p:nvPr/>
        </p:nvSpPr>
        <p:spPr>
          <a:xfrm>
            <a:off x="7719316"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61" name="Line 48"/>
          <p:cNvSpPr>
            <a:spLocks noChangeShapeType="1"/>
          </p:cNvSpPr>
          <p:nvPr/>
        </p:nvSpPr>
        <p:spPr bwMode="auto">
          <a:xfrm flipH="1">
            <a:off x="8664683" y="4584697"/>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62" name="Oval 261"/>
          <p:cNvSpPr/>
          <p:nvPr/>
        </p:nvSpPr>
        <p:spPr>
          <a:xfrm>
            <a:off x="8635265" y="4580642"/>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65" name="Oval 264"/>
          <p:cNvSpPr/>
          <p:nvPr/>
        </p:nvSpPr>
        <p:spPr>
          <a:xfrm>
            <a:off x="6059735" y="5093664"/>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295" name="Group 294"/>
          <p:cNvGrpSpPr/>
          <p:nvPr/>
        </p:nvGrpSpPr>
        <p:grpSpPr>
          <a:xfrm>
            <a:off x="7677236" y="2027068"/>
            <a:ext cx="1897492" cy="877845"/>
            <a:chOff x="2444892" y="2793688"/>
            <a:chExt cx="1717749" cy="794483"/>
          </a:xfrm>
        </p:grpSpPr>
        <p:sp>
          <p:nvSpPr>
            <p:cNvPr id="296"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97" name="Rectangle 296"/>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321" name="Oval 320"/>
          <p:cNvSpPr/>
          <p:nvPr/>
        </p:nvSpPr>
        <p:spPr>
          <a:xfrm>
            <a:off x="8594763" y="2827059"/>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63" name="Group 262"/>
          <p:cNvGrpSpPr/>
          <p:nvPr/>
        </p:nvGrpSpPr>
        <p:grpSpPr>
          <a:xfrm>
            <a:off x="10352872" y="3912368"/>
            <a:ext cx="1229190" cy="872729"/>
            <a:chOff x="4684339" y="1536667"/>
            <a:chExt cx="1269614" cy="807793"/>
          </a:xfrm>
        </p:grpSpPr>
        <p:sp>
          <p:nvSpPr>
            <p:cNvPr id="322"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323" name="Rectangle 322"/>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324" name="Group 323"/>
          <p:cNvGrpSpPr/>
          <p:nvPr/>
        </p:nvGrpSpPr>
        <p:grpSpPr>
          <a:xfrm>
            <a:off x="9453299" y="3912364"/>
            <a:ext cx="1419488" cy="877845"/>
            <a:chOff x="4063399" y="1629074"/>
            <a:chExt cx="1064893" cy="658384"/>
          </a:xfrm>
        </p:grpSpPr>
        <p:grpSp>
          <p:nvGrpSpPr>
            <p:cNvPr id="325" name="Group 324"/>
            <p:cNvGrpSpPr/>
            <p:nvPr/>
          </p:nvGrpSpPr>
          <p:grpSpPr>
            <a:xfrm>
              <a:off x="4063399" y="1629074"/>
              <a:ext cx="1064893" cy="658384"/>
              <a:chOff x="2658144" y="2793688"/>
              <a:chExt cx="1285024" cy="794483"/>
            </a:xfrm>
          </p:grpSpPr>
          <p:sp>
            <p:nvSpPr>
              <p:cNvPr id="341"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342" name="Rectangle 341"/>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326" name="Group 5"/>
            <p:cNvGrpSpPr>
              <a:grpSpLocks noChangeAspect="1"/>
            </p:cNvGrpSpPr>
            <p:nvPr/>
          </p:nvGrpSpPr>
          <p:grpSpPr bwMode="auto">
            <a:xfrm>
              <a:off x="4419249" y="1754558"/>
              <a:ext cx="349181" cy="184211"/>
              <a:chOff x="2199" y="1295"/>
              <a:chExt cx="1361" cy="718"/>
            </a:xfrm>
            <a:solidFill>
              <a:schemeClr val="accent1"/>
            </a:solidFill>
          </p:grpSpPr>
          <p:sp>
            <p:nvSpPr>
              <p:cNvPr id="327"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28"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29"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0"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1"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2"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3"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4"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5"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6"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7"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8"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39"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340"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343" name="Oval 342"/>
          <p:cNvSpPr/>
          <p:nvPr/>
        </p:nvSpPr>
        <p:spPr>
          <a:xfrm>
            <a:off x="9396486" y="4439915"/>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344" name="Freeform 27"/>
          <p:cNvSpPr>
            <a:spLocks/>
          </p:cNvSpPr>
          <p:nvPr/>
        </p:nvSpPr>
        <p:spPr bwMode="auto">
          <a:xfrm>
            <a:off x="6181760" y="3971099"/>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345" name="Rectangle 344"/>
          <p:cNvSpPr/>
          <p:nvPr/>
        </p:nvSpPr>
        <p:spPr>
          <a:xfrm>
            <a:off x="6153055" y="4320272"/>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346" name="Rounded Rectangle 345"/>
          <p:cNvSpPr/>
          <p:nvPr/>
        </p:nvSpPr>
        <p:spPr>
          <a:xfrm>
            <a:off x="6577390" y="4081616"/>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347"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577390" y="408419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 name="Oval 347"/>
          <p:cNvSpPr/>
          <p:nvPr/>
        </p:nvSpPr>
        <p:spPr>
          <a:xfrm>
            <a:off x="7555667" y="4492175"/>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349" name="Rounded Rectangle 348"/>
          <p:cNvSpPr/>
          <p:nvPr/>
        </p:nvSpPr>
        <p:spPr>
          <a:xfrm>
            <a:off x="6577390" y="4073328"/>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264" name="Rounded Rectangle 263"/>
          <p:cNvSpPr/>
          <p:nvPr/>
        </p:nvSpPr>
        <p:spPr>
          <a:xfrm>
            <a:off x="10783683" y="4068400"/>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66"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783684" y="4070433"/>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0" name="Rounded Rectangle 269"/>
          <p:cNvSpPr/>
          <p:nvPr/>
        </p:nvSpPr>
        <p:spPr>
          <a:xfrm>
            <a:off x="10783683" y="4060116"/>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293" name="TextBox 292"/>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2327740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2"/>
          <p:cNvGrpSpPr/>
          <p:nvPr/>
        </p:nvGrpSpPr>
        <p:grpSpPr>
          <a:xfrm>
            <a:off x="4422032" y="2455089"/>
            <a:ext cx="3344761" cy="3345632"/>
            <a:chOff x="3183725" y="1707654"/>
            <a:chExt cx="2776550" cy="2776550"/>
          </a:xfrm>
          <a:solidFill>
            <a:schemeClr val="bg1"/>
          </a:solid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31" name="Oval 230"/>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 name="Title 1"/>
          <p:cNvSpPr>
            <a:spLocks noGrp="1"/>
          </p:cNvSpPr>
          <p:nvPr>
            <p:ph type="ctrTitle"/>
          </p:nvPr>
        </p:nvSpPr>
        <p:spPr>
          <a:xfrm>
            <a:off x="583536" y="455093"/>
            <a:ext cx="11370889" cy="975783"/>
          </a:xfrm>
        </p:spPr>
        <p:txBody>
          <a:bodyPr/>
          <a:lstStyle/>
          <a:p>
            <a:r>
              <a:rPr lang="en-US" dirty="0" smtClean="0"/>
              <a:t>The Intercloud</a:t>
            </a:r>
            <a:r>
              <a:rPr lang="en-US" dirty="0"/>
              <a:t/>
            </a:r>
            <a:br>
              <a:rPr lang="en-US" dirty="0"/>
            </a:br>
            <a:r>
              <a:rPr lang="en-US" sz="3200" dirty="0">
                <a:solidFill>
                  <a:srgbClr val="2968AF"/>
                </a:solidFill>
                <a:latin typeface="Arial" charset="0"/>
                <a:cs typeface="Arial"/>
              </a:rPr>
              <a:t>Partners: Cloud Service Providers</a:t>
            </a:r>
          </a:p>
        </p:txBody>
      </p: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09" name="Rectangle 208"/>
          <p:cNvSpPr/>
          <p:nvPr/>
        </p:nvSpPr>
        <p:spPr>
          <a:xfrm>
            <a:off x="9192442" y="2076590"/>
            <a:ext cx="1842889" cy="627457"/>
          </a:xfrm>
          <a:prstGeom prst="rect">
            <a:avLst/>
          </a:prstGeom>
        </p:spPr>
        <p:txBody>
          <a:bodyPr wrap="none" lIns="121867" tIns="60933" rIns="121867" bIns="60933">
            <a:spAutoFit/>
          </a:bodyPr>
          <a:lstStyle/>
          <a:p>
            <a:pPr>
              <a:lnSpc>
                <a:spcPct val="85000"/>
              </a:lnSpc>
            </a:pPr>
            <a:r>
              <a:rPr lang="en-US" sz="1900" dirty="0">
                <a:solidFill>
                  <a:schemeClr val="accent4">
                    <a:lumMod val="75000"/>
                  </a:schemeClr>
                </a:solidFill>
              </a:rPr>
              <a:t>INTERCLOUD </a:t>
            </a:r>
          </a:p>
          <a:p>
            <a:pPr>
              <a:lnSpc>
                <a:spcPct val="85000"/>
              </a:lnSpc>
            </a:pPr>
            <a:r>
              <a:rPr lang="en-US" sz="1900" dirty="0">
                <a:solidFill>
                  <a:schemeClr val="accent4">
                    <a:lumMod val="75000"/>
                  </a:schemeClr>
                </a:solidFill>
              </a:rPr>
              <a:t>ALLIANCE </a:t>
            </a:r>
          </a:p>
        </p:txBody>
      </p:sp>
      <p:sp>
        <p:nvSpPr>
          <p:cNvPr id="210" name="Rectangle 209"/>
          <p:cNvSpPr/>
          <p:nvPr/>
        </p:nvSpPr>
        <p:spPr>
          <a:xfrm>
            <a:off x="9192436" y="3443613"/>
            <a:ext cx="2626263" cy="1212489"/>
          </a:xfrm>
          <a:prstGeom prst="rect">
            <a:avLst/>
          </a:prstGeom>
        </p:spPr>
        <p:txBody>
          <a:bodyPr wrap="square" lIns="121867" tIns="60933" rIns="121867" bIns="60933">
            <a:spAutoFit/>
          </a:bodyPr>
          <a:lstStyle/>
          <a:p>
            <a:pPr>
              <a:lnSpc>
                <a:spcPct val="85000"/>
              </a:lnSpc>
              <a:spcAft>
                <a:spcPts val="800"/>
              </a:spcAft>
            </a:pPr>
            <a:r>
              <a:rPr lang="en-US" sz="1500" b="1" dirty="0">
                <a:solidFill>
                  <a:schemeClr val="accent4">
                    <a:lumMod val="75000"/>
                  </a:schemeClr>
                </a:solidFill>
              </a:rPr>
              <a:t>Cisco Intercloud Stack</a:t>
            </a:r>
            <a:endParaRPr lang="en-US" sz="1500" b="1" dirty="0">
              <a:solidFill>
                <a:srgbClr val="FF0000"/>
              </a:solidFill>
            </a:endParaRPr>
          </a:p>
          <a:p>
            <a:pPr>
              <a:lnSpc>
                <a:spcPct val="85000"/>
              </a:lnSpc>
            </a:pPr>
            <a:r>
              <a:rPr lang="en-US" sz="1500" dirty="0"/>
              <a:t>Standardized package of integrated software and hardware for Intercloud Services</a:t>
            </a:r>
          </a:p>
        </p:txBody>
      </p:sp>
      <p:sp>
        <p:nvSpPr>
          <p:cNvPr id="212" name="Rectangle 211"/>
          <p:cNvSpPr/>
          <p:nvPr/>
        </p:nvSpPr>
        <p:spPr>
          <a:xfrm>
            <a:off x="9192435" y="2656277"/>
            <a:ext cx="2373250" cy="521275"/>
          </a:xfrm>
          <a:prstGeom prst="rect">
            <a:avLst/>
          </a:prstGeom>
        </p:spPr>
        <p:txBody>
          <a:bodyPr wrap="square" lIns="121867" tIns="60933" rIns="121867" bIns="60933">
            <a:spAutoFit/>
          </a:bodyPr>
          <a:lstStyle/>
          <a:p>
            <a:pPr>
              <a:lnSpc>
                <a:spcPct val="85000"/>
              </a:lnSpc>
            </a:pPr>
            <a:r>
              <a:rPr lang="en-US" sz="1500" dirty="0"/>
              <a:t>Strategically Aligned Cloud Partners</a:t>
            </a:r>
          </a:p>
        </p:txBody>
      </p:sp>
      <p:sp>
        <p:nvSpPr>
          <p:cNvPr id="217" name="Arc 216"/>
          <p:cNvSpPr/>
          <p:nvPr/>
        </p:nvSpPr>
        <p:spPr>
          <a:xfrm rot="18800059">
            <a:off x="7822136" y="3717533"/>
            <a:ext cx="1401992" cy="1401627"/>
          </a:xfrm>
          <a:prstGeom prst="arc">
            <a:avLst>
              <a:gd name="adj1" fmla="val 20245240"/>
              <a:gd name="adj2" fmla="val 1610263"/>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cxnSp>
        <p:nvCxnSpPr>
          <p:cNvPr id="220" name="Straight Connector 219"/>
          <p:cNvCxnSpPr/>
          <p:nvPr/>
        </p:nvCxnSpPr>
        <p:spPr>
          <a:xfrm flipV="1">
            <a:off x="9019409" y="2388009"/>
            <a:ext cx="0" cy="1530240"/>
          </a:xfrm>
          <a:prstGeom prst="line">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a:off x="8941242" y="2229489"/>
            <a:ext cx="147812" cy="147851"/>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23" name="Rectangle 222"/>
          <p:cNvSpPr/>
          <p:nvPr/>
        </p:nvSpPr>
        <p:spPr>
          <a:xfrm>
            <a:off x="-82580" y="3839927"/>
            <a:ext cx="2552253" cy="1124516"/>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a:t>
            </a:r>
            <a:br>
              <a:rPr lang="en-US" sz="1900" dirty="0">
                <a:solidFill>
                  <a:schemeClr val="accent4">
                    <a:lumMod val="75000"/>
                  </a:schemeClr>
                </a:solidFill>
              </a:rPr>
            </a:br>
            <a:r>
              <a:rPr lang="en-US" sz="1900" dirty="0">
                <a:solidFill>
                  <a:schemeClr val="accent4">
                    <a:lumMod val="75000"/>
                  </a:schemeClr>
                </a:solidFill>
              </a:rPr>
              <a:t>POWERED</a:t>
            </a:r>
            <a:br>
              <a:rPr lang="en-US" sz="1900" dirty="0">
                <a:solidFill>
                  <a:schemeClr val="accent4">
                    <a:lumMod val="75000"/>
                  </a:schemeClr>
                </a:solidFill>
              </a:rPr>
            </a:br>
            <a:r>
              <a:rPr lang="en-US" sz="1900" dirty="0">
                <a:solidFill>
                  <a:schemeClr val="accent4">
                    <a:lumMod val="75000"/>
                  </a:schemeClr>
                </a:solidFill>
              </a:rPr>
              <a:t>SERVICES PROVIDERS</a:t>
            </a:r>
          </a:p>
        </p:txBody>
      </p:sp>
      <p:sp>
        <p:nvSpPr>
          <p:cNvPr id="224" name="Rectangle 223"/>
          <p:cNvSpPr/>
          <p:nvPr/>
        </p:nvSpPr>
        <p:spPr>
          <a:xfrm>
            <a:off x="1502557" y="4886309"/>
            <a:ext cx="974412" cy="521275"/>
          </a:xfrm>
          <a:prstGeom prst="rect">
            <a:avLst/>
          </a:prstGeom>
        </p:spPr>
        <p:txBody>
          <a:bodyPr wrap="none" lIns="121867" tIns="60933" rIns="121867" bIns="60933">
            <a:spAutoFit/>
          </a:bodyPr>
          <a:lstStyle/>
          <a:p>
            <a:pPr algn="r">
              <a:lnSpc>
                <a:spcPct val="85000"/>
              </a:lnSpc>
            </a:pPr>
            <a:r>
              <a:rPr lang="en-US" sz="1500" b="1" dirty="0">
                <a:solidFill>
                  <a:schemeClr val="accent4">
                    <a:lumMod val="75000"/>
                  </a:schemeClr>
                </a:solidFill>
              </a:rPr>
              <a:t>160+ </a:t>
            </a:r>
            <a:r>
              <a:rPr lang="en-US" sz="1500" b="1" dirty="0">
                <a:solidFill>
                  <a:srgbClr val="000000"/>
                </a:solidFill>
              </a:rPr>
              <a:t/>
            </a:r>
            <a:br>
              <a:rPr lang="en-US" sz="1500" b="1" dirty="0">
                <a:solidFill>
                  <a:srgbClr val="000000"/>
                </a:solidFill>
              </a:rPr>
            </a:br>
            <a:r>
              <a:rPr lang="en-US" sz="1500" dirty="0"/>
              <a:t>Partners</a:t>
            </a:r>
          </a:p>
        </p:txBody>
      </p:sp>
      <p:sp>
        <p:nvSpPr>
          <p:cNvPr id="225" name="Rectangle 224"/>
          <p:cNvSpPr/>
          <p:nvPr/>
        </p:nvSpPr>
        <p:spPr>
          <a:xfrm>
            <a:off x="103720" y="5451397"/>
            <a:ext cx="2373250" cy="717483"/>
          </a:xfrm>
          <a:prstGeom prst="rect">
            <a:avLst/>
          </a:prstGeom>
        </p:spPr>
        <p:txBody>
          <a:bodyPr wrap="square" lIns="121867" tIns="60933" rIns="121867" bIns="60933">
            <a:spAutoFit/>
          </a:bodyPr>
          <a:lstStyle/>
          <a:p>
            <a:pPr algn="r">
              <a:lnSpc>
                <a:spcPct val="85000"/>
              </a:lnSpc>
            </a:pPr>
            <a:r>
              <a:rPr lang="en-US" sz="1500" b="1" dirty="0">
                <a:solidFill>
                  <a:schemeClr val="accent4">
                    <a:lumMod val="75000"/>
                  </a:schemeClr>
                </a:solidFill>
              </a:rPr>
              <a:t>Offer 240+</a:t>
            </a:r>
            <a:r>
              <a:rPr lang="en-US" sz="1500" b="1" dirty="0">
                <a:solidFill>
                  <a:schemeClr val="accent5">
                    <a:lumMod val="75000"/>
                  </a:schemeClr>
                </a:solidFill>
              </a:rPr>
              <a:t> </a:t>
            </a:r>
            <a:r>
              <a:rPr lang="en-US" sz="1500" dirty="0"/>
              <a:t/>
            </a:r>
            <a:br>
              <a:rPr lang="en-US" sz="1500" dirty="0"/>
            </a:br>
            <a:r>
              <a:rPr lang="en-US" sz="1500" dirty="0"/>
              <a:t>Cisco Powered cloud services</a:t>
            </a:r>
          </a:p>
        </p:txBody>
      </p:sp>
      <p:sp>
        <p:nvSpPr>
          <p:cNvPr id="226" name="Rectangle 225"/>
          <p:cNvSpPr/>
          <p:nvPr/>
        </p:nvSpPr>
        <p:spPr>
          <a:xfrm>
            <a:off x="103727" y="1507525"/>
            <a:ext cx="3283031" cy="87598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INTERCLOUD</a:t>
            </a:r>
            <a:br>
              <a:rPr lang="en-US" sz="1900" dirty="0">
                <a:solidFill>
                  <a:schemeClr val="accent4">
                    <a:lumMod val="75000"/>
                  </a:schemeClr>
                </a:solidFill>
              </a:rPr>
            </a:br>
            <a:r>
              <a:rPr lang="en-US" sz="1900" dirty="0">
                <a:solidFill>
                  <a:schemeClr val="accent4">
                    <a:lumMod val="75000"/>
                  </a:schemeClr>
                </a:solidFill>
              </a:rPr>
              <a:t>PROVIDERS and RESELLERS</a:t>
            </a:r>
          </a:p>
        </p:txBody>
      </p:sp>
      <p:sp>
        <p:nvSpPr>
          <p:cNvPr id="227" name="Rectangle 226"/>
          <p:cNvSpPr/>
          <p:nvPr/>
        </p:nvSpPr>
        <p:spPr>
          <a:xfrm>
            <a:off x="2383745" y="2304640"/>
            <a:ext cx="982847" cy="521275"/>
          </a:xfrm>
          <a:prstGeom prst="rect">
            <a:avLst/>
          </a:prstGeom>
        </p:spPr>
        <p:txBody>
          <a:bodyPr wrap="none" lIns="121867" tIns="60933" rIns="121867" bIns="60933">
            <a:spAutoFit/>
          </a:bodyPr>
          <a:lstStyle/>
          <a:p>
            <a:pPr algn="r">
              <a:lnSpc>
                <a:spcPct val="85000"/>
              </a:lnSpc>
            </a:pPr>
            <a:r>
              <a:rPr lang="en-US" sz="1500" b="1" dirty="0">
                <a:solidFill>
                  <a:schemeClr val="accent4">
                    <a:lumMod val="75000"/>
                  </a:schemeClr>
                </a:solidFill>
              </a:rPr>
              <a:t>60+</a:t>
            </a:r>
            <a:r>
              <a:rPr lang="en-US" sz="1500" b="1" dirty="0">
                <a:solidFill>
                  <a:srgbClr val="000000"/>
                </a:solidFill>
              </a:rPr>
              <a:t/>
            </a:r>
            <a:br>
              <a:rPr lang="en-US" sz="1500" b="1" dirty="0">
                <a:solidFill>
                  <a:srgbClr val="000000"/>
                </a:solidFill>
              </a:rPr>
            </a:br>
            <a:r>
              <a:rPr lang="en-US" sz="1500" dirty="0"/>
              <a:t>Partners</a:t>
            </a:r>
          </a:p>
        </p:txBody>
      </p:sp>
      <p:sp>
        <p:nvSpPr>
          <p:cNvPr id="228" name="Rectangle 227"/>
          <p:cNvSpPr/>
          <p:nvPr/>
        </p:nvSpPr>
        <p:spPr>
          <a:xfrm>
            <a:off x="493610" y="2760254"/>
            <a:ext cx="2872974" cy="913689"/>
          </a:xfrm>
          <a:prstGeom prst="rect">
            <a:avLst/>
          </a:prstGeom>
        </p:spPr>
        <p:txBody>
          <a:bodyPr wrap="square" lIns="121867" tIns="60933" rIns="121867" bIns="60933">
            <a:spAutoFit/>
          </a:bodyPr>
          <a:lstStyle/>
          <a:p>
            <a:pPr algn="r">
              <a:lnSpc>
                <a:spcPct val="85000"/>
              </a:lnSpc>
            </a:pPr>
            <a:r>
              <a:rPr lang="en-US" sz="1500" dirty="0"/>
              <a:t>Offer Intercloud </a:t>
            </a:r>
            <a:br>
              <a:rPr lang="en-US" sz="1500" dirty="0"/>
            </a:br>
            <a:r>
              <a:rPr lang="en-US" sz="1500" dirty="0"/>
              <a:t>Services with workload portability and global policy management</a:t>
            </a:r>
          </a:p>
        </p:txBody>
      </p:sp>
      <p:sp>
        <p:nvSpPr>
          <p:cNvPr id="229" name="Arc 228"/>
          <p:cNvSpPr/>
          <p:nvPr/>
        </p:nvSpPr>
        <p:spPr>
          <a:xfrm flipH="1">
            <a:off x="3386751" y="3834132"/>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cxnSp>
        <p:nvCxnSpPr>
          <p:cNvPr id="234" name="Straight Connector 233"/>
          <p:cNvCxnSpPr/>
          <p:nvPr/>
        </p:nvCxnSpPr>
        <p:spPr>
          <a:xfrm>
            <a:off x="2548246" y="4764973"/>
            <a:ext cx="874776" cy="0"/>
          </a:xfrm>
          <a:prstGeom prst="line">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3" name="Arc 242"/>
          <p:cNvSpPr/>
          <p:nvPr/>
        </p:nvSpPr>
        <p:spPr>
          <a:xfrm rot="20690748" flipH="1">
            <a:off x="3410982" y="3714392"/>
            <a:ext cx="1635473" cy="1541077"/>
          </a:xfrm>
          <a:prstGeom prst="arc">
            <a:avLst>
              <a:gd name="adj1" fmla="val 14766841"/>
              <a:gd name="adj2" fmla="val 19575246"/>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cxnSp>
        <p:nvCxnSpPr>
          <p:cNvPr id="11" name="Straight Connector 10"/>
          <p:cNvCxnSpPr/>
          <p:nvPr/>
        </p:nvCxnSpPr>
        <p:spPr>
          <a:xfrm>
            <a:off x="3529891" y="1804788"/>
            <a:ext cx="0" cy="2289992"/>
          </a:xfrm>
          <a:prstGeom prst="line">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5" name="Oval 244"/>
          <p:cNvSpPr/>
          <p:nvPr/>
        </p:nvSpPr>
        <p:spPr>
          <a:xfrm>
            <a:off x="3455740" y="1698245"/>
            <a:ext cx="147812" cy="147851"/>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4" name="Oval 243"/>
          <p:cNvSpPr/>
          <p:nvPr/>
        </p:nvSpPr>
        <p:spPr>
          <a:xfrm>
            <a:off x="8699252" y="3708253"/>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47" name="Oval 246"/>
          <p:cNvSpPr/>
          <p:nvPr/>
        </p:nvSpPr>
        <p:spPr>
          <a:xfrm>
            <a:off x="4333868" y="3674617"/>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48" name="Oval 247"/>
          <p:cNvSpPr/>
          <p:nvPr/>
        </p:nvSpPr>
        <p:spPr>
          <a:xfrm>
            <a:off x="3423020" y="4151801"/>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51" name="Oval 250"/>
          <p:cNvSpPr/>
          <p:nvPr/>
        </p:nvSpPr>
        <p:spPr>
          <a:xfrm>
            <a:off x="3364117" y="4320425"/>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52" name="Oval 251"/>
          <p:cNvSpPr/>
          <p:nvPr/>
        </p:nvSpPr>
        <p:spPr>
          <a:xfrm>
            <a:off x="3598742" y="5044225"/>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cxnSp>
        <p:nvCxnSpPr>
          <p:cNvPr id="10" name="Straight Connector 9"/>
          <p:cNvCxnSpPr/>
          <p:nvPr/>
        </p:nvCxnSpPr>
        <p:spPr>
          <a:xfrm>
            <a:off x="2548244" y="4054523"/>
            <a:ext cx="0" cy="710532"/>
          </a:xfrm>
          <a:prstGeom prst="line">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53" name="Oval 252"/>
          <p:cNvSpPr/>
          <p:nvPr/>
        </p:nvSpPr>
        <p:spPr>
          <a:xfrm>
            <a:off x="2474338" y="404876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sp>
        <p:nvSpPr>
          <p:cNvPr id="239"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54" name="Oval 253"/>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02" name="Oval 201"/>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198" name="Group 197"/>
          <p:cNvGrpSpPr/>
          <p:nvPr/>
        </p:nvGrpSpPr>
        <p:grpSpPr>
          <a:xfrm>
            <a:off x="5142707" y="2019964"/>
            <a:ext cx="1897492" cy="877845"/>
            <a:chOff x="2444892" y="2793688"/>
            <a:chExt cx="1717749" cy="794483"/>
          </a:xfrm>
        </p:grpSpPr>
        <p:sp>
          <p:nvSpPr>
            <p:cNvPr id="199"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00" name="Rectangle 199"/>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274" name="Oval 273"/>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7" name="Oval 236"/>
          <p:cNvSpPr/>
          <p:nvPr/>
        </p:nvSpPr>
        <p:spPr>
          <a:xfrm>
            <a:off x="9148354" y="4176389"/>
            <a:ext cx="88164" cy="88187"/>
          </a:xfrm>
          <a:prstGeom prst="ellipse">
            <a:avLst/>
          </a:prstGeom>
          <a:solidFill>
            <a:schemeClr val="bg1"/>
          </a:solidFill>
          <a:ln w="19050" cap="rnd">
            <a:solidFill>
              <a:schemeClr val="accent4">
                <a:lumMod val="75000"/>
                <a:alpha val="99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solidFill>
                <a:schemeClr val="tx1"/>
              </a:solidFill>
            </a:endParaRPr>
          </a:p>
        </p:txBody>
      </p:sp>
      <p:grpSp>
        <p:nvGrpSpPr>
          <p:cNvPr id="208" name="Group 207"/>
          <p:cNvGrpSpPr/>
          <p:nvPr/>
        </p:nvGrpSpPr>
        <p:grpSpPr>
          <a:xfrm>
            <a:off x="7862950" y="3934318"/>
            <a:ext cx="1229190" cy="872729"/>
            <a:chOff x="4684339" y="1536667"/>
            <a:chExt cx="1269614" cy="807793"/>
          </a:xfrm>
        </p:grpSpPr>
        <p:sp>
          <p:nvSpPr>
            <p:cNvPr id="233"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35" name="Rectangle 234"/>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246" name="Group 245"/>
          <p:cNvGrpSpPr/>
          <p:nvPr/>
        </p:nvGrpSpPr>
        <p:grpSpPr>
          <a:xfrm>
            <a:off x="6963377" y="3934312"/>
            <a:ext cx="1419488" cy="877845"/>
            <a:chOff x="4063399" y="1629074"/>
            <a:chExt cx="1064893" cy="658384"/>
          </a:xfrm>
        </p:grpSpPr>
        <p:grpSp>
          <p:nvGrpSpPr>
            <p:cNvPr id="275" name="Group 274"/>
            <p:cNvGrpSpPr/>
            <p:nvPr/>
          </p:nvGrpSpPr>
          <p:grpSpPr>
            <a:xfrm>
              <a:off x="4063399" y="1629074"/>
              <a:ext cx="1064893" cy="658384"/>
              <a:chOff x="2658144" y="2793688"/>
              <a:chExt cx="1285024" cy="794483"/>
            </a:xfrm>
          </p:grpSpPr>
          <p:sp>
            <p:nvSpPr>
              <p:cNvPr id="291"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92" name="Rectangle 291"/>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276" name="Group 5"/>
            <p:cNvGrpSpPr>
              <a:grpSpLocks noChangeAspect="1"/>
            </p:cNvGrpSpPr>
            <p:nvPr/>
          </p:nvGrpSpPr>
          <p:grpSpPr bwMode="auto">
            <a:xfrm>
              <a:off x="4419249" y="1754558"/>
              <a:ext cx="349181" cy="184211"/>
              <a:chOff x="2199" y="1295"/>
              <a:chExt cx="1361" cy="718"/>
            </a:xfrm>
            <a:solidFill>
              <a:schemeClr val="accent1"/>
            </a:solidFill>
          </p:grpSpPr>
          <p:sp>
            <p:nvSpPr>
              <p:cNvPr id="277"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8"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79"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0"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1"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2"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3"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4"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5"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6"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7"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8"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89"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90"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93" name="Oval 292"/>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94"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95" name="Rectangle 294"/>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296" name="Rounded Rectangle 295"/>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97"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8" name="Oval 297"/>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99" name="Rounded Rectangle 298"/>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201" name="Rounded Rectangle 200"/>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03"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 name="Rounded Rectangle 203"/>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205" name="TextBox 204"/>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13073839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2" grpId="0"/>
      <p:bldP spid="217" grpId="0" animBg="1"/>
      <p:bldP spid="222" grpId="0" animBg="1"/>
      <p:bldP spid="226" grpId="0"/>
      <p:bldP spid="227" grpId="0"/>
      <p:bldP spid="228" grpId="0"/>
      <p:bldP spid="243" grpId="0" animBg="1"/>
      <p:bldP spid="245" grpId="0" animBg="1"/>
      <p:bldP spid="244" grpId="0" animBg="1"/>
      <p:bldP spid="247" grpId="0" animBg="1"/>
      <p:bldP spid="248" grpId="0" animBg="1"/>
      <p:bldP spid="2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800852"/>
            <a:ext cx="11761424" cy="5381509"/>
            <a:chOff x="916308" y="600638"/>
            <a:chExt cx="7445828" cy="4036132"/>
          </a:xfrm>
        </p:grpSpPr>
        <p:grpSp>
          <p:nvGrpSpPr>
            <p:cNvPr id="10" name="Group 9"/>
            <p:cNvGrpSpPr/>
            <p:nvPr/>
          </p:nvGrpSpPr>
          <p:grpSpPr>
            <a:xfrm>
              <a:off x="916308" y="600638"/>
              <a:ext cx="7445828" cy="4036132"/>
              <a:chOff x="1579265" y="337278"/>
              <a:chExt cx="8126348" cy="4405020"/>
            </a:xfrm>
          </p:grpSpPr>
          <p:sp>
            <p:nvSpPr>
              <p:cNvPr id="62" name="Freeform 27"/>
              <p:cNvSpPr>
                <a:spLocks noChangeAspect="1"/>
              </p:cNvSpPr>
              <p:nvPr/>
            </p:nvSpPr>
            <p:spPr bwMode="auto">
              <a:xfrm>
                <a:off x="2163729" y="368868"/>
                <a:ext cx="6853742" cy="429750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solidFill>
              <a:ln w="57150">
                <a:solidFill>
                  <a:schemeClr val="bg1">
                    <a:lumMod val="85000"/>
                  </a:schemeClr>
                </a:solidFill>
              </a:ln>
              <a:effectLst/>
            </p:spPr>
            <p:txBody>
              <a:bodyPr vert="horz" wrap="square" lIns="21218" tIns="10630" rIns="21218" bIns="10630" numCol="1" anchor="t" anchorCtr="0" compatLnSpc="1">
                <a:prstTxWarp prst="textNoShape">
                  <a:avLst/>
                </a:prstTxWarp>
              </a:bodyPr>
              <a:lstStyle/>
              <a:p>
                <a:pPr defTabSz="282880">
                  <a:defRPr/>
                </a:pPr>
                <a:endParaRPr lang="en-US" sz="2100" kern="0" dirty="0">
                  <a:solidFill>
                    <a:srgbClr val="2C2C2C"/>
                  </a:solidFill>
                  <a:latin typeface="CiscoSans" pitchFamily="34" charset="0"/>
                </a:endParaRPr>
              </a:p>
            </p:txBody>
          </p:sp>
          <p:grpSp>
            <p:nvGrpSpPr>
              <p:cNvPr id="8" name="Group 7"/>
              <p:cNvGrpSpPr/>
              <p:nvPr/>
            </p:nvGrpSpPr>
            <p:grpSpPr>
              <a:xfrm>
                <a:off x="1579265" y="337278"/>
                <a:ext cx="8126348" cy="4405020"/>
                <a:chOff x="1579265" y="337278"/>
                <a:chExt cx="8126348" cy="4405021"/>
              </a:xfrm>
            </p:grpSpPr>
            <p:pic>
              <p:nvPicPr>
                <p:cNvPr id="63" name="Picture 62"/>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brightnessContrast bright="1000" contrast="100000"/>
                          </a14:imgEffect>
                        </a14:imgLayer>
                      </a14:imgProps>
                    </a:ext>
                    <a:ext uri="{28A0092B-C50C-407E-A947-70E740481C1C}">
                      <a14:useLocalDpi xmlns:a14="http://schemas.microsoft.com/office/drawing/2010/main"/>
                    </a:ext>
                  </a:extLst>
                </a:blip>
                <a:stretch>
                  <a:fillRect/>
                </a:stretch>
              </p:blipFill>
              <p:spPr>
                <a:xfrm>
                  <a:off x="1579265" y="337278"/>
                  <a:ext cx="8126348" cy="4405021"/>
                </a:xfrm>
                <a:prstGeom prst="rect">
                  <a:avLst/>
                </a:prstGeom>
                <a:effectLst>
                  <a:outerShdw blurRad="1270000" algn="ctr" rotWithShape="0">
                    <a:srgbClr val="2968AF">
                      <a:alpha val="40000"/>
                    </a:srgbClr>
                  </a:outerShdw>
                </a:effectLst>
              </p:spPr>
            </p:pic>
            <p:pic>
              <p:nvPicPr>
                <p:cNvPr id="64" name="Picture 63"/>
                <p:cNvPicPr>
                  <a:picLocks noChangeAspect="1"/>
                </p:cNvPicPr>
                <p:nvPr/>
              </p:nvPicPr>
              <p:blipFill>
                <a:blip r:embed="rId5"/>
                <a:stretch>
                  <a:fillRect/>
                </a:stretch>
              </p:blipFill>
              <p:spPr>
                <a:xfrm>
                  <a:off x="3647908" y="1245409"/>
                  <a:ext cx="643484" cy="242905"/>
                </a:xfrm>
                <a:prstGeom prst="rect">
                  <a:avLst/>
                </a:prstGeom>
                <a:noFill/>
                <a:ln>
                  <a:noFill/>
                </a:ln>
              </p:spPr>
            </p:pic>
            <p:pic>
              <p:nvPicPr>
                <p:cNvPr id="65" name="Picture 64"/>
                <p:cNvPicPr>
                  <a:picLocks noChangeAspect="1"/>
                </p:cNvPicPr>
                <p:nvPr/>
              </p:nvPicPr>
              <p:blipFill>
                <a:blip r:embed="rId6"/>
                <a:stretch>
                  <a:fillRect/>
                </a:stretch>
              </p:blipFill>
              <p:spPr>
                <a:xfrm>
                  <a:off x="4351564" y="1287521"/>
                  <a:ext cx="630735" cy="189443"/>
                </a:xfrm>
                <a:prstGeom prst="rect">
                  <a:avLst/>
                </a:prstGeom>
                <a:noFill/>
                <a:ln>
                  <a:noFill/>
                </a:ln>
              </p:spPr>
            </p:pic>
            <p:pic>
              <p:nvPicPr>
                <p:cNvPr id="67" name="Picture 66" descr="C:\Sheetal\Cisco\PPT\GSX 14\PPT_Sheetal\75061_FShahpurwala_GSX\22th aug\Dimension_Data_logo_Transparent.png"/>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62258" y="1938353"/>
                  <a:ext cx="918601" cy="2119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8" name="Picture 5" descr="C:\Sheetal\Cisco\PPT\GSX 14\PPT_Sheetal\75061_FShahpurwala_GSX\22th aug\bt-logo.png"/>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466254" y="1052201"/>
                  <a:ext cx="648424" cy="4364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9"/>
                <a:stretch>
                  <a:fillRect/>
                </a:stretch>
              </p:blipFill>
              <p:spPr>
                <a:xfrm>
                  <a:off x="6453982" y="1582517"/>
                  <a:ext cx="815788" cy="146843"/>
                </a:xfrm>
                <a:prstGeom prst="rect">
                  <a:avLst/>
                </a:prstGeom>
                <a:ln w="28575">
                  <a:noFill/>
                </a:ln>
              </p:spPr>
            </p:pic>
            <p:pic>
              <p:nvPicPr>
                <p:cNvPr id="70" name="Picture 69"/>
                <p:cNvPicPr>
                  <a:picLocks noChangeAspect="1"/>
                </p:cNvPicPr>
                <p:nvPr/>
              </p:nvPicPr>
              <p:blipFill rotWithShape="1">
                <a:blip r:embed="rId10"/>
                <a:srcRect l="11756" t="32971" r="40338" b="35145"/>
                <a:stretch/>
              </p:blipFill>
              <p:spPr>
                <a:xfrm>
                  <a:off x="5657548" y="1569792"/>
                  <a:ext cx="565842" cy="209219"/>
                </a:xfrm>
                <a:prstGeom prst="rect">
                  <a:avLst/>
                </a:prstGeom>
              </p:spPr>
            </p:pic>
            <p:pic>
              <p:nvPicPr>
                <p:cNvPr id="71" name="Picture 70"/>
                <p:cNvPicPr>
                  <a:picLocks noChangeAspect="1"/>
                </p:cNvPicPr>
                <p:nvPr/>
              </p:nvPicPr>
              <p:blipFill>
                <a:blip r:embed="rId11"/>
                <a:stretch>
                  <a:fillRect/>
                </a:stretch>
              </p:blipFill>
              <p:spPr>
                <a:xfrm>
                  <a:off x="4207155" y="1583369"/>
                  <a:ext cx="420737" cy="195642"/>
                </a:xfrm>
                <a:prstGeom prst="rect">
                  <a:avLst/>
                </a:prstGeom>
                <a:noFill/>
                <a:ln>
                  <a:noFill/>
                </a:ln>
              </p:spPr>
            </p:pic>
            <p:pic>
              <p:nvPicPr>
                <p:cNvPr id="72" name="Picture 71"/>
                <p:cNvPicPr>
                  <a:picLocks noChangeAspect="1"/>
                </p:cNvPicPr>
                <p:nvPr/>
              </p:nvPicPr>
              <p:blipFill rotWithShape="1">
                <a:blip r:embed="rId12"/>
                <a:srcRect t="31405" b="30578"/>
                <a:stretch/>
              </p:blipFill>
              <p:spPr>
                <a:xfrm>
                  <a:off x="5385319" y="1931608"/>
                  <a:ext cx="958923" cy="218730"/>
                </a:xfrm>
                <a:prstGeom prst="rect">
                  <a:avLst/>
                </a:prstGeom>
              </p:spPr>
            </p:pic>
            <p:pic>
              <p:nvPicPr>
                <p:cNvPr id="73" name="Picture 72"/>
                <p:cNvPicPr>
                  <a:picLocks noChangeAspect="1"/>
                </p:cNvPicPr>
                <p:nvPr/>
              </p:nvPicPr>
              <p:blipFill>
                <a:blip r:embed="rId13"/>
                <a:stretch>
                  <a:fillRect/>
                </a:stretch>
              </p:blipFill>
              <p:spPr>
                <a:xfrm>
                  <a:off x="5929329" y="724957"/>
                  <a:ext cx="1025587" cy="253833"/>
                </a:xfrm>
                <a:prstGeom prst="rect">
                  <a:avLst/>
                </a:prstGeom>
                <a:noFill/>
                <a:ln>
                  <a:noFill/>
                </a:ln>
              </p:spPr>
            </p:pic>
            <p:pic>
              <p:nvPicPr>
                <p:cNvPr id="75" name="Picture 74"/>
                <p:cNvPicPr>
                  <a:picLocks noChangeAspect="1"/>
                </p:cNvPicPr>
                <p:nvPr/>
              </p:nvPicPr>
              <p:blipFill rotWithShape="1">
                <a:blip r:embed="rId14"/>
                <a:srcRect t="43804" b="43370"/>
                <a:stretch/>
              </p:blipFill>
              <p:spPr>
                <a:xfrm>
                  <a:off x="6508361" y="2359486"/>
                  <a:ext cx="1269581" cy="162839"/>
                </a:xfrm>
                <a:prstGeom prst="rect">
                  <a:avLst/>
                </a:prstGeom>
              </p:spPr>
            </p:pic>
            <p:pic>
              <p:nvPicPr>
                <p:cNvPr id="76" name="Picture 75"/>
                <p:cNvPicPr>
                  <a:picLocks noChangeAspect="1"/>
                </p:cNvPicPr>
                <p:nvPr/>
              </p:nvPicPr>
              <p:blipFill rotWithShape="1">
                <a:blip r:embed="rId15"/>
                <a:srcRect t="14782" b="13913"/>
                <a:stretch/>
              </p:blipFill>
              <p:spPr>
                <a:xfrm>
                  <a:off x="7825690" y="2148543"/>
                  <a:ext cx="515619" cy="367659"/>
                </a:xfrm>
                <a:prstGeom prst="rect">
                  <a:avLst/>
                </a:prstGeom>
                <a:ln w="28575">
                  <a:noFill/>
                </a:ln>
              </p:spPr>
            </p:pic>
            <p:pic>
              <p:nvPicPr>
                <p:cNvPr id="77" name="Picture 76"/>
                <p:cNvPicPr>
                  <a:picLocks noChangeAspect="1"/>
                </p:cNvPicPr>
                <p:nvPr/>
              </p:nvPicPr>
              <p:blipFill rotWithShape="1">
                <a:blip r:embed="rId16" cstate="print">
                  <a:extLst>
                    <a:ext uri="{28A0092B-C50C-407E-A947-70E740481C1C}">
                      <a14:useLocalDpi xmlns:a14="http://schemas.microsoft.com/office/drawing/2010/main"/>
                    </a:ext>
                  </a:extLst>
                </a:blip>
                <a:srcRect l="-5756"/>
                <a:stretch/>
              </p:blipFill>
              <p:spPr>
                <a:xfrm>
                  <a:off x="5359583" y="2208280"/>
                  <a:ext cx="1069548" cy="336708"/>
                </a:xfrm>
                <a:prstGeom prst="rect">
                  <a:avLst/>
                </a:prstGeom>
                <a:noFill/>
                <a:ln>
                  <a:noFill/>
                </a:ln>
              </p:spPr>
            </p:pic>
            <p:pic>
              <p:nvPicPr>
                <p:cNvPr id="78" name="Picture 77" descr="LG CNS_logo01[1].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11444" y="2313779"/>
                  <a:ext cx="860249" cy="208545"/>
                </a:xfrm>
                <a:prstGeom prst="rect">
                  <a:avLst/>
                </a:prstGeom>
              </p:spPr>
            </p:pic>
            <p:pic>
              <p:nvPicPr>
                <p:cNvPr id="79" name="Picture 78"/>
                <p:cNvPicPr>
                  <a:picLocks noChangeAspect="1"/>
                </p:cNvPicPr>
                <p:nvPr/>
              </p:nvPicPr>
              <p:blipFill>
                <a:blip r:embed="rId18"/>
                <a:stretch>
                  <a:fillRect/>
                </a:stretch>
              </p:blipFill>
              <p:spPr>
                <a:xfrm>
                  <a:off x="4019833" y="2594217"/>
                  <a:ext cx="454332" cy="454332"/>
                </a:xfrm>
                <a:prstGeom prst="rect">
                  <a:avLst/>
                </a:prstGeom>
                <a:noFill/>
                <a:ln>
                  <a:noFill/>
                </a:ln>
              </p:spPr>
            </p:pic>
            <p:pic>
              <p:nvPicPr>
                <p:cNvPr id="80" name="Picture 79"/>
                <p:cNvPicPr>
                  <a:picLocks noChangeAspect="1"/>
                </p:cNvPicPr>
                <p:nvPr/>
              </p:nvPicPr>
              <p:blipFill rotWithShape="1">
                <a:blip r:embed="rId19"/>
                <a:srcRect t="18174" r="40536" b="29777"/>
                <a:stretch/>
              </p:blipFill>
              <p:spPr>
                <a:xfrm>
                  <a:off x="5603436" y="2683310"/>
                  <a:ext cx="646674" cy="228239"/>
                </a:xfrm>
                <a:prstGeom prst="rect">
                  <a:avLst/>
                </a:prstGeom>
                <a:ln w="28575">
                  <a:noFill/>
                </a:ln>
              </p:spPr>
            </p:pic>
            <p:pic>
              <p:nvPicPr>
                <p:cNvPr id="81" name="Picture 80"/>
                <p:cNvPicPr>
                  <a:picLocks noChangeAspect="1"/>
                </p:cNvPicPr>
                <p:nvPr/>
              </p:nvPicPr>
              <p:blipFill>
                <a:blip r:embed="rId20"/>
                <a:stretch>
                  <a:fillRect/>
                </a:stretch>
              </p:blipFill>
              <p:spPr>
                <a:xfrm>
                  <a:off x="6418836" y="2669616"/>
                  <a:ext cx="690777" cy="233138"/>
                </a:xfrm>
                <a:prstGeom prst="rect">
                  <a:avLst/>
                </a:prstGeom>
                <a:ln w="28575">
                  <a:noFill/>
                </a:ln>
              </p:spPr>
            </p:pic>
            <p:pic>
              <p:nvPicPr>
                <p:cNvPr id="82" name="Picture 81"/>
                <p:cNvPicPr>
                  <a:picLocks noChangeAspect="1"/>
                </p:cNvPicPr>
                <p:nvPr/>
              </p:nvPicPr>
              <p:blipFill>
                <a:blip r:embed="rId21"/>
                <a:stretch>
                  <a:fillRect/>
                </a:stretch>
              </p:blipFill>
              <p:spPr>
                <a:xfrm>
                  <a:off x="2444953" y="3477594"/>
                  <a:ext cx="872285" cy="291663"/>
                </a:xfrm>
                <a:prstGeom prst="rect">
                  <a:avLst/>
                </a:prstGeom>
              </p:spPr>
            </p:pic>
            <p:pic>
              <p:nvPicPr>
                <p:cNvPr id="83" name="Picture 6" descr="C:\Sheetal\Cisco\PPT\GSX 14\PPT_Sheetal\75061_FShahpurwala_GSX\22th aug\PT.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444279" y="2582266"/>
                  <a:ext cx="318517" cy="31851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23"/>
                <a:stretch>
                  <a:fillRect/>
                </a:stretch>
              </p:blipFill>
              <p:spPr>
                <a:xfrm>
                  <a:off x="4648037" y="3089459"/>
                  <a:ext cx="758420" cy="325037"/>
                </a:xfrm>
                <a:prstGeom prst="rect">
                  <a:avLst/>
                </a:prstGeom>
                <a:ln w="28575">
                  <a:noFill/>
                </a:ln>
              </p:spPr>
            </p:pic>
            <p:pic>
              <p:nvPicPr>
                <p:cNvPr id="85" name="Picture 84"/>
                <p:cNvPicPr>
                  <a:picLocks noChangeAspect="1"/>
                </p:cNvPicPr>
                <p:nvPr/>
              </p:nvPicPr>
              <p:blipFill>
                <a:blip r:embed="rId24"/>
                <a:stretch>
                  <a:fillRect/>
                </a:stretch>
              </p:blipFill>
              <p:spPr>
                <a:xfrm>
                  <a:off x="7061541" y="3072827"/>
                  <a:ext cx="705934" cy="371989"/>
                </a:xfrm>
                <a:prstGeom prst="rect">
                  <a:avLst/>
                </a:prstGeom>
                <a:noFill/>
                <a:ln>
                  <a:noFill/>
                </a:ln>
              </p:spPr>
            </p:pic>
            <p:pic>
              <p:nvPicPr>
                <p:cNvPr id="86" name="Picture 85" descr="p10_grey_notag.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00132" y="2565524"/>
                  <a:ext cx="607612" cy="228857"/>
                </a:xfrm>
                <a:prstGeom prst="rect">
                  <a:avLst/>
                </a:prstGeom>
                <a:ln w="28575">
                  <a:noFill/>
                </a:ln>
              </p:spPr>
            </p:pic>
            <p:pic>
              <p:nvPicPr>
                <p:cNvPr id="87" name="Picture 86"/>
                <p:cNvPicPr>
                  <a:picLocks noChangeAspect="1"/>
                </p:cNvPicPr>
                <p:nvPr/>
              </p:nvPicPr>
              <p:blipFill>
                <a:blip r:embed="rId26"/>
                <a:stretch>
                  <a:fillRect/>
                </a:stretch>
              </p:blipFill>
              <p:spPr>
                <a:xfrm>
                  <a:off x="2332116" y="3306726"/>
                  <a:ext cx="750126" cy="94327"/>
                </a:xfrm>
                <a:prstGeom prst="rect">
                  <a:avLst/>
                </a:prstGeom>
                <a:ln w="28575">
                  <a:noFill/>
                </a:ln>
              </p:spPr>
            </p:pic>
            <p:pic>
              <p:nvPicPr>
                <p:cNvPr id="88" name="Picture 87"/>
                <p:cNvPicPr>
                  <a:picLocks noChangeAspect="1"/>
                </p:cNvPicPr>
                <p:nvPr/>
              </p:nvPicPr>
              <p:blipFill>
                <a:blip r:embed="rId27"/>
                <a:stretch>
                  <a:fillRect/>
                </a:stretch>
              </p:blipFill>
              <p:spPr>
                <a:xfrm>
                  <a:off x="8263780" y="3522474"/>
                  <a:ext cx="417040" cy="465161"/>
                </a:xfrm>
                <a:prstGeom prst="rect">
                  <a:avLst/>
                </a:prstGeom>
                <a:ln w="28575">
                  <a:noFill/>
                </a:ln>
              </p:spPr>
            </p:pic>
            <p:pic>
              <p:nvPicPr>
                <p:cNvPr id="89" name="Picture 4" descr="http://www.capgemini.com/sites/all/themes/capgemini/images/mobile/logo.png"/>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6193553" y="1167404"/>
                  <a:ext cx="1086024" cy="2565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6" descr="http://www.brandsoftheworld.com/sites/default/files/styles/logo-thumbnail/public/032011/logo-dualtec-cloud-solutions-positivo-final-2010-29-05-2010.png"/>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22500" b="24500"/>
                <a:stretch/>
              </p:blipFill>
              <p:spPr bwMode="auto">
                <a:xfrm>
                  <a:off x="4564257" y="1866116"/>
                  <a:ext cx="610104" cy="32335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91" name="Picture 16" descr="http://www.ctc-america.com/wp-content/themes/itochu/images/group02.jpg"/>
                <p:cNvPicPr>
                  <a:picLocks noChangeAspect="1" noChangeArrowheads="1"/>
                </p:cNvPicPr>
                <p:nvPr/>
              </p:nvPicPr>
              <p:blipFill rotWithShape="1">
                <a:blip r:embed="rId30" cstate="print">
                  <a:extLst>
                    <a:ext uri="{28A0092B-C50C-407E-A947-70E740481C1C}">
                      <a14:useLocalDpi xmlns:a14="http://schemas.microsoft.com/office/drawing/2010/main" val="0"/>
                    </a:ext>
                  </a:extLst>
                </a:blip>
                <a:stretch/>
              </p:blipFill>
              <p:spPr bwMode="auto">
                <a:xfrm>
                  <a:off x="4825622" y="1575030"/>
                  <a:ext cx="733261" cy="2242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18" descr="http://www2.cdn.sys-con.com/events/cloud/logos/iland_logo_events.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33055" y="2269369"/>
                  <a:ext cx="605607" cy="270688"/>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93" name="Picture 20" descr="http://www.desktone.com/writable/images/o4it.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12308" y="2648761"/>
                  <a:ext cx="868755" cy="27051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94" name="Picture 22" descr="http://abresa.de/wp-content/themes/abresa/images/fit_logo.jpg"/>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6403891" y="1805133"/>
                  <a:ext cx="698269" cy="432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24" descr="http://donar.messe.de/exhibitor/cebit/2014/N257381/clogo-273x273-268712.jpg"/>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t="33989" b="31044"/>
                <a:stretch/>
              </p:blipFill>
              <p:spPr bwMode="auto">
                <a:xfrm>
                  <a:off x="2444953" y="2648761"/>
                  <a:ext cx="850339" cy="29733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6" descr="http://photos.prnewswire.com/prn/20131007/CG92907LOGO"/>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909924" y="3071979"/>
                  <a:ext cx="665772" cy="37016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97" name="Picture 28" descr="http://www.bolsadesantiago.com/Imaganes%20Empresa/Nuevos%20Logos%20Emisores%202012/logoSONDA.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609255" y="3549747"/>
                  <a:ext cx="600301" cy="354723"/>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99" name="Picture 36" descr="http://www.qss.ba/App_Themes/StandardTheme/images/logo.gif"/>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566932" y="3091417"/>
                  <a:ext cx="487782" cy="3307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hostpond.com/wp-content/uploads/2014/04/ViaWest-Logo.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a:stretch/>
              </p:blipFill>
              <p:spPr bwMode="auto">
                <a:xfrm>
                  <a:off x="7601146" y="3517264"/>
                  <a:ext cx="482392" cy="41596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1" name="Picture 100"/>
                <p:cNvPicPr>
                  <a:picLocks noChangeAspect="1"/>
                </p:cNvPicPr>
                <p:nvPr/>
              </p:nvPicPr>
              <p:blipFill>
                <a:blip r:embed="rId39"/>
                <a:stretch>
                  <a:fillRect/>
                </a:stretch>
              </p:blipFill>
              <p:spPr>
                <a:xfrm>
                  <a:off x="7229037" y="2710090"/>
                  <a:ext cx="300689" cy="304145"/>
                </a:xfrm>
                <a:prstGeom prst="rect">
                  <a:avLst/>
                </a:prstGeom>
              </p:spPr>
            </p:pic>
            <p:pic>
              <p:nvPicPr>
                <p:cNvPr id="102" name="Picture 101"/>
                <p:cNvPicPr>
                  <a:picLocks noChangeAspect="1"/>
                </p:cNvPicPr>
                <p:nvPr/>
              </p:nvPicPr>
              <p:blipFill>
                <a:blip r:embed="rId40"/>
                <a:stretch>
                  <a:fillRect/>
                </a:stretch>
              </p:blipFill>
              <p:spPr>
                <a:xfrm>
                  <a:off x="4440899" y="4017198"/>
                  <a:ext cx="594356" cy="294169"/>
                </a:xfrm>
                <a:prstGeom prst="rect">
                  <a:avLst/>
                </a:prstGeom>
              </p:spPr>
            </p:pic>
            <p:pic>
              <p:nvPicPr>
                <p:cNvPr id="103" name="Picture 102"/>
                <p:cNvPicPr>
                  <a:picLocks noChangeAspect="1"/>
                </p:cNvPicPr>
                <p:nvPr/>
              </p:nvPicPr>
              <p:blipFill>
                <a:blip r:embed="rId41"/>
                <a:stretch>
                  <a:fillRect/>
                </a:stretch>
              </p:blipFill>
              <p:spPr>
                <a:xfrm>
                  <a:off x="6489745" y="4020425"/>
                  <a:ext cx="770463" cy="218770"/>
                </a:xfrm>
                <a:prstGeom prst="rect">
                  <a:avLst/>
                </a:prstGeom>
              </p:spPr>
            </p:pic>
            <p:pic>
              <p:nvPicPr>
                <p:cNvPr id="104" name="Picture 103" descr="logo-presidio.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550999" y="4409307"/>
                  <a:ext cx="908498" cy="130052"/>
                </a:xfrm>
                <a:prstGeom prst="rect">
                  <a:avLst/>
                </a:prstGeom>
                <a:ln w="28575">
                  <a:noFill/>
                </a:ln>
              </p:spPr>
            </p:pic>
            <p:pic>
              <p:nvPicPr>
                <p:cNvPr id="105" name="Picture 104"/>
                <p:cNvPicPr>
                  <a:picLocks noChangeAspect="1"/>
                </p:cNvPicPr>
                <p:nvPr/>
              </p:nvPicPr>
              <p:blipFill>
                <a:blip r:embed="rId43"/>
                <a:stretch>
                  <a:fillRect/>
                </a:stretch>
              </p:blipFill>
              <p:spPr>
                <a:xfrm>
                  <a:off x="7490064" y="4043266"/>
                  <a:ext cx="776398" cy="277027"/>
                </a:xfrm>
                <a:prstGeom prst="rect">
                  <a:avLst/>
                </a:prstGeom>
              </p:spPr>
            </p:pic>
            <p:pic>
              <p:nvPicPr>
                <p:cNvPr id="106" name="Picture 105"/>
                <p:cNvPicPr>
                  <a:picLocks noChangeAspect="1"/>
                </p:cNvPicPr>
                <p:nvPr/>
              </p:nvPicPr>
              <p:blipFill rotWithShape="1">
                <a:blip r:embed="rId44"/>
                <a:srcRect t="17001" b="28522"/>
                <a:stretch/>
              </p:blipFill>
              <p:spPr>
                <a:xfrm>
                  <a:off x="2833055" y="4136458"/>
                  <a:ext cx="636213" cy="237441"/>
                </a:xfrm>
                <a:prstGeom prst="rect">
                  <a:avLst/>
                </a:prstGeom>
              </p:spPr>
            </p:pic>
            <p:pic>
              <p:nvPicPr>
                <p:cNvPr id="107" name="Picture 2" descr="http://www.questdatagroup.com/images/logos_cdw.pn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a:stretch/>
              </p:blipFill>
              <p:spPr bwMode="auto">
                <a:xfrm>
                  <a:off x="3692419" y="4012192"/>
                  <a:ext cx="488869" cy="30810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08" name="Picture 4" descr="http://i.crn.com/logos/forsythe_logo.jpg"/>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a:stretch/>
              </p:blipFill>
              <p:spPr bwMode="auto">
                <a:xfrm>
                  <a:off x="5432190" y="4069438"/>
                  <a:ext cx="826456" cy="16975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p:cNvPicPr>
                  <a:picLocks noChangeAspect="1"/>
                </p:cNvPicPr>
                <p:nvPr/>
              </p:nvPicPr>
              <p:blipFill rotWithShape="1">
                <a:blip r:embed="rId47"/>
                <a:srcRect t="22526" b="39714"/>
                <a:stretch/>
              </p:blipFill>
              <p:spPr>
                <a:xfrm>
                  <a:off x="3389991" y="4342579"/>
                  <a:ext cx="697836" cy="263508"/>
                </a:xfrm>
                <a:prstGeom prst="rect">
                  <a:avLst/>
                </a:prstGeom>
              </p:spPr>
            </p:pic>
            <p:cxnSp>
              <p:nvCxnSpPr>
                <p:cNvPr id="110" name="Straight Connector 109"/>
                <p:cNvCxnSpPr/>
                <p:nvPr/>
              </p:nvCxnSpPr>
              <p:spPr>
                <a:xfrm flipV="1">
                  <a:off x="5160503" y="1013469"/>
                  <a:ext cx="1587089" cy="9236"/>
                </a:xfrm>
                <a:prstGeom prst="line">
                  <a:avLst/>
                </a:prstGeom>
                <a:noFill/>
                <a:ln w="9525" cap="flat" cmpd="sng" algn="ctr">
                  <a:solidFill>
                    <a:srgbClr val="FFFFFF">
                      <a:lumMod val="40000"/>
                      <a:lumOff val="60000"/>
                    </a:srgbClr>
                  </a:solidFill>
                  <a:prstDash val="solid"/>
                </a:ln>
                <a:effectLst/>
              </p:spPr>
            </p:cxnSp>
            <p:pic>
              <p:nvPicPr>
                <p:cNvPr id="111" name="Picture 2" descr="https://gotomarket.cisco.com/Blob/Image?blobId=11001010&amp;maxWidth=100&amp;maxHeight=10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440899" y="3659202"/>
                  <a:ext cx="762116" cy="22863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https://gotomarket.cisco.com/Blob/Image?blobId=11002878&amp;maxWidth=80&amp;maxHeight=65"/>
                <p:cNvPicPr>
                  <a:picLocks noChangeAspect="1" noChangeArrowheads="1"/>
                </p:cNvPicPr>
                <p:nvPr/>
              </p:nvPicPr>
              <p:blipFill rotWithShape="1">
                <a:blip r:embed="rId49">
                  <a:extLst>
                    <a:ext uri="{28A0092B-C50C-407E-A947-70E740481C1C}">
                      <a14:useLocalDpi xmlns:a14="http://schemas.microsoft.com/office/drawing/2010/main" val="0"/>
                    </a:ext>
                  </a:extLst>
                </a:blip>
                <a:stretch/>
              </p:blipFill>
              <p:spPr bwMode="auto">
                <a:xfrm>
                  <a:off x="5063924" y="1131707"/>
                  <a:ext cx="354588" cy="3452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4" name="Picture 8" descr="https://gotomarket.cisco.com/Blob/Image?blobId=11001062&amp;maxWidth=80&amp;maxHeight=65"/>
                <p:cNvPicPr>
                  <a:picLocks noChangeAspect="1" noChangeArrowheads="1"/>
                </p:cNvPicPr>
                <p:nvPr/>
              </p:nvPicPr>
              <p:blipFill rotWithShape="1">
                <a:blip r:embed="rId50">
                  <a:extLst>
                    <a:ext uri="{28A0092B-C50C-407E-A947-70E740481C1C}">
                      <a14:useLocalDpi xmlns:a14="http://schemas.microsoft.com/office/drawing/2010/main" val="0"/>
                    </a:ext>
                  </a:extLst>
                </a:blip>
                <a:srcRect t="26133" b="29333"/>
                <a:stretch/>
              </p:blipFill>
              <p:spPr bwMode="auto">
                <a:xfrm>
                  <a:off x="6173831" y="3085512"/>
                  <a:ext cx="762000" cy="24178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p:cNvPicPr>
                  <a:picLocks noChangeAspect="1"/>
                </p:cNvPicPr>
                <p:nvPr/>
              </p:nvPicPr>
              <p:blipFill>
                <a:blip r:embed="rId51"/>
                <a:stretch>
                  <a:fillRect/>
                </a:stretch>
              </p:blipFill>
              <p:spPr>
                <a:xfrm>
                  <a:off x="4541161" y="4270472"/>
                  <a:ext cx="755011" cy="347423"/>
                </a:xfrm>
                <a:prstGeom prst="rect">
                  <a:avLst/>
                </a:prstGeom>
              </p:spPr>
            </p:pic>
            <p:pic>
              <p:nvPicPr>
                <p:cNvPr id="116" name="Picture 115"/>
                <p:cNvPicPr>
                  <a:picLocks noChangeAspect="1"/>
                </p:cNvPicPr>
                <p:nvPr/>
              </p:nvPicPr>
              <p:blipFill rotWithShape="1">
                <a:blip r:embed="rId52"/>
                <a:srcRect l="8982" t="23005" r="13260" b="17194"/>
                <a:stretch/>
              </p:blipFill>
              <p:spPr>
                <a:xfrm>
                  <a:off x="5526687" y="4311472"/>
                  <a:ext cx="639112" cy="325722"/>
                </a:xfrm>
                <a:prstGeom prst="rect">
                  <a:avLst/>
                </a:prstGeom>
              </p:spPr>
            </p:pic>
            <p:sp>
              <p:nvSpPr>
                <p:cNvPr id="117" name="TextBox 116"/>
                <p:cNvSpPr txBox="1"/>
                <p:nvPr/>
              </p:nvSpPr>
              <p:spPr>
                <a:xfrm>
                  <a:off x="8531045" y="4459012"/>
                  <a:ext cx="760047" cy="226737"/>
                </a:xfrm>
                <a:prstGeom prst="rect">
                  <a:avLst/>
                </a:prstGeom>
                <a:noFill/>
              </p:spPr>
              <p:txBody>
                <a:bodyPr wrap="none" rtlCol="0">
                  <a:spAutoFit/>
                </a:bodyPr>
                <a:lstStyle/>
                <a:p>
                  <a:pPr algn="r"/>
                  <a:r>
                    <a:rPr lang="en-US" sz="1200" b="1" dirty="0">
                      <a:solidFill>
                        <a:srgbClr val="676767"/>
                      </a:solidFill>
                      <a:latin typeface="Arial"/>
                    </a:rPr>
                    <a:t>as of </a:t>
                  </a:r>
                  <a:r>
                    <a:rPr lang="en-US" sz="1200" b="1" dirty="0">
                      <a:solidFill>
                        <a:srgbClr val="676767"/>
                      </a:solidFill>
                      <a:latin typeface="Arial"/>
                    </a:rPr>
                    <a:t>4/28/15</a:t>
                  </a:r>
                  <a:endParaRPr lang="en-US" sz="1200" b="1" dirty="0">
                    <a:solidFill>
                      <a:srgbClr val="676767"/>
                    </a:solidFill>
                    <a:latin typeface="Arial"/>
                  </a:endParaRPr>
                </a:p>
              </p:txBody>
            </p:sp>
            <p:pic>
              <p:nvPicPr>
                <p:cNvPr id="118" name="Picture 2"/>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975738" y="3238055"/>
                  <a:ext cx="789709" cy="16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2" descr="NTT DATA">
                  <a:hlinkClick r:id="rId54"/>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278624" y="3034644"/>
                  <a:ext cx="853545" cy="1320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20" name="Picture 10" descr="http://upload.wikimedia.org/wikipedia/en/thumb/3/3c/Itochu_logo.svg/200px-Itochu_logo.svg.png"/>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6028740" y="2116504"/>
              <a:ext cx="557559"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ttp://www.citycloud.com.cn/statics/cci/images/xlarge/e2.jpg"/>
            <p:cNvPicPr>
              <a:picLocks noChangeAspect="1" noChangeArrowheads="1"/>
            </p:cNvPicPr>
            <p:nvPr/>
          </p:nvPicPr>
          <p:blipFill rotWithShape="1">
            <a:blip r:embed="rId57" cstate="print">
              <a:extLst>
                <a:ext uri="{28A0092B-C50C-407E-A947-70E740481C1C}">
                  <a14:useLocalDpi xmlns:a14="http://schemas.microsoft.com/office/drawing/2010/main" val="0"/>
                </a:ext>
              </a:extLst>
            </a:blip>
            <a:srcRect t="6599" r="66010" b="43852"/>
            <a:stretch/>
          </p:blipFill>
          <p:spPr bwMode="auto">
            <a:xfrm>
              <a:off x="2776300" y="1699658"/>
              <a:ext cx="381000" cy="26444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p:cNvPicPr>
              <a:picLocks noChangeAspect="1"/>
            </p:cNvPicPr>
            <p:nvPr/>
          </p:nvPicPr>
          <p:blipFill rotWithShape="1">
            <a:blip r:embed="rId58"/>
            <a:srcRect t="34698" b="34698"/>
            <a:stretch/>
          </p:blipFill>
          <p:spPr>
            <a:xfrm>
              <a:off x="4376500" y="3644416"/>
              <a:ext cx="879286" cy="201828"/>
            </a:xfrm>
            <a:prstGeom prst="rect">
              <a:avLst/>
            </a:prstGeom>
          </p:spPr>
        </p:pic>
        <p:pic>
          <p:nvPicPr>
            <p:cNvPr id="1026" name="Picture 2" descr="https://gotomarket.cisco.com/Blob/Image?blobId=11001864&amp;maxWidth=100&amp;maxHeight=100"/>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5367100" y="3545254"/>
              <a:ext cx="95250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otomarket.cisco.com/Blob/Image?blobId=11001061&amp;maxWidth=75&amp;maxHeight=50"/>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627710" y="2733724"/>
              <a:ext cx="40005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Pamoja Africa"/>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662500" y="2862990"/>
              <a:ext cx="685801" cy="32031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0" descr="NetCast Doo"/>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448640" y="3101800"/>
              <a:ext cx="562122" cy="2529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front"/>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t="20000" b="16800"/>
            <a:stretch/>
          </p:blipFill>
          <p:spPr bwMode="auto">
            <a:xfrm>
              <a:off x="2779475" y="2415358"/>
              <a:ext cx="606425" cy="1825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gotomarket.cisco.com/Blob/Image?blobId=11001006&amp;maxWidth=75&amp;maxHeight=50"/>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018290" y="973260"/>
              <a:ext cx="801978" cy="245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gotomarket.cisco.com/Blob/Image?blobId=11001484&amp;maxWidth=100&amp;maxHeight=100"/>
            <p:cNvPicPr>
              <a:picLocks noChangeAspect="1" noChangeArrowheads="1"/>
            </p:cNvPicPr>
            <p:nvPr/>
          </p:nvPicPr>
          <p:blipFill rotWithShape="1">
            <a:blip r:embed="rId65" cstate="print">
              <a:extLst>
                <a:ext uri="{28A0092B-C50C-407E-A947-70E740481C1C}">
                  <a14:useLocalDpi xmlns:a14="http://schemas.microsoft.com/office/drawing/2010/main" val="0"/>
                </a:ext>
              </a:extLst>
            </a:blip>
            <a:srcRect r="-827"/>
            <a:stretch/>
          </p:blipFill>
          <p:spPr bwMode="auto">
            <a:xfrm>
              <a:off x="1733446" y="3842857"/>
              <a:ext cx="996255" cy="232716"/>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itle 2"/>
          <p:cNvSpPr>
            <a:spLocks noGrp="1"/>
          </p:cNvSpPr>
          <p:nvPr>
            <p:ph type="title"/>
          </p:nvPr>
        </p:nvSpPr>
        <p:spPr>
          <a:xfrm>
            <a:off x="583536" y="455090"/>
            <a:ext cx="11124420" cy="975783"/>
          </a:xfrm>
          <a:noFill/>
          <a:ln>
            <a:noFill/>
          </a:ln>
        </p:spPr>
        <p:txBody>
          <a:bodyPr vert="horz" wrap="square" lIns="121856" tIns="60928" rIns="121856" bIns="60928" numCol="1" anchor="ctr" anchorCtr="0" compatLnSpc="1">
            <a:prstTxWarp prst="textNoShape">
              <a:avLst/>
            </a:prstTxWarp>
          </a:bodyPr>
          <a:lstStyle/>
          <a:p>
            <a:r>
              <a:rPr lang="en-US" dirty="0"/>
              <a:t>60+ Global Intercloud </a:t>
            </a:r>
            <a:br>
              <a:rPr lang="en-US" dirty="0"/>
            </a:br>
            <a:r>
              <a:rPr lang="en-US" dirty="0"/>
              <a:t>Partners</a:t>
            </a:r>
          </a:p>
        </p:txBody>
      </p:sp>
    </p:spTree>
    <p:extLst>
      <p:ext uri="{BB962C8B-B14F-4D97-AF65-F5344CB8AC3E}">
        <p14:creationId xmlns:p14="http://schemas.microsoft.com/office/powerpoint/2010/main" val="17978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7"/>
          <p:cNvSpPr>
            <a:spLocks noChangeAspect="1"/>
          </p:cNvSpPr>
          <p:nvPr/>
        </p:nvSpPr>
        <p:spPr bwMode="auto">
          <a:xfrm>
            <a:off x="1244111" y="1139995"/>
            <a:ext cx="9721597" cy="503220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rgbClr val="D6D6D6"/>
              </a:gs>
              <a:gs pos="63000">
                <a:schemeClr val="bg1">
                  <a:shade val="100000"/>
                  <a:satMod val="115000"/>
                </a:schemeClr>
              </a:gs>
            </a:gsLst>
            <a:lin ang="16200000" scaled="1"/>
            <a:tileRect/>
          </a:gradFill>
          <a:ln>
            <a:noFill/>
          </a:ln>
          <a:effectLst>
            <a:outerShdw blurRad="63500" algn="ctr" rotWithShape="0">
              <a:prstClr val="black">
                <a:alpha val="40000"/>
              </a:prstClr>
            </a:outerShdw>
          </a:effectLst>
        </p:spPr>
        <p:txBody>
          <a:bodyPr vert="horz" wrap="square" lIns="28276" tIns="14174" rIns="28276" bIns="14174" numCol="1" anchor="t" anchorCtr="0" compatLnSpc="1">
            <a:prstTxWarp prst="textNoShape">
              <a:avLst/>
            </a:prstTxWarp>
          </a:bodyPr>
          <a:lstStyle/>
          <a:p>
            <a:pPr defTabSz="282846"/>
            <a:endParaRPr lang="en-US" sz="2100" dirty="0">
              <a:solidFill>
                <a:srgbClr val="2C2C2C"/>
              </a:solidFill>
              <a:latin typeface="CiscoSans" pitchFamily="34" charset="0"/>
            </a:endParaRPr>
          </a:p>
        </p:txBody>
      </p:sp>
      <p:grpSp>
        <p:nvGrpSpPr>
          <p:cNvPr id="10" name="Group 9"/>
          <p:cNvGrpSpPr/>
          <p:nvPr/>
        </p:nvGrpSpPr>
        <p:grpSpPr>
          <a:xfrm>
            <a:off x="4565541" y="2006614"/>
            <a:ext cx="3966636" cy="2496089"/>
            <a:chOff x="3652906" y="1751967"/>
            <a:chExt cx="2975752" cy="1872067"/>
          </a:xfrm>
        </p:grpSpPr>
        <p:pic>
          <p:nvPicPr>
            <p:cNvPr id="11" name="Picture 10"/>
            <p:cNvPicPr>
              <a:picLocks noChangeAspect="1"/>
            </p:cNvPicPr>
            <p:nvPr/>
          </p:nvPicPr>
          <p:blipFill>
            <a:blip r:embed="rId3"/>
            <a:stretch>
              <a:fillRect/>
            </a:stretch>
          </p:blipFill>
          <p:spPr>
            <a:xfrm>
              <a:off x="5513040" y="2993515"/>
              <a:ext cx="945066" cy="315997"/>
            </a:xfrm>
            <a:prstGeom prst="rect">
              <a:avLst/>
            </a:prstGeom>
          </p:spPr>
        </p:pic>
        <p:pic>
          <p:nvPicPr>
            <p:cNvPr id="12" name="Picture 11"/>
            <p:cNvPicPr>
              <a:picLocks noChangeAspect="1"/>
            </p:cNvPicPr>
            <p:nvPr/>
          </p:nvPicPr>
          <p:blipFill>
            <a:blip r:embed="rId4"/>
            <a:stretch>
              <a:fillRect/>
            </a:stretch>
          </p:blipFill>
          <p:spPr>
            <a:xfrm>
              <a:off x="3704170" y="2832158"/>
              <a:ext cx="939953" cy="432525"/>
            </a:xfrm>
            <a:prstGeom prst="rect">
              <a:avLst/>
            </a:prstGeom>
          </p:spPr>
        </p:pic>
        <p:pic>
          <p:nvPicPr>
            <p:cNvPr id="13" name="Picture 12"/>
            <p:cNvPicPr>
              <a:picLocks noChangeAspect="1"/>
            </p:cNvPicPr>
            <p:nvPr/>
          </p:nvPicPr>
          <p:blipFill rotWithShape="1">
            <a:blip r:embed="rId5"/>
            <a:srcRect l="15626" r="23331"/>
            <a:stretch/>
          </p:blipFill>
          <p:spPr>
            <a:xfrm>
              <a:off x="4811485" y="1751967"/>
              <a:ext cx="471716" cy="513329"/>
            </a:xfrm>
            <a:prstGeom prst="rect">
              <a:avLst/>
            </a:prstGeom>
          </p:spPr>
        </p:pic>
        <p:pic>
          <p:nvPicPr>
            <p:cNvPr id="14" name="Picture 1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732154" y="2485406"/>
              <a:ext cx="896504" cy="278011"/>
            </a:xfrm>
            <a:prstGeom prst="rect">
              <a:avLst/>
            </a:prstGeom>
            <a:noFill/>
            <a:ln w="9525" algn="ctr">
              <a:noFill/>
              <a:miter lim="800000"/>
              <a:headEnd/>
              <a:tailEnd/>
            </a:ln>
          </p:spPr>
        </p:pic>
        <p:pic>
          <p:nvPicPr>
            <p:cNvPr id="15" name="Picture 14"/>
            <p:cNvPicPr>
              <a:picLocks noChangeAspect="1"/>
            </p:cNvPicPr>
            <p:nvPr/>
          </p:nvPicPr>
          <p:blipFill rotWithShape="1">
            <a:blip r:embed="rId7" cstate="email">
              <a:extLst>
                <a:ext uri="{28A0092B-C50C-407E-A947-70E740481C1C}">
                  <a14:useLocalDpi xmlns:a14="http://schemas.microsoft.com/office/drawing/2010/main" val="0"/>
                </a:ext>
              </a:extLst>
            </a:blip>
            <a:srcRect r="68393"/>
            <a:stretch/>
          </p:blipFill>
          <p:spPr>
            <a:xfrm>
              <a:off x="4887207" y="2763417"/>
              <a:ext cx="395994" cy="388097"/>
            </a:xfrm>
            <a:prstGeom prst="rect">
              <a:avLst/>
            </a:prstGeom>
          </p:spPr>
        </p:pic>
        <p:pic>
          <p:nvPicPr>
            <p:cNvPr id="16" name="Picture 15"/>
            <p:cNvPicPr>
              <a:picLocks noChangeAspect="1"/>
            </p:cNvPicPr>
            <p:nvPr/>
          </p:nvPicPr>
          <p:blipFill>
            <a:blip r:embed="rId8"/>
            <a:stretch>
              <a:fillRect/>
            </a:stretch>
          </p:blipFill>
          <p:spPr>
            <a:xfrm>
              <a:off x="3652906" y="2405888"/>
              <a:ext cx="724594" cy="523126"/>
            </a:xfrm>
            <a:prstGeom prst="rect">
              <a:avLst/>
            </a:prstGeom>
          </p:spPr>
        </p:pic>
        <p:pic>
          <p:nvPicPr>
            <p:cNvPr id="17" name="Picture 16"/>
            <p:cNvPicPr>
              <a:picLocks noChangeAspect="1"/>
            </p:cNvPicPr>
            <p:nvPr/>
          </p:nvPicPr>
          <p:blipFill rotWithShape="1">
            <a:blip r:embed="rId9"/>
            <a:srcRect t="22526" b="39714"/>
            <a:stretch/>
          </p:blipFill>
          <p:spPr>
            <a:xfrm>
              <a:off x="4342658" y="3275967"/>
              <a:ext cx="921770" cy="348067"/>
            </a:xfrm>
            <a:prstGeom prst="rect">
              <a:avLst/>
            </a:prstGeom>
          </p:spPr>
        </p:pic>
        <p:pic>
          <p:nvPicPr>
            <p:cNvPr id="18" name="Picture 17" descr="C:\Sheetal\Cisco\PPT\GSX 14\PPT_Sheetal\75061_FShahpurwala_GSX\22th aug\Dimension_Data_logo_Transparent.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412707" y="2356409"/>
              <a:ext cx="1114847" cy="2570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498171" y="1540479"/>
            <a:ext cx="9213448" cy="4530121"/>
            <a:chOff x="1075310" y="1172798"/>
            <a:chExt cx="6911886" cy="3397591"/>
          </a:xfrm>
        </p:grpSpPr>
        <p:grpSp>
          <p:nvGrpSpPr>
            <p:cNvPr id="21" name="Group 20"/>
            <p:cNvGrpSpPr/>
            <p:nvPr/>
          </p:nvGrpSpPr>
          <p:grpSpPr>
            <a:xfrm>
              <a:off x="1075310" y="1172798"/>
              <a:ext cx="6911886" cy="3397591"/>
              <a:chOff x="1075310" y="1172798"/>
              <a:chExt cx="6911886" cy="3397591"/>
            </a:xfrm>
          </p:grpSpPr>
          <p:grpSp>
            <p:nvGrpSpPr>
              <p:cNvPr id="28" name="Group 27"/>
              <p:cNvGrpSpPr/>
              <p:nvPr/>
            </p:nvGrpSpPr>
            <p:grpSpPr>
              <a:xfrm>
                <a:off x="1075310" y="1369989"/>
                <a:ext cx="6911886" cy="3200400"/>
                <a:chOff x="1075310" y="1369989"/>
                <a:chExt cx="6911886" cy="3200400"/>
              </a:xfrm>
            </p:grpSpPr>
            <p:grpSp>
              <p:nvGrpSpPr>
                <p:cNvPr id="30" name="Group 29"/>
                <p:cNvGrpSpPr/>
                <p:nvPr/>
              </p:nvGrpSpPr>
              <p:grpSpPr>
                <a:xfrm>
                  <a:off x="1075310" y="1369989"/>
                  <a:ext cx="6911886" cy="3200400"/>
                  <a:chOff x="1075310" y="1369989"/>
                  <a:chExt cx="6911886" cy="3200400"/>
                </a:xfrm>
              </p:grpSpPr>
              <p:grpSp>
                <p:nvGrpSpPr>
                  <p:cNvPr id="32" name="Group 31"/>
                  <p:cNvGrpSpPr/>
                  <p:nvPr/>
                </p:nvGrpSpPr>
                <p:grpSpPr>
                  <a:xfrm>
                    <a:off x="1075310" y="1435366"/>
                    <a:ext cx="6911886" cy="3135023"/>
                    <a:chOff x="1075310" y="1435366"/>
                    <a:chExt cx="6911886" cy="3135023"/>
                  </a:xfrm>
                </p:grpSpPr>
                <p:pic>
                  <p:nvPicPr>
                    <p:cNvPr id="34" name="Picture 5" descr="C:\Sheetal\Cisco\PPT\GSX 14\PPT_Sheetal\75061_FShahpurwala_GSX\22th aug\bt-logo.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748427" y="1435366"/>
                      <a:ext cx="649927" cy="4380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Sheetal\Cisco\PPT\GSX 14\PPT_Sheetal\75061_FShahpurwala_GSX\22th aug\PT.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363060" y="2732262"/>
                      <a:ext cx="350728" cy="35072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3"/>
                    <a:stretch>
                      <a:fillRect/>
                    </a:stretch>
                  </p:blipFill>
                  <p:spPr>
                    <a:xfrm>
                      <a:off x="3480485" y="4397133"/>
                      <a:ext cx="576839" cy="173256"/>
                    </a:xfrm>
                    <a:prstGeom prst="rect">
                      <a:avLst/>
                    </a:prstGeom>
                  </p:spPr>
                </p:pic>
                <p:pic>
                  <p:nvPicPr>
                    <p:cNvPr id="37" name="Picture 36"/>
                    <p:cNvPicPr>
                      <a:picLocks noChangeAspect="1"/>
                    </p:cNvPicPr>
                    <p:nvPr/>
                  </p:nvPicPr>
                  <p:blipFill>
                    <a:blip r:embed="rId14"/>
                    <a:stretch>
                      <a:fillRect/>
                    </a:stretch>
                  </p:blipFill>
                  <p:spPr>
                    <a:xfrm>
                      <a:off x="2376936" y="3871061"/>
                      <a:ext cx="697848" cy="263426"/>
                    </a:xfrm>
                    <a:prstGeom prst="rect">
                      <a:avLst/>
                    </a:prstGeom>
                  </p:spPr>
                </p:pic>
                <p:pic>
                  <p:nvPicPr>
                    <p:cNvPr id="38" name="Picture 37"/>
                    <p:cNvPicPr>
                      <a:picLocks noChangeAspect="1"/>
                    </p:cNvPicPr>
                    <p:nvPr/>
                  </p:nvPicPr>
                  <p:blipFill rotWithShape="1">
                    <a:blip r:embed="rId15"/>
                    <a:srcRect t="31405" b="30578"/>
                    <a:stretch/>
                  </p:blipFill>
                  <p:spPr>
                    <a:xfrm>
                      <a:off x="2202708" y="4285998"/>
                      <a:ext cx="958923" cy="218730"/>
                    </a:xfrm>
                    <a:prstGeom prst="rect">
                      <a:avLst/>
                    </a:prstGeom>
                  </p:spPr>
                </p:pic>
                <p:pic>
                  <p:nvPicPr>
                    <p:cNvPr id="39" name="Picture 38"/>
                    <p:cNvPicPr>
                      <a:picLocks noChangeAspect="1"/>
                    </p:cNvPicPr>
                    <p:nvPr/>
                  </p:nvPicPr>
                  <p:blipFill rotWithShape="1">
                    <a:blip r:embed="rId16"/>
                    <a:srcRect t="43804" b="43370"/>
                    <a:stretch/>
                  </p:blipFill>
                  <p:spPr>
                    <a:xfrm>
                      <a:off x="6717615" y="3697634"/>
                      <a:ext cx="1269581" cy="162838"/>
                    </a:xfrm>
                    <a:prstGeom prst="rect">
                      <a:avLst/>
                    </a:prstGeom>
                  </p:spPr>
                </p:pic>
                <p:pic>
                  <p:nvPicPr>
                    <p:cNvPr id="40" name="Picture 39"/>
                    <p:cNvPicPr>
                      <a:picLocks noChangeAspect="1"/>
                    </p:cNvPicPr>
                    <p:nvPr/>
                  </p:nvPicPr>
                  <p:blipFill rotWithShape="1">
                    <a:blip r:embed="rId17"/>
                    <a:srcRect t="14782" b="13913"/>
                    <a:stretch/>
                  </p:blipFill>
                  <p:spPr>
                    <a:xfrm>
                      <a:off x="2712733" y="2250174"/>
                      <a:ext cx="650776" cy="464030"/>
                    </a:xfrm>
                    <a:prstGeom prst="rect">
                      <a:avLst/>
                    </a:prstGeom>
                  </p:spPr>
                </p:pic>
                <p:pic>
                  <p:nvPicPr>
                    <p:cNvPr id="41" name="Picture 40"/>
                    <p:cNvPicPr>
                      <a:picLocks noChangeAspect="1"/>
                    </p:cNvPicPr>
                    <p:nvPr/>
                  </p:nvPicPr>
                  <p:blipFill rotWithShape="1">
                    <a:blip r:embed="rId18"/>
                    <a:srcRect t="18174" r="40536" b="29777"/>
                    <a:stretch/>
                  </p:blipFill>
                  <p:spPr>
                    <a:xfrm>
                      <a:off x="3593500" y="3657598"/>
                      <a:ext cx="646674" cy="228239"/>
                    </a:xfrm>
                    <a:prstGeom prst="rect">
                      <a:avLst/>
                    </a:prstGeom>
                  </p:spPr>
                </p:pic>
                <p:pic>
                  <p:nvPicPr>
                    <p:cNvPr id="42" name="Picture 41"/>
                    <p:cNvPicPr>
                      <a:picLocks noChangeAspect="1"/>
                    </p:cNvPicPr>
                    <p:nvPr/>
                  </p:nvPicPr>
                  <p:blipFill>
                    <a:blip r:embed="rId19"/>
                    <a:stretch>
                      <a:fillRect/>
                    </a:stretch>
                  </p:blipFill>
                  <p:spPr>
                    <a:xfrm>
                      <a:off x="2999389" y="3621774"/>
                      <a:ext cx="434800" cy="202182"/>
                    </a:xfrm>
                    <a:prstGeom prst="rect">
                      <a:avLst/>
                    </a:prstGeom>
                  </p:spPr>
                </p:pic>
                <p:pic>
                  <p:nvPicPr>
                    <p:cNvPr id="43" name="Picture 42"/>
                    <p:cNvPicPr>
                      <a:picLocks noChangeAspect="1"/>
                    </p:cNvPicPr>
                    <p:nvPr/>
                  </p:nvPicPr>
                  <p:blipFill>
                    <a:blip r:embed="rId20"/>
                    <a:stretch>
                      <a:fillRect/>
                    </a:stretch>
                  </p:blipFill>
                  <p:spPr>
                    <a:xfrm>
                      <a:off x="6973196" y="3133556"/>
                      <a:ext cx="758420" cy="325037"/>
                    </a:xfrm>
                    <a:prstGeom prst="rect">
                      <a:avLst/>
                    </a:prstGeom>
                  </p:spPr>
                </p:pic>
                <p:pic>
                  <p:nvPicPr>
                    <p:cNvPr id="44" name="Picture 43"/>
                    <p:cNvPicPr>
                      <a:picLocks noChangeAspect="1"/>
                    </p:cNvPicPr>
                    <p:nvPr/>
                  </p:nvPicPr>
                  <p:blipFill rotWithShape="1">
                    <a:blip r:embed="rId21"/>
                    <a:srcRect l="11756" t="32971" r="40338" b="35145"/>
                    <a:stretch/>
                  </p:blipFill>
                  <p:spPr>
                    <a:xfrm>
                      <a:off x="4447189" y="3793555"/>
                      <a:ext cx="565842" cy="209219"/>
                    </a:xfrm>
                    <a:prstGeom prst="rect">
                      <a:avLst/>
                    </a:prstGeom>
                  </p:spPr>
                </p:pic>
                <p:pic>
                  <p:nvPicPr>
                    <p:cNvPr id="45" name="Picture 44"/>
                    <p:cNvPicPr>
                      <a:picLocks noChangeAspect="1"/>
                    </p:cNvPicPr>
                    <p:nvPr/>
                  </p:nvPicPr>
                  <p:blipFill>
                    <a:blip r:embed="rId22"/>
                    <a:stretch>
                      <a:fillRect/>
                    </a:stretch>
                  </p:blipFill>
                  <p:spPr>
                    <a:xfrm>
                      <a:off x="2384851" y="2843759"/>
                      <a:ext cx="690778" cy="233137"/>
                    </a:xfrm>
                    <a:prstGeom prst="rect">
                      <a:avLst/>
                    </a:prstGeom>
                  </p:spPr>
                </p:pic>
                <p:pic>
                  <p:nvPicPr>
                    <p:cNvPr id="46" name="Picture 45"/>
                    <p:cNvPicPr>
                      <a:picLocks noChangeAspect="1"/>
                    </p:cNvPicPr>
                    <p:nvPr/>
                  </p:nvPicPr>
                  <p:blipFill>
                    <a:blip r:embed="rId23"/>
                    <a:stretch>
                      <a:fillRect/>
                    </a:stretch>
                  </p:blipFill>
                  <p:spPr>
                    <a:xfrm>
                      <a:off x="4370989" y="4155174"/>
                      <a:ext cx="621618" cy="327559"/>
                    </a:xfrm>
                    <a:prstGeom prst="rect">
                      <a:avLst/>
                    </a:prstGeom>
                  </p:spPr>
                </p:pic>
                <p:pic>
                  <p:nvPicPr>
                    <p:cNvPr id="47" name="Picture 46"/>
                    <p:cNvPicPr>
                      <a:picLocks noChangeAspect="1"/>
                    </p:cNvPicPr>
                    <p:nvPr/>
                  </p:nvPicPr>
                  <p:blipFill>
                    <a:blip r:embed="rId24"/>
                    <a:stretch>
                      <a:fillRect/>
                    </a:stretch>
                  </p:blipFill>
                  <p:spPr>
                    <a:xfrm>
                      <a:off x="1827645" y="3198789"/>
                      <a:ext cx="750126" cy="94327"/>
                    </a:xfrm>
                    <a:prstGeom prst="rect">
                      <a:avLst/>
                    </a:prstGeom>
                  </p:spPr>
                </p:pic>
                <p:pic>
                  <p:nvPicPr>
                    <p:cNvPr id="48" name="Picture 47"/>
                    <p:cNvPicPr>
                      <a:picLocks noChangeAspect="1"/>
                    </p:cNvPicPr>
                    <p:nvPr/>
                  </p:nvPicPr>
                  <p:blipFill rotWithShape="1">
                    <a:blip r:embed="rId25"/>
                    <a:srcRect t="24314" b="26991"/>
                    <a:stretch/>
                  </p:blipFill>
                  <p:spPr>
                    <a:xfrm>
                      <a:off x="5352282" y="1532027"/>
                      <a:ext cx="999907" cy="304320"/>
                    </a:xfrm>
                    <a:prstGeom prst="rect">
                      <a:avLst/>
                    </a:prstGeom>
                  </p:spPr>
                </p:pic>
                <p:pic>
                  <p:nvPicPr>
                    <p:cNvPr id="49" name="Picture 48"/>
                    <p:cNvPicPr>
                      <a:picLocks noChangeAspect="1"/>
                    </p:cNvPicPr>
                    <p:nvPr/>
                  </p:nvPicPr>
                  <p:blipFill>
                    <a:blip r:embed="rId26"/>
                    <a:stretch>
                      <a:fillRect/>
                    </a:stretch>
                  </p:blipFill>
                  <p:spPr>
                    <a:xfrm>
                      <a:off x="5285389" y="3960789"/>
                      <a:ext cx="651492" cy="225516"/>
                    </a:xfrm>
                    <a:prstGeom prst="rect">
                      <a:avLst/>
                    </a:prstGeom>
                  </p:spPr>
                </p:pic>
                <p:pic>
                  <p:nvPicPr>
                    <p:cNvPr id="50" name="Picture 49"/>
                    <p:cNvPicPr>
                      <a:picLocks noChangeAspect="1"/>
                    </p:cNvPicPr>
                    <p:nvPr/>
                  </p:nvPicPr>
                  <p:blipFill>
                    <a:blip r:embed="rId27"/>
                    <a:stretch>
                      <a:fillRect/>
                    </a:stretch>
                  </p:blipFill>
                  <p:spPr>
                    <a:xfrm>
                      <a:off x="2494232" y="1703431"/>
                      <a:ext cx="610769" cy="294169"/>
                    </a:xfrm>
                    <a:prstGeom prst="rect">
                      <a:avLst/>
                    </a:prstGeom>
                  </p:spPr>
                </p:pic>
                <p:pic>
                  <p:nvPicPr>
                    <p:cNvPr id="51" name="Picture 50"/>
                    <p:cNvPicPr>
                      <a:picLocks noChangeAspect="1"/>
                    </p:cNvPicPr>
                    <p:nvPr/>
                  </p:nvPicPr>
                  <p:blipFill>
                    <a:blip r:embed="rId28"/>
                    <a:stretch>
                      <a:fillRect/>
                    </a:stretch>
                  </p:blipFill>
                  <p:spPr>
                    <a:xfrm>
                      <a:off x="7059516" y="2819751"/>
                      <a:ext cx="868077" cy="156255"/>
                    </a:xfrm>
                    <a:prstGeom prst="rect">
                      <a:avLst/>
                    </a:prstGeom>
                  </p:spPr>
                </p:pic>
                <p:pic>
                  <p:nvPicPr>
                    <p:cNvPr id="52" name="Picture 51"/>
                    <p:cNvPicPr>
                      <a:picLocks noChangeAspect="1"/>
                    </p:cNvPicPr>
                    <p:nvPr/>
                  </p:nvPicPr>
                  <p:blipFill rotWithShape="1">
                    <a:blip r:embed="rId29"/>
                    <a:srcRect t="17001" b="28522"/>
                    <a:stretch/>
                  </p:blipFill>
                  <p:spPr>
                    <a:xfrm>
                      <a:off x="6611847" y="2405588"/>
                      <a:ext cx="698006" cy="253502"/>
                    </a:xfrm>
                    <a:prstGeom prst="rect">
                      <a:avLst/>
                    </a:prstGeom>
                  </p:spPr>
                </p:pic>
                <p:pic>
                  <p:nvPicPr>
                    <p:cNvPr id="53" name="Picture 52"/>
                    <p:cNvPicPr>
                      <a:picLocks noChangeAspect="1"/>
                    </p:cNvPicPr>
                    <p:nvPr/>
                  </p:nvPicPr>
                  <p:blipFill>
                    <a:blip r:embed="rId30"/>
                    <a:stretch>
                      <a:fillRect/>
                    </a:stretch>
                  </p:blipFill>
                  <p:spPr>
                    <a:xfrm>
                      <a:off x="2914016" y="3227911"/>
                      <a:ext cx="914992" cy="252827"/>
                    </a:xfrm>
                    <a:prstGeom prst="rect">
                      <a:avLst/>
                    </a:prstGeom>
                  </p:spPr>
                </p:pic>
                <p:pic>
                  <p:nvPicPr>
                    <p:cNvPr id="54" name="Picture 53"/>
                    <p:cNvPicPr>
                      <a:picLocks noChangeAspect="1"/>
                    </p:cNvPicPr>
                    <p:nvPr/>
                  </p:nvPicPr>
                  <p:blipFill>
                    <a:blip r:embed="rId31"/>
                    <a:stretch>
                      <a:fillRect/>
                    </a:stretch>
                  </p:blipFill>
                  <p:spPr>
                    <a:xfrm>
                      <a:off x="6343400" y="2707412"/>
                      <a:ext cx="531854" cy="531854"/>
                    </a:xfrm>
                    <a:prstGeom prst="rect">
                      <a:avLst/>
                    </a:prstGeom>
                  </p:spPr>
                </p:pic>
                <p:pic>
                  <p:nvPicPr>
                    <p:cNvPr id="55" name="Picture 54"/>
                    <p:cNvPicPr>
                      <a:picLocks noChangeAspect="1"/>
                    </p:cNvPicPr>
                    <p:nvPr/>
                  </p:nvPicPr>
                  <p:blipFill rotWithShape="1">
                    <a:blip r:embed="rId32"/>
                    <a:srcRect b="20296"/>
                    <a:stretch/>
                  </p:blipFill>
                  <p:spPr>
                    <a:xfrm>
                      <a:off x="6755290" y="4075645"/>
                      <a:ext cx="892299" cy="211779"/>
                    </a:xfrm>
                    <a:prstGeom prst="rect">
                      <a:avLst/>
                    </a:prstGeom>
                  </p:spPr>
                </p:pic>
                <p:pic>
                  <p:nvPicPr>
                    <p:cNvPr id="56" name="Picture 55"/>
                    <p:cNvPicPr>
                      <a:picLocks noChangeAspect="1"/>
                    </p:cNvPicPr>
                    <p:nvPr/>
                  </p:nvPicPr>
                  <p:blipFill>
                    <a:blip r:embed="rId33"/>
                    <a:stretch>
                      <a:fillRect/>
                    </a:stretch>
                  </p:blipFill>
                  <p:spPr>
                    <a:xfrm>
                      <a:off x="3102751" y="1978140"/>
                      <a:ext cx="933316" cy="230996"/>
                    </a:xfrm>
                    <a:prstGeom prst="rect">
                      <a:avLst/>
                    </a:prstGeom>
                  </p:spPr>
                </p:pic>
                <p:pic>
                  <p:nvPicPr>
                    <p:cNvPr id="57" name="Picture 56" descr="logo-presidio.png"/>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6104581" y="4419132"/>
                      <a:ext cx="1085808" cy="151257"/>
                    </a:xfrm>
                    <a:prstGeom prst="rect">
                      <a:avLst/>
                    </a:prstGeom>
                  </p:spPr>
                </p:pic>
                <p:pic>
                  <p:nvPicPr>
                    <p:cNvPr id="58" name="Picture 57"/>
                    <p:cNvPicPr>
                      <a:picLocks noChangeAspect="1"/>
                    </p:cNvPicPr>
                    <p:nvPr/>
                  </p:nvPicPr>
                  <p:blipFill>
                    <a:blip r:embed="rId35"/>
                    <a:stretch>
                      <a:fillRect/>
                    </a:stretch>
                  </p:blipFill>
                  <p:spPr>
                    <a:xfrm>
                      <a:off x="1075310" y="3351189"/>
                      <a:ext cx="797838" cy="277027"/>
                    </a:xfrm>
                    <a:prstGeom prst="rect">
                      <a:avLst/>
                    </a:prstGeom>
                  </p:spPr>
                </p:pic>
                <p:pic>
                  <p:nvPicPr>
                    <p:cNvPr id="59" name="Picture 58"/>
                    <p:cNvPicPr>
                      <a:picLocks noChangeAspect="1"/>
                    </p:cNvPicPr>
                    <p:nvPr/>
                  </p:nvPicPr>
                  <p:blipFill rotWithShape="1">
                    <a:blip r:embed="rId36"/>
                    <a:srcRect l="8982" t="23005" r="13260" b="17194"/>
                    <a:stretch/>
                  </p:blipFill>
                  <p:spPr>
                    <a:xfrm>
                      <a:off x="5454496" y="3470537"/>
                      <a:ext cx="745293" cy="379837"/>
                    </a:xfrm>
                    <a:prstGeom prst="rect">
                      <a:avLst/>
                    </a:prstGeom>
                  </p:spPr>
                </p:pic>
              </p:grpSp>
              <p:pic>
                <p:nvPicPr>
                  <p:cNvPr id="33" name="Picture 32"/>
                  <p:cNvPicPr>
                    <a:picLocks noChangeAspect="1"/>
                  </p:cNvPicPr>
                  <p:nvPr/>
                </p:nvPicPr>
                <p:blipFill>
                  <a:blip r:embed="rId37">
                    <a:duotone>
                      <a:prstClr val="black"/>
                      <a:schemeClr val="accent1">
                        <a:tint val="45000"/>
                        <a:satMod val="400000"/>
                      </a:schemeClr>
                    </a:duotone>
                  </a:blip>
                  <a:stretch>
                    <a:fillRect/>
                  </a:stretch>
                </p:blipFill>
                <p:spPr>
                  <a:xfrm>
                    <a:off x="4046348" y="1369989"/>
                    <a:ext cx="1221109" cy="113066"/>
                  </a:xfrm>
                  <a:prstGeom prst="rect">
                    <a:avLst/>
                  </a:prstGeom>
                </p:spPr>
              </p:pic>
            </p:grpSp>
            <p:pic>
              <p:nvPicPr>
                <p:cNvPr id="31" name="Picture 30"/>
                <p:cNvPicPr>
                  <a:picLocks noChangeAspect="1"/>
                </p:cNvPicPr>
                <p:nvPr/>
              </p:nvPicPr>
              <p:blipFill>
                <a:blip r:embed="rId38"/>
                <a:stretch>
                  <a:fillRect/>
                </a:stretch>
              </p:blipFill>
              <p:spPr>
                <a:xfrm>
                  <a:off x="1760555" y="2734916"/>
                  <a:ext cx="352564" cy="356616"/>
                </a:xfrm>
                <a:prstGeom prst="rect">
                  <a:avLst/>
                </a:prstGeom>
              </p:spPr>
            </p:pic>
          </p:grpSp>
          <p:pic>
            <p:nvPicPr>
              <p:cNvPr id="29" name="Picture 28"/>
              <p:cNvPicPr>
                <a:picLocks noChangeAspect="1"/>
              </p:cNvPicPr>
              <p:nvPr/>
            </p:nvPicPr>
            <p:blipFill>
              <a:blip r:embed="rId39"/>
              <a:stretch>
                <a:fillRect/>
              </a:stretch>
            </p:blipFill>
            <p:spPr>
              <a:xfrm>
                <a:off x="5437789" y="1172798"/>
                <a:ext cx="351068" cy="391576"/>
              </a:xfrm>
              <a:prstGeom prst="rect">
                <a:avLst/>
              </a:prstGeom>
            </p:spPr>
          </p:pic>
        </p:grpSp>
        <p:pic>
          <p:nvPicPr>
            <p:cNvPr id="27" name="Picture 26" descr="LG CNS_logo01[1].gif"/>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5711238" y="1964271"/>
              <a:ext cx="860249" cy="208545"/>
            </a:xfrm>
            <a:prstGeom prst="rect">
              <a:avLst/>
            </a:prstGeom>
          </p:spPr>
        </p:pic>
      </p:grpSp>
      <p:pic>
        <p:nvPicPr>
          <p:cNvPr id="60" name="Picture 59"/>
          <p:cNvPicPr>
            <a:picLocks noChangeAspect="1"/>
          </p:cNvPicPr>
          <p:nvPr/>
        </p:nvPicPr>
        <p:blipFill>
          <a:blip r:embed="rId41"/>
          <a:stretch>
            <a:fillRect/>
          </a:stretch>
        </p:blipFill>
        <p:spPr>
          <a:xfrm>
            <a:off x="8255161" y="5257803"/>
            <a:ext cx="581740" cy="261524"/>
          </a:xfrm>
          <a:prstGeom prst="rect">
            <a:avLst/>
          </a:prstGeom>
        </p:spPr>
      </p:pic>
      <p:pic>
        <p:nvPicPr>
          <p:cNvPr id="62" name="Picture 61"/>
          <p:cNvPicPr>
            <a:picLocks noChangeAspect="1"/>
          </p:cNvPicPr>
          <p:nvPr/>
        </p:nvPicPr>
        <p:blipFill>
          <a:blip r:embed="rId42">
            <a:extLst>
              <a:ext uri="{BEBA8EAE-BF5A-486C-A8C5-ECC9F3942E4B}">
                <a14:imgProps xmlns:a14="http://schemas.microsoft.com/office/drawing/2010/main">
                  <a14:imgLayer r:embed="rId43">
                    <a14:imgEffect>
                      <a14:brightnessContrast bright="-20000" contrast="40000"/>
                    </a14:imgEffect>
                  </a14:imgLayer>
                </a14:imgProps>
              </a:ext>
            </a:extLst>
          </a:blip>
          <a:stretch>
            <a:fillRect/>
          </a:stretch>
        </p:blipFill>
        <p:spPr>
          <a:xfrm>
            <a:off x="7427603" y="4398611"/>
            <a:ext cx="1332100" cy="288468"/>
          </a:xfrm>
          <a:prstGeom prst="rect">
            <a:avLst/>
          </a:prstGeom>
        </p:spPr>
      </p:pic>
      <p:pic>
        <p:nvPicPr>
          <p:cNvPr id="63" name="Picture 62" descr="p10_grey_notag.jpg"/>
          <p:cNvPicPr>
            <a:picLocks noChangeAspect="1"/>
          </p:cNvPicPr>
          <p:nvPr/>
        </p:nvPicPr>
        <p:blipFill>
          <a:blip r:embed="rId44" cstate="screen">
            <a:extLst>
              <a:ext uri="{28A0092B-C50C-407E-A947-70E740481C1C}">
                <a14:useLocalDpi xmlns:a14="http://schemas.microsoft.com/office/drawing/2010/main" val="0"/>
              </a:ext>
            </a:extLst>
          </a:blip>
          <a:stretch>
            <a:fillRect/>
          </a:stretch>
        </p:blipFill>
        <p:spPr>
          <a:xfrm>
            <a:off x="2963324" y="4648214"/>
            <a:ext cx="809938" cy="305143"/>
          </a:xfrm>
          <a:prstGeom prst="rect">
            <a:avLst/>
          </a:prstGeom>
        </p:spPr>
      </p:pic>
      <p:pic>
        <p:nvPicPr>
          <p:cNvPr id="66" name="Picture 6" descr="http://www.data3.com/wp-content/uploads/2010/04/Data3.jpg"/>
          <p:cNvPicPr>
            <a:picLocks noChangeAspect="1" noChangeArrowheads="1"/>
          </p:cNvPicPr>
          <p:nvPr/>
        </p:nvPicPr>
        <p:blipFill rotWithShape="1">
          <a:blip r:embed="rId45" cstate="email">
            <a:extLst>
              <a:ext uri="{28A0092B-C50C-407E-A947-70E740481C1C}">
                <a14:useLocalDpi xmlns:a14="http://schemas.microsoft.com/office/drawing/2010/main" val="0"/>
              </a:ext>
            </a:extLst>
          </a:blip>
          <a:srcRect l="25975" t="22667" r="21985" b="30111"/>
          <a:stretch/>
        </p:blipFill>
        <p:spPr bwMode="auto">
          <a:xfrm>
            <a:off x="4570823" y="5257800"/>
            <a:ext cx="918805" cy="41698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http://www.adistec.com/img/logo.gif"/>
          <p:cNvPicPr>
            <a:picLocks noChangeAspect="1" noChangeArrowheads="1"/>
          </p:cNvPicPr>
          <p:nvPr/>
        </p:nvPicPr>
        <p:blipFill>
          <a:blip r:embed="rId46" cstate="screen">
            <a:extLst>
              <a:ext uri="{28A0092B-C50C-407E-A947-70E740481C1C}">
                <a14:useLocalDpi xmlns:a14="http://schemas.microsoft.com/office/drawing/2010/main" val="0"/>
              </a:ext>
            </a:extLst>
          </a:blip>
          <a:srcRect/>
          <a:stretch>
            <a:fillRect/>
          </a:stretch>
        </p:blipFill>
        <p:spPr bwMode="auto">
          <a:xfrm>
            <a:off x="5973721" y="4648647"/>
            <a:ext cx="1207359" cy="43581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http://goodlogo.com/images/logos/capgemini_logo_3353.gif"/>
          <p:cNvPicPr>
            <a:picLocks noChangeAspect="1" noChangeArrowheads="1"/>
          </p:cNvPicPr>
          <p:nvPr/>
        </p:nvPicPr>
        <p:blipFill>
          <a:blip r:embed="rId47" cstate="screen">
            <a:extLst>
              <a:ext uri="{28A0092B-C50C-407E-A947-70E740481C1C}">
                <a14:useLocalDpi xmlns:a14="http://schemas.microsoft.com/office/drawing/2010/main" val="0"/>
              </a:ext>
            </a:extLst>
          </a:blip>
          <a:srcRect/>
          <a:stretch>
            <a:fillRect/>
          </a:stretch>
        </p:blipFill>
        <p:spPr bwMode="auto">
          <a:xfrm>
            <a:off x="5789692" y="1390652"/>
            <a:ext cx="1758878" cy="31114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2" descr="http://www.desktone.com/writable/images/o4it.png"/>
          <p:cNvPicPr>
            <a:picLocks noChangeAspect="1" noChangeArrowheads="1"/>
          </p:cNvPicPr>
          <p:nvPr/>
        </p:nvPicPr>
        <p:blipFill>
          <a:blip r:embed="rId48" cstate="email">
            <a:extLst>
              <a:ext uri="{28A0092B-C50C-407E-A947-70E740481C1C}">
                <a14:useLocalDpi xmlns:a14="http://schemas.microsoft.com/office/drawing/2010/main" val="0"/>
              </a:ext>
            </a:extLst>
          </a:blip>
          <a:srcRect/>
          <a:stretch>
            <a:fillRect/>
          </a:stretch>
        </p:blipFill>
        <p:spPr bwMode="auto">
          <a:xfrm>
            <a:off x="2577670" y="3240003"/>
            <a:ext cx="1211943" cy="37747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6" descr="http://unioninformatica.org/wp-content/uploads/2012/05/logo-sonda-150x150.gif"/>
          <p:cNvPicPr>
            <a:picLocks noChangeAspect="1" noChangeArrowheads="1"/>
          </p:cNvPicPr>
          <p:nvPr/>
        </p:nvPicPr>
        <p:blipFill rotWithShape="1">
          <a:blip r:embed="rId49" cstate="screen">
            <a:extLst>
              <a:ext uri="{28A0092B-C50C-407E-A947-70E740481C1C}">
                <a14:useLocalDpi xmlns:a14="http://schemas.microsoft.com/office/drawing/2010/main" val="0"/>
              </a:ext>
            </a:extLst>
          </a:blip>
          <a:srcRect t="22778" b="29962"/>
          <a:stretch/>
        </p:blipFill>
        <p:spPr bwMode="auto">
          <a:xfrm>
            <a:off x="6929287" y="5674787"/>
            <a:ext cx="952251" cy="45014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8" descr="https://encrypted-tbn1.gstatic.com/images?q=tbn:ANd9GcTOAqVAVCfGpImHjanbASD6VWnbYXk3Vd-3zfrN5cZ7LY4qV5kv"/>
          <p:cNvPicPr>
            <a:picLocks noChangeAspect="1" noChangeArrowheads="1"/>
          </p:cNvPicPr>
          <p:nvPr/>
        </p:nvPicPr>
        <p:blipFill rotWithShape="1">
          <a:blip r:embed="rId50" cstate="email">
            <a:extLst>
              <a:ext uri="{28A0092B-C50C-407E-A947-70E740481C1C}">
                <a14:useLocalDpi xmlns:a14="http://schemas.microsoft.com/office/drawing/2010/main" val="0"/>
              </a:ext>
            </a:extLst>
          </a:blip>
          <a:srcRect l="52665" b="64705"/>
          <a:stretch/>
        </p:blipFill>
        <p:spPr bwMode="auto">
          <a:xfrm>
            <a:off x="1828324" y="5076424"/>
            <a:ext cx="1180986" cy="504181"/>
          </a:xfrm>
          <a:prstGeom prst="rect">
            <a:avLst/>
          </a:prstGeom>
          <a:noFill/>
          <a:extLst>
            <a:ext uri="{909E8E84-426E-40dd-AFC4-6F175D3DCCD1}">
              <a14:hiddenFill xmlns:a14="http://schemas.microsoft.com/office/drawing/2010/main">
                <a:solidFill>
                  <a:srgbClr val="FFFFFF"/>
                </a:solidFill>
              </a14:hiddenFill>
            </a:ext>
          </a:extLst>
        </p:spPr>
      </p:pic>
      <p:sp>
        <p:nvSpPr>
          <p:cNvPr id="72" name="Freeform 27"/>
          <p:cNvSpPr>
            <a:spLocks noChangeAspect="1"/>
          </p:cNvSpPr>
          <p:nvPr/>
        </p:nvSpPr>
        <p:spPr bwMode="auto">
          <a:xfrm>
            <a:off x="1205512" y="1092201"/>
            <a:ext cx="9787626" cy="510295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tx2">
              <a:lumMod val="75000"/>
              <a:alpha val="72000"/>
            </a:schemeClr>
          </a:solidFill>
          <a:ln>
            <a:noFill/>
          </a:ln>
          <a:effectLst>
            <a:outerShdw blurRad="63500" algn="ctr" rotWithShape="0">
              <a:prstClr val="black">
                <a:alpha val="40000"/>
              </a:prstClr>
            </a:outerShdw>
          </a:effectLst>
        </p:spPr>
        <p:txBody>
          <a:bodyPr vert="horz" wrap="square" lIns="28276" tIns="14174" rIns="28276" bIns="14174" numCol="1" anchor="t" anchorCtr="0" compatLnSpc="1">
            <a:prstTxWarp prst="textNoShape">
              <a:avLst/>
            </a:prstTxWarp>
          </a:bodyPr>
          <a:lstStyle/>
          <a:p>
            <a:pPr defTabSz="282846"/>
            <a:endParaRPr lang="en-US" sz="2100" dirty="0">
              <a:solidFill>
                <a:srgbClr val="2C2C2C"/>
              </a:solidFill>
              <a:latin typeface="CiscoSans" pitchFamily="34" charset="0"/>
            </a:endParaRPr>
          </a:p>
        </p:txBody>
      </p:sp>
      <p:sp>
        <p:nvSpPr>
          <p:cNvPr id="73" name="TextBox 72"/>
          <p:cNvSpPr txBox="1"/>
          <p:nvPr/>
        </p:nvSpPr>
        <p:spPr>
          <a:xfrm>
            <a:off x="2948752" y="3030647"/>
            <a:ext cx="6254290" cy="1272143"/>
          </a:xfrm>
          <a:prstGeom prst="rect">
            <a:avLst/>
          </a:prstGeom>
          <a:noFill/>
        </p:spPr>
        <p:txBody>
          <a:bodyPr wrap="square" lIns="121845" tIns="60923" rIns="121845" bIns="60923" rtlCol="0">
            <a:spAutoFit/>
          </a:bodyPr>
          <a:lstStyle/>
          <a:p>
            <a:pPr algn="ctr" defTabSz="1218360"/>
            <a:r>
              <a:rPr lang="en-US" sz="3700" dirty="0">
                <a:solidFill>
                  <a:srgbClr val="FFFFFF"/>
                </a:solidFill>
                <a:latin typeface="Arial" panose="020B0604020202020204" pitchFamily="34" charset="0"/>
                <a:cs typeface="Arial" panose="020B0604020202020204" pitchFamily="34" charset="0"/>
              </a:rPr>
              <a:t>350+ Data Centers </a:t>
            </a:r>
          </a:p>
          <a:p>
            <a:pPr algn="ctr" defTabSz="1218360"/>
            <a:r>
              <a:rPr lang="en-US" sz="3700" dirty="0">
                <a:solidFill>
                  <a:srgbClr val="FFFFFF"/>
                </a:solidFill>
                <a:latin typeface="Arial" panose="020B0604020202020204" pitchFamily="34" charset="0"/>
                <a:cs typeface="Arial" panose="020B0604020202020204" pitchFamily="34" charset="0"/>
              </a:rPr>
              <a:t>50 Countries</a:t>
            </a:r>
          </a:p>
        </p:txBody>
      </p:sp>
      <p:sp>
        <p:nvSpPr>
          <p:cNvPr id="64" name="Title 1"/>
          <p:cNvSpPr>
            <a:spLocks noGrp="1"/>
          </p:cNvSpPr>
          <p:nvPr>
            <p:ph type="title"/>
          </p:nvPr>
        </p:nvSpPr>
        <p:spPr/>
        <p:txBody>
          <a:bodyPr/>
          <a:lstStyle/>
          <a:p>
            <a:r>
              <a:rPr lang="en-US" dirty="0" smtClean="0"/>
              <a:t>60+ Global </a:t>
            </a:r>
            <a:r>
              <a:rPr lang="en-US" dirty="0" err="1" smtClean="0"/>
              <a:t>Intercloud</a:t>
            </a:r>
            <a:r>
              <a:rPr lang="en-US" dirty="0" smtClean="0"/>
              <a:t> Partners</a:t>
            </a:r>
            <a:endParaRPr lang="en-US" dirty="0"/>
          </a:p>
        </p:txBody>
      </p:sp>
    </p:spTree>
    <p:extLst>
      <p:ext uri="{BB962C8B-B14F-4D97-AF65-F5344CB8AC3E}">
        <p14:creationId xmlns:p14="http://schemas.microsoft.com/office/powerpoint/2010/main" val="70944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3" name="Group 192"/>
          <p:cNvGrpSpPr/>
          <p:nvPr/>
        </p:nvGrpSpPr>
        <p:grpSpPr>
          <a:xfrm>
            <a:off x="4422032" y="2455089"/>
            <a:ext cx="3344761" cy="3345632"/>
            <a:chOff x="3183725" y="1707654"/>
            <a:chExt cx="2776550" cy="2776550"/>
          </a:xfrm>
          <a:no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 name="Title 1"/>
          <p:cNvSpPr>
            <a:spLocks noGrp="1"/>
          </p:cNvSpPr>
          <p:nvPr>
            <p:ph type="ctrTitle"/>
          </p:nvPr>
        </p:nvSpPr>
        <p:spPr>
          <a:xfrm>
            <a:off x="583536" y="455093"/>
            <a:ext cx="11370889" cy="975783"/>
          </a:xfrm>
        </p:spPr>
        <p:txBody>
          <a:bodyPr/>
          <a:lstStyle/>
          <a:p>
            <a:r>
              <a:rPr lang="en-US" dirty="0" smtClean="0"/>
              <a:t>The Intercloud</a:t>
            </a:r>
            <a:br>
              <a:rPr lang="en-US" dirty="0" smtClean="0"/>
            </a:br>
            <a:r>
              <a:rPr lang="en-US" sz="3200" dirty="0">
                <a:solidFill>
                  <a:srgbClr val="2968AF"/>
                </a:solidFill>
                <a:latin typeface="Arial" charset="0"/>
                <a:cs typeface="Arial"/>
              </a:rPr>
              <a:t>Partners: Technology and Software Providers</a:t>
            </a:r>
          </a:p>
        </p:txBody>
      </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8" name="Arc 227"/>
          <p:cNvSpPr/>
          <p:nvPr/>
        </p:nvSpPr>
        <p:spPr>
          <a:xfrm>
            <a:off x="4692510" y="2698133"/>
            <a:ext cx="2803806" cy="2804536"/>
          </a:xfrm>
          <a:prstGeom prst="arc">
            <a:avLst>
              <a:gd name="adj1" fmla="val 7658671"/>
              <a:gd name="adj2" fmla="val 3276048"/>
            </a:avLst>
          </a:prstGeom>
          <a:ln w="73025"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234" name="Straight Connector 233"/>
          <p:cNvCxnSpPr/>
          <p:nvPr/>
        </p:nvCxnSpPr>
        <p:spPr>
          <a:xfrm>
            <a:off x="7399839" y="3569304"/>
            <a:ext cx="1462659"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8762408" y="3495378"/>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246" name="Straight Connector 245"/>
          <p:cNvCxnSpPr/>
          <p:nvPr/>
        </p:nvCxnSpPr>
        <p:spPr>
          <a:xfrm flipV="1">
            <a:off x="3466107" y="3569307"/>
            <a:ext cx="1351497" cy="8092"/>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7" name="Oval 246"/>
          <p:cNvSpPr/>
          <p:nvPr/>
        </p:nvSpPr>
        <p:spPr>
          <a:xfrm>
            <a:off x="3318286" y="3504877"/>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sp>
        <p:nvSpPr>
          <p:cNvPr id="231" name="Oval 230"/>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0"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22" name="Oval 221"/>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4" name="Rectangle 223"/>
          <p:cNvSpPr/>
          <p:nvPr/>
        </p:nvSpPr>
        <p:spPr>
          <a:xfrm>
            <a:off x="289904" y="3121317"/>
            <a:ext cx="2882447" cy="87598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INTERCLOUD TECHNOLOGY PROVIDERS</a:t>
            </a:r>
          </a:p>
        </p:txBody>
      </p:sp>
      <p:sp>
        <p:nvSpPr>
          <p:cNvPr id="253" name="Rectangle 252"/>
          <p:cNvSpPr/>
          <p:nvPr/>
        </p:nvSpPr>
        <p:spPr>
          <a:xfrm>
            <a:off x="8696737" y="4448328"/>
            <a:ext cx="3127004" cy="87598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INTERCLOUD</a:t>
            </a:r>
            <a:br>
              <a:rPr lang="en-US" sz="1900" dirty="0">
                <a:solidFill>
                  <a:schemeClr val="accent4">
                    <a:lumMod val="75000"/>
                  </a:schemeClr>
                </a:solidFill>
              </a:rPr>
            </a:br>
            <a:r>
              <a:rPr lang="en-US" sz="1900" dirty="0">
                <a:solidFill>
                  <a:schemeClr val="accent4">
                    <a:lumMod val="75000"/>
                  </a:schemeClr>
                </a:solidFill>
              </a:rPr>
              <a:t>SOFTWARE TOOL DEVELOPERS	</a:t>
            </a:r>
          </a:p>
        </p:txBody>
      </p:sp>
      <p:sp>
        <p:nvSpPr>
          <p:cNvPr id="254" name="Rectangle 253"/>
          <p:cNvSpPr/>
          <p:nvPr/>
        </p:nvSpPr>
        <p:spPr>
          <a:xfrm>
            <a:off x="8698459" y="2820690"/>
            <a:ext cx="3125291" cy="627457"/>
          </a:xfrm>
          <a:prstGeom prst="rect">
            <a:avLst/>
          </a:prstGeom>
        </p:spPr>
        <p:txBody>
          <a:bodyPr wrap="none" lIns="121867" tIns="60933" rIns="121867" bIns="60933">
            <a:spAutoFit/>
          </a:bodyPr>
          <a:lstStyle/>
          <a:p>
            <a:pPr algn="r">
              <a:lnSpc>
                <a:spcPct val="85000"/>
              </a:lnSpc>
            </a:pPr>
            <a:r>
              <a:rPr lang="en-US" sz="1900" dirty="0">
                <a:solidFill>
                  <a:schemeClr val="accent4">
                    <a:lumMod val="75000"/>
                  </a:schemeClr>
                </a:solidFill>
              </a:rPr>
              <a:t>INTERCLOUD</a:t>
            </a:r>
            <a:br>
              <a:rPr lang="en-US" sz="1900" dirty="0">
                <a:solidFill>
                  <a:schemeClr val="accent4">
                    <a:lumMod val="75000"/>
                  </a:schemeClr>
                </a:solidFill>
              </a:rPr>
            </a:br>
            <a:r>
              <a:rPr lang="en-US" sz="1900" dirty="0">
                <a:solidFill>
                  <a:schemeClr val="accent4">
                    <a:lumMod val="75000"/>
                  </a:schemeClr>
                </a:solidFill>
              </a:rPr>
              <a:t>SOFTWARE PROVIDERS</a:t>
            </a:r>
          </a:p>
        </p:txBody>
      </p:sp>
      <p:sp>
        <p:nvSpPr>
          <p:cNvPr id="255" name="Rectangle 254"/>
          <p:cNvSpPr/>
          <p:nvPr/>
        </p:nvSpPr>
        <p:spPr>
          <a:xfrm>
            <a:off x="9450492" y="3497417"/>
            <a:ext cx="2373250" cy="717483"/>
          </a:xfrm>
          <a:prstGeom prst="rect">
            <a:avLst/>
          </a:prstGeom>
        </p:spPr>
        <p:txBody>
          <a:bodyPr wrap="square" lIns="121867" tIns="60933" rIns="121867" bIns="60933">
            <a:spAutoFit/>
          </a:bodyPr>
          <a:lstStyle/>
          <a:p>
            <a:pPr algn="r">
              <a:lnSpc>
                <a:spcPct val="85000"/>
              </a:lnSpc>
            </a:pPr>
            <a:r>
              <a:rPr lang="en-US" sz="1500" b="1" dirty="0">
                <a:solidFill>
                  <a:schemeClr val="accent4">
                    <a:lumMod val="75000"/>
                  </a:schemeClr>
                </a:solidFill>
              </a:rPr>
              <a:t>ISV Partners</a:t>
            </a:r>
            <a:r>
              <a:rPr lang="en-US" sz="1500" b="1" dirty="0">
                <a:solidFill>
                  <a:schemeClr val="accent5">
                    <a:lumMod val="75000"/>
                  </a:schemeClr>
                </a:solidFill>
              </a:rPr>
              <a:t> </a:t>
            </a:r>
            <a:r>
              <a:rPr lang="en-US" sz="1500" dirty="0"/>
              <a:t/>
            </a:r>
            <a:br>
              <a:rPr lang="en-US" sz="1500" dirty="0"/>
            </a:br>
            <a:r>
              <a:rPr lang="en-US" sz="1500" dirty="0"/>
              <a:t>with Intercloud Ready software solutions </a:t>
            </a:r>
          </a:p>
        </p:txBody>
      </p:sp>
      <p:sp>
        <p:nvSpPr>
          <p:cNvPr id="9" name="Rectangle 8"/>
          <p:cNvSpPr/>
          <p:nvPr/>
        </p:nvSpPr>
        <p:spPr>
          <a:xfrm>
            <a:off x="211616" y="3986433"/>
            <a:ext cx="2948020" cy="717479"/>
          </a:xfrm>
          <a:prstGeom prst="rect">
            <a:avLst/>
          </a:prstGeom>
        </p:spPr>
        <p:txBody>
          <a:bodyPr wrap="square" lIns="121867" tIns="60933" rIns="121867" bIns="60933">
            <a:spAutoFit/>
          </a:bodyPr>
          <a:lstStyle/>
          <a:p>
            <a:pPr lvl="0" algn="r">
              <a:lnSpc>
                <a:spcPct val="85000"/>
              </a:lnSpc>
            </a:pPr>
            <a:r>
              <a:rPr lang="en-US" sz="1500" dirty="0">
                <a:solidFill>
                  <a:srgbClr val="676767"/>
                </a:solidFill>
              </a:rPr>
              <a:t>Intercloud Ready integrated</a:t>
            </a:r>
            <a:br>
              <a:rPr lang="en-US" sz="1500" dirty="0">
                <a:solidFill>
                  <a:srgbClr val="676767"/>
                </a:solidFill>
              </a:rPr>
            </a:br>
            <a:r>
              <a:rPr lang="en-US" sz="1500" dirty="0">
                <a:solidFill>
                  <a:srgbClr val="676767"/>
                </a:solidFill>
              </a:rPr>
              <a:t>infrastructure for private </a:t>
            </a:r>
            <a:br>
              <a:rPr lang="en-US" sz="1500" dirty="0">
                <a:solidFill>
                  <a:srgbClr val="676767"/>
                </a:solidFill>
              </a:rPr>
            </a:br>
            <a:r>
              <a:rPr lang="en-US" sz="1500" dirty="0">
                <a:solidFill>
                  <a:srgbClr val="676767"/>
                </a:solidFill>
              </a:rPr>
              <a:t>and public clouds </a:t>
            </a:r>
          </a:p>
        </p:txBody>
      </p:sp>
      <p:sp>
        <p:nvSpPr>
          <p:cNvPr id="198" name="Oval 197"/>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190" name="Group 189"/>
          <p:cNvGrpSpPr/>
          <p:nvPr/>
        </p:nvGrpSpPr>
        <p:grpSpPr>
          <a:xfrm>
            <a:off x="5142707" y="2019964"/>
            <a:ext cx="1897492" cy="877845"/>
            <a:chOff x="2444892" y="2793688"/>
            <a:chExt cx="1717749" cy="794483"/>
          </a:xfrm>
        </p:grpSpPr>
        <p:sp>
          <p:nvSpPr>
            <p:cNvPr id="191"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92" name="Rectangle 191"/>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286" name="Oval 285"/>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184" name="Group 183"/>
          <p:cNvGrpSpPr/>
          <p:nvPr/>
        </p:nvGrpSpPr>
        <p:grpSpPr>
          <a:xfrm>
            <a:off x="7862950" y="3934318"/>
            <a:ext cx="1229190" cy="872729"/>
            <a:chOff x="4684339" y="1536667"/>
            <a:chExt cx="1269614" cy="807793"/>
          </a:xfrm>
        </p:grpSpPr>
        <p:sp>
          <p:nvSpPr>
            <p:cNvPr id="185"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86" name="Rectangle 185"/>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187" name="Group 186"/>
          <p:cNvGrpSpPr/>
          <p:nvPr/>
        </p:nvGrpSpPr>
        <p:grpSpPr>
          <a:xfrm>
            <a:off x="6963377" y="3934312"/>
            <a:ext cx="1419488" cy="877845"/>
            <a:chOff x="4063399" y="1629074"/>
            <a:chExt cx="1064893" cy="658384"/>
          </a:xfrm>
        </p:grpSpPr>
        <p:grpSp>
          <p:nvGrpSpPr>
            <p:cNvPr id="188" name="Group 187"/>
            <p:cNvGrpSpPr/>
            <p:nvPr/>
          </p:nvGrpSpPr>
          <p:grpSpPr>
            <a:xfrm>
              <a:off x="4063399" y="1629074"/>
              <a:ext cx="1064893" cy="658384"/>
              <a:chOff x="2658144" y="2793688"/>
              <a:chExt cx="1285024" cy="794483"/>
            </a:xfrm>
          </p:grpSpPr>
          <p:sp>
            <p:nvSpPr>
              <p:cNvPr id="244"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45" name="Rectangle 244"/>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189" name="Group 5"/>
            <p:cNvGrpSpPr>
              <a:grpSpLocks noChangeAspect="1"/>
            </p:cNvGrpSpPr>
            <p:nvPr/>
          </p:nvGrpSpPr>
          <p:grpSpPr bwMode="auto">
            <a:xfrm>
              <a:off x="4419249" y="1754558"/>
              <a:ext cx="349181" cy="184211"/>
              <a:chOff x="2199" y="1295"/>
              <a:chExt cx="1361" cy="718"/>
            </a:xfrm>
            <a:solidFill>
              <a:schemeClr val="accent1"/>
            </a:solidFill>
          </p:grpSpPr>
          <p:sp>
            <p:nvSpPr>
              <p:cNvPr id="203"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5"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6"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7"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8"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9"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0"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2"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7"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3"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5"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6"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7"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35"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48" name="Oval 247"/>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1"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52" name="Rectangle 251"/>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256" name="Rounded Rectangle 255"/>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57"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 name="Oval 257"/>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9" name="Rounded Rectangle 258"/>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81" name="Rounded Rectangle 180"/>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8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 name="Rounded Rectangle 182"/>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3" name="Rectangle 2"/>
          <p:cNvSpPr/>
          <p:nvPr/>
        </p:nvSpPr>
        <p:spPr>
          <a:xfrm>
            <a:off x="9226908" y="5356449"/>
            <a:ext cx="2528663" cy="325067"/>
          </a:xfrm>
          <a:prstGeom prst="rect">
            <a:avLst/>
          </a:prstGeom>
        </p:spPr>
        <p:txBody>
          <a:bodyPr wrap="square" lIns="121867" tIns="60933" rIns="121867" bIns="60933">
            <a:spAutoFit/>
          </a:bodyPr>
          <a:lstStyle/>
          <a:p>
            <a:pPr algn="r">
              <a:lnSpc>
                <a:spcPct val="85000"/>
              </a:lnSpc>
            </a:pPr>
            <a:r>
              <a:rPr lang="en-US" sz="1500" dirty="0"/>
              <a:t>Puppet, Chef…</a:t>
            </a:r>
            <a:endParaRPr lang="en-US" dirty="0"/>
          </a:p>
        </p:txBody>
      </p:sp>
      <p:sp>
        <p:nvSpPr>
          <p:cNvPr id="199" name="TextBox 198"/>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837507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Group 220"/>
          <p:cNvGrpSpPr>
            <a:grpSpLocks noChangeAspect="1"/>
          </p:cNvGrpSpPr>
          <p:nvPr/>
        </p:nvGrpSpPr>
        <p:grpSpPr>
          <a:xfrm>
            <a:off x="9614690" y="4273796"/>
            <a:ext cx="218671" cy="221912"/>
            <a:chOff x="452101" y="3185103"/>
            <a:chExt cx="190074" cy="192841"/>
          </a:xfrm>
          <a:solidFill>
            <a:schemeClr val="accent4">
              <a:lumMod val="75000"/>
            </a:schemeClr>
          </a:solidFill>
        </p:grpSpPr>
        <p:sp>
          <p:nvSpPr>
            <p:cNvPr id="198" name="Rectangle 197"/>
            <p:cNvSpPr/>
            <p:nvPr/>
          </p:nvSpPr>
          <p:spPr>
            <a:xfrm>
              <a:off x="452101" y="318510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endParaRPr>
            </a:p>
          </p:txBody>
        </p:sp>
        <p:sp>
          <p:nvSpPr>
            <p:cNvPr id="213" name="Rectangle 212"/>
            <p:cNvSpPr/>
            <p:nvPr/>
          </p:nvSpPr>
          <p:spPr>
            <a:xfrm>
              <a:off x="553794" y="318510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endParaRPr>
            </a:p>
          </p:txBody>
        </p:sp>
        <p:sp>
          <p:nvSpPr>
            <p:cNvPr id="221" name="Rectangle 220"/>
            <p:cNvSpPr/>
            <p:nvPr/>
          </p:nvSpPr>
          <p:spPr>
            <a:xfrm>
              <a:off x="452101" y="328956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endParaRPr>
            </a:p>
          </p:txBody>
        </p:sp>
        <p:sp>
          <p:nvSpPr>
            <p:cNvPr id="232" name="Rectangle 231"/>
            <p:cNvSpPr/>
            <p:nvPr/>
          </p:nvSpPr>
          <p:spPr>
            <a:xfrm>
              <a:off x="553794" y="3289563"/>
              <a:ext cx="88381" cy="8838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endParaRPr>
            </a:p>
          </p:txBody>
        </p:sp>
      </p:grpSp>
      <p:grpSp>
        <p:nvGrpSpPr>
          <p:cNvPr id="238" name="Group 237"/>
          <p:cNvGrpSpPr>
            <a:grpSpLocks noChangeAspect="1"/>
          </p:cNvGrpSpPr>
          <p:nvPr/>
        </p:nvGrpSpPr>
        <p:grpSpPr>
          <a:xfrm flipH="1">
            <a:off x="637449" y="3281849"/>
            <a:ext cx="391833" cy="253097"/>
            <a:chOff x="303975" y="3630402"/>
            <a:chExt cx="1376777" cy="889074"/>
          </a:xfrm>
          <a:solidFill>
            <a:schemeClr val="accent4">
              <a:lumMod val="75000"/>
            </a:schemeClr>
          </a:solidFill>
        </p:grpSpPr>
        <p:sp>
          <p:nvSpPr>
            <p:cNvPr id="243" name="Freeform 27"/>
            <p:cNvSpPr>
              <a:spLocks/>
            </p:cNvSpPr>
            <p:nvPr/>
          </p:nvSpPr>
          <p:spPr bwMode="auto">
            <a:xfrm>
              <a:off x="303975" y="3630402"/>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pFill/>
            <a:ln>
              <a:noFill/>
            </a:ln>
            <a:effectLst/>
          </p:spPr>
          <p:txBody>
            <a:bodyPr vert="horz" wrap="square" lIns="21238" tIns="10632" rIns="21238" bIns="10632" numCol="1" anchor="t" anchorCtr="0" compatLnSpc="1">
              <a:prstTxWarp prst="textNoShape">
                <a:avLst/>
              </a:prstTxWarp>
            </a:bodyPr>
            <a:lstStyle/>
            <a:p>
              <a:pPr defTabSz="283093"/>
              <a:endParaRPr lang="en-US" dirty="0">
                <a:solidFill>
                  <a:schemeClr val="accent1"/>
                </a:solidFill>
              </a:endParaRPr>
            </a:p>
          </p:txBody>
        </p:sp>
        <p:sp>
          <p:nvSpPr>
            <p:cNvPr id="244" name="Lightning Bolt 243"/>
            <p:cNvSpPr/>
            <p:nvPr/>
          </p:nvSpPr>
          <p:spPr>
            <a:xfrm>
              <a:off x="737422" y="3908322"/>
              <a:ext cx="557162" cy="524388"/>
            </a:xfrm>
            <a:prstGeom prst="lightningBol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endParaRPr>
            </a:p>
          </p:txBody>
        </p:sp>
      </p:grpSp>
      <p:grpSp>
        <p:nvGrpSpPr>
          <p:cNvPr id="252" name="Group 251"/>
          <p:cNvGrpSpPr>
            <a:grpSpLocks noChangeAspect="1"/>
          </p:cNvGrpSpPr>
          <p:nvPr/>
        </p:nvGrpSpPr>
        <p:grpSpPr>
          <a:xfrm>
            <a:off x="678269" y="4706145"/>
            <a:ext cx="310193" cy="219824"/>
            <a:chOff x="7763036" y="3754911"/>
            <a:chExt cx="320617" cy="227153"/>
          </a:xfrm>
          <a:solidFill>
            <a:schemeClr val="accent4">
              <a:lumMod val="75000"/>
            </a:schemeClr>
          </a:solidFill>
        </p:grpSpPr>
        <p:grpSp>
          <p:nvGrpSpPr>
            <p:cNvPr id="253" name="Group 252"/>
            <p:cNvGrpSpPr/>
            <p:nvPr/>
          </p:nvGrpSpPr>
          <p:grpSpPr>
            <a:xfrm>
              <a:off x="7763036" y="3754911"/>
              <a:ext cx="320617" cy="227153"/>
              <a:chOff x="7763036" y="3754911"/>
              <a:chExt cx="320617" cy="227153"/>
            </a:xfrm>
            <a:grpFill/>
          </p:grpSpPr>
          <p:sp>
            <p:nvSpPr>
              <p:cNvPr id="255" name="Freeform 75"/>
              <p:cNvSpPr>
                <a:spLocks/>
              </p:cNvSpPr>
              <p:nvPr/>
            </p:nvSpPr>
            <p:spPr bwMode="auto">
              <a:xfrm>
                <a:off x="7763036" y="3918341"/>
                <a:ext cx="320617" cy="63723"/>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81"/>
                <a:endParaRPr lang="en-US" sz="1900" dirty="0">
                  <a:solidFill>
                    <a:srgbClr val="214794"/>
                  </a:solidFill>
                </a:endParaRPr>
              </a:p>
            </p:txBody>
          </p:sp>
          <p:sp>
            <p:nvSpPr>
              <p:cNvPr id="256" name="Freeform 76"/>
              <p:cNvSpPr>
                <a:spLocks noEditPoints="1"/>
              </p:cNvSpPr>
              <p:nvPr/>
            </p:nvSpPr>
            <p:spPr bwMode="auto">
              <a:xfrm>
                <a:off x="7801920" y="3754911"/>
                <a:ext cx="244897" cy="155934"/>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81"/>
                <a:endParaRPr lang="en-US" sz="1900" dirty="0">
                  <a:solidFill>
                    <a:srgbClr val="214794"/>
                  </a:solidFill>
                </a:endParaRPr>
              </a:p>
            </p:txBody>
          </p:sp>
        </p:grpSp>
        <p:sp>
          <p:nvSpPr>
            <p:cNvPr id="254" name="Freeform 80"/>
            <p:cNvSpPr>
              <a:spLocks/>
            </p:cNvSpPr>
            <p:nvPr/>
          </p:nvSpPr>
          <p:spPr bwMode="auto">
            <a:xfrm>
              <a:off x="7900579" y="3786067"/>
              <a:ext cx="51953" cy="87433"/>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sp>
        <p:nvSpPr>
          <p:cNvPr id="262" name="Freeform 378"/>
          <p:cNvSpPr>
            <a:spLocks noChangeAspect="1"/>
          </p:cNvSpPr>
          <p:nvPr/>
        </p:nvSpPr>
        <p:spPr bwMode="auto">
          <a:xfrm flipH="1">
            <a:off x="698466" y="4272912"/>
            <a:ext cx="269780" cy="156045"/>
          </a:xfrm>
          <a:custGeom>
            <a:avLst/>
            <a:gdLst/>
            <a:ahLst/>
            <a:cxnLst>
              <a:cxn ang="0">
                <a:pos x="76" y="3"/>
              </a:cxn>
              <a:cxn ang="0">
                <a:pos x="55" y="14"/>
              </a:cxn>
              <a:cxn ang="0">
                <a:pos x="55" y="5"/>
              </a:cxn>
              <a:cxn ang="0">
                <a:pos x="49" y="0"/>
              </a:cxn>
              <a:cxn ang="0">
                <a:pos x="6" y="0"/>
              </a:cxn>
              <a:cxn ang="0">
                <a:pos x="0" y="5"/>
              </a:cxn>
              <a:cxn ang="0">
                <a:pos x="0" y="35"/>
              </a:cxn>
              <a:cxn ang="0">
                <a:pos x="6" y="41"/>
              </a:cxn>
              <a:cxn ang="0">
                <a:pos x="49" y="41"/>
              </a:cxn>
              <a:cxn ang="0">
                <a:pos x="55" y="35"/>
              </a:cxn>
              <a:cxn ang="0">
                <a:pos x="55" y="27"/>
              </a:cxn>
              <a:cxn ang="0">
                <a:pos x="76" y="38"/>
              </a:cxn>
              <a:cxn ang="0">
                <a:pos x="76" y="3"/>
              </a:cxn>
            </a:cxnLst>
            <a:rect l="0" t="0" r="r" b="b"/>
            <a:pathLst>
              <a:path w="76" h="41">
                <a:moveTo>
                  <a:pt x="76" y="3"/>
                </a:moveTo>
                <a:cubicBezTo>
                  <a:pt x="55" y="14"/>
                  <a:pt x="55" y="14"/>
                  <a:pt x="55" y="14"/>
                </a:cubicBezTo>
                <a:cubicBezTo>
                  <a:pt x="55" y="5"/>
                  <a:pt x="55" y="5"/>
                  <a:pt x="55" y="5"/>
                </a:cubicBezTo>
                <a:cubicBezTo>
                  <a:pt x="55" y="2"/>
                  <a:pt x="52" y="0"/>
                  <a:pt x="49" y="0"/>
                </a:cubicBezTo>
                <a:cubicBezTo>
                  <a:pt x="6" y="0"/>
                  <a:pt x="6" y="0"/>
                  <a:pt x="6" y="0"/>
                </a:cubicBezTo>
                <a:cubicBezTo>
                  <a:pt x="3" y="0"/>
                  <a:pt x="0" y="2"/>
                  <a:pt x="0" y="5"/>
                </a:cubicBezTo>
                <a:cubicBezTo>
                  <a:pt x="0" y="35"/>
                  <a:pt x="0" y="35"/>
                  <a:pt x="0" y="35"/>
                </a:cubicBezTo>
                <a:cubicBezTo>
                  <a:pt x="0" y="38"/>
                  <a:pt x="3" y="41"/>
                  <a:pt x="6" y="41"/>
                </a:cubicBezTo>
                <a:cubicBezTo>
                  <a:pt x="49" y="41"/>
                  <a:pt x="49" y="41"/>
                  <a:pt x="49" y="41"/>
                </a:cubicBezTo>
                <a:cubicBezTo>
                  <a:pt x="52" y="41"/>
                  <a:pt x="55" y="38"/>
                  <a:pt x="55" y="35"/>
                </a:cubicBezTo>
                <a:cubicBezTo>
                  <a:pt x="55" y="27"/>
                  <a:pt x="55" y="27"/>
                  <a:pt x="55" y="27"/>
                </a:cubicBezTo>
                <a:cubicBezTo>
                  <a:pt x="76" y="38"/>
                  <a:pt x="76" y="38"/>
                  <a:pt x="76" y="38"/>
                </a:cubicBezTo>
                <a:lnTo>
                  <a:pt x="76" y="3"/>
                </a:lnTo>
                <a:close/>
              </a:path>
            </a:pathLst>
          </a:custGeom>
          <a:solidFill>
            <a:schemeClr val="accent4">
              <a:lumMod val="75000"/>
            </a:schemeClr>
          </a:solidFill>
          <a:ln w="9525">
            <a:noFill/>
            <a:round/>
            <a:headEnd/>
            <a:tailEnd/>
          </a:ln>
        </p:spPr>
        <p:txBody>
          <a:bodyPr vert="horz" wrap="square" lIns="121867" tIns="60933" rIns="121867" bIns="60933" numCol="1" anchor="t" anchorCtr="0" compatLnSpc="1">
            <a:prstTxWarp prst="textNoShape">
              <a:avLst/>
            </a:prstTxWarp>
          </a:bodyPr>
          <a:lstStyle/>
          <a:p>
            <a:endParaRPr lang="en-US" sz="1900" dirty="0">
              <a:solidFill>
                <a:srgbClr val="214794"/>
              </a:solidFill>
            </a:endParaRPr>
          </a:p>
        </p:txBody>
      </p:sp>
      <p:grpSp>
        <p:nvGrpSpPr>
          <p:cNvPr id="279" name="Group 278"/>
          <p:cNvGrpSpPr>
            <a:grpSpLocks noChangeAspect="1"/>
          </p:cNvGrpSpPr>
          <p:nvPr/>
        </p:nvGrpSpPr>
        <p:grpSpPr>
          <a:xfrm>
            <a:off x="590580" y="2431648"/>
            <a:ext cx="485571" cy="318773"/>
            <a:chOff x="8044905" y="632384"/>
            <a:chExt cx="859796" cy="564303"/>
          </a:xfrm>
          <a:solidFill>
            <a:schemeClr val="accent4">
              <a:lumMod val="75000"/>
            </a:schemeClr>
          </a:solidFill>
        </p:grpSpPr>
        <p:sp>
          <p:nvSpPr>
            <p:cNvPr id="280" name="Freeform 27"/>
            <p:cNvSpPr>
              <a:spLocks/>
            </p:cNvSpPr>
            <p:nvPr/>
          </p:nvSpPr>
          <p:spPr bwMode="auto">
            <a:xfrm>
              <a:off x="8217848" y="632384"/>
              <a:ext cx="404999"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pFill/>
            <a:ln>
              <a:noFill/>
            </a:ln>
            <a:effectLst/>
          </p:spPr>
          <p:txBody>
            <a:bodyPr vert="horz" wrap="square" lIns="21238" tIns="10632" rIns="21238" bIns="10632" numCol="1" anchor="t" anchorCtr="0" compatLnSpc="1">
              <a:prstTxWarp prst="textNoShape">
                <a:avLst/>
              </a:prstTxWarp>
            </a:bodyPr>
            <a:lstStyle/>
            <a:p>
              <a:pPr defTabSz="283093"/>
              <a:endParaRPr lang="en-US" dirty="0">
                <a:solidFill>
                  <a:srgbClr val="214794"/>
                </a:solidFill>
              </a:endParaRPr>
            </a:p>
          </p:txBody>
        </p:sp>
        <p:sp>
          <p:nvSpPr>
            <p:cNvPr id="281" name="Freeform 27"/>
            <p:cNvSpPr>
              <a:spLocks/>
            </p:cNvSpPr>
            <p:nvPr/>
          </p:nvSpPr>
          <p:spPr bwMode="auto">
            <a:xfrm>
              <a:off x="8044905" y="905101"/>
              <a:ext cx="451537" cy="29158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pFill/>
            <a:ln>
              <a:noFill/>
            </a:ln>
            <a:effectLst/>
          </p:spPr>
          <p:txBody>
            <a:bodyPr vert="horz" wrap="square" lIns="21238" tIns="10632" rIns="21238" bIns="10632" numCol="1" anchor="t" anchorCtr="0" compatLnSpc="1">
              <a:prstTxWarp prst="textNoShape">
                <a:avLst/>
              </a:prstTxWarp>
            </a:bodyPr>
            <a:lstStyle/>
            <a:p>
              <a:pPr defTabSz="283093"/>
              <a:endParaRPr lang="en-US" dirty="0">
                <a:solidFill>
                  <a:srgbClr val="214794"/>
                </a:solidFill>
              </a:endParaRPr>
            </a:p>
          </p:txBody>
        </p:sp>
        <p:sp>
          <p:nvSpPr>
            <p:cNvPr id="282" name="Freeform 27"/>
            <p:cNvSpPr>
              <a:spLocks/>
            </p:cNvSpPr>
            <p:nvPr/>
          </p:nvSpPr>
          <p:spPr bwMode="auto">
            <a:xfrm>
              <a:off x="8552208" y="893296"/>
              <a:ext cx="352493" cy="227627"/>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pFill/>
            <a:ln>
              <a:noFill/>
            </a:ln>
            <a:effectLst/>
          </p:spPr>
          <p:txBody>
            <a:bodyPr vert="horz" wrap="square" lIns="21238" tIns="10632" rIns="21238" bIns="10632" numCol="1" anchor="t" anchorCtr="0" compatLnSpc="1">
              <a:prstTxWarp prst="textNoShape">
                <a:avLst/>
              </a:prstTxWarp>
            </a:bodyPr>
            <a:lstStyle/>
            <a:p>
              <a:pPr defTabSz="283093"/>
              <a:endParaRPr lang="en-US" dirty="0">
                <a:solidFill>
                  <a:srgbClr val="214794"/>
                </a:solidFill>
              </a:endParaRPr>
            </a:p>
          </p:txBody>
        </p:sp>
        <p:grpSp>
          <p:nvGrpSpPr>
            <p:cNvPr id="283" name="Group 282"/>
            <p:cNvGrpSpPr/>
            <p:nvPr/>
          </p:nvGrpSpPr>
          <p:grpSpPr>
            <a:xfrm>
              <a:off x="8148099" y="828701"/>
              <a:ext cx="662940" cy="210559"/>
              <a:chOff x="8157211" y="404755"/>
              <a:chExt cx="662940" cy="210559"/>
            </a:xfrm>
            <a:grpFill/>
          </p:grpSpPr>
          <p:sp>
            <p:nvSpPr>
              <p:cNvPr id="284" name="Rounded Rectangle 283"/>
              <p:cNvSpPr/>
              <p:nvPr/>
            </p:nvSpPr>
            <p:spPr>
              <a:xfrm>
                <a:off x="8157211" y="404755"/>
                <a:ext cx="662940" cy="210559"/>
              </a:xfrm>
              <a:prstGeom prst="roundRect">
                <a:avLst>
                  <a:gd name="adj" fmla="val 18335"/>
                </a:avLst>
              </a:prstGeom>
              <a:solidFill>
                <a:schemeClr val="bg1"/>
              </a:solidFill>
              <a:ln w="9525">
                <a:solidFill>
                  <a:srgbClr val="6466AB"/>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214794"/>
                  </a:solidFill>
                </a:endParaRPr>
              </a:p>
            </p:txBody>
          </p:sp>
          <p:grpSp>
            <p:nvGrpSpPr>
              <p:cNvPr id="285" name="Group 284"/>
              <p:cNvGrpSpPr/>
              <p:nvPr/>
            </p:nvGrpSpPr>
            <p:grpSpPr>
              <a:xfrm>
                <a:off x="8209387" y="436905"/>
                <a:ext cx="558589" cy="146259"/>
                <a:chOff x="4053040" y="709349"/>
                <a:chExt cx="558589" cy="146259"/>
              </a:xfrm>
              <a:grpFill/>
            </p:grpSpPr>
            <p:grpSp>
              <p:nvGrpSpPr>
                <p:cNvPr id="286" name="Group 285"/>
                <p:cNvGrpSpPr/>
                <p:nvPr/>
              </p:nvGrpSpPr>
              <p:grpSpPr>
                <a:xfrm>
                  <a:off x="4053040" y="709349"/>
                  <a:ext cx="170657" cy="146259"/>
                  <a:chOff x="2447925" y="1593850"/>
                  <a:chExt cx="4252913" cy="3644900"/>
                </a:xfrm>
                <a:grpFill/>
              </p:grpSpPr>
              <p:sp>
                <p:nvSpPr>
                  <p:cNvPr id="293"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294"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grpSp>
              <p:nvGrpSpPr>
                <p:cNvPr id="287" name="Group 286"/>
                <p:cNvGrpSpPr/>
                <p:nvPr/>
              </p:nvGrpSpPr>
              <p:grpSpPr>
                <a:xfrm>
                  <a:off x="4247006" y="709349"/>
                  <a:ext cx="170657" cy="146259"/>
                  <a:chOff x="2447925" y="1593850"/>
                  <a:chExt cx="4252913" cy="3644900"/>
                </a:xfrm>
                <a:grpFill/>
              </p:grpSpPr>
              <p:sp>
                <p:nvSpPr>
                  <p:cNvPr id="291"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292"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grpSp>
              <p:nvGrpSpPr>
                <p:cNvPr id="288" name="Group 287"/>
                <p:cNvGrpSpPr/>
                <p:nvPr/>
              </p:nvGrpSpPr>
              <p:grpSpPr>
                <a:xfrm>
                  <a:off x="4440972" y="709349"/>
                  <a:ext cx="170657" cy="146259"/>
                  <a:chOff x="2447925" y="1593850"/>
                  <a:chExt cx="4252913" cy="3644900"/>
                </a:xfrm>
                <a:grpFill/>
              </p:grpSpPr>
              <p:sp>
                <p:nvSpPr>
                  <p:cNvPr id="289"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290"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grpSp>
        </p:grpSp>
      </p:grpSp>
      <p:grpSp>
        <p:nvGrpSpPr>
          <p:cNvPr id="295" name="Group 294"/>
          <p:cNvGrpSpPr/>
          <p:nvPr/>
        </p:nvGrpSpPr>
        <p:grpSpPr>
          <a:xfrm>
            <a:off x="4422032" y="2455089"/>
            <a:ext cx="3344761" cy="3345632"/>
            <a:chOff x="3183725" y="1707654"/>
            <a:chExt cx="2776550" cy="2776550"/>
          </a:xfrm>
          <a:noFill/>
        </p:grpSpPr>
        <p:sp>
          <p:nvSpPr>
            <p:cNvPr id="296"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7"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8"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9"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01" name="Freeform 30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grpSp>
        <p:nvGrpSpPr>
          <p:cNvPr id="302" name="Group 301"/>
          <p:cNvGrpSpPr/>
          <p:nvPr/>
        </p:nvGrpSpPr>
        <p:grpSpPr>
          <a:xfrm>
            <a:off x="4867563" y="2897817"/>
            <a:ext cx="2409787" cy="2083721"/>
            <a:chOff x="3633119" y="2175164"/>
            <a:chExt cx="1807811" cy="1562791"/>
          </a:xfrm>
        </p:grpSpPr>
        <p:sp>
          <p:nvSpPr>
            <p:cNvPr id="303"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4"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5"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6"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7"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8"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09"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0"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1"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2"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3"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4"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5"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6"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7"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8"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19"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0"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1"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2"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3"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4"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5"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6"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7"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8"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29"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0"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1"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2"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3"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4"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5"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6"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7"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8"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39"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0"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1"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2"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3"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4"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5"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6"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7"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8"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49"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0"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1"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2"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3"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4"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5"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6"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7"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8"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59"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0"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1"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2"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3"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4"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5"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6"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7"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8"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69"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80"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81" name="Oval 480"/>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2" name="Oval 481"/>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3" name="Oval 482"/>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4" name="Oval 483"/>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5" name="Oval 484"/>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6" name="Oval 485"/>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7" name="Oval 486"/>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8" name="Oval 487"/>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9" name="Oval 488"/>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0" name="Oval 489"/>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1" name="Oval 490"/>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2" name="Oval 491"/>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3" name="Oval 492"/>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4" name="Oval 493"/>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5" name="Oval 494"/>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6" name="Oval 495"/>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7" name="Oval 496"/>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8" name="Oval 497"/>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9" name="Oval 498"/>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0" name="Oval 499"/>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1" name="Oval 500"/>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2" name="Oval 501"/>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3" name="Oval 502"/>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4" name="Oval 503"/>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5" name="Oval 504"/>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6" name="Oval 505"/>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7" name="Oval 506"/>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8" name="Oval 507"/>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9" name="Oval 508"/>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0" name="Oval 509"/>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1" name="Oval 510"/>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2" name="Oval 511"/>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3" name="Oval 512"/>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4" name="Oval 513"/>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5" name="Oval 514"/>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6" name="Oval 515"/>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7" name="Oval 516"/>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8" name="Oval 517"/>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9" name="Oval 518"/>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0" name="Oval 519"/>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1" name="Oval 520"/>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2" name="Oval 521"/>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3" name="Oval 522"/>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4" name="Oval 523"/>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5"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sp>
        <p:nvSpPr>
          <p:cNvPr id="52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527" name="Oval 526"/>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528" name="Arc 527"/>
          <p:cNvSpPr/>
          <p:nvPr/>
        </p:nvSpPr>
        <p:spPr>
          <a:xfrm>
            <a:off x="4692510" y="2698133"/>
            <a:ext cx="2803806" cy="2804536"/>
          </a:xfrm>
          <a:prstGeom prst="arc">
            <a:avLst>
              <a:gd name="adj1" fmla="val 7658671"/>
              <a:gd name="adj2" fmla="val 3276048"/>
            </a:avLst>
          </a:prstGeom>
          <a:ln w="73025"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531" name="Straight Connector 530"/>
          <p:cNvCxnSpPr/>
          <p:nvPr/>
        </p:nvCxnSpPr>
        <p:spPr>
          <a:xfrm>
            <a:off x="3795663" y="3563025"/>
            <a:ext cx="1000579"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532" name="Group 531"/>
          <p:cNvGrpSpPr/>
          <p:nvPr/>
        </p:nvGrpSpPr>
        <p:grpSpPr>
          <a:xfrm>
            <a:off x="5044176" y="4872758"/>
            <a:ext cx="1897492" cy="877847"/>
            <a:chOff x="2421442" y="2793688"/>
            <a:chExt cx="1717749" cy="794483"/>
          </a:xfrm>
        </p:grpSpPr>
        <p:sp>
          <p:nvSpPr>
            <p:cNvPr id="533"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534" name="Rectangle 533"/>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sp>
        <p:nvSpPr>
          <p:cNvPr id="535" name="Oval 534"/>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536"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537" name="Oval 536"/>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539" name="Oval 538"/>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540" name="Group 539"/>
          <p:cNvGrpSpPr/>
          <p:nvPr/>
        </p:nvGrpSpPr>
        <p:grpSpPr>
          <a:xfrm>
            <a:off x="7862950" y="3934318"/>
            <a:ext cx="1229190" cy="872729"/>
            <a:chOff x="4684339" y="1536667"/>
            <a:chExt cx="1269614" cy="807793"/>
          </a:xfrm>
        </p:grpSpPr>
        <p:sp>
          <p:nvSpPr>
            <p:cNvPr id="541"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542" name="Rectangle 541"/>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543" name="Group 542"/>
          <p:cNvGrpSpPr/>
          <p:nvPr/>
        </p:nvGrpSpPr>
        <p:grpSpPr>
          <a:xfrm>
            <a:off x="6963377" y="3934312"/>
            <a:ext cx="1419488" cy="877845"/>
            <a:chOff x="4063399" y="1629074"/>
            <a:chExt cx="1064893" cy="658384"/>
          </a:xfrm>
        </p:grpSpPr>
        <p:grpSp>
          <p:nvGrpSpPr>
            <p:cNvPr id="544" name="Group 543"/>
            <p:cNvGrpSpPr/>
            <p:nvPr/>
          </p:nvGrpSpPr>
          <p:grpSpPr>
            <a:xfrm>
              <a:off x="4063399" y="1629074"/>
              <a:ext cx="1064893" cy="658384"/>
              <a:chOff x="2658144" y="2793688"/>
              <a:chExt cx="1285024" cy="794483"/>
            </a:xfrm>
          </p:grpSpPr>
          <p:sp>
            <p:nvSpPr>
              <p:cNvPr id="560"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561" name="Rectangle 560"/>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545" name="Group 5"/>
            <p:cNvGrpSpPr>
              <a:grpSpLocks noChangeAspect="1"/>
            </p:cNvGrpSpPr>
            <p:nvPr/>
          </p:nvGrpSpPr>
          <p:grpSpPr bwMode="auto">
            <a:xfrm>
              <a:off x="4419249" y="1754558"/>
              <a:ext cx="349181" cy="184211"/>
              <a:chOff x="2199" y="1295"/>
              <a:chExt cx="1361" cy="718"/>
            </a:xfrm>
            <a:solidFill>
              <a:schemeClr val="accent1"/>
            </a:solidFill>
          </p:grpSpPr>
          <p:sp>
            <p:nvSpPr>
              <p:cNvPr id="546"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47"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48"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49"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0"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1"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2"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3"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4"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5"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6"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7"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8"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9"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562" name="Oval 561"/>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563"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564" name="Rectangle 563"/>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565" name="Rounded Rectangle 564"/>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566"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7" name="Oval 566"/>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568" name="Rounded Rectangle 567"/>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569" name="Rounded Rectangle 568"/>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570"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1" name="Rounded Rectangle 570"/>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grpSp>
        <p:nvGrpSpPr>
          <p:cNvPr id="574" name="Group 573"/>
          <p:cNvGrpSpPr/>
          <p:nvPr/>
        </p:nvGrpSpPr>
        <p:grpSpPr>
          <a:xfrm>
            <a:off x="5142707" y="2019964"/>
            <a:ext cx="1897492" cy="877845"/>
            <a:chOff x="2444892" y="2793688"/>
            <a:chExt cx="1717749" cy="794483"/>
          </a:xfrm>
        </p:grpSpPr>
        <p:sp>
          <p:nvSpPr>
            <p:cNvPr id="575"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576" name="Rectangle 575"/>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577" name="Oval 576"/>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578" name="Rounded Rectangle 577"/>
          <p:cNvSpPr/>
          <p:nvPr/>
        </p:nvSpPr>
        <p:spPr>
          <a:xfrm rot="10800000">
            <a:off x="6789547" y="1412588"/>
            <a:ext cx="4788341" cy="430645"/>
          </a:xfrm>
          <a:prstGeom prst="roundRect">
            <a:avLst>
              <a:gd name="adj" fmla="val 50000"/>
            </a:avLst>
          </a:prstGeom>
          <a:gradFill flip="none" rotWithShape="1">
            <a:gsLst>
              <a:gs pos="0">
                <a:schemeClr val="bg1"/>
              </a:gs>
              <a:gs pos="50000">
                <a:schemeClr val="tx2">
                  <a:lumMod val="20000"/>
                  <a:lumOff val="80000"/>
                </a:schemeClr>
              </a:gs>
              <a:gs pos="100000">
                <a:schemeClr val="tx2">
                  <a:lumMod val="7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a typeface="ＭＳ Ｐゴシック" charset="0"/>
              <a:cs typeface="ＭＳ Ｐゴシック" charset="0"/>
            </a:endParaRPr>
          </a:p>
        </p:txBody>
      </p:sp>
      <p:sp>
        <p:nvSpPr>
          <p:cNvPr id="579" name="Rounded Rectangle 578"/>
          <p:cNvSpPr/>
          <p:nvPr/>
        </p:nvSpPr>
        <p:spPr>
          <a:xfrm>
            <a:off x="511108" y="1412588"/>
            <a:ext cx="4934859" cy="430645"/>
          </a:xfrm>
          <a:prstGeom prst="roundRect">
            <a:avLst>
              <a:gd name="adj" fmla="val 50000"/>
            </a:avLst>
          </a:prstGeom>
          <a:gradFill flip="none" rotWithShape="1">
            <a:gsLst>
              <a:gs pos="0">
                <a:schemeClr val="tx2">
                  <a:lumMod val="75000"/>
                </a:schemeClr>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a typeface="ＭＳ Ｐゴシック" charset="0"/>
              <a:cs typeface="ＭＳ Ｐゴシック" charset="0"/>
            </a:endParaRPr>
          </a:p>
        </p:txBody>
      </p:sp>
      <p:sp>
        <p:nvSpPr>
          <p:cNvPr id="596" name="TextBox 595"/>
          <p:cNvSpPr txBox="1"/>
          <p:nvPr/>
        </p:nvSpPr>
        <p:spPr>
          <a:xfrm>
            <a:off x="8223841" y="1376644"/>
            <a:ext cx="3331936" cy="451405"/>
          </a:xfrm>
          <a:prstGeom prst="rect">
            <a:avLst/>
          </a:prstGeom>
          <a:noFill/>
        </p:spPr>
        <p:txBody>
          <a:bodyPr wrap="none" lIns="121867" tIns="60933" rIns="121867" bIns="60933" rtlCol="0">
            <a:spAutoFit/>
          </a:bodyPr>
          <a:lstStyle/>
          <a:p>
            <a:r>
              <a:rPr lang="en-US" sz="2100" dirty="0">
                <a:solidFill>
                  <a:schemeClr val="tx2"/>
                </a:solidFill>
              </a:rPr>
              <a:t>Cisco Intercloud Services</a:t>
            </a:r>
          </a:p>
        </p:txBody>
      </p:sp>
      <p:sp>
        <p:nvSpPr>
          <p:cNvPr id="598" name="Freeform 271"/>
          <p:cNvSpPr>
            <a:spLocks noChangeAspect="1" noEditPoints="1"/>
          </p:cNvSpPr>
          <p:nvPr/>
        </p:nvSpPr>
        <p:spPr bwMode="auto">
          <a:xfrm>
            <a:off x="697119" y="2892171"/>
            <a:ext cx="272482" cy="242268"/>
          </a:xfrm>
          <a:custGeom>
            <a:avLst/>
            <a:gdLst/>
            <a:ahLst/>
            <a:cxnLst>
              <a:cxn ang="0">
                <a:pos x="617" y="231"/>
              </a:cxn>
              <a:cxn ang="0">
                <a:pos x="560" y="289"/>
              </a:cxn>
              <a:cxn ang="0">
                <a:pos x="617" y="347"/>
              </a:cxn>
              <a:cxn ang="0">
                <a:pos x="674" y="289"/>
              </a:cxn>
              <a:cxn ang="0">
                <a:pos x="617" y="231"/>
              </a:cxn>
              <a:cxn ang="0">
                <a:pos x="447" y="231"/>
              </a:cxn>
              <a:cxn ang="0">
                <a:pos x="390" y="289"/>
              </a:cxn>
              <a:cxn ang="0">
                <a:pos x="447" y="347"/>
              </a:cxn>
              <a:cxn ang="0">
                <a:pos x="504" y="289"/>
              </a:cxn>
              <a:cxn ang="0">
                <a:pos x="447" y="231"/>
              </a:cxn>
              <a:cxn ang="0">
                <a:pos x="277" y="231"/>
              </a:cxn>
              <a:cxn ang="0">
                <a:pos x="220" y="289"/>
              </a:cxn>
              <a:cxn ang="0">
                <a:pos x="277" y="347"/>
              </a:cxn>
              <a:cxn ang="0">
                <a:pos x="333" y="289"/>
              </a:cxn>
              <a:cxn ang="0">
                <a:pos x="277" y="231"/>
              </a:cxn>
              <a:cxn ang="0">
                <a:pos x="447" y="0"/>
              </a:cxn>
              <a:cxn ang="0">
                <a:pos x="893" y="289"/>
              </a:cxn>
              <a:cxn ang="0">
                <a:pos x="779" y="481"/>
              </a:cxn>
              <a:cxn ang="0">
                <a:pos x="838" y="717"/>
              </a:cxn>
              <a:cxn ang="0">
                <a:pos x="684" y="528"/>
              </a:cxn>
              <a:cxn ang="0">
                <a:pos x="497" y="571"/>
              </a:cxn>
              <a:cxn ang="0">
                <a:pos x="447" y="796"/>
              </a:cxn>
              <a:cxn ang="0">
                <a:pos x="397" y="573"/>
              </a:cxn>
              <a:cxn ang="0">
                <a:pos x="210" y="527"/>
              </a:cxn>
              <a:cxn ang="0">
                <a:pos x="55" y="717"/>
              </a:cxn>
              <a:cxn ang="0">
                <a:pos x="115" y="478"/>
              </a:cxn>
              <a:cxn ang="0">
                <a:pos x="0" y="289"/>
              </a:cxn>
              <a:cxn ang="0">
                <a:pos x="447" y="0"/>
              </a:cxn>
            </a:cxnLst>
            <a:rect l="0" t="0" r="r" b="b"/>
            <a:pathLst>
              <a:path w="893" h="796">
                <a:moveTo>
                  <a:pt x="617" y="231"/>
                </a:moveTo>
                <a:cubicBezTo>
                  <a:pt x="586" y="231"/>
                  <a:pt x="560" y="257"/>
                  <a:pt x="560" y="289"/>
                </a:cubicBezTo>
                <a:cubicBezTo>
                  <a:pt x="560" y="321"/>
                  <a:pt x="586" y="347"/>
                  <a:pt x="617" y="347"/>
                </a:cubicBezTo>
                <a:cubicBezTo>
                  <a:pt x="649" y="347"/>
                  <a:pt x="674" y="321"/>
                  <a:pt x="674" y="289"/>
                </a:cubicBezTo>
                <a:cubicBezTo>
                  <a:pt x="674" y="257"/>
                  <a:pt x="649" y="231"/>
                  <a:pt x="617" y="231"/>
                </a:cubicBezTo>
                <a:close/>
                <a:moveTo>
                  <a:pt x="447" y="231"/>
                </a:moveTo>
                <a:cubicBezTo>
                  <a:pt x="415" y="231"/>
                  <a:pt x="390" y="257"/>
                  <a:pt x="390" y="289"/>
                </a:cubicBezTo>
                <a:cubicBezTo>
                  <a:pt x="390" y="321"/>
                  <a:pt x="415" y="347"/>
                  <a:pt x="447" y="347"/>
                </a:cubicBezTo>
                <a:cubicBezTo>
                  <a:pt x="478" y="347"/>
                  <a:pt x="504" y="321"/>
                  <a:pt x="504" y="289"/>
                </a:cubicBezTo>
                <a:cubicBezTo>
                  <a:pt x="504" y="257"/>
                  <a:pt x="478" y="231"/>
                  <a:pt x="447" y="231"/>
                </a:cubicBezTo>
                <a:close/>
                <a:moveTo>
                  <a:pt x="277" y="231"/>
                </a:moveTo>
                <a:cubicBezTo>
                  <a:pt x="245" y="231"/>
                  <a:pt x="220" y="257"/>
                  <a:pt x="220" y="289"/>
                </a:cubicBezTo>
                <a:cubicBezTo>
                  <a:pt x="220" y="321"/>
                  <a:pt x="245" y="347"/>
                  <a:pt x="277" y="347"/>
                </a:cubicBezTo>
                <a:cubicBezTo>
                  <a:pt x="308" y="347"/>
                  <a:pt x="333" y="321"/>
                  <a:pt x="333" y="289"/>
                </a:cubicBezTo>
                <a:cubicBezTo>
                  <a:pt x="333" y="257"/>
                  <a:pt x="308" y="231"/>
                  <a:pt x="277" y="231"/>
                </a:cubicBezTo>
                <a:close/>
                <a:moveTo>
                  <a:pt x="447" y="0"/>
                </a:moveTo>
                <a:cubicBezTo>
                  <a:pt x="693" y="0"/>
                  <a:pt x="893" y="130"/>
                  <a:pt x="893" y="289"/>
                </a:cubicBezTo>
                <a:cubicBezTo>
                  <a:pt x="893" y="363"/>
                  <a:pt x="850" y="430"/>
                  <a:pt x="779" y="481"/>
                </a:cubicBezTo>
                <a:lnTo>
                  <a:pt x="838" y="717"/>
                </a:lnTo>
                <a:lnTo>
                  <a:pt x="684" y="528"/>
                </a:lnTo>
                <a:cubicBezTo>
                  <a:pt x="630" y="554"/>
                  <a:pt x="566" y="568"/>
                  <a:pt x="497" y="571"/>
                </a:cubicBezTo>
                <a:lnTo>
                  <a:pt x="447" y="796"/>
                </a:lnTo>
                <a:lnTo>
                  <a:pt x="397" y="573"/>
                </a:lnTo>
                <a:cubicBezTo>
                  <a:pt x="328" y="571"/>
                  <a:pt x="264" y="555"/>
                  <a:pt x="210" y="527"/>
                </a:cubicBezTo>
                <a:lnTo>
                  <a:pt x="55" y="717"/>
                </a:lnTo>
                <a:lnTo>
                  <a:pt x="115" y="478"/>
                </a:lnTo>
                <a:cubicBezTo>
                  <a:pt x="43" y="430"/>
                  <a:pt x="0" y="363"/>
                  <a:pt x="0" y="289"/>
                </a:cubicBezTo>
                <a:cubicBezTo>
                  <a:pt x="0" y="130"/>
                  <a:pt x="200" y="0"/>
                  <a:pt x="447" y="0"/>
                </a:cubicBezTo>
                <a:close/>
              </a:path>
            </a:pathLst>
          </a:custGeom>
          <a:solidFill>
            <a:schemeClr val="accent4">
              <a:lumMod val="75000"/>
            </a:schemeClr>
          </a:solidFill>
          <a:ln w="0">
            <a:noFill/>
            <a:prstDash val="solid"/>
            <a:round/>
            <a:headEnd/>
            <a:tailEnd/>
          </a:ln>
        </p:spPr>
        <p:txBody>
          <a:bodyPr vert="horz" wrap="square" lIns="121867" tIns="60933" rIns="121867" bIns="60933" numCol="1" anchor="t" anchorCtr="0" compatLnSpc="1">
            <a:prstTxWarp prst="textNoShape">
              <a:avLst/>
            </a:prstTxWarp>
          </a:bodyPr>
          <a:lstStyle/>
          <a:p>
            <a:endParaRPr lang="en-US" sz="1900" dirty="0">
              <a:solidFill>
                <a:schemeClr val="accent1"/>
              </a:solidFill>
            </a:endParaRPr>
          </a:p>
        </p:txBody>
      </p:sp>
      <p:grpSp>
        <p:nvGrpSpPr>
          <p:cNvPr id="604" name="Group 603"/>
          <p:cNvGrpSpPr>
            <a:grpSpLocks noChangeAspect="1"/>
          </p:cNvGrpSpPr>
          <p:nvPr/>
        </p:nvGrpSpPr>
        <p:grpSpPr>
          <a:xfrm>
            <a:off x="9589018" y="3322095"/>
            <a:ext cx="270015" cy="269252"/>
            <a:chOff x="2260600" y="1123950"/>
            <a:chExt cx="4619625" cy="4605338"/>
          </a:xfrm>
          <a:solidFill>
            <a:schemeClr val="accent4">
              <a:lumMod val="75000"/>
            </a:schemeClr>
          </a:solidFill>
        </p:grpSpPr>
        <p:sp>
          <p:nvSpPr>
            <p:cNvPr id="605" name="Freeform 86"/>
            <p:cNvSpPr>
              <a:spLocks/>
            </p:cNvSpPr>
            <p:nvPr/>
          </p:nvSpPr>
          <p:spPr bwMode="auto">
            <a:xfrm>
              <a:off x="2260600" y="4259263"/>
              <a:ext cx="660400" cy="1470025"/>
            </a:xfrm>
            <a:custGeom>
              <a:avLst/>
              <a:gdLst>
                <a:gd name="T0" fmla="*/ 88 w 176"/>
                <a:gd name="T1" fmla="*/ 0 h 392"/>
                <a:gd name="T2" fmla="*/ 0 w 176"/>
                <a:gd name="T3" fmla="*/ 88 h 392"/>
                <a:gd name="T4" fmla="*/ 0 w 176"/>
                <a:gd name="T5" fmla="*/ 304 h 392"/>
                <a:gd name="T6" fmla="*/ 88 w 176"/>
                <a:gd name="T7" fmla="*/ 392 h 392"/>
                <a:gd name="T8" fmla="*/ 176 w 176"/>
                <a:gd name="T9" fmla="*/ 304 h 392"/>
                <a:gd name="T10" fmla="*/ 176 w 176"/>
                <a:gd name="T11" fmla="*/ 88 h 392"/>
                <a:gd name="T12" fmla="*/ 88 w 176"/>
                <a:gd name="T13" fmla="*/ 0 h 392"/>
              </a:gdLst>
              <a:ahLst/>
              <a:cxnLst>
                <a:cxn ang="0">
                  <a:pos x="T0" y="T1"/>
                </a:cxn>
                <a:cxn ang="0">
                  <a:pos x="T2" y="T3"/>
                </a:cxn>
                <a:cxn ang="0">
                  <a:pos x="T4" y="T5"/>
                </a:cxn>
                <a:cxn ang="0">
                  <a:pos x="T6" y="T7"/>
                </a:cxn>
                <a:cxn ang="0">
                  <a:pos x="T8" y="T9"/>
                </a:cxn>
                <a:cxn ang="0">
                  <a:pos x="T10" y="T11"/>
                </a:cxn>
                <a:cxn ang="0">
                  <a:pos x="T12" y="T13"/>
                </a:cxn>
              </a:cxnLst>
              <a:rect l="0" t="0" r="r" b="b"/>
              <a:pathLst>
                <a:path w="176" h="392">
                  <a:moveTo>
                    <a:pt x="88" y="0"/>
                  </a:moveTo>
                  <a:cubicBezTo>
                    <a:pt x="40" y="0"/>
                    <a:pt x="0" y="39"/>
                    <a:pt x="0" y="88"/>
                  </a:cubicBezTo>
                  <a:cubicBezTo>
                    <a:pt x="0" y="304"/>
                    <a:pt x="0" y="304"/>
                    <a:pt x="0" y="304"/>
                  </a:cubicBezTo>
                  <a:cubicBezTo>
                    <a:pt x="0" y="352"/>
                    <a:pt x="40" y="392"/>
                    <a:pt x="88" y="392"/>
                  </a:cubicBezTo>
                  <a:cubicBezTo>
                    <a:pt x="137" y="392"/>
                    <a:pt x="176" y="352"/>
                    <a:pt x="176" y="304"/>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606" name="Freeform 87"/>
            <p:cNvSpPr>
              <a:spLocks/>
            </p:cNvSpPr>
            <p:nvPr/>
          </p:nvSpPr>
          <p:spPr bwMode="auto">
            <a:xfrm>
              <a:off x="4900613" y="2278063"/>
              <a:ext cx="658813" cy="3451225"/>
            </a:xfrm>
            <a:custGeom>
              <a:avLst/>
              <a:gdLst>
                <a:gd name="T0" fmla="*/ 88 w 176"/>
                <a:gd name="T1" fmla="*/ 0 h 920"/>
                <a:gd name="T2" fmla="*/ 0 w 176"/>
                <a:gd name="T3" fmla="*/ 88 h 920"/>
                <a:gd name="T4" fmla="*/ 0 w 176"/>
                <a:gd name="T5" fmla="*/ 832 h 920"/>
                <a:gd name="T6" fmla="*/ 88 w 176"/>
                <a:gd name="T7" fmla="*/ 920 h 920"/>
                <a:gd name="T8" fmla="*/ 176 w 176"/>
                <a:gd name="T9" fmla="*/ 832 h 920"/>
                <a:gd name="T10" fmla="*/ 176 w 176"/>
                <a:gd name="T11" fmla="*/ 88 h 920"/>
                <a:gd name="T12" fmla="*/ 88 w 176"/>
                <a:gd name="T13" fmla="*/ 0 h 920"/>
              </a:gdLst>
              <a:ahLst/>
              <a:cxnLst>
                <a:cxn ang="0">
                  <a:pos x="T0" y="T1"/>
                </a:cxn>
                <a:cxn ang="0">
                  <a:pos x="T2" y="T3"/>
                </a:cxn>
                <a:cxn ang="0">
                  <a:pos x="T4" y="T5"/>
                </a:cxn>
                <a:cxn ang="0">
                  <a:pos x="T6" y="T7"/>
                </a:cxn>
                <a:cxn ang="0">
                  <a:pos x="T8" y="T9"/>
                </a:cxn>
                <a:cxn ang="0">
                  <a:pos x="T10" y="T11"/>
                </a:cxn>
                <a:cxn ang="0">
                  <a:pos x="T12" y="T13"/>
                </a:cxn>
              </a:cxnLst>
              <a:rect l="0" t="0" r="r" b="b"/>
              <a:pathLst>
                <a:path w="176" h="920">
                  <a:moveTo>
                    <a:pt x="88" y="0"/>
                  </a:moveTo>
                  <a:cubicBezTo>
                    <a:pt x="40" y="0"/>
                    <a:pt x="0" y="39"/>
                    <a:pt x="0" y="88"/>
                  </a:cubicBezTo>
                  <a:cubicBezTo>
                    <a:pt x="0" y="832"/>
                    <a:pt x="0" y="832"/>
                    <a:pt x="0" y="832"/>
                  </a:cubicBezTo>
                  <a:cubicBezTo>
                    <a:pt x="0" y="880"/>
                    <a:pt x="40" y="920"/>
                    <a:pt x="88" y="920"/>
                  </a:cubicBezTo>
                  <a:cubicBezTo>
                    <a:pt x="137" y="920"/>
                    <a:pt x="176" y="880"/>
                    <a:pt x="176" y="832"/>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607" name="Freeform 88"/>
            <p:cNvSpPr>
              <a:spLocks/>
            </p:cNvSpPr>
            <p:nvPr/>
          </p:nvSpPr>
          <p:spPr bwMode="auto">
            <a:xfrm>
              <a:off x="3579813" y="3433763"/>
              <a:ext cx="660400" cy="2295525"/>
            </a:xfrm>
            <a:custGeom>
              <a:avLst/>
              <a:gdLst>
                <a:gd name="T0" fmla="*/ 88 w 176"/>
                <a:gd name="T1" fmla="*/ 0 h 612"/>
                <a:gd name="T2" fmla="*/ 0 w 176"/>
                <a:gd name="T3" fmla="*/ 88 h 612"/>
                <a:gd name="T4" fmla="*/ 0 w 176"/>
                <a:gd name="T5" fmla="*/ 524 h 612"/>
                <a:gd name="T6" fmla="*/ 88 w 176"/>
                <a:gd name="T7" fmla="*/ 612 h 612"/>
                <a:gd name="T8" fmla="*/ 176 w 176"/>
                <a:gd name="T9" fmla="*/ 524 h 612"/>
                <a:gd name="T10" fmla="*/ 176 w 176"/>
                <a:gd name="T11" fmla="*/ 88 h 612"/>
                <a:gd name="T12" fmla="*/ 88 w 176"/>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176" h="612">
                  <a:moveTo>
                    <a:pt x="88" y="0"/>
                  </a:moveTo>
                  <a:cubicBezTo>
                    <a:pt x="40" y="0"/>
                    <a:pt x="0" y="39"/>
                    <a:pt x="0" y="88"/>
                  </a:cubicBezTo>
                  <a:cubicBezTo>
                    <a:pt x="0" y="524"/>
                    <a:pt x="0" y="524"/>
                    <a:pt x="0" y="524"/>
                  </a:cubicBezTo>
                  <a:cubicBezTo>
                    <a:pt x="0" y="572"/>
                    <a:pt x="40" y="612"/>
                    <a:pt x="88" y="612"/>
                  </a:cubicBezTo>
                  <a:cubicBezTo>
                    <a:pt x="137" y="612"/>
                    <a:pt x="176" y="572"/>
                    <a:pt x="176" y="524"/>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608" name="Freeform 89"/>
            <p:cNvSpPr>
              <a:spLocks/>
            </p:cNvSpPr>
            <p:nvPr/>
          </p:nvSpPr>
          <p:spPr bwMode="auto">
            <a:xfrm>
              <a:off x="6219825" y="1123950"/>
              <a:ext cx="660400" cy="4605338"/>
            </a:xfrm>
            <a:custGeom>
              <a:avLst/>
              <a:gdLst>
                <a:gd name="T0" fmla="*/ 88 w 176"/>
                <a:gd name="T1" fmla="*/ 0 h 1228"/>
                <a:gd name="T2" fmla="*/ 0 w 176"/>
                <a:gd name="T3" fmla="*/ 88 h 1228"/>
                <a:gd name="T4" fmla="*/ 0 w 176"/>
                <a:gd name="T5" fmla="*/ 1140 h 1228"/>
                <a:gd name="T6" fmla="*/ 88 w 176"/>
                <a:gd name="T7" fmla="*/ 1228 h 1228"/>
                <a:gd name="T8" fmla="*/ 176 w 176"/>
                <a:gd name="T9" fmla="*/ 1140 h 1228"/>
                <a:gd name="T10" fmla="*/ 176 w 176"/>
                <a:gd name="T11" fmla="*/ 88 h 1228"/>
                <a:gd name="T12" fmla="*/ 88 w 176"/>
                <a:gd name="T13" fmla="*/ 0 h 1228"/>
              </a:gdLst>
              <a:ahLst/>
              <a:cxnLst>
                <a:cxn ang="0">
                  <a:pos x="T0" y="T1"/>
                </a:cxn>
                <a:cxn ang="0">
                  <a:pos x="T2" y="T3"/>
                </a:cxn>
                <a:cxn ang="0">
                  <a:pos x="T4" y="T5"/>
                </a:cxn>
                <a:cxn ang="0">
                  <a:pos x="T6" y="T7"/>
                </a:cxn>
                <a:cxn ang="0">
                  <a:pos x="T8" y="T9"/>
                </a:cxn>
                <a:cxn ang="0">
                  <a:pos x="T10" y="T11"/>
                </a:cxn>
                <a:cxn ang="0">
                  <a:pos x="T12" y="T13"/>
                </a:cxn>
              </a:cxnLst>
              <a:rect l="0" t="0" r="r" b="b"/>
              <a:pathLst>
                <a:path w="176" h="1228">
                  <a:moveTo>
                    <a:pt x="88" y="0"/>
                  </a:moveTo>
                  <a:cubicBezTo>
                    <a:pt x="40" y="0"/>
                    <a:pt x="0" y="39"/>
                    <a:pt x="0" y="88"/>
                  </a:cubicBezTo>
                  <a:cubicBezTo>
                    <a:pt x="0" y="1140"/>
                    <a:pt x="0" y="1140"/>
                    <a:pt x="0" y="1140"/>
                  </a:cubicBezTo>
                  <a:cubicBezTo>
                    <a:pt x="0" y="1188"/>
                    <a:pt x="40" y="1228"/>
                    <a:pt x="88" y="1228"/>
                  </a:cubicBezTo>
                  <a:cubicBezTo>
                    <a:pt x="137" y="1228"/>
                    <a:pt x="176" y="1188"/>
                    <a:pt x="176" y="1140"/>
                  </a:cubicBezTo>
                  <a:cubicBezTo>
                    <a:pt x="176" y="88"/>
                    <a:pt x="176" y="88"/>
                    <a:pt x="176" y="88"/>
                  </a:cubicBezTo>
                  <a:cubicBezTo>
                    <a:pt x="176" y="39"/>
                    <a:pt x="137" y="0"/>
                    <a:pt x="8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grpSp>
        <p:nvGrpSpPr>
          <p:cNvPr id="611" name="Group 610"/>
          <p:cNvGrpSpPr>
            <a:grpSpLocks noChangeAspect="1"/>
          </p:cNvGrpSpPr>
          <p:nvPr/>
        </p:nvGrpSpPr>
        <p:grpSpPr>
          <a:xfrm>
            <a:off x="9577787" y="2481416"/>
            <a:ext cx="292480" cy="219237"/>
            <a:chOff x="6481876" y="3231076"/>
            <a:chExt cx="4522788" cy="3389313"/>
          </a:xfrm>
          <a:solidFill>
            <a:schemeClr val="accent4">
              <a:lumMod val="75000"/>
            </a:schemeClr>
          </a:solidFill>
        </p:grpSpPr>
        <p:sp>
          <p:nvSpPr>
            <p:cNvPr id="612" name="Freeform 98"/>
            <p:cNvSpPr>
              <a:spLocks/>
            </p:cNvSpPr>
            <p:nvPr/>
          </p:nvSpPr>
          <p:spPr bwMode="auto">
            <a:xfrm>
              <a:off x="8245582" y="3996251"/>
              <a:ext cx="993775" cy="1316034"/>
            </a:xfrm>
            <a:custGeom>
              <a:avLst/>
              <a:gdLst>
                <a:gd name="T0" fmla="*/ 134 w 265"/>
                <a:gd name="T1" fmla="*/ 351 h 351"/>
                <a:gd name="T2" fmla="*/ 243 w 265"/>
                <a:gd name="T3" fmla="*/ 270 h 351"/>
                <a:gd name="T4" fmla="*/ 259 w 265"/>
                <a:gd name="T5" fmla="*/ 192 h 351"/>
                <a:gd name="T6" fmla="*/ 244 w 265"/>
                <a:gd name="T7" fmla="*/ 70 h 351"/>
                <a:gd name="T8" fmla="*/ 134 w 265"/>
                <a:gd name="T9" fmla="*/ 0 h 351"/>
                <a:gd name="T10" fmla="*/ 23 w 265"/>
                <a:gd name="T11" fmla="*/ 70 h 351"/>
                <a:gd name="T12" fmla="*/ 9 w 265"/>
                <a:gd name="T13" fmla="*/ 192 h 351"/>
                <a:gd name="T14" fmla="*/ 24 w 265"/>
                <a:gd name="T15" fmla="*/ 270 h 351"/>
                <a:gd name="T16" fmla="*/ 134 w 265"/>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5" h="351">
                  <a:moveTo>
                    <a:pt x="134" y="351"/>
                  </a:moveTo>
                  <a:cubicBezTo>
                    <a:pt x="183" y="351"/>
                    <a:pt x="234" y="318"/>
                    <a:pt x="243" y="270"/>
                  </a:cubicBezTo>
                  <a:cubicBezTo>
                    <a:pt x="259" y="192"/>
                    <a:pt x="259" y="192"/>
                    <a:pt x="259" y="192"/>
                  </a:cubicBezTo>
                  <a:cubicBezTo>
                    <a:pt x="265" y="148"/>
                    <a:pt x="264" y="107"/>
                    <a:pt x="244" y="70"/>
                  </a:cubicBezTo>
                  <a:cubicBezTo>
                    <a:pt x="222" y="28"/>
                    <a:pt x="182" y="0"/>
                    <a:pt x="134" y="0"/>
                  </a:cubicBezTo>
                  <a:cubicBezTo>
                    <a:pt x="85" y="0"/>
                    <a:pt x="45" y="28"/>
                    <a:pt x="23" y="70"/>
                  </a:cubicBezTo>
                  <a:cubicBezTo>
                    <a:pt x="3" y="107"/>
                    <a:pt x="0" y="147"/>
                    <a:pt x="9" y="192"/>
                  </a:cubicBezTo>
                  <a:cubicBezTo>
                    <a:pt x="24" y="270"/>
                    <a:pt x="24" y="270"/>
                    <a:pt x="24" y="270"/>
                  </a:cubicBezTo>
                  <a:cubicBezTo>
                    <a:pt x="36" y="318"/>
                    <a:pt x="85" y="351"/>
                    <a:pt x="134"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613" name="Freeform 99"/>
            <p:cNvSpPr>
              <a:spLocks/>
            </p:cNvSpPr>
            <p:nvPr/>
          </p:nvSpPr>
          <p:spPr bwMode="auto">
            <a:xfrm>
              <a:off x="7716955" y="5661546"/>
              <a:ext cx="2054231" cy="958843"/>
            </a:xfrm>
            <a:custGeom>
              <a:avLst/>
              <a:gdLst>
                <a:gd name="T0" fmla="*/ 270 w 548"/>
                <a:gd name="T1" fmla="*/ 0 h 256"/>
                <a:gd name="T2" fmla="*/ 17 w 548"/>
                <a:gd name="T3" fmla="*/ 69 h 256"/>
                <a:gd name="T4" fmla="*/ 0 w 548"/>
                <a:gd name="T5" fmla="*/ 256 h 256"/>
                <a:gd name="T6" fmla="*/ 548 w 548"/>
                <a:gd name="T7" fmla="*/ 256 h 256"/>
                <a:gd name="T8" fmla="*/ 532 w 548"/>
                <a:gd name="T9" fmla="*/ 73 h 256"/>
                <a:gd name="T10" fmla="*/ 270 w 548"/>
                <a:gd name="T11" fmla="*/ 0 h 256"/>
              </a:gdLst>
              <a:ahLst/>
              <a:cxnLst>
                <a:cxn ang="0">
                  <a:pos x="T0" y="T1"/>
                </a:cxn>
                <a:cxn ang="0">
                  <a:pos x="T2" y="T3"/>
                </a:cxn>
                <a:cxn ang="0">
                  <a:pos x="T4" y="T5"/>
                </a:cxn>
                <a:cxn ang="0">
                  <a:pos x="T6" y="T7"/>
                </a:cxn>
                <a:cxn ang="0">
                  <a:pos x="T8" y="T9"/>
                </a:cxn>
                <a:cxn ang="0">
                  <a:pos x="T10" y="T11"/>
                </a:cxn>
              </a:cxnLst>
              <a:rect l="0" t="0" r="r" b="b"/>
              <a:pathLst>
                <a:path w="548" h="256">
                  <a:moveTo>
                    <a:pt x="270" y="0"/>
                  </a:moveTo>
                  <a:cubicBezTo>
                    <a:pt x="159" y="0"/>
                    <a:pt x="100" y="26"/>
                    <a:pt x="17" y="69"/>
                  </a:cubicBezTo>
                  <a:cubicBezTo>
                    <a:pt x="17" y="69"/>
                    <a:pt x="9" y="148"/>
                    <a:pt x="0" y="256"/>
                  </a:cubicBezTo>
                  <a:cubicBezTo>
                    <a:pt x="548" y="256"/>
                    <a:pt x="548" y="256"/>
                    <a:pt x="548" y="256"/>
                  </a:cubicBezTo>
                  <a:cubicBezTo>
                    <a:pt x="532" y="73"/>
                    <a:pt x="532" y="73"/>
                    <a:pt x="532" y="73"/>
                  </a:cubicBezTo>
                  <a:cubicBezTo>
                    <a:pt x="448" y="27"/>
                    <a:pt x="385" y="0"/>
                    <a:pt x="2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614" name="Freeform 100"/>
            <p:cNvSpPr>
              <a:spLocks/>
            </p:cNvSpPr>
            <p:nvPr/>
          </p:nvSpPr>
          <p:spPr bwMode="auto">
            <a:xfrm>
              <a:off x="6481876" y="3231076"/>
              <a:ext cx="4522788" cy="2827337"/>
            </a:xfrm>
            <a:custGeom>
              <a:avLst/>
              <a:gdLst>
                <a:gd name="T0" fmla="*/ 1131 w 1206"/>
                <a:gd name="T1" fmla="*/ 0 h 754"/>
                <a:gd name="T2" fmla="*/ 76 w 1206"/>
                <a:gd name="T3" fmla="*/ 0 h 754"/>
                <a:gd name="T4" fmla="*/ 0 w 1206"/>
                <a:gd name="T5" fmla="*/ 76 h 754"/>
                <a:gd name="T6" fmla="*/ 0 w 1206"/>
                <a:gd name="T7" fmla="*/ 678 h 754"/>
                <a:gd name="T8" fmla="*/ 76 w 1206"/>
                <a:gd name="T9" fmla="*/ 754 h 754"/>
                <a:gd name="T10" fmla="*/ 222 w 1206"/>
                <a:gd name="T11" fmla="*/ 754 h 754"/>
                <a:gd name="T12" fmla="*/ 232 w 1206"/>
                <a:gd name="T13" fmla="*/ 641 h 754"/>
                <a:gd name="T14" fmla="*/ 113 w 1206"/>
                <a:gd name="T15" fmla="*/ 641 h 754"/>
                <a:gd name="T16" fmla="*/ 113 w 1206"/>
                <a:gd name="T17" fmla="*/ 113 h 754"/>
                <a:gd name="T18" fmla="*/ 1093 w 1206"/>
                <a:gd name="T19" fmla="*/ 113 h 754"/>
                <a:gd name="T20" fmla="*/ 1093 w 1206"/>
                <a:gd name="T21" fmla="*/ 641 h 754"/>
                <a:gd name="T22" fmla="*/ 975 w 1206"/>
                <a:gd name="T23" fmla="*/ 641 h 754"/>
                <a:gd name="T24" fmla="*/ 975 w 1206"/>
                <a:gd name="T25" fmla="*/ 641 h 754"/>
                <a:gd name="T26" fmla="*/ 984 w 1206"/>
                <a:gd name="T27" fmla="*/ 754 h 754"/>
                <a:gd name="T28" fmla="*/ 1131 w 1206"/>
                <a:gd name="T29" fmla="*/ 754 h 754"/>
                <a:gd name="T30" fmla="*/ 1206 w 1206"/>
                <a:gd name="T31" fmla="*/ 678 h 754"/>
                <a:gd name="T32" fmla="*/ 1206 w 1206"/>
                <a:gd name="T33" fmla="*/ 76 h 754"/>
                <a:gd name="T34" fmla="*/ 1131 w 1206"/>
                <a:gd name="T35"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6" h="754">
                  <a:moveTo>
                    <a:pt x="1131" y="0"/>
                  </a:moveTo>
                  <a:cubicBezTo>
                    <a:pt x="76" y="0"/>
                    <a:pt x="76" y="0"/>
                    <a:pt x="76" y="0"/>
                  </a:cubicBezTo>
                  <a:cubicBezTo>
                    <a:pt x="34" y="0"/>
                    <a:pt x="0" y="34"/>
                    <a:pt x="0" y="76"/>
                  </a:cubicBezTo>
                  <a:cubicBezTo>
                    <a:pt x="0" y="678"/>
                    <a:pt x="0" y="678"/>
                    <a:pt x="0" y="678"/>
                  </a:cubicBezTo>
                  <a:cubicBezTo>
                    <a:pt x="0" y="720"/>
                    <a:pt x="34" y="754"/>
                    <a:pt x="76" y="754"/>
                  </a:cubicBezTo>
                  <a:cubicBezTo>
                    <a:pt x="222" y="754"/>
                    <a:pt x="222" y="754"/>
                    <a:pt x="222" y="754"/>
                  </a:cubicBezTo>
                  <a:cubicBezTo>
                    <a:pt x="227" y="696"/>
                    <a:pt x="231" y="656"/>
                    <a:pt x="232" y="641"/>
                  </a:cubicBezTo>
                  <a:cubicBezTo>
                    <a:pt x="113" y="641"/>
                    <a:pt x="113" y="641"/>
                    <a:pt x="113" y="641"/>
                  </a:cubicBezTo>
                  <a:cubicBezTo>
                    <a:pt x="113" y="113"/>
                    <a:pt x="113" y="113"/>
                    <a:pt x="113" y="113"/>
                  </a:cubicBezTo>
                  <a:cubicBezTo>
                    <a:pt x="1093" y="113"/>
                    <a:pt x="1093" y="113"/>
                    <a:pt x="1093" y="113"/>
                  </a:cubicBezTo>
                  <a:cubicBezTo>
                    <a:pt x="1093" y="641"/>
                    <a:pt x="1093" y="641"/>
                    <a:pt x="1093" y="641"/>
                  </a:cubicBezTo>
                  <a:cubicBezTo>
                    <a:pt x="975" y="641"/>
                    <a:pt x="975" y="641"/>
                    <a:pt x="975" y="641"/>
                  </a:cubicBezTo>
                  <a:cubicBezTo>
                    <a:pt x="975" y="641"/>
                    <a:pt x="975" y="641"/>
                    <a:pt x="975" y="641"/>
                  </a:cubicBezTo>
                  <a:cubicBezTo>
                    <a:pt x="984" y="754"/>
                    <a:pt x="984" y="754"/>
                    <a:pt x="984" y="754"/>
                  </a:cubicBezTo>
                  <a:cubicBezTo>
                    <a:pt x="1131" y="754"/>
                    <a:pt x="1131" y="754"/>
                    <a:pt x="1131" y="754"/>
                  </a:cubicBezTo>
                  <a:cubicBezTo>
                    <a:pt x="1172" y="754"/>
                    <a:pt x="1206" y="720"/>
                    <a:pt x="1206" y="678"/>
                  </a:cubicBezTo>
                  <a:cubicBezTo>
                    <a:pt x="1206" y="76"/>
                    <a:pt x="1206" y="76"/>
                    <a:pt x="1206" y="76"/>
                  </a:cubicBezTo>
                  <a:cubicBezTo>
                    <a:pt x="1206" y="34"/>
                    <a:pt x="1172" y="0"/>
                    <a:pt x="11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sp>
        <p:nvSpPr>
          <p:cNvPr id="617" name="Freeform 168"/>
          <p:cNvSpPr>
            <a:spLocks noChangeAspect="1" noEditPoints="1"/>
          </p:cNvSpPr>
          <p:nvPr/>
        </p:nvSpPr>
        <p:spPr bwMode="auto">
          <a:xfrm>
            <a:off x="9599560" y="4680379"/>
            <a:ext cx="248932" cy="246668"/>
          </a:xfrm>
          <a:custGeom>
            <a:avLst/>
            <a:gdLst/>
            <a:ahLst/>
            <a:cxnLst>
              <a:cxn ang="0">
                <a:pos x="788" y="5"/>
              </a:cxn>
              <a:cxn ang="0">
                <a:pos x="520" y="233"/>
              </a:cxn>
              <a:cxn ang="0">
                <a:pos x="677" y="290"/>
              </a:cxn>
              <a:cxn ang="0">
                <a:pos x="1188" y="292"/>
              </a:cxn>
              <a:cxn ang="0">
                <a:pos x="888" y="0"/>
              </a:cxn>
              <a:cxn ang="0">
                <a:pos x="1650" y="510"/>
              </a:cxn>
              <a:cxn ang="0">
                <a:pos x="1610" y="370"/>
              </a:cxn>
              <a:cxn ang="0">
                <a:pos x="1569" y="592"/>
              </a:cxn>
              <a:cxn ang="0">
                <a:pos x="898" y="1284"/>
              </a:cxn>
              <a:cxn ang="0">
                <a:pos x="1365" y="1331"/>
              </a:cxn>
              <a:cxn ang="0">
                <a:pos x="1741" y="640"/>
              </a:cxn>
              <a:cxn ang="0">
                <a:pos x="1569" y="592"/>
              </a:cxn>
              <a:cxn ang="0">
                <a:pos x="1526" y="581"/>
              </a:cxn>
              <a:cxn ang="0">
                <a:pos x="1268" y="413"/>
              </a:cxn>
              <a:cxn ang="0">
                <a:pos x="880" y="1249"/>
              </a:cxn>
              <a:cxn ang="0">
                <a:pos x="820" y="1225"/>
              </a:cxn>
              <a:cxn ang="0">
                <a:pos x="1164" y="448"/>
              </a:cxn>
              <a:cxn ang="0">
                <a:pos x="677" y="329"/>
              </a:cxn>
              <a:cxn ang="0">
                <a:pos x="520" y="397"/>
              </a:cxn>
              <a:cxn ang="0">
                <a:pos x="235" y="960"/>
              </a:cxn>
              <a:cxn ang="0">
                <a:pos x="358" y="1118"/>
              </a:cxn>
              <a:cxn ang="0">
                <a:pos x="1505" y="459"/>
              </a:cxn>
              <a:cxn ang="0">
                <a:pos x="1570" y="319"/>
              </a:cxn>
              <a:cxn ang="0">
                <a:pos x="1225" y="297"/>
              </a:cxn>
              <a:cxn ang="0">
                <a:pos x="1406" y="1419"/>
              </a:cxn>
              <a:cxn ang="0">
                <a:pos x="1651" y="1341"/>
              </a:cxn>
              <a:cxn ang="0">
                <a:pos x="1377" y="1392"/>
              </a:cxn>
              <a:cxn ang="0">
                <a:pos x="893" y="1339"/>
              </a:cxn>
              <a:cxn ang="0">
                <a:pos x="587" y="1602"/>
              </a:cxn>
              <a:cxn ang="0">
                <a:pos x="1285" y="1484"/>
              </a:cxn>
              <a:cxn ang="0">
                <a:pos x="1510" y="1296"/>
              </a:cxn>
              <a:cxn ang="0">
                <a:pos x="1776" y="888"/>
              </a:cxn>
              <a:cxn ang="0">
                <a:pos x="737" y="1306"/>
              </a:cxn>
              <a:cxn ang="0">
                <a:pos x="202" y="1113"/>
              </a:cxn>
              <a:cxn ang="0">
                <a:pos x="226" y="1481"/>
              </a:cxn>
              <a:cxn ang="0">
                <a:pos x="117" y="1032"/>
              </a:cxn>
              <a:cxn ang="0">
                <a:pos x="0" y="888"/>
              </a:cxn>
              <a:cxn ang="0">
                <a:pos x="117" y="1032"/>
              </a:cxn>
              <a:cxn ang="0">
                <a:pos x="290" y="686"/>
              </a:cxn>
              <a:cxn ang="0">
                <a:pos x="148" y="399"/>
              </a:cxn>
              <a:cxn ang="0">
                <a:pos x="199" y="950"/>
              </a:cxn>
              <a:cxn ang="0">
                <a:pos x="736" y="1365"/>
              </a:cxn>
              <a:cxn ang="0">
                <a:pos x="562" y="1574"/>
              </a:cxn>
            </a:cxnLst>
            <a:rect l="0" t="0" r="r" b="b"/>
            <a:pathLst>
              <a:path w="1776" h="1776">
                <a:moveTo>
                  <a:pt x="520" y="233"/>
                </a:moveTo>
                <a:cubicBezTo>
                  <a:pt x="533" y="233"/>
                  <a:pt x="544" y="236"/>
                  <a:pt x="554" y="241"/>
                </a:cubicBezTo>
                <a:cubicBezTo>
                  <a:pt x="627" y="150"/>
                  <a:pt x="705" y="70"/>
                  <a:pt x="788" y="5"/>
                </a:cubicBezTo>
                <a:cubicBezTo>
                  <a:pt x="541" y="34"/>
                  <a:pt x="325" y="161"/>
                  <a:pt x="181" y="349"/>
                </a:cubicBezTo>
                <a:cubicBezTo>
                  <a:pt x="264" y="329"/>
                  <a:pt x="352" y="314"/>
                  <a:pt x="441" y="303"/>
                </a:cubicBezTo>
                <a:cubicBezTo>
                  <a:pt x="446" y="263"/>
                  <a:pt x="479" y="233"/>
                  <a:pt x="520" y="233"/>
                </a:cubicBezTo>
                <a:close/>
                <a:moveTo>
                  <a:pt x="584" y="263"/>
                </a:moveTo>
                <a:cubicBezTo>
                  <a:pt x="591" y="271"/>
                  <a:pt x="595" y="281"/>
                  <a:pt x="599" y="292"/>
                </a:cubicBezTo>
                <a:cubicBezTo>
                  <a:pt x="624" y="290"/>
                  <a:pt x="651" y="290"/>
                  <a:pt x="677" y="290"/>
                </a:cubicBezTo>
                <a:cubicBezTo>
                  <a:pt x="708" y="290"/>
                  <a:pt x="739" y="290"/>
                  <a:pt x="771" y="292"/>
                </a:cubicBezTo>
                <a:cubicBezTo>
                  <a:pt x="892" y="297"/>
                  <a:pt x="1011" y="313"/>
                  <a:pt x="1123" y="337"/>
                </a:cubicBezTo>
                <a:cubicBezTo>
                  <a:pt x="1135" y="313"/>
                  <a:pt x="1159" y="295"/>
                  <a:pt x="1188" y="292"/>
                </a:cubicBezTo>
                <a:cubicBezTo>
                  <a:pt x="1194" y="231"/>
                  <a:pt x="1197" y="172"/>
                  <a:pt x="1197" y="115"/>
                </a:cubicBezTo>
                <a:cubicBezTo>
                  <a:pt x="1197" y="94"/>
                  <a:pt x="1196" y="75"/>
                  <a:pt x="1196" y="54"/>
                </a:cubicBezTo>
                <a:cubicBezTo>
                  <a:pt x="1100" y="19"/>
                  <a:pt x="997" y="0"/>
                  <a:pt x="888" y="0"/>
                </a:cubicBezTo>
                <a:cubicBezTo>
                  <a:pt x="877" y="0"/>
                  <a:pt x="868" y="0"/>
                  <a:pt x="858" y="0"/>
                </a:cubicBezTo>
                <a:cubicBezTo>
                  <a:pt x="761" y="70"/>
                  <a:pt x="669" y="158"/>
                  <a:pt x="584" y="263"/>
                </a:cubicBezTo>
                <a:close/>
                <a:moveTo>
                  <a:pt x="1650" y="510"/>
                </a:moveTo>
                <a:cubicBezTo>
                  <a:pt x="1650" y="518"/>
                  <a:pt x="1648" y="525"/>
                  <a:pt x="1647" y="531"/>
                </a:cubicBezTo>
                <a:cubicBezTo>
                  <a:pt x="1672" y="544"/>
                  <a:pt x="1694" y="558"/>
                  <a:pt x="1718" y="573"/>
                </a:cubicBezTo>
                <a:cubicBezTo>
                  <a:pt x="1691" y="501"/>
                  <a:pt x="1653" y="432"/>
                  <a:pt x="1610" y="370"/>
                </a:cubicBezTo>
                <a:cubicBezTo>
                  <a:pt x="1608" y="392"/>
                  <a:pt x="1607" y="415"/>
                  <a:pt x="1604" y="437"/>
                </a:cubicBezTo>
                <a:cubicBezTo>
                  <a:pt x="1631" y="450"/>
                  <a:pt x="1650" y="478"/>
                  <a:pt x="1650" y="510"/>
                </a:cubicBezTo>
                <a:close/>
                <a:moveTo>
                  <a:pt x="1569" y="592"/>
                </a:moveTo>
                <a:cubicBezTo>
                  <a:pt x="1565" y="592"/>
                  <a:pt x="1564" y="592"/>
                  <a:pt x="1562" y="592"/>
                </a:cubicBezTo>
                <a:cubicBezTo>
                  <a:pt x="1521" y="697"/>
                  <a:pt x="1455" y="804"/>
                  <a:pt x="1369" y="904"/>
                </a:cubicBezTo>
                <a:cubicBezTo>
                  <a:pt x="1248" y="1044"/>
                  <a:pt x="1088" y="1175"/>
                  <a:pt x="898" y="1284"/>
                </a:cubicBezTo>
                <a:cubicBezTo>
                  <a:pt x="900" y="1288"/>
                  <a:pt x="901" y="1295"/>
                  <a:pt x="901" y="1303"/>
                </a:cubicBezTo>
                <a:cubicBezTo>
                  <a:pt x="1021" y="1322"/>
                  <a:pt x="1146" y="1333"/>
                  <a:pt x="1277" y="1333"/>
                </a:cubicBezTo>
                <a:cubicBezTo>
                  <a:pt x="1307" y="1333"/>
                  <a:pt x="1336" y="1333"/>
                  <a:pt x="1365" y="1331"/>
                </a:cubicBezTo>
                <a:cubicBezTo>
                  <a:pt x="1373" y="1293"/>
                  <a:pt x="1406" y="1264"/>
                  <a:pt x="1446" y="1264"/>
                </a:cubicBezTo>
                <a:cubicBezTo>
                  <a:pt x="1457" y="1264"/>
                  <a:pt x="1470" y="1268"/>
                  <a:pt x="1481" y="1272"/>
                </a:cubicBezTo>
                <a:cubicBezTo>
                  <a:pt x="1632" y="1073"/>
                  <a:pt x="1721" y="850"/>
                  <a:pt x="1741" y="640"/>
                </a:cubicBezTo>
                <a:cubicBezTo>
                  <a:pt x="1739" y="636"/>
                  <a:pt x="1739" y="635"/>
                  <a:pt x="1737" y="632"/>
                </a:cubicBezTo>
                <a:cubicBezTo>
                  <a:pt x="1704" y="608"/>
                  <a:pt x="1667" y="585"/>
                  <a:pt x="1629" y="565"/>
                </a:cubicBezTo>
                <a:cubicBezTo>
                  <a:pt x="1615" y="582"/>
                  <a:pt x="1592" y="592"/>
                  <a:pt x="1569" y="592"/>
                </a:cubicBezTo>
                <a:close/>
                <a:moveTo>
                  <a:pt x="880" y="1249"/>
                </a:moveTo>
                <a:cubicBezTo>
                  <a:pt x="1067" y="1143"/>
                  <a:pt x="1223" y="1016"/>
                  <a:pt x="1339" y="880"/>
                </a:cubicBezTo>
                <a:cubicBezTo>
                  <a:pt x="1424" y="781"/>
                  <a:pt x="1486" y="679"/>
                  <a:pt x="1526" y="581"/>
                </a:cubicBezTo>
                <a:cubicBezTo>
                  <a:pt x="1502" y="566"/>
                  <a:pt x="1487" y="541"/>
                  <a:pt x="1487" y="510"/>
                </a:cubicBezTo>
                <a:cubicBezTo>
                  <a:pt x="1487" y="506"/>
                  <a:pt x="1487" y="499"/>
                  <a:pt x="1489" y="494"/>
                </a:cubicBezTo>
                <a:cubicBezTo>
                  <a:pt x="1419" y="463"/>
                  <a:pt x="1344" y="435"/>
                  <a:pt x="1268" y="413"/>
                </a:cubicBezTo>
                <a:cubicBezTo>
                  <a:pt x="1255" y="437"/>
                  <a:pt x="1229" y="453"/>
                  <a:pt x="1201" y="455"/>
                </a:cubicBezTo>
                <a:cubicBezTo>
                  <a:pt x="1174" y="601"/>
                  <a:pt x="1127" y="754"/>
                  <a:pt x="1062" y="907"/>
                </a:cubicBezTo>
                <a:cubicBezTo>
                  <a:pt x="1009" y="1030"/>
                  <a:pt x="949" y="1145"/>
                  <a:pt x="880" y="1249"/>
                </a:cubicBezTo>
                <a:close/>
                <a:moveTo>
                  <a:pt x="358" y="1118"/>
                </a:moveTo>
                <a:cubicBezTo>
                  <a:pt x="470" y="1180"/>
                  <a:pt x="600" y="1233"/>
                  <a:pt x="747" y="1269"/>
                </a:cubicBezTo>
                <a:cubicBezTo>
                  <a:pt x="759" y="1242"/>
                  <a:pt x="788" y="1225"/>
                  <a:pt x="820" y="1225"/>
                </a:cubicBezTo>
                <a:cubicBezTo>
                  <a:pt x="829" y="1225"/>
                  <a:pt x="839" y="1226"/>
                  <a:pt x="847" y="1229"/>
                </a:cubicBezTo>
                <a:cubicBezTo>
                  <a:pt x="914" y="1127"/>
                  <a:pt x="974" y="1014"/>
                  <a:pt x="1027" y="891"/>
                </a:cubicBezTo>
                <a:cubicBezTo>
                  <a:pt x="1091" y="742"/>
                  <a:pt x="1135" y="592"/>
                  <a:pt x="1164" y="448"/>
                </a:cubicBezTo>
                <a:cubicBezTo>
                  <a:pt x="1135" y="435"/>
                  <a:pt x="1115" y="407"/>
                  <a:pt x="1115" y="373"/>
                </a:cubicBezTo>
                <a:cubicBezTo>
                  <a:pt x="1005" y="351"/>
                  <a:pt x="888" y="335"/>
                  <a:pt x="769" y="330"/>
                </a:cubicBezTo>
                <a:cubicBezTo>
                  <a:pt x="739" y="329"/>
                  <a:pt x="707" y="329"/>
                  <a:pt x="677" y="329"/>
                </a:cubicBezTo>
                <a:cubicBezTo>
                  <a:pt x="677" y="329"/>
                  <a:pt x="677" y="329"/>
                  <a:pt x="677" y="329"/>
                </a:cubicBezTo>
                <a:cubicBezTo>
                  <a:pt x="651" y="329"/>
                  <a:pt x="626" y="329"/>
                  <a:pt x="602" y="330"/>
                </a:cubicBezTo>
                <a:cubicBezTo>
                  <a:pt x="594" y="368"/>
                  <a:pt x="560" y="397"/>
                  <a:pt x="520" y="397"/>
                </a:cubicBezTo>
                <a:cubicBezTo>
                  <a:pt x="511" y="397"/>
                  <a:pt x="500" y="394"/>
                  <a:pt x="492" y="391"/>
                </a:cubicBezTo>
                <a:cubicBezTo>
                  <a:pt x="430" y="485"/>
                  <a:pt x="372" y="588"/>
                  <a:pt x="325" y="700"/>
                </a:cubicBezTo>
                <a:cubicBezTo>
                  <a:pt x="288" y="786"/>
                  <a:pt x="259" y="874"/>
                  <a:pt x="235" y="960"/>
                </a:cubicBezTo>
                <a:cubicBezTo>
                  <a:pt x="262" y="973"/>
                  <a:pt x="280" y="1000"/>
                  <a:pt x="280" y="1032"/>
                </a:cubicBezTo>
                <a:cubicBezTo>
                  <a:pt x="280" y="1043"/>
                  <a:pt x="277" y="1054"/>
                  <a:pt x="274" y="1064"/>
                </a:cubicBezTo>
                <a:cubicBezTo>
                  <a:pt x="301" y="1083"/>
                  <a:pt x="328" y="1100"/>
                  <a:pt x="358" y="1118"/>
                </a:cubicBezTo>
                <a:close/>
                <a:moveTo>
                  <a:pt x="1277" y="373"/>
                </a:moveTo>
                <a:cubicBezTo>
                  <a:pt x="1277" y="375"/>
                  <a:pt x="1277" y="375"/>
                  <a:pt x="1277" y="376"/>
                </a:cubicBezTo>
                <a:cubicBezTo>
                  <a:pt x="1357" y="399"/>
                  <a:pt x="1433" y="427"/>
                  <a:pt x="1505" y="459"/>
                </a:cubicBezTo>
                <a:cubicBezTo>
                  <a:pt x="1519" y="442"/>
                  <a:pt x="1541" y="431"/>
                  <a:pt x="1565" y="429"/>
                </a:cubicBezTo>
                <a:cubicBezTo>
                  <a:pt x="1570" y="404"/>
                  <a:pt x="1572" y="378"/>
                  <a:pt x="1572" y="353"/>
                </a:cubicBezTo>
                <a:cubicBezTo>
                  <a:pt x="1572" y="341"/>
                  <a:pt x="1570" y="330"/>
                  <a:pt x="1570" y="319"/>
                </a:cubicBezTo>
                <a:cubicBezTo>
                  <a:pt x="1481" y="212"/>
                  <a:pt x="1365" y="126"/>
                  <a:pt x="1234" y="70"/>
                </a:cubicBezTo>
                <a:cubicBezTo>
                  <a:pt x="1236" y="85"/>
                  <a:pt x="1236" y="101"/>
                  <a:pt x="1236" y="115"/>
                </a:cubicBezTo>
                <a:cubicBezTo>
                  <a:pt x="1236" y="174"/>
                  <a:pt x="1232" y="235"/>
                  <a:pt x="1225" y="297"/>
                </a:cubicBezTo>
                <a:cubicBezTo>
                  <a:pt x="1256" y="309"/>
                  <a:pt x="1277" y="338"/>
                  <a:pt x="1277" y="373"/>
                </a:cubicBezTo>
                <a:close/>
                <a:moveTo>
                  <a:pt x="1446" y="1429"/>
                </a:moveTo>
                <a:cubicBezTo>
                  <a:pt x="1432" y="1429"/>
                  <a:pt x="1417" y="1425"/>
                  <a:pt x="1406" y="1419"/>
                </a:cubicBezTo>
                <a:cubicBezTo>
                  <a:pt x="1376" y="1451"/>
                  <a:pt x="1344" y="1481"/>
                  <a:pt x="1309" y="1512"/>
                </a:cubicBezTo>
                <a:cubicBezTo>
                  <a:pt x="1180" y="1628"/>
                  <a:pt x="1038" y="1716"/>
                  <a:pt x="892" y="1776"/>
                </a:cubicBezTo>
                <a:cubicBezTo>
                  <a:pt x="1215" y="1775"/>
                  <a:pt x="1497" y="1601"/>
                  <a:pt x="1651" y="1341"/>
                </a:cubicBezTo>
                <a:cubicBezTo>
                  <a:pt x="1610" y="1349"/>
                  <a:pt x="1569" y="1354"/>
                  <a:pt x="1526" y="1359"/>
                </a:cubicBezTo>
                <a:cubicBezTo>
                  <a:pt x="1521" y="1398"/>
                  <a:pt x="1486" y="1429"/>
                  <a:pt x="1446" y="1429"/>
                </a:cubicBezTo>
                <a:close/>
                <a:moveTo>
                  <a:pt x="1377" y="1392"/>
                </a:moveTo>
                <a:cubicBezTo>
                  <a:pt x="1373" y="1386"/>
                  <a:pt x="1369" y="1378"/>
                  <a:pt x="1368" y="1370"/>
                </a:cubicBezTo>
                <a:cubicBezTo>
                  <a:pt x="1338" y="1371"/>
                  <a:pt x="1307" y="1371"/>
                  <a:pt x="1277" y="1371"/>
                </a:cubicBezTo>
                <a:cubicBezTo>
                  <a:pt x="1143" y="1371"/>
                  <a:pt x="1016" y="1360"/>
                  <a:pt x="893" y="1339"/>
                </a:cubicBezTo>
                <a:cubicBezTo>
                  <a:pt x="880" y="1368"/>
                  <a:pt x="852" y="1387"/>
                  <a:pt x="820" y="1387"/>
                </a:cubicBezTo>
                <a:cubicBezTo>
                  <a:pt x="809" y="1387"/>
                  <a:pt x="798" y="1386"/>
                  <a:pt x="788" y="1381"/>
                </a:cubicBezTo>
                <a:cubicBezTo>
                  <a:pt x="724" y="1464"/>
                  <a:pt x="657" y="1539"/>
                  <a:pt x="587" y="1602"/>
                </a:cubicBezTo>
                <a:cubicBezTo>
                  <a:pt x="556" y="1631"/>
                  <a:pt x="524" y="1658"/>
                  <a:pt x="492" y="1684"/>
                </a:cubicBezTo>
                <a:cubicBezTo>
                  <a:pt x="584" y="1730"/>
                  <a:pt x="688" y="1760"/>
                  <a:pt x="796" y="1771"/>
                </a:cubicBezTo>
                <a:cubicBezTo>
                  <a:pt x="966" y="1714"/>
                  <a:pt x="1134" y="1618"/>
                  <a:pt x="1285" y="1484"/>
                </a:cubicBezTo>
                <a:cubicBezTo>
                  <a:pt x="1317" y="1454"/>
                  <a:pt x="1349" y="1424"/>
                  <a:pt x="1377" y="1392"/>
                </a:cubicBezTo>
                <a:close/>
                <a:moveTo>
                  <a:pt x="1764" y="745"/>
                </a:moveTo>
                <a:cubicBezTo>
                  <a:pt x="1728" y="933"/>
                  <a:pt x="1642" y="1124"/>
                  <a:pt x="1510" y="1296"/>
                </a:cubicBezTo>
                <a:cubicBezTo>
                  <a:pt x="1516" y="1304"/>
                  <a:pt x="1519" y="1312"/>
                  <a:pt x="1522" y="1320"/>
                </a:cubicBezTo>
                <a:cubicBezTo>
                  <a:pt x="1575" y="1314"/>
                  <a:pt x="1626" y="1307"/>
                  <a:pt x="1675" y="1298"/>
                </a:cubicBezTo>
                <a:cubicBezTo>
                  <a:pt x="1739" y="1175"/>
                  <a:pt x="1776" y="1036"/>
                  <a:pt x="1776" y="888"/>
                </a:cubicBezTo>
                <a:cubicBezTo>
                  <a:pt x="1776" y="839"/>
                  <a:pt x="1771" y="791"/>
                  <a:pt x="1764" y="745"/>
                </a:cubicBezTo>
                <a:close/>
                <a:moveTo>
                  <a:pt x="739" y="1322"/>
                </a:moveTo>
                <a:cubicBezTo>
                  <a:pt x="739" y="1317"/>
                  <a:pt x="739" y="1312"/>
                  <a:pt x="737" y="1306"/>
                </a:cubicBezTo>
                <a:cubicBezTo>
                  <a:pt x="589" y="1269"/>
                  <a:pt x="454" y="1215"/>
                  <a:pt x="339" y="1151"/>
                </a:cubicBezTo>
                <a:cubicBezTo>
                  <a:pt x="309" y="1134"/>
                  <a:pt x="278" y="1115"/>
                  <a:pt x="250" y="1095"/>
                </a:cubicBezTo>
                <a:cubicBezTo>
                  <a:pt x="237" y="1105"/>
                  <a:pt x="219" y="1113"/>
                  <a:pt x="202" y="1113"/>
                </a:cubicBezTo>
                <a:cubicBezTo>
                  <a:pt x="186" y="1207"/>
                  <a:pt x="176" y="1300"/>
                  <a:pt x="176" y="1389"/>
                </a:cubicBezTo>
                <a:cubicBezTo>
                  <a:pt x="176" y="1400"/>
                  <a:pt x="176" y="1410"/>
                  <a:pt x="178" y="1421"/>
                </a:cubicBezTo>
                <a:cubicBezTo>
                  <a:pt x="192" y="1441"/>
                  <a:pt x="210" y="1462"/>
                  <a:pt x="226" y="1481"/>
                </a:cubicBezTo>
                <a:cubicBezTo>
                  <a:pt x="385" y="1456"/>
                  <a:pt x="554" y="1406"/>
                  <a:pt x="720" y="1330"/>
                </a:cubicBezTo>
                <a:cubicBezTo>
                  <a:pt x="726" y="1327"/>
                  <a:pt x="732" y="1325"/>
                  <a:pt x="739" y="1322"/>
                </a:cubicBezTo>
                <a:close/>
                <a:moveTo>
                  <a:pt x="117" y="1032"/>
                </a:moveTo>
                <a:cubicBezTo>
                  <a:pt x="117" y="1017"/>
                  <a:pt x="121" y="1005"/>
                  <a:pt x="127" y="993"/>
                </a:cubicBezTo>
                <a:cubicBezTo>
                  <a:pt x="74" y="942"/>
                  <a:pt x="33" y="887"/>
                  <a:pt x="1" y="829"/>
                </a:cubicBezTo>
                <a:cubicBezTo>
                  <a:pt x="1" y="848"/>
                  <a:pt x="0" y="867"/>
                  <a:pt x="0" y="888"/>
                </a:cubicBezTo>
                <a:cubicBezTo>
                  <a:pt x="0" y="1064"/>
                  <a:pt x="51" y="1228"/>
                  <a:pt x="140" y="1366"/>
                </a:cubicBezTo>
                <a:cubicBezTo>
                  <a:pt x="140" y="1282"/>
                  <a:pt x="149" y="1194"/>
                  <a:pt x="164" y="1107"/>
                </a:cubicBezTo>
                <a:cubicBezTo>
                  <a:pt x="137" y="1092"/>
                  <a:pt x="117" y="1065"/>
                  <a:pt x="117" y="1032"/>
                </a:cubicBezTo>
                <a:close/>
                <a:moveTo>
                  <a:pt x="199" y="950"/>
                </a:moveTo>
                <a:cubicBezTo>
                  <a:pt x="199" y="950"/>
                  <a:pt x="199" y="950"/>
                  <a:pt x="199" y="950"/>
                </a:cubicBezTo>
                <a:cubicBezTo>
                  <a:pt x="223" y="863"/>
                  <a:pt x="253" y="773"/>
                  <a:pt x="290" y="686"/>
                </a:cubicBezTo>
                <a:cubicBezTo>
                  <a:pt x="339" y="571"/>
                  <a:pt x="396" y="466"/>
                  <a:pt x="460" y="370"/>
                </a:cubicBezTo>
                <a:cubicBezTo>
                  <a:pt x="454" y="362"/>
                  <a:pt x="447" y="353"/>
                  <a:pt x="444" y="341"/>
                </a:cubicBezTo>
                <a:cubicBezTo>
                  <a:pt x="340" y="353"/>
                  <a:pt x="242" y="372"/>
                  <a:pt x="148" y="399"/>
                </a:cubicBezTo>
                <a:cubicBezTo>
                  <a:pt x="78" y="502"/>
                  <a:pt x="30" y="624"/>
                  <a:pt x="11" y="753"/>
                </a:cubicBezTo>
                <a:cubicBezTo>
                  <a:pt x="38" y="828"/>
                  <a:pt x="86" y="899"/>
                  <a:pt x="153" y="965"/>
                </a:cubicBezTo>
                <a:cubicBezTo>
                  <a:pt x="165" y="955"/>
                  <a:pt x="181" y="950"/>
                  <a:pt x="199" y="950"/>
                </a:cubicBezTo>
                <a:close/>
                <a:moveTo>
                  <a:pt x="758" y="1359"/>
                </a:moveTo>
                <a:cubicBezTo>
                  <a:pt x="756" y="1359"/>
                  <a:pt x="756" y="1357"/>
                  <a:pt x="755" y="1357"/>
                </a:cubicBezTo>
                <a:cubicBezTo>
                  <a:pt x="748" y="1359"/>
                  <a:pt x="742" y="1362"/>
                  <a:pt x="736" y="1365"/>
                </a:cubicBezTo>
                <a:cubicBezTo>
                  <a:pt x="575" y="1438"/>
                  <a:pt x="414" y="1488"/>
                  <a:pt x="258" y="1515"/>
                </a:cubicBezTo>
                <a:cubicBezTo>
                  <a:pt x="315" y="1572"/>
                  <a:pt x="382" y="1623"/>
                  <a:pt x="454" y="1663"/>
                </a:cubicBezTo>
                <a:cubicBezTo>
                  <a:pt x="490" y="1638"/>
                  <a:pt x="527" y="1607"/>
                  <a:pt x="562" y="1574"/>
                </a:cubicBezTo>
                <a:cubicBezTo>
                  <a:pt x="629" y="1512"/>
                  <a:pt x="696" y="1440"/>
                  <a:pt x="758" y="1359"/>
                </a:cubicBezTo>
                <a:close/>
              </a:path>
            </a:pathLst>
          </a:custGeom>
          <a:solidFill>
            <a:schemeClr val="accent4">
              <a:lumMod val="75000"/>
            </a:schemeClr>
          </a:solidFill>
          <a:ln w="0">
            <a:noFill/>
            <a:prstDash val="solid"/>
            <a:round/>
            <a:headEnd/>
            <a:tailEnd/>
          </a:ln>
        </p:spPr>
        <p:txBody>
          <a:bodyPr vert="horz" wrap="square" lIns="121867" tIns="60933" rIns="121867" bIns="60933" numCol="1" anchor="t" anchorCtr="0" compatLnSpc="1">
            <a:prstTxWarp prst="textNoShape">
              <a:avLst/>
            </a:prstTxWarp>
          </a:bodyPr>
          <a:lstStyle/>
          <a:p>
            <a:pPr defTabSz="608987"/>
            <a:endParaRPr lang="en-US" dirty="0">
              <a:solidFill>
                <a:srgbClr val="214794"/>
              </a:solidFill>
            </a:endParaRPr>
          </a:p>
        </p:txBody>
      </p:sp>
      <p:grpSp>
        <p:nvGrpSpPr>
          <p:cNvPr id="619" name="Group 618"/>
          <p:cNvGrpSpPr>
            <a:grpSpLocks noChangeAspect="1"/>
          </p:cNvGrpSpPr>
          <p:nvPr/>
        </p:nvGrpSpPr>
        <p:grpSpPr>
          <a:xfrm flipH="1">
            <a:off x="717323" y="3682340"/>
            <a:ext cx="232085" cy="306901"/>
            <a:chOff x="734284" y="1272055"/>
            <a:chExt cx="587689" cy="600493"/>
          </a:xfrm>
          <a:solidFill>
            <a:schemeClr val="accent4">
              <a:lumMod val="75000"/>
            </a:schemeClr>
          </a:solidFill>
        </p:grpSpPr>
        <p:sp>
          <p:nvSpPr>
            <p:cNvPr id="620" name="Freeform 7"/>
            <p:cNvSpPr>
              <a:spLocks noEditPoints="1"/>
            </p:cNvSpPr>
            <p:nvPr/>
          </p:nvSpPr>
          <p:spPr bwMode="auto">
            <a:xfrm>
              <a:off x="1114638"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r>
                <a:rPr lang="en-US" dirty="0">
                  <a:solidFill>
                    <a:srgbClr val="214794"/>
                  </a:solidFill>
                </a:rPr>
                <a:t> </a:t>
              </a:r>
            </a:p>
          </p:txBody>
        </p:sp>
        <p:sp>
          <p:nvSpPr>
            <p:cNvPr id="621" name="Freeform 7"/>
            <p:cNvSpPr>
              <a:spLocks noEditPoints="1"/>
            </p:cNvSpPr>
            <p:nvPr/>
          </p:nvSpPr>
          <p:spPr bwMode="auto">
            <a:xfrm>
              <a:off x="734284" y="1360834"/>
              <a:ext cx="207335" cy="475680"/>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r>
                <a:rPr lang="en-US" dirty="0">
                  <a:solidFill>
                    <a:srgbClr val="214794"/>
                  </a:solidFill>
                </a:rPr>
                <a:t> </a:t>
              </a:r>
            </a:p>
          </p:txBody>
        </p:sp>
        <p:sp>
          <p:nvSpPr>
            <p:cNvPr id="622" name="Freeform 7"/>
            <p:cNvSpPr>
              <a:spLocks noEditPoints="1"/>
            </p:cNvSpPr>
            <p:nvPr/>
          </p:nvSpPr>
          <p:spPr bwMode="auto">
            <a:xfrm>
              <a:off x="898265" y="1272055"/>
              <a:ext cx="261737" cy="60049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grpFill/>
            <a:ln>
              <a:noFill/>
            </a:ln>
            <a:effectLst/>
          </p:spPr>
          <p:txBody>
            <a:bodyPr vert="horz" wrap="square" lIns="91440" tIns="45720" rIns="91440" bIns="45720" numCol="1" anchor="t" anchorCtr="0" compatLnSpc="1">
              <a:prstTxWarp prst="textNoShape">
                <a:avLst/>
              </a:prstTxWarp>
            </a:bodyPr>
            <a:lstStyle/>
            <a:p>
              <a:r>
                <a:rPr lang="en-US" dirty="0">
                  <a:solidFill>
                    <a:srgbClr val="214794"/>
                  </a:solidFill>
                </a:rPr>
                <a:t> </a:t>
              </a:r>
            </a:p>
          </p:txBody>
        </p:sp>
      </p:grpSp>
      <p:cxnSp>
        <p:nvCxnSpPr>
          <p:cNvPr id="370" name="Straight Connector 369"/>
          <p:cNvCxnSpPr/>
          <p:nvPr/>
        </p:nvCxnSpPr>
        <p:spPr>
          <a:xfrm>
            <a:off x="7411940" y="3563025"/>
            <a:ext cx="1462659"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73" name="TextBox 372"/>
          <p:cNvSpPr txBox="1"/>
          <p:nvPr/>
        </p:nvSpPr>
        <p:spPr>
          <a:xfrm>
            <a:off x="633981" y="1376644"/>
            <a:ext cx="3544946" cy="451405"/>
          </a:xfrm>
          <a:prstGeom prst="rect">
            <a:avLst/>
          </a:prstGeom>
          <a:noFill/>
        </p:spPr>
        <p:txBody>
          <a:bodyPr wrap="none" lIns="121867" tIns="60933" rIns="121867" bIns="60933" rtlCol="0">
            <a:spAutoFit/>
          </a:bodyPr>
          <a:lstStyle/>
          <a:p>
            <a:r>
              <a:rPr lang="en-US" sz="2100" dirty="0">
                <a:solidFill>
                  <a:schemeClr val="tx2"/>
                </a:solidFill>
              </a:rPr>
              <a:t>Partner Intercloud Services</a:t>
            </a:r>
          </a:p>
        </p:txBody>
      </p:sp>
      <p:sp>
        <p:nvSpPr>
          <p:cNvPr id="236" name="Rectangle 235"/>
          <p:cNvSpPr/>
          <p:nvPr/>
        </p:nvSpPr>
        <p:spPr>
          <a:xfrm>
            <a:off x="1284550" y="2441049"/>
            <a:ext cx="2154771"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Infrastructure as a Service</a:t>
            </a:r>
          </a:p>
        </p:txBody>
      </p:sp>
      <p:sp>
        <p:nvSpPr>
          <p:cNvPr id="237" name="Rectangle 236"/>
          <p:cNvSpPr/>
          <p:nvPr/>
        </p:nvSpPr>
        <p:spPr>
          <a:xfrm>
            <a:off x="1490700" y="2841118"/>
            <a:ext cx="1742454"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Desktop as a Service </a:t>
            </a:r>
          </a:p>
        </p:txBody>
      </p:sp>
      <p:sp>
        <p:nvSpPr>
          <p:cNvPr id="239" name="Rectangle 238"/>
          <p:cNvSpPr/>
          <p:nvPr/>
        </p:nvSpPr>
        <p:spPr>
          <a:xfrm>
            <a:off x="1034132" y="3239541"/>
            <a:ext cx="2655591"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Disaster Recovery as a Service </a:t>
            </a:r>
          </a:p>
        </p:txBody>
      </p:sp>
      <p:sp>
        <p:nvSpPr>
          <p:cNvPr id="240" name="Rectangle 239"/>
          <p:cNvSpPr/>
          <p:nvPr/>
        </p:nvSpPr>
        <p:spPr>
          <a:xfrm>
            <a:off x="1255760" y="3637963"/>
            <a:ext cx="2212334" cy="475423"/>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Cloud Cell Architecture for SAP HANA</a:t>
            </a:r>
          </a:p>
        </p:txBody>
      </p:sp>
      <p:sp>
        <p:nvSpPr>
          <p:cNvPr id="250" name="Rectangle 249"/>
          <p:cNvSpPr/>
          <p:nvPr/>
        </p:nvSpPr>
        <p:spPr>
          <a:xfrm>
            <a:off x="1348686" y="4610422"/>
            <a:ext cx="2026480" cy="475423"/>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Unified Communications as a Service</a:t>
            </a:r>
          </a:p>
        </p:txBody>
      </p:sp>
      <p:sp>
        <p:nvSpPr>
          <p:cNvPr id="251" name="Rectangle 250"/>
          <p:cNvSpPr/>
          <p:nvPr/>
        </p:nvSpPr>
        <p:spPr>
          <a:xfrm>
            <a:off x="10077707" y="2441049"/>
            <a:ext cx="1530441"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Spark</a:t>
            </a:r>
          </a:p>
        </p:txBody>
      </p:sp>
      <p:sp>
        <p:nvSpPr>
          <p:cNvPr id="257" name="Rectangle 256"/>
          <p:cNvSpPr/>
          <p:nvPr/>
        </p:nvSpPr>
        <p:spPr>
          <a:xfrm>
            <a:off x="9952576" y="3195777"/>
            <a:ext cx="1780708" cy="475423"/>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Connected Analytics for Events</a:t>
            </a:r>
          </a:p>
        </p:txBody>
      </p:sp>
      <p:sp>
        <p:nvSpPr>
          <p:cNvPr id="264" name="Rectangle 263"/>
          <p:cNvSpPr/>
          <p:nvPr/>
        </p:nvSpPr>
        <p:spPr>
          <a:xfrm>
            <a:off x="9993444" y="2818413"/>
            <a:ext cx="1698985" cy="299991"/>
          </a:xfrm>
          <a:prstGeom prst="rect">
            <a:avLst/>
          </a:prstGeom>
        </p:spPr>
        <p:txBody>
          <a:bodyPr wrap="non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Energy Management</a:t>
            </a:r>
          </a:p>
        </p:txBody>
      </p:sp>
      <p:sp>
        <p:nvSpPr>
          <p:cNvPr id="265" name="Rectangle 264"/>
          <p:cNvSpPr/>
          <p:nvPr/>
        </p:nvSpPr>
        <p:spPr>
          <a:xfrm>
            <a:off x="10077707" y="3720021"/>
            <a:ext cx="1530441" cy="475423"/>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Extended Patient Care</a:t>
            </a:r>
          </a:p>
        </p:txBody>
      </p:sp>
      <p:sp>
        <p:nvSpPr>
          <p:cNvPr id="266" name="Rectangle 265"/>
          <p:cNvSpPr/>
          <p:nvPr/>
        </p:nvSpPr>
        <p:spPr>
          <a:xfrm>
            <a:off x="9911837" y="4230690"/>
            <a:ext cx="1862182"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Service Grid</a:t>
            </a:r>
          </a:p>
        </p:txBody>
      </p:sp>
      <p:sp>
        <p:nvSpPr>
          <p:cNvPr id="2" name="Oval 1"/>
          <p:cNvSpPr/>
          <p:nvPr/>
        </p:nvSpPr>
        <p:spPr>
          <a:xfrm>
            <a:off x="4509250" y="1313701"/>
            <a:ext cx="3295228" cy="605499"/>
          </a:xfrm>
          <a:prstGeom prst="ellipse">
            <a:avLst/>
          </a:pr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a typeface="ＭＳ Ｐゴシック" charset="0"/>
              <a:cs typeface="ＭＳ Ｐゴシック" charset="0"/>
            </a:endParaRPr>
          </a:p>
        </p:txBody>
      </p:sp>
      <p:sp>
        <p:nvSpPr>
          <p:cNvPr id="267" name="Rectangle 266"/>
          <p:cNvSpPr/>
          <p:nvPr/>
        </p:nvSpPr>
        <p:spPr>
          <a:xfrm>
            <a:off x="4509248" y="1430868"/>
            <a:ext cx="3282436" cy="358981"/>
          </a:xfrm>
          <a:prstGeom prst="rect">
            <a:avLst/>
          </a:prstGeom>
        </p:spPr>
        <p:txBody>
          <a:bodyPr wrap="square" lIns="121776" tIns="60888" rIns="121776" bIns="60888">
            <a:spAutoFit/>
          </a:bodyPr>
          <a:lstStyle/>
          <a:p>
            <a:pPr algn="ctr" defTabSz="608961">
              <a:lnSpc>
                <a:spcPct val="95000"/>
              </a:lnSpc>
            </a:pPr>
            <a:r>
              <a:rPr lang="en-US" sz="1600" dirty="0">
                <a:solidFill>
                  <a:schemeClr val="tx2"/>
                </a:solidFill>
              </a:rPr>
              <a:t>Cisco Intercloud Marketplace</a:t>
            </a:r>
          </a:p>
        </p:txBody>
      </p:sp>
      <p:sp>
        <p:nvSpPr>
          <p:cNvPr id="269" name="Rectangle 268"/>
          <p:cNvSpPr/>
          <p:nvPr/>
        </p:nvSpPr>
        <p:spPr>
          <a:xfrm>
            <a:off x="1032842" y="4209910"/>
            <a:ext cx="2658170" cy="299991"/>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Video &amp; TelePresence as a Service </a:t>
            </a:r>
          </a:p>
        </p:txBody>
      </p:sp>
      <p:grpSp>
        <p:nvGrpSpPr>
          <p:cNvPr id="270" name="Group 269"/>
          <p:cNvGrpSpPr>
            <a:grpSpLocks noChangeAspect="1"/>
          </p:cNvGrpSpPr>
          <p:nvPr/>
        </p:nvGrpSpPr>
        <p:grpSpPr>
          <a:xfrm>
            <a:off x="9568939" y="3865831"/>
            <a:ext cx="310193" cy="219824"/>
            <a:chOff x="7763036" y="3754911"/>
            <a:chExt cx="320617" cy="227153"/>
          </a:xfrm>
          <a:solidFill>
            <a:schemeClr val="accent4">
              <a:lumMod val="75000"/>
            </a:schemeClr>
          </a:solidFill>
        </p:grpSpPr>
        <p:grpSp>
          <p:nvGrpSpPr>
            <p:cNvPr id="271" name="Group 270"/>
            <p:cNvGrpSpPr/>
            <p:nvPr/>
          </p:nvGrpSpPr>
          <p:grpSpPr>
            <a:xfrm>
              <a:off x="7763036" y="3754911"/>
              <a:ext cx="320617" cy="227153"/>
              <a:chOff x="7763036" y="3754911"/>
              <a:chExt cx="320617" cy="227153"/>
            </a:xfrm>
            <a:grpFill/>
          </p:grpSpPr>
          <p:sp>
            <p:nvSpPr>
              <p:cNvPr id="273" name="Freeform 75"/>
              <p:cNvSpPr>
                <a:spLocks/>
              </p:cNvSpPr>
              <p:nvPr/>
            </p:nvSpPr>
            <p:spPr bwMode="auto">
              <a:xfrm>
                <a:off x="7763036" y="3918341"/>
                <a:ext cx="320617" cy="63723"/>
              </a:xfrm>
              <a:custGeom>
                <a:avLst/>
                <a:gdLst/>
                <a:ahLst/>
                <a:cxnLst>
                  <a:cxn ang="0">
                    <a:pos x="0" y="85"/>
                  </a:cxn>
                  <a:cxn ang="0">
                    <a:pos x="54" y="0"/>
                  </a:cxn>
                  <a:cxn ang="0">
                    <a:pos x="418" y="0"/>
                  </a:cxn>
                  <a:cxn ang="0">
                    <a:pos x="470" y="85"/>
                  </a:cxn>
                  <a:cxn ang="0">
                    <a:pos x="0" y="85"/>
                  </a:cxn>
                </a:cxnLst>
                <a:rect l="0" t="0" r="r" b="b"/>
                <a:pathLst>
                  <a:path w="470" h="85">
                    <a:moveTo>
                      <a:pt x="0" y="85"/>
                    </a:moveTo>
                    <a:lnTo>
                      <a:pt x="54" y="0"/>
                    </a:lnTo>
                    <a:lnTo>
                      <a:pt x="418" y="0"/>
                    </a:lnTo>
                    <a:lnTo>
                      <a:pt x="470" y="85"/>
                    </a:lnTo>
                    <a:lnTo>
                      <a:pt x="0" y="85"/>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81"/>
                <a:endParaRPr lang="en-US" sz="1900" dirty="0">
                  <a:solidFill>
                    <a:srgbClr val="214794"/>
                  </a:solidFill>
                </a:endParaRPr>
              </a:p>
            </p:txBody>
          </p:sp>
          <p:sp>
            <p:nvSpPr>
              <p:cNvPr id="274" name="Freeform 76"/>
              <p:cNvSpPr>
                <a:spLocks noEditPoints="1"/>
              </p:cNvSpPr>
              <p:nvPr/>
            </p:nvSpPr>
            <p:spPr bwMode="auto">
              <a:xfrm>
                <a:off x="7801920" y="3754911"/>
                <a:ext cx="244897" cy="155934"/>
              </a:xfrm>
              <a:custGeom>
                <a:avLst/>
                <a:gdLst/>
                <a:ahLst/>
                <a:cxnLst>
                  <a:cxn ang="0">
                    <a:pos x="142" y="0"/>
                  </a:cxn>
                  <a:cxn ang="0">
                    <a:pos x="10" y="0"/>
                  </a:cxn>
                  <a:cxn ang="0">
                    <a:pos x="0" y="10"/>
                  </a:cxn>
                  <a:cxn ang="0">
                    <a:pos x="0" y="88"/>
                  </a:cxn>
                  <a:cxn ang="0">
                    <a:pos x="152" y="88"/>
                  </a:cxn>
                  <a:cxn ang="0">
                    <a:pos x="152" y="10"/>
                  </a:cxn>
                  <a:cxn ang="0">
                    <a:pos x="142" y="0"/>
                  </a:cxn>
                  <a:cxn ang="0">
                    <a:pos x="144" y="73"/>
                  </a:cxn>
                  <a:cxn ang="0">
                    <a:pos x="136" y="80"/>
                  </a:cxn>
                  <a:cxn ang="0">
                    <a:pos x="15" y="80"/>
                  </a:cxn>
                  <a:cxn ang="0">
                    <a:pos x="8" y="73"/>
                  </a:cxn>
                  <a:cxn ang="0">
                    <a:pos x="8" y="16"/>
                  </a:cxn>
                  <a:cxn ang="0">
                    <a:pos x="15" y="8"/>
                  </a:cxn>
                  <a:cxn ang="0">
                    <a:pos x="136" y="8"/>
                  </a:cxn>
                  <a:cxn ang="0">
                    <a:pos x="144" y="16"/>
                  </a:cxn>
                  <a:cxn ang="0">
                    <a:pos x="144" y="73"/>
                  </a:cxn>
                </a:cxnLst>
                <a:rect l="0" t="0" r="r" b="b"/>
                <a:pathLst>
                  <a:path w="152" h="88">
                    <a:moveTo>
                      <a:pt x="142" y="0"/>
                    </a:moveTo>
                    <a:cubicBezTo>
                      <a:pt x="10" y="0"/>
                      <a:pt x="10" y="0"/>
                      <a:pt x="10" y="0"/>
                    </a:cubicBezTo>
                    <a:cubicBezTo>
                      <a:pt x="4" y="0"/>
                      <a:pt x="0" y="5"/>
                      <a:pt x="0" y="10"/>
                    </a:cubicBezTo>
                    <a:cubicBezTo>
                      <a:pt x="0" y="88"/>
                      <a:pt x="0" y="88"/>
                      <a:pt x="0" y="88"/>
                    </a:cubicBezTo>
                    <a:cubicBezTo>
                      <a:pt x="152" y="88"/>
                      <a:pt x="152" y="88"/>
                      <a:pt x="152" y="88"/>
                    </a:cubicBezTo>
                    <a:cubicBezTo>
                      <a:pt x="152" y="10"/>
                      <a:pt x="152" y="10"/>
                      <a:pt x="152" y="10"/>
                    </a:cubicBezTo>
                    <a:cubicBezTo>
                      <a:pt x="152" y="5"/>
                      <a:pt x="147" y="0"/>
                      <a:pt x="142" y="0"/>
                    </a:cubicBezTo>
                    <a:close/>
                    <a:moveTo>
                      <a:pt x="144" y="73"/>
                    </a:moveTo>
                    <a:cubicBezTo>
                      <a:pt x="144" y="77"/>
                      <a:pt x="140" y="80"/>
                      <a:pt x="136" y="80"/>
                    </a:cubicBezTo>
                    <a:cubicBezTo>
                      <a:pt x="15" y="80"/>
                      <a:pt x="15" y="80"/>
                      <a:pt x="15" y="80"/>
                    </a:cubicBezTo>
                    <a:cubicBezTo>
                      <a:pt x="11" y="80"/>
                      <a:pt x="8" y="77"/>
                      <a:pt x="8" y="73"/>
                    </a:cubicBezTo>
                    <a:cubicBezTo>
                      <a:pt x="8" y="16"/>
                      <a:pt x="8" y="16"/>
                      <a:pt x="8" y="16"/>
                    </a:cubicBezTo>
                    <a:cubicBezTo>
                      <a:pt x="8" y="12"/>
                      <a:pt x="11" y="8"/>
                      <a:pt x="15" y="8"/>
                    </a:cubicBezTo>
                    <a:cubicBezTo>
                      <a:pt x="136" y="8"/>
                      <a:pt x="136" y="8"/>
                      <a:pt x="136" y="8"/>
                    </a:cubicBezTo>
                    <a:cubicBezTo>
                      <a:pt x="140" y="8"/>
                      <a:pt x="144" y="12"/>
                      <a:pt x="144" y="16"/>
                    </a:cubicBezTo>
                    <a:lnTo>
                      <a:pt x="144" y="7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913981"/>
                <a:endParaRPr lang="en-US" sz="1900" dirty="0">
                  <a:solidFill>
                    <a:srgbClr val="214794"/>
                  </a:solidFill>
                </a:endParaRPr>
              </a:p>
            </p:txBody>
          </p:sp>
        </p:grpSp>
        <p:sp>
          <p:nvSpPr>
            <p:cNvPr id="272" name="Freeform 80"/>
            <p:cNvSpPr>
              <a:spLocks/>
            </p:cNvSpPr>
            <p:nvPr/>
          </p:nvSpPr>
          <p:spPr bwMode="auto">
            <a:xfrm>
              <a:off x="7900579" y="3786067"/>
              <a:ext cx="51953" cy="87433"/>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sp>
        <p:nvSpPr>
          <p:cNvPr id="276" name="Rectangle 275"/>
          <p:cNvSpPr/>
          <p:nvPr/>
        </p:nvSpPr>
        <p:spPr>
          <a:xfrm>
            <a:off x="1410703" y="5088381"/>
            <a:ext cx="1902446" cy="475423"/>
          </a:xfrm>
          <a:prstGeom prst="rect">
            <a:avLst/>
          </a:prstGeom>
        </p:spPr>
        <p:txBody>
          <a:bodyPr wrap="square" lIns="121776" tIns="60888" rIns="121776" bIns="60888">
            <a:spAutoFit/>
          </a:bodyPr>
          <a:lstStyle/>
          <a:p>
            <a:pPr algn="ctr" defTabSz="608961">
              <a:lnSpc>
                <a:spcPct val="95000"/>
              </a:lnSpc>
            </a:pPr>
            <a:r>
              <a:rPr lang="en-US" sz="1200" dirty="0">
                <a:solidFill>
                  <a:srgbClr val="D3D3DA">
                    <a:lumMod val="25000"/>
                  </a:srgbClr>
                </a:solidFill>
                <a:latin typeface="Arial"/>
                <a:ea typeface="ＭＳ Ｐゴシック" pitchFamily="34" charset="-128"/>
              </a:rPr>
              <a:t>Contact Center as a Service</a:t>
            </a:r>
          </a:p>
        </p:txBody>
      </p:sp>
      <p:grpSp>
        <p:nvGrpSpPr>
          <p:cNvPr id="277" name="Group 276"/>
          <p:cNvGrpSpPr>
            <a:grpSpLocks noChangeAspect="1"/>
          </p:cNvGrpSpPr>
          <p:nvPr/>
        </p:nvGrpSpPr>
        <p:grpSpPr>
          <a:xfrm>
            <a:off x="688896" y="5202235"/>
            <a:ext cx="288939" cy="247696"/>
            <a:chOff x="2447925" y="1593850"/>
            <a:chExt cx="4252913" cy="3644900"/>
          </a:xfrm>
          <a:solidFill>
            <a:schemeClr val="accent4">
              <a:lumMod val="75000"/>
            </a:schemeClr>
          </a:solidFill>
        </p:grpSpPr>
        <p:sp>
          <p:nvSpPr>
            <p:cNvPr id="278"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sp>
          <p:nvSpPr>
            <p:cNvPr id="372"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14794"/>
                </a:solidFill>
              </a:endParaRPr>
            </a:p>
          </p:txBody>
        </p:sp>
      </p:grpSp>
      <p:sp>
        <p:nvSpPr>
          <p:cNvPr id="374" name="Arc 373"/>
          <p:cNvSpPr/>
          <p:nvPr/>
        </p:nvSpPr>
        <p:spPr>
          <a:xfrm rot="11724304" flipH="1">
            <a:off x="2389296" y="2985845"/>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sp>
        <p:nvSpPr>
          <p:cNvPr id="375" name="Oval 374"/>
          <p:cNvSpPr/>
          <p:nvPr/>
        </p:nvSpPr>
        <p:spPr>
          <a:xfrm>
            <a:off x="3583380" y="3991329"/>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376" name="Oval 375"/>
          <p:cNvSpPr/>
          <p:nvPr/>
        </p:nvSpPr>
        <p:spPr>
          <a:xfrm>
            <a:off x="3583380" y="3189945"/>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377" name="Arc 376"/>
          <p:cNvSpPr/>
          <p:nvPr/>
        </p:nvSpPr>
        <p:spPr>
          <a:xfrm rot="981712" flipH="1">
            <a:off x="8891669" y="2889613"/>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sp>
        <p:nvSpPr>
          <p:cNvPr id="380" name="Oval 379"/>
          <p:cNvSpPr/>
          <p:nvPr/>
        </p:nvSpPr>
        <p:spPr>
          <a:xfrm>
            <a:off x="8963459" y="3944666"/>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381" name="Oval 380"/>
          <p:cNvSpPr/>
          <p:nvPr/>
        </p:nvSpPr>
        <p:spPr>
          <a:xfrm>
            <a:off x="8897788" y="3149297"/>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383" name="Group 382"/>
          <p:cNvGrpSpPr>
            <a:grpSpLocks noChangeAspect="1"/>
          </p:cNvGrpSpPr>
          <p:nvPr/>
        </p:nvGrpSpPr>
        <p:grpSpPr>
          <a:xfrm>
            <a:off x="9528119" y="2834884"/>
            <a:ext cx="391833" cy="253097"/>
            <a:chOff x="6168395" y="4417056"/>
            <a:chExt cx="405000" cy="261534"/>
          </a:xfrm>
          <a:solidFill>
            <a:schemeClr val="accent4">
              <a:lumMod val="75000"/>
            </a:schemeClr>
          </a:solidFill>
        </p:grpSpPr>
        <p:sp>
          <p:nvSpPr>
            <p:cNvPr id="384" name="Freeform 27"/>
            <p:cNvSpPr>
              <a:spLocks/>
            </p:cNvSpPr>
            <p:nvPr/>
          </p:nvSpPr>
          <p:spPr bwMode="auto">
            <a:xfrm>
              <a:off x="6168395" y="4417056"/>
              <a:ext cx="405000" cy="26153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pFill/>
            <a:ln>
              <a:noFill/>
            </a:ln>
            <a:effectLst/>
          </p:spPr>
          <p:txBody>
            <a:bodyPr vert="horz" wrap="square" lIns="21238" tIns="10632" rIns="21238" bIns="10632" numCol="1" anchor="t" anchorCtr="0" compatLnSpc="1">
              <a:prstTxWarp prst="textNoShape">
                <a:avLst/>
              </a:prstTxWarp>
            </a:bodyPr>
            <a:lstStyle/>
            <a:p>
              <a:pPr defTabSz="283093"/>
              <a:endParaRPr lang="en-US" dirty="0">
                <a:solidFill>
                  <a:srgbClr val="214794"/>
                </a:solidFill>
              </a:endParaRPr>
            </a:p>
          </p:txBody>
        </p:sp>
        <p:pic>
          <p:nvPicPr>
            <p:cNvPr id="385" name="Picture 384" descr="databa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499" y="4485699"/>
              <a:ext cx="140793" cy="156152"/>
            </a:xfrm>
            <a:prstGeom prst="rect">
              <a:avLst/>
            </a:prstGeom>
            <a:grpFill/>
          </p:spPr>
        </p:pic>
      </p:grpSp>
      <p:sp>
        <p:nvSpPr>
          <p:cNvPr id="3" name="Rectangle 2"/>
          <p:cNvSpPr/>
          <p:nvPr/>
        </p:nvSpPr>
        <p:spPr>
          <a:xfrm>
            <a:off x="9989130" y="4557493"/>
            <a:ext cx="1707613" cy="492443"/>
          </a:xfrm>
          <a:prstGeom prst="rect">
            <a:avLst/>
          </a:prstGeom>
        </p:spPr>
        <p:txBody>
          <a:bodyPr wrap="square" lIns="121867" tIns="60933" rIns="121867" bIns="60933">
            <a:spAutoFit/>
          </a:bodyPr>
          <a:lstStyle/>
          <a:p>
            <a:pPr algn="ctr"/>
            <a:r>
              <a:rPr lang="en-US" sz="1200" dirty="0">
                <a:solidFill>
                  <a:srgbClr val="D3D3DA">
                    <a:lumMod val="25000"/>
                  </a:srgbClr>
                </a:solidFill>
                <a:latin typeface="Arial"/>
                <a:ea typeface="ＭＳ Ｐゴシック" pitchFamily="34" charset="-128"/>
              </a:rPr>
              <a:t>Service Delivery Platform Exchange</a:t>
            </a:r>
          </a:p>
        </p:txBody>
      </p:sp>
      <p:sp>
        <p:nvSpPr>
          <p:cNvPr id="379" name="Title 1"/>
          <p:cNvSpPr txBox="1">
            <a:spLocks/>
          </p:cNvSpPr>
          <p:nvPr/>
        </p:nvSpPr>
        <p:spPr bwMode="auto">
          <a:xfrm>
            <a:off x="583536" y="455093"/>
            <a:ext cx="1137088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845" tIns="60923" rIns="121845" bIns="60923"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The </a:t>
            </a:r>
            <a:r>
              <a:rPr lang="en-US" dirty="0" err="1" smtClean="0"/>
              <a:t>Intercloud</a:t>
            </a:r>
            <a:r>
              <a:rPr lang="en-US" dirty="0" smtClean="0"/>
              <a:t> : Services</a:t>
            </a:r>
            <a:r>
              <a:rPr lang="en-US" dirty="0" smtClean="0"/>
              <a:t/>
            </a:r>
            <a:br>
              <a:rPr lang="en-US" dirty="0" smtClean="0"/>
            </a:br>
            <a:endParaRPr lang="en-US" dirty="0">
              <a:solidFill>
                <a:srgbClr val="2968AF"/>
              </a:solidFill>
              <a:latin typeface="Arial" charset="0"/>
              <a:cs typeface="Arial"/>
            </a:endParaRPr>
          </a:p>
        </p:txBody>
      </p:sp>
      <p:sp>
        <p:nvSpPr>
          <p:cNvPr id="258" name="TextBox 257"/>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2427503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ounded Rectangle 222"/>
          <p:cNvSpPr/>
          <p:nvPr/>
        </p:nvSpPr>
        <p:spPr>
          <a:xfrm rot="10800000">
            <a:off x="5044177" y="2005365"/>
            <a:ext cx="6952356" cy="3242368"/>
          </a:xfrm>
          <a:prstGeom prst="roundRect">
            <a:avLst>
              <a:gd name="adj" fmla="val 30991"/>
            </a:avLst>
          </a:prstGeom>
          <a:gradFill flip="none" rotWithShape="1">
            <a:gsLst>
              <a:gs pos="100000">
                <a:schemeClr val="accent2">
                  <a:lumMod val="60000"/>
                  <a:lumOff val="40000"/>
                  <a:alpha val="0"/>
                </a:schemeClr>
              </a:gs>
              <a:gs pos="2000">
                <a:schemeClr val="accent4">
                  <a:lumMod val="40000"/>
                  <a:lumOff val="60000"/>
                  <a:alpha val="45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7" name="Rounded Rectangle 236"/>
          <p:cNvSpPr/>
          <p:nvPr/>
        </p:nvSpPr>
        <p:spPr>
          <a:xfrm>
            <a:off x="233506" y="2005364"/>
            <a:ext cx="6952356" cy="3242368"/>
          </a:xfrm>
          <a:prstGeom prst="roundRect">
            <a:avLst>
              <a:gd name="adj" fmla="val 30991"/>
            </a:avLst>
          </a:prstGeom>
          <a:gradFill flip="none" rotWithShape="1">
            <a:gsLst>
              <a:gs pos="100000">
                <a:schemeClr val="bg2">
                  <a:alpha val="0"/>
                </a:schemeClr>
              </a:gs>
              <a:gs pos="2000">
                <a:schemeClr val="accent4">
                  <a:lumMod val="40000"/>
                  <a:lumOff val="60000"/>
                  <a:alpha val="45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3" name="Group 192"/>
          <p:cNvGrpSpPr/>
          <p:nvPr/>
        </p:nvGrpSpPr>
        <p:grpSpPr>
          <a:xfrm>
            <a:off x="4422032" y="2455089"/>
            <a:ext cx="3344761" cy="3345632"/>
            <a:chOff x="3183725" y="1707654"/>
            <a:chExt cx="2776550" cy="2776550"/>
          </a:xfrm>
          <a:no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 name="Title 1"/>
          <p:cNvSpPr>
            <a:spLocks noGrp="1"/>
          </p:cNvSpPr>
          <p:nvPr>
            <p:ph type="ctrTitle"/>
          </p:nvPr>
        </p:nvSpPr>
        <p:spPr>
          <a:xfrm>
            <a:off x="583536" y="455093"/>
            <a:ext cx="11370889" cy="975783"/>
          </a:xfrm>
        </p:spPr>
        <p:txBody>
          <a:bodyPr/>
          <a:lstStyle/>
          <a:p>
            <a:r>
              <a:rPr lang="en-US" dirty="0" smtClean="0"/>
              <a:t>The Intercloud</a:t>
            </a:r>
            <a:br>
              <a:rPr lang="en-US" dirty="0" smtClean="0"/>
            </a:br>
            <a:r>
              <a:rPr lang="en-US" sz="3200" dirty="0">
                <a:solidFill>
                  <a:srgbClr val="2968AF"/>
                </a:solidFill>
                <a:latin typeface="Arial" charset="0"/>
                <a:cs typeface="Arial"/>
              </a:rPr>
              <a:t>Technology: Cisco Intercloud Enabling Technologies</a:t>
            </a:r>
          </a:p>
        </p:txBody>
      </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8" name="Arc 227"/>
          <p:cNvSpPr/>
          <p:nvPr/>
        </p:nvSpPr>
        <p:spPr>
          <a:xfrm>
            <a:off x="4692510" y="2698133"/>
            <a:ext cx="2803806" cy="2804536"/>
          </a:xfrm>
          <a:prstGeom prst="arc">
            <a:avLst>
              <a:gd name="adj1" fmla="val 7658671"/>
              <a:gd name="adj2" fmla="val 3276048"/>
            </a:avLst>
          </a:prstGeom>
          <a:ln w="73025"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234" name="Straight Connector 233"/>
          <p:cNvCxnSpPr/>
          <p:nvPr/>
        </p:nvCxnSpPr>
        <p:spPr>
          <a:xfrm>
            <a:off x="7541011" y="3912872"/>
            <a:ext cx="1901391"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3436448" y="3900173"/>
            <a:ext cx="1256062"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sp>
        <p:nvSpPr>
          <p:cNvPr id="231" name="Oval 230"/>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0"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22" name="Oval 221"/>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4" name="Rectangle 223"/>
          <p:cNvSpPr/>
          <p:nvPr/>
        </p:nvSpPr>
        <p:spPr>
          <a:xfrm>
            <a:off x="397244" y="3276269"/>
            <a:ext cx="2667516" cy="822123"/>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INTERCLOUD FABRIC </a:t>
            </a:r>
            <a:r>
              <a:rPr lang="en-US" sz="1500" dirty="0">
                <a:solidFill>
                  <a:schemeClr val="tx1">
                    <a:lumMod val="50000"/>
                  </a:schemeClr>
                </a:solidFill>
              </a:rPr>
              <a:t>FOR PROVIDERS</a:t>
            </a:r>
          </a:p>
        </p:txBody>
      </p:sp>
      <p:sp>
        <p:nvSpPr>
          <p:cNvPr id="260" name="Rectangle 259"/>
          <p:cNvSpPr/>
          <p:nvPr/>
        </p:nvSpPr>
        <p:spPr>
          <a:xfrm>
            <a:off x="464491" y="4052691"/>
            <a:ext cx="2600269" cy="1124484"/>
          </a:xfrm>
          <a:prstGeom prst="rect">
            <a:avLst/>
          </a:prstGeom>
        </p:spPr>
        <p:txBody>
          <a:bodyPr wrap="square" lIns="121867" tIns="60933" rIns="121867" bIns="60933">
            <a:spAutoFit/>
          </a:bodyPr>
          <a:lstStyle/>
          <a:p>
            <a:pPr algn="r">
              <a:lnSpc>
                <a:spcPct val="85000"/>
              </a:lnSpc>
              <a:spcAft>
                <a:spcPts val="400"/>
              </a:spcAft>
            </a:pPr>
            <a:r>
              <a:rPr lang="en-US" sz="1900" dirty="0">
                <a:solidFill>
                  <a:schemeClr val="accent4">
                    <a:lumMod val="75000"/>
                  </a:schemeClr>
                </a:solidFill>
              </a:rPr>
              <a:t>CISCO APPLICATION CENTRIC INFRASTRUCTURE</a:t>
            </a:r>
          </a:p>
        </p:txBody>
      </p:sp>
      <p:sp>
        <p:nvSpPr>
          <p:cNvPr id="262" name="Rectangle 261"/>
          <p:cNvSpPr/>
          <p:nvPr/>
        </p:nvSpPr>
        <p:spPr>
          <a:xfrm>
            <a:off x="105927" y="2317498"/>
            <a:ext cx="2999089" cy="62745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INTERCLOUD</a:t>
            </a:r>
          </a:p>
          <a:p>
            <a:pPr algn="r">
              <a:lnSpc>
                <a:spcPct val="85000"/>
              </a:lnSpc>
            </a:pPr>
            <a:r>
              <a:rPr lang="en-US" sz="1900" dirty="0">
                <a:solidFill>
                  <a:schemeClr val="accent4">
                    <a:lumMod val="75000"/>
                  </a:schemeClr>
                </a:solidFill>
              </a:rPr>
              <a:t>FABRIC </a:t>
            </a:r>
            <a:r>
              <a:rPr lang="en-US" sz="1500" dirty="0">
                <a:solidFill>
                  <a:schemeClr val="tx1">
                    <a:lumMod val="50000"/>
                  </a:schemeClr>
                </a:solidFill>
              </a:rPr>
              <a:t>FOR BUSINESS</a:t>
            </a:r>
          </a:p>
        </p:txBody>
      </p:sp>
      <p:sp>
        <p:nvSpPr>
          <p:cNvPr id="185" name="Rectangle 184"/>
          <p:cNvSpPr/>
          <p:nvPr/>
        </p:nvSpPr>
        <p:spPr>
          <a:xfrm>
            <a:off x="8895857" y="3198217"/>
            <a:ext cx="2633514" cy="87598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ONE ENTERPRISE CLOUD SUITE</a:t>
            </a:r>
          </a:p>
        </p:txBody>
      </p:sp>
      <p:sp>
        <p:nvSpPr>
          <p:cNvPr id="189" name="Oval 188"/>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01" name="Rectangle 200"/>
          <p:cNvSpPr/>
          <p:nvPr/>
        </p:nvSpPr>
        <p:spPr>
          <a:xfrm>
            <a:off x="8530291" y="4224192"/>
            <a:ext cx="2999089" cy="378928"/>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OPENSTACK</a:t>
            </a:r>
          </a:p>
        </p:txBody>
      </p:sp>
      <p:grpSp>
        <p:nvGrpSpPr>
          <p:cNvPr id="181" name="Group 180"/>
          <p:cNvGrpSpPr/>
          <p:nvPr/>
        </p:nvGrpSpPr>
        <p:grpSpPr>
          <a:xfrm>
            <a:off x="7862950" y="3934318"/>
            <a:ext cx="1229190" cy="872729"/>
            <a:chOff x="4684339" y="1536667"/>
            <a:chExt cx="1269614" cy="807793"/>
          </a:xfrm>
        </p:grpSpPr>
        <p:sp>
          <p:nvSpPr>
            <p:cNvPr id="182"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83" name="Rectangle 182"/>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184" name="Group 183"/>
          <p:cNvGrpSpPr/>
          <p:nvPr/>
        </p:nvGrpSpPr>
        <p:grpSpPr>
          <a:xfrm>
            <a:off x="6963377" y="3934312"/>
            <a:ext cx="1419488" cy="877845"/>
            <a:chOff x="4063399" y="1629074"/>
            <a:chExt cx="1064893" cy="658384"/>
          </a:xfrm>
        </p:grpSpPr>
        <p:grpSp>
          <p:nvGrpSpPr>
            <p:cNvPr id="186" name="Group 185"/>
            <p:cNvGrpSpPr/>
            <p:nvPr/>
          </p:nvGrpSpPr>
          <p:grpSpPr>
            <a:xfrm>
              <a:off x="4063399" y="1629074"/>
              <a:ext cx="1064893" cy="658384"/>
              <a:chOff x="2658144" y="2793688"/>
              <a:chExt cx="1285024" cy="794483"/>
            </a:xfrm>
          </p:grpSpPr>
          <p:sp>
            <p:nvSpPr>
              <p:cNvPr id="226"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27" name="Rectangle 226"/>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187" name="Group 5"/>
            <p:cNvGrpSpPr>
              <a:grpSpLocks noChangeAspect="1"/>
            </p:cNvGrpSpPr>
            <p:nvPr/>
          </p:nvGrpSpPr>
          <p:grpSpPr bwMode="auto">
            <a:xfrm>
              <a:off x="4419249" y="1754558"/>
              <a:ext cx="349181" cy="184211"/>
              <a:chOff x="2199" y="1295"/>
              <a:chExt cx="1361" cy="718"/>
            </a:xfrm>
            <a:solidFill>
              <a:schemeClr val="accent1"/>
            </a:solidFill>
          </p:grpSpPr>
          <p:sp>
            <p:nvSpPr>
              <p:cNvPr id="188"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199"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2"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3"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7"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8"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9"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0"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2"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7"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5"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29" name="Oval 228"/>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3"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35" name="Rectangle 234"/>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243" name="Rounded Rectangle 242"/>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4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 name="Oval 244"/>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7" name="Rounded Rectangle 246"/>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90" name="Rounded Rectangle 189"/>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91"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 name="Rounded Rectangle 191"/>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cxnSp>
        <p:nvCxnSpPr>
          <p:cNvPr id="198" name="Straight Connector 197"/>
          <p:cNvCxnSpPr/>
          <p:nvPr/>
        </p:nvCxnSpPr>
        <p:spPr>
          <a:xfrm flipV="1">
            <a:off x="3230929" y="2626804"/>
            <a:ext cx="2181592"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0" name="Oval 199"/>
          <p:cNvSpPr/>
          <p:nvPr/>
        </p:nvSpPr>
        <p:spPr>
          <a:xfrm>
            <a:off x="3083117" y="255288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13" name="Group 212"/>
          <p:cNvGrpSpPr/>
          <p:nvPr/>
        </p:nvGrpSpPr>
        <p:grpSpPr>
          <a:xfrm>
            <a:off x="5142707" y="2019964"/>
            <a:ext cx="1897492" cy="877845"/>
            <a:chOff x="2444892" y="2793688"/>
            <a:chExt cx="1717749" cy="794483"/>
          </a:xfrm>
        </p:grpSpPr>
        <p:sp>
          <p:nvSpPr>
            <p:cNvPr id="221"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32" name="Rectangle 231"/>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276" name="Oval 275"/>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4" name="Arc 253"/>
          <p:cNvSpPr/>
          <p:nvPr/>
        </p:nvSpPr>
        <p:spPr>
          <a:xfrm rot="11724304" flipH="1">
            <a:off x="2024911" y="3244019"/>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sp>
        <p:nvSpPr>
          <p:cNvPr id="257" name="Oval 256"/>
          <p:cNvSpPr/>
          <p:nvPr/>
        </p:nvSpPr>
        <p:spPr>
          <a:xfrm>
            <a:off x="3218995" y="424950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8" name="Oval 257"/>
          <p:cNvSpPr/>
          <p:nvPr/>
        </p:nvSpPr>
        <p:spPr>
          <a:xfrm>
            <a:off x="3218995" y="3448120"/>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9" name="Arc 258"/>
          <p:cNvSpPr/>
          <p:nvPr/>
        </p:nvSpPr>
        <p:spPr>
          <a:xfrm rot="947967" flipH="1">
            <a:off x="9444426" y="3209141"/>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sp>
        <p:nvSpPr>
          <p:cNvPr id="261" name="Oval 260"/>
          <p:cNvSpPr/>
          <p:nvPr/>
        </p:nvSpPr>
        <p:spPr>
          <a:xfrm rot="10823663">
            <a:off x="9499104" y="4245265"/>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63" name="Oval 262"/>
          <p:cNvSpPr/>
          <p:nvPr/>
        </p:nvSpPr>
        <p:spPr>
          <a:xfrm rot="10823663">
            <a:off x="9499104" y="342784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8" name="TextBox 237"/>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620235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69156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40" y="0"/>
            <a:ext cx="11986018"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2075"/>
            <a:ext cx="11847502" cy="6855925"/>
          </a:xfrm>
          <a:prstGeom prst="rect">
            <a:avLst/>
          </a:prstGeom>
        </p:spPr>
      </p:pic>
      <p:sp>
        <p:nvSpPr>
          <p:cNvPr id="10" name="Title 1"/>
          <p:cNvSpPr txBox="1">
            <a:spLocks/>
          </p:cNvSpPr>
          <p:nvPr/>
        </p:nvSpPr>
        <p:spPr>
          <a:xfrm>
            <a:off x="295114" y="959549"/>
            <a:ext cx="5028092" cy="5070600"/>
          </a:xfrm>
          <a:prstGeom prst="rect">
            <a:avLst/>
          </a:prstGeom>
        </p:spPr>
        <p:txBody>
          <a:bodyPr lIns="121829" tIns="60915" rIns="121829" bIns="60915" anchor="ctr" anchorCtr="0"/>
          <a:lstStyle>
            <a:lvl1pPr algn="l" defTabSz="457200" rtl="0" eaLnBrk="1" latinLnBrk="0" hangingPunct="1">
              <a:lnSpc>
                <a:spcPct val="90000"/>
              </a:lnSpc>
              <a:spcBef>
                <a:spcPct val="0"/>
              </a:spcBef>
              <a:buNone/>
              <a:defRPr sz="2400" b="0" i="0" kern="1200" spc="0" baseline="0">
                <a:solidFill>
                  <a:schemeClr val="bg1"/>
                </a:solidFill>
                <a:latin typeface="CiscoSans ExtraLight"/>
                <a:ea typeface="+mj-ea"/>
                <a:cs typeface="CiscoSans ExtraLight"/>
              </a:defRPr>
            </a:lvl1pPr>
          </a:lstStyle>
          <a:p>
            <a:r>
              <a:rPr lang="en-US" sz="6000" dirty="0">
                <a:latin typeface="+mj-lt"/>
              </a:rPr>
              <a:t>Journey to </a:t>
            </a:r>
            <a:r>
              <a:rPr lang="en-US" sz="6000" dirty="0" err="1">
                <a:latin typeface="+mj-lt"/>
              </a:rPr>
              <a:t>Intercloud</a:t>
            </a:r>
            <a:endParaRPr lang="en-US" sz="6000" dirty="0">
              <a:latin typeface="+mj-lt"/>
            </a:endParaRPr>
          </a:p>
        </p:txBody>
      </p:sp>
    </p:spTree>
    <p:extLst>
      <p:ext uri="{BB962C8B-B14F-4D97-AF65-F5344CB8AC3E}">
        <p14:creationId xmlns:p14="http://schemas.microsoft.com/office/powerpoint/2010/main" val="309679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rapezoid 116"/>
          <p:cNvSpPr/>
          <p:nvPr/>
        </p:nvSpPr>
        <p:spPr>
          <a:xfrm flipV="1">
            <a:off x="1380767" y="5813880"/>
            <a:ext cx="9427294" cy="593197"/>
          </a:xfrm>
          <a:prstGeom prst="trapezoid">
            <a:avLst>
              <a:gd name="adj" fmla="val 61316"/>
            </a:avLst>
          </a:prstGeom>
          <a:gradFill flip="none" rotWithShape="1">
            <a:gsLst>
              <a:gs pos="0">
                <a:schemeClr val="tx2">
                  <a:lumMod val="60000"/>
                  <a:lumOff val="40000"/>
                  <a:alpha val="0"/>
                </a:schemeClr>
              </a:gs>
              <a:gs pos="100000">
                <a:schemeClr val="accent5">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a:endParaRPr lang="en-US" dirty="0" smtClean="0"/>
          </a:p>
        </p:txBody>
      </p:sp>
      <p:sp>
        <p:nvSpPr>
          <p:cNvPr id="63" name="Trapezoid 62"/>
          <p:cNvSpPr/>
          <p:nvPr/>
        </p:nvSpPr>
        <p:spPr>
          <a:xfrm>
            <a:off x="1380767" y="1456116"/>
            <a:ext cx="9427294" cy="593197"/>
          </a:xfrm>
          <a:prstGeom prst="trapezoid">
            <a:avLst>
              <a:gd name="adj" fmla="val 61316"/>
            </a:avLst>
          </a:prstGeom>
          <a:gradFill flip="none" rotWithShape="1">
            <a:gsLst>
              <a:gs pos="0">
                <a:schemeClr val="tx2">
                  <a:lumMod val="60000"/>
                  <a:lumOff val="40000"/>
                  <a:alpha val="0"/>
                </a:schemeClr>
              </a:gs>
              <a:gs pos="100000">
                <a:schemeClr val="accent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a:endParaRPr lang="en-US" dirty="0" smtClean="0"/>
          </a:p>
        </p:txBody>
      </p:sp>
      <p:sp>
        <p:nvSpPr>
          <p:cNvPr id="65" name="Rectangle 64"/>
          <p:cNvSpPr/>
          <p:nvPr/>
        </p:nvSpPr>
        <p:spPr>
          <a:xfrm>
            <a:off x="0" y="1771696"/>
            <a:ext cx="12188825" cy="4176280"/>
          </a:xfrm>
          <a:prstGeom prst="rect">
            <a:avLst/>
          </a:prstGeom>
          <a:gradFill flip="none" rotWithShape="1">
            <a:gsLst>
              <a:gs pos="0">
                <a:schemeClr val="accent4"/>
              </a:gs>
              <a:gs pos="50000">
                <a:schemeClr val="accent4">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1" rIns="91380" bIns="45691" rtlCol="0" anchor="ctr"/>
          <a:lstStyle/>
          <a:p>
            <a:pPr algn="ctr" defTabSz="609132">
              <a:lnSpc>
                <a:spcPct val="90000"/>
              </a:lnSpc>
            </a:pPr>
            <a:endParaRPr lang="en-US" dirty="0">
              <a:solidFill>
                <a:srgbClr val="FFFFFF"/>
              </a:solidFill>
            </a:endParaRPr>
          </a:p>
        </p:txBody>
      </p:sp>
      <p:sp>
        <p:nvSpPr>
          <p:cNvPr id="122" name="Rectangle 121"/>
          <p:cNvSpPr/>
          <p:nvPr/>
        </p:nvSpPr>
        <p:spPr>
          <a:xfrm>
            <a:off x="1325757" y="3450019"/>
            <a:ext cx="9482303" cy="246481"/>
          </a:xfrm>
          <a:prstGeom prst="rect">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121" name="Rectangle 120"/>
          <p:cNvSpPr/>
          <p:nvPr/>
        </p:nvSpPr>
        <p:spPr>
          <a:xfrm>
            <a:off x="1325757" y="6251553"/>
            <a:ext cx="9482303" cy="246481"/>
          </a:xfrm>
          <a:prstGeom prst="rect">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87" name="Isosceles Triangle 86"/>
          <p:cNvSpPr/>
          <p:nvPr/>
        </p:nvSpPr>
        <p:spPr>
          <a:xfrm>
            <a:off x="2704303" y="4126452"/>
            <a:ext cx="6780251" cy="287853"/>
          </a:xfrm>
          <a:prstGeom prst="triangle">
            <a:avLst/>
          </a:prstGeom>
          <a:gradFill>
            <a:gsLst>
              <a:gs pos="2000">
                <a:schemeClr val="bg1">
                  <a:lumMod val="50000"/>
                  <a:alpha val="0"/>
                </a:schemeClr>
              </a:gs>
              <a:gs pos="100000">
                <a:schemeClr val="accent6"/>
              </a:gs>
            </a:gsLst>
            <a:lin ang="16200000" scaled="0"/>
          </a:gradFill>
          <a:ln w="12700" cmpd="sng">
            <a:gradFill flip="none" rotWithShape="1">
              <a:gsLst>
                <a:gs pos="32000">
                  <a:schemeClr val="bg1">
                    <a:lumMod val="75000"/>
                    <a:alpha val="0"/>
                  </a:schemeClr>
                </a:gs>
                <a:gs pos="99000">
                  <a:srgbClr val="FFFFFF"/>
                </a:gs>
              </a:gsLst>
              <a:lin ang="162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296" tIns="45649" rIns="91296" bIns="45649" rtlCol="0" anchor="ctr"/>
          <a:lstStyle/>
          <a:p>
            <a:pPr algn="ctr" defTabSz="1217200"/>
            <a:endParaRPr lang="en-US" dirty="0">
              <a:solidFill>
                <a:schemeClr val="tx1"/>
              </a:solidFill>
            </a:endParaRPr>
          </a:p>
        </p:txBody>
      </p:sp>
      <p:sp>
        <p:nvSpPr>
          <p:cNvPr id="47" name="Isosceles Triangle 46"/>
          <p:cNvSpPr/>
          <p:nvPr/>
        </p:nvSpPr>
        <p:spPr>
          <a:xfrm rot="10800000">
            <a:off x="2880215" y="3540964"/>
            <a:ext cx="6428398" cy="277805"/>
          </a:xfrm>
          <a:prstGeom prst="triangle">
            <a:avLst/>
          </a:prstGeom>
          <a:gradFill>
            <a:gsLst>
              <a:gs pos="100000">
                <a:schemeClr val="accent1">
                  <a:lumMod val="60000"/>
                  <a:lumOff val="40000"/>
                </a:schemeClr>
              </a:gs>
              <a:gs pos="0">
                <a:schemeClr val="tx2">
                  <a:lumMod val="60000"/>
                  <a:lumOff val="40000"/>
                  <a:alpha val="0"/>
                </a:schemeClr>
              </a:gs>
            </a:gsLst>
            <a:lin ang="16200000" scaled="0"/>
          </a:gradFill>
          <a:ln w="12700" cmpd="sng">
            <a:gradFill flip="none" rotWithShape="1">
              <a:gsLst>
                <a:gs pos="32000">
                  <a:schemeClr val="bg1">
                    <a:lumMod val="75000"/>
                    <a:alpha val="0"/>
                  </a:schemeClr>
                </a:gs>
                <a:gs pos="99000">
                  <a:srgbClr val="FFFFFF"/>
                </a:gs>
              </a:gsLst>
              <a:lin ang="162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296" tIns="45649" rIns="91296" bIns="45649" rtlCol="0" anchor="ctr"/>
          <a:lstStyle/>
          <a:p>
            <a:pPr algn="ctr" defTabSz="1217200"/>
            <a:endParaRPr lang="en-US" dirty="0">
              <a:solidFill>
                <a:schemeClr val="tx1"/>
              </a:solidFill>
            </a:endParaRPr>
          </a:p>
        </p:txBody>
      </p:sp>
      <p:sp>
        <p:nvSpPr>
          <p:cNvPr id="81" name="Round Same Side Corner Rectangle 80"/>
          <p:cNvSpPr/>
          <p:nvPr/>
        </p:nvSpPr>
        <p:spPr>
          <a:xfrm>
            <a:off x="1741260" y="4379571"/>
            <a:ext cx="8706308" cy="2027508"/>
          </a:xfrm>
          <a:prstGeom prst="round2SameRect">
            <a:avLst>
              <a:gd name="adj1" fmla="val 7647"/>
              <a:gd name="adj2" fmla="val 0"/>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dirty="0">
              <a:solidFill>
                <a:srgbClr val="FFFFFF"/>
              </a:solidFill>
            </a:endParaRPr>
          </a:p>
        </p:txBody>
      </p:sp>
      <p:sp>
        <p:nvSpPr>
          <p:cNvPr id="77" name="Round Same Side Corner Rectangle 76"/>
          <p:cNvSpPr/>
          <p:nvPr/>
        </p:nvSpPr>
        <p:spPr>
          <a:xfrm>
            <a:off x="1741259" y="1456129"/>
            <a:ext cx="8706308" cy="2116647"/>
          </a:xfrm>
          <a:prstGeom prst="round2SameRect">
            <a:avLst>
              <a:gd name="adj1" fmla="val 0"/>
              <a:gd name="adj2" fmla="val 6720"/>
            </a:avLst>
          </a:prstGeom>
          <a:gradFill flip="none" rotWithShape="1">
            <a:gsLst>
              <a:gs pos="0">
                <a:schemeClr val="tx2">
                  <a:lumMod val="60000"/>
                  <a:lumOff val="40000"/>
                </a:schemeClr>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algn="ctr" defTabSz="609132"/>
            <a:endParaRPr lang="en-US" dirty="0">
              <a:solidFill>
                <a:srgbClr val="FFFFFF"/>
              </a:solidFill>
            </a:endParaRPr>
          </a:p>
        </p:txBody>
      </p:sp>
      <p:sp>
        <p:nvSpPr>
          <p:cNvPr id="39" name="TextBox 38"/>
          <p:cNvSpPr txBox="1"/>
          <p:nvPr/>
        </p:nvSpPr>
        <p:spPr>
          <a:xfrm>
            <a:off x="5223785" y="3236280"/>
            <a:ext cx="1741260" cy="233813"/>
          </a:xfrm>
          <a:prstGeom prst="rect">
            <a:avLst/>
          </a:prstGeom>
          <a:noFill/>
        </p:spPr>
        <p:txBody>
          <a:bodyPr wrap="square" lIns="28295" tIns="14171" rIns="28295" bIns="14171" rtlCol="0" anchor="ctr">
            <a:spAutoFit/>
          </a:bodyPr>
          <a:lstStyle/>
          <a:p>
            <a:pPr algn="ctr" defTabSz="283008"/>
            <a:r>
              <a:rPr lang="en-US" sz="1300" dirty="0">
                <a:solidFill>
                  <a:schemeClr val="bg1"/>
                </a:solidFill>
                <a:cs typeface="CiscoSans ExtraLight"/>
              </a:rPr>
              <a:t>New Breed of Apps</a:t>
            </a:r>
          </a:p>
        </p:txBody>
      </p:sp>
      <p:sp>
        <p:nvSpPr>
          <p:cNvPr id="40" name="TextBox 39"/>
          <p:cNvSpPr txBox="1"/>
          <p:nvPr/>
        </p:nvSpPr>
        <p:spPr>
          <a:xfrm>
            <a:off x="3384769" y="3236277"/>
            <a:ext cx="1749427" cy="224312"/>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Mobility/Video</a:t>
            </a:r>
          </a:p>
        </p:txBody>
      </p:sp>
      <p:sp>
        <p:nvSpPr>
          <p:cNvPr id="41" name="TextBox 40"/>
          <p:cNvSpPr txBox="1"/>
          <p:nvPr/>
        </p:nvSpPr>
        <p:spPr>
          <a:xfrm>
            <a:off x="1741264" y="3235765"/>
            <a:ext cx="1741260" cy="223555"/>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Cloud</a:t>
            </a:r>
          </a:p>
        </p:txBody>
      </p:sp>
      <p:sp>
        <p:nvSpPr>
          <p:cNvPr id="42" name="TextBox 41"/>
          <p:cNvSpPr txBox="1"/>
          <p:nvPr/>
        </p:nvSpPr>
        <p:spPr>
          <a:xfrm>
            <a:off x="6970383" y="3236280"/>
            <a:ext cx="1730576" cy="233813"/>
          </a:xfrm>
          <a:prstGeom prst="rect">
            <a:avLst/>
          </a:prstGeom>
          <a:noFill/>
        </p:spPr>
        <p:txBody>
          <a:bodyPr wrap="square" lIns="28295" tIns="14171" rIns="28295" bIns="14171" rtlCol="0" anchor="ctr">
            <a:spAutoFit/>
          </a:bodyPr>
          <a:lstStyle/>
          <a:p>
            <a:pPr algn="ctr" defTabSz="283008">
              <a:spcAft>
                <a:spcPts val="372"/>
              </a:spcAft>
            </a:pPr>
            <a:r>
              <a:rPr lang="en-US" sz="1300" dirty="0">
                <a:solidFill>
                  <a:schemeClr val="bg1"/>
                </a:solidFill>
                <a:cs typeface="CiscoSans ExtraLight"/>
              </a:rPr>
              <a:t>Internet of Things</a:t>
            </a:r>
          </a:p>
        </p:txBody>
      </p:sp>
      <p:sp>
        <p:nvSpPr>
          <p:cNvPr id="43" name="TextBox 42"/>
          <p:cNvSpPr txBox="1"/>
          <p:nvPr/>
        </p:nvSpPr>
        <p:spPr>
          <a:xfrm>
            <a:off x="8706302" y="3231196"/>
            <a:ext cx="1741266" cy="228674"/>
          </a:xfrm>
          <a:prstGeom prst="rect">
            <a:avLst/>
          </a:prstGeom>
          <a:noFill/>
        </p:spPr>
        <p:txBody>
          <a:bodyPr wrap="square" lIns="28295" tIns="14171" rIns="28295" bIns="14171" rtlCol="0" anchor="ctr">
            <a:spAutoFit/>
          </a:bodyPr>
          <a:lstStyle/>
          <a:p>
            <a:pPr algn="ctr" defTabSz="283008"/>
            <a:r>
              <a:rPr lang="en-US" sz="1300" dirty="0">
                <a:solidFill>
                  <a:schemeClr val="bg1"/>
                </a:solidFill>
                <a:cs typeface="CiscoSans ExtraLight"/>
              </a:rPr>
              <a:t>Big Data and Analytics</a:t>
            </a:r>
          </a:p>
        </p:txBody>
      </p:sp>
      <p:grpSp>
        <p:nvGrpSpPr>
          <p:cNvPr id="57" name="Group 56"/>
          <p:cNvGrpSpPr/>
          <p:nvPr/>
        </p:nvGrpSpPr>
        <p:grpSpPr>
          <a:xfrm>
            <a:off x="7197598" y="1857124"/>
            <a:ext cx="1276181" cy="1267171"/>
            <a:chOff x="5555311" y="1328772"/>
            <a:chExt cx="957385" cy="950378"/>
          </a:xfrm>
        </p:grpSpPr>
        <p:sp>
          <p:nvSpPr>
            <p:cNvPr id="37" name="Oval 36"/>
            <p:cNvSpPr/>
            <p:nvPr/>
          </p:nvSpPr>
          <p:spPr>
            <a:xfrm>
              <a:off x="5555311" y="132877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32"/>
              <a:endParaRPr lang="en-US" sz="1900" dirty="0">
                <a:solidFill>
                  <a:srgbClr val="FFFFFF"/>
                </a:solidFill>
              </a:endParaRPr>
            </a:p>
          </p:txBody>
        </p:sp>
        <p:grpSp>
          <p:nvGrpSpPr>
            <p:cNvPr id="3" name="Group 4"/>
            <p:cNvGrpSpPr>
              <a:grpSpLocks/>
            </p:cNvGrpSpPr>
            <p:nvPr/>
          </p:nvGrpSpPr>
          <p:grpSpPr bwMode="auto">
            <a:xfrm>
              <a:off x="5796371" y="1583880"/>
              <a:ext cx="475265" cy="440163"/>
              <a:chOff x="4956175" y="720726"/>
              <a:chExt cx="1039813" cy="1036637"/>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50800" dist="38100" dir="2700000" algn="tl" rotWithShape="0">
                <a:prstClr val="black">
                  <a:alpha val="40000"/>
                </a:prstClr>
              </a:outerShdw>
            </a:effectLst>
          </p:grpSpPr>
          <p:sp>
            <p:nvSpPr>
              <p:cNvPr id="4" name="Freeform 23"/>
              <p:cNvSpPr>
                <a:spLocks/>
              </p:cNvSpPr>
              <p:nvPr/>
            </p:nvSpPr>
            <p:spPr bwMode="auto">
              <a:xfrm>
                <a:off x="4956175" y="1216953"/>
                <a:ext cx="96407" cy="285500"/>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5" name="Freeform 24"/>
              <p:cNvSpPr>
                <a:spLocks/>
              </p:cNvSpPr>
              <p:nvPr/>
            </p:nvSpPr>
            <p:spPr bwMode="auto">
              <a:xfrm>
                <a:off x="5069798" y="1359703"/>
                <a:ext cx="313320" cy="210726"/>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6" name="Freeform 25"/>
              <p:cNvSpPr>
                <a:spLocks/>
              </p:cNvSpPr>
              <p:nvPr/>
            </p:nvSpPr>
            <p:spPr bwMode="auto">
              <a:xfrm>
                <a:off x="5104229" y="914457"/>
                <a:ext cx="526792" cy="53701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7" name="Freeform 26"/>
              <p:cNvSpPr>
                <a:spLocks/>
              </p:cNvSpPr>
              <p:nvPr/>
            </p:nvSpPr>
            <p:spPr bwMode="auto">
              <a:xfrm>
                <a:off x="4963061" y="917857"/>
                <a:ext cx="268561" cy="356874"/>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8" name="Freeform 27"/>
              <p:cNvSpPr>
                <a:spLocks/>
              </p:cNvSpPr>
              <p:nvPr/>
            </p:nvSpPr>
            <p:spPr bwMode="auto">
              <a:xfrm>
                <a:off x="5899581" y="962041"/>
                <a:ext cx="61976" cy="10196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9" name="Freeform 28"/>
              <p:cNvSpPr>
                <a:spLocks/>
              </p:cNvSpPr>
              <p:nvPr/>
            </p:nvSpPr>
            <p:spPr bwMode="auto">
              <a:xfrm>
                <a:off x="5675782" y="768309"/>
                <a:ext cx="199699" cy="22432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0" name="Freeform 29"/>
              <p:cNvSpPr>
                <a:spLocks/>
              </p:cNvSpPr>
              <p:nvPr/>
            </p:nvSpPr>
            <p:spPr bwMode="auto">
              <a:xfrm>
                <a:off x="5090457" y="724124"/>
                <a:ext cx="320206" cy="183536"/>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1" name="Freeform 30"/>
              <p:cNvSpPr>
                <a:spLocks/>
              </p:cNvSpPr>
              <p:nvPr/>
            </p:nvSpPr>
            <p:spPr bwMode="auto">
              <a:xfrm>
                <a:off x="5317700" y="720726"/>
                <a:ext cx="333979" cy="190334"/>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2" name="Freeform 31"/>
              <p:cNvSpPr>
                <a:spLocks/>
              </p:cNvSpPr>
              <p:nvPr/>
            </p:nvSpPr>
            <p:spPr bwMode="auto">
              <a:xfrm>
                <a:off x="5489855" y="1070803"/>
                <a:ext cx="495805" cy="421453"/>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3" name="Freeform 32"/>
              <p:cNvSpPr>
                <a:spLocks/>
              </p:cNvSpPr>
              <p:nvPr/>
            </p:nvSpPr>
            <p:spPr bwMode="auto">
              <a:xfrm>
                <a:off x="5255725" y="1502453"/>
                <a:ext cx="513019" cy="25491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4" name="Freeform 33"/>
              <p:cNvSpPr>
                <a:spLocks/>
              </p:cNvSpPr>
              <p:nvPr/>
            </p:nvSpPr>
            <p:spPr bwMode="auto">
              <a:xfrm>
                <a:off x="5858264" y="1216953"/>
                <a:ext cx="137724" cy="26170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5" name="Freeform 34"/>
              <p:cNvSpPr>
                <a:spLocks/>
              </p:cNvSpPr>
              <p:nvPr/>
            </p:nvSpPr>
            <p:spPr bwMode="auto">
              <a:xfrm>
                <a:off x="5503627" y="1502453"/>
                <a:ext cx="409727" cy="25491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6" name="Freeform 35"/>
              <p:cNvSpPr>
                <a:spLocks/>
              </p:cNvSpPr>
              <p:nvPr/>
            </p:nvSpPr>
            <p:spPr bwMode="auto">
              <a:xfrm>
                <a:off x="5486411" y="968838"/>
                <a:ext cx="351195" cy="465638"/>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sp>
            <p:nvSpPr>
              <p:cNvPr id="17" name="Freeform 36"/>
              <p:cNvSpPr>
                <a:spLocks/>
              </p:cNvSpPr>
              <p:nvPr/>
            </p:nvSpPr>
            <p:spPr bwMode="auto">
              <a:xfrm>
                <a:off x="5118001" y="1519446"/>
                <a:ext cx="272003" cy="166543"/>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83008">
                  <a:defRPr/>
                </a:pPr>
                <a:endParaRPr lang="en-US" sz="500" dirty="0"/>
              </a:p>
            </p:txBody>
          </p:sp>
        </p:grpSp>
      </p:grpSp>
      <p:grpSp>
        <p:nvGrpSpPr>
          <p:cNvPr id="33" name="Group 32"/>
          <p:cNvGrpSpPr/>
          <p:nvPr/>
        </p:nvGrpSpPr>
        <p:grpSpPr>
          <a:xfrm>
            <a:off x="1973818" y="1857124"/>
            <a:ext cx="1276181" cy="1267171"/>
            <a:chOff x="2787021" y="1224682"/>
            <a:chExt cx="957385" cy="950378"/>
          </a:xfrm>
        </p:grpSpPr>
        <p:sp>
          <p:nvSpPr>
            <p:cNvPr id="35" name="Oval 34"/>
            <p:cNvSpPr/>
            <p:nvPr/>
          </p:nvSpPr>
          <p:spPr>
            <a:xfrm>
              <a:off x="2787021" y="122468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32"/>
              <a:endParaRPr lang="en-US" sz="1900" dirty="0">
                <a:solidFill>
                  <a:srgbClr val="FFFFFF"/>
                </a:solidFill>
              </a:endParaRPr>
            </a:p>
          </p:txBody>
        </p:sp>
        <p:sp>
          <p:nvSpPr>
            <p:cNvPr id="31" name="Freeform 30"/>
            <p:cNvSpPr>
              <a:spLocks/>
            </p:cNvSpPr>
            <p:nvPr/>
          </p:nvSpPr>
          <p:spPr bwMode="auto">
            <a:xfrm>
              <a:off x="2975272" y="1541221"/>
              <a:ext cx="580882" cy="317300"/>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08"/>
              <a:endParaRPr lang="en-US" dirty="0"/>
            </a:p>
          </p:txBody>
        </p:sp>
      </p:grpSp>
      <p:grpSp>
        <p:nvGrpSpPr>
          <p:cNvPr id="58" name="Group 57"/>
          <p:cNvGrpSpPr/>
          <p:nvPr/>
        </p:nvGrpSpPr>
        <p:grpSpPr>
          <a:xfrm>
            <a:off x="8938858" y="1857124"/>
            <a:ext cx="1276181" cy="1267171"/>
            <a:chOff x="6883256" y="1328772"/>
            <a:chExt cx="957385" cy="950378"/>
          </a:xfrm>
        </p:grpSpPr>
        <p:sp>
          <p:nvSpPr>
            <p:cNvPr id="38" name="Oval 37"/>
            <p:cNvSpPr/>
            <p:nvPr/>
          </p:nvSpPr>
          <p:spPr>
            <a:xfrm>
              <a:off x="6883256" y="132877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32"/>
              <a:endParaRPr lang="en-US" sz="1900" dirty="0">
                <a:solidFill>
                  <a:srgbClr val="FFFFFF"/>
                </a:solidFill>
              </a:endParaRPr>
            </a:p>
          </p:txBody>
        </p:sp>
        <p:sp>
          <p:nvSpPr>
            <p:cNvPr id="32" name="Freeform 20"/>
            <p:cNvSpPr>
              <a:spLocks noEditPoints="1"/>
            </p:cNvSpPr>
            <p:nvPr/>
          </p:nvSpPr>
          <p:spPr bwMode="auto">
            <a:xfrm>
              <a:off x="7157811" y="1583859"/>
              <a:ext cx="408275" cy="440205"/>
            </a:xfrm>
            <a:custGeom>
              <a:avLst/>
              <a:gdLst>
                <a:gd name="T0" fmla="*/ 4665 w 7549"/>
                <a:gd name="T1" fmla="*/ 7000 h 7308"/>
                <a:gd name="T2" fmla="*/ 2530 w 7549"/>
                <a:gd name="T3" fmla="*/ 7000 h 7308"/>
                <a:gd name="T4" fmla="*/ 251 w 7549"/>
                <a:gd name="T5" fmla="*/ 7000 h 7308"/>
                <a:gd name="T6" fmla="*/ 5018 w 7549"/>
                <a:gd name="T7" fmla="*/ 41 h 7308"/>
                <a:gd name="T8" fmla="*/ 3585 w 7549"/>
                <a:gd name="T9" fmla="*/ 3707 h 7308"/>
                <a:gd name="T10" fmla="*/ 1282 w 7549"/>
                <a:gd name="T11" fmla="*/ 529 h 7308"/>
                <a:gd name="T12" fmla="*/ 778 w 7549"/>
                <a:gd name="T13" fmla="*/ 505 h 7308"/>
                <a:gd name="T14" fmla="*/ 1124 w 7549"/>
                <a:gd name="T15" fmla="*/ 17 h 7308"/>
                <a:gd name="T16" fmla="*/ 1104 w 7549"/>
                <a:gd name="T17" fmla="*/ 133 h 7308"/>
                <a:gd name="T18" fmla="*/ 1032 w 7549"/>
                <a:gd name="T19" fmla="*/ 660 h 7308"/>
                <a:gd name="T20" fmla="*/ 1462 w 7549"/>
                <a:gd name="T21" fmla="*/ 318 h 7308"/>
                <a:gd name="T22" fmla="*/ 1645 w 7549"/>
                <a:gd name="T23" fmla="*/ 59 h 7308"/>
                <a:gd name="T24" fmla="*/ 1705 w 7549"/>
                <a:gd name="T25" fmla="*/ 765 h 7308"/>
                <a:gd name="T26" fmla="*/ 2395 w 7549"/>
                <a:gd name="T27" fmla="*/ 731 h 7308"/>
                <a:gd name="T28" fmla="*/ 2019 w 7549"/>
                <a:gd name="T29" fmla="*/ 256 h 7308"/>
                <a:gd name="T30" fmla="*/ 2493 w 7549"/>
                <a:gd name="T31" fmla="*/ 148 h 7308"/>
                <a:gd name="T32" fmla="*/ 2177 w 7549"/>
                <a:gd name="T33" fmla="*/ 171 h 7308"/>
                <a:gd name="T34" fmla="*/ 2382 w 7549"/>
                <a:gd name="T35" fmla="*/ 534 h 7308"/>
                <a:gd name="T36" fmla="*/ 2647 w 7549"/>
                <a:gd name="T37" fmla="*/ 261 h 7308"/>
                <a:gd name="T38" fmla="*/ 2955 w 7549"/>
                <a:gd name="T39" fmla="*/ 1 h 7308"/>
                <a:gd name="T40" fmla="*/ 2876 w 7549"/>
                <a:gd name="T41" fmla="*/ 682 h 7308"/>
                <a:gd name="T42" fmla="*/ 3373 w 7549"/>
                <a:gd name="T43" fmla="*/ 720 h 7308"/>
                <a:gd name="T44" fmla="*/ 3371 w 7549"/>
                <a:gd name="T45" fmla="*/ 38 h 7308"/>
                <a:gd name="T46" fmla="*/ 3632 w 7549"/>
                <a:gd name="T47" fmla="*/ 375 h 7308"/>
                <a:gd name="T48" fmla="*/ 3401 w 7549"/>
                <a:gd name="T49" fmla="*/ 536 h 7308"/>
                <a:gd name="T50" fmla="*/ 4199 w 7549"/>
                <a:gd name="T51" fmla="*/ 682 h 7308"/>
                <a:gd name="T52" fmla="*/ 4044 w 7549"/>
                <a:gd name="T53" fmla="*/ 192 h 7308"/>
                <a:gd name="T54" fmla="*/ 4337 w 7549"/>
                <a:gd name="T55" fmla="*/ 79 h 7308"/>
                <a:gd name="T56" fmla="*/ 1016 w 7549"/>
                <a:gd name="T57" fmla="*/ 1323 h 7308"/>
                <a:gd name="T58" fmla="*/ 960 w 7549"/>
                <a:gd name="T59" fmla="*/ 1234 h 7308"/>
                <a:gd name="T60" fmla="*/ 1155 w 7549"/>
                <a:gd name="T61" fmla="*/ 1766 h 7308"/>
                <a:gd name="T62" fmla="*/ 1462 w 7549"/>
                <a:gd name="T63" fmla="*/ 1422 h 7308"/>
                <a:gd name="T64" fmla="*/ 1645 w 7549"/>
                <a:gd name="T65" fmla="*/ 1163 h 7308"/>
                <a:gd name="T66" fmla="*/ 1705 w 7549"/>
                <a:gd name="T67" fmla="*/ 1869 h 7308"/>
                <a:gd name="T68" fmla="*/ 2395 w 7549"/>
                <a:gd name="T69" fmla="*/ 1835 h 7308"/>
                <a:gd name="T70" fmla="*/ 2019 w 7549"/>
                <a:gd name="T71" fmla="*/ 1360 h 7308"/>
                <a:gd name="T72" fmla="*/ 2493 w 7549"/>
                <a:gd name="T73" fmla="*/ 1252 h 7308"/>
                <a:gd name="T74" fmla="*/ 2177 w 7549"/>
                <a:gd name="T75" fmla="*/ 1275 h 7308"/>
                <a:gd name="T76" fmla="*/ 2382 w 7549"/>
                <a:gd name="T77" fmla="*/ 1638 h 7308"/>
                <a:gd name="T78" fmla="*/ 2976 w 7549"/>
                <a:gd name="T79" fmla="*/ 1868 h 7308"/>
                <a:gd name="T80" fmla="*/ 2747 w 7549"/>
                <a:gd name="T81" fmla="*/ 1254 h 7308"/>
                <a:gd name="T82" fmla="*/ 3235 w 7549"/>
                <a:gd name="T83" fmla="*/ 1490 h 7308"/>
                <a:gd name="T84" fmla="*/ 2854 w 7549"/>
                <a:gd name="T85" fmla="*/ 1484 h 7308"/>
                <a:gd name="T86" fmla="*/ 3096 w 7549"/>
                <a:gd name="T87" fmla="*/ 1479 h 7308"/>
                <a:gd name="T88" fmla="*/ 3367 w 7549"/>
                <a:gd name="T89" fmla="*/ 1327 h 7308"/>
                <a:gd name="T90" fmla="*/ 3701 w 7549"/>
                <a:gd name="T91" fmla="*/ 1125 h 7308"/>
                <a:gd name="T92" fmla="*/ 1292 w 7549"/>
                <a:gd name="T93" fmla="*/ 2594 h 7308"/>
                <a:gd name="T94" fmla="*/ 801 w 7549"/>
                <a:gd name="T95" fmla="*/ 2807 h 7308"/>
                <a:gd name="T96" fmla="*/ 1029 w 7549"/>
                <a:gd name="T97" fmla="*/ 2208 h 7308"/>
                <a:gd name="T98" fmla="*/ 1142 w 7549"/>
                <a:gd name="T99" fmla="*/ 2431 h 7308"/>
                <a:gd name="T100" fmla="*/ 960 w 7549"/>
                <a:gd name="T101" fmla="*/ 2837 h 7308"/>
                <a:gd name="T102" fmla="*/ 1944 w 7549"/>
                <a:gd name="T103" fmla="*/ 2737 h 7308"/>
                <a:gd name="T104" fmla="*/ 1440 w 7549"/>
                <a:gd name="T105" fmla="*/ 2713 h 7308"/>
                <a:gd name="T106" fmla="*/ 1785 w 7549"/>
                <a:gd name="T107" fmla="*/ 2225 h 7308"/>
                <a:gd name="T108" fmla="*/ 1765 w 7549"/>
                <a:gd name="T109" fmla="*/ 2341 h 7308"/>
                <a:gd name="T110" fmla="*/ 1693 w 7549"/>
                <a:gd name="T111" fmla="*/ 2868 h 7308"/>
                <a:gd name="T112" fmla="*/ 2124 w 7549"/>
                <a:gd name="T113" fmla="*/ 2526 h 7308"/>
                <a:gd name="T114" fmla="*/ 2307 w 7549"/>
                <a:gd name="T115" fmla="*/ 2267 h 7308"/>
                <a:gd name="T116" fmla="*/ 2366 w 7549"/>
                <a:gd name="T117" fmla="*/ 2973 h 7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49" h="7308">
                  <a:moveTo>
                    <a:pt x="6800" y="3789"/>
                  </a:moveTo>
                  <a:cubicBezTo>
                    <a:pt x="6800" y="3615"/>
                    <a:pt x="6659" y="3474"/>
                    <a:pt x="6485" y="3474"/>
                  </a:cubicBezTo>
                  <a:cubicBezTo>
                    <a:pt x="5334" y="3474"/>
                    <a:pt x="5334" y="3474"/>
                    <a:pt x="5334" y="3474"/>
                  </a:cubicBezTo>
                  <a:cubicBezTo>
                    <a:pt x="5160" y="3474"/>
                    <a:pt x="5018" y="3615"/>
                    <a:pt x="5018" y="3789"/>
                  </a:cubicBezTo>
                  <a:cubicBezTo>
                    <a:pt x="5018" y="7000"/>
                    <a:pt x="5018" y="7000"/>
                    <a:pt x="5018" y="7000"/>
                  </a:cubicBezTo>
                  <a:cubicBezTo>
                    <a:pt x="4665" y="7000"/>
                    <a:pt x="4665" y="7000"/>
                    <a:pt x="4665" y="7000"/>
                  </a:cubicBezTo>
                  <a:cubicBezTo>
                    <a:pt x="4665" y="4759"/>
                    <a:pt x="4665" y="4759"/>
                    <a:pt x="4665" y="4759"/>
                  </a:cubicBezTo>
                  <a:cubicBezTo>
                    <a:pt x="4665" y="4585"/>
                    <a:pt x="4524" y="4444"/>
                    <a:pt x="4350" y="4444"/>
                  </a:cubicBezTo>
                  <a:cubicBezTo>
                    <a:pt x="3199" y="4444"/>
                    <a:pt x="3199" y="4444"/>
                    <a:pt x="3199" y="4444"/>
                  </a:cubicBezTo>
                  <a:cubicBezTo>
                    <a:pt x="3025" y="4444"/>
                    <a:pt x="2883" y="4585"/>
                    <a:pt x="2883" y="4759"/>
                  </a:cubicBezTo>
                  <a:cubicBezTo>
                    <a:pt x="2883" y="7000"/>
                    <a:pt x="2883" y="7000"/>
                    <a:pt x="2883" y="7000"/>
                  </a:cubicBezTo>
                  <a:cubicBezTo>
                    <a:pt x="2530" y="7000"/>
                    <a:pt x="2530" y="7000"/>
                    <a:pt x="2530" y="7000"/>
                  </a:cubicBezTo>
                  <a:cubicBezTo>
                    <a:pt x="2530" y="5466"/>
                    <a:pt x="2530" y="5466"/>
                    <a:pt x="2530" y="5466"/>
                  </a:cubicBezTo>
                  <a:cubicBezTo>
                    <a:pt x="2530" y="5292"/>
                    <a:pt x="2389" y="5150"/>
                    <a:pt x="2215" y="5150"/>
                  </a:cubicBezTo>
                  <a:cubicBezTo>
                    <a:pt x="1064" y="5150"/>
                    <a:pt x="1064" y="5150"/>
                    <a:pt x="1064" y="5150"/>
                  </a:cubicBezTo>
                  <a:cubicBezTo>
                    <a:pt x="890" y="5150"/>
                    <a:pt x="748" y="5292"/>
                    <a:pt x="748" y="5466"/>
                  </a:cubicBezTo>
                  <a:cubicBezTo>
                    <a:pt x="748" y="7000"/>
                    <a:pt x="748" y="7000"/>
                    <a:pt x="748" y="7000"/>
                  </a:cubicBezTo>
                  <a:cubicBezTo>
                    <a:pt x="251" y="7000"/>
                    <a:pt x="251" y="7000"/>
                    <a:pt x="251" y="7000"/>
                  </a:cubicBezTo>
                  <a:cubicBezTo>
                    <a:pt x="251" y="7308"/>
                    <a:pt x="251" y="7308"/>
                    <a:pt x="251" y="7308"/>
                  </a:cubicBezTo>
                  <a:cubicBezTo>
                    <a:pt x="7298" y="7308"/>
                    <a:pt x="7298" y="7308"/>
                    <a:pt x="7298" y="7308"/>
                  </a:cubicBezTo>
                  <a:cubicBezTo>
                    <a:pt x="7298" y="7000"/>
                    <a:pt x="7298" y="7000"/>
                    <a:pt x="7298" y="7000"/>
                  </a:cubicBezTo>
                  <a:cubicBezTo>
                    <a:pt x="6800" y="7000"/>
                    <a:pt x="6800" y="7000"/>
                    <a:pt x="6800" y="7000"/>
                  </a:cubicBezTo>
                  <a:lnTo>
                    <a:pt x="6800" y="3789"/>
                  </a:lnTo>
                  <a:close/>
                  <a:moveTo>
                    <a:pt x="5018" y="41"/>
                  </a:moveTo>
                  <a:cubicBezTo>
                    <a:pt x="5747" y="770"/>
                    <a:pt x="5747" y="770"/>
                    <a:pt x="5747" y="770"/>
                  </a:cubicBezTo>
                  <a:cubicBezTo>
                    <a:pt x="5037" y="1629"/>
                    <a:pt x="4182" y="2402"/>
                    <a:pt x="3231" y="3055"/>
                  </a:cubicBezTo>
                  <a:cubicBezTo>
                    <a:pt x="2743" y="3390"/>
                    <a:pt x="2229" y="3695"/>
                    <a:pt x="1690" y="3958"/>
                  </a:cubicBezTo>
                  <a:cubicBezTo>
                    <a:pt x="1152" y="4220"/>
                    <a:pt x="590" y="4445"/>
                    <a:pt x="0" y="4597"/>
                  </a:cubicBezTo>
                  <a:cubicBezTo>
                    <a:pt x="609" y="4567"/>
                    <a:pt x="1219" y="4459"/>
                    <a:pt x="1818" y="4306"/>
                  </a:cubicBezTo>
                  <a:cubicBezTo>
                    <a:pt x="2418" y="4152"/>
                    <a:pt x="3008" y="3950"/>
                    <a:pt x="3585" y="3707"/>
                  </a:cubicBezTo>
                  <a:cubicBezTo>
                    <a:pt x="4714" y="3230"/>
                    <a:pt x="5796" y="2601"/>
                    <a:pt x="6784" y="1807"/>
                  </a:cubicBezTo>
                  <a:cubicBezTo>
                    <a:pt x="7549" y="2572"/>
                    <a:pt x="7549" y="2572"/>
                    <a:pt x="7549" y="2572"/>
                  </a:cubicBezTo>
                  <a:cubicBezTo>
                    <a:pt x="7549" y="41"/>
                    <a:pt x="7549" y="41"/>
                    <a:pt x="7549" y="41"/>
                  </a:cubicBezTo>
                  <a:lnTo>
                    <a:pt x="5018" y="41"/>
                  </a:lnTo>
                  <a:close/>
                  <a:moveTo>
                    <a:pt x="1292" y="386"/>
                  </a:moveTo>
                  <a:cubicBezTo>
                    <a:pt x="1292" y="441"/>
                    <a:pt x="1289" y="489"/>
                    <a:pt x="1282" y="529"/>
                  </a:cubicBezTo>
                  <a:cubicBezTo>
                    <a:pt x="1275" y="569"/>
                    <a:pt x="1263" y="606"/>
                    <a:pt x="1244" y="638"/>
                  </a:cubicBezTo>
                  <a:cubicBezTo>
                    <a:pt x="1221" y="678"/>
                    <a:pt x="1191" y="709"/>
                    <a:pt x="1155" y="731"/>
                  </a:cubicBezTo>
                  <a:cubicBezTo>
                    <a:pt x="1118" y="753"/>
                    <a:pt x="1077" y="764"/>
                    <a:pt x="1033" y="764"/>
                  </a:cubicBezTo>
                  <a:cubicBezTo>
                    <a:pt x="981" y="764"/>
                    <a:pt x="935" y="749"/>
                    <a:pt x="894" y="720"/>
                  </a:cubicBezTo>
                  <a:cubicBezTo>
                    <a:pt x="853" y="691"/>
                    <a:pt x="822" y="650"/>
                    <a:pt x="801" y="599"/>
                  </a:cubicBezTo>
                  <a:cubicBezTo>
                    <a:pt x="791" y="570"/>
                    <a:pt x="783" y="539"/>
                    <a:pt x="778" y="505"/>
                  </a:cubicBezTo>
                  <a:cubicBezTo>
                    <a:pt x="773" y="471"/>
                    <a:pt x="771" y="434"/>
                    <a:pt x="771" y="394"/>
                  </a:cubicBezTo>
                  <a:cubicBezTo>
                    <a:pt x="771" y="343"/>
                    <a:pt x="774" y="297"/>
                    <a:pt x="779" y="256"/>
                  </a:cubicBezTo>
                  <a:cubicBezTo>
                    <a:pt x="784" y="215"/>
                    <a:pt x="793" y="179"/>
                    <a:pt x="804" y="150"/>
                  </a:cubicBezTo>
                  <a:cubicBezTo>
                    <a:pt x="824" y="101"/>
                    <a:pt x="854" y="64"/>
                    <a:pt x="892" y="38"/>
                  </a:cubicBezTo>
                  <a:cubicBezTo>
                    <a:pt x="930" y="12"/>
                    <a:pt x="976" y="0"/>
                    <a:pt x="1029" y="0"/>
                  </a:cubicBezTo>
                  <a:cubicBezTo>
                    <a:pt x="1063" y="0"/>
                    <a:pt x="1095" y="5"/>
                    <a:pt x="1124" y="17"/>
                  </a:cubicBezTo>
                  <a:cubicBezTo>
                    <a:pt x="1152" y="28"/>
                    <a:pt x="1177" y="45"/>
                    <a:pt x="1199" y="67"/>
                  </a:cubicBezTo>
                  <a:cubicBezTo>
                    <a:pt x="1220" y="88"/>
                    <a:pt x="1239" y="116"/>
                    <a:pt x="1254" y="148"/>
                  </a:cubicBezTo>
                  <a:cubicBezTo>
                    <a:pt x="1279" y="204"/>
                    <a:pt x="1292" y="283"/>
                    <a:pt x="1292" y="386"/>
                  </a:cubicBezTo>
                  <a:close/>
                  <a:moveTo>
                    <a:pt x="1153" y="375"/>
                  </a:moveTo>
                  <a:cubicBezTo>
                    <a:pt x="1153" y="313"/>
                    <a:pt x="1149" y="262"/>
                    <a:pt x="1142" y="223"/>
                  </a:cubicBezTo>
                  <a:cubicBezTo>
                    <a:pt x="1134" y="183"/>
                    <a:pt x="1122" y="153"/>
                    <a:pt x="1104" y="133"/>
                  </a:cubicBezTo>
                  <a:cubicBezTo>
                    <a:pt x="1086" y="113"/>
                    <a:pt x="1062" y="103"/>
                    <a:pt x="1031" y="103"/>
                  </a:cubicBezTo>
                  <a:cubicBezTo>
                    <a:pt x="986" y="103"/>
                    <a:pt x="955" y="126"/>
                    <a:pt x="937" y="171"/>
                  </a:cubicBezTo>
                  <a:cubicBezTo>
                    <a:pt x="920" y="216"/>
                    <a:pt x="911" y="285"/>
                    <a:pt x="911" y="380"/>
                  </a:cubicBezTo>
                  <a:cubicBezTo>
                    <a:pt x="911" y="443"/>
                    <a:pt x="915" y="496"/>
                    <a:pt x="922" y="536"/>
                  </a:cubicBezTo>
                  <a:cubicBezTo>
                    <a:pt x="930" y="577"/>
                    <a:pt x="942" y="608"/>
                    <a:pt x="960" y="629"/>
                  </a:cubicBezTo>
                  <a:cubicBezTo>
                    <a:pt x="977" y="650"/>
                    <a:pt x="1001" y="660"/>
                    <a:pt x="1032" y="660"/>
                  </a:cubicBezTo>
                  <a:cubicBezTo>
                    <a:pt x="1063" y="660"/>
                    <a:pt x="1087" y="649"/>
                    <a:pt x="1105" y="628"/>
                  </a:cubicBezTo>
                  <a:cubicBezTo>
                    <a:pt x="1123" y="606"/>
                    <a:pt x="1135" y="575"/>
                    <a:pt x="1142" y="534"/>
                  </a:cubicBezTo>
                  <a:cubicBezTo>
                    <a:pt x="1149" y="494"/>
                    <a:pt x="1153" y="441"/>
                    <a:pt x="1153" y="375"/>
                  </a:cubicBezTo>
                  <a:close/>
                  <a:moveTo>
                    <a:pt x="1636" y="682"/>
                  </a:moveTo>
                  <a:cubicBezTo>
                    <a:pt x="1636" y="219"/>
                    <a:pt x="1636" y="219"/>
                    <a:pt x="1636" y="219"/>
                  </a:cubicBezTo>
                  <a:cubicBezTo>
                    <a:pt x="1550" y="285"/>
                    <a:pt x="1492" y="318"/>
                    <a:pt x="1462" y="318"/>
                  </a:cubicBezTo>
                  <a:cubicBezTo>
                    <a:pt x="1448" y="318"/>
                    <a:pt x="1435" y="312"/>
                    <a:pt x="1424" y="301"/>
                  </a:cubicBezTo>
                  <a:cubicBezTo>
                    <a:pt x="1413" y="289"/>
                    <a:pt x="1407" y="276"/>
                    <a:pt x="1407" y="261"/>
                  </a:cubicBezTo>
                  <a:cubicBezTo>
                    <a:pt x="1407" y="244"/>
                    <a:pt x="1413" y="231"/>
                    <a:pt x="1424" y="223"/>
                  </a:cubicBezTo>
                  <a:cubicBezTo>
                    <a:pt x="1435" y="215"/>
                    <a:pt x="1454" y="204"/>
                    <a:pt x="1481" y="192"/>
                  </a:cubicBezTo>
                  <a:cubicBezTo>
                    <a:pt x="1522" y="172"/>
                    <a:pt x="1555" y="152"/>
                    <a:pt x="1580" y="130"/>
                  </a:cubicBezTo>
                  <a:cubicBezTo>
                    <a:pt x="1604" y="109"/>
                    <a:pt x="1626" y="85"/>
                    <a:pt x="1645" y="59"/>
                  </a:cubicBezTo>
                  <a:cubicBezTo>
                    <a:pt x="1664" y="32"/>
                    <a:pt x="1677" y="16"/>
                    <a:pt x="1682" y="10"/>
                  </a:cubicBezTo>
                  <a:cubicBezTo>
                    <a:pt x="1688" y="4"/>
                    <a:pt x="1699" y="1"/>
                    <a:pt x="1715" y="1"/>
                  </a:cubicBezTo>
                  <a:cubicBezTo>
                    <a:pt x="1733" y="1"/>
                    <a:pt x="1748" y="8"/>
                    <a:pt x="1758" y="21"/>
                  </a:cubicBezTo>
                  <a:cubicBezTo>
                    <a:pt x="1769" y="35"/>
                    <a:pt x="1775" y="55"/>
                    <a:pt x="1775" y="79"/>
                  </a:cubicBezTo>
                  <a:cubicBezTo>
                    <a:pt x="1775" y="662"/>
                    <a:pt x="1775" y="662"/>
                    <a:pt x="1775" y="662"/>
                  </a:cubicBezTo>
                  <a:cubicBezTo>
                    <a:pt x="1775" y="730"/>
                    <a:pt x="1751" y="765"/>
                    <a:pt x="1705" y="765"/>
                  </a:cubicBezTo>
                  <a:cubicBezTo>
                    <a:pt x="1684" y="765"/>
                    <a:pt x="1668" y="758"/>
                    <a:pt x="1655" y="744"/>
                  </a:cubicBezTo>
                  <a:cubicBezTo>
                    <a:pt x="1642" y="730"/>
                    <a:pt x="1636" y="709"/>
                    <a:pt x="1636" y="682"/>
                  </a:cubicBezTo>
                  <a:close/>
                  <a:moveTo>
                    <a:pt x="2532" y="386"/>
                  </a:moveTo>
                  <a:cubicBezTo>
                    <a:pt x="2532" y="441"/>
                    <a:pt x="2529" y="489"/>
                    <a:pt x="2522" y="529"/>
                  </a:cubicBezTo>
                  <a:cubicBezTo>
                    <a:pt x="2515" y="569"/>
                    <a:pt x="2502" y="606"/>
                    <a:pt x="2484" y="638"/>
                  </a:cubicBezTo>
                  <a:cubicBezTo>
                    <a:pt x="2461" y="678"/>
                    <a:pt x="2431" y="709"/>
                    <a:pt x="2395" y="731"/>
                  </a:cubicBezTo>
                  <a:cubicBezTo>
                    <a:pt x="2358" y="753"/>
                    <a:pt x="2317" y="764"/>
                    <a:pt x="2272" y="764"/>
                  </a:cubicBezTo>
                  <a:cubicBezTo>
                    <a:pt x="2221" y="764"/>
                    <a:pt x="2174" y="749"/>
                    <a:pt x="2133" y="720"/>
                  </a:cubicBezTo>
                  <a:cubicBezTo>
                    <a:pt x="2093" y="691"/>
                    <a:pt x="2062" y="650"/>
                    <a:pt x="2041" y="599"/>
                  </a:cubicBezTo>
                  <a:cubicBezTo>
                    <a:pt x="2031" y="570"/>
                    <a:pt x="2023" y="539"/>
                    <a:pt x="2018" y="505"/>
                  </a:cubicBezTo>
                  <a:cubicBezTo>
                    <a:pt x="2013" y="471"/>
                    <a:pt x="2010" y="434"/>
                    <a:pt x="2010" y="394"/>
                  </a:cubicBezTo>
                  <a:cubicBezTo>
                    <a:pt x="2010" y="343"/>
                    <a:pt x="2013" y="297"/>
                    <a:pt x="2019" y="256"/>
                  </a:cubicBezTo>
                  <a:cubicBezTo>
                    <a:pt x="2024" y="215"/>
                    <a:pt x="2033" y="179"/>
                    <a:pt x="2044" y="150"/>
                  </a:cubicBezTo>
                  <a:cubicBezTo>
                    <a:pt x="2064" y="101"/>
                    <a:pt x="2093" y="64"/>
                    <a:pt x="2131" y="38"/>
                  </a:cubicBezTo>
                  <a:cubicBezTo>
                    <a:pt x="2170" y="12"/>
                    <a:pt x="2215" y="0"/>
                    <a:pt x="2268" y="0"/>
                  </a:cubicBezTo>
                  <a:cubicBezTo>
                    <a:pt x="2303" y="0"/>
                    <a:pt x="2335" y="5"/>
                    <a:pt x="2363" y="17"/>
                  </a:cubicBezTo>
                  <a:cubicBezTo>
                    <a:pt x="2392" y="28"/>
                    <a:pt x="2417" y="45"/>
                    <a:pt x="2439" y="67"/>
                  </a:cubicBezTo>
                  <a:cubicBezTo>
                    <a:pt x="2460" y="88"/>
                    <a:pt x="2478" y="116"/>
                    <a:pt x="2493" y="148"/>
                  </a:cubicBezTo>
                  <a:cubicBezTo>
                    <a:pt x="2519" y="204"/>
                    <a:pt x="2532" y="283"/>
                    <a:pt x="2532" y="386"/>
                  </a:cubicBezTo>
                  <a:close/>
                  <a:moveTo>
                    <a:pt x="2392" y="375"/>
                  </a:moveTo>
                  <a:cubicBezTo>
                    <a:pt x="2392" y="313"/>
                    <a:pt x="2389" y="262"/>
                    <a:pt x="2381" y="223"/>
                  </a:cubicBezTo>
                  <a:cubicBezTo>
                    <a:pt x="2374" y="183"/>
                    <a:pt x="2361" y="153"/>
                    <a:pt x="2344" y="133"/>
                  </a:cubicBezTo>
                  <a:cubicBezTo>
                    <a:pt x="2326" y="113"/>
                    <a:pt x="2301" y="103"/>
                    <a:pt x="2270" y="103"/>
                  </a:cubicBezTo>
                  <a:cubicBezTo>
                    <a:pt x="2225" y="103"/>
                    <a:pt x="2194" y="126"/>
                    <a:pt x="2177" y="171"/>
                  </a:cubicBezTo>
                  <a:cubicBezTo>
                    <a:pt x="2159" y="216"/>
                    <a:pt x="2151" y="285"/>
                    <a:pt x="2151" y="380"/>
                  </a:cubicBezTo>
                  <a:cubicBezTo>
                    <a:pt x="2151" y="443"/>
                    <a:pt x="2154" y="496"/>
                    <a:pt x="2162" y="536"/>
                  </a:cubicBezTo>
                  <a:cubicBezTo>
                    <a:pt x="2169" y="577"/>
                    <a:pt x="2182" y="608"/>
                    <a:pt x="2199" y="629"/>
                  </a:cubicBezTo>
                  <a:cubicBezTo>
                    <a:pt x="2217" y="650"/>
                    <a:pt x="2241" y="660"/>
                    <a:pt x="2271" y="660"/>
                  </a:cubicBezTo>
                  <a:cubicBezTo>
                    <a:pt x="2302" y="660"/>
                    <a:pt x="2327" y="649"/>
                    <a:pt x="2345" y="628"/>
                  </a:cubicBezTo>
                  <a:cubicBezTo>
                    <a:pt x="2362" y="606"/>
                    <a:pt x="2375" y="575"/>
                    <a:pt x="2382" y="534"/>
                  </a:cubicBezTo>
                  <a:cubicBezTo>
                    <a:pt x="2389" y="494"/>
                    <a:pt x="2392" y="441"/>
                    <a:pt x="2392" y="375"/>
                  </a:cubicBezTo>
                  <a:close/>
                  <a:moveTo>
                    <a:pt x="2876" y="682"/>
                  </a:moveTo>
                  <a:cubicBezTo>
                    <a:pt x="2876" y="219"/>
                    <a:pt x="2876" y="219"/>
                    <a:pt x="2876" y="219"/>
                  </a:cubicBezTo>
                  <a:cubicBezTo>
                    <a:pt x="2790" y="285"/>
                    <a:pt x="2732" y="318"/>
                    <a:pt x="2702" y="318"/>
                  </a:cubicBezTo>
                  <a:cubicBezTo>
                    <a:pt x="2687" y="318"/>
                    <a:pt x="2675" y="312"/>
                    <a:pt x="2664" y="301"/>
                  </a:cubicBezTo>
                  <a:cubicBezTo>
                    <a:pt x="2653" y="289"/>
                    <a:pt x="2647" y="276"/>
                    <a:pt x="2647" y="261"/>
                  </a:cubicBezTo>
                  <a:cubicBezTo>
                    <a:pt x="2647" y="244"/>
                    <a:pt x="2653" y="231"/>
                    <a:pt x="2663" y="223"/>
                  </a:cubicBezTo>
                  <a:cubicBezTo>
                    <a:pt x="2674" y="215"/>
                    <a:pt x="2693" y="204"/>
                    <a:pt x="2721" y="192"/>
                  </a:cubicBezTo>
                  <a:cubicBezTo>
                    <a:pt x="2762" y="172"/>
                    <a:pt x="2795" y="152"/>
                    <a:pt x="2820" y="130"/>
                  </a:cubicBezTo>
                  <a:cubicBezTo>
                    <a:pt x="2844" y="109"/>
                    <a:pt x="2866" y="85"/>
                    <a:pt x="2885" y="59"/>
                  </a:cubicBezTo>
                  <a:cubicBezTo>
                    <a:pt x="2904" y="32"/>
                    <a:pt x="2916" y="16"/>
                    <a:pt x="2922" y="10"/>
                  </a:cubicBezTo>
                  <a:cubicBezTo>
                    <a:pt x="2928" y="4"/>
                    <a:pt x="2939" y="1"/>
                    <a:pt x="2955" y="1"/>
                  </a:cubicBezTo>
                  <a:cubicBezTo>
                    <a:pt x="2973" y="1"/>
                    <a:pt x="2987" y="8"/>
                    <a:pt x="2998" y="21"/>
                  </a:cubicBezTo>
                  <a:cubicBezTo>
                    <a:pt x="3009" y="35"/>
                    <a:pt x="3014" y="55"/>
                    <a:pt x="3014" y="79"/>
                  </a:cubicBezTo>
                  <a:cubicBezTo>
                    <a:pt x="3014" y="662"/>
                    <a:pt x="3014" y="662"/>
                    <a:pt x="3014" y="662"/>
                  </a:cubicBezTo>
                  <a:cubicBezTo>
                    <a:pt x="3014" y="730"/>
                    <a:pt x="2991" y="765"/>
                    <a:pt x="2945" y="765"/>
                  </a:cubicBezTo>
                  <a:cubicBezTo>
                    <a:pt x="2924" y="765"/>
                    <a:pt x="2907" y="758"/>
                    <a:pt x="2895" y="744"/>
                  </a:cubicBezTo>
                  <a:cubicBezTo>
                    <a:pt x="2882" y="730"/>
                    <a:pt x="2876" y="709"/>
                    <a:pt x="2876" y="682"/>
                  </a:cubicBezTo>
                  <a:close/>
                  <a:moveTo>
                    <a:pt x="3772" y="386"/>
                  </a:moveTo>
                  <a:cubicBezTo>
                    <a:pt x="3772" y="441"/>
                    <a:pt x="3768" y="489"/>
                    <a:pt x="3762" y="529"/>
                  </a:cubicBezTo>
                  <a:cubicBezTo>
                    <a:pt x="3755" y="569"/>
                    <a:pt x="3742" y="606"/>
                    <a:pt x="3724" y="638"/>
                  </a:cubicBezTo>
                  <a:cubicBezTo>
                    <a:pt x="3701" y="678"/>
                    <a:pt x="3671" y="709"/>
                    <a:pt x="3634" y="731"/>
                  </a:cubicBezTo>
                  <a:cubicBezTo>
                    <a:pt x="3598" y="753"/>
                    <a:pt x="3557" y="764"/>
                    <a:pt x="3512" y="764"/>
                  </a:cubicBezTo>
                  <a:cubicBezTo>
                    <a:pt x="3460" y="764"/>
                    <a:pt x="3414" y="749"/>
                    <a:pt x="3373" y="720"/>
                  </a:cubicBezTo>
                  <a:cubicBezTo>
                    <a:pt x="3332" y="691"/>
                    <a:pt x="3301" y="650"/>
                    <a:pt x="3281" y="599"/>
                  </a:cubicBezTo>
                  <a:cubicBezTo>
                    <a:pt x="3270" y="570"/>
                    <a:pt x="3262" y="539"/>
                    <a:pt x="3258" y="505"/>
                  </a:cubicBezTo>
                  <a:cubicBezTo>
                    <a:pt x="3253" y="471"/>
                    <a:pt x="3250" y="434"/>
                    <a:pt x="3250" y="394"/>
                  </a:cubicBezTo>
                  <a:cubicBezTo>
                    <a:pt x="3250" y="343"/>
                    <a:pt x="3253" y="297"/>
                    <a:pt x="3258" y="256"/>
                  </a:cubicBezTo>
                  <a:cubicBezTo>
                    <a:pt x="3264" y="215"/>
                    <a:pt x="3272" y="179"/>
                    <a:pt x="3284" y="150"/>
                  </a:cubicBezTo>
                  <a:cubicBezTo>
                    <a:pt x="3304" y="101"/>
                    <a:pt x="3333" y="64"/>
                    <a:pt x="3371" y="38"/>
                  </a:cubicBezTo>
                  <a:cubicBezTo>
                    <a:pt x="3409" y="12"/>
                    <a:pt x="3455" y="0"/>
                    <a:pt x="3508" y="0"/>
                  </a:cubicBezTo>
                  <a:cubicBezTo>
                    <a:pt x="3543" y="0"/>
                    <a:pt x="3575" y="5"/>
                    <a:pt x="3603" y="17"/>
                  </a:cubicBezTo>
                  <a:cubicBezTo>
                    <a:pt x="3632" y="28"/>
                    <a:pt x="3657" y="45"/>
                    <a:pt x="3678" y="67"/>
                  </a:cubicBezTo>
                  <a:cubicBezTo>
                    <a:pt x="3700" y="88"/>
                    <a:pt x="3718" y="116"/>
                    <a:pt x="3733" y="148"/>
                  </a:cubicBezTo>
                  <a:cubicBezTo>
                    <a:pt x="3759" y="204"/>
                    <a:pt x="3772" y="283"/>
                    <a:pt x="3772" y="386"/>
                  </a:cubicBezTo>
                  <a:close/>
                  <a:moveTo>
                    <a:pt x="3632" y="375"/>
                  </a:moveTo>
                  <a:cubicBezTo>
                    <a:pt x="3632" y="313"/>
                    <a:pt x="3628" y="262"/>
                    <a:pt x="3621" y="223"/>
                  </a:cubicBezTo>
                  <a:cubicBezTo>
                    <a:pt x="3613" y="183"/>
                    <a:pt x="3601" y="153"/>
                    <a:pt x="3583" y="133"/>
                  </a:cubicBezTo>
                  <a:cubicBezTo>
                    <a:pt x="3566" y="113"/>
                    <a:pt x="3541" y="103"/>
                    <a:pt x="3510" y="103"/>
                  </a:cubicBezTo>
                  <a:cubicBezTo>
                    <a:pt x="3465" y="103"/>
                    <a:pt x="3434" y="126"/>
                    <a:pt x="3416" y="171"/>
                  </a:cubicBezTo>
                  <a:cubicBezTo>
                    <a:pt x="3399" y="216"/>
                    <a:pt x="3390" y="285"/>
                    <a:pt x="3390" y="380"/>
                  </a:cubicBezTo>
                  <a:cubicBezTo>
                    <a:pt x="3390" y="443"/>
                    <a:pt x="3394" y="496"/>
                    <a:pt x="3401" y="536"/>
                  </a:cubicBezTo>
                  <a:cubicBezTo>
                    <a:pt x="3409" y="577"/>
                    <a:pt x="3421" y="608"/>
                    <a:pt x="3439" y="629"/>
                  </a:cubicBezTo>
                  <a:cubicBezTo>
                    <a:pt x="3457" y="650"/>
                    <a:pt x="3481" y="660"/>
                    <a:pt x="3511" y="660"/>
                  </a:cubicBezTo>
                  <a:cubicBezTo>
                    <a:pt x="3542" y="660"/>
                    <a:pt x="3567" y="649"/>
                    <a:pt x="3584" y="628"/>
                  </a:cubicBezTo>
                  <a:cubicBezTo>
                    <a:pt x="3602" y="606"/>
                    <a:pt x="3614" y="575"/>
                    <a:pt x="3621" y="534"/>
                  </a:cubicBezTo>
                  <a:cubicBezTo>
                    <a:pt x="3629" y="494"/>
                    <a:pt x="3632" y="441"/>
                    <a:pt x="3632" y="375"/>
                  </a:cubicBezTo>
                  <a:close/>
                  <a:moveTo>
                    <a:pt x="4199" y="682"/>
                  </a:moveTo>
                  <a:cubicBezTo>
                    <a:pt x="4199" y="219"/>
                    <a:pt x="4199" y="219"/>
                    <a:pt x="4199" y="219"/>
                  </a:cubicBezTo>
                  <a:cubicBezTo>
                    <a:pt x="4113" y="285"/>
                    <a:pt x="4055" y="318"/>
                    <a:pt x="4025" y="318"/>
                  </a:cubicBezTo>
                  <a:cubicBezTo>
                    <a:pt x="4011" y="318"/>
                    <a:pt x="3998" y="312"/>
                    <a:pt x="3987" y="301"/>
                  </a:cubicBezTo>
                  <a:cubicBezTo>
                    <a:pt x="3976" y="289"/>
                    <a:pt x="3970" y="276"/>
                    <a:pt x="3970" y="261"/>
                  </a:cubicBezTo>
                  <a:cubicBezTo>
                    <a:pt x="3970" y="244"/>
                    <a:pt x="3976" y="231"/>
                    <a:pt x="3987" y="223"/>
                  </a:cubicBezTo>
                  <a:cubicBezTo>
                    <a:pt x="3997" y="215"/>
                    <a:pt x="4017" y="204"/>
                    <a:pt x="4044" y="192"/>
                  </a:cubicBezTo>
                  <a:cubicBezTo>
                    <a:pt x="4085" y="172"/>
                    <a:pt x="4118" y="152"/>
                    <a:pt x="4143" y="130"/>
                  </a:cubicBezTo>
                  <a:cubicBezTo>
                    <a:pt x="4167" y="109"/>
                    <a:pt x="4189" y="85"/>
                    <a:pt x="4208" y="59"/>
                  </a:cubicBezTo>
                  <a:cubicBezTo>
                    <a:pt x="4227" y="32"/>
                    <a:pt x="4240" y="16"/>
                    <a:pt x="4245" y="10"/>
                  </a:cubicBezTo>
                  <a:cubicBezTo>
                    <a:pt x="4251" y="4"/>
                    <a:pt x="4262" y="1"/>
                    <a:pt x="4278" y="1"/>
                  </a:cubicBezTo>
                  <a:cubicBezTo>
                    <a:pt x="4296" y="1"/>
                    <a:pt x="4310" y="8"/>
                    <a:pt x="4321" y="21"/>
                  </a:cubicBezTo>
                  <a:cubicBezTo>
                    <a:pt x="4332" y="35"/>
                    <a:pt x="4337" y="55"/>
                    <a:pt x="4337" y="79"/>
                  </a:cubicBezTo>
                  <a:cubicBezTo>
                    <a:pt x="4337" y="662"/>
                    <a:pt x="4337" y="662"/>
                    <a:pt x="4337" y="662"/>
                  </a:cubicBezTo>
                  <a:cubicBezTo>
                    <a:pt x="4337" y="730"/>
                    <a:pt x="4314" y="765"/>
                    <a:pt x="4268" y="765"/>
                  </a:cubicBezTo>
                  <a:cubicBezTo>
                    <a:pt x="4247" y="765"/>
                    <a:pt x="4230" y="758"/>
                    <a:pt x="4218" y="744"/>
                  </a:cubicBezTo>
                  <a:cubicBezTo>
                    <a:pt x="4205" y="730"/>
                    <a:pt x="4199" y="709"/>
                    <a:pt x="4199" y="682"/>
                  </a:cubicBezTo>
                  <a:close/>
                  <a:moveTo>
                    <a:pt x="1016" y="1786"/>
                  </a:moveTo>
                  <a:cubicBezTo>
                    <a:pt x="1016" y="1323"/>
                    <a:pt x="1016" y="1323"/>
                    <a:pt x="1016" y="1323"/>
                  </a:cubicBezTo>
                  <a:cubicBezTo>
                    <a:pt x="930" y="1389"/>
                    <a:pt x="872" y="1422"/>
                    <a:pt x="842" y="1422"/>
                  </a:cubicBezTo>
                  <a:cubicBezTo>
                    <a:pt x="828" y="1422"/>
                    <a:pt x="815" y="1416"/>
                    <a:pt x="804" y="1405"/>
                  </a:cubicBezTo>
                  <a:cubicBezTo>
                    <a:pt x="793" y="1393"/>
                    <a:pt x="788" y="1380"/>
                    <a:pt x="788" y="1365"/>
                  </a:cubicBezTo>
                  <a:cubicBezTo>
                    <a:pt x="788" y="1348"/>
                    <a:pt x="793" y="1335"/>
                    <a:pt x="804" y="1327"/>
                  </a:cubicBezTo>
                  <a:cubicBezTo>
                    <a:pt x="815" y="1319"/>
                    <a:pt x="834" y="1308"/>
                    <a:pt x="861" y="1296"/>
                  </a:cubicBezTo>
                  <a:cubicBezTo>
                    <a:pt x="903" y="1276"/>
                    <a:pt x="935" y="1256"/>
                    <a:pt x="960" y="1234"/>
                  </a:cubicBezTo>
                  <a:cubicBezTo>
                    <a:pt x="985" y="1213"/>
                    <a:pt x="1006" y="1189"/>
                    <a:pt x="1025" y="1163"/>
                  </a:cubicBezTo>
                  <a:cubicBezTo>
                    <a:pt x="1044" y="1136"/>
                    <a:pt x="1057" y="1120"/>
                    <a:pt x="1063" y="1114"/>
                  </a:cubicBezTo>
                  <a:cubicBezTo>
                    <a:pt x="1068" y="1108"/>
                    <a:pt x="1079" y="1105"/>
                    <a:pt x="1095" y="1105"/>
                  </a:cubicBezTo>
                  <a:cubicBezTo>
                    <a:pt x="1113" y="1105"/>
                    <a:pt x="1128" y="1112"/>
                    <a:pt x="1139" y="1125"/>
                  </a:cubicBezTo>
                  <a:cubicBezTo>
                    <a:pt x="1149" y="1139"/>
                    <a:pt x="1155" y="1159"/>
                    <a:pt x="1155" y="1183"/>
                  </a:cubicBezTo>
                  <a:cubicBezTo>
                    <a:pt x="1155" y="1766"/>
                    <a:pt x="1155" y="1766"/>
                    <a:pt x="1155" y="1766"/>
                  </a:cubicBezTo>
                  <a:cubicBezTo>
                    <a:pt x="1155" y="1834"/>
                    <a:pt x="1132" y="1869"/>
                    <a:pt x="1085" y="1869"/>
                  </a:cubicBezTo>
                  <a:cubicBezTo>
                    <a:pt x="1064" y="1869"/>
                    <a:pt x="1048" y="1862"/>
                    <a:pt x="1035" y="1848"/>
                  </a:cubicBezTo>
                  <a:cubicBezTo>
                    <a:pt x="1023" y="1834"/>
                    <a:pt x="1016" y="1813"/>
                    <a:pt x="1016" y="1786"/>
                  </a:cubicBezTo>
                  <a:close/>
                  <a:moveTo>
                    <a:pt x="1636" y="1786"/>
                  </a:moveTo>
                  <a:cubicBezTo>
                    <a:pt x="1636" y="1323"/>
                    <a:pt x="1636" y="1323"/>
                    <a:pt x="1636" y="1323"/>
                  </a:cubicBezTo>
                  <a:cubicBezTo>
                    <a:pt x="1550" y="1389"/>
                    <a:pt x="1492" y="1422"/>
                    <a:pt x="1462" y="1422"/>
                  </a:cubicBezTo>
                  <a:cubicBezTo>
                    <a:pt x="1448" y="1422"/>
                    <a:pt x="1435" y="1416"/>
                    <a:pt x="1424" y="1405"/>
                  </a:cubicBezTo>
                  <a:cubicBezTo>
                    <a:pt x="1413" y="1393"/>
                    <a:pt x="1407" y="1380"/>
                    <a:pt x="1407" y="1365"/>
                  </a:cubicBezTo>
                  <a:cubicBezTo>
                    <a:pt x="1407" y="1348"/>
                    <a:pt x="1413" y="1335"/>
                    <a:pt x="1424" y="1327"/>
                  </a:cubicBezTo>
                  <a:cubicBezTo>
                    <a:pt x="1435" y="1319"/>
                    <a:pt x="1454" y="1308"/>
                    <a:pt x="1481" y="1296"/>
                  </a:cubicBezTo>
                  <a:cubicBezTo>
                    <a:pt x="1522" y="1276"/>
                    <a:pt x="1555" y="1256"/>
                    <a:pt x="1580" y="1234"/>
                  </a:cubicBezTo>
                  <a:cubicBezTo>
                    <a:pt x="1604" y="1213"/>
                    <a:pt x="1626" y="1189"/>
                    <a:pt x="1645" y="1163"/>
                  </a:cubicBezTo>
                  <a:cubicBezTo>
                    <a:pt x="1664" y="1136"/>
                    <a:pt x="1677" y="1120"/>
                    <a:pt x="1682" y="1114"/>
                  </a:cubicBezTo>
                  <a:cubicBezTo>
                    <a:pt x="1688" y="1108"/>
                    <a:pt x="1699" y="1105"/>
                    <a:pt x="1715" y="1105"/>
                  </a:cubicBezTo>
                  <a:cubicBezTo>
                    <a:pt x="1733" y="1105"/>
                    <a:pt x="1748" y="1112"/>
                    <a:pt x="1758" y="1125"/>
                  </a:cubicBezTo>
                  <a:cubicBezTo>
                    <a:pt x="1769" y="1139"/>
                    <a:pt x="1775" y="1159"/>
                    <a:pt x="1775" y="1183"/>
                  </a:cubicBezTo>
                  <a:cubicBezTo>
                    <a:pt x="1775" y="1766"/>
                    <a:pt x="1775" y="1766"/>
                    <a:pt x="1775" y="1766"/>
                  </a:cubicBezTo>
                  <a:cubicBezTo>
                    <a:pt x="1775" y="1834"/>
                    <a:pt x="1751" y="1869"/>
                    <a:pt x="1705" y="1869"/>
                  </a:cubicBezTo>
                  <a:cubicBezTo>
                    <a:pt x="1684" y="1869"/>
                    <a:pt x="1668" y="1862"/>
                    <a:pt x="1655" y="1848"/>
                  </a:cubicBezTo>
                  <a:cubicBezTo>
                    <a:pt x="1642" y="1834"/>
                    <a:pt x="1636" y="1813"/>
                    <a:pt x="1636" y="1786"/>
                  </a:cubicBezTo>
                  <a:close/>
                  <a:moveTo>
                    <a:pt x="2532" y="1490"/>
                  </a:moveTo>
                  <a:cubicBezTo>
                    <a:pt x="2532" y="1545"/>
                    <a:pt x="2529" y="1593"/>
                    <a:pt x="2522" y="1633"/>
                  </a:cubicBezTo>
                  <a:cubicBezTo>
                    <a:pt x="2515" y="1673"/>
                    <a:pt x="2502" y="1710"/>
                    <a:pt x="2484" y="1742"/>
                  </a:cubicBezTo>
                  <a:cubicBezTo>
                    <a:pt x="2461" y="1782"/>
                    <a:pt x="2431" y="1813"/>
                    <a:pt x="2395" y="1835"/>
                  </a:cubicBezTo>
                  <a:cubicBezTo>
                    <a:pt x="2358" y="1857"/>
                    <a:pt x="2317" y="1868"/>
                    <a:pt x="2272" y="1868"/>
                  </a:cubicBezTo>
                  <a:cubicBezTo>
                    <a:pt x="2221" y="1868"/>
                    <a:pt x="2174" y="1853"/>
                    <a:pt x="2133" y="1824"/>
                  </a:cubicBezTo>
                  <a:cubicBezTo>
                    <a:pt x="2093" y="1795"/>
                    <a:pt x="2062" y="1754"/>
                    <a:pt x="2041" y="1703"/>
                  </a:cubicBezTo>
                  <a:cubicBezTo>
                    <a:pt x="2031" y="1674"/>
                    <a:pt x="2023" y="1643"/>
                    <a:pt x="2018" y="1609"/>
                  </a:cubicBezTo>
                  <a:cubicBezTo>
                    <a:pt x="2013" y="1575"/>
                    <a:pt x="2010" y="1538"/>
                    <a:pt x="2010" y="1498"/>
                  </a:cubicBezTo>
                  <a:cubicBezTo>
                    <a:pt x="2010" y="1447"/>
                    <a:pt x="2013" y="1401"/>
                    <a:pt x="2019" y="1360"/>
                  </a:cubicBezTo>
                  <a:cubicBezTo>
                    <a:pt x="2024" y="1319"/>
                    <a:pt x="2033" y="1283"/>
                    <a:pt x="2044" y="1254"/>
                  </a:cubicBezTo>
                  <a:cubicBezTo>
                    <a:pt x="2064" y="1205"/>
                    <a:pt x="2093" y="1168"/>
                    <a:pt x="2131" y="1142"/>
                  </a:cubicBezTo>
                  <a:cubicBezTo>
                    <a:pt x="2170" y="1116"/>
                    <a:pt x="2215" y="1104"/>
                    <a:pt x="2268" y="1104"/>
                  </a:cubicBezTo>
                  <a:cubicBezTo>
                    <a:pt x="2303" y="1104"/>
                    <a:pt x="2335" y="1109"/>
                    <a:pt x="2363" y="1121"/>
                  </a:cubicBezTo>
                  <a:cubicBezTo>
                    <a:pt x="2392" y="1132"/>
                    <a:pt x="2417" y="1149"/>
                    <a:pt x="2439" y="1171"/>
                  </a:cubicBezTo>
                  <a:cubicBezTo>
                    <a:pt x="2460" y="1192"/>
                    <a:pt x="2478" y="1220"/>
                    <a:pt x="2493" y="1252"/>
                  </a:cubicBezTo>
                  <a:cubicBezTo>
                    <a:pt x="2519" y="1308"/>
                    <a:pt x="2532" y="1387"/>
                    <a:pt x="2532" y="1490"/>
                  </a:cubicBezTo>
                  <a:close/>
                  <a:moveTo>
                    <a:pt x="2392" y="1479"/>
                  </a:moveTo>
                  <a:cubicBezTo>
                    <a:pt x="2392" y="1417"/>
                    <a:pt x="2389" y="1366"/>
                    <a:pt x="2381" y="1327"/>
                  </a:cubicBezTo>
                  <a:cubicBezTo>
                    <a:pt x="2374" y="1287"/>
                    <a:pt x="2361" y="1257"/>
                    <a:pt x="2344" y="1237"/>
                  </a:cubicBezTo>
                  <a:cubicBezTo>
                    <a:pt x="2326" y="1217"/>
                    <a:pt x="2301" y="1207"/>
                    <a:pt x="2270" y="1207"/>
                  </a:cubicBezTo>
                  <a:cubicBezTo>
                    <a:pt x="2225" y="1207"/>
                    <a:pt x="2194" y="1230"/>
                    <a:pt x="2177" y="1275"/>
                  </a:cubicBezTo>
                  <a:cubicBezTo>
                    <a:pt x="2159" y="1320"/>
                    <a:pt x="2151" y="1389"/>
                    <a:pt x="2151" y="1484"/>
                  </a:cubicBezTo>
                  <a:cubicBezTo>
                    <a:pt x="2151" y="1547"/>
                    <a:pt x="2154" y="1600"/>
                    <a:pt x="2162" y="1640"/>
                  </a:cubicBezTo>
                  <a:cubicBezTo>
                    <a:pt x="2169" y="1681"/>
                    <a:pt x="2182" y="1712"/>
                    <a:pt x="2199" y="1733"/>
                  </a:cubicBezTo>
                  <a:cubicBezTo>
                    <a:pt x="2217" y="1754"/>
                    <a:pt x="2241" y="1764"/>
                    <a:pt x="2271" y="1764"/>
                  </a:cubicBezTo>
                  <a:cubicBezTo>
                    <a:pt x="2302" y="1764"/>
                    <a:pt x="2327" y="1753"/>
                    <a:pt x="2345" y="1732"/>
                  </a:cubicBezTo>
                  <a:cubicBezTo>
                    <a:pt x="2362" y="1710"/>
                    <a:pt x="2375" y="1679"/>
                    <a:pt x="2382" y="1638"/>
                  </a:cubicBezTo>
                  <a:cubicBezTo>
                    <a:pt x="2389" y="1598"/>
                    <a:pt x="2392" y="1545"/>
                    <a:pt x="2392" y="1479"/>
                  </a:cubicBezTo>
                  <a:close/>
                  <a:moveTo>
                    <a:pt x="3235" y="1490"/>
                  </a:moveTo>
                  <a:cubicBezTo>
                    <a:pt x="3235" y="1545"/>
                    <a:pt x="3232" y="1593"/>
                    <a:pt x="3225" y="1633"/>
                  </a:cubicBezTo>
                  <a:cubicBezTo>
                    <a:pt x="3218" y="1673"/>
                    <a:pt x="3206" y="1710"/>
                    <a:pt x="3187" y="1742"/>
                  </a:cubicBezTo>
                  <a:cubicBezTo>
                    <a:pt x="3164" y="1782"/>
                    <a:pt x="3134" y="1813"/>
                    <a:pt x="3098" y="1835"/>
                  </a:cubicBezTo>
                  <a:cubicBezTo>
                    <a:pt x="3061" y="1857"/>
                    <a:pt x="3020" y="1868"/>
                    <a:pt x="2976" y="1868"/>
                  </a:cubicBezTo>
                  <a:cubicBezTo>
                    <a:pt x="2924" y="1868"/>
                    <a:pt x="2878" y="1853"/>
                    <a:pt x="2837" y="1824"/>
                  </a:cubicBezTo>
                  <a:cubicBezTo>
                    <a:pt x="2796" y="1795"/>
                    <a:pt x="2765" y="1754"/>
                    <a:pt x="2744" y="1703"/>
                  </a:cubicBezTo>
                  <a:cubicBezTo>
                    <a:pt x="2734" y="1674"/>
                    <a:pt x="2726" y="1643"/>
                    <a:pt x="2721" y="1609"/>
                  </a:cubicBezTo>
                  <a:cubicBezTo>
                    <a:pt x="2716" y="1575"/>
                    <a:pt x="2714" y="1538"/>
                    <a:pt x="2714" y="1498"/>
                  </a:cubicBezTo>
                  <a:cubicBezTo>
                    <a:pt x="2714" y="1447"/>
                    <a:pt x="2716" y="1401"/>
                    <a:pt x="2722" y="1360"/>
                  </a:cubicBezTo>
                  <a:cubicBezTo>
                    <a:pt x="2727" y="1319"/>
                    <a:pt x="2736" y="1283"/>
                    <a:pt x="2747" y="1254"/>
                  </a:cubicBezTo>
                  <a:cubicBezTo>
                    <a:pt x="2767" y="1205"/>
                    <a:pt x="2797" y="1168"/>
                    <a:pt x="2835" y="1142"/>
                  </a:cubicBezTo>
                  <a:cubicBezTo>
                    <a:pt x="2873" y="1116"/>
                    <a:pt x="2919" y="1104"/>
                    <a:pt x="2971" y="1104"/>
                  </a:cubicBezTo>
                  <a:cubicBezTo>
                    <a:pt x="3006" y="1104"/>
                    <a:pt x="3038" y="1109"/>
                    <a:pt x="3067" y="1121"/>
                  </a:cubicBezTo>
                  <a:cubicBezTo>
                    <a:pt x="3095" y="1132"/>
                    <a:pt x="3120" y="1149"/>
                    <a:pt x="3142" y="1171"/>
                  </a:cubicBezTo>
                  <a:cubicBezTo>
                    <a:pt x="3163" y="1192"/>
                    <a:pt x="3182" y="1220"/>
                    <a:pt x="3197" y="1252"/>
                  </a:cubicBezTo>
                  <a:cubicBezTo>
                    <a:pt x="3222" y="1308"/>
                    <a:pt x="3235" y="1387"/>
                    <a:pt x="3235" y="1490"/>
                  </a:cubicBezTo>
                  <a:close/>
                  <a:moveTo>
                    <a:pt x="3096" y="1479"/>
                  </a:moveTo>
                  <a:cubicBezTo>
                    <a:pt x="3096" y="1417"/>
                    <a:pt x="3092" y="1366"/>
                    <a:pt x="3085" y="1327"/>
                  </a:cubicBezTo>
                  <a:cubicBezTo>
                    <a:pt x="3077" y="1287"/>
                    <a:pt x="3065" y="1257"/>
                    <a:pt x="3047" y="1237"/>
                  </a:cubicBezTo>
                  <a:cubicBezTo>
                    <a:pt x="3029" y="1217"/>
                    <a:pt x="3005" y="1207"/>
                    <a:pt x="2974" y="1207"/>
                  </a:cubicBezTo>
                  <a:cubicBezTo>
                    <a:pt x="2929" y="1207"/>
                    <a:pt x="2898" y="1230"/>
                    <a:pt x="2880" y="1275"/>
                  </a:cubicBezTo>
                  <a:cubicBezTo>
                    <a:pt x="2863" y="1320"/>
                    <a:pt x="2854" y="1389"/>
                    <a:pt x="2854" y="1484"/>
                  </a:cubicBezTo>
                  <a:cubicBezTo>
                    <a:pt x="2854" y="1547"/>
                    <a:pt x="2858" y="1600"/>
                    <a:pt x="2865" y="1640"/>
                  </a:cubicBezTo>
                  <a:cubicBezTo>
                    <a:pt x="2873" y="1681"/>
                    <a:pt x="2885" y="1712"/>
                    <a:pt x="2903" y="1733"/>
                  </a:cubicBezTo>
                  <a:cubicBezTo>
                    <a:pt x="2920" y="1754"/>
                    <a:pt x="2944" y="1764"/>
                    <a:pt x="2975" y="1764"/>
                  </a:cubicBezTo>
                  <a:cubicBezTo>
                    <a:pt x="3006" y="1764"/>
                    <a:pt x="3030" y="1753"/>
                    <a:pt x="3048" y="1732"/>
                  </a:cubicBezTo>
                  <a:cubicBezTo>
                    <a:pt x="3066" y="1710"/>
                    <a:pt x="3078" y="1679"/>
                    <a:pt x="3085" y="1638"/>
                  </a:cubicBezTo>
                  <a:cubicBezTo>
                    <a:pt x="3092" y="1598"/>
                    <a:pt x="3096" y="1545"/>
                    <a:pt x="3096" y="1479"/>
                  </a:cubicBezTo>
                  <a:close/>
                  <a:moveTo>
                    <a:pt x="3579" y="1786"/>
                  </a:moveTo>
                  <a:cubicBezTo>
                    <a:pt x="3579" y="1323"/>
                    <a:pt x="3579" y="1323"/>
                    <a:pt x="3579" y="1323"/>
                  </a:cubicBezTo>
                  <a:cubicBezTo>
                    <a:pt x="3493" y="1389"/>
                    <a:pt x="3435" y="1422"/>
                    <a:pt x="3405" y="1422"/>
                  </a:cubicBezTo>
                  <a:cubicBezTo>
                    <a:pt x="3391" y="1422"/>
                    <a:pt x="3378" y="1416"/>
                    <a:pt x="3367" y="1405"/>
                  </a:cubicBezTo>
                  <a:cubicBezTo>
                    <a:pt x="3356" y="1393"/>
                    <a:pt x="3350" y="1380"/>
                    <a:pt x="3350" y="1365"/>
                  </a:cubicBezTo>
                  <a:cubicBezTo>
                    <a:pt x="3350" y="1348"/>
                    <a:pt x="3356" y="1335"/>
                    <a:pt x="3367" y="1327"/>
                  </a:cubicBezTo>
                  <a:cubicBezTo>
                    <a:pt x="3378" y="1319"/>
                    <a:pt x="3397" y="1308"/>
                    <a:pt x="3424" y="1296"/>
                  </a:cubicBezTo>
                  <a:cubicBezTo>
                    <a:pt x="3465" y="1276"/>
                    <a:pt x="3498" y="1256"/>
                    <a:pt x="3523" y="1234"/>
                  </a:cubicBezTo>
                  <a:cubicBezTo>
                    <a:pt x="3547" y="1213"/>
                    <a:pt x="3569" y="1189"/>
                    <a:pt x="3588" y="1163"/>
                  </a:cubicBezTo>
                  <a:cubicBezTo>
                    <a:pt x="3607" y="1136"/>
                    <a:pt x="3620" y="1120"/>
                    <a:pt x="3625" y="1114"/>
                  </a:cubicBezTo>
                  <a:cubicBezTo>
                    <a:pt x="3631" y="1108"/>
                    <a:pt x="3642" y="1105"/>
                    <a:pt x="3658" y="1105"/>
                  </a:cubicBezTo>
                  <a:cubicBezTo>
                    <a:pt x="3676" y="1105"/>
                    <a:pt x="3690" y="1112"/>
                    <a:pt x="3701" y="1125"/>
                  </a:cubicBezTo>
                  <a:cubicBezTo>
                    <a:pt x="3712" y="1139"/>
                    <a:pt x="3718" y="1159"/>
                    <a:pt x="3718" y="1183"/>
                  </a:cubicBezTo>
                  <a:cubicBezTo>
                    <a:pt x="3718" y="1766"/>
                    <a:pt x="3718" y="1766"/>
                    <a:pt x="3718" y="1766"/>
                  </a:cubicBezTo>
                  <a:cubicBezTo>
                    <a:pt x="3718" y="1834"/>
                    <a:pt x="3694" y="1869"/>
                    <a:pt x="3648" y="1869"/>
                  </a:cubicBezTo>
                  <a:cubicBezTo>
                    <a:pt x="3627" y="1869"/>
                    <a:pt x="3611" y="1862"/>
                    <a:pt x="3598" y="1848"/>
                  </a:cubicBezTo>
                  <a:cubicBezTo>
                    <a:pt x="3585" y="1834"/>
                    <a:pt x="3579" y="1813"/>
                    <a:pt x="3579" y="1786"/>
                  </a:cubicBezTo>
                  <a:close/>
                  <a:moveTo>
                    <a:pt x="1292" y="2594"/>
                  </a:moveTo>
                  <a:cubicBezTo>
                    <a:pt x="1292" y="2649"/>
                    <a:pt x="1289" y="2697"/>
                    <a:pt x="1282" y="2737"/>
                  </a:cubicBezTo>
                  <a:cubicBezTo>
                    <a:pt x="1275" y="2777"/>
                    <a:pt x="1263" y="2814"/>
                    <a:pt x="1244" y="2846"/>
                  </a:cubicBezTo>
                  <a:cubicBezTo>
                    <a:pt x="1221" y="2886"/>
                    <a:pt x="1191" y="2917"/>
                    <a:pt x="1155" y="2939"/>
                  </a:cubicBezTo>
                  <a:cubicBezTo>
                    <a:pt x="1118" y="2961"/>
                    <a:pt x="1077" y="2972"/>
                    <a:pt x="1033" y="2972"/>
                  </a:cubicBezTo>
                  <a:cubicBezTo>
                    <a:pt x="981" y="2972"/>
                    <a:pt x="935" y="2957"/>
                    <a:pt x="894" y="2928"/>
                  </a:cubicBezTo>
                  <a:cubicBezTo>
                    <a:pt x="853" y="2899"/>
                    <a:pt x="822" y="2858"/>
                    <a:pt x="801" y="2807"/>
                  </a:cubicBezTo>
                  <a:cubicBezTo>
                    <a:pt x="791" y="2778"/>
                    <a:pt x="783" y="2747"/>
                    <a:pt x="778" y="2713"/>
                  </a:cubicBezTo>
                  <a:cubicBezTo>
                    <a:pt x="773" y="2679"/>
                    <a:pt x="771" y="2642"/>
                    <a:pt x="771" y="2602"/>
                  </a:cubicBezTo>
                  <a:cubicBezTo>
                    <a:pt x="771" y="2551"/>
                    <a:pt x="774" y="2505"/>
                    <a:pt x="779" y="2464"/>
                  </a:cubicBezTo>
                  <a:cubicBezTo>
                    <a:pt x="784" y="2423"/>
                    <a:pt x="793" y="2387"/>
                    <a:pt x="804" y="2358"/>
                  </a:cubicBezTo>
                  <a:cubicBezTo>
                    <a:pt x="824" y="2309"/>
                    <a:pt x="854" y="2272"/>
                    <a:pt x="892" y="2246"/>
                  </a:cubicBezTo>
                  <a:cubicBezTo>
                    <a:pt x="930" y="2220"/>
                    <a:pt x="976" y="2208"/>
                    <a:pt x="1029" y="2208"/>
                  </a:cubicBezTo>
                  <a:cubicBezTo>
                    <a:pt x="1063" y="2208"/>
                    <a:pt x="1095" y="2213"/>
                    <a:pt x="1124" y="2225"/>
                  </a:cubicBezTo>
                  <a:cubicBezTo>
                    <a:pt x="1152" y="2236"/>
                    <a:pt x="1177" y="2253"/>
                    <a:pt x="1199" y="2275"/>
                  </a:cubicBezTo>
                  <a:cubicBezTo>
                    <a:pt x="1220" y="2296"/>
                    <a:pt x="1239" y="2324"/>
                    <a:pt x="1254" y="2356"/>
                  </a:cubicBezTo>
                  <a:cubicBezTo>
                    <a:pt x="1279" y="2412"/>
                    <a:pt x="1292" y="2491"/>
                    <a:pt x="1292" y="2594"/>
                  </a:cubicBezTo>
                  <a:close/>
                  <a:moveTo>
                    <a:pt x="1153" y="2583"/>
                  </a:moveTo>
                  <a:cubicBezTo>
                    <a:pt x="1153" y="2521"/>
                    <a:pt x="1149" y="2470"/>
                    <a:pt x="1142" y="2431"/>
                  </a:cubicBezTo>
                  <a:cubicBezTo>
                    <a:pt x="1134" y="2391"/>
                    <a:pt x="1122" y="2361"/>
                    <a:pt x="1104" y="2341"/>
                  </a:cubicBezTo>
                  <a:cubicBezTo>
                    <a:pt x="1086" y="2321"/>
                    <a:pt x="1062" y="2311"/>
                    <a:pt x="1031" y="2311"/>
                  </a:cubicBezTo>
                  <a:cubicBezTo>
                    <a:pt x="986" y="2311"/>
                    <a:pt x="955" y="2334"/>
                    <a:pt x="937" y="2379"/>
                  </a:cubicBezTo>
                  <a:cubicBezTo>
                    <a:pt x="920" y="2424"/>
                    <a:pt x="911" y="2493"/>
                    <a:pt x="911" y="2588"/>
                  </a:cubicBezTo>
                  <a:cubicBezTo>
                    <a:pt x="911" y="2651"/>
                    <a:pt x="915" y="2704"/>
                    <a:pt x="922" y="2744"/>
                  </a:cubicBezTo>
                  <a:cubicBezTo>
                    <a:pt x="930" y="2785"/>
                    <a:pt x="942" y="2816"/>
                    <a:pt x="960" y="2837"/>
                  </a:cubicBezTo>
                  <a:cubicBezTo>
                    <a:pt x="977" y="2858"/>
                    <a:pt x="1001" y="2868"/>
                    <a:pt x="1032" y="2868"/>
                  </a:cubicBezTo>
                  <a:cubicBezTo>
                    <a:pt x="1063" y="2868"/>
                    <a:pt x="1087" y="2857"/>
                    <a:pt x="1105" y="2836"/>
                  </a:cubicBezTo>
                  <a:cubicBezTo>
                    <a:pt x="1123" y="2814"/>
                    <a:pt x="1135" y="2783"/>
                    <a:pt x="1142" y="2742"/>
                  </a:cubicBezTo>
                  <a:cubicBezTo>
                    <a:pt x="1149" y="2702"/>
                    <a:pt x="1153" y="2649"/>
                    <a:pt x="1153" y="2583"/>
                  </a:cubicBezTo>
                  <a:close/>
                  <a:moveTo>
                    <a:pt x="1954" y="2594"/>
                  </a:moveTo>
                  <a:cubicBezTo>
                    <a:pt x="1954" y="2649"/>
                    <a:pt x="1951" y="2697"/>
                    <a:pt x="1944" y="2737"/>
                  </a:cubicBezTo>
                  <a:cubicBezTo>
                    <a:pt x="1937" y="2777"/>
                    <a:pt x="1924" y="2814"/>
                    <a:pt x="1906" y="2846"/>
                  </a:cubicBezTo>
                  <a:cubicBezTo>
                    <a:pt x="1883" y="2886"/>
                    <a:pt x="1853" y="2917"/>
                    <a:pt x="1816" y="2939"/>
                  </a:cubicBezTo>
                  <a:cubicBezTo>
                    <a:pt x="1780" y="2961"/>
                    <a:pt x="1739" y="2972"/>
                    <a:pt x="1694" y="2972"/>
                  </a:cubicBezTo>
                  <a:cubicBezTo>
                    <a:pt x="1643" y="2972"/>
                    <a:pt x="1596" y="2957"/>
                    <a:pt x="1555" y="2928"/>
                  </a:cubicBezTo>
                  <a:cubicBezTo>
                    <a:pt x="1514" y="2899"/>
                    <a:pt x="1484" y="2858"/>
                    <a:pt x="1463" y="2807"/>
                  </a:cubicBezTo>
                  <a:cubicBezTo>
                    <a:pt x="1452" y="2778"/>
                    <a:pt x="1445" y="2747"/>
                    <a:pt x="1440" y="2713"/>
                  </a:cubicBezTo>
                  <a:cubicBezTo>
                    <a:pt x="1435" y="2679"/>
                    <a:pt x="1432" y="2642"/>
                    <a:pt x="1432" y="2602"/>
                  </a:cubicBezTo>
                  <a:cubicBezTo>
                    <a:pt x="1432" y="2551"/>
                    <a:pt x="1435" y="2505"/>
                    <a:pt x="1441" y="2464"/>
                  </a:cubicBezTo>
                  <a:cubicBezTo>
                    <a:pt x="1446" y="2423"/>
                    <a:pt x="1454" y="2387"/>
                    <a:pt x="1466" y="2358"/>
                  </a:cubicBezTo>
                  <a:cubicBezTo>
                    <a:pt x="1486" y="2309"/>
                    <a:pt x="1515" y="2272"/>
                    <a:pt x="1553" y="2246"/>
                  </a:cubicBezTo>
                  <a:cubicBezTo>
                    <a:pt x="1592" y="2220"/>
                    <a:pt x="1637" y="2208"/>
                    <a:pt x="1690" y="2208"/>
                  </a:cubicBezTo>
                  <a:cubicBezTo>
                    <a:pt x="1725" y="2208"/>
                    <a:pt x="1757" y="2213"/>
                    <a:pt x="1785" y="2225"/>
                  </a:cubicBezTo>
                  <a:cubicBezTo>
                    <a:pt x="1814" y="2236"/>
                    <a:pt x="1839" y="2253"/>
                    <a:pt x="1860" y="2275"/>
                  </a:cubicBezTo>
                  <a:cubicBezTo>
                    <a:pt x="1882" y="2296"/>
                    <a:pt x="1900" y="2324"/>
                    <a:pt x="1915" y="2356"/>
                  </a:cubicBezTo>
                  <a:cubicBezTo>
                    <a:pt x="1941" y="2412"/>
                    <a:pt x="1954" y="2491"/>
                    <a:pt x="1954" y="2594"/>
                  </a:cubicBezTo>
                  <a:close/>
                  <a:moveTo>
                    <a:pt x="1814" y="2583"/>
                  </a:moveTo>
                  <a:cubicBezTo>
                    <a:pt x="1814" y="2521"/>
                    <a:pt x="1811" y="2470"/>
                    <a:pt x="1803" y="2431"/>
                  </a:cubicBezTo>
                  <a:cubicBezTo>
                    <a:pt x="1796" y="2391"/>
                    <a:pt x="1783" y="2361"/>
                    <a:pt x="1765" y="2341"/>
                  </a:cubicBezTo>
                  <a:cubicBezTo>
                    <a:pt x="1748" y="2321"/>
                    <a:pt x="1723" y="2311"/>
                    <a:pt x="1692" y="2311"/>
                  </a:cubicBezTo>
                  <a:cubicBezTo>
                    <a:pt x="1647" y="2311"/>
                    <a:pt x="1616" y="2334"/>
                    <a:pt x="1599" y="2379"/>
                  </a:cubicBezTo>
                  <a:cubicBezTo>
                    <a:pt x="1581" y="2424"/>
                    <a:pt x="1572" y="2493"/>
                    <a:pt x="1572" y="2588"/>
                  </a:cubicBezTo>
                  <a:cubicBezTo>
                    <a:pt x="1572" y="2651"/>
                    <a:pt x="1576" y="2704"/>
                    <a:pt x="1584" y="2744"/>
                  </a:cubicBezTo>
                  <a:cubicBezTo>
                    <a:pt x="1591" y="2785"/>
                    <a:pt x="1604" y="2816"/>
                    <a:pt x="1621" y="2837"/>
                  </a:cubicBezTo>
                  <a:cubicBezTo>
                    <a:pt x="1639" y="2858"/>
                    <a:pt x="1663" y="2868"/>
                    <a:pt x="1693" y="2868"/>
                  </a:cubicBezTo>
                  <a:cubicBezTo>
                    <a:pt x="1724" y="2868"/>
                    <a:pt x="1749" y="2857"/>
                    <a:pt x="1766" y="2836"/>
                  </a:cubicBezTo>
                  <a:cubicBezTo>
                    <a:pt x="1784" y="2814"/>
                    <a:pt x="1797" y="2783"/>
                    <a:pt x="1804" y="2742"/>
                  </a:cubicBezTo>
                  <a:cubicBezTo>
                    <a:pt x="1811" y="2702"/>
                    <a:pt x="1814" y="2649"/>
                    <a:pt x="1814" y="2583"/>
                  </a:cubicBezTo>
                  <a:close/>
                  <a:moveTo>
                    <a:pt x="2298" y="2890"/>
                  </a:moveTo>
                  <a:cubicBezTo>
                    <a:pt x="2298" y="2427"/>
                    <a:pt x="2298" y="2427"/>
                    <a:pt x="2298" y="2427"/>
                  </a:cubicBezTo>
                  <a:cubicBezTo>
                    <a:pt x="2211" y="2493"/>
                    <a:pt x="2153" y="2526"/>
                    <a:pt x="2124" y="2526"/>
                  </a:cubicBezTo>
                  <a:cubicBezTo>
                    <a:pt x="2109" y="2526"/>
                    <a:pt x="2097" y="2520"/>
                    <a:pt x="2086" y="2509"/>
                  </a:cubicBezTo>
                  <a:cubicBezTo>
                    <a:pt x="2075" y="2497"/>
                    <a:pt x="2069" y="2484"/>
                    <a:pt x="2069" y="2469"/>
                  </a:cubicBezTo>
                  <a:cubicBezTo>
                    <a:pt x="2069" y="2452"/>
                    <a:pt x="2074" y="2439"/>
                    <a:pt x="2085" y="2431"/>
                  </a:cubicBezTo>
                  <a:cubicBezTo>
                    <a:pt x="2096" y="2423"/>
                    <a:pt x="2115" y="2412"/>
                    <a:pt x="2143" y="2400"/>
                  </a:cubicBezTo>
                  <a:cubicBezTo>
                    <a:pt x="2184" y="2380"/>
                    <a:pt x="2217" y="2360"/>
                    <a:pt x="2241" y="2338"/>
                  </a:cubicBezTo>
                  <a:cubicBezTo>
                    <a:pt x="2266" y="2317"/>
                    <a:pt x="2288" y="2293"/>
                    <a:pt x="2307" y="2267"/>
                  </a:cubicBezTo>
                  <a:cubicBezTo>
                    <a:pt x="2326" y="2240"/>
                    <a:pt x="2338" y="2224"/>
                    <a:pt x="2344" y="2218"/>
                  </a:cubicBezTo>
                  <a:cubicBezTo>
                    <a:pt x="2350" y="2212"/>
                    <a:pt x="2361" y="2209"/>
                    <a:pt x="2377" y="2209"/>
                  </a:cubicBezTo>
                  <a:cubicBezTo>
                    <a:pt x="2395" y="2209"/>
                    <a:pt x="2409" y="2216"/>
                    <a:pt x="2420" y="2229"/>
                  </a:cubicBezTo>
                  <a:cubicBezTo>
                    <a:pt x="2431" y="2243"/>
                    <a:pt x="2436" y="2263"/>
                    <a:pt x="2436" y="2287"/>
                  </a:cubicBezTo>
                  <a:cubicBezTo>
                    <a:pt x="2436" y="2870"/>
                    <a:pt x="2436" y="2870"/>
                    <a:pt x="2436" y="2870"/>
                  </a:cubicBezTo>
                  <a:cubicBezTo>
                    <a:pt x="2436" y="2938"/>
                    <a:pt x="2413" y="2973"/>
                    <a:pt x="2366" y="2973"/>
                  </a:cubicBezTo>
                  <a:cubicBezTo>
                    <a:pt x="2346" y="2973"/>
                    <a:pt x="2329" y="2966"/>
                    <a:pt x="2317" y="2952"/>
                  </a:cubicBezTo>
                  <a:cubicBezTo>
                    <a:pt x="2304" y="2938"/>
                    <a:pt x="2298" y="2917"/>
                    <a:pt x="2298" y="2890"/>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ln>
              <a:noFill/>
            </a:ln>
            <a:effectLst>
              <a:outerShdw blurRad="50800" dist="38100" dir="2700000" algn="tl"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08"/>
              <a:endParaRPr lang="en-US" dirty="0"/>
            </a:p>
          </p:txBody>
        </p:sp>
      </p:grpSp>
      <p:grpSp>
        <p:nvGrpSpPr>
          <p:cNvPr id="54" name="Group 53"/>
          <p:cNvGrpSpPr/>
          <p:nvPr/>
        </p:nvGrpSpPr>
        <p:grpSpPr>
          <a:xfrm>
            <a:off x="3715078" y="1857124"/>
            <a:ext cx="1276181" cy="1267171"/>
            <a:chOff x="1222425" y="1328772"/>
            <a:chExt cx="957385" cy="950378"/>
          </a:xfrm>
        </p:grpSpPr>
        <p:sp>
          <p:nvSpPr>
            <p:cNvPr id="34" name="Oval 33"/>
            <p:cNvSpPr/>
            <p:nvPr/>
          </p:nvSpPr>
          <p:spPr>
            <a:xfrm>
              <a:off x="1222425" y="132877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32"/>
              <a:endParaRPr lang="en-US" sz="1900" dirty="0">
                <a:solidFill>
                  <a:srgbClr val="FFFFFF"/>
                </a:solidFill>
              </a:endParaRPr>
            </a:p>
          </p:txBody>
        </p:sp>
        <p:sp>
          <p:nvSpPr>
            <p:cNvPr id="18" name="Freeform 30"/>
            <p:cNvSpPr>
              <a:spLocks noEditPoints="1"/>
            </p:cNvSpPr>
            <p:nvPr/>
          </p:nvSpPr>
          <p:spPr bwMode="auto">
            <a:xfrm>
              <a:off x="1691972" y="1681949"/>
              <a:ext cx="298935" cy="285538"/>
            </a:xfrm>
            <a:custGeom>
              <a:avLst/>
              <a:gdLst/>
              <a:ahLst/>
              <a:cxnLst>
                <a:cxn ang="0">
                  <a:pos x="669" y="334"/>
                </a:cxn>
                <a:cxn ang="0">
                  <a:pos x="334" y="0"/>
                </a:cxn>
                <a:cxn ang="0">
                  <a:pos x="0" y="334"/>
                </a:cxn>
                <a:cxn ang="0">
                  <a:pos x="334" y="669"/>
                </a:cxn>
                <a:cxn ang="0">
                  <a:pos x="669" y="334"/>
                </a:cxn>
                <a:cxn ang="0">
                  <a:pos x="1116" y="669"/>
                </a:cxn>
                <a:cxn ang="0">
                  <a:pos x="1450" y="334"/>
                </a:cxn>
                <a:cxn ang="0">
                  <a:pos x="1116" y="0"/>
                </a:cxn>
                <a:cxn ang="0">
                  <a:pos x="781" y="334"/>
                </a:cxn>
                <a:cxn ang="0">
                  <a:pos x="1116" y="669"/>
                </a:cxn>
                <a:cxn ang="0">
                  <a:pos x="1626" y="678"/>
                </a:cxn>
                <a:cxn ang="0">
                  <a:pos x="1507" y="704"/>
                </a:cxn>
                <a:cxn ang="0">
                  <a:pos x="1434" y="720"/>
                </a:cxn>
                <a:cxn ang="0">
                  <a:pos x="1415" y="740"/>
                </a:cxn>
                <a:cxn ang="0">
                  <a:pos x="1415" y="785"/>
                </a:cxn>
                <a:cxn ang="0">
                  <a:pos x="1267" y="785"/>
                </a:cxn>
                <a:cxn ang="0">
                  <a:pos x="1267" y="705"/>
                </a:cxn>
                <a:cxn ang="0">
                  <a:pos x="1267" y="679"/>
                </a:cxn>
                <a:cxn ang="0">
                  <a:pos x="1116" y="711"/>
                </a:cxn>
                <a:cxn ang="0">
                  <a:pos x="781" y="507"/>
                </a:cxn>
                <a:cxn ang="0">
                  <a:pos x="669" y="507"/>
                </a:cxn>
                <a:cxn ang="0">
                  <a:pos x="334" y="711"/>
                </a:cxn>
                <a:cxn ang="0">
                  <a:pos x="119" y="644"/>
                </a:cxn>
                <a:cxn ang="0">
                  <a:pos x="119" y="1009"/>
                </a:cxn>
                <a:cxn ang="0">
                  <a:pos x="119" y="1245"/>
                </a:cxn>
                <a:cxn ang="0">
                  <a:pos x="478" y="1245"/>
                </a:cxn>
                <a:cxn ang="0">
                  <a:pos x="478" y="1352"/>
                </a:cxn>
                <a:cxn ang="0">
                  <a:pos x="957" y="1352"/>
                </a:cxn>
                <a:cxn ang="0">
                  <a:pos x="957" y="1245"/>
                </a:cxn>
                <a:cxn ang="0">
                  <a:pos x="1267" y="1245"/>
                </a:cxn>
                <a:cxn ang="0">
                  <a:pos x="1267" y="1025"/>
                </a:cxn>
                <a:cxn ang="0">
                  <a:pos x="1415" y="1025"/>
                </a:cxn>
                <a:cxn ang="0">
                  <a:pos x="1415" y="1070"/>
                </a:cxn>
                <a:cxn ang="0">
                  <a:pos x="1434" y="1090"/>
                </a:cxn>
                <a:cxn ang="0">
                  <a:pos x="1626" y="1132"/>
                </a:cxn>
                <a:cxn ang="0">
                  <a:pos x="1645" y="1120"/>
                </a:cxn>
                <a:cxn ang="0">
                  <a:pos x="1645" y="719"/>
                </a:cxn>
                <a:cxn ang="0">
                  <a:pos x="1645" y="690"/>
                </a:cxn>
                <a:cxn ang="0">
                  <a:pos x="1626" y="678"/>
                </a:cxn>
                <a:cxn ang="0">
                  <a:pos x="731" y="1408"/>
                </a:cxn>
                <a:cxn ang="0">
                  <a:pos x="1021" y="1704"/>
                </a:cxn>
                <a:cxn ang="0">
                  <a:pos x="1113" y="1704"/>
                </a:cxn>
                <a:cxn ang="0">
                  <a:pos x="905" y="1408"/>
                </a:cxn>
                <a:cxn ang="0">
                  <a:pos x="731" y="1408"/>
                </a:cxn>
                <a:cxn ang="0">
                  <a:pos x="316" y="1704"/>
                </a:cxn>
                <a:cxn ang="0">
                  <a:pos x="407" y="1704"/>
                </a:cxn>
                <a:cxn ang="0">
                  <a:pos x="698" y="1408"/>
                </a:cxn>
                <a:cxn ang="0">
                  <a:pos x="523" y="1408"/>
                </a:cxn>
                <a:cxn ang="0">
                  <a:pos x="316" y="1704"/>
                </a:cxn>
              </a:cxnLst>
              <a:rect l="0" t="0" r="r" b="b"/>
              <a:pathLst>
                <a:path w="1645" h="1704">
                  <a:moveTo>
                    <a:pt x="669" y="334"/>
                  </a:moveTo>
                  <a:cubicBezTo>
                    <a:pt x="669" y="150"/>
                    <a:pt x="519" y="0"/>
                    <a:pt x="334" y="0"/>
                  </a:cubicBezTo>
                  <a:cubicBezTo>
                    <a:pt x="149" y="0"/>
                    <a:pt x="0" y="150"/>
                    <a:pt x="0" y="334"/>
                  </a:cubicBezTo>
                  <a:cubicBezTo>
                    <a:pt x="0" y="519"/>
                    <a:pt x="149" y="669"/>
                    <a:pt x="334" y="669"/>
                  </a:cubicBezTo>
                  <a:cubicBezTo>
                    <a:pt x="519" y="669"/>
                    <a:pt x="669" y="519"/>
                    <a:pt x="669" y="334"/>
                  </a:cubicBezTo>
                  <a:close/>
                  <a:moveTo>
                    <a:pt x="1116" y="669"/>
                  </a:moveTo>
                  <a:cubicBezTo>
                    <a:pt x="1300" y="669"/>
                    <a:pt x="1450" y="519"/>
                    <a:pt x="1450" y="334"/>
                  </a:cubicBezTo>
                  <a:cubicBezTo>
                    <a:pt x="1450" y="150"/>
                    <a:pt x="1300" y="0"/>
                    <a:pt x="1116" y="0"/>
                  </a:cubicBezTo>
                  <a:cubicBezTo>
                    <a:pt x="931" y="0"/>
                    <a:pt x="781" y="150"/>
                    <a:pt x="781" y="334"/>
                  </a:cubicBezTo>
                  <a:cubicBezTo>
                    <a:pt x="781" y="519"/>
                    <a:pt x="931" y="669"/>
                    <a:pt x="1116" y="669"/>
                  </a:cubicBezTo>
                  <a:close/>
                  <a:moveTo>
                    <a:pt x="1626" y="678"/>
                  </a:moveTo>
                  <a:cubicBezTo>
                    <a:pt x="1507" y="704"/>
                    <a:pt x="1507" y="704"/>
                    <a:pt x="1507" y="704"/>
                  </a:cubicBezTo>
                  <a:cubicBezTo>
                    <a:pt x="1434" y="720"/>
                    <a:pt x="1434" y="720"/>
                    <a:pt x="1434" y="720"/>
                  </a:cubicBezTo>
                  <a:cubicBezTo>
                    <a:pt x="1423" y="722"/>
                    <a:pt x="1415" y="731"/>
                    <a:pt x="1415" y="740"/>
                  </a:cubicBezTo>
                  <a:cubicBezTo>
                    <a:pt x="1415" y="785"/>
                    <a:pt x="1415" y="785"/>
                    <a:pt x="1415" y="785"/>
                  </a:cubicBezTo>
                  <a:cubicBezTo>
                    <a:pt x="1267" y="785"/>
                    <a:pt x="1267" y="785"/>
                    <a:pt x="1267" y="785"/>
                  </a:cubicBezTo>
                  <a:cubicBezTo>
                    <a:pt x="1267" y="705"/>
                    <a:pt x="1267" y="705"/>
                    <a:pt x="1267" y="705"/>
                  </a:cubicBezTo>
                  <a:cubicBezTo>
                    <a:pt x="1267" y="679"/>
                    <a:pt x="1267" y="679"/>
                    <a:pt x="1267" y="679"/>
                  </a:cubicBezTo>
                  <a:cubicBezTo>
                    <a:pt x="1221" y="700"/>
                    <a:pt x="1170" y="711"/>
                    <a:pt x="1116" y="711"/>
                  </a:cubicBezTo>
                  <a:cubicBezTo>
                    <a:pt x="970" y="711"/>
                    <a:pt x="844" y="628"/>
                    <a:pt x="781" y="507"/>
                  </a:cubicBezTo>
                  <a:cubicBezTo>
                    <a:pt x="669" y="507"/>
                    <a:pt x="669" y="507"/>
                    <a:pt x="669" y="507"/>
                  </a:cubicBezTo>
                  <a:cubicBezTo>
                    <a:pt x="606" y="628"/>
                    <a:pt x="480" y="711"/>
                    <a:pt x="334" y="711"/>
                  </a:cubicBezTo>
                  <a:cubicBezTo>
                    <a:pt x="254" y="711"/>
                    <a:pt x="180" y="686"/>
                    <a:pt x="119" y="644"/>
                  </a:cubicBezTo>
                  <a:cubicBezTo>
                    <a:pt x="119" y="1009"/>
                    <a:pt x="119" y="1009"/>
                    <a:pt x="119" y="1009"/>
                  </a:cubicBezTo>
                  <a:cubicBezTo>
                    <a:pt x="119" y="1245"/>
                    <a:pt x="119" y="1245"/>
                    <a:pt x="119" y="1245"/>
                  </a:cubicBezTo>
                  <a:cubicBezTo>
                    <a:pt x="478" y="1245"/>
                    <a:pt x="478" y="1245"/>
                    <a:pt x="478" y="1245"/>
                  </a:cubicBezTo>
                  <a:cubicBezTo>
                    <a:pt x="478" y="1352"/>
                    <a:pt x="478" y="1352"/>
                    <a:pt x="478" y="1352"/>
                  </a:cubicBezTo>
                  <a:cubicBezTo>
                    <a:pt x="957" y="1352"/>
                    <a:pt x="957" y="1352"/>
                    <a:pt x="957" y="1352"/>
                  </a:cubicBezTo>
                  <a:cubicBezTo>
                    <a:pt x="957" y="1245"/>
                    <a:pt x="957" y="1245"/>
                    <a:pt x="957" y="1245"/>
                  </a:cubicBezTo>
                  <a:cubicBezTo>
                    <a:pt x="1267" y="1245"/>
                    <a:pt x="1267" y="1245"/>
                    <a:pt x="1267" y="1245"/>
                  </a:cubicBezTo>
                  <a:cubicBezTo>
                    <a:pt x="1267" y="1025"/>
                    <a:pt x="1267" y="1025"/>
                    <a:pt x="1267" y="1025"/>
                  </a:cubicBezTo>
                  <a:cubicBezTo>
                    <a:pt x="1415" y="1025"/>
                    <a:pt x="1415" y="1025"/>
                    <a:pt x="1415" y="1025"/>
                  </a:cubicBezTo>
                  <a:cubicBezTo>
                    <a:pt x="1415" y="1070"/>
                    <a:pt x="1415" y="1070"/>
                    <a:pt x="1415" y="1070"/>
                  </a:cubicBezTo>
                  <a:cubicBezTo>
                    <a:pt x="1415" y="1079"/>
                    <a:pt x="1423" y="1088"/>
                    <a:pt x="1434" y="1090"/>
                  </a:cubicBezTo>
                  <a:cubicBezTo>
                    <a:pt x="1626" y="1132"/>
                    <a:pt x="1626" y="1132"/>
                    <a:pt x="1626" y="1132"/>
                  </a:cubicBezTo>
                  <a:cubicBezTo>
                    <a:pt x="1637" y="1134"/>
                    <a:pt x="1645" y="1129"/>
                    <a:pt x="1645" y="1120"/>
                  </a:cubicBezTo>
                  <a:cubicBezTo>
                    <a:pt x="1645" y="719"/>
                    <a:pt x="1645" y="719"/>
                    <a:pt x="1645" y="719"/>
                  </a:cubicBezTo>
                  <a:cubicBezTo>
                    <a:pt x="1645" y="690"/>
                    <a:pt x="1645" y="690"/>
                    <a:pt x="1645" y="690"/>
                  </a:cubicBezTo>
                  <a:cubicBezTo>
                    <a:pt x="1645" y="681"/>
                    <a:pt x="1637" y="676"/>
                    <a:pt x="1626" y="678"/>
                  </a:cubicBezTo>
                  <a:close/>
                  <a:moveTo>
                    <a:pt x="731" y="1408"/>
                  </a:moveTo>
                  <a:cubicBezTo>
                    <a:pt x="1021" y="1704"/>
                    <a:pt x="1021" y="1704"/>
                    <a:pt x="1021" y="1704"/>
                  </a:cubicBezTo>
                  <a:cubicBezTo>
                    <a:pt x="1113" y="1704"/>
                    <a:pt x="1113" y="1704"/>
                    <a:pt x="1113" y="1704"/>
                  </a:cubicBezTo>
                  <a:cubicBezTo>
                    <a:pt x="905" y="1408"/>
                    <a:pt x="905" y="1408"/>
                    <a:pt x="905" y="1408"/>
                  </a:cubicBezTo>
                  <a:lnTo>
                    <a:pt x="731" y="1408"/>
                  </a:lnTo>
                  <a:close/>
                  <a:moveTo>
                    <a:pt x="316" y="1704"/>
                  </a:moveTo>
                  <a:cubicBezTo>
                    <a:pt x="407" y="1704"/>
                    <a:pt x="407" y="1704"/>
                    <a:pt x="407" y="1704"/>
                  </a:cubicBezTo>
                  <a:cubicBezTo>
                    <a:pt x="698" y="1408"/>
                    <a:pt x="698" y="1408"/>
                    <a:pt x="698" y="1408"/>
                  </a:cubicBezTo>
                  <a:cubicBezTo>
                    <a:pt x="523" y="1408"/>
                    <a:pt x="523" y="1408"/>
                    <a:pt x="523" y="1408"/>
                  </a:cubicBezTo>
                  <a:lnTo>
                    <a:pt x="316" y="1704"/>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9525">
              <a:noFill/>
              <a:round/>
              <a:headEnd/>
              <a:tailEnd/>
            </a:ln>
            <a:effectLst>
              <a:outerShdw blurRad="50800" dist="38100" dir="2700000" algn="tl" rotWithShape="0">
                <a:prstClr val="black">
                  <a:alpha val="40000"/>
                </a:prstClr>
              </a:outerShdw>
            </a:effectLst>
          </p:spPr>
          <p:txBody>
            <a:bodyPr vert="horz" wrap="square" lIns="21245" tIns="10632" rIns="21245" bIns="10632" numCol="1" anchor="t" anchorCtr="0" compatLnSpc="1">
              <a:prstTxWarp prst="textNoShape">
                <a:avLst/>
              </a:prstTxWarp>
            </a:bodyPr>
            <a:lstStyle/>
            <a:p>
              <a:pPr defTabSz="283008"/>
              <a:endParaRPr lang="en-US" dirty="0"/>
            </a:p>
          </p:txBody>
        </p:sp>
        <p:sp>
          <p:nvSpPr>
            <p:cNvPr id="19" name="Freeform 58"/>
            <p:cNvSpPr>
              <a:spLocks noEditPoints="1"/>
            </p:cNvSpPr>
            <p:nvPr/>
          </p:nvSpPr>
          <p:spPr bwMode="auto">
            <a:xfrm>
              <a:off x="1407360" y="1589898"/>
              <a:ext cx="183974" cy="407738"/>
            </a:xfrm>
            <a:custGeom>
              <a:avLst/>
              <a:gdLst>
                <a:gd name="T0" fmla="*/ 35 w 46"/>
                <a:gd name="T1" fmla="*/ 52 h 110"/>
                <a:gd name="T2" fmla="*/ 5 w 46"/>
                <a:gd name="T3" fmla="*/ 21 h 110"/>
                <a:gd name="T4" fmla="*/ 40 w 46"/>
                <a:gd name="T5" fmla="*/ 21 h 110"/>
                <a:gd name="T6" fmla="*/ 38 w 46"/>
                <a:gd name="T7" fmla="*/ 74 h 110"/>
                <a:gd name="T8" fmla="*/ 31 w 46"/>
                <a:gd name="T9" fmla="*/ 76 h 110"/>
                <a:gd name="T10" fmla="*/ 31 w 46"/>
                <a:gd name="T11" fmla="*/ 70 h 110"/>
                <a:gd name="T12" fmla="*/ 38 w 46"/>
                <a:gd name="T13" fmla="*/ 74 h 110"/>
                <a:gd name="T14" fmla="*/ 38 w 46"/>
                <a:gd name="T15" fmla="*/ 83 h 110"/>
                <a:gd name="T16" fmla="*/ 29 w 46"/>
                <a:gd name="T17" fmla="*/ 83 h 110"/>
                <a:gd name="T18" fmla="*/ 37 w 46"/>
                <a:gd name="T19" fmla="*/ 79 h 110"/>
                <a:gd name="T20" fmla="*/ 38 w 46"/>
                <a:gd name="T21" fmla="*/ 83 h 110"/>
                <a:gd name="T22" fmla="*/ 37 w 46"/>
                <a:gd name="T23" fmla="*/ 94 h 110"/>
                <a:gd name="T24" fmla="*/ 29 w 46"/>
                <a:gd name="T25" fmla="*/ 89 h 110"/>
                <a:gd name="T26" fmla="*/ 38 w 46"/>
                <a:gd name="T27" fmla="*/ 89 h 110"/>
                <a:gd name="T28" fmla="*/ 38 w 46"/>
                <a:gd name="T29" fmla="*/ 101 h 110"/>
                <a:gd name="T30" fmla="*/ 31 w 46"/>
                <a:gd name="T31" fmla="*/ 103 h 110"/>
                <a:gd name="T32" fmla="*/ 31 w 46"/>
                <a:gd name="T33" fmla="*/ 97 h 110"/>
                <a:gd name="T34" fmla="*/ 38 w 46"/>
                <a:gd name="T35" fmla="*/ 101 h 110"/>
                <a:gd name="T36" fmla="*/ 28 w 46"/>
                <a:gd name="T37" fmla="*/ 62 h 110"/>
                <a:gd name="T38" fmla="*/ 35 w 46"/>
                <a:gd name="T39" fmla="*/ 57 h 110"/>
                <a:gd name="T40" fmla="*/ 36 w 46"/>
                <a:gd name="T41" fmla="*/ 61 h 110"/>
                <a:gd name="T42" fmla="*/ 27 w 46"/>
                <a:gd name="T43" fmla="*/ 74 h 110"/>
                <a:gd name="T44" fmla="*/ 20 w 46"/>
                <a:gd name="T45" fmla="*/ 76 h 110"/>
                <a:gd name="T46" fmla="*/ 20 w 46"/>
                <a:gd name="T47" fmla="*/ 70 h 110"/>
                <a:gd name="T48" fmla="*/ 27 w 46"/>
                <a:gd name="T49" fmla="*/ 74 h 110"/>
                <a:gd name="T50" fmla="*/ 27 w 46"/>
                <a:gd name="T51" fmla="*/ 83 h 110"/>
                <a:gd name="T52" fmla="*/ 18 w 46"/>
                <a:gd name="T53" fmla="*/ 83 h 110"/>
                <a:gd name="T54" fmla="*/ 25 w 46"/>
                <a:gd name="T55" fmla="*/ 79 h 110"/>
                <a:gd name="T56" fmla="*/ 27 w 46"/>
                <a:gd name="T57" fmla="*/ 83 h 110"/>
                <a:gd name="T58" fmla="*/ 25 w 46"/>
                <a:gd name="T59" fmla="*/ 94 h 110"/>
                <a:gd name="T60" fmla="*/ 18 w 46"/>
                <a:gd name="T61" fmla="*/ 89 h 110"/>
                <a:gd name="T62" fmla="*/ 27 w 46"/>
                <a:gd name="T63" fmla="*/ 89 h 110"/>
                <a:gd name="T64" fmla="*/ 27 w 46"/>
                <a:gd name="T65" fmla="*/ 101 h 110"/>
                <a:gd name="T66" fmla="*/ 20 w 46"/>
                <a:gd name="T67" fmla="*/ 103 h 110"/>
                <a:gd name="T68" fmla="*/ 20 w 46"/>
                <a:gd name="T69" fmla="*/ 97 h 110"/>
                <a:gd name="T70" fmla="*/ 27 w 46"/>
                <a:gd name="T71" fmla="*/ 101 h 110"/>
                <a:gd name="T72" fmla="*/ 18 w 46"/>
                <a:gd name="T73" fmla="*/ 61 h 110"/>
                <a:gd name="T74" fmla="*/ 9 w 46"/>
                <a:gd name="T75" fmla="*/ 61 h 110"/>
                <a:gd name="T76" fmla="*/ 10 w 46"/>
                <a:gd name="T77" fmla="*/ 57 h 110"/>
                <a:gd name="T78" fmla="*/ 16 w 46"/>
                <a:gd name="T79" fmla="*/ 74 h 110"/>
                <a:gd name="T80" fmla="*/ 8 w 46"/>
                <a:gd name="T81" fmla="*/ 76 h 110"/>
                <a:gd name="T82" fmla="*/ 8 w 46"/>
                <a:gd name="T83" fmla="*/ 70 h 110"/>
                <a:gd name="T84" fmla="*/ 16 w 46"/>
                <a:gd name="T85" fmla="*/ 74 h 110"/>
                <a:gd name="T86" fmla="*/ 16 w 46"/>
                <a:gd name="T87" fmla="*/ 83 h 110"/>
                <a:gd name="T88" fmla="*/ 7 w 46"/>
                <a:gd name="T89" fmla="*/ 83 h 110"/>
                <a:gd name="T90" fmla="*/ 14 w 46"/>
                <a:gd name="T91" fmla="*/ 79 h 110"/>
                <a:gd name="T92" fmla="*/ 16 w 46"/>
                <a:gd name="T93" fmla="*/ 83 h 110"/>
                <a:gd name="T94" fmla="*/ 14 w 46"/>
                <a:gd name="T95" fmla="*/ 94 h 110"/>
                <a:gd name="T96" fmla="*/ 7 w 46"/>
                <a:gd name="T97" fmla="*/ 89 h 110"/>
                <a:gd name="T98" fmla="*/ 16 w 46"/>
                <a:gd name="T99" fmla="*/ 89 h 110"/>
                <a:gd name="T100" fmla="*/ 16 w 46"/>
                <a:gd name="T101" fmla="*/ 101 h 110"/>
                <a:gd name="T102" fmla="*/ 8 w 46"/>
                <a:gd name="T103" fmla="*/ 103 h 110"/>
                <a:gd name="T104" fmla="*/ 8 w 46"/>
                <a:gd name="T105" fmla="*/ 97 h 110"/>
                <a:gd name="T106" fmla="*/ 16 w 46"/>
                <a:gd name="T107" fmla="*/ 101 h 110"/>
                <a:gd name="T108" fmla="*/ 41 w 46"/>
                <a:gd name="T109" fmla="*/ 12 h 110"/>
                <a:gd name="T110" fmla="*/ 5 w 46"/>
                <a:gd name="T111" fmla="*/ 0 h 110"/>
                <a:gd name="T112" fmla="*/ 0 w 46"/>
                <a:gd name="T113" fmla="*/ 17 h 110"/>
                <a:gd name="T114" fmla="*/ 41 w 46"/>
                <a:gd name="T115" fmla="*/ 110 h 110"/>
                <a:gd name="T116" fmla="*/ 41 w 46"/>
                <a:gd name="T117"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110">
                  <a:moveTo>
                    <a:pt x="40" y="47"/>
                  </a:moveTo>
                  <a:cubicBezTo>
                    <a:pt x="40" y="47"/>
                    <a:pt x="40" y="47"/>
                    <a:pt x="40" y="47"/>
                  </a:cubicBezTo>
                  <a:cubicBezTo>
                    <a:pt x="40" y="49"/>
                    <a:pt x="38" y="52"/>
                    <a:pt x="35" y="52"/>
                  </a:cubicBezTo>
                  <a:cubicBezTo>
                    <a:pt x="10" y="52"/>
                    <a:pt x="10" y="52"/>
                    <a:pt x="10" y="52"/>
                  </a:cubicBezTo>
                  <a:cubicBezTo>
                    <a:pt x="7" y="52"/>
                    <a:pt x="5" y="49"/>
                    <a:pt x="5" y="47"/>
                  </a:cubicBezTo>
                  <a:cubicBezTo>
                    <a:pt x="5" y="21"/>
                    <a:pt x="5" y="21"/>
                    <a:pt x="5" y="21"/>
                  </a:cubicBezTo>
                  <a:cubicBezTo>
                    <a:pt x="5" y="19"/>
                    <a:pt x="7" y="16"/>
                    <a:pt x="10" y="16"/>
                  </a:cubicBezTo>
                  <a:cubicBezTo>
                    <a:pt x="35" y="16"/>
                    <a:pt x="35" y="16"/>
                    <a:pt x="35" y="16"/>
                  </a:cubicBezTo>
                  <a:cubicBezTo>
                    <a:pt x="38" y="16"/>
                    <a:pt x="40" y="19"/>
                    <a:pt x="40" y="21"/>
                  </a:cubicBezTo>
                  <a:cubicBezTo>
                    <a:pt x="40" y="47"/>
                    <a:pt x="40" y="47"/>
                    <a:pt x="40" y="47"/>
                  </a:cubicBezTo>
                  <a:cubicBezTo>
                    <a:pt x="40" y="47"/>
                    <a:pt x="40" y="47"/>
                    <a:pt x="40" y="47"/>
                  </a:cubicBezTo>
                  <a:close/>
                  <a:moveTo>
                    <a:pt x="38" y="74"/>
                  </a:moveTo>
                  <a:cubicBezTo>
                    <a:pt x="38" y="74"/>
                    <a:pt x="38" y="74"/>
                    <a:pt x="38" y="74"/>
                  </a:cubicBezTo>
                  <a:cubicBezTo>
                    <a:pt x="38" y="75"/>
                    <a:pt x="38" y="76"/>
                    <a:pt x="37" y="76"/>
                  </a:cubicBezTo>
                  <a:cubicBezTo>
                    <a:pt x="31" y="76"/>
                    <a:pt x="31" y="76"/>
                    <a:pt x="31" y="76"/>
                  </a:cubicBezTo>
                  <a:cubicBezTo>
                    <a:pt x="30" y="76"/>
                    <a:pt x="29" y="75"/>
                    <a:pt x="29" y="74"/>
                  </a:cubicBezTo>
                  <a:cubicBezTo>
                    <a:pt x="29" y="72"/>
                    <a:pt x="29" y="72"/>
                    <a:pt x="29" y="72"/>
                  </a:cubicBezTo>
                  <a:cubicBezTo>
                    <a:pt x="29" y="71"/>
                    <a:pt x="30" y="70"/>
                    <a:pt x="31" y="70"/>
                  </a:cubicBezTo>
                  <a:cubicBezTo>
                    <a:pt x="37" y="70"/>
                    <a:pt x="37" y="70"/>
                    <a:pt x="37" y="70"/>
                  </a:cubicBezTo>
                  <a:cubicBezTo>
                    <a:pt x="38" y="70"/>
                    <a:pt x="38" y="71"/>
                    <a:pt x="38" y="72"/>
                  </a:cubicBezTo>
                  <a:cubicBezTo>
                    <a:pt x="38" y="74"/>
                    <a:pt x="38" y="74"/>
                    <a:pt x="38" y="74"/>
                  </a:cubicBezTo>
                  <a:cubicBezTo>
                    <a:pt x="38" y="74"/>
                    <a:pt x="38" y="74"/>
                    <a:pt x="38" y="74"/>
                  </a:cubicBezTo>
                  <a:close/>
                  <a:moveTo>
                    <a:pt x="38" y="83"/>
                  </a:moveTo>
                  <a:cubicBezTo>
                    <a:pt x="38" y="83"/>
                    <a:pt x="38" y="83"/>
                    <a:pt x="38" y="83"/>
                  </a:cubicBezTo>
                  <a:cubicBezTo>
                    <a:pt x="38" y="84"/>
                    <a:pt x="38" y="85"/>
                    <a:pt x="37" y="85"/>
                  </a:cubicBezTo>
                  <a:cubicBezTo>
                    <a:pt x="31" y="85"/>
                    <a:pt x="31" y="85"/>
                    <a:pt x="31" y="85"/>
                  </a:cubicBezTo>
                  <a:cubicBezTo>
                    <a:pt x="30" y="85"/>
                    <a:pt x="29" y="84"/>
                    <a:pt x="29" y="83"/>
                  </a:cubicBezTo>
                  <a:cubicBezTo>
                    <a:pt x="29" y="80"/>
                    <a:pt x="29" y="80"/>
                    <a:pt x="29" y="80"/>
                  </a:cubicBezTo>
                  <a:cubicBezTo>
                    <a:pt x="29" y="80"/>
                    <a:pt x="30" y="79"/>
                    <a:pt x="31" y="79"/>
                  </a:cubicBezTo>
                  <a:cubicBezTo>
                    <a:pt x="37" y="79"/>
                    <a:pt x="37" y="79"/>
                    <a:pt x="37" y="79"/>
                  </a:cubicBezTo>
                  <a:cubicBezTo>
                    <a:pt x="38" y="79"/>
                    <a:pt x="38" y="80"/>
                    <a:pt x="38" y="80"/>
                  </a:cubicBezTo>
                  <a:cubicBezTo>
                    <a:pt x="38" y="83"/>
                    <a:pt x="38" y="83"/>
                    <a:pt x="38" y="83"/>
                  </a:cubicBezTo>
                  <a:cubicBezTo>
                    <a:pt x="38" y="83"/>
                    <a:pt x="38" y="83"/>
                    <a:pt x="38" y="83"/>
                  </a:cubicBezTo>
                  <a:close/>
                  <a:moveTo>
                    <a:pt x="38" y="92"/>
                  </a:moveTo>
                  <a:cubicBezTo>
                    <a:pt x="38" y="92"/>
                    <a:pt x="38" y="92"/>
                    <a:pt x="38" y="92"/>
                  </a:cubicBezTo>
                  <a:cubicBezTo>
                    <a:pt x="38" y="93"/>
                    <a:pt x="38" y="94"/>
                    <a:pt x="37" y="94"/>
                  </a:cubicBezTo>
                  <a:cubicBezTo>
                    <a:pt x="31" y="94"/>
                    <a:pt x="31" y="94"/>
                    <a:pt x="31" y="94"/>
                  </a:cubicBezTo>
                  <a:cubicBezTo>
                    <a:pt x="30" y="94"/>
                    <a:pt x="29" y="93"/>
                    <a:pt x="29" y="92"/>
                  </a:cubicBezTo>
                  <a:cubicBezTo>
                    <a:pt x="29" y="89"/>
                    <a:pt x="29" y="89"/>
                    <a:pt x="29" y="89"/>
                  </a:cubicBezTo>
                  <a:cubicBezTo>
                    <a:pt x="29" y="88"/>
                    <a:pt x="30" y="88"/>
                    <a:pt x="31" y="88"/>
                  </a:cubicBezTo>
                  <a:cubicBezTo>
                    <a:pt x="37" y="88"/>
                    <a:pt x="37" y="88"/>
                    <a:pt x="37" y="88"/>
                  </a:cubicBezTo>
                  <a:cubicBezTo>
                    <a:pt x="38" y="88"/>
                    <a:pt x="38" y="88"/>
                    <a:pt x="38" y="89"/>
                  </a:cubicBezTo>
                  <a:cubicBezTo>
                    <a:pt x="38" y="92"/>
                    <a:pt x="38" y="92"/>
                    <a:pt x="38" y="92"/>
                  </a:cubicBezTo>
                  <a:cubicBezTo>
                    <a:pt x="38" y="92"/>
                    <a:pt x="38" y="92"/>
                    <a:pt x="38" y="92"/>
                  </a:cubicBezTo>
                  <a:close/>
                  <a:moveTo>
                    <a:pt x="38" y="101"/>
                  </a:moveTo>
                  <a:cubicBezTo>
                    <a:pt x="38" y="101"/>
                    <a:pt x="38" y="101"/>
                    <a:pt x="38" y="101"/>
                  </a:cubicBezTo>
                  <a:cubicBezTo>
                    <a:pt x="38" y="102"/>
                    <a:pt x="38" y="103"/>
                    <a:pt x="37" y="103"/>
                  </a:cubicBezTo>
                  <a:cubicBezTo>
                    <a:pt x="31" y="103"/>
                    <a:pt x="31" y="103"/>
                    <a:pt x="31" y="103"/>
                  </a:cubicBezTo>
                  <a:cubicBezTo>
                    <a:pt x="30" y="103"/>
                    <a:pt x="29" y="102"/>
                    <a:pt x="29" y="101"/>
                  </a:cubicBezTo>
                  <a:cubicBezTo>
                    <a:pt x="29" y="98"/>
                    <a:pt x="29" y="98"/>
                    <a:pt x="29" y="98"/>
                  </a:cubicBezTo>
                  <a:cubicBezTo>
                    <a:pt x="29" y="97"/>
                    <a:pt x="30" y="97"/>
                    <a:pt x="31" y="97"/>
                  </a:cubicBezTo>
                  <a:cubicBezTo>
                    <a:pt x="37" y="97"/>
                    <a:pt x="37" y="97"/>
                    <a:pt x="37" y="97"/>
                  </a:cubicBezTo>
                  <a:cubicBezTo>
                    <a:pt x="38" y="97"/>
                    <a:pt x="38" y="97"/>
                    <a:pt x="38" y="98"/>
                  </a:cubicBezTo>
                  <a:cubicBezTo>
                    <a:pt x="38" y="101"/>
                    <a:pt x="38" y="101"/>
                    <a:pt x="38" y="101"/>
                  </a:cubicBezTo>
                  <a:cubicBezTo>
                    <a:pt x="38" y="101"/>
                    <a:pt x="38" y="101"/>
                    <a:pt x="38" y="101"/>
                  </a:cubicBezTo>
                  <a:close/>
                  <a:moveTo>
                    <a:pt x="28" y="62"/>
                  </a:moveTo>
                  <a:cubicBezTo>
                    <a:pt x="28" y="62"/>
                    <a:pt x="28" y="62"/>
                    <a:pt x="28" y="62"/>
                  </a:cubicBezTo>
                  <a:cubicBezTo>
                    <a:pt x="27" y="61"/>
                    <a:pt x="27" y="61"/>
                    <a:pt x="27" y="61"/>
                  </a:cubicBezTo>
                  <a:cubicBezTo>
                    <a:pt x="27" y="61"/>
                    <a:pt x="27" y="60"/>
                    <a:pt x="28" y="59"/>
                  </a:cubicBezTo>
                  <a:cubicBezTo>
                    <a:pt x="35" y="57"/>
                    <a:pt x="35" y="57"/>
                    <a:pt x="35" y="57"/>
                  </a:cubicBezTo>
                  <a:cubicBezTo>
                    <a:pt x="36" y="57"/>
                    <a:pt x="37" y="57"/>
                    <a:pt x="37" y="58"/>
                  </a:cubicBezTo>
                  <a:cubicBezTo>
                    <a:pt x="37" y="59"/>
                    <a:pt x="37" y="59"/>
                    <a:pt x="37" y="59"/>
                  </a:cubicBezTo>
                  <a:cubicBezTo>
                    <a:pt x="38" y="60"/>
                    <a:pt x="37" y="61"/>
                    <a:pt x="36" y="61"/>
                  </a:cubicBezTo>
                  <a:cubicBezTo>
                    <a:pt x="30" y="63"/>
                    <a:pt x="30" y="63"/>
                    <a:pt x="30" y="63"/>
                  </a:cubicBezTo>
                  <a:cubicBezTo>
                    <a:pt x="29" y="64"/>
                    <a:pt x="28" y="63"/>
                    <a:pt x="28" y="62"/>
                  </a:cubicBezTo>
                  <a:close/>
                  <a:moveTo>
                    <a:pt x="27" y="74"/>
                  </a:moveTo>
                  <a:cubicBezTo>
                    <a:pt x="27" y="74"/>
                    <a:pt x="27" y="74"/>
                    <a:pt x="27" y="74"/>
                  </a:cubicBezTo>
                  <a:cubicBezTo>
                    <a:pt x="27" y="75"/>
                    <a:pt x="26" y="76"/>
                    <a:pt x="25" y="76"/>
                  </a:cubicBezTo>
                  <a:cubicBezTo>
                    <a:pt x="20" y="76"/>
                    <a:pt x="20" y="76"/>
                    <a:pt x="20" y="76"/>
                  </a:cubicBezTo>
                  <a:cubicBezTo>
                    <a:pt x="19" y="76"/>
                    <a:pt x="18" y="75"/>
                    <a:pt x="18" y="74"/>
                  </a:cubicBezTo>
                  <a:cubicBezTo>
                    <a:pt x="18" y="72"/>
                    <a:pt x="18" y="72"/>
                    <a:pt x="18" y="72"/>
                  </a:cubicBezTo>
                  <a:cubicBezTo>
                    <a:pt x="18" y="71"/>
                    <a:pt x="19" y="70"/>
                    <a:pt x="20" y="70"/>
                  </a:cubicBezTo>
                  <a:cubicBezTo>
                    <a:pt x="25" y="70"/>
                    <a:pt x="25" y="70"/>
                    <a:pt x="25" y="70"/>
                  </a:cubicBezTo>
                  <a:cubicBezTo>
                    <a:pt x="26" y="70"/>
                    <a:pt x="27" y="71"/>
                    <a:pt x="27" y="72"/>
                  </a:cubicBezTo>
                  <a:cubicBezTo>
                    <a:pt x="27" y="74"/>
                    <a:pt x="27" y="74"/>
                    <a:pt x="27" y="74"/>
                  </a:cubicBezTo>
                  <a:cubicBezTo>
                    <a:pt x="27" y="74"/>
                    <a:pt x="27" y="74"/>
                    <a:pt x="27" y="74"/>
                  </a:cubicBezTo>
                  <a:close/>
                  <a:moveTo>
                    <a:pt x="27" y="83"/>
                  </a:moveTo>
                  <a:cubicBezTo>
                    <a:pt x="27" y="83"/>
                    <a:pt x="27" y="83"/>
                    <a:pt x="27" y="83"/>
                  </a:cubicBezTo>
                  <a:cubicBezTo>
                    <a:pt x="27" y="84"/>
                    <a:pt x="26" y="85"/>
                    <a:pt x="25" y="85"/>
                  </a:cubicBezTo>
                  <a:cubicBezTo>
                    <a:pt x="20" y="85"/>
                    <a:pt x="20" y="85"/>
                    <a:pt x="20" y="85"/>
                  </a:cubicBezTo>
                  <a:cubicBezTo>
                    <a:pt x="19" y="85"/>
                    <a:pt x="18" y="84"/>
                    <a:pt x="18" y="83"/>
                  </a:cubicBezTo>
                  <a:cubicBezTo>
                    <a:pt x="18" y="80"/>
                    <a:pt x="18" y="80"/>
                    <a:pt x="18" y="80"/>
                  </a:cubicBezTo>
                  <a:cubicBezTo>
                    <a:pt x="18" y="80"/>
                    <a:pt x="19" y="79"/>
                    <a:pt x="20" y="79"/>
                  </a:cubicBezTo>
                  <a:cubicBezTo>
                    <a:pt x="25" y="79"/>
                    <a:pt x="25" y="79"/>
                    <a:pt x="25" y="79"/>
                  </a:cubicBezTo>
                  <a:cubicBezTo>
                    <a:pt x="26" y="79"/>
                    <a:pt x="27" y="80"/>
                    <a:pt x="27" y="80"/>
                  </a:cubicBezTo>
                  <a:cubicBezTo>
                    <a:pt x="27" y="83"/>
                    <a:pt x="27" y="83"/>
                    <a:pt x="27" y="83"/>
                  </a:cubicBezTo>
                  <a:cubicBezTo>
                    <a:pt x="27" y="83"/>
                    <a:pt x="27" y="83"/>
                    <a:pt x="27" y="83"/>
                  </a:cubicBezTo>
                  <a:close/>
                  <a:moveTo>
                    <a:pt x="27" y="92"/>
                  </a:moveTo>
                  <a:cubicBezTo>
                    <a:pt x="27" y="92"/>
                    <a:pt x="27" y="92"/>
                    <a:pt x="27" y="92"/>
                  </a:cubicBezTo>
                  <a:cubicBezTo>
                    <a:pt x="27" y="93"/>
                    <a:pt x="26" y="94"/>
                    <a:pt x="25" y="94"/>
                  </a:cubicBezTo>
                  <a:cubicBezTo>
                    <a:pt x="20" y="94"/>
                    <a:pt x="20" y="94"/>
                    <a:pt x="20" y="94"/>
                  </a:cubicBezTo>
                  <a:cubicBezTo>
                    <a:pt x="19" y="94"/>
                    <a:pt x="18" y="93"/>
                    <a:pt x="18" y="92"/>
                  </a:cubicBezTo>
                  <a:cubicBezTo>
                    <a:pt x="18" y="89"/>
                    <a:pt x="18" y="89"/>
                    <a:pt x="18" y="89"/>
                  </a:cubicBezTo>
                  <a:cubicBezTo>
                    <a:pt x="18" y="88"/>
                    <a:pt x="19" y="88"/>
                    <a:pt x="20" y="88"/>
                  </a:cubicBezTo>
                  <a:cubicBezTo>
                    <a:pt x="25" y="88"/>
                    <a:pt x="25" y="88"/>
                    <a:pt x="25" y="88"/>
                  </a:cubicBezTo>
                  <a:cubicBezTo>
                    <a:pt x="26" y="88"/>
                    <a:pt x="27" y="88"/>
                    <a:pt x="27" y="89"/>
                  </a:cubicBezTo>
                  <a:cubicBezTo>
                    <a:pt x="27" y="92"/>
                    <a:pt x="27" y="92"/>
                    <a:pt x="27" y="92"/>
                  </a:cubicBezTo>
                  <a:cubicBezTo>
                    <a:pt x="27" y="92"/>
                    <a:pt x="27" y="92"/>
                    <a:pt x="27" y="92"/>
                  </a:cubicBezTo>
                  <a:close/>
                  <a:moveTo>
                    <a:pt x="27" y="101"/>
                  </a:moveTo>
                  <a:cubicBezTo>
                    <a:pt x="27" y="101"/>
                    <a:pt x="27" y="101"/>
                    <a:pt x="27" y="101"/>
                  </a:cubicBezTo>
                  <a:cubicBezTo>
                    <a:pt x="27" y="102"/>
                    <a:pt x="26" y="103"/>
                    <a:pt x="25" y="103"/>
                  </a:cubicBezTo>
                  <a:cubicBezTo>
                    <a:pt x="20" y="103"/>
                    <a:pt x="20" y="103"/>
                    <a:pt x="20" y="103"/>
                  </a:cubicBezTo>
                  <a:cubicBezTo>
                    <a:pt x="19" y="103"/>
                    <a:pt x="18" y="102"/>
                    <a:pt x="18" y="101"/>
                  </a:cubicBezTo>
                  <a:cubicBezTo>
                    <a:pt x="18" y="98"/>
                    <a:pt x="18" y="98"/>
                    <a:pt x="18" y="98"/>
                  </a:cubicBezTo>
                  <a:cubicBezTo>
                    <a:pt x="18" y="97"/>
                    <a:pt x="19" y="97"/>
                    <a:pt x="20" y="97"/>
                  </a:cubicBezTo>
                  <a:cubicBezTo>
                    <a:pt x="25" y="97"/>
                    <a:pt x="25" y="97"/>
                    <a:pt x="25" y="97"/>
                  </a:cubicBezTo>
                  <a:cubicBezTo>
                    <a:pt x="26" y="97"/>
                    <a:pt x="27" y="97"/>
                    <a:pt x="27" y="98"/>
                  </a:cubicBezTo>
                  <a:cubicBezTo>
                    <a:pt x="27" y="101"/>
                    <a:pt x="27" y="101"/>
                    <a:pt x="27" y="101"/>
                  </a:cubicBezTo>
                  <a:cubicBezTo>
                    <a:pt x="27" y="101"/>
                    <a:pt x="27" y="101"/>
                    <a:pt x="27" y="101"/>
                  </a:cubicBezTo>
                  <a:close/>
                  <a:moveTo>
                    <a:pt x="18" y="61"/>
                  </a:moveTo>
                  <a:cubicBezTo>
                    <a:pt x="18" y="61"/>
                    <a:pt x="18" y="61"/>
                    <a:pt x="18" y="61"/>
                  </a:cubicBezTo>
                  <a:cubicBezTo>
                    <a:pt x="18" y="62"/>
                    <a:pt x="18" y="62"/>
                    <a:pt x="18" y="62"/>
                  </a:cubicBezTo>
                  <a:cubicBezTo>
                    <a:pt x="17" y="63"/>
                    <a:pt x="16" y="64"/>
                    <a:pt x="15" y="63"/>
                  </a:cubicBezTo>
                  <a:cubicBezTo>
                    <a:pt x="9" y="61"/>
                    <a:pt x="9" y="61"/>
                    <a:pt x="9" y="61"/>
                  </a:cubicBezTo>
                  <a:cubicBezTo>
                    <a:pt x="8" y="61"/>
                    <a:pt x="7" y="60"/>
                    <a:pt x="8" y="59"/>
                  </a:cubicBezTo>
                  <a:cubicBezTo>
                    <a:pt x="8" y="58"/>
                    <a:pt x="8" y="58"/>
                    <a:pt x="8" y="58"/>
                  </a:cubicBezTo>
                  <a:cubicBezTo>
                    <a:pt x="8" y="57"/>
                    <a:pt x="9" y="57"/>
                    <a:pt x="10" y="57"/>
                  </a:cubicBezTo>
                  <a:cubicBezTo>
                    <a:pt x="17" y="59"/>
                    <a:pt x="17" y="59"/>
                    <a:pt x="17" y="59"/>
                  </a:cubicBezTo>
                  <a:cubicBezTo>
                    <a:pt x="18" y="60"/>
                    <a:pt x="18" y="61"/>
                    <a:pt x="18" y="61"/>
                  </a:cubicBezTo>
                  <a:close/>
                  <a:moveTo>
                    <a:pt x="16" y="74"/>
                  </a:moveTo>
                  <a:cubicBezTo>
                    <a:pt x="16" y="74"/>
                    <a:pt x="16" y="74"/>
                    <a:pt x="16" y="74"/>
                  </a:cubicBezTo>
                  <a:cubicBezTo>
                    <a:pt x="16" y="75"/>
                    <a:pt x="15" y="76"/>
                    <a:pt x="14" y="76"/>
                  </a:cubicBezTo>
                  <a:cubicBezTo>
                    <a:pt x="8" y="76"/>
                    <a:pt x="8" y="76"/>
                    <a:pt x="8" y="76"/>
                  </a:cubicBezTo>
                  <a:cubicBezTo>
                    <a:pt x="7" y="76"/>
                    <a:pt x="7" y="75"/>
                    <a:pt x="7" y="74"/>
                  </a:cubicBezTo>
                  <a:cubicBezTo>
                    <a:pt x="7" y="72"/>
                    <a:pt x="7" y="72"/>
                    <a:pt x="7" y="72"/>
                  </a:cubicBezTo>
                  <a:cubicBezTo>
                    <a:pt x="7" y="71"/>
                    <a:pt x="7" y="70"/>
                    <a:pt x="8" y="70"/>
                  </a:cubicBezTo>
                  <a:cubicBezTo>
                    <a:pt x="14" y="70"/>
                    <a:pt x="14" y="70"/>
                    <a:pt x="14" y="70"/>
                  </a:cubicBezTo>
                  <a:cubicBezTo>
                    <a:pt x="15" y="70"/>
                    <a:pt x="16" y="71"/>
                    <a:pt x="16" y="72"/>
                  </a:cubicBezTo>
                  <a:cubicBezTo>
                    <a:pt x="16" y="74"/>
                    <a:pt x="16" y="74"/>
                    <a:pt x="16" y="74"/>
                  </a:cubicBezTo>
                  <a:cubicBezTo>
                    <a:pt x="16" y="74"/>
                    <a:pt x="16" y="74"/>
                    <a:pt x="16" y="74"/>
                  </a:cubicBezTo>
                  <a:close/>
                  <a:moveTo>
                    <a:pt x="16" y="83"/>
                  </a:moveTo>
                  <a:cubicBezTo>
                    <a:pt x="16" y="83"/>
                    <a:pt x="16" y="83"/>
                    <a:pt x="16" y="83"/>
                  </a:cubicBezTo>
                  <a:cubicBezTo>
                    <a:pt x="16" y="84"/>
                    <a:pt x="15" y="85"/>
                    <a:pt x="14" y="85"/>
                  </a:cubicBezTo>
                  <a:cubicBezTo>
                    <a:pt x="8" y="85"/>
                    <a:pt x="8" y="85"/>
                    <a:pt x="8" y="85"/>
                  </a:cubicBezTo>
                  <a:cubicBezTo>
                    <a:pt x="7" y="85"/>
                    <a:pt x="7" y="84"/>
                    <a:pt x="7" y="83"/>
                  </a:cubicBezTo>
                  <a:cubicBezTo>
                    <a:pt x="7" y="80"/>
                    <a:pt x="7" y="80"/>
                    <a:pt x="7" y="80"/>
                  </a:cubicBezTo>
                  <a:cubicBezTo>
                    <a:pt x="7" y="80"/>
                    <a:pt x="7" y="79"/>
                    <a:pt x="8" y="79"/>
                  </a:cubicBezTo>
                  <a:cubicBezTo>
                    <a:pt x="14" y="79"/>
                    <a:pt x="14" y="79"/>
                    <a:pt x="14" y="79"/>
                  </a:cubicBezTo>
                  <a:cubicBezTo>
                    <a:pt x="15" y="79"/>
                    <a:pt x="16" y="80"/>
                    <a:pt x="16" y="80"/>
                  </a:cubicBezTo>
                  <a:cubicBezTo>
                    <a:pt x="16" y="83"/>
                    <a:pt x="16" y="83"/>
                    <a:pt x="16" y="83"/>
                  </a:cubicBezTo>
                  <a:cubicBezTo>
                    <a:pt x="16" y="83"/>
                    <a:pt x="16" y="83"/>
                    <a:pt x="16" y="83"/>
                  </a:cubicBezTo>
                  <a:close/>
                  <a:moveTo>
                    <a:pt x="16" y="92"/>
                  </a:moveTo>
                  <a:cubicBezTo>
                    <a:pt x="16" y="92"/>
                    <a:pt x="16" y="92"/>
                    <a:pt x="16" y="92"/>
                  </a:cubicBezTo>
                  <a:cubicBezTo>
                    <a:pt x="16" y="93"/>
                    <a:pt x="15" y="94"/>
                    <a:pt x="14" y="94"/>
                  </a:cubicBezTo>
                  <a:cubicBezTo>
                    <a:pt x="8" y="94"/>
                    <a:pt x="8" y="94"/>
                    <a:pt x="8" y="94"/>
                  </a:cubicBezTo>
                  <a:cubicBezTo>
                    <a:pt x="7" y="94"/>
                    <a:pt x="7" y="93"/>
                    <a:pt x="7" y="92"/>
                  </a:cubicBezTo>
                  <a:cubicBezTo>
                    <a:pt x="7" y="89"/>
                    <a:pt x="7" y="89"/>
                    <a:pt x="7" y="89"/>
                  </a:cubicBezTo>
                  <a:cubicBezTo>
                    <a:pt x="7" y="88"/>
                    <a:pt x="7" y="88"/>
                    <a:pt x="8" y="88"/>
                  </a:cubicBezTo>
                  <a:cubicBezTo>
                    <a:pt x="14" y="88"/>
                    <a:pt x="14" y="88"/>
                    <a:pt x="14" y="88"/>
                  </a:cubicBezTo>
                  <a:cubicBezTo>
                    <a:pt x="15" y="88"/>
                    <a:pt x="16" y="88"/>
                    <a:pt x="16" y="89"/>
                  </a:cubicBezTo>
                  <a:cubicBezTo>
                    <a:pt x="16" y="92"/>
                    <a:pt x="16" y="92"/>
                    <a:pt x="16" y="92"/>
                  </a:cubicBezTo>
                  <a:cubicBezTo>
                    <a:pt x="16" y="92"/>
                    <a:pt x="16" y="92"/>
                    <a:pt x="16" y="92"/>
                  </a:cubicBezTo>
                  <a:close/>
                  <a:moveTo>
                    <a:pt x="16" y="101"/>
                  </a:moveTo>
                  <a:cubicBezTo>
                    <a:pt x="16" y="101"/>
                    <a:pt x="16" y="101"/>
                    <a:pt x="16" y="101"/>
                  </a:cubicBezTo>
                  <a:cubicBezTo>
                    <a:pt x="16" y="102"/>
                    <a:pt x="15" y="103"/>
                    <a:pt x="14" y="103"/>
                  </a:cubicBezTo>
                  <a:cubicBezTo>
                    <a:pt x="8" y="103"/>
                    <a:pt x="8" y="103"/>
                    <a:pt x="8" y="103"/>
                  </a:cubicBezTo>
                  <a:cubicBezTo>
                    <a:pt x="7" y="103"/>
                    <a:pt x="7" y="102"/>
                    <a:pt x="7" y="101"/>
                  </a:cubicBezTo>
                  <a:cubicBezTo>
                    <a:pt x="7" y="98"/>
                    <a:pt x="7" y="98"/>
                    <a:pt x="7" y="98"/>
                  </a:cubicBezTo>
                  <a:cubicBezTo>
                    <a:pt x="7" y="97"/>
                    <a:pt x="7" y="97"/>
                    <a:pt x="8" y="97"/>
                  </a:cubicBezTo>
                  <a:cubicBezTo>
                    <a:pt x="14" y="97"/>
                    <a:pt x="14" y="97"/>
                    <a:pt x="14" y="97"/>
                  </a:cubicBezTo>
                  <a:cubicBezTo>
                    <a:pt x="15" y="97"/>
                    <a:pt x="16" y="97"/>
                    <a:pt x="16" y="98"/>
                  </a:cubicBezTo>
                  <a:cubicBezTo>
                    <a:pt x="16" y="101"/>
                    <a:pt x="16" y="101"/>
                    <a:pt x="16" y="101"/>
                  </a:cubicBezTo>
                  <a:cubicBezTo>
                    <a:pt x="16" y="101"/>
                    <a:pt x="16" y="101"/>
                    <a:pt x="16" y="101"/>
                  </a:cubicBezTo>
                  <a:close/>
                  <a:moveTo>
                    <a:pt x="41" y="12"/>
                  </a:moveTo>
                  <a:cubicBezTo>
                    <a:pt x="41" y="12"/>
                    <a:pt x="41" y="12"/>
                    <a:pt x="41" y="12"/>
                  </a:cubicBezTo>
                  <a:cubicBezTo>
                    <a:pt x="10" y="12"/>
                    <a:pt x="10" y="12"/>
                    <a:pt x="10" y="12"/>
                  </a:cubicBezTo>
                  <a:cubicBezTo>
                    <a:pt x="10" y="0"/>
                    <a:pt x="10" y="0"/>
                    <a:pt x="10" y="0"/>
                  </a:cubicBezTo>
                  <a:cubicBezTo>
                    <a:pt x="5" y="0"/>
                    <a:pt x="5" y="0"/>
                    <a:pt x="5" y="0"/>
                  </a:cubicBezTo>
                  <a:cubicBezTo>
                    <a:pt x="5" y="12"/>
                    <a:pt x="5" y="12"/>
                    <a:pt x="5" y="12"/>
                  </a:cubicBezTo>
                  <a:cubicBezTo>
                    <a:pt x="5" y="12"/>
                    <a:pt x="5" y="12"/>
                    <a:pt x="5" y="12"/>
                  </a:cubicBezTo>
                  <a:cubicBezTo>
                    <a:pt x="2" y="12"/>
                    <a:pt x="0" y="14"/>
                    <a:pt x="0" y="17"/>
                  </a:cubicBezTo>
                  <a:cubicBezTo>
                    <a:pt x="0" y="105"/>
                    <a:pt x="0" y="105"/>
                    <a:pt x="0" y="105"/>
                  </a:cubicBezTo>
                  <a:cubicBezTo>
                    <a:pt x="0" y="108"/>
                    <a:pt x="2" y="110"/>
                    <a:pt x="5" y="110"/>
                  </a:cubicBezTo>
                  <a:cubicBezTo>
                    <a:pt x="41" y="110"/>
                    <a:pt x="41" y="110"/>
                    <a:pt x="41" y="110"/>
                  </a:cubicBezTo>
                  <a:cubicBezTo>
                    <a:pt x="43" y="110"/>
                    <a:pt x="46" y="108"/>
                    <a:pt x="46" y="105"/>
                  </a:cubicBezTo>
                  <a:cubicBezTo>
                    <a:pt x="46" y="17"/>
                    <a:pt x="46" y="17"/>
                    <a:pt x="46" y="17"/>
                  </a:cubicBezTo>
                  <a:cubicBezTo>
                    <a:pt x="46" y="14"/>
                    <a:pt x="43" y="12"/>
                    <a:pt x="41" y="1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45" tIns="10632" rIns="21245" bIns="10632" numCol="1" anchor="t" anchorCtr="0" compatLnSpc="1">
              <a:prstTxWarp prst="textNoShape">
                <a:avLst/>
              </a:prstTxWarp>
            </a:bodyPr>
            <a:lstStyle/>
            <a:p>
              <a:pPr defTabSz="283008"/>
              <a:endParaRPr lang="en-US" dirty="0"/>
            </a:p>
          </p:txBody>
        </p:sp>
      </p:grpSp>
      <p:sp>
        <p:nvSpPr>
          <p:cNvPr id="83" name="TextBox 82"/>
          <p:cNvSpPr txBox="1"/>
          <p:nvPr/>
        </p:nvSpPr>
        <p:spPr>
          <a:xfrm>
            <a:off x="4119870" y="1603061"/>
            <a:ext cx="3949117" cy="244075"/>
          </a:xfrm>
          <a:prstGeom prst="rect">
            <a:avLst/>
          </a:prstGeom>
          <a:noFill/>
        </p:spPr>
        <p:txBody>
          <a:bodyPr wrap="square" lIns="28327" tIns="14174" rIns="28327" bIns="14174" rtlCol="0">
            <a:spAutoFit/>
          </a:bodyPr>
          <a:lstStyle>
            <a:defPPr>
              <a:defRPr lang="en-US"/>
            </a:defPPr>
            <a:lvl1pPr algn="ctr" defTabSz="914400">
              <a:lnSpc>
                <a:spcPct val="85000"/>
              </a:lnSpc>
              <a:spcBef>
                <a:spcPts val="600"/>
              </a:spcBef>
              <a:defRPr sz="7000" b="1">
                <a:solidFill>
                  <a:srgbClr val="FFA56B">
                    <a:alpha val="99000"/>
                  </a:srgbClr>
                </a:solidFill>
                <a:effectLst>
                  <a:outerShdw blurRad="63500" algn="ctr" rotWithShape="0">
                    <a:prstClr val="black">
                      <a:alpha val="40000"/>
                    </a:prstClr>
                  </a:outerShdw>
                </a:effectLst>
              </a:defRPr>
            </a:lvl1pPr>
          </a:lstStyle>
          <a:p>
            <a:pPr defTabSz="283008"/>
            <a:r>
              <a:rPr lang="en-US" sz="1600" b="0" dirty="0">
                <a:solidFill>
                  <a:schemeClr val="bg1"/>
                </a:solidFill>
                <a:effectLst/>
                <a:cs typeface="CiscoSans ExtraLight"/>
              </a:rPr>
              <a:t>TECHNOLOGY TRANSITIONS</a:t>
            </a:r>
          </a:p>
        </p:txBody>
      </p:sp>
      <p:sp>
        <p:nvSpPr>
          <p:cNvPr id="82" name="TextBox 81"/>
          <p:cNvSpPr txBox="1"/>
          <p:nvPr/>
        </p:nvSpPr>
        <p:spPr>
          <a:xfrm>
            <a:off x="4259481" y="6050787"/>
            <a:ext cx="3796456" cy="244068"/>
          </a:xfrm>
          <a:prstGeom prst="rect">
            <a:avLst/>
          </a:prstGeom>
          <a:noFill/>
        </p:spPr>
        <p:txBody>
          <a:bodyPr wrap="square" lIns="28327" tIns="14174" rIns="28327" bIns="14174" rtlCol="0">
            <a:spAutoFit/>
          </a:bodyPr>
          <a:lstStyle>
            <a:defPPr>
              <a:defRPr lang="en-US"/>
            </a:defPPr>
            <a:lvl1pPr algn="ctr" defTabSz="914400">
              <a:lnSpc>
                <a:spcPct val="85000"/>
              </a:lnSpc>
              <a:spcBef>
                <a:spcPts val="600"/>
              </a:spcBef>
              <a:defRPr sz="7000" b="1">
                <a:solidFill>
                  <a:srgbClr val="FFA56B">
                    <a:alpha val="99000"/>
                  </a:srgbClr>
                </a:solidFill>
                <a:effectLst>
                  <a:outerShdw blurRad="63500" algn="ctr" rotWithShape="0">
                    <a:prstClr val="black">
                      <a:alpha val="40000"/>
                    </a:prstClr>
                  </a:outerShdw>
                </a:effectLst>
              </a:defRPr>
            </a:lvl1pPr>
          </a:lstStyle>
          <a:p>
            <a:pPr defTabSz="283008"/>
            <a:r>
              <a:rPr lang="en-US" sz="1600" b="0" dirty="0">
                <a:solidFill>
                  <a:schemeClr val="bg1"/>
                </a:solidFill>
                <a:effectLst/>
                <a:cs typeface="CiscoSans ExtraLight"/>
              </a:rPr>
              <a:t>INCREASING BUSINESS DEMANDS</a:t>
            </a:r>
          </a:p>
        </p:txBody>
      </p:sp>
      <p:sp>
        <p:nvSpPr>
          <p:cNvPr id="85" name="Title 4"/>
          <p:cNvSpPr>
            <a:spLocks noGrp="1"/>
          </p:cNvSpPr>
          <p:nvPr>
            <p:ph type="ctrTitle"/>
          </p:nvPr>
        </p:nvSpPr>
        <p:spPr/>
        <p:txBody>
          <a:bodyPr/>
          <a:lstStyle/>
          <a:p>
            <a:r>
              <a:rPr lang="en-US" sz="3600" dirty="0"/>
              <a:t>Navigating Pace of Change</a:t>
            </a:r>
          </a:p>
        </p:txBody>
      </p:sp>
      <p:sp>
        <p:nvSpPr>
          <p:cNvPr id="69" name="Oval 68"/>
          <p:cNvSpPr/>
          <p:nvPr/>
        </p:nvSpPr>
        <p:spPr>
          <a:xfrm>
            <a:off x="1999051" y="4483776"/>
            <a:ext cx="1431912" cy="1450189"/>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64" name="TextBox 63"/>
          <p:cNvSpPr txBox="1"/>
          <p:nvPr/>
        </p:nvSpPr>
        <p:spPr>
          <a:xfrm>
            <a:off x="2052093" y="4999645"/>
            <a:ext cx="1325828" cy="418479"/>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Growth and Productivity</a:t>
            </a:r>
          </a:p>
        </p:txBody>
      </p:sp>
      <p:sp>
        <p:nvSpPr>
          <p:cNvPr id="86" name="Oval 85"/>
          <p:cNvSpPr/>
          <p:nvPr/>
        </p:nvSpPr>
        <p:spPr>
          <a:xfrm>
            <a:off x="8757862" y="4483776"/>
            <a:ext cx="1431912" cy="1450189"/>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95" name="TextBox 94"/>
          <p:cNvSpPr txBox="1"/>
          <p:nvPr/>
        </p:nvSpPr>
        <p:spPr>
          <a:xfrm>
            <a:off x="8810904" y="4901313"/>
            <a:ext cx="1325828" cy="615115"/>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Security and Regulatory Compliance</a:t>
            </a:r>
          </a:p>
        </p:txBody>
      </p:sp>
      <p:sp>
        <p:nvSpPr>
          <p:cNvPr id="98" name="Oval 97"/>
          <p:cNvSpPr/>
          <p:nvPr/>
        </p:nvSpPr>
        <p:spPr>
          <a:xfrm>
            <a:off x="7068159" y="4483776"/>
            <a:ext cx="1431912" cy="1450189"/>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103" name="TextBox 102"/>
          <p:cNvSpPr txBox="1"/>
          <p:nvPr/>
        </p:nvSpPr>
        <p:spPr>
          <a:xfrm>
            <a:off x="7121201" y="5097093"/>
            <a:ext cx="1325828" cy="223555"/>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Globalization </a:t>
            </a:r>
          </a:p>
        </p:txBody>
      </p:sp>
      <p:sp>
        <p:nvSpPr>
          <p:cNvPr id="104" name="Oval 103"/>
          <p:cNvSpPr/>
          <p:nvPr/>
        </p:nvSpPr>
        <p:spPr>
          <a:xfrm>
            <a:off x="5378457" y="4483776"/>
            <a:ext cx="1431912" cy="1450189"/>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106" name="TextBox 105"/>
          <p:cNvSpPr txBox="1"/>
          <p:nvPr/>
        </p:nvSpPr>
        <p:spPr>
          <a:xfrm>
            <a:off x="5378457" y="4999645"/>
            <a:ext cx="1431912" cy="418479"/>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User Experience and Expectations</a:t>
            </a:r>
          </a:p>
        </p:txBody>
      </p:sp>
      <p:sp>
        <p:nvSpPr>
          <p:cNvPr id="107" name="Oval 106"/>
          <p:cNvSpPr/>
          <p:nvPr/>
        </p:nvSpPr>
        <p:spPr>
          <a:xfrm>
            <a:off x="3688754" y="4483776"/>
            <a:ext cx="1431912" cy="1450189"/>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29" tIns="60913" rIns="121829" bIns="60913" rtlCol="0" anchor="ctr"/>
          <a:lstStyle/>
          <a:p>
            <a:pPr algn="ctr" defTabSz="609132"/>
            <a:endParaRPr lang="en-US" sz="1900" dirty="0">
              <a:solidFill>
                <a:srgbClr val="FFFFFF"/>
              </a:solidFill>
            </a:endParaRPr>
          </a:p>
        </p:txBody>
      </p:sp>
      <p:sp>
        <p:nvSpPr>
          <p:cNvPr id="109" name="TextBox 108"/>
          <p:cNvSpPr txBox="1"/>
          <p:nvPr/>
        </p:nvSpPr>
        <p:spPr>
          <a:xfrm>
            <a:off x="3741796" y="4998776"/>
            <a:ext cx="1325828" cy="420189"/>
          </a:xfrm>
          <a:prstGeom prst="rect">
            <a:avLst/>
          </a:prstGeom>
          <a:noFill/>
        </p:spPr>
        <p:txBody>
          <a:bodyPr wrap="square" lIns="28295" tIns="14171" rIns="28295" bIns="14171" rtlCol="0" anchor="ctr">
            <a:spAutoFit/>
          </a:bodyPr>
          <a:lstStyle/>
          <a:p>
            <a:pPr algn="ctr" defTabSz="282996">
              <a:lnSpc>
                <a:spcPct val="95000"/>
              </a:lnSpc>
            </a:pPr>
            <a:r>
              <a:rPr lang="en-US" sz="1300" dirty="0">
                <a:solidFill>
                  <a:schemeClr val="bg1"/>
                </a:solidFill>
                <a:cs typeface="CiscoSans ExtraLight"/>
              </a:rPr>
              <a:t>New Business Models</a:t>
            </a:r>
          </a:p>
        </p:txBody>
      </p:sp>
      <p:grpSp>
        <p:nvGrpSpPr>
          <p:cNvPr id="2" name="Group 1"/>
          <p:cNvGrpSpPr/>
          <p:nvPr/>
        </p:nvGrpSpPr>
        <p:grpSpPr>
          <a:xfrm>
            <a:off x="5456338" y="1857124"/>
            <a:ext cx="1276181" cy="1267171"/>
            <a:chOff x="4093306" y="1224682"/>
            <a:chExt cx="957385" cy="950378"/>
          </a:xfrm>
        </p:grpSpPr>
        <p:sp>
          <p:nvSpPr>
            <p:cNvPr id="36" name="Oval 35"/>
            <p:cNvSpPr/>
            <p:nvPr/>
          </p:nvSpPr>
          <p:spPr>
            <a:xfrm>
              <a:off x="4093306" y="1224682"/>
              <a:ext cx="957385" cy="950378"/>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32"/>
              <a:endParaRPr lang="en-US" sz="1900" dirty="0">
                <a:solidFill>
                  <a:srgbClr val="FFFFFF"/>
                </a:solidFill>
              </a:endParaRPr>
            </a:p>
          </p:txBody>
        </p:sp>
        <p:grpSp>
          <p:nvGrpSpPr>
            <p:cNvPr id="71" name="Group 70"/>
            <p:cNvGrpSpPr/>
            <p:nvPr/>
          </p:nvGrpSpPr>
          <p:grpSpPr>
            <a:xfrm>
              <a:off x="4314948" y="1479570"/>
              <a:ext cx="514101" cy="440603"/>
              <a:chOff x="2447925" y="1593850"/>
              <a:chExt cx="4252913" cy="3644900"/>
            </a:xfrm>
            <a:gradFill flip="none" rotWithShape="1">
              <a:gsLst>
                <a:gs pos="0">
                  <a:srgbClr val="959595"/>
                </a:gs>
                <a:gs pos="100000">
                  <a:srgbClr val="FFFFFF"/>
                </a:gs>
                <a:gs pos="50000">
                  <a:srgbClr val="D6D6D6"/>
                </a:gs>
              </a:gsLst>
              <a:lin ang="16200000" scaled="0"/>
              <a:tileRect/>
            </a:gradFill>
            <a:effectLst>
              <a:outerShdw blurRad="50800" dist="38100" dir="2700000" algn="tl" rotWithShape="0">
                <a:srgbClr val="000000">
                  <a:alpha val="40000"/>
                </a:srgbClr>
              </a:outerShdw>
            </a:effectLst>
          </p:grpSpPr>
          <p:sp>
            <p:nvSpPr>
              <p:cNvPr id="72"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2" name="TextBox 61"/>
          <p:cNvSpPr txBox="1"/>
          <p:nvPr/>
        </p:nvSpPr>
        <p:spPr>
          <a:xfrm>
            <a:off x="3289347" y="3852650"/>
            <a:ext cx="5596134" cy="315887"/>
          </a:xfrm>
          <a:prstGeom prst="rect">
            <a:avLst/>
          </a:prstGeom>
          <a:noFill/>
          <a:effectLst/>
        </p:spPr>
        <p:txBody>
          <a:bodyPr wrap="square" lIns="28302" tIns="14174" rIns="28302" bIns="14174" rtlCol="0">
            <a:spAutoFit/>
          </a:bodyPr>
          <a:lstStyle/>
          <a:p>
            <a:pPr algn="ctr" defTabSz="283065">
              <a:lnSpc>
                <a:spcPct val="85000"/>
              </a:lnSpc>
              <a:spcBef>
                <a:spcPts val="187"/>
              </a:spcBef>
              <a:defRPr/>
            </a:pPr>
            <a:r>
              <a:rPr lang="en-US" sz="2100" dirty="0">
                <a:solidFill>
                  <a:schemeClr val="bg1">
                    <a:lumMod val="50000"/>
                  </a:schemeClr>
                </a:solidFill>
                <a:effectLst>
                  <a:outerShdw blurRad="63500" algn="ctr" rotWithShape="0">
                    <a:prstClr val="black">
                      <a:alpha val="40000"/>
                    </a:prstClr>
                  </a:outerShdw>
                </a:effectLst>
              </a:rPr>
              <a:t>EVOLVING ROLE FOR IT</a:t>
            </a:r>
          </a:p>
        </p:txBody>
      </p:sp>
    </p:spTree>
    <p:extLst>
      <p:ext uri="{BB962C8B-B14F-4D97-AF65-F5344CB8AC3E}">
        <p14:creationId xmlns:p14="http://schemas.microsoft.com/office/powerpoint/2010/main" val="38848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83" name="Group 28682"/>
          <p:cNvGrpSpPr/>
          <p:nvPr/>
        </p:nvGrpSpPr>
        <p:grpSpPr>
          <a:xfrm>
            <a:off x="0" y="1562951"/>
            <a:ext cx="9709796" cy="1759372"/>
            <a:chOff x="0" y="1172211"/>
            <a:chExt cx="7284244" cy="1319529"/>
          </a:xfrm>
        </p:grpSpPr>
        <p:cxnSp>
          <p:nvCxnSpPr>
            <p:cNvPr id="10" name="Straight Connector 9"/>
            <p:cNvCxnSpPr/>
            <p:nvPr/>
          </p:nvCxnSpPr>
          <p:spPr>
            <a:xfrm>
              <a:off x="0" y="2491740"/>
              <a:ext cx="256250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562509" y="2049780"/>
              <a:ext cx="0" cy="44196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562509" y="2049780"/>
              <a:ext cx="204469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607204" y="1614171"/>
              <a:ext cx="0" cy="44196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607204" y="1614170"/>
              <a:ext cx="2044695"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649002" y="1172211"/>
              <a:ext cx="0" cy="44196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649002" y="1172211"/>
              <a:ext cx="63524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8" name="Picture 16" descr="Cumulus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 y="4233873"/>
            <a:ext cx="3148013"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Parallelogram 20"/>
          <p:cNvSpPr/>
          <p:nvPr/>
        </p:nvSpPr>
        <p:spPr>
          <a:xfrm>
            <a:off x="1031884" y="4081465"/>
            <a:ext cx="8177213" cy="1946275"/>
          </a:xfrm>
          <a:prstGeom prst="parallelogram">
            <a:avLst>
              <a:gd name="adj" fmla="val 41072"/>
            </a:avLst>
          </a:prstGeom>
          <a:gradFill flip="none" rotWithShape="1">
            <a:gsLst>
              <a:gs pos="0">
                <a:srgbClr val="014961">
                  <a:alpha val="36000"/>
                </a:srgbClr>
              </a:gs>
              <a:gs pos="100000">
                <a:srgbClr val="4DB4D4">
                  <a:alpha val="36000"/>
                </a:srgb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srgbClr val="FFFFFF"/>
              </a:solidFill>
              <a:latin typeface="Arial"/>
            </a:endParaRPr>
          </a:p>
        </p:txBody>
      </p:sp>
      <p:pic>
        <p:nvPicPr>
          <p:cNvPr id="22" name="Picture 17" descr="Cumulus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0813" y="4233873"/>
            <a:ext cx="314801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arallelogram 22"/>
          <p:cNvSpPr/>
          <p:nvPr/>
        </p:nvSpPr>
        <p:spPr>
          <a:xfrm>
            <a:off x="0" y="4097339"/>
            <a:ext cx="12188825" cy="1930400"/>
          </a:xfrm>
          <a:prstGeom prst="parallelogram">
            <a:avLst>
              <a:gd name="adj" fmla="val 41072"/>
            </a:avLst>
          </a:prstGeom>
          <a:gradFill flip="none" rotWithShape="1">
            <a:gsLst>
              <a:gs pos="0">
                <a:srgbClr val="014961">
                  <a:alpha val="36000"/>
                </a:srgbClr>
              </a:gs>
              <a:gs pos="100000">
                <a:srgbClr val="4DB4D4">
                  <a:alpha val="36000"/>
                </a:srgbClr>
              </a:gs>
            </a:gsLst>
            <a:lin ang="153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srgbClr val="FFFFFF"/>
              </a:solidFill>
              <a:latin typeface="Arial"/>
            </a:endParaRPr>
          </a:p>
        </p:txBody>
      </p:sp>
      <p:sp>
        <p:nvSpPr>
          <p:cNvPr id="3" name="Rectangle 2"/>
          <p:cNvSpPr/>
          <p:nvPr/>
        </p:nvSpPr>
        <p:spPr>
          <a:xfrm>
            <a:off x="839319" y="3444357"/>
            <a:ext cx="2576472" cy="270752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60933" tIns="60933" rIns="60933" bIns="60933" anchor="ctr"/>
          <a:lstStyle/>
          <a:p>
            <a:pPr defTabSz="282869" fontAlgn="base">
              <a:spcBef>
                <a:spcPct val="0"/>
              </a:spcBef>
              <a:spcAft>
                <a:spcPct val="0"/>
              </a:spcAft>
            </a:pPr>
            <a:r>
              <a:rPr lang="en-US" sz="2700" dirty="0">
                <a:solidFill>
                  <a:srgbClr val="FFFFFF"/>
                </a:solidFill>
                <a:latin typeface="Arial" charset="0"/>
                <a:ea typeface="MS PGothic" charset="0"/>
                <a:cs typeface="MS PGothic" charset="0"/>
              </a:rPr>
              <a:t>Discover True </a:t>
            </a:r>
          </a:p>
          <a:p>
            <a:pPr defTabSz="282869" fontAlgn="base">
              <a:spcBef>
                <a:spcPct val="0"/>
              </a:spcBef>
              <a:spcAft>
                <a:spcPct val="0"/>
              </a:spcAft>
            </a:pPr>
            <a:r>
              <a:rPr lang="en-US" sz="2700" dirty="0">
                <a:solidFill>
                  <a:srgbClr val="FFFFFF"/>
                </a:solidFill>
                <a:latin typeface="Arial" charset="0"/>
                <a:ea typeface="MS PGothic" charset="0"/>
                <a:cs typeface="MS PGothic" charset="0"/>
              </a:rPr>
              <a:t>Cloud Usage</a:t>
            </a:r>
          </a:p>
        </p:txBody>
      </p:sp>
      <p:sp>
        <p:nvSpPr>
          <p:cNvPr id="14" name="Rectangle 13"/>
          <p:cNvSpPr/>
          <p:nvPr/>
        </p:nvSpPr>
        <p:spPr>
          <a:xfrm>
            <a:off x="3564869" y="2863514"/>
            <a:ext cx="2576472" cy="325558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60933" tIns="60933" rIns="60933" bIns="60933" anchor="ctr"/>
          <a:lstStyle/>
          <a:p>
            <a:pPr defTabSz="282869" fontAlgn="base">
              <a:spcBef>
                <a:spcPct val="0"/>
              </a:spcBef>
              <a:spcAft>
                <a:spcPct val="0"/>
              </a:spcAft>
            </a:pPr>
            <a:r>
              <a:rPr lang="en-US" altLang="en-US" sz="2700" dirty="0">
                <a:solidFill>
                  <a:srgbClr val="FFFFFF"/>
                </a:solidFill>
                <a:latin typeface="Arial" charset="0"/>
                <a:ea typeface="MS PGothic" charset="0"/>
                <a:cs typeface="MS PGothic" charset="0"/>
              </a:rPr>
              <a:t>Build a Secure Hybrid Cloud Platform</a:t>
            </a:r>
          </a:p>
        </p:txBody>
      </p:sp>
      <p:sp>
        <p:nvSpPr>
          <p:cNvPr id="15" name="Rectangle 14"/>
          <p:cNvSpPr/>
          <p:nvPr/>
        </p:nvSpPr>
        <p:spPr>
          <a:xfrm>
            <a:off x="6290419" y="2282652"/>
            <a:ext cx="2576472" cy="383643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60933" tIns="60933" rIns="60933" bIns="60933" anchor="ctr"/>
          <a:lstStyle/>
          <a:p>
            <a:pPr defTabSz="282869" fontAlgn="base">
              <a:spcBef>
                <a:spcPct val="0"/>
              </a:spcBef>
              <a:spcAft>
                <a:spcPct val="0"/>
              </a:spcAft>
            </a:pPr>
            <a:r>
              <a:rPr lang="en-US" altLang="en-US" sz="2700" dirty="0">
                <a:solidFill>
                  <a:srgbClr val="FFFFFF"/>
                </a:solidFill>
                <a:latin typeface="Arial" charset="0"/>
                <a:ea typeface="MS PGothic" charset="0"/>
                <a:cs typeface="MS PGothic" charset="0"/>
              </a:rPr>
              <a:t>Manage Cloud Services through the Intercloud Marketplace</a:t>
            </a:r>
          </a:p>
        </p:txBody>
      </p:sp>
      <p:sp>
        <p:nvSpPr>
          <p:cNvPr id="16" name="Rectangle 15"/>
          <p:cNvSpPr/>
          <p:nvPr/>
        </p:nvSpPr>
        <p:spPr>
          <a:xfrm>
            <a:off x="9015969" y="1701809"/>
            <a:ext cx="2576472" cy="4417289"/>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60933" tIns="60933" rIns="60933" bIns="60933" anchor="ctr"/>
          <a:lstStyle/>
          <a:p>
            <a:pPr defTabSz="282869" fontAlgn="base">
              <a:spcBef>
                <a:spcPct val="0"/>
              </a:spcBef>
              <a:spcAft>
                <a:spcPct val="0"/>
              </a:spcAft>
            </a:pPr>
            <a:r>
              <a:rPr lang="en-US" altLang="en-US" sz="2700" dirty="0">
                <a:solidFill>
                  <a:srgbClr val="FFFFFF"/>
                </a:solidFill>
                <a:latin typeface="Arial" charset="0"/>
                <a:ea typeface="MS PGothic" charset="0"/>
                <a:cs typeface="MS PGothic" charset="0"/>
              </a:rPr>
              <a:t>Build a </a:t>
            </a:r>
            <a:br>
              <a:rPr lang="en-US" altLang="en-US" sz="2700" dirty="0">
                <a:solidFill>
                  <a:srgbClr val="FFFFFF"/>
                </a:solidFill>
                <a:latin typeface="Arial" charset="0"/>
                <a:ea typeface="MS PGothic" charset="0"/>
                <a:cs typeface="MS PGothic" charset="0"/>
              </a:rPr>
            </a:br>
            <a:r>
              <a:rPr lang="en-US" altLang="en-US" sz="2700" dirty="0">
                <a:solidFill>
                  <a:srgbClr val="FFFFFF"/>
                </a:solidFill>
                <a:latin typeface="Arial" charset="0"/>
                <a:ea typeface="MS PGothic" charset="0"/>
                <a:cs typeface="MS PGothic" charset="0"/>
              </a:rPr>
              <a:t>DevOps Model</a:t>
            </a:r>
          </a:p>
        </p:txBody>
      </p:sp>
      <p:grpSp>
        <p:nvGrpSpPr>
          <p:cNvPr id="8" name="Group 7"/>
          <p:cNvGrpSpPr/>
          <p:nvPr/>
        </p:nvGrpSpPr>
        <p:grpSpPr>
          <a:xfrm>
            <a:off x="1473847" y="2416681"/>
            <a:ext cx="1307411" cy="1307411"/>
            <a:chOff x="1105673" y="1812510"/>
            <a:chExt cx="980814" cy="980558"/>
          </a:xfrm>
        </p:grpSpPr>
        <p:sp>
          <p:nvSpPr>
            <p:cNvPr id="24" name="Oval 23"/>
            <p:cNvSpPr/>
            <p:nvPr/>
          </p:nvSpPr>
          <p:spPr>
            <a:xfrm>
              <a:off x="1166974" y="1873795"/>
              <a:ext cx="858212" cy="857988"/>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25" name="TextBox 2"/>
            <p:cNvSpPr txBox="1">
              <a:spLocks noChangeArrowheads="1"/>
            </p:cNvSpPr>
            <p:nvPr/>
          </p:nvSpPr>
          <p:spPr bwMode="auto">
            <a:xfrm>
              <a:off x="1375511" y="1979625"/>
              <a:ext cx="395352" cy="6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sz="4800" b="1" dirty="0">
                  <a:solidFill>
                    <a:srgbClr val="FFFFFF"/>
                  </a:solidFill>
                </a:rPr>
                <a:t>1</a:t>
              </a:r>
            </a:p>
          </p:txBody>
        </p:sp>
        <p:sp>
          <p:nvSpPr>
            <p:cNvPr id="26" name="Oval 25"/>
            <p:cNvSpPr/>
            <p:nvPr/>
          </p:nvSpPr>
          <p:spPr>
            <a:xfrm>
              <a:off x="1105673" y="1812510"/>
              <a:ext cx="980814" cy="980558"/>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1218733" fontAlgn="base">
                <a:spcBef>
                  <a:spcPct val="0"/>
                </a:spcBef>
                <a:spcAft>
                  <a:spcPct val="0"/>
                </a:spcAft>
                <a:defRPr/>
              </a:pPr>
              <a:endParaRPr lang="en-US" sz="1600" dirty="0">
                <a:solidFill>
                  <a:prstClr val="white"/>
                </a:solidFill>
                <a:latin typeface="Arial"/>
              </a:endParaRPr>
            </a:p>
          </p:txBody>
        </p:sp>
      </p:grpSp>
      <p:grpSp>
        <p:nvGrpSpPr>
          <p:cNvPr id="27" name="Group 26"/>
          <p:cNvGrpSpPr/>
          <p:nvPr/>
        </p:nvGrpSpPr>
        <p:grpSpPr>
          <a:xfrm>
            <a:off x="4199397" y="1844689"/>
            <a:ext cx="1307411" cy="1307411"/>
            <a:chOff x="1105673" y="1812510"/>
            <a:chExt cx="980814" cy="980558"/>
          </a:xfrm>
        </p:grpSpPr>
        <p:sp>
          <p:nvSpPr>
            <p:cNvPr id="28" name="Oval 27"/>
            <p:cNvSpPr/>
            <p:nvPr/>
          </p:nvSpPr>
          <p:spPr>
            <a:xfrm>
              <a:off x="1166974" y="1873795"/>
              <a:ext cx="858212" cy="857988"/>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29" name="TextBox 2"/>
            <p:cNvSpPr txBox="1">
              <a:spLocks noChangeArrowheads="1"/>
            </p:cNvSpPr>
            <p:nvPr/>
          </p:nvSpPr>
          <p:spPr bwMode="auto">
            <a:xfrm>
              <a:off x="1375511" y="1979625"/>
              <a:ext cx="395352" cy="6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sz="4800" b="1" dirty="0">
                  <a:solidFill>
                    <a:srgbClr val="FFFFFF"/>
                  </a:solidFill>
                </a:rPr>
                <a:t>2</a:t>
              </a:r>
            </a:p>
          </p:txBody>
        </p:sp>
        <p:sp>
          <p:nvSpPr>
            <p:cNvPr id="30" name="Oval 29"/>
            <p:cNvSpPr/>
            <p:nvPr/>
          </p:nvSpPr>
          <p:spPr>
            <a:xfrm>
              <a:off x="1105673" y="1812510"/>
              <a:ext cx="980814" cy="980558"/>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1218733" fontAlgn="base">
                <a:spcBef>
                  <a:spcPct val="0"/>
                </a:spcBef>
                <a:spcAft>
                  <a:spcPct val="0"/>
                </a:spcAft>
                <a:defRPr/>
              </a:pPr>
              <a:endParaRPr lang="en-US" sz="1600" dirty="0">
                <a:solidFill>
                  <a:prstClr val="white"/>
                </a:solidFill>
                <a:latin typeface="Arial"/>
              </a:endParaRPr>
            </a:p>
          </p:txBody>
        </p:sp>
      </p:grpSp>
      <p:grpSp>
        <p:nvGrpSpPr>
          <p:cNvPr id="31" name="Group 30"/>
          <p:cNvGrpSpPr/>
          <p:nvPr/>
        </p:nvGrpSpPr>
        <p:grpSpPr>
          <a:xfrm>
            <a:off x="6924947" y="1272697"/>
            <a:ext cx="1307411" cy="1307411"/>
            <a:chOff x="1105673" y="1812510"/>
            <a:chExt cx="980814" cy="980558"/>
          </a:xfrm>
        </p:grpSpPr>
        <p:sp>
          <p:nvSpPr>
            <p:cNvPr id="32" name="Oval 31"/>
            <p:cNvSpPr/>
            <p:nvPr/>
          </p:nvSpPr>
          <p:spPr>
            <a:xfrm>
              <a:off x="1166974" y="1873795"/>
              <a:ext cx="858212" cy="857988"/>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33" name="TextBox 2"/>
            <p:cNvSpPr txBox="1">
              <a:spLocks noChangeArrowheads="1"/>
            </p:cNvSpPr>
            <p:nvPr/>
          </p:nvSpPr>
          <p:spPr bwMode="auto">
            <a:xfrm>
              <a:off x="1375511" y="1979625"/>
              <a:ext cx="395352" cy="6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sz="4800" b="1" dirty="0">
                  <a:solidFill>
                    <a:srgbClr val="FFFFFF"/>
                  </a:solidFill>
                </a:rPr>
                <a:t>3</a:t>
              </a:r>
            </a:p>
          </p:txBody>
        </p:sp>
        <p:sp>
          <p:nvSpPr>
            <p:cNvPr id="34" name="Oval 33"/>
            <p:cNvSpPr/>
            <p:nvPr/>
          </p:nvSpPr>
          <p:spPr>
            <a:xfrm>
              <a:off x="1105673" y="1812510"/>
              <a:ext cx="980814" cy="980558"/>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1218733" fontAlgn="base">
                <a:spcBef>
                  <a:spcPct val="0"/>
                </a:spcBef>
                <a:spcAft>
                  <a:spcPct val="0"/>
                </a:spcAft>
                <a:defRPr/>
              </a:pPr>
              <a:endParaRPr lang="en-US" sz="1600" dirty="0">
                <a:solidFill>
                  <a:prstClr val="white"/>
                </a:solidFill>
                <a:latin typeface="Arial"/>
              </a:endParaRPr>
            </a:p>
          </p:txBody>
        </p:sp>
      </p:grpSp>
      <p:grpSp>
        <p:nvGrpSpPr>
          <p:cNvPr id="35" name="Group 34"/>
          <p:cNvGrpSpPr/>
          <p:nvPr/>
        </p:nvGrpSpPr>
        <p:grpSpPr>
          <a:xfrm>
            <a:off x="9650497" y="669793"/>
            <a:ext cx="1307411" cy="1307411"/>
            <a:chOff x="1105673" y="1812510"/>
            <a:chExt cx="980814" cy="980558"/>
          </a:xfrm>
        </p:grpSpPr>
        <p:sp>
          <p:nvSpPr>
            <p:cNvPr id="36" name="Oval 35"/>
            <p:cNvSpPr/>
            <p:nvPr/>
          </p:nvSpPr>
          <p:spPr>
            <a:xfrm>
              <a:off x="1166974" y="1873795"/>
              <a:ext cx="858212" cy="857988"/>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37" name="TextBox 2"/>
            <p:cNvSpPr txBox="1">
              <a:spLocks noChangeArrowheads="1"/>
            </p:cNvSpPr>
            <p:nvPr/>
          </p:nvSpPr>
          <p:spPr bwMode="auto">
            <a:xfrm>
              <a:off x="1375511" y="1979625"/>
              <a:ext cx="395352" cy="6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sz="4800" b="1" dirty="0">
                  <a:solidFill>
                    <a:srgbClr val="FFFFFF"/>
                  </a:solidFill>
                </a:rPr>
                <a:t>4</a:t>
              </a:r>
            </a:p>
          </p:txBody>
        </p:sp>
        <p:sp>
          <p:nvSpPr>
            <p:cNvPr id="38" name="Oval 37"/>
            <p:cNvSpPr/>
            <p:nvPr/>
          </p:nvSpPr>
          <p:spPr>
            <a:xfrm>
              <a:off x="1105673" y="1812510"/>
              <a:ext cx="980814" cy="980558"/>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1218733" fontAlgn="base">
                <a:spcBef>
                  <a:spcPct val="0"/>
                </a:spcBef>
                <a:spcAft>
                  <a:spcPct val="0"/>
                </a:spcAft>
                <a:defRPr/>
              </a:pPr>
              <a:endParaRPr lang="en-US" sz="1600" dirty="0">
                <a:solidFill>
                  <a:prstClr val="white"/>
                </a:solidFill>
                <a:latin typeface="Arial"/>
              </a:endParaRPr>
            </a:p>
          </p:txBody>
        </p:sp>
      </p:grpSp>
      <p:sp>
        <p:nvSpPr>
          <p:cNvPr id="58" name="TextBox 4"/>
          <p:cNvSpPr txBox="1">
            <a:spLocks noChangeArrowheads="1"/>
          </p:cNvSpPr>
          <p:nvPr/>
        </p:nvSpPr>
        <p:spPr bwMode="auto">
          <a:xfrm>
            <a:off x="164436" y="2918955"/>
            <a:ext cx="1018945" cy="41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61" tIns="60931" rIns="121861" bIns="60931">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733" eaLnBrk="1" fontAlgn="base" hangingPunct="1">
              <a:spcBef>
                <a:spcPct val="0"/>
              </a:spcBef>
              <a:spcAft>
                <a:spcPct val="0"/>
              </a:spcAft>
            </a:pPr>
            <a:r>
              <a:rPr lang="en-US" altLang="en-US" sz="1900" dirty="0">
                <a:solidFill>
                  <a:srgbClr val="B7D333"/>
                </a:solidFill>
              </a:rPr>
              <a:t>STEP</a:t>
            </a:r>
          </a:p>
        </p:txBody>
      </p:sp>
      <p:sp>
        <p:nvSpPr>
          <p:cNvPr id="39" name="Title 5"/>
          <p:cNvSpPr>
            <a:spLocks noGrp="1"/>
          </p:cNvSpPr>
          <p:nvPr>
            <p:ph type="title"/>
          </p:nvPr>
        </p:nvSpPr>
        <p:spPr>
          <a:xfrm>
            <a:off x="321652" y="187341"/>
            <a:ext cx="8984913" cy="838200"/>
          </a:xfrm>
        </p:spPr>
        <p:txBody>
          <a:bodyPr/>
          <a:lstStyle/>
          <a:p>
            <a:r>
              <a:rPr lang="en-US" dirty="0" smtClean="0"/>
              <a:t>Get Started Today:</a:t>
            </a:r>
            <a:br>
              <a:rPr lang="en-US" dirty="0" smtClean="0"/>
            </a:br>
            <a:r>
              <a:rPr lang="en-US" dirty="0" smtClean="0"/>
              <a:t>Journey to Becoming Digital through Cloud</a:t>
            </a:r>
            <a:endParaRPr lang="en-US" dirty="0"/>
          </a:p>
        </p:txBody>
      </p:sp>
    </p:spTree>
    <p:extLst>
      <p:ext uri="{BB962C8B-B14F-4D97-AF65-F5344CB8AC3E}">
        <p14:creationId xmlns:p14="http://schemas.microsoft.com/office/powerpoint/2010/main" val="86521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004889" y="2951162"/>
            <a:ext cx="4802186" cy="223996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8304" tIns="14174" rIns="28304" bIns="14174" anchor="ctr"/>
          <a:lstStyle/>
          <a:p>
            <a:pPr algn="ctr" defTabSz="282869" fontAlgn="base">
              <a:spcBef>
                <a:spcPct val="0"/>
              </a:spcBef>
              <a:spcAft>
                <a:spcPct val="0"/>
              </a:spcAft>
            </a:pPr>
            <a:endParaRPr lang="en-US" sz="2700" dirty="0">
              <a:solidFill>
                <a:srgbClr val="FFFFFF"/>
              </a:solidFill>
              <a:latin typeface="Arial" charset="0"/>
              <a:ea typeface="MS PGothic" charset="0"/>
              <a:cs typeface="MS PGothic" charset="0"/>
            </a:endParaRPr>
          </a:p>
        </p:txBody>
      </p:sp>
      <p:sp>
        <p:nvSpPr>
          <p:cNvPr id="32772" name="Rectangle 20"/>
          <p:cNvSpPr>
            <a:spLocks noChangeArrowheads="1"/>
          </p:cNvSpPr>
          <p:nvPr/>
        </p:nvSpPr>
        <p:spPr bwMode="auto">
          <a:xfrm>
            <a:off x="1057262" y="3087691"/>
            <a:ext cx="4749813" cy="16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61" tIns="60931" rIns="121861" bIns="60931">
            <a:spAutoFit/>
          </a:bodyPr>
          <a:lstStyle>
            <a:lvl1pPr marL="227013" indent="-2270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Discover the clouds</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Analyze traffic by application category</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Risk Assessment Analysis</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Utilizes Cisco Security Analytics</a:t>
            </a:r>
          </a:p>
        </p:txBody>
      </p:sp>
      <p:sp>
        <p:nvSpPr>
          <p:cNvPr id="33" name="Rectangle 32"/>
          <p:cNvSpPr/>
          <p:nvPr/>
        </p:nvSpPr>
        <p:spPr>
          <a:xfrm rot="5400000">
            <a:off x="3187040" y="777902"/>
            <a:ext cx="440264" cy="4799806"/>
          </a:xfrm>
          <a:prstGeom prst="rect">
            <a:avLst/>
          </a:prstGeom>
          <a:gradFill flip="none" rotWithShape="1">
            <a:gsLst>
              <a:gs pos="3000">
                <a:srgbClr val="0C202F">
                  <a:alpha val="36000"/>
                </a:srgbClr>
              </a:gs>
              <a:gs pos="35000">
                <a:schemeClr val="bg1">
                  <a:lumMod val="50000"/>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srgbClr val="FFFFFF"/>
              </a:solidFill>
              <a:latin typeface="Arial"/>
            </a:endParaRPr>
          </a:p>
        </p:txBody>
      </p:sp>
      <p:grpSp>
        <p:nvGrpSpPr>
          <p:cNvPr id="5" name="Group 4"/>
          <p:cNvGrpSpPr/>
          <p:nvPr/>
        </p:nvGrpSpPr>
        <p:grpSpPr>
          <a:xfrm>
            <a:off x="527052" y="136525"/>
            <a:ext cx="1323975" cy="1604963"/>
            <a:chOff x="395391" y="102394"/>
            <a:chExt cx="993240" cy="1203722"/>
          </a:xfrm>
        </p:grpSpPr>
        <p:sp>
          <p:nvSpPr>
            <p:cNvPr id="36" name="Oval 35"/>
            <p:cNvSpPr/>
            <p:nvPr/>
          </p:nvSpPr>
          <p:spPr bwMode="auto">
            <a:xfrm>
              <a:off x="525204" y="520304"/>
              <a:ext cx="733616" cy="733425"/>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32785" name="TextBox 36"/>
            <p:cNvSpPr txBox="1">
              <a:spLocks noChangeArrowheads="1"/>
            </p:cNvSpPr>
            <p:nvPr/>
          </p:nvSpPr>
          <p:spPr bwMode="auto">
            <a:xfrm>
              <a:off x="680955" y="532637"/>
              <a:ext cx="422111" cy="6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733" eaLnBrk="1" fontAlgn="base" hangingPunct="1">
                <a:spcBef>
                  <a:spcPct val="0"/>
                </a:spcBef>
                <a:spcAft>
                  <a:spcPct val="0"/>
                </a:spcAft>
              </a:pPr>
              <a:r>
                <a:rPr lang="en-US" altLang="en-US" sz="5300" b="1" dirty="0">
                  <a:solidFill>
                    <a:srgbClr val="FFFFFF"/>
                  </a:solidFill>
                </a:rPr>
                <a:t>1</a:t>
              </a:r>
            </a:p>
          </p:txBody>
        </p:sp>
        <p:sp>
          <p:nvSpPr>
            <p:cNvPr id="32786" name="TextBox 37"/>
            <p:cNvSpPr txBox="1">
              <a:spLocks noChangeArrowheads="1"/>
            </p:cNvSpPr>
            <p:nvPr/>
          </p:nvSpPr>
          <p:spPr bwMode="auto">
            <a:xfrm>
              <a:off x="395391" y="102394"/>
              <a:ext cx="993240"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733" eaLnBrk="1" fontAlgn="base" hangingPunct="1">
                <a:spcBef>
                  <a:spcPct val="0"/>
                </a:spcBef>
                <a:spcAft>
                  <a:spcPct val="0"/>
                </a:spcAft>
              </a:pPr>
              <a:r>
                <a:rPr lang="en-US" altLang="en-US" sz="2700" dirty="0">
                  <a:solidFill>
                    <a:srgbClr val="B7D333"/>
                  </a:solidFill>
                </a:rPr>
                <a:t>STEP</a:t>
              </a:r>
            </a:p>
          </p:txBody>
        </p:sp>
        <p:sp>
          <p:nvSpPr>
            <p:cNvPr id="39" name="Oval 38"/>
            <p:cNvSpPr/>
            <p:nvPr/>
          </p:nvSpPr>
          <p:spPr bwMode="auto">
            <a:xfrm>
              <a:off x="472802" y="467916"/>
              <a:ext cx="838418" cy="838200"/>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733" fontAlgn="base">
                <a:spcBef>
                  <a:spcPct val="0"/>
                </a:spcBef>
                <a:spcAft>
                  <a:spcPct val="0"/>
                </a:spcAft>
                <a:defRPr/>
              </a:pPr>
              <a:endParaRPr lang="en-US" dirty="0">
                <a:solidFill>
                  <a:prstClr val="white"/>
                </a:solidFill>
                <a:latin typeface="Arial"/>
              </a:endParaRPr>
            </a:p>
          </p:txBody>
        </p:sp>
      </p:grpSp>
      <p:sp>
        <p:nvSpPr>
          <p:cNvPr id="28" name="Trapezoid 27"/>
          <p:cNvSpPr/>
          <p:nvPr/>
        </p:nvSpPr>
        <p:spPr>
          <a:xfrm>
            <a:off x="511175" y="2057410"/>
            <a:ext cx="6662738" cy="906463"/>
          </a:xfrm>
          <a:prstGeom prst="trapezoid">
            <a:avLst>
              <a:gd name="adj" fmla="val 4591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prstClr val="white"/>
              </a:solidFill>
              <a:latin typeface="Arial"/>
            </a:endParaRPr>
          </a:p>
        </p:txBody>
      </p:sp>
      <p:pic>
        <p:nvPicPr>
          <p:cNvPr id="32781" name="Picture 40" descr="Dashboard - Cisco Cloud Consumption Port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2305" y="2157422"/>
            <a:ext cx="47736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laptop.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26910" y="1800355"/>
            <a:ext cx="6538945" cy="4089753"/>
          </a:xfrm>
          <a:prstGeom prst="rect">
            <a:avLst/>
          </a:prstGeom>
          <a:effectLst>
            <a:reflection stA="39000" endPos="11000" dir="5400000" sy="-100000" algn="bl" rotWithShape="0"/>
          </a:effectLst>
        </p:spPr>
      </p:pic>
      <p:sp>
        <p:nvSpPr>
          <p:cNvPr id="32771" name="Rectangle 19"/>
          <p:cNvSpPr>
            <a:spLocks noChangeArrowheads="1"/>
          </p:cNvSpPr>
          <p:nvPr/>
        </p:nvSpPr>
        <p:spPr bwMode="auto">
          <a:xfrm>
            <a:off x="1057262" y="2079752"/>
            <a:ext cx="4818062" cy="49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31" rIns="121861" bIns="60931">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dirty="0">
                <a:solidFill>
                  <a:srgbClr val="FFFFFF"/>
                </a:solidFill>
              </a:rPr>
              <a:t>Gain Complete Visibility of Cloud</a:t>
            </a:r>
          </a:p>
        </p:txBody>
      </p:sp>
      <p:sp>
        <p:nvSpPr>
          <p:cNvPr id="6" name="Title 5"/>
          <p:cNvSpPr>
            <a:spLocks noGrp="1"/>
          </p:cNvSpPr>
          <p:nvPr>
            <p:ph type="title"/>
          </p:nvPr>
        </p:nvSpPr>
        <p:spPr>
          <a:xfrm>
            <a:off x="2183831" y="114771"/>
            <a:ext cx="8984913" cy="838200"/>
          </a:xfrm>
        </p:spPr>
        <p:txBody>
          <a:bodyPr/>
          <a:lstStyle/>
          <a:p>
            <a:r>
              <a:rPr lang="en-US" dirty="0"/>
              <a:t>Cisco Cloud Consumption as a Service</a:t>
            </a:r>
          </a:p>
        </p:txBody>
      </p:sp>
    </p:spTree>
    <p:extLst>
      <p:ext uri="{BB962C8B-B14F-4D97-AF65-F5344CB8AC3E}">
        <p14:creationId xmlns:p14="http://schemas.microsoft.com/office/powerpoint/2010/main" val="20623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004889" y="2951162"/>
            <a:ext cx="4802186" cy="223996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8304" tIns="14174" rIns="28304" bIns="14174" anchor="ctr"/>
          <a:lstStyle/>
          <a:p>
            <a:pPr algn="ctr" defTabSz="282869" fontAlgn="base">
              <a:spcBef>
                <a:spcPct val="0"/>
              </a:spcBef>
              <a:spcAft>
                <a:spcPct val="0"/>
              </a:spcAft>
            </a:pPr>
            <a:endParaRPr lang="en-US" sz="2700" dirty="0">
              <a:solidFill>
                <a:srgbClr val="FFFFFF"/>
              </a:solidFill>
              <a:latin typeface="Arial" charset="0"/>
              <a:ea typeface="MS PGothic" charset="0"/>
              <a:cs typeface="MS PGothic" charset="0"/>
            </a:endParaRPr>
          </a:p>
        </p:txBody>
      </p:sp>
      <p:sp>
        <p:nvSpPr>
          <p:cNvPr id="32772" name="Rectangle 20"/>
          <p:cNvSpPr>
            <a:spLocks noChangeArrowheads="1"/>
          </p:cNvSpPr>
          <p:nvPr/>
        </p:nvSpPr>
        <p:spPr bwMode="auto">
          <a:xfrm>
            <a:off x="1057264" y="3087689"/>
            <a:ext cx="4286250" cy="1995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31" rIns="121861" bIns="60931">
            <a:spAutoFit/>
          </a:bodyPr>
          <a:lstStyle>
            <a:lvl1pPr marL="227013" indent="-2270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Control</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Security</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Policy</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Compliance</a:t>
            </a:r>
          </a:p>
          <a:p>
            <a:pPr marL="152333" indent="-152333" defTabSz="1218733" eaLnBrk="1" fontAlgn="base" hangingPunct="1">
              <a:spcBef>
                <a:spcPts val="800"/>
              </a:spcBef>
              <a:spcAft>
                <a:spcPct val="0"/>
              </a:spcAft>
              <a:buSzPct val="80000"/>
              <a:buFont typeface="Arial" pitchFamily="34" charset="0"/>
              <a:buChar char="•"/>
            </a:pPr>
            <a:r>
              <a:rPr lang="en-US" altLang="en-US" sz="1900" dirty="0">
                <a:solidFill>
                  <a:srgbClr val="FFFFFF"/>
                </a:solidFill>
              </a:rPr>
              <a:t>Visibility</a:t>
            </a:r>
          </a:p>
        </p:txBody>
      </p:sp>
      <p:sp>
        <p:nvSpPr>
          <p:cNvPr id="33" name="Rectangle 32"/>
          <p:cNvSpPr/>
          <p:nvPr/>
        </p:nvSpPr>
        <p:spPr>
          <a:xfrm rot="5400000">
            <a:off x="3187040" y="777902"/>
            <a:ext cx="440264" cy="4799806"/>
          </a:xfrm>
          <a:prstGeom prst="rect">
            <a:avLst/>
          </a:prstGeom>
          <a:gradFill flip="none" rotWithShape="1">
            <a:gsLst>
              <a:gs pos="3000">
                <a:srgbClr val="0C202F">
                  <a:alpha val="36000"/>
                </a:srgbClr>
              </a:gs>
              <a:gs pos="35000">
                <a:schemeClr val="bg1">
                  <a:lumMod val="50000"/>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srgbClr val="FFFFFF"/>
              </a:solidFill>
              <a:latin typeface="Arial"/>
            </a:endParaRPr>
          </a:p>
        </p:txBody>
      </p:sp>
      <p:grpSp>
        <p:nvGrpSpPr>
          <p:cNvPr id="5" name="Group 4"/>
          <p:cNvGrpSpPr/>
          <p:nvPr/>
        </p:nvGrpSpPr>
        <p:grpSpPr>
          <a:xfrm>
            <a:off x="527052" y="136525"/>
            <a:ext cx="1323975" cy="1604963"/>
            <a:chOff x="395391" y="102394"/>
            <a:chExt cx="993240" cy="1203722"/>
          </a:xfrm>
        </p:grpSpPr>
        <p:sp>
          <p:nvSpPr>
            <p:cNvPr id="36" name="Oval 35"/>
            <p:cNvSpPr/>
            <p:nvPr/>
          </p:nvSpPr>
          <p:spPr bwMode="auto">
            <a:xfrm>
              <a:off x="525204" y="520304"/>
              <a:ext cx="733616" cy="733425"/>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lIns="21238" tIns="10632" rIns="21238" bIns="10632"/>
            <a:lstStyle/>
            <a:p>
              <a:pPr defTabSz="282869" fontAlgn="base">
                <a:spcBef>
                  <a:spcPct val="0"/>
                </a:spcBef>
                <a:spcAft>
                  <a:spcPct val="0"/>
                </a:spcAft>
              </a:pPr>
              <a:endParaRPr lang="en-US" sz="1900" dirty="0">
                <a:solidFill>
                  <a:srgbClr val="FFFFFF"/>
                </a:solidFill>
                <a:latin typeface="Arial" charset="0"/>
                <a:ea typeface="MS PGothic" charset="0"/>
                <a:cs typeface="MS PGothic" charset="0"/>
              </a:endParaRPr>
            </a:p>
          </p:txBody>
        </p:sp>
        <p:sp>
          <p:nvSpPr>
            <p:cNvPr id="32785" name="TextBox 36"/>
            <p:cNvSpPr txBox="1">
              <a:spLocks noChangeArrowheads="1"/>
            </p:cNvSpPr>
            <p:nvPr/>
          </p:nvSpPr>
          <p:spPr bwMode="auto">
            <a:xfrm>
              <a:off x="680955" y="532637"/>
              <a:ext cx="422111" cy="68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733" eaLnBrk="1" fontAlgn="base" hangingPunct="1">
                <a:spcBef>
                  <a:spcPct val="0"/>
                </a:spcBef>
                <a:spcAft>
                  <a:spcPct val="0"/>
                </a:spcAft>
              </a:pPr>
              <a:r>
                <a:rPr lang="en-US" altLang="en-US" sz="5300" b="1" dirty="0">
                  <a:solidFill>
                    <a:srgbClr val="FFFFFF"/>
                  </a:solidFill>
                </a:rPr>
                <a:t>2</a:t>
              </a:r>
            </a:p>
          </p:txBody>
        </p:sp>
        <p:sp>
          <p:nvSpPr>
            <p:cNvPr id="32786" name="TextBox 37"/>
            <p:cNvSpPr txBox="1">
              <a:spLocks noChangeArrowheads="1"/>
            </p:cNvSpPr>
            <p:nvPr/>
          </p:nvSpPr>
          <p:spPr bwMode="auto">
            <a:xfrm>
              <a:off x="395391" y="102394"/>
              <a:ext cx="993240"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733" eaLnBrk="1" fontAlgn="base" hangingPunct="1">
                <a:spcBef>
                  <a:spcPct val="0"/>
                </a:spcBef>
                <a:spcAft>
                  <a:spcPct val="0"/>
                </a:spcAft>
              </a:pPr>
              <a:r>
                <a:rPr lang="en-US" altLang="en-US" sz="2700" dirty="0">
                  <a:solidFill>
                    <a:srgbClr val="B7D333"/>
                  </a:solidFill>
                </a:rPr>
                <a:t>STEP</a:t>
              </a:r>
            </a:p>
          </p:txBody>
        </p:sp>
        <p:sp>
          <p:nvSpPr>
            <p:cNvPr id="39" name="Oval 38"/>
            <p:cNvSpPr/>
            <p:nvPr/>
          </p:nvSpPr>
          <p:spPr bwMode="auto">
            <a:xfrm>
              <a:off x="472802" y="467916"/>
              <a:ext cx="838418" cy="838200"/>
            </a:xfrm>
            <a:prstGeom prst="ellipse">
              <a:avLst/>
            </a:prstGeom>
            <a:noFill/>
            <a:ln w="127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733" fontAlgn="base">
                <a:spcBef>
                  <a:spcPct val="0"/>
                </a:spcBef>
                <a:spcAft>
                  <a:spcPct val="0"/>
                </a:spcAft>
                <a:defRPr/>
              </a:pPr>
              <a:endParaRPr lang="en-US" dirty="0">
                <a:solidFill>
                  <a:prstClr val="white"/>
                </a:solidFill>
                <a:latin typeface="Arial"/>
              </a:endParaRPr>
            </a:p>
          </p:txBody>
        </p:sp>
      </p:grpSp>
      <p:sp>
        <p:nvSpPr>
          <p:cNvPr id="28" name="Trapezoid 27"/>
          <p:cNvSpPr/>
          <p:nvPr/>
        </p:nvSpPr>
        <p:spPr>
          <a:xfrm>
            <a:off x="511175" y="2057410"/>
            <a:ext cx="6662738" cy="906463"/>
          </a:xfrm>
          <a:prstGeom prst="trapezoid">
            <a:avLst>
              <a:gd name="adj" fmla="val 4591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prstClr val="white"/>
              </a:solidFill>
              <a:latin typeface="Arial"/>
            </a:endParaRPr>
          </a:p>
        </p:txBody>
      </p:sp>
      <p:sp>
        <p:nvSpPr>
          <p:cNvPr id="32771" name="Rectangle 19"/>
          <p:cNvSpPr>
            <a:spLocks noChangeArrowheads="1"/>
          </p:cNvSpPr>
          <p:nvPr/>
        </p:nvSpPr>
        <p:spPr bwMode="auto">
          <a:xfrm>
            <a:off x="1057262" y="2079752"/>
            <a:ext cx="4818062" cy="86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1" tIns="60931" rIns="121861" bIns="60931">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1218733" eaLnBrk="1" fontAlgn="base" hangingPunct="1">
              <a:spcBef>
                <a:spcPct val="0"/>
              </a:spcBef>
              <a:spcAft>
                <a:spcPct val="0"/>
              </a:spcAft>
            </a:pPr>
            <a:r>
              <a:rPr lang="en-US" altLang="en-US" dirty="0" smtClean="0">
                <a:solidFill>
                  <a:srgbClr val="FFFFFF"/>
                </a:solidFill>
              </a:rPr>
              <a:t>Cisco ONE Enterprise Cloud Suite</a:t>
            </a:r>
            <a:endParaRPr lang="en-US" altLang="en-US" dirty="0">
              <a:solidFill>
                <a:srgbClr val="FFFFFF"/>
              </a:solidFill>
            </a:endParaRPr>
          </a:p>
        </p:txBody>
      </p:sp>
      <p:sp>
        <p:nvSpPr>
          <p:cNvPr id="6" name="Title 5"/>
          <p:cNvSpPr>
            <a:spLocks noGrp="1"/>
          </p:cNvSpPr>
          <p:nvPr>
            <p:ph type="title"/>
          </p:nvPr>
        </p:nvSpPr>
        <p:spPr>
          <a:xfrm>
            <a:off x="2183831" y="348455"/>
            <a:ext cx="8984913" cy="1016799"/>
          </a:xfrm>
        </p:spPr>
        <p:txBody>
          <a:bodyPr/>
          <a:lstStyle/>
          <a:p>
            <a:r>
              <a:rPr lang="en-US" dirty="0" smtClean="0"/>
              <a:t>Build a Secure Hybrid Cloud </a:t>
            </a:r>
            <a:br>
              <a:rPr lang="en-US" dirty="0" smtClean="0"/>
            </a:br>
            <a:endParaRPr lang="en-US" i="1" dirty="0"/>
          </a:p>
        </p:txBody>
      </p:sp>
      <p:grpSp>
        <p:nvGrpSpPr>
          <p:cNvPr id="18" name="Group 15"/>
          <p:cNvGrpSpPr>
            <a:grpSpLocks/>
          </p:cNvGrpSpPr>
          <p:nvPr/>
        </p:nvGrpSpPr>
        <p:grpSpPr bwMode="auto">
          <a:xfrm>
            <a:off x="4616460" y="869951"/>
            <a:ext cx="8550275" cy="6415088"/>
            <a:chOff x="3248310" y="688258"/>
            <a:chExt cx="6413909" cy="4810432"/>
          </a:xfrm>
        </p:grpSpPr>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8155" y="1509955"/>
              <a:ext cx="4310545" cy="250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monoit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8310" y="688258"/>
              <a:ext cx="6413909" cy="481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0413776" y="1039363"/>
            <a:ext cx="1453943" cy="1521980"/>
            <a:chOff x="7881808" y="315029"/>
            <a:chExt cx="1090741" cy="1141485"/>
          </a:xfrm>
          <a:solidFill>
            <a:srgbClr val="FF6600"/>
          </a:solidFill>
        </p:grpSpPr>
        <p:sp>
          <p:nvSpPr>
            <p:cNvPr id="3" name="Explosion 1 2"/>
            <p:cNvSpPr/>
            <p:nvPr/>
          </p:nvSpPr>
          <p:spPr>
            <a:xfrm>
              <a:off x="7881808" y="315029"/>
              <a:ext cx="1090741" cy="1141485"/>
            </a:xfrm>
            <a:prstGeom prst="irregularSeal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733" fontAlgn="base">
                <a:spcBef>
                  <a:spcPct val="0"/>
                </a:spcBef>
                <a:spcAft>
                  <a:spcPct val="0"/>
                </a:spcAft>
                <a:defRPr/>
              </a:pPr>
              <a:endParaRPr lang="en-US" dirty="0">
                <a:solidFill>
                  <a:prstClr val="white"/>
                </a:solidFill>
                <a:latin typeface="Arial"/>
              </a:endParaRPr>
            </a:p>
          </p:txBody>
        </p:sp>
        <p:sp>
          <p:nvSpPr>
            <p:cNvPr id="2" name="TextBox 1"/>
            <p:cNvSpPr txBox="1"/>
            <p:nvPr/>
          </p:nvSpPr>
          <p:spPr>
            <a:xfrm>
              <a:off x="8011306" y="742796"/>
              <a:ext cx="777854" cy="219291"/>
            </a:xfrm>
            <a:prstGeom prst="rect">
              <a:avLst/>
            </a:prstGeom>
            <a:noFill/>
          </p:spPr>
          <p:txBody>
            <a:bodyPr wrap="none">
              <a:spAutoFit/>
            </a:bodyPr>
            <a:lstStyle/>
            <a:p>
              <a:pPr defTabSz="1218733" fontAlgn="base">
                <a:spcBef>
                  <a:spcPct val="0"/>
                </a:spcBef>
                <a:spcAft>
                  <a:spcPct val="0"/>
                </a:spcAft>
                <a:defRPr/>
              </a:pPr>
              <a:r>
                <a:rPr lang="en-US" sz="1300" b="1" dirty="0">
                  <a:solidFill>
                    <a:srgbClr val="FFFFFF"/>
                  </a:solidFill>
                  <a:latin typeface="Arial" charset="0"/>
                  <a:ea typeface="MS PGothic" charset="0"/>
                  <a:cs typeface="MS PGothic" charset="0"/>
                </a:rPr>
                <a:t>SHIPPING!</a:t>
              </a:r>
            </a:p>
          </p:txBody>
        </p:sp>
      </p:grpSp>
      <p:sp>
        <p:nvSpPr>
          <p:cNvPr id="21" name="Rectangle 20"/>
          <p:cNvSpPr/>
          <p:nvPr/>
        </p:nvSpPr>
        <p:spPr>
          <a:xfrm>
            <a:off x="10798176" y="4614871"/>
            <a:ext cx="863600" cy="5762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1" tIns="60931" rIns="121861" bIns="60931" anchor="ctr"/>
          <a:lstStyle/>
          <a:p>
            <a:pPr algn="ctr" defTabSz="1218733" fontAlgn="base">
              <a:spcBef>
                <a:spcPct val="0"/>
              </a:spcBef>
              <a:spcAft>
                <a:spcPct val="0"/>
              </a:spcAft>
              <a:defRPr/>
            </a:pPr>
            <a:endParaRPr lang="en-US" dirty="0">
              <a:solidFill>
                <a:srgbClr val="FFFFFF"/>
              </a:solidFill>
              <a:latin typeface="Arial"/>
            </a:endParaRPr>
          </a:p>
        </p:txBody>
      </p:sp>
    </p:spTree>
    <p:extLst>
      <p:ext uri="{BB962C8B-B14F-4D97-AF65-F5344CB8AC3E}">
        <p14:creationId xmlns:p14="http://schemas.microsoft.com/office/powerpoint/2010/main" val="64997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700" dirty="0"/>
              <a:t>Cisco </a:t>
            </a:r>
            <a:r>
              <a:rPr lang="en-US" sz="3700" dirty="0"/>
              <a:t>ONE Enterprise </a:t>
            </a:r>
            <a:r>
              <a:rPr lang="en-US" sz="3700" dirty="0"/>
              <a:t>Cloud Suite</a:t>
            </a:r>
            <a:r>
              <a:rPr lang="en-US" dirty="0"/>
              <a:t/>
            </a:r>
            <a:br>
              <a:rPr lang="en-US" dirty="0"/>
            </a:br>
            <a:r>
              <a:rPr lang="en-US" sz="1900" i="1" dirty="0"/>
              <a:t>Hybrid-Ready Private Cloud </a:t>
            </a:r>
            <a:endParaRPr lang="en-US" dirty="0"/>
          </a:p>
        </p:txBody>
      </p:sp>
      <p:grpSp>
        <p:nvGrpSpPr>
          <p:cNvPr id="3" name="Group 2"/>
          <p:cNvGrpSpPr/>
          <p:nvPr/>
        </p:nvGrpSpPr>
        <p:grpSpPr>
          <a:xfrm>
            <a:off x="816822" y="2368438"/>
            <a:ext cx="6539382" cy="3329473"/>
            <a:chOff x="152401" y="1387036"/>
            <a:chExt cx="6971586" cy="2306607"/>
          </a:xfrm>
        </p:grpSpPr>
        <p:sp>
          <p:nvSpPr>
            <p:cNvPr id="4" name="Rectangle 3"/>
            <p:cNvSpPr/>
            <p:nvPr/>
          </p:nvSpPr>
          <p:spPr>
            <a:xfrm>
              <a:off x="183010" y="3552979"/>
              <a:ext cx="548640" cy="140664"/>
            </a:xfrm>
            <a:prstGeom prst="rect">
              <a:avLst/>
            </a:prstGeom>
            <a:gradFill flip="none" rotWithShape="1">
              <a:gsLst>
                <a:gs pos="0">
                  <a:schemeClr val="tx1">
                    <a:lumMod val="95000"/>
                    <a:lumOff val="5000"/>
                    <a:alpha val="36000"/>
                  </a:schemeClr>
                </a:gs>
                <a:gs pos="100000">
                  <a:schemeClr val="accent4">
                    <a:alpha val="0"/>
                  </a:schemeClr>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p>
          </p:txBody>
        </p:sp>
        <p:sp>
          <p:nvSpPr>
            <p:cNvPr id="5" name="Rectangle 4"/>
            <p:cNvSpPr/>
            <p:nvPr/>
          </p:nvSpPr>
          <p:spPr>
            <a:xfrm>
              <a:off x="892193" y="3552979"/>
              <a:ext cx="6166307" cy="140664"/>
            </a:xfrm>
            <a:prstGeom prst="rect">
              <a:avLst/>
            </a:prstGeom>
            <a:gradFill flip="none" rotWithShape="1">
              <a:gsLst>
                <a:gs pos="0">
                  <a:schemeClr val="tx1">
                    <a:lumMod val="95000"/>
                    <a:lumOff val="5000"/>
                    <a:alpha val="59000"/>
                  </a:schemeClr>
                </a:gs>
                <a:gs pos="100000">
                  <a:schemeClr val="accent4">
                    <a:alpha val="0"/>
                  </a:schemeClr>
                </a:gs>
              </a:gsLst>
              <a:path path="shape">
                <a:fillToRect l="50000" t="50000" r="50000" b="50000"/>
              </a:path>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p>
          </p:txBody>
        </p:sp>
        <p:cxnSp>
          <p:nvCxnSpPr>
            <p:cNvPr id="6" name="Straight Arrow Connector 5"/>
            <p:cNvCxnSpPr/>
            <p:nvPr/>
          </p:nvCxnSpPr>
          <p:spPr>
            <a:xfrm>
              <a:off x="731650" y="1789492"/>
              <a:ext cx="374514" cy="194"/>
            </a:xfrm>
            <a:prstGeom prst="straightConnector1">
              <a:avLst/>
            </a:prstGeom>
            <a:noFill/>
            <a:ln w="22225" cmpd="sng">
              <a:solidFill>
                <a:schemeClr val="accent5"/>
              </a:solidFill>
              <a:prstDash val="solid"/>
            </a:ln>
            <a:effectLst/>
          </p:spPr>
          <p:style>
            <a:lnRef idx="2">
              <a:schemeClr val="accent1">
                <a:shade val="50000"/>
              </a:schemeClr>
            </a:lnRef>
            <a:fillRef idx="1">
              <a:schemeClr val="accent1"/>
            </a:fillRef>
            <a:effectRef idx="0">
              <a:schemeClr val="accent1"/>
            </a:effectRef>
            <a:fontRef idx="minor">
              <a:schemeClr val="lt1"/>
            </a:fontRef>
          </p:style>
        </p:cxnSp>
        <p:sp>
          <p:nvSpPr>
            <p:cNvPr id="7" name="Rounded Rectangle 6"/>
            <p:cNvSpPr/>
            <p:nvPr/>
          </p:nvSpPr>
          <p:spPr>
            <a:xfrm>
              <a:off x="959130" y="2708320"/>
              <a:ext cx="3016216" cy="423682"/>
            </a:xfrm>
            <a:prstGeom prst="roundRect">
              <a:avLst>
                <a:gd name="adj"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683"/>
              <a:r>
                <a:rPr lang="en-US" sz="1500" dirty="0">
                  <a:solidFill>
                    <a:srgbClr val="FFFFFF"/>
                  </a:solidFill>
                </a:rPr>
                <a:t>Virtual Network Services</a:t>
              </a:r>
            </a:p>
          </p:txBody>
        </p:sp>
        <p:sp>
          <p:nvSpPr>
            <p:cNvPr id="8" name="Rounded Rectangle 7"/>
            <p:cNvSpPr/>
            <p:nvPr/>
          </p:nvSpPr>
          <p:spPr>
            <a:xfrm>
              <a:off x="959131" y="1387036"/>
              <a:ext cx="6164855" cy="731324"/>
            </a:xfrm>
            <a:prstGeom prst="roundRect">
              <a:avLst>
                <a:gd name="adj"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51"/>
              <a:r>
                <a:rPr lang="en-US" sz="1600" dirty="0"/>
                <a:t>Modern Self-Service Portal and Catalog </a:t>
              </a:r>
            </a:p>
            <a:p>
              <a:pPr algn="ctr" defTabSz="609251"/>
              <a:r>
                <a:rPr lang="en-US" sz="1600" dirty="0"/>
                <a:t>Out-of-box application templates</a:t>
              </a:r>
            </a:p>
            <a:p>
              <a:pPr algn="ctr" defTabSz="609251"/>
              <a:r>
                <a:rPr lang="en-US" sz="1600" dirty="0"/>
                <a:t>Stack Designer  </a:t>
              </a:r>
            </a:p>
          </p:txBody>
        </p:sp>
        <p:sp>
          <p:nvSpPr>
            <p:cNvPr id="9" name="Rounded Rectangle 8"/>
            <p:cNvSpPr/>
            <p:nvPr/>
          </p:nvSpPr>
          <p:spPr>
            <a:xfrm>
              <a:off x="959130" y="2191514"/>
              <a:ext cx="3016216" cy="423682"/>
            </a:xfrm>
            <a:prstGeom prst="roundRect">
              <a:avLst>
                <a:gd name="adj"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51"/>
              <a:r>
                <a:rPr lang="en-US" sz="1500" dirty="0"/>
                <a:t>Integrated Infrastructure Management</a:t>
              </a:r>
              <a:endParaRPr lang="en-US" sz="1500" dirty="0">
                <a:solidFill>
                  <a:schemeClr val="bg1"/>
                </a:solidFill>
              </a:endParaRPr>
            </a:p>
          </p:txBody>
        </p:sp>
        <p:sp>
          <p:nvSpPr>
            <p:cNvPr id="10" name="Rounded Rectangle 9"/>
            <p:cNvSpPr/>
            <p:nvPr/>
          </p:nvSpPr>
          <p:spPr>
            <a:xfrm>
              <a:off x="957679" y="3205663"/>
              <a:ext cx="6166308" cy="423682"/>
            </a:xfrm>
            <a:prstGeom prst="roundRect">
              <a:avLst>
                <a:gd name="adj"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51"/>
              <a:r>
                <a:rPr lang="en-US" sz="1500" dirty="0">
                  <a:solidFill>
                    <a:srgbClr val="FFFFFF"/>
                  </a:solidFill>
                </a:rPr>
                <a:t>UCS-based Integrated Infrastructure</a:t>
              </a:r>
            </a:p>
            <a:p>
              <a:pPr algn="ctr" defTabSz="609251"/>
              <a:r>
                <a:rPr lang="en-US" sz="1500" dirty="0">
                  <a:solidFill>
                    <a:srgbClr val="FFFFFF"/>
                  </a:solidFill>
                </a:rPr>
                <a:t>Multi-Vendor Compute, Network, Storage, and Virtualization  </a:t>
              </a:r>
            </a:p>
          </p:txBody>
        </p:sp>
        <p:sp>
          <p:nvSpPr>
            <p:cNvPr id="11" name="Rounded Rectangle 10"/>
            <p:cNvSpPr/>
            <p:nvPr/>
          </p:nvSpPr>
          <p:spPr>
            <a:xfrm>
              <a:off x="4982129" y="2207967"/>
              <a:ext cx="2141857" cy="924035"/>
            </a:xfrm>
            <a:prstGeom prst="roundRect">
              <a:avLst>
                <a:gd name="adj"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rgbClr val="FFFFFF"/>
                  </a:solidFill>
                </a:rPr>
                <a:t>Hybrid Cloud Connectivity</a:t>
              </a:r>
            </a:p>
          </p:txBody>
        </p:sp>
        <p:sp>
          <p:nvSpPr>
            <p:cNvPr id="12" name="Rounded Rectangle 11"/>
            <p:cNvSpPr/>
            <p:nvPr/>
          </p:nvSpPr>
          <p:spPr>
            <a:xfrm>
              <a:off x="152401" y="1387036"/>
              <a:ext cx="708010" cy="2242309"/>
            </a:xfrm>
            <a:prstGeom prst="roundRect">
              <a:avLst>
                <a:gd name="adj" fmla="val 0"/>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56953"/>
              <a:endParaRPr lang="en-US" sz="1600" dirty="0">
                <a:solidFill>
                  <a:srgbClr val="FFFFFF"/>
                </a:solidFill>
              </a:endParaRPr>
            </a:p>
            <a:p>
              <a:pPr algn="ctr" defTabSz="456953"/>
              <a:r>
                <a:rPr lang="en-US" sz="1500" dirty="0">
                  <a:solidFill>
                    <a:srgbClr val="FFFFFF"/>
                  </a:solidFill>
                </a:rPr>
                <a:t>Infrastructure assurance, 3</a:t>
              </a:r>
              <a:r>
                <a:rPr lang="en-US" sz="1500" baseline="30000" dirty="0">
                  <a:solidFill>
                    <a:srgbClr val="FFFFFF"/>
                  </a:solidFill>
                </a:rPr>
                <a:t>rd</a:t>
              </a:r>
              <a:r>
                <a:rPr lang="en-US" sz="1500" dirty="0">
                  <a:solidFill>
                    <a:srgbClr val="FFFFFF"/>
                  </a:solidFill>
                </a:rPr>
                <a:t> party billing, resource management</a:t>
              </a:r>
            </a:p>
            <a:p>
              <a:pPr algn="ctr" defTabSz="456953"/>
              <a:endParaRPr lang="en-US" sz="1500" dirty="0">
                <a:solidFill>
                  <a:srgbClr val="FFFFFF"/>
                </a:solidFill>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2236" y="2615196"/>
              <a:ext cx="1058722" cy="60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Freeform 13"/>
          <p:cNvSpPr/>
          <p:nvPr/>
        </p:nvSpPr>
        <p:spPr>
          <a:xfrm rot="16200000">
            <a:off x="5565746" y="3086913"/>
            <a:ext cx="5483644" cy="1951376"/>
          </a:xfrm>
          <a:custGeom>
            <a:avLst/>
            <a:gdLst>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 name="connsiteX0" fmla="*/ 0 w 3872710"/>
              <a:gd name="connsiteY0" fmla="*/ 1806053 h 1806053"/>
              <a:gd name="connsiteX1" fmla="*/ 1291563 w 3872710"/>
              <a:gd name="connsiteY1" fmla="*/ 0 h 1806053"/>
              <a:gd name="connsiteX2" fmla="*/ 2581147 w 3872710"/>
              <a:gd name="connsiteY2" fmla="*/ 0 h 1806053"/>
              <a:gd name="connsiteX3" fmla="*/ 3872710 w 3872710"/>
              <a:gd name="connsiteY3" fmla="*/ 1806053 h 1806053"/>
              <a:gd name="connsiteX4" fmla="*/ 0 w 3872710"/>
              <a:gd name="connsiteY4" fmla="*/ 1806053 h 180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710" h="1806053">
                <a:moveTo>
                  <a:pt x="0" y="1806053"/>
                </a:moveTo>
                <a:cubicBezTo>
                  <a:pt x="747475" y="1322369"/>
                  <a:pt x="1191353" y="774141"/>
                  <a:pt x="1291563" y="0"/>
                </a:cubicBezTo>
                <a:lnTo>
                  <a:pt x="2581147" y="0"/>
                </a:lnTo>
                <a:cubicBezTo>
                  <a:pt x="2785290" y="860201"/>
                  <a:pt x="3246680" y="1386915"/>
                  <a:pt x="3872710" y="1806053"/>
                </a:cubicBezTo>
                <a:lnTo>
                  <a:pt x="0" y="1806053"/>
                </a:lnTo>
                <a:close/>
              </a:path>
            </a:pathLst>
          </a:custGeom>
          <a:gradFill>
            <a:gsLst>
              <a:gs pos="0">
                <a:schemeClr val="accent6">
                  <a:lumMod val="60000"/>
                  <a:lumOff val="40000"/>
                  <a:alpha val="14000"/>
                </a:schemeClr>
              </a:gs>
              <a:gs pos="50000">
                <a:schemeClr val="accent6">
                  <a:lumMod val="75000"/>
                  <a:alpha val="36000"/>
                </a:schemeClr>
              </a:gs>
              <a:gs pos="100000">
                <a:srgbClr val="0183B7">
                  <a:lumMod val="20000"/>
                  <a:lumOff val="80000"/>
                  <a:alpha val="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9" tIns="45701" rIns="91399" bIns="45701" rtlCol="0" anchor="ctr"/>
          <a:lstStyle/>
          <a:p>
            <a:pPr algn="ctr" defTabSz="684499"/>
            <a:endParaRPr lang="en-US" sz="1200" dirty="0">
              <a:solidFill>
                <a:srgbClr val="FFFFFF"/>
              </a:solidFill>
              <a:ea typeface="Apple LiGothic Medium"/>
              <a:cs typeface="Apple LiGothic Medium"/>
            </a:endParaRPr>
          </a:p>
        </p:txBody>
      </p:sp>
      <p:grpSp>
        <p:nvGrpSpPr>
          <p:cNvPr id="17" name="Group 16"/>
          <p:cNvGrpSpPr/>
          <p:nvPr/>
        </p:nvGrpSpPr>
        <p:grpSpPr>
          <a:xfrm>
            <a:off x="9689869" y="1554137"/>
            <a:ext cx="2446329" cy="1891755"/>
            <a:chOff x="5861822" y="2367467"/>
            <a:chExt cx="1376777" cy="889074"/>
          </a:xfrm>
        </p:grpSpPr>
        <p:sp>
          <p:nvSpPr>
            <p:cNvPr id="18" name="Freeform 17"/>
            <p:cNvSpPr>
              <a:spLocks/>
            </p:cNvSpPr>
            <p:nvPr/>
          </p:nvSpPr>
          <p:spPr bwMode="auto">
            <a:xfrm>
              <a:off x="5861822" y="2367467"/>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377398"/>
              <a:endParaRPr lang="en-US">
                <a:solidFill>
                  <a:srgbClr val="000000"/>
                </a:solidFill>
              </a:endParaRPr>
            </a:p>
          </p:txBody>
        </p:sp>
        <p:grpSp>
          <p:nvGrpSpPr>
            <p:cNvPr id="19" name="Group 18"/>
            <p:cNvGrpSpPr/>
            <p:nvPr/>
          </p:nvGrpSpPr>
          <p:grpSpPr>
            <a:xfrm>
              <a:off x="5963271" y="2562819"/>
              <a:ext cx="1173877" cy="654912"/>
              <a:chOff x="613821" y="3664696"/>
              <a:chExt cx="1173877" cy="654912"/>
            </a:xfrm>
          </p:grpSpPr>
          <p:grpSp>
            <p:nvGrpSpPr>
              <p:cNvPr id="20" name="Group 5"/>
              <p:cNvGrpSpPr>
                <a:grpSpLocks noChangeAspect="1"/>
              </p:cNvGrpSpPr>
              <p:nvPr/>
            </p:nvGrpSpPr>
            <p:grpSpPr bwMode="auto">
              <a:xfrm>
                <a:off x="909903" y="3664696"/>
                <a:ext cx="607142" cy="320299"/>
                <a:chOff x="2199" y="1145"/>
                <a:chExt cx="1361" cy="718"/>
              </a:xfrm>
            </p:grpSpPr>
            <p:sp>
              <p:nvSpPr>
                <p:cNvPr id="22" name="Rectangle 6"/>
                <p:cNvSpPr>
                  <a:spLocks noChangeArrowheads="1"/>
                </p:cNvSpPr>
                <p:nvPr/>
              </p:nvSpPr>
              <p:spPr bwMode="auto">
                <a:xfrm>
                  <a:off x="2584" y="1622"/>
                  <a:ext cx="59" cy="237"/>
                </a:xfrm>
                <a:prstGeom prst="rect">
                  <a:avLst/>
                </a:pr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 name="Freeform 7"/>
                <p:cNvSpPr>
                  <a:spLocks/>
                </p:cNvSpPr>
                <p:nvPr/>
              </p:nvSpPr>
              <p:spPr bwMode="auto">
                <a:xfrm>
                  <a:off x="2943" y="161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 name="Freeform 8"/>
                <p:cNvSpPr>
                  <a:spLocks/>
                </p:cNvSpPr>
                <p:nvPr/>
              </p:nvSpPr>
              <p:spPr bwMode="auto">
                <a:xfrm>
                  <a:off x="2322" y="161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Freeform 9"/>
                <p:cNvSpPr>
                  <a:spLocks noEditPoints="1"/>
                </p:cNvSpPr>
                <p:nvPr/>
              </p:nvSpPr>
              <p:spPr bwMode="auto">
                <a:xfrm>
                  <a:off x="3187" y="161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6" name="Freeform 10"/>
                <p:cNvSpPr>
                  <a:spLocks/>
                </p:cNvSpPr>
                <p:nvPr/>
              </p:nvSpPr>
              <p:spPr bwMode="auto">
                <a:xfrm>
                  <a:off x="2724" y="161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Freeform 11"/>
                <p:cNvSpPr>
                  <a:spLocks/>
                </p:cNvSpPr>
                <p:nvPr/>
              </p:nvSpPr>
              <p:spPr bwMode="auto">
                <a:xfrm>
                  <a:off x="2199" y="133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8" name="Freeform 12"/>
                <p:cNvSpPr>
                  <a:spLocks/>
                </p:cNvSpPr>
                <p:nvPr/>
              </p:nvSpPr>
              <p:spPr bwMode="auto">
                <a:xfrm>
                  <a:off x="2362" y="125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9" name="Freeform 13"/>
                <p:cNvSpPr>
                  <a:spLocks/>
                </p:cNvSpPr>
                <p:nvPr/>
              </p:nvSpPr>
              <p:spPr bwMode="auto">
                <a:xfrm>
                  <a:off x="2525" y="114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Freeform 14"/>
                <p:cNvSpPr>
                  <a:spLocks/>
                </p:cNvSpPr>
                <p:nvPr/>
              </p:nvSpPr>
              <p:spPr bwMode="auto">
                <a:xfrm>
                  <a:off x="2688" y="125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1" name="Freeform 15"/>
                <p:cNvSpPr>
                  <a:spLocks/>
                </p:cNvSpPr>
                <p:nvPr/>
              </p:nvSpPr>
              <p:spPr bwMode="auto">
                <a:xfrm>
                  <a:off x="2851" y="133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2" name="Freeform 16"/>
                <p:cNvSpPr>
                  <a:spLocks/>
                </p:cNvSpPr>
                <p:nvPr/>
              </p:nvSpPr>
              <p:spPr bwMode="auto">
                <a:xfrm>
                  <a:off x="3012" y="125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3" name="Freeform 17"/>
                <p:cNvSpPr>
                  <a:spLocks/>
                </p:cNvSpPr>
                <p:nvPr/>
              </p:nvSpPr>
              <p:spPr bwMode="auto">
                <a:xfrm>
                  <a:off x="3175" y="114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4" name="Freeform 18"/>
                <p:cNvSpPr>
                  <a:spLocks/>
                </p:cNvSpPr>
                <p:nvPr/>
              </p:nvSpPr>
              <p:spPr bwMode="auto">
                <a:xfrm>
                  <a:off x="3338" y="125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5" name="Freeform 19"/>
                <p:cNvSpPr>
                  <a:spLocks/>
                </p:cNvSpPr>
                <p:nvPr/>
              </p:nvSpPr>
              <p:spPr bwMode="auto">
                <a:xfrm>
                  <a:off x="3501" y="133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adFill flip="none" rotWithShape="1">
                  <a:gsLst>
                    <a:gs pos="30000">
                      <a:srgbClr val="194147"/>
                    </a:gs>
                    <a:gs pos="100000">
                      <a:srgbClr val="33828D"/>
                    </a:gs>
                  </a:gsLst>
                  <a:lin ang="16200000" scaled="0"/>
                  <a:tileRect/>
                </a:gra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1" name="Rectangle 20"/>
              <p:cNvSpPr/>
              <p:nvPr/>
            </p:nvSpPr>
            <p:spPr>
              <a:xfrm>
                <a:off x="613821" y="4000300"/>
                <a:ext cx="1173877" cy="319308"/>
              </a:xfrm>
              <a:prstGeom prst="rect">
                <a:avLst/>
              </a:prstGeom>
            </p:spPr>
            <p:txBody>
              <a:bodyPr wrap="square">
                <a:spAutoFit/>
              </a:bodyPr>
              <a:lstStyle/>
              <a:p>
                <a:pPr algn="ctr">
                  <a:lnSpc>
                    <a:spcPct val="90000"/>
                  </a:lnSpc>
                </a:pPr>
                <a:r>
                  <a:rPr lang="en-US" sz="2100" dirty="0" err="1">
                    <a:solidFill>
                      <a:srgbClr val="000000"/>
                    </a:solidFill>
                  </a:rPr>
                  <a:t>Intercloud</a:t>
                </a:r>
                <a:endParaRPr lang="en-US" sz="2100" dirty="0">
                  <a:solidFill>
                    <a:srgbClr val="000000"/>
                  </a:solidFill>
                </a:endParaRPr>
              </a:p>
              <a:p>
                <a:pPr algn="ctr">
                  <a:lnSpc>
                    <a:spcPct val="90000"/>
                  </a:lnSpc>
                </a:pPr>
                <a:r>
                  <a:rPr lang="en-US" sz="2100" dirty="0">
                    <a:solidFill>
                      <a:srgbClr val="000000"/>
                    </a:solidFill>
                  </a:rPr>
                  <a:t>Services</a:t>
                </a:r>
              </a:p>
            </p:txBody>
          </p:sp>
        </p:grpSp>
      </p:grpSp>
      <p:grpSp>
        <p:nvGrpSpPr>
          <p:cNvPr id="36" name="Group 35"/>
          <p:cNvGrpSpPr/>
          <p:nvPr/>
        </p:nvGrpSpPr>
        <p:grpSpPr>
          <a:xfrm>
            <a:off x="9689866" y="4196102"/>
            <a:ext cx="2446329" cy="1937031"/>
            <a:chOff x="1927803" y="2367467"/>
            <a:chExt cx="1376777" cy="889074"/>
          </a:xfrm>
        </p:grpSpPr>
        <p:sp>
          <p:nvSpPr>
            <p:cNvPr id="37" name="Freeform 27"/>
            <p:cNvSpPr>
              <a:spLocks/>
            </p:cNvSpPr>
            <p:nvPr/>
          </p:nvSpPr>
          <p:spPr bwMode="auto">
            <a:xfrm>
              <a:off x="1927803" y="2367467"/>
              <a:ext cx="1376777" cy="88907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377398"/>
              <a:endParaRPr lang="en-US">
                <a:solidFill>
                  <a:srgbClr val="000000"/>
                </a:solidFill>
              </a:endParaRPr>
            </a:p>
          </p:txBody>
        </p:sp>
        <p:pic>
          <p:nvPicPr>
            <p:cNvPr id="39" name="Picture 38"/>
            <p:cNvPicPr>
              <a:picLocks noChangeAspect="1"/>
            </p:cNvPicPr>
            <p:nvPr/>
          </p:nvPicPr>
          <p:blipFill>
            <a:blip r:embed="rId4"/>
            <a:stretch>
              <a:fillRect/>
            </a:stretch>
          </p:blipFill>
          <p:spPr>
            <a:xfrm>
              <a:off x="2210211" y="2592238"/>
              <a:ext cx="811963" cy="279156"/>
            </a:xfrm>
            <a:prstGeom prst="rect">
              <a:avLst/>
            </a:prstGeom>
          </p:spPr>
        </p:pic>
      </p:grpSp>
      <p:sp>
        <p:nvSpPr>
          <p:cNvPr id="16" name="TextBox 15"/>
          <p:cNvSpPr txBox="1"/>
          <p:nvPr/>
        </p:nvSpPr>
        <p:spPr>
          <a:xfrm>
            <a:off x="9979946" y="5381451"/>
            <a:ext cx="1895036" cy="707852"/>
          </a:xfrm>
          <a:prstGeom prst="rect">
            <a:avLst/>
          </a:prstGeom>
          <a:noFill/>
        </p:spPr>
        <p:txBody>
          <a:bodyPr wrap="square" lIns="121869" tIns="60935" rIns="121869" bIns="60935" rtlCol="0">
            <a:spAutoFit/>
          </a:bodyPr>
          <a:lstStyle/>
          <a:p>
            <a:pPr algn="ctr"/>
            <a:r>
              <a:rPr lang="en-US" sz="1900" dirty="0" err="1">
                <a:solidFill>
                  <a:srgbClr val="000000"/>
                </a:solidFill>
              </a:rPr>
              <a:t>Intercloud</a:t>
            </a:r>
            <a:r>
              <a:rPr lang="en-US" sz="1900" dirty="0">
                <a:solidFill>
                  <a:srgbClr val="000000"/>
                </a:solidFill>
              </a:rPr>
              <a:t> Providers</a:t>
            </a:r>
            <a:endParaRPr lang="en-US" sz="1900" dirty="0">
              <a:solidFill>
                <a:srgbClr val="00000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8386" y="2784704"/>
            <a:ext cx="2640824" cy="190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AutoShape 2" descr="data:image/jpeg;base64,/9j/4AAQSkZJRgABAQAAAQABAAD/2wCEAAkGBxITDREQExQTEhAPFBUQFBAUFRUVFBAQFxUWGBcUFBUZHCggGBsnHBcWITEjJSkrLi8uFyEzODMwNygtLjcBCgoKDg0OGxAQGywkICY3NDctLzAvLywsLCwtNywsLCwsLCwsLDUsLSwsLCwuLCwsLCwsLCwtLDcsLCwsLCwsLP/AABEIAOEA4QMBEQACEQEDEQH/xAAcAAEAAgMBAQEAAAAAAAAAAAAABAYCBQcDAQj/xABHEAACAQMBAwYJCQYFBAMAAAAAAQIDBBEFEiExBgdBUXGBEyIyYXJzsbLBFDM0NUJSkaHRFSMkQ3TCYpKzw/CCk6KjJTZT/8QAGgEBAAIDAQAAAAAAAAAAAAAAAAMEAQIFBv/EADQRAQACAQIDBAgGAgMBAAAAAAABAgMEEQUhMRIyQVETM2FxgZHR8CI0QqGxweHxFSNSFP/aAAwDAQACEQMRAD8A7iAAAAAAAAAAAAAAAAAAAAAAAAAAAAAAAAAAAAAAAAAAAAAAAAAAAAAAAAAAAAAAAAAAAAAAAAAAAAAAAAAAAAAAAAAAAAAAAAAAAAAAAAAAAAAAAAAAAAAAAAAAAAAAAAAAAAAAAAAAAAAAAAAADGU0uLS7XgbsxEz0RK2rW8fKrUo9tSC9rNZvWOspK4clulZ+SFV5WWMeNzR7pKXsyaTnxx+qEsaHUT0pPyQ63L3T4/znL0adR/2ms6nHHilrwzUz+n94+qFV5yrJcFWn2QS96SNZ1dPamrwfUT12j4/RCq86VH7NvVfpShH2Nmk6yPJLHBcnjeP3QqvOnP7NrFed1m/yUEaTrJ8K/v8A4SxwSvjf9v8ALG050anhF4WhDwTeJOm5bcF95J7pdm4zXVzvzgycGrFfwW5+10mzuoVacatOSnTmtqMlwaLsTExvDhWrNZmto2l7GWoAAAAAAAAAAAAAAAAAanlRrkLO0ncSW1s4jGHDbqSeEs9C6X5kzTJfsV3T6bBObJFHKrjnAv5ttVY00+EYQhu75Js586jJPi9HThmmiO7v75QqvKq+lxuavc1H3UjT02T/ANSnjQ6eOlIQquq3EvKr15dtWo/azSbWnxn5pYwYo6Vj5Qizk3xbfa8+0wliNujFIwy+mWAAAAAALDyO5U1LKrh7U7Wb8ekt7g//ANKa6+tdJNhzTSdp6OfrtDXPXevK38+92iyu4VaUatOSnTmtqMlwa/50HTiYmN4eWvSaWmtur3MtQAAAAAAAAAAAAAAABQOen6rp/wBTT9yoV9T3HQ4Z66fd9HHra46Gc+YejpdPpJvgm/MjVPE7pCs5/df5DZlmrCfUl3mdhktOl1x/MbDNab/i/IbDNaavvP8AIzsM1p8PO+8bDNWNPq/NjYZK2h91DaBmqUVwS/BGWGaQZW7m6vJq4nRz+7lB1NnqmnFZXan+SLWltPa2cbjGKs44yeO+3wdCLrzoAAAAAAAAAAAAAAAAoHPV9V0/6mn7lUr6nuOhwz10+76OJIou6tmhwxbxl0zy2+/cYWsfdbAJAMAAAAAAAAACzc3n05+qn70Cxpu+5fF/y/xj+3Si+8yAAAAAAAAAAAAAAAAKdzqaTWudM2aMdudKrGs4LypQjGaeyul+NnHmIc9ZtTku6DJXHl3tPVwM570C4aN9Gp9nxZhax92E0NwD7FZ4b+zeCZ26pFPTq0vJpVX2U5v4G3Yt5Ipz4q9bR84SqfJ27lwoVO9KPtaNoxX8kU67Tx1vCVT5IXj/AJaj2zh8GbRgyeSK3E9NH6v2lD5RaLVs7b5RW2djajTxCWZbUs46EsbusxfDakbyzi4jhy27Nd1Ulyih0Ql3tIiWfTR5NpaXCqU4zWUpdD6OgJKzvG72DKz83i/jpepn70Cxpu+5fF/y8e+P7dJL7zIAAAAAAAAAAAAAAAAo3O9fVaOnU5Uqk6UnXjFypycJOOxUeMrfjcvwINRMxXkv8PpW2WYtG/Jw2pNyk5SblKTbcm8tt8W30soO7Ebclu0b6NT7PizC3j7sJobrPyCsVO7cpwyoU3KO0vF2sxWd+5vDZY09Ym3NyuLZprhiKz1nm6RGKXDcX3mt930AAAo3PJ9UP11L2sg1HcX+Heu+EuFlB3mzs9QrxpqEI5is4ey309ZhLW19toh7fKrx9a/6Yr2jkz/2y6ZzU6jtuVGrRjG4pwclcR2c1Ke1FNTw/Ky47+D7i3prVmdtubj8VxZq1i9rT2d+nlLpBccQAAAAAAAAAAAAAAAAc+57Pqyl/Uw/06hX1PcdDhnrZ930cTKLutlbW1eUI7MmodC22ljsRjdNWl5jk9P2RVflTX4yZjdn0FvN1Lmnvq6jO0qT8JTpQ26bedqmspbGc74793Vw4FzS5Jn8Li8V0lccRkjrPX6uilxxQAAAo3PH9UP11L2sg1HcX+Heu+EuFlB3ll0d/wAPDv8AazSV3D3ITDCRbObT6fL1E/fplnS9/wCH0cnjP5ePfH8S6gdF5cAAAAAAAAAAAAAAAAc/561/8ZS/qYf6dQr6nuOhwz10+76OJFF3Vn0v5iHZ8WaSvYu5CUYbrlzYfS63qv74lvSd6XG436mvv/qXSi+80AAAFG54/qh+upe1kGo7i/w713wlwsoO8smj/MR7/azSV3D3ITTCRbObT6fL1E/fplnS9/79jlcZ/Lx74/iXUDovLAAAAAAAAAAAAAAAACgc9X1VD+pp+5UK+p7jocM9dPu+jiJRd1Z9L+Yh2fFmkr2LuQlGG6482D/jKvqf74lvSd6XH436mvv/AKl0svvMgAABWucGVp+zqivNvwMpRjmmszhUz4ko+dPr3dZHl7PZ/Es6T0npY9H1fnuvGKnJRblBN7Mmtlyj0Nxy8PzHNejiZmOawaP8xHv9rNJXsPchNMJFs5tPp8vUT9+mWdL3/v2OVxn8vHvj+JdQOi8sAAAAAAAAAAAAAAAAKrzk6vG205ynRhcQrTVCVKcnGOJRk85Se9bJFmt2a84W9FinJl5Tttzfn6bWW0sJt4jnOF0LPT2nOehWTSvmIdj9rNJXsXchLMJFw5sfplX1L9+Ba0nflx+N+pr7/wCpdKnUS4tLteC/u81ETPRDraxbR8qvRj21IL4mJvWOspK4MtulZ+UoVXldYx43NLultezJpOfHHimjQ6mf0ShVuX+nx/myl6NOo/7TWdTjjxS14XqZ/T+8KVzjcr6V5aK2oRm1txqSnNbO6OcKKzniyvm1Fbx2YdDR8NyYrTe8x8HMGiBdbiw1KEKUYvOVngvOzWYWMeWta7S9Ja3DojJ/gviNm06iro/NTClUlK5hVzUjB06ls44lT2mmpbW140fF3PHsLelpG/a3+Di8W1VrVjHNdo33id/8Okl1wgAAAAAAAAAAAAAGFaqoxcnwQGvq61BfZk/w/UChc7Wrxq6dCCi1ivCWW10QqfqV9T3HQ4b66fd9HIii7rZW2quFNQUU9npz5+oxsmrmmsbbM/2tVfCC/CTMbQ29LeekJVte1XF+VBri1mOV/wA6DG+3RvE9qPxR+zGW/jv7d5hvHLo+JGGX0ywAAIl3bZ3ribRKHJj36JFrZw8FBuK2mm3nO/xpY/LBraZ3b4cdZrvMPdW0F9mP4I13lPGOseC581cUtRlhJfuJ8PTplnSes+H0crjURGmj3x/EusnTeVAAAAAAAAAAAAAAfJLKw+DArms2Lh4y3wf/AIvqYHOucV/wkPWx92ZX1PcdHhnrZ930c7KLuN7py/dR7/ayK3Vfw9yEk1THQ119PVvT+BmGl4mejDwC+8u5Mzu02t5PvgY9b/BfqNzs2ffBx/xPvS+BjdnsW833Zj1fi/0G56OfM8X7q/P9Ruz6P2vufNH/ACr4jdnsR9yN5MNojblD4GVv5rfrGXqJ+/TLWk9Z8Po5HGvy0e+P4l1g6bygAAAAAAAAAAAAAABjUgpJprKe5oDm3ONycm7aSgnJJqcPSX2X3N4I8tO3XZY0uf0OTtT0ceaabTWGtzT4p+c50xMTtL0dLRaItXo3mn/Mx7/ayG3V0sPchJNUoAAAAAAAAAAXHmsg/wBoTljcqEk31Nzp49j/AALWjj/s+H0cfjcx/wDPEe3+pdWOm8qAAAAAAAAAAAAAAAAPOvRjOLhJZjJYaYHH+cPkW4TdamvK4Pon/hl1S8/SQ5cUXj2rel1VsNufOFUsPmop7msprqab3HLvExaYl7DTXrfFFqzvCQaJwD45IbmzKnFy8lOXYm/YI59GJmI68kulpNxLyaFd9lKf6G8Y7T0iUNtThr1vX5wmUuSt9Lhb1O/EfeaNowZP/KG3ENLHW8JlLkJfv+XGPpVIfBs3jS5J8EVuLaWP1b/CUylzc3b4yoR/6pP2RNo0eT2Ibcb08dItPwj6plLmzq/auILshKXtaN40VvGUM8dx+FJ+aZS5sofauJv0aaj7WzaNFHjKG3HbfppHz/0teg6DRtKbhSTzLfKcnmU2ut/BFrFirjjaHK1Wryam3av8I8IbQkVgAAAAAAAAAAAAAAAAA869GM4uMoqUXxi1lMDS3nI6yqcaKi852oOUW352nvIsmGl+9C1p9bm0/LHPLy6w8qXIewj/ACdr0pzf9xrGmxR4J7cV1U/q/aPomUuTFlHhb0e+Cl7TaMGOP0whtr9TPXJPzTaWm0Y+TSpR9GEV7EbxSseCG2bJbraZ+MpKjjgbIn0AAAAAAAAAAAAAAAAAAAAAAAAAAAAAAAAAAADS61yjp29xb28ozlUuZRjHGNmKclHMm35+CRFfLFZivmt6fR3zY7ZImIiv+26JVQAAAKJzuTasqLTa/fcU2v5c+oqazuQ7XA4ic1t/L+4XW0+ah6MfYi1HRx796Xrky1fQAAAAAAAAAABr9e1JW1rUrtZ2F4sfvTbxFfi0BULHSL25tflju6sa806lOlFuMNlZwsJ4WfiuIG65Ha3K6spOb/fUswk1u2t2Yy3cH8UwKxyUheXtKdN3NSnSpS2pVE3KpOUksQ2s52Vhvj9oDa8ldQr0dQqafcTdXc3TnJtvctrc3vw478Pg0B66zfVrnUfkFCpKjTpR261WHlPcnhPo8qK7X5gPC0rV7HU6VtOtOvb3K8V1HmUJN4W9+fC6sSA8+VN/cx1elSoVJRdWnGKi23CMpOcXNx4Npb+4CLygt7vT5UrmN1VrKUtmcZt4csZw4ttYaT7ANxy/1+pQtKPgXsTupYVR/Yhs5bXU9639pX1GSaxER4upwvS0zZJm8bxWOnm9tF5L1qNanVd7XqpZ8JTk24VG4vGMt4WcPuM0xTWYntS11GuplpNIxVjymOsKlyv0icNUtYO4qzdxUzGcnvt9qqsKnv3JZ3dhWzUmMkc+rqaHUVtprz2Ijsx8+Xivdjotala1qSuqtSrV2nCvU8aVKTiksJ9Caz3luuOa1mN3FyammTLW844iI6xHLdV+UPJ66trad1TvrmdSliUlKT2WspNpZa3ccPKIMmK1K9qLS6Wl1mHPkjDbFWIlZtG15T0uN7V3bNOUqmPvQypYXna/Mnpk3x9qXO1GlmupnDTz5fFVtItb3U1O5qXNS2obTjSpUm1w7Gs44ZecvPAgpF834pnaHSz5NPodsVaRa3jM/f37WPOTZyo6VbUpVJVZQq4dWeXKb2Kjy8t9ZjU1muOI33Z4RkjJqr3iNt46R4c4TeU+qVqlW2020lKFaahOrUi2nShhNJtcN3jPuXSbZbzMxjp1Q6PBjpW+pzRvEb7R5z98vn5LRU0aEqVKDbk6UXFVJ+POWYSjlye/OXtdqRY7ETEQ5sai0WtaOW/hHKPvwZ6Xpvgdrx5T2lGPjdEYZUV/lwvPjPSK17LXNm9Jty2/y2BuhAAAAAAAAAFW5yU/2bLHRUpt9mf1wBtuTMl+z7XHDwFP8VBZ/MCq82vG+kvIco4/9j9jQHrzUv8Ahq/rV7iA87/fymo4+zBbX/bm/Y0BAstPnW1q9pxr1LeeZy2ocZR24+LxW7DT7gN9HkZJ16Vapd1aroyjOKms8JKWMt7s4Aga5/8AY7T0I/7oEjnU+hUvXL3JgbnUNEpXdhTo1MpbEJRmvKhNR3SX4vd5zTJji8bSsaXU30+Tt0/3Cr6PfXOn31KwuJeFt62I0anTHLxHGd6WcJxecZWGVqWtivFLc48HWz4sOswW1GKNrR1j7/lly7+uNM9KH+tEZ/WVY4b+UzfH+JWXllrbtLKVaKTqNqnBPhtvO9rpSSb7ifNk7Fd3O0GljUZopPTrPuVPUtArz0yreXN1XnVdJ1lRjJRpLKyoyjjD7sFe+K045vaZdTDq8VdTXDhx1iN9t/H37vtum+ScsdUm/RVw8/lkR+X+/Ni23/Kxv98ll5v5Rek22z0KSfpbcs/mT6f1cOfxOJjVX3++TS87v0Oj67/bmRazuwucD9db3f3DW8mqk7LVlC52ZSv6cGq3VOW9RT6trMe6JpjmceTa3isaytdTpe1h/RM8vv2c/m6cXnnAAAAAAAAAAAARNVsI17epRn5NSOznpT6GvOnh9wFPttP1WhQlZ01SnT3xhX2sOEJccLOVxfQ8ZAsXJzRFaWngs7U3mc59EptdHmSSXcBROQ8LyNKpWtVCp4ypzoz3ZxFOM08restcQLVyW5P1oXNS9unF3FXKUY71BPGd/DOEkkuCXnAx5Q8na/yuN9aSjGulicJblPdjOeHDc0+pbwJelV9SlWh4elQp0Vnb2ZNzlueNne+nAEbVNErT1m3uopeBpRipPaSaa2+jp8pAevLzR6tzbQp0UnKNRTabUfF2ZLi+1Ae+rq+hRt/ksaUpQWKsKj8rEUkovd056eojydvl2FvSxpp3jPMx5bf201poV5c39K7vfB04W2+nRpvOZZysvLxvw+PQlghjHe94tfwXb6rT4MFsOn3mbdZlI5c8nq9epb3Fu4+Gtn5MnjPjKSab3bmuD6zbPitaYtXrDTh2sxYq2x5eln3UtIur3TZ0rmNOlcqpt01F5g1FLG08vGcyXm3C1L5Me1uUsYtRg0upi2KZmu3Pz++jWz03Va9k7OpGjTpwhs+EUszrbC8SG54WWll7iPsZrV7M7LEZtDizempMzMz08I36z9Ib/kto0qelxtLiKy1UjOKeU4zlJ8V5mTYscxj7NlHWamL6mcuKfLb4K/p+i6nYynTtvBXFvKTlFVHhxfW1lYfDOG08ENceXHyrzhfy6nRauItm3rb2fc/4S+V2i3l3p1vBxp/KYz26kVLEF4s14rfajbNjvkpEeKLQ6rT6bUWtEz2fDz8EvlnybldWdJU8K5obLg84ysJSjtdHBPtibZsU3rG3WEPD9bXBlntd2erfaNKt8mp+HSjXUcTw005LdtJrr495NTfsx2uqln9H6SfRz+HwTTZEAAAAAAAAAAAABjNbmvMBWeQOj1rahVhWioynUUliSllbKXR2AWg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207379" y="-192617"/>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75" tIns="60937" rIns="121875" bIns="60937" numCol="1" anchor="t" anchorCtr="0" compatLnSpc="1">
            <a:prstTxWarp prst="textNoShape">
              <a:avLst/>
            </a:prstTxWarp>
          </a:bodyPr>
          <a:lstStyle/>
          <a:p>
            <a:endParaRPr lang="en-US"/>
          </a:p>
        </p:txBody>
      </p:sp>
      <p:sp>
        <p:nvSpPr>
          <p:cNvPr id="40" name="AutoShape 4" descr="data:image/jpeg;base64,/9j/4AAQSkZJRgABAQAAAQABAAD/2wCEAAkGBxITDREQExQTEhAPFBUQFBAUFRUVFBAQFxUWGBcUFBUZHCggGBsnHBcWITEjJSkrLi8uFyEzODMwNygtLjcBCgoKDg0OGxAQGywkICY3NDctLzAvLywsLCwtNywsLCwsLCwsLDUsLSwsLCwuLCwsLCwsLCwtLDcsLCwsLCwsLP/AABEIAOEA4QMBEQACEQEDEQH/xAAcAAEAAgMBAQEAAAAAAAAAAAAABAYCBQcDAQj/xABHEAACAQMBAwYJCQYFBAMAAAAAAQIDBBEFEiExBgdBUXGBEyIyYXJzsbLBFDM0NUJSkaHRFSMkQ3TCYpKzw/CCk6KjJTZT/8QAGgEBAAIDAQAAAAAAAAAAAAAAAAMEAQIFBv/EADQRAQACAQIDBAgGAgMBAAAAAAABAgMEEQUhMRIyQVETM2FxgZHR8CI0QqGxweHxFSNSFP/aAAwDAQACEQMRAD8A7iAAAAAAAAAAAAAAAAAAAAAAAAAAAAAAAAAAAAAAAAAAAAAAAAAAAAAAAAAAAAAAAAAAAAAAAAAAAAAAAAAAAAAAAAAAAAAAAAAAAAAAAAAAAAAAAAAAAAAAAAAAAAAAAAAAAAAAAAAAAAAAAAAADGU0uLS7XgbsxEz0RK2rW8fKrUo9tSC9rNZvWOspK4clulZ+SFV5WWMeNzR7pKXsyaTnxx+qEsaHUT0pPyQ63L3T4/znL0adR/2ms6nHHilrwzUz+n94+qFV5yrJcFWn2QS96SNZ1dPamrwfUT12j4/RCq86VH7NvVfpShH2Nmk6yPJLHBcnjeP3QqvOnP7NrFed1m/yUEaTrJ8K/v8A4SxwSvjf9v8ALG050anhF4WhDwTeJOm5bcF95J7pdm4zXVzvzgycGrFfwW5+10mzuoVacatOSnTmtqMlwaLsTExvDhWrNZmto2l7GWoAAAAAAAAAAAAAAAAAanlRrkLO0ncSW1s4jGHDbqSeEs9C6X5kzTJfsV3T6bBObJFHKrjnAv5ttVY00+EYQhu75Js586jJPi9HThmmiO7v75QqvKq+lxuavc1H3UjT02T/ANSnjQ6eOlIQquq3EvKr15dtWo/azSbWnxn5pYwYo6Vj5Qizk3xbfa8+0wliNujFIwy+mWAAAAAALDyO5U1LKrh7U7Wb8ekt7g//ANKa6+tdJNhzTSdp6OfrtDXPXevK38+92iyu4VaUatOSnTmtqMlwa/50HTiYmN4eWvSaWmtur3MtQAAAAAAAAAAAAAAABQOen6rp/wBTT9yoV9T3HQ4Z66fd9HHra46Gc+YejpdPpJvgm/MjVPE7pCs5/df5DZlmrCfUl3mdhktOl1x/MbDNab/i/IbDNaavvP8AIzsM1p8PO+8bDNWNPq/NjYZK2h91DaBmqUVwS/BGWGaQZW7m6vJq4nRz+7lB1NnqmnFZXan+SLWltPa2cbjGKs44yeO+3wdCLrzoAAAAAAAAAAAAAAAAoHPV9V0/6mn7lUr6nuOhwz10+76OJIou6tmhwxbxl0zy2+/cYWsfdbAJAMAAAAAAAAACzc3n05+qn70Cxpu+5fF/y/xj+3Si+8yAAAAAAAAAAAAAAAAKdzqaTWudM2aMdudKrGs4LypQjGaeyul+NnHmIc9ZtTku6DJXHl3tPVwM570C4aN9Gp9nxZhax92E0NwD7FZ4b+zeCZ26pFPTq0vJpVX2U5v4G3Yt5Ipz4q9bR84SqfJ27lwoVO9KPtaNoxX8kU67Tx1vCVT5IXj/AJaj2zh8GbRgyeSK3E9NH6v2lD5RaLVs7b5RW2djajTxCWZbUs46EsbusxfDakbyzi4jhy27Nd1Ulyih0Ql3tIiWfTR5NpaXCqU4zWUpdD6OgJKzvG72DKz83i/jpepn70Cxpu+5fF/y8e+P7dJL7zIAAAAAAAAAAAAAAAAo3O9fVaOnU5Uqk6UnXjFypycJOOxUeMrfjcvwINRMxXkv8PpW2WYtG/Jw2pNyk5SblKTbcm8tt8W30soO7Ebclu0b6NT7PizC3j7sJobrPyCsVO7cpwyoU3KO0vF2sxWd+5vDZY09Ym3NyuLZprhiKz1nm6RGKXDcX3mt930AAAo3PJ9UP11L2sg1HcX+Heu+EuFlB3mzs9QrxpqEI5is4ey309ZhLW19toh7fKrx9a/6Yr2jkz/2y6ZzU6jtuVGrRjG4pwclcR2c1Ke1FNTw/Ky47+D7i3prVmdtubj8VxZq1i9rT2d+nlLpBccQAAAAAAAAAAAAAAAAc+57Pqyl/Uw/06hX1PcdDhnrZ930cTKLutlbW1eUI7MmodC22ljsRjdNWl5jk9P2RVflTX4yZjdn0FvN1Lmnvq6jO0qT8JTpQ26bedqmspbGc74793Vw4FzS5Jn8Li8V0lccRkjrPX6uilxxQAAAo3PH9UP11L2sg1HcX+Heu+EuFlB3ll0d/wAPDv8AazSV3D3ITDCRbObT6fL1E/fplnS9/wCH0cnjP5ePfH8S6gdF5cAAAAAAAAAAAAAAAAc/561/8ZS/qYf6dQr6nuOhwz10+76OJFF3Vn0v5iHZ8WaSvYu5CUYbrlzYfS63qv74lvSd6XG436mvv/qXSi+80AAAFG54/qh+upe1kGo7i/w713wlwsoO8smj/MR7/azSV3D3ITTCRbObT6fL1E/fplnS9/79jlcZ/Lx74/iXUDovLAAAAAAAAAAAAAAAACgc9X1VD+pp+5UK+p7jocM9dPu+jiJRd1Z9L+Yh2fFmkr2LuQlGG6482D/jKvqf74lvSd6XH436mvv/AKl0svvMgAABWucGVp+zqivNvwMpRjmmszhUz4ko+dPr3dZHl7PZ/Es6T0npY9H1fnuvGKnJRblBN7Mmtlyj0Nxy8PzHNejiZmOawaP8xHv9rNJXsPchNMJFs5tPp8vUT9+mWdL3/v2OVxn8vHvj+JdQOi8sAAAAAAAAAAAAAAAAKrzk6vG205ynRhcQrTVCVKcnGOJRk85Se9bJFmt2a84W9FinJl5Tttzfn6bWW0sJt4jnOF0LPT2nOehWTSvmIdj9rNJXsXchLMJFw5sfplX1L9+Ba0nflx+N+pr7/wCpdKnUS4tLteC/u81ETPRDraxbR8qvRj21IL4mJvWOspK4MtulZ+UoVXldYx43NLultezJpOfHHimjQ6mf0ShVuX+nx/myl6NOo/7TWdTjjxS14XqZ/T+8KVzjcr6V5aK2oRm1txqSnNbO6OcKKzniyvm1Fbx2YdDR8NyYrTe8x8HMGiBdbiw1KEKUYvOVngvOzWYWMeWta7S9Ja3DojJ/gviNm06iro/NTClUlK5hVzUjB06ls44lT2mmpbW140fF3PHsLelpG/a3+Di8W1VrVjHNdo33id/8Okl1wgAAAAAAAAAAAAAGFaqoxcnwQGvq61BfZk/w/UChc7Wrxq6dCCi1ivCWW10QqfqV9T3HQ4b66fd9HIii7rZW2quFNQUU9npz5+oxsmrmmsbbM/2tVfCC/CTMbQ29LeekJVte1XF+VBri1mOV/wA6DG+3RvE9qPxR+zGW/jv7d5hvHLo+JGGX0ywAAIl3bZ3ribRKHJj36JFrZw8FBuK2mm3nO/xpY/LBraZ3b4cdZrvMPdW0F9mP4I13lPGOseC581cUtRlhJfuJ8PTplnSes+H0crjURGmj3x/EusnTeVAAAAAAAAAAAAAAfJLKw+DArms2Lh4y3wf/AIvqYHOucV/wkPWx92ZX1PcdHhnrZ930c7KLuN7py/dR7/ayK3Vfw9yEk1THQ119PVvT+BmGl4mejDwC+8u5Mzu02t5PvgY9b/BfqNzs2ffBx/xPvS+BjdnsW833Zj1fi/0G56OfM8X7q/P9Ruz6P2vufNH/ACr4jdnsR9yN5MNojblD4GVv5rfrGXqJ+/TLWk9Z8Po5HGvy0e+P4l1g6bygAAAAAAAAAAAAAABjUgpJprKe5oDm3ONycm7aSgnJJqcPSX2X3N4I8tO3XZY0uf0OTtT0ceaabTWGtzT4p+c50xMTtL0dLRaItXo3mn/Mx7/ayG3V0sPchJNUoAAAAAAAAAAXHmsg/wBoTljcqEk31Nzp49j/AALWjj/s+H0cfjcx/wDPEe3+pdWOm8qAAAAAAAAAAAAAAAAPOvRjOLhJZjJYaYHH+cPkW4TdamvK4Pon/hl1S8/SQ5cUXj2rel1VsNufOFUsPmop7msprqab3HLvExaYl7DTXrfFFqzvCQaJwD45IbmzKnFy8lOXYm/YI59GJmI68kulpNxLyaFd9lKf6G8Y7T0iUNtThr1vX5wmUuSt9Lhb1O/EfeaNowZP/KG3ENLHW8JlLkJfv+XGPpVIfBs3jS5J8EVuLaWP1b/CUylzc3b4yoR/6pP2RNo0eT2Ibcb08dItPwj6plLmzq/auILshKXtaN40VvGUM8dx+FJ+aZS5sofauJv0aaj7WzaNFHjKG3HbfppHz/0teg6DRtKbhSTzLfKcnmU2ut/BFrFirjjaHK1Wryam3av8I8IbQkVgAAAAAAAAAAAAAAAAA869GM4uMoqUXxi1lMDS3nI6yqcaKi852oOUW352nvIsmGl+9C1p9bm0/LHPLy6w8qXIewj/ACdr0pzf9xrGmxR4J7cV1U/q/aPomUuTFlHhb0e+Cl7TaMGOP0whtr9TPXJPzTaWm0Y+TSpR9GEV7EbxSseCG2bJbraZ+MpKjjgbIn0AAAAAAAAAAAAAAAAAAAAAAAAAAAAAAAAAAADS61yjp29xb28ozlUuZRjHGNmKclHMm35+CRFfLFZivmt6fR3zY7ZImIiv+26JVQAAAKJzuTasqLTa/fcU2v5c+oqazuQ7XA4ic1t/L+4XW0+ah6MfYi1HRx796Xrky1fQAAAAAAAAAABr9e1JW1rUrtZ2F4sfvTbxFfi0BULHSL25tflju6sa806lOlFuMNlZwsJ4WfiuIG65Ha3K6spOb/fUswk1u2t2Yy3cH8UwKxyUheXtKdN3NSnSpS2pVE3KpOUksQ2s52Vhvj9oDa8ldQr0dQqafcTdXc3TnJtvctrc3vw478Pg0B66zfVrnUfkFCpKjTpR261WHlPcnhPo8qK7X5gPC0rV7HU6VtOtOvb3K8V1HmUJN4W9+fC6sSA8+VN/cx1elSoVJRdWnGKi23CMpOcXNx4Npb+4CLygt7vT5UrmN1VrKUtmcZt4csZw4ttYaT7ANxy/1+pQtKPgXsTupYVR/Yhs5bXU9639pX1GSaxER4upwvS0zZJm8bxWOnm9tF5L1qNanVd7XqpZ8JTk24VG4vGMt4WcPuM0xTWYntS11GuplpNIxVjymOsKlyv0icNUtYO4qzdxUzGcnvt9qqsKnv3JZ3dhWzUmMkc+rqaHUVtprz2Ijsx8+Xivdjotala1qSuqtSrV2nCvU8aVKTiksJ9Caz3luuOa1mN3FyammTLW844iI6xHLdV+UPJ66trad1TvrmdSliUlKT2WspNpZa3ccPKIMmK1K9qLS6Wl1mHPkjDbFWIlZtG15T0uN7V3bNOUqmPvQypYXna/Mnpk3x9qXO1GlmupnDTz5fFVtItb3U1O5qXNS2obTjSpUm1w7Gs44ZecvPAgpF834pnaHSz5NPodsVaRa3jM/f37WPOTZyo6VbUpVJVZQq4dWeXKb2Kjy8t9ZjU1muOI33Z4RkjJqr3iNt46R4c4TeU+qVqlW2020lKFaahOrUi2nShhNJtcN3jPuXSbZbzMxjp1Q6PBjpW+pzRvEb7R5z98vn5LRU0aEqVKDbk6UXFVJ+POWYSjlye/OXtdqRY7ETEQ5sai0WtaOW/hHKPvwZ6Xpvgdrx5T2lGPjdEYZUV/lwvPjPSK17LXNm9Jty2/y2BuhAAAAAAAAAFW5yU/2bLHRUpt9mf1wBtuTMl+z7XHDwFP8VBZ/MCq82vG+kvIco4/9j9jQHrzUv8Ahq/rV7iA87/fymo4+zBbX/bm/Y0BAstPnW1q9pxr1LeeZy2ocZR24+LxW7DT7gN9HkZJ16Vapd1aroyjOKms8JKWMt7s4Aga5/8AY7T0I/7oEjnU+hUvXL3JgbnUNEpXdhTo1MpbEJRmvKhNR3SX4vd5zTJji8bSsaXU30+Tt0/3Cr6PfXOn31KwuJeFt62I0anTHLxHGd6WcJxecZWGVqWtivFLc48HWz4sOswW1GKNrR1j7/lly7+uNM9KH+tEZ/WVY4b+UzfH+JWXllrbtLKVaKTqNqnBPhtvO9rpSSb7ifNk7Fd3O0GljUZopPTrPuVPUtArz0yreXN1XnVdJ1lRjJRpLKyoyjjD7sFe+K045vaZdTDq8VdTXDhx1iN9t/H37vtum+ScsdUm/RVw8/lkR+X+/Ni23/Kxv98ll5v5Rek22z0KSfpbcs/mT6f1cOfxOJjVX3++TS87v0Oj67/bmRazuwucD9db3f3DW8mqk7LVlC52ZSv6cGq3VOW9RT6trMe6JpjmceTa3isaytdTpe1h/RM8vv2c/m6cXnnAAAAAAAAAAAARNVsI17epRn5NSOznpT6GvOnh9wFPttP1WhQlZ01SnT3xhX2sOEJccLOVxfQ8ZAsXJzRFaWngs7U3mc59EptdHmSSXcBROQ8LyNKpWtVCp4ypzoz3ZxFOM08restcQLVyW5P1oXNS9unF3FXKUY71BPGd/DOEkkuCXnAx5Q8na/yuN9aSjGulicJblPdjOeHDc0+pbwJelV9SlWh4elQp0Vnb2ZNzlueNne+nAEbVNErT1m3uopeBpRipPaSaa2+jp8pAevLzR6tzbQp0UnKNRTabUfF2ZLi+1Ae+rq+hRt/ksaUpQWKsKj8rEUkovd056eojydvl2FvSxpp3jPMx5bf201poV5c39K7vfB04W2+nRpvOZZysvLxvw+PQlghjHe94tfwXb6rT4MFsOn3mbdZlI5c8nq9epb3Fu4+Gtn5MnjPjKSab3bmuD6zbPitaYtXrDTh2sxYq2x5eln3UtIur3TZ0rmNOlcqpt01F5g1FLG08vGcyXm3C1L5Me1uUsYtRg0upi2KZmu3Pz++jWz03Va9k7OpGjTpwhs+EUszrbC8SG54WWll7iPsZrV7M7LEZtDizempMzMz08I36z9Ib/kto0qelxtLiKy1UjOKeU4zlJ8V5mTYscxj7NlHWamL6mcuKfLb4K/p+i6nYynTtvBXFvKTlFVHhxfW1lYfDOG08ENceXHyrzhfy6nRauItm3rb2fc/4S+V2i3l3p1vBxp/KYz26kVLEF4s14rfajbNjvkpEeKLQ6rT6bUWtEz2fDz8EvlnybldWdJU8K5obLg84ysJSjtdHBPtibZsU3rG3WEPD9bXBlntd2erfaNKt8mp+HSjXUcTw005LdtJrr495NTfsx2uqln9H6SfRz+HwTTZEAAAAAAAAAAAABjNbmvMBWeQOj1rahVhWioynUUliSllbKXR2AWg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410526" y="10590"/>
            <a:ext cx="406294"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75" tIns="60937" rIns="121875" bIns="60937" numCol="1" anchor="t" anchorCtr="0" compatLnSpc="1">
            <a:prstTxWarp prst="textNoShape">
              <a:avLst/>
            </a:prstTxWarp>
          </a:bodyPr>
          <a:lstStyle/>
          <a:p>
            <a:endParaRPr lang="en-US"/>
          </a:p>
        </p:txBody>
      </p:sp>
    </p:spTree>
    <p:extLst>
      <p:ext uri="{BB962C8B-B14F-4D97-AF65-F5344CB8AC3E}">
        <p14:creationId xmlns:p14="http://schemas.microsoft.com/office/powerpoint/2010/main" val="121459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40" y="-31405"/>
            <a:ext cx="13053609" cy="68894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2075"/>
            <a:ext cx="11847502" cy="6855925"/>
          </a:xfrm>
          <a:prstGeom prst="rect">
            <a:avLst/>
          </a:prstGeom>
        </p:spPr>
      </p:pic>
      <p:sp>
        <p:nvSpPr>
          <p:cNvPr id="10" name="Title 1"/>
          <p:cNvSpPr txBox="1">
            <a:spLocks/>
          </p:cNvSpPr>
          <p:nvPr/>
        </p:nvSpPr>
        <p:spPr>
          <a:xfrm>
            <a:off x="295114" y="959549"/>
            <a:ext cx="5028092" cy="5070600"/>
          </a:xfrm>
          <a:prstGeom prst="rect">
            <a:avLst/>
          </a:prstGeom>
        </p:spPr>
        <p:txBody>
          <a:bodyPr lIns="121829" tIns="60915" rIns="121829" bIns="60915" anchor="ctr" anchorCtr="0"/>
          <a:lstStyle>
            <a:lvl1pPr algn="l" defTabSz="457200" rtl="0" eaLnBrk="1" latinLnBrk="0" hangingPunct="1">
              <a:lnSpc>
                <a:spcPct val="90000"/>
              </a:lnSpc>
              <a:spcBef>
                <a:spcPct val="0"/>
              </a:spcBef>
              <a:buNone/>
              <a:defRPr sz="2400" b="0" i="0" kern="1200" spc="0" baseline="0">
                <a:solidFill>
                  <a:schemeClr val="bg1"/>
                </a:solidFill>
                <a:latin typeface="CiscoSans ExtraLight"/>
                <a:ea typeface="+mj-ea"/>
                <a:cs typeface="CiscoSans ExtraLight"/>
              </a:defRPr>
            </a:lvl1pPr>
          </a:lstStyle>
          <a:p>
            <a:r>
              <a:rPr lang="en-US" sz="6000" dirty="0" err="1">
                <a:latin typeface="+mj-lt"/>
              </a:rPr>
              <a:t>Intercloud</a:t>
            </a:r>
            <a:r>
              <a:rPr lang="en-US" sz="6000" dirty="0">
                <a:latin typeface="+mj-lt"/>
              </a:rPr>
              <a:t> Fabric</a:t>
            </a:r>
          </a:p>
        </p:txBody>
      </p:sp>
    </p:spTree>
    <p:extLst>
      <p:ext uri="{BB962C8B-B14F-4D97-AF65-F5344CB8AC3E}">
        <p14:creationId xmlns:p14="http://schemas.microsoft.com/office/powerpoint/2010/main" val="354832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ounded Rectangle 222"/>
          <p:cNvSpPr/>
          <p:nvPr/>
        </p:nvSpPr>
        <p:spPr>
          <a:xfrm rot="10800000">
            <a:off x="5044177" y="2005365"/>
            <a:ext cx="6952356" cy="3242368"/>
          </a:xfrm>
          <a:prstGeom prst="roundRect">
            <a:avLst>
              <a:gd name="adj" fmla="val 30991"/>
            </a:avLst>
          </a:prstGeom>
          <a:gradFill flip="none" rotWithShape="1">
            <a:gsLst>
              <a:gs pos="100000">
                <a:schemeClr val="accent2">
                  <a:lumMod val="60000"/>
                  <a:lumOff val="40000"/>
                  <a:alpha val="0"/>
                </a:schemeClr>
              </a:gs>
              <a:gs pos="2000">
                <a:schemeClr val="accent4">
                  <a:lumMod val="40000"/>
                  <a:lumOff val="60000"/>
                  <a:alpha val="45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7" name="Rounded Rectangle 236"/>
          <p:cNvSpPr/>
          <p:nvPr/>
        </p:nvSpPr>
        <p:spPr>
          <a:xfrm>
            <a:off x="233506" y="2005364"/>
            <a:ext cx="6952356" cy="3242368"/>
          </a:xfrm>
          <a:prstGeom prst="roundRect">
            <a:avLst>
              <a:gd name="adj" fmla="val 30991"/>
            </a:avLst>
          </a:prstGeom>
          <a:gradFill flip="none" rotWithShape="1">
            <a:gsLst>
              <a:gs pos="100000">
                <a:schemeClr val="bg2">
                  <a:alpha val="0"/>
                </a:schemeClr>
              </a:gs>
              <a:gs pos="2000">
                <a:schemeClr val="accent4">
                  <a:lumMod val="40000"/>
                  <a:lumOff val="60000"/>
                  <a:alpha val="45000"/>
                </a:schemeClr>
              </a:gs>
            </a:gsLst>
            <a:lin ang="0" scaled="1"/>
            <a:tileRect/>
          </a:gradFill>
          <a:ln w="15875" cap="rnd">
            <a:no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3" name="Group 192"/>
          <p:cNvGrpSpPr/>
          <p:nvPr/>
        </p:nvGrpSpPr>
        <p:grpSpPr>
          <a:xfrm>
            <a:off x="4422032" y="2455089"/>
            <a:ext cx="3344761" cy="3345632"/>
            <a:chOff x="3183725" y="1707654"/>
            <a:chExt cx="2776550" cy="2776550"/>
          </a:xfrm>
          <a:no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 name="Title 1"/>
          <p:cNvSpPr>
            <a:spLocks noGrp="1"/>
          </p:cNvSpPr>
          <p:nvPr>
            <p:ph type="ctrTitle"/>
          </p:nvPr>
        </p:nvSpPr>
        <p:spPr>
          <a:xfrm>
            <a:off x="583536" y="455093"/>
            <a:ext cx="11370889" cy="975783"/>
          </a:xfrm>
        </p:spPr>
        <p:txBody>
          <a:bodyPr/>
          <a:lstStyle/>
          <a:p>
            <a:r>
              <a:rPr lang="en-US" dirty="0" smtClean="0"/>
              <a:t>Cisco </a:t>
            </a:r>
            <a:r>
              <a:rPr lang="en-US" dirty="0" err="1" smtClean="0"/>
              <a:t>Intercloud</a:t>
            </a:r>
            <a:r>
              <a:rPr lang="en-US" dirty="0" smtClean="0"/>
              <a:t> Fabric</a:t>
            </a:r>
            <a:br>
              <a:rPr lang="en-US" dirty="0" smtClean="0"/>
            </a:br>
            <a:r>
              <a:rPr lang="en-US" sz="3200" dirty="0">
                <a:solidFill>
                  <a:srgbClr val="2968AF"/>
                </a:solidFill>
                <a:latin typeface="Arial" charset="0"/>
                <a:cs typeface="Arial"/>
              </a:rPr>
              <a:t>Foundational Technology – on Ramp to </a:t>
            </a:r>
            <a:r>
              <a:rPr lang="en-US" sz="3200" dirty="0" err="1">
                <a:solidFill>
                  <a:srgbClr val="2968AF"/>
                </a:solidFill>
                <a:latin typeface="Arial" charset="0"/>
                <a:cs typeface="Arial"/>
              </a:rPr>
              <a:t>Intercloud</a:t>
            </a:r>
            <a:endParaRPr lang="en-US" sz="3200" dirty="0">
              <a:solidFill>
                <a:srgbClr val="2968AF"/>
              </a:solidFill>
              <a:latin typeface="Arial" charset="0"/>
              <a:cs typeface="Arial"/>
            </a:endParaRPr>
          </a:p>
        </p:txBody>
      </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5158558" y="29257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8" name="Arc 227"/>
          <p:cNvSpPr/>
          <p:nvPr/>
        </p:nvSpPr>
        <p:spPr>
          <a:xfrm>
            <a:off x="4692510" y="2698133"/>
            <a:ext cx="2803806" cy="2804536"/>
          </a:xfrm>
          <a:prstGeom prst="arc">
            <a:avLst>
              <a:gd name="adj1" fmla="val 7658671"/>
              <a:gd name="adj2" fmla="val 3276048"/>
            </a:avLst>
          </a:prstGeom>
          <a:ln w="73025"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cxnSp>
        <p:nvCxnSpPr>
          <p:cNvPr id="246" name="Straight Connector 245"/>
          <p:cNvCxnSpPr/>
          <p:nvPr/>
        </p:nvCxnSpPr>
        <p:spPr>
          <a:xfrm>
            <a:off x="3436448" y="3900173"/>
            <a:ext cx="1256062"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sp>
        <p:nvSpPr>
          <p:cNvPr id="231" name="Oval 230"/>
          <p:cNvSpPr/>
          <p:nvPr/>
        </p:nvSpPr>
        <p:spPr>
          <a:xfrm>
            <a:off x="6885088" y="5098689"/>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0"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22" name="Oval 221"/>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24" name="Rectangle 223"/>
          <p:cNvSpPr/>
          <p:nvPr/>
        </p:nvSpPr>
        <p:spPr>
          <a:xfrm>
            <a:off x="397244" y="3276269"/>
            <a:ext cx="2667516" cy="822123"/>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INTERCLOUD FABRIC </a:t>
            </a:r>
            <a:r>
              <a:rPr lang="en-US" sz="1500" dirty="0">
                <a:solidFill>
                  <a:schemeClr val="tx1">
                    <a:lumMod val="50000"/>
                  </a:schemeClr>
                </a:solidFill>
              </a:rPr>
              <a:t>FOR PROVIDERS</a:t>
            </a:r>
          </a:p>
        </p:txBody>
      </p:sp>
      <p:sp>
        <p:nvSpPr>
          <p:cNvPr id="262" name="Rectangle 261"/>
          <p:cNvSpPr/>
          <p:nvPr/>
        </p:nvSpPr>
        <p:spPr>
          <a:xfrm>
            <a:off x="105927" y="2317498"/>
            <a:ext cx="2999089" cy="627457"/>
          </a:xfrm>
          <a:prstGeom prst="rect">
            <a:avLst/>
          </a:prstGeom>
        </p:spPr>
        <p:txBody>
          <a:bodyPr wrap="square" lIns="121867" tIns="60933" rIns="121867" bIns="60933">
            <a:spAutoFit/>
          </a:bodyPr>
          <a:lstStyle/>
          <a:p>
            <a:pPr algn="r">
              <a:lnSpc>
                <a:spcPct val="85000"/>
              </a:lnSpc>
            </a:pPr>
            <a:r>
              <a:rPr lang="en-US" sz="1900" dirty="0">
                <a:solidFill>
                  <a:schemeClr val="accent4">
                    <a:lumMod val="75000"/>
                  </a:schemeClr>
                </a:solidFill>
              </a:rPr>
              <a:t>CISCO INTERCLOUD</a:t>
            </a:r>
          </a:p>
          <a:p>
            <a:pPr algn="r">
              <a:lnSpc>
                <a:spcPct val="85000"/>
              </a:lnSpc>
            </a:pPr>
            <a:r>
              <a:rPr lang="en-US" sz="1900" dirty="0">
                <a:solidFill>
                  <a:schemeClr val="accent4">
                    <a:lumMod val="75000"/>
                  </a:schemeClr>
                </a:solidFill>
              </a:rPr>
              <a:t>FABRIC </a:t>
            </a:r>
            <a:r>
              <a:rPr lang="en-US" sz="1500" dirty="0">
                <a:solidFill>
                  <a:schemeClr val="tx1">
                    <a:lumMod val="50000"/>
                  </a:schemeClr>
                </a:solidFill>
              </a:rPr>
              <a:t>FOR BUSINESS</a:t>
            </a:r>
          </a:p>
        </p:txBody>
      </p:sp>
      <p:sp>
        <p:nvSpPr>
          <p:cNvPr id="189" name="Oval 188"/>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181" name="Group 180"/>
          <p:cNvGrpSpPr/>
          <p:nvPr/>
        </p:nvGrpSpPr>
        <p:grpSpPr>
          <a:xfrm>
            <a:off x="7862950" y="3934318"/>
            <a:ext cx="1229190" cy="872729"/>
            <a:chOff x="4684339" y="1536667"/>
            <a:chExt cx="1269614" cy="807793"/>
          </a:xfrm>
        </p:grpSpPr>
        <p:sp>
          <p:nvSpPr>
            <p:cNvPr id="182"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83" name="Rectangle 182"/>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184" name="Group 183"/>
          <p:cNvGrpSpPr/>
          <p:nvPr/>
        </p:nvGrpSpPr>
        <p:grpSpPr>
          <a:xfrm>
            <a:off x="6963377" y="3934312"/>
            <a:ext cx="1419488" cy="877845"/>
            <a:chOff x="4063399" y="1629074"/>
            <a:chExt cx="1064893" cy="658384"/>
          </a:xfrm>
        </p:grpSpPr>
        <p:grpSp>
          <p:nvGrpSpPr>
            <p:cNvPr id="186" name="Group 185"/>
            <p:cNvGrpSpPr/>
            <p:nvPr/>
          </p:nvGrpSpPr>
          <p:grpSpPr>
            <a:xfrm>
              <a:off x="4063399" y="1629074"/>
              <a:ext cx="1064893" cy="658384"/>
              <a:chOff x="2658144" y="2793688"/>
              <a:chExt cx="1285024" cy="794483"/>
            </a:xfrm>
          </p:grpSpPr>
          <p:sp>
            <p:nvSpPr>
              <p:cNvPr id="226"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27" name="Rectangle 226"/>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187" name="Group 5"/>
            <p:cNvGrpSpPr>
              <a:grpSpLocks noChangeAspect="1"/>
            </p:cNvGrpSpPr>
            <p:nvPr/>
          </p:nvGrpSpPr>
          <p:grpSpPr bwMode="auto">
            <a:xfrm>
              <a:off x="4419249" y="1754558"/>
              <a:ext cx="349181" cy="184211"/>
              <a:chOff x="2199" y="1295"/>
              <a:chExt cx="1361" cy="718"/>
            </a:xfrm>
            <a:solidFill>
              <a:schemeClr val="accent1"/>
            </a:solidFill>
          </p:grpSpPr>
          <p:sp>
            <p:nvSpPr>
              <p:cNvPr id="188"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199"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2"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3"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7"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8"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09"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0"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2"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17"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225"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29" name="Oval 228"/>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3"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35" name="Rectangle 234"/>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243" name="Rounded Rectangle 242"/>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24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 name="Oval 244"/>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47" name="Rounded Rectangle 246"/>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90" name="Rounded Rectangle 189"/>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91"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 name="Rounded Rectangle 191"/>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cxnSp>
        <p:nvCxnSpPr>
          <p:cNvPr id="198" name="Straight Connector 197"/>
          <p:cNvCxnSpPr/>
          <p:nvPr/>
        </p:nvCxnSpPr>
        <p:spPr>
          <a:xfrm flipV="1">
            <a:off x="3230929" y="2626804"/>
            <a:ext cx="2181592" cy="0"/>
          </a:xfrm>
          <a:prstGeom prst="line">
            <a:avLst/>
          </a:prstGeom>
          <a:ln w="2540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0" name="Oval 199"/>
          <p:cNvSpPr/>
          <p:nvPr/>
        </p:nvSpPr>
        <p:spPr>
          <a:xfrm>
            <a:off x="3083117" y="255288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grpSp>
        <p:nvGrpSpPr>
          <p:cNvPr id="213" name="Group 212"/>
          <p:cNvGrpSpPr/>
          <p:nvPr/>
        </p:nvGrpSpPr>
        <p:grpSpPr>
          <a:xfrm>
            <a:off x="5142707" y="2019964"/>
            <a:ext cx="1897492" cy="877845"/>
            <a:chOff x="2444892" y="2793688"/>
            <a:chExt cx="1717749" cy="794483"/>
          </a:xfrm>
        </p:grpSpPr>
        <p:sp>
          <p:nvSpPr>
            <p:cNvPr id="221"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32" name="Rectangle 231"/>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sp>
        <p:nvSpPr>
          <p:cNvPr id="276" name="Oval 275"/>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4" name="Arc 253"/>
          <p:cNvSpPr/>
          <p:nvPr/>
        </p:nvSpPr>
        <p:spPr>
          <a:xfrm rot="11724304" flipH="1">
            <a:off x="2024911" y="3244019"/>
            <a:ext cx="1401627" cy="1401992"/>
          </a:xfrm>
          <a:prstGeom prst="arc">
            <a:avLst>
              <a:gd name="adj1" fmla="val 20810692"/>
              <a:gd name="adj2" fmla="val 2977449"/>
            </a:avLst>
          </a:prstGeom>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a:p>
        </p:txBody>
      </p:sp>
      <p:sp>
        <p:nvSpPr>
          <p:cNvPr id="257" name="Oval 256"/>
          <p:cNvSpPr/>
          <p:nvPr/>
        </p:nvSpPr>
        <p:spPr>
          <a:xfrm>
            <a:off x="3218995" y="4249501"/>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58" name="Oval 257"/>
          <p:cNvSpPr/>
          <p:nvPr/>
        </p:nvSpPr>
        <p:spPr>
          <a:xfrm>
            <a:off x="3218995" y="3448120"/>
            <a:ext cx="147812" cy="147851"/>
          </a:xfrm>
          <a:prstGeom prst="ellipse">
            <a:avLst/>
          </a:prstGeom>
          <a:solidFill>
            <a:schemeClr val="bg1"/>
          </a:solidFill>
          <a:ln w="19050" cap="rnd">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8" name="TextBox 237"/>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3042800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Hybrid Cloud?</a:t>
            </a:r>
            <a:endParaRPr lang="en-US" dirty="0"/>
          </a:p>
        </p:txBody>
      </p:sp>
      <p:pic>
        <p:nvPicPr>
          <p:cNvPr id="3" name="Picture 2"/>
          <p:cNvPicPr>
            <a:picLocks noChangeAspect="1"/>
          </p:cNvPicPr>
          <p:nvPr/>
        </p:nvPicPr>
        <p:blipFill>
          <a:blip r:embed="rId2"/>
          <a:stretch>
            <a:fillRect/>
          </a:stretch>
        </p:blipFill>
        <p:spPr>
          <a:xfrm>
            <a:off x="368302" y="1473203"/>
            <a:ext cx="11430000" cy="3898900"/>
          </a:xfrm>
          <a:prstGeom prst="rect">
            <a:avLst/>
          </a:prstGeom>
        </p:spPr>
      </p:pic>
      <p:sp>
        <p:nvSpPr>
          <p:cNvPr id="4" name="Rectangle 3"/>
          <p:cNvSpPr/>
          <p:nvPr/>
        </p:nvSpPr>
        <p:spPr>
          <a:xfrm>
            <a:off x="8528377" y="2103326"/>
            <a:ext cx="2231789" cy="969495"/>
          </a:xfrm>
          <a:prstGeom prst="rect">
            <a:avLst/>
          </a:prstGeom>
        </p:spPr>
        <p:txBody>
          <a:bodyPr wrap="square" lIns="91396" tIns="45699" rIns="91396" bIns="45699">
            <a:spAutoFit/>
          </a:bodyPr>
          <a:lstStyle/>
          <a:p>
            <a:pPr algn="ctr"/>
            <a:r>
              <a:rPr lang="en-US" sz="1900" dirty="0">
                <a:solidFill>
                  <a:srgbClr val="FF0000"/>
                </a:solidFill>
              </a:rPr>
              <a:t>Now how do I boil that down for the executives…?</a:t>
            </a:r>
          </a:p>
        </p:txBody>
      </p:sp>
      <p:sp>
        <p:nvSpPr>
          <p:cNvPr id="5" name="TextBox 4"/>
          <p:cNvSpPr txBox="1"/>
          <p:nvPr/>
        </p:nvSpPr>
        <p:spPr>
          <a:xfrm>
            <a:off x="8167571" y="5905501"/>
            <a:ext cx="4110511" cy="323163"/>
          </a:xfrm>
          <a:prstGeom prst="rect">
            <a:avLst/>
          </a:prstGeom>
          <a:noFill/>
        </p:spPr>
        <p:txBody>
          <a:bodyPr wrap="none" lIns="91400" tIns="45701" rIns="91400" bIns="45701" rtlCol="0">
            <a:spAutoFit/>
          </a:bodyPr>
          <a:lstStyle/>
          <a:p>
            <a:r>
              <a:rPr lang="en-US" sz="1500" i="1" dirty="0">
                <a:solidFill>
                  <a:srgbClr val="FF6600"/>
                </a:solidFill>
              </a:rPr>
              <a:t>Source : </a:t>
            </a:r>
            <a:r>
              <a:rPr lang="en-US" sz="1500" i="1" dirty="0" err="1">
                <a:solidFill>
                  <a:srgbClr val="FF6600"/>
                </a:solidFill>
              </a:rPr>
              <a:t>Vmware</a:t>
            </a:r>
            <a:r>
              <a:rPr lang="en-US" sz="1500" i="1" dirty="0">
                <a:solidFill>
                  <a:srgbClr val="FF6600"/>
                </a:solidFill>
              </a:rPr>
              <a:t> </a:t>
            </a:r>
            <a:r>
              <a:rPr lang="en-US" sz="1500" i="1" dirty="0" err="1">
                <a:solidFill>
                  <a:srgbClr val="FF6600"/>
                </a:solidFill>
              </a:rPr>
              <a:t>vDilbert</a:t>
            </a:r>
            <a:r>
              <a:rPr lang="en-US" sz="1500" i="1" dirty="0">
                <a:solidFill>
                  <a:srgbClr val="FF6600"/>
                </a:solidFill>
              </a:rPr>
              <a:t> Twitter Competition</a:t>
            </a:r>
          </a:p>
        </p:txBody>
      </p:sp>
    </p:spTree>
    <p:extLst>
      <p:ext uri="{BB962C8B-B14F-4D97-AF65-F5344CB8AC3E}">
        <p14:creationId xmlns:p14="http://schemas.microsoft.com/office/powerpoint/2010/main" val="416509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private cloud group"/>
          <p:cNvGrpSpPr/>
          <p:nvPr/>
        </p:nvGrpSpPr>
        <p:grpSpPr>
          <a:xfrm>
            <a:off x="652886" y="1811912"/>
            <a:ext cx="5606959" cy="3321775"/>
            <a:chOff x="6148164" y="1851990"/>
            <a:chExt cx="6730104" cy="3986130"/>
          </a:xfrm>
        </p:grpSpPr>
        <p:grpSp>
          <p:nvGrpSpPr>
            <p:cNvPr id="57" name="Group 56"/>
            <p:cNvGrpSpPr/>
            <p:nvPr/>
          </p:nvGrpSpPr>
          <p:grpSpPr>
            <a:xfrm>
              <a:off x="6715874" y="2460334"/>
              <a:ext cx="5229332" cy="3377786"/>
              <a:chOff x="6755063" y="2590964"/>
              <a:chExt cx="5229332" cy="3377786"/>
            </a:xfrm>
          </p:grpSpPr>
          <p:sp>
            <p:nvSpPr>
              <p:cNvPr id="62" name="Freeform 27"/>
              <p:cNvSpPr>
                <a:spLocks/>
              </p:cNvSpPr>
              <p:nvPr/>
            </p:nvSpPr>
            <p:spPr bwMode="auto">
              <a:xfrm>
                <a:off x="6755063" y="2590964"/>
                <a:ext cx="5229332" cy="337778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63" name="private cloud"/>
              <p:cNvSpPr txBox="1"/>
              <p:nvPr/>
            </p:nvSpPr>
            <p:spPr>
              <a:xfrm>
                <a:off x="8048964" y="5479068"/>
                <a:ext cx="2563155" cy="449353"/>
              </a:xfrm>
              <a:prstGeom prst="rect">
                <a:avLst/>
              </a:prstGeom>
              <a:noFill/>
            </p:spPr>
            <p:txBody>
              <a:bodyPr wrap="square" rtlCol="0">
                <a:spAutoFit/>
              </a:bodyPr>
              <a:lstStyle/>
              <a:p>
                <a:pPr algn="ctr" defTabSz="1012807">
                  <a:lnSpc>
                    <a:spcPct val="90000"/>
                  </a:lnSpc>
                  <a:spcBef>
                    <a:spcPts val="499"/>
                  </a:spcBef>
                </a:pPr>
                <a:r>
                  <a:rPr lang="en-US" sz="2000" kern="0" dirty="0">
                    <a:solidFill>
                      <a:srgbClr val="FFFFFF">
                        <a:alpha val="71000"/>
                      </a:srgbClr>
                    </a:solidFill>
                    <a:effectLst>
                      <a:outerShdw blurRad="50800" dist="38100" dir="2700000" algn="tl" rotWithShape="0">
                        <a:srgbClr val="000000">
                          <a:alpha val="40000"/>
                        </a:srgbClr>
                      </a:outerShdw>
                    </a:effectLst>
                    <a:latin typeface="CiscoSans"/>
                    <a:cs typeface="CiscoSans"/>
                  </a:rPr>
                  <a:t>Private Cloud</a:t>
                </a:r>
              </a:p>
            </p:txBody>
          </p:sp>
        </p:grpSp>
        <p:sp>
          <p:nvSpPr>
            <p:cNvPr id="58" name="Freeform 27"/>
            <p:cNvSpPr>
              <a:spLocks/>
            </p:cNvSpPr>
            <p:nvPr/>
          </p:nvSpPr>
          <p:spPr bwMode="auto">
            <a:xfrm>
              <a:off x="10140621" y="2883153"/>
              <a:ext cx="2737647" cy="176833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59" name="tiny cloud left"/>
            <p:cNvSpPr>
              <a:spLocks/>
            </p:cNvSpPr>
            <p:nvPr/>
          </p:nvSpPr>
          <p:spPr bwMode="auto">
            <a:xfrm>
              <a:off x="6148164" y="3269595"/>
              <a:ext cx="1762974" cy="113875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60" name="cloud left"/>
            <p:cNvSpPr>
              <a:spLocks/>
            </p:cNvSpPr>
            <p:nvPr/>
          </p:nvSpPr>
          <p:spPr bwMode="auto">
            <a:xfrm>
              <a:off x="7042992" y="2281460"/>
              <a:ext cx="2232964" cy="144234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61" name="little cloud top"/>
            <p:cNvSpPr>
              <a:spLocks/>
            </p:cNvSpPr>
            <p:nvPr/>
          </p:nvSpPr>
          <p:spPr bwMode="auto">
            <a:xfrm>
              <a:off x="9734734" y="1851990"/>
              <a:ext cx="1183943" cy="76474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grpSp>
      <p:sp>
        <p:nvSpPr>
          <p:cNvPr id="64" name="right shdo"/>
          <p:cNvSpPr/>
          <p:nvPr/>
        </p:nvSpPr>
        <p:spPr bwMode="auto">
          <a:xfrm>
            <a:off x="9218336" y="4675094"/>
            <a:ext cx="2034817" cy="357481"/>
          </a:xfrm>
          <a:prstGeom prst="ellipse">
            <a:avLst/>
          </a:prstGeom>
          <a:gradFill flip="none" rotWithShape="1">
            <a:gsLst>
              <a:gs pos="0">
                <a:srgbClr val="000000">
                  <a:alpha val="51000"/>
                </a:srgbClr>
              </a:gs>
              <a:gs pos="100000">
                <a:srgbClr val="146BA1">
                  <a:alpha val="0"/>
                </a:srgb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427505"/>
            <a:endParaRPr lang="en-US" sz="1100" kern="0" dirty="0" err="1">
              <a:solidFill>
                <a:srgbClr val="FFFFFF"/>
              </a:solidFill>
              <a:latin typeface="CiscoSans"/>
              <a:ea typeface="Arial" pitchFamily="-107" charset="0"/>
              <a:cs typeface="CiscoSans"/>
              <a:sym typeface="Arial" pitchFamily="-107" charset="0"/>
            </a:endParaRPr>
          </a:p>
        </p:txBody>
      </p:sp>
      <p:grpSp>
        <p:nvGrpSpPr>
          <p:cNvPr id="65" name="clouds right"/>
          <p:cNvGrpSpPr/>
          <p:nvPr/>
        </p:nvGrpSpPr>
        <p:grpSpPr>
          <a:xfrm>
            <a:off x="6293470" y="1811912"/>
            <a:ext cx="5606959" cy="3321775"/>
            <a:chOff x="6148164" y="1851990"/>
            <a:chExt cx="6730104" cy="3986130"/>
          </a:xfrm>
        </p:grpSpPr>
        <p:grpSp>
          <p:nvGrpSpPr>
            <p:cNvPr id="66" name="Group 65"/>
            <p:cNvGrpSpPr/>
            <p:nvPr/>
          </p:nvGrpSpPr>
          <p:grpSpPr>
            <a:xfrm>
              <a:off x="6715874" y="2460334"/>
              <a:ext cx="5229332" cy="3377786"/>
              <a:chOff x="6755063" y="2590964"/>
              <a:chExt cx="5229332" cy="3377786"/>
            </a:xfrm>
          </p:grpSpPr>
          <p:sp>
            <p:nvSpPr>
              <p:cNvPr id="71" name="Freeform 27"/>
              <p:cNvSpPr>
                <a:spLocks/>
              </p:cNvSpPr>
              <p:nvPr/>
            </p:nvSpPr>
            <p:spPr bwMode="auto">
              <a:xfrm>
                <a:off x="6755063" y="2590964"/>
                <a:ext cx="5229332" cy="337778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72" name="TextBox 71"/>
              <p:cNvSpPr txBox="1"/>
              <p:nvPr/>
            </p:nvSpPr>
            <p:spPr>
              <a:xfrm>
                <a:off x="8048964" y="5479068"/>
                <a:ext cx="2563155" cy="449353"/>
              </a:xfrm>
              <a:prstGeom prst="rect">
                <a:avLst/>
              </a:prstGeom>
              <a:noFill/>
            </p:spPr>
            <p:txBody>
              <a:bodyPr wrap="square" rtlCol="0">
                <a:spAutoFit/>
              </a:bodyPr>
              <a:lstStyle/>
              <a:p>
                <a:pPr algn="ctr" defTabSz="1012807">
                  <a:lnSpc>
                    <a:spcPct val="90000"/>
                  </a:lnSpc>
                  <a:spcBef>
                    <a:spcPts val="499"/>
                  </a:spcBef>
                </a:pPr>
                <a:r>
                  <a:rPr lang="en-US" sz="2000" kern="0" dirty="0">
                    <a:solidFill>
                      <a:srgbClr val="FFFFFF">
                        <a:alpha val="71000"/>
                      </a:srgbClr>
                    </a:solidFill>
                    <a:effectLst>
                      <a:outerShdw blurRad="50800" dist="38100" dir="2700000" algn="tl" rotWithShape="0">
                        <a:srgbClr val="000000">
                          <a:alpha val="40000"/>
                        </a:srgbClr>
                      </a:outerShdw>
                    </a:effectLst>
                    <a:latin typeface="CiscoSans"/>
                    <a:cs typeface="CiscoSans"/>
                  </a:rPr>
                  <a:t>Public Cloud</a:t>
                </a:r>
              </a:p>
            </p:txBody>
          </p:sp>
        </p:grpSp>
        <p:sp>
          <p:nvSpPr>
            <p:cNvPr id="67" name="Freeform 27"/>
            <p:cNvSpPr>
              <a:spLocks/>
            </p:cNvSpPr>
            <p:nvPr/>
          </p:nvSpPr>
          <p:spPr bwMode="auto">
            <a:xfrm>
              <a:off x="6148164" y="3269595"/>
              <a:ext cx="1762974" cy="113875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68" name="Freeform 27"/>
            <p:cNvSpPr>
              <a:spLocks/>
            </p:cNvSpPr>
            <p:nvPr/>
          </p:nvSpPr>
          <p:spPr bwMode="auto">
            <a:xfrm>
              <a:off x="10140621" y="2883153"/>
              <a:ext cx="2737647" cy="176833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69" name="Freeform 27"/>
            <p:cNvSpPr>
              <a:spLocks/>
            </p:cNvSpPr>
            <p:nvPr/>
          </p:nvSpPr>
          <p:spPr bwMode="auto">
            <a:xfrm>
              <a:off x="7042992" y="2281460"/>
              <a:ext cx="2232964" cy="144234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sp>
          <p:nvSpPr>
            <p:cNvPr id="70" name="Freeform 27"/>
            <p:cNvSpPr>
              <a:spLocks/>
            </p:cNvSpPr>
            <p:nvPr/>
          </p:nvSpPr>
          <p:spPr bwMode="auto">
            <a:xfrm>
              <a:off x="9734734" y="1851990"/>
              <a:ext cx="1183943" cy="764745"/>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21000"/>
              </a:srgbClr>
            </a:solidFill>
            <a:ln>
              <a:noFill/>
            </a:ln>
            <a:effectLst/>
          </p:spPr>
          <p:txBody>
            <a:bodyPr vert="horz" wrap="square" lIns="21238" tIns="10632" rIns="21238" bIns="10632" numCol="1" anchor="t" anchorCtr="0" compatLnSpc="1">
              <a:prstTxWarp prst="textNoShape">
                <a:avLst/>
              </a:prstTxWarp>
            </a:bodyPr>
            <a:lstStyle/>
            <a:p>
              <a:pPr defTabSz="235311"/>
              <a:endParaRPr lang="en-US" sz="1500" kern="0">
                <a:solidFill>
                  <a:srgbClr val="000000"/>
                </a:solidFill>
                <a:latin typeface="CiscoSans"/>
                <a:cs typeface="CiscoSans"/>
              </a:endParaRPr>
            </a:p>
          </p:txBody>
        </p:sp>
      </p:grpSp>
      <p:sp>
        <p:nvSpPr>
          <p:cNvPr id="73" name="left shdo"/>
          <p:cNvSpPr/>
          <p:nvPr/>
        </p:nvSpPr>
        <p:spPr bwMode="auto">
          <a:xfrm>
            <a:off x="1522566" y="4675094"/>
            <a:ext cx="2034817" cy="357481"/>
          </a:xfrm>
          <a:prstGeom prst="ellipse">
            <a:avLst/>
          </a:prstGeom>
          <a:gradFill flip="none" rotWithShape="1">
            <a:gsLst>
              <a:gs pos="0">
                <a:srgbClr val="000000">
                  <a:alpha val="35000"/>
                </a:srgbClr>
              </a:gs>
              <a:gs pos="100000">
                <a:srgbClr val="146BA1">
                  <a:alpha val="0"/>
                </a:srgb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427505"/>
            <a:endParaRPr lang="en-US" sz="1100" kern="0" dirty="0" err="1">
              <a:solidFill>
                <a:srgbClr val="FFFFFF"/>
              </a:solidFill>
              <a:latin typeface="CiscoSans"/>
              <a:ea typeface="Arial" pitchFamily="-107" charset="0"/>
              <a:cs typeface="CiscoSans"/>
              <a:sym typeface="Arial" pitchFamily="-107" charset="0"/>
            </a:endParaRPr>
          </a:p>
        </p:txBody>
      </p:sp>
      <p:sp>
        <p:nvSpPr>
          <p:cNvPr id="74" name="center shdo"/>
          <p:cNvSpPr/>
          <p:nvPr/>
        </p:nvSpPr>
        <p:spPr bwMode="auto">
          <a:xfrm>
            <a:off x="4708150" y="4675094"/>
            <a:ext cx="3196329" cy="357481"/>
          </a:xfrm>
          <a:prstGeom prst="ellipse">
            <a:avLst/>
          </a:prstGeom>
          <a:gradFill flip="none" rotWithShape="1">
            <a:gsLst>
              <a:gs pos="0">
                <a:srgbClr val="000000">
                  <a:alpha val="35000"/>
                </a:srgbClr>
              </a:gs>
              <a:gs pos="100000">
                <a:srgbClr val="146BA1">
                  <a:alpha val="0"/>
                </a:srgbClr>
              </a:gs>
            </a:gsLst>
            <a:path path="shape">
              <a:fillToRect l="50000" t="50000" r="50000" b="50000"/>
            </a:path>
            <a:tileRect/>
          </a:gradFill>
          <a:ln w="12700" cap="flat">
            <a:noFill/>
            <a:miter lim="800000"/>
            <a:headEnd type="none" w="med" len="med"/>
            <a:tailEnd type="none" w="med" len="med"/>
          </a:ln>
        </p:spPr>
        <p:txBody>
          <a:bodyPr lIns="0" tIns="0" rIns="0" bIns="0" rtlCol="0" anchor="ctr"/>
          <a:lstStyle/>
          <a:p>
            <a:pPr algn="ctr" defTabSz="427505"/>
            <a:endParaRPr lang="en-US" sz="1100" kern="0" dirty="0" err="1">
              <a:solidFill>
                <a:srgbClr val="FFFFFF"/>
              </a:solidFill>
              <a:latin typeface="CiscoSans"/>
              <a:ea typeface="Arial" pitchFamily="-107" charset="0"/>
              <a:cs typeface="CiscoSans"/>
              <a:sym typeface="Arial" pitchFamily="-107" charset="0"/>
            </a:endParaRPr>
          </a:p>
        </p:txBody>
      </p:sp>
      <p:pic>
        <p:nvPicPr>
          <p:cNvPr id="75" name="base"/>
          <p:cNvPicPr>
            <a:picLocks/>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5770627" y="3919821"/>
            <a:ext cx="896906" cy="977023"/>
          </a:xfrm>
          <a:prstGeom prst="rect">
            <a:avLst/>
          </a:prstGeom>
          <a:effectLst>
            <a:outerShdw blurRad="190500" dist="63500" dir="2700000" algn="tl" rotWithShape="0">
              <a:prstClr val="black">
                <a:alpha val="30000"/>
              </a:prstClr>
            </a:outerShdw>
          </a:effectLst>
        </p:spPr>
      </p:pic>
      <p:pic>
        <p:nvPicPr>
          <p:cNvPr id="76" name="beam"/>
          <p:cNvPicPr>
            <a:picLocks/>
          </p:cNvPicPr>
          <p:nvPr>
            <p:custDataLst>
              <p:tags r:id="rId3"/>
            </p:custDataLst>
          </p:nvPr>
        </p:nvPicPr>
        <p:blipFill>
          <a:blip r:embed="rId19">
            <a:extLst>
              <a:ext uri="{28A0092B-C50C-407E-A947-70E740481C1C}">
                <a14:useLocalDpi xmlns:a14="http://schemas.microsoft.com/office/drawing/2010/main" val="0"/>
              </a:ext>
            </a:extLst>
          </a:blip>
          <a:stretch>
            <a:fillRect/>
          </a:stretch>
        </p:blipFill>
        <p:spPr>
          <a:xfrm>
            <a:off x="1894273" y="3077930"/>
            <a:ext cx="8643469" cy="1794279"/>
          </a:xfrm>
          <a:prstGeom prst="rect">
            <a:avLst/>
          </a:prstGeom>
          <a:effectLst>
            <a:outerShdw blurRad="190500" dist="63500" dir="2700000" algn="tl" rotWithShape="0">
              <a:prstClr val="black">
                <a:alpha val="30000"/>
              </a:prstClr>
            </a:outerShdw>
          </a:effectLst>
        </p:spPr>
      </p:pic>
      <p:grpSp>
        <p:nvGrpSpPr>
          <p:cNvPr id="77" name="economics ball"/>
          <p:cNvGrpSpPr/>
          <p:nvPr/>
        </p:nvGrpSpPr>
        <p:grpSpPr>
          <a:xfrm>
            <a:off x="6921884" y="2601095"/>
            <a:ext cx="1243308" cy="1043308"/>
            <a:chOff x="6941685" y="2855133"/>
            <a:chExt cx="1492358" cy="1251970"/>
          </a:xfrm>
        </p:grpSpPr>
        <p:pic>
          <p:nvPicPr>
            <p:cNvPr id="78" name="green ball"/>
            <p:cNvPicPr>
              <a:picLocks/>
            </p:cNvPicPr>
            <p:nvPr>
              <p:custDataLst>
                <p:tags r:id="rId14"/>
              </p:custDataLst>
            </p:nvPr>
          </p:nvPicPr>
          <p:blipFill>
            <a:blip r:embed="rId20" cstate="print">
              <a:extLst>
                <a:ext uri="{28A0092B-C50C-407E-A947-70E740481C1C}">
                  <a14:useLocalDpi xmlns:a14="http://schemas.microsoft.com/office/drawing/2010/main" val="0"/>
                </a:ext>
              </a:extLst>
            </a:blip>
            <a:stretch>
              <a:fillRect/>
            </a:stretch>
          </p:blipFill>
          <p:spPr>
            <a:xfrm>
              <a:off x="7030293" y="2855133"/>
              <a:ext cx="1259747" cy="1251970"/>
            </a:xfrm>
            <a:prstGeom prst="rect">
              <a:avLst/>
            </a:prstGeom>
          </p:spPr>
        </p:pic>
        <p:pic>
          <p:nvPicPr>
            <p:cNvPr id="79" name="economics icon"/>
            <p:cNvPicPr>
              <a:picLocks/>
            </p:cNvPicPr>
            <p:nvPr>
              <p:custDataLst>
                <p:tags r:id="rId15"/>
              </p:custDataLst>
            </p:nvPr>
          </p:nvPicPr>
          <p:blipFill>
            <a:blip r:embed="rId21" cstate="print">
              <a:extLst>
                <a:ext uri="{28A0092B-C50C-407E-A947-70E740481C1C}">
                  <a14:useLocalDpi xmlns:a14="http://schemas.microsoft.com/office/drawing/2010/main" val="0"/>
                </a:ext>
              </a:extLst>
            </a:blip>
            <a:stretch>
              <a:fillRect/>
            </a:stretch>
          </p:blipFill>
          <p:spPr>
            <a:xfrm>
              <a:off x="7273299" y="2954502"/>
              <a:ext cx="773734" cy="1010908"/>
            </a:xfrm>
            <a:prstGeom prst="rect">
              <a:avLst/>
            </a:prstGeom>
          </p:spPr>
        </p:pic>
        <p:sp>
          <p:nvSpPr>
            <p:cNvPr id="80" name="TextBox 79"/>
            <p:cNvSpPr txBox="1"/>
            <p:nvPr/>
          </p:nvSpPr>
          <p:spPr>
            <a:xfrm>
              <a:off x="6941685" y="3270325"/>
              <a:ext cx="1492358" cy="330861"/>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economics</a:t>
              </a:r>
            </a:p>
          </p:txBody>
        </p:sp>
      </p:grpSp>
      <p:grpSp>
        <p:nvGrpSpPr>
          <p:cNvPr id="81" name="speed ball"/>
          <p:cNvGrpSpPr/>
          <p:nvPr/>
        </p:nvGrpSpPr>
        <p:grpSpPr>
          <a:xfrm>
            <a:off x="8231986" y="2351511"/>
            <a:ext cx="1049515" cy="1043308"/>
            <a:chOff x="8520046" y="2855133"/>
            <a:chExt cx="1259747" cy="1251970"/>
          </a:xfrm>
        </p:grpSpPr>
        <p:pic>
          <p:nvPicPr>
            <p:cNvPr id="82" name="green ball"/>
            <p:cNvPicPr>
              <a:picLocks/>
            </p:cNvPicPr>
            <p:nvPr>
              <p:custDataLst>
                <p:tags r:id="rId12"/>
              </p:custDataLst>
            </p:nvPr>
          </p:nvPicPr>
          <p:blipFill>
            <a:blip r:embed="rId20" cstate="print">
              <a:extLst>
                <a:ext uri="{28A0092B-C50C-407E-A947-70E740481C1C}">
                  <a14:useLocalDpi xmlns:a14="http://schemas.microsoft.com/office/drawing/2010/main" val="0"/>
                </a:ext>
              </a:extLst>
            </a:blip>
            <a:stretch>
              <a:fillRect/>
            </a:stretch>
          </p:blipFill>
          <p:spPr>
            <a:xfrm>
              <a:off x="8520046" y="2855133"/>
              <a:ext cx="1259747" cy="1251970"/>
            </a:xfrm>
            <a:prstGeom prst="rect">
              <a:avLst/>
            </a:prstGeom>
          </p:spPr>
        </p:pic>
        <p:pic>
          <p:nvPicPr>
            <p:cNvPr id="83" name="speed icon copy"/>
            <p:cNvPicPr>
              <a:picLocks/>
            </p:cNvPicPr>
            <p:nvPr>
              <p:custDataLst>
                <p:tags r:id="rId13"/>
              </p:custDataLst>
            </p:nvPr>
          </p:nvPicPr>
          <p:blipFill>
            <a:blip r:embed="rId22" cstate="print">
              <a:extLst>
                <a:ext uri="{28A0092B-C50C-407E-A947-70E740481C1C}">
                  <a14:useLocalDpi xmlns:a14="http://schemas.microsoft.com/office/drawing/2010/main" val="0"/>
                </a:ext>
              </a:extLst>
            </a:blip>
            <a:stretch>
              <a:fillRect/>
            </a:stretch>
          </p:blipFill>
          <p:spPr>
            <a:xfrm>
              <a:off x="8625024" y="3048175"/>
              <a:ext cx="1049789" cy="804838"/>
            </a:xfrm>
            <a:prstGeom prst="rect">
              <a:avLst/>
            </a:prstGeom>
          </p:spPr>
        </p:pic>
        <p:sp>
          <p:nvSpPr>
            <p:cNvPr id="84" name="TextBox 83"/>
            <p:cNvSpPr txBox="1"/>
            <p:nvPr/>
          </p:nvSpPr>
          <p:spPr>
            <a:xfrm>
              <a:off x="8567184" y="3302989"/>
              <a:ext cx="1082643" cy="330861"/>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speed</a:t>
              </a:r>
            </a:p>
          </p:txBody>
        </p:sp>
      </p:grpSp>
      <p:grpSp>
        <p:nvGrpSpPr>
          <p:cNvPr id="85" name="scale green  ball"/>
          <p:cNvGrpSpPr/>
          <p:nvPr/>
        </p:nvGrpSpPr>
        <p:grpSpPr>
          <a:xfrm>
            <a:off x="9468200" y="2084159"/>
            <a:ext cx="1066637" cy="1043308"/>
            <a:chOff x="9998059" y="2855133"/>
            <a:chExt cx="1280296" cy="1251970"/>
          </a:xfrm>
        </p:grpSpPr>
        <p:pic>
          <p:nvPicPr>
            <p:cNvPr id="86" name="green ball"/>
            <p:cNvPicPr>
              <a:picLocks/>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10018608" y="2855133"/>
              <a:ext cx="1259747" cy="1251970"/>
            </a:xfrm>
            <a:prstGeom prst="rect">
              <a:avLst/>
            </a:prstGeom>
          </p:spPr>
        </p:pic>
        <p:pic>
          <p:nvPicPr>
            <p:cNvPr id="87" name="scale icon"/>
            <p:cNvPicPr>
              <a:picLocks/>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10062767" y="2970738"/>
              <a:ext cx="1150880" cy="944810"/>
            </a:xfrm>
            <a:prstGeom prst="rect">
              <a:avLst/>
            </a:prstGeom>
          </p:spPr>
        </p:pic>
        <p:sp>
          <p:nvSpPr>
            <p:cNvPr id="88" name="scale"/>
            <p:cNvSpPr txBox="1"/>
            <p:nvPr/>
          </p:nvSpPr>
          <p:spPr>
            <a:xfrm>
              <a:off x="9998059" y="3302989"/>
              <a:ext cx="1259747" cy="330861"/>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scale</a:t>
              </a:r>
            </a:p>
          </p:txBody>
        </p:sp>
      </p:grpSp>
      <p:sp>
        <p:nvSpPr>
          <p:cNvPr id="89" name="Hyrbrid"/>
          <p:cNvSpPr txBox="1"/>
          <p:nvPr/>
        </p:nvSpPr>
        <p:spPr>
          <a:xfrm>
            <a:off x="4726376" y="4144842"/>
            <a:ext cx="3015464" cy="791537"/>
          </a:xfrm>
          <a:prstGeom prst="rect">
            <a:avLst/>
          </a:prstGeom>
          <a:noFill/>
        </p:spPr>
        <p:txBody>
          <a:bodyPr wrap="square" lIns="75981" tIns="38005" rIns="75981" bIns="38005" rtlCol="0">
            <a:spAutoFit/>
          </a:bodyPr>
          <a:lstStyle/>
          <a:p>
            <a:pPr algn="ctr" defTabSz="1012807">
              <a:lnSpc>
                <a:spcPct val="90000"/>
              </a:lnSpc>
              <a:spcBef>
                <a:spcPts val="499"/>
              </a:spcBef>
            </a:pPr>
            <a:r>
              <a:rPr lang="en-US" sz="5100" b="1" i="1" kern="0" dirty="0">
                <a:gradFill flip="none" rotWithShape="1">
                  <a:gsLst>
                    <a:gs pos="0">
                      <a:srgbClr val="F37C20"/>
                    </a:gs>
                    <a:gs pos="100000">
                      <a:srgbClr val="FFC000">
                        <a:shade val="100000"/>
                        <a:satMod val="115000"/>
                      </a:srgbClr>
                    </a:gs>
                  </a:gsLst>
                  <a:lin ang="13500000" scaled="1"/>
                  <a:tileRect/>
                </a:gradFill>
                <a:effectLst>
                  <a:outerShdw blurRad="38100" dist="38100" dir="2700000" algn="tl">
                    <a:srgbClr val="000000">
                      <a:alpha val="43137"/>
                    </a:srgbClr>
                  </a:outerShdw>
                </a:effectLst>
                <a:latin typeface="CiscoSans"/>
                <a:cs typeface="CiscoSans"/>
              </a:rPr>
              <a:t>Hybrid</a:t>
            </a:r>
          </a:p>
        </p:txBody>
      </p:sp>
      <p:grpSp>
        <p:nvGrpSpPr>
          <p:cNvPr id="90" name="data sovereignty ball"/>
          <p:cNvGrpSpPr/>
          <p:nvPr/>
        </p:nvGrpSpPr>
        <p:grpSpPr>
          <a:xfrm>
            <a:off x="4462634" y="2617139"/>
            <a:ext cx="1307994" cy="1043308"/>
            <a:chOff x="3669628" y="2833971"/>
            <a:chExt cx="1570002" cy="1251970"/>
          </a:xfrm>
        </p:grpSpPr>
        <p:grpSp>
          <p:nvGrpSpPr>
            <p:cNvPr id="91" name="Group 90"/>
            <p:cNvGrpSpPr/>
            <p:nvPr/>
          </p:nvGrpSpPr>
          <p:grpSpPr>
            <a:xfrm>
              <a:off x="3814482" y="2833971"/>
              <a:ext cx="1259747" cy="1251970"/>
              <a:chOff x="4328190" y="2643189"/>
              <a:chExt cx="1259747" cy="1251970"/>
            </a:xfrm>
          </p:grpSpPr>
          <p:pic>
            <p:nvPicPr>
              <p:cNvPr id="93" name="blue ball"/>
              <p:cNvPicPr>
                <a:picLocks/>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4328190" y="2643189"/>
                <a:ext cx="1259747" cy="1251970"/>
              </a:xfrm>
              <a:prstGeom prst="rect">
                <a:avLst/>
              </a:prstGeom>
            </p:spPr>
          </p:pic>
          <p:pic>
            <p:nvPicPr>
              <p:cNvPr id="94" name="data icon"/>
              <p:cNvPicPr>
                <a:picLocks/>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4563420" y="2854919"/>
                <a:ext cx="789286" cy="773733"/>
              </a:xfrm>
              <a:prstGeom prst="rect">
                <a:avLst/>
              </a:prstGeom>
            </p:spPr>
          </p:pic>
        </p:grpSp>
        <p:sp>
          <p:nvSpPr>
            <p:cNvPr id="92" name="data sovereignty"/>
            <p:cNvSpPr txBox="1"/>
            <p:nvPr/>
          </p:nvSpPr>
          <p:spPr>
            <a:xfrm>
              <a:off x="3669628" y="3192192"/>
              <a:ext cx="1570002" cy="546919"/>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data sovereignty</a:t>
              </a:r>
            </a:p>
          </p:txBody>
        </p:sp>
      </p:grpSp>
      <p:grpSp>
        <p:nvGrpSpPr>
          <p:cNvPr id="95" name="security ball"/>
          <p:cNvGrpSpPr/>
          <p:nvPr/>
        </p:nvGrpSpPr>
        <p:grpSpPr>
          <a:xfrm>
            <a:off x="3358927" y="2372339"/>
            <a:ext cx="1049515" cy="1043308"/>
            <a:chOff x="2283633" y="2833971"/>
            <a:chExt cx="1259747" cy="1251970"/>
          </a:xfrm>
        </p:grpSpPr>
        <p:grpSp>
          <p:nvGrpSpPr>
            <p:cNvPr id="96" name="Group 95"/>
            <p:cNvGrpSpPr/>
            <p:nvPr/>
          </p:nvGrpSpPr>
          <p:grpSpPr>
            <a:xfrm>
              <a:off x="2283633" y="2833971"/>
              <a:ext cx="1259747" cy="1251970"/>
              <a:chOff x="732235" y="4009431"/>
              <a:chExt cx="1259747" cy="1251970"/>
            </a:xfrm>
          </p:grpSpPr>
          <p:pic>
            <p:nvPicPr>
              <p:cNvPr id="98" name="blue ball"/>
              <p:cNvPicPr>
                <a:picLocks/>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732235" y="4009431"/>
                <a:ext cx="1259747" cy="1251970"/>
              </a:xfrm>
              <a:prstGeom prst="rect">
                <a:avLst/>
              </a:prstGeom>
            </p:spPr>
          </p:pic>
          <p:pic>
            <p:nvPicPr>
              <p:cNvPr id="99" name="security icon"/>
              <p:cNvPicPr>
                <a:picLocks/>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968856" y="4101650"/>
                <a:ext cx="765956" cy="882600"/>
              </a:xfrm>
              <a:prstGeom prst="rect">
                <a:avLst/>
              </a:prstGeom>
            </p:spPr>
          </p:pic>
        </p:grpSp>
        <p:sp>
          <p:nvSpPr>
            <p:cNvPr id="97" name="security"/>
            <p:cNvSpPr txBox="1"/>
            <p:nvPr/>
          </p:nvSpPr>
          <p:spPr>
            <a:xfrm>
              <a:off x="2393881" y="3302990"/>
              <a:ext cx="1082643" cy="330861"/>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security</a:t>
              </a:r>
            </a:p>
          </p:txBody>
        </p:sp>
      </p:grpSp>
      <p:grpSp>
        <p:nvGrpSpPr>
          <p:cNvPr id="100" name="control ball"/>
          <p:cNvGrpSpPr/>
          <p:nvPr/>
        </p:nvGrpSpPr>
        <p:grpSpPr>
          <a:xfrm>
            <a:off x="2134508" y="2118310"/>
            <a:ext cx="1049515" cy="1043308"/>
            <a:chOff x="875110" y="2833971"/>
            <a:chExt cx="1259747" cy="1251970"/>
          </a:xfrm>
        </p:grpSpPr>
        <p:grpSp>
          <p:nvGrpSpPr>
            <p:cNvPr id="101" name="Group 100"/>
            <p:cNvGrpSpPr/>
            <p:nvPr/>
          </p:nvGrpSpPr>
          <p:grpSpPr>
            <a:xfrm>
              <a:off x="875110" y="2833971"/>
              <a:ext cx="1259747" cy="1251970"/>
              <a:chOff x="875110" y="1562697"/>
              <a:chExt cx="1259747" cy="1251970"/>
            </a:xfrm>
          </p:grpSpPr>
          <p:pic>
            <p:nvPicPr>
              <p:cNvPr id="103" name="blue ball"/>
              <p:cNvPicPr>
                <a:picLocks/>
              </p:cNvPicPr>
              <p:nvPr>
                <p:custDataLst>
                  <p:tags r:id="rId4"/>
                </p:custDataLst>
              </p:nvPr>
            </p:nvPicPr>
            <p:blipFill>
              <a:blip r:embed="rId24" cstate="print">
                <a:extLst>
                  <a:ext uri="{28A0092B-C50C-407E-A947-70E740481C1C}">
                    <a14:useLocalDpi xmlns:a14="http://schemas.microsoft.com/office/drawing/2010/main" val="0"/>
                  </a:ext>
                </a:extLst>
              </a:blip>
              <a:stretch>
                <a:fillRect/>
              </a:stretch>
            </p:blipFill>
            <p:spPr>
              <a:xfrm>
                <a:off x="875110" y="1562697"/>
                <a:ext cx="1259747" cy="1251970"/>
              </a:xfrm>
              <a:prstGeom prst="rect">
                <a:avLst/>
              </a:prstGeom>
            </p:spPr>
          </p:pic>
          <p:pic>
            <p:nvPicPr>
              <p:cNvPr id="104" name="control icon"/>
              <p:cNvPicPr>
                <a:picLocks/>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946905" y="1805703"/>
                <a:ext cx="1096447" cy="765957"/>
              </a:xfrm>
              <a:prstGeom prst="rect">
                <a:avLst/>
              </a:prstGeom>
            </p:spPr>
          </p:pic>
        </p:grpSp>
        <p:sp>
          <p:nvSpPr>
            <p:cNvPr id="102" name="TextBox 101"/>
            <p:cNvSpPr txBox="1"/>
            <p:nvPr/>
          </p:nvSpPr>
          <p:spPr>
            <a:xfrm>
              <a:off x="895537" y="3302990"/>
              <a:ext cx="1200389" cy="330861"/>
            </a:xfrm>
            <a:prstGeom prst="rect">
              <a:avLst/>
            </a:prstGeom>
            <a:noFill/>
          </p:spPr>
          <p:txBody>
            <a:bodyPr wrap="square" rtlCol="0">
              <a:spAutoFit/>
            </a:bodyPr>
            <a:lstStyle/>
            <a:p>
              <a:pPr algn="ctr" defTabSz="1012807">
                <a:lnSpc>
                  <a:spcPct val="90000"/>
                </a:lnSpc>
                <a:spcBef>
                  <a:spcPts val="499"/>
                </a:spcBef>
              </a:pPr>
              <a:r>
                <a:rPr lang="en-US" sz="1300" dirty="0">
                  <a:solidFill>
                    <a:srgbClr val="000000">
                      <a:alpha val="71000"/>
                    </a:srgbClr>
                  </a:solidFill>
                  <a:effectLst>
                    <a:outerShdw blurRad="50800" dist="38100" dir="2700000" algn="tl" rotWithShape="0">
                      <a:srgbClr val="000000">
                        <a:alpha val="40000"/>
                      </a:srgbClr>
                    </a:outerShdw>
                  </a:effectLst>
                  <a:latin typeface="CiscoSans"/>
                  <a:cs typeface="CiscoSans"/>
                </a:rPr>
                <a:t>control</a:t>
              </a:r>
            </a:p>
          </p:txBody>
        </p:sp>
      </p:grpSp>
      <p:sp>
        <p:nvSpPr>
          <p:cNvPr id="105" name="Hyrbrid"/>
          <p:cNvSpPr txBox="1"/>
          <p:nvPr/>
        </p:nvSpPr>
        <p:spPr>
          <a:xfrm>
            <a:off x="3324477" y="1000051"/>
            <a:ext cx="5539872" cy="7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01284" tIns="50642" rIns="101284" bIns="50642" numCol="1" anchor="b" anchorCtr="0" compatLnSpc="1">
            <a:prstTxWarp prst="textNoShape">
              <a:avLst/>
            </a:prstTxWarp>
          </a:bodyPr>
          <a:lstStyle>
            <a:lvl1pPr marL="8332" indent="-8332" eaLnBrk="0" fontAlgn="base" hangingPunct="0">
              <a:lnSpc>
                <a:spcPct val="90000"/>
              </a:lnSpc>
              <a:spcBef>
                <a:spcPct val="0"/>
              </a:spcBef>
              <a:spcAft>
                <a:spcPct val="0"/>
              </a:spcAft>
              <a:defRPr lang="en-US" sz="3500" b="1" i="0" dirty="0">
                <a:solidFill>
                  <a:srgbClr val="FFFFFF"/>
                </a:solidFill>
                <a:latin typeface="CiscoSans"/>
                <a:ea typeface="+mj-ea"/>
                <a:cs typeface="CiscoSans"/>
                <a:sym typeface="Arial" pitchFamily="34" charset="0"/>
              </a:defRPr>
            </a:lvl1pPr>
            <a:lvl2pPr marL="8332" indent="-8332"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2" indent="-8332"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2" indent="-8332"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2" indent="-8332" eaLnBrk="0" fontAlgn="base" hangingPunct="0">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045"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3763"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6469"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189" fontAlgn="base">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algn="ctr" defTabSz="1012807"/>
            <a:r>
              <a:rPr sz="2300" b="0" kern="0" dirty="0"/>
              <a:t>Striking the</a:t>
            </a:r>
            <a:r>
              <a:rPr lang="en-US" sz="2300" b="0" kern="0" dirty="0"/>
              <a:t> </a:t>
            </a:r>
            <a:r>
              <a:rPr sz="2300" b="0" kern="0" dirty="0"/>
              <a:t>perfect balance</a:t>
            </a:r>
          </a:p>
        </p:txBody>
      </p:sp>
      <p:sp>
        <p:nvSpPr>
          <p:cNvPr id="2" name="Title 1"/>
          <p:cNvSpPr>
            <a:spLocks noGrp="1"/>
          </p:cNvSpPr>
          <p:nvPr>
            <p:ph type="ctrTitle"/>
          </p:nvPr>
        </p:nvSpPr>
        <p:spPr/>
        <p:txBody>
          <a:bodyPr/>
          <a:lstStyle/>
          <a:p>
            <a:r>
              <a:rPr lang="en-US" dirty="0"/>
              <a:t>Why </a:t>
            </a:r>
            <a:r>
              <a:rPr lang="en-US" dirty="0" smtClean="0"/>
              <a:t>Hybrid Cloud?</a:t>
            </a:r>
            <a:endParaRPr lang="en-US" dirty="0"/>
          </a:p>
        </p:txBody>
      </p:sp>
    </p:spTree>
    <p:custDataLst>
      <p:tags r:id="rId1"/>
    </p:custDataLst>
    <p:extLst>
      <p:ext uri="{BB962C8B-B14F-4D97-AF65-F5344CB8AC3E}">
        <p14:creationId xmlns:p14="http://schemas.microsoft.com/office/powerpoint/2010/main" val="555635061"/>
      </p:ext>
    </p:extLst>
  </p:cSld>
  <p:clrMapOvr>
    <a:masterClrMapping/>
  </p:clrMapOvr>
  <mc:AlternateContent xmlns:mc="http://schemas.openxmlformats.org/markup-compatibility/2006" xmlns:p14="http://schemas.microsoft.com/office/powerpoint/2010/main">
    <mc:Choice Requires="p14">
      <p:transition spd="med" p14:dur="700" advTm="128441">
        <p:fade/>
      </p:transition>
    </mc:Choice>
    <mc:Fallback xmlns="">
      <p:transition xmlns:p14="http://schemas.microsoft.com/office/powerpoint/2010/main" spd="med" advTm="12844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1000"/>
                                        <p:tgtEl>
                                          <p:spTgt spid="81"/>
                                        </p:tgtEl>
                                      </p:cBhvr>
                                    </p:animEffect>
                                    <p:anim calcmode="lin" valueType="num">
                                      <p:cBhvr>
                                        <p:cTn id="13" dur="1000" fill="hold"/>
                                        <p:tgtEl>
                                          <p:spTgt spid="81"/>
                                        </p:tgtEl>
                                        <p:attrNameLst>
                                          <p:attrName>ppt_x</p:attrName>
                                        </p:attrNameLst>
                                      </p:cBhvr>
                                      <p:tavLst>
                                        <p:tav tm="0">
                                          <p:val>
                                            <p:strVal val="#ppt_x"/>
                                          </p:val>
                                        </p:tav>
                                        <p:tav tm="100000">
                                          <p:val>
                                            <p:strVal val="#ppt_x"/>
                                          </p:val>
                                        </p:tav>
                                      </p:tavLst>
                                    </p:anim>
                                    <p:anim calcmode="lin" valueType="num">
                                      <p:cBhvr>
                                        <p:cTn id="14" dur="1000" fill="hold"/>
                                        <p:tgtEl>
                                          <p:spTgt spid="8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000"/>
                                        <p:tgtEl>
                                          <p:spTgt spid="65"/>
                                        </p:tgtEl>
                                      </p:cBhvr>
                                    </p:animEffect>
                                  </p:childTnLst>
                                </p:cTn>
                              </p:par>
                              <p:par>
                                <p:cTn id="23" presetID="42" presetClass="path" presetSubtype="0" fill="hold" nodeType="withEffect">
                                  <p:stCondLst>
                                    <p:cond delay="1000"/>
                                  </p:stCondLst>
                                  <p:childTnLst>
                                    <p:animMotion origin="layout" path="M 4.9177E-6 -0.00039 L 4.9177E-6 0.07562 " pathEditMode="relative" rAng="0" ptsTypes="AA">
                                      <p:cBhvr>
                                        <p:cTn id="24" dur="2000" fill="hold"/>
                                        <p:tgtEl>
                                          <p:spTgt spid="77"/>
                                        </p:tgtEl>
                                        <p:attrNameLst>
                                          <p:attrName>ppt_x</p:attrName>
                                          <p:attrName>ppt_y</p:attrName>
                                        </p:attrNameLst>
                                      </p:cBhvr>
                                      <p:rCtr x="0" y="3800"/>
                                    </p:animMotion>
                                  </p:childTnLst>
                                </p:cTn>
                              </p:par>
                              <p:par>
                                <p:cTn id="25" presetID="42" presetClass="path" presetSubtype="0" fill="hold" nodeType="withEffect">
                                  <p:stCondLst>
                                    <p:cond delay="1000"/>
                                  </p:stCondLst>
                                  <p:childTnLst>
                                    <p:animMotion origin="layout" path="M -6.85597E-5 -0.00019 L -0.00084 0.14468 " pathEditMode="relative" rAng="0" ptsTypes="AA">
                                      <p:cBhvr>
                                        <p:cTn id="26" dur="2000" fill="hold"/>
                                        <p:tgtEl>
                                          <p:spTgt spid="81"/>
                                        </p:tgtEl>
                                        <p:attrNameLst>
                                          <p:attrName>ppt_x</p:attrName>
                                          <p:attrName>ppt_y</p:attrName>
                                        </p:attrNameLst>
                                      </p:cBhvr>
                                      <p:rCtr x="-39" y="7234"/>
                                    </p:animMotion>
                                  </p:childTnLst>
                                </p:cTn>
                              </p:par>
                              <p:par>
                                <p:cTn id="27" presetID="42" presetClass="path" presetSubtype="0" fill="hold" nodeType="withEffect">
                                  <p:stCondLst>
                                    <p:cond delay="1000"/>
                                  </p:stCondLst>
                                  <p:childTnLst>
                                    <p:animMotion origin="layout" path="M -0.00045 0.00058 L -0.00045 0.21991 " pathEditMode="relative" rAng="0" ptsTypes="AA">
                                      <p:cBhvr>
                                        <p:cTn id="28" dur="2000" fill="hold"/>
                                        <p:tgtEl>
                                          <p:spTgt spid="85"/>
                                        </p:tgtEl>
                                        <p:attrNameLst>
                                          <p:attrName>ppt_x</p:attrName>
                                          <p:attrName>ppt_y</p:attrName>
                                        </p:attrNameLst>
                                      </p:cBhvr>
                                      <p:rCtr x="0" y="10957"/>
                                    </p:animMotion>
                                  </p:childTnLst>
                                </p:cTn>
                              </p:par>
                              <p:par>
                                <p:cTn id="29" presetID="8" presetClass="emph" presetSubtype="0" fill="hold" nodeType="withEffect">
                                  <p:stCondLst>
                                    <p:cond delay="1000"/>
                                  </p:stCondLst>
                                  <p:childTnLst>
                                    <p:animRot by="1380000">
                                      <p:cBhvr>
                                        <p:cTn id="30" dur="2000" fill="hold"/>
                                        <p:tgtEl>
                                          <p:spTgt spid="76"/>
                                        </p:tgtEl>
                                        <p:attrNameLst>
                                          <p:attrName>r</p:attrName>
                                        </p:attrNameLst>
                                      </p:cBhvr>
                                    </p:animRot>
                                  </p:childTnLst>
                                </p:cTn>
                              </p:par>
                              <p:par>
                                <p:cTn id="31" presetID="10" presetClass="exit" presetSubtype="0" fill="hold" grpId="0" nodeType="withEffect">
                                  <p:stCondLst>
                                    <p:cond delay="1000"/>
                                  </p:stCondLst>
                                  <p:childTnLst>
                                    <p:animEffect transition="out" filter="fade">
                                      <p:cBhvr>
                                        <p:cTn id="32" dur="2000"/>
                                        <p:tgtEl>
                                          <p:spTgt spid="73"/>
                                        </p:tgtEl>
                                      </p:cBhvr>
                                    </p:animEffect>
                                    <p:set>
                                      <p:cBhvr>
                                        <p:cTn id="33" dur="1" fill="hold">
                                          <p:stCondLst>
                                            <p:cond delay="1999"/>
                                          </p:stCondLst>
                                        </p:cTn>
                                        <p:tgtEl>
                                          <p:spTgt spid="73"/>
                                        </p:tgtEl>
                                        <p:attrNameLst>
                                          <p:attrName>style.visibility</p:attrName>
                                        </p:attrNameLst>
                                      </p:cBhvr>
                                      <p:to>
                                        <p:strVal val="hidden"/>
                                      </p:to>
                                    </p:set>
                                  </p:childTnLst>
                                </p:cTn>
                              </p:par>
                              <p:par>
                                <p:cTn id="34" presetID="10" presetClass="entr" presetSubtype="0" fill="hold" grpId="0" nodeType="withEffect">
                                  <p:stCondLst>
                                    <p:cond delay="150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1000"/>
                                        <p:tgtEl>
                                          <p:spTgt spid="100"/>
                                        </p:tgtEl>
                                      </p:cBhvr>
                                    </p:animEffect>
                                    <p:anim calcmode="lin" valueType="num">
                                      <p:cBhvr>
                                        <p:cTn id="42" dur="1000" fill="hold"/>
                                        <p:tgtEl>
                                          <p:spTgt spid="100"/>
                                        </p:tgtEl>
                                        <p:attrNameLst>
                                          <p:attrName>ppt_x</p:attrName>
                                        </p:attrNameLst>
                                      </p:cBhvr>
                                      <p:tavLst>
                                        <p:tav tm="0">
                                          <p:val>
                                            <p:strVal val="#ppt_x"/>
                                          </p:val>
                                        </p:tav>
                                        <p:tav tm="100000">
                                          <p:val>
                                            <p:strVal val="#ppt_x"/>
                                          </p:val>
                                        </p:tav>
                                      </p:tavLst>
                                    </p:anim>
                                    <p:anim calcmode="lin" valueType="num">
                                      <p:cBhvr>
                                        <p:cTn id="43" dur="1000" fill="hold"/>
                                        <p:tgtEl>
                                          <p:spTgt spid="100"/>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95"/>
                                        </p:tgtEl>
                                        <p:attrNameLst>
                                          <p:attrName>style.visibility</p:attrName>
                                        </p:attrNameLst>
                                      </p:cBhvr>
                                      <p:to>
                                        <p:strVal val="visible"/>
                                      </p:to>
                                    </p:set>
                                    <p:animEffect transition="in" filter="fade">
                                      <p:cBhvr>
                                        <p:cTn id="46" dur="1000"/>
                                        <p:tgtEl>
                                          <p:spTgt spid="95"/>
                                        </p:tgtEl>
                                      </p:cBhvr>
                                    </p:animEffect>
                                    <p:anim calcmode="lin" valueType="num">
                                      <p:cBhvr>
                                        <p:cTn id="47" dur="1000" fill="hold"/>
                                        <p:tgtEl>
                                          <p:spTgt spid="95"/>
                                        </p:tgtEl>
                                        <p:attrNameLst>
                                          <p:attrName>ppt_x</p:attrName>
                                        </p:attrNameLst>
                                      </p:cBhvr>
                                      <p:tavLst>
                                        <p:tav tm="0">
                                          <p:val>
                                            <p:strVal val="#ppt_x"/>
                                          </p:val>
                                        </p:tav>
                                        <p:tav tm="100000">
                                          <p:val>
                                            <p:strVal val="#ppt_x"/>
                                          </p:val>
                                        </p:tav>
                                      </p:tavLst>
                                    </p:anim>
                                    <p:anim calcmode="lin" valueType="num">
                                      <p:cBhvr>
                                        <p:cTn id="48" dur="1000" fill="hold"/>
                                        <p:tgtEl>
                                          <p:spTgt spid="95"/>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1000"/>
                                        <p:tgtEl>
                                          <p:spTgt spid="90"/>
                                        </p:tgtEl>
                                      </p:cBhvr>
                                    </p:animEffect>
                                    <p:anim calcmode="lin" valueType="num">
                                      <p:cBhvr>
                                        <p:cTn id="52" dur="1000" fill="hold"/>
                                        <p:tgtEl>
                                          <p:spTgt spid="90"/>
                                        </p:tgtEl>
                                        <p:attrNameLst>
                                          <p:attrName>ppt_x</p:attrName>
                                        </p:attrNameLst>
                                      </p:cBhvr>
                                      <p:tavLst>
                                        <p:tav tm="0">
                                          <p:val>
                                            <p:strVal val="#ppt_x"/>
                                          </p:val>
                                        </p:tav>
                                        <p:tav tm="100000">
                                          <p:val>
                                            <p:strVal val="#ppt_x"/>
                                          </p:val>
                                        </p:tav>
                                      </p:tavLst>
                                    </p:anim>
                                    <p:anim calcmode="lin" valueType="num">
                                      <p:cBhvr>
                                        <p:cTn id="53" dur="1000" fill="hold"/>
                                        <p:tgtEl>
                                          <p:spTgt spid="90"/>
                                        </p:tgtEl>
                                        <p:attrNameLst>
                                          <p:attrName>ppt_y</p:attrName>
                                        </p:attrNameLst>
                                      </p:cBhvr>
                                      <p:tavLst>
                                        <p:tav tm="0">
                                          <p:val>
                                            <p:strVal val="#ppt_y-.1"/>
                                          </p:val>
                                        </p:tav>
                                        <p:tav tm="100000">
                                          <p:val>
                                            <p:strVal val="#ppt_y"/>
                                          </p:val>
                                        </p:tav>
                                      </p:tavLst>
                                    </p:anim>
                                  </p:childTnLst>
                                </p:cTn>
                              </p:par>
                              <p:par>
                                <p:cTn id="54" presetID="8" presetClass="emph" presetSubtype="0" fill="hold" nodeType="withEffect">
                                  <p:stCondLst>
                                    <p:cond delay="1000"/>
                                  </p:stCondLst>
                                  <p:childTnLst>
                                    <p:animRot by="-1380000">
                                      <p:cBhvr>
                                        <p:cTn id="55" dur="2000" fill="hold"/>
                                        <p:tgtEl>
                                          <p:spTgt spid="76"/>
                                        </p:tgtEl>
                                        <p:attrNameLst>
                                          <p:attrName>r</p:attrName>
                                        </p:attrNameLst>
                                      </p:cBhvr>
                                    </p:animRot>
                                  </p:childTnLst>
                                </p:cTn>
                              </p:par>
                              <p:par>
                                <p:cTn id="56" presetID="10" presetClass="exit" presetSubtype="0" fill="hold" grpId="1" nodeType="withEffect">
                                  <p:stCondLst>
                                    <p:cond delay="1000"/>
                                  </p:stCondLst>
                                  <p:childTnLst>
                                    <p:animEffect transition="out" filter="fade">
                                      <p:cBhvr>
                                        <p:cTn id="57" dur="2000"/>
                                        <p:tgtEl>
                                          <p:spTgt spid="64"/>
                                        </p:tgtEl>
                                      </p:cBhvr>
                                    </p:animEffect>
                                    <p:set>
                                      <p:cBhvr>
                                        <p:cTn id="58" dur="1" fill="hold">
                                          <p:stCondLst>
                                            <p:cond delay="1999"/>
                                          </p:stCondLst>
                                        </p:cTn>
                                        <p:tgtEl>
                                          <p:spTgt spid="64"/>
                                        </p:tgtEl>
                                        <p:attrNameLst>
                                          <p:attrName>style.visibility</p:attrName>
                                        </p:attrNameLst>
                                      </p:cBhvr>
                                      <p:to>
                                        <p:strVal val="hidden"/>
                                      </p:to>
                                    </p:set>
                                  </p:childTnLst>
                                </p:cTn>
                              </p:par>
                              <p:par>
                                <p:cTn id="59" presetID="42" presetClass="path" presetSubtype="0" fill="hold" nodeType="withEffect">
                                  <p:stCondLst>
                                    <p:cond delay="1000"/>
                                  </p:stCondLst>
                                  <p:childTnLst>
                                    <p:animMotion origin="layout" path="M -3.66255E-6 9.87654E-7 L -0.00032 0.21894 " pathEditMode="relative" rAng="0" ptsTypes="AA">
                                      <p:cBhvr>
                                        <p:cTn id="60" dur="2000" fill="hold"/>
                                        <p:tgtEl>
                                          <p:spTgt spid="100"/>
                                        </p:tgtEl>
                                        <p:attrNameLst>
                                          <p:attrName>ppt_x</p:attrName>
                                          <p:attrName>ppt_y</p:attrName>
                                        </p:attrNameLst>
                                      </p:cBhvr>
                                      <p:rCtr x="-19" y="10938"/>
                                    </p:animMotion>
                                  </p:childTnLst>
                                </p:cTn>
                              </p:par>
                              <p:par>
                                <p:cTn id="61" presetID="42" presetClass="path" presetSubtype="0" fill="hold" nodeType="withEffect">
                                  <p:stCondLst>
                                    <p:cond delay="1000"/>
                                  </p:stCondLst>
                                  <p:childTnLst>
                                    <p:animMotion origin="layout" path="M 4.15638E-6 3.95062E-6 L -0.00026 0.14216 " pathEditMode="relative" rAng="0" ptsTypes="AA">
                                      <p:cBhvr>
                                        <p:cTn id="62" dur="2000" fill="hold"/>
                                        <p:tgtEl>
                                          <p:spTgt spid="95"/>
                                        </p:tgtEl>
                                        <p:attrNameLst>
                                          <p:attrName>ppt_x</p:attrName>
                                          <p:attrName>ppt_y</p:attrName>
                                        </p:attrNameLst>
                                      </p:cBhvr>
                                      <p:rCtr x="-13" y="7099"/>
                                    </p:animMotion>
                                  </p:childTnLst>
                                </p:cTn>
                              </p:par>
                              <p:par>
                                <p:cTn id="63" presetID="42" presetClass="path" presetSubtype="0" fill="hold" nodeType="withEffect">
                                  <p:stCondLst>
                                    <p:cond delay="1000"/>
                                  </p:stCondLst>
                                  <p:childTnLst>
                                    <p:animMotion origin="layout" path="M -3.82716E-6 -0.00115 L -3.82716E-6 0.07003 " pathEditMode="relative" rAng="0" ptsTypes="AA">
                                      <p:cBhvr>
                                        <p:cTn id="64" dur="2000" fill="hold"/>
                                        <p:tgtEl>
                                          <p:spTgt spid="90"/>
                                        </p:tgtEl>
                                        <p:attrNameLst>
                                          <p:attrName>ppt_x</p:attrName>
                                          <p:attrName>ppt_y</p:attrName>
                                        </p:attrNameLst>
                                      </p:cBhvr>
                                      <p:rCtr x="0" y="3549"/>
                                    </p:animMotion>
                                  </p:childTnLst>
                                </p:cTn>
                              </p:par>
                              <p:par>
                                <p:cTn id="65" presetID="42" presetClass="path" presetSubtype="0" fill="hold" nodeType="withEffect">
                                  <p:stCondLst>
                                    <p:cond delay="1000"/>
                                  </p:stCondLst>
                                  <p:childTnLst>
                                    <p:animMotion origin="layout" path="M 4.9177E-6 0.07446 L 4.9177E-6 0.00077 " pathEditMode="relative" rAng="0" ptsTypes="AA">
                                      <p:cBhvr>
                                        <p:cTn id="66" dur="2000" fill="hold"/>
                                        <p:tgtEl>
                                          <p:spTgt spid="77"/>
                                        </p:tgtEl>
                                        <p:attrNameLst>
                                          <p:attrName>ppt_x</p:attrName>
                                          <p:attrName>ppt_y</p:attrName>
                                        </p:attrNameLst>
                                      </p:cBhvr>
                                      <p:rCtr x="0" y="-3684"/>
                                    </p:animMotion>
                                  </p:childTnLst>
                                </p:cTn>
                              </p:par>
                              <p:par>
                                <p:cTn id="67" presetID="42" presetClass="path" presetSubtype="0" fill="hold" nodeType="withEffect">
                                  <p:stCondLst>
                                    <p:cond delay="1000"/>
                                  </p:stCondLst>
                                  <p:childTnLst>
                                    <p:animMotion origin="layout" path="M -0.00084 0.14468 L -6.85597E-5 0.00039 " pathEditMode="relative" rAng="0" ptsTypes="AA">
                                      <p:cBhvr>
                                        <p:cTn id="68" dur="2000" fill="hold"/>
                                        <p:tgtEl>
                                          <p:spTgt spid="81"/>
                                        </p:tgtEl>
                                        <p:attrNameLst>
                                          <p:attrName>ppt_x</p:attrName>
                                          <p:attrName>ppt_y</p:attrName>
                                        </p:attrNameLst>
                                      </p:cBhvr>
                                      <p:rCtr x="39" y="-7215"/>
                                    </p:animMotion>
                                  </p:childTnLst>
                                </p:cTn>
                              </p:par>
                              <p:par>
                                <p:cTn id="69" presetID="42" presetClass="path" presetSubtype="0" fill="hold" nodeType="withEffect">
                                  <p:stCondLst>
                                    <p:cond delay="1000"/>
                                  </p:stCondLst>
                                  <p:childTnLst>
                                    <p:animMotion origin="layout" path="M -0.00045 0.21991 L -0.00045 0.00096 " pathEditMode="relative" rAng="0" ptsTypes="AA">
                                      <p:cBhvr>
                                        <p:cTn id="70" dur="2000" fill="hold"/>
                                        <p:tgtEl>
                                          <p:spTgt spid="85"/>
                                        </p:tgtEl>
                                        <p:attrNameLst>
                                          <p:attrName>ppt_x</p:attrName>
                                          <p:attrName>ppt_y</p:attrName>
                                        </p:attrNameLst>
                                      </p:cBhvr>
                                      <p:rCtr x="0" y="-10957"/>
                                    </p:animMotion>
                                  </p:childTnLst>
                                </p:cTn>
                              </p:par>
                              <p:par>
                                <p:cTn id="71" presetID="10"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mph" presetSubtype="0" fill="hold" nodeType="clickEffect">
                                  <p:stCondLst>
                                    <p:cond delay="0"/>
                                  </p:stCondLst>
                                  <p:childTnLst>
                                    <p:animRot by="660000">
                                      <p:cBhvr>
                                        <p:cTn id="77" dur="1800" fill="hold"/>
                                        <p:tgtEl>
                                          <p:spTgt spid="76"/>
                                        </p:tgtEl>
                                        <p:attrNameLst>
                                          <p:attrName>r</p:attrName>
                                        </p:attrNameLst>
                                      </p:cBhvr>
                                    </p:animRot>
                                  </p:childTnLst>
                                </p:cTn>
                              </p:par>
                              <p:par>
                                <p:cTn id="78" presetID="42" presetClass="path" presetSubtype="0" fill="hold" nodeType="withEffect">
                                  <p:stCondLst>
                                    <p:cond delay="0"/>
                                  </p:stCondLst>
                                  <p:childTnLst>
                                    <p:animMotion origin="layout" path="M -3.66255E-6 0.10841 L -3.66255E-6 0.21894 " pathEditMode="relative" rAng="0" ptsTypes="AA">
                                      <p:cBhvr>
                                        <p:cTn id="79" dur="1800" spd="-100000" fill="hold"/>
                                        <p:tgtEl>
                                          <p:spTgt spid="100"/>
                                        </p:tgtEl>
                                        <p:attrNameLst>
                                          <p:attrName>ppt_x</p:attrName>
                                          <p:attrName>ppt_y</p:attrName>
                                        </p:attrNameLst>
                                      </p:cBhvr>
                                      <p:rCtr x="0" y="5517"/>
                                    </p:animMotion>
                                  </p:childTnLst>
                                </p:cTn>
                              </p:par>
                              <p:par>
                                <p:cTn id="80" presetID="42" presetClass="path" presetSubtype="0" fill="hold" nodeType="withEffect">
                                  <p:stCondLst>
                                    <p:cond delay="0"/>
                                  </p:stCondLst>
                                  <p:childTnLst>
                                    <p:animMotion origin="layout" path="M 4.15638E-6 0.07079 L -0.00033 0.14178 " pathEditMode="relative" rAng="0" ptsTypes="AA">
                                      <p:cBhvr>
                                        <p:cTn id="81" dur="1800" spd="-100000" fill="hold"/>
                                        <p:tgtEl>
                                          <p:spTgt spid="95"/>
                                        </p:tgtEl>
                                        <p:attrNameLst>
                                          <p:attrName>ppt_x</p:attrName>
                                          <p:attrName>ppt_y</p:attrName>
                                        </p:attrNameLst>
                                      </p:cBhvr>
                                      <p:rCtr x="-19" y="3549"/>
                                    </p:animMotion>
                                  </p:childTnLst>
                                </p:cTn>
                              </p:par>
                              <p:par>
                                <p:cTn id="82" presetID="42" presetClass="path" presetSubtype="0" fill="hold" nodeType="withEffect">
                                  <p:stCondLst>
                                    <p:cond delay="0"/>
                                  </p:stCondLst>
                                  <p:childTnLst>
                                    <p:animMotion origin="layout" path="M -3.82716E-6 0.03608 L -3.82716E-6 0.06983 " pathEditMode="relative" rAng="0" ptsTypes="AA">
                                      <p:cBhvr>
                                        <p:cTn id="83" dur="1800" spd="-100000" fill="hold"/>
                                        <p:tgtEl>
                                          <p:spTgt spid="90"/>
                                        </p:tgtEl>
                                        <p:attrNameLst>
                                          <p:attrName>ppt_x</p:attrName>
                                          <p:attrName>ppt_y</p:attrName>
                                        </p:attrNameLst>
                                      </p:cBhvr>
                                      <p:rCtr x="0" y="1678"/>
                                    </p:animMotion>
                                  </p:childTnLst>
                                </p:cTn>
                              </p:par>
                              <p:par>
                                <p:cTn id="84" presetID="42" presetClass="path" presetSubtype="0" fill="hold" nodeType="withEffect">
                                  <p:stCondLst>
                                    <p:cond delay="0"/>
                                  </p:stCondLst>
                                  <p:childTnLst>
                                    <p:animMotion origin="layout" path="M 4.9177E-6 -0.00039 L 0.00032 0.03646 " pathEditMode="relative" rAng="0" ptsTypes="AA">
                                      <p:cBhvr>
                                        <p:cTn id="85" dur="1800" fill="hold"/>
                                        <p:tgtEl>
                                          <p:spTgt spid="77"/>
                                        </p:tgtEl>
                                        <p:attrNameLst>
                                          <p:attrName>ppt_x</p:attrName>
                                          <p:attrName>ppt_y</p:attrName>
                                        </p:attrNameLst>
                                      </p:cBhvr>
                                      <p:rCtr x="13" y="1833"/>
                                    </p:animMotion>
                                  </p:childTnLst>
                                </p:cTn>
                              </p:par>
                              <p:par>
                                <p:cTn id="86" presetID="42" presetClass="path" presetSubtype="0" fill="hold" nodeType="withEffect">
                                  <p:stCondLst>
                                    <p:cond delay="0"/>
                                  </p:stCondLst>
                                  <p:childTnLst>
                                    <p:animMotion origin="layout" path="M -6.28601E-5 0.00038 L -0.00045 0.07504 " pathEditMode="relative" rAng="0" ptsTypes="AA">
                                      <p:cBhvr>
                                        <p:cTn id="87" dur="1800" fill="hold"/>
                                        <p:tgtEl>
                                          <p:spTgt spid="81"/>
                                        </p:tgtEl>
                                        <p:attrNameLst>
                                          <p:attrName>ppt_x</p:attrName>
                                          <p:attrName>ppt_y</p:attrName>
                                        </p:attrNameLst>
                                      </p:cBhvr>
                                      <p:rCtr x="-19" y="3723"/>
                                    </p:animMotion>
                                  </p:childTnLst>
                                </p:cTn>
                              </p:par>
                              <p:par>
                                <p:cTn id="88" presetID="42" presetClass="path" presetSubtype="0" fill="hold" nodeType="withEffect">
                                  <p:stCondLst>
                                    <p:cond delay="0"/>
                                  </p:stCondLst>
                                  <p:childTnLst>
                                    <p:animMotion origin="layout" path="M -0.00045 0.00096 L -0.00038 0.11478 " pathEditMode="relative" rAng="0" ptsTypes="AA">
                                      <p:cBhvr>
                                        <p:cTn id="89" dur="1800" fill="hold"/>
                                        <p:tgtEl>
                                          <p:spTgt spid="85"/>
                                        </p:tgtEl>
                                        <p:attrNameLst>
                                          <p:attrName>ppt_x</p:attrName>
                                          <p:attrName>ppt_y</p:attrName>
                                        </p:attrNameLst>
                                      </p:cBhvr>
                                      <p:rCtr x="0" y="5691"/>
                                    </p:animMotion>
                                  </p:childTnLst>
                                </p:cTn>
                              </p:par>
                              <p:par>
                                <p:cTn id="90" presetID="10" presetClass="entr" presetSubtype="0" fill="hold" grpId="0" nodeType="withEffect">
                                  <p:stCondLst>
                                    <p:cond delay="900"/>
                                  </p:stCondLst>
                                  <p:childTnLst>
                                    <p:set>
                                      <p:cBhvr>
                                        <p:cTn id="91" dur="1" fill="hold">
                                          <p:stCondLst>
                                            <p:cond delay="0"/>
                                          </p:stCondLst>
                                        </p:cTn>
                                        <p:tgtEl>
                                          <p:spTgt spid="105"/>
                                        </p:tgtEl>
                                        <p:attrNameLst>
                                          <p:attrName>style.visibility</p:attrName>
                                        </p:attrNameLst>
                                      </p:cBhvr>
                                      <p:to>
                                        <p:strVal val="visible"/>
                                      </p:to>
                                    </p:set>
                                    <p:animEffect transition="in" filter="fade">
                                      <p:cBhvr>
                                        <p:cTn id="92" dur="1800"/>
                                        <p:tgtEl>
                                          <p:spTgt spid="105"/>
                                        </p:tgtEl>
                                      </p:cBhvr>
                                    </p:animEffect>
                                  </p:childTnLst>
                                </p:cTn>
                              </p:par>
                              <p:par>
                                <p:cTn id="93" presetID="10" presetClass="entr" presetSubtype="0" fill="hold" grpId="0" nodeType="withEffect">
                                  <p:stCondLst>
                                    <p:cond delay="50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1800"/>
                                        <p:tgtEl>
                                          <p:spTgt spid="89"/>
                                        </p:tgtEl>
                                      </p:cBhvr>
                                    </p:animEffect>
                                  </p:childTnLst>
                                </p:cTn>
                              </p:par>
                              <p:par>
                                <p:cTn id="96" presetID="10" presetClass="entr" presetSubtype="0" fill="hold" grpId="0" nodeType="withEffect">
                                  <p:stCondLst>
                                    <p:cond delay="50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18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73" grpId="0" animBg="1"/>
      <p:bldP spid="74" grpId="0" animBg="1"/>
      <p:bldP spid="89" grpId="0"/>
      <p:bldP spid="10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823957" y="1268727"/>
            <a:ext cx="4811448" cy="720208"/>
          </a:xfrm>
          <a:prstGeom prst="rect">
            <a:avLst/>
          </a:prstGeom>
          <a:noFill/>
        </p:spPr>
        <p:txBody>
          <a:bodyPr wrap="none" lIns="91392" tIns="45697" rIns="91392" bIns="45697" rtlCol="0" anchor="t">
            <a:spAutoFit/>
          </a:bodyPr>
          <a:lstStyle/>
          <a:p>
            <a:pPr algn="ctr" defTabSz="913897">
              <a:lnSpc>
                <a:spcPct val="90000"/>
              </a:lnSpc>
            </a:pPr>
            <a:r>
              <a:rPr lang="en-US" b="1" dirty="0">
                <a:solidFill>
                  <a:srgbClr val="33828D"/>
                </a:solidFill>
                <a:cs typeface="Arial" panose="020B0604020202020204" pitchFamily="34" charset="0"/>
              </a:rPr>
              <a:t>Total Monthly Cost of 200 VMs: </a:t>
            </a:r>
          </a:p>
          <a:p>
            <a:pPr algn="ctr" defTabSz="913897">
              <a:lnSpc>
                <a:spcPct val="90000"/>
              </a:lnSpc>
            </a:pPr>
            <a:r>
              <a:rPr lang="en-US" sz="2100" dirty="0">
                <a:solidFill>
                  <a:srgbClr val="33828D"/>
                </a:solidFill>
                <a:cs typeface="Arial" panose="020B0604020202020204" pitchFamily="34" charset="0"/>
              </a:rPr>
              <a:t>100 Sustained, 100 Variable</a:t>
            </a:r>
          </a:p>
        </p:txBody>
      </p:sp>
      <p:sp>
        <p:nvSpPr>
          <p:cNvPr id="2" name="Title 1"/>
          <p:cNvSpPr>
            <a:spLocks noGrp="1"/>
          </p:cNvSpPr>
          <p:nvPr>
            <p:ph type="title"/>
          </p:nvPr>
        </p:nvSpPr>
        <p:spPr/>
        <p:txBody>
          <a:bodyPr/>
          <a:lstStyle/>
          <a:p>
            <a:r>
              <a:rPr lang="en-US" dirty="0" smtClean="0"/>
              <a:t>Hybrid Cloud ROI: B</a:t>
            </a:r>
            <a:r>
              <a:rPr lang="en-US" sz="3200" dirty="0"/>
              <a:t>uy the Base, Rent the Peak</a:t>
            </a:r>
          </a:p>
        </p:txBody>
      </p:sp>
      <p:graphicFrame>
        <p:nvGraphicFramePr>
          <p:cNvPr id="10" name="Chart 9"/>
          <p:cNvGraphicFramePr>
            <a:graphicFrameLocks/>
          </p:cNvGraphicFramePr>
          <p:nvPr>
            <p:extLst>
              <p:ext uri="{D42A27DB-BD31-4B8C-83A1-F6EECF244321}">
                <p14:modId xmlns:p14="http://schemas.microsoft.com/office/powerpoint/2010/main" val="4279489492"/>
              </p:ext>
            </p:extLst>
          </p:nvPr>
        </p:nvGraphicFramePr>
        <p:xfrm>
          <a:off x="2645599" y="2216136"/>
          <a:ext cx="7168167" cy="3934691"/>
        </p:xfrm>
        <a:graphic>
          <a:graphicData uri="http://schemas.openxmlformats.org/drawingml/2006/chart">
            <c:chart xmlns:c="http://schemas.openxmlformats.org/drawingml/2006/chart" xmlns:r="http://schemas.openxmlformats.org/officeDocument/2006/relationships" r:id="rId3"/>
          </a:graphicData>
        </a:graphic>
      </p:graphicFrame>
      <p:sp>
        <p:nvSpPr>
          <p:cNvPr id="62" name="Rounded Rectangle 61"/>
          <p:cNvSpPr/>
          <p:nvPr/>
        </p:nvSpPr>
        <p:spPr>
          <a:xfrm>
            <a:off x="3674217" y="2693102"/>
            <a:ext cx="1828324" cy="510751"/>
          </a:xfrm>
          <a:prstGeom prst="roundRect">
            <a:avLst/>
          </a:prstGeom>
          <a:gradFill flip="none" rotWithShape="1">
            <a:gsLst>
              <a:gs pos="0">
                <a:schemeClr val="accent1">
                  <a:lumMod val="75000"/>
                </a:schemeClr>
              </a:gs>
              <a:gs pos="100000">
                <a:schemeClr val="accent1">
                  <a:lumMod val="60000"/>
                  <a:lumOff val="40000"/>
                </a:schemeClr>
              </a:gs>
            </a:gsLst>
            <a:lin ang="162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40" tIns="60921" rIns="121840" bIns="60921" numCol="1" spcCol="0" rtlCol="0" fromWordArt="0" anchor="ctr" anchorCtr="0" forceAA="0" compatLnSpc="1">
            <a:prstTxWarp prst="textNoShape">
              <a:avLst/>
            </a:prstTxWarp>
            <a:spAutoFit/>
          </a:bodyPr>
          <a:lstStyle/>
          <a:p>
            <a:pPr algn="ctr" defTabSz="608957"/>
            <a:r>
              <a:rPr lang="en-US" sz="1100" b="1" dirty="0">
                <a:solidFill>
                  <a:srgbClr val="FFFFFF"/>
                </a:solidFill>
              </a:rPr>
              <a:t>Same Cost Structure for Fixed and Variable</a:t>
            </a:r>
          </a:p>
        </p:txBody>
      </p:sp>
      <p:sp>
        <p:nvSpPr>
          <p:cNvPr id="64" name="Rounded Rectangle 63"/>
          <p:cNvSpPr/>
          <p:nvPr/>
        </p:nvSpPr>
        <p:spPr>
          <a:xfrm>
            <a:off x="5681001" y="2026377"/>
            <a:ext cx="1828324" cy="510751"/>
          </a:xfrm>
          <a:prstGeom prst="roundRect">
            <a:avLst/>
          </a:prstGeom>
          <a:gradFill flip="none" rotWithShape="1">
            <a:gsLst>
              <a:gs pos="0">
                <a:schemeClr val="accent1">
                  <a:lumMod val="75000"/>
                </a:schemeClr>
              </a:gs>
              <a:gs pos="100000">
                <a:schemeClr val="accent1">
                  <a:lumMod val="60000"/>
                  <a:lumOff val="40000"/>
                </a:schemeClr>
              </a:gs>
            </a:gsLst>
            <a:lin ang="162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21" rIns="0" bIns="60921" numCol="1" spcCol="0" rtlCol="0" fromWordArt="0" anchor="ctr" anchorCtr="0" forceAA="0" compatLnSpc="1">
            <a:prstTxWarp prst="textNoShape">
              <a:avLst/>
            </a:prstTxWarp>
            <a:spAutoFit/>
          </a:bodyPr>
          <a:lstStyle/>
          <a:p>
            <a:pPr algn="ctr" defTabSz="608957"/>
            <a:r>
              <a:rPr lang="en-US" sz="1100" b="1" dirty="0">
                <a:solidFill>
                  <a:srgbClr val="FFFFFF"/>
                </a:solidFill>
              </a:rPr>
              <a:t>Expensive for Fixed, </a:t>
            </a:r>
            <a:br>
              <a:rPr lang="en-US" sz="1100" b="1" dirty="0">
                <a:solidFill>
                  <a:srgbClr val="FFFFFF"/>
                </a:solidFill>
              </a:rPr>
            </a:br>
            <a:r>
              <a:rPr lang="en-US" sz="1100" b="1" dirty="0">
                <a:solidFill>
                  <a:srgbClr val="FFFFFF"/>
                </a:solidFill>
              </a:rPr>
              <a:t>Cost Effective for Variable</a:t>
            </a:r>
          </a:p>
        </p:txBody>
      </p:sp>
      <p:sp>
        <p:nvSpPr>
          <p:cNvPr id="99" name="Rounded Rectangle 98"/>
          <p:cNvSpPr/>
          <p:nvPr/>
        </p:nvSpPr>
        <p:spPr>
          <a:xfrm>
            <a:off x="7709957" y="2862735"/>
            <a:ext cx="1828324" cy="1044255"/>
          </a:xfrm>
          <a:prstGeom prst="roundRect">
            <a:avLst/>
          </a:prstGeom>
          <a:gradFill flip="none" rotWithShape="1">
            <a:gsLst>
              <a:gs pos="0">
                <a:schemeClr val="accent5">
                  <a:lumMod val="50000"/>
                </a:schemeClr>
              </a:gs>
              <a:gs pos="100000">
                <a:schemeClr val="accent6"/>
              </a:gs>
            </a:gsLst>
            <a:lin ang="16200000" scaled="1"/>
            <a:tileRect/>
          </a:gra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45" tIns="60921" rIns="121845" bIns="60921" numCol="1" spcCol="0" rtlCol="0" fromWordArt="0" anchor="ctr" anchorCtr="0" forceAA="0" compatLnSpc="1">
            <a:prstTxWarp prst="textNoShape">
              <a:avLst/>
            </a:prstTxWarp>
            <a:spAutoFit/>
          </a:bodyPr>
          <a:lstStyle/>
          <a:p>
            <a:pPr algn="ctr" defTabSz="608957"/>
            <a:r>
              <a:rPr lang="en-US" sz="1300" b="1" dirty="0">
                <a:solidFill>
                  <a:srgbClr val="FFFFFF"/>
                </a:solidFill>
              </a:rPr>
              <a:t>Fixed in Private, Variable in Public: </a:t>
            </a:r>
          </a:p>
          <a:p>
            <a:pPr algn="ctr" defTabSz="608957"/>
            <a:r>
              <a:rPr lang="en-US" sz="1300" b="1" dirty="0">
                <a:solidFill>
                  <a:srgbClr val="FFFFFF"/>
                </a:solidFill>
              </a:rPr>
              <a:t>35–50% TCO Reduction</a:t>
            </a:r>
          </a:p>
        </p:txBody>
      </p:sp>
    </p:spTree>
    <p:extLst>
      <p:ext uri="{BB962C8B-B14F-4D97-AF65-F5344CB8AC3E}">
        <p14:creationId xmlns:p14="http://schemas.microsoft.com/office/powerpoint/2010/main" val="33372192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9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544773" y="1604504"/>
            <a:ext cx="3093045" cy="4329773"/>
            <a:chOff x="6408137" y="1133705"/>
            <a:chExt cx="2320388" cy="3247330"/>
          </a:xfrm>
        </p:grpSpPr>
        <p:sp>
          <p:nvSpPr>
            <p:cNvPr id="77" name="Rounded Rectangle 76"/>
            <p:cNvSpPr/>
            <p:nvPr/>
          </p:nvSpPr>
          <p:spPr>
            <a:xfrm>
              <a:off x="6408137" y="1133705"/>
              <a:ext cx="2320388" cy="3247330"/>
            </a:xfrm>
            <a:prstGeom prst="roundRect">
              <a:avLst>
                <a:gd name="adj" fmla="val 7058"/>
              </a:avLst>
            </a:prstGeom>
            <a:gradFill flip="none" rotWithShape="1">
              <a:gsLst>
                <a:gs pos="0">
                  <a:schemeClr val="accent5">
                    <a:lumMod val="50000"/>
                  </a:schemeClr>
                </a:gs>
                <a:gs pos="100000">
                  <a:schemeClr val="accent5"/>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83"/>
              <a:endParaRPr lang="en-US" dirty="0">
                <a:solidFill>
                  <a:srgbClr val="FFFFFF"/>
                </a:solidFill>
              </a:endParaRPr>
            </a:p>
          </p:txBody>
        </p:sp>
        <p:sp>
          <p:nvSpPr>
            <p:cNvPr id="83" name="TextBox 82"/>
            <p:cNvSpPr txBox="1"/>
            <p:nvPr/>
          </p:nvSpPr>
          <p:spPr>
            <a:xfrm>
              <a:off x="6593143" y="1203139"/>
              <a:ext cx="1920240" cy="530917"/>
            </a:xfrm>
            <a:prstGeom prst="rect">
              <a:avLst/>
            </a:prstGeom>
            <a:noFill/>
          </p:spPr>
          <p:txBody>
            <a:bodyPr wrap="square" lIns="68580" tIns="34291" rIns="68580" bIns="34291" rtlCol="0">
              <a:spAutoFit/>
            </a:bodyPr>
            <a:lstStyle/>
            <a:p>
              <a:pPr algn="ctr">
                <a:defRPr/>
              </a:pPr>
              <a:r>
                <a:rPr lang="en-US" sz="2000" kern="0" dirty="0">
                  <a:solidFill>
                    <a:schemeClr val="bg1"/>
                  </a:solidFill>
                </a:rPr>
                <a:t>Expanding Cloud Provider Ecosystem</a:t>
              </a:r>
            </a:p>
          </p:txBody>
        </p:sp>
      </p:grpSp>
      <p:pic>
        <p:nvPicPr>
          <p:cNvPr id="105" name="Picture 57"/>
          <p:cNvPicPr>
            <a:picLocks noChangeAspect="1" noChangeArrowheads="1"/>
          </p:cNvPicPr>
          <p:nvPr/>
        </p:nvPicPr>
        <p:blipFill>
          <a:blip r:embed="rId3" cstate="print"/>
          <a:srcRect/>
          <a:stretch>
            <a:fillRect/>
          </a:stretch>
        </p:blipFill>
        <p:spPr bwMode="auto">
          <a:xfrm>
            <a:off x="9756360" y="3624071"/>
            <a:ext cx="669868" cy="316473"/>
          </a:xfrm>
          <a:prstGeom prst="rect">
            <a:avLst/>
          </a:prstGeom>
          <a:noFill/>
          <a:ln w="9525" algn="ctr">
            <a:noFill/>
            <a:miter lim="800000"/>
            <a:headEnd/>
            <a:tailEnd/>
          </a:ln>
        </p:spPr>
      </p:pic>
      <p:pic>
        <p:nvPicPr>
          <p:cNvPr id="91" name="Picture 4" descr="http://www.datatrend.com/ts-section/wp-content/uploads/2012/09/Virtustream-logo.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66162" y="4087465"/>
            <a:ext cx="1383858" cy="373643"/>
          </a:xfrm>
          <a:prstGeom prst="rect">
            <a:avLst/>
          </a:prstGeom>
          <a:noFill/>
          <a:extLst>
            <a:ext uri="{909E8E84-426E-40dd-AFC4-6F175D3DCCD1}">
              <a14:hiddenFill xmlns:a14="http://schemas.microsoft.com/office/drawing/2010/main">
                <a:solidFill>
                  <a:srgbClr val="FFFFFF"/>
                </a:solidFill>
              </a14:hiddenFill>
            </a:ext>
          </a:extLst>
        </p:spPr>
      </p:pic>
      <p:cxnSp>
        <p:nvCxnSpPr>
          <p:cNvPr id="103" name="Straight Connector 102"/>
          <p:cNvCxnSpPr/>
          <p:nvPr/>
        </p:nvCxnSpPr>
        <p:spPr>
          <a:xfrm>
            <a:off x="9062196" y="2066713"/>
            <a:ext cx="2058204"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descr="C:\Users\jacob.DUARTE\Desktop\Amazon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4966" y="2787908"/>
            <a:ext cx="1332653" cy="714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cob.DUARTE\Desktop\banners-dimension-dat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611" y="4705376"/>
            <a:ext cx="1243395" cy="39976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628576" y="5245010"/>
            <a:ext cx="1001261" cy="481295"/>
          </a:xfrm>
          <a:prstGeom prst="rect">
            <a:avLst/>
          </a:prstGeom>
          <a:no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a:r>
              <a:rPr lang="en-US" sz="1200" b="1" dirty="0"/>
              <a:t>…</a:t>
            </a:r>
          </a:p>
        </p:txBody>
      </p:sp>
      <p:grpSp>
        <p:nvGrpSpPr>
          <p:cNvPr id="4" name="Group 7"/>
          <p:cNvGrpSpPr/>
          <p:nvPr/>
        </p:nvGrpSpPr>
        <p:grpSpPr>
          <a:xfrm>
            <a:off x="4758971" y="2349963"/>
            <a:ext cx="2332299" cy="3064236"/>
            <a:chOff x="4844007" y="2257063"/>
            <a:chExt cx="2332299" cy="3064235"/>
          </a:xfrm>
          <a:solidFill>
            <a:schemeClr val="tx2">
              <a:lumMod val="60000"/>
              <a:lumOff val="40000"/>
            </a:schemeClr>
          </a:solidFill>
        </p:grpSpPr>
        <p:sp>
          <p:nvSpPr>
            <p:cNvPr id="144" name="Rounded Rectangle 143"/>
            <p:cNvSpPr/>
            <p:nvPr/>
          </p:nvSpPr>
          <p:spPr>
            <a:xfrm>
              <a:off x="4844007" y="2257063"/>
              <a:ext cx="2332299" cy="3064235"/>
            </a:xfrm>
            <a:prstGeom prst="roundRect">
              <a:avLst>
                <a:gd name="adj" fmla="val 481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lIns="82124" tIns="41061" rIns="82124" bIns="41061" anchor="ctr"/>
            <a:lstStyle/>
            <a:p>
              <a:pPr algn="ctr"/>
              <a:endParaRPr lang="en-US" sz="1500" dirty="0">
                <a:solidFill>
                  <a:schemeClr val="bg1"/>
                </a:solidFill>
                <a:ea typeface="MS PGothic" pitchFamily="34" charset="-128"/>
                <a:cs typeface="ＭＳ Ｐゴシック" charset="0"/>
              </a:endParaRPr>
            </a:p>
          </p:txBody>
        </p:sp>
        <p:sp>
          <p:nvSpPr>
            <p:cNvPr id="145" name="TextBox 144"/>
            <p:cNvSpPr txBox="1"/>
            <p:nvPr/>
          </p:nvSpPr>
          <p:spPr>
            <a:xfrm>
              <a:off x="4969500" y="4460174"/>
              <a:ext cx="2081326" cy="724021"/>
            </a:xfrm>
            <a:prstGeom prst="rect">
              <a:avLst/>
            </a:prstGeom>
            <a:noFill/>
          </p:spPr>
          <p:txBody>
            <a:bodyPr wrap="none" lIns="111045" tIns="55522" rIns="111045" bIns="55522" rtlCol="0">
              <a:spAutoFit/>
            </a:bodyPr>
            <a:lstStyle/>
            <a:p>
              <a:pPr algn="ctr" defTabSz="913783"/>
              <a:r>
                <a:rPr lang="en-US" sz="1900" dirty="0">
                  <a:solidFill>
                    <a:schemeClr val="bg1"/>
                  </a:solidFill>
                  <a:latin typeface="+mj-lt"/>
                </a:rPr>
                <a:t>Cisco</a:t>
              </a:r>
              <a:br>
                <a:rPr lang="en-US" sz="1900" dirty="0">
                  <a:solidFill>
                    <a:schemeClr val="bg1"/>
                  </a:solidFill>
                  <a:latin typeface="+mj-lt"/>
                </a:rPr>
              </a:br>
              <a:r>
                <a:rPr lang="en-US" sz="1900" dirty="0">
                  <a:solidFill>
                    <a:schemeClr val="bg1"/>
                  </a:solidFill>
                  <a:latin typeface="+mj-lt"/>
                </a:rPr>
                <a:t>Intercloud Fabric</a:t>
              </a:r>
            </a:p>
          </p:txBody>
        </p:sp>
      </p:grpSp>
      <p:sp>
        <p:nvSpPr>
          <p:cNvPr id="115" name="Rounded Rectangle 114"/>
          <p:cNvSpPr/>
          <p:nvPr/>
        </p:nvSpPr>
        <p:spPr>
          <a:xfrm>
            <a:off x="4" y="2910819"/>
            <a:ext cx="3289428" cy="2084444"/>
          </a:xfrm>
          <a:prstGeom prst="roundRect">
            <a:avLst>
              <a:gd name="adj" fmla="val 4813"/>
            </a:avLst>
          </a:prstGeom>
          <a:gradFill flip="none" rotWithShape="1">
            <a:gsLst>
              <a:gs pos="0">
                <a:schemeClr val="bg1"/>
              </a:gs>
              <a:gs pos="100000">
                <a:schemeClr val="accent6"/>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5" rIns="91384" bIns="45695" rtlCol="0" anchor="ctr"/>
          <a:lstStyle/>
          <a:p>
            <a:pPr algn="ctr">
              <a:spcBef>
                <a:spcPct val="0"/>
              </a:spcBef>
            </a:pPr>
            <a:endParaRPr lang="en-US" dirty="0">
              <a:latin typeface="+mj-lt"/>
            </a:endParaRPr>
          </a:p>
        </p:txBody>
      </p:sp>
      <p:sp>
        <p:nvSpPr>
          <p:cNvPr id="2" name="Title 1"/>
          <p:cNvSpPr>
            <a:spLocks noGrp="1"/>
          </p:cNvSpPr>
          <p:nvPr>
            <p:ph type="ctrTitle"/>
          </p:nvPr>
        </p:nvSpPr>
        <p:spPr>
          <a:xfrm>
            <a:off x="344169" y="282168"/>
            <a:ext cx="11543628" cy="971709"/>
          </a:xfrm>
          <a:noFill/>
          <a:ln>
            <a:noFill/>
          </a:ln>
        </p:spPr>
        <p:txBody>
          <a:bodyPr vert="horz" wrap="square" lIns="121819" tIns="60909" rIns="121819" bIns="60909" numCol="1" anchor="ctr" anchorCtr="0" compatLnSpc="1">
            <a:prstTxWarp prst="textNoShape">
              <a:avLst/>
            </a:prstTxWarp>
          </a:bodyPr>
          <a:lstStyle/>
          <a:p>
            <a:r>
              <a:rPr lang="en-US" dirty="0" smtClean="0">
                <a:solidFill>
                  <a:srgbClr val="00A2BF"/>
                </a:solidFill>
                <a:cs typeface="Arial" panose="020B0604020202020204" pitchFamily="34" charset="0"/>
              </a:rPr>
              <a:t>Cisco’s Hybrid Cloud Approach</a:t>
            </a:r>
            <a:endParaRPr lang="en-US" sz="3200" dirty="0">
              <a:cs typeface="Arial" panose="020B0604020202020204" pitchFamily="34" charset="0"/>
            </a:endParaRPr>
          </a:p>
        </p:txBody>
      </p:sp>
      <p:grpSp>
        <p:nvGrpSpPr>
          <p:cNvPr id="5" name="Group 15"/>
          <p:cNvGrpSpPr/>
          <p:nvPr/>
        </p:nvGrpSpPr>
        <p:grpSpPr>
          <a:xfrm>
            <a:off x="1136393" y="3077324"/>
            <a:ext cx="1994291" cy="1751437"/>
            <a:chOff x="767846" y="2176190"/>
            <a:chExt cx="1496108" cy="1313578"/>
          </a:xfrm>
        </p:grpSpPr>
        <p:sp>
          <p:nvSpPr>
            <p:cNvPr id="47" name="Rounded Rectangle 46"/>
            <p:cNvSpPr/>
            <p:nvPr/>
          </p:nvSpPr>
          <p:spPr>
            <a:xfrm flipV="1">
              <a:off x="767846" y="2176190"/>
              <a:ext cx="1496108" cy="1313578"/>
            </a:xfrm>
            <a:prstGeom prst="roundRect">
              <a:avLst>
                <a:gd name="adj" fmla="val 4261"/>
              </a:avLst>
            </a:prstGeom>
            <a:gradFill>
              <a:gsLst>
                <a:gs pos="0">
                  <a:schemeClr val="accent1">
                    <a:lumMod val="75000"/>
                  </a:schemeClr>
                </a:gs>
                <a:gs pos="100000">
                  <a:srgbClr val="02928C"/>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extBox 8"/>
            <p:cNvSpPr txBox="1"/>
            <p:nvPr/>
          </p:nvSpPr>
          <p:spPr>
            <a:xfrm>
              <a:off x="1067794" y="2266739"/>
              <a:ext cx="896209" cy="252960"/>
            </a:xfrm>
            <a:prstGeom prst="rect">
              <a:avLst/>
            </a:prstGeom>
            <a:noFill/>
          </p:spPr>
          <p:txBody>
            <a:bodyPr wrap="none" lIns="68586" tIns="34294" rIns="68586" bIns="34294" rtlCol="0">
              <a:spAutoFit/>
            </a:bodyPr>
            <a:lstStyle/>
            <a:p>
              <a:pPr algn="ctr" defTabSz="913775">
                <a:lnSpc>
                  <a:spcPct val="90000"/>
                </a:lnSpc>
              </a:pPr>
              <a:r>
                <a:rPr lang="en-US" sz="1900" dirty="0">
                  <a:ln w="1905"/>
                  <a:solidFill>
                    <a:schemeClr val="bg1"/>
                  </a:solidFill>
                  <a:latin typeface="+mj-lt"/>
                </a:rPr>
                <a:t>Customer</a:t>
              </a:r>
            </a:p>
          </p:txBody>
        </p:sp>
        <p:grpSp>
          <p:nvGrpSpPr>
            <p:cNvPr id="6" name="Group 59"/>
            <p:cNvGrpSpPr/>
            <p:nvPr/>
          </p:nvGrpSpPr>
          <p:grpSpPr>
            <a:xfrm>
              <a:off x="1269062" y="2690830"/>
              <a:ext cx="493677" cy="538433"/>
              <a:chOff x="4894082" y="3120804"/>
              <a:chExt cx="641717" cy="636847"/>
            </a:xfrm>
          </p:grpSpPr>
          <p:grpSp>
            <p:nvGrpSpPr>
              <p:cNvPr id="7" name="Group 73"/>
              <p:cNvGrpSpPr/>
              <p:nvPr/>
            </p:nvGrpSpPr>
            <p:grpSpPr>
              <a:xfrm>
                <a:off x="5102707" y="3120804"/>
                <a:ext cx="241332" cy="636847"/>
                <a:chOff x="3589449" y="2947291"/>
                <a:chExt cx="189334" cy="499630"/>
              </a:xfrm>
            </p:grpSpPr>
            <p:sp>
              <p:nvSpPr>
                <p:cNvPr id="86" name="Oval 85"/>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900" dirty="0">
                    <a:solidFill>
                      <a:srgbClr val="FFFFFF"/>
                    </a:solidFill>
                    <a:latin typeface="Arial"/>
                  </a:endParaRPr>
                </a:p>
              </p:txBody>
            </p:sp>
            <p:sp>
              <p:nvSpPr>
                <p:cNvPr id="101" name="Trapezoid 100"/>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783"/>
                  <a:endParaRPr lang="en-US" sz="1900" dirty="0">
                    <a:solidFill>
                      <a:srgbClr val="FFFFFF"/>
                    </a:solidFill>
                    <a:latin typeface="Arial"/>
                  </a:endParaRPr>
                </a:p>
              </p:txBody>
            </p:sp>
          </p:grpSp>
          <p:grpSp>
            <p:nvGrpSpPr>
              <p:cNvPr id="8" name="Group 75"/>
              <p:cNvGrpSpPr>
                <a:grpSpLocks noChangeAspect="1"/>
              </p:cNvGrpSpPr>
              <p:nvPr/>
            </p:nvGrpSpPr>
            <p:grpSpPr>
              <a:xfrm>
                <a:off x="5363202" y="3255401"/>
                <a:ext cx="172597" cy="455460"/>
                <a:chOff x="3589449" y="2947291"/>
                <a:chExt cx="189334" cy="499630"/>
              </a:xfrm>
            </p:grpSpPr>
            <p:sp>
              <p:nvSpPr>
                <p:cNvPr id="80" name="Oval 79"/>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900" dirty="0">
                    <a:solidFill>
                      <a:srgbClr val="FFFFFF"/>
                    </a:solidFill>
                    <a:latin typeface="Arial"/>
                  </a:endParaRPr>
                </a:p>
              </p:txBody>
            </p:sp>
            <p:sp>
              <p:nvSpPr>
                <p:cNvPr id="84" name="Trapezoid 83"/>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783"/>
                  <a:endParaRPr lang="en-US" sz="1900" dirty="0">
                    <a:solidFill>
                      <a:srgbClr val="FFFFFF"/>
                    </a:solidFill>
                    <a:latin typeface="Arial"/>
                  </a:endParaRPr>
                </a:p>
              </p:txBody>
            </p:sp>
          </p:grpSp>
          <p:grpSp>
            <p:nvGrpSpPr>
              <p:cNvPr id="10" name="Group 76"/>
              <p:cNvGrpSpPr>
                <a:grpSpLocks noChangeAspect="1"/>
              </p:cNvGrpSpPr>
              <p:nvPr/>
            </p:nvGrpSpPr>
            <p:grpSpPr>
              <a:xfrm>
                <a:off x="4894082" y="3255401"/>
                <a:ext cx="172597" cy="455460"/>
                <a:chOff x="3589449" y="2947291"/>
                <a:chExt cx="189334" cy="499630"/>
              </a:xfrm>
            </p:grpSpPr>
            <p:sp>
              <p:nvSpPr>
                <p:cNvPr id="78" name="Oval 77"/>
                <p:cNvSpPr/>
                <p:nvPr/>
              </p:nvSpPr>
              <p:spPr>
                <a:xfrm>
                  <a:off x="3602597" y="2947291"/>
                  <a:ext cx="163037" cy="1630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900" dirty="0">
                    <a:solidFill>
                      <a:srgbClr val="FFFFFF"/>
                    </a:solidFill>
                    <a:latin typeface="Arial"/>
                  </a:endParaRPr>
                </a:p>
              </p:txBody>
            </p:sp>
            <p:sp>
              <p:nvSpPr>
                <p:cNvPr id="79" name="Trapezoid 78"/>
                <p:cNvSpPr/>
                <p:nvPr/>
              </p:nvSpPr>
              <p:spPr>
                <a:xfrm flipV="1">
                  <a:off x="3589449" y="3136624"/>
                  <a:ext cx="189334" cy="310297"/>
                </a:xfrm>
                <a:prstGeom prst="trapezoi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783"/>
                  <a:endParaRPr lang="en-US" sz="1900" dirty="0">
                    <a:solidFill>
                      <a:srgbClr val="FFFFFF"/>
                    </a:solidFill>
                    <a:latin typeface="Arial"/>
                  </a:endParaRPr>
                </a:p>
              </p:txBody>
            </p:sp>
          </p:grpSp>
        </p:grpSp>
      </p:grpSp>
      <p:sp>
        <p:nvSpPr>
          <p:cNvPr id="94" name="Left-Right Arrow 93"/>
          <p:cNvSpPr/>
          <p:nvPr/>
        </p:nvSpPr>
        <p:spPr>
          <a:xfrm>
            <a:off x="3028631" y="3628111"/>
            <a:ext cx="2002420" cy="707136"/>
          </a:xfrm>
          <a:prstGeom prst="leftRightArrow">
            <a:avLst>
              <a:gd name="adj1" fmla="val 100000"/>
              <a:gd name="adj2" fmla="val 36326"/>
            </a:avLst>
          </a:prstGeom>
          <a:gradFill flip="none" rotWithShape="1">
            <a:gsLst>
              <a:gs pos="0">
                <a:schemeClr val="accent5">
                  <a:alpha val="98000"/>
                </a:schemeClr>
              </a:gs>
              <a:gs pos="100000">
                <a:schemeClr val="accent6">
                  <a:lumMod val="50000"/>
                </a:schemeClr>
              </a:gs>
            </a:gsLst>
            <a:lin ang="108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a:r>
              <a:rPr lang="en-US" sz="1900" dirty="0"/>
              <a:t> Open</a:t>
            </a:r>
          </a:p>
        </p:txBody>
      </p:sp>
      <p:grpSp>
        <p:nvGrpSpPr>
          <p:cNvPr id="20" name="Group 14"/>
          <p:cNvGrpSpPr/>
          <p:nvPr/>
        </p:nvGrpSpPr>
        <p:grpSpPr>
          <a:xfrm>
            <a:off x="623115" y="1414933"/>
            <a:ext cx="4572085" cy="4939822"/>
            <a:chOff x="623109" y="1322023"/>
            <a:chExt cx="4572088" cy="4939823"/>
          </a:xfrm>
        </p:grpSpPr>
        <p:grpSp>
          <p:nvGrpSpPr>
            <p:cNvPr id="21" name="Group 13"/>
            <p:cNvGrpSpPr/>
            <p:nvPr/>
          </p:nvGrpSpPr>
          <p:grpSpPr>
            <a:xfrm>
              <a:off x="623109" y="1322023"/>
              <a:ext cx="3371366" cy="1241433"/>
              <a:chOff x="449484" y="1322023"/>
              <a:chExt cx="3371366" cy="1241433"/>
            </a:xfrm>
          </p:grpSpPr>
          <p:sp>
            <p:nvSpPr>
              <p:cNvPr id="85" name="TextBox 84"/>
              <p:cNvSpPr txBox="1"/>
              <p:nvPr/>
            </p:nvSpPr>
            <p:spPr>
              <a:xfrm>
                <a:off x="449484" y="1322023"/>
                <a:ext cx="1884151" cy="338554"/>
              </a:xfrm>
              <a:prstGeom prst="rect">
                <a:avLst/>
              </a:prstGeom>
              <a:noFill/>
            </p:spPr>
            <p:txBody>
              <a:bodyPr wrap="none" rtlCol="0">
                <a:spAutoFit/>
              </a:bodyPr>
              <a:lstStyle/>
              <a:p>
                <a:r>
                  <a:rPr lang="en-US" sz="1600" dirty="0">
                    <a:solidFill>
                      <a:schemeClr val="accent4">
                        <a:lumMod val="25000"/>
                      </a:schemeClr>
                    </a:solidFill>
                  </a:rPr>
                  <a:t>No Vendor Lock-In</a:t>
                </a:r>
              </a:p>
            </p:txBody>
          </p:sp>
          <p:sp>
            <p:nvSpPr>
              <p:cNvPr id="87" name="TextBox 86"/>
              <p:cNvSpPr txBox="1"/>
              <p:nvPr/>
            </p:nvSpPr>
            <p:spPr>
              <a:xfrm>
                <a:off x="449484" y="1773462"/>
                <a:ext cx="3024187" cy="338554"/>
              </a:xfrm>
              <a:prstGeom prst="rect">
                <a:avLst/>
              </a:prstGeom>
              <a:noFill/>
            </p:spPr>
            <p:txBody>
              <a:bodyPr wrap="none" rtlCol="0">
                <a:spAutoFit/>
              </a:bodyPr>
              <a:lstStyle/>
              <a:p>
                <a:r>
                  <a:rPr lang="en-US" sz="1600" dirty="0">
                    <a:solidFill>
                      <a:schemeClr val="accent4">
                        <a:lumMod val="25000"/>
                      </a:schemeClr>
                    </a:solidFill>
                  </a:rPr>
                  <a:t>Any Hypervisor to Any Provider</a:t>
                </a:r>
              </a:p>
            </p:txBody>
          </p:sp>
          <p:sp>
            <p:nvSpPr>
              <p:cNvPr id="88" name="TextBox 87"/>
              <p:cNvSpPr txBox="1"/>
              <p:nvPr/>
            </p:nvSpPr>
            <p:spPr>
              <a:xfrm>
                <a:off x="449484" y="2224902"/>
                <a:ext cx="2853568" cy="338554"/>
              </a:xfrm>
              <a:prstGeom prst="rect">
                <a:avLst/>
              </a:prstGeom>
              <a:noFill/>
            </p:spPr>
            <p:txBody>
              <a:bodyPr wrap="none" rtlCol="0">
                <a:spAutoFit/>
              </a:bodyPr>
              <a:lstStyle/>
              <a:p>
                <a:r>
                  <a:rPr lang="en-US" sz="1600" dirty="0">
                    <a:solidFill>
                      <a:schemeClr val="accent4">
                        <a:lumMod val="25000"/>
                      </a:schemeClr>
                    </a:solidFill>
                  </a:rPr>
                  <a:t>Heterogeneous Infrastructure</a:t>
                </a:r>
              </a:p>
            </p:txBody>
          </p:sp>
          <p:cxnSp>
            <p:nvCxnSpPr>
              <p:cNvPr id="95" name="Straight Connector 94"/>
              <p:cNvCxnSpPr/>
              <p:nvPr/>
            </p:nvCxnSpPr>
            <p:spPr>
              <a:xfrm flipV="1">
                <a:off x="570143" y="2183847"/>
                <a:ext cx="3250707" cy="1"/>
              </a:xfrm>
              <a:prstGeom prst="line">
                <a:avLst/>
              </a:prstGeom>
              <a:noFill/>
              <a:ln w="19050" cap="rnd" cmpd="sng" algn="ctr">
                <a:solidFill>
                  <a:schemeClr val="accent4">
                    <a:lumMod val="75000"/>
                  </a:schemeClr>
                </a:solidFill>
                <a:prstDash val="sysDot"/>
                <a:round/>
              </a:ln>
              <a:effectLst/>
            </p:spPr>
          </p:cxnSp>
          <p:cxnSp>
            <p:nvCxnSpPr>
              <p:cNvPr id="96" name="Straight Connector 95"/>
              <p:cNvCxnSpPr/>
              <p:nvPr/>
            </p:nvCxnSpPr>
            <p:spPr>
              <a:xfrm flipV="1">
                <a:off x="570143" y="1732408"/>
                <a:ext cx="3250707" cy="1"/>
              </a:xfrm>
              <a:prstGeom prst="line">
                <a:avLst/>
              </a:prstGeom>
              <a:noFill/>
              <a:ln w="19050" cap="rnd" cmpd="sng" algn="ctr">
                <a:solidFill>
                  <a:schemeClr val="accent4">
                    <a:lumMod val="75000"/>
                  </a:schemeClr>
                </a:solidFill>
                <a:prstDash val="sysDot"/>
                <a:round/>
              </a:ln>
              <a:effectLst/>
            </p:spPr>
          </p:cxnSp>
        </p:grpSp>
        <p:grpSp>
          <p:nvGrpSpPr>
            <p:cNvPr id="22" name="Group 12"/>
            <p:cNvGrpSpPr/>
            <p:nvPr/>
          </p:nvGrpSpPr>
          <p:grpSpPr>
            <a:xfrm>
              <a:off x="623109" y="5060654"/>
              <a:ext cx="4572088" cy="1201192"/>
              <a:chOff x="449484" y="5060654"/>
              <a:chExt cx="4572088" cy="1201192"/>
            </a:xfrm>
          </p:grpSpPr>
          <p:sp>
            <p:nvSpPr>
              <p:cNvPr id="73" name="TextBox 72"/>
              <p:cNvSpPr txBox="1"/>
              <p:nvPr/>
            </p:nvSpPr>
            <p:spPr>
              <a:xfrm>
                <a:off x="449484" y="5060654"/>
                <a:ext cx="2020807" cy="338554"/>
              </a:xfrm>
              <a:prstGeom prst="rect">
                <a:avLst/>
              </a:prstGeom>
              <a:noFill/>
            </p:spPr>
            <p:txBody>
              <a:bodyPr wrap="none" rtlCol="0">
                <a:spAutoFit/>
              </a:bodyPr>
              <a:lstStyle/>
              <a:p>
                <a:r>
                  <a:rPr lang="en-US" sz="1600" dirty="0">
                    <a:solidFill>
                      <a:schemeClr val="accent4">
                        <a:lumMod val="25000"/>
                      </a:schemeClr>
                    </a:solidFill>
                  </a:rPr>
                  <a:t>End-to-End Security</a:t>
                </a:r>
              </a:p>
            </p:txBody>
          </p:sp>
          <p:sp>
            <p:nvSpPr>
              <p:cNvPr id="75" name="TextBox 74"/>
              <p:cNvSpPr txBox="1"/>
              <p:nvPr/>
            </p:nvSpPr>
            <p:spPr>
              <a:xfrm>
                <a:off x="449484" y="5491973"/>
                <a:ext cx="4572088" cy="338554"/>
              </a:xfrm>
              <a:prstGeom prst="rect">
                <a:avLst/>
              </a:prstGeom>
              <a:noFill/>
            </p:spPr>
            <p:txBody>
              <a:bodyPr wrap="none" rtlCol="0">
                <a:spAutoFit/>
              </a:bodyPr>
              <a:lstStyle/>
              <a:p>
                <a:r>
                  <a:rPr lang="en-US" sz="1600" dirty="0">
                    <a:solidFill>
                      <a:schemeClr val="accent4">
                        <a:lumMod val="25000"/>
                      </a:schemeClr>
                    </a:solidFill>
                  </a:rPr>
                  <a:t>Unified Workload Management and Governance </a:t>
                </a:r>
              </a:p>
            </p:txBody>
          </p:sp>
          <p:sp>
            <p:nvSpPr>
              <p:cNvPr id="81" name="TextBox 80"/>
              <p:cNvSpPr txBox="1"/>
              <p:nvPr/>
            </p:nvSpPr>
            <p:spPr>
              <a:xfrm>
                <a:off x="449484" y="5923292"/>
                <a:ext cx="4353507" cy="338554"/>
              </a:xfrm>
              <a:prstGeom prst="rect">
                <a:avLst/>
              </a:prstGeom>
              <a:noFill/>
            </p:spPr>
            <p:txBody>
              <a:bodyPr wrap="square" rtlCol="0">
                <a:spAutoFit/>
              </a:bodyPr>
              <a:lstStyle/>
              <a:p>
                <a:r>
                  <a:rPr lang="en-US" sz="1600" dirty="0">
                    <a:solidFill>
                      <a:schemeClr val="accent4">
                        <a:lumMod val="25000"/>
                      </a:schemeClr>
                    </a:solidFill>
                  </a:rPr>
                  <a:t>Workload Mobility Across Clouds</a:t>
                </a:r>
              </a:p>
            </p:txBody>
          </p:sp>
          <p:cxnSp>
            <p:nvCxnSpPr>
              <p:cNvPr id="97" name="Straight Connector 96"/>
              <p:cNvCxnSpPr/>
              <p:nvPr/>
            </p:nvCxnSpPr>
            <p:spPr>
              <a:xfrm flipV="1">
                <a:off x="570143" y="5892298"/>
                <a:ext cx="3250707" cy="1"/>
              </a:xfrm>
              <a:prstGeom prst="line">
                <a:avLst/>
              </a:prstGeom>
              <a:noFill/>
              <a:ln w="19050" cap="rnd" cmpd="sng" algn="ctr">
                <a:solidFill>
                  <a:schemeClr val="accent4">
                    <a:lumMod val="75000"/>
                  </a:schemeClr>
                </a:solidFill>
                <a:prstDash val="sysDot"/>
                <a:round/>
              </a:ln>
              <a:effectLst/>
            </p:spPr>
          </p:cxnSp>
          <p:cxnSp>
            <p:nvCxnSpPr>
              <p:cNvPr id="98" name="Straight Connector 97"/>
              <p:cNvCxnSpPr/>
              <p:nvPr/>
            </p:nvCxnSpPr>
            <p:spPr>
              <a:xfrm flipV="1">
                <a:off x="570143" y="5460980"/>
                <a:ext cx="3250707" cy="1"/>
              </a:xfrm>
              <a:prstGeom prst="line">
                <a:avLst/>
              </a:prstGeom>
              <a:noFill/>
              <a:ln w="19050" cap="rnd" cmpd="sng" algn="ctr">
                <a:solidFill>
                  <a:schemeClr val="accent4">
                    <a:lumMod val="75000"/>
                  </a:schemeClr>
                </a:solidFill>
                <a:prstDash val="sysDot"/>
                <a:round/>
              </a:ln>
              <a:effectLst/>
            </p:spPr>
          </p:cxnSp>
        </p:grpSp>
      </p:grpSp>
      <p:grpSp>
        <p:nvGrpSpPr>
          <p:cNvPr id="12" name="Group 11"/>
          <p:cNvGrpSpPr/>
          <p:nvPr/>
        </p:nvGrpSpPr>
        <p:grpSpPr>
          <a:xfrm>
            <a:off x="5290851" y="3636196"/>
            <a:ext cx="1268536" cy="713741"/>
            <a:chOff x="4777740" y="1124902"/>
            <a:chExt cx="792480" cy="445771"/>
          </a:xfrm>
        </p:grpSpPr>
        <p:pic>
          <p:nvPicPr>
            <p:cNvPr id="104" name="Picture 103" descr="Device_database_3036_RGB.png"/>
            <p:cNvPicPr>
              <a:picLocks noChangeAspect="1"/>
            </p:cNvPicPr>
            <p:nvPr/>
          </p:nvPicPr>
          <p:blipFill>
            <a:blip r:embed="rId8" cstate="print"/>
            <a:stretch>
              <a:fillRect/>
            </a:stretch>
          </p:blipFill>
          <p:spPr>
            <a:xfrm>
              <a:off x="4777740" y="1124902"/>
              <a:ext cx="792480" cy="445771"/>
            </a:xfrm>
            <a:prstGeom prst="rect">
              <a:avLst/>
            </a:prstGeom>
          </p:spPr>
        </p:pic>
        <p:grpSp>
          <p:nvGrpSpPr>
            <p:cNvPr id="118" name="Group 119"/>
            <p:cNvGrpSpPr/>
            <p:nvPr/>
          </p:nvGrpSpPr>
          <p:grpSpPr>
            <a:xfrm>
              <a:off x="4955196" y="1214542"/>
              <a:ext cx="444022" cy="250622"/>
              <a:chOff x="1027609" y="4201616"/>
              <a:chExt cx="2109292" cy="1190875"/>
            </a:xfrm>
          </p:grpSpPr>
          <p:sp>
            <p:nvSpPr>
              <p:cNvPr id="120" name="Rectangle 119"/>
              <p:cNvSpPr>
                <a:spLocks noChangeArrowheads="1"/>
              </p:cNvSpPr>
              <p:nvPr/>
            </p:nvSpPr>
            <p:spPr bwMode="black">
              <a:xfrm>
                <a:off x="1621792" y="5016762"/>
                <a:ext cx="96234" cy="364609"/>
              </a:xfrm>
              <a:prstGeom prst="rect">
                <a:avLst/>
              </a:prstGeom>
              <a:solidFill>
                <a:schemeClr val="bg1"/>
              </a:solidFill>
              <a:ln w="9525">
                <a:noFill/>
                <a:miter lim="800000"/>
                <a:headEnd/>
                <a:tailEnd/>
              </a:ln>
            </p:spPr>
            <p:txBody>
              <a:bodyPr lIns="75455" tIns="37728" rIns="75455" bIns="37728"/>
              <a:lstStyle/>
              <a:p>
                <a:pPr defTabSz="913783"/>
                <a:endParaRPr lang="en-US" sz="1900" dirty="0">
                  <a:solidFill>
                    <a:srgbClr val="0096D6"/>
                  </a:solidFill>
                  <a:latin typeface="Arial"/>
                </a:endParaRPr>
              </a:p>
            </p:txBody>
          </p:sp>
          <p:sp>
            <p:nvSpPr>
              <p:cNvPr id="121" name="Freeform 120"/>
              <p:cNvSpPr>
                <a:spLocks/>
              </p:cNvSpPr>
              <p:nvPr/>
            </p:nvSpPr>
            <p:spPr bwMode="black">
              <a:xfrm>
                <a:off x="2182405" y="5007688"/>
                <a:ext cx="278627" cy="38480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22" name="Freeform 121"/>
              <p:cNvSpPr>
                <a:spLocks/>
              </p:cNvSpPr>
              <p:nvPr/>
            </p:nvSpPr>
            <p:spPr bwMode="black">
              <a:xfrm>
                <a:off x="1218957" y="5007688"/>
                <a:ext cx="278627" cy="38480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23" name="Freeform 122"/>
              <p:cNvSpPr>
                <a:spLocks noEditPoints="1"/>
              </p:cNvSpPr>
              <p:nvPr/>
            </p:nvSpPr>
            <p:spPr bwMode="black">
              <a:xfrm>
                <a:off x="2561740" y="5007688"/>
                <a:ext cx="382693" cy="38480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24" name="Freeform 123"/>
              <p:cNvSpPr>
                <a:spLocks/>
              </p:cNvSpPr>
              <p:nvPr/>
            </p:nvSpPr>
            <p:spPr bwMode="black">
              <a:xfrm>
                <a:off x="1842231" y="5007688"/>
                <a:ext cx="249534" cy="38480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39" name="Freeform 138"/>
              <p:cNvSpPr>
                <a:spLocks/>
              </p:cNvSpPr>
              <p:nvPr/>
            </p:nvSpPr>
            <p:spPr bwMode="black">
              <a:xfrm>
                <a:off x="1027609" y="4500033"/>
                <a:ext cx="90638" cy="187354"/>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0" name="Freeform 139"/>
              <p:cNvSpPr>
                <a:spLocks/>
              </p:cNvSpPr>
              <p:nvPr/>
            </p:nvSpPr>
            <p:spPr bwMode="black">
              <a:xfrm>
                <a:off x="1281618" y="4374383"/>
                <a:ext cx="90638" cy="31300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1" name="Freeform 140"/>
              <p:cNvSpPr>
                <a:spLocks/>
              </p:cNvSpPr>
              <p:nvPr/>
            </p:nvSpPr>
            <p:spPr bwMode="black">
              <a:xfrm>
                <a:off x="1531155" y="4201616"/>
                <a:ext cx="90638" cy="57664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2" name="Freeform 141"/>
              <p:cNvSpPr>
                <a:spLocks/>
              </p:cNvSpPr>
              <p:nvPr/>
            </p:nvSpPr>
            <p:spPr bwMode="black">
              <a:xfrm>
                <a:off x="1785163" y="4374384"/>
                <a:ext cx="90638" cy="31300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3" name="Freeform 142"/>
              <p:cNvSpPr>
                <a:spLocks/>
              </p:cNvSpPr>
              <p:nvPr/>
            </p:nvSpPr>
            <p:spPr bwMode="black">
              <a:xfrm>
                <a:off x="2033578" y="4500034"/>
                <a:ext cx="96234" cy="18735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6" name="Freeform 145"/>
              <p:cNvSpPr>
                <a:spLocks/>
              </p:cNvSpPr>
              <p:nvPr/>
            </p:nvSpPr>
            <p:spPr bwMode="black">
              <a:xfrm>
                <a:off x="2287590" y="4374383"/>
                <a:ext cx="91757" cy="31300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7" name="Freeform 146"/>
              <p:cNvSpPr>
                <a:spLocks/>
              </p:cNvSpPr>
              <p:nvPr/>
            </p:nvSpPr>
            <p:spPr bwMode="black">
              <a:xfrm>
                <a:off x="2541601" y="4201616"/>
                <a:ext cx="91757" cy="57664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48" name="Freeform 147"/>
              <p:cNvSpPr>
                <a:spLocks/>
              </p:cNvSpPr>
              <p:nvPr/>
            </p:nvSpPr>
            <p:spPr bwMode="black">
              <a:xfrm>
                <a:off x="2791133" y="4374383"/>
                <a:ext cx="91757" cy="31300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sp>
            <p:nvSpPr>
              <p:cNvPr id="152" name="Freeform 151"/>
              <p:cNvSpPr>
                <a:spLocks/>
              </p:cNvSpPr>
              <p:nvPr/>
            </p:nvSpPr>
            <p:spPr bwMode="black">
              <a:xfrm>
                <a:off x="3045144" y="4500034"/>
                <a:ext cx="91757" cy="18735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75455" tIns="37728" rIns="75455" bIns="37728"/>
              <a:lstStyle/>
              <a:p>
                <a:pPr defTabSz="913783"/>
                <a:endParaRPr lang="en-US" sz="1900" dirty="0">
                  <a:solidFill>
                    <a:srgbClr val="0096D6"/>
                  </a:solidFill>
                  <a:latin typeface="Arial"/>
                </a:endParaRPr>
              </a:p>
            </p:txBody>
          </p:sp>
        </p:grpSp>
      </p:grpSp>
      <p:sp>
        <p:nvSpPr>
          <p:cNvPr id="127" name="Freeform 27"/>
          <p:cNvSpPr>
            <a:spLocks/>
          </p:cNvSpPr>
          <p:nvPr/>
        </p:nvSpPr>
        <p:spPr bwMode="auto">
          <a:xfrm>
            <a:off x="5532868" y="2580719"/>
            <a:ext cx="801629"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299" tIns="14174" rIns="28299" bIns="14174" numCol="1" anchor="t" anchorCtr="0" compatLnSpc="1">
            <a:prstTxWarp prst="textNoShape">
              <a:avLst/>
            </a:prstTxWarp>
          </a:bodyPr>
          <a:lstStyle/>
          <a:p>
            <a:pPr defTabSz="283032"/>
            <a:endParaRPr lang="en-US" sz="2100" dirty="0"/>
          </a:p>
        </p:txBody>
      </p:sp>
      <p:sp>
        <p:nvSpPr>
          <p:cNvPr id="128" name="Freeform 27"/>
          <p:cNvSpPr>
            <a:spLocks/>
          </p:cNvSpPr>
          <p:nvPr/>
        </p:nvSpPr>
        <p:spPr bwMode="auto">
          <a:xfrm>
            <a:off x="6063860" y="2839844"/>
            <a:ext cx="801629"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299" tIns="14174" rIns="28299" bIns="14174" numCol="1" anchor="t" anchorCtr="0" compatLnSpc="1">
            <a:prstTxWarp prst="textNoShape">
              <a:avLst/>
            </a:prstTxWarp>
          </a:bodyPr>
          <a:lstStyle/>
          <a:p>
            <a:pPr defTabSz="283032"/>
            <a:endParaRPr lang="en-US" sz="2100" dirty="0"/>
          </a:p>
        </p:txBody>
      </p:sp>
      <p:sp>
        <p:nvSpPr>
          <p:cNvPr id="129" name="Freeform 27"/>
          <p:cNvSpPr>
            <a:spLocks/>
          </p:cNvSpPr>
          <p:nvPr/>
        </p:nvSpPr>
        <p:spPr bwMode="auto">
          <a:xfrm>
            <a:off x="5557772" y="3016989"/>
            <a:ext cx="801629"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299" tIns="14174" rIns="28299" bIns="14174" numCol="1" anchor="t" anchorCtr="0" compatLnSpc="1">
            <a:prstTxWarp prst="textNoShape">
              <a:avLst/>
            </a:prstTxWarp>
          </a:bodyPr>
          <a:lstStyle/>
          <a:p>
            <a:pPr defTabSz="283032"/>
            <a:endParaRPr lang="en-US" sz="2100" dirty="0"/>
          </a:p>
        </p:txBody>
      </p:sp>
      <p:sp>
        <p:nvSpPr>
          <p:cNvPr id="130" name="Freeform 27"/>
          <p:cNvSpPr>
            <a:spLocks/>
          </p:cNvSpPr>
          <p:nvPr/>
        </p:nvSpPr>
        <p:spPr bwMode="auto">
          <a:xfrm>
            <a:off x="5147179" y="2827180"/>
            <a:ext cx="801629" cy="51780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28299" tIns="14174" rIns="28299" bIns="14174" numCol="1" anchor="t" anchorCtr="0" compatLnSpc="1">
            <a:prstTxWarp prst="textNoShape">
              <a:avLst/>
            </a:prstTxWarp>
          </a:bodyPr>
          <a:lstStyle/>
          <a:p>
            <a:pPr defTabSz="283032"/>
            <a:endParaRPr lang="en-US" sz="2100" dirty="0"/>
          </a:p>
        </p:txBody>
      </p:sp>
      <p:sp>
        <p:nvSpPr>
          <p:cNvPr id="92" name="Left-Right Arrow 91"/>
          <p:cNvSpPr/>
          <p:nvPr/>
        </p:nvSpPr>
        <p:spPr>
          <a:xfrm>
            <a:off x="6818536" y="3616191"/>
            <a:ext cx="1998967" cy="709447"/>
          </a:xfrm>
          <a:prstGeom prst="leftRightArrow">
            <a:avLst>
              <a:gd name="adj1" fmla="val 99441"/>
              <a:gd name="adj2" fmla="val 37015"/>
            </a:avLst>
          </a:prstGeom>
          <a:gradFill flip="none" rotWithShape="1">
            <a:gsLst>
              <a:gs pos="0">
                <a:schemeClr val="accent5">
                  <a:alpha val="98000"/>
                </a:schemeClr>
              </a:gs>
              <a:gs pos="100000">
                <a:schemeClr val="accent6">
                  <a:lumMod val="50000"/>
                </a:schemeClr>
              </a:gs>
            </a:gsLst>
            <a:lin ang="108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tIns="60920" rIns="0" bIns="60920" rtlCol="0" anchor="ctr"/>
          <a:lstStyle/>
          <a:p>
            <a:pPr algn="ctr"/>
            <a:r>
              <a:rPr lang="en-US" sz="1900" dirty="0"/>
              <a:t> Choice</a:t>
            </a:r>
          </a:p>
        </p:txBody>
      </p:sp>
      <p:pic>
        <p:nvPicPr>
          <p:cNvPr id="66" name="Picture 4" descr="http://cdn.winbeta.org/cdn/farfuture/SqTYZdkcNaPQELq83ArzeinwLir4_UzUa9If1ga1X0A/mtime:1418673252/sites/default/files/news/microsoft-azure-logo.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24983" y="2481344"/>
            <a:ext cx="1638183" cy="462805"/>
          </a:xfrm>
          <a:prstGeom prst="rect">
            <a:avLst/>
          </a:prstGeom>
          <a:solidFill>
            <a:srgbClr val="FFFFFF"/>
          </a:solidFill>
          <a:ln>
            <a:noFill/>
          </a:ln>
          <a:extLst/>
        </p:spPr>
      </p:pic>
    </p:spTree>
    <p:extLst>
      <p:ext uri="{BB962C8B-B14F-4D97-AF65-F5344CB8AC3E}">
        <p14:creationId xmlns:p14="http://schemas.microsoft.com/office/powerpoint/2010/main" val="77513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anim calcmode="lin" valueType="num">
                                      <p:cBhvr>
                                        <p:cTn id="8" dur="500" fill="hold"/>
                                        <p:tgtEl>
                                          <p:spTgt spid="1026"/>
                                        </p:tgtEl>
                                        <p:attrNameLst>
                                          <p:attrName>ppt_x</p:attrName>
                                        </p:attrNameLst>
                                      </p:cBhvr>
                                      <p:tavLst>
                                        <p:tav tm="0">
                                          <p:val>
                                            <p:strVal val="#ppt_x"/>
                                          </p:val>
                                        </p:tav>
                                        <p:tav tm="100000">
                                          <p:val>
                                            <p:strVal val="#ppt_x"/>
                                          </p:val>
                                        </p:tav>
                                      </p:tavLst>
                                    </p:anim>
                                    <p:anim calcmode="lin" valueType="num">
                                      <p:cBhvr>
                                        <p:cTn id="9" dur="500" fill="hold"/>
                                        <p:tgtEl>
                                          <p:spTgt spid="10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40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anim calcmode="lin" valueType="num">
                                      <p:cBhvr>
                                        <p:cTn id="13" dur="500" fill="hold"/>
                                        <p:tgtEl>
                                          <p:spTgt spid="105"/>
                                        </p:tgtEl>
                                        <p:attrNameLst>
                                          <p:attrName>ppt_x</p:attrName>
                                        </p:attrNameLst>
                                      </p:cBhvr>
                                      <p:tavLst>
                                        <p:tav tm="0">
                                          <p:val>
                                            <p:strVal val="#ppt_x"/>
                                          </p:val>
                                        </p:tav>
                                        <p:tav tm="100000">
                                          <p:val>
                                            <p:strVal val="#ppt_x"/>
                                          </p:val>
                                        </p:tav>
                                      </p:tavLst>
                                    </p:anim>
                                    <p:anim calcmode="lin" valueType="num">
                                      <p:cBhvr>
                                        <p:cTn id="14" dur="500" fill="hold"/>
                                        <p:tgtEl>
                                          <p:spTgt spid="10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anim calcmode="lin" valueType="num">
                                      <p:cBhvr>
                                        <p:cTn id="18" dur="500" fill="hold"/>
                                        <p:tgtEl>
                                          <p:spTgt spid="91"/>
                                        </p:tgtEl>
                                        <p:attrNameLst>
                                          <p:attrName>ppt_x</p:attrName>
                                        </p:attrNameLst>
                                      </p:cBhvr>
                                      <p:tavLst>
                                        <p:tav tm="0">
                                          <p:val>
                                            <p:strVal val="#ppt_x"/>
                                          </p:val>
                                        </p:tav>
                                        <p:tav tm="100000">
                                          <p:val>
                                            <p:strVal val="#ppt_x"/>
                                          </p:val>
                                        </p:tav>
                                      </p:tavLst>
                                    </p:anim>
                                    <p:anim calcmode="lin" valueType="num">
                                      <p:cBhvr>
                                        <p:cTn id="19" dur="500" fill="hold"/>
                                        <p:tgtEl>
                                          <p:spTgt spid="9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80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anim calcmode="lin" valueType="num">
                                      <p:cBhvr>
                                        <p:cTn id="23" dur="500" fill="hold"/>
                                        <p:tgtEl>
                                          <p:spTgt spid="1027"/>
                                        </p:tgtEl>
                                        <p:attrNameLst>
                                          <p:attrName>ppt_x</p:attrName>
                                        </p:attrNameLst>
                                      </p:cBhvr>
                                      <p:tavLst>
                                        <p:tav tm="0">
                                          <p:val>
                                            <p:strVal val="#ppt_x"/>
                                          </p:val>
                                        </p:tav>
                                        <p:tav tm="100000">
                                          <p:val>
                                            <p:strVal val="#ppt_x"/>
                                          </p:val>
                                        </p:tav>
                                      </p:tavLst>
                                    </p:anim>
                                    <p:anim calcmode="lin" valueType="num">
                                      <p:cBhvr>
                                        <p:cTn id="24" dur="500" fill="hold"/>
                                        <p:tgtEl>
                                          <p:spTgt spid="102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wipe(left)">
                                      <p:cBhvr>
                                        <p:cTn id="39" dur="1000"/>
                                        <p:tgtEl>
                                          <p:spTgt spid="9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1000"/>
                                        <p:tgtEl>
                                          <p:spTgt spid="92"/>
                                        </p:tgtEl>
                                      </p:cBhvr>
                                    </p:animEffect>
                                  </p:childTnLst>
                                </p:cTn>
                              </p:par>
                            </p:childTnLst>
                          </p:cTn>
                        </p:par>
                        <p:par>
                          <p:cTn id="43" fill="hold">
                            <p:stCondLst>
                              <p:cond delay="1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27"/>
                                        </p:tgtEl>
                                        <p:attrNameLst>
                                          <p:attrName>style.visibility</p:attrName>
                                        </p:attrNameLst>
                                      </p:cBhvr>
                                      <p:to>
                                        <p:strVal val="visible"/>
                                      </p:to>
                                    </p:set>
                                    <p:animEffect transition="in" filter="fade">
                                      <p:cBhvr>
                                        <p:cTn id="52" dur="500"/>
                                        <p:tgtEl>
                                          <p:spTgt spid="127"/>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128"/>
                                        </p:tgtEl>
                                        <p:attrNameLst>
                                          <p:attrName>style.visibility</p:attrName>
                                        </p:attrNameLst>
                                      </p:cBhvr>
                                      <p:to>
                                        <p:strVal val="visible"/>
                                      </p:to>
                                    </p:set>
                                    <p:animEffect transition="in" filter="fade">
                                      <p:cBhvr>
                                        <p:cTn id="56" dur="500"/>
                                        <p:tgtEl>
                                          <p:spTgt spid="128"/>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fade">
                                      <p:cBhvr>
                                        <p:cTn id="60" dur="500"/>
                                        <p:tgtEl>
                                          <p:spTgt spid="129"/>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130"/>
                                        </p:tgtEl>
                                        <p:attrNameLst>
                                          <p:attrName>style.visibility</p:attrName>
                                        </p:attrNameLst>
                                      </p:cBhvr>
                                      <p:to>
                                        <p:strVal val="visible"/>
                                      </p:to>
                                    </p:set>
                                    <p:animEffect transition="in" filter="fade">
                                      <p:cBhvr>
                                        <p:cTn id="64" dur="500"/>
                                        <p:tgtEl>
                                          <p:spTgt spid="130"/>
                                        </p:tgtEl>
                                      </p:cBhvr>
                                    </p:animEffect>
                                  </p:childTnLst>
                                </p:cTn>
                              </p:par>
                            </p:childTnLst>
                          </p:cTn>
                        </p:par>
                        <p:par>
                          <p:cTn id="65" fill="hold">
                            <p:stCondLst>
                              <p:cond delay="4000"/>
                            </p:stCondLst>
                            <p:childTnLst>
                              <p:par>
                                <p:cTn id="66" presetID="10" presetClass="entr" presetSubtype="0" fill="hold" nodeType="afterEffect">
                                  <p:stCondLst>
                                    <p:cond delay="50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750"/>
                                        <p:tgtEl>
                                          <p:spTgt spid="20"/>
                                        </p:tgtEl>
                                      </p:cBhvr>
                                    </p:animEffect>
                                  </p:childTnLst>
                                </p:cTn>
                              </p:par>
                              <p:par>
                                <p:cTn id="69" presetID="0" presetClass="path" presetSubtype="0" fill="hold" nodeType="withEffect">
                                  <p:stCondLst>
                                    <p:cond delay="500"/>
                                  </p:stCondLst>
                                  <p:childTnLst>
                                    <p:animMotion origin="layout" path="M 2.3652E-6 3.92229E-6 L -0.09208 0.00023 " pathEditMode="relative" ptsTypes="AA">
                                      <p:cBhvr>
                                        <p:cTn id="70" dur="175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4" grpId="0" animBg="1"/>
      <p:bldP spid="127" grpId="0" animBg="1"/>
      <p:bldP spid="128" grpId="0" animBg="1"/>
      <p:bldP spid="129" grpId="0" animBg="1"/>
      <p:bldP spid="130" grpId="0" animBg="1"/>
      <p:bldP spid="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cstate="print">
            <a:alphaModFix amt="75000"/>
            <a:extLst>
              <a:ext uri="{28A0092B-C50C-407E-A947-70E740481C1C}">
                <a14:useLocalDpi xmlns:a14="http://schemas.microsoft.com/office/drawing/2010/main" val="0"/>
              </a:ext>
            </a:extLst>
          </a:blip>
          <a:stretch>
            <a:fillRect/>
          </a:stretch>
        </p:blipFill>
        <p:spPr>
          <a:xfrm>
            <a:off x="6210573" y="0"/>
            <a:ext cx="6856214" cy="6908493"/>
          </a:xfrm>
          <a:prstGeom prst="rect">
            <a:avLst/>
          </a:prstGeom>
        </p:spPr>
      </p:pic>
      <p:cxnSp>
        <p:nvCxnSpPr>
          <p:cNvPr id="92" name="Straight Connector 91"/>
          <p:cNvCxnSpPr/>
          <p:nvPr/>
        </p:nvCxnSpPr>
        <p:spPr>
          <a:xfrm>
            <a:off x="3974065" y="3961843"/>
            <a:ext cx="1197877" cy="13372"/>
          </a:xfrm>
          <a:prstGeom prst="line">
            <a:avLst/>
          </a:prstGeom>
          <a:ln w="41275"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94" name="Freeform 93"/>
          <p:cNvSpPr/>
          <p:nvPr/>
        </p:nvSpPr>
        <p:spPr>
          <a:xfrm rot="13147798">
            <a:off x="5778987" y="2293893"/>
            <a:ext cx="2560516" cy="2987903"/>
          </a:xfrm>
          <a:custGeom>
            <a:avLst/>
            <a:gdLst>
              <a:gd name="connsiteX0" fmla="*/ 256967 w 426120"/>
              <a:gd name="connsiteY0" fmla="*/ 0 h 2895346"/>
              <a:gd name="connsiteX1" fmla="*/ 426120 w 426120"/>
              <a:gd name="connsiteY1" fmla="*/ 2356645 h 2895346"/>
              <a:gd name="connsiteX2" fmla="*/ 425643 w 426120"/>
              <a:gd name="connsiteY2" fmla="*/ 2356262 h 2895346"/>
              <a:gd name="connsiteX3" fmla="*/ 1493 w 426120"/>
              <a:gd name="connsiteY3" fmla="*/ 2885436 h 2895346"/>
              <a:gd name="connsiteX4" fmla="*/ 13857 w 426120"/>
              <a:gd name="connsiteY4" fmla="*/ 2895346 h 2895346"/>
              <a:gd name="connsiteX5" fmla="*/ 0 w 426120"/>
              <a:gd name="connsiteY5" fmla="*/ 2895346 h 2895346"/>
              <a:gd name="connsiteX6" fmla="*/ 207820 w 426120"/>
              <a:gd name="connsiteY6" fmla="*/ 0 h 2895346"/>
              <a:gd name="connsiteX0" fmla="*/ 435631 w 604784"/>
              <a:gd name="connsiteY0" fmla="*/ 0 h 2915030"/>
              <a:gd name="connsiteX1" fmla="*/ 604784 w 604784"/>
              <a:gd name="connsiteY1" fmla="*/ 2356645 h 2915030"/>
              <a:gd name="connsiteX2" fmla="*/ 604307 w 604784"/>
              <a:gd name="connsiteY2" fmla="*/ 2356262 h 2915030"/>
              <a:gd name="connsiteX3" fmla="*/ 180157 w 604784"/>
              <a:gd name="connsiteY3" fmla="*/ 2885436 h 2915030"/>
              <a:gd name="connsiteX4" fmla="*/ 192521 w 604784"/>
              <a:gd name="connsiteY4" fmla="*/ 2895346 h 2915030"/>
              <a:gd name="connsiteX5" fmla="*/ 0 w 604784"/>
              <a:gd name="connsiteY5" fmla="*/ 2915030 h 2915030"/>
              <a:gd name="connsiteX6" fmla="*/ 386484 w 604784"/>
              <a:gd name="connsiteY6" fmla="*/ 0 h 2915030"/>
              <a:gd name="connsiteX7" fmla="*/ 435631 w 604784"/>
              <a:gd name="connsiteY7" fmla="*/ 0 h 2915030"/>
              <a:gd name="connsiteX0" fmla="*/ 435631 w 604784"/>
              <a:gd name="connsiteY0" fmla="*/ 0 h 2915030"/>
              <a:gd name="connsiteX1" fmla="*/ 604784 w 604784"/>
              <a:gd name="connsiteY1" fmla="*/ 2356645 h 2915030"/>
              <a:gd name="connsiteX2" fmla="*/ 604307 w 604784"/>
              <a:gd name="connsiteY2" fmla="*/ 2356262 h 2915030"/>
              <a:gd name="connsiteX3" fmla="*/ 180157 w 604784"/>
              <a:gd name="connsiteY3" fmla="*/ 2885436 h 2915030"/>
              <a:gd name="connsiteX4" fmla="*/ 0 w 604784"/>
              <a:gd name="connsiteY4" fmla="*/ 2915030 h 2915030"/>
              <a:gd name="connsiteX5" fmla="*/ 386484 w 604784"/>
              <a:gd name="connsiteY5" fmla="*/ 0 h 2915030"/>
              <a:gd name="connsiteX6" fmla="*/ 435631 w 604784"/>
              <a:gd name="connsiteY6" fmla="*/ 0 h 2915030"/>
              <a:gd name="connsiteX0" fmla="*/ 435631 w 604784"/>
              <a:gd name="connsiteY0" fmla="*/ 0 h 2915030"/>
              <a:gd name="connsiteX1" fmla="*/ 604784 w 604784"/>
              <a:gd name="connsiteY1" fmla="*/ 2356645 h 2915030"/>
              <a:gd name="connsiteX2" fmla="*/ 604307 w 604784"/>
              <a:gd name="connsiteY2" fmla="*/ 2356262 h 2915030"/>
              <a:gd name="connsiteX3" fmla="*/ 0 w 604784"/>
              <a:gd name="connsiteY3" fmla="*/ 2915030 h 2915030"/>
              <a:gd name="connsiteX4" fmla="*/ 386484 w 604784"/>
              <a:gd name="connsiteY4" fmla="*/ 0 h 2915030"/>
              <a:gd name="connsiteX5" fmla="*/ 435631 w 604784"/>
              <a:gd name="connsiteY5" fmla="*/ 0 h 2915030"/>
              <a:gd name="connsiteX0" fmla="*/ 435631 w 604784"/>
              <a:gd name="connsiteY0" fmla="*/ 0 h 2915030"/>
              <a:gd name="connsiteX1" fmla="*/ 604784 w 604784"/>
              <a:gd name="connsiteY1" fmla="*/ 2356645 h 2915030"/>
              <a:gd name="connsiteX2" fmla="*/ 358876 w 604784"/>
              <a:gd name="connsiteY2" fmla="*/ 2431019 h 2915030"/>
              <a:gd name="connsiteX3" fmla="*/ 0 w 604784"/>
              <a:gd name="connsiteY3" fmla="*/ 2915030 h 2915030"/>
              <a:gd name="connsiteX4" fmla="*/ 386484 w 604784"/>
              <a:gd name="connsiteY4" fmla="*/ 0 h 2915030"/>
              <a:gd name="connsiteX5" fmla="*/ 435631 w 604784"/>
              <a:gd name="connsiteY5" fmla="*/ 0 h 2915030"/>
              <a:gd name="connsiteX0" fmla="*/ 435631 w 435631"/>
              <a:gd name="connsiteY0" fmla="*/ 0 h 2915030"/>
              <a:gd name="connsiteX1" fmla="*/ 358876 w 435631"/>
              <a:gd name="connsiteY1" fmla="*/ 2431019 h 2915030"/>
              <a:gd name="connsiteX2" fmla="*/ 0 w 435631"/>
              <a:gd name="connsiteY2" fmla="*/ 2915030 h 2915030"/>
              <a:gd name="connsiteX3" fmla="*/ 386484 w 435631"/>
              <a:gd name="connsiteY3" fmla="*/ 0 h 2915030"/>
              <a:gd name="connsiteX4" fmla="*/ 435631 w 435631"/>
              <a:gd name="connsiteY4" fmla="*/ 0 h 2915030"/>
              <a:gd name="connsiteX0" fmla="*/ 435631 w 435631"/>
              <a:gd name="connsiteY0" fmla="*/ 0 h 2915030"/>
              <a:gd name="connsiteX1" fmla="*/ 417905 w 435631"/>
              <a:gd name="connsiteY1" fmla="*/ 2396890 h 2915030"/>
              <a:gd name="connsiteX2" fmla="*/ 0 w 435631"/>
              <a:gd name="connsiteY2" fmla="*/ 2915030 h 2915030"/>
              <a:gd name="connsiteX3" fmla="*/ 386484 w 435631"/>
              <a:gd name="connsiteY3" fmla="*/ 0 h 2915030"/>
              <a:gd name="connsiteX4" fmla="*/ 435631 w 435631"/>
              <a:gd name="connsiteY4" fmla="*/ 0 h 2915030"/>
              <a:gd name="connsiteX0" fmla="*/ 449994 w 449994"/>
              <a:gd name="connsiteY0" fmla="*/ 0 h 2944239"/>
              <a:gd name="connsiteX1" fmla="*/ 432268 w 449994"/>
              <a:gd name="connsiteY1" fmla="*/ 2396890 h 2944239"/>
              <a:gd name="connsiteX2" fmla="*/ 0 w 449994"/>
              <a:gd name="connsiteY2" fmla="*/ 2944239 h 2944239"/>
              <a:gd name="connsiteX3" fmla="*/ 400847 w 449994"/>
              <a:gd name="connsiteY3" fmla="*/ 0 h 2944239"/>
              <a:gd name="connsiteX4" fmla="*/ 449994 w 449994"/>
              <a:gd name="connsiteY4" fmla="*/ 0 h 2944239"/>
              <a:gd name="connsiteX0" fmla="*/ 437172 w 437172"/>
              <a:gd name="connsiteY0" fmla="*/ 0 h 2928241"/>
              <a:gd name="connsiteX1" fmla="*/ 419446 w 437172"/>
              <a:gd name="connsiteY1" fmla="*/ 2396890 h 2928241"/>
              <a:gd name="connsiteX2" fmla="*/ 0 w 437172"/>
              <a:gd name="connsiteY2" fmla="*/ 2928241 h 2928241"/>
              <a:gd name="connsiteX3" fmla="*/ 388025 w 437172"/>
              <a:gd name="connsiteY3" fmla="*/ 0 h 2928241"/>
              <a:gd name="connsiteX4" fmla="*/ 437172 w 437172"/>
              <a:gd name="connsiteY4" fmla="*/ 0 h 2928241"/>
              <a:gd name="connsiteX0" fmla="*/ 442923 w 442923"/>
              <a:gd name="connsiteY0" fmla="*/ 0 h 2915748"/>
              <a:gd name="connsiteX1" fmla="*/ 425197 w 442923"/>
              <a:gd name="connsiteY1" fmla="*/ 2396890 h 2915748"/>
              <a:gd name="connsiteX2" fmla="*/ 0 w 442923"/>
              <a:gd name="connsiteY2" fmla="*/ 2915748 h 2915748"/>
              <a:gd name="connsiteX3" fmla="*/ 393776 w 442923"/>
              <a:gd name="connsiteY3" fmla="*/ 0 h 2915748"/>
              <a:gd name="connsiteX4" fmla="*/ 442923 w 442923"/>
              <a:gd name="connsiteY4" fmla="*/ 0 h 2915748"/>
              <a:gd name="connsiteX0" fmla="*/ 446122 w 446122"/>
              <a:gd name="connsiteY0" fmla="*/ 0 h 2913183"/>
              <a:gd name="connsiteX1" fmla="*/ 428396 w 446122"/>
              <a:gd name="connsiteY1" fmla="*/ 2396890 h 2913183"/>
              <a:gd name="connsiteX2" fmla="*/ 0 w 446122"/>
              <a:gd name="connsiteY2" fmla="*/ 2913183 h 2913183"/>
              <a:gd name="connsiteX3" fmla="*/ 396975 w 446122"/>
              <a:gd name="connsiteY3" fmla="*/ 0 h 2913183"/>
              <a:gd name="connsiteX4" fmla="*/ 446122 w 446122"/>
              <a:gd name="connsiteY4" fmla="*/ 0 h 2913183"/>
              <a:gd name="connsiteX0" fmla="*/ 446122 w 813464"/>
              <a:gd name="connsiteY0" fmla="*/ 0 h 2913183"/>
              <a:gd name="connsiteX1" fmla="*/ 813464 w 813464"/>
              <a:gd name="connsiteY1" fmla="*/ 1535693 h 2913183"/>
              <a:gd name="connsiteX2" fmla="*/ 0 w 813464"/>
              <a:gd name="connsiteY2" fmla="*/ 2913183 h 2913183"/>
              <a:gd name="connsiteX3" fmla="*/ 396975 w 813464"/>
              <a:gd name="connsiteY3" fmla="*/ 0 h 2913183"/>
              <a:gd name="connsiteX4" fmla="*/ 446122 w 813464"/>
              <a:gd name="connsiteY4" fmla="*/ 0 h 2913183"/>
              <a:gd name="connsiteX0" fmla="*/ 136358 w 503700"/>
              <a:gd name="connsiteY0" fmla="*/ 0 h 1869528"/>
              <a:gd name="connsiteX1" fmla="*/ 503700 w 503700"/>
              <a:gd name="connsiteY1" fmla="*/ 1535693 h 1869528"/>
              <a:gd name="connsiteX2" fmla="*/ 0 w 503700"/>
              <a:gd name="connsiteY2" fmla="*/ 1869528 h 1869528"/>
              <a:gd name="connsiteX3" fmla="*/ 87211 w 503700"/>
              <a:gd name="connsiteY3" fmla="*/ 0 h 1869528"/>
              <a:gd name="connsiteX4" fmla="*/ 136358 w 503700"/>
              <a:gd name="connsiteY4" fmla="*/ 0 h 1869528"/>
              <a:gd name="connsiteX0" fmla="*/ 135208 w 502550"/>
              <a:gd name="connsiteY0" fmla="*/ 0 h 1863845"/>
              <a:gd name="connsiteX1" fmla="*/ 502550 w 502550"/>
              <a:gd name="connsiteY1" fmla="*/ 1535693 h 1863845"/>
              <a:gd name="connsiteX2" fmla="*/ 0 w 502550"/>
              <a:gd name="connsiteY2" fmla="*/ 1863845 h 1863845"/>
              <a:gd name="connsiteX3" fmla="*/ 86061 w 502550"/>
              <a:gd name="connsiteY3" fmla="*/ 0 h 1863845"/>
              <a:gd name="connsiteX4" fmla="*/ 135208 w 502550"/>
              <a:gd name="connsiteY4" fmla="*/ 0 h 1863845"/>
              <a:gd name="connsiteX0" fmla="*/ 135208 w 509960"/>
              <a:gd name="connsiteY0" fmla="*/ 0 h 1863845"/>
              <a:gd name="connsiteX1" fmla="*/ 509960 w 509960"/>
              <a:gd name="connsiteY1" fmla="*/ 1528316 h 1863845"/>
              <a:gd name="connsiteX2" fmla="*/ 0 w 509960"/>
              <a:gd name="connsiteY2" fmla="*/ 1863845 h 1863845"/>
              <a:gd name="connsiteX3" fmla="*/ 86061 w 509960"/>
              <a:gd name="connsiteY3" fmla="*/ 0 h 1863845"/>
              <a:gd name="connsiteX4" fmla="*/ 135208 w 509960"/>
              <a:gd name="connsiteY4" fmla="*/ 0 h 1863845"/>
              <a:gd name="connsiteX0" fmla="*/ 135208 w 505410"/>
              <a:gd name="connsiteY0" fmla="*/ 0 h 1863845"/>
              <a:gd name="connsiteX1" fmla="*/ 505410 w 505410"/>
              <a:gd name="connsiteY1" fmla="*/ 1528874 h 1863845"/>
              <a:gd name="connsiteX2" fmla="*/ 0 w 505410"/>
              <a:gd name="connsiteY2" fmla="*/ 1863845 h 1863845"/>
              <a:gd name="connsiteX3" fmla="*/ 86061 w 505410"/>
              <a:gd name="connsiteY3" fmla="*/ 0 h 1863845"/>
              <a:gd name="connsiteX4" fmla="*/ 135208 w 505410"/>
              <a:gd name="connsiteY4" fmla="*/ 0 h 1863845"/>
              <a:gd name="connsiteX0" fmla="*/ 130642 w 500844"/>
              <a:gd name="connsiteY0" fmla="*/ 0 h 1855895"/>
              <a:gd name="connsiteX1" fmla="*/ 500844 w 500844"/>
              <a:gd name="connsiteY1" fmla="*/ 1528874 h 1855895"/>
              <a:gd name="connsiteX2" fmla="*/ 0 w 500844"/>
              <a:gd name="connsiteY2" fmla="*/ 1855895 h 1855895"/>
              <a:gd name="connsiteX3" fmla="*/ 81495 w 500844"/>
              <a:gd name="connsiteY3" fmla="*/ 0 h 1855895"/>
              <a:gd name="connsiteX4" fmla="*/ 130642 w 500844"/>
              <a:gd name="connsiteY4" fmla="*/ 0 h 1855895"/>
              <a:gd name="connsiteX0" fmla="*/ 132367 w 502569"/>
              <a:gd name="connsiteY0" fmla="*/ 0 h 1864421"/>
              <a:gd name="connsiteX1" fmla="*/ 502569 w 502569"/>
              <a:gd name="connsiteY1" fmla="*/ 1528874 h 1864421"/>
              <a:gd name="connsiteX2" fmla="*/ 0 w 502569"/>
              <a:gd name="connsiteY2" fmla="*/ 1864421 h 1864421"/>
              <a:gd name="connsiteX3" fmla="*/ 83220 w 502569"/>
              <a:gd name="connsiteY3" fmla="*/ 0 h 1864421"/>
              <a:gd name="connsiteX4" fmla="*/ 132367 w 502569"/>
              <a:gd name="connsiteY4" fmla="*/ 0 h 1864421"/>
              <a:gd name="connsiteX0" fmla="*/ 130658 w 500860"/>
              <a:gd name="connsiteY0" fmla="*/ 0 h 1863288"/>
              <a:gd name="connsiteX1" fmla="*/ 500860 w 500860"/>
              <a:gd name="connsiteY1" fmla="*/ 1528874 h 1863288"/>
              <a:gd name="connsiteX2" fmla="*/ 0 w 500860"/>
              <a:gd name="connsiteY2" fmla="*/ 1863288 h 1863288"/>
              <a:gd name="connsiteX3" fmla="*/ 81511 w 500860"/>
              <a:gd name="connsiteY3" fmla="*/ 0 h 1863288"/>
              <a:gd name="connsiteX4" fmla="*/ 130658 w 500860"/>
              <a:gd name="connsiteY4" fmla="*/ 0 h 1863288"/>
              <a:gd name="connsiteX0" fmla="*/ 130658 w 794345"/>
              <a:gd name="connsiteY0" fmla="*/ 0 h 3195352"/>
              <a:gd name="connsiteX1" fmla="*/ 794345 w 794345"/>
              <a:gd name="connsiteY1" fmla="*/ 3195352 h 3195352"/>
              <a:gd name="connsiteX2" fmla="*/ 0 w 794345"/>
              <a:gd name="connsiteY2" fmla="*/ 1863288 h 3195352"/>
              <a:gd name="connsiteX3" fmla="*/ 81511 w 794345"/>
              <a:gd name="connsiteY3" fmla="*/ 0 h 3195352"/>
              <a:gd name="connsiteX4" fmla="*/ 130658 w 794345"/>
              <a:gd name="connsiteY4" fmla="*/ 0 h 3195352"/>
              <a:gd name="connsiteX0" fmla="*/ 142822 w 806509"/>
              <a:gd name="connsiteY0" fmla="*/ 0 h 3195352"/>
              <a:gd name="connsiteX1" fmla="*/ 806509 w 806509"/>
              <a:gd name="connsiteY1" fmla="*/ 3195352 h 3195352"/>
              <a:gd name="connsiteX2" fmla="*/ 0 w 806509"/>
              <a:gd name="connsiteY2" fmla="*/ 2202147 h 3195352"/>
              <a:gd name="connsiteX3" fmla="*/ 93675 w 806509"/>
              <a:gd name="connsiteY3" fmla="*/ 0 h 3195352"/>
              <a:gd name="connsiteX4" fmla="*/ 142822 w 806509"/>
              <a:gd name="connsiteY4" fmla="*/ 0 h 3195352"/>
              <a:gd name="connsiteX0" fmla="*/ 160673 w 824360"/>
              <a:gd name="connsiteY0" fmla="*/ 0 h 3195352"/>
              <a:gd name="connsiteX1" fmla="*/ 824360 w 824360"/>
              <a:gd name="connsiteY1" fmla="*/ 3195352 h 3195352"/>
              <a:gd name="connsiteX2" fmla="*/ 0 w 824360"/>
              <a:gd name="connsiteY2" fmla="*/ 2183356 h 3195352"/>
              <a:gd name="connsiteX3" fmla="*/ 111526 w 824360"/>
              <a:gd name="connsiteY3" fmla="*/ 0 h 3195352"/>
              <a:gd name="connsiteX4" fmla="*/ 160673 w 824360"/>
              <a:gd name="connsiteY4" fmla="*/ 0 h 3195352"/>
              <a:gd name="connsiteX0" fmla="*/ 160673 w 848145"/>
              <a:gd name="connsiteY0" fmla="*/ 0 h 3142690"/>
              <a:gd name="connsiteX1" fmla="*/ 848145 w 848145"/>
              <a:gd name="connsiteY1" fmla="*/ 3142690 h 3142690"/>
              <a:gd name="connsiteX2" fmla="*/ 0 w 848145"/>
              <a:gd name="connsiteY2" fmla="*/ 2183356 h 3142690"/>
              <a:gd name="connsiteX3" fmla="*/ 111526 w 848145"/>
              <a:gd name="connsiteY3" fmla="*/ 0 h 3142690"/>
              <a:gd name="connsiteX4" fmla="*/ 160673 w 848145"/>
              <a:gd name="connsiteY4" fmla="*/ 0 h 3142690"/>
              <a:gd name="connsiteX0" fmla="*/ 160673 w 819344"/>
              <a:gd name="connsiteY0" fmla="*/ 0 h 3189184"/>
              <a:gd name="connsiteX1" fmla="*/ 819344 w 819344"/>
              <a:gd name="connsiteY1" fmla="*/ 3189184 h 3189184"/>
              <a:gd name="connsiteX2" fmla="*/ 0 w 819344"/>
              <a:gd name="connsiteY2" fmla="*/ 2183356 h 3189184"/>
              <a:gd name="connsiteX3" fmla="*/ 111526 w 819344"/>
              <a:gd name="connsiteY3" fmla="*/ 0 h 3189184"/>
              <a:gd name="connsiteX4" fmla="*/ 160673 w 819344"/>
              <a:gd name="connsiteY4" fmla="*/ 0 h 3189184"/>
              <a:gd name="connsiteX0" fmla="*/ 2658049 w 3316720"/>
              <a:gd name="connsiteY0" fmla="*/ 796055 h 3985239"/>
              <a:gd name="connsiteX1" fmla="*/ 3316720 w 3316720"/>
              <a:gd name="connsiteY1" fmla="*/ 3985239 h 3985239"/>
              <a:gd name="connsiteX2" fmla="*/ 0 w 3316720"/>
              <a:gd name="connsiteY2" fmla="*/ 0 h 3985239"/>
              <a:gd name="connsiteX3" fmla="*/ 2608902 w 3316720"/>
              <a:gd name="connsiteY3" fmla="*/ 796055 h 3985239"/>
              <a:gd name="connsiteX4" fmla="*/ 2658049 w 3316720"/>
              <a:gd name="connsiteY4" fmla="*/ 796055 h 3985239"/>
              <a:gd name="connsiteX0" fmla="*/ 3080146 w 3316720"/>
              <a:gd name="connsiteY0" fmla="*/ 1460834 h 3985239"/>
              <a:gd name="connsiteX1" fmla="*/ 3316720 w 3316720"/>
              <a:gd name="connsiteY1" fmla="*/ 3985239 h 3985239"/>
              <a:gd name="connsiteX2" fmla="*/ 0 w 3316720"/>
              <a:gd name="connsiteY2" fmla="*/ 0 h 3985239"/>
              <a:gd name="connsiteX3" fmla="*/ 2608902 w 3316720"/>
              <a:gd name="connsiteY3" fmla="*/ 796055 h 3985239"/>
              <a:gd name="connsiteX4" fmla="*/ 3080146 w 3316720"/>
              <a:gd name="connsiteY4" fmla="*/ 1460834 h 3985239"/>
              <a:gd name="connsiteX0" fmla="*/ 3092392 w 3316720"/>
              <a:gd name="connsiteY0" fmla="*/ 1421213 h 3985239"/>
              <a:gd name="connsiteX1" fmla="*/ 3316720 w 3316720"/>
              <a:gd name="connsiteY1" fmla="*/ 3985239 h 3985239"/>
              <a:gd name="connsiteX2" fmla="*/ 0 w 3316720"/>
              <a:gd name="connsiteY2" fmla="*/ 0 h 3985239"/>
              <a:gd name="connsiteX3" fmla="*/ 2608902 w 3316720"/>
              <a:gd name="connsiteY3" fmla="*/ 796055 h 3985239"/>
              <a:gd name="connsiteX4" fmla="*/ 3092392 w 3316720"/>
              <a:gd name="connsiteY4" fmla="*/ 1421213 h 39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6720" h="3985239">
                <a:moveTo>
                  <a:pt x="3092392" y="1421213"/>
                </a:moveTo>
                <a:lnTo>
                  <a:pt x="3316720" y="3985239"/>
                </a:lnTo>
                <a:lnTo>
                  <a:pt x="0" y="0"/>
                </a:lnTo>
                <a:lnTo>
                  <a:pt x="2608902" y="796055"/>
                </a:lnTo>
                <a:lnTo>
                  <a:pt x="3092392" y="1421213"/>
                </a:lnTo>
                <a:close/>
              </a:path>
            </a:pathLst>
          </a:custGeom>
          <a:gradFill flip="none" rotWithShape="0">
            <a:gsLst>
              <a:gs pos="100000">
                <a:schemeClr val="bg1">
                  <a:alpha val="0"/>
                </a:schemeClr>
              </a:gs>
              <a:gs pos="0">
                <a:schemeClr val="accent2">
                  <a:alpha val="41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r>
              <a:rPr lang="en-US" dirty="0" smtClean="0"/>
              <a:t>                                                                                                                                                                                                                                                                                                                                                                              </a:t>
            </a:r>
            <a:endParaRPr lang="en-US" dirty="0"/>
          </a:p>
        </p:txBody>
      </p:sp>
      <p:sp>
        <p:nvSpPr>
          <p:cNvPr id="6" name="Title 5"/>
          <p:cNvSpPr>
            <a:spLocks noGrp="1"/>
          </p:cNvSpPr>
          <p:nvPr>
            <p:ph type="ctrTitle"/>
          </p:nvPr>
        </p:nvSpPr>
        <p:spPr/>
        <p:txBody>
          <a:bodyPr/>
          <a:lstStyle/>
          <a:p>
            <a:r>
              <a:rPr lang="en-US" dirty="0"/>
              <a:t>From Cloud Builders to Service Brokers…</a:t>
            </a:r>
          </a:p>
        </p:txBody>
      </p:sp>
      <p:sp>
        <p:nvSpPr>
          <p:cNvPr id="79" name="Rectangle 78"/>
          <p:cNvSpPr/>
          <p:nvPr/>
        </p:nvSpPr>
        <p:spPr>
          <a:xfrm>
            <a:off x="421296" y="1620035"/>
            <a:ext cx="3552460" cy="4150575"/>
          </a:xfrm>
          <a:prstGeom prst="rect">
            <a:avLst/>
          </a:prstGeom>
          <a:gradFill>
            <a:gsLst>
              <a:gs pos="8000">
                <a:srgbClr val="194147"/>
              </a:gs>
              <a:gs pos="100000">
                <a:schemeClr val="accent5"/>
              </a:gs>
            </a:gsLst>
            <a:lin ang="0" scaled="1"/>
          </a:gradFill>
          <a:ln>
            <a:solidFill>
              <a:schemeClr val="accent6">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t" anchorCtr="0"/>
          <a:lstStyle/>
          <a:p>
            <a:pPr algn="ctr"/>
            <a:r>
              <a:rPr lang="en-US" sz="3200" b="1" dirty="0">
                <a:effectLst>
                  <a:outerShdw blurRad="38100" dist="38100" dir="2700000" algn="tl">
                    <a:srgbClr val="000000">
                      <a:alpha val="43137"/>
                    </a:srgbClr>
                  </a:outerShdw>
                </a:effectLst>
              </a:rPr>
              <a:t>BUSINESS</a:t>
            </a:r>
            <a:r>
              <a:rPr lang="en-US" sz="3200" b="1" dirty="0"/>
              <a:t> </a:t>
            </a:r>
          </a:p>
          <a:p>
            <a:pPr algn="ctr"/>
            <a:r>
              <a:rPr lang="en-US" sz="1900" dirty="0"/>
              <a:t>demands</a:t>
            </a:r>
          </a:p>
          <a:p>
            <a:pPr algn="ctr"/>
            <a:r>
              <a:rPr lang="en-US" sz="1900" dirty="0">
                <a:solidFill>
                  <a:schemeClr val="bg1"/>
                </a:solidFill>
              </a:rPr>
              <a:t>drive LOBs to launch </a:t>
            </a:r>
          </a:p>
          <a:p>
            <a:pPr algn="ctr"/>
            <a:r>
              <a:rPr lang="en-US" sz="2900" b="1" dirty="0">
                <a:solidFill>
                  <a:schemeClr val="bg1"/>
                </a:solidFill>
                <a:effectLst>
                  <a:outerShdw blurRad="38100" dist="38100" dir="2700000" algn="tl">
                    <a:srgbClr val="000000">
                      <a:alpha val="43137"/>
                    </a:srgbClr>
                  </a:outerShdw>
                </a:effectLst>
              </a:rPr>
              <a:t>NEW</a:t>
            </a:r>
            <a:r>
              <a:rPr lang="en-US" sz="2700" b="1" dirty="0">
                <a:solidFill>
                  <a:schemeClr val="bg1"/>
                </a:solidFill>
              </a:rPr>
              <a:t> </a:t>
            </a:r>
            <a:r>
              <a:rPr lang="en-US" sz="2900" b="1" dirty="0">
                <a:solidFill>
                  <a:schemeClr val="bg1"/>
                </a:solidFill>
                <a:effectLst>
                  <a:outerShdw blurRad="38100" dist="38100" dir="2700000" algn="tl">
                    <a:srgbClr val="000000">
                      <a:alpha val="43137"/>
                    </a:srgbClr>
                  </a:outerShdw>
                </a:effectLst>
              </a:rPr>
              <a:t>SERVICES</a:t>
            </a:r>
          </a:p>
          <a:p>
            <a:pPr algn="ctr"/>
            <a:r>
              <a:rPr lang="en-US" sz="1900" dirty="0">
                <a:solidFill>
                  <a:schemeClr val="bg1"/>
                </a:solidFill>
              </a:rPr>
              <a:t>with Shadow IT</a:t>
            </a:r>
          </a:p>
          <a:p>
            <a:pPr algn="ctr"/>
            <a:endParaRPr lang="en-US" sz="2100" dirty="0">
              <a:solidFill>
                <a:schemeClr val="bg1"/>
              </a:solidFill>
            </a:endParaRPr>
          </a:p>
          <a:p>
            <a:pPr algn="ctr"/>
            <a:endParaRPr lang="en-US" sz="2100" dirty="0">
              <a:solidFill>
                <a:schemeClr val="bg1"/>
              </a:solidFill>
            </a:endParaRPr>
          </a:p>
          <a:p>
            <a:pPr algn="ctr"/>
            <a:endParaRPr lang="en-US" sz="1900" dirty="0">
              <a:solidFill>
                <a:schemeClr val="bg1"/>
              </a:solidFill>
            </a:endParaRPr>
          </a:p>
          <a:p>
            <a:pPr algn="ctr"/>
            <a:r>
              <a:rPr lang="en-US" sz="1900" dirty="0">
                <a:solidFill>
                  <a:schemeClr val="bg1"/>
                </a:solidFill>
              </a:rPr>
              <a:t>IT must offer faster</a:t>
            </a:r>
          </a:p>
          <a:p>
            <a:pPr algn="ctr"/>
            <a:r>
              <a:rPr lang="en-US" sz="1900" dirty="0">
                <a:solidFill>
                  <a:schemeClr val="bg1"/>
                </a:solidFill>
              </a:rPr>
              <a:t> </a:t>
            </a:r>
            <a:r>
              <a:rPr lang="en-US" sz="2800" b="1" dirty="0">
                <a:solidFill>
                  <a:schemeClr val="bg1"/>
                </a:solidFill>
                <a:effectLst>
                  <a:outerShdw blurRad="38100" dist="38100" dir="2700000" algn="tl">
                    <a:srgbClr val="000000">
                      <a:alpha val="43137"/>
                    </a:srgbClr>
                  </a:outerShdw>
                </a:effectLst>
              </a:rPr>
              <a:t>VALUE CREATION  </a:t>
            </a:r>
          </a:p>
          <a:p>
            <a:pPr algn="ctr"/>
            <a:r>
              <a:rPr lang="en-US" sz="1900" dirty="0">
                <a:solidFill>
                  <a:schemeClr val="bg1"/>
                </a:solidFill>
              </a:rPr>
              <a:t>As a “broker”</a:t>
            </a:r>
          </a:p>
          <a:p>
            <a:pPr algn="ctr"/>
            <a:r>
              <a:rPr lang="en-US" sz="1900" dirty="0">
                <a:solidFill>
                  <a:schemeClr val="bg1"/>
                </a:solidFill>
              </a:rPr>
              <a:t>of IT Services </a:t>
            </a:r>
            <a:endParaRPr lang="en-US" sz="1900" b="1" dirty="0"/>
          </a:p>
        </p:txBody>
      </p:sp>
      <p:cxnSp>
        <p:nvCxnSpPr>
          <p:cNvPr id="87" name="Straight Connector 86"/>
          <p:cNvCxnSpPr>
            <a:endCxn id="102" idx="5"/>
          </p:cNvCxnSpPr>
          <p:nvPr/>
        </p:nvCxnSpPr>
        <p:spPr>
          <a:xfrm flipV="1">
            <a:off x="5123581" y="1386079"/>
            <a:ext cx="2153779" cy="2305140"/>
          </a:xfrm>
          <a:prstGeom prst="line">
            <a:avLst/>
          </a:prstGeom>
          <a:ln w="41275" cap="rnd">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86" name="Picture 423"/>
          <p:cNvPicPr>
            <a:picLocks noChangeAspect="1" noChangeArrowheads="1"/>
          </p:cNvPicPr>
          <p:nvPr/>
        </p:nvPicPr>
        <p:blipFill>
          <a:blip r:embed="rId4" cstate="print">
            <a:duotone>
              <a:schemeClr val="accent1">
                <a:shade val="45000"/>
                <a:satMod val="135000"/>
              </a:schemeClr>
              <a:prstClr val="white"/>
            </a:duotone>
          </a:blip>
          <a:stretch>
            <a:fillRect/>
          </a:stretch>
        </p:blipFill>
        <p:spPr bwMode="auto">
          <a:xfrm>
            <a:off x="4297607" y="3625844"/>
            <a:ext cx="1261707" cy="559401"/>
          </a:xfrm>
          <a:prstGeom prst="rect">
            <a:avLst/>
          </a:prstGeom>
          <a:noFill/>
          <a:ln>
            <a:noFill/>
          </a:ln>
        </p:spPr>
      </p:pic>
      <p:grpSp>
        <p:nvGrpSpPr>
          <p:cNvPr id="97" name="Group 96"/>
          <p:cNvGrpSpPr/>
          <p:nvPr/>
        </p:nvGrpSpPr>
        <p:grpSpPr>
          <a:xfrm>
            <a:off x="7277360" y="1123219"/>
            <a:ext cx="1247375" cy="525716"/>
            <a:chOff x="6349589" y="1199407"/>
            <a:chExt cx="1247375" cy="525716"/>
          </a:xfrm>
        </p:grpSpPr>
        <p:sp>
          <p:nvSpPr>
            <p:cNvPr id="102" name="TextBox 101"/>
            <p:cNvSpPr txBox="1"/>
            <p:nvPr/>
          </p:nvSpPr>
          <p:spPr>
            <a:xfrm>
              <a:off x="6349589" y="1199407"/>
              <a:ext cx="1247375" cy="525716"/>
            </a:xfrm>
            <a:prstGeom prst="parallelogram">
              <a:avLst>
                <a:gd name="adj" fmla="val 0"/>
              </a:avLst>
            </a:prstGeom>
            <a:solidFill>
              <a:schemeClr val="bg1"/>
            </a:solidFill>
            <a:ln w="19050">
              <a:solidFill>
                <a:schemeClr val="tx2"/>
              </a:solidFill>
              <a:miter lim="800000"/>
            </a:ln>
          </p:spPr>
          <p:txBody>
            <a:bodyPr wrap="square" rtlCol="0">
              <a:noAutofit/>
            </a:bodyPr>
            <a:lstStyle/>
            <a:p>
              <a:pPr algn="ctr"/>
              <a:endParaRPr lang="en-US" sz="1100" cap="all" dirty="0">
                <a:solidFill>
                  <a:schemeClr val="bg1"/>
                </a:solidFill>
              </a:endParaRPr>
            </a:p>
          </p:txBody>
        </p:sp>
        <p:pic>
          <p:nvPicPr>
            <p:cNvPr id="114" name="Picture 1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420" y="1244428"/>
              <a:ext cx="1113451" cy="464059"/>
            </a:xfrm>
            <a:prstGeom prst="rect">
              <a:avLst/>
            </a:prstGeom>
          </p:spPr>
        </p:pic>
      </p:grpSp>
      <p:sp>
        <p:nvSpPr>
          <p:cNvPr id="122" name="TextBox 121"/>
          <p:cNvSpPr txBox="1"/>
          <p:nvPr/>
        </p:nvSpPr>
        <p:spPr>
          <a:xfrm>
            <a:off x="7272044" y="1773839"/>
            <a:ext cx="1247375" cy="525716"/>
          </a:xfrm>
          <a:prstGeom prst="parallelogram">
            <a:avLst>
              <a:gd name="adj" fmla="val 0"/>
            </a:avLst>
          </a:prstGeom>
          <a:solidFill>
            <a:schemeClr val="bg1"/>
          </a:solidFill>
          <a:ln w="19050">
            <a:solidFill>
              <a:schemeClr val="tx2"/>
            </a:solidFill>
            <a:miter lim="800000"/>
          </a:ln>
        </p:spPr>
        <p:txBody>
          <a:bodyPr wrap="square" lIns="121845" tIns="60923" rIns="121845" bIns="60923" rtlCol="0">
            <a:noAutofit/>
          </a:bodyPr>
          <a:lstStyle/>
          <a:p>
            <a:pPr algn="ctr"/>
            <a:endParaRPr lang="en-US" sz="1100" cap="all" dirty="0">
              <a:solidFill>
                <a:schemeClr val="bg1"/>
              </a:solidFill>
            </a:endParaRPr>
          </a:p>
        </p:txBody>
      </p:sp>
      <p:grpSp>
        <p:nvGrpSpPr>
          <p:cNvPr id="143" name="Group 142"/>
          <p:cNvGrpSpPr/>
          <p:nvPr/>
        </p:nvGrpSpPr>
        <p:grpSpPr>
          <a:xfrm>
            <a:off x="7297345" y="3111767"/>
            <a:ext cx="1247375" cy="525716"/>
            <a:chOff x="7784984" y="2566367"/>
            <a:chExt cx="1247375" cy="525716"/>
          </a:xfrm>
        </p:grpSpPr>
        <p:sp>
          <p:nvSpPr>
            <p:cNvPr id="154" name="TextBox 153"/>
            <p:cNvSpPr txBox="1"/>
            <p:nvPr/>
          </p:nvSpPr>
          <p:spPr>
            <a:xfrm>
              <a:off x="7784984" y="2566367"/>
              <a:ext cx="1247375" cy="525716"/>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60" name="Picture 15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86038" y="2702891"/>
              <a:ext cx="1041449" cy="258107"/>
            </a:xfrm>
            <a:prstGeom prst="rect">
              <a:avLst/>
            </a:prstGeom>
          </p:spPr>
        </p:pic>
      </p:grpSp>
      <p:sp>
        <p:nvSpPr>
          <p:cNvPr id="175" name="TextBox 174"/>
          <p:cNvSpPr txBox="1"/>
          <p:nvPr/>
        </p:nvSpPr>
        <p:spPr>
          <a:xfrm>
            <a:off x="8707437" y="1785299"/>
            <a:ext cx="1247375" cy="525716"/>
          </a:xfrm>
          <a:prstGeom prst="parallelogram">
            <a:avLst>
              <a:gd name="adj" fmla="val 0"/>
            </a:avLst>
          </a:prstGeom>
          <a:solidFill>
            <a:schemeClr val="bg1"/>
          </a:solidFill>
          <a:ln w="19050">
            <a:solidFill>
              <a:schemeClr val="tx2"/>
            </a:solidFill>
            <a:miter lim="800000"/>
          </a:ln>
        </p:spPr>
        <p:txBody>
          <a:bodyPr wrap="square" lIns="121845" tIns="60923" rIns="121845" bIns="60923" rtlCol="0">
            <a:noAutofit/>
          </a:bodyPr>
          <a:lstStyle/>
          <a:p>
            <a:pPr algn="ctr"/>
            <a:endParaRPr lang="en-US" sz="1100" cap="all" dirty="0">
              <a:solidFill>
                <a:schemeClr val="bg1"/>
              </a:solidFill>
            </a:endParaRPr>
          </a:p>
        </p:txBody>
      </p:sp>
      <p:grpSp>
        <p:nvGrpSpPr>
          <p:cNvPr id="23" name="Group 22"/>
          <p:cNvGrpSpPr/>
          <p:nvPr/>
        </p:nvGrpSpPr>
        <p:grpSpPr>
          <a:xfrm>
            <a:off x="10114902" y="2931371"/>
            <a:ext cx="1925718" cy="1899895"/>
            <a:chOff x="7645304" y="1648465"/>
            <a:chExt cx="1444665" cy="1424921"/>
          </a:xfrm>
        </p:grpSpPr>
        <p:grpSp>
          <p:nvGrpSpPr>
            <p:cNvPr id="22" name="Group 21"/>
            <p:cNvGrpSpPr/>
            <p:nvPr/>
          </p:nvGrpSpPr>
          <p:grpSpPr>
            <a:xfrm>
              <a:off x="7645304" y="1648465"/>
              <a:ext cx="1444665" cy="1424921"/>
              <a:chOff x="1791973" y="3496816"/>
              <a:chExt cx="1269270" cy="1251923"/>
            </a:xfrm>
          </p:grpSpPr>
          <p:sp>
            <p:nvSpPr>
              <p:cNvPr id="185" name="Oval 184"/>
              <p:cNvSpPr/>
              <p:nvPr/>
            </p:nvSpPr>
            <p:spPr>
              <a:xfrm>
                <a:off x="1791973" y="3496816"/>
                <a:ext cx="1269270" cy="1251923"/>
              </a:xfrm>
              <a:prstGeom prst="ellipse">
                <a:avLst/>
              </a:prstGeom>
              <a:solidFill>
                <a:schemeClr val="accent5">
                  <a:lumMod val="20000"/>
                  <a:lumOff val="80000"/>
                </a:schemeClr>
              </a:solidFill>
              <a:ln w="25400" cap="flat" cmpd="sng" algn="ctr">
                <a:noFill/>
                <a:prstDash val="solid"/>
              </a:ln>
              <a:effectLst/>
            </p:spPr>
            <p:txBody>
              <a:bodyPr lIns="91436" tIns="45718" rIns="91436" bIns="45718" rtlCol="0" anchor="ctr"/>
              <a:lstStyle>
                <a:defPPr>
                  <a:defRPr lang="en-US"/>
                </a:defPPr>
                <a:lvl1pPr marL="0" algn="l" defTabSz="914323" rtl="0" eaLnBrk="1" latinLnBrk="0" hangingPunct="1">
                  <a:defRPr sz="1900" kern="1200">
                    <a:solidFill>
                      <a:schemeClr val="lt1"/>
                    </a:solidFill>
                    <a:latin typeface="+mn-lt"/>
                    <a:ea typeface="+mn-ea"/>
                    <a:cs typeface="+mn-cs"/>
                  </a:defRPr>
                </a:lvl1pPr>
                <a:lvl2pPr marL="457161" algn="l" defTabSz="914323" rtl="0" eaLnBrk="1" latinLnBrk="0" hangingPunct="1">
                  <a:defRPr sz="1900" kern="1200">
                    <a:solidFill>
                      <a:schemeClr val="lt1"/>
                    </a:solidFill>
                    <a:latin typeface="+mn-lt"/>
                    <a:ea typeface="+mn-ea"/>
                    <a:cs typeface="+mn-cs"/>
                  </a:defRPr>
                </a:lvl2pPr>
                <a:lvl3pPr marL="914323" algn="l" defTabSz="914323" rtl="0" eaLnBrk="1" latinLnBrk="0" hangingPunct="1">
                  <a:defRPr sz="1900" kern="1200">
                    <a:solidFill>
                      <a:schemeClr val="lt1"/>
                    </a:solidFill>
                    <a:latin typeface="+mn-lt"/>
                    <a:ea typeface="+mn-ea"/>
                    <a:cs typeface="+mn-cs"/>
                  </a:defRPr>
                </a:lvl3pPr>
                <a:lvl4pPr marL="1371485" algn="l" defTabSz="914323" rtl="0" eaLnBrk="1" latinLnBrk="0" hangingPunct="1">
                  <a:defRPr sz="1900" kern="1200">
                    <a:solidFill>
                      <a:schemeClr val="lt1"/>
                    </a:solidFill>
                    <a:latin typeface="+mn-lt"/>
                    <a:ea typeface="+mn-ea"/>
                    <a:cs typeface="+mn-cs"/>
                  </a:defRPr>
                </a:lvl4pPr>
                <a:lvl5pPr marL="1828648" algn="l" defTabSz="914323" rtl="0" eaLnBrk="1" latinLnBrk="0" hangingPunct="1">
                  <a:defRPr sz="1900" kern="1200">
                    <a:solidFill>
                      <a:schemeClr val="lt1"/>
                    </a:solidFill>
                    <a:latin typeface="+mn-lt"/>
                    <a:ea typeface="+mn-ea"/>
                    <a:cs typeface="+mn-cs"/>
                  </a:defRPr>
                </a:lvl5pPr>
                <a:lvl6pPr marL="2285809" algn="l" defTabSz="914323" rtl="0" eaLnBrk="1" latinLnBrk="0" hangingPunct="1">
                  <a:defRPr sz="1900" kern="1200">
                    <a:solidFill>
                      <a:schemeClr val="lt1"/>
                    </a:solidFill>
                    <a:latin typeface="+mn-lt"/>
                    <a:ea typeface="+mn-ea"/>
                    <a:cs typeface="+mn-cs"/>
                  </a:defRPr>
                </a:lvl6pPr>
                <a:lvl7pPr marL="2742971" algn="l" defTabSz="914323" rtl="0" eaLnBrk="1" latinLnBrk="0" hangingPunct="1">
                  <a:defRPr sz="1900" kern="1200">
                    <a:solidFill>
                      <a:schemeClr val="lt1"/>
                    </a:solidFill>
                    <a:latin typeface="+mn-lt"/>
                    <a:ea typeface="+mn-ea"/>
                    <a:cs typeface="+mn-cs"/>
                  </a:defRPr>
                </a:lvl7pPr>
                <a:lvl8pPr marL="3200133" algn="l" defTabSz="914323" rtl="0" eaLnBrk="1" latinLnBrk="0" hangingPunct="1">
                  <a:defRPr sz="1900" kern="1200">
                    <a:solidFill>
                      <a:schemeClr val="lt1"/>
                    </a:solidFill>
                    <a:latin typeface="+mn-lt"/>
                    <a:ea typeface="+mn-ea"/>
                    <a:cs typeface="+mn-cs"/>
                  </a:defRPr>
                </a:lvl8pPr>
                <a:lvl9pPr marL="3657296" algn="l" defTabSz="914323" rtl="0" eaLnBrk="1" latinLnBrk="0" hangingPunct="1">
                  <a:defRPr sz="1900" kern="1200">
                    <a:solidFill>
                      <a:schemeClr val="lt1"/>
                    </a:solidFill>
                    <a:latin typeface="+mn-lt"/>
                    <a:ea typeface="+mn-ea"/>
                    <a:cs typeface="+mn-cs"/>
                  </a:defRPr>
                </a:lvl9pPr>
              </a:lstStyle>
              <a:p>
                <a:pPr algn="ctr" defTabSz="913807">
                  <a:defRPr/>
                </a:pPr>
                <a:endParaRPr lang="en-US" dirty="0">
                  <a:solidFill>
                    <a:srgbClr val="FFFFFF"/>
                  </a:solidFill>
                  <a:latin typeface="Arial" panose="020B0604020202020204" pitchFamily="34" charset="0"/>
                </a:endParaRPr>
              </a:p>
            </p:txBody>
          </p:sp>
          <p:sp>
            <p:nvSpPr>
              <p:cNvPr id="186" name="Oval 185"/>
              <p:cNvSpPr/>
              <p:nvPr/>
            </p:nvSpPr>
            <p:spPr>
              <a:xfrm>
                <a:off x="1877968" y="3574136"/>
                <a:ext cx="1097280" cy="1097280"/>
              </a:xfrm>
              <a:prstGeom prst="ellipse">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sz="1900" dirty="0">
                  <a:solidFill>
                    <a:srgbClr val="FFFFFF"/>
                  </a:solidFill>
                </a:endParaRPr>
              </a:p>
            </p:txBody>
          </p:sp>
        </p:grpSp>
        <p:sp>
          <p:nvSpPr>
            <p:cNvPr id="187" name="TextBox 186"/>
            <p:cNvSpPr txBox="1"/>
            <p:nvPr/>
          </p:nvSpPr>
          <p:spPr>
            <a:xfrm>
              <a:off x="7765789" y="1903738"/>
              <a:ext cx="1203693" cy="438582"/>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defTabSz="1214985"/>
              <a:r>
                <a:rPr lang="en-US" sz="1900" dirty="0">
                  <a:solidFill>
                    <a:schemeClr val="bg1"/>
                  </a:solidFill>
                  <a:latin typeface="Arial"/>
                  <a:ea typeface="Apple LiGothic Medium"/>
                  <a:cs typeface="Apple LiGothic Medium"/>
                </a:rPr>
                <a:t>Up to</a:t>
              </a:r>
              <a:r>
                <a:rPr lang="en-US" sz="3200" dirty="0">
                  <a:solidFill>
                    <a:schemeClr val="bg1"/>
                  </a:solidFill>
                  <a:latin typeface="Arial"/>
                  <a:ea typeface="Apple LiGothic Medium"/>
                  <a:cs typeface="Apple LiGothic Medium"/>
                </a:rPr>
                <a:t>10X</a:t>
              </a:r>
            </a:p>
          </p:txBody>
        </p:sp>
        <p:sp>
          <p:nvSpPr>
            <p:cNvPr id="188" name="TextBox 187"/>
            <p:cNvSpPr txBox="1"/>
            <p:nvPr/>
          </p:nvSpPr>
          <p:spPr>
            <a:xfrm>
              <a:off x="7714204" y="2265326"/>
              <a:ext cx="1306863" cy="600164"/>
            </a:xfrm>
            <a:prstGeom prst="rect">
              <a:avLst/>
            </a:prstGeom>
            <a:noFill/>
          </p:spPr>
          <p:txBody>
            <a:bodyPr wrap="square" rtlCol="0">
              <a:spAutoFit/>
            </a:bodyPr>
            <a:lstStyle/>
            <a:p>
              <a:pPr algn="ctr" defTabSz="1214985"/>
              <a:r>
                <a:rPr lang="en-US" sz="1500" dirty="0">
                  <a:solidFill>
                    <a:srgbClr val="FFFFFF"/>
                  </a:solidFill>
                  <a:latin typeface="Arial"/>
                  <a:ea typeface="Apple LiGothic Medium"/>
                  <a:cs typeface="Apple LiGothic Medium"/>
                </a:rPr>
                <a:t>More</a:t>
              </a:r>
              <a:br>
                <a:rPr lang="en-US" sz="1500" dirty="0">
                  <a:solidFill>
                    <a:srgbClr val="FFFFFF"/>
                  </a:solidFill>
                  <a:latin typeface="Arial"/>
                  <a:ea typeface="Apple LiGothic Medium"/>
                  <a:cs typeface="Apple LiGothic Medium"/>
                </a:rPr>
              </a:br>
              <a:r>
                <a:rPr lang="en-US" sz="1500" dirty="0">
                  <a:solidFill>
                    <a:srgbClr val="FFFFFF"/>
                  </a:solidFill>
                  <a:latin typeface="Arial"/>
                  <a:ea typeface="Apple LiGothic Medium"/>
                  <a:cs typeface="Apple LiGothic Medium"/>
                </a:rPr>
                <a:t>Discovered Cloud Services</a:t>
              </a:r>
            </a:p>
          </p:txBody>
        </p:sp>
      </p:grpSp>
      <p:cxnSp>
        <p:nvCxnSpPr>
          <p:cNvPr id="72" name="Straight Connector 71"/>
          <p:cNvCxnSpPr>
            <a:endCxn id="116" idx="5"/>
          </p:cNvCxnSpPr>
          <p:nvPr/>
        </p:nvCxnSpPr>
        <p:spPr>
          <a:xfrm>
            <a:off x="5021167" y="3953234"/>
            <a:ext cx="2276166" cy="2070057"/>
          </a:xfrm>
          <a:prstGeom prst="line">
            <a:avLst/>
          </a:prstGeom>
          <a:ln w="41275"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91" name="Freeform 9"/>
          <p:cNvSpPr>
            <a:spLocks noEditPoints="1"/>
          </p:cNvSpPr>
          <p:nvPr/>
        </p:nvSpPr>
        <p:spPr bwMode="auto">
          <a:xfrm>
            <a:off x="1757729" y="3544322"/>
            <a:ext cx="879615" cy="784039"/>
          </a:xfrm>
          <a:custGeom>
            <a:avLst/>
            <a:gdLst>
              <a:gd name="T0" fmla="*/ 155 w 414"/>
              <a:gd name="T1" fmla="*/ 85 h 401"/>
              <a:gd name="T2" fmla="*/ 261 w 414"/>
              <a:gd name="T3" fmla="*/ 85 h 401"/>
              <a:gd name="T4" fmla="*/ 270 w 414"/>
              <a:gd name="T5" fmla="*/ 71 h 401"/>
              <a:gd name="T6" fmla="*/ 294 w 414"/>
              <a:gd name="T7" fmla="*/ 36 h 401"/>
              <a:gd name="T8" fmla="*/ 302 w 414"/>
              <a:gd name="T9" fmla="*/ 13 h 401"/>
              <a:gd name="T10" fmla="*/ 290 w 414"/>
              <a:gd name="T11" fmla="*/ 5 h 401"/>
              <a:gd name="T12" fmla="*/ 260 w 414"/>
              <a:gd name="T13" fmla="*/ 1 h 401"/>
              <a:gd name="T14" fmla="*/ 240 w 414"/>
              <a:gd name="T15" fmla="*/ 8 h 401"/>
              <a:gd name="T16" fmla="*/ 210 w 414"/>
              <a:gd name="T17" fmla="*/ 14 h 401"/>
              <a:gd name="T18" fmla="*/ 184 w 414"/>
              <a:gd name="T19" fmla="*/ 9 h 401"/>
              <a:gd name="T20" fmla="*/ 163 w 414"/>
              <a:gd name="T21" fmla="*/ 2 h 401"/>
              <a:gd name="T22" fmla="*/ 130 w 414"/>
              <a:gd name="T23" fmla="*/ 5 h 401"/>
              <a:gd name="T24" fmla="*/ 146 w 414"/>
              <a:gd name="T25" fmla="*/ 71 h 401"/>
              <a:gd name="T26" fmla="*/ 155 w 414"/>
              <a:gd name="T27" fmla="*/ 85 h 401"/>
              <a:gd name="T28" fmla="*/ 387 w 414"/>
              <a:gd name="T29" fmla="*/ 277 h 401"/>
              <a:gd name="T30" fmla="*/ 260 w 414"/>
              <a:gd name="T31" fmla="*/ 114 h 401"/>
              <a:gd name="T32" fmla="*/ 154 w 414"/>
              <a:gd name="T33" fmla="*/ 114 h 401"/>
              <a:gd name="T34" fmla="*/ 27 w 414"/>
              <a:gd name="T35" fmla="*/ 277 h 401"/>
              <a:gd name="T36" fmla="*/ 94 w 414"/>
              <a:gd name="T37" fmla="*/ 401 h 401"/>
              <a:gd name="T38" fmla="*/ 320 w 414"/>
              <a:gd name="T39" fmla="*/ 401 h 401"/>
              <a:gd name="T40" fmla="*/ 387 w 414"/>
              <a:gd name="T41" fmla="*/ 277 h 401"/>
              <a:gd name="T42" fmla="*/ 217 w 414"/>
              <a:gd name="T43" fmla="*/ 334 h 401"/>
              <a:gd name="T44" fmla="*/ 217 w 414"/>
              <a:gd name="T45" fmla="*/ 359 h 401"/>
              <a:gd name="T46" fmla="*/ 197 w 414"/>
              <a:gd name="T47" fmla="*/ 359 h 401"/>
              <a:gd name="T48" fmla="*/ 197 w 414"/>
              <a:gd name="T49" fmla="*/ 335 h 401"/>
              <a:gd name="T50" fmla="*/ 157 w 414"/>
              <a:gd name="T51" fmla="*/ 324 h 401"/>
              <a:gd name="T52" fmla="*/ 164 w 414"/>
              <a:gd name="T53" fmla="*/ 301 h 401"/>
              <a:gd name="T54" fmla="*/ 202 w 414"/>
              <a:gd name="T55" fmla="*/ 312 h 401"/>
              <a:gd name="T56" fmla="*/ 228 w 414"/>
              <a:gd name="T57" fmla="*/ 293 h 401"/>
              <a:gd name="T58" fmla="*/ 201 w 414"/>
              <a:gd name="T59" fmla="*/ 268 h 401"/>
              <a:gd name="T60" fmla="*/ 159 w 414"/>
              <a:gd name="T61" fmla="*/ 224 h 401"/>
              <a:gd name="T62" fmla="*/ 198 w 414"/>
              <a:gd name="T63" fmla="*/ 182 h 401"/>
              <a:gd name="T64" fmla="*/ 198 w 414"/>
              <a:gd name="T65" fmla="*/ 158 h 401"/>
              <a:gd name="T66" fmla="*/ 218 w 414"/>
              <a:gd name="T67" fmla="*/ 158 h 401"/>
              <a:gd name="T68" fmla="*/ 218 w 414"/>
              <a:gd name="T69" fmla="*/ 181 h 401"/>
              <a:gd name="T70" fmla="*/ 252 w 414"/>
              <a:gd name="T71" fmla="*/ 189 h 401"/>
              <a:gd name="T72" fmla="*/ 246 w 414"/>
              <a:gd name="T73" fmla="*/ 212 h 401"/>
              <a:gd name="T74" fmla="*/ 212 w 414"/>
              <a:gd name="T75" fmla="*/ 204 h 401"/>
              <a:gd name="T76" fmla="*/ 189 w 414"/>
              <a:gd name="T77" fmla="*/ 221 h 401"/>
              <a:gd name="T78" fmla="*/ 219 w 414"/>
              <a:gd name="T79" fmla="*/ 245 h 401"/>
              <a:gd name="T80" fmla="*/ 258 w 414"/>
              <a:gd name="T81" fmla="*/ 290 h 401"/>
              <a:gd name="T82" fmla="*/ 217 w 414"/>
              <a:gd name="T83" fmla="*/ 33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4" h="401">
                <a:moveTo>
                  <a:pt x="155" y="85"/>
                </a:moveTo>
                <a:cubicBezTo>
                  <a:pt x="261" y="85"/>
                  <a:pt x="261" y="85"/>
                  <a:pt x="261" y="85"/>
                </a:cubicBezTo>
                <a:cubicBezTo>
                  <a:pt x="270" y="71"/>
                  <a:pt x="270" y="71"/>
                  <a:pt x="270" y="71"/>
                </a:cubicBezTo>
                <a:cubicBezTo>
                  <a:pt x="278" y="59"/>
                  <a:pt x="287" y="48"/>
                  <a:pt x="294" y="36"/>
                </a:cubicBezTo>
                <a:cubicBezTo>
                  <a:pt x="298" y="30"/>
                  <a:pt x="304" y="20"/>
                  <a:pt x="302" y="13"/>
                </a:cubicBezTo>
                <a:cubicBezTo>
                  <a:pt x="300" y="8"/>
                  <a:pt x="295" y="6"/>
                  <a:pt x="290" y="5"/>
                </a:cubicBezTo>
                <a:cubicBezTo>
                  <a:pt x="286" y="5"/>
                  <a:pt x="267" y="0"/>
                  <a:pt x="260" y="1"/>
                </a:cubicBezTo>
                <a:cubicBezTo>
                  <a:pt x="253" y="3"/>
                  <a:pt x="246" y="6"/>
                  <a:pt x="240" y="8"/>
                </a:cubicBezTo>
                <a:cubicBezTo>
                  <a:pt x="231" y="11"/>
                  <a:pt x="221" y="14"/>
                  <a:pt x="210" y="14"/>
                </a:cubicBezTo>
                <a:cubicBezTo>
                  <a:pt x="202" y="13"/>
                  <a:pt x="192" y="12"/>
                  <a:pt x="184" y="9"/>
                </a:cubicBezTo>
                <a:cubicBezTo>
                  <a:pt x="177" y="7"/>
                  <a:pt x="170" y="3"/>
                  <a:pt x="163" y="2"/>
                </a:cubicBezTo>
                <a:cubicBezTo>
                  <a:pt x="157" y="1"/>
                  <a:pt x="134" y="4"/>
                  <a:pt x="130" y="5"/>
                </a:cubicBezTo>
                <a:cubicBezTo>
                  <a:pt x="97" y="10"/>
                  <a:pt x="121" y="34"/>
                  <a:pt x="146" y="71"/>
                </a:cubicBezTo>
                <a:lnTo>
                  <a:pt x="155" y="85"/>
                </a:lnTo>
                <a:close/>
                <a:moveTo>
                  <a:pt x="387" y="277"/>
                </a:moveTo>
                <a:cubicBezTo>
                  <a:pt x="360" y="215"/>
                  <a:pt x="311" y="147"/>
                  <a:pt x="260" y="114"/>
                </a:cubicBezTo>
                <a:cubicBezTo>
                  <a:pt x="154" y="114"/>
                  <a:pt x="154" y="114"/>
                  <a:pt x="154" y="114"/>
                </a:cubicBezTo>
                <a:cubicBezTo>
                  <a:pt x="103" y="147"/>
                  <a:pt x="54" y="215"/>
                  <a:pt x="27" y="277"/>
                </a:cubicBezTo>
                <a:cubicBezTo>
                  <a:pt x="0" y="340"/>
                  <a:pt x="32" y="401"/>
                  <a:pt x="94" y="401"/>
                </a:cubicBezTo>
                <a:cubicBezTo>
                  <a:pt x="320" y="401"/>
                  <a:pt x="320" y="401"/>
                  <a:pt x="320" y="401"/>
                </a:cubicBezTo>
                <a:cubicBezTo>
                  <a:pt x="382" y="401"/>
                  <a:pt x="414" y="340"/>
                  <a:pt x="387" y="277"/>
                </a:cubicBezTo>
                <a:close/>
                <a:moveTo>
                  <a:pt x="217" y="334"/>
                </a:moveTo>
                <a:cubicBezTo>
                  <a:pt x="217" y="359"/>
                  <a:pt x="217" y="359"/>
                  <a:pt x="217" y="359"/>
                </a:cubicBezTo>
                <a:cubicBezTo>
                  <a:pt x="197" y="359"/>
                  <a:pt x="197" y="359"/>
                  <a:pt x="197" y="359"/>
                </a:cubicBezTo>
                <a:cubicBezTo>
                  <a:pt x="197" y="335"/>
                  <a:pt x="197" y="335"/>
                  <a:pt x="197" y="335"/>
                </a:cubicBezTo>
                <a:cubicBezTo>
                  <a:pt x="181" y="335"/>
                  <a:pt x="166" y="330"/>
                  <a:pt x="157" y="324"/>
                </a:cubicBezTo>
                <a:cubicBezTo>
                  <a:pt x="164" y="301"/>
                  <a:pt x="164" y="301"/>
                  <a:pt x="164" y="301"/>
                </a:cubicBezTo>
                <a:cubicBezTo>
                  <a:pt x="173" y="307"/>
                  <a:pt x="187" y="312"/>
                  <a:pt x="202" y="312"/>
                </a:cubicBezTo>
                <a:cubicBezTo>
                  <a:pt x="217" y="312"/>
                  <a:pt x="228" y="305"/>
                  <a:pt x="228" y="293"/>
                </a:cubicBezTo>
                <a:cubicBezTo>
                  <a:pt x="228" y="282"/>
                  <a:pt x="219" y="275"/>
                  <a:pt x="201" y="268"/>
                </a:cubicBezTo>
                <a:cubicBezTo>
                  <a:pt x="175" y="259"/>
                  <a:pt x="159" y="247"/>
                  <a:pt x="159" y="224"/>
                </a:cubicBezTo>
                <a:cubicBezTo>
                  <a:pt x="159" y="203"/>
                  <a:pt x="173" y="187"/>
                  <a:pt x="198" y="182"/>
                </a:cubicBezTo>
                <a:cubicBezTo>
                  <a:pt x="198" y="158"/>
                  <a:pt x="198" y="158"/>
                  <a:pt x="198" y="158"/>
                </a:cubicBezTo>
                <a:cubicBezTo>
                  <a:pt x="218" y="158"/>
                  <a:pt x="218" y="158"/>
                  <a:pt x="218" y="158"/>
                </a:cubicBezTo>
                <a:cubicBezTo>
                  <a:pt x="218" y="181"/>
                  <a:pt x="218" y="181"/>
                  <a:pt x="218" y="181"/>
                </a:cubicBezTo>
                <a:cubicBezTo>
                  <a:pt x="234" y="182"/>
                  <a:pt x="244" y="185"/>
                  <a:pt x="252" y="189"/>
                </a:cubicBezTo>
                <a:cubicBezTo>
                  <a:pt x="246" y="212"/>
                  <a:pt x="246" y="212"/>
                  <a:pt x="246" y="212"/>
                </a:cubicBezTo>
                <a:cubicBezTo>
                  <a:pt x="240" y="209"/>
                  <a:pt x="229" y="204"/>
                  <a:pt x="212" y="204"/>
                </a:cubicBezTo>
                <a:cubicBezTo>
                  <a:pt x="195" y="204"/>
                  <a:pt x="189" y="212"/>
                  <a:pt x="189" y="221"/>
                </a:cubicBezTo>
                <a:cubicBezTo>
                  <a:pt x="189" y="231"/>
                  <a:pt x="198" y="236"/>
                  <a:pt x="219" y="245"/>
                </a:cubicBezTo>
                <a:cubicBezTo>
                  <a:pt x="246" y="255"/>
                  <a:pt x="258" y="268"/>
                  <a:pt x="258" y="290"/>
                </a:cubicBezTo>
                <a:cubicBezTo>
                  <a:pt x="258" y="311"/>
                  <a:pt x="244" y="329"/>
                  <a:pt x="217" y="334"/>
                </a:cubicBezTo>
                <a:close/>
              </a:path>
            </a:pathLst>
          </a:custGeom>
          <a:gradFill>
            <a:gsLst>
              <a:gs pos="100000">
                <a:schemeClr val="bg1"/>
              </a:gs>
              <a:gs pos="0">
                <a:schemeClr val="bg1">
                  <a:lumMod val="50000"/>
                </a:schemeClr>
              </a:gs>
            </a:gsLst>
            <a:lin ang="16200000" scaled="1"/>
          </a:gradFill>
          <a:ln>
            <a:noFill/>
          </a:ln>
        </p:spPr>
        <p:txBody>
          <a:bodyPr vert="horz" wrap="square" lIns="91388" tIns="45695" rIns="91388" bIns="45695" numCol="1" anchor="t" anchorCtr="0" compatLnSpc="1">
            <a:prstTxWarp prst="textNoShape">
              <a:avLst/>
            </a:prstTxWarp>
          </a:bodyPr>
          <a:lstStyle/>
          <a:p>
            <a:pPr defTabSz="913737"/>
            <a:endParaRPr lang="en-US" sz="1900" dirty="0">
              <a:solidFill>
                <a:srgbClr val="0096D6"/>
              </a:solidFill>
              <a:latin typeface="Arial"/>
            </a:endParaRPr>
          </a:p>
        </p:txBody>
      </p:sp>
      <p:cxnSp>
        <p:nvCxnSpPr>
          <p:cNvPr id="74" name="Elbow Connector 73"/>
          <p:cNvCxnSpPr/>
          <p:nvPr/>
        </p:nvCxnSpPr>
        <p:spPr>
          <a:xfrm>
            <a:off x="5559300" y="3720327"/>
            <a:ext cx="1733348" cy="231508"/>
          </a:xfrm>
          <a:prstGeom prst="bentConnector3">
            <a:avLst>
              <a:gd name="adj1" fmla="val 50000"/>
            </a:avLst>
          </a:prstGeom>
          <a:ln w="41275" cap="rnd">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9" name="Freeform 48"/>
          <p:cNvSpPr>
            <a:spLocks/>
          </p:cNvSpPr>
          <p:nvPr/>
        </p:nvSpPr>
        <p:spPr bwMode="auto">
          <a:xfrm>
            <a:off x="5028235" y="3294859"/>
            <a:ext cx="1665945" cy="917964"/>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chemeClr val="bg1"/>
          </a:solidFill>
          <a:ln w="25400" cap="flat" cmpd="sng" algn="ctr">
            <a:noFill/>
            <a:prstDash val="solid"/>
          </a:ln>
          <a:effectLst>
            <a:outerShdw blurRad="63500" sx="102000" sy="102000" algn="ctr" rotWithShape="0">
              <a:prstClr val="black">
                <a:alpha val="40000"/>
              </a:prstClr>
            </a:outerShdw>
          </a:effectLst>
        </p:spPr>
        <p:txBody>
          <a:bodyPr lIns="121792" tIns="60896" rIns="121792" bIns="60896" rtlCol="0" anchor="ctr"/>
          <a:lstStyle/>
          <a:p>
            <a:pPr algn="ctr" defTabSz="1215838">
              <a:defRPr/>
            </a:pPr>
            <a:endParaRPr lang="en-US" sz="3200" kern="0" dirty="0">
              <a:solidFill>
                <a:srgbClr val="FFFFFF"/>
              </a:solidFill>
            </a:endParaRPr>
          </a:p>
        </p:txBody>
      </p:sp>
      <p:grpSp>
        <p:nvGrpSpPr>
          <p:cNvPr id="3" name="Group 2"/>
          <p:cNvGrpSpPr/>
          <p:nvPr/>
        </p:nvGrpSpPr>
        <p:grpSpPr>
          <a:xfrm>
            <a:off x="8712754" y="1123219"/>
            <a:ext cx="1247375" cy="525716"/>
            <a:chOff x="6536257" y="842414"/>
            <a:chExt cx="935775" cy="394287"/>
          </a:xfrm>
        </p:grpSpPr>
        <p:sp>
          <p:nvSpPr>
            <p:cNvPr id="125" name="TextBox 124"/>
            <p:cNvSpPr txBox="1"/>
            <p:nvPr/>
          </p:nvSpPr>
          <p:spPr>
            <a:xfrm>
              <a:off x="6536257" y="842414"/>
              <a:ext cx="935775" cy="394287"/>
            </a:xfrm>
            <a:prstGeom prst="parallelogram">
              <a:avLst>
                <a:gd name="adj" fmla="val 0"/>
              </a:avLst>
            </a:prstGeom>
            <a:solidFill>
              <a:schemeClr val="bg1"/>
            </a:solidFill>
            <a:ln w="19050">
              <a:solidFill>
                <a:schemeClr val="tx2"/>
              </a:solidFill>
              <a:miter lim="800000"/>
            </a:ln>
          </p:spPr>
          <p:txBody>
            <a:bodyPr wrap="square" rtlCol="0">
              <a:noAutofit/>
            </a:bodyPr>
            <a:lstStyle/>
            <a:p>
              <a:pPr algn="ctr"/>
              <a:endParaRPr lang="en-US" sz="1100" cap="all" dirty="0">
                <a:solidFill>
                  <a:schemeClr val="bg1"/>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6832" y="876180"/>
              <a:ext cx="856909" cy="301356"/>
            </a:xfrm>
            <a:prstGeom prst="rect">
              <a:avLst/>
            </a:prstGeom>
          </p:spPr>
        </p:pic>
      </p:gr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t="23833" b="21322"/>
          <a:stretch/>
        </p:blipFill>
        <p:spPr>
          <a:xfrm>
            <a:off x="7314573" y="1835291"/>
            <a:ext cx="1113279" cy="408561"/>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42619" y="1846602"/>
            <a:ext cx="910795" cy="390732"/>
          </a:xfrm>
          <a:prstGeom prst="rect">
            <a:avLst/>
          </a:prstGeom>
        </p:spPr>
      </p:pic>
      <p:grpSp>
        <p:nvGrpSpPr>
          <p:cNvPr id="24" name="Group 23"/>
          <p:cNvGrpSpPr/>
          <p:nvPr/>
        </p:nvGrpSpPr>
        <p:grpSpPr>
          <a:xfrm>
            <a:off x="7304754" y="2453263"/>
            <a:ext cx="1247375" cy="525716"/>
            <a:chOff x="5479982" y="1839945"/>
            <a:chExt cx="935775" cy="394287"/>
          </a:xfrm>
        </p:grpSpPr>
        <p:sp>
          <p:nvSpPr>
            <p:cNvPr id="178" name="TextBox 177"/>
            <p:cNvSpPr txBox="1"/>
            <p:nvPr/>
          </p:nvSpPr>
          <p:spPr>
            <a:xfrm>
              <a:off x="5479982" y="1839945"/>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t="1" b="31864"/>
            <a:stretch/>
          </p:blipFill>
          <p:spPr>
            <a:xfrm>
              <a:off x="5546223" y="1956602"/>
              <a:ext cx="789311" cy="157288"/>
            </a:xfrm>
            <a:prstGeom prst="rect">
              <a:avLst/>
            </a:prstGeom>
          </p:spPr>
        </p:pic>
      </p:grpSp>
      <p:grpSp>
        <p:nvGrpSpPr>
          <p:cNvPr id="25" name="Group 24"/>
          <p:cNvGrpSpPr/>
          <p:nvPr/>
        </p:nvGrpSpPr>
        <p:grpSpPr>
          <a:xfrm>
            <a:off x="8699815" y="2442471"/>
            <a:ext cx="1247375" cy="525716"/>
            <a:chOff x="6526550" y="1831853"/>
            <a:chExt cx="935775" cy="394287"/>
          </a:xfrm>
        </p:grpSpPr>
        <p:sp>
          <p:nvSpPr>
            <p:cNvPr id="130" name="TextBox 129"/>
            <p:cNvSpPr txBox="1"/>
            <p:nvPr/>
          </p:nvSpPr>
          <p:spPr>
            <a:xfrm>
              <a:off x="6526550" y="1831853"/>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6832" y="1950663"/>
              <a:ext cx="817092" cy="179452"/>
            </a:xfrm>
            <a:prstGeom prst="rect">
              <a:avLst/>
            </a:prstGeom>
          </p:spPr>
        </p:pic>
      </p:grpSp>
      <p:grpSp>
        <p:nvGrpSpPr>
          <p:cNvPr id="26" name="Group 25"/>
          <p:cNvGrpSpPr/>
          <p:nvPr/>
        </p:nvGrpSpPr>
        <p:grpSpPr>
          <a:xfrm>
            <a:off x="8699815" y="3109067"/>
            <a:ext cx="1247375" cy="525716"/>
            <a:chOff x="6526550" y="2331800"/>
            <a:chExt cx="935775" cy="394287"/>
          </a:xfrm>
        </p:grpSpPr>
        <p:sp>
          <p:nvSpPr>
            <p:cNvPr id="139" name="TextBox 138"/>
            <p:cNvSpPr txBox="1"/>
            <p:nvPr/>
          </p:nvSpPr>
          <p:spPr>
            <a:xfrm>
              <a:off x="6526550" y="2331800"/>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7777" y="2369686"/>
              <a:ext cx="875201" cy="296474"/>
            </a:xfrm>
            <a:prstGeom prst="rect">
              <a:avLst/>
            </a:prstGeom>
          </p:spPr>
        </p:pic>
      </p:grpSp>
      <p:grpSp>
        <p:nvGrpSpPr>
          <p:cNvPr id="27" name="Group 26"/>
          <p:cNvGrpSpPr/>
          <p:nvPr/>
        </p:nvGrpSpPr>
        <p:grpSpPr>
          <a:xfrm>
            <a:off x="8019550" y="3787363"/>
            <a:ext cx="1247375" cy="525716"/>
            <a:chOff x="6016219" y="2840522"/>
            <a:chExt cx="935775" cy="394287"/>
          </a:xfrm>
        </p:grpSpPr>
        <p:sp>
          <p:nvSpPr>
            <p:cNvPr id="136" name="TextBox 135"/>
            <p:cNvSpPr txBox="1"/>
            <p:nvPr/>
          </p:nvSpPr>
          <p:spPr>
            <a:xfrm>
              <a:off x="6016219" y="2840522"/>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4531" y="2905478"/>
              <a:ext cx="479150" cy="264375"/>
            </a:xfrm>
            <a:prstGeom prst="rect">
              <a:avLst/>
            </a:prstGeom>
          </p:spPr>
        </p:pic>
      </p:grpSp>
      <p:grpSp>
        <p:nvGrpSpPr>
          <p:cNvPr id="28" name="Group 27"/>
          <p:cNvGrpSpPr/>
          <p:nvPr/>
        </p:nvGrpSpPr>
        <p:grpSpPr>
          <a:xfrm>
            <a:off x="8020133" y="4404139"/>
            <a:ext cx="1247375" cy="525716"/>
            <a:chOff x="6016656" y="3303103"/>
            <a:chExt cx="935775" cy="394287"/>
          </a:xfrm>
        </p:grpSpPr>
        <p:sp>
          <p:nvSpPr>
            <p:cNvPr id="162" name="TextBox 161"/>
            <p:cNvSpPr txBox="1"/>
            <p:nvPr/>
          </p:nvSpPr>
          <p:spPr>
            <a:xfrm>
              <a:off x="6016656" y="3303103"/>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5782" y="3419376"/>
              <a:ext cx="764925" cy="146475"/>
            </a:xfrm>
            <a:prstGeom prst="rect">
              <a:avLst/>
            </a:prstGeom>
          </p:spPr>
        </p:pic>
      </p:grpSp>
      <p:grpSp>
        <p:nvGrpSpPr>
          <p:cNvPr id="29" name="Group 28"/>
          <p:cNvGrpSpPr/>
          <p:nvPr/>
        </p:nvGrpSpPr>
        <p:grpSpPr>
          <a:xfrm>
            <a:off x="7293258" y="5138379"/>
            <a:ext cx="1283960" cy="525716"/>
            <a:chOff x="5413505" y="3841613"/>
            <a:chExt cx="917571" cy="394287"/>
          </a:xfrm>
        </p:grpSpPr>
        <p:sp>
          <p:nvSpPr>
            <p:cNvPr id="169" name="TextBox 168"/>
            <p:cNvSpPr txBox="1"/>
            <p:nvPr/>
          </p:nvSpPr>
          <p:spPr>
            <a:xfrm>
              <a:off x="5413505" y="3841613"/>
              <a:ext cx="917571"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9128" y="3971773"/>
              <a:ext cx="829831" cy="125813"/>
            </a:xfrm>
            <a:prstGeom prst="rect">
              <a:avLst/>
            </a:prstGeom>
          </p:spPr>
        </p:pic>
      </p:grpSp>
      <p:grpSp>
        <p:nvGrpSpPr>
          <p:cNvPr id="31" name="Group 30"/>
          <p:cNvGrpSpPr/>
          <p:nvPr/>
        </p:nvGrpSpPr>
        <p:grpSpPr>
          <a:xfrm>
            <a:off x="8726923" y="5138379"/>
            <a:ext cx="1247375" cy="525716"/>
            <a:chOff x="6536257" y="3853783"/>
            <a:chExt cx="935775" cy="394287"/>
          </a:xfrm>
        </p:grpSpPr>
        <p:sp>
          <p:nvSpPr>
            <p:cNvPr id="172" name="TextBox 171"/>
            <p:cNvSpPr txBox="1"/>
            <p:nvPr/>
          </p:nvSpPr>
          <p:spPr>
            <a:xfrm>
              <a:off x="6536257" y="3853783"/>
              <a:ext cx="935775" cy="394287"/>
            </a:xfrm>
            <a:prstGeom prst="parallelogram">
              <a:avLst>
                <a:gd name="adj" fmla="val 0"/>
              </a:avLst>
            </a:prstGeom>
            <a:solidFill>
              <a:schemeClr val="bg1"/>
            </a:solidFill>
            <a:ln w="38100">
              <a:solidFill>
                <a:schemeClr val="accent6"/>
              </a:solidFill>
              <a:miter lim="800000"/>
            </a:ln>
          </p:spPr>
          <p:txBody>
            <a:bodyPr wrap="square" rtlCol="0">
              <a:noAutofit/>
            </a:bodyPr>
            <a:lstStyle/>
            <a:p>
              <a:pPr algn="ctr"/>
              <a:endParaRPr lang="en-US" sz="1100" cap="all" dirty="0">
                <a:solidFill>
                  <a:schemeClr val="bg1"/>
                </a:solidFill>
              </a:endParaRPr>
            </a:p>
          </p:txBody>
        </p:sp>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6976" y="3974658"/>
              <a:ext cx="874335" cy="169093"/>
            </a:xfrm>
            <a:prstGeom prst="rect">
              <a:avLst/>
            </a:prstGeom>
          </p:spPr>
        </p:pic>
      </p:grpSp>
      <p:grpSp>
        <p:nvGrpSpPr>
          <p:cNvPr id="30" name="Group 29"/>
          <p:cNvGrpSpPr/>
          <p:nvPr/>
        </p:nvGrpSpPr>
        <p:grpSpPr>
          <a:xfrm>
            <a:off x="8726923" y="5763843"/>
            <a:ext cx="1247375" cy="525716"/>
            <a:chOff x="6498214" y="4322868"/>
            <a:chExt cx="935775" cy="394287"/>
          </a:xfrm>
        </p:grpSpPr>
        <p:sp>
          <p:nvSpPr>
            <p:cNvPr id="119" name="TextBox 118"/>
            <p:cNvSpPr txBox="1"/>
            <p:nvPr/>
          </p:nvSpPr>
          <p:spPr>
            <a:xfrm>
              <a:off x="6498214" y="4322868"/>
              <a:ext cx="935775" cy="394287"/>
            </a:xfrm>
            <a:prstGeom prst="parallelogram">
              <a:avLst>
                <a:gd name="adj" fmla="val 0"/>
              </a:avLst>
            </a:prstGeom>
            <a:solidFill>
              <a:schemeClr val="bg1"/>
            </a:solidFill>
            <a:ln w="19050">
              <a:noFill/>
              <a:miter lim="800000"/>
            </a:ln>
          </p:spPr>
          <p:txBody>
            <a:bodyPr wrap="square" rtlCol="0">
              <a:noAutofit/>
            </a:bodyPr>
            <a:lstStyle/>
            <a:p>
              <a:pPr algn="ctr"/>
              <a:endParaRPr lang="en-US" sz="1100" cap="all" dirty="0">
                <a:solidFill>
                  <a:schemeClr val="bg1"/>
                </a:solidFill>
              </a:endParaRPr>
            </a:p>
          </p:txBody>
        </p:sp>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44010" y="4367018"/>
              <a:ext cx="644183" cy="305987"/>
            </a:xfrm>
            <a:prstGeom prst="rect">
              <a:avLst/>
            </a:prstGeom>
          </p:spPr>
        </p:pic>
      </p:grpSp>
      <p:sp>
        <p:nvSpPr>
          <p:cNvPr id="116" name="TextBox 115"/>
          <p:cNvSpPr txBox="1"/>
          <p:nvPr/>
        </p:nvSpPr>
        <p:spPr>
          <a:xfrm>
            <a:off x="7297345" y="5760419"/>
            <a:ext cx="1279271" cy="525716"/>
          </a:xfrm>
          <a:prstGeom prst="parallelogram">
            <a:avLst>
              <a:gd name="adj" fmla="val 0"/>
            </a:avLst>
          </a:prstGeom>
          <a:solidFill>
            <a:schemeClr val="bg1"/>
          </a:solidFill>
          <a:ln w="19050">
            <a:noFill/>
            <a:miter lim="800000"/>
          </a:ln>
        </p:spPr>
        <p:txBody>
          <a:bodyPr wrap="square" lIns="121845" tIns="60923" rIns="121845" bIns="60923" rtlCol="0">
            <a:noAutofit/>
          </a:bodyPr>
          <a:lstStyle/>
          <a:p>
            <a:pPr algn="ctr"/>
            <a:endParaRPr lang="en-US" sz="1100" cap="all" dirty="0">
              <a:solidFill>
                <a:schemeClr val="bg1"/>
              </a:solidFill>
            </a:endParaRPr>
          </a:p>
        </p:txBody>
      </p:sp>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24827" y="5817463"/>
            <a:ext cx="1032800" cy="413228"/>
          </a:xfrm>
          <a:prstGeom prst="rect">
            <a:avLst/>
          </a:prstGeom>
        </p:spPr>
      </p:pic>
      <p:grpSp>
        <p:nvGrpSpPr>
          <p:cNvPr id="12" name="Group 11"/>
          <p:cNvGrpSpPr/>
          <p:nvPr/>
        </p:nvGrpSpPr>
        <p:grpSpPr>
          <a:xfrm>
            <a:off x="7185788" y="2383177"/>
            <a:ext cx="2867341" cy="3334091"/>
            <a:chOff x="8087810" y="1613750"/>
            <a:chExt cx="2112379" cy="2500568"/>
          </a:xfrm>
        </p:grpSpPr>
        <p:grpSp>
          <p:nvGrpSpPr>
            <p:cNvPr id="11" name="Group 10"/>
            <p:cNvGrpSpPr/>
            <p:nvPr/>
          </p:nvGrpSpPr>
          <p:grpSpPr>
            <a:xfrm>
              <a:off x="8087810" y="1613750"/>
              <a:ext cx="2112379" cy="2500568"/>
              <a:chOff x="5404539" y="1807912"/>
              <a:chExt cx="2112379" cy="2500568"/>
            </a:xfrm>
          </p:grpSpPr>
          <p:sp>
            <p:nvSpPr>
              <p:cNvPr id="70" name="Rectangle 69"/>
              <p:cNvSpPr/>
              <p:nvPr/>
            </p:nvSpPr>
            <p:spPr>
              <a:xfrm>
                <a:off x="5455443" y="1807912"/>
                <a:ext cx="2016589" cy="2500568"/>
              </a:xfrm>
              <a:prstGeom prst="rect">
                <a:avLst/>
              </a:prstGeom>
              <a:gradFill flip="none" rotWithShape="1">
                <a:gsLst>
                  <a:gs pos="1000">
                    <a:schemeClr val="accent5">
                      <a:lumMod val="50000"/>
                    </a:schemeClr>
                  </a:gs>
                  <a:gs pos="50000">
                    <a:schemeClr val="accent5"/>
                  </a:gs>
                </a:gsLst>
                <a:lin ang="16200000" scaled="0"/>
                <a:tileRect/>
              </a:gradFill>
              <a:ln>
                <a:solidFill>
                  <a:schemeClr val="accent6">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15"/>
                <a:endParaRPr lang="en-US" dirty="0">
                  <a:solidFill>
                    <a:srgbClr val="FFFFFF"/>
                  </a:solidFill>
                </a:endParaRPr>
              </a:p>
            </p:txBody>
          </p:sp>
          <p:sp>
            <p:nvSpPr>
              <p:cNvPr id="82" name="Rectangle 81"/>
              <p:cNvSpPr/>
              <p:nvPr/>
            </p:nvSpPr>
            <p:spPr>
              <a:xfrm>
                <a:off x="5404539" y="2084460"/>
                <a:ext cx="2112379" cy="738664"/>
              </a:xfrm>
              <a:prstGeom prst="rect">
                <a:avLst/>
              </a:prstGeom>
            </p:spPr>
            <p:txBody>
              <a:bodyPr wrap="square" anchor="ctr">
                <a:spAutoFit/>
              </a:bodyPr>
              <a:lstStyle/>
              <a:p>
                <a:pPr algn="ctr" defTabSz="913859"/>
                <a:r>
                  <a:rPr lang="en-US" b="1" dirty="0" smtClean="0">
                    <a:solidFill>
                      <a:schemeClr val="bg1"/>
                    </a:solidFill>
                    <a:effectLst>
                      <a:outerShdw blurRad="38100" dist="38100" dir="2700000" algn="tl">
                        <a:srgbClr val="000000">
                          <a:alpha val="43137"/>
                        </a:srgbClr>
                      </a:outerShdw>
                    </a:effectLst>
                    <a:latin typeface="Arial"/>
                  </a:rPr>
                  <a:t>Buy or Build </a:t>
                </a:r>
              </a:p>
              <a:p>
                <a:pPr algn="ctr" defTabSz="913859"/>
                <a:r>
                  <a:rPr lang="en-US" sz="3200" b="1" dirty="0">
                    <a:solidFill>
                      <a:schemeClr val="bg1"/>
                    </a:solidFill>
                    <a:effectLst>
                      <a:outerShdw blurRad="38100" dist="38100" dir="2700000" algn="tl">
                        <a:srgbClr val="000000">
                          <a:alpha val="43137"/>
                        </a:srgbClr>
                      </a:outerShdw>
                    </a:effectLst>
                    <a:latin typeface="Arial"/>
                  </a:rPr>
                  <a:t>NOW!</a:t>
                </a:r>
              </a:p>
            </p:txBody>
          </p:sp>
        </p:grpSp>
        <p:grpSp>
          <p:nvGrpSpPr>
            <p:cNvPr id="67" name="Group 66"/>
            <p:cNvGrpSpPr/>
            <p:nvPr/>
          </p:nvGrpSpPr>
          <p:grpSpPr>
            <a:xfrm>
              <a:off x="8872883" y="2710920"/>
              <a:ext cx="785651" cy="796306"/>
              <a:chOff x="6766515" y="3090882"/>
              <a:chExt cx="2663937" cy="2768525"/>
            </a:xfrm>
            <a:gradFill flip="none" rotWithShape="1">
              <a:gsLst>
                <a:gs pos="0">
                  <a:srgbClr val="959595"/>
                </a:gs>
                <a:gs pos="100000">
                  <a:schemeClr val="bg1"/>
                </a:gs>
                <a:gs pos="50000">
                  <a:srgbClr val="D6D6D6"/>
                </a:gs>
              </a:gsLst>
              <a:lin ang="16200000" scaled="0"/>
              <a:tileRect/>
            </a:gradFill>
          </p:grpSpPr>
          <p:sp>
            <p:nvSpPr>
              <p:cNvPr id="68" name="Freeform 6"/>
              <p:cNvSpPr>
                <a:spLocks noEditPoints="1"/>
              </p:cNvSpPr>
              <p:nvPr/>
            </p:nvSpPr>
            <p:spPr bwMode="auto">
              <a:xfrm>
                <a:off x="7327014" y="4602107"/>
                <a:ext cx="2103438" cy="1257300"/>
              </a:xfrm>
              <a:custGeom>
                <a:avLst/>
                <a:gdLst>
                  <a:gd name="T0" fmla="*/ 0 w 1325"/>
                  <a:gd name="T1" fmla="*/ 792 h 792"/>
                  <a:gd name="T2" fmla="*/ 1325 w 1325"/>
                  <a:gd name="T3" fmla="*/ 792 h 792"/>
                  <a:gd name="T4" fmla="*/ 1325 w 1325"/>
                  <a:gd name="T5" fmla="*/ 0 h 792"/>
                  <a:gd name="T6" fmla="*/ 0 w 1325"/>
                  <a:gd name="T7" fmla="*/ 792 h 792"/>
                  <a:gd name="T8" fmla="*/ 1086 w 1325"/>
                  <a:gd name="T9" fmla="*/ 607 h 792"/>
                  <a:gd name="T10" fmla="*/ 689 w 1325"/>
                  <a:gd name="T11" fmla="*/ 607 h 792"/>
                  <a:gd name="T12" fmla="*/ 1086 w 1325"/>
                  <a:gd name="T13" fmla="*/ 369 h 792"/>
                  <a:gd name="T14" fmla="*/ 1086 w 1325"/>
                  <a:gd name="T15" fmla="*/ 607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5" h="792">
                    <a:moveTo>
                      <a:pt x="0" y="792"/>
                    </a:moveTo>
                    <a:lnTo>
                      <a:pt x="1325" y="792"/>
                    </a:lnTo>
                    <a:lnTo>
                      <a:pt x="1325" y="0"/>
                    </a:lnTo>
                    <a:lnTo>
                      <a:pt x="0" y="792"/>
                    </a:lnTo>
                    <a:close/>
                    <a:moveTo>
                      <a:pt x="1086" y="607"/>
                    </a:moveTo>
                    <a:lnTo>
                      <a:pt x="689" y="607"/>
                    </a:lnTo>
                    <a:lnTo>
                      <a:pt x="1086" y="369"/>
                    </a:lnTo>
                    <a:lnTo>
                      <a:pt x="1086"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7"/>
              <p:cNvSpPr>
                <a:spLocks noEditPoints="1"/>
              </p:cNvSpPr>
              <p:nvPr/>
            </p:nvSpPr>
            <p:spPr bwMode="auto">
              <a:xfrm>
                <a:off x="6766515" y="3090882"/>
                <a:ext cx="1858962" cy="2378077"/>
              </a:xfrm>
              <a:custGeom>
                <a:avLst/>
                <a:gdLst>
                  <a:gd name="T0" fmla="*/ 496 w 496"/>
                  <a:gd name="T1" fmla="*/ 467 h 634"/>
                  <a:gd name="T2" fmla="*/ 496 w 496"/>
                  <a:gd name="T3" fmla="*/ 25 h 634"/>
                  <a:gd name="T4" fmla="*/ 471 w 496"/>
                  <a:gd name="T5" fmla="*/ 0 h 634"/>
                  <a:gd name="T6" fmla="*/ 158 w 496"/>
                  <a:gd name="T7" fmla="*/ 0 h 634"/>
                  <a:gd name="T8" fmla="*/ 117 w 496"/>
                  <a:gd name="T9" fmla="*/ 20 h 634"/>
                  <a:gd name="T10" fmla="*/ 15 w 496"/>
                  <a:gd name="T11" fmla="*/ 118 h 634"/>
                  <a:gd name="T12" fmla="*/ 0 w 496"/>
                  <a:gd name="T13" fmla="*/ 165 h 634"/>
                  <a:gd name="T14" fmla="*/ 0 w 496"/>
                  <a:gd name="T15" fmla="*/ 608 h 634"/>
                  <a:gd name="T16" fmla="*/ 25 w 496"/>
                  <a:gd name="T17" fmla="*/ 634 h 634"/>
                  <a:gd name="T18" fmla="*/ 217 w 496"/>
                  <a:gd name="T19" fmla="*/ 634 h 634"/>
                  <a:gd name="T20" fmla="*/ 496 w 496"/>
                  <a:gd name="T21" fmla="*/ 467 h 634"/>
                  <a:gd name="T22" fmla="*/ 153 w 496"/>
                  <a:gd name="T23" fmla="*/ 36 h 634"/>
                  <a:gd name="T24" fmla="*/ 153 w 496"/>
                  <a:gd name="T25" fmla="*/ 149 h 634"/>
                  <a:gd name="T26" fmla="*/ 40 w 496"/>
                  <a:gd name="T27" fmla="*/ 149 h 634"/>
                  <a:gd name="T28" fmla="*/ 153 w 496"/>
                  <a:gd name="T29" fmla="*/ 3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634">
                    <a:moveTo>
                      <a:pt x="496" y="467"/>
                    </a:moveTo>
                    <a:cubicBezTo>
                      <a:pt x="496" y="26"/>
                      <a:pt x="496" y="25"/>
                      <a:pt x="496" y="25"/>
                    </a:cubicBezTo>
                    <a:cubicBezTo>
                      <a:pt x="496" y="10"/>
                      <a:pt x="481" y="0"/>
                      <a:pt x="471" y="0"/>
                    </a:cubicBezTo>
                    <a:cubicBezTo>
                      <a:pt x="158" y="0"/>
                      <a:pt x="158" y="0"/>
                      <a:pt x="158" y="0"/>
                    </a:cubicBezTo>
                    <a:cubicBezTo>
                      <a:pt x="148" y="0"/>
                      <a:pt x="128" y="10"/>
                      <a:pt x="117" y="20"/>
                    </a:cubicBezTo>
                    <a:cubicBezTo>
                      <a:pt x="15" y="118"/>
                      <a:pt x="15" y="118"/>
                      <a:pt x="15" y="118"/>
                    </a:cubicBezTo>
                    <a:cubicBezTo>
                      <a:pt x="5" y="129"/>
                      <a:pt x="0" y="149"/>
                      <a:pt x="0" y="165"/>
                    </a:cubicBezTo>
                    <a:cubicBezTo>
                      <a:pt x="0" y="608"/>
                      <a:pt x="0" y="608"/>
                      <a:pt x="0" y="608"/>
                    </a:cubicBezTo>
                    <a:cubicBezTo>
                      <a:pt x="0" y="624"/>
                      <a:pt x="10" y="634"/>
                      <a:pt x="25" y="634"/>
                    </a:cubicBezTo>
                    <a:cubicBezTo>
                      <a:pt x="102" y="634"/>
                      <a:pt x="165" y="634"/>
                      <a:pt x="217" y="634"/>
                    </a:cubicBezTo>
                    <a:lnTo>
                      <a:pt x="496" y="467"/>
                    </a:lnTo>
                    <a:close/>
                    <a:moveTo>
                      <a:pt x="153" y="36"/>
                    </a:moveTo>
                    <a:cubicBezTo>
                      <a:pt x="153" y="149"/>
                      <a:pt x="153" y="149"/>
                      <a:pt x="153" y="149"/>
                    </a:cubicBezTo>
                    <a:cubicBezTo>
                      <a:pt x="40" y="149"/>
                      <a:pt x="40" y="149"/>
                      <a:pt x="40" y="149"/>
                    </a:cubicBezTo>
                    <a:lnTo>
                      <a:pt x="15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90904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1000"/>
                                        <p:tgtEl>
                                          <p:spTgt spid="94"/>
                                        </p:tgtEl>
                                      </p:cBhvr>
                                    </p:animEffect>
                                    <p:set>
                                      <p:cBhvr>
                                        <p:cTn id="10" dur="1" fill="hold">
                                          <p:stCondLst>
                                            <p:cond delay="999"/>
                                          </p:stCondLst>
                                        </p:cTn>
                                        <p:tgtEl>
                                          <p:spTgt spid="94"/>
                                        </p:tgtEl>
                                        <p:attrNameLst>
                                          <p:attrName>style.visibility</p:attrName>
                                        </p:attrNameLst>
                                      </p:cBhvr>
                                      <p:to>
                                        <p:strVal val="hidden"/>
                                      </p:to>
                                    </p:set>
                                  </p:childTnLst>
                                </p:cTn>
                              </p:par>
                              <p:par>
                                <p:cTn id="11" presetID="22" presetClass="exit" presetSubtype="2" fill="hold" nodeType="withEffect">
                                  <p:stCondLst>
                                    <p:cond delay="0"/>
                                  </p:stCondLst>
                                  <p:childTnLst>
                                    <p:animEffect transition="out" filter="wipe(right)">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53" presetClass="entr" presetSubtype="16" fill="hold" nodeType="with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p:cTn id="16" dur="500" fill="hold"/>
                                        <p:tgtEl>
                                          <p:spTgt spid="143"/>
                                        </p:tgtEl>
                                        <p:attrNameLst>
                                          <p:attrName>ppt_w</p:attrName>
                                        </p:attrNameLst>
                                      </p:cBhvr>
                                      <p:tavLst>
                                        <p:tav tm="0">
                                          <p:val>
                                            <p:fltVal val="0"/>
                                          </p:val>
                                        </p:tav>
                                        <p:tav tm="100000">
                                          <p:val>
                                            <p:strVal val="#ppt_w"/>
                                          </p:val>
                                        </p:tav>
                                      </p:tavLst>
                                    </p:anim>
                                    <p:anim calcmode="lin" valueType="num">
                                      <p:cBhvr>
                                        <p:cTn id="17" dur="500" fill="hold"/>
                                        <p:tgtEl>
                                          <p:spTgt spid="143"/>
                                        </p:tgtEl>
                                        <p:attrNameLst>
                                          <p:attrName>ppt_h</p:attrName>
                                        </p:attrNameLst>
                                      </p:cBhvr>
                                      <p:tavLst>
                                        <p:tav tm="0">
                                          <p:val>
                                            <p:fltVal val="0"/>
                                          </p:val>
                                        </p:tav>
                                        <p:tav tm="100000">
                                          <p:val>
                                            <p:strVal val="#ppt_h"/>
                                          </p:val>
                                        </p:tav>
                                      </p:tavLst>
                                    </p:anim>
                                    <p:animEffect transition="in" filter="fade">
                                      <p:cBhvr>
                                        <p:cTn id="18" dur="500"/>
                                        <p:tgtEl>
                                          <p:spTgt spid="143"/>
                                        </p:tgtEl>
                                      </p:cBhvr>
                                    </p:animEffect>
                                  </p:childTnLst>
                                </p:cTn>
                              </p:par>
                              <p:par>
                                <p:cTn id="19" presetID="53" presetClass="entr" presetSubtype="16" fill="hold" nodeType="withEffect">
                                  <p:stCondLst>
                                    <p:cond delay="2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25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nodeType="withEffect">
                                  <p:stCondLst>
                                    <p:cond delay="4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nodeType="withEffect">
                                  <p:stCondLst>
                                    <p:cond delay="50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53" presetClass="entr" presetSubtype="16" fill="hold" nodeType="withEffect">
                                  <p:stCondLst>
                                    <p:cond delay="60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nodeType="withEffect">
                                  <p:stCondLst>
                                    <p:cond delay="70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53" presetClass="entr" presetSubtype="16" fill="hold" nodeType="withEffect">
                                  <p:stCondLst>
                                    <p:cond delay="70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p:cNvGrpSpPr/>
          <p:nvPr/>
        </p:nvGrpSpPr>
        <p:grpSpPr>
          <a:xfrm>
            <a:off x="8" y="1253445"/>
            <a:ext cx="5875131" cy="5225856"/>
            <a:chOff x="-2" y="965011"/>
            <a:chExt cx="4407496" cy="3919394"/>
          </a:xfrm>
        </p:grpSpPr>
        <p:sp>
          <p:nvSpPr>
            <p:cNvPr id="112" name="Round Same Side Corner Rectangle 111"/>
            <p:cNvSpPr/>
            <p:nvPr/>
          </p:nvSpPr>
          <p:spPr>
            <a:xfrm rot="16200000" flipV="1">
              <a:off x="406436" y="883348"/>
              <a:ext cx="3594619" cy="4407496"/>
            </a:xfrm>
            <a:prstGeom prst="round2SameRect">
              <a:avLst>
                <a:gd name="adj1" fmla="val 3778"/>
                <a:gd name="adj2" fmla="val 0"/>
              </a:avLst>
            </a:prstGeom>
            <a:gradFill flip="none" rotWithShape="1">
              <a:gsLst>
                <a:gs pos="0">
                  <a:schemeClr val="tx2">
                    <a:lumMod val="75000"/>
                  </a:schemeClr>
                </a:gs>
                <a:gs pos="50000">
                  <a:schemeClr val="bg1">
                    <a:lumMod val="65000"/>
                    <a:alpha val="63000"/>
                  </a:schemeClr>
                </a:gs>
                <a:gs pos="100000">
                  <a:schemeClr val="tx2">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609151">
                <a:lnSpc>
                  <a:spcPct val="90000"/>
                </a:lnSpc>
              </a:pPr>
              <a:endParaRPr lang="en-US" dirty="0">
                <a:solidFill>
                  <a:srgbClr val="FFFFFF"/>
                </a:solidFill>
                <a:latin typeface="Arial"/>
              </a:endParaRPr>
            </a:p>
          </p:txBody>
        </p:sp>
        <p:sp>
          <p:nvSpPr>
            <p:cNvPr id="162" name="Rounded Rectangle 161"/>
            <p:cNvSpPr/>
            <p:nvPr/>
          </p:nvSpPr>
          <p:spPr>
            <a:xfrm>
              <a:off x="397668" y="1456184"/>
              <a:ext cx="1576535" cy="708570"/>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58" name="Rounded Rectangle 157"/>
            <p:cNvSpPr/>
            <p:nvPr/>
          </p:nvSpPr>
          <p:spPr>
            <a:xfrm>
              <a:off x="397668" y="2288199"/>
              <a:ext cx="1576535" cy="708570"/>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54" name="Rounded Rectangle 153"/>
            <p:cNvSpPr/>
            <p:nvPr/>
          </p:nvSpPr>
          <p:spPr>
            <a:xfrm>
              <a:off x="397668" y="3120214"/>
              <a:ext cx="1576535" cy="708570"/>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50" name="Rounded Rectangle 149"/>
            <p:cNvSpPr/>
            <p:nvPr/>
          </p:nvSpPr>
          <p:spPr>
            <a:xfrm>
              <a:off x="397668" y="3952230"/>
              <a:ext cx="1576535" cy="708570"/>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17" name="TextBox 116"/>
            <p:cNvSpPr txBox="1"/>
            <p:nvPr/>
          </p:nvSpPr>
          <p:spPr>
            <a:xfrm>
              <a:off x="434961" y="965011"/>
              <a:ext cx="3509040" cy="274120"/>
            </a:xfrm>
            <a:prstGeom prst="rect">
              <a:avLst/>
            </a:prstGeom>
            <a:noFill/>
          </p:spPr>
          <p:txBody>
            <a:bodyPr wrap="none" lIns="68586" tIns="34294" rIns="68586" bIns="34294" rtlCol="0" anchor="ctr">
              <a:spAutoFit/>
            </a:bodyPr>
            <a:lstStyle/>
            <a:p>
              <a:pPr algn="ctr" defTabSz="913691">
                <a:lnSpc>
                  <a:spcPct val="90000"/>
                </a:lnSpc>
              </a:pPr>
              <a:r>
                <a:rPr lang="en-US" sz="2100" dirty="0">
                  <a:solidFill>
                    <a:srgbClr val="52526D">
                      <a:lumMod val="75000"/>
                    </a:srgbClr>
                  </a:solidFill>
                  <a:latin typeface="Arial"/>
                  <a:cs typeface="Arial" panose="020B0604020202020204" pitchFamily="34" charset="0"/>
                </a:rPr>
                <a:t>ENTERPRISE DC / PRIVATE CLOUD</a:t>
              </a:r>
            </a:p>
          </p:txBody>
        </p:sp>
        <p:sp>
          <p:nvSpPr>
            <p:cNvPr id="118" name="Round Same Side Corner Rectangle 117"/>
            <p:cNvSpPr/>
            <p:nvPr/>
          </p:nvSpPr>
          <p:spPr>
            <a:xfrm flipV="1">
              <a:off x="2552882" y="1520902"/>
              <a:ext cx="1506580" cy="3075973"/>
            </a:xfrm>
            <a:prstGeom prst="round2SameRect">
              <a:avLst>
                <a:gd name="adj1" fmla="val 5287"/>
                <a:gd name="adj2" fmla="val 0"/>
              </a:avLst>
            </a:prstGeom>
            <a:gradFill flip="none" rotWithShape="1">
              <a:gsLst>
                <a:gs pos="0">
                  <a:schemeClr val="accent1">
                    <a:lumMod val="75000"/>
                  </a:schemeClr>
                </a:gs>
                <a:gs pos="100000">
                  <a:schemeClr val="accent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151"/>
              <a:endParaRPr lang="en-US" sz="1900">
                <a:solidFill>
                  <a:srgbClr val="FFFFFF"/>
                </a:solidFill>
                <a:latin typeface="Arial"/>
              </a:endParaRPr>
            </a:p>
          </p:txBody>
        </p:sp>
        <p:sp>
          <p:nvSpPr>
            <p:cNvPr id="119" name="Round Same Side Corner Rectangle 118"/>
            <p:cNvSpPr/>
            <p:nvPr/>
          </p:nvSpPr>
          <p:spPr>
            <a:xfrm flipV="1">
              <a:off x="2624472" y="1523101"/>
              <a:ext cx="1363004" cy="2957348"/>
            </a:xfrm>
            <a:prstGeom prst="round2SameRect">
              <a:avLst>
                <a:gd name="adj1" fmla="val 7582"/>
                <a:gd name="adj2" fmla="val 0"/>
              </a:avLst>
            </a:prstGeom>
            <a:gradFill flip="none" rotWithShape="1">
              <a:gsLst>
                <a:gs pos="0">
                  <a:srgbClr val="081422">
                    <a:alpha val="36000"/>
                  </a:srgbClr>
                </a:gs>
                <a:gs pos="100000">
                  <a:sysClr val="windowText" lastClr="000000">
                    <a:alpha val="0"/>
                  </a:sysClr>
                </a:gs>
              </a:gsLst>
              <a:lin ang="5400000" scaled="1"/>
              <a:tileRect/>
            </a:gradFill>
          </p:spPr>
          <p:txBody>
            <a:bodyPr vert="horz" lIns="0" tIns="365760" rIns="0" bIns="34269" rtlCol="0" anchor="t">
              <a:noAutofit/>
            </a:bodyPr>
            <a:lstStyle/>
            <a:p>
              <a:pPr algn="ctr" defTabSz="1217496">
                <a:spcBef>
                  <a:spcPct val="0"/>
                </a:spcBef>
              </a:pPr>
              <a:endParaRPr lang="en-US" b="1" kern="0">
                <a:solidFill>
                  <a:sysClr val="window" lastClr="FFFFFF"/>
                </a:solidFill>
                <a:latin typeface="Arial"/>
              </a:endParaRPr>
            </a:p>
          </p:txBody>
        </p:sp>
        <p:sp>
          <p:nvSpPr>
            <p:cNvPr id="146" name="Rounded Rectangle 145"/>
            <p:cNvSpPr/>
            <p:nvPr/>
          </p:nvSpPr>
          <p:spPr>
            <a:xfrm>
              <a:off x="2720234" y="2504717"/>
              <a:ext cx="1202360" cy="568335"/>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42" name="Rounded Rectangle 141"/>
            <p:cNvSpPr/>
            <p:nvPr/>
          </p:nvSpPr>
          <p:spPr>
            <a:xfrm>
              <a:off x="2720235" y="3354762"/>
              <a:ext cx="1202360" cy="903993"/>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5300" dirty="0">
                <a:solidFill>
                  <a:srgbClr val="FFFFFF"/>
                </a:solidFill>
                <a:latin typeface="Arial" panose="020B0604020202020204" pitchFamily="34" charset="0"/>
              </a:endParaRPr>
            </a:p>
          </p:txBody>
        </p:sp>
        <p:sp>
          <p:nvSpPr>
            <p:cNvPr id="122" name="Round Diagonal Corner Rectangle 121"/>
            <p:cNvSpPr/>
            <p:nvPr/>
          </p:nvSpPr>
          <p:spPr>
            <a:xfrm>
              <a:off x="2725366" y="2498250"/>
              <a:ext cx="1198934" cy="610389"/>
            </a:xfrm>
            <a:prstGeom prst="round2DiagRect">
              <a:avLst/>
            </a:prstGeom>
            <a:noFill/>
            <a:ln w="19050" cap="flat" cmpd="sng" algn="ctr">
              <a:noFill/>
              <a:prstDash val="solid"/>
              <a:miter lim="800000"/>
            </a:ln>
            <a:effectLst/>
          </p:spPr>
          <p:txBody>
            <a:bodyPr wrap="square" lIns="68586" tIns="34294" rIns="68586" bIns="34294" rtlCol="0" anchor="ctr">
              <a:spAutoFit/>
            </a:bodyPr>
            <a:lstStyle/>
            <a:p>
              <a:pPr algn="ctr" defTabSz="913807">
                <a:lnSpc>
                  <a:spcPct val="95000"/>
                </a:lnSpc>
              </a:pPr>
              <a:r>
                <a:rPr lang="en-US" sz="1500" kern="0" dirty="0">
                  <a:solidFill>
                    <a:srgbClr val="E7E6E6"/>
                  </a:solidFill>
                  <a:latin typeface="Arial"/>
                </a:rPr>
                <a:t>End User and </a:t>
              </a:r>
              <a:br>
                <a:rPr lang="en-US" sz="1500" kern="0" dirty="0">
                  <a:solidFill>
                    <a:srgbClr val="E7E6E6"/>
                  </a:solidFill>
                  <a:latin typeface="Arial"/>
                </a:rPr>
              </a:br>
              <a:r>
                <a:rPr lang="en-US" sz="1500" kern="0" dirty="0">
                  <a:solidFill>
                    <a:srgbClr val="E7E6E6"/>
                  </a:solidFill>
                  <a:latin typeface="Arial"/>
                </a:rPr>
                <a:t>IT Admin Portals</a:t>
              </a:r>
            </a:p>
          </p:txBody>
        </p:sp>
        <p:sp>
          <p:nvSpPr>
            <p:cNvPr id="123" name="Round Diagonal Corner Rectangle 122"/>
            <p:cNvSpPr/>
            <p:nvPr/>
          </p:nvSpPr>
          <p:spPr>
            <a:xfrm>
              <a:off x="2680942" y="3553089"/>
              <a:ext cx="1331130" cy="546967"/>
            </a:xfrm>
            <a:prstGeom prst="round2DiagRect">
              <a:avLst/>
            </a:prstGeom>
            <a:noFill/>
            <a:ln w="19050" cap="flat" cmpd="sng" algn="ctr">
              <a:noFill/>
              <a:prstDash val="solid"/>
              <a:miter lim="800000"/>
            </a:ln>
            <a:effectLst/>
          </p:spPr>
          <p:txBody>
            <a:bodyPr wrap="square" lIns="68586" tIns="34294" rIns="68586" bIns="34294" rtlCol="0" anchor="ctr">
              <a:spAutoFit/>
            </a:bodyPr>
            <a:lstStyle/>
            <a:p>
              <a:pPr algn="ctr" defTabSz="913807">
                <a:lnSpc>
                  <a:spcPct val="95000"/>
                </a:lnSpc>
              </a:pPr>
              <a:r>
                <a:rPr lang="en-US" sz="1500" kern="0" dirty="0">
                  <a:solidFill>
                    <a:srgbClr val="E7E6E6"/>
                  </a:solidFill>
                  <a:latin typeface="Arial"/>
                </a:rPr>
                <a:t>Secure Extender </a:t>
              </a:r>
              <a:r>
                <a:rPr lang="en-US" sz="1200" kern="0" dirty="0">
                  <a:solidFill>
                    <a:srgbClr val="E7E6E6"/>
                  </a:solidFill>
                  <a:latin typeface="Arial"/>
                </a:rPr>
                <a:t>Network, Compute &amp; Storage</a:t>
              </a:r>
            </a:p>
          </p:txBody>
        </p:sp>
        <p:sp>
          <p:nvSpPr>
            <p:cNvPr id="124" name="Rectangle 123"/>
            <p:cNvSpPr/>
            <p:nvPr/>
          </p:nvSpPr>
          <p:spPr>
            <a:xfrm>
              <a:off x="406400" y="1601161"/>
              <a:ext cx="1550764" cy="173084"/>
            </a:xfrm>
            <a:prstGeom prst="rect">
              <a:avLst/>
            </a:prstGeom>
            <a:noFill/>
            <a:ln w="19050" cap="flat" cmpd="sng" algn="ctr">
              <a:noFill/>
              <a:prstDash val="solid"/>
              <a:miter lim="800000"/>
            </a:ln>
            <a:effectLst/>
          </p:spPr>
          <p:txBody>
            <a:bodyPr wrap="square" lIns="0" tIns="0" rIns="0" bIns="0" rtlCol="0" anchor="t">
              <a:spAutoFit/>
            </a:bodyPr>
            <a:lstStyle/>
            <a:p>
              <a:pPr algn="ctr" defTabSz="913815"/>
              <a:r>
                <a:rPr lang="en-US" sz="1500" dirty="0" err="1">
                  <a:solidFill>
                    <a:srgbClr val="FFFFFF"/>
                  </a:solidFill>
                  <a:latin typeface="Arial"/>
                </a:rPr>
                <a:t>vSphere</a:t>
              </a:r>
              <a:endParaRPr lang="en-US" sz="1500" dirty="0">
                <a:solidFill>
                  <a:srgbClr val="FFFFFF"/>
                </a:solidFill>
                <a:latin typeface="Arial"/>
              </a:endParaRPr>
            </a:p>
          </p:txBody>
        </p:sp>
        <p:sp>
          <p:nvSpPr>
            <p:cNvPr id="125" name="Rectangle 124"/>
            <p:cNvSpPr/>
            <p:nvPr/>
          </p:nvSpPr>
          <p:spPr>
            <a:xfrm>
              <a:off x="409118" y="2448055"/>
              <a:ext cx="1548046" cy="173084"/>
            </a:xfrm>
            <a:prstGeom prst="rect">
              <a:avLst/>
            </a:prstGeom>
            <a:noFill/>
            <a:ln w="19050" cap="flat" cmpd="sng" algn="ctr">
              <a:noFill/>
              <a:prstDash val="solid"/>
              <a:miter lim="800000"/>
            </a:ln>
            <a:effectLst/>
          </p:spPr>
          <p:txBody>
            <a:bodyPr wrap="square" lIns="0" tIns="0" rIns="0" bIns="0" rtlCol="0" anchor="t">
              <a:spAutoFit/>
            </a:bodyPr>
            <a:lstStyle/>
            <a:p>
              <a:pPr algn="ctr" defTabSz="913815"/>
              <a:r>
                <a:rPr lang="en-US" sz="1500" dirty="0">
                  <a:solidFill>
                    <a:srgbClr val="FFFFFF"/>
                  </a:solidFill>
                  <a:latin typeface="Arial"/>
                </a:rPr>
                <a:t>Hyper-V* </a:t>
              </a:r>
            </a:p>
          </p:txBody>
        </p:sp>
        <p:sp>
          <p:nvSpPr>
            <p:cNvPr id="126" name="Rectangle 125"/>
            <p:cNvSpPr/>
            <p:nvPr/>
          </p:nvSpPr>
          <p:spPr>
            <a:xfrm>
              <a:off x="409118" y="3269863"/>
              <a:ext cx="1548046" cy="173084"/>
            </a:xfrm>
            <a:prstGeom prst="rect">
              <a:avLst/>
            </a:prstGeom>
            <a:noFill/>
            <a:ln w="19050" cap="flat" cmpd="sng" algn="ctr">
              <a:noFill/>
              <a:prstDash val="solid"/>
              <a:miter lim="800000"/>
            </a:ln>
            <a:effectLst/>
          </p:spPr>
          <p:txBody>
            <a:bodyPr wrap="square" lIns="0" tIns="0" rIns="0" bIns="0" rtlCol="0" anchor="t">
              <a:spAutoFit/>
            </a:bodyPr>
            <a:lstStyle/>
            <a:p>
              <a:pPr algn="ctr" defTabSz="913815"/>
              <a:r>
                <a:rPr lang="en-US" sz="1500" dirty="0" err="1">
                  <a:solidFill>
                    <a:srgbClr val="FFFFFF"/>
                  </a:solidFill>
                  <a:latin typeface="Arial"/>
                </a:rPr>
                <a:t>Openstack</a:t>
              </a:r>
              <a:r>
                <a:rPr lang="en-US" sz="1500" dirty="0">
                  <a:solidFill>
                    <a:srgbClr val="FFFFFF"/>
                  </a:solidFill>
                  <a:latin typeface="Arial"/>
                </a:rPr>
                <a:t>/KVM*</a:t>
              </a:r>
            </a:p>
          </p:txBody>
        </p:sp>
        <p:sp>
          <p:nvSpPr>
            <p:cNvPr id="127" name="Rectangle 126"/>
            <p:cNvSpPr/>
            <p:nvPr/>
          </p:nvSpPr>
          <p:spPr>
            <a:xfrm>
              <a:off x="409118" y="4089479"/>
              <a:ext cx="1548046" cy="173084"/>
            </a:xfrm>
            <a:prstGeom prst="rect">
              <a:avLst/>
            </a:prstGeom>
            <a:noFill/>
            <a:ln w="19050" cap="flat" cmpd="sng" algn="ctr">
              <a:noFill/>
              <a:prstDash val="solid"/>
              <a:miter lim="800000"/>
            </a:ln>
            <a:effectLst/>
          </p:spPr>
          <p:txBody>
            <a:bodyPr wrap="square" lIns="0" tIns="0" rIns="0" bIns="0" rtlCol="0" anchor="t">
              <a:spAutoFit/>
            </a:bodyPr>
            <a:lstStyle/>
            <a:p>
              <a:pPr algn="ctr" defTabSz="913815"/>
              <a:r>
                <a:rPr lang="en-US" sz="1500" dirty="0">
                  <a:solidFill>
                    <a:srgbClr val="FFFFFF"/>
                  </a:solidFill>
                  <a:latin typeface="Arial"/>
                </a:rPr>
                <a:t>CloudStack/</a:t>
              </a:r>
              <a:r>
                <a:rPr lang="en-US" sz="1500" dirty="0" err="1">
                  <a:solidFill>
                    <a:srgbClr val="FFFFFF"/>
                  </a:solidFill>
                  <a:latin typeface="Arial"/>
                </a:rPr>
                <a:t>Xen</a:t>
              </a:r>
              <a:r>
                <a:rPr lang="en-US" sz="1500" dirty="0">
                  <a:solidFill>
                    <a:srgbClr val="FFFFFF"/>
                  </a:solidFill>
                  <a:latin typeface="Arial"/>
                </a:rPr>
                <a:t>* </a:t>
              </a:r>
            </a:p>
          </p:txBody>
        </p:sp>
        <p:pic>
          <p:nvPicPr>
            <p:cNvPr id="128" name="Picture 14"/>
            <p:cNvPicPr>
              <a:picLocks noChangeAspect="1" noChangeArrowheads="1"/>
            </p:cNvPicPr>
            <p:nvPr/>
          </p:nvPicPr>
          <p:blipFill>
            <a:blip r:embed="rId3" cstate="print"/>
            <a:srcRect/>
            <a:stretch>
              <a:fillRect/>
            </a:stretch>
          </p:blipFill>
          <p:spPr bwMode="auto">
            <a:xfrm>
              <a:off x="826651" y="1862311"/>
              <a:ext cx="712980" cy="168300"/>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p:spPr>
        </p:pic>
        <p:pic>
          <p:nvPicPr>
            <p:cNvPr id="129" name="Picture 2" descr="C:\Users\anlouis\Documents\Temp\Logos_Cisco_Live\citrix_logo_large.g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53988" y="4338133"/>
              <a:ext cx="458307" cy="196515"/>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a:extLst/>
          </p:spPr>
        </p:pic>
        <p:pic>
          <p:nvPicPr>
            <p:cNvPr id="130" name="Picture 49"/>
            <p:cNvPicPr>
              <a:picLocks noChangeAspect="1" noChangeArrowheads="1"/>
            </p:cNvPicPr>
            <p:nvPr/>
          </p:nvPicPr>
          <p:blipFill>
            <a:blip r:embed="rId6" cstate="print"/>
            <a:srcRect/>
            <a:stretch>
              <a:fillRect/>
            </a:stretch>
          </p:blipFill>
          <p:spPr bwMode="auto">
            <a:xfrm>
              <a:off x="842534" y="2709352"/>
              <a:ext cx="681215" cy="107156"/>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p:spPr>
        </p:pic>
        <p:grpSp>
          <p:nvGrpSpPr>
            <p:cNvPr id="131" name="Group 5"/>
            <p:cNvGrpSpPr/>
            <p:nvPr/>
          </p:nvGrpSpPr>
          <p:grpSpPr>
            <a:xfrm>
              <a:off x="697743" y="3505140"/>
              <a:ext cx="970797" cy="240369"/>
              <a:chOff x="613842" y="3514665"/>
              <a:chExt cx="970797" cy="240369"/>
            </a:xfrm>
          </p:grpSpPr>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42" y="3514665"/>
                <a:ext cx="240432" cy="240369"/>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p:spPr>
          </p:pic>
          <p:pic>
            <p:nvPicPr>
              <p:cNvPr id="138" name="Picture 15"/>
              <p:cNvPicPr>
                <a:picLocks noChangeAspect="1" noChangeArrowheads="1"/>
              </p:cNvPicPr>
              <p:nvPr/>
            </p:nvPicPr>
            <p:blipFill>
              <a:blip r:embed="rId8" cstate="print"/>
              <a:srcRect/>
              <a:stretch>
                <a:fillRect/>
              </a:stretch>
            </p:blipFill>
            <p:spPr bwMode="auto">
              <a:xfrm>
                <a:off x="996114" y="3555061"/>
                <a:ext cx="588525" cy="166797"/>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p:spPr>
          </p:pic>
        </p:grpSp>
        <p:sp>
          <p:nvSpPr>
            <p:cNvPr id="132" name="Left-Right Arrow 131"/>
            <p:cNvSpPr/>
            <p:nvPr/>
          </p:nvSpPr>
          <p:spPr>
            <a:xfrm rot="10800000">
              <a:off x="2018949" y="1744336"/>
              <a:ext cx="494942" cy="255176"/>
            </a:xfrm>
            <a:prstGeom prst="leftRightArrow">
              <a:avLst>
                <a:gd name="adj1" fmla="val 77789"/>
                <a:gd name="adj2" fmla="val 41041"/>
              </a:avLst>
            </a:prstGeom>
            <a:gradFill flip="none" rotWithShape="1">
              <a:gsLst>
                <a:gs pos="0">
                  <a:schemeClr val="tx2">
                    <a:alpha val="30000"/>
                  </a:schemeClr>
                </a:gs>
                <a:gs pos="100000">
                  <a:schemeClr val="accent1">
                    <a:lumMod val="50000"/>
                    <a:alpha val="5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rgbClr val="FFFFFF"/>
                </a:solidFill>
                <a:latin typeface="Arial"/>
              </a:endParaRPr>
            </a:p>
          </p:txBody>
        </p:sp>
        <p:sp>
          <p:nvSpPr>
            <p:cNvPr id="133" name="Left-Right Arrow 132"/>
            <p:cNvSpPr/>
            <p:nvPr/>
          </p:nvSpPr>
          <p:spPr>
            <a:xfrm rot="10800000">
              <a:off x="2018949" y="2571925"/>
              <a:ext cx="494942" cy="255176"/>
            </a:xfrm>
            <a:prstGeom prst="leftRightArrow">
              <a:avLst>
                <a:gd name="adj1" fmla="val 82230"/>
                <a:gd name="adj2" fmla="val 41041"/>
              </a:avLst>
            </a:prstGeom>
            <a:gradFill flip="none" rotWithShape="1">
              <a:gsLst>
                <a:gs pos="0">
                  <a:schemeClr val="tx2">
                    <a:alpha val="30000"/>
                  </a:schemeClr>
                </a:gs>
                <a:gs pos="100000">
                  <a:schemeClr val="accent1">
                    <a:lumMod val="50000"/>
                    <a:alpha val="5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rgbClr val="FFFFFF"/>
                </a:solidFill>
                <a:latin typeface="Arial"/>
              </a:endParaRPr>
            </a:p>
          </p:txBody>
        </p:sp>
        <p:sp>
          <p:nvSpPr>
            <p:cNvPr id="134" name="Left-Right Arrow 133"/>
            <p:cNvSpPr/>
            <p:nvPr/>
          </p:nvSpPr>
          <p:spPr>
            <a:xfrm rot="10800000">
              <a:off x="2018949" y="3399514"/>
              <a:ext cx="494942" cy="255176"/>
            </a:xfrm>
            <a:prstGeom prst="leftRightArrow">
              <a:avLst>
                <a:gd name="adj1" fmla="val 77789"/>
                <a:gd name="adj2" fmla="val 41041"/>
              </a:avLst>
            </a:prstGeom>
            <a:gradFill flip="none" rotWithShape="1">
              <a:gsLst>
                <a:gs pos="0">
                  <a:schemeClr val="tx2">
                    <a:alpha val="30000"/>
                  </a:schemeClr>
                </a:gs>
                <a:gs pos="100000">
                  <a:schemeClr val="accent1">
                    <a:lumMod val="50000"/>
                    <a:alpha val="5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rgbClr val="FFFFFF"/>
                </a:solidFill>
                <a:latin typeface="Arial"/>
              </a:endParaRPr>
            </a:p>
          </p:txBody>
        </p:sp>
        <p:sp>
          <p:nvSpPr>
            <p:cNvPr id="135" name="Left-Right Arrow 134"/>
            <p:cNvSpPr/>
            <p:nvPr/>
          </p:nvSpPr>
          <p:spPr>
            <a:xfrm rot="10800000">
              <a:off x="2018949" y="4227105"/>
              <a:ext cx="494942" cy="255176"/>
            </a:xfrm>
            <a:prstGeom prst="leftRightArrow">
              <a:avLst>
                <a:gd name="adj1" fmla="val 77789"/>
                <a:gd name="adj2" fmla="val 41041"/>
              </a:avLst>
            </a:prstGeom>
            <a:gradFill flip="none" rotWithShape="1">
              <a:gsLst>
                <a:gs pos="0">
                  <a:schemeClr val="tx2">
                    <a:alpha val="30000"/>
                  </a:schemeClr>
                </a:gs>
                <a:gs pos="100000">
                  <a:schemeClr val="accent1">
                    <a:lumMod val="50000"/>
                    <a:alpha val="5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00" dirty="0">
                <a:solidFill>
                  <a:srgbClr val="FFFFFF"/>
                </a:solidFill>
                <a:latin typeface="Arial"/>
              </a:endParaRPr>
            </a:p>
          </p:txBody>
        </p:sp>
        <p:sp>
          <p:nvSpPr>
            <p:cNvPr id="136" name="TextBox 135"/>
            <p:cNvSpPr txBox="1"/>
            <p:nvPr/>
          </p:nvSpPr>
          <p:spPr>
            <a:xfrm>
              <a:off x="2616199" y="1682805"/>
              <a:ext cx="1377951" cy="421275"/>
            </a:xfrm>
            <a:prstGeom prst="rect">
              <a:avLst/>
            </a:prstGeom>
            <a:noFill/>
          </p:spPr>
          <p:txBody>
            <a:bodyPr wrap="square" lIns="68586" tIns="34294" rIns="68586" bIns="34294" rtlCol="0">
              <a:spAutoFit/>
            </a:bodyPr>
            <a:lstStyle/>
            <a:p>
              <a:pPr algn="ctr" defTabSz="913807"/>
              <a:r>
                <a:rPr lang="en-US" sz="1600" dirty="0">
                  <a:solidFill>
                    <a:srgbClr val="FFFF00"/>
                  </a:solidFill>
                  <a:latin typeface="Arial"/>
                  <a:cs typeface="Arial" panose="020B0604020202020204" pitchFamily="34" charset="0"/>
                </a:rPr>
                <a:t>Intercloud Fabric for Business</a:t>
              </a:r>
            </a:p>
          </p:txBody>
        </p:sp>
      </p:grpSp>
      <p:sp>
        <p:nvSpPr>
          <p:cNvPr id="85" name="Round Same Side Corner Rectangle 84"/>
          <p:cNvSpPr/>
          <p:nvPr/>
        </p:nvSpPr>
        <p:spPr>
          <a:xfrm rot="5400000" flipH="1" flipV="1">
            <a:off x="6854867" y="1145321"/>
            <a:ext cx="4792823" cy="5875131"/>
          </a:xfrm>
          <a:prstGeom prst="round2SameRect">
            <a:avLst>
              <a:gd name="adj1" fmla="val 3778"/>
              <a:gd name="adj2" fmla="val 0"/>
            </a:avLst>
          </a:prstGeom>
          <a:gradFill flip="none" rotWithShape="1">
            <a:gsLst>
              <a:gs pos="0">
                <a:schemeClr val="tx2">
                  <a:lumMod val="75000"/>
                </a:schemeClr>
              </a:gs>
              <a:gs pos="50000">
                <a:schemeClr val="bg1">
                  <a:lumMod val="65000"/>
                  <a:alpha val="63000"/>
                </a:schemeClr>
              </a:gs>
              <a:gs pos="100000">
                <a:schemeClr val="tx2">
                  <a:lumMod val="5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9" tIns="34286" rIns="68569" bIns="34286" rtlCol="0" anchor="ctr"/>
          <a:lstStyle/>
          <a:p>
            <a:pPr algn="ctr" defTabSz="609151">
              <a:lnSpc>
                <a:spcPct val="90000"/>
              </a:lnSpc>
            </a:pPr>
            <a:endParaRPr lang="en-US" dirty="0">
              <a:solidFill>
                <a:srgbClr val="FFFFFF"/>
              </a:solidFill>
              <a:latin typeface="Arial"/>
            </a:endParaRPr>
          </a:p>
        </p:txBody>
      </p:sp>
      <p:sp>
        <p:nvSpPr>
          <p:cNvPr id="53" name="Rounded Rectangle 52"/>
          <p:cNvSpPr/>
          <p:nvPr/>
        </p:nvSpPr>
        <p:spPr>
          <a:xfrm>
            <a:off x="7925669" y="3725671"/>
            <a:ext cx="3816667" cy="1097280"/>
          </a:xfrm>
          <a:prstGeom prst="roundRect">
            <a:avLst>
              <a:gd name="adj" fmla="val 12071"/>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defTabSz="609151"/>
            <a:r>
              <a:rPr lang="en-US" sz="1900" dirty="0">
                <a:solidFill>
                  <a:srgbClr val="FFFFFF"/>
                </a:solidFill>
                <a:latin typeface="Arial"/>
              </a:rPr>
              <a:t>EC2 APIs</a:t>
            </a:r>
          </a:p>
        </p:txBody>
      </p:sp>
      <p:sp>
        <p:nvSpPr>
          <p:cNvPr id="54" name="Rounded Rectangle 53"/>
          <p:cNvSpPr/>
          <p:nvPr/>
        </p:nvSpPr>
        <p:spPr>
          <a:xfrm>
            <a:off x="9330275" y="3817216"/>
            <a:ext cx="2331494" cy="923109"/>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b"/>
          <a:lstStyle/>
          <a:p>
            <a:pPr algn="ctr"/>
            <a:endParaRPr lang="en-US" sz="5300" dirty="0">
              <a:solidFill>
                <a:srgbClr val="FFFFFF"/>
              </a:solidFill>
              <a:latin typeface="Arial" panose="020B0604020202020204" pitchFamily="34" charset="0"/>
            </a:endParaRPr>
          </a:p>
        </p:txBody>
      </p:sp>
      <p:sp>
        <p:nvSpPr>
          <p:cNvPr id="51" name="Rounded Rectangle 50"/>
          <p:cNvSpPr/>
          <p:nvPr/>
        </p:nvSpPr>
        <p:spPr>
          <a:xfrm>
            <a:off x="7925669" y="4934699"/>
            <a:ext cx="3816667" cy="1097280"/>
          </a:xfrm>
          <a:prstGeom prst="roundRect">
            <a:avLst>
              <a:gd name="adj" fmla="val 12071"/>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defTabSz="609151"/>
            <a:r>
              <a:rPr lang="en-US" sz="1900" dirty="0">
                <a:solidFill>
                  <a:srgbClr val="FFFFFF"/>
                </a:solidFill>
                <a:latin typeface="Arial"/>
              </a:rPr>
              <a:t>Azure APIs</a:t>
            </a:r>
          </a:p>
        </p:txBody>
      </p:sp>
      <p:sp>
        <p:nvSpPr>
          <p:cNvPr id="52" name="Rounded Rectangle 51"/>
          <p:cNvSpPr/>
          <p:nvPr/>
        </p:nvSpPr>
        <p:spPr>
          <a:xfrm>
            <a:off x="9330275" y="4979171"/>
            <a:ext cx="2331494" cy="975360"/>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b"/>
          <a:lstStyle/>
          <a:p>
            <a:pPr algn="ctr"/>
            <a:endParaRPr lang="en-US" sz="5300" dirty="0">
              <a:solidFill>
                <a:srgbClr val="FFFFFF"/>
              </a:solidFill>
              <a:latin typeface="Arial" panose="020B0604020202020204" pitchFamily="34" charset="0"/>
            </a:endParaRPr>
          </a:p>
        </p:txBody>
      </p:sp>
      <p:sp>
        <p:nvSpPr>
          <p:cNvPr id="86" name="Rounded Rectangle 85"/>
          <p:cNvSpPr/>
          <p:nvPr/>
        </p:nvSpPr>
        <p:spPr>
          <a:xfrm>
            <a:off x="7925669" y="1751963"/>
            <a:ext cx="3816667" cy="1819919"/>
          </a:xfrm>
          <a:prstGeom prst="roundRect">
            <a:avLst>
              <a:gd name="adj" fmla="val 12071"/>
            </a:avLst>
          </a:prstGeom>
          <a:gradFill flip="none" rotWithShape="1">
            <a:gsLst>
              <a:gs pos="1000">
                <a:schemeClr val="accent5">
                  <a:lumMod val="50000"/>
                </a:schemeClr>
              </a:gs>
              <a:gs pos="100000">
                <a:schemeClr val="accent5"/>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defTabSz="609151"/>
            <a:r>
              <a:rPr lang="en-US" sz="1900" dirty="0">
                <a:solidFill>
                  <a:srgbClr val="FFFF00"/>
                </a:solidFill>
                <a:latin typeface="Arial"/>
              </a:rPr>
              <a:t>Intercloud </a:t>
            </a:r>
          </a:p>
          <a:p>
            <a:pPr defTabSz="609151"/>
            <a:r>
              <a:rPr lang="en-US" sz="1900" dirty="0">
                <a:solidFill>
                  <a:srgbClr val="FFFF00"/>
                </a:solidFill>
                <a:latin typeface="Arial"/>
              </a:rPr>
              <a:t>Fabric for </a:t>
            </a:r>
            <a:br>
              <a:rPr lang="en-US" sz="1900" dirty="0">
                <a:solidFill>
                  <a:srgbClr val="FFFF00"/>
                </a:solidFill>
                <a:latin typeface="Arial"/>
              </a:rPr>
            </a:br>
            <a:r>
              <a:rPr lang="en-US" sz="1900" dirty="0">
                <a:solidFill>
                  <a:srgbClr val="FFFF00"/>
                </a:solidFill>
                <a:latin typeface="Arial"/>
              </a:rPr>
              <a:t>Providers</a:t>
            </a:r>
          </a:p>
        </p:txBody>
      </p:sp>
      <p:sp>
        <p:nvSpPr>
          <p:cNvPr id="87" name="TextBox 86"/>
          <p:cNvSpPr txBox="1"/>
          <p:nvPr/>
        </p:nvSpPr>
        <p:spPr>
          <a:xfrm>
            <a:off x="7844500" y="1279427"/>
            <a:ext cx="2782892" cy="370204"/>
          </a:xfrm>
          <a:prstGeom prst="rect">
            <a:avLst/>
          </a:prstGeom>
          <a:noFill/>
        </p:spPr>
        <p:txBody>
          <a:bodyPr wrap="none" lIns="68569" tIns="34286" rIns="68569" bIns="34286" rtlCol="0" anchor="ctr">
            <a:spAutoFit/>
          </a:bodyPr>
          <a:lstStyle/>
          <a:p>
            <a:pPr algn="ctr" defTabSz="913807">
              <a:lnSpc>
                <a:spcPct val="90000"/>
              </a:lnSpc>
            </a:pPr>
            <a:r>
              <a:rPr lang="en-US" sz="2100" dirty="0">
                <a:solidFill>
                  <a:srgbClr val="52526D">
                    <a:lumMod val="75000"/>
                  </a:srgbClr>
                </a:solidFill>
                <a:latin typeface="Arial"/>
                <a:cs typeface="Arial" panose="020B0604020202020204" pitchFamily="34" charset="0"/>
              </a:rPr>
              <a:t>PROVIDER CLOUDS</a:t>
            </a:r>
          </a:p>
        </p:txBody>
      </p:sp>
      <p:pic>
        <p:nvPicPr>
          <p:cNvPr id="94" name="Picture 93"/>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497839" y="5294067"/>
            <a:ext cx="2062180" cy="302837"/>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p:spPr>
      </p:pic>
      <p:sp>
        <p:nvSpPr>
          <p:cNvPr id="106" name="Rounded Rectangle 105"/>
          <p:cNvSpPr/>
          <p:nvPr/>
        </p:nvSpPr>
        <p:spPr>
          <a:xfrm>
            <a:off x="9330275" y="1871948"/>
            <a:ext cx="2331494" cy="1541185"/>
          </a:xfrm>
          <a:prstGeom prst="roundRect">
            <a:avLst/>
          </a:prstGeom>
          <a:gradFill flip="none" rotWithShape="1">
            <a:gsLst>
              <a:gs pos="0">
                <a:schemeClr val="accent1">
                  <a:alpha val="47000"/>
                </a:schemeClr>
              </a:gs>
              <a:gs pos="100000">
                <a:schemeClr val="accent1">
                  <a:lumMod val="50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b"/>
          <a:lstStyle/>
          <a:p>
            <a:pPr algn="ctr"/>
            <a:r>
              <a:rPr lang="en-US" sz="1600" dirty="0" err="1">
                <a:solidFill>
                  <a:srgbClr val="FFFFFF"/>
                </a:solidFill>
                <a:latin typeface="Arial" panose="020B0604020202020204" pitchFamily="34" charset="0"/>
              </a:rPr>
              <a:t>Intercloud</a:t>
            </a:r>
            <a:r>
              <a:rPr lang="en-US" sz="1600" dirty="0">
                <a:solidFill>
                  <a:srgbClr val="FFFFFF"/>
                </a:solidFill>
                <a:latin typeface="Arial" panose="020B0604020202020204" pitchFamily="34" charset="0"/>
              </a:rPr>
              <a:t> Ecosystem</a:t>
            </a:r>
          </a:p>
          <a:p>
            <a:pPr algn="ctr"/>
            <a:endParaRPr lang="en-US" sz="1600" dirty="0">
              <a:solidFill>
                <a:srgbClr val="FFFFFF"/>
              </a:solidFill>
              <a:latin typeface="Arial" panose="020B0604020202020204" pitchFamily="34" charset="0"/>
            </a:endParaRPr>
          </a:p>
        </p:txBody>
      </p:sp>
      <p:pic>
        <p:nvPicPr>
          <p:cNvPr id="58" name="Picture 3"/>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10195481" y="2502897"/>
            <a:ext cx="607138" cy="176393"/>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descr="C:\Users\jacob.DUARTE\Desktop\Amazon_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10008" y="3862165"/>
            <a:ext cx="2036563" cy="870859"/>
          </a:xfrm>
          <a:prstGeom prst="rect">
            <a:avLst/>
          </a:prstGeom>
          <a:gradFill flip="none" rotWithShape="1">
            <a:gsLst>
              <a:gs pos="0">
                <a:schemeClr val="accent1">
                  <a:alpha val="47000"/>
                </a:schemeClr>
              </a:gs>
              <a:gs pos="100000">
                <a:schemeClr val="accent1">
                  <a:lumMod val="50000"/>
                </a:schemeClr>
              </a:gs>
            </a:gsLst>
            <a:lin ang="10800000" scaled="1"/>
            <a:tileRect/>
          </a:gradFill>
          <a:ln>
            <a:noFill/>
          </a:ln>
          <a:effectLst/>
          <a:extLst/>
        </p:spPr>
      </p:pic>
      <p:sp>
        <p:nvSpPr>
          <p:cNvPr id="68" name="Rectangle 67"/>
          <p:cNvSpPr/>
          <p:nvPr/>
        </p:nvSpPr>
        <p:spPr>
          <a:xfrm>
            <a:off x="106819" y="6441667"/>
            <a:ext cx="5380217" cy="292380"/>
          </a:xfrm>
          <a:prstGeom prst="rect">
            <a:avLst/>
          </a:prstGeom>
          <a:noFill/>
        </p:spPr>
        <p:txBody>
          <a:bodyPr wrap="square" lIns="121779" tIns="60888" rIns="121779" bIns="60888" rtlCol="0" anchor="b">
            <a:spAutoFit/>
          </a:bodyPr>
          <a:lstStyle/>
          <a:p>
            <a:pPr marL="152291" indent="-152291" defTabSz="609151"/>
            <a:r>
              <a:rPr lang="en-US" sz="1100" dirty="0">
                <a:solidFill>
                  <a:srgbClr val="33828D">
                    <a:lumMod val="75000"/>
                  </a:srgbClr>
                </a:solidFill>
                <a:latin typeface="Arial"/>
              </a:rPr>
              <a:t>* Available in subsequent releases</a:t>
            </a:r>
          </a:p>
        </p:txBody>
      </p:sp>
      <p:sp>
        <p:nvSpPr>
          <p:cNvPr id="19" name="Freeform 15"/>
          <p:cNvSpPr>
            <a:spLocks/>
          </p:cNvSpPr>
          <p:nvPr/>
        </p:nvSpPr>
        <p:spPr bwMode="auto">
          <a:xfrm>
            <a:off x="5612808" y="2429463"/>
            <a:ext cx="2164400" cy="3268008"/>
          </a:xfrm>
          <a:custGeom>
            <a:avLst/>
            <a:gdLst>
              <a:gd name="T0" fmla="*/ 623 w 624"/>
              <a:gd name="T1" fmla="*/ 697 h 942"/>
              <a:gd name="T2" fmla="*/ 612 w 624"/>
              <a:gd name="T3" fmla="*/ 635 h 942"/>
              <a:gd name="T4" fmla="*/ 598 w 624"/>
              <a:gd name="T5" fmla="*/ 646 h 942"/>
              <a:gd name="T6" fmla="*/ 258 w 624"/>
              <a:gd name="T7" fmla="*/ 470 h 942"/>
              <a:gd name="T8" fmla="*/ 267 w 624"/>
              <a:gd name="T9" fmla="*/ 469 h 942"/>
              <a:gd name="T10" fmla="*/ 599 w 624"/>
              <a:gd name="T11" fmla="*/ 311 h 942"/>
              <a:gd name="T12" fmla="*/ 613 w 624"/>
              <a:gd name="T13" fmla="*/ 323 h 942"/>
              <a:gd name="T14" fmla="*/ 624 w 624"/>
              <a:gd name="T15" fmla="*/ 260 h 942"/>
              <a:gd name="T16" fmla="*/ 565 w 624"/>
              <a:gd name="T17" fmla="*/ 283 h 942"/>
              <a:gd name="T18" fmla="*/ 577 w 624"/>
              <a:gd name="T19" fmla="*/ 293 h 942"/>
              <a:gd name="T20" fmla="*/ 227 w 624"/>
              <a:gd name="T21" fmla="*/ 446 h 942"/>
              <a:gd name="T22" fmla="*/ 233 w 624"/>
              <a:gd name="T23" fmla="*/ 444 h 942"/>
              <a:gd name="T24" fmla="*/ 599 w 624"/>
              <a:gd name="T25" fmla="*/ 54 h 942"/>
              <a:gd name="T26" fmla="*/ 614 w 624"/>
              <a:gd name="T27" fmla="*/ 63 h 942"/>
              <a:gd name="T28" fmla="*/ 613 w 624"/>
              <a:gd name="T29" fmla="*/ 0 h 942"/>
              <a:gd name="T30" fmla="*/ 559 w 624"/>
              <a:gd name="T31" fmla="*/ 33 h 942"/>
              <a:gd name="T32" fmla="*/ 574 w 624"/>
              <a:gd name="T33" fmla="*/ 41 h 942"/>
              <a:gd name="T34" fmla="*/ 223 w 624"/>
              <a:gd name="T35" fmla="*/ 417 h 942"/>
              <a:gd name="T36" fmla="*/ 97 w 624"/>
              <a:gd name="T37" fmla="*/ 456 h 942"/>
              <a:gd name="T38" fmla="*/ 55 w 624"/>
              <a:gd name="T39" fmla="*/ 457 h 942"/>
              <a:gd name="T40" fmla="*/ 55 w 624"/>
              <a:gd name="T41" fmla="*/ 439 h 942"/>
              <a:gd name="T42" fmla="*/ 0 w 624"/>
              <a:gd name="T43" fmla="*/ 470 h 942"/>
              <a:gd name="T44" fmla="*/ 55 w 624"/>
              <a:gd name="T45" fmla="*/ 501 h 942"/>
              <a:gd name="T46" fmla="*/ 55 w 624"/>
              <a:gd name="T47" fmla="*/ 485 h 942"/>
              <a:gd name="T48" fmla="*/ 57 w 624"/>
              <a:gd name="T49" fmla="*/ 486 h 942"/>
              <a:gd name="T50" fmla="*/ 57 w 624"/>
              <a:gd name="T51" fmla="*/ 486 h 942"/>
              <a:gd name="T52" fmla="*/ 573 w 624"/>
              <a:gd name="T53" fmla="*/ 901 h 942"/>
              <a:gd name="T54" fmla="*/ 560 w 624"/>
              <a:gd name="T55" fmla="*/ 908 h 942"/>
              <a:gd name="T56" fmla="*/ 613 w 624"/>
              <a:gd name="T57" fmla="*/ 942 h 942"/>
              <a:gd name="T58" fmla="*/ 615 w 624"/>
              <a:gd name="T59" fmla="*/ 879 h 942"/>
              <a:gd name="T60" fmla="*/ 598 w 624"/>
              <a:gd name="T61" fmla="*/ 888 h 942"/>
              <a:gd name="T62" fmla="*/ 233 w 624"/>
              <a:gd name="T63" fmla="*/ 500 h 942"/>
              <a:gd name="T64" fmla="*/ 216 w 624"/>
              <a:gd name="T65" fmla="*/ 492 h 942"/>
              <a:gd name="T66" fmla="*/ 577 w 624"/>
              <a:gd name="T67" fmla="*/ 664 h 942"/>
              <a:gd name="T68" fmla="*/ 564 w 624"/>
              <a:gd name="T69" fmla="*/ 674 h 942"/>
              <a:gd name="T70" fmla="*/ 623 w 624"/>
              <a:gd name="T71" fmla="*/ 697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4" h="942">
                <a:moveTo>
                  <a:pt x="623" y="697"/>
                </a:moveTo>
                <a:cubicBezTo>
                  <a:pt x="612" y="635"/>
                  <a:pt x="612" y="635"/>
                  <a:pt x="612" y="635"/>
                </a:cubicBezTo>
                <a:cubicBezTo>
                  <a:pt x="598" y="646"/>
                  <a:pt x="598" y="646"/>
                  <a:pt x="598" y="646"/>
                </a:cubicBezTo>
                <a:cubicBezTo>
                  <a:pt x="523" y="557"/>
                  <a:pt x="405" y="496"/>
                  <a:pt x="258" y="470"/>
                </a:cubicBezTo>
                <a:cubicBezTo>
                  <a:pt x="261" y="470"/>
                  <a:pt x="264" y="469"/>
                  <a:pt x="267" y="469"/>
                </a:cubicBezTo>
                <a:cubicBezTo>
                  <a:pt x="420" y="442"/>
                  <a:pt x="532" y="389"/>
                  <a:pt x="599" y="311"/>
                </a:cubicBezTo>
                <a:cubicBezTo>
                  <a:pt x="613" y="323"/>
                  <a:pt x="613" y="323"/>
                  <a:pt x="613" y="323"/>
                </a:cubicBezTo>
                <a:cubicBezTo>
                  <a:pt x="624" y="260"/>
                  <a:pt x="624" y="260"/>
                  <a:pt x="624" y="260"/>
                </a:cubicBezTo>
                <a:cubicBezTo>
                  <a:pt x="565" y="283"/>
                  <a:pt x="565" y="283"/>
                  <a:pt x="565" y="283"/>
                </a:cubicBezTo>
                <a:cubicBezTo>
                  <a:pt x="577" y="293"/>
                  <a:pt x="577" y="293"/>
                  <a:pt x="577" y="293"/>
                </a:cubicBezTo>
                <a:cubicBezTo>
                  <a:pt x="494" y="390"/>
                  <a:pt x="345" y="430"/>
                  <a:pt x="227" y="446"/>
                </a:cubicBezTo>
                <a:cubicBezTo>
                  <a:pt x="229" y="445"/>
                  <a:pt x="231" y="445"/>
                  <a:pt x="233" y="444"/>
                </a:cubicBezTo>
                <a:cubicBezTo>
                  <a:pt x="328" y="398"/>
                  <a:pt x="468" y="294"/>
                  <a:pt x="599" y="54"/>
                </a:cubicBezTo>
                <a:cubicBezTo>
                  <a:pt x="614" y="63"/>
                  <a:pt x="614" y="63"/>
                  <a:pt x="614" y="63"/>
                </a:cubicBezTo>
                <a:cubicBezTo>
                  <a:pt x="613" y="0"/>
                  <a:pt x="613" y="0"/>
                  <a:pt x="613" y="0"/>
                </a:cubicBezTo>
                <a:cubicBezTo>
                  <a:pt x="559" y="33"/>
                  <a:pt x="559" y="33"/>
                  <a:pt x="559" y="33"/>
                </a:cubicBezTo>
                <a:cubicBezTo>
                  <a:pt x="574" y="41"/>
                  <a:pt x="574" y="41"/>
                  <a:pt x="574" y="41"/>
                </a:cubicBezTo>
                <a:cubicBezTo>
                  <a:pt x="447" y="273"/>
                  <a:pt x="313" y="373"/>
                  <a:pt x="223" y="417"/>
                </a:cubicBezTo>
                <a:cubicBezTo>
                  <a:pt x="170" y="443"/>
                  <a:pt x="126" y="453"/>
                  <a:pt x="97" y="456"/>
                </a:cubicBezTo>
                <a:cubicBezTo>
                  <a:pt x="74" y="456"/>
                  <a:pt x="59" y="457"/>
                  <a:pt x="55" y="457"/>
                </a:cubicBezTo>
                <a:cubicBezTo>
                  <a:pt x="55" y="439"/>
                  <a:pt x="55" y="439"/>
                  <a:pt x="55" y="439"/>
                </a:cubicBezTo>
                <a:cubicBezTo>
                  <a:pt x="0" y="470"/>
                  <a:pt x="0" y="470"/>
                  <a:pt x="0" y="470"/>
                </a:cubicBezTo>
                <a:cubicBezTo>
                  <a:pt x="55" y="501"/>
                  <a:pt x="55" y="501"/>
                  <a:pt x="55" y="501"/>
                </a:cubicBezTo>
                <a:cubicBezTo>
                  <a:pt x="55" y="485"/>
                  <a:pt x="55" y="485"/>
                  <a:pt x="55" y="485"/>
                </a:cubicBezTo>
                <a:cubicBezTo>
                  <a:pt x="55" y="485"/>
                  <a:pt x="56" y="485"/>
                  <a:pt x="57" y="486"/>
                </a:cubicBezTo>
                <a:cubicBezTo>
                  <a:pt x="57" y="486"/>
                  <a:pt x="57" y="486"/>
                  <a:pt x="57" y="486"/>
                </a:cubicBezTo>
                <a:cubicBezTo>
                  <a:pt x="59" y="486"/>
                  <a:pt x="330" y="459"/>
                  <a:pt x="573" y="901"/>
                </a:cubicBezTo>
                <a:cubicBezTo>
                  <a:pt x="560" y="908"/>
                  <a:pt x="560" y="908"/>
                  <a:pt x="560" y="908"/>
                </a:cubicBezTo>
                <a:cubicBezTo>
                  <a:pt x="613" y="942"/>
                  <a:pt x="613" y="942"/>
                  <a:pt x="613" y="942"/>
                </a:cubicBezTo>
                <a:cubicBezTo>
                  <a:pt x="615" y="879"/>
                  <a:pt x="615" y="879"/>
                  <a:pt x="615" y="879"/>
                </a:cubicBezTo>
                <a:cubicBezTo>
                  <a:pt x="598" y="888"/>
                  <a:pt x="598" y="888"/>
                  <a:pt x="598" y="888"/>
                </a:cubicBezTo>
                <a:cubicBezTo>
                  <a:pt x="467" y="649"/>
                  <a:pt x="327" y="545"/>
                  <a:pt x="233" y="500"/>
                </a:cubicBezTo>
                <a:cubicBezTo>
                  <a:pt x="227" y="497"/>
                  <a:pt x="222" y="495"/>
                  <a:pt x="216" y="492"/>
                </a:cubicBezTo>
                <a:cubicBezTo>
                  <a:pt x="330" y="508"/>
                  <a:pt x="480" y="550"/>
                  <a:pt x="577" y="664"/>
                </a:cubicBezTo>
                <a:cubicBezTo>
                  <a:pt x="564" y="674"/>
                  <a:pt x="564" y="674"/>
                  <a:pt x="564" y="674"/>
                </a:cubicBezTo>
                <a:lnTo>
                  <a:pt x="623" y="697"/>
                </a:lnTo>
                <a:close/>
              </a:path>
            </a:pathLst>
          </a:custGeom>
          <a:gradFill flip="none" rotWithShape="1">
            <a:gsLst>
              <a:gs pos="0">
                <a:schemeClr val="tx2">
                  <a:alpha val="60000"/>
                </a:schemeClr>
              </a:gs>
              <a:gs pos="100000">
                <a:schemeClr val="accent1">
                  <a:lumMod val="50000"/>
                  <a:alpha val="90000"/>
                </a:schemeClr>
              </a:gs>
            </a:gsLst>
            <a:lin ang="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783" tIns="60892" rIns="121783" bIns="60892" rtlCol="0" anchor="ctr"/>
          <a:lstStyle/>
          <a:p>
            <a:pPr algn="ctr"/>
            <a:endParaRPr lang="en-US" sz="5300">
              <a:solidFill>
                <a:srgbClr val="FFFFFF"/>
              </a:solidFill>
              <a:latin typeface="Arial"/>
            </a:endParaRPr>
          </a:p>
        </p:txBody>
      </p:sp>
      <p:sp>
        <p:nvSpPr>
          <p:cNvPr id="3" name="Title 2"/>
          <p:cNvSpPr>
            <a:spLocks noGrp="1"/>
          </p:cNvSpPr>
          <p:nvPr>
            <p:ph type="title"/>
          </p:nvPr>
        </p:nvSpPr>
        <p:spPr/>
        <p:txBody>
          <a:bodyPr/>
          <a:lstStyle/>
          <a:p>
            <a:r>
              <a:rPr lang="en-US" dirty="0" smtClean="0"/>
              <a:t>Cisco </a:t>
            </a:r>
            <a:r>
              <a:rPr lang="en-US" dirty="0" err="1"/>
              <a:t>Intercloud</a:t>
            </a:r>
            <a:r>
              <a:rPr lang="en-US" dirty="0"/>
              <a:t> </a:t>
            </a:r>
            <a:r>
              <a:rPr lang="en-US" dirty="0" smtClean="0"/>
              <a:t>Fabric</a:t>
            </a:r>
            <a:endParaRPr lang="en-US" dirty="0"/>
          </a:p>
        </p:txBody>
      </p:sp>
      <p:pic>
        <p:nvPicPr>
          <p:cNvPr id="50" name="Picture 3" descr="C:\Users\jacob.DUARTE\Desktop\banners-dimension-dat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69611" y="1990752"/>
            <a:ext cx="1243395" cy="3997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7"/>
          <p:cNvPicPr>
            <a:picLocks noChangeAspect="1" noChangeArrowheads="1"/>
          </p:cNvPicPr>
          <p:nvPr/>
        </p:nvPicPr>
        <p:blipFill>
          <a:blip r:embed="rId14" cstate="print"/>
          <a:srcRect/>
          <a:stretch>
            <a:fillRect/>
          </a:stretch>
        </p:blipFill>
        <p:spPr bwMode="auto">
          <a:xfrm>
            <a:off x="10835928" y="2036572"/>
            <a:ext cx="669868" cy="316473"/>
          </a:xfrm>
          <a:prstGeom prst="rect">
            <a:avLst/>
          </a:prstGeom>
          <a:noFill/>
          <a:ln w="9525" algn="ctr">
            <a:noFill/>
            <a:miter lim="800000"/>
            <a:headEnd/>
            <a:tailEnd/>
          </a:ln>
        </p:spPr>
      </p:pic>
    </p:spTree>
    <p:extLst>
      <p:ext uri="{BB962C8B-B14F-4D97-AF65-F5344CB8AC3E}">
        <p14:creationId xmlns:p14="http://schemas.microsoft.com/office/powerpoint/2010/main" val="20983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1402503"/>
            <a:ext cx="12188825" cy="524449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16">
              <a:lnSpc>
                <a:spcPct val="90000"/>
              </a:lnSpc>
              <a:defRPr/>
            </a:pPr>
            <a:endParaRPr lang="en-US" dirty="0">
              <a:solidFill>
                <a:srgbClr val="FFFFFF"/>
              </a:solidFill>
            </a:endParaRPr>
          </a:p>
        </p:txBody>
      </p:sp>
      <p:sp>
        <p:nvSpPr>
          <p:cNvPr id="285" name="Rounded Rectangle 284"/>
          <p:cNvSpPr/>
          <p:nvPr/>
        </p:nvSpPr>
        <p:spPr>
          <a:xfrm>
            <a:off x="2897663" y="2703842"/>
            <a:ext cx="5257902" cy="3694265"/>
          </a:xfrm>
          <a:custGeom>
            <a:avLst/>
            <a:gdLst/>
            <a:ahLst/>
            <a:cxnLst/>
            <a:rect l="l" t="t" r="r" b="b"/>
            <a:pathLst>
              <a:path w="3944454" h="2770699">
                <a:moveTo>
                  <a:pt x="475049" y="0"/>
                </a:moveTo>
                <a:lnTo>
                  <a:pt x="1681343" y="0"/>
                </a:lnTo>
                <a:cubicBezTo>
                  <a:pt x="1764153" y="0"/>
                  <a:pt x="1831283" y="67130"/>
                  <a:pt x="1831283" y="149940"/>
                </a:cubicBezTo>
                <a:lnTo>
                  <a:pt x="1831283" y="1095858"/>
                </a:lnTo>
                <a:lnTo>
                  <a:pt x="3777724" y="1095858"/>
                </a:lnTo>
                <a:cubicBezTo>
                  <a:pt x="3869806" y="1095858"/>
                  <a:pt x="3944454" y="1170506"/>
                  <a:pt x="3944454" y="1262588"/>
                </a:cubicBezTo>
                <a:lnTo>
                  <a:pt x="3944454" y="2603969"/>
                </a:lnTo>
                <a:cubicBezTo>
                  <a:pt x="3944454" y="2696051"/>
                  <a:pt x="3869806" y="2770699"/>
                  <a:pt x="3777724" y="2770699"/>
                </a:cubicBezTo>
                <a:lnTo>
                  <a:pt x="166730" y="2770699"/>
                </a:lnTo>
                <a:cubicBezTo>
                  <a:pt x="74648" y="2770699"/>
                  <a:pt x="0" y="2696051"/>
                  <a:pt x="0" y="2603969"/>
                </a:cubicBezTo>
                <a:lnTo>
                  <a:pt x="0" y="1262588"/>
                </a:lnTo>
                <a:cubicBezTo>
                  <a:pt x="0" y="1170506"/>
                  <a:pt x="74648" y="1095858"/>
                  <a:pt x="166730" y="1095858"/>
                </a:cubicBezTo>
                <a:lnTo>
                  <a:pt x="325109" y="1095858"/>
                </a:lnTo>
                <a:lnTo>
                  <a:pt x="325109" y="149940"/>
                </a:lnTo>
                <a:cubicBezTo>
                  <a:pt x="325109" y="67130"/>
                  <a:pt x="392239" y="0"/>
                  <a:pt x="475049" y="0"/>
                </a:cubicBezTo>
                <a:close/>
              </a:path>
            </a:pathLst>
          </a:custGeom>
          <a:gradFill flip="none" rotWithShape="1">
            <a:gsLst>
              <a:gs pos="0">
                <a:srgbClr val="272848">
                  <a:lumMod val="92000"/>
                  <a:lumOff val="8000"/>
                </a:srgbClr>
              </a:gs>
              <a:gs pos="100000">
                <a:srgbClr val="6466AB"/>
              </a:gs>
            </a:gsLst>
            <a:lin ang="16200000" scaled="0"/>
            <a:tileRect/>
          </a:gradFill>
          <a:ln w="22225">
            <a:noFill/>
            <a:prstDash val="sysDash"/>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cxnSp>
        <p:nvCxnSpPr>
          <p:cNvPr id="4" name="Straight Connector 3"/>
          <p:cNvCxnSpPr>
            <a:stCxn id="24" idx="2"/>
          </p:cNvCxnSpPr>
          <p:nvPr/>
        </p:nvCxnSpPr>
        <p:spPr>
          <a:xfrm>
            <a:off x="8890613" y="3264984"/>
            <a:ext cx="0" cy="1538272"/>
          </a:xfrm>
          <a:prstGeom prst="line">
            <a:avLst/>
          </a:prstGeom>
          <a:solidFill>
            <a:srgbClr val="0183B7"/>
          </a:solidFill>
          <a:ln w="38100" cap="flat" cmpd="sng" algn="ctr">
            <a:solidFill>
              <a:srgbClr val="D3D3DA">
                <a:lumMod val="75000"/>
              </a:srgbClr>
            </a:solidFill>
            <a:prstDash val="solid"/>
            <a:round/>
            <a:headEnd type="none" w="med" len="med"/>
            <a:tailEnd type="none" w="med" len="med"/>
          </a:ln>
          <a:effectLst/>
        </p:spPr>
      </p:cxnSp>
      <p:cxnSp>
        <p:nvCxnSpPr>
          <p:cNvPr id="5" name="Straight Connector 4"/>
          <p:cNvCxnSpPr>
            <a:stCxn id="60" idx="2"/>
            <a:endCxn id="72" idx="11"/>
          </p:cNvCxnSpPr>
          <p:nvPr/>
        </p:nvCxnSpPr>
        <p:spPr>
          <a:xfrm rot="5400000">
            <a:off x="3089188" y="4224694"/>
            <a:ext cx="1918723" cy="520295"/>
          </a:xfrm>
          <a:prstGeom prst="bentConnector2">
            <a:avLst/>
          </a:prstGeom>
          <a:solidFill>
            <a:srgbClr val="0183B7"/>
          </a:solidFill>
          <a:ln w="38100" cap="flat" cmpd="sng" algn="ctr">
            <a:solidFill>
              <a:srgbClr val="D3D3DA">
                <a:lumMod val="75000"/>
              </a:srgbClr>
            </a:solidFill>
            <a:prstDash val="solid"/>
            <a:round/>
            <a:headEnd type="none" w="med" len="med"/>
            <a:tailEnd type="none" w="med" len="med"/>
          </a:ln>
          <a:effectLst/>
        </p:spPr>
      </p:cxnSp>
      <p:sp>
        <p:nvSpPr>
          <p:cNvPr id="6" name="Rounded Rectangle 5"/>
          <p:cNvSpPr/>
          <p:nvPr/>
        </p:nvSpPr>
        <p:spPr>
          <a:xfrm>
            <a:off x="3067415" y="4315812"/>
            <a:ext cx="4940221" cy="1952717"/>
          </a:xfrm>
          <a:prstGeom prst="roundRect">
            <a:avLst>
              <a:gd name="adj" fmla="val 8060"/>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r>
              <a:rPr lang="en-US" sz="1600" b="1" dirty="0">
                <a:solidFill>
                  <a:schemeClr val="accent2">
                    <a:lumMod val="75000"/>
                  </a:schemeClr>
                </a:solidFill>
              </a:rPr>
              <a:t>Intercloud Fabric Secure Extender</a:t>
            </a:r>
          </a:p>
          <a:p>
            <a:pPr algn="ctr" defTabSz="609059"/>
            <a:r>
              <a:rPr lang="en-US" sz="1600" dirty="0">
                <a:solidFill>
                  <a:schemeClr val="accent2">
                    <a:lumMod val="75000"/>
                  </a:schemeClr>
                </a:solidFill>
              </a:rPr>
              <a:t>(Secure Network Extension)</a:t>
            </a:r>
          </a:p>
        </p:txBody>
      </p:sp>
      <p:grpSp>
        <p:nvGrpSpPr>
          <p:cNvPr id="70" name="Group 69"/>
          <p:cNvGrpSpPr/>
          <p:nvPr/>
        </p:nvGrpSpPr>
        <p:grpSpPr>
          <a:xfrm>
            <a:off x="580445" y="4033067"/>
            <a:ext cx="3207958" cy="2072132"/>
            <a:chOff x="778683" y="3222365"/>
            <a:chExt cx="1781250" cy="1150272"/>
          </a:xfrm>
        </p:grpSpPr>
        <p:sp>
          <p:nvSpPr>
            <p:cNvPr id="72"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73" name="Rectangle 72"/>
            <p:cNvSpPr/>
            <p:nvPr/>
          </p:nvSpPr>
          <p:spPr>
            <a:xfrm>
              <a:off x="1170974" y="3748178"/>
              <a:ext cx="928729" cy="423712"/>
            </a:xfrm>
            <a:prstGeom prst="rect">
              <a:avLst/>
            </a:prstGeom>
          </p:spPr>
          <p:txBody>
            <a:bodyPr wrap="none" anchor="b">
              <a:spAutoFit/>
            </a:bodyPr>
            <a:lstStyle/>
            <a:p>
              <a:pPr algn="ctr" fontAlgn="base">
                <a:lnSpc>
                  <a:spcPct val="90000"/>
                </a:lnSpc>
                <a:spcBef>
                  <a:spcPct val="0"/>
                </a:spcBef>
                <a:spcAft>
                  <a:spcPct val="0"/>
                </a:spcAft>
              </a:pPr>
              <a:r>
                <a:rPr lang="en-US" dirty="0" smtClean="0">
                  <a:solidFill>
                    <a:schemeClr val="accent5">
                      <a:lumMod val="75000"/>
                    </a:schemeClr>
                  </a:solidFill>
                </a:rPr>
                <a:t>DC/Private </a:t>
              </a:r>
            </a:p>
            <a:p>
              <a:pPr algn="ctr" fontAlgn="base">
                <a:lnSpc>
                  <a:spcPct val="90000"/>
                </a:lnSpc>
                <a:spcBef>
                  <a:spcPct val="0"/>
                </a:spcBef>
                <a:spcAft>
                  <a:spcPct val="0"/>
                </a:spcAft>
              </a:pPr>
              <a:r>
                <a:rPr lang="en-US" dirty="0" smtClean="0">
                  <a:solidFill>
                    <a:schemeClr val="accent5">
                      <a:lumMod val="75000"/>
                    </a:schemeClr>
                  </a:solidFill>
                </a:rPr>
                <a:t>Cloud</a:t>
              </a:r>
              <a:endParaRPr lang="en-US" dirty="0">
                <a:solidFill>
                  <a:schemeClr val="accent5">
                    <a:lumMod val="75000"/>
                  </a:schemeClr>
                </a:solidFill>
              </a:endParaRPr>
            </a:p>
          </p:txBody>
        </p:sp>
      </p:grpSp>
      <p:grpSp>
        <p:nvGrpSpPr>
          <p:cNvPr id="74" name="Group 73"/>
          <p:cNvGrpSpPr/>
          <p:nvPr/>
        </p:nvGrpSpPr>
        <p:grpSpPr>
          <a:xfrm>
            <a:off x="7286634" y="4033067"/>
            <a:ext cx="3207958" cy="2072132"/>
            <a:chOff x="778683" y="3222365"/>
            <a:chExt cx="1781250" cy="1150272"/>
          </a:xfrm>
        </p:grpSpPr>
        <p:sp>
          <p:nvSpPr>
            <p:cNvPr id="75"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76" name="Rectangle 75"/>
            <p:cNvSpPr/>
            <p:nvPr/>
          </p:nvSpPr>
          <p:spPr>
            <a:xfrm>
              <a:off x="1116972" y="3756988"/>
              <a:ext cx="1206742" cy="437380"/>
            </a:xfrm>
            <a:prstGeom prst="rect">
              <a:avLst/>
            </a:prstGeom>
          </p:spPr>
          <p:txBody>
            <a:bodyPr wrap="square" anchor="b">
              <a:spAutoFit/>
            </a:bodyPr>
            <a:lstStyle/>
            <a:p>
              <a:pPr algn="ctr" fontAlgn="base">
                <a:lnSpc>
                  <a:spcPct val="90000"/>
                </a:lnSpc>
                <a:spcBef>
                  <a:spcPct val="0"/>
                </a:spcBef>
                <a:spcAft>
                  <a:spcPct val="0"/>
                </a:spcAft>
              </a:pPr>
              <a:r>
                <a:rPr lang="en-US" dirty="0" smtClean="0">
                  <a:solidFill>
                    <a:schemeClr val="accent2"/>
                  </a:solidFill>
                </a:rPr>
                <a:t>Provider  Cloud</a:t>
              </a:r>
              <a:endParaRPr lang="en-US" dirty="0">
                <a:solidFill>
                  <a:schemeClr val="accent2"/>
                </a:solidFill>
              </a:endParaRPr>
            </a:p>
          </p:txBody>
        </p:sp>
      </p:grpSp>
      <p:sp>
        <p:nvSpPr>
          <p:cNvPr id="3" name="Title 2"/>
          <p:cNvSpPr>
            <a:spLocks noGrp="1"/>
          </p:cNvSpPr>
          <p:nvPr>
            <p:ph type="ctrTitle"/>
          </p:nvPr>
        </p:nvSpPr>
        <p:spPr/>
        <p:txBody>
          <a:bodyPr/>
          <a:lstStyle/>
          <a:p>
            <a:r>
              <a:rPr lang="en-US" dirty="0" smtClean="0"/>
              <a:t>Cisco Intercloud Fabric Architectural Details</a:t>
            </a:r>
            <a:endParaRPr lang="en-US" dirty="0"/>
          </a:p>
        </p:txBody>
      </p:sp>
      <p:cxnSp>
        <p:nvCxnSpPr>
          <p:cNvPr id="7" name="Straight Connector 6"/>
          <p:cNvCxnSpPr>
            <a:stCxn id="78" idx="3"/>
            <a:endCxn id="60" idx="0"/>
          </p:cNvCxnSpPr>
          <p:nvPr/>
        </p:nvCxnSpPr>
        <p:spPr>
          <a:xfrm>
            <a:off x="2946370" y="2170418"/>
            <a:ext cx="1362325" cy="637617"/>
          </a:xfrm>
          <a:prstGeom prst="bentConnector2">
            <a:avLst/>
          </a:prstGeom>
          <a:solidFill>
            <a:srgbClr val="0183B7"/>
          </a:solidFill>
          <a:ln w="38100" cap="flat" cmpd="sng" algn="ctr">
            <a:solidFill>
              <a:srgbClr val="D3D3DA">
                <a:lumMod val="75000"/>
              </a:srgbClr>
            </a:solidFill>
            <a:prstDash val="solid"/>
            <a:round/>
            <a:headEnd type="none" w="med" len="med"/>
            <a:tailEnd type="none" w="med" len="med"/>
          </a:ln>
          <a:effectLst/>
        </p:spPr>
      </p:cxnSp>
      <p:cxnSp>
        <p:nvCxnSpPr>
          <p:cNvPr id="10" name="Straight Connector 9"/>
          <p:cNvCxnSpPr>
            <a:stCxn id="60" idx="1"/>
            <a:endCxn id="22" idx="3"/>
          </p:cNvCxnSpPr>
          <p:nvPr/>
        </p:nvCxnSpPr>
        <p:spPr>
          <a:xfrm flipH="1" flipV="1">
            <a:off x="2631218" y="3166757"/>
            <a:ext cx="856034" cy="1"/>
          </a:xfrm>
          <a:prstGeom prst="line">
            <a:avLst/>
          </a:prstGeom>
          <a:solidFill>
            <a:srgbClr val="0183B7"/>
          </a:solidFill>
          <a:ln w="38100" cap="flat" cmpd="sng" algn="ctr">
            <a:solidFill>
              <a:srgbClr val="D3D3DA">
                <a:lumMod val="75000"/>
              </a:srgbClr>
            </a:solidFill>
            <a:prstDash val="solid"/>
            <a:round/>
            <a:headEnd type="none" w="med" len="med"/>
            <a:tailEnd type="none" w="med" len="med"/>
          </a:ln>
          <a:effectLst/>
        </p:spPr>
      </p:cxnSp>
      <p:sp>
        <p:nvSpPr>
          <p:cNvPr id="11" name="Left-Right Arrow 10"/>
          <p:cNvSpPr/>
          <p:nvPr/>
        </p:nvSpPr>
        <p:spPr>
          <a:xfrm>
            <a:off x="3922808" y="5183639"/>
            <a:ext cx="3229435" cy="505420"/>
          </a:xfrm>
          <a:prstGeom prst="leftRightArrow">
            <a:avLst/>
          </a:prstGeom>
          <a:gradFill flip="none" rotWithShape="1">
            <a:gsLst>
              <a:gs pos="0">
                <a:schemeClr val="tx2">
                  <a:alpha val="60000"/>
                </a:schemeClr>
              </a:gs>
              <a:gs pos="100000">
                <a:schemeClr val="accent1">
                  <a:lumMod val="50000"/>
                  <a:alpha val="90000"/>
                </a:schemeClr>
              </a:gs>
            </a:gsLst>
            <a:lin ang="189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5300" dirty="0"/>
          </a:p>
        </p:txBody>
      </p:sp>
      <p:grpSp>
        <p:nvGrpSpPr>
          <p:cNvPr id="12" name="Group 23"/>
          <p:cNvGrpSpPr/>
          <p:nvPr/>
        </p:nvGrpSpPr>
        <p:grpSpPr>
          <a:xfrm>
            <a:off x="5110907" y="5010569"/>
            <a:ext cx="853218" cy="851552"/>
            <a:chOff x="152399" y="2495550"/>
            <a:chExt cx="386538" cy="385783"/>
          </a:xfrm>
          <a:effectLst/>
        </p:grpSpPr>
        <p:sp>
          <p:nvSpPr>
            <p:cNvPr id="13" name="Oval 12"/>
            <p:cNvSpPr/>
            <p:nvPr/>
          </p:nvSpPr>
          <p:spPr bwMode="auto">
            <a:xfrm>
              <a:off x="152399" y="2495550"/>
              <a:ext cx="386538" cy="385783"/>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sp>
          <p:nvSpPr>
            <p:cNvPr id="17" name="Freeform 93"/>
            <p:cNvSpPr>
              <a:spLocks noEditPoints="1"/>
            </p:cNvSpPr>
            <p:nvPr/>
          </p:nvSpPr>
          <p:spPr bwMode="auto">
            <a:xfrm>
              <a:off x="267118" y="2578665"/>
              <a:ext cx="157100" cy="219553"/>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sp>
        <p:nvSpPr>
          <p:cNvPr id="20" name="Rounded Rectangle 19"/>
          <p:cNvSpPr/>
          <p:nvPr/>
        </p:nvSpPr>
        <p:spPr>
          <a:xfrm>
            <a:off x="6544968" y="5131545"/>
            <a:ext cx="1462659" cy="609600"/>
          </a:xfrm>
          <a:prstGeom prst="roundRect">
            <a:avLst/>
          </a:prstGeom>
          <a:solidFill>
            <a:schemeClr val="accent1">
              <a:lumMod val="60000"/>
              <a:lumOff val="40000"/>
              <a:alpha val="78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609316"/>
            <a:r>
              <a:rPr lang="en-US" sz="1900" dirty="0">
                <a:solidFill>
                  <a:srgbClr val="FFFFFF"/>
                </a:solidFill>
              </a:rPr>
              <a:t>Intercloud Switch</a:t>
            </a:r>
          </a:p>
        </p:txBody>
      </p:sp>
      <p:sp>
        <p:nvSpPr>
          <p:cNvPr id="21" name="Rounded Rectangle 20"/>
          <p:cNvSpPr/>
          <p:nvPr/>
        </p:nvSpPr>
        <p:spPr>
          <a:xfrm>
            <a:off x="7696438" y="1839057"/>
            <a:ext cx="2388350" cy="867891"/>
          </a:xfrm>
          <a:prstGeom prst="roundRect">
            <a:avLst/>
          </a:prstGeom>
          <a:gradFill flip="none" rotWithShape="1">
            <a:gsLst>
              <a:gs pos="0">
                <a:schemeClr val="accent5">
                  <a:lumMod val="50000"/>
                </a:schemeClr>
              </a:gs>
              <a:gs pos="100000">
                <a:schemeClr val="accent6"/>
              </a:gs>
            </a:gsLst>
            <a:lin ang="16200000" scaled="1"/>
            <a:tileRect/>
          </a:gradFill>
          <a:ln>
            <a:noFill/>
          </a:ln>
          <a:effectLst>
            <a:outerShdw blurRad="50800" dist="38100" dir="2700000" algn="tl" rotWithShape="0">
              <a:prstClr val="black">
                <a:alpha val="40000"/>
              </a:prstClr>
            </a:outerShdw>
          </a:effectLst>
        </p:spPr>
        <p:txBody>
          <a:bodyPr vert="horz" wrap="square" lIns="28304" tIns="121867" rIns="28304" bIns="14174" numCol="1" anchor="t" anchorCtr="0" compatLnSpc="1">
            <a:prstTxWarp prst="textNoShape">
              <a:avLst/>
            </a:prstTxWarp>
          </a:bodyPr>
          <a:lstStyle/>
          <a:p>
            <a:pPr algn="ctr" defTabSz="283093"/>
            <a:r>
              <a:rPr lang="en-US" sz="1600" b="1" dirty="0">
                <a:solidFill>
                  <a:schemeClr val="bg1"/>
                </a:solidFill>
                <a:latin typeface="CiscoSans"/>
                <a:cs typeface="CiscoSans"/>
              </a:rPr>
              <a:t>Intercloud Fabric Provider Platform</a:t>
            </a:r>
          </a:p>
        </p:txBody>
      </p:sp>
      <p:sp>
        <p:nvSpPr>
          <p:cNvPr id="22" name="Rounded Rectangle 21"/>
          <p:cNvSpPr/>
          <p:nvPr/>
        </p:nvSpPr>
        <p:spPr>
          <a:xfrm>
            <a:off x="895596" y="2905101"/>
            <a:ext cx="1735620" cy="523299"/>
          </a:xfrm>
          <a:prstGeom prst="roundRect">
            <a:avLst/>
          </a:prstGeom>
          <a:solidFill>
            <a:schemeClr val="accent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609316"/>
            <a:r>
              <a:rPr lang="en-US" sz="1600" dirty="0" err="1">
                <a:solidFill>
                  <a:srgbClr val="FFFFFF"/>
                </a:solidFill>
              </a:rPr>
              <a:t>VM</a:t>
            </a:r>
            <a:r>
              <a:rPr lang="en-US" sz="1600" dirty="0">
                <a:solidFill>
                  <a:srgbClr val="FFFFFF"/>
                </a:solidFill>
              </a:rPr>
              <a:t> Manager</a:t>
            </a:r>
          </a:p>
        </p:txBody>
      </p:sp>
      <p:sp>
        <p:nvSpPr>
          <p:cNvPr id="24" name="Rounded Rectangle 23"/>
          <p:cNvSpPr/>
          <p:nvPr/>
        </p:nvSpPr>
        <p:spPr>
          <a:xfrm>
            <a:off x="7611487" y="1745562"/>
            <a:ext cx="2558252" cy="1519431"/>
          </a:xfrm>
          <a:prstGeom prst="roundRect">
            <a:avLst>
              <a:gd name="adj" fmla="val 9955"/>
            </a:avLst>
          </a:prstGeom>
          <a:noFill/>
          <a:ln w="38100" cap="flat" cmpd="sng" algn="ctr">
            <a:solidFill>
              <a:srgbClr val="D3D3DA">
                <a:lumMod val="75000"/>
              </a:srgbClr>
            </a:solidFill>
            <a:prstDash val="solid"/>
            <a:round/>
            <a:headEnd type="none" w="med" len="med"/>
            <a:tailEnd type="none" w="med" len="med"/>
          </a:ln>
          <a:effectLst/>
        </p:spPr>
        <p:txBody>
          <a:bodyPr lIns="91284" tIns="45643" rIns="91284" bIns="45643" rtlCol="0" anchor="b" anchorCtr="1"/>
          <a:lstStyle/>
          <a:p>
            <a:pPr algn="ctr" defTabSz="912918"/>
            <a:endParaRPr lang="en-US" dirty="0">
              <a:solidFill>
                <a:srgbClr val="C00000"/>
              </a:solidFill>
              <a:latin typeface="CiscoSansTT Light"/>
            </a:endParaRPr>
          </a:p>
        </p:txBody>
      </p:sp>
      <p:sp>
        <p:nvSpPr>
          <p:cNvPr id="25" name="TextBox 24"/>
          <p:cNvSpPr txBox="1"/>
          <p:nvPr/>
        </p:nvSpPr>
        <p:spPr>
          <a:xfrm>
            <a:off x="8018180" y="2684053"/>
            <a:ext cx="1744885" cy="553867"/>
          </a:xfrm>
          <a:prstGeom prst="rect">
            <a:avLst/>
          </a:prstGeom>
          <a:noFill/>
        </p:spPr>
        <p:txBody>
          <a:bodyPr wrap="none" lIns="91284" tIns="45643" rIns="91284" bIns="45643" rtlCol="0">
            <a:spAutoFit/>
          </a:bodyPr>
          <a:lstStyle/>
          <a:p>
            <a:pPr algn="ctr" defTabSz="912918"/>
            <a:r>
              <a:rPr lang="en-US" sz="1500" b="1" dirty="0">
                <a:solidFill>
                  <a:schemeClr val="accent2">
                    <a:lumMod val="75000"/>
                  </a:schemeClr>
                </a:solidFill>
              </a:rPr>
              <a:t>Intercloud Fabric </a:t>
            </a:r>
          </a:p>
          <a:p>
            <a:pPr algn="ctr" defTabSz="912918"/>
            <a:r>
              <a:rPr lang="en-US" sz="1500" b="1" dirty="0">
                <a:solidFill>
                  <a:schemeClr val="accent2">
                    <a:lumMod val="75000"/>
                  </a:schemeClr>
                </a:solidFill>
              </a:rPr>
              <a:t>for Providers</a:t>
            </a:r>
          </a:p>
        </p:txBody>
      </p:sp>
      <p:grpSp>
        <p:nvGrpSpPr>
          <p:cNvPr id="31" name="Group 30"/>
          <p:cNvGrpSpPr/>
          <p:nvPr/>
        </p:nvGrpSpPr>
        <p:grpSpPr>
          <a:xfrm>
            <a:off x="10179264" y="3368000"/>
            <a:ext cx="1604409" cy="747005"/>
            <a:chOff x="7636434" y="2526000"/>
            <a:chExt cx="1203620" cy="560254"/>
          </a:xfrm>
        </p:grpSpPr>
        <p:sp>
          <p:nvSpPr>
            <p:cNvPr id="14" name="Rectangle 13"/>
            <p:cNvSpPr/>
            <p:nvPr/>
          </p:nvSpPr>
          <p:spPr>
            <a:xfrm>
              <a:off x="7683367" y="2526000"/>
              <a:ext cx="1156687" cy="430887"/>
            </a:xfrm>
            <a:prstGeom prst="rect">
              <a:avLst/>
            </a:prstGeom>
          </p:spPr>
          <p:txBody>
            <a:bodyPr wrap="none">
              <a:spAutoFit/>
            </a:bodyPr>
            <a:lstStyle/>
            <a:p>
              <a:pPr defTabSz="912918"/>
              <a:r>
                <a:rPr lang="en-US" sz="1500" dirty="0" err="1">
                  <a:solidFill>
                    <a:schemeClr val="accent2">
                      <a:lumMod val="75000"/>
                    </a:schemeClr>
                  </a:solidFill>
                </a:rPr>
                <a:t>Intercloud</a:t>
              </a:r>
              <a:r>
                <a:rPr lang="en-US" sz="1500" dirty="0">
                  <a:solidFill>
                    <a:schemeClr val="accent2">
                      <a:lumMod val="75000"/>
                    </a:schemeClr>
                  </a:solidFill>
                </a:rPr>
                <a:t> </a:t>
              </a:r>
              <a:br>
                <a:rPr lang="en-US" sz="1500" dirty="0">
                  <a:solidFill>
                    <a:schemeClr val="accent2">
                      <a:lumMod val="75000"/>
                    </a:schemeClr>
                  </a:solidFill>
                </a:rPr>
              </a:br>
              <a:r>
                <a:rPr lang="en-US" sz="1500" dirty="0">
                  <a:solidFill>
                    <a:schemeClr val="accent2">
                      <a:lumMod val="75000"/>
                    </a:schemeClr>
                  </a:solidFill>
                </a:rPr>
                <a:t>Fabric Services</a:t>
              </a:r>
            </a:p>
          </p:txBody>
        </p:sp>
        <p:cxnSp>
          <p:nvCxnSpPr>
            <p:cNvPr id="16" name="Straight Connector 15"/>
            <p:cNvCxnSpPr/>
            <p:nvPr/>
          </p:nvCxnSpPr>
          <p:spPr>
            <a:xfrm flipV="1">
              <a:off x="7636434" y="2936081"/>
              <a:ext cx="121851" cy="150173"/>
            </a:xfrm>
            <a:prstGeom prst="line">
              <a:avLst/>
            </a:prstGeom>
            <a:solidFill>
              <a:schemeClr val="bg1">
                <a:alpha val="70000"/>
              </a:schemeClr>
            </a:solidFill>
            <a:ln w="38100" cap="rnd" cmpd="sng" algn="ctr">
              <a:solidFill>
                <a:srgbClr val="D3D3DA">
                  <a:lumMod val="75000"/>
                </a:srgbClr>
              </a:solidFill>
              <a:prstDash val="solid"/>
              <a:round/>
              <a:headEnd type="none" w="med" len="med"/>
              <a:tailEnd type="none" w="med" len="med"/>
            </a:ln>
            <a:effectLst/>
          </p:spPr>
        </p:cxnSp>
        <p:cxnSp>
          <p:nvCxnSpPr>
            <p:cNvPr id="19" name="Straight Connector 18"/>
            <p:cNvCxnSpPr/>
            <p:nvPr/>
          </p:nvCxnSpPr>
          <p:spPr>
            <a:xfrm>
              <a:off x="7770442" y="2936081"/>
              <a:ext cx="912177" cy="0"/>
            </a:xfrm>
            <a:prstGeom prst="line">
              <a:avLst/>
            </a:prstGeom>
            <a:solidFill>
              <a:schemeClr val="bg1">
                <a:alpha val="70000"/>
              </a:schemeClr>
            </a:solidFill>
            <a:ln w="38100" cap="sq" cmpd="sng" algn="ctr">
              <a:solidFill>
                <a:srgbClr val="D3D3DA">
                  <a:lumMod val="75000"/>
                </a:srgbClr>
              </a:solidFill>
              <a:prstDash val="solid"/>
              <a:round/>
              <a:headEnd type="none" w="med" len="med"/>
              <a:tailEnd type="none" w="med" len="med"/>
            </a:ln>
            <a:effectLst/>
          </p:spPr>
        </p:cxnSp>
      </p:grpSp>
      <p:sp>
        <p:nvSpPr>
          <p:cNvPr id="45" name="Rounded Rectangle 44"/>
          <p:cNvSpPr/>
          <p:nvPr/>
        </p:nvSpPr>
        <p:spPr>
          <a:xfrm>
            <a:off x="3067406" y="5131545"/>
            <a:ext cx="1462659" cy="609600"/>
          </a:xfrm>
          <a:prstGeom prst="roundRect">
            <a:avLst/>
          </a:prstGeom>
          <a:solidFill>
            <a:schemeClr val="accent1">
              <a:lumMod val="60000"/>
              <a:lumOff val="40000"/>
              <a:alpha val="78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609316"/>
            <a:r>
              <a:rPr lang="en-US" sz="1900" dirty="0">
                <a:solidFill>
                  <a:srgbClr val="FFFFFF"/>
                </a:solidFill>
              </a:rPr>
              <a:t>Intercloud Extender</a:t>
            </a:r>
          </a:p>
        </p:txBody>
      </p:sp>
      <p:cxnSp>
        <p:nvCxnSpPr>
          <p:cNvPr id="258" name="Elbow Connector 257"/>
          <p:cNvCxnSpPr>
            <a:stCxn id="256" idx="2"/>
            <a:endCxn id="257" idx="2"/>
          </p:cNvCxnSpPr>
          <p:nvPr/>
        </p:nvCxnSpPr>
        <p:spPr>
          <a:xfrm rot="16200000" flipH="1">
            <a:off x="8174675" y="3303223"/>
            <a:ext cx="16933" cy="852551"/>
          </a:xfrm>
          <a:prstGeom prst="bentConnector3">
            <a:avLst>
              <a:gd name="adj1" fmla="val 180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257" idx="2"/>
            <a:endCxn id="51" idx="1"/>
          </p:cNvCxnSpPr>
          <p:nvPr/>
        </p:nvCxnSpPr>
        <p:spPr>
          <a:xfrm rot="16200000" flipH="1">
            <a:off x="8524760" y="3805698"/>
            <a:ext cx="835495" cy="683094"/>
          </a:xfrm>
          <a:prstGeom prst="bentConnector2">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7681091" y="4034120"/>
            <a:ext cx="2548211" cy="885013"/>
          </a:xfrm>
          <a:prstGeom prst="roundRect">
            <a:avLst/>
          </a:prstGeom>
          <a:gradFill flip="none" rotWithShape="1">
            <a:gsLst>
              <a:gs pos="0">
                <a:schemeClr val="accent2">
                  <a:lumMod val="60000"/>
                  <a:lumOff val="40000"/>
                  <a:alpha val="78000"/>
                </a:schemeClr>
              </a:gs>
              <a:gs pos="100000">
                <a:schemeClr val="accent2">
                  <a:lumMod val="40000"/>
                  <a:lumOff val="60000"/>
                  <a:alpha val="78000"/>
                </a:schemeClr>
              </a:gs>
            </a:gsLst>
            <a:lin ang="16200000" scaled="0"/>
            <a:tileRect/>
          </a:gradFill>
          <a:ln w="1270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chemeClr val="accent2">
                  <a:lumMod val="75000"/>
                </a:schemeClr>
              </a:solidFill>
            </a:endParaRPr>
          </a:p>
        </p:txBody>
      </p:sp>
      <p:pic>
        <p:nvPicPr>
          <p:cNvPr id="51" name="Picture 14" descr="\\MV-FS\Projects\Cisco\References\Brand Assets\Kubrick Icons\Device Icons\Device_router_3057_default_25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10" t="30583" r="9974" b="22922"/>
          <a:stretch/>
        </p:blipFill>
        <p:spPr bwMode="auto">
          <a:xfrm>
            <a:off x="9284047" y="4314328"/>
            <a:ext cx="857182" cy="50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ed Rectangle 59"/>
          <p:cNvSpPr/>
          <p:nvPr/>
        </p:nvSpPr>
        <p:spPr>
          <a:xfrm>
            <a:off x="3487250" y="2808027"/>
            <a:ext cx="1642889" cy="717444"/>
          </a:xfrm>
          <a:prstGeom prst="roundRect">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r>
              <a:rPr lang="en-US" sz="1600" dirty="0">
                <a:solidFill>
                  <a:schemeClr val="accent2">
                    <a:lumMod val="75000"/>
                  </a:schemeClr>
                </a:solidFill>
              </a:rPr>
              <a:t>Intercloud Fabric Director</a:t>
            </a:r>
          </a:p>
        </p:txBody>
      </p:sp>
      <p:sp>
        <p:nvSpPr>
          <p:cNvPr id="61" name="TextBox 60"/>
          <p:cNvSpPr txBox="1"/>
          <p:nvPr/>
        </p:nvSpPr>
        <p:spPr>
          <a:xfrm>
            <a:off x="4308699" y="2114150"/>
            <a:ext cx="3151315" cy="750151"/>
          </a:xfrm>
          <a:prstGeom prst="rect">
            <a:avLst/>
          </a:prstGeom>
        </p:spPr>
        <p:txBody>
          <a:bodyPr wrap="square" lIns="121867" tIns="60933" rIns="121867" bIns="60933" anchor="ctr">
            <a:spAutoFit/>
          </a:bodyPr>
          <a:lstStyle>
            <a:defPPr>
              <a:defRPr lang="en-US"/>
            </a:defPPr>
            <a:lvl1pPr algn="ctr" fontAlgn="base">
              <a:lnSpc>
                <a:spcPct val="90000"/>
              </a:lnSpc>
              <a:spcBef>
                <a:spcPct val="0"/>
              </a:spcBef>
              <a:spcAft>
                <a:spcPct val="0"/>
              </a:spcAft>
              <a:defRPr sz="1400">
                <a:solidFill>
                  <a:schemeClr val="accent2">
                    <a:lumMod val="75000"/>
                  </a:schemeClr>
                </a:solidFill>
              </a:defRPr>
            </a:lvl1pPr>
          </a:lstStyle>
          <a:p>
            <a:pPr algn="l"/>
            <a:r>
              <a:rPr lang="en-US" sz="1500" dirty="0"/>
              <a:t>End User and IT Admin Portal</a:t>
            </a:r>
          </a:p>
          <a:p>
            <a:pPr algn="l"/>
            <a:r>
              <a:rPr lang="en-US" sz="1500" dirty="0"/>
              <a:t>Workload and Fabric Management</a:t>
            </a:r>
          </a:p>
        </p:txBody>
      </p:sp>
      <p:grpSp>
        <p:nvGrpSpPr>
          <p:cNvPr id="55" name="Group 54"/>
          <p:cNvGrpSpPr/>
          <p:nvPr/>
        </p:nvGrpSpPr>
        <p:grpSpPr>
          <a:xfrm>
            <a:off x="580442" y="1621769"/>
            <a:ext cx="2365928" cy="1097280"/>
            <a:chOff x="11643997" y="189613"/>
            <a:chExt cx="1774908" cy="822960"/>
          </a:xfrm>
        </p:grpSpPr>
        <p:sp>
          <p:nvSpPr>
            <p:cNvPr id="78" name="Rounded Rectangle 77"/>
            <p:cNvSpPr/>
            <p:nvPr/>
          </p:nvSpPr>
          <p:spPr>
            <a:xfrm>
              <a:off x="11643997" y="189613"/>
              <a:ext cx="1774908" cy="822960"/>
            </a:xfrm>
            <a:prstGeom prst="roundRect">
              <a:avLst/>
            </a:prstGeom>
            <a:solidFill>
              <a:schemeClr val="bg1">
                <a:alpha val="50000"/>
              </a:schemeClr>
            </a:solidFill>
            <a:ln w="12700">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dirty="0">
                <a:solidFill>
                  <a:srgbClr val="FFFFFF"/>
                </a:solidFill>
                <a:latin typeface="CiscoSansTT Light"/>
              </a:endParaRPr>
            </a:p>
          </p:txBody>
        </p:sp>
        <p:grpSp>
          <p:nvGrpSpPr>
            <p:cNvPr id="54" name="Group 53"/>
            <p:cNvGrpSpPr/>
            <p:nvPr/>
          </p:nvGrpSpPr>
          <p:grpSpPr>
            <a:xfrm>
              <a:off x="11794671" y="282451"/>
              <a:ext cx="1481580" cy="682409"/>
              <a:chOff x="11761853" y="308085"/>
              <a:chExt cx="1481580" cy="682409"/>
            </a:xfrm>
          </p:grpSpPr>
          <p:sp>
            <p:nvSpPr>
              <p:cNvPr id="87" name="Rectangle 86"/>
              <p:cNvSpPr/>
              <p:nvPr/>
            </p:nvSpPr>
            <p:spPr>
              <a:xfrm>
                <a:off x="12628343" y="849430"/>
                <a:ext cx="615090" cy="1410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574093">
                  <a:lnSpc>
                    <a:spcPct val="90000"/>
                  </a:lnSpc>
                </a:pPr>
                <a:r>
                  <a:rPr lang="en-US" sz="1300" b="1" dirty="0">
                    <a:solidFill>
                      <a:schemeClr val="accent5"/>
                    </a:solidFill>
                    <a:latin typeface="CiscoSansTT Light"/>
                    <a:ea typeface="ＭＳ Ｐゴシック" charset="-128"/>
                  </a:rPr>
                  <a:t>IT Admins</a:t>
                </a:r>
              </a:p>
            </p:txBody>
          </p:sp>
          <p:grpSp>
            <p:nvGrpSpPr>
              <p:cNvPr id="88" name="Group 80"/>
              <p:cNvGrpSpPr/>
              <p:nvPr/>
            </p:nvGrpSpPr>
            <p:grpSpPr>
              <a:xfrm>
                <a:off x="12693572" y="308085"/>
                <a:ext cx="484632" cy="480060"/>
                <a:chOff x="396411" y="2053522"/>
                <a:chExt cx="853218" cy="640080"/>
              </a:xfrm>
            </p:grpSpPr>
            <p:sp>
              <p:nvSpPr>
                <p:cNvPr id="89" name="Oval 88"/>
                <p:cNvSpPr/>
                <p:nvPr/>
              </p:nvSpPr>
              <p:spPr bwMode="auto">
                <a:xfrm>
                  <a:off x="396411" y="2053522"/>
                  <a:ext cx="853218" cy="64008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sp>
              <p:nvSpPr>
                <p:cNvPr id="90" name="Freeform 20"/>
                <p:cNvSpPr>
                  <a:spLocks noEditPoints="1"/>
                </p:cNvSpPr>
                <p:nvPr/>
              </p:nvSpPr>
              <p:spPr bwMode="auto">
                <a:xfrm>
                  <a:off x="542677" y="2144962"/>
                  <a:ext cx="560687" cy="420624"/>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sp>
            <p:nvSpPr>
              <p:cNvPr id="81" name="Rectangle 80"/>
              <p:cNvSpPr/>
              <p:nvPr/>
            </p:nvSpPr>
            <p:spPr>
              <a:xfrm>
                <a:off x="11761853" y="849430"/>
                <a:ext cx="634313" cy="1410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574093">
                  <a:lnSpc>
                    <a:spcPct val="90000"/>
                  </a:lnSpc>
                </a:pPr>
                <a:r>
                  <a:rPr lang="en-US" sz="1300" b="1" dirty="0">
                    <a:solidFill>
                      <a:schemeClr val="accent5"/>
                    </a:solidFill>
                    <a:latin typeface="CiscoSansTT Light"/>
                    <a:ea typeface="ＭＳ Ｐゴシック" charset="-128"/>
                  </a:rPr>
                  <a:t>End Users</a:t>
                </a:r>
              </a:p>
            </p:txBody>
          </p:sp>
          <p:grpSp>
            <p:nvGrpSpPr>
              <p:cNvPr id="82" name="Group 66"/>
              <p:cNvGrpSpPr/>
              <p:nvPr/>
            </p:nvGrpSpPr>
            <p:grpSpPr>
              <a:xfrm>
                <a:off x="11836694" y="308085"/>
                <a:ext cx="484632" cy="480060"/>
                <a:chOff x="2019893" y="1425594"/>
                <a:chExt cx="853217" cy="640080"/>
              </a:xfrm>
            </p:grpSpPr>
            <p:sp>
              <p:nvSpPr>
                <p:cNvPr id="83" name="Oval 82"/>
                <p:cNvSpPr/>
                <p:nvPr/>
              </p:nvSpPr>
              <p:spPr bwMode="auto">
                <a:xfrm>
                  <a:off x="2019893" y="1425594"/>
                  <a:ext cx="853217" cy="64008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84" name="Group 68"/>
                <p:cNvGrpSpPr>
                  <a:grpSpLocks noChangeAspect="1"/>
                </p:cNvGrpSpPr>
                <p:nvPr/>
              </p:nvGrpSpPr>
              <p:grpSpPr>
                <a:xfrm>
                  <a:off x="2336803" y="1539885"/>
                  <a:ext cx="219399" cy="411480"/>
                  <a:chOff x="2878839" y="4445627"/>
                  <a:chExt cx="305284" cy="572559"/>
                </a:xfrm>
              </p:grpSpPr>
              <p:sp>
                <p:nvSpPr>
                  <p:cNvPr id="85" name="Oval 84"/>
                  <p:cNvSpPr/>
                  <p:nvPr/>
                </p:nvSpPr>
                <p:spPr>
                  <a:xfrm>
                    <a:off x="2904274" y="4445627"/>
                    <a:ext cx="254403" cy="18683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sp>
                <p:nvSpPr>
                  <p:cNvPr id="86" name="Trapezoid 85"/>
                  <p:cNvSpPr/>
                  <p:nvPr/>
                </p:nvSpPr>
                <p:spPr>
                  <a:xfrm flipV="1">
                    <a:off x="2878839" y="4662596"/>
                    <a:ext cx="305284" cy="355590"/>
                  </a:xfrm>
                  <a:prstGeom prst="trapezoid">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grpSp>
        </p:grpSp>
      </p:grpSp>
      <p:grpSp>
        <p:nvGrpSpPr>
          <p:cNvPr id="8" name="Group 7"/>
          <p:cNvGrpSpPr/>
          <p:nvPr/>
        </p:nvGrpSpPr>
        <p:grpSpPr>
          <a:xfrm>
            <a:off x="1072081" y="3428400"/>
            <a:ext cx="1386516" cy="1062941"/>
            <a:chOff x="804270" y="2571298"/>
            <a:chExt cx="1040158" cy="797206"/>
          </a:xfrm>
        </p:grpSpPr>
        <p:sp>
          <p:nvSpPr>
            <p:cNvPr id="255" name="Rounded Rectangle 254"/>
            <p:cNvSpPr/>
            <p:nvPr/>
          </p:nvSpPr>
          <p:spPr>
            <a:xfrm>
              <a:off x="804270" y="2722492"/>
              <a:ext cx="1040158" cy="646012"/>
            </a:xfrm>
            <a:prstGeom prst="roundRect">
              <a:avLst>
                <a:gd name="adj" fmla="val 6265"/>
              </a:avLst>
            </a:prstGeom>
            <a:noFill/>
            <a:ln w="28575">
              <a:solidFill>
                <a:schemeClr val="accent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84" name="Straight Connector 283"/>
            <p:cNvCxnSpPr>
              <a:stCxn id="255" idx="0"/>
            </p:cNvCxnSpPr>
            <p:nvPr/>
          </p:nvCxnSpPr>
          <p:spPr>
            <a:xfrm flipH="1" flipV="1">
              <a:off x="1322899" y="2571298"/>
              <a:ext cx="1450" cy="151194"/>
            </a:xfrm>
            <a:prstGeom prst="line">
              <a:avLst/>
            </a:prstGeom>
            <a:noFill/>
            <a:ln w="28575">
              <a:solidFill>
                <a:schemeClr val="accent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256" name="Rounded Rectangle 6"/>
          <p:cNvSpPr>
            <a:spLocks/>
          </p:cNvSpPr>
          <p:nvPr/>
        </p:nvSpPr>
        <p:spPr bwMode="auto">
          <a:xfrm>
            <a:off x="7565569" y="3486641"/>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257" name="Rounded Rectangle 6"/>
          <p:cNvSpPr>
            <a:spLocks/>
          </p:cNvSpPr>
          <p:nvPr/>
        </p:nvSpPr>
        <p:spPr bwMode="auto">
          <a:xfrm>
            <a:off x="8418120" y="3486641"/>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41" name="Rounded Rectangle 6"/>
          <p:cNvSpPr>
            <a:spLocks/>
          </p:cNvSpPr>
          <p:nvPr/>
        </p:nvSpPr>
        <p:spPr bwMode="auto">
          <a:xfrm>
            <a:off x="895596" y="3895705"/>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grpSp>
        <p:nvGrpSpPr>
          <p:cNvPr id="320" name="Group 319"/>
          <p:cNvGrpSpPr/>
          <p:nvPr/>
        </p:nvGrpSpPr>
        <p:grpSpPr>
          <a:xfrm>
            <a:off x="7770611" y="4124538"/>
            <a:ext cx="737329" cy="737521"/>
            <a:chOff x="-1556143" y="1263128"/>
            <a:chExt cx="1257990" cy="1257990"/>
          </a:xfrm>
        </p:grpSpPr>
        <p:sp>
          <p:nvSpPr>
            <p:cNvPr id="321" name="Oval 320"/>
            <p:cNvSpPr/>
            <p:nvPr/>
          </p:nvSpPr>
          <p:spPr>
            <a:xfrm>
              <a:off x="-1556143" y="1263128"/>
              <a:ext cx="1257990" cy="125799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322" name="Group 321"/>
            <p:cNvGrpSpPr/>
            <p:nvPr/>
          </p:nvGrpSpPr>
          <p:grpSpPr>
            <a:xfrm>
              <a:off x="-1299923" y="1587628"/>
              <a:ext cx="745550" cy="430258"/>
              <a:chOff x="1337015" y="5594962"/>
              <a:chExt cx="626930" cy="361802"/>
            </a:xfrm>
          </p:grpSpPr>
          <p:grpSp>
            <p:nvGrpSpPr>
              <p:cNvPr id="324" name="Group 323"/>
              <p:cNvGrpSpPr/>
              <p:nvPr/>
            </p:nvGrpSpPr>
            <p:grpSpPr>
              <a:xfrm>
                <a:off x="1559040" y="5594962"/>
                <a:ext cx="182880" cy="361802"/>
                <a:chOff x="1180603" y="5403094"/>
                <a:chExt cx="277243" cy="361802"/>
              </a:xfrm>
            </p:grpSpPr>
            <p:sp>
              <p:nvSpPr>
                <p:cNvPr id="341" name="Rectangle 18"/>
                <p:cNvSpPr>
                  <a:spLocks noChangeArrowheads="1"/>
                </p:cNvSpPr>
                <p:nvPr/>
              </p:nvSpPr>
              <p:spPr bwMode="auto">
                <a:xfrm>
                  <a:off x="1180603" y="540448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2" name="Rectangle 21"/>
                <p:cNvSpPr>
                  <a:spLocks noChangeArrowheads="1"/>
                </p:cNvSpPr>
                <p:nvPr/>
              </p:nvSpPr>
              <p:spPr bwMode="auto">
                <a:xfrm>
                  <a:off x="1280410" y="546824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3" name="Rectangle 22"/>
                <p:cNvSpPr>
                  <a:spLocks noChangeArrowheads="1"/>
                </p:cNvSpPr>
                <p:nvPr/>
              </p:nvSpPr>
              <p:spPr bwMode="auto">
                <a:xfrm>
                  <a:off x="1180603" y="546824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4" name="Rectangle 25"/>
                <p:cNvSpPr>
                  <a:spLocks noChangeArrowheads="1"/>
                </p:cNvSpPr>
                <p:nvPr/>
              </p:nvSpPr>
              <p:spPr bwMode="auto">
                <a:xfrm>
                  <a:off x="1180603" y="5532012"/>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5" name="Rectangle 28"/>
                <p:cNvSpPr>
                  <a:spLocks noChangeArrowheads="1"/>
                </p:cNvSpPr>
                <p:nvPr/>
              </p:nvSpPr>
              <p:spPr bwMode="auto">
                <a:xfrm>
                  <a:off x="1280410" y="5597164"/>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6" name="Rectangle 29"/>
                <p:cNvSpPr>
                  <a:spLocks noChangeArrowheads="1"/>
                </p:cNvSpPr>
                <p:nvPr/>
              </p:nvSpPr>
              <p:spPr bwMode="auto">
                <a:xfrm>
                  <a:off x="1180603" y="5597164"/>
                  <a:ext cx="76242"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7" name="Rectangle 32"/>
                <p:cNvSpPr>
                  <a:spLocks noChangeArrowheads="1"/>
                </p:cNvSpPr>
                <p:nvPr/>
              </p:nvSpPr>
              <p:spPr bwMode="auto">
                <a:xfrm>
                  <a:off x="1180603" y="566093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8" name="Rectangle 35"/>
                <p:cNvSpPr>
                  <a:spLocks noChangeArrowheads="1"/>
                </p:cNvSpPr>
                <p:nvPr/>
              </p:nvSpPr>
              <p:spPr bwMode="auto">
                <a:xfrm>
                  <a:off x="1280410" y="572469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49" name="Rectangle 36"/>
                <p:cNvSpPr>
                  <a:spLocks noChangeArrowheads="1"/>
                </p:cNvSpPr>
                <p:nvPr/>
              </p:nvSpPr>
              <p:spPr bwMode="auto">
                <a:xfrm>
                  <a:off x="1180603" y="572469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50" name="Rectangle 37"/>
                <p:cNvSpPr>
                  <a:spLocks noChangeArrowheads="1"/>
                </p:cNvSpPr>
                <p:nvPr/>
              </p:nvSpPr>
              <p:spPr bwMode="auto">
                <a:xfrm>
                  <a:off x="1379632" y="5660930"/>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51" name="Rectangle 37"/>
                <p:cNvSpPr>
                  <a:spLocks noChangeArrowheads="1"/>
                </p:cNvSpPr>
                <p:nvPr/>
              </p:nvSpPr>
              <p:spPr bwMode="auto">
                <a:xfrm>
                  <a:off x="1379632" y="5533085"/>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52" name="Rectangle 37"/>
                <p:cNvSpPr>
                  <a:spLocks noChangeArrowheads="1"/>
                </p:cNvSpPr>
                <p:nvPr/>
              </p:nvSpPr>
              <p:spPr bwMode="auto">
                <a:xfrm>
                  <a:off x="1379632" y="5403094"/>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grpSp>
            <p:nvGrpSpPr>
              <p:cNvPr id="325" name="Group 324"/>
              <p:cNvGrpSpPr/>
              <p:nvPr/>
            </p:nvGrpSpPr>
            <p:grpSpPr>
              <a:xfrm>
                <a:off x="1741920" y="5596348"/>
                <a:ext cx="222025" cy="360416"/>
                <a:chOff x="1741920" y="5596348"/>
                <a:chExt cx="222025" cy="360416"/>
              </a:xfrm>
            </p:grpSpPr>
            <p:grpSp>
              <p:nvGrpSpPr>
                <p:cNvPr id="334" name="Group 333"/>
                <p:cNvGrpSpPr/>
                <p:nvPr/>
              </p:nvGrpSpPr>
              <p:grpSpPr>
                <a:xfrm>
                  <a:off x="1741920" y="5596348"/>
                  <a:ext cx="222025" cy="360416"/>
                  <a:chOff x="1836283" y="5596348"/>
                  <a:chExt cx="222025" cy="360416"/>
                </a:xfrm>
              </p:grpSpPr>
              <p:grpSp>
                <p:nvGrpSpPr>
                  <p:cNvPr id="337" name="Group 336"/>
                  <p:cNvGrpSpPr/>
                  <p:nvPr/>
                </p:nvGrpSpPr>
                <p:grpSpPr>
                  <a:xfrm>
                    <a:off x="1902774" y="5645463"/>
                    <a:ext cx="89042" cy="262186"/>
                    <a:chOff x="1902774" y="5636077"/>
                    <a:chExt cx="89042" cy="262186"/>
                  </a:xfrm>
                </p:grpSpPr>
                <p:sp>
                  <p:nvSpPr>
                    <p:cNvPr id="339"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340"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sp>
                <p:nvSpPr>
                  <p:cNvPr id="338" name="Rectangle 337"/>
                  <p:cNvSpPr/>
                  <p:nvPr/>
                </p:nvSpPr>
                <p:spPr>
                  <a:xfrm>
                    <a:off x="1836283"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cxnSp>
              <p:nvCxnSpPr>
                <p:cNvPr id="335" name="Straight Connector 334"/>
                <p:cNvCxnSpPr>
                  <a:stCxn id="339" idx="2"/>
                  <a:endCxn id="338" idx="1"/>
                </p:cNvCxnSpPr>
                <p:nvPr/>
              </p:nvCxnSpPr>
              <p:spPr>
                <a:xfrm flipH="1">
                  <a:off x="1741920" y="5737779"/>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cxnSp>
              <p:nvCxnSpPr>
                <p:cNvPr id="336" name="Straight Connector 335"/>
                <p:cNvCxnSpPr>
                  <a:stCxn id="340" idx="1"/>
                  <a:endCxn id="338" idx="1"/>
                </p:cNvCxnSpPr>
                <p:nvPr/>
              </p:nvCxnSpPr>
              <p:spPr>
                <a:xfrm flipH="1" flipV="1">
                  <a:off x="1741920" y="5776556"/>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grpSp>
          <p:grpSp>
            <p:nvGrpSpPr>
              <p:cNvPr id="326" name="Group 325"/>
              <p:cNvGrpSpPr/>
              <p:nvPr/>
            </p:nvGrpSpPr>
            <p:grpSpPr>
              <a:xfrm>
                <a:off x="1337015" y="5596348"/>
                <a:ext cx="222025" cy="360416"/>
                <a:chOff x="1337015" y="5596348"/>
                <a:chExt cx="222025" cy="360416"/>
              </a:xfrm>
            </p:grpSpPr>
            <p:grpSp>
              <p:nvGrpSpPr>
                <p:cNvPr id="327" name="Group 326"/>
                <p:cNvGrpSpPr/>
                <p:nvPr/>
              </p:nvGrpSpPr>
              <p:grpSpPr>
                <a:xfrm>
                  <a:off x="1337015" y="5596348"/>
                  <a:ext cx="222025" cy="360416"/>
                  <a:chOff x="1337015" y="5596348"/>
                  <a:chExt cx="222025" cy="360416"/>
                </a:xfrm>
              </p:grpSpPr>
              <p:sp>
                <p:nvSpPr>
                  <p:cNvPr id="330" name="Rectangle 329"/>
                  <p:cNvSpPr/>
                  <p:nvPr/>
                </p:nvSpPr>
                <p:spPr>
                  <a:xfrm>
                    <a:off x="1337015"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solidFill>
                        <a:schemeClr val="tx1"/>
                      </a:solidFill>
                    </a:endParaRPr>
                  </a:p>
                </p:txBody>
              </p:sp>
              <p:grpSp>
                <p:nvGrpSpPr>
                  <p:cNvPr id="331" name="Group 330"/>
                  <p:cNvGrpSpPr/>
                  <p:nvPr/>
                </p:nvGrpSpPr>
                <p:grpSpPr>
                  <a:xfrm>
                    <a:off x="1403506" y="5645463"/>
                    <a:ext cx="89042" cy="262186"/>
                    <a:chOff x="1902774" y="5636077"/>
                    <a:chExt cx="89042" cy="262186"/>
                  </a:xfrm>
                </p:grpSpPr>
                <p:sp>
                  <p:nvSpPr>
                    <p:cNvPr id="332"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333"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grpSp>
            <p:cxnSp>
              <p:nvCxnSpPr>
                <p:cNvPr id="328" name="Straight Connector 327"/>
                <p:cNvCxnSpPr>
                  <a:stCxn id="333" idx="0"/>
                  <a:endCxn id="330" idx="3"/>
                </p:cNvCxnSpPr>
                <p:nvPr/>
              </p:nvCxnSpPr>
              <p:spPr>
                <a:xfrm flipV="1">
                  <a:off x="1492548" y="5776556"/>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cxnSp>
              <p:nvCxnSpPr>
                <p:cNvPr id="329" name="Straight Connector 328"/>
                <p:cNvCxnSpPr>
                  <a:stCxn id="332" idx="3"/>
                  <a:endCxn id="330" idx="3"/>
                </p:cNvCxnSpPr>
                <p:nvPr/>
              </p:nvCxnSpPr>
              <p:spPr>
                <a:xfrm>
                  <a:off x="1492548" y="5737779"/>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grpSp>
        </p:grpSp>
        <p:sp>
          <p:nvSpPr>
            <p:cNvPr id="323" name="Freeform 413"/>
            <p:cNvSpPr>
              <a:spLocks/>
            </p:cNvSpPr>
            <p:nvPr/>
          </p:nvSpPr>
          <p:spPr bwMode="auto">
            <a:xfrm>
              <a:off x="-1114962" y="1757467"/>
              <a:ext cx="418418" cy="559776"/>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gradFill flip="none" rotWithShape="1">
              <a:gsLst>
                <a:gs pos="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
        <p:nvSpPr>
          <p:cNvPr id="42" name="Rounded Rectangle 6"/>
          <p:cNvSpPr>
            <a:spLocks/>
          </p:cNvSpPr>
          <p:nvPr/>
        </p:nvSpPr>
        <p:spPr bwMode="auto">
          <a:xfrm>
            <a:off x="2265551" y="3895705"/>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9" name="Rectangle 8"/>
          <p:cNvSpPr/>
          <p:nvPr/>
        </p:nvSpPr>
        <p:spPr>
          <a:xfrm>
            <a:off x="4253394" y="3740151"/>
            <a:ext cx="114270" cy="459860"/>
          </a:xfrm>
          <a:prstGeom prst="rect">
            <a:avLst/>
          </a:prstGeom>
          <a:gradFill flip="none" rotWithShape="1">
            <a:gsLst>
              <a:gs pos="30000">
                <a:schemeClr val="accent1">
                  <a:lumMod val="68000"/>
                  <a:lumOff val="32000"/>
                </a:schemeClr>
              </a:gs>
              <a:gs pos="100000">
                <a:srgbClr val="6466AB">
                  <a:lumMod val="9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sp>
        <p:nvSpPr>
          <p:cNvPr id="287" name="TextBox 286"/>
          <p:cNvSpPr txBox="1"/>
          <p:nvPr/>
        </p:nvSpPr>
        <p:spPr>
          <a:xfrm>
            <a:off x="3387118" y="3696189"/>
            <a:ext cx="1894706" cy="542435"/>
          </a:xfrm>
          <a:prstGeom prst="rect">
            <a:avLst/>
          </a:prstGeom>
        </p:spPr>
        <p:txBody>
          <a:bodyPr wrap="square" lIns="121867" tIns="60933" rIns="121867" bIns="60933" anchor="ctr">
            <a:spAutoFit/>
          </a:bodyPr>
          <a:lstStyle>
            <a:defPPr>
              <a:defRPr lang="en-US"/>
            </a:defPPr>
            <a:lvl1pPr algn="ctr" fontAlgn="base">
              <a:lnSpc>
                <a:spcPct val="90000"/>
              </a:lnSpc>
              <a:spcBef>
                <a:spcPct val="0"/>
              </a:spcBef>
              <a:spcAft>
                <a:spcPct val="0"/>
              </a:spcAft>
              <a:defRPr sz="1400">
                <a:solidFill>
                  <a:schemeClr val="accent2">
                    <a:lumMod val="75000"/>
                  </a:schemeClr>
                </a:solidFill>
              </a:defRPr>
            </a:lvl1pPr>
          </a:lstStyle>
          <a:p>
            <a:r>
              <a:rPr lang="en-US" sz="1500" b="1" dirty="0" err="1">
                <a:solidFill>
                  <a:schemeClr val="bg1"/>
                </a:solidFill>
              </a:rPr>
              <a:t>Intercloud</a:t>
            </a:r>
            <a:r>
              <a:rPr lang="en-US" sz="1500" b="1" dirty="0">
                <a:solidFill>
                  <a:schemeClr val="bg1"/>
                </a:solidFill>
              </a:rPr>
              <a:t> Fabric </a:t>
            </a:r>
            <a:br>
              <a:rPr lang="en-US" sz="1500" b="1" dirty="0">
                <a:solidFill>
                  <a:schemeClr val="bg1"/>
                </a:solidFill>
              </a:rPr>
            </a:br>
            <a:r>
              <a:rPr lang="en-US" sz="1500" b="1" dirty="0">
                <a:solidFill>
                  <a:schemeClr val="bg1"/>
                </a:solidFill>
              </a:rPr>
              <a:t>for Business</a:t>
            </a:r>
          </a:p>
        </p:txBody>
      </p:sp>
      <p:grpSp>
        <p:nvGrpSpPr>
          <p:cNvPr id="286" name="Group 285"/>
          <p:cNvGrpSpPr/>
          <p:nvPr/>
        </p:nvGrpSpPr>
        <p:grpSpPr>
          <a:xfrm>
            <a:off x="1398994" y="4106714"/>
            <a:ext cx="737329" cy="737521"/>
            <a:chOff x="-1556143" y="1263128"/>
            <a:chExt cx="1257990" cy="1257990"/>
          </a:xfrm>
        </p:grpSpPr>
        <p:sp>
          <p:nvSpPr>
            <p:cNvPr id="288" name="Oval 287"/>
            <p:cNvSpPr/>
            <p:nvPr/>
          </p:nvSpPr>
          <p:spPr>
            <a:xfrm>
              <a:off x="-1556143" y="1263128"/>
              <a:ext cx="1257990" cy="125799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289" name="Group 288"/>
            <p:cNvGrpSpPr/>
            <p:nvPr/>
          </p:nvGrpSpPr>
          <p:grpSpPr>
            <a:xfrm>
              <a:off x="-1299923" y="1587628"/>
              <a:ext cx="745550" cy="430258"/>
              <a:chOff x="1337015" y="5594962"/>
              <a:chExt cx="626930" cy="361802"/>
            </a:xfrm>
          </p:grpSpPr>
          <p:grpSp>
            <p:nvGrpSpPr>
              <p:cNvPr id="291" name="Group 290"/>
              <p:cNvGrpSpPr/>
              <p:nvPr/>
            </p:nvGrpSpPr>
            <p:grpSpPr>
              <a:xfrm>
                <a:off x="1559040" y="5594962"/>
                <a:ext cx="182880" cy="361802"/>
                <a:chOff x="1180603" y="5403094"/>
                <a:chExt cx="277243" cy="361802"/>
              </a:xfrm>
            </p:grpSpPr>
            <p:sp>
              <p:nvSpPr>
                <p:cNvPr id="308" name="Rectangle 18"/>
                <p:cNvSpPr>
                  <a:spLocks noChangeArrowheads="1"/>
                </p:cNvSpPr>
                <p:nvPr/>
              </p:nvSpPr>
              <p:spPr bwMode="auto">
                <a:xfrm>
                  <a:off x="1180603" y="540448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09" name="Rectangle 21"/>
                <p:cNvSpPr>
                  <a:spLocks noChangeArrowheads="1"/>
                </p:cNvSpPr>
                <p:nvPr/>
              </p:nvSpPr>
              <p:spPr bwMode="auto">
                <a:xfrm>
                  <a:off x="1280410" y="546824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0" name="Rectangle 22"/>
                <p:cNvSpPr>
                  <a:spLocks noChangeArrowheads="1"/>
                </p:cNvSpPr>
                <p:nvPr/>
              </p:nvSpPr>
              <p:spPr bwMode="auto">
                <a:xfrm>
                  <a:off x="1180603" y="546824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1" name="Rectangle 25"/>
                <p:cNvSpPr>
                  <a:spLocks noChangeArrowheads="1"/>
                </p:cNvSpPr>
                <p:nvPr/>
              </p:nvSpPr>
              <p:spPr bwMode="auto">
                <a:xfrm>
                  <a:off x="1180603" y="5532012"/>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2" name="Rectangle 28"/>
                <p:cNvSpPr>
                  <a:spLocks noChangeArrowheads="1"/>
                </p:cNvSpPr>
                <p:nvPr/>
              </p:nvSpPr>
              <p:spPr bwMode="auto">
                <a:xfrm>
                  <a:off x="1280410" y="5597164"/>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3" name="Rectangle 29"/>
                <p:cNvSpPr>
                  <a:spLocks noChangeArrowheads="1"/>
                </p:cNvSpPr>
                <p:nvPr/>
              </p:nvSpPr>
              <p:spPr bwMode="auto">
                <a:xfrm>
                  <a:off x="1180603" y="5597164"/>
                  <a:ext cx="76242"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4" name="Rectangle 32"/>
                <p:cNvSpPr>
                  <a:spLocks noChangeArrowheads="1"/>
                </p:cNvSpPr>
                <p:nvPr/>
              </p:nvSpPr>
              <p:spPr bwMode="auto">
                <a:xfrm>
                  <a:off x="1180603" y="566093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5" name="Rectangle 35"/>
                <p:cNvSpPr>
                  <a:spLocks noChangeArrowheads="1"/>
                </p:cNvSpPr>
                <p:nvPr/>
              </p:nvSpPr>
              <p:spPr bwMode="auto">
                <a:xfrm>
                  <a:off x="1280410" y="572469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6" name="Rectangle 36"/>
                <p:cNvSpPr>
                  <a:spLocks noChangeArrowheads="1"/>
                </p:cNvSpPr>
                <p:nvPr/>
              </p:nvSpPr>
              <p:spPr bwMode="auto">
                <a:xfrm>
                  <a:off x="1180603" y="572469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7" name="Rectangle 37"/>
                <p:cNvSpPr>
                  <a:spLocks noChangeArrowheads="1"/>
                </p:cNvSpPr>
                <p:nvPr/>
              </p:nvSpPr>
              <p:spPr bwMode="auto">
                <a:xfrm>
                  <a:off x="1379632" y="5660930"/>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8" name="Rectangle 37"/>
                <p:cNvSpPr>
                  <a:spLocks noChangeArrowheads="1"/>
                </p:cNvSpPr>
                <p:nvPr/>
              </p:nvSpPr>
              <p:spPr bwMode="auto">
                <a:xfrm>
                  <a:off x="1379632" y="5533085"/>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319" name="Rectangle 37"/>
                <p:cNvSpPr>
                  <a:spLocks noChangeArrowheads="1"/>
                </p:cNvSpPr>
                <p:nvPr/>
              </p:nvSpPr>
              <p:spPr bwMode="auto">
                <a:xfrm>
                  <a:off x="1379632" y="5403094"/>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grpSp>
            <p:nvGrpSpPr>
              <p:cNvPr id="292" name="Group 291"/>
              <p:cNvGrpSpPr/>
              <p:nvPr/>
            </p:nvGrpSpPr>
            <p:grpSpPr>
              <a:xfrm>
                <a:off x="1741920" y="5596348"/>
                <a:ext cx="222025" cy="360416"/>
                <a:chOff x="1741920" y="5596348"/>
                <a:chExt cx="222025" cy="360416"/>
              </a:xfrm>
            </p:grpSpPr>
            <p:grpSp>
              <p:nvGrpSpPr>
                <p:cNvPr id="301" name="Group 300"/>
                <p:cNvGrpSpPr/>
                <p:nvPr/>
              </p:nvGrpSpPr>
              <p:grpSpPr>
                <a:xfrm>
                  <a:off x="1741920" y="5596348"/>
                  <a:ext cx="222025" cy="360416"/>
                  <a:chOff x="1836283" y="5596348"/>
                  <a:chExt cx="222025" cy="360416"/>
                </a:xfrm>
              </p:grpSpPr>
              <p:grpSp>
                <p:nvGrpSpPr>
                  <p:cNvPr id="304" name="Group 303"/>
                  <p:cNvGrpSpPr/>
                  <p:nvPr/>
                </p:nvGrpSpPr>
                <p:grpSpPr>
                  <a:xfrm>
                    <a:off x="1902774" y="5645463"/>
                    <a:ext cx="89042" cy="262186"/>
                    <a:chOff x="1902774" y="5636077"/>
                    <a:chExt cx="89042" cy="262186"/>
                  </a:xfrm>
                </p:grpSpPr>
                <p:sp>
                  <p:nvSpPr>
                    <p:cNvPr id="306"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307"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sp>
                <p:nvSpPr>
                  <p:cNvPr id="305" name="Rectangle 304"/>
                  <p:cNvSpPr/>
                  <p:nvPr/>
                </p:nvSpPr>
                <p:spPr>
                  <a:xfrm>
                    <a:off x="1836283"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cxnSp>
              <p:nvCxnSpPr>
                <p:cNvPr id="302" name="Straight Connector 301"/>
                <p:cNvCxnSpPr>
                  <a:stCxn id="306" idx="2"/>
                  <a:endCxn id="305" idx="1"/>
                </p:cNvCxnSpPr>
                <p:nvPr/>
              </p:nvCxnSpPr>
              <p:spPr>
                <a:xfrm flipH="1">
                  <a:off x="1741920" y="5737779"/>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cxnSp>
              <p:nvCxnSpPr>
                <p:cNvPr id="303" name="Straight Connector 302"/>
                <p:cNvCxnSpPr>
                  <a:stCxn id="307" idx="1"/>
                  <a:endCxn id="305" idx="1"/>
                </p:cNvCxnSpPr>
                <p:nvPr/>
              </p:nvCxnSpPr>
              <p:spPr>
                <a:xfrm flipH="1" flipV="1">
                  <a:off x="1741920" y="5776556"/>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grpSp>
          <p:grpSp>
            <p:nvGrpSpPr>
              <p:cNvPr id="293" name="Group 292"/>
              <p:cNvGrpSpPr/>
              <p:nvPr/>
            </p:nvGrpSpPr>
            <p:grpSpPr>
              <a:xfrm>
                <a:off x="1337015" y="5596348"/>
                <a:ext cx="222025" cy="360416"/>
                <a:chOff x="1337015" y="5596348"/>
                <a:chExt cx="222025" cy="360416"/>
              </a:xfrm>
            </p:grpSpPr>
            <p:grpSp>
              <p:nvGrpSpPr>
                <p:cNvPr id="294" name="Group 293"/>
                <p:cNvGrpSpPr/>
                <p:nvPr/>
              </p:nvGrpSpPr>
              <p:grpSpPr>
                <a:xfrm>
                  <a:off x="1337015" y="5596348"/>
                  <a:ext cx="222025" cy="360416"/>
                  <a:chOff x="1337015" y="5596348"/>
                  <a:chExt cx="222025" cy="360416"/>
                </a:xfrm>
              </p:grpSpPr>
              <p:sp>
                <p:nvSpPr>
                  <p:cNvPr id="297" name="Rectangle 296"/>
                  <p:cNvSpPr/>
                  <p:nvPr/>
                </p:nvSpPr>
                <p:spPr>
                  <a:xfrm>
                    <a:off x="1337015"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solidFill>
                        <a:schemeClr val="tx1"/>
                      </a:solidFill>
                    </a:endParaRPr>
                  </a:p>
                </p:txBody>
              </p:sp>
              <p:grpSp>
                <p:nvGrpSpPr>
                  <p:cNvPr id="298" name="Group 297"/>
                  <p:cNvGrpSpPr/>
                  <p:nvPr/>
                </p:nvGrpSpPr>
                <p:grpSpPr>
                  <a:xfrm>
                    <a:off x="1403506" y="5645463"/>
                    <a:ext cx="89042" cy="262186"/>
                    <a:chOff x="1902774" y="5636077"/>
                    <a:chExt cx="89042" cy="262186"/>
                  </a:xfrm>
                </p:grpSpPr>
                <p:sp>
                  <p:nvSpPr>
                    <p:cNvPr id="299"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300"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grpSp>
            <p:cxnSp>
              <p:nvCxnSpPr>
                <p:cNvPr id="295" name="Straight Connector 294"/>
                <p:cNvCxnSpPr>
                  <a:stCxn id="300" idx="0"/>
                  <a:endCxn id="297" idx="3"/>
                </p:cNvCxnSpPr>
                <p:nvPr/>
              </p:nvCxnSpPr>
              <p:spPr>
                <a:xfrm flipV="1">
                  <a:off x="1492548" y="5776556"/>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cxnSp>
              <p:nvCxnSpPr>
                <p:cNvPr id="296" name="Straight Connector 295"/>
                <p:cNvCxnSpPr>
                  <a:stCxn id="299" idx="3"/>
                  <a:endCxn id="297" idx="3"/>
                </p:cNvCxnSpPr>
                <p:nvPr/>
              </p:nvCxnSpPr>
              <p:spPr>
                <a:xfrm>
                  <a:off x="1492548" y="5737779"/>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grpSp>
        </p:grpSp>
        <p:sp>
          <p:nvSpPr>
            <p:cNvPr id="290" name="Freeform 413"/>
            <p:cNvSpPr>
              <a:spLocks/>
            </p:cNvSpPr>
            <p:nvPr/>
          </p:nvSpPr>
          <p:spPr bwMode="auto">
            <a:xfrm>
              <a:off x="-1114962" y="1757467"/>
              <a:ext cx="418418" cy="559776"/>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gradFill flip="none" rotWithShape="1">
              <a:gsLst>
                <a:gs pos="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Tree>
    <p:extLst>
      <p:ext uri="{BB962C8B-B14F-4D97-AF65-F5344CB8AC3E}">
        <p14:creationId xmlns:p14="http://schemas.microsoft.com/office/powerpoint/2010/main" val="35901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500"/>
                                        <p:tgtEl>
                                          <p:spTgt spid="8"/>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286"/>
                                        </p:tgtEl>
                                        <p:attrNameLst>
                                          <p:attrName>style.visibility</p:attrName>
                                        </p:attrNameLst>
                                      </p:cBhvr>
                                      <p:to>
                                        <p:strVal val="visible"/>
                                      </p:to>
                                    </p:set>
                                    <p:animEffect transition="in" filter="fade">
                                      <p:cBhvr>
                                        <p:cTn id="56" dur="500"/>
                                        <p:tgtEl>
                                          <p:spTgt spid="28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up)">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7"/>
                                        </p:tgtEl>
                                        <p:attrNameLst>
                                          <p:attrName>style.visibility</p:attrName>
                                        </p:attrNameLst>
                                      </p:cBhvr>
                                      <p:to>
                                        <p:strVal val="visible"/>
                                      </p:to>
                                    </p:set>
                                    <p:animEffect transition="in" filter="fade">
                                      <p:cBhvr>
                                        <p:cTn id="67" dur="500"/>
                                        <p:tgtEl>
                                          <p:spTgt spid="28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5"/>
                                        </p:tgtEl>
                                        <p:attrNameLst>
                                          <p:attrName>style.visibility</p:attrName>
                                        </p:attrNameLst>
                                      </p:cBhvr>
                                      <p:to>
                                        <p:strVal val="visible"/>
                                      </p:to>
                                    </p:set>
                                    <p:animEffect transition="in" filter="fade">
                                      <p:cBhvr>
                                        <p:cTn id="70" dur="500"/>
                                        <p:tgtEl>
                                          <p:spTgt spid="28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par>
                          <p:cTn id="75" fill="hold">
                            <p:stCondLst>
                              <p:cond delay="1000"/>
                            </p:stCondLst>
                            <p:childTnLst>
                              <p:par>
                                <p:cTn id="76" presetID="16" presetClass="entr" presetSubtype="37"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outVertical)">
                                      <p:cBhvr>
                                        <p:cTn id="78" dur="500"/>
                                        <p:tgtEl>
                                          <p:spTgt spid="11"/>
                                        </p:tgtEl>
                                      </p:cBhvr>
                                    </p:animEffec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256"/>
                                        </p:tgtEl>
                                        <p:attrNameLst>
                                          <p:attrName>style.visibility</p:attrName>
                                        </p:attrNameLst>
                                      </p:cBhvr>
                                      <p:to>
                                        <p:strVal val="visible"/>
                                      </p:to>
                                    </p:set>
                                    <p:animEffect transition="in" filter="fade">
                                      <p:cBhvr>
                                        <p:cTn id="92" dur="500"/>
                                        <p:tgtEl>
                                          <p:spTgt spid="25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57"/>
                                        </p:tgtEl>
                                        <p:attrNameLst>
                                          <p:attrName>style.visibility</p:attrName>
                                        </p:attrNameLst>
                                      </p:cBhvr>
                                      <p:to>
                                        <p:strVal val="visible"/>
                                      </p:to>
                                    </p:set>
                                    <p:animEffect transition="in" filter="fade">
                                      <p:cBhvr>
                                        <p:cTn id="95" dur="500"/>
                                        <p:tgtEl>
                                          <p:spTgt spid="257"/>
                                        </p:tgtEl>
                                      </p:cBhvr>
                                    </p:animEffect>
                                  </p:childTnLst>
                                </p:cTn>
                              </p:par>
                              <p:par>
                                <p:cTn id="96" presetID="22" presetClass="entr" presetSubtype="1" fill="hold" nodeType="withEffect">
                                  <p:stCondLst>
                                    <p:cond delay="0"/>
                                  </p:stCondLst>
                                  <p:childTnLst>
                                    <p:set>
                                      <p:cBhvr>
                                        <p:cTn id="97" dur="1" fill="hold">
                                          <p:stCondLst>
                                            <p:cond delay="0"/>
                                          </p:stCondLst>
                                        </p:cTn>
                                        <p:tgtEl>
                                          <p:spTgt spid="258"/>
                                        </p:tgtEl>
                                        <p:attrNameLst>
                                          <p:attrName>style.visibility</p:attrName>
                                        </p:attrNameLst>
                                      </p:cBhvr>
                                      <p:to>
                                        <p:strVal val="visible"/>
                                      </p:to>
                                    </p:set>
                                    <p:animEffect transition="in" filter="wipe(up)">
                                      <p:cBhvr>
                                        <p:cTn id="98" dur="500"/>
                                        <p:tgtEl>
                                          <p:spTgt spid="258"/>
                                        </p:tgtEl>
                                      </p:cBhvr>
                                    </p:animEffect>
                                  </p:childTnLst>
                                </p:cTn>
                              </p:par>
                            </p:childTnLst>
                          </p:cTn>
                        </p:par>
                        <p:par>
                          <p:cTn id="99" fill="hold">
                            <p:stCondLst>
                              <p:cond delay="2500"/>
                            </p:stCondLst>
                            <p:childTnLst>
                              <p:par>
                                <p:cTn id="100" presetID="10" presetClass="entr" presetSubtype="0" fill="hold" nodeType="afterEffect">
                                  <p:stCondLst>
                                    <p:cond delay="0"/>
                                  </p:stCondLst>
                                  <p:childTnLst>
                                    <p:set>
                                      <p:cBhvr>
                                        <p:cTn id="101" dur="1" fill="hold">
                                          <p:stCondLst>
                                            <p:cond delay="0"/>
                                          </p:stCondLst>
                                        </p:cTn>
                                        <p:tgtEl>
                                          <p:spTgt spid="320"/>
                                        </p:tgtEl>
                                        <p:attrNameLst>
                                          <p:attrName>style.visibility</p:attrName>
                                        </p:attrNameLst>
                                      </p:cBhvr>
                                      <p:to>
                                        <p:strVal val="visible"/>
                                      </p:to>
                                    </p:set>
                                    <p:animEffect transition="in" filter="fade">
                                      <p:cBhvr>
                                        <p:cTn id="102" dur="500"/>
                                        <p:tgtEl>
                                          <p:spTgt spid="320"/>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0"/>
                                        <p:tgtEl>
                                          <p:spTgt spid="51"/>
                                        </p:tgtEl>
                                      </p:cBhvr>
                                    </p:animEffect>
                                  </p:childTnLst>
                                </p:cTn>
                              </p:par>
                              <p:par>
                                <p:cTn id="107" presetID="22" presetClass="entr" presetSubtype="1" fill="hold"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wipe(up)">
                                      <p:cBhvr>
                                        <p:cTn id="109" dur="500"/>
                                        <p:tgtEl>
                                          <p:spTgt spid="46"/>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500"/>
                                        <p:tgtEl>
                                          <p:spTgt spid="52"/>
                                        </p:tgtEl>
                                      </p:cBhvr>
                                    </p:animEffect>
                                  </p:childTnLst>
                                </p:cTn>
                              </p:par>
                              <p:par>
                                <p:cTn id="114" presetID="22" presetClass="entr" presetSubtype="8" fill="hold" nodeType="with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wipe(left)">
                                      <p:cBhvr>
                                        <p:cTn id="1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P spid="6" grpId="0" animBg="1"/>
      <p:bldP spid="11" grpId="0" animBg="1"/>
      <p:bldP spid="20" grpId="0" animBg="1"/>
      <p:bldP spid="21" grpId="0" animBg="1"/>
      <p:bldP spid="22" grpId="0" animBg="1"/>
      <p:bldP spid="24" grpId="0" animBg="1"/>
      <p:bldP spid="25" grpId="0"/>
      <p:bldP spid="45" grpId="0" animBg="1"/>
      <p:bldP spid="52" grpId="0" animBg="1"/>
      <p:bldP spid="60" grpId="0" animBg="1"/>
      <p:bldP spid="61" grpId="0"/>
      <p:bldP spid="256" grpId="0" animBg="1"/>
      <p:bldP spid="257" grpId="0" animBg="1"/>
      <p:bldP spid="41" grpId="0" animBg="1"/>
      <p:bldP spid="42" grpId="0" animBg="1"/>
      <p:bldP spid="9" grpId="0" animBg="1"/>
      <p:bldP spid="2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1394887"/>
            <a:ext cx="12188825" cy="524449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16">
              <a:lnSpc>
                <a:spcPct val="90000"/>
              </a:lnSpc>
              <a:defRPr/>
            </a:pPr>
            <a:endParaRPr lang="en-US" dirty="0">
              <a:solidFill>
                <a:srgbClr val="FFFFFF"/>
              </a:solidFill>
            </a:endParaRPr>
          </a:p>
        </p:txBody>
      </p:sp>
      <p:sp>
        <p:nvSpPr>
          <p:cNvPr id="59" name="Rounded Rectangle 284"/>
          <p:cNvSpPr/>
          <p:nvPr/>
        </p:nvSpPr>
        <p:spPr>
          <a:xfrm>
            <a:off x="5689877" y="2639217"/>
            <a:ext cx="5257902" cy="3694265"/>
          </a:xfrm>
          <a:custGeom>
            <a:avLst/>
            <a:gdLst/>
            <a:ahLst/>
            <a:cxnLst/>
            <a:rect l="l" t="t" r="r" b="b"/>
            <a:pathLst>
              <a:path w="3944454" h="2770699">
                <a:moveTo>
                  <a:pt x="475049" y="0"/>
                </a:moveTo>
                <a:lnTo>
                  <a:pt x="1681343" y="0"/>
                </a:lnTo>
                <a:cubicBezTo>
                  <a:pt x="1764153" y="0"/>
                  <a:pt x="1831283" y="67130"/>
                  <a:pt x="1831283" y="149940"/>
                </a:cubicBezTo>
                <a:lnTo>
                  <a:pt x="1831283" y="1095858"/>
                </a:lnTo>
                <a:lnTo>
                  <a:pt x="3777724" y="1095858"/>
                </a:lnTo>
                <a:cubicBezTo>
                  <a:pt x="3869806" y="1095858"/>
                  <a:pt x="3944454" y="1170506"/>
                  <a:pt x="3944454" y="1262588"/>
                </a:cubicBezTo>
                <a:lnTo>
                  <a:pt x="3944454" y="2603969"/>
                </a:lnTo>
                <a:cubicBezTo>
                  <a:pt x="3944454" y="2696051"/>
                  <a:pt x="3869806" y="2770699"/>
                  <a:pt x="3777724" y="2770699"/>
                </a:cubicBezTo>
                <a:lnTo>
                  <a:pt x="166730" y="2770699"/>
                </a:lnTo>
                <a:cubicBezTo>
                  <a:pt x="74648" y="2770699"/>
                  <a:pt x="0" y="2696051"/>
                  <a:pt x="0" y="2603969"/>
                </a:cubicBezTo>
                <a:lnTo>
                  <a:pt x="0" y="1262588"/>
                </a:lnTo>
                <a:cubicBezTo>
                  <a:pt x="0" y="1170506"/>
                  <a:pt x="74648" y="1095858"/>
                  <a:pt x="166730" y="1095858"/>
                </a:cubicBezTo>
                <a:lnTo>
                  <a:pt x="325109" y="1095858"/>
                </a:lnTo>
                <a:lnTo>
                  <a:pt x="325109" y="149940"/>
                </a:lnTo>
                <a:cubicBezTo>
                  <a:pt x="325109" y="67130"/>
                  <a:pt x="392239" y="0"/>
                  <a:pt x="475049" y="0"/>
                </a:cubicBezTo>
                <a:close/>
              </a:path>
            </a:pathLst>
          </a:custGeom>
          <a:gradFill flip="none" rotWithShape="1">
            <a:gsLst>
              <a:gs pos="0">
                <a:srgbClr val="272848">
                  <a:lumMod val="92000"/>
                  <a:lumOff val="8000"/>
                </a:srgbClr>
              </a:gs>
              <a:gs pos="100000">
                <a:srgbClr val="6466AB"/>
              </a:gs>
            </a:gsLst>
            <a:lin ang="16200000" scaled="0"/>
            <a:tileRect/>
          </a:gradFill>
          <a:ln w="22225">
            <a:noFill/>
            <a:prstDash val="sysDash"/>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grpSp>
        <p:nvGrpSpPr>
          <p:cNvPr id="4" name="Group 3"/>
          <p:cNvGrpSpPr/>
          <p:nvPr/>
        </p:nvGrpSpPr>
        <p:grpSpPr>
          <a:xfrm>
            <a:off x="6619395" y="3457849"/>
            <a:ext cx="579262" cy="1918723"/>
            <a:chOff x="2842040" y="2644104"/>
            <a:chExt cx="434560" cy="1439042"/>
          </a:xfrm>
        </p:grpSpPr>
        <p:cxnSp>
          <p:nvCxnSpPr>
            <p:cNvPr id="110" name="Straight Connector 4"/>
            <p:cNvCxnSpPr/>
            <p:nvPr/>
          </p:nvCxnSpPr>
          <p:spPr>
            <a:xfrm rot="5400000">
              <a:off x="2317681" y="3168463"/>
              <a:ext cx="1439042" cy="390323"/>
            </a:xfrm>
            <a:prstGeom prst="bentConnector2">
              <a:avLst/>
            </a:prstGeom>
            <a:solidFill>
              <a:srgbClr val="0183B7"/>
            </a:solidFill>
            <a:ln w="38100" cap="flat" cmpd="sng" algn="ctr">
              <a:solidFill>
                <a:srgbClr val="D3D3DA">
                  <a:lumMod val="75000"/>
                </a:srgbClr>
              </a:solidFill>
              <a:prstDash val="solid"/>
              <a:round/>
              <a:headEnd type="none" w="med" len="med"/>
              <a:tailEnd type="none" w="med" len="med"/>
            </a:ln>
            <a:effectLst/>
          </p:spPr>
        </p:cxnSp>
        <p:sp>
          <p:nvSpPr>
            <p:cNvPr id="111" name="Rectangle 110"/>
            <p:cNvSpPr/>
            <p:nvPr/>
          </p:nvSpPr>
          <p:spPr>
            <a:xfrm>
              <a:off x="3190875" y="2805113"/>
              <a:ext cx="85725" cy="344895"/>
            </a:xfrm>
            <a:prstGeom prst="rect">
              <a:avLst/>
            </a:prstGeom>
            <a:gradFill flip="none" rotWithShape="1">
              <a:gsLst>
                <a:gs pos="30000">
                  <a:schemeClr val="accent1">
                    <a:lumMod val="68000"/>
                    <a:lumOff val="32000"/>
                  </a:schemeClr>
                </a:gs>
                <a:gs pos="100000">
                  <a:srgbClr val="6466AB">
                    <a:lumMod val="9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grpSp>
      <p:sp>
        <p:nvSpPr>
          <p:cNvPr id="60" name="Rounded Rectangle 59"/>
          <p:cNvSpPr/>
          <p:nvPr/>
        </p:nvSpPr>
        <p:spPr>
          <a:xfrm>
            <a:off x="5859629" y="4251188"/>
            <a:ext cx="4940221" cy="1952717"/>
          </a:xfrm>
          <a:prstGeom prst="roundRect">
            <a:avLst>
              <a:gd name="adj" fmla="val 8060"/>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ctr" anchorCtr="0" forceAA="0" compatLnSpc="1">
            <a:prstTxWarp prst="textNoShape">
              <a:avLst/>
            </a:prstTxWarp>
            <a:noAutofit/>
          </a:bodyPr>
          <a:lstStyle/>
          <a:p>
            <a:pPr algn="ctr" defTabSz="609059"/>
            <a:r>
              <a:rPr lang="en-US" sz="1600" b="1" dirty="0">
                <a:solidFill>
                  <a:schemeClr val="accent2">
                    <a:lumMod val="75000"/>
                  </a:schemeClr>
                </a:solidFill>
              </a:rPr>
              <a:t>Intercloud Fabric Secure Extender</a:t>
            </a:r>
          </a:p>
          <a:p>
            <a:pPr algn="ctr" defTabSz="609059"/>
            <a:r>
              <a:rPr lang="en-US" sz="1600" b="1" dirty="0">
                <a:solidFill>
                  <a:schemeClr val="accent2">
                    <a:lumMod val="75000"/>
                  </a:schemeClr>
                </a:solidFill>
              </a:rPr>
              <a:t>(Secure Network Extension)</a:t>
            </a:r>
          </a:p>
        </p:txBody>
      </p:sp>
      <p:sp>
        <p:nvSpPr>
          <p:cNvPr id="61" name="TextBox 60"/>
          <p:cNvSpPr txBox="1"/>
          <p:nvPr/>
        </p:nvSpPr>
        <p:spPr>
          <a:xfrm>
            <a:off x="6179332" y="3631565"/>
            <a:ext cx="1894706" cy="542435"/>
          </a:xfrm>
          <a:prstGeom prst="rect">
            <a:avLst/>
          </a:prstGeom>
        </p:spPr>
        <p:txBody>
          <a:bodyPr wrap="square" lIns="121867" tIns="60933" rIns="121867" bIns="60933" anchor="ctr">
            <a:spAutoFit/>
          </a:bodyPr>
          <a:lstStyle>
            <a:defPPr>
              <a:defRPr lang="en-US"/>
            </a:defPPr>
            <a:lvl1pPr algn="ctr" fontAlgn="base">
              <a:lnSpc>
                <a:spcPct val="90000"/>
              </a:lnSpc>
              <a:spcBef>
                <a:spcPct val="0"/>
              </a:spcBef>
              <a:spcAft>
                <a:spcPct val="0"/>
              </a:spcAft>
              <a:defRPr sz="1400">
                <a:solidFill>
                  <a:schemeClr val="accent2">
                    <a:lumMod val="75000"/>
                  </a:schemeClr>
                </a:solidFill>
              </a:defRPr>
            </a:lvl1pPr>
          </a:lstStyle>
          <a:p>
            <a:r>
              <a:rPr lang="en-US" sz="1500" b="1" dirty="0" err="1">
                <a:solidFill>
                  <a:schemeClr val="bg1"/>
                </a:solidFill>
              </a:rPr>
              <a:t>Intercloud</a:t>
            </a:r>
            <a:r>
              <a:rPr lang="en-US" sz="1500" b="1" dirty="0">
                <a:solidFill>
                  <a:schemeClr val="bg1"/>
                </a:solidFill>
              </a:rPr>
              <a:t> Fabric </a:t>
            </a:r>
            <a:br>
              <a:rPr lang="en-US" sz="1500" b="1" dirty="0">
                <a:solidFill>
                  <a:schemeClr val="bg1"/>
                </a:solidFill>
              </a:rPr>
            </a:br>
            <a:r>
              <a:rPr lang="en-US" sz="1500" b="1" dirty="0">
                <a:solidFill>
                  <a:schemeClr val="bg1"/>
                </a:solidFill>
              </a:rPr>
              <a:t>for Business</a:t>
            </a:r>
          </a:p>
        </p:txBody>
      </p:sp>
      <p:grpSp>
        <p:nvGrpSpPr>
          <p:cNvPr id="239" name="Group 238"/>
          <p:cNvGrpSpPr/>
          <p:nvPr/>
        </p:nvGrpSpPr>
        <p:grpSpPr>
          <a:xfrm>
            <a:off x="3413269" y="1621769"/>
            <a:ext cx="4549698" cy="4483427"/>
            <a:chOff x="435445" y="1216327"/>
            <a:chExt cx="3413162" cy="3362570"/>
          </a:xfrm>
        </p:grpSpPr>
        <p:cxnSp>
          <p:nvCxnSpPr>
            <p:cNvPr id="36" name="Straight Connector 4"/>
            <p:cNvCxnSpPr>
              <a:stCxn id="54" idx="2"/>
              <a:endCxn id="227" idx="0"/>
            </p:cNvCxnSpPr>
            <p:nvPr/>
          </p:nvCxnSpPr>
          <p:spPr>
            <a:xfrm rot="16200000" flipH="1">
              <a:off x="1402200" y="2491997"/>
              <a:ext cx="355264" cy="513867"/>
            </a:xfrm>
            <a:prstGeom prst="bentConnector3">
              <a:avLst>
                <a:gd name="adj1" fmla="val 50000"/>
              </a:avLst>
            </a:prstGeom>
            <a:solidFill>
              <a:srgbClr val="0183B7"/>
            </a:solidFill>
            <a:ln w="38100" cap="flat" cmpd="sng" algn="ctr">
              <a:solidFill>
                <a:srgbClr val="D3D3DA">
                  <a:lumMod val="75000"/>
                </a:srgbClr>
              </a:solidFill>
              <a:prstDash val="solid"/>
              <a:round/>
              <a:headEnd type="none" w="med" len="med"/>
              <a:tailEnd type="none" w="med" len="med"/>
            </a:ln>
            <a:effectLst/>
          </p:spPr>
        </p:cxnSp>
        <p:grpSp>
          <p:nvGrpSpPr>
            <p:cNvPr id="38" name="Group 37"/>
            <p:cNvGrpSpPr/>
            <p:nvPr/>
          </p:nvGrpSpPr>
          <p:grpSpPr>
            <a:xfrm>
              <a:off x="435445" y="3024798"/>
              <a:ext cx="2406595" cy="1554099"/>
              <a:chOff x="778683" y="3222365"/>
              <a:chExt cx="1781250" cy="1150272"/>
            </a:xfrm>
          </p:grpSpPr>
          <p:sp>
            <p:nvSpPr>
              <p:cNvPr id="39"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40" name="Rectangle 39"/>
              <p:cNvSpPr/>
              <p:nvPr/>
            </p:nvSpPr>
            <p:spPr>
              <a:xfrm>
                <a:off x="1187112" y="3738796"/>
                <a:ext cx="962463" cy="437380"/>
              </a:xfrm>
              <a:prstGeom prst="rect">
                <a:avLst/>
              </a:prstGeom>
            </p:spPr>
            <p:txBody>
              <a:bodyPr wrap="none" anchor="b">
                <a:spAutoFit/>
              </a:bodyPr>
              <a:lstStyle/>
              <a:p>
                <a:pPr algn="ctr" fontAlgn="base">
                  <a:lnSpc>
                    <a:spcPct val="90000"/>
                  </a:lnSpc>
                  <a:spcBef>
                    <a:spcPct val="0"/>
                  </a:spcBef>
                  <a:spcAft>
                    <a:spcPct val="0"/>
                  </a:spcAft>
                </a:pPr>
                <a:r>
                  <a:rPr lang="en-US" dirty="0" smtClean="0">
                    <a:solidFill>
                      <a:schemeClr val="accent5">
                        <a:lumMod val="75000"/>
                      </a:schemeClr>
                    </a:solidFill>
                  </a:rPr>
                  <a:t>DC/Private</a:t>
                </a:r>
              </a:p>
              <a:p>
                <a:pPr algn="ctr" fontAlgn="base">
                  <a:lnSpc>
                    <a:spcPct val="90000"/>
                  </a:lnSpc>
                  <a:spcBef>
                    <a:spcPct val="0"/>
                  </a:spcBef>
                  <a:spcAft>
                    <a:spcPct val="0"/>
                  </a:spcAft>
                </a:pPr>
                <a:r>
                  <a:rPr lang="en-US" dirty="0" smtClean="0">
                    <a:solidFill>
                      <a:schemeClr val="accent5">
                        <a:lumMod val="75000"/>
                      </a:schemeClr>
                    </a:solidFill>
                  </a:rPr>
                  <a:t>Cloud</a:t>
                </a:r>
                <a:endParaRPr lang="en-US" dirty="0">
                  <a:solidFill>
                    <a:schemeClr val="accent5">
                      <a:lumMod val="75000"/>
                    </a:schemeClr>
                  </a:solidFill>
                </a:endParaRPr>
              </a:p>
            </p:txBody>
          </p:sp>
        </p:grpSp>
        <p:cxnSp>
          <p:nvCxnSpPr>
            <p:cNvPr id="46" name="Straight Connector 6"/>
            <p:cNvCxnSpPr>
              <a:stCxn id="67" idx="3"/>
              <a:endCxn id="63" idx="0"/>
            </p:cNvCxnSpPr>
            <p:nvPr/>
          </p:nvCxnSpPr>
          <p:spPr>
            <a:xfrm>
              <a:off x="2210353" y="1627807"/>
              <a:ext cx="1022010" cy="478213"/>
            </a:xfrm>
            <a:prstGeom prst="bentConnector2">
              <a:avLst/>
            </a:prstGeom>
            <a:solidFill>
              <a:srgbClr val="0183B7"/>
            </a:solidFill>
            <a:ln w="38100" cap="flat" cmpd="sng" algn="ctr">
              <a:solidFill>
                <a:srgbClr val="D3D3DA">
                  <a:lumMod val="75000"/>
                </a:srgbClr>
              </a:solidFill>
              <a:prstDash val="solid"/>
              <a:round/>
              <a:headEnd type="none" w="med" len="med"/>
              <a:tailEnd type="none" w="med" len="med"/>
            </a:ln>
            <a:effectLst/>
          </p:spPr>
        </p:cxnSp>
        <p:cxnSp>
          <p:nvCxnSpPr>
            <p:cNvPr id="47" name="Straight Connector 46"/>
            <p:cNvCxnSpPr>
              <a:stCxn id="63" idx="1"/>
              <a:endCxn id="54" idx="3"/>
            </p:cNvCxnSpPr>
            <p:nvPr/>
          </p:nvCxnSpPr>
          <p:spPr>
            <a:xfrm flipH="1" flipV="1">
              <a:off x="1973926" y="2375061"/>
              <a:ext cx="642193" cy="1"/>
            </a:xfrm>
            <a:prstGeom prst="line">
              <a:avLst/>
            </a:prstGeom>
            <a:solidFill>
              <a:srgbClr val="0183B7"/>
            </a:solidFill>
            <a:ln w="38100" cap="flat" cmpd="sng" algn="ctr">
              <a:solidFill>
                <a:srgbClr val="D3D3DA">
                  <a:lumMod val="75000"/>
                </a:srgbClr>
              </a:solidFill>
              <a:prstDash val="solid"/>
              <a:round/>
              <a:headEnd type="none" w="med" len="med"/>
              <a:tailEnd type="none" w="med" len="med"/>
            </a:ln>
            <a:effectLst/>
          </p:spPr>
        </p:cxnSp>
        <p:sp>
          <p:nvSpPr>
            <p:cNvPr id="54" name="Rounded Rectangle 53"/>
            <p:cNvSpPr/>
            <p:nvPr/>
          </p:nvSpPr>
          <p:spPr>
            <a:xfrm>
              <a:off x="671872" y="2178824"/>
              <a:ext cx="1302054" cy="392474"/>
            </a:xfrm>
            <a:prstGeom prst="roundRect">
              <a:avLst/>
            </a:prstGeom>
            <a:solidFill>
              <a:schemeClr val="accent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r>
                <a:rPr lang="en-US" sz="1600" dirty="0" err="1">
                  <a:solidFill>
                    <a:srgbClr val="FFFFFF"/>
                  </a:solidFill>
                </a:rPr>
                <a:t>VM</a:t>
              </a:r>
              <a:r>
                <a:rPr lang="en-US" sz="1600" dirty="0">
                  <a:solidFill>
                    <a:srgbClr val="FFFFFF"/>
                  </a:solidFill>
                </a:rPr>
                <a:t> Manager</a:t>
              </a:r>
            </a:p>
          </p:txBody>
        </p:sp>
        <p:cxnSp>
          <p:nvCxnSpPr>
            <p:cNvPr id="55" name="Straight Connector 22"/>
            <p:cNvCxnSpPr>
              <a:stCxn id="54" idx="2"/>
              <a:endCxn id="226" idx="0"/>
            </p:cNvCxnSpPr>
            <p:nvPr/>
          </p:nvCxnSpPr>
          <p:spPr>
            <a:xfrm rot="5400000">
              <a:off x="888334" y="2491997"/>
              <a:ext cx="355264" cy="513867"/>
            </a:xfrm>
            <a:prstGeom prst="bentConnector3">
              <a:avLst>
                <a:gd name="adj1" fmla="val 50000"/>
              </a:avLst>
            </a:prstGeom>
            <a:solidFill>
              <a:srgbClr val="0183B7"/>
            </a:solidFill>
            <a:ln w="38100" cap="flat" cmpd="sng" algn="ctr">
              <a:solidFill>
                <a:srgbClr val="D3D3DA">
                  <a:lumMod val="75000"/>
                </a:srgbClr>
              </a:solidFill>
              <a:prstDash val="solid"/>
              <a:round/>
              <a:headEnd type="none" w="med" len="med"/>
              <a:tailEnd type="none" w="med" len="med"/>
            </a:ln>
            <a:effectLst/>
          </p:spPr>
        </p:cxnSp>
        <p:cxnSp>
          <p:nvCxnSpPr>
            <p:cNvPr id="58" name="Elbow Connector 57"/>
            <p:cNvCxnSpPr>
              <a:stCxn id="226" idx="2"/>
              <a:endCxn id="227" idx="2"/>
            </p:cNvCxnSpPr>
            <p:nvPr/>
          </p:nvCxnSpPr>
          <p:spPr>
            <a:xfrm rot="16200000" flipH="1">
              <a:off x="1322900" y="2585267"/>
              <a:ext cx="9525" cy="1027734"/>
            </a:xfrm>
            <a:prstGeom prst="bentConnector3">
              <a:avLst>
                <a:gd name="adj1" fmla="val 180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2616119" y="2106020"/>
              <a:ext cx="1232488" cy="538083"/>
            </a:xfrm>
            <a:prstGeom prst="roundRect">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36" tIns="45719" rIns="91436" bIns="45719" numCol="1" spcCol="0" rtlCol="0" fromWordArt="0" anchor="t" anchorCtr="0" forceAA="0" compatLnSpc="1">
              <a:prstTxWarp prst="textNoShape">
                <a:avLst/>
              </a:prstTxWarp>
              <a:noAutofit/>
            </a:bodyPr>
            <a:lstStyle/>
            <a:p>
              <a:pPr algn="ctr" defTabSz="609059"/>
              <a:r>
                <a:rPr lang="en-US" sz="1600" dirty="0">
                  <a:solidFill>
                    <a:schemeClr val="accent2">
                      <a:lumMod val="75000"/>
                    </a:schemeClr>
                  </a:solidFill>
                </a:rPr>
                <a:t>Intercloud Fabric Director</a:t>
              </a:r>
            </a:p>
          </p:txBody>
        </p:sp>
        <p:grpSp>
          <p:nvGrpSpPr>
            <p:cNvPr id="66" name="Group 65"/>
            <p:cNvGrpSpPr/>
            <p:nvPr/>
          </p:nvGrpSpPr>
          <p:grpSpPr>
            <a:xfrm>
              <a:off x="435445" y="1216327"/>
              <a:ext cx="1774908" cy="822960"/>
              <a:chOff x="11643997" y="189613"/>
              <a:chExt cx="1774908" cy="822960"/>
            </a:xfrm>
          </p:grpSpPr>
          <p:sp>
            <p:nvSpPr>
              <p:cNvPr id="67" name="Rounded Rectangle 66"/>
              <p:cNvSpPr/>
              <p:nvPr/>
            </p:nvSpPr>
            <p:spPr>
              <a:xfrm>
                <a:off x="11643997" y="189613"/>
                <a:ext cx="1774908" cy="822960"/>
              </a:xfrm>
              <a:prstGeom prst="roundRect">
                <a:avLst/>
              </a:prstGeom>
              <a:solidFill>
                <a:schemeClr val="bg1">
                  <a:alpha val="50000"/>
                </a:schemeClr>
              </a:solidFill>
              <a:ln w="12700">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421"/>
                <a:endParaRPr lang="en-US" dirty="0">
                  <a:solidFill>
                    <a:srgbClr val="FFFFFF"/>
                  </a:solidFill>
                  <a:latin typeface="CiscoSansTT Light"/>
                </a:endParaRPr>
              </a:p>
            </p:txBody>
          </p:sp>
          <p:grpSp>
            <p:nvGrpSpPr>
              <p:cNvPr id="68" name="Group 67"/>
              <p:cNvGrpSpPr/>
              <p:nvPr/>
            </p:nvGrpSpPr>
            <p:grpSpPr>
              <a:xfrm>
                <a:off x="11794671" y="282451"/>
                <a:ext cx="1481580" cy="682409"/>
                <a:chOff x="11761853" y="308085"/>
                <a:chExt cx="1481580" cy="682409"/>
              </a:xfrm>
            </p:grpSpPr>
            <p:sp>
              <p:nvSpPr>
                <p:cNvPr id="69" name="Rectangle 68"/>
                <p:cNvSpPr/>
                <p:nvPr/>
              </p:nvSpPr>
              <p:spPr>
                <a:xfrm>
                  <a:off x="12628343" y="849430"/>
                  <a:ext cx="615090" cy="1410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574093">
                    <a:lnSpc>
                      <a:spcPct val="90000"/>
                    </a:lnSpc>
                  </a:pPr>
                  <a:r>
                    <a:rPr lang="en-US" sz="1300" b="1" dirty="0">
                      <a:solidFill>
                        <a:schemeClr val="accent5"/>
                      </a:solidFill>
                      <a:latin typeface="CiscoSansTT Light"/>
                      <a:ea typeface="ＭＳ Ｐゴシック" charset="-128"/>
                    </a:rPr>
                    <a:t>IT Admins</a:t>
                  </a:r>
                </a:p>
              </p:txBody>
            </p:sp>
            <p:grpSp>
              <p:nvGrpSpPr>
                <p:cNvPr id="70" name="Group 80"/>
                <p:cNvGrpSpPr/>
                <p:nvPr/>
              </p:nvGrpSpPr>
              <p:grpSpPr>
                <a:xfrm>
                  <a:off x="12693572" y="308085"/>
                  <a:ext cx="484632" cy="480060"/>
                  <a:chOff x="396411" y="2053522"/>
                  <a:chExt cx="853218" cy="640080"/>
                </a:xfrm>
              </p:grpSpPr>
              <p:sp>
                <p:nvSpPr>
                  <p:cNvPr id="77" name="Oval 76"/>
                  <p:cNvSpPr/>
                  <p:nvPr/>
                </p:nvSpPr>
                <p:spPr bwMode="auto">
                  <a:xfrm>
                    <a:off x="396411" y="2053522"/>
                    <a:ext cx="853218" cy="64008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sp>
                <p:nvSpPr>
                  <p:cNvPr id="78" name="Freeform 20"/>
                  <p:cNvSpPr>
                    <a:spLocks noEditPoints="1"/>
                  </p:cNvSpPr>
                  <p:nvPr/>
                </p:nvSpPr>
                <p:spPr bwMode="auto">
                  <a:xfrm>
                    <a:off x="542677" y="2144962"/>
                    <a:ext cx="560687" cy="420624"/>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sp>
              <p:nvSpPr>
                <p:cNvPr id="71" name="Rectangle 70"/>
                <p:cNvSpPr/>
                <p:nvPr/>
              </p:nvSpPr>
              <p:spPr>
                <a:xfrm>
                  <a:off x="11761853" y="849430"/>
                  <a:ext cx="634313" cy="14106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574093">
                    <a:lnSpc>
                      <a:spcPct val="90000"/>
                    </a:lnSpc>
                  </a:pPr>
                  <a:r>
                    <a:rPr lang="en-US" sz="1300" b="1" dirty="0">
                      <a:solidFill>
                        <a:schemeClr val="accent5"/>
                      </a:solidFill>
                      <a:latin typeface="CiscoSansTT Light"/>
                      <a:ea typeface="ＭＳ Ｐゴシック" charset="-128"/>
                    </a:rPr>
                    <a:t>End Users</a:t>
                  </a:r>
                </a:p>
              </p:txBody>
            </p:sp>
            <p:grpSp>
              <p:nvGrpSpPr>
                <p:cNvPr id="72" name="Group 66"/>
                <p:cNvGrpSpPr/>
                <p:nvPr/>
              </p:nvGrpSpPr>
              <p:grpSpPr>
                <a:xfrm>
                  <a:off x="11836694" y="308085"/>
                  <a:ext cx="484632" cy="480060"/>
                  <a:chOff x="2019893" y="1425594"/>
                  <a:chExt cx="853217" cy="640080"/>
                </a:xfrm>
              </p:grpSpPr>
              <p:sp>
                <p:nvSpPr>
                  <p:cNvPr id="73" name="Oval 72"/>
                  <p:cNvSpPr/>
                  <p:nvPr/>
                </p:nvSpPr>
                <p:spPr bwMode="auto">
                  <a:xfrm>
                    <a:off x="2019893" y="1425594"/>
                    <a:ext cx="853217" cy="64008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74" name="Group 68"/>
                  <p:cNvGrpSpPr>
                    <a:grpSpLocks noChangeAspect="1"/>
                  </p:cNvGrpSpPr>
                  <p:nvPr/>
                </p:nvGrpSpPr>
                <p:grpSpPr>
                  <a:xfrm>
                    <a:off x="2336803" y="1539885"/>
                    <a:ext cx="219399" cy="411480"/>
                    <a:chOff x="2878839" y="4445627"/>
                    <a:chExt cx="305284" cy="572559"/>
                  </a:xfrm>
                </p:grpSpPr>
                <p:sp>
                  <p:nvSpPr>
                    <p:cNvPr id="75" name="Oval 74"/>
                    <p:cNvSpPr/>
                    <p:nvPr/>
                  </p:nvSpPr>
                  <p:spPr>
                    <a:xfrm>
                      <a:off x="2904274" y="4445627"/>
                      <a:ext cx="254403" cy="186836"/>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sp>
                  <p:nvSpPr>
                    <p:cNvPr id="76" name="Trapezoid 75"/>
                    <p:cNvSpPr/>
                    <p:nvPr/>
                  </p:nvSpPr>
                  <p:spPr>
                    <a:xfrm flipV="1">
                      <a:off x="2878839" y="4662596"/>
                      <a:ext cx="305284" cy="355590"/>
                    </a:xfrm>
                    <a:prstGeom prst="trapezoid">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grpSp>
          </p:grpSp>
        </p:grpSp>
        <p:grpSp>
          <p:nvGrpSpPr>
            <p:cNvPr id="117" name="Group 116"/>
            <p:cNvGrpSpPr/>
            <p:nvPr/>
          </p:nvGrpSpPr>
          <p:grpSpPr>
            <a:xfrm>
              <a:off x="1044642" y="3087991"/>
              <a:ext cx="556515" cy="551265"/>
              <a:chOff x="2623701" y="5006342"/>
              <a:chExt cx="809611" cy="801973"/>
            </a:xfrm>
          </p:grpSpPr>
          <p:sp>
            <p:nvSpPr>
              <p:cNvPr id="118" name="Oval 117"/>
              <p:cNvSpPr/>
              <p:nvPr/>
            </p:nvSpPr>
            <p:spPr bwMode="auto">
              <a:xfrm>
                <a:off x="2623701" y="5006342"/>
                <a:ext cx="809611" cy="801973"/>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119" name="Group 157"/>
              <p:cNvGrpSpPr>
                <a:grpSpLocks noChangeAspect="1"/>
              </p:cNvGrpSpPr>
              <p:nvPr/>
            </p:nvGrpSpPr>
            <p:grpSpPr>
              <a:xfrm>
                <a:off x="2769369" y="5292333"/>
                <a:ext cx="518275" cy="321602"/>
                <a:chOff x="13636625" y="1373188"/>
                <a:chExt cx="1330325" cy="825500"/>
              </a:xfrm>
              <a:solidFill>
                <a:schemeClr val="accent3">
                  <a:lumMod val="75000"/>
                </a:schemeClr>
              </a:solidFill>
            </p:grpSpPr>
            <p:sp>
              <p:nvSpPr>
                <p:cNvPr id="121" name="Rectangle 17"/>
                <p:cNvSpPr>
                  <a:spLocks noChangeArrowheads="1"/>
                </p:cNvSpPr>
                <p:nvPr/>
              </p:nvSpPr>
              <p:spPr bwMode="auto">
                <a:xfrm>
                  <a:off x="13636625" y="1373188"/>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2" name="Rectangle 18"/>
                <p:cNvSpPr>
                  <a:spLocks noChangeArrowheads="1"/>
                </p:cNvSpPr>
                <p:nvPr/>
              </p:nvSpPr>
              <p:spPr bwMode="auto">
                <a:xfrm>
                  <a:off x="14100176" y="1373188"/>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3" name="Rectangle 19"/>
                <p:cNvSpPr>
                  <a:spLocks noChangeArrowheads="1"/>
                </p:cNvSpPr>
                <p:nvPr/>
              </p:nvSpPr>
              <p:spPr bwMode="auto">
                <a:xfrm>
                  <a:off x="14560550" y="1373188"/>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4" name="Rectangle 20"/>
                <p:cNvSpPr>
                  <a:spLocks noChangeArrowheads="1"/>
                </p:cNvSpPr>
                <p:nvPr/>
              </p:nvSpPr>
              <p:spPr bwMode="auto">
                <a:xfrm>
                  <a:off x="13868400" y="1519238"/>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5" name="Rectangle 21"/>
                <p:cNvSpPr>
                  <a:spLocks noChangeArrowheads="1"/>
                </p:cNvSpPr>
                <p:nvPr/>
              </p:nvSpPr>
              <p:spPr bwMode="auto">
                <a:xfrm>
                  <a:off x="14328774" y="1519238"/>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6" name="Rectangle 22"/>
                <p:cNvSpPr>
                  <a:spLocks noChangeArrowheads="1"/>
                </p:cNvSpPr>
                <p:nvPr/>
              </p:nvSpPr>
              <p:spPr bwMode="auto">
                <a:xfrm>
                  <a:off x="13636625" y="1519238"/>
                  <a:ext cx="174625"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7" name="Rectangle 23"/>
                <p:cNvSpPr>
                  <a:spLocks noChangeArrowheads="1"/>
                </p:cNvSpPr>
                <p:nvPr/>
              </p:nvSpPr>
              <p:spPr bwMode="auto">
                <a:xfrm>
                  <a:off x="14792325" y="1519238"/>
                  <a:ext cx="174625"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8" name="Rectangle 24"/>
                <p:cNvSpPr>
                  <a:spLocks noChangeArrowheads="1"/>
                </p:cNvSpPr>
                <p:nvPr/>
              </p:nvSpPr>
              <p:spPr bwMode="auto">
                <a:xfrm>
                  <a:off x="13636625" y="1665289"/>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29" name="Rectangle 25"/>
                <p:cNvSpPr>
                  <a:spLocks noChangeArrowheads="1"/>
                </p:cNvSpPr>
                <p:nvPr/>
              </p:nvSpPr>
              <p:spPr bwMode="auto">
                <a:xfrm>
                  <a:off x="14100176" y="1665289"/>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0" name="Rectangle 26"/>
                <p:cNvSpPr>
                  <a:spLocks noChangeArrowheads="1"/>
                </p:cNvSpPr>
                <p:nvPr/>
              </p:nvSpPr>
              <p:spPr bwMode="auto">
                <a:xfrm>
                  <a:off x="14560550" y="1665289"/>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1" name="Rectangle 27"/>
                <p:cNvSpPr>
                  <a:spLocks noChangeArrowheads="1"/>
                </p:cNvSpPr>
                <p:nvPr/>
              </p:nvSpPr>
              <p:spPr bwMode="auto">
                <a:xfrm>
                  <a:off x="13868400" y="1814513"/>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2" name="Rectangle 28"/>
                <p:cNvSpPr>
                  <a:spLocks noChangeArrowheads="1"/>
                </p:cNvSpPr>
                <p:nvPr/>
              </p:nvSpPr>
              <p:spPr bwMode="auto">
                <a:xfrm>
                  <a:off x="14328774" y="1814513"/>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3" name="Rectangle 29"/>
                <p:cNvSpPr>
                  <a:spLocks noChangeArrowheads="1"/>
                </p:cNvSpPr>
                <p:nvPr/>
              </p:nvSpPr>
              <p:spPr bwMode="auto">
                <a:xfrm>
                  <a:off x="13636625" y="1814513"/>
                  <a:ext cx="174625"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4" name="Rectangle 30"/>
                <p:cNvSpPr>
                  <a:spLocks noChangeArrowheads="1"/>
                </p:cNvSpPr>
                <p:nvPr/>
              </p:nvSpPr>
              <p:spPr bwMode="auto">
                <a:xfrm>
                  <a:off x="14792325" y="1814513"/>
                  <a:ext cx="174625"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5" name="Rectangle 31"/>
                <p:cNvSpPr>
                  <a:spLocks noChangeArrowheads="1"/>
                </p:cNvSpPr>
                <p:nvPr/>
              </p:nvSpPr>
              <p:spPr bwMode="auto">
                <a:xfrm>
                  <a:off x="13636625" y="1960564"/>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6" name="Rectangle 32"/>
                <p:cNvSpPr>
                  <a:spLocks noChangeArrowheads="1"/>
                </p:cNvSpPr>
                <p:nvPr/>
              </p:nvSpPr>
              <p:spPr bwMode="auto">
                <a:xfrm>
                  <a:off x="14100176" y="1960564"/>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7" name="Rectangle 33"/>
                <p:cNvSpPr>
                  <a:spLocks noChangeArrowheads="1"/>
                </p:cNvSpPr>
                <p:nvPr/>
              </p:nvSpPr>
              <p:spPr bwMode="auto">
                <a:xfrm>
                  <a:off x="14560550" y="1960564"/>
                  <a:ext cx="406400" cy="88900"/>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8" name="Rectangle 34"/>
                <p:cNvSpPr>
                  <a:spLocks noChangeArrowheads="1"/>
                </p:cNvSpPr>
                <p:nvPr/>
              </p:nvSpPr>
              <p:spPr bwMode="auto">
                <a:xfrm>
                  <a:off x="13868400" y="2106614"/>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39" name="Rectangle 35"/>
                <p:cNvSpPr>
                  <a:spLocks noChangeArrowheads="1"/>
                </p:cNvSpPr>
                <p:nvPr/>
              </p:nvSpPr>
              <p:spPr bwMode="auto">
                <a:xfrm>
                  <a:off x="14328774" y="2106612"/>
                  <a:ext cx="406400"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40" name="Rectangle 36"/>
                <p:cNvSpPr>
                  <a:spLocks noChangeArrowheads="1"/>
                </p:cNvSpPr>
                <p:nvPr/>
              </p:nvSpPr>
              <p:spPr bwMode="auto">
                <a:xfrm>
                  <a:off x="13636625" y="2106612"/>
                  <a:ext cx="174625"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141" name="Rectangle 37"/>
                <p:cNvSpPr>
                  <a:spLocks noChangeArrowheads="1"/>
                </p:cNvSpPr>
                <p:nvPr/>
              </p:nvSpPr>
              <p:spPr bwMode="auto">
                <a:xfrm>
                  <a:off x="14792325" y="2106612"/>
                  <a:ext cx="174625" cy="92074"/>
                </a:xfrm>
                <a:prstGeom prst="rect">
                  <a:avLst/>
                </a:prstGeom>
                <a:grp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
            <p:nvSpPr>
              <p:cNvPr id="120" name="Freeform 413"/>
              <p:cNvSpPr>
                <a:spLocks/>
              </p:cNvSpPr>
              <p:nvPr/>
            </p:nvSpPr>
            <p:spPr bwMode="auto">
              <a:xfrm>
                <a:off x="2876796" y="5058339"/>
                <a:ext cx="303420" cy="405927"/>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gradFill flip="none" rotWithShape="1">
                <a:gsLst>
                  <a:gs pos="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
          <p:nvSpPr>
            <p:cNvPr id="226" name="Rounded Rectangle 6"/>
            <p:cNvSpPr>
              <a:spLocks/>
            </p:cNvSpPr>
            <p:nvPr/>
          </p:nvSpPr>
          <p:spPr bwMode="auto">
            <a:xfrm>
              <a:off x="671872" y="2926562"/>
              <a:ext cx="274320" cy="172572"/>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227" name="Rounded Rectangle 6"/>
            <p:cNvSpPr>
              <a:spLocks/>
            </p:cNvSpPr>
            <p:nvPr/>
          </p:nvSpPr>
          <p:spPr bwMode="auto">
            <a:xfrm>
              <a:off x="1699606" y="2926562"/>
              <a:ext cx="274320" cy="172572"/>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grpSp>
      <p:sp>
        <p:nvSpPr>
          <p:cNvPr id="3" name="Title 2"/>
          <p:cNvSpPr>
            <a:spLocks noGrp="1"/>
          </p:cNvSpPr>
          <p:nvPr>
            <p:ph type="ctrTitle"/>
          </p:nvPr>
        </p:nvSpPr>
        <p:spPr/>
        <p:txBody>
          <a:bodyPr/>
          <a:lstStyle/>
          <a:p>
            <a:r>
              <a:rPr lang="en-US" dirty="0" smtClean="0"/>
              <a:t>Cisco Intercloud Fabric Director Features</a:t>
            </a:r>
            <a:endParaRPr lang="en-US" dirty="0"/>
          </a:p>
        </p:txBody>
      </p:sp>
      <p:sp>
        <p:nvSpPr>
          <p:cNvPr id="28" name="Rounded Rectangular Callout 27"/>
          <p:cNvSpPr/>
          <p:nvPr/>
        </p:nvSpPr>
        <p:spPr>
          <a:xfrm>
            <a:off x="502383" y="2090385"/>
            <a:ext cx="2771231" cy="1435283"/>
          </a:xfrm>
          <a:prstGeom prst="wedgeRoundRectCallout">
            <a:avLst>
              <a:gd name="adj1" fmla="val 60563"/>
              <a:gd name="adj2" fmla="val -38777"/>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wrap="square" lIns="91284" tIns="45643" rIns="91284" bIns="45643" rtlCol="0" anchor="ctr">
            <a:spAutoFit/>
          </a:bodyPr>
          <a:lstStyle/>
          <a:p>
            <a:pPr defTabSz="912826"/>
            <a:r>
              <a:rPr lang="en-US" dirty="0" smtClean="0">
                <a:solidFill>
                  <a:srgbClr val="FFFFFF"/>
                </a:solidFill>
                <a:latin typeface="CiscoSans"/>
                <a:cs typeface="CiscoSans"/>
              </a:rPr>
              <a:t>   Self-service</a:t>
            </a:r>
            <a:endParaRPr lang="en-US" dirty="0">
              <a:solidFill>
                <a:srgbClr val="FFFFFF"/>
              </a:solidFill>
              <a:latin typeface="CiscoSans"/>
              <a:cs typeface="CiscoSans"/>
            </a:endParaRPr>
          </a:p>
          <a:p>
            <a:pPr marL="304675" indent="-230621" defTabSz="914019">
              <a:lnSpc>
                <a:spcPct val="95000"/>
              </a:lnSpc>
              <a:buClr>
                <a:schemeClr val="bg1"/>
              </a:buClr>
              <a:buSzPct val="80000"/>
              <a:buFont typeface="Arial" panose="020B0604020202020204" pitchFamily="34" charset="0"/>
              <a:buChar char="•"/>
            </a:pPr>
            <a:r>
              <a:rPr lang="en-US" sz="1900" dirty="0">
                <a:solidFill>
                  <a:schemeClr val="bg1"/>
                </a:solidFill>
                <a:cs typeface="CiscoSans ExtraLight"/>
              </a:rPr>
              <a:t>End User Portal</a:t>
            </a:r>
          </a:p>
          <a:p>
            <a:pPr marL="304675" indent="-230621" defTabSz="914019">
              <a:lnSpc>
                <a:spcPct val="95000"/>
              </a:lnSpc>
              <a:buClr>
                <a:schemeClr val="bg1"/>
              </a:buClr>
              <a:buSzPct val="80000"/>
              <a:buFont typeface="Arial" panose="020B0604020202020204" pitchFamily="34" charset="0"/>
              <a:buChar char="•"/>
            </a:pPr>
            <a:r>
              <a:rPr lang="en-US" sz="1900" dirty="0">
                <a:solidFill>
                  <a:schemeClr val="bg1"/>
                </a:solidFill>
                <a:cs typeface="CiscoSans ExtraLight"/>
              </a:rPr>
              <a:t>Choice of workload placement</a:t>
            </a:r>
          </a:p>
        </p:txBody>
      </p:sp>
      <p:sp>
        <p:nvSpPr>
          <p:cNvPr id="29" name="Rounded Rectangular Callout 28"/>
          <p:cNvSpPr/>
          <p:nvPr/>
        </p:nvSpPr>
        <p:spPr>
          <a:xfrm>
            <a:off x="8240195" y="1505297"/>
            <a:ext cx="3313795" cy="1558691"/>
          </a:xfrm>
          <a:prstGeom prst="wedgeRoundRectCallout">
            <a:avLst>
              <a:gd name="adj1" fmla="val -130931"/>
              <a:gd name="adj2" fmla="val -12073"/>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wrap="square" lIns="91284" tIns="45643" rIns="91284" bIns="45643" rtlCol="0" anchor="ctr">
            <a:spAutoFit/>
          </a:bodyPr>
          <a:lstStyle/>
          <a:p>
            <a:pPr algn="ctr" defTabSz="912826"/>
            <a:r>
              <a:rPr lang="en-US" dirty="0">
                <a:solidFill>
                  <a:srgbClr val="FFFFFF"/>
                </a:solidFill>
                <a:latin typeface="CiscoSans"/>
                <a:cs typeface="CiscoSans"/>
              </a:rPr>
              <a:t>IT as Cloud Broker</a:t>
            </a:r>
          </a:p>
          <a:p>
            <a:pPr marL="304675" indent="-230621" defTabSz="914019">
              <a:lnSpc>
                <a:spcPct val="95000"/>
              </a:lnSpc>
              <a:spcBef>
                <a:spcPts val="600"/>
              </a:spcBef>
              <a:buClr>
                <a:schemeClr val="bg1"/>
              </a:buClr>
              <a:buSzPct val="80000"/>
              <a:buFont typeface="Arial" panose="020B0604020202020204" pitchFamily="34" charset="0"/>
              <a:buChar char="•"/>
            </a:pPr>
            <a:r>
              <a:rPr lang="en-US" sz="1900" dirty="0">
                <a:solidFill>
                  <a:schemeClr val="bg1"/>
                </a:solidFill>
                <a:cs typeface="CiscoSans ExtraLight"/>
              </a:rPr>
              <a:t>Admin Portal</a:t>
            </a:r>
          </a:p>
          <a:p>
            <a:pPr marL="304675" indent="-230621" defTabSz="914019">
              <a:lnSpc>
                <a:spcPct val="95000"/>
              </a:lnSpc>
              <a:buClr>
                <a:schemeClr val="bg1"/>
              </a:buClr>
              <a:buSzPct val="80000"/>
              <a:buFont typeface="Arial" panose="020B0604020202020204" pitchFamily="34" charset="0"/>
              <a:buChar char="•"/>
            </a:pPr>
            <a:r>
              <a:rPr lang="en-US" sz="1900" dirty="0">
                <a:solidFill>
                  <a:schemeClr val="bg1"/>
                </a:solidFill>
                <a:cs typeface="CiscoSans ExtraLight"/>
              </a:rPr>
              <a:t>Policy-based </a:t>
            </a:r>
            <a:br>
              <a:rPr lang="en-US" sz="1900" dirty="0">
                <a:solidFill>
                  <a:schemeClr val="bg1"/>
                </a:solidFill>
                <a:cs typeface="CiscoSans ExtraLight"/>
              </a:rPr>
            </a:br>
            <a:r>
              <a:rPr lang="en-US" sz="1900" dirty="0">
                <a:solidFill>
                  <a:schemeClr val="bg1"/>
                </a:solidFill>
                <a:cs typeface="CiscoSans ExtraLight"/>
              </a:rPr>
              <a:t>Cloud Management</a:t>
            </a:r>
          </a:p>
        </p:txBody>
      </p:sp>
      <p:sp>
        <p:nvSpPr>
          <p:cNvPr id="30" name="Rounded Rectangular Callout 29"/>
          <p:cNvSpPr/>
          <p:nvPr/>
        </p:nvSpPr>
        <p:spPr>
          <a:xfrm>
            <a:off x="8240196" y="3159973"/>
            <a:ext cx="3313795" cy="1511019"/>
          </a:xfrm>
          <a:prstGeom prst="wedgeRoundRectCallout">
            <a:avLst>
              <a:gd name="adj1" fmla="val -69304"/>
              <a:gd name="adj2" fmla="val -32654"/>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wrap="square" lIns="91284" tIns="45643" rIns="91284" bIns="45643" rtlCol="0" anchor="ctr">
            <a:spAutoFit/>
          </a:bodyPr>
          <a:lstStyle/>
          <a:p>
            <a:pPr defTabSz="912826"/>
            <a:r>
              <a:rPr lang="en-US" dirty="0" smtClean="0">
                <a:solidFill>
                  <a:srgbClr val="FFFFFF"/>
                </a:solidFill>
                <a:latin typeface="CiscoSans"/>
                <a:cs typeface="CiscoSans"/>
              </a:rPr>
              <a:t>   Open</a:t>
            </a:r>
            <a:endParaRPr lang="en-US" dirty="0">
              <a:solidFill>
                <a:srgbClr val="FFFFFF"/>
              </a:solidFill>
              <a:latin typeface="CiscoSans"/>
              <a:cs typeface="CiscoSans"/>
            </a:endParaRPr>
          </a:p>
          <a:p>
            <a:pPr marL="304675" indent="-230621" defTabSz="914019">
              <a:lnSpc>
                <a:spcPct val="95000"/>
              </a:lnSpc>
              <a:spcBef>
                <a:spcPts val="600"/>
              </a:spcBef>
              <a:buClr>
                <a:schemeClr val="bg1"/>
              </a:buClr>
              <a:buSzPct val="80000"/>
              <a:buFont typeface="Arial" panose="020B0604020202020204" pitchFamily="34" charset="0"/>
              <a:buChar char="•"/>
            </a:pPr>
            <a:r>
              <a:rPr lang="en-US" sz="1900" dirty="0">
                <a:solidFill>
                  <a:schemeClr val="bg1"/>
                </a:solidFill>
                <a:cs typeface="CiscoSans ExtraLight"/>
              </a:rPr>
              <a:t>Open API for integration with other cloud management platforms</a:t>
            </a:r>
          </a:p>
        </p:txBody>
      </p:sp>
      <p:grpSp>
        <p:nvGrpSpPr>
          <p:cNvPr id="62" name="Group 61"/>
          <p:cNvGrpSpPr/>
          <p:nvPr/>
        </p:nvGrpSpPr>
        <p:grpSpPr>
          <a:xfrm>
            <a:off x="4225330" y="4109061"/>
            <a:ext cx="737329" cy="737521"/>
            <a:chOff x="-1556143" y="1263128"/>
            <a:chExt cx="1257990" cy="1257990"/>
          </a:xfrm>
        </p:grpSpPr>
        <p:sp>
          <p:nvSpPr>
            <p:cNvPr id="64" name="Oval 63"/>
            <p:cNvSpPr/>
            <p:nvPr/>
          </p:nvSpPr>
          <p:spPr>
            <a:xfrm>
              <a:off x="-1556143" y="1263128"/>
              <a:ext cx="1257990" cy="125799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65" name="Group 64"/>
            <p:cNvGrpSpPr/>
            <p:nvPr/>
          </p:nvGrpSpPr>
          <p:grpSpPr>
            <a:xfrm>
              <a:off x="-1299923" y="1587628"/>
              <a:ext cx="745550" cy="430258"/>
              <a:chOff x="1337015" y="5594962"/>
              <a:chExt cx="626930" cy="361802"/>
            </a:xfrm>
          </p:grpSpPr>
          <p:grpSp>
            <p:nvGrpSpPr>
              <p:cNvPr id="80" name="Group 79"/>
              <p:cNvGrpSpPr/>
              <p:nvPr/>
            </p:nvGrpSpPr>
            <p:grpSpPr>
              <a:xfrm>
                <a:off x="1559040" y="5594962"/>
                <a:ext cx="182880" cy="361802"/>
                <a:chOff x="1180603" y="5403094"/>
                <a:chExt cx="277243" cy="361802"/>
              </a:xfrm>
            </p:grpSpPr>
            <p:sp>
              <p:nvSpPr>
                <p:cNvPr id="97" name="Rectangle 18"/>
                <p:cNvSpPr>
                  <a:spLocks noChangeArrowheads="1"/>
                </p:cNvSpPr>
                <p:nvPr/>
              </p:nvSpPr>
              <p:spPr bwMode="auto">
                <a:xfrm>
                  <a:off x="1180603" y="540448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98" name="Rectangle 21"/>
                <p:cNvSpPr>
                  <a:spLocks noChangeArrowheads="1"/>
                </p:cNvSpPr>
                <p:nvPr/>
              </p:nvSpPr>
              <p:spPr bwMode="auto">
                <a:xfrm>
                  <a:off x="1280410" y="546824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99" name="Rectangle 22"/>
                <p:cNvSpPr>
                  <a:spLocks noChangeArrowheads="1"/>
                </p:cNvSpPr>
                <p:nvPr/>
              </p:nvSpPr>
              <p:spPr bwMode="auto">
                <a:xfrm>
                  <a:off x="1180603" y="546824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0" name="Rectangle 25"/>
                <p:cNvSpPr>
                  <a:spLocks noChangeArrowheads="1"/>
                </p:cNvSpPr>
                <p:nvPr/>
              </p:nvSpPr>
              <p:spPr bwMode="auto">
                <a:xfrm>
                  <a:off x="1180603" y="5532012"/>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1" name="Rectangle 28"/>
                <p:cNvSpPr>
                  <a:spLocks noChangeArrowheads="1"/>
                </p:cNvSpPr>
                <p:nvPr/>
              </p:nvSpPr>
              <p:spPr bwMode="auto">
                <a:xfrm>
                  <a:off x="1280410" y="5597164"/>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2" name="Rectangle 29"/>
                <p:cNvSpPr>
                  <a:spLocks noChangeArrowheads="1"/>
                </p:cNvSpPr>
                <p:nvPr/>
              </p:nvSpPr>
              <p:spPr bwMode="auto">
                <a:xfrm>
                  <a:off x="1180603" y="5597164"/>
                  <a:ext cx="76242"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3" name="Rectangle 32"/>
                <p:cNvSpPr>
                  <a:spLocks noChangeArrowheads="1"/>
                </p:cNvSpPr>
                <p:nvPr/>
              </p:nvSpPr>
              <p:spPr bwMode="auto">
                <a:xfrm>
                  <a:off x="1180603" y="566093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4" name="Rectangle 35"/>
                <p:cNvSpPr>
                  <a:spLocks noChangeArrowheads="1"/>
                </p:cNvSpPr>
                <p:nvPr/>
              </p:nvSpPr>
              <p:spPr bwMode="auto">
                <a:xfrm>
                  <a:off x="1280410" y="572469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5" name="Rectangle 36"/>
                <p:cNvSpPr>
                  <a:spLocks noChangeArrowheads="1"/>
                </p:cNvSpPr>
                <p:nvPr/>
              </p:nvSpPr>
              <p:spPr bwMode="auto">
                <a:xfrm>
                  <a:off x="1180603" y="572469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6" name="Rectangle 37"/>
                <p:cNvSpPr>
                  <a:spLocks noChangeArrowheads="1"/>
                </p:cNvSpPr>
                <p:nvPr/>
              </p:nvSpPr>
              <p:spPr bwMode="auto">
                <a:xfrm>
                  <a:off x="1379632" y="5660930"/>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7" name="Rectangle 37"/>
                <p:cNvSpPr>
                  <a:spLocks noChangeArrowheads="1"/>
                </p:cNvSpPr>
                <p:nvPr/>
              </p:nvSpPr>
              <p:spPr bwMode="auto">
                <a:xfrm>
                  <a:off x="1379632" y="5533085"/>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108" name="Rectangle 37"/>
                <p:cNvSpPr>
                  <a:spLocks noChangeArrowheads="1"/>
                </p:cNvSpPr>
                <p:nvPr/>
              </p:nvSpPr>
              <p:spPr bwMode="auto">
                <a:xfrm>
                  <a:off x="1379632" y="5403094"/>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grpSp>
            <p:nvGrpSpPr>
              <p:cNvPr id="81" name="Group 80"/>
              <p:cNvGrpSpPr/>
              <p:nvPr/>
            </p:nvGrpSpPr>
            <p:grpSpPr>
              <a:xfrm>
                <a:off x="1741920" y="5596348"/>
                <a:ext cx="222025" cy="360416"/>
                <a:chOff x="1741920" y="5596348"/>
                <a:chExt cx="222025" cy="360416"/>
              </a:xfrm>
            </p:grpSpPr>
            <p:grpSp>
              <p:nvGrpSpPr>
                <p:cNvPr id="90" name="Group 89"/>
                <p:cNvGrpSpPr/>
                <p:nvPr/>
              </p:nvGrpSpPr>
              <p:grpSpPr>
                <a:xfrm>
                  <a:off x="1741920" y="5596348"/>
                  <a:ext cx="222025" cy="360416"/>
                  <a:chOff x="1836283" y="5596348"/>
                  <a:chExt cx="222025" cy="360416"/>
                </a:xfrm>
              </p:grpSpPr>
              <p:grpSp>
                <p:nvGrpSpPr>
                  <p:cNvPr id="93" name="Group 92"/>
                  <p:cNvGrpSpPr/>
                  <p:nvPr/>
                </p:nvGrpSpPr>
                <p:grpSpPr>
                  <a:xfrm>
                    <a:off x="1902774" y="5645463"/>
                    <a:ext cx="89042" cy="262186"/>
                    <a:chOff x="1902774" y="5636077"/>
                    <a:chExt cx="89042" cy="262186"/>
                  </a:xfrm>
                </p:grpSpPr>
                <p:sp>
                  <p:nvSpPr>
                    <p:cNvPr id="95"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96"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sp>
                <p:nvSpPr>
                  <p:cNvPr id="94" name="Rectangle 93"/>
                  <p:cNvSpPr/>
                  <p:nvPr/>
                </p:nvSpPr>
                <p:spPr>
                  <a:xfrm>
                    <a:off x="1836283"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cxnSp>
              <p:nvCxnSpPr>
                <p:cNvPr id="91" name="Straight Connector 90"/>
                <p:cNvCxnSpPr>
                  <a:stCxn id="95" idx="2"/>
                  <a:endCxn id="94" idx="1"/>
                </p:cNvCxnSpPr>
                <p:nvPr/>
              </p:nvCxnSpPr>
              <p:spPr>
                <a:xfrm flipH="1">
                  <a:off x="1741920" y="5737779"/>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cxnSp>
              <p:nvCxnSpPr>
                <p:cNvPr id="92" name="Straight Connector 91"/>
                <p:cNvCxnSpPr>
                  <a:stCxn id="96" idx="1"/>
                  <a:endCxn id="94" idx="1"/>
                </p:cNvCxnSpPr>
                <p:nvPr/>
              </p:nvCxnSpPr>
              <p:spPr>
                <a:xfrm flipH="1" flipV="1">
                  <a:off x="1741920" y="5776556"/>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grpSp>
          <p:grpSp>
            <p:nvGrpSpPr>
              <p:cNvPr id="82" name="Group 81"/>
              <p:cNvGrpSpPr/>
              <p:nvPr/>
            </p:nvGrpSpPr>
            <p:grpSpPr>
              <a:xfrm>
                <a:off x="1337015" y="5596348"/>
                <a:ext cx="222025" cy="360416"/>
                <a:chOff x="1337015" y="5596348"/>
                <a:chExt cx="222025" cy="360416"/>
              </a:xfrm>
            </p:grpSpPr>
            <p:grpSp>
              <p:nvGrpSpPr>
                <p:cNvPr id="83" name="Group 82"/>
                <p:cNvGrpSpPr/>
                <p:nvPr/>
              </p:nvGrpSpPr>
              <p:grpSpPr>
                <a:xfrm>
                  <a:off x="1337015" y="5596348"/>
                  <a:ext cx="222025" cy="360416"/>
                  <a:chOff x="1337015" y="5596348"/>
                  <a:chExt cx="222025" cy="360416"/>
                </a:xfrm>
              </p:grpSpPr>
              <p:sp>
                <p:nvSpPr>
                  <p:cNvPr id="86" name="Rectangle 85"/>
                  <p:cNvSpPr/>
                  <p:nvPr/>
                </p:nvSpPr>
                <p:spPr>
                  <a:xfrm>
                    <a:off x="1337015"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solidFill>
                        <a:schemeClr val="tx1"/>
                      </a:solidFill>
                    </a:endParaRPr>
                  </a:p>
                </p:txBody>
              </p:sp>
              <p:grpSp>
                <p:nvGrpSpPr>
                  <p:cNvPr id="87" name="Group 86"/>
                  <p:cNvGrpSpPr/>
                  <p:nvPr/>
                </p:nvGrpSpPr>
                <p:grpSpPr>
                  <a:xfrm>
                    <a:off x="1403506" y="5645463"/>
                    <a:ext cx="89042" cy="262186"/>
                    <a:chOff x="1902774" y="5636077"/>
                    <a:chExt cx="89042" cy="262186"/>
                  </a:xfrm>
                </p:grpSpPr>
                <p:sp>
                  <p:nvSpPr>
                    <p:cNvPr id="88"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89"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grpSp>
            <p:cxnSp>
              <p:nvCxnSpPr>
                <p:cNvPr id="84" name="Straight Connector 83"/>
                <p:cNvCxnSpPr>
                  <a:stCxn id="89" idx="0"/>
                  <a:endCxn id="86" idx="3"/>
                </p:cNvCxnSpPr>
                <p:nvPr/>
              </p:nvCxnSpPr>
              <p:spPr>
                <a:xfrm flipV="1">
                  <a:off x="1492548" y="5776556"/>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cxnSp>
              <p:nvCxnSpPr>
                <p:cNvPr id="85" name="Straight Connector 84"/>
                <p:cNvCxnSpPr>
                  <a:stCxn id="88" idx="3"/>
                  <a:endCxn id="86" idx="3"/>
                </p:cNvCxnSpPr>
                <p:nvPr/>
              </p:nvCxnSpPr>
              <p:spPr>
                <a:xfrm>
                  <a:off x="1492548" y="5737779"/>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grpSp>
        </p:grpSp>
        <p:sp>
          <p:nvSpPr>
            <p:cNvPr id="79" name="Freeform 413"/>
            <p:cNvSpPr>
              <a:spLocks/>
            </p:cNvSpPr>
            <p:nvPr/>
          </p:nvSpPr>
          <p:spPr bwMode="auto">
            <a:xfrm>
              <a:off x="-1114962" y="1757467"/>
              <a:ext cx="418418" cy="559776"/>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gradFill flip="none" rotWithShape="1">
              <a:gsLst>
                <a:gs pos="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Tree>
    <p:extLst>
      <p:ext uri="{BB962C8B-B14F-4D97-AF65-F5344CB8AC3E}">
        <p14:creationId xmlns:p14="http://schemas.microsoft.com/office/powerpoint/2010/main" val="39150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394887"/>
            <a:ext cx="12188825" cy="5244497"/>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defTabSz="609316">
              <a:lnSpc>
                <a:spcPct val="90000"/>
              </a:lnSpc>
              <a:defRPr/>
            </a:pPr>
            <a:endParaRPr lang="en-US" dirty="0">
              <a:solidFill>
                <a:srgbClr val="FFFFFF"/>
              </a:solidFill>
            </a:endParaRPr>
          </a:p>
        </p:txBody>
      </p:sp>
      <p:sp>
        <p:nvSpPr>
          <p:cNvPr id="55" name="Rounded Rectangle 284"/>
          <p:cNvSpPr/>
          <p:nvPr/>
        </p:nvSpPr>
        <p:spPr>
          <a:xfrm>
            <a:off x="2891092" y="2697497"/>
            <a:ext cx="5257902" cy="3694265"/>
          </a:xfrm>
          <a:custGeom>
            <a:avLst/>
            <a:gdLst/>
            <a:ahLst/>
            <a:cxnLst/>
            <a:rect l="l" t="t" r="r" b="b"/>
            <a:pathLst>
              <a:path w="3944454" h="2770699">
                <a:moveTo>
                  <a:pt x="475049" y="0"/>
                </a:moveTo>
                <a:lnTo>
                  <a:pt x="1681343" y="0"/>
                </a:lnTo>
                <a:cubicBezTo>
                  <a:pt x="1764153" y="0"/>
                  <a:pt x="1831283" y="67130"/>
                  <a:pt x="1831283" y="149940"/>
                </a:cubicBezTo>
                <a:lnTo>
                  <a:pt x="1831283" y="1095858"/>
                </a:lnTo>
                <a:lnTo>
                  <a:pt x="3777724" y="1095858"/>
                </a:lnTo>
                <a:cubicBezTo>
                  <a:pt x="3869806" y="1095858"/>
                  <a:pt x="3944454" y="1170506"/>
                  <a:pt x="3944454" y="1262588"/>
                </a:cubicBezTo>
                <a:lnTo>
                  <a:pt x="3944454" y="2603969"/>
                </a:lnTo>
                <a:cubicBezTo>
                  <a:pt x="3944454" y="2696051"/>
                  <a:pt x="3869806" y="2770699"/>
                  <a:pt x="3777724" y="2770699"/>
                </a:cubicBezTo>
                <a:lnTo>
                  <a:pt x="166730" y="2770699"/>
                </a:lnTo>
                <a:cubicBezTo>
                  <a:pt x="74648" y="2770699"/>
                  <a:pt x="0" y="2696051"/>
                  <a:pt x="0" y="2603969"/>
                </a:cubicBezTo>
                <a:lnTo>
                  <a:pt x="0" y="1262588"/>
                </a:lnTo>
                <a:cubicBezTo>
                  <a:pt x="0" y="1170506"/>
                  <a:pt x="74648" y="1095858"/>
                  <a:pt x="166730" y="1095858"/>
                </a:cubicBezTo>
                <a:lnTo>
                  <a:pt x="325109" y="1095858"/>
                </a:lnTo>
                <a:lnTo>
                  <a:pt x="325109" y="149940"/>
                </a:lnTo>
                <a:cubicBezTo>
                  <a:pt x="325109" y="67130"/>
                  <a:pt x="392239" y="0"/>
                  <a:pt x="475049" y="0"/>
                </a:cubicBezTo>
                <a:close/>
              </a:path>
            </a:pathLst>
          </a:custGeom>
          <a:gradFill flip="none" rotWithShape="1">
            <a:gsLst>
              <a:gs pos="0">
                <a:srgbClr val="272848">
                  <a:lumMod val="92000"/>
                  <a:lumOff val="8000"/>
                </a:srgbClr>
              </a:gs>
              <a:gs pos="100000">
                <a:srgbClr val="6466AB"/>
              </a:gs>
            </a:gsLst>
            <a:lin ang="16200000" scaled="0"/>
            <a:tileRect/>
          </a:gradFill>
          <a:ln w="22225">
            <a:noFill/>
            <a:prstDash val="sysDash"/>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cxnSp>
        <p:nvCxnSpPr>
          <p:cNvPr id="96" name="Straight Connector 4"/>
          <p:cNvCxnSpPr/>
          <p:nvPr/>
        </p:nvCxnSpPr>
        <p:spPr>
          <a:xfrm rot="5400000">
            <a:off x="3089188" y="4224694"/>
            <a:ext cx="1918723" cy="520295"/>
          </a:xfrm>
          <a:prstGeom prst="bentConnector2">
            <a:avLst/>
          </a:prstGeom>
          <a:solidFill>
            <a:srgbClr val="0183B7"/>
          </a:solidFill>
          <a:ln w="38100" cap="flat" cmpd="sng" algn="ctr">
            <a:solidFill>
              <a:srgbClr val="D3D3DA">
                <a:lumMod val="75000"/>
              </a:srgbClr>
            </a:solidFill>
            <a:prstDash val="solid"/>
            <a:round/>
            <a:headEnd type="none" w="med" len="med"/>
            <a:tailEnd type="none" w="med" len="med"/>
          </a:ln>
          <a:effectLst/>
        </p:spPr>
      </p:cxnSp>
      <p:sp>
        <p:nvSpPr>
          <p:cNvPr id="97" name="Rectangle 96"/>
          <p:cNvSpPr/>
          <p:nvPr/>
        </p:nvSpPr>
        <p:spPr>
          <a:xfrm>
            <a:off x="4253394" y="3740151"/>
            <a:ext cx="114270" cy="459860"/>
          </a:xfrm>
          <a:prstGeom prst="rect">
            <a:avLst/>
          </a:prstGeom>
          <a:gradFill flip="none" rotWithShape="1">
            <a:gsLst>
              <a:gs pos="30000">
                <a:schemeClr val="accent1">
                  <a:lumMod val="68000"/>
                  <a:lumOff val="32000"/>
                </a:schemeClr>
              </a:gs>
              <a:gs pos="100000">
                <a:srgbClr val="6466AB">
                  <a:lumMod val="98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rgbClr val="FFFFFF"/>
              </a:solidFill>
            </a:endParaRPr>
          </a:p>
        </p:txBody>
      </p:sp>
      <p:sp>
        <p:nvSpPr>
          <p:cNvPr id="56" name="TextBox 55"/>
          <p:cNvSpPr txBox="1"/>
          <p:nvPr/>
        </p:nvSpPr>
        <p:spPr>
          <a:xfrm>
            <a:off x="3380548" y="3689845"/>
            <a:ext cx="1894706" cy="542435"/>
          </a:xfrm>
          <a:prstGeom prst="rect">
            <a:avLst/>
          </a:prstGeom>
        </p:spPr>
        <p:txBody>
          <a:bodyPr wrap="square" lIns="121867" tIns="60933" rIns="121867" bIns="60933" anchor="ctr">
            <a:spAutoFit/>
          </a:bodyPr>
          <a:lstStyle>
            <a:defPPr>
              <a:defRPr lang="en-US"/>
            </a:defPPr>
            <a:lvl1pPr algn="ctr" fontAlgn="base">
              <a:lnSpc>
                <a:spcPct val="90000"/>
              </a:lnSpc>
              <a:spcBef>
                <a:spcPct val="0"/>
              </a:spcBef>
              <a:spcAft>
                <a:spcPct val="0"/>
              </a:spcAft>
              <a:defRPr sz="1400">
                <a:solidFill>
                  <a:schemeClr val="accent2">
                    <a:lumMod val="75000"/>
                  </a:schemeClr>
                </a:solidFill>
              </a:defRPr>
            </a:lvl1pPr>
          </a:lstStyle>
          <a:p>
            <a:r>
              <a:rPr lang="en-US" sz="1500" b="1" dirty="0" err="1">
                <a:solidFill>
                  <a:schemeClr val="bg1"/>
                </a:solidFill>
              </a:rPr>
              <a:t>Intercloud</a:t>
            </a:r>
            <a:r>
              <a:rPr lang="en-US" sz="1500" b="1" dirty="0">
                <a:solidFill>
                  <a:schemeClr val="bg1"/>
                </a:solidFill>
              </a:rPr>
              <a:t> Fabric </a:t>
            </a:r>
            <a:br>
              <a:rPr lang="en-US" sz="1500" b="1" dirty="0">
                <a:solidFill>
                  <a:schemeClr val="bg1"/>
                </a:solidFill>
              </a:rPr>
            </a:br>
            <a:r>
              <a:rPr lang="en-US" sz="1500" b="1" dirty="0">
                <a:solidFill>
                  <a:schemeClr val="bg1"/>
                </a:solidFill>
              </a:rPr>
              <a:t>for Business</a:t>
            </a:r>
          </a:p>
        </p:txBody>
      </p:sp>
      <p:sp>
        <p:nvSpPr>
          <p:cNvPr id="31" name="Rounded Rectangle 30"/>
          <p:cNvSpPr/>
          <p:nvPr/>
        </p:nvSpPr>
        <p:spPr>
          <a:xfrm>
            <a:off x="3067415" y="4315812"/>
            <a:ext cx="4940221" cy="1952717"/>
          </a:xfrm>
          <a:prstGeom prst="roundRect">
            <a:avLst>
              <a:gd name="adj" fmla="val 8060"/>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r>
              <a:rPr lang="en-US" sz="1600" b="1" dirty="0">
                <a:solidFill>
                  <a:schemeClr val="accent2">
                    <a:lumMod val="75000"/>
                  </a:schemeClr>
                </a:solidFill>
              </a:rPr>
              <a:t>Intercloud Secure Extender </a:t>
            </a:r>
          </a:p>
        </p:txBody>
      </p:sp>
      <p:grpSp>
        <p:nvGrpSpPr>
          <p:cNvPr id="35" name="Group 34"/>
          <p:cNvGrpSpPr/>
          <p:nvPr/>
        </p:nvGrpSpPr>
        <p:grpSpPr>
          <a:xfrm>
            <a:off x="7286634" y="4033067"/>
            <a:ext cx="3207958" cy="2072132"/>
            <a:chOff x="778683" y="3222365"/>
            <a:chExt cx="1781250" cy="1150272"/>
          </a:xfrm>
        </p:grpSpPr>
        <p:sp>
          <p:nvSpPr>
            <p:cNvPr id="36"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sp>
          <p:nvSpPr>
            <p:cNvPr id="37" name="Rectangle 36"/>
            <p:cNvSpPr/>
            <p:nvPr/>
          </p:nvSpPr>
          <p:spPr>
            <a:xfrm>
              <a:off x="1065937" y="3785406"/>
              <a:ext cx="1206742" cy="437380"/>
            </a:xfrm>
            <a:prstGeom prst="rect">
              <a:avLst/>
            </a:prstGeom>
          </p:spPr>
          <p:txBody>
            <a:bodyPr wrap="square" anchor="b">
              <a:spAutoFit/>
            </a:bodyPr>
            <a:lstStyle/>
            <a:p>
              <a:pPr algn="ctr" fontAlgn="base">
                <a:lnSpc>
                  <a:spcPct val="90000"/>
                </a:lnSpc>
                <a:spcBef>
                  <a:spcPct val="0"/>
                </a:spcBef>
                <a:spcAft>
                  <a:spcPct val="0"/>
                </a:spcAft>
              </a:pPr>
              <a:r>
                <a:rPr lang="en-US" dirty="0" smtClean="0">
                  <a:solidFill>
                    <a:schemeClr val="accent2"/>
                  </a:solidFill>
                </a:rPr>
                <a:t>Provider Cloud</a:t>
              </a:r>
              <a:endParaRPr lang="en-US" dirty="0">
                <a:solidFill>
                  <a:schemeClr val="accent2"/>
                </a:solidFill>
              </a:endParaRPr>
            </a:p>
          </p:txBody>
        </p:sp>
      </p:grpSp>
      <p:sp>
        <p:nvSpPr>
          <p:cNvPr id="40" name="Left-Right Arrow 39"/>
          <p:cNvSpPr/>
          <p:nvPr/>
        </p:nvSpPr>
        <p:spPr>
          <a:xfrm>
            <a:off x="3922808" y="5183639"/>
            <a:ext cx="3229435" cy="505420"/>
          </a:xfrm>
          <a:prstGeom prst="leftRightArrow">
            <a:avLst/>
          </a:prstGeom>
          <a:gradFill flip="none" rotWithShape="1">
            <a:gsLst>
              <a:gs pos="0">
                <a:schemeClr val="tx2">
                  <a:alpha val="60000"/>
                </a:schemeClr>
              </a:gs>
              <a:gs pos="100000">
                <a:schemeClr val="accent1">
                  <a:lumMod val="50000"/>
                  <a:alpha val="90000"/>
                </a:schemeClr>
              </a:gs>
            </a:gsLst>
            <a:lin ang="189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5300" dirty="0"/>
          </a:p>
        </p:txBody>
      </p:sp>
      <p:grpSp>
        <p:nvGrpSpPr>
          <p:cNvPr id="41" name="Group 23"/>
          <p:cNvGrpSpPr/>
          <p:nvPr/>
        </p:nvGrpSpPr>
        <p:grpSpPr>
          <a:xfrm>
            <a:off x="5110907" y="5010569"/>
            <a:ext cx="853218" cy="851552"/>
            <a:chOff x="152399" y="2495550"/>
            <a:chExt cx="386538" cy="385783"/>
          </a:xfrm>
          <a:effectLst/>
        </p:grpSpPr>
        <p:sp>
          <p:nvSpPr>
            <p:cNvPr id="42" name="Oval 41"/>
            <p:cNvSpPr/>
            <p:nvPr/>
          </p:nvSpPr>
          <p:spPr bwMode="auto">
            <a:xfrm>
              <a:off x="152399" y="2495550"/>
              <a:ext cx="386538" cy="385783"/>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sp>
          <p:nvSpPr>
            <p:cNvPr id="43" name="Freeform 93"/>
            <p:cNvSpPr>
              <a:spLocks noEditPoints="1"/>
            </p:cNvSpPr>
            <p:nvPr/>
          </p:nvSpPr>
          <p:spPr bwMode="auto">
            <a:xfrm>
              <a:off x="267118" y="2578665"/>
              <a:ext cx="157100" cy="219553"/>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dirty="0"/>
            </a:p>
          </p:txBody>
        </p:sp>
      </p:grpSp>
      <p:sp>
        <p:nvSpPr>
          <p:cNvPr id="44" name="Rounded Rectangle 43"/>
          <p:cNvSpPr/>
          <p:nvPr/>
        </p:nvSpPr>
        <p:spPr>
          <a:xfrm>
            <a:off x="6544968" y="5131545"/>
            <a:ext cx="1462659" cy="609600"/>
          </a:xfrm>
          <a:prstGeom prst="roundRect">
            <a:avLst/>
          </a:prstGeom>
          <a:solidFill>
            <a:schemeClr val="accent1">
              <a:lumMod val="60000"/>
              <a:lumOff val="40000"/>
              <a:alpha val="78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609316"/>
            <a:r>
              <a:rPr lang="en-US" sz="1900" dirty="0">
                <a:solidFill>
                  <a:srgbClr val="FFFFFF"/>
                </a:solidFill>
              </a:rPr>
              <a:t>Intercloud Switch</a:t>
            </a:r>
          </a:p>
        </p:txBody>
      </p:sp>
      <p:sp>
        <p:nvSpPr>
          <p:cNvPr id="51" name="Rounded Rectangle 50"/>
          <p:cNvSpPr/>
          <p:nvPr/>
        </p:nvSpPr>
        <p:spPr>
          <a:xfrm>
            <a:off x="3067406" y="5131545"/>
            <a:ext cx="1462659" cy="609600"/>
          </a:xfrm>
          <a:prstGeom prst="roundRect">
            <a:avLst/>
          </a:prstGeom>
          <a:solidFill>
            <a:schemeClr val="accent1">
              <a:lumMod val="60000"/>
              <a:lumOff val="40000"/>
              <a:alpha val="78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defTabSz="609316"/>
            <a:r>
              <a:rPr lang="en-US" sz="1900" dirty="0">
                <a:solidFill>
                  <a:srgbClr val="FFFFFF"/>
                </a:solidFill>
              </a:rPr>
              <a:t>Intercloud Extender</a:t>
            </a:r>
          </a:p>
        </p:txBody>
      </p:sp>
      <p:grpSp>
        <p:nvGrpSpPr>
          <p:cNvPr id="91" name="Group 90"/>
          <p:cNvGrpSpPr/>
          <p:nvPr/>
        </p:nvGrpSpPr>
        <p:grpSpPr>
          <a:xfrm>
            <a:off x="10179268" y="3389092"/>
            <a:ext cx="1698977" cy="747005"/>
            <a:chOff x="7636434" y="2526000"/>
            <a:chExt cx="1274565" cy="560254"/>
          </a:xfrm>
        </p:grpSpPr>
        <p:sp>
          <p:nvSpPr>
            <p:cNvPr id="92" name="Rectangle 91"/>
            <p:cNvSpPr/>
            <p:nvPr/>
          </p:nvSpPr>
          <p:spPr>
            <a:xfrm>
              <a:off x="7683367" y="2526000"/>
              <a:ext cx="1227632" cy="430887"/>
            </a:xfrm>
            <a:prstGeom prst="rect">
              <a:avLst/>
            </a:prstGeom>
          </p:spPr>
          <p:txBody>
            <a:bodyPr wrap="none">
              <a:spAutoFit/>
            </a:bodyPr>
            <a:lstStyle/>
            <a:p>
              <a:pPr defTabSz="912918"/>
              <a:r>
                <a:rPr lang="en-US" sz="1500" b="1" dirty="0" err="1">
                  <a:solidFill>
                    <a:schemeClr val="accent2">
                      <a:lumMod val="75000"/>
                    </a:schemeClr>
                  </a:solidFill>
                </a:rPr>
                <a:t>Intercloud</a:t>
              </a:r>
              <a:r>
                <a:rPr lang="en-US" sz="1500" b="1" dirty="0">
                  <a:solidFill>
                    <a:schemeClr val="accent2">
                      <a:lumMod val="75000"/>
                    </a:schemeClr>
                  </a:solidFill>
                </a:rPr>
                <a:t> </a:t>
              </a:r>
              <a:br>
                <a:rPr lang="en-US" sz="1500" b="1" dirty="0">
                  <a:solidFill>
                    <a:schemeClr val="accent2">
                      <a:lumMod val="75000"/>
                    </a:schemeClr>
                  </a:solidFill>
                </a:rPr>
              </a:br>
              <a:r>
                <a:rPr lang="en-US" sz="1500" b="1" dirty="0">
                  <a:solidFill>
                    <a:schemeClr val="accent2">
                      <a:lumMod val="75000"/>
                    </a:schemeClr>
                  </a:solidFill>
                </a:rPr>
                <a:t>Fabric Services</a:t>
              </a:r>
            </a:p>
          </p:txBody>
        </p:sp>
        <p:cxnSp>
          <p:nvCxnSpPr>
            <p:cNvPr id="93" name="Straight Connector 92"/>
            <p:cNvCxnSpPr/>
            <p:nvPr/>
          </p:nvCxnSpPr>
          <p:spPr>
            <a:xfrm flipV="1">
              <a:off x="7636434" y="2936081"/>
              <a:ext cx="121851" cy="150173"/>
            </a:xfrm>
            <a:prstGeom prst="line">
              <a:avLst/>
            </a:prstGeom>
            <a:solidFill>
              <a:schemeClr val="bg1">
                <a:alpha val="70000"/>
              </a:schemeClr>
            </a:solidFill>
            <a:ln w="38100" cap="rnd" cmpd="sng" algn="ctr">
              <a:solidFill>
                <a:srgbClr val="D3D3DA">
                  <a:lumMod val="75000"/>
                </a:srgbClr>
              </a:solidFill>
              <a:prstDash val="solid"/>
              <a:round/>
              <a:headEnd type="none" w="med" len="med"/>
              <a:tailEnd type="none" w="med" len="med"/>
            </a:ln>
            <a:effectLst/>
          </p:spPr>
        </p:cxnSp>
        <p:cxnSp>
          <p:nvCxnSpPr>
            <p:cNvPr id="94" name="Straight Connector 93"/>
            <p:cNvCxnSpPr/>
            <p:nvPr/>
          </p:nvCxnSpPr>
          <p:spPr>
            <a:xfrm>
              <a:off x="7770442" y="2936081"/>
              <a:ext cx="1015418" cy="0"/>
            </a:xfrm>
            <a:prstGeom prst="line">
              <a:avLst/>
            </a:prstGeom>
            <a:solidFill>
              <a:schemeClr val="bg1">
                <a:alpha val="70000"/>
              </a:schemeClr>
            </a:solidFill>
            <a:ln w="38100" cap="sq" cmpd="sng" algn="ctr">
              <a:solidFill>
                <a:srgbClr val="D3D3DA">
                  <a:lumMod val="75000"/>
                </a:srgbClr>
              </a:solidFill>
              <a:prstDash val="solid"/>
              <a:round/>
              <a:headEnd type="none" w="med" len="med"/>
              <a:tailEnd type="none" w="med" len="med"/>
            </a:ln>
            <a:effectLst/>
          </p:spPr>
        </p:cxnSp>
      </p:grpSp>
      <p:cxnSp>
        <p:nvCxnSpPr>
          <p:cNvPr id="190" name="Elbow Connector 189"/>
          <p:cNvCxnSpPr>
            <a:stCxn id="216" idx="2"/>
            <a:endCxn id="217" idx="2"/>
          </p:cNvCxnSpPr>
          <p:nvPr/>
        </p:nvCxnSpPr>
        <p:spPr>
          <a:xfrm rot="16200000" flipH="1">
            <a:off x="8174675" y="3303223"/>
            <a:ext cx="16933" cy="852551"/>
          </a:xfrm>
          <a:prstGeom prst="bentConnector3">
            <a:avLst>
              <a:gd name="adj1" fmla="val 180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217" idx="2"/>
            <a:endCxn id="54" idx="1"/>
          </p:cNvCxnSpPr>
          <p:nvPr/>
        </p:nvCxnSpPr>
        <p:spPr>
          <a:xfrm rot="16200000" flipH="1">
            <a:off x="8524760" y="3805698"/>
            <a:ext cx="835495" cy="683094"/>
          </a:xfrm>
          <a:prstGeom prst="bentConnector2">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7681091" y="4092257"/>
            <a:ext cx="2548211" cy="847968"/>
          </a:xfrm>
          <a:prstGeom prst="roundRect">
            <a:avLst/>
          </a:prstGeom>
          <a:gradFill flip="none" rotWithShape="1">
            <a:gsLst>
              <a:gs pos="0">
                <a:schemeClr val="accent2">
                  <a:lumMod val="60000"/>
                  <a:lumOff val="40000"/>
                  <a:alpha val="78000"/>
                </a:schemeClr>
              </a:gs>
              <a:gs pos="100000">
                <a:schemeClr val="accent2">
                  <a:lumMod val="40000"/>
                  <a:lumOff val="60000"/>
                  <a:alpha val="78000"/>
                </a:schemeClr>
              </a:gs>
            </a:gsLst>
            <a:lin ang="16200000" scaled="0"/>
            <a:tileRect/>
          </a:gradFill>
          <a:ln w="12700">
            <a:solidFill>
              <a:schemeClr val="bg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endParaRPr lang="en-US" sz="1600" b="1" dirty="0">
              <a:solidFill>
                <a:schemeClr val="accent2">
                  <a:lumMod val="75000"/>
                </a:schemeClr>
              </a:solidFill>
            </a:endParaRPr>
          </a:p>
        </p:txBody>
      </p:sp>
      <p:pic>
        <p:nvPicPr>
          <p:cNvPr id="54" name="Picture 14" descr="\\MV-FS\Projects\Cisco\References\Brand Assets\Kubrick Icons\Device Icons\Device_router_3057_default_25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10" t="30583" r="9974" b="22922"/>
          <a:stretch/>
        </p:blipFill>
        <p:spPr bwMode="auto">
          <a:xfrm>
            <a:off x="9284047" y="4314328"/>
            <a:ext cx="857182" cy="50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 name="Rounded Rectangle 6"/>
          <p:cNvSpPr>
            <a:spLocks/>
          </p:cNvSpPr>
          <p:nvPr/>
        </p:nvSpPr>
        <p:spPr bwMode="auto">
          <a:xfrm>
            <a:off x="7565569" y="3486641"/>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217" name="Rounded Rectangle 6"/>
          <p:cNvSpPr>
            <a:spLocks/>
          </p:cNvSpPr>
          <p:nvPr/>
        </p:nvSpPr>
        <p:spPr bwMode="auto">
          <a:xfrm>
            <a:off x="8418120" y="3486641"/>
            <a:ext cx="365665" cy="242859"/>
          </a:xfrm>
          <a:prstGeom prst="roundRect">
            <a:avLst>
              <a:gd name="adj" fmla="val 784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304" tIns="14174" rIns="28304" bIns="14174" numCol="1" anchor="ctr" anchorCtr="0" compatLnSpc="1">
            <a:prstTxWarp prst="textNoShape">
              <a:avLst/>
            </a:prstTxWarp>
            <a:spAutoFit/>
          </a:bodyPr>
          <a:lstStyle/>
          <a:p>
            <a:pPr algn="ctr" defTabSz="283093"/>
            <a:r>
              <a:rPr lang="en-US" sz="1300" b="1" dirty="0">
                <a:solidFill>
                  <a:schemeClr val="tx1">
                    <a:lumMod val="75000"/>
                    <a:lumOff val="25000"/>
                  </a:schemeClr>
                </a:solidFill>
              </a:rPr>
              <a:t>VM</a:t>
            </a:r>
          </a:p>
        </p:txBody>
      </p:sp>
      <p:sp>
        <p:nvSpPr>
          <p:cNvPr id="3" name="Title 2"/>
          <p:cNvSpPr>
            <a:spLocks noGrp="1"/>
          </p:cNvSpPr>
          <p:nvPr>
            <p:ph type="ctrTitle"/>
          </p:nvPr>
        </p:nvSpPr>
        <p:spPr>
          <a:xfrm>
            <a:off x="346232" y="309896"/>
            <a:ext cx="11730222" cy="971709"/>
          </a:xfrm>
        </p:spPr>
        <p:txBody>
          <a:bodyPr/>
          <a:lstStyle/>
          <a:p>
            <a:r>
              <a:rPr lang="en-US" dirty="0" smtClean="0"/>
              <a:t>Cisco Intercloud Fabric Secure Extender Features</a:t>
            </a:r>
            <a:endParaRPr lang="en-US" sz="3200" dirty="0"/>
          </a:p>
        </p:txBody>
      </p:sp>
      <p:sp>
        <p:nvSpPr>
          <p:cNvPr id="24" name="Rounded Rectangular Callout 23"/>
          <p:cNvSpPr/>
          <p:nvPr/>
        </p:nvSpPr>
        <p:spPr>
          <a:xfrm>
            <a:off x="346233" y="3417635"/>
            <a:ext cx="2585984" cy="1422484"/>
          </a:xfrm>
          <a:prstGeom prst="wedgeRoundRectCallout">
            <a:avLst>
              <a:gd name="adj1" fmla="val 133358"/>
              <a:gd name="adj2" fmla="val 72481"/>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wrap="square" lIns="91284" tIns="45643" rIns="91284" bIns="45643" rtlCol="0" anchor="ctr">
            <a:spAutoFit/>
          </a:bodyPr>
          <a:lstStyle/>
          <a:p>
            <a:pPr algn="ctr" defTabSz="912826"/>
            <a:r>
              <a:rPr lang="en-US" sz="2000" dirty="0">
                <a:solidFill>
                  <a:srgbClr val="FFFFFF"/>
                </a:solidFill>
                <a:latin typeface="CiscoSans"/>
                <a:cs typeface="CiscoSans"/>
              </a:rPr>
              <a:t>Secure Layer 2 Extension to Cloud</a:t>
            </a:r>
          </a:p>
          <a:p>
            <a:pPr algn="ctr" defTabSz="912826">
              <a:spcBef>
                <a:spcPts val="600"/>
              </a:spcBef>
            </a:pPr>
            <a:r>
              <a:rPr lang="en-US" sz="1600" dirty="0">
                <a:solidFill>
                  <a:srgbClr val="FFFFFF"/>
                </a:solidFill>
                <a:latin typeface="CiscoSansTT Light"/>
              </a:rPr>
              <a:t>Extend VLAN/VXLAN with TLS Tunnel</a:t>
            </a:r>
          </a:p>
        </p:txBody>
      </p:sp>
      <p:sp>
        <p:nvSpPr>
          <p:cNvPr id="25" name="Rounded Rectangular Callout 24"/>
          <p:cNvSpPr/>
          <p:nvPr/>
        </p:nvSpPr>
        <p:spPr>
          <a:xfrm>
            <a:off x="8300637" y="1968912"/>
            <a:ext cx="3775818" cy="809549"/>
          </a:xfrm>
          <a:prstGeom prst="wedgeRoundRectCallout">
            <a:avLst>
              <a:gd name="adj1" fmla="val -37540"/>
              <a:gd name="adj2" fmla="val 121372"/>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lIns="91284" tIns="45643" rIns="91284" bIns="45643" rtlCol="0" anchor="ctr">
            <a:spAutoFit/>
          </a:bodyPr>
          <a:lstStyle/>
          <a:p>
            <a:pPr algn="ctr" defTabSz="912826"/>
            <a:r>
              <a:rPr lang="en-US" sz="2000" dirty="0">
                <a:solidFill>
                  <a:srgbClr val="FFFFFF"/>
                </a:solidFill>
                <a:latin typeface="CiscoSans"/>
                <a:cs typeface="CiscoSans"/>
              </a:rPr>
              <a:t>Network &amp; Security Services</a:t>
            </a:r>
          </a:p>
          <a:p>
            <a:pPr algn="ctr" defTabSz="912826">
              <a:spcBef>
                <a:spcPts val="600"/>
              </a:spcBef>
            </a:pPr>
            <a:r>
              <a:rPr lang="en-US" sz="1600" dirty="0">
                <a:solidFill>
                  <a:srgbClr val="FFFFFF"/>
                </a:solidFill>
                <a:latin typeface="CiscoSansTT Light"/>
              </a:rPr>
              <a:t>Inter-VM firewalling and routing</a:t>
            </a:r>
          </a:p>
        </p:txBody>
      </p:sp>
      <p:sp>
        <p:nvSpPr>
          <p:cNvPr id="26" name="Rounded Rectangular Callout 25"/>
          <p:cNvSpPr/>
          <p:nvPr/>
        </p:nvSpPr>
        <p:spPr>
          <a:xfrm>
            <a:off x="3578880" y="1968912"/>
            <a:ext cx="4352354" cy="809549"/>
          </a:xfrm>
          <a:prstGeom prst="wedgeRoundRectCallout">
            <a:avLst>
              <a:gd name="adj1" fmla="val 39285"/>
              <a:gd name="adj2" fmla="val 118562"/>
              <a:gd name="adj3" fmla="val 16667"/>
            </a:avLst>
          </a:prstGeom>
          <a:solidFill>
            <a:schemeClr val="accent6"/>
          </a:solidFill>
          <a:ln>
            <a:noFill/>
          </a:ln>
        </p:spPr>
        <p:style>
          <a:lnRef idx="1">
            <a:schemeClr val="accent5"/>
          </a:lnRef>
          <a:fillRef idx="3">
            <a:schemeClr val="accent5"/>
          </a:fillRef>
          <a:effectRef idx="2">
            <a:schemeClr val="accent5"/>
          </a:effectRef>
          <a:fontRef idx="minor">
            <a:schemeClr val="lt1"/>
          </a:fontRef>
        </p:style>
        <p:txBody>
          <a:bodyPr lIns="91284" tIns="45643" rIns="91284" bIns="45643" rtlCol="0" anchor="ctr">
            <a:spAutoFit/>
          </a:bodyPr>
          <a:lstStyle/>
          <a:p>
            <a:pPr algn="ctr" defTabSz="912826"/>
            <a:r>
              <a:rPr lang="en-US" sz="2000" dirty="0">
                <a:solidFill>
                  <a:srgbClr val="FFFFFF"/>
                </a:solidFill>
                <a:latin typeface="CiscoSans"/>
                <a:cs typeface="CiscoSans"/>
              </a:rPr>
              <a:t>Flexible Application Reachability</a:t>
            </a:r>
          </a:p>
          <a:p>
            <a:pPr algn="ctr" defTabSz="912826">
              <a:spcBef>
                <a:spcPts val="600"/>
              </a:spcBef>
            </a:pPr>
            <a:r>
              <a:rPr lang="en-US" sz="1600" dirty="0">
                <a:solidFill>
                  <a:srgbClr val="FFFFFF"/>
                </a:solidFill>
                <a:latin typeface="CiscoSansTT Light"/>
              </a:rPr>
              <a:t>Enterprise IP Address or Provider IP Address</a:t>
            </a:r>
          </a:p>
        </p:txBody>
      </p:sp>
      <p:sp>
        <p:nvSpPr>
          <p:cNvPr id="50" name="Rounded Rectangle 49"/>
          <p:cNvSpPr/>
          <p:nvPr/>
        </p:nvSpPr>
        <p:spPr>
          <a:xfrm>
            <a:off x="3506456" y="2890627"/>
            <a:ext cx="1642889" cy="717444"/>
          </a:xfrm>
          <a:prstGeom prst="roundRect">
            <a:avLst/>
          </a:prstGeom>
          <a:gradFill flip="none" rotWithShape="1">
            <a:gsLst>
              <a:gs pos="0">
                <a:schemeClr val="accent2">
                  <a:lumMod val="60000"/>
                  <a:lumOff val="40000"/>
                </a:schemeClr>
              </a:gs>
              <a:gs pos="100000">
                <a:schemeClr val="accent2">
                  <a:lumMod val="40000"/>
                  <a:lumOff val="60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61" tIns="60932" rIns="121861" bIns="60932" numCol="1" spcCol="0" rtlCol="0" fromWordArt="0" anchor="t" anchorCtr="0" forceAA="0" compatLnSpc="1">
            <a:prstTxWarp prst="textNoShape">
              <a:avLst/>
            </a:prstTxWarp>
            <a:noAutofit/>
          </a:bodyPr>
          <a:lstStyle/>
          <a:p>
            <a:pPr algn="ctr" defTabSz="609059"/>
            <a:r>
              <a:rPr lang="en-US" sz="1600" dirty="0">
                <a:solidFill>
                  <a:schemeClr val="accent2">
                    <a:lumMod val="75000"/>
                  </a:schemeClr>
                </a:solidFill>
              </a:rPr>
              <a:t>Intercloud Fabric Director</a:t>
            </a:r>
          </a:p>
        </p:txBody>
      </p:sp>
      <p:grpSp>
        <p:nvGrpSpPr>
          <p:cNvPr id="57" name="Group 56"/>
          <p:cNvGrpSpPr/>
          <p:nvPr/>
        </p:nvGrpSpPr>
        <p:grpSpPr>
          <a:xfrm>
            <a:off x="7817868" y="4147498"/>
            <a:ext cx="737329" cy="737521"/>
            <a:chOff x="-1556143" y="1263128"/>
            <a:chExt cx="1257990" cy="1257990"/>
          </a:xfrm>
        </p:grpSpPr>
        <p:sp>
          <p:nvSpPr>
            <p:cNvPr id="58" name="Oval 57"/>
            <p:cNvSpPr/>
            <p:nvPr/>
          </p:nvSpPr>
          <p:spPr>
            <a:xfrm>
              <a:off x="-1556143" y="1263128"/>
              <a:ext cx="1257990" cy="125799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16"/>
              <a:endParaRPr lang="en-US" sz="1900" dirty="0">
                <a:solidFill>
                  <a:srgbClr val="FFFFFF"/>
                </a:solidFill>
              </a:endParaRPr>
            </a:p>
          </p:txBody>
        </p:sp>
        <p:grpSp>
          <p:nvGrpSpPr>
            <p:cNvPr id="59" name="Group 58"/>
            <p:cNvGrpSpPr/>
            <p:nvPr/>
          </p:nvGrpSpPr>
          <p:grpSpPr>
            <a:xfrm>
              <a:off x="-1299923" y="1587628"/>
              <a:ext cx="745550" cy="430258"/>
              <a:chOff x="1337015" y="5594962"/>
              <a:chExt cx="626930" cy="361802"/>
            </a:xfrm>
          </p:grpSpPr>
          <p:grpSp>
            <p:nvGrpSpPr>
              <p:cNvPr id="61" name="Group 60"/>
              <p:cNvGrpSpPr/>
              <p:nvPr/>
            </p:nvGrpSpPr>
            <p:grpSpPr>
              <a:xfrm>
                <a:off x="1559040" y="5594962"/>
                <a:ext cx="182880" cy="361802"/>
                <a:chOff x="1180603" y="5403094"/>
                <a:chExt cx="277243" cy="361802"/>
              </a:xfrm>
            </p:grpSpPr>
            <p:sp>
              <p:nvSpPr>
                <p:cNvPr id="78" name="Rectangle 18"/>
                <p:cNvSpPr>
                  <a:spLocks noChangeArrowheads="1"/>
                </p:cNvSpPr>
                <p:nvPr/>
              </p:nvSpPr>
              <p:spPr bwMode="auto">
                <a:xfrm>
                  <a:off x="1180603" y="540448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79" name="Rectangle 21"/>
                <p:cNvSpPr>
                  <a:spLocks noChangeArrowheads="1"/>
                </p:cNvSpPr>
                <p:nvPr/>
              </p:nvSpPr>
              <p:spPr bwMode="auto">
                <a:xfrm>
                  <a:off x="1280410" y="546824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0" name="Rectangle 22"/>
                <p:cNvSpPr>
                  <a:spLocks noChangeArrowheads="1"/>
                </p:cNvSpPr>
                <p:nvPr/>
              </p:nvSpPr>
              <p:spPr bwMode="auto">
                <a:xfrm>
                  <a:off x="1180603" y="546824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1" name="Rectangle 25"/>
                <p:cNvSpPr>
                  <a:spLocks noChangeArrowheads="1"/>
                </p:cNvSpPr>
                <p:nvPr/>
              </p:nvSpPr>
              <p:spPr bwMode="auto">
                <a:xfrm>
                  <a:off x="1180603" y="5532012"/>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2" name="Rectangle 28"/>
                <p:cNvSpPr>
                  <a:spLocks noChangeArrowheads="1"/>
                </p:cNvSpPr>
                <p:nvPr/>
              </p:nvSpPr>
              <p:spPr bwMode="auto">
                <a:xfrm>
                  <a:off x="1280410" y="5597164"/>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3" name="Rectangle 29"/>
                <p:cNvSpPr>
                  <a:spLocks noChangeArrowheads="1"/>
                </p:cNvSpPr>
                <p:nvPr/>
              </p:nvSpPr>
              <p:spPr bwMode="auto">
                <a:xfrm>
                  <a:off x="1180603" y="5597164"/>
                  <a:ext cx="76242"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4" name="Rectangle 32"/>
                <p:cNvSpPr>
                  <a:spLocks noChangeArrowheads="1"/>
                </p:cNvSpPr>
                <p:nvPr/>
              </p:nvSpPr>
              <p:spPr bwMode="auto">
                <a:xfrm>
                  <a:off x="1180603" y="5660930"/>
                  <a:ext cx="177436" cy="388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5" name="Rectangle 35"/>
                <p:cNvSpPr>
                  <a:spLocks noChangeArrowheads="1"/>
                </p:cNvSpPr>
                <p:nvPr/>
              </p:nvSpPr>
              <p:spPr bwMode="auto">
                <a:xfrm>
                  <a:off x="1280410" y="5724696"/>
                  <a:ext cx="177436"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6" name="Rectangle 36"/>
                <p:cNvSpPr>
                  <a:spLocks noChangeArrowheads="1"/>
                </p:cNvSpPr>
                <p:nvPr/>
              </p:nvSpPr>
              <p:spPr bwMode="auto">
                <a:xfrm>
                  <a:off x="1180603" y="5724696"/>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7" name="Rectangle 37"/>
                <p:cNvSpPr>
                  <a:spLocks noChangeArrowheads="1"/>
                </p:cNvSpPr>
                <p:nvPr/>
              </p:nvSpPr>
              <p:spPr bwMode="auto">
                <a:xfrm>
                  <a:off x="1379632" y="5660930"/>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8" name="Rectangle 37"/>
                <p:cNvSpPr>
                  <a:spLocks noChangeArrowheads="1"/>
                </p:cNvSpPr>
                <p:nvPr/>
              </p:nvSpPr>
              <p:spPr bwMode="auto">
                <a:xfrm>
                  <a:off x="1379632" y="5533085"/>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sp>
              <p:nvSpPr>
                <p:cNvPr id="89" name="Rectangle 37"/>
                <p:cNvSpPr>
                  <a:spLocks noChangeArrowheads="1"/>
                </p:cNvSpPr>
                <p:nvPr/>
              </p:nvSpPr>
              <p:spPr bwMode="auto">
                <a:xfrm>
                  <a:off x="1379632" y="5403094"/>
                  <a:ext cx="76242" cy="402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grpSp>
            <p:nvGrpSpPr>
              <p:cNvPr id="62" name="Group 61"/>
              <p:cNvGrpSpPr/>
              <p:nvPr/>
            </p:nvGrpSpPr>
            <p:grpSpPr>
              <a:xfrm>
                <a:off x="1741920" y="5596348"/>
                <a:ext cx="222025" cy="360416"/>
                <a:chOff x="1741920" y="5596348"/>
                <a:chExt cx="222025" cy="360416"/>
              </a:xfrm>
            </p:grpSpPr>
            <p:grpSp>
              <p:nvGrpSpPr>
                <p:cNvPr id="71" name="Group 70"/>
                <p:cNvGrpSpPr/>
                <p:nvPr/>
              </p:nvGrpSpPr>
              <p:grpSpPr>
                <a:xfrm>
                  <a:off x="1741920" y="5596348"/>
                  <a:ext cx="222025" cy="360416"/>
                  <a:chOff x="1836283" y="5596348"/>
                  <a:chExt cx="222025" cy="360416"/>
                </a:xfrm>
              </p:grpSpPr>
              <p:grpSp>
                <p:nvGrpSpPr>
                  <p:cNvPr id="74" name="Group 73"/>
                  <p:cNvGrpSpPr/>
                  <p:nvPr/>
                </p:nvGrpSpPr>
                <p:grpSpPr>
                  <a:xfrm>
                    <a:off x="1902774" y="5645463"/>
                    <a:ext cx="89042" cy="262186"/>
                    <a:chOff x="1902774" y="5636077"/>
                    <a:chExt cx="89042" cy="262186"/>
                  </a:xfrm>
                </p:grpSpPr>
                <p:sp>
                  <p:nvSpPr>
                    <p:cNvPr id="76"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77"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sp>
                <p:nvSpPr>
                  <p:cNvPr id="75" name="Rectangle 74"/>
                  <p:cNvSpPr/>
                  <p:nvPr/>
                </p:nvSpPr>
                <p:spPr>
                  <a:xfrm>
                    <a:off x="1836283"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p>
                </p:txBody>
              </p:sp>
            </p:grpSp>
            <p:cxnSp>
              <p:nvCxnSpPr>
                <p:cNvPr id="72" name="Straight Connector 71"/>
                <p:cNvCxnSpPr>
                  <a:stCxn id="76" idx="2"/>
                  <a:endCxn id="75" idx="1"/>
                </p:cNvCxnSpPr>
                <p:nvPr/>
              </p:nvCxnSpPr>
              <p:spPr>
                <a:xfrm flipH="1">
                  <a:off x="1741920" y="5737779"/>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cxnSp>
              <p:nvCxnSpPr>
                <p:cNvPr id="73" name="Straight Connector 72"/>
                <p:cNvCxnSpPr>
                  <a:stCxn id="77" idx="1"/>
                  <a:endCxn id="75" idx="1"/>
                </p:cNvCxnSpPr>
                <p:nvPr/>
              </p:nvCxnSpPr>
              <p:spPr>
                <a:xfrm flipH="1" flipV="1">
                  <a:off x="1741920" y="5776556"/>
                  <a:ext cx="66491" cy="38777"/>
                </a:xfrm>
                <a:prstGeom prst="line">
                  <a:avLst/>
                </a:prstGeom>
                <a:noFill/>
                <a:ln cap="rnd">
                  <a:solidFill>
                    <a:schemeClr val="accent4"/>
                  </a:solidFill>
                </a:ln>
                <a:effectLst>
                  <a:outerShdw blurRad="63500" sx="102000" sy="102000" algn="ctr" rotWithShape="0">
                    <a:prstClr val="black">
                      <a:alpha val="40000"/>
                    </a:prstClr>
                  </a:outerShdw>
                </a:effectLst>
              </p:spPr>
            </p:cxnSp>
          </p:grpSp>
          <p:grpSp>
            <p:nvGrpSpPr>
              <p:cNvPr id="63" name="Group 62"/>
              <p:cNvGrpSpPr/>
              <p:nvPr/>
            </p:nvGrpSpPr>
            <p:grpSpPr>
              <a:xfrm>
                <a:off x="1337015" y="5596348"/>
                <a:ext cx="222025" cy="360416"/>
                <a:chOff x="1337015" y="5596348"/>
                <a:chExt cx="222025" cy="360416"/>
              </a:xfrm>
            </p:grpSpPr>
            <p:grpSp>
              <p:nvGrpSpPr>
                <p:cNvPr id="64" name="Group 63"/>
                <p:cNvGrpSpPr/>
                <p:nvPr/>
              </p:nvGrpSpPr>
              <p:grpSpPr>
                <a:xfrm>
                  <a:off x="1337015" y="5596348"/>
                  <a:ext cx="222025" cy="360416"/>
                  <a:chOff x="1337015" y="5596348"/>
                  <a:chExt cx="222025" cy="360416"/>
                </a:xfrm>
              </p:grpSpPr>
              <p:sp>
                <p:nvSpPr>
                  <p:cNvPr id="67" name="Rectangle 66"/>
                  <p:cNvSpPr/>
                  <p:nvPr/>
                </p:nvSpPr>
                <p:spPr>
                  <a:xfrm>
                    <a:off x="1337015" y="5596348"/>
                    <a:ext cx="222025" cy="360416"/>
                  </a:xfrm>
                  <a:prstGeom prst="rect">
                    <a:avLst/>
                  </a:prstGeom>
                  <a:noFill/>
                  <a:ln cap="rnd">
                    <a:solidFill>
                      <a:schemeClr val="accent4"/>
                    </a:solid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a:solidFill>
                        <a:schemeClr val="tx1"/>
                      </a:solidFill>
                    </a:endParaRPr>
                  </a:p>
                </p:txBody>
              </p:sp>
              <p:grpSp>
                <p:nvGrpSpPr>
                  <p:cNvPr id="68" name="Group 67"/>
                  <p:cNvGrpSpPr/>
                  <p:nvPr/>
                </p:nvGrpSpPr>
                <p:grpSpPr>
                  <a:xfrm>
                    <a:off x="1403506" y="5645463"/>
                    <a:ext cx="89042" cy="262186"/>
                    <a:chOff x="1902774" y="5636077"/>
                    <a:chExt cx="89042" cy="262186"/>
                  </a:xfrm>
                </p:grpSpPr>
                <p:sp>
                  <p:nvSpPr>
                    <p:cNvPr id="69" name="Freeform 7"/>
                    <p:cNvSpPr>
                      <a:spLocks/>
                    </p:cNvSpPr>
                    <p:nvPr/>
                  </p:nvSpPr>
                  <p:spPr bwMode="auto">
                    <a:xfrm>
                      <a:off x="1902774" y="563607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sp>
                  <p:nvSpPr>
                    <p:cNvPr id="70" name="Freeform 7"/>
                    <p:cNvSpPr>
                      <a:spLocks/>
                    </p:cNvSpPr>
                    <p:nvPr/>
                  </p:nvSpPr>
                  <p:spPr bwMode="auto">
                    <a:xfrm>
                      <a:off x="1902774" y="5805947"/>
                      <a:ext cx="89042" cy="92316"/>
                    </a:xfrm>
                    <a:custGeom>
                      <a:avLst/>
                      <a:gdLst>
                        <a:gd name="T0" fmla="*/ 26 w 26"/>
                        <a:gd name="T1" fmla="*/ 0 h 27"/>
                        <a:gd name="T2" fmla="*/ 0 w 26"/>
                        <a:gd name="T3" fmla="*/ 0 h 27"/>
                        <a:gd name="T4" fmla="*/ 0 w 26"/>
                        <a:gd name="T5" fmla="*/ 27 h 27"/>
                        <a:gd name="T6" fmla="*/ 26 w 26"/>
                        <a:gd name="T7" fmla="*/ 27 h 27"/>
                        <a:gd name="T8" fmla="*/ 26 w 26"/>
                        <a:gd name="T9" fmla="*/ 0 h 27"/>
                      </a:gdLst>
                      <a:ahLst/>
                      <a:cxnLst>
                        <a:cxn ang="0">
                          <a:pos x="T0" y="T1"/>
                        </a:cxn>
                        <a:cxn ang="0">
                          <a:pos x="T2" y="T3"/>
                        </a:cxn>
                        <a:cxn ang="0">
                          <a:pos x="T4" y="T5"/>
                        </a:cxn>
                        <a:cxn ang="0">
                          <a:pos x="T6" y="T7"/>
                        </a:cxn>
                        <a:cxn ang="0">
                          <a:pos x="T8" y="T9"/>
                        </a:cxn>
                      </a:cxnLst>
                      <a:rect l="0" t="0" r="r" b="b"/>
                      <a:pathLst>
                        <a:path w="26" h="27">
                          <a:moveTo>
                            <a:pt x="26" y="0"/>
                          </a:moveTo>
                          <a:cubicBezTo>
                            <a:pt x="0" y="0"/>
                            <a:pt x="0" y="0"/>
                            <a:pt x="0" y="0"/>
                          </a:cubicBezTo>
                          <a:cubicBezTo>
                            <a:pt x="0" y="27"/>
                            <a:pt x="0" y="27"/>
                            <a:pt x="0" y="27"/>
                          </a:cubicBezTo>
                          <a:cubicBezTo>
                            <a:pt x="26" y="27"/>
                            <a:pt x="26" y="27"/>
                            <a:pt x="26" y="27"/>
                          </a:cubicBezTo>
                          <a:lnTo>
                            <a:pt x="26"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t" anchorCtr="0" compatLnSpc="1">
                      <a:prstTxWarp prst="textNoShape">
                        <a:avLst/>
                      </a:prstTxWarp>
                    </a:bodyPr>
                    <a:lstStyle/>
                    <a:p>
                      <a:pPr defTabSz="283093"/>
                      <a:endParaRPr lang="en-US" dirty="0"/>
                    </a:p>
                  </p:txBody>
                </p:sp>
              </p:grpSp>
            </p:grpSp>
            <p:cxnSp>
              <p:nvCxnSpPr>
                <p:cNvPr id="65" name="Straight Connector 64"/>
                <p:cNvCxnSpPr>
                  <a:stCxn id="70" idx="0"/>
                  <a:endCxn id="67" idx="3"/>
                </p:cNvCxnSpPr>
                <p:nvPr/>
              </p:nvCxnSpPr>
              <p:spPr>
                <a:xfrm flipV="1">
                  <a:off x="1492548" y="5776556"/>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cxnSp>
              <p:nvCxnSpPr>
                <p:cNvPr id="66" name="Straight Connector 65"/>
                <p:cNvCxnSpPr>
                  <a:stCxn id="69" idx="3"/>
                  <a:endCxn id="67" idx="3"/>
                </p:cNvCxnSpPr>
                <p:nvPr/>
              </p:nvCxnSpPr>
              <p:spPr>
                <a:xfrm>
                  <a:off x="1492548" y="5737779"/>
                  <a:ext cx="66492" cy="38777"/>
                </a:xfrm>
                <a:prstGeom prst="lin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cap="rnd">
                  <a:solidFill>
                    <a:schemeClr val="accent4"/>
                  </a:solidFill>
                </a:ln>
                <a:effectLst>
                  <a:outerShdw blurRad="63500" sx="102000" sy="102000" algn="ctr" rotWithShape="0">
                    <a:prstClr val="black">
                      <a:alpha val="40000"/>
                    </a:prstClr>
                  </a:outerShdw>
                </a:effectLst>
              </p:spPr>
            </p:cxnSp>
          </p:grpSp>
        </p:grpSp>
        <p:sp>
          <p:nvSpPr>
            <p:cNvPr id="60" name="Freeform 413"/>
            <p:cNvSpPr>
              <a:spLocks/>
            </p:cNvSpPr>
            <p:nvPr/>
          </p:nvSpPr>
          <p:spPr bwMode="auto">
            <a:xfrm>
              <a:off x="-1114962" y="1757467"/>
              <a:ext cx="418418" cy="559776"/>
            </a:xfrm>
            <a:custGeom>
              <a:avLst/>
              <a:gdLst>
                <a:gd name="T0" fmla="*/ 27519 w 178"/>
                <a:gd name="T1" fmla="*/ 0 h 238"/>
                <a:gd name="T2" fmla="*/ 27203 w 178"/>
                <a:gd name="T3" fmla="*/ 316 h 238"/>
                <a:gd name="T4" fmla="*/ 30652 w 178"/>
                <a:gd name="T5" fmla="*/ 15888 h 238"/>
                <a:gd name="T6" fmla="*/ 20333 w 178"/>
                <a:gd name="T7" fmla="*/ 39891 h 238"/>
                <a:gd name="T8" fmla="*/ 20942 w 178"/>
                <a:gd name="T9" fmla="*/ 25919 h 238"/>
                <a:gd name="T10" fmla="*/ 18779 w 178"/>
                <a:gd name="T11" fmla="*/ 16187 h 238"/>
                <a:gd name="T12" fmla="*/ 316 w 178"/>
                <a:gd name="T13" fmla="*/ 62312 h 238"/>
                <a:gd name="T14" fmla="*/ 13239 w 178"/>
                <a:gd name="T15" fmla="*/ 79468 h 238"/>
                <a:gd name="T16" fmla="*/ 38062 w 178"/>
                <a:gd name="T17" fmla="*/ 48331 h 238"/>
                <a:gd name="T18" fmla="*/ 32674 w 178"/>
                <a:gd name="T19" fmla="*/ 77126 h 238"/>
                <a:gd name="T20" fmla="*/ 32990 w 178"/>
                <a:gd name="T21" fmla="*/ 77126 h 238"/>
                <a:gd name="T22" fmla="*/ 44583 w 178"/>
                <a:gd name="T23" fmla="*/ 66559 h 238"/>
                <a:gd name="T24" fmla="*/ 36553 w 178"/>
                <a:gd name="T25" fmla="*/ 83366 h 238"/>
                <a:gd name="T26" fmla="*/ 49434 w 178"/>
                <a:gd name="T27" fmla="*/ 27601 h 238"/>
                <a:gd name="T28" fmla="*/ 45256 w 178"/>
                <a:gd name="T29" fmla="*/ 51497 h 238"/>
                <a:gd name="T30" fmla="*/ 27519 w 178"/>
                <a:gd name="T31" fmla="*/ 0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8"/>
                <a:gd name="T49" fmla="*/ 0 h 238"/>
                <a:gd name="T50" fmla="*/ 178 w 178"/>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8" h="238">
                  <a:moveTo>
                    <a:pt x="79" y="0"/>
                  </a:moveTo>
                  <a:cubicBezTo>
                    <a:pt x="78" y="0"/>
                    <a:pt x="78" y="1"/>
                    <a:pt x="78" y="1"/>
                  </a:cubicBezTo>
                  <a:cubicBezTo>
                    <a:pt x="75" y="4"/>
                    <a:pt x="88" y="1"/>
                    <a:pt x="88" y="45"/>
                  </a:cubicBezTo>
                  <a:cubicBezTo>
                    <a:pt x="88" y="90"/>
                    <a:pt x="64" y="114"/>
                    <a:pt x="58" y="114"/>
                  </a:cubicBezTo>
                  <a:cubicBezTo>
                    <a:pt x="49" y="114"/>
                    <a:pt x="60" y="85"/>
                    <a:pt x="60" y="74"/>
                  </a:cubicBezTo>
                  <a:cubicBezTo>
                    <a:pt x="60" y="63"/>
                    <a:pt x="60" y="46"/>
                    <a:pt x="54" y="46"/>
                  </a:cubicBezTo>
                  <a:cubicBezTo>
                    <a:pt x="54" y="89"/>
                    <a:pt x="0" y="120"/>
                    <a:pt x="1" y="178"/>
                  </a:cubicBezTo>
                  <a:cubicBezTo>
                    <a:pt x="2" y="213"/>
                    <a:pt x="21" y="227"/>
                    <a:pt x="38" y="227"/>
                  </a:cubicBezTo>
                  <a:cubicBezTo>
                    <a:pt x="69" y="227"/>
                    <a:pt x="98" y="190"/>
                    <a:pt x="109" y="138"/>
                  </a:cubicBezTo>
                  <a:cubicBezTo>
                    <a:pt x="114" y="180"/>
                    <a:pt x="105" y="194"/>
                    <a:pt x="94" y="220"/>
                  </a:cubicBezTo>
                  <a:cubicBezTo>
                    <a:pt x="94" y="220"/>
                    <a:pt x="94" y="220"/>
                    <a:pt x="95" y="220"/>
                  </a:cubicBezTo>
                  <a:cubicBezTo>
                    <a:pt x="101" y="220"/>
                    <a:pt x="112" y="205"/>
                    <a:pt x="128" y="190"/>
                  </a:cubicBezTo>
                  <a:cubicBezTo>
                    <a:pt x="128" y="193"/>
                    <a:pt x="119" y="214"/>
                    <a:pt x="105" y="238"/>
                  </a:cubicBezTo>
                  <a:cubicBezTo>
                    <a:pt x="178" y="193"/>
                    <a:pt x="159" y="104"/>
                    <a:pt x="142" y="79"/>
                  </a:cubicBezTo>
                  <a:cubicBezTo>
                    <a:pt x="145" y="112"/>
                    <a:pt x="143" y="137"/>
                    <a:pt x="130" y="147"/>
                  </a:cubicBezTo>
                  <a:cubicBezTo>
                    <a:pt x="145" y="47"/>
                    <a:pt x="85" y="0"/>
                    <a:pt x="79" y="0"/>
                  </a:cubicBezTo>
                </a:path>
              </a:pathLst>
            </a:custGeom>
            <a:gradFill flip="none" rotWithShape="1">
              <a:gsLst>
                <a:gs pos="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93"/>
              <a:endParaRPr lang="en-US" sz="2700"/>
            </a:p>
          </p:txBody>
        </p:sp>
      </p:grpSp>
    </p:spTree>
    <p:extLst>
      <p:ext uri="{BB962C8B-B14F-4D97-AF65-F5344CB8AC3E}">
        <p14:creationId xmlns:p14="http://schemas.microsoft.com/office/powerpoint/2010/main" val="400108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19224" y="152109"/>
            <a:ext cx="11543628" cy="971711"/>
          </a:xfrm>
        </p:spPr>
        <p:txBody>
          <a:bodyPr/>
          <a:lstStyle/>
          <a:p>
            <a:r>
              <a:rPr lang="en-US" sz="2800" dirty="0"/>
              <a:t>Key Use Cases for Hybrid IT</a:t>
            </a:r>
            <a:r>
              <a:rPr lang="en-US" sz="2800" dirty="0"/>
              <a:t/>
            </a:r>
            <a:br>
              <a:rPr lang="en-US" sz="2800" dirty="0"/>
            </a:br>
            <a:r>
              <a:rPr lang="en-US" sz="2800" dirty="0"/>
              <a:t/>
            </a:r>
            <a:br>
              <a:rPr lang="en-US" sz="2800" dirty="0"/>
            </a:br>
            <a:r>
              <a:rPr lang="en-US" sz="2400" i="1" dirty="0"/>
              <a:t>Enabled </a:t>
            </a:r>
            <a:r>
              <a:rPr lang="en-US" sz="2400" i="1" dirty="0"/>
              <a:t>by Secure Enterprise Extension to Cloud</a:t>
            </a:r>
            <a:endParaRPr lang="en-US" sz="3200" i="1" dirty="0"/>
          </a:p>
        </p:txBody>
      </p:sp>
      <p:sp>
        <p:nvSpPr>
          <p:cNvPr id="34" name="TextBox 33"/>
          <p:cNvSpPr txBox="1"/>
          <p:nvPr/>
        </p:nvSpPr>
        <p:spPr>
          <a:xfrm>
            <a:off x="8287600" y="3954889"/>
            <a:ext cx="3255992" cy="1209512"/>
          </a:xfrm>
          <a:prstGeom prst="rect">
            <a:avLst/>
          </a:prstGeom>
        </p:spPr>
        <p:txBody>
          <a:bodyPr wrap="square" lIns="0" tIns="45685" rIns="0" bIns="45685" anchor="t">
            <a:spAutoFit/>
          </a:bodyPr>
          <a:lstStyle>
            <a:lvl1pPr marL="228600" indent="-171450" defTabSz="685891">
              <a:lnSpc>
                <a:spcPct val="95000"/>
              </a:lnSpc>
              <a:spcBef>
                <a:spcPts val="1110"/>
              </a:spcBef>
              <a:buClr>
                <a:schemeClr val="tx2"/>
              </a:buClr>
              <a:buSzPct val="80000"/>
              <a:buFont typeface="Wingdings" panose="05000000000000000000" pitchFamily="2" charset="2"/>
              <a:buChar char="§"/>
              <a:tabLst/>
              <a:defRPr lang="en-US" sz="2000" b="0" i="0">
                <a:solidFill>
                  <a:schemeClr val="tx2"/>
                </a:solidFill>
                <a:cs typeface="CiscoSans ExtraLight"/>
              </a:defRPr>
            </a:lvl1pPr>
            <a:lvl2pPr indent="-215900" defTabSz="685891">
              <a:lnSpc>
                <a:spcPct val="95000"/>
              </a:lnSpc>
              <a:spcBef>
                <a:spcPts val="450"/>
              </a:spcBef>
              <a:buClr>
                <a:schemeClr val="tx2"/>
              </a:buClr>
              <a:buSzPct val="80000"/>
              <a:buFont typeface="Wingdings" panose="05000000000000000000" pitchFamily="2" charset="2"/>
              <a:buChar char="§"/>
              <a:defRPr lang="en-US" b="0" i="0">
                <a:solidFill>
                  <a:schemeClr val="tx2"/>
                </a:solidFill>
                <a:cs typeface="CiscoSans ExtraLight"/>
              </a:defRPr>
            </a:lvl2pPr>
            <a:lvl3pPr marL="628650" indent="-171450" defTabSz="685891">
              <a:lnSpc>
                <a:spcPct val="95000"/>
              </a:lnSpc>
              <a:spcBef>
                <a:spcPts val="630"/>
              </a:spcBef>
              <a:buClr>
                <a:schemeClr val="tx2"/>
              </a:buClr>
              <a:buSzPct val="80000"/>
              <a:buFont typeface="Wingdings" panose="05000000000000000000" pitchFamily="2" charset="2"/>
              <a:buChar char="§"/>
              <a:defRPr lang="en-US" sz="1600" b="0" i="0">
                <a:solidFill>
                  <a:schemeClr val="tx2"/>
                </a:solidFill>
                <a:cs typeface="CiscoSans ExtraLight"/>
              </a:defRPr>
            </a:lvl3pPr>
            <a:lvl4pPr marL="800100" indent="-171450" defTabSz="685891">
              <a:lnSpc>
                <a:spcPct val="95000"/>
              </a:lnSpc>
              <a:spcBef>
                <a:spcPts val="630"/>
              </a:spcBef>
              <a:buClr>
                <a:schemeClr val="tx2"/>
              </a:buClr>
              <a:buSzPct val="80000"/>
              <a:buFont typeface="Wingdings" panose="05000000000000000000" pitchFamily="2" charset="2"/>
              <a:buChar char="§"/>
              <a:defRPr lang="en-US" sz="1400" b="0" i="0">
                <a:solidFill>
                  <a:schemeClr val="tx2"/>
                </a:solidFill>
                <a:cs typeface="CiscoSans ExtraLight"/>
              </a:defRPr>
            </a:lvl4pPr>
            <a:lvl5pPr marL="971550" indent="-171450" defTabSz="685891">
              <a:lnSpc>
                <a:spcPct val="95000"/>
              </a:lnSpc>
              <a:spcBef>
                <a:spcPts val="630"/>
              </a:spcBef>
              <a:buClr>
                <a:schemeClr val="tx2"/>
              </a:buClr>
              <a:buSzPct val="80000"/>
              <a:buFont typeface="Wingdings" panose="05000000000000000000" pitchFamily="2" charset="2"/>
              <a:buChar char="§"/>
              <a:defRPr lang="en-US" sz="1200" b="0" i="0">
                <a:solidFill>
                  <a:schemeClr val="tx2"/>
                </a:solidFill>
                <a:cs typeface="CiscoSans ExtraLight"/>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a:spcBef>
                <a:spcPts val="700"/>
              </a:spcBef>
              <a:buClrTx/>
              <a:buFont typeface="Arial" panose="020B0604020202020204" pitchFamily="34" charset="0"/>
              <a:buChar char="•"/>
            </a:pPr>
            <a:r>
              <a:rPr lang="en-US" sz="1600" dirty="0">
                <a:solidFill>
                  <a:schemeClr val="tx1"/>
                </a:solidFill>
              </a:rPr>
              <a:t>Secure use of public clouds</a:t>
            </a:r>
          </a:p>
          <a:p>
            <a:pPr>
              <a:spcBef>
                <a:spcPts val="700"/>
              </a:spcBef>
              <a:buClrTx/>
              <a:buFont typeface="Arial" panose="020B0604020202020204" pitchFamily="34" charset="0"/>
              <a:buChar char="•"/>
            </a:pPr>
            <a:r>
              <a:rPr lang="en-US" sz="1600" dirty="0">
                <a:solidFill>
                  <a:schemeClr val="tx1"/>
                </a:solidFill>
              </a:rPr>
              <a:t>Control costs with consolidation</a:t>
            </a:r>
          </a:p>
          <a:p>
            <a:pPr>
              <a:spcBef>
                <a:spcPts val="700"/>
              </a:spcBef>
              <a:buClrTx/>
              <a:buFont typeface="Arial" panose="020B0604020202020204" pitchFamily="34" charset="0"/>
              <a:buChar char="•"/>
            </a:pPr>
            <a:r>
              <a:rPr lang="en-US" sz="1600" dirty="0">
                <a:solidFill>
                  <a:schemeClr val="tx1"/>
                </a:solidFill>
              </a:rPr>
              <a:t>Public clouds as extension </a:t>
            </a:r>
            <a:br>
              <a:rPr lang="en-US" sz="1600" dirty="0">
                <a:solidFill>
                  <a:schemeClr val="tx1"/>
                </a:solidFill>
              </a:rPr>
            </a:br>
            <a:r>
              <a:rPr lang="en-US" sz="1600" dirty="0">
                <a:solidFill>
                  <a:schemeClr val="tx1"/>
                </a:solidFill>
              </a:rPr>
              <a:t>of enterprise IT</a:t>
            </a:r>
          </a:p>
        </p:txBody>
      </p:sp>
      <p:sp>
        <p:nvSpPr>
          <p:cNvPr id="35" name="Rectangle 34"/>
          <p:cNvSpPr/>
          <p:nvPr/>
        </p:nvSpPr>
        <p:spPr>
          <a:xfrm>
            <a:off x="8131959" y="3214117"/>
            <a:ext cx="3567273" cy="75672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41" tIns="34273" rIns="68541" bIns="34273" rtlCol="0" anchor="ctr"/>
          <a:lstStyle/>
          <a:p>
            <a:pPr marL="0" lvl="1" algn="ctr" defTabSz="608949">
              <a:lnSpc>
                <a:spcPct val="95000"/>
              </a:lnSpc>
            </a:pPr>
            <a:r>
              <a:rPr lang="en-US" sz="2300" b="1" dirty="0">
                <a:solidFill>
                  <a:schemeClr val="accent5"/>
                </a:solidFill>
                <a:latin typeface="+mj-lt"/>
              </a:rPr>
              <a:t>Shadow IT Control</a:t>
            </a:r>
          </a:p>
        </p:txBody>
      </p:sp>
      <p:sp>
        <p:nvSpPr>
          <p:cNvPr id="36" name="TextBox 35"/>
          <p:cNvSpPr txBox="1"/>
          <p:nvPr/>
        </p:nvSpPr>
        <p:spPr>
          <a:xfrm>
            <a:off x="4468987" y="3954899"/>
            <a:ext cx="3250852" cy="1119743"/>
          </a:xfrm>
          <a:prstGeom prst="rect">
            <a:avLst/>
          </a:prstGeom>
        </p:spPr>
        <p:txBody>
          <a:bodyPr wrap="square" lIns="0" tIns="45685" rIns="0" bIns="45685" anchor="t">
            <a:spAutoFit/>
          </a:bodyPr>
          <a:lstStyle>
            <a:lvl1pPr marL="228600" indent="-171450" defTabSz="685891">
              <a:lnSpc>
                <a:spcPct val="95000"/>
              </a:lnSpc>
              <a:spcBef>
                <a:spcPts val="1110"/>
              </a:spcBef>
              <a:buClr>
                <a:schemeClr val="tx2"/>
              </a:buClr>
              <a:buSzPct val="80000"/>
              <a:buFont typeface="Wingdings" panose="05000000000000000000" pitchFamily="2" charset="2"/>
              <a:buChar char="§"/>
              <a:tabLst/>
              <a:defRPr lang="en-US" sz="2000" b="0" i="0">
                <a:solidFill>
                  <a:schemeClr val="tx2"/>
                </a:solidFill>
                <a:cs typeface="CiscoSans ExtraLight"/>
              </a:defRPr>
            </a:lvl1pPr>
            <a:lvl2pPr indent="-215900" defTabSz="685891">
              <a:lnSpc>
                <a:spcPct val="95000"/>
              </a:lnSpc>
              <a:spcBef>
                <a:spcPts val="450"/>
              </a:spcBef>
              <a:buClr>
                <a:schemeClr val="tx2"/>
              </a:buClr>
              <a:buSzPct val="80000"/>
              <a:buFont typeface="Wingdings" panose="05000000000000000000" pitchFamily="2" charset="2"/>
              <a:buChar char="§"/>
              <a:defRPr lang="en-US" b="0" i="0">
                <a:solidFill>
                  <a:schemeClr val="tx2"/>
                </a:solidFill>
                <a:cs typeface="CiscoSans ExtraLight"/>
              </a:defRPr>
            </a:lvl2pPr>
            <a:lvl3pPr marL="628650" indent="-171450" defTabSz="685891">
              <a:lnSpc>
                <a:spcPct val="95000"/>
              </a:lnSpc>
              <a:spcBef>
                <a:spcPts val="630"/>
              </a:spcBef>
              <a:buClr>
                <a:schemeClr val="tx2"/>
              </a:buClr>
              <a:buSzPct val="80000"/>
              <a:buFont typeface="Wingdings" panose="05000000000000000000" pitchFamily="2" charset="2"/>
              <a:buChar char="§"/>
              <a:defRPr lang="en-US" sz="1600" b="0" i="0">
                <a:solidFill>
                  <a:schemeClr val="tx2"/>
                </a:solidFill>
                <a:cs typeface="CiscoSans ExtraLight"/>
              </a:defRPr>
            </a:lvl3pPr>
            <a:lvl4pPr marL="800100" indent="-171450" defTabSz="685891">
              <a:lnSpc>
                <a:spcPct val="95000"/>
              </a:lnSpc>
              <a:spcBef>
                <a:spcPts val="630"/>
              </a:spcBef>
              <a:buClr>
                <a:schemeClr val="tx2"/>
              </a:buClr>
              <a:buSzPct val="80000"/>
              <a:buFont typeface="Wingdings" panose="05000000000000000000" pitchFamily="2" charset="2"/>
              <a:buChar char="§"/>
              <a:defRPr lang="en-US" sz="1400" b="0" i="0">
                <a:solidFill>
                  <a:schemeClr val="tx2"/>
                </a:solidFill>
                <a:cs typeface="CiscoSans ExtraLight"/>
              </a:defRPr>
            </a:lvl4pPr>
            <a:lvl5pPr marL="971550" indent="-171450" defTabSz="685891">
              <a:lnSpc>
                <a:spcPct val="95000"/>
              </a:lnSpc>
              <a:spcBef>
                <a:spcPts val="630"/>
              </a:spcBef>
              <a:buClr>
                <a:schemeClr val="tx2"/>
              </a:buClr>
              <a:buSzPct val="80000"/>
              <a:buFont typeface="Wingdings" panose="05000000000000000000" pitchFamily="2" charset="2"/>
              <a:buChar char="§"/>
              <a:defRPr lang="en-US" sz="1200" b="0" i="0">
                <a:solidFill>
                  <a:schemeClr val="tx2"/>
                </a:solidFill>
                <a:cs typeface="CiscoSans ExtraLight"/>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a:spcBef>
                <a:spcPts val="700"/>
              </a:spcBef>
              <a:buClrTx/>
              <a:buFont typeface="Arial" panose="020B0604020202020204" pitchFamily="34" charset="0"/>
              <a:buChar char="•"/>
            </a:pPr>
            <a:r>
              <a:rPr lang="en-US" sz="1600" dirty="0">
                <a:solidFill>
                  <a:schemeClr val="tx1"/>
                </a:solidFill>
              </a:rPr>
              <a:t>Access to Enterprise </a:t>
            </a:r>
            <a:br>
              <a:rPr lang="en-US" sz="1600" dirty="0">
                <a:solidFill>
                  <a:schemeClr val="tx1"/>
                </a:solidFill>
              </a:rPr>
            </a:br>
            <a:r>
              <a:rPr lang="en-US" sz="1600" dirty="0">
                <a:solidFill>
                  <a:schemeClr val="tx1"/>
                </a:solidFill>
              </a:rPr>
              <a:t>Tools and Data</a:t>
            </a:r>
          </a:p>
          <a:p>
            <a:pPr>
              <a:spcBef>
                <a:spcPts val="700"/>
              </a:spcBef>
              <a:buClrTx/>
              <a:buFont typeface="Arial" panose="020B0604020202020204" pitchFamily="34" charset="0"/>
              <a:buChar char="•"/>
            </a:pPr>
            <a:r>
              <a:rPr lang="en-US" sz="1600" dirty="0">
                <a:solidFill>
                  <a:schemeClr val="tx1"/>
                </a:solidFill>
              </a:rPr>
              <a:t>Bring Back Workload </a:t>
            </a:r>
            <a:br>
              <a:rPr lang="en-US" sz="1600" dirty="0">
                <a:solidFill>
                  <a:schemeClr val="tx1"/>
                </a:solidFill>
              </a:rPr>
            </a:br>
            <a:r>
              <a:rPr lang="en-US" sz="1600" dirty="0">
                <a:solidFill>
                  <a:schemeClr val="tx1"/>
                </a:solidFill>
              </a:rPr>
              <a:t>for Production</a:t>
            </a:r>
          </a:p>
        </p:txBody>
      </p:sp>
      <p:sp>
        <p:nvSpPr>
          <p:cNvPr id="37" name="Rectangle 36"/>
          <p:cNvSpPr/>
          <p:nvPr/>
        </p:nvSpPr>
        <p:spPr>
          <a:xfrm>
            <a:off x="4310776" y="3214127"/>
            <a:ext cx="3567273" cy="7518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41" tIns="34273" rIns="68541" bIns="34273" rtlCol="0" anchor="ctr"/>
          <a:lstStyle/>
          <a:p>
            <a:pPr marL="0" lvl="1" algn="ctr" defTabSz="608949">
              <a:lnSpc>
                <a:spcPct val="95000"/>
              </a:lnSpc>
            </a:pPr>
            <a:r>
              <a:rPr lang="en-US" sz="2300" b="1" dirty="0">
                <a:solidFill>
                  <a:schemeClr val="tx1"/>
                </a:solidFill>
                <a:latin typeface="+mj-lt"/>
              </a:rPr>
              <a:t>Dev/Test</a:t>
            </a:r>
          </a:p>
        </p:txBody>
      </p:sp>
      <p:sp>
        <p:nvSpPr>
          <p:cNvPr id="38" name="TextBox 37"/>
          <p:cNvSpPr txBox="1"/>
          <p:nvPr/>
        </p:nvSpPr>
        <p:spPr>
          <a:xfrm>
            <a:off x="668816" y="3954899"/>
            <a:ext cx="3250852" cy="1119743"/>
          </a:xfrm>
          <a:prstGeom prst="rect">
            <a:avLst/>
          </a:prstGeom>
        </p:spPr>
        <p:txBody>
          <a:bodyPr wrap="square" lIns="0" tIns="45685" rIns="0" bIns="45685" anchor="t">
            <a:spAutoFit/>
          </a:bodyPr>
          <a:lstStyle>
            <a:lvl1pPr marL="228600" indent="-171450" defTabSz="685891">
              <a:lnSpc>
                <a:spcPct val="95000"/>
              </a:lnSpc>
              <a:spcBef>
                <a:spcPts val="1110"/>
              </a:spcBef>
              <a:buClr>
                <a:schemeClr val="tx2"/>
              </a:buClr>
              <a:buSzPct val="80000"/>
              <a:buFont typeface="Wingdings" panose="05000000000000000000" pitchFamily="2" charset="2"/>
              <a:buChar char="§"/>
              <a:tabLst/>
              <a:defRPr lang="en-US" sz="2000" b="0" i="0">
                <a:solidFill>
                  <a:schemeClr val="tx2"/>
                </a:solidFill>
                <a:cs typeface="CiscoSans ExtraLight"/>
              </a:defRPr>
            </a:lvl1pPr>
            <a:lvl2pPr indent="-215900" defTabSz="685891">
              <a:lnSpc>
                <a:spcPct val="95000"/>
              </a:lnSpc>
              <a:spcBef>
                <a:spcPts val="450"/>
              </a:spcBef>
              <a:buClr>
                <a:schemeClr val="tx2"/>
              </a:buClr>
              <a:buSzPct val="80000"/>
              <a:buFont typeface="Wingdings" panose="05000000000000000000" pitchFamily="2" charset="2"/>
              <a:buChar char="§"/>
              <a:defRPr lang="en-US" b="0" i="0">
                <a:solidFill>
                  <a:schemeClr val="tx2"/>
                </a:solidFill>
                <a:cs typeface="CiscoSans ExtraLight"/>
              </a:defRPr>
            </a:lvl2pPr>
            <a:lvl3pPr marL="628650" indent="-171450" defTabSz="685891">
              <a:lnSpc>
                <a:spcPct val="95000"/>
              </a:lnSpc>
              <a:spcBef>
                <a:spcPts val="630"/>
              </a:spcBef>
              <a:buClr>
                <a:schemeClr val="tx2"/>
              </a:buClr>
              <a:buSzPct val="80000"/>
              <a:buFont typeface="Wingdings" panose="05000000000000000000" pitchFamily="2" charset="2"/>
              <a:buChar char="§"/>
              <a:defRPr lang="en-US" sz="1600" b="0" i="0">
                <a:solidFill>
                  <a:schemeClr val="tx2"/>
                </a:solidFill>
                <a:cs typeface="CiscoSans ExtraLight"/>
              </a:defRPr>
            </a:lvl3pPr>
            <a:lvl4pPr marL="800100" indent="-171450" defTabSz="685891">
              <a:lnSpc>
                <a:spcPct val="95000"/>
              </a:lnSpc>
              <a:spcBef>
                <a:spcPts val="630"/>
              </a:spcBef>
              <a:buClr>
                <a:schemeClr val="tx2"/>
              </a:buClr>
              <a:buSzPct val="80000"/>
              <a:buFont typeface="Wingdings" panose="05000000000000000000" pitchFamily="2" charset="2"/>
              <a:buChar char="§"/>
              <a:defRPr lang="en-US" sz="1400" b="0" i="0">
                <a:solidFill>
                  <a:schemeClr val="tx2"/>
                </a:solidFill>
                <a:cs typeface="CiscoSans ExtraLight"/>
              </a:defRPr>
            </a:lvl4pPr>
            <a:lvl5pPr marL="971550" indent="-171450" defTabSz="685891">
              <a:lnSpc>
                <a:spcPct val="95000"/>
              </a:lnSpc>
              <a:spcBef>
                <a:spcPts val="630"/>
              </a:spcBef>
              <a:buClr>
                <a:schemeClr val="tx2"/>
              </a:buClr>
              <a:buSzPct val="80000"/>
              <a:buFont typeface="Wingdings" panose="05000000000000000000" pitchFamily="2" charset="2"/>
              <a:buChar char="§"/>
              <a:defRPr lang="en-US" sz="1200" b="0" i="0">
                <a:solidFill>
                  <a:schemeClr val="tx2"/>
                </a:solidFill>
                <a:cs typeface="CiscoSans ExtraLight"/>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a:spcBef>
                <a:spcPts val="700"/>
              </a:spcBef>
              <a:buClrTx/>
              <a:buFont typeface="Arial" panose="020B0604020202020204" pitchFamily="34" charset="0"/>
              <a:buChar char="•"/>
            </a:pPr>
            <a:r>
              <a:rPr lang="en-US" sz="1600" dirty="0">
                <a:solidFill>
                  <a:schemeClr val="tx1"/>
                </a:solidFill>
              </a:rPr>
              <a:t>Managed peaks with no </a:t>
            </a:r>
            <a:br>
              <a:rPr lang="en-US" sz="1600" dirty="0">
                <a:solidFill>
                  <a:schemeClr val="tx1"/>
                </a:solidFill>
              </a:rPr>
            </a:br>
            <a:r>
              <a:rPr lang="en-US" sz="1600" dirty="0">
                <a:solidFill>
                  <a:schemeClr val="tx1"/>
                </a:solidFill>
              </a:rPr>
              <a:t>changes to application</a:t>
            </a:r>
          </a:p>
          <a:p>
            <a:pPr>
              <a:spcBef>
                <a:spcPts val="700"/>
              </a:spcBef>
              <a:buClrTx/>
              <a:buFont typeface="Arial" panose="020B0604020202020204" pitchFamily="34" charset="0"/>
              <a:buChar char="•"/>
            </a:pPr>
            <a:r>
              <a:rPr lang="en-US" sz="1600" dirty="0">
                <a:solidFill>
                  <a:schemeClr val="tx1"/>
                </a:solidFill>
              </a:rPr>
              <a:t>Keep data local while </a:t>
            </a:r>
            <a:br>
              <a:rPr lang="en-US" sz="1600" dirty="0">
                <a:solidFill>
                  <a:schemeClr val="tx1"/>
                </a:solidFill>
              </a:rPr>
            </a:br>
            <a:r>
              <a:rPr lang="en-US" sz="1600" dirty="0">
                <a:solidFill>
                  <a:schemeClr val="tx1"/>
                </a:solidFill>
              </a:rPr>
              <a:t>extending web or app</a:t>
            </a:r>
          </a:p>
        </p:txBody>
      </p:sp>
      <p:sp>
        <p:nvSpPr>
          <p:cNvPr id="39" name="Rectangle 38"/>
          <p:cNvSpPr/>
          <p:nvPr/>
        </p:nvSpPr>
        <p:spPr>
          <a:xfrm>
            <a:off x="469674" y="3214127"/>
            <a:ext cx="3567273" cy="7518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41" tIns="34273" rIns="68541" bIns="34273" rtlCol="0" anchor="ctr"/>
          <a:lstStyle/>
          <a:p>
            <a:pPr algn="ctr" defTabSz="608931">
              <a:lnSpc>
                <a:spcPct val="95000"/>
              </a:lnSpc>
            </a:pPr>
            <a:r>
              <a:rPr lang="en-US" sz="2300" b="1" dirty="0">
                <a:solidFill>
                  <a:schemeClr val="tx2"/>
                </a:solidFill>
              </a:rPr>
              <a:t>Capacity Augmentation</a:t>
            </a:r>
          </a:p>
        </p:txBody>
      </p:sp>
      <p:cxnSp>
        <p:nvCxnSpPr>
          <p:cNvPr id="40" name="Straight Connector 39"/>
          <p:cNvCxnSpPr/>
          <p:nvPr/>
        </p:nvCxnSpPr>
        <p:spPr>
          <a:xfrm>
            <a:off x="4199582" y="1500009"/>
            <a:ext cx="0" cy="439988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10259" y="1500009"/>
            <a:ext cx="0" cy="4399883"/>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5" name="Freeform 9"/>
          <p:cNvSpPr>
            <a:spLocks/>
          </p:cNvSpPr>
          <p:nvPr/>
        </p:nvSpPr>
        <p:spPr bwMode="auto">
          <a:xfrm>
            <a:off x="1584766" y="1701371"/>
            <a:ext cx="1418937" cy="1419892"/>
          </a:xfrm>
          <a:prstGeom prst="ellipse">
            <a:avLst/>
          </a:prstGeom>
          <a:gradFill flip="none" rotWithShape="1">
            <a:gsLst>
              <a:gs pos="100000">
                <a:schemeClr val="tx2"/>
              </a:gs>
              <a:gs pos="0">
                <a:schemeClr val="accent1">
                  <a:lumMod val="75000"/>
                </a:schemeClr>
              </a:gs>
            </a:gsLst>
            <a:lin ang="13500000" scaled="1"/>
            <a:tileRect/>
          </a:gradFill>
          <a:ln w="25400" cap="flat" cmpd="sng" algn="ctr">
            <a:noFill/>
            <a:prstDash val="solid"/>
          </a:ln>
          <a:effectLst>
            <a:outerShdw blurRad="50800" dist="12700" dir="5400000" algn="ctr" rotWithShape="0">
              <a:srgbClr val="000000">
                <a:alpha val="20000"/>
              </a:srgbClr>
            </a:outerShdw>
          </a:effectLst>
        </p:spPr>
        <p:txBody>
          <a:bodyPr lIns="121867" tIns="60933" rIns="121867" bIns="60933" rtlCol="0" anchor="ctr"/>
          <a:lstStyle/>
          <a:p>
            <a:pPr algn="ctr" defTabSz="609341"/>
            <a:endParaRPr lang="en-US" sz="1600" kern="0" dirty="0">
              <a:solidFill>
                <a:srgbClr val="FFFFFF"/>
              </a:solidFill>
              <a:latin typeface="Arial"/>
            </a:endParaRPr>
          </a:p>
        </p:txBody>
      </p:sp>
      <p:sp>
        <p:nvSpPr>
          <p:cNvPr id="84" name="Freeform 9"/>
          <p:cNvSpPr>
            <a:spLocks/>
          </p:cNvSpPr>
          <p:nvPr/>
        </p:nvSpPr>
        <p:spPr bwMode="auto">
          <a:xfrm>
            <a:off x="5384933" y="1701371"/>
            <a:ext cx="1418937" cy="1419892"/>
          </a:xfrm>
          <a:prstGeom prst="ellipse">
            <a:avLst/>
          </a:prstGeom>
          <a:gradFill flip="none" rotWithShape="1">
            <a:gsLst>
              <a:gs pos="0">
                <a:schemeClr val="accent4"/>
              </a:gs>
              <a:gs pos="100000">
                <a:schemeClr val="accent4">
                  <a:lumMod val="50000"/>
                </a:schemeClr>
              </a:gs>
            </a:gsLst>
            <a:lin ang="2700000" scaled="1"/>
            <a:tileRect/>
          </a:gradFill>
          <a:ln w="25400" cap="flat" cmpd="sng" algn="ctr">
            <a:noFill/>
            <a:prstDash val="solid"/>
          </a:ln>
          <a:effectLst>
            <a:outerShdw blurRad="50800" dist="12700" dir="5400000" algn="ctr" rotWithShape="0">
              <a:srgbClr val="000000">
                <a:alpha val="20000"/>
              </a:srgbClr>
            </a:outerShdw>
          </a:effectLst>
        </p:spPr>
        <p:txBody>
          <a:bodyPr lIns="121867" tIns="60933" rIns="121867" bIns="60933" rtlCol="0" anchor="ctr"/>
          <a:lstStyle/>
          <a:p>
            <a:pPr algn="ctr" defTabSz="609341"/>
            <a:endParaRPr lang="en-US" sz="1600" kern="0" dirty="0">
              <a:solidFill>
                <a:srgbClr val="FFFFFF"/>
              </a:solidFill>
              <a:latin typeface="Arial"/>
            </a:endParaRPr>
          </a:p>
        </p:txBody>
      </p:sp>
      <p:sp>
        <p:nvSpPr>
          <p:cNvPr id="92" name="Freeform 9"/>
          <p:cNvSpPr>
            <a:spLocks/>
          </p:cNvSpPr>
          <p:nvPr/>
        </p:nvSpPr>
        <p:spPr bwMode="auto">
          <a:xfrm>
            <a:off x="9206118" y="1701369"/>
            <a:ext cx="1418937" cy="1419891"/>
          </a:xfrm>
          <a:prstGeom prst="ellipse">
            <a:avLst/>
          </a:prstGeom>
          <a:gradFill flip="none" rotWithShape="1">
            <a:gsLst>
              <a:gs pos="50000">
                <a:schemeClr val="accent5"/>
              </a:gs>
              <a:gs pos="0">
                <a:schemeClr val="accent5">
                  <a:lumMod val="75000"/>
                </a:schemeClr>
              </a:gs>
              <a:gs pos="100000">
                <a:schemeClr val="accent5">
                  <a:lumMod val="60000"/>
                  <a:lumOff val="40000"/>
                </a:schemeClr>
              </a:gs>
            </a:gsLst>
            <a:lin ang="13500000" scaled="1"/>
            <a:tileRect/>
          </a:gradFill>
          <a:ln w="25400" cap="flat" cmpd="sng" algn="ctr">
            <a:noFill/>
            <a:prstDash val="solid"/>
          </a:ln>
          <a:effectLst>
            <a:outerShdw blurRad="50800" dist="12700" dir="5400000" algn="ctr" rotWithShape="0">
              <a:srgbClr val="000000">
                <a:alpha val="20000"/>
              </a:srgbClr>
            </a:outerShdw>
          </a:effectLst>
        </p:spPr>
        <p:txBody>
          <a:bodyPr lIns="121867" tIns="60933" rIns="121867" bIns="60933" rtlCol="0" anchor="ctr"/>
          <a:lstStyle/>
          <a:p>
            <a:pPr algn="ctr" defTabSz="609341"/>
            <a:endParaRPr lang="en-US" sz="1600" kern="0" dirty="0">
              <a:solidFill>
                <a:srgbClr val="FFFFFF"/>
              </a:solidFill>
              <a:latin typeface="Arial"/>
            </a:endParaRPr>
          </a:p>
        </p:txBody>
      </p:sp>
      <p:grpSp>
        <p:nvGrpSpPr>
          <p:cNvPr id="21" name="Group 20"/>
          <p:cNvGrpSpPr/>
          <p:nvPr/>
        </p:nvGrpSpPr>
        <p:grpSpPr>
          <a:xfrm>
            <a:off x="1798594" y="1947477"/>
            <a:ext cx="991302" cy="927675"/>
            <a:chOff x="3739003" y="4658712"/>
            <a:chExt cx="1317457" cy="1232574"/>
          </a:xfrm>
        </p:grpSpPr>
        <p:grpSp>
          <p:nvGrpSpPr>
            <p:cNvPr id="20" name="Group 19"/>
            <p:cNvGrpSpPr/>
            <p:nvPr/>
          </p:nvGrpSpPr>
          <p:grpSpPr>
            <a:xfrm>
              <a:off x="3965505" y="4889707"/>
              <a:ext cx="864886" cy="774845"/>
              <a:chOff x="3965505" y="4889707"/>
              <a:chExt cx="864886" cy="774845"/>
            </a:xfrm>
          </p:grpSpPr>
          <p:cxnSp>
            <p:nvCxnSpPr>
              <p:cNvPr id="9" name="Straight Connector 8"/>
              <p:cNvCxnSpPr>
                <a:stCxn id="57" idx="23"/>
              </p:cNvCxnSpPr>
              <p:nvPr/>
            </p:nvCxnSpPr>
            <p:spPr>
              <a:xfrm flipV="1">
                <a:off x="3965505" y="5277130"/>
                <a:ext cx="393331" cy="185399"/>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8" idx="23"/>
              </p:cNvCxnSpPr>
              <p:nvPr/>
            </p:nvCxnSpPr>
            <p:spPr>
              <a:xfrm>
                <a:off x="3965505" y="4961929"/>
                <a:ext cx="404567" cy="288075"/>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0" idx="1"/>
              </p:cNvCxnSpPr>
              <p:nvPr/>
            </p:nvCxnSpPr>
            <p:spPr>
              <a:xfrm>
                <a:off x="4391961" y="4889707"/>
                <a:ext cx="5237" cy="34906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4437060" y="5277130"/>
                <a:ext cx="393331" cy="185399"/>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425824" y="4961929"/>
                <a:ext cx="404567" cy="288075"/>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91961" y="5315491"/>
                <a:ext cx="5237" cy="34906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4201361" y="5083232"/>
              <a:ext cx="391673" cy="387795"/>
            </a:xfrm>
            <a:prstGeom prst="rect">
              <a:avLst/>
            </a:prstGeom>
            <a:solidFill>
              <a:schemeClr val="tx2"/>
            </a:solidFill>
            <a:ln w="9525">
              <a:noFill/>
              <a:prstDash val="solid"/>
            </a:ln>
            <a:effectLst/>
          </p:spPr>
          <p:txBody>
            <a:bodyPr rtlCol="0" anchor="ctr"/>
            <a:lstStyle/>
            <a:p>
              <a:pPr algn="ctr" defTabSz="1623802"/>
              <a:endParaRPr lang="en-US" sz="2100" kern="0" dirty="0">
                <a:solidFill>
                  <a:srgbClr val="FFFFFF"/>
                </a:solidFill>
                <a:latin typeface="Arial"/>
              </a:endParaRPr>
            </a:p>
          </p:txBody>
        </p:sp>
        <p:grpSp>
          <p:nvGrpSpPr>
            <p:cNvPr id="43" name="Group 31"/>
            <p:cNvGrpSpPr>
              <a:grpSpLocks noChangeAspect="1"/>
            </p:cNvGrpSpPr>
            <p:nvPr/>
          </p:nvGrpSpPr>
          <p:grpSpPr bwMode="auto">
            <a:xfrm>
              <a:off x="4187159" y="5072517"/>
              <a:ext cx="421144" cy="409224"/>
              <a:chOff x="781" y="-421"/>
              <a:chExt cx="4202" cy="4082"/>
            </a:xfrm>
            <a:solidFill>
              <a:srgbClr val="FFFFFF"/>
            </a:solidFill>
          </p:grpSpPr>
          <p:sp>
            <p:nvSpPr>
              <p:cNvPr id="44"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45"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46" name="Group 31"/>
            <p:cNvGrpSpPr>
              <a:grpSpLocks noChangeAspect="1"/>
            </p:cNvGrpSpPr>
            <p:nvPr/>
          </p:nvGrpSpPr>
          <p:grpSpPr bwMode="auto">
            <a:xfrm>
              <a:off x="3739003" y="4852581"/>
              <a:ext cx="237725" cy="230995"/>
              <a:chOff x="781" y="-421"/>
              <a:chExt cx="4202" cy="4082"/>
            </a:xfrm>
            <a:solidFill>
              <a:schemeClr val="bg1"/>
            </a:solidFill>
          </p:grpSpPr>
          <p:sp>
            <p:nvSpPr>
              <p:cNvPr id="47"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48"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49" name="Group 31"/>
            <p:cNvGrpSpPr>
              <a:grpSpLocks noChangeAspect="1"/>
            </p:cNvGrpSpPr>
            <p:nvPr/>
          </p:nvGrpSpPr>
          <p:grpSpPr bwMode="auto">
            <a:xfrm>
              <a:off x="4278869" y="4658712"/>
              <a:ext cx="237725" cy="230995"/>
              <a:chOff x="781" y="-421"/>
              <a:chExt cx="4202" cy="4082"/>
            </a:xfrm>
            <a:solidFill>
              <a:schemeClr val="bg1"/>
            </a:solidFill>
          </p:grpSpPr>
          <p:sp>
            <p:nvSpPr>
              <p:cNvPr id="50"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51"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52" name="Group 31"/>
            <p:cNvGrpSpPr>
              <a:grpSpLocks noChangeAspect="1"/>
            </p:cNvGrpSpPr>
            <p:nvPr/>
          </p:nvGrpSpPr>
          <p:grpSpPr bwMode="auto">
            <a:xfrm>
              <a:off x="4818735" y="4852581"/>
              <a:ext cx="237725" cy="230995"/>
              <a:chOff x="781" y="-421"/>
              <a:chExt cx="4202" cy="4082"/>
            </a:xfrm>
            <a:solidFill>
              <a:schemeClr val="bg1"/>
            </a:solidFill>
          </p:grpSpPr>
          <p:sp>
            <p:nvSpPr>
              <p:cNvPr id="53"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54"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55" name="Group 31"/>
            <p:cNvGrpSpPr>
              <a:grpSpLocks noChangeAspect="1"/>
            </p:cNvGrpSpPr>
            <p:nvPr/>
          </p:nvGrpSpPr>
          <p:grpSpPr bwMode="auto">
            <a:xfrm>
              <a:off x="3739003" y="5353181"/>
              <a:ext cx="237725" cy="230995"/>
              <a:chOff x="781" y="-421"/>
              <a:chExt cx="4202" cy="4082"/>
            </a:xfrm>
            <a:solidFill>
              <a:srgbClr val="FFFFFF"/>
            </a:solidFill>
          </p:grpSpPr>
          <p:sp>
            <p:nvSpPr>
              <p:cNvPr id="56"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57"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59" name="Group 31"/>
            <p:cNvGrpSpPr>
              <a:grpSpLocks noChangeAspect="1"/>
            </p:cNvGrpSpPr>
            <p:nvPr/>
          </p:nvGrpSpPr>
          <p:grpSpPr bwMode="auto">
            <a:xfrm>
              <a:off x="4278869" y="5660291"/>
              <a:ext cx="237725" cy="230995"/>
              <a:chOff x="781" y="-421"/>
              <a:chExt cx="4202" cy="4082"/>
            </a:xfrm>
            <a:solidFill>
              <a:srgbClr val="FFFFFF"/>
            </a:solidFill>
          </p:grpSpPr>
          <p:sp>
            <p:nvSpPr>
              <p:cNvPr id="60"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61"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nvGrpSpPr>
            <p:cNvPr id="62" name="Group 31"/>
            <p:cNvGrpSpPr>
              <a:grpSpLocks noChangeAspect="1"/>
            </p:cNvGrpSpPr>
            <p:nvPr/>
          </p:nvGrpSpPr>
          <p:grpSpPr bwMode="auto">
            <a:xfrm>
              <a:off x="4818735" y="5353181"/>
              <a:ext cx="237725" cy="230995"/>
              <a:chOff x="781" y="-421"/>
              <a:chExt cx="4202" cy="4082"/>
            </a:xfrm>
            <a:solidFill>
              <a:srgbClr val="FFFFFF"/>
            </a:solidFill>
          </p:grpSpPr>
          <p:sp>
            <p:nvSpPr>
              <p:cNvPr id="63" name="Freeform 32"/>
              <p:cNvSpPr>
                <a:spLocks noEditPoints="1"/>
              </p:cNvSpPr>
              <p:nvPr/>
            </p:nvSpPr>
            <p:spPr bwMode="auto">
              <a:xfrm>
                <a:off x="781" y="-421"/>
                <a:ext cx="1999" cy="4082"/>
              </a:xfrm>
              <a:custGeom>
                <a:avLst/>
                <a:gdLst>
                  <a:gd name="T0" fmla="*/ 0 w 846"/>
                  <a:gd name="T1" fmla="*/ 1728 h 1728"/>
                  <a:gd name="T2" fmla="*/ 846 w 846"/>
                  <a:gd name="T3" fmla="*/ 1728 h 1728"/>
                  <a:gd name="T4" fmla="*/ 846 w 846"/>
                  <a:gd name="T5" fmla="*/ 0 h 1728"/>
                  <a:gd name="T6" fmla="*/ 0 w 846"/>
                  <a:gd name="T7" fmla="*/ 0 h 1728"/>
                  <a:gd name="T8" fmla="*/ 0 w 846"/>
                  <a:gd name="T9" fmla="*/ 1728 h 1728"/>
                  <a:gd name="T10" fmla="*/ 574 w 846"/>
                  <a:gd name="T11" fmla="*/ 1649 h 1728"/>
                  <a:gd name="T12" fmla="*/ 513 w 846"/>
                  <a:gd name="T13" fmla="*/ 1649 h 1728"/>
                  <a:gd name="T14" fmla="*/ 513 w 846"/>
                  <a:gd name="T15" fmla="*/ 1118 h 1728"/>
                  <a:gd name="T16" fmla="*/ 574 w 846"/>
                  <a:gd name="T17" fmla="*/ 1118 h 1728"/>
                  <a:gd name="T18" fmla="*/ 574 w 846"/>
                  <a:gd name="T19" fmla="*/ 1649 h 1728"/>
                  <a:gd name="T20" fmla="*/ 655 w 846"/>
                  <a:gd name="T21" fmla="*/ 1649 h 1728"/>
                  <a:gd name="T22" fmla="*/ 594 w 846"/>
                  <a:gd name="T23" fmla="*/ 1649 h 1728"/>
                  <a:gd name="T24" fmla="*/ 594 w 846"/>
                  <a:gd name="T25" fmla="*/ 1118 h 1728"/>
                  <a:gd name="T26" fmla="*/ 655 w 846"/>
                  <a:gd name="T27" fmla="*/ 1118 h 1728"/>
                  <a:gd name="T28" fmla="*/ 655 w 846"/>
                  <a:gd name="T29" fmla="*/ 1649 h 1728"/>
                  <a:gd name="T30" fmla="*/ 737 w 846"/>
                  <a:gd name="T31" fmla="*/ 1649 h 1728"/>
                  <a:gd name="T32" fmla="*/ 675 w 846"/>
                  <a:gd name="T33" fmla="*/ 1649 h 1728"/>
                  <a:gd name="T34" fmla="*/ 675 w 846"/>
                  <a:gd name="T35" fmla="*/ 1118 h 1728"/>
                  <a:gd name="T36" fmla="*/ 737 w 846"/>
                  <a:gd name="T37" fmla="*/ 1118 h 1728"/>
                  <a:gd name="T38" fmla="*/ 737 w 846"/>
                  <a:gd name="T39" fmla="*/ 1649 h 1728"/>
                  <a:gd name="T40" fmla="*/ 696 w 846"/>
                  <a:gd name="T41" fmla="*/ 56 h 1728"/>
                  <a:gd name="T42" fmla="*/ 737 w 846"/>
                  <a:gd name="T43" fmla="*/ 96 h 1728"/>
                  <a:gd name="T44" fmla="*/ 696 w 846"/>
                  <a:gd name="T45" fmla="*/ 137 h 1728"/>
                  <a:gd name="T46" fmla="*/ 656 w 846"/>
                  <a:gd name="T47" fmla="*/ 96 h 1728"/>
                  <a:gd name="T48" fmla="*/ 696 w 846"/>
                  <a:gd name="T49" fmla="*/ 56 h 1728"/>
                  <a:gd name="T50" fmla="*/ 93 w 846"/>
                  <a:gd name="T51" fmla="*/ 212 h 1728"/>
                  <a:gd name="T52" fmla="*/ 762 w 846"/>
                  <a:gd name="T53" fmla="*/ 212 h 1728"/>
                  <a:gd name="T54" fmla="*/ 762 w 846"/>
                  <a:gd name="T55" fmla="*/ 375 h 1728"/>
                  <a:gd name="T56" fmla="*/ 93 w 846"/>
                  <a:gd name="T57" fmla="*/ 375 h 1728"/>
                  <a:gd name="T58" fmla="*/ 93 w 846"/>
                  <a:gd name="T59" fmla="*/ 212 h 1728"/>
                  <a:gd name="T60" fmla="*/ 93 w 846"/>
                  <a:gd name="T61" fmla="*/ 413 h 1728"/>
                  <a:gd name="T62" fmla="*/ 762 w 846"/>
                  <a:gd name="T63" fmla="*/ 413 h 1728"/>
                  <a:gd name="T64" fmla="*/ 762 w 846"/>
                  <a:gd name="T65" fmla="*/ 576 h 1728"/>
                  <a:gd name="T66" fmla="*/ 93 w 846"/>
                  <a:gd name="T67" fmla="*/ 576 h 1728"/>
                  <a:gd name="T68" fmla="*/ 93 w 846"/>
                  <a:gd name="T69" fmla="*/ 413 h 1728"/>
                  <a:gd name="T70" fmla="*/ 93 w 846"/>
                  <a:gd name="T71" fmla="*/ 614 h 1728"/>
                  <a:gd name="T72" fmla="*/ 762 w 846"/>
                  <a:gd name="T73" fmla="*/ 614 h 1728"/>
                  <a:gd name="T74" fmla="*/ 762 w 846"/>
                  <a:gd name="T75" fmla="*/ 777 h 1728"/>
                  <a:gd name="T76" fmla="*/ 93 w 846"/>
                  <a:gd name="T77" fmla="*/ 777 h 1728"/>
                  <a:gd name="T78" fmla="*/ 93 w 846"/>
                  <a:gd name="T79" fmla="*/ 61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1728"/>
                    </a:moveTo>
                    <a:cubicBezTo>
                      <a:pt x="846" y="1728"/>
                      <a:pt x="846" y="1728"/>
                      <a:pt x="846" y="1728"/>
                    </a:cubicBezTo>
                    <a:cubicBezTo>
                      <a:pt x="846" y="0"/>
                      <a:pt x="846" y="0"/>
                      <a:pt x="846" y="0"/>
                    </a:cubicBezTo>
                    <a:cubicBezTo>
                      <a:pt x="0" y="0"/>
                      <a:pt x="0" y="0"/>
                      <a:pt x="0" y="0"/>
                    </a:cubicBezTo>
                    <a:lnTo>
                      <a:pt x="0" y="1728"/>
                    </a:lnTo>
                    <a:close/>
                    <a:moveTo>
                      <a:pt x="574" y="1649"/>
                    </a:moveTo>
                    <a:cubicBezTo>
                      <a:pt x="513" y="1649"/>
                      <a:pt x="513" y="1649"/>
                      <a:pt x="513" y="1649"/>
                    </a:cubicBezTo>
                    <a:cubicBezTo>
                      <a:pt x="513" y="1118"/>
                      <a:pt x="513" y="1118"/>
                      <a:pt x="513" y="1118"/>
                    </a:cubicBezTo>
                    <a:cubicBezTo>
                      <a:pt x="574" y="1118"/>
                      <a:pt x="574" y="1118"/>
                      <a:pt x="574" y="1118"/>
                    </a:cubicBezTo>
                    <a:lnTo>
                      <a:pt x="574" y="1649"/>
                    </a:lnTo>
                    <a:close/>
                    <a:moveTo>
                      <a:pt x="655" y="1649"/>
                    </a:moveTo>
                    <a:cubicBezTo>
                      <a:pt x="594" y="1649"/>
                      <a:pt x="594" y="1649"/>
                      <a:pt x="594" y="1649"/>
                    </a:cubicBezTo>
                    <a:cubicBezTo>
                      <a:pt x="594" y="1118"/>
                      <a:pt x="594" y="1118"/>
                      <a:pt x="594" y="1118"/>
                    </a:cubicBezTo>
                    <a:cubicBezTo>
                      <a:pt x="655" y="1118"/>
                      <a:pt x="655" y="1118"/>
                      <a:pt x="655" y="1118"/>
                    </a:cubicBezTo>
                    <a:lnTo>
                      <a:pt x="655" y="1649"/>
                    </a:lnTo>
                    <a:close/>
                    <a:moveTo>
                      <a:pt x="737" y="1649"/>
                    </a:moveTo>
                    <a:cubicBezTo>
                      <a:pt x="675" y="1649"/>
                      <a:pt x="675" y="1649"/>
                      <a:pt x="675" y="1649"/>
                    </a:cubicBezTo>
                    <a:cubicBezTo>
                      <a:pt x="675" y="1118"/>
                      <a:pt x="675" y="1118"/>
                      <a:pt x="675" y="1118"/>
                    </a:cubicBezTo>
                    <a:cubicBezTo>
                      <a:pt x="737" y="1118"/>
                      <a:pt x="737" y="1118"/>
                      <a:pt x="737" y="1118"/>
                    </a:cubicBezTo>
                    <a:lnTo>
                      <a:pt x="737" y="1649"/>
                    </a:lnTo>
                    <a:close/>
                    <a:moveTo>
                      <a:pt x="696" y="56"/>
                    </a:moveTo>
                    <a:cubicBezTo>
                      <a:pt x="718" y="56"/>
                      <a:pt x="737" y="74"/>
                      <a:pt x="737" y="96"/>
                    </a:cubicBezTo>
                    <a:cubicBezTo>
                      <a:pt x="737" y="119"/>
                      <a:pt x="718" y="137"/>
                      <a:pt x="696" y="137"/>
                    </a:cubicBezTo>
                    <a:cubicBezTo>
                      <a:pt x="674" y="137"/>
                      <a:pt x="656" y="119"/>
                      <a:pt x="656" y="96"/>
                    </a:cubicBezTo>
                    <a:cubicBezTo>
                      <a:pt x="656" y="74"/>
                      <a:pt x="674" y="56"/>
                      <a:pt x="696" y="56"/>
                    </a:cubicBezTo>
                    <a:close/>
                    <a:moveTo>
                      <a:pt x="93" y="212"/>
                    </a:moveTo>
                    <a:cubicBezTo>
                      <a:pt x="762" y="212"/>
                      <a:pt x="762" y="212"/>
                      <a:pt x="762" y="212"/>
                    </a:cubicBezTo>
                    <a:cubicBezTo>
                      <a:pt x="762" y="375"/>
                      <a:pt x="762" y="375"/>
                      <a:pt x="762" y="375"/>
                    </a:cubicBezTo>
                    <a:cubicBezTo>
                      <a:pt x="93" y="375"/>
                      <a:pt x="93" y="375"/>
                      <a:pt x="93" y="375"/>
                    </a:cubicBezTo>
                    <a:lnTo>
                      <a:pt x="93" y="212"/>
                    </a:lnTo>
                    <a:close/>
                    <a:moveTo>
                      <a:pt x="93" y="413"/>
                    </a:moveTo>
                    <a:cubicBezTo>
                      <a:pt x="762" y="413"/>
                      <a:pt x="762" y="413"/>
                      <a:pt x="762" y="413"/>
                    </a:cubicBezTo>
                    <a:cubicBezTo>
                      <a:pt x="762" y="576"/>
                      <a:pt x="762" y="576"/>
                      <a:pt x="762" y="576"/>
                    </a:cubicBezTo>
                    <a:cubicBezTo>
                      <a:pt x="93" y="576"/>
                      <a:pt x="93" y="576"/>
                      <a:pt x="93" y="576"/>
                    </a:cubicBezTo>
                    <a:lnTo>
                      <a:pt x="93" y="413"/>
                    </a:lnTo>
                    <a:close/>
                    <a:moveTo>
                      <a:pt x="93" y="614"/>
                    </a:moveTo>
                    <a:cubicBezTo>
                      <a:pt x="762" y="614"/>
                      <a:pt x="762" y="614"/>
                      <a:pt x="762" y="614"/>
                    </a:cubicBezTo>
                    <a:cubicBezTo>
                      <a:pt x="762" y="777"/>
                      <a:pt x="762" y="777"/>
                      <a:pt x="762" y="777"/>
                    </a:cubicBezTo>
                    <a:cubicBezTo>
                      <a:pt x="93" y="777"/>
                      <a:pt x="93" y="777"/>
                      <a:pt x="93" y="777"/>
                    </a:cubicBezTo>
                    <a:lnTo>
                      <a:pt x="93" y="6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sp>
            <p:nvSpPr>
              <p:cNvPr id="66" name="Freeform 33"/>
              <p:cNvSpPr>
                <a:spLocks noEditPoints="1"/>
              </p:cNvSpPr>
              <p:nvPr/>
            </p:nvSpPr>
            <p:spPr bwMode="auto">
              <a:xfrm>
                <a:off x="2985" y="-421"/>
                <a:ext cx="1998" cy="4082"/>
              </a:xfrm>
              <a:custGeom>
                <a:avLst/>
                <a:gdLst>
                  <a:gd name="T0" fmla="*/ 0 w 846"/>
                  <a:gd name="T1" fmla="*/ 0 h 1728"/>
                  <a:gd name="T2" fmla="*/ 0 w 846"/>
                  <a:gd name="T3" fmla="*/ 1728 h 1728"/>
                  <a:gd name="T4" fmla="*/ 846 w 846"/>
                  <a:gd name="T5" fmla="*/ 1728 h 1728"/>
                  <a:gd name="T6" fmla="*/ 846 w 846"/>
                  <a:gd name="T7" fmla="*/ 0 h 1728"/>
                  <a:gd name="T8" fmla="*/ 0 w 846"/>
                  <a:gd name="T9" fmla="*/ 0 h 1728"/>
                  <a:gd name="T10" fmla="*/ 696 w 846"/>
                  <a:gd name="T11" fmla="*/ 56 h 1728"/>
                  <a:gd name="T12" fmla="*/ 737 w 846"/>
                  <a:gd name="T13" fmla="*/ 96 h 1728"/>
                  <a:gd name="T14" fmla="*/ 696 w 846"/>
                  <a:gd name="T15" fmla="*/ 137 h 1728"/>
                  <a:gd name="T16" fmla="*/ 656 w 846"/>
                  <a:gd name="T17" fmla="*/ 96 h 1728"/>
                  <a:gd name="T18" fmla="*/ 696 w 846"/>
                  <a:gd name="T19" fmla="*/ 56 h 1728"/>
                  <a:gd name="T20" fmla="*/ 762 w 846"/>
                  <a:gd name="T21" fmla="*/ 1649 h 1728"/>
                  <a:gd name="T22" fmla="*/ 93 w 846"/>
                  <a:gd name="T23" fmla="*/ 1649 h 1728"/>
                  <a:gd name="T24" fmla="*/ 93 w 846"/>
                  <a:gd name="T25" fmla="*/ 1432 h 1728"/>
                  <a:gd name="T26" fmla="*/ 762 w 846"/>
                  <a:gd name="T27" fmla="*/ 1432 h 1728"/>
                  <a:gd name="T28" fmla="*/ 762 w 846"/>
                  <a:gd name="T29" fmla="*/ 1649 h 1728"/>
                  <a:gd name="T30" fmla="*/ 762 w 846"/>
                  <a:gd name="T31" fmla="*/ 1383 h 1728"/>
                  <a:gd name="T32" fmla="*/ 93 w 846"/>
                  <a:gd name="T33" fmla="*/ 1383 h 1728"/>
                  <a:gd name="T34" fmla="*/ 93 w 846"/>
                  <a:gd name="T35" fmla="*/ 1019 h 1728"/>
                  <a:gd name="T36" fmla="*/ 762 w 846"/>
                  <a:gd name="T37" fmla="*/ 1019 h 1728"/>
                  <a:gd name="T38" fmla="*/ 762 w 846"/>
                  <a:gd name="T39" fmla="*/ 1383 h 1728"/>
                  <a:gd name="T40" fmla="*/ 762 w 846"/>
                  <a:gd name="T41" fmla="*/ 981 h 1728"/>
                  <a:gd name="T42" fmla="*/ 93 w 846"/>
                  <a:gd name="T43" fmla="*/ 981 h 1728"/>
                  <a:gd name="T44" fmla="*/ 93 w 846"/>
                  <a:gd name="T45" fmla="*/ 818 h 1728"/>
                  <a:gd name="T46" fmla="*/ 762 w 846"/>
                  <a:gd name="T47" fmla="*/ 818 h 1728"/>
                  <a:gd name="T48" fmla="*/ 762 w 846"/>
                  <a:gd name="T49" fmla="*/ 981 h 1728"/>
                  <a:gd name="T50" fmla="*/ 762 w 846"/>
                  <a:gd name="T51" fmla="*/ 777 h 1728"/>
                  <a:gd name="T52" fmla="*/ 93 w 846"/>
                  <a:gd name="T53" fmla="*/ 777 h 1728"/>
                  <a:gd name="T54" fmla="*/ 93 w 846"/>
                  <a:gd name="T55" fmla="*/ 614 h 1728"/>
                  <a:gd name="T56" fmla="*/ 762 w 846"/>
                  <a:gd name="T57" fmla="*/ 614 h 1728"/>
                  <a:gd name="T58" fmla="*/ 762 w 846"/>
                  <a:gd name="T59" fmla="*/ 777 h 1728"/>
                  <a:gd name="T60" fmla="*/ 762 w 846"/>
                  <a:gd name="T61" fmla="*/ 576 h 1728"/>
                  <a:gd name="T62" fmla="*/ 93 w 846"/>
                  <a:gd name="T63" fmla="*/ 576 h 1728"/>
                  <a:gd name="T64" fmla="*/ 93 w 846"/>
                  <a:gd name="T65" fmla="*/ 413 h 1728"/>
                  <a:gd name="T66" fmla="*/ 762 w 846"/>
                  <a:gd name="T67" fmla="*/ 413 h 1728"/>
                  <a:gd name="T68" fmla="*/ 762 w 846"/>
                  <a:gd name="T69" fmla="*/ 576 h 1728"/>
                  <a:gd name="T70" fmla="*/ 762 w 846"/>
                  <a:gd name="T71" fmla="*/ 375 h 1728"/>
                  <a:gd name="T72" fmla="*/ 93 w 846"/>
                  <a:gd name="T73" fmla="*/ 375 h 1728"/>
                  <a:gd name="T74" fmla="*/ 93 w 846"/>
                  <a:gd name="T75" fmla="*/ 212 h 1728"/>
                  <a:gd name="T76" fmla="*/ 762 w 846"/>
                  <a:gd name="T77" fmla="*/ 212 h 1728"/>
                  <a:gd name="T78" fmla="*/ 762 w 846"/>
                  <a:gd name="T79" fmla="*/ 375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46" h="1728">
                    <a:moveTo>
                      <a:pt x="0" y="0"/>
                    </a:moveTo>
                    <a:cubicBezTo>
                      <a:pt x="0" y="1728"/>
                      <a:pt x="0" y="1728"/>
                      <a:pt x="0" y="1728"/>
                    </a:cubicBezTo>
                    <a:cubicBezTo>
                      <a:pt x="846" y="1728"/>
                      <a:pt x="846" y="1728"/>
                      <a:pt x="846" y="1728"/>
                    </a:cubicBezTo>
                    <a:cubicBezTo>
                      <a:pt x="846" y="0"/>
                      <a:pt x="846" y="0"/>
                      <a:pt x="846" y="0"/>
                    </a:cubicBezTo>
                    <a:lnTo>
                      <a:pt x="0" y="0"/>
                    </a:lnTo>
                    <a:close/>
                    <a:moveTo>
                      <a:pt x="696" y="56"/>
                    </a:moveTo>
                    <a:cubicBezTo>
                      <a:pt x="719" y="56"/>
                      <a:pt x="737" y="74"/>
                      <a:pt x="737" y="96"/>
                    </a:cubicBezTo>
                    <a:cubicBezTo>
                      <a:pt x="737" y="119"/>
                      <a:pt x="719" y="137"/>
                      <a:pt x="696" y="137"/>
                    </a:cubicBezTo>
                    <a:cubicBezTo>
                      <a:pt x="674" y="137"/>
                      <a:pt x="656" y="119"/>
                      <a:pt x="656" y="96"/>
                    </a:cubicBezTo>
                    <a:cubicBezTo>
                      <a:pt x="656" y="74"/>
                      <a:pt x="674" y="56"/>
                      <a:pt x="696" y="56"/>
                    </a:cubicBezTo>
                    <a:close/>
                    <a:moveTo>
                      <a:pt x="762" y="1649"/>
                    </a:moveTo>
                    <a:cubicBezTo>
                      <a:pt x="93" y="1649"/>
                      <a:pt x="93" y="1649"/>
                      <a:pt x="93" y="1649"/>
                    </a:cubicBezTo>
                    <a:cubicBezTo>
                      <a:pt x="93" y="1432"/>
                      <a:pt x="93" y="1432"/>
                      <a:pt x="93" y="1432"/>
                    </a:cubicBezTo>
                    <a:cubicBezTo>
                      <a:pt x="762" y="1432"/>
                      <a:pt x="762" y="1432"/>
                      <a:pt x="762" y="1432"/>
                    </a:cubicBezTo>
                    <a:lnTo>
                      <a:pt x="762" y="1649"/>
                    </a:lnTo>
                    <a:close/>
                    <a:moveTo>
                      <a:pt x="762" y="1383"/>
                    </a:moveTo>
                    <a:cubicBezTo>
                      <a:pt x="93" y="1383"/>
                      <a:pt x="93" y="1383"/>
                      <a:pt x="93" y="1383"/>
                    </a:cubicBezTo>
                    <a:cubicBezTo>
                      <a:pt x="93" y="1019"/>
                      <a:pt x="93" y="1019"/>
                      <a:pt x="93" y="1019"/>
                    </a:cubicBezTo>
                    <a:cubicBezTo>
                      <a:pt x="762" y="1019"/>
                      <a:pt x="762" y="1019"/>
                      <a:pt x="762" y="1019"/>
                    </a:cubicBezTo>
                    <a:lnTo>
                      <a:pt x="762" y="1383"/>
                    </a:lnTo>
                    <a:close/>
                    <a:moveTo>
                      <a:pt x="762" y="981"/>
                    </a:moveTo>
                    <a:cubicBezTo>
                      <a:pt x="93" y="981"/>
                      <a:pt x="93" y="981"/>
                      <a:pt x="93" y="981"/>
                    </a:cubicBezTo>
                    <a:cubicBezTo>
                      <a:pt x="93" y="818"/>
                      <a:pt x="93" y="818"/>
                      <a:pt x="93" y="818"/>
                    </a:cubicBezTo>
                    <a:cubicBezTo>
                      <a:pt x="762" y="818"/>
                      <a:pt x="762" y="818"/>
                      <a:pt x="762" y="818"/>
                    </a:cubicBezTo>
                    <a:lnTo>
                      <a:pt x="762" y="981"/>
                    </a:lnTo>
                    <a:close/>
                    <a:moveTo>
                      <a:pt x="762" y="777"/>
                    </a:moveTo>
                    <a:cubicBezTo>
                      <a:pt x="93" y="777"/>
                      <a:pt x="93" y="777"/>
                      <a:pt x="93" y="777"/>
                    </a:cubicBezTo>
                    <a:cubicBezTo>
                      <a:pt x="93" y="614"/>
                      <a:pt x="93" y="614"/>
                      <a:pt x="93" y="614"/>
                    </a:cubicBezTo>
                    <a:cubicBezTo>
                      <a:pt x="762" y="614"/>
                      <a:pt x="762" y="614"/>
                      <a:pt x="762" y="614"/>
                    </a:cubicBezTo>
                    <a:lnTo>
                      <a:pt x="762" y="777"/>
                    </a:lnTo>
                    <a:close/>
                    <a:moveTo>
                      <a:pt x="762" y="576"/>
                    </a:moveTo>
                    <a:cubicBezTo>
                      <a:pt x="93" y="576"/>
                      <a:pt x="93" y="576"/>
                      <a:pt x="93" y="576"/>
                    </a:cubicBezTo>
                    <a:cubicBezTo>
                      <a:pt x="93" y="413"/>
                      <a:pt x="93" y="413"/>
                      <a:pt x="93" y="413"/>
                    </a:cubicBezTo>
                    <a:cubicBezTo>
                      <a:pt x="762" y="413"/>
                      <a:pt x="762" y="413"/>
                      <a:pt x="762" y="413"/>
                    </a:cubicBezTo>
                    <a:lnTo>
                      <a:pt x="762" y="576"/>
                    </a:lnTo>
                    <a:close/>
                    <a:moveTo>
                      <a:pt x="762" y="375"/>
                    </a:moveTo>
                    <a:cubicBezTo>
                      <a:pt x="93" y="375"/>
                      <a:pt x="93" y="375"/>
                      <a:pt x="93" y="375"/>
                    </a:cubicBezTo>
                    <a:cubicBezTo>
                      <a:pt x="93" y="212"/>
                      <a:pt x="93" y="212"/>
                      <a:pt x="93" y="212"/>
                    </a:cubicBezTo>
                    <a:cubicBezTo>
                      <a:pt x="762" y="212"/>
                      <a:pt x="762" y="212"/>
                      <a:pt x="762" y="212"/>
                    </a:cubicBezTo>
                    <a:lnTo>
                      <a:pt x="762" y="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C2C2C"/>
                  </a:solidFill>
                  <a:latin typeface="CiscoSansTT"/>
                </a:endParaRPr>
              </a:p>
            </p:txBody>
          </p:sp>
        </p:grpSp>
      </p:grpSp>
      <p:grpSp>
        <p:nvGrpSpPr>
          <p:cNvPr id="24" name="Group 23"/>
          <p:cNvGrpSpPr/>
          <p:nvPr/>
        </p:nvGrpSpPr>
        <p:grpSpPr>
          <a:xfrm>
            <a:off x="9657136" y="2141389"/>
            <a:ext cx="516926" cy="517057"/>
            <a:chOff x="4493633" y="-185921"/>
            <a:chExt cx="516155" cy="516155"/>
          </a:xfrm>
        </p:grpSpPr>
        <p:sp>
          <p:nvSpPr>
            <p:cNvPr id="23" name="Oval 22"/>
            <p:cNvSpPr/>
            <p:nvPr/>
          </p:nvSpPr>
          <p:spPr>
            <a:xfrm>
              <a:off x="4493633" y="-185921"/>
              <a:ext cx="516155" cy="51615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TextBox 21"/>
            <p:cNvSpPr txBox="1"/>
            <p:nvPr/>
          </p:nvSpPr>
          <p:spPr>
            <a:xfrm>
              <a:off x="4533416" y="-148624"/>
              <a:ext cx="457494" cy="460860"/>
            </a:xfrm>
            <a:prstGeom prst="rect">
              <a:avLst/>
            </a:prstGeom>
            <a:noFill/>
          </p:spPr>
          <p:txBody>
            <a:bodyPr wrap="none" rtlCol="0" anchor="ctr">
              <a:spAutoFit/>
            </a:bodyPr>
            <a:lstStyle/>
            <a:p>
              <a:pPr algn="ctr"/>
              <a:r>
                <a:rPr lang="en-US" b="1" dirty="0" smtClean="0">
                  <a:solidFill>
                    <a:schemeClr val="accent5"/>
                  </a:solidFill>
                </a:rPr>
                <a:t>IT</a:t>
              </a:r>
              <a:endParaRPr lang="en-US" b="1" dirty="0">
                <a:solidFill>
                  <a:schemeClr val="accent5"/>
                </a:solidFill>
              </a:endParaRPr>
            </a:p>
          </p:txBody>
        </p:sp>
      </p:grpSp>
      <p:sp>
        <p:nvSpPr>
          <p:cNvPr id="79" name="Right Arrow 78"/>
          <p:cNvSpPr/>
          <p:nvPr/>
        </p:nvSpPr>
        <p:spPr>
          <a:xfrm>
            <a:off x="9311208" y="2006973"/>
            <a:ext cx="1206642" cy="430707"/>
          </a:xfrm>
          <a:custGeom>
            <a:avLst/>
            <a:gdLst/>
            <a:ahLst/>
            <a:cxnLst/>
            <a:rect l="l" t="t" r="r" b="b"/>
            <a:pathLst>
              <a:path w="905217" h="323030">
                <a:moveTo>
                  <a:pt x="453780" y="0"/>
                </a:moveTo>
                <a:cubicBezTo>
                  <a:pt x="506148" y="64"/>
                  <a:pt x="558500" y="13684"/>
                  <a:pt x="605382" y="40853"/>
                </a:cubicBezTo>
                <a:cubicBezTo>
                  <a:pt x="688355" y="88938"/>
                  <a:pt x="743024" y="172989"/>
                  <a:pt x="751715" y="267109"/>
                </a:cubicBezTo>
                <a:lnTo>
                  <a:pt x="867937" y="267109"/>
                </a:lnTo>
                <a:lnTo>
                  <a:pt x="867937" y="248469"/>
                </a:lnTo>
                <a:lnTo>
                  <a:pt x="905217" y="285750"/>
                </a:lnTo>
                <a:lnTo>
                  <a:pt x="867937" y="323030"/>
                </a:lnTo>
                <a:lnTo>
                  <a:pt x="867937" y="304390"/>
                </a:lnTo>
                <a:lnTo>
                  <a:pt x="714375" y="304390"/>
                </a:lnTo>
                <a:lnTo>
                  <a:pt x="714375" y="303727"/>
                </a:lnTo>
                <a:lnTo>
                  <a:pt x="713648" y="303725"/>
                </a:lnTo>
                <a:cubicBezTo>
                  <a:pt x="713875" y="210675"/>
                  <a:pt x="664404" y="124584"/>
                  <a:pt x="583896" y="77928"/>
                </a:cubicBezTo>
                <a:cubicBezTo>
                  <a:pt x="503388" y="31272"/>
                  <a:pt x="404095" y="31151"/>
                  <a:pt x="323474" y="77610"/>
                </a:cubicBezTo>
                <a:cubicBezTo>
                  <a:pt x="242852" y="124069"/>
                  <a:pt x="193171" y="210039"/>
                  <a:pt x="193171" y="303089"/>
                </a:cubicBezTo>
                <a:lnTo>
                  <a:pt x="190842" y="303089"/>
                </a:lnTo>
                <a:lnTo>
                  <a:pt x="190842" y="306793"/>
                </a:lnTo>
                <a:lnTo>
                  <a:pt x="0" y="306793"/>
                </a:lnTo>
                <a:lnTo>
                  <a:pt x="0" y="264706"/>
                </a:lnTo>
                <a:lnTo>
                  <a:pt x="155416" y="264706"/>
                </a:lnTo>
                <a:cubicBezTo>
                  <a:pt x="164776" y="171274"/>
                  <a:pt x="219487" y="88078"/>
                  <a:pt x="302079" y="40483"/>
                </a:cubicBezTo>
                <a:cubicBezTo>
                  <a:pt x="349027" y="13428"/>
                  <a:pt x="401412" y="-64"/>
                  <a:pt x="45378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67" name="Group 66"/>
          <p:cNvGrpSpPr/>
          <p:nvPr/>
        </p:nvGrpSpPr>
        <p:grpSpPr>
          <a:xfrm>
            <a:off x="5663481" y="1951131"/>
            <a:ext cx="861866" cy="920372"/>
            <a:chOff x="-4616450" y="995363"/>
            <a:chExt cx="4860925" cy="5189537"/>
          </a:xfrm>
          <a:solidFill>
            <a:schemeClr val="bg1"/>
          </a:solidFill>
        </p:grpSpPr>
        <p:sp>
          <p:nvSpPr>
            <p:cNvPr id="71" name="Freeform 7"/>
            <p:cNvSpPr>
              <a:spLocks noEditPoints="1"/>
            </p:cNvSpPr>
            <p:nvPr/>
          </p:nvSpPr>
          <p:spPr bwMode="auto">
            <a:xfrm>
              <a:off x="-3008313" y="2633663"/>
              <a:ext cx="1901825" cy="1905000"/>
            </a:xfrm>
            <a:custGeom>
              <a:avLst/>
              <a:gdLst/>
              <a:ahLst/>
              <a:cxnLst>
                <a:cxn ang="0">
                  <a:pos x="253" y="0"/>
                </a:cxn>
                <a:cxn ang="0">
                  <a:pos x="0" y="255"/>
                </a:cxn>
                <a:cxn ang="0">
                  <a:pos x="253" y="508"/>
                </a:cxn>
                <a:cxn ang="0">
                  <a:pos x="507" y="255"/>
                </a:cxn>
                <a:cxn ang="0">
                  <a:pos x="253" y="0"/>
                </a:cxn>
                <a:cxn ang="0">
                  <a:pos x="206" y="439"/>
                </a:cxn>
                <a:cxn ang="0">
                  <a:pos x="38" y="293"/>
                </a:cxn>
                <a:cxn ang="0">
                  <a:pos x="81" y="244"/>
                </a:cxn>
                <a:cxn ang="0">
                  <a:pos x="201" y="351"/>
                </a:cxn>
                <a:cxn ang="0">
                  <a:pos x="409" y="115"/>
                </a:cxn>
                <a:cxn ang="0">
                  <a:pos x="455" y="156"/>
                </a:cxn>
                <a:cxn ang="0">
                  <a:pos x="206" y="439"/>
                </a:cxn>
              </a:cxnLst>
              <a:rect l="0" t="0" r="r" b="b"/>
              <a:pathLst>
                <a:path w="507" h="508">
                  <a:moveTo>
                    <a:pt x="253" y="0"/>
                  </a:moveTo>
                  <a:cubicBezTo>
                    <a:pt x="114" y="0"/>
                    <a:pt x="0" y="115"/>
                    <a:pt x="0" y="255"/>
                  </a:cubicBezTo>
                  <a:cubicBezTo>
                    <a:pt x="0" y="395"/>
                    <a:pt x="114" y="508"/>
                    <a:pt x="253" y="508"/>
                  </a:cubicBezTo>
                  <a:cubicBezTo>
                    <a:pt x="393" y="508"/>
                    <a:pt x="507" y="395"/>
                    <a:pt x="507" y="255"/>
                  </a:cubicBezTo>
                  <a:cubicBezTo>
                    <a:pt x="507" y="115"/>
                    <a:pt x="393" y="0"/>
                    <a:pt x="253" y="0"/>
                  </a:cubicBezTo>
                  <a:close/>
                  <a:moveTo>
                    <a:pt x="206" y="439"/>
                  </a:moveTo>
                  <a:cubicBezTo>
                    <a:pt x="38" y="293"/>
                    <a:pt x="38" y="293"/>
                    <a:pt x="38" y="293"/>
                  </a:cubicBezTo>
                  <a:cubicBezTo>
                    <a:pt x="81" y="244"/>
                    <a:pt x="81" y="244"/>
                    <a:pt x="81" y="244"/>
                  </a:cubicBezTo>
                  <a:cubicBezTo>
                    <a:pt x="201" y="351"/>
                    <a:pt x="201" y="351"/>
                    <a:pt x="201" y="351"/>
                  </a:cubicBezTo>
                  <a:cubicBezTo>
                    <a:pt x="409" y="115"/>
                    <a:pt x="409" y="115"/>
                    <a:pt x="409" y="115"/>
                  </a:cubicBezTo>
                  <a:cubicBezTo>
                    <a:pt x="455" y="156"/>
                    <a:pt x="455" y="156"/>
                    <a:pt x="455" y="156"/>
                  </a:cubicBezTo>
                  <a:lnTo>
                    <a:pt x="206" y="4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Freeform 8"/>
            <p:cNvSpPr>
              <a:spLocks/>
            </p:cNvSpPr>
            <p:nvPr/>
          </p:nvSpPr>
          <p:spPr bwMode="auto">
            <a:xfrm>
              <a:off x="-4616450" y="995363"/>
              <a:ext cx="4860925" cy="5189537"/>
            </a:xfrm>
            <a:custGeom>
              <a:avLst/>
              <a:gdLst/>
              <a:ahLst/>
              <a:cxnLst>
                <a:cxn ang="0">
                  <a:pos x="1036" y="263"/>
                </a:cxn>
                <a:cxn ang="0">
                  <a:pos x="1090" y="198"/>
                </a:cxn>
                <a:cxn ang="0">
                  <a:pos x="880" y="219"/>
                </a:cxn>
                <a:cxn ang="0">
                  <a:pos x="904" y="426"/>
                </a:cxn>
                <a:cxn ang="0">
                  <a:pos x="958" y="360"/>
                </a:cxn>
                <a:cxn ang="0">
                  <a:pos x="1013" y="937"/>
                </a:cxn>
                <a:cxn ang="0">
                  <a:pos x="692" y="1089"/>
                </a:cxn>
                <a:cxn ang="0">
                  <a:pos x="692" y="982"/>
                </a:cxn>
                <a:cxn ang="0">
                  <a:pos x="682" y="982"/>
                </a:cxn>
                <a:cxn ang="0">
                  <a:pos x="393" y="692"/>
                </a:cxn>
                <a:cxn ang="0">
                  <a:pos x="682" y="403"/>
                </a:cxn>
                <a:cxn ang="0">
                  <a:pos x="692" y="403"/>
                </a:cxn>
                <a:cxn ang="0">
                  <a:pos x="692" y="0"/>
                </a:cxn>
                <a:cxn ang="0">
                  <a:pos x="620" y="5"/>
                </a:cxn>
                <a:cxn ang="0">
                  <a:pos x="620" y="106"/>
                </a:cxn>
                <a:cxn ang="0">
                  <a:pos x="533" y="123"/>
                </a:cxn>
                <a:cxn ang="0">
                  <a:pos x="495" y="30"/>
                </a:cxn>
                <a:cxn ang="0">
                  <a:pos x="362" y="85"/>
                </a:cxn>
                <a:cxn ang="0">
                  <a:pos x="399" y="178"/>
                </a:cxn>
                <a:cxn ang="0">
                  <a:pos x="327" y="227"/>
                </a:cxn>
                <a:cxn ang="0">
                  <a:pos x="256" y="156"/>
                </a:cxn>
                <a:cxn ang="0">
                  <a:pos x="154" y="258"/>
                </a:cxn>
                <a:cxn ang="0">
                  <a:pos x="225" y="329"/>
                </a:cxn>
                <a:cxn ang="0">
                  <a:pos x="176" y="401"/>
                </a:cxn>
                <a:cxn ang="0">
                  <a:pos x="83" y="364"/>
                </a:cxn>
                <a:cxn ang="0">
                  <a:pos x="28" y="497"/>
                </a:cxn>
                <a:cxn ang="0">
                  <a:pos x="121" y="535"/>
                </a:cxn>
                <a:cxn ang="0">
                  <a:pos x="104" y="620"/>
                </a:cxn>
                <a:cxn ang="0">
                  <a:pos x="3" y="620"/>
                </a:cxn>
                <a:cxn ang="0">
                  <a:pos x="0" y="692"/>
                </a:cxn>
                <a:cxn ang="0">
                  <a:pos x="3" y="765"/>
                </a:cxn>
                <a:cxn ang="0">
                  <a:pos x="104" y="765"/>
                </a:cxn>
                <a:cxn ang="0">
                  <a:pos x="121" y="851"/>
                </a:cxn>
                <a:cxn ang="0">
                  <a:pos x="28" y="889"/>
                </a:cxn>
                <a:cxn ang="0">
                  <a:pos x="83" y="1022"/>
                </a:cxn>
                <a:cxn ang="0">
                  <a:pos x="176" y="985"/>
                </a:cxn>
                <a:cxn ang="0">
                  <a:pos x="225" y="1057"/>
                </a:cxn>
                <a:cxn ang="0">
                  <a:pos x="154" y="1128"/>
                </a:cxn>
                <a:cxn ang="0">
                  <a:pos x="256" y="1230"/>
                </a:cxn>
                <a:cxn ang="0">
                  <a:pos x="327" y="1159"/>
                </a:cxn>
                <a:cxn ang="0">
                  <a:pos x="399" y="1208"/>
                </a:cxn>
                <a:cxn ang="0">
                  <a:pos x="362" y="1301"/>
                </a:cxn>
                <a:cxn ang="0">
                  <a:pos x="495" y="1356"/>
                </a:cxn>
                <a:cxn ang="0">
                  <a:pos x="533" y="1263"/>
                </a:cxn>
                <a:cxn ang="0">
                  <a:pos x="620" y="1280"/>
                </a:cxn>
                <a:cxn ang="0">
                  <a:pos x="620" y="1381"/>
                </a:cxn>
                <a:cxn ang="0">
                  <a:pos x="692" y="1384"/>
                </a:cxn>
                <a:cxn ang="0">
                  <a:pos x="692" y="1215"/>
                </a:cxn>
                <a:cxn ang="0">
                  <a:pos x="1110" y="1016"/>
                </a:cxn>
                <a:cxn ang="0">
                  <a:pos x="1036" y="263"/>
                </a:cxn>
              </a:cxnLst>
              <a:rect l="0" t="0" r="r" b="b"/>
              <a:pathLst>
                <a:path w="1296" h="1384">
                  <a:moveTo>
                    <a:pt x="1036" y="263"/>
                  </a:moveTo>
                  <a:cubicBezTo>
                    <a:pt x="1090" y="198"/>
                    <a:pt x="1090" y="198"/>
                    <a:pt x="1090" y="198"/>
                  </a:cubicBezTo>
                  <a:cubicBezTo>
                    <a:pt x="880" y="219"/>
                    <a:pt x="880" y="219"/>
                    <a:pt x="880" y="219"/>
                  </a:cubicBezTo>
                  <a:cubicBezTo>
                    <a:pt x="904" y="426"/>
                    <a:pt x="904" y="426"/>
                    <a:pt x="904" y="426"/>
                  </a:cubicBezTo>
                  <a:cubicBezTo>
                    <a:pt x="958" y="360"/>
                    <a:pt x="958" y="360"/>
                    <a:pt x="958" y="360"/>
                  </a:cubicBezTo>
                  <a:cubicBezTo>
                    <a:pt x="1130" y="505"/>
                    <a:pt x="1156" y="761"/>
                    <a:pt x="1013" y="937"/>
                  </a:cubicBezTo>
                  <a:cubicBezTo>
                    <a:pt x="931" y="1038"/>
                    <a:pt x="812" y="1090"/>
                    <a:pt x="692" y="1089"/>
                  </a:cubicBezTo>
                  <a:cubicBezTo>
                    <a:pt x="692" y="982"/>
                    <a:pt x="692" y="982"/>
                    <a:pt x="692" y="982"/>
                  </a:cubicBezTo>
                  <a:cubicBezTo>
                    <a:pt x="682" y="982"/>
                    <a:pt x="682" y="982"/>
                    <a:pt x="682" y="982"/>
                  </a:cubicBezTo>
                  <a:cubicBezTo>
                    <a:pt x="522" y="982"/>
                    <a:pt x="393" y="851"/>
                    <a:pt x="393" y="692"/>
                  </a:cubicBezTo>
                  <a:cubicBezTo>
                    <a:pt x="393" y="532"/>
                    <a:pt x="522" y="403"/>
                    <a:pt x="682" y="403"/>
                  </a:cubicBezTo>
                  <a:cubicBezTo>
                    <a:pt x="692" y="403"/>
                    <a:pt x="692" y="403"/>
                    <a:pt x="692" y="403"/>
                  </a:cubicBezTo>
                  <a:cubicBezTo>
                    <a:pt x="692" y="0"/>
                    <a:pt x="692" y="0"/>
                    <a:pt x="692" y="0"/>
                  </a:cubicBezTo>
                  <a:cubicBezTo>
                    <a:pt x="667" y="0"/>
                    <a:pt x="643" y="2"/>
                    <a:pt x="620" y="5"/>
                  </a:cubicBezTo>
                  <a:cubicBezTo>
                    <a:pt x="620" y="106"/>
                    <a:pt x="620" y="106"/>
                    <a:pt x="620" y="106"/>
                  </a:cubicBezTo>
                  <a:cubicBezTo>
                    <a:pt x="590" y="110"/>
                    <a:pt x="561" y="115"/>
                    <a:pt x="533" y="123"/>
                  </a:cubicBezTo>
                  <a:cubicBezTo>
                    <a:pt x="495" y="30"/>
                    <a:pt x="495" y="30"/>
                    <a:pt x="495" y="30"/>
                  </a:cubicBezTo>
                  <a:cubicBezTo>
                    <a:pt x="448" y="43"/>
                    <a:pt x="403" y="62"/>
                    <a:pt x="362" y="85"/>
                  </a:cubicBezTo>
                  <a:cubicBezTo>
                    <a:pt x="399" y="178"/>
                    <a:pt x="399" y="178"/>
                    <a:pt x="399" y="178"/>
                  </a:cubicBezTo>
                  <a:cubicBezTo>
                    <a:pt x="374" y="192"/>
                    <a:pt x="351" y="209"/>
                    <a:pt x="327" y="227"/>
                  </a:cubicBezTo>
                  <a:cubicBezTo>
                    <a:pt x="256" y="156"/>
                    <a:pt x="256" y="156"/>
                    <a:pt x="256" y="156"/>
                  </a:cubicBezTo>
                  <a:cubicBezTo>
                    <a:pt x="219" y="186"/>
                    <a:pt x="184" y="220"/>
                    <a:pt x="154" y="258"/>
                  </a:cubicBezTo>
                  <a:cubicBezTo>
                    <a:pt x="225" y="329"/>
                    <a:pt x="225" y="329"/>
                    <a:pt x="225" y="329"/>
                  </a:cubicBezTo>
                  <a:cubicBezTo>
                    <a:pt x="208" y="352"/>
                    <a:pt x="192" y="376"/>
                    <a:pt x="176" y="401"/>
                  </a:cubicBezTo>
                  <a:cubicBezTo>
                    <a:pt x="83" y="364"/>
                    <a:pt x="83" y="364"/>
                    <a:pt x="83" y="364"/>
                  </a:cubicBezTo>
                  <a:cubicBezTo>
                    <a:pt x="60" y="404"/>
                    <a:pt x="43" y="450"/>
                    <a:pt x="28" y="497"/>
                  </a:cubicBezTo>
                  <a:cubicBezTo>
                    <a:pt x="121" y="535"/>
                    <a:pt x="121" y="535"/>
                    <a:pt x="121" y="535"/>
                  </a:cubicBezTo>
                  <a:cubicBezTo>
                    <a:pt x="113" y="563"/>
                    <a:pt x="109" y="591"/>
                    <a:pt x="104" y="620"/>
                  </a:cubicBezTo>
                  <a:cubicBezTo>
                    <a:pt x="3" y="620"/>
                    <a:pt x="3" y="620"/>
                    <a:pt x="3" y="620"/>
                  </a:cubicBezTo>
                  <a:cubicBezTo>
                    <a:pt x="0" y="645"/>
                    <a:pt x="0" y="668"/>
                    <a:pt x="0" y="692"/>
                  </a:cubicBezTo>
                  <a:cubicBezTo>
                    <a:pt x="0" y="717"/>
                    <a:pt x="0" y="741"/>
                    <a:pt x="3" y="765"/>
                  </a:cubicBezTo>
                  <a:cubicBezTo>
                    <a:pt x="104" y="765"/>
                    <a:pt x="104" y="765"/>
                    <a:pt x="104" y="765"/>
                  </a:cubicBezTo>
                  <a:cubicBezTo>
                    <a:pt x="109" y="794"/>
                    <a:pt x="113" y="823"/>
                    <a:pt x="121" y="851"/>
                  </a:cubicBezTo>
                  <a:cubicBezTo>
                    <a:pt x="28" y="889"/>
                    <a:pt x="28" y="889"/>
                    <a:pt x="28" y="889"/>
                  </a:cubicBezTo>
                  <a:cubicBezTo>
                    <a:pt x="43" y="936"/>
                    <a:pt x="60" y="982"/>
                    <a:pt x="83" y="1022"/>
                  </a:cubicBezTo>
                  <a:cubicBezTo>
                    <a:pt x="176" y="985"/>
                    <a:pt x="176" y="985"/>
                    <a:pt x="176" y="985"/>
                  </a:cubicBezTo>
                  <a:cubicBezTo>
                    <a:pt x="192" y="1010"/>
                    <a:pt x="208" y="1033"/>
                    <a:pt x="225" y="1057"/>
                  </a:cubicBezTo>
                  <a:cubicBezTo>
                    <a:pt x="154" y="1128"/>
                    <a:pt x="154" y="1128"/>
                    <a:pt x="154" y="1128"/>
                  </a:cubicBezTo>
                  <a:cubicBezTo>
                    <a:pt x="184" y="1166"/>
                    <a:pt x="219" y="1200"/>
                    <a:pt x="256" y="1230"/>
                  </a:cubicBezTo>
                  <a:cubicBezTo>
                    <a:pt x="327" y="1159"/>
                    <a:pt x="327" y="1159"/>
                    <a:pt x="327" y="1159"/>
                  </a:cubicBezTo>
                  <a:cubicBezTo>
                    <a:pt x="351" y="1176"/>
                    <a:pt x="374" y="1194"/>
                    <a:pt x="399" y="1208"/>
                  </a:cubicBezTo>
                  <a:cubicBezTo>
                    <a:pt x="362" y="1301"/>
                    <a:pt x="362" y="1301"/>
                    <a:pt x="362" y="1301"/>
                  </a:cubicBezTo>
                  <a:cubicBezTo>
                    <a:pt x="403" y="1324"/>
                    <a:pt x="448" y="1343"/>
                    <a:pt x="495" y="1356"/>
                  </a:cubicBezTo>
                  <a:cubicBezTo>
                    <a:pt x="533" y="1263"/>
                    <a:pt x="533" y="1263"/>
                    <a:pt x="533" y="1263"/>
                  </a:cubicBezTo>
                  <a:cubicBezTo>
                    <a:pt x="561" y="1271"/>
                    <a:pt x="590" y="1276"/>
                    <a:pt x="620" y="1280"/>
                  </a:cubicBezTo>
                  <a:cubicBezTo>
                    <a:pt x="620" y="1381"/>
                    <a:pt x="620" y="1381"/>
                    <a:pt x="620" y="1381"/>
                  </a:cubicBezTo>
                  <a:cubicBezTo>
                    <a:pt x="643" y="1384"/>
                    <a:pt x="667" y="1384"/>
                    <a:pt x="692" y="1384"/>
                  </a:cubicBezTo>
                  <a:cubicBezTo>
                    <a:pt x="692" y="1215"/>
                    <a:pt x="692" y="1215"/>
                    <a:pt x="692" y="1215"/>
                  </a:cubicBezTo>
                  <a:cubicBezTo>
                    <a:pt x="849" y="1215"/>
                    <a:pt x="1004" y="1147"/>
                    <a:pt x="1110" y="1016"/>
                  </a:cubicBezTo>
                  <a:cubicBezTo>
                    <a:pt x="1296" y="786"/>
                    <a:pt x="1263" y="451"/>
                    <a:pt x="1036" y="2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01769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04" y="197376"/>
            <a:ext cx="11543628" cy="971709"/>
          </a:xfrm>
        </p:spPr>
        <p:txBody>
          <a:bodyPr/>
          <a:lstStyle/>
          <a:p>
            <a:r>
              <a:rPr lang="en-US" sz="3200" dirty="0"/>
              <a:t>Salvation Army: Secure Dev/Test in Public Cloud </a:t>
            </a:r>
          </a:p>
        </p:txBody>
      </p:sp>
      <p:sp>
        <p:nvSpPr>
          <p:cNvPr id="3" name="Rounded Rectangle 2"/>
          <p:cNvSpPr/>
          <p:nvPr/>
        </p:nvSpPr>
        <p:spPr>
          <a:xfrm>
            <a:off x="6531817" y="1169625"/>
            <a:ext cx="5358051" cy="330187"/>
          </a:xfrm>
          <a:prstGeom prst="roundRect">
            <a:avLst/>
          </a:prstGeom>
          <a:solidFill>
            <a:srgbClr val="336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9276"/>
            <a:r>
              <a:rPr lang="en-US" sz="1900" dirty="0">
                <a:solidFill>
                  <a:srgbClr val="FFFFFF"/>
                </a:solidFill>
                <a:latin typeface="Arial"/>
              </a:rPr>
              <a:t>Problem</a:t>
            </a:r>
          </a:p>
        </p:txBody>
      </p:sp>
      <p:sp>
        <p:nvSpPr>
          <p:cNvPr id="4" name="Rounded Rectangle 3"/>
          <p:cNvSpPr/>
          <p:nvPr/>
        </p:nvSpPr>
        <p:spPr>
          <a:xfrm>
            <a:off x="6531815" y="2685213"/>
            <a:ext cx="5358051" cy="330187"/>
          </a:xfrm>
          <a:prstGeom prst="roundRect">
            <a:avLst/>
          </a:prstGeom>
          <a:solidFill>
            <a:srgbClr val="336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9276"/>
            <a:r>
              <a:rPr lang="en-US" sz="1900" dirty="0">
                <a:solidFill>
                  <a:srgbClr val="FFFFFF"/>
                </a:solidFill>
                <a:latin typeface="Arial"/>
              </a:rPr>
              <a:t>Solution</a:t>
            </a:r>
          </a:p>
        </p:txBody>
      </p:sp>
      <p:sp>
        <p:nvSpPr>
          <p:cNvPr id="5" name="Rounded Rectangle 4"/>
          <p:cNvSpPr/>
          <p:nvPr/>
        </p:nvSpPr>
        <p:spPr>
          <a:xfrm>
            <a:off x="6547257" y="4438037"/>
            <a:ext cx="5358051" cy="330187"/>
          </a:xfrm>
          <a:prstGeom prst="roundRect">
            <a:avLst/>
          </a:prstGeom>
          <a:solidFill>
            <a:srgbClr val="336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defTabSz="609276"/>
            <a:r>
              <a:rPr lang="en-US" sz="1900" dirty="0">
                <a:solidFill>
                  <a:srgbClr val="FFFFFF"/>
                </a:solidFill>
                <a:latin typeface="Arial"/>
              </a:rPr>
              <a:t>Business Outcomes</a:t>
            </a:r>
          </a:p>
        </p:txBody>
      </p:sp>
      <p:sp>
        <p:nvSpPr>
          <p:cNvPr id="7" name="TextBox 6"/>
          <p:cNvSpPr txBox="1"/>
          <p:nvPr/>
        </p:nvSpPr>
        <p:spPr>
          <a:xfrm>
            <a:off x="6531817" y="3065151"/>
            <a:ext cx="5517433" cy="1477311"/>
          </a:xfrm>
          <a:prstGeom prst="rect">
            <a:avLst/>
          </a:prstGeom>
          <a:noFill/>
        </p:spPr>
        <p:txBody>
          <a:bodyPr wrap="square" lIns="91404" tIns="45703" rIns="91404" bIns="45703" rtlCol="0">
            <a:spAutoFit/>
          </a:bodyPr>
          <a:lstStyle/>
          <a:p>
            <a:pPr marL="228508" indent="-228508" defTabSz="1218704">
              <a:buFont typeface="Arial" panose="020B0604020202020204" pitchFamily="34" charset="0"/>
              <a:buChar char="•"/>
            </a:pPr>
            <a:r>
              <a:rPr lang="en-US" sz="1500" dirty="0">
                <a:solidFill>
                  <a:srgbClr val="000000"/>
                </a:solidFill>
                <a:latin typeface="Arial"/>
              </a:rPr>
              <a:t>Single plane of glass to manage virtual environment across multiple cloud providers</a:t>
            </a:r>
          </a:p>
          <a:p>
            <a:pPr marL="228508" indent="-228508" defTabSz="1218704">
              <a:buFont typeface="Arial" panose="020B0604020202020204" pitchFamily="34" charset="0"/>
              <a:buChar char="•"/>
            </a:pPr>
            <a:r>
              <a:rPr lang="en-US" sz="1500" dirty="0">
                <a:solidFill>
                  <a:srgbClr val="000000"/>
                </a:solidFill>
                <a:latin typeface="Arial"/>
              </a:rPr>
              <a:t>Better control and troubleshooting of workloads running in cloud </a:t>
            </a:r>
          </a:p>
          <a:p>
            <a:pPr marL="228508" indent="-228508" defTabSz="1218704">
              <a:buFont typeface="Arial" panose="020B0604020202020204" pitchFamily="34" charset="0"/>
              <a:buChar char="•"/>
            </a:pPr>
            <a:r>
              <a:rPr lang="en-US" sz="1500" dirty="0">
                <a:solidFill>
                  <a:srgbClr val="000000"/>
                </a:solidFill>
                <a:latin typeface="Arial"/>
              </a:rPr>
              <a:t>Enterprise template running in cloud with access to enterprise services </a:t>
            </a:r>
          </a:p>
        </p:txBody>
      </p:sp>
      <p:sp>
        <p:nvSpPr>
          <p:cNvPr id="9" name="TextBox 8"/>
          <p:cNvSpPr txBox="1"/>
          <p:nvPr/>
        </p:nvSpPr>
        <p:spPr>
          <a:xfrm>
            <a:off x="6493044" y="1525536"/>
            <a:ext cx="5412258" cy="1246461"/>
          </a:xfrm>
          <a:prstGeom prst="rect">
            <a:avLst/>
          </a:prstGeom>
          <a:noFill/>
        </p:spPr>
        <p:txBody>
          <a:bodyPr wrap="square" lIns="91404" tIns="45703" rIns="91404" bIns="45703" rtlCol="0">
            <a:spAutoFit/>
          </a:bodyPr>
          <a:lstStyle/>
          <a:p>
            <a:pPr marL="285641" indent="-285641" defTabSz="1218704">
              <a:buFont typeface="Arial" panose="020B0604020202020204" pitchFamily="34" charset="0"/>
              <a:buChar char="•"/>
            </a:pPr>
            <a:r>
              <a:rPr lang="en-US" sz="1500" dirty="0">
                <a:solidFill>
                  <a:srgbClr val="000000"/>
                </a:solidFill>
                <a:latin typeface="Arial"/>
              </a:rPr>
              <a:t>Rapid deployment of applications and services is extremely important and challenging on very limited budget</a:t>
            </a:r>
          </a:p>
          <a:p>
            <a:pPr marL="285641" indent="-285641" defTabSz="1218704">
              <a:buFont typeface="Arial" panose="020B0604020202020204" pitchFamily="34" charset="0"/>
              <a:buChar char="•"/>
            </a:pPr>
            <a:r>
              <a:rPr lang="en-US" sz="1500" dirty="0">
                <a:solidFill>
                  <a:srgbClr val="000000"/>
                </a:solidFill>
                <a:latin typeface="Arial"/>
              </a:rPr>
              <a:t>Too difficult to manage/operationalize &amp; properly enforce secure hybrid IT</a:t>
            </a:r>
          </a:p>
        </p:txBody>
      </p:sp>
      <p:sp>
        <p:nvSpPr>
          <p:cNvPr id="10" name="TextBox 9"/>
          <p:cNvSpPr txBox="1"/>
          <p:nvPr/>
        </p:nvSpPr>
        <p:spPr>
          <a:xfrm>
            <a:off x="6611506" y="4804289"/>
            <a:ext cx="5358051" cy="1031035"/>
          </a:xfrm>
          <a:prstGeom prst="rect">
            <a:avLst/>
          </a:prstGeom>
          <a:noFill/>
        </p:spPr>
        <p:txBody>
          <a:bodyPr wrap="square" lIns="91404" tIns="45703" rIns="91404" bIns="45703" rtlCol="0">
            <a:spAutoFit/>
          </a:bodyPr>
          <a:lstStyle/>
          <a:p>
            <a:pPr marL="150224" lvl="1" indent="-150224" defTabSz="1218704">
              <a:buFont typeface="Arial"/>
              <a:buChar char="•"/>
            </a:pPr>
            <a:r>
              <a:rPr lang="en-US" sz="1500" dirty="0">
                <a:solidFill>
                  <a:srgbClr val="000000"/>
                </a:solidFill>
                <a:latin typeface="Arial"/>
              </a:rPr>
              <a:t>Enable array of cloud providers without duplication of effort</a:t>
            </a:r>
          </a:p>
          <a:p>
            <a:pPr marL="150224" lvl="1" indent="-150224" defTabSz="1218704">
              <a:buFont typeface="Arial"/>
              <a:buChar char="•"/>
            </a:pPr>
            <a:r>
              <a:rPr lang="en-US" sz="1500" dirty="0">
                <a:solidFill>
                  <a:srgbClr val="000000"/>
                </a:solidFill>
                <a:latin typeface="Arial"/>
              </a:rPr>
              <a:t>Meet Enterprise security &amp; compliance policies mandates across private / public cloud resources</a:t>
            </a:r>
          </a:p>
          <a:p>
            <a:pPr marL="150224" indent="-150224" defTabSz="1218704">
              <a:buFont typeface="Arial"/>
              <a:buChar char="•"/>
            </a:pPr>
            <a:endParaRPr lang="en-US" sz="1600" dirty="0">
              <a:solidFill>
                <a:srgbClr val="000000"/>
              </a:solidFill>
              <a:latin typeface="Arial"/>
            </a:endParaRPr>
          </a:p>
        </p:txBody>
      </p:sp>
      <p:sp>
        <p:nvSpPr>
          <p:cNvPr id="11" name="Text Placeholder 13"/>
          <p:cNvSpPr txBox="1">
            <a:spLocks/>
          </p:cNvSpPr>
          <p:nvPr/>
        </p:nvSpPr>
        <p:spPr>
          <a:xfrm>
            <a:off x="176368" y="1063013"/>
            <a:ext cx="5763249" cy="4622091"/>
          </a:xfrm>
          <a:prstGeom prst="rect">
            <a:avLst/>
          </a:prstGeom>
          <a:ln w="19050">
            <a:solidFill>
              <a:srgbClr val="800000"/>
            </a:solidFill>
          </a:ln>
        </p:spPr>
        <p:txBody>
          <a:bodyPr lIns="121884" tIns="60941" rIns="121884" bIns="60941">
            <a:noAutofit/>
          </a:bodyPr>
          <a:lstStyle>
            <a:lvl1pPr marL="304711" indent="-228532" algn="l" defTabSz="914247" rtl="0" eaLnBrk="1" latinLnBrk="0" hangingPunct="1">
              <a:lnSpc>
                <a:spcPct val="95000"/>
              </a:lnSpc>
              <a:spcBef>
                <a:spcPts val="1480"/>
              </a:spcBef>
              <a:buClr>
                <a:schemeClr val="tx2"/>
              </a:buClr>
              <a:buSzPct val="80000"/>
              <a:buFont typeface="Wingdings" panose="05000000000000000000" pitchFamily="2" charset="2"/>
              <a:buChar char="§"/>
              <a:tabLst/>
              <a:defRPr lang="en-US" sz="2700" b="0" i="0" kern="1200">
                <a:solidFill>
                  <a:schemeClr val="tx2"/>
                </a:solidFill>
                <a:latin typeface="+mn-lt"/>
                <a:ea typeface="+mn-ea"/>
                <a:cs typeface="CiscoSans ExtraLight"/>
              </a:defRPr>
            </a:lvl1pPr>
            <a:lvl2pPr marL="609417" indent="-287780" algn="l" defTabSz="914247" rtl="0" eaLnBrk="1" latinLnBrk="0" hangingPunct="1">
              <a:lnSpc>
                <a:spcPct val="95000"/>
              </a:lnSpc>
              <a:spcBef>
                <a:spcPts val="600"/>
              </a:spcBef>
              <a:buClr>
                <a:schemeClr val="tx2"/>
              </a:buClr>
              <a:buSzPct val="80000"/>
              <a:buFont typeface="Wingdings" panose="05000000000000000000" pitchFamily="2" charset="2"/>
              <a:buChar char="§"/>
              <a:defRPr lang="en-US" sz="2400" b="0" i="0" kern="1200">
                <a:solidFill>
                  <a:schemeClr val="tx2"/>
                </a:solidFill>
                <a:latin typeface="+mn-lt"/>
                <a:ea typeface="+mn-ea"/>
                <a:cs typeface="CiscoSans ExtraLight"/>
              </a:defRPr>
            </a:lvl2pPr>
            <a:lvl3pPr marL="837949" indent="-228532"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2100" b="0" i="0" kern="1200">
                <a:solidFill>
                  <a:schemeClr val="tx2"/>
                </a:solidFill>
                <a:latin typeface="+mn-lt"/>
                <a:ea typeface="+mn-ea"/>
                <a:cs typeface="CiscoSans ExtraLight"/>
              </a:defRPr>
            </a:lvl3pPr>
            <a:lvl4pPr marL="1066480" indent="-228532"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1900" b="0" i="0" kern="1200">
                <a:solidFill>
                  <a:schemeClr val="tx2"/>
                </a:solidFill>
                <a:latin typeface="+mn-lt"/>
                <a:ea typeface="+mn-ea"/>
                <a:cs typeface="CiscoSans ExtraLight"/>
              </a:defRPr>
            </a:lvl4pPr>
            <a:lvl5pPr marL="1295011" indent="-228532" algn="l" defTabSz="914247" rtl="0" eaLnBrk="1" latinLnBrk="0" hangingPunct="1">
              <a:lnSpc>
                <a:spcPct val="95000"/>
              </a:lnSpc>
              <a:spcBef>
                <a:spcPts val="84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72848"/>
              </a:buClr>
            </a:pPr>
            <a:endParaRPr>
              <a:solidFill>
                <a:srgbClr val="272848"/>
              </a:solidFill>
              <a:latin typeface="Arial"/>
            </a:endParaRPr>
          </a:p>
        </p:txBody>
      </p:sp>
      <p:sp>
        <p:nvSpPr>
          <p:cNvPr id="14" name="Freeform 27"/>
          <p:cNvSpPr>
            <a:spLocks/>
          </p:cNvSpPr>
          <p:nvPr/>
        </p:nvSpPr>
        <p:spPr bwMode="auto">
          <a:xfrm>
            <a:off x="2178570" y="1197202"/>
            <a:ext cx="2890750" cy="219766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4" tIns="10630" rIns="21234" bIns="10630" numCol="1" anchor="ctr" anchorCtr="0" compatLnSpc="1">
            <a:prstTxWarp prst="textNoShape">
              <a:avLst/>
            </a:prstTxWarp>
          </a:bodyPr>
          <a:lstStyle/>
          <a:p>
            <a:pPr defTabSz="283078"/>
            <a:endParaRPr lang="en-US" sz="2700">
              <a:solidFill>
                <a:srgbClr val="000000"/>
              </a:solidFill>
              <a:latin typeface="Arial"/>
            </a:endParaRPr>
          </a:p>
        </p:txBody>
      </p:sp>
      <p:sp>
        <p:nvSpPr>
          <p:cNvPr id="15" name="Freeform 27"/>
          <p:cNvSpPr>
            <a:spLocks/>
          </p:cNvSpPr>
          <p:nvPr/>
        </p:nvSpPr>
        <p:spPr bwMode="auto">
          <a:xfrm>
            <a:off x="585638" y="3793064"/>
            <a:ext cx="2717239" cy="1850061"/>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4" tIns="10630" rIns="21234" bIns="10630" numCol="1" anchor="ctr" anchorCtr="0" compatLnSpc="1">
            <a:prstTxWarp prst="textNoShape">
              <a:avLst/>
            </a:prstTxWarp>
          </a:bodyPr>
          <a:lstStyle/>
          <a:p>
            <a:pPr defTabSz="283078"/>
            <a:endParaRPr lang="en-US" sz="2700">
              <a:solidFill>
                <a:srgbClr val="000000"/>
              </a:solidFill>
              <a:latin typeface="Arial"/>
            </a:endParaRPr>
          </a:p>
        </p:txBody>
      </p:sp>
      <p:sp>
        <p:nvSpPr>
          <p:cNvPr id="16" name="Freeform 15"/>
          <p:cNvSpPr/>
          <p:nvPr/>
        </p:nvSpPr>
        <p:spPr>
          <a:xfrm>
            <a:off x="1056047" y="1831256"/>
            <a:ext cx="3395833" cy="3535997"/>
          </a:xfrm>
          <a:custGeom>
            <a:avLst/>
            <a:gdLst>
              <a:gd name="connsiteX0" fmla="*/ 2495146 w 3827306"/>
              <a:gd name="connsiteY0" fmla="*/ 253050 h 3952854"/>
              <a:gd name="connsiteX1" fmla="*/ 348027 w 3827306"/>
              <a:gd name="connsiteY1" fmla="*/ 2544506 h 3952854"/>
              <a:gd name="connsiteX2" fmla="*/ 20722 w 3827306"/>
              <a:gd name="connsiteY2" fmla="*/ 3487277 h 3952854"/>
              <a:gd name="connsiteX3" fmla="*/ 531318 w 3827306"/>
              <a:gd name="connsiteY3" fmla="*/ 3932474 h 3952854"/>
              <a:gd name="connsiteX4" fmla="*/ 1696522 w 3827306"/>
              <a:gd name="connsiteY4" fmla="*/ 3618217 h 3952854"/>
              <a:gd name="connsiteX5" fmla="*/ 3660350 w 3827306"/>
              <a:gd name="connsiteY5" fmla="*/ 1444607 h 3952854"/>
              <a:gd name="connsiteX6" fmla="*/ 3647258 w 3827306"/>
              <a:gd name="connsiteY6" fmla="*/ 357803 h 3952854"/>
              <a:gd name="connsiteX7" fmla="*/ 3018833 w 3827306"/>
              <a:gd name="connsiteY7" fmla="*/ 69734 h 3952854"/>
              <a:gd name="connsiteX8" fmla="*/ 2495146 w 3827306"/>
              <a:gd name="connsiteY8" fmla="*/ 253050 h 39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7306" h="3952854">
                <a:moveTo>
                  <a:pt x="2495146" y="253050"/>
                </a:moveTo>
                <a:cubicBezTo>
                  <a:pt x="2050012" y="665512"/>
                  <a:pt x="760431" y="2005468"/>
                  <a:pt x="348027" y="2544506"/>
                </a:cubicBezTo>
                <a:cubicBezTo>
                  <a:pt x="-64377" y="3083544"/>
                  <a:pt x="-9827" y="3255949"/>
                  <a:pt x="20722" y="3487277"/>
                </a:cubicBezTo>
                <a:cubicBezTo>
                  <a:pt x="51271" y="3718605"/>
                  <a:pt x="252018" y="3910651"/>
                  <a:pt x="531318" y="3932474"/>
                </a:cubicBezTo>
                <a:cubicBezTo>
                  <a:pt x="810618" y="3954297"/>
                  <a:pt x="1175017" y="4032861"/>
                  <a:pt x="1696522" y="3618217"/>
                </a:cubicBezTo>
                <a:cubicBezTo>
                  <a:pt x="2218027" y="3203573"/>
                  <a:pt x="3335227" y="1988009"/>
                  <a:pt x="3660350" y="1444607"/>
                </a:cubicBezTo>
                <a:cubicBezTo>
                  <a:pt x="3985473" y="901205"/>
                  <a:pt x="3754177" y="586948"/>
                  <a:pt x="3647258" y="357803"/>
                </a:cubicBezTo>
                <a:cubicBezTo>
                  <a:pt x="3540339" y="128658"/>
                  <a:pt x="3215216" y="87193"/>
                  <a:pt x="3018833" y="69734"/>
                </a:cubicBezTo>
                <a:cubicBezTo>
                  <a:pt x="2822450" y="52275"/>
                  <a:pt x="2940280" y="-159412"/>
                  <a:pt x="2495146" y="253050"/>
                </a:cubicBezTo>
                <a:close/>
              </a:path>
            </a:pathLst>
          </a:custGeom>
          <a:solidFill>
            <a:schemeClr val="accent2">
              <a:lumMod val="40000"/>
              <a:lumOff val="60000"/>
              <a:alpha val="41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defTabSz="609276"/>
            <a:endParaRPr lang="en-US" dirty="0">
              <a:solidFill>
                <a:srgbClr val="FFFFFF"/>
              </a:solidFill>
              <a:latin typeface="Arial"/>
            </a:endParaRPr>
          </a:p>
        </p:txBody>
      </p:sp>
      <p:grpSp>
        <p:nvGrpSpPr>
          <p:cNvPr id="17" name="Group 16"/>
          <p:cNvGrpSpPr/>
          <p:nvPr/>
        </p:nvGrpSpPr>
        <p:grpSpPr>
          <a:xfrm>
            <a:off x="2701850" y="2647024"/>
            <a:ext cx="412846" cy="281984"/>
            <a:chOff x="3234812" y="2082856"/>
            <a:chExt cx="342261" cy="233796"/>
          </a:xfrm>
        </p:grpSpPr>
        <p:sp>
          <p:nvSpPr>
            <p:cNvPr id="64" name="Rounded Rectangle 63"/>
            <p:cNvSpPr/>
            <p:nvPr/>
          </p:nvSpPr>
          <p:spPr>
            <a:xfrm>
              <a:off x="3280460" y="2082856"/>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65" name="TextBox 64"/>
            <p:cNvSpPr txBox="1"/>
            <p:nvPr/>
          </p:nvSpPr>
          <p:spPr>
            <a:xfrm>
              <a:off x="3234812" y="2084325"/>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18" name="Group 17"/>
          <p:cNvGrpSpPr/>
          <p:nvPr/>
        </p:nvGrpSpPr>
        <p:grpSpPr>
          <a:xfrm>
            <a:off x="3566290" y="3069648"/>
            <a:ext cx="412846" cy="281985"/>
            <a:chOff x="3555352" y="2129760"/>
            <a:chExt cx="342261" cy="233796"/>
          </a:xfrm>
        </p:grpSpPr>
        <p:sp>
          <p:nvSpPr>
            <p:cNvPr id="62" name="Rounded Rectangle 61"/>
            <p:cNvSpPr/>
            <p:nvPr/>
          </p:nvSpPr>
          <p:spPr>
            <a:xfrm>
              <a:off x="3598204" y="2129760"/>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63" name="TextBox 62"/>
            <p:cNvSpPr txBox="1"/>
            <p:nvPr/>
          </p:nvSpPr>
          <p:spPr>
            <a:xfrm>
              <a:off x="3555352" y="2144681"/>
              <a:ext cx="342261" cy="178626"/>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19" name="Group 18"/>
          <p:cNvGrpSpPr/>
          <p:nvPr/>
        </p:nvGrpSpPr>
        <p:grpSpPr>
          <a:xfrm>
            <a:off x="3959445" y="2652370"/>
            <a:ext cx="412846" cy="281985"/>
            <a:chOff x="3752997" y="1952506"/>
            <a:chExt cx="342261" cy="233797"/>
          </a:xfrm>
        </p:grpSpPr>
        <p:sp>
          <p:nvSpPr>
            <p:cNvPr id="60" name="Rounded Rectangle 59"/>
            <p:cNvSpPr/>
            <p:nvPr/>
          </p:nvSpPr>
          <p:spPr>
            <a:xfrm>
              <a:off x="3807144" y="1952507"/>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61" name="TextBox 60"/>
            <p:cNvSpPr txBox="1"/>
            <p:nvPr/>
          </p:nvSpPr>
          <p:spPr>
            <a:xfrm>
              <a:off x="3752997" y="1952506"/>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20" name="Group 19"/>
          <p:cNvGrpSpPr/>
          <p:nvPr/>
        </p:nvGrpSpPr>
        <p:grpSpPr>
          <a:xfrm>
            <a:off x="1457154" y="4185060"/>
            <a:ext cx="412846" cy="281984"/>
            <a:chOff x="3593942" y="1731300"/>
            <a:chExt cx="342261" cy="233796"/>
          </a:xfrm>
        </p:grpSpPr>
        <p:sp>
          <p:nvSpPr>
            <p:cNvPr id="58" name="Rounded Rectangle 57"/>
            <p:cNvSpPr/>
            <p:nvPr/>
          </p:nvSpPr>
          <p:spPr>
            <a:xfrm>
              <a:off x="3630346" y="1731300"/>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59" name="TextBox 58"/>
            <p:cNvSpPr txBox="1"/>
            <p:nvPr/>
          </p:nvSpPr>
          <p:spPr>
            <a:xfrm>
              <a:off x="3593942" y="1746782"/>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21" name="Group 20"/>
          <p:cNvGrpSpPr/>
          <p:nvPr/>
        </p:nvGrpSpPr>
        <p:grpSpPr>
          <a:xfrm>
            <a:off x="2179090" y="4551905"/>
            <a:ext cx="412846" cy="281985"/>
            <a:chOff x="3752997" y="1952506"/>
            <a:chExt cx="342261" cy="233797"/>
          </a:xfrm>
        </p:grpSpPr>
        <p:sp>
          <p:nvSpPr>
            <p:cNvPr id="56" name="Rounded Rectangle 55"/>
            <p:cNvSpPr/>
            <p:nvPr/>
          </p:nvSpPr>
          <p:spPr>
            <a:xfrm>
              <a:off x="3807144" y="1952507"/>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57" name="TextBox 56"/>
            <p:cNvSpPr txBox="1"/>
            <p:nvPr/>
          </p:nvSpPr>
          <p:spPr>
            <a:xfrm>
              <a:off x="3752997" y="1952506"/>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22" name="Group 21"/>
          <p:cNvGrpSpPr/>
          <p:nvPr/>
        </p:nvGrpSpPr>
        <p:grpSpPr>
          <a:xfrm>
            <a:off x="1944259" y="4833883"/>
            <a:ext cx="412846" cy="281984"/>
            <a:chOff x="3815666" y="2139951"/>
            <a:chExt cx="342261" cy="233796"/>
          </a:xfrm>
        </p:grpSpPr>
        <p:sp>
          <p:nvSpPr>
            <p:cNvPr id="54" name="Rounded Rectangle 53"/>
            <p:cNvSpPr/>
            <p:nvPr/>
          </p:nvSpPr>
          <p:spPr>
            <a:xfrm>
              <a:off x="3882895" y="2139951"/>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55" name="TextBox 54"/>
            <p:cNvSpPr txBox="1"/>
            <p:nvPr/>
          </p:nvSpPr>
          <p:spPr>
            <a:xfrm>
              <a:off x="3815666" y="2169791"/>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grpSp>
        <p:nvGrpSpPr>
          <p:cNvPr id="23" name="Group 22"/>
          <p:cNvGrpSpPr/>
          <p:nvPr/>
        </p:nvGrpSpPr>
        <p:grpSpPr>
          <a:xfrm>
            <a:off x="2508995" y="4530503"/>
            <a:ext cx="412846" cy="281988"/>
            <a:chOff x="3752997" y="1952506"/>
            <a:chExt cx="342261" cy="233800"/>
          </a:xfrm>
        </p:grpSpPr>
        <p:sp>
          <p:nvSpPr>
            <p:cNvPr id="52" name="Rounded Rectangle 51"/>
            <p:cNvSpPr/>
            <p:nvPr/>
          </p:nvSpPr>
          <p:spPr>
            <a:xfrm>
              <a:off x="3807144" y="1952510"/>
              <a:ext cx="233796" cy="233796"/>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sz="800" dirty="0">
                <a:solidFill>
                  <a:srgbClr val="FFFFFF"/>
                </a:solidFill>
                <a:latin typeface="Arial"/>
              </a:endParaRPr>
            </a:p>
          </p:txBody>
        </p:sp>
        <p:sp>
          <p:nvSpPr>
            <p:cNvPr id="53" name="TextBox 52"/>
            <p:cNvSpPr txBox="1"/>
            <p:nvPr/>
          </p:nvSpPr>
          <p:spPr>
            <a:xfrm>
              <a:off x="3752997" y="1952506"/>
              <a:ext cx="342261" cy="178627"/>
            </a:xfrm>
            <a:prstGeom prst="rect">
              <a:avLst/>
            </a:prstGeom>
            <a:noFill/>
          </p:spPr>
          <p:txBody>
            <a:bodyPr wrap="square" rtlCol="0">
              <a:spAutoFit/>
            </a:bodyPr>
            <a:lstStyle/>
            <a:p>
              <a:pPr algn="ctr" defTabSz="609276"/>
              <a:r>
                <a:rPr lang="en-US" sz="800" dirty="0">
                  <a:solidFill>
                    <a:srgbClr val="FFFFFF"/>
                  </a:solidFill>
                  <a:latin typeface="Arial"/>
                </a:rPr>
                <a:t>VM</a:t>
              </a:r>
            </a:p>
          </p:txBody>
        </p:sp>
      </p:grpSp>
      <p:sp>
        <p:nvSpPr>
          <p:cNvPr id="24" name="TextBox 23"/>
          <p:cNvSpPr txBox="1"/>
          <p:nvPr/>
        </p:nvSpPr>
        <p:spPr>
          <a:xfrm>
            <a:off x="3426277" y="1358433"/>
            <a:ext cx="1673652" cy="384743"/>
          </a:xfrm>
          <a:prstGeom prst="rect">
            <a:avLst/>
          </a:prstGeom>
          <a:noFill/>
        </p:spPr>
        <p:txBody>
          <a:bodyPr wrap="none" lIns="91440" tIns="45721" rIns="91440" bIns="45721" rtlCol="0">
            <a:spAutoFit/>
          </a:bodyPr>
          <a:lstStyle/>
          <a:p>
            <a:pPr defTabSz="609276"/>
            <a:r>
              <a:rPr lang="en-US" sz="1900" b="1" dirty="0">
                <a:solidFill>
                  <a:srgbClr val="000000"/>
                </a:solidFill>
                <a:latin typeface="Arial"/>
              </a:rPr>
              <a:t>Public Cloud</a:t>
            </a:r>
          </a:p>
        </p:txBody>
      </p:sp>
      <p:sp>
        <p:nvSpPr>
          <p:cNvPr id="25" name="TextBox 24"/>
          <p:cNvSpPr txBox="1"/>
          <p:nvPr/>
        </p:nvSpPr>
        <p:spPr>
          <a:xfrm>
            <a:off x="158004" y="5308299"/>
            <a:ext cx="1723588" cy="384743"/>
          </a:xfrm>
          <a:prstGeom prst="rect">
            <a:avLst/>
          </a:prstGeom>
          <a:noFill/>
        </p:spPr>
        <p:txBody>
          <a:bodyPr wrap="none" lIns="91440" tIns="45721" rIns="91440" bIns="45721" rtlCol="0">
            <a:spAutoFit/>
          </a:bodyPr>
          <a:lstStyle/>
          <a:p>
            <a:pPr defTabSz="609276"/>
            <a:r>
              <a:rPr lang="en-US" sz="1900" dirty="0">
                <a:solidFill>
                  <a:srgbClr val="000000"/>
                </a:solidFill>
                <a:latin typeface="Arial"/>
              </a:rPr>
              <a:t>Enterprise DC</a:t>
            </a:r>
          </a:p>
        </p:txBody>
      </p:sp>
      <p:sp>
        <p:nvSpPr>
          <p:cNvPr id="29" name="TextBox 28"/>
          <p:cNvSpPr txBox="1"/>
          <p:nvPr/>
        </p:nvSpPr>
        <p:spPr>
          <a:xfrm>
            <a:off x="1056051" y="2825721"/>
            <a:ext cx="1362294" cy="384743"/>
          </a:xfrm>
          <a:prstGeom prst="rect">
            <a:avLst/>
          </a:prstGeom>
          <a:noFill/>
        </p:spPr>
        <p:txBody>
          <a:bodyPr wrap="square" lIns="91440" tIns="45721" rIns="91440" bIns="45721" rtlCol="0">
            <a:spAutoFit/>
          </a:bodyPr>
          <a:lstStyle/>
          <a:p>
            <a:pPr defTabSz="609276"/>
            <a:r>
              <a:rPr lang="en-US" sz="1900" dirty="0">
                <a:solidFill>
                  <a:srgbClr val="000000"/>
                </a:solidFill>
                <a:latin typeface="Arial"/>
              </a:rPr>
              <a:t>ICF Shell</a:t>
            </a:r>
          </a:p>
        </p:txBody>
      </p:sp>
      <p:sp>
        <p:nvSpPr>
          <p:cNvPr id="95" name="Rounded Rectangle 94"/>
          <p:cNvSpPr/>
          <p:nvPr/>
        </p:nvSpPr>
        <p:spPr>
          <a:xfrm>
            <a:off x="3054052" y="2492905"/>
            <a:ext cx="282012" cy="281984"/>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276"/>
            <a:endParaRPr lang="en-US" sz="800" dirty="0">
              <a:solidFill>
                <a:srgbClr val="FFFFFF"/>
              </a:solidFill>
              <a:latin typeface="Arial"/>
            </a:endParaRPr>
          </a:p>
        </p:txBody>
      </p:sp>
      <p:sp>
        <p:nvSpPr>
          <p:cNvPr id="94" name="TextBox 93"/>
          <p:cNvSpPr txBox="1"/>
          <p:nvPr/>
        </p:nvSpPr>
        <p:spPr>
          <a:xfrm>
            <a:off x="2988638" y="2510903"/>
            <a:ext cx="412846" cy="215444"/>
          </a:xfrm>
          <a:prstGeom prst="rect">
            <a:avLst/>
          </a:prstGeom>
          <a:noFill/>
        </p:spPr>
        <p:txBody>
          <a:bodyPr wrap="square" lIns="91404" tIns="45703" rIns="91404" bIns="45703" rtlCol="0">
            <a:spAutoFit/>
          </a:bodyPr>
          <a:lstStyle/>
          <a:p>
            <a:pPr algn="ctr" defTabSz="609276"/>
            <a:r>
              <a:rPr lang="en-US" sz="800" dirty="0">
                <a:solidFill>
                  <a:srgbClr val="FFFFFF"/>
                </a:solidFill>
                <a:latin typeface="Arial"/>
              </a:rPr>
              <a:t>VM</a:t>
            </a:r>
          </a:p>
        </p:txBody>
      </p:sp>
      <p:sp>
        <p:nvSpPr>
          <p:cNvPr id="98" name="Rounded Rectangle 97"/>
          <p:cNvSpPr/>
          <p:nvPr/>
        </p:nvSpPr>
        <p:spPr>
          <a:xfrm>
            <a:off x="3711441" y="2769370"/>
            <a:ext cx="282012" cy="281985"/>
          </a:xfrm>
          <a:prstGeom prst="roundRect">
            <a:avLst/>
          </a:prstGeom>
          <a:solidFill>
            <a:srgbClr val="3399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276"/>
            <a:endParaRPr lang="en-US" sz="800" dirty="0">
              <a:solidFill>
                <a:srgbClr val="FFFFFF"/>
              </a:solidFill>
              <a:latin typeface="Arial"/>
            </a:endParaRPr>
          </a:p>
        </p:txBody>
      </p:sp>
      <p:sp>
        <p:nvSpPr>
          <p:cNvPr id="97" name="TextBox 96"/>
          <p:cNvSpPr txBox="1"/>
          <p:nvPr/>
        </p:nvSpPr>
        <p:spPr>
          <a:xfrm>
            <a:off x="3646028" y="2769363"/>
            <a:ext cx="412846" cy="215444"/>
          </a:xfrm>
          <a:prstGeom prst="rect">
            <a:avLst/>
          </a:prstGeom>
          <a:noFill/>
        </p:spPr>
        <p:txBody>
          <a:bodyPr wrap="square" lIns="91404" tIns="45703" rIns="91404" bIns="45703" rtlCol="0">
            <a:spAutoFit/>
          </a:bodyPr>
          <a:lstStyle/>
          <a:p>
            <a:pPr algn="ctr" defTabSz="609276"/>
            <a:r>
              <a:rPr lang="en-US" sz="800" dirty="0">
                <a:solidFill>
                  <a:srgbClr val="FFFFFF"/>
                </a:solidFill>
                <a:latin typeface="Arial"/>
              </a:rPr>
              <a:t>VM</a:t>
            </a:r>
          </a:p>
        </p:txBody>
      </p:sp>
      <p:sp>
        <p:nvSpPr>
          <p:cNvPr id="101" name="Oval 100"/>
          <p:cNvSpPr/>
          <p:nvPr/>
        </p:nvSpPr>
        <p:spPr>
          <a:xfrm rot="18720076">
            <a:off x="1145286" y="3280011"/>
            <a:ext cx="3787277" cy="1145672"/>
          </a:xfrm>
          <a:prstGeom prst="ellipse">
            <a:avLst/>
          </a:prstGeom>
          <a:solidFill>
            <a:srgbClr val="7030A0">
              <a:alpha val="48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276"/>
            <a:endParaRPr lang="en-US" dirty="0">
              <a:solidFill>
                <a:srgbClr val="FFFFFF"/>
              </a:solidFill>
              <a:latin typeface="Arial"/>
            </a:endParaRPr>
          </a:p>
        </p:txBody>
      </p:sp>
      <p:sp>
        <p:nvSpPr>
          <p:cNvPr id="102" name="Oval 101"/>
          <p:cNvSpPr/>
          <p:nvPr/>
        </p:nvSpPr>
        <p:spPr>
          <a:xfrm rot="18720076">
            <a:off x="714525" y="3076132"/>
            <a:ext cx="3577161" cy="898530"/>
          </a:xfrm>
          <a:prstGeom prst="ellipse">
            <a:avLst/>
          </a:prstGeom>
          <a:solidFill>
            <a:schemeClr val="accent6">
              <a:lumMod val="75000"/>
              <a:alpha val="48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276"/>
            <a:endParaRPr lang="en-US" dirty="0">
              <a:solidFill>
                <a:srgbClr val="FFFFFF"/>
              </a:solidFill>
              <a:latin typeface="Arial"/>
            </a:endParaRPr>
          </a:p>
        </p:txBody>
      </p:sp>
      <p:grpSp>
        <p:nvGrpSpPr>
          <p:cNvPr id="99" name="Group 98"/>
          <p:cNvGrpSpPr/>
          <p:nvPr/>
        </p:nvGrpSpPr>
        <p:grpSpPr>
          <a:xfrm>
            <a:off x="2292579" y="3144007"/>
            <a:ext cx="892024" cy="1041063"/>
            <a:chOff x="1604508" y="2771757"/>
            <a:chExt cx="669192" cy="781520"/>
          </a:xfrm>
        </p:grpSpPr>
        <p:cxnSp>
          <p:nvCxnSpPr>
            <p:cNvPr id="34" name="Straight Arrow Connector 33"/>
            <p:cNvCxnSpPr/>
            <p:nvPr/>
          </p:nvCxnSpPr>
          <p:spPr>
            <a:xfrm flipV="1">
              <a:off x="1604508" y="2771757"/>
              <a:ext cx="669192" cy="781520"/>
            </a:xfrm>
            <a:prstGeom prst="straightConnector1">
              <a:avLst/>
            </a:prstGeom>
            <a:ln w="88900" cap="rnd" cmpd="sng">
              <a:solidFill>
                <a:srgbClr val="00A3E0"/>
              </a:solidFill>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775409" y="2968703"/>
              <a:ext cx="324128" cy="335182"/>
              <a:chOff x="4443786" y="2216678"/>
              <a:chExt cx="450632" cy="449518"/>
            </a:xfrm>
          </p:grpSpPr>
          <p:sp>
            <p:nvSpPr>
              <p:cNvPr id="39" name="Oval 38"/>
              <p:cNvSpPr/>
              <p:nvPr/>
            </p:nvSpPr>
            <p:spPr bwMode="auto">
              <a:xfrm>
                <a:off x="4443786" y="2216678"/>
                <a:ext cx="450632" cy="449518"/>
              </a:xfrm>
              <a:prstGeom prst="ellipse">
                <a:avLst/>
              </a:prstGeom>
              <a:gradFill flip="none" rotWithShape="1">
                <a:gsLst>
                  <a:gs pos="0">
                    <a:schemeClr val="accent1">
                      <a:lumMod val="75000"/>
                    </a:schemeClr>
                  </a:gs>
                  <a:gs pos="100000">
                    <a:schemeClr val="accent1">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5" rIns="91448" bIns="45725" rtlCol="0" anchor="ctr"/>
              <a:lstStyle/>
              <a:p>
                <a:pPr algn="ctr" defTabSz="457113"/>
                <a:endParaRPr lang="en-US" sz="1500" dirty="0">
                  <a:solidFill>
                    <a:srgbClr val="FFFFFF"/>
                  </a:solidFill>
                  <a:latin typeface="Arial"/>
                </a:endParaRPr>
              </a:p>
            </p:txBody>
          </p:sp>
          <p:grpSp>
            <p:nvGrpSpPr>
              <p:cNvPr id="40" name="Group 39"/>
              <p:cNvGrpSpPr/>
              <p:nvPr/>
            </p:nvGrpSpPr>
            <p:grpSpPr>
              <a:xfrm>
                <a:off x="4570297" y="2302589"/>
                <a:ext cx="197622" cy="248956"/>
                <a:chOff x="5130624" y="2077681"/>
                <a:chExt cx="267160" cy="336560"/>
              </a:xfrm>
            </p:grpSpPr>
            <p:sp>
              <p:nvSpPr>
                <p:cNvPr id="41" name="Rectangle 40"/>
                <p:cNvSpPr/>
                <p:nvPr/>
              </p:nvSpPr>
              <p:spPr>
                <a:xfrm>
                  <a:off x="5171144" y="2245961"/>
                  <a:ext cx="204132" cy="141345"/>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a:solidFill>
                      <a:srgbClr val="FFFFFF"/>
                    </a:solidFill>
                    <a:latin typeface="Arial"/>
                  </a:endParaRPr>
                </a:p>
              </p:txBody>
            </p:sp>
            <p:sp>
              <p:nvSpPr>
                <p:cNvPr id="42" name="Freeform 41"/>
                <p:cNvSpPr>
                  <a:spLocks noEditPoints="1"/>
                </p:cNvSpPr>
                <p:nvPr/>
              </p:nvSpPr>
              <p:spPr bwMode="auto">
                <a:xfrm>
                  <a:off x="5130624" y="2230449"/>
                  <a:ext cx="267160" cy="183792"/>
                </a:xfrm>
                <a:custGeom>
                  <a:avLst/>
                  <a:gdLst>
                    <a:gd name="T0" fmla="*/ 78 w 115"/>
                    <a:gd name="T1" fmla="*/ 0 h 82"/>
                    <a:gd name="T2" fmla="*/ 7 w 115"/>
                    <a:gd name="T3" fmla="*/ 0 h 82"/>
                    <a:gd name="T4" fmla="*/ 0 w 115"/>
                    <a:gd name="T5" fmla="*/ 7 h 82"/>
                    <a:gd name="T6" fmla="*/ 0 w 115"/>
                    <a:gd name="T7" fmla="*/ 75 h 82"/>
                    <a:gd name="T8" fmla="*/ 7 w 115"/>
                    <a:gd name="T9" fmla="*/ 82 h 82"/>
                    <a:gd name="T10" fmla="*/ 108 w 115"/>
                    <a:gd name="T11" fmla="*/ 82 h 82"/>
                    <a:gd name="T12" fmla="*/ 115 w 115"/>
                    <a:gd name="T13" fmla="*/ 75 h 82"/>
                    <a:gd name="T14" fmla="*/ 115 w 115"/>
                    <a:gd name="T15" fmla="*/ 7 h 82"/>
                    <a:gd name="T16" fmla="*/ 108 w 115"/>
                    <a:gd name="T17" fmla="*/ 0 h 82"/>
                    <a:gd name="T18" fmla="*/ 98 w 115"/>
                    <a:gd name="T19" fmla="*/ 0 h 82"/>
                    <a:gd name="T20" fmla="*/ 68 w 115"/>
                    <a:gd name="T21" fmla="*/ 68 h 82"/>
                    <a:gd name="T22" fmla="*/ 46 w 115"/>
                    <a:gd name="T23" fmla="*/ 68 h 82"/>
                    <a:gd name="T24" fmla="*/ 50 w 115"/>
                    <a:gd name="T25" fmla="*/ 45 h 82"/>
                    <a:gd name="T26" fmla="*/ 43 w 115"/>
                    <a:gd name="T27" fmla="*/ 33 h 82"/>
                    <a:gd name="T28" fmla="*/ 57 w 115"/>
                    <a:gd name="T29" fmla="*/ 18 h 82"/>
                    <a:gd name="T30" fmla="*/ 71 w 115"/>
                    <a:gd name="T31" fmla="*/ 33 h 82"/>
                    <a:gd name="T32" fmla="*/ 64 w 115"/>
                    <a:gd name="T33" fmla="*/ 45 h 82"/>
                    <a:gd name="T34" fmla="*/ 68 w 115"/>
                    <a:gd name="T35" fmla="*/ 6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82">
                      <a:moveTo>
                        <a:pt x="78" y="0"/>
                      </a:moveTo>
                      <a:cubicBezTo>
                        <a:pt x="7" y="0"/>
                        <a:pt x="7" y="0"/>
                        <a:pt x="7" y="0"/>
                      </a:cubicBezTo>
                      <a:cubicBezTo>
                        <a:pt x="3" y="0"/>
                        <a:pt x="0" y="3"/>
                        <a:pt x="0" y="7"/>
                      </a:cubicBezTo>
                      <a:cubicBezTo>
                        <a:pt x="0" y="75"/>
                        <a:pt x="0" y="75"/>
                        <a:pt x="0" y="75"/>
                      </a:cubicBezTo>
                      <a:cubicBezTo>
                        <a:pt x="0" y="79"/>
                        <a:pt x="3" y="82"/>
                        <a:pt x="7" y="82"/>
                      </a:cubicBezTo>
                      <a:cubicBezTo>
                        <a:pt x="108" y="82"/>
                        <a:pt x="108" y="82"/>
                        <a:pt x="108" y="82"/>
                      </a:cubicBezTo>
                      <a:cubicBezTo>
                        <a:pt x="112" y="82"/>
                        <a:pt x="115" y="79"/>
                        <a:pt x="115" y="75"/>
                      </a:cubicBezTo>
                      <a:cubicBezTo>
                        <a:pt x="115" y="7"/>
                        <a:pt x="115" y="7"/>
                        <a:pt x="115" y="7"/>
                      </a:cubicBezTo>
                      <a:cubicBezTo>
                        <a:pt x="115" y="3"/>
                        <a:pt x="112" y="0"/>
                        <a:pt x="108" y="0"/>
                      </a:cubicBezTo>
                      <a:cubicBezTo>
                        <a:pt x="98" y="0"/>
                        <a:pt x="98" y="0"/>
                        <a:pt x="98" y="0"/>
                      </a:cubicBezTo>
                      <a:moveTo>
                        <a:pt x="68" y="68"/>
                      </a:moveTo>
                      <a:cubicBezTo>
                        <a:pt x="46" y="68"/>
                        <a:pt x="46" y="68"/>
                        <a:pt x="46" y="68"/>
                      </a:cubicBezTo>
                      <a:cubicBezTo>
                        <a:pt x="50" y="45"/>
                        <a:pt x="50" y="45"/>
                        <a:pt x="50" y="45"/>
                      </a:cubicBezTo>
                      <a:cubicBezTo>
                        <a:pt x="46" y="42"/>
                        <a:pt x="43" y="38"/>
                        <a:pt x="43" y="33"/>
                      </a:cubicBezTo>
                      <a:cubicBezTo>
                        <a:pt x="43" y="25"/>
                        <a:pt x="49" y="18"/>
                        <a:pt x="57" y="18"/>
                      </a:cubicBezTo>
                      <a:cubicBezTo>
                        <a:pt x="65" y="18"/>
                        <a:pt x="71" y="25"/>
                        <a:pt x="71" y="33"/>
                      </a:cubicBezTo>
                      <a:cubicBezTo>
                        <a:pt x="71" y="38"/>
                        <a:pt x="69" y="42"/>
                        <a:pt x="64" y="45"/>
                      </a:cubicBezTo>
                      <a:lnTo>
                        <a:pt x="68" y="6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a:lstStyle>
                <a:p>
                  <a:endParaRPr lang="en-US">
                    <a:solidFill>
                      <a:srgbClr val="000000"/>
                    </a:solidFill>
                    <a:latin typeface="Arial"/>
                  </a:endParaRPr>
                </a:p>
              </p:txBody>
            </p:sp>
            <p:sp>
              <p:nvSpPr>
                <p:cNvPr id="43" name="Freeform 42"/>
                <p:cNvSpPr>
                  <a:spLocks/>
                </p:cNvSpPr>
                <p:nvPr/>
              </p:nvSpPr>
              <p:spPr bwMode="auto">
                <a:xfrm>
                  <a:off x="5171144" y="2077681"/>
                  <a:ext cx="204132" cy="163764"/>
                </a:xfrm>
                <a:custGeom>
                  <a:avLst/>
                  <a:gdLst>
                    <a:gd name="T0" fmla="*/ 88 w 88"/>
                    <a:gd name="T1" fmla="*/ 73 h 73"/>
                    <a:gd name="T2" fmla="*/ 88 w 88"/>
                    <a:gd name="T3" fmla="*/ 45 h 73"/>
                    <a:gd name="T4" fmla="*/ 44 w 88"/>
                    <a:gd name="T5" fmla="*/ 0 h 73"/>
                    <a:gd name="T6" fmla="*/ 0 w 88"/>
                    <a:gd name="T7" fmla="*/ 44 h 73"/>
                    <a:gd name="T8" fmla="*/ 0 w 88"/>
                    <a:gd name="T9" fmla="*/ 71 h 73"/>
                    <a:gd name="T10" fmla="*/ 17 w 88"/>
                    <a:gd name="T11" fmla="*/ 71 h 73"/>
                    <a:gd name="T12" fmla="*/ 18 w 88"/>
                    <a:gd name="T13" fmla="*/ 44 h 73"/>
                    <a:gd name="T14" fmla="*/ 44 w 88"/>
                    <a:gd name="T15" fmla="*/ 18 h 73"/>
                    <a:gd name="T16" fmla="*/ 70 w 88"/>
                    <a:gd name="T17" fmla="*/ 45 h 73"/>
                    <a:gd name="T18" fmla="*/ 70 w 88"/>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73">
                      <a:moveTo>
                        <a:pt x="88" y="73"/>
                      </a:moveTo>
                      <a:cubicBezTo>
                        <a:pt x="88" y="45"/>
                        <a:pt x="88" y="45"/>
                        <a:pt x="88" y="45"/>
                      </a:cubicBezTo>
                      <a:cubicBezTo>
                        <a:pt x="88" y="21"/>
                        <a:pt x="69" y="1"/>
                        <a:pt x="44" y="0"/>
                      </a:cubicBezTo>
                      <a:cubicBezTo>
                        <a:pt x="20" y="0"/>
                        <a:pt x="0" y="20"/>
                        <a:pt x="0" y="44"/>
                      </a:cubicBezTo>
                      <a:cubicBezTo>
                        <a:pt x="0" y="71"/>
                        <a:pt x="0" y="71"/>
                        <a:pt x="0" y="71"/>
                      </a:cubicBezTo>
                      <a:cubicBezTo>
                        <a:pt x="17" y="71"/>
                        <a:pt x="17" y="71"/>
                        <a:pt x="17" y="71"/>
                      </a:cubicBezTo>
                      <a:cubicBezTo>
                        <a:pt x="18" y="44"/>
                        <a:pt x="18" y="44"/>
                        <a:pt x="18" y="44"/>
                      </a:cubicBezTo>
                      <a:cubicBezTo>
                        <a:pt x="18" y="30"/>
                        <a:pt x="30" y="18"/>
                        <a:pt x="44" y="18"/>
                      </a:cubicBezTo>
                      <a:cubicBezTo>
                        <a:pt x="59" y="18"/>
                        <a:pt x="70" y="30"/>
                        <a:pt x="70" y="45"/>
                      </a:cubicBezTo>
                      <a:cubicBezTo>
                        <a:pt x="70" y="73"/>
                        <a:pt x="70" y="73"/>
                        <a:pt x="70" y="7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a:lstStyle>
                <a:p>
                  <a:endParaRPr lang="en-US">
                    <a:solidFill>
                      <a:srgbClr val="000000"/>
                    </a:solidFill>
                    <a:latin typeface="Arial"/>
                  </a:endParaRPr>
                </a:p>
              </p:txBody>
            </p:sp>
          </p:grpSp>
        </p:grpSp>
      </p:grpSp>
      <p:grpSp>
        <p:nvGrpSpPr>
          <p:cNvPr id="107" name="Group 106"/>
          <p:cNvGrpSpPr/>
          <p:nvPr/>
        </p:nvGrpSpPr>
        <p:grpSpPr>
          <a:xfrm>
            <a:off x="3683371" y="4776474"/>
            <a:ext cx="2309718" cy="292388"/>
            <a:chOff x="3167390" y="4005730"/>
            <a:chExt cx="1732740" cy="219494"/>
          </a:xfrm>
        </p:grpSpPr>
        <p:sp>
          <p:nvSpPr>
            <p:cNvPr id="104" name="Rectangle 103"/>
            <p:cNvSpPr/>
            <p:nvPr/>
          </p:nvSpPr>
          <p:spPr>
            <a:xfrm>
              <a:off x="3167390" y="4064134"/>
              <a:ext cx="250994" cy="157647"/>
            </a:xfrm>
            <a:prstGeom prst="rect">
              <a:avLst/>
            </a:prstGeom>
            <a:solidFill>
              <a:srgbClr val="7030A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dirty="0">
                <a:solidFill>
                  <a:srgbClr val="FFFFFF"/>
                </a:solidFill>
                <a:latin typeface="Arial"/>
              </a:endParaRPr>
            </a:p>
          </p:txBody>
        </p:sp>
        <p:sp>
          <p:nvSpPr>
            <p:cNvPr id="106" name="TextBox 105"/>
            <p:cNvSpPr txBox="1"/>
            <p:nvPr/>
          </p:nvSpPr>
          <p:spPr>
            <a:xfrm>
              <a:off x="3490947" y="4005730"/>
              <a:ext cx="1409183" cy="219494"/>
            </a:xfrm>
            <a:prstGeom prst="rect">
              <a:avLst/>
            </a:prstGeom>
            <a:noFill/>
          </p:spPr>
          <p:txBody>
            <a:bodyPr wrap="square" rtlCol="0">
              <a:spAutoFit/>
            </a:bodyPr>
            <a:lstStyle/>
            <a:p>
              <a:pPr defTabSz="609276"/>
              <a:r>
                <a:rPr lang="en-US" sz="1300" b="1" dirty="0">
                  <a:solidFill>
                    <a:srgbClr val="000000"/>
                  </a:solidFill>
                  <a:latin typeface="Arial"/>
                </a:rPr>
                <a:t>Usergroup1 Portal</a:t>
              </a:r>
            </a:p>
          </p:txBody>
        </p:sp>
      </p:grpSp>
      <p:grpSp>
        <p:nvGrpSpPr>
          <p:cNvPr id="108" name="Group 107"/>
          <p:cNvGrpSpPr/>
          <p:nvPr/>
        </p:nvGrpSpPr>
        <p:grpSpPr>
          <a:xfrm>
            <a:off x="3698813" y="5125473"/>
            <a:ext cx="2309718" cy="292388"/>
            <a:chOff x="3167390" y="4005730"/>
            <a:chExt cx="1732740" cy="219494"/>
          </a:xfrm>
        </p:grpSpPr>
        <p:sp>
          <p:nvSpPr>
            <p:cNvPr id="109" name="Rectangle 108"/>
            <p:cNvSpPr/>
            <p:nvPr/>
          </p:nvSpPr>
          <p:spPr>
            <a:xfrm>
              <a:off x="3167390" y="4064134"/>
              <a:ext cx="250994" cy="157647"/>
            </a:xfrm>
            <a:prstGeom prst="rect">
              <a:avLst/>
            </a:prstGeom>
            <a:solidFill>
              <a:schemeClr val="accent6">
                <a:lumMod val="75000"/>
                <a:alpha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6"/>
              <a:endParaRPr lang="en-US" dirty="0">
                <a:solidFill>
                  <a:srgbClr val="FFFFFF"/>
                </a:solidFill>
                <a:latin typeface="Arial"/>
              </a:endParaRPr>
            </a:p>
          </p:txBody>
        </p:sp>
        <p:sp>
          <p:nvSpPr>
            <p:cNvPr id="110" name="TextBox 109"/>
            <p:cNvSpPr txBox="1"/>
            <p:nvPr/>
          </p:nvSpPr>
          <p:spPr>
            <a:xfrm>
              <a:off x="3490947" y="4005730"/>
              <a:ext cx="1409183" cy="219494"/>
            </a:xfrm>
            <a:prstGeom prst="rect">
              <a:avLst/>
            </a:prstGeom>
            <a:noFill/>
          </p:spPr>
          <p:txBody>
            <a:bodyPr wrap="square" rtlCol="0">
              <a:spAutoFit/>
            </a:bodyPr>
            <a:lstStyle/>
            <a:p>
              <a:pPr defTabSz="609276"/>
              <a:r>
                <a:rPr lang="en-US" sz="1300" b="1" dirty="0">
                  <a:solidFill>
                    <a:srgbClr val="000000"/>
                  </a:solidFill>
                  <a:latin typeface="Arial"/>
                </a:rPr>
                <a:t>Usergroup2 Portal</a:t>
              </a:r>
            </a:p>
          </p:txBody>
        </p:sp>
      </p:grpSp>
      <p:sp>
        <p:nvSpPr>
          <p:cNvPr id="72" name="Rectangle 71"/>
          <p:cNvSpPr/>
          <p:nvPr/>
        </p:nvSpPr>
        <p:spPr>
          <a:xfrm>
            <a:off x="698909" y="4793696"/>
            <a:ext cx="2415793" cy="247837"/>
          </a:xfrm>
          <a:prstGeom prst="rect">
            <a:avLst/>
          </a:prstGeom>
          <a:ln/>
        </p:spPr>
        <p:style>
          <a:lnRef idx="0">
            <a:schemeClr val="dk1"/>
          </a:lnRef>
          <a:fillRef idx="3">
            <a:schemeClr val="dk1"/>
          </a:fillRef>
          <a:effectRef idx="3">
            <a:schemeClr val="dk1"/>
          </a:effectRef>
          <a:fontRef idx="minor">
            <a:schemeClr val="lt1"/>
          </a:fontRef>
        </p:style>
        <p:txBody>
          <a:bodyPr lIns="91404" tIns="45703" rIns="91404" bIns="45703" rtlCol="0" anchor="ctr"/>
          <a:lstStyle/>
          <a:p>
            <a:pPr algn="ctr" defTabSz="609276"/>
            <a:r>
              <a:rPr lang="en-US" sz="1200" dirty="0">
                <a:solidFill>
                  <a:srgbClr val="FFFFFF"/>
                </a:solidFill>
                <a:latin typeface="Arial"/>
              </a:rPr>
              <a:t>Enterprise Portal</a:t>
            </a:r>
          </a:p>
        </p:txBody>
      </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012" y="5070290"/>
            <a:ext cx="342589" cy="342679"/>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649" y="5096671"/>
            <a:ext cx="342589" cy="342679"/>
          </a:xfrm>
          <a:prstGeom prst="rect">
            <a:avLst/>
          </a:prstGeom>
        </p:spPr>
      </p:pic>
      <p:sp>
        <p:nvSpPr>
          <p:cNvPr id="8" name="Up Arrow 7"/>
          <p:cNvSpPr/>
          <p:nvPr/>
        </p:nvSpPr>
        <p:spPr>
          <a:xfrm rot="2570472">
            <a:off x="2855264" y="2935120"/>
            <a:ext cx="206749" cy="2449497"/>
          </a:xfrm>
          <a:prstGeom prst="upArrow">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rtlCol="0" anchor="ctr"/>
          <a:lstStyle/>
          <a:p>
            <a:pPr algn="ctr" defTabSz="609276"/>
            <a:endParaRPr lang="en-US" dirty="0">
              <a:solidFill>
                <a:srgbClr val="FFFFFF"/>
              </a:solidFill>
              <a:latin typeface="Arial"/>
            </a:endParaRPr>
          </a:p>
        </p:txBody>
      </p:sp>
      <p:sp>
        <p:nvSpPr>
          <p:cNvPr id="80" name="TextBox 79"/>
          <p:cNvSpPr txBox="1"/>
          <p:nvPr/>
        </p:nvSpPr>
        <p:spPr>
          <a:xfrm>
            <a:off x="236629" y="3762596"/>
            <a:ext cx="1875306" cy="707733"/>
          </a:xfrm>
          <a:prstGeom prst="rect">
            <a:avLst/>
          </a:prstGeom>
          <a:solidFill>
            <a:schemeClr val="accent1">
              <a:lumMod val="40000"/>
              <a:lumOff val="60000"/>
            </a:schemeClr>
          </a:solidFill>
        </p:spPr>
        <p:txBody>
          <a:bodyPr wrap="square" lIns="91440" tIns="45721" rIns="91440" bIns="45721" rtlCol="0">
            <a:spAutoFit/>
          </a:bodyPr>
          <a:lstStyle/>
          <a:p>
            <a:pPr algn="ctr" defTabSz="609276"/>
            <a:r>
              <a:rPr lang="en-US" sz="1300" dirty="0">
                <a:solidFill>
                  <a:srgbClr val="000000"/>
                </a:solidFill>
                <a:latin typeface="Arial"/>
              </a:rPr>
              <a:t>Developers accessing public cloud through Enterprise portal</a:t>
            </a:r>
          </a:p>
        </p:txBody>
      </p:sp>
      <p:pic>
        <p:nvPicPr>
          <p:cNvPr id="81" name="Picture 80"/>
          <p:cNvPicPr>
            <a:picLocks noChangeAspect="1"/>
          </p:cNvPicPr>
          <p:nvPr/>
        </p:nvPicPr>
        <p:blipFill>
          <a:blip r:embed="rId4"/>
          <a:stretch>
            <a:fillRect/>
          </a:stretch>
        </p:blipFill>
        <p:spPr>
          <a:xfrm>
            <a:off x="9802583" y="80369"/>
            <a:ext cx="845976" cy="1002291"/>
          </a:xfrm>
          <a:prstGeom prst="rect">
            <a:avLst/>
          </a:prstGeom>
        </p:spPr>
      </p:pic>
      <p:sp>
        <p:nvSpPr>
          <p:cNvPr id="6" name="Rectangle 5"/>
          <p:cNvSpPr/>
          <p:nvPr/>
        </p:nvSpPr>
        <p:spPr>
          <a:xfrm>
            <a:off x="395824" y="5796172"/>
            <a:ext cx="11305808" cy="812021"/>
          </a:xfrm>
          <a:prstGeom prst="rect">
            <a:avLst/>
          </a:prstGeom>
          <a:ln/>
        </p:spPr>
        <p:style>
          <a:lnRef idx="0">
            <a:schemeClr val="accent1"/>
          </a:lnRef>
          <a:fillRef idx="3">
            <a:schemeClr val="accent1"/>
          </a:fillRef>
          <a:effectRef idx="3">
            <a:schemeClr val="accent1"/>
          </a:effectRef>
          <a:fontRef idx="minor">
            <a:schemeClr val="lt1"/>
          </a:fontRef>
        </p:style>
        <p:txBody>
          <a:bodyPr lIns="91404" tIns="45703" rIns="91404" bIns="45703" rtlCol="0" anchor="ctr"/>
          <a:lstStyle/>
          <a:p>
            <a:pPr algn="ctr" defTabSz="609276"/>
            <a:r>
              <a:rPr lang="en-US" sz="1600" dirty="0">
                <a:solidFill>
                  <a:srgbClr val="FFFFFF"/>
                </a:solidFill>
                <a:latin typeface="Arial"/>
              </a:rPr>
              <a:t>“One word to think of Cisco Intercloud Fabric is choice – cloud provider &amp; hypervisor. I get one pane of glass across provider clouds in an easily manageable interface and I don’t have to hire a cast of engineers to develop that for me.” </a:t>
            </a:r>
          </a:p>
          <a:p>
            <a:pPr algn="ctr" defTabSz="609276"/>
            <a:r>
              <a:rPr lang="en-US" sz="1200" dirty="0">
                <a:solidFill>
                  <a:srgbClr val="FFFFFF"/>
                </a:solidFill>
                <a:latin typeface="Arial"/>
              </a:rPr>
              <a:t>Randy Haan, Director of IT Infrastructure, Salvation Army</a:t>
            </a:r>
          </a:p>
        </p:txBody>
      </p:sp>
    </p:spTree>
    <p:extLst>
      <p:ext uri="{BB962C8B-B14F-4D97-AF65-F5344CB8AC3E}">
        <p14:creationId xmlns:p14="http://schemas.microsoft.com/office/powerpoint/2010/main" val="31060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p:cNvSpPr/>
          <p:nvPr/>
        </p:nvSpPr>
        <p:spPr>
          <a:xfrm>
            <a:off x="472892" y="1404258"/>
            <a:ext cx="11297634" cy="5235124"/>
          </a:xfrm>
          <a:prstGeom prst="rect">
            <a:avLst/>
          </a:prstGeom>
          <a:gradFill flip="none" rotWithShape="1">
            <a:gsLst>
              <a:gs pos="0">
                <a:schemeClr val="accent1">
                  <a:alpha val="0"/>
                </a:schemeClr>
              </a:gs>
              <a:gs pos="100000">
                <a:schemeClr val="accent4"/>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7" tIns="45715" rIns="91427" bIns="45715" rtlCol="0" anchor="ctr"/>
          <a:lstStyle/>
          <a:p>
            <a:pPr algn="ctr" defTabSz="609427">
              <a:lnSpc>
                <a:spcPct val="90000"/>
              </a:lnSpc>
              <a:defRPr/>
            </a:pPr>
            <a:endParaRPr lang="en-US" dirty="0">
              <a:solidFill>
                <a:srgbClr val="FFFFFF"/>
              </a:solidFill>
              <a:latin typeface="Arial"/>
            </a:endParaRPr>
          </a:p>
        </p:txBody>
      </p:sp>
      <p:cxnSp>
        <p:nvCxnSpPr>
          <p:cNvPr id="44" name="Straight Connector 43"/>
          <p:cNvCxnSpPr/>
          <p:nvPr/>
        </p:nvCxnSpPr>
        <p:spPr bwMode="auto">
          <a:xfrm flipV="1">
            <a:off x="3657231" y="4110860"/>
            <a:ext cx="4937719" cy="0"/>
          </a:xfrm>
          <a:prstGeom prst="line">
            <a:avLst/>
          </a:prstGeom>
          <a:solidFill>
            <a:srgbClr val="0183B7"/>
          </a:solidFill>
          <a:ln w="38100" cap="flat" cmpd="sng" algn="ctr">
            <a:solidFill>
              <a:srgbClr val="D3D3DA">
                <a:lumMod val="75000"/>
              </a:srgbClr>
            </a:solidFill>
            <a:prstDash val="solid"/>
            <a:round/>
            <a:headEnd type="none" w="med" len="med"/>
            <a:tailEnd type="none" w="med" len="med"/>
          </a:ln>
          <a:effectLst/>
        </p:spPr>
      </p:cxnSp>
      <p:grpSp>
        <p:nvGrpSpPr>
          <p:cNvPr id="18" name="Group 17"/>
          <p:cNvGrpSpPr/>
          <p:nvPr/>
        </p:nvGrpSpPr>
        <p:grpSpPr>
          <a:xfrm>
            <a:off x="3798166" y="2123614"/>
            <a:ext cx="3675681" cy="1098512"/>
            <a:chOff x="2417965" y="1592709"/>
            <a:chExt cx="2757479" cy="823884"/>
          </a:xfrm>
        </p:grpSpPr>
        <p:sp>
          <p:nvSpPr>
            <p:cNvPr id="17" name="Rectangle 16"/>
            <p:cNvSpPr/>
            <p:nvPr/>
          </p:nvSpPr>
          <p:spPr>
            <a:xfrm>
              <a:off x="2417965" y="2065937"/>
              <a:ext cx="2757479" cy="350656"/>
            </a:xfrm>
            <a:prstGeom prst="rect">
              <a:avLst/>
            </a:prstGeom>
            <a:gradFill flip="none" rotWithShape="1">
              <a:gsLst>
                <a:gs pos="100000">
                  <a:schemeClr val="bg1">
                    <a:alpha val="0"/>
                  </a:schemeClr>
                </a:gs>
                <a:gs pos="50000">
                  <a:schemeClr val="tx1">
                    <a:alpha val="29000"/>
                  </a:schemeClr>
                </a:gs>
                <a:gs pos="0">
                  <a:schemeClr val="tx1"/>
                </a:gs>
              </a:gsLst>
              <a:path path="shape">
                <a:fillToRect l="50000" t="50000" r="50000" b="50000"/>
              </a:path>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sp>
          <p:nvSpPr>
            <p:cNvPr id="167" name="TextBox 139"/>
            <p:cNvSpPr txBox="1">
              <a:spLocks noChangeArrowheads="1"/>
            </p:cNvSpPr>
            <p:nvPr/>
          </p:nvSpPr>
          <p:spPr bwMode="auto">
            <a:xfrm>
              <a:off x="3372707" y="1592709"/>
              <a:ext cx="849703" cy="270266"/>
            </a:xfrm>
            <a:prstGeom prst="rect">
              <a:avLst/>
            </a:prstGeom>
            <a:extLst/>
          </p:spPr>
          <p:txBody>
            <a:bodyPr wrap="none" anchor="b">
              <a:spAutoFit/>
            </a:bodyPr>
            <a:lstStyle>
              <a:defPPr>
                <a:defRPr lang="en-US"/>
              </a:defPPr>
              <a:lvl1pPr algn="ctr" fontAlgn="base">
                <a:lnSpc>
                  <a:spcPct val="90000"/>
                </a:lnSpc>
                <a:spcBef>
                  <a:spcPct val="0"/>
                </a:spcBef>
                <a:spcAft>
                  <a:spcPct val="0"/>
                </a:spcAft>
                <a:defRPr>
                  <a:solidFill>
                    <a:schemeClr val="accent2"/>
                  </a:solidFill>
                </a:defRPr>
              </a:lvl1pPr>
            </a:lstStyle>
            <a:p>
              <a:pPr defTabSz="609377"/>
              <a:r>
                <a:rPr lang="en-US" sz="1900" dirty="0">
                  <a:solidFill>
                    <a:srgbClr val="52526D">
                      <a:lumMod val="75000"/>
                    </a:srgbClr>
                  </a:solidFill>
                  <a:latin typeface="Arial"/>
                </a:rPr>
                <a:t>Capacity</a:t>
              </a:r>
            </a:p>
          </p:txBody>
        </p:sp>
      </p:grpSp>
      <p:grpSp>
        <p:nvGrpSpPr>
          <p:cNvPr id="85" name="Group 84"/>
          <p:cNvGrpSpPr/>
          <p:nvPr/>
        </p:nvGrpSpPr>
        <p:grpSpPr>
          <a:xfrm>
            <a:off x="1155494" y="2791051"/>
            <a:ext cx="3207958" cy="2072132"/>
            <a:chOff x="778683" y="3222365"/>
            <a:chExt cx="1781250" cy="1150272"/>
          </a:xfrm>
        </p:grpSpPr>
        <p:sp>
          <p:nvSpPr>
            <p:cNvPr id="86"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146"/>
              <a:endParaRPr lang="en-US" sz="2700">
                <a:solidFill>
                  <a:srgbClr val="000000"/>
                </a:solidFill>
                <a:latin typeface="Arial"/>
              </a:endParaRPr>
            </a:p>
          </p:txBody>
        </p:sp>
        <p:sp>
          <p:nvSpPr>
            <p:cNvPr id="87" name="Rectangle 86"/>
            <p:cNvSpPr/>
            <p:nvPr/>
          </p:nvSpPr>
          <p:spPr>
            <a:xfrm>
              <a:off x="978965" y="4133445"/>
              <a:ext cx="1422725" cy="239192"/>
            </a:xfrm>
            <a:prstGeom prst="rect">
              <a:avLst/>
            </a:prstGeom>
          </p:spPr>
          <p:txBody>
            <a:bodyPr wrap="none" anchor="b">
              <a:spAutoFit/>
            </a:bodyPr>
            <a:lstStyle/>
            <a:p>
              <a:pPr algn="ctr" defTabSz="609377" fontAlgn="base">
                <a:lnSpc>
                  <a:spcPct val="90000"/>
                </a:lnSpc>
                <a:spcBef>
                  <a:spcPct val="0"/>
                </a:spcBef>
                <a:spcAft>
                  <a:spcPct val="0"/>
                </a:spcAft>
              </a:pPr>
              <a:r>
                <a:rPr lang="en-US" dirty="0">
                  <a:solidFill>
                    <a:srgbClr val="33828D">
                      <a:lumMod val="75000"/>
                    </a:srgbClr>
                  </a:solidFill>
                  <a:latin typeface="Arial"/>
                </a:rPr>
                <a:t>DC/Private Cloud</a:t>
              </a:r>
            </a:p>
          </p:txBody>
        </p:sp>
      </p:grpSp>
      <p:grpSp>
        <p:nvGrpSpPr>
          <p:cNvPr id="88" name="Group 87"/>
          <p:cNvGrpSpPr/>
          <p:nvPr/>
        </p:nvGrpSpPr>
        <p:grpSpPr>
          <a:xfrm>
            <a:off x="227617" y="4892965"/>
            <a:ext cx="4768307" cy="1590575"/>
            <a:chOff x="170756" y="3669721"/>
            <a:chExt cx="3577162" cy="1192931"/>
          </a:xfrm>
        </p:grpSpPr>
        <p:grpSp>
          <p:nvGrpSpPr>
            <p:cNvPr id="89" name="Group 88"/>
            <p:cNvGrpSpPr/>
            <p:nvPr/>
          </p:nvGrpSpPr>
          <p:grpSpPr>
            <a:xfrm rot="16200000">
              <a:off x="1362871" y="2477606"/>
              <a:ext cx="1192931" cy="3577162"/>
              <a:chOff x="924547" y="5638801"/>
              <a:chExt cx="7294906" cy="3577162"/>
            </a:xfrm>
          </p:grpSpPr>
          <p:sp>
            <p:nvSpPr>
              <p:cNvPr id="91" name="Trapezoid 90"/>
              <p:cNvSpPr/>
              <p:nvPr/>
            </p:nvSpPr>
            <p:spPr>
              <a:xfrm>
                <a:off x="924547" y="5638801"/>
                <a:ext cx="7294906" cy="222449"/>
              </a:xfrm>
              <a:prstGeom prst="trapezoid">
                <a:avLst>
                  <a:gd name="adj" fmla="val 39354"/>
                </a:avLst>
              </a:prstGeom>
              <a:gradFill flip="none" rotWithShape="1">
                <a:gsLst>
                  <a:gs pos="0">
                    <a:schemeClr val="tx2">
                      <a:lumMod val="60000"/>
                      <a:lumOff val="40000"/>
                      <a:alpha val="0"/>
                    </a:schemeClr>
                  </a:gs>
                  <a:gs pos="100000">
                    <a:schemeClr val="accent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sp>
            <p:nvSpPr>
              <p:cNvPr id="92" name="Round Same Side Corner Rectangle 91"/>
              <p:cNvSpPr/>
              <p:nvPr/>
            </p:nvSpPr>
            <p:spPr>
              <a:xfrm>
                <a:off x="1496585" y="5638801"/>
                <a:ext cx="6150824" cy="3577162"/>
              </a:xfrm>
              <a:prstGeom prst="round2SameRect">
                <a:avLst>
                  <a:gd name="adj1" fmla="val 0"/>
                  <a:gd name="adj2" fmla="val 6720"/>
                </a:avLst>
              </a:prstGeom>
              <a:gradFill flip="none" rotWithShape="1">
                <a:gsLst>
                  <a:gs pos="1000">
                    <a:schemeClr val="accent5"/>
                  </a:gs>
                  <a:gs pos="100000">
                    <a:schemeClr val="accent6"/>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27"/>
                <a:endParaRPr lang="en-US" dirty="0">
                  <a:solidFill>
                    <a:srgbClr val="FFFFFF"/>
                  </a:solidFill>
                  <a:latin typeface="Arial"/>
                </a:endParaRPr>
              </a:p>
            </p:txBody>
          </p:sp>
        </p:grpSp>
        <p:sp>
          <p:nvSpPr>
            <p:cNvPr id="90" name="TextBox 89"/>
            <p:cNvSpPr txBox="1"/>
            <p:nvPr/>
          </p:nvSpPr>
          <p:spPr>
            <a:xfrm>
              <a:off x="182025" y="3836074"/>
              <a:ext cx="3565889" cy="684986"/>
            </a:xfrm>
            <a:prstGeom prst="roundRect">
              <a:avLst>
                <a:gd name="adj" fmla="val 0"/>
              </a:avLst>
            </a:prstGeom>
          </p:spPr>
          <p:txBody>
            <a:bodyPr lIns="91428" tIns="45714" rIns="91428" bIns="45714" anchor="t">
              <a:spAutoFit/>
            </a:bodyPr>
            <a:lstStyle>
              <a:defPPr>
                <a:defRPr lang="en-US"/>
              </a:defPPr>
              <a:lvl1pPr marL="228573" indent="-171429" defTabSz="685805">
                <a:lnSpc>
                  <a:spcPct val="95000"/>
                </a:lnSpc>
                <a:spcBef>
                  <a:spcPts val="1110"/>
                </a:spcBef>
                <a:buClr>
                  <a:schemeClr val="tx2"/>
                </a:buClr>
                <a:buSzPct val="80000"/>
                <a:buFont typeface="Wingdings" panose="05000000000000000000" pitchFamily="2" charset="2"/>
                <a:buChar char="§"/>
                <a:tabLst/>
                <a:defRPr sz="1400" b="0" i="0">
                  <a:solidFill>
                    <a:schemeClr val="tx2"/>
                  </a:solidFill>
                  <a:cs typeface="CiscoSans ExtraLight"/>
                </a:defRPr>
              </a:lvl1pPr>
              <a:lvl2pPr indent="-215873" defTabSz="685805">
                <a:lnSpc>
                  <a:spcPct val="95000"/>
                </a:lnSpc>
                <a:spcBef>
                  <a:spcPts val="450"/>
                </a:spcBef>
                <a:buClr>
                  <a:schemeClr val="tx2"/>
                </a:buClr>
                <a:buSzPct val="80000"/>
                <a:buFont typeface="Wingdings" panose="05000000000000000000" pitchFamily="2" charset="2"/>
                <a:buChar char="§"/>
                <a:defRPr b="0" i="0">
                  <a:solidFill>
                    <a:schemeClr val="tx2"/>
                  </a:solidFill>
                  <a:cs typeface="CiscoSans ExtraLight"/>
                </a:defRPr>
              </a:lvl2pPr>
              <a:lvl3pPr marL="628572" indent="-171429" defTabSz="685805">
                <a:lnSpc>
                  <a:spcPct val="95000"/>
                </a:lnSpc>
                <a:spcBef>
                  <a:spcPts val="630"/>
                </a:spcBef>
                <a:buClr>
                  <a:schemeClr val="tx2"/>
                </a:buClr>
                <a:buSzPct val="80000"/>
                <a:buFont typeface="Wingdings" panose="05000000000000000000" pitchFamily="2" charset="2"/>
                <a:buChar char="§"/>
                <a:defRPr sz="1600" b="0" i="0">
                  <a:solidFill>
                    <a:schemeClr val="tx2"/>
                  </a:solidFill>
                  <a:cs typeface="CiscoSans ExtraLight"/>
                </a:defRPr>
              </a:lvl3pPr>
              <a:lvl4pPr marL="800000" indent="-171429" defTabSz="685805">
                <a:lnSpc>
                  <a:spcPct val="95000"/>
                </a:lnSpc>
                <a:spcBef>
                  <a:spcPts val="630"/>
                </a:spcBef>
                <a:buClr>
                  <a:schemeClr val="tx2"/>
                </a:buClr>
                <a:buSzPct val="80000"/>
                <a:buFont typeface="Wingdings" panose="05000000000000000000" pitchFamily="2" charset="2"/>
                <a:buChar char="§"/>
                <a:defRPr sz="1400" b="0" i="0">
                  <a:solidFill>
                    <a:schemeClr val="tx2"/>
                  </a:solidFill>
                  <a:cs typeface="CiscoSans ExtraLight"/>
                </a:defRPr>
              </a:lvl4pPr>
              <a:lvl5pPr marL="971428" indent="-171429" defTabSz="685805">
                <a:lnSpc>
                  <a:spcPct val="95000"/>
                </a:lnSpc>
                <a:spcBef>
                  <a:spcPts val="630"/>
                </a:spcBef>
                <a:buClr>
                  <a:schemeClr val="tx2"/>
                </a:buClr>
                <a:buSzPct val="80000"/>
                <a:buFont typeface="Wingdings" panose="05000000000000000000" pitchFamily="2" charset="2"/>
                <a:buChar char="§"/>
                <a:defRPr sz="1200" b="0" i="0">
                  <a:solidFill>
                    <a:schemeClr val="tx2"/>
                  </a:solidFill>
                  <a:cs typeface="CiscoSans ExtraLight"/>
                </a:defRPr>
              </a:lvl5pPr>
              <a:lvl6pPr marL="863892" indent="-171452" defTabSz="685805">
                <a:spcBef>
                  <a:spcPts val="600"/>
                </a:spcBef>
                <a:buFont typeface="Arial" pitchFamily="34" charset="0"/>
                <a:buChar char="•"/>
                <a:defRPr sz="900" baseline="0"/>
              </a:lvl6pPr>
              <a:lvl7pPr marL="935883" indent="-171429" defTabSz="685805">
                <a:spcBef>
                  <a:spcPts val="600"/>
                </a:spcBef>
                <a:buFont typeface="Arial" pitchFamily="34" charset="0"/>
                <a:buChar char="•"/>
                <a:defRPr sz="800" baseline="0"/>
              </a:lvl7pPr>
              <a:lvl8pPr marL="2400320" indent="0" defTabSz="685805">
                <a:spcBef>
                  <a:spcPct val="20000"/>
                </a:spcBef>
                <a:buFont typeface="Arial" pitchFamily="34" charset="0"/>
                <a:buNone/>
                <a:defRPr sz="1500"/>
              </a:lvl8pPr>
              <a:lvl9pPr marL="2914675" indent="-171452" defTabSz="685805">
                <a:spcBef>
                  <a:spcPct val="20000"/>
                </a:spcBef>
                <a:buFont typeface="Arial" pitchFamily="34" charset="0"/>
                <a:buChar char="•"/>
                <a:defRPr sz="1500"/>
              </a:lvl9pPr>
            </a:lstStyle>
            <a:p>
              <a:pPr>
                <a:spcBef>
                  <a:spcPts val="800"/>
                </a:spcBef>
                <a:buClr>
                  <a:srgbClr val="FFFFFF"/>
                </a:buClr>
                <a:buFont typeface="Arial" panose="020B0604020202020204" pitchFamily="34" charset="0"/>
                <a:buChar char="•"/>
              </a:pPr>
              <a:r>
                <a:rPr lang="en-US" dirty="0">
                  <a:solidFill>
                    <a:srgbClr val="FFFFFF"/>
                  </a:solidFill>
                  <a:latin typeface="Arial"/>
                </a:rPr>
                <a:t>Elastic Capacity</a:t>
              </a:r>
            </a:p>
            <a:p>
              <a:pPr>
                <a:spcBef>
                  <a:spcPts val="800"/>
                </a:spcBef>
                <a:buClr>
                  <a:srgbClr val="FFFFFF"/>
                </a:buClr>
                <a:buFont typeface="Arial" panose="020B0604020202020204" pitchFamily="34" charset="0"/>
                <a:buChar char="•"/>
              </a:pPr>
              <a:r>
                <a:rPr lang="en-US" dirty="0">
                  <a:solidFill>
                    <a:srgbClr val="FFFFFF"/>
                  </a:solidFill>
                  <a:latin typeface="Arial"/>
                </a:rPr>
                <a:t>Secure and Policy </a:t>
              </a:r>
              <a:r>
                <a:rPr lang="en-US" dirty="0" smtClean="0">
                  <a:solidFill>
                    <a:srgbClr val="FFFFFF"/>
                  </a:solidFill>
                  <a:latin typeface="Arial"/>
                </a:rPr>
                <a:t>Driven </a:t>
              </a:r>
            </a:p>
            <a:p>
              <a:pPr>
                <a:spcBef>
                  <a:spcPts val="800"/>
                </a:spcBef>
                <a:buClr>
                  <a:srgbClr val="FFFFFF"/>
                </a:buClr>
                <a:buFont typeface="Arial" panose="020B0604020202020204" pitchFamily="34" charset="0"/>
                <a:buChar char="•"/>
              </a:pPr>
              <a:r>
                <a:rPr lang="en-US" dirty="0" smtClean="0">
                  <a:solidFill>
                    <a:srgbClr val="FFFFFF"/>
                  </a:solidFill>
                  <a:latin typeface="Arial"/>
                </a:rPr>
                <a:t>No data migration necessary </a:t>
              </a:r>
              <a:endParaRPr lang="en-US" dirty="0">
                <a:solidFill>
                  <a:srgbClr val="FFFFFF"/>
                </a:solidFill>
                <a:latin typeface="Arial"/>
              </a:endParaRPr>
            </a:p>
          </p:txBody>
        </p:sp>
      </p:grpSp>
      <p:grpSp>
        <p:nvGrpSpPr>
          <p:cNvPr id="93" name="Group 92"/>
          <p:cNvGrpSpPr/>
          <p:nvPr/>
        </p:nvGrpSpPr>
        <p:grpSpPr>
          <a:xfrm>
            <a:off x="7861686" y="2791051"/>
            <a:ext cx="3207958" cy="2072132"/>
            <a:chOff x="778683" y="3222365"/>
            <a:chExt cx="1781250" cy="1150272"/>
          </a:xfrm>
        </p:grpSpPr>
        <p:sp>
          <p:nvSpPr>
            <p:cNvPr id="94"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146"/>
              <a:endParaRPr lang="en-US" sz="2700">
                <a:solidFill>
                  <a:srgbClr val="000000"/>
                </a:solidFill>
                <a:latin typeface="Arial"/>
              </a:endParaRPr>
            </a:p>
          </p:txBody>
        </p:sp>
        <p:sp>
          <p:nvSpPr>
            <p:cNvPr id="95" name="Rectangle 94"/>
            <p:cNvSpPr/>
            <p:nvPr/>
          </p:nvSpPr>
          <p:spPr>
            <a:xfrm>
              <a:off x="1073883" y="4133445"/>
              <a:ext cx="1232887" cy="239192"/>
            </a:xfrm>
            <a:prstGeom prst="rect">
              <a:avLst/>
            </a:prstGeom>
          </p:spPr>
          <p:txBody>
            <a:bodyPr wrap="none" anchor="b">
              <a:spAutoFit/>
            </a:bodyPr>
            <a:lstStyle/>
            <a:p>
              <a:pPr algn="ctr" defTabSz="609377" fontAlgn="base">
                <a:lnSpc>
                  <a:spcPct val="90000"/>
                </a:lnSpc>
                <a:spcBef>
                  <a:spcPct val="0"/>
                </a:spcBef>
                <a:spcAft>
                  <a:spcPct val="0"/>
                </a:spcAft>
              </a:pPr>
              <a:r>
                <a:rPr lang="en-US" dirty="0">
                  <a:solidFill>
                    <a:srgbClr val="52526D"/>
                  </a:solidFill>
                  <a:latin typeface="Arial"/>
                </a:rPr>
                <a:t>Provider Cloud</a:t>
              </a:r>
            </a:p>
          </p:txBody>
        </p:sp>
      </p:grpSp>
      <p:grpSp>
        <p:nvGrpSpPr>
          <p:cNvPr id="168" name="Group 167"/>
          <p:cNvGrpSpPr/>
          <p:nvPr/>
        </p:nvGrpSpPr>
        <p:grpSpPr>
          <a:xfrm>
            <a:off x="3818358" y="2483967"/>
            <a:ext cx="4776594" cy="558800"/>
            <a:chOff x="2427705" y="1674186"/>
            <a:chExt cx="3739735" cy="419100"/>
          </a:xfrm>
        </p:grpSpPr>
        <p:sp>
          <p:nvSpPr>
            <p:cNvPr id="169" name="Rectangle 168"/>
            <p:cNvSpPr/>
            <p:nvPr/>
          </p:nvSpPr>
          <p:spPr>
            <a:xfrm>
              <a:off x="2427705" y="1674186"/>
              <a:ext cx="3739735" cy="419100"/>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28575">
              <a:solidFill>
                <a:schemeClr val="bg1">
                  <a:lumMod val="95000"/>
                </a:schemeClr>
              </a:solid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sp>
          <p:nvSpPr>
            <p:cNvPr id="170" name="Rounded Rectangle 169"/>
            <p:cNvSpPr/>
            <p:nvPr/>
          </p:nvSpPr>
          <p:spPr>
            <a:xfrm>
              <a:off x="2451971" y="1728704"/>
              <a:ext cx="2789977" cy="125496"/>
            </a:xfrm>
            <a:prstGeom prst="roundRect">
              <a:avLst>
                <a:gd name="adj" fmla="val 50000"/>
              </a:avLst>
            </a:prstGeom>
            <a:solidFill>
              <a:schemeClr val="bg1">
                <a:alpha val="3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grpSp>
      <p:sp>
        <p:nvSpPr>
          <p:cNvPr id="172" name="Rounded Rectangle 171"/>
          <p:cNvSpPr/>
          <p:nvPr/>
        </p:nvSpPr>
        <p:spPr>
          <a:xfrm>
            <a:off x="3827823" y="2508088"/>
            <a:ext cx="2939514" cy="521981"/>
          </a:xfrm>
          <a:prstGeom prst="roundRect">
            <a:avLst/>
          </a:prstGeom>
          <a:gradFill flip="none" rotWithShape="1">
            <a:gsLst>
              <a:gs pos="100000">
                <a:srgbClr val="FFC000">
                  <a:alpha val="70000"/>
                </a:srgbClr>
              </a:gs>
              <a:gs pos="74000">
                <a:srgbClr val="FFFF00">
                  <a:alpha val="71000"/>
                </a:srgbClr>
              </a:gs>
              <a:gs pos="0">
                <a:srgbClr val="92D050">
                  <a:alpha val="72000"/>
                </a:srgbClr>
              </a:gs>
            </a:gsLst>
            <a:lin ang="0" scaled="1"/>
            <a:tileRect/>
          </a:gradFill>
          <a:ln>
            <a:noFill/>
          </a:ln>
          <a:effectLst>
            <a:innerShdw blurRad="63500" dist="50800" dir="162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defTabSz="609377"/>
            <a:endParaRPr lang="en-US" dirty="0">
              <a:solidFill>
                <a:srgbClr val="FFFFFF"/>
              </a:solidFill>
              <a:latin typeface="Arial"/>
            </a:endParaRPr>
          </a:p>
        </p:txBody>
      </p:sp>
      <p:sp>
        <p:nvSpPr>
          <p:cNvPr id="171" name="Rounded Rectangle 170"/>
          <p:cNvSpPr/>
          <p:nvPr/>
        </p:nvSpPr>
        <p:spPr>
          <a:xfrm>
            <a:off x="3821987" y="2508088"/>
            <a:ext cx="3630308" cy="521981"/>
          </a:xfrm>
          <a:prstGeom prst="roundRect">
            <a:avLst/>
          </a:prstGeom>
          <a:gradFill flip="none" rotWithShape="1">
            <a:gsLst>
              <a:gs pos="100000">
                <a:srgbClr val="FFC000">
                  <a:alpha val="70000"/>
                </a:srgbClr>
              </a:gs>
              <a:gs pos="74000">
                <a:srgbClr val="FFFF00">
                  <a:alpha val="71000"/>
                </a:srgbClr>
              </a:gs>
              <a:gs pos="0">
                <a:srgbClr val="92D050">
                  <a:alpha val="72000"/>
                </a:srgbClr>
              </a:gs>
            </a:gsLst>
            <a:lin ang="0" scaled="1"/>
            <a:tileRect/>
          </a:gradFill>
          <a:ln>
            <a:noFill/>
          </a:ln>
          <a:effectLst>
            <a:innerShdw blurRad="63500" dist="50800" dir="162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defTabSz="609377"/>
            <a:endParaRPr lang="en-US" dirty="0">
              <a:solidFill>
                <a:srgbClr val="FFFFFF"/>
              </a:solidFill>
              <a:latin typeface="Arial"/>
            </a:endParaRPr>
          </a:p>
        </p:txBody>
      </p:sp>
      <p:grpSp>
        <p:nvGrpSpPr>
          <p:cNvPr id="7" name="Group 6"/>
          <p:cNvGrpSpPr/>
          <p:nvPr/>
        </p:nvGrpSpPr>
        <p:grpSpPr>
          <a:xfrm>
            <a:off x="3798166" y="2483967"/>
            <a:ext cx="3672378" cy="558800"/>
            <a:chOff x="2427705" y="1674186"/>
            <a:chExt cx="3739735" cy="419100"/>
          </a:xfrm>
        </p:grpSpPr>
        <p:sp>
          <p:nvSpPr>
            <p:cNvPr id="2" name="Rectangle 1"/>
            <p:cNvSpPr/>
            <p:nvPr/>
          </p:nvSpPr>
          <p:spPr>
            <a:xfrm>
              <a:off x="2427705" y="1674186"/>
              <a:ext cx="3739735" cy="419100"/>
            </a:xfrm>
            <a:prstGeom prst="rect">
              <a:avLst/>
            </a:prstGeom>
            <a:gradFill>
              <a:gsLst>
                <a:gs pos="100000">
                  <a:schemeClr val="accent1">
                    <a:tint val="66000"/>
                    <a:satMod val="160000"/>
                  </a:schemeClr>
                </a:gs>
                <a:gs pos="50000">
                  <a:schemeClr val="accent1">
                    <a:tint val="44500"/>
                    <a:satMod val="160000"/>
                  </a:schemeClr>
                </a:gs>
                <a:gs pos="0">
                  <a:schemeClr val="accent1">
                    <a:tint val="23500"/>
                    <a:satMod val="160000"/>
                  </a:schemeClr>
                </a:gs>
              </a:gsLst>
              <a:lin ang="5400000" scaled="0"/>
            </a:gradFill>
            <a:ln w="28575">
              <a:solidFill>
                <a:schemeClr val="bg1">
                  <a:lumMod val="95000"/>
                </a:schemeClr>
              </a:solidFill>
            </a:ln>
            <a:effectLst>
              <a:innerShdw blurRad="63500" dist="50800" dir="27000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sp>
          <p:nvSpPr>
            <p:cNvPr id="4" name="Rounded Rectangle 3"/>
            <p:cNvSpPr/>
            <p:nvPr/>
          </p:nvSpPr>
          <p:spPr>
            <a:xfrm>
              <a:off x="2451969" y="1728704"/>
              <a:ext cx="3656731" cy="125496"/>
            </a:xfrm>
            <a:prstGeom prst="roundRect">
              <a:avLst>
                <a:gd name="adj" fmla="val 50000"/>
              </a:avLst>
            </a:prstGeom>
            <a:solidFill>
              <a:schemeClr val="bg1">
                <a:alpha val="3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7"/>
              <a:endParaRPr lang="en-US" dirty="0">
                <a:solidFill>
                  <a:srgbClr val="FFFFFF"/>
                </a:solidFill>
                <a:latin typeface="Arial"/>
              </a:endParaRPr>
            </a:p>
          </p:txBody>
        </p:sp>
      </p:grpSp>
      <p:sp>
        <p:nvSpPr>
          <p:cNvPr id="16" name="Rounded Rectangle 15"/>
          <p:cNvSpPr/>
          <p:nvPr/>
        </p:nvSpPr>
        <p:spPr>
          <a:xfrm>
            <a:off x="3821991" y="2508088"/>
            <a:ext cx="3630308" cy="521981"/>
          </a:xfrm>
          <a:prstGeom prst="roundRect">
            <a:avLst/>
          </a:prstGeom>
          <a:gradFill flip="none" rotWithShape="1">
            <a:gsLst>
              <a:gs pos="100000">
                <a:srgbClr val="C00000">
                  <a:alpha val="75000"/>
                </a:srgbClr>
              </a:gs>
              <a:gs pos="50000">
                <a:srgbClr val="FFFF00">
                  <a:alpha val="71000"/>
                </a:srgbClr>
              </a:gs>
              <a:gs pos="0">
                <a:srgbClr val="92D050">
                  <a:alpha val="72000"/>
                </a:srgbClr>
              </a:gs>
            </a:gsLst>
            <a:lin ang="0" scaled="1"/>
            <a:tileRect/>
          </a:gradFill>
          <a:ln>
            <a:noFill/>
          </a:ln>
          <a:effectLst>
            <a:innerShdw blurRad="63500" dist="50800" dir="162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defTabSz="609377"/>
            <a:endParaRPr lang="en-US" dirty="0">
              <a:solidFill>
                <a:srgbClr val="FFFFFF"/>
              </a:solidFill>
              <a:latin typeface="Arial"/>
            </a:endParaRPr>
          </a:p>
        </p:txBody>
      </p:sp>
      <p:sp>
        <p:nvSpPr>
          <p:cNvPr id="49" name="TextBox 139"/>
          <p:cNvSpPr txBox="1">
            <a:spLocks noChangeArrowheads="1"/>
          </p:cNvSpPr>
          <p:nvPr/>
        </p:nvSpPr>
        <p:spPr bwMode="auto">
          <a:xfrm>
            <a:off x="4716875" y="3727038"/>
            <a:ext cx="2791389" cy="391129"/>
          </a:xfrm>
          <a:prstGeom prst="rect">
            <a:avLst/>
          </a:prstGeom>
          <a:extLst/>
        </p:spPr>
        <p:txBody>
          <a:bodyPr wrap="none" lIns="121891" tIns="60945" rIns="121891" bIns="60945" anchor="b">
            <a:spAutoFit/>
          </a:bodyPr>
          <a:lstStyle>
            <a:defPPr>
              <a:defRPr lang="en-US"/>
            </a:defPPr>
            <a:lvl1pPr algn="ctr" fontAlgn="base">
              <a:lnSpc>
                <a:spcPct val="90000"/>
              </a:lnSpc>
              <a:spcBef>
                <a:spcPct val="0"/>
              </a:spcBef>
              <a:spcAft>
                <a:spcPct val="0"/>
              </a:spcAft>
              <a:defRPr>
                <a:solidFill>
                  <a:schemeClr val="accent2"/>
                </a:solidFill>
              </a:defRPr>
            </a:lvl1pPr>
          </a:lstStyle>
          <a:p>
            <a:pPr defTabSz="609377"/>
            <a:r>
              <a:rPr lang="en-US" sz="1900" dirty="0">
                <a:solidFill>
                  <a:srgbClr val="52526D">
                    <a:lumMod val="75000"/>
                  </a:srgbClr>
                </a:solidFill>
                <a:latin typeface="Arial"/>
              </a:rPr>
              <a:t>Seamless Hybrid Cloud</a:t>
            </a:r>
          </a:p>
        </p:txBody>
      </p:sp>
      <p:sp>
        <p:nvSpPr>
          <p:cNvPr id="54" name="Rounded Rectangular Callout 53"/>
          <p:cNvSpPr/>
          <p:nvPr/>
        </p:nvSpPr>
        <p:spPr>
          <a:xfrm>
            <a:off x="1155492" y="1913781"/>
            <a:ext cx="3019776" cy="646857"/>
          </a:xfrm>
          <a:prstGeom prst="wedgeRoundRectCallout">
            <a:avLst>
              <a:gd name="adj1" fmla="val 61158"/>
              <a:gd name="adj2" fmla="val 56369"/>
              <a:gd name="adj3" fmla="val 16667"/>
            </a:avLst>
          </a:prstGeom>
          <a:solidFill>
            <a:schemeClr val="accent6"/>
          </a:solidFill>
          <a:ln w="9525" cap="flat" cmpd="sng" algn="ctr">
            <a:noFill/>
            <a:prstDash val="solid"/>
          </a:ln>
          <a:effectLst>
            <a:outerShdw blurRad="40000" dist="23000" dir="5400000" rotWithShape="0">
              <a:srgbClr val="000000">
                <a:alpha val="35000"/>
              </a:srgbClr>
            </a:outerShdw>
          </a:effectLst>
        </p:spPr>
        <p:txBody>
          <a:bodyPr wrap="square" lIns="91303" tIns="45653" rIns="91303" bIns="45653" rtlCol="0" anchor="ctr">
            <a:spAutoFit/>
          </a:bodyPr>
          <a:lstStyle/>
          <a:p>
            <a:pPr algn="ctr" defTabSz="912880"/>
            <a:r>
              <a:rPr lang="en-US" sz="1600" kern="0" dirty="0">
                <a:solidFill>
                  <a:srgbClr val="FFFFFF"/>
                </a:solidFill>
                <a:latin typeface="Arial" panose="020B0604020202020204" pitchFamily="34" charset="0"/>
                <a:ea typeface="Apple LiGothic Medium"/>
                <a:cs typeface="Apple LiGothic Medium"/>
              </a:rPr>
              <a:t>Need More Capacity to Support Marketing Campaign</a:t>
            </a:r>
          </a:p>
        </p:txBody>
      </p:sp>
      <p:sp>
        <p:nvSpPr>
          <p:cNvPr id="55" name="Rounded Rectangular Callout 54"/>
          <p:cNvSpPr/>
          <p:nvPr/>
        </p:nvSpPr>
        <p:spPr>
          <a:xfrm>
            <a:off x="4512439" y="4530369"/>
            <a:ext cx="2117057" cy="374443"/>
          </a:xfrm>
          <a:prstGeom prst="wedgeRoundRectCallout">
            <a:avLst>
              <a:gd name="adj1" fmla="val -64713"/>
              <a:gd name="adj2" fmla="val -123702"/>
              <a:gd name="adj3" fmla="val 16667"/>
            </a:avLst>
          </a:prstGeom>
          <a:solidFill>
            <a:schemeClr val="accent6"/>
          </a:solidFill>
          <a:ln w="9525" cap="flat" cmpd="sng" algn="ctr">
            <a:noFill/>
            <a:prstDash val="solid"/>
          </a:ln>
          <a:effectLst>
            <a:outerShdw blurRad="40000" dist="23000" dir="5400000" rotWithShape="0">
              <a:srgbClr val="000000">
                <a:alpha val="35000"/>
              </a:srgbClr>
            </a:outerShdw>
          </a:effectLst>
        </p:spPr>
        <p:txBody>
          <a:bodyPr wrap="square" lIns="91303" tIns="45653" rIns="91303" bIns="45653" rtlCol="0" anchor="ctr">
            <a:spAutoFit/>
          </a:bodyPr>
          <a:lstStyle/>
          <a:p>
            <a:pPr algn="ctr" defTabSz="912880"/>
            <a:r>
              <a:rPr lang="en-US" sz="1600" kern="0" dirty="0">
                <a:solidFill>
                  <a:srgbClr val="FFFFFF"/>
                </a:solidFill>
                <a:latin typeface="Arial" panose="020B0604020202020204" pitchFamily="34" charset="0"/>
                <a:ea typeface="Apple LiGothic Medium"/>
                <a:cs typeface="Apple LiGothic Medium"/>
              </a:rPr>
              <a:t>Select Workload</a:t>
            </a:r>
          </a:p>
        </p:txBody>
      </p:sp>
      <p:sp>
        <p:nvSpPr>
          <p:cNvPr id="56" name="Rounded Rectangular Callout 55"/>
          <p:cNvSpPr/>
          <p:nvPr/>
        </p:nvSpPr>
        <p:spPr>
          <a:xfrm>
            <a:off x="7467780" y="5066506"/>
            <a:ext cx="1791096" cy="646857"/>
          </a:xfrm>
          <a:prstGeom prst="wedgeRoundRectCallout">
            <a:avLst>
              <a:gd name="adj1" fmla="val -5199"/>
              <a:gd name="adj2" fmla="val -121282"/>
              <a:gd name="adj3" fmla="val 16667"/>
            </a:avLst>
          </a:prstGeom>
          <a:solidFill>
            <a:schemeClr val="accent6"/>
          </a:solidFill>
          <a:ln w="9525" cap="flat" cmpd="sng" algn="ctr">
            <a:noFill/>
            <a:prstDash val="solid"/>
          </a:ln>
          <a:effectLst>
            <a:outerShdw blurRad="40000" dist="23000" dir="5400000" rotWithShape="0">
              <a:srgbClr val="000000">
                <a:alpha val="35000"/>
              </a:srgbClr>
            </a:outerShdw>
          </a:effectLst>
        </p:spPr>
        <p:txBody>
          <a:bodyPr wrap="square" lIns="91303" tIns="45653" rIns="91303" bIns="45653" rtlCol="0" anchor="ctr">
            <a:spAutoFit/>
          </a:bodyPr>
          <a:lstStyle/>
          <a:p>
            <a:pPr algn="ctr" defTabSz="912880"/>
            <a:r>
              <a:rPr lang="en-US" sz="1600" kern="0" dirty="0">
                <a:solidFill>
                  <a:srgbClr val="FFFFFF"/>
                </a:solidFill>
                <a:latin typeface="Arial" panose="020B0604020202020204" pitchFamily="34" charset="0"/>
                <a:ea typeface="Apple LiGothic Medium"/>
                <a:cs typeface="Apple LiGothic Medium"/>
              </a:rPr>
              <a:t>Create Workload in Cloud</a:t>
            </a:r>
          </a:p>
        </p:txBody>
      </p:sp>
      <p:sp>
        <p:nvSpPr>
          <p:cNvPr id="57" name="Rounded Rectangular Callout 56"/>
          <p:cNvSpPr/>
          <p:nvPr/>
        </p:nvSpPr>
        <p:spPr>
          <a:xfrm>
            <a:off x="10336619" y="5239389"/>
            <a:ext cx="1553245" cy="646857"/>
          </a:xfrm>
          <a:prstGeom prst="wedgeRoundRectCallout">
            <a:avLst>
              <a:gd name="adj1" fmla="val -50244"/>
              <a:gd name="adj2" fmla="val -119955"/>
              <a:gd name="adj3" fmla="val 16667"/>
            </a:avLst>
          </a:prstGeom>
          <a:solidFill>
            <a:schemeClr val="accent6"/>
          </a:solidFill>
          <a:ln w="9525" cap="flat" cmpd="sng" algn="ctr">
            <a:noFill/>
            <a:prstDash val="solid"/>
          </a:ln>
          <a:effectLst>
            <a:outerShdw blurRad="40000" dist="23000" dir="5400000" rotWithShape="0">
              <a:srgbClr val="000000">
                <a:alpha val="35000"/>
              </a:srgbClr>
            </a:outerShdw>
          </a:effectLst>
        </p:spPr>
        <p:txBody>
          <a:bodyPr wrap="square" lIns="91303" tIns="45653" rIns="91303" bIns="45653" rtlCol="0" anchor="ctr">
            <a:spAutoFit/>
          </a:bodyPr>
          <a:lstStyle/>
          <a:p>
            <a:pPr algn="ctr" defTabSz="912880"/>
            <a:r>
              <a:rPr lang="en-US" sz="1600" kern="0" dirty="0">
                <a:solidFill>
                  <a:srgbClr val="FFFFFF"/>
                </a:solidFill>
                <a:latin typeface="Arial" panose="020B0604020202020204" pitchFamily="34" charset="0"/>
                <a:ea typeface="Apple LiGothic Medium"/>
                <a:cs typeface="Apple LiGothic Medium"/>
              </a:rPr>
              <a:t>Size to Match Demand</a:t>
            </a:r>
          </a:p>
        </p:txBody>
      </p:sp>
      <p:sp>
        <p:nvSpPr>
          <p:cNvPr id="3" name="Title 2"/>
          <p:cNvSpPr>
            <a:spLocks noGrp="1"/>
          </p:cNvSpPr>
          <p:nvPr>
            <p:ph type="ctrTitle"/>
          </p:nvPr>
        </p:nvSpPr>
        <p:spPr/>
        <p:txBody>
          <a:bodyPr/>
          <a:lstStyle/>
          <a:p>
            <a:r>
              <a:rPr lang="en-US" dirty="0" smtClean="0"/>
              <a:t>Intercloud Fabric Enabling Capacity Augmentation </a:t>
            </a:r>
            <a:br>
              <a:rPr lang="en-US" dirty="0" smtClean="0"/>
            </a:br>
            <a:r>
              <a:rPr lang="en-US" sz="2100" dirty="0">
                <a:solidFill>
                  <a:schemeClr val="accent2"/>
                </a:solidFill>
              </a:rPr>
              <a:t>Marketing Company Needs Resources to Run Time Sensitive Web Campaign</a:t>
            </a:r>
          </a:p>
        </p:txBody>
      </p:sp>
      <p:grpSp>
        <p:nvGrpSpPr>
          <p:cNvPr id="77" name="Group 76"/>
          <p:cNvGrpSpPr/>
          <p:nvPr/>
        </p:nvGrpSpPr>
        <p:grpSpPr>
          <a:xfrm>
            <a:off x="1738456" y="3393408"/>
            <a:ext cx="975106" cy="975360"/>
            <a:chOff x="-1213277" y="2675297"/>
            <a:chExt cx="731520" cy="731520"/>
          </a:xfrm>
        </p:grpSpPr>
        <p:sp>
          <p:nvSpPr>
            <p:cNvPr id="78" name="Oval 77"/>
            <p:cNvSpPr/>
            <p:nvPr/>
          </p:nvSpPr>
          <p:spPr>
            <a:xfrm>
              <a:off x="-1213277" y="2675297"/>
              <a:ext cx="731520" cy="731520"/>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27"/>
              <a:endParaRPr lang="en-US" sz="1900" dirty="0">
                <a:solidFill>
                  <a:srgbClr val="FFFFFF"/>
                </a:solidFill>
                <a:latin typeface="Arial"/>
              </a:endParaRPr>
            </a:p>
          </p:txBody>
        </p:sp>
        <p:grpSp>
          <p:nvGrpSpPr>
            <p:cNvPr id="79" name="Group 78"/>
            <p:cNvGrpSpPr/>
            <p:nvPr/>
          </p:nvGrpSpPr>
          <p:grpSpPr>
            <a:xfrm>
              <a:off x="-1067061" y="2856997"/>
              <a:ext cx="419826" cy="359806"/>
              <a:chOff x="2447925" y="1593850"/>
              <a:chExt cx="4252913" cy="3644900"/>
            </a:xfrm>
            <a:solidFill>
              <a:srgbClr val="000000"/>
            </a:solidFill>
          </p:grpSpPr>
          <p:sp>
            <p:nvSpPr>
              <p:cNvPr id="80"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sp>
            <p:nvSpPr>
              <p:cNvPr id="81"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grpSp>
      </p:grpSp>
      <p:grpSp>
        <p:nvGrpSpPr>
          <p:cNvPr id="82" name="Group 81"/>
          <p:cNvGrpSpPr/>
          <p:nvPr/>
        </p:nvGrpSpPr>
        <p:grpSpPr>
          <a:xfrm>
            <a:off x="2836040" y="3393408"/>
            <a:ext cx="975106" cy="975360"/>
            <a:chOff x="-1213277" y="2675297"/>
            <a:chExt cx="731520" cy="731520"/>
          </a:xfrm>
        </p:grpSpPr>
        <p:sp>
          <p:nvSpPr>
            <p:cNvPr id="83" name="Oval 82"/>
            <p:cNvSpPr/>
            <p:nvPr/>
          </p:nvSpPr>
          <p:spPr>
            <a:xfrm>
              <a:off x="-1213277" y="2675297"/>
              <a:ext cx="731520" cy="731520"/>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27"/>
              <a:endParaRPr lang="en-US" sz="1900" dirty="0">
                <a:solidFill>
                  <a:srgbClr val="FFFFFF"/>
                </a:solidFill>
                <a:latin typeface="Arial"/>
              </a:endParaRPr>
            </a:p>
          </p:txBody>
        </p:sp>
        <p:grpSp>
          <p:nvGrpSpPr>
            <p:cNvPr id="96" name="Group 95"/>
            <p:cNvGrpSpPr/>
            <p:nvPr/>
          </p:nvGrpSpPr>
          <p:grpSpPr>
            <a:xfrm>
              <a:off x="-1067061" y="2856997"/>
              <a:ext cx="419826" cy="359806"/>
              <a:chOff x="2447925" y="1593850"/>
              <a:chExt cx="4252913" cy="3644900"/>
            </a:xfrm>
            <a:solidFill>
              <a:srgbClr val="000000"/>
            </a:solidFill>
          </p:grpSpPr>
          <p:sp>
            <p:nvSpPr>
              <p:cNvPr id="99"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sp>
            <p:nvSpPr>
              <p:cNvPr id="100"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grpSp>
      </p:grpSp>
      <p:grpSp>
        <p:nvGrpSpPr>
          <p:cNvPr id="173" name="Group 172"/>
          <p:cNvGrpSpPr/>
          <p:nvPr/>
        </p:nvGrpSpPr>
        <p:grpSpPr>
          <a:xfrm>
            <a:off x="2836040" y="3394215"/>
            <a:ext cx="975106" cy="975360"/>
            <a:chOff x="-1213277" y="2675297"/>
            <a:chExt cx="731520" cy="731520"/>
          </a:xfrm>
        </p:grpSpPr>
        <p:sp>
          <p:nvSpPr>
            <p:cNvPr id="174" name="Oval 173"/>
            <p:cNvSpPr/>
            <p:nvPr/>
          </p:nvSpPr>
          <p:spPr>
            <a:xfrm>
              <a:off x="-1213277" y="2675297"/>
              <a:ext cx="731520" cy="731520"/>
            </a:xfrm>
            <a:prstGeom prst="ellipse">
              <a:avLst/>
            </a:prstGeom>
            <a:gradFill flip="none" rotWithShape="1">
              <a:gsLst>
                <a:gs pos="0">
                  <a:schemeClr val="accent1">
                    <a:lumMod val="75000"/>
                  </a:schemeClr>
                </a:gs>
                <a:gs pos="100000">
                  <a:schemeClr val="tx2">
                    <a:lumMod val="60000"/>
                    <a:lumOff val="40000"/>
                  </a:schemeClr>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27"/>
              <a:endParaRPr lang="en-US" sz="1900" dirty="0">
                <a:solidFill>
                  <a:srgbClr val="FFFFFF"/>
                </a:solidFill>
                <a:latin typeface="Arial"/>
              </a:endParaRPr>
            </a:p>
          </p:txBody>
        </p:sp>
        <p:grpSp>
          <p:nvGrpSpPr>
            <p:cNvPr id="175" name="Group 174"/>
            <p:cNvGrpSpPr/>
            <p:nvPr/>
          </p:nvGrpSpPr>
          <p:grpSpPr>
            <a:xfrm>
              <a:off x="-1067061" y="2856997"/>
              <a:ext cx="419826" cy="359806"/>
              <a:chOff x="2447925" y="1593850"/>
              <a:chExt cx="4252913" cy="3644900"/>
            </a:xfrm>
            <a:solidFill>
              <a:srgbClr val="000000"/>
            </a:solidFill>
          </p:grpSpPr>
          <p:sp>
            <p:nvSpPr>
              <p:cNvPr id="176" name="Freeform 80"/>
              <p:cNvSpPr>
                <a:spLocks/>
              </p:cNvSpPr>
              <p:nvPr/>
            </p:nvSpPr>
            <p:spPr bwMode="auto">
              <a:xfrm>
                <a:off x="4729163" y="2909888"/>
                <a:ext cx="911225" cy="1533525"/>
              </a:xfrm>
              <a:custGeom>
                <a:avLst/>
                <a:gdLst>
                  <a:gd name="T0" fmla="*/ 128 w 243"/>
                  <a:gd name="T1" fmla="*/ 388 h 409"/>
                  <a:gd name="T2" fmla="*/ 168 w 243"/>
                  <a:gd name="T3" fmla="*/ 402 h 409"/>
                  <a:gd name="T4" fmla="*/ 183 w 243"/>
                  <a:gd name="T5" fmla="*/ 362 h 409"/>
                  <a:gd name="T6" fmla="*/ 133 w 243"/>
                  <a:gd name="T7" fmla="*/ 255 h 409"/>
                  <a:gd name="T8" fmla="*/ 243 w 243"/>
                  <a:gd name="T9" fmla="*/ 250 h 409"/>
                  <a:gd name="T10" fmla="*/ 0 w 243"/>
                  <a:gd name="T11" fmla="*/ 0 h 409"/>
                  <a:gd name="T12" fmla="*/ 0 w 243"/>
                  <a:gd name="T13" fmla="*/ 351 h 409"/>
                  <a:gd name="T14" fmla="*/ 78 w 243"/>
                  <a:gd name="T15" fmla="*/ 281 h 409"/>
                  <a:gd name="T16" fmla="*/ 128 w 243"/>
                  <a:gd name="T17" fmla="*/ 38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09">
                    <a:moveTo>
                      <a:pt x="128" y="388"/>
                    </a:moveTo>
                    <a:cubicBezTo>
                      <a:pt x="135" y="403"/>
                      <a:pt x="153" y="409"/>
                      <a:pt x="168" y="402"/>
                    </a:cubicBezTo>
                    <a:cubicBezTo>
                      <a:pt x="184" y="395"/>
                      <a:pt x="190" y="377"/>
                      <a:pt x="183" y="362"/>
                    </a:cubicBezTo>
                    <a:cubicBezTo>
                      <a:pt x="133" y="255"/>
                      <a:pt x="133" y="255"/>
                      <a:pt x="133" y="255"/>
                    </a:cubicBezTo>
                    <a:cubicBezTo>
                      <a:pt x="243" y="250"/>
                      <a:pt x="243" y="250"/>
                      <a:pt x="243" y="250"/>
                    </a:cubicBezTo>
                    <a:cubicBezTo>
                      <a:pt x="0" y="0"/>
                      <a:pt x="0" y="0"/>
                      <a:pt x="0" y="0"/>
                    </a:cubicBezTo>
                    <a:cubicBezTo>
                      <a:pt x="0" y="351"/>
                      <a:pt x="0" y="351"/>
                      <a:pt x="0" y="351"/>
                    </a:cubicBezTo>
                    <a:cubicBezTo>
                      <a:pt x="78" y="281"/>
                      <a:pt x="78" y="281"/>
                      <a:pt x="78" y="281"/>
                    </a:cubicBezTo>
                    <a:lnTo>
                      <a:pt x="128" y="38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sp>
            <p:nvSpPr>
              <p:cNvPr id="177" name="Freeform 81"/>
              <p:cNvSpPr>
                <a:spLocks noEditPoints="1"/>
              </p:cNvSpPr>
              <p:nvPr/>
            </p:nvSpPr>
            <p:spPr bwMode="auto">
              <a:xfrm>
                <a:off x="2447925" y="1593850"/>
                <a:ext cx="4252913" cy="3644900"/>
              </a:xfrm>
              <a:custGeom>
                <a:avLst/>
                <a:gdLst>
                  <a:gd name="T0" fmla="*/ 1053 w 1134"/>
                  <a:gd name="T1" fmla="*/ 0 h 972"/>
                  <a:gd name="T2" fmla="*/ 81 w 1134"/>
                  <a:gd name="T3" fmla="*/ 0 h 972"/>
                  <a:gd name="T4" fmla="*/ 0 w 1134"/>
                  <a:gd name="T5" fmla="*/ 81 h 972"/>
                  <a:gd name="T6" fmla="*/ 0 w 1134"/>
                  <a:gd name="T7" fmla="*/ 891 h 972"/>
                  <a:gd name="T8" fmla="*/ 81 w 1134"/>
                  <a:gd name="T9" fmla="*/ 972 h 972"/>
                  <a:gd name="T10" fmla="*/ 1053 w 1134"/>
                  <a:gd name="T11" fmla="*/ 972 h 972"/>
                  <a:gd name="T12" fmla="*/ 1134 w 1134"/>
                  <a:gd name="T13" fmla="*/ 891 h 972"/>
                  <a:gd name="T14" fmla="*/ 1134 w 1134"/>
                  <a:gd name="T15" fmla="*/ 81 h 972"/>
                  <a:gd name="T16" fmla="*/ 1053 w 1134"/>
                  <a:gd name="T17" fmla="*/ 0 h 972"/>
                  <a:gd name="T18" fmla="*/ 810 w 1134"/>
                  <a:gd name="T19" fmla="*/ 81 h 972"/>
                  <a:gd name="T20" fmla="*/ 851 w 1134"/>
                  <a:gd name="T21" fmla="*/ 121 h 972"/>
                  <a:gd name="T22" fmla="*/ 810 w 1134"/>
                  <a:gd name="T23" fmla="*/ 162 h 972"/>
                  <a:gd name="T24" fmla="*/ 770 w 1134"/>
                  <a:gd name="T25" fmla="*/ 121 h 972"/>
                  <a:gd name="T26" fmla="*/ 810 w 1134"/>
                  <a:gd name="T27" fmla="*/ 81 h 972"/>
                  <a:gd name="T28" fmla="*/ 648 w 1134"/>
                  <a:gd name="T29" fmla="*/ 81 h 972"/>
                  <a:gd name="T30" fmla="*/ 689 w 1134"/>
                  <a:gd name="T31" fmla="*/ 121 h 972"/>
                  <a:gd name="T32" fmla="*/ 648 w 1134"/>
                  <a:gd name="T33" fmla="*/ 162 h 972"/>
                  <a:gd name="T34" fmla="*/ 608 w 1134"/>
                  <a:gd name="T35" fmla="*/ 121 h 972"/>
                  <a:gd name="T36" fmla="*/ 648 w 1134"/>
                  <a:gd name="T37" fmla="*/ 81 h 972"/>
                  <a:gd name="T38" fmla="*/ 1013 w 1134"/>
                  <a:gd name="T39" fmla="*/ 850 h 972"/>
                  <a:gd name="T40" fmla="*/ 122 w 1134"/>
                  <a:gd name="T41" fmla="*/ 850 h 972"/>
                  <a:gd name="T42" fmla="*/ 122 w 1134"/>
                  <a:gd name="T43" fmla="*/ 240 h 972"/>
                  <a:gd name="T44" fmla="*/ 1013 w 1134"/>
                  <a:gd name="T45" fmla="*/ 240 h 972"/>
                  <a:gd name="T46" fmla="*/ 1013 w 1134"/>
                  <a:gd name="T47" fmla="*/ 850 h 972"/>
                  <a:gd name="T48" fmla="*/ 972 w 1134"/>
                  <a:gd name="T49" fmla="*/ 162 h 972"/>
                  <a:gd name="T50" fmla="*/ 932 w 1134"/>
                  <a:gd name="T51" fmla="*/ 121 h 972"/>
                  <a:gd name="T52" fmla="*/ 972 w 1134"/>
                  <a:gd name="T53" fmla="*/ 81 h 972"/>
                  <a:gd name="T54" fmla="*/ 1013 w 1134"/>
                  <a:gd name="T55" fmla="*/ 121 h 972"/>
                  <a:gd name="T56" fmla="*/ 972 w 1134"/>
                  <a:gd name="T57" fmla="*/ 1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4" h="972">
                    <a:moveTo>
                      <a:pt x="1053" y="0"/>
                    </a:moveTo>
                    <a:cubicBezTo>
                      <a:pt x="81" y="0"/>
                      <a:pt x="81" y="0"/>
                      <a:pt x="81" y="0"/>
                    </a:cubicBezTo>
                    <a:cubicBezTo>
                      <a:pt x="36" y="0"/>
                      <a:pt x="0" y="36"/>
                      <a:pt x="0" y="81"/>
                    </a:cubicBezTo>
                    <a:cubicBezTo>
                      <a:pt x="0" y="891"/>
                      <a:pt x="0" y="891"/>
                      <a:pt x="0" y="891"/>
                    </a:cubicBezTo>
                    <a:cubicBezTo>
                      <a:pt x="0" y="935"/>
                      <a:pt x="36" y="972"/>
                      <a:pt x="81" y="972"/>
                    </a:cubicBezTo>
                    <a:cubicBezTo>
                      <a:pt x="1053" y="972"/>
                      <a:pt x="1053" y="972"/>
                      <a:pt x="1053" y="972"/>
                    </a:cubicBezTo>
                    <a:cubicBezTo>
                      <a:pt x="1098" y="972"/>
                      <a:pt x="1134" y="935"/>
                      <a:pt x="1134" y="891"/>
                    </a:cubicBezTo>
                    <a:cubicBezTo>
                      <a:pt x="1134" y="81"/>
                      <a:pt x="1134" y="81"/>
                      <a:pt x="1134" y="81"/>
                    </a:cubicBezTo>
                    <a:cubicBezTo>
                      <a:pt x="1134" y="36"/>
                      <a:pt x="1098" y="0"/>
                      <a:pt x="1053" y="0"/>
                    </a:cubicBezTo>
                    <a:close/>
                    <a:moveTo>
                      <a:pt x="810" y="81"/>
                    </a:moveTo>
                    <a:cubicBezTo>
                      <a:pt x="833" y="81"/>
                      <a:pt x="851" y="99"/>
                      <a:pt x="851" y="121"/>
                    </a:cubicBezTo>
                    <a:cubicBezTo>
                      <a:pt x="851" y="144"/>
                      <a:pt x="833" y="162"/>
                      <a:pt x="810" y="162"/>
                    </a:cubicBezTo>
                    <a:cubicBezTo>
                      <a:pt x="788" y="162"/>
                      <a:pt x="770" y="144"/>
                      <a:pt x="770" y="121"/>
                    </a:cubicBezTo>
                    <a:cubicBezTo>
                      <a:pt x="770" y="99"/>
                      <a:pt x="788" y="81"/>
                      <a:pt x="810" y="81"/>
                    </a:cubicBezTo>
                    <a:close/>
                    <a:moveTo>
                      <a:pt x="648" y="81"/>
                    </a:moveTo>
                    <a:cubicBezTo>
                      <a:pt x="671" y="81"/>
                      <a:pt x="689" y="99"/>
                      <a:pt x="689" y="121"/>
                    </a:cubicBezTo>
                    <a:cubicBezTo>
                      <a:pt x="689" y="144"/>
                      <a:pt x="671" y="162"/>
                      <a:pt x="648" y="162"/>
                    </a:cubicBezTo>
                    <a:cubicBezTo>
                      <a:pt x="626" y="162"/>
                      <a:pt x="608" y="144"/>
                      <a:pt x="608" y="121"/>
                    </a:cubicBezTo>
                    <a:cubicBezTo>
                      <a:pt x="608" y="99"/>
                      <a:pt x="626" y="81"/>
                      <a:pt x="648" y="81"/>
                    </a:cubicBezTo>
                    <a:close/>
                    <a:moveTo>
                      <a:pt x="1013" y="850"/>
                    </a:moveTo>
                    <a:cubicBezTo>
                      <a:pt x="122" y="850"/>
                      <a:pt x="122" y="850"/>
                      <a:pt x="122" y="850"/>
                    </a:cubicBezTo>
                    <a:cubicBezTo>
                      <a:pt x="122" y="240"/>
                      <a:pt x="122" y="240"/>
                      <a:pt x="122" y="240"/>
                    </a:cubicBezTo>
                    <a:cubicBezTo>
                      <a:pt x="1013" y="240"/>
                      <a:pt x="1013" y="240"/>
                      <a:pt x="1013" y="240"/>
                    </a:cubicBezTo>
                    <a:lnTo>
                      <a:pt x="1013" y="850"/>
                    </a:lnTo>
                    <a:close/>
                    <a:moveTo>
                      <a:pt x="972" y="162"/>
                    </a:moveTo>
                    <a:cubicBezTo>
                      <a:pt x="950" y="162"/>
                      <a:pt x="932" y="144"/>
                      <a:pt x="932" y="121"/>
                    </a:cubicBezTo>
                    <a:cubicBezTo>
                      <a:pt x="932" y="99"/>
                      <a:pt x="950" y="81"/>
                      <a:pt x="972" y="81"/>
                    </a:cubicBezTo>
                    <a:cubicBezTo>
                      <a:pt x="995" y="81"/>
                      <a:pt x="1013" y="99"/>
                      <a:pt x="1013" y="121"/>
                    </a:cubicBezTo>
                    <a:cubicBezTo>
                      <a:pt x="1013" y="144"/>
                      <a:pt x="995" y="162"/>
                      <a:pt x="972" y="16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50800" dist="38100" dir="2700000" algn="tl" rotWithShape="0">
                  <a:prstClr val="black">
                    <a:alpha val="40000"/>
                  </a:prstClr>
                </a:outerShdw>
              </a:effectLst>
              <a:extLst/>
            </p:spPr>
            <p:txBody>
              <a:bodyPr vert="horz" wrap="square" lIns="21238" tIns="10632" rIns="21238" bIns="10632" numCol="1" anchor="t" anchorCtr="0" compatLnSpc="1">
                <a:prstTxWarp prst="textNoShape">
                  <a:avLst/>
                </a:prstTxWarp>
              </a:bodyPr>
              <a:lstStyle/>
              <a:p>
                <a:pPr defTabSz="283146"/>
                <a:endParaRPr lang="en-US">
                  <a:solidFill>
                    <a:srgbClr val="000000"/>
                  </a:solidFill>
                  <a:latin typeface="Arial"/>
                </a:endParaRPr>
              </a:p>
            </p:txBody>
          </p:sp>
        </p:grpSp>
      </p:grpSp>
    </p:spTree>
    <p:extLst>
      <p:ext uri="{BB962C8B-B14F-4D97-AF65-F5344CB8AC3E}">
        <p14:creationId xmlns:p14="http://schemas.microsoft.com/office/powerpoint/2010/main" val="23445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xit" presetSubtype="0" fill="hold" nodeType="withEffect">
                                  <p:stCondLst>
                                    <p:cond delay="0"/>
                                  </p:stCondLst>
                                  <p:childTnLst>
                                    <p:animEffect transition="out" filter="fade">
                                      <p:cBhvr>
                                        <p:cTn id="17" dur="500"/>
                                        <p:tgtEl>
                                          <p:spTgt spid="173"/>
                                        </p:tgtEl>
                                      </p:cBhvr>
                                    </p:animEffect>
                                    <p:set>
                                      <p:cBhvr>
                                        <p:cTn id="18" dur="1" fill="hold">
                                          <p:stCondLst>
                                            <p:cond delay="499"/>
                                          </p:stCondLst>
                                        </p:cTn>
                                        <p:tgtEl>
                                          <p:spTgt spid="173"/>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22" presetClass="entr" presetSubtype="8"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1"/>
                                        </p:tgtEl>
                                        <p:attrNameLst>
                                          <p:attrName>style.visibility</p:attrName>
                                        </p:attrNameLst>
                                      </p:cBhvr>
                                      <p:to>
                                        <p:strVal val="visible"/>
                                      </p:to>
                                    </p:set>
                                    <p:animEffect transition="in" filter="fade">
                                      <p:cBhvr>
                                        <p:cTn id="32" dur="500"/>
                                        <p:tgtEl>
                                          <p:spTgt spid="17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par>
                                <p:cTn id="36" presetID="42" presetClass="path" presetSubtype="0" accel="50000" decel="50000" fill="hold" nodeType="withEffect">
                                  <p:stCondLst>
                                    <p:cond delay="0"/>
                                  </p:stCondLst>
                                  <p:childTnLst>
                                    <p:animMotion origin="layout" path="M 2.77778E-6 -7.40741E-7 L 0.50069 -7.40741E-7 " pathEditMode="relative" rAng="0" ptsTypes="AA">
                                      <p:cBhvr>
                                        <p:cTn id="37" dur="2000" fill="hold"/>
                                        <p:tgtEl>
                                          <p:spTgt spid="82"/>
                                        </p:tgtEl>
                                        <p:attrNameLst>
                                          <p:attrName>ppt_x</p:attrName>
                                          <p:attrName>ppt_y</p:attrName>
                                        </p:attrNameLst>
                                      </p:cBhvr>
                                      <p:rCtr x="25035" y="0"/>
                                    </p:animMotion>
                                  </p:childTnLst>
                                </p:cTn>
                              </p:par>
                              <p:par>
                                <p:cTn id="38" presetID="42" presetClass="path" presetSubtype="0" accel="50000" decel="50000" fill="hold" nodeType="withEffect">
                                  <p:stCondLst>
                                    <p:cond delay="0"/>
                                  </p:stCondLst>
                                  <p:childTnLst>
                                    <p:animMotion origin="layout" path="M 3.33333E-6 -7.40741E-7 L 0.04166 -7.40741E-7 " pathEditMode="relative" rAng="0" ptsTypes="AA">
                                      <p:cBhvr>
                                        <p:cTn id="39" dur="2000" fill="hold"/>
                                        <p:tgtEl>
                                          <p:spTgt spid="77"/>
                                        </p:tgtEl>
                                        <p:attrNameLst>
                                          <p:attrName>ppt_x</p:attrName>
                                          <p:attrName>ppt_y</p:attrName>
                                        </p:attrNameLst>
                                      </p:cBhvr>
                                      <p:rCtr x="2083" y="0"/>
                                    </p:animMotion>
                                  </p:childTnLst>
                                </p:cTn>
                              </p:par>
                            </p:childTnLst>
                          </p:cTn>
                        </p:par>
                        <p:par>
                          <p:cTn id="40" fill="hold">
                            <p:stCondLst>
                              <p:cond delay="3000"/>
                            </p:stCondLst>
                            <p:childTnLst>
                              <p:par>
                                <p:cTn id="41" presetID="10" presetClass="exit" presetSubtype="0" fill="hold" nodeType="after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168"/>
                                        </p:tgtEl>
                                        <p:attrNameLst>
                                          <p:attrName>style.visibility</p:attrName>
                                        </p:attrNameLst>
                                      </p:cBhvr>
                                      <p:to>
                                        <p:strVal val="visible"/>
                                      </p:to>
                                    </p:set>
                                    <p:animEffect transition="in" filter="wipe(left)">
                                      <p:cBhvr>
                                        <p:cTn id="49" dur="500"/>
                                        <p:tgtEl>
                                          <p:spTgt spid="168"/>
                                        </p:tgtEl>
                                      </p:cBhvr>
                                    </p:animEffect>
                                  </p:childTnLst>
                                </p:cTn>
                              </p:par>
                              <p:par>
                                <p:cTn id="50" presetID="42" presetClass="path" presetSubtype="0" decel="100000" fill="hold" nodeType="withEffect">
                                  <p:stCondLst>
                                    <p:cond delay="0"/>
                                  </p:stCondLst>
                                  <p:childTnLst>
                                    <p:animMotion origin="layout" path="M -4.16667E-6 -3.25825E-6 L 0.05035 -3.25825E-6 " pathEditMode="relative" rAng="0" ptsTypes="AA">
                                      <p:cBhvr>
                                        <p:cTn id="51" dur="1000" fill="hold"/>
                                        <p:tgtEl>
                                          <p:spTgt spid="18"/>
                                        </p:tgtEl>
                                        <p:attrNameLst>
                                          <p:attrName>ppt_x</p:attrName>
                                          <p:attrName>ppt_y</p:attrName>
                                        </p:attrNameLst>
                                      </p:cBhvr>
                                      <p:rCtr x="2517" y="0"/>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2"/>
                                        </p:tgtEl>
                                        <p:attrNameLst>
                                          <p:attrName>style.visibility</p:attrName>
                                        </p:attrNameLst>
                                      </p:cBhvr>
                                      <p:to>
                                        <p:strVal val="visible"/>
                                      </p:to>
                                    </p:set>
                                    <p:animEffect transition="in" filter="fade">
                                      <p:cBhvr>
                                        <p:cTn id="59" dur="500"/>
                                        <p:tgtEl>
                                          <p:spTgt spid="172"/>
                                        </p:tgtEl>
                                      </p:cBhvr>
                                    </p:animEffect>
                                  </p:childTnLst>
                                </p:cTn>
                              </p:par>
                              <p:par>
                                <p:cTn id="60" presetID="10" presetClass="exit" presetSubtype="0" fill="hold" grpId="1" nodeType="withEffect">
                                  <p:stCondLst>
                                    <p:cond delay="0"/>
                                  </p:stCondLst>
                                  <p:childTnLst>
                                    <p:animEffect transition="out" filter="fade">
                                      <p:cBhvr>
                                        <p:cTn id="61" dur="500"/>
                                        <p:tgtEl>
                                          <p:spTgt spid="171"/>
                                        </p:tgtEl>
                                      </p:cBhvr>
                                    </p:animEffect>
                                    <p:set>
                                      <p:cBhvr>
                                        <p:cTn id="62" dur="1" fill="hold">
                                          <p:stCondLst>
                                            <p:cond delay="499"/>
                                          </p:stCondLst>
                                        </p:cTn>
                                        <p:tgtEl>
                                          <p:spTgt spid="171"/>
                                        </p:tgtEl>
                                        <p:attrNameLst>
                                          <p:attrName>style.visibility</p:attrName>
                                        </p:attrNameLst>
                                      </p:cBhvr>
                                      <p:to>
                                        <p:strVal val="hidden"/>
                                      </p:to>
                                    </p:set>
                                  </p:childTnLst>
                                </p:cTn>
                              </p:par>
                            </p:childTnLst>
                          </p:cTn>
                        </p:par>
                        <p:par>
                          <p:cTn id="63" fill="hold">
                            <p:stCondLst>
                              <p:cond delay="500"/>
                            </p:stCondLst>
                            <p:childTnLst>
                              <p:par>
                                <p:cTn id="64" presetID="22" presetClass="entr" presetSubtype="8" fill="hold" nodeType="afterEffect">
                                  <p:stCondLst>
                                    <p:cond delay="750"/>
                                  </p:stCondLst>
                                  <p:childTnLst>
                                    <p:set>
                                      <p:cBhvr>
                                        <p:cTn id="65" dur="1" fill="hold">
                                          <p:stCondLst>
                                            <p:cond delay="0"/>
                                          </p:stCondLst>
                                        </p:cTn>
                                        <p:tgtEl>
                                          <p:spTgt spid="88"/>
                                        </p:tgtEl>
                                        <p:attrNameLst>
                                          <p:attrName>style.visibility</p:attrName>
                                        </p:attrNameLst>
                                      </p:cBhvr>
                                      <p:to>
                                        <p:strVal val="visible"/>
                                      </p:to>
                                    </p:set>
                                    <p:animEffect transition="in" filter="wipe(left)">
                                      <p:cBhvr>
                                        <p:cTn id="6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1" grpId="0" animBg="1"/>
      <p:bldP spid="171" grpId="1" animBg="1"/>
      <p:bldP spid="16" grpId="0" animBg="1"/>
      <p:bldP spid="16" grpId="1" animBg="1"/>
      <p:bldP spid="49" grpId="0"/>
      <p:bldP spid="54" grpId="0" animBg="1"/>
      <p:bldP spid="55" grpId="0" animBg="1"/>
      <p:bldP spid="56" grpId="0" animBg="1"/>
      <p:bldP spid="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611" y="3971981"/>
            <a:ext cx="12185651" cy="1854143"/>
          </a:xfrm>
          <a:prstGeom prst="rect">
            <a:avLst/>
          </a:prstGeom>
          <a:gradFill flip="none" rotWithShape="1">
            <a:gsLst>
              <a:gs pos="0">
                <a:schemeClr val="accent4">
                  <a:alpha val="0"/>
                </a:schemeClr>
              </a:gs>
              <a:gs pos="100000">
                <a:schemeClr val="bg1">
                  <a:lumMod val="8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88" tIns="34245" rIns="68488" bIns="34245" rtlCol="0" anchor="ctr"/>
          <a:lstStyle/>
          <a:p>
            <a:pPr algn="ctr" defTabSz="456801">
              <a:lnSpc>
                <a:spcPct val="90000"/>
              </a:lnSpc>
            </a:pPr>
            <a:endParaRPr lang="en-US" sz="1900" dirty="0">
              <a:solidFill>
                <a:srgbClr val="FFFFFF"/>
              </a:solidFill>
            </a:endParaRPr>
          </a:p>
        </p:txBody>
      </p:sp>
      <p:sp>
        <p:nvSpPr>
          <p:cNvPr id="2" name="Title 1"/>
          <p:cNvSpPr>
            <a:spLocks noGrp="1"/>
          </p:cNvSpPr>
          <p:nvPr>
            <p:ph type="title"/>
          </p:nvPr>
        </p:nvSpPr>
        <p:spPr/>
        <p:txBody>
          <a:bodyPr/>
          <a:lstStyle/>
          <a:p>
            <a:r>
              <a:rPr lang="en-US" dirty="0"/>
              <a:t>Cisco </a:t>
            </a:r>
            <a:r>
              <a:rPr lang="en-US" dirty="0" err="1"/>
              <a:t>Intercloud</a:t>
            </a:r>
            <a:r>
              <a:rPr lang="en-US" dirty="0"/>
              <a:t> Fabric Value Proposition: </a:t>
            </a:r>
            <a:br>
              <a:rPr lang="en-US" dirty="0"/>
            </a:br>
            <a:r>
              <a:rPr lang="en-US" dirty="0"/>
              <a:t>Secure </a:t>
            </a:r>
            <a:r>
              <a:rPr lang="en-US" dirty="0" smtClean="0"/>
              <a:t>Extension &amp; Workload </a:t>
            </a:r>
            <a:r>
              <a:rPr lang="en-US" dirty="0"/>
              <a:t>Mobility</a:t>
            </a:r>
          </a:p>
        </p:txBody>
      </p:sp>
      <p:sp>
        <p:nvSpPr>
          <p:cNvPr id="173" name="Left-Right Arrow 172"/>
          <p:cNvSpPr/>
          <p:nvPr/>
        </p:nvSpPr>
        <p:spPr>
          <a:xfrm>
            <a:off x="476717" y="3225384"/>
            <a:ext cx="11244299" cy="505288"/>
          </a:xfrm>
          <a:prstGeom prst="leftRightArrow">
            <a:avLst/>
          </a:prstGeom>
          <a:gradFill flip="none" rotWithShape="1">
            <a:gsLst>
              <a:gs pos="0">
                <a:schemeClr val="accent2"/>
              </a:gs>
              <a:gs pos="100000">
                <a:schemeClr val="accent2">
                  <a:lumMod val="75000"/>
                </a:schemeClr>
              </a:gs>
            </a:gsLst>
            <a:lin ang="189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21743" tIns="60871" rIns="121743" bIns="60871" rtlCol="0" anchor="ctr"/>
          <a:lstStyle/>
          <a:p>
            <a:pPr algn="ctr"/>
            <a:endParaRPr lang="en-US" sz="5300" dirty="0"/>
          </a:p>
        </p:txBody>
      </p:sp>
      <p:grpSp>
        <p:nvGrpSpPr>
          <p:cNvPr id="174" name="Group 23"/>
          <p:cNvGrpSpPr/>
          <p:nvPr/>
        </p:nvGrpSpPr>
        <p:grpSpPr>
          <a:xfrm>
            <a:off x="5828238" y="3195541"/>
            <a:ext cx="532349" cy="531311"/>
            <a:chOff x="152399" y="2495550"/>
            <a:chExt cx="386538" cy="385783"/>
          </a:xfrm>
          <a:effectLst/>
        </p:grpSpPr>
        <p:sp>
          <p:nvSpPr>
            <p:cNvPr id="175" name="Oval 174"/>
            <p:cNvSpPr/>
            <p:nvPr/>
          </p:nvSpPr>
          <p:spPr bwMode="auto">
            <a:xfrm>
              <a:off x="152399" y="2495550"/>
              <a:ext cx="386538" cy="385783"/>
            </a:xfrm>
            <a:prstGeom prst="ellipse">
              <a:avLst/>
            </a:prstGeom>
            <a:gradFill flip="none" rotWithShape="1">
              <a:gsLst>
                <a:gs pos="0">
                  <a:schemeClr val="accent1">
                    <a:lumMod val="75000"/>
                  </a:schemeClr>
                </a:gs>
                <a:gs pos="100000">
                  <a:schemeClr val="accent5"/>
                </a:gs>
              </a:gsLst>
              <a:lin ang="5400000" scaled="1"/>
              <a:tileRect/>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51"/>
              <a:endParaRPr lang="en-US" sz="1900" dirty="0">
                <a:solidFill>
                  <a:srgbClr val="FFFFFF"/>
                </a:solidFill>
              </a:endParaRPr>
            </a:p>
          </p:txBody>
        </p:sp>
        <p:sp>
          <p:nvSpPr>
            <p:cNvPr id="176" name="Freeform 93"/>
            <p:cNvSpPr>
              <a:spLocks noEditPoints="1"/>
            </p:cNvSpPr>
            <p:nvPr/>
          </p:nvSpPr>
          <p:spPr bwMode="auto">
            <a:xfrm>
              <a:off x="267118" y="2578665"/>
              <a:ext cx="157100" cy="219553"/>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dirty="0"/>
            </a:p>
          </p:txBody>
        </p:sp>
      </p:grpSp>
      <p:grpSp>
        <p:nvGrpSpPr>
          <p:cNvPr id="177" name="Group 176"/>
          <p:cNvGrpSpPr/>
          <p:nvPr/>
        </p:nvGrpSpPr>
        <p:grpSpPr>
          <a:xfrm>
            <a:off x="1336641" y="2024421"/>
            <a:ext cx="1843570" cy="1190827"/>
            <a:chOff x="745842" y="1178462"/>
            <a:chExt cx="2406595" cy="1554099"/>
          </a:xfrm>
        </p:grpSpPr>
        <p:sp>
          <p:nvSpPr>
            <p:cNvPr id="178" name="Freeform 27"/>
            <p:cNvSpPr>
              <a:spLocks/>
            </p:cNvSpPr>
            <p:nvPr/>
          </p:nvSpPr>
          <p:spPr bwMode="auto">
            <a:xfrm>
              <a:off x="745842" y="1178462"/>
              <a:ext cx="2406595" cy="155409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179" name="Rectangle 178"/>
            <p:cNvSpPr/>
            <p:nvPr/>
          </p:nvSpPr>
          <p:spPr>
            <a:xfrm>
              <a:off x="1011127" y="1739655"/>
              <a:ext cx="1899780" cy="835466"/>
            </a:xfrm>
            <a:prstGeom prst="rect">
              <a:avLst/>
            </a:prstGeom>
          </p:spPr>
          <p:txBody>
            <a:bodyPr wrap="square" anchor="ctr">
              <a:spAutoFit/>
            </a:bodyPr>
            <a:lstStyle/>
            <a:p>
              <a:pPr algn="ctr" fontAlgn="base">
                <a:lnSpc>
                  <a:spcPct val="90000"/>
                </a:lnSpc>
                <a:spcBef>
                  <a:spcPct val="0"/>
                </a:spcBef>
                <a:spcAft>
                  <a:spcPct val="0"/>
                </a:spcAft>
              </a:pPr>
              <a:r>
                <a:rPr lang="en-US" sz="1900" dirty="0"/>
                <a:t>DC/Private Cloud</a:t>
              </a:r>
            </a:p>
          </p:txBody>
        </p:sp>
      </p:grpSp>
      <p:sp>
        <p:nvSpPr>
          <p:cNvPr id="180" name="TextBox 179"/>
          <p:cNvSpPr txBox="1"/>
          <p:nvPr/>
        </p:nvSpPr>
        <p:spPr>
          <a:xfrm>
            <a:off x="4344068" y="2776263"/>
            <a:ext cx="3489695" cy="360244"/>
          </a:xfrm>
          <a:prstGeom prst="rect">
            <a:avLst/>
          </a:prstGeom>
          <a:noFill/>
        </p:spPr>
        <p:txBody>
          <a:bodyPr wrap="square" lIns="91283" tIns="45641" rIns="91283" bIns="45641" rtlCol="0">
            <a:spAutoFit/>
          </a:bodyPr>
          <a:lstStyle/>
          <a:p>
            <a:pPr algn="ctr">
              <a:lnSpc>
                <a:spcPct val="90000"/>
              </a:lnSpc>
              <a:defRPr/>
            </a:pPr>
            <a:r>
              <a:rPr lang="en-US" sz="1900" dirty="0"/>
              <a:t>Cisco Intercloud Fabric</a:t>
            </a:r>
          </a:p>
        </p:txBody>
      </p:sp>
      <p:grpSp>
        <p:nvGrpSpPr>
          <p:cNvPr id="181" name="Group 180"/>
          <p:cNvGrpSpPr/>
          <p:nvPr/>
        </p:nvGrpSpPr>
        <p:grpSpPr>
          <a:xfrm>
            <a:off x="5588913" y="1934772"/>
            <a:ext cx="1011047" cy="799597"/>
            <a:chOff x="8270581" y="232420"/>
            <a:chExt cx="609402" cy="481826"/>
          </a:xfrm>
        </p:grpSpPr>
        <p:grpSp>
          <p:nvGrpSpPr>
            <p:cNvPr id="189" name="Group 188"/>
            <p:cNvGrpSpPr/>
            <p:nvPr/>
          </p:nvGrpSpPr>
          <p:grpSpPr>
            <a:xfrm>
              <a:off x="8288031" y="267166"/>
              <a:ext cx="561705" cy="447080"/>
              <a:chOff x="8288031" y="267166"/>
              <a:chExt cx="561705" cy="447080"/>
            </a:xfrm>
          </p:grpSpPr>
          <p:sp>
            <p:nvSpPr>
              <p:cNvPr id="191" name="Donut 82"/>
              <p:cNvSpPr/>
              <p:nvPr/>
            </p:nvSpPr>
            <p:spPr>
              <a:xfrm rot="10800000">
                <a:off x="8440201" y="267166"/>
                <a:ext cx="263770" cy="421342"/>
              </a:xfrm>
              <a:custGeom>
                <a:avLst/>
                <a:gdLst>
                  <a:gd name="connsiteX0" fmla="*/ 0 w 436419"/>
                  <a:gd name="connsiteY0" fmla="*/ 403956 h 403956"/>
                  <a:gd name="connsiteX1" fmla="*/ 218210 w 436419"/>
                  <a:gd name="connsiteY1" fmla="*/ 0 h 403956"/>
                  <a:gd name="connsiteX2" fmla="*/ 436419 w 436419"/>
                  <a:gd name="connsiteY2" fmla="*/ 403956 h 403956"/>
                  <a:gd name="connsiteX3" fmla="*/ 0 w 436419"/>
                  <a:gd name="connsiteY3" fmla="*/ 403956 h 403956"/>
                  <a:gd name="connsiteX0" fmla="*/ 0 w 353292"/>
                  <a:gd name="connsiteY0" fmla="*/ 403956 h 403956"/>
                  <a:gd name="connsiteX1" fmla="*/ 218210 w 353292"/>
                  <a:gd name="connsiteY1" fmla="*/ 0 h 403956"/>
                  <a:gd name="connsiteX2" fmla="*/ 353292 w 353292"/>
                  <a:gd name="connsiteY2" fmla="*/ 365590 h 403956"/>
                  <a:gd name="connsiteX3" fmla="*/ 0 w 353292"/>
                  <a:gd name="connsiteY3" fmla="*/ 403956 h 403956"/>
                  <a:gd name="connsiteX0" fmla="*/ 0 w 263770"/>
                  <a:gd name="connsiteY0" fmla="*/ 368786 h 368786"/>
                  <a:gd name="connsiteX1" fmla="*/ 128688 w 263770"/>
                  <a:gd name="connsiteY1" fmla="*/ 0 h 368786"/>
                  <a:gd name="connsiteX2" fmla="*/ 263770 w 263770"/>
                  <a:gd name="connsiteY2" fmla="*/ 365590 h 368786"/>
                  <a:gd name="connsiteX3" fmla="*/ 0 w 263770"/>
                  <a:gd name="connsiteY3" fmla="*/ 368786 h 368786"/>
                  <a:gd name="connsiteX0" fmla="*/ 0 w 263770"/>
                  <a:gd name="connsiteY0" fmla="*/ 368786 h 390472"/>
                  <a:gd name="connsiteX1" fmla="*/ 128688 w 263770"/>
                  <a:gd name="connsiteY1" fmla="*/ 0 h 390472"/>
                  <a:gd name="connsiteX2" fmla="*/ 263770 w 263770"/>
                  <a:gd name="connsiteY2" fmla="*/ 365590 h 390472"/>
                  <a:gd name="connsiteX3" fmla="*/ 0 w 263770"/>
                  <a:gd name="connsiteY3" fmla="*/ 368786 h 390472"/>
                  <a:gd name="connsiteX0" fmla="*/ 0 w 263770"/>
                  <a:gd name="connsiteY0" fmla="*/ 368786 h 398961"/>
                  <a:gd name="connsiteX1" fmla="*/ 128688 w 263770"/>
                  <a:gd name="connsiteY1" fmla="*/ 0 h 398961"/>
                  <a:gd name="connsiteX2" fmla="*/ 263770 w 263770"/>
                  <a:gd name="connsiteY2" fmla="*/ 365590 h 398961"/>
                  <a:gd name="connsiteX3" fmla="*/ 0 w 263770"/>
                  <a:gd name="connsiteY3" fmla="*/ 368786 h 398961"/>
                  <a:gd name="connsiteX0" fmla="*/ 0 w 263770"/>
                  <a:gd name="connsiteY0" fmla="*/ 391167 h 421342"/>
                  <a:gd name="connsiteX1" fmla="*/ 128688 w 263770"/>
                  <a:gd name="connsiteY1" fmla="*/ 0 h 421342"/>
                  <a:gd name="connsiteX2" fmla="*/ 263770 w 263770"/>
                  <a:gd name="connsiteY2" fmla="*/ 387971 h 421342"/>
                  <a:gd name="connsiteX3" fmla="*/ 0 w 263770"/>
                  <a:gd name="connsiteY3" fmla="*/ 391167 h 421342"/>
                </a:gdLst>
                <a:ahLst/>
                <a:cxnLst>
                  <a:cxn ang="0">
                    <a:pos x="connsiteX0" y="connsiteY0"/>
                  </a:cxn>
                  <a:cxn ang="0">
                    <a:pos x="connsiteX1" y="connsiteY1"/>
                  </a:cxn>
                  <a:cxn ang="0">
                    <a:pos x="connsiteX2" y="connsiteY2"/>
                  </a:cxn>
                  <a:cxn ang="0">
                    <a:pos x="connsiteX3" y="connsiteY3"/>
                  </a:cxn>
                </a:cxnLst>
                <a:rect l="l" t="t" r="r" b="b"/>
                <a:pathLst>
                  <a:path w="263770" h="421342">
                    <a:moveTo>
                      <a:pt x="0" y="391167"/>
                    </a:moveTo>
                    <a:lnTo>
                      <a:pt x="128688" y="0"/>
                    </a:lnTo>
                    <a:lnTo>
                      <a:pt x="263770" y="387971"/>
                    </a:lnTo>
                    <a:cubicBezTo>
                      <a:pt x="172650" y="421008"/>
                      <a:pt x="91120" y="441257"/>
                      <a:pt x="0" y="391167"/>
                    </a:cubicBezTo>
                    <a:close/>
                  </a:path>
                </a:pathLst>
              </a:custGeom>
              <a:solidFill>
                <a:srgbClr val="FF6600"/>
              </a:solidFill>
              <a:ln w="25400" cap="flat" cmpd="sng" algn="ctr">
                <a:noFill/>
                <a:prstDash val="solid"/>
              </a:ln>
              <a:effectLst/>
            </p:spPr>
            <p:txBody>
              <a:bodyPr lIns="91304" tIns="45652" rIns="91304" bIns="45652" rtlCol="0" anchor="ctr"/>
              <a:lstStyle/>
              <a:p>
                <a:pPr algn="ctr" defTabSz="912174">
                  <a:defRPr/>
                </a:pPr>
                <a:endParaRPr lang="en-US" sz="3200" kern="0" dirty="0">
                  <a:solidFill>
                    <a:srgbClr val="FFFFFF"/>
                  </a:solidFill>
                  <a:latin typeface="Arial" panose="020B0604020202020204" pitchFamily="34" charset="0"/>
                  <a:ea typeface="Apple LiGothic Medium"/>
                  <a:cs typeface="Apple LiGothic Medium"/>
                </a:endParaRPr>
              </a:p>
            </p:txBody>
          </p:sp>
          <p:sp>
            <p:nvSpPr>
              <p:cNvPr id="192" name="Donut 82"/>
              <p:cNvSpPr/>
              <p:nvPr/>
            </p:nvSpPr>
            <p:spPr>
              <a:xfrm rot="14358573">
                <a:off x="8504695" y="358503"/>
                <a:ext cx="363769" cy="326313"/>
              </a:xfrm>
              <a:custGeom>
                <a:avLst/>
                <a:gdLst>
                  <a:gd name="connsiteX0" fmla="*/ 0 w 411607"/>
                  <a:gd name="connsiteY0" fmla="*/ 384239 h 384239"/>
                  <a:gd name="connsiteX1" fmla="*/ 205804 w 411607"/>
                  <a:gd name="connsiteY1" fmla="*/ 0 h 384239"/>
                  <a:gd name="connsiteX2" fmla="*/ 411607 w 411607"/>
                  <a:gd name="connsiteY2" fmla="*/ 384239 h 384239"/>
                  <a:gd name="connsiteX3" fmla="*/ 0 w 411607"/>
                  <a:gd name="connsiteY3" fmla="*/ 384239 h 384239"/>
                  <a:gd name="connsiteX0" fmla="*/ 0 w 456695"/>
                  <a:gd name="connsiteY0" fmla="*/ 384239 h 384239"/>
                  <a:gd name="connsiteX1" fmla="*/ 205804 w 456695"/>
                  <a:gd name="connsiteY1" fmla="*/ 0 h 384239"/>
                  <a:gd name="connsiteX2" fmla="*/ 456695 w 456695"/>
                  <a:gd name="connsiteY2" fmla="*/ 295744 h 384239"/>
                  <a:gd name="connsiteX3" fmla="*/ 0 w 456695"/>
                  <a:gd name="connsiteY3" fmla="*/ 384239 h 384239"/>
                  <a:gd name="connsiteX0" fmla="*/ 0 w 363769"/>
                  <a:gd name="connsiteY0" fmla="*/ 208882 h 295744"/>
                  <a:gd name="connsiteX1" fmla="*/ 112878 w 363769"/>
                  <a:gd name="connsiteY1" fmla="*/ 0 h 295744"/>
                  <a:gd name="connsiteX2" fmla="*/ 363769 w 363769"/>
                  <a:gd name="connsiteY2" fmla="*/ 295744 h 295744"/>
                  <a:gd name="connsiteX3" fmla="*/ 0 w 363769"/>
                  <a:gd name="connsiteY3" fmla="*/ 208882 h 295744"/>
                  <a:gd name="connsiteX0" fmla="*/ 0 w 363769"/>
                  <a:gd name="connsiteY0" fmla="*/ 208882 h 295744"/>
                  <a:gd name="connsiteX1" fmla="*/ 112878 w 363769"/>
                  <a:gd name="connsiteY1" fmla="*/ 0 h 295744"/>
                  <a:gd name="connsiteX2" fmla="*/ 363769 w 363769"/>
                  <a:gd name="connsiteY2" fmla="*/ 295744 h 295744"/>
                  <a:gd name="connsiteX3" fmla="*/ 0 w 363769"/>
                  <a:gd name="connsiteY3" fmla="*/ 208882 h 295744"/>
                  <a:gd name="connsiteX0" fmla="*/ 0 w 363769"/>
                  <a:gd name="connsiteY0" fmla="*/ 208882 h 323259"/>
                  <a:gd name="connsiteX1" fmla="*/ 112878 w 363769"/>
                  <a:gd name="connsiteY1" fmla="*/ 0 h 323259"/>
                  <a:gd name="connsiteX2" fmla="*/ 363769 w 363769"/>
                  <a:gd name="connsiteY2" fmla="*/ 295744 h 323259"/>
                  <a:gd name="connsiteX3" fmla="*/ 0 w 363769"/>
                  <a:gd name="connsiteY3" fmla="*/ 208882 h 323259"/>
                  <a:gd name="connsiteX0" fmla="*/ 0 w 363769"/>
                  <a:gd name="connsiteY0" fmla="*/ 208882 h 326678"/>
                  <a:gd name="connsiteX1" fmla="*/ 112878 w 363769"/>
                  <a:gd name="connsiteY1" fmla="*/ 0 h 326678"/>
                  <a:gd name="connsiteX2" fmla="*/ 363769 w 363769"/>
                  <a:gd name="connsiteY2" fmla="*/ 295744 h 326678"/>
                  <a:gd name="connsiteX3" fmla="*/ 0 w 363769"/>
                  <a:gd name="connsiteY3" fmla="*/ 208882 h 326678"/>
                  <a:gd name="connsiteX0" fmla="*/ 0 w 363769"/>
                  <a:gd name="connsiteY0" fmla="*/ 208882 h 332326"/>
                  <a:gd name="connsiteX1" fmla="*/ 112878 w 363769"/>
                  <a:gd name="connsiteY1" fmla="*/ 0 h 332326"/>
                  <a:gd name="connsiteX2" fmla="*/ 363769 w 363769"/>
                  <a:gd name="connsiteY2" fmla="*/ 295744 h 332326"/>
                  <a:gd name="connsiteX3" fmla="*/ 0 w 363769"/>
                  <a:gd name="connsiteY3" fmla="*/ 208882 h 332326"/>
                  <a:gd name="connsiteX0" fmla="*/ 0 w 363769"/>
                  <a:gd name="connsiteY0" fmla="*/ 202869 h 326313"/>
                  <a:gd name="connsiteX1" fmla="*/ 116745 w 363769"/>
                  <a:gd name="connsiteY1" fmla="*/ 0 h 326313"/>
                  <a:gd name="connsiteX2" fmla="*/ 363769 w 363769"/>
                  <a:gd name="connsiteY2" fmla="*/ 289731 h 326313"/>
                  <a:gd name="connsiteX3" fmla="*/ 0 w 363769"/>
                  <a:gd name="connsiteY3" fmla="*/ 202869 h 326313"/>
                </a:gdLst>
                <a:ahLst/>
                <a:cxnLst>
                  <a:cxn ang="0">
                    <a:pos x="connsiteX0" y="connsiteY0"/>
                  </a:cxn>
                  <a:cxn ang="0">
                    <a:pos x="connsiteX1" y="connsiteY1"/>
                  </a:cxn>
                  <a:cxn ang="0">
                    <a:pos x="connsiteX2" y="connsiteY2"/>
                  </a:cxn>
                  <a:cxn ang="0">
                    <a:pos x="connsiteX3" y="connsiteY3"/>
                  </a:cxn>
                </a:cxnLst>
                <a:rect l="l" t="t" r="r" b="b"/>
                <a:pathLst>
                  <a:path w="363769" h="326313">
                    <a:moveTo>
                      <a:pt x="0" y="202869"/>
                    </a:moveTo>
                    <a:lnTo>
                      <a:pt x="116745" y="0"/>
                    </a:lnTo>
                    <a:lnTo>
                      <a:pt x="363769" y="289731"/>
                    </a:lnTo>
                    <a:cubicBezTo>
                      <a:pt x="253352" y="349004"/>
                      <a:pt x="127288" y="346941"/>
                      <a:pt x="0" y="202869"/>
                    </a:cubicBezTo>
                    <a:close/>
                  </a:path>
                </a:pathLst>
              </a:custGeom>
              <a:solidFill>
                <a:srgbClr val="00B050"/>
              </a:solidFill>
              <a:ln w="25400" cap="flat" cmpd="sng" algn="ctr">
                <a:noFill/>
                <a:prstDash val="solid"/>
              </a:ln>
              <a:effectLst/>
            </p:spPr>
            <p:txBody>
              <a:bodyPr lIns="91304" tIns="45652" rIns="91304" bIns="45652" rtlCol="0" anchor="ctr"/>
              <a:lstStyle/>
              <a:p>
                <a:pPr algn="ctr" defTabSz="912174">
                  <a:defRPr/>
                </a:pPr>
                <a:endParaRPr lang="en-US" sz="3200" kern="0" dirty="0">
                  <a:solidFill>
                    <a:srgbClr val="FFFFFF"/>
                  </a:solidFill>
                  <a:latin typeface="Arial" panose="020B0604020202020204" pitchFamily="34" charset="0"/>
                  <a:ea typeface="Apple LiGothic Medium"/>
                  <a:cs typeface="Apple LiGothic Medium"/>
                </a:endParaRPr>
              </a:p>
            </p:txBody>
          </p:sp>
          <p:sp>
            <p:nvSpPr>
              <p:cNvPr id="193" name="Donut 82"/>
              <p:cNvSpPr/>
              <p:nvPr/>
            </p:nvSpPr>
            <p:spPr>
              <a:xfrm rot="14358573">
                <a:off x="8238170" y="396045"/>
                <a:ext cx="368062" cy="268339"/>
              </a:xfrm>
              <a:custGeom>
                <a:avLst/>
                <a:gdLst>
                  <a:gd name="connsiteX0" fmla="*/ 0 w 411607"/>
                  <a:gd name="connsiteY0" fmla="*/ 384239 h 384239"/>
                  <a:gd name="connsiteX1" fmla="*/ 205804 w 411607"/>
                  <a:gd name="connsiteY1" fmla="*/ 0 h 384239"/>
                  <a:gd name="connsiteX2" fmla="*/ 411607 w 411607"/>
                  <a:gd name="connsiteY2" fmla="*/ 384239 h 384239"/>
                  <a:gd name="connsiteX3" fmla="*/ 0 w 411607"/>
                  <a:gd name="connsiteY3" fmla="*/ 384239 h 384239"/>
                  <a:gd name="connsiteX0" fmla="*/ 0 w 368062"/>
                  <a:gd name="connsiteY0" fmla="*/ 384239 h 451342"/>
                  <a:gd name="connsiteX1" fmla="*/ 205804 w 368062"/>
                  <a:gd name="connsiteY1" fmla="*/ 0 h 451342"/>
                  <a:gd name="connsiteX2" fmla="*/ 368062 w 368062"/>
                  <a:gd name="connsiteY2" fmla="*/ 451342 h 451342"/>
                  <a:gd name="connsiteX3" fmla="*/ 0 w 368062"/>
                  <a:gd name="connsiteY3" fmla="*/ 384239 h 451342"/>
                  <a:gd name="connsiteX0" fmla="*/ 0 w 368062"/>
                  <a:gd name="connsiteY0" fmla="*/ 201236 h 268339"/>
                  <a:gd name="connsiteX1" fmla="*/ 119494 w 368062"/>
                  <a:gd name="connsiteY1" fmla="*/ 0 h 268339"/>
                  <a:gd name="connsiteX2" fmla="*/ 368062 w 368062"/>
                  <a:gd name="connsiteY2" fmla="*/ 268339 h 268339"/>
                  <a:gd name="connsiteX3" fmla="*/ 0 w 368062"/>
                  <a:gd name="connsiteY3" fmla="*/ 201236 h 268339"/>
                  <a:gd name="connsiteX0" fmla="*/ 0 w 368062"/>
                  <a:gd name="connsiteY0" fmla="*/ 201236 h 268339"/>
                  <a:gd name="connsiteX1" fmla="*/ 119494 w 368062"/>
                  <a:gd name="connsiteY1" fmla="*/ 0 h 268339"/>
                  <a:gd name="connsiteX2" fmla="*/ 368062 w 368062"/>
                  <a:gd name="connsiteY2" fmla="*/ 268339 h 268339"/>
                  <a:gd name="connsiteX3" fmla="*/ 0 w 368062"/>
                  <a:gd name="connsiteY3" fmla="*/ 201236 h 268339"/>
                  <a:gd name="connsiteX0" fmla="*/ 0 w 368062"/>
                  <a:gd name="connsiteY0" fmla="*/ 201236 h 268339"/>
                  <a:gd name="connsiteX1" fmla="*/ 119494 w 368062"/>
                  <a:gd name="connsiteY1" fmla="*/ 0 h 268339"/>
                  <a:gd name="connsiteX2" fmla="*/ 368062 w 368062"/>
                  <a:gd name="connsiteY2" fmla="*/ 268339 h 268339"/>
                  <a:gd name="connsiteX3" fmla="*/ 0 w 368062"/>
                  <a:gd name="connsiteY3" fmla="*/ 201236 h 268339"/>
                </a:gdLst>
                <a:ahLst/>
                <a:cxnLst>
                  <a:cxn ang="0">
                    <a:pos x="connsiteX0" y="connsiteY0"/>
                  </a:cxn>
                  <a:cxn ang="0">
                    <a:pos x="connsiteX1" y="connsiteY1"/>
                  </a:cxn>
                  <a:cxn ang="0">
                    <a:pos x="connsiteX2" y="connsiteY2"/>
                  </a:cxn>
                  <a:cxn ang="0">
                    <a:pos x="connsiteX3" y="connsiteY3"/>
                  </a:cxn>
                </a:cxnLst>
                <a:rect l="l" t="t" r="r" b="b"/>
                <a:pathLst>
                  <a:path w="368062" h="268339">
                    <a:moveTo>
                      <a:pt x="0" y="201236"/>
                    </a:moveTo>
                    <a:lnTo>
                      <a:pt x="119494" y="0"/>
                    </a:lnTo>
                    <a:cubicBezTo>
                      <a:pt x="299252" y="57729"/>
                      <a:pt x="354436" y="93572"/>
                      <a:pt x="368062" y="268339"/>
                    </a:cubicBezTo>
                    <a:lnTo>
                      <a:pt x="0" y="201236"/>
                    </a:lnTo>
                    <a:close/>
                  </a:path>
                </a:pathLst>
              </a:custGeom>
              <a:solidFill>
                <a:srgbClr val="C00000"/>
              </a:solidFill>
              <a:ln w="25400" cap="flat" cmpd="sng" algn="ctr">
                <a:noFill/>
                <a:prstDash val="solid"/>
              </a:ln>
              <a:effectLst/>
            </p:spPr>
            <p:txBody>
              <a:bodyPr lIns="91304" tIns="45652" rIns="91304" bIns="45652" rtlCol="0" anchor="ctr"/>
              <a:lstStyle/>
              <a:p>
                <a:pPr algn="ctr" defTabSz="912174">
                  <a:defRPr/>
                </a:pPr>
                <a:endParaRPr lang="en-US" sz="3200" kern="0" dirty="0">
                  <a:solidFill>
                    <a:srgbClr val="FFFFFF"/>
                  </a:solidFill>
                  <a:latin typeface="Arial" panose="020B0604020202020204" pitchFamily="34" charset="0"/>
                  <a:ea typeface="Apple LiGothic Medium"/>
                  <a:cs typeface="Apple LiGothic Medium"/>
                </a:endParaRPr>
              </a:p>
            </p:txBody>
          </p:sp>
        </p:grpSp>
        <p:sp>
          <p:nvSpPr>
            <p:cNvPr id="190" name="Freeform 8"/>
            <p:cNvSpPr>
              <a:spLocks noEditPoints="1"/>
            </p:cNvSpPr>
            <p:nvPr/>
          </p:nvSpPr>
          <p:spPr bwMode="auto">
            <a:xfrm>
              <a:off x="8270581" y="232420"/>
              <a:ext cx="609402" cy="469127"/>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grpSp>
      <p:sp>
        <p:nvSpPr>
          <p:cNvPr id="196" name="Freeform 7"/>
          <p:cNvSpPr>
            <a:spLocks/>
          </p:cNvSpPr>
          <p:nvPr/>
        </p:nvSpPr>
        <p:spPr bwMode="auto">
          <a:xfrm rot="4862430" flipH="1">
            <a:off x="6079322" y="2355076"/>
            <a:ext cx="161811" cy="395245"/>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8272" tIns="14159" rIns="28272" bIns="14159" numCol="1" anchor="ctr" anchorCtr="0" compatLnSpc="1">
            <a:prstTxWarp prst="textNoShape">
              <a:avLst/>
            </a:prstTxWarp>
          </a:bodyPr>
          <a:lstStyle/>
          <a:p>
            <a:pPr defTabSz="282928"/>
            <a:endParaRPr lang="en-US" sz="2700"/>
          </a:p>
        </p:txBody>
      </p:sp>
      <p:grpSp>
        <p:nvGrpSpPr>
          <p:cNvPr id="197" name="Group 196"/>
          <p:cNvGrpSpPr/>
          <p:nvPr/>
        </p:nvGrpSpPr>
        <p:grpSpPr>
          <a:xfrm>
            <a:off x="8997591" y="2024421"/>
            <a:ext cx="1843570" cy="1190827"/>
            <a:chOff x="778683" y="3222365"/>
            <a:chExt cx="1781250" cy="1150272"/>
          </a:xfrm>
        </p:grpSpPr>
        <p:sp>
          <p:nvSpPr>
            <p:cNvPr id="198" name="Freeform 27"/>
            <p:cNvSpPr>
              <a:spLocks/>
            </p:cNvSpPr>
            <p:nvPr/>
          </p:nvSpPr>
          <p:spPr bwMode="auto">
            <a:xfrm>
              <a:off x="778683" y="3222365"/>
              <a:ext cx="1781250" cy="1150272"/>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199" name="Rectangle 198"/>
            <p:cNvSpPr/>
            <p:nvPr/>
          </p:nvSpPr>
          <p:spPr>
            <a:xfrm>
              <a:off x="915615" y="3575264"/>
              <a:ext cx="1468973" cy="618373"/>
            </a:xfrm>
            <a:prstGeom prst="rect">
              <a:avLst/>
            </a:prstGeom>
          </p:spPr>
          <p:txBody>
            <a:bodyPr wrap="square" anchor="b">
              <a:spAutoFit/>
            </a:bodyPr>
            <a:lstStyle/>
            <a:p>
              <a:pPr algn="ctr" fontAlgn="base">
                <a:lnSpc>
                  <a:spcPct val="90000"/>
                </a:lnSpc>
                <a:spcBef>
                  <a:spcPct val="0"/>
                </a:spcBef>
                <a:spcAft>
                  <a:spcPct val="0"/>
                </a:spcAft>
              </a:pPr>
              <a:r>
                <a:rPr lang="en-US" sz="1900" dirty="0"/>
                <a:t>Provider Cloud</a:t>
              </a:r>
            </a:p>
          </p:txBody>
        </p:sp>
      </p:grpSp>
      <p:grpSp>
        <p:nvGrpSpPr>
          <p:cNvPr id="8" name="Group 7"/>
          <p:cNvGrpSpPr/>
          <p:nvPr/>
        </p:nvGrpSpPr>
        <p:grpSpPr>
          <a:xfrm>
            <a:off x="589034" y="3834145"/>
            <a:ext cx="2682443" cy="1988283"/>
            <a:chOff x="587600" y="3499798"/>
            <a:chExt cx="2683141" cy="1988282"/>
          </a:xfrm>
        </p:grpSpPr>
        <p:sp>
          <p:nvSpPr>
            <p:cNvPr id="76" name="Round Same Side Corner Rectangle 75"/>
            <p:cNvSpPr/>
            <p:nvPr/>
          </p:nvSpPr>
          <p:spPr>
            <a:xfrm>
              <a:off x="661725" y="3501161"/>
              <a:ext cx="2537982" cy="1986919"/>
            </a:xfrm>
            <a:prstGeom prst="round2SameRect">
              <a:avLst>
                <a:gd name="adj1" fmla="val 0"/>
                <a:gd name="adj2" fmla="val 0"/>
              </a:avLst>
            </a:prstGeom>
            <a:gradFill>
              <a:gsLst>
                <a:gs pos="30000">
                  <a:srgbClr val="3CBBB9"/>
                </a:gs>
                <a:gs pos="100000">
                  <a:srgbClr val="33828D"/>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04" name="Trapezoid 203"/>
            <p:cNvSpPr/>
            <p:nvPr/>
          </p:nvSpPr>
          <p:spPr>
            <a:xfrm>
              <a:off x="587600" y="3499798"/>
              <a:ext cx="2683141" cy="142758"/>
            </a:xfrm>
            <a:prstGeom prst="trapezoid">
              <a:avLst>
                <a:gd name="adj" fmla="val 46373"/>
              </a:avLst>
            </a:prstGeom>
            <a:gradFill flip="none" rotWithShape="1">
              <a:gsLst>
                <a:gs pos="0">
                  <a:schemeClr val="accent6">
                    <a:alpha val="5000"/>
                  </a:schemeClr>
                </a:gs>
                <a:gs pos="100000">
                  <a:schemeClr val="accent6"/>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08" name="Rectangle 207"/>
            <p:cNvSpPr/>
            <p:nvPr/>
          </p:nvSpPr>
          <p:spPr>
            <a:xfrm>
              <a:off x="705855" y="4295965"/>
              <a:ext cx="2437765" cy="38726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91416" tIns="45708" rIns="91416" bIns="45708" rtlCol="0" anchor="b">
              <a:spAutoFit/>
            </a:bodyPr>
            <a:lstStyle/>
            <a:p>
              <a:pPr algn="ctr" defTabSz="1622720">
                <a:lnSpc>
                  <a:spcPct val="95000"/>
                </a:lnSpc>
                <a:spcBef>
                  <a:spcPts val="1600"/>
                </a:spcBef>
                <a:buClr>
                  <a:srgbClr val="0096D6"/>
                </a:buClr>
                <a:buSzPct val="90000"/>
                <a:defRPr/>
              </a:pPr>
              <a:r>
                <a:rPr lang="en-GB" sz="2000" b="1" dirty="0">
                  <a:solidFill>
                    <a:schemeClr val="bg1"/>
                  </a:solidFill>
                  <a:latin typeface="+mj-lt"/>
                  <a:cs typeface="CiscoSans"/>
                </a:rPr>
                <a:t>Consistency</a:t>
              </a:r>
            </a:p>
          </p:txBody>
        </p:sp>
        <p:sp>
          <p:nvSpPr>
            <p:cNvPr id="209" name="TextBox 208"/>
            <p:cNvSpPr txBox="1"/>
            <p:nvPr/>
          </p:nvSpPr>
          <p:spPr>
            <a:xfrm>
              <a:off x="827743" y="4740230"/>
              <a:ext cx="2193989" cy="5741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45708" rIns="0" bIns="45708"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r>
                <a:rPr lang="en-US" sz="1500" dirty="0"/>
                <a:t>Security/Networking </a:t>
              </a:r>
              <a:br>
                <a:rPr lang="en-US" sz="1500" dirty="0"/>
              </a:br>
              <a:r>
                <a:rPr lang="en-US" sz="1500" dirty="0"/>
                <a:t>as an extension of </a:t>
              </a:r>
              <a:br>
                <a:rPr lang="en-US" sz="1500" dirty="0"/>
              </a:br>
              <a:r>
                <a:rPr lang="en-US" sz="1500" dirty="0"/>
                <a:t>Private Cloud</a:t>
              </a:r>
            </a:p>
          </p:txBody>
        </p:sp>
        <p:cxnSp>
          <p:nvCxnSpPr>
            <p:cNvPr id="210" name="Straight Connector 209"/>
            <p:cNvCxnSpPr/>
            <p:nvPr/>
          </p:nvCxnSpPr>
          <p:spPr>
            <a:xfrm>
              <a:off x="886989" y="4683228"/>
              <a:ext cx="2075497"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11" name="Group 210"/>
            <p:cNvGrpSpPr/>
            <p:nvPr/>
          </p:nvGrpSpPr>
          <p:grpSpPr>
            <a:xfrm>
              <a:off x="1335399" y="3622855"/>
              <a:ext cx="1178677" cy="586163"/>
              <a:chOff x="3171827" y="3197033"/>
              <a:chExt cx="884238" cy="439737"/>
            </a:xfrm>
          </p:grpSpPr>
          <p:sp>
            <p:nvSpPr>
              <p:cNvPr id="212" name="Freeform 25"/>
              <p:cNvSpPr>
                <a:spLocks/>
              </p:cNvSpPr>
              <p:nvPr/>
            </p:nvSpPr>
            <p:spPr bwMode="auto">
              <a:xfrm>
                <a:off x="3171827" y="3197033"/>
                <a:ext cx="884238" cy="439737"/>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13" name="Freeform 93"/>
              <p:cNvSpPr>
                <a:spLocks noEditPoints="1"/>
              </p:cNvSpPr>
              <p:nvPr/>
            </p:nvSpPr>
            <p:spPr bwMode="auto">
              <a:xfrm>
                <a:off x="3522315" y="3303811"/>
                <a:ext cx="183262" cy="252940"/>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chemeClr val="bg2"/>
              </a:soli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grpSp>
      </p:grpSp>
      <p:grpSp>
        <p:nvGrpSpPr>
          <p:cNvPr id="9" name="Group 8"/>
          <p:cNvGrpSpPr/>
          <p:nvPr/>
        </p:nvGrpSpPr>
        <p:grpSpPr>
          <a:xfrm>
            <a:off x="3208440" y="3834145"/>
            <a:ext cx="2682443" cy="1988283"/>
            <a:chOff x="3207688" y="3499798"/>
            <a:chExt cx="2683141" cy="1988282"/>
          </a:xfrm>
        </p:grpSpPr>
        <p:sp>
          <p:nvSpPr>
            <p:cNvPr id="201" name="Round Same Side Corner Rectangle 200"/>
            <p:cNvSpPr/>
            <p:nvPr/>
          </p:nvSpPr>
          <p:spPr>
            <a:xfrm>
              <a:off x="3280268" y="3501161"/>
              <a:ext cx="2537982" cy="1986919"/>
            </a:xfrm>
            <a:prstGeom prst="round2SameRect">
              <a:avLst>
                <a:gd name="adj1" fmla="val 0"/>
                <a:gd name="adj2" fmla="val 0"/>
              </a:avLst>
            </a:prstGeom>
            <a:gradFill>
              <a:gsLst>
                <a:gs pos="30000">
                  <a:schemeClr val="accent6">
                    <a:lumMod val="75000"/>
                  </a:schemeClr>
                </a:gs>
                <a:gs pos="100000">
                  <a:schemeClr val="accent6">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05" name="Trapezoid 204"/>
            <p:cNvSpPr/>
            <p:nvPr/>
          </p:nvSpPr>
          <p:spPr>
            <a:xfrm>
              <a:off x="3207688" y="3499798"/>
              <a:ext cx="2683141" cy="142758"/>
            </a:xfrm>
            <a:prstGeom prst="trapezoid">
              <a:avLst>
                <a:gd name="adj" fmla="val 46373"/>
              </a:avLst>
            </a:prstGeom>
            <a:gradFill flip="none" rotWithShape="1">
              <a:gsLst>
                <a:gs pos="0">
                  <a:schemeClr val="accent6">
                    <a:lumMod val="75000"/>
                    <a:alpha val="0"/>
                  </a:schemeClr>
                </a:gs>
                <a:gs pos="100000">
                  <a:schemeClr val="accent6">
                    <a:lumMod val="7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15" name="Rectangle 214"/>
            <p:cNvSpPr/>
            <p:nvPr/>
          </p:nvSpPr>
          <p:spPr>
            <a:xfrm>
              <a:off x="3402608" y="4295965"/>
              <a:ext cx="2437765" cy="38726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91416" tIns="45708" rIns="91416" bIns="45708" rtlCol="0" anchor="b">
              <a:spAutoFit/>
            </a:bodyPr>
            <a:lstStyle/>
            <a:p>
              <a:pPr algn="ctr" defTabSz="1622720">
                <a:lnSpc>
                  <a:spcPct val="95000"/>
                </a:lnSpc>
                <a:spcBef>
                  <a:spcPts val="1600"/>
                </a:spcBef>
                <a:buClr>
                  <a:srgbClr val="0096D6"/>
                </a:buClr>
                <a:buSzPct val="90000"/>
                <a:defRPr/>
              </a:pPr>
              <a:r>
                <a:rPr lang="en-GB" sz="2000" b="1" dirty="0">
                  <a:solidFill>
                    <a:schemeClr val="bg1"/>
                  </a:solidFill>
                  <a:latin typeface="+mj-lt"/>
                  <a:cs typeface="CiscoSans"/>
                </a:rPr>
                <a:t>Compliance </a:t>
              </a:r>
            </a:p>
          </p:txBody>
        </p:sp>
        <p:sp>
          <p:nvSpPr>
            <p:cNvPr id="216" name="TextBox 215"/>
            <p:cNvSpPr txBox="1"/>
            <p:nvPr/>
          </p:nvSpPr>
          <p:spPr>
            <a:xfrm>
              <a:off x="3524496" y="4740230"/>
              <a:ext cx="2193989" cy="5741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45708" rIns="0" bIns="45708"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r>
                <a:rPr lang="en-US" sz="1500" dirty="0"/>
                <a:t>Enforce existing compliance policies</a:t>
              </a:r>
            </a:p>
          </p:txBody>
        </p:sp>
        <p:cxnSp>
          <p:nvCxnSpPr>
            <p:cNvPr id="217" name="Straight Connector 216"/>
            <p:cNvCxnSpPr/>
            <p:nvPr/>
          </p:nvCxnSpPr>
          <p:spPr>
            <a:xfrm>
              <a:off x="3583742" y="4683228"/>
              <a:ext cx="2075497"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21" name="Group 166"/>
            <p:cNvGrpSpPr/>
            <p:nvPr/>
          </p:nvGrpSpPr>
          <p:grpSpPr>
            <a:xfrm>
              <a:off x="4177530" y="3622855"/>
              <a:ext cx="743458" cy="590455"/>
              <a:chOff x="9304339" y="2164711"/>
              <a:chExt cx="2190756" cy="1739901"/>
            </a:xfrm>
            <a:effectLst/>
          </p:grpSpPr>
          <p:sp>
            <p:nvSpPr>
              <p:cNvPr id="222" name="Freeform 119"/>
              <p:cNvSpPr>
                <a:spLocks noEditPoints="1"/>
              </p:cNvSpPr>
              <p:nvPr/>
            </p:nvSpPr>
            <p:spPr bwMode="auto">
              <a:xfrm>
                <a:off x="10077448" y="2563173"/>
                <a:ext cx="842964" cy="576262"/>
              </a:xfrm>
              <a:custGeom>
                <a:avLst/>
                <a:gdLst/>
                <a:ahLst/>
                <a:cxnLst>
                  <a:cxn ang="0">
                    <a:pos x="78" y="111"/>
                  </a:cxn>
                  <a:cxn ang="0">
                    <a:pos x="80" y="115"/>
                  </a:cxn>
                  <a:cxn ang="0">
                    <a:pos x="146" y="154"/>
                  </a:cxn>
                  <a:cxn ang="0">
                    <a:pos x="146" y="154"/>
                  </a:cxn>
                  <a:cxn ang="0">
                    <a:pos x="172" y="149"/>
                  </a:cxn>
                  <a:cxn ang="0">
                    <a:pos x="215" y="110"/>
                  </a:cxn>
                  <a:cxn ang="0">
                    <a:pos x="218" y="51"/>
                  </a:cxn>
                  <a:cxn ang="0">
                    <a:pos x="146" y="0"/>
                  </a:cxn>
                  <a:cxn ang="0">
                    <a:pos x="121" y="5"/>
                  </a:cxn>
                  <a:cxn ang="0">
                    <a:pos x="71" y="89"/>
                  </a:cxn>
                  <a:cxn ang="0">
                    <a:pos x="71" y="93"/>
                  </a:cxn>
                  <a:cxn ang="0">
                    <a:pos x="0" y="117"/>
                  </a:cxn>
                  <a:cxn ang="0">
                    <a:pos x="7" y="136"/>
                  </a:cxn>
                  <a:cxn ang="0">
                    <a:pos x="78" y="111"/>
                  </a:cxn>
                  <a:cxn ang="0">
                    <a:pos x="150" y="51"/>
                  </a:cxn>
                  <a:cxn ang="0">
                    <a:pos x="168" y="35"/>
                  </a:cxn>
                  <a:cxn ang="0">
                    <a:pos x="179" y="33"/>
                  </a:cxn>
                  <a:cxn ang="0">
                    <a:pos x="209" y="54"/>
                  </a:cxn>
                  <a:cxn ang="0">
                    <a:pos x="208" y="79"/>
                  </a:cxn>
                  <a:cxn ang="0">
                    <a:pos x="190" y="95"/>
                  </a:cxn>
                  <a:cxn ang="0">
                    <a:pos x="179" y="97"/>
                  </a:cxn>
                  <a:cxn ang="0">
                    <a:pos x="149" y="76"/>
                  </a:cxn>
                  <a:cxn ang="0">
                    <a:pos x="150" y="51"/>
                  </a:cxn>
                </a:cxnLst>
                <a:rect l="0" t="0" r="r" b="b"/>
                <a:pathLst>
                  <a:path w="225" h="154">
                    <a:moveTo>
                      <a:pt x="78" y="111"/>
                    </a:moveTo>
                    <a:cubicBezTo>
                      <a:pt x="80" y="115"/>
                      <a:pt x="80" y="115"/>
                      <a:pt x="80" y="115"/>
                    </a:cubicBezTo>
                    <a:cubicBezTo>
                      <a:pt x="93" y="139"/>
                      <a:pt x="119" y="154"/>
                      <a:pt x="146" y="154"/>
                    </a:cubicBezTo>
                    <a:cubicBezTo>
                      <a:pt x="146" y="154"/>
                      <a:pt x="146" y="154"/>
                      <a:pt x="146" y="154"/>
                    </a:cubicBezTo>
                    <a:cubicBezTo>
                      <a:pt x="155" y="154"/>
                      <a:pt x="164" y="152"/>
                      <a:pt x="172" y="149"/>
                    </a:cubicBezTo>
                    <a:cubicBezTo>
                      <a:pt x="191" y="142"/>
                      <a:pt x="206" y="128"/>
                      <a:pt x="215" y="110"/>
                    </a:cubicBezTo>
                    <a:cubicBezTo>
                      <a:pt x="224" y="91"/>
                      <a:pt x="225" y="71"/>
                      <a:pt x="218" y="51"/>
                    </a:cubicBezTo>
                    <a:cubicBezTo>
                      <a:pt x="207" y="21"/>
                      <a:pt x="178" y="0"/>
                      <a:pt x="146" y="0"/>
                    </a:cubicBezTo>
                    <a:cubicBezTo>
                      <a:pt x="137" y="0"/>
                      <a:pt x="129" y="2"/>
                      <a:pt x="121" y="5"/>
                    </a:cubicBezTo>
                    <a:cubicBezTo>
                      <a:pt x="86" y="17"/>
                      <a:pt x="65" y="53"/>
                      <a:pt x="71" y="89"/>
                    </a:cubicBezTo>
                    <a:cubicBezTo>
                      <a:pt x="71" y="93"/>
                      <a:pt x="71" y="93"/>
                      <a:pt x="71" y="93"/>
                    </a:cubicBezTo>
                    <a:cubicBezTo>
                      <a:pt x="0" y="117"/>
                      <a:pt x="0" y="117"/>
                      <a:pt x="0" y="117"/>
                    </a:cubicBezTo>
                    <a:cubicBezTo>
                      <a:pt x="7" y="136"/>
                      <a:pt x="7" y="136"/>
                      <a:pt x="7" y="136"/>
                    </a:cubicBezTo>
                    <a:lnTo>
                      <a:pt x="78" y="111"/>
                    </a:lnTo>
                    <a:close/>
                    <a:moveTo>
                      <a:pt x="150" y="51"/>
                    </a:moveTo>
                    <a:cubicBezTo>
                      <a:pt x="154" y="44"/>
                      <a:pt x="160" y="38"/>
                      <a:pt x="168" y="35"/>
                    </a:cubicBezTo>
                    <a:cubicBezTo>
                      <a:pt x="172" y="34"/>
                      <a:pt x="176" y="33"/>
                      <a:pt x="179" y="33"/>
                    </a:cubicBezTo>
                    <a:cubicBezTo>
                      <a:pt x="193" y="33"/>
                      <a:pt x="205" y="42"/>
                      <a:pt x="209" y="54"/>
                    </a:cubicBezTo>
                    <a:cubicBezTo>
                      <a:pt x="212" y="62"/>
                      <a:pt x="212" y="71"/>
                      <a:pt x="208" y="79"/>
                    </a:cubicBezTo>
                    <a:cubicBezTo>
                      <a:pt x="205" y="87"/>
                      <a:pt x="198" y="92"/>
                      <a:pt x="190" y="95"/>
                    </a:cubicBezTo>
                    <a:cubicBezTo>
                      <a:pt x="186" y="97"/>
                      <a:pt x="183" y="97"/>
                      <a:pt x="179" y="97"/>
                    </a:cubicBezTo>
                    <a:cubicBezTo>
                      <a:pt x="166" y="97"/>
                      <a:pt x="154" y="89"/>
                      <a:pt x="149" y="76"/>
                    </a:cubicBezTo>
                    <a:cubicBezTo>
                      <a:pt x="146" y="68"/>
                      <a:pt x="147" y="59"/>
                      <a:pt x="150" y="51"/>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3" name="Freeform 118"/>
              <p:cNvSpPr>
                <a:spLocks/>
              </p:cNvSpPr>
              <p:nvPr/>
            </p:nvSpPr>
            <p:spPr bwMode="auto">
              <a:xfrm>
                <a:off x="9686925" y="2533009"/>
                <a:ext cx="1379538" cy="1019175"/>
              </a:xfrm>
              <a:custGeom>
                <a:avLst/>
                <a:gdLst/>
                <a:ahLst/>
                <a:cxnLst>
                  <a:cxn ang="0">
                    <a:pos x="255" y="176"/>
                  </a:cxn>
                  <a:cxn ang="0">
                    <a:pos x="368" y="176"/>
                  </a:cxn>
                  <a:cxn ang="0">
                    <a:pos x="368" y="39"/>
                  </a:cxn>
                  <a:cxn ang="0">
                    <a:pos x="319" y="0"/>
                  </a:cxn>
                  <a:cxn ang="0">
                    <a:pos x="132" y="0"/>
                  </a:cxn>
                  <a:cxn ang="0">
                    <a:pos x="132" y="64"/>
                  </a:cxn>
                  <a:cxn ang="0">
                    <a:pos x="147" y="64"/>
                  </a:cxn>
                  <a:cxn ang="0">
                    <a:pos x="156" y="73"/>
                  </a:cxn>
                  <a:cxn ang="0">
                    <a:pos x="156" y="80"/>
                  </a:cxn>
                  <a:cxn ang="0">
                    <a:pos x="147" y="96"/>
                  </a:cxn>
                  <a:cxn ang="0">
                    <a:pos x="0" y="96"/>
                  </a:cxn>
                  <a:cxn ang="0">
                    <a:pos x="0" y="153"/>
                  </a:cxn>
                  <a:cxn ang="0">
                    <a:pos x="85" y="123"/>
                  </a:cxn>
                  <a:cxn ang="0">
                    <a:pos x="85" y="123"/>
                  </a:cxn>
                  <a:cxn ang="0">
                    <a:pos x="166" y="95"/>
                  </a:cxn>
                  <a:cxn ang="0">
                    <a:pos x="222" y="5"/>
                  </a:cxn>
                  <a:cxn ang="0">
                    <a:pos x="250" y="0"/>
                  </a:cxn>
                  <a:cxn ang="0">
                    <a:pos x="330" y="57"/>
                  </a:cxn>
                  <a:cxn ang="0">
                    <a:pos x="327" y="121"/>
                  </a:cxn>
                  <a:cxn ang="0">
                    <a:pos x="279" y="166"/>
                  </a:cxn>
                  <a:cxn ang="0">
                    <a:pos x="250" y="172"/>
                  </a:cxn>
                  <a:cxn ang="0">
                    <a:pos x="250" y="172"/>
                  </a:cxn>
                  <a:cxn ang="0">
                    <a:pos x="178" y="131"/>
                  </a:cxn>
                  <a:cxn ang="0">
                    <a:pos x="114" y="152"/>
                  </a:cxn>
                  <a:cxn ang="0">
                    <a:pos x="114" y="152"/>
                  </a:cxn>
                  <a:cxn ang="0">
                    <a:pos x="85" y="162"/>
                  </a:cxn>
                  <a:cxn ang="0">
                    <a:pos x="103" y="214"/>
                  </a:cxn>
                  <a:cxn ang="0">
                    <a:pos x="103" y="224"/>
                  </a:cxn>
                  <a:cxn ang="0">
                    <a:pos x="91" y="234"/>
                  </a:cxn>
                  <a:cxn ang="0">
                    <a:pos x="84" y="235"/>
                  </a:cxn>
                  <a:cxn ang="0">
                    <a:pos x="69" y="226"/>
                  </a:cxn>
                  <a:cxn ang="0">
                    <a:pos x="65" y="213"/>
                  </a:cxn>
                  <a:cxn ang="0">
                    <a:pos x="51" y="218"/>
                  </a:cxn>
                  <a:cxn ang="0">
                    <a:pos x="56" y="231"/>
                  </a:cxn>
                  <a:cxn ang="0">
                    <a:pos x="55" y="240"/>
                  </a:cxn>
                  <a:cxn ang="0">
                    <a:pos x="44" y="250"/>
                  </a:cxn>
                  <a:cxn ang="0">
                    <a:pos x="36" y="252"/>
                  </a:cxn>
                  <a:cxn ang="0">
                    <a:pos x="22" y="243"/>
                  </a:cxn>
                  <a:cxn ang="0">
                    <a:pos x="2" y="190"/>
                  </a:cxn>
                  <a:cxn ang="0">
                    <a:pos x="0" y="191"/>
                  </a:cxn>
                  <a:cxn ang="0">
                    <a:pos x="0" y="229"/>
                  </a:cxn>
                  <a:cxn ang="0">
                    <a:pos x="53" y="272"/>
                  </a:cxn>
                  <a:cxn ang="0">
                    <a:pos x="244" y="272"/>
                  </a:cxn>
                  <a:cxn ang="0">
                    <a:pos x="244" y="182"/>
                  </a:cxn>
                  <a:cxn ang="0">
                    <a:pos x="255" y="176"/>
                  </a:cxn>
                </a:cxnLst>
                <a:rect l="0" t="0" r="r" b="b"/>
                <a:pathLst>
                  <a:path w="368" h="272">
                    <a:moveTo>
                      <a:pt x="255" y="176"/>
                    </a:moveTo>
                    <a:cubicBezTo>
                      <a:pt x="368" y="176"/>
                      <a:pt x="368" y="176"/>
                      <a:pt x="368" y="176"/>
                    </a:cubicBezTo>
                    <a:cubicBezTo>
                      <a:pt x="368" y="39"/>
                      <a:pt x="368" y="39"/>
                      <a:pt x="368" y="39"/>
                    </a:cubicBezTo>
                    <a:cubicBezTo>
                      <a:pt x="368" y="16"/>
                      <a:pt x="347" y="0"/>
                      <a:pt x="319" y="0"/>
                    </a:cubicBezTo>
                    <a:cubicBezTo>
                      <a:pt x="132" y="0"/>
                      <a:pt x="132" y="0"/>
                      <a:pt x="132" y="0"/>
                    </a:cubicBezTo>
                    <a:cubicBezTo>
                      <a:pt x="132" y="64"/>
                      <a:pt x="132" y="64"/>
                      <a:pt x="132" y="64"/>
                    </a:cubicBezTo>
                    <a:cubicBezTo>
                      <a:pt x="147" y="64"/>
                      <a:pt x="147" y="64"/>
                      <a:pt x="147" y="64"/>
                    </a:cubicBezTo>
                    <a:cubicBezTo>
                      <a:pt x="154" y="64"/>
                      <a:pt x="156" y="66"/>
                      <a:pt x="156" y="73"/>
                    </a:cubicBezTo>
                    <a:cubicBezTo>
                      <a:pt x="156" y="80"/>
                      <a:pt x="156" y="80"/>
                      <a:pt x="156" y="80"/>
                    </a:cubicBezTo>
                    <a:cubicBezTo>
                      <a:pt x="156" y="87"/>
                      <a:pt x="154" y="96"/>
                      <a:pt x="147" y="96"/>
                    </a:cubicBezTo>
                    <a:cubicBezTo>
                      <a:pt x="0" y="96"/>
                      <a:pt x="0" y="96"/>
                      <a:pt x="0" y="96"/>
                    </a:cubicBezTo>
                    <a:cubicBezTo>
                      <a:pt x="0" y="153"/>
                      <a:pt x="0" y="153"/>
                      <a:pt x="0" y="153"/>
                    </a:cubicBezTo>
                    <a:cubicBezTo>
                      <a:pt x="85" y="123"/>
                      <a:pt x="85" y="123"/>
                      <a:pt x="85" y="123"/>
                    </a:cubicBezTo>
                    <a:cubicBezTo>
                      <a:pt x="85" y="123"/>
                      <a:pt x="85" y="123"/>
                      <a:pt x="85" y="123"/>
                    </a:cubicBezTo>
                    <a:cubicBezTo>
                      <a:pt x="166" y="95"/>
                      <a:pt x="166" y="95"/>
                      <a:pt x="166" y="95"/>
                    </a:cubicBezTo>
                    <a:cubicBezTo>
                      <a:pt x="161" y="56"/>
                      <a:pt x="184" y="18"/>
                      <a:pt x="222" y="5"/>
                    </a:cubicBezTo>
                    <a:cubicBezTo>
                      <a:pt x="231" y="2"/>
                      <a:pt x="240" y="0"/>
                      <a:pt x="250" y="0"/>
                    </a:cubicBezTo>
                    <a:cubicBezTo>
                      <a:pt x="286" y="0"/>
                      <a:pt x="318" y="23"/>
                      <a:pt x="330" y="57"/>
                    </a:cubicBezTo>
                    <a:cubicBezTo>
                      <a:pt x="337" y="78"/>
                      <a:pt x="336" y="101"/>
                      <a:pt x="327" y="121"/>
                    </a:cubicBezTo>
                    <a:cubicBezTo>
                      <a:pt x="317" y="142"/>
                      <a:pt x="300" y="158"/>
                      <a:pt x="279" y="166"/>
                    </a:cubicBezTo>
                    <a:cubicBezTo>
                      <a:pt x="269" y="169"/>
                      <a:pt x="260" y="172"/>
                      <a:pt x="250" y="172"/>
                    </a:cubicBezTo>
                    <a:cubicBezTo>
                      <a:pt x="250" y="172"/>
                      <a:pt x="250" y="172"/>
                      <a:pt x="250" y="172"/>
                    </a:cubicBezTo>
                    <a:cubicBezTo>
                      <a:pt x="221" y="172"/>
                      <a:pt x="194" y="155"/>
                      <a:pt x="178" y="131"/>
                    </a:cubicBezTo>
                    <a:cubicBezTo>
                      <a:pt x="114" y="152"/>
                      <a:pt x="114" y="152"/>
                      <a:pt x="114" y="152"/>
                    </a:cubicBezTo>
                    <a:cubicBezTo>
                      <a:pt x="114" y="152"/>
                      <a:pt x="114" y="152"/>
                      <a:pt x="114" y="152"/>
                    </a:cubicBezTo>
                    <a:cubicBezTo>
                      <a:pt x="85" y="162"/>
                      <a:pt x="85" y="162"/>
                      <a:pt x="85" y="162"/>
                    </a:cubicBezTo>
                    <a:cubicBezTo>
                      <a:pt x="103" y="214"/>
                      <a:pt x="103" y="214"/>
                      <a:pt x="103" y="214"/>
                    </a:cubicBezTo>
                    <a:cubicBezTo>
                      <a:pt x="104" y="217"/>
                      <a:pt x="104" y="221"/>
                      <a:pt x="103" y="224"/>
                    </a:cubicBezTo>
                    <a:cubicBezTo>
                      <a:pt x="100" y="228"/>
                      <a:pt x="96" y="232"/>
                      <a:pt x="91" y="234"/>
                    </a:cubicBezTo>
                    <a:cubicBezTo>
                      <a:pt x="89" y="234"/>
                      <a:pt x="86" y="235"/>
                      <a:pt x="84" y="235"/>
                    </a:cubicBezTo>
                    <a:cubicBezTo>
                      <a:pt x="77" y="235"/>
                      <a:pt x="71" y="231"/>
                      <a:pt x="69" y="226"/>
                    </a:cubicBezTo>
                    <a:cubicBezTo>
                      <a:pt x="65" y="213"/>
                      <a:pt x="65" y="213"/>
                      <a:pt x="65" y="213"/>
                    </a:cubicBezTo>
                    <a:cubicBezTo>
                      <a:pt x="51" y="218"/>
                      <a:pt x="51" y="218"/>
                      <a:pt x="51" y="218"/>
                    </a:cubicBezTo>
                    <a:cubicBezTo>
                      <a:pt x="56" y="231"/>
                      <a:pt x="56" y="231"/>
                      <a:pt x="56" y="231"/>
                    </a:cubicBezTo>
                    <a:cubicBezTo>
                      <a:pt x="57" y="234"/>
                      <a:pt x="57" y="237"/>
                      <a:pt x="55" y="240"/>
                    </a:cubicBezTo>
                    <a:cubicBezTo>
                      <a:pt x="53" y="245"/>
                      <a:pt x="49" y="248"/>
                      <a:pt x="44" y="250"/>
                    </a:cubicBezTo>
                    <a:cubicBezTo>
                      <a:pt x="41" y="251"/>
                      <a:pt x="39" y="252"/>
                      <a:pt x="36" y="252"/>
                    </a:cubicBezTo>
                    <a:cubicBezTo>
                      <a:pt x="30" y="252"/>
                      <a:pt x="24" y="248"/>
                      <a:pt x="22" y="243"/>
                    </a:cubicBezTo>
                    <a:cubicBezTo>
                      <a:pt x="2" y="190"/>
                      <a:pt x="2" y="190"/>
                      <a:pt x="2" y="190"/>
                    </a:cubicBezTo>
                    <a:cubicBezTo>
                      <a:pt x="0" y="191"/>
                      <a:pt x="0" y="191"/>
                      <a:pt x="0" y="191"/>
                    </a:cubicBezTo>
                    <a:cubicBezTo>
                      <a:pt x="0" y="229"/>
                      <a:pt x="0" y="229"/>
                      <a:pt x="0" y="229"/>
                    </a:cubicBezTo>
                    <a:cubicBezTo>
                      <a:pt x="0" y="252"/>
                      <a:pt x="25" y="272"/>
                      <a:pt x="53" y="272"/>
                    </a:cubicBezTo>
                    <a:cubicBezTo>
                      <a:pt x="244" y="272"/>
                      <a:pt x="244" y="272"/>
                      <a:pt x="244" y="272"/>
                    </a:cubicBezTo>
                    <a:cubicBezTo>
                      <a:pt x="244" y="182"/>
                      <a:pt x="244" y="182"/>
                      <a:pt x="244" y="182"/>
                    </a:cubicBezTo>
                    <a:cubicBezTo>
                      <a:pt x="244" y="178"/>
                      <a:pt x="250" y="176"/>
                      <a:pt x="255" y="176"/>
                    </a:cubicBezTo>
                    <a:close/>
                  </a:path>
                </a:pathLst>
              </a:custGeom>
              <a:noFill/>
              <a:ln>
                <a:solidFill>
                  <a:schemeClr val="accent4"/>
                </a:solid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4" name="Freeform 223"/>
              <p:cNvSpPr>
                <a:spLocks/>
              </p:cNvSpPr>
              <p:nvPr/>
            </p:nvSpPr>
            <p:spPr bwMode="auto">
              <a:xfrm>
                <a:off x="9593262" y="3136261"/>
                <a:ext cx="101600" cy="101600"/>
              </a:xfrm>
              <a:custGeom>
                <a:avLst/>
                <a:gdLst/>
                <a:ahLst/>
                <a:cxnLst>
                  <a:cxn ang="0">
                    <a:pos x="10" y="6"/>
                  </a:cxn>
                  <a:cxn ang="0">
                    <a:pos x="1" y="14"/>
                  </a:cxn>
                  <a:cxn ang="0">
                    <a:pos x="1" y="20"/>
                  </a:cxn>
                  <a:cxn ang="0">
                    <a:pos x="17" y="25"/>
                  </a:cxn>
                  <a:cxn ang="0">
                    <a:pos x="27" y="21"/>
                  </a:cxn>
                  <a:cxn ang="0">
                    <a:pos x="27" y="0"/>
                  </a:cxn>
                  <a:cxn ang="0">
                    <a:pos x="10" y="6"/>
                  </a:cxn>
                </a:cxnLst>
                <a:rect l="0" t="0" r="r" b="b"/>
                <a:pathLst>
                  <a:path w="27" h="27">
                    <a:moveTo>
                      <a:pt x="10" y="6"/>
                    </a:moveTo>
                    <a:cubicBezTo>
                      <a:pt x="6" y="8"/>
                      <a:pt x="3" y="10"/>
                      <a:pt x="1" y="14"/>
                    </a:cubicBezTo>
                    <a:cubicBezTo>
                      <a:pt x="1" y="15"/>
                      <a:pt x="0" y="17"/>
                      <a:pt x="1" y="20"/>
                    </a:cubicBezTo>
                    <a:cubicBezTo>
                      <a:pt x="3" y="25"/>
                      <a:pt x="10" y="27"/>
                      <a:pt x="17" y="25"/>
                    </a:cubicBezTo>
                    <a:cubicBezTo>
                      <a:pt x="27" y="21"/>
                      <a:pt x="27" y="21"/>
                      <a:pt x="27" y="21"/>
                    </a:cubicBezTo>
                    <a:cubicBezTo>
                      <a:pt x="27" y="0"/>
                      <a:pt x="27" y="0"/>
                      <a:pt x="27" y="0"/>
                    </a:cubicBezTo>
                    <a:lnTo>
                      <a:pt x="10" y="6"/>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5" name="Freeform 121"/>
              <p:cNvSpPr>
                <a:spLocks/>
              </p:cNvSpPr>
              <p:nvPr/>
            </p:nvSpPr>
            <p:spPr bwMode="auto">
              <a:xfrm>
                <a:off x="9694862" y="3023548"/>
                <a:ext cx="352425" cy="423863"/>
              </a:xfrm>
              <a:custGeom>
                <a:avLst/>
                <a:gdLst/>
                <a:ahLst/>
                <a:cxnLst>
                  <a:cxn ang="0">
                    <a:pos x="0" y="30"/>
                  </a:cxn>
                  <a:cxn ang="0">
                    <a:pos x="0" y="51"/>
                  </a:cxn>
                  <a:cxn ang="0">
                    <a:pos x="6" y="49"/>
                  </a:cxn>
                  <a:cxn ang="0">
                    <a:pos x="28" y="109"/>
                  </a:cxn>
                  <a:cxn ang="0">
                    <a:pos x="39" y="112"/>
                  </a:cxn>
                  <a:cxn ang="0">
                    <a:pos x="46" y="106"/>
                  </a:cxn>
                  <a:cxn ang="0">
                    <a:pos x="46" y="102"/>
                  </a:cxn>
                  <a:cxn ang="0">
                    <a:pos x="39" y="82"/>
                  </a:cxn>
                  <a:cxn ang="0">
                    <a:pos x="68" y="72"/>
                  </a:cxn>
                  <a:cxn ang="0">
                    <a:pos x="75" y="92"/>
                  </a:cxn>
                  <a:cxn ang="0">
                    <a:pos x="82" y="96"/>
                  </a:cxn>
                  <a:cxn ang="0">
                    <a:pos x="86" y="95"/>
                  </a:cxn>
                  <a:cxn ang="0">
                    <a:pos x="93" y="89"/>
                  </a:cxn>
                  <a:cxn ang="0">
                    <a:pos x="94" y="86"/>
                  </a:cxn>
                  <a:cxn ang="0">
                    <a:pos x="72" y="26"/>
                  </a:cxn>
                  <a:cxn ang="0">
                    <a:pos x="93" y="18"/>
                  </a:cxn>
                  <a:cxn ang="0">
                    <a:pos x="86" y="0"/>
                  </a:cxn>
                  <a:cxn ang="0">
                    <a:pos x="0" y="30"/>
                  </a:cxn>
                </a:cxnLst>
                <a:rect l="0" t="0" r="r" b="b"/>
                <a:pathLst>
                  <a:path w="94" h="113">
                    <a:moveTo>
                      <a:pt x="0" y="30"/>
                    </a:moveTo>
                    <a:cubicBezTo>
                      <a:pt x="0" y="51"/>
                      <a:pt x="0" y="51"/>
                      <a:pt x="0" y="51"/>
                    </a:cubicBezTo>
                    <a:cubicBezTo>
                      <a:pt x="6" y="49"/>
                      <a:pt x="6" y="49"/>
                      <a:pt x="6" y="49"/>
                    </a:cubicBezTo>
                    <a:cubicBezTo>
                      <a:pt x="28" y="109"/>
                      <a:pt x="28" y="109"/>
                      <a:pt x="28" y="109"/>
                    </a:cubicBezTo>
                    <a:cubicBezTo>
                      <a:pt x="29" y="112"/>
                      <a:pt x="34" y="113"/>
                      <a:pt x="39" y="112"/>
                    </a:cubicBezTo>
                    <a:cubicBezTo>
                      <a:pt x="42" y="110"/>
                      <a:pt x="45" y="108"/>
                      <a:pt x="46" y="106"/>
                    </a:cubicBezTo>
                    <a:cubicBezTo>
                      <a:pt x="46" y="105"/>
                      <a:pt x="47" y="104"/>
                      <a:pt x="46" y="102"/>
                    </a:cubicBezTo>
                    <a:cubicBezTo>
                      <a:pt x="39" y="82"/>
                      <a:pt x="39" y="82"/>
                      <a:pt x="39" y="82"/>
                    </a:cubicBezTo>
                    <a:cubicBezTo>
                      <a:pt x="68" y="72"/>
                      <a:pt x="68" y="72"/>
                      <a:pt x="68" y="72"/>
                    </a:cubicBezTo>
                    <a:cubicBezTo>
                      <a:pt x="75" y="92"/>
                      <a:pt x="75" y="92"/>
                      <a:pt x="75" y="92"/>
                    </a:cubicBezTo>
                    <a:cubicBezTo>
                      <a:pt x="76" y="94"/>
                      <a:pt x="78" y="96"/>
                      <a:pt x="82" y="96"/>
                    </a:cubicBezTo>
                    <a:cubicBezTo>
                      <a:pt x="83" y="96"/>
                      <a:pt x="85" y="95"/>
                      <a:pt x="86" y="95"/>
                    </a:cubicBezTo>
                    <a:cubicBezTo>
                      <a:pt x="90" y="94"/>
                      <a:pt x="92" y="92"/>
                      <a:pt x="93" y="89"/>
                    </a:cubicBezTo>
                    <a:cubicBezTo>
                      <a:pt x="94" y="88"/>
                      <a:pt x="94" y="87"/>
                      <a:pt x="94" y="86"/>
                    </a:cubicBezTo>
                    <a:cubicBezTo>
                      <a:pt x="72" y="26"/>
                      <a:pt x="72" y="26"/>
                      <a:pt x="72" y="26"/>
                    </a:cubicBezTo>
                    <a:cubicBezTo>
                      <a:pt x="93" y="18"/>
                      <a:pt x="93" y="18"/>
                      <a:pt x="93" y="18"/>
                    </a:cubicBezTo>
                    <a:cubicBezTo>
                      <a:pt x="86" y="0"/>
                      <a:pt x="86" y="0"/>
                      <a:pt x="86" y="0"/>
                    </a:cubicBezTo>
                    <a:lnTo>
                      <a:pt x="0" y="3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6" name="Freeform 122"/>
              <p:cNvSpPr>
                <a:spLocks/>
              </p:cNvSpPr>
              <p:nvPr/>
            </p:nvSpPr>
            <p:spPr bwMode="auto">
              <a:xfrm>
                <a:off x="10047287" y="3012435"/>
                <a:ext cx="25401" cy="71439"/>
              </a:xfrm>
              <a:custGeom>
                <a:avLst/>
                <a:gdLst/>
                <a:ahLst/>
                <a:cxnLst>
                  <a:cxn ang="0">
                    <a:pos x="16" y="43"/>
                  </a:cxn>
                  <a:cxn ang="0">
                    <a:pos x="2" y="0"/>
                  </a:cxn>
                  <a:cxn ang="0">
                    <a:pos x="0" y="0"/>
                  </a:cxn>
                  <a:cxn ang="0">
                    <a:pos x="16" y="45"/>
                  </a:cxn>
                  <a:cxn ang="0">
                    <a:pos x="16" y="43"/>
                  </a:cxn>
                </a:cxnLst>
                <a:rect l="0" t="0" r="r" b="b"/>
                <a:pathLst>
                  <a:path w="16" h="45">
                    <a:moveTo>
                      <a:pt x="16" y="43"/>
                    </a:moveTo>
                    <a:lnTo>
                      <a:pt x="2" y="0"/>
                    </a:lnTo>
                    <a:lnTo>
                      <a:pt x="0" y="0"/>
                    </a:lnTo>
                    <a:lnTo>
                      <a:pt x="16" y="45"/>
                    </a:lnTo>
                    <a:lnTo>
                      <a:pt x="16" y="43"/>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7" name="Freeform 123"/>
              <p:cNvSpPr>
                <a:spLocks/>
              </p:cNvSpPr>
              <p:nvPr/>
            </p:nvSpPr>
            <p:spPr bwMode="auto">
              <a:xfrm>
                <a:off x="10017123" y="3015611"/>
                <a:ext cx="41275" cy="76199"/>
              </a:xfrm>
              <a:custGeom>
                <a:avLst/>
                <a:gdLst/>
                <a:ahLst/>
                <a:cxnLst>
                  <a:cxn ang="0">
                    <a:pos x="0" y="5"/>
                  </a:cxn>
                  <a:cxn ang="0">
                    <a:pos x="16" y="48"/>
                  </a:cxn>
                  <a:cxn ang="0">
                    <a:pos x="26" y="45"/>
                  </a:cxn>
                  <a:cxn ang="0">
                    <a:pos x="9" y="0"/>
                  </a:cxn>
                  <a:cxn ang="0">
                    <a:pos x="0" y="5"/>
                  </a:cxn>
                </a:cxnLst>
                <a:rect l="0" t="0" r="r" b="b"/>
                <a:pathLst>
                  <a:path w="26" h="48">
                    <a:moveTo>
                      <a:pt x="0" y="5"/>
                    </a:moveTo>
                    <a:lnTo>
                      <a:pt x="16" y="48"/>
                    </a:lnTo>
                    <a:lnTo>
                      <a:pt x="26" y="45"/>
                    </a:lnTo>
                    <a:lnTo>
                      <a:pt x="9" y="0"/>
                    </a:lnTo>
                    <a:lnTo>
                      <a:pt x="0" y="5"/>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8" name="Freeform 124"/>
              <p:cNvSpPr>
                <a:spLocks/>
              </p:cNvSpPr>
              <p:nvPr/>
            </p:nvSpPr>
            <p:spPr bwMode="auto">
              <a:xfrm>
                <a:off x="10031410" y="3012435"/>
                <a:ext cx="41275" cy="74612"/>
              </a:xfrm>
              <a:custGeom>
                <a:avLst/>
                <a:gdLst/>
                <a:ahLst/>
                <a:cxnLst>
                  <a:cxn ang="0">
                    <a:pos x="26" y="43"/>
                  </a:cxn>
                  <a:cxn ang="0">
                    <a:pos x="26" y="45"/>
                  </a:cxn>
                  <a:cxn ang="0">
                    <a:pos x="10" y="0"/>
                  </a:cxn>
                  <a:cxn ang="0">
                    <a:pos x="0" y="2"/>
                  </a:cxn>
                  <a:cxn ang="0">
                    <a:pos x="17" y="47"/>
                  </a:cxn>
                  <a:cxn ang="0">
                    <a:pos x="26" y="43"/>
                  </a:cxn>
                  <a:cxn ang="0">
                    <a:pos x="26" y="43"/>
                  </a:cxn>
                </a:cxnLst>
                <a:rect l="0" t="0" r="r" b="b"/>
                <a:pathLst>
                  <a:path w="26" h="47">
                    <a:moveTo>
                      <a:pt x="26" y="43"/>
                    </a:moveTo>
                    <a:lnTo>
                      <a:pt x="26" y="45"/>
                    </a:lnTo>
                    <a:lnTo>
                      <a:pt x="10" y="0"/>
                    </a:lnTo>
                    <a:lnTo>
                      <a:pt x="0" y="2"/>
                    </a:lnTo>
                    <a:lnTo>
                      <a:pt x="17" y="47"/>
                    </a:lnTo>
                    <a:lnTo>
                      <a:pt x="26" y="43"/>
                    </a:lnTo>
                    <a:lnTo>
                      <a:pt x="26" y="43"/>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29" name="Freeform 125"/>
              <p:cNvSpPr>
                <a:spLocks/>
              </p:cNvSpPr>
              <p:nvPr/>
            </p:nvSpPr>
            <p:spPr bwMode="auto">
              <a:xfrm>
                <a:off x="9394825" y="2164711"/>
                <a:ext cx="795339" cy="600075"/>
              </a:xfrm>
              <a:custGeom>
                <a:avLst/>
                <a:gdLst/>
                <a:ahLst/>
                <a:cxnLst>
                  <a:cxn ang="0">
                    <a:pos x="8" y="8"/>
                  </a:cxn>
                  <a:cxn ang="0">
                    <a:pos x="9" y="8"/>
                  </a:cxn>
                  <a:cxn ang="0">
                    <a:pos x="203" y="8"/>
                  </a:cxn>
                  <a:cxn ang="0">
                    <a:pos x="204" y="8"/>
                  </a:cxn>
                  <a:cxn ang="0">
                    <a:pos x="204" y="96"/>
                  </a:cxn>
                  <a:cxn ang="0">
                    <a:pos x="212" y="96"/>
                  </a:cxn>
                  <a:cxn ang="0">
                    <a:pos x="212" y="8"/>
                  </a:cxn>
                  <a:cxn ang="0">
                    <a:pos x="203" y="0"/>
                  </a:cxn>
                  <a:cxn ang="0">
                    <a:pos x="9" y="0"/>
                  </a:cxn>
                  <a:cxn ang="0">
                    <a:pos x="0" y="8"/>
                  </a:cxn>
                  <a:cxn ang="0">
                    <a:pos x="0" y="160"/>
                  </a:cxn>
                  <a:cxn ang="0">
                    <a:pos x="8" y="160"/>
                  </a:cxn>
                  <a:cxn ang="0">
                    <a:pos x="8" y="8"/>
                  </a:cxn>
                </a:cxnLst>
                <a:rect l="0" t="0" r="r" b="b"/>
                <a:pathLst>
                  <a:path w="212" h="160">
                    <a:moveTo>
                      <a:pt x="8" y="8"/>
                    </a:moveTo>
                    <a:cubicBezTo>
                      <a:pt x="8" y="8"/>
                      <a:pt x="8" y="8"/>
                      <a:pt x="9" y="8"/>
                    </a:cubicBezTo>
                    <a:cubicBezTo>
                      <a:pt x="203" y="8"/>
                      <a:pt x="203" y="8"/>
                      <a:pt x="203" y="8"/>
                    </a:cubicBezTo>
                    <a:cubicBezTo>
                      <a:pt x="204" y="8"/>
                      <a:pt x="204" y="8"/>
                      <a:pt x="204" y="8"/>
                    </a:cubicBezTo>
                    <a:cubicBezTo>
                      <a:pt x="204" y="96"/>
                      <a:pt x="204" y="96"/>
                      <a:pt x="204" y="96"/>
                    </a:cubicBezTo>
                    <a:cubicBezTo>
                      <a:pt x="212" y="96"/>
                      <a:pt x="212" y="96"/>
                      <a:pt x="212" y="96"/>
                    </a:cubicBezTo>
                    <a:cubicBezTo>
                      <a:pt x="212" y="8"/>
                      <a:pt x="212" y="8"/>
                      <a:pt x="212" y="8"/>
                    </a:cubicBezTo>
                    <a:cubicBezTo>
                      <a:pt x="212" y="4"/>
                      <a:pt x="208" y="0"/>
                      <a:pt x="203" y="0"/>
                    </a:cubicBezTo>
                    <a:cubicBezTo>
                      <a:pt x="9" y="0"/>
                      <a:pt x="9" y="0"/>
                      <a:pt x="9" y="0"/>
                    </a:cubicBezTo>
                    <a:cubicBezTo>
                      <a:pt x="4" y="0"/>
                      <a:pt x="0" y="4"/>
                      <a:pt x="0" y="8"/>
                    </a:cubicBezTo>
                    <a:cubicBezTo>
                      <a:pt x="0" y="160"/>
                      <a:pt x="0" y="160"/>
                      <a:pt x="0" y="160"/>
                    </a:cubicBezTo>
                    <a:cubicBezTo>
                      <a:pt x="8" y="160"/>
                      <a:pt x="8" y="160"/>
                      <a:pt x="8" y="160"/>
                    </a:cubicBezTo>
                    <a:lnTo>
                      <a:pt x="8" y="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0" name="Rectangle 126"/>
              <p:cNvSpPr>
                <a:spLocks noChangeArrowheads="1"/>
              </p:cNvSpPr>
              <p:nvPr/>
            </p:nvSpPr>
            <p:spPr bwMode="auto">
              <a:xfrm>
                <a:off x="10160000" y="2525073"/>
                <a:ext cx="30164" cy="2397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1" name="Freeform 127"/>
              <p:cNvSpPr>
                <a:spLocks noEditPoints="1"/>
              </p:cNvSpPr>
              <p:nvPr/>
            </p:nvSpPr>
            <p:spPr bwMode="auto">
              <a:xfrm>
                <a:off x="9304339" y="2764787"/>
                <a:ext cx="974725" cy="120650"/>
              </a:xfrm>
              <a:custGeom>
                <a:avLst/>
                <a:gdLst/>
                <a:ahLst/>
                <a:cxnLst>
                  <a:cxn ang="0">
                    <a:pos x="249" y="0"/>
                  </a:cxn>
                  <a:cxn ang="0">
                    <a:pos x="236" y="0"/>
                  </a:cxn>
                  <a:cxn ang="0">
                    <a:pos x="228" y="0"/>
                  </a:cxn>
                  <a:cxn ang="0">
                    <a:pos x="228" y="1"/>
                  </a:cxn>
                  <a:cxn ang="0">
                    <a:pos x="227" y="0"/>
                  </a:cxn>
                  <a:cxn ang="0">
                    <a:pos x="104" y="0"/>
                  </a:cxn>
                  <a:cxn ang="0">
                    <a:pos x="33" y="0"/>
                  </a:cxn>
                  <a:cxn ang="0">
                    <a:pos x="32" y="1"/>
                  </a:cxn>
                  <a:cxn ang="0">
                    <a:pos x="32" y="0"/>
                  </a:cxn>
                  <a:cxn ang="0">
                    <a:pos x="24" y="0"/>
                  </a:cxn>
                  <a:cxn ang="0">
                    <a:pos x="11" y="0"/>
                  </a:cxn>
                  <a:cxn ang="0">
                    <a:pos x="0" y="11"/>
                  </a:cxn>
                  <a:cxn ang="0">
                    <a:pos x="0" y="18"/>
                  </a:cxn>
                  <a:cxn ang="0">
                    <a:pos x="11" y="32"/>
                  </a:cxn>
                  <a:cxn ang="0">
                    <a:pos x="104"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104" y="0"/>
                      <a:pt x="104" y="0"/>
                      <a:pt x="104"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104" y="32"/>
                      <a:pt x="104" y="32"/>
                      <a:pt x="104"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2" name="Freeform 128"/>
              <p:cNvSpPr>
                <a:spLocks/>
              </p:cNvSpPr>
              <p:nvPr/>
            </p:nvSpPr>
            <p:spPr bwMode="auto">
              <a:xfrm>
                <a:off x="9424989" y="2764787"/>
                <a:ext cx="269875" cy="4763"/>
              </a:xfrm>
              <a:custGeom>
                <a:avLst/>
                <a:gdLst/>
                <a:ahLst/>
                <a:cxnLst>
                  <a:cxn ang="0">
                    <a:pos x="0" y="0"/>
                  </a:cxn>
                  <a:cxn ang="0">
                    <a:pos x="0" y="1"/>
                  </a:cxn>
                  <a:cxn ang="0">
                    <a:pos x="1" y="0"/>
                  </a:cxn>
                  <a:cxn ang="0">
                    <a:pos x="72" y="0"/>
                  </a:cxn>
                  <a:cxn ang="0">
                    <a:pos x="72" y="0"/>
                  </a:cxn>
                  <a:cxn ang="0">
                    <a:pos x="0" y="0"/>
                  </a:cxn>
                </a:cxnLst>
                <a:rect l="0" t="0" r="r" b="b"/>
                <a:pathLst>
                  <a:path w="72" h="1">
                    <a:moveTo>
                      <a:pt x="0" y="0"/>
                    </a:moveTo>
                    <a:cubicBezTo>
                      <a:pt x="0" y="1"/>
                      <a:pt x="0" y="1"/>
                      <a:pt x="0" y="1"/>
                    </a:cubicBezTo>
                    <a:cubicBezTo>
                      <a:pt x="0" y="1"/>
                      <a:pt x="0" y="0"/>
                      <a:pt x="1" y="0"/>
                    </a:cubicBezTo>
                    <a:cubicBezTo>
                      <a:pt x="72" y="0"/>
                      <a:pt x="72" y="0"/>
                      <a:pt x="72" y="0"/>
                    </a:cubicBezTo>
                    <a:cubicBezTo>
                      <a:pt x="72" y="0"/>
                      <a:pt x="72" y="0"/>
                      <a:pt x="72" y="0"/>
                    </a:cubicBezTo>
                    <a:lnTo>
                      <a:pt x="0" y="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3" name="Freeform 129"/>
              <p:cNvSpPr>
                <a:spLocks/>
              </p:cNvSpPr>
              <p:nvPr/>
            </p:nvSpPr>
            <p:spPr bwMode="auto">
              <a:xfrm>
                <a:off x="9694864" y="2764787"/>
                <a:ext cx="465138" cy="4763"/>
              </a:xfrm>
              <a:custGeom>
                <a:avLst/>
                <a:gdLst/>
                <a:ahLst/>
                <a:cxnLst>
                  <a:cxn ang="0">
                    <a:pos x="124" y="1"/>
                  </a:cxn>
                  <a:cxn ang="0">
                    <a:pos x="124" y="0"/>
                  </a:cxn>
                  <a:cxn ang="0">
                    <a:pos x="0" y="0"/>
                  </a:cxn>
                  <a:cxn ang="0">
                    <a:pos x="0" y="0"/>
                  </a:cxn>
                  <a:cxn ang="0">
                    <a:pos x="123" y="0"/>
                  </a:cxn>
                  <a:cxn ang="0">
                    <a:pos x="124" y="1"/>
                  </a:cxn>
                </a:cxnLst>
                <a:rect l="0" t="0" r="r" b="b"/>
                <a:pathLst>
                  <a:path w="124" h="1">
                    <a:moveTo>
                      <a:pt x="124" y="1"/>
                    </a:moveTo>
                    <a:cubicBezTo>
                      <a:pt x="124" y="0"/>
                      <a:pt x="124" y="0"/>
                      <a:pt x="124" y="0"/>
                    </a:cubicBezTo>
                    <a:cubicBezTo>
                      <a:pt x="0" y="0"/>
                      <a:pt x="0" y="0"/>
                      <a:pt x="0" y="0"/>
                    </a:cubicBezTo>
                    <a:cubicBezTo>
                      <a:pt x="0" y="0"/>
                      <a:pt x="0" y="0"/>
                      <a:pt x="0" y="0"/>
                    </a:cubicBezTo>
                    <a:cubicBezTo>
                      <a:pt x="123" y="0"/>
                      <a:pt x="123" y="0"/>
                      <a:pt x="123" y="0"/>
                    </a:cubicBezTo>
                    <a:cubicBezTo>
                      <a:pt x="124" y="0"/>
                      <a:pt x="124" y="1"/>
                      <a:pt x="124" y="1"/>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4" name="Freeform 134"/>
              <p:cNvSpPr>
                <a:spLocks noEditPoints="1"/>
              </p:cNvSpPr>
              <p:nvPr/>
            </p:nvSpPr>
            <p:spPr bwMode="auto">
              <a:xfrm>
                <a:off x="9585330" y="2244087"/>
                <a:ext cx="450851" cy="449264"/>
              </a:xfrm>
              <a:custGeom>
                <a:avLst/>
                <a:gdLst/>
                <a:ahLst/>
                <a:cxnLst>
                  <a:cxn ang="0">
                    <a:pos x="60" y="0"/>
                  </a:cxn>
                  <a:cxn ang="0">
                    <a:pos x="0" y="60"/>
                  </a:cxn>
                  <a:cxn ang="0">
                    <a:pos x="29" y="112"/>
                  </a:cxn>
                  <a:cxn ang="0">
                    <a:pos x="60" y="120"/>
                  </a:cxn>
                  <a:cxn ang="0">
                    <a:pos x="118" y="75"/>
                  </a:cxn>
                  <a:cxn ang="0">
                    <a:pos x="120" y="60"/>
                  </a:cxn>
                  <a:cxn ang="0">
                    <a:pos x="60" y="0"/>
                  </a:cxn>
                  <a:cxn ang="0">
                    <a:pos x="17" y="71"/>
                  </a:cxn>
                  <a:cxn ang="0">
                    <a:pos x="9" y="63"/>
                  </a:cxn>
                  <a:cxn ang="0">
                    <a:pos x="9" y="63"/>
                  </a:cxn>
                  <a:cxn ang="0">
                    <a:pos x="17" y="55"/>
                  </a:cxn>
                  <a:cxn ang="0">
                    <a:pos x="97" y="55"/>
                  </a:cxn>
                  <a:cxn ang="0">
                    <a:pos x="105" y="63"/>
                  </a:cxn>
                  <a:cxn ang="0">
                    <a:pos x="105" y="63"/>
                  </a:cxn>
                  <a:cxn ang="0">
                    <a:pos x="97" y="71"/>
                  </a:cxn>
                  <a:cxn ang="0">
                    <a:pos x="17" y="71"/>
                  </a:cxn>
                </a:cxnLst>
                <a:rect l="0" t="0" r="r" b="b"/>
                <a:pathLst>
                  <a:path w="120" h="120">
                    <a:moveTo>
                      <a:pt x="60" y="0"/>
                    </a:moveTo>
                    <a:cubicBezTo>
                      <a:pt x="27" y="0"/>
                      <a:pt x="0" y="27"/>
                      <a:pt x="0" y="60"/>
                    </a:cubicBezTo>
                    <a:cubicBezTo>
                      <a:pt x="0" y="82"/>
                      <a:pt x="12" y="102"/>
                      <a:pt x="29" y="112"/>
                    </a:cubicBezTo>
                    <a:cubicBezTo>
                      <a:pt x="38" y="117"/>
                      <a:pt x="49" y="120"/>
                      <a:pt x="60" y="120"/>
                    </a:cubicBezTo>
                    <a:cubicBezTo>
                      <a:pt x="88" y="120"/>
                      <a:pt x="111" y="101"/>
                      <a:pt x="118" y="75"/>
                    </a:cubicBezTo>
                    <a:cubicBezTo>
                      <a:pt x="119" y="70"/>
                      <a:pt x="120" y="65"/>
                      <a:pt x="120" y="60"/>
                    </a:cubicBezTo>
                    <a:cubicBezTo>
                      <a:pt x="120" y="27"/>
                      <a:pt x="93" y="0"/>
                      <a:pt x="60" y="0"/>
                    </a:cubicBezTo>
                    <a:close/>
                    <a:moveTo>
                      <a:pt x="17" y="71"/>
                    </a:moveTo>
                    <a:cubicBezTo>
                      <a:pt x="13" y="71"/>
                      <a:pt x="9" y="67"/>
                      <a:pt x="9" y="63"/>
                    </a:cubicBezTo>
                    <a:cubicBezTo>
                      <a:pt x="9" y="63"/>
                      <a:pt x="9" y="63"/>
                      <a:pt x="9" y="63"/>
                    </a:cubicBezTo>
                    <a:cubicBezTo>
                      <a:pt x="9" y="59"/>
                      <a:pt x="13" y="55"/>
                      <a:pt x="17" y="55"/>
                    </a:cubicBezTo>
                    <a:cubicBezTo>
                      <a:pt x="97" y="55"/>
                      <a:pt x="97" y="55"/>
                      <a:pt x="97" y="55"/>
                    </a:cubicBezTo>
                    <a:cubicBezTo>
                      <a:pt x="101" y="55"/>
                      <a:pt x="105" y="59"/>
                      <a:pt x="105" y="63"/>
                    </a:cubicBezTo>
                    <a:cubicBezTo>
                      <a:pt x="105" y="63"/>
                      <a:pt x="105" y="63"/>
                      <a:pt x="105" y="63"/>
                    </a:cubicBezTo>
                    <a:cubicBezTo>
                      <a:pt x="105" y="67"/>
                      <a:pt x="101" y="71"/>
                      <a:pt x="97" y="71"/>
                    </a:cubicBezTo>
                    <a:lnTo>
                      <a:pt x="17" y="7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5" name="Rectangle 136"/>
              <p:cNvSpPr>
                <a:spLocks noChangeArrowheads="1"/>
              </p:cNvSpPr>
              <p:nvPr/>
            </p:nvSpPr>
            <p:spPr bwMode="auto">
              <a:xfrm>
                <a:off x="10609267" y="3544248"/>
                <a:ext cx="30164" cy="23971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6" name="Freeform 137"/>
              <p:cNvSpPr>
                <a:spLocks/>
              </p:cNvSpPr>
              <p:nvPr/>
            </p:nvSpPr>
            <p:spPr bwMode="auto">
              <a:xfrm>
                <a:off x="11074405" y="3185473"/>
                <a:ext cx="330201" cy="598489"/>
              </a:xfrm>
              <a:custGeom>
                <a:avLst/>
                <a:gdLst/>
                <a:ahLst/>
                <a:cxnLst>
                  <a:cxn ang="0">
                    <a:pos x="79" y="8"/>
                  </a:cxn>
                  <a:cxn ang="0">
                    <a:pos x="80" y="8"/>
                  </a:cxn>
                  <a:cxn ang="0">
                    <a:pos x="80" y="160"/>
                  </a:cxn>
                  <a:cxn ang="0">
                    <a:pos x="88" y="160"/>
                  </a:cxn>
                  <a:cxn ang="0">
                    <a:pos x="88" y="8"/>
                  </a:cxn>
                  <a:cxn ang="0">
                    <a:pos x="79" y="0"/>
                  </a:cxn>
                  <a:cxn ang="0">
                    <a:pos x="0" y="0"/>
                  </a:cxn>
                  <a:cxn ang="0">
                    <a:pos x="0" y="8"/>
                  </a:cxn>
                  <a:cxn ang="0">
                    <a:pos x="79" y="8"/>
                  </a:cxn>
                </a:cxnLst>
                <a:rect l="0" t="0" r="r" b="b"/>
                <a:pathLst>
                  <a:path w="88" h="160">
                    <a:moveTo>
                      <a:pt x="79" y="8"/>
                    </a:moveTo>
                    <a:cubicBezTo>
                      <a:pt x="80" y="8"/>
                      <a:pt x="80" y="8"/>
                      <a:pt x="80" y="8"/>
                    </a:cubicBezTo>
                    <a:cubicBezTo>
                      <a:pt x="80" y="160"/>
                      <a:pt x="80" y="160"/>
                      <a:pt x="80" y="160"/>
                    </a:cubicBezTo>
                    <a:cubicBezTo>
                      <a:pt x="88" y="160"/>
                      <a:pt x="88" y="160"/>
                      <a:pt x="88" y="160"/>
                    </a:cubicBezTo>
                    <a:cubicBezTo>
                      <a:pt x="88" y="8"/>
                      <a:pt x="88" y="8"/>
                      <a:pt x="88" y="8"/>
                    </a:cubicBezTo>
                    <a:cubicBezTo>
                      <a:pt x="88" y="4"/>
                      <a:pt x="84" y="0"/>
                      <a:pt x="79" y="0"/>
                    </a:cubicBezTo>
                    <a:cubicBezTo>
                      <a:pt x="0" y="0"/>
                      <a:pt x="0" y="0"/>
                      <a:pt x="0" y="0"/>
                    </a:cubicBezTo>
                    <a:cubicBezTo>
                      <a:pt x="0" y="8"/>
                      <a:pt x="0" y="8"/>
                      <a:pt x="0" y="8"/>
                    </a:cubicBezTo>
                    <a:lnTo>
                      <a:pt x="79" y="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7" name="Freeform 138"/>
              <p:cNvSpPr>
                <a:spLocks/>
              </p:cNvSpPr>
              <p:nvPr/>
            </p:nvSpPr>
            <p:spPr bwMode="auto">
              <a:xfrm>
                <a:off x="10609267" y="3185473"/>
                <a:ext cx="465138" cy="358775"/>
              </a:xfrm>
              <a:custGeom>
                <a:avLst/>
                <a:gdLst/>
                <a:ahLst/>
                <a:cxnLst>
                  <a:cxn ang="0">
                    <a:pos x="8" y="8"/>
                  </a:cxn>
                  <a:cxn ang="0">
                    <a:pos x="9" y="8"/>
                  </a:cxn>
                  <a:cxn ang="0">
                    <a:pos x="124" y="8"/>
                  </a:cxn>
                  <a:cxn ang="0">
                    <a:pos x="124" y="0"/>
                  </a:cxn>
                  <a:cxn ang="0">
                    <a:pos x="9" y="0"/>
                  </a:cxn>
                  <a:cxn ang="0">
                    <a:pos x="0" y="8"/>
                  </a:cxn>
                  <a:cxn ang="0">
                    <a:pos x="0" y="96"/>
                  </a:cxn>
                  <a:cxn ang="0">
                    <a:pos x="8" y="96"/>
                  </a:cxn>
                  <a:cxn ang="0">
                    <a:pos x="8" y="8"/>
                  </a:cxn>
                </a:cxnLst>
                <a:rect l="0" t="0" r="r" b="b"/>
                <a:pathLst>
                  <a:path w="124" h="96">
                    <a:moveTo>
                      <a:pt x="8" y="8"/>
                    </a:moveTo>
                    <a:cubicBezTo>
                      <a:pt x="8" y="8"/>
                      <a:pt x="8" y="8"/>
                      <a:pt x="9" y="8"/>
                    </a:cubicBezTo>
                    <a:cubicBezTo>
                      <a:pt x="124" y="8"/>
                      <a:pt x="124" y="8"/>
                      <a:pt x="124" y="8"/>
                    </a:cubicBezTo>
                    <a:cubicBezTo>
                      <a:pt x="124" y="0"/>
                      <a:pt x="124" y="0"/>
                      <a:pt x="124" y="0"/>
                    </a:cubicBezTo>
                    <a:cubicBezTo>
                      <a:pt x="9" y="0"/>
                      <a:pt x="9" y="0"/>
                      <a:pt x="9" y="0"/>
                    </a:cubicBezTo>
                    <a:cubicBezTo>
                      <a:pt x="4" y="0"/>
                      <a:pt x="0" y="4"/>
                      <a:pt x="0" y="8"/>
                    </a:cubicBezTo>
                    <a:cubicBezTo>
                      <a:pt x="0" y="96"/>
                      <a:pt x="0" y="96"/>
                      <a:pt x="0" y="96"/>
                    </a:cubicBezTo>
                    <a:cubicBezTo>
                      <a:pt x="8" y="96"/>
                      <a:pt x="8" y="96"/>
                      <a:pt x="8" y="96"/>
                    </a:cubicBezTo>
                    <a:lnTo>
                      <a:pt x="8" y="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8" name="Freeform 139"/>
              <p:cNvSpPr>
                <a:spLocks noEditPoints="1"/>
              </p:cNvSpPr>
              <p:nvPr/>
            </p:nvSpPr>
            <p:spPr bwMode="auto">
              <a:xfrm>
                <a:off x="10518783" y="3783962"/>
                <a:ext cx="976312" cy="120650"/>
              </a:xfrm>
              <a:custGeom>
                <a:avLst/>
                <a:gdLst/>
                <a:ahLst/>
                <a:cxnLst>
                  <a:cxn ang="0">
                    <a:pos x="249" y="0"/>
                  </a:cxn>
                  <a:cxn ang="0">
                    <a:pos x="236" y="0"/>
                  </a:cxn>
                  <a:cxn ang="0">
                    <a:pos x="228" y="0"/>
                  </a:cxn>
                  <a:cxn ang="0">
                    <a:pos x="228" y="1"/>
                  </a:cxn>
                  <a:cxn ang="0">
                    <a:pos x="227" y="0"/>
                  </a:cxn>
                  <a:cxn ang="0">
                    <a:pos x="33" y="0"/>
                  </a:cxn>
                  <a:cxn ang="0">
                    <a:pos x="32" y="1"/>
                  </a:cxn>
                  <a:cxn ang="0">
                    <a:pos x="32" y="0"/>
                  </a:cxn>
                  <a:cxn ang="0">
                    <a:pos x="24" y="0"/>
                  </a:cxn>
                  <a:cxn ang="0">
                    <a:pos x="11" y="0"/>
                  </a:cxn>
                  <a:cxn ang="0">
                    <a:pos x="0" y="11"/>
                  </a:cxn>
                  <a:cxn ang="0">
                    <a:pos x="0" y="18"/>
                  </a:cxn>
                  <a:cxn ang="0">
                    <a:pos x="11"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39" name="Freeform 140"/>
              <p:cNvSpPr>
                <a:spLocks/>
              </p:cNvSpPr>
              <p:nvPr/>
            </p:nvSpPr>
            <p:spPr bwMode="auto">
              <a:xfrm>
                <a:off x="10639425" y="3783965"/>
                <a:ext cx="735014" cy="4763"/>
              </a:xfrm>
              <a:custGeom>
                <a:avLst/>
                <a:gdLst/>
                <a:ahLst/>
                <a:cxnLst>
                  <a:cxn ang="0">
                    <a:pos x="0" y="1"/>
                  </a:cxn>
                  <a:cxn ang="0">
                    <a:pos x="1" y="0"/>
                  </a:cxn>
                  <a:cxn ang="0">
                    <a:pos x="195" y="0"/>
                  </a:cxn>
                  <a:cxn ang="0">
                    <a:pos x="196" y="1"/>
                  </a:cxn>
                  <a:cxn ang="0">
                    <a:pos x="196" y="0"/>
                  </a:cxn>
                  <a:cxn ang="0">
                    <a:pos x="0" y="0"/>
                  </a:cxn>
                  <a:cxn ang="0">
                    <a:pos x="0" y="1"/>
                  </a:cxn>
                </a:cxnLst>
                <a:rect l="0" t="0" r="r" b="b"/>
                <a:pathLst>
                  <a:path w="196" h="1">
                    <a:moveTo>
                      <a:pt x="0" y="1"/>
                    </a:moveTo>
                    <a:cubicBezTo>
                      <a:pt x="0" y="1"/>
                      <a:pt x="0" y="0"/>
                      <a:pt x="1" y="0"/>
                    </a:cubicBezTo>
                    <a:cubicBezTo>
                      <a:pt x="195" y="0"/>
                      <a:pt x="195" y="0"/>
                      <a:pt x="195" y="0"/>
                    </a:cubicBezTo>
                    <a:cubicBezTo>
                      <a:pt x="196" y="0"/>
                      <a:pt x="196" y="1"/>
                      <a:pt x="196" y="1"/>
                    </a:cubicBezTo>
                    <a:cubicBezTo>
                      <a:pt x="196" y="0"/>
                      <a:pt x="196" y="0"/>
                      <a:pt x="196" y="0"/>
                    </a:cubicBezTo>
                    <a:cubicBezTo>
                      <a:pt x="0" y="0"/>
                      <a:pt x="0" y="0"/>
                      <a:pt x="0" y="0"/>
                    </a:cubicBezTo>
                    <a:lnTo>
                      <a:pt x="0" y="1"/>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40" name="Freeform 147"/>
              <p:cNvSpPr>
                <a:spLocks noEditPoints="1"/>
              </p:cNvSpPr>
              <p:nvPr/>
            </p:nvSpPr>
            <p:spPr bwMode="auto">
              <a:xfrm>
                <a:off x="10763252" y="3312479"/>
                <a:ext cx="514350" cy="352425"/>
              </a:xfrm>
              <a:custGeom>
                <a:avLst/>
                <a:gdLst/>
                <a:ahLst/>
                <a:cxnLst>
                  <a:cxn ang="0">
                    <a:pos x="132" y="23"/>
                  </a:cxn>
                  <a:cxn ang="0">
                    <a:pos x="94" y="5"/>
                  </a:cxn>
                  <a:cxn ang="0">
                    <a:pos x="93" y="6"/>
                  </a:cxn>
                  <a:cxn ang="0">
                    <a:pos x="74" y="38"/>
                  </a:cxn>
                  <a:cxn ang="0">
                    <a:pos x="45" y="48"/>
                  </a:cxn>
                  <a:cxn ang="0">
                    <a:pos x="45" y="48"/>
                  </a:cxn>
                  <a:cxn ang="0">
                    <a:pos x="5" y="62"/>
                  </a:cxn>
                  <a:cxn ang="0">
                    <a:pos x="1" y="70"/>
                  </a:cxn>
                  <a:cxn ang="0">
                    <a:pos x="1" y="71"/>
                  </a:cxn>
                  <a:cxn ang="0">
                    <a:pos x="9" y="72"/>
                  </a:cxn>
                  <a:cxn ang="0">
                    <a:pos x="13" y="71"/>
                  </a:cxn>
                  <a:cxn ang="0">
                    <a:pos x="21" y="91"/>
                  </a:cxn>
                  <a:cxn ang="0">
                    <a:pos x="27" y="93"/>
                  </a:cxn>
                  <a:cxn ang="0">
                    <a:pos x="30" y="88"/>
                  </a:cxn>
                  <a:cxn ang="0">
                    <a:pos x="28" y="82"/>
                  </a:cxn>
                  <a:cxn ang="0">
                    <a:pos x="36" y="79"/>
                  </a:cxn>
                  <a:cxn ang="0">
                    <a:pos x="38" y="85"/>
                  </a:cxn>
                  <a:cxn ang="0">
                    <a:pos x="44" y="87"/>
                  </a:cxn>
                  <a:cxn ang="0">
                    <a:pos x="48" y="82"/>
                  </a:cxn>
                  <a:cxn ang="0">
                    <a:pos x="42" y="65"/>
                  </a:cxn>
                  <a:cxn ang="0">
                    <a:pos x="41" y="61"/>
                  </a:cxn>
                  <a:cxn ang="0">
                    <a:pos x="51" y="57"/>
                  </a:cxn>
                  <a:cxn ang="0">
                    <a:pos x="51" y="57"/>
                  </a:cxn>
                  <a:cxn ang="0">
                    <a:pos x="68" y="51"/>
                  </a:cxn>
                  <a:cxn ang="0">
                    <a:pos x="78" y="48"/>
                  </a:cxn>
                  <a:cxn ang="0">
                    <a:pos x="114" y="61"/>
                  </a:cxn>
                  <a:cxn ang="0">
                    <a:pos x="132" y="23"/>
                  </a:cxn>
                  <a:cxn ang="0">
                    <a:pos x="119" y="39"/>
                  </a:cxn>
                  <a:cxn ang="0">
                    <a:pos x="106" y="33"/>
                  </a:cxn>
                  <a:cxn ang="0">
                    <a:pos x="113" y="19"/>
                  </a:cxn>
                  <a:cxn ang="0">
                    <a:pos x="126" y="26"/>
                  </a:cxn>
                  <a:cxn ang="0">
                    <a:pos x="119" y="39"/>
                  </a:cxn>
                </a:cxnLst>
                <a:rect l="0" t="0" r="r" b="b"/>
                <a:pathLst>
                  <a:path w="137" h="94">
                    <a:moveTo>
                      <a:pt x="132" y="23"/>
                    </a:moveTo>
                    <a:cubicBezTo>
                      <a:pt x="126" y="8"/>
                      <a:pt x="109" y="0"/>
                      <a:pt x="94" y="5"/>
                    </a:cubicBezTo>
                    <a:cubicBezTo>
                      <a:pt x="94" y="5"/>
                      <a:pt x="93" y="6"/>
                      <a:pt x="93" y="6"/>
                    </a:cubicBezTo>
                    <a:cubicBezTo>
                      <a:pt x="80" y="11"/>
                      <a:pt x="72" y="25"/>
                      <a:pt x="74" y="38"/>
                    </a:cubicBezTo>
                    <a:cubicBezTo>
                      <a:pt x="45" y="48"/>
                      <a:pt x="45" y="48"/>
                      <a:pt x="45" y="48"/>
                    </a:cubicBezTo>
                    <a:cubicBezTo>
                      <a:pt x="45" y="48"/>
                      <a:pt x="45" y="48"/>
                      <a:pt x="45" y="48"/>
                    </a:cubicBezTo>
                    <a:cubicBezTo>
                      <a:pt x="5" y="62"/>
                      <a:pt x="5" y="62"/>
                      <a:pt x="5" y="62"/>
                    </a:cubicBezTo>
                    <a:cubicBezTo>
                      <a:pt x="2" y="64"/>
                      <a:pt x="0" y="67"/>
                      <a:pt x="1" y="70"/>
                    </a:cubicBezTo>
                    <a:cubicBezTo>
                      <a:pt x="1" y="70"/>
                      <a:pt x="1" y="70"/>
                      <a:pt x="1" y="71"/>
                    </a:cubicBezTo>
                    <a:cubicBezTo>
                      <a:pt x="3" y="72"/>
                      <a:pt x="6" y="73"/>
                      <a:pt x="9" y="72"/>
                    </a:cubicBezTo>
                    <a:cubicBezTo>
                      <a:pt x="13" y="71"/>
                      <a:pt x="13" y="71"/>
                      <a:pt x="13" y="71"/>
                    </a:cubicBezTo>
                    <a:cubicBezTo>
                      <a:pt x="21" y="91"/>
                      <a:pt x="21" y="91"/>
                      <a:pt x="21" y="91"/>
                    </a:cubicBezTo>
                    <a:cubicBezTo>
                      <a:pt x="21" y="93"/>
                      <a:pt x="24" y="94"/>
                      <a:pt x="27" y="93"/>
                    </a:cubicBezTo>
                    <a:cubicBezTo>
                      <a:pt x="30" y="92"/>
                      <a:pt x="31" y="90"/>
                      <a:pt x="30" y="88"/>
                    </a:cubicBezTo>
                    <a:cubicBezTo>
                      <a:pt x="28" y="82"/>
                      <a:pt x="28" y="82"/>
                      <a:pt x="28" y="82"/>
                    </a:cubicBezTo>
                    <a:cubicBezTo>
                      <a:pt x="36" y="79"/>
                      <a:pt x="36" y="79"/>
                      <a:pt x="36" y="79"/>
                    </a:cubicBezTo>
                    <a:cubicBezTo>
                      <a:pt x="38" y="85"/>
                      <a:pt x="38" y="85"/>
                      <a:pt x="38" y="85"/>
                    </a:cubicBezTo>
                    <a:cubicBezTo>
                      <a:pt x="39" y="87"/>
                      <a:pt x="42" y="88"/>
                      <a:pt x="44" y="87"/>
                    </a:cubicBezTo>
                    <a:cubicBezTo>
                      <a:pt x="47" y="86"/>
                      <a:pt x="49" y="84"/>
                      <a:pt x="48" y="82"/>
                    </a:cubicBezTo>
                    <a:cubicBezTo>
                      <a:pt x="42" y="65"/>
                      <a:pt x="42" y="65"/>
                      <a:pt x="42" y="65"/>
                    </a:cubicBezTo>
                    <a:cubicBezTo>
                      <a:pt x="41" y="61"/>
                      <a:pt x="41" y="61"/>
                      <a:pt x="41" y="61"/>
                    </a:cubicBezTo>
                    <a:cubicBezTo>
                      <a:pt x="51" y="57"/>
                      <a:pt x="51" y="57"/>
                      <a:pt x="51" y="57"/>
                    </a:cubicBezTo>
                    <a:cubicBezTo>
                      <a:pt x="51" y="57"/>
                      <a:pt x="51" y="57"/>
                      <a:pt x="51" y="57"/>
                    </a:cubicBezTo>
                    <a:cubicBezTo>
                      <a:pt x="68" y="51"/>
                      <a:pt x="68" y="51"/>
                      <a:pt x="68" y="51"/>
                    </a:cubicBezTo>
                    <a:cubicBezTo>
                      <a:pt x="78" y="48"/>
                      <a:pt x="78" y="48"/>
                      <a:pt x="78" y="48"/>
                    </a:cubicBezTo>
                    <a:cubicBezTo>
                      <a:pt x="85" y="60"/>
                      <a:pt x="100" y="66"/>
                      <a:pt x="114" y="61"/>
                    </a:cubicBezTo>
                    <a:cubicBezTo>
                      <a:pt x="129" y="56"/>
                      <a:pt x="137" y="39"/>
                      <a:pt x="132" y="23"/>
                    </a:cubicBezTo>
                    <a:close/>
                    <a:moveTo>
                      <a:pt x="119" y="39"/>
                    </a:moveTo>
                    <a:cubicBezTo>
                      <a:pt x="114" y="41"/>
                      <a:pt x="108" y="38"/>
                      <a:pt x="106" y="33"/>
                    </a:cubicBezTo>
                    <a:cubicBezTo>
                      <a:pt x="104" y="27"/>
                      <a:pt x="107" y="21"/>
                      <a:pt x="113" y="19"/>
                    </a:cubicBezTo>
                    <a:cubicBezTo>
                      <a:pt x="118" y="17"/>
                      <a:pt x="124" y="20"/>
                      <a:pt x="126" y="26"/>
                    </a:cubicBezTo>
                    <a:cubicBezTo>
                      <a:pt x="128" y="31"/>
                      <a:pt x="125" y="37"/>
                      <a:pt x="119" y="39"/>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grpSp>
      </p:grpSp>
      <p:grpSp>
        <p:nvGrpSpPr>
          <p:cNvPr id="10" name="Group 9"/>
          <p:cNvGrpSpPr/>
          <p:nvPr/>
        </p:nvGrpSpPr>
        <p:grpSpPr>
          <a:xfrm>
            <a:off x="6177156" y="3834145"/>
            <a:ext cx="2682443" cy="1988283"/>
            <a:chOff x="6177175" y="3499798"/>
            <a:chExt cx="2683141" cy="1988282"/>
          </a:xfrm>
        </p:grpSpPr>
        <p:sp>
          <p:nvSpPr>
            <p:cNvPr id="202" name="Round Same Side Corner Rectangle 201"/>
            <p:cNvSpPr/>
            <p:nvPr/>
          </p:nvSpPr>
          <p:spPr>
            <a:xfrm>
              <a:off x="6242048" y="3501161"/>
              <a:ext cx="2537982" cy="1986919"/>
            </a:xfrm>
            <a:prstGeom prst="round2SameRect">
              <a:avLst>
                <a:gd name="adj1" fmla="val 0"/>
                <a:gd name="adj2" fmla="val 0"/>
              </a:avLst>
            </a:prstGeom>
            <a:gradFill>
              <a:gsLst>
                <a:gs pos="30000">
                  <a:schemeClr val="accent2"/>
                </a:gs>
                <a:gs pos="100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206" name="Trapezoid 205"/>
            <p:cNvSpPr/>
            <p:nvPr/>
          </p:nvSpPr>
          <p:spPr>
            <a:xfrm>
              <a:off x="6177175" y="3499798"/>
              <a:ext cx="2683141" cy="142758"/>
            </a:xfrm>
            <a:prstGeom prst="trapezoid">
              <a:avLst>
                <a:gd name="adj" fmla="val 46373"/>
              </a:avLst>
            </a:prstGeom>
            <a:gradFill flip="none" rotWithShape="1">
              <a:gsLst>
                <a:gs pos="0">
                  <a:srgbClr val="52526D">
                    <a:alpha val="0"/>
                  </a:srgbClr>
                </a:gs>
                <a:gs pos="100000">
                  <a:schemeClr val="accent2"/>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41" name="Rectangle 240"/>
            <p:cNvSpPr/>
            <p:nvPr/>
          </p:nvSpPr>
          <p:spPr>
            <a:xfrm>
              <a:off x="6290615" y="4295965"/>
              <a:ext cx="2437765" cy="38726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91416" tIns="45708" rIns="91416" bIns="45708" rtlCol="0" anchor="b">
              <a:spAutoFit/>
            </a:bodyPr>
            <a:lstStyle/>
            <a:p>
              <a:pPr algn="ctr" defTabSz="1622720">
                <a:lnSpc>
                  <a:spcPct val="95000"/>
                </a:lnSpc>
                <a:spcBef>
                  <a:spcPts val="1600"/>
                </a:spcBef>
                <a:buClr>
                  <a:srgbClr val="0096D6"/>
                </a:buClr>
                <a:buSzPct val="90000"/>
                <a:defRPr/>
              </a:pPr>
              <a:r>
                <a:rPr lang="en-GB" sz="2000" b="1" dirty="0">
                  <a:solidFill>
                    <a:schemeClr val="bg1"/>
                  </a:solidFill>
                  <a:latin typeface="+mj-lt"/>
                  <a:cs typeface="CiscoSans"/>
                </a:rPr>
                <a:t>Control</a:t>
              </a:r>
            </a:p>
          </p:txBody>
        </p:sp>
        <p:sp>
          <p:nvSpPr>
            <p:cNvPr id="242" name="TextBox 241"/>
            <p:cNvSpPr txBox="1"/>
            <p:nvPr/>
          </p:nvSpPr>
          <p:spPr>
            <a:xfrm>
              <a:off x="6412503" y="4740230"/>
              <a:ext cx="2193989" cy="5741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45708" rIns="0" bIns="45708"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r>
                <a:rPr lang="en-US" sz="1500" dirty="0"/>
                <a:t>Policy based workload management </a:t>
              </a:r>
              <a:br>
                <a:rPr lang="en-US" sz="1500" dirty="0"/>
              </a:br>
              <a:r>
                <a:rPr lang="en-US" sz="1500" dirty="0"/>
                <a:t>across clouds</a:t>
              </a:r>
            </a:p>
          </p:txBody>
        </p:sp>
        <p:cxnSp>
          <p:nvCxnSpPr>
            <p:cNvPr id="243" name="Straight Connector 242"/>
            <p:cNvCxnSpPr/>
            <p:nvPr/>
          </p:nvCxnSpPr>
          <p:spPr>
            <a:xfrm>
              <a:off x="6471749" y="4683228"/>
              <a:ext cx="2075497"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4" name="Group 243"/>
            <p:cNvGrpSpPr>
              <a:grpSpLocks noChangeAspect="1"/>
            </p:cNvGrpSpPr>
            <p:nvPr/>
          </p:nvGrpSpPr>
          <p:grpSpPr>
            <a:xfrm>
              <a:off x="7067133" y="3627377"/>
              <a:ext cx="884727" cy="585933"/>
              <a:chOff x="9740900" y="450850"/>
              <a:chExt cx="4216400" cy="2792413"/>
            </a:xfrm>
            <a:solidFill>
              <a:schemeClr val="bg1"/>
            </a:solidFill>
            <a:effectLst/>
          </p:grpSpPr>
          <p:sp>
            <p:nvSpPr>
              <p:cNvPr id="245"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46" name="Freeform 77"/>
              <p:cNvSpPr>
                <a:spLocks/>
              </p:cNvSpPr>
              <p:nvPr/>
            </p:nvSpPr>
            <p:spPr bwMode="auto">
              <a:xfrm>
                <a:off x="10821988" y="2205038"/>
                <a:ext cx="490538" cy="454025"/>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47" name="Freeform 78"/>
              <p:cNvSpPr>
                <a:spLocks/>
              </p:cNvSpPr>
              <p:nvPr/>
            </p:nvSpPr>
            <p:spPr bwMode="auto">
              <a:xfrm>
                <a:off x="10472738" y="1908175"/>
                <a:ext cx="739775" cy="503238"/>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48" name="Freeform 79"/>
              <p:cNvSpPr>
                <a:spLocks/>
              </p:cNvSpPr>
              <p:nvPr/>
            </p:nvSpPr>
            <p:spPr bwMode="auto">
              <a:xfrm>
                <a:off x="10240963" y="2084388"/>
                <a:ext cx="974725" cy="889000"/>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49" name="Rectangle 80"/>
              <p:cNvSpPr>
                <a:spLocks noChangeArrowheads="1"/>
              </p:cNvSpPr>
              <p:nvPr/>
            </p:nvSpPr>
            <p:spPr bwMode="auto">
              <a:xfrm>
                <a:off x="10161588" y="1009650"/>
                <a:ext cx="179388" cy="73342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0" name="Rectangle 81"/>
              <p:cNvSpPr>
                <a:spLocks noChangeArrowheads="1"/>
              </p:cNvSpPr>
              <p:nvPr/>
            </p:nvSpPr>
            <p:spPr bwMode="auto">
              <a:xfrm>
                <a:off x="10447338" y="709613"/>
                <a:ext cx="176213" cy="103346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1" name="Rectangle 82"/>
              <p:cNvSpPr>
                <a:spLocks noChangeArrowheads="1"/>
              </p:cNvSpPr>
              <p:nvPr/>
            </p:nvSpPr>
            <p:spPr bwMode="auto">
              <a:xfrm>
                <a:off x="10728325" y="1398588"/>
                <a:ext cx="179388" cy="344488"/>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2" name="Rectangle 83"/>
              <p:cNvSpPr>
                <a:spLocks noChangeArrowheads="1"/>
              </p:cNvSpPr>
              <p:nvPr/>
            </p:nvSpPr>
            <p:spPr bwMode="auto">
              <a:xfrm>
                <a:off x="11012488" y="1027113"/>
                <a:ext cx="176213" cy="715963"/>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3" name="Rectangle 84"/>
              <p:cNvSpPr>
                <a:spLocks noChangeArrowheads="1"/>
              </p:cNvSpPr>
              <p:nvPr/>
            </p:nvSpPr>
            <p:spPr bwMode="auto">
              <a:xfrm>
                <a:off x="11295063" y="858838"/>
                <a:ext cx="179388" cy="884238"/>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4" name="Freeform 85"/>
              <p:cNvSpPr>
                <a:spLocks/>
              </p:cNvSpPr>
              <p:nvPr/>
            </p:nvSpPr>
            <p:spPr bwMode="auto">
              <a:xfrm>
                <a:off x="11961813" y="858838"/>
                <a:ext cx="1503363" cy="930275"/>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5" name="Freeform 86"/>
              <p:cNvSpPr>
                <a:spLocks/>
              </p:cNvSpPr>
              <p:nvPr/>
            </p:nvSpPr>
            <p:spPr bwMode="auto">
              <a:xfrm>
                <a:off x="11958638" y="927100"/>
                <a:ext cx="1506538" cy="704850"/>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6" name="Freeform 87"/>
              <p:cNvSpPr>
                <a:spLocks noEditPoints="1"/>
              </p:cNvSpPr>
              <p:nvPr/>
            </p:nvSpPr>
            <p:spPr bwMode="auto">
              <a:xfrm>
                <a:off x="11961813" y="2006600"/>
                <a:ext cx="1485900" cy="906463"/>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7" name="Rectangle 88"/>
              <p:cNvSpPr>
                <a:spLocks noChangeArrowheads="1"/>
              </p:cNvSpPr>
              <p:nvPr/>
            </p:nvSpPr>
            <p:spPr bwMode="auto">
              <a:xfrm>
                <a:off x="11984038" y="2028825"/>
                <a:ext cx="1439863" cy="134938"/>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8" name="Freeform 89"/>
              <p:cNvSpPr>
                <a:spLocks/>
              </p:cNvSpPr>
              <p:nvPr/>
            </p:nvSpPr>
            <p:spPr bwMode="auto">
              <a:xfrm>
                <a:off x="11995150" y="2276475"/>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59" name="Freeform 90"/>
              <p:cNvSpPr>
                <a:spLocks/>
              </p:cNvSpPr>
              <p:nvPr/>
            </p:nvSpPr>
            <p:spPr bwMode="auto">
              <a:xfrm>
                <a:off x="11995150" y="2489200"/>
                <a:ext cx="1406525" cy="46038"/>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0" name="Freeform 91"/>
              <p:cNvSpPr>
                <a:spLocks/>
              </p:cNvSpPr>
              <p:nvPr/>
            </p:nvSpPr>
            <p:spPr bwMode="auto">
              <a:xfrm>
                <a:off x="11995150" y="2703513"/>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1" name="Freeform 92"/>
              <p:cNvSpPr>
                <a:spLocks/>
              </p:cNvSpPr>
              <p:nvPr/>
            </p:nvSpPr>
            <p:spPr bwMode="auto">
              <a:xfrm>
                <a:off x="12179300"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2" name="Freeform 93"/>
              <p:cNvSpPr>
                <a:spLocks/>
              </p:cNvSpPr>
              <p:nvPr/>
            </p:nvSpPr>
            <p:spPr bwMode="auto">
              <a:xfrm>
                <a:off x="12449175" y="2130425"/>
                <a:ext cx="46038" cy="749300"/>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3" name="Freeform 94"/>
              <p:cNvSpPr>
                <a:spLocks/>
              </p:cNvSpPr>
              <p:nvPr/>
            </p:nvSpPr>
            <p:spPr bwMode="auto">
              <a:xfrm>
                <a:off x="12723813"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4" name="Freeform 95"/>
              <p:cNvSpPr>
                <a:spLocks/>
              </p:cNvSpPr>
              <p:nvPr/>
            </p:nvSpPr>
            <p:spPr bwMode="auto">
              <a:xfrm>
                <a:off x="13012738"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sp>
            <p:nvSpPr>
              <p:cNvPr id="265" name="Freeform 96"/>
              <p:cNvSpPr>
                <a:spLocks/>
              </p:cNvSpPr>
              <p:nvPr/>
            </p:nvSpPr>
            <p:spPr bwMode="auto">
              <a:xfrm>
                <a:off x="13241338" y="2130425"/>
                <a:ext cx="47625" cy="749300"/>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a:p>
            </p:txBody>
          </p:sp>
        </p:grpSp>
      </p:grpSp>
      <p:grpSp>
        <p:nvGrpSpPr>
          <p:cNvPr id="11" name="Group 10"/>
          <p:cNvGrpSpPr/>
          <p:nvPr/>
        </p:nvGrpSpPr>
        <p:grpSpPr>
          <a:xfrm>
            <a:off x="9030101" y="3834145"/>
            <a:ext cx="2682443" cy="1988283"/>
            <a:chOff x="9030861" y="3499798"/>
            <a:chExt cx="2683141" cy="1988282"/>
          </a:xfrm>
        </p:grpSpPr>
        <p:sp>
          <p:nvSpPr>
            <p:cNvPr id="203" name="Round Same Side Corner Rectangle 202"/>
            <p:cNvSpPr/>
            <p:nvPr/>
          </p:nvSpPr>
          <p:spPr>
            <a:xfrm>
              <a:off x="9099938" y="3501161"/>
              <a:ext cx="2537982" cy="1986919"/>
            </a:xfrm>
            <a:prstGeom prst="round2SameRect">
              <a:avLst>
                <a:gd name="adj1" fmla="val 0"/>
                <a:gd name="adj2" fmla="val 0"/>
              </a:avLst>
            </a:prstGeom>
            <a:gradFill>
              <a:gsLst>
                <a:gs pos="30000">
                  <a:srgbClr val="6466AB"/>
                </a:gs>
                <a:gs pos="100000">
                  <a:srgbClr val="272A48"/>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207" name="Trapezoid 206"/>
            <p:cNvSpPr/>
            <p:nvPr/>
          </p:nvSpPr>
          <p:spPr>
            <a:xfrm>
              <a:off x="9030861" y="3499798"/>
              <a:ext cx="2683141" cy="142758"/>
            </a:xfrm>
            <a:prstGeom prst="trapezoid">
              <a:avLst>
                <a:gd name="adj" fmla="val 46373"/>
              </a:avLst>
            </a:prstGeom>
            <a:gradFill flip="none" rotWithShape="1">
              <a:gsLst>
                <a:gs pos="0">
                  <a:srgbClr val="6466AB">
                    <a:alpha val="0"/>
                  </a:srgbClr>
                </a:gs>
                <a:gs pos="100000">
                  <a:srgbClr val="6466AB"/>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66" name="Rectangle 265"/>
            <p:cNvSpPr/>
            <p:nvPr/>
          </p:nvSpPr>
          <p:spPr>
            <a:xfrm>
              <a:off x="9140104" y="4295965"/>
              <a:ext cx="2437765" cy="387261"/>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91416" tIns="45708" rIns="91416" bIns="45708" rtlCol="0" anchor="b">
              <a:spAutoFit/>
            </a:bodyPr>
            <a:lstStyle/>
            <a:p>
              <a:pPr algn="ctr" defTabSz="1622720">
                <a:lnSpc>
                  <a:spcPct val="95000"/>
                </a:lnSpc>
                <a:spcBef>
                  <a:spcPts val="1600"/>
                </a:spcBef>
                <a:buClr>
                  <a:srgbClr val="0096D6"/>
                </a:buClr>
                <a:buSzPct val="90000"/>
                <a:defRPr/>
              </a:pPr>
              <a:r>
                <a:rPr lang="en-GB" sz="2000" b="1" dirty="0">
                  <a:solidFill>
                    <a:schemeClr val="bg1"/>
                  </a:solidFill>
                  <a:latin typeface="+mj-lt"/>
                  <a:cs typeface="CiscoSans"/>
                </a:rPr>
                <a:t>Choice</a:t>
              </a:r>
            </a:p>
          </p:txBody>
        </p:sp>
        <p:sp>
          <p:nvSpPr>
            <p:cNvPr id="267" name="TextBox 266"/>
            <p:cNvSpPr txBox="1"/>
            <p:nvPr/>
          </p:nvSpPr>
          <p:spPr>
            <a:xfrm>
              <a:off x="9261991" y="4740230"/>
              <a:ext cx="2193989" cy="574196"/>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45708" rIns="0" bIns="45708"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r>
                <a:rPr lang="en-US" sz="1500" dirty="0"/>
                <a:t>Freedom to place </a:t>
              </a:r>
              <a:br>
                <a:rPr lang="en-US" sz="1500" dirty="0"/>
              </a:br>
              <a:r>
                <a:rPr lang="en-US" sz="1500" dirty="0"/>
                <a:t>workloads across heterogeneous Clouds</a:t>
              </a:r>
            </a:p>
          </p:txBody>
        </p:sp>
        <p:cxnSp>
          <p:nvCxnSpPr>
            <p:cNvPr id="268" name="Straight Connector 267"/>
            <p:cNvCxnSpPr/>
            <p:nvPr/>
          </p:nvCxnSpPr>
          <p:spPr>
            <a:xfrm>
              <a:off x="9321237" y="4683228"/>
              <a:ext cx="2075497" cy="0"/>
            </a:xfrm>
            <a:prstGeom prst="line">
              <a:avLst/>
            </a:prstGeom>
            <a:ln>
              <a:gradFill flip="none" rotWithShape="1">
                <a:gsLst>
                  <a:gs pos="50000">
                    <a:schemeClr val="bg1"/>
                  </a:gs>
                  <a:gs pos="0">
                    <a:schemeClr val="bg1">
                      <a:alpha val="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9" name="Freeform 30"/>
            <p:cNvSpPr>
              <a:spLocks noEditPoints="1"/>
            </p:cNvSpPr>
            <p:nvPr/>
          </p:nvSpPr>
          <p:spPr bwMode="auto">
            <a:xfrm>
              <a:off x="9972909" y="3537589"/>
              <a:ext cx="792040" cy="745902"/>
            </a:xfrm>
            <a:custGeom>
              <a:avLst/>
              <a:gdLst>
                <a:gd name="T0" fmla="*/ 4598 w 5557"/>
                <a:gd name="T1" fmla="*/ 3107 h 5300"/>
                <a:gd name="T2" fmla="*/ 5516 w 5557"/>
                <a:gd name="T3" fmla="*/ 2721 h 5300"/>
                <a:gd name="T4" fmla="*/ 4190 w 5557"/>
                <a:gd name="T5" fmla="*/ 2817 h 5300"/>
                <a:gd name="T6" fmla="*/ 5326 w 5557"/>
                <a:gd name="T7" fmla="*/ 2592 h 5300"/>
                <a:gd name="T8" fmla="*/ 4676 w 5557"/>
                <a:gd name="T9" fmla="*/ 2851 h 5300"/>
                <a:gd name="T10" fmla="*/ 5049 w 5557"/>
                <a:gd name="T11" fmla="*/ 2787 h 5300"/>
                <a:gd name="T12" fmla="*/ 5434 w 5557"/>
                <a:gd name="T13" fmla="*/ 3107 h 5300"/>
                <a:gd name="T14" fmla="*/ 4044 w 5557"/>
                <a:gd name="T15" fmla="*/ 2066 h 5300"/>
                <a:gd name="T16" fmla="*/ 1678 w 5557"/>
                <a:gd name="T17" fmla="*/ 1180 h 5300"/>
                <a:gd name="T18" fmla="*/ 2138 w 5557"/>
                <a:gd name="T19" fmla="*/ 4528 h 5300"/>
                <a:gd name="T20" fmla="*/ 1553 w 5557"/>
                <a:gd name="T21" fmla="*/ 3776 h 5300"/>
                <a:gd name="T22" fmla="*/ 3527 w 5557"/>
                <a:gd name="T23" fmla="*/ 4092 h 5300"/>
                <a:gd name="T24" fmla="*/ 2004 w 5557"/>
                <a:gd name="T25" fmla="*/ 3052 h 5300"/>
                <a:gd name="T26" fmla="*/ 2547 w 5557"/>
                <a:gd name="T27" fmla="*/ 2192 h 5300"/>
                <a:gd name="T28" fmla="*/ 2227 w 5557"/>
                <a:gd name="T29" fmla="*/ 2530 h 5300"/>
                <a:gd name="T30" fmla="*/ 1838 w 5557"/>
                <a:gd name="T31" fmla="*/ 2680 h 5300"/>
                <a:gd name="T32" fmla="*/ 3457 w 5557"/>
                <a:gd name="T33" fmla="*/ 2346 h 5300"/>
                <a:gd name="T34" fmla="*/ 2793 w 5557"/>
                <a:gd name="T35" fmla="*/ 1828 h 5300"/>
                <a:gd name="T36" fmla="*/ 3605 w 5557"/>
                <a:gd name="T37" fmla="*/ 2488 h 5300"/>
                <a:gd name="T38" fmla="*/ 3526 w 5557"/>
                <a:gd name="T39" fmla="*/ 2512 h 5300"/>
                <a:gd name="T40" fmla="*/ 2723 w 5557"/>
                <a:gd name="T41" fmla="*/ 3371 h 5300"/>
                <a:gd name="T42" fmla="*/ 3418 w 5557"/>
                <a:gd name="T43" fmla="*/ 3403 h 5300"/>
                <a:gd name="T44" fmla="*/ 2633 w 5557"/>
                <a:gd name="T45" fmla="*/ 3339 h 5300"/>
                <a:gd name="T46" fmla="*/ 3018 w 5557"/>
                <a:gd name="T47" fmla="*/ 0 h 5300"/>
                <a:gd name="T48" fmla="*/ 2693 w 5557"/>
                <a:gd name="T49" fmla="*/ 1218 h 5300"/>
                <a:gd name="T50" fmla="*/ 2693 w 5557"/>
                <a:gd name="T51" fmla="*/ 1309 h 5300"/>
                <a:gd name="T52" fmla="*/ 2783 w 5557"/>
                <a:gd name="T53" fmla="*/ 1138 h 5300"/>
                <a:gd name="T54" fmla="*/ 3022 w 5557"/>
                <a:gd name="T55" fmla="*/ 786 h 5300"/>
                <a:gd name="T56" fmla="*/ 2831 w 5557"/>
                <a:gd name="T57" fmla="*/ 779 h 5300"/>
                <a:gd name="T58" fmla="*/ 2752 w 5557"/>
                <a:gd name="T59" fmla="*/ 860 h 5300"/>
                <a:gd name="T60" fmla="*/ 2492 w 5557"/>
                <a:gd name="T61" fmla="*/ 988 h 5300"/>
                <a:gd name="T62" fmla="*/ 2546 w 5557"/>
                <a:gd name="T63" fmla="*/ 1160 h 5300"/>
                <a:gd name="T64" fmla="*/ 2640 w 5557"/>
                <a:gd name="T65" fmla="*/ 1440 h 5300"/>
                <a:gd name="T66" fmla="*/ 3039 w 5557"/>
                <a:gd name="T67" fmla="*/ 1332 h 5300"/>
                <a:gd name="T68" fmla="*/ 3039 w 5557"/>
                <a:gd name="T69" fmla="*/ 1103 h 5300"/>
                <a:gd name="T70" fmla="*/ 2949 w 5557"/>
                <a:gd name="T71" fmla="*/ 1023 h 5300"/>
                <a:gd name="T72" fmla="*/ 2483 w 5557"/>
                <a:gd name="T73" fmla="*/ 113 h 5300"/>
                <a:gd name="T74" fmla="*/ 2450 w 5557"/>
                <a:gd name="T75" fmla="*/ 4927 h 5300"/>
                <a:gd name="T76" fmla="*/ 2602 w 5557"/>
                <a:gd name="T77" fmla="*/ 4631 h 5300"/>
                <a:gd name="T78" fmla="*/ 2814 w 5557"/>
                <a:gd name="T79" fmla="*/ 4365 h 5300"/>
                <a:gd name="T80" fmla="*/ 2526 w 5557"/>
                <a:gd name="T81" fmla="*/ 5300 h 5300"/>
                <a:gd name="T82" fmla="*/ 2602 w 5557"/>
                <a:gd name="T83" fmla="*/ 4927 h 5300"/>
                <a:gd name="T84" fmla="*/ 2450 w 5557"/>
                <a:gd name="T85" fmla="*/ 4631 h 5300"/>
                <a:gd name="T86" fmla="*/ 2602 w 5557"/>
                <a:gd name="T87" fmla="*/ 4570 h 5300"/>
                <a:gd name="T88" fmla="*/ 2367 w 5557"/>
                <a:gd name="T89" fmla="*/ 5300 h 5300"/>
                <a:gd name="T90" fmla="*/ 2814 w 5557"/>
                <a:gd name="T91" fmla="*/ 4927 h 5300"/>
                <a:gd name="T92" fmla="*/ 2450 w 5557"/>
                <a:gd name="T93" fmla="*/ 4745 h 5300"/>
                <a:gd name="T94" fmla="*/ 2602 w 5557"/>
                <a:gd name="T95" fmla="*/ 4418 h 5300"/>
                <a:gd name="T96" fmla="*/ 2367 w 5557"/>
                <a:gd name="T97" fmla="*/ 4083 h 5300"/>
                <a:gd name="T98" fmla="*/ 3367 w 5557"/>
                <a:gd name="T99" fmla="*/ 4821 h 5300"/>
                <a:gd name="T100" fmla="*/ 3147 w 5557"/>
                <a:gd name="T101" fmla="*/ 4768 h 5300"/>
                <a:gd name="T102" fmla="*/ 3443 w 5557"/>
                <a:gd name="T103" fmla="*/ 4479 h 5300"/>
                <a:gd name="T104" fmla="*/ 3367 w 5557"/>
                <a:gd name="T105" fmla="*/ 4768 h 5300"/>
                <a:gd name="T106" fmla="*/ 3079 w 5557"/>
                <a:gd name="T107" fmla="*/ 5300 h 5300"/>
                <a:gd name="T108" fmla="*/ 3147 w 5557"/>
                <a:gd name="T109" fmla="*/ 4981 h 5300"/>
                <a:gd name="T110" fmla="*/ 2996 w 5557"/>
                <a:gd name="T111" fmla="*/ 4608 h 5300"/>
                <a:gd name="T112" fmla="*/ 697 w 5557"/>
                <a:gd name="T113" fmla="*/ 2398 h 5300"/>
                <a:gd name="T114" fmla="*/ 363 w 5557"/>
                <a:gd name="T115" fmla="*/ 3164 h 5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57" h="5300">
                  <a:moveTo>
                    <a:pt x="4221" y="2564"/>
                  </a:moveTo>
                  <a:cubicBezTo>
                    <a:pt x="4271" y="2579"/>
                    <a:pt x="4271" y="2579"/>
                    <a:pt x="4271" y="2579"/>
                  </a:cubicBezTo>
                  <a:cubicBezTo>
                    <a:pt x="4302" y="2588"/>
                    <a:pt x="4336" y="2574"/>
                    <a:pt x="4345" y="2547"/>
                  </a:cubicBezTo>
                  <a:cubicBezTo>
                    <a:pt x="4354" y="2521"/>
                    <a:pt x="4354" y="2521"/>
                    <a:pt x="4354" y="2521"/>
                  </a:cubicBezTo>
                  <a:cubicBezTo>
                    <a:pt x="4364" y="2494"/>
                    <a:pt x="4345" y="2473"/>
                    <a:pt x="4312" y="2473"/>
                  </a:cubicBezTo>
                  <a:cubicBezTo>
                    <a:pt x="4242" y="2473"/>
                    <a:pt x="4242" y="2473"/>
                    <a:pt x="4242" y="2473"/>
                  </a:cubicBezTo>
                  <a:cubicBezTo>
                    <a:pt x="4209" y="2473"/>
                    <a:pt x="4178" y="2490"/>
                    <a:pt x="4173" y="2510"/>
                  </a:cubicBezTo>
                  <a:cubicBezTo>
                    <a:pt x="4168" y="2531"/>
                    <a:pt x="4189" y="2555"/>
                    <a:pt x="4221" y="2564"/>
                  </a:cubicBezTo>
                  <a:close/>
                  <a:moveTo>
                    <a:pt x="4291" y="3107"/>
                  </a:moveTo>
                  <a:cubicBezTo>
                    <a:pt x="4291" y="3149"/>
                    <a:pt x="4331" y="3183"/>
                    <a:pt x="4381" y="3183"/>
                  </a:cubicBezTo>
                  <a:cubicBezTo>
                    <a:pt x="4508" y="3183"/>
                    <a:pt x="4508" y="3183"/>
                    <a:pt x="4508" y="3183"/>
                  </a:cubicBezTo>
                  <a:cubicBezTo>
                    <a:pt x="4558" y="3183"/>
                    <a:pt x="4598" y="3149"/>
                    <a:pt x="4598" y="3107"/>
                  </a:cubicBezTo>
                  <a:cubicBezTo>
                    <a:pt x="4598" y="3041"/>
                    <a:pt x="4598" y="3041"/>
                    <a:pt x="4598" y="3041"/>
                  </a:cubicBezTo>
                  <a:cubicBezTo>
                    <a:pt x="4291" y="3041"/>
                    <a:pt x="4291" y="3041"/>
                    <a:pt x="4291" y="3041"/>
                  </a:cubicBezTo>
                  <a:lnTo>
                    <a:pt x="4291" y="3107"/>
                  </a:lnTo>
                  <a:close/>
                  <a:moveTo>
                    <a:pt x="5380" y="2547"/>
                  </a:moveTo>
                  <a:cubicBezTo>
                    <a:pt x="5389" y="2574"/>
                    <a:pt x="5422" y="2588"/>
                    <a:pt x="5454" y="2579"/>
                  </a:cubicBezTo>
                  <a:cubicBezTo>
                    <a:pt x="5504" y="2564"/>
                    <a:pt x="5504" y="2564"/>
                    <a:pt x="5504" y="2564"/>
                  </a:cubicBezTo>
                  <a:cubicBezTo>
                    <a:pt x="5536" y="2555"/>
                    <a:pt x="5557" y="2531"/>
                    <a:pt x="5552" y="2510"/>
                  </a:cubicBezTo>
                  <a:cubicBezTo>
                    <a:pt x="5547" y="2490"/>
                    <a:pt x="5516" y="2473"/>
                    <a:pt x="5483" y="2473"/>
                  </a:cubicBezTo>
                  <a:cubicBezTo>
                    <a:pt x="5413" y="2473"/>
                    <a:pt x="5413" y="2473"/>
                    <a:pt x="5413" y="2473"/>
                  </a:cubicBezTo>
                  <a:cubicBezTo>
                    <a:pt x="5380" y="2473"/>
                    <a:pt x="5361" y="2494"/>
                    <a:pt x="5370" y="2521"/>
                  </a:cubicBezTo>
                  <a:lnTo>
                    <a:pt x="5380" y="2547"/>
                  </a:lnTo>
                  <a:close/>
                  <a:moveTo>
                    <a:pt x="5516" y="2721"/>
                  </a:moveTo>
                  <a:cubicBezTo>
                    <a:pt x="5491" y="2627"/>
                    <a:pt x="5374" y="2582"/>
                    <a:pt x="5374" y="2582"/>
                  </a:cubicBezTo>
                  <a:cubicBezTo>
                    <a:pt x="5314" y="2467"/>
                    <a:pt x="5200" y="2387"/>
                    <a:pt x="5200" y="2387"/>
                  </a:cubicBezTo>
                  <a:cubicBezTo>
                    <a:pt x="5200" y="2387"/>
                    <a:pt x="5135" y="2377"/>
                    <a:pt x="5040" y="2370"/>
                  </a:cubicBezTo>
                  <a:cubicBezTo>
                    <a:pt x="5036" y="2355"/>
                    <a:pt x="5033" y="2345"/>
                    <a:pt x="5028" y="2329"/>
                  </a:cubicBezTo>
                  <a:cubicBezTo>
                    <a:pt x="5019" y="2299"/>
                    <a:pt x="4987" y="2275"/>
                    <a:pt x="4955" y="2275"/>
                  </a:cubicBezTo>
                  <a:cubicBezTo>
                    <a:pt x="4770" y="2275"/>
                    <a:pt x="4770" y="2275"/>
                    <a:pt x="4770" y="2275"/>
                  </a:cubicBezTo>
                  <a:cubicBezTo>
                    <a:pt x="4738" y="2275"/>
                    <a:pt x="4705" y="2299"/>
                    <a:pt x="4697" y="2329"/>
                  </a:cubicBezTo>
                  <a:cubicBezTo>
                    <a:pt x="4692" y="2345"/>
                    <a:pt x="4689" y="2355"/>
                    <a:pt x="4685" y="2370"/>
                  </a:cubicBezTo>
                  <a:cubicBezTo>
                    <a:pt x="4589" y="2377"/>
                    <a:pt x="4525" y="2387"/>
                    <a:pt x="4525" y="2387"/>
                  </a:cubicBezTo>
                  <a:cubicBezTo>
                    <a:pt x="4525" y="2387"/>
                    <a:pt x="4411" y="2467"/>
                    <a:pt x="4351" y="2582"/>
                  </a:cubicBezTo>
                  <a:cubicBezTo>
                    <a:pt x="4351" y="2582"/>
                    <a:pt x="4234" y="2627"/>
                    <a:pt x="4209" y="2721"/>
                  </a:cubicBezTo>
                  <a:cubicBezTo>
                    <a:pt x="4209" y="2721"/>
                    <a:pt x="4190" y="2777"/>
                    <a:pt x="4190" y="2817"/>
                  </a:cubicBezTo>
                  <a:cubicBezTo>
                    <a:pt x="4190" y="2817"/>
                    <a:pt x="4177" y="2862"/>
                    <a:pt x="4177" y="2912"/>
                  </a:cubicBezTo>
                  <a:cubicBezTo>
                    <a:pt x="4177" y="3016"/>
                    <a:pt x="4228" y="3017"/>
                    <a:pt x="4228" y="3017"/>
                  </a:cubicBezTo>
                  <a:cubicBezTo>
                    <a:pt x="5497" y="3017"/>
                    <a:pt x="5497" y="3017"/>
                    <a:pt x="5497" y="3017"/>
                  </a:cubicBezTo>
                  <a:cubicBezTo>
                    <a:pt x="5497" y="3017"/>
                    <a:pt x="5548" y="3016"/>
                    <a:pt x="5548" y="2912"/>
                  </a:cubicBezTo>
                  <a:cubicBezTo>
                    <a:pt x="5548" y="2862"/>
                    <a:pt x="5535" y="2817"/>
                    <a:pt x="5535" y="2817"/>
                  </a:cubicBezTo>
                  <a:cubicBezTo>
                    <a:pt x="5535" y="2777"/>
                    <a:pt x="5516" y="2721"/>
                    <a:pt x="5516" y="2721"/>
                  </a:cubicBezTo>
                  <a:close/>
                  <a:moveTo>
                    <a:pt x="4400" y="2589"/>
                  </a:moveTo>
                  <a:cubicBezTo>
                    <a:pt x="4445" y="2503"/>
                    <a:pt x="4523" y="2442"/>
                    <a:pt x="4550" y="2423"/>
                  </a:cubicBezTo>
                  <a:cubicBezTo>
                    <a:pt x="4590" y="2417"/>
                    <a:pt x="4718" y="2404"/>
                    <a:pt x="4862" y="2404"/>
                  </a:cubicBezTo>
                  <a:cubicBezTo>
                    <a:pt x="5008" y="2404"/>
                    <a:pt x="5135" y="2417"/>
                    <a:pt x="5175" y="2423"/>
                  </a:cubicBezTo>
                  <a:cubicBezTo>
                    <a:pt x="5202" y="2441"/>
                    <a:pt x="5280" y="2503"/>
                    <a:pt x="5325" y="2589"/>
                  </a:cubicBezTo>
                  <a:cubicBezTo>
                    <a:pt x="5325" y="2591"/>
                    <a:pt x="5325" y="2591"/>
                    <a:pt x="5326" y="2592"/>
                  </a:cubicBezTo>
                  <a:cubicBezTo>
                    <a:pt x="5018" y="2561"/>
                    <a:pt x="4706" y="2561"/>
                    <a:pt x="4399" y="2592"/>
                  </a:cubicBezTo>
                  <a:cubicBezTo>
                    <a:pt x="4399" y="2591"/>
                    <a:pt x="4400" y="2591"/>
                    <a:pt x="4400" y="2589"/>
                  </a:cubicBezTo>
                  <a:close/>
                  <a:moveTo>
                    <a:pt x="4319" y="2852"/>
                  </a:moveTo>
                  <a:cubicBezTo>
                    <a:pt x="4301" y="2852"/>
                    <a:pt x="4287" y="2840"/>
                    <a:pt x="4287" y="2825"/>
                  </a:cubicBezTo>
                  <a:cubicBezTo>
                    <a:pt x="4287" y="2779"/>
                    <a:pt x="4287" y="2779"/>
                    <a:pt x="4287" y="2779"/>
                  </a:cubicBezTo>
                  <a:cubicBezTo>
                    <a:pt x="4287" y="2749"/>
                    <a:pt x="4315" y="2727"/>
                    <a:pt x="4350" y="2730"/>
                  </a:cubicBezTo>
                  <a:cubicBezTo>
                    <a:pt x="4465" y="2735"/>
                    <a:pt x="4465" y="2735"/>
                    <a:pt x="4465" y="2735"/>
                  </a:cubicBezTo>
                  <a:cubicBezTo>
                    <a:pt x="4500" y="2737"/>
                    <a:pt x="4535" y="2762"/>
                    <a:pt x="4544" y="2790"/>
                  </a:cubicBezTo>
                  <a:cubicBezTo>
                    <a:pt x="4564" y="2854"/>
                    <a:pt x="4564" y="2854"/>
                    <a:pt x="4564" y="2854"/>
                  </a:cubicBezTo>
                  <a:lnTo>
                    <a:pt x="4319" y="2852"/>
                  </a:lnTo>
                  <a:close/>
                  <a:moveTo>
                    <a:pt x="5049" y="2851"/>
                  </a:moveTo>
                  <a:cubicBezTo>
                    <a:pt x="4676" y="2851"/>
                    <a:pt x="4676" y="2851"/>
                    <a:pt x="4676" y="2851"/>
                  </a:cubicBezTo>
                  <a:cubicBezTo>
                    <a:pt x="4665" y="2851"/>
                    <a:pt x="4656" y="2843"/>
                    <a:pt x="4656" y="2834"/>
                  </a:cubicBezTo>
                  <a:cubicBezTo>
                    <a:pt x="4656" y="2824"/>
                    <a:pt x="4665" y="2816"/>
                    <a:pt x="4676" y="2816"/>
                  </a:cubicBezTo>
                  <a:cubicBezTo>
                    <a:pt x="5049" y="2816"/>
                    <a:pt x="5049" y="2816"/>
                    <a:pt x="5049" y="2816"/>
                  </a:cubicBezTo>
                  <a:cubicBezTo>
                    <a:pt x="5060" y="2816"/>
                    <a:pt x="5069" y="2824"/>
                    <a:pt x="5069" y="2834"/>
                  </a:cubicBezTo>
                  <a:cubicBezTo>
                    <a:pt x="5069" y="2843"/>
                    <a:pt x="5060" y="2851"/>
                    <a:pt x="5049" y="2851"/>
                  </a:cubicBezTo>
                  <a:close/>
                  <a:moveTo>
                    <a:pt x="5049" y="2787"/>
                  </a:moveTo>
                  <a:cubicBezTo>
                    <a:pt x="4676" y="2787"/>
                    <a:pt x="4676" y="2787"/>
                    <a:pt x="4676" y="2787"/>
                  </a:cubicBezTo>
                  <a:cubicBezTo>
                    <a:pt x="4665" y="2787"/>
                    <a:pt x="4656" y="2780"/>
                    <a:pt x="4656" y="2770"/>
                  </a:cubicBezTo>
                  <a:cubicBezTo>
                    <a:pt x="4656" y="2761"/>
                    <a:pt x="4665" y="2753"/>
                    <a:pt x="4676" y="2753"/>
                  </a:cubicBezTo>
                  <a:cubicBezTo>
                    <a:pt x="5049" y="2753"/>
                    <a:pt x="5049" y="2753"/>
                    <a:pt x="5049" y="2753"/>
                  </a:cubicBezTo>
                  <a:cubicBezTo>
                    <a:pt x="5060" y="2753"/>
                    <a:pt x="5069" y="2761"/>
                    <a:pt x="5069" y="2770"/>
                  </a:cubicBezTo>
                  <a:cubicBezTo>
                    <a:pt x="5069" y="2780"/>
                    <a:pt x="5060" y="2787"/>
                    <a:pt x="5049" y="2787"/>
                  </a:cubicBezTo>
                  <a:close/>
                  <a:moveTo>
                    <a:pt x="5438" y="2825"/>
                  </a:moveTo>
                  <a:cubicBezTo>
                    <a:pt x="5438" y="2840"/>
                    <a:pt x="5424" y="2852"/>
                    <a:pt x="5406" y="2852"/>
                  </a:cubicBezTo>
                  <a:cubicBezTo>
                    <a:pt x="5161" y="2854"/>
                    <a:pt x="5161" y="2854"/>
                    <a:pt x="5161" y="2854"/>
                  </a:cubicBezTo>
                  <a:cubicBezTo>
                    <a:pt x="5181" y="2790"/>
                    <a:pt x="5181" y="2790"/>
                    <a:pt x="5181" y="2790"/>
                  </a:cubicBezTo>
                  <a:cubicBezTo>
                    <a:pt x="5190" y="2762"/>
                    <a:pt x="5225" y="2737"/>
                    <a:pt x="5260" y="2735"/>
                  </a:cubicBezTo>
                  <a:cubicBezTo>
                    <a:pt x="5375" y="2730"/>
                    <a:pt x="5375" y="2730"/>
                    <a:pt x="5375" y="2730"/>
                  </a:cubicBezTo>
                  <a:cubicBezTo>
                    <a:pt x="5410" y="2727"/>
                    <a:pt x="5438" y="2749"/>
                    <a:pt x="5438" y="2779"/>
                  </a:cubicBezTo>
                  <a:lnTo>
                    <a:pt x="5438" y="2825"/>
                  </a:lnTo>
                  <a:close/>
                  <a:moveTo>
                    <a:pt x="5127" y="3107"/>
                  </a:moveTo>
                  <a:cubicBezTo>
                    <a:pt x="5127" y="3149"/>
                    <a:pt x="5167" y="3183"/>
                    <a:pt x="5217" y="3183"/>
                  </a:cubicBezTo>
                  <a:cubicBezTo>
                    <a:pt x="5344" y="3183"/>
                    <a:pt x="5344" y="3183"/>
                    <a:pt x="5344" y="3183"/>
                  </a:cubicBezTo>
                  <a:cubicBezTo>
                    <a:pt x="5393" y="3183"/>
                    <a:pt x="5434" y="3149"/>
                    <a:pt x="5434" y="3107"/>
                  </a:cubicBezTo>
                  <a:cubicBezTo>
                    <a:pt x="5434" y="3041"/>
                    <a:pt x="5434" y="3041"/>
                    <a:pt x="5434" y="3041"/>
                  </a:cubicBezTo>
                  <a:cubicBezTo>
                    <a:pt x="5127" y="3041"/>
                    <a:pt x="5127" y="3041"/>
                    <a:pt x="5127" y="3041"/>
                  </a:cubicBezTo>
                  <a:lnTo>
                    <a:pt x="5127" y="3107"/>
                  </a:lnTo>
                  <a:close/>
                  <a:moveTo>
                    <a:pt x="3398" y="1056"/>
                  </a:moveTo>
                  <a:cubicBezTo>
                    <a:pt x="3571" y="1096"/>
                    <a:pt x="3739" y="1172"/>
                    <a:pt x="3889" y="1287"/>
                  </a:cubicBezTo>
                  <a:cubicBezTo>
                    <a:pt x="4044" y="1405"/>
                    <a:pt x="4164" y="1552"/>
                    <a:pt x="4248" y="1715"/>
                  </a:cubicBezTo>
                  <a:cubicBezTo>
                    <a:pt x="4463" y="1598"/>
                    <a:pt x="4463" y="1598"/>
                    <a:pt x="4463" y="1598"/>
                  </a:cubicBezTo>
                  <a:cubicBezTo>
                    <a:pt x="4419" y="1746"/>
                    <a:pt x="4419" y="1746"/>
                    <a:pt x="4419" y="1746"/>
                  </a:cubicBezTo>
                  <a:cubicBezTo>
                    <a:pt x="4349" y="1981"/>
                    <a:pt x="4349" y="1981"/>
                    <a:pt x="4349" y="1981"/>
                  </a:cubicBezTo>
                  <a:cubicBezTo>
                    <a:pt x="4321" y="2077"/>
                    <a:pt x="4321" y="2077"/>
                    <a:pt x="4321" y="2077"/>
                  </a:cubicBezTo>
                  <a:cubicBezTo>
                    <a:pt x="4301" y="2143"/>
                    <a:pt x="4301" y="2143"/>
                    <a:pt x="4301" y="2143"/>
                  </a:cubicBezTo>
                  <a:cubicBezTo>
                    <a:pt x="4044" y="2066"/>
                    <a:pt x="4044" y="2066"/>
                    <a:pt x="4044" y="2066"/>
                  </a:cubicBezTo>
                  <a:cubicBezTo>
                    <a:pt x="4029" y="2062"/>
                    <a:pt x="4029" y="2062"/>
                    <a:pt x="4029" y="2062"/>
                  </a:cubicBezTo>
                  <a:cubicBezTo>
                    <a:pt x="3934" y="2033"/>
                    <a:pt x="3934" y="2033"/>
                    <a:pt x="3934" y="2033"/>
                  </a:cubicBezTo>
                  <a:cubicBezTo>
                    <a:pt x="3756" y="1980"/>
                    <a:pt x="3756" y="1980"/>
                    <a:pt x="3756" y="1980"/>
                  </a:cubicBezTo>
                  <a:cubicBezTo>
                    <a:pt x="3969" y="1865"/>
                    <a:pt x="3969" y="1865"/>
                    <a:pt x="3969" y="1865"/>
                  </a:cubicBezTo>
                  <a:cubicBezTo>
                    <a:pt x="3906" y="1741"/>
                    <a:pt x="3815" y="1629"/>
                    <a:pt x="3697" y="1539"/>
                  </a:cubicBezTo>
                  <a:cubicBezTo>
                    <a:pt x="3589" y="1457"/>
                    <a:pt x="3470" y="1401"/>
                    <a:pt x="3347" y="1370"/>
                  </a:cubicBezTo>
                  <a:lnTo>
                    <a:pt x="3398" y="1056"/>
                  </a:lnTo>
                  <a:close/>
                  <a:moveTo>
                    <a:pt x="1048" y="2193"/>
                  </a:moveTo>
                  <a:cubicBezTo>
                    <a:pt x="1083" y="2008"/>
                    <a:pt x="1159" y="1829"/>
                    <a:pt x="1279" y="1668"/>
                  </a:cubicBezTo>
                  <a:cubicBezTo>
                    <a:pt x="1379" y="1534"/>
                    <a:pt x="1500" y="1426"/>
                    <a:pt x="1635" y="1343"/>
                  </a:cubicBezTo>
                  <a:cubicBezTo>
                    <a:pt x="1519" y="1134"/>
                    <a:pt x="1519" y="1134"/>
                    <a:pt x="1519" y="1134"/>
                  </a:cubicBezTo>
                  <a:cubicBezTo>
                    <a:pt x="1678" y="1180"/>
                    <a:pt x="1678" y="1180"/>
                    <a:pt x="1678" y="1180"/>
                  </a:cubicBezTo>
                  <a:cubicBezTo>
                    <a:pt x="1864" y="1233"/>
                    <a:pt x="1864" y="1233"/>
                    <a:pt x="1864" y="1233"/>
                  </a:cubicBezTo>
                  <a:cubicBezTo>
                    <a:pt x="1970" y="1263"/>
                    <a:pt x="1970" y="1263"/>
                    <a:pt x="1970" y="1263"/>
                  </a:cubicBezTo>
                  <a:cubicBezTo>
                    <a:pt x="2065" y="1290"/>
                    <a:pt x="2065" y="1290"/>
                    <a:pt x="2065" y="1290"/>
                  </a:cubicBezTo>
                  <a:cubicBezTo>
                    <a:pt x="2000" y="1518"/>
                    <a:pt x="2000" y="1518"/>
                    <a:pt x="2000" y="1518"/>
                  </a:cubicBezTo>
                  <a:cubicBezTo>
                    <a:pt x="1999" y="1521"/>
                    <a:pt x="1999" y="1521"/>
                    <a:pt x="1999" y="1521"/>
                  </a:cubicBezTo>
                  <a:cubicBezTo>
                    <a:pt x="1928" y="1771"/>
                    <a:pt x="1928" y="1771"/>
                    <a:pt x="1928" y="1771"/>
                  </a:cubicBezTo>
                  <a:cubicBezTo>
                    <a:pt x="1909" y="1837"/>
                    <a:pt x="1909" y="1837"/>
                    <a:pt x="1909" y="1837"/>
                  </a:cubicBezTo>
                  <a:cubicBezTo>
                    <a:pt x="1789" y="1620"/>
                    <a:pt x="1789" y="1620"/>
                    <a:pt x="1789" y="1620"/>
                  </a:cubicBezTo>
                  <a:cubicBezTo>
                    <a:pt x="1692" y="1682"/>
                    <a:pt x="1605" y="1761"/>
                    <a:pt x="1532" y="1858"/>
                  </a:cubicBezTo>
                  <a:cubicBezTo>
                    <a:pt x="1444" y="1976"/>
                    <a:pt x="1387" y="2108"/>
                    <a:pt x="1360" y="2243"/>
                  </a:cubicBezTo>
                  <a:lnTo>
                    <a:pt x="1048" y="2193"/>
                  </a:lnTo>
                  <a:close/>
                  <a:moveTo>
                    <a:pt x="2138" y="4528"/>
                  </a:moveTo>
                  <a:cubicBezTo>
                    <a:pt x="1947" y="4493"/>
                    <a:pt x="1760" y="4413"/>
                    <a:pt x="1595" y="4287"/>
                  </a:cubicBezTo>
                  <a:cubicBezTo>
                    <a:pt x="1462" y="4185"/>
                    <a:pt x="1355" y="4062"/>
                    <a:pt x="1274" y="3926"/>
                  </a:cubicBezTo>
                  <a:cubicBezTo>
                    <a:pt x="1064" y="4040"/>
                    <a:pt x="1064" y="4040"/>
                    <a:pt x="1064" y="4040"/>
                  </a:cubicBezTo>
                  <a:cubicBezTo>
                    <a:pt x="1111" y="3881"/>
                    <a:pt x="1111" y="3881"/>
                    <a:pt x="1111" y="3881"/>
                  </a:cubicBezTo>
                  <a:cubicBezTo>
                    <a:pt x="1166" y="3696"/>
                    <a:pt x="1166" y="3696"/>
                    <a:pt x="1166" y="3696"/>
                  </a:cubicBezTo>
                  <a:cubicBezTo>
                    <a:pt x="1198" y="3590"/>
                    <a:pt x="1198" y="3590"/>
                    <a:pt x="1198" y="3590"/>
                  </a:cubicBezTo>
                  <a:cubicBezTo>
                    <a:pt x="1226" y="3496"/>
                    <a:pt x="1226" y="3496"/>
                    <a:pt x="1226" y="3496"/>
                  </a:cubicBezTo>
                  <a:cubicBezTo>
                    <a:pt x="1454" y="3563"/>
                    <a:pt x="1454" y="3563"/>
                    <a:pt x="1454" y="3563"/>
                  </a:cubicBezTo>
                  <a:cubicBezTo>
                    <a:pt x="1456" y="3564"/>
                    <a:pt x="1456" y="3564"/>
                    <a:pt x="1456" y="3564"/>
                  </a:cubicBezTo>
                  <a:cubicBezTo>
                    <a:pt x="1705" y="3639"/>
                    <a:pt x="1705" y="3639"/>
                    <a:pt x="1705" y="3639"/>
                  </a:cubicBezTo>
                  <a:cubicBezTo>
                    <a:pt x="1771" y="3658"/>
                    <a:pt x="1771" y="3658"/>
                    <a:pt x="1771" y="3658"/>
                  </a:cubicBezTo>
                  <a:cubicBezTo>
                    <a:pt x="1553" y="3776"/>
                    <a:pt x="1553" y="3776"/>
                    <a:pt x="1553" y="3776"/>
                  </a:cubicBezTo>
                  <a:cubicBezTo>
                    <a:pt x="1613" y="3873"/>
                    <a:pt x="1691" y="3962"/>
                    <a:pt x="1787" y="4035"/>
                  </a:cubicBezTo>
                  <a:cubicBezTo>
                    <a:pt x="1910" y="4128"/>
                    <a:pt x="2047" y="4188"/>
                    <a:pt x="2189" y="4215"/>
                  </a:cubicBezTo>
                  <a:lnTo>
                    <a:pt x="2138" y="4528"/>
                  </a:lnTo>
                  <a:close/>
                  <a:moveTo>
                    <a:pt x="4525" y="3453"/>
                  </a:moveTo>
                  <a:cubicBezTo>
                    <a:pt x="4486" y="3620"/>
                    <a:pt x="4413" y="3781"/>
                    <a:pt x="4305" y="3927"/>
                  </a:cubicBezTo>
                  <a:cubicBezTo>
                    <a:pt x="4188" y="4083"/>
                    <a:pt x="4043" y="4205"/>
                    <a:pt x="3881" y="4291"/>
                  </a:cubicBezTo>
                  <a:cubicBezTo>
                    <a:pt x="4000" y="4505"/>
                    <a:pt x="4000" y="4505"/>
                    <a:pt x="4000" y="4505"/>
                  </a:cubicBezTo>
                  <a:cubicBezTo>
                    <a:pt x="3852" y="4463"/>
                    <a:pt x="3852" y="4463"/>
                    <a:pt x="3852" y="4463"/>
                  </a:cubicBezTo>
                  <a:cubicBezTo>
                    <a:pt x="3616" y="4396"/>
                    <a:pt x="3616" y="4396"/>
                    <a:pt x="3616" y="4396"/>
                  </a:cubicBezTo>
                  <a:cubicBezTo>
                    <a:pt x="3520" y="4368"/>
                    <a:pt x="3520" y="4368"/>
                    <a:pt x="3520" y="4368"/>
                  </a:cubicBezTo>
                  <a:cubicBezTo>
                    <a:pt x="3454" y="4349"/>
                    <a:pt x="3454" y="4349"/>
                    <a:pt x="3454" y="4349"/>
                  </a:cubicBezTo>
                  <a:cubicBezTo>
                    <a:pt x="3527" y="4092"/>
                    <a:pt x="3527" y="4092"/>
                    <a:pt x="3527" y="4092"/>
                  </a:cubicBezTo>
                  <a:cubicBezTo>
                    <a:pt x="3532" y="4076"/>
                    <a:pt x="3532" y="4076"/>
                    <a:pt x="3532" y="4076"/>
                  </a:cubicBezTo>
                  <a:cubicBezTo>
                    <a:pt x="3559" y="3981"/>
                    <a:pt x="3559" y="3981"/>
                    <a:pt x="3559" y="3981"/>
                  </a:cubicBezTo>
                  <a:cubicBezTo>
                    <a:pt x="3610" y="3803"/>
                    <a:pt x="3610" y="3803"/>
                    <a:pt x="3610" y="3803"/>
                  </a:cubicBezTo>
                  <a:cubicBezTo>
                    <a:pt x="3727" y="4014"/>
                    <a:pt x="3727" y="4014"/>
                    <a:pt x="3727" y="4014"/>
                  </a:cubicBezTo>
                  <a:cubicBezTo>
                    <a:pt x="3851" y="3949"/>
                    <a:pt x="3962" y="3857"/>
                    <a:pt x="4051" y="3738"/>
                  </a:cubicBezTo>
                  <a:cubicBezTo>
                    <a:pt x="4128" y="3634"/>
                    <a:pt x="4181" y="3520"/>
                    <a:pt x="4212" y="3402"/>
                  </a:cubicBezTo>
                  <a:lnTo>
                    <a:pt x="4525" y="3453"/>
                  </a:lnTo>
                  <a:close/>
                  <a:moveTo>
                    <a:pt x="1826" y="2772"/>
                  </a:moveTo>
                  <a:cubicBezTo>
                    <a:pt x="1860" y="2816"/>
                    <a:pt x="1898" y="2862"/>
                    <a:pt x="1942" y="2903"/>
                  </a:cubicBezTo>
                  <a:cubicBezTo>
                    <a:pt x="1946" y="2907"/>
                    <a:pt x="1953" y="2910"/>
                    <a:pt x="1956" y="2917"/>
                  </a:cubicBezTo>
                  <a:cubicBezTo>
                    <a:pt x="1949" y="2931"/>
                    <a:pt x="1942" y="2945"/>
                    <a:pt x="1946" y="2962"/>
                  </a:cubicBezTo>
                  <a:cubicBezTo>
                    <a:pt x="1946" y="3000"/>
                    <a:pt x="1967" y="3035"/>
                    <a:pt x="2004" y="3052"/>
                  </a:cubicBezTo>
                  <a:cubicBezTo>
                    <a:pt x="1987" y="3156"/>
                    <a:pt x="1980" y="3242"/>
                    <a:pt x="1977" y="3308"/>
                  </a:cubicBezTo>
                  <a:cubicBezTo>
                    <a:pt x="1881" y="3156"/>
                    <a:pt x="1826" y="2986"/>
                    <a:pt x="1826" y="2813"/>
                  </a:cubicBezTo>
                  <a:cubicBezTo>
                    <a:pt x="1826" y="2799"/>
                    <a:pt x="1826" y="2785"/>
                    <a:pt x="1826" y="2772"/>
                  </a:cubicBezTo>
                  <a:moveTo>
                    <a:pt x="2111" y="3037"/>
                  </a:moveTo>
                  <a:cubicBezTo>
                    <a:pt x="2252" y="3134"/>
                    <a:pt x="2411" y="3210"/>
                    <a:pt x="2586" y="3258"/>
                  </a:cubicBezTo>
                  <a:cubicBezTo>
                    <a:pt x="2600" y="3262"/>
                    <a:pt x="2611" y="3265"/>
                    <a:pt x="2621" y="3269"/>
                  </a:cubicBezTo>
                  <a:cubicBezTo>
                    <a:pt x="2621" y="3272"/>
                    <a:pt x="2621" y="3272"/>
                    <a:pt x="2621" y="3275"/>
                  </a:cubicBezTo>
                  <a:cubicBezTo>
                    <a:pt x="2366" y="3393"/>
                    <a:pt x="2159" y="3424"/>
                    <a:pt x="2073" y="3431"/>
                  </a:cubicBezTo>
                  <a:cubicBezTo>
                    <a:pt x="2063" y="3417"/>
                    <a:pt x="2049" y="3400"/>
                    <a:pt x="2035" y="3386"/>
                  </a:cubicBezTo>
                  <a:cubicBezTo>
                    <a:pt x="2035" y="3324"/>
                    <a:pt x="2035" y="3206"/>
                    <a:pt x="2063" y="3057"/>
                  </a:cubicBezTo>
                  <a:cubicBezTo>
                    <a:pt x="2080" y="3057"/>
                    <a:pt x="2097" y="3051"/>
                    <a:pt x="2111" y="3037"/>
                  </a:cubicBezTo>
                  <a:moveTo>
                    <a:pt x="2547" y="2192"/>
                  </a:moveTo>
                  <a:cubicBezTo>
                    <a:pt x="2664" y="2192"/>
                    <a:pt x="2781" y="2199"/>
                    <a:pt x="2894" y="2220"/>
                  </a:cubicBezTo>
                  <a:cubicBezTo>
                    <a:pt x="2939" y="2227"/>
                    <a:pt x="2987" y="2237"/>
                    <a:pt x="3032" y="2248"/>
                  </a:cubicBezTo>
                  <a:cubicBezTo>
                    <a:pt x="3035" y="2279"/>
                    <a:pt x="3052" y="2310"/>
                    <a:pt x="3083" y="2328"/>
                  </a:cubicBezTo>
                  <a:cubicBezTo>
                    <a:pt x="3049" y="2512"/>
                    <a:pt x="2994" y="2690"/>
                    <a:pt x="2918" y="2857"/>
                  </a:cubicBezTo>
                  <a:cubicBezTo>
                    <a:pt x="2870" y="2965"/>
                    <a:pt x="2815" y="3070"/>
                    <a:pt x="2750" y="3171"/>
                  </a:cubicBezTo>
                  <a:cubicBezTo>
                    <a:pt x="2743" y="3167"/>
                    <a:pt x="2732" y="3164"/>
                    <a:pt x="2722" y="3164"/>
                  </a:cubicBezTo>
                  <a:cubicBezTo>
                    <a:pt x="2691" y="3164"/>
                    <a:pt x="2657" y="3181"/>
                    <a:pt x="2640" y="3209"/>
                  </a:cubicBezTo>
                  <a:cubicBezTo>
                    <a:pt x="2629" y="3206"/>
                    <a:pt x="2616" y="3202"/>
                    <a:pt x="2605" y="3202"/>
                  </a:cubicBezTo>
                  <a:cubicBezTo>
                    <a:pt x="2433" y="3154"/>
                    <a:pt x="2278" y="3080"/>
                    <a:pt x="2144" y="2986"/>
                  </a:cubicBezTo>
                  <a:cubicBezTo>
                    <a:pt x="2148" y="2979"/>
                    <a:pt x="2148" y="2969"/>
                    <a:pt x="2148" y="2958"/>
                  </a:cubicBezTo>
                  <a:cubicBezTo>
                    <a:pt x="2148" y="2927"/>
                    <a:pt x="2131" y="2896"/>
                    <a:pt x="2103" y="2875"/>
                  </a:cubicBezTo>
                  <a:cubicBezTo>
                    <a:pt x="2134" y="2753"/>
                    <a:pt x="2175" y="2638"/>
                    <a:pt x="2227" y="2530"/>
                  </a:cubicBezTo>
                  <a:cubicBezTo>
                    <a:pt x="2272" y="2439"/>
                    <a:pt x="2323" y="2349"/>
                    <a:pt x="2385" y="2262"/>
                  </a:cubicBezTo>
                  <a:cubicBezTo>
                    <a:pt x="2392" y="2262"/>
                    <a:pt x="2402" y="2265"/>
                    <a:pt x="2409" y="2265"/>
                  </a:cubicBezTo>
                  <a:cubicBezTo>
                    <a:pt x="2409" y="2265"/>
                    <a:pt x="2409" y="2265"/>
                    <a:pt x="2413" y="2265"/>
                  </a:cubicBezTo>
                  <a:cubicBezTo>
                    <a:pt x="2454" y="2265"/>
                    <a:pt x="2495" y="2234"/>
                    <a:pt x="2505" y="2192"/>
                  </a:cubicBezTo>
                  <a:cubicBezTo>
                    <a:pt x="2509" y="2192"/>
                    <a:pt x="2509" y="2192"/>
                    <a:pt x="2512" y="2192"/>
                  </a:cubicBezTo>
                  <a:cubicBezTo>
                    <a:pt x="2523" y="2192"/>
                    <a:pt x="2536" y="2192"/>
                    <a:pt x="2547" y="2192"/>
                  </a:cubicBezTo>
                  <a:moveTo>
                    <a:pt x="2320" y="2204"/>
                  </a:moveTo>
                  <a:cubicBezTo>
                    <a:pt x="2324" y="2215"/>
                    <a:pt x="2330" y="2225"/>
                    <a:pt x="2337" y="2232"/>
                  </a:cubicBezTo>
                  <a:cubicBezTo>
                    <a:pt x="2275" y="2323"/>
                    <a:pt x="2220" y="2414"/>
                    <a:pt x="2175" y="2509"/>
                  </a:cubicBezTo>
                  <a:cubicBezTo>
                    <a:pt x="2124" y="2621"/>
                    <a:pt x="2079" y="2740"/>
                    <a:pt x="2045" y="2866"/>
                  </a:cubicBezTo>
                  <a:cubicBezTo>
                    <a:pt x="2031" y="2866"/>
                    <a:pt x="2014" y="2869"/>
                    <a:pt x="2000" y="2876"/>
                  </a:cubicBezTo>
                  <a:cubicBezTo>
                    <a:pt x="1910" y="2792"/>
                    <a:pt x="1862" y="2719"/>
                    <a:pt x="1838" y="2680"/>
                  </a:cubicBezTo>
                  <a:cubicBezTo>
                    <a:pt x="1859" y="2533"/>
                    <a:pt x="1924" y="2386"/>
                    <a:pt x="2017" y="2257"/>
                  </a:cubicBezTo>
                  <a:cubicBezTo>
                    <a:pt x="2072" y="2243"/>
                    <a:pt x="2179" y="2218"/>
                    <a:pt x="2320" y="2204"/>
                  </a:cubicBezTo>
                  <a:moveTo>
                    <a:pt x="3590" y="2285"/>
                  </a:moveTo>
                  <a:cubicBezTo>
                    <a:pt x="3636" y="2344"/>
                    <a:pt x="3671" y="2410"/>
                    <a:pt x="3700" y="2476"/>
                  </a:cubicBezTo>
                  <a:cubicBezTo>
                    <a:pt x="3679" y="2462"/>
                    <a:pt x="3657" y="2448"/>
                    <a:pt x="3632" y="2437"/>
                  </a:cubicBezTo>
                  <a:cubicBezTo>
                    <a:pt x="3636" y="2430"/>
                    <a:pt x="3636" y="2423"/>
                    <a:pt x="3636" y="2413"/>
                  </a:cubicBezTo>
                  <a:cubicBezTo>
                    <a:pt x="3632" y="2378"/>
                    <a:pt x="3615" y="2347"/>
                    <a:pt x="3583" y="2330"/>
                  </a:cubicBezTo>
                  <a:cubicBezTo>
                    <a:pt x="3586" y="2312"/>
                    <a:pt x="3590" y="2298"/>
                    <a:pt x="3590" y="2285"/>
                  </a:cubicBezTo>
                  <a:moveTo>
                    <a:pt x="3174" y="1921"/>
                  </a:moveTo>
                  <a:cubicBezTo>
                    <a:pt x="3312" y="1991"/>
                    <a:pt x="3436" y="2097"/>
                    <a:pt x="3540" y="2220"/>
                  </a:cubicBezTo>
                  <a:cubicBezTo>
                    <a:pt x="3536" y="2244"/>
                    <a:pt x="3533" y="2276"/>
                    <a:pt x="3522" y="2318"/>
                  </a:cubicBezTo>
                  <a:cubicBezTo>
                    <a:pt x="3498" y="2318"/>
                    <a:pt x="3474" y="2329"/>
                    <a:pt x="3457" y="2346"/>
                  </a:cubicBezTo>
                  <a:cubicBezTo>
                    <a:pt x="3381" y="2311"/>
                    <a:pt x="3305" y="2276"/>
                    <a:pt x="3226" y="2248"/>
                  </a:cubicBezTo>
                  <a:cubicBezTo>
                    <a:pt x="3226" y="2248"/>
                    <a:pt x="3226" y="2248"/>
                    <a:pt x="3226" y="2248"/>
                  </a:cubicBezTo>
                  <a:cubicBezTo>
                    <a:pt x="3226" y="2205"/>
                    <a:pt x="3201" y="2167"/>
                    <a:pt x="3163" y="2153"/>
                  </a:cubicBezTo>
                  <a:cubicBezTo>
                    <a:pt x="3170" y="2072"/>
                    <a:pt x="3174" y="1995"/>
                    <a:pt x="3174" y="1921"/>
                  </a:cubicBezTo>
                  <a:moveTo>
                    <a:pt x="2676" y="1834"/>
                  </a:moveTo>
                  <a:cubicBezTo>
                    <a:pt x="2621" y="1887"/>
                    <a:pt x="2541" y="1967"/>
                    <a:pt x="2458" y="2068"/>
                  </a:cubicBezTo>
                  <a:cubicBezTo>
                    <a:pt x="2447" y="2061"/>
                    <a:pt x="2433" y="2061"/>
                    <a:pt x="2419" y="2061"/>
                  </a:cubicBezTo>
                  <a:cubicBezTo>
                    <a:pt x="2416" y="2061"/>
                    <a:pt x="2416" y="2061"/>
                    <a:pt x="2416" y="2061"/>
                  </a:cubicBezTo>
                  <a:cubicBezTo>
                    <a:pt x="2367" y="2061"/>
                    <a:pt x="2329" y="2096"/>
                    <a:pt x="2315" y="2141"/>
                  </a:cubicBezTo>
                  <a:cubicBezTo>
                    <a:pt x="2215" y="2152"/>
                    <a:pt x="2131" y="2169"/>
                    <a:pt x="2072" y="2180"/>
                  </a:cubicBezTo>
                  <a:cubicBezTo>
                    <a:pt x="2235" y="1995"/>
                    <a:pt x="2451" y="1869"/>
                    <a:pt x="2676" y="1834"/>
                  </a:cubicBezTo>
                  <a:moveTo>
                    <a:pt x="2793" y="1828"/>
                  </a:moveTo>
                  <a:cubicBezTo>
                    <a:pt x="2904" y="1828"/>
                    <a:pt x="3014" y="1849"/>
                    <a:pt x="3117" y="1895"/>
                  </a:cubicBezTo>
                  <a:cubicBezTo>
                    <a:pt x="3120" y="1977"/>
                    <a:pt x="3117" y="2058"/>
                    <a:pt x="3107" y="2146"/>
                  </a:cubicBezTo>
                  <a:cubicBezTo>
                    <a:pt x="3079" y="2150"/>
                    <a:pt x="3055" y="2167"/>
                    <a:pt x="3041" y="2192"/>
                  </a:cubicBezTo>
                  <a:cubicBezTo>
                    <a:pt x="2996" y="2181"/>
                    <a:pt x="2948" y="2171"/>
                    <a:pt x="2900" y="2164"/>
                  </a:cubicBezTo>
                  <a:cubicBezTo>
                    <a:pt x="2787" y="2143"/>
                    <a:pt x="2670" y="2135"/>
                    <a:pt x="2553" y="2135"/>
                  </a:cubicBezTo>
                  <a:cubicBezTo>
                    <a:pt x="2539" y="2135"/>
                    <a:pt x="2525" y="2135"/>
                    <a:pt x="2511" y="2135"/>
                  </a:cubicBezTo>
                  <a:cubicBezTo>
                    <a:pt x="2508" y="2135"/>
                    <a:pt x="2508" y="2135"/>
                    <a:pt x="2508" y="2135"/>
                  </a:cubicBezTo>
                  <a:cubicBezTo>
                    <a:pt x="2504" y="2128"/>
                    <a:pt x="2501" y="2118"/>
                    <a:pt x="2498" y="2111"/>
                  </a:cubicBezTo>
                  <a:cubicBezTo>
                    <a:pt x="2618" y="1962"/>
                    <a:pt x="2728" y="1867"/>
                    <a:pt x="2769" y="1828"/>
                  </a:cubicBezTo>
                  <a:cubicBezTo>
                    <a:pt x="2776" y="1828"/>
                    <a:pt x="2787" y="1828"/>
                    <a:pt x="2793" y="1828"/>
                  </a:cubicBezTo>
                  <a:cubicBezTo>
                    <a:pt x="2793" y="1828"/>
                    <a:pt x="2793" y="1828"/>
                    <a:pt x="2793" y="1828"/>
                  </a:cubicBezTo>
                  <a:moveTo>
                    <a:pt x="3605" y="2488"/>
                  </a:moveTo>
                  <a:cubicBezTo>
                    <a:pt x="3660" y="2519"/>
                    <a:pt x="3702" y="2547"/>
                    <a:pt x="3729" y="2568"/>
                  </a:cubicBezTo>
                  <a:cubicBezTo>
                    <a:pt x="3733" y="2586"/>
                    <a:pt x="3740" y="2603"/>
                    <a:pt x="3743" y="2620"/>
                  </a:cubicBezTo>
                  <a:cubicBezTo>
                    <a:pt x="3726" y="2701"/>
                    <a:pt x="3650" y="2955"/>
                    <a:pt x="3464" y="3207"/>
                  </a:cubicBezTo>
                  <a:cubicBezTo>
                    <a:pt x="3453" y="3203"/>
                    <a:pt x="3439" y="3203"/>
                    <a:pt x="3429" y="3203"/>
                  </a:cubicBezTo>
                  <a:cubicBezTo>
                    <a:pt x="3426" y="3203"/>
                    <a:pt x="3426" y="3203"/>
                    <a:pt x="3426" y="3203"/>
                  </a:cubicBezTo>
                  <a:cubicBezTo>
                    <a:pt x="3381" y="3203"/>
                    <a:pt x="3339" y="3234"/>
                    <a:pt x="3329" y="3280"/>
                  </a:cubicBezTo>
                  <a:cubicBezTo>
                    <a:pt x="3305" y="3280"/>
                    <a:pt x="3284" y="3283"/>
                    <a:pt x="3260" y="3283"/>
                  </a:cubicBezTo>
                  <a:cubicBezTo>
                    <a:pt x="3243" y="3283"/>
                    <a:pt x="3225" y="3283"/>
                    <a:pt x="3208" y="3283"/>
                  </a:cubicBezTo>
                  <a:cubicBezTo>
                    <a:pt x="3077" y="3283"/>
                    <a:pt x="2949" y="3273"/>
                    <a:pt x="2822" y="3248"/>
                  </a:cubicBezTo>
                  <a:cubicBezTo>
                    <a:pt x="2822" y="3248"/>
                    <a:pt x="2822" y="3245"/>
                    <a:pt x="2818" y="3245"/>
                  </a:cubicBezTo>
                  <a:cubicBezTo>
                    <a:pt x="2904" y="3196"/>
                    <a:pt x="2984" y="3144"/>
                    <a:pt x="3060" y="3084"/>
                  </a:cubicBezTo>
                  <a:cubicBezTo>
                    <a:pt x="3329" y="2886"/>
                    <a:pt x="3464" y="2666"/>
                    <a:pt x="3526" y="2512"/>
                  </a:cubicBezTo>
                  <a:cubicBezTo>
                    <a:pt x="3532" y="2512"/>
                    <a:pt x="3536" y="2512"/>
                    <a:pt x="3539" y="2512"/>
                  </a:cubicBezTo>
                  <a:cubicBezTo>
                    <a:pt x="3567" y="2512"/>
                    <a:pt x="3588" y="2502"/>
                    <a:pt x="3605" y="2488"/>
                  </a:cubicBezTo>
                  <a:moveTo>
                    <a:pt x="2815" y="3308"/>
                  </a:moveTo>
                  <a:cubicBezTo>
                    <a:pt x="2942" y="3332"/>
                    <a:pt x="3069" y="3343"/>
                    <a:pt x="3199" y="3343"/>
                  </a:cubicBezTo>
                  <a:cubicBezTo>
                    <a:pt x="3220" y="3343"/>
                    <a:pt x="3237" y="3343"/>
                    <a:pt x="3254" y="3343"/>
                  </a:cubicBezTo>
                  <a:cubicBezTo>
                    <a:pt x="3278" y="3339"/>
                    <a:pt x="3302" y="3339"/>
                    <a:pt x="3326" y="3339"/>
                  </a:cubicBezTo>
                  <a:cubicBezTo>
                    <a:pt x="3329" y="3346"/>
                    <a:pt x="3329" y="3353"/>
                    <a:pt x="3336" y="3357"/>
                  </a:cubicBezTo>
                  <a:cubicBezTo>
                    <a:pt x="3082" y="3629"/>
                    <a:pt x="2788" y="3755"/>
                    <a:pt x="2699" y="3783"/>
                  </a:cubicBezTo>
                  <a:cubicBezTo>
                    <a:pt x="2592" y="3772"/>
                    <a:pt x="2486" y="3737"/>
                    <a:pt x="2387" y="3685"/>
                  </a:cubicBezTo>
                  <a:cubicBezTo>
                    <a:pt x="2452" y="3633"/>
                    <a:pt x="2565" y="3528"/>
                    <a:pt x="2688" y="3364"/>
                  </a:cubicBezTo>
                  <a:cubicBezTo>
                    <a:pt x="2699" y="3367"/>
                    <a:pt x="2712" y="3371"/>
                    <a:pt x="2723" y="3371"/>
                  </a:cubicBezTo>
                  <a:cubicBezTo>
                    <a:pt x="2723" y="3371"/>
                    <a:pt x="2723" y="3371"/>
                    <a:pt x="2723" y="3371"/>
                  </a:cubicBezTo>
                  <a:cubicBezTo>
                    <a:pt x="2764" y="3371"/>
                    <a:pt x="2798" y="3346"/>
                    <a:pt x="2815" y="3308"/>
                  </a:cubicBezTo>
                  <a:moveTo>
                    <a:pt x="3758" y="2765"/>
                  </a:moveTo>
                  <a:cubicBezTo>
                    <a:pt x="3761" y="2779"/>
                    <a:pt x="3761" y="2797"/>
                    <a:pt x="3761" y="2811"/>
                  </a:cubicBezTo>
                  <a:cubicBezTo>
                    <a:pt x="3761" y="2961"/>
                    <a:pt x="3721" y="3108"/>
                    <a:pt x="3645" y="3244"/>
                  </a:cubicBezTo>
                  <a:cubicBezTo>
                    <a:pt x="3618" y="3251"/>
                    <a:pt x="3574" y="3258"/>
                    <a:pt x="3519" y="3265"/>
                  </a:cubicBezTo>
                  <a:cubicBezTo>
                    <a:pt x="3516" y="3258"/>
                    <a:pt x="3512" y="3251"/>
                    <a:pt x="3509" y="3247"/>
                  </a:cubicBezTo>
                  <a:cubicBezTo>
                    <a:pt x="3635" y="3073"/>
                    <a:pt x="3717" y="2895"/>
                    <a:pt x="3758" y="2765"/>
                  </a:cubicBezTo>
                  <a:moveTo>
                    <a:pt x="3607" y="3308"/>
                  </a:moveTo>
                  <a:cubicBezTo>
                    <a:pt x="3432" y="3578"/>
                    <a:pt x="3142" y="3771"/>
                    <a:pt x="2843" y="3789"/>
                  </a:cubicBezTo>
                  <a:cubicBezTo>
                    <a:pt x="2974" y="3726"/>
                    <a:pt x="3191" y="3599"/>
                    <a:pt x="3380" y="3396"/>
                  </a:cubicBezTo>
                  <a:cubicBezTo>
                    <a:pt x="3390" y="3399"/>
                    <a:pt x="3404" y="3403"/>
                    <a:pt x="3415" y="3403"/>
                  </a:cubicBezTo>
                  <a:cubicBezTo>
                    <a:pt x="3418" y="3403"/>
                    <a:pt x="3418" y="3403"/>
                    <a:pt x="3418" y="3403"/>
                  </a:cubicBezTo>
                  <a:cubicBezTo>
                    <a:pt x="3466" y="3403"/>
                    <a:pt x="3508" y="3368"/>
                    <a:pt x="3518" y="3322"/>
                  </a:cubicBezTo>
                  <a:cubicBezTo>
                    <a:pt x="3549" y="3315"/>
                    <a:pt x="3580" y="3311"/>
                    <a:pt x="3607" y="3308"/>
                  </a:cubicBezTo>
                  <a:moveTo>
                    <a:pt x="3215" y="2303"/>
                  </a:moveTo>
                  <a:cubicBezTo>
                    <a:pt x="3288" y="2331"/>
                    <a:pt x="3364" y="2362"/>
                    <a:pt x="3437" y="2397"/>
                  </a:cubicBezTo>
                  <a:cubicBezTo>
                    <a:pt x="3437" y="2404"/>
                    <a:pt x="3437" y="2408"/>
                    <a:pt x="3437" y="2415"/>
                  </a:cubicBezTo>
                  <a:cubicBezTo>
                    <a:pt x="3437" y="2442"/>
                    <a:pt x="3451" y="2470"/>
                    <a:pt x="3472" y="2491"/>
                  </a:cubicBezTo>
                  <a:cubicBezTo>
                    <a:pt x="3385" y="2704"/>
                    <a:pt x="3232" y="2889"/>
                    <a:pt x="3024" y="3042"/>
                  </a:cubicBezTo>
                  <a:cubicBezTo>
                    <a:pt x="2958" y="3091"/>
                    <a:pt x="2885" y="3137"/>
                    <a:pt x="2812" y="3178"/>
                  </a:cubicBezTo>
                  <a:cubicBezTo>
                    <a:pt x="2871" y="3088"/>
                    <a:pt x="2923" y="2990"/>
                    <a:pt x="2972" y="2885"/>
                  </a:cubicBezTo>
                  <a:cubicBezTo>
                    <a:pt x="3048" y="2715"/>
                    <a:pt x="3104" y="2533"/>
                    <a:pt x="3138" y="2345"/>
                  </a:cubicBezTo>
                  <a:cubicBezTo>
                    <a:pt x="3170" y="2345"/>
                    <a:pt x="3197" y="2327"/>
                    <a:pt x="3215" y="2303"/>
                  </a:cubicBezTo>
                  <a:moveTo>
                    <a:pt x="2633" y="3339"/>
                  </a:moveTo>
                  <a:cubicBezTo>
                    <a:pt x="2499" y="3508"/>
                    <a:pt x="2382" y="3609"/>
                    <a:pt x="2331" y="3647"/>
                  </a:cubicBezTo>
                  <a:cubicBezTo>
                    <a:pt x="2258" y="3602"/>
                    <a:pt x="2190" y="3550"/>
                    <a:pt x="2128" y="3488"/>
                  </a:cubicBezTo>
                  <a:cubicBezTo>
                    <a:pt x="2227" y="3474"/>
                    <a:pt x="2413" y="3436"/>
                    <a:pt x="2633" y="3339"/>
                  </a:cubicBezTo>
                  <a:moveTo>
                    <a:pt x="3018" y="0"/>
                  </a:moveTo>
                  <a:cubicBezTo>
                    <a:pt x="2513" y="0"/>
                    <a:pt x="2513" y="0"/>
                    <a:pt x="2513" y="0"/>
                  </a:cubicBezTo>
                  <a:cubicBezTo>
                    <a:pt x="2456" y="0"/>
                    <a:pt x="2409" y="47"/>
                    <a:pt x="2409" y="103"/>
                  </a:cubicBezTo>
                  <a:cubicBezTo>
                    <a:pt x="2409" y="1416"/>
                    <a:pt x="2409" y="1416"/>
                    <a:pt x="2409" y="1416"/>
                  </a:cubicBezTo>
                  <a:cubicBezTo>
                    <a:pt x="2409" y="1473"/>
                    <a:pt x="2456" y="1519"/>
                    <a:pt x="2513" y="1519"/>
                  </a:cubicBezTo>
                  <a:cubicBezTo>
                    <a:pt x="3018" y="1519"/>
                    <a:pt x="3018" y="1519"/>
                    <a:pt x="3018" y="1519"/>
                  </a:cubicBezTo>
                  <a:cubicBezTo>
                    <a:pt x="3076" y="1519"/>
                    <a:pt x="3121" y="1473"/>
                    <a:pt x="3121" y="1416"/>
                  </a:cubicBezTo>
                  <a:cubicBezTo>
                    <a:pt x="3121" y="103"/>
                    <a:pt x="3121" y="103"/>
                    <a:pt x="3121" y="103"/>
                  </a:cubicBezTo>
                  <a:cubicBezTo>
                    <a:pt x="3121" y="47"/>
                    <a:pt x="3076" y="0"/>
                    <a:pt x="3018" y="0"/>
                  </a:cubicBezTo>
                  <a:close/>
                  <a:moveTo>
                    <a:pt x="2582" y="1368"/>
                  </a:moveTo>
                  <a:cubicBezTo>
                    <a:pt x="2546" y="1368"/>
                    <a:pt x="2546" y="1368"/>
                    <a:pt x="2546" y="1368"/>
                  </a:cubicBezTo>
                  <a:cubicBezTo>
                    <a:pt x="2517" y="1368"/>
                    <a:pt x="2492" y="1352"/>
                    <a:pt x="2492" y="1332"/>
                  </a:cubicBezTo>
                  <a:cubicBezTo>
                    <a:pt x="2492" y="1309"/>
                    <a:pt x="2492" y="1309"/>
                    <a:pt x="2492" y="1309"/>
                  </a:cubicBezTo>
                  <a:cubicBezTo>
                    <a:pt x="2492" y="1290"/>
                    <a:pt x="2517" y="1275"/>
                    <a:pt x="2546" y="1275"/>
                  </a:cubicBezTo>
                  <a:cubicBezTo>
                    <a:pt x="2582" y="1275"/>
                    <a:pt x="2582" y="1275"/>
                    <a:pt x="2582" y="1275"/>
                  </a:cubicBezTo>
                  <a:cubicBezTo>
                    <a:pt x="2612" y="1275"/>
                    <a:pt x="2636" y="1290"/>
                    <a:pt x="2636" y="1309"/>
                  </a:cubicBezTo>
                  <a:cubicBezTo>
                    <a:pt x="2636" y="1332"/>
                    <a:pt x="2636" y="1332"/>
                    <a:pt x="2636" y="1332"/>
                  </a:cubicBezTo>
                  <a:cubicBezTo>
                    <a:pt x="2636" y="1352"/>
                    <a:pt x="2612" y="1368"/>
                    <a:pt x="2582" y="1368"/>
                  </a:cubicBezTo>
                  <a:close/>
                  <a:moveTo>
                    <a:pt x="2783" y="1253"/>
                  </a:moveTo>
                  <a:cubicBezTo>
                    <a:pt x="2747" y="1253"/>
                    <a:pt x="2747" y="1253"/>
                    <a:pt x="2747" y="1253"/>
                  </a:cubicBezTo>
                  <a:cubicBezTo>
                    <a:pt x="2718" y="1253"/>
                    <a:pt x="2693" y="1238"/>
                    <a:pt x="2693" y="1218"/>
                  </a:cubicBezTo>
                  <a:cubicBezTo>
                    <a:pt x="2693" y="1195"/>
                    <a:pt x="2693" y="1195"/>
                    <a:pt x="2693" y="1195"/>
                  </a:cubicBezTo>
                  <a:cubicBezTo>
                    <a:pt x="2693" y="1176"/>
                    <a:pt x="2718" y="1160"/>
                    <a:pt x="2747" y="1160"/>
                  </a:cubicBezTo>
                  <a:cubicBezTo>
                    <a:pt x="2783" y="1160"/>
                    <a:pt x="2783" y="1160"/>
                    <a:pt x="2783" y="1160"/>
                  </a:cubicBezTo>
                  <a:cubicBezTo>
                    <a:pt x="2813" y="1160"/>
                    <a:pt x="2837" y="1176"/>
                    <a:pt x="2837" y="1195"/>
                  </a:cubicBezTo>
                  <a:cubicBezTo>
                    <a:pt x="2837" y="1218"/>
                    <a:pt x="2837" y="1218"/>
                    <a:pt x="2837" y="1218"/>
                  </a:cubicBezTo>
                  <a:cubicBezTo>
                    <a:pt x="2837" y="1238"/>
                    <a:pt x="2813" y="1253"/>
                    <a:pt x="2783" y="1253"/>
                  </a:cubicBezTo>
                  <a:close/>
                  <a:moveTo>
                    <a:pt x="2837" y="1309"/>
                  </a:moveTo>
                  <a:cubicBezTo>
                    <a:pt x="2837" y="1332"/>
                    <a:pt x="2837" y="1332"/>
                    <a:pt x="2837" y="1332"/>
                  </a:cubicBezTo>
                  <a:cubicBezTo>
                    <a:pt x="2837" y="1352"/>
                    <a:pt x="2813" y="1368"/>
                    <a:pt x="2783" y="1368"/>
                  </a:cubicBezTo>
                  <a:cubicBezTo>
                    <a:pt x="2747" y="1368"/>
                    <a:pt x="2747" y="1368"/>
                    <a:pt x="2747" y="1368"/>
                  </a:cubicBezTo>
                  <a:cubicBezTo>
                    <a:pt x="2718" y="1368"/>
                    <a:pt x="2693" y="1352"/>
                    <a:pt x="2693" y="1332"/>
                  </a:cubicBezTo>
                  <a:cubicBezTo>
                    <a:pt x="2693" y="1309"/>
                    <a:pt x="2693" y="1309"/>
                    <a:pt x="2693" y="1309"/>
                  </a:cubicBezTo>
                  <a:cubicBezTo>
                    <a:pt x="2693" y="1290"/>
                    <a:pt x="2718" y="1275"/>
                    <a:pt x="2747" y="1275"/>
                  </a:cubicBezTo>
                  <a:cubicBezTo>
                    <a:pt x="2783" y="1275"/>
                    <a:pt x="2783" y="1275"/>
                    <a:pt x="2783" y="1275"/>
                  </a:cubicBezTo>
                  <a:cubicBezTo>
                    <a:pt x="2813" y="1275"/>
                    <a:pt x="2837" y="1290"/>
                    <a:pt x="2837" y="1309"/>
                  </a:cubicBezTo>
                  <a:close/>
                  <a:moveTo>
                    <a:pt x="2783" y="1138"/>
                  </a:moveTo>
                  <a:cubicBezTo>
                    <a:pt x="2747" y="1138"/>
                    <a:pt x="2747" y="1138"/>
                    <a:pt x="2747" y="1138"/>
                  </a:cubicBezTo>
                  <a:cubicBezTo>
                    <a:pt x="2718" y="1138"/>
                    <a:pt x="2693" y="1122"/>
                    <a:pt x="2693" y="1103"/>
                  </a:cubicBezTo>
                  <a:cubicBezTo>
                    <a:pt x="2693" y="1080"/>
                    <a:pt x="2693" y="1080"/>
                    <a:pt x="2693" y="1080"/>
                  </a:cubicBezTo>
                  <a:cubicBezTo>
                    <a:pt x="2693" y="1060"/>
                    <a:pt x="2718" y="1045"/>
                    <a:pt x="2747" y="1045"/>
                  </a:cubicBezTo>
                  <a:cubicBezTo>
                    <a:pt x="2783" y="1045"/>
                    <a:pt x="2783" y="1045"/>
                    <a:pt x="2783" y="1045"/>
                  </a:cubicBezTo>
                  <a:cubicBezTo>
                    <a:pt x="2813" y="1045"/>
                    <a:pt x="2837" y="1060"/>
                    <a:pt x="2837" y="1080"/>
                  </a:cubicBezTo>
                  <a:cubicBezTo>
                    <a:pt x="2837" y="1103"/>
                    <a:pt x="2837" y="1103"/>
                    <a:pt x="2837" y="1103"/>
                  </a:cubicBezTo>
                  <a:cubicBezTo>
                    <a:pt x="2837" y="1122"/>
                    <a:pt x="2813" y="1138"/>
                    <a:pt x="2783" y="1138"/>
                  </a:cubicBezTo>
                  <a:close/>
                  <a:moveTo>
                    <a:pt x="2783" y="1023"/>
                  </a:moveTo>
                  <a:cubicBezTo>
                    <a:pt x="2747" y="1023"/>
                    <a:pt x="2747" y="1023"/>
                    <a:pt x="2747" y="1023"/>
                  </a:cubicBezTo>
                  <a:cubicBezTo>
                    <a:pt x="2718" y="1023"/>
                    <a:pt x="2693" y="1008"/>
                    <a:pt x="2693" y="988"/>
                  </a:cubicBezTo>
                  <a:cubicBezTo>
                    <a:pt x="2693" y="965"/>
                    <a:pt x="2693" y="965"/>
                    <a:pt x="2693" y="965"/>
                  </a:cubicBezTo>
                  <a:cubicBezTo>
                    <a:pt x="2693" y="946"/>
                    <a:pt x="2718" y="930"/>
                    <a:pt x="2747" y="930"/>
                  </a:cubicBezTo>
                  <a:cubicBezTo>
                    <a:pt x="2783" y="930"/>
                    <a:pt x="2783" y="930"/>
                    <a:pt x="2783" y="930"/>
                  </a:cubicBezTo>
                  <a:cubicBezTo>
                    <a:pt x="2813" y="930"/>
                    <a:pt x="2837" y="946"/>
                    <a:pt x="2837" y="965"/>
                  </a:cubicBezTo>
                  <a:cubicBezTo>
                    <a:pt x="2837" y="988"/>
                    <a:pt x="2837" y="988"/>
                    <a:pt x="2837" y="988"/>
                  </a:cubicBezTo>
                  <a:cubicBezTo>
                    <a:pt x="2837" y="1008"/>
                    <a:pt x="2813" y="1023"/>
                    <a:pt x="2783" y="1023"/>
                  </a:cubicBezTo>
                  <a:close/>
                  <a:moveTo>
                    <a:pt x="2780" y="860"/>
                  </a:moveTo>
                  <a:cubicBezTo>
                    <a:pt x="2816" y="854"/>
                    <a:pt x="2844" y="824"/>
                    <a:pt x="2847" y="786"/>
                  </a:cubicBezTo>
                  <a:cubicBezTo>
                    <a:pt x="3022" y="786"/>
                    <a:pt x="3022" y="786"/>
                    <a:pt x="3022" y="786"/>
                  </a:cubicBezTo>
                  <a:cubicBezTo>
                    <a:pt x="3022" y="787"/>
                    <a:pt x="3022" y="787"/>
                    <a:pt x="3022" y="787"/>
                  </a:cubicBezTo>
                  <a:cubicBezTo>
                    <a:pt x="3022" y="828"/>
                    <a:pt x="2990" y="860"/>
                    <a:pt x="2949" y="860"/>
                  </a:cubicBezTo>
                  <a:cubicBezTo>
                    <a:pt x="2780" y="860"/>
                    <a:pt x="2780" y="860"/>
                    <a:pt x="2780" y="860"/>
                  </a:cubicBezTo>
                  <a:cubicBezTo>
                    <a:pt x="2780" y="860"/>
                    <a:pt x="2780" y="860"/>
                    <a:pt x="2780" y="860"/>
                  </a:cubicBezTo>
                  <a:close/>
                  <a:moveTo>
                    <a:pt x="2847" y="777"/>
                  </a:moveTo>
                  <a:cubicBezTo>
                    <a:pt x="2846" y="742"/>
                    <a:pt x="2822" y="712"/>
                    <a:pt x="2790" y="702"/>
                  </a:cubicBezTo>
                  <a:cubicBezTo>
                    <a:pt x="2949" y="702"/>
                    <a:pt x="2949" y="702"/>
                    <a:pt x="2949" y="702"/>
                  </a:cubicBezTo>
                  <a:cubicBezTo>
                    <a:pt x="2990" y="702"/>
                    <a:pt x="3022" y="735"/>
                    <a:pt x="3022" y="775"/>
                  </a:cubicBezTo>
                  <a:cubicBezTo>
                    <a:pt x="3022" y="777"/>
                    <a:pt x="3022" y="777"/>
                    <a:pt x="3022" y="777"/>
                  </a:cubicBezTo>
                  <a:cubicBezTo>
                    <a:pt x="2847" y="777"/>
                    <a:pt x="2847" y="777"/>
                    <a:pt x="2847" y="777"/>
                  </a:cubicBezTo>
                  <a:cubicBezTo>
                    <a:pt x="2847" y="777"/>
                    <a:pt x="2847" y="777"/>
                    <a:pt x="2847" y="777"/>
                  </a:cubicBezTo>
                  <a:close/>
                  <a:moveTo>
                    <a:pt x="2831" y="779"/>
                  </a:moveTo>
                  <a:cubicBezTo>
                    <a:pt x="2831" y="816"/>
                    <a:pt x="2802" y="845"/>
                    <a:pt x="2765" y="845"/>
                  </a:cubicBezTo>
                  <a:cubicBezTo>
                    <a:pt x="2729" y="845"/>
                    <a:pt x="2700" y="816"/>
                    <a:pt x="2700" y="779"/>
                  </a:cubicBezTo>
                  <a:cubicBezTo>
                    <a:pt x="2700" y="742"/>
                    <a:pt x="2729" y="713"/>
                    <a:pt x="2765" y="713"/>
                  </a:cubicBezTo>
                  <a:cubicBezTo>
                    <a:pt x="2802" y="713"/>
                    <a:pt x="2831" y="742"/>
                    <a:pt x="2831" y="779"/>
                  </a:cubicBezTo>
                  <a:close/>
                  <a:moveTo>
                    <a:pt x="2684" y="777"/>
                  </a:moveTo>
                  <a:cubicBezTo>
                    <a:pt x="2509" y="777"/>
                    <a:pt x="2509" y="777"/>
                    <a:pt x="2509" y="777"/>
                  </a:cubicBezTo>
                  <a:cubicBezTo>
                    <a:pt x="2509" y="775"/>
                    <a:pt x="2509" y="775"/>
                    <a:pt x="2509" y="775"/>
                  </a:cubicBezTo>
                  <a:cubicBezTo>
                    <a:pt x="2509" y="735"/>
                    <a:pt x="2542" y="702"/>
                    <a:pt x="2582" y="702"/>
                  </a:cubicBezTo>
                  <a:cubicBezTo>
                    <a:pt x="2741" y="702"/>
                    <a:pt x="2741" y="702"/>
                    <a:pt x="2741" y="702"/>
                  </a:cubicBezTo>
                  <a:cubicBezTo>
                    <a:pt x="2709" y="712"/>
                    <a:pt x="2685" y="742"/>
                    <a:pt x="2684" y="777"/>
                  </a:cubicBezTo>
                  <a:close/>
                  <a:moveTo>
                    <a:pt x="2685" y="786"/>
                  </a:moveTo>
                  <a:cubicBezTo>
                    <a:pt x="2687" y="824"/>
                    <a:pt x="2715" y="854"/>
                    <a:pt x="2752" y="860"/>
                  </a:cubicBezTo>
                  <a:cubicBezTo>
                    <a:pt x="2582" y="860"/>
                    <a:pt x="2582" y="860"/>
                    <a:pt x="2582" y="860"/>
                  </a:cubicBezTo>
                  <a:cubicBezTo>
                    <a:pt x="2542" y="860"/>
                    <a:pt x="2509" y="828"/>
                    <a:pt x="2509" y="787"/>
                  </a:cubicBezTo>
                  <a:cubicBezTo>
                    <a:pt x="2509" y="786"/>
                    <a:pt x="2509" y="786"/>
                    <a:pt x="2509" y="786"/>
                  </a:cubicBezTo>
                  <a:cubicBezTo>
                    <a:pt x="2685" y="786"/>
                    <a:pt x="2685" y="786"/>
                    <a:pt x="2685" y="786"/>
                  </a:cubicBezTo>
                  <a:cubicBezTo>
                    <a:pt x="2685" y="786"/>
                    <a:pt x="2685" y="786"/>
                    <a:pt x="2685" y="786"/>
                  </a:cubicBezTo>
                  <a:close/>
                  <a:moveTo>
                    <a:pt x="2546" y="930"/>
                  </a:moveTo>
                  <a:cubicBezTo>
                    <a:pt x="2582" y="930"/>
                    <a:pt x="2582" y="930"/>
                    <a:pt x="2582" y="930"/>
                  </a:cubicBezTo>
                  <a:cubicBezTo>
                    <a:pt x="2612" y="930"/>
                    <a:pt x="2636" y="946"/>
                    <a:pt x="2636" y="965"/>
                  </a:cubicBezTo>
                  <a:cubicBezTo>
                    <a:pt x="2636" y="988"/>
                    <a:pt x="2636" y="988"/>
                    <a:pt x="2636" y="988"/>
                  </a:cubicBezTo>
                  <a:cubicBezTo>
                    <a:pt x="2636" y="1008"/>
                    <a:pt x="2612" y="1023"/>
                    <a:pt x="2582" y="1023"/>
                  </a:cubicBezTo>
                  <a:cubicBezTo>
                    <a:pt x="2546" y="1023"/>
                    <a:pt x="2546" y="1023"/>
                    <a:pt x="2546" y="1023"/>
                  </a:cubicBezTo>
                  <a:cubicBezTo>
                    <a:pt x="2517" y="1023"/>
                    <a:pt x="2492" y="1008"/>
                    <a:pt x="2492" y="988"/>
                  </a:cubicBezTo>
                  <a:cubicBezTo>
                    <a:pt x="2492" y="965"/>
                    <a:pt x="2492" y="965"/>
                    <a:pt x="2492" y="965"/>
                  </a:cubicBezTo>
                  <a:cubicBezTo>
                    <a:pt x="2492" y="946"/>
                    <a:pt x="2517" y="930"/>
                    <a:pt x="2546" y="930"/>
                  </a:cubicBezTo>
                  <a:close/>
                  <a:moveTo>
                    <a:pt x="2546" y="1045"/>
                  </a:moveTo>
                  <a:cubicBezTo>
                    <a:pt x="2582" y="1045"/>
                    <a:pt x="2582" y="1045"/>
                    <a:pt x="2582" y="1045"/>
                  </a:cubicBezTo>
                  <a:cubicBezTo>
                    <a:pt x="2612" y="1045"/>
                    <a:pt x="2636" y="1060"/>
                    <a:pt x="2636" y="1080"/>
                  </a:cubicBezTo>
                  <a:cubicBezTo>
                    <a:pt x="2636" y="1103"/>
                    <a:pt x="2636" y="1103"/>
                    <a:pt x="2636" y="1103"/>
                  </a:cubicBezTo>
                  <a:cubicBezTo>
                    <a:pt x="2636" y="1122"/>
                    <a:pt x="2612" y="1138"/>
                    <a:pt x="2582" y="1138"/>
                  </a:cubicBezTo>
                  <a:cubicBezTo>
                    <a:pt x="2546" y="1138"/>
                    <a:pt x="2546" y="1138"/>
                    <a:pt x="2546" y="1138"/>
                  </a:cubicBezTo>
                  <a:cubicBezTo>
                    <a:pt x="2517" y="1138"/>
                    <a:pt x="2492" y="1122"/>
                    <a:pt x="2492" y="1103"/>
                  </a:cubicBezTo>
                  <a:cubicBezTo>
                    <a:pt x="2492" y="1080"/>
                    <a:pt x="2492" y="1080"/>
                    <a:pt x="2492" y="1080"/>
                  </a:cubicBezTo>
                  <a:cubicBezTo>
                    <a:pt x="2492" y="1060"/>
                    <a:pt x="2517" y="1045"/>
                    <a:pt x="2546" y="1045"/>
                  </a:cubicBezTo>
                  <a:close/>
                  <a:moveTo>
                    <a:pt x="2546" y="1160"/>
                  </a:moveTo>
                  <a:cubicBezTo>
                    <a:pt x="2582" y="1160"/>
                    <a:pt x="2582" y="1160"/>
                    <a:pt x="2582" y="1160"/>
                  </a:cubicBezTo>
                  <a:cubicBezTo>
                    <a:pt x="2612" y="1160"/>
                    <a:pt x="2636" y="1176"/>
                    <a:pt x="2636" y="1195"/>
                  </a:cubicBezTo>
                  <a:cubicBezTo>
                    <a:pt x="2636" y="1218"/>
                    <a:pt x="2636" y="1218"/>
                    <a:pt x="2636" y="1218"/>
                  </a:cubicBezTo>
                  <a:cubicBezTo>
                    <a:pt x="2636" y="1238"/>
                    <a:pt x="2612" y="1253"/>
                    <a:pt x="2582" y="1253"/>
                  </a:cubicBezTo>
                  <a:cubicBezTo>
                    <a:pt x="2546" y="1253"/>
                    <a:pt x="2546" y="1253"/>
                    <a:pt x="2546" y="1253"/>
                  </a:cubicBezTo>
                  <a:cubicBezTo>
                    <a:pt x="2517" y="1253"/>
                    <a:pt x="2492" y="1238"/>
                    <a:pt x="2492" y="1218"/>
                  </a:cubicBezTo>
                  <a:cubicBezTo>
                    <a:pt x="2492" y="1195"/>
                    <a:pt x="2492" y="1195"/>
                    <a:pt x="2492" y="1195"/>
                  </a:cubicBezTo>
                  <a:cubicBezTo>
                    <a:pt x="2492" y="1176"/>
                    <a:pt x="2517" y="1160"/>
                    <a:pt x="2546" y="1160"/>
                  </a:cubicBezTo>
                  <a:close/>
                  <a:moveTo>
                    <a:pt x="2891" y="1461"/>
                  </a:moveTo>
                  <a:cubicBezTo>
                    <a:pt x="2640" y="1461"/>
                    <a:pt x="2640" y="1461"/>
                    <a:pt x="2640" y="1461"/>
                  </a:cubicBezTo>
                  <a:cubicBezTo>
                    <a:pt x="2635" y="1461"/>
                    <a:pt x="2629" y="1456"/>
                    <a:pt x="2629" y="1450"/>
                  </a:cubicBezTo>
                  <a:cubicBezTo>
                    <a:pt x="2629" y="1444"/>
                    <a:pt x="2635" y="1440"/>
                    <a:pt x="2640" y="1440"/>
                  </a:cubicBezTo>
                  <a:cubicBezTo>
                    <a:pt x="2891" y="1440"/>
                    <a:pt x="2891" y="1440"/>
                    <a:pt x="2891" y="1440"/>
                  </a:cubicBezTo>
                  <a:cubicBezTo>
                    <a:pt x="2897" y="1440"/>
                    <a:pt x="2901" y="1444"/>
                    <a:pt x="2901" y="1450"/>
                  </a:cubicBezTo>
                  <a:cubicBezTo>
                    <a:pt x="2901" y="1456"/>
                    <a:pt x="2897" y="1461"/>
                    <a:pt x="2891" y="1461"/>
                  </a:cubicBezTo>
                  <a:close/>
                  <a:moveTo>
                    <a:pt x="3039" y="1332"/>
                  </a:moveTo>
                  <a:cubicBezTo>
                    <a:pt x="3039" y="1352"/>
                    <a:pt x="3015" y="1368"/>
                    <a:pt x="2984" y="1368"/>
                  </a:cubicBezTo>
                  <a:cubicBezTo>
                    <a:pt x="2949" y="1368"/>
                    <a:pt x="2949" y="1368"/>
                    <a:pt x="2949" y="1368"/>
                  </a:cubicBezTo>
                  <a:cubicBezTo>
                    <a:pt x="2919" y="1368"/>
                    <a:pt x="2895" y="1352"/>
                    <a:pt x="2895" y="1332"/>
                  </a:cubicBezTo>
                  <a:cubicBezTo>
                    <a:pt x="2895" y="1309"/>
                    <a:pt x="2895" y="1309"/>
                    <a:pt x="2895" y="1309"/>
                  </a:cubicBezTo>
                  <a:cubicBezTo>
                    <a:pt x="2895" y="1290"/>
                    <a:pt x="2919" y="1275"/>
                    <a:pt x="2949" y="1275"/>
                  </a:cubicBezTo>
                  <a:cubicBezTo>
                    <a:pt x="2984" y="1275"/>
                    <a:pt x="2984" y="1275"/>
                    <a:pt x="2984" y="1275"/>
                  </a:cubicBezTo>
                  <a:cubicBezTo>
                    <a:pt x="3015" y="1275"/>
                    <a:pt x="3039" y="1290"/>
                    <a:pt x="3039" y="1309"/>
                  </a:cubicBezTo>
                  <a:cubicBezTo>
                    <a:pt x="3039" y="1332"/>
                    <a:pt x="3039" y="1332"/>
                    <a:pt x="3039" y="1332"/>
                  </a:cubicBezTo>
                  <a:cubicBezTo>
                    <a:pt x="3039" y="1332"/>
                    <a:pt x="3039" y="1332"/>
                    <a:pt x="3039" y="1332"/>
                  </a:cubicBezTo>
                  <a:close/>
                  <a:moveTo>
                    <a:pt x="3039" y="1218"/>
                  </a:moveTo>
                  <a:cubicBezTo>
                    <a:pt x="3039" y="1238"/>
                    <a:pt x="3015" y="1253"/>
                    <a:pt x="2984" y="1253"/>
                  </a:cubicBezTo>
                  <a:cubicBezTo>
                    <a:pt x="2949" y="1253"/>
                    <a:pt x="2949" y="1253"/>
                    <a:pt x="2949" y="1253"/>
                  </a:cubicBezTo>
                  <a:cubicBezTo>
                    <a:pt x="2919" y="1253"/>
                    <a:pt x="2895" y="1238"/>
                    <a:pt x="2895" y="1218"/>
                  </a:cubicBezTo>
                  <a:cubicBezTo>
                    <a:pt x="2895" y="1195"/>
                    <a:pt x="2895" y="1195"/>
                    <a:pt x="2895" y="1195"/>
                  </a:cubicBezTo>
                  <a:cubicBezTo>
                    <a:pt x="2895" y="1176"/>
                    <a:pt x="2919" y="1160"/>
                    <a:pt x="2949" y="1160"/>
                  </a:cubicBezTo>
                  <a:cubicBezTo>
                    <a:pt x="2984" y="1160"/>
                    <a:pt x="2984" y="1160"/>
                    <a:pt x="2984" y="1160"/>
                  </a:cubicBezTo>
                  <a:cubicBezTo>
                    <a:pt x="3015" y="1160"/>
                    <a:pt x="3039" y="1176"/>
                    <a:pt x="3039" y="1195"/>
                  </a:cubicBezTo>
                  <a:cubicBezTo>
                    <a:pt x="3039" y="1218"/>
                    <a:pt x="3039" y="1218"/>
                    <a:pt x="3039" y="1218"/>
                  </a:cubicBezTo>
                  <a:cubicBezTo>
                    <a:pt x="3039" y="1218"/>
                    <a:pt x="3039" y="1218"/>
                    <a:pt x="3039" y="1218"/>
                  </a:cubicBezTo>
                  <a:close/>
                  <a:moveTo>
                    <a:pt x="3039" y="1103"/>
                  </a:moveTo>
                  <a:cubicBezTo>
                    <a:pt x="3039" y="1122"/>
                    <a:pt x="3015" y="1138"/>
                    <a:pt x="2984" y="1138"/>
                  </a:cubicBezTo>
                  <a:cubicBezTo>
                    <a:pt x="2949" y="1138"/>
                    <a:pt x="2949" y="1138"/>
                    <a:pt x="2949" y="1138"/>
                  </a:cubicBezTo>
                  <a:cubicBezTo>
                    <a:pt x="2919" y="1138"/>
                    <a:pt x="2895" y="1122"/>
                    <a:pt x="2895" y="1103"/>
                  </a:cubicBezTo>
                  <a:cubicBezTo>
                    <a:pt x="2895" y="1080"/>
                    <a:pt x="2895" y="1080"/>
                    <a:pt x="2895" y="1080"/>
                  </a:cubicBezTo>
                  <a:cubicBezTo>
                    <a:pt x="2895" y="1060"/>
                    <a:pt x="2919" y="1045"/>
                    <a:pt x="2949" y="1045"/>
                  </a:cubicBezTo>
                  <a:cubicBezTo>
                    <a:pt x="2984" y="1045"/>
                    <a:pt x="2984" y="1045"/>
                    <a:pt x="2984" y="1045"/>
                  </a:cubicBezTo>
                  <a:cubicBezTo>
                    <a:pt x="3015" y="1045"/>
                    <a:pt x="3039" y="1060"/>
                    <a:pt x="3039" y="1080"/>
                  </a:cubicBezTo>
                  <a:cubicBezTo>
                    <a:pt x="3039" y="1103"/>
                    <a:pt x="3039" y="1103"/>
                    <a:pt x="3039" y="1103"/>
                  </a:cubicBezTo>
                  <a:cubicBezTo>
                    <a:pt x="3039" y="1103"/>
                    <a:pt x="3039" y="1103"/>
                    <a:pt x="3039" y="1103"/>
                  </a:cubicBezTo>
                  <a:close/>
                  <a:moveTo>
                    <a:pt x="3039" y="988"/>
                  </a:moveTo>
                  <a:cubicBezTo>
                    <a:pt x="3039" y="1008"/>
                    <a:pt x="3015" y="1023"/>
                    <a:pt x="2984" y="1023"/>
                  </a:cubicBezTo>
                  <a:cubicBezTo>
                    <a:pt x="2949" y="1023"/>
                    <a:pt x="2949" y="1023"/>
                    <a:pt x="2949" y="1023"/>
                  </a:cubicBezTo>
                  <a:cubicBezTo>
                    <a:pt x="2919" y="1023"/>
                    <a:pt x="2895" y="1008"/>
                    <a:pt x="2895" y="988"/>
                  </a:cubicBezTo>
                  <a:cubicBezTo>
                    <a:pt x="2895" y="965"/>
                    <a:pt x="2895" y="965"/>
                    <a:pt x="2895" y="965"/>
                  </a:cubicBezTo>
                  <a:cubicBezTo>
                    <a:pt x="2895" y="946"/>
                    <a:pt x="2919" y="930"/>
                    <a:pt x="2949" y="930"/>
                  </a:cubicBezTo>
                  <a:cubicBezTo>
                    <a:pt x="2984" y="930"/>
                    <a:pt x="2984" y="930"/>
                    <a:pt x="2984" y="930"/>
                  </a:cubicBezTo>
                  <a:cubicBezTo>
                    <a:pt x="3015" y="930"/>
                    <a:pt x="3039" y="946"/>
                    <a:pt x="3039" y="965"/>
                  </a:cubicBezTo>
                  <a:cubicBezTo>
                    <a:pt x="3039" y="988"/>
                    <a:pt x="3039" y="988"/>
                    <a:pt x="3039" y="988"/>
                  </a:cubicBezTo>
                  <a:cubicBezTo>
                    <a:pt x="3039" y="988"/>
                    <a:pt x="3039" y="988"/>
                    <a:pt x="3039" y="988"/>
                  </a:cubicBezTo>
                  <a:close/>
                  <a:moveTo>
                    <a:pt x="3047" y="604"/>
                  </a:moveTo>
                  <a:cubicBezTo>
                    <a:pt x="3047" y="624"/>
                    <a:pt x="3031" y="641"/>
                    <a:pt x="3011" y="641"/>
                  </a:cubicBezTo>
                  <a:cubicBezTo>
                    <a:pt x="2520" y="641"/>
                    <a:pt x="2520" y="641"/>
                    <a:pt x="2520" y="641"/>
                  </a:cubicBezTo>
                  <a:cubicBezTo>
                    <a:pt x="2501" y="641"/>
                    <a:pt x="2483" y="624"/>
                    <a:pt x="2483" y="604"/>
                  </a:cubicBezTo>
                  <a:cubicBezTo>
                    <a:pt x="2483" y="113"/>
                    <a:pt x="2483" y="113"/>
                    <a:pt x="2483" y="113"/>
                  </a:cubicBezTo>
                  <a:cubicBezTo>
                    <a:pt x="2483" y="92"/>
                    <a:pt x="2501" y="76"/>
                    <a:pt x="2520" y="76"/>
                  </a:cubicBezTo>
                  <a:cubicBezTo>
                    <a:pt x="3011" y="76"/>
                    <a:pt x="3011" y="76"/>
                    <a:pt x="3011" y="76"/>
                  </a:cubicBezTo>
                  <a:cubicBezTo>
                    <a:pt x="3031" y="76"/>
                    <a:pt x="3047" y="92"/>
                    <a:pt x="3047" y="113"/>
                  </a:cubicBezTo>
                  <a:cubicBezTo>
                    <a:pt x="3047" y="604"/>
                    <a:pt x="3047" y="604"/>
                    <a:pt x="3047" y="604"/>
                  </a:cubicBezTo>
                  <a:cubicBezTo>
                    <a:pt x="3047" y="604"/>
                    <a:pt x="3047" y="604"/>
                    <a:pt x="3047" y="604"/>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close/>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close/>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close/>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close/>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close/>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close/>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close/>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close/>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close/>
                  <a:moveTo>
                    <a:pt x="2814" y="4927"/>
                  </a:moveTo>
                  <a:cubicBezTo>
                    <a:pt x="2662" y="4927"/>
                    <a:pt x="2662" y="4927"/>
                    <a:pt x="2662" y="4927"/>
                  </a:cubicBezTo>
                  <a:cubicBezTo>
                    <a:pt x="2662" y="4813"/>
                    <a:pt x="2662" y="4813"/>
                    <a:pt x="2662" y="4813"/>
                  </a:cubicBezTo>
                  <a:cubicBezTo>
                    <a:pt x="2814" y="4813"/>
                    <a:pt x="2814" y="4813"/>
                    <a:pt x="2814" y="4813"/>
                  </a:cubicBezTo>
                  <a:cubicBezTo>
                    <a:pt x="2814" y="4927"/>
                    <a:pt x="2814" y="4927"/>
                    <a:pt x="2814" y="4927"/>
                  </a:cubicBezTo>
                  <a:moveTo>
                    <a:pt x="2602" y="4927"/>
                  </a:moveTo>
                  <a:cubicBezTo>
                    <a:pt x="2450" y="4927"/>
                    <a:pt x="2450" y="4927"/>
                    <a:pt x="2450" y="4927"/>
                  </a:cubicBezTo>
                  <a:cubicBezTo>
                    <a:pt x="2450" y="4813"/>
                    <a:pt x="2450" y="4813"/>
                    <a:pt x="2450" y="4813"/>
                  </a:cubicBezTo>
                  <a:cubicBezTo>
                    <a:pt x="2602" y="4813"/>
                    <a:pt x="2602" y="4813"/>
                    <a:pt x="2602" y="4813"/>
                  </a:cubicBezTo>
                  <a:cubicBezTo>
                    <a:pt x="2602" y="4927"/>
                    <a:pt x="2602" y="4927"/>
                    <a:pt x="2602" y="4927"/>
                  </a:cubicBezTo>
                  <a:moveTo>
                    <a:pt x="2814" y="4745"/>
                  </a:moveTo>
                  <a:cubicBezTo>
                    <a:pt x="2662" y="4745"/>
                    <a:pt x="2662" y="4745"/>
                    <a:pt x="2662" y="4745"/>
                  </a:cubicBezTo>
                  <a:cubicBezTo>
                    <a:pt x="2662" y="4631"/>
                    <a:pt x="2662" y="4631"/>
                    <a:pt x="2662" y="4631"/>
                  </a:cubicBezTo>
                  <a:cubicBezTo>
                    <a:pt x="2814" y="4631"/>
                    <a:pt x="2814" y="4631"/>
                    <a:pt x="2814" y="4631"/>
                  </a:cubicBezTo>
                  <a:cubicBezTo>
                    <a:pt x="2814" y="4745"/>
                    <a:pt x="2814" y="4745"/>
                    <a:pt x="2814" y="4745"/>
                  </a:cubicBezTo>
                  <a:moveTo>
                    <a:pt x="2602" y="4745"/>
                  </a:moveTo>
                  <a:cubicBezTo>
                    <a:pt x="2450" y="4745"/>
                    <a:pt x="2450" y="4745"/>
                    <a:pt x="2450" y="4745"/>
                  </a:cubicBezTo>
                  <a:cubicBezTo>
                    <a:pt x="2450" y="4631"/>
                    <a:pt x="2450" y="4631"/>
                    <a:pt x="2450" y="4631"/>
                  </a:cubicBezTo>
                  <a:cubicBezTo>
                    <a:pt x="2602" y="4631"/>
                    <a:pt x="2602" y="4631"/>
                    <a:pt x="2602" y="4631"/>
                  </a:cubicBezTo>
                  <a:cubicBezTo>
                    <a:pt x="2602" y="4745"/>
                    <a:pt x="2602" y="4745"/>
                    <a:pt x="2602" y="4745"/>
                  </a:cubicBezTo>
                  <a:moveTo>
                    <a:pt x="2814" y="4570"/>
                  </a:moveTo>
                  <a:cubicBezTo>
                    <a:pt x="2662" y="4570"/>
                    <a:pt x="2662" y="4570"/>
                    <a:pt x="2662" y="4570"/>
                  </a:cubicBezTo>
                  <a:cubicBezTo>
                    <a:pt x="2662" y="4418"/>
                    <a:pt x="2662" y="4418"/>
                    <a:pt x="2662" y="4418"/>
                  </a:cubicBezTo>
                  <a:cubicBezTo>
                    <a:pt x="2814" y="4418"/>
                    <a:pt x="2814" y="4418"/>
                    <a:pt x="2814" y="4418"/>
                  </a:cubicBezTo>
                  <a:cubicBezTo>
                    <a:pt x="2814" y="4570"/>
                    <a:pt x="2814" y="4570"/>
                    <a:pt x="2814" y="4570"/>
                  </a:cubicBezTo>
                  <a:moveTo>
                    <a:pt x="2602" y="4570"/>
                  </a:moveTo>
                  <a:cubicBezTo>
                    <a:pt x="2450" y="4570"/>
                    <a:pt x="2450" y="4570"/>
                    <a:pt x="2450" y="4570"/>
                  </a:cubicBezTo>
                  <a:cubicBezTo>
                    <a:pt x="2450" y="4418"/>
                    <a:pt x="2450" y="4418"/>
                    <a:pt x="2450" y="4418"/>
                  </a:cubicBezTo>
                  <a:cubicBezTo>
                    <a:pt x="2602" y="4418"/>
                    <a:pt x="2602" y="4418"/>
                    <a:pt x="2602" y="4418"/>
                  </a:cubicBezTo>
                  <a:cubicBezTo>
                    <a:pt x="2602" y="4570"/>
                    <a:pt x="2602" y="4570"/>
                    <a:pt x="2602" y="4570"/>
                  </a:cubicBezTo>
                  <a:moveTo>
                    <a:pt x="2814" y="4365"/>
                  </a:moveTo>
                  <a:cubicBezTo>
                    <a:pt x="2662" y="4365"/>
                    <a:pt x="2662" y="4365"/>
                    <a:pt x="2662" y="4365"/>
                  </a:cubicBezTo>
                  <a:cubicBezTo>
                    <a:pt x="2662" y="4220"/>
                    <a:pt x="2662" y="4220"/>
                    <a:pt x="2662" y="4220"/>
                  </a:cubicBezTo>
                  <a:cubicBezTo>
                    <a:pt x="2814" y="4220"/>
                    <a:pt x="2814" y="4220"/>
                    <a:pt x="2814" y="4220"/>
                  </a:cubicBezTo>
                  <a:cubicBezTo>
                    <a:pt x="2814" y="4365"/>
                    <a:pt x="2814" y="4365"/>
                    <a:pt x="2814" y="4365"/>
                  </a:cubicBezTo>
                  <a:moveTo>
                    <a:pt x="2602" y="4365"/>
                  </a:moveTo>
                  <a:cubicBezTo>
                    <a:pt x="2450" y="4365"/>
                    <a:pt x="2450" y="4365"/>
                    <a:pt x="2450" y="4365"/>
                  </a:cubicBezTo>
                  <a:cubicBezTo>
                    <a:pt x="2450" y="4220"/>
                    <a:pt x="2450" y="4220"/>
                    <a:pt x="2450" y="4220"/>
                  </a:cubicBezTo>
                  <a:cubicBezTo>
                    <a:pt x="2602" y="4220"/>
                    <a:pt x="2602" y="4220"/>
                    <a:pt x="2602" y="4220"/>
                  </a:cubicBezTo>
                  <a:cubicBezTo>
                    <a:pt x="2602" y="4365"/>
                    <a:pt x="2602" y="4365"/>
                    <a:pt x="2602" y="4365"/>
                  </a:cubicBezTo>
                  <a:moveTo>
                    <a:pt x="2367" y="4083"/>
                  </a:moveTo>
                  <a:cubicBezTo>
                    <a:pt x="2367" y="5300"/>
                    <a:pt x="2367" y="5300"/>
                    <a:pt x="2367" y="5300"/>
                  </a:cubicBezTo>
                  <a:cubicBezTo>
                    <a:pt x="2526" y="5300"/>
                    <a:pt x="2526" y="5300"/>
                    <a:pt x="2526" y="5300"/>
                  </a:cubicBezTo>
                  <a:cubicBezTo>
                    <a:pt x="2526" y="5095"/>
                    <a:pt x="2526" y="5095"/>
                    <a:pt x="2526" y="5095"/>
                  </a:cubicBezTo>
                  <a:cubicBezTo>
                    <a:pt x="2738" y="5095"/>
                    <a:pt x="2738" y="5095"/>
                    <a:pt x="2738" y="5095"/>
                  </a:cubicBezTo>
                  <a:cubicBezTo>
                    <a:pt x="2738" y="5300"/>
                    <a:pt x="2738" y="5300"/>
                    <a:pt x="2738" y="5300"/>
                  </a:cubicBezTo>
                  <a:cubicBezTo>
                    <a:pt x="2890" y="5300"/>
                    <a:pt x="2890" y="5300"/>
                    <a:pt x="2890" y="5300"/>
                  </a:cubicBezTo>
                  <a:cubicBezTo>
                    <a:pt x="2890" y="4083"/>
                    <a:pt x="2890" y="4083"/>
                    <a:pt x="2890" y="4083"/>
                  </a:cubicBezTo>
                  <a:cubicBezTo>
                    <a:pt x="2367" y="4083"/>
                    <a:pt x="2367" y="4083"/>
                    <a:pt x="2367" y="4083"/>
                  </a:cubicBezTo>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close/>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close/>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close/>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close/>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close/>
                  <a:moveTo>
                    <a:pt x="3367" y="4981"/>
                  </a:moveTo>
                  <a:cubicBezTo>
                    <a:pt x="3208" y="4981"/>
                    <a:pt x="3208" y="4981"/>
                    <a:pt x="3208" y="4981"/>
                  </a:cubicBezTo>
                  <a:cubicBezTo>
                    <a:pt x="3208" y="4821"/>
                    <a:pt x="3208" y="4821"/>
                    <a:pt x="3208" y="4821"/>
                  </a:cubicBezTo>
                  <a:cubicBezTo>
                    <a:pt x="3367" y="4821"/>
                    <a:pt x="3367" y="4821"/>
                    <a:pt x="3367" y="4821"/>
                  </a:cubicBezTo>
                  <a:cubicBezTo>
                    <a:pt x="3367" y="4981"/>
                    <a:pt x="3367" y="4981"/>
                    <a:pt x="3367" y="4981"/>
                  </a:cubicBezTo>
                  <a:moveTo>
                    <a:pt x="3147" y="4981"/>
                  </a:moveTo>
                  <a:cubicBezTo>
                    <a:pt x="2996" y="4981"/>
                    <a:pt x="2996" y="4981"/>
                    <a:pt x="2996" y="4981"/>
                  </a:cubicBezTo>
                  <a:cubicBezTo>
                    <a:pt x="2996" y="4821"/>
                    <a:pt x="2996" y="4821"/>
                    <a:pt x="2996" y="4821"/>
                  </a:cubicBezTo>
                  <a:cubicBezTo>
                    <a:pt x="3147" y="4821"/>
                    <a:pt x="3147" y="4821"/>
                    <a:pt x="3147" y="4821"/>
                  </a:cubicBezTo>
                  <a:cubicBezTo>
                    <a:pt x="3147" y="4981"/>
                    <a:pt x="3147" y="4981"/>
                    <a:pt x="3147" y="4981"/>
                  </a:cubicBezTo>
                  <a:moveTo>
                    <a:pt x="3367" y="4768"/>
                  </a:moveTo>
                  <a:cubicBezTo>
                    <a:pt x="3208" y="4768"/>
                    <a:pt x="3208" y="4768"/>
                    <a:pt x="3208" y="4768"/>
                  </a:cubicBezTo>
                  <a:cubicBezTo>
                    <a:pt x="3208" y="4608"/>
                    <a:pt x="3208" y="4608"/>
                    <a:pt x="3208" y="4608"/>
                  </a:cubicBezTo>
                  <a:cubicBezTo>
                    <a:pt x="3367" y="4608"/>
                    <a:pt x="3367" y="4608"/>
                    <a:pt x="3367" y="4608"/>
                  </a:cubicBezTo>
                  <a:cubicBezTo>
                    <a:pt x="3367" y="4768"/>
                    <a:pt x="3367" y="4768"/>
                    <a:pt x="3367" y="4768"/>
                  </a:cubicBezTo>
                  <a:moveTo>
                    <a:pt x="3147" y="4768"/>
                  </a:moveTo>
                  <a:cubicBezTo>
                    <a:pt x="2996" y="4768"/>
                    <a:pt x="2996" y="4768"/>
                    <a:pt x="2996" y="4768"/>
                  </a:cubicBezTo>
                  <a:cubicBezTo>
                    <a:pt x="2996" y="4608"/>
                    <a:pt x="2996" y="4608"/>
                    <a:pt x="2996" y="4608"/>
                  </a:cubicBezTo>
                  <a:cubicBezTo>
                    <a:pt x="3147" y="4608"/>
                    <a:pt x="3147" y="4608"/>
                    <a:pt x="3147" y="4608"/>
                  </a:cubicBezTo>
                  <a:cubicBezTo>
                    <a:pt x="3147" y="4768"/>
                    <a:pt x="3147" y="4768"/>
                    <a:pt x="3147" y="4768"/>
                  </a:cubicBezTo>
                  <a:moveTo>
                    <a:pt x="2920" y="4479"/>
                  </a:moveTo>
                  <a:cubicBezTo>
                    <a:pt x="2920" y="5300"/>
                    <a:pt x="2920" y="5300"/>
                    <a:pt x="2920" y="5300"/>
                  </a:cubicBezTo>
                  <a:cubicBezTo>
                    <a:pt x="3079" y="5300"/>
                    <a:pt x="3079" y="5300"/>
                    <a:pt x="3079" y="5300"/>
                  </a:cubicBezTo>
                  <a:cubicBezTo>
                    <a:pt x="3079" y="5095"/>
                    <a:pt x="3079" y="5095"/>
                    <a:pt x="3079" y="5095"/>
                  </a:cubicBezTo>
                  <a:cubicBezTo>
                    <a:pt x="3284" y="5095"/>
                    <a:pt x="3284" y="5095"/>
                    <a:pt x="3284" y="5095"/>
                  </a:cubicBezTo>
                  <a:cubicBezTo>
                    <a:pt x="3284" y="5300"/>
                    <a:pt x="3284" y="5300"/>
                    <a:pt x="3284" y="5300"/>
                  </a:cubicBezTo>
                  <a:cubicBezTo>
                    <a:pt x="3443" y="5300"/>
                    <a:pt x="3443" y="5300"/>
                    <a:pt x="3443" y="5300"/>
                  </a:cubicBezTo>
                  <a:cubicBezTo>
                    <a:pt x="3443" y="4479"/>
                    <a:pt x="3443" y="4479"/>
                    <a:pt x="3443" y="4479"/>
                  </a:cubicBezTo>
                  <a:cubicBezTo>
                    <a:pt x="2920" y="4479"/>
                    <a:pt x="2920" y="4479"/>
                    <a:pt x="2920" y="4479"/>
                  </a:cubicBezTo>
                  <a:moveTo>
                    <a:pt x="697" y="2398"/>
                  </a:moveTo>
                  <a:cubicBezTo>
                    <a:pt x="794" y="2398"/>
                    <a:pt x="875" y="2464"/>
                    <a:pt x="920" y="2559"/>
                  </a:cubicBezTo>
                  <a:cubicBezTo>
                    <a:pt x="972" y="2522"/>
                    <a:pt x="1031" y="2500"/>
                    <a:pt x="1098" y="2500"/>
                  </a:cubicBezTo>
                  <a:cubicBezTo>
                    <a:pt x="1247" y="2500"/>
                    <a:pt x="1373" y="2602"/>
                    <a:pt x="1402" y="2741"/>
                  </a:cubicBezTo>
                  <a:cubicBezTo>
                    <a:pt x="1417" y="2734"/>
                    <a:pt x="1440" y="2726"/>
                    <a:pt x="1462" y="2726"/>
                  </a:cubicBezTo>
                  <a:cubicBezTo>
                    <a:pt x="1543" y="2726"/>
                    <a:pt x="1610" y="2792"/>
                    <a:pt x="1610" y="2872"/>
                  </a:cubicBezTo>
                  <a:cubicBezTo>
                    <a:pt x="1610" y="2953"/>
                    <a:pt x="1543" y="3018"/>
                    <a:pt x="1462" y="3018"/>
                  </a:cubicBezTo>
                  <a:cubicBezTo>
                    <a:pt x="1432" y="3018"/>
                    <a:pt x="1410" y="3011"/>
                    <a:pt x="1388" y="2996"/>
                  </a:cubicBezTo>
                  <a:cubicBezTo>
                    <a:pt x="1343" y="3106"/>
                    <a:pt x="1232" y="3186"/>
                    <a:pt x="1098" y="3186"/>
                  </a:cubicBezTo>
                  <a:cubicBezTo>
                    <a:pt x="1016" y="3186"/>
                    <a:pt x="935" y="3150"/>
                    <a:pt x="883" y="3099"/>
                  </a:cubicBezTo>
                  <a:cubicBezTo>
                    <a:pt x="838" y="3150"/>
                    <a:pt x="772" y="3179"/>
                    <a:pt x="697" y="3179"/>
                  </a:cubicBezTo>
                  <a:cubicBezTo>
                    <a:pt x="608" y="3179"/>
                    <a:pt x="534" y="3135"/>
                    <a:pt x="489" y="3077"/>
                  </a:cubicBezTo>
                  <a:cubicBezTo>
                    <a:pt x="475" y="3128"/>
                    <a:pt x="423" y="3164"/>
                    <a:pt x="363" y="3164"/>
                  </a:cubicBezTo>
                  <a:cubicBezTo>
                    <a:pt x="296" y="3164"/>
                    <a:pt x="244" y="3120"/>
                    <a:pt x="230" y="3062"/>
                  </a:cubicBezTo>
                  <a:cubicBezTo>
                    <a:pt x="207" y="3091"/>
                    <a:pt x="170" y="3106"/>
                    <a:pt x="133" y="3106"/>
                  </a:cubicBezTo>
                  <a:cubicBezTo>
                    <a:pt x="59" y="3106"/>
                    <a:pt x="0" y="3047"/>
                    <a:pt x="0" y="2982"/>
                  </a:cubicBezTo>
                  <a:cubicBezTo>
                    <a:pt x="0" y="2909"/>
                    <a:pt x="59" y="2850"/>
                    <a:pt x="133" y="2850"/>
                  </a:cubicBezTo>
                  <a:cubicBezTo>
                    <a:pt x="155" y="2850"/>
                    <a:pt x="170" y="2858"/>
                    <a:pt x="193" y="2865"/>
                  </a:cubicBezTo>
                  <a:cubicBezTo>
                    <a:pt x="193" y="2858"/>
                    <a:pt x="193" y="2850"/>
                    <a:pt x="193" y="2843"/>
                  </a:cubicBezTo>
                  <a:cubicBezTo>
                    <a:pt x="193" y="2726"/>
                    <a:pt x="289" y="2632"/>
                    <a:pt x="408" y="2632"/>
                  </a:cubicBezTo>
                  <a:cubicBezTo>
                    <a:pt x="423" y="2632"/>
                    <a:pt x="430" y="2632"/>
                    <a:pt x="445" y="2632"/>
                  </a:cubicBezTo>
                  <a:cubicBezTo>
                    <a:pt x="467" y="2500"/>
                    <a:pt x="571" y="2398"/>
                    <a:pt x="697" y="2398"/>
                  </a:cubicBezTo>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3" tIns="10629" rIns="21233" bIns="10629" numCol="1" anchor="ctr" anchorCtr="0" compatLnSpc="1">
              <a:prstTxWarp prst="textNoShape">
                <a:avLst/>
              </a:prstTxWarp>
            </a:bodyPr>
            <a:lstStyle/>
            <a:p>
              <a:pPr defTabSz="282928"/>
              <a:endParaRPr lang="en-US" sz="2700" dirty="0"/>
            </a:p>
          </p:txBody>
        </p:sp>
      </p:grpSp>
    </p:spTree>
    <p:extLst>
      <p:ext uri="{BB962C8B-B14F-4D97-AF65-F5344CB8AC3E}">
        <p14:creationId xmlns:p14="http://schemas.microsoft.com/office/powerpoint/2010/main" val="16482975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5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500"/>
                                        <p:tgtEl>
                                          <p:spTgt spid="177"/>
                                        </p:tgtEl>
                                      </p:cBhvr>
                                    </p:animEffect>
                                  </p:childTnLst>
                                </p:cTn>
                              </p:par>
                            </p:childTnLst>
                          </p:cTn>
                        </p:par>
                        <p:par>
                          <p:cTn id="14" fill="hold">
                            <p:stCondLst>
                              <p:cond delay="500"/>
                            </p:stCondLst>
                            <p:childTnLst>
                              <p:par>
                                <p:cTn id="15" presetID="16" presetClass="entr" presetSubtype="37" fill="hold" grpId="0" nodeType="after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barn(outVertical)">
                                      <p:cBhvr>
                                        <p:cTn id="17" dur="500"/>
                                        <p:tgtEl>
                                          <p:spTgt spid="173"/>
                                        </p:tgtEl>
                                      </p:cBhvr>
                                    </p:animEffect>
                                  </p:childTnLst>
                                </p:cTn>
                              </p:par>
                              <p:par>
                                <p:cTn id="18" presetID="10" presetClass="entr" presetSubtype="0" fill="hold" nodeType="withEffect">
                                  <p:stCondLst>
                                    <p:cond delay="0"/>
                                  </p:stCondLst>
                                  <p:childTnLst>
                                    <p:set>
                                      <p:cBhvr>
                                        <p:cTn id="19" dur="1" fill="hold">
                                          <p:stCondLst>
                                            <p:cond delay="0"/>
                                          </p:stCondLst>
                                        </p:cTn>
                                        <p:tgtEl>
                                          <p:spTgt spid="174"/>
                                        </p:tgtEl>
                                        <p:attrNameLst>
                                          <p:attrName>style.visibility</p:attrName>
                                        </p:attrNameLst>
                                      </p:cBhvr>
                                      <p:to>
                                        <p:strVal val="visible"/>
                                      </p:to>
                                    </p:set>
                                    <p:animEffect transition="in" filter="fade">
                                      <p:cBhvr>
                                        <p:cTn id="20" dur="500"/>
                                        <p:tgtEl>
                                          <p:spTgt spid="17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81"/>
                                        </p:tgtEl>
                                        <p:attrNameLst>
                                          <p:attrName>style.visibility</p:attrName>
                                        </p:attrNameLst>
                                      </p:cBhvr>
                                      <p:to>
                                        <p:strVal val="visible"/>
                                      </p:to>
                                    </p:set>
                                    <p:animEffect transition="in" filter="fade">
                                      <p:cBhvr>
                                        <p:cTn id="40" dur="500"/>
                                        <p:tgtEl>
                                          <p:spTgt spid="18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wipe(left)">
                                      <p:cBhvr>
                                        <p:cTn id="43"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80" grpId="0"/>
      <p:bldP spid="19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oup 199"/>
          <p:cNvGrpSpPr/>
          <p:nvPr/>
        </p:nvGrpSpPr>
        <p:grpSpPr>
          <a:xfrm>
            <a:off x="1983523" y="1624451"/>
            <a:ext cx="10279680" cy="4504996"/>
            <a:chOff x="1488028" y="1218336"/>
            <a:chExt cx="7711768" cy="3378747"/>
          </a:xfrm>
        </p:grpSpPr>
        <p:sp>
          <p:nvSpPr>
            <p:cNvPr id="166" name="Rectangle 165"/>
            <p:cNvSpPr/>
            <p:nvPr/>
          </p:nvSpPr>
          <p:spPr>
            <a:xfrm flipV="1">
              <a:off x="4043505" y="1227740"/>
              <a:ext cx="2036071" cy="336557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42" name="Rectangle 141"/>
            <p:cNvSpPr/>
            <p:nvPr/>
          </p:nvSpPr>
          <p:spPr>
            <a:xfrm flipV="1">
              <a:off x="2693807" y="1218336"/>
              <a:ext cx="1149242" cy="33787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53" name="Rectangle 152"/>
            <p:cNvSpPr/>
            <p:nvPr/>
          </p:nvSpPr>
          <p:spPr>
            <a:xfrm flipV="1">
              <a:off x="6299292" y="1218336"/>
              <a:ext cx="1149242" cy="33787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54" name="Rectangle 153"/>
            <p:cNvSpPr/>
            <p:nvPr/>
          </p:nvSpPr>
          <p:spPr>
            <a:xfrm flipV="1">
              <a:off x="7505071" y="1218336"/>
              <a:ext cx="1149242" cy="33787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41" name="Rectangle 140"/>
            <p:cNvSpPr/>
            <p:nvPr/>
          </p:nvSpPr>
          <p:spPr>
            <a:xfrm flipV="1">
              <a:off x="1488028" y="1218336"/>
              <a:ext cx="1149242" cy="33787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43" name="Rectangle 142"/>
            <p:cNvSpPr/>
            <p:nvPr/>
          </p:nvSpPr>
          <p:spPr>
            <a:xfrm>
              <a:off x="1488028" y="1218337"/>
              <a:ext cx="2355022" cy="538780"/>
            </a:xfrm>
            <a:prstGeom prst="rect">
              <a:avLst/>
            </a:prstGeom>
            <a:gradFill>
              <a:gsLst>
                <a:gs pos="0">
                  <a:srgbClr val="2293BE"/>
                </a:gs>
                <a:gs pos="100000">
                  <a:schemeClr val="accent5"/>
                </a:gs>
              </a:gsLst>
            </a:gra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sp>
          <p:nvSpPr>
            <p:cNvPr id="145" name="Rectangle 144"/>
            <p:cNvSpPr/>
            <p:nvPr/>
          </p:nvSpPr>
          <p:spPr>
            <a:xfrm>
              <a:off x="1506700" y="1343625"/>
              <a:ext cx="2307339" cy="2825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700" dirty="0">
                  <a:solidFill>
                    <a:srgbClr val="FFFFFF"/>
                  </a:solidFill>
                </a:rPr>
                <a:t>Data Center</a:t>
              </a:r>
            </a:p>
          </p:txBody>
        </p:sp>
        <p:sp>
          <p:nvSpPr>
            <p:cNvPr id="149" name="Rectangle 148"/>
            <p:cNvSpPr/>
            <p:nvPr/>
          </p:nvSpPr>
          <p:spPr>
            <a:xfrm>
              <a:off x="4043505" y="1227744"/>
              <a:ext cx="2036071" cy="538780"/>
            </a:xfrm>
            <a:prstGeom prst="rect">
              <a:avLst/>
            </a:prstGeom>
            <a:gradFill>
              <a:gsLst>
                <a:gs pos="0">
                  <a:srgbClr val="2293BE"/>
                </a:gs>
                <a:gs pos="100000">
                  <a:schemeClr val="accent5"/>
                </a:gs>
              </a:gsLst>
            </a:gra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sp>
          <p:nvSpPr>
            <p:cNvPr id="151" name="Rectangle 150"/>
            <p:cNvSpPr/>
            <p:nvPr/>
          </p:nvSpPr>
          <p:spPr>
            <a:xfrm>
              <a:off x="4043505" y="1343625"/>
              <a:ext cx="2035689" cy="2825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700" dirty="0">
                  <a:solidFill>
                    <a:srgbClr val="FFFFFF"/>
                  </a:solidFill>
                </a:rPr>
                <a:t>WAN</a:t>
              </a:r>
            </a:p>
          </p:txBody>
        </p:sp>
        <p:sp>
          <p:nvSpPr>
            <p:cNvPr id="155" name="Rectangle 154"/>
            <p:cNvSpPr/>
            <p:nvPr/>
          </p:nvSpPr>
          <p:spPr>
            <a:xfrm>
              <a:off x="6299292" y="1218337"/>
              <a:ext cx="2355022" cy="538780"/>
            </a:xfrm>
            <a:prstGeom prst="rect">
              <a:avLst/>
            </a:prstGeom>
            <a:gradFill>
              <a:gsLst>
                <a:gs pos="0">
                  <a:srgbClr val="2293BE"/>
                </a:gs>
                <a:gs pos="100000">
                  <a:schemeClr val="accent5"/>
                </a:gs>
              </a:gsLst>
            </a:grad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algn="ctr"/>
              <a:endParaRPr lang="en-US" dirty="0"/>
            </a:p>
          </p:txBody>
        </p:sp>
        <p:sp>
          <p:nvSpPr>
            <p:cNvPr id="157" name="Rectangle 156"/>
            <p:cNvSpPr/>
            <p:nvPr/>
          </p:nvSpPr>
          <p:spPr>
            <a:xfrm>
              <a:off x="6300177" y="1343625"/>
              <a:ext cx="2354604" cy="2825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r>
                <a:rPr lang="en-US" sz="2700" dirty="0">
                  <a:solidFill>
                    <a:srgbClr val="FFFFFF"/>
                  </a:solidFill>
                </a:rPr>
                <a:t>Access</a:t>
              </a:r>
            </a:p>
          </p:txBody>
        </p:sp>
        <p:cxnSp>
          <p:nvCxnSpPr>
            <p:cNvPr id="167" name="Straight Connector 166"/>
            <p:cNvCxnSpPr/>
            <p:nvPr/>
          </p:nvCxnSpPr>
          <p:spPr>
            <a:xfrm>
              <a:off x="2025579" y="4053109"/>
              <a:ext cx="7174217" cy="0"/>
            </a:xfrm>
            <a:prstGeom prst="lin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cxnSp>
        <p:sp>
          <p:nvSpPr>
            <p:cNvPr id="52" name="Rectangle 51"/>
            <p:cNvSpPr/>
            <p:nvPr/>
          </p:nvSpPr>
          <p:spPr>
            <a:xfrm flipV="1">
              <a:off x="4043123" y="4247572"/>
              <a:ext cx="2036071" cy="345746"/>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72" name="TextBox 171"/>
            <p:cNvSpPr txBox="1"/>
            <p:nvPr/>
          </p:nvSpPr>
          <p:spPr>
            <a:xfrm>
              <a:off x="4325471" y="4267615"/>
              <a:ext cx="1449292" cy="288541"/>
            </a:xfrm>
            <a:prstGeom prst="rect">
              <a:avLst/>
            </a:prstGeom>
            <a:noFill/>
          </p:spPr>
          <p:txBody>
            <a:bodyPr wrap="square" rtlCol="0">
              <a:spAutoFit/>
            </a:bodyPr>
            <a:lstStyle/>
            <a:p>
              <a:pPr algn="ctr"/>
              <a:r>
                <a:rPr lang="en-US" sz="1900" dirty="0"/>
                <a:t>WAN</a:t>
              </a:r>
            </a:p>
          </p:txBody>
        </p:sp>
        <p:sp>
          <p:nvSpPr>
            <p:cNvPr id="53" name="Rectangle 52"/>
            <p:cNvSpPr/>
            <p:nvPr/>
          </p:nvSpPr>
          <p:spPr>
            <a:xfrm flipV="1">
              <a:off x="6300177" y="4247571"/>
              <a:ext cx="1149242" cy="349511"/>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70" name="TextBox 169"/>
            <p:cNvSpPr txBox="1"/>
            <p:nvPr/>
          </p:nvSpPr>
          <p:spPr>
            <a:xfrm>
              <a:off x="6433494" y="4267615"/>
              <a:ext cx="920837" cy="288541"/>
            </a:xfrm>
            <a:prstGeom prst="rect">
              <a:avLst/>
            </a:prstGeom>
            <a:noFill/>
          </p:spPr>
          <p:txBody>
            <a:bodyPr wrap="none" rtlCol="0">
              <a:spAutoFit/>
            </a:bodyPr>
            <a:lstStyle/>
            <a:p>
              <a:pPr algn="ctr"/>
              <a:r>
                <a:rPr lang="en-US" sz="1900" dirty="0"/>
                <a:t>Switching</a:t>
              </a:r>
            </a:p>
          </p:txBody>
        </p:sp>
        <p:sp>
          <p:nvSpPr>
            <p:cNvPr id="54" name="Rectangle 53"/>
            <p:cNvSpPr/>
            <p:nvPr/>
          </p:nvSpPr>
          <p:spPr>
            <a:xfrm flipV="1">
              <a:off x="7505539" y="4247570"/>
              <a:ext cx="1149242" cy="349512"/>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71" name="TextBox 170"/>
            <p:cNvSpPr txBox="1"/>
            <p:nvPr/>
          </p:nvSpPr>
          <p:spPr>
            <a:xfrm>
              <a:off x="7665454" y="4267615"/>
              <a:ext cx="839260" cy="288541"/>
            </a:xfrm>
            <a:prstGeom prst="rect">
              <a:avLst/>
            </a:prstGeom>
            <a:noFill/>
          </p:spPr>
          <p:txBody>
            <a:bodyPr wrap="none" rtlCol="0">
              <a:spAutoFit/>
            </a:bodyPr>
            <a:lstStyle/>
            <a:p>
              <a:pPr algn="ctr"/>
              <a:r>
                <a:rPr lang="en-US" sz="1900" dirty="0"/>
                <a:t>Wireless</a:t>
              </a:r>
            </a:p>
          </p:txBody>
        </p:sp>
        <p:sp>
          <p:nvSpPr>
            <p:cNvPr id="55" name="Rectangle 54"/>
            <p:cNvSpPr/>
            <p:nvPr/>
          </p:nvSpPr>
          <p:spPr>
            <a:xfrm flipV="1">
              <a:off x="2693807" y="4247570"/>
              <a:ext cx="1149242" cy="349512"/>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69" name="TextBox 168"/>
            <p:cNvSpPr txBox="1"/>
            <p:nvPr/>
          </p:nvSpPr>
          <p:spPr>
            <a:xfrm>
              <a:off x="2828316" y="4267615"/>
              <a:ext cx="880227" cy="288541"/>
            </a:xfrm>
            <a:prstGeom prst="rect">
              <a:avLst/>
            </a:prstGeom>
            <a:noFill/>
          </p:spPr>
          <p:txBody>
            <a:bodyPr wrap="none" rtlCol="0">
              <a:spAutoFit/>
            </a:bodyPr>
            <a:lstStyle/>
            <a:p>
              <a:pPr algn="ctr"/>
              <a:r>
                <a:rPr lang="en-US" sz="1900" dirty="0"/>
                <a:t>Compute</a:t>
              </a:r>
            </a:p>
          </p:txBody>
        </p:sp>
        <p:sp>
          <p:nvSpPr>
            <p:cNvPr id="56" name="Rectangle 55"/>
            <p:cNvSpPr/>
            <p:nvPr/>
          </p:nvSpPr>
          <p:spPr>
            <a:xfrm flipV="1">
              <a:off x="1488028" y="4247572"/>
              <a:ext cx="1149242" cy="349510"/>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68" name="TextBox 167"/>
            <p:cNvSpPr txBox="1"/>
            <p:nvPr/>
          </p:nvSpPr>
          <p:spPr>
            <a:xfrm>
              <a:off x="1488030" y="4267615"/>
              <a:ext cx="1149240" cy="288541"/>
            </a:xfrm>
            <a:prstGeom prst="rect">
              <a:avLst/>
            </a:prstGeom>
            <a:noFill/>
          </p:spPr>
          <p:txBody>
            <a:bodyPr wrap="square" rtlCol="0">
              <a:spAutoFit/>
            </a:bodyPr>
            <a:lstStyle/>
            <a:p>
              <a:pPr algn="ctr"/>
              <a:r>
                <a:rPr lang="en-US" sz="1900" dirty="0"/>
                <a:t>Networking</a:t>
              </a:r>
            </a:p>
          </p:txBody>
        </p:sp>
      </p:grpSp>
      <p:sp>
        <p:nvSpPr>
          <p:cNvPr id="3" name="Title 2"/>
          <p:cNvSpPr>
            <a:spLocks noGrp="1"/>
          </p:cNvSpPr>
          <p:nvPr>
            <p:ph type="title"/>
          </p:nvPr>
        </p:nvSpPr>
        <p:spPr>
          <a:xfrm>
            <a:off x="107256" y="95472"/>
            <a:ext cx="11124420" cy="857029"/>
          </a:xfrm>
          <a:noFill/>
          <a:ln>
            <a:noFill/>
          </a:ln>
        </p:spPr>
        <p:txBody>
          <a:bodyPr vert="horz" wrap="square" lIns="121819" tIns="60909" rIns="121819" bIns="60909" numCol="1" anchor="ctr" anchorCtr="0" compatLnSpc="1">
            <a:prstTxWarp prst="textNoShape">
              <a:avLst/>
            </a:prstTxWarp>
          </a:bodyPr>
          <a:lstStyle/>
          <a:p>
            <a:r>
              <a:rPr lang="en-US" sz="3700" dirty="0">
                <a:cs typeface="Arial" panose="020B0604020202020204" pitchFamily="34" charset="0"/>
              </a:rPr>
              <a:t>Cisco ONE Software Suites</a:t>
            </a:r>
            <a:endParaRPr lang="en-IN" sz="3700" dirty="0">
              <a:cs typeface="Arial" panose="020B0604020202020204" pitchFamily="34" charset="0"/>
            </a:endParaRPr>
          </a:p>
        </p:txBody>
      </p:sp>
      <p:grpSp>
        <p:nvGrpSpPr>
          <p:cNvPr id="47" name="Group 46"/>
          <p:cNvGrpSpPr/>
          <p:nvPr/>
        </p:nvGrpSpPr>
        <p:grpSpPr>
          <a:xfrm>
            <a:off x="353370" y="2573181"/>
            <a:ext cx="11183512" cy="2807435"/>
            <a:chOff x="265093" y="1929886"/>
            <a:chExt cx="8389819" cy="2105576"/>
          </a:xfrm>
        </p:grpSpPr>
        <p:grpSp>
          <p:nvGrpSpPr>
            <p:cNvPr id="48" name="Group 47"/>
            <p:cNvGrpSpPr/>
            <p:nvPr/>
          </p:nvGrpSpPr>
          <p:grpSpPr>
            <a:xfrm>
              <a:off x="265093" y="1929886"/>
              <a:ext cx="8389220" cy="583969"/>
              <a:chOff x="265093" y="1929886"/>
              <a:chExt cx="8389220" cy="583969"/>
            </a:xfrm>
          </p:grpSpPr>
          <p:sp>
            <p:nvSpPr>
              <p:cNvPr id="74" name="Advanced Security Software and Appliances"/>
              <p:cNvSpPr/>
              <p:nvPr/>
            </p:nvSpPr>
            <p:spPr>
              <a:xfrm>
                <a:off x="1481033" y="1929886"/>
                <a:ext cx="2362484"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Threat Defense </a:t>
                </a:r>
                <a:br>
                  <a:rPr lang="en-US" sz="1600" dirty="0">
                    <a:solidFill>
                      <a:schemeClr val="bg1"/>
                    </a:solidFill>
                  </a:rPr>
                </a:br>
                <a:r>
                  <a:rPr lang="en-US" sz="1600" dirty="0">
                    <a:solidFill>
                      <a:schemeClr val="bg1"/>
                    </a:solidFill>
                  </a:rPr>
                  <a:t>for Data Center</a:t>
                </a:r>
              </a:p>
            </p:txBody>
          </p:sp>
          <p:sp>
            <p:nvSpPr>
              <p:cNvPr id="75" name="Advanced Security Software and Appliances"/>
              <p:cNvSpPr/>
              <p:nvPr/>
            </p:nvSpPr>
            <p:spPr>
              <a:xfrm>
                <a:off x="4044815" y="1929887"/>
                <a:ext cx="2037425"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Threat Defense </a:t>
                </a:r>
                <a:br>
                  <a:rPr lang="en-US" sz="1600" dirty="0">
                    <a:solidFill>
                      <a:schemeClr val="bg1"/>
                    </a:solidFill>
                  </a:rPr>
                </a:br>
                <a:r>
                  <a:rPr lang="en-US" sz="1600" dirty="0">
                    <a:solidFill>
                      <a:schemeClr val="bg1"/>
                    </a:solidFill>
                  </a:rPr>
                  <a:t>for WAN</a:t>
                </a:r>
              </a:p>
            </p:txBody>
          </p:sp>
          <p:sp>
            <p:nvSpPr>
              <p:cNvPr id="76" name="Advanced Security Software and Appliances"/>
              <p:cNvSpPr/>
              <p:nvPr/>
            </p:nvSpPr>
            <p:spPr>
              <a:xfrm>
                <a:off x="6300177" y="1929887"/>
                <a:ext cx="2354136"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Identity Services </a:t>
                </a:r>
                <a:br>
                  <a:rPr lang="en-US" sz="1600" dirty="0">
                    <a:solidFill>
                      <a:schemeClr val="bg1"/>
                    </a:solidFill>
                  </a:rPr>
                </a:br>
                <a:r>
                  <a:rPr lang="en-US" sz="1600" dirty="0">
                    <a:solidFill>
                      <a:schemeClr val="bg1"/>
                    </a:solidFill>
                  </a:rPr>
                  <a:t>for Access</a:t>
                </a:r>
              </a:p>
            </p:txBody>
          </p:sp>
          <p:grpSp>
            <p:nvGrpSpPr>
              <p:cNvPr id="77" name="Group 76"/>
              <p:cNvGrpSpPr/>
              <p:nvPr/>
            </p:nvGrpSpPr>
            <p:grpSpPr>
              <a:xfrm>
                <a:off x="1303966" y="2032945"/>
                <a:ext cx="176598" cy="377852"/>
                <a:chOff x="2685325" y="3138807"/>
                <a:chExt cx="531600" cy="530613"/>
              </a:xfrm>
            </p:grpSpPr>
            <p:cxnSp>
              <p:nvCxnSpPr>
                <p:cNvPr id="79" name="Straight Connector 78"/>
                <p:cNvCxnSpPr/>
                <p:nvPr/>
              </p:nvCxnSpPr>
              <p:spPr>
                <a:xfrm>
                  <a:off x="2685325" y="3404113"/>
                  <a:ext cx="531600"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688116" y="3138807"/>
                  <a:ext cx="0" cy="530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265093" y="2002579"/>
                <a:ext cx="945467" cy="438582"/>
              </a:xfrm>
              <a:prstGeom prst="rect">
                <a:avLst/>
              </a:prstGeom>
              <a:noFill/>
            </p:spPr>
            <p:txBody>
              <a:bodyPr wrap="square" rtlCol="0" anchor="ctr">
                <a:spAutoFit/>
              </a:bodyPr>
              <a:lstStyle/>
              <a:p>
                <a:pPr algn="r"/>
                <a:r>
                  <a:rPr lang="en-US" sz="1600" dirty="0">
                    <a:solidFill>
                      <a:srgbClr val="32B2DF"/>
                    </a:solidFill>
                  </a:rPr>
                  <a:t>Advanced Security</a:t>
                </a:r>
              </a:p>
            </p:txBody>
          </p:sp>
        </p:grpSp>
        <p:grpSp>
          <p:nvGrpSpPr>
            <p:cNvPr id="49" name="Group 48"/>
            <p:cNvGrpSpPr/>
            <p:nvPr/>
          </p:nvGrpSpPr>
          <p:grpSpPr>
            <a:xfrm>
              <a:off x="266598" y="2690241"/>
              <a:ext cx="8388183" cy="583969"/>
              <a:chOff x="266598" y="2690241"/>
              <a:chExt cx="8388183" cy="583969"/>
            </a:xfrm>
          </p:grpSpPr>
          <p:sp>
            <p:nvSpPr>
              <p:cNvPr id="65" name="Advanced Security Software and Appliances"/>
              <p:cNvSpPr/>
              <p:nvPr/>
            </p:nvSpPr>
            <p:spPr>
              <a:xfrm>
                <a:off x="1481033" y="2690241"/>
                <a:ext cx="115623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Data Center</a:t>
                </a:r>
              </a:p>
              <a:p>
                <a:pPr algn="ctr" defTabSz="1620659">
                  <a:lnSpc>
                    <a:spcPct val="90000"/>
                  </a:lnSpc>
                  <a:spcBef>
                    <a:spcPts val="400"/>
                  </a:spcBef>
                  <a:defRPr/>
                </a:pPr>
                <a:r>
                  <a:rPr lang="en-US" sz="1600" dirty="0">
                    <a:solidFill>
                      <a:schemeClr val="bg1"/>
                    </a:solidFill>
                  </a:rPr>
                  <a:t>Fabric</a:t>
                </a:r>
              </a:p>
            </p:txBody>
          </p:sp>
          <p:sp>
            <p:nvSpPr>
              <p:cNvPr id="66" name="Advanced Security Software and Appliances"/>
              <p:cNvSpPr/>
              <p:nvPr/>
            </p:nvSpPr>
            <p:spPr>
              <a:xfrm>
                <a:off x="2693545" y="2690242"/>
                <a:ext cx="1143869" cy="583968"/>
              </a:xfrm>
              <a:prstGeom prst="rect">
                <a:avLst/>
              </a:prstGeom>
              <a:solidFill>
                <a:srgbClr val="FF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Enterprise</a:t>
                </a:r>
              </a:p>
              <a:p>
                <a:pPr algn="ctr" defTabSz="1620659">
                  <a:lnSpc>
                    <a:spcPct val="90000"/>
                  </a:lnSpc>
                  <a:spcBef>
                    <a:spcPts val="400"/>
                  </a:spcBef>
                  <a:defRPr/>
                </a:pPr>
                <a:r>
                  <a:rPr lang="en-US" sz="1600" dirty="0">
                    <a:solidFill>
                      <a:schemeClr val="bg1"/>
                    </a:solidFill>
                  </a:rPr>
                  <a:t>Cloud Suite</a:t>
                </a:r>
              </a:p>
            </p:txBody>
          </p:sp>
          <p:sp>
            <p:nvSpPr>
              <p:cNvPr id="67" name="Advanced Security Software and Appliances"/>
              <p:cNvSpPr/>
              <p:nvPr/>
            </p:nvSpPr>
            <p:spPr>
              <a:xfrm>
                <a:off x="4044815" y="2690242"/>
                <a:ext cx="2037425"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WAN Collaboration</a:t>
                </a:r>
              </a:p>
            </p:txBody>
          </p:sp>
          <p:sp>
            <p:nvSpPr>
              <p:cNvPr id="68" name="Advanced Security Software and Appliances"/>
              <p:cNvSpPr/>
              <p:nvPr/>
            </p:nvSpPr>
            <p:spPr>
              <a:xfrm>
                <a:off x="6300177" y="2690242"/>
                <a:ext cx="114835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Campus Fabric</a:t>
                </a:r>
              </a:p>
            </p:txBody>
          </p:sp>
          <p:sp>
            <p:nvSpPr>
              <p:cNvPr id="69" name="Advanced Security Software and Appliances"/>
              <p:cNvSpPr/>
              <p:nvPr/>
            </p:nvSpPr>
            <p:spPr>
              <a:xfrm>
                <a:off x="7506424" y="2690242"/>
                <a:ext cx="114835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Advanced</a:t>
                </a:r>
                <a:br>
                  <a:rPr lang="en-US" sz="1600" dirty="0">
                    <a:solidFill>
                      <a:schemeClr val="bg1"/>
                    </a:solidFill>
                  </a:rPr>
                </a:br>
                <a:r>
                  <a:rPr lang="en-US" sz="1600" dirty="0">
                    <a:solidFill>
                      <a:schemeClr val="bg1"/>
                    </a:solidFill>
                  </a:rPr>
                  <a:t>Mobility</a:t>
                </a:r>
                <a:br>
                  <a:rPr lang="en-US" sz="1600" dirty="0">
                    <a:solidFill>
                      <a:schemeClr val="bg1"/>
                    </a:solidFill>
                  </a:rPr>
                </a:br>
                <a:r>
                  <a:rPr lang="en-US" sz="1600" dirty="0">
                    <a:solidFill>
                      <a:schemeClr val="bg1"/>
                    </a:solidFill>
                  </a:rPr>
                  <a:t>Services</a:t>
                </a:r>
              </a:p>
            </p:txBody>
          </p:sp>
          <p:grpSp>
            <p:nvGrpSpPr>
              <p:cNvPr id="70" name="Group 69"/>
              <p:cNvGrpSpPr/>
              <p:nvPr/>
            </p:nvGrpSpPr>
            <p:grpSpPr>
              <a:xfrm>
                <a:off x="1303966" y="2793300"/>
                <a:ext cx="176598" cy="377852"/>
                <a:chOff x="2685325" y="3138807"/>
                <a:chExt cx="531600" cy="530613"/>
              </a:xfrm>
            </p:grpSpPr>
            <p:cxnSp>
              <p:nvCxnSpPr>
                <p:cNvPr id="72" name="Straight Connector 71"/>
                <p:cNvCxnSpPr/>
                <p:nvPr/>
              </p:nvCxnSpPr>
              <p:spPr>
                <a:xfrm>
                  <a:off x="2685325" y="3404113"/>
                  <a:ext cx="531600"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688116" y="3138807"/>
                  <a:ext cx="0" cy="530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266598" y="2762933"/>
                <a:ext cx="945467" cy="438582"/>
              </a:xfrm>
              <a:prstGeom prst="rect">
                <a:avLst/>
              </a:prstGeom>
              <a:noFill/>
            </p:spPr>
            <p:txBody>
              <a:bodyPr wrap="square" rtlCol="0" anchor="ctr">
                <a:spAutoFit/>
              </a:bodyPr>
              <a:lstStyle/>
              <a:p>
                <a:pPr algn="r"/>
                <a:r>
                  <a:rPr lang="en-US" sz="1600" dirty="0">
                    <a:solidFill>
                      <a:srgbClr val="32B2DF"/>
                    </a:solidFill>
                  </a:rPr>
                  <a:t>Advanced Application</a:t>
                </a:r>
              </a:p>
            </p:txBody>
          </p:sp>
        </p:grpSp>
        <p:grpSp>
          <p:nvGrpSpPr>
            <p:cNvPr id="50" name="Group 49"/>
            <p:cNvGrpSpPr/>
            <p:nvPr/>
          </p:nvGrpSpPr>
          <p:grpSpPr>
            <a:xfrm>
              <a:off x="266598" y="3451493"/>
              <a:ext cx="8388314" cy="583969"/>
              <a:chOff x="266598" y="3451493"/>
              <a:chExt cx="8388314" cy="583969"/>
            </a:xfrm>
          </p:grpSpPr>
          <p:sp>
            <p:nvSpPr>
              <p:cNvPr id="51" name="Advanced Security Software and Appliances"/>
              <p:cNvSpPr/>
              <p:nvPr/>
            </p:nvSpPr>
            <p:spPr>
              <a:xfrm>
                <a:off x="1481164" y="3451493"/>
                <a:ext cx="115623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Foundation </a:t>
                </a:r>
                <a:br>
                  <a:rPr lang="en-US" sz="1600" dirty="0">
                    <a:solidFill>
                      <a:schemeClr val="bg1"/>
                    </a:solidFill>
                  </a:rPr>
                </a:br>
                <a:r>
                  <a:rPr lang="en-US" sz="1600" spc="-40" dirty="0">
                    <a:solidFill>
                      <a:schemeClr val="bg1"/>
                    </a:solidFill>
                  </a:rPr>
                  <a:t>for Networking</a:t>
                </a:r>
              </a:p>
            </p:txBody>
          </p:sp>
          <p:sp>
            <p:nvSpPr>
              <p:cNvPr id="57" name="Advanced Security Software and Appliances"/>
              <p:cNvSpPr/>
              <p:nvPr/>
            </p:nvSpPr>
            <p:spPr>
              <a:xfrm>
                <a:off x="2693676" y="3451494"/>
                <a:ext cx="1143869"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Foundation </a:t>
                </a:r>
                <a:br>
                  <a:rPr lang="en-US" sz="1600" dirty="0">
                    <a:solidFill>
                      <a:schemeClr val="bg1"/>
                    </a:solidFill>
                  </a:rPr>
                </a:br>
                <a:r>
                  <a:rPr lang="en-US" sz="1600" dirty="0">
                    <a:solidFill>
                      <a:schemeClr val="bg1"/>
                    </a:solidFill>
                  </a:rPr>
                  <a:t>for Compute</a:t>
                </a:r>
              </a:p>
            </p:txBody>
          </p:sp>
          <p:sp>
            <p:nvSpPr>
              <p:cNvPr id="58" name="Advanced Security Software and Appliances"/>
              <p:cNvSpPr/>
              <p:nvPr/>
            </p:nvSpPr>
            <p:spPr>
              <a:xfrm>
                <a:off x="4044946" y="3451494"/>
                <a:ext cx="2037425"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Foundation for WAN</a:t>
                </a:r>
              </a:p>
            </p:txBody>
          </p:sp>
          <p:sp>
            <p:nvSpPr>
              <p:cNvPr id="59" name="Advanced Security Software and Appliances"/>
              <p:cNvSpPr/>
              <p:nvPr/>
            </p:nvSpPr>
            <p:spPr>
              <a:xfrm>
                <a:off x="6300308" y="3451494"/>
                <a:ext cx="114835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Foundation for Switching</a:t>
                </a:r>
              </a:p>
            </p:txBody>
          </p:sp>
          <p:sp>
            <p:nvSpPr>
              <p:cNvPr id="60" name="Advanced Security Software and Appliances"/>
              <p:cNvSpPr/>
              <p:nvPr/>
            </p:nvSpPr>
            <p:spPr>
              <a:xfrm>
                <a:off x="7506555" y="3451494"/>
                <a:ext cx="1148357" cy="583968"/>
              </a:xfrm>
              <a:prstGeom prst="rect">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0659">
                  <a:lnSpc>
                    <a:spcPct val="90000"/>
                  </a:lnSpc>
                  <a:spcBef>
                    <a:spcPts val="400"/>
                  </a:spcBef>
                  <a:defRPr/>
                </a:pPr>
                <a:r>
                  <a:rPr lang="en-US" sz="1600" dirty="0">
                    <a:solidFill>
                      <a:schemeClr val="bg1"/>
                    </a:solidFill>
                  </a:rPr>
                  <a:t>Foundation for Wireless</a:t>
                </a:r>
              </a:p>
            </p:txBody>
          </p:sp>
          <p:grpSp>
            <p:nvGrpSpPr>
              <p:cNvPr id="61" name="Group 60"/>
              <p:cNvGrpSpPr/>
              <p:nvPr/>
            </p:nvGrpSpPr>
            <p:grpSpPr>
              <a:xfrm>
                <a:off x="1303966" y="3553655"/>
                <a:ext cx="176598" cy="377852"/>
                <a:chOff x="2685325" y="3138807"/>
                <a:chExt cx="531600" cy="530613"/>
              </a:xfrm>
            </p:grpSpPr>
            <p:cxnSp>
              <p:nvCxnSpPr>
                <p:cNvPr id="63" name="Straight Connector 62"/>
                <p:cNvCxnSpPr/>
                <p:nvPr/>
              </p:nvCxnSpPr>
              <p:spPr>
                <a:xfrm>
                  <a:off x="2685325" y="3404113"/>
                  <a:ext cx="531600" cy="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688116" y="3138807"/>
                  <a:ext cx="0" cy="530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266598" y="3615633"/>
                <a:ext cx="945467" cy="253916"/>
              </a:xfrm>
              <a:prstGeom prst="rect">
                <a:avLst/>
              </a:prstGeom>
              <a:noFill/>
            </p:spPr>
            <p:txBody>
              <a:bodyPr wrap="square" rtlCol="0" anchor="ctr">
                <a:spAutoFit/>
              </a:bodyPr>
              <a:lstStyle/>
              <a:p>
                <a:pPr algn="r"/>
                <a:r>
                  <a:rPr lang="en-US" sz="1600" dirty="0">
                    <a:solidFill>
                      <a:srgbClr val="32B2DF"/>
                    </a:solidFill>
                  </a:rPr>
                  <a:t>Foundation</a:t>
                </a:r>
              </a:p>
            </p:txBody>
          </p:sp>
        </p:grpSp>
      </p:grpSp>
      <p:sp>
        <p:nvSpPr>
          <p:cNvPr id="2" name="TextBox 1"/>
          <p:cNvSpPr txBox="1"/>
          <p:nvPr/>
        </p:nvSpPr>
        <p:spPr>
          <a:xfrm>
            <a:off x="158761" y="873133"/>
            <a:ext cx="8093055" cy="461665"/>
          </a:xfrm>
          <a:prstGeom prst="rect">
            <a:avLst/>
          </a:prstGeom>
          <a:noFill/>
        </p:spPr>
        <p:txBody>
          <a:bodyPr wrap="none" lIns="91416" tIns="45709" rIns="91416" bIns="45709" rtlCol="0">
            <a:spAutoFit/>
          </a:bodyPr>
          <a:lstStyle/>
          <a:p>
            <a:r>
              <a:rPr lang="en-US" b="1" i="1" dirty="0" err="1" smtClean="0">
                <a:solidFill>
                  <a:srgbClr val="FF6600"/>
                </a:solidFill>
              </a:rPr>
              <a:t>Intercloud</a:t>
            </a:r>
            <a:r>
              <a:rPr lang="en-US" b="1" i="1" dirty="0" smtClean="0">
                <a:solidFill>
                  <a:srgbClr val="FF6600"/>
                </a:solidFill>
              </a:rPr>
              <a:t> Fabric is part of the Enterprise Cloud Suite </a:t>
            </a:r>
            <a:endParaRPr lang="en-US" b="1" i="1" dirty="0">
              <a:solidFill>
                <a:srgbClr val="FF6600"/>
              </a:solidFill>
            </a:endParaRPr>
          </a:p>
        </p:txBody>
      </p:sp>
    </p:spTree>
    <p:extLst>
      <p:ext uri="{BB962C8B-B14F-4D97-AF65-F5344CB8AC3E}">
        <p14:creationId xmlns:p14="http://schemas.microsoft.com/office/powerpoint/2010/main" val="25470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a:t>
            </a:r>
            <a:r>
              <a:rPr lang="en-US" dirty="0"/>
              <a:t>Intercloud Fabric </a:t>
            </a:r>
            <a:r>
              <a:rPr lang="en-US" dirty="0" smtClean="0"/>
              <a:t>Offers</a:t>
            </a:r>
            <a:endParaRPr lang="en-US" dirty="0"/>
          </a:p>
        </p:txBody>
      </p:sp>
      <p:sp>
        <p:nvSpPr>
          <p:cNvPr id="6" name="Rectangle 5"/>
          <p:cNvSpPr/>
          <p:nvPr/>
        </p:nvSpPr>
        <p:spPr>
          <a:xfrm rot="16200000">
            <a:off x="1735979" y="1493802"/>
            <a:ext cx="1167172" cy="3286918"/>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900" b="1" kern="0" cap="all" dirty="0">
              <a:solidFill>
                <a:srgbClr val="FFFFFF"/>
              </a:solidFill>
              <a:effectLst>
                <a:outerShdw blurRad="127000" algn="ctr" rotWithShape="0">
                  <a:prstClr val="black">
                    <a:alpha val="40000"/>
                  </a:prstClr>
                </a:outerShdw>
              </a:effectLst>
              <a:latin typeface="CiscoSansTT Light"/>
            </a:endParaRPr>
          </a:p>
        </p:txBody>
      </p:sp>
      <p:sp>
        <p:nvSpPr>
          <p:cNvPr id="8" name="Rectangle 7"/>
          <p:cNvSpPr/>
          <p:nvPr/>
        </p:nvSpPr>
        <p:spPr>
          <a:xfrm>
            <a:off x="828628" y="2757085"/>
            <a:ext cx="2881713" cy="861635"/>
          </a:xfrm>
          <a:prstGeom prst="rect">
            <a:avLst/>
          </a:prstGeom>
        </p:spPr>
        <p:txBody>
          <a:bodyPr wrap="square" lIns="60881" tIns="60875" rIns="60881" bIns="60875" anchor="ctr">
            <a:spAutoFit/>
          </a:bodyPr>
          <a:lstStyle/>
          <a:p>
            <a:pPr algn="ctr">
              <a:lnSpc>
                <a:spcPct val="100000"/>
              </a:lnSpc>
            </a:pPr>
            <a:r>
              <a:rPr lang="fr-FR" dirty="0">
                <a:solidFill>
                  <a:srgbClr val="FFFFFF"/>
                </a:solidFill>
                <a:latin typeface="+mj-lt"/>
              </a:rPr>
              <a:t>A la </a:t>
            </a:r>
            <a:r>
              <a:rPr lang="fr-FR" dirty="0" smtClean="0">
                <a:solidFill>
                  <a:srgbClr val="FFFFFF"/>
                </a:solidFill>
                <a:latin typeface="+mj-lt"/>
              </a:rPr>
              <a:t>carte</a:t>
            </a:r>
          </a:p>
          <a:p>
            <a:pPr algn="ctr">
              <a:lnSpc>
                <a:spcPct val="100000"/>
              </a:lnSpc>
            </a:pPr>
            <a:r>
              <a:rPr lang="fr-FR" dirty="0" err="1" smtClean="0">
                <a:solidFill>
                  <a:srgbClr val="FFFFFF"/>
                </a:solidFill>
                <a:latin typeface="+mj-lt"/>
              </a:rPr>
              <a:t>SKU’s</a:t>
            </a:r>
            <a:endParaRPr lang="fr-FR" dirty="0">
              <a:solidFill>
                <a:srgbClr val="FFFFFF"/>
              </a:solidFill>
              <a:latin typeface="+mj-lt"/>
            </a:endParaRPr>
          </a:p>
        </p:txBody>
      </p:sp>
      <p:grpSp>
        <p:nvGrpSpPr>
          <p:cNvPr id="23" name="Group 22"/>
          <p:cNvGrpSpPr/>
          <p:nvPr/>
        </p:nvGrpSpPr>
        <p:grpSpPr>
          <a:xfrm>
            <a:off x="6418215" y="1274165"/>
            <a:ext cx="1605851" cy="2123225"/>
            <a:chOff x="-55313" y="808683"/>
            <a:chExt cx="779212" cy="1029991"/>
          </a:xfrm>
        </p:grpSpPr>
        <p:sp>
          <p:nvSpPr>
            <p:cNvPr id="24" name="Rectangle 27"/>
            <p:cNvSpPr/>
            <p:nvPr/>
          </p:nvSpPr>
          <p:spPr>
            <a:xfrm>
              <a:off x="-55313" y="808683"/>
              <a:ext cx="779212" cy="102999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7"/>
            <p:cNvSpPr/>
            <p:nvPr/>
          </p:nvSpPr>
          <p:spPr>
            <a:xfrm>
              <a:off x="-55313" y="813066"/>
              <a:ext cx="431736" cy="561820"/>
            </a:xfrm>
            <a:custGeom>
              <a:avLst/>
              <a:gdLst/>
              <a:ahLst/>
              <a:cxnLst/>
              <a:rect l="l" t="t" r="r" b="b"/>
              <a:pathLst>
                <a:path w="539985" h="522280">
                  <a:moveTo>
                    <a:pt x="0" y="0"/>
                  </a:moveTo>
                  <a:lnTo>
                    <a:pt x="539985" y="0"/>
                  </a:lnTo>
                  <a:lnTo>
                    <a:pt x="48775" y="477095"/>
                  </a:lnTo>
                  <a:lnTo>
                    <a:pt x="0" y="522280"/>
                  </a:lnTo>
                  <a:close/>
                </a:path>
              </a:pathLst>
            </a:cu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rot="10800000">
            <a:off x="4101349" y="3950941"/>
            <a:ext cx="1605851" cy="2123225"/>
            <a:chOff x="-55313" y="808683"/>
            <a:chExt cx="779212" cy="1029991"/>
          </a:xfrm>
        </p:grpSpPr>
        <p:sp>
          <p:nvSpPr>
            <p:cNvPr id="27" name="Rectangle 27"/>
            <p:cNvSpPr/>
            <p:nvPr/>
          </p:nvSpPr>
          <p:spPr>
            <a:xfrm>
              <a:off x="-55313" y="808683"/>
              <a:ext cx="779212" cy="102999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5313" y="813066"/>
              <a:ext cx="431736" cy="561820"/>
            </a:xfrm>
            <a:custGeom>
              <a:avLst/>
              <a:gdLst/>
              <a:ahLst/>
              <a:cxnLst/>
              <a:rect l="l" t="t" r="r" b="b"/>
              <a:pathLst>
                <a:path w="539985" h="522280">
                  <a:moveTo>
                    <a:pt x="0" y="0"/>
                  </a:moveTo>
                  <a:lnTo>
                    <a:pt x="539985" y="0"/>
                  </a:lnTo>
                  <a:lnTo>
                    <a:pt x="48775" y="477095"/>
                  </a:lnTo>
                  <a:lnTo>
                    <a:pt x="0" y="522280"/>
                  </a:lnTo>
                  <a:close/>
                </a:path>
              </a:pathLst>
            </a:cu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rot="10800000">
            <a:off x="9959963" y="3950941"/>
            <a:ext cx="1605851" cy="2123225"/>
            <a:chOff x="-55313" y="808683"/>
            <a:chExt cx="779212" cy="1029991"/>
          </a:xfrm>
        </p:grpSpPr>
        <p:sp>
          <p:nvSpPr>
            <p:cNvPr id="30" name="Rectangle 27"/>
            <p:cNvSpPr/>
            <p:nvPr/>
          </p:nvSpPr>
          <p:spPr>
            <a:xfrm>
              <a:off x="-55313" y="808683"/>
              <a:ext cx="779212" cy="1029991"/>
            </a:xfrm>
            <a:custGeom>
              <a:avLst/>
              <a:gdLst/>
              <a:ahLst/>
              <a:cxnLst/>
              <a:rect l="l" t="t" r="r" b="b"/>
              <a:pathLst>
                <a:path w="1005665" h="957503">
                  <a:moveTo>
                    <a:pt x="0" y="0"/>
                  </a:moveTo>
                  <a:lnTo>
                    <a:pt x="1005665" y="0"/>
                  </a:lnTo>
                  <a:lnTo>
                    <a:pt x="429278" y="559825"/>
                  </a:lnTo>
                  <a:lnTo>
                    <a:pt x="0" y="957503"/>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27"/>
            <p:cNvSpPr/>
            <p:nvPr/>
          </p:nvSpPr>
          <p:spPr>
            <a:xfrm>
              <a:off x="-55313" y="813066"/>
              <a:ext cx="431736" cy="561820"/>
            </a:xfrm>
            <a:custGeom>
              <a:avLst/>
              <a:gdLst/>
              <a:ahLst/>
              <a:cxnLst/>
              <a:rect l="l" t="t" r="r" b="b"/>
              <a:pathLst>
                <a:path w="539985" h="522280">
                  <a:moveTo>
                    <a:pt x="0" y="0"/>
                  </a:moveTo>
                  <a:lnTo>
                    <a:pt x="539985" y="0"/>
                  </a:lnTo>
                  <a:lnTo>
                    <a:pt x="48775" y="477095"/>
                  </a:lnTo>
                  <a:lnTo>
                    <a:pt x="0" y="522280"/>
                  </a:lnTo>
                  <a:close/>
                </a:path>
              </a:pathLst>
            </a:cu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rot="16200000">
            <a:off x="4879297" y="945453"/>
            <a:ext cx="2361971" cy="3286918"/>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900" b="1" kern="0" cap="all" dirty="0">
              <a:solidFill>
                <a:srgbClr val="FFFFFF"/>
              </a:solidFill>
              <a:effectLst>
                <a:outerShdw blurRad="127000" algn="ctr" rotWithShape="0">
                  <a:prstClr val="black">
                    <a:alpha val="40000"/>
                  </a:prstClr>
                </a:outerShdw>
              </a:effectLst>
              <a:latin typeface="CiscoSansTT Light"/>
            </a:endParaRPr>
          </a:p>
        </p:txBody>
      </p:sp>
      <p:sp>
        <p:nvSpPr>
          <p:cNvPr id="20" name="Rectangle 19"/>
          <p:cNvSpPr/>
          <p:nvPr/>
        </p:nvSpPr>
        <p:spPr>
          <a:xfrm>
            <a:off x="4569346" y="1483705"/>
            <a:ext cx="2881713" cy="2092763"/>
          </a:xfrm>
          <a:prstGeom prst="rect">
            <a:avLst/>
          </a:prstGeom>
        </p:spPr>
        <p:txBody>
          <a:bodyPr wrap="square" lIns="60881" tIns="60875" rIns="60881" bIns="60875" anchor="ctr">
            <a:spAutoFit/>
          </a:bodyPr>
          <a:lstStyle/>
          <a:p>
            <a:pPr algn="ctr">
              <a:lnSpc>
                <a:spcPct val="100000"/>
              </a:lnSpc>
            </a:pPr>
            <a:r>
              <a:rPr lang="fr-FR" sz="4300" dirty="0">
                <a:solidFill>
                  <a:srgbClr val="FFFFFF"/>
                </a:solidFill>
                <a:latin typeface="+mj-lt"/>
              </a:rPr>
              <a:t>Cisco ONE for Data Center </a:t>
            </a:r>
          </a:p>
        </p:txBody>
      </p:sp>
      <p:sp>
        <p:nvSpPr>
          <p:cNvPr id="32" name="Rectangle 31"/>
          <p:cNvSpPr/>
          <p:nvPr/>
        </p:nvSpPr>
        <p:spPr>
          <a:xfrm rot="16200000">
            <a:off x="8594014" y="958818"/>
            <a:ext cx="2388707" cy="3286918"/>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700" b="1" kern="0" cap="all" dirty="0">
              <a:solidFill>
                <a:srgbClr val="FFFFFF"/>
              </a:solidFill>
              <a:effectLst>
                <a:outerShdw blurRad="127000" algn="ctr" rotWithShape="0">
                  <a:prstClr val="black">
                    <a:alpha val="40000"/>
                  </a:prstClr>
                </a:outerShdw>
              </a:effectLst>
              <a:latin typeface="CiscoSansTT Light"/>
            </a:endParaRPr>
          </a:p>
        </p:txBody>
      </p:sp>
      <p:sp>
        <p:nvSpPr>
          <p:cNvPr id="33" name="Rectangle 32"/>
          <p:cNvSpPr/>
          <p:nvPr/>
        </p:nvSpPr>
        <p:spPr>
          <a:xfrm>
            <a:off x="8297428" y="1550996"/>
            <a:ext cx="2881713" cy="2092741"/>
          </a:xfrm>
          <a:prstGeom prst="rect">
            <a:avLst/>
          </a:prstGeom>
        </p:spPr>
        <p:txBody>
          <a:bodyPr wrap="square" lIns="60881" tIns="60875" rIns="60881" bIns="60875" anchor="ctr">
            <a:spAutoFit/>
          </a:bodyPr>
          <a:lstStyle/>
          <a:p>
            <a:pPr algn="ctr">
              <a:lnSpc>
                <a:spcPct val="100000"/>
              </a:lnSpc>
            </a:pPr>
            <a:r>
              <a:rPr lang="fr-FR" sz="3200" dirty="0">
                <a:solidFill>
                  <a:srgbClr val="FFFFFF"/>
                </a:solidFill>
                <a:latin typeface="+mj-lt"/>
              </a:rPr>
              <a:t>Cisco </a:t>
            </a:r>
            <a:r>
              <a:rPr lang="fr-FR" sz="3200" dirty="0" err="1">
                <a:solidFill>
                  <a:srgbClr val="FFFFFF"/>
                </a:solidFill>
                <a:latin typeface="+mj-lt"/>
              </a:rPr>
              <a:t>Intercloud</a:t>
            </a:r>
            <a:r>
              <a:rPr lang="fr-FR" sz="3200" dirty="0">
                <a:solidFill>
                  <a:srgbClr val="FFFFFF"/>
                </a:solidFill>
                <a:latin typeface="+mj-lt"/>
              </a:rPr>
              <a:t> Bundles </a:t>
            </a:r>
            <a:r>
              <a:rPr lang="fr-FR" sz="3200" dirty="0" err="1">
                <a:solidFill>
                  <a:srgbClr val="FFFFFF"/>
                </a:solidFill>
                <a:latin typeface="+mj-lt"/>
              </a:rPr>
              <a:t>with</a:t>
            </a:r>
            <a:r>
              <a:rPr lang="fr-FR" sz="3200" dirty="0">
                <a:solidFill>
                  <a:srgbClr val="FFFFFF"/>
                </a:solidFill>
                <a:latin typeface="+mj-lt"/>
              </a:rPr>
              <a:t> UCS</a:t>
            </a:r>
          </a:p>
        </p:txBody>
      </p:sp>
      <p:sp>
        <p:nvSpPr>
          <p:cNvPr id="3" name="TextBox 2"/>
          <p:cNvSpPr txBox="1"/>
          <p:nvPr/>
        </p:nvSpPr>
        <p:spPr>
          <a:xfrm>
            <a:off x="1264152" y="3859421"/>
            <a:ext cx="2110365" cy="492443"/>
          </a:xfrm>
          <a:prstGeom prst="rect">
            <a:avLst/>
          </a:prstGeom>
          <a:noFill/>
        </p:spPr>
        <p:txBody>
          <a:bodyPr wrap="none" lIns="121867" tIns="60933" rIns="121867" bIns="60933" rtlCol="0">
            <a:spAutoFit/>
          </a:bodyPr>
          <a:lstStyle/>
          <a:p>
            <a:r>
              <a:rPr lang="en-US" dirty="0" smtClean="0"/>
              <a:t>Software only</a:t>
            </a:r>
            <a:endParaRPr lang="en-US" dirty="0"/>
          </a:p>
        </p:txBody>
      </p:sp>
      <p:sp>
        <p:nvSpPr>
          <p:cNvPr id="34" name="TextBox 33"/>
          <p:cNvSpPr txBox="1"/>
          <p:nvPr/>
        </p:nvSpPr>
        <p:spPr>
          <a:xfrm>
            <a:off x="4871415" y="3859433"/>
            <a:ext cx="2110365" cy="492443"/>
          </a:xfrm>
          <a:prstGeom prst="rect">
            <a:avLst/>
          </a:prstGeom>
          <a:noFill/>
        </p:spPr>
        <p:txBody>
          <a:bodyPr wrap="none" lIns="121867" tIns="60933" rIns="121867" bIns="60933" rtlCol="0">
            <a:spAutoFit/>
          </a:bodyPr>
          <a:lstStyle/>
          <a:p>
            <a:r>
              <a:rPr lang="en-US" dirty="0" smtClean="0"/>
              <a:t>Software only</a:t>
            </a:r>
            <a:endParaRPr lang="en-US" dirty="0"/>
          </a:p>
        </p:txBody>
      </p:sp>
      <p:sp>
        <p:nvSpPr>
          <p:cNvPr id="35" name="TextBox 34"/>
          <p:cNvSpPr txBox="1"/>
          <p:nvPr/>
        </p:nvSpPr>
        <p:spPr>
          <a:xfrm>
            <a:off x="8171704" y="3875941"/>
            <a:ext cx="3246754" cy="861775"/>
          </a:xfrm>
          <a:prstGeom prst="rect">
            <a:avLst/>
          </a:prstGeom>
          <a:noFill/>
        </p:spPr>
        <p:txBody>
          <a:bodyPr wrap="square" lIns="121867" tIns="60933" rIns="121867" bIns="60933" rtlCol="0">
            <a:spAutoFit/>
          </a:bodyPr>
          <a:lstStyle/>
          <a:p>
            <a:pPr algn="ctr"/>
            <a:r>
              <a:rPr lang="en-US" dirty="0" smtClean="0"/>
              <a:t>Software + Hardware + Cloud </a:t>
            </a:r>
            <a:r>
              <a:rPr lang="en-US" dirty="0" err="1" smtClean="0"/>
              <a:t>IaaS</a:t>
            </a:r>
            <a:endParaRPr lang="en-US" dirty="0" smtClean="0"/>
          </a:p>
        </p:txBody>
      </p:sp>
      <p:sp>
        <p:nvSpPr>
          <p:cNvPr id="21" name="Rectangle 20"/>
          <p:cNvSpPr/>
          <p:nvPr/>
        </p:nvSpPr>
        <p:spPr>
          <a:xfrm rot="16200000">
            <a:off x="1820377" y="263662"/>
            <a:ext cx="998393" cy="3286918"/>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900" b="1" kern="0" cap="all" dirty="0">
              <a:solidFill>
                <a:srgbClr val="FFFFFF"/>
              </a:solidFill>
              <a:effectLst>
                <a:outerShdw blurRad="127000" algn="ctr" rotWithShape="0">
                  <a:prstClr val="black">
                    <a:alpha val="40000"/>
                  </a:prstClr>
                </a:outerShdw>
              </a:effectLst>
              <a:latin typeface="CiscoSansTT Light"/>
            </a:endParaRPr>
          </a:p>
        </p:txBody>
      </p:sp>
      <p:sp>
        <p:nvSpPr>
          <p:cNvPr id="22" name="Rectangle 21"/>
          <p:cNvSpPr/>
          <p:nvPr/>
        </p:nvSpPr>
        <p:spPr>
          <a:xfrm>
            <a:off x="828628" y="1437569"/>
            <a:ext cx="3044124" cy="784691"/>
          </a:xfrm>
          <a:prstGeom prst="rect">
            <a:avLst/>
          </a:prstGeom>
        </p:spPr>
        <p:txBody>
          <a:bodyPr wrap="square" lIns="60881" tIns="60875" rIns="60881" bIns="60875" anchor="ctr">
            <a:spAutoFit/>
          </a:bodyPr>
          <a:lstStyle/>
          <a:p>
            <a:pPr algn="ctr">
              <a:lnSpc>
                <a:spcPct val="100000"/>
              </a:lnSpc>
            </a:pPr>
            <a:r>
              <a:rPr lang="fr-FR" sz="4300" dirty="0">
                <a:solidFill>
                  <a:srgbClr val="FFFFFF"/>
                </a:solidFill>
                <a:latin typeface="+mj-lt"/>
              </a:rPr>
              <a:t>Smart Pack</a:t>
            </a:r>
          </a:p>
        </p:txBody>
      </p:sp>
      <p:sp>
        <p:nvSpPr>
          <p:cNvPr id="37" name="Rectangle 36"/>
          <p:cNvSpPr/>
          <p:nvPr/>
        </p:nvSpPr>
        <p:spPr>
          <a:xfrm rot="16200000">
            <a:off x="5793229" y="-490090"/>
            <a:ext cx="658835" cy="10962606"/>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900" b="1" kern="0" cap="all" dirty="0">
              <a:solidFill>
                <a:srgbClr val="FFFFFF"/>
              </a:solidFill>
              <a:effectLst>
                <a:outerShdw blurRad="127000" algn="ctr" rotWithShape="0">
                  <a:prstClr val="black">
                    <a:alpha val="40000"/>
                  </a:prstClr>
                </a:outerShdw>
              </a:effectLst>
              <a:latin typeface="CiscoSansTT Light"/>
            </a:endParaRPr>
          </a:p>
        </p:txBody>
      </p:sp>
      <p:sp>
        <p:nvSpPr>
          <p:cNvPr id="38" name="Rectangle 37"/>
          <p:cNvSpPr/>
          <p:nvPr/>
        </p:nvSpPr>
        <p:spPr>
          <a:xfrm>
            <a:off x="1978554" y="4765210"/>
            <a:ext cx="7994426" cy="492303"/>
          </a:xfrm>
          <a:prstGeom prst="rect">
            <a:avLst/>
          </a:prstGeom>
        </p:spPr>
        <p:txBody>
          <a:bodyPr wrap="square" lIns="60881" tIns="60875" rIns="60881" bIns="60875" anchor="ctr">
            <a:spAutoFit/>
          </a:bodyPr>
          <a:lstStyle/>
          <a:p>
            <a:pPr algn="ctr">
              <a:lnSpc>
                <a:spcPct val="100000"/>
              </a:lnSpc>
            </a:pPr>
            <a:r>
              <a:rPr lang="fr-FR" dirty="0" smtClean="0">
                <a:solidFill>
                  <a:srgbClr val="FFFFFF"/>
                </a:solidFill>
                <a:latin typeface="+mj-lt"/>
              </a:rPr>
              <a:t>SKU </a:t>
            </a:r>
            <a:r>
              <a:rPr lang="fr-FR" dirty="0" err="1" smtClean="0">
                <a:solidFill>
                  <a:srgbClr val="FFFFFF"/>
                </a:solidFill>
                <a:latin typeface="+mj-lt"/>
              </a:rPr>
              <a:t>based</a:t>
            </a:r>
            <a:r>
              <a:rPr lang="fr-FR" dirty="0" smtClean="0">
                <a:solidFill>
                  <a:srgbClr val="FFFFFF"/>
                </a:solidFill>
                <a:latin typeface="+mj-lt"/>
              </a:rPr>
              <a:t> Advanced Services – DIY or Cisco </a:t>
            </a:r>
            <a:r>
              <a:rPr lang="fr-FR" dirty="0" err="1" smtClean="0">
                <a:solidFill>
                  <a:srgbClr val="FFFFFF"/>
                </a:solidFill>
                <a:latin typeface="+mj-lt"/>
              </a:rPr>
              <a:t>Led</a:t>
            </a:r>
            <a:endParaRPr lang="fr-FR" dirty="0">
              <a:solidFill>
                <a:srgbClr val="FFFFFF"/>
              </a:solidFill>
              <a:latin typeface="+mj-lt"/>
            </a:endParaRPr>
          </a:p>
        </p:txBody>
      </p:sp>
      <p:sp>
        <p:nvSpPr>
          <p:cNvPr id="40" name="Rectangle 39"/>
          <p:cNvSpPr/>
          <p:nvPr/>
        </p:nvSpPr>
        <p:spPr>
          <a:xfrm rot="16200000">
            <a:off x="5689696" y="569108"/>
            <a:ext cx="853179" cy="10962606"/>
          </a:xfrm>
          <a:prstGeom prst="rect">
            <a:avLst/>
          </a:prstGeom>
          <a:gradFill>
            <a:gsLst>
              <a:gs pos="4000">
                <a:srgbClr val="3CB6B9"/>
              </a:gs>
              <a:gs pos="100000">
                <a:srgbClr val="3CB6B9">
                  <a:lumMod val="50000"/>
                </a:srgbClr>
              </a:gs>
            </a:gsLst>
            <a:lin ang="5400000" scaled="0"/>
          </a:gradFill>
          <a:ln>
            <a:noFill/>
          </a:ln>
          <a:effectLst/>
          <a:scene3d>
            <a:camera prst="orthographicFront">
              <a:rot lat="0" lon="0" rev="0"/>
            </a:camera>
            <a:lightRig rig="threePt" dir="t">
              <a:rot lat="0" lon="0" rev="1200000"/>
            </a:lightRig>
          </a:scene3d>
          <a:sp3d/>
        </p:spPr>
        <p:txBody>
          <a:bodyPr lIns="121616" tIns="60805" rIns="121616" bIns="60805" rtlCol="0" anchor="ctr"/>
          <a:lstStyle/>
          <a:p>
            <a:pPr algn="ctr" defTabSz="1440721"/>
            <a:endParaRPr lang="en-US" sz="900" b="1" kern="0" cap="all" dirty="0">
              <a:solidFill>
                <a:srgbClr val="FFFFFF"/>
              </a:solidFill>
              <a:effectLst>
                <a:outerShdw blurRad="127000" algn="ctr" rotWithShape="0">
                  <a:prstClr val="black">
                    <a:alpha val="40000"/>
                  </a:prstClr>
                </a:outerShdw>
              </a:effectLst>
              <a:latin typeface="CiscoSansTT Light"/>
            </a:endParaRPr>
          </a:p>
        </p:txBody>
      </p:sp>
      <p:sp>
        <p:nvSpPr>
          <p:cNvPr id="41" name="Rectangle 40"/>
          <p:cNvSpPr/>
          <p:nvPr/>
        </p:nvSpPr>
        <p:spPr>
          <a:xfrm>
            <a:off x="1206579" y="5558437"/>
            <a:ext cx="10128910" cy="861635"/>
          </a:xfrm>
          <a:prstGeom prst="rect">
            <a:avLst/>
          </a:prstGeom>
        </p:spPr>
        <p:txBody>
          <a:bodyPr wrap="square" lIns="60881" tIns="60875" rIns="60881" bIns="60875" anchor="ctr">
            <a:spAutoFit/>
          </a:bodyPr>
          <a:lstStyle/>
          <a:p>
            <a:pPr algn="ctr">
              <a:lnSpc>
                <a:spcPct val="100000"/>
              </a:lnSpc>
            </a:pPr>
            <a:r>
              <a:rPr lang="fr-FR" dirty="0" err="1" smtClean="0">
                <a:solidFill>
                  <a:srgbClr val="FFFFFF"/>
                </a:solidFill>
                <a:latin typeface="+mj-lt"/>
              </a:rPr>
              <a:t>Annual</a:t>
            </a:r>
            <a:r>
              <a:rPr lang="fr-FR" dirty="0" smtClean="0">
                <a:solidFill>
                  <a:srgbClr val="FFFFFF"/>
                </a:solidFill>
                <a:latin typeface="+mj-lt"/>
              </a:rPr>
              <a:t> </a:t>
            </a:r>
            <a:r>
              <a:rPr lang="fr-FR" dirty="0" err="1" smtClean="0">
                <a:solidFill>
                  <a:srgbClr val="FFFFFF"/>
                </a:solidFill>
                <a:latin typeface="+mj-lt"/>
              </a:rPr>
              <a:t>Subscription</a:t>
            </a:r>
            <a:r>
              <a:rPr lang="fr-FR" dirty="0" smtClean="0">
                <a:solidFill>
                  <a:srgbClr val="FFFFFF"/>
                </a:solidFill>
                <a:latin typeface="+mj-lt"/>
              </a:rPr>
              <a:t> </a:t>
            </a:r>
            <a:r>
              <a:rPr lang="fr-FR" dirty="0" err="1" smtClean="0">
                <a:solidFill>
                  <a:srgbClr val="FFFFFF"/>
                </a:solidFill>
                <a:latin typeface="+mj-lt"/>
              </a:rPr>
              <a:t>with</a:t>
            </a:r>
            <a:r>
              <a:rPr lang="fr-FR" dirty="0" smtClean="0">
                <a:solidFill>
                  <a:srgbClr val="FFFFFF"/>
                </a:solidFill>
                <a:latin typeface="+mj-lt"/>
              </a:rPr>
              <a:t> Product and </a:t>
            </a:r>
            <a:r>
              <a:rPr lang="fr-FR" dirty="0" err="1" smtClean="0">
                <a:solidFill>
                  <a:srgbClr val="FFFFFF"/>
                </a:solidFill>
                <a:latin typeface="+mj-lt"/>
              </a:rPr>
              <a:t>Technical</a:t>
            </a:r>
            <a:r>
              <a:rPr lang="fr-FR" dirty="0" smtClean="0">
                <a:solidFill>
                  <a:srgbClr val="FFFFFF"/>
                </a:solidFill>
                <a:latin typeface="+mj-lt"/>
              </a:rPr>
              <a:t> Support in a single SKU</a:t>
            </a:r>
          </a:p>
          <a:p>
            <a:pPr algn="ctr">
              <a:lnSpc>
                <a:spcPct val="100000"/>
              </a:lnSpc>
            </a:pPr>
            <a:r>
              <a:rPr lang="fr-FR" dirty="0" err="1" smtClean="0">
                <a:solidFill>
                  <a:srgbClr val="FFFFFF"/>
                </a:solidFill>
                <a:latin typeface="+mj-lt"/>
              </a:rPr>
              <a:t>Metered</a:t>
            </a:r>
            <a:r>
              <a:rPr lang="fr-FR" dirty="0" smtClean="0">
                <a:solidFill>
                  <a:srgbClr val="FFFFFF"/>
                </a:solidFill>
                <a:latin typeface="+mj-lt"/>
              </a:rPr>
              <a:t> on Active </a:t>
            </a:r>
            <a:r>
              <a:rPr lang="fr-FR" dirty="0" err="1" smtClean="0">
                <a:solidFill>
                  <a:srgbClr val="FFFFFF"/>
                </a:solidFill>
                <a:latin typeface="+mj-lt"/>
              </a:rPr>
              <a:t>Hybrid</a:t>
            </a:r>
            <a:r>
              <a:rPr lang="fr-FR" dirty="0" smtClean="0">
                <a:solidFill>
                  <a:srgbClr val="FFFFFF"/>
                </a:solidFill>
                <a:latin typeface="+mj-lt"/>
              </a:rPr>
              <a:t> Cloud </a:t>
            </a:r>
            <a:r>
              <a:rPr lang="fr-FR" dirty="0" err="1" smtClean="0">
                <a:solidFill>
                  <a:srgbClr val="FFFFFF"/>
                </a:solidFill>
                <a:latin typeface="+mj-lt"/>
              </a:rPr>
              <a:t>Units</a:t>
            </a:r>
            <a:endParaRPr lang="fr-FR" dirty="0">
              <a:solidFill>
                <a:srgbClr val="FFFFFF"/>
              </a:solidFill>
              <a:latin typeface="+mj-lt"/>
            </a:endParaRPr>
          </a:p>
        </p:txBody>
      </p:sp>
    </p:spTree>
    <p:extLst>
      <p:ext uri="{BB962C8B-B14F-4D97-AF65-F5344CB8AC3E}">
        <p14:creationId xmlns:p14="http://schemas.microsoft.com/office/powerpoint/2010/main" val="183659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878" y="116520"/>
            <a:ext cx="11543628" cy="971709"/>
          </a:xfrm>
        </p:spPr>
        <p:txBody>
          <a:bodyPr vert="horz" lIns="91296" tIns="45691" rIns="91296" bIns="45691" rtlCol="0" anchor="ctr">
            <a:normAutofit/>
          </a:bodyPr>
          <a:lstStyle/>
          <a:p>
            <a:pPr algn="l"/>
            <a:r>
              <a:rPr lang="en-US" sz="3700" dirty="0"/>
              <a:t>The CIO’s Challenge</a:t>
            </a:r>
          </a:p>
        </p:txBody>
      </p:sp>
      <p:grpSp>
        <p:nvGrpSpPr>
          <p:cNvPr id="67" name="Group 66"/>
          <p:cNvGrpSpPr/>
          <p:nvPr/>
        </p:nvGrpSpPr>
        <p:grpSpPr>
          <a:xfrm>
            <a:off x="525076" y="983459"/>
            <a:ext cx="8809574" cy="1828800"/>
            <a:chOff x="525218" y="1089289"/>
            <a:chExt cx="8811859" cy="1828800"/>
          </a:xfrm>
        </p:grpSpPr>
        <p:sp>
          <p:nvSpPr>
            <p:cNvPr id="68" name="Parallelogram 33"/>
            <p:cNvSpPr/>
            <p:nvPr/>
          </p:nvSpPr>
          <p:spPr>
            <a:xfrm>
              <a:off x="2001974" y="1105684"/>
              <a:ext cx="7335103" cy="1812405"/>
            </a:xfrm>
            <a:custGeom>
              <a:avLst/>
              <a:gdLst/>
              <a:ahLst/>
              <a:cxnLst/>
              <a:rect l="l" t="t" r="r" b="b"/>
              <a:pathLst>
                <a:path w="7335102" h="1812405">
                  <a:moveTo>
                    <a:pt x="0" y="0"/>
                  </a:moveTo>
                  <a:lnTo>
                    <a:pt x="7335102" y="0"/>
                  </a:lnTo>
                  <a:lnTo>
                    <a:pt x="6019133" y="1812405"/>
                  </a:lnTo>
                  <a:lnTo>
                    <a:pt x="0" y="1812405"/>
                  </a:lnTo>
                  <a:close/>
                </a:path>
              </a:pathLst>
            </a:custGeom>
            <a:solidFill>
              <a:srgbClr val="FFCC00">
                <a:alpha val="90000"/>
              </a:srgbClr>
            </a:solidFill>
            <a:ln w="12700" cap="flat" cmpd="sng" algn="ctr">
              <a:noFill/>
              <a:prstDash val="solid"/>
              <a:miter lim="800000"/>
            </a:ln>
            <a:effectLst/>
          </p:spPr>
          <p:txBody>
            <a:bodyPr lIns="91414" tIns="45718" rIns="91414" bIns="45718" rtlCol="0" anchor="ctr"/>
            <a:lstStyle/>
            <a:p>
              <a:pPr algn="ctr" defTabSz="912908">
                <a:defRPr/>
              </a:pPr>
              <a:endParaRPr lang="en-US" sz="1900" kern="0">
                <a:solidFill>
                  <a:prstClr val="white"/>
                </a:solidFill>
                <a:latin typeface="CiscoSansTT"/>
              </a:endParaRPr>
            </a:p>
          </p:txBody>
        </p:sp>
        <p:sp>
          <p:nvSpPr>
            <p:cNvPr id="69" name="Rounded Rectangle 4"/>
            <p:cNvSpPr/>
            <p:nvPr/>
          </p:nvSpPr>
          <p:spPr>
            <a:xfrm>
              <a:off x="3401197" y="1575452"/>
              <a:ext cx="2053727" cy="921647"/>
            </a:xfrm>
            <a:prstGeom prst="rect">
              <a:avLst/>
            </a:prstGeom>
            <a:noFill/>
            <a:ln>
              <a:noFill/>
            </a:ln>
            <a:effectLst/>
            <a:scene3d>
              <a:camera prst="orthographicFront"/>
              <a:lightRig rig="flat" dir="t"/>
            </a:scene3d>
            <a:sp3d/>
          </p:spPr>
          <p:txBody>
            <a:bodyPr spcFirstLastPara="0" vert="horz" wrap="square" lIns="75901" tIns="75901" rIns="75901" bIns="75901" numCol="1" spcCol="1271" anchor="ctr" anchorCtr="0">
              <a:noAutofit/>
            </a:bodyPr>
            <a:lstStyle/>
            <a:p>
              <a:pPr algn="ctr" defTabSz="1214259">
                <a:spcAft>
                  <a:spcPts val="1800"/>
                </a:spcAft>
                <a:defRPr/>
              </a:pPr>
              <a:endParaRPr lang="en-US" kern="0" dirty="0">
                <a:solidFill>
                  <a:srgbClr val="FFFFFF"/>
                </a:solidFill>
                <a:latin typeface="Arial"/>
                <a:ea typeface="Apple LiGothic Medium"/>
                <a:cs typeface="Apple LiGothic Medium"/>
              </a:endParaRPr>
            </a:p>
          </p:txBody>
        </p:sp>
        <p:sp>
          <p:nvSpPr>
            <p:cNvPr id="70" name="Rounded Rectangle 4"/>
            <p:cNvSpPr/>
            <p:nvPr/>
          </p:nvSpPr>
          <p:spPr>
            <a:xfrm>
              <a:off x="6324154" y="1884125"/>
              <a:ext cx="2053727" cy="921647"/>
            </a:xfrm>
            <a:prstGeom prst="rect">
              <a:avLst/>
            </a:prstGeom>
            <a:noFill/>
            <a:ln>
              <a:noFill/>
            </a:ln>
            <a:effectLst/>
            <a:scene3d>
              <a:camera prst="orthographicFront"/>
              <a:lightRig rig="flat" dir="t"/>
            </a:scene3d>
            <a:sp3d/>
          </p:spPr>
          <p:txBody>
            <a:bodyPr spcFirstLastPara="0" vert="horz" wrap="square" lIns="75901" tIns="75901" rIns="75901" bIns="75901" numCol="1" spcCol="1271" anchor="ctr" anchorCtr="0">
              <a:noAutofit/>
            </a:bodyPr>
            <a:lstStyle/>
            <a:p>
              <a:pPr algn="ctr" defTabSz="1214259">
                <a:spcAft>
                  <a:spcPts val="1800"/>
                </a:spcAft>
                <a:defRPr/>
              </a:pPr>
              <a:endParaRPr lang="en-US" kern="0" dirty="0">
                <a:solidFill>
                  <a:srgbClr val="FFFFFF"/>
                </a:solidFill>
                <a:latin typeface="Arial"/>
                <a:ea typeface="Apple LiGothic Medium"/>
                <a:cs typeface="Apple LiGothic Medium"/>
              </a:endParaRPr>
            </a:p>
          </p:txBody>
        </p:sp>
        <p:sp>
          <p:nvSpPr>
            <p:cNvPr id="71" name="TextBox 70"/>
            <p:cNvSpPr txBox="1"/>
            <p:nvPr/>
          </p:nvSpPr>
          <p:spPr>
            <a:xfrm>
              <a:off x="2880729" y="1520443"/>
              <a:ext cx="4037003" cy="878121"/>
            </a:xfrm>
            <a:prstGeom prst="rect">
              <a:avLst/>
            </a:prstGeom>
          </p:spPr>
          <p:txBody>
            <a:bodyPr lIns="81997" tIns="45602" rIns="81997" bIns="45602" anchor="ctr"/>
            <a:lstStyle/>
            <a:p>
              <a:pPr defTabSz="1214259">
                <a:lnSpc>
                  <a:spcPct val="90000"/>
                </a:lnSpc>
                <a:defRPr/>
              </a:pPr>
              <a:r>
                <a:rPr lang="en-US" sz="6700" kern="0" spc="-100" dirty="0">
                  <a:solidFill>
                    <a:prstClr val="white"/>
                  </a:solidFill>
                  <a:latin typeface="CiscoSansTT"/>
                  <a:ea typeface="Apple LiGothic Medium"/>
                  <a:cs typeface="Apple LiGothic Medium"/>
                </a:rPr>
                <a:t>5-10X</a:t>
              </a:r>
            </a:p>
            <a:p>
              <a:pPr defTabSz="1214259">
                <a:defRPr/>
              </a:pPr>
              <a:r>
                <a:rPr lang="en-US" sz="1900" kern="0" dirty="0">
                  <a:solidFill>
                    <a:prstClr val="white"/>
                  </a:solidFill>
                  <a:latin typeface="CiscoSansTT"/>
                  <a:ea typeface="Apple LiGothic Medium"/>
                  <a:cs typeface="Apple LiGothic Medium"/>
                </a:rPr>
                <a:t>Cloud services typically purchased without IT involvement (Cisco)</a:t>
              </a:r>
            </a:p>
          </p:txBody>
        </p:sp>
        <p:grpSp>
          <p:nvGrpSpPr>
            <p:cNvPr id="72" name="Group 71"/>
            <p:cNvGrpSpPr/>
            <p:nvPr/>
          </p:nvGrpSpPr>
          <p:grpSpPr>
            <a:xfrm>
              <a:off x="1087323" y="1089289"/>
              <a:ext cx="1829276" cy="1828800"/>
              <a:chOff x="961941" y="1107805"/>
              <a:chExt cx="1005840" cy="1005840"/>
            </a:xfrm>
          </p:grpSpPr>
          <p:sp>
            <p:nvSpPr>
              <p:cNvPr id="77" name="Oval 76"/>
              <p:cNvSpPr/>
              <p:nvPr/>
            </p:nvSpPr>
            <p:spPr>
              <a:xfrm>
                <a:off x="961941" y="1107805"/>
                <a:ext cx="1005840" cy="1005840"/>
              </a:xfrm>
              <a:prstGeom prst="ellipse">
                <a:avLst/>
              </a:prstGeom>
              <a:solidFill>
                <a:srgbClr val="FFCC00"/>
              </a:solidFill>
              <a:ln>
                <a:noFill/>
              </a:ln>
              <a:effectLst>
                <a:outerShdw blurRad="57150" dist="19050" dir="5400000" algn="ctr" rotWithShape="0">
                  <a:srgbClr val="000000">
                    <a:alpha val="63000"/>
                  </a:srgbClr>
                </a:outerShdw>
              </a:effectLst>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sp>
            <p:nvSpPr>
              <p:cNvPr id="78" name="Oval 77"/>
              <p:cNvSpPr/>
              <p:nvPr/>
            </p:nvSpPr>
            <p:spPr>
              <a:xfrm>
                <a:off x="1015158" y="1165427"/>
                <a:ext cx="899406" cy="890597"/>
              </a:xfrm>
              <a:prstGeom prst="ellipse">
                <a:avLst/>
              </a:prstGeom>
              <a:solidFill>
                <a:sysClr val="window" lastClr="FFFFFF"/>
              </a:solidFill>
              <a:ln w="12700" cap="flat" cmpd="sng" algn="ctr">
                <a:noFill/>
                <a:prstDash val="solid"/>
                <a:miter lim="800000"/>
              </a:ln>
              <a:effectLst>
                <a:outerShdw blurRad="76200" dist="50800" dir="5400000" algn="ctr" rotWithShape="0">
                  <a:srgbClr val="000000">
                    <a:alpha val="27000"/>
                  </a:srgbClr>
                </a:outerShdw>
              </a:effectLst>
              <a:scene3d>
                <a:camera prst="orthographicFront"/>
                <a:lightRig rig="threePt" dir="t"/>
              </a:scene3d>
              <a:sp3d>
                <a:bevelT w="165100" prst="coolSlant"/>
              </a:sp3d>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grpSp>
        <p:sp>
          <p:nvSpPr>
            <p:cNvPr id="73" name="Rectangle 72"/>
            <p:cNvSpPr/>
            <p:nvPr/>
          </p:nvSpPr>
          <p:spPr>
            <a:xfrm rot="16200000">
              <a:off x="108143" y="1789718"/>
              <a:ext cx="1295697" cy="461547"/>
            </a:xfrm>
            <a:prstGeom prst="rect">
              <a:avLst/>
            </a:prstGeom>
          </p:spPr>
          <p:txBody>
            <a:bodyPr wrap="none" lIns="91142" tIns="45602" rIns="91142" bIns="45602">
              <a:spAutoFit/>
            </a:bodyPr>
            <a:lstStyle/>
            <a:p>
              <a:pPr defTabSz="1214259">
                <a:defRPr/>
              </a:pPr>
              <a:r>
                <a:rPr lang="en-US" kern="0" dirty="0">
                  <a:ln w="1905"/>
                  <a:solidFill>
                    <a:schemeClr val="bg1"/>
                  </a:solidFill>
                  <a:latin typeface="CiscoSansTT"/>
                  <a:ea typeface="Apple LiGothic Medium"/>
                  <a:cs typeface="Apple LiGothic Medium"/>
                </a:rPr>
                <a:t>Visibility</a:t>
              </a:r>
            </a:p>
          </p:txBody>
        </p:sp>
        <p:grpSp>
          <p:nvGrpSpPr>
            <p:cNvPr id="74" name="Group 73"/>
            <p:cNvGrpSpPr/>
            <p:nvPr/>
          </p:nvGrpSpPr>
          <p:grpSpPr>
            <a:xfrm>
              <a:off x="1483547" y="1500375"/>
              <a:ext cx="1036828" cy="828871"/>
              <a:chOff x="5256835" y="974690"/>
              <a:chExt cx="1601733" cy="1280473"/>
            </a:xfrm>
            <a:solidFill>
              <a:srgbClr val="130F65"/>
            </a:solidFill>
            <a:effectLst/>
          </p:grpSpPr>
          <p:sp>
            <p:nvSpPr>
              <p:cNvPr id="75" name="Donut 74"/>
              <p:cNvSpPr/>
              <p:nvPr/>
            </p:nvSpPr>
            <p:spPr>
              <a:xfrm>
                <a:off x="5256835" y="974690"/>
                <a:ext cx="1061713" cy="1061714"/>
              </a:xfrm>
              <a:prstGeom prst="donut">
                <a:avLst>
                  <a:gd name="adj" fmla="val 9217"/>
                </a:avLst>
              </a:prstGeom>
              <a:grpFill/>
              <a:ln w="12700" cap="flat" cmpd="sng" algn="ctr">
                <a:noFill/>
                <a:prstDash val="solid"/>
                <a:miter lim="800000"/>
              </a:ln>
              <a:effectLst/>
            </p:spPr>
            <p:txBody>
              <a:bodyPr rtlCol="0" anchor="ctr"/>
              <a:lstStyle/>
              <a:p>
                <a:pPr algn="ctr" defTabSz="912908">
                  <a:defRPr/>
                </a:pPr>
                <a:endParaRPr lang="en-US" sz="1900" kern="0" dirty="0">
                  <a:solidFill>
                    <a:srgbClr val="2C2C2C"/>
                  </a:solidFill>
                  <a:latin typeface="CiscoSansTT"/>
                </a:endParaRPr>
              </a:p>
            </p:txBody>
          </p:sp>
          <p:sp>
            <p:nvSpPr>
              <p:cNvPr id="76" name="Rectangle 75"/>
              <p:cNvSpPr/>
              <p:nvPr/>
            </p:nvSpPr>
            <p:spPr>
              <a:xfrm rot="2540379">
                <a:off x="6117441" y="2074725"/>
                <a:ext cx="741127" cy="180438"/>
              </a:xfrm>
              <a:prstGeom prst="rect">
                <a:avLst/>
              </a:prstGeom>
              <a:grpFill/>
              <a:ln w="12700" cap="flat" cmpd="sng" algn="ctr">
                <a:noFill/>
                <a:prstDash val="solid"/>
                <a:miter lim="800000"/>
              </a:ln>
              <a:effectLst/>
            </p:spPr>
            <p:txBody>
              <a:bodyPr rtlCol="0" anchor="ctr"/>
              <a:lstStyle/>
              <a:p>
                <a:pPr algn="ctr" defTabSz="912908">
                  <a:defRPr/>
                </a:pPr>
                <a:endParaRPr lang="en-US" sz="1900" kern="0" dirty="0">
                  <a:solidFill>
                    <a:prstClr val="white"/>
                  </a:solidFill>
                  <a:latin typeface="CiscoSansTT"/>
                </a:endParaRPr>
              </a:p>
            </p:txBody>
          </p:sp>
        </p:grpSp>
      </p:grpSp>
      <p:grpSp>
        <p:nvGrpSpPr>
          <p:cNvPr id="79" name="Group 78"/>
          <p:cNvGrpSpPr/>
          <p:nvPr/>
        </p:nvGrpSpPr>
        <p:grpSpPr>
          <a:xfrm>
            <a:off x="3899000" y="4655841"/>
            <a:ext cx="7898507" cy="1841823"/>
            <a:chOff x="3900014" y="4761651"/>
            <a:chExt cx="7900563" cy="1841822"/>
          </a:xfrm>
        </p:grpSpPr>
        <p:sp>
          <p:nvSpPr>
            <p:cNvPr id="80" name="Parallelogram 33"/>
            <p:cNvSpPr/>
            <p:nvPr/>
          </p:nvSpPr>
          <p:spPr>
            <a:xfrm>
              <a:off x="5424682" y="4791068"/>
              <a:ext cx="6375895" cy="1812405"/>
            </a:xfrm>
            <a:custGeom>
              <a:avLst/>
              <a:gdLst/>
              <a:ahLst/>
              <a:cxnLst/>
              <a:rect l="l" t="t" r="r" b="b"/>
              <a:pathLst>
                <a:path w="4952425" h="1812405">
                  <a:moveTo>
                    <a:pt x="0" y="0"/>
                  </a:moveTo>
                  <a:lnTo>
                    <a:pt x="4952425" y="0"/>
                  </a:lnTo>
                  <a:lnTo>
                    <a:pt x="3636456" y="1812405"/>
                  </a:lnTo>
                  <a:lnTo>
                    <a:pt x="0" y="1812405"/>
                  </a:lnTo>
                  <a:close/>
                </a:path>
              </a:pathLst>
            </a:custGeom>
            <a:solidFill>
              <a:srgbClr val="78BE20">
                <a:alpha val="90000"/>
              </a:srgbClr>
            </a:solidFill>
            <a:ln w="12700" cap="flat" cmpd="sng" algn="ctr">
              <a:noFill/>
              <a:prstDash val="solid"/>
              <a:miter lim="800000"/>
            </a:ln>
            <a:effectLst/>
          </p:spPr>
          <p:txBody>
            <a:bodyPr lIns="91414" tIns="45718" rIns="91414" bIns="45718" rtlCol="0" anchor="ctr"/>
            <a:lstStyle/>
            <a:p>
              <a:pPr algn="ctr" defTabSz="912908">
                <a:defRPr/>
              </a:pPr>
              <a:endParaRPr lang="en-US" sz="1900" kern="0">
                <a:solidFill>
                  <a:prstClr val="white"/>
                </a:solidFill>
                <a:latin typeface="CiscoSansTT"/>
              </a:endParaRPr>
            </a:p>
          </p:txBody>
        </p:sp>
        <p:sp>
          <p:nvSpPr>
            <p:cNvPr id="81" name="TextBox 80"/>
            <p:cNvSpPr txBox="1"/>
            <p:nvPr/>
          </p:nvSpPr>
          <p:spPr>
            <a:xfrm>
              <a:off x="6426845" y="5200174"/>
              <a:ext cx="3986825" cy="878121"/>
            </a:xfrm>
            <a:prstGeom prst="rect">
              <a:avLst/>
            </a:prstGeom>
          </p:spPr>
          <p:txBody>
            <a:bodyPr lIns="81997" tIns="45602" rIns="81997" bIns="45602" anchor="ctr"/>
            <a:lstStyle/>
            <a:p>
              <a:pPr defTabSz="1214259">
                <a:lnSpc>
                  <a:spcPct val="90000"/>
                </a:lnSpc>
                <a:defRPr/>
              </a:pPr>
              <a:r>
                <a:rPr lang="en-US" sz="6700" kern="0" spc="-100" dirty="0">
                  <a:solidFill>
                    <a:prstClr val="white"/>
                  </a:solidFill>
                  <a:latin typeface="CiscoSansTT"/>
                  <a:ea typeface="Apple LiGothic Medium"/>
                  <a:cs typeface="Apple LiGothic Medium"/>
                </a:rPr>
                <a:t>50%</a:t>
              </a:r>
            </a:p>
            <a:p>
              <a:pPr defTabSz="1214259">
                <a:lnSpc>
                  <a:spcPct val="90000"/>
                </a:lnSpc>
                <a:defRPr/>
              </a:pPr>
              <a:r>
                <a:rPr lang="en-US" sz="1900" kern="0" dirty="0">
                  <a:solidFill>
                    <a:prstClr val="white"/>
                  </a:solidFill>
                  <a:latin typeface="CiscoSansTT"/>
                  <a:ea typeface="Apple LiGothic Medium"/>
                  <a:cs typeface="Apple LiGothic Medium"/>
                </a:rPr>
                <a:t>Global 1000 companies that will have customer data stored in the public cloud by 2016 (Gartner)</a:t>
              </a:r>
            </a:p>
          </p:txBody>
        </p:sp>
        <p:sp>
          <p:nvSpPr>
            <p:cNvPr id="82" name="Rectangle 81"/>
            <p:cNvSpPr/>
            <p:nvPr/>
          </p:nvSpPr>
          <p:spPr>
            <a:xfrm rot="16200000">
              <a:off x="3377841" y="5476708"/>
              <a:ext cx="1505893" cy="461547"/>
            </a:xfrm>
            <a:prstGeom prst="rect">
              <a:avLst/>
            </a:prstGeom>
          </p:spPr>
          <p:txBody>
            <a:bodyPr wrap="square" lIns="91142" tIns="45602" rIns="91142" bIns="45602">
              <a:spAutoFit/>
            </a:bodyPr>
            <a:lstStyle/>
            <a:p>
              <a:pPr algn="ctr" defTabSz="1214259">
                <a:defRPr/>
              </a:pPr>
              <a:r>
                <a:rPr lang="en-US" kern="0" dirty="0">
                  <a:ln w="1905"/>
                  <a:solidFill>
                    <a:schemeClr val="bg1"/>
                  </a:solidFill>
                  <a:latin typeface="CiscoSansTT"/>
                  <a:ea typeface="Apple LiGothic Medium"/>
                  <a:cs typeface="Apple LiGothic Medium"/>
                </a:rPr>
                <a:t>Risk</a:t>
              </a:r>
            </a:p>
          </p:txBody>
        </p:sp>
        <p:grpSp>
          <p:nvGrpSpPr>
            <p:cNvPr id="83" name="Group 82"/>
            <p:cNvGrpSpPr/>
            <p:nvPr/>
          </p:nvGrpSpPr>
          <p:grpSpPr>
            <a:xfrm>
              <a:off x="4502775" y="4761651"/>
              <a:ext cx="1829276" cy="1828800"/>
              <a:chOff x="3742138" y="4628293"/>
              <a:chExt cx="1679642" cy="1656267"/>
            </a:xfrm>
          </p:grpSpPr>
          <p:sp>
            <p:nvSpPr>
              <p:cNvPr id="87" name="Oval 86"/>
              <p:cNvSpPr/>
              <p:nvPr/>
            </p:nvSpPr>
            <p:spPr>
              <a:xfrm>
                <a:off x="3742138" y="4628293"/>
                <a:ext cx="1679642" cy="1656267"/>
              </a:xfrm>
              <a:prstGeom prst="ellipse">
                <a:avLst/>
              </a:prstGeom>
              <a:solidFill>
                <a:srgbClr val="78BE20"/>
              </a:solidFill>
              <a:ln>
                <a:noFill/>
              </a:ln>
              <a:effectLst>
                <a:outerShdw blurRad="57150" dist="19050" dir="5400000" algn="ctr" rotWithShape="0">
                  <a:srgbClr val="000000">
                    <a:alpha val="63000"/>
                  </a:srgbClr>
                </a:outerShdw>
              </a:effectLst>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sp>
            <p:nvSpPr>
              <p:cNvPr id="88" name="Oval 87"/>
              <p:cNvSpPr/>
              <p:nvPr/>
            </p:nvSpPr>
            <p:spPr>
              <a:xfrm>
                <a:off x="3826819" y="4699635"/>
                <a:ext cx="1523609" cy="1508686"/>
              </a:xfrm>
              <a:prstGeom prst="ellipse">
                <a:avLst/>
              </a:prstGeom>
              <a:solidFill>
                <a:srgbClr val="FFFFFF"/>
              </a:solidFill>
              <a:ln w="12700" cap="flat" cmpd="sng" algn="ctr">
                <a:noFill/>
                <a:prstDash val="solid"/>
                <a:miter lim="800000"/>
              </a:ln>
              <a:effectLst>
                <a:outerShdw blurRad="76200" dist="50800" dir="5400000" algn="ctr" rotWithShape="0">
                  <a:srgbClr val="000000">
                    <a:alpha val="27000"/>
                  </a:srgbClr>
                </a:outerShdw>
              </a:effectLst>
              <a:scene3d>
                <a:camera prst="orthographicFront"/>
                <a:lightRig rig="threePt" dir="t"/>
              </a:scene3d>
              <a:sp3d>
                <a:bevelT w="165100" prst="coolSlant"/>
              </a:sp3d>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grpSp>
        <p:grpSp>
          <p:nvGrpSpPr>
            <p:cNvPr id="84" name="Group 83"/>
            <p:cNvGrpSpPr>
              <a:grpSpLocks noChangeAspect="1"/>
            </p:cNvGrpSpPr>
            <p:nvPr/>
          </p:nvGrpSpPr>
          <p:grpSpPr>
            <a:xfrm>
              <a:off x="5013276" y="5140721"/>
              <a:ext cx="750517" cy="945815"/>
              <a:chOff x="1924050" y="4471988"/>
              <a:chExt cx="1042988" cy="1360488"/>
            </a:xfrm>
            <a:solidFill>
              <a:srgbClr val="78BE20"/>
            </a:solidFill>
          </p:grpSpPr>
          <p:sp>
            <p:nvSpPr>
              <p:cNvPr id="85" name="Freeform 84"/>
              <p:cNvSpPr>
                <a:spLocks noEditPoints="1"/>
              </p:cNvSpPr>
              <p:nvPr/>
            </p:nvSpPr>
            <p:spPr bwMode="auto">
              <a:xfrm>
                <a:off x="1924050" y="5089526"/>
                <a:ext cx="1042988" cy="742950"/>
              </a:xfrm>
              <a:custGeom>
                <a:avLst/>
                <a:gdLst>
                  <a:gd name="T0" fmla="*/ 78 w 115"/>
                  <a:gd name="T1" fmla="*/ 0 h 82"/>
                  <a:gd name="T2" fmla="*/ 7 w 115"/>
                  <a:gd name="T3" fmla="*/ 0 h 82"/>
                  <a:gd name="T4" fmla="*/ 0 w 115"/>
                  <a:gd name="T5" fmla="*/ 7 h 82"/>
                  <a:gd name="T6" fmla="*/ 0 w 115"/>
                  <a:gd name="T7" fmla="*/ 75 h 82"/>
                  <a:gd name="T8" fmla="*/ 7 w 115"/>
                  <a:gd name="T9" fmla="*/ 82 h 82"/>
                  <a:gd name="T10" fmla="*/ 108 w 115"/>
                  <a:gd name="T11" fmla="*/ 82 h 82"/>
                  <a:gd name="T12" fmla="*/ 115 w 115"/>
                  <a:gd name="T13" fmla="*/ 75 h 82"/>
                  <a:gd name="T14" fmla="*/ 115 w 115"/>
                  <a:gd name="T15" fmla="*/ 7 h 82"/>
                  <a:gd name="T16" fmla="*/ 108 w 115"/>
                  <a:gd name="T17" fmla="*/ 0 h 82"/>
                  <a:gd name="T18" fmla="*/ 98 w 115"/>
                  <a:gd name="T19" fmla="*/ 0 h 82"/>
                  <a:gd name="T20" fmla="*/ 68 w 115"/>
                  <a:gd name="T21" fmla="*/ 68 h 82"/>
                  <a:gd name="T22" fmla="*/ 46 w 115"/>
                  <a:gd name="T23" fmla="*/ 68 h 82"/>
                  <a:gd name="T24" fmla="*/ 50 w 115"/>
                  <a:gd name="T25" fmla="*/ 45 h 82"/>
                  <a:gd name="T26" fmla="*/ 43 w 115"/>
                  <a:gd name="T27" fmla="*/ 33 h 82"/>
                  <a:gd name="T28" fmla="*/ 57 w 115"/>
                  <a:gd name="T29" fmla="*/ 18 h 82"/>
                  <a:gd name="T30" fmla="*/ 71 w 115"/>
                  <a:gd name="T31" fmla="*/ 33 h 82"/>
                  <a:gd name="T32" fmla="*/ 64 w 115"/>
                  <a:gd name="T33" fmla="*/ 45 h 82"/>
                  <a:gd name="T34" fmla="*/ 68 w 115"/>
                  <a:gd name="T35" fmla="*/ 6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82">
                    <a:moveTo>
                      <a:pt x="78" y="0"/>
                    </a:moveTo>
                    <a:cubicBezTo>
                      <a:pt x="7" y="0"/>
                      <a:pt x="7" y="0"/>
                      <a:pt x="7" y="0"/>
                    </a:cubicBezTo>
                    <a:cubicBezTo>
                      <a:pt x="3" y="0"/>
                      <a:pt x="0" y="3"/>
                      <a:pt x="0" y="7"/>
                    </a:cubicBezTo>
                    <a:cubicBezTo>
                      <a:pt x="0" y="75"/>
                      <a:pt x="0" y="75"/>
                      <a:pt x="0" y="75"/>
                    </a:cubicBezTo>
                    <a:cubicBezTo>
                      <a:pt x="0" y="79"/>
                      <a:pt x="3" y="82"/>
                      <a:pt x="7" y="82"/>
                    </a:cubicBezTo>
                    <a:cubicBezTo>
                      <a:pt x="108" y="82"/>
                      <a:pt x="108" y="82"/>
                      <a:pt x="108" y="82"/>
                    </a:cubicBezTo>
                    <a:cubicBezTo>
                      <a:pt x="112" y="82"/>
                      <a:pt x="115" y="79"/>
                      <a:pt x="115" y="75"/>
                    </a:cubicBezTo>
                    <a:cubicBezTo>
                      <a:pt x="115" y="7"/>
                      <a:pt x="115" y="7"/>
                      <a:pt x="115" y="7"/>
                    </a:cubicBezTo>
                    <a:cubicBezTo>
                      <a:pt x="115" y="3"/>
                      <a:pt x="112" y="0"/>
                      <a:pt x="108" y="0"/>
                    </a:cubicBezTo>
                    <a:cubicBezTo>
                      <a:pt x="98" y="0"/>
                      <a:pt x="98" y="0"/>
                      <a:pt x="98" y="0"/>
                    </a:cubicBezTo>
                    <a:moveTo>
                      <a:pt x="68" y="68"/>
                    </a:moveTo>
                    <a:cubicBezTo>
                      <a:pt x="46" y="68"/>
                      <a:pt x="46" y="68"/>
                      <a:pt x="46" y="68"/>
                    </a:cubicBezTo>
                    <a:cubicBezTo>
                      <a:pt x="50" y="45"/>
                      <a:pt x="50" y="45"/>
                      <a:pt x="50" y="45"/>
                    </a:cubicBezTo>
                    <a:cubicBezTo>
                      <a:pt x="46" y="42"/>
                      <a:pt x="43" y="38"/>
                      <a:pt x="43" y="33"/>
                    </a:cubicBezTo>
                    <a:cubicBezTo>
                      <a:pt x="43" y="25"/>
                      <a:pt x="49" y="18"/>
                      <a:pt x="57" y="18"/>
                    </a:cubicBezTo>
                    <a:cubicBezTo>
                      <a:pt x="65" y="18"/>
                      <a:pt x="71" y="25"/>
                      <a:pt x="71" y="33"/>
                    </a:cubicBezTo>
                    <a:cubicBezTo>
                      <a:pt x="71" y="38"/>
                      <a:pt x="69" y="42"/>
                      <a:pt x="64" y="45"/>
                    </a:cubicBezTo>
                    <a:lnTo>
                      <a:pt x="68"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a:lstStyle>
              <a:p>
                <a:pPr defTabSz="1218377">
                  <a:defRPr/>
                </a:pPr>
                <a:endParaRPr lang="en-US">
                  <a:solidFill>
                    <a:srgbClr val="2C2C2C"/>
                  </a:solidFill>
                  <a:latin typeface="CiscoSansTT"/>
                </a:endParaRPr>
              </a:p>
            </p:txBody>
          </p:sp>
          <p:sp>
            <p:nvSpPr>
              <p:cNvPr id="86" name="Freeform 85"/>
              <p:cNvSpPr>
                <a:spLocks/>
              </p:cNvSpPr>
              <p:nvPr/>
            </p:nvSpPr>
            <p:spPr bwMode="auto">
              <a:xfrm>
                <a:off x="2051050" y="4471988"/>
                <a:ext cx="796925" cy="661988"/>
              </a:xfrm>
              <a:custGeom>
                <a:avLst/>
                <a:gdLst>
                  <a:gd name="T0" fmla="*/ 88 w 88"/>
                  <a:gd name="T1" fmla="*/ 73 h 73"/>
                  <a:gd name="T2" fmla="*/ 88 w 88"/>
                  <a:gd name="T3" fmla="*/ 45 h 73"/>
                  <a:gd name="T4" fmla="*/ 44 w 88"/>
                  <a:gd name="T5" fmla="*/ 0 h 73"/>
                  <a:gd name="T6" fmla="*/ 0 w 88"/>
                  <a:gd name="T7" fmla="*/ 44 h 73"/>
                  <a:gd name="T8" fmla="*/ 0 w 88"/>
                  <a:gd name="T9" fmla="*/ 71 h 73"/>
                  <a:gd name="T10" fmla="*/ 17 w 88"/>
                  <a:gd name="T11" fmla="*/ 71 h 73"/>
                  <a:gd name="T12" fmla="*/ 18 w 88"/>
                  <a:gd name="T13" fmla="*/ 44 h 73"/>
                  <a:gd name="T14" fmla="*/ 44 w 88"/>
                  <a:gd name="T15" fmla="*/ 18 h 73"/>
                  <a:gd name="T16" fmla="*/ 70 w 88"/>
                  <a:gd name="T17" fmla="*/ 45 h 73"/>
                  <a:gd name="T18" fmla="*/ 70 w 88"/>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73">
                    <a:moveTo>
                      <a:pt x="88" y="73"/>
                    </a:moveTo>
                    <a:cubicBezTo>
                      <a:pt x="88" y="45"/>
                      <a:pt x="88" y="45"/>
                      <a:pt x="88" y="45"/>
                    </a:cubicBezTo>
                    <a:cubicBezTo>
                      <a:pt x="88" y="21"/>
                      <a:pt x="69" y="1"/>
                      <a:pt x="44" y="0"/>
                    </a:cubicBezTo>
                    <a:cubicBezTo>
                      <a:pt x="20" y="0"/>
                      <a:pt x="0" y="20"/>
                      <a:pt x="0" y="44"/>
                    </a:cubicBezTo>
                    <a:cubicBezTo>
                      <a:pt x="0" y="71"/>
                      <a:pt x="0" y="71"/>
                      <a:pt x="0" y="71"/>
                    </a:cubicBezTo>
                    <a:cubicBezTo>
                      <a:pt x="17" y="71"/>
                      <a:pt x="17" y="71"/>
                      <a:pt x="17" y="71"/>
                    </a:cubicBezTo>
                    <a:cubicBezTo>
                      <a:pt x="18" y="44"/>
                      <a:pt x="18" y="44"/>
                      <a:pt x="18" y="44"/>
                    </a:cubicBezTo>
                    <a:cubicBezTo>
                      <a:pt x="18" y="30"/>
                      <a:pt x="30" y="18"/>
                      <a:pt x="44" y="18"/>
                    </a:cubicBezTo>
                    <a:cubicBezTo>
                      <a:pt x="59" y="18"/>
                      <a:pt x="70" y="30"/>
                      <a:pt x="70" y="45"/>
                    </a:cubicBezTo>
                    <a:cubicBezTo>
                      <a:pt x="70" y="73"/>
                      <a:pt x="70" y="73"/>
                      <a:pt x="70" y="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a:lstStyle>
              <a:p>
                <a:pPr defTabSz="1218377">
                  <a:defRPr/>
                </a:pPr>
                <a:endParaRPr lang="en-US">
                  <a:solidFill>
                    <a:srgbClr val="2C2C2C"/>
                  </a:solidFill>
                  <a:latin typeface="CiscoSansTT"/>
                </a:endParaRPr>
              </a:p>
            </p:txBody>
          </p:sp>
        </p:grpSp>
      </p:grpSp>
      <p:grpSp>
        <p:nvGrpSpPr>
          <p:cNvPr id="89" name="Group 88"/>
          <p:cNvGrpSpPr/>
          <p:nvPr/>
        </p:nvGrpSpPr>
        <p:grpSpPr>
          <a:xfrm>
            <a:off x="1964740" y="2813372"/>
            <a:ext cx="8705882" cy="1830616"/>
            <a:chOff x="1965248" y="2919203"/>
            <a:chExt cx="8708149" cy="1830617"/>
          </a:xfrm>
        </p:grpSpPr>
        <p:sp>
          <p:nvSpPr>
            <p:cNvPr id="90" name="Parallelogram 33"/>
            <p:cNvSpPr/>
            <p:nvPr/>
          </p:nvSpPr>
          <p:spPr>
            <a:xfrm>
              <a:off x="3338294" y="2935392"/>
              <a:ext cx="7335103" cy="1812405"/>
            </a:xfrm>
            <a:custGeom>
              <a:avLst/>
              <a:gdLst/>
              <a:ahLst/>
              <a:cxnLst/>
              <a:rect l="l" t="t" r="r" b="b"/>
              <a:pathLst>
                <a:path w="7335102" h="1812405">
                  <a:moveTo>
                    <a:pt x="0" y="0"/>
                  </a:moveTo>
                  <a:lnTo>
                    <a:pt x="7335102" y="0"/>
                  </a:lnTo>
                  <a:lnTo>
                    <a:pt x="6019133" y="1812405"/>
                  </a:lnTo>
                  <a:lnTo>
                    <a:pt x="0" y="1812405"/>
                  </a:lnTo>
                  <a:close/>
                </a:path>
              </a:pathLst>
            </a:custGeom>
            <a:solidFill>
              <a:srgbClr val="00A3E0">
                <a:alpha val="90000"/>
              </a:srgbClr>
            </a:solidFill>
            <a:ln w="12700" cap="flat" cmpd="sng" algn="ctr">
              <a:noFill/>
              <a:prstDash val="solid"/>
              <a:miter lim="800000"/>
            </a:ln>
            <a:effectLst/>
          </p:spPr>
          <p:txBody>
            <a:bodyPr lIns="91414" tIns="45718" rIns="91414" bIns="45718" rtlCol="0" anchor="ctr"/>
            <a:lstStyle/>
            <a:p>
              <a:pPr algn="ctr" defTabSz="912908">
                <a:defRPr/>
              </a:pPr>
              <a:endParaRPr lang="en-US" sz="1900" kern="0">
                <a:solidFill>
                  <a:prstClr val="white"/>
                </a:solidFill>
                <a:latin typeface="CiscoSansTT"/>
              </a:endParaRPr>
            </a:p>
          </p:txBody>
        </p:sp>
        <p:sp>
          <p:nvSpPr>
            <p:cNvPr id="91" name="TextBox 90"/>
            <p:cNvSpPr txBox="1"/>
            <p:nvPr/>
          </p:nvSpPr>
          <p:spPr>
            <a:xfrm>
              <a:off x="4453852" y="3315215"/>
              <a:ext cx="4784821" cy="878120"/>
            </a:xfrm>
            <a:prstGeom prst="rect">
              <a:avLst/>
            </a:prstGeom>
          </p:spPr>
          <p:txBody>
            <a:bodyPr lIns="81997" tIns="45602" rIns="81997" bIns="45602" anchor="ctr"/>
            <a:lstStyle/>
            <a:p>
              <a:pPr defTabSz="1214259">
                <a:lnSpc>
                  <a:spcPct val="90000"/>
                </a:lnSpc>
                <a:defRPr/>
              </a:pPr>
              <a:r>
                <a:rPr lang="en-US" sz="6700" kern="0" spc="-100" dirty="0">
                  <a:solidFill>
                    <a:prstClr val="white"/>
                  </a:solidFill>
                  <a:latin typeface="CiscoSansTT"/>
                  <a:ea typeface="Apple LiGothic Medium"/>
                  <a:cs typeface="Apple LiGothic Medium"/>
                </a:rPr>
                <a:t>90%</a:t>
              </a:r>
            </a:p>
            <a:p>
              <a:pPr defTabSz="1214259">
                <a:lnSpc>
                  <a:spcPct val="90000"/>
                </a:lnSpc>
                <a:defRPr/>
              </a:pPr>
              <a:r>
                <a:rPr lang="en-US" sz="1900" kern="0" dirty="0">
                  <a:solidFill>
                    <a:prstClr val="white"/>
                  </a:solidFill>
                  <a:latin typeface="CiscoSansTT"/>
                  <a:ea typeface="Apple LiGothic Medium"/>
                  <a:cs typeface="Apple LiGothic Medium"/>
                </a:rPr>
                <a:t>Percentage of IT expenditures spent outside of IT budget by 2020 (Gartner)</a:t>
              </a:r>
            </a:p>
          </p:txBody>
        </p:sp>
        <p:sp>
          <p:nvSpPr>
            <p:cNvPr id="92" name="Rectangle 91"/>
            <p:cNvSpPr/>
            <p:nvPr/>
          </p:nvSpPr>
          <p:spPr>
            <a:xfrm rot="16200000">
              <a:off x="1285895" y="3608919"/>
              <a:ext cx="1820254" cy="461547"/>
            </a:xfrm>
            <a:prstGeom prst="rect">
              <a:avLst/>
            </a:prstGeom>
          </p:spPr>
          <p:txBody>
            <a:bodyPr wrap="square" lIns="91142" tIns="45602" rIns="91142" bIns="45602">
              <a:spAutoFit/>
            </a:bodyPr>
            <a:lstStyle/>
            <a:p>
              <a:pPr algn="ctr" defTabSz="1214259">
                <a:tabLst>
                  <a:tab pos="2387670" algn="l"/>
                </a:tabLst>
                <a:defRPr/>
              </a:pPr>
              <a:r>
                <a:rPr lang="en-US" kern="0" dirty="0">
                  <a:ln w="1905"/>
                  <a:solidFill>
                    <a:schemeClr val="bg1"/>
                  </a:solidFill>
                  <a:latin typeface="CiscoSansTT"/>
                  <a:ea typeface="Apple LiGothic Medium"/>
                  <a:cs typeface="Apple LiGothic Medium"/>
                </a:rPr>
                <a:t>Cost</a:t>
              </a:r>
            </a:p>
          </p:txBody>
        </p:sp>
        <p:grpSp>
          <p:nvGrpSpPr>
            <p:cNvPr id="93" name="Group 92"/>
            <p:cNvGrpSpPr/>
            <p:nvPr/>
          </p:nvGrpSpPr>
          <p:grpSpPr>
            <a:xfrm>
              <a:off x="2567355" y="2919203"/>
              <a:ext cx="1829276" cy="1828800"/>
              <a:chOff x="2448408" y="2814398"/>
              <a:chExt cx="1742002" cy="1713271"/>
            </a:xfrm>
          </p:grpSpPr>
          <p:sp>
            <p:nvSpPr>
              <p:cNvPr id="95" name="Oval 94"/>
              <p:cNvSpPr/>
              <p:nvPr/>
            </p:nvSpPr>
            <p:spPr>
              <a:xfrm>
                <a:off x="2448408" y="2814398"/>
                <a:ext cx="1742002" cy="1713271"/>
              </a:xfrm>
              <a:prstGeom prst="ellipse">
                <a:avLst/>
              </a:prstGeom>
              <a:solidFill>
                <a:srgbClr val="00A3E0"/>
              </a:solidFill>
              <a:ln>
                <a:noFill/>
              </a:ln>
              <a:effectLst>
                <a:outerShdw blurRad="57150" dist="19050" dir="5400000" algn="ctr" rotWithShape="0">
                  <a:srgbClr val="000000">
                    <a:alpha val="63000"/>
                  </a:srgbClr>
                </a:outerShdw>
              </a:effectLst>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sp>
            <p:nvSpPr>
              <p:cNvPr id="96" name="Oval 95"/>
              <p:cNvSpPr/>
              <p:nvPr/>
            </p:nvSpPr>
            <p:spPr>
              <a:xfrm>
                <a:off x="2521186" y="2895580"/>
                <a:ext cx="1586267" cy="1560105"/>
              </a:xfrm>
              <a:prstGeom prst="ellipse">
                <a:avLst/>
              </a:prstGeom>
              <a:solidFill>
                <a:srgbClr val="FFFFFF"/>
              </a:solidFill>
              <a:ln w="12700" cap="flat" cmpd="sng" algn="ctr">
                <a:noFill/>
                <a:prstDash val="solid"/>
                <a:miter lim="800000"/>
              </a:ln>
              <a:effectLst>
                <a:outerShdw blurRad="76200" dist="50800" dir="5400000" algn="ctr" rotWithShape="0">
                  <a:srgbClr val="000000">
                    <a:alpha val="27000"/>
                  </a:srgbClr>
                </a:outerShdw>
              </a:effectLst>
              <a:scene3d>
                <a:camera prst="orthographicFront"/>
                <a:lightRig rig="threePt" dir="t"/>
              </a:scene3d>
              <a:sp3d>
                <a:bevelT w="165100" prst="coolSlant"/>
              </a:sp3d>
            </p:spPr>
            <p:txBody>
              <a:bodyPr rtlCol="0" anchor="ctr"/>
              <a:lstStyle/>
              <a:p>
                <a:pPr algn="ctr" defTabSz="1214259">
                  <a:defRPr/>
                </a:pPr>
                <a:endParaRPr lang="en-US" kern="0" dirty="0">
                  <a:solidFill>
                    <a:srgbClr val="FFFFFF"/>
                  </a:solidFill>
                  <a:latin typeface="Arial"/>
                  <a:ea typeface="Apple LiGothic Medium"/>
                  <a:cs typeface="Apple LiGothic Medium"/>
                </a:endParaRPr>
              </a:p>
            </p:txBody>
          </p:sp>
        </p:grpSp>
        <p:sp>
          <p:nvSpPr>
            <p:cNvPr id="94" name="Freeform 30"/>
            <p:cNvSpPr>
              <a:spLocks/>
            </p:cNvSpPr>
            <p:nvPr/>
          </p:nvSpPr>
          <p:spPr bwMode="auto">
            <a:xfrm>
              <a:off x="3158461" y="3376992"/>
              <a:ext cx="647064" cy="913229"/>
            </a:xfrm>
            <a:custGeom>
              <a:avLst/>
              <a:gdLst/>
              <a:ahLst/>
              <a:cxnLst>
                <a:cxn ang="0">
                  <a:pos x="247" y="145"/>
                </a:cxn>
                <a:cxn ang="0">
                  <a:pos x="217" y="129"/>
                </a:cxn>
                <a:cxn ang="0">
                  <a:pos x="183" y="121"/>
                </a:cxn>
                <a:cxn ang="0">
                  <a:pos x="164" y="118"/>
                </a:cxn>
                <a:cxn ang="0">
                  <a:pos x="142" y="123"/>
                </a:cxn>
                <a:cxn ang="0">
                  <a:pos x="128" y="135"/>
                </a:cxn>
                <a:cxn ang="0">
                  <a:pos x="126" y="146"/>
                </a:cxn>
                <a:cxn ang="0">
                  <a:pos x="131" y="159"/>
                </a:cxn>
                <a:cxn ang="0">
                  <a:pos x="145" y="171"/>
                </a:cxn>
                <a:cxn ang="0">
                  <a:pos x="200" y="186"/>
                </a:cxn>
                <a:cxn ang="0">
                  <a:pos x="231" y="196"/>
                </a:cxn>
                <a:cxn ang="0">
                  <a:pos x="263" y="213"/>
                </a:cxn>
                <a:cxn ang="0">
                  <a:pos x="282" y="234"/>
                </a:cxn>
                <a:cxn ang="0">
                  <a:pos x="294" y="263"/>
                </a:cxn>
                <a:cxn ang="0">
                  <a:pos x="297" y="288"/>
                </a:cxn>
                <a:cxn ang="0">
                  <a:pos x="291" y="330"/>
                </a:cxn>
                <a:cxn ang="0">
                  <a:pos x="275" y="363"/>
                </a:cxn>
                <a:cxn ang="0">
                  <a:pos x="250" y="389"/>
                </a:cxn>
                <a:cxn ang="0">
                  <a:pos x="217" y="408"/>
                </a:cxn>
                <a:cxn ang="0">
                  <a:pos x="176" y="420"/>
                </a:cxn>
                <a:cxn ang="0">
                  <a:pos x="106" y="461"/>
                </a:cxn>
                <a:cxn ang="0">
                  <a:pos x="90" y="419"/>
                </a:cxn>
                <a:cxn ang="0">
                  <a:pos x="49" y="409"/>
                </a:cxn>
                <a:cxn ang="0">
                  <a:pos x="33" y="315"/>
                </a:cxn>
                <a:cxn ang="0">
                  <a:pos x="55" y="326"/>
                </a:cxn>
                <a:cxn ang="0">
                  <a:pos x="94" y="340"/>
                </a:cxn>
                <a:cxn ang="0">
                  <a:pos x="136" y="345"/>
                </a:cxn>
                <a:cxn ang="0">
                  <a:pos x="160" y="343"/>
                </a:cxn>
                <a:cxn ang="0">
                  <a:pos x="181" y="331"/>
                </a:cxn>
                <a:cxn ang="0">
                  <a:pos x="188" y="312"/>
                </a:cxn>
                <a:cxn ang="0">
                  <a:pos x="186" y="301"/>
                </a:cxn>
                <a:cxn ang="0">
                  <a:pos x="174" y="289"/>
                </a:cxn>
                <a:cxn ang="0">
                  <a:pos x="108" y="270"/>
                </a:cxn>
                <a:cxn ang="0">
                  <a:pos x="71" y="257"/>
                </a:cxn>
                <a:cxn ang="0">
                  <a:pos x="43" y="235"/>
                </a:cxn>
                <a:cxn ang="0">
                  <a:pos x="28" y="213"/>
                </a:cxn>
                <a:cxn ang="0">
                  <a:pos x="20" y="185"/>
                </a:cxn>
                <a:cxn ang="0">
                  <a:pos x="18" y="164"/>
                </a:cxn>
                <a:cxn ang="0">
                  <a:pos x="22" y="129"/>
                </a:cxn>
                <a:cxn ang="0">
                  <a:pos x="35" y="101"/>
                </a:cxn>
                <a:cxn ang="0">
                  <a:pos x="57" y="77"/>
                </a:cxn>
                <a:cxn ang="0">
                  <a:pos x="86" y="58"/>
                </a:cxn>
                <a:cxn ang="0">
                  <a:pos x="119" y="46"/>
                </a:cxn>
                <a:cxn ang="0">
                  <a:pos x="187" y="0"/>
                </a:cxn>
                <a:cxn ang="0">
                  <a:pos x="202" y="45"/>
                </a:cxn>
                <a:cxn ang="0">
                  <a:pos x="244" y="54"/>
                </a:cxn>
                <a:cxn ang="0">
                  <a:pos x="281" y="71"/>
                </a:cxn>
              </a:cxnLst>
              <a:rect l="0" t="0" r="r" b="b"/>
              <a:pathLst>
                <a:path w="297" h="461">
                  <a:moveTo>
                    <a:pt x="292" y="78"/>
                  </a:moveTo>
                  <a:lnTo>
                    <a:pt x="247" y="145"/>
                  </a:lnTo>
                  <a:lnTo>
                    <a:pt x="247" y="145"/>
                  </a:lnTo>
                  <a:lnTo>
                    <a:pt x="237" y="139"/>
                  </a:lnTo>
                  <a:lnTo>
                    <a:pt x="226" y="134"/>
                  </a:lnTo>
                  <a:lnTo>
                    <a:pt x="217" y="129"/>
                  </a:lnTo>
                  <a:lnTo>
                    <a:pt x="205" y="126"/>
                  </a:lnTo>
                  <a:lnTo>
                    <a:pt x="194" y="123"/>
                  </a:lnTo>
                  <a:lnTo>
                    <a:pt x="183" y="121"/>
                  </a:lnTo>
                  <a:lnTo>
                    <a:pt x="174" y="120"/>
                  </a:lnTo>
                  <a:lnTo>
                    <a:pt x="164" y="118"/>
                  </a:lnTo>
                  <a:lnTo>
                    <a:pt x="164" y="118"/>
                  </a:lnTo>
                  <a:lnTo>
                    <a:pt x="155" y="120"/>
                  </a:lnTo>
                  <a:lnTo>
                    <a:pt x="148" y="121"/>
                  </a:lnTo>
                  <a:lnTo>
                    <a:pt x="142" y="123"/>
                  </a:lnTo>
                  <a:lnTo>
                    <a:pt x="136" y="127"/>
                  </a:lnTo>
                  <a:lnTo>
                    <a:pt x="132" y="130"/>
                  </a:lnTo>
                  <a:lnTo>
                    <a:pt x="128" y="135"/>
                  </a:lnTo>
                  <a:lnTo>
                    <a:pt x="127" y="140"/>
                  </a:lnTo>
                  <a:lnTo>
                    <a:pt x="126" y="146"/>
                  </a:lnTo>
                  <a:lnTo>
                    <a:pt x="126" y="146"/>
                  </a:lnTo>
                  <a:lnTo>
                    <a:pt x="126" y="149"/>
                  </a:lnTo>
                  <a:lnTo>
                    <a:pt x="128" y="154"/>
                  </a:lnTo>
                  <a:lnTo>
                    <a:pt x="131" y="159"/>
                  </a:lnTo>
                  <a:lnTo>
                    <a:pt x="133" y="163"/>
                  </a:lnTo>
                  <a:lnTo>
                    <a:pt x="139" y="167"/>
                  </a:lnTo>
                  <a:lnTo>
                    <a:pt x="145" y="171"/>
                  </a:lnTo>
                  <a:lnTo>
                    <a:pt x="152" y="173"/>
                  </a:lnTo>
                  <a:lnTo>
                    <a:pt x="162" y="177"/>
                  </a:lnTo>
                  <a:lnTo>
                    <a:pt x="200" y="186"/>
                  </a:lnTo>
                  <a:lnTo>
                    <a:pt x="200" y="186"/>
                  </a:lnTo>
                  <a:lnTo>
                    <a:pt x="216" y="190"/>
                  </a:lnTo>
                  <a:lnTo>
                    <a:pt x="231" y="196"/>
                  </a:lnTo>
                  <a:lnTo>
                    <a:pt x="248" y="203"/>
                  </a:lnTo>
                  <a:lnTo>
                    <a:pt x="255" y="208"/>
                  </a:lnTo>
                  <a:lnTo>
                    <a:pt x="263" y="213"/>
                  </a:lnTo>
                  <a:lnTo>
                    <a:pt x="269" y="219"/>
                  </a:lnTo>
                  <a:lnTo>
                    <a:pt x="276" y="226"/>
                  </a:lnTo>
                  <a:lnTo>
                    <a:pt x="282" y="234"/>
                  </a:lnTo>
                  <a:lnTo>
                    <a:pt x="287" y="242"/>
                  </a:lnTo>
                  <a:lnTo>
                    <a:pt x="291" y="252"/>
                  </a:lnTo>
                  <a:lnTo>
                    <a:pt x="294" y="263"/>
                  </a:lnTo>
                  <a:lnTo>
                    <a:pt x="295" y="275"/>
                  </a:lnTo>
                  <a:lnTo>
                    <a:pt x="297" y="288"/>
                  </a:lnTo>
                  <a:lnTo>
                    <a:pt x="297" y="288"/>
                  </a:lnTo>
                  <a:lnTo>
                    <a:pt x="295" y="302"/>
                  </a:lnTo>
                  <a:lnTo>
                    <a:pt x="294" y="316"/>
                  </a:lnTo>
                  <a:lnTo>
                    <a:pt x="291" y="330"/>
                  </a:lnTo>
                  <a:lnTo>
                    <a:pt x="287" y="341"/>
                  </a:lnTo>
                  <a:lnTo>
                    <a:pt x="281" y="352"/>
                  </a:lnTo>
                  <a:lnTo>
                    <a:pt x="275" y="363"/>
                  </a:lnTo>
                  <a:lnTo>
                    <a:pt x="268" y="372"/>
                  </a:lnTo>
                  <a:lnTo>
                    <a:pt x="260" y="382"/>
                  </a:lnTo>
                  <a:lnTo>
                    <a:pt x="250" y="389"/>
                  </a:lnTo>
                  <a:lnTo>
                    <a:pt x="239" y="396"/>
                  </a:lnTo>
                  <a:lnTo>
                    <a:pt x="229" y="404"/>
                  </a:lnTo>
                  <a:lnTo>
                    <a:pt x="217" y="408"/>
                  </a:lnTo>
                  <a:lnTo>
                    <a:pt x="205" y="413"/>
                  </a:lnTo>
                  <a:lnTo>
                    <a:pt x="191" y="417"/>
                  </a:lnTo>
                  <a:lnTo>
                    <a:pt x="176" y="420"/>
                  </a:lnTo>
                  <a:lnTo>
                    <a:pt x="162" y="421"/>
                  </a:lnTo>
                  <a:lnTo>
                    <a:pt x="162" y="461"/>
                  </a:lnTo>
                  <a:lnTo>
                    <a:pt x="106" y="461"/>
                  </a:lnTo>
                  <a:lnTo>
                    <a:pt x="106" y="421"/>
                  </a:lnTo>
                  <a:lnTo>
                    <a:pt x="106" y="421"/>
                  </a:lnTo>
                  <a:lnTo>
                    <a:pt x="90" y="419"/>
                  </a:lnTo>
                  <a:lnTo>
                    <a:pt x="76" y="417"/>
                  </a:lnTo>
                  <a:lnTo>
                    <a:pt x="62" y="414"/>
                  </a:lnTo>
                  <a:lnTo>
                    <a:pt x="49" y="409"/>
                  </a:lnTo>
                  <a:lnTo>
                    <a:pt x="22" y="401"/>
                  </a:lnTo>
                  <a:lnTo>
                    <a:pt x="0" y="389"/>
                  </a:lnTo>
                  <a:lnTo>
                    <a:pt x="33" y="315"/>
                  </a:lnTo>
                  <a:lnTo>
                    <a:pt x="33" y="315"/>
                  </a:lnTo>
                  <a:lnTo>
                    <a:pt x="43" y="321"/>
                  </a:lnTo>
                  <a:lnTo>
                    <a:pt x="55" y="326"/>
                  </a:lnTo>
                  <a:lnTo>
                    <a:pt x="68" y="332"/>
                  </a:lnTo>
                  <a:lnTo>
                    <a:pt x="81" y="336"/>
                  </a:lnTo>
                  <a:lnTo>
                    <a:pt x="94" y="340"/>
                  </a:lnTo>
                  <a:lnTo>
                    <a:pt x="108" y="343"/>
                  </a:lnTo>
                  <a:lnTo>
                    <a:pt x="123" y="344"/>
                  </a:lnTo>
                  <a:lnTo>
                    <a:pt x="136" y="345"/>
                  </a:lnTo>
                  <a:lnTo>
                    <a:pt x="136" y="345"/>
                  </a:lnTo>
                  <a:lnTo>
                    <a:pt x="149" y="344"/>
                  </a:lnTo>
                  <a:lnTo>
                    <a:pt x="160" y="343"/>
                  </a:lnTo>
                  <a:lnTo>
                    <a:pt x="169" y="339"/>
                  </a:lnTo>
                  <a:lnTo>
                    <a:pt x="176" y="336"/>
                  </a:lnTo>
                  <a:lnTo>
                    <a:pt x="181" y="331"/>
                  </a:lnTo>
                  <a:lnTo>
                    <a:pt x="185" y="325"/>
                  </a:lnTo>
                  <a:lnTo>
                    <a:pt x="187" y="319"/>
                  </a:lnTo>
                  <a:lnTo>
                    <a:pt x="188" y="312"/>
                  </a:lnTo>
                  <a:lnTo>
                    <a:pt x="188" y="312"/>
                  </a:lnTo>
                  <a:lnTo>
                    <a:pt x="187" y="306"/>
                  </a:lnTo>
                  <a:lnTo>
                    <a:pt x="186" y="301"/>
                  </a:lnTo>
                  <a:lnTo>
                    <a:pt x="183" y="296"/>
                  </a:lnTo>
                  <a:lnTo>
                    <a:pt x="179" y="293"/>
                  </a:lnTo>
                  <a:lnTo>
                    <a:pt x="174" y="289"/>
                  </a:lnTo>
                  <a:lnTo>
                    <a:pt x="168" y="287"/>
                  </a:lnTo>
                  <a:lnTo>
                    <a:pt x="151" y="281"/>
                  </a:lnTo>
                  <a:lnTo>
                    <a:pt x="108" y="270"/>
                  </a:lnTo>
                  <a:lnTo>
                    <a:pt x="108" y="270"/>
                  </a:lnTo>
                  <a:lnTo>
                    <a:pt x="88" y="264"/>
                  </a:lnTo>
                  <a:lnTo>
                    <a:pt x="71" y="257"/>
                  </a:lnTo>
                  <a:lnTo>
                    <a:pt x="56" y="247"/>
                  </a:lnTo>
                  <a:lnTo>
                    <a:pt x="49" y="241"/>
                  </a:lnTo>
                  <a:lnTo>
                    <a:pt x="43" y="235"/>
                  </a:lnTo>
                  <a:lnTo>
                    <a:pt x="37" y="228"/>
                  </a:lnTo>
                  <a:lnTo>
                    <a:pt x="32" y="221"/>
                  </a:lnTo>
                  <a:lnTo>
                    <a:pt x="28" y="213"/>
                  </a:lnTo>
                  <a:lnTo>
                    <a:pt x="25" y="204"/>
                  </a:lnTo>
                  <a:lnTo>
                    <a:pt x="21" y="196"/>
                  </a:lnTo>
                  <a:lnTo>
                    <a:pt x="20" y="185"/>
                  </a:lnTo>
                  <a:lnTo>
                    <a:pt x="19" y="175"/>
                  </a:lnTo>
                  <a:lnTo>
                    <a:pt x="18" y="164"/>
                  </a:lnTo>
                  <a:lnTo>
                    <a:pt x="18" y="164"/>
                  </a:lnTo>
                  <a:lnTo>
                    <a:pt x="19" y="152"/>
                  </a:lnTo>
                  <a:lnTo>
                    <a:pt x="20" y="140"/>
                  </a:lnTo>
                  <a:lnTo>
                    <a:pt x="22" y="129"/>
                  </a:lnTo>
                  <a:lnTo>
                    <a:pt x="26" y="120"/>
                  </a:lnTo>
                  <a:lnTo>
                    <a:pt x="31" y="110"/>
                  </a:lnTo>
                  <a:lnTo>
                    <a:pt x="35" y="101"/>
                  </a:lnTo>
                  <a:lnTo>
                    <a:pt x="43" y="92"/>
                  </a:lnTo>
                  <a:lnTo>
                    <a:pt x="50" y="84"/>
                  </a:lnTo>
                  <a:lnTo>
                    <a:pt x="57" y="77"/>
                  </a:lnTo>
                  <a:lnTo>
                    <a:pt x="65" y="70"/>
                  </a:lnTo>
                  <a:lnTo>
                    <a:pt x="75" y="64"/>
                  </a:lnTo>
                  <a:lnTo>
                    <a:pt x="86" y="58"/>
                  </a:lnTo>
                  <a:lnTo>
                    <a:pt x="95" y="53"/>
                  </a:lnTo>
                  <a:lnTo>
                    <a:pt x="107" y="49"/>
                  </a:lnTo>
                  <a:lnTo>
                    <a:pt x="119" y="46"/>
                  </a:lnTo>
                  <a:lnTo>
                    <a:pt x="131" y="43"/>
                  </a:lnTo>
                  <a:lnTo>
                    <a:pt x="131" y="0"/>
                  </a:lnTo>
                  <a:lnTo>
                    <a:pt x="187" y="0"/>
                  </a:lnTo>
                  <a:lnTo>
                    <a:pt x="187" y="43"/>
                  </a:lnTo>
                  <a:lnTo>
                    <a:pt x="187" y="43"/>
                  </a:lnTo>
                  <a:lnTo>
                    <a:pt x="202" y="45"/>
                  </a:lnTo>
                  <a:lnTo>
                    <a:pt x="217" y="47"/>
                  </a:lnTo>
                  <a:lnTo>
                    <a:pt x="231" y="50"/>
                  </a:lnTo>
                  <a:lnTo>
                    <a:pt x="244" y="54"/>
                  </a:lnTo>
                  <a:lnTo>
                    <a:pt x="257" y="59"/>
                  </a:lnTo>
                  <a:lnTo>
                    <a:pt x="270" y="65"/>
                  </a:lnTo>
                  <a:lnTo>
                    <a:pt x="281" y="71"/>
                  </a:lnTo>
                  <a:lnTo>
                    <a:pt x="292" y="78"/>
                  </a:lnTo>
                  <a:lnTo>
                    <a:pt x="292" y="78"/>
                  </a:lnTo>
                  <a:close/>
                </a:path>
              </a:pathLst>
            </a:custGeom>
            <a:solidFill>
              <a:srgbClr val="00A3E0"/>
            </a:solidFill>
            <a:ln w="9525">
              <a:noFill/>
              <a:round/>
              <a:headEnd/>
              <a:tailEnd/>
            </a:ln>
            <a:effectLst/>
          </p:spPr>
          <p:txBody>
            <a:bodyPr vert="horz" wrap="square" lIns="91408" tIns="45718" rIns="91408" bIns="45718" numCol="1" anchor="t" anchorCtr="0" compatLnSpc="1">
              <a:prstTxWarp prst="textNoShape">
                <a:avLst/>
              </a:prstTxWarp>
            </a:bodyPr>
            <a:lstStyle/>
            <a:p>
              <a:pPr defTabSz="1217072">
                <a:defRPr/>
              </a:pPr>
              <a:endParaRPr lang="en-US" sz="1200" b="1" kern="0" dirty="0">
                <a:solidFill>
                  <a:prstClr val="white"/>
                </a:solidFill>
                <a:latin typeface="CiscoSansTT"/>
              </a:endParaRPr>
            </a:p>
          </p:txBody>
        </p:sp>
      </p:grpSp>
    </p:spTree>
    <p:extLst>
      <p:ext uri="{BB962C8B-B14F-4D97-AF65-F5344CB8AC3E}">
        <p14:creationId xmlns:p14="http://schemas.microsoft.com/office/powerpoint/2010/main" val="3404821983"/>
      </p:ext>
    </p:extLst>
  </p:cSld>
  <p:clrMapOvr>
    <a:masterClrMapping/>
  </p:clrMapOvr>
  <mc:AlternateContent xmlns:mc="http://schemas.openxmlformats.org/markup-compatibility/2006" xmlns:p14="http://schemas.microsoft.com/office/powerpoint/2010/main">
    <mc:Choice Requires="p14">
      <p:transition spd="med" p14:dur="700" advTm="33081">
        <p:fade/>
      </p:transition>
    </mc:Choice>
    <mc:Fallback xmlns="">
      <p:transition xmlns:p14="http://schemas.microsoft.com/office/powerpoint/2010/main" spd="med" advTm="33081">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232" y="181836"/>
            <a:ext cx="11543628" cy="971709"/>
          </a:xfrm>
        </p:spPr>
        <p:txBody>
          <a:bodyPr/>
          <a:lstStyle/>
          <a:p>
            <a:r>
              <a:rPr lang="en-US" dirty="0" smtClean="0"/>
              <a:t>Try and Buy - 60 Day Free </a:t>
            </a:r>
            <a:r>
              <a:rPr lang="en-US" dirty="0" err="1" smtClean="0"/>
              <a:t>Eval</a:t>
            </a:r>
            <a:endParaRPr lang="en-US" dirty="0"/>
          </a:p>
        </p:txBody>
      </p:sp>
      <p:pic>
        <p:nvPicPr>
          <p:cNvPr id="3" name="Picture 2"/>
          <p:cNvPicPr>
            <a:picLocks noChangeAspect="1"/>
          </p:cNvPicPr>
          <p:nvPr/>
        </p:nvPicPr>
        <p:blipFill>
          <a:blip r:embed="rId2"/>
          <a:stretch>
            <a:fillRect/>
          </a:stretch>
        </p:blipFill>
        <p:spPr>
          <a:xfrm>
            <a:off x="2071264" y="1483769"/>
            <a:ext cx="8059625" cy="5065603"/>
          </a:xfrm>
          <a:prstGeom prst="rect">
            <a:avLst/>
          </a:prstGeom>
        </p:spPr>
      </p:pic>
      <p:sp>
        <p:nvSpPr>
          <p:cNvPr id="4" name="TextBox 3"/>
          <p:cNvSpPr txBox="1"/>
          <p:nvPr/>
        </p:nvSpPr>
        <p:spPr>
          <a:xfrm>
            <a:off x="511281" y="790440"/>
            <a:ext cx="6247899" cy="461665"/>
          </a:xfrm>
          <a:prstGeom prst="rect">
            <a:avLst/>
          </a:prstGeom>
          <a:noFill/>
        </p:spPr>
        <p:txBody>
          <a:bodyPr wrap="none" lIns="91416" tIns="45709" rIns="91416" bIns="45709" rtlCol="0">
            <a:spAutoFit/>
          </a:bodyPr>
          <a:lstStyle/>
          <a:p>
            <a:r>
              <a:rPr lang="en-US" i="1" dirty="0">
                <a:solidFill>
                  <a:srgbClr val="FF6600"/>
                </a:solidFill>
              </a:rPr>
              <a:t>https://</a:t>
            </a:r>
            <a:r>
              <a:rPr lang="en-US" i="1" dirty="0" err="1">
                <a:solidFill>
                  <a:srgbClr val="FF6600"/>
                </a:solidFill>
              </a:rPr>
              <a:t>buildprice.cisco.com</a:t>
            </a:r>
            <a:r>
              <a:rPr lang="en-US" i="1" dirty="0">
                <a:solidFill>
                  <a:srgbClr val="FF6600"/>
                </a:solidFill>
              </a:rPr>
              <a:t>/</a:t>
            </a:r>
            <a:r>
              <a:rPr lang="en-US" i="1" dirty="0" err="1" smtClean="0">
                <a:solidFill>
                  <a:srgbClr val="FF6600"/>
                </a:solidFill>
              </a:rPr>
              <a:t>IntercloudFabric</a:t>
            </a:r>
            <a:endParaRPr lang="en-US" i="1" dirty="0">
              <a:solidFill>
                <a:srgbClr val="FF6600"/>
              </a:solidFill>
            </a:endParaRPr>
          </a:p>
        </p:txBody>
      </p:sp>
    </p:spTree>
    <p:extLst>
      <p:ext uri="{BB962C8B-B14F-4D97-AF65-F5344CB8AC3E}">
        <p14:creationId xmlns:p14="http://schemas.microsoft.com/office/powerpoint/2010/main" val="35745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5512700" y="2090523"/>
            <a:ext cx="6053143" cy="1012320"/>
            <a:chOff x="397230" y="2425699"/>
            <a:chExt cx="7254123" cy="1212853"/>
          </a:xfrm>
        </p:grpSpPr>
        <p:sp>
          <p:nvSpPr>
            <p:cNvPr id="62" name="Rectangle 61"/>
            <p:cNvSpPr/>
            <p:nvPr/>
          </p:nvSpPr>
          <p:spPr>
            <a:xfrm rot="5400000">
              <a:off x="3422259" y="-590541"/>
              <a:ext cx="1212849" cy="7245338"/>
            </a:xfrm>
            <a:prstGeom prst="rect">
              <a:avLst/>
            </a:prstGeom>
            <a:gradFill flip="none" rotWithShape="1">
              <a:gsLst>
                <a:gs pos="0">
                  <a:schemeClr val="bg1">
                    <a:lumMod val="50000"/>
                  </a:schemeClr>
                </a:gs>
                <a:gs pos="100000">
                  <a:schemeClr val="tx1">
                    <a:lumMod val="40000"/>
                    <a:lumOff val="60000"/>
                    <a:alpha val="50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8" name="Rectangle 67"/>
            <p:cNvSpPr/>
            <p:nvPr/>
          </p:nvSpPr>
          <p:spPr>
            <a:xfrm>
              <a:off x="397230" y="2425699"/>
              <a:ext cx="1212851" cy="121285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grpSp>
        <p:nvGrpSpPr>
          <p:cNvPr id="50" name="Group 49"/>
          <p:cNvGrpSpPr>
            <a:grpSpLocks noChangeAspect="1"/>
          </p:cNvGrpSpPr>
          <p:nvPr/>
        </p:nvGrpSpPr>
        <p:grpSpPr>
          <a:xfrm>
            <a:off x="1195496" y="1831809"/>
            <a:ext cx="3818551" cy="3819545"/>
            <a:chOff x="2988085" y="1441450"/>
            <a:chExt cx="3181350" cy="3181350"/>
          </a:xfrm>
        </p:grpSpPr>
        <p:sp>
          <p:nvSpPr>
            <p:cNvPr id="51" name="Oval 50"/>
            <p:cNvSpPr/>
            <p:nvPr/>
          </p:nvSpPr>
          <p:spPr>
            <a:xfrm>
              <a:off x="2988085" y="1441450"/>
              <a:ext cx="3181350" cy="3181350"/>
            </a:xfrm>
            <a:prstGeom prst="ellipse">
              <a:avLst/>
            </a:pr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3" name="Oval 52"/>
            <p:cNvSpPr/>
            <p:nvPr/>
          </p:nvSpPr>
          <p:spPr>
            <a:xfrm>
              <a:off x="3108325" y="1562100"/>
              <a:ext cx="2940050" cy="2940050"/>
            </a:xfrm>
            <a:prstGeom prst="ellipse">
              <a:avLst/>
            </a:prstGeom>
            <a:gradFill flip="none" rotWithShape="1">
              <a:gsLst>
                <a:gs pos="0">
                  <a:schemeClr val="tx2">
                    <a:alpha val="81000"/>
                  </a:schemeClr>
                </a:gs>
                <a:gs pos="100000">
                  <a:schemeClr val="tx2">
                    <a:lumMod val="50000"/>
                    <a:alpha val="86000"/>
                  </a:schemeClr>
                </a:gs>
              </a:gsLst>
              <a:lin ang="1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56" name="TextBox 55"/>
          <p:cNvSpPr txBox="1"/>
          <p:nvPr/>
        </p:nvSpPr>
        <p:spPr>
          <a:xfrm>
            <a:off x="1894859" y="2470485"/>
            <a:ext cx="2419812" cy="2418080"/>
          </a:xfrm>
          <a:prstGeom prst="rect">
            <a:avLst/>
          </a:prstGeom>
          <a:noFill/>
        </p:spPr>
        <p:txBody>
          <a:bodyPr wrap="none" lIns="121872" tIns="60936" rIns="121872" bIns="60936" rtlCol="0" anchor="ctr">
            <a:prstTxWarp prst="textArchUp">
              <a:avLst>
                <a:gd name="adj" fmla="val 11383925"/>
              </a:avLst>
            </a:prstTxWarp>
            <a:spAutoFit/>
          </a:bodyPr>
          <a:lstStyle/>
          <a:p>
            <a:pPr algn="ctr">
              <a:lnSpc>
                <a:spcPct val="90000"/>
              </a:lnSpc>
              <a:spcBef>
                <a:spcPts val="800"/>
              </a:spcBef>
            </a:pPr>
            <a:r>
              <a:rPr lang="en-US" sz="3200" b="1" dirty="0">
                <a:solidFill>
                  <a:srgbClr val="FFFFFF"/>
                </a:solidFill>
                <a:ea typeface="Arial"/>
                <a:cs typeface="Arial"/>
              </a:rPr>
              <a:t>Application Centric </a:t>
            </a:r>
          </a:p>
        </p:txBody>
      </p:sp>
      <p:sp>
        <p:nvSpPr>
          <p:cNvPr id="59" name="TextBox 58"/>
          <p:cNvSpPr txBox="1"/>
          <p:nvPr/>
        </p:nvSpPr>
        <p:spPr>
          <a:xfrm>
            <a:off x="1894859" y="2470485"/>
            <a:ext cx="2419812" cy="2418080"/>
          </a:xfrm>
          <a:prstGeom prst="rect">
            <a:avLst/>
          </a:prstGeom>
          <a:noFill/>
        </p:spPr>
        <p:txBody>
          <a:bodyPr wrap="none" lIns="121872" tIns="60936" rIns="121872" bIns="60936" rtlCol="0" anchor="ctr">
            <a:prstTxWarp prst="textArchDown">
              <a:avLst>
                <a:gd name="adj" fmla="val 1613336"/>
              </a:avLst>
            </a:prstTxWarp>
            <a:spAutoFit/>
          </a:bodyPr>
          <a:lstStyle/>
          <a:p>
            <a:pPr algn="ctr">
              <a:lnSpc>
                <a:spcPct val="90000"/>
              </a:lnSpc>
              <a:spcBef>
                <a:spcPts val="800"/>
              </a:spcBef>
            </a:pPr>
            <a:r>
              <a:rPr lang="en-US" sz="3200" b="1" dirty="0">
                <a:solidFill>
                  <a:srgbClr val="FFFFFF"/>
                </a:solidFill>
                <a:ea typeface="Arial"/>
                <a:cs typeface="Arial"/>
              </a:rPr>
              <a:t>Infrastructure</a:t>
            </a:r>
          </a:p>
        </p:txBody>
      </p:sp>
      <p:sp>
        <p:nvSpPr>
          <p:cNvPr id="61" name="Rounded Rectangle 60"/>
          <p:cNvSpPr/>
          <p:nvPr/>
        </p:nvSpPr>
        <p:spPr bwMode="auto">
          <a:xfrm>
            <a:off x="2850831" y="3425525"/>
            <a:ext cx="507868" cy="508000"/>
          </a:xfrm>
          <a:prstGeom prst="roundRect">
            <a:avLst/>
          </a:prstGeom>
          <a:solidFill>
            <a:schemeClr val="bg1"/>
          </a:solidFill>
          <a:ln w="12700" cap="flat">
            <a:noFill/>
            <a:miter lim="800000"/>
            <a:headEnd type="none" w="med" len="med"/>
            <a:tailEnd type="none" w="med" len="med"/>
          </a:ln>
        </p:spPr>
        <p:txBody>
          <a:bodyPr lIns="0" tIns="0" rIns="0" bIns="0" rtlCol="0" anchor="ctr"/>
          <a:lstStyle/>
          <a:p>
            <a:pPr algn="ctr" defTabSz="685540"/>
            <a:endParaRPr lang="en-US" sz="1900">
              <a:solidFill>
                <a:srgbClr val="FFFFFF"/>
              </a:solidFill>
              <a:ea typeface="Arial" pitchFamily="-107" charset="0"/>
              <a:cs typeface="Arial" pitchFamily="-107" charset="0"/>
            </a:endParaRPr>
          </a:p>
        </p:txBody>
      </p:sp>
      <p:sp>
        <p:nvSpPr>
          <p:cNvPr id="64" name="Oval 63"/>
          <p:cNvSpPr/>
          <p:nvPr/>
        </p:nvSpPr>
        <p:spPr bwMode="auto">
          <a:xfrm>
            <a:off x="2451308" y="3025899"/>
            <a:ext cx="1306913" cy="1307253"/>
          </a:xfrm>
          <a:prstGeom prst="ellipse">
            <a:avLst/>
          </a:prstGeom>
          <a:noFill/>
          <a:ln w="25400" cap="rnd">
            <a:solidFill>
              <a:srgbClr val="343434">
                <a:alpha val="50000"/>
              </a:srgbClr>
            </a:solidFill>
            <a:prstDash val="sysDot"/>
            <a:round/>
            <a:headEnd type="none" w="med" len="med"/>
            <a:tailEnd type="none" w="med" len="me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40"/>
            <a:endParaRPr lang="en-US" sz="1900">
              <a:solidFill>
                <a:srgbClr val="FFFFFF"/>
              </a:solidFill>
              <a:ea typeface="Arial" pitchFamily="-107" charset="0"/>
              <a:cs typeface="Arial" pitchFamily="-107" charset="0"/>
            </a:endParaRPr>
          </a:p>
        </p:txBody>
      </p:sp>
      <p:cxnSp>
        <p:nvCxnSpPr>
          <p:cNvPr id="65" name="Straight Connector 64"/>
          <p:cNvCxnSpPr/>
          <p:nvPr/>
        </p:nvCxnSpPr>
        <p:spPr bwMode="auto">
          <a:xfrm flipH="1">
            <a:off x="3758221" y="3679525"/>
            <a:ext cx="975106" cy="0"/>
          </a:xfrm>
          <a:prstGeom prst="line">
            <a:avLst/>
          </a:prstGeom>
          <a:noFill/>
          <a:ln w="25400" cap="rnd">
            <a:solidFill>
              <a:schemeClr val="bg1">
                <a:lumMod val="50000"/>
                <a:alpha val="50000"/>
              </a:schemeClr>
            </a:solidFill>
            <a:prstDash val="sysDot"/>
            <a:round/>
            <a:headEnd type="none" w="med" len="med"/>
            <a:tailEnd type="none" w="med" len="med"/>
          </a:ln>
        </p:spPr>
      </p:cxnSp>
      <p:cxnSp>
        <p:nvCxnSpPr>
          <p:cNvPr id="66" name="Straight Connector 65"/>
          <p:cNvCxnSpPr/>
          <p:nvPr/>
        </p:nvCxnSpPr>
        <p:spPr bwMode="auto">
          <a:xfrm>
            <a:off x="1469007" y="3679525"/>
            <a:ext cx="975106" cy="0"/>
          </a:xfrm>
          <a:prstGeom prst="line">
            <a:avLst/>
          </a:prstGeom>
          <a:noFill/>
          <a:ln w="25400" cap="rnd">
            <a:solidFill>
              <a:schemeClr val="bg1">
                <a:lumMod val="50000"/>
                <a:alpha val="50000"/>
              </a:schemeClr>
            </a:solidFill>
            <a:prstDash val="sysDot"/>
            <a:round/>
            <a:headEnd type="none" w="med" len="med"/>
            <a:tailEnd type="none" w="med" len="med"/>
          </a:ln>
        </p:spPr>
      </p:cxnSp>
      <p:sp>
        <p:nvSpPr>
          <p:cNvPr id="141" name="Rectangle 140"/>
          <p:cNvSpPr/>
          <p:nvPr/>
        </p:nvSpPr>
        <p:spPr>
          <a:xfrm>
            <a:off x="6772162" y="2179605"/>
            <a:ext cx="4096065"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2" tIns="0" rIns="91312" bIns="0" rtlCol="0" anchor="ctr"/>
          <a:lstStyle/>
          <a:p>
            <a:pPr>
              <a:spcAft>
                <a:spcPts val="1200"/>
              </a:spcAft>
            </a:pPr>
            <a:r>
              <a:rPr lang="en-US" dirty="0" smtClean="0">
                <a:solidFill>
                  <a:srgbClr val="FFFFFF"/>
                </a:solidFill>
              </a:rPr>
              <a:t>Automation</a:t>
            </a:r>
            <a:endParaRPr lang="en-US" dirty="0">
              <a:solidFill>
                <a:srgbClr val="FFFFFF"/>
              </a:solidFill>
            </a:endParaRPr>
          </a:p>
        </p:txBody>
      </p:sp>
      <p:grpSp>
        <p:nvGrpSpPr>
          <p:cNvPr id="129" name="Group 128"/>
          <p:cNvGrpSpPr/>
          <p:nvPr/>
        </p:nvGrpSpPr>
        <p:grpSpPr>
          <a:xfrm>
            <a:off x="5667214" y="2356375"/>
            <a:ext cx="716504" cy="471341"/>
            <a:chOff x="648740" y="1439491"/>
            <a:chExt cx="856732" cy="563441"/>
          </a:xfrm>
          <a:solidFill>
            <a:srgbClr val="FFFFFF"/>
          </a:solidFill>
        </p:grpSpPr>
        <p:grpSp>
          <p:nvGrpSpPr>
            <p:cNvPr id="130" name="Group 15"/>
            <p:cNvGrpSpPr>
              <a:grpSpLocks noChangeAspect="1"/>
            </p:cNvGrpSpPr>
            <p:nvPr/>
          </p:nvGrpSpPr>
          <p:grpSpPr bwMode="auto">
            <a:xfrm>
              <a:off x="751252" y="1444520"/>
              <a:ext cx="623571" cy="558412"/>
              <a:chOff x="903" y="-100"/>
              <a:chExt cx="3828" cy="3428"/>
            </a:xfrm>
            <a:grpFill/>
          </p:grpSpPr>
          <p:sp>
            <p:nvSpPr>
              <p:cNvPr id="135" name="Freeform 16"/>
              <p:cNvSpPr>
                <a:spLocks noEditPoints="1"/>
              </p:cNvSpPr>
              <p:nvPr/>
            </p:nvSpPr>
            <p:spPr bwMode="auto">
              <a:xfrm>
                <a:off x="903" y="-100"/>
                <a:ext cx="3828" cy="3428"/>
              </a:xfrm>
              <a:custGeom>
                <a:avLst/>
                <a:gdLst>
                  <a:gd name="T0" fmla="*/ 1612 w 1621"/>
                  <a:gd name="T1" fmla="*/ 203 h 1451"/>
                  <a:gd name="T2" fmla="*/ 1575 w 1621"/>
                  <a:gd name="T3" fmla="*/ 176 h 1451"/>
                  <a:gd name="T4" fmla="*/ 683 w 1621"/>
                  <a:gd name="T5" fmla="*/ 5 h 1451"/>
                  <a:gd name="T6" fmla="*/ 622 w 1621"/>
                  <a:gd name="T7" fmla="*/ 39 h 1451"/>
                  <a:gd name="T8" fmla="*/ 294 w 1621"/>
                  <a:gd name="T9" fmla="*/ 896 h 1451"/>
                  <a:gd name="T10" fmla="*/ 67 w 1621"/>
                  <a:gd name="T11" fmla="*/ 805 h 1451"/>
                  <a:gd name="T12" fmla="*/ 174 w 1621"/>
                  <a:gd name="T13" fmla="*/ 1155 h 1451"/>
                  <a:gd name="T14" fmla="*/ 774 w 1621"/>
                  <a:gd name="T15" fmla="*/ 1430 h 1451"/>
                  <a:gd name="T16" fmla="*/ 885 w 1621"/>
                  <a:gd name="T17" fmla="*/ 1449 h 1451"/>
                  <a:gd name="T18" fmla="*/ 917 w 1621"/>
                  <a:gd name="T19" fmla="*/ 1451 h 1451"/>
                  <a:gd name="T20" fmla="*/ 1288 w 1621"/>
                  <a:gd name="T21" fmla="*/ 1154 h 1451"/>
                  <a:gd name="T22" fmla="*/ 1616 w 1621"/>
                  <a:gd name="T23" fmla="*/ 248 h 1451"/>
                  <a:gd name="T24" fmla="*/ 1612 w 1621"/>
                  <a:gd name="T25" fmla="*/ 203 h 1451"/>
                  <a:gd name="T26" fmla="*/ 1187 w 1621"/>
                  <a:gd name="T27" fmla="*/ 1114 h 1451"/>
                  <a:gd name="T28" fmla="*/ 896 w 1621"/>
                  <a:gd name="T29" fmla="*/ 1341 h 1451"/>
                  <a:gd name="T30" fmla="*/ 758 w 1621"/>
                  <a:gd name="T31" fmla="*/ 1083 h 1451"/>
                  <a:gd name="T32" fmla="*/ 393 w 1621"/>
                  <a:gd name="T33" fmla="*/ 936 h 1451"/>
                  <a:gd name="T34" fmla="*/ 707 w 1621"/>
                  <a:gd name="T35" fmla="*/ 121 h 1451"/>
                  <a:gd name="T36" fmla="*/ 1492 w 1621"/>
                  <a:gd name="T37" fmla="*/ 271 h 1451"/>
                  <a:gd name="T38" fmla="*/ 1187 w 1621"/>
                  <a:gd name="T39" fmla="*/ 1114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1" h="1451">
                    <a:moveTo>
                      <a:pt x="1612" y="203"/>
                    </a:moveTo>
                    <a:cubicBezTo>
                      <a:pt x="1604" y="189"/>
                      <a:pt x="1591" y="179"/>
                      <a:pt x="1575" y="176"/>
                    </a:cubicBezTo>
                    <a:cubicBezTo>
                      <a:pt x="683" y="5"/>
                      <a:pt x="683" y="5"/>
                      <a:pt x="683" y="5"/>
                    </a:cubicBezTo>
                    <a:cubicBezTo>
                      <a:pt x="657" y="0"/>
                      <a:pt x="631" y="14"/>
                      <a:pt x="622" y="39"/>
                    </a:cubicBezTo>
                    <a:cubicBezTo>
                      <a:pt x="294" y="896"/>
                      <a:pt x="294" y="896"/>
                      <a:pt x="294" y="896"/>
                    </a:cubicBezTo>
                    <a:cubicBezTo>
                      <a:pt x="67" y="805"/>
                      <a:pt x="67" y="805"/>
                      <a:pt x="67" y="805"/>
                    </a:cubicBezTo>
                    <a:cubicBezTo>
                      <a:pt x="67" y="805"/>
                      <a:pt x="0" y="1058"/>
                      <a:pt x="174" y="1155"/>
                    </a:cubicBezTo>
                    <a:cubicBezTo>
                      <a:pt x="174" y="1155"/>
                      <a:pt x="727" y="1412"/>
                      <a:pt x="774" y="1430"/>
                    </a:cubicBezTo>
                    <a:cubicBezTo>
                      <a:pt x="821" y="1447"/>
                      <a:pt x="885" y="1449"/>
                      <a:pt x="885" y="1449"/>
                    </a:cubicBezTo>
                    <a:cubicBezTo>
                      <a:pt x="896" y="1450"/>
                      <a:pt x="907" y="1451"/>
                      <a:pt x="917" y="1451"/>
                    </a:cubicBezTo>
                    <a:cubicBezTo>
                      <a:pt x="1115" y="1451"/>
                      <a:pt x="1243" y="1268"/>
                      <a:pt x="1288" y="1154"/>
                    </a:cubicBezTo>
                    <a:cubicBezTo>
                      <a:pt x="1319" y="1076"/>
                      <a:pt x="1604" y="282"/>
                      <a:pt x="1616" y="248"/>
                    </a:cubicBezTo>
                    <a:cubicBezTo>
                      <a:pt x="1621" y="233"/>
                      <a:pt x="1620" y="217"/>
                      <a:pt x="1612" y="203"/>
                    </a:cubicBezTo>
                    <a:close/>
                    <a:moveTo>
                      <a:pt x="1187" y="1114"/>
                    </a:moveTo>
                    <a:cubicBezTo>
                      <a:pt x="1186" y="1116"/>
                      <a:pt x="1086" y="1359"/>
                      <a:pt x="896" y="1341"/>
                    </a:cubicBezTo>
                    <a:cubicBezTo>
                      <a:pt x="751" y="1326"/>
                      <a:pt x="758" y="1091"/>
                      <a:pt x="758" y="1083"/>
                    </a:cubicBezTo>
                    <a:cubicBezTo>
                      <a:pt x="393" y="936"/>
                      <a:pt x="393" y="936"/>
                      <a:pt x="393" y="936"/>
                    </a:cubicBezTo>
                    <a:cubicBezTo>
                      <a:pt x="707" y="121"/>
                      <a:pt x="707" y="121"/>
                      <a:pt x="707" y="121"/>
                    </a:cubicBezTo>
                    <a:cubicBezTo>
                      <a:pt x="1492" y="271"/>
                      <a:pt x="1492" y="271"/>
                      <a:pt x="1492" y="271"/>
                    </a:cubicBezTo>
                    <a:cubicBezTo>
                      <a:pt x="1423" y="463"/>
                      <a:pt x="1212" y="1050"/>
                      <a:pt x="1187" y="1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36" name="Freeform 17"/>
              <p:cNvSpPr>
                <a:spLocks/>
              </p:cNvSpPr>
              <p:nvPr/>
            </p:nvSpPr>
            <p:spPr bwMode="auto">
              <a:xfrm>
                <a:off x="2509" y="481"/>
                <a:ext cx="1554" cy="463"/>
              </a:xfrm>
              <a:custGeom>
                <a:avLst/>
                <a:gdLst>
                  <a:gd name="T0" fmla="*/ 620 w 658"/>
                  <a:gd name="T1" fmla="*/ 196 h 196"/>
                  <a:gd name="T2" fmla="*/ 613 w 658"/>
                  <a:gd name="T3" fmla="*/ 195 h 196"/>
                  <a:gd name="T4" fmla="*/ 31 w 658"/>
                  <a:gd name="T5" fmla="*/ 73 h 196"/>
                  <a:gd name="T6" fmla="*/ 4 w 658"/>
                  <a:gd name="T7" fmla="*/ 31 h 196"/>
                  <a:gd name="T8" fmla="*/ 46 w 658"/>
                  <a:gd name="T9" fmla="*/ 4 h 196"/>
                  <a:gd name="T10" fmla="*/ 627 w 658"/>
                  <a:gd name="T11" fmla="*/ 126 h 196"/>
                  <a:gd name="T12" fmla="*/ 654 w 658"/>
                  <a:gd name="T13" fmla="*/ 168 h 196"/>
                  <a:gd name="T14" fmla="*/ 620 w 658"/>
                  <a:gd name="T15" fmla="*/ 19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196">
                    <a:moveTo>
                      <a:pt x="620" y="196"/>
                    </a:moveTo>
                    <a:cubicBezTo>
                      <a:pt x="617" y="196"/>
                      <a:pt x="615" y="195"/>
                      <a:pt x="613" y="195"/>
                    </a:cubicBezTo>
                    <a:cubicBezTo>
                      <a:pt x="31" y="73"/>
                      <a:pt x="31" y="73"/>
                      <a:pt x="31" y="73"/>
                    </a:cubicBezTo>
                    <a:cubicBezTo>
                      <a:pt x="12" y="69"/>
                      <a:pt x="0" y="50"/>
                      <a:pt x="4" y="31"/>
                    </a:cubicBezTo>
                    <a:cubicBezTo>
                      <a:pt x="8" y="12"/>
                      <a:pt x="27" y="0"/>
                      <a:pt x="46" y="4"/>
                    </a:cubicBezTo>
                    <a:cubicBezTo>
                      <a:pt x="627" y="126"/>
                      <a:pt x="627" y="126"/>
                      <a:pt x="627" y="126"/>
                    </a:cubicBezTo>
                    <a:cubicBezTo>
                      <a:pt x="646" y="130"/>
                      <a:pt x="658" y="149"/>
                      <a:pt x="654" y="168"/>
                    </a:cubicBezTo>
                    <a:cubicBezTo>
                      <a:pt x="651" y="184"/>
                      <a:pt x="636" y="196"/>
                      <a:pt x="6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37" name="Freeform 18"/>
              <p:cNvSpPr>
                <a:spLocks/>
              </p:cNvSpPr>
              <p:nvPr/>
            </p:nvSpPr>
            <p:spPr bwMode="auto">
              <a:xfrm>
                <a:off x="2393" y="803"/>
                <a:ext cx="1547" cy="512"/>
              </a:xfrm>
              <a:custGeom>
                <a:avLst/>
                <a:gdLst>
                  <a:gd name="T0" fmla="*/ 616 w 655"/>
                  <a:gd name="T1" fmla="*/ 217 h 217"/>
                  <a:gd name="T2" fmla="*/ 608 w 655"/>
                  <a:gd name="T3" fmla="*/ 216 h 217"/>
                  <a:gd name="T4" fmla="*/ 30 w 655"/>
                  <a:gd name="T5" fmla="*/ 73 h 217"/>
                  <a:gd name="T6" fmla="*/ 5 w 655"/>
                  <a:gd name="T7" fmla="*/ 30 h 217"/>
                  <a:gd name="T8" fmla="*/ 47 w 655"/>
                  <a:gd name="T9" fmla="*/ 5 h 217"/>
                  <a:gd name="T10" fmla="*/ 625 w 655"/>
                  <a:gd name="T11" fmla="*/ 148 h 217"/>
                  <a:gd name="T12" fmla="*/ 651 w 655"/>
                  <a:gd name="T13" fmla="*/ 190 h 217"/>
                  <a:gd name="T14" fmla="*/ 616 w 655"/>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5" h="217">
                    <a:moveTo>
                      <a:pt x="616" y="217"/>
                    </a:moveTo>
                    <a:cubicBezTo>
                      <a:pt x="614" y="217"/>
                      <a:pt x="611" y="217"/>
                      <a:pt x="608" y="216"/>
                    </a:cubicBezTo>
                    <a:cubicBezTo>
                      <a:pt x="30" y="73"/>
                      <a:pt x="30" y="73"/>
                      <a:pt x="30" y="73"/>
                    </a:cubicBezTo>
                    <a:cubicBezTo>
                      <a:pt x="11" y="68"/>
                      <a:pt x="0" y="49"/>
                      <a:pt x="5" y="30"/>
                    </a:cubicBezTo>
                    <a:cubicBezTo>
                      <a:pt x="9" y="12"/>
                      <a:pt x="28" y="0"/>
                      <a:pt x="47" y="5"/>
                    </a:cubicBezTo>
                    <a:cubicBezTo>
                      <a:pt x="625" y="148"/>
                      <a:pt x="625" y="148"/>
                      <a:pt x="625" y="148"/>
                    </a:cubicBezTo>
                    <a:cubicBezTo>
                      <a:pt x="644" y="153"/>
                      <a:pt x="655" y="172"/>
                      <a:pt x="651" y="190"/>
                    </a:cubicBezTo>
                    <a:cubicBezTo>
                      <a:pt x="647" y="206"/>
                      <a:pt x="632" y="217"/>
                      <a:pt x="616"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38" name="Freeform 19"/>
              <p:cNvSpPr>
                <a:spLocks/>
              </p:cNvSpPr>
              <p:nvPr/>
            </p:nvSpPr>
            <p:spPr bwMode="auto">
              <a:xfrm>
                <a:off x="2277" y="1124"/>
                <a:ext cx="1540" cy="565"/>
              </a:xfrm>
              <a:custGeom>
                <a:avLst/>
                <a:gdLst>
                  <a:gd name="T0" fmla="*/ 613 w 652"/>
                  <a:gd name="T1" fmla="*/ 239 h 239"/>
                  <a:gd name="T2" fmla="*/ 604 w 652"/>
                  <a:gd name="T3" fmla="*/ 237 h 239"/>
                  <a:gd name="T4" fmla="*/ 29 w 652"/>
                  <a:gd name="T5" fmla="*/ 73 h 239"/>
                  <a:gd name="T6" fmla="*/ 5 w 652"/>
                  <a:gd name="T7" fmla="*/ 30 h 239"/>
                  <a:gd name="T8" fmla="*/ 48 w 652"/>
                  <a:gd name="T9" fmla="*/ 5 h 239"/>
                  <a:gd name="T10" fmla="*/ 623 w 652"/>
                  <a:gd name="T11" fmla="*/ 170 h 239"/>
                  <a:gd name="T12" fmla="*/ 647 w 652"/>
                  <a:gd name="T13" fmla="*/ 213 h 239"/>
                  <a:gd name="T14" fmla="*/ 613 w 652"/>
                  <a:gd name="T15" fmla="*/ 239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239">
                    <a:moveTo>
                      <a:pt x="613" y="239"/>
                    </a:moveTo>
                    <a:cubicBezTo>
                      <a:pt x="610" y="239"/>
                      <a:pt x="607" y="238"/>
                      <a:pt x="604" y="237"/>
                    </a:cubicBezTo>
                    <a:cubicBezTo>
                      <a:pt x="29" y="73"/>
                      <a:pt x="29" y="73"/>
                      <a:pt x="29" y="73"/>
                    </a:cubicBezTo>
                    <a:cubicBezTo>
                      <a:pt x="11" y="68"/>
                      <a:pt x="0" y="48"/>
                      <a:pt x="5" y="30"/>
                    </a:cubicBezTo>
                    <a:cubicBezTo>
                      <a:pt x="10" y="11"/>
                      <a:pt x="30" y="0"/>
                      <a:pt x="48" y="5"/>
                    </a:cubicBezTo>
                    <a:cubicBezTo>
                      <a:pt x="623" y="170"/>
                      <a:pt x="623" y="170"/>
                      <a:pt x="623" y="170"/>
                    </a:cubicBezTo>
                    <a:cubicBezTo>
                      <a:pt x="641" y="175"/>
                      <a:pt x="652" y="195"/>
                      <a:pt x="647" y="213"/>
                    </a:cubicBezTo>
                    <a:cubicBezTo>
                      <a:pt x="642" y="229"/>
                      <a:pt x="628" y="239"/>
                      <a:pt x="613" y="2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39" name="Freeform 20"/>
              <p:cNvSpPr>
                <a:spLocks/>
              </p:cNvSpPr>
              <p:nvPr/>
            </p:nvSpPr>
            <p:spPr bwMode="auto">
              <a:xfrm>
                <a:off x="2161" y="1445"/>
                <a:ext cx="1533" cy="614"/>
              </a:xfrm>
              <a:custGeom>
                <a:avLst/>
                <a:gdLst>
                  <a:gd name="T0" fmla="*/ 610 w 649"/>
                  <a:gd name="T1" fmla="*/ 260 h 260"/>
                  <a:gd name="T2" fmla="*/ 599 w 649"/>
                  <a:gd name="T3" fmla="*/ 258 h 260"/>
                  <a:gd name="T4" fmla="*/ 28 w 649"/>
                  <a:gd name="T5" fmla="*/ 73 h 260"/>
                  <a:gd name="T6" fmla="*/ 6 w 649"/>
                  <a:gd name="T7" fmla="*/ 29 h 260"/>
                  <a:gd name="T8" fmla="*/ 50 w 649"/>
                  <a:gd name="T9" fmla="*/ 6 h 260"/>
                  <a:gd name="T10" fmla="*/ 621 w 649"/>
                  <a:gd name="T11" fmla="*/ 192 h 260"/>
                  <a:gd name="T12" fmla="*/ 643 w 649"/>
                  <a:gd name="T13" fmla="*/ 236 h 260"/>
                  <a:gd name="T14" fmla="*/ 610 w 649"/>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9" h="260">
                    <a:moveTo>
                      <a:pt x="610" y="260"/>
                    </a:moveTo>
                    <a:cubicBezTo>
                      <a:pt x="606" y="260"/>
                      <a:pt x="603" y="259"/>
                      <a:pt x="599" y="258"/>
                    </a:cubicBezTo>
                    <a:cubicBezTo>
                      <a:pt x="28" y="73"/>
                      <a:pt x="28" y="73"/>
                      <a:pt x="28" y="73"/>
                    </a:cubicBezTo>
                    <a:cubicBezTo>
                      <a:pt x="10" y="67"/>
                      <a:pt x="0" y="47"/>
                      <a:pt x="6" y="29"/>
                    </a:cubicBezTo>
                    <a:cubicBezTo>
                      <a:pt x="12" y="10"/>
                      <a:pt x="31" y="0"/>
                      <a:pt x="50" y="6"/>
                    </a:cubicBezTo>
                    <a:cubicBezTo>
                      <a:pt x="621" y="192"/>
                      <a:pt x="621" y="192"/>
                      <a:pt x="621" y="192"/>
                    </a:cubicBezTo>
                    <a:cubicBezTo>
                      <a:pt x="639" y="198"/>
                      <a:pt x="649" y="217"/>
                      <a:pt x="643" y="236"/>
                    </a:cubicBezTo>
                    <a:cubicBezTo>
                      <a:pt x="638" y="251"/>
                      <a:pt x="625" y="260"/>
                      <a:pt x="61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40" name="Freeform 21"/>
              <p:cNvSpPr>
                <a:spLocks/>
              </p:cNvSpPr>
              <p:nvPr/>
            </p:nvSpPr>
            <p:spPr bwMode="auto">
              <a:xfrm>
                <a:off x="2046" y="1766"/>
                <a:ext cx="1197" cy="546"/>
              </a:xfrm>
              <a:custGeom>
                <a:avLst/>
                <a:gdLst>
                  <a:gd name="T0" fmla="*/ 468 w 507"/>
                  <a:gd name="T1" fmla="*/ 231 h 231"/>
                  <a:gd name="T2" fmla="*/ 456 w 507"/>
                  <a:gd name="T3" fmla="*/ 229 h 231"/>
                  <a:gd name="T4" fmla="*/ 27 w 507"/>
                  <a:gd name="T5" fmla="*/ 73 h 231"/>
                  <a:gd name="T6" fmla="*/ 6 w 507"/>
                  <a:gd name="T7" fmla="*/ 28 h 231"/>
                  <a:gd name="T8" fmla="*/ 51 w 507"/>
                  <a:gd name="T9" fmla="*/ 7 h 231"/>
                  <a:gd name="T10" fmla="*/ 480 w 507"/>
                  <a:gd name="T11" fmla="*/ 163 h 231"/>
                  <a:gd name="T12" fmla="*/ 501 w 507"/>
                  <a:gd name="T13" fmla="*/ 208 h 231"/>
                  <a:gd name="T14" fmla="*/ 468 w 507"/>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231">
                    <a:moveTo>
                      <a:pt x="468" y="231"/>
                    </a:moveTo>
                    <a:cubicBezTo>
                      <a:pt x="464" y="231"/>
                      <a:pt x="460" y="230"/>
                      <a:pt x="456" y="229"/>
                    </a:cubicBezTo>
                    <a:cubicBezTo>
                      <a:pt x="27" y="73"/>
                      <a:pt x="27" y="73"/>
                      <a:pt x="27" y="73"/>
                    </a:cubicBezTo>
                    <a:cubicBezTo>
                      <a:pt x="9" y="66"/>
                      <a:pt x="0" y="46"/>
                      <a:pt x="6" y="28"/>
                    </a:cubicBezTo>
                    <a:cubicBezTo>
                      <a:pt x="13" y="10"/>
                      <a:pt x="33" y="0"/>
                      <a:pt x="51" y="7"/>
                    </a:cubicBezTo>
                    <a:cubicBezTo>
                      <a:pt x="480" y="163"/>
                      <a:pt x="480" y="163"/>
                      <a:pt x="480" y="163"/>
                    </a:cubicBezTo>
                    <a:cubicBezTo>
                      <a:pt x="498" y="170"/>
                      <a:pt x="507" y="190"/>
                      <a:pt x="501" y="208"/>
                    </a:cubicBezTo>
                    <a:cubicBezTo>
                      <a:pt x="496" y="222"/>
                      <a:pt x="482" y="231"/>
                      <a:pt x="468" y="2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grpSp>
        <p:sp>
          <p:nvSpPr>
            <p:cNvPr id="131" name="Right Arrow 130"/>
            <p:cNvSpPr/>
            <p:nvPr/>
          </p:nvSpPr>
          <p:spPr>
            <a:xfrm>
              <a:off x="1374823" y="1681774"/>
              <a:ext cx="130649" cy="11000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132" name="Right Arrow 131"/>
            <p:cNvSpPr/>
            <p:nvPr/>
          </p:nvSpPr>
          <p:spPr>
            <a:xfrm>
              <a:off x="772533" y="1439491"/>
              <a:ext cx="130649" cy="11000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133" name="Right Arrow 132"/>
            <p:cNvSpPr/>
            <p:nvPr/>
          </p:nvSpPr>
          <p:spPr>
            <a:xfrm>
              <a:off x="710637" y="1539419"/>
              <a:ext cx="130649" cy="11000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134" name="Right Arrow 133"/>
            <p:cNvSpPr/>
            <p:nvPr/>
          </p:nvSpPr>
          <p:spPr>
            <a:xfrm>
              <a:off x="648740" y="1639347"/>
              <a:ext cx="130649" cy="110007"/>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grpSp>
      <p:sp>
        <p:nvSpPr>
          <p:cNvPr id="63" name="Title 1"/>
          <p:cNvSpPr>
            <a:spLocks noGrp="1"/>
          </p:cNvSpPr>
          <p:nvPr>
            <p:ph type="title"/>
          </p:nvPr>
        </p:nvSpPr>
        <p:spPr>
          <a:xfrm>
            <a:off x="253934" y="455091"/>
            <a:ext cx="11934891" cy="975783"/>
          </a:xfrm>
        </p:spPr>
        <p:txBody>
          <a:bodyPr/>
          <a:lstStyle/>
          <a:p>
            <a:r>
              <a:rPr lang="en-US" dirty="0" smtClean="0"/>
              <a:t>Application Centric Infrastructure</a:t>
            </a:r>
            <a:endParaRPr lang="en-US" dirty="0"/>
          </a:p>
        </p:txBody>
      </p:sp>
      <p:grpSp>
        <p:nvGrpSpPr>
          <p:cNvPr id="70" name="Group 69"/>
          <p:cNvGrpSpPr/>
          <p:nvPr/>
        </p:nvGrpSpPr>
        <p:grpSpPr>
          <a:xfrm>
            <a:off x="5512700" y="3176343"/>
            <a:ext cx="6053143" cy="1012319"/>
            <a:chOff x="397230" y="2425699"/>
            <a:chExt cx="6418088" cy="1212852"/>
          </a:xfrm>
        </p:grpSpPr>
        <p:sp>
          <p:nvSpPr>
            <p:cNvPr id="71" name="Rectangle 70"/>
            <p:cNvSpPr/>
            <p:nvPr/>
          </p:nvSpPr>
          <p:spPr>
            <a:xfrm rot="5400000">
              <a:off x="3004242" y="-172525"/>
              <a:ext cx="1212849" cy="6409303"/>
            </a:xfrm>
            <a:prstGeom prst="rect">
              <a:avLst/>
            </a:prstGeom>
            <a:gradFill flip="none" rotWithShape="1">
              <a:gsLst>
                <a:gs pos="0">
                  <a:schemeClr val="bg1">
                    <a:lumMod val="50000"/>
                  </a:schemeClr>
                </a:gs>
                <a:gs pos="99000">
                  <a:schemeClr val="tx1">
                    <a:lumMod val="60000"/>
                    <a:lumOff val="40000"/>
                    <a:alpha val="50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2" name="Rectangle 71"/>
            <p:cNvSpPr/>
            <p:nvPr/>
          </p:nvSpPr>
          <p:spPr>
            <a:xfrm>
              <a:off x="397230" y="2425699"/>
              <a:ext cx="1073071" cy="121285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77" name="Rectangle 76"/>
          <p:cNvSpPr/>
          <p:nvPr/>
        </p:nvSpPr>
        <p:spPr>
          <a:xfrm>
            <a:off x="6772162" y="3265421"/>
            <a:ext cx="4096065"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2" tIns="0" rIns="91312" bIns="0" rtlCol="0" anchor="ctr"/>
          <a:lstStyle/>
          <a:p>
            <a:pPr>
              <a:spcAft>
                <a:spcPts val="1200"/>
              </a:spcAft>
            </a:pPr>
            <a:r>
              <a:rPr lang="en-US" dirty="0" smtClean="0">
                <a:solidFill>
                  <a:srgbClr val="FFFFFF"/>
                </a:solidFill>
              </a:rPr>
              <a:t>Physical &amp; Virtual </a:t>
            </a:r>
            <a:endParaRPr lang="en-US" dirty="0">
              <a:solidFill>
                <a:srgbClr val="FFFFFF"/>
              </a:solidFill>
            </a:endParaRPr>
          </a:p>
        </p:txBody>
      </p:sp>
      <p:grpSp>
        <p:nvGrpSpPr>
          <p:cNvPr id="92" name="Group 91"/>
          <p:cNvGrpSpPr/>
          <p:nvPr/>
        </p:nvGrpSpPr>
        <p:grpSpPr>
          <a:xfrm>
            <a:off x="5512700" y="4312686"/>
            <a:ext cx="6053143" cy="1012319"/>
            <a:chOff x="397230" y="2425699"/>
            <a:chExt cx="6418088" cy="1212852"/>
          </a:xfrm>
        </p:grpSpPr>
        <p:sp>
          <p:nvSpPr>
            <p:cNvPr id="93" name="Rectangle 92"/>
            <p:cNvSpPr/>
            <p:nvPr/>
          </p:nvSpPr>
          <p:spPr>
            <a:xfrm rot="5400000">
              <a:off x="3004242" y="-172525"/>
              <a:ext cx="1212849" cy="6409303"/>
            </a:xfrm>
            <a:prstGeom prst="rect">
              <a:avLst/>
            </a:prstGeom>
            <a:gradFill flip="none" rotWithShape="1">
              <a:gsLst>
                <a:gs pos="0">
                  <a:schemeClr val="bg1">
                    <a:lumMod val="50000"/>
                  </a:schemeClr>
                </a:gs>
                <a:gs pos="100000">
                  <a:schemeClr val="tx1">
                    <a:lumMod val="60000"/>
                    <a:lumOff val="40000"/>
                    <a:alpha val="50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94" name="Rectangle 93"/>
            <p:cNvSpPr/>
            <p:nvPr/>
          </p:nvSpPr>
          <p:spPr>
            <a:xfrm>
              <a:off x="397230" y="2425699"/>
              <a:ext cx="1073071" cy="121285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sp>
        <p:nvSpPr>
          <p:cNvPr id="95" name="Rectangle 94"/>
          <p:cNvSpPr/>
          <p:nvPr/>
        </p:nvSpPr>
        <p:spPr>
          <a:xfrm>
            <a:off x="6772162" y="4401765"/>
            <a:ext cx="4096065" cy="8341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2" tIns="0" rIns="91312" bIns="0" rtlCol="0" anchor="ctr"/>
          <a:lstStyle/>
          <a:p>
            <a:pPr>
              <a:spcAft>
                <a:spcPts val="1200"/>
              </a:spcAft>
            </a:pPr>
            <a:r>
              <a:rPr lang="en-US" dirty="0" smtClean="0">
                <a:solidFill>
                  <a:srgbClr val="FFFFFF"/>
                </a:solidFill>
              </a:rPr>
              <a:t>Open</a:t>
            </a:r>
            <a:r>
              <a:rPr lang="en-US" dirty="0">
                <a:solidFill>
                  <a:srgbClr val="FFFFFF"/>
                </a:solidFill>
              </a:rPr>
              <a:t> </a:t>
            </a:r>
            <a:r>
              <a:rPr lang="en-US" dirty="0" smtClean="0">
                <a:solidFill>
                  <a:srgbClr val="FFFFFF"/>
                </a:solidFill>
              </a:rPr>
              <a:t>&amp; Secure</a:t>
            </a:r>
            <a:endParaRPr lang="en-US" dirty="0">
              <a:solidFill>
                <a:srgbClr val="FFFFFF"/>
              </a:solidFill>
            </a:endParaRPr>
          </a:p>
        </p:txBody>
      </p:sp>
      <p:grpSp>
        <p:nvGrpSpPr>
          <p:cNvPr id="118" name="Group 117"/>
          <p:cNvGrpSpPr/>
          <p:nvPr/>
        </p:nvGrpSpPr>
        <p:grpSpPr>
          <a:xfrm>
            <a:off x="5838119" y="3392217"/>
            <a:ext cx="373215" cy="640899"/>
            <a:chOff x="9680922" y="1368976"/>
            <a:chExt cx="635294" cy="1090957"/>
          </a:xfrm>
          <a:solidFill>
            <a:srgbClr val="FFFFFF"/>
          </a:solidFill>
        </p:grpSpPr>
        <p:grpSp>
          <p:nvGrpSpPr>
            <p:cNvPr id="119" name="Group 118"/>
            <p:cNvGrpSpPr/>
            <p:nvPr/>
          </p:nvGrpSpPr>
          <p:grpSpPr>
            <a:xfrm rot="19282811">
              <a:off x="9686661" y="1368976"/>
              <a:ext cx="629555" cy="1090957"/>
              <a:chOff x="5311894" y="1015055"/>
              <a:chExt cx="270669" cy="469050"/>
            </a:xfrm>
            <a:grpFill/>
            <a:effectLst/>
          </p:grpSpPr>
          <p:sp>
            <p:nvSpPr>
              <p:cNvPr id="123" name="Freeform 6"/>
              <p:cNvSpPr>
                <a:spLocks noEditPoints="1"/>
              </p:cNvSpPr>
              <p:nvPr/>
            </p:nvSpPr>
            <p:spPr bwMode="auto">
              <a:xfrm>
                <a:off x="5311894" y="1015055"/>
                <a:ext cx="270669" cy="270669"/>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a typeface="Arial"/>
                  <a:cs typeface="Arial"/>
                </a:endParaRPr>
              </a:p>
            </p:txBody>
          </p:sp>
          <p:sp>
            <p:nvSpPr>
              <p:cNvPr id="124"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a typeface="Arial"/>
                  <a:cs typeface="Arial"/>
                </a:endParaRPr>
              </a:p>
            </p:txBody>
          </p:sp>
          <p:sp>
            <p:nvSpPr>
              <p:cNvPr id="125"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a typeface="Arial"/>
                  <a:cs typeface="Arial"/>
                </a:endParaRPr>
              </a:p>
            </p:txBody>
          </p:sp>
        </p:grpSp>
        <p:grpSp>
          <p:nvGrpSpPr>
            <p:cNvPr id="120" name="Group 119"/>
            <p:cNvGrpSpPr/>
            <p:nvPr/>
          </p:nvGrpSpPr>
          <p:grpSpPr>
            <a:xfrm>
              <a:off x="9680922" y="1579605"/>
              <a:ext cx="348997" cy="306227"/>
              <a:chOff x="6301763" y="-1549392"/>
              <a:chExt cx="905210" cy="794276"/>
            </a:xfrm>
            <a:grpFill/>
          </p:grpSpPr>
          <p:sp>
            <p:nvSpPr>
              <p:cNvPr id="121" name="Right Arrow 120"/>
              <p:cNvSpPr/>
              <p:nvPr/>
            </p:nvSpPr>
            <p:spPr>
              <a:xfrm>
                <a:off x="6631554" y="-1549392"/>
                <a:ext cx="575419" cy="484633"/>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sp>
            <p:nvSpPr>
              <p:cNvPr id="122" name="Right Arrow 121"/>
              <p:cNvSpPr/>
              <p:nvPr/>
            </p:nvSpPr>
            <p:spPr>
              <a:xfrm flipH="1" flipV="1">
                <a:off x="6301763" y="-1239749"/>
                <a:ext cx="577035" cy="484633"/>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7E6E6"/>
                  </a:solidFill>
                </a:endParaRPr>
              </a:p>
            </p:txBody>
          </p:sp>
        </p:grpSp>
      </p:grpSp>
      <p:grpSp>
        <p:nvGrpSpPr>
          <p:cNvPr id="126" name="Group 8"/>
          <p:cNvGrpSpPr>
            <a:grpSpLocks noChangeAspect="1"/>
          </p:cNvGrpSpPr>
          <p:nvPr/>
        </p:nvGrpSpPr>
        <p:grpSpPr bwMode="auto">
          <a:xfrm>
            <a:off x="5713345" y="4508915"/>
            <a:ext cx="637061" cy="619863"/>
            <a:chOff x="1852" y="618"/>
            <a:chExt cx="2055" cy="1999"/>
          </a:xfrm>
          <a:solidFill>
            <a:schemeClr val="bg1"/>
          </a:solidFill>
        </p:grpSpPr>
        <p:sp>
          <p:nvSpPr>
            <p:cNvPr id="127" name="Freeform 9"/>
            <p:cNvSpPr>
              <a:spLocks noEditPoints="1"/>
            </p:cNvSpPr>
            <p:nvPr/>
          </p:nvSpPr>
          <p:spPr bwMode="auto">
            <a:xfrm>
              <a:off x="1852" y="1081"/>
              <a:ext cx="2055" cy="1536"/>
            </a:xfrm>
            <a:custGeom>
              <a:avLst/>
              <a:gdLst>
                <a:gd name="T0" fmla="*/ 1344 w 2055"/>
                <a:gd name="T1" fmla="*/ 893 h 1536"/>
                <a:gd name="T2" fmla="*/ 2055 w 2055"/>
                <a:gd name="T3" fmla="*/ 600 h 1536"/>
                <a:gd name="T4" fmla="*/ 1776 w 2055"/>
                <a:gd name="T5" fmla="*/ 312 h 1536"/>
                <a:gd name="T6" fmla="*/ 1776 w 2055"/>
                <a:gd name="T7" fmla="*/ 307 h 1536"/>
                <a:gd name="T8" fmla="*/ 1030 w 2055"/>
                <a:gd name="T9" fmla="*/ 0 h 1536"/>
                <a:gd name="T10" fmla="*/ 283 w 2055"/>
                <a:gd name="T11" fmla="*/ 307 h 1536"/>
                <a:gd name="T12" fmla="*/ 0 w 2055"/>
                <a:gd name="T13" fmla="*/ 600 h 1536"/>
                <a:gd name="T14" fmla="*/ 283 w 2055"/>
                <a:gd name="T15" fmla="*/ 718 h 1536"/>
                <a:gd name="T16" fmla="*/ 283 w 2055"/>
                <a:gd name="T17" fmla="*/ 1228 h 1536"/>
                <a:gd name="T18" fmla="*/ 1030 w 2055"/>
                <a:gd name="T19" fmla="*/ 1536 h 1536"/>
                <a:gd name="T20" fmla="*/ 1030 w 2055"/>
                <a:gd name="T21" fmla="*/ 1536 h 1536"/>
                <a:gd name="T22" fmla="*/ 1030 w 2055"/>
                <a:gd name="T23" fmla="*/ 1536 h 1536"/>
                <a:gd name="T24" fmla="*/ 1030 w 2055"/>
                <a:gd name="T25" fmla="*/ 1536 h 1536"/>
                <a:gd name="T26" fmla="*/ 1030 w 2055"/>
                <a:gd name="T27" fmla="*/ 1536 h 1536"/>
                <a:gd name="T28" fmla="*/ 1776 w 2055"/>
                <a:gd name="T29" fmla="*/ 1228 h 1536"/>
                <a:gd name="T30" fmla="*/ 1776 w 2055"/>
                <a:gd name="T31" fmla="*/ 763 h 1536"/>
                <a:gd name="T32" fmla="*/ 1377 w 2055"/>
                <a:gd name="T33" fmla="*/ 928 h 1536"/>
                <a:gd name="T34" fmla="*/ 1344 w 2055"/>
                <a:gd name="T35" fmla="*/ 893 h 1536"/>
                <a:gd name="T36" fmla="*/ 1616 w 2055"/>
                <a:gd name="T37" fmla="*/ 371 h 1536"/>
                <a:gd name="T38" fmla="*/ 1027 w 2055"/>
                <a:gd name="T39" fmla="*/ 614 h 1536"/>
                <a:gd name="T40" fmla="*/ 439 w 2055"/>
                <a:gd name="T41" fmla="*/ 371 h 1536"/>
                <a:gd name="T42" fmla="*/ 1030 w 2055"/>
                <a:gd name="T43" fmla="*/ 130 h 1536"/>
                <a:gd name="T44" fmla="*/ 1616 w 2055"/>
                <a:gd name="T45" fmla="*/ 371 h 1536"/>
                <a:gd name="T46" fmla="*/ 815 w 2055"/>
                <a:gd name="T47" fmla="*/ 909 h 1536"/>
                <a:gd name="T48" fmla="*/ 765 w 2055"/>
                <a:gd name="T49" fmla="*/ 888 h 1536"/>
                <a:gd name="T50" fmla="*/ 1027 w 2055"/>
                <a:gd name="T51" fmla="*/ 617 h 1536"/>
                <a:gd name="T52" fmla="*/ 1063 w 2055"/>
                <a:gd name="T53" fmla="*/ 652 h 1536"/>
                <a:gd name="T54" fmla="*/ 815 w 2055"/>
                <a:gd name="T55" fmla="*/ 909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55" h="1536">
                  <a:moveTo>
                    <a:pt x="1344" y="893"/>
                  </a:moveTo>
                  <a:lnTo>
                    <a:pt x="2055" y="600"/>
                  </a:lnTo>
                  <a:lnTo>
                    <a:pt x="1776" y="312"/>
                  </a:lnTo>
                  <a:lnTo>
                    <a:pt x="1776" y="307"/>
                  </a:lnTo>
                  <a:lnTo>
                    <a:pt x="1030" y="0"/>
                  </a:lnTo>
                  <a:lnTo>
                    <a:pt x="283" y="307"/>
                  </a:lnTo>
                  <a:lnTo>
                    <a:pt x="0" y="600"/>
                  </a:lnTo>
                  <a:lnTo>
                    <a:pt x="283" y="718"/>
                  </a:lnTo>
                  <a:lnTo>
                    <a:pt x="283" y="1228"/>
                  </a:lnTo>
                  <a:lnTo>
                    <a:pt x="1030" y="1536"/>
                  </a:lnTo>
                  <a:lnTo>
                    <a:pt x="1030" y="1536"/>
                  </a:lnTo>
                  <a:lnTo>
                    <a:pt x="1030" y="1536"/>
                  </a:lnTo>
                  <a:lnTo>
                    <a:pt x="1030" y="1536"/>
                  </a:lnTo>
                  <a:lnTo>
                    <a:pt x="1030" y="1536"/>
                  </a:lnTo>
                  <a:lnTo>
                    <a:pt x="1776" y="1228"/>
                  </a:lnTo>
                  <a:lnTo>
                    <a:pt x="1776" y="763"/>
                  </a:lnTo>
                  <a:lnTo>
                    <a:pt x="1377" y="928"/>
                  </a:lnTo>
                  <a:lnTo>
                    <a:pt x="1344" y="893"/>
                  </a:lnTo>
                  <a:close/>
                  <a:moveTo>
                    <a:pt x="1616" y="371"/>
                  </a:moveTo>
                  <a:lnTo>
                    <a:pt x="1027" y="614"/>
                  </a:lnTo>
                  <a:lnTo>
                    <a:pt x="439" y="371"/>
                  </a:lnTo>
                  <a:lnTo>
                    <a:pt x="1030" y="130"/>
                  </a:lnTo>
                  <a:lnTo>
                    <a:pt x="1616" y="371"/>
                  </a:lnTo>
                  <a:close/>
                  <a:moveTo>
                    <a:pt x="815" y="909"/>
                  </a:moveTo>
                  <a:lnTo>
                    <a:pt x="765" y="888"/>
                  </a:lnTo>
                  <a:lnTo>
                    <a:pt x="1027" y="617"/>
                  </a:lnTo>
                  <a:lnTo>
                    <a:pt x="1063" y="652"/>
                  </a:lnTo>
                  <a:lnTo>
                    <a:pt x="815" y="9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sp>
          <p:nvSpPr>
            <p:cNvPr id="128" name="Freeform 10"/>
            <p:cNvSpPr>
              <a:spLocks noEditPoints="1"/>
            </p:cNvSpPr>
            <p:nvPr/>
          </p:nvSpPr>
          <p:spPr bwMode="auto">
            <a:xfrm>
              <a:off x="2601" y="618"/>
              <a:ext cx="569" cy="765"/>
            </a:xfrm>
            <a:custGeom>
              <a:avLst/>
              <a:gdLst>
                <a:gd name="T0" fmla="*/ 223 w 241"/>
                <a:gd name="T1" fmla="*/ 115 h 324"/>
                <a:gd name="T2" fmla="*/ 209 w 241"/>
                <a:gd name="T3" fmla="*/ 115 h 324"/>
                <a:gd name="T4" fmla="*/ 209 w 241"/>
                <a:gd name="T5" fmla="*/ 106 h 324"/>
                <a:gd name="T6" fmla="*/ 204 w 241"/>
                <a:gd name="T7" fmla="*/ 106 h 324"/>
                <a:gd name="T8" fmla="*/ 204 w 241"/>
                <a:gd name="T9" fmla="*/ 84 h 324"/>
                <a:gd name="T10" fmla="*/ 121 w 241"/>
                <a:gd name="T11" fmla="*/ 0 h 324"/>
                <a:gd name="T12" fmla="*/ 37 w 241"/>
                <a:gd name="T13" fmla="*/ 84 h 324"/>
                <a:gd name="T14" fmla="*/ 37 w 241"/>
                <a:gd name="T15" fmla="*/ 106 h 324"/>
                <a:gd name="T16" fmla="*/ 33 w 241"/>
                <a:gd name="T17" fmla="*/ 106 h 324"/>
                <a:gd name="T18" fmla="*/ 33 w 241"/>
                <a:gd name="T19" fmla="*/ 115 h 324"/>
                <a:gd name="T20" fmla="*/ 18 w 241"/>
                <a:gd name="T21" fmla="*/ 115 h 324"/>
                <a:gd name="T22" fmla="*/ 0 w 241"/>
                <a:gd name="T23" fmla="*/ 133 h 324"/>
                <a:gd name="T24" fmla="*/ 0 w 241"/>
                <a:gd name="T25" fmla="*/ 306 h 324"/>
                <a:gd name="T26" fmla="*/ 18 w 241"/>
                <a:gd name="T27" fmla="*/ 324 h 324"/>
                <a:gd name="T28" fmla="*/ 223 w 241"/>
                <a:gd name="T29" fmla="*/ 324 h 324"/>
                <a:gd name="T30" fmla="*/ 241 w 241"/>
                <a:gd name="T31" fmla="*/ 306 h 324"/>
                <a:gd name="T32" fmla="*/ 241 w 241"/>
                <a:gd name="T33" fmla="*/ 133 h 324"/>
                <a:gd name="T34" fmla="*/ 223 w 241"/>
                <a:gd name="T35" fmla="*/ 115 h 324"/>
                <a:gd name="T36" fmla="*/ 64 w 241"/>
                <a:gd name="T37" fmla="*/ 84 h 324"/>
                <a:gd name="T38" fmla="*/ 121 w 241"/>
                <a:gd name="T39" fmla="*/ 26 h 324"/>
                <a:gd name="T40" fmla="*/ 177 w 241"/>
                <a:gd name="T41" fmla="*/ 84 h 324"/>
                <a:gd name="T42" fmla="*/ 177 w 241"/>
                <a:gd name="T43" fmla="*/ 106 h 324"/>
                <a:gd name="T44" fmla="*/ 173 w 241"/>
                <a:gd name="T45" fmla="*/ 106 h 324"/>
                <a:gd name="T46" fmla="*/ 173 w 241"/>
                <a:gd name="T47" fmla="*/ 115 h 324"/>
                <a:gd name="T48" fmla="*/ 68 w 241"/>
                <a:gd name="T49" fmla="*/ 115 h 324"/>
                <a:gd name="T50" fmla="*/ 68 w 241"/>
                <a:gd name="T51" fmla="*/ 106 h 324"/>
                <a:gd name="T52" fmla="*/ 64 w 241"/>
                <a:gd name="T53" fmla="*/ 106 h 324"/>
                <a:gd name="T54" fmla="*/ 64 w 241"/>
                <a:gd name="T55" fmla="*/ 84 h 324"/>
                <a:gd name="T56" fmla="*/ 64 w 241"/>
                <a:gd name="T57" fmla="*/ 8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1" h="324">
                  <a:moveTo>
                    <a:pt x="223" y="115"/>
                  </a:moveTo>
                  <a:cubicBezTo>
                    <a:pt x="209" y="115"/>
                    <a:pt x="209" y="115"/>
                    <a:pt x="209" y="115"/>
                  </a:cubicBezTo>
                  <a:cubicBezTo>
                    <a:pt x="209" y="106"/>
                    <a:pt x="209" y="106"/>
                    <a:pt x="209" y="106"/>
                  </a:cubicBezTo>
                  <a:cubicBezTo>
                    <a:pt x="204" y="106"/>
                    <a:pt x="204" y="106"/>
                    <a:pt x="204" y="106"/>
                  </a:cubicBezTo>
                  <a:cubicBezTo>
                    <a:pt x="204" y="84"/>
                    <a:pt x="204" y="84"/>
                    <a:pt x="204" y="84"/>
                  </a:cubicBezTo>
                  <a:cubicBezTo>
                    <a:pt x="204" y="37"/>
                    <a:pt x="167" y="0"/>
                    <a:pt x="121" y="0"/>
                  </a:cubicBezTo>
                  <a:cubicBezTo>
                    <a:pt x="75" y="0"/>
                    <a:pt x="37" y="37"/>
                    <a:pt x="37" y="84"/>
                  </a:cubicBezTo>
                  <a:cubicBezTo>
                    <a:pt x="37" y="106"/>
                    <a:pt x="37" y="106"/>
                    <a:pt x="37" y="106"/>
                  </a:cubicBezTo>
                  <a:cubicBezTo>
                    <a:pt x="33" y="106"/>
                    <a:pt x="33" y="106"/>
                    <a:pt x="33" y="106"/>
                  </a:cubicBezTo>
                  <a:cubicBezTo>
                    <a:pt x="33" y="115"/>
                    <a:pt x="33" y="115"/>
                    <a:pt x="33" y="115"/>
                  </a:cubicBezTo>
                  <a:cubicBezTo>
                    <a:pt x="18" y="115"/>
                    <a:pt x="18" y="115"/>
                    <a:pt x="18" y="115"/>
                  </a:cubicBezTo>
                  <a:cubicBezTo>
                    <a:pt x="8" y="115"/>
                    <a:pt x="0" y="122"/>
                    <a:pt x="0" y="133"/>
                  </a:cubicBezTo>
                  <a:cubicBezTo>
                    <a:pt x="0" y="306"/>
                    <a:pt x="0" y="306"/>
                    <a:pt x="0" y="306"/>
                  </a:cubicBezTo>
                  <a:cubicBezTo>
                    <a:pt x="0" y="316"/>
                    <a:pt x="8" y="324"/>
                    <a:pt x="18" y="324"/>
                  </a:cubicBezTo>
                  <a:cubicBezTo>
                    <a:pt x="223" y="324"/>
                    <a:pt x="223" y="324"/>
                    <a:pt x="223" y="324"/>
                  </a:cubicBezTo>
                  <a:cubicBezTo>
                    <a:pt x="233" y="324"/>
                    <a:pt x="241" y="316"/>
                    <a:pt x="241" y="306"/>
                  </a:cubicBezTo>
                  <a:cubicBezTo>
                    <a:pt x="241" y="133"/>
                    <a:pt x="241" y="133"/>
                    <a:pt x="241" y="133"/>
                  </a:cubicBezTo>
                  <a:cubicBezTo>
                    <a:pt x="241" y="122"/>
                    <a:pt x="233" y="115"/>
                    <a:pt x="223" y="115"/>
                  </a:cubicBezTo>
                  <a:close/>
                  <a:moveTo>
                    <a:pt x="64" y="84"/>
                  </a:moveTo>
                  <a:cubicBezTo>
                    <a:pt x="64" y="53"/>
                    <a:pt x="89" y="26"/>
                    <a:pt x="121" y="26"/>
                  </a:cubicBezTo>
                  <a:cubicBezTo>
                    <a:pt x="152" y="26"/>
                    <a:pt x="177" y="53"/>
                    <a:pt x="177" y="84"/>
                  </a:cubicBezTo>
                  <a:cubicBezTo>
                    <a:pt x="177" y="106"/>
                    <a:pt x="177" y="106"/>
                    <a:pt x="177" y="106"/>
                  </a:cubicBezTo>
                  <a:cubicBezTo>
                    <a:pt x="173" y="106"/>
                    <a:pt x="173" y="106"/>
                    <a:pt x="173" y="106"/>
                  </a:cubicBezTo>
                  <a:cubicBezTo>
                    <a:pt x="173" y="115"/>
                    <a:pt x="173" y="115"/>
                    <a:pt x="173" y="115"/>
                  </a:cubicBezTo>
                  <a:cubicBezTo>
                    <a:pt x="68" y="115"/>
                    <a:pt x="68" y="115"/>
                    <a:pt x="68" y="115"/>
                  </a:cubicBezTo>
                  <a:cubicBezTo>
                    <a:pt x="68" y="106"/>
                    <a:pt x="68" y="106"/>
                    <a:pt x="68" y="106"/>
                  </a:cubicBezTo>
                  <a:cubicBezTo>
                    <a:pt x="64" y="106"/>
                    <a:pt x="64" y="106"/>
                    <a:pt x="64" y="106"/>
                  </a:cubicBezTo>
                  <a:cubicBezTo>
                    <a:pt x="64" y="84"/>
                    <a:pt x="64" y="84"/>
                    <a:pt x="64" y="84"/>
                  </a:cubicBezTo>
                  <a:cubicBezTo>
                    <a:pt x="64" y="84"/>
                    <a:pt x="64" y="84"/>
                    <a:pt x="64" y="8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Arial"/>
                <a:cs typeface="Arial"/>
              </a:endParaRPr>
            </a:p>
          </p:txBody>
        </p:sp>
      </p:grpSp>
      <p:pic>
        <p:nvPicPr>
          <p:cNvPr id="48" name="Picture 47"/>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2433" t="1600"/>
          <a:stretch/>
        </p:blipFill>
        <p:spPr bwMode="auto">
          <a:xfrm>
            <a:off x="2208436" y="2876433"/>
            <a:ext cx="1747583" cy="169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5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270030" y="2140315"/>
            <a:ext cx="1187849" cy="1215756"/>
            <a:chOff x="10269974" y="2140315"/>
            <a:chExt cx="1187849" cy="1215756"/>
          </a:xfrm>
        </p:grpSpPr>
        <p:sp>
          <p:nvSpPr>
            <p:cNvPr id="95" name="Rectangle 94"/>
            <p:cNvSpPr/>
            <p:nvPr/>
          </p:nvSpPr>
          <p:spPr>
            <a:xfrm>
              <a:off x="10269974" y="2140315"/>
              <a:ext cx="1187849" cy="1215756"/>
            </a:xfrm>
            <a:prstGeom prst="rect">
              <a:avLst/>
            </a:prstGeom>
            <a:gradFill flip="none" rotWithShape="1">
              <a:gsLst>
                <a:gs pos="99000">
                  <a:schemeClr val="accent5"/>
                </a:gs>
                <a:gs pos="86000">
                  <a:schemeClr val="bg1">
                    <a:lumMod val="50000"/>
                    <a:alpha val="0"/>
                  </a:schemeClr>
                </a:gs>
              </a:gsLst>
              <a:path path="shape">
                <a:fillToRect l="50000" t="50000" r="50000" b="50000"/>
              </a:path>
              <a:tileRect/>
            </a:gradFill>
            <a:ln w="25400" cap="flat" cmpd="sng" algn="ctr">
              <a:solidFill>
                <a:schemeClr val="accent6">
                  <a:lumMod val="75000"/>
                </a:schemeClr>
              </a:solidFill>
              <a:prstDash val="solid"/>
              <a:miter lim="800000"/>
            </a:ln>
            <a:effectLst/>
          </p:spPr>
          <p:txBody>
            <a:bodyPr lIns="91416" tIns="45709" rIns="91416" bIns="45709" rtlCol="0" anchor="ctr"/>
            <a:lstStyle/>
            <a:p>
              <a:pPr algn="ctr" defTabSz="913175"/>
              <a:endParaRPr lang="en-US" sz="1900" kern="0" dirty="0">
                <a:solidFill>
                  <a:srgbClr val="E7E6E6"/>
                </a:solidFill>
                <a:latin typeface="CiscoSansTT Light"/>
                <a:cs typeface="Arial"/>
              </a:endParaRPr>
            </a:p>
          </p:txBody>
        </p:sp>
        <p:grpSp>
          <p:nvGrpSpPr>
            <p:cNvPr id="11" name="Group 10"/>
            <p:cNvGrpSpPr/>
            <p:nvPr/>
          </p:nvGrpSpPr>
          <p:grpSpPr>
            <a:xfrm>
              <a:off x="10413293" y="2286551"/>
              <a:ext cx="901199" cy="909708"/>
              <a:chOff x="10362069" y="2205526"/>
              <a:chExt cx="901433" cy="909708"/>
            </a:xfrm>
          </p:grpSpPr>
          <p:sp>
            <p:nvSpPr>
              <p:cNvPr id="155" name="Rectangle 154"/>
              <p:cNvSpPr/>
              <p:nvPr/>
            </p:nvSpPr>
            <p:spPr>
              <a:xfrm>
                <a:off x="10362069" y="2205526"/>
                <a:ext cx="901433" cy="909708"/>
              </a:xfrm>
              <a:prstGeom prst="rect">
                <a:avLst/>
              </a:prstGeom>
              <a:solidFill>
                <a:schemeClr val="accent2"/>
              </a:solidFill>
              <a:ln w="34925" cap="rnd">
                <a:noFill/>
                <a:round/>
                <a:headEnd/>
                <a:tailEnd/>
              </a:ln>
              <a:effectLst/>
            </p:spPr>
            <p:txBody>
              <a:bodyPr vert="horz" wrap="square" lIns="91440" tIns="45720" rIns="91440" bIns="45720" numCol="1" anchor="ctr" anchorCtr="0" compatLnSpc="1">
                <a:prstTxWarp prst="textNoShape">
                  <a:avLst/>
                </a:prstTxWarp>
              </a:bodyPr>
              <a:lstStyle/>
              <a:p>
                <a:pPr algn="ctr" defTabSz="913175">
                  <a:lnSpc>
                    <a:spcPct val="85000"/>
                  </a:lnSpc>
                </a:pPr>
                <a:r>
                  <a:rPr lang="en-US" sz="1200" b="1" dirty="0">
                    <a:solidFill>
                      <a:srgbClr val="FFFFFF"/>
                    </a:solidFill>
                    <a:latin typeface="CiscoSansTT Light"/>
                  </a:rPr>
                  <a:t>DB</a:t>
                </a:r>
              </a:p>
            </p:txBody>
          </p:sp>
          <p:pic>
            <p:nvPicPr>
              <p:cNvPr id="173" name="Picture 4"/>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18943"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4"/>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92514"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4"/>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66086" y="2803369"/>
                <a:ext cx="241036" cy="24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 name="Group 5"/>
          <p:cNvGrpSpPr/>
          <p:nvPr/>
        </p:nvGrpSpPr>
        <p:grpSpPr>
          <a:xfrm>
            <a:off x="7844378" y="1945297"/>
            <a:ext cx="2041618" cy="1410811"/>
            <a:chOff x="7844378" y="1945260"/>
            <a:chExt cx="2041618" cy="1410811"/>
          </a:xfrm>
        </p:grpSpPr>
        <p:sp>
          <p:nvSpPr>
            <p:cNvPr id="94" name="Rectangle 93"/>
            <p:cNvSpPr/>
            <p:nvPr/>
          </p:nvSpPr>
          <p:spPr>
            <a:xfrm>
              <a:off x="7844378" y="2140315"/>
              <a:ext cx="2041618" cy="1215756"/>
            </a:xfrm>
            <a:prstGeom prst="rect">
              <a:avLst/>
            </a:prstGeom>
            <a:gradFill flip="none" rotWithShape="1">
              <a:gsLst>
                <a:gs pos="99000">
                  <a:schemeClr val="accent5"/>
                </a:gs>
                <a:gs pos="86000">
                  <a:schemeClr val="bg1">
                    <a:lumMod val="50000"/>
                    <a:alpha val="0"/>
                  </a:schemeClr>
                </a:gs>
              </a:gsLst>
              <a:path path="shape">
                <a:fillToRect l="50000" t="50000" r="50000" b="50000"/>
              </a:path>
              <a:tileRect/>
            </a:gradFill>
            <a:ln w="25400" cap="flat" cmpd="sng" algn="ctr">
              <a:solidFill>
                <a:schemeClr val="accent6">
                  <a:lumMod val="75000"/>
                </a:schemeClr>
              </a:solidFill>
              <a:prstDash val="solid"/>
              <a:miter lim="800000"/>
            </a:ln>
            <a:effectLst/>
          </p:spPr>
          <p:txBody>
            <a:bodyPr lIns="91416" tIns="45709" rIns="91416" bIns="45709" rtlCol="0" anchor="ctr"/>
            <a:lstStyle/>
            <a:p>
              <a:pPr algn="ctr" defTabSz="913175"/>
              <a:endParaRPr lang="en-US" sz="1900" kern="0" dirty="0">
                <a:solidFill>
                  <a:srgbClr val="E7E6E6"/>
                </a:solidFill>
                <a:latin typeface="CiscoSansTT Light"/>
                <a:cs typeface="Arial"/>
              </a:endParaRPr>
            </a:p>
          </p:txBody>
        </p:sp>
        <p:grpSp>
          <p:nvGrpSpPr>
            <p:cNvPr id="15" name="Group 14"/>
            <p:cNvGrpSpPr/>
            <p:nvPr/>
          </p:nvGrpSpPr>
          <p:grpSpPr>
            <a:xfrm>
              <a:off x="8809577" y="2286551"/>
              <a:ext cx="931123" cy="909708"/>
              <a:chOff x="8766289" y="2205526"/>
              <a:chExt cx="931366" cy="909708"/>
            </a:xfrm>
          </p:grpSpPr>
          <p:sp>
            <p:nvSpPr>
              <p:cNvPr id="154" name="Rectangle 153"/>
              <p:cNvSpPr/>
              <p:nvPr/>
            </p:nvSpPr>
            <p:spPr>
              <a:xfrm flipH="1">
                <a:off x="8766289" y="2205526"/>
                <a:ext cx="931366" cy="909708"/>
              </a:xfrm>
              <a:prstGeom prst="rect">
                <a:avLst/>
              </a:prstGeom>
              <a:solidFill>
                <a:schemeClr val="tx2">
                  <a:lumMod val="60000"/>
                  <a:lumOff val="40000"/>
                  <a:alpha val="13000"/>
                </a:schemeClr>
              </a:solidFill>
              <a:ln w="34925" cap="rnd">
                <a:noFill/>
                <a:round/>
                <a:headEnd/>
                <a:tailEnd/>
              </a:ln>
              <a:effectLst/>
            </p:spPr>
            <p:txBody>
              <a:bodyPr vert="horz" wrap="square" lIns="91440" tIns="45720" rIns="91440" bIns="45720" numCol="1" anchor="ctr" anchorCtr="0" compatLnSpc="1">
                <a:prstTxWarp prst="textNoShape">
                  <a:avLst/>
                </a:prstTxWarp>
              </a:bodyPr>
              <a:lstStyle/>
              <a:p>
                <a:pPr algn="ctr" defTabSz="913175">
                  <a:lnSpc>
                    <a:spcPct val="85000"/>
                  </a:lnSpc>
                </a:pPr>
                <a:r>
                  <a:rPr lang="en-US" sz="1200" b="1" dirty="0">
                    <a:solidFill>
                      <a:srgbClr val="FFFFFF"/>
                    </a:solidFill>
                    <a:latin typeface="CiscoSansTT Light"/>
                  </a:rPr>
                  <a:t>APP</a:t>
                </a:r>
              </a:p>
            </p:txBody>
          </p:sp>
          <p:pic>
            <p:nvPicPr>
              <p:cNvPr id="165" name="Picture 3"/>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30518" y="2803369"/>
                <a:ext cx="248700" cy="243015"/>
              </a:xfrm>
              <a:prstGeom prst="rect">
                <a:avLst/>
              </a:prstGeom>
              <a:solidFill>
                <a:schemeClr val="accent3"/>
              </a:solidFill>
              <a:ln w="34925" cap="rnd">
                <a:noFill/>
                <a:round/>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6063" y="2803369"/>
                <a:ext cx="248700" cy="243015"/>
              </a:xfrm>
              <a:prstGeom prst="rect">
                <a:avLst/>
              </a:prstGeom>
              <a:solidFill>
                <a:schemeClr val="accent3"/>
              </a:solidFill>
              <a:ln w="34925" cap="rnd">
                <a:noFill/>
                <a:round/>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3"/>
              <p:cNvPicPr>
                <a:picLocks noChangeAspect="1" noChangeArrowheads="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1608" y="2803369"/>
                <a:ext cx="248700" cy="243015"/>
              </a:xfrm>
              <a:prstGeom prst="rect">
                <a:avLst/>
              </a:prstGeom>
              <a:solidFill>
                <a:schemeClr val="accent3"/>
              </a:solidFill>
              <a:ln w="34925" cap="rnd">
                <a:noFill/>
                <a:round/>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a:off x="8067610" y="1945260"/>
              <a:ext cx="579434" cy="1088635"/>
              <a:chOff x="7360666" y="1864198"/>
              <a:chExt cx="579585" cy="1088635"/>
            </a:xfrm>
          </p:grpSpPr>
          <p:grpSp>
            <p:nvGrpSpPr>
              <p:cNvPr id="223" name="NEW Cog1"/>
              <p:cNvGrpSpPr/>
              <p:nvPr/>
            </p:nvGrpSpPr>
            <p:grpSpPr>
              <a:xfrm>
                <a:off x="7411484" y="1864198"/>
                <a:ext cx="482168" cy="464728"/>
                <a:chOff x="3910196" y="1093807"/>
                <a:chExt cx="797929" cy="769070"/>
              </a:xfrm>
            </p:grpSpPr>
            <p:sp>
              <p:nvSpPr>
                <p:cNvPr id="224"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defTabSz="912948"/>
                  <a:endParaRPr lang="en-US" sz="1900" dirty="0">
                    <a:solidFill>
                      <a:srgbClr val="FFFFFF"/>
                    </a:solidFill>
                    <a:latin typeface="CiscoSansTT Light"/>
                    <a:cs typeface="Arial"/>
                  </a:endParaRPr>
                </a:p>
              </p:txBody>
            </p:sp>
            <p:sp>
              <p:nvSpPr>
                <p:cNvPr id="225"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defTabSz="912948"/>
                  <a:endParaRPr lang="en-US" sz="1900" dirty="0">
                    <a:solidFill>
                      <a:srgbClr val="FFFFFF"/>
                    </a:solidFill>
                    <a:latin typeface="CiscoSansTT Light"/>
                    <a:cs typeface="Arial"/>
                  </a:endParaRPr>
                </a:p>
              </p:txBody>
            </p:sp>
          </p:grpSp>
          <p:sp>
            <p:nvSpPr>
              <p:cNvPr id="153" name="Rectangle 152"/>
              <p:cNvSpPr/>
              <p:nvPr/>
            </p:nvSpPr>
            <p:spPr>
              <a:xfrm>
                <a:off x="7360666" y="2367928"/>
                <a:ext cx="579585" cy="584905"/>
              </a:xfrm>
              <a:prstGeom prst="rect">
                <a:avLst/>
              </a:prstGeom>
              <a:solidFill>
                <a:schemeClr val="tx2"/>
              </a:solidFill>
              <a:ln w="34925" cap="rnd">
                <a:noFill/>
                <a:round/>
                <a:headEnd/>
                <a:tailEnd/>
              </a:ln>
              <a:effectLst/>
            </p:spPr>
            <p:txBody>
              <a:bodyPr vert="horz" wrap="square" lIns="91440" tIns="45720" rIns="91440" bIns="45720" numCol="1" anchor="ctr" anchorCtr="0" compatLnSpc="1">
                <a:prstTxWarp prst="textNoShape">
                  <a:avLst/>
                </a:prstTxWarp>
              </a:bodyPr>
              <a:lstStyle/>
              <a:p>
                <a:pPr algn="ctr" defTabSz="913175">
                  <a:lnSpc>
                    <a:spcPct val="85000"/>
                  </a:lnSpc>
                </a:pPr>
                <a:r>
                  <a:rPr lang="en-US" sz="1200" b="1" dirty="0">
                    <a:solidFill>
                      <a:srgbClr val="FFFFFF"/>
                    </a:solidFill>
                    <a:latin typeface="CiscoSansTT Light"/>
                  </a:rPr>
                  <a:t>ADC</a:t>
                </a:r>
              </a:p>
            </p:txBody>
          </p:sp>
        </p:grpSp>
      </p:grpSp>
      <p:grpSp>
        <p:nvGrpSpPr>
          <p:cNvPr id="4" name="Group 3"/>
          <p:cNvGrpSpPr/>
          <p:nvPr/>
        </p:nvGrpSpPr>
        <p:grpSpPr>
          <a:xfrm>
            <a:off x="4817755" y="1945301"/>
            <a:ext cx="2107284" cy="1410811"/>
            <a:chOff x="4817739" y="1945260"/>
            <a:chExt cx="2107284" cy="1410811"/>
          </a:xfrm>
        </p:grpSpPr>
        <p:sp>
          <p:nvSpPr>
            <p:cNvPr id="93" name="Rounded Rectangle 92"/>
            <p:cNvSpPr/>
            <p:nvPr/>
          </p:nvSpPr>
          <p:spPr>
            <a:xfrm>
              <a:off x="4817739" y="2140315"/>
              <a:ext cx="2107284" cy="1215756"/>
            </a:xfrm>
            <a:prstGeom prst="roundRect">
              <a:avLst>
                <a:gd name="adj" fmla="val 5947"/>
              </a:avLst>
            </a:prstGeom>
            <a:gradFill flip="none" rotWithShape="1">
              <a:gsLst>
                <a:gs pos="99000">
                  <a:schemeClr val="accent5"/>
                </a:gs>
                <a:gs pos="86000">
                  <a:schemeClr val="bg1">
                    <a:lumMod val="50000"/>
                    <a:alpha val="0"/>
                  </a:schemeClr>
                </a:gs>
              </a:gsLst>
              <a:path path="shape">
                <a:fillToRect l="50000" t="50000" r="50000" b="50000"/>
              </a:path>
              <a:tileRect/>
            </a:gradFill>
            <a:ln w="25400" cap="flat" cmpd="sng" algn="ctr">
              <a:solidFill>
                <a:schemeClr val="accent6">
                  <a:lumMod val="75000"/>
                </a:schemeClr>
              </a:solidFill>
              <a:prstDash val="solid"/>
              <a:miter lim="800000"/>
            </a:ln>
            <a:effectLst/>
          </p:spPr>
          <p:txBody>
            <a:bodyPr lIns="91416" tIns="45709" rIns="91416" bIns="45709" rtlCol="0" anchor="ctr"/>
            <a:lstStyle/>
            <a:p>
              <a:pPr algn="ctr" defTabSz="913175"/>
              <a:endParaRPr lang="en-US" sz="1900" kern="0" dirty="0">
                <a:solidFill>
                  <a:srgbClr val="E7E6E6"/>
                </a:solidFill>
                <a:latin typeface="CiscoSansTT Light"/>
                <a:cs typeface="Arial"/>
              </a:endParaRPr>
            </a:p>
          </p:txBody>
        </p:sp>
        <p:grpSp>
          <p:nvGrpSpPr>
            <p:cNvPr id="14" name="Group 13"/>
            <p:cNvGrpSpPr/>
            <p:nvPr/>
          </p:nvGrpSpPr>
          <p:grpSpPr>
            <a:xfrm>
              <a:off x="5880491" y="2286551"/>
              <a:ext cx="901199" cy="909708"/>
              <a:chOff x="5624289" y="2205526"/>
              <a:chExt cx="901433" cy="909708"/>
            </a:xfrm>
          </p:grpSpPr>
          <p:sp>
            <p:nvSpPr>
              <p:cNvPr id="159" name="Rectangle 158"/>
              <p:cNvSpPr/>
              <p:nvPr/>
            </p:nvSpPr>
            <p:spPr>
              <a:xfrm>
                <a:off x="5624289" y="2205526"/>
                <a:ext cx="901433" cy="909708"/>
              </a:xfrm>
              <a:prstGeom prst="rect">
                <a:avLst/>
              </a:prstGeom>
              <a:gradFill flip="none" rotWithShape="1">
                <a:gsLst>
                  <a:gs pos="0">
                    <a:srgbClr val="665DD5">
                      <a:shade val="30000"/>
                      <a:satMod val="115000"/>
                    </a:srgbClr>
                  </a:gs>
                  <a:gs pos="50000">
                    <a:srgbClr val="665DD5">
                      <a:shade val="67500"/>
                      <a:satMod val="115000"/>
                    </a:srgbClr>
                  </a:gs>
                  <a:gs pos="100000">
                    <a:srgbClr val="665DD5">
                      <a:shade val="100000"/>
                      <a:satMod val="115000"/>
                    </a:srgbClr>
                  </a:gs>
                </a:gsLst>
                <a:lin ang="13500000" scaled="1"/>
                <a:tileRect/>
              </a:gradFill>
              <a:ln w="50800">
                <a:solidFill>
                  <a:schemeClr val="accent6">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440005"/>
                <a:r>
                  <a:rPr lang="en-US" sz="1900" b="1" cap="all" dirty="0">
                    <a:solidFill>
                      <a:srgbClr val="FFFFFF"/>
                    </a:solidFill>
                    <a:effectLst>
                      <a:outerShdw blurRad="127000" algn="ctr" rotWithShape="0">
                        <a:prstClr val="black">
                          <a:alpha val="40000"/>
                        </a:prstClr>
                      </a:outerShdw>
                    </a:effectLst>
                    <a:latin typeface="Arial Narrow" panose="020B0606020202030204" pitchFamily="34" charset="0"/>
                  </a:rPr>
                  <a:t>WEB</a:t>
                </a:r>
              </a:p>
            </p:txBody>
          </p:sp>
          <p:pic>
            <p:nvPicPr>
              <p:cNvPr id="162" name="Picture 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 r="-2"/>
              <a:stretch/>
            </p:blipFill>
            <p:spPr bwMode="auto">
              <a:xfrm>
                <a:off x="5690397" y="2803369"/>
                <a:ext cx="241943" cy="2430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52749" y="2803369"/>
                <a:ext cx="241943" cy="2430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15100" y="2803369"/>
                <a:ext cx="241943" cy="2430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5018236" y="1945260"/>
              <a:ext cx="614821" cy="1088635"/>
              <a:chOff x="4140118" y="1864198"/>
              <a:chExt cx="614981" cy="1088635"/>
            </a:xfrm>
          </p:grpSpPr>
          <p:grpSp>
            <p:nvGrpSpPr>
              <p:cNvPr id="220" name="NEW Cog1"/>
              <p:cNvGrpSpPr/>
              <p:nvPr/>
            </p:nvGrpSpPr>
            <p:grpSpPr>
              <a:xfrm>
                <a:off x="4192008" y="1864198"/>
                <a:ext cx="482168" cy="464728"/>
                <a:chOff x="3910196" y="1093807"/>
                <a:chExt cx="797929" cy="769070"/>
              </a:xfrm>
            </p:grpSpPr>
            <p:sp>
              <p:nvSpPr>
                <p:cNvPr id="221" name="Freeform 57"/>
                <p:cNvSpPr>
                  <a:spLocks noEditPoints="1"/>
                </p:cNvSpPr>
                <p:nvPr/>
              </p:nvSpPr>
              <p:spPr bwMode="auto">
                <a:xfrm>
                  <a:off x="3910196" y="1093807"/>
                  <a:ext cx="401959" cy="401959"/>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defTabSz="912948"/>
                  <a:endParaRPr lang="en-US" sz="1900" dirty="0">
                    <a:solidFill>
                      <a:srgbClr val="FFFFFF"/>
                    </a:solidFill>
                    <a:latin typeface="CiscoSansTT Light"/>
                    <a:cs typeface="Arial"/>
                  </a:endParaRPr>
                </a:p>
              </p:txBody>
            </p:sp>
            <p:sp>
              <p:nvSpPr>
                <p:cNvPr id="222" name="Freeform 58"/>
                <p:cNvSpPr>
                  <a:spLocks noEditPoints="1"/>
                </p:cNvSpPr>
                <p:nvPr/>
              </p:nvSpPr>
              <p:spPr bwMode="auto">
                <a:xfrm>
                  <a:off x="4197625" y="1352378"/>
                  <a:ext cx="510500" cy="510499"/>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pPr defTabSz="912948"/>
                  <a:endParaRPr lang="en-US" sz="1900" dirty="0">
                    <a:solidFill>
                      <a:srgbClr val="FFFFFF"/>
                    </a:solidFill>
                    <a:latin typeface="CiscoSansTT Light"/>
                    <a:cs typeface="Arial"/>
                  </a:endParaRPr>
                </a:p>
              </p:txBody>
            </p:sp>
          </p:grpSp>
          <p:sp>
            <p:nvSpPr>
              <p:cNvPr id="156" name="Rectangle 155"/>
              <p:cNvSpPr/>
              <p:nvPr/>
            </p:nvSpPr>
            <p:spPr>
              <a:xfrm>
                <a:off x="4140118" y="2367928"/>
                <a:ext cx="614981" cy="584905"/>
              </a:xfrm>
              <a:prstGeom prst="rect">
                <a:avLst/>
              </a:prstGeom>
              <a:solidFill>
                <a:schemeClr val="accent6"/>
              </a:solidFill>
              <a:ln w="34925" cap="rnd">
                <a:noFill/>
                <a:round/>
                <a:headEnd/>
                <a:tailEnd/>
              </a:ln>
              <a:effectLst/>
            </p:spPr>
            <p:txBody>
              <a:bodyPr vert="horz" wrap="square" lIns="91440" tIns="45720" rIns="91440" bIns="45720" numCol="1" anchor="ctr" anchorCtr="0" compatLnSpc="1">
                <a:prstTxWarp prst="textNoShape">
                  <a:avLst/>
                </a:prstTxWarp>
              </a:bodyPr>
              <a:lstStyle/>
              <a:p>
                <a:pPr algn="ctr" defTabSz="913175">
                  <a:lnSpc>
                    <a:spcPct val="85000"/>
                  </a:lnSpc>
                </a:pPr>
                <a:r>
                  <a:rPr lang="en-US" sz="1200" b="1" dirty="0">
                    <a:solidFill>
                      <a:srgbClr val="FFFFFF"/>
                    </a:solidFill>
                    <a:latin typeface="CiscoSansTT Light"/>
                  </a:rPr>
                  <a:t>f/w</a:t>
                </a:r>
              </a:p>
              <a:p>
                <a:pPr algn="ctr" defTabSz="913175">
                  <a:lnSpc>
                    <a:spcPct val="85000"/>
                  </a:lnSpc>
                </a:pPr>
                <a:r>
                  <a:rPr lang="en-US" sz="1200" b="1" dirty="0">
                    <a:solidFill>
                      <a:srgbClr val="FFFFFF"/>
                    </a:solidFill>
                    <a:latin typeface="CiscoSansTT Light"/>
                  </a:rPr>
                  <a:t>ADC</a:t>
                </a:r>
              </a:p>
            </p:txBody>
          </p:sp>
        </p:grpSp>
      </p:grpSp>
      <p:sp>
        <p:nvSpPr>
          <p:cNvPr id="5" name="Right Brace 4"/>
          <p:cNvSpPr/>
          <p:nvPr/>
        </p:nvSpPr>
        <p:spPr>
          <a:xfrm>
            <a:off x="2176624" y="1692391"/>
            <a:ext cx="341219" cy="1990615"/>
          </a:xfrm>
          <a:prstGeom prst="rightBrace">
            <a:avLst>
              <a:gd name="adj1" fmla="val 3804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lIns="91292" tIns="45647" rIns="91292" bIns="45647" rtlCol="0" anchor="ctr"/>
          <a:lstStyle/>
          <a:p>
            <a:pPr algn="ctr" defTabSz="912948"/>
            <a:endParaRPr lang="en-US" sz="1900" dirty="0">
              <a:solidFill>
                <a:srgbClr val="FFFFFF"/>
              </a:solidFill>
              <a:latin typeface="CiscoSansTT Light"/>
            </a:endParaRPr>
          </a:p>
        </p:txBody>
      </p:sp>
      <p:grpSp>
        <p:nvGrpSpPr>
          <p:cNvPr id="251" name="Group 250"/>
          <p:cNvGrpSpPr/>
          <p:nvPr/>
        </p:nvGrpSpPr>
        <p:grpSpPr>
          <a:xfrm>
            <a:off x="856853" y="4203161"/>
            <a:ext cx="1534886" cy="2049289"/>
            <a:chOff x="667351" y="3078156"/>
            <a:chExt cx="1534886" cy="2049289"/>
          </a:xfrm>
        </p:grpSpPr>
        <p:grpSp>
          <p:nvGrpSpPr>
            <p:cNvPr id="340" name="Group 339"/>
            <p:cNvGrpSpPr/>
            <p:nvPr/>
          </p:nvGrpSpPr>
          <p:grpSpPr>
            <a:xfrm>
              <a:off x="667351" y="3078156"/>
              <a:ext cx="1534886" cy="2049289"/>
              <a:chOff x="647700" y="2801689"/>
              <a:chExt cx="1534886" cy="2049289"/>
            </a:xfrm>
          </p:grpSpPr>
          <p:sp>
            <p:nvSpPr>
              <p:cNvPr id="349" name="Rectangle 348"/>
              <p:cNvSpPr/>
              <p:nvPr/>
            </p:nvSpPr>
            <p:spPr>
              <a:xfrm>
                <a:off x="647700"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350" name="Freeform 63"/>
              <p:cNvSpPr>
                <a:spLocks noEditPoints="1"/>
              </p:cNvSpPr>
              <p:nvPr/>
            </p:nvSpPr>
            <p:spPr bwMode="auto">
              <a:xfrm rot="16200000">
                <a:off x="1874317"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341" name="Group 340"/>
            <p:cNvGrpSpPr/>
            <p:nvPr/>
          </p:nvGrpSpPr>
          <p:grpSpPr>
            <a:xfrm>
              <a:off x="746391" y="3145756"/>
              <a:ext cx="1357167" cy="1901662"/>
              <a:chOff x="726734" y="2869294"/>
              <a:chExt cx="1357167" cy="1901662"/>
            </a:xfrm>
          </p:grpSpPr>
          <p:sp>
            <p:nvSpPr>
              <p:cNvPr id="342" name="Rectangle 341"/>
              <p:cNvSpPr/>
              <p:nvPr/>
            </p:nvSpPr>
            <p:spPr>
              <a:xfrm>
                <a:off x="746385" y="3433440"/>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43" name="TextBox 342"/>
              <p:cNvSpPr txBox="1"/>
              <p:nvPr/>
            </p:nvSpPr>
            <p:spPr>
              <a:xfrm>
                <a:off x="726734" y="2869294"/>
                <a:ext cx="1185078" cy="213520"/>
              </a:xfrm>
              <a:prstGeom prst="rect">
                <a:avLst/>
              </a:prstGeom>
              <a:noFill/>
            </p:spPr>
            <p:txBody>
              <a:bodyPr wrap="square" lIns="45720" rtlCol="0">
                <a:spAutoFit/>
              </a:bodyPr>
              <a:lstStyle>
                <a:defPPr>
                  <a:defRPr lang="en-US"/>
                </a:defPPr>
                <a:lvl1pPr defTabSz="685543">
                  <a:lnSpc>
                    <a:spcPct val="85000"/>
                  </a:lnSpc>
                  <a:defRPr sz="900">
                    <a:solidFill>
                      <a:schemeClr val="bg1"/>
                    </a:solidFill>
                  </a:defRPr>
                </a:lvl1pPr>
              </a:lstStyle>
              <a:p>
                <a:r>
                  <a:rPr lang="en-US" dirty="0">
                    <a:solidFill>
                      <a:srgbClr val="FFFFFF"/>
                    </a:solidFill>
                    <a:latin typeface="CiscoSansTT Light"/>
                  </a:rPr>
                  <a:t>Physical Networking</a:t>
                </a:r>
              </a:p>
            </p:txBody>
          </p:sp>
          <p:grpSp>
            <p:nvGrpSpPr>
              <p:cNvPr id="344" name="Group 343"/>
              <p:cNvGrpSpPr/>
              <p:nvPr/>
            </p:nvGrpSpPr>
            <p:grpSpPr>
              <a:xfrm>
                <a:off x="939761" y="3717569"/>
                <a:ext cx="950764" cy="792704"/>
                <a:chOff x="1219200" y="3160677"/>
                <a:chExt cx="855673" cy="398923"/>
              </a:xfrm>
            </p:grpSpPr>
            <p:cxnSp>
              <p:nvCxnSpPr>
                <p:cNvPr id="345" name="Straight Arrow Connector 344"/>
                <p:cNvCxnSpPr/>
                <p:nvPr/>
              </p:nvCxnSpPr>
              <p:spPr>
                <a:xfrm>
                  <a:off x="1466614" y="3160677"/>
                  <a:ext cx="608259" cy="0"/>
                </a:xfrm>
                <a:prstGeom prst="straightConnector1">
                  <a:avLst/>
                </a:prstGeom>
                <a:noFill/>
                <a:ln w="34925" cap="rnd">
                  <a:solidFill>
                    <a:schemeClr val="bg1"/>
                  </a:solidFill>
                  <a:round/>
                  <a:headEnd/>
                  <a:tailEnd type="arrow" w="lg" len="med"/>
                </a:ln>
                <a:effectLst/>
              </p:spPr>
            </p:cxnSp>
            <p:cxnSp>
              <p:nvCxnSpPr>
                <p:cNvPr id="346" name="Straight Arrow Connector 345"/>
                <p:cNvCxnSpPr/>
                <p:nvPr/>
              </p:nvCxnSpPr>
              <p:spPr>
                <a:xfrm flipH="1">
                  <a:off x="1219200" y="3286550"/>
                  <a:ext cx="608259" cy="0"/>
                </a:xfrm>
                <a:prstGeom prst="straightConnector1">
                  <a:avLst/>
                </a:prstGeom>
                <a:noFill/>
                <a:ln w="34925" cap="rnd">
                  <a:solidFill>
                    <a:schemeClr val="bg1"/>
                  </a:solidFill>
                  <a:round/>
                  <a:headEnd/>
                  <a:tailEnd type="arrow" w="lg" len="med"/>
                </a:ln>
                <a:effectLst/>
              </p:spPr>
            </p:cxnSp>
            <p:cxnSp>
              <p:nvCxnSpPr>
                <p:cNvPr id="347" name="Straight Arrow Connector 346"/>
                <p:cNvCxnSpPr/>
                <p:nvPr/>
              </p:nvCxnSpPr>
              <p:spPr>
                <a:xfrm>
                  <a:off x="1466614" y="3433726"/>
                  <a:ext cx="608259" cy="0"/>
                </a:xfrm>
                <a:prstGeom prst="straightConnector1">
                  <a:avLst/>
                </a:prstGeom>
                <a:noFill/>
                <a:ln w="34925" cap="rnd">
                  <a:solidFill>
                    <a:schemeClr val="bg1"/>
                  </a:solidFill>
                  <a:round/>
                  <a:headEnd/>
                  <a:tailEnd type="arrow" w="lg" len="med"/>
                </a:ln>
                <a:effectLst/>
              </p:spPr>
            </p:cxnSp>
            <p:cxnSp>
              <p:nvCxnSpPr>
                <p:cNvPr id="348" name="Straight Arrow Connector 347"/>
                <p:cNvCxnSpPr/>
                <p:nvPr/>
              </p:nvCxnSpPr>
              <p:spPr>
                <a:xfrm flipH="1">
                  <a:off x="1219200" y="3559600"/>
                  <a:ext cx="608259" cy="0"/>
                </a:xfrm>
                <a:prstGeom prst="straightConnector1">
                  <a:avLst/>
                </a:prstGeom>
                <a:noFill/>
                <a:ln w="34925" cap="rnd">
                  <a:solidFill>
                    <a:schemeClr val="bg1"/>
                  </a:solidFill>
                  <a:round/>
                  <a:headEnd/>
                  <a:tailEnd type="arrow" w="lg" len="med"/>
                </a:ln>
                <a:effectLst/>
              </p:spPr>
            </p:cxnSp>
          </p:grpSp>
        </p:grpSp>
      </p:grpSp>
      <p:grpSp>
        <p:nvGrpSpPr>
          <p:cNvPr id="252" name="Group 251"/>
          <p:cNvGrpSpPr/>
          <p:nvPr/>
        </p:nvGrpSpPr>
        <p:grpSpPr>
          <a:xfrm>
            <a:off x="4424083" y="4203161"/>
            <a:ext cx="1534886" cy="2049289"/>
            <a:chOff x="6284380" y="3078156"/>
            <a:chExt cx="1534886" cy="2049289"/>
          </a:xfrm>
        </p:grpSpPr>
        <p:grpSp>
          <p:nvGrpSpPr>
            <p:cNvPr id="312" name="Group 311"/>
            <p:cNvGrpSpPr/>
            <p:nvPr/>
          </p:nvGrpSpPr>
          <p:grpSpPr>
            <a:xfrm>
              <a:off x="6284380" y="3078156"/>
              <a:ext cx="1534886" cy="2049289"/>
              <a:chOff x="6264729" y="2801689"/>
              <a:chExt cx="1534886" cy="2049289"/>
            </a:xfrm>
          </p:grpSpPr>
          <p:sp>
            <p:nvSpPr>
              <p:cNvPr id="338" name="Rectangle 337"/>
              <p:cNvSpPr/>
              <p:nvPr/>
            </p:nvSpPr>
            <p:spPr>
              <a:xfrm>
                <a:off x="6264729"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339" name="Freeform 63"/>
              <p:cNvSpPr>
                <a:spLocks noEditPoints="1"/>
              </p:cNvSpPr>
              <p:nvPr/>
            </p:nvSpPr>
            <p:spPr bwMode="auto">
              <a:xfrm rot="16200000">
                <a:off x="7491346"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313" name="Group 312"/>
            <p:cNvGrpSpPr/>
            <p:nvPr/>
          </p:nvGrpSpPr>
          <p:grpSpPr>
            <a:xfrm>
              <a:off x="6369881" y="3145756"/>
              <a:ext cx="1357167" cy="1901662"/>
              <a:chOff x="6343763" y="2543507"/>
              <a:chExt cx="1357167" cy="1901662"/>
            </a:xfrm>
          </p:grpSpPr>
          <p:sp>
            <p:nvSpPr>
              <p:cNvPr id="314" name="TextBox 313"/>
              <p:cNvSpPr txBox="1"/>
              <p:nvPr/>
            </p:nvSpPr>
            <p:spPr>
              <a:xfrm>
                <a:off x="6343763" y="2543507"/>
                <a:ext cx="1123489" cy="331245"/>
              </a:xfrm>
              <a:prstGeom prst="rect">
                <a:avLst/>
              </a:prstGeom>
              <a:noFill/>
            </p:spPr>
            <p:txBody>
              <a:bodyPr wrap="square" lIns="45720" rtlCol="0">
                <a:spAutoFit/>
              </a:bodyPr>
              <a:lstStyle>
                <a:defPPr>
                  <a:defRPr lang="en-US"/>
                </a:defPPr>
                <a:lvl1pPr defTabSz="685543">
                  <a:lnSpc>
                    <a:spcPct val="85000"/>
                  </a:lnSpc>
                  <a:defRPr sz="900">
                    <a:solidFill>
                      <a:schemeClr val="bg1"/>
                    </a:solidFill>
                  </a:defRPr>
                </a:lvl1pPr>
              </a:lstStyle>
              <a:p>
                <a:r>
                  <a:rPr lang="en-US" dirty="0">
                    <a:solidFill>
                      <a:srgbClr val="FFFFFF"/>
                    </a:solidFill>
                    <a:latin typeface="CiscoSansTT Light"/>
                  </a:rPr>
                  <a:t>L4–L7</a:t>
                </a:r>
              </a:p>
              <a:p>
                <a:r>
                  <a:rPr lang="en-US" dirty="0">
                    <a:solidFill>
                      <a:srgbClr val="FFFFFF"/>
                    </a:solidFill>
                    <a:latin typeface="CiscoSansTT Light"/>
                  </a:rPr>
                  <a:t>Services</a:t>
                </a:r>
              </a:p>
            </p:txBody>
          </p:sp>
          <p:sp>
            <p:nvSpPr>
              <p:cNvPr id="315" name="Rectangle 314"/>
              <p:cNvSpPr/>
              <p:nvPr/>
            </p:nvSpPr>
            <p:spPr>
              <a:xfrm>
                <a:off x="6363414" y="3107653"/>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nvGrpSpPr>
              <p:cNvPr id="316" name="Group 157"/>
              <p:cNvGrpSpPr>
                <a:grpSpLocks noChangeAspect="1"/>
              </p:cNvGrpSpPr>
              <p:nvPr/>
            </p:nvGrpSpPr>
            <p:grpSpPr>
              <a:xfrm>
                <a:off x="6577431" y="3494233"/>
                <a:ext cx="909482" cy="564356"/>
                <a:chOff x="13636625" y="1373188"/>
                <a:chExt cx="1330325" cy="825500"/>
              </a:xfrm>
              <a:solidFill>
                <a:srgbClr val="292929"/>
              </a:solidFill>
            </p:grpSpPr>
            <p:sp>
              <p:nvSpPr>
                <p:cNvPr id="317" name="Rectangle 17"/>
                <p:cNvSpPr>
                  <a:spLocks noChangeArrowheads="1"/>
                </p:cNvSpPr>
                <p:nvPr/>
              </p:nvSpPr>
              <p:spPr bwMode="auto">
                <a:xfrm>
                  <a:off x="1363662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18" name="Rectangle 18"/>
                <p:cNvSpPr>
                  <a:spLocks noChangeArrowheads="1"/>
                </p:cNvSpPr>
                <p:nvPr/>
              </p:nvSpPr>
              <p:spPr bwMode="auto">
                <a:xfrm>
                  <a:off x="14100175"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19" name="Rectangle 19"/>
                <p:cNvSpPr>
                  <a:spLocks noChangeArrowheads="1"/>
                </p:cNvSpPr>
                <p:nvPr/>
              </p:nvSpPr>
              <p:spPr bwMode="auto">
                <a:xfrm>
                  <a:off x="14560550" y="1373188"/>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0" name="Rectangle 20"/>
                <p:cNvSpPr>
                  <a:spLocks noChangeArrowheads="1"/>
                </p:cNvSpPr>
                <p:nvPr/>
              </p:nvSpPr>
              <p:spPr bwMode="auto">
                <a:xfrm>
                  <a:off x="13868400"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1" name="Rectangle 21"/>
                <p:cNvSpPr>
                  <a:spLocks noChangeArrowheads="1"/>
                </p:cNvSpPr>
                <p:nvPr/>
              </p:nvSpPr>
              <p:spPr bwMode="auto">
                <a:xfrm>
                  <a:off x="14328775" y="151923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2" name="Rectangle 22"/>
                <p:cNvSpPr>
                  <a:spLocks noChangeArrowheads="1"/>
                </p:cNvSpPr>
                <p:nvPr/>
              </p:nvSpPr>
              <p:spPr bwMode="auto">
                <a:xfrm>
                  <a:off x="136366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3" name="Rectangle 23"/>
                <p:cNvSpPr>
                  <a:spLocks noChangeArrowheads="1"/>
                </p:cNvSpPr>
                <p:nvPr/>
              </p:nvSpPr>
              <p:spPr bwMode="auto">
                <a:xfrm>
                  <a:off x="14792325" y="1519238"/>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4" name="Rectangle 24"/>
                <p:cNvSpPr>
                  <a:spLocks noChangeArrowheads="1"/>
                </p:cNvSpPr>
                <p:nvPr/>
              </p:nvSpPr>
              <p:spPr bwMode="auto">
                <a:xfrm>
                  <a:off x="1363662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5" name="Rectangle 25"/>
                <p:cNvSpPr>
                  <a:spLocks noChangeArrowheads="1"/>
                </p:cNvSpPr>
                <p:nvPr/>
              </p:nvSpPr>
              <p:spPr bwMode="auto">
                <a:xfrm>
                  <a:off x="14100175"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6" name="Rectangle 26"/>
                <p:cNvSpPr>
                  <a:spLocks noChangeArrowheads="1"/>
                </p:cNvSpPr>
                <p:nvPr/>
              </p:nvSpPr>
              <p:spPr bwMode="auto">
                <a:xfrm>
                  <a:off x="14560550" y="1665288"/>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7" name="Rectangle 27"/>
                <p:cNvSpPr>
                  <a:spLocks noChangeArrowheads="1"/>
                </p:cNvSpPr>
                <p:nvPr/>
              </p:nvSpPr>
              <p:spPr bwMode="auto">
                <a:xfrm>
                  <a:off x="13868400"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8" name="Rectangle 28"/>
                <p:cNvSpPr>
                  <a:spLocks noChangeArrowheads="1"/>
                </p:cNvSpPr>
                <p:nvPr/>
              </p:nvSpPr>
              <p:spPr bwMode="auto">
                <a:xfrm>
                  <a:off x="14328775" y="181451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29" name="Rectangle 29"/>
                <p:cNvSpPr>
                  <a:spLocks noChangeArrowheads="1"/>
                </p:cNvSpPr>
                <p:nvPr/>
              </p:nvSpPr>
              <p:spPr bwMode="auto">
                <a:xfrm>
                  <a:off x="136366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0" name="Rectangle 30"/>
                <p:cNvSpPr>
                  <a:spLocks noChangeArrowheads="1"/>
                </p:cNvSpPr>
                <p:nvPr/>
              </p:nvSpPr>
              <p:spPr bwMode="auto">
                <a:xfrm>
                  <a:off x="14792325" y="1814513"/>
                  <a:ext cx="174625"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1" name="Rectangle 31"/>
                <p:cNvSpPr>
                  <a:spLocks noChangeArrowheads="1"/>
                </p:cNvSpPr>
                <p:nvPr/>
              </p:nvSpPr>
              <p:spPr bwMode="auto">
                <a:xfrm>
                  <a:off x="1363662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2" name="Rectangle 32"/>
                <p:cNvSpPr>
                  <a:spLocks noChangeArrowheads="1"/>
                </p:cNvSpPr>
                <p:nvPr/>
              </p:nvSpPr>
              <p:spPr bwMode="auto">
                <a:xfrm>
                  <a:off x="14100175"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3" name="Rectangle 33"/>
                <p:cNvSpPr>
                  <a:spLocks noChangeArrowheads="1"/>
                </p:cNvSpPr>
                <p:nvPr/>
              </p:nvSpPr>
              <p:spPr bwMode="auto">
                <a:xfrm>
                  <a:off x="14560550" y="1960563"/>
                  <a:ext cx="406400" cy="88900"/>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4" name="Rectangle 34"/>
                <p:cNvSpPr>
                  <a:spLocks noChangeArrowheads="1"/>
                </p:cNvSpPr>
                <p:nvPr/>
              </p:nvSpPr>
              <p:spPr bwMode="auto">
                <a:xfrm>
                  <a:off x="13868400"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5" name="Rectangle 35"/>
                <p:cNvSpPr>
                  <a:spLocks noChangeArrowheads="1"/>
                </p:cNvSpPr>
                <p:nvPr/>
              </p:nvSpPr>
              <p:spPr bwMode="auto">
                <a:xfrm>
                  <a:off x="14328775" y="2106613"/>
                  <a:ext cx="406400"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6" name="Rectangle 36"/>
                <p:cNvSpPr>
                  <a:spLocks noChangeArrowheads="1"/>
                </p:cNvSpPr>
                <p:nvPr/>
              </p:nvSpPr>
              <p:spPr bwMode="auto">
                <a:xfrm>
                  <a:off x="136366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37" name="Rectangle 37"/>
                <p:cNvSpPr>
                  <a:spLocks noChangeArrowheads="1"/>
                </p:cNvSpPr>
                <p:nvPr/>
              </p:nvSpPr>
              <p:spPr bwMode="auto">
                <a:xfrm>
                  <a:off x="14792325" y="2106613"/>
                  <a:ext cx="174625" cy="92075"/>
                </a:xfrm>
                <a:prstGeom prst="rect">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grpSp>
      <p:grpSp>
        <p:nvGrpSpPr>
          <p:cNvPr id="253" name="Group 252"/>
          <p:cNvGrpSpPr/>
          <p:nvPr/>
        </p:nvGrpSpPr>
        <p:grpSpPr>
          <a:xfrm>
            <a:off x="6236209" y="4203161"/>
            <a:ext cx="1534886" cy="2049289"/>
            <a:chOff x="10029065" y="3078156"/>
            <a:chExt cx="1534886" cy="2049289"/>
          </a:xfrm>
        </p:grpSpPr>
        <p:grpSp>
          <p:nvGrpSpPr>
            <p:cNvPr id="302" name="Group 301"/>
            <p:cNvGrpSpPr/>
            <p:nvPr/>
          </p:nvGrpSpPr>
          <p:grpSpPr>
            <a:xfrm>
              <a:off x="10029065" y="3078156"/>
              <a:ext cx="1534886" cy="2049289"/>
              <a:chOff x="10009414" y="2801689"/>
              <a:chExt cx="1534886" cy="2049289"/>
            </a:xfrm>
          </p:grpSpPr>
          <p:sp>
            <p:nvSpPr>
              <p:cNvPr id="310" name="Rectangle 309"/>
              <p:cNvSpPr/>
              <p:nvPr/>
            </p:nvSpPr>
            <p:spPr>
              <a:xfrm>
                <a:off x="10009414"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311" name="Freeform 63"/>
              <p:cNvSpPr>
                <a:spLocks noEditPoints="1"/>
              </p:cNvSpPr>
              <p:nvPr/>
            </p:nvSpPr>
            <p:spPr bwMode="auto">
              <a:xfrm rot="16200000">
                <a:off x="1123603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303" name="Group 302"/>
            <p:cNvGrpSpPr/>
            <p:nvPr/>
          </p:nvGrpSpPr>
          <p:grpSpPr>
            <a:xfrm>
              <a:off x="10076381" y="3139269"/>
              <a:ext cx="1487569" cy="1914362"/>
              <a:chOff x="12649199" y="2856594"/>
              <a:chExt cx="1487569" cy="1914362"/>
            </a:xfrm>
          </p:grpSpPr>
          <p:sp>
            <p:nvSpPr>
              <p:cNvPr id="304" name="TextBox 303"/>
              <p:cNvSpPr txBox="1"/>
              <p:nvPr/>
            </p:nvSpPr>
            <p:spPr>
              <a:xfrm>
                <a:off x="12649199" y="2856594"/>
                <a:ext cx="1487569" cy="448969"/>
              </a:xfrm>
              <a:prstGeom prst="rect">
                <a:avLst/>
              </a:prstGeom>
              <a:noFill/>
            </p:spPr>
            <p:txBody>
              <a:bodyPr wrap="square" lIns="45720" rtlCol="0">
                <a:spAutoFit/>
              </a:bodyPr>
              <a:lstStyle>
                <a:defPPr>
                  <a:defRPr lang="en-US"/>
                </a:defPPr>
                <a:lvl1pPr defTabSz="685543">
                  <a:lnSpc>
                    <a:spcPct val="85000"/>
                  </a:lnSpc>
                  <a:defRPr sz="900">
                    <a:solidFill>
                      <a:schemeClr val="bg1"/>
                    </a:solidFill>
                  </a:defRPr>
                </a:lvl1pPr>
              </a:lstStyle>
              <a:p>
                <a:r>
                  <a:rPr lang="en-US" dirty="0">
                    <a:solidFill>
                      <a:srgbClr val="FFFFFF"/>
                    </a:solidFill>
                    <a:latin typeface="CiscoSansTT Light"/>
                  </a:rPr>
                  <a:t>Multi DC </a:t>
                </a:r>
                <a:br>
                  <a:rPr lang="en-US" dirty="0">
                    <a:solidFill>
                      <a:srgbClr val="FFFFFF"/>
                    </a:solidFill>
                    <a:latin typeface="CiscoSansTT Light"/>
                  </a:rPr>
                </a:br>
                <a:r>
                  <a:rPr lang="en-US" dirty="0">
                    <a:solidFill>
                      <a:srgbClr val="FFFFFF"/>
                    </a:solidFill>
                    <a:latin typeface="CiscoSansTT Light"/>
                  </a:rPr>
                  <a:t>WAN and </a:t>
                </a:r>
                <a:br>
                  <a:rPr lang="en-US" dirty="0">
                    <a:solidFill>
                      <a:srgbClr val="FFFFFF"/>
                    </a:solidFill>
                    <a:latin typeface="CiscoSansTT Light"/>
                  </a:rPr>
                </a:br>
                <a:r>
                  <a:rPr lang="en-US" dirty="0">
                    <a:solidFill>
                      <a:srgbClr val="FFFFFF"/>
                    </a:solidFill>
                    <a:latin typeface="CiscoSansTT Light"/>
                  </a:rPr>
                  <a:t>Cloud</a:t>
                </a:r>
              </a:p>
            </p:txBody>
          </p:sp>
          <p:grpSp>
            <p:nvGrpSpPr>
              <p:cNvPr id="305" name="Group 304"/>
              <p:cNvGrpSpPr/>
              <p:nvPr/>
            </p:nvGrpSpPr>
            <p:grpSpPr>
              <a:xfrm>
                <a:off x="12701904" y="3433440"/>
                <a:ext cx="1337516" cy="1337516"/>
                <a:chOff x="12701904" y="3433440"/>
                <a:chExt cx="1337516" cy="1337516"/>
              </a:xfrm>
            </p:grpSpPr>
            <p:sp>
              <p:nvSpPr>
                <p:cNvPr id="306" name="Rectangle 305"/>
                <p:cNvSpPr/>
                <p:nvPr/>
              </p:nvSpPr>
              <p:spPr>
                <a:xfrm>
                  <a:off x="12701904" y="3433440"/>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308" name="Freeform 32"/>
                <p:cNvSpPr>
                  <a:spLocks/>
                </p:cNvSpPr>
                <p:nvPr/>
              </p:nvSpPr>
              <p:spPr bwMode="auto">
                <a:xfrm>
                  <a:off x="12882333" y="3778164"/>
                  <a:ext cx="910556" cy="648068"/>
                </a:xfrm>
                <a:custGeom>
                  <a:avLst/>
                  <a:gdLst>
                    <a:gd name="T0" fmla="*/ 159 w 260"/>
                    <a:gd name="T1" fmla="*/ 185 h 185"/>
                    <a:gd name="T2" fmla="*/ 128 w 260"/>
                    <a:gd name="T3" fmla="*/ 173 h 185"/>
                    <a:gd name="T4" fmla="*/ 119 w 260"/>
                    <a:gd name="T5" fmla="*/ 175 h 185"/>
                    <a:gd name="T6" fmla="*/ 97 w 260"/>
                    <a:gd name="T7" fmla="*/ 166 h 185"/>
                    <a:gd name="T8" fmla="*/ 57 w 260"/>
                    <a:gd name="T9" fmla="*/ 166 h 185"/>
                    <a:gd name="T10" fmla="*/ 0 w 260"/>
                    <a:gd name="T11" fmla="*/ 109 h 185"/>
                    <a:gd name="T12" fmla="*/ 56 w 260"/>
                    <a:gd name="T13" fmla="*/ 51 h 185"/>
                    <a:gd name="T14" fmla="*/ 133 w 260"/>
                    <a:gd name="T15" fmla="*/ 0 h 185"/>
                    <a:gd name="T16" fmla="*/ 213 w 260"/>
                    <a:gd name="T17" fmla="*/ 63 h 185"/>
                    <a:gd name="T18" fmla="*/ 260 w 260"/>
                    <a:gd name="T19" fmla="*/ 114 h 185"/>
                    <a:gd name="T20" fmla="*/ 208 w 260"/>
                    <a:gd name="T21" fmla="*/ 166 h 185"/>
                    <a:gd name="T22" fmla="*/ 196 w 260"/>
                    <a:gd name="T23" fmla="*/ 166 h 185"/>
                    <a:gd name="T24" fmla="*/ 159 w 260"/>
                    <a:gd name="T2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85">
                      <a:moveTo>
                        <a:pt x="159" y="185"/>
                      </a:moveTo>
                      <a:cubicBezTo>
                        <a:pt x="147" y="185"/>
                        <a:pt x="137" y="181"/>
                        <a:pt x="128" y="173"/>
                      </a:cubicBezTo>
                      <a:cubicBezTo>
                        <a:pt x="125" y="174"/>
                        <a:pt x="122" y="175"/>
                        <a:pt x="119" y="175"/>
                      </a:cubicBezTo>
                      <a:cubicBezTo>
                        <a:pt x="111" y="175"/>
                        <a:pt x="103" y="172"/>
                        <a:pt x="97" y="166"/>
                      </a:cubicBezTo>
                      <a:cubicBezTo>
                        <a:pt x="57" y="166"/>
                        <a:pt x="57" y="166"/>
                        <a:pt x="57" y="166"/>
                      </a:cubicBezTo>
                      <a:cubicBezTo>
                        <a:pt x="26" y="166"/>
                        <a:pt x="0" y="141"/>
                        <a:pt x="0" y="109"/>
                      </a:cubicBezTo>
                      <a:cubicBezTo>
                        <a:pt x="0" y="78"/>
                        <a:pt x="25" y="52"/>
                        <a:pt x="56" y="51"/>
                      </a:cubicBezTo>
                      <a:cubicBezTo>
                        <a:pt x="68" y="20"/>
                        <a:pt x="99" y="0"/>
                        <a:pt x="133" y="0"/>
                      </a:cubicBezTo>
                      <a:cubicBezTo>
                        <a:pt x="171" y="0"/>
                        <a:pt x="204" y="26"/>
                        <a:pt x="213" y="63"/>
                      </a:cubicBezTo>
                      <a:cubicBezTo>
                        <a:pt x="239" y="66"/>
                        <a:pt x="260" y="88"/>
                        <a:pt x="260" y="114"/>
                      </a:cubicBezTo>
                      <a:cubicBezTo>
                        <a:pt x="260" y="143"/>
                        <a:pt x="236" y="166"/>
                        <a:pt x="208" y="166"/>
                      </a:cubicBezTo>
                      <a:cubicBezTo>
                        <a:pt x="196" y="166"/>
                        <a:pt x="196" y="166"/>
                        <a:pt x="196" y="166"/>
                      </a:cubicBezTo>
                      <a:cubicBezTo>
                        <a:pt x="187" y="178"/>
                        <a:pt x="174" y="185"/>
                        <a:pt x="159" y="185"/>
                      </a:cubicBezTo>
                      <a:close/>
                    </a:path>
                  </a:pathLst>
                </a:custGeom>
                <a:solidFill>
                  <a:schemeClr val="bg1">
                    <a:lumMod val="90000"/>
                  </a:schemeClr>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grpSp>
      <p:grpSp>
        <p:nvGrpSpPr>
          <p:cNvPr id="254" name="Group 253"/>
          <p:cNvGrpSpPr/>
          <p:nvPr/>
        </p:nvGrpSpPr>
        <p:grpSpPr>
          <a:xfrm>
            <a:off x="9829801" y="4203161"/>
            <a:ext cx="1534886" cy="2049289"/>
            <a:chOff x="4412037" y="3078156"/>
            <a:chExt cx="1534886" cy="2049289"/>
          </a:xfrm>
        </p:grpSpPr>
        <p:grpSp>
          <p:nvGrpSpPr>
            <p:cNvPr id="280" name="Group 279"/>
            <p:cNvGrpSpPr/>
            <p:nvPr/>
          </p:nvGrpSpPr>
          <p:grpSpPr>
            <a:xfrm>
              <a:off x="4412037" y="3078156"/>
              <a:ext cx="1534886" cy="2049289"/>
              <a:chOff x="4392386" y="2801689"/>
              <a:chExt cx="1534886" cy="2049289"/>
            </a:xfrm>
          </p:grpSpPr>
          <p:sp>
            <p:nvSpPr>
              <p:cNvPr id="300" name="Rectangle 299"/>
              <p:cNvSpPr/>
              <p:nvPr/>
            </p:nvSpPr>
            <p:spPr>
              <a:xfrm>
                <a:off x="4392386"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301" name="Freeform 63"/>
              <p:cNvSpPr>
                <a:spLocks noEditPoints="1"/>
              </p:cNvSpPr>
              <p:nvPr/>
            </p:nvSpPr>
            <p:spPr bwMode="auto">
              <a:xfrm rot="16200000">
                <a:off x="5638654"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281" name="Group 280"/>
            <p:cNvGrpSpPr/>
            <p:nvPr/>
          </p:nvGrpSpPr>
          <p:grpSpPr>
            <a:xfrm>
              <a:off x="4491077" y="3145756"/>
              <a:ext cx="1357167" cy="1901662"/>
              <a:chOff x="4471420" y="2543507"/>
              <a:chExt cx="1357167" cy="1901662"/>
            </a:xfrm>
          </p:grpSpPr>
          <p:sp>
            <p:nvSpPr>
              <p:cNvPr id="282" name="TextBox 281"/>
              <p:cNvSpPr txBox="1"/>
              <p:nvPr/>
            </p:nvSpPr>
            <p:spPr>
              <a:xfrm>
                <a:off x="4471420" y="2543507"/>
                <a:ext cx="1168056" cy="213520"/>
              </a:xfrm>
              <a:prstGeom prst="rect">
                <a:avLst/>
              </a:prstGeom>
              <a:noFill/>
            </p:spPr>
            <p:txBody>
              <a:bodyPr wrap="square" lIns="45720" rtlCol="0">
                <a:spAutoFit/>
              </a:bodyPr>
              <a:lstStyle>
                <a:defPPr>
                  <a:defRPr lang="en-US"/>
                </a:defPPr>
                <a:lvl1pPr defTabSz="685543">
                  <a:lnSpc>
                    <a:spcPct val="85000"/>
                  </a:lnSpc>
                  <a:defRPr sz="900">
                    <a:solidFill>
                      <a:schemeClr val="bg1"/>
                    </a:solidFill>
                  </a:defRPr>
                </a:lvl1pPr>
              </a:lstStyle>
              <a:p>
                <a:r>
                  <a:rPr lang="en-US" dirty="0">
                    <a:solidFill>
                      <a:srgbClr val="FFFFFF"/>
                    </a:solidFill>
                    <a:latin typeface="CiscoSansTT Light"/>
                  </a:rPr>
                  <a:t>Compute</a:t>
                </a:r>
              </a:p>
            </p:txBody>
          </p:sp>
          <p:sp>
            <p:nvSpPr>
              <p:cNvPr id="283" name="Rectangle 282"/>
              <p:cNvSpPr/>
              <p:nvPr/>
            </p:nvSpPr>
            <p:spPr>
              <a:xfrm>
                <a:off x="4491071" y="3107653"/>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nvGrpSpPr>
              <p:cNvPr id="284" name="Group 283"/>
              <p:cNvGrpSpPr/>
              <p:nvPr/>
            </p:nvGrpSpPr>
            <p:grpSpPr>
              <a:xfrm>
                <a:off x="4706448" y="3320160"/>
                <a:ext cx="909482" cy="909482"/>
                <a:chOff x="4706448" y="3320160"/>
                <a:chExt cx="909482" cy="909482"/>
              </a:xfrm>
            </p:grpSpPr>
            <p:sp>
              <p:nvSpPr>
                <p:cNvPr id="285" name="Rounded Rectangle 284"/>
                <p:cNvSpPr/>
                <p:nvPr/>
              </p:nvSpPr>
              <p:spPr>
                <a:xfrm>
                  <a:off x="4888618" y="3505200"/>
                  <a:ext cx="542422" cy="542422"/>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nvGrpSpPr>
                <p:cNvPr id="286" name="Group 285"/>
                <p:cNvGrpSpPr/>
                <p:nvPr/>
              </p:nvGrpSpPr>
              <p:grpSpPr>
                <a:xfrm rot="5400000">
                  <a:off x="4933949" y="3320160"/>
                  <a:ext cx="454480" cy="909482"/>
                  <a:chOff x="4933949" y="3320160"/>
                  <a:chExt cx="454480" cy="909482"/>
                </a:xfrm>
              </p:grpSpPr>
              <p:sp>
                <p:nvSpPr>
                  <p:cNvPr id="294" name="Round Same Side Corner Rectangle 293"/>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5" name="Round Same Side Corner Rectangle 294"/>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6" name="Round Same Side Corner Rectangle 295"/>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7" name="Round Same Side Corner Rectangle 296"/>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8" name="Round Same Side Corner Rectangle 297"/>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9" name="Round Same Side Corner Rectangle 298"/>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nvGrpSpPr>
                <p:cNvPr id="287" name="Group 286"/>
                <p:cNvGrpSpPr/>
                <p:nvPr/>
              </p:nvGrpSpPr>
              <p:grpSpPr>
                <a:xfrm>
                  <a:off x="4933949" y="3320160"/>
                  <a:ext cx="454480" cy="909482"/>
                  <a:chOff x="4933949" y="3320160"/>
                  <a:chExt cx="454480" cy="909482"/>
                </a:xfrm>
              </p:grpSpPr>
              <p:sp>
                <p:nvSpPr>
                  <p:cNvPr id="288" name="Round Same Side Corner Rectangle 287"/>
                  <p:cNvSpPr/>
                  <p:nvPr/>
                </p:nvSpPr>
                <p:spPr>
                  <a:xfrm>
                    <a:off x="4933949"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89" name="Round Same Side Corner Rectangle 288"/>
                  <p:cNvSpPr/>
                  <p:nvPr/>
                </p:nvSpPr>
                <p:spPr>
                  <a:xfrm>
                    <a:off x="5127058"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0" name="Round Same Side Corner Rectangle 289"/>
                  <p:cNvSpPr/>
                  <p:nvPr/>
                </p:nvSpPr>
                <p:spPr>
                  <a:xfrm>
                    <a:off x="5320167" y="3320160"/>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1" name="Round Same Side Corner Rectangle 290"/>
                  <p:cNvSpPr/>
                  <p:nvPr/>
                </p:nvSpPr>
                <p:spPr>
                  <a:xfrm flipV="1">
                    <a:off x="4933949"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2" name="Round Same Side Corner Rectangle 291"/>
                  <p:cNvSpPr/>
                  <p:nvPr/>
                </p:nvSpPr>
                <p:spPr>
                  <a:xfrm flipV="1">
                    <a:off x="5127058"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93" name="Round Same Side Corner Rectangle 292"/>
                  <p:cNvSpPr/>
                  <p:nvPr/>
                </p:nvSpPr>
                <p:spPr>
                  <a:xfrm flipV="1">
                    <a:off x="5320167" y="4112864"/>
                    <a:ext cx="68262" cy="116778"/>
                  </a:xfrm>
                  <a:prstGeom prst="round2SameRect">
                    <a:avLst>
                      <a:gd name="adj1" fmla="val 50000"/>
                      <a:gd name="adj2" fmla="val 0"/>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grpSp>
      </p:grpSp>
      <p:grpSp>
        <p:nvGrpSpPr>
          <p:cNvPr id="255" name="Group 254"/>
          <p:cNvGrpSpPr/>
          <p:nvPr/>
        </p:nvGrpSpPr>
        <p:grpSpPr>
          <a:xfrm>
            <a:off x="8028432" y="4203161"/>
            <a:ext cx="1534886" cy="2049289"/>
            <a:chOff x="8156723" y="3078156"/>
            <a:chExt cx="1534886" cy="2049289"/>
          </a:xfrm>
        </p:grpSpPr>
        <p:grpSp>
          <p:nvGrpSpPr>
            <p:cNvPr id="272" name="Group 271"/>
            <p:cNvGrpSpPr/>
            <p:nvPr/>
          </p:nvGrpSpPr>
          <p:grpSpPr>
            <a:xfrm>
              <a:off x="8156723" y="3078156"/>
              <a:ext cx="1534886" cy="2049289"/>
              <a:chOff x="8137072" y="2801689"/>
              <a:chExt cx="1534886" cy="2049289"/>
            </a:xfrm>
          </p:grpSpPr>
          <p:sp>
            <p:nvSpPr>
              <p:cNvPr id="278" name="Rectangle 277"/>
              <p:cNvSpPr/>
              <p:nvPr/>
            </p:nvSpPr>
            <p:spPr>
              <a:xfrm>
                <a:off x="8137072"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279" name="Freeform 63"/>
              <p:cNvSpPr>
                <a:spLocks noEditPoints="1"/>
              </p:cNvSpPr>
              <p:nvPr/>
            </p:nvSpPr>
            <p:spPr bwMode="auto">
              <a:xfrm rot="16200000">
                <a:off x="9361341"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273" name="Group 272"/>
            <p:cNvGrpSpPr/>
            <p:nvPr/>
          </p:nvGrpSpPr>
          <p:grpSpPr>
            <a:xfrm>
              <a:off x="8235763" y="3145756"/>
              <a:ext cx="1354819" cy="1901662"/>
              <a:chOff x="-1981200" y="3465359"/>
              <a:chExt cx="1354819" cy="1901662"/>
            </a:xfrm>
          </p:grpSpPr>
          <p:sp>
            <p:nvSpPr>
              <p:cNvPr id="274" name="TextBox 273"/>
              <p:cNvSpPr txBox="1"/>
              <p:nvPr/>
            </p:nvSpPr>
            <p:spPr>
              <a:xfrm>
                <a:off x="-1981200" y="3465359"/>
                <a:ext cx="1051789" cy="213520"/>
              </a:xfrm>
              <a:prstGeom prst="rect">
                <a:avLst/>
              </a:prstGeom>
              <a:noFill/>
            </p:spPr>
            <p:txBody>
              <a:bodyPr wrap="square" lIns="45720" rtlCol="0">
                <a:spAutoFit/>
              </a:bodyPr>
              <a:lstStyle>
                <a:defPPr>
                  <a:defRPr lang="en-US"/>
                </a:defPPr>
                <a:lvl1pPr defTabSz="685543">
                  <a:lnSpc>
                    <a:spcPct val="85000"/>
                  </a:lnSpc>
                  <a:defRPr sz="900">
                    <a:solidFill>
                      <a:schemeClr val="bg1"/>
                    </a:solidFill>
                  </a:defRPr>
                </a:lvl1pPr>
              </a:lstStyle>
              <a:p>
                <a:r>
                  <a:rPr lang="en-US" dirty="0">
                    <a:solidFill>
                      <a:srgbClr val="FFFFFF"/>
                    </a:solidFill>
                    <a:latin typeface="CiscoSansTT Light"/>
                  </a:rPr>
                  <a:t>Storage</a:t>
                </a:r>
              </a:p>
            </p:txBody>
          </p:sp>
          <p:sp>
            <p:nvSpPr>
              <p:cNvPr id="275" name="Rectangle 274"/>
              <p:cNvSpPr/>
              <p:nvPr/>
            </p:nvSpPr>
            <p:spPr>
              <a:xfrm>
                <a:off x="-1963897" y="4029505"/>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76" name="Freeform 6"/>
              <p:cNvSpPr>
                <a:spLocks noEditPoints="1"/>
              </p:cNvSpPr>
              <p:nvPr/>
            </p:nvSpPr>
            <p:spPr bwMode="auto">
              <a:xfrm>
                <a:off x="-1217839" y="4761691"/>
                <a:ext cx="478809" cy="445436"/>
              </a:xfrm>
              <a:custGeom>
                <a:avLst/>
                <a:gdLst>
                  <a:gd name="T0" fmla="*/ 81 w 163"/>
                  <a:gd name="T1" fmla="*/ 53 h 152"/>
                  <a:gd name="T2" fmla="*/ 163 w 163"/>
                  <a:gd name="T3" fmla="*/ 27 h 152"/>
                  <a:gd name="T4" fmla="*/ 81 w 163"/>
                  <a:gd name="T5" fmla="*/ 0 h 152"/>
                  <a:gd name="T6" fmla="*/ 0 w 163"/>
                  <a:gd name="T7" fmla="*/ 27 h 152"/>
                  <a:gd name="T8" fmla="*/ 81 w 163"/>
                  <a:gd name="T9" fmla="*/ 53 h 152"/>
                  <a:gd name="T10" fmla="*/ 0 w 163"/>
                  <a:gd name="T11" fmla="*/ 38 h 152"/>
                  <a:gd name="T12" fmla="*/ 0 w 163"/>
                  <a:gd name="T13" fmla="*/ 38 h 152"/>
                  <a:gd name="T14" fmla="*/ 0 w 163"/>
                  <a:gd name="T15" fmla="*/ 38 h 152"/>
                  <a:gd name="T16" fmla="*/ 0 w 163"/>
                  <a:gd name="T17" fmla="*/ 38 h 152"/>
                  <a:gd name="T18" fmla="*/ 81 w 163"/>
                  <a:gd name="T19" fmla="*/ 61 h 152"/>
                  <a:gd name="T20" fmla="*/ 0 w 163"/>
                  <a:gd name="T21" fmla="*/ 39 h 152"/>
                  <a:gd name="T22" fmla="*/ 0 w 163"/>
                  <a:gd name="T23" fmla="*/ 127 h 152"/>
                  <a:gd name="T24" fmla="*/ 0 w 163"/>
                  <a:gd name="T25" fmla="*/ 127 h 152"/>
                  <a:gd name="T26" fmla="*/ 24 w 163"/>
                  <a:gd name="T27" fmla="*/ 144 h 152"/>
                  <a:gd name="T28" fmla="*/ 24 w 163"/>
                  <a:gd name="T29" fmla="*/ 144 h 152"/>
                  <a:gd name="T30" fmla="*/ 67 w 163"/>
                  <a:gd name="T31" fmla="*/ 151 h 152"/>
                  <a:gd name="T32" fmla="*/ 68 w 163"/>
                  <a:gd name="T33" fmla="*/ 151 h 152"/>
                  <a:gd name="T34" fmla="*/ 81 w 163"/>
                  <a:gd name="T35" fmla="*/ 152 h 152"/>
                  <a:gd name="T36" fmla="*/ 132 w 163"/>
                  <a:gd name="T37" fmla="*/ 146 h 152"/>
                  <a:gd name="T38" fmla="*/ 132 w 163"/>
                  <a:gd name="T39" fmla="*/ 146 h 152"/>
                  <a:gd name="T40" fmla="*/ 163 w 163"/>
                  <a:gd name="T41" fmla="*/ 127 h 152"/>
                  <a:gd name="T42" fmla="*/ 163 w 163"/>
                  <a:gd name="T43" fmla="*/ 127 h 152"/>
                  <a:gd name="T44" fmla="*/ 163 w 163"/>
                  <a:gd name="T45" fmla="*/ 39 h 152"/>
                  <a:gd name="T46" fmla="*/ 81 w 163"/>
                  <a:gd name="T47" fmla="*/ 61 h 152"/>
                  <a:gd name="T48" fmla="*/ 163 w 163"/>
                  <a:gd name="T49" fmla="*/ 39 h 152"/>
                  <a:gd name="T50" fmla="*/ 163 w 163"/>
                  <a:gd name="T51" fmla="*/ 38 h 152"/>
                  <a:gd name="T52" fmla="*/ 163 w 163"/>
                  <a:gd name="T53" fmla="*/ 38 h 152"/>
                  <a:gd name="T54" fmla="*/ 163 w 163"/>
                  <a:gd name="T55" fmla="*/ 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 h="152">
                    <a:moveTo>
                      <a:pt x="81" y="53"/>
                    </a:moveTo>
                    <a:cubicBezTo>
                      <a:pt x="126" y="53"/>
                      <a:pt x="163" y="41"/>
                      <a:pt x="163" y="27"/>
                    </a:cubicBezTo>
                    <a:cubicBezTo>
                      <a:pt x="163" y="12"/>
                      <a:pt x="126" y="0"/>
                      <a:pt x="81" y="0"/>
                    </a:cubicBezTo>
                    <a:cubicBezTo>
                      <a:pt x="36" y="0"/>
                      <a:pt x="0" y="12"/>
                      <a:pt x="0" y="27"/>
                    </a:cubicBezTo>
                    <a:cubicBezTo>
                      <a:pt x="0" y="41"/>
                      <a:pt x="36" y="53"/>
                      <a:pt x="81" y="53"/>
                    </a:cubicBezTo>
                    <a:close/>
                    <a:moveTo>
                      <a:pt x="0" y="38"/>
                    </a:moveTo>
                    <a:cubicBezTo>
                      <a:pt x="0" y="38"/>
                      <a:pt x="0" y="38"/>
                      <a:pt x="0" y="38"/>
                    </a:cubicBezTo>
                    <a:cubicBezTo>
                      <a:pt x="0" y="38"/>
                      <a:pt x="0" y="38"/>
                      <a:pt x="0" y="38"/>
                    </a:cubicBezTo>
                    <a:cubicBezTo>
                      <a:pt x="0" y="38"/>
                      <a:pt x="0" y="38"/>
                      <a:pt x="0" y="38"/>
                    </a:cubicBezTo>
                    <a:close/>
                    <a:moveTo>
                      <a:pt x="81" y="61"/>
                    </a:moveTo>
                    <a:cubicBezTo>
                      <a:pt x="37" y="61"/>
                      <a:pt x="1" y="51"/>
                      <a:pt x="0" y="39"/>
                    </a:cubicBezTo>
                    <a:cubicBezTo>
                      <a:pt x="0" y="127"/>
                      <a:pt x="0" y="127"/>
                      <a:pt x="0" y="127"/>
                    </a:cubicBezTo>
                    <a:cubicBezTo>
                      <a:pt x="0" y="127"/>
                      <a:pt x="0" y="127"/>
                      <a:pt x="0" y="127"/>
                    </a:cubicBezTo>
                    <a:cubicBezTo>
                      <a:pt x="0" y="134"/>
                      <a:pt x="9" y="140"/>
                      <a:pt x="24" y="144"/>
                    </a:cubicBezTo>
                    <a:cubicBezTo>
                      <a:pt x="24" y="144"/>
                      <a:pt x="24" y="144"/>
                      <a:pt x="24" y="144"/>
                    </a:cubicBezTo>
                    <a:cubicBezTo>
                      <a:pt x="35" y="148"/>
                      <a:pt x="50" y="150"/>
                      <a:pt x="67" y="151"/>
                    </a:cubicBezTo>
                    <a:cubicBezTo>
                      <a:pt x="68" y="151"/>
                      <a:pt x="68" y="151"/>
                      <a:pt x="68" y="151"/>
                    </a:cubicBezTo>
                    <a:cubicBezTo>
                      <a:pt x="72" y="152"/>
                      <a:pt x="76" y="152"/>
                      <a:pt x="81" y="152"/>
                    </a:cubicBezTo>
                    <a:cubicBezTo>
                      <a:pt x="100" y="152"/>
                      <a:pt x="118" y="150"/>
                      <a:pt x="132" y="146"/>
                    </a:cubicBezTo>
                    <a:cubicBezTo>
                      <a:pt x="132" y="146"/>
                      <a:pt x="132" y="146"/>
                      <a:pt x="132" y="146"/>
                    </a:cubicBezTo>
                    <a:cubicBezTo>
                      <a:pt x="151" y="142"/>
                      <a:pt x="163" y="135"/>
                      <a:pt x="163" y="127"/>
                    </a:cubicBezTo>
                    <a:cubicBezTo>
                      <a:pt x="163" y="127"/>
                      <a:pt x="163" y="127"/>
                      <a:pt x="163" y="127"/>
                    </a:cubicBezTo>
                    <a:cubicBezTo>
                      <a:pt x="163" y="39"/>
                      <a:pt x="163" y="39"/>
                      <a:pt x="163" y="39"/>
                    </a:cubicBezTo>
                    <a:cubicBezTo>
                      <a:pt x="163" y="51"/>
                      <a:pt x="126" y="61"/>
                      <a:pt x="81" y="61"/>
                    </a:cubicBezTo>
                    <a:close/>
                    <a:moveTo>
                      <a:pt x="163" y="39"/>
                    </a:moveTo>
                    <a:cubicBezTo>
                      <a:pt x="163" y="38"/>
                      <a:pt x="163" y="38"/>
                      <a:pt x="163" y="38"/>
                    </a:cubicBezTo>
                    <a:cubicBezTo>
                      <a:pt x="163" y="38"/>
                      <a:pt x="163" y="38"/>
                      <a:pt x="163" y="38"/>
                    </a:cubicBezTo>
                    <a:cubicBezTo>
                      <a:pt x="163" y="39"/>
                      <a:pt x="163" y="39"/>
                      <a:pt x="163" y="39"/>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77" name="Freeform 16"/>
              <p:cNvSpPr>
                <a:spLocks noEditPoints="1"/>
              </p:cNvSpPr>
              <p:nvPr/>
            </p:nvSpPr>
            <p:spPr bwMode="auto">
              <a:xfrm>
                <a:off x="-1800495" y="4192907"/>
                <a:ext cx="489147" cy="489147"/>
              </a:xfrm>
              <a:custGeom>
                <a:avLst/>
                <a:gdLst>
                  <a:gd name="T0" fmla="*/ 2173 w 2321"/>
                  <a:gd name="T1" fmla="*/ 0 h 2321"/>
                  <a:gd name="T2" fmla="*/ 148 w 2321"/>
                  <a:gd name="T3" fmla="*/ 0 h 2321"/>
                  <a:gd name="T4" fmla="*/ 0 w 2321"/>
                  <a:gd name="T5" fmla="*/ 148 h 2321"/>
                  <a:gd name="T6" fmla="*/ 0 w 2321"/>
                  <a:gd name="T7" fmla="*/ 2173 h 2321"/>
                  <a:gd name="T8" fmla="*/ 148 w 2321"/>
                  <a:gd name="T9" fmla="*/ 2321 h 2321"/>
                  <a:gd name="T10" fmla="*/ 2173 w 2321"/>
                  <a:gd name="T11" fmla="*/ 2321 h 2321"/>
                  <a:gd name="T12" fmla="*/ 2321 w 2321"/>
                  <a:gd name="T13" fmla="*/ 2173 h 2321"/>
                  <a:gd name="T14" fmla="*/ 2321 w 2321"/>
                  <a:gd name="T15" fmla="*/ 148 h 2321"/>
                  <a:gd name="T16" fmla="*/ 2173 w 2321"/>
                  <a:gd name="T17" fmla="*/ 0 h 2321"/>
                  <a:gd name="T18" fmla="*/ 1887 w 2321"/>
                  <a:gd name="T19" fmla="*/ 1114 h 2321"/>
                  <a:gd name="T20" fmla="*/ 830 w 2321"/>
                  <a:gd name="T21" fmla="*/ 2154 h 2321"/>
                  <a:gd name="T22" fmla="*/ 793 w 2321"/>
                  <a:gd name="T23" fmla="*/ 2169 h 2321"/>
                  <a:gd name="T24" fmla="*/ 765 w 2321"/>
                  <a:gd name="T25" fmla="*/ 2160 h 2321"/>
                  <a:gd name="T26" fmla="*/ 744 w 2321"/>
                  <a:gd name="T27" fmla="*/ 2098 h 2321"/>
                  <a:gd name="T28" fmla="*/ 1019 w 2321"/>
                  <a:gd name="T29" fmla="*/ 1364 h 2321"/>
                  <a:gd name="T30" fmla="*/ 469 w 2321"/>
                  <a:gd name="T31" fmla="*/ 1347 h 2321"/>
                  <a:gd name="T32" fmla="*/ 423 w 2321"/>
                  <a:gd name="T33" fmla="*/ 1313 h 2321"/>
                  <a:gd name="T34" fmla="*/ 434 w 2321"/>
                  <a:gd name="T35" fmla="*/ 1257 h 2321"/>
                  <a:gd name="T36" fmla="*/ 1535 w 2321"/>
                  <a:gd name="T37" fmla="*/ 168 h 2321"/>
                  <a:gd name="T38" fmla="*/ 1600 w 2321"/>
                  <a:gd name="T39" fmla="*/ 161 h 2321"/>
                  <a:gd name="T40" fmla="*/ 1621 w 2321"/>
                  <a:gd name="T41" fmla="*/ 223 h 2321"/>
                  <a:gd name="T42" fmla="*/ 1325 w 2321"/>
                  <a:gd name="T43" fmla="*/ 1025 h 2321"/>
                  <a:gd name="T44" fmla="*/ 1850 w 2321"/>
                  <a:gd name="T45" fmla="*/ 1025 h 2321"/>
                  <a:gd name="T46" fmla="*/ 1898 w 2321"/>
                  <a:gd name="T47" fmla="*/ 1057 h 2321"/>
                  <a:gd name="T48" fmla="*/ 1887 w 2321"/>
                  <a:gd name="T49" fmla="*/ 1114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1" h="2321">
                    <a:moveTo>
                      <a:pt x="2173" y="0"/>
                    </a:moveTo>
                    <a:cubicBezTo>
                      <a:pt x="148" y="0"/>
                      <a:pt x="148" y="0"/>
                      <a:pt x="148" y="0"/>
                    </a:cubicBezTo>
                    <a:cubicBezTo>
                      <a:pt x="66" y="0"/>
                      <a:pt x="0" y="67"/>
                      <a:pt x="0" y="148"/>
                    </a:cubicBezTo>
                    <a:cubicBezTo>
                      <a:pt x="0" y="2173"/>
                      <a:pt x="0" y="2173"/>
                      <a:pt x="0" y="2173"/>
                    </a:cubicBezTo>
                    <a:cubicBezTo>
                      <a:pt x="0" y="2255"/>
                      <a:pt x="66" y="2321"/>
                      <a:pt x="148" y="2321"/>
                    </a:cubicBezTo>
                    <a:cubicBezTo>
                      <a:pt x="2173" y="2321"/>
                      <a:pt x="2173" y="2321"/>
                      <a:pt x="2173" y="2321"/>
                    </a:cubicBezTo>
                    <a:cubicBezTo>
                      <a:pt x="2255" y="2321"/>
                      <a:pt x="2321" y="2255"/>
                      <a:pt x="2321" y="2173"/>
                    </a:cubicBezTo>
                    <a:cubicBezTo>
                      <a:pt x="2321" y="148"/>
                      <a:pt x="2321" y="148"/>
                      <a:pt x="2321" y="148"/>
                    </a:cubicBezTo>
                    <a:cubicBezTo>
                      <a:pt x="2321" y="67"/>
                      <a:pt x="2255" y="0"/>
                      <a:pt x="2173" y="0"/>
                    </a:cubicBezTo>
                    <a:close/>
                    <a:moveTo>
                      <a:pt x="1887" y="1114"/>
                    </a:moveTo>
                    <a:cubicBezTo>
                      <a:pt x="830" y="2154"/>
                      <a:pt x="830" y="2154"/>
                      <a:pt x="830" y="2154"/>
                    </a:cubicBezTo>
                    <a:cubicBezTo>
                      <a:pt x="820" y="2164"/>
                      <a:pt x="806" y="2169"/>
                      <a:pt x="793" y="2169"/>
                    </a:cubicBezTo>
                    <a:cubicBezTo>
                      <a:pt x="783" y="2169"/>
                      <a:pt x="773" y="2166"/>
                      <a:pt x="765" y="2160"/>
                    </a:cubicBezTo>
                    <a:cubicBezTo>
                      <a:pt x="744" y="2147"/>
                      <a:pt x="736" y="2121"/>
                      <a:pt x="744" y="2098"/>
                    </a:cubicBezTo>
                    <a:cubicBezTo>
                      <a:pt x="1019" y="1364"/>
                      <a:pt x="1019" y="1364"/>
                      <a:pt x="1019" y="1364"/>
                    </a:cubicBezTo>
                    <a:cubicBezTo>
                      <a:pt x="469" y="1347"/>
                      <a:pt x="469" y="1347"/>
                      <a:pt x="469" y="1347"/>
                    </a:cubicBezTo>
                    <a:cubicBezTo>
                      <a:pt x="449" y="1346"/>
                      <a:pt x="430" y="1333"/>
                      <a:pt x="423" y="1313"/>
                    </a:cubicBezTo>
                    <a:cubicBezTo>
                      <a:pt x="415" y="1294"/>
                      <a:pt x="420" y="1272"/>
                      <a:pt x="434" y="1257"/>
                    </a:cubicBezTo>
                    <a:cubicBezTo>
                      <a:pt x="1535" y="168"/>
                      <a:pt x="1535" y="168"/>
                      <a:pt x="1535" y="168"/>
                    </a:cubicBezTo>
                    <a:cubicBezTo>
                      <a:pt x="1552" y="151"/>
                      <a:pt x="1579" y="148"/>
                      <a:pt x="1600" y="161"/>
                    </a:cubicBezTo>
                    <a:cubicBezTo>
                      <a:pt x="1620" y="175"/>
                      <a:pt x="1629" y="200"/>
                      <a:pt x="1621" y="223"/>
                    </a:cubicBezTo>
                    <a:cubicBezTo>
                      <a:pt x="1325" y="1025"/>
                      <a:pt x="1325" y="1025"/>
                      <a:pt x="1325" y="1025"/>
                    </a:cubicBezTo>
                    <a:cubicBezTo>
                      <a:pt x="1850" y="1025"/>
                      <a:pt x="1850" y="1025"/>
                      <a:pt x="1850" y="1025"/>
                    </a:cubicBezTo>
                    <a:cubicBezTo>
                      <a:pt x="1871" y="1025"/>
                      <a:pt x="1890" y="1038"/>
                      <a:pt x="1898" y="1057"/>
                    </a:cubicBezTo>
                    <a:cubicBezTo>
                      <a:pt x="1906" y="1077"/>
                      <a:pt x="1902" y="1100"/>
                      <a:pt x="1887" y="1114"/>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grpSp>
        <p:nvGrpSpPr>
          <p:cNvPr id="256" name="Hypervisor"/>
          <p:cNvGrpSpPr/>
          <p:nvPr/>
        </p:nvGrpSpPr>
        <p:grpSpPr>
          <a:xfrm>
            <a:off x="2651760" y="4203161"/>
            <a:ext cx="1534886" cy="2049289"/>
            <a:chOff x="2651760" y="3118104"/>
            <a:chExt cx="1534886" cy="2049289"/>
          </a:xfrm>
        </p:grpSpPr>
        <p:grpSp>
          <p:nvGrpSpPr>
            <p:cNvPr id="257" name="Group 256"/>
            <p:cNvGrpSpPr/>
            <p:nvPr/>
          </p:nvGrpSpPr>
          <p:grpSpPr>
            <a:xfrm>
              <a:off x="2651760" y="3118104"/>
              <a:ext cx="1534886" cy="2049289"/>
              <a:chOff x="2651760" y="664838"/>
              <a:chExt cx="1534886" cy="2049289"/>
            </a:xfrm>
          </p:grpSpPr>
          <p:grpSp>
            <p:nvGrpSpPr>
              <p:cNvPr id="263" name="Group 262"/>
              <p:cNvGrpSpPr/>
              <p:nvPr/>
            </p:nvGrpSpPr>
            <p:grpSpPr>
              <a:xfrm>
                <a:off x="2651760" y="664838"/>
                <a:ext cx="1534886" cy="2049289"/>
                <a:chOff x="2520043" y="2801689"/>
                <a:chExt cx="1534886" cy="2049289"/>
              </a:xfrm>
            </p:grpSpPr>
            <p:sp>
              <p:nvSpPr>
                <p:cNvPr id="270" name="Rectangle 269"/>
                <p:cNvSpPr/>
                <p:nvPr/>
              </p:nvSpPr>
              <p:spPr>
                <a:xfrm>
                  <a:off x="2520043" y="2801689"/>
                  <a:ext cx="1534886" cy="2049289"/>
                </a:xfrm>
                <a:prstGeom prst="rect">
                  <a:avLst/>
                </a:prstGeom>
                <a:solidFill>
                  <a:schemeClr val="accent5"/>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sp>
              <p:nvSpPr>
                <p:cNvPr id="271" name="Freeform 63"/>
                <p:cNvSpPr>
                  <a:spLocks noEditPoints="1"/>
                </p:cNvSpPr>
                <p:nvPr/>
              </p:nvSpPr>
              <p:spPr bwMode="auto">
                <a:xfrm rot="16200000">
                  <a:off x="3746662" y="2901983"/>
                  <a:ext cx="210412" cy="20875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endParaRPr lang="en-US" sz="1900" dirty="0">
                    <a:solidFill>
                      <a:srgbClr val="FFFFFF"/>
                    </a:solidFill>
                    <a:latin typeface="CiscoSansTT Light"/>
                  </a:endParaRPr>
                </a:p>
              </p:txBody>
            </p:sp>
          </p:grpSp>
          <p:grpSp>
            <p:nvGrpSpPr>
              <p:cNvPr id="264" name="Group 263"/>
              <p:cNvGrpSpPr/>
              <p:nvPr/>
            </p:nvGrpSpPr>
            <p:grpSpPr>
              <a:xfrm>
                <a:off x="2686880" y="690723"/>
                <a:ext cx="1394536" cy="1949590"/>
                <a:chOff x="2686880" y="690723"/>
                <a:chExt cx="1394536" cy="1949590"/>
              </a:xfrm>
            </p:grpSpPr>
            <p:sp>
              <p:nvSpPr>
                <p:cNvPr id="265" name="TextBox 264"/>
                <p:cNvSpPr txBox="1"/>
                <p:nvPr/>
              </p:nvSpPr>
              <p:spPr>
                <a:xfrm>
                  <a:off x="2686880" y="690723"/>
                  <a:ext cx="1192326" cy="567848"/>
                </a:xfrm>
                <a:prstGeom prst="rect">
                  <a:avLst/>
                </a:prstGeom>
                <a:noFill/>
              </p:spPr>
              <p:txBody>
                <a:bodyPr wrap="square" lIns="45720" rtlCol="0">
                  <a:spAutoFit/>
                </a:bodyPr>
                <a:lstStyle>
                  <a:defPPr>
                    <a:defRPr lang="en-US"/>
                  </a:defPPr>
                  <a:lvl1pPr defTabSz="685543">
                    <a:lnSpc>
                      <a:spcPct val="85000"/>
                    </a:lnSpc>
                    <a:defRPr sz="1100">
                      <a:solidFill>
                        <a:schemeClr val="bg1"/>
                      </a:solidFill>
                    </a:defRPr>
                  </a:lvl1pPr>
                </a:lstStyle>
                <a:p>
                  <a:r>
                    <a:rPr lang="en-US" sz="1200" dirty="0">
                      <a:solidFill>
                        <a:srgbClr val="FFFFFF"/>
                      </a:solidFill>
                      <a:latin typeface="CiscoSansTT Light"/>
                    </a:rPr>
                    <a:t>Hypervisors </a:t>
                  </a:r>
                  <a:br>
                    <a:rPr lang="en-US" sz="1200" dirty="0">
                      <a:solidFill>
                        <a:srgbClr val="FFFFFF"/>
                      </a:solidFill>
                      <a:latin typeface="CiscoSansTT Light"/>
                    </a:rPr>
                  </a:br>
                  <a:r>
                    <a:rPr lang="en-US" sz="1200" dirty="0">
                      <a:solidFill>
                        <a:srgbClr val="FFFFFF"/>
                      </a:solidFill>
                      <a:latin typeface="CiscoSansTT Light"/>
                    </a:rPr>
                    <a:t>and Virtual Networking</a:t>
                  </a:r>
                </a:p>
              </p:txBody>
            </p:sp>
            <p:sp>
              <p:nvSpPr>
                <p:cNvPr id="266" name="Rectangle 265"/>
                <p:cNvSpPr/>
                <p:nvPr/>
              </p:nvSpPr>
              <p:spPr>
                <a:xfrm>
                  <a:off x="2743900" y="1302797"/>
                  <a:ext cx="1337516" cy="1337516"/>
                </a:xfrm>
                <a:prstGeom prst="rect">
                  <a:avLst/>
                </a:prstGeom>
                <a:solidFill>
                  <a:schemeClr val="accent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nvGrpSpPr>
                <p:cNvPr id="267" name="Group 10"/>
                <p:cNvGrpSpPr>
                  <a:grpSpLocks noChangeAspect="1"/>
                </p:cNvGrpSpPr>
                <p:nvPr/>
              </p:nvGrpSpPr>
              <p:grpSpPr bwMode="auto">
                <a:xfrm>
                  <a:off x="3222704" y="2185895"/>
                  <a:ext cx="604165" cy="9582"/>
                  <a:chOff x="2341" y="6231"/>
                  <a:chExt cx="1198" cy="19"/>
                </a:xfrm>
                <a:solidFill>
                  <a:schemeClr val="bg1">
                    <a:lumMod val="50000"/>
                  </a:schemeClr>
                </a:solidFill>
              </p:grpSpPr>
              <p:sp>
                <p:nvSpPr>
                  <p:cNvPr id="268" name="Freeform 13"/>
                  <p:cNvSpPr>
                    <a:spLocks noEditPoints="1"/>
                  </p:cNvSpPr>
                  <p:nvPr/>
                </p:nvSpPr>
                <p:spPr bwMode="auto">
                  <a:xfrm>
                    <a:off x="2341" y="6231"/>
                    <a:ext cx="7" cy="12"/>
                  </a:xfrm>
                  <a:custGeom>
                    <a:avLst/>
                    <a:gdLst>
                      <a:gd name="T0" fmla="*/ 0 w 3"/>
                      <a:gd name="T1" fmla="*/ 2 h 5"/>
                      <a:gd name="T2" fmla="*/ 1 w 3"/>
                      <a:gd name="T3" fmla="*/ 2 h 5"/>
                      <a:gd name="T4" fmla="*/ 2 w 3"/>
                      <a:gd name="T5" fmla="*/ 5 h 5"/>
                      <a:gd name="T6" fmla="*/ 3 w 3"/>
                      <a:gd name="T7" fmla="*/ 5 h 5"/>
                      <a:gd name="T8" fmla="*/ 2 w 3"/>
                      <a:gd name="T9" fmla="*/ 2 h 5"/>
                      <a:gd name="T10" fmla="*/ 3 w 3"/>
                      <a:gd name="T11" fmla="*/ 1 h 5"/>
                      <a:gd name="T12" fmla="*/ 2 w 3"/>
                      <a:gd name="T13" fmla="*/ 0 h 5"/>
                      <a:gd name="T14" fmla="*/ 0 w 3"/>
                      <a:gd name="T15" fmla="*/ 0 h 5"/>
                      <a:gd name="T16" fmla="*/ 0 w 3"/>
                      <a:gd name="T17" fmla="*/ 5 h 5"/>
                      <a:gd name="T18" fmla="*/ 0 w 3"/>
                      <a:gd name="T19" fmla="*/ 5 h 5"/>
                      <a:gd name="T20" fmla="*/ 0 w 3"/>
                      <a:gd name="T21" fmla="*/ 2 h 5"/>
                      <a:gd name="T22" fmla="*/ 0 w 3"/>
                      <a:gd name="T23" fmla="*/ 2 h 5"/>
                      <a:gd name="T24" fmla="*/ 0 w 3"/>
                      <a:gd name="T25" fmla="*/ 0 h 5"/>
                      <a:gd name="T26" fmla="*/ 1 w 3"/>
                      <a:gd name="T27" fmla="*/ 0 h 5"/>
                      <a:gd name="T28" fmla="*/ 2 w 3"/>
                      <a:gd name="T29" fmla="*/ 1 h 5"/>
                      <a:gd name="T30" fmla="*/ 1 w 3"/>
                      <a:gd name="T31" fmla="*/ 2 h 5"/>
                      <a:gd name="T32" fmla="*/ 0 w 3"/>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0" y="2"/>
                        </a:moveTo>
                        <a:cubicBezTo>
                          <a:pt x="1" y="2"/>
                          <a:pt x="1" y="2"/>
                          <a:pt x="1" y="2"/>
                        </a:cubicBezTo>
                        <a:cubicBezTo>
                          <a:pt x="2" y="5"/>
                          <a:pt x="2" y="5"/>
                          <a:pt x="2" y="5"/>
                        </a:cubicBezTo>
                        <a:cubicBezTo>
                          <a:pt x="3" y="5"/>
                          <a:pt x="3" y="5"/>
                          <a:pt x="3" y="5"/>
                        </a:cubicBezTo>
                        <a:cubicBezTo>
                          <a:pt x="2" y="2"/>
                          <a:pt x="2" y="2"/>
                          <a:pt x="2" y="2"/>
                        </a:cubicBezTo>
                        <a:cubicBezTo>
                          <a:pt x="3" y="2"/>
                          <a:pt x="3" y="2"/>
                          <a:pt x="3" y="1"/>
                        </a:cubicBezTo>
                        <a:cubicBezTo>
                          <a:pt x="3" y="0"/>
                          <a:pt x="3" y="0"/>
                          <a:pt x="2" y="0"/>
                        </a:cubicBezTo>
                        <a:cubicBezTo>
                          <a:pt x="0" y="0"/>
                          <a:pt x="0" y="0"/>
                          <a:pt x="0" y="0"/>
                        </a:cubicBezTo>
                        <a:cubicBezTo>
                          <a:pt x="0" y="5"/>
                          <a:pt x="0" y="5"/>
                          <a:pt x="0" y="5"/>
                        </a:cubicBezTo>
                        <a:cubicBezTo>
                          <a:pt x="0" y="5"/>
                          <a:pt x="0" y="5"/>
                          <a:pt x="0" y="5"/>
                        </a:cubicBezTo>
                        <a:cubicBezTo>
                          <a:pt x="0" y="2"/>
                          <a:pt x="0" y="2"/>
                          <a:pt x="0" y="2"/>
                        </a:cubicBezTo>
                        <a:close/>
                        <a:moveTo>
                          <a:pt x="0" y="2"/>
                        </a:moveTo>
                        <a:cubicBezTo>
                          <a:pt x="0" y="0"/>
                          <a:pt x="0" y="0"/>
                          <a:pt x="0" y="0"/>
                        </a:cubicBezTo>
                        <a:cubicBezTo>
                          <a:pt x="1" y="0"/>
                          <a:pt x="1" y="0"/>
                          <a:pt x="1" y="0"/>
                        </a:cubicBezTo>
                        <a:cubicBezTo>
                          <a:pt x="2" y="0"/>
                          <a:pt x="2" y="1"/>
                          <a:pt x="2" y="1"/>
                        </a:cubicBezTo>
                        <a:cubicBezTo>
                          <a:pt x="2" y="2"/>
                          <a:pt x="2"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69" name="Freeform 23"/>
                  <p:cNvSpPr>
                    <a:spLocks noEditPoints="1"/>
                  </p:cNvSpPr>
                  <p:nvPr/>
                </p:nvSpPr>
                <p:spPr bwMode="auto">
                  <a:xfrm>
                    <a:off x="3527" y="6238"/>
                    <a:ext cx="12" cy="12"/>
                  </a:xfrm>
                  <a:custGeom>
                    <a:avLst/>
                    <a:gdLst>
                      <a:gd name="T0" fmla="*/ 1 w 5"/>
                      <a:gd name="T1" fmla="*/ 3 h 5"/>
                      <a:gd name="T2" fmla="*/ 2 w 5"/>
                      <a:gd name="T3" fmla="*/ 3 h 5"/>
                      <a:gd name="T4" fmla="*/ 4 w 5"/>
                      <a:gd name="T5" fmla="*/ 5 h 5"/>
                      <a:gd name="T6" fmla="*/ 5 w 5"/>
                      <a:gd name="T7" fmla="*/ 5 h 5"/>
                      <a:gd name="T8" fmla="*/ 3 w 5"/>
                      <a:gd name="T9" fmla="*/ 3 h 5"/>
                      <a:gd name="T10" fmla="*/ 4 w 5"/>
                      <a:gd name="T11" fmla="*/ 1 h 5"/>
                      <a:gd name="T12" fmla="*/ 2 w 5"/>
                      <a:gd name="T13" fmla="*/ 0 h 5"/>
                      <a:gd name="T14" fmla="*/ 0 w 5"/>
                      <a:gd name="T15" fmla="*/ 0 h 5"/>
                      <a:gd name="T16" fmla="*/ 0 w 5"/>
                      <a:gd name="T17" fmla="*/ 5 h 5"/>
                      <a:gd name="T18" fmla="*/ 1 w 5"/>
                      <a:gd name="T19" fmla="*/ 5 h 5"/>
                      <a:gd name="T20" fmla="*/ 1 w 5"/>
                      <a:gd name="T21" fmla="*/ 3 h 5"/>
                      <a:gd name="T22" fmla="*/ 1 w 5"/>
                      <a:gd name="T23" fmla="*/ 2 h 5"/>
                      <a:gd name="T24" fmla="*/ 1 w 5"/>
                      <a:gd name="T25" fmla="*/ 1 h 5"/>
                      <a:gd name="T26" fmla="*/ 2 w 5"/>
                      <a:gd name="T27" fmla="*/ 1 h 5"/>
                      <a:gd name="T28" fmla="*/ 4 w 5"/>
                      <a:gd name="T29" fmla="*/ 1 h 5"/>
                      <a:gd name="T30" fmla="*/ 2 w 5"/>
                      <a:gd name="T31" fmla="*/ 2 h 5"/>
                      <a:gd name="T32" fmla="*/ 1 w 5"/>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1" y="3"/>
                        </a:moveTo>
                        <a:cubicBezTo>
                          <a:pt x="2" y="3"/>
                          <a:pt x="2" y="3"/>
                          <a:pt x="2" y="3"/>
                        </a:cubicBezTo>
                        <a:cubicBezTo>
                          <a:pt x="4" y="5"/>
                          <a:pt x="4" y="5"/>
                          <a:pt x="4" y="5"/>
                        </a:cubicBezTo>
                        <a:cubicBezTo>
                          <a:pt x="5" y="5"/>
                          <a:pt x="5" y="5"/>
                          <a:pt x="5" y="5"/>
                        </a:cubicBezTo>
                        <a:cubicBezTo>
                          <a:pt x="3" y="3"/>
                          <a:pt x="3" y="3"/>
                          <a:pt x="3" y="3"/>
                        </a:cubicBezTo>
                        <a:cubicBezTo>
                          <a:pt x="4" y="3"/>
                          <a:pt x="4" y="2"/>
                          <a:pt x="4" y="1"/>
                        </a:cubicBezTo>
                        <a:cubicBezTo>
                          <a:pt x="4" y="0"/>
                          <a:pt x="4" y="0"/>
                          <a:pt x="2" y="0"/>
                        </a:cubicBezTo>
                        <a:cubicBezTo>
                          <a:pt x="0" y="0"/>
                          <a:pt x="0" y="0"/>
                          <a:pt x="0" y="0"/>
                        </a:cubicBezTo>
                        <a:cubicBezTo>
                          <a:pt x="0" y="5"/>
                          <a:pt x="0" y="5"/>
                          <a:pt x="0" y="5"/>
                        </a:cubicBezTo>
                        <a:cubicBezTo>
                          <a:pt x="1" y="5"/>
                          <a:pt x="1" y="5"/>
                          <a:pt x="1" y="5"/>
                        </a:cubicBezTo>
                        <a:cubicBezTo>
                          <a:pt x="1" y="3"/>
                          <a:pt x="1" y="3"/>
                          <a:pt x="1" y="3"/>
                        </a:cubicBezTo>
                        <a:close/>
                        <a:moveTo>
                          <a:pt x="1" y="2"/>
                        </a:moveTo>
                        <a:cubicBezTo>
                          <a:pt x="1" y="1"/>
                          <a:pt x="1" y="1"/>
                          <a:pt x="1" y="1"/>
                        </a:cubicBezTo>
                        <a:cubicBezTo>
                          <a:pt x="2" y="1"/>
                          <a:pt x="2" y="1"/>
                          <a:pt x="2" y="1"/>
                        </a:cubicBezTo>
                        <a:cubicBezTo>
                          <a:pt x="3" y="1"/>
                          <a:pt x="4" y="1"/>
                          <a:pt x="4" y="1"/>
                        </a:cubicBezTo>
                        <a:cubicBezTo>
                          <a:pt x="4" y="2"/>
                          <a:pt x="3" y="2"/>
                          <a:pt x="2"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grpSp>
          </p:grpSp>
        </p:grpSp>
        <p:grpSp>
          <p:nvGrpSpPr>
            <p:cNvPr id="258" name="Group 257"/>
            <p:cNvGrpSpPr/>
            <p:nvPr/>
          </p:nvGrpSpPr>
          <p:grpSpPr>
            <a:xfrm>
              <a:off x="2969090" y="4040777"/>
              <a:ext cx="908128" cy="853088"/>
              <a:chOff x="3073322" y="1372875"/>
              <a:chExt cx="755728" cy="709925"/>
            </a:xfrm>
          </p:grpSpPr>
          <p:sp>
            <p:nvSpPr>
              <p:cNvPr id="259" name="Rounded Rectangle 258"/>
              <p:cNvSpPr/>
              <p:nvPr/>
            </p:nvSpPr>
            <p:spPr>
              <a:xfrm>
                <a:off x="3340022" y="1372875"/>
                <a:ext cx="203278" cy="203278"/>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60" name="Rounded Rectangle 259"/>
              <p:cNvSpPr/>
              <p:nvPr/>
            </p:nvSpPr>
            <p:spPr>
              <a:xfrm>
                <a:off x="3073322" y="1372875"/>
                <a:ext cx="203278" cy="203278"/>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sp>
            <p:nvSpPr>
              <p:cNvPr id="261" name="Rounded Rectangle 260"/>
              <p:cNvSpPr/>
              <p:nvPr/>
            </p:nvSpPr>
            <p:spPr>
              <a:xfrm>
                <a:off x="3625772" y="1372875"/>
                <a:ext cx="203278" cy="203278"/>
              </a:xfrm>
              <a:prstGeom prst="roundRect">
                <a:avLst>
                  <a:gd name="adj" fmla="val 9643"/>
                </a:avLst>
              </a:prstGeom>
              <a:solidFill>
                <a:schemeClr val="bg1"/>
              </a:solidFill>
              <a:ln w="34925" cap="rnd">
                <a:noFill/>
                <a:round/>
                <a:headEnd/>
                <a:tailEnd/>
              </a:ln>
              <a:effectLst/>
            </p:spPr>
            <p:txBody>
              <a:bodyPr vert="horz" wrap="square" lIns="91440" tIns="45720" rIns="91440" bIns="45720" numCol="1" anchor="t" anchorCtr="0" compatLnSpc="1">
                <a:prstTxWarp prst="textNoShape">
                  <a:avLst/>
                </a:prstTxWarp>
              </a:bodyPr>
              <a:lstStyle/>
              <a:p>
                <a:pPr defTabSz="913175">
                  <a:lnSpc>
                    <a:spcPct val="85000"/>
                  </a:lnSpc>
                </a:pPr>
                <a:endParaRPr lang="en-US" sz="1200" dirty="0">
                  <a:solidFill>
                    <a:srgbClr val="FFFFFF"/>
                  </a:solidFill>
                  <a:latin typeface="CiscoSansTT Light"/>
                </a:endParaRPr>
              </a:p>
            </p:txBody>
          </p:sp>
          <p:cxnSp>
            <p:nvCxnSpPr>
              <p:cNvPr id="262" name="Straight Connector 261"/>
              <p:cNvCxnSpPr/>
              <p:nvPr/>
            </p:nvCxnSpPr>
            <p:spPr>
              <a:xfrm flipV="1">
                <a:off x="3450137" y="1714500"/>
                <a:ext cx="0" cy="368300"/>
              </a:xfrm>
              <a:prstGeom prst="line">
                <a:avLst/>
              </a:prstGeom>
              <a:noFill/>
              <a:ln w="34925" cap="rnd">
                <a:solidFill>
                  <a:schemeClr val="bg1"/>
                </a:solidFill>
                <a:round/>
                <a:headEnd/>
                <a:tailEnd type="arrow" w="lg" len="med"/>
              </a:ln>
              <a:effectLst/>
            </p:spPr>
          </p:cxnSp>
        </p:grpSp>
      </p:grpSp>
      <p:grpSp>
        <p:nvGrpSpPr>
          <p:cNvPr id="8" name="Group 7"/>
          <p:cNvGrpSpPr/>
          <p:nvPr/>
        </p:nvGrpSpPr>
        <p:grpSpPr>
          <a:xfrm>
            <a:off x="3941679" y="2738828"/>
            <a:ext cx="6316788" cy="0"/>
            <a:chOff x="3941655" y="2738771"/>
            <a:chExt cx="6316788" cy="9465"/>
          </a:xfrm>
        </p:grpSpPr>
        <p:cxnSp>
          <p:nvCxnSpPr>
            <p:cNvPr id="152" name="Straight Connector 151"/>
            <p:cNvCxnSpPr/>
            <p:nvPr/>
          </p:nvCxnSpPr>
          <p:spPr>
            <a:xfrm flipV="1">
              <a:off x="9891044" y="2742712"/>
              <a:ext cx="367399" cy="1587"/>
            </a:xfrm>
            <a:prstGeom prst="line">
              <a:avLst/>
            </a:prstGeom>
            <a:ln w="3175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935306" y="2738771"/>
              <a:ext cx="897747" cy="0"/>
            </a:xfrm>
            <a:prstGeom prst="line">
              <a:avLst/>
            </a:prstGeom>
            <a:ln w="3175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93" idx="1"/>
            </p:cNvCxnSpPr>
            <p:nvPr/>
          </p:nvCxnSpPr>
          <p:spPr>
            <a:xfrm>
              <a:off x="3941655" y="2743525"/>
              <a:ext cx="876062" cy="4711"/>
            </a:xfrm>
            <a:prstGeom prst="line">
              <a:avLst/>
            </a:prstGeom>
            <a:ln w="31750">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grpSp>
        <p:nvGrpSpPr>
          <p:cNvPr id="139" name="APIC"/>
          <p:cNvGrpSpPr/>
          <p:nvPr/>
        </p:nvGrpSpPr>
        <p:grpSpPr>
          <a:xfrm>
            <a:off x="5583556" y="2094504"/>
            <a:ext cx="1490509" cy="1515817"/>
            <a:chOff x="4869174" y="1646464"/>
            <a:chExt cx="1553552" cy="1579931"/>
          </a:xfrm>
        </p:grpSpPr>
        <p:sp>
          <p:nvSpPr>
            <p:cNvPr id="140" name="Rounded Rectangle 139"/>
            <p:cNvSpPr/>
            <p:nvPr/>
          </p:nvSpPr>
          <p:spPr>
            <a:xfrm rot="2700000">
              <a:off x="5003450" y="1814788"/>
              <a:ext cx="1319770" cy="1319769"/>
            </a:xfrm>
            <a:prstGeom prst="roundRect">
              <a:avLst>
                <a:gd name="adj" fmla="val 5947"/>
              </a:avLst>
            </a:prstGeom>
            <a:gradFill flip="none" rotWithShape="1">
              <a:gsLst>
                <a:gs pos="100000">
                  <a:srgbClr val="706D6D">
                    <a:alpha val="0"/>
                  </a:srgbClr>
                </a:gs>
                <a:gs pos="2083">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dirty="0">
                <a:solidFill>
                  <a:srgbClr val="E7E6E6"/>
                </a:solidFill>
                <a:latin typeface="CiscoSansTT Light"/>
              </a:endParaRPr>
            </a:p>
          </p:txBody>
        </p:sp>
        <p:grpSp>
          <p:nvGrpSpPr>
            <p:cNvPr id="141" name="Group 140"/>
            <p:cNvGrpSpPr/>
            <p:nvPr/>
          </p:nvGrpSpPr>
          <p:grpSpPr>
            <a:xfrm>
              <a:off x="5112843" y="1886403"/>
              <a:ext cx="1176540" cy="1176540"/>
              <a:chOff x="5112848" y="1886403"/>
              <a:chExt cx="1176541" cy="1176541"/>
            </a:xfrm>
          </p:grpSpPr>
          <p:sp>
            <p:nvSpPr>
              <p:cNvPr id="149" name="Rounded Rectangle 148"/>
              <p:cNvSpPr/>
              <p:nvPr/>
            </p:nvSpPr>
            <p:spPr>
              <a:xfrm rot="2700000">
                <a:off x="5112848" y="1886403"/>
                <a:ext cx="1176541" cy="1176541"/>
              </a:xfrm>
              <a:prstGeom prst="roundRect">
                <a:avLst>
                  <a:gd name="adj" fmla="val 5947"/>
                </a:avLst>
              </a:prstGeom>
              <a:gradFill flip="none" rotWithShape="1">
                <a:gsLst>
                  <a:gs pos="89000">
                    <a:srgbClr val="706D6D">
                      <a:alpha val="0"/>
                    </a:srgbClr>
                  </a:gs>
                  <a:gs pos="100000">
                    <a:srgbClr val="EAB430">
                      <a:lumMod val="50000"/>
                    </a:srgbClr>
                  </a:gs>
                </a:gsLst>
                <a:path path="shape">
                  <a:fillToRect l="50000" t="50000" r="50000" b="50000"/>
                </a:path>
                <a:tileRect/>
              </a:gra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dirty="0">
                  <a:solidFill>
                    <a:srgbClr val="E7E6E6"/>
                  </a:solidFill>
                  <a:latin typeface="CiscoSansTT Light"/>
                </a:endParaRPr>
              </a:p>
            </p:txBody>
          </p:sp>
          <p:sp>
            <p:nvSpPr>
              <p:cNvPr id="150" name="Rounded Rectangle 149"/>
              <p:cNvSpPr/>
              <p:nvPr/>
            </p:nvSpPr>
            <p:spPr>
              <a:xfrm rot="2700000">
                <a:off x="5282468" y="2056023"/>
                <a:ext cx="837300" cy="837300"/>
              </a:xfrm>
              <a:prstGeom prst="roundRect">
                <a:avLst>
                  <a:gd name="adj" fmla="val 5947"/>
                </a:avLst>
              </a:prstGeom>
              <a:gradFill flip="none" rotWithShape="1">
                <a:gsLst>
                  <a:gs pos="0">
                    <a:srgbClr val="EAB430">
                      <a:alpha val="90000"/>
                    </a:srgbClr>
                  </a:gs>
                  <a:gs pos="100000">
                    <a:srgbClr val="EAB430">
                      <a:lumMod val="50000"/>
                      <a:alpha val="90000"/>
                    </a:srgbClr>
                  </a:gs>
                </a:gsLst>
                <a:lin ang="2700000" scaled="1"/>
                <a:tileRect/>
              </a:gradFill>
              <a:ln w="76200" cap="flat" cmpd="sng" algn="ctr">
                <a:gradFill>
                  <a:gsLst>
                    <a:gs pos="0">
                      <a:srgbClr val="EAB430">
                        <a:lumMod val="60000"/>
                        <a:lumOff val="40000"/>
                      </a:srgbClr>
                    </a:gs>
                    <a:gs pos="100000">
                      <a:srgbClr val="EAB430">
                        <a:lumMod val="75000"/>
                      </a:srgbClr>
                    </a:gs>
                  </a:gsLst>
                  <a:lin ang="5400000" scaled="0"/>
                </a:gra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600" kern="0" dirty="0">
                  <a:solidFill>
                    <a:srgbClr val="E7E6E6"/>
                  </a:solidFill>
                  <a:latin typeface="CiscoSansTT Light"/>
                </a:endParaRPr>
              </a:p>
            </p:txBody>
          </p:sp>
        </p:grpSp>
        <p:sp>
          <p:nvSpPr>
            <p:cNvPr id="142" name="Rectangle 141"/>
            <p:cNvSpPr/>
            <p:nvPr/>
          </p:nvSpPr>
          <p:spPr>
            <a:xfrm>
              <a:off x="5285533" y="2269137"/>
              <a:ext cx="831168" cy="41703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kern="0" dirty="0">
                  <a:solidFill>
                    <a:srgbClr val="5E460A"/>
                  </a:solidFill>
                  <a:effectLst>
                    <a:innerShdw blurRad="63500" dist="50800" dir="16200000">
                      <a:prstClr val="black">
                        <a:alpha val="50000"/>
                      </a:prstClr>
                    </a:innerShdw>
                  </a:effectLst>
                  <a:latin typeface="CiscoSansTT Light"/>
                </a:rPr>
                <a:t>APIC</a:t>
              </a:r>
            </a:p>
          </p:txBody>
        </p:sp>
        <p:pic>
          <p:nvPicPr>
            <p:cNvPr id="143" name="Picture 14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0088" y="1646464"/>
              <a:ext cx="262045" cy="304653"/>
            </a:xfrm>
            <a:prstGeom prst="rect">
              <a:avLst/>
            </a:prstGeom>
            <a:noFill/>
            <a:ln>
              <a:noFill/>
            </a:ln>
            <a:effectLst>
              <a:outerShdw blurRad="25400" dist="254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 name="Freeform 143"/>
            <p:cNvSpPr>
              <a:spLocks noEditPoints="1"/>
            </p:cNvSpPr>
            <p:nvPr/>
          </p:nvSpPr>
          <p:spPr bwMode="auto">
            <a:xfrm>
              <a:off x="4869174" y="2359127"/>
              <a:ext cx="387171" cy="191852"/>
            </a:xfrm>
            <a:custGeom>
              <a:avLst/>
              <a:gdLst>
                <a:gd name="T0" fmla="*/ 260 w 520"/>
                <a:gd name="T1" fmla="*/ 0 h 258"/>
                <a:gd name="T2" fmla="*/ 0 w 520"/>
                <a:gd name="T3" fmla="*/ 226 h 258"/>
                <a:gd name="T4" fmla="*/ 44 w 520"/>
                <a:gd name="T5" fmla="*/ 258 h 258"/>
                <a:gd name="T6" fmla="*/ 476 w 520"/>
                <a:gd name="T7" fmla="*/ 258 h 258"/>
                <a:gd name="T8" fmla="*/ 520 w 520"/>
                <a:gd name="T9" fmla="*/ 226 h 258"/>
                <a:gd name="T10" fmla="*/ 260 w 520"/>
                <a:gd name="T11" fmla="*/ 0 h 258"/>
                <a:gd name="T12" fmla="*/ 42 w 520"/>
                <a:gd name="T13" fmla="*/ 173 h 258"/>
                <a:gd name="T14" fmla="*/ 28 w 520"/>
                <a:gd name="T15" fmla="*/ 179 h 258"/>
                <a:gd name="T16" fmla="*/ 16 w 520"/>
                <a:gd name="T17" fmla="*/ 174 h 258"/>
                <a:gd name="T18" fmla="*/ 22 w 520"/>
                <a:gd name="T19" fmla="*/ 154 h 258"/>
                <a:gd name="T20" fmla="*/ 36 w 520"/>
                <a:gd name="T21" fmla="*/ 160 h 258"/>
                <a:gd name="T22" fmla="*/ 42 w 520"/>
                <a:gd name="T23" fmla="*/ 173 h 258"/>
                <a:gd name="T24" fmla="*/ 345 w 520"/>
                <a:gd name="T25" fmla="*/ 32 h 258"/>
                <a:gd name="T26" fmla="*/ 349 w 520"/>
                <a:gd name="T27" fmla="*/ 22 h 258"/>
                <a:gd name="T28" fmla="*/ 369 w 520"/>
                <a:gd name="T29" fmla="*/ 29 h 258"/>
                <a:gd name="T30" fmla="*/ 364 w 520"/>
                <a:gd name="T31" fmla="*/ 40 h 258"/>
                <a:gd name="T32" fmla="*/ 351 w 520"/>
                <a:gd name="T33" fmla="*/ 45 h 258"/>
                <a:gd name="T34" fmla="*/ 345 w 520"/>
                <a:gd name="T35" fmla="*/ 32 h 258"/>
                <a:gd name="T36" fmla="*/ 250 w 520"/>
                <a:gd name="T37" fmla="*/ 9 h 258"/>
                <a:gd name="T38" fmla="*/ 260 w 520"/>
                <a:gd name="T39" fmla="*/ 8 h 258"/>
                <a:gd name="T40" fmla="*/ 271 w 520"/>
                <a:gd name="T41" fmla="*/ 9 h 258"/>
                <a:gd name="T42" fmla="*/ 271 w 520"/>
                <a:gd name="T43" fmla="*/ 17 h 258"/>
                <a:gd name="T44" fmla="*/ 260 w 520"/>
                <a:gd name="T45" fmla="*/ 27 h 258"/>
                <a:gd name="T46" fmla="*/ 250 w 520"/>
                <a:gd name="T47" fmla="*/ 17 h 258"/>
                <a:gd name="T48" fmla="*/ 250 w 520"/>
                <a:gd name="T49" fmla="*/ 9 h 258"/>
                <a:gd name="T50" fmla="*/ 93 w 520"/>
                <a:gd name="T51" fmla="*/ 97 h 258"/>
                <a:gd name="T52" fmla="*/ 79 w 520"/>
                <a:gd name="T53" fmla="*/ 97 h 258"/>
                <a:gd name="T54" fmla="*/ 68 w 520"/>
                <a:gd name="T55" fmla="*/ 86 h 258"/>
                <a:gd name="T56" fmla="*/ 83 w 520"/>
                <a:gd name="T57" fmla="*/ 71 h 258"/>
                <a:gd name="T58" fmla="*/ 93 w 520"/>
                <a:gd name="T59" fmla="*/ 82 h 258"/>
                <a:gd name="T60" fmla="*/ 93 w 520"/>
                <a:gd name="T61" fmla="*/ 97 h 258"/>
                <a:gd name="T62" fmla="*/ 170 w 520"/>
                <a:gd name="T63" fmla="*/ 45 h 258"/>
                <a:gd name="T64" fmla="*/ 156 w 520"/>
                <a:gd name="T65" fmla="*/ 40 h 258"/>
                <a:gd name="T66" fmla="*/ 152 w 520"/>
                <a:gd name="T67" fmla="*/ 30 h 258"/>
                <a:gd name="T68" fmla="*/ 172 w 520"/>
                <a:gd name="T69" fmla="*/ 22 h 258"/>
                <a:gd name="T70" fmla="*/ 175 w 520"/>
                <a:gd name="T71" fmla="*/ 32 h 258"/>
                <a:gd name="T72" fmla="*/ 170 w 520"/>
                <a:gd name="T73" fmla="*/ 45 h 258"/>
                <a:gd name="T74" fmla="*/ 283 w 520"/>
                <a:gd name="T75" fmla="*/ 229 h 258"/>
                <a:gd name="T76" fmla="*/ 250 w 520"/>
                <a:gd name="T77" fmla="*/ 231 h 258"/>
                <a:gd name="T78" fmla="*/ 248 w 520"/>
                <a:gd name="T79" fmla="*/ 197 h 258"/>
                <a:gd name="T80" fmla="*/ 374 w 520"/>
                <a:gd name="T81" fmla="*/ 88 h 258"/>
                <a:gd name="T82" fmla="*/ 378 w 520"/>
                <a:gd name="T83" fmla="*/ 91 h 258"/>
                <a:gd name="T84" fmla="*/ 283 w 520"/>
                <a:gd name="T85" fmla="*/ 229 h 258"/>
                <a:gd name="T86" fmla="*/ 442 w 520"/>
                <a:gd name="T87" fmla="*/ 97 h 258"/>
                <a:gd name="T88" fmla="*/ 427 w 520"/>
                <a:gd name="T89" fmla="*/ 97 h 258"/>
                <a:gd name="T90" fmla="*/ 427 w 520"/>
                <a:gd name="T91" fmla="*/ 82 h 258"/>
                <a:gd name="T92" fmla="*/ 438 w 520"/>
                <a:gd name="T93" fmla="*/ 71 h 258"/>
                <a:gd name="T94" fmla="*/ 453 w 520"/>
                <a:gd name="T95" fmla="*/ 86 h 258"/>
                <a:gd name="T96" fmla="*/ 442 w 520"/>
                <a:gd name="T97" fmla="*/ 97 h 258"/>
                <a:gd name="T98" fmla="*/ 492 w 520"/>
                <a:gd name="T99" fmla="*/ 179 h 258"/>
                <a:gd name="T100" fmla="*/ 479 w 520"/>
                <a:gd name="T101" fmla="*/ 173 h 258"/>
                <a:gd name="T102" fmla="*/ 484 w 520"/>
                <a:gd name="T103" fmla="*/ 159 h 258"/>
                <a:gd name="T104" fmla="*/ 498 w 520"/>
                <a:gd name="T105" fmla="*/ 154 h 258"/>
                <a:gd name="T106" fmla="*/ 505 w 520"/>
                <a:gd name="T107" fmla="*/ 173 h 258"/>
                <a:gd name="T108" fmla="*/ 492 w 520"/>
                <a:gd name="T109" fmla="*/ 17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258">
                  <a:moveTo>
                    <a:pt x="260" y="0"/>
                  </a:moveTo>
                  <a:cubicBezTo>
                    <a:pt x="117" y="0"/>
                    <a:pt x="0" y="101"/>
                    <a:pt x="0" y="226"/>
                  </a:cubicBezTo>
                  <a:cubicBezTo>
                    <a:pt x="0" y="247"/>
                    <a:pt x="15" y="258"/>
                    <a:pt x="44" y="258"/>
                  </a:cubicBezTo>
                  <a:cubicBezTo>
                    <a:pt x="476" y="258"/>
                    <a:pt x="476" y="258"/>
                    <a:pt x="476" y="258"/>
                  </a:cubicBezTo>
                  <a:cubicBezTo>
                    <a:pt x="506" y="258"/>
                    <a:pt x="520" y="247"/>
                    <a:pt x="520" y="226"/>
                  </a:cubicBezTo>
                  <a:cubicBezTo>
                    <a:pt x="520" y="101"/>
                    <a:pt x="404" y="0"/>
                    <a:pt x="260" y="0"/>
                  </a:cubicBezTo>
                  <a:close/>
                  <a:moveTo>
                    <a:pt x="42" y="173"/>
                  </a:moveTo>
                  <a:cubicBezTo>
                    <a:pt x="40" y="179"/>
                    <a:pt x="34" y="181"/>
                    <a:pt x="28" y="179"/>
                  </a:cubicBezTo>
                  <a:cubicBezTo>
                    <a:pt x="16" y="174"/>
                    <a:pt x="16" y="174"/>
                    <a:pt x="16" y="174"/>
                  </a:cubicBezTo>
                  <a:cubicBezTo>
                    <a:pt x="18" y="167"/>
                    <a:pt x="20" y="160"/>
                    <a:pt x="22" y="154"/>
                  </a:cubicBezTo>
                  <a:cubicBezTo>
                    <a:pt x="36" y="160"/>
                    <a:pt x="36" y="160"/>
                    <a:pt x="36" y="160"/>
                  </a:cubicBezTo>
                  <a:cubicBezTo>
                    <a:pt x="42" y="162"/>
                    <a:pt x="44" y="168"/>
                    <a:pt x="42" y="173"/>
                  </a:cubicBezTo>
                  <a:close/>
                  <a:moveTo>
                    <a:pt x="345" y="32"/>
                  </a:moveTo>
                  <a:cubicBezTo>
                    <a:pt x="349" y="22"/>
                    <a:pt x="349" y="22"/>
                    <a:pt x="349" y="22"/>
                  </a:cubicBezTo>
                  <a:cubicBezTo>
                    <a:pt x="356" y="24"/>
                    <a:pt x="362" y="27"/>
                    <a:pt x="369" y="29"/>
                  </a:cubicBezTo>
                  <a:cubicBezTo>
                    <a:pt x="364" y="40"/>
                    <a:pt x="364" y="40"/>
                    <a:pt x="364" y="40"/>
                  </a:cubicBezTo>
                  <a:cubicBezTo>
                    <a:pt x="362" y="45"/>
                    <a:pt x="356" y="48"/>
                    <a:pt x="351" y="45"/>
                  </a:cubicBezTo>
                  <a:cubicBezTo>
                    <a:pt x="345" y="43"/>
                    <a:pt x="343" y="37"/>
                    <a:pt x="345" y="32"/>
                  </a:cubicBezTo>
                  <a:close/>
                  <a:moveTo>
                    <a:pt x="250" y="9"/>
                  </a:moveTo>
                  <a:cubicBezTo>
                    <a:pt x="253" y="8"/>
                    <a:pt x="257" y="8"/>
                    <a:pt x="260" y="8"/>
                  </a:cubicBezTo>
                  <a:cubicBezTo>
                    <a:pt x="264" y="8"/>
                    <a:pt x="267" y="8"/>
                    <a:pt x="271" y="9"/>
                  </a:cubicBezTo>
                  <a:cubicBezTo>
                    <a:pt x="271" y="17"/>
                    <a:pt x="271" y="17"/>
                    <a:pt x="271" y="17"/>
                  </a:cubicBezTo>
                  <a:cubicBezTo>
                    <a:pt x="271" y="23"/>
                    <a:pt x="266" y="27"/>
                    <a:pt x="260" y="27"/>
                  </a:cubicBezTo>
                  <a:cubicBezTo>
                    <a:pt x="255" y="27"/>
                    <a:pt x="250" y="23"/>
                    <a:pt x="250" y="17"/>
                  </a:cubicBezTo>
                  <a:lnTo>
                    <a:pt x="250" y="9"/>
                  </a:lnTo>
                  <a:close/>
                  <a:moveTo>
                    <a:pt x="93" y="97"/>
                  </a:moveTo>
                  <a:cubicBezTo>
                    <a:pt x="89" y="101"/>
                    <a:pt x="83" y="101"/>
                    <a:pt x="79" y="97"/>
                  </a:cubicBezTo>
                  <a:cubicBezTo>
                    <a:pt x="68" y="86"/>
                    <a:pt x="68" y="86"/>
                    <a:pt x="68" y="86"/>
                  </a:cubicBezTo>
                  <a:cubicBezTo>
                    <a:pt x="73" y="81"/>
                    <a:pt x="78" y="76"/>
                    <a:pt x="83" y="71"/>
                  </a:cubicBezTo>
                  <a:cubicBezTo>
                    <a:pt x="93" y="82"/>
                    <a:pt x="93" y="82"/>
                    <a:pt x="93" y="82"/>
                  </a:cubicBezTo>
                  <a:cubicBezTo>
                    <a:pt x="97" y="86"/>
                    <a:pt x="97" y="93"/>
                    <a:pt x="93" y="97"/>
                  </a:cubicBezTo>
                  <a:close/>
                  <a:moveTo>
                    <a:pt x="170" y="45"/>
                  </a:moveTo>
                  <a:cubicBezTo>
                    <a:pt x="164" y="48"/>
                    <a:pt x="158" y="45"/>
                    <a:pt x="156" y="40"/>
                  </a:cubicBezTo>
                  <a:cubicBezTo>
                    <a:pt x="152" y="30"/>
                    <a:pt x="152" y="30"/>
                    <a:pt x="152" y="30"/>
                  </a:cubicBezTo>
                  <a:cubicBezTo>
                    <a:pt x="158" y="27"/>
                    <a:pt x="165" y="24"/>
                    <a:pt x="172" y="22"/>
                  </a:cubicBezTo>
                  <a:cubicBezTo>
                    <a:pt x="175" y="32"/>
                    <a:pt x="175" y="32"/>
                    <a:pt x="175" y="32"/>
                  </a:cubicBezTo>
                  <a:cubicBezTo>
                    <a:pt x="178" y="37"/>
                    <a:pt x="175" y="43"/>
                    <a:pt x="170" y="45"/>
                  </a:cubicBezTo>
                  <a:close/>
                  <a:moveTo>
                    <a:pt x="283" y="229"/>
                  </a:moveTo>
                  <a:cubicBezTo>
                    <a:pt x="275" y="239"/>
                    <a:pt x="259" y="240"/>
                    <a:pt x="250" y="231"/>
                  </a:cubicBezTo>
                  <a:cubicBezTo>
                    <a:pt x="240" y="222"/>
                    <a:pt x="239" y="207"/>
                    <a:pt x="248" y="197"/>
                  </a:cubicBezTo>
                  <a:cubicBezTo>
                    <a:pt x="374" y="88"/>
                    <a:pt x="374" y="88"/>
                    <a:pt x="374" y="88"/>
                  </a:cubicBezTo>
                  <a:cubicBezTo>
                    <a:pt x="378" y="91"/>
                    <a:pt x="378" y="91"/>
                    <a:pt x="378" y="91"/>
                  </a:cubicBezTo>
                  <a:lnTo>
                    <a:pt x="283" y="229"/>
                  </a:lnTo>
                  <a:close/>
                  <a:moveTo>
                    <a:pt x="442" y="97"/>
                  </a:moveTo>
                  <a:cubicBezTo>
                    <a:pt x="438" y="101"/>
                    <a:pt x="431" y="101"/>
                    <a:pt x="427" y="97"/>
                  </a:cubicBezTo>
                  <a:cubicBezTo>
                    <a:pt x="423" y="93"/>
                    <a:pt x="423" y="86"/>
                    <a:pt x="427" y="82"/>
                  </a:cubicBezTo>
                  <a:cubicBezTo>
                    <a:pt x="438" y="71"/>
                    <a:pt x="438" y="71"/>
                    <a:pt x="438" y="71"/>
                  </a:cubicBezTo>
                  <a:cubicBezTo>
                    <a:pt x="443" y="76"/>
                    <a:pt x="448" y="81"/>
                    <a:pt x="453" y="86"/>
                  </a:cubicBezTo>
                  <a:lnTo>
                    <a:pt x="442" y="97"/>
                  </a:lnTo>
                  <a:close/>
                  <a:moveTo>
                    <a:pt x="492" y="179"/>
                  </a:moveTo>
                  <a:cubicBezTo>
                    <a:pt x="487" y="181"/>
                    <a:pt x="481" y="178"/>
                    <a:pt x="479" y="173"/>
                  </a:cubicBezTo>
                  <a:cubicBezTo>
                    <a:pt x="476" y="168"/>
                    <a:pt x="479" y="162"/>
                    <a:pt x="484" y="159"/>
                  </a:cubicBezTo>
                  <a:cubicBezTo>
                    <a:pt x="498" y="154"/>
                    <a:pt x="498" y="154"/>
                    <a:pt x="498" y="154"/>
                  </a:cubicBezTo>
                  <a:cubicBezTo>
                    <a:pt x="501" y="160"/>
                    <a:pt x="503" y="167"/>
                    <a:pt x="505" y="173"/>
                  </a:cubicBezTo>
                  <a:lnTo>
                    <a:pt x="492" y="179"/>
                  </a:lnTo>
                  <a:close/>
                </a:path>
              </a:pathLst>
            </a:custGeom>
            <a:solidFill>
              <a:srgbClr val="FFFFFF"/>
            </a:solidFill>
            <a:ln>
              <a:noFill/>
            </a:ln>
            <a:effectLst>
              <a:outerShdw blurRad="25400" dist="254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dirty="0">
                <a:solidFill>
                  <a:sysClr val="windowText" lastClr="000000"/>
                </a:solidFill>
                <a:latin typeface="CiscoSansTT Light"/>
              </a:endParaRPr>
            </a:p>
          </p:txBody>
        </p:sp>
        <p:grpSp>
          <p:nvGrpSpPr>
            <p:cNvPr id="145" name="Group 144"/>
            <p:cNvGrpSpPr>
              <a:grpSpLocks noChangeAspect="1"/>
            </p:cNvGrpSpPr>
            <p:nvPr/>
          </p:nvGrpSpPr>
          <p:grpSpPr bwMode="auto">
            <a:xfrm>
              <a:off x="5560380" y="2912897"/>
              <a:ext cx="269484" cy="313498"/>
              <a:chOff x="5451" y="1149"/>
              <a:chExt cx="349" cy="406"/>
            </a:xfrm>
            <a:effectLst>
              <a:outerShdw blurRad="25400" dist="25400" dir="5400000" algn="t" rotWithShape="0">
                <a:prstClr val="black">
                  <a:alpha val="40000"/>
                </a:prstClr>
              </a:outerShdw>
            </a:effectLst>
          </p:grpSpPr>
          <p:sp>
            <p:nvSpPr>
              <p:cNvPr id="147" name="Freeform 146"/>
              <p:cNvSpPr>
                <a:spLocks noEditPoints="1"/>
              </p:cNvSpPr>
              <p:nvPr/>
            </p:nvSpPr>
            <p:spPr bwMode="auto">
              <a:xfrm>
                <a:off x="5451" y="1204"/>
                <a:ext cx="349" cy="351"/>
              </a:xfrm>
              <a:custGeom>
                <a:avLst/>
                <a:gdLst>
                  <a:gd name="T0" fmla="*/ 110 w 221"/>
                  <a:gd name="T1" fmla="*/ 0 h 222"/>
                  <a:gd name="T2" fmla="*/ 0 w 221"/>
                  <a:gd name="T3" fmla="*/ 111 h 222"/>
                  <a:gd name="T4" fmla="*/ 110 w 221"/>
                  <a:gd name="T5" fmla="*/ 222 h 222"/>
                  <a:gd name="T6" fmla="*/ 221 w 221"/>
                  <a:gd name="T7" fmla="*/ 111 h 222"/>
                  <a:gd name="T8" fmla="*/ 110 w 221"/>
                  <a:gd name="T9" fmla="*/ 0 h 222"/>
                  <a:gd name="T10" fmla="*/ 181 w 221"/>
                  <a:gd name="T11" fmla="*/ 152 h 222"/>
                  <a:gd name="T12" fmla="*/ 170 w 221"/>
                  <a:gd name="T13" fmla="*/ 156 h 222"/>
                  <a:gd name="T14" fmla="*/ 102 w 221"/>
                  <a:gd name="T15" fmla="*/ 121 h 222"/>
                  <a:gd name="T16" fmla="*/ 98 w 221"/>
                  <a:gd name="T17" fmla="*/ 114 h 222"/>
                  <a:gd name="T18" fmla="*/ 98 w 221"/>
                  <a:gd name="T19" fmla="*/ 113 h 222"/>
                  <a:gd name="T20" fmla="*/ 98 w 221"/>
                  <a:gd name="T21" fmla="*/ 38 h 222"/>
                  <a:gd name="T22" fmla="*/ 106 w 221"/>
                  <a:gd name="T23" fmla="*/ 29 h 222"/>
                  <a:gd name="T24" fmla="*/ 115 w 221"/>
                  <a:gd name="T25" fmla="*/ 38 h 222"/>
                  <a:gd name="T26" fmla="*/ 115 w 221"/>
                  <a:gd name="T27" fmla="*/ 109 h 222"/>
                  <a:gd name="T28" fmla="*/ 177 w 221"/>
                  <a:gd name="T29" fmla="*/ 141 h 222"/>
                  <a:gd name="T30" fmla="*/ 181 w 221"/>
                  <a:gd name="T31" fmla="*/ 15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222">
                    <a:moveTo>
                      <a:pt x="110" y="0"/>
                    </a:moveTo>
                    <a:cubicBezTo>
                      <a:pt x="49" y="0"/>
                      <a:pt x="0" y="50"/>
                      <a:pt x="0" y="111"/>
                    </a:cubicBezTo>
                    <a:cubicBezTo>
                      <a:pt x="0" y="172"/>
                      <a:pt x="49" y="222"/>
                      <a:pt x="110" y="222"/>
                    </a:cubicBezTo>
                    <a:cubicBezTo>
                      <a:pt x="172" y="222"/>
                      <a:pt x="221" y="172"/>
                      <a:pt x="221" y="111"/>
                    </a:cubicBezTo>
                    <a:cubicBezTo>
                      <a:pt x="221" y="50"/>
                      <a:pt x="172" y="0"/>
                      <a:pt x="110" y="0"/>
                    </a:cubicBezTo>
                    <a:close/>
                    <a:moveTo>
                      <a:pt x="181" y="152"/>
                    </a:moveTo>
                    <a:cubicBezTo>
                      <a:pt x="179" y="156"/>
                      <a:pt x="174" y="158"/>
                      <a:pt x="170" y="156"/>
                    </a:cubicBezTo>
                    <a:cubicBezTo>
                      <a:pt x="102" y="121"/>
                      <a:pt x="102" y="121"/>
                      <a:pt x="102" y="121"/>
                    </a:cubicBezTo>
                    <a:cubicBezTo>
                      <a:pt x="99" y="120"/>
                      <a:pt x="98" y="117"/>
                      <a:pt x="98" y="114"/>
                    </a:cubicBezTo>
                    <a:cubicBezTo>
                      <a:pt x="98" y="114"/>
                      <a:pt x="98" y="114"/>
                      <a:pt x="98" y="113"/>
                    </a:cubicBezTo>
                    <a:cubicBezTo>
                      <a:pt x="98" y="38"/>
                      <a:pt x="98" y="38"/>
                      <a:pt x="98" y="38"/>
                    </a:cubicBezTo>
                    <a:cubicBezTo>
                      <a:pt x="98" y="33"/>
                      <a:pt x="102" y="29"/>
                      <a:pt x="106" y="29"/>
                    </a:cubicBezTo>
                    <a:cubicBezTo>
                      <a:pt x="111" y="29"/>
                      <a:pt x="115" y="33"/>
                      <a:pt x="115" y="38"/>
                    </a:cubicBezTo>
                    <a:cubicBezTo>
                      <a:pt x="115" y="109"/>
                      <a:pt x="115" y="109"/>
                      <a:pt x="115" y="109"/>
                    </a:cubicBezTo>
                    <a:cubicBezTo>
                      <a:pt x="177" y="141"/>
                      <a:pt x="177" y="141"/>
                      <a:pt x="177" y="141"/>
                    </a:cubicBezTo>
                    <a:cubicBezTo>
                      <a:pt x="182" y="143"/>
                      <a:pt x="183" y="148"/>
                      <a:pt x="181" y="1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dirty="0">
                  <a:solidFill>
                    <a:sysClr val="windowText" lastClr="000000"/>
                  </a:solidFill>
                  <a:latin typeface="CiscoSansTT Light"/>
                </a:endParaRPr>
              </a:p>
            </p:txBody>
          </p:sp>
          <p:sp>
            <p:nvSpPr>
              <p:cNvPr id="148" name="Freeform 147"/>
              <p:cNvSpPr>
                <a:spLocks/>
              </p:cNvSpPr>
              <p:nvPr/>
            </p:nvSpPr>
            <p:spPr bwMode="auto">
              <a:xfrm>
                <a:off x="5523" y="1149"/>
                <a:ext cx="205" cy="26"/>
              </a:xfrm>
              <a:custGeom>
                <a:avLst/>
                <a:gdLst>
                  <a:gd name="T0" fmla="*/ 87 w 87"/>
                  <a:gd name="T1" fmla="*/ 5 h 11"/>
                  <a:gd name="T2" fmla="*/ 81 w 87"/>
                  <a:gd name="T3" fmla="*/ 11 h 11"/>
                  <a:gd name="T4" fmla="*/ 5 w 87"/>
                  <a:gd name="T5" fmla="*/ 11 h 11"/>
                  <a:gd name="T6" fmla="*/ 0 w 87"/>
                  <a:gd name="T7" fmla="*/ 5 h 11"/>
                  <a:gd name="T8" fmla="*/ 0 w 87"/>
                  <a:gd name="T9" fmla="*/ 5 h 11"/>
                  <a:gd name="T10" fmla="*/ 5 w 87"/>
                  <a:gd name="T11" fmla="*/ 0 h 11"/>
                  <a:gd name="T12" fmla="*/ 81 w 87"/>
                  <a:gd name="T13" fmla="*/ 0 h 11"/>
                  <a:gd name="T14" fmla="*/ 87 w 87"/>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
                    <a:moveTo>
                      <a:pt x="87" y="5"/>
                    </a:moveTo>
                    <a:cubicBezTo>
                      <a:pt x="87" y="8"/>
                      <a:pt x="84" y="11"/>
                      <a:pt x="81" y="11"/>
                    </a:cubicBezTo>
                    <a:cubicBezTo>
                      <a:pt x="5" y="11"/>
                      <a:pt x="5" y="11"/>
                      <a:pt x="5" y="11"/>
                    </a:cubicBezTo>
                    <a:cubicBezTo>
                      <a:pt x="2" y="11"/>
                      <a:pt x="0" y="8"/>
                      <a:pt x="0" y="5"/>
                    </a:cubicBezTo>
                    <a:cubicBezTo>
                      <a:pt x="0" y="5"/>
                      <a:pt x="0" y="5"/>
                      <a:pt x="0" y="5"/>
                    </a:cubicBezTo>
                    <a:cubicBezTo>
                      <a:pt x="0" y="2"/>
                      <a:pt x="2" y="0"/>
                      <a:pt x="5" y="0"/>
                    </a:cubicBezTo>
                    <a:cubicBezTo>
                      <a:pt x="81" y="0"/>
                      <a:pt x="81" y="0"/>
                      <a:pt x="81" y="0"/>
                    </a:cubicBezTo>
                    <a:cubicBezTo>
                      <a:pt x="84" y="0"/>
                      <a:pt x="87" y="2"/>
                      <a:pt x="87"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dirty="0">
                  <a:solidFill>
                    <a:sysClr val="windowText" lastClr="000000"/>
                  </a:solidFill>
                  <a:latin typeface="CiscoSansTT Light"/>
                </a:endParaRPr>
              </a:p>
            </p:txBody>
          </p:sp>
        </p:grpSp>
        <p:sp>
          <p:nvSpPr>
            <p:cNvPr id="146" name="Freeform 145"/>
            <p:cNvSpPr>
              <a:spLocks noEditPoints="1"/>
            </p:cNvSpPr>
            <p:nvPr/>
          </p:nvSpPr>
          <p:spPr bwMode="auto">
            <a:xfrm>
              <a:off x="6198303" y="2302812"/>
              <a:ext cx="224423" cy="297362"/>
            </a:xfrm>
            <a:custGeom>
              <a:avLst/>
              <a:gdLst>
                <a:gd name="T0" fmla="*/ 165 w 178"/>
                <a:gd name="T1" fmla="*/ 83 h 235"/>
                <a:gd name="T2" fmla="*/ 154 w 178"/>
                <a:gd name="T3" fmla="*/ 83 h 235"/>
                <a:gd name="T4" fmla="*/ 154 w 178"/>
                <a:gd name="T5" fmla="*/ 77 h 235"/>
                <a:gd name="T6" fmla="*/ 151 w 178"/>
                <a:gd name="T7" fmla="*/ 77 h 235"/>
                <a:gd name="T8" fmla="*/ 151 w 178"/>
                <a:gd name="T9" fmla="*/ 61 h 235"/>
                <a:gd name="T10" fmla="*/ 89 w 178"/>
                <a:gd name="T11" fmla="*/ 0 h 235"/>
                <a:gd name="T12" fmla="*/ 27 w 178"/>
                <a:gd name="T13" fmla="*/ 61 h 235"/>
                <a:gd name="T14" fmla="*/ 27 w 178"/>
                <a:gd name="T15" fmla="*/ 77 h 235"/>
                <a:gd name="T16" fmla="*/ 24 w 178"/>
                <a:gd name="T17" fmla="*/ 77 h 235"/>
                <a:gd name="T18" fmla="*/ 24 w 178"/>
                <a:gd name="T19" fmla="*/ 83 h 235"/>
                <a:gd name="T20" fmla="*/ 13 w 178"/>
                <a:gd name="T21" fmla="*/ 83 h 235"/>
                <a:gd name="T22" fmla="*/ 0 w 178"/>
                <a:gd name="T23" fmla="*/ 96 h 235"/>
                <a:gd name="T24" fmla="*/ 0 w 178"/>
                <a:gd name="T25" fmla="*/ 222 h 235"/>
                <a:gd name="T26" fmla="*/ 13 w 178"/>
                <a:gd name="T27" fmla="*/ 235 h 235"/>
                <a:gd name="T28" fmla="*/ 165 w 178"/>
                <a:gd name="T29" fmla="*/ 235 h 235"/>
                <a:gd name="T30" fmla="*/ 178 w 178"/>
                <a:gd name="T31" fmla="*/ 222 h 235"/>
                <a:gd name="T32" fmla="*/ 178 w 178"/>
                <a:gd name="T33" fmla="*/ 96 h 235"/>
                <a:gd name="T34" fmla="*/ 165 w 178"/>
                <a:gd name="T35" fmla="*/ 83 h 235"/>
                <a:gd name="T36" fmla="*/ 47 w 178"/>
                <a:gd name="T37" fmla="*/ 61 h 235"/>
                <a:gd name="T38" fmla="*/ 89 w 178"/>
                <a:gd name="T39" fmla="*/ 19 h 235"/>
                <a:gd name="T40" fmla="*/ 131 w 178"/>
                <a:gd name="T41" fmla="*/ 61 h 235"/>
                <a:gd name="T42" fmla="*/ 131 w 178"/>
                <a:gd name="T43" fmla="*/ 77 h 235"/>
                <a:gd name="T44" fmla="*/ 128 w 178"/>
                <a:gd name="T45" fmla="*/ 77 h 235"/>
                <a:gd name="T46" fmla="*/ 128 w 178"/>
                <a:gd name="T47" fmla="*/ 83 h 235"/>
                <a:gd name="T48" fmla="*/ 50 w 178"/>
                <a:gd name="T49" fmla="*/ 83 h 235"/>
                <a:gd name="T50" fmla="*/ 50 w 178"/>
                <a:gd name="T51" fmla="*/ 77 h 235"/>
                <a:gd name="T52" fmla="*/ 47 w 178"/>
                <a:gd name="T53" fmla="*/ 77 h 235"/>
                <a:gd name="T54" fmla="*/ 47 w 178"/>
                <a:gd name="T55" fmla="*/ 6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35">
                  <a:moveTo>
                    <a:pt x="165" y="83"/>
                  </a:moveTo>
                  <a:cubicBezTo>
                    <a:pt x="154" y="83"/>
                    <a:pt x="154" y="83"/>
                    <a:pt x="154" y="83"/>
                  </a:cubicBezTo>
                  <a:cubicBezTo>
                    <a:pt x="154" y="77"/>
                    <a:pt x="154" y="77"/>
                    <a:pt x="154" y="77"/>
                  </a:cubicBezTo>
                  <a:cubicBezTo>
                    <a:pt x="151" y="77"/>
                    <a:pt x="151" y="77"/>
                    <a:pt x="151" y="77"/>
                  </a:cubicBezTo>
                  <a:cubicBezTo>
                    <a:pt x="151" y="61"/>
                    <a:pt x="151" y="61"/>
                    <a:pt x="151" y="61"/>
                  </a:cubicBezTo>
                  <a:cubicBezTo>
                    <a:pt x="151" y="27"/>
                    <a:pt x="123" y="0"/>
                    <a:pt x="89" y="0"/>
                  </a:cubicBezTo>
                  <a:cubicBezTo>
                    <a:pt x="55" y="0"/>
                    <a:pt x="27" y="27"/>
                    <a:pt x="27" y="61"/>
                  </a:cubicBezTo>
                  <a:cubicBezTo>
                    <a:pt x="27" y="77"/>
                    <a:pt x="27" y="77"/>
                    <a:pt x="27" y="77"/>
                  </a:cubicBezTo>
                  <a:cubicBezTo>
                    <a:pt x="24" y="77"/>
                    <a:pt x="24" y="77"/>
                    <a:pt x="24" y="77"/>
                  </a:cubicBezTo>
                  <a:cubicBezTo>
                    <a:pt x="24" y="83"/>
                    <a:pt x="24" y="83"/>
                    <a:pt x="24" y="83"/>
                  </a:cubicBezTo>
                  <a:cubicBezTo>
                    <a:pt x="13" y="83"/>
                    <a:pt x="13" y="83"/>
                    <a:pt x="13" y="83"/>
                  </a:cubicBezTo>
                  <a:cubicBezTo>
                    <a:pt x="6" y="83"/>
                    <a:pt x="0" y="88"/>
                    <a:pt x="0" y="96"/>
                  </a:cubicBezTo>
                  <a:cubicBezTo>
                    <a:pt x="0" y="222"/>
                    <a:pt x="0" y="222"/>
                    <a:pt x="0" y="222"/>
                  </a:cubicBezTo>
                  <a:cubicBezTo>
                    <a:pt x="0" y="229"/>
                    <a:pt x="6" y="235"/>
                    <a:pt x="13" y="235"/>
                  </a:cubicBezTo>
                  <a:cubicBezTo>
                    <a:pt x="165" y="235"/>
                    <a:pt x="165" y="235"/>
                    <a:pt x="165" y="235"/>
                  </a:cubicBezTo>
                  <a:cubicBezTo>
                    <a:pt x="172" y="235"/>
                    <a:pt x="178" y="229"/>
                    <a:pt x="178" y="222"/>
                  </a:cubicBezTo>
                  <a:cubicBezTo>
                    <a:pt x="178" y="96"/>
                    <a:pt x="178" y="96"/>
                    <a:pt x="178" y="96"/>
                  </a:cubicBezTo>
                  <a:cubicBezTo>
                    <a:pt x="178" y="88"/>
                    <a:pt x="172" y="83"/>
                    <a:pt x="165" y="83"/>
                  </a:cubicBezTo>
                  <a:close/>
                  <a:moveTo>
                    <a:pt x="47" y="61"/>
                  </a:moveTo>
                  <a:cubicBezTo>
                    <a:pt x="47" y="38"/>
                    <a:pt x="66" y="19"/>
                    <a:pt x="89" y="19"/>
                  </a:cubicBezTo>
                  <a:cubicBezTo>
                    <a:pt x="112" y="19"/>
                    <a:pt x="131" y="38"/>
                    <a:pt x="131" y="61"/>
                  </a:cubicBezTo>
                  <a:cubicBezTo>
                    <a:pt x="131" y="77"/>
                    <a:pt x="131" y="77"/>
                    <a:pt x="131" y="77"/>
                  </a:cubicBezTo>
                  <a:cubicBezTo>
                    <a:pt x="128" y="77"/>
                    <a:pt x="128" y="77"/>
                    <a:pt x="128" y="77"/>
                  </a:cubicBezTo>
                  <a:cubicBezTo>
                    <a:pt x="128" y="83"/>
                    <a:pt x="128" y="83"/>
                    <a:pt x="128" y="83"/>
                  </a:cubicBezTo>
                  <a:cubicBezTo>
                    <a:pt x="50" y="83"/>
                    <a:pt x="50" y="83"/>
                    <a:pt x="50" y="83"/>
                  </a:cubicBezTo>
                  <a:cubicBezTo>
                    <a:pt x="50" y="77"/>
                    <a:pt x="50" y="77"/>
                    <a:pt x="50" y="77"/>
                  </a:cubicBezTo>
                  <a:cubicBezTo>
                    <a:pt x="47" y="77"/>
                    <a:pt x="47" y="77"/>
                    <a:pt x="47" y="77"/>
                  </a:cubicBezTo>
                  <a:lnTo>
                    <a:pt x="47" y="61"/>
                  </a:lnTo>
                  <a:close/>
                </a:path>
              </a:pathLst>
            </a:custGeom>
            <a:solidFill>
              <a:srgbClr val="E7E6E6"/>
            </a:solidFill>
            <a:ln w="34925" cap="rnd">
              <a:noFill/>
              <a:round/>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600" kern="0" dirty="0">
                <a:solidFill>
                  <a:sysClr val="windowText" lastClr="000000"/>
                </a:solidFill>
                <a:latin typeface="CiscoSansTT Light"/>
              </a:endParaRPr>
            </a:p>
          </p:txBody>
        </p:sp>
      </p:grpSp>
      <p:pic>
        <p:nvPicPr>
          <p:cNvPr id="192" name="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5813" y="2679829"/>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1" name="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5813" y="2679829"/>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 name="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5813" y="2679829"/>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 name="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5813" y="2679829"/>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 name="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5813" y="2679829"/>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 name="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05014" y="2662897"/>
            <a:ext cx="369001" cy="48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33483" y="1682022"/>
            <a:ext cx="14874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ctrTitle"/>
          </p:nvPr>
        </p:nvSpPr>
        <p:spPr/>
        <p:txBody>
          <a:bodyPr/>
          <a:lstStyle/>
          <a:p>
            <a:r>
              <a:rPr lang="en-US" dirty="0" smtClean="0"/>
              <a:t>Application </a:t>
            </a:r>
            <a:r>
              <a:rPr lang="en-US" dirty="0" smtClean="0"/>
              <a:t>Centric Infrastructure (ACI)</a:t>
            </a:r>
            <a:endParaRPr lang="en-US" dirty="0"/>
          </a:p>
        </p:txBody>
      </p:sp>
      <p:sp>
        <p:nvSpPr>
          <p:cNvPr id="2" name="Text Placeholder 1"/>
          <p:cNvSpPr>
            <a:spLocks noGrp="1"/>
          </p:cNvSpPr>
          <p:nvPr>
            <p:ph type="body" sz="quarter" idx="4294967295"/>
          </p:nvPr>
        </p:nvSpPr>
        <p:spPr>
          <a:xfrm>
            <a:off x="5" y="1325569"/>
            <a:ext cx="3597275" cy="434975"/>
          </a:xfrm>
          <a:prstGeom prst="rect">
            <a:avLst/>
          </a:prstGeom>
        </p:spPr>
        <p:txBody>
          <a:bodyPr lIns="91424" tIns="45713" rIns="91424" bIns="45713"/>
          <a:lstStyle/>
          <a:p>
            <a:pPr marL="76169" indent="0">
              <a:buNone/>
            </a:pPr>
            <a:r>
              <a:rPr lang="en-US" dirty="0">
                <a:solidFill>
                  <a:schemeClr val="bg1"/>
                </a:solidFill>
              </a:rPr>
              <a:t>Network Automation</a:t>
            </a:r>
            <a:endParaRPr lang="en-US" dirty="0">
              <a:solidFill>
                <a:schemeClr val="bg1"/>
              </a:solidFill>
            </a:endParaRPr>
          </a:p>
        </p:txBody>
      </p:sp>
      <p:sp>
        <p:nvSpPr>
          <p:cNvPr id="157" name="Right Brace 156"/>
          <p:cNvSpPr/>
          <p:nvPr/>
        </p:nvSpPr>
        <p:spPr>
          <a:xfrm>
            <a:off x="2218266" y="1845733"/>
            <a:ext cx="254001" cy="1710267"/>
          </a:xfrm>
          <a:prstGeom prst="rightBrace">
            <a:avLst>
              <a:gd name="adj1" fmla="val 38048"/>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lIns="68483" tIns="34242" rIns="68483" bIns="34242" rtlCol="0" anchor="ctr"/>
          <a:lstStyle/>
          <a:p>
            <a:pPr algn="ctr" defTabSz="684831"/>
            <a:endParaRPr lang="en-US" sz="1500" dirty="0">
              <a:solidFill>
                <a:srgbClr val="FFFFFF"/>
              </a:solidFill>
              <a:latin typeface="CiscoSansTT Light"/>
            </a:endParaRPr>
          </a:p>
        </p:txBody>
      </p:sp>
    </p:spTree>
    <p:custDataLst>
      <p:tags r:id="rId1"/>
    </p:custDataLst>
    <p:extLst>
      <p:ext uri="{BB962C8B-B14F-4D97-AF65-F5344CB8AC3E}">
        <p14:creationId xmlns:p14="http://schemas.microsoft.com/office/powerpoint/2010/main" val="1041664002"/>
      </p:ext>
    </p:extLst>
  </p:cSld>
  <p:clrMapOvr>
    <a:masterClrMapping/>
  </p:clrMapOvr>
  <mc:AlternateContent xmlns:mc="http://schemas.openxmlformats.org/markup-compatibility/2006" xmlns:p14="http://schemas.microsoft.com/office/powerpoint/2010/main">
    <mc:Choice Requires="p14">
      <p:transition spd="med" p14:dur="700" advTm="60350">
        <p:fade/>
      </p:transition>
    </mc:Choice>
    <mc:Fallback xmlns="">
      <p:transition xmlns:p14="http://schemas.microsoft.com/office/powerpoint/2010/main" spd="med" advTm="603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3.13582E-6 3.33333E-6 L -0.37688 3.33333E-6 " pathEditMode="relative" rAng="0" ptsTypes="AA">
                                      <p:cBhvr>
                                        <p:cTn id="12" dur="500" fill="hold"/>
                                        <p:tgtEl>
                                          <p:spTgt spid="4"/>
                                        </p:tgtEl>
                                        <p:attrNameLst>
                                          <p:attrName>ppt_x</p:attrName>
                                          <p:attrName>ppt_y</p:attrName>
                                        </p:attrNameLst>
                                      </p:cBhvr>
                                      <p:rCtr x="-18844" y="0"/>
                                    </p:animMotion>
                                  </p:childTnLst>
                                </p:cTn>
                              </p:par>
                              <p:par>
                                <p:cTn id="13" presetID="35" presetClass="path" presetSubtype="0" accel="50000" decel="50000" fill="hold" nodeType="withEffect">
                                  <p:stCondLst>
                                    <p:cond delay="0"/>
                                  </p:stCondLst>
                                  <p:childTnLst>
                                    <p:animMotion origin="layout" path="M -1.53536E-6 -3.7037E-7 L -0.62235 -3.7037E-7 " pathEditMode="relative" rAng="0" ptsTypes="AA">
                                      <p:cBhvr>
                                        <p:cTn id="14" dur="500" fill="hold"/>
                                        <p:tgtEl>
                                          <p:spTgt spid="6"/>
                                        </p:tgtEl>
                                        <p:attrNameLst>
                                          <p:attrName>ppt_x</p:attrName>
                                          <p:attrName>ppt_y</p:attrName>
                                        </p:attrNameLst>
                                      </p:cBhvr>
                                      <p:rCtr x="-31124" y="0"/>
                                    </p:animMotion>
                                  </p:childTnLst>
                                </p:cTn>
                              </p:par>
                              <p:par>
                                <p:cTn id="15" presetID="35" presetClass="path" presetSubtype="0" accel="50000" decel="50000" fill="hold" nodeType="withEffect">
                                  <p:stCondLst>
                                    <p:cond delay="0"/>
                                  </p:stCondLst>
                                  <p:childTnLst>
                                    <p:animMotion origin="layout" path="M -1.65777E-6 -2.22222E-6 L -0.77849 -2.22222E-6 " pathEditMode="relative" rAng="0" ptsTypes="AA">
                                      <p:cBhvr>
                                        <p:cTn id="16" dur="500" fill="hold"/>
                                        <p:tgtEl>
                                          <p:spTgt spid="7"/>
                                        </p:tgtEl>
                                        <p:attrNameLst>
                                          <p:attrName>ppt_x</p:attrName>
                                          <p:attrName>ppt_y</p:attrName>
                                        </p:attrNameLst>
                                      </p:cBhvr>
                                      <p:rCtr x="-38924" y="0"/>
                                    </p:animMotion>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750"/>
                                        <p:tgtEl>
                                          <p:spTgt spid="139"/>
                                        </p:tgtEl>
                                      </p:cBhvr>
                                    </p:animEffect>
                                    <p:anim calcmode="lin" valueType="num">
                                      <p:cBhvr>
                                        <p:cTn id="30" dur="750" fill="hold"/>
                                        <p:tgtEl>
                                          <p:spTgt spid="139"/>
                                        </p:tgtEl>
                                        <p:attrNameLst>
                                          <p:attrName>ppt_x</p:attrName>
                                        </p:attrNameLst>
                                      </p:cBhvr>
                                      <p:tavLst>
                                        <p:tav tm="0">
                                          <p:val>
                                            <p:strVal val="#ppt_x"/>
                                          </p:val>
                                        </p:tav>
                                        <p:tav tm="100000">
                                          <p:val>
                                            <p:strVal val="#ppt_x"/>
                                          </p:val>
                                        </p:tav>
                                      </p:tavLst>
                                    </p:anim>
                                    <p:anim calcmode="lin" valueType="num">
                                      <p:cBhvr>
                                        <p:cTn id="31" dur="750" fill="hold"/>
                                        <p:tgtEl>
                                          <p:spTgt spid="139"/>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250"/>
                                  </p:stCondLst>
                                  <p:childTnLst>
                                    <p:set>
                                      <p:cBhvr>
                                        <p:cTn id="33" dur="1" fill="hold">
                                          <p:stCondLst>
                                            <p:cond delay="0"/>
                                          </p:stCondLst>
                                        </p:cTn>
                                        <p:tgtEl>
                                          <p:spTgt spid="251"/>
                                        </p:tgtEl>
                                        <p:attrNameLst>
                                          <p:attrName>style.visibility</p:attrName>
                                        </p:attrNameLst>
                                      </p:cBhvr>
                                      <p:to>
                                        <p:strVal val="visible"/>
                                      </p:to>
                                    </p:set>
                                    <p:animEffect transition="in" filter="fade">
                                      <p:cBhvr>
                                        <p:cTn id="34" dur="500"/>
                                        <p:tgtEl>
                                          <p:spTgt spid="251"/>
                                        </p:tgtEl>
                                      </p:cBhvr>
                                    </p:animEffect>
                                  </p:childTnLst>
                                </p:cTn>
                              </p:par>
                              <p:par>
                                <p:cTn id="35" presetID="10" presetClass="entr" presetSubtype="0" fill="hold" nodeType="withEffect">
                                  <p:stCondLst>
                                    <p:cond delay="250"/>
                                  </p:stCondLst>
                                  <p:childTnLst>
                                    <p:set>
                                      <p:cBhvr>
                                        <p:cTn id="36" dur="1" fill="hold">
                                          <p:stCondLst>
                                            <p:cond delay="0"/>
                                          </p:stCondLst>
                                        </p:cTn>
                                        <p:tgtEl>
                                          <p:spTgt spid="252"/>
                                        </p:tgtEl>
                                        <p:attrNameLst>
                                          <p:attrName>style.visibility</p:attrName>
                                        </p:attrNameLst>
                                      </p:cBhvr>
                                      <p:to>
                                        <p:strVal val="visible"/>
                                      </p:to>
                                    </p:set>
                                    <p:animEffect transition="in" filter="fade">
                                      <p:cBhvr>
                                        <p:cTn id="37" dur="500"/>
                                        <p:tgtEl>
                                          <p:spTgt spid="252"/>
                                        </p:tgtEl>
                                      </p:cBhvr>
                                    </p:animEffect>
                                  </p:childTnLst>
                                </p:cTn>
                              </p:par>
                              <p:par>
                                <p:cTn id="38" presetID="10" presetClass="entr" presetSubtype="0" fill="hold" nodeType="withEffect">
                                  <p:stCondLst>
                                    <p:cond delay="250"/>
                                  </p:stCondLst>
                                  <p:childTnLst>
                                    <p:set>
                                      <p:cBhvr>
                                        <p:cTn id="39" dur="1" fill="hold">
                                          <p:stCondLst>
                                            <p:cond delay="0"/>
                                          </p:stCondLst>
                                        </p:cTn>
                                        <p:tgtEl>
                                          <p:spTgt spid="253"/>
                                        </p:tgtEl>
                                        <p:attrNameLst>
                                          <p:attrName>style.visibility</p:attrName>
                                        </p:attrNameLst>
                                      </p:cBhvr>
                                      <p:to>
                                        <p:strVal val="visible"/>
                                      </p:to>
                                    </p:set>
                                    <p:animEffect transition="in" filter="fade">
                                      <p:cBhvr>
                                        <p:cTn id="40" dur="500"/>
                                        <p:tgtEl>
                                          <p:spTgt spid="253"/>
                                        </p:tgtEl>
                                      </p:cBhvr>
                                    </p:animEffect>
                                  </p:childTnLst>
                                </p:cTn>
                              </p:par>
                              <p:par>
                                <p:cTn id="41" presetID="10" presetClass="entr" presetSubtype="0" fill="hold" nodeType="withEffect">
                                  <p:stCondLst>
                                    <p:cond delay="250"/>
                                  </p:stCondLst>
                                  <p:childTnLst>
                                    <p:set>
                                      <p:cBhvr>
                                        <p:cTn id="42" dur="1" fill="hold">
                                          <p:stCondLst>
                                            <p:cond delay="0"/>
                                          </p:stCondLst>
                                        </p:cTn>
                                        <p:tgtEl>
                                          <p:spTgt spid="254"/>
                                        </p:tgtEl>
                                        <p:attrNameLst>
                                          <p:attrName>style.visibility</p:attrName>
                                        </p:attrNameLst>
                                      </p:cBhvr>
                                      <p:to>
                                        <p:strVal val="visible"/>
                                      </p:to>
                                    </p:set>
                                    <p:animEffect transition="in" filter="fade">
                                      <p:cBhvr>
                                        <p:cTn id="43" dur="500"/>
                                        <p:tgtEl>
                                          <p:spTgt spid="254"/>
                                        </p:tgtEl>
                                      </p:cBhvr>
                                    </p:animEffect>
                                  </p:childTnLst>
                                </p:cTn>
                              </p:par>
                              <p:par>
                                <p:cTn id="44" presetID="10" presetClass="entr" presetSubtype="0" fill="hold" nodeType="withEffect">
                                  <p:stCondLst>
                                    <p:cond delay="250"/>
                                  </p:stCondLst>
                                  <p:childTnLst>
                                    <p:set>
                                      <p:cBhvr>
                                        <p:cTn id="45" dur="1" fill="hold">
                                          <p:stCondLst>
                                            <p:cond delay="0"/>
                                          </p:stCondLst>
                                        </p:cTn>
                                        <p:tgtEl>
                                          <p:spTgt spid="255"/>
                                        </p:tgtEl>
                                        <p:attrNameLst>
                                          <p:attrName>style.visibility</p:attrName>
                                        </p:attrNameLst>
                                      </p:cBhvr>
                                      <p:to>
                                        <p:strVal val="visible"/>
                                      </p:to>
                                    </p:set>
                                    <p:animEffect transition="in" filter="fade">
                                      <p:cBhvr>
                                        <p:cTn id="46" dur="500"/>
                                        <p:tgtEl>
                                          <p:spTgt spid="255"/>
                                        </p:tgtEl>
                                      </p:cBhvr>
                                    </p:animEffect>
                                  </p:childTnLst>
                                </p:cTn>
                              </p:par>
                              <p:par>
                                <p:cTn id="47" presetID="10" presetClass="entr" presetSubtype="0" fill="hold" nodeType="withEffect">
                                  <p:stCondLst>
                                    <p:cond delay="250"/>
                                  </p:stCondLst>
                                  <p:childTnLst>
                                    <p:set>
                                      <p:cBhvr>
                                        <p:cTn id="48" dur="1" fill="hold">
                                          <p:stCondLst>
                                            <p:cond delay="0"/>
                                          </p:stCondLst>
                                        </p:cTn>
                                        <p:tgtEl>
                                          <p:spTgt spid="256"/>
                                        </p:tgtEl>
                                        <p:attrNameLst>
                                          <p:attrName>style.visibility</p:attrName>
                                        </p:attrNameLst>
                                      </p:cBhvr>
                                      <p:to>
                                        <p:strVal val="visible"/>
                                      </p:to>
                                    </p:set>
                                    <p:animEffect transition="in" filter="fade">
                                      <p:cBhvr>
                                        <p:cTn id="49" dur="500"/>
                                        <p:tgtEl>
                                          <p:spTgt spid="256"/>
                                        </p:tgtEl>
                                      </p:cBhvr>
                                    </p:animEffect>
                                  </p:childTnLst>
                                </p:cTn>
                              </p:par>
                            </p:childTnLst>
                          </p:cTn>
                        </p:par>
                        <p:par>
                          <p:cTn id="50" fill="hold">
                            <p:stCondLst>
                              <p:cond delay="1250"/>
                            </p:stCondLst>
                            <p:childTnLst>
                              <p:par>
                                <p:cTn id="51" presetID="42" presetClass="path" presetSubtype="0" decel="100000" fill="hold" nodeType="afterEffect">
                                  <p:stCondLst>
                                    <p:cond delay="0"/>
                                  </p:stCondLst>
                                  <p:childTnLst>
                                    <p:animMotion origin="layout" path="M 4.53243E-7 3.62248E-6 L 0.41547 0.03955 " pathEditMode="relative" rAng="0" ptsTypes="AA">
                                      <p:cBhvr>
                                        <p:cTn id="52" dur="750" fill="hold"/>
                                        <p:tgtEl>
                                          <p:spTgt spid="1027"/>
                                        </p:tgtEl>
                                        <p:attrNameLst>
                                          <p:attrName>ppt_x</p:attrName>
                                          <p:attrName>ppt_y</p:attrName>
                                        </p:attrNameLst>
                                      </p:cBhvr>
                                      <p:rCtr x="20774" y="1966"/>
                                    </p:animMotion>
                                  </p:childTnLst>
                                </p:cTn>
                              </p:par>
                              <p:par>
                                <p:cTn id="53" presetID="6" presetClass="emph" presetSubtype="0" decel="100000" fill="hold" nodeType="withEffect">
                                  <p:stCondLst>
                                    <p:cond delay="0"/>
                                  </p:stCondLst>
                                  <p:childTnLst>
                                    <p:animScale>
                                      <p:cBhvr>
                                        <p:cTn id="54" dur="750" fill="hold"/>
                                        <p:tgtEl>
                                          <p:spTgt spid="1027"/>
                                        </p:tgtEl>
                                      </p:cBhvr>
                                      <p:by x="25000" y="25000"/>
                                    </p:animScale>
                                  </p:childTnLst>
                                </p:cTn>
                              </p:par>
                            </p:childTnLst>
                          </p:cTn>
                        </p:par>
                        <p:par>
                          <p:cTn id="55" fill="hold">
                            <p:stCondLst>
                              <p:cond delay="2000"/>
                            </p:stCondLst>
                            <p:childTnLst>
                              <p:par>
                                <p:cTn id="56" presetID="1" presetClass="exit" presetSubtype="0" fill="hold" nodeType="afterEffect">
                                  <p:stCondLst>
                                    <p:cond delay="0"/>
                                  </p:stCondLst>
                                  <p:childTnLst>
                                    <p:set>
                                      <p:cBhvr>
                                        <p:cTn id="57" dur="1" fill="hold">
                                          <p:stCondLst>
                                            <p:cond delay="0"/>
                                          </p:stCondLst>
                                        </p:cTn>
                                        <p:tgtEl>
                                          <p:spTgt spid="102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92"/>
                                        </p:tgtEl>
                                        <p:attrNameLst>
                                          <p:attrName>style.visibility</p:attrName>
                                        </p:attrNameLst>
                                      </p:cBhvr>
                                      <p:to>
                                        <p:strVal val="visible"/>
                                      </p:to>
                                    </p:set>
                                    <p:animEffect transition="in" filter="fade">
                                      <p:cBhvr>
                                        <p:cTn id="60" dur="250"/>
                                        <p:tgtEl>
                                          <p:spTgt spid="192"/>
                                        </p:tgtEl>
                                      </p:cBhvr>
                                    </p:animEffect>
                                  </p:childTnLst>
                                </p:cTn>
                              </p:par>
                              <p:par>
                                <p:cTn id="61" presetID="10" presetClass="entr" presetSubtype="0" fill="hold" nodeType="withEffect">
                                  <p:stCondLst>
                                    <p:cond delay="0"/>
                                  </p:stCondLst>
                                  <p:childTnLst>
                                    <p:set>
                                      <p:cBhvr>
                                        <p:cTn id="62" dur="1" fill="hold">
                                          <p:stCondLst>
                                            <p:cond delay="0"/>
                                          </p:stCondLst>
                                        </p:cTn>
                                        <p:tgtEl>
                                          <p:spTgt spid="201"/>
                                        </p:tgtEl>
                                        <p:attrNameLst>
                                          <p:attrName>style.visibility</p:attrName>
                                        </p:attrNameLst>
                                      </p:cBhvr>
                                      <p:to>
                                        <p:strVal val="visible"/>
                                      </p:to>
                                    </p:set>
                                    <p:animEffect transition="in" filter="fade">
                                      <p:cBhvr>
                                        <p:cTn id="63" dur="250"/>
                                        <p:tgtEl>
                                          <p:spTgt spid="201"/>
                                        </p:tgtEl>
                                      </p:cBhvr>
                                    </p:animEffect>
                                  </p:childTnLst>
                                </p:cTn>
                              </p:par>
                              <p:par>
                                <p:cTn id="64" presetID="10" presetClass="entr" presetSubtype="0" fill="hold" nodeType="withEffect">
                                  <p:stCondLst>
                                    <p:cond delay="0"/>
                                  </p:stCondLst>
                                  <p:childTnLst>
                                    <p:set>
                                      <p:cBhvr>
                                        <p:cTn id="65" dur="1" fill="hold">
                                          <p:stCondLst>
                                            <p:cond delay="0"/>
                                          </p:stCondLst>
                                        </p:cTn>
                                        <p:tgtEl>
                                          <p:spTgt spid="202"/>
                                        </p:tgtEl>
                                        <p:attrNameLst>
                                          <p:attrName>style.visibility</p:attrName>
                                        </p:attrNameLst>
                                      </p:cBhvr>
                                      <p:to>
                                        <p:strVal val="visible"/>
                                      </p:to>
                                    </p:set>
                                    <p:animEffect transition="in" filter="fade">
                                      <p:cBhvr>
                                        <p:cTn id="66" dur="250"/>
                                        <p:tgtEl>
                                          <p:spTgt spid="202"/>
                                        </p:tgtEl>
                                      </p:cBhvr>
                                    </p:animEffect>
                                  </p:childTnLst>
                                </p:cTn>
                              </p:par>
                              <p:par>
                                <p:cTn id="67" presetID="10" presetClass="entr" presetSubtype="0" fill="hold" nodeType="withEffect">
                                  <p:stCondLst>
                                    <p:cond delay="0"/>
                                  </p:stCondLst>
                                  <p:childTnLst>
                                    <p:set>
                                      <p:cBhvr>
                                        <p:cTn id="68" dur="1" fill="hold">
                                          <p:stCondLst>
                                            <p:cond delay="0"/>
                                          </p:stCondLst>
                                        </p:cTn>
                                        <p:tgtEl>
                                          <p:spTgt spid="203"/>
                                        </p:tgtEl>
                                        <p:attrNameLst>
                                          <p:attrName>style.visibility</p:attrName>
                                        </p:attrNameLst>
                                      </p:cBhvr>
                                      <p:to>
                                        <p:strVal val="visible"/>
                                      </p:to>
                                    </p:set>
                                    <p:animEffect transition="in" filter="fade">
                                      <p:cBhvr>
                                        <p:cTn id="69" dur="250"/>
                                        <p:tgtEl>
                                          <p:spTgt spid="203"/>
                                        </p:tgtEl>
                                      </p:cBhvr>
                                    </p:animEffect>
                                  </p:childTnLst>
                                </p:cTn>
                              </p:par>
                              <p:par>
                                <p:cTn id="70" presetID="10" presetClass="entr" presetSubtype="0" fill="hold" nodeType="withEffect">
                                  <p:stCondLst>
                                    <p:cond delay="0"/>
                                  </p:stCondLst>
                                  <p:childTnLst>
                                    <p:set>
                                      <p:cBhvr>
                                        <p:cTn id="71" dur="1" fill="hold">
                                          <p:stCondLst>
                                            <p:cond delay="0"/>
                                          </p:stCondLst>
                                        </p:cTn>
                                        <p:tgtEl>
                                          <p:spTgt spid="204"/>
                                        </p:tgtEl>
                                        <p:attrNameLst>
                                          <p:attrName>style.visibility</p:attrName>
                                        </p:attrNameLst>
                                      </p:cBhvr>
                                      <p:to>
                                        <p:strVal val="visible"/>
                                      </p:to>
                                    </p:set>
                                    <p:animEffect transition="in" filter="fade">
                                      <p:cBhvr>
                                        <p:cTn id="72" dur="250"/>
                                        <p:tgtEl>
                                          <p:spTgt spid="204"/>
                                        </p:tgtEl>
                                      </p:cBhvr>
                                    </p:animEffect>
                                  </p:childTnLst>
                                </p:cTn>
                              </p:par>
                              <p:par>
                                <p:cTn id="73" presetID="10" presetClass="entr" presetSubtype="0" fill="hold" nodeType="withEffect">
                                  <p:stCondLst>
                                    <p:cond delay="0"/>
                                  </p:stCondLst>
                                  <p:childTnLst>
                                    <p:set>
                                      <p:cBhvr>
                                        <p:cTn id="74" dur="1" fill="hold">
                                          <p:stCondLst>
                                            <p:cond delay="0"/>
                                          </p:stCondLst>
                                        </p:cTn>
                                        <p:tgtEl>
                                          <p:spTgt spid="205"/>
                                        </p:tgtEl>
                                        <p:attrNameLst>
                                          <p:attrName>style.visibility</p:attrName>
                                        </p:attrNameLst>
                                      </p:cBhvr>
                                      <p:to>
                                        <p:strVal val="visible"/>
                                      </p:to>
                                    </p:set>
                                    <p:animEffect transition="in" filter="fade">
                                      <p:cBhvr>
                                        <p:cTn id="75" dur="250"/>
                                        <p:tgtEl>
                                          <p:spTgt spid="205"/>
                                        </p:tgtEl>
                                      </p:cBhvr>
                                    </p:animEffect>
                                  </p:childTnLst>
                                </p:cTn>
                              </p:par>
                              <p:par>
                                <p:cTn id="76" presetID="42" presetClass="path" presetSubtype="0" accel="50000" decel="50000" fill="hold" nodeType="withEffect">
                                  <p:stCondLst>
                                    <p:cond delay="0"/>
                                  </p:stCondLst>
                                  <p:childTnLst>
                                    <p:animMotion origin="layout" path="M -1.63866E-6 0.00046 L -0.39534 0.16226 " pathEditMode="relative" rAng="0" ptsTypes="AA">
                                      <p:cBhvr>
                                        <p:cTn id="77" dur="1000" fill="hold"/>
                                        <p:tgtEl>
                                          <p:spTgt spid="205"/>
                                        </p:tgtEl>
                                        <p:attrNameLst>
                                          <p:attrName>ppt_x</p:attrName>
                                          <p:attrName>ppt_y</p:attrName>
                                        </p:attrNameLst>
                                      </p:cBhvr>
                                      <p:rCtr x="-19773" y="8079"/>
                                    </p:animMotion>
                                  </p:childTnLst>
                                </p:cTn>
                              </p:par>
                              <p:par>
                                <p:cTn id="78" presetID="42" presetClass="path" presetSubtype="0" accel="50000" decel="50000" fill="hold" nodeType="withEffect">
                                  <p:stCondLst>
                                    <p:cond delay="0"/>
                                  </p:stCondLst>
                                  <p:childTnLst>
                                    <p:animMotion origin="layout" path="M -1.63866E-6 0.00046 L -0.24788 0.16226 " pathEditMode="relative" rAng="0" ptsTypes="AA">
                                      <p:cBhvr>
                                        <p:cTn id="79" dur="1000" fill="hold"/>
                                        <p:tgtEl>
                                          <p:spTgt spid="204"/>
                                        </p:tgtEl>
                                        <p:attrNameLst>
                                          <p:attrName>ppt_x</p:attrName>
                                          <p:attrName>ppt_y</p:attrName>
                                        </p:attrNameLst>
                                      </p:cBhvr>
                                      <p:rCtr x="-12401" y="8079"/>
                                    </p:animMotion>
                                  </p:childTnLst>
                                </p:cTn>
                              </p:par>
                              <p:par>
                                <p:cTn id="80" presetID="42" presetClass="path" presetSubtype="0" accel="50000" decel="50000" fill="hold" nodeType="withEffect">
                                  <p:stCondLst>
                                    <p:cond delay="0"/>
                                  </p:stCondLst>
                                  <p:childTnLst>
                                    <p:animMotion origin="layout" path="M -1.63866E-6 0.00047 L -0.10095 0.16343 " pathEditMode="relative" rAng="0" ptsTypes="AA">
                                      <p:cBhvr>
                                        <p:cTn id="81" dur="1000" fill="hold"/>
                                        <p:tgtEl>
                                          <p:spTgt spid="203"/>
                                        </p:tgtEl>
                                        <p:attrNameLst>
                                          <p:attrName>ppt_x</p:attrName>
                                          <p:attrName>ppt_y</p:attrName>
                                        </p:attrNameLst>
                                      </p:cBhvr>
                                      <p:rCtr x="-5054" y="8148"/>
                                    </p:animMotion>
                                  </p:childTnLst>
                                </p:cTn>
                              </p:par>
                              <p:par>
                                <p:cTn id="82" presetID="42" presetClass="path" presetSubtype="0" accel="50000" decel="50000" fill="hold" nodeType="withEffect">
                                  <p:stCondLst>
                                    <p:cond delay="0"/>
                                  </p:stCondLst>
                                  <p:childTnLst>
                                    <p:animMotion origin="layout" path="M -1.63866E-6 0.00047 L 0.04624 0.16343 " pathEditMode="relative" rAng="0" ptsTypes="AA">
                                      <p:cBhvr>
                                        <p:cTn id="83" dur="1000" fill="hold"/>
                                        <p:tgtEl>
                                          <p:spTgt spid="202"/>
                                        </p:tgtEl>
                                        <p:attrNameLst>
                                          <p:attrName>ppt_x</p:attrName>
                                          <p:attrName>ppt_y</p:attrName>
                                        </p:attrNameLst>
                                      </p:cBhvr>
                                      <p:rCtr x="2306" y="8148"/>
                                    </p:animMotion>
                                  </p:childTnLst>
                                </p:cTn>
                              </p:par>
                              <p:par>
                                <p:cTn id="84" presetID="42" presetClass="path" presetSubtype="0" accel="50000" decel="50000" fill="hold" nodeType="withEffect">
                                  <p:stCondLst>
                                    <p:cond delay="0"/>
                                  </p:stCondLst>
                                  <p:childTnLst>
                                    <p:animMotion origin="layout" path="M -1.63866E-6 0.00047 L 0.19292 0.16343 " pathEditMode="relative" rAng="0" ptsTypes="AA">
                                      <p:cBhvr>
                                        <p:cTn id="85" dur="1000" fill="hold"/>
                                        <p:tgtEl>
                                          <p:spTgt spid="201"/>
                                        </p:tgtEl>
                                        <p:attrNameLst>
                                          <p:attrName>ppt_x</p:attrName>
                                          <p:attrName>ppt_y</p:attrName>
                                        </p:attrNameLst>
                                      </p:cBhvr>
                                      <p:rCtr x="9639" y="8148"/>
                                    </p:animMotion>
                                  </p:childTnLst>
                                </p:cTn>
                              </p:par>
                              <p:par>
                                <p:cTn id="86" presetID="42" presetClass="path" presetSubtype="0" accel="50000" decel="50000" fill="hold" nodeType="withEffect">
                                  <p:stCondLst>
                                    <p:cond delay="0"/>
                                  </p:stCondLst>
                                  <p:childTnLst>
                                    <p:animMotion origin="layout" path="M -4.84627E-7 0.00047 L 0.34093 0.16297 " pathEditMode="relative" rAng="0" ptsTypes="AA">
                                      <p:cBhvr>
                                        <p:cTn id="87" dur="1000" fill="hold"/>
                                        <p:tgtEl>
                                          <p:spTgt spid="192"/>
                                        </p:tgtEl>
                                        <p:attrNameLst>
                                          <p:attrName>ppt_x</p:attrName>
                                          <p:attrName>ppt_y</p:attrName>
                                        </p:attrNameLst>
                                      </p:cBhvr>
                                      <p:rCtr x="17040" y="8125"/>
                                    </p:animMotion>
                                  </p:childTnLst>
                                </p:cTn>
                              </p:par>
                              <p:par>
                                <p:cTn id="88" presetID="22" presetClass="exit" presetSubtype="2" fill="hold" grpId="0" nodeType="withEffect">
                                  <p:stCondLst>
                                    <p:cond delay="0"/>
                                  </p:stCondLst>
                                  <p:childTnLst>
                                    <p:animEffect transition="out" filter="wipe(right)">
                                      <p:cBhvr>
                                        <p:cTn id="89" dur="500"/>
                                        <p:tgtEl>
                                          <p:spTgt spid="157"/>
                                        </p:tgtEl>
                                      </p:cBhvr>
                                    </p:animEffect>
                                    <p:set>
                                      <p:cBhvr>
                                        <p:cTn id="90" dur="1" fill="hold">
                                          <p:stCondLst>
                                            <p:cond delay="499"/>
                                          </p:stCondLst>
                                        </p:cTn>
                                        <p:tgtEl>
                                          <p:spTgt spid="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232" y="309372"/>
            <a:ext cx="11543628" cy="971709"/>
          </a:xfrm>
        </p:spPr>
        <p:txBody>
          <a:bodyPr/>
          <a:lstStyle/>
          <a:p>
            <a:pPr>
              <a:lnSpc>
                <a:spcPct val="80000"/>
              </a:lnSpc>
            </a:pPr>
            <a:r>
              <a:rPr lang="en-US" dirty="0" smtClean="0"/>
              <a:t>Common Policy and Workload Mobility </a:t>
            </a:r>
            <a:br>
              <a:rPr lang="en-US" dirty="0" smtClean="0"/>
            </a:br>
            <a:r>
              <a:rPr lang="en-US" dirty="0" smtClean="0"/>
              <a:t>Across All Deployment Models</a:t>
            </a:r>
            <a:endParaRPr lang="en-US" dirty="0"/>
          </a:p>
        </p:txBody>
      </p:sp>
      <p:sp>
        <p:nvSpPr>
          <p:cNvPr id="5" name="Rounded Rectangle 4"/>
          <p:cNvSpPr/>
          <p:nvPr/>
        </p:nvSpPr>
        <p:spPr>
          <a:xfrm>
            <a:off x="773235" y="2094671"/>
            <a:ext cx="2250245" cy="4429660"/>
          </a:xfrm>
          <a:prstGeom prst="roundRect">
            <a:avLst>
              <a:gd name="adj" fmla="val 0"/>
            </a:avLst>
          </a:prstGeom>
          <a:solidFill>
            <a:srgbClr val="1D1F36"/>
          </a:soli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913449">
              <a:lnSpc>
                <a:spcPct val="90000"/>
              </a:lnSpc>
            </a:pPr>
            <a:endParaRPr lang="en-US" sz="1900" dirty="0">
              <a:solidFill>
                <a:prstClr val="white"/>
              </a:solidFill>
              <a:latin typeface="Arial" panose="020B0604020202020204" pitchFamily="34" charset="0"/>
              <a:ea typeface="Apple LiGothic Medium"/>
              <a:cs typeface="Apple LiGothic Medium"/>
            </a:endParaRPr>
          </a:p>
        </p:txBody>
      </p:sp>
      <p:sp>
        <p:nvSpPr>
          <p:cNvPr id="11" name="Rounded Rectangle 10"/>
          <p:cNvSpPr/>
          <p:nvPr/>
        </p:nvSpPr>
        <p:spPr>
          <a:xfrm>
            <a:off x="3379772" y="2094671"/>
            <a:ext cx="2250245" cy="4429660"/>
          </a:xfrm>
          <a:prstGeom prst="roundRect">
            <a:avLst>
              <a:gd name="adj" fmla="val 0"/>
            </a:avLst>
          </a:prstGeom>
          <a:solidFill>
            <a:srgbClr val="1D1F36"/>
          </a:soli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913449">
              <a:lnSpc>
                <a:spcPct val="90000"/>
              </a:lnSpc>
            </a:pPr>
            <a:endParaRPr lang="en-US" sz="1900" dirty="0">
              <a:solidFill>
                <a:prstClr val="white"/>
              </a:solidFill>
              <a:latin typeface="Arial" panose="020B0604020202020204" pitchFamily="34" charset="0"/>
              <a:ea typeface="Apple LiGothic Medium"/>
              <a:cs typeface="Apple LiGothic Medium"/>
            </a:endParaRPr>
          </a:p>
        </p:txBody>
      </p:sp>
      <p:sp>
        <p:nvSpPr>
          <p:cNvPr id="12" name="Rounded Rectangle 11"/>
          <p:cNvSpPr/>
          <p:nvPr/>
        </p:nvSpPr>
        <p:spPr>
          <a:xfrm>
            <a:off x="3542002" y="1979429"/>
            <a:ext cx="1925726" cy="4878571"/>
          </a:xfrm>
          <a:prstGeom prst="roundRect">
            <a:avLst>
              <a:gd name="adj" fmla="val 4261"/>
            </a:avLst>
          </a:prstGeom>
          <a:gradFill flip="none" rotWithShape="1">
            <a:gsLst>
              <a:gs pos="0">
                <a:srgbClr val="584FD2">
                  <a:shade val="30000"/>
                  <a:satMod val="115000"/>
                  <a:alpha val="0"/>
                </a:srgbClr>
              </a:gs>
              <a:gs pos="99000">
                <a:srgbClr val="584FD2">
                  <a:alpha val="0"/>
                </a:srgbClr>
              </a:gs>
              <a:gs pos="51000">
                <a:schemeClr val="bg2"/>
              </a:gs>
            </a:gsLst>
            <a:lin ang="5400000" scaled="0"/>
            <a:tileRect/>
          </a:gradFill>
          <a:ln w="19050" cap="flat" cmpd="sng" algn="ctr">
            <a:noFill/>
            <a:prstDash val="solid"/>
            <a:miter lim="800000"/>
          </a:ln>
          <a:effectLst/>
        </p:spPr>
        <p:txBody>
          <a:bodyPr lIns="121776" tIns="60888" rIns="121776" bIns="60888" rtlCol="0" anchor="ctr"/>
          <a:lstStyle/>
          <a:p>
            <a:pPr algn="ctr" defTabSz="913327"/>
            <a:endParaRPr lang="en-US" sz="1500" kern="0">
              <a:solidFill>
                <a:srgbClr val="E7E6E6"/>
              </a:solidFill>
              <a:latin typeface="CiscoSans" pitchFamily="34" charset="0"/>
            </a:endParaRPr>
          </a:p>
        </p:txBody>
      </p:sp>
      <p:sp>
        <p:nvSpPr>
          <p:cNvPr id="20" name="Rounded Rectangle 19"/>
          <p:cNvSpPr/>
          <p:nvPr/>
        </p:nvSpPr>
        <p:spPr>
          <a:xfrm>
            <a:off x="6426985" y="2094671"/>
            <a:ext cx="2250245" cy="4429660"/>
          </a:xfrm>
          <a:prstGeom prst="roundRect">
            <a:avLst>
              <a:gd name="adj" fmla="val 0"/>
            </a:avLst>
          </a:prstGeom>
          <a:solidFill>
            <a:schemeClr val="accent1">
              <a:lumMod val="75000"/>
            </a:schemeClr>
          </a:soli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913449">
              <a:lnSpc>
                <a:spcPct val="90000"/>
              </a:lnSpc>
            </a:pPr>
            <a:endParaRPr lang="en-US" sz="1900" dirty="0">
              <a:solidFill>
                <a:prstClr val="white"/>
              </a:solidFill>
              <a:latin typeface="Arial" panose="020B0604020202020204" pitchFamily="34" charset="0"/>
              <a:ea typeface="Apple LiGothic Medium"/>
              <a:cs typeface="Apple LiGothic Medium"/>
            </a:endParaRPr>
          </a:p>
        </p:txBody>
      </p:sp>
      <p:sp>
        <p:nvSpPr>
          <p:cNvPr id="21" name="Rounded Rectangle 20"/>
          <p:cNvSpPr/>
          <p:nvPr/>
        </p:nvSpPr>
        <p:spPr>
          <a:xfrm>
            <a:off x="6589216" y="1979429"/>
            <a:ext cx="1925726" cy="4878571"/>
          </a:xfrm>
          <a:prstGeom prst="roundRect">
            <a:avLst>
              <a:gd name="adj" fmla="val 4261"/>
            </a:avLst>
          </a:prstGeom>
          <a:gradFill flip="none" rotWithShape="1">
            <a:gsLst>
              <a:gs pos="0">
                <a:srgbClr val="584FD2">
                  <a:shade val="30000"/>
                  <a:satMod val="115000"/>
                  <a:alpha val="0"/>
                </a:srgbClr>
              </a:gs>
              <a:gs pos="99000">
                <a:srgbClr val="584FD2">
                  <a:alpha val="0"/>
                </a:srgbClr>
              </a:gs>
              <a:gs pos="51000">
                <a:srgbClr val="CC5700">
                  <a:alpha val="44000"/>
                </a:srgbClr>
              </a:gs>
            </a:gsLst>
            <a:lin ang="5400000" scaled="0"/>
            <a:tileRect/>
          </a:gradFill>
          <a:ln w="19050" cap="flat" cmpd="sng" algn="ctr">
            <a:noFill/>
            <a:prstDash val="solid"/>
            <a:miter lim="800000"/>
          </a:ln>
          <a:effectLst/>
        </p:spPr>
        <p:txBody>
          <a:bodyPr lIns="121776" tIns="60888" rIns="121776" bIns="60888" rtlCol="0" anchor="ctr"/>
          <a:lstStyle/>
          <a:p>
            <a:pPr algn="ctr" defTabSz="913327"/>
            <a:endParaRPr lang="en-US" sz="1500" kern="0">
              <a:solidFill>
                <a:srgbClr val="E7E6E6"/>
              </a:solidFill>
              <a:latin typeface="CiscoSans" pitchFamily="34" charset="0"/>
            </a:endParaRPr>
          </a:p>
        </p:txBody>
      </p:sp>
      <p:sp>
        <p:nvSpPr>
          <p:cNvPr id="23" name="Rounded Rectangle 22"/>
          <p:cNvSpPr/>
          <p:nvPr/>
        </p:nvSpPr>
        <p:spPr>
          <a:xfrm>
            <a:off x="9033522" y="2094671"/>
            <a:ext cx="2250245" cy="4429660"/>
          </a:xfrm>
          <a:prstGeom prst="roundRect">
            <a:avLst>
              <a:gd name="adj" fmla="val 0"/>
            </a:avLst>
          </a:prstGeom>
          <a:solidFill>
            <a:srgbClr val="1D1F36"/>
          </a:solidFill>
          <a:ln w="9525">
            <a:gradFill>
              <a:gsLst>
                <a:gs pos="0">
                  <a:schemeClr val="bg2">
                    <a:lumMod val="75000"/>
                  </a:schemeClr>
                </a:gs>
                <a:gs pos="100000">
                  <a:schemeClr val="accent1">
                    <a:tint val="23500"/>
                    <a:satMod val="160000"/>
                    <a:alpha val="0"/>
                  </a:schemeClr>
                </a:gs>
              </a:gsLst>
              <a:lin ang="54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32" tIns="34267" rIns="68532" bIns="34267" rtlCol="0" anchor="ctr"/>
          <a:lstStyle/>
          <a:p>
            <a:pPr algn="ctr" defTabSz="913449">
              <a:lnSpc>
                <a:spcPct val="90000"/>
              </a:lnSpc>
            </a:pPr>
            <a:endParaRPr lang="en-US" sz="1900" dirty="0">
              <a:solidFill>
                <a:prstClr val="white"/>
              </a:solidFill>
              <a:latin typeface="Arial" panose="020B0604020202020204" pitchFamily="34" charset="0"/>
              <a:ea typeface="Apple LiGothic Medium"/>
              <a:cs typeface="Apple LiGothic Medium"/>
            </a:endParaRPr>
          </a:p>
        </p:txBody>
      </p:sp>
      <p:sp>
        <p:nvSpPr>
          <p:cNvPr id="24" name="Rounded Rectangle 23"/>
          <p:cNvSpPr/>
          <p:nvPr/>
        </p:nvSpPr>
        <p:spPr>
          <a:xfrm>
            <a:off x="9195756" y="1979429"/>
            <a:ext cx="1925726" cy="4878571"/>
          </a:xfrm>
          <a:prstGeom prst="roundRect">
            <a:avLst>
              <a:gd name="adj" fmla="val 4261"/>
            </a:avLst>
          </a:prstGeom>
          <a:gradFill flip="none" rotWithShape="1">
            <a:gsLst>
              <a:gs pos="0">
                <a:srgbClr val="584FD2">
                  <a:shade val="30000"/>
                  <a:satMod val="115000"/>
                  <a:alpha val="0"/>
                </a:srgbClr>
              </a:gs>
              <a:gs pos="99000">
                <a:srgbClr val="584FD2">
                  <a:alpha val="0"/>
                </a:srgbClr>
              </a:gs>
              <a:gs pos="51000">
                <a:srgbClr val="00B050">
                  <a:alpha val="28000"/>
                </a:srgbClr>
              </a:gs>
            </a:gsLst>
            <a:lin ang="5400000" scaled="0"/>
            <a:tileRect/>
          </a:gradFill>
          <a:ln w="19050" cap="flat" cmpd="sng" algn="ctr">
            <a:noFill/>
            <a:prstDash val="solid"/>
            <a:miter lim="800000"/>
          </a:ln>
          <a:effectLst/>
        </p:spPr>
        <p:txBody>
          <a:bodyPr lIns="121776" tIns="60888" rIns="121776" bIns="60888" rtlCol="0" anchor="ctr"/>
          <a:lstStyle/>
          <a:p>
            <a:pPr algn="ctr" defTabSz="913327"/>
            <a:endParaRPr lang="en-US" sz="1500" kern="0">
              <a:solidFill>
                <a:srgbClr val="E7E6E6"/>
              </a:solidFill>
              <a:latin typeface="CiscoSans" pitchFamily="34" charset="0"/>
            </a:endParaRPr>
          </a:p>
        </p:txBody>
      </p:sp>
      <p:pic>
        <p:nvPicPr>
          <p:cNvPr id="56" name="server cage"/>
          <p:cNvPicPr>
            <a:picLocks/>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6592082" y="2645976"/>
            <a:ext cx="1923386" cy="3415273"/>
          </a:xfrm>
          <a:prstGeom prst="rect">
            <a:avLst/>
          </a:prstGeom>
        </p:spPr>
      </p:pic>
      <p:pic>
        <p:nvPicPr>
          <p:cNvPr id="7" name="server rack"/>
          <p:cNvPicPr>
            <a:picLocks/>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9197270" y="2645976"/>
            <a:ext cx="1923386" cy="3415273"/>
          </a:xfrm>
          <a:prstGeom prst="rect">
            <a:avLst/>
          </a:prstGeom>
        </p:spPr>
      </p:pic>
      <p:pic>
        <p:nvPicPr>
          <p:cNvPr id="54" name="Picture 53" descr="cloud_small.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56239" y="2934698"/>
            <a:ext cx="2456270" cy="1381393"/>
          </a:xfrm>
          <a:prstGeom prst="rect">
            <a:avLst/>
          </a:prstGeom>
        </p:spPr>
      </p:pic>
      <p:sp>
        <p:nvSpPr>
          <p:cNvPr id="78" name="Rounded Rectangle 77"/>
          <p:cNvSpPr/>
          <p:nvPr/>
        </p:nvSpPr>
        <p:spPr>
          <a:xfrm>
            <a:off x="947343" y="1979429"/>
            <a:ext cx="1925726" cy="4878571"/>
          </a:xfrm>
          <a:prstGeom prst="roundRect">
            <a:avLst>
              <a:gd name="adj" fmla="val 4261"/>
            </a:avLst>
          </a:prstGeom>
          <a:gradFill flip="none" rotWithShape="1">
            <a:gsLst>
              <a:gs pos="0">
                <a:srgbClr val="584FD2">
                  <a:shade val="30000"/>
                  <a:satMod val="115000"/>
                  <a:alpha val="0"/>
                </a:srgbClr>
              </a:gs>
              <a:gs pos="99000">
                <a:srgbClr val="584FD2">
                  <a:alpha val="0"/>
                </a:srgbClr>
              </a:gs>
              <a:gs pos="51000">
                <a:schemeClr val="accent3"/>
              </a:gs>
            </a:gsLst>
            <a:lin ang="5400000" scaled="0"/>
            <a:tileRect/>
          </a:gradFill>
          <a:ln w="19050" cap="flat" cmpd="sng" algn="ctr">
            <a:noFill/>
            <a:prstDash val="solid"/>
            <a:miter lim="800000"/>
          </a:ln>
          <a:effectLst/>
        </p:spPr>
        <p:txBody>
          <a:bodyPr lIns="121776" tIns="60888" rIns="121776" bIns="60888" rtlCol="0" anchor="ctr"/>
          <a:lstStyle/>
          <a:p>
            <a:pPr algn="ctr" defTabSz="913327"/>
            <a:endParaRPr lang="en-US" sz="1500" kern="0">
              <a:solidFill>
                <a:srgbClr val="E7E6E6"/>
              </a:solidFill>
              <a:latin typeface="CiscoSans" pitchFamily="34" charset="0"/>
            </a:endParaRPr>
          </a:p>
        </p:txBody>
      </p:sp>
      <p:pic>
        <p:nvPicPr>
          <p:cNvPr id="76" name="purple corp data center"/>
          <p:cNvPicPr>
            <a:picLocks/>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3546394" y="2660865"/>
            <a:ext cx="1923386" cy="3385443"/>
          </a:xfrm>
          <a:prstGeom prst="rect">
            <a:avLst/>
          </a:prstGeom>
        </p:spPr>
      </p:pic>
      <p:pic>
        <p:nvPicPr>
          <p:cNvPr id="77" name="blue corp data center"/>
          <p:cNvPicPr>
            <a:picLocks/>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950073" y="2660865"/>
            <a:ext cx="1923386" cy="3385443"/>
          </a:xfrm>
          <a:prstGeom prst="rect">
            <a:avLst/>
          </a:prstGeom>
        </p:spPr>
      </p:pic>
      <p:pic>
        <p:nvPicPr>
          <p:cNvPr id="28" name="3 tier app icon"/>
          <p:cNvPicPr>
            <a:picLocks/>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2547234" y="1946549"/>
            <a:ext cx="627918" cy="844211"/>
          </a:xfrm>
          <a:prstGeom prst="rect">
            <a:avLst/>
          </a:prstGeom>
          <a:effectLst>
            <a:outerShdw blurRad="88900" dist="63500" dir="2700000" algn="tl" rotWithShape="0">
              <a:prstClr val="black">
                <a:alpha val="40000"/>
              </a:prstClr>
            </a:outerShdw>
          </a:effectLst>
        </p:spPr>
      </p:pic>
      <p:sp>
        <p:nvSpPr>
          <p:cNvPr id="29" name="TextBox 28"/>
          <p:cNvSpPr txBox="1"/>
          <p:nvPr/>
        </p:nvSpPr>
        <p:spPr>
          <a:xfrm>
            <a:off x="947341" y="2208337"/>
            <a:ext cx="1676401" cy="393243"/>
          </a:xfrm>
          <a:prstGeom prst="rect">
            <a:avLst/>
          </a:prstGeom>
          <a:noFill/>
        </p:spPr>
        <p:txBody>
          <a:bodyPr wrap="square" lIns="91344" tIns="45673" rIns="91344" bIns="45673" rtlCol="0">
            <a:spAutoFit/>
          </a:bodyPr>
          <a:lstStyle/>
          <a:p>
            <a:pPr defTabSz="608911">
              <a:lnSpc>
                <a:spcPct val="90000"/>
              </a:lnSpc>
              <a:spcBef>
                <a:spcPts val="600"/>
              </a:spcBef>
            </a:pPr>
            <a:r>
              <a:rPr lang="en-US" sz="2100" dirty="0">
                <a:solidFill>
                  <a:srgbClr val="FFFFFF"/>
                </a:solidFill>
                <a:effectLst>
                  <a:outerShdw blurRad="38100" dist="38100" dir="2700000" algn="tl">
                    <a:srgbClr val="000000">
                      <a:alpha val="43137"/>
                    </a:srgbClr>
                  </a:outerShdw>
                </a:effectLst>
                <a:latin typeface="CiscoSans" pitchFamily="34" charset="0"/>
              </a:rPr>
              <a:t>PRIVATE</a:t>
            </a:r>
          </a:p>
        </p:txBody>
      </p:sp>
      <p:sp>
        <p:nvSpPr>
          <p:cNvPr id="30" name="TextBox 29"/>
          <p:cNvSpPr txBox="1"/>
          <p:nvPr/>
        </p:nvSpPr>
        <p:spPr>
          <a:xfrm>
            <a:off x="3568906" y="2208337"/>
            <a:ext cx="1676401" cy="393243"/>
          </a:xfrm>
          <a:prstGeom prst="rect">
            <a:avLst/>
          </a:prstGeom>
          <a:noFill/>
        </p:spPr>
        <p:txBody>
          <a:bodyPr wrap="square" lIns="91344" tIns="45673" rIns="91344" bIns="45673" rtlCol="0">
            <a:spAutoFit/>
          </a:bodyPr>
          <a:lstStyle/>
          <a:p>
            <a:pPr defTabSz="608911">
              <a:lnSpc>
                <a:spcPct val="90000"/>
              </a:lnSpc>
              <a:spcBef>
                <a:spcPts val="600"/>
              </a:spcBef>
            </a:pPr>
            <a:r>
              <a:rPr lang="en-US" sz="2100" dirty="0">
                <a:solidFill>
                  <a:srgbClr val="FFFFFF"/>
                </a:solidFill>
                <a:effectLst>
                  <a:outerShdw blurRad="38100" dist="38100" dir="2700000" algn="tl">
                    <a:srgbClr val="000000">
                      <a:alpha val="43137"/>
                    </a:srgbClr>
                  </a:outerShdw>
                </a:effectLst>
                <a:latin typeface="CiscoSans" pitchFamily="34" charset="0"/>
              </a:rPr>
              <a:t>MANAGED</a:t>
            </a:r>
          </a:p>
        </p:txBody>
      </p:sp>
      <p:sp>
        <p:nvSpPr>
          <p:cNvPr id="31" name="TextBox 30"/>
          <p:cNvSpPr txBox="1"/>
          <p:nvPr/>
        </p:nvSpPr>
        <p:spPr>
          <a:xfrm>
            <a:off x="6588870" y="2208337"/>
            <a:ext cx="1676401" cy="393243"/>
          </a:xfrm>
          <a:prstGeom prst="rect">
            <a:avLst/>
          </a:prstGeom>
          <a:noFill/>
        </p:spPr>
        <p:txBody>
          <a:bodyPr wrap="square" lIns="91344" tIns="45673" rIns="91344" bIns="45673" rtlCol="0">
            <a:spAutoFit/>
          </a:bodyPr>
          <a:lstStyle/>
          <a:p>
            <a:pPr defTabSz="608911">
              <a:lnSpc>
                <a:spcPct val="90000"/>
              </a:lnSpc>
              <a:spcBef>
                <a:spcPts val="600"/>
              </a:spcBef>
            </a:pPr>
            <a:r>
              <a:rPr lang="en-US" sz="2100" dirty="0">
                <a:solidFill>
                  <a:srgbClr val="FFFFFF"/>
                </a:solidFill>
                <a:effectLst>
                  <a:outerShdw blurRad="38100" dist="38100" dir="2700000" algn="tl">
                    <a:srgbClr val="000000">
                      <a:alpha val="43137"/>
                    </a:srgbClr>
                  </a:outerShdw>
                </a:effectLst>
                <a:latin typeface="CiscoSans" pitchFamily="34" charset="0"/>
              </a:rPr>
              <a:t>HOSTED</a:t>
            </a:r>
          </a:p>
        </p:txBody>
      </p:sp>
      <p:sp>
        <p:nvSpPr>
          <p:cNvPr id="32" name="TextBox 31"/>
          <p:cNvSpPr txBox="1"/>
          <p:nvPr/>
        </p:nvSpPr>
        <p:spPr>
          <a:xfrm>
            <a:off x="9195751" y="2208337"/>
            <a:ext cx="1676401" cy="393243"/>
          </a:xfrm>
          <a:prstGeom prst="rect">
            <a:avLst/>
          </a:prstGeom>
          <a:noFill/>
        </p:spPr>
        <p:txBody>
          <a:bodyPr wrap="square" lIns="91344" tIns="45673" rIns="91344" bIns="45673" rtlCol="0">
            <a:spAutoFit/>
          </a:bodyPr>
          <a:lstStyle/>
          <a:p>
            <a:pPr defTabSz="608911">
              <a:lnSpc>
                <a:spcPct val="90000"/>
              </a:lnSpc>
              <a:spcBef>
                <a:spcPts val="600"/>
              </a:spcBef>
            </a:pPr>
            <a:r>
              <a:rPr lang="en-US" sz="2100" dirty="0">
                <a:solidFill>
                  <a:srgbClr val="FFFFFF"/>
                </a:solidFill>
                <a:effectLst>
                  <a:outerShdw blurRad="38100" dist="38100" dir="2700000" algn="tl">
                    <a:srgbClr val="000000">
                      <a:alpha val="43137"/>
                    </a:srgbClr>
                  </a:outerShdw>
                </a:effectLst>
                <a:latin typeface="CiscoSans" pitchFamily="34" charset="0"/>
              </a:rPr>
              <a:t>PUBLIC</a:t>
            </a:r>
          </a:p>
        </p:txBody>
      </p:sp>
      <p:pic>
        <p:nvPicPr>
          <p:cNvPr id="33" name="3 tier app icon"/>
          <p:cNvPicPr>
            <a:picLocks/>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5153767" y="1946549"/>
            <a:ext cx="627918" cy="844211"/>
          </a:xfrm>
          <a:prstGeom prst="rect">
            <a:avLst/>
          </a:prstGeom>
          <a:effectLst>
            <a:outerShdw blurRad="88900" dist="63500" dir="2700000" algn="tl" rotWithShape="0">
              <a:prstClr val="black">
                <a:alpha val="40000"/>
              </a:prstClr>
            </a:outerShdw>
          </a:effectLst>
        </p:spPr>
      </p:pic>
      <p:pic>
        <p:nvPicPr>
          <p:cNvPr id="34" name="3 tier app icon"/>
          <p:cNvPicPr>
            <a:picLocks/>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8200984" y="1946549"/>
            <a:ext cx="627918" cy="844211"/>
          </a:xfrm>
          <a:prstGeom prst="rect">
            <a:avLst/>
          </a:prstGeom>
          <a:effectLst>
            <a:outerShdw blurRad="88900" dist="63500" dir="2700000" algn="tl" rotWithShape="0">
              <a:prstClr val="black">
                <a:alpha val="40000"/>
              </a:prstClr>
            </a:outerShdw>
          </a:effectLst>
        </p:spPr>
      </p:pic>
      <p:pic>
        <p:nvPicPr>
          <p:cNvPr id="35" name="3 tier app icon"/>
          <p:cNvPicPr>
            <a:picLocks/>
          </p:cNvPicPr>
          <p:nvPr>
            <p:custDataLst>
              <p:tags r:id="rId9"/>
            </p:custDataLst>
          </p:nvPr>
        </p:nvPicPr>
        <p:blipFill>
          <a:blip r:embed="rId16" cstate="print">
            <a:extLst>
              <a:ext uri="{28A0092B-C50C-407E-A947-70E740481C1C}">
                <a14:useLocalDpi xmlns:a14="http://schemas.microsoft.com/office/drawing/2010/main" val="0"/>
              </a:ext>
            </a:extLst>
          </a:blip>
          <a:stretch>
            <a:fillRect/>
          </a:stretch>
        </p:blipFill>
        <p:spPr>
          <a:xfrm>
            <a:off x="10807517" y="1946549"/>
            <a:ext cx="627918" cy="844211"/>
          </a:xfrm>
          <a:prstGeom prst="rect">
            <a:avLst/>
          </a:prstGeom>
          <a:effectLst>
            <a:outerShdw blurRad="88900" dist="63500" dir="2700000" algn="tl" rotWithShape="0">
              <a:prstClr val="black">
                <a:alpha val="40000"/>
              </a:prstClr>
            </a:outerShdw>
          </a:effectLst>
        </p:spPr>
      </p:pic>
      <p:grpSp>
        <p:nvGrpSpPr>
          <p:cNvPr id="62" name="ACI drives bar group"/>
          <p:cNvGrpSpPr/>
          <p:nvPr/>
        </p:nvGrpSpPr>
        <p:grpSpPr>
          <a:xfrm>
            <a:off x="1427515" y="1395303"/>
            <a:ext cx="8984240" cy="798448"/>
            <a:chOff x="1088732" y="766428"/>
            <a:chExt cx="6739935" cy="598836"/>
          </a:xfrm>
        </p:grpSpPr>
        <p:sp>
          <p:nvSpPr>
            <p:cNvPr id="41" name="Rectangle 40"/>
            <p:cNvSpPr/>
            <p:nvPr/>
          </p:nvSpPr>
          <p:spPr>
            <a:xfrm>
              <a:off x="1088732" y="766428"/>
              <a:ext cx="6739935" cy="598836"/>
            </a:xfrm>
            <a:prstGeom prst="rect">
              <a:avLst/>
            </a:prstGeom>
            <a:gradFill flip="none" rotWithShape="1">
              <a:gsLst>
                <a:gs pos="0">
                  <a:srgbClr val="272A48">
                    <a:lumMod val="75000"/>
                    <a:alpha val="0"/>
                  </a:srgbClr>
                </a:gs>
                <a:gs pos="72000">
                  <a:srgbClr val="272A48">
                    <a:lumMod val="75000"/>
                  </a:srgbClr>
                </a:gs>
              </a:gsLst>
              <a:lin ang="16200000" scaled="1"/>
              <a:tileRect/>
            </a:gradFill>
            <a:ln w="6350" cap="flat" cmpd="sng" algn="ctr">
              <a:gradFill flip="none" rotWithShape="1">
                <a:gsLst>
                  <a:gs pos="0">
                    <a:srgbClr val="FFFFFF"/>
                  </a:gs>
                  <a:gs pos="100000">
                    <a:srgbClr val="272A48">
                      <a:alpha val="0"/>
                    </a:srgbClr>
                  </a:gs>
                </a:gsLst>
                <a:lin ang="5400000" scaled="1"/>
                <a:tileRect/>
              </a:gradFill>
              <a:prstDash val="solid"/>
              <a:miter lim="800000"/>
            </a:ln>
            <a:effectLst/>
          </p:spPr>
          <p:txBody>
            <a:bodyPr rot="0" spcFirstLastPara="0" vertOverflow="overflow" horzOverflow="overflow" vert="horz" wrap="square" lIns="68589" tIns="18288" rIns="68589" bIns="34295" numCol="1" spcCol="0" rtlCol="0" fromWordArt="0" anchor="t" anchorCtr="0" forceAA="0" compatLnSpc="1">
              <a:prstTxWarp prst="textNoShape">
                <a:avLst/>
              </a:prstTxWarp>
              <a:noAutofit/>
            </a:bodyPr>
            <a:lstStyle/>
            <a:p>
              <a:pPr algn="ctr" defTabSz="1216443">
                <a:defRPr/>
              </a:pPr>
              <a:endParaRPr lang="en-US" sz="2000" b="1" kern="0" spc="800">
                <a:solidFill>
                  <a:srgbClr val="FFC000"/>
                </a:solidFill>
                <a:latin typeface="CiscoSansTT Light"/>
              </a:endParaRPr>
            </a:p>
          </p:txBody>
        </p:sp>
        <p:sp>
          <p:nvSpPr>
            <p:cNvPr id="39" name="TextBox 38"/>
            <p:cNvSpPr txBox="1"/>
            <p:nvPr/>
          </p:nvSpPr>
          <p:spPr>
            <a:xfrm>
              <a:off x="1238885" y="846671"/>
              <a:ext cx="6439628" cy="291426"/>
            </a:xfrm>
            <a:prstGeom prst="rect">
              <a:avLst/>
            </a:prstGeom>
            <a:solidFill>
              <a:schemeClr val="accent5">
                <a:lumMod val="75000"/>
              </a:schemeClr>
            </a:solidFill>
          </p:spPr>
          <p:txBody>
            <a:bodyPr wrap="square" rtlCol="0">
              <a:spAutoFit/>
            </a:bodyPr>
            <a:lstStyle/>
            <a:p>
              <a:pPr algn="ctr" defTabSz="608911">
                <a:lnSpc>
                  <a:spcPct val="90000"/>
                </a:lnSpc>
                <a:spcBef>
                  <a:spcPts val="600"/>
                </a:spcBef>
              </a:pPr>
              <a:r>
                <a:rPr lang="en-US" sz="2100" dirty="0">
                  <a:solidFill>
                    <a:srgbClr val="FFFFFF"/>
                  </a:solidFill>
                  <a:effectLst>
                    <a:outerShdw blurRad="38100" dist="38100" dir="2700000" algn="tl">
                      <a:srgbClr val="000000">
                        <a:alpha val="43137"/>
                      </a:srgbClr>
                    </a:outerShdw>
                  </a:effectLst>
                  <a:latin typeface="CiscoSans" pitchFamily="34" charset="0"/>
                </a:rPr>
                <a:t>ACI drives consistent policy across all deployment models</a:t>
              </a:r>
            </a:p>
          </p:txBody>
        </p:sp>
      </p:grpSp>
      <p:pic>
        <p:nvPicPr>
          <p:cNvPr id="4" name="Picture 3" descr="image_gallery-1.jpe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63574" y="4150573"/>
            <a:ext cx="665745" cy="2213203"/>
          </a:xfrm>
          <a:prstGeom prst="rect">
            <a:avLst/>
          </a:prstGeom>
          <a:effectLst>
            <a:outerShdw blurRad="50800" dist="38100" dir="2700000" algn="tl" rotWithShape="0">
              <a:prstClr val="black">
                <a:alpha val="40000"/>
              </a:prstClr>
            </a:outerShdw>
            <a:reflection blurRad="6350" stA="52000" endA="300" endPos="11000" dir="5400000" sy="-100000" algn="bl" rotWithShape="0"/>
          </a:effectLst>
        </p:spPr>
      </p:pic>
      <p:sp>
        <p:nvSpPr>
          <p:cNvPr id="69" name="TextBox 68"/>
          <p:cNvSpPr txBox="1"/>
          <p:nvPr/>
        </p:nvSpPr>
        <p:spPr>
          <a:xfrm>
            <a:off x="301647" y="3498724"/>
            <a:ext cx="11454981" cy="424021"/>
          </a:xfrm>
          <a:prstGeom prst="rect">
            <a:avLst/>
          </a:prstGeom>
          <a:solidFill>
            <a:schemeClr val="accent1">
              <a:lumMod val="60000"/>
              <a:lumOff val="40000"/>
            </a:schemeClr>
          </a:solidFill>
        </p:spPr>
        <p:txBody>
          <a:bodyPr wrap="square" lIns="121856" tIns="60928" rIns="121856" bIns="60928" rtlCol="0">
            <a:spAutoFit/>
          </a:bodyPr>
          <a:lstStyle/>
          <a:p>
            <a:pPr algn="ctr" defTabSz="608911">
              <a:lnSpc>
                <a:spcPct val="90000"/>
              </a:lnSpc>
              <a:spcBef>
                <a:spcPts val="600"/>
              </a:spcBef>
            </a:pPr>
            <a:r>
              <a:rPr lang="en-US" sz="2100" dirty="0" err="1">
                <a:solidFill>
                  <a:srgbClr val="FFFFFF"/>
                </a:solidFill>
                <a:effectLst>
                  <a:outerShdw blurRad="38100" dist="38100" dir="2700000" algn="tl">
                    <a:srgbClr val="000000">
                      <a:alpha val="43137"/>
                    </a:srgbClr>
                  </a:outerShdw>
                </a:effectLst>
                <a:latin typeface="CiscoSansTT Light"/>
              </a:rPr>
              <a:t>Intercloud</a:t>
            </a:r>
            <a:r>
              <a:rPr lang="en-US" sz="2100" dirty="0">
                <a:solidFill>
                  <a:srgbClr val="FFFFFF"/>
                </a:solidFill>
                <a:effectLst>
                  <a:outerShdw blurRad="38100" dist="38100" dir="2700000" algn="tl">
                    <a:srgbClr val="000000">
                      <a:alpha val="43137"/>
                    </a:srgbClr>
                  </a:outerShdw>
                </a:effectLst>
                <a:latin typeface="CiscoSansTT Light"/>
              </a:rPr>
              <a:t>  Fabric enables workload mobility with choice, consistency, control and compliance</a:t>
            </a:r>
          </a:p>
        </p:txBody>
      </p:sp>
      <p:grpSp>
        <p:nvGrpSpPr>
          <p:cNvPr id="3" name="Group 2"/>
          <p:cNvGrpSpPr/>
          <p:nvPr/>
        </p:nvGrpSpPr>
        <p:grpSpPr>
          <a:xfrm>
            <a:off x="1898330" y="6231347"/>
            <a:ext cx="518138" cy="514480"/>
            <a:chOff x="1255613" y="3041549"/>
            <a:chExt cx="388705" cy="385860"/>
          </a:xfrm>
        </p:grpSpPr>
        <p:sp>
          <p:nvSpPr>
            <p:cNvPr id="70" name="Oval 69"/>
            <p:cNvSpPr/>
            <p:nvPr/>
          </p:nvSpPr>
          <p:spPr>
            <a:xfrm>
              <a:off x="1255613" y="3041549"/>
              <a:ext cx="388705" cy="385860"/>
            </a:xfrm>
            <a:prstGeom prst="ellipse">
              <a:avLst/>
            </a:prstGeom>
            <a:solidFill>
              <a:schemeClr val="tx2"/>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51" name="Group 199"/>
            <p:cNvGrpSpPr/>
            <p:nvPr/>
          </p:nvGrpSpPr>
          <p:grpSpPr>
            <a:xfrm>
              <a:off x="1287919" y="3091355"/>
              <a:ext cx="322975" cy="288198"/>
              <a:chOff x="6688138" y="3305167"/>
              <a:chExt cx="1081087" cy="1030288"/>
            </a:xfrm>
            <a:solidFill>
              <a:srgbClr val="FFFFFF"/>
            </a:solidFill>
          </p:grpSpPr>
          <p:grpSp>
            <p:nvGrpSpPr>
              <p:cNvPr id="52" name="Group 165"/>
              <p:cNvGrpSpPr/>
              <p:nvPr/>
            </p:nvGrpSpPr>
            <p:grpSpPr>
              <a:xfrm>
                <a:off x="6688138" y="3305167"/>
                <a:ext cx="1081087" cy="1030288"/>
                <a:chOff x="6688138" y="3305167"/>
                <a:chExt cx="1081087" cy="1030288"/>
              </a:xfrm>
              <a:grpFill/>
            </p:grpSpPr>
            <p:sp>
              <p:nvSpPr>
                <p:cNvPr id="57"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58"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59"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53"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grpSp>
        <p:nvGrpSpPr>
          <p:cNvPr id="63" name="Group 62"/>
          <p:cNvGrpSpPr/>
          <p:nvPr/>
        </p:nvGrpSpPr>
        <p:grpSpPr>
          <a:xfrm>
            <a:off x="4507573" y="6231347"/>
            <a:ext cx="518138" cy="514480"/>
            <a:chOff x="1255613" y="3041549"/>
            <a:chExt cx="388705" cy="385860"/>
          </a:xfrm>
        </p:grpSpPr>
        <p:sp>
          <p:nvSpPr>
            <p:cNvPr id="66" name="Oval 65"/>
            <p:cNvSpPr/>
            <p:nvPr/>
          </p:nvSpPr>
          <p:spPr>
            <a:xfrm>
              <a:off x="1255613" y="3041549"/>
              <a:ext cx="388705" cy="385860"/>
            </a:xfrm>
            <a:prstGeom prst="ellipse">
              <a:avLst/>
            </a:prstGeom>
            <a:solidFill>
              <a:srgbClr val="00B050"/>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71" name="Group 199"/>
            <p:cNvGrpSpPr/>
            <p:nvPr/>
          </p:nvGrpSpPr>
          <p:grpSpPr>
            <a:xfrm>
              <a:off x="1287919" y="3091355"/>
              <a:ext cx="322975" cy="288198"/>
              <a:chOff x="6688138" y="3305167"/>
              <a:chExt cx="1081087" cy="1030288"/>
            </a:xfrm>
            <a:solidFill>
              <a:srgbClr val="FFFFFF"/>
            </a:solidFill>
          </p:grpSpPr>
          <p:grpSp>
            <p:nvGrpSpPr>
              <p:cNvPr id="72" name="Group 165"/>
              <p:cNvGrpSpPr/>
              <p:nvPr/>
            </p:nvGrpSpPr>
            <p:grpSpPr>
              <a:xfrm>
                <a:off x="6688138" y="3305167"/>
                <a:ext cx="1081087" cy="1030288"/>
                <a:chOff x="6688138" y="3305167"/>
                <a:chExt cx="1081087" cy="1030288"/>
              </a:xfrm>
              <a:grpFill/>
            </p:grpSpPr>
            <p:sp>
              <p:nvSpPr>
                <p:cNvPr id="74"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86"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87"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73"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grpSp>
        <p:nvGrpSpPr>
          <p:cNvPr id="112" name="Group 111"/>
          <p:cNvGrpSpPr/>
          <p:nvPr/>
        </p:nvGrpSpPr>
        <p:grpSpPr>
          <a:xfrm>
            <a:off x="1898330" y="6231347"/>
            <a:ext cx="518138" cy="514480"/>
            <a:chOff x="1255613" y="3041549"/>
            <a:chExt cx="388705" cy="385860"/>
          </a:xfrm>
        </p:grpSpPr>
        <p:sp>
          <p:nvSpPr>
            <p:cNvPr id="113" name="Oval 112"/>
            <p:cNvSpPr/>
            <p:nvPr/>
          </p:nvSpPr>
          <p:spPr>
            <a:xfrm>
              <a:off x="1255613" y="3041549"/>
              <a:ext cx="388705" cy="385860"/>
            </a:xfrm>
            <a:prstGeom prst="ellipse">
              <a:avLst/>
            </a:prstGeom>
            <a:solidFill>
              <a:schemeClr val="tx2"/>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114" name="Group 199"/>
            <p:cNvGrpSpPr/>
            <p:nvPr/>
          </p:nvGrpSpPr>
          <p:grpSpPr>
            <a:xfrm>
              <a:off x="1287919" y="3091355"/>
              <a:ext cx="322975" cy="288198"/>
              <a:chOff x="6688138" y="3305167"/>
              <a:chExt cx="1081087" cy="1030288"/>
            </a:xfrm>
            <a:solidFill>
              <a:srgbClr val="FFFFFF"/>
            </a:solidFill>
          </p:grpSpPr>
          <p:grpSp>
            <p:nvGrpSpPr>
              <p:cNvPr id="115" name="Group 165"/>
              <p:cNvGrpSpPr/>
              <p:nvPr/>
            </p:nvGrpSpPr>
            <p:grpSpPr>
              <a:xfrm>
                <a:off x="6688138" y="3305167"/>
                <a:ext cx="1081087" cy="1030288"/>
                <a:chOff x="6688138" y="3305167"/>
                <a:chExt cx="1081087" cy="1030288"/>
              </a:xfrm>
              <a:grpFill/>
            </p:grpSpPr>
            <p:sp>
              <p:nvSpPr>
                <p:cNvPr id="117"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18"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19"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116"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grpSp>
        <p:nvGrpSpPr>
          <p:cNvPr id="120" name="Group 119"/>
          <p:cNvGrpSpPr/>
          <p:nvPr/>
        </p:nvGrpSpPr>
        <p:grpSpPr>
          <a:xfrm>
            <a:off x="1898330" y="6231347"/>
            <a:ext cx="518138" cy="514480"/>
            <a:chOff x="1255613" y="3041549"/>
            <a:chExt cx="388705" cy="385860"/>
          </a:xfrm>
        </p:grpSpPr>
        <p:sp>
          <p:nvSpPr>
            <p:cNvPr id="121" name="Oval 120"/>
            <p:cNvSpPr/>
            <p:nvPr/>
          </p:nvSpPr>
          <p:spPr>
            <a:xfrm>
              <a:off x="1255613" y="3041549"/>
              <a:ext cx="388705" cy="385860"/>
            </a:xfrm>
            <a:prstGeom prst="ellipse">
              <a:avLst/>
            </a:prstGeom>
            <a:solidFill>
              <a:schemeClr val="tx2"/>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122" name="Group 199"/>
            <p:cNvGrpSpPr/>
            <p:nvPr/>
          </p:nvGrpSpPr>
          <p:grpSpPr>
            <a:xfrm>
              <a:off x="1287919" y="3091355"/>
              <a:ext cx="322975" cy="288198"/>
              <a:chOff x="6688138" y="3305167"/>
              <a:chExt cx="1081087" cy="1030288"/>
            </a:xfrm>
            <a:solidFill>
              <a:srgbClr val="FFFFFF"/>
            </a:solidFill>
          </p:grpSpPr>
          <p:grpSp>
            <p:nvGrpSpPr>
              <p:cNvPr id="123" name="Group 165"/>
              <p:cNvGrpSpPr/>
              <p:nvPr/>
            </p:nvGrpSpPr>
            <p:grpSpPr>
              <a:xfrm>
                <a:off x="6688138" y="3305167"/>
                <a:ext cx="1081087" cy="1030288"/>
                <a:chOff x="6688138" y="3305167"/>
                <a:chExt cx="1081087" cy="1030288"/>
              </a:xfrm>
              <a:grpFill/>
            </p:grpSpPr>
            <p:sp>
              <p:nvSpPr>
                <p:cNvPr id="125"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26"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27"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124"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grpSp>
        <p:nvGrpSpPr>
          <p:cNvPr id="128" name="Group 127"/>
          <p:cNvGrpSpPr/>
          <p:nvPr/>
        </p:nvGrpSpPr>
        <p:grpSpPr>
          <a:xfrm>
            <a:off x="4507573" y="6231347"/>
            <a:ext cx="518138" cy="514480"/>
            <a:chOff x="1255613" y="3041549"/>
            <a:chExt cx="388705" cy="385860"/>
          </a:xfrm>
        </p:grpSpPr>
        <p:sp>
          <p:nvSpPr>
            <p:cNvPr id="129" name="Oval 128"/>
            <p:cNvSpPr/>
            <p:nvPr/>
          </p:nvSpPr>
          <p:spPr>
            <a:xfrm>
              <a:off x="1255613" y="3041549"/>
              <a:ext cx="388705" cy="385860"/>
            </a:xfrm>
            <a:prstGeom prst="ellipse">
              <a:avLst/>
            </a:prstGeom>
            <a:solidFill>
              <a:srgbClr val="00B050"/>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130" name="Group 199"/>
            <p:cNvGrpSpPr/>
            <p:nvPr/>
          </p:nvGrpSpPr>
          <p:grpSpPr>
            <a:xfrm>
              <a:off x="1287919" y="3091355"/>
              <a:ext cx="322975" cy="288198"/>
              <a:chOff x="6688138" y="3305167"/>
              <a:chExt cx="1081087" cy="1030288"/>
            </a:xfrm>
            <a:solidFill>
              <a:srgbClr val="FFFFFF"/>
            </a:solidFill>
          </p:grpSpPr>
          <p:grpSp>
            <p:nvGrpSpPr>
              <p:cNvPr id="131" name="Group 165"/>
              <p:cNvGrpSpPr/>
              <p:nvPr/>
            </p:nvGrpSpPr>
            <p:grpSpPr>
              <a:xfrm>
                <a:off x="6688138" y="3305167"/>
                <a:ext cx="1081087" cy="1030288"/>
                <a:chOff x="6688138" y="3305167"/>
                <a:chExt cx="1081087" cy="1030288"/>
              </a:xfrm>
              <a:grpFill/>
            </p:grpSpPr>
            <p:sp>
              <p:nvSpPr>
                <p:cNvPr id="133"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34"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35"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132"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grpSp>
        <p:nvGrpSpPr>
          <p:cNvPr id="136" name="Group 135"/>
          <p:cNvGrpSpPr/>
          <p:nvPr/>
        </p:nvGrpSpPr>
        <p:grpSpPr>
          <a:xfrm>
            <a:off x="4507573" y="6231347"/>
            <a:ext cx="518138" cy="514480"/>
            <a:chOff x="1255613" y="3041549"/>
            <a:chExt cx="388705" cy="385860"/>
          </a:xfrm>
        </p:grpSpPr>
        <p:sp>
          <p:nvSpPr>
            <p:cNvPr id="137" name="Oval 136"/>
            <p:cNvSpPr/>
            <p:nvPr/>
          </p:nvSpPr>
          <p:spPr>
            <a:xfrm>
              <a:off x="1255613" y="3041549"/>
              <a:ext cx="388705" cy="385860"/>
            </a:xfrm>
            <a:prstGeom prst="ellipse">
              <a:avLst/>
            </a:prstGeom>
            <a:solidFill>
              <a:srgbClr val="00B050"/>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defTabSz="1216707"/>
              <a:endParaRPr lang="en-US" sz="2100" dirty="0">
                <a:solidFill>
                  <a:srgbClr val="000000"/>
                </a:solidFill>
                <a:latin typeface="CiscoSansTT Light"/>
              </a:endParaRPr>
            </a:p>
          </p:txBody>
        </p:sp>
        <p:grpSp>
          <p:nvGrpSpPr>
            <p:cNvPr id="138" name="Group 199"/>
            <p:cNvGrpSpPr/>
            <p:nvPr/>
          </p:nvGrpSpPr>
          <p:grpSpPr>
            <a:xfrm>
              <a:off x="1287919" y="3091355"/>
              <a:ext cx="322975" cy="288198"/>
              <a:chOff x="6688138" y="3305167"/>
              <a:chExt cx="1081087" cy="1030288"/>
            </a:xfrm>
            <a:solidFill>
              <a:srgbClr val="FFFFFF"/>
            </a:solidFill>
          </p:grpSpPr>
          <p:grpSp>
            <p:nvGrpSpPr>
              <p:cNvPr id="139" name="Group 165"/>
              <p:cNvGrpSpPr/>
              <p:nvPr/>
            </p:nvGrpSpPr>
            <p:grpSpPr>
              <a:xfrm>
                <a:off x="6688138" y="3305167"/>
                <a:ext cx="1081087" cy="1030288"/>
                <a:chOff x="6688138" y="3305167"/>
                <a:chExt cx="1081087" cy="1030288"/>
              </a:xfrm>
              <a:grpFill/>
            </p:grpSpPr>
            <p:sp>
              <p:nvSpPr>
                <p:cNvPr id="141" name="Freeform 129"/>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42" name="Freeform 130"/>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sp>
              <p:nvSpPr>
                <p:cNvPr id="143" name="Freeform 131"/>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a:solidFill>
                      <a:srgbClr val="0096D6"/>
                    </a:solidFill>
                    <a:latin typeface="Arial"/>
                    <a:ea typeface="ＭＳ Ｐゴシック" pitchFamily="34" charset="-128"/>
                  </a:endParaRPr>
                </a:p>
              </p:txBody>
            </p:sp>
          </p:grpSp>
          <p:sp>
            <p:nvSpPr>
              <p:cNvPr id="140" name="Freeform 132"/>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456681">
                  <a:defRPr/>
                </a:pPr>
                <a:endParaRPr lang="en-US" sz="1900" kern="0" dirty="0">
                  <a:solidFill>
                    <a:srgbClr val="0096D6"/>
                  </a:solidFill>
                  <a:latin typeface="Arial"/>
                  <a:ea typeface="ＭＳ Ｐゴシック" pitchFamily="34" charset="-128"/>
                </a:endParaRPr>
              </a:p>
            </p:txBody>
          </p:sp>
        </p:grpSp>
      </p:grpSp>
      <p:pic>
        <p:nvPicPr>
          <p:cNvPr id="90" name="Picture 89"/>
          <p:cNvPicPr>
            <a:picLocks noChangeAspect="1"/>
          </p:cNvPicPr>
          <p:nvPr/>
        </p:nvPicPr>
        <p:blipFill>
          <a:blip r:embed="rId18"/>
          <a:stretch>
            <a:fillRect/>
          </a:stretch>
        </p:blipFill>
        <p:spPr>
          <a:xfrm>
            <a:off x="666353" y="4594197"/>
            <a:ext cx="761162" cy="1759111"/>
          </a:xfrm>
          <a:prstGeom prst="rect">
            <a:avLst/>
          </a:prstGeom>
          <a:effectLst>
            <a:outerShdw blurRad="50800" dist="38100" dir="2700000" algn="tl" rotWithShape="0">
              <a:prstClr val="black">
                <a:alpha val="40000"/>
              </a:prstClr>
            </a:outerShdw>
          </a:effectLst>
        </p:spPr>
      </p:pic>
      <p:pic>
        <p:nvPicPr>
          <p:cNvPr id="79" name="Picture 78"/>
          <p:cNvPicPr>
            <a:picLocks noChangeAspect="1"/>
          </p:cNvPicPr>
          <p:nvPr/>
        </p:nvPicPr>
        <p:blipFill>
          <a:blip r:embed="rId18"/>
          <a:stretch>
            <a:fillRect/>
          </a:stretch>
        </p:blipFill>
        <p:spPr>
          <a:xfrm>
            <a:off x="3618776" y="4594197"/>
            <a:ext cx="761162" cy="175911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62704194"/>
      </p:ext>
    </p:extLst>
  </p:cSld>
  <p:clrMapOvr>
    <a:masterClrMapping/>
  </p:clrMapOvr>
  <mc:AlternateContent xmlns:mc="http://schemas.openxmlformats.org/markup-compatibility/2006" xmlns:p14="http://schemas.microsoft.com/office/powerpoint/2010/main">
    <mc:Choice Requires="p14">
      <p:transition spd="med" p14:dur="700" advTm="30388">
        <p:fade/>
      </p:transition>
    </mc:Choice>
    <mc:Fallback xmlns="">
      <p:transition xmlns:p14="http://schemas.microsoft.com/office/powerpoint/2010/main" spd="med" advTm="3038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000"/>
                                        <p:tgtEl>
                                          <p:spTgt spid="62"/>
                                        </p:tgtEl>
                                      </p:cBhvr>
                                    </p:animEffect>
                                    <p:anim calcmode="lin" valueType="num">
                                      <p:cBhvr>
                                        <p:cTn id="29" dur="1000" fill="hold"/>
                                        <p:tgtEl>
                                          <p:spTgt spid="62"/>
                                        </p:tgtEl>
                                        <p:attrNameLst>
                                          <p:attrName>ppt_x</p:attrName>
                                        </p:attrNameLst>
                                      </p:cBhvr>
                                      <p:tavLst>
                                        <p:tav tm="0">
                                          <p:val>
                                            <p:strVal val="#ppt_x"/>
                                          </p:val>
                                        </p:tav>
                                        <p:tav tm="100000">
                                          <p:val>
                                            <p:strVal val="#ppt_x"/>
                                          </p:val>
                                        </p:tav>
                                      </p:tavLst>
                                    </p:anim>
                                    <p:anim calcmode="lin" valueType="num">
                                      <p:cBhvr>
                                        <p:cTn id="3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900"/>
                                  </p:stCondLst>
                                  <p:childTnLst>
                                    <p:set>
                                      <p:cBhvr>
                                        <p:cTn id="34" dur="1" fill="hold">
                                          <p:stCondLst>
                                            <p:cond delay="0"/>
                                          </p:stCondLst>
                                        </p:cTn>
                                        <p:tgtEl>
                                          <p:spTgt spid="69"/>
                                        </p:tgtEl>
                                        <p:attrNameLst>
                                          <p:attrName>style.visibility</p:attrName>
                                        </p:attrNameLst>
                                      </p:cBhvr>
                                      <p:to>
                                        <p:strVal val="visible"/>
                                      </p:to>
                                    </p:set>
                                    <p:anim calcmode="lin" valueType="num">
                                      <p:cBhvr>
                                        <p:cTn id="35" dur="1000" fill="hold"/>
                                        <p:tgtEl>
                                          <p:spTgt spid="69"/>
                                        </p:tgtEl>
                                        <p:attrNameLst>
                                          <p:attrName>ppt_w</p:attrName>
                                        </p:attrNameLst>
                                      </p:cBhvr>
                                      <p:tavLst>
                                        <p:tav tm="0">
                                          <p:val>
                                            <p:fltVal val="0"/>
                                          </p:val>
                                        </p:tav>
                                        <p:tav tm="100000">
                                          <p:val>
                                            <p:strVal val="#ppt_w"/>
                                          </p:val>
                                        </p:tav>
                                      </p:tavLst>
                                    </p:anim>
                                    <p:anim calcmode="lin" valueType="num">
                                      <p:cBhvr>
                                        <p:cTn id="36" dur="1000" fill="hold"/>
                                        <p:tgtEl>
                                          <p:spTgt spid="69"/>
                                        </p:tgtEl>
                                        <p:attrNameLst>
                                          <p:attrName>ppt_h</p:attrName>
                                        </p:attrNameLst>
                                      </p:cBhvr>
                                      <p:tavLst>
                                        <p:tav tm="0">
                                          <p:val>
                                            <p:fltVal val="0"/>
                                          </p:val>
                                        </p:tav>
                                        <p:tav tm="100000">
                                          <p:val>
                                            <p:strVal val="#ppt_h"/>
                                          </p:val>
                                        </p:tav>
                                      </p:tavLst>
                                    </p:anim>
                                    <p:animEffect transition="in" filter="fade">
                                      <p:cBhvr>
                                        <p:cTn id="37" dur="1000"/>
                                        <p:tgtEl>
                                          <p:spTgt spid="69"/>
                                        </p:tgtEl>
                                      </p:cBhvr>
                                    </p:animEffect>
                                  </p:childTnLst>
                                </p:cTn>
                              </p:par>
                              <p:par>
                                <p:cTn id="38" presetID="37" presetClass="path" presetSubtype="0" accel="50000" decel="50000" fill="hold" nodeType="withEffect">
                                  <p:stCondLst>
                                    <p:cond delay="0"/>
                                  </p:stCondLst>
                                  <p:childTnLst>
                                    <p:animMotion origin="layout" path="M 5.55556E-7 -4.19753E-6 L 0.11649 -0.04166 C 0.14097 -0.05092 0.1776 -0.05586 0.21562 -0.05586 C 0.2592 -0.05586 0.29392 -0.05092 0.3184 -0.04166 L 0.43524 -4.19753E-6 " pathEditMode="relative" rAng="0" ptsTypes="FffFF">
                                      <p:cBhvr>
                                        <p:cTn id="39" dur="2500" fill="hold"/>
                                        <p:tgtEl>
                                          <p:spTgt spid="3"/>
                                        </p:tgtEl>
                                        <p:attrNameLst>
                                          <p:attrName>ppt_x</p:attrName>
                                          <p:attrName>ppt_y</p:attrName>
                                        </p:attrNameLst>
                                      </p:cBhvr>
                                      <p:rCtr x="21753" y="-2809"/>
                                    </p:animMotion>
                                  </p:childTnLst>
                                </p:cTn>
                              </p:par>
                              <p:par>
                                <p:cTn id="40" presetID="37" presetClass="path" presetSubtype="0" accel="50000" decel="50000" fill="hold" nodeType="withEffect">
                                  <p:stCondLst>
                                    <p:cond delay="0"/>
                                  </p:stCondLst>
                                  <p:childTnLst>
                                    <p:animMotion origin="layout" path="M 5.55556E-7 -4.19753E-6 L 0.16719 -0.05617 C 0.20243 -0.06851 0.25469 -0.0753 0.30937 -0.0753 C 0.37205 -0.0753 0.4217 -0.06851 0.45694 -0.05617 L 0.62483 -4.19753E-6 " pathEditMode="relative" rAng="0" ptsTypes="FffFF">
                                      <p:cBhvr>
                                        <p:cTn id="41" dur="2500" fill="hold"/>
                                        <p:tgtEl>
                                          <p:spTgt spid="112"/>
                                        </p:tgtEl>
                                        <p:attrNameLst>
                                          <p:attrName>ppt_x</p:attrName>
                                          <p:attrName>ppt_y</p:attrName>
                                        </p:attrNameLst>
                                      </p:cBhvr>
                                      <p:rCtr x="31233" y="-3765"/>
                                    </p:animMotion>
                                  </p:childTnLst>
                                </p:cTn>
                              </p:par>
                              <p:par>
                                <p:cTn id="42" presetID="37" presetClass="path" presetSubtype="0" accel="50000" decel="50000" fill="hold" nodeType="withEffect">
                                  <p:stCondLst>
                                    <p:cond delay="0"/>
                                  </p:stCondLst>
                                  <p:childTnLst>
                                    <p:animMotion origin="layout" path="M -1.94444E-6 -4.19753E-6 L 0.07361 -0.04938 C 0.08941 -0.06049 0.1125 -0.06635 0.13681 -0.06635 C 0.16441 -0.06635 0.18646 -0.06049 0.20226 -0.04938 L 0.27639 -4.19753E-6 " pathEditMode="relative" rAng="0" ptsTypes="FffFF">
                                      <p:cBhvr>
                                        <p:cTn id="43" dur="2500" fill="hold"/>
                                        <p:tgtEl>
                                          <p:spTgt spid="63"/>
                                        </p:tgtEl>
                                        <p:attrNameLst>
                                          <p:attrName>ppt_x</p:attrName>
                                          <p:attrName>ppt_y</p:attrName>
                                        </p:attrNameLst>
                                      </p:cBhvr>
                                      <p:rCtr x="13819" y="-3333"/>
                                    </p:animMotion>
                                  </p:childTnLst>
                                </p:cTn>
                              </p:par>
                              <p:par>
                                <p:cTn id="44" presetID="37" presetClass="path" presetSubtype="0" accel="50000" decel="50000" fill="hold" nodeType="withEffect">
                                  <p:stCondLst>
                                    <p:cond delay="0"/>
                                  </p:stCondLst>
                                  <p:childTnLst>
                                    <p:animMotion origin="layout" path="M -1.94444E-6 -4.19753E-6 L 0.12518 -0.04907 C 0.15156 -0.06018 0.19097 -0.06605 0.23195 -0.06605 C 0.27882 -0.06605 0.31615 -0.06018 0.34254 -0.04907 L 0.4684 -4.19753E-6 " pathEditMode="relative" rAng="0" ptsTypes="FffFF">
                                      <p:cBhvr>
                                        <p:cTn id="45" dur="2500" fill="hold"/>
                                        <p:tgtEl>
                                          <p:spTgt spid="128"/>
                                        </p:tgtEl>
                                        <p:attrNameLst>
                                          <p:attrName>ppt_x</p:attrName>
                                          <p:attrName>ppt_y</p:attrName>
                                        </p:attrNameLst>
                                      </p:cBhvr>
                                      <p:rCtr x="23420" y="-33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40" y="-31405"/>
            <a:ext cx="13053609" cy="68894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2075"/>
            <a:ext cx="11847502" cy="6855925"/>
          </a:xfrm>
          <a:prstGeom prst="rect">
            <a:avLst/>
          </a:prstGeom>
        </p:spPr>
      </p:pic>
      <p:sp>
        <p:nvSpPr>
          <p:cNvPr id="10" name="Title 1"/>
          <p:cNvSpPr txBox="1">
            <a:spLocks/>
          </p:cNvSpPr>
          <p:nvPr/>
        </p:nvSpPr>
        <p:spPr>
          <a:xfrm>
            <a:off x="295114" y="959549"/>
            <a:ext cx="5028092" cy="5070600"/>
          </a:xfrm>
          <a:prstGeom prst="rect">
            <a:avLst/>
          </a:prstGeom>
        </p:spPr>
        <p:txBody>
          <a:bodyPr lIns="121829" tIns="60915" rIns="121829" bIns="60915" anchor="ctr" anchorCtr="0"/>
          <a:lstStyle>
            <a:lvl1pPr algn="l" defTabSz="457200" rtl="0" eaLnBrk="1" latinLnBrk="0" hangingPunct="1">
              <a:lnSpc>
                <a:spcPct val="90000"/>
              </a:lnSpc>
              <a:spcBef>
                <a:spcPct val="0"/>
              </a:spcBef>
              <a:buNone/>
              <a:defRPr sz="2400" b="0" i="0" kern="1200" spc="0" baseline="0">
                <a:solidFill>
                  <a:schemeClr val="bg1"/>
                </a:solidFill>
                <a:latin typeface="CiscoSans ExtraLight"/>
                <a:ea typeface="+mj-ea"/>
                <a:cs typeface="CiscoSans ExtraLight"/>
              </a:defRPr>
            </a:lvl1pPr>
          </a:lstStyle>
          <a:p>
            <a:r>
              <a:rPr lang="en-US" sz="6000" dirty="0">
                <a:latin typeface="+mj-lt"/>
              </a:rPr>
              <a:t>Summary</a:t>
            </a:r>
          </a:p>
        </p:txBody>
      </p:sp>
    </p:spTree>
    <p:extLst>
      <p:ext uri="{BB962C8B-B14F-4D97-AF65-F5344CB8AC3E}">
        <p14:creationId xmlns:p14="http://schemas.microsoft.com/office/powerpoint/2010/main" val="17317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 Same Side Corner Rectangle 44"/>
          <p:cNvSpPr/>
          <p:nvPr/>
        </p:nvSpPr>
        <p:spPr>
          <a:xfrm>
            <a:off x="9225825" y="2694467"/>
            <a:ext cx="1437430" cy="1561692"/>
          </a:xfrm>
          <a:prstGeom prst="round2SameRect">
            <a:avLst>
              <a:gd name="adj1" fmla="val 0"/>
              <a:gd name="adj2" fmla="val 5788"/>
            </a:avLst>
          </a:prstGeom>
          <a:gradFill>
            <a:gsLst>
              <a:gs pos="30000">
                <a:srgbClr val="33828D"/>
              </a:gs>
              <a:gs pos="100000">
                <a:srgbClr val="194147"/>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endParaRPr lang="en-US" dirty="0"/>
          </a:p>
        </p:txBody>
      </p:sp>
      <p:sp>
        <p:nvSpPr>
          <p:cNvPr id="124" name="Round Same Side Corner Rectangle 123"/>
          <p:cNvSpPr/>
          <p:nvPr/>
        </p:nvSpPr>
        <p:spPr>
          <a:xfrm>
            <a:off x="5005523" y="2691451"/>
            <a:ext cx="4202577" cy="1561692"/>
          </a:xfrm>
          <a:prstGeom prst="round2SameRect">
            <a:avLst>
              <a:gd name="adj1" fmla="val 0"/>
              <a:gd name="adj2" fmla="val 5788"/>
            </a:avLst>
          </a:prstGeom>
          <a:gradFill>
            <a:gsLst>
              <a:gs pos="30000">
                <a:srgbClr val="33828D"/>
              </a:gs>
              <a:gs pos="100000">
                <a:srgbClr val="194147"/>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endParaRPr lang="en-US" dirty="0"/>
          </a:p>
        </p:txBody>
      </p:sp>
      <p:sp>
        <p:nvSpPr>
          <p:cNvPr id="78" name="Oval 77"/>
          <p:cNvSpPr/>
          <p:nvPr/>
        </p:nvSpPr>
        <p:spPr>
          <a:xfrm>
            <a:off x="579814" y="2335879"/>
            <a:ext cx="11029194" cy="169332"/>
          </a:xfrm>
          <a:prstGeom prst="ellipse">
            <a:avLst/>
          </a:prstGeom>
          <a:gradFill flip="none" rotWithShape="1">
            <a:gsLst>
              <a:gs pos="0">
                <a:srgbClr val="000000">
                  <a:alpha val="50000"/>
                </a:srgbClr>
              </a:gs>
              <a:gs pos="100000">
                <a:schemeClr val="accent3">
                  <a:lumMod val="10000"/>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defTabSz="609208"/>
            <a:endParaRPr lang="en-US" sz="1900" dirty="0">
              <a:solidFill>
                <a:srgbClr val="FFFFFF"/>
              </a:solidFill>
            </a:endParaRPr>
          </a:p>
        </p:txBody>
      </p:sp>
      <p:sp>
        <p:nvSpPr>
          <p:cNvPr id="80" name="Round Same Side Corner Rectangle 79"/>
          <p:cNvSpPr/>
          <p:nvPr/>
        </p:nvSpPr>
        <p:spPr>
          <a:xfrm>
            <a:off x="1702902" y="1739456"/>
            <a:ext cx="10267629" cy="924941"/>
          </a:xfrm>
          <a:prstGeom prst="round2SameRect">
            <a:avLst>
              <a:gd name="adj1" fmla="val 0"/>
              <a:gd name="adj2" fmla="val 6720"/>
            </a:avLst>
          </a:prstGeom>
          <a:gradFill flip="none" rotWithShape="1">
            <a:gsLst>
              <a:gs pos="0">
                <a:srgbClr val="3CBBB9"/>
              </a:gs>
              <a:gs pos="100000">
                <a:srgbClr val="33828D"/>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6" tIns="45701" rIns="91396" bIns="45701" rtlCol="0" anchor="ctr"/>
          <a:lstStyle/>
          <a:p>
            <a:pPr marL="0" lvl="1" algn="ctr" defTabSz="1218267">
              <a:lnSpc>
                <a:spcPct val="85000"/>
              </a:lnSpc>
              <a:defRPr/>
            </a:pPr>
            <a:endParaRPr lang="en-GB" i="1" dirty="0">
              <a:solidFill>
                <a:schemeClr val="bg1"/>
              </a:solidFill>
              <a:latin typeface="Calibri" panose="020F0502020204030204" pitchFamily="34" charset="0"/>
              <a:cs typeface="Calibri" panose="020F0502020204030204" pitchFamily="34" charset="0"/>
            </a:endParaRPr>
          </a:p>
        </p:txBody>
      </p:sp>
      <p:sp>
        <p:nvSpPr>
          <p:cNvPr id="81" name="TextBox 80"/>
          <p:cNvSpPr txBox="1"/>
          <p:nvPr/>
        </p:nvSpPr>
        <p:spPr>
          <a:xfrm>
            <a:off x="1702895" y="1739453"/>
            <a:ext cx="3169095" cy="683595"/>
          </a:xfrm>
          <a:prstGeom prst="rect">
            <a:avLst/>
          </a:prstGeom>
          <a:noFill/>
        </p:spPr>
        <p:txBody>
          <a:bodyPr wrap="square" lIns="121835" tIns="60917" rIns="121835" bIns="60917" rtlCol="0">
            <a:spAutoFit/>
          </a:bodyPr>
          <a:lstStyle>
            <a:defPPr>
              <a:defRPr lang="en-US"/>
            </a:defPPr>
            <a:lvl1pPr algn="r">
              <a:defRPr sz="1400" b="1">
                <a:solidFill>
                  <a:schemeClr val="bg1"/>
                </a:solidFill>
              </a:defRPr>
            </a:lvl1pPr>
          </a:lstStyle>
          <a:p>
            <a:pPr marL="0" lvl="1" algn="ctr" defTabSz="1218267">
              <a:lnSpc>
                <a:spcPct val="85000"/>
              </a:lnSpc>
            </a:pPr>
            <a:r>
              <a:rPr lang="en-GB" sz="2100" i="1" dirty="0">
                <a:solidFill>
                  <a:schemeClr val="bg1"/>
                </a:solidFill>
                <a:latin typeface="Calibri" panose="020F0502020204030204" pitchFamily="34" charset="0"/>
                <a:cs typeface="Calibri" panose="020F0502020204030204" pitchFamily="34" charset="0"/>
              </a:rPr>
              <a:t>We can help you</a:t>
            </a:r>
            <a:br>
              <a:rPr lang="en-GB" sz="2100" i="1" dirty="0">
                <a:solidFill>
                  <a:schemeClr val="bg1"/>
                </a:solidFill>
                <a:latin typeface="Calibri" panose="020F0502020204030204" pitchFamily="34" charset="0"/>
                <a:cs typeface="Calibri" panose="020F0502020204030204" pitchFamily="34" charset="0"/>
              </a:rPr>
            </a:br>
            <a:r>
              <a:rPr lang="en-GB" sz="2100" i="1" dirty="0">
                <a:solidFill>
                  <a:schemeClr val="bg1"/>
                </a:solidFill>
                <a:latin typeface="Calibri" panose="020F0502020204030204" pitchFamily="34" charset="0"/>
                <a:cs typeface="Calibri" panose="020F0502020204030204" pitchFamily="34" charset="0"/>
              </a:rPr>
              <a:t>build your own</a:t>
            </a:r>
          </a:p>
        </p:txBody>
      </p:sp>
      <p:cxnSp>
        <p:nvCxnSpPr>
          <p:cNvPr id="87" name="Straight Connector 86"/>
          <p:cNvCxnSpPr/>
          <p:nvPr/>
        </p:nvCxnSpPr>
        <p:spPr>
          <a:xfrm>
            <a:off x="4989147" y="1543921"/>
            <a:ext cx="0" cy="975360"/>
          </a:xfrm>
          <a:prstGeom prst="line">
            <a:avLst/>
          </a:prstGeom>
          <a:ln w="1270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8303802" y="1740656"/>
            <a:ext cx="3162335" cy="689407"/>
          </a:xfrm>
          <a:prstGeom prst="rect">
            <a:avLst/>
          </a:prstGeom>
          <a:noFill/>
        </p:spPr>
        <p:txBody>
          <a:bodyPr wrap="square" lIns="0" tIns="60917" rIns="0" bIns="60917" rtlCol="0">
            <a:spAutoFit/>
          </a:bodyPr>
          <a:lstStyle>
            <a:defPPr>
              <a:defRPr lang="en-US"/>
            </a:defPPr>
            <a:lvl1pPr algn="r">
              <a:defRPr sz="1400" b="1">
                <a:solidFill>
                  <a:schemeClr val="bg1"/>
                </a:solidFill>
              </a:defRPr>
            </a:lvl1pPr>
          </a:lstStyle>
          <a:p>
            <a:pPr marL="0" lvl="1" algn="ctr" defTabSz="1218267">
              <a:lnSpc>
                <a:spcPct val="85000"/>
              </a:lnSpc>
            </a:pPr>
            <a:r>
              <a:rPr lang="en-GB" sz="2100" i="1" dirty="0">
                <a:solidFill>
                  <a:schemeClr val="bg1"/>
                </a:solidFill>
                <a:latin typeface="Calibri" panose="020F0502020204030204" pitchFamily="34" charset="0"/>
                <a:cs typeface="Calibri" panose="020F0502020204030204" pitchFamily="34" charset="0"/>
              </a:rPr>
              <a:t>We can deliver highly secure</a:t>
            </a:r>
          </a:p>
          <a:p>
            <a:pPr marL="0" lvl="1" algn="ctr" defTabSz="1218267">
              <a:lnSpc>
                <a:spcPct val="85000"/>
              </a:lnSpc>
            </a:pPr>
            <a:r>
              <a:rPr lang="en-GB" sz="2100" i="1" dirty="0">
                <a:solidFill>
                  <a:schemeClr val="bg1"/>
                </a:solidFill>
                <a:latin typeface="Calibri" panose="020F0502020204030204" pitchFamily="34" charset="0"/>
                <a:cs typeface="Calibri" panose="020F0502020204030204" pitchFamily="34" charset="0"/>
              </a:rPr>
              <a:t>Cloud-based outcomes</a:t>
            </a:r>
          </a:p>
        </p:txBody>
      </p:sp>
      <p:sp>
        <p:nvSpPr>
          <p:cNvPr id="104" name="Round Same Side Corner Rectangle 103"/>
          <p:cNvSpPr/>
          <p:nvPr/>
        </p:nvSpPr>
        <p:spPr>
          <a:xfrm>
            <a:off x="1702894" y="2691451"/>
            <a:ext cx="3223032" cy="1561692"/>
          </a:xfrm>
          <a:prstGeom prst="round2SameRect">
            <a:avLst>
              <a:gd name="adj1" fmla="val 0"/>
              <a:gd name="adj2" fmla="val 5788"/>
            </a:avLst>
          </a:prstGeom>
          <a:gradFill>
            <a:gsLst>
              <a:gs pos="30000">
                <a:srgbClr val="33828D"/>
              </a:gs>
              <a:gs pos="100000">
                <a:srgbClr val="194147"/>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endParaRPr lang="en-US" dirty="0"/>
          </a:p>
        </p:txBody>
      </p:sp>
      <p:sp>
        <p:nvSpPr>
          <p:cNvPr id="110" name="TextBox 109"/>
          <p:cNvSpPr txBox="1"/>
          <p:nvPr/>
        </p:nvSpPr>
        <p:spPr>
          <a:xfrm>
            <a:off x="5608016" y="3209127"/>
            <a:ext cx="2997607" cy="497413"/>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60923" rIns="0" bIns="60923"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pPr defTabSz="913973">
              <a:lnSpc>
                <a:spcPct val="90000"/>
              </a:lnSpc>
              <a:buClr>
                <a:schemeClr val="bg1"/>
              </a:buClr>
              <a:buSzPct val="80000"/>
            </a:pPr>
            <a:r>
              <a:rPr lang="en-US" sz="1900" dirty="0">
                <a:solidFill>
                  <a:schemeClr val="bg1">
                    <a:lumMod val="95000"/>
                  </a:schemeClr>
                </a:solidFill>
                <a:ea typeface="ＭＳ Ｐゴシック" pitchFamily="48" charset="-128"/>
              </a:rPr>
              <a:t>Managed Private Cloud &amp; Managed Services </a:t>
            </a:r>
          </a:p>
        </p:txBody>
      </p:sp>
      <p:cxnSp>
        <p:nvCxnSpPr>
          <p:cNvPr id="113" name="Straight Connector 112"/>
          <p:cNvCxnSpPr/>
          <p:nvPr/>
        </p:nvCxnSpPr>
        <p:spPr>
          <a:xfrm>
            <a:off x="8262127" y="1471367"/>
            <a:ext cx="0" cy="975360"/>
          </a:xfrm>
          <a:prstGeom prst="line">
            <a:avLst/>
          </a:prstGeom>
          <a:ln w="1270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792742" y="2266444"/>
            <a:ext cx="1072051" cy="885584"/>
            <a:chOff x="1366227" y="2917199"/>
            <a:chExt cx="804248" cy="664188"/>
          </a:xfrm>
        </p:grpSpPr>
        <p:grpSp>
          <p:nvGrpSpPr>
            <p:cNvPr id="115" name="Group 114"/>
            <p:cNvGrpSpPr/>
            <p:nvPr/>
          </p:nvGrpSpPr>
          <p:grpSpPr>
            <a:xfrm>
              <a:off x="1366227" y="2917199"/>
              <a:ext cx="804248" cy="664188"/>
              <a:chOff x="7177924" y="3511244"/>
              <a:chExt cx="804248" cy="664188"/>
            </a:xfrm>
          </p:grpSpPr>
          <p:sp>
            <p:nvSpPr>
              <p:cNvPr id="116" name="Oval 115"/>
              <p:cNvSpPr/>
              <p:nvPr/>
            </p:nvSpPr>
            <p:spPr bwMode="auto">
              <a:xfrm>
                <a:off x="7268312" y="3536768"/>
                <a:ext cx="640080" cy="638664"/>
              </a:xfrm>
              <a:prstGeom prst="ellipse">
                <a:avLst/>
              </a:prstGeom>
              <a:gradFill flip="none" rotWithShape="1">
                <a:gsLst>
                  <a:gs pos="0">
                    <a:srgbClr val="272A48">
                      <a:lumMod val="75000"/>
                    </a:srgbClr>
                  </a:gs>
                  <a:gs pos="100000">
                    <a:srgbClr val="33828D"/>
                  </a:gs>
                </a:gsLst>
                <a:lin ang="5400000" scaled="1"/>
                <a:tileRect/>
              </a:gradFill>
              <a:ln w="25400" cap="flat" cmpd="sng" algn="ctr">
                <a:noFill/>
                <a:prstDash val="solid"/>
              </a:ln>
              <a:effectLst>
                <a:innerShdw blurRad="114300">
                  <a:prstClr val="black"/>
                </a:innerShdw>
              </a:effectLst>
            </p:spPr>
            <p:txBody>
              <a:bodyPr rtlCol="0" anchor="ctr"/>
              <a:lstStyle/>
              <a:p>
                <a:pPr algn="ctr" defTabSz="609208">
                  <a:defRPr/>
                </a:pPr>
                <a:endParaRPr lang="en-US" sz="1900" kern="0" dirty="0">
                  <a:solidFill>
                    <a:srgbClr val="FFFFFF"/>
                  </a:solidFill>
                  <a:latin typeface="Arial"/>
                </a:endParaRPr>
              </a:p>
            </p:txBody>
          </p:sp>
          <p:pic>
            <p:nvPicPr>
              <p:cNvPr id="117" name="Picture 2"/>
              <p:cNvPicPr>
                <a:picLocks noChangeAspect="1" noChangeArrowheads="1"/>
              </p:cNvPicPr>
              <p:nvPr/>
            </p:nvPicPr>
            <p:blipFill>
              <a:blip r:embed="rId3" cstate="print">
                <a:duotone>
                  <a:srgbClr val="3CBBB9">
                    <a:shade val="45000"/>
                    <a:satMod val="135000"/>
                  </a:srgbClr>
                  <a:prstClr val="white"/>
                </a:duotone>
                <a:extLst>
                  <a:ext uri="{BEBA8EAE-BF5A-486C-A8C5-ECC9F3942E4B}">
                    <a14:imgProps xmlns:a14="http://schemas.microsoft.com/office/drawing/2010/main">
                      <a14:imgLayer r:embed="rId4">
                        <a14:imgEffect>
                          <a14:colorTemperature colorTemp="8022"/>
                        </a14:imgEffect>
                        <a14:imgEffect>
                          <a14:saturation sat="248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7177924" y="3511244"/>
                <a:ext cx="804248" cy="62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454" y="2976237"/>
              <a:ext cx="277091" cy="54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6512044" y="2266453"/>
            <a:ext cx="1072051" cy="924231"/>
            <a:chOff x="9443207" y="1104327"/>
            <a:chExt cx="804248" cy="693173"/>
          </a:xfrm>
        </p:grpSpPr>
        <p:grpSp>
          <p:nvGrpSpPr>
            <p:cNvPr id="107" name="Group 106"/>
            <p:cNvGrpSpPr/>
            <p:nvPr/>
          </p:nvGrpSpPr>
          <p:grpSpPr>
            <a:xfrm>
              <a:off x="9591407" y="1290441"/>
              <a:ext cx="462538" cy="385671"/>
              <a:chOff x="869058" y="5539117"/>
              <a:chExt cx="476988" cy="404953"/>
            </a:xfrm>
          </p:grpSpPr>
          <p:sp>
            <p:nvSpPr>
              <p:cNvPr id="108" name="Freeform 129"/>
              <p:cNvSpPr>
                <a:spLocks noEditPoints="1"/>
              </p:cNvSpPr>
              <p:nvPr/>
            </p:nvSpPr>
            <p:spPr bwMode="auto">
              <a:xfrm>
                <a:off x="869058" y="5640355"/>
                <a:ext cx="308582" cy="303715"/>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solidFill>
                    <a:schemeClr val="bg1"/>
                  </a:solidFill>
                </a:endParaRPr>
              </a:p>
            </p:txBody>
          </p:sp>
          <p:sp>
            <p:nvSpPr>
              <p:cNvPr id="109" name="Freeform 130"/>
              <p:cNvSpPr>
                <a:spLocks noEditPoints="1"/>
              </p:cNvSpPr>
              <p:nvPr/>
            </p:nvSpPr>
            <p:spPr bwMode="auto">
              <a:xfrm>
                <a:off x="1130915" y="5539117"/>
                <a:ext cx="215131" cy="217079"/>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solidFill>
                    <a:schemeClr val="bg1"/>
                  </a:solidFill>
                </a:endParaRPr>
              </a:p>
            </p:txBody>
          </p:sp>
        </p:grpSp>
        <p:grpSp>
          <p:nvGrpSpPr>
            <p:cNvPr id="119" name="Group 118"/>
            <p:cNvGrpSpPr/>
            <p:nvPr/>
          </p:nvGrpSpPr>
          <p:grpSpPr>
            <a:xfrm>
              <a:off x="9443207" y="1104327"/>
              <a:ext cx="804248" cy="693173"/>
              <a:chOff x="12439399" y="1706150"/>
              <a:chExt cx="804248" cy="693173"/>
            </a:xfrm>
          </p:grpSpPr>
          <p:sp>
            <p:nvSpPr>
              <p:cNvPr id="120" name="Oval 119"/>
              <p:cNvSpPr/>
              <p:nvPr/>
            </p:nvSpPr>
            <p:spPr bwMode="auto">
              <a:xfrm>
                <a:off x="12530619" y="1760659"/>
                <a:ext cx="640080" cy="638664"/>
              </a:xfrm>
              <a:prstGeom prst="ellipse">
                <a:avLst/>
              </a:prstGeom>
              <a:gradFill flip="none" rotWithShape="1">
                <a:gsLst>
                  <a:gs pos="0">
                    <a:srgbClr val="272A48">
                      <a:lumMod val="75000"/>
                    </a:srgbClr>
                  </a:gs>
                  <a:gs pos="100000">
                    <a:srgbClr val="33828D"/>
                  </a:gs>
                </a:gsLst>
                <a:lin ang="5400000" scaled="1"/>
                <a:tileRect/>
              </a:gradFill>
              <a:ln w="25400" cap="flat" cmpd="sng" algn="ctr">
                <a:noFill/>
                <a:prstDash val="solid"/>
              </a:ln>
              <a:effectLst>
                <a:innerShdw blurRad="114300">
                  <a:prstClr val="black"/>
                </a:innerShdw>
              </a:effectLst>
            </p:spPr>
            <p:txBody>
              <a:bodyPr rtlCol="0" anchor="ctr"/>
              <a:lstStyle/>
              <a:p>
                <a:pPr algn="ctr" defTabSz="609208">
                  <a:defRPr/>
                </a:pPr>
                <a:endParaRPr lang="en-US" sz="1900" kern="0" dirty="0">
                  <a:solidFill>
                    <a:srgbClr val="FFFFFF"/>
                  </a:solidFill>
                  <a:latin typeface="Arial"/>
                </a:endParaRPr>
              </a:p>
            </p:txBody>
          </p:sp>
          <p:pic>
            <p:nvPicPr>
              <p:cNvPr id="121" name="Picture 2"/>
              <p:cNvPicPr>
                <a:picLocks noChangeAspect="1" noChangeArrowheads="1"/>
              </p:cNvPicPr>
              <p:nvPr/>
            </p:nvPicPr>
            <p:blipFill>
              <a:blip r:embed="rId3" cstate="print">
                <a:duotone>
                  <a:srgbClr val="3CBBB9">
                    <a:shade val="45000"/>
                    <a:satMod val="135000"/>
                  </a:srgbClr>
                  <a:prstClr val="white"/>
                </a:duotone>
                <a:extLst>
                  <a:ext uri="{BEBA8EAE-BF5A-486C-A8C5-ECC9F3942E4B}">
                    <a14:imgProps xmlns:a14="http://schemas.microsoft.com/office/drawing/2010/main">
                      <a14:imgLayer r:embed="rId4">
                        <a14:imgEffect>
                          <a14:colorTemperature colorTemp="8022"/>
                        </a14:imgEffect>
                        <a14:imgEffect>
                          <a14:saturation sat="248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12439399" y="1706150"/>
                <a:ext cx="804248" cy="62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 name="Freeform 129"/>
            <p:cNvSpPr>
              <a:spLocks noEditPoints="1"/>
            </p:cNvSpPr>
            <p:nvPr/>
          </p:nvSpPr>
          <p:spPr bwMode="auto">
            <a:xfrm>
              <a:off x="9591407" y="1386979"/>
              <a:ext cx="299234" cy="289253"/>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solidFill>
                  <a:schemeClr val="bg1"/>
                </a:solidFill>
              </a:endParaRPr>
            </a:p>
          </p:txBody>
        </p:sp>
        <p:sp>
          <p:nvSpPr>
            <p:cNvPr id="123" name="Freeform 130"/>
            <p:cNvSpPr>
              <a:spLocks noEditPoints="1"/>
            </p:cNvSpPr>
            <p:nvPr/>
          </p:nvSpPr>
          <p:spPr bwMode="auto">
            <a:xfrm>
              <a:off x="9845331" y="1290562"/>
              <a:ext cx="208614" cy="206742"/>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solidFill>
                  <a:schemeClr val="bg1"/>
                </a:solidFill>
              </a:endParaRPr>
            </a:p>
          </p:txBody>
        </p:sp>
      </p:grpSp>
      <p:grpSp>
        <p:nvGrpSpPr>
          <p:cNvPr id="4" name="Group 3"/>
          <p:cNvGrpSpPr/>
          <p:nvPr/>
        </p:nvGrpSpPr>
        <p:grpSpPr>
          <a:xfrm>
            <a:off x="8615981" y="2266453"/>
            <a:ext cx="1072051" cy="924231"/>
            <a:chOff x="9158250" y="2765240"/>
            <a:chExt cx="804248" cy="693173"/>
          </a:xfrm>
        </p:grpSpPr>
        <p:grpSp>
          <p:nvGrpSpPr>
            <p:cNvPr id="128" name="Group 127"/>
            <p:cNvGrpSpPr/>
            <p:nvPr/>
          </p:nvGrpSpPr>
          <p:grpSpPr>
            <a:xfrm>
              <a:off x="9158250" y="2765240"/>
              <a:ext cx="804248" cy="693173"/>
              <a:chOff x="12439399" y="1706150"/>
              <a:chExt cx="804248" cy="693173"/>
            </a:xfrm>
          </p:grpSpPr>
          <p:sp>
            <p:nvSpPr>
              <p:cNvPr id="131" name="Oval 130"/>
              <p:cNvSpPr/>
              <p:nvPr/>
            </p:nvSpPr>
            <p:spPr bwMode="auto">
              <a:xfrm>
                <a:off x="12530619" y="1760659"/>
                <a:ext cx="640080" cy="638664"/>
              </a:xfrm>
              <a:prstGeom prst="ellipse">
                <a:avLst/>
              </a:prstGeom>
              <a:gradFill flip="none" rotWithShape="1">
                <a:gsLst>
                  <a:gs pos="0">
                    <a:srgbClr val="272A48">
                      <a:lumMod val="75000"/>
                    </a:srgbClr>
                  </a:gs>
                  <a:gs pos="100000">
                    <a:srgbClr val="33828D"/>
                  </a:gs>
                </a:gsLst>
                <a:lin ang="5400000" scaled="1"/>
                <a:tileRect/>
              </a:gradFill>
              <a:ln w="25400" cap="flat" cmpd="sng" algn="ctr">
                <a:noFill/>
                <a:prstDash val="solid"/>
              </a:ln>
              <a:effectLst>
                <a:innerShdw blurRad="114300">
                  <a:prstClr val="black"/>
                </a:innerShdw>
              </a:effectLst>
            </p:spPr>
            <p:txBody>
              <a:bodyPr rtlCol="0" anchor="ctr"/>
              <a:lstStyle/>
              <a:p>
                <a:pPr algn="ctr" defTabSz="609208">
                  <a:defRPr/>
                </a:pPr>
                <a:endParaRPr lang="en-US" sz="1900" kern="0" dirty="0">
                  <a:solidFill>
                    <a:srgbClr val="FFFFFF"/>
                  </a:solidFill>
                  <a:latin typeface="Arial"/>
                </a:endParaRPr>
              </a:p>
            </p:txBody>
          </p:sp>
          <p:pic>
            <p:nvPicPr>
              <p:cNvPr id="132" name="Picture 2"/>
              <p:cNvPicPr>
                <a:picLocks noChangeAspect="1" noChangeArrowheads="1"/>
              </p:cNvPicPr>
              <p:nvPr/>
            </p:nvPicPr>
            <p:blipFill>
              <a:blip r:embed="rId3" cstate="print">
                <a:duotone>
                  <a:srgbClr val="3CBBB9">
                    <a:shade val="45000"/>
                    <a:satMod val="135000"/>
                  </a:srgbClr>
                  <a:prstClr val="white"/>
                </a:duotone>
                <a:extLst>
                  <a:ext uri="{BEBA8EAE-BF5A-486C-A8C5-ECC9F3942E4B}">
                    <a14:imgProps xmlns:a14="http://schemas.microsoft.com/office/drawing/2010/main">
                      <a14:imgLayer r:embed="rId4">
                        <a14:imgEffect>
                          <a14:colorTemperature colorTemp="8022"/>
                        </a14:imgEffect>
                        <a14:imgEffect>
                          <a14:saturation sat="248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12439399" y="1706150"/>
                <a:ext cx="804248" cy="62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5" name="Freeform 6"/>
            <p:cNvSpPr>
              <a:spLocks noEditPoints="1"/>
            </p:cNvSpPr>
            <p:nvPr/>
          </p:nvSpPr>
          <p:spPr bwMode="auto">
            <a:xfrm>
              <a:off x="9479138" y="2925474"/>
              <a:ext cx="232143" cy="372705"/>
            </a:xfrm>
            <a:custGeom>
              <a:avLst/>
              <a:gdLst>
                <a:gd name="T0" fmla="*/ 54 w 126"/>
                <a:gd name="T1" fmla="*/ 176 h 231"/>
                <a:gd name="T2" fmla="*/ 54 w 126"/>
                <a:gd name="T3" fmla="*/ 122 h 231"/>
                <a:gd name="T4" fmla="*/ 17 w 126"/>
                <a:gd name="T5" fmla="*/ 100 h 231"/>
                <a:gd name="T6" fmla="*/ 5 w 126"/>
                <a:gd name="T7" fmla="*/ 65 h 231"/>
                <a:gd name="T8" fmla="*/ 19 w 126"/>
                <a:gd name="T9" fmla="*/ 29 h 231"/>
                <a:gd name="T10" fmla="*/ 54 w 126"/>
                <a:gd name="T11" fmla="*/ 13 h 231"/>
                <a:gd name="T12" fmla="*/ 54 w 126"/>
                <a:gd name="T13" fmla="*/ 0 h 231"/>
                <a:gd name="T14" fmla="*/ 73 w 126"/>
                <a:gd name="T15" fmla="*/ 0 h 231"/>
                <a:gd name="T16" fmla="*/ 73 w 126"/>
                <a:gd name="T17" fmla="*/ 13 h 231"/>
                <a:gd name="T18" fmla="*/ 105 w 126"/>
                <a:gd name="T19" fmla="*/ 27 h 231"/>
                <a:gd name="T20" fmla="*/ 121 w 126"/>
                <a:gd name="T21" fmla="*/ 58 h 231"/>
                <a:gd name="T22" fmla="*/ 88 w 126"/>
                <a:gd name="T23" fmla="*/ 62 h 231"/>
                <a:gd name="T24" fmla="*/ 73 w 126"/>
                <a:gd name="T25" fmla="*/ 41 h 231"/>
                <a:gd name="T26" fmla="*/ 73 w 126"/>
                <a:gd name="T27" fmla="*/ 92 h 231"/>
                <a:gd name="T28" fmla="*/ 115 w 126"/>
                <a:gd name="T29" fmla="*/ 113 h 231"/>
                <a:gd name="T30" fmla="*/ 126 w 126"/>
                <a:gd name="T31" fmla="*/ 148 h 231"/>
                <a:gd name="T32" fmla="*/ 112 w 126"/>
                <a:gd name="T33" fmla="*/ 187 h 231"/>
                <a:gd name="T34" fmla="*/ 73 w 126"/>
                <a:gd name="T35" fmla="*/ 206 h 231"/>
                <a:gd name="T36" fmla="*/ 73 w 126"/>
                <a:gd name="T37" fmla="*/ 231 h 231"/>
                <a:gd name="T38" fmla="*/ 54 w 126"/>
                <a:gd name="T39" fmla="*/ 231 h 231"/>
                <a:gd name="T40" fmla="*/ 54 w 126"/>
                <a:gd name="T41" fmla="*/ 207 h 231"/>
                <a:gd name="T42" fmla="*/ 18 w 126"/>
                <a:gd name="T43" fmla="*/ 190 h 231"/>
                <a:gd name="T44" fmla="*/ 0 w 126"/>
                <a:gd name="T45" fmla="*/ 151 h 231"/>
                <a:gd name="T46" fmla="*/ 34 w 126"/>
                <a:gd name="T47" fmla="*/ 148 h 231"/>
                <a:gd name="T48" fmla="*/ 41 w 126"/>
                <a:gd name="T49" fmla="*/ 165 h 231"/>
                <a:gd name="T50" fmla="*/ 54 w 126"/>
                <a:gd name="T51" fmla="*/ 176 h 231"/>
                <a:gd name="T52" fmla="*/ 54 w 126"/>
                <a:gd name="T53" fmla="*/ 41 h 231"/>
                <a:gd name="T54" fmla="*/ 42 w 126"/>
                <a:gd name="T55" fmla="*/ 50 h 231"/>
                <a:gd name="T56" fmla="*/ 37 w 126"/>
                <a:gd name="T57" fmla="*/ 63 h 231"/>
                <a:gd name="T58" fmla="*/ 42 w 126"/>
                <a:gd name="T59" fmla="*/ 76 h 231"/>
                <a:gd name="T60" fmla="*/ 54 w 126"/>
                <a:gd name="T61" fmla="*/ 85 h 231"/>
                <a:gd name="T62" fmla="*/ 54 w 126"/>
                <a:gd name="T63" fmla="*/ 41 h 231"/>
                <a:gd name="T64" fmla="*/ 73 w 126"/>
                <a:gd name="T65" fmla="*/ 178 h 231"/>
                <a:gd name="T66" fmla="*/ 88 w 126"/>
                <a:gd name="T67" fmla="*/ 169 h 231"/>
                <a:gd name="T68" fmla="*/ 95 w 126"/>
                <a:gd name="T69" fmla="*/ 152 h 231"/>
                <a:gd name="T70" fmla="*/ 89 w 126"/>
                <a:gd name="T71" fmla="*/ 137 h 231"/>
                <a:gd name="T72" fmla="*/ 73 w 126"/>
                <a:gd name="T73" fmla="*/ 128 h 231"/>
                <a:gd name="T74" fmla="*/ 73 w 126"/>
                <a:gd name="T75" fmla="*/ 17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231">
                  <a:moveTo>
                    <a:pt x="54" y="176"/>
                  </a:moveTo>
                  <a:cubicBezTo>
                    <a:pt x="54" y="122"/>
                    <a:pt x="54" y="122"/>
                    <a:pt x="54" y="122"/>
                  </a:cubicBezTo>
                  <a:cubicBezTo>
                    <a:pt x="37" y="117"/>
                    <a:pt x="25" y="110"/>
                    <a:pt x="17" y="100"/>
                  </a:cubicBezTo>
                  <a:cubicBezTo>
                    <a:pt x="9" y="91"/>
                    <a:pt x="5" y="79"/>
                    <a:pt x="5" y="65"/>
                  </a:cubicBezTo>
                  <a:cubicBezTo>
                    <a:pt x="5" y="51"/>
                    <a:pt x="10" y="39"/>
                    <a:pt x="19" y="29"/>
                  </a:cubicBezTo>
                  <a:cubicBezTo>
                    <a:pt x="27" y="20"/>
                    <a:pt x="39" y="14"/>
                    <a:pt x="54" y="13"/>
                  </a:cubicBezTo>
                  <a:cubicBezTo>
                    <a:pt x="54" y="0"/>
                    <a:pt x="54" y="0"/>
                    <a:pt x="54" y="0"/>
                  </a:cubicBezTo>
                  <a:cubicBezTo>
                    <a:pt x="73" y="0"/>
                    <a:pt x="73" y="0"/>
                    <a:pt x="73" y="0"/>
                  </a:cubicBezTo>
                  <a:cubicBezTo>
                    <a:pt x="73" y="13"/>
                    <a:pt x="73" y="13"/>
                    <a:pt x="73" y="13"/>
                  </a:cubicBezTo>
                  <a:cubicBezTo>
                    <a:pt x="86" y="14"/>
                    <a:pt x="97" y="19"/>
                    <a:pt x="105" y="27"/>
                  </a:cubicBezTo>
                  <a:cubicBezTo>
                    <a:pt x="113" y="34"/>
                    <a:pt x="119" y="45"/>
                    <a:pt x="121" y="58"/>
                  </a:cubicBezTo>
                  <a:cubicBezTo>
                    <a:pt x="88" y="62"/>
                    <a:pt x="88" y="62"/>
                    <a:pt x="88" y="62"/>
                  </a:cubicBezTo>
                  <a:cubicBezTo>
                    <a:pt x="86" y="52"/>
                    <a:pt x="81" y="45"/>
                    <a:pt x="73" y="41"/>
                  </a:cubicBezTo>
                  <a:cubicBezTo>
                    <a:pt x="73" y="92"/>
                    <a:pt x="73" y="92"/>
                    <a:pt x="73" y="92"/>
                  </a:cubicBezTo>
                  <a:cubicBezTo>
                    <a:pt x="93" y="97"/>
                    <a:pt x="107" y="104"/>
                    <a:pt x="115" y="113"/>
                  </a:cubicBezTo>
                  <a:cubicBezTo>
                    <a:pt x="122" y="122"/>
                    <a:pt x="126" y="134"/>
                    <a:pt x="126" y="148"/>
                  </a:cubicBezTo>
                  <a:cubicBezTo>
                    <a:pt x="126" y="163"/>
                    <a:pt x="121" y="176"/>
                    <a:pt x="112" y="187"/>
                  </a:cubicBezTo>
                  <a:cubicBezTo>
                    <a:pt x="103" y="198"/>
                    <a:pt x="89" y="204"/>
                    <a:pt x="73" y="206"/>
                  </a:cubicBezTo>
                  <a:cubicBezTo>
                    <a:pt x="73" y="231"/>
                    <a:pt x="73" y="231"/>
                    <a:pt x="73" y="231"/>
                  </a:cubicBezTo>
                  <a:cubicBezTo>
                    <a:pt x="54" y="231"/>
                    <a:pt x="54" y="231"/>
                    <a:pt x="54" y="231"/>
                  </a:cubicBezTo>
                  <a:cubicBezTo>
                    <a:pt x="54" y="207"/>
                    <a:pt x="54" y="207"/>
                    <a:pt x="54" y="207"/>
                  </a:cubicBezTo>
                  <a:cubicBezTo>
                    <a:pt x="39" y="205"/>
                    <a:pt x="27" y="200"/>
                    <a:pt x="18" y="190"/>
                  </a:cubicBezTo>
                  <a:cubicBezTo>
                    <a:pt x="9" y="181"/>
                    <a:pt x="3" y="168"/>
                    <a:pt x="0" y="151"/>
                  </a:cubicBezTo>
                  <a:cubicBezTo>
                    <a:pt x="34" y="148"/>
                    <a:pt x="34" y="148"/>
                    <a:pt x="34" y="148"/>
                  </a:cubicBezTo>
                  <a:cubicBezTo>
                    <a:pt x="35" y="154"/>
                    <a:pt x="38" y="160"/>
                    <a:pt x="41" y="165"/>
                  </a:cubicBezTo>
                  <a:cubicBezTo>
                    <a:pt x="45" y="170"/>
                    <a:pt x="49" y="174"/>
                    <a:pt x="54" y="176"/>
                  </a:cubicBezTo>
                  <a:close/>
                  <a:moveTo>
                    <a:pt x="54" y="41"/>
                  </a:moveTo>
                  <a:cubicBezTo>
                    <a:pt x="49" y="43"/>
                    <a:pt x="45" y="45"/>
                    <a:pt x="42" y="50"/>
                  </a:cubicBezTo>
                  <a:cubicBezTo>
                    <a:pt x="39" y="54"/>
                    <a:pt x="37" y="58"/>
                    <a:pt x="37" y="63"/>
                  </a:cubicBezTo>
                  <a:cubicBezTo>
                    <a:pt x="37" y="68"/>
                    <a:pt x="39" y="72"/>
                    <a:pt x="42" y="76"/>
                  </a:cubicBezTo>
                  <a:cubicBezTo>
                    <a:pt x="44" y="80"/>
                    <a:pt x="48" y="83"/>
                    <a:pt x="54" y="85"/>
                  </a:cubicBezTo>
                  <a:lnTo>
                    <a:pt x="54" y="41"/>
                  </a:lnTo>
                  <a:close/>
                  <a:moveTo>
                    <a:pt x="73" y="178"/>
                  </a:moveTo>
                  <a:cubicBezTo>
                    <a:pt x="79" y="177"/>
                    <a:pt x="84" y="174"/>
                    <a:pt x="88" y="169"/>
                  </a:cubicBezTo>
                  <a:cubicBezTo>
                    <a:pt x="93" y="164"/>
                    <a:pt x="95" y="159"/>
                    <a:pt x="95" y="152"/>
                  </a:cubicBezTo>
                  <a:cubicBezTo>
                    <a:pt x="95" y="146"/>
                    <a:pt x="93" y="141"/>
                    <a:pt x="89" y="137"/>
                  </a:cubicBezTo>
                  <a:cubicBezTo>
                    <a:pt x="86" y="133"/>
                    <a:pt x="80" y="130"/>
                    <a:pt x="73" y="128"/>
                  </a:cubicBezTo>
                  <a:lnTo>
                    <a:pt x="73" y="17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p>
          </p:txBody>
        </p:sp>
      </p:grpSp>
      <p:sp>
        <p:nvSpPr>
          <p:cNvPr id="136" name="TextBox 135"/>
          <p:cNvSpPr txBox="1"/>
          <p:nvPr/>
        </p:nvSpPr>
        <p:spPr>
          <a:xfrm>
            <a:off x="1749084" y="3283217"/>
            <a:ext cx="3343796" cy="497413"/>
          </a:xfrm>
          <a:prstGeom prst="rect">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0" tIns="60923" rIns="0" bIns="60923" rtlCol="0" anchor="t" anchorCtr="0">
            <a:noAutofit/>
          </a:bodyPr>
          <a:lstStyle>
            <a:defPPr>
              <a:defRPr lang="en-US"/>
            </a:defPPr>
            <a:lvl1pPr algn="ctr" defTabSz="909579">
              <a:lnSpc>
                <a:spcPct val="95000"/>
              </a:lnSpc>
              <a:buClr>
                <a:srgbClr val="0096D6"/>
              </a:buClr>
              <a:buSzPct val="90000"/>
              <a:defRPr sz="1200">
                <a:solidFill>
                  <a:schemeClr val="bg1"/>
                </a:solidFill>
                <a:latin typeface="+mj-lt"/>
                <a:ea typeface="+mj-ea"/>
                <a:cs typeface="CiscoSans ExtraLight"/>
              </a:defRPr>
            </a:lvl1pPr>
          </a:lstStyle>
          <a:p>
            <a:pPr defTabSz="913973">
              <a:lnSpc>
                <a:spcPct val="90000"/>
              </a:lnSpc>
              <a:buClr>
                <a:schemeClr val="bg1"/>
              </a:buClr>
              <a:buSzPct val="80000"/>
            </a:pPr>
            <a:r>
              <a:rPr lang="en-US" sz="1900" dirty="0">
                <a:solidFill>
                  <a:schemeClr val="bg1">
                    <a:lumMod val="95000"/>
                  </a:schemeClr>
                </a:solidFill>
                <a:ea typeface="ＭＳ Ｐゴシック" pitchFamily="48" charset="-128"/>
              </a:rPr>
              <a:t>Internal Private Cloud</a:t>
            </a:r>
          </a:p>
        </p:txBody>
      </p:sp>
      <p:sp>
        <p:nvSpPr>
          <p:cNvPr id="6" name="Left-Right Arrow 5"/>
          <p:cNvSpPr/>
          <p:nvPr/>
        </p:nvSpPr>
        <p:spPr>
          <a:xfrm>
            <a:off x="1749092" y="1181388"/>
            <a:ext cx="10253197" cy="615361"/>
          </a:xfrm>
          <a:prstGeom prst="leftRightArrow">
            <a:avLst/>
          </a:prstGeom>
          <a:solidFill>
            <a:srgbClr val="7030A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endParaRPr lang="en-US" dirty="0" smtClean="0"/>
          </a:p>
        </p:txBody>
      </p:sp>
      <p:sp>
        <p:nvSpPr>
          <p:cNvPr id="7" name="TextBox 6"/>
          <p:cNvSpPr txBox="1"/>
          <p:nvPr/>
        </p:nvSpPr>
        <p:spPr>
          <a:xfrm>
            <a:off x="2133896" y="1241392"/>
            <a:ext cx="9015132" cy="492437"/>
          </a:xfrm>
          <a:prstGeom prst="rect">
            <a:avLst/>
          </a:prstGeom>
          <a:noFill/>
        </p:spPr>
        <p:txBody>
          <a:bodyPr wrap="square" lIns="121845" tIns="60923" rIns="121845" bIns="60923" rtlCol="0">
            <a:spAutoFit/>
          </a:bodyPr>
          <a:lstStyle/>
          <a:p>
            <a:pPr algn="ctr"/>
            <a:r>
              <a:rPr lang="en-US" dirty="0" smtClean="0">
                <a:solidFill>
                  <a:schemeClr val="bg1"/>
                </a:solidFill>
              </a:rPr>
              <a:t>Build ----------------------------------------------------------- Buy</a:t>
            </a:r>
            <a:endParaRPr lang="en-US" dirty="0">
              <a:solidFill>
                <a:schemeClr val="bg1"/>
              </a:solidFill>
            </a:endParaRPr>
          </a:p>
        </p:txBody>
      </p:sp>
      <p:sp>
        <p:nvSpPr>
          <p:cNvPr id="8" name="TextBox 7"/>
          <p:cNvSpPr txBox="1"/>
          <p:nvPr/>
        </p:nvSpPr>
        <p:spPr>
          <a:xfrm>
            <a:off x="31244" y="4756423"/>
            <a:ext cx="1590351" cy="415495"/>
          </a:xfrm>
          <a:prstGeom prst="rect">
            <a:avLst/>
          </a:prstGeom>
          <a:noFill/>
        </p:spPr>
        <p:txBody>
          <a:bodyPr wrap="square" lIns="121845" tIns="60923" rIns="121845" bIns="60923" rtlCol="0">
            <a:spAutoFit/>
          </a:bodyPr>
          <a:lstStyle/>
          <a:p>
            <a:r>
              <a:rPr lang="en-US" sz="1900" dirty="0"/>
              <a:t>Ownership</a:t>
            </a:r>
          </a:p>
        </p:txBody>
      </p:sp>
      <p:sp>
        <p:nvSpPr>
          <p:cNvPr id="41" name="TextBox 40"/>
          <p:cNvSpPr txBox="1"/>
          <p:nvPr/>
        </p:nvSpPr>
        <p:spPr>
          <a:xfrm>
            <a:off x="31243" y="5198542"/>
            <a:ext cx="1787654" cy="415495"/>
          </a:xfrm>
          <a:prstGeom prst="rect">
            <a:avLst/>
          </a:prstGeom>
          <a:noFill/>
        </p:spPr>
        <p:txBody>
          <a:bodyPr wrap="square" lIns="121845" tIns="60923" rIns="121845" bIns="60923" rtlCol="0">
            <a:spAutoFit/>
          </a:bodyPr>
          <a:lstStyle/>
          <a:p>
            <a:r>
              <a:rPr lang="en-US" sz="1900" dirty="0"/>
              <a:t>Management</a:t>
            </a:r>
          </a:p>
        </p:txBody>
      </p:sp>
      <p:sp>
        <p:nvSpPr>
          <p:cNvPr id="42" name="TextBox 41"/>
          <p:cNvSpPr txBox="1"/>
          <p:nvPr/>
        </p:nvSpPr>
        <p:spPr>
          <a:xfrm>
            <a:off x="31244" y="5757593"/>
            <a:ext cx="1590351" cy="415495"/>
          </a:xfrm>
          <a:prstGeom prst="rect">
            <a:avLst/>
          </a:prstGeom>
          <a:noFill/>
        </p:spPr>
        <p:txBody>
          <a:bodyPr wrap="square" lIns="121845" tIns="60923" rIns="121845" bIns="60923" rtlCol="0">
            <a:spAutoFit/>
          </a:bodyPr>
          <a:lstStyle/>
          <a:p>
            <a:r>
              <a:rPr lang="en-US" sz="1900" dirty="0"/>
              <a:t>Location</a:t>
            </a:r>
          </a:p>
        </p:txBody>
      </p:sp>
      <p:sp>
        <p:nvSpPr>
          <p:cNvPr id="9" name="Rounded Rectangle 8"/>
          <p:cNvSpPr/>
          <p:nvPr/>
        </p:nvSpPr>
        <p:spPr>
          <a:xfrm>
            <a:off x="1702897" y="4795825"/>
            <a:ext cx="6525664" cy="359953"/>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Customer</a:t>
            </a:r>
          </a:p>
        </p:txBody>
      </p:sp>
      <p:sp>
        <p:nvSpPr>
          <p:cNvPr id="10" name="Rectangle 9"/>
          <p:cNvSpPr/>
          <p:nvPr/>
        </p:nvSpPr>
        <p:spPr>
          <a:xfrm>
            <a:off x="9202052" y="3159001"/>
            <a:ext cx="1484973" cy="917427"/>
          </a:xfrm>
          <a:prstGeom prst="rect">
            <a:avLst/>
          </a:prstGeom>
        </p:spPr>
        <p:txBody>
          <a:bodyPr wrap="square" lIns="121845" tIns="60923" rIns="121845" bIns="60923">
            <a:spAutoFit/>
          </a:bodyPr>
          <a:lstStyle/>
          <a:p>
            <a:pPr algn="ctr" defTabSz="913973">
              <a:lnSpc>
                <a:spcPct val="90000"/>
              </a:lnSpc>
              <a:buClr>
                <a:schemeClr val="bg1"/>
              </a:buClr>
              <a:buSzPct val="80000"/>
            </a:pPr>
            <a:r>
              <a:rPr lang="en-US" sz="1900" dirty="0">
                <a:solidFill>
                  <a:schemeClr val="bg1">
                    <a:lumMod val="95000"/>
                  </a:schemeClr>
                </a:solidFill>
                <a:ea typeface="ＭＳ Ｐゴシック" pitchFamily="48" charset="-128"/>
              </a:rPr>
              <a:t>Hosted Private Cloud</a:t>
            </a:r>
          </a:p>
        </p:txBody>
      </p:sp>
      <p:sp>
        <p:nvSpPr>
          <p:cNvPr id="46" name="Rounded Rectangle 45"/>
          <p:cNvSpPr/>
          <p:nvPr/>
        </p:nvSpPr>
        <p:spPr>
          <a:xfrm>
            <a:off x="1702898" y="5233233"/>
            <a:ext cx="3223034" cy="359953"/>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Customer</a:t>
            </a:r>
          </a:p>
        </p:txBody>
      </p:sp>
      <p:sp>
        <p:nvSpPr>
          <p:cNvPr id="47" name="Rounded Rectangle 46"/>
          <p:cNvSpPr/>
          <p:nvPr/>
        </p:nvSpPr>
        <p:spPr>
          <a:xfrm>
            <a:off x="1702899" y="5657335"/>
            <a:ext cx="7568706" cy="611196"/>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On-Prem</a:t>
            </a:r>
          </a:p>
        </p:txBody>
      </p:sp>
      <p:sp>
        <p:nvSpPr>
          <p:cNvPr id="48" name="Rounded Rectangle 47"/>
          <p:cNvSpPr/>
          <p:nvPr/>
        </p:nvSpPr>
        <p:spPr>
          <a:xfrm>
            <a:off x="8303788" y="4797499"/>
            <a:ext cx="3714370" cy="361877"/>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Cisco / Partner</a:t>
            </a:r>
          </a:p>
        </p:txBody>
      </p:sp>
      <p:sp>
        <p:nvSpPr>
          <p:cNvPr id="49" name="Rounded Rectangle 48"/>
          <p:cNvSpPr/>
          <p:nvPr/>
        </p:nvSpPr>
        <p:spPr>
          <a:xfrm>
            <a:off x="5025512" y="5240874"/>
            <a:ext cx="6992645" cy="394759"/>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Cisco / Partner</a:t>
            </a:r>
          </a:p>
        </p:txBody>
      </p:sp>
      <p:sp>
        <p:nvSpPr>
          <p:cNvPr id="50" name="Rounded Rectangle 49"/>
          <p:cNvSpPr/>
          <p:nvPr/>
        </p:nvSpPr>
        <p:spPr>
          <a:xfrm>
            <a:off x="9382736" y="5657344"/>
            <a:ext cx="2635422" cy="630449"/>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sz="2100" dirty="0"/>
              <a:t>Partner</a:t>
            </a:r>
          </a:p>
        </p:txBody>
      </p:sp>
      <p:sp>
        <p:nvSpPr>
          <p:cNvPr id="51" name="TextBox 50"/>
          <p:cNvSpPr txBox="1"/>
          <p:nvPr/>
        </p:nvSpPr>
        <p:spPr>
          <a:xfrm>
            <a:off x="4965722" y="1740656"/>
            <a:ext cx="3169095" cy="689407"/>
          </a:xfrm>
          <a:prstGeom prst="rect">
            <a:avLst/>
          </a:prstGeom>
          <a:noFill/>
        </p:spPr>
        <p:txBody>
          <a:bodyPr wrap="square" lIns="121835" tIns="60917" rIns="121835" bIns="60917" rtlCol="0">
            <a:spAutoFit/>
          </a:bodyPr>
          <a:lstStyle>
            <a:defPPr>
              <a:defRPr lang="en-US"/>
            </a:defPPr>
            <a:lvl1pPr algn="r">
              <a:defRPr sz="1400" b="1">
                <a:solidFill>
                  <a:schemeClr val="bg1"/>
                </a:solidFill>
              </a:defRPr>
            </a:lvl1pPr>
          </a:lstStyle>
          <a:p>
            <a:pPr marL="0" lvl="1" algn="ctr" defTabSz="1218267">
              <a:lnSpc>
                <a:spcPct val="85000"/>
              </a:lnSpc>
            </a:pPr>
            <a:r>
              <a:rPr lang="en-GB" sz="2100" i="1" dirty="0">
                <a:solidFill>
                  <a:schemeClr val="bg1"/>
                </a:solidFill>
                <a:latin typeface="Calibri" panose="020F0502020204030204" pitchFamily="34" charset="0"/>
                <a:cs typeface="Calibri" panose="020F0502020204030204" pitchFamily="34" charset="0"/>
              </a:rPr>
              <a:t>We can manage some or all of it for you</a:t>
            </a:r>
          </a:p>
        </p:txBody>
      </p:sp>
      <p:sp>
        <p:nvSpPr>
          <p:cNvPr id="52" name="Round Same Side Corner Rectangle 51"/>
          <p:cNvSpPr/>
          <p:nvPr/>
        </p:nvSpPr>
        <p:spPr>
          <a:xfrm>
            <a:off x="10671652" y="2703995"/>
            <a:ext cx="1298878" cy="1561692"/>
          </a:xfrm>
          <a:prstGeom prst="round2SameRect">
            <a:avLst>
              <a:gd name="adj1" fmla="val 0"/>
              <a:gd name="adj2" fmla="val 5788"/>
            </a:avLst>
          </a:prstGeom>
          <a:gradFill>
            <a:gsLst>
              <a:gs pos="30000">
                <a:srgbClr val="33828D"/>
              </a:gs>
              <a:gs pos="100000">
                <a:srgbClr val="194147"/>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endParaRPr lang="en-US" dirty="0"/>
          </a:p>
        </p:txBody>
      </p:sp>
      <p:sp>
        <p:nvSpPr>
          <p:cNvPr id="53" name="Rectangle 52"/>
          <p:cNvSpPr/>
          <p:nvPr/>
        </p:nvSpPr>
        <p:spPr>
          <a:xfrm>
            <a:off x="10545152" y="3168531"/>
            <a:ext cx="1484973" cy="654239"/>
          </a:xfrm>
          <a:prstGeom prst="rect">
            <a:avLst/>
          </a:prstGeom>
        </p:spPr>
        <p:txBody>
          <a:bodyPr wrap="square" lIns="121845" tIns="60923" rIns="121845" bIns="60923">
            <a:spAutoFit/>
          </a:bodyPr>
          <a:lstStyle/>
          <a:p>
            <a:pPr algn="ctr" defTabSz="913973">
              <a:lnSpc>
                <a:spcPct val="90000"/>
              </a:lnSpc>
              <a:buClr>
                <a:schemeClr val="bg1"/>
              </a:buClr>
              <a:buSzPct val="80000"/>
            </a:pPr>
            <a:r>
              <a:rPr lang="en-US" sz="1900" dirty="0">
                <a:solidFill>
                  <a:schemeClr val="bg1">
                    <a:lumMod val="95000"/>
                  </a:schemeClr>
                </a:solidFill>
                <a:ea typeface="ＭＳ Ｐゴシック" pitchFamily="48" charset="-128"/>
              </a:rPr>
              <a:t>Public Cloud</a:t>
            </a:r>
          </a:p>
        </p:txBody>
      </p:sp>
      <p:grpSp>
        <p:nvGrpSpPr>
          <p:cNvPr id="54" name="Group 53"/>
          <p:cNvGrpSpPr/>
          <p:nvPr/>
        </p:nvGrpSpPr>
        <p:grpSpPr>
          <a:xfrm>
            <a:off x="10117842" y="2266453"/>
            <a:ext cx="1072051" cy="924231"/>
            <a:chOff x="9158250" y="2765240"/>
            <a:chExt cx="804248" cy="693173"/>
          </a:xfrm>
        </p:grpSpPr>
        <p:grpSp>
          <p:nvGrpSpPr>
            <p:cNvPr id="55" name="Group 54"/>
            <p:cNvGrpSpPr/>
            <p:nvPr/>
          </p:nvGrpSpPr>
          <p:grpSpPr>
            <a:xfrm>
              <a:off x="9158250" y="2765240"/>
              <a:ext cx="804248" cy="693173"/>
              <a:chOff x="12439399" y="1706150"/>
              <a:chExt cx="804248" cy="693173"/>
            </a:xfrm>
          </p:grpSpPr>
          <p:sp>
            <p:nvSpPr>
              <p:cNvPr id="57" name="Oval 56"/>
              <p:cNvSpPr/>
              <p:nvPr/>
            </p:nvSpPr>
            <p:spPr bwMode="auto">
              <a:xfrm>
                <a:off x="12530619" y="1760659"/>
                <a:ext cx="640080" cy="638664"/>
              </a:xfrm>
              <a:prstGeom prst="ellipse">
                <a:avLst/>
              </a:prstGeom>
              <a:gradFill flip="none" rotWithShape="1">
                <a:gsLst>
                  <a:gs pos="0">
                    <a:srgbClr val="272A48">
                      <a:lumMod val="75000"/>
                    </a:srgbClr>
                  </a:gs>
                  <a:gs pos="100000">
                    <a:srgbClr val="33828D"/>
                  </a:gs>
                </a:gsLst>
                <a:lin ang="5400000" scaled="1"/>
                <a:tileRect/>
              </a:gradFill>
              <a:ln w="25400" cap="flat" cmpd="sng" algn="ctr">
                <a:noFill/>
                <a:prstDash val="solid"/>
              </a:ln>
              <a:effectLst>
                <a:innerShdw blurRad="114300">
                  <a:prstClr val="black"/>
                </a:innerShdw>
              </a:effectLst>
            </p:spPr>
            <p:txBody>
              <a:bodyPr rtlCol="0" anchor="ctr"/>
              <a:lstStyle/>
              <a:p>
                <a:pPr algn="ctr" defTabSz="609208">
                  <a:defRPr/>
                </a:pPr>
                <a:endParaRPr lang="en-US" sz="1900" kern="0" dirty="0">
                  <a:solidFill>
                    <a:srgbClr val="FFFFFF"/>
                  </a:solidFill>
                  <a:latin typeface="Arial"/>
                </a:endParaRPr>
              </a:p>
            </p:txBody>
          </p:sp>
          <p:pic>
            <p:nvPicPr>
              <p:cNvPr id="58" name="Picture 2"/>
              <p:cNvPicPr>
                <a:picLocks noChangeAspect="1" noChangeArrowheads="1"/>
              </p:cNvPicPr>
              <p:nvPr/>
            </p:nvPicPr>
            <p:blipFill>
              <a:blip r:embed="rId3" cstate="print">
                <a:duotone>
                  <a:srgbClr val="3CBBB9">
                    <a:shade val="45000"/>
                    <a:satMod val="135000"/>
                  </a:srgbClr>
                  <a:prstClr val="white"/>
                </a:duotone>
                <a:extLst>
                  <a:ext uri="{BEBA8EAE-BF5A-486C-A8C5-ECC9F3942E4B}">
                    <a14:imgProps xmlns:a14="http://schemas.microsoft.com/office/drawing/2010/main">
                      <a14:imgLayer r:embed="rId4">
                        <a14:imgEffect>
                          <a14:colorTemperature colorTemp="8022"/>
                        </a14:imgEffect>
                        <a14:imgEffect>
                          <a14:saturation sat="248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12439399" y="1706150"/>
                <a:ext cx="804248" cy="62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6" name="Freeform 6"/>
            <p:cNvSpPr>
              <a:spLocks noEditPoints="1"/>
            </p:cNvSpPr>
            <p:nvPr/>
          </p:nvSpPr>
          <p:spPr bwMode="auto">
            <a:xfrm>
              <a:off x="9479138" y="2925474"/>
              <a:ext cx="232143" cy="372705"/>
            </a:xfrm>
            <a:custGeom>
              <a:avLst/>
              <a:gdLst>
                <a:gd name="T0" fmla="*/ 54 w 126"/>
                <a:gd name="T1" fmla="*/ 176 h 231"/>
                <a:gd name="T2" fmla="*/ 54 w 126"/>
                <a:gd name="T3" fmla="*/ 122 h 231"/>
                <a:gd name="T4" fmla="*/ 17 w 126"/>
                <a:gd name="T5" fmla="*/ 100 h 231"/>
                <a:gd name="T6" fmla="*/ 5 w 126"/>
                <a:gd name="T7" fmla="*/ 65 h 231"/>
                <a:gd name="T8" fmla="*/ 19 w 126"/>
                <a:gd name="T9" fmla="*/ 29 h 231"/>
                <a:gd name="T10" fmla="*/ 54 w 126"/>
                <a:gd name="T11" fmla="*/ 13 h 231"/>
                <a:gd name="T12" fmla="*/ 54 w 126"/>
                <a:gd name="T13" fmla="*/ 0 h 231"/>
                <a:gd name="T14" fmla="*/ 73 w 126"/>
                <a:gd name="T15" fmla="*/ 0 h 231"/>
                <a:gd name="T16" fmla="*/ 73 w 126"/>
                <a:gd name="T17" fmla="*/ 13 h 231"/>
                <a:gd name="T18" fmla="*/ 105 w 126"/>
                <a:gd name="T19" fmla="*/ 27 h 231"/>
                <a:gd name="T20" fmla="*/ 121 w 126"/>
                <a:gd name="T21" fmla="*/ 58 h 231"/>
                <a:gd name="T22" fmla="*/ 88 w 126"/>
                <a:gd name="T23" fmla="*/ 62 h 231"/>
                <a:gd name="T24" fmla="*/ 73 w 126"/>
                <a:gd name="T25" fmla="*/ 41 h 231"/>
                <a:gd name="T26" fmla="*/ 73 w 126"/>
                <a:gd name="T27" fmla="*/ 92 h 231"/>
                <a:gd name="T28" fmla="*/ 115 w 126"/>
                <a:gd name="T29" fmla="*/ 113 h 231"/>
                <a:gd name="T30" fmla="*/ 126 w 126"/>
                <a:gd name="T31" fmla="*/ 148 h 231"/>
                <a:gd name="T32" fmla="*/ 112 w 126"/>
                <a:gd name="T33" fmla="*/ 187 h 231"/>
                <a:gd name="T34" fmla="*/ 73 w 126"/>
                <a:gd name="T35" fmla="*/ 206 h 231"/>
                <a:gd name="T36" fmla="*/ 73 w 126"/>
                <a:gd name="T37" fmla="*/ 231 h 231"/>
                <a:gd name="T38" fmla="*/ 54 w 126"/>
                <a:gd name="T39" fmla="*/ 231 h 231"/>
                <a:gd name="T40" fmla="*/ 54 w 126"/>
                <a:gd name="T41" fmla="*/ 207 h 231"/>
                <a:gd name="T42" fmla="*/ 18 w 126"/>
                <a:gd name="T43" fmla="*/ 190 h 231"/>
                <a:gd name="T44" fmla="*/ 0 w 126"/>
                <a:gd name="T45" fmla="*/ 151 h 231"/>
                <a:gd name="T46" fmla="*/ 34 w 126"/>
                <a:gd name="T47" fmla="*/ 148 h 231"/>
                <a:gd name="T48" fmla="*/ 41 w 126"/>
                <a:gd name="T49" fmla="*/ 165 h 231"/>
                <a:gd name="T50" fmla="*/ 54 w 126"/>
                <a:gd name="T51" fmla="*/ 176 h 231"/>
                <a:gd name="T52" fmla="*/ 54 w 126"/>
                <a:gd name="T53" fmla="*/ 41 h 231"/>
                <a:gd name="T54" fmla="*/ 42 w 126"/>
                <a:gd name="T55" fmla="*/ 50 h 231"/>
                <a:gd name="T56" fmla="*/ 37 w 126"/>
                <a:gd name="T57" fmla="*/ 63 h 231"/>
                <a:gd name="T58" fmla="*/ 42 w 126"/>
                <a:gd name="T59" fmla="*/ 76 h 231"/>
                <a:gd name="T60" fmla="*/ 54 w 126"/>
                <a:gd name="T61" fmla="*/ 85 h 231"/>
                <a:gd name="T62" fmla="*/ 54 w 126"/>
                <a:gd name="T63" fmla="*/ 41 h 231"/>
                <a:gd name="T64" fmla="*/ 73 w 126"/>
                <a:gd name="T65" fmla="*/ 178 h 231"/>
                <a:gd name="T66" fmla="*/ 88 w 126"/>
                <a:gd name="T67" fmla="*/ 169 h 231"/>
                <a:gd name="T68" fmla="*/ 95 w 126"/>
                <a:gd name="T69" fmla="*/ 152 h 231"/>
                <a:gd name="T70" fmla="*/ 89 w 126"/>
                <a:gd name="T71" fmla="*/ 137 h 231"/>
                <a:gd name="T72" fmla="*/ 73 w 126"/>
                <a:gd name="T73" fmla="*/ 128 h 231"/>
                <a:gd name="T74" fmla="*/ 73 w 126"/>
                <a:gd name="T75" fmla="*/ 17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231">
                  <a:moveTo>
                    <a:pt x="54" y="176"/>
                  </a:moveTo>
                  <a:cubicBezTo>
                    <a:pt x="54" y="122"/>
                    <a:pt x="54" y="122"/>
                    <a:pt x="54" y="122"/>
                  </a:cubicBezTo>
                  <a:cubicBezTo>
                    <a:pt x="37" y="117"/>
                    <a:pt x="25" y="110"/>
                    <a:pt x="17" y="100"/>
                  </a:cubicBezTo>
                  <a:cubicBezTo>
                    <a:pt x="9" y="91"/>
                    <a:pt x="5" y="79"/>
                    <a:pt x="5" y="65"/>
                  </a:cubicBezTo>
                  <a:cubicBezTo>
                    <a:pt x="5" y="51"/>
                    <a:pt x="10" y="39"/>
                    <a:pt x="19" y="29"/>
                  </a:cubicBezTo>
                  <a:cubicBezTo>
                    <a:pt x="27" y="20"/>
                    <a:pt x="39" y="14"/>
                    <a:pt x="54" y="13"/>
                  </a:cubicBezTo>
                  <a:cubicBezTo>
                    <a:pt x="54" y="0"/>
                    <a:pt x="54" y="0"/>
                    <a:pt x="54" y="0"/>
                  </a:cubicBezTo>
                  <a:cubicBezTo>
                    <a:pt x="73" y="0"/>
                    <a:pt x="73" y="0"/>
                    <a:pt x="73" y="0"/>
                  </a:cubicBezTo>
                  <a:cubicBezTo>
                    <a:pt x="73" y="13"/>
                    <a:pt x="73" y="13"/>
                    <a:pt x="73" y="13"/>
                  </a:cubicBezTo>
                  <a:cubicBezTo>
                    <a:pt x="86" y="14"/>
                    <a:pt x="97" y="19"/>
                    <a:pt x="105" y="27"/>
                  </a:cubicBezTo>
                  <a:cubicBezTo>
                    <a:pt x="113" y="34"/>
                    <a:pt x="119" y="45"/>
                    <a:pt x="121" y="58"/>
                  </a:cubicBezTo>
                  <a:cubicBezTo>
                    <a:pt x="88" y="62"/>
                    <a:pt x="88" y="62"/>
                    <a:pt x="88" y="62"/>
                  </a:cubicBezTo>
                  <a:cubicBezTo>
                    <a:pt x="86" y="52"/>
                    <a:pt x="81" y="45"/>
                    <a:pt x="73" y="41"/>
                  </a:cubicBezTo>
                  <a:cubicBezTo>
                    <a:pt x="73" y="92"/>
                    <a:pt x="73" y="92"/>
                    <a:pt x="73" y="92"/>
                  </a:cubicBezTo>
                  <a:cubicBezTo>
                    <a:pt x="93" y="97"/>
                    <a:pt x="107" y="104"/>
                    <a:pt x="115" y="113"/>
                  </a:cubicBezTo>
                  <a:cubicBezTo>
                    <a:pt x="122" y="122"/>
                    <a:pt x="126" y="134"/>
                    <a:pt x="126" y="148"/>
                  </a:cubicBezTo>
                  <a:cubicBezTo>
                    <a:pt x="126" y="163"/>
                    <a:pt x="121" y="176"/>
                    <a:pt x="112" y="187"/>
                  </a:cubicBezTo>
                  <a:cubicBezTo>
                    <a:pt x="103" y="198"/>
                    <a:pt x="89" y="204"/>
                    <a:pt x="73" y="206"/>
                  </a:cubicBezTo>
                  <a:cubicBezTo>
                    <a:pt x="73" y="231"/>
                    <a:pt x="73" y="231"/>
                    <a:pt x="73" y="231"/>
                  </a:cubicBezTo>
                  <a:cubicBezTo>
                    <a:pt x="54" y="231"/>
                    <a:pt x="54" y="231"/>
                    <a:pt x="54" y="231"/>
                  </a:cubicBezTo>
                  <a:cubicBezTo>
                    <a:pt x="54" y="207"/>
                    <a:pt x="54" y="207"/>
                    <a:pt x="54" y="207"/>
                  </a:cubicBezTo>
                  <a:cubicBezTo>
                    <a:pt x="39" y="205"/>
                    <a:pt x="27" y="200"/>
                    <a:pt x="18" y="190"/>
                  </a:cubicBezTo>
                  <a:cubicBezTo>
                    <a:pt x="9" y="181"/>
                    <a:pt x="3" y="168"/>
                    <a:pt x="0" y="151"/>
                  </a:cubicBezTo>
                  <a:cubicBezTo>
                    <a:pt x="34" y="148"/>
                    <a:pt x="34" y="148"/>
                    <a:pt x="34" y="148"/>
                  </a:cubicBezTo>
                  <a:cubicBezTo>
                    <a:pt x="35" y="154"/>
                    <a:pt x="38" y="160"/>
                    <a:pt x="41" y="165"/>
                  </a:cubicBezTo>
                  <a:cubicBezTo>
                    <a:pt x="45" y="170"/>
                    <a:pt x="49" y="174"/>
                    <a:pt x="54" y="176"/>
                  </a:cubicBezTo>
                  <a:close/>
                  <a:moveTo>
                    <a:pt x="54" y="41"/>
                  </a:moveTo>
                  <a:cubicBezTo>
                    <a:pt x="49" y="43"/>
                    <a:pt x="45" y="45"/>
                    <a:pt x="42" y="50"/>
                  </a:cubicBezTo>
                  <a:cubicBezTo>
                    <a:pt x="39" y="54"/>
                    <a:pt x="37" y="58"/>
                    <a:pt x="37" y="63"/>
                  </a:cubicBezTo>
                  <a:cubicBezTo>
                    <a:pt x="37" y="68"/>
                    <a:pt x="39" y="72"/>
                    <a:pt x="42" y="76"/>
                  </a:cubicBezTo>
                  <a:cubicBezTo>
                    <a:pt x="44" y="80"/>
                    <a:pt x="48" y="83"/>
                    <a:pt x="54" y="85"/>
                  </a:cubicBezTo>
                  <a:lnTo>
                    <a:pt x="54" y="41"/>
                  </a:lnTo>
                  <a:close/>
                  <a:moveTo>
                    <a:pt x="73" y="178"/>
                  </a:moveTo>
                  <a:cubicBezTo>
                    <a:pt x="79" y="177"/>
                    <a:pt x="84" y="174"/>
                    <a:pt x="88" y="169"/>
                  </a:cubicBezTo>
                  <a:cubicBezTo>
                    <a:pt x="93" y="164"/>
                    <a:pt x="95" y="159"/>
                    <a:pt x="95" y="152"/>
                  </a:cubicBezTo>
                  <a:cubicBezTo>
                    <a:pt x="95" y="146"/>
                    <a:pt x="93" y="141"/>
                    <a:pt x="89" y="137"/>
                  </a:cubicBezTo>
                  <a:cubicBezTo>
                    <a:pt x="86" y="133"/>
                    <a:pt x="80" y="130"/>
                    <a:pt x="73" y="128"/>
                  </a:cubicBezTo>
                  <a:lnTo>
                    <a:pt x="73" y="178"/>
                  </a:ln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8" tIns="10632" rIns="21238" bIns="10632" numCol="1" anchor="ctr" anchorCtr="0" compatLnSpc="1">
              <a:prstTxWarp prst="textNoShape">
                <a:avLst/>
              </a:prstTxWarp>
            </a:bodyPr>
            <a:lstStyle/>
            <a:p>
              <a:pPr defTabSz="283044"/>
              <a:endParaRPr lang="en-US" sz="2700" dirty="0"/>
            </a:p>
          </p:txBody>
        </p:sp>
      </p:grpSp>
      <p:sp>
        <p:nvSpPr>
          <p:cNvPr id="59" name="Round Same Side Corner Rectangle 58"/>
          <p:cNvSpPr/>
          <p:nvPr/>
        </p:nvSpPr>
        <p:spPr>
          <a:xfrm>
            <a:off x="1712416" y="4318007"/>
            <a:ext cx="10289873" cy="436791"/>
          </a:xfrm>
          <a:prstGeom prst="round2SameRect">
            <a:avLst>
              <a:gd name="adj1" fmla="val 0"/>
              <a:gd name="adj2" fmla="val 5788"/>
            </a:avLst>
          </a:prstGeom>
          <a:gradFill>
            <a:gsLst>
              <a:gs pos="30000">
                <a:srgbClr val="33828D"/>
              </a:gs>
              <a:gs pos="100000">
                <a:srgbClr val="194147"/>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5" tIns="60923" rIns="121845" bIns="60923" rtlCol="0" anchor="ctr"/>
          <a:lstStyle/>
          <a:p>
            <a:pPr algn="ctr"/>
            <a:r>
              <a:rPr lang="en-US" dirty="0" smtClean="0">
                <a:solidFill>
                  <a:srgbClr val="FF6600"/>
                </a:solidFill>
              </a:rPr>
              <a:t>Hybrid Cloud with </a:t>
            </a:r>
            <a:r>
              <a:rPr lang="en-US" dirty="0" err="1" smtClean="0">
                <a:solidFill>
                  <a:srgbClr val="FF6600"/>
                </a:solidFill>
              </a:rPr>
              <a:t>Intercloud</a:t>
            </a:r>
            <a:r>
              <a:rPr lang="en-US" dirty="0" smtClean="0">
                <a:solidFill>
                  <a:srgbClr val="FF6600"/>
                </a:solidFill>
              </a:rPr>
              <a:t> Fabric</a:t>
            </a:r>
            <a:endParaRPr lang="en-US" dirty="0">
              <a:solidFill>
                <a:srgbClr val="FF6600"/>
              </a:solidFill>
            </a:endParaRPr>
          </a:p>
        </p:txBody>
      </p:sp>
      <p:sp>
        <p:nvSpPr>
          <p:cNvPr id="62" name="Title 1"/>
          <p:cNvSpPr txBox="1">
            <a:spLocks/>
          </p:cNvSpPr>
          <p:nvPr/>
        </p:nvSpPr>
        <p:spPr>
          <a:xfrm>
            <a:off x="155719" y="134213"/>
            <a:ext cx="11543628" cy="691291"/>
          </a:xfrm>
          <a:prstGeom prst="rect">
            <a:avLst/>
          </a:prstGeom>
        </p:spPr>
        <p:txBody>
          <a:bodyPr vert="horz" lIns="121829" tIns="60915" rIns="121829" bIns="60915" rtlCol="0" anchor="t" anchorCtr="0">
            <a:noAutofit/>
          </a:bodyPr>
          <a:lstStyle>
            <a:lvl1pPr algn="l" defTabSz="914095" rtl="0" eaLnBrk="1" latinLnBrk="0" hangingPunct="1">
              <a:lnSpc>
                <a:spcPct val="90000"/>
              </a:lnSpc>
              <a:spcBef>
                <a:spcPct val="0"/>
              </a:spcBef>
              <a:buNone/>
              <a:defRPr lang="en-US" sz="3300" b="0" i="0" kern="1200" spc="0" baseline="0">
                <a:solidFill>
                  <a:srgbClr val="00A2BF"/>
                </a:solidFill>
                <a:latin typeface="+mj-lt"/>
                <a:ea typeface="+mj-ea"/>
                <a:cs typeface="CiscoSans Thin"/>
              </a:defRPr>
            </a:lvl1pPr>
          </a:lstStyle>
          <a:p>
            <a:pPr defTabSz="913867">
              <a:defRPr/>
            </a:pPr>
            <a:r>
              <a:rPr lang="en-US" dirty="0">
                <a:latin typeface="CiscoSansTT ExtraLight"/>
              </a:rPr>
              <a:t>Private/Hybrid/Public Cloud Offers</a:t>
            </a:r>
          </a:p>
        </p:txBody>
      </p:sp>
      <p:sp>
        <p:nvSpPr>
          <p:cNvPr id="63" name="Title 1"/>
          <p:cNvSpPr txBox="1">
            <a:spLocks/>
          </p:cNvSpPr>
          <p:nvPr/>
        </p:nvSpPr>
        <p:spPr>
          <a:xfrm>
            <a:off x="149360" y="715237"/>
            <a:ext cx="11543628" cy="691291"/>
          </a:xfrm>
          <a:prstGeom prst="rect">
            <a:avLst/>
          </a:prstGeom>
        </p:spPr>
        <p:txBody>
          <a:bodyPr vert="horz" lIns="121829" tIns="60915" rIns="121829" bIns="60915" rtlCol="0" anchor="t" anchorCtr="0">
            <a:noAutofit/>
          </a:bodyPr>
          <a:lstStyle>
            <a:lvl1pPr algn="l" defTabSz="914095" rtl="0" eaLnBrk="1" latinLnBrk="0" hangingPunct="1">
              <a:lnSpc>
                <a:spcPct val="90000"/>
              </a:lnSpc>
              <a:spcBef>
                <a:spcPct val="0"/>
              </a:spcBef>
              <a:buNone/>
              <a:defRPr lang="en-US" sz="3300" b="0" i="0" kern="1200" spc="0" baseline="0">
                <a:solidFill>
                  <a:srgbClr val="00A2BF"/>
                </a:solidFill>
                <a:latin typeface="+mj-lt"/>
                <a:ea typeface="+mj-ea"/>
                <a:cs typeface="CiscoSans Thin"/>
              </a:defRPr>
            </a:lvl1pPr>
          </a:lstStyle>
          <a:p>
            <a:pPr defTabSz="913867">
              <a:defRPr/>
            </a:pPr>
            <a:r>
              <a:rPr lang="en-US" sz="2000" i="1" dirty="0">
                <a:solidFill>
                  <a:srgbClr val="FF6600"/>
                </a:solidFill>
                <a:latin typeface="CiscoSansTT ExtraLight"/>
              </a:rPr>
              <a:t>Flexible Deployment options to match Financial, Organizational &amp; Data Locality Needs</a:t>
            </a:r>
          </a:p>
        </p:txBody>
      </p:sp>
    </p:spTree>
    <p:extLst>
      <p:ext uri="{BB962C8B-B14F-4D97-AF65-F5344CB8AC3E}">
        <p14:creationId xmlns:p14="http://schemas.microsoft.com/office/powerpoint/2010/main" val="16394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1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9021" b="13696"/>
          <a:stretch/>
        </p:blipFill>
        <p:spPr>
          <a:xfrm>
            <a:off x="0" y="-36213"/>
            <a:ext cx="12188825" cy="6972713"/>
          </a:xfrm>
          <a:prstGeom prst="rect">
            <a:avLst/>
          </a:prstGeom>
        </p:spPr>
      </p:pic>
      <p:sp>
        <p:nvSpPr>
          <p:cNvPr id="10" name="Rectangle 9"/>
          <p:cNvSpPr/>
          <p:nvPr/>
        </p:nvSpPr>
        <p:spPr>
          <a:xfrm>
            <a:off x="0" y="2094988"/>
            <a:ext cx="12188825" cy="4806461"/>
          </a:xfrm>
          <a:prstGeom prst="rect">
            <a:avLst/>
          </a:prstGeom>
          <a:gradFill flip="none" rotWithShape="1">
            <a:gsLst>
              <a:gs pos="0">
                <a:schemeClr val="tx1"/>
              </a:gs>
              <a:gs pos="66000">
                <a:srgbClr val="FFFFFF">
                  <a:alpha val="0"/>
                </a:srgbClr>
              </a:gs>
            </a:gsLst>
            <a:lin ang="16200000" scaled="0"/>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en-US" dirty="0" smtClean="0"/>
          </a:p>
        </p:txBody>
      </p:sp>
      <p:sp>
        <p:nvSpPr>
          <p:cNvPr id="11" name="Title 1"/>
          <p:cNvSpPr>
            <a:spLocks noGrp="1"/>
          </p:cNvSpPr>
          <p:nvPr>
            <p:ph type="ctrTitle"/>
          </p:nvPr>
        </p:nvSpPr>
        <p:spPr>
          <a:xfrm>
            <a:off x="428763" y="3113377"/>
            <a:ext cx="11066075" cy="3426595"/>
          </a:xfrm>
        </p:spPr>
        <p:txBody>
          <a:bodyPr/>
          <a:lstStyle/>
          <a:p>
            <a:r>
              <a:rPr lang="en-US" sz="4800" dirty="0">
                <a:latin typeface="+mn-lt"/>
              </a:rPr>
              <a:t>Cisco </a:t>
            </a:r>
            <a:r>
              <a:rPr lang="en-US" sz="4800" dirty="0" err="1">
                <a:latin typeface="+mn-lt"/>
              </a:rPr>
              <a:t>Intercloud</a:t>
            </a:r>
            <a:endParaRPr lang="en-US" sz="4800" dirty="0">
              <a:latin typeface="+mn-lt"/>
            </a:endParaRPr>
          </a:p>
        </p:txBody>
      </p:sp>
    </p:spTree>
    <p:extLst>
      <p:ext uri="{BB962C8B-B14F-4D97-AF65-F5344CB8AC3E}">
        <p14:creationId xmlns:p14="http://schemas.microsoft.com/office/powerpoint/2010/main" val="31678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741455"/>
            <a:ext cx="12188826" cy="10274723"/>
            <a:chOff x="-1" y="-1741455"/>
            <a:chExt cx="12188826" cy="10274723"/>
          </a:xfrm>
        </p:grpSpPr>
        <p:pic>
          <p:nvPicPr>
            <p:cNvPr id="150" name="Picture 149"/>
            <p:cNvPicPr>
              <a:picLocks noChangeAspect="1"/>
            </p:cNvPicPr>
            <p:nvPr/>
          </p:nvPicPr>
          <p:blipFill rotWithShape="1">
            <a:blip r:embed="rId3">
              <a:alphaModFix amt="49000"/>
              <a:extLst>
                <a:ext uri="{28A0092B-C50C-407E-A947-70E740481C1C}">
                  <a14:useLocalDpi xmlns:a14="http://schemas.microsoft.com/office/drawing/2010/main" val="0"/>
                </a:ext>
              </a:extLst>
            </a:blip>
            <a:srcRect t="-6935" r="23848" b="-9840"/>
            <a:stretch/>
          </p:blipFill>
          <p:spPr>
            <a:xfrm flipH="1">
              <a:off x="-1" y="-752667"/>
              <a:ext cx="8229102" cy="8736307"/>
            </a:xfrm>
            <a:prstGeom prst="rect">
              <a:avLst/>
            </a:prstGeom>
          </p:spPr>
        </p:pic>
        <p:pic>
          <p:nvPicPr>
            <p:cNvPr id="152" name="Picture 151"/>
            <p:cNvPicPr>
              <a:picLocks noChangeAspect="1"/>
            </p:cNvPicPr>
            <p:nvPr/>
          </p:nvPicPr>
          <p:blipFill rotWithShape="1">
            <a:blip r:embed="rId3">
              <a:alphaModFix amt="49000"/>
              <a:extLst>
                <a:ext uri="{28A0092B-C50C-407E-A947-70E740481C1C}">
                  <a14:useLocalDpi xmlns:a14="http://schemas.microsoft.com/office/drawing/2010/main" val="0"/>
                </a:ext>
              </a:extLst>
            </a:blip>
            <a:srcRect t="-12438" r="20436" b="-12286"/>
            <a:stretch/>
          </p:blipFill>
          <p:spPr>
            <a:xfrm>
              <a:off x="2839104" y="-1741455"/>
              <a:ext cx="9349721" cy="10274723"/>
            </a:xfrm>
            <a:prstGeom prst="rect">
              <a:avLst/>
            </a:prstGeom>
          </p:spPr>
        </p:pic>
      </p:grpSp>
      <p:grpSp>
        <p:nvGrpSpPr>
          <p:cNvPr id="2" name="Group 1"/>
          <p:cNvGrpSpPr/>
          <p:nvPr/>
        </p:nvGrpSpPr>
        <p:grpSpPr>
          <a:xfrm>
            <a:off x="477560" y="0"/>
            <a:ext cx="11262124" cy="7302200"/>
            <a:chOff x="10833364" y="5158065"/>
            <a:chExt cx="12217241" cy="7921483"/>
          </a:xfrm>
        </p:grpSpPr>
        <p:sp>
          <p:nvSpPr>
            <p:cNvPr id="29" name="Freeform 27"/>
            <p:cNvSpPr>
              <a:spLocks noChangeAspect="1"/>
            </p:cNvSpPr>
            <p:nvPr/>
          </p:nvSpPr>
          <p:spPr bwMode="auto">
            <a:xfrm>
              <a:off x="10860481" y="5205549"/>
              <a:ext cx="12190124" cy="787399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17000"/>
              </a:srgbClr>
            </a:solidFill>
            <a:ln>
              <a:noFill/>
            </a:ln>
            <a:effectLst>
              <a:outerShdw blurRad="63500" sx="102000" sy="102000" algn="ctr" rotWithShape="0">
                <a:prstClr val="black">
                  <a:alpha val="40000"/>
                </a:prstClr>
              </a:outerShdw>
            </a:effectLst>
          </p:spPr>
          <p:txBody>
            <a:bodyPr vert="horz" wrap="square" lIns="21237" tIns="10632" rIns="21237" bIns="10632" numCol="1" anchor="t" anchorCtr="0" compatLnSpc="1">
              <a:prstTxWarp prst="textNoShape">
                <a:avLst/>
              </a:prstTxWarp>
            </a:bodyPr>
            <a:lstStyle/>
            <a:p>
              <a:pPr defTabSz="282841"/>
              <a:endParaRPr lang="en-US" sz="12800" dirty="0">
                <a:solidFill>
                  <a:srgbClr val="2C2C2C"/>
                </a:solidFill>
                <a:latin typeface="Arial" panose="020B0604020202020204" pitchFamily="34" charset="0"/>
              </a:endParaRPr>
            </a:p>
          </p:txBody>
        </p:sp>
        <p:sp>
          <p:nvSpPr>
            <p:cNvPr id="41" name="Freeform 27"/>
            <p:cNvSpPr>
              <a:spLocks noChangeAspect="1"/>
            </p:cNvSpPr>
            <p:nvPr/>
          </p:nvSpPr>
          <p:spPr bwMode="auto">
            <a:xfrm>
              <a:off x="10833364" y="5158065"/>
              <a:ext cx="12190124" cy="787399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noFill/>
            <a:ln w="25400">
              <a:gradFill flip="none" rotWithShape="1">
                <a:gsLst>
                  <a:gs pos="0">
                    <a:schemeClr val="tx1">
                      <a:lumMod val="75000"/>
                      <a:lumOff val="25000"/>
                      <a:alpha val="26000"/>
                    </a:schemeClr>
                  </a:gs>
                  <a:gs pos="100000">
                    <a:srgbClr val="9FAABD">
                      <a:alpha val="13000"/>
                    </a:srgbClr>
                  </a:gs>
                </a:gsLst>
                <a:lin ang="13500000" scaled="1"/>
                <a:tileRect/>
              </a:gradFill>
            </a:ln>
            <a:effectLst>
              <a:glow rad="101600">
                <a:schemeClr val="bg1">
                  <a:alpha val="25000"/>
                </a:schemeClr>
              </a:glow>
              <a:outerShdw blurRad="50800" dist="38100" dir="18900000" algn="bl" rotWithShape="0">
                <a:prstClr val="black">
                  <a:alpha val="40000"/>
                </a:prstClr>
              </a:outerShdw>
            </a:effectLst>
          </p:spPr>
          <p:txBody>
            <a:bodyPr/>
            <a:lstStyle/>
            <a:p>
              <a:endParaRPr lang="en-US" dirty="0"/>
            </a:p>
          </p:txBody>
        </p:sp>
      </p:grpSp>
      <p:sp>
        <p:nvSpPr>
          <p:cNvPr id="6" name="Rectangle 5"/>
          <p:cNvSpPr/>
          <p:nvPr/>
        </p:nvSpPr>
        <p:spPr>
          <a:xfrm>
            <a:off x="0" y="16"/>
            <a:ext cx="12188825" cy="1633569"/>
          </a:xfrm>
          <a:prstGeom prst="rect">
            <a:avLst/>
          </a:prstGeom>
          <a:gradFill flip="none" rotWithShape="1">
            <a:gsLst>
              <a:gs pos="12000">
                <a:srgbClr val="282648">
                  <a:alpha val="84000"/>
                </a:srgbClr>
              </a:gs>
              <a:gs pos="100000">
                <a:srgbClr val="282648">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spcCol="0" rtlCol="0" anchor="ctr"/>
          <a:lstStyle/>
          <a:p>
            <a:pPr algn="ctr"/>
            <a:endParaRPr lang="en-US" dirty="0" smtClean="0"/>
          </a:p>
        </p:txBody>
      </p:sp>
      <p:sp>
        <p:nvSpPr>
          <p:cNvPr id="98" name="Rectangle 97"/>
          <p:cNvSpPr/>
          <p:nvPr/>
        </p:nvSpPr>
        <p:spPr>
          <a:xfrm>
            <a:off x="0" y="14"/>
            <a:ext cx="12188825" cy="1633569"/>
          </a:xfrm>
          <a:prstGeom prst="rect">
            <a:avLst/>
          </a:prstGeom>
          <a:gradFill flip="none" rotWithShape="1">
            <a:gsLst>
              <a:gs pos="12000">
                <a:srgbClr val="282648">
                  <a:alpha val="84000"/>
                </a:srgbClr>
              </a:gs>
              <a:gs pos="100000">
                <a:srgbClr val="282648">
                  <a:alpha val="0"/>
                </a:srgb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spcCol="0" rtlCol="0" anchor="ctr"/>
          <a:lstStyle/>
          <a:p>
            <a:pPr algn="ctr"/>
            <a:endParaRPr lang="en-US" dirty="0" smtClean="0"/>
          </a:p>
        </p:txBody>
      </p:sp>
      <p:sp>
        <p:nvSpPr>
          <p:cNvPr id="99" name="Title 1"/>
          <p:cNvSpPr>
            <a:spLocks noGrp="1"/>
          </p:cNvSpPr>
          <p:nvPr>
            <p:ph type="ctrTitle"/>
          </p:nvPr>
        </p:nvSpPr>
        <p:spPr>
          <a:xfrm>
            <a:off x="346232" y="404085"/>
            <a:ext cx="11543628" cy="971709"/>
          </a:xfrm>
        </p:spPr>
        <p:txBody>
          <a:bodyPr/>
          <a:lstStyle/>
          <a:p>
            <a:r>
              <a:rPr lang="en-US" dirty="0" smtClean="0"/>
              <a:t>World of Many Clouds</a:t>
            </a:r>
            <a:endParaRPr lang="en-US" dirty="0"/>
          </a:p>
        </p:txBody>
      </p:sp>
      <p:pic>
        <p:nvPicPr>
          <p:cNvPr id="138" name="Picture 137"/>
          <p:cNvPicPr>
            <a:picLocks noChangeAspect="1"/>
          </p:cNvPicPr>
          <p:nvPr/>
        </p:nvPicPr>
        <p:blipFill rotWithShape="1">
          <a:blip r:embed="rId3">
            <a:extLst>
              <a:ext uri="{28A0092B-C50C-407E-A947-70E740481C1C}">
                <a14:useLocalDpi xmlns:a14="http://schemas.microsoft.com/office/drawing/2010/main" val="0"/>
              </a:ext>
            </a:extLst>
          </a:blip>
          <a:srcRect r="37776" b="14850"/>
          <a:stretch/>
        </p:blipFill>
        <p:spPr>
          <a:xfrm>
            <a:off x="16724230" y="1621554"/>
            <a:ext cx="3902522" cy="3743831"/>
          </a:xfrm>
          <a:prstGeom prst="rect">
            <a:avLst/>
          </a:prstGeom>
        </p:spPr>
      </p:pic>
      <p:sp>
        <p:nvSpPr>
          <p:cNvPr id="69" name="Freeform 6"/>
          <p:cNvSpPr>
            <a:spLocks/>
          </p:cNvSpPr>
          <p:nvPr/>
        </p:nvSpPr>
        <p:spPr bwMode="auto">
          <a:xfrm>
            <a:off x="4884113" y="3262927"/>
            <a:ext cx="3050657" cy="175224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91396" tIns="45699" rIns="91396" bIns="45699"/>
          <a:lstStyle/>
          <a:p>
            <a:endParaRPr lang="en-US" dirty="0">
              <a:solidFill>
                <a:schemeClr val="tx1"/>
              </a:solidFill>
            </a:endParaRPr>
          </a:p>
        </p:txBody>
      </p:sp>
      <p:sp>
        <p:nvSpPr>
          <p:cNvPr id="70" name="Freeform 6"/>
          <p:cNvSpPr>
            <a:spLocks/>
          </p:cNvSpPr>
          <p:nvPr/>
        </p:nvSpPr>
        <p:spPr bwMode="auto">
          <a:xfrm>
            <a:off x="892588" y="3990312"/>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91396" tIns="45699" rIns="91396" bIns="45699"/>
          <a:lstStyle/>
          <a:p>
            <a:endParaRPr lang="en-US" dirty="0">
              <a:solidFill>
                <a:schemeClr val="tx1"/>
              </a:solidFill>
            </a:endParaRPr>
          </a:p>
        </p:txBody>
      </p:sp>
      <p:sp>
        <p:nvSpPr>
          <p:cNvPr id="71" name="Freeform 6"/>
          <p:cNvSpPr>
            <a:spLocks/>
          </p:cNvSpPr>
          <p:nvPr/>
        </p:nvSpPr>
        <p:spPr bwMode="auto">
          <a:xfrm>
            <a:off x="7924823" y="4015735"/>
            <a:ext cx="3517197" cy="2086400"/>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91396" tIns="45699" rIns="91396" bIns="45699"/>
          <a:lstStyle/>
          <a:p>
            <a:endParaRPr lang="en-US" dirty="0">
              <a:solidFill>
                <a:schemeClr val="tx1"/>
              </a:solidFill>
            </a:endParaRPr>
          </a:p>
        </p:txBody>
      </p:sp>
      <p:sp>
        <p:nvSpPr>
          <p:cNvPr id="72" name="Rectangle 71"/>
          <p:cNvSpPr/>
          <p:nvPr/>
        </p:nvSpPr>
        <p:spPr>
          <a:xfrm>
            <a:off x="5383478" y="3846623"/>
            <a:ext cx="2052521" cy="523220"/>
          </a:xfrm>
          <a:prstGeom prst="rect">
            <a:avLst/>
          </a:prstGeom>
        </p:spPr>
        <p:txBody>
          <a:bodyPr wrap="square" lIns="91396" tIns="45699" rIns="91396" bIns="45699">
            <a:spAutoFit/>
            <a:scene3d>
              <a:camera prst="orthographicFront"/>
              <a:lightRig rig="glow" dir="tl">
                <a:rot lat="0" lon="0" rev="5400000"/>
              </a:lightRig>
            </a:scene3d>
            <a:sp3d contourW="12700">
              <a:contourClr>
                <a:schemeClr val="accent6">
                  <a:shade val="73000"/>
                </a:schemeClr>
              </a:contourClr>
            </a:sp3d>
          </a:bodyPr>
          <a:lstStyle/>
          <a:p>
            <a:pPr algn="ctr"/>
            <a:r>
              <a:rPr lang="en-US" sz="2800" b="1" dirty="0">
                <a:ln w="11430">
                  <a:noFill/>
                </a:ln>
                <a:solidFill>
                  <a:srgbClr val="646AAB"/>
                </a:solidFill>
                <a:latin typeface="Arial" panose="020B0604020202020204" pitchFamily="34" charset="0"/>
              </a:rPr>
              <a:t>Hybrid</a:t>
            </a:r>
          </a:p>
        </p:txBody>
      </p:sp>
      <p:sp>
        <p:nvSpPr>
          <p:cNvPr id="74" name="Rectangle 73"/>
          <p:cNvSpPr/>
          <p:nvPr/>
        </p:nvSpPr>
        <p:spPr>
          <a:xfrm>
            <a:off x="8919814" y="4419331"/>
            <a:ext cx="1537304" cy="523220"/>
          </a:xfrm>
          <a:prstGeom prst="rect">
            <a:avLst/>
          </a:prstGeom>
        </p:spPr>
        <p:txBody>
          <a:bodyPr wrap="square" lIns="91396" tIns="45699" rIns="91396" bIns="45699">
            <a:spAutoFit/>
            <a:scene3d>
              <a:camera prst="orthographicFront"/>
              <a:lightRig rig="glow" dir="tl">
                <a:rot lat="0" lon="0" rev="5400000"/>
              </a:lightRig>
            </a:scene3d>
            <a:sp3d contourW="12700">
              <a:contourClr>
                <a:schemeClr val="accent6">
                  <a:shade val="73000"/>
                </a:schemeClr>
              </a:contourClr>
            </a:sp3d>
          </a:bodyPr>
          <a:lstStyle/>
          <a:p>
            <a:pPr algn="ctr"/>
            <a:r>
              <a:rPr lang="en-US" sz="2800" b="1" dirty="0">
                <a:ln w="11430">
                  <a:noFill/>
                </a:ln>
                <a:solidFill>
                  <a:srgbClr val="646AAB"/>
                </a:solidFill>
                <a:latin typeface="Arial" panose="020B0604020202020204" pitchFamily="34" charset="0"/>
              </a:rPr>
              <a:t>Private</a:t>
            </a:r>
          </a:p>
        </p:txBody>
      </p:sp>
      <p:grpSp>
        <p:nvGrpSpPr>
          <p:cNvPr id="79" name="Group 78"/>
          <p:cNvGrpSpPr/>
          <p:nvPr/>
        </p:nvGrpSpPr>
        <p:grpSpPr>
          <a:xfrm>
            <a:off x="9272861" y="4853101"/>
            <a:ext cx="1137316" cy="922123"/>
            <a:chOff x="5949527" y="5170605"/>
            <a:chExt cx="749935" cy="608038"/>
          </a:xfrm>
        </p:grpSpPr>
        <p:pic>
          <p:nvPicPr>
            <p:cNvPr id="80" name="Picture 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949527" y="5245522"/>
              <a:ext cx="466667" cy="523810"/>
            </a:xfrm>
            <a:prstGeom prst="rect">
              <a:avLst/>
            </a:prstGeom>
            <a:noFill/>
            <a:ln>
              <a:noFill/>
            </a:ln>
          </p:spPr>
        </p:pic>
        <p:pic>
          <p:nvPicPr>
            <p:cNvPr id="81" name="Picture 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8322" y="5170605"/>
              <a:ext cx="371140" cy="608038"/>
            </a:xfrm>
            <a:prstGeom prst="rect">
              <a:avLst/>
            </a:prstGeom>
            <a:noFill/>
            <a:ln>
              <a:noFill/>
            </a:ln>
          </p:spPr>
        </p:pic>
      </p:grpSp>
      <p:grpSp>
        <p:nvGrpSpPr>
          <p:cNvPr id="94" name="Group 93"/>
          <p:cNvGrpSpPr/>
          <p:nvPr/>
        </p:nvGrpSpPr>
        <p:grpSpPr>
          <a:xfrm>
            <a:off x="-14096773" y="2967036"/>
            <a:ext cx="10535420" cy="6756808"/>
            <a:chOff x="-6459064" y="1143672"/>
            <a:chExt cx="7903623" cy="5067606"/>
          </a:xfrm>
        </p:grpSpPr>
        <p:sp>
          <p:nvSpPr>
            <p:cNvPr id="95" name="Freeform 27"/>
            <p:cNvSpPr>
              <a:spLocks noChangeAspect="1"/>
            </p:cNvSpPr>
            <p:nvPr/>
          </p:nvSpPr>
          <p:spPr bwMode="auto">
            <a:xfrm>
              <a:off x="-6459064" y="1143672"/>
              <a:ext cx="7847452" cy="5067606"/>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noFill/>
            </a:ln>
            <a:effectLst>
              <a:outerShdw blurRad="63500" sx="102000" sy="102000" algn="ctr" rotWithShape="0">
                <a:prstClr val="black">
                  <a:alpha val="40000"/>
                </a:prstClr>
              </a:outerShdw>
            </a:effectLst>
          </p:spPr>
          <p:txBody>
            <a:bodyPr vert="horz" wrap="square" lIns="21237" tIns="10632" rIns="21237" bIns="10632" numCol="1" anchor="t" anchorCtr="0" compatLnSpc="1">
              <a:prstTxWarp prst="textNoShape">
                <a:avLst/>
              </a:prstTxWarp>
            </a:bodyPr>
            <a:lstStyle/>
            <a:p>
              <a:pPr defTabSz="282841"/>
              <a:endParaRPr lang="en-US" sz="12800" dirty="0">
                <a:solidFill>
                  <a:srgbClr val="2C2C2C"/>
                </a:solidFill>
                <a:latin typeface="Arial" panose="020B0604020202020204" pitchFamily="34" charset="0"/>
              </a:endParaRPr>
            </a:p>
          </p:txBody>
        </p:sp>
        <p:sp>
          <p:nvSpPr>
            <p:cNvPr id="96" name="Rectangle 95"/>
            <p:cNvSpPr/>
            <p:nvPr/>
          </p:nvSpPr>
          <p:spPr>
            <a:xfrm>
              <a:off x="-6440301" y="3089801"/>
              <a:ext cx="7884860" cy="2328839"/>
            </a:xfrm>
            <a:prstGeom prst="rect">
              <a:avLst/>
            </a:prstGeom>
          </p:spPr>
          <p:txBody>
            <a:bodyPr wrap="square" lIns="91436" tIns="45718" rIns="91436" bIns="45718">
              <a:spAutoFit/>
            </a:bodyPr>
            <a:lstStyle/>
            <a:p>
              <a:pPr algn="ctr" defTabSz="608732">
                <a:lnSpc>
                  <a:spcPct val="90000"/>
                </a:lnSpc>
              </a:pPr>
              <a:r>
                <a:rPr lang="en-US" sz="10700" b="1" dirty="0">
                  <a:solidFill>
                    <a:srgbClr val="2C2C2C"/>
                  </a:solidFill>
                  <a:latin typeface="Arial" panose="020B0604020202020204" pitchFamily="34" charset="0"/>
                </a:rPr>
                <a:t>Private</a:t>
              </a:r>
            </a:p>
            <a:p>
              <a:pPr algn="ctr" defTabSz="608732">
                <a:lnSpc>
                  <a:spcPct val="90000"/>
                </a:lnSpc>
              </a:pPr>
              <a:r>
                <a:rPr lang="en-US" sz="10700" b="1" dirty="0">
                  <a:solidFill>
                    <a:srgbClr val="2C2C2C"/>
                  </a:solidFill>
                  <a:latin typeface="Arial" panose="020B0604020202020204" pitchFamily="34" charset="0"/>
                </a:rPr>
                <a:t>Cloud</a:t>
              </a:r>
            </a:p>
          </p:txBody>
        </p:sp>
      </p:grpSp>
      <p:sp>
        <p:nvSpPr>
          <p:cNvPr id="35" name="Freeform 27"/>
          <p:cNvSpPr>
            <a:spLocks noChangeAspect="1"/>
          </p:cNvSpPr>
          <p:nvPr/>
        </p:nvSpPr>
        <p:spPr bwMode="auto">
          <a:xfrm>
            <a:off x="4937914" y="970868"/>
            <a:ext cx="2570322" cy="166025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91396" tIns="45699" rIns="91396" bIns="45699"/>
          <a:lstStyle/>
          <a:p>
            <a:endParaRPr lang="en-US" dirty="0"/>
          </a:p>
        </p:txBody>
      </p:sp>
      <p:sp>
        <p:nvSpPr>
          <p:cNvPr id="36" name="Freeform 27"/>
          <p:cNvSpPr>
            <a:spLocks noChangeAspect="1"/>
          </p:cNvSpPr>
          <p:nvPr/>
        </p:nvSpPr>
        <p:spPr bwMode="auto">
          <a:xfrm>
            <a:off x="4937914" y="943432"/>
            <a:ext cx="2570322" cy="166025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lIns="91396" tIns="45699" rIns="91396" bIns="45699"/>
          <a:lstStyle/>
          <a:p>
            <a:endParaRPr lang="en-US" dirty="0"/>
          </a:p>
        </p:txBody>
      </p:sp>
      <p:sp>
        <p:nvSpPr>
          <p:cNvPr id="37" name="Freeform 6"/>
          <p:cNvSpPr>
            <a:spLocks/>
          </p:cNvSpPr>
          <p:nvPr/>
        </p:nvSpPr>
        <p:spPr bwMode="auto">
          <a:xfrm>
            <a:off x="872925" y="3985527"/>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lIns="91396" tIns="45699" rIns="91396" bIns="45699"/>
          <a:lstStyle/>
          <a:p>
            <a:endParaRPr lang="en-US" dirty="0"/>
          </a:p>
        </p:txBody>
      </p:sp>
      <p:sp>
        <p:nvSpPr>
          <p:cNvPr id="73" name="Rectangle 72"/>
          <p:cNvSpPr/>
          <p:nvPr/>
        </p:nvSpPr>
        <p:spPr>
          <a:xfrm>
            <a:off x="2011951" y="4416267"/>
            <a:ext cx="1601732" cy="523220"/>
          </a:xfrm>
          <a:prstGeom prst="rect">
            <a:avLst/>
          </a:prstGeom>
        </p:spPr>
        <p:txBody>
          <a:bodyPr wrap="square" lIns="91396" tIns="45699" rIns="91396" bIns="45699">
            <a:spAutoFit/>
            <a:scene3d>
              <a:camera prst="orthographicFront"/>
              <a:lightRig rig="glow" dir="tl">
                <a:rot lat="0" lon="0" rev="5400000"/>
              </a:lightRig>
            </a:scene3d>
            <a:sp3d contourW="12700">
              <a:contourClr>
                <a:schemeClr val="accent6">
                  <a:shade val="73000"/>
                </a:schemeClr>
              </a:contourClr>
            </a:sp3d>
          </a:bodyPr>
          <a:lstStyle/>
          <a:p>
            <a:pPr algn="ctr"/>
            <a:r>
              <a:rPr lang="en-US" sz="2800" b="1" dirty="0">
                <a:ln w="11430">
                  <a:noFill/>
                </a:ln>
                <a:solidFill>
                  <a:srgbClr val="646AAB"/>
                </a:solidFill>
                <a:latin typeface="Arial" panose="020B0604020202020204" pitchFamily="34" charset="0"/>
              </a:rPr>
              <a:t>Public</a:t>
            </a:r>
          </a:p>
        </p:txBody>
      </p:sp>
      <p:pic>
        <p:nvPicPr>
          <p:cNvPr id="10" name="Picture 9" descr="google-logo-officia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579" y="5002879"/>
            <a:ext cx="1263957" cy="453728"/>
          </a:xfrm>
          <a:prstGeom prst="rect">
            <a:avLst/>
          </a:prstGeom>
        </p:spPr>
      </p:pic>
      <p:pic>
        <p:nvPicPr>
          <p:cNvPr id="11" name="Picture 10" descr="Amazon-Web-Services_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9801" y="5010083"/>
            <a:ext cx="1360724" cy="518424"/>
          </a:xfrm>
          <a:prstGeom prst="rect">
            <a:avLst/>
          </a:prstGeom>
        </p:spPr>
      </p:pic>
      <p:sp>
        <p:nvSpPr>
          <p:cNvPr id="40" name="Freeform 6"/>
          <p:cNvSpPr>
            <a:spLocks/>
          </p:cNvSpPr>
          <p:nvPr/>
        </p:nvSpPr>
        <p:spPr bwMode="auto">
          <a:xfrm>
            <a:off x="4848487" y="3262927"/>
            <a:ext cx="3050657" cy="175224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lIns="91396" tIns="45699" rIns="91396" bIns="45699"/>
          <a:lstStyle/>
          <a:p>
            <a:endParaRPr lang="en-US" dirty="0"/>
          </a:p>
        </p:txBody>
      </p:sp>
      <p:sp>
        <p:nvSpPr>
          <p:cNvPr id="38" name="Rectangle 37"/>
          <p:cNvSpPr/>
          <p:nvPr/>
        </p:nvSpPr>
        <p:spPr>
          <a:xfrm>
            <a:off x="5765580" y="1452723"/>
            <a:ext cx="1101534" cy="523220"/>
          </a:xfrm>
          <a:prstGeom prst="rect">
            <a:avLst/>
          </a:prstGeom>
        </p:spPr>
        <p:txBody>
          <a:bodyPr wrap="none" lIns="91396" tIns="45699" rIns="91396" bIns="45699">
            <a:spAutoFit/>
            <a:scene3d>
              <a:camera prst="orthographicFront"/>
              <a:lightRig rig="glow" dir="tl">
                <a:rot lat="0" lon="0" rev="5400000"/>
              </a:lightRig>
            </a:scene3d>
            <a:sp3d contourW="12700">
              <a:contourClr>
                <a:schemeClr val="accent6">
                  <a:shade val="73000"/>
                </a:schemeClr>
              </a:contourClr>
            </a:sp3d>
          </a:bodyPr>
          <a:lstStyle/>
          <a:p>
            <a:pPr algn="ctr"/>
            <a:r>
              <a:rPr lang="en-US" sz="2800" b="1" dirty="0">
                <a:ln w="11430">
                  <a:noFill/>
                </a:ln>
                <a:solidFill>
                  <a:srgbClr val="646AAB"/>
                </a:solidFill>
                <a:latin typeface="Arial" panose="020B0604020202020204" pitchFamily="34" charset="0"/>
              </a:rPr>
              <a:t>SaaS</a:t>
            </a:r>
          </a:p>
        </p:txBody>
      </p:sp>
      <p:pic>
        <p:nvPicPr>
          <p:cNvPr id="39" name="Picture 38" descr="logo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9682" y="1962297"/>
            <a:ext cx="1888253" cy="381816"/>
          </a:xfrm>
          <a:prstGeom prst="rect">
            <a:avLst/>
          </a:prstGeom>
        </p:spPr>
      </p:pic>
      <p:sp>
        <p:nvSpPr>
          <p:cNvPr id="42" name="Freeform 6"/>
          <p:cNvSpPr>
            <a:spLocks/>
          </p:cNvSpPr>
          <p:nvPr/>
        </p:nvSpPr>
        <p:spPr bwMode="auto">
          <a:xfrm>
            <a:off x="7934770" y="4038600"/>
            <a:ext cx="3517197" cy="2086400"/>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lIns="91396" tIns="45699" rIns="91396" bIns="45699"/>
          <a:lstStyle/>
          <a:p>
            <a:endParaRPr lang="en-US" dirty="0"/>
          </a:p>
        </p:txBody>
      </p:sp>
    </p:spTree>
    <p:extLst>
      <p:ext uri="{BB962C8B-B14F-4D97-AF65-F5344CB8AC3E}">
        <p14:creationId xmlns:p14="http://schemas.microsoft.com/office/powerpoint/2010/main" val="26114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
          <p:cNvGrpSpPr>
            <a:grpSpLocks/>
          </p:cNvGrpSpPr>
          <p:nvPr/>
        </p:nvGrpSpPr>
        <p:grpSpPr bwMode="auto">
          <a:xfrm>
            <a:off x="477838" y="3"/>
            <a:ext cx="11261725" cy="7302500"/>
            <a:chOff x="10833364" y="5158065"/>
            <a:chExt cx="12217241" cy="7921483"/>
          </a:xfrm>
        </p:grpSpPr>
        <p:sp>
          <p:nvSpPr>
            <p:cNvPr id="29" name="Freeform 27"/>
            <p:cNvSpPr>
              <a:spLocks noChangeAspect="1"/>
            </p:cNvSpPr>
            <p:nvPr/>
          </p:nvSpPr>
          <p:spPr bwMode="auto">
            <a:xfrm>
              <a:off x="10860919" y="5206283"/>
              <a:ext cx="12189686" cy="7873265"/>
            </a:xfrm>
            <a:custGeom>
              <a:avLst/>
              <a:gdLst>
                <a:gd name="T0" fmla="*/ 9746131 w 434"/>
                <a:gd name="T1" fmla="*/ 2878398 h 279"/>
                <a:gd name="T2" fmla="*/ 9661871 w 434"/>
                <a:gd name="T3" fmla="*/ 2878398 h 279"/>
                <a:gd name="T4" fmla="*/ 9661871 w 434"/>
                <a:gd name="T5" fmla="*/ 2850178 h 279"/>
                <a:gd name="T6" fmla="*/ 6825101 w 434"/>
                <a:gd name="T7" fmla="*/ 0 h 279"/>
                <a:gd name="T8" fmla="*/ 4297286 w 434"/>
                <a:gd name="T9" fmla="*/ 1608517 h 279"/>
                <a:gd name="T10" fmla="*/ 3398507 w 434"/>
                <a:gd name="T11" fmla="*/ 1269881 h 279"/>
                <a:gd name="T12" fmla="*/ 2022252 w 434"/>
                <a:gd name="T13" fmla="*/ 2652641 h 279"/>
                <a:gd name="T14" fmla="*/ 2050339 w 434"/>
                <a:gd name="T15" fmla="*/ 2906618 h 279"/>
                <a:gd name="T16" fmla="*/ 0 w 434"/>
                <a:gd name="T17" fmla="*/ 5361722 h 279"/>
                <a:gd name="T18" fmla="*/ 2471641 w 434"/>
                <a:gd name="T19" fmla="*/ 7873265 h 279"/>
                <a:gd name="T20" fmla="*/ 9746131 w 434"/>
                <a:gd name="T21" fmla="*/ 7873265 h 279"/>
                <a:gd name="T22" fmla="*/ 12189686 w 434"/>
                <a:gd name="T23" fmla="*/ 5361722 h 279"/>
                <a:gd name="T24" fmla="*/ 9746131 w 434"/>
                <a:gd name="T25" fmla="*/ 2878398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solidFill>
              <a:srgbClr val="FFFFFF">
                <a:alpha val="16862"/>
              </a:srgbClr>
            </a:soli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lIns="21237" tIns="10632" rIns="21237" bIns="10632"/>
            <a:lstStyle/>
            <a:p>
              <a:pPr defTabSz="1218683" fontAlgn="base">
                <a:spcBef>
                  <a:spcPct val="0"/>
                </a:spcBef>
                <a:spcAft>
                  <a:spcPct val="0"/>
                </a:spcAft>
              </a:pPr>
              <a:endParaRPr lang="en-US" dirty="0">
                <a:solidFill>
                  <a:srgbClr val="FFFFFF"/>
                </a:solidFill>
                <a:latin typeface="Arial" charset="0"/>
                <a:ea typeface="MS PGothic" pitchFamily="34" charset="-128"/>
              </a:endParaRPr>
            </a:p>
          </p:txBody>
        </p:sp>
        <p:sp>
          <p:nvSpPr>
            <p:cNvPr id="41" name="Freeform 27"/>
            <p:cNvSpPr>
              <a:spLocks noChangeAspect="1"/>
            </p:cNvSpPr>
            <p:nvPr/>
          </p:nvSpPr>
          <p:spPr bwMode="auto">
            <a:xfrm>
              <a:off x="10833364" y="5158065"/>
              <a:ext cx="12190124" cy="7873999"/>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noFill/>
            <a:ln w="25400">
              <a:gradFill flip="none" rotWithShape="1">
                <a:gsLst>
                  <a:gs pos="0">
                    <a:schemeClr val="tx1">
                      <a:lumMod val="75000"/>
                      <a:lumOff val="25000"/>
                      <a:alpha val="26000"/>
                    </a:schemeClr>
                  </a:gs>
                  <a:gs pos="100000">
                    <a:srgbClr val="9FAABD">
                      <a:alpha val="13000"/>
                    </a:srgbClr>
                  </a:gs>
                </a:gsLst>
                <a:lin ang="13500000" scaled="1"/>
                <a:tileRect/>
              </a:gradFill>
            </a:ln>
            <a:effectLst>
              <a:glow rad="101600">
                <a:schemeClr val="bg1">
                  <a:alpha val="25000"/>
                </a:schemeClr>
              </a:glow>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grpSp>
      <p:sp>
        <p:nvSpPr>
          <p:cNvPr id="57" name="Freeform 6"/>
          <p:cNvSpPr>
            <a:spLocks/>
          </p:cNvSpPr>
          <p:nvPr/>
        </p:nvSpPr>
        <p:spPr bwMode="auto">
          <a:xfrm>
            <a:off x="847037" y="4038600"/>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40000"/>
                </a:srgbClr>
              </a:gs>
              <a:gs pos="100000">
                <a:srgbClr val="FFFFFF">
                  <a:alpha val="9000"/>
                </a:srgbClr>
              </a:gs>
            </a:gsLst>
            <a:path path="circle">
              <a:fillToRect l="50000" t="50000" r="50000" b="50000"/>
            </a:path>
            <a:tileRect/>
          </a:gradFill>
          <a:ln>
            <a:gradFill flip="none" rotWithShape="1">
              <a:gsLst>
                <a:gs pos="0">
                  <a:schemeClr val="tx1">
                    <a:lumMod val="75000"/>
                    <a:lumOff val="25000"/>
                    <a:alpha val="69000"/>
                  </a:schemeClr>
                </a:gs>
                <a:gs pos="100000">
                  <a:srgbClr val="9FAABD">
                    <a:alpha val="45000"/>
                  </a:srgbClr>
                </a:gs>
              </a:gsLst>
              <a:lin ang="13500000" scaled="1"/>
              <a:tileRect/>
            </a:gradFill>
          </a:ln>
          <a:effectLst>
            <a:outerShdw blurRad="50800" dist="38100" dir="18900000" algn="bl" rotWithShape="0">
              <a:prstClr val="black">
                <a:alpha val="40000"/>
              </a:prstClr>
            </a:outerShdw>
          </a:effectLst>
        </p:spPr>
        <p:txBody>
          <a:bodyPr lIns="91404" tIns="45703" rIns="91404" bIns="45703"/>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58" name="Freeform 6"/>
          <p:cNvSpPr>
            <a:spLocks/>
          </p:cNvSpPr>
          <p:nvPr/>
        </p:nvSpPr>
        <p:spPr bwMode="auto">
          <a:xfrm>
            <a:off x="7903573" y="4090415"/>
            <a:ext cx="3517197" cy="2086400"/>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40000"/>
                </a:srgbClr>
              </a:gs>
              <a:gs pos="100000">
                <a:srgbClr val="FFFFFF">
                  <a:alpha val="9000"/>
                </a:srgbClr>
              </a:gs>
            </a:gsLst>
            <a:path path="circle">
              <a:fillToRect l="50000" t="50000" r="50000" b="50000"/>
            </a:path>
            <a:tileRect/>
          </a:gradFill>
          <a:ln>
            <a:gradFill flip="none" rotWithShape="1">
              <a:gsLst>
                <a:gs pos="0">
                  <a:schemeClr val="tx1">
                    <a:lumMod val="75000"/>
                    <a:lumOff val="25000"/>
                    <a:alpha val="69000"/>
                  </a:schemeClr>
                </a:gs>
                <a:gs pos="100000">
                  <a:srgbClr val="9FAABD">
                    <a:alpha val="45000"/>
                  </a:srgbClr>
                </a:gs>
              </a:gsLst>
              <a:lin ang="13500000" scaled="1"/>
              <a:tileRect/>
            </a:gradFill>
          </a:ln>
          <a:effectLst>
            <a:outerShdw blurRad="50800" dist="38100" dir="18900000" algn="bl" rotWithShape="0">
              <a:prstClr val="black">
                <a:alpha val="40000"/>
              </a:prstClr>
            </a:outerShdw>
          </a:effectLst>
        </p:spPr>
        <p:txBody>
          <a:bodyPr lIns="91404" tIns="45703" rIns="91404" bIns="45703"/>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53" name="Freeform 27"/>
          <p:cNvSpPr>
            <a:spLocks noChangeAspect="1"/>
          </p:cNvSpPr>
          <p:nvPr/>
        </p:nvSpPr>
        <p:spPr bwMode="auto">
          <a:xfrm>
            <a:off x="4985883" y="943432"/>
            <a:ext cx="2570322" cy="166025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18000">
                <a:srgbClr val="FFFFFF">
                  <a:alpha val="40000"/>
                </a:srgbClr>
              </a:gs>
              <a:gs pos="100000">
                <a:srgbClr val="FFFFFF">
                  <a:alpha val="9000"/>
                </a:srgbClr>
              </a:gs>
            </a:gsLst>
            <a:path path="circle">
              <a:fillToRect l="50000" t="50000" r="50000" b="50000"/>
            </a:path>
            <a:tileRect/>
          </a:gradFill>
          <a:ln>
            <a:gradFill flip="none" rotWithShape="1">
              <a:gsLst>
                <a:gs pos="0">
                  <a:schemeClr val="tx1">
                    <a:lumMod val="75000"/>
                    <a:lumOff val="25000"/>
                    <a:alpha val="69000"/>
                  </a:schemeClr>
                </a:gs>
                <a:gs pos="100000">
                  <a:srgbClr val="9FAABD">
                    <a:alpha val="45000"/>
                  </a:srgbClr>
                </a:gs>
              </a:gsLst>
              <a:lin ang="13500000" scaled="1"/>
              <a:tileRect/>
            </a:gradFill>
          </a:ln>
          <a:effectLst>
            <a:outerShdw blurRad="50800" dist="38100" dir="18900000" algn="bl" rotWithShape="0">
              <a:prstClr val="black">
                <a:alpha val="40000"/>
              </a:prstClr>
            </a:outerShdw>
          </a:effectLst>
        </p:spPr>
        <p:txBody>
          <a:bodyPr lIns="91404" tIns="45703" rIns="91404" bIns="45703"/>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48139" name="Title 1"/>
          <p:cNvSpPr>
            <a:spLocks noGrp="1"/>
          </p:cNvSpPr>
          <p:nvPr>
            <p:ph type="title"/>
          </p:nvPr>
        </p:nvSpPr>
        <p:spPr/>
        <p:txBody>
          <a:bodyPr/>
          <a:lstStyle/>
          <a:p>
            <a:r>
              <a:rPr lang="en-US" altLang="en-US" dirty="0" smtClean="0"/>
              <a:t>Imagine the Possibilities</a:t>
            </a:r>
          </a:p>
        </p:txBody>
      </p:sp>
      <p:pic>
        <p:nvPicPr>
          <p:cNvPr id="48140" name="Picture 1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24313" y="1620839"/>
            <a:ext cx="3902076"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41" name="Group 93"/>
          <p:cNvGrpSpPr>
            <a:grpSpLocks/>
          </p:cNvGrpSpPr>
          <p:nvPr/>
        </p:nvGrpSpPr>
        <p:grpSpPr bwMode="auto">
          <a:xfrm>
            <a:off x="-14097000" y="2967039"/>
            <a:ext cx="10536237" cy="6756400"/>
            <a:chOff x="-6459064" y="1143672"/>
            <a:chExt cx="7903623" cy="5067606"/>
          </a:xfrm>
        </p:grpSpPr>
        <p:sp>
          <p:nvSpPr>
            <p:cNvPr id="95" name="Freeform 27"/>
            <p:cNvSpPr>
              <a:spLocks noChangeAspect="1"/>
            </p:cNvSpPr>
            <p:nvPr/>
          </p:nvSpPr>
          <p:spPr bwMode="auto">
            <a:xfrm>
              <a:off x="-6459064" y="1143672"/>
              <a:ext cx="7847654" cy="5067606"/>
            </a:xfrm>
            <a:custGeom>
              <a:avLst/>
              <a:gdLst>
                <a:gd name="T0" fmla="*/ 6274507 w 434"/>
                <a:gd name="T1" fmla="*/ 1852673 h 279"/>
                <a:gd name="T2" fmla="*/ 6220260 w 434"/>
                <a:gd name="T3" fmla="*/ 1852673 h 279"/>
                <a:gd name="T4" fmla="*/ 6220260 w 434"/>
                <a:gd name="T5" fmla="*/ 1834510 h 279"/>
                <a:gd name="T6" fmla="*/ 4393963 w 434"/>
                <a:gd name="T7" fmla="*/ 0 h 279"/>
                <a:gd name="T8" fmla="*/ 2766569 w 434"/>
                <a:gd name="T9" fmla="*/ 1035317 h 279"/>
                <a:gd name="T10" fmla="*/ 2187940 w 434"/>
                <a:gd name="T11" fmla="*/ 817356 h 279"/>
                <a:gd name="T12" fmla="*/ 1301915 w 434"/>
                <a:gd name="T13" fmla="*/ 1707365 h 279"/>
                <a:gd name="T14" fmla="*/ 1319997 w 434"/>
                <a:gd name="T15" fmla="*/ 1870837 h 279"/>
                <a:gd name="T16" fmla="*/ 0 w 434"/>
                <a:gd name="T17" fmla="*/ 3451058 h 279"/>
                <a:gd name="T18" fmla="*/ 1591229 w 434"/>
                <a:gd name="T19" fmla="*/ 5067606 h 279"/>
                <a:gd name="T20" fmla="*/ 6274507 w 434"/>
                <a:gd name="T21" fmla="*/ 5067606 h 279"/>
                <a:gd name="T22" fmla="*/ 7847654 w 434"/>
                <a:gd name="T23" fmla="*/ 3451058 h 279"/>
                <a:gd name="T24" fmla="*/ 6274507 w 434"/>
                <a:gd name="T25" fmla="*/ 1852673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rotWithShape="1">
              <a:gsLst>
                <a:gs pos="0">
                  <a:srgbClr val="009CE6"/>
                </a:gs>
                <a:gs pos="50000">
                  <a:srgbClr val="0083C1"/>
                </a:gs>
                <a:gs pos="100000">
                  <a:srgbClr val="005985"/>
                </a:gs>
              </a:gsLst>
              <a:lin ang="5400000" scaled="1"/>
            </a:gradFill>
            <a:ln>
              <a:noFill/>
            </a:ln>
            <a:effectLst>
              <a:outerShdw blurRad="63500" sx="102000" sy="102000" algn="ctr" rotWithShape="0">
                <a:srgbClr val="000000">
                  <a:alpha val="39999"/>
                </a:srgbClr>
              </a:outerShdw>
            </a:effectLst>
            <a:extLst>
              <a:ext uri="{91240B29-F687-4f45-9708-019B960494DF}">
                <a14:hiddenLine xmlns:a14="http://schemas.microsoft.com/office/drawing/2010/main" w="9525">
                  <a:solidFill>
                    <a:srgbClr val="000000"/>
                  </a:solidFill>
                  <a:round/>
                  <a:headEnd/>
                  <a:tailEnd/>
                </a14:hiddenLine>
              </a:ext>
            </a:extLst>
          </p:spPr>
          <p:txBody>
            <a:bodyPr lIns="21237" tIns="10632" rIns="21237" bIns="10632"/>
            <a:lstStyle/>
            <a:p>
              <a:pPr defTabSz="1218683" fontAlgn="base">
                <a:spcBef>
                  <a:spcPct val="0"/>
                </a:spcBef>
                <a:spcAft>
                  <a:spcPct val="0"/>
                </a:spcAft>
              </a:pPr>
              <a:endParaRPr lang="en-US" dirty="0">
                <a:solidFill>
                  <a:srgbClr val="FFFFFF"/>
                </a:solidFill>
                <a:latin typeface="Arial" charset="0"/>
                <a:ea typeface="MS PGothic" pitchFamily="34" charset="-128"/>
              </a:endParaRPr>
            </a:p>
          </p:txBody>
        </p:sp>
        <p:sp>
          <p:nvSpPr>
            <p:cNvPr id="48191" name="Rectangle 95"/>
            <p:cNvSpPr>
              <a:spLocks noChangeArrowheads="1"/>
            </p:cNvSpPr>
            <p:nvPr/>
          </p:nvSpPr>
          <p:spPr bwMode="auto">
            <a:xfrm>
              <a:off x="-6440301" y="3089801"/>
              <a:ext cx="7884860" cy="232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defTabSz="608013" eaLnBrk="0" hangingPunct="0">
                <a:defRPr sz="2400">
                  <a:solidFill>
                    <a:schemeClr val="tx1"/>
                  </a:solidFill>
                  <a:latin typeface="Arial" pitchFamily="34" charset="0"/>
                  <a:ea typeface="MS PGothic" pitchFamily="34" charset="-128"/>
                </a:defRPr>
              </a:lvl1pPr>
              <a:lvl2pPr marL="742950" indent="-285750" defTabSz="608013" eaLnBrk="0" hangingPunct="0">
                <a:defRPr sz="2400">
                  <a:solidFill>
                    <a:schemeClr val="tx1"/>
                  </a:solidFill>
                  <a:latin typeface="Arial" pitchFamily="34" charset="0"/>
                  <a:ea typeface="MS PGothic" pitchFamily="34" charset="-128"/>
                </a:defRPr>
              </a:lvl2pPr>
              <a:lvl3pPr marL="1143000" indent="-228600" defTabSz="608013" eaLnBrk="0" hangingPunct="0">
                <a:defRPr sz="2400">
                  <a:solidFill>
                    <a:schemeClr val="tx1"/>
                  </a:solidFill>
                  <a:latin typeface="Arial" pitchFamily="34" charset="0"/>
                  <a:ea typeface="MS PGothic" pitchFamily="34" charset="-128"/>
                </a:defRPr>
              </a:lvl3pPr>
              <a:lvl4pPr marL="1600200" indent="-228600" defTabSz="608013" eaLnBrk="0" hangingPunct="0">
                <a:defRPr sz="2400">
                  <a:solidFill>
                    <a:schemeClr val="tx1"/>
                  </a:solidFill>
                  <a:latin typeface="Arial" pitchFamily="34" charset="0"/>
                  <a:ea typeface="MS PGothic" pitchFamily="34" charset="-128"/>
                </a:defRPr>
              </a:lvl4pPr>
              <a:lvl5pPr marL="2057400" indent="-228600" defTabSz="608013" eaLnBrk="0" hangingPunct="0">
                <a:defRPr sz="2400">
                  <a:solidFill>
                    <a:schemeClr val="tx1"/>
                  </a:solidFill>
                  <a:latin typeface="Arial" pitchFamily="34" charset="0"/>
                  <a:ea typeface="MS PGothic" pitchFamily="34" charset="-128"/>
                </a:defRPr>
              </a:lvl5pPr>
              <a:lvl6pPr marL="2514600" indent="-228600" defTabSz="60801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0801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0801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08013"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fontAlgn="base" hangingPunct="1">
                <a:lnSpc>
                  <a:spcPct val="90000"/>
                </a:lnSpc>
                <a:spcBef>
                  <a:spcPct val="0"/>
                </a:spcBef>
                <a:spcAft>
                  <a:spcPct val="0"/>
                </a:spcAft>
              </a:pPr>
              <a:r>
                <a:rPr lang="en-US" altLang="en-US" sz="10700" b="1" dirty="0">
                  <a:solidFill>
                    <a:srgbClr val="2C2C2C"/>
                  </a:solidFill>
                </a:rPr>
                <a:t>Private</a:t>
              </a:r>
            </a:p>
            <a:p>
              <a:pPr algn="ctr" eaLnBrk="1" fontAlgn="base" hangingPunct="1">
                <a:lnSpc>
                  <a:spcPct val="90000"/>
                </a:lnSpc>
                <a:spcBef>
                  <a:spcPct val="0"/>
                </a:spcBef>
                <a:spcAft>
                  <a:spcPct val="0"/>
                </a:spcAft>
              </a:pPr>
              <a:r>
                <a:rPr lang="en-US" altLang="en-US" sz="10700" b="1" dirty="0">
                  <a:solidFill>
                    <a:srgbClr val="2C2C2C"/>
                  </a:solidFill>
                </a:rPr>
                <a:t>Cloud</a:t>
              </a:r>
            </a:p>
          </p:txBody>
        </p:sp>
      </p:grpSp>
      <p:sp>
        <p:nvSpPr>
          <p:cNvPr id="84" name="Freeform 6"/>
          <p:cNvSpPr>
            <a:spLocks/>
          </p:cNvSpPr>
          <p:nvPr/>
        </p:nvSpPr>
        <p:spPr bwMode="auto">
          <a:xfrm>
            <a:off x="4884110" y="3262927"/>
            <a:ext cx="3050657" cy="175224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91404" tIns="45703" rIns="91404" bIns="45703"/>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grpSp>
        <p:nvGrpSpPr>
          <p:cNvPr id="48145" name="hybrid"/>
          <p:cNvGrpSpPr>
            <a:grpSpLocks/>
          </p:cNvGrpSpPr>
          <p:nvPr/>
        </p:nvGrpSpPr>
        <p:grpSpPr bwMode="auto">
          <a:xfrm>
            <a:off x="4848235" y="3262313"/>
            <a:ext cx="3051175" cy="1752600"/>
            <a:chOff x="4848473" y="3262924"/>
            <a:chExt cx="3050658" cy="1752244"/>
          </a:xfrm>
        </p:grpSpPr>
        <p:sp>
          <p:nvSpPr>
            <p:cNvPr id="85" name="Rectangle 84"/>
            <p:cNvSpPr/>
            <p:nvPr/>
          </p:nvSpPr>
          <p:spPr>
            <a:xfrm>
              <a:off x="5383476" y="3846620"/>
              <a:ext cx="2052522" cy="523114"/>
            </a:xfrm>
            <a:prstGeom prst="rect">
              <a:avLst/>
            </a:prstGeom>
          </p:spPr>
          <p:txBody>
            <a:bodyPr>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sz="2800" b="1" dirty="0">
                  <a:ln w="11430">
                    <a:noFill/>
                  </a:ln>
                  <a:solidFill>
                    <a:srgbClr val="646AAB"/>
                  </a:solidFill>
                  <a:latin typeface="Arial" charset="0"/>
                  <a:ea typeface="MS PGothic" charset="0"/>
                  <a:cs typeface="MS PGothic" charset="0"/>
                </a:rPr>
                <a:t>Hybrid</a:t>
              </a:r>
            </a:p>
          </p:txBody>
        </p:sp>
        <p:sp>
          <p:nvSpPr>
            <p:cNvPr id="86" name="Freeform 6"/>
            <p:cNvSpPr>
              <a:spLocks/>
            </p:cNvSpPr>
            <p:nvPr/>
          </p:nvSpPr>
          <p:spPr bwMode="auto">
            <a:xfrm>
              <a:off x="4848473" y="3262924"/>
              <a:ext cx="3050658" cy="175224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grpSp>
      <p:grpSp>
        <p:nvGrpSpPr>
          <p:cNvPr id="46" name="laptop"/>
          <p:cNvGrpSpPr>
            <a:grpSpLocks/>
          </p:cNvGrpSpPr>
          <p:nvPr/>
        </p:nvGrpSpPr>
        <p:grpSpPr bwMode="auto">
          <a:xfrm>
            <a:off x="1214440" y="1714510"/>
            <a:ext cx="9923462" cy="6889751"/>
            <a:chOff x="1666141" y="1498494"/>
            <a:chExt cx="8958437" cy="6220164"/>
          </a:xfrm>
        </p:grpSpPr>
        <p:sp>
          <p:nvSpPr>
            <p:cNvPr id="47" name="Rectangle 46"/>
            <p:cNvSpPr>
              <a:spLocks noChangeArrowheads="1"/>
            </p:cNvSpPr>
            <p:nvPr/>
          </p:nvSpPr>
          <p:spPr bwMode="auto">
            <a:xfrm>
              <a:off x="3089229" y="1853932"/>
              <a:ext cx="6166719" cy="3671903"/>
            </a:xfrm>
            <a:prstGeom prst="rect">
              <a:avLst/>
            </a:prstGeom>
            <a:solidFill>
              <a:schemeClr val="bg1">
                <a:alpha val="74117"/>
              </a:schemeClr>
            </a:solidFill>
            <a:ln>
              <a:noFill/>
            </a:ln>
            <a:effectLst>
              <a:outerShdw blurRad="76200" dist="50800" dir="5400000" algn="ctr" rotWithShape="0">
                <a:srgbClr val="808080">
                  <a:alpha val="26999"/>
                </a:srgbClr>
              </a:outerShdw>
            </a:effectLst>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defTabSz="1218683" fontAlgn="base">
                <a:spcBef>
                  <a:spcPct val="0"/>
                </a:spcBef>
                <a:spcAft>
                  <a:spcPct val="0"/>
                </a:spcAft>
                <a:defRPr/>
              </a:pPr>
              <a:endParaRPr lang="en-US" dirty="0">
                <a:solidFill>
                  <a:srgbClr val="FFFFFF"/>
                </a:solidFill>
                <a:latin typeface="Arial"/>
                <a:ea typeface="MS PGothic" pitchFamily="34" charset="-128"/>
              </a:endParaRPr>
            </a:p>
          </p:txBody>
        </p:sp>
        <p:pic>
          <p:nvPicPr>
            <p:cNvPr id="48185" name="Picture 47" descr="lapto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141" y="1498494"/>
              <a:ext cx="8958437" cy="622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SaaS"/>
          <p:cNvGrpSpPr>
            <a:grpSpLocks/>
          </p:cNvGrpSpPr>
          <p:nvPr/>
        </p:nvGrpSpPr>
        <p:grpSpPr bwMode="auto">
          <a:xfrm>
            <a:off x="4937125" y="942986"/>
            <a:ext cx="2571750" cy="1687513"/>
            <a:chOff x="4937914" y="943430"/>
            <a:chExt cx="2570322" cy="1687690"/>
          </a:xfrm>
        </p:grpSpPr>
        <p:sp>
          <p:nvSpPr>
            <p:cNvPr id="49" name="Freeform 27"/>
            <p:cNvSpPr>
              <a:spLocks noChangeAspect="1"/>
            </p:cNvSpPr>
            <p:nvPr/>
          </p:nvSpPr>
          <p:spPr bwMode="auto">
            <a:xfrm>
              <a:off x="4937914" y="970867"/>
              <a:ext cx="2570322" cy="166025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50" name="Freeform 27"/>
            <p:cNvSpPr>
              <a:spLocks noChangeAspect="1"/>
            </p:cNvSpPr>
            <p:nvPr/>
          </p:nvSpPr>
          <p:spPr bwMode="auto">
            <a:xfrm>
              <a:off x="4937914" y="943430"/>
              <a:ext cx="2570322" cy="166025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51" name="Rectangle 50"/>
            <p:cNvSpPr/>
            <p:nvPr/>
          </p:nvSpPr>
          <p:spPr>
            <a:xfrm>
              <a:off x="5785111" y="1452721"/>
              <a:ext cx="1062471" cy="523275"/>
            </a:xfrm>
            <a:prstGeom prst="rect">
              <a:avLst/>
            </a:prstGeom>
          </p:spPr>
          <p:txBody>
            <a:bodyPr wrap="none">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sz="2800" b="1" dirty="0">
                  <a:ln w="11430">
                    <a:noFill/>
                  </a:ln>
                  <a:solidFill>
                    <a:srgbClr val="646AAB"/>
                  </a:solidFill>
                  <a:latin typeface="Arial" charset="0"/>
                  <a:ea typeface="MS PGothic" charset="0"/>
                  <a:cs typeface="MS PGothic" charset="0"/>
                </a:rPr>
                <a:t>SaaS</a:t>
              </a:r>
            </a:p>
          </p:txBody>
        </p:sp>
        <p:pic>
          <p:nvPicPr>
            <p:cNvPr id="48183" name="Picture 51" descr="logo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9667" y="1962297"/>
              <a:ext cx="1888254" cy="3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private"/>
          <p:cNvGrpSpPr>
            <a:grpSpLocks/>
          </p:cNvGrpSpPr>
          <p:nvPr/>
        </p:nvGrpSpPr>
        <p:grpSpPr bwMode="auto">
          <a:xfrm>
            <a:off x="7924801" y="4016375"/>
            <a:ext cx="3527425" cy="2108200"/>
            <a:chOff x="7924808" y="4015734"/>
            <a:chExt cx="3527145" cy="2109266"/>
          </a:xfrm>
        </p:grpSpPr>
        <p:sp>
          <p:nvSpPr>
            <p:cNvPr id="71" name="Freeform 6"/>
            <p:cNvSpPr>
              <a:spLocks/>
            </p:cNvSpPr>
            <p:nvPr/>
          </p:nvSpPr>
          <p:spPr bwMode="auto">
            <a:xfrm>
              <a:off x="7924808" y="4015734"/>
              <a:ext cx="3517197" cy="2086400"/>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grpSp>
          <p:nvGrpSpPr>
            <p:cNvPr id="48168" name="Group 4"/>
            <p:cNvGrpSpPr>
              <a:grpSpLocks/>
            </p:cNvGrpSpPr>
            <p:nvPr/>
          </p:nvGrpSpPr>
          <p:grpSpPr bwMode="auto">
            <a:xfrm>
              <a:off x="7934756" y="4038600"/>
              <a:ext cx="3517197" cy="2086400"/>
              <a:chOff x="7934756" y="4038600"/>
              <a:chExt cx="3517197" cy="2086400"/>
            </a:xfrm>
          </p:grpSpPr>
          <p:sp>
            <p:nvSpPr>
              <p:cNvPr id="74" name="Rectangle 73"/>
              <p:cNvSpPr/>
              <p:nvPr/>
            </p:nvSpPr>
            <p:spPr>
              <a:xfrm>
                <a:off x="8919813" y="4419328"/>
                <a:ext cx="1537303" cy="523484"/>
              </a:xfrm>
              <a:prstGeom prst="rect">
                <a:avLst/>
              </a:prstGeom>
            </p:spPr>
            <p:txBody>
              <a:bodyPr>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sz="2800" b="1" dirty="0">
                    <a:ln w="11430">
                      <a:noFill/>
                    </a:ln>
                    <a:solidFill>
                      <a:srgbClr val="646AAB"/>
                    </a:solidFill>
                    <a:latin typeface="Arial" charset="0"/>
                    <a:ea typeface="MS PGothic" charset="0"/>
                    <a:cs typeface="MS PGothic" charset="0"/>
                  </a:rPr>
                  <a:t>Private</a:t>
                </a:r>
              </a:p>
            </p:txBody>
          </p:sp>
          <p:grpSp>
            <p:nvGrpSpPr>
              <p:cNvPr id="48170" name="Group 78"/>
              <p:cNvGrpSpPr>
                <a:grpSpLocks/>
              </p:cNvGrpSpPr>
              <p:nvPr/>
            </p:nvGrpSpPr>
            <p:grpSpPr bwMode="auto">
              <a:xfrm>
                <a:off x="9272860" y="4853102"/>
                <a:ext cx="1137316" cy="922122"/>
                <a:chOff x="5949527" y="5170605"/>
                <a:chExt cx="749935" cy="608038"/>
              </a:xfrm>
            </p:grpSpPr>
            <p:pic>
              <p:nvPicPr>
                <p:cNvPr id="48174"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5949527" y="5245522"/>
                  <a:ext cx="466667" cy="52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8322" y="5170605"/>
                  <a:ext cx="371140" cy="6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Freeform 6"/>
              <p:cNvSpPr>
                <a:spLocks/>
              </p:cNvSpPr>
              <p:nvPr/>
            </p:nvSpPr>
            <p:spPr bwMode="auto">
              <a:xfrm>
                <a:off x="7934756" y="4038600"/>
                <a:ext cx="3517197" cy="2086400"/>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grpSp>
      </p:grpSp>
      <p:grpSp>
        <p:nvGrpSpPr>
          <p:cNvPr id="4" name="Public"/>
          <p:cNvGrpSpPr>
            <a:grpSpLocks/>
          </p:cNvGrpSpPr>
          <p:nvPr/>
        </p:nvGrpSpPr>
        <p:grpSpPr bwMode="auto">
          <a:xfrm>
            <a:off x="873136" y="3986215"/>
            <a:ext cx="4075113" cy="2309812"/>
            <a:chOff x="872922" y="3985526"/>
            <a:chExt cx="4074524" cy="2309890"/>
          </a:xfrm>
        </p:grpSpPr>
        <p:sp>
          <p:nvSpPr>
            <p:cNvPr id="70" name="Freeform 6"/>
            <p:cNvSpPr>
              <a:spLocks/>
            </p:cNvSpPr>
            <p:nvPr/>
          </p:nvSpPr>
          <p:spPr bwMode="auto">
            <a:xfrm>
              <a:off x="892586" y="3990312"/>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37" name="Freeform 6"/>
            <p:cNvSpPr>
              <a:spLocks/>
            </p:cNvSpPr>
            <p:nvPr/>
          </p:nvSpPr>
          <p:spPr bwMode="auto">
            <a:xfrm>
              <a:off x="872922" y="3985526"/>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a:lstStyle/>
            <a:p>
              <a:pPr defTabSz="1218683" fontAlgn="base">
                <a:spcBef>
                  <a:spcPct val="0"/>
                </a:spcBef>
                <a:spcAft>
                  <a:spcPct val="0"/>
                </a:spcAft>
                <a:defRPr/>
              </a:pPr>
              <a:endParaRPr lang="en-US" dirty="0">
                <a:solidFill>
                  <a:srgbClr val="FFFFFF"/>
                </a:solidFill>
                <a:latin typeface="Arial" charset="0"/>
                <a:ea typeface="MS PGothic" charset="0"/>
                <a:cs typeface="MS PGothic" charset="0"/>
              </a:endParaRPr>
            </a:p>
          </p:txBody>
        </p:sp>
        <p:sp>
          <p:nvSpPr>
            <p:cNvPr id="73" name="Rectangle 72"/>
            <p:cNvSpPr/>
            <p:nvPr/>
          </p:nvSpPr>
          <p:spPr>
            <a:xfrm>
              <a:off x="2011951" y="4416265"/>
              <a:ext cx="1601732" cy="523238"/>
            </a:xfrm>
            <a:prstGeom prst="rect">
              <a:avLst/>
            </a:prstGeom>
          </p:spPr>
          <p:txBody>
            <a:bodyPr>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sz="2800" b="1" dirty="0">
                  <a:ln w="11430">
                    <a:noFill/>
                  </a:ln>
                  <a:solidFill>
                    <a:srgbClr val="646AAB"/>
                  </a:solidFill>
                  <a:latin typeface="Arial" charset="0"/>
                  <a:ea typeface="MS PGothic" charset="0"/>
                  <a:cs typeface="MS PGothic" charset="0"/>
                </a:rPr>
                <a:t>Public</a:t>
              </a:r>
            </a:p>
          </p:txBody>
        </p:sp>
        <p:pic>
          <p:nvPicPr>
            <p:cNvPr id="48163" name="Picture 9" descr="google-logo-official.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8564" y="5002879"/>
              <a:ext cx="1263958" cy="45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4" name="Picture 10" descr="Amazon-Web-Services_Log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9801" y="5010083"/>
              <a:ext cx="1360724" cy="51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screen grab"/>
          <p:cNvGrpSpPr>
            <a:grpSpLocks/>
          </p:cNvGrpSpPr>
          <p:nvPr/>
        </p:nvGrpSpPr>
        <p:grpSpPr bwMode="auto">
          <a:xfrm>
            <a:off x="2917835" y="2190749"/>
            <a:ext cx="6529389" cy="3752851"/>
            <a:chOff x="556231" y="-19021"/>
            <a:chExt cx="5293063" cy="4831834"/>
          </a:xfrm>
        </p:grpSpPr>
        <p:sp>
          <p:nvSpPr>
            <p:cNvPr id="48154" name="Text Placeholder 4"/>
            <p:cNvSpPr txBox="1">
              <a:spLocks/>
            </p:cNvSpPr>
            <p:nvPr/>
          </p:nvSpPr>
          <p:spPr bwMode="auto">
            <a:xfrm>
              <a:off x="768896" y="1263012"/>
              <a:ext cx="4636127" cy="162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defTabSz="1218683" eaLnBrk="1" fontAlgn="base" hangingPunct="1">
                <a:lnSpc>
                  <a:spcPct val="90000"/>
                </a:lnSpc>
                <a:spcBef>
                  <a:spcPts val="1600"/>
                </a:spcBef>
                <a:spcAft>
                  <a:spcPct val="0"/>
                </a:spcAft>
                <a:buClr>
                  <a:srgbClr val="4DCAFF"/>
                </a:buClr>
                <a:buSzPct val="100000"/>
              </a:pPr>
              <a:endParaRPr lang="en-US" altLang="en-US" sz="1500" b="1" dirty="0">
                <a:solidFill>
                  <a:srgbClr val="0096D6"/>
                </a:solidFill>
              </a:endParaRPr>
            </a:p>
          </p:txBody>
        </p:sp>
        <p:pic>
          <p:nvPicPr>
            <p:cNvPr id="4815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31" y="-19021"/>
              <a:ext cx="5293063" cy="483183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7" name="Rectangle 86"/>
          <p:cNvSpPr/>
          <p:nvPr/>
        </p:nvSpPr>
        <p:spPr>
          <a:xfrm>
            <a:off x="9601000" y="4842162"/>
            <a:ext cx="1537304" cy="461671"/>
          </a:xfrm>
          <a:prstGeom prst="rect">
            <a:avLst/>
          </a:prstGeom>
        </p:spPr>
        <p:txBody>
          <a:bodyPr lIns="91404" tIns="45703" rIns="91404" bIns="45703">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b="1" dirty="0">
                <a:ln w="11430">
                  <a:noFill/>
                </a:ln>
                <a:solidFill>
                  <a:srgbClr val="008041"/>
                </a:solidFill>
                <a:latin typeface="Arial" charset="0"/>
                <a:ea typeface="MS PGothic" charset="0"/>
                <a:cs typeface="MS PGothic" charset="0"/>
              </a:rPr>
              <a:t>Private</a:t>
            </a:r>
          </a:p>
        </p:txBody>
      </p:sp>
      <p:sp>
        <p:nvSpPr>
          <p:cNvPr id="88" name="Rectangle 87"/>
          <p:cNvSpPr/>
          <p:nvPr/>
        </p:nvSpPr>
        <p:spPr>
          <a:xfrm>
            <a:off x="1267547" y="4897810"/>
            <a:ext cx="1601732" cy="461671"/>
          </a:xfrm>
          <a:prstGeom prst="rect">
            <a:avLst/>
          </a:prstGeom>
        </p:spPr>
        <p:txBody>
          <a:bodyPr lIns="91404" tIns="45703" rIns="91404" bIns="45703">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b="1" dirty="0">
                <a:ln w="11430">
                  <a:noFill/>
                </a:ln>
                <a:solidFill>
                  <a:srgbClr val="05346C"/>
                </a:solidFill>
                <a:latin typeface="Arial" charset="0"/>
                <a:ea typeface="MS PGothic" charset="0"/>
                <a:cs typeface="MS PGothic" charset="0"/>
              </a:rPr>
              <a:t>Public</a:t>
            </a:r>
          </a:p>
        </p:txBody>
      </p:sp>
      <p:sp>
        <p:nvSpPr>
          <p:cNvPr id="89" name="Rectangle 88"/>
          <p:cNvSpPr/>
          <p:nvPr/>
        </p:nvSpPr>
        <p:spPr>
          <a:xfrm>
            <a:off x="5827976" y="1277782"/>
            <a:ext cx="937340" cy="461671"/>
          </a:xfrm>
          <a:prstGeom prst="rect">
            <a:avLst/>
          </a:prstGeom>
        </p:spPr>
        <p:txBody>
          <a:bodyPr wrap="none" lIns="91404" tIns="45703" rIns="91404" bIns="45703">
            <a:spAutoFit/>
            <a:scene3d>
              <a:camera prst="orthographicFront"/>
              <a:lightRig rig="glow" dir="tl">
                <a:rot lat="0" lon="0" rev="5400000"/>
              </a:lightRig>
            </a:scene3d>
            <a:sp3d contourW="12700">
              <a:contourClr>
                <a:schemeClr val="accent6">
                  <a:shade val="73000"/>
                </a:schemeClr>
              </a:contourClr>
            </a:sp3d>
          </a:bodyPr>
          <a:lstStyle/>
          <a:p>
            <a:pPr algn="ctr" defTabSz="1218683" fontAlgn="base">
              <a:spcBef>
                <a:spcPct val="0"/>
              </a:spcBef>
              <a:spcAft>
                <a:spcPct val="0"/>
              </a:spcAft>
              <a:defRPr/>
            </a:pPr>
            <a:r>
              <a:rPr lang="en-US" b="1" dirty="0">
                <a:ln w="11430">
                  <a:noFill/>
                </a:ln>
                <a:solidFill>
                  <a:srgbClr val="05346C"/>
                </a:solidFill>
                <a:latin typeface="Arial" charset="0"/>
                <a:ea typeface="MS PGothic" charset="0"/>
                <a:cs typeface="MS PGothic" charset="0"/>
              </a:rPr>
              <a:t>SaaS</a:t>
            </a:r>
          </a:p>
        </p:txBody>
      </p:sp>
    </p:spTree>
    <p:extLst>
      <p:ext uri="{BB962C8B-B14F-4D97-AF65-F5344CB8AC3E}">
        <p14:creationId xmlns:p14="http://schemas.microsoft.com/office/powerpoint/2010/main" val="17838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300"/>
                                        <p:tgtEl>
                                          <p:spTgt spid="46"/>
                                        </p:tgtEl>
                                      </p:cBhvr>
                                    </p:animEffect>
                                  </p:childTnLst>
                                </p:cTn>
                              </p:par>
                              <p:par>
                                <p:cTn id="8" presetID="42" presetClass="path" presetSubtype="0" accel="50000" decel="50000" fill="hold" nodeType="withEffect">
                                  <p:stCondLst>
                                    <p:cond delay="0"/>
                                  </p:stCondLst>
                                  <p:childTnLst>
                                    <p:animMotion origin="layout" path="M 3.87391E-6 4.39306E-6 L 3.87391E-6 0.19306 " pathEditMode="relative" rAng="0" ptsTypes="AA">
                                      <p:cBhvr>
                                        <p:cTn id="9" dur="2000" fill="hold"/>
                                        <p:tgtEl>
                                          <p:spTgt spid="12"/>
                                        </p:tgtEl>
                                        <p:attrNameLst>
                                          <p:attrName>ppt_x</p:attrName>
                                          <p:attrName>ppt_y</p:attrName>
                                        </p:attrNameLst>
                                      </p:cBhvr>
                                      <p:rCtr x="0" y="9642"/>
                                    </p:animMotion>
                                  </p:childTnLst>
                                </p:cTn>
                              </p:par>
                              <p:par>
                                <p:cTn id="10" presetID="42" presetClass="path" presetSubtype="0" accel="50000" decel="50000" fill="hold" nodeType="withEffect">
                                  <p:stCondLst>
                                    <p:cond delay="0"/>
                                  </p:stCondLst>
                                  <p:childTnLst>
                                    <p:animMotion origin="layout" path="M -1.99427E-6 2.89017E-6 L -0.16973 -0.04601 " pathEditMode="relative" rAng="0" ptsTypes="AA">
                                      <p:cBhvr>
                                        <p:cTn id="11" dur="2000" fill="hold"/>
                                        <p:tgtEl>
                                          <p:spTgt spid="9"/>
                                        </p:tgtEl>
                                        <p:attrNameLst>
                                          <p:attrName>ppt_x</p:attrName>
                                          <p:attrName>ppt_y</p:attrName>
                                        </p:attrNameLst>
                                      </p:cBhvr>
                                      <p:rCtr x="-8493" y="-2312"/>
                                    </p:animMotion>
                                  </p:childTnLst>
                                </p:cTn>
                              </p:par>
                              <p:par>
                                <p:cTn id="12" presetID="42" presetClass="path" presetSubtype="0" accel="50000" decel="50000" fill="hold" nodeType="withEffect">
                                  <p:stCondLst>
                                    <p:cond delay="0"/>
                                  </p:stCondLst>
                                  <p:childTnLst>
                                    <p:animMotion origin="layout" path="M 4.85737E-6 -5.20231E-7 L 0.17337 -0.05711 " pathEditMode="relative" rAng="0" ptsTypes="AA">
                                      <p:cBhvr>
                                        <p:cTn id="13" dur="2000" fill="hold"/>
                                        <p:tgtEl>
                                          <p:spTgt spid="4"/>
                                        </p:tgtEl>
                                        <p:attrNameLst>
                                          <p:attrName>ppt_x</p:attrName>
                                          <p:attrName>ppt_y</p:attrName>
                                        </p:attrNameLst>
                                      </p:cBhvr>
                                      <p:rCtr x="8662" y="-2867"/>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1100" fill="hold"/>
                                        <p:tgtEl>
                                          <p:spTgt spid="68"/>
                                        </p:tgtEl>
                                        <p:attrNameLst>
                                          <p:attrName>ppt_w</p:attrName>
                                        </p:attrNameLst>
                                      </p:cBhvr>
                                      <p:tavLst>
                                        <p:tav tm="0">
                                          <p:val>
                                            <p:fltVal val="0"/>
                                          </p:val>
                                        </p:tav>
                                        <p:tav tm="100000">
                                          <p:val>
                                            <p:strVal val="#ppt_w"/>
                                          </p:val>
                                        </p:tav>
                                      </p:tavLst>
                                    </p:anim>
                                    <p:anim calcmode="lin" valueType="num">
                                      <p:cBhvr>
                                        <p:cTn id="19" dur="1100" fill="hold"/>
                                        <p:tgtEl>
                                          <p:spTgt spid="68"/>
                                        </p:tgtEl>
                                        <p:attrNameLst>
                                          <p:attrName>ppt_h</p:attrName>
                                        </p:attrNameLst>
                                      </p:cBhvr>
                                      <p:tavLst>
                                        <p:tav tm="0">
                                          <p:val>
                                            <p:fltVal val="0"/>
                                          </p:val>
                                        </p:tav>
                                        <p:tav tm="100000">
                                          <p:val>
                                            <p:strVal val="#ppt_h"/>
                                          </p:val>
                                        </p:tav>
                                      </p:tavLst>
                                    </p:anim>
                                    <p:animEffect transition="in" filter="fade">
                                      <p:cBhvr>
                                        <p:cTn id="20" dur="11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par>
                                <p:cTn id="30" presetID="10" presetClass="entr" presetSubtype="0" fill="hold" nodeType="with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10"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fade">
                                      <p:cBhvr>
                                        <p:cTn id="35" dur="500"/>
                                        <p:tgtEl>
                                          <p:spTgt spid="89"/>
                                        </p:tgtEl>
                                      </p:cBhvr>
                                    </p:animEffect>
                                  </p:childTnLst>
                                </p:cTn>
                              </p:par>
                              <p:par>
                                <p:cTn id="36" presetID="10"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p:cNvGrpSpPr/>
          <p:nvPr/>
        </p:nvGrpSpPr>
        <p:grpSpPr>
          <a:xfrm>
            <a:off x="-1" y="-752667"/>
            <a:ext cx="12188826" cy="8202779"/>
            <a:chOff x="-1" y="-752666"/>
            <a:chExt cx="12188826" cy="8202778"/>
          </a:xfrm>
        </p:grpSpPr>
        <p:pic>
          <p:nvPicPr>
            <p:cNvPr id="127" name="Picture 126"/>
            <p:cNvPicPr>
              <a:picLocks noChangeAspect="1"/>
            </p:cNvPicPr>
            <p:nvPr/>
          </p:nvPicPr>
          <p:blipFill rotWithShape="1">
            <a:blip r:embed="rId3">
              <a:alphaModFix amt="49000"/>
              <a:extLst>
                <a:ext uri="{28A0092B-C50C-407E-A947-70E740481C1C}">
                  <a14:useLocalDpi xmlns:a14="http://schemas.microsoft.com/office/drawing/2010/main" val="0"/>
                </a:ext>
              </a:extLst>
            </a:blip>
            <a:srcRect t="-6934" r="23848" b="-2709"/>
            <a:stretch/>
          </p:blipFill>
          <p:spPr>
            <a:xfrm flipH="1">
              <a:off x="-1" y="-752666"/>
              <a:ext cx="8229102" cy="8202778"/>
            </a:xfrm>
            <a:prstGeom prst="rect">
              <a:avLst/>
            </a:prstGeom>
          </p:spPr>
        </p:pic>
        <p:pic>
          <p:nvPicPr>
            <p:cNvPr id="128" name="Picture 127"/>
            <p:cNvPicPr>
              <a:picLocks noChangeAspect="1"/>
            </p:cNvPicPr>
            <p:nvPr/>
          </p:nvPicPr>
          <p:blipFill rotWithShape="1">
            <a:blip r:embed="rId3">
              <a:alphaModFix amt="49000"/>
              <a:extLst>
                <a:ext uri="{28A0092B-C50C-407E-A947-70E740481C1C}">
                  <a14:useLocalDpi xmlns:a14="http://schemas.microsoft.com/office/drawing/2010/main" val="0"/>
                </a:ext>
              </a:extLst>
            </a:blip>
            <a:srcRect t="8701" r="20436" b="4937"/>
            <a:stretch/>
          </p:blipFill>
          <p:spPr>
            <a:xfrm>
              <a:off x="2839104" y="0"/>
              <a:ext cx="9349721" cy="7114434"/>
            </a:xfrm>
            <a:prstGeom prst="rect">
              <a:avLst/>
            </a:prstGeom>
          </p:spPr>
        </p:pic>
      </p:grpSp>
      <p:cxnSp>
        <p:nvCxnSpPr>
          <p:cNvPr id="158" name="Straight Connector 157"/>
          <p:cNvCxnSpPr/>
          <p:nvPr/>
        </p:nvCxnSpPr>
        <p:spPr bwMode="auto">
          <a:xfrm>
            <a:off x="4337622" y="4251265"/>
            <a:ext cx="4001595" cy="0"/>
          </a:xfrm>
          <a:prstGeom prst="line">
            <a:avLst/>
          </a:prstGeom>
          <a:solidFill>
            <a:srgbClr val="0183B7"/>
          </a:solidFill>
          <a:ln w="47625" cap="rnd" cmpd="sng" algn="ctr">
            <a:solidFill>
              <a:schemeClr val="bg1"/>
            </a:solidFill>
            <a:prstDash val="sysDot"/>
            <a:round/>
            <a:headEnd type="none" w="med" len="med"/>
            <a:tailEnd type="none" w="med" len="med"/>
          </a:ln>
          <a:effectLst/>
        </p:spPr>
      </p:cxnSp>
      <p:grpSp>
        <p:nvGrpSpPr>
          <p:cNvPr id="2" name="Group 1"/>
          <p:cNvGrpSpPr/>
          <p:nvPr/>
        </p:nvGrpSpPr>
        <p:grpSpPr>
          <a:xfrm>
            <a:off x="8253573" y="2230543"/>
            <a:ext cx="4301473" cy="2824375"/>
            <a:chOff x="8554682" y="2477103"/>
            <a:chExt cx="1928244" cy="1265768"/>
          </a:xfrm>
        </p:grpSpPr>
        <p:sp>
          <p:nvSpPr>
            <p:cNvPr id="120" name="Freeform 27"/>
            <p:cNvSpPr>
              <a:spLocks noChangeAspect="1"/>
            </p:cNvSpPr>
            <p:nvPr/>
          </p:nvSpPr>
          <p:spPr bwMode="auto">
            <a:xfrm>
              <a:off x="8554682" y="2497681"/>
              <a:ext cx="1928244" cy="12451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lIns="68589" tIns="34295" rIns="68589" bIns="34295"/>
            <a:lstStyle/>
            <a:p>
              <a:endParaRPr lang="en-US" dirty="0"/>
            </a:p>
          </p:txBody>
        </p:sp>
        <p:sp>
          <p:nvSpPr>
            <p:cNvPr id="121" name="Freeform 27"/>
            <p:cNvSpPr>
              <a:spLocks noChangeAspect="1"/>
            </p:cNvSpPr>
            <p:nvPr/>
          </p:nvSpPr>
          <p:spPr bwMode="auto">
            <a:xfrm>
              <a:off x="8554682" y="2477103"/>
              <a:ext cx="1928244" cy="1245190"/>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lIns="68589" tIns="34295" rIns="68589" bIns="34295"/>
            <a:lstStyle/>
            <a:p>
              <a:endParaRPr lang="en-US" dirty="0"/>
            </a:p>
          </p:txBody>
        </p:sp>
      </p:grpSp>
      <p:grpSp>
        <p:nvGrpSpPr>
          <p:cNvPr id="129" name="Public"/>
          <p:cNvGrpSpPr/>
          <p:nvPr/>
        </p:nvGrpSpPr>
        <p:grpSpPr>
          <a:xfrm>
            <a:off x="-408730" y="2444494"/>
            <a:ext cx="4746365" cy="3028665"/>
            <a:chOff x="872922" y="3985526"/>
            <a:chExt cx="4074524" cy="2309890"/>
          </a:xfrm>
        </p:grpSpPr>
        <p:sp>
          <p:nvSpPr>
            <p:cNvPr id="130" name="Freeform 6"/>
            <p:cNvSpPr>
              <a:spLocks/>
            </p:cNvSpPr>
            <p:nvPr/>
          </p:nvSpPr>
          <p:spPr bwMode="auto">
            <a:xfrm>
              <a:off x="892586" y="3990312"/>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gradFill flip="none" rotWithShape="1">
              <a:gsLst>
                <a:gs pos="18000">
                  <a:srgbClr val="FFFFFF">
                    <a:alpha val="76000"/>
                  </a:srgbClr>
                </a:gs>
                <a:gs pos="100000">
                  <a:srgbClr val="FFFFFF">
                    <a:alpha val="9000"/>
                  </a:srgbClr>
                </a:gs>
              </a:gsLst>
              <a:path path="circle">
                <a:fillToRect l="50000" t="50000" r="50000" b="50000"/>
              </a:path>
              <a:tileRect/>
            </a:gradFill>
            <a:ln>
              <a:gradFill flip="none" rotWithShape="1">
                <a:gsLst>
                  <a:gs pos="0">
                    <a:schemeClr val="tx1">
                      <a:lumMod val="75000"/>
                      <a:lumOff val="25000"/>
                    </a:schemeClr>
                  </a:gs>
                  <a:gs pos="100000">
                    <a:srgbClr val="9FAABD"/>
                  </a:gs>
                </a:gsLst>
                <a:lin ang="13500000" scaled="1"/>
                <a:tileRect/>
              </a:gradFill>
            </a:ln>
            <a:effectLst>
              <a:outerShdw blurRad="50800" dist="38100" dir="18900000" algn="bl" rotWithShape="0">
                <a:prstClr val="black">
                  <a:alpha val="40000"/>
                </a:prstClr>
              </a:outerShdw>
            </a:effectLst>
          </p:spPr>
          <p:txBody>
            <a:bodyPr/>
            <a:lstStyle/>
            <a:p>
              <a:endParaRPr lang="en-US" dirty="0">
                <a:solidFill>
                  <a:schemeClr val="tx1"/>
                </a:solidFill>
              </a:endParaRPr>
            </a:p>
          </p:txBody>
        </p:sp>
        <p:sp>
          <p:nvSpPr>
            <p:cNvPr id="131" name="Freeform 6"/>
            <p:cNvSpPr>
              <a:spLocks/>
            </p:cNvSpPr>
            <p:nvPr/>
          </p:nvSpPr>
          <p:spPr bwMode="auto">
            <a:xfrm>
              <a:off x="872922" y="3985526"/>
              <a:ext cx="4054860" cy="2305104"/>
            </a:xfrm>
            <a:custGeom>
              <a:avLst/>
              <a:gdLst>
                <a:gd name="T0" fmla="*/ 5133 w 5747"/>
                <a:gd name="T1" fmla="*/ 1097 h 3233"/>
                <a:gd name="T2" fmla="*/ 5012 w 5747"/>
                <a:gd name="T3" fmla="*/ 1106 h 3233"/>
                <a:gd name="T4" fmla="*/ 4103 w 5747"/>
                <a:gd name="T5" fmla="*/ 519 h 3233"/>
                <a:gd name="T6" fmla="*/ 3644 w 5747"/>
                <a:gd name="T7" fmla="*/ 628 h 3233"/>
                <a:gd name="T8" fmla="*/ 2779 w 5747"/>
                <a:gd name="T9" fmla="*/ 0 h 3233"/>
                <a:gd name="T10" fmla="*/ 1930 w 5747"/>
                <a:gd name="T11" fmla="*/ 586 h 3233"/>
                <a:gd name="T12" fmla="*/ 1567 w 5747"/>
                <a:gd name="T13" fmla="*/ 519 h 3233"/>
                <a:gd name="T14" fmla="*/ 658 w 5747"/>
                <a:gd name="T15" fmla="*/ 1097 h 3233"/>
                <a:gd name="T16" fmla="*/ 615 w 5747"/>
                <a:gd name="T17" fmla="*/ 1097 h 3233"/>
                <a:gd name="T18" fmla="*/ 0 w 5747"/>
                <a:gd name="T19" fmla="*/ 1717 h 3233"/>
                <a:gd name="T20" fmla="*/ 615 w 5747"/>
                <a:gd name="T21" fmla="*/ 2345 h 3233"/>
                <a:gd name="T22" fmla="*/ 658 w 5747"/>
                <a:gd name="T23" fmla="*/ 2345 h 3233"/>
                <a:gd name="T24" fmla="*/ 1584 w 5747"/>
                <a:gd name="T25" fmla="*/ 2982 h 3233"/>
                <a:gd name="T26" fmla="*/ 2095 w 5747"/>
                <a:gd name="T27" fmla="*/ 2848 h 3233"/>
                <a:gd name="T28" fmla="*/ 2960 w 5747"/>
                <a:gd name="T29" fmla="*/ 3233 h 3233"/>
                <a:gd name="T30" fmla="*/ 3757 w 5747"/>
                <a:gd name="T31" fmla="*/ 2923 h 3233"/>
                <a:gd name="T32" fmla="*/ 4103 w 5747"/>
                <a:gd name="T33" fmla="*/ 2982 h 3233"/>
                <a:gd name="T34" fmla="*/ 5029 w 5747"/>
                <a:gd name="T35" fmla="*/ 2337 h 3233"/>
                <a:gd name="T36" fmla="*/ 5133 w 5747"/>
                <a:gd name="T37" fmla="*/ 2345 h 3233"/>
                <a:gd name="T38" fmla="*/ 5747 w 5747"/>
                <a:gd name="T39" fmla="*/ 1717 h 3233"/>
                <a:gd name="T40" fmla="*/ 5133 w 5747"/>
                <a:gd name="T41" fmla="*/ 1097 h 3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47" h="3233">
                  <a:moveTo>
                    <a:pt x="5133" y="1097"/>
                  </a:moveTo>
                  <a:cubicBezTo>
                    <a:pt x="5090" y="1097"/>
                    <a:pt x="5046" y="1097"/>
                    <a:pt x="5012" y="1106"/>
                  </a:cubicBezTo>
                  <a:cubicBezTo>
                    <a:pt x="4882" y="762"/>
                    <a:pt x="4518" y="519"/>
                    <a:pt x="4103" y="519"/>
                  </a:cubicBezTo>
                  <a:cubicBezTo>
                    <a:pt x="3930" y="519"/>
                    <a:pt x="3774" y="561"/>
                    <a:pt x="3644" y="628"/>
                  </a:cubicBezTo>
                  <a:cubicBezTo>
                    <a:pt x="3532" y="268"/>
                    <a:pt x="3186" y="0"/>
                    <a:pt x="2779" y="0"/>
                  </a:cubicBezTo>
                  <a:cubicBezTo>
                    <a:pt x="2389" y="0"/>
                    <a:pt x="2052" y="243"/>
                    <a:pt x="1930" y="586"/>
                  </a:cubicBezTo>
                  <a:cubicBezTo>
                    <a:pt x="1818" y="544"/>
                    <a:pt x="1697" y="519"/>
                    <a:pt x="1567" y="519"/>
                  </a:cubicBezTo>
                  <a:cubicBezTo>
                    <a:pt x="1152" y="519"/>
                    <a:pt x="797" y="762"/>
                    <a:pt x="658" y="1097"/>
                  </a:cubicBezTo>
                  <a:cubicBezTo>
                    <a:pt x="650" y="1097"/>
                    <a:pt x="632" y="1097"/>
                    <a:pt x="615" y="1097"/>
                  </a:cubicBezTo>
                  <a:cubicBezTo>
                    <a:pt x="277" y="1097"/>
                    <a:pt x="0" y="1374"/>
                    <a:pt x="0" y="1717"/>
                  </a:cubicBezTo>
                  <a:cubicBezTo>
                    <a:pt x="0" y="2061"/>
                    <a:pt x="277" y="2345"/>
                    <a:pt x="615" y="2345"/>
                  </a:cubicBezTo>
                  <a:cubicBezTo>
                    <a:pt x="632" y="2345"/>
                    <a:pt x="641" y="2345"/>
                    <a:pt x="658" y="2345"/>
                  </a:cubicBezTo>
                  <a:cubicBezTo>
                    <a:pt x="771" y="2714"/>
                    <a:pt x="1143" y="2982"/>
                    <a:pt x="1584" y="2982"/>
                  </a:cubicBezTo>
                  <a:cubicBezTo>
                    <a:pt x="1766" y="2982"/>
                    <a:pt x="1948" y="2932"/>
                    <a:pt x="2095" y="2848"/>
                  </a:cubicBezTo>
                  <a:cubicBezTo>
                    <a:pt x="2285" y="3082"/>
                    <a:pt x="2597" y="3233"/>
                    <a:pt x="2960" y="3233"/>
                  </a:cubicBezTo>
                  <a:cubicBezTo>
                    <a:pt x="3281" y="3233"/>
                    <a:pt x="3566" y="3108"/>
                    <a:pt x="3757" y="2923"/>
                  </a:cubicBezTo>
                  <a:cubicBezTo>
                    <a:pt x="3861" y="2957"/>
                    <a:pt x="3982" y="2982"/>
                    <a:pt x="4103" y="2982"/>
                  </a:cubicBezTo>
                  <a:cubicBezTo>
                    <a:pt x="4544" y="2982"/>
                    <a:pt x="4916" y="2706"/>
                    <a:pt x="5029" y="2337"/>
                  </a:cubicBezTo>
                  <a:cubicBezTo>
                    <a:pt x="5064" y="2345"/>
                    <a:pt x="5098" y="2345"/>
                    <a:pt x="5133" y="2345"/>
                  </a:cubicBezTo>
                  <a:cubicBezTo>
                    <a:pt x="5479" y="2345"/>
                    <a:pt x="5747" y="2061"/>
                    <a:pt x="5747" y="1717"/>
                  </a:cubicBezTo>
                  <a:cubicBezTo>
                    <a:pt x="5747" y="1374"/>
                    <a:pt x="5479" y="1097"/>
                    <a:pt x="5133" y="1097"/>
                  </a:cubicBezTo>
                  <a:close/>
                </a:path>
              </a:pathLst>
            </a:custGeom>
            <a:noFill/>
            <a:ln>
              <a:gradFill flip="none" rotWithShape="1">
                <a:gsLst>
                  <a:gs pos="0">
                    <a:schemeClr val="tx1">
                      <a:lumMod val="75000"/>
                      <a:lumOff val="25000"/>
                    </a:schemeClr>
                  </a:gs>
                  <a:gs pos="100000">
                    <a:srgbClr val="9FAABD"/>
                  </a:gs>
                </a:gsLst>
                <a:lin ang="13500000" scaled="1"/>
                <a:tileRect/>
              </a:gradFill>
            </a:ln>
            <a:effectLst>
              <a:glow rad="101600">
                <a:schemeClr val="bg1">
                  <a:alpha val="75000"/>
                </a:schemeClr>
              </a:glow>
              <a:outerShdw blurRad="50800" dist="38100" dir="18900000" algn="bl" rotWithShape="0">
                <a:prstClr val="black">
                  <a:alpha val="40000"/>
                </a:prstClr>
              </a:outerShdw>
            </a:effectLst>
          </p:spPr>
          <p:txBody>
            <a:bodyPr/>
            <a:lstStyle/>
            <a:p>
              <a:endParaRPr lang="en-US" dirty="0"/>
            </a:p>
          </p:txBody>
        </p:sp>
      </p:grpSp>
      <p:sp>
        <p:nvSpPr>
          <p:cNvPr id="59" name="TextBox 58"/>
          <p:cNvSpPr txBox="1"/>
          <p:nvPr/>
        </p:nvSpPr>
        <p:spPr>
          <a:xfrm>
            <a:off x="4527970" y="2772896"/>
            <a:ext cx="3361543" cy="430897"/>
          </a:xfrm>
          <a:prstGeom prst="rect">
            <a:avLst/>
          </a:prstGeom>
          <a:noFill/>
        </p:spPr>
        <p:txBody>
          <a:bodyPr wrap="square" lIns="91392" tIns="45697" rIns="91392" bIns="45697" rtlCol="0">
            <a:spAutoFit/>
          </a:bodyPr>
          <a:lstStyle/>
          <a:p>
            <a:pPr algn="ctr" defTabSz="1218085">
              <a:lnSpc>
                <a:spcPct val="90000"/>
              </a:lnSpc>
            </a:pPr>
            <a:r>
              <a:rPr lang="en-US" b="1" dirty="0" smtClean="0">
                <a:solidFill>
                  <a:schemeClr val="bg1"/>
                </a:solidFill>
              </a:rPr>
              <a:t>Intercloud</a:t>
            </a:r>
            <a:r>
              <a:rPr lang="en-US" b="1" dirty="0">
                <a:solidFill>
                  <a:schemeClr val="bg1"/>
                </a:solidFill>
              </a:rPr>
              <a:t> </a:t>
            </a:r>
            <a:r>
              <a:rPr lang="en-US" b="1" dirty="0" smtClean="0">
                <a:solidFill>
                  <a:schemeClr val="bg1"/>
                </a:solidFill>
              </a:rPr>
              <a:t>Fabric</a:t>
            </a:r>
            <a:endParaRPr lang="en-US" b="1" dirty="0">
              <a:solidFill>
                <a:schemeClr val="bg1"/>
              </a:solidFill>
            </a:endParaRPr>
          </a:p>
        </p:txBody>
      </p:sp>
      <p:grpSp>
        <p:nvGrpSpPr>
          <p:cNvPr id="98" name="Group 97"/>
          <p:cNvGrpSpPr/>
          <p:nvPr/>
        </p:nvGrpSpPr>
        <p:grpSpPr>
          <a:xfrm>
            <a:off x="9455349" y="3155701"/>
            <a:ext cx="606391" cy="887455"/>
            <a:chOff x="7959902" y="1277392"/>
            <a:chExt cx="606392" cy="887450"/>
          </a:xfrm>
        </p:grpSpPr>
        <p:sp>
          <p:nvSpPr>
            <p:cNvPr id="99" name="Oval 98"/>
            <p:cNvSpPr/>
            <p:nvPr/>
          </p:nvSpPr>
          <p:spPr bwMode="auto">
            <a:xfrm>
              <a:off x="7959902" y="1277392"/>
              <a:ext cx="606392" cy="606392"/>
            </a:xfrm>
            <a:prstGeom prst="ellipse">
              <a:avLst/>
            </a:prstGeom>
            <a:solidFill>
              <a:schemeClr val="bg1"/>
            </a:solidFill>
            <a:ln w="38100" cap="flat">
              <a:solidFill>
                <a:srgbClr val="F37C20"/>
              </a:solidFill>
              <a:miter lim="800000"/>
              <a:headEnd type="none" w="med" len="med"/>
              <a:tailEnd type="none" w="med" len="med"/>
            </a:ln>
          </p:spPr>
          <p:txBody>
            <a:bodyPr lIns="0" tIns="0" rIns="0" bIns="0" rtlCol="0" anchor="ctr"/>
            <a:lstStyle/>
            <a:p>
              <a:pPr algn="ctr" defTabSz="514094"/>
              <a:endParaRPr lang="en-US" sz="1500" dirty="0">
                <a:solidFill>
                  <a:srgbClr val="FFFFFF"/>
                </a:solidFill>
                <a:ea typeface="Arial" pitchFamily="-107" charset="0"/>
                <a:cs typeface="Arial" pitchFamily="-107" charset="0"/>
                <a:sym typeface="Arial" pitchFamily="-107" charset="0"/>
              </a:endParaRPr>
            </a:p>
          </p:txBody>
        </p:sp>
        <p:pic>
          <p:nvPicPr>
            <p:cNvPr id="100" name="Picture 2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8127175" y="1444307"/>
              <a:ext cx="271848" cy="272562"/>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7995539" y="1903233"/>
              <a:ext cx="535123" cy="261609"/>
            </a:xfrm>
            <a:prstGeom prst="rect">
              <a:avLst/>
            </a:prstGeom>
            <a:noFill/>
          </p:spPr>
          <p:txBody>
            <a:bodyPr wrap="none" rtlCol="0">
              <a:spAutoFit/>
            </a:bodyPr>
            <a:lstStyle/>
            <a:p>
              <a:pPr algn="ctr" defTabSz="1218085">
                <a:lnSpc>
                  <a:spcPct val="90000"/>
                </a:lnSpc>
              </a:pPr>
              <a:r>
                <a:rPr lang="en-US" sz="1200" dirty="0">
                  <a:solidFill>
                    <a:srgbClr val="146BA1"/>
                  </a:solidFill>
                </a:rPr>
                <a:t>CRM</a:t>
              </a:r>
            </a:p>
          </p:txBody>
        </p:sp>
      </p:grpSp>
      <p:grpSp>
        <p:nvGrpSpPr>
          <p:cNvPr id="102" name="Group 101"/>
          <p:cNvGrpSpPr/>
          <p:nvPr/>
        </p:nvGrpSpPr>
        <p:grpSpPr>
          <a:xfrm>
            <a:off x="8940278" y="4138247"/>
            <a:ext cx="1292842" cy="650604"/>
            <a:chOff x="8003146" y="2110678"/>
            <a:chExt cx="1292839" cy="805242"/>
          </a:xfrm>
        </p:grpSpPr>
        <p:grpSp>
          <p:nvGrpSpPr>
            <p:cNvPr id="103" name="Group 102"/>
            <p:cNvGrpSpPr/>
            <p:nvPr/>
          </p:nvGrpSpPr>
          <p:grpSpPr>
            <a:xfrm>
              <a:off x="8649656" y="2110678"/>
              <a:ext cx="646329" cy="805242"/>
              <a:chOff x="8669440" y="2135308"/>
              <a:chExt cx="606791" cy="755982"/>
            </a:xfrm>
          </p:grpSpPr>
          <p:pic>
            <p:nvPicPr>
              <p:cNvPr id="107"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12823" y="2135308"/>
                <a:ext cx="520009" cy="75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8669440" y="2332466"/>
                <a:ext cx="606791" cy="399648"/>
              </a:xfrm>
              <a:prstGeom prst="rect">
                <a:avLst/>
              </a:prstGeom>
              <a:noFill/>
            </p:spPr>
            <p:txBody>
              <a:bodyPr wrap="none" rtlCol="0" anchor="ctr" anchorCtr="0">
                <a:spAutoFit/>
              </a:bodyPr>
              <a:lstStyle>
                <a:defPPr>
                  <a:defRPr lang="en-US"/>
                </a:defPPr>
                <a:lvl1pPr algn="ctr">
                  <a:lnSpc>
                    <a:spcPct val="90000"/>
                  </a:lnSpc>
                  <a:spcBef>
                    <a:spcPts val="600"/>
                  </a:spcBef>
                  <a:defRPr sz="900" b="1">
                    <a:solidFill>
                      <a:schemeClr val="bg1"/>
                    </a:solidFill>
                    <a:effectLst>
                      <a:outerShdw blurRad="228600" dist="88900" dir="2700000" algn="tl">
                        <a:schemeClr val="accent1"/>
                      </a:outerShdw>
                    </a:effectLst>
                  </a:defRPr>
                </a:lvl1pPr>
              </a:lstStyle>
              <a:p>
                <a:pPr defTabSz="1218085">
                  <a:spcBef>
                    <a:spcPts val="0"/>
                  </a:spcBef>
                </a:pPr>
                <a:r>
                  <a:rPr lang="en-US" dirty="0">
                    <a:solidFill>
                      <a:srgbClr val="000000"/>
                    </a:solidFill>
                    <a:effectLst/>
                  </a:rPr>
                  <a:t>Security</a:t>
                </a:r>
              </a:p>
              <a:p>
                <a:pPr defTabSz="1218085">
                  <a:spcBef>
                    <a:spcPts val="0"/>
                  </a:spcBef>
                </a:pPr>
                <a:r>
                  <a:rPr lang="en-US" dirty="0">
                    <a:solidFill>
                      <a:srgbClr val="000000"/>
                    </a:solidFill>
                    <a:effectLst/>
                  </a:rPr>
                  <a:t>Policy</a:t>
                </a:r>
              </a:p>
            </p:txBody>
          </p:sp>
        </p:grpSp>
        <p:grpSp>
          <p:nvGrpSpPr>
            <p:cNvPr id="104" name="Group 103"/>
            <p:cNvGrpSpPr/>
            <p:nvPr/>
          </p:nvGrpSpPr>
          <p:grpSpPr>
            <a:xfrm>
              <a:off x="8003146" y="2110678"/>
              <a:ext cx="646329" cy="805242"/>
              <a:chOff x="8022913" y="2135308"/>
              <a:chExt cx="606789" cy="755982"/>
            </a:xfrm>
          </p:grpSpPr>
          <p:pic>
            <p:nvPicPr>
              <p:cNvPr id="105"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66293" y="2135308"/>
                <a:ext cx="520009" cy="75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TextBox 105"/>
              <p:cNvSpPr txBox="1"/>
              <p:nvPr/>
            </p:nvSpPr>
            <p:spPr>
              <a:xfrm>
                <a:off x="8022913" y="2332464"/>
                <a:ext cx="606789" cy="399648"/>
              </a:xfrm>
              <a:prstGeom prst="rect">
                <a:avLst/>
              </a:prstGeom>
              <a:noFill/>
            </p:spPr>
            <p:txBody>
              <a:bodyPr wrap="none" rtlCol="0" anchor="ctr" anchorCtr="0">
                <a:spAutoFit/>
              </a:bodyPr>
              <a:lstStyle/>
              <a:p>
                <a:pPr algn="ctr" defTabSz="1218085">
                  <a:lnSpc>
                    <a:spcPct val="90000"/>
                  </a:lnSpc>
                </a:pPr>
                <a:r>
                  <a:rPr lang="en-US" sz="900" b="1" dirty="0">
                    <a:solidFill>
                      <a:srgbClr val="000000"/>
                    </a:solidFill>
                  </a:rPr>
                  <a:t>Network</a:t>
                </a:r>
              </a:p>
              <a:p>
                <a:pPr algn="ctr" defTabSz="1218085">
                  <a:lnSpc>
                    <a:spcPct val="90000"/>
                  </a:lnSpc>
                </a:pPr>
                <a:r>
                  <a:rPr lang="en-US" sz="900" b="1" dirty="0">
                    <a:solidFill>
                      <a:srgbClr val="000000"/>
                    </a:solidFill>
                  </a:rPr>
                  <a:t>Policy</a:t>
                </a:r>
              </a:p>
            </p:txBody>
          </p:sp>
        </p:grpSp>
      </p:grpSp>
      <p:sp>
        <p:nvSpPr>
          <p:cNvPr id="109" name="TextBox 108"/>
          <p:cNvSpPr txBox="1"/>
          <p:nvPr/>
        </p:nvSpPr>
        <p:spPr>
          <a:xfrm>
            <a:off x="9446083" y="5495700"/>
            <a:ext cx="1912286" cy="430881"/>
          </a:xfrm>
          <a:prstGeom prst="rect">
            <a:avLst/>
          </a:prstGeom>
          <a:noFill/>
        </p:spPr>
        <p:txBody>
          <a:bodyPr wrap="none" lIns="91392" tIns="45697" rIns="91392" bIns="45697" rtlCol="0" anchor="b" anchorCtr="0">
            <a:spAutoFit/>
          </a:bodyPr>
          <a:lstStyle>
            <a:defPPr>
              <a:defRPr lang="en-US"/>
            </a:defPPr>
            <a:lvl1pPr algn="ctr" defTabSz="914104">
              <a:lnSpc>
                <a:spcPct val="90000"/>
              </a:lnSpc>
              <a:defRPr b="1">
                <a:solidFill>
                  <a:schemeClr val="bg1"/>
                </a:solidFill>
              </a:defRPr>
            </a:lvl1pPr>
          </a:lstStyle>
          <a:p>
            <a:r>
              <a:rPr lang="en-US" dirty="0"/>
              <a:t>On-Premise</a:t>
            </a:r>
          </a:p>
        </p:txBody>
      </p:sp>
      <p:sp>
        <p:nvSpPr>
          <p:cNvPr id="182" name="Title 2"/>
          <p:cNvSpPr txBox="1">
            <a:spLocks/>
          </p:cNvSpPr>
          <p:nvPr/>
        </p:nvSpPr>
        <p:spPr>
          <a:xfrm>
            <a:off x="188676" y="315001"/>
            <a:ext cx="11214596" cy="714775"/>
          </a:xfrm>
          <a:prstGeom prst="rect">
            <a:avLst/>
          </a:prstGeom>
        </p:spPr>
        <p:txBody>
          <a:bodyPr vert="horz" lIns="121819" tIns="60909" rIns="121819" bIns="60909" rtlCol="0" anchor="t" anchorCtr="0">
            <a:noAutofit/>
          </a:bodyPr>
          <a:lstStyle>
            <a:lvl1pPr defTabSz="685748">
              <a:lnSpc>
                <a:spcPct val="90000"/>
              </a:lnSpc>
              <a:spcBef>
                <a:spcPct val="0"/>
              </a:spcBef>
              <a:buNone/>
              <a:defRPr lang="en-US" sz="2500" b="0" i="0" spc="0" baseline="0">
                <a:solidFill>
                  <a:schemeClr val="bg1"/>
                </a:solidFill>
                <a:latin typeface="+mj-lt"/>
                <a:ea typeface="+mj-ea"/>
                <a:cs typeface="Arial" panose="020B0604020202020204" pitchFamily="34" charset="0"/>
              </a:defRPr>
            </a:lvl1pPr>
          </a:lstStyle>
          <a:p>
            <a:r>
              <a:rPr lang="en-US" dirty="0"/>
              <a:t>Seamless Workload Migration</a:t>
            </a:r>
          </a:p>
        </p:txBody>
      </p:sp>
      <p:sp>
        <p:nvSpPr>
          <p:cNvPr id="119" name="TextBox 118"/>
          <p:cNvSpPr txBox="1"/>
          <p:nvPr/>
        </p:nvSpPr>
        <p:spPr>
          <a:xfrm>
            <a:off x="9566851" y="-3296836"/>
            <a:ext cx="3672842" cy="461679"/>
          </a:xfrm>
          <a:prstGeom prst="rect">
            <a:avLst/>
          </a:prstGeom>
          <a:solidFill>
            <a:srgbClr val="FF0000"/>
          </a:solidFill>
        </p:spPr>
        <p:txBody>
          <a:bodyPr wrap="square" lIns="91396" tIns="45699" rIns="91396" bIns="45699" rtlCol="0">
            <a:spAutoFit/>
          </a:bodyPr>
          <a:lstStyle/>
          <a:p>
            <a:r>
              <a:rPr lang="en-US" dirty="0" smtClean="0"/>
              <a:t>Working on this tonight</a:t>
            </a:r>
            <a:endParaRPr lang="en-US" dirty="0"/>
          </a:p>
        </p:txBody>
      </p:sp>
      <p:sp>
        <p:nvSpPr>
          <p:cNvPr id="63" name="TextBox 62"/>
          <p:cNvSpPr txBox="1"/>
          <p:nvPr/>
        </p:nvSpPr>
        <p:spPr>
          <a:xfrm>
            <a:off x="920286" y="5636862"/>
            <a:ext cx="2065423" cy="430881"/>
          </a:xfrm>
          <a:prstGeom prst="rect">
            <a:avLst/>
          </a:prstGeom>
          <a:noFill/>
        </p:spPr>
        <p:txBody>
          <a:bodyPr wrap="none" lIns="91392" tIns="45697" rIns="91392" bIns="45697" rtlCol="0" anchor="b" anchorCtr="0">
            <a:spAutoFit/>
          </a:bodyPr>
          <a:lstStyle/>
          <a:p>
            <a:pPr algn="ctr" defTabSz="1218085">
              <a:lnSpc>
                <a:spcPct val="90000"/>
              </a:lnSpc>
            </a:pPr>
            <a:r>
              <a:rPr lang="en-US" b="1" dirty="0" smtClean="0">
                <a:solidFill>
                  <a:schemeClr val="bg1"/>
                </a:solidFill>
              </a:rPr>
              <a:t>Public Cloud</a:t>
            </a:r>
            <a:endParaRPr lang="en-US" b="1" dirty="0">
              <a:solidFill>
                <a:schemeClr val="bg1"/>
              </a:solidFill>
            </a:endParaRPr>
          </a:p>
        </p:txBody>
      </p:sp>
      <p:pic>
        <p:nvPicPr>
          <p:cNvPr id="67" name="Picture 21" descr="E:\Pictures\Logos\openstack.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055035" y="3509787"/>
            <a:ext cx="334169" cy="305137"/>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p:cNvGrpSpPr/>
          <p:nvPr/>
        </p:nvGrpSpPr>
        <p:grpSpPr>
          <a:xfrm>
            <a:off x="585959" y="4058257"/>
            <a:ext cx="851690" cy="887455"/>
            <a:chOff x="640720" y="3397719"/>
            <a:chExt cx="851683" cy="887450"/>
          </a:xfrm>
        </p:grpSpPr>
        <p:grpSp>
          <p:nvGrpSpPr>
            <p:cNvPr id="84" name="Group 83"/>
            <p:cNvGrpSpPr/>
            <p:nvPr/>
          </p:nvGrpSpPr>
          <p:grpSpPr>
            <a:xfrm>
              <a:off x="763359" y="3397719"/>
              <a:ext cx="606392" cy="606392"/>
              <a:chOff x="417527" y="3320716"/>
              <a:chExt cx="606392" cy="606392"/>
            </a:xfrm>
          </p:grpSpPr>
          <p:sp>
            <p:nvSpPr>
              <p:cNvPr id="86" name="Oval 85"/>
              <p:cNvSpPr/>
              <p:nvPr/>
            </p:nvSpPr>
            <p:spPr bwMode="auto">
              <a:xfrm>
                <a:off x="417527" y="3320716"/>
                <a:ext cx="606392" cy="606392"/>
              </a:xfrm>
              <a:prstGeom prst="ellipse">
                <a:avLst/>
              </a:prstGeom>
              <a:solidFill>
                <a:schemeClr val="bg1"/>
              </a:solidFill>
              <a:ln w="38100" cap="flat">
                <a:solidFill>
                  <a:schemeClr val="accent1"/>
                </a:solidFill>
                <a:miter lim="800000"/>
                <a:headEnd type="none" w="med" len="med"/>
                <a:tailEnd type="none" w="med" len="med"/>
              </a:ln>
            </p:spPr>
            <p:txBody>
              <a:bodyPr lIns="0" tIns="0" rIns="0" bIns="0" rtlCol="0" anchor="ctr"/>
              <a:lstStyle/>
              <a:p>
                <a:pPr algn="ctr" defTabSz="514094"/>
                <a:endParaRPr lang="en-US" sz="1500" dirty="0">
                  <a:solidFill>
                    <a:srgbClr val="FFFFFF"/>
                  </a:solidFill>
                  <a:ea typeface="Arial" pitchFamily="-107" charset="0"/>
                  <a:cs typeface="Arial" pitchFamily="-107" charset="0"/>
                  <a:sym typeface="Arial" pitchFamily="-107" charset="0"/>
                </a:endParaRPr>
              </a:p>
            </p:txBody>
          </p:sp>
          <p:pic>
            <p:nvPicPr>
              <p:cNvPr id="87" name="Picture 2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84800" y="3487631"/>
                <a:ext cx="271848" cy="272562"/>
              </a:xfrm>
              <a:prstGeom prst="rect">
                <a:avLst/>
              </a:prstGeom>
              <a:noFill/>
              <a:extLst>
                <a:ext uri="{909E8E84-426E-40dd-AFC4-6F175D3DCCD1}">
                  <a14:hiddenFill xmlns:a14="http://schemas.microsoft.com/office/drawing/2010/main">
                    <a:solidFill>
                      <a:srgbClr val="FFFFFF"/>
                    </a:solidFill>
                  </a14:hiddenFill>
                </a:ext>
              </a:extLst>
            </p:spPr>
          </p:pic>
        </p:grpSp>
        <p:sp>
          <p:nvSpPr>
            <p:cNvPr id="85" name="TextBox 84"/>
            <p:cNvSpPr txBox="1"/>
            <p:nvPr/>
          </p:nvSpPr>
          <p:spPr>
            <a:xfrm>
              <a:off x="640720" y="4023560"/>
              <a:ext cx="851683" cy="261609"/>
            </a:xfrm>
            <a:prstGeom prst="rect">
              <a:avLst/>
            </a:prstGeom>
            <a:noFill/>
          </p:spPr>
          <p:txBody>
            <a:bodyPr wrap="none" rtlCol="0">
              <a:spAutoFit/>
            </a:bodyPr>
            <a:lstStyle/>
            <a:p>
              <a:pPr algn="ctr" defTabSz="1218085">
                <a:lnSpc>
                  <a:spcPct val="90000"/>
                </a:lnSpc>
              </a:pPr>
              <a:r>
                <a:rPr lang="en-US" sz="1200" dirty="0">
                  <a:solidFill>
                    <a:srgbClr val="146BA1"/>
                  </a:solidFill>
                </a:rPr>
                <a:t>Customer</a:t>
              </a:r>
            </a:p>
          </p:txBody>
        </p:sp>
      </p:grpSp>
      <p:grpSp>
        <p:nvGrpSpPr>
          <p:cNvPr id="88" name="Group 87"/>
          <p:cNvGrpSpPr/>
          <p:nvPr/>
        </p:nvGrpSpPr>
        <p:grpSpPr>
          <a:xfrm>
            <a:off x="1066801" y="3142074"/>
            <a:ext cx="800520" cy="887455"/>
            <a:chOff x="666291" y="3397719"/>
            <a:chExt cx="800527" cy="887450"/>
          </a:xfrm>
        </p:grpSpPr>
        <p:grpSp>
          <p:nvGrpSpPr>
            <p:cNvPr id="89" name="Group 88"/>
            <p:cNvGrpSpPr/>
            <p:nvPr/>
          </p:nvGrpSpPr>
          <p:grpSpPr>
            <a:xfrm>
              <a:off x="763359" y="3397719"/>
              <a:ext cx="606392" cy="606392"/>
              <a:chOff x="417527" y="3320716"/>
              <a:chExt cx="606392" cy="606392"/>
            </a:xfrm>
          </p:grpSpPr>
          <p:sp>
            <p:nvSpPr>
              <p:cNvPr id="91" name="Oval 90"/>
              <p:cNvSpPr/>
              <p:nvPr/>
            </p:nvSpPr>
            <p:spPr bwMode="auto">
              <a:xfrm>
                <a:off x="417527" y="3320716"/>
                <a:ext cx="606392" cy="606392"/>
              </a:xfrm>
              <a:prstGeom prst="ellipse">
                <a:avLst/>
              </a:prstGeom>
              <a:solidFill>
                <a:schemeClr val="bg1"/>
              </a:solidFill>
              <a:ln w="38100" cap="flat">
                <a:solidFill>
                  <a:schemeClr val="accent1"/>
                </a:solidFill>
                <a:miter lim="800000"/>
                <a:headEnd type="none" w="med" len="med"/>
                <a:tailEnd type="none" w="med" len="med"/>
              </a:ln>
            </p:spPr>
            <p:txBody>
              <a:bodyPr lIns="0" tIns="0" rIns="0" bIns="0" rtlCol="0" anchor="ctr"/>
              <a:lstStyle/>
              <a:p>
                <a:pPr algn="ctr" defTabSz="514094"/>
                <a:endParaRPr lang="en-US" sz="1500" dirty="0">
                  <a:solidFill>
                    <a:srgbClr val="FFFFFF"/>
                  </a:solidFill>
                  <a:ea typeface="Arial" pitchFamily="-107" charset="0"/>
                  <a:cs typeface="Arial" pitchFamily="-107" charset="0"/>
                  <a:sym typeface="Arial" pitchFamily="-107" charset="0"/>
                </a:endParaRPr>
              </a:p>
            </p:txBody>
          </p:sp>
          <p:pic>
            <p:nvPicPr>
              <p:cNvPr id="92" name="Picture 21"/>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488871" y="3392769"/>
                <a:ext cx="463704" cy="462286"/>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p:cNvSpPr txBox="1"/>
            <p:nvPr/>
          </p:nvSpPr>
          <p:spPr>
            <a:xfrm>
              <a:off x="666291" y="4023560"/>
              <a:ext cx="800527" cy="261609"/>
            </a:xfrm>
            <a:prstGeom prst="rect">
              <a:avLst/>
            </a:prstGeom>
            <a:noFill/>
          </p:spPr>
          <p:txBody>
            <a:bodyPr wrap="none" rtlCol="0">
              <a:spAutoFit/>
            </a:bodyPr>
            <a:lstStyle/>
            <a:p>
              <a:pPr algn="ctr" defTabSz="1218085">
                <a:lnSpc>
                  <a:spcPct val="90000"/>
                </a:lnSpc>
              </a:pPr>
              <a:r>
                <a:rPr lang="en-US" sz="1200" dirty="0">
                  <a:solidFill>
                    <a:srgbClr val="146BA1"/>
                  </a:solidFill>
                </a:rPr>
                <a:t>Financial</a:t>
              </a:r>
            </a:p>
          </p:txBody>
        </p:sp>
      </p:grpSp>
      <p:grpSp>
        <p:nvGrpSpPr>
          <p:cNvPr id="93" name="Group 92"/>
          <p:cNvGrpSpPr/>
          <p:nvPr/>
        </p:nvGrpSpPr>
        <p:grpSpPr>
          <a:xfrm>
            <a:off x="1485428" y="4058257"/>
            <a:ext cx="868973" cy="887455"/>
            <a:chOff x="632069" y="3397719"/>
            <a:chExt cx="868965" cy="887450"/>
          </a:xfrm>
        </p:grpSpPr>
        <p:grpSp>
          <p:nvGrpSpPr>
            <p:cNvPr id="94" name="Group 93"/>
            <p:cNvGrpSpPr/>
            <p:nvPr/>
          </p:nvGrpSpPr>
          <p:grpSpPr>
            <a:xfrm>
              <a:off x="763359" y="3397719"/>
              <a:ext cx="606392" cy="606392"/>
              <a:chOff x="417527" y="3320716"/>
              <a:chExt cx="606392" cy="606392"/>
            </a:xfrm>
          </p:grpSpPr>
          <p:sp>
            <p:nvSpPr>
              <p:cNvPr id="96" name="Oval 95"/>
              <p:cNvSpPr/>
              <p:nvPr/>
            </p:nvSpPr>
            <p:spPr bwMode="auto">
              <a:xfrm>
                <a:off x="417527" y="3320716"/>
                <a:ext cx="606392" cy="606392"/>
              </a:xfrm>
              <a:prstGeom prst="ellipse">
                <a:avLst/>
              </a:prstGeom>
              <a:solidFill>
                <a:schemeClr val="bg1"/>
              </a:solidFill>
              <a:ln w="38100" cap="flat">
                <a:solidFill>
                  <a:schemeClr val="accent1"/>
                </a:solidFill>
                <a:miter lim="800000"/>
                <a:headEnd type="none" w="med" len="med"/>
                <a:tailEnd type="none" w="med" len="med"/>
              </a:ln>
            </p:spPr>
            <p:txBody>
              <a:bodyPr lIns="0" tIns="0" rIns="0" bIns="0" rtlCol="0" anchor="ctr"/>
              <a:lstStyle/>
              <a:p>
                <a:pPr algn="ctr" defTabSz="514094"/>
                <a:endParaRPr lang="en-US" sz="1500" dirty="0">
                  <a:solidFill>
                    <a:srgbClr val="FFFFFF"/>
                  </a:solidFill>
                  <a:ea typeface="Arial" pitchFamily="-107" charset="0"/>
                  <a:cs typeface="Arial" pitchFamily="-107" charset="0"/>
                  <a:sym typeface="Arial" pitchFamily="-107" charset="0"/>
                </a:endParaRPr>
              </a:p>
            </p:txBody>
          </p:sp>
          <p:pic>
            <p:nvPicPr>
              <p:cNvPr id="97" name="Picture 2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84800" y="3487631"/>
                <a:ext cx="271848" cy="27256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p:cNvSpPr txBox="1"/>
            <p:nvPr/>
          </p:nvSpPr>
          <p:spPr>
            <a:xfrm>
              <a:off x="632069" y="4023560"/>
              <a:ext cx="868965" cy="261609"/>
            </a:xfrm>
            <a:prstGeom prst="rect">
              <a:avLst/>
            </a:prstGeom>
            <a:noFill/>
          </p:spPr>
          <p:txBody>
            <a:bodyPr wrap="none" rtlCol="0">
              <a:spAutoFit/>
            </a:bodyPr>
            <a:lstStyle/>
            <a:p>
              <a:pPr algn="ctr" defTabSz="1218085">
                <a:lnSpc>
                  <a:spcPct val="90000"/>
                </a:lnSpc>
              </a:pPr>
              <a:r>
                <a:rPr lang="en-US" sz="1200" dirty="0">
                  <a:solidFill>
                    <a:srgbClr val="146BA1"/>
                  </a:solidFill>
                </a:rPr>
                <a:t>Employee</a:t>
              </a:r>
            </a:p>
          </p:txBody>
        </p:sp>
      </p:grpSp>
      <p:grpSp>
        <p:nvGrpSpPr>
          <p:cNvPr id="5" name="Group 4"/>
          <p:cNvGrpSpPr/>
          <p:nvPr/>
        </p:nvGrpSpPr>
        <p:grpSpPr>
          <a:xfrm>
            <a:off x="10402228" y="3457493"/>
            <a:ext cx="1050464" cy="661067"/>
            <a:chOff x="9829800" y="2110611"/>
            <a:chExt cx="788053" cy="495800"/>
          </a:xfrm>
          <a:effectLst>
            <a:glow rad="228600">
              <a:schemeClr val="bg1">
                <a:alpha val="40000"/>
              </a:schemeClr>
            </a:glow>
          </a:effectLst>
        </p:grpSpPr>
        <p:grpSp>
          <p:nvGrpSpPr>
            <p:cNvPr id="4" name="Group 3"/>
            <p:cNvGrpSpPr/>
            <p:nvPr/>
          </p:nvGrpSpPr>
          <p:grpSpPr>
            <a:xfrm>
              <a:off x="9829800" y="2114550"/>
              <a:ext cx="788053" cy="491861"/>
              <a:chOff x="10130742" y="2835978"/>
              <a:chExt cx="788053" cy="491861"/>
            </a:xfrm>
          </p:grpSpPr>
          <p:pic>
            <p:nvPicPr>
              <p:cNvPr id="122" name="Picture 1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192192" y="2835978"/>
                <a:ext cx="330648" cy="19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20"/>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43000"/>
                        </a14:imgEffect>
                      </a14:imgLayer>
                    </a14:imgProps>
                  </a:ext>
                  <a:ext uri="{28A0092B-C50C-407E-A947-70E740481C1C}">
                    <a14:useLocalDpi xmlns:a14="http://schemas.microsoft.com/office/drawing/2010/main"/>
                  </a:ext>
                </a:extLst>
              </a:blip>
              <a:srcRect/>
              <a:stretch/>
            </p:blipFill>
            <p:spPr bwMode="auto">
              <a:xfrm>
                <a:off x="10134600" y="3105150"/>
                <a:ext cx="784195" cy="2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188334" y="2837448"/>
                <a:ext cx="330648" cy="19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20"/>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43000"/>
                        </a14:imgEffect>
                      </a14:imgLayer>
                    </a14:imgProps>
                  </a:ext>
                  <a:ext uri="{28A0092B-C50C-407E-A947-70E740481C1C}">
                    <a14:useLocalDpi xmlns:a14="http://schemas.microsoft.com/office/drawing/2010/main"/>
                  </a:ext>
                </a:extLst>
              </a:blip>
              <a:srcRect/>
              <a:stretch/>
            </p:blipFill>
            <p:spPr bwMode="auto">
              <a:xfrm>
                <a:off x="10130742" y="3106620"/>
                <a:ext cx="784195" cy="2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5" name="Group 134"/>
            <p:cNvGrpSpPr/>
            <p:nvPr/>
          </p:nvGrpSpPr>
          <p:grpSpPr>
            <a:xfrm>
              <a:off x="9829800" y="2110611"/>
              <a:ext cx="788053" cy="491861"/>
              <a:chOff x="10130742" y="2835978"/>
              <a:chExt cx="788053" cy="491861"/>
            </a:xfrm>
          </p:grpSpPr>
          <p:pic>
            <p:nvPicPr>
              <p:cNvPr id="136" name="Picture 1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192192" y="2835978"/>
                <a:ext cx="330648" cy="19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Picture 20"/>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43000"/>
                        </a14:imgEffect>
                      </a14:imgLayer>
                    </a14:imgProps>
                  </a:ext>
                  <a:ext uri="{28A0092B-C50C-407E-A947-70E740481C1C}">
                    <a14:useLocalDpi xmlns:a14="http://schemas.microsoft.com/office/drawing/2010/main"/>
                  </a:ext>
                </a:extLst>
              </a:blip>
              <a:srcRect/>
              <a:stretch/>
            </p:blipFill>
            <p:spPr bwMode="auto">
              <a:xfrm>
                <a:off x="10134600" y="3105150"/>
                <a:ext cx="784195" cy="2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19"/>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188334" y="2837448"/>
                <a:ext cx="330648" cy="19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 name="Picture 20"/>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rightnessContrast bright="-43000"/>
                        </a14:imgEffect>
                      </a14:imgLayer>
                    </a14:imgProps>
                  </a:ext>
                  <a:ext uri="{28A0092B-C50C-407E-A947-70E740481C1C}">
                    <a14:useLocalDpi xmlns:a14="http://schemas.microsoft.com/office/drawing/2010/main"/>
                  </a:ext>
                </a:extLst>
              </a:blip>
              <a:srcRect/>
              <a:stretch/>
            </p:blipFill>
            <p:spPr bwMode="auto">
              <a:xfrm>
                <a:off x="10130742" y="3106620"/>
                <a:ext cx="784195" cy="2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61" name="Group 160"/>
          <p:cNvGrpSpPr/>
          <p:nvPr/>
        </p:nvGrpSpPr>
        <p:grpSpPr>
          <a:xfrm>
            <a:off x="5839919" y="4059185"/>
            <a:ext cx="233365" cy="360363"/>
            <a:chOff x="6534150" y="2605088"/>
            <a:chExt cx="233364" cy="360362"/>
          </a:xfrm>
        </p:grpSpPr>
        <p:grpSp>
          <p:nvGrpSpPr>
            <p:cNvPr id="162" name="Group 161"/>
            <p:cNvGrpSpPr/>
            <p:nvPr/>
          </p:nvGrpSpPr>
          <p:grpSpPr>
            <a:xfrm>
              <a:off x="6534150" y="2605088"/>
              <a:ext cx="233364" cy="360362"/>
              <a:chOff x="3442493" y="6061075"/>
              <a:chExt cx="233364" cy="360362"/>
            </a:xfrm>
            <a:solidFill>
              <a:srgbClr val="E3DC49"/>
            </a:solidFill>
          </p:grpSpPr>
          <p:sp>
            <p:nvSpPr>
              <p:cNvPr id="164" name="Freeform 558"/>
              <p:cNvSpPr>
                <a:spLocks noEditPoints="1"/>
              </p:cNvSpPr>
              <p:nvPr/>
            </p:nvSpPr>
            <p:spPr bwMode="auto">
              <a:xfrm>
                <a:off x="3442493" y="6213475"/>
                <a:ext cx="233364" cy="207962"/>
              </a:xfrm>
              <a:prstGeom prst="round2SameRect">
                <a:avLst/>
              </a:prstGeom>
              <a:gradFill>
                <a:gsLst>
                  <a:gs pos="0">
                    <a:srgbClr val="DE9826"/>
                  </a:gs>
                  <a:gs pos="50000">
                    <a:srgbClr val="926316"/>
                  </a:gs>
                  <a:gs pos="100000">
                    <a:srgbClr val="DE9826"/>
                  </a:gs>
                </a:gsLst>
                <a:lin ang="5400000" scaled="0"/>
              </a:gradFill>
              <a:ln>
                <a:noFill/>
              </a:ln>
              <a:scene3d>
                <a:camera prst="orthographicFront"/>
                <a:lightRig rig="threePt" dir="t"/>
              </a:scene3d>
              <a:sp3d>
                <a:bevelT w="25400" h="69850"/>
              </a:sp3d>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3859"/>
                <a:endParaRPr lang="en-US" sz="2500" b="1" dirty="0">
                  <a:solidFill>
                    <a:srgbClr val="E7E6E6"/>
                  </a:solidFill>
                  <a:latin typeface="CiscoSans ExtraLight"/>
                </a:endParaRPr>
              </a:p>
            </p:txBody>
          </p:sp>
          <p:sp>
            <p:nvSpPr>
              <p:cNvPr id="165" name="Freeform 559"/>
              <p:cNvSpPr>
                <a:spLocks/>
              </p:cNvSpPr>
              <p:nvPr/>
            </p:nvSpPr>
            <p:spPr bwMode="auto">
              <a:xfrm>
                <a:off x="3463925" y="6061075"/>
                <a:ext cx="190500" cy="133350"/>
              </a:xfrm>
              <a:custGeom>
                <a:avLst/>
                <a:gdLst>
                  <a:gd name="T0" fmla="*/ 29 w 120"/>
                  <a:gd name="T1" fmla="*/ 0 h 84"/>
                  <a:gd name="T2" fmla="*/ 91 w 120"/>
                  <a:gd name="T3" fmla="*/ 0 h 84"/>
                  <a:gd name="T4" fmla="*/ 105 w 120"/>
                  <a:gd name="T5" fmla="*/ 4 h 84"/>
                  <a:gd name="T6" fmla="*/ 115 w 120"/>
                  <a:gd name="T7" fmla="*/ 15 h 84"/>
                  <a:gd name="T8" fmla="*/ 120 w 120"/>
                  <a:gd name="T9" fmla="*/ 31 h 84"/>
                  <a:gd name="T10" fmla="*/ 120 w 120"/>
                  <a:gd name="T11" fmla="*/ 84 h 84"/>
                  <a:gd name="T12" fmla="*/ 91 w 120"/>
                  <a:gd name="T13" fmla="*/ 84 h 84"/>
                  <a:gd name="T14" fmla="*/ 91 w 120"/>
                  <a:gd name="T15" fmla="*/ 31 h 84"/>
                  <a:gd name="T16" fmla="*/ 29 w 120"/>
                  <a:gd name="T17" fmla="*/ 31 h 84"/>
                  <a:gd name="T18" fmla="*/ 29 w 120"/>
                  <a:gd name="T19" fmla="*/ 84 h 84"/>
                  <a:gd name="T20" fmla="*/ 0 w 120"/>
                  <a:gd name="T21" fmla="*/ 84 h 84"/>
                  <a:gd name="T22" fmla="*/ 0 w 120"/>
                  <a:gd name="T23" fmla="*/ 31 h 84"/>
                  <a:gd name="T24" fmla="*/ 5 w 120"/>
                  <a:gd name="T25" fmla="*/ 15 h 84"/>
                  <a:gd name="T26" fmla="*/ 15 w 120"/>
                  <a:gd name="T27" fmla="*/ 4 h 84"/>
                  <a:gd name="T28" fmla="*/ 29 w 120"/>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84">
                    <a:moveTo>
                      <a:pt x="29" y="0"/>
                    </a:moveTo>
                    <a:lnTo>
                      <a:pt x="91" y="0"/>
                    </a:lnTo>
                    <a:lnTo>
                      <a:pt x="105" y="4"/>
                    </a:lnTo>
                    <a:lnTo>
                      <a:pt x="115" y="15"/>
                    </a:lnTo>
                    <a:lnTo>
                      <a:pt x="120" y="31"/>
                    </a:lnTo>
                    <a:lnTo>
                      <a:pt x="120" y="84"/>
                    </a:lnTo>
                    <a:lnTo>
                      <a:pt x="91" y="84"/>
                    </a:lnTo>
                    <a:lnTo>
                      <a:pt x="91" y="31"/>
                    </a:lnTo>
                    <a:lnTo>
                      <a:pt x="29" y="31"/>
                    </a:lnTo>
                    <a:lnTo>
                      <a:pt x="29" y="84"/>
                    </a:lnTo>
                    <a:lnTo>
                      <a:pt x="0" y="84"/>
                    </a:lnTo>
                    <a:lnTo>
                      <a:pt x="0" y="31"/>
                    </a:lnTo>
                    <a:lnTo>
                      <a:pt x="5" y="15"/>
                    </a:lnTo>
                    <a:lnTo>
                      <a:pt x="15" y="4"/>
                    </a:lnTo>
                    <a:lnTo>
                      <a:pt x="29" y="0"/>
                    </a:lnTo>
                    <a:close/>
                  </a:path>
                </a:pathLst>
              </a:custGeom>
              <a:gradFill>
                <a:gsLst>
                  <a:gs pos="0">
                    <a:srgbClr val="DE9826"/>
                  </a:gs>
                  <a:gs pos="50000">
                    <a:srgbClr val="926316"/>
                  </a:gs>
                  <a:gs pos="100000">
                    <a:srgbClr val="DE9826"/>
                  </a:gs>
                </a:gsLst>
                <a:lin ang="5400000" scaled="0"/>
              </a:gradFill>
              <a:ln>
                <a:noFill/>
              </a:ln>
              <a:scene3d>
                <a:camera prst="orthographicFront"/>
                <a:lightRig rig="threePt" dir="t"/>
              </a:scene3d>
              <a:sp3d>
                <a:bevelT w="25400" h="69850"/>
              </a:sp3d>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3859"/>
                <a:endParaRPr lang="en-US" sz="2500" b="1" dirty="0">
                  <a:solidFill>
                    <a:srgbClr val="E7E6E6"/>
                  </a:solidFill>
                  <a:latin typeface="CiscoSans ExtraLight"/>
                </a:endParaRPr>
              </a:p>
            </p:txBody>
          </p:sp>
        </p:grpSp>
        <p:sp>
          <p:nvSpPr>
            <p:cNvPr id="163" name="Oval 1"/>
            <p:cNvSpPr/>
            <p:nvPr/>
          </p:nvSpPr>
          <p:spPr bwMode="auto">
            <a:xfrm>
              <a:off x="6614849" y="2793999"/>
              <a:ext cx="71966" cy="122768"/>
            </a:xfrm>
            <a:custGeom>
              <a:avLst/>
              <a:gdLst/>
              <a:ahLst/>
              <a:cxnLst/>
              <a:rect l="l" t="t" r="r" b="b"/>
              <a:pathLst>
                <a:path w="71966" h="122768">
                  <a:moveTo>
                    <a:pt x="35983" y="0"/>
                  </a:moveTo>
                  <a:cubicBezTo>
                    <a:pt x="55856" y="0"/>
                    <a:pt x="71966" y="16111"/>
                    <a:pt x="71966" y="35985"/>
                  </a:cubicBezTo>
                  <a:cubicBezTo>
                    <a:pt x="71966" y="46878"/>
                    <a:pt x="67127" y="56640"/>
                    <a:pt x="58843" y="62501"/>
                  </a:cubicBezTo>
                  <a:lnTo>
                    <a:pt x="58843" y="122768"/>
                  </a:lnTo>
                  <a:lnTo>
                    <a:pt x="13124" y="122768"/>
                  </a:lnTo>
                  <a:lnTo>
                    <a:pt x="13124" y="62501"/>
                  </a:lnTo>
                  <a:cubicBezTo>
                    <a:pt x="4840" y="56641"/>
                    <a:pt x="0" y="46878"/>
                    <a:pt x="0" y="35985"/>
                  </a:cubicBezTo>
                  <a:cubicBezTo>
                    <a:pt x="0" y="16111"/>
                    <a:pt x="16110" y="0"/>
                    <a:pt x="35983" y="0"/>
                  </a:cubicBezTo>
                  <a:close/>
                </a:path>
              </a:pathLst>
            </a:custGeom>
            <a:gradFill>
              <a:gsLst>
                <a:gs pos="0">
                  <a:srgbClr val="DE9826"/>
                </a:gs>
                <a:gs pos="50000">
                  <a:srgbClr val="926316"/>
                </a:gs>
                <a:gs pos="100000">
                  <a:srgbClr val="DE9826"/>
                </a:gs>
              </a:gsLst>
              <a:lin ang="5400000" scaled="0"/>
            </a:gradFill>
            <a:ln>
              <a:noFill/>
            </a:ln>
            <a:scene3d>
              <a:camera prst="orthographicFront"/>
              <a:lightRig rig="threePt" dir="t"/>
            </a:scene3d>
            <a:sp3d>
              <a:bevelT w="25400" h="69850"/>
            </a:sp3d>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3859"/>
              <a:endParaRPr lang="en-US" sz="2500" b="1" dirty="0">
                <a:solidFill>
                  <a:srgbClr val="E7E6E6"/>
                </a:solidFill>
                <a:latin typeface="CiscoSans ExtraLight"/>
                <a:sym typeface="Arial" pitchFamily="-107" charset="0"/>
              </a:endParaRPr>
            </a:p>
          </p:txBody>
        </p:sp>
      </p:grpSp>
      <p:grpSp>
        <p:nvGrpSpPr>
          <p:cNvPr id="145" name="Group 144"/>
          <p:cNvGrpSpPr/>
          <p:nvPr/>
        </p:nvGrpSpPr>
        <p:grpSpPr>
          <a:xfrm>
            <a:off x="7232470" y="3915854"/>
            <a:ext cx="1209374" cy="612847"/>
            <a:chOff x="4940299" y="2767333"/>
            <a:chExt cx="1265767" cy="582468"/>
          </a:xfrm>
        </p:grpSpPr>
        <p:sp>
          <p:nvSpPr>
            <p:cNvPr id="146" name="Right Arrow 145"/>
            <p:cNvSpPr/>
            <p:nvPr/>
          </p:nvSpPr>
          <p:spPr>
            <a:xfrm>
              <a:off x="5538373" y="2833071"/>
              <a:ext cx="667693" cy="496500"/>
            </a:xfrm>
            <a:prstGeom prst="rightArrow">
              <a:avLst/>
            </a:prstGeom>
            <a:gradFill>
              <a:gsLst>
                <a:gs pos="0">
                  <a:srgbClr val="DE9826"/>
                </a:gs>
                <a:gs pos="50000">
                  <a:srgbClr val="926316"/>
                </a:gs>
                <a:gs pos="100000">
                  <a:srgbClr val="DE9826"/>
                </a:gs>
              </a:gsLst>
              <a:lin ang="5400000" scaled="0"/>
            </a:gradFill>
            <a:ln>
              <a:noFill/>
            </a:ln>
            <a:scene3d>
              <a:camera prst="orthographicFront"/>
              <a:lightRig rig="threePt" dir="t"/>
            </a:scene3d>
            <a:sp3d>
              <a:bevelT w="25400" h="69850"/>
            </a:sp3d>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3737" rtl="0" eaLnBrk="1" latinLnBrk="0" hangingPunct="1">
                <a:defRPr sz="1900" kern="1200">
                  <a:solidFill>
                    <a:schemeClr val="lt1"/>
                  </a:solidFill>
                  <a:latin typeface="+mn-lt"/>
                  <a:ea typeface="+mn-ea"/>
                  <a:cs typeface="+mn-cs"/>
                </a:defRPr>
              </a:lvl1pPr>
              <a:lvl2pPr marL="456857" algn="l" defTabSz="913737" rtl="0" eaLnBrk="1" latinLnBrk="0" hangingPunct="1">
                <a:defRPr sz="1900" kern="1200">
                  <a:solidFill>
                    <a:schemeClr val="lt1"/>
                  </a:solidFill>
                  <a:latin typeface="+mn-lt"/>
                  <a:ea typeface="+mn-ea"/>
                  <a:cs typeface="+mn-cs"/>
                </a:defRPr>
              </a:lvl2pPr>
              <a:lvl3pPr marL="913737" algn="l" defTabSz="913737" rtl="0" eaLnBrk="1" latinLnBrk="0" hangingPunct="1">
                <a:defRPr sz="1900" kern="1200">
                  <a:solidFill>
                    <a:schemeClr val="lt1"/>
                  </a:solidFill>
                  <a:latin typeface="+mn-lt"/>
                  <a:ea typeface="+mn-ea"/>
                  <a:cs typeface="+mn-cs"/>
                </a:defRPr>
              </a:lvl3pPr>
              <a:lvl4pPr marL="1370604" algn="l" defTabSz="913737" rtl="0" eaLnBrk="1" latinLnBrk="0" hangingPunct="1">
                <a:defRPr sz="1900" kern="1200">
                  <a:solidFill>
                    <a:schemeClr val="lt1"/>
                  </a:solidFill>
                  <a:latin typeface="+mn-lt"/>
                  <a:ea typeface="+mn-ea"/>
                  <a:cs typeface="+mn-cs"/>
                </a:defRPr>
              </a:lvl4pPr>
              <a:lvl5pPr marL="1827477" algn="l" defTabSz="913737" rtl="0" eaLnBrk="1" latinLnBrk="0" hangingPunct="1">
                <a:defRPr sz="1900" kern="1200">
                  <a:solidFill>
                    <a:schemeClr val="lt1"/>
                  </a:solidFill>
                  <a:latin typeface="+mn-lt"/>
                  <a:ea typeface="+mn-ea"/>
                  <a:cs typeface="+mn-cs"/>
                </a:defRPr>
              </a:lvl5pPr>
              <a:lvl6pPr marL="2284334" algn="l" defTabSz="913737" rtl="0" eaLnBrk="1" latinLnBrk="0" hangingPunct="1">
                <a:defRPr sz="1900" kern="1200">
                  <a:solidFill>
                    <a:schemeClr val="lt1"/>
                  </a:solidFill>
                  <a:latin typeface="+mn-lt"/>
                  <a:ea typeface="+mn-ea"/>
                  <a:cs typeface="+mn-cs"/>
                </a:defRPr>
              </a:lvl6pPr>
              <a:lvl7pPr marL="2741208" algn="l" defTabSz="913737" rtl="0" eaLnBrk="1" latinLnBrk="0" hangingPunct="1">
                <a:defRPr sz="1900" kern="1200">
                  <a:solidFill>
                    <a:schemeClr val="lt1"/>
                  </a:solidFill>
                  <a:latin typeface="+mn-lt"/>
                  <a:ea typeface="+mn-ea"/>
                  <a:cs typeface="+mn-cs"/>
                </a:defRPr>
              </a:lvl7pPr>
              <a:lvl8pPr marL="3198079" algn="l" defTabSz="913737" rtl="0" eaLnBrk="1" latinLnBrk="0" hangingPunct="1">
                <a:defRPr sz="1900" kern="1200">
                  <a:solidFill>
                    <a:schemeClr val="lt1"/>
                  </a:solidFill>
                  <a:latin typeface="+mn-lt"/>
                  <a:ea typeface="+mn-ea"/>
                  <a:cs typeface="+mn-cs"/>
                </a:defRPr>
              </a:lvl8pPr>
              <a:lvl9pPr marL="3654952" algn="l" defTabSz="913737" rtl="0" eaLnBrk="1" latinLnBrk="0" hangingPunct="1">
                <a:defRPr sz="1900" kern="1200">
                  <a:solidFill>
                    <a:schemeClr val="lt1"/>
                  </a:solidFill>
                  <a:latin typeface="+mn-lt"/>
                  <a:ea typeface="+mn-ea"/>
                  <a:cs typeface="+mn-cs"/>
                </a:defRPr>
              </a:lvl9pPr>
            </a:lstStyle>
            <a:p>
              <a:pPr algn="ctr" defTabSz="913859"/>
              <a:endParaRPr lang="en-US" b="1" dirty="0">
                <a:solidFill>
                  <a:srgbClr val="E7E6E6"/>
                </a:solidFill>
                <a:latin typeface="CiscoSans ExtraLight"/>
              </a:endParaRPr>
            </a:p>
          </p:txBody>
        </p:sp>
        <p:sp>
          <p:nvSpPr>
            <p:cNvPr id="147" name="Right Arrow 146"/>
            <p:cNvSpPr/>
            <p:nvPr/>
          </p:nvSpPr>
          <p:spPr>
            <a:xfrm flipH="1">
              <a:off x="4940299" y="2833071"/>
              <a:ext cx="577323" cy="496500"/>
            </a:xfrm>
            <a:prstGeom prst="rightArrow">
              <a:avLst/>
            </a:prstGeom>
            <a:gradFill>
              <a:gsLst>
                <a:gs pos="0">
                  <a:srgbClr val="DE9826"/>
                </a:gs>
                <a:gs pos="50000">
                  <a:srgbClr val="926316"/>
                </a:gs>
                <a:gs pos="100000">
                  <a:srgbClr val="DE9826"/>
                </a:gs>
              </a:gsLst>
              <a:lin ang="5400000" scaled="0"/>
            </a:gradFill>
            <a:ln>
              <a:noFill/>
            </a:ln>
            <a:scene3d>
              <a:camera prst="orthographicFront"/>
              <a:lightRig rig="threePt" dir="t"/>
            </a:scene3d>
            <a:sp3d>
              <a:bevelT w="25400" h="69850"/>
            </a:sp3d>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3859"/>
              <a:endParaRPr lang="en-US" sz="2500" b="1" dirty="0">
                <a:solidFill>
                  <a:srgbClr val="E7E6E6"/>
                </a:solidFill>
                <a:latin typeface="CiscoSans ExtraLight"/>
              </a:endParaRPr>
            </a:p>
          </p:txBody>
        </p:sp>
        <p:grpSp>
          <p:nvGrpSpPr>
            <p:cNvPr id="148" name="Group 147"/>
            <p:cNvGrpSpPr/>
            <p:nvPr/>
          </p:nvGrpSpPr>
          <p:grpSpPr>
            <a:xfrm>
              <a:off x="5159548" y="2767333"/>
              <a:ext cx="837995" cy="582468"/>
              <a:chOff x="6793907" y="2270536"/>
              <a:chExt cx="837995" cy="582468"/>
            </a:xfrm>
          </p:grpSpPr>
          <p:pic>
            <p:nvPicPr>
              <p:cNvPr id="149" name="Picture 148" descr="cloud.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93907" y="2270536"/>
                <a:ext cx="837995" cy="582468"/>
              </a:xfrm>
              <a:prstGeom prst="rect">
                <a:avLst/>
              </a:prstGeom>
            </p:spPr>
          </p:pic>
          <p:grpSp>
            <p:nvGrpSpPr>
              <p:cNvPr id="150" name="Group 149"/>
              <p:cNvGrpSpPr/>
              <p:nvPr/>
            </p:nvGrpSpPr>
            <p:grpSpPr>
              <a:xfrm>
                <a:off x="7027435" y="2410179"/>
                <a:ext cx="309217" cy="310138"/>
                <a:chOff x="1255613" y="3041549"/>
                <a:chExt cx="388705" cy="385860"/>
              </a:xfrm>
            </p:grpSpPr>
            <p:sp>
              <p:nvSpPr>
                <p:cNvPr id="151" name="Oval 150"/>
                <p:cNvSpPr/>
                <p:nvPr/>
              </p:nvSpPr>
              <p:spPr>
                <a:xfrm>
                  <a:off x="1255613" y="3041549"/>
                  <a:ext cx="388705" cy="385860"/>
                </a:xfrm>
                <a:prstGeom prst="ellipse">
                  <a:avLst/>
                </a:prstGeom>
                <a:solidFill>
                  <a:schemeClr val="tx2"/>
                </a:solidFill>
                <a:ln w="12700">
                  <a:gradFill flip="none" rotWithShape="1">
                    <a:gsLst>
                      <a:gs pos="0">
                        <a:schemeClr val="bg1">
                          <a:alpha val="73000"/>
                        </a:schemeClr>
                      </a:gs>
                      <a:gs pos="100000">
                        <a:schemeClr val="bg1">
                          <a:alpha val="0"/>
                        </a:schemeClr>
                      </a:gs>
                    </a:gsLst>
                    <a:lin ang="2700000" scaled="1"/>
                    <a:tileRect/>
                  </a:grad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defPPr>
                    <a:defRPr lang="en-US"/>
                  </a:defPPr>
                  <a:lvl1pPr marL="0" algn="l" defTabSz="913737" rtl="0" eaLnBrk="1" latinLnBrk="0" hangingPunct="1">
                    <a:defRPr sz="1900" kern="1200">
                      <a:solidFill>
                        <a:schemeClr val="lt1"/>
                      </a:solidFill>
                      <a:latin typeface="+mn-lt"/>
                      <a:ea typeface="+mn-ea"/>
                      <a:cs typeface="+mn-cs"/>
                    </a:defRPr>
                  </a:lvl1pPr>
                  <a:lvl2pPr marL="456857" algn="l" defTabSz="913737" rtl="0" eaLnBrk="1" latinLnBrk="0" hangingPunct="1">
                    <a:defRPr sz="1900" kern="1200">
                      <a:solidFill>
                        <a:schemeClr val="lt1"/>
                      </a:solidFill>
                      <a:latin typeface="+mn-lt"/>
                      <a:ea typeface="+mn-ea"/>
                      <a:cs typeface="+mn-cs"/>
                    </a:defRPr>
                  </a:lvl2pPr>
                  <a:lvl3pPr marL="913737" algn="l" defTabSz="913737" rtl="0" eaLnBrk="1" latinLnBrk="0" hangingPunct="1">
                    <a:defRPr sz="1900" kern="1200">
                      <a:solidFill>
                        <a:schemeClr val="lt1"/>
                      </a:solidFill>
                      <a:latin typeface="+mn-lt"/>
                      <a:ea typeface="+mn-ea"/>
                      <a:cs typeface="+mn-cs"/>
                    </a:defRPr>
                  </a:lvl3pPr>
                  <a:lvl4pPr marL="1370604" algn="l" defTabSz="913737" rtl="0" eaLnBrk="1" latinLnBrk="0" hangingPunct="1">
                    <a:defRPr sz="1900" kern="1200">
                      <a:solidFill>
                        <a:schemeClr val="lt1"/>
                      </a:solidFill>
                      <a:latin typeface="+mn-lt"/>
                      <a:ea typeface="+mn-ea"/>
                      <a:cs typeface="+mn-cs"/>
                    </a:defRPr>
                  </a:lvl4pPr>
                  <a:lvl5pPr marL="1827477" algn="l" defTabSz="913737" rtl="0" eaLnBrk="1" latinLnBrk="0" hangingPunct="1">
                    <a:defRPr sz="1900" kern="1200">
                      <a:solidFill>
                        <a:schemeClr val="lt1"/>
                      </a:solidFill>
                      <a:latin typeface="+mn-lt"/>
                      <a:ea typeface="+mn-ea"/>
                      <a:cs typeface="+mn-cs"/>
                    </a:defRPr>
                  </a:lvl5pPr>
                  <a:lvl6pPr marL="2284334" algn="l" defTabSz="913737" rtl="0" eaLnBrk="1" latinLnBrk="0" hangingPunct="1">
                    <a:defRPr sz="1900" kern="1200">
                      <a:solidFill>
                        <a:schemeClr val="lt1"/>
                      </a:solidFill>
                      <a:latin typeface="+mn-lt"/>
                      <a:ea typeface="+mn-ea"/>
                      <a:cs typeface="+mn-cs"/>
                    </a:defRPr>
                  </a:lvl6pPr>
                  <a:lvl7pPr marL="2741208" algn="l" defTabSz="913737" rtl="0" eaLnBrk="1" latinLnBrk="0" hangingPunct="1">
                    <a:defRPr sz="1900" kern="1200">
                      <a:solidFill>
                        <a:schemeClr val="lt1"/>
                      </a:solidFill>
                      <a:latin typeface="+mn-lt"/>
                      <a:ea typeface="+mn-ea"/>
                      <a:cs typeface="+mn-cs"/>
                    </a:defRPr>
                  </a:lvl7pPr>
                  <a:lvl8pPr marL="3198079" algn="l" defTabSz="913737" rtl="0" eaLnBrk="1" latinLnBrk="0" hangingPunct="1">
                    <a:defRPr sz="1900" kern="1200">
                      <a:solidFill>
                        <a:schemeClr val="lt1"/>
                      </a:solidFill>
                      <a:latin typeface="+mn-lt"/>
                      <a:ea typeface="+mn-ea"/>
                      <a:cs typeface="+mn-cs"/>
                    </a:defRPr>
                  </a:lvl8pPr>
                  <a:lvl9pPr marL="3654952" algn="l" defTabSz="913737" rtl="0" eaLnBrk="1" latinLnBrk="0" hangingPunct="1">
                    <a:defRPr sz="1900" kern="1200">
                      <a:solidFill>
                        <a:schemeClr val="lt1"/>
                      </a:solidFill>
                      <a:latin typeface="+mn-lt"/>
                      <a:ea typeface="+mn-ea"/>
                      <a:cs typeface="+mn-cs"/>
                    </a:defRPr>
                  </a:lvl9pPr>
                </a:lstStyle>
                <a:p>
                  <a:pPr algn="ctr" defTabSz="912728"/>
                  <a:endParaRPr lang="en-US" sz="1600" dirty="0">
                    <a:solidFill>
                      <a:srgbClr val="000000"/>
                    </a:solidFill>
                  </a:endParaRPr>
                </a:p>
              </p:txBody>
            </p:sp>
            <p:grpSp>
              <p:nvGrpSpPr>
                <p:cNvPr id="152" name="Group 151"/>
                <p:cNvGrpSpPr/>
                <p:nvPr/>
              </p:nvGrpSpPr>
              <p:grpSpPr>
                <a:xfrm>
                  <a:off x="1287919" y="3091355"/>
                  <a:ext cx="322975" cy="288198"/>
                  <a:chOff x="6688138" y="3305167"/>
                  <a:chExt cx="1081087" cy="1030288"/>
                </a:xfrm>
                <a:solidFill>
                  <a:srgbClr val="FFFFFF"/>
                </a:solidFill>
              </p:grpSpPr>
              <p:grpSp>
                <p:nvGrpSpPr>
                  <p:cNvPr id="153" name="Group 152"/>
                  <p:cNvGrpSpPr/>
                  <p:nvPr/>
                </p:nvGrpSpPr>
                <p:grpSpPr>
                  <a:xfrm>
                    <a:off x="6688138" y="3305167"/>
                    <a:ext cx="1081087" cy="1030288"/>
                    <a:chOff x="6688138" y="3305167"/>
                    <a:chExt cx="1081087" cy="1030288"/>
                  </a:xfrm>
                  <a:grpFill/>
                </p:grpSpPr>
                <p:sp>
                  <p:nvSpPr>
                    <p:cNvPr id="155" name="Freeform 154"/>
                    <p:cNvSpPr>
                      <a:spLocks noEditPoints="1"/>
                    </p:cNvSpPr>
                    <p:nvPr/>
                  </p:nvSpPr>
                  <p:spPr bwMode="auto">
                    <a:xfrm>
                      <a:off x="6688138" y="3470267"/>
                      <a:ext cx="503237" cy="495300"/>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737" rtl="0" eaLnBrk="1" latinLnBrk="0" hangingPunct="1">
                        <a:defRPr sz="1900" kern="1200">
                          <a:solidFill>
                            <a:schemeClr val="tx1"/>
                          </a:solidFill>
                          <a:latin typeface="+mn-lt"/>
                          <a:ea typeface="+mn-ea"/>
                          <a:cs typeface="+mn-cs"/>
                        </a:defRPr>
                      </a:lvl1pPr>
                      <a:lvl2pPr marL="456857" algn="l" defTabSz="913737" rtl="0" eaLnBrk="1" latinLnBrk="0" hangingPunct="1">
                        <a:defRPr sz="1900" kern="1200">
                          <a:solidFill>
                            <a:schemeClr val="tx1"/>
                          </a:solidFill>
                          <a:latin typeface="+mn-lt"/>
                          <a:ea typeface="+mn-ea"/>
                          <a:cs typeface="+mn-cs"/>
                        </a:defRPr>
                      </a:lvl2pPr>
                      <a:lvl3pPr marL="913737" algn="l" defTabSz="913737" rtl="0" eaLnBrk="1" latinLnBrk="0" hangingPunct="1">
                        <a:defRPr sz="1900" kern="1200">
                          <a:solidFill>
                            <a:schemeClr val="tx1"/>
                          </a:solidFill>
                          <a:latin typeface="+mn-lt"/>
                          <a:ea typeface="+mn-ea"/>
                          <a:cs typeface="+mn-cs"/>
                        </a:defRPr>
                      </a:lvl3pPr>
                      <a:lvl4pPr marL="1370604" algn="l" defTabSz="913737" rtl="0" eaLnBrk="1" latinLnBrk="0" hangingPunct="1">
                        <a:defRPr sz="1900" kern="1200">
                          <a:solidFill>
                            <a:schemeClr val="tx1"/>
                          </a:solidFill>
                          <a:latin typeface="+mn-lt"/>
                          <a:ea typeface="+mn-ea"/>
                          <a:cs typeface="+mn-cs"/>
                        </a:defRPr>
                      </a:lvl4pPr>
                      <a:lvl5pPr marL="1827477" algn="l" defTabSz="913737" rtl="0" eaLnBrk="1" latinLnBrk="0" hangingPunct="1">
                        <a:defRPr sz="1900" kern="1200">
                          <a:solidFill>
                            <a:schemeClr val="tx1"/>
                          </a:solidFill>
                          <a:latin typeface="+mn-lt"/>
                          <a:ea typeface="+mn-ea"/>
                          <a:cs typeface="+mn-cs"/>
                        </a:defRPr>
                      </a:lvl5pPr>
                      <a:lvl6pPr marL="2284334" algn="l" defTabSz="913737" rtl="0" eaLnBrk="1" latinLnBrk="0" hangingPunct="1">
                        <a:defRPr sz="1900" kern="1200">
                          <a:solidFill>
                            <a:schemeClr val="tx1"/>
                          </a:solidFill>
                          <a:latin typeface="+mn-lt"/>
                          <a:ea typeface="+mn-ea"/>
                          <a:cs typeface="+mn-cs"/>
                        </a:defRPr>
                      </a:lvl6pPr>
                      <a:lvl7pPr marL="2741208" algn="l" defTabSz="913737" rtl="0" eaLnBrk="1" latinLnBrk="0" hangingPunct="1">
                        <a:defRPr sz="1900" kern="1200">
                          <a:solidFill>
                            <a:schemeClr val="tx1"/>
                          </a:solidFill>
                          <a:latin typeface="+mn-lt"/>
                          <a:ea typeface="+mn-ea"/>
                          <a:cs typeface="+mn-cs"/>
                        </a:defRPr>
                      </a:lvl7pPr>
                      <a:lvl8pPr marL="3198079" algn="l" defTabSz="913737" rtl="0" eaLnBrk="1" latinLnBrk="0" hangingPunct="1">
                        <a:defRPr sz="1900" kern="1200">
                          <a:solidFill>
                            <a:schemeClr val="tx1"/>
                          </a:solidFill>
                          <a:latin typeface="+mn-lt"/>
                          <a:ea typeface="+mn-ea"/>
                          <a:cs typeface="+mn-cs"/>
                        </a:defRPr>
                      </a:lvl8pPr>
                      <a:lvl9pPr marL="3654952" algn="l" defTabSz="913737" rtl="0" eaLnBrk="1" latinLnBrk="0" hangingPunct="1">
                        <a:defRPr sz="1900" kern="1200">
                          <a:solidFill>
                            <a:schemeClr val="tx1"/>
                          </a:solidFill>
                          <a:latin typeface="+mn-lt"/>
                          <a:ea typeface="+mn-ea"/>
                          <a:cs typeface="+mn-cs"/>
                        </a:defRPr>
                      </a:lvl9pPr>
                    </a:lstStyle>
                    <a:p>
                      <a:pPr defTabSz="342597">
                        <a:defRPr/>
                      </a:pPr>
                      <a:endParaRPr lang="en-US" sz="1500" kern="0" dirty="0">
                        <a:solidFill>
                          <a:srgbClr val="0096D6"/>
                        </a:solidFill>
                        <a:latin typeface="Arial"/>
                        <a:ea typeface="ＭＳ Ｐゴシック" pitchFamily="34" charset="-128"/>
                      </a:endParaRPr>
                    </a:p>
                  </p:txBody>
                </p:sp>
                <p:sp>
                  <p:nvSpPr>
                    <p:cNvPr id="156" name="Freeform 155"/>
                    <p:cNvSpPr>
                      <a:spLocks noEditPoints="1"/>
                    </p:cNvSpPr>
                    <p:nvPr/>
                  </p:nvSpPr>
                  <p:spPr bwMode="auto">
                    <a:xfrm>
                      <a:off x="7115175" y="3305167"/>
                      <a:ext cx="350837" cy="354013"/>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737" rtl="0" eaLnBrk="1" latinLnBrk="0" hangingPunct="1">
                        <a:defRPr sz="1900" kern="1200">
                          <a:solidFill>
                            <a:schemeClr val="tx1"/>
                          </a:solidFill>
                          <a:latin typeface="+mn-lt"/>
                          <a:ea typeface="+mn-ea"/>
                          <a:cs typeface="+mn-cs"/>
                        </a:defRPr>
                      </a:lvl1pPr>
                      <a:lvl2pPr marL="456857" algn="l" defTabSz="913737" rtl="0" eaLnBrk="1" latinLnBrk="0" hangingPunct="1">
                        <a:defRPr sz="1900" kern="1200">
                          <a:solidFill>
                            <a:schemeClr val="tx1"/>
                          </a:solidFill>
                          <a:latin typeface="+mn-lt"/>
                          <a:ea typeface="+mn-ea"/>
                          <a:cs typeface="+mn-cs"/>
                        </a:defRPr>
                      </a:lvl2pPr>
                      <a:lvl3pPr marL="913737" algn="l" defTabSz="913737" rtl="0" eaLnBrk="1" latinLnBrk="0" hangingPunct="1">
                        <a:defRPr sz="1900" kern="1200">
                          <a:solidFill>
                            <a:schemeClr val="tx1"/>
                          </a:solidFill>
                          <a:latin typeface="+mn-lt"/>
                          <a:ea typeface="+mn-ea"/>
                          <a:cs typeface="+mn-cs"/>
                        </a:defRPr>
                      </a:lvl3pPr>
                      <a:lvl4pPr marL="1370604" algn="l" defTabSz="913737" rtl="0" eaLnBrk="1" latinLnBrk="0" hangingPunct="1">
                        <a:defRPr sz="1900" kern="1200">
                          <a:solidFill>
                            <a:schemeClr val="tx1"/>
                          </a:solidFill>
                          <a:latin typeface="+mn-lt"/>
                          <a:ea typeface="+mn-ea"/>
                          <a:cs typeface="+mn-cs"/>
                        </a:defRPr>
                      </a:lvl4pPr>
                      <a:lvl5pPr marL="1827477" algn="l" defTabSz="913737" rtl="0" eaLnBrk="1" latinLnBrk="0" hangingPunct="1">
                        <a:defRPr sz="1900" kern="1200">
                          <a:solidFill>
                            <a:schemeClr val="tx1"/>
                          </a:solidFill>
                          <a:latin typeface="+mn-lt"/>
                          <a:ea typeface="+mn-ea"/>
                          <a:cs typeface="+mn-cs"/>
                        </a:defRPr>
                      </a:lvl5pPr>
                      <a:lvl6pPr marL="2284334" algn="l" defTabSz="913737" rtl="0" eaLnBrk="1" latinLnBrk="0" hangingPunct="1">
                        <a:defRPr sz="1900" kern="1200">
                          <a:solidFill>
                            <a:schemeClr val="tx1"/>
                          </a:solidFill>
                          <a:latin typeface="+mn-lt"/>
                          <a:ea typeface="+mn-ea"/>
                          <a:cs typeface="+mn-cs"/>
                        </a:defRPr>
                      </a:lvl6pPr>
                      <a:lvl7pPr marL="2741208" algn="l" defTabSz="913737" rtl="0" eaLnBrk="1" latinLnBrk="0" hangingPunct="1">
                        <a:defRPr sz="1900" kern="1200">
                          <a:solidFill>
                            <a:schemeClr val="tx1"/>
                          </a:solidFill>
                          <a:latin typeface="+mn-lt"/>
                          <a:ea typeface="+mn-ea"/>
                          <a:cs typeface="+mn-cs"/>
                        </a:defRPr>
                      </a:lvl7pPr>
                      <a:lvl8pPr marL="3198079" algn="l" defTabSz="913737" rtl="0" eaLnBrk="1" latinLnBrk="0" hangingPunct="1">
                        <a:defRPr sz="1900" kern="1200">
                          <a:solidFill>
                            <a:schemeClr val="tx1"/>
                          </a:solidFill>
                          <a:latin typeface="+mn-lt"/>
                          <a:ea typeface="+mn-ea"/>
                          <a:cs typeface="+mn-cs"/>
                        </a:defRPr>
                      </a:lvl8pPr>
                      <a:lvl9pPr marL="3654952" algn="l" defTabSz="913737" rtl="0" eaLnBrk="1" latinLnBrk="0" hangingPunct="1">
                        <a:defRPr sz="1900" kern="1200">
                          <a:solidFill>
                            <a:schemeClr val="tx1"/>
                          </a:solidFill>
                          <a:latin typeface="+mn-lt"/>
                          <a:ea typeface="+mn-ea"/>
                          <a:cs typeface="+mn-cs"/>
                        </a:defRPr>
                      </a:lvl9pPr>
                    </a:lstStyle>
                    <a:p>
                      <a:pPr defTabSz="342597">
                        <a:defRPr/>
                      </a:pPr>
                      <a:endParaRPr lang="en-US" sz="1500" kern="0" dirty="0">
                        <a:solidFill>
                          <a:srgbClr val="0096D6"/>
                        </a:solidFill>
                        <a:latin typeface="Arial"/>
                        <a:ea typeface="ＭＳ Ｐゴシック" pitchFamily="34" charset="-128"/>
                      </a:endParaRPr>
                    </a:p>
                  </p:txBody>
                </p:sp>
                <p:sp>
                  <p:nvSpPr>
                    <p:cNvPr id="157" name="Freeform 156"/>
                    <p:cNvSpPr>
                      <a:spLocks noEditPoints="1"/>
                    </p:cNvSpPr>
                    <p:nvPr/>
                  </p:nvSpPr>
                  <p:spPr bwMode="auto">
                    <a:xfrm>
                      <a:off x="7104063" y="3678230"/>
                      <a:ext cx="665162" cy="657225"/>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737" rtl="0" eaLnBrk="1" latinLnBrk="0" hangingPunct="1">
                        <a:defRPr sz="1900" kern="1200">
                          <a:solidFill>
                            <a:schemeClr val="tx1"/>
                          </a:solidFill>
                          <a:latin typeface="+mn-lt"/>
                          <a:ea typeface="+mn-ea"/>
                          <a:cs typeface="+mn-cs"/>
                        </a:defRPr>
                      </a:lvl1pPr>
                      <a:lvl2pPr marL="456857" algn="l" defTabSz="913737" rtl="0" eaLnBrk="1" latinLnBrk="0" hangingPunct="1">
                        <a:defRPr sz="1900" kern="1200">
                          <a:solidFill>
                            <a:schemeClr val="tx1"/>
                          </a:solidFill>
                          <a:latin typeface="+mn-lt"/>
                          <a:ea typeface="+mn-ea"/>
                          <a:cs typeface="+mn-cs"/>
                        </a:defRPr>
                      </a:lvl2pPr>
                      <a:lvl3pPr marL="913737" algn="l" defTabSz="913737" rtl="0" eaLnBrk="1" latinLnBrk="0" hangingPunct="1">
                        <a:defRPr sz="1900" kern="1200">
                          <a:solidFill>
                            <a:schemeClr val="tx1"/>
                          </a:solidFill>
                          <a:latin typeface="+mn-lt"/>
                          <a:ea typeface="+mn-ea"/>
                          <a:cs typeface="+mn-cs"/>
                        </a:defRPr>
                      </a:lvl3pPr>
                      <a:lvl4pPr marL="1370604" algn="l" defTabSz="913737" rtl="0" eaLnBrk="1" latinLnBrk="0" hangingPunct="1">
                        <a:defRPr sz="1900" kern="1200">
                          <a:solidFill>
                            <a:schemeClr val="tx1"/>
                          </a:solidFill>
                          <a:latin typeface="+mn-lt"/>
                          <a:ea typeface="+mn-ea"/>
                          <a:cs typeface="+mn-cs"/>
                        </a:defRPr>
                      </a:lvl4pPr>
                      <a:lvl5pPr marL="1827477" algn="l" defTabSz="913737" rtl="0" eaLnBrk="1" latinLnBrk="0" hangingPunct="1">
                        <a:defRPr sz="1900" kern="1200">
                          <a:solidFill>
                            <a:schemeClr val="tx1"/>
                          </a:solidFill>
                          <a:latin typeface="+mn-lt"/>
                          <a:ea typeface="+mn-ea"/>
                          <a:cs typeface="+mn-cs"/>
                        </a:defRPr>
                      </a:lvl5pPr>
                      <a:lvl6pPr marL="2284334" algn="l" defTabSz="913737" rtl="0" eaLnBrk="1" latinLnBrk="0" hangingPunct="1">
                        <a:defRPr sz="1900" kern="1200">
                          <a:solidFill>
                            <a:schemeClr val="tx1"/>
                          </a:solidFill>
                          <a:latin typeface="+mn-lt"/>
                          <a:ea typeface="+mn-ea"/>
                          <a:cs typeface="+mn-cs"/>
                        </a:defRPr>
                      </a:lvl6pPr>
                      <a:lvl7pPr marL="2741208" algn="l" defTabSz="913737" rtl="0" eaLnBrk="1" latinLnBrk="0" hangingPunct="1">
                        <a:defRPr sz="1900" kern="1200">
                          <a:solidFill>
                            <a:schemeClr val="tx1"/>
                          </a:solidFill>
                          <a:latin typeface="+mn-lt"/>
                          <a:ea typeface="+mn-ea"/>
                          <a:cs typeface="+mn-cs"/>
                        </a:defRPr>
                      </a:lvl7pPr>
                      <a:lvl8pPr marL="3198079" algn="l" defTabSz="913737" rtl="0" eaLnBrk="1" latinLnBrk="0" hangingPunct="1">
                        <a:defRPr sz="1900" kern="1200">
                          <a:solidFill>
                            <a:schemeClr val="tx1"/>
                          </a:solidFill>
                          <a:latin typeface="+mn-lt"/>
                          <a:ea typeface="+mn-ea"/>
                          <a:cs typeface="+mn-cs"/>
                        </a:defRPr>
                      </a:lvl8pPr>
                      <a:lvl9pPr marL="3654952" algn="l" defTabSz="913737" rtl="0" eaLnBrk="1" latinLnBrk="0" hangingPunct="1">
                        <a:defRPr sz="1900" kern="1200">
                          <a:solidFill>
                            <a:schemeClr val="tx1"/>
                          </a:solidFill>
                          <a:latin typeface="+mn-lt"/>
                          <a:ea typeface="+mn-ea"/>
                          <a:cs typeface="+mn-cs"/>
                        </a:defRPr>
                      </a:lvl9pPr>
                    </a:lstStyle>
                    <a:p>
                      <a:pPr defTabSz="342597">
                        <a:defRPr/>
                      </a:pPr>
                      <a:endParaRPr lang="en-US" sz="1500" kern="0" dirty="0">
                        <a:solidFill>
                          <a:srgbClr val="0096D6"/>
                        </a:solidFill>
                        <a:latin typeface="Arial"/>
                        <a:ea typeface="ＭＳ Ｐゴシック" pitchFamily="34" charset="-128"/>
                      </a:endParaRPr>
                    </a:p>
                  </p:txBody>
                </p:sp>
              </p:grpSp>
              <p:sp>
                <p:nvSpPr>
                  <p:cNvPr id="154" name="Freeform 153"/>
                  <p:cNvSpPr>
                    <a:spLocks/>
                  </p:cNvSpPr>
                  <p:nvPr/>
                </p:nvSpPr>
                <p:spPr bwMode="auto">
                  <a:xfrm>
                    <a:off x="7170738" y="3767130"/>
                    <a:ext cx="495300" cy="468313"/>
                  </a:xfrm>
                  <a:custGeom>
                    <a:avLst/>
                    <a:gdLst/>
                    <a:ahLst/>
                    <a:cxnLst>
                      <a:cxn ang="0">
                        <a:pos x="139" y="98"/>
                      </a:cxn>
                      <a:cxn ang="0">
                        <a:pos x="136" y="76"/>
                      </a:cxn>
                      <a:cxn ang="0">
                        <a:pos x="177" y="36"/>
                      </a:cxn>
                      <a:cxn ang="0">
                        <a:pos x="161" y="18"/>
                      </a:cxn>
                      <a:cxn ang="0">
                        <a:pos x="121" y="61"/>
                      </a:cxn>
                      <a:cxn ang="0">
                        <a:pos x="99" y="58"/>
                      </a:cxn>
                      <a:cxn ang="0">
                        <a:pos x="70" y="0"/>
                      </a:cxn>
                      <a:cxn ang="0">
                        <a:pos x="51" y="14"/>
                      </a:cxn>
                      <a:cxn ang="0">
                        <a:pos x="80" y="67"/>
                      </a:cxn>
                      <a:cxn ang="0">
                        <a:pos x="70" y="87"/>
                      </a:cxn>
                      <a:cxn ang="0">
                        <a:pos x="1" y="97"/>
                      </a:cxn>
                      <a:cxn ang="0">
                        <a:pos x="2" y="121"/>
                      </a:cxn>
                      <a:cxn ang="0">
                        <a:pos x="73" y="108"/>
                      </a:cxn>
                      <a:cxn ang="0">
                        <a:pos x="89" y="124"/>
                      </a:cxn>
                      <a:cxn ang="0">
                        <a:pos x="79" y="182"/>
                      </a:cxn>
                      <a:cxn ang="0">
                        <a:pos x="103" y="181"/>
                      </a:cxn>
                      <a:cxn ang="0">
                        <a:pos x="110" y="127"/>
                      </a:cxn>
                      <a:cxn ang="0">
                        <a:pos x="130" y="117"/>
                      </a:cxn>
                      <a:cxn ang="0">
                        <a:pos x="180" y="143"/>
                      </a:cxn>
                      <a:cxn ang="0">
                        <a:pos x="193" y="123"/>
                      </a:cxn>
                      <a:cxn ang="0">
                        <a:pos x="139" y="98"/>
                      </a:cxn>
                    </a:cxnLst>
                    <a:rect l="0" t="0" r="r" b="b"/>
                    <a:pathLst>
                      <a:path w="193" h="182">
                        <a:moveTo>
                          <a:pt x="139" y="98"/>
                        </a:moveTo>
                        <a:cubicBezTo>
                          <a:pt x="128" y="93"/>
                          <a:pt x="127" y="85"/>
                          <a:pt x="136" y="76"/>
                        </a:cubicBezTo>
                        <a:cubicBezTo>
                          <a:pt x="141" y="71"/>
                          <a:pt x="161" y="51"/>
                          <a:pt x="177" y="36"/>
                        </a:cubicBezTo>
                        <a:cubicBezTo>
                          <a:pt x="172" y="30"/>
                          <a:pt x="167" y="24"/>
                          <a:pt x="161" y="18"/>
                        </a:cubicBezTo>
                        <a:cubicBezTo>
                          <a:pt x="146" y="35"/>
                          <a:pt x="126" y="56"/>
                          <a:pt x="121" y="61"/>
                        </a:cubicBezTo>
                        <a:cubicBezTo>
                          <a:pt x="112" y="70"/>
                          <a:pt x="104" y="69"/>
                          <a:pt x="99" y="58"/>
                        </a:cubicBezTo>
                        <a:cubicBezTo>
                          <a:pt x="95" y="50"/>
                          <a:pt x="80" y="20"/>
                          <a:pt x="70" y="0"/>
                        </a:cubicBezTo>
                        <a:cubicBezTo>
                          <a:pt x="63" y="4"/>
                          <a:pt x="57" y="9"/>
                          <a:pt x="51" y="14"/>
                        </a:cubicBezTo>
                        <a:cubicBezTo>
                          <a:pt x="62" y="34"/>
                          <a:pt x="76" y="60"/>
                          <a:pt x="80" y="67"/>
                        </a:cubicBezTo>
                        <a:cubicBezTo>
                          <a:pt x="86" y="78"/>
                          <a:pt x="82" y="85"/>
                          <a:pt x="70" y="87"/>
                        </a:cubicBezTo>
                        <a:cubicBezTo>
                          <a:pt x="61" y="89"/>
                          <a:pt x="23" y="94"/>
                          <a:pt x="1" y="97"/>
                        </a:cubicBezTo>
                        <a:cubicBezTo>
                          <a:pt x="0" y="105"/>
                          <a:pt x="0" y="113"/>
                          <a:pt x="2" y="121"/>
                        </a:cubicBezTo>
                        <a:cubicBezTo>
                          <a:pt x="23" y="117"/>
                          <a:pt x="64" y="109"/>
                          <a:pt x="73" y="108"/>
                        </a:cubicBezTo>
                        <a:cubicBezTo>
                          <a:pt x="85" y="106"/>
                          <a:pt x="91" y="111"/>
                          <a:pt x="89" y="124"/>
                        </a:cubicBezTo>
                        <a:cubicBezTo>
                          <a:pt x="88" y="131"/>
                          <a:pt x="83" y="160"/>
                          <a:pt x="79" y="182"/>
                        </a:cubicBezTo>
                        <a:cubicBezTo>
                          <a:pt x="87" y="182"/>
                          <a:pt x="95" y="182"/>
                          <a:pt x="103" y="181"/>
                        </a:cubicBezTo>
                        <a:cubicBezTo>
                          <a:pt x="106" y="159"/>
                          <a:pt x="109" y="134"/>
                          <a:pt x="110" y="127"/>
                        </a:cubicBezTo>
                        <a:cubicBezTo>
                          <a:pt x="111" y="115"/>
                          <a:pt x="119" y="111"/>
                          <a:pt x="130" y="117"/>
                        </a:cubicBezTo>
                        <a:cubicBezTo>
                          <a:pt x="136" y="120"/>
                          <a:pt x="161" y="133"/>
                          <a:pt x="180" y="143"/>
                        </a:cubicBezTo>
                        <a:cubicBezTo>
                          <a:pt x="186" y="137"/>
                          <a:pt x="190" y="130"/>
                          <a:pt x="193" y="123"/>
                        </a:cubicBezTo>
                        <a:cubicBezTo>
                          <a:pt x="172" y="114"/>
                          <a:pt x="146" y="101"/>
                          <a:pt x="139"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3737" rtl="0" eaLnBrk="1" latinLnBrk="0" hangingPunct="1">
                      <a:defRPr sz="1900" kern="1200">
                        <a:solidFill>
                          <a:schemeClr val="tx1"/>
                        </a:solidFill>
                        <a:latin typeface="+mn-lt"/>
                        <a:ea typeface="+mn-ea"/>
                        <a:cs typeface="+mn-cs"/>
                      </a:defRPr>
                    </a:lvl1pPr>
                    <a:lvl2pPr marL="456857" algn="l" defTabSz="913737" rtl="0" eaLnBrk="1" latinLnBrk="0" hangingPunct="1">
                      <a:defRPr sz="1900" kern="1200">
                        <a:solidFill>
                          <a:schemeClr val="tx1"/>
                        </a:solidFill>
                        <a:latin typeface="+mn-lt"/>
                        <a:ea typeface="+mn-ea"/>
                        <a:cs typeface="+mn-cs"/>
                      </a:defRPr>
                    </a:lvl2pPr>
                    <a:lvl3pPr marL="913737" algn="l" defTabSz="913737" rtl="0" eaLnBrk="1" latinLnBrk="0" hangingPunct="1">
                      <a:defRPr sz="1900" kern="1200">
                        <a:solidFill>
                          <a:schemeClr val="tx1"/>
                        </a:solidFill>
                        <a:latin typeface="+mn-lt"/>
                        <a:ea typeface="+mn-ea"/>
                        <a:cs typeface="+mn-cs"/>
                      </a:defRPr>
                    </a:lvl3pPr>
                    <a:lvl4pPr marL="1370604" algn="l" defTabSz="913737" rtl="0" eaLnBrk="1" latinLnBrk="0" hangingPunct="1">
                      <a:defRPr sz="1900" kern="1200">
                        <a:solidFill>
                          <a:schemeClr val="tx1"/>
                        </a:solidFill>
                        <a:latin typeface="+mn-lt"/>
                        <a:ea typeface="+mn-ea"/>
                        <a:cs typeface="+mn-cs"/>
                      </a:defRPr>
                    </a:lvl4pPr>
                    <a:lvl5pPr marL="1827477" algn="l" defTabSz="913737" rtl="0" eaLnBrk="1" latinLnBrk="0" hangingPunct="1">
                      <a:defRPr sz="1900" kern="1200">
                        <a:solidFill>
                          <a:schemeClr val="tx1"/>
                        </a:solidFill>
                        <a:latin typeface="+mn-lt"/>
                        <a:ea typeface="+mn-ea"/>
                        <a:cs typeface="+mn-cs"/>
                      </a:defRPr>
                    </a:lvl5pPr>
                    <a:lvl6pPr marL="2284334" algn="l" defTabSz="913737" rtl="0" eaLnBrk="1" latinLnBrk="0" hangingPunct="1">
                      <a:defRPr sz="1900" kern="1200">
                        <a:solidFill>
                          <a:schemeClr val="tx1"/>
                        </a:solidFill>
                        <a:latin typeface="+mn-lt"/>
                        <a:ea typeface="+mn-ea"/>
                        <a:cs typeface="+mn-cs"/>
                      </a:defRPr>
                    </a:lvl6pPr>
                    <a:lvl7pPr marL="2741208" algn="l" defTabSz="913737" rtl="0" eaLnBrk="1" latinLnBrk="0" hangingPunct="1">
                      <a:defRPr sz="1900" kern="1200">
                        <a:solidFill>
                          <a:schemeClr val="tx1"/>
                        </a:solidFill>
                        <a:latin typeface="+mn-lt"/>
                        <a:ea typeface="+mn-ea"/>
                        <a:cs typeface="+mn-cs"/>
                      </a:defRPr>
                    </a:lvl7pPr>
                    <a:lvl8pPr marL="3198079" algn="l" defTabSz="913737" rtl="0" eaLnBrk="1" latinLnBrk="0" hangingPunct="1">
                      <a:defRPr sz="1900" kern="1200">
                        <a:solidFill>
                          <a:schemeClr val="tx1"/>
                        </a:solidFill>
                        <a:latin typeface="+mn-lt"/>
                        <a:ea typeface="+mn-ea"/>
                        <a:cs typeface="+mn-cs"/>
                      </a:defRPr>
                    </a:lvl8pPr>
                    <a:lvl9pPr marL="3654952" algn="l" defTabSz="913737" rtl="0" eaLnBrk="1" latinLnBrk="0" hangingPunct="1">
                      <a:defRPr sz="1900" kern="1200">
                        <a:solidFill>
                          <a:schemeClr val="tx1"/>
                        </a:solidFill>
                        <a:latin typeface="+mn-lt"/>
                        <a:ea typeface="+mn-ea"/>
                        <a:cs typeface="+mn-cs"/>
                      </a:defRPr>
                    </a:lvl9pPr>
                  </a:lstStyle>
                  <a:p>
                    <a:pPr defTabSz="342597">
                      <a:defRPr/>
                    </a:pPr>
                    <a:endParaRPr lang="en-US" sz="1500" kern="0" dirty="0">
                      <a:solidFill>
                        <a:srgbClr val="0096D6"/>
                      </a:solidFill>
                      <a:latin typeface="Arial"/>
                      <a:ea typeface="ＭＳ Ｐゴシック" pitchFamily="34" charset="-128"/>
                    </a:endParaRPr>
                  </a:p>
                </p:txBody>
              </p:sp>
            </p:grpSp>
          </p:grpSp>
        </p:grpSp>
      </p:grpSp>
    </p:spTree>
    <p:extLst>
      <p:ext uri="{BB962C8B-B14F-4D97-AF65-F5344CB8AC3E}">
        <p14:creationId xmlns:p14="http://schemas.microsoft.com/office/powerpoint/2010/main" val="15871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11111E-6 1.76289E-6 L -0.09306 0.01821 L -0.36736 0.01636 L -0.49011 0.01544 L -0.54583 0.0389 " pathEditMode="relative" rAng="0" ptsTypes="AAAAA">
                                      <p:cBhvr>
                                        <p:cTn id="6" dur="2000" fill="hold"/>
                                        <p:tgtEl>
                                          <p:spTgt spid="98"/>
                                        </p:tgtEl>
                                        <p:attrNameLst>
                                          <p:attrName>ppt_x</p:attrName>
                                          <p:attrName>ppt_y</p:attrName>
                                        </p:attrNameLst>
                                      </p:cBhvr>
                                      <p:rCtr x="-27292" y="1945"/>
                                    </p:animMotion>
                                  </p:childTnLst>
                                </p:cTn>
                              </p:par>
                              <p:par>
                                <p:cTn id="7" presetID="0" presetClass="path" presetSubtype="0" accel="50000" decel="50000" fill="hold" nodeType="withEffect">
                                  <p:stCondLst>
                                    <p:cond delay="0"/>
                                  </p:stCondLst>
                                  <p:childTnLst>
                                    <p:animMotion origin="layout" path="M -3.05556E-6 2.05002E-6 L 0.00278 -0.0389 L -0.1934 -0.03829 L -0.22552 -0.02347 L -0.45955 -0.02254 L -0.48923 0.00463 L -0.53021 0.02995 " pathEditMode="relative" rAng="0" ptsTypes="AAAAAAA">
                                      <p:cBhvr>
                                        <p:cTn id="8" dur="2000" fill="hold"/>
                                        <p:tgtEl>
                                          <p:spTgt spid="102"/>
                                        </p:tgtEl>
                                        <p:attrNameLst>
                                          <p:attrName>ppt_x</p:attrName>
                                          <p:attrName>ppt_y</p:attrName>
                                        </p:attrNameLst>
                                      </p:cBhvr>
                                      <p:rCtr x="-26372" y="-463"/>
                                    </p:animMotion>
                                  </p:childTnLst>
                                </p:cTn>
                              </p:par>
                              <p:par>
                                <p:cTn id="9" presetID="42" presetClass="path" presetSubtype="0" accel="50000" decel="50000" fill="hold" nodeType="withEffect">
                                  <p:stCondLst>
                                    <p:cond delay="0"/>
                                  </p:stCondLst>
                                  <p:childTnLst>
                                    <p:animMotion origin="layout" path="M -2.77778E-6 -2.56632E-6 L -0.25399 0.00555 " pathEditMode="relative" rAng="0" ptsTypes="AA">
                                      <p:cBhvr>
                                        <p:cTn id="10" dur="2000" fill="hold"/>
                                        <p:tgtEl>
                                          <p:spTgt spid="145"/>
                                        </p:tgtEl>
                                        <p:attrNameLst>
                                          <p:attrName>ppt_x</p:attrName>
                                          <p:attrName>ppt_y</p:attrName>
                                        </p:attrNameLst>
                                      </p:cBhvr>
                                      <p:rCtr x="-12708" y="27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54583 0.03891 L -0.48906 0.01482 L -0.09305 0.01791 L -0.00191 -0.00124 " pathEditMode="relative" rAng="0" ptsTypes="AAAA">
                                      <p:cBhvr>
                                        <p:cTn id="14" dur="2000" fill="hold"/>
                                        <p:tgtEl>
                                          <p:spTgt spid="98"/>
                                        </p:tgtEl>
                                        <p:attrNameLst>
                                          <p:attrName>ppt_x</p:attrName>
                                          <p:attrName>ppt_y</p:attrName>
                                        </p:attrNameLst>
                                      </p:cBhvr>
                                      <p:rCtr x="27187" y="-2007"/>
                                    </p:animMotion>
                                  </p:childTnLst>
                                </p:cTn>
                              </p:par>
                              <p:par>
                                <p:cTn id="15" presetID="0" presetClass="path" presetSubtype="0" accel="50000" decel="50000" fill="hold" nodeType="withEffect">
                                  <p:stCondLst>
                                    <p:cond delay="0"/>
                                  </p:stCondLst>
                                  <p:childTnLst>
                                    <p:animMotion origin="layout" path="M -0.5302 0.02995 L -0.4868 0.01112 L -0.45937 -0.00957 L -0.22482 -0.00957 L -0.19496 -0.02068 L 0.00157 -0.0213 L -0.00017 0.00216 L -0.00052 0.00834 L -0.00052 0.00865 " pathEditMode="relative" rAng="0" ptsTypes="AAAAAAAAA">
                                      <p:cBhvr>
                                        <p:cTn id="16" dur="2000" fill="hold"/>
                                        <p:tgtEl>
                                          <p:spTgt spid="102"/>
                                        </p:tgtEl>
                                        <p:attrNameLst>
                                          <p:attrName>ppt_x</p:attrName>
                                          <p:attrName>ppt_y</p:attrName>
                                        </p:attrNameLst>
                                      </p:cBhvr>
                                      <p:rCtr x="26580" y="-2563"/>
                                    </p:animMotion>
                                  </p:childTnLst>
                                </p:cTn>
                              </p:par>
                              <p:par>
                                <p:cTn id="17" presetID="42" presetClass="path" presetSubtype="0" accel="50000" decel="50000" fill="hold" nodeType="withEffect">
                                  <p:stCondLst>
                                    <p:cond delay="0"/>
                                  </p:stCondLst>
                                  <p:childTnLst>
                                    <p:animMotion origin="layout" path="M -0.25399 0.00556 L -0.00173 0.00124 " pathEditMode="relative" rAng="0" ptsTypes="AA">
                                      <p:cBhvr>
                                        <p:cTn id="18" dur="2000" fill="hold"/>
                                        <p:tgtEl>
                                          <p:spTgt spid="145"/>
                                        </p:tgtEl>
                                        <p:attrNameLst>
                                          <p:attrName>ppt_x</p:attrName>
                                          <p:attrName>ppt_y</p:attrName>
                                        </p:attrNameLst>
                                      </p:cBhvr>
                                      <p:rCtr x="12604"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2"/>
          <p:cNvGrpSpPr/>
          <p:nvPr/>
        </p:nvGrpSpPr>
        <p:grpSpPr>
          <a:xfrm>
            <a:off x="4422032" y="2455089"/>
            <a:ext cx="3344761" cy="3345632"/>
            <a:chOff x="3183725" y="1707654"/>
            <a:chExt cx="2776550" cy="2776550"/>
          </a:xfrm>
          <a:solidFill>
            <a:schemeClr val="bg1"/>
          </a:solidFill>
        </p:grpSpPr>
        <p:sp>
          <p:nvSpPr>
            <p:cNvPr id="194" name="Arc 193"/>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5" name="Arc 194"/>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Arc 195"/>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7" name="Arc 196"/>
            <p:cNvSpPr/>
            <p:nvPr/>
          </p:nvSpPr>
          <p:spPr>
            <a:xfrm>
              <a:off x="3183725" y="1707654"/>
              <a:ext cx="2776550" cy="2776550"/>
            </a:xfrm>
            <a:prstGeom prst="ellipse">
              <a:avLst/>
            </a:prstGeom>
            <a:grpFill/>
            <a:ln w="9525"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11" name="Freeform 210"/>
          <p:cNvSpPr>
            <a:spLocks/>
          </p:cNvSpPr>
          <p:nvPr/>
        </p:nvSpPr>
        <p:spPr bwMode="auto">
          <a:xfrm>
            <a:off x="4672907" y="2706029"/>
            <a:ext cx="2843011" cy="2607459"/>
          </a:xfrm>
          <a:custGeom>
            <a:avLst/>
            <a:gdLst>
              <a:gd name="connsiteX0" fmla="*/ 1066407 w 2132814"/>
              <a:gd name="connsiteY0" fmla="*/ 0 h 1955594"/>
              <a:gd name="connsiteX1" fmla="*/ 2132814 w 2132814"/>
              <a:gd name="connsiteY1" fmla="*/ 1066407 h 1955594"/>
              <a:gd name="connsiteX2" fmla="*/ 1662645 w 2132814"/>
              <a:gd name="connsiteY2" fmla="*/ 1950688 h 1955594"/>
              <a:gd name="connsiteX3" fmla="*/ 1654570 w 2132814"/>
              <a:gd name="connsiteY3" fmla="*/ 1955594 h 1955594"/>
              <a:gd name="connsiteX4" fmla="*/ 1639082 w 2132814"/>
              <a:gd name="connsiteY4" fmla="*/ 1927843 h 1955594"/>
              <a:gd name="connsiteX5" fmla="*/ 1422569 w 2132814"/>
              <a:gd name="connsiteY5" fmla="*/ 1816342 h 1955594"/>
              <a:gd name="connsiteX6" fmla="*/ 1413564 w 2132814"/>
              <a:gd name="connsiteY6" fmla="*/ 1816342 h 1955594"/>
              <a:gd name="connsiteX7" fmla="*/ 1413564 w 2132814"/>
              <a:gd name="connsiteY7" fmla="*/ 1813455 h 1955594"/>
              <a:gd name="connsiteX8" fmla="*/ 1110388 w 2132814"/>
              <a:gd name="connsiteY8" fmla="*/ 1521877 h 1955594"/>
              <a:gd name="connsiteX9" fmla="*/ 840230 w 2132814"/>
              <a:gd name="connsiteY9" fmla="*/ 1686431 h 1955594"/>
              <a:gd name="connsiteX10" fmla="*/ 744175 w 2132814"/>
              <a:gd name="connsiteY10" fmla="*/ 1651788 h 1955594"/>
              <a:gd name="connsiteX11" fmla="*/ 597089 w 2132814"/>
              <a:gd name="connsiteY11" fmla="*/ 1793247 h 1955594"/>
              <a:gd name="connsiteX12" fmla="*/ 600091 w 2132814"/>
              <a:gd name="connsiteY12" fmla="*/ 1819229 h 1955594"/>
              <a:gd name="connsiteX13" fmla="*/ 443249 w 2132814"/>
              <a:gd name="connsiteY13" fmla="*/ 1904754 h 1955594"/>
              <a:gd name="connsiteX14" fmla="*/ 432499 w 2132814"/>
              <a:gd name="connsiteY14" fmla="*/ 1922519 h 1955594"/>
              <a:gd name="connsiteX15" fmla="*/ 388073 w 2132814"/>
              <a:gd name="connsiteY15" fmla="*/ 1889298 h 1955594"/>
              <a:gd name="connsiteX16" fmla="*/ 0 w 2132814"/>
              <a:gd name="connsiteY16" fmla="*/ 1066407 h 1955594"/>
              <a:gd name="connsiteX17" fmla="*/ 1066407 w 2132814"/>
              <a:gd name="connsiteY17" fmla="*/ 0 h 19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2814" h="1955594">
                <a:moveTo>
                  <a:pt x="1066407" y="0"/>
                </a:moveTo>
                <a:cubicBezTo>
                  <a:pt x="1655367" y="0"/>
                  <a:pt x="2132814" y="477447"/>
                  <a:pt x="2132814" y="1066407"/>
                </a:cubicBezTo>
                <a:cubicBezTo>
                  <a:pt x="2132814" y="1434507"/>
                  <a:pt x="1946312" y="1759047"/>
                  <a:pt x="1662645" y="1950688"/>
                </a:cubicBezTo>
                <a:lnTo>
                  <a:pt x="1654570" y="1955594"/>
                </a:lnTo>
                <a:lnTo>
                  <a:pt x="1639082" y="1927843"/>
                </a:lnTo>
                <a:cubicBezTo>
                  <a:pt x="1592121" y="1860323"/>
                  <a:pt x="1512622" y="1816342"/>
                  <a:pt x="1422569" y="1816342"/>
                </a:cubicBezTo>
                <a:cubicBezTo>
                  <a:pt x="1413564" y="1816342"/>
                  <a:pt x="1413564" y="1816342"/>
                  <a:pt x="1413564" y="1816342"/>
                </a:cubicBezTo>
                <a:cubicBezTo>
                  <a:pt x="1413564" y="1813455"/>
                  <a:pt x="1413564" y="1813455"/>
                  <a:pt x="1413564" y="1813455"/>
                </a:cubicBezTo>
                <a:cubicBezTo>
                  <a:pt x="1413564" y="1651788"/>
                  <a:pt x="1278485" y="1521877"/>
                  <a:pt x="1110388" y="1521877"/>
                </a:cubicBezTo>
                <a:cubicBezTo>
                  <a:pt x="990318" y="1521877"/>
                  <a:pt x="888258" y="1588276"/>
                  <a:pt x="840230" y="1686431"/>
                </a:cubicBezTo>
                <a:cubicBezTo>
                  <a:pt x="813215" y="1663336"/>
                  <a:pt x="780196" y="1651788"/>
                  <a:pt x="744175" y="1651788"/>
                </a:cubicBezTo>
                <a:cubicBezTo>
                  <a:pt x="663127" y="1651788"/>
                  <a:pt x="597089" y="1715300"/>
                  <a:pt x="597089" y="1793247"/>
                </a:cubicBezTo>
                <a:cubicBezTo>
                  <a:pt x="597089" y="1801907"/>
                  <a:pt x="597089" y="1810568"/>
                  <a:pt x="600091" y="1819229"/>
                </a:cubicBezTo>
                <a:cubicBezTo>
                  <a:pt x="537054" y="1829333"/>
                  <a:pt x="482272" y="1860367"/>
                  <a:pt x="443249" y="1904754"/>
                </a:cubicBezTo>
                <a:lnTo>
                  <a:pt x="432499" y="1922519"/>
                </a:lnTo>
                <a:lnTo>
                  <a:pt x="388073" y="1889298"/>
                </a:lnTo>
                <a:cubicBezTo>
                  <a:pt x="151067" y="1693704"/>
                  <a:pt x="0" y="1397697"/>
                  <a:pt x="0" y="1066407"/>
                </a:cubicBezTo>
                <a:cubicBezTo>
                  <a:pt x="0" y="477447"/>
                  <a:pt x="477447" y="0"/>
                  <a:pt x="1066407" y="0"/>
                </a:cubicBezTo>
                <a:close/>
              </a:path>
            </a:pathLst>
          </a:custGeom>
          <a:gradFill>
            <a:gsLst>
              <a:gs pos="100000">
                <a:schemeClr val="tx2"/>
              </a:gs>
              <a:gs pos="37000">
                <a:schemeClr val="bg1"/>
              </a:gs>
            </a:gsLst>
            <a:path path="shape">
              <a:fillToRect l="50000" t="50000" r="50000" b="50000"/>
            </a:path>
          </a:gradFill>
          <a:ln w="15875" cap="rnd">
            <a:noFill/>
          </a:ln>
          <a:effectLst>
            <a:innerShdw blurRad="63500">
              <a:prstClr val="black"/>
            </a:innerShdw>
          </a:effectLst>
        </p:spPr>
        <p:style>
          <a:lnRef idx="2">
            <a:schemeClr val="accent1"/>
          </a:lnRef>
          <a:fillRef idx="0">
            <a:schemeClr val="accent1"/>
          </a:fillRef>
          <a:effectRef idx="1">
            <a:schemeClr val="accent1"/>
          </a:effectRef>
          <a:fontRef idx="minor">
            <a:schemeClr val="tx1"/>
          </a:fontRef>
        </p:style>
        <p:txBody>
          <a:bodyPr wrap="square" lIns="121867" tIns="60933" rIns="121867" bIns="60933" rtlCol="0" anchor="ctr">
            <a:noAutofit/>
          </a:bodyPr>
          <a:lstStyle/>
          <a:p>
            <a:pPr algn="ctr"/>
            <a:endParaRPr lang="en-US" dirty="0">
              <a:latin typeface="+mn-lt"/>
              <a:ea typeface="+mn-ea"/>
              <a:cs typeface="+mn-cs"/>
            </a:endParaRPr>
          </a:p>
        </p:txBody>
      </p:sp>
      <p:sp>
        <p:nvSpPr>
          <p:cNvPr id="231" name="Oval 230"/>
          <p:cNvSpPr/>
          <p:nvPr/>
        </p:nvSpPr>
        <p:spPr>
          <a:xfrm>
            <a:off x="5383534" y="3127545"/>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 name="Title 1"/>
          <p:cNvSpPr>
            <a:spLocks noGrp="1"/>
          </p:cNvSpPr>
          <p:nvPr>
            <p:ph type="ctrTitle"/>
          </p:nvPr>
        </p:nvSpPr>
        <p:spPr>
          <a:xfrm>
            <a:off x="233510" y="389405"/>
            <a:ext cx="11889646" cy="975783"/>
          </a:xfrm>
        </p:spPr>
        <p:txBody>
          <a:bodyPr/>
          <a:lstStyle/>
          <a:p>
            <a:r>
              <a:rPr lang="en-US" dirty="0" smtClean="0"/>
              <a:t>The Intercloud</a:t>
            </a:r>
            <a:br>
              <a:rPr lang="en-US" dirty="0" smtClean="0"/>
            </a:br>
            <a:r>
              <a:rPr lang="en-US" sz="3100" dirty="0">
                <a:solidFill>
                  <a:srgbClr val="2968AF"/>
                </a:solidFill>
                <a:latin typeface="Arial" charset="0"/>
                <a:cs typeface="Arial"/>
              </a:rPr>
              <a:t>The globally connected network of clouds</a:t>
            </a:r>
          </a:p>
        </p:txBody>
      </p:sp>
      <p:grpSp>
        <p:nvGrpSpPr>
          <p:cNvPr id="37" name="Group 36"/>
          <p:cNvGrpSpPr/>
          <p:nvPr/>
        </p:nvGrpSpPr>
        <p:grpSpPr>
          <a:xfrm>
            <a:off x="5142707" y="2019964"/>
            <a:ext cx="1897492" cy="877845"/>
            <a:chOff x="2444892" y="2793688"/>
            <a:chExt cx="1717749" cy="794483"/>
          </a:xfrm>
        </p:grpSpPr>
        <p:sp>
          <p:nvSpPr>
            <p:cNvPr id="39"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42" name="Rectangle 41"/>
            <p:cNvSpPr/>
            <p:nvPr/>
          </p:nvSpPr>
          <p:spPr>
            <a:xfrm>
              <a:off x="2444892" y="3022962"/>
              <a:ext cx="1717749" cy="51386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Enterprise</a:t>
              </a:r>
            </a:p>
            <a:p>
              <a:pPr algn="ctr" defTabSz="608812">
                <a:lnSpc>
                  <a:spcPct val="85000"/>
                </a:lnSpc>
              </a:pPr>
              <a:r>
                <a:rPr lang="en-US" sz="1200" dirty="0">
                  <a:solidFill>
                    <a:schemeClr val="tx1">
                      <a:lumMod val="50000"/>
                    </a:schemeClr>
                  </a:solidFill>
                  <a:latin typeface="+mj-lt"/>
                </a:rPr>
                <a:t>Private</a:t>
              </a:r>
            </a:p>
            <a:p>
              <a:pPr algn="ctr" defTabSz="608812">
                <a:lnSpc>
                  <a:spcPct val="85000"/>
                </a:lnSpc>
              </a:pPr>
              <a:r>
                <a:rPr lang="en-US" sz="1200" dirty="0">
                  <a:solidFill>
                    <a:schemeClr val="tx1">
                      <a:lumMod val="50000"/>
                    </a:schemeClr>
                  </a:solidFill>
                  <a:latin typeface="+mj-lt"/>
                </a:rPr>
                <a:t>Clouds</a:t>
              </a:r>
            </a:p>
          </p:txBody>
        </p:sp>
      </p:grpSp>
      <p:grpSp>
        <p:nvGrpSpPr>
          <p:cNvPr id="91" name="Group 90"/>
          <p:cNvGrpSpPr/>
          <p:nvPr/>
        </p:nvGrpSpPr>
        <p:grpSpPr>
          <a:xfrm>
            <a:off x="5044176" y="4872758"/>
            <a:ext cx="1897492" cy="877847"/>
            <a:chOff x="2421442" y="2793688"/>
            <a:chExt cx="1717749" cy="794483"/>
          </a:xfrm>
        </p:grpSpPr>
        <p:sp>
          <p:nvSpPr>
            <p:cNvPr id="92" name="Freeform 27"/>
            <p:cNvSpPr>
              <a:spLocks/>
            </p:cNvSpPr>
            <p:nvPr/>
          </p:nvSpPr>
          <p:spPr bwMode="auto">
            <a:xfrm>
              <a:off x="2658147" y="2793688"/>
              <a:ext cx="1285023"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900" dirty="0">
                <a:solidFill>
                  <a:srgbClr val="2C2C2C"/>
                </a:solidFill>
                <a:latin typeface="CiscoSans" pitchFamily="34" charset="0"/>
              </a:endParaRPr>
            </a:p>
          </p:txBody>
        </p:sp>
        <p:sp>
          <p:nvSpPr>
            <p:cNvPr id="93" name="Rectangle 92"/>
            <p:cNvSpPr/>
            <p:nvPr/>
          </p:nvSpPr>
          <p:spPr>
            <a:xfrm>
              <a:off x="2421442" y="3044154"/>
              <a:ext cx="1717749" cy="387119"/>
            </a:xfrm>
            <a:prstGeom prst="rect">
              <a:avLst/>
            </a:prstGeom>
          </p:spPr>
          <p:txBody>
            <a:bodyPr wrap="square" lIns="91370" tIns="45685" rIns="91370" bIns="45685">
              <a:spAutoFit/>
            </a:bodyPr>
            <a:lstStyle/>
            <a:p>
              <a:pPr algn="ctr" defTabSz="608812">
                <a:lnSpc>
                  <a:spcPct val="90000"/>
                </a:lnSpc>
              </a:pPr>
              <a:r>
                <a:rPr lang="en-US" sz="1200" dirty="0">
                  <a:solidFill>
                    <a:srgbClr val="2C2C2C"/>
                  </a:solidFill>
                  <a:latin typeface="CiscoSans" pitchFamily="34" charset="0"/>
                </a:rPr>
                <a:t>Public </a:t>
              </a:r>
            </a:p>
            <a:p>
              <a:pPr algn="ctr" defTabSz="608812">
                <a:lnSpc>
                  <a:spcPct val="90000"/>
                </a:lnSpc>
              </a:pPr>
              <a:r>
                <a:rPr lang="en-US" sz="1200" dirty="0">
                  <a:solidFill>
                    <a:srgbClr val="2C2C2C"/>
                  </a:solidFill>
                  <a:latin typeface="CiscoSans" pitchFamily="34" charset="0"/>
                </a:rPr>
                <a:t>Clouds</a:t>
              </a:r>
            </a:p>
          </p:txBody>
        </p:sp>
      </p:grpSp>
      <p:grpSp>
        <p:nvGrpSpPr>
          <p:cNvPr id="370" name="Group 369"/>
          <p:cNvGrpSpPr/>
          <p:nvPr/>
        </p:nvGrpSpPr>
        <p:grpSpPr>
          <a:xfrm>
            <a:off x="4867563" y="2897817"/>
            <a:ext cx="2409787" cy="2083721"/>
            <a:chOff x="3633119" y="2175164"/>
            <a:chExt cx="1807811" cy="1562791"/>
          </a:xfrm>
        </p:grpSpPr>
        <p:sp>
          <p:nvSpPr>
            <p:cNvPr id="371" name="Line 6"/>
            <p:cNvSpPr>
              <a:spLocks noChangeShapeType="1"/>
            </p:cNvSpPr>
            <p:nvPr/>
          </p:nvSpPr>
          <p:spPr bwMode="auto">
            <a:xfrm flipH="1" flipV="1">
              <a:off x="4048225" y="3361316"/>
              <a:ext cx="322993" cy="14630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2" name="Line 7"/>
            <p:cNvSpPr>
              <a:spLocks noChangeShapeType="1"/>
            </p:cNvSpPr>
            <p:nvPr/>
          </p:nvSpPr>
          <p:spPr bwMode="auto">
            <a:xfrm flipH="1" flipV="1">
              <a:off x="4030131" y="2779517"/>
              <a:ext cx="18095"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3" name="Line 8"/>
            <p:cNvSpPr>
              <a:spLocks noChangeShapeType="1"/>
            </p:cNvSpPr>
            <p:nvPr/>
          </p:nvSpPr>
          <p:spPr bwMode="auto">
            <a:xfrm flipV="1">
              <a:off x="3929846" y="2473678"/>
              <a:ext cx="31929" cy="49857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4" name="Line 9"/>
            <p:cNvSpPr>
              <a:spLocks noChangeShapeType="1"/>
            </p:cNvSpPr>
            <p:nvPr/>
          </p:nvSpPr>
          <p:spPr bwMode="auto">
            <a:xfrm flipV="1">
              <a:off x="3954237" y="2392975"/>
              <a:ext cx="684812" cy="7063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5" name="Line 10"/>
            <p:cNvSpPr>
              <a:spLocks noChangeShapeType="1"/>
            </p:cNvSpPr>
            <p:nvPr/>
          </p:nvSpPr>
          <p:spPr bwMode="auto">
            <a:xfrm>
              <a:off x="4639048" y="2392975"/>
              <a:ext cx="366331" cy="1790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6" name="Line 11"/>
            <p:cNvSpPr>
              <a:spLocks noChangeShapeType="1"/>
            </p:cNvSpPr>
            <p:nvPr/>
          </p:nvSpPr>
          <p:spPr bwMode="auto">
            <a:xfrm>
              <a:off x="5005379" y="2571990"/>
              <a:ext cx="252650" cy="6055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7" name="Line 12"/>
            <p:cNvSpPr>
              <a:spLocks noChangeShapeType="1"/>
            </p:cNvSpPr>
            <p:nvPr/>
          </p:nvSpPr>
          <p:spPr bwMode="auto">
            <a:xfrm flipH="1">
              <a:off x="5057975" y="3177515"/>
              <a:ext cx="200054" cy="1347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8" name="Line 13"/>
            <p:cNvSpPr>
              <a:spLocks noChangeShapeType="1"/>
            </p:cNvSpPr>
            <p:nvPr/>
          </p:nvSpPr>
          <p:spPr bwMode="auto">
            <a:xfrm flipH="1">
              <a:off x="4846957" y="3312304"/>
              <a:ext cx="211017" cy="22060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79" name="Line 14"/>
            <p:cNvSpPr>
              <a:spLocks noChangeShapeType="1"/>
            </p:cNvSpPr>
            <p:nvPr/>
          </p:nvSpPr>
          <p:spPr bwMode="auto">
            <a:xfrm flipH="1" flipV="1">
              <a:off x="4758148" y="3393924"/>
              <a:ext cx="159776" cy="580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0" name="Line 15"/>
            <p:cNvSpPr>
              <a:spLocks noChangeShapeType="1"/>
            </p:cNvSpPr>
            <p:nvPr/>
          </p:nvSpPr>
          <p:spPr bwMode="auto">
            <a:xfrm flipH="1" flipV="1">
              <a:off x="4030132" y="2779518"/>
              <a:ext cx="123371" cy="83453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1" name="Line 16"/>
            <p:cNvSpPr>
              <a:spLocks noChangeShapeType="1"/>
            </p:cNvSpPr>
            <p:nvPr/>
          </p:nvSpPr>
          <p:spPr bwMode="auto">
            <a:xfrm flipH="1" flipV="1">
              <a:off x="3694982" y="2627434"/>
              <a:ext cx="117456" cy="76648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2" name="Line 17"/>
            <p:cNvSpPr>
              <a:spLocks noChangeShapeType="1"/>
            </p:cNvSpPr>
            <p:nvPr/>
          </p:nvSpPr>
          <p:spPr bwMode="auto">
            <a:xfrm flipV="1">
              <a:off x="3677202" y="2218966"/>
              <a:ext cx="719855" cy="4212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3" name="Line 18"/>
            <p:cNvSpPr>
              <a:spLocks noChangeShapeType="1"/>
            </p:cNvSpPr>
            <p:nvPr/>
          </p:nvSpPr>
          <p:spPr bwMode="auto">
            <a:xfrm>
              <a:off x="4393726" y="2218967"/>
              <a:ext cx="798064" cy="1989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4" name="Line 19"/>
            <p:cNvSpPr>
              <a:spLocks noChangeShapeType="1"/>
            </p:cNvSpPr>
            <p:nvPr/>
          </p:nvSpPr>
          <p:spPr bwMode="auto">
            <a:xfrm>
              <a:off x="4642657" y="2175164"/>
              <a:ext cx="615372" cy="34872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5" name="Line 20"/>
            <p:cNvSpPr>
              <a:spLocks noChangeShapeType="1"/>
            </p:cNvSpPr>
            <p:nvPr/>
          </p:nvSpPr>
          <p:spPr bwMode="auto">
            <a:xfrm flipH="1">
              <a:off x="5258029" y="2587897"/>
              <a:ext cx="164784" cy="58961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6" name="Line 21"/>
            <p:cNvSpPr>
              <a:spLocks noChangeShapeType="1"/>
            </p:cNvSpPr>
            <p:nvPr/>
          </p:nvSpPr>
          <p:spPr bwMode="auto">
            <a:xfrm>
              <a:off x="4762232" y="3076888"/>
              <a:ext cx="334701" cy="6034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7" name="Line 22"/>
            <p:cNvSpPr>
              <a:spLocks noChangeShapeType="1"/>
            </p:cNvSpPr>
            <p:nvPr/>
          </p:nvSpPr>
          <p:spPr bwMode="auto">
            <a:xfrm flipH="1">
              <a:off x="4950157" y="3680367"/>
              <a:ext cx="146774" cy="47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8" name="Line 23"/>
            <p:cNvSpPr>
              <a:spLocks noChangeShapeType="1"/>
            </p:cNvSpPr>
            <p:nvPr/>
          </p:nvSpPr>
          <p:spPr bwMode="auto">
            <a:xfrm flipH="1">
              <a:off x="3831673" y="3476170"/>
              <a:ext cx="321831" cy="24231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89" name="Line 24"/>
            <p:cNvSpPr>
              <a:spLocks noChangeShapeType="1"/>
            </p:cNvSpPr>
            <p:nvPr/>
          </p:nvSpPr>
          <p:spPr bwMode="auto">
            <a:xfrm>
              <a:off x="4397057" y="2218967"/>
              <a:ext cx="241991" cy="17400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0" name="Line 25"/>
            <p:cNvSpPr>
              <a:spLocks noChangeShapeType="1"/>
            </p:cNvSpPr>
            <p:nvPr/>
          </p:nvSpPr>
          <p:spPr bwMode="auto">
            <a:xfrm>
              <a:off x="4639048" y="2392975"/>
              <a:ext cx="20211" cy="775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1" name="Line 26"/>
            <p:cNvSpPr>
              <a:spLocks noChangeShapeType="1"/>
            </p:cNvSpPr>
            <p:nvPr/>
          </p:nvSpPr>
          <p:spPr bwMode="auto">
            <a:xfrm flipH="1">
              <a:off x="4642657" y="2470573"/>
              <a:ext cx="16602" cy="34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2" name="Line 27"/>
            <p:cNvSpPr>
              <a:spLocks noChangeShapeType="1"/>
            </p:cNvSpPr>
            <p:nvPr/>
          </p:nvSpPr>
          <p:spPr bwMode="auto">
            <a:xfrm>
              <a:off x="4642657" y="2818497"/>
              <a:ext cx="12993" cy="17973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3" name="Line 28"/>
            <p:cNvSpPr>
              <a:spLocks noChangeShapeType="1"/>
            </p:cNvSpPr>
            <p:nvPr/>
          </p:nvSpPr>
          <p:spPr bwMode="auto">
            <a:xfrm flipH="1">
              <a:off x="4622446" y="2998234"/>
              <a:ext cx="33204" cy="24614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4" name="Line 29"/>
            <p:cNvSpPr>
              <a:spLocks noChangeShapeType="1"/>
            </p:cNvSpPr>
            <p:nvPr/>
          </p:nvSpPr>
          <p:spPr bwMode="auto">
            <a:xfrm flipH="1">
              <a:off x="4371217" y="3244380"/>
              <a:ext cx="251227" cy="26324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5" name="Line 30"/>
            <p:cNvSpPr>
              <a:spLocks noChangeShapeType="1"/>
            </p:cNvSpPr>
            <p:nvPr/>
          </p:nvSpPr>
          <p:spPr bwMode="auto">
            <a:xfrm flipH="1" flipV="1">
              <a:off x="5057975" y="3312300"/>
              <a:ext cx="38958" cy="36806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6" name="Line 31"/>
            <p:cNvSpPr>
              <a:spLocks noChangeShapeType="1"/>
            </p:cNvSpPr>
            <p:nvPr/>
          </p:nvSpPr>
          <p:spPr bwMode="auto">
            <a:xfrm flipH="1" flipV="1">
              <a:off x="4622445" y="3244377"/>
              <a:ext cx="435529" cy="679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7" name="Line 32"/>
            <p:cNvSpPr>
              <a:spLocks noChangeShapeType="1"/>
            </p:cNvSpPr>
            <p:nvPr/>
          </p:nvSpPr>
          <p:spPr bwMode="auto">
            <a:xfrm flipH="1" flipV="1">
              <a:off x="4344539" y="2774104"/>
              <a:ext cx="277906" cy="4702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8" name="Line 33"/>
            <p:cNvSpPr>
              <a:spLocks noChangeShapeType="1"/>
            </p:cNvSpPr>
            <p:nvPr/>
          </p:nvSpPr>
          <p:spPr bwMode="auto">
            <a:xfrm flipH="1" flipV="1">
              <a:off x="4039226" y="2241825"/>
              <a:ext cx="305313" cy="53227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399" name="Line 34"/>
            <p:cNvSpPr>
              <a:spLocks noChangeShapeType="1"/>
            </p:cNvSpPr>
            <p:nvPr/>
          </p:nvSpPr>
          <p:spPr bwMode="auto">
            <a:xfrm flipH="1" flipV="1">
              <a:off x="4194398" y="2466963"/>
              <a:ext cx="9384" cy="1479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0" name="Line 35"/>
            <p:cNvSpPr>
              <a:spLocks noChangeShapeType="1"/>
            </p:cNvSpPr>
            <p:nvPr/>
          </p:nvSpPr>
          <p:spPr bwMode="auto">
            <a:xfrm flipV="1">
              <a:off x="3988748" y="2478150"/>
              <a:ext cx="670512" cy="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1" name="Line 36"/>
            <p:cNvSpPr>
              <a:spLocks noChangeShapeType="1"/>
            </p:cNvSpPr>
            <p:nvPr/>
          </p:nvSpPr>
          <p:spPr bwMode="auto">
            <a:xfrm>
              <a:off x="4659259" y="2478152"/>
              <a:ext cx="298840" cy="34395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2" name="Line 37"/>
            <p:cNvSpPr>
              <a:spLocks noChangeShapeType="1"/>
            </p:cNvSpPr>
            <p:nvPr/>
          </p:nvSpPr>
          <p:spPr bwMode="auto">
            <a:xfrm>
              <a:off x="4958099" y="2822106"/>
              <a:ext cx="244631" cy="56529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3" name="Line 39"/>
            <p:cNvSpPr>
              <a:spLocks noChangeShapeType="1"/>
            </p:cNvSpPr>
            <p:nvPr/>
          </p:nvSpPr>
          <p:spPr bwMode="auto">
            <a:xfrm flipH="1" flipV="1">
              <a:off x="5005378" y="2571990"/>
              <a:ext cx="417435" cy="3717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4" name="Line 40"/>
            <p:cNvSpPr>
              <a:spLocks noChangeShapeType="1"/>
            </p:cNvSpPr>
            <p:nvPr/>
          </p:nvSpPr>
          <p:spPr bwMode="auto">
            <a:xfrm flipH="1">
              <a:off x="4950159" y="2571990"/>
              <a:ext cx="55220" cy="2594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5" name="Line 41"/>
            <p:cNvSpPr>
              <a:spLocks noChangeShapeType="1"/>
            </p:cNvSpPr>
            <p:nvPr/>
          </p:nvSpPr>
          <p:spPr bwMode="auto">
            <a:xfrm flipH="1">
              <a:off x="4629664" y="2831490"/>
              <a:ext cx="320494" cy="4056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6" name="Line 42"/>
            <p:cNvSpPr>
              <a:spLocks noChangeShapeType="1"/>
            </p:cNvSpPr>
            <p:nvPr/>
          </p:nvSpPr>
          <p:spPr bwMode="auto">
            <a:xfrm flipH="1">
              <a:off x="4048226" y="3237161"/>
              <a:ext cx="581438" cy="1241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7" name="Line 43"/>
            <p:cNvSpPr>
              <a:spLocks noChangeShapeType="1"/>
            </p:cNvSpPr>
            <p:nvPr/>
          </p:nvSpPr>
          <p:spPr bwMode="auto">
            <a:xfrm flipV="1">
              <a:off x="4048226" y="2779518"/>
              <a:ext cx="291982" cy="58179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8" name="Line 44"/>
            <p:cNvSpPr>
              <a:spLocks noChangeShapeType="1"/>
            </p:cNvSpPr>
            <p:nvPr/>
          </p:nvSpPr>
          <p:spPr bwMode="auto">
            <a:xfrm>
              <a:off x="4340208" y="2779518"/>
              <a:ext cx="613559" cy="4439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09" name="Line 45"/>
            <p:cNvSpPr>
              <a:spLocks noChangeShapeType="1"/>
            </p:cNvSpPr>
            <p:nvPr/>
          </p:nvSpPr>
          <p:spPr bwMode="auto">
            <a:xfrm flipH="1" flipV="1">
              <a:off x="4870035" y="2436646"/>
              <a:ext cx="83733" cy="38726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0" name="Line 46"/>
            <p:cNvSpPr>
              <a:spLocks noChangeShapeType="1"/>
            </p:cNvSpPr>
            <p:nvPr/>
          </p:nvSpPr>
          <p:spPr bwMode="auto">
            <a:xfrm flipH="1" flipV="1">
              <a:off x="4650236" y="2389005"/>
              <a:ext cx="219799" cy="476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1" name="Line 47"/>
            <p:cNvSpPr>
              <a:spLocks noChangeShapeType="1"/>
            </p:cNvSpPr>
            <p:nvPr/>
          </p:nvSpPr>
          <p:spPr bwMode="auto">
            <a:xfrm flipV="1">
              <a:off x="4639049" y="2196106"/>
              <a:ext cx="16601" cy="20517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2" name="Line 48"/>
            <p:cNvSpPr>
              <a:spLocks noChangeShapeType="1"/>
            </p:cNvSpPr>
            <p:nvPr/>
          </p:nvSpPr>
          <p:spPr bwMode="auto">
            <a:xfrm flipH="1">
              <a:off x="4668642" y="2448419"/>
              <a:ext cx="510723" cy="2612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3" name="Line 49"/>
            <p:cNvSpPr>
              <a:spLocks noChangeShapeType="1"/>
            </p:cNvSpPr>
            <p:nvPr/>
          </p:nvSpPr>
          <p:spPr bwMode="auto">
            <a:xfrm flipH="1">
              <a:off x="4098394" y="2474543"/>
              <a:ext cx="570249" cy="13462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4" name="Line 50"/>
            <p:cNvSpPr>
              <a:spLocks noChangeShapeType="1"/>
            </p:cNvSpPr>
            <p:nvPr/>
          </p:nvSpPr>
          <p:spPr bwMode="auto">
            <a:xfrm>
              <a:off x="4098394" y="2609165"/>
              <a:ext cx="231348" cy="1537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5" name="Line 51"/>
            <p:cNvSpPr>
              <a:spLocks noChangeShapeType="1"/>
            </p:cNvSpPr>
            <p:nvPr/>
          </p:nvSpPr>
          <p:spPr bwMode="auto">
            <a:xfrm>
              <a:off x="4329742" y="2762917"/>
              <a:ext cx="728233" cy="54938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6" name="Line 52"/>
            <p:cNvSpPr>
              <a:spLocks noChangeShapeType="1"/>
            </p:cNvSpPr>
            <p:nvPr/>
          </p:nvSpPr>
          <p:spPr bwMode="auto">
            <a:xfrm flipH="1">
              <a:off x="4371218" y="3312302"/>
              <a:ext cx="686756" cy="19531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7" name="Line 53"/>
            <p:cNvSpPr>
              <a:spLocks noChangeShapeType="1"/>
            </p:cNvSpPr>
            <p:nvPr/>
          </p:nvSpPr>
          <p:spPr bwMode="auto">
            <a:xfrm flipH="1">
              <a:off x="4371218" y="3077109"/>
              <a:ext cx="158290" cy="43051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8" name="Line 54"/>
            <p:cNvSpPr>
              <a:spLocks noChangeShapeType="1"/>
            </p:cNvSpPr>
            <p:nvPr/>
          </p:nvSpPr>
          <p:spPr bwMode="auto">
            <a:xfrm flipH="1">
              <a:off x="4198943" y="3507619"/>
              <a:ext cx="175406" cy="5563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19" name="Line 55"/>
            <p:cNvSpPr>
              <a:spLocks noChangeShapeType="1"/>
            </p:cNvSpPr>
            <p:nvPr/>
          </p:nvSpPr>
          <p:spPr bwMode="auto">
            <a:xfrm>
              <a:off x="4846957" y="3532910"/>
              <a:ext cx="249976" cy="14745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0" name="Line 56"/>
            <p:cNvSpPr>
              <a:spLocks noChangeShapeType="1"/>
            </p:cNvSpPr>
            <p:nvPr/>
          </p:nvSpPr>
          <p:spPr bwMode="auto">
            <a:xfrm flipH="1" flipV="1">
              <a:off x="4917924" y="3451980"/>
              <a:ext cx="179009" cy="228387"/>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1" name="Line 57"/>
            <p:cNvSpPr>
              <a:spLocks noChangeShapeType="1"/>
            </p:cNvSpPr>
            <p:nvPr/>
          </p:nvSpPr>
          <p:spPr bwMode="auto">
            <a:xfrm flipH="1" flipV="1">
              <a:off x="4622446" y="3244379"/>
              <a:ext cx="224512" cy="28852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2" name="Line 58"/>
            <p:cNvSpPr>
              <a:spLocks noChangeShapeType="1"/>
            </p:cNvSpPr>
            <p:nvPr/>
          </p:nvSpPr>
          <p:spPr bwMode="auto">
            <a:xfrm>
              <a:off x="4958099" y="2833293"/>
              <a:ext cx="299930" cy="34422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3" name="Line 59"/>
            <p:cNvSpPr>
              <a:spLocks noChangeShapeType="1"/>
            </p:cNvSpPr>
            <p:nvPr/>
          </p:nvSpPr>
          <p:spPr bwMode="auto">
            <a:xfrm flipH="1" flipV="1">
              <a:off x="5009347" y="3123668"/>
              <a:ext cx="193383" cy="27025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4" name="Line 60"/>
            <p:cNvSpPr>
              <a:spLocks noChangeShapeType="1"/>
            </p:cNvSpPr>
            <p:nvPr/>
          </p:nvSpPr>
          <p:spPr bwMode="auto">
            <a:xfrm flipH="1" flipV="1">
              <a:off x="4758150" y="3076887"/>
              <a:ext cx="251200" cy="467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5" name="Line 61"/>
            <p:cNvSpPr>
              <a:spLocks noChangeShapeType="1"/>
            </p:cNvSpPr>
            <p:nvPr/>
          </p:nvSpPr>
          <p:spPr bwMode="auto">
            <a:xfrm flipH="1" flipV="1">
              <a:off x="4950159" y="2831489"/>
              <a:ext cx="107816" cy="480813"/>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6" name="Line 62"/>
            <p:cNvSpPr>
              <a:spLocks noChangeShapeType="1"/>
            </p:cNvSpPr>
            <p:nvPr/>
          </p:nvSpPr>
          <p:spPr bwMode="auto">
            <a:xfrm flipH="1">
              <a:off x="4050031" y="2831490"/>
              <a:ext cx="900128" cy="524052"/>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7" name="Line 63"/>
            <p:cNvSpPr>
              <a:spLocks noChangeShapeType="1"/>
            </p:cNvSpPr>
            <p:nvPr/>
          </p:nvSpPr>
          <p:spPr bwMode="auto">
            <a:xfrm>
              <a:off x="4050031" y="3355542"/>
              <a:ext cx="153751" cy="2077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8" name="Line 64"/>
            <p:cNvSpPr>
              <a:spLocks noChangeShapeType="1"/>
            </p:cNvSpPr>
            <p:nvPr/>
          </p:nvSpPr>
          <p:spPr bwMode="auto">
            <a:xfrm flipV="1">
              <a:off x="4071256" y="3563256"/>
              <a:ext cx="132526" cy="12505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29" name="Line 65"/>
            <p:cNvSpPr>
              <a:spLocks noChangeShapeType="1"/>
            </p:cNvSpPr>
            <p:nvPr/>
          </p:nvSpPr>
          <p:spPr bwMode="auto">
            <a:xfrm flipH="1" flipV="1">
              <a:off x="4048225" y="3350128"/>
              <a:ext cx="23031" cy="338180"/>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0" name="Line 66"/>
            <p:cNvSpPr>
              <a:spLocks noChangeShapeType="1"/>
            </p:cNvSpPr>
            <p:nvPr/>
          </p:nvSpPr>
          <p:spPr bwMode="auto">
            <a:xfrm flipH="1">
              <a:off x="3831672" y="3350127"/>
              <a:ext cx="216553" cy="8638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1" name="Line 68"/>
            <p:cNvSpPr>
              <a:spLocks noChangeShapeType="1"/>
            </p:cNvSpPr>
            <p:nvPr/>
          </p:nvSpPr>
          <p:spPr bwMode="auto">
            <a:xfrm flipV="1">
              <a:off x="3670694" y="2762915"/>
              <a:ext cx="680644" cy="36962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2" name="Line 69"/>
            <p:cNvSpPr>
              <a:spLocks noChangeShapeType="1"/>
            </p:cNvSpPr>
            <p:nvPr/>
          </p:nvSpPr>
          <p:spPr bwMode="auto">
            <a:xfrm flipV="1">
              <a:off x="3656850" y="2774104"/>
              <a:ext cx="676501" cy="81774"/>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3" name="Line 70"/>
            <p:cNvSpPr>
              <a:spLocks noChangeShapeType="1"/>
            </p:cNvSpPr>
            <p:nvPr/>
          </p:nvSpPr>
          <p:spPr bwMode="auto">
            <a:xfrm flipH="1" flipV="1">
              <a:off x="3694982" y="2633828"/>
              <a:ext cx="638368" cy="140276"/>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4" name="Line 71"/>
            <p:cNvSpPr>
              <a:spLocks noChangeShapeType="1"/>
            </p:cNvSpPr>
            <p:nvPr/>
          </p:nvSpPr>
          <p:spPr bwMode="auto">
            <a:xfrm>
              <a:off x="3694983" y="2633828"/>
              <a:ext cx="355048" cy="706915"/>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5" name="Line 72"/>
            <p:cNvSpPr>
              <a:spLocks noChangeShapeType="1"/>
            </p:cNvSpPr>
            <p:nvPr/>
          </p:nvSpPr>
          <p:spPr bwMode="auto">
            <a:xfrm flipV="1">
              <a:off x="4050031" y="2609165"/>
              <a:ext cx="48363" cy="731579"/>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6" name="Line 73"/>
            <p:cNvSpPr>
              <a:spLocks noChangeShapeType="1"/>
            </p:cNvSpPr>
            <p:nvPr/>
          </p:nvSpPr>
          <p:spPr bwMode="auto">
            <a:xfrm flipV="1">
              <a:off x="4098394" y="2401277"/>
              <a:ext cx="535962" cy="207888"/>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7" name="Line 38"/>
            <p:cNvSpPr>
              <a:spLocks noChangeShapeType="1"/>
            </p:cNvSpPr>
            <p:nvPr/>
          </p:nvSpPr>
          <p:spPr bwMode="auto">
            <a:xfrm flipV="1">
              <a:off x="5237810" y="2523888"/>
              <a:ext cx="20219" cy="870034"/>
            </a:xfrm>
            <a:prstGeom prst="line">
              <a:avLst/>
            </a:prstGeom>
            <a:solidFill>
              <a:schemeClr val="accent1"/>
            </a:solidFill>
            <a:ln w="11113">
              <a:solidFill>
                <a:schemeClr val="accent1">
                  <a:alpha val="24000"/>
                </a:schemeClr>
              </a:solidFill>
              <a:prstDash val="solid"/>
              <a:round/>
              <a:headEnd/>
              <a:tailEnd/>
            </a:ln>
            <a:effectLs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8" name="Line 67"/>
            <p:cNvSpPr>
              <a:spLocks noChangeShapeType="1"/>
            </p:cNvSpPr>
            <p:nvPr/>
          </p:nvSpPr>
          <p:spPr bwMode="auto">
            <a:xfrm flipV="1">
              <a:off x="3826069" y="2972248"/>
              <a:ext cx="103778" cy="421676"/>
            </a:xfrm>
            <a:prstGeom prst="line">
              <a:avLst/>
            </a:prstGeom>
            <a:solidFill>
              <a:schemeClr val="accent1"/>
            </a:solidFill>
            <a:ln w="11113">
              <a:solidFill>
                <a:schemeClr val="accent1">
                  <a:alpha val="24000"/>
                </a:schemeClr>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sp>
          <p:nvSpPr>
            <p:cNvPr id="439" name="Oval 438"/>
            <p:cNvSpPr/>
            <p:nvPr/>
          </p:nvSpPr>
          <p:spPr>
            <a:xfrm>
              <a:off x="4930908" y="280862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0" name="Oval 439"/>
            <p:cNvSpPr/>
            <p:nvPr/>
          </p:nvSpPr>
          <p:spPr>
            <a:xfrm>
              <a:off x="4317348" y="2751244"/>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1" name="Oval 440"/>
            <p:cNvSpPr/>
            <p:nvPr/>
          </p:nvSpPr>
          <p:spPr>
            <a:xfrm>
              <a:off x="4603396" y="322152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2" name="Oval 441"/>
            <p:cNvSpPr/>
            <p:nvPr/>
          </p:nvSpPr>
          <p:spPr>
            <a:xfrm>
              <a:off x="3649264" y="31030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3" name="Oval 442"/>
            <p:cNvSpPr/>
            <p:nvPr/>
          </p:nvSpPr>
          <p:spPr>
            <a:xfrm>
              <a:off x="4076416" y="258171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4" name="Oval 443"/>
            <p:cNvSpPr/>
            <p:nvPr/>
          </p:nvSpPr>
          <p:spPr>
            <a:xfrm>
              <a:off x="4636399" y="2458901"/>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5" name="Oval 444"/>
            <p:cNvSpPr/>
            <p:nvPr/>
          </p:nvSpPr>
          <p:spPr>
            <a:xfrm>
              <a:off x="4372518" y="21961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6" name="Oval 445"/>
            <p:cNvSpPr/>
            <p:nvPr/>
          </p:nvSpPr>
          <p:spPr>
            <a:xfrm>
              <a:off x="5157012" y="241789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7" name="Oval 446"/>
            <p:cNvSpPr/>
            <p:nvPr/>
          </p:nvSpPr>
          <p:spPr>
            <a:xfrm>
              <a:off x="4721748" y="3042700"/>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8" name="Oval 447"/>
            <p:cNvSpPr/>
            <p:nvPr/>
          </p:nvSpPr>
          <p:spPr>
            <a:xfrm>
              <a:off x="4707192" y="3355542"/>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9" name="Oval 448"/>
            <p:cNvSpPr/>
            <p:nvPr/>
          </p:nvSpPr>
          <p:spPr>
            <a:xfrm>
              <a:off x="4340208" y="3467135"/>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0" name="Oval 449"/>
            <p:cNvSpPr/>
            <p:nvPr/>
          </p:nvSpPr>
          <p:spPr>
            <a:xfrm>
              <a:off x="3928376" y="243008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1" name="Oval 450"/>
            <p:cNvSpPr/>
            <p:nvPr/>
          </p:nvSpPr>
          <p:spPr>
            <a:xfrm>
              <a:off x="3633119" y="28319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2" name="Oval 451"/>
            <p:cNvSpPr/>
            <p:nvPr/>
          </p:nvSpPr>
          <p:spPr>
            <a:xfrm>
              <a:off x="4623086" y="2769788"/>
              <a:ext cx="51372" cy="5137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3" name="Oval 452"/>
            <p:cNvSpPr/>
            <p:nvPr/>
          </p:nvSpPr>
          <p:spPr>
            <a:xfrm>
              <a:off x="4998616" y="2569609"/>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4" name="Oval 453"/>
            <p:cNvSpPr/>
            <p:nvPr/>
          </p:nvSpPr>
          <p:spPr>
            <a:xfrm>
              <a:off x="5391604" y="2584502"/>
              <a:ext cx="49326" cy="4932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5" name="Oval 454"/>
            <p:cNvSpPr/>
            <p:nvPr/>
          </p:nvSpPr>
          <p:spPr>
            <a:xfrm>
              <a:off x="5372302" y="270652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6" name="Oval 455"/>
            <p:cNvSpPr/>
            <p:nvPr/>
          </p:nvSpPr>
          <p:spPr>
            <a:xfrm>
              <a:off x="5237810" y="31562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7" name="Oval 456"/>
            <p:cNvSpPr/>
            <p:nvPr/>
          </p:nvSpPr>
          <p:spPr>
            <a:xfrm>
              <a:off x="5013845" y="3267239"/>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8" name="Oval 457"/>
            <p:cNvSpPr/>
            <p:nvPr/>
          </p:nvSpPr>
          <p:spPr>
            <a:xfrm>
              <a:off x="4846017" y="240885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9" name="Oval 458"/>
            <p:cNvSpPr/>
            <p:nvPr/>
          </p:nvSpPr>
          <p:spPr>
            <a:xfrm>
              <a:off x="4012762" y="27629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0" name="Oval 459"/>
            <p:cNvSpPr/>
            <p:nvPr/>
          </p:nvSpPr>
          <p:spPr>
            <a:xfrm>
              <a:off x="3670694" y="26046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1" name="Oval 460"/>
            <p:cNvSpPr/>
            <p:nvPr/>
          </p:nvSpPr>
          <p:spPr>
            <a:xfrm>
              <a:off x="4496309" y="3052303"/>
              <a:ext cx="55264" cy="55264"/>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2" name="Oval 461"/>
            <p:cNvSpPr/>
            <p:nvPr/>
          </p:nvSpPr>
          <p:spPr>
            <a:xfrm>
              <a:off x="4062112" y="3042700"/>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3" name="Oval 462"/>
            <p:cNvSpPr/>
            <p:nvPr/>
          </p:nvSpPr>
          <p:spPr>
            <a:xfrm>
              <a:off x="4616288" y="2366145"/>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4" name="Oval 463"/>
            <p:cNvSpPr/>
            <p:nvPr/>
          </p:nvSpPr>
          <p:spPr>
            <a:xfrm>
              <a:off x="4440411" y="246424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5" name="Oval 464"/>
            <p:cNvSpPr/>
            <p:nvPr/>
          </p:nvSpPr>
          <p:spPr>
            <a:xfrm>
              <a:off x="4069885" y="2940495"/>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6" name="Oval 465"/>
            <p:cNvSpPr/>
            <p:nvPr/>
          </p:nvSpPr>
          <p:spPr>
            <a:xfrm>
              <a:off x="4120193" y="34634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7" name="Oval 466"/>
            <p:cNvSpPr/>
            <p:nvPr/>
          </p:nvSpPr>
          <p:spPr>
            <a:xfrm>
              <a:off x="4039226" y="3639883"/>
              <a:ext cx="80967" cy="80967"/>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8" name="Oval 467"/>
            <p:cNvSpPr/>
            <p:nvPr/>
          </p:nvSpPr>
          <p:spPr>
            <a:xfrm>
              <a:off x="4824830" y="3507619"/>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9" name="Oval 468"/>
            <p:cNvSpPr/>
            <p:nvPr/>
          </p:nvSpPr>
          <p:spPr>
            <a:xfrm>
              <a:off x="5071952" y="365750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0" name="Oval 469"/>
            <p:cNvSpPr/>
            <p:nvPr/>
          </p:nvSpPr>
          <p:spPr>
            <a:xfrm>
              <a:off x="4944623" y="3719667"/>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1" name="Oval 470"/>
            <p:cNvSpPr/>
            <p:nvPr/>
          </p:nvSpPr>
          <p:spPr>
            <a:xfrm>
              <a:off x="4217824" y="2999296"/>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2" name="Oval 471"/>
            <p:cNvSpPr/>
            <p:nvPr/>
          </p:nvSpPr>
          <p:spPr>
            <a:xfrm>
              <a:off x="3923141" y="2920503"/>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3" name="Oval 472"/>
            <p:cNvSpPr/>
            <p:nvPr/>
          </p:nvSpPr>
          <p:spPr>
            <a:xfrm>
              <a:off x="4782596" y="2624426"/>
              <a:ext cx="60429" cy="6042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4" name="Oval 473"/>
            <p:cNvSpPr/>
            <p:nvPr/>
          </p:nvSpPr>
          <p:spPr>
            <a:xfrm>
              <a:off x="4497504" y="2884308"/>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5" name="Oval 474"/>
            <p:cNvSpPr/>
            <p:nvPr/>
          </p:nvSpPr>
          <p:spPr>
            <a:xfrm>
              <a:off x="4351338" y="252389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6" name="Oval 475"/>
            <p:cNvSpPr/>
            <p:nvPr/>
          </p:nvSpPr>
          <p:spPr>
            <a:xfrm>
              <a:off x="4034681" y="331978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7" name="Oval 476"/>
            <p:cNvSpPr/>
            <p:nvPr/>
          </p:nvSpPr>
          <p:spPr>
            <a:xfrm>
              <a:off x="5006679" y="3114254"/>
              <a:ext cx="18288" cy="1828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8" name="Oval 477"/>
            <p:cNvSpPr/>
            <p:nvPr/>
          </p:nvSpPr>
          <p:spPr>
            <a:xfrm>
              <a:off x="5093699" y="2813849"/>
              <a:ext cx="58915" cy="5891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9" name="Oval 478"/>
            <p:cNvSpPr/>
            <p:nvPr/>
          </p:nvSpPr>
          <p:spPr>
            <a:xfrm>
              <a:off x="4305619" y="3166810"/>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0" name="Oval 239"/>
            <p:cNvSpPr/>
            <p:nvPr/>
          </p:nvSpPr>
          <p:spPr>
            <a:xfrm>
              <a:off x="5295157" y="2934412"/>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1" name="Oval 240"/>
            <p:cNvSpPr/>
            <p:nvPr/>
          </p:nvSpPr>
          <p:spPr>
            <a:xfrm>
              <a:off x="4022314" y="2218967"/>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2" name="Oval 241"/>
            <p:cNvSpPr/>
            <p:nvPr/>
          </p:nvSpPr>
          <p:spPr>
            <a:xfrm>
              <a:off x="3812438" y="3692236"/>
              <a:ext cx="45719" cy="4571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0" name="Line 26"/>
            <p:cNvSpPr>
              <a:spLocks noChangeShapeType="1"/>
            </p:cNvSpPr>
            <p:nvPr/>
          </p:nvSpPr>
          <p:spPr bwMode="auto">
            <a:xfrm flipH="1">
              <a:off x="4340578" y="2483747"/>
              <a:ext cx="308536" cy="286041"/>
            </a:xfrm>
            <a:prstGeom prst="line">
              <a:avLst/>
            </a:prstGeom>
            <a:noFill/>
            <a:ln w="11113">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accent6">
                    <a:lumMod val="60000"/>
                    <a:lumOff val="40000"/>
                  </a:schemeClr>
                </a:solidFill>
              </a:endParaRPr>
            </a:p>
          </p:txBody>
        </p:sp>
      </p:grpSp>
      <p:grpSp>
        <p:nvGrpSpPr>
          <p:cNvPr id="214" name="Group 213"/>
          <p:cNvGrpSpPr/>
          <p:nvPr/>
        </p:nvGrpSpPr>
        <p:grpSpPr>
          <a:xfrm>
            <a:off x="3633472" y="1666325"/>
            <a:ext cx="4921881" cy="4923163"/>
            <a:chOff x="3183725" y="1707654"/>
            <a:chExt cx="2776550" cy="2776550"/>
          </a:xfrm>
        </p:grpSpPr>
        <p:sp>
          <p:nvSpPr>
            <p:cNvPr id="215" name="Arc 214"/>
            <p:cNvSpPr/>
            <p:nvPr/>
          </p:nvSpPr>
          <p:spPr>
            <a:xfrm>
              <a:off x="3183725" y="1707654"/>
              <a:ext cx="2776550" cy="2776550"/>
            </a:xfrm>
            <a:prstGeom prst="arc">
              <a:avLst>
                <a:gd name="adj1" fmla="val 17669697"/>
                <a:gd name="adj2" fmla="val 2119812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6" name="Arc 215"/>
            <p:cNvSpPr/>
            <p:nvPr/>
          </p:nvSpPr>
          <p:spPr>
            <a:xfrm>
              <a:off x="3183725" y="1707654"/>
              <a:ext cx="2776550" cy="2776550"/>
            </a:xfrm>
            <a:prstGeom prst="arc">
              <a:avLst>
                <a:gd name="adj1" fmla="val 11298732"/>
                <a:gd name="adj2" fmla="val 14742779"/>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Arc 217"/>
            <p:cNvSpPr/>
            <p:nvPr/>
          </p:nvSpPr>
          <p:spPr>
            <a:xfrm>
              <a:off x="3183725" y="1707654"/>
              <a:ext cx="2776550" cy="2776550"/>
            </a:xfrm>
            <a:prstGeom prst="arc">
              <a:avLst>
                <a:gd name="adj1" fmla="val 7060134"/>
                <a:gd name="adj2" fmla="val 8407041"/>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9" name="Arc 218"/>
            <p:cNvSpPr/>
            <p:nvPr/>
          </p:nvSpPr>
          <p:spPr>
            <a:xfrm>
              <a:off x="3183725" y="1707654"/>
              <a:ext cx="2776550" cy="2776550"/>
            </a:xfrm>
            <a:prstGeom prst="arc">
              <a:avLst>
                <a:gd name="adj1" fmla="val 2186530"/>
                <a:gd name="adj2" fmla="val 3665138"/>
              </a:avLst>
            </a:prstGeom>
            <a:ln w="9525" cap="rnd">
              <a:gradFill>
                <a:gsLst>
                  <a:gs pos="0">
                    <a:schemeClr val="accent1">
                      <a:lumMod val="5000"/>
                      <a:lumOff val="95000"/>
                    </a:schemeClr>
                  </a:gs>
                  <a:gs pos="74000">
                    <a:schemeClr val="bg1">
                      <a:lumMod val="65000"/>
                    </a:schemeClr>
                  </a:gs>
                  <a:gs pos="100000">
                    <a:schemeClr val="tx1"/>
                  </a:gs>
                </a:gsLst>
                <a:lin ang="5400000" scaled="1"/>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30" name="Oval 229"/>
          <p:cNvSpPr/>
          <p:nvPr/>
        </p:nvSpPr>
        <p:spPr>
          <a:xfrm>
            <a:off x="5205719" y="5910033"/>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grpSp>
        <p:nvGrpSpPr>
          <p:cNvPr id="8" name="Group 7"/>
          <p:cNvGrpSpPr/>
          <p:nvPr/>
        </p:nvGrpSpPr>
        <p:grpSpPr>
          <a:xfrm>
            <a:off x="7862950" y="3934318"/>
            <a:ext cx="1229190" cy="872729"/>
            <a:chOff x="4684339" y="1536667"/>
            <a:chExt cx="1269614" cy="807793"/>
          </a:xfrm>
        </p:grpSpPr>
        <p:sp>
          <p:nvSpPr>
            <p:cNvPr id="213" name="Freeform 27"/>
            <p:cNvSpPr>
              <a:spLocks/>
            </p:cNvSpPr>
            <p:nvPr/>
          </p:nvSpPr>
          <p:spPr bwMode="auto">
            <a:xfrm>
              <a:off x="4684339" y="1536667"/>
              <a:ext cx="1269614" cy="735348"/>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221" name="Rectangle 220"/>
            <p:cNvSpPr/>
            <p:nvPr/>
          </p:nvSpPr>
          <p:spPr>
            <a:xfrm>
              <a:off x="5129320" y="1857474"/>
              <a:ext cx="773041" cy="486986"/>
            </a:xfrm>
            <a:prstGeom prst="rect">
              <a:avLst/>
            </a:prstGeom>
            <a:noFill/>
            <a:ln>
              <a:noFill/>
            </a:ln>
            <a:effectLst/>
          </p:spPr>
          <p:txBody>
            <a:bodyPr vert="horz" wrap="square" lIns="21238" tIns="10632" rIns="21238" bIns="10632" numCol="1" anchor="t" anchorCtr="0" compatLnSpc="1">
              <a:prstTxWarp prst="textNoShape">
                <a:avLst/>
              </a:prstTxWarp>
            </a:bodyPr>
            <a:lstStyle/>
            <a:p>
              <a:pPr algn="ctr" defTabSz="282881"/>
              <a:r>
                <a:rPr lang="en-US" sz="1100" dirty="0">
                  <a:solidFill>
                    <a:schemeClr val="tx1">
                      <a:lumMod val="50000"/>
                    </a:schemeClr>
                  </a:solidFill>
                  <a:latin typeface="+mj-lt"/>
                </a:rPr>
                <a:t>Intercloud Alliance</a:t>
              </a:r>
            </a:p>
          </p:txBody>
        </p:sp>
      </p:grpSp>
      <p:grpSp>
        <p:nvGrpSpPr>
          <p:cNvPr id="6" name="Group 5"/>
          <p:cNvGrpSpPr/>
          <p:nvPr/>
        </p:nvGrpSpPr>
        <p:grpSpPr>
          <a:xfrm>
            <a:off x="6963377" y="3934312"/>
            <a:ext cx="1419488" cy="877845"/>
            <a:chOff x="4063399" y="1629074"/>
            <a:chExt cx="1064893" cy="658384"/>
          </a:xfrm>
        </p:grpSpPr>
        <p:grpSp>
          <p:nvGrpSpPr>
            <p:cNvPr id="46" name="Group 45"/>
            <p:cNvGrpSpPr/>
            <p:nvPr/>
          </p:nvGrpSpPr>
          <p:grpSpPr>
            <a:xfrm>
              <a:off x="4063399" y="1629074"/>
              <a:ext cx="1064893" cy="658384"/>
              <a:chOff x="2658144" y="2793688"/>
              <a:chExt cx="1285024" cy="794483"/>
            </a:xfrm>
          </p:grpSpPr>
          <p:sp>
            <p:nvSpPr>
              <p:cNvPr id="47" name="Freeform 27"/>
              <p:cNvSpPr>
                <a:spLocks/>
              </p:cNvSpPr>
              <p:nvPr/>
            </p:nvSpPr>
            <p:spPr bwMode="auto">
              <a:xfrm>
                <a:off x="2658144" y="2793688"/>
                <a:ext cx="1285022" cy="794483"/>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1238" tIns="10632" rIns="21238" bIns="10632"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48" name="Rectangle 47"/>
              <p:cNvSpPr/>
              <p:nvPr/>
            </p:nvSpPr>
            <p:spPr>
              <a:xfrm>
                <a:off x="2697260" y="3139128"/>
                <a:ext cx="1245908" cy="371800"/>
              </a:xfrm>
              <a:prstGeom prst="rect">
                <a:avLst/>
              </a:prstGeom>
            </p:spPr>
            <p:txBody>
              <a:bodyPr wrap="square" lIns="91370" tIns="45685" rIns="91370" bIns="45685">
                <a:spAutoFit/>
              </a:bodyPr>
              <a:lstStyle/>
              <a:p>
                <a:pPr algn="ctr" defTabSz="608812">
                  <a:lnSpc>
                    <a:spcPct val="85000"/>
                  </a:lnSpc>
                </a:pPr>
                <a:r>
                  <a:rPr lang="en-US" sz="1200" dirty="0">
                    <a:solidFill>
                      <a:schemeClr val="tx1">
                        <a:lumMod val="50000"/>
                      </a:schemeClr>
                    </a:solidFill>
                    <a:latin typeface="+mj-lt"/>
                  </a:rPr>
                  <a:t>Intercloud Services</a:t>
                </a:r>
              </a:p>
            </p:txBody>
          </p:sp>
        </p:grpSp>
        <p:grpSp>
          <p:nvGrpSpPr>
            <p:cNvPr id="49" name="Group 5"/>
            <p:cNvGrpSpPr>
              <a:grpSpLocks noChangeAspect="1"/>
            </p:cNvGrpSpPr>
            <p:nvPr/>
          </p:nvGrpSpPr>
          <p:grpSpPr bwMode="auto">
            <a:xfrm>
              <a:off x="4419249" y="1754558"/>
              <a:ext cx="349181" cy="184211"/>
              <a:chOff x="2199" y="1295"/>
              <a:chExt cx="1361" cy="718"/>
            </a:xfrm>
            <a:solidFill>
              <a:schemeClr val="accent1"/>
            </a:solidFill>
          </p:grpSpPr>
          <p:sp>
            <p:nvSpPr>
              <p:cNvPr id="50" name="Rectangle 6"/>
              <p:cNvSpPr>
                <a:spLocks noChangeArrowheads="1"/>
              </p:cNvSpPr>
              <p:nvPr/>
            </p:nvSpPr>
            <p:spPr bwMode="auto">
              <a:xfrm>
                <a:off x="2584" y="1772"/>
                <a:ext cx="59" cy="237"/>
              </a:xfrm>
              <a:prstGeom prst="rect">
                <a:avLst/>
              </a:pr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1" name="Freeform 7"/>
              <p:cNvSpPr>
                <a:spLocks/>
              </p:cNvSpPr>
              <p:nvPr/>
            </p:nvSpPr>
            <p:spPr bwMode="auto">
              <a:xfrm>
                <a:off x="2943" y="1768"/>
                <a:ext cx="182" cy="245"/>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2" name="Freeform 8"/>
              <p:cNvSpPr>
                <a:spLocks/>
              </p:cNvSpPr>
              <p:nvPr/>
            </p:nvSpPr>
            <p:spPr bwMode="auto">
              <a:xfrm>
                <a:off x="2322" y="1768"/>
                <a:ext cx="179" cy="245"/>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3" name="Freeform 9"/>
              <p:cNvSpPr>
                <a:spLocks noEditPoints="1"/>
              </p:cNvSpPr>
              <p:nvPr/>
            </p:nvSpPr>
            <p:spPr bwMode="auto">
              <a:xfrm>
                <a:off x="3187" y="1768"/>
                <a:ext cx="250" cy="245"/>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4" name="Freeform 10"/>
              <p:cNvSpPr>
                <a:spLocks/>
              </p:cNvSpPr>
              <p:nvPr/>
            </p:nvSpPr>
            <p:spPr bwMode="auto">
              <a:xfrm>
                <a:off x="2724" y="1768"/>
                <a:ext cx="163" cy="245"/>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5" name="Freeform 11"/>
              <p:cNvSpPr>
                <a:spLocks/>
              </p:cNvSpPr>
              <p:nvPr/>
            </p:nvSpPr>
            <p:spPr bwMode="auto">
              <a:xfrm>
                <a:off x="2199"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56" name="Freeform 12"/>
              <p:cNvSpPr>
                <a:spLocks/>
              </p:cNvSpPr>
              <p:nvPr/>
            </p:nvSpPr>
            <p:spPr bwMode="auto">
              <a:xfrm>
                <a:off x="2362"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63" name="Freeform 13"/>
              <p:cNvSpPr>
                <a:spLocks/>
              </p:cNvSpPr>
              <p:nvPr/>
            </p:nvSpPr>
            <p:spPr bwMode="auto">
              <a:xfrm>
                <a:off x="2525" y="1295"/>
                <a:ext cx="59" cy="373"/>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65" name="Freeform 14"/>
              <p:cNvSpPr>
                <a:spLocks/>
              </p:cNvSpPr>
              <p:nvPr/>
            </p:nvSpPr>
            <p:spPr bwMode="auto">
              <a:xfrm>
                <a:off x="2688" y="1406"/>
                <a:ext cx="59" cy="20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66" name="Freeform 15"/>
              <p:cNvSpPr>
                <a:spLocks/>
              </p:cNvSpPr>
              <p:nvPr/>
            </p:nvSpPr>
            <p:spPr bwMode="auto">
              <a:xfrm>
                <a:off x="2851" y="1489"/>
                <a:ext cx="59" cy="12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86" name="Freeform 16"/>
              <p:cNvSpPr>
                <a:spLocks/>
              </p:cNvSpPr>
              <p:nvPr/>
            </p:nvSpPr>
            <p:spPr bwMode="auto">
              <a:xfrm>
                <a:off x="3012"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87" name="Freeform 17"/>
              <p:cNvSpPr>
                <a:spLocks/>
              </p:cNvSpPr>
              <p:nvPr/>
            </p:nvSpPr>
            <p:spPr bwMode="auto">
              <a:xfrm>
                <a:off x="3175" y="1295"/>
                <a:ext cx="59" cy="373"/>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88" name="Freeform 18"/>
              <p:cNvSpPr>
                <a:spLocks/>
              </p:cNvSpPr>
              <p:nvPr/>
            </p:nvSpPr>
            <p:spPr bwMode="auto">
              <a:xfrm>
                <a:off x="3338" y="1406"/>
                <a:ext cx="59" cy="20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sp>
            <p:nvSpPr>
              <p:cNvPr id="90" name="Freeform 19"/>
              <p:cNvSpPr>
                <a:spLocks/>
              </p:cNvSpPr>
              <p:nvPr/>
            </p:nvSpPr>
            <p:spPr bwMode="auto">
              <a:xfrm>
                <a:off x="3501" y="1489"/>
                <a:ext cx="59" cy="12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08812"/>
                <a:endParaRPr lang="en-US" sz="1900" dirty="0">
                  <a:solidFill>
                    <a:srgbClr val="2C2C2C"/>
                  </a:solidFill>
                  <a:latin typeface="CiscoSans" pitchFamily="34" charset="0"/>
                </a:endParaRPr>
              </a:p>
            </p:txBody>
          </p:sp>
        </p:grpSp>
      </p:grpSp>
      <p:sp>
        <p:nvSpPr>
          <p:cNvPr id="235" name="Oval 234"/>
          <p:cNvSpPr/>
          <p:nvPr/>
        </p:nvSpPr>
        <p:spPr>
          <a:xfrm>
            <a:off x="6906564" y="4461867"/>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7" name="Oval 236"/>
          <p:cNvSpPr/>
          <p:nvPr/>
        </p:nvSpPr>
        <p:spPr>
          <a:xfrm>
            <a:off x="6060234" y="2819951"/>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236" name="IntercloudText"/>
          <p:cNvSpPr/>
          <p:nvPr/>
        </p:nvSpPr>
        <p:spPr>
          <a:xfrm>
            <a:off x="4644042" y="3296127"/>
            <a:ext cx="2935495" cy="927433"/>
          </a:xfrm>
          <a:prstGeom prst="rect">
            <a:avLst/>
          </a:prstGeom>
        </p:spPr>
        <p:txBody>
          <a:bodyPr wrap="none" lIns="121867" tIns="60933" rIns="121867" bIns="60933">
            <a:spAutoFit/>
          </a:bodyPr>
          <a:lstStyle/>
          <a:p>
            <a:pPr algn="ctr" defTabSz="608812">
              <a:lnSpc>
                <a:spcPct val="80000"/>
              </a:lnSpc>
            </a:pPr>
            <a:r>
              <a:rPr lang="en-US" sz="3200" b="1" dirty="0">
                <a:solidFill>
                  <a:schemeClr val="accent1">
                    <a:lumMod val="50000"/>
                  </a:schemeClr>
                </a:solidFill>
                <a:effectLst>
                  <a:outerShdw blurRad="50800" dist="38100" dir="5400000" algn="t" rotWithShape="0">
                    <a:prstClr val="black">
                      <a:alpha val="40000"/>
                    </a:prstClr>
                  </a:outerShdw>
                </a:effectLst>
                <a:latin typeface="+mj-lt"/>
              </a:rPr>
              <a:t/>
            </a:r>
            <a:br>
              <a:rPr lang="en-US" sz="3200" b="1" dirty="0">
                <a:solidFill>
                  <a:schemeClr val="accent1">
                    <a:lumMod val="50000"/>
                  </a:schemeClr>
                </a:solidFill>
                <a:effectLst>
                  <a:outerShdw blurRad="50800" dist="38100" dir="5400000" algn="t" rotWithShape="0">
                    <a:prstClr val="black">
                      <a:alpha val="40000"/>
                    </a:prstClr>
                  </a:outerShdw>
                </a:effectLst>
                <a:latin typeface="+mj-lt"/>
              </a:rPr>
            </a:br>
            <a:r>
              <a:rPr lang="en-US" sz="3200" b="1" dirty="0">
                <a:solidFill>
                  <a:schemeClr val="accent1">
                    <a:lumMod val="50000"/>
                  </a:schemeClr>
                </a:solidFill>
                <a:effectLst>
                  <a:outerShdw blurRad="50800" dist="38100" dir="5400000" algn="t" rotWithShape="0">
                    <a:prstClr val="black">
                      <a:alpha val="40000"/>
                    </a:prstClr>
                  </a:outerShdw>
                </a:effectLst>
                <a:latin typeface="+mj-lt"/>
              </a:rPr>
              <a:t>INTERCLOUD</a:t>
            </a:r>
          </a:p>
        </p:txBody>
      </p:sp>
      <p:sp>
        <p:nvSpPr>
          <p:cNvPr id="249" name="Oval 248"/>
          <p:cNvSpPr/>
          <p:nvPr/>
        </p:nvSpPr>
        <p:spPr>
          <a:xfrm>
            <a:off x="7150244" y="4831961"/>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209" name="Line 48"/>
          <p:cNvSpPr>
            <a:spLocks noChangeShapeType="1"/>
          </p:cNvSpPr>
          <p:nvPr/>
        </p:nvSpPr>
        <p:spPr bwMode="auto">
          <a:xfrm flipH="1">
            <a:off x="6096088" y="4585345"/>
            <a:ext cx="0" cy="289171"/>
          </a:xfrm>
          <a:prstGeom prst="line">
            <a:avLst/>
          </a:prstGeom>
          <a:noFill/>
          <a:ln w="19050" cmpd="sng">
            <a:solidFill>
              <a:schemeClr val="accent1">
                <a:alpha val="24000"/>
              </a:schemeClr>
            </a:solidFill>
            <a:prstDash val="solid"/>
            <a:round/>
            <a:headEnd/>
            <a:tailEnd/>
          </a:ln>
          <a:extLst>
            <a:ext uri="{909E8E84-426E-40dd-AFC4-6F175D3DCCD1}">
              <a14:hiddenFill xmlns:a14="http://schemas.microsoft.com/office/drawing/2010/main">
                <a:noFill/>
              </a14:hiddenFill>
            </a:ext>
          </a:extLst>
        </p:spPr>
        <p:txBody>
          <a:bodyPr vert="horz" wrap="square" lIns="121867" tIns="60933" rIns="121867" bIns="60933" numCol="1" anchor="t" anchorCtr="0" compatLnSpc="1">
            <a:prstTxWarp prst="textNoShape">
              <a:avLst/>
            </a:prstTxWarp>
          </a:bodyPr>
          <a:lstStyle/>
          <a:p>
            <a:endParaRPr lang="en-US">
              <a:solidFill>
                <a:schemeClr val="accent6">
                  <a:lumMod val="60000"/>
                  <a:lumOff val="40000"/>
                </a:schemeClr>
              </a:solidFill>
            </a:endParaRPr>
          </a:p>
        </p:txBody>
      </p:sp>
      <p:sp>
        <p:nvSpPr>
          <p:cNvPr id="210" name="Oval 209"/>
          <p:cNvSpPr/>
          <p:nvPr/>
        </p:nvSpPr>
        <p:spPr>
          <a:xfrm>
            <a:off x="6066670" y="4573731"/>
            <a:ext cx="60943" cy="6095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178" name="Oval 177"/>
          <p:cNvSpPr/>
          <p:nvPr/>
        </p:nvSpPr>
        <p:spPr>
          <a:xfrm>
            <a:off x="3507909" y="5088317"/>
            <a:ext cx="1719237" cy="268131"/>
          </a:xfrm>
          <a:prstGeom prst="ellipse">
            <a:avLst/>
          </a:prstGeom>
          <a:gradFill flip="none" rotWithShape="1">
            <a:gsLst>
              <a:gs pos="100000">
                <a:schemeClr val="tx1">
                  <a:alpha val="0"/>
                </a:schemeClr>
              </a:gs>
              <a:gs pos="0">
                <a:schemeClr val="tx1"/>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dirty="0" smtClean="0"/>
          </a:p>
        </p:txBody>
      </p:sp>
      <p:sp>
        <p:nvSpPr>
          <p:cNvPr id="179" name="Freeform 27"/>
          <p:cNvSpPr>
            <a:spLocks/>
          </p:cNvSpPr>
          <p:nvPr/>
        </p:nvSpPr>
        <p:spPr bwMode="auto">
          <a:xfrm>
            <a:off x="3691838" y="3993051"/>
            <a:ext cx="1419484" cy="877844"/>
          </a:xfrm>
          <a:custGeom>
            <a:avLst/>
            <a:gdLst>
              <a:gd name="T0" fmla="*/ 347 w 434"/>
              <a:gd name="T1" fmla="*/ 102 h 279"/>
              <a:gd name="T2" fmla="*/ 344 w 434"/>
              <a:gd name="T3" fmla="*/ 102 h 279"/>
              <a:gd name="T4" fmla="*/ 344 w 434"/>
              <a:gd name="T5" fmla="*/ 101 h 279"/>
              <a:gd name="T6" fmla="*/ 243 w 434"/>
              <a:gd name="T7" fmla="*/ 0 h 279"/>
              <a:gd name="T8" fmla="*/ 153 w 434"/>
              <a:gd name="T9" fmla="*/ 57 h 279"/>
              <a:gd name="T10" fmla="*/ 121 w 434"/>
              <a:gd name="T11" fmla="*/ 45 h 279"/>
              <a:gd name="T12" fmla="*/ 72 w 434"/>
              <a:gd name="T13" fmla="*/ 94 h 279"/>
              <a:gd name="T14" fmla="*/ 73 w 434"/>
              <a:gd name="T15" fmla="*/ 103 h 279"/>
              <a:gd name="T16" fmla="*/ 0 w 434"/>
              <a:gd name="T17" fmla="*/ 190 h 279"/>
              <a:gd name="T18" fmla="*/ 88 w 434"/>
              <a:gd name="T19" fmla="*/ 279 h 279"/>
              <a:gd name="T20" fmla="*/ 347 w 434"/>
              <a:gd name="T21" fmla="*/ 279 h 279"/>
              <a:gd name="T22" fmla="*/ 434 w 434"/>
              <a:gd name="T23" fmla="*/ 190 h 279"/>
              <a:gd name="T24" fmla="*/ 347 w 434"/>
              <a:gd name="T25" fmla="*/ 10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4" h="279">
                <a:moveTo>
                  <a:pt x="347" y="102"/>
                </a:moveTo>
                <a:cubicBezTo>
                  <a:pt x="344" y="102"/>
                  <a:pt x="344" y="102"/>
                  <a:pt x="344" y="102"/>
                </a:cubicBezTo>
                <a:cubicBezTo>
                  <a:pt x="344" y="101"/>
                  <a:pt x="344" y="101"/>
                  <a:pt x="344" y="101"/>
                </a:cubicBezTo>
                <a:cubicBezTo>
                  <a:pt x="344" y="45"/>
                  <a:pt x="299" y="0"/>
                  <a:pt x="243" y="0"/>
                </a:cubicBezTo>
                <a:cubicBezTo>
                  <a:pt x="203" y="0"/>
                  <a:pt x="169" y="23"/>
                  <a:pt x="153" y="57"/>
                </a:cubicBezTo>
                <a:cubicBezTo>
                  <a:pt x="144" y="49"/>
                  <a:pt x="133" y="45"/>
                  <a:pt x="121" y="45"/>
                </a:cubicBezTo>
                <a:cubicBezTo>
                  <a:pt x="94" y="45"/>
                  <a:pt x="72" y="67"/>
                  <a:pt x="72" y="94"/>
                </a:cubicBezTo>
                <a:cubicBezTo>
                  <a:pt x="72" y="97"/>
                  <a:pt x="72" y="100"/>
                  <a:pt x="73" y="103"/>
                </a:cubicBezTo>
                <a:cubicBezTo>
                  <a:pt x="31" y="110"/>
                  <a:pt x="0" y="146"/>
                  <a:pt x="0" y="190"/>
                </a:cubicBezTo>
                <a:cubicBezTo>
                  <a:pt x="0" y="239"/>
                  <a:pt x="39" y="279"/>
                  <a:pt x="88" y="279"/>
                </a:cubicBezTo>
                <a:cubicBezTo>
                  <a:pt x="347" y="279"/>
                  <a:pt x="347" y="279"/>
                  <a:pt x="347" y="279"/>
                </a:cubicBezTo>
                <a:cubicBezTo>
                  <a:pt x="395" y="279"/>
                  <a:pt x="434" y="239"/>
                  <a:pt x="434" y="190"/>
                </a:cubicBezTo>
                <a:cubicBezTo>
                  <a:pt x="434" y="141"/>
                  <a:pt x="395" y="102"/>
                  <a:pt x="347" y="102"/>
                </a:cubicBezTo>
                <a:close/>
              </a:path>
            </a:pathLst>
          </a:custGeom>
          <a:gradFill flip="none" rotWithShape="1">
            <a:gsLst>
              <a:gs pos="0">
                <a:schemeClr val="tx2"/>
              </a:gs>
              <a:gs pos="50000">
                <a:schemeClr val="tx2">
                  <a:lumMod val="20000"/>
                  <a:lumOff val="80000"/>
                </a:schemeClr>
              </a:gs>
              <a:gs pos="100000">
                <a:schemeClr val="bg1">
                  <a:shade val="100000"/>
                  <a:satMod val="115000"/>
                </a:schemeClr>
              </a:gs>
            </a:gsLst>
            <a:lin ang="16200000" scaled="1"/>
            <a:tileRect/>
          </a:gradFill>
          <a:ln>
            <a:solidFill>
              <a:schemeClr val="bg1">
                <a:lumMod val="75000"/>
              </a:schemeClr>
            </a:solidFill>
          </a:ln>
          <a:effectLst/>
        </p:spPr>
        <p:txBody>
          <a:bodyPr vert="horz" wrap="square" lIns="28304" tIns="14174" rIns="28304" bIns="14174" numCol="1" anchor="t" anchorCtr="0" compatLnSpc="1">
            <a:prstTxWarp prst="textNoShape">
              <a:avLst/>
            </a:prstTxWarp>
          </a:bodyPr>
          <a:lstStyle/>
          <a:p>
            <a:pPr defTabSz="282881"/>
            <a:endParaRPr lang="en-US" sz="1500" dirty="0">
              <a:solidFill>
                <a:srgbClr val="2C2C2C"/>
              </a:solidFill>
              <a:latin typeface="CiscoSans" pitchFamily="34" charset="0"/>
            </a:endParaRPr>
          </a:p>
        </p:txBody>
      </p:sp>
      <p:sp>
        <p:nvSpPr>
          <p:cNvPr id="180" name="Rectangle 179"/>
          <p:cNvSpPr/>
          <p:nvPr/>
        </p:nvSpPr>
        <p:spPr>
          <a:xfrm>
            <a:off x="3663133" y="4342224"/>
            <a:ext cx="1436163" cy="441565"/>
          </a:xfrm>
          <a:prstGeom prst="rect">
            <a:avLst/>
          </a:prstGeom>
        </p:spPr>
        <p:txBody>
          <a:bodyPr wrap="square" lIns="121773" tIns="60887" rIns="121773" bIns="60887">
            <a:spAutoFit/>
          </a:bodyPr>
          <a:lstStyle/>
          <a:p>
            <a:pPr algn="ctr" defTabSz="608812">
              <a:lnSpc>
                <a:spcPct val="85000"/>
              </a:lnSpc>
            </a:pPr>
            <a:r>
              <a:rPr lang="en-US" sz="1200" dirty="0">
                <a:solidFill>
                  <a:schemeClr val="tx1">
                    <a:lumMod val="50000"/>
                  </a:schemeClr>
                </a:solidFill>
                <a:latin typeface="+mj-lt"/>
              </a:rPr>
              <a:t>Intercloud Providers</a:t>
            </a:r>
          </a:p>
        </p:txBody>
      </p:sp>
      <p:sp>
        <p:nvSpPr>
          <p:cNvPr id="181" name="Rounded Rectangle 180"/>
          <p:cNvSpPr/>
          <p:nvPr/>
        </p:nvSpPr>
        <p:spPr>
          <a:xfrm>
            <a:off x="4087468" y="4103564"/>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8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087468" y="4106145"/>
            <a:ext cx="639957" cy="21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 name="Oval 182"/>
          <p:cNvSpPr/>
          <p:nvPr/>
        </p:nvSpPr>
        <p:spPr>
          <a:xfrm>
            <a:off x="5065745" y="4514123"/>
            <a:ext cx="130922" cy="130956"/>
          </a:xfrm>
          <a:prstGeom prst="ellipse">
            <a:avLst/>
          </a:prstGeom>
          <a:solidFill>
            <a:schemeClr val="bg1"/>
          </a:solidFill>
          <a:ln w="25400" cap="rnd">
            <a:solidFill>
              <a:schemeClr val="tx2"/>
            </a:solidFill>
          </a:ln>
          <a:effectLst/>
        </p:spPr>
        <p:style>
          <a:lnRef idx="2">
            <a:schemeClr val="accent1"/>
          </a:lnRef>
          <a:fillRef idx="0">
            <a:schemeClr val="accent1"/>
          </a:fillRef>
          <a:effectRef idx="1">
            <a:schemeClr val="accent1"/>
          </a:effectRef>
          <a:fontRef idx="minor">
            <a:schemeClr val="tx1"/>
          </a:fontRef>
        </p:style>
        <p:txBody>
          <a:bodyPr lIns="121867" tIns="60933" rIns="121867" bIns="60933" rtlCol="0" anchor="ctr"/>
          <a:lstStyle/>
          <a:p>
            <a:pPr algn="ctr"/>
            <a:endParaRPr lang="en-US" dirty="0"/>
          </a:p>
        </p:txBody>
      </p:sp>
      <p:sp>
        <p:nvSpPr>
          <p:cNvPr id="175" name="Rounded Rectangle 174"/>
          <p:cNvSpPr/>
          <p:nvPr/>
        </p:nvSpPr>
        <p:spPr>
          <a:xfrm>
            <a:off x="4087468" y="4095279"/>
            <a:ext cx="639957" cy="221173"/>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71" name="Rounded Rectangle 170"/>
          <p:cNvSpPr/>
          <p:nvPr/>
        </p:nvSpPr>
        <p:spPr>
          <a:xfrm>
            <a:off x="8293761" y="4097388"/>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pic>
        <p:nvPicPr>
          <p:cNvPr id="17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8293762" y="4099422"/>
            <a:ext cx="504405" cy="1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 name="Rounded Rectangle 172"/>
          <p:cNvSpPr/>
          <p:nvPr/>
        </p:nvSpPr>
        <p:spPr>
          <a:xfrm>
            <a:off x="8293761" y="4089104"/>
            <a:ext cx="493655" cy="174325"/>
          </a:xfrm>
          <a:prstGeom prst="roundRect">
            <a:avLst>
              <a:gd name="adj" fmla="val 5000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lang="en-US" sz="1900" dirty="0"/>
          </a:p>
        </p:txBody>
      </p:sp>
      <p:sp>
        <p:nvSpPr>
          <p:cNvPr id="174" name="TextBox 173"/>
          <p:cNvSpPr txBox="1"/>
          <p:nvPr/>
        </p:nvSpPr>
        <p:spPr>
          <a:xfrm>
            <a:off x="11304309" y="6570749"/>
            <a:ext cx="904662" cy="292367"/>
          </a:xfrm>
          <a:prstGeom prst="rect">
            <a:avLst/>
          </a:prstGeom>
          <a:noFill/>
        </p:spPr>
        <p:txBody>
          <a:bodyPr wrap="none" lIns="121867" tIns="60933" rIns="121867" bIns="60933" rtlCol="0">
            <a:spAutoFit/>
          </a:bodyPr>
          <a:lstStyle/>
          <a:p>
            <a:r>
              <a:rPr lang="en-US" sz="1100" dirty="0">
                <a:solidFill>
                  <a:schemeClr val="bg1">
                    <a:lumMod val="75000"/>
                  </a:schemeClr>
                </a:solidFill>
              </a:rPr>
              <a:t>CIMK v1.0</a:t>
            </a:r>
          </a:p>
        </p:txBody>
      </p:sp>
    </p:spTree>
    <p:extLst>
      <p:ext uri="{BB962C8B-B14F-4D97-AF65-F5344CB8AC3E}">
        <p14:creationId xmlns:p14="http://schemas.microsoft.com/office/powerpoint/2010/main" val="1579252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12.6|18.7"/>
</p:tagLst>
</file>

<file path=ppt/tags/tag10.xml><?xml version="1.0" encoding="utf-8"?>
<p:tagLst xmlns:a="http://schemas.openxmlformats.org/drawingml/2006/main" xmlns:r="http://schemas.openxmlformats.org/officeDocument/2006/relationships" xmlns:p="http://schemas.openxmlformats.org/presentationml/2006/main">
  <p:tag name="PICTUREPATH" val="ART\PNGS_JPGS\ROB_LLOYD-GREEN BALL.PNG"/>
  <p:tag name="PXPSDI_PNGPATH" val="ART\PNGS_JPGS\"/>
  <p:tag name="PXPSDI_PNGFILENAME" val="ROB_LLOYD-GREEN BALL.PNG"/>
  <p:tag name="PXPSDI_LAYERNAME" val="green ball"/>
  <p:tag name="PXPSDI_PSDPATH" val="Art\"/>
  <p:tag name="PXPSDI_PSDFILENAME" val="Rob_Lloyd_Elements_for_CiscoLive.PSD"/>
  <p:tag name="PSDSOURCE" val="C:\Users\Admin\Desktop\CISCO\Rob Lloyd\Art\"/>
  <p:tag name="PSDSOURCELAYER" val="green ball"/>
</p:tagLst>
</file>

<file path=ppt/tags/tag11.xml><?xml version="1.0" encoding="utf-8"?>
<p:tagLst xmlns:a="http://schemas.openxmlformats.org/drawingml/2006/main" xmlns:r="http://schemas.openxmlformats.org/officeDocument/2006/relationships" xmlns:p="http://schemas.openxmlformats.org/presentationml/2006/main">
  <p:tag name="PICTUREPATH" val="ART\PNGS_JPGS\ROB_LLOYD-SCALE ICON.PNG"/>
  <p:tag name="PXPSDI_PNGPATH" val="ART\PNGS_JPGS\"/>
  <p:tag name="PXPSDI_PNGFILENAME" val="ROB_LLOYD-SCALE ICON.PNG"/>
  <p:tag name="PXPSDI_LAYERNAME" val="scale icon"/>
  <p:tag name="PXPSDI_PSDPATH" val="Art\"/>
  <p:tag name="PXPSDI_PSDFILENAME" val="Rob_Lloyd_Elements_for_CiscoLive.PSD"/>
  <p:tag name="PSDSOURCE" val="C:\Users\Admin\Desktop\CISCO\Rob Lloyd\Art\"/>
  <p:tag name="PSDSOURCELAYER" val="scale icon"/>
</p:tagLst>
</file>

<file path=ppt/tags/tag12.xml><?xml version="1.0" encoding="utf-8"?>
<p:tagLst xmlns:a="http://schemas.openxmlformats.org/drawingml/2006/main" xmlns:r="http://schemas.openxmlformats.org/officeDocument/2006/relationships" xmlns:p="http://schemas.openxmlformats.org/presentationml/2006/main">
  <p:tag name="PICTUREPATH" val="ART\PNGS_JPGS\ROB_LLOYD-GREEN BALL.PNG"/>
  <p:tag name="PXPSDI_PNGPATH" val="ART\PNGS_JPGS\"/>
  <p:tag name="PXPSDI_PNGFILENAME" val="ROB_LLOYD-GREEN BALL.PNG"/>
  <p:tag name="PXPSDI_LAYERNAME" val="green ball"/>
  <p:tag name="PXPSDI_PSDPATH" val="Art\"/>
  <p:tag name="PXPSDI_PSDFILENAME" val="Rob_Lloyd_Elements_for_CiscoLive.PSD"/>
  <p:tag name="PSDSOURCE" val="C:\Users\Admin\Desktop\CISCO\Rob Lloyd\Art\"/>
  <p:tag name="PSDSOURCELAYER" val="green ball"/>
</p:tagLst>
</file>

<file path=ppt/tags/tag13.xml><?xml version="1.0" encoding="utf-8"?>
<p:tagLst xmlns:a="http://schemas.openxmlformats.org/drawingml/2006/main" xmlns:r="http://schemas.openxmlformats.org/officeDocument/2006/relationships" xmlns:p="http://schemas.openxmlformats.org/presentationml/2006/main">
  <p:tag name="PICTUREPATH" val="ART\PNGS_JPGS\ROB_LLOYD-SPEED ICON COPY.PNG"/>
  <p:tag name="PXPSDI_PNGPATH" val="ART\PNGS_JPGS\"/>
  <p:tag name="PXPSDI_PNGFILENAME" val="ROB_LLOYD-SPEED ICON COPY.PNG"/>
  <p:tag name="PXPSDI_LAYERNAME" val="speed icon copy"/>
  <p:tag name="PXPSDI_PSDPATH" val="Art\"/>
  <p:tag name="PXPSDI_PSDFILENAME" val="Rob_Lloyd_Elements_for_CiscoLive.PSD"/>
  <p:tag name="PSDSOURCE" val="C:\Users\Admin\Desktop\CISCO\Rob Lloyd\Art\"/>
  <p:tag name="PSDSOURCELAYER" val="speed icon copy"/>
</p:tagLst>
</file>

<file path=ppt/tags/tag14.xml><?xml version="1.0" encoding="utf-8"?>
<p:tagLst xmlns:a="http://schemas.openxmlformats.org/drawingml/2006/main" xmlns:r="http://schemas.openxmlformats.org/officeDocument/2006/relationships" xmlns:p="http://schemas.openxmlformats.org/presentationml/2006/main">
  <p:tag name="PICTUREPATH" val="ART\PNGS_JPGS\ROB_LLOYD-GREEN BALL.PNG"/>
  <p:tag name="PXPSDI_PNGPATH" val="ART\PNGS_JPGS\"/>
  <p:tag name="PXPSDI_PNGFILENAME" val="ROB_LLOYD-GREEN BALL.PNG"/>
  <p:tag name="PXPSDI_LAYERNAME" val="green ball"/>
  <p:tag name="PXPSDI_PSDPATH" val="Art\"/>
  <p:tag name="PXPSDI_PSDFILENAME" val="Rob_Lloyd_Elements_for_CiscoLive.PSD"/>
  <p:tag name="PSDSOURCE" val="C:\Users\Admin\Desktop\CISCO\Rob Lloyd\Art\"/>
  <p:tag name="PSDSOURCELAYER" val="green ball"/>
</p:tagLst>
</file>

<file path=ppt/tags/tag15.xml><?xml version="1.0" encoding="utf-8"?>
<p:tagLst xmlns:a="http://schemas.openxmlformats.org/drawingml/2006/main" xmlns:r="http://schemas.openxmlformats.org/officeDocument/2006/relationships" xmlns:p="http://schemas.openxmlformats.org/presentationml/2006/main">
  <p:tag name="PICTUREPATH" val="ART\PNGS_JPGS\ROB_LLOYD-ECONOMICS ICON.PNG"/>
  <p:tag name="PXPSDI_PNGPATH" val="ART\PNGS_JPGS\"/>
  <p:tag name="PXPSDI_PNGFILENAME" val="ROB_LLOYD-ECONOMICS ICON.PNG"/>
  <p:tag name="PXPSDI_LAYERNAME" val="economics icon"/>
  <p:tag name="PXPSDI_PSDPATH" val="Art\"/>
  <p:tag name="PXPSDI_PSDFILENAME" val="Rob_Lloyd_Elements_for_CiscoLive.PSD"/>
  <p:tag name="PSDSOURCE" val="C:\Users\Admin\Desktop\CISCO\Rob Lloyd\Art\"/>
  <p:tag name="PSDSOURCELAYER" val="economics icon"/>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TIMING" val="|32.1"/>
</p:tagLst>
</file>

<file path=ppt/tags/tag18.xml><?xml version="1.0" encoding="utf-8"?>
<p:tagLst xmlns:a="http://schemas.openxmlformats.org/drawingml/2006/main" xmlns:r="http://schemas.openxmlformats.org/officeDocument/2006/relationships" xmlns:p="http://schemas.openxmlformats.org/presentationml/2006/main">
  <p:tag name="TIMING" val="|16.5|4.4"/>
</p:tagLst>
</file>

<file path=ppt/tags/tag19.xml><?xml version="1.0" encoding="utf-8"?>
<p:tagLst xmlns:a="http://schemas.openxmlformats.org/drawingml/2006/main" xmlns:r="http://schemas.openxmlformats.org/officeDocument/2006/relationships" xmlns:p="http://schemas.openxmlformats.org/presentationml/2006/main">
  <p:tag name="PICTUREPATH" val="ART\PNGS_JPGS\ROB_LLOYD-SERVER CAGE.PNG"/>
  <p:tag name="PXPSDI_PNGPATH" val="ART\PNGS_JPGS\"/>
  <p:tag name="PXPSDI_PNGFILENAME" val="ROB_LLOYD-SERVER CAGE.PNG"/>
  <p:tag name="PXPSDI_LAYERNAME" val="server cage"/>
  <p:tag name="PXPSDI_PSDPATH" val="Art\"/>
  <p:tag name="PXPSDI_PSDFILENAME" val="Rob_Lloyd_Elements.PSD"/>
  <p:tag name="PSDSOURCE" val="C:\Users\Admin\Desktop\CISCO\Rob Lloyd\Art\"/>
  <p:tag name="PSDSOURCELAYER" val="server cage"/>
</p:tagLst>
</file>

<file path=ppt/tags/tag2.xml><?xml version="1.0" encoding="utf-8"?>
<p:tagLst xmlns:a="http://schemas.openxmlformats.org/drawingml/2006/main" xmlns:r="http://schemas.openxmlformats.org/officeDocument/2006/relationships" xmlns:p="http://schemas.openxmlformats.org/presentationml/2006/main">
  <p:tag name="PICTUREPATH" val="ART\PNGS_JPGS\ROB_LLOYD-BASE.PNG"/>
  <p:tag name="PXPSDI_PNGPATH" val="ART\PNGS_JPGS\"/>
  <p:tag name="PXPSDI_PNGFILENAME" val="ROB_LLOYD-BASE.PNG"/>
  <p:tag name="PXPSDI_LAYERNAME" val="base"/>
  <p:tag name="PXPSDI_PSDPATH" val="Art\"/>
  <p:tag name="PXPSDI_PSDFILENAME" val="Rob_Lloyd_Elements_for_CiscoLive.PSD"/>
  <p:tag name="PSDSOURCE" val="C:\Users\Admin\Desktop\CISCO\Rob Lloyd\Art\"/>
  <p:tag name="PSDSOURCELAYER" val="base"/>
</p:tagLst>
</file>

<file path=ppt/tags/tag20.xml><?xml version="1.0" encoding="utf-8"?>
<p:tagLst xmlns:a="http://schemas.openxmlformats.org/drawingml/2006/main" xmlns:r="http://schemas.openxmlformats.org/officeDocument/2006/relationships" xmlns:p="http://schemas.openxmlformats.org/presentationml/2006/main">
  <p:tag name="PICTUREPATH" val="ART\PNGS_JPGS\ROB_LLOYD-SERVER RACK.PNG"/>
  <p:tag name="PXPSDI_PNGPATH" val="ART\PNGS_JPGS\"/>
  <p:tag name="PXPSDI_PNGFILENAME" val="ROB_LLOYD-SERVER RACK.PNG"/>
  <p:tag name="PXPSDI_LAYERNAME" val="server rack"/>
  <p:tag name="PXPSDI_PSDPATH" val="Art\"/>
  <p:tag name="PXPSDI_PSDFILENAME" val="Rob_Lloyd_Elements_for_CiscoLive.PSD"/>
  <p:tag name="PSDSOURCE" val="C:\Users\Admin\Desktop\CISCO\Rob Lloyd\Art\"/>
  <p:tag name="PSDSOURCELAYER" val="server rack"/>
</p:tagLst>
</file>

<file path=ppt/tags/tag21.xml><?xml version="1.0" encoding="utf-8"?>
<p:tagLst xmlns:a="http://schemas.openxmlformats.org/drawingml/2006/main" xmlns:r="http://schemas.openxmlformats.org/officeDocument/2006/relationships" xmlns:p="http://schemas.openxmlformats.org/presentationml/2006/main">
  <p:tag name="PICTUREPATH" val="ART\PNGS_JPGS\ROB_LLOYD-PURPLE CORP DATA CENTER.PNG"/>
  <p:tag name="PXPSDI_PNGPATH" val="ART\PNGS_JPGS\"/>
  <p:tag name="PXPSDI_PNGFILENAME" val="ROB_LLOYD-PURPLE CORP DATA CENTER.PNG"/>
  <p:tag name="PXPSDI_LAYERNAME" val="purple corp data center"/>
  <p:tag name="PXPSDI_PSDPATH" val="Art\"/>
  <p:tag name="PXPSDI_PSDFILENAME" val="Rob_Lloyd_Elements.PSD"/>
  <p:tag name="PSDSOURCE" val="C:\Users\Admin\Desktop\CISCO\Rob Lloyd\Art\"/>
  <p:tag name="PSDSOURCELAYER" val="purple corp data center"/>
</p:tagLst>
</file>

<file path=ppt/tags/tag22.xml><?xml version="1.0" encoding="utf-8"?>
<p:tagLst xmlns:a="http://schemas.openxmlformats.org/drawingml/2006/main" xmlns:r="http://schemas.openxmlformats.org/officeDocument/2006/relationships" xmlns:p="http://schemas.openxmlformats.org/presentationml/2006/main">
  <p:tag name="PICTUREPATH" val="ART\PNGS_JPGS\ROB_LLOYD-BLUE CORP DATA CENTER.PNG"/>
  <p:tag name="PXPSDI_PNGPATH" val="ART\PNGS_JPGS\"/>
  <p:tag name="PXPSDI_PNGFILENAME" val="ROB_LLOYD-BLUE CORP DATA CENTER.PNG"/>
  <p:tag name="PXPSDI_LAYERNAME" val="blue corp data center"/>
  <p:tag name="PXPSDI_PSDPATH" val="Art\"/>
  <p:tag name="PXPSDI_PSDFILENAME" val="Rob_Lloyd_Elements.PSD"/>
  <p:tag name="PSDSOURCE" val="C:\Users\Admin\Desktop\CISCO\Rob Lloyd\Art\"/>
  <p:tag name="PSDSOURCELAYER" val="blue corp data center"/>
</p:tagLst>
</file>

<file path=ppt/tags/tag23.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24.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25.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26.xml><?xml version="1.0" encoding="utf-8"?>
<p:tagLst xmlns:a="http://schemas.openxmlformats.org/drawingml/2006/main" xmlns:r="http://schemas.openxmlformats.org/officeDocument/2006/relationships" xmlns:p="http://schemas.openxmlformats.org/presentationml/2006/main">
  <p:tag name="PICTUREPATH" val="ART\PNGS_JPGS\ROB_LLOYD-3 TIER APP ICON.PNG"/>
  <p:tag name="PXPSDI_PNGPATH" val="ART\PNGS_JPGS\"/>
  <p:tag name="PXPSDI_PNGFILENAME" val="ROB_LLOYD-3 TIER APP ICON.PNG"/>
  <p:tag name="PXPSDI_LAYERNAME" val="3 tier app icon"/>
  <p:tag name="PXPSDI_PSDPATH" val="Art\"/>
  <p:tag name="PXPSDI_PSDFILENAME" val="Rob_Lloyd_Elements.PSD"/>
  <p:tag name="PSDSOURCE" val="C:\Users\Admin\Desktop\CISCO\Rob Lloyd\Art\"/>
  <p:tag name="PSDSOURCELAYER" val="3 tier app icon"/>
</p:tagLst>
</file>

<file path=ppt/tags/tag3.xml><?xml version="1.0" encoding="utf-8"?>
<p:tagLst xmlns:a="http://schemas.openxmlformats.org/drawingml/2006/main" xmlns:r="http://schemas.openxmlformats.org/officeDocument/2006/relationships" xmlns:p="http://schemas.openxmlformats.org/presentationml/2006/main">
  <p:tag name="PICTUREPATH" val="ART\PNGS_JPGS\ROB_LLOYD-BEAM.PNG"/>
  <p:tag name="PXPSDI_PNGPATH" val="ART\PNGS_JPGS\"/>
  <p:tag name="PXPSDI_PNGFILENAME" val="ROB_LLOYD-BEAM.PNG"/>
  <p:tag name="PXPSDI_LAYERNAME" val="beam"/>
  <p:tag name="PXPSDI_PSDPATH" val="Art\"/>
  <p:tag name="PXPSDI_PSDFILENAME" val="Rob_Lloyd_Elements_for_CiscoLive.PSD"/>
  <p:tag name="PSDSOURCE" val="C:\Users\Admin\Desktop\CISCO\Rob Lloyd\Art\"/>
  <p:tag name="PSDSOURCELAYER" val="beam"/>
</p:tagLst>
</file>

<file path=ppt/tags/tag4.xml><?xml version="1.0" encoding="utf-8"?>
<p:tagLst xmlns:a="http://schemas.openxmlformats.org/drawingml/2006/main" xmlns:r="http://schemas.openxmlformats.org/officeDocument/2006/relationships" xmlns:p="http://schemas.openxmlformats.org/presentationml/2006/main">
  <p:tag name="PICTUREPATH" val="ART\PNGS_JPGS\ROB_LLOYD-BLUE BALL.PNG"/>
  <p:tag name="PXPSDI_PNGPATH" val="ART\PNGS_JPGS\"/>
  <p:tag name="PXPSDI_PNGFILENAME" val="ROB_LLOYD-BLUE BALL.PNG"/>
  <p:tag name="PXPSDI_LAYERNAME" val="blue ball"/>
  <p:tag name="PXPSDI_PSDPATH" val="Art\"/>
  <p:tag name="PXPSDI_PSDFILENAME" val="Rob_Lloyd_Elements_for_CiscoLive.PSD"/>
  <p:tag name="PSDSOURCE" val="C:\Users\Admin\Desktop\CISCO\Rob Lloyd\Art\"/>
  <p:tag name="PSDSOURCELAYER" val="blue ball"/>
</p:tagLst>
</file>

<file path=ppt/tags/tag5.xml><?xml version="1.0" encoding="utf-8"?>
<p:tagLst xmlns:a="http://schemas.openxmlformats.org/drawingml/2006/main" xmlns:r="http://schemas.openxmlformats.org/officeDocument/2006/relationships" xmlns:p="http://schemas.openxmlformats.org/presentationml/2006/main">
  <p:tag name="PICTUREPATH" val="ART\PNGS_JPGS\ROB_LLOYD-CONTROL ICON.PNG"/>
  <p:tag name="PXPSDI_PNGPATH" val="ART\PNGS_JPGS\"/>
  <p:tag name="PXPSDI_PNGFILENAME" val="ROB_LLOYD-CONTROL ICON.PNG"/>
  <p:tag name="PXPSDI_LAYERNAME" val="control icon"/>
  <p:tag name="PXPSDI_PSDPATH" val="Art\"/>
  <p:tag name="PXPSDI_PSDFILENAME" val="Rob_Lloyd_Elements_for_CiscoLive.PSD"/>
  <p:tag name="PSDSOURCE" val="C:\Users\Admin\Desktop\CISCO\Rob Lloyd\Art\"/>
  <p:tag name="PSDSOURCELAYER" val="control icon"/>
</p:tagLst>
</file>

<file path=ppt/tags/tag6.xml><?xml version="1.0" encoding="utf-8"?>
<p:tagLst xmlns:a="http://schemas.openxmlformats.org/drawingml/2006/main" xmlns:r="http://schemas.openxmlformats.org/officeDocument/2006/relationships" xmlns:p="http://schemas.openxmlformats.org/presentationml/2006/main">
  <p:tag name="PICTUREPATH" val="ART\PNGS_JPGS\ROB_LLOYD-BLUE BALL.PNG"/>
  <p:tag name="PXPSDI_PNGPATH" val="ART\PNGS_JPGS\"/>
  <p:tag name="PXPSDI_PNGFILENAME" val="ROB_LLOYD-BLUE BALL.PNG"/>
  <p:tag name="PXPSDI_LAYERNAME" val="blue ball"/>
  <p:tag name="PXPSDI_PSDPATH" val="Art\"/>
  <p:tag name="PXPSDI_PSDFILENAME" val="Rob_Lloyd_Elements_for_CiscoLive.PSD"/>
  <p:tag name="PSDSOURCE" val="C:\Users\Admin\Desktop\CISCO\Rob Lloyd\Art\"/>
  <p:tag name="PSDSOURCELAYER" val="blue ball"/>
</p:tagLst>
</file>

<file path=ppt/tags/tag7.xml><?xml version="1.0" encoding="utf-8"?>
<p:tagLst xmlns:a="http://schemas.openxmlformats.org/drawingml/2006/main" xmlns:r="http://schemas.openxmlformats.org/officeDocument/2006/relationships" xmlns:p="http://schemas.openxmlformats.org/presentationml/2006/main">
  <p:tag name="PICTUREPATH" val="ART\PNGS_JPGS\ROB_LLOYD-SECURITY ICON.PNG"/>
  <p:tag name="PXPSDI_PNGPATH" val="ART\PNGS_JPGS\"/>
  <p:tag name="PXPSDI_PNGFILENAME" val="ROB_LLOYD-SECURITY ICON.PNG"/>
  <p:tag name="PXPSDI_LAYERNAME" val="security icon"/>
  <p:tag name="PXPSDI_PSDPATH" val="Art\"/>
  <p:tag name="PXPSDI_PSDFILENAME" val="Rob_Lloyd_Elements_for_CiscoLive.PSD"/>
  <p:tag name="PSDSOURCE" val="C:\Users\Admin\Desktop\CISCO\Rob Lloyd\Art\"/>
  <p:tag name="PSDSOURCELAYER" val="security icon"/>
</p:tagLst>
</file>

<file path=ppt/tags/tag8.xml><?xml version="1.0" encoding="utf-8"?>
<p:tagLst xmlns:a="http://schemas.openxmlformats.org/drawingml/2006/main" xmlns:r="http://schemas.openxmlformats.org/officeDocument/2006/relationships" xmlns:p="http://schemas.openxmlformats.org/presentationml/2006/main">
  <p:tag name="PICTUREPATH" val="ART\PNGS_JPGS\ROB_LLOYD-BLUE BALL.PNG"/>
  <p:tag name="PXPSDI_PNGPATH" val="ART\PNGS_JPGS\"/>
  <p:tag name="PXPSDI_PNGFILENAME" val="ROB_LLOYD-BLUE BALL.PNG"/>
  <p:tag name="PXPSDI_LAYERNAME" val="blue ball"/>
  <p:tag name="PXPSDI_PSDPATH" val="Art\"/>
  <p:tag name="PXPSDI_PSDFILENAME" val="Rob_Lloyd_Elements_for_CiscoLive.PSD"/>
  <p:tag name="PSDSOURCE" val="C:\Users\Admin\Desktop\CISCO\Rob Lloyd\Art\"/>
  <p:tag name="PSDSOURCELAYER" val="blue ball"/>
</p:tagLst>
</file>

<file path=ppt/tags/tag9.xml><?xml version="1.0" encoding="utf-8"?>
<p:tagLst xmlns:a="http://schemas.openxmlformats.org/drawingml/2006/main" xmlns:r="http://schemas.openxmlformats.org/officeDocument/2006/relationships" xmlns:p="http://schemas.openxmlformats.org/presentationml/2006/main">
  <p:tag name="PICTUREPATH" val="ART\PNGS_JPGS\ROB_LLOYD-DATA ICON.PNG"/>
  <p:tag name="PXPSDI_PNGPATH" val="ART\PNGS_JPGS\"/>
  <p:tag name="PXPSDI_PNGFILENAME" val="ROB_LLOYD-DATA ICON.PNG"/>
  <p:tag name="PXPSDI_LAYERNAME" val="data icon"/>
  <p:tag name="PXPSDI_PSDPATH" val="Art\"/>
  <p:tag name="PXPSDI_PSDFILENAME" val="Rob_Lloyd_Elements_for_CiscoLive.PSD"/>
  <p:tag name="PSDSOURCE" val="C:\Users\Admin\Desktop\CISCO\Rob Lloyd\Art\"/>
  <p:tag name="PSDSOURCELAYER" val="data icon"/>
</p:tagLst>
</file>

<file path=ppt/theme/theme1.xml><?xml version="1.0" encoding="utf-8"?>
<a:theme xmlns:a="http://schemas.openxmlformats.org/drawingml/2006/main" name="16x9_Cool_Template_Version_0.16_dcpc">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16x9_Cool_Template_Version_0.16">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5A00"/>
        </a:solidFill>
        <a:ln>
          <a:noFill/>
        </a:ln>
        <a:effectLst/>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36" tIns="45719" rIns="91436" bIns="45719" rtlCol="0">
        <a:spAutoFit/>
      </a:bodyPr>
      <a:lstStyle>
        <a:defPPr>
          <a:defRPr sz="1200" b="1" dirty="0">
            <a:solidFill>
              <a:schemeClr val="bg1"/>
            </a:solidFill>
          </a:defRPr>
        </a:defPPr>
      </a:lstStyle>
    </a:txDef>
  </a:objectDefaults>
  <a:extraClrSchemeLst/>
</a:theme>
</file>

<file path=ppt/theme/theme11.xml><?xml version="1.0" encoding="utf-8"?>
<a:theme xmlns:a="http://schemas.openxmlformats.org/drawingml/2006/main" name="1_16x9_Cool_Template_Version_0.16">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 2014">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5A00"/>
        </a:solidFill>
        <a:ln>
          <a:noFill/>
        </a:ln>
        <a:effectLst/>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36" tIns="45719" rIns="91436" bIns="45719" rtlCol="0">
        <a:spAutoFit/>
      </a:bodyPr>
      <a:lstStyle>
        <a:defPPr>
          <a:defRPr sz="1200" b="1" dirty="0">
            <a:solidFill>
              <a:schemeClr val="bg1"/>
            </a:solidFill>
          </a:defRPr>
        </a:defPPr>
      </a:lstStyle>
    </a:txDef>
  </a:objectDefaults>
  <a:extraClrSchemeLst/>
</a:theme>
</file>

<file path=ppt/theme/theme12.xml><?xml version="1.0" encoding="utf-8"?>
<a:theme xmlns:a="http://schemas.openxmlformats.org/drawingml/2006/main" name="1_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CiscoSans Custom Font">
      <a:majorFont>
        <a:latin typeface="CiscoSansTT Thin"/>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EE1CA49C-DE43-48AD-B6DA-873FF3BE082A}" vid="{79661179-8204-4665-966F-6702442B5B6E}"/>
    </a:ext>
  </a:extLst>
</a:theme>
</file>

<file path=ppt/theme/theme4.xml><?xml version="1.0" encoding="utf-8"?>
<a:theme xmlns:a="http://schemas.openxmlformats.org/drawingml/2006/main" name="1_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Master layout">
  <a:themeElements>
    <a:clrScheme name="Cisco Live 2014">
      <a:dk1>
        <a:srgbClr val="000000"/>
      </a:dk1>
      <a:lt1>
        <a:srgbClr val="FFFFFF"/>
      </a:lt1>
      <a:dk2>
        <a:srgbClr val="9A9B9C"/>
      </a:dk2>
      <a:lt2>
        <a:srgbClr val="595959"/>
      </a:lt2>
      <a:accent1>
        <a:srgbClr val="016BA1"/>
      </a:accent1>
      <a:accent2>
        <a:srgbClr val="F37C20"/>
      </a:accent2>
      <a:accent3>
        <a:srgbClr val="6E3548"/>
      </a:accent3>
      <a:accent4>
        <a:srgbClr val="E44132"/>
      </a:accent4>
      <a:accent5>
        <a:srgbClr val="52A6C3"/>
      </a:accent5>
      <a:accent6>
        <a:srgbClr val="262749"/>
      </a:accent6>
      <a:hlink>
        <a:srgbClr val="F37C20"/>
      </a:hlink>
      <a:folHlink>
        <a:srgbClr val="6E3548"/>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Master layout">
  <a:themeElements>
    <a:clrScheme name="Cisco Live 2014">
      <a:dk1>
        <a:srgbClr val="000000"/>
      </a:dk1>
      <a:lt1>
        <a:srgbClr val="FFFFFF"/>
      </a:lt1>
      <a:dk2>
        <a:srgbClr val="9A9B9C"/>
      </a:dk2>
      <a:lt2>
        <a:srgbClr val="595959"/>
      </a:lt2>
      <a:accent1>
        <a:srgbClr val="016BA1"/>
      </a:accent1>
      <a:accent2>
        <a:srgbClr val="F37C20"/>
      </a:accent2>
      <a:accent3>
        <a:srgbClr val="6E3548"/>
      </a:accent3>
      <a:accent4>
        <a:srgbClr val="E44132"/>
      </a:accent4>
      <a:accent5>
        <a:srgbClr val="52A6C3"/>
      </a:accent5>
      <a:accent6>
        <a:srgbClr val="262749"/>
      </a:accent6>
      <a:hlink>
        <a:srgbClr val="F37C20"/>
      </a:hlink>
      <a:folHlink>
        <a:srgbClr val="6E3548"/>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x9_Cool_Template_Version_0.15">
  <a:themeElements>
    <a:clrScheme name="Cisco Cool Palette Theme">
      <a:dk1>
        <a:srgbClr val="000000"/>
      </a:dk1>
      <a:lt1>
        <a:srgbClr val="FFFFFF"/>
      </a:lt1>
      <a:dk2>
        <a:srgbClr val="272848"/>
      </a:dk2>
      <a:lt2>
        <a:srgbClr val="FFFFFF"/>
      </a:lt2>
      <a:accent1>
        <a:srgbClr val="272A48"/>
      </a:accent1>
      <a:accent2>
        <a:srgbClr val="52526D"/>
      </a:accent2>
      <a:accent3>
        <a:srgbClr val="FFFFFF"/>
      </a:accent3>
      <a:accent4>
        <a:srgbClr val="D3D3DA"/>
      </a:accent4>
      <a:accent5>
        <a:srgbClr val="33828D"/>
      </a:accent5>
      <a:accent6>
        <a:srgbClr val="3CBBB9"/>
      </a:accent6>
      <a:hlink>
        <a:srgbClr val="3CBBB9"/>
      </a:hlink>
      <a:folHlink>
        <a:srgbClr val="3382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themeOverride>
</file>

<file path=ppt/theme/themeOverride2.xml><?xml version="1.0" encoding="utf-8"?>
<a:themeOverride xmlns:a="http://schemas.openxmlformats.org/drawingml/2006/main">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themeOverride>
</file>

<file path=docProps/app.xml><?xml version="1.0" encoding="utf-8"?>
<Properties xmlns="http://schemas.openxmlformats.org/officeDocument/2006/extended-properties" xmlns:vt="http://schemas.openxmlformats.org/officeDocument/2006/docPropsVTypes">
  <Template>16x9_Cool_Template_Version_0.16_dcpc.potx</Template>
  <TotalTime>50854</TotalTime>
  <Words>5102</Words>
  <Application>Microsoft Macintosh PowerPoint</Application>
  <PresentationFormat>Custom</PresentationFormat>
  <Paragraphs>835</Paragraphs>
  <Slides>46</Slides>
  <Notes>36</Notes>
  <HiddenSlides>0</HiddenSlides>
  <MMClips>0</MMClips>
  <ScaleCrop>false</ScaleCrop>
  <HeadingPairs>
    <vt:vector size="4" baseType="variant">
      <vt:variant>
        <vt:lpstr>Theme</vt:lpstr>
      </vt:variant>
      <vt:variant>
        <vt:i4>12</vt:i4>
      </vt:variant>
      <vt:variant>
        <vt:lpstr>Slide Titles</vt:lpstr>
      </vt:variant>
      <vt:variant>
        <vt:i4>46</vt:i4>
      </vt:variant>
    </vt:vector>
  </HeadingPairs>
  <TitlesOfParts>
    <vt:vector size="58" baseType="lpstr">
      <vt:lpstr>16x9_Cool_Template_Version_0.16_dcpc</vt:lpstr>
      <vt:lpstr>Blue theme 2014 16x9</vt:lpstr>
      <vt:lpstr>1_Blue theme 2014 16x9</vt:lpstr>
      <vt:lpstr>1_Cisco Arial 16x9 template_dark</vt:lpstr>
      <vt:lpstr>2_Cisco Arial 16x9 template_dark</vt:lpstr>
      <vt:lpstr>Master layout</vt:lpstr>
      <vt:lpstr>1_Office Theme</vt:lpstr>
      <vt:lpstr>1_Master layout</vt:lpstr>
      <vt:lpstr>16x9_Cool_Template_Version_0.15</vt:lpstr>
      <vt:lpstr>16x9_Cool_Template_Version_0.16</vt:lpstr>
      <vt:lpstr>1_16x9_Cool_Template_Version_0.16</vt:lpstr>
      <vt:lpstr>1_16x9_Cool_Template_Version_0.15</vt:lpstr>
      <vt:lpstr>Enabling Hybrid IT</vt:lpstr>
      <vt:lpstr>Navigating Pace of Change</vt:lpstr>
      <vt:lpstr>From Cloud Builders to Service Brokers…</vt:lpstr>
      <vt:lpstr>The CIO’s Challenge</vt:lpstr>
      <vt:lpstr>Cisco Intercloud</vt:lpstr>
      <vt:lpstr>World of Many Clouds</vt:lpstr>
      <vt:lpstr>Imagine the Possibilities</vt:lpstr>
      <vt:lpstr>PowerPoint Presentation</vt:lpstr>
      <vt:lpstr>The Intercloud The globally connected network of clouds</vt:lpstr>
      <vt:lpstr>PowerPoint Presentation</vt:lpstr>
      <vt:lpstr>The Intercloud Customer Value</vt:lpstr>
      <vt:lpstr>The Intercloud Three Strategic Elements</vt:lpstr>
      <vt:lpstr>The Intercloud Partners: Cloud Service Providers</vt:lpstr>
      <vt:lpstr>60+ Global Intercloud  Partners</vt:lpstr>
      <vt:lpstr>60+ Global Intercloud Partners</vt:lpstr>
      <vt:lpstr>The Intercloud Partners: Technology and Software Providers</vt:lpstr>
      <vt:lpstr>PowerPoint Presentation</vt:lpstr>
      <vt:lpstr>The Intercloud Technology: Cisco Intercloud Enabling Technologies</vt:lpstr>
      <vt:lpstr>PowerPoint Presentation</vt:lpstr>
      <vt:lpstr>Get Started Today: Journey to Becoming Digital through Cloud</vt:lpstr>
      <vt:lpstr>Cisco Cloud Consumption as a Service</vt:lpstr>
      <vt:lpstr>Build a Secure Hybrid Cloud  </vt:lpstr>
      <vt:lpstr>Cisco ONE Enterprise Cloud Suite Hybrid-Ready Private Cloud </vt:lpstr>
      <vt:lpstr>PowerPoint Presentation</vt:lpstr>
      <vt:lpstr>Cisco Intercloud Fabric Foundational Technology – on Ramp to Intercloud</vt:lpstr>
      <vt:lpstr>What is Hybrid Cloud?</vt:lpstr>
      <vt:lpstr>Why Hybrid Cloud?</vt:lpstr>
      <vt:lpstr>Hybrid Cloud ROI: Buy the Base, Rent the Peak</vt:lpstr>
      <vt:lpstr>Cisco’s Hybrid Cloud Approach</vt:lpstr>
      <vt:lpstr>Cisco Intercloud Fabric</vt:lpstr>
      <vt:lpstr>Cisco Intercloud Fabric Architectural Details</vt:lpstr>
      <vt:lpstr>Cisco Intercloud Fabric Director Features</vt:lpstr>
      <vt:lpstr>Cisco Intercloud Fabric Secure Extender Features</vt:lpstr>
      <vt:lpstr>Key Use Cases for Hybrid IT  Enabled by Secure Enterprise Extension to Cloud</vt:lpstr>
      <vt:lpstr>Salvation Army: Secure Dev/Test in Public Cloud </vt:lpstr>
      <vt:lpstr>Intercloud Fabric Enabling Capacity Augmentation  Marketing Company Needs Resources to Run Time Sensitive Web Campaign</vt:lpstr>
      <vt:lpstr>Cisco Intercloud Fabric Value Proposition:  Secure Extension &amp; Workload Mobility</vt:lpstr>
      <vt:lpstr>Cisco ONE Software Suites</vt:lpstr>
      <vt:lpstr>Cisco Intercloud Fabric Offers</vt:lpstr>
      <vt:lpstr>Try and Buy - 60 Day Free Eval</vt:lpstr>
      <vt:lpstr>Application Centric Infrastructure</vt:lpstr>
      <vt:lpstr>Application Centric Infrastructure (ACI)</vt:lpstr>
      <vt:lpstr>Common Policy and Workload Mobility  Across All Deployment Models</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Start Steps</dc:title>
  <dc:creator>Information Technology</dc:creator>
  <cp:lastModifiedBy>Saravan Rajendran</cp:lastModifiedBy>
  <cp:revision>102</cp:revision>
  <dcterms:created xsi:type="dcterms:W3CDTF">2014-01-21T16:00:12Z</dcterms:created>
  <dcterms:modified xsi:type="dcterms:W3CDTF">2015-05-26T08:21:27Z</dcterms:modified>
</cp:coreProperties>
</file>